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charts/_rels/chart1.xml.rels><?xml version="1.0" encoding="UTF-8" standalone="yes"?>
<Relationships xmlns="http://schemas.openxmlformats.org/package/2006/relationships"><Relationship Id="rId3" Type="http://schemas.openxmlformats.org/officeDocument/2006/relationships/package" Target="../embeddings/Foglio_di_lavoro_di_Microsoft_Excel.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2700269841596803E-2"/>
          <c:y val="0.14365625000000001"/>
          <c:w val="0.77704361471638539"/>
          <c:h val="0.73377116141732279"/>
        </c:manualLayout>
      </c:layout>
      <c:barChart>
        <c:barDir val="col"/>
        <c:grouping val="clustered"/>
        <c:varyColors val="0"/>
        <c:ser>
          <c:idx val="0"/>
          <c:order val="0"/>
          <c:tx>
            <c:strRef>
              <c:f>Foglio1!$B$1</c:f>
              <c:strCache>
                <c:ptCount val="1"/>
                <c:pt idx="0">
                  <c:v>Colonna1</c:v>
                </c:pt>
              </c:strCache>
            </c:strRef>
          </c:tx>
          <c:spPr>
            <a:solidFill>
              <a:schemeClr val="accent1"/>
            </a:solidFill>
            <a:ln>
              <a:noFill/>
            </a:ln>
            <a:effectLst/>
          </c:spPr>
          <c:invertIfNegative val="0"/>
          <c:dPt>
            <c:idx val="1"/>
            <c:invertIfNegative val="0"/>
            <c:bubble3D val="0"/>
            <c:spPr>
              <a:solidFill>
                <a:schemeClr val="accent2"/>
              </a:solidFill>
              <a:ln>
                <a:noFill/>
              </a:ln>
              <a:effectLst/>
            </c:spPr>
            <c:extLst>
              <c:ext xmlns:c16="http://schemas.microsoft.com/office/drawing/2014/chart" uri="{C3380CC4-5D6E-409C-BE32-E72D297353CC}">
                <c16:uniqueId val="{00000003-9A34-8A4A-B13E-97978E2B3FE6}"/>
              </c:ext>
            </c:extLst>
          </c:dPt>
          <c:dPt>
            <c:idx val="2"/>
            <c:invertIfNegative val="0"/>
            <c:bubble3D val="0"/>
            <c:spPr>
              <a:solidFill>
                <a:schemeClr val="accent3">
                  <a:lumMod val="50000"/>
                </a:schemeClr>
              </a:solidFill>
              <a:ln>
                <a:noFill/>
              </a:ln>
              <a:effectLst/>
            </c:spPr>
            <c:extLst>
              <c:ext xmlns:c16="http://schemas.microsoft.com/office/drawing/2014/chart" uri="{C3380CC4-5D6E-409C-BE32-E72D297353CC}">
                <c16:uniqueId val="{00000004-9A34-8A4A-B13E-97978E2B3FE6}"/>
              </c:ext>
            </c:extLst>
          </c:dPt>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lumMod val="50000"/>
                        <a:lumOff val="50000"/>
                      </a:schemeClr>
                    </a:solidFill>
                    <a:latin typeface="Cambria" panose="02040503050406030204" pitchFamily="18" charset="0"/>
                    <a:ea typeface="+mn-ea"/>
                    <a:cs typeface="+mn-cs"/>
                  </a:defRPr>
                </a:pPr>
                <a:endParaRPr lang="it-IT"/>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Foglio1!$A$2:$A$4</c:f>
              <c:strCache>
                <c:ptCount val="3"/>
                <c:pt idx="0">
                  <c:v>Esclusione sociale</c:v>
                </c:pt>
                <c:pt idx="1">
                  <c:v>Inclusione sociale</c:v>
                </c:pt>
                <c:pt idx="2">
                  <c:v>Controllo</c:v>
                </c:pt>
              </c:strCache>
            </c:strRef>
          </c:cat>
          <c:val>
            <c:numRef>
              <c:f>Foglio1!$B$2:$B$4</c:f>
              <c:numCache>
                <c:formatCode>General</c:formatCode>
                <c:ptCount val="3"/>
                <c:pt idx="0">
                  <c:v>1.88</c:v>
                </c:pt>
                <c:pt idx="1">
                  <c:v>1.34</c:v>
                </c:pt>
                <c:pt idx="2">
                  <c:v>1.05</c:v>
                </c:pt>
              </c:numCache>
            </c:numRef>
          </c:val>
          <c:extLst>
            <c:ext xmlns:c16="http://schemas.microsoft.com/office/drawing/2014/chart" uri="{C3380CC4-5D6E-409C-BE32-E72D297353CC}">
              <c16:uniqueId val="{00000000-9A34-8A4A-B13E-97978E2B3FE6}"/>
            </c:ext>
          </c:extLst>
        </c:ser>
        <c:dLbls>
          <c:dLblPos val="outEnd"/>
          <c:showLegendKey val="0"/>
          <c:showVal val="1"/>
          <c:showCatName val="0"/>
          <c:showSerName val="0"/>
          <c:showPercent val="0"/>
          <c:showBubbleSize val="0"/>
        </c:dLbls>
        <c:gapWidth val="444"/>
        <c:overlap val="-90"/>
        <c:axId val="138637312"/>
        <c:axId val="58596096"/>
      </c:barChart>
      <c:catAx>
        <c:axId val="13863731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cap="all" spc="120" normalizeH="0" baseline="0">
                <a:solidFill>
                  <a:schemeClr val="tx1">
                    <a:lumMod val="65000"/>
                    <a:lumOff val="35000"/>
                  </a:schemeClr>
                </a:solidFill>
                <a:latin typeface="Cambria" panose="02040503050406030204" pitchFamily="18" charset="0"/>
                <a:ea typeface="+mn-ea"/>
                <a:cs typeface="+mn-cs"/>
              </a:defRPr>
            </a:pPr>
            <a:endParaRPr lang="it-IT"/>
          </a:p>
        </c:txPr>
        <c:crossAx val="58596096"/>
        <c:crosses val="autoZero"/>
        <c:auto val="1"/>
        <c:lblAlgn val="ctr"/>
        <c:lblOffset val="100"/>
        <c:noMultiLvlLbl val="0"/>
      </c:catAx>
      <c:valAx>
        <c:axId val="58596096"/>
        <c:scaling>
          <c:orientation val="minMax"/>
        </c:scaling>
        <c:delete val="1"/>
        <c:axPos val="l"/>
        <c:title>
          <c:tx>
            <c:rich>
              <a:bodyPr rot="-5400000" spcFirstLastPara="1" vertOverflow="ellipsis" vert="horz" wrap="square" anchor="ctr" anchorCtr="1"/>
              <a:lstStyle/>
              <a:p>
                <a:pPr>
                  <a:defRPr sz="1197" b="0" i="0" u="none" strike="noStrike" kern="1200" cap="all" baseline="0">
                    <a:solidFill>
                      <a:schemeClr val="tx1">
                        <a:lumMod val="65000"/>
                        <a:lumOff val="35000"/>
                      </a:schemeClr>
                    </a:solidFill>
                    <a:latin typeface="+mn-lt"/>
                    <a:ea typeface="+mn-ea"/>
                    <a:cs typeface="+mn-cs"/>
                  </a:defRPr>
                </a:pPr>
                <a:r>
                  <a:rPr lang="it-IT" sz="900" b="1" cap="none" dirty="0">
                    <a:latin typeface="Cambria" panose="02040503050406030204" pitchFamily="18" charset="0"/>
                  </a:rPr>
                  <a:t>Abilità</a:t>
                </a:r>
                <a:r>
                  <a:rPr lang="it-IT" sz="900" b="1" cap="none" baseline="0" dirty="0">
                    <a:latin typeface="Cambria" panose="02040503050406030204" pitchFamily="18" charset="0"/>
                  </a:rPr>
                  <a:t> a discriminare tra sorrisi genuini e falsi</a:t>
                </a:r>
                <a:endParaRPr lang="it-IT" sz="900" b="1" cap="none" dirty="0">
                  <a:latin typeface="Cambria" panose="02040503050406030204" pitchFamily="18" charset="0"/>
                </a:endParaRPr>
              </a:p>
            </c:rich>
          </c:tx>
          <c:layout>
            <c:manualLayout>
              <c:xMode val="edge"/>
              <c:yMode val="edge"/>
              <c:x val="0"/>
              <c:y val="5.8262875040649018E-2"/>
            </c:manualLayout>
          </c:layout>
          <c:overlay val="0"/>
          <c:spPr>
            <a:noFill/>
            <a:ln>
              <a:noFill/>
            </a:ln>
            <a:effectLst/>
          </c:spPr>
          <c:txPr>
            <a:bodyPr rot="-5400000" spcFirstLastPara="1" vertOverflow="ellipsis" vert="horz" wrap="square" anchor="ctr" anchorCtr="1"/>
            <a:lstStyle/>
            <a:p>
              <a:pPr>
                <a:defRPr sz="1197" b="0" i="0" u="none" strike="noStrike" kern="1200" cap="all" baseline="0">
                  <a:solidFill>
                    <a:schemeClr val="tx1">
                      <a:lumMod val="65000"/>
                      <a:lumOff val="35000"/>
                    </a:schemeClr>
                  </a:solidFill>
                  <a:latin typeface="+mn-lt"/>
                  <a:ea typeface="+mn-ea"/>
                  <a:cs typeface="+mn-cs"/>
                </a:defRPr>
              </a:pPr>
              <a:endParaRPr lang="it-IT"/>
            </a:p>
          </c:txPr>
        </c:title>
        <c:numFmt formatCode="General" sourceLinked="1"/>
        <c:majorTickMark val="none"/>
        <c:minorTickMark val="none"/>
        <c:tickLblPos val="nextTo"/>
        <c:crossAx val="13863731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it-IT"/>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2">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064"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064" b="0" i="0" u="none" strike="noStrike" kern="1200" baseline="0"/>
    <cs:bodyPr rot="-5400000" spcFirstLastPara="1" vertOverflow="clip" horzOverflow="clip" vert="horz" wrap="square" lIns="38100" tIns="19050" rIns="38100" bIns="19050" anchor="ctr" anchorCtr="1">
      <a:spAutoFit/>
    </cs:bodyPr>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064"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it-IT"/>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2D3A1474-E2CA-478B-9001-580410E96D29}" type="datetimeFigureOut">
              <a:rPr lang="it-IT" smtClean="0"/>
              <a:t>06/04/2021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2FC3324-9854-47D5-B4D8-3A3EC6BC4C1A}" type="slidenum">
              <a:rPr lang="it-IT" smtClean="0"/>
              <a:t>‹N›</a:t>
            </a:fld>
            <a:endParaRPr lang="it-IT"/>
          </a:p>
        </p:txBody>
      </p:sp>
    </p:spTree>
    <p:extLst>
      <p:ext uri="{BB962C8B-B14F-4D97-AF65-F5344CB8AC3E}">
        <p14:creationId xmlns:p14="http://schemas.microsoft.com/office/powerpoint/2010/main" val="1113681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2D3A1474-E2CA-478B-9001-580410E96D29}" type="datetimeFigureOut">
              <a:rPr lang="it-IT" smtClean="0"/>
              <a:t>06/04/2021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2FC3324-9854-47D5-B4D8-3A3EC6BC4C1A}" type="slidenum">
              <a:rPr lang="it-IT" smtClean="0"/>
              <a:t>‹N›</a:t>
            </a:fld>
            <a:endParaRPr lang="it-IT"/>
          </a:p>
        </p:txBody>
      </p:sp>
    </p:spTree>
    <p:extLst>
      <p:ext uri="{BB962C8B-B14F-4D97-AF65-F5344CB8AC3E}">
        <p14:creationId xmlns:p14="http://schemas.microsoft.com/office/powerpoint/2010/main" val="599945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2D3A1474-E2CA-478B-9001-580410E96D29}" type="datetimeFigureOut">
              <a:rPr lang="it-IT" smtClean="0"/>
              <a:t>06/04/2021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2FC3324-9854-47D5-B4D8-3A3EC6BC4C1A}" type="slidenum">
              <a:rPr lang="it-IT" smtClean="0"/>
              <a:t>‹N›</a:t>
            </a:fld>
            <a:endParaRPr lang="it-IT"/>
          </a:p>
        </p:txBody>
      </p:sp>
    </p:spTree>
    <p:extLst>
      <p:ext uri="{BB962C8B-B14F-4D97-AF65-F5344CB8AC3E}">
        <p14:creationId xmlns:p14="http://schemas.microsoft.com/office/powerpoint/2010/main" val="21170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2D3A1474-E2CA-478B-9001-580410E96D29}" type="datetimeFigureOut">
              <a:rPr lang="it-IT" smtClean="0"/>
              <a:t>06/04/2021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2FC3324-9854-47D5-B4D8-3A3EC6BC4C1A}" type="slidenum">
              <a:rPr lang="it-IT" smtClean="0"/>
              <a:t>‹N›</a:t>
            </a:fld>
            <a:endParaRPr lang="it-IT"/>
          </a:p>
        </p:txBody>
      </p:sp>
    </p:spTree>
    <p:extLst>
      <p:ext uri="{BB962C8B-B14F-4D97-AF65-F5344CB8AC3E}">
        <p14:creationId xmlns:p14="http://schemas.microsoft.com/office/powerpoint/2010/main" val="6528659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it-IT"/>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Modifica gli stili del testo dello schema</a:t>
            </a:r>
          </a:p>
        </p:txBody>
      </p:sp>
      <p:sp>
        <p:nvSpPr>
          <p:cNvPr id="4" name="Segnaposto data 3"/>
          <p:cNvSpPr>
            <a:spLocks noGrp="1"/>
          </p:cNvSpPr>
          <p:nvPr>
            <p:ph type="dt" sz="half" idx="10"/>
          </p:nvPr>
        </p:nvSpPr>
        <p:spPr/>
        <p:txBody>
          <a:bodyPr/>
          <a:lstStyle/>
          <a:p>
            <a:fld id="{2D3A1474-E2CA-478B-9001-580410E96D29}" type="datetimeFigureOut">
              <a:rPr lang="it-IT" smtClean="0"/>
              <a:t>06/04/2021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2FC3324-9854-47D5-B4D8-3A3EC6BC4C1A}" type="slidenum">
              <a:rPr lang="it-IT" smtClean="0"/>
              <a:t>‹N›</a:t>
            </a:fld>
            <a:endParaRPr lang="it-IT"/>
          </a:p>
        </p:txBody>
      </p:sp>
    </p:spTree>
    <p:extLst>
      <p:ext uri="{BB962C8B-B14F-4D97-AF65-F5344CB8AC3E}">
        <p14:creationId xmlns:p14="http://schemas.microsoft.com/office/powerpoint/2010/main" val="9182845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72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2D3A1474-E2CA-478B-9001-580410E96D29}" type="datetimeFigureOut">
              <a:rPr lang="it-IT" smtClean="0"/>
              <a:t>06/04/2021</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C2FC3324-9854-47D5-B4D8-3A3EC6BC4C1A}" type="slidenum">
              <a:rPr lang="it-IT" smtClean="0"/>
              <a:t>‹N›</a:t>
            </a:fld>
            <a:endParaRPr lang="it-IT"/>
          </a:p>
        </p:txBody>
      </p:sp>
    </p:spTree>
    <p:extLst>
      <p:ext uri="{BB962C8B-B14F-4D97-AF65-F5344CB8AC3E}">
        <p14:creationId xmlns:p14="http://schemas.microsoft.com/office/powerpoint/2010/main" val="26489707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2D3A1474-E2CA-478B-9001-580410E96D29}" type="datetimeFigureOut">
              <a:rPr lang="it-IT" smtClean="0"/>
              <a:t>06/04/2021</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C2FC3324-9854-47D5-B4D8-3A3EC6BC4C1A}" type="slidenum">
              <a:rPr lang="it-IT" smtClean="0"/>
              <a:t>‹N›</a:t>
            </a:fld>
            <a:endParaRPr lang="it-IT"/>
          </a:p>
        </p:txBody>
      </p:sp>
    </p:spTree>
    <p:extLst>
      <p:ext uri="{BB962C8B-B14F-4D97-AF65-F5344CB8AC3E}">
        <p14:creationId xmlns:p14="http://schemas.microsoft.com/office/powerpoint/2010/main" val="2540659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2D3A1474-E2CA-478B-9001-580410E96D29}" type="datetimeFigureOut">
              <a:rPr lang="it-IT" smtClean="0"/>
              <a:t>06/04/2021</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C2FC3324-9854-47D5-B4D8-3A3EC6BC4C1A}" type="slidenum">
              <a:rPr lang="it-IT" smtClean="0"/>
              <a:t>‹N›</a:t>
            </a:fld>
            <a:endParaRPr lang="it-IT"/>
          </a:p>
        </p:txBody>
      </p:sp>
    </p:spTree>
    <p:extLst>
      <p:ext uri="{BB962C8B-B14F-4D97-AF65-F5344CB8AC3E}">
        <p14:creationId xmlns:p14="http://schemas.microsoft.com/office/powerpoint/2010/main" val="1404647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2D3A1474-E2CA-478B-9001-580410E96D29}" type="datetimeFigureOut">
              <a:rPr lang="it-IT" smtClean="0"/>
              <a:t>06/04/2021</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C2FC3324-9854-47D5-B4D8-3A3EC6BC4C1A}" type="slidenum">
              <a:rPr lang="it-IT" smtClean="0"/>
              <a:t>‹N›</a:t>
            </a:fld>
            <a:endParaRPr lang="it-IT"/>
          </a:p>
        </p:txBody>
      </p:sp>
    </p:spTree>
    <p:extLst>
      <p:ext uri="{BB962C8B-B14F-4D97-AF65-F5344CB8AC3E}">
        <p14:creationId xmlns:p14="http://schemas.microsoft.com/office/powerpoint/2010/main" val="6007643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2D3A1474-E2CA-478B-9001-580410E96D29}" type="datetimeFigureOut">
              <a:rPr lang="it-IT" smtClean="0"/>
              <a:t>06/04/2021</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C2FC3324-9854-47D5-B4D8-3A3EC6BC4C1A}" type="slidenum">
              <a:rPr lang="it-IT" smtClean="0"/>
              <a:t>‹N›</a:t>
            </a:fld>
            <a:endParaRPr lang="it-IT"/>
          </a:p>
        </p:txBody>
      </p:sp>
    </p:spTree>
    <p:extLst>
      <p:ext uri="{BB962C8B-B14F-4D97-AF65-F5344CB8AC3E}">
        <p14:creationId xmlns:p14="http://schemas.microsoft.com/office/powerpoint/2010/main" val="30784747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2D3A1474-E2CA-478B-9001-580410E96D29}" type="datetimeFigureOut">
              <a:rPr lang="it-IT" smtClean="0"/>
              <a:t>06/04/2021</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C2FC3324-9854-47D5-B4D8-3A3EC6BC4C1A}" type="slidenum">
              <a:rPr lang="it-IT" smtClean="0"/>
              <a:t>‹N›</a:t>
            </a:fld>
            <a:endParaRPr lang="it-IT"/>
          </a:p>
        </p:txBody>
      </p:sp>
    </p:spTree>
    <p:extLst>
      <p:ext uri="{BB962C8B-B14F-4D97-AF65-F5344CB8AC3E}">
        <p14:creationId xmlns:p14="http://schemas.microsoft.com/office/powerpoint/2010/main" val="20301930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3A1474-E2CA-478B-9001-580410E96D29}" type="datetimeFigureOut">
              <a:rPr lang="it-IT" smtClean="0"/>
              <a:t>06/04/2021</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FC3324-9854-47D5-B4D8-3A3EC6BC4C1A}" type="slidenum">
              <a:rPr lang="it-IT" smtClean="0"/>
              <a:t>‹N›</a:t>
            </a:fld>
            <a:endParaRPr lang="it-IT"/>
          </a:p>
        </p:txBody>
      </p:sp>
    </p:spTree>
    <p:extLst>
      <p:ext uri="{BB962C8B-B14F-4D97-AF65-F5344CB8AC3E}">
        <p14:creationId xmlns:p14="http://schemas.microsoft.com/office/powerpoint/2010/main" val="2253062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a:extLst>
              <a:ext uri="{FF2B5EF4-FFF2-40B4-BE49-F238E27FC236}">
                <a16:creationId xmlns:a16="http://schemas.microsoft.com/office/drawing/2014/main" id="{08205213-B3E1-C64F-AE8F-386216D743CD}"/>
              </a:ext>
            </a:extLst>
          </p:cNvPr>
          <p:cNvSpPr>
            <a:spLocks noGrp="1"/>
          </p:cNvSpPr>
          <p:nvPr>
            <p:ph type="sldNum" sz="quarter" idx="12"/>
          </p:nvPr>
        </p:nvSpPr>
        <p:spPr/>
        <p:txBody>
          <a:bodyPr/>
          <a:lstStyle/>
          <a:p>
            <a:fld id="{E3AAEEB7-370C-4CD1-84ED-44A96922B98A}" type="slidenum">
              <a:rPr lang="it-IT" smtClean="0"/>
              <a:pPr/>
              <a:t>1</a:t>
            </a:fld>
            <a:endParaRPr lang="it-IT"/>
          </a:p>
        </p:txBody>
      </p:sp>
      <p:sp>
        <p:nvSpPr>
          <p:cNvPr id="30" name="Rettangolo 29">
            <a:extLst>
              <a:ext uri="{FF2B5EF4-FFF2-40B4-BE49-F238E27FC236}">
                <a16:creationId xmlns:a16="http://schemas.microsoft.com/office/drawing/2014/main" id="{9858E431-F248-314D-A61C-E5792E6951D0}"/>
              </a:ext>
            </a:extLst>
          </p:cNvPr>
          <p:cNvSpPr/>
          <p:nvPr/>
        </p:nvSpPr>
        <p:spPr>
          <a:xfrm>
            <a:off x="2209800" y="1988840"/>
            <a:ext cx="7772400" cy="720081"/>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31" name="Rettangolo 30">
            <a:extLst>
              <a:ext uri="{FF2B5EF4-FFF2-40B4-BE49-F238E27FC236}">
                <a16:creationId xmlns:a16="http://schemas.microsoft.com/office/drawing/2014/main" id="{8B07364D-864F-CC4D-B930-6569D8CFD0E7}"/>
              </a:ext>
            </a:extLst>
          </p:cNvPr>
          <p:cNvSpPr/>
          <p:nvPr/>
        </p:nvSpPr>
        <p:spPr>
          <a:xfrm>
            <a:off x="2234064" y="1995297"/>
            <a:ext cx="7772400" cy="1631216"/>
          </a:xfrm>
          <a:prstGeom prst="rect">
            <a:avLst/>
          </a:prstGeom>
        </p:spPr>
        <p:txBody>
          <a:bodyPr wrap="square">
            <a:spAutoFit/>
          </a:bodyPr>
          <a:lstStyle/>
          <a:p>
            <a:pPr algn="ctr"/>
            <a:r>
              <a:rPr lang="it-IT" sz="3600" b="1" dirty="0">
                <a:solidFill>
                  <a:prstClr val="black"/>
                </a:solidFill>
                <a:latin typeface="Cambria" panose="02040503050406030204" pitchFamily="18" charset="0"/>
                <a:ea typeface="+mj-ea"/>
                <a:cs typeface="Arial" panose="020B0604020202020204" pitchFamily="34" charset="0"/>
              </a:rPr>
              <a:t>Appartenenza ed esclusione sociale</a:t>
            </a:r>
            <a:r>
              <a:rPr lang="it-IT" sz="3600" dirty="0">
                <a:solidFill>
                  <a:prstClr val="black"/>
                </a:solidFill>
                <a:latin typeface="Cambria" panose="02040503050406030204" pitchFamily="18" charset="0"/>
                <a:ea typeface="+mj-ea"/>
                <a:cs typeface="Arial" panose="020B0604020202020204" pitchFamily="34" charset="0"/>
              </a:rPr>
              <a:t/>
            </a:r>
            <a:br>
              <a:rPr lang="it-IT" sz="3600" dirty="0">
                <a:solidFill>
                  <a:prstClr val="black"/>
                </a:solidFill>
                <a:latin typeface="Cambria" panose="02040503050406030204" pitchFamily="18" charset="0"/>
                <a:ea typeface="+mj-ea"/>
                <a:cs typeface="Arial" panose="020B0604020202020204" pitchFamily="34" charset="0"/>
              </a:rPr>
            </a:br>
            <a:r>
              <a:rPr lang="it-IT" sz="3600" dirty="0">
                <a:solidFill>
                  <a:prstClr val="black"/>
                </a:solidFill>
                <a:latin typeface="Cambria" panose="02040503050406030204" pitchFamily="18" charset="0"/>
                <a:ea typeface="+mj-ea"/>
                <a:cs typeface="Arial" panose="020B0604020202020204" pitchFamily="34" charset="0"/>
              </a:rPr>
              <a:t/>
            </a:r>
            <a:br>
              <a:rPr lang="it-IT" sz="3600" dirty="0">
                <a:solidFill>
                  <a:prstClr val="black"/>
                </a:solidFill>
                <a:latin typeface="Cambria" panose="02040503050406030204" pitchFamily="18" charset="0"/>
                <a:ea typeface="+mj-ea"/>
                <a:cs typeface="Arial" panose="020B0604020202020204" pitchFamily="34" charset="0"/>
              </a:rPr>
            </a:br>
            <a:r>
              <a:rPr lang="it-IT" sz="2800" dirty="0">
                <a:solidFill>
                  <a:srgbClr val="1F497D"/>
                </a:solidFill>
                <a:latin typeface="Cambria" panose="02040503050406030204" pitchFamily="18" charset="0"/>
                <a:ea typeface="+mj-ea"/>
                <a:cs typeface="Arial Narrow" panose="020B0604020202020204" pitchFamily="34" charset="0"/>
              </a:rPr>
              <a:t>Cap. 9</a:t>
            </a:r>
            <a:endParaRPr lang="it-IT" dirty="0">
              <a:latin typeface="Cambria" panose="02040503050406030204" pitchFamily="18" charset="0"/>
            </a:endParaRPr>
          </a:p>
        </p:txBody>
      </p:sp>
    </p:spTree>
    <p:extLst>
      <p:ext uri="{BB962C8B-B14F-4D97-AF65-F5344CB8AC3E}">
        <p14:creationId xmlns:p14="http://schemas.microsoft.com/office/powerpoint/2010/main" val="20488287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a:extLst>
              <a:ext uri="{FF2B5EF4-FFF2-40B4-BE49-F238E27FC236}">
                <a16:creationId xmlns:a16="http://schemas.microsoft.com/office/drawing/2014/main" id="{B47E38C0-08CF-F741-88EF-F3398AD1F37A}"/>
              </a:ext>
            </a:extLst>
          </p:cNvPr>
          <p:cNvSpPr>
            <a:spLocks noGrp="1"/>
          </p:cNvSpPr>
          <p:nvPr>
            <p:ph type="sldNum" sz="quarter" idx="12"/>
          </p:nvPr>
        </p:nvSpPr>
        <p:spPr/>
        <p:txBody>
          <a:bodyPr/>
          <a:lstStyle/>
          <a:p>
            <a:fld id="{E3AAEEB7-370C-4CD1-84ED-44A96922B98A}" type="slidenum">
              <a:rPr lang="it-IT" smtClean="0"/>
              <a:pPr/>
              <a:t>10</a:t>
            </a:fld>
            <a:endParaRPr lang="it-IT"/>
          </a:p>
        </p:txBody>
      </p:sp>
      <p:sp>
        <p:nvSpPr>
          <p:cNvPr id="23" name="Rettangolo 22">
            <a:extLst>
              <a:ext uri="{FF2B5EF4-FFF2-40B4-BE49-F238E27FC236}">
                <a16:creationId xmlns:a16="http://schemas.microsoft.com/office/drawing/2014/main" id="{91AEAB86-EC33-464D-A83E-48DB0C2822C2}"/>
              </a:ext>
            </a:extLst>
          </p:cNvPr>
          <p:cNvSpPr/>
          <p:nvPr/>
        </p:nvSpPr>
        <p:spPr>
          <a:xfrm>
            <a:off x="1661452" y="590428"/>
            <a:ext cx="7818924" cy="858443"/>
          </a:xfrm>
          <a:prstGeom prst="rect">
            <a:avLst/>
          </a:prstGeom>
          <a:noFill/>
          <a:ln cmpd="sng">
            <a:solidFill>
              <a:schemeClr val="tx2">
                <a:alpha val="86000"/>
              </a:schemeClr>
            </a:solidFill>
            <a:prstDash val="solid"/>
            <a:extLst>
              <a:ext uri="{C807C97D-BFC1-408E-A445-0C87EB9F89A2}">
                <ask:lineSketchStyleProps xmlns:ask="http://schemas.microsoft.com/office/drawing/2018/sketchyshapes" xmlns="" sd="1219033472">
                  <a:custGeom>
                    <a:avLst/>
                    <a:gdLst>
                      <a:gd name="connsiteX0" fmla="*/ 0 w 9178724"/>
                      <a:gd name="connsiteY0" fmla="*/ 0 h 620030"/>
                      <a:gd name="connsiteX1" fmla="*/ 298309 w 9178724"/>
                      <a:gd name="connsiteY1" fmla="*/ 0 h 620030"/>
                      <a:gd name="connsiteX2" fmla="*/ 596617 w 9178724"/>
                      <a:gd name="connsiteY2" fmla="*/ 0 h 620030"/>
                      <a:gd name="connsiteX3" fmla="*/ 894926 w 9178724"/>
                      <a:gd name="connsiteY3" fmla="*/ 0 h 620030"/>
                      <a:gd name="connsiteX4" fmla="*/ 1652170 w 9178724"/>
                      <a:gd name="connsiteY4" fmla="*/ 0 h 620030"/>
                      <a:gd name="connsiteX5" fmla="*/ 2225841 w 9178724"/>
                      <a:gd name="connsiteY5" fmla="*/ 0 h 620030"/>
                      <a:gd name="connsiteX6" fmla="*/ 2524149 w 9178724"/>
                      <a:gd name="connsiteY6" fmla="*/ 0 h 620030"/>
                      <a:gd name="connsiteX7" fmla="*/ 3097819 w 9178724"/>
                      <a:gd name="connsiteY7" fmla="*/ 0 h 620030"/>
                      <a:gd name="connsiteX8" fmla="*/ 3855064 w 9178724"/>
                      <a:gd name="connsiteY8" fmla="*/ 0 h 620030"/>
                      <a:gd name="connsiteX9" fmla="*/ 4336947 w 9178724"/>
                      <a:gd name="connsiteY9" fmla="*/ 0 h 620030"/>
                      <a:gd name="connsiteX10" fmla="*/ 4818830 w 9178724"/>
                      <a:gd name="connsiteY10" fmla="*/ 0 h 620030"/>
                      <a:gd name="connsiteX11" fmla="*/ 5392500 w 9178724"/>
                      <a:gd name="connsiteY11" fmla="*/ 0 h 620030"/>
                      <a:gd name="connsiteX12" fmla="*/ 6057958 w 9178724"/>
                      <a:gd name="connsiteY12" fmla="*/ 0 h 620030"/>
                      <a:gd name="connsiteX13" fmla="*/ 6723415 w 9178724"/>
                      <a:gd name="connsiteY13" fmla="*/ 0 h 620030"/>
                      <a:gd name="connsiteX14" fmla="*/ 7388873 w 9178724"/>
                      <a:gd name="connsiteY14" fmla="*/ 0 h 620030"/>
                      <a:gd name="connsiteX15" fmla="*/ 8146118 w 9178724"/>
                      <a:gd name="connsiteY15" fmla="*/ 0 h 620030"/>
                      <a:gd name="connsiteX16" fmla="*/ 9178724 w 9178724"/>
                      <a:gd name="connsiteY16" fmla="*/ 0 h 620030"/>
                      <a:gd name="connsiteX17" fmla="*/ 9178724 w 9178724"/>
                      <a:gd name="connsiteY17" fmla="*/ 316215 h 620030"/>
                      <a:gd name="connsiteX18" fmla="*/ 9178724 w 9178724"/>
                      <a:gd name="connsiteY18" fmla="*/ 620030 h 620030"/>
                      <a:gd name="connsiteX19" fmla="*/ 8421479 w 9178724"/>
                      <a:gd name="connsiteY19" fmla="*/ 620030 h 620030"/>
                      <a:gd name="connsiteX20" fmla="*/ 7847809 w 9178724"/>
                      <a:gd name="connsiteY20" fmla="*/ 620030 h 620030"/>
                      <a:gd name="connsiteX21" fmla="*/ 7365926 w 9178724"/>
                      <a:gd name="connsiteY21" fmla="*/ 620030 h 620030"/>
                      <a:gd name="connsiteX22" fmla="*/ 6884043 w 9178724"/>
                      <a:gd name="connsiteY22" fmla="*/ 620030 h 620030"/>
                      <a:gd name="connsiteX23" fmla="*/ 6402160 w 9178724"/>
                      <a:gd name="connsiteY23" fmla="*/ 620030 h 620030"/>
                      <a:gd name="connsiteX24" fmla="*/ 5920277 w 9178724"/>
                      <a:gd name="connsiteY24" fmla="*/ 620030 h 620030"/>
                      <a:gd name="connsiteX25" fmla="*/ 5254819 w 9178724"/>
                      <a:gd name="connsiteY25" fmla="*/ 620030 h 620030"/>
                      <a:gd name="connsiteX26" fmla="*/ 4681149 w 9178724"/>
                      <a:gd name="connsiteY26" fmla="*/ 620030 h 620030"/>
                      <a:gd name="connsiteX27" fmla="*/ 4382841 w 9178724"/>
                      <a:gd name="connsiteY27" fmla="*/ 620030 h 620030"/>
                      <a:gd name="connsiteX28" fmla="*/ 3900958 w 9178724"/>
                      <a:gd name="connsiteY28" fmla="*/ 620030 h 620030"/>
                      <a:gd name="connsiteX29" fmla="*/ 3235500 w 9178724"/>
                      <a:gd name="connsiteY29" fmla="*/ 620030 h 620030"/>
                      <a:gd name="connsiteX30" fmla="*/ 2845404 w 9178724"/>
                      <a:gd name="connsiteY30" fmla="*/ 620030 h 620030"/>
                      <a:gd name="connsiteX31" fmla="*/ 2088160 w 9178724"/>
                      <a:gd name="connsiteY31" fmla="*/ 620030 h 620030"/>
                      <a:gd name="connsiteX32" fmla="*/ 1330915 w 9178724"/>
                      <a:gd name="connsiteY32" fmla="*/ 620030 h 620030"/>
                      <a:gd name="connsiteX33" fmla="*/ 757245 w 9178724"/>
                      <a:gd name="connsiteY33" fmla="*/ 620030 h 620030"/>
                      <a:gd name="connsiteX34" fmla="*/ 0 w 9178724"/>
                      <a:gd name="connsiteY34" fmla="*/ 620030 h 620030"/>
                      <a:gd name="connsiteX35" fmla="*/ 0 w 9178724"/>
                      <a:gd name="connsiteY35" fmla="*/ 310015 h 620030"/>
                      <a:gd name="connsiteX36" fmla="*/ 0 w 9178724"/>
                      <a:gd name="connsiteY36" fmla="*/ 0 h 620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9178724" h="620030" fill="none" extrusionOk="0">
                        <a:moveTo>
                          <a:pt x="0" y="0"/>
                        </a:moveTo>
                        <a:cubicBezTo>
                          <a:pt x="102535" y="-35417"/>
                          <a:pt x="231128" y="19743"/>
                          <a:pt x="298309" y="0"/>
                        </a:cubicBezTo>
                        <a:cubicBezTo>
                          <a:pt x="365490" y="-19743"/>
                          <a:pt x="504771" y="6903"/>
                          <a:pt x="596617" y="0"/>
                        </a:cubicBezTo>
                        <a:cubicBezTo>
                          <a:pt x="688463" y="-6903"/>
                          <a:pt x="801466" y="32459"/>
                          <a:pt x="894926" y="0"/>
                        </a:cubicBezTo>
                        <a:cubicBezTo>
                          <a:pt x="988386" y="-32459"/>
                          <a:pt x="1351220" y="8679"/>
                          <a:pt x="1652170" y="0"/>
                        </a:cubicBezTo>
                        <a:cubicBezTo>
                          <a:pt x="1953120" y="-8679"/>
                          <a:pt x="2036343" y="40882"/>
                          <a:pt x="2225841" y="0"/>
                        </a:cubicBezTo>
                        <a:cubicBezTo>
                          <a:pt x="2415339" y="-40882"/>
                          <a:pt x="2409558" y="12227"/>
                          <a:pt x="2524149" y="0"/>
                        </a:cubicBezTo>
                        <a:cubicBezTo>
                          <a:pt x="2638740" y="-12227"/>
                          <a:pt x="2909787" y="59308"/>
                          <a:pt x="3097819" y="0"/>
                        </a:cubicBezTo>
                        <a:cubicBezTo>
                          <a:pt x="3285851" y="-59308"/>
                          <a:pt x="3499507" y="53098"/>
                          <a:pt x="3855064" y="0"/>
                        </a:cubicBezTo>
                        <a:cubicBezTo>
                          <a:pt x="4210622" y="-53098"/>
                          <a:pt x="4150339" y="24700"/>
                          <a:pt x="4336947" y="0"/>
                        </a:cubicBezTo>
                        <a:cubicBezTo>
                          <a:pt x="4523555" y="-24700"/>
                          <a:pt x="4623920" y="10678"/>
                          <a:pt x="4818830" y="0"/>
                        </a:cubicBezTo>
                        <a:cubicBezTo>
                          <a:pt x="5013740" y="-10678"/>
                          <a:pt x="5127394" y="40268"/>
                          <a:pt x="5392500" y="0"/>
                        </a:cubicBezTo>
                        <a:cubicBezTo>
                          <a:pt x="5657606" y="-40268"/>
                          <a:pt x="5754330" y="74320"/>
                          <a:pt x="6057958" y="0"/>
                        </a:cubicBezTo>
                        <a:cubicBezTo>
                          <a:pt x="6361586" y="-74320"/>
                          <a:pt x="6494940" y="37329"/>
                          <a:pt x="6723415" y="0"/>
                        </a:cubicBezTo>
                        <a:cubicBezTo>
                          <a:pt x="6951890" y="-37329"/>
                          <a:pt x="7117832" y="30948"/>
                          <a:pt x="7388873" y="0"/>
                        </a:cubicBezTo>
                        <a:cubicBezTo>
                          <a:pt x="7659914" y="-30948"/>
                          <a:pt x="7926991" y="65074"/>
                          <a:pt x="8146118" y="0"/>
                        </a:cubicBezTo>
                        <a:cubicBezTo>
                          <a:pt x="8365246" y="-65074"/>
                          <a:pt x="8701383" y="71750"/>
                          <a:pt x="9178724" y="0"/>
                        </a:cubicBezTo>
                        <a:cubicBezTo>
                          <a:pt x="9200174" y="141322"/>
                          <a:pt x="9160033" y="216766"/>
                          <a:pt x="9178724" y="316215"/>
                        </a:cubicBezTo>
                        <a:cubicBezTo>
                          <a:pt x="9197415" y="415665"/>
                          <a:pt x="9170910" y="493137"/>
                          <a:pt x="9178724" y="620030"/>
                        </a:cubicBezTo>
                        <a:cubicBezTo>
                          <a:pt x="8847610" y="633606"/>
                          <a:pt x="8699284" y="581521"/>
                          <a:pt x="8421479" y="620030"/>
                        </a:cubicBezTo>
                        <a:cubicBezTo>
                          <a:pt x="8143674" y="658539"/>
                          <a:pt x="8043343" y="588100"/>
                          <a:pt x="7847809" y="620030"/>
                        </a:cubicBezTo>
                        <a:cubicBezTo>
                          <a:pt x="7652275" y="651960"/>
                          <a:pt x="7499974" y="566721"/>
                          <a:pt x="7365926" y="620030"/>
                        </a:cubicBezTo>
                        <a:cubicBezTo>
                          <a:pt x="7231878" y="673339"/>
                          <a:pt x="6983206" y="609203"/>
                          <a:pt x="6884043" y="620030"/>
                        </a:cubicBezTo>
                        <a:cubicBezTo>
                          <a:pt x="6784880" y="630857"/>
                          <a:pt x="6634085" y="589226"/>
                          <a:pt x="6402160" y="620030"/>
                        </a:cubicBezTo>
                        <a:cubicBezTo>
                          <a:pt x="6170235" y="650834"/>
                          <a:pt x="6075682" y="619367"/>
                          <a:pt x="5920277" y="620030"/>
                        </a:cubicBezTo>
                        <a:cubicBezTo>
                          <a:pt x="5764872" y="620693"/>
                          <a:pt x="5573139" y="548710"/>
                          <a:pt x="5254819" y="620030"/>
                        </a:cubicBezTo>
                        <a:cubicBezTo>
                          <a:pt x="4936499" y="691350"/>
                          <a:pt x="4839040" y="582151"/>
                          <a:pt x="4681149" y="620030"/>
                        </a:cubicBezTo>
                        <a:cubicBezTo>
                          <a:pt x="4523258" y="657909"/>
                          <a:pt x="4447847" y="611926"/>
                          <a:pt x="4382841" y="620030"/>
                        </a:cubicBezTo>
                        <a:cubicBezTo>
                          <a:pt x="4317835" y="628134"/>
                          <a:pt x="4075188" y="570834"/>
                          <a:pt x="3900958" y="620030"/>
                        </a:cubicBezTo>
                        <a:cubicBezTo>
                          <a:pt x="3726728" y="669226"/>
                          <a:pt x="3504960" y="595564"/>
                          <a:pt x="3235500" y="620030"/>
                        </a:cubicBezTo>
                        <a:cubicBezTo>
                          <a:pt x="2966040" y="644496"/>
                          <a:pt x="3034078" y="612289"/>
                          <a:pt x="2845404" y="620030"/>
                        </a:cubicBezTo>
                        <a:cubicBezTo>
                          <a:pt x="2656730" y="627771"/>
                          <a:pt x="2449560" y="570399"/>
                          <a:pt x="2088160" y="620030"/>
                        </a:cubicBezTo>
                        <a:cubicBezTo>
                          <a:pt x="1726760" y="669661"/>
                          <a:pt x="1489744" y="618694"/>
                          <a:pt x="1330915" y="620030"/>
                        </a:cubicBezTo>
                        <a:cubicBezTo>
                          <a:pt x="1172086" y="621366"/>
                          <a:pt x="970889" y="568148"/>
                          <a:pt x="757245" y="620030"/>
                        </a:cubicBezTo>
                        <a:cubicBezTo>
                          <a:pt x="543601" y="671912"/>
                          <a:pt x="288056" y="618081"/>
                          <a:pt x="0" y="620030"/>
                        </a:cubicBezTo>
                        <a:cubicBezTo>
                          <a:pt x="-24602" y="527322"/>
                          <a:pt x="13740" y="373087"/>
                          <a:pt x="0" y="310015"/>
                        </a:cubicBezTo>
                        <a:cubicBezTo>
                          <a:pt x="-13740" y="246943"/>
                          <a:pt x="26405" y="66838"/>
                          <a:pt x="0" y="0"/>
                        </a:cubicBezTo>
                        <a:close/>
                      </a:path>
                      <a:path w="9178724" h="620030" stroke="0" extrusionOk="0">
                        <a:moveTo>
                          <a:pt x="0" y="0"/>
                        </a:moveTo>
                        <a:cubicBezTo>
                          <a:pt x="96739" y="-29740"/>
                          <a:pt x="316269" y="55884"/>
                          <a:pt x="481883" y="0"/>
                        </a:cubicBezTo>
                        <a:cubicBezTo>
                          <a:pt x="647497" y="-55884"/>
                          <a:pt x="662906" y="22298"/>
                          <a:pt x="780192" y="0"/>
                        </a:cubicBezTo>
                        <a:cubicBezTo>
                          <a:pt x="897478" y="-22298"/>
                          <a:pt x="1174454" y="84120"/>
                          <a:pt x="1537436" y="0"/>
                        </a:cubicBezTo>
                        <a:cubicBezTo>
                          <a:pt x="1900418" y="-84120"/>
                          <a:pt x="1921992" y="49836"/>
                          <a:pt x="2019319" y="0"/>
                        </a:cubicBezTo>
                        <a:cubicBezTo>
                          <a:pt x="2116646" y="-49836"/>
                          <a:pt x="2279697" y="53246"/>
                          <a:pt x="2501202" y="0"/>
                        </a:cubicBezTo>
                        <a:cubicBezTo>
                          <a:pt x="2722707" y="-53246"/>
                          <a:pt x="3105924" y="15731"/>
                          <a:pt x="3258447" y="0"/>
                        </a:cubicBezTo>
                        <a:cubicBezTo>
                          <a:pt x="3410970" y="-15731"/>
                          <a:pt x="3548202" y="42104"/>
                          <a:pt x="3648543" y="0"/>
                        </a:cubicBezTo>
                        <a:cubicBezTo>
                          <a:pt x="3748884" y="-42104"/>
                          <a:pt x="4173673" y="21777"/>
                          <a:pt x="4405788" y="0"/>
                        </a:cubicBezTo>
                        <a:cubicBezTo>
                          <a:pt x="4637904" y="-21777"/>
                          <a:pt x="4991337" y="42536"/>
                          <a:pt x="5163032" y="0"/>
                        </a:cubicBezTo>
                        <a:cubicBezTo>
                          <a:pt x="5334727" y="-42536"/>
                          <a:pt x="5620270" y="48170"/>
                          <a:pt x="5736703" y="0"/>
                        </a:cubicBezTo>
                        <a:cubicBezTo>
                          <a:pt x="5853136" y="-48170"/>
                          <a:pt x="6278797" y="51597"/>
                          <a:pt x="6493947" y="0"/>
                        </a:cubicBezTo>
                        <a:cubicBezTo>
                          <a:pt x="6709097" y="-51597"/>
                          <a:pt x="6791622" y="51322"/>
                          <a:pt x="6975830" y="0"/>
                        </a:cubicBezTo>
                        <a:cubicBezTo>
                          <a:pt x="7160038" y="-51322"/>
                          <a:pt x="7222993" y="41857"/>
                          <a:pt x="7457713" y="0"/>
                        </a:cubicBezTo>
                        <a:cubicBezTo>
                          <a:pt x="7692433" y="-41857"/>
                          <a:pt x="7885776" y="62575"/>
                          <a:pt x="8123171" y="0"/>
                        </a:cubicBezTo>
                        <a:cubicBezTo>
                          <a:pt x="8360566" y="-62575"/>
                          <a:pt x="8394351" y="45246"/>
                          <a:pt x="8605054" y="0"/>
                        </a:cubicBezTo>
                        <a:cubicBezTo>
                          <a:pt x="8815757" y="-45246"/>
                          <a:pt x="8988246" y="15581"/>
                          <a:pt x="9178724" y="0"/>
                        </a:cubicBezTo>
                        <a:cubicBezTo>
                          <a:pt x="9202683" y="95727"/>
                          <a:pt x="9155313" y="164771"/>
                          <a:pt x="9178724" y="322416"/>
                        </a:cubicBezTo>
                        <a:cubicBezTo>
                          <a:pt x="9202135" y="480061"/>
                          <a:pt x="9157802" y="527713"/>
                          <a:pt x="9178724" y="620030"/>
                        </a:cubicBezTo>
                        <a:cubicBezTo>
                          <a:pt x="8951193" y="671370"/>
                          <a:pt x="8799462" y="595443"/>
                          <a:pt x="8513267" y="620030"/>
                        </a:cubicBezTo>
                        <a:cubicBezTo>
                          <a:pt x="8227072" y="644617"/>
                          <a:pt x="8259683" y="573792"/>
                          <a:pt x="8123171" y="620030"/>
                        </a:cubicBezTo>
                        <a:cubicBezTo>
                          <a:pt x="7986659" y="666268"/>
                          <a:pt x="7591580" y="543706"/>
                          <a:pt x="7365926" y="620030"/>
                        </a:cubicBezTo>
                        <a:cubicBezTo>
                          <a:pt x="7140272" y="696354"/>
                          <a:pt x="6935755" y="598652"/>
                          <a:pt x="6792256" y="620030"/>
                        </a:cubicBezTo>
                        <a:cubicBezTo>
                          <a:pt x="6648757" y="641408"/>
                          <a:pt x="6575267" y="585033"/>
                          <a:pt x="6402160" y="620030"/>
                        </a:cubicBezTo>
                        <a:cubicBezTo>
                          <a:pt x="6229053" y="655027"/>
                          <a:pt x="6024031" y="591791"/>
                          <a:pt x="5828490" y="620030"/>
                        </a:cubicBezTo>
                        <a:cubicBezTo>
                          <a:pt x="5632949" y="648269"/>
                          <a:pt x="5678078" y="587768"/>
                          <a:pt x="5530181" y="620030"/>
                        </a:cubicBezTo>
                        <a:cubicBezTo>
                          <a:pt x="5382284" y="652292"/>
                          <a:pt x="5354071" y="600649"/>
                          <a:pt x="5231873" y="620030"/>
                        </a:cubicBezTo>
                        <a:cubicBezTo>
                          <a:pt x="5109675" y="639411"/>
                          <a:pt x="4917260" y="557481"/>
                          <a:pt x="4658202" y="620030"/>
                        </a:cubicBezTo>
                        <a:cubicBezTo>
                          <a:pt x="4399144" y="682579"/>
                          <a:pt x="4442789" y="601632"/>
                          <a:pt x="4268107" y="620030"/>
                        </a:cubicBezTo>
                        <a:cubicBezTo>
                          <a:pt x="4093426" y="638428"/>
                          <a:pt x="3806188" y="560095"/>
                          <a:pt x="3602649" y="620030"/>
                        </a:cubicBezTo>
                        <a:cubicBezTo>
                          <a:pt x="3399110" y="679965"/>
                          <a:pt x="3364832" y="602250"/>
                          <a:pt x="3212553" y="620030"/>
                        </a:cubicBezTo>
                        <a:cubicBezTo>
                          <a:pt x="3060274" y="637810"/>
                          <a:pt x="2803745" y="611116"/>
                          <a:pt x="2547096" y="620030"/>
                        </a:cubicBezTo>
                        <a:cubicBezTo>
                          <a:pt x="2290447" y="628944"/>
                          <a:pt x="2330663" y="599928"/>
                          <a:pt x="2248787" y="620030"/>
                        </a:cubicBezTo>
                        <a:cubicBezTo>
                          <a:pt x="2166911" y="640132"/>
                          <a:pt x="1894976" y="566256"/>
                          <a:pt x="1583330" y="620030"/>
                        </a:cubicBezTo>
                        <a:cubicBezTo>
                          <a:pt x="1271684" y="673804"/>
                          <a:pt x="1331706" y="588276"/>
                          <a:pt x="1193234" y="620030"/>
                        </a:cubicBezTo>
                        <a:cubicBezTo>
                          <a:pt x="1054762" y="651784"/>
                          <a:pt x="1037048" y="618999"/>
                          <a:pt x="894926" y="620030"/>
                        </a:cubicBezTo>
                        <a:cubicBezTo>
                          <a:pt x="752804" y="621061"/>
                          <a:pt x="670831" y="580283"/>
                          <a:pt x="504830" y="620030"/>
                        </a:cubicBezTo>
                        <a:cubicBezTo>
                          <a:pt x="338829" y="659777"/>
                          <a:pt x="209164" y="605714"/>
                          <a:pt x="0" y="620030"/>
                        </a:cubicBezTo>
                        <a:cubicBezTo>
                          <a:pt x="-25652" y="520703"/>
                          <a:pt x="14295" y="447375"/>
                          <a:pt x="0" y="322416"/>
                        </a:cubicBezTo>
                        <a:cubicBezTo>
                          <a:pt x="-14295" y="197457"/>
                          <a:pt x="4354" y="146233"/>
                          <a:pt x="0" y="0"/>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2400" b="1" dirty="0">
                <a:solidFill>
                  <a:schemeClr val="tx1"/>
                </a:solidFill>
                <a:latin typeface="Cambria" panose="02040503050406030204" pitchFamily="18" charset="0"/>
                <a:cs typeface="Arial" panose="020B0604020202020204" pitchFamily="34" charset="0"/>
              </a:rPr>
              <a:t>Studio di Bernstein e colleghi [2008]</a:t>
            </a:r>
          </a:p>
        </p:txBody>
      </p:sp>
      <p:grpSp>
        <p:nvGrpSpPr>
          <p:cNvPr id="5" name="Gruppo 4">
            <a:extLst>
              <a:ext uri="{FF2B5EF4-FFF2-40B4-BE49-F238E27FC236}">
                <a16:creationId xmlns:a16="http://schemas.microsoft.com/office/drawing/2014/main" id="{55171099-6AD0-5646-8139-6E6F7E0690FA}"/>
              </a:ext>
            </a:extLst>
          </p:cNvPr>
          <p:cNvGrpSpPr/>
          <p:nvPr/>
        </p:nvGrpSpPr>
        <p:grpSpPr>
          <a:xfrm>
            <a:off x="1638842" y="1628800"/>
            <a:ext cx="8921655" cy="4208016"/>
            <a:chOff x="114841" y="1628800"/>
            <a:chExt cx="8921655" cy="4208016"/>
          </a:xfrm>
        </p:grpSpPr>
        <p:sp>
          <p:nvSpPr>
            <p:cNvPr id="2" name="CasellaDiTesto 1">
              <a:extLst>
                <a:ext uri="{FF2B5EF4-FFF2-40B4-BE49-F238E27FC236}">
                  <a16:creationId xmlns:a16="http://schemas.microsoft.com/office/drawing/2014/main" id="{973D68D5-E7BF-F04E-A541-970CE3F76550}"/>
                </a:ext>
              </a:extLst>
            </p:cNvPr>
            <p:cNvSpPr txBox="1"/>
            <p:nvPr/>
          </p:nvSpPr>
          <p:spPr>
            <a:xfrm>
              <a:off x="114841" y="1628800"/>
              <a:ext cx="8921655" cy="584775"/>
            </a:xfrm>
            <a:prstGeom prst="rect">
              <a:avLst/>
            </a:prstGeom>
            <a:noFill/>
            <a:ln w="6350">
              <a:solidFill>
                <a:schemeClr val="tx2">
                  <a:lumMod val="50000"/>
                </a:schemeClr>
              </a:solidFill>
            </a:ln>
          </p:spPr>
          <p:txBody>
            <a:bodyPr wrap="square" rtlCol="0">
              <a:spAutoFit/>
            </a:bodyPr>
            <a:lstStyle/>
            <a:p>
              <a:r>
                <a:rPr lang="it-IT" sz="1600" b="1" dirty="0">
                  <a:solidFill>
                    <a:schemeClr val="tx2"/>
                  </a:solidFill>
                  <a:latin typeface="Cambria" panose="02040503050406030204" pitchFamily="18" charset="0"/>
                </a:rPr>
                <a:t>RISULTATI: </a:t>
              </a:r>
              <a:r>
                <a:rPr lang="it-IT" sz="1600" dirty="0">
                  <a:latin typeface="Cambria" panose="02040503050406030204" pitchFamily="18" charset="0"/>
                </a:rPr>
                <a:t>i partecipanti che hanno rievocato un episodio di </a:t>
              </a:r>
              <a:r>
                <a:rPr lang="it-IT" sz="1600" b="1" dirty="0">
                  <a:latin typeface="Cambria" panose="02040503050406030204" pitchFamily="18" charset="0"/>
                </a:rPr>
                <a:t>esclusione sociale </a:t>
              </a:r>
              <a:r>
                <a:rPr lang="it-IT" sz="1600" dirty="0">
                  <a:latin typeface="Cambria" panose="02040503050406030204" pitchFamily="18" charset="0"/>
                </a:rPr>
                <a:t>erano </a:t>
              </a:r>
              <a:r>
                <a:rPr lang="it-IT" sz="1600" b="1" dirty="0">
                  <a:latin typeface="Cambria" panose="02040503050406030204" pitchFamily="18" charset="0"/>
                </a:rPr>
                <a:t>più accurati nell’eseguire il compito</a:t>
              </a:r>
              <a:r>
                <a:rPr lang="it-IT" sz="1600" dirty="0">
                  <a:latin typeface="Cambria" panose="02040503050406030204" pitchFamily="18" charset="0"/>
                </a:rPr>
                <a:t> e distinguere tra sorrisi genuini e falsi.</a:t>
              </a:r>
            </a:p>
          </p:txBody>
        </p:sp>
        <p:graphicFrame>
          <p:nvGraphicFramePr>
            <p:cNvPr id="3" name="Grafico 2">
              <a:extLst>
                <a:ext uri="{FF2B5EF4-FFF2-40B4-BE49-F238E27FC236}">
                  <a16:creationId xmlns:a16="http://schemas.microsoft.com/office/drawing/2014/main" id="{6637AC54-9F4C-084F-BFF7-0874788621E9}"/>
                </a:ext>
              </a:extLst>
            </p:cNvPr>
            <p:cNvGraphicFramePr/>
            <p:nvPr>
              <p:extLst/>
            </p:nvPr>
          </p:nvGraphicFramePr>
          <p:xfrm>
            <a:off x="137452" y="2564904"/>
            <a:ext cx="3439482" cy="3271912"/>
          </p:xfrm>
          <a:graphic>
            <a:graphicData uri="http://schemas.openxmlformats.org/drawingml/2006/chart">
              <c:chart xmlns:c="http://schemas.openxmlformats.org/drawingml/2006/chart" xmlns:r="http://schemas.openxmlformats.org/officeDocument/2006/relationships" r:id="rId2"/>
            </a:graphicData>
          </a:graphic>
        </p:graphicFrame>
      </p:grpSp>
      <p:sp>
        <p:nvSpPr>
          <p:cNvPr id="9" name="CasellaDiTesto 8">
            <a:extLst>
              <a:ext uri="{FF2B5EF4-FFF2-40B4-BE49-F238E27FC236}">
                <a16:creationId xmlns:a16="http://schemas.microsoft.com/office/drawing/2014/main" id="{85A2999B-4B89-4F45-86FB-C83E2F18D9C6}"/>
              </a:ext>
            </a:extLst>
          </p:cNvPr>
          <p:cNvSpPr txBox="1"/>
          <p:nvPr/>
        </p:nvSpPr>
        <p:spPr>
          <a:xfrm>
            <a:off x="4573488" y="2348881"/>
            <a:ext cx="5987008" cy="1200329"/>
          </a:xfrm>
          <a:prstGeom prst="rect">
            <a:avLst/>
          </a:prstGeom>
          <a:noFill/>
          <a:ln w="15875">
            <a:solidFill>
              <a:srgbClr val="C00000"/>
            </a:solidFill>
          </a:ln>
        </p:spPr>
        <p:txBody>
          <a:bodyPr wrap="square" rtlCol="0">
            <a:spAutoFit/>
          </a:bodyPr>
          <a:lstStyle/>
          <a:p>
            <a:r>
              <a:rPr lang="it-IT" dirty="0">
                <a:latin typeface="Cambria" panose="02040503050406030204" pitchFamily="18" charset="0"/>
              </a:rPr>
              <a:t>La mente reagisce all’esclusione sociale, </a:t>
            </a:r>
            <a:r>
              <a:rPr lang="it-IT" b="1" dirty="0">
                <a:latin typeface="Cambria" panose="02040503050406030204" pitchFamily="18" charset="0"/>
              </a:rPr>
              <a:t>dedicando maggiori risorse</a:t>
            </a:r>
            <a:r>
              <a:rPr lang="it-IT" dirty="0">
                <a:latin typeface="Cambria" panose="02040503050406030204" pitchFamily="18" charset="0"/>
              </a:rPr>
              <a:t> (ad esempio, attenzionali e mnemoniche) </a:t>
            </a:r>
            <a:r>
              <a:rPr lang="it-IT" b="1" dirty="0">
                <a:latin typeface="Cambria" panose="02040503050406030204" pitchFamily="18" charset="0"/>
              </a:rPr>
              <a:t>a stimoli sociali al fine di massimizzare le possibilità di riconnettersi con gli altri</a:t>
            </a:r>
            <a:r>
              <a:rPr lang="it-IT" dirty="0">
                <a:latin typeface="Cambria" panose="02040503050406030204" pitchFamily="18" charset="0"/>
              </a:rPr>
              <a:t>. </a:t>
            </a:r>
          </a:p>
        </p:txBody>
      </p:sp>
    </p:spTree>
    <p:extLst>
      <p:ext uri="{BB962C8B-B14F-4D97-AF65-F5344CB8AC3E}">
        <p14:creationId xmlns:p14="http://schemas.microsoft.com/office/powerpoint/2010/main" val="1690177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2" name="Gruppo 61">
            <a:extLst>
              <a:ext uri="{FF2B5EF4-FFF2-40B4-BE49-F238E27FC236}">
                <a16:creationId xmlns:a16="http://schemas.microsoft.com/office/drawing/2014/main" id="{1FDBD586-446E-DA4C-8789-7236D718F6FB}"/>
              </a:ext>
            </a:extLst>
          </p:cNvPr>
          <p:cNvGrpSpPr/>
          <p:nvPr/>
        </p:nvGrpSpPr>
        <p:grpSpPr>
          <a:xfrm>
            <a:off x="1661452" y="1545562"/>
            <a:ext cx="8950022" cy="4564214"/>
            <a:chOff x="137452" y="1545562"/>
            <a:chExt cx="8950022" cy="4564214"/>
          </a:xfrm>
        </p:grpSpPr>
        <p:sp>
          <p:nvSpPr>
            <p:cNvPr id="63" name="Rettangolo 62">
              <a:extLst>
                <a:ext uri="{FF2B5EF4-FFF2-40B4-BE49-F238E27FC236}">
                  <a16:creationId xmlns:a16="http://schemas.microsoft.com/office/drawing/2014/main" id="{DA989244-DEAE-664E-87B1-2E725B80A6F3}"/>
                </a:ext>
              </a:extLst>
            </p:cNvPr>
            <p:cNvSpPr/>
            <p:nvPr/>
          </p:nvSpPr>
          <p:spPr>
            <a:xfrm>
              <a:off x="137452" y="1545562"/>
              <a:ext cx="1885088" cy="4331710"/>
            </a:xfrm>
            <a:prstGeom prst="rect">
              <a:avLst/>
            </a:prstGeom>
            <a:solidFill>
              <a:schemeClr val="accent2">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64" name="Rettangolo 63">
              <a:extLst>
                <a:ext uri="{FF2B5EF4-FFF2-40B4-BE49-F238E27FC236}">
                  <a16:creationId xmlns:a16="http://schemas.microsoft.com/office/drawing/2014/main" id="{BAF61E33-757F-7B43-A516-1A125033B8AE}"/>
                </a:ext>
              </a:extLst>
            </p:cNvPr>
            <p:cNvSpPr/>
            <p:nvPr/>
          </p:nvSpPr>
          <p:spPr>
            <a:xfrm>
              <a:off x="7245214" y="1559734"/>
              <a:ext cx="1842260" cy="4331710"/>
            </a:xfrm>
            <a:prstGeom prst="rect">
              <a:avLst/>
            </a:prstGeom>
            <a:solidFill>
              <a:schemeClr val="accent6">
                <a:lumMod val="75000"/>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5" name="Rettangolo 64">
              <a:extLst>
                <a:ext uri="{FF2B5EF4-FFF2-40B4-BE49-F238E27FC236}">
                  <a16:creationId xmlns:a16="http://schemas.microsoft.com/office/drawing/2014/main" id="{E08F2A64-A07B-2B42-9C5C-174F585FA00E}"/>
                </a:ext>
              </a:extLst>
            </p:cNvPr>
            <p:cNvSpPr/>
            <p:nvPr/>
          </p:nvSpPr>
          <p:spPr>
            <a:xfrm>
              <a:off x="4397532" y="1559734"/>
              <a:ext cx="2814522" cy="4331710"/>
            </a:xfrm>
            <a:prstGeom prst="rect">
              <a:avLst/>
            </a:prstGeom>
            <a:solidFill>
              <a:schemeClr val="accent5">
                <a:lumMod val="75000"/>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6" name="Rettangolo 65">
              <a:extLst>
                <a:ext uri="{FF2B5EF4-FFF2-40B4-BE49-F238E27FC236}">
                  <a16:creationId xmlns:a16="http://schemas.microsoft.com/office/drawing/2014/main" id="{64B303DB-95BB-C347-ABEE-914D8F45E8A0}"/>
                </a:ext>
              </a:extLst>
            </p:cNvPr>
            <p:cNvSpPr/>
            <p:nvPr/>
          </p:nvSpPr>
          <p:spPr>
            <a:xfrm>
              <a:off x="2055700" y="1559734"/>
              <a:ext cx="2301137" cy="4331710"/>
            </a:xfrm>
            <a:prstGeom prst="rect">
              <a:avLst/>
            </a:prstGeom>
            <a:solidFill>
              <a:schemeClr val="accent3">
                <a:lumMod val="50000"/>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67" name="CasellaDiTesto 66">
              <a:extLst>
                <a:ext uri="{FF2B5EF4-FFF2-40B4-BE49-F238E27FC236}">
                  <a16:creationId xmlns:a16="http://schemas.microsoft.com/office/drawing/2014/main" id="{DC492676-9592-0143-A11F-7D5A6FB27E92}"/>
                </a:ext>
              </a:extLst>
            </p:cNvPr>
            <p:cNvSpPr txBox="1"/>
            <p:nvPr/>
          </p:nvSpPr>
          <p:spPr>
            <a:xfrm>
              <a:off x="397187" y="5824757"/>
              <a:ext cx="1240596" cy="276999"/>
            </a:xfrm>
            <a:prstGeom prst="rect">
              <a:avLst/>
            </a:prstGeom>
            <a:noFill/>
          </p:spPr>
          <p:txBody>
            <a:bodyPr wrap="none" rtlCol="0">
              <a:spAutoFit/>
            </a:bodyPr>
            <a:lstStyle/>
            <a:p>
              <a:r>
                <a:rPr lang="it-IT" sz="1200" b="1" dirty="0">
                  <a:latin typeface="Cambria" panose="02040503050406030204" pitchFamily="18" charset="0"/>
                </a:rPr>
                <a:t>Segnali minimi</a:t>
              </a:r>
            </a:p>
          </p:txBody>
        </p:sp>
        <p:sp>
          <p:nvSpPr>
            <p:cNvPr id="68" name="CasellaDiTesto 67">
              <a:extLst>
                <a:ext uri="{FF2B5EF4-FFF2-40B4-BE49-F238E27FC236}">
                  <a16:creationId xmlns:a16="http://schemas.microsoft.com/office/drawing/2014/main" id="{6581B656-C32B-EF4D-9FA2-D9D282EEA8B2}"/>
                </a:ext>
              </a:extLst>
            </p:cNvPr>
            <p:cNvSpPr txBox="1"/>
            <p:nvPr/>
          </p:nvSpPr>
          <p:spPr>
            <a:xfrm>
              <a:off x="2609760" y="5828476"/>
              <a:ext cx="1230080" cy="276999"/>
            </a:xfrm>
            <a:prstGeom prst="rect">
              <a:avLst/>
            </a:prstGeom>
            <a:noFill/>
          </p:spPr>
          <p:txBody>
            <a:bodyPr wrap="none" rtlCol="0">
              <a:spAutoFit/>
            </a:bodyPr>
            <a:lstStyle/>
            <a:p>
              <a:r>
                <a:rPr lang="it-IT" sz="1200" b="1" dirty="0" err="1">
                  <a:latin typeface="Cambria" panose="02040503050406030204" pitchFamily="18" charset="0"/>
                </a:rPr>
                <a:t>Reflexive</a:t>
              </a:r>
              <a:r>
                <a:rPr lang="it-IT" sz="1200" b="1" dirty="0">
                  <a:latin typeface="Cambria" panose="02040503050406030204" pitchFamily="18" charset="0"/>
                </a:rPr>
                <a:t> stage</a:t>
              </a:r>
            </a:p>
          </p:txBody>
        </p:sp>
        <p:sp>
          <p:nvSpPr>
            <p:cNvPr id="69" name="CasellaDiTesto 68">
              <a:extLst>
                <a:ext uri="{FF2B5EF4-FFF2-40B4-BE49-F238E27FC236}">
                  <a16:creationId xmlns:a16="http://schemas.microsoft.com/office/drawing/2014/main" id="{85118B88-F1B5-2344-83E4-EFC3984D8409}"/>
                </a:ext>
              </a:extLst>
            </p:cNvPr>
            <p:cNvSpPr txBox="1"/>
            <p:nvPr/>
          </p:nvSpPr>
          <p:spPr>
            <a:xfrm>
              <a:off x="5164200" y="5828116"/>
              <a:ext cx="1281185" cy="276999"/>
            </a:xfrm>
            <a:prstGeom prst="rect">
              <a:avLst/>
            </a:prstGeom>
            <a:noFill/>
          </p:spPr>
          <p:txBody>
            <a:bodyPr wrap="none" rtlCol="0">
              <a:spAutoFit/>
            </a:bodyPr>
            <a:lstStyle/>
            <a:p>
              <a:r>
                <a:rPr lang="it-IT" sz="1200" b="1" dirty="0" err="1">
                  <a:latin typeface="Cambria" panose="02040503050406030204" pitchFamily="18" charset="0"/>
                </a:rPr>
                <a:t>Reflective</a:t>
              </a:r>
              <a:r>
                <a:rPr lang="it-IT" sz="1200" b="1" dirty="0">
                  <a:latin typeface="Cambria" panose="02040503050406030204" pitchFamily="18" charset="0"/>
                </a:rPr>
                <a:t> stage</a:t>
              </a:r>
            </a:p>
          </p:txBody>
        </p:sp>
        <p:sp>
          <p:nvSpPr>
            <p:cNvPr id="70" name="CasellaDiTesto 69">
              <a:extLst>
                <a:ext uri="{FF2B5EF4-FFF2-40B4-BE49-F238E27FC236}">
                  <a16:creationId xmlns:a16="http://schemas.microsoft.com/office/drawing/2014/main" id="{1B48FB9F-7CF9-3045-8765-1ACC323B30B3}"/>
                </a:ext>
              </a:extLst>
            </p:cNvPr>
            <p:cNvSpPr txBox="1"/>
            <p:nvPr/>
          </p:nvSpPr>
          <p:spPr>
            <a:xfrm>
              <a:off x="7480475" y="5832777"/>
              <a:ext cx="1429046" cy="276999"/>
            </a:xfrm>
            <a:prstGeom prst="rect">
              <a:avLst/>
            </a:prstGeom>
            <a:noFill/>
          </p:spPr>
          <p:txBody>
            <a:bodyPr wrap="none" rtlCol="0">
              <a:spAutoFit/>
            </a:bodyPr>
            <a:lstStyle/>
            <a:p>
              <a:r>
                <a:rPr lang="it-IT" sz="1200" b="1" dirty="0" err="1">
                  <a:latin typeface="Cambria" panose="02040503050406030204" pitchFamily="18" charset="0"/>
                </a:rPr>
                <a:t>Resignation</a:t>
              </a:r>
              <a:r>
                <a:rPr lang="it-IT" sz="1200" b="1" dirty="0">
                  <a:latin typeface="Cambria" panose="02040503050406030204" pitchFamily="18" charset="0"/>
                </a:rPr>
                <a:t> stage</a:t>
              </a:r>
            </a:p>
          </p:txBody>
        </p:sp>
      </p:grpSp>
      <p:sp>
        <p:nvSpPr>
          <p:cNvPr id="4" name="Segnaposto numero diapositiva 3">
            <a:extLst>
              <a:ext uri="{FF2B5EF4-FFF2-40B4-BE49-F238E27FC236}">
                <a16:creationId xmlns:a16="http://schemas.microsoft.com/office/drawing/2014/main" id="{B47E38C0-08CF-F741-88EF-F3398AD1F37A}"/>
              </a:ext>
            </a:extLst>
          </p:cNvPr>
          <p:cNvSpPr>
            <a:spLocks noGrp="1"/>
          </p:cNvSpPr>
          <p:nvPr>
            <p:ph type="sldNum" sz="quarter" idx="12"/>
          </p:nvPr>
        </p:nvSpPr>
        <p:spPr/>
        <p:txBody>
          <a:bodyPr/>
          <a:lstStyle/>
          <a:p>
            <a:fld id="{E3AAEEB7-370C-4CD1-84ED-44A96922B98A}" type="slidenum">
              <a:rPr lang="it-IT" smtClean="0"/>
              <a:pPr/>
              <a:t>11</a:t>
            </a:fld>
            <a:endParaRPr lang="it-IT"/>
          </a:p>
        </p:txBody>
      </p:sp>
      <p:sp>
        <p:nvSpPr>
          <p:cNvPr id="23" name="Rettangolo 22">
            <a:extLst>
              <a:ext uri="{FF2B5EF4-FFF2-40B4-BE49-F238E27FC236}">
                <a16:creationId xmlns:a16="http://schemas.microsoft.com/office/drawing/2014/main" id="{91AEAB86-EC33-464D-A83E-48DB0C2822C2}"/>
              </a:ext>
            </a:extLst>
          </p:cNvPr>
          <p:cNvSpPr/>
          <p:nvPr/>
        </p:nvSpPr>
        <p:spPr>
          <a:xfrm>
            <a:off x="1661452" y="590428"/>
            <a:ext cx="7818924" cy="858443"/>
          </a:xfrm>
          <a:prstGeom prst="rect">
            <a:avLst/>
          </a:prstGeom>
          <a:noFill/>
          <a:ln cmpd="sng">
            <a:solidFill>
              <a:schemeClr val="tx2">
                <a:alpha val="86000"/>
              </a:schemeClr>
            </a:solidFill>
            <a:prstDash val="solid"/>
            <a:extLst>
              <a:ext uri="{C807C97D-BFC1-408E-A445-0C87EB9F89A2}">
                <ask:lineSketchStyleProps xmlns:ask="http://schemas.microsoft.com/office/drawing/2018/sketchyshapes" xmlns="" sd="1219033472">
                  <a:custGeom>
                    <a:avLst/>
                    <a:gdLst>
                      <a:gd name="connsiteX0" fmla="*/ 0 w 9178724"/>
                      <a:gd name="connsiteY0" fmla="*/ 0 h 620030"/>
                      <a:gd name="connsiteX1" fmla="*/ 298309 w 9178724"/>
                      <a:gd name="connsiteY1" fmla="*/ 0 h 620030"/>
                      <a:gd name="connsiteX2" fmla="*/ 596617 w 9178724"/>
                      <a:gd name="connsiteY2" fmla="*/ 0 h 620030"/>
                      <a:gd name="connsiteX3" fmla="*/ 894926 w 9178724"/>
                      <a:gd name="connsiteY3" fmla="*/ 0 h 620030"/>
                      <a:gd name="connsiteX4" fmla="*/ 1652170 w 9178724"/>
                      <a:gd name="connsiteY4" fmla="*/ 0 h 620030"/>
                      <a:gd name="connsiteX5" fmla="*/ 2225841 w 9178724"/>
                      <a:gd name="connsiteY5" fmla="*/ 0 h 620030"/>
                      <a:gd name="connsiteX6" fmla="*/ 2524149 w 9178724"/>
                      <a:gd name="connsiteY6" fmla="*/ 0 h 620030"/>
                      <a:gd name="connsiteX7" fmla="*/ 3097819 w 9178724"/>
                      <a:gd name="connsiteY7" fmla="*/ 0 h 620030"/>
                      <a:gd name="connsiteX8" fmla="*/ 3855064 w 9178724"/>
                      <a:gd name="connsiteY8" fmla="*/ 0 h 620030"/>
                      <a:gd name="connsiteX9" fmla="*/ 4336947 w 9178724"/>
                      <a:gd name="connsiteY9" fmla="*/ 0 h 620030"/>
                      <a:gd name="connsiteX10" fmla="*/ 4818830 w 9178724"/>
                      <a:gd name="connsiteY10" fmla="*/ 0 h 620030"/>
                      <a:gd name="connsiteX11" fmla="*/ 5392500 w 9178724"/>
                      <a:gd name="connsiteY11" fmla="*/ 0 h 620030"/>
                      <a:gd name="connsiteX12" fmla="*/ 6057958 w 9178724"/>
                      <a:gd name="connsiteY12" fmla="*/ 0 h 620030"/>
                      <a:gd name="connsiteX13" fmla="*/ 6723415 w 9178724"/>
                      <a:gd name="connsiteY13" fmla="*/ 0 h 620030"/>
                      <a:gd name="connsiteX14" fmla="*/ 7388873 w 9178724"/>
                      <a:gd name="connsiteY14" fmla="*/ 0 h 620030"/>
                      <a:gd name="connsiteX15" fmla="*/ 8146118 w 9178724"/>
                      <a:gd name="connsiteY15" fmla="*/ 0 h 620030"/>
                      <a:gd name="connsiteX16" fmla="*/ 9178724 w 9178724"/>
                      <a:gd name="connsiteY16" fmla="*/ 0 h 620030"/>
                      <a:gd name="connsiteX17" fmla="*/ 9178724 w 9178724"/>
                      <a:gd name="connsiteY17" fmla="*/ 316215 h 620030"/>
                      <a:gd name="connsiteX18" fmla="*/ 9178724 w 9178724"/>
                      <a:gd name="connsiteY18" fmla="*/ 620030 h 620030"/>
                      <a:gd name="connsiteX19" fmla="*/ 8421479 w 9178724"/>
                      <a:gd name="connsiteY19" fmla="*/ 620030 h 620030"/>
                      <a:gd name="connsiteX20" fmla="*/ 7847809 w 9178724"/>
                      <a:gd name="connsiteY20" fmla="*/ 620030 h 620030"/>
                      <a:gd name="connsiteX21" fmla="*/ 7365926 w 9178724"/>
                      <a:gd name="connsiteY21" fmla="*/ 620030 h 620030"/>
                      <a:gd name="connsiteX22" fmla="*/ 6884043 w 9178724"/>
                      <a:gd name="connsiteY22" fmla="*/ 620030 h 620030"/>
                      <a:gd name="connsiteX23" fmla="*/ 6402160 w 9178724"/>
                      <a:gd name="connsiteY23" fmla="*/ 620030 h 620030"/>
                      <a:gd name="connsiteX24" fmla="*/ 5920277 w 9178724"/>
                      <a:gd name="connsiteY24" fmla="*/ 620030 h 620030"/>
                      <a:gd name="connsiteX25" fmla="*/ 5254819 w 9178724"/>
                      <a:gd name="connsiteY25" fmla="*/ 620030 h 620030"/>
                      <a:gd name="connsiteX26" fmla="*/ 4681149 w 9178724"/>
                      <a:gd name="connsiteY26" fmla="*/ 620030 h 620030"/>
                      <a:gd name="connsiteX27" fmla="*/ 4382841 w 9178724"/>
                      <a:gd name="connsiteY27" fmla="*/ 620030 h 620030"/>
                      <a:gd name="connsiteX28" fmla="*/ 3900958 w 9178724"/>
                      <a:gd name="connsiteY28" fmla="*/ 620030 h 620030"/>
                      <a:gd name="connsiteX29" fmla="*/ 3235500 w 9178724"/>
                      <a:gd name="connsiteY29" fmla="*/ 620030 h 620030"/>
                      <a:gd name="connsiteX30" fmla="*/ 2845404 w 9178724"/>
                      <a:gd name="connsiteY30" fmla="*/ 620030 h 620030"/>
                      <a:gd name="connsiteX31" fmla="*/ 2088160 w 9178724"/>
                      <a:gd name="connsiteY31" fmla="*/ 620030 h 620030"/>
                      <a:gd name="connsiteX32" fmla="*/ 1330915 w 9178724"/>
                      <a:gd name="connsiteY32" fmla="*/ 620030 h 620030"/>
                      <a:gd name="connsiteX33" fmla="*/ 757245 w 9178724"/>
                      <a:gd name="connsiteY33" fmla="*/ 620030 h 620030"/>
                      <a:gd name="connsiteX34" fmla="*/ 0 w 9178724"/>
                      <a:gd name="connsiteY34" fmla="*/ 620030 h 620030"/>
                      <a:gd name="connsiteX35" fmla="*/ 0 w 9178724"/>
                      <a:gd name="connsiteY35" fmla="*/ 310015 h 620030"/>
                      <a:gd name="connsiteX36" fmla="*/ 0 w 9178724"/>
                      <a:gd name="connsiteY36" fmla="*/ 0 h 620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9178724" h="620030" fill="none" extrusionOk="0">
                        <a:moveTo>
                          <a:pt x="0" y="0"/>
                        </a:moveTo>
                        <a:cubicBezTo>
                          <a:pt x="102535" y="-35417"/>
                          <a:pt x="231128" y="19743"/>
                          <a:pt x="298309" y="0"/>
                        </a:cubicBezTo>
                        <a:cubicBezTo>
                          <a:pt x="365490" y="-19743"/>
                          <a:pt x="504771" y="6903"/>
                          <a:pt x="596617" y="0"/>
                        </a:cubicBezTo>
                        <a:cubicBezTo>
                          <a:pt x="688463" y="-6903"/>
                          <a:pt x="801466" y="32459"/>
                          <a:pt x="894926" y="0"/>
                        </a:cubicBezTo>
                        <a:cubicBezTo>
                          <a:pt x="988386" y="-32459"/>
                          <a:pt x="1351220" y="8679"/>
                          <a:pt x="1652170" y="0"/>
                        </a:cubicBezTo>
                        <a:cubicBezTo>
                          <a:pt x="1953120" y="-8679"/>
                          <a:pt x="2036343" y="40882"/>
                          <a:pt x="2225841" y="0"/>
                        </a:cubicBezTo>
                        <a:cubicBezTo>
                          <a:pt x="2415339" y="-40882"/>
                          <a:pt x="2409558" y="12227"/>
                          <a:pt x="2524149" y="0"/>
                        </a:cubicBezTo>
                        <a:cubicBezTo>
                          <a:pt x="2638740" y="-12227"/>
                          <a:pt x="2909787" y="59308"/>
                          <a:pt x="3097819" y="0"/>
                        </a:cubicBezTo>
                        <a:cubicBezTo>
                          <a:pt x="3285851" y="-59308"/>
                          <a:pt x="3499507" y="53098"/>
                          <a:pt x="3855064" y="0"/>
                        </a:cubicBezTo>
                        <a:cubicBezTo>
                          <a:pt x="4210622" y="-53098"/>
                          <a:pt x="4150339" y="24700"/>
                          <a:pt x="4336947" y="0"/>
                        </a:cubicBezTo>
                        <a:cubicBezTo>
                          <a:pt x="4523555" y="-24700"/>
                          <a:pt x="4623920" y="10678"/>
                          <a:pt x="4818830" y="0"/>
                        </a:cubicBezTo>
                        <a:cubicBezTo>
                          <a:pt x="5013740" y="-10678"/>
                          <a:pt x="5127394" y="40268"/>
                          <a:pt x="5392500" y="0"/>
                        </a:cubicBezTo>
                        <a:cubicBezTo>
                          <a:pt x="5657606" y="-40268"/>
                          <a:pt x="5754330" y="74320"/>
                          <a:pt x="6057958" y="0"/>
                        </a:cubicBezTo>
                        <a:cubicBezTo>
                          <a:pt x="6361586" y="-74320"/>
                          <a:pt x="6494940" y="37329"/>
                          <a:pt x="6723415" y="0"/>
                        </a:cubicBezTo>
                        <a:cubicBezTo>
                          <a:pt x="6951890" y="-37329"/>
                          <a:pt x="7117832" y="30948"/>
                          <a:pt x="7388873" y="0"/>
                        </a:cubicBezTo>
                        <a:cubicBezTo>
                          <a:pt x="7659914" y="-30948"/>
                          <a:pt x="7926991" y="65074"/>
                          <a:pt x="8146118" y="0"/>
                        </a:cubicBezTo>
                        <a:cubicBezTo>
                          <a:pt x="8365246" y="-65074"/>
                          <a:pt x="8701383" y="71750"/>
                          <a:pt x="9178724" y="0"/>
                        </a:cubicBezTo>
                        <a:cubicBezTo>
                          <a:pt x="9200174" y="141322"/>
                          <a:pt x="9160033" y="216766"/>
                          <a:pt x="9178724" y="316215"/>
                        </a:cubicBezTo>
                        <a:cubicBezTo>
                          <a:pt x="9197415" y="415665"/>
                          <a:pt x="9170910" y="493137"/>
                          <a:pt x="9178724" y="620030"/>
                        </a:cubicBezTo>
                        <a:cubicBezTo>
                          <a:pt x="8847610" y="633606"/>
                          <a:pt x="8699284" y="581521"/>
                          <a:pt x="8421479" y="620030"/>
                        </a:cubicBezTo>
                        <a:cubicBezTo>
                          <a:pt x="8143674" y="658539"/>
                          <a:pt x="8043343" y="588100"/>
                          <a:pt x="7847809" y="620030"/>
                        </a:cubicBezTo>
                        <a:cubicBezTo>
                          <a:pt x="7652275" y="651960"/>
                          <a:pt x="7499974" y="566721"/>
                          <a:pt x="7365926" y="620030"/>
                        </a:cubicBezTo>
                        <a:cubicBezTo>
                          <a:pt x="7231878" y="673339"/>
                          <a:pt x="6983206" y="609203"/>
                          <a:pt x="6884043" y="620030"/>
                        </a:cubicBezTo>
                        <a:cubicBezTo>
                          <a:pt x="6784880" y="630857"/>
                          <a:pt x="6634085" y="589226"/>
                          <a:pt x="6402160" y="620030"/>
                        </a:cubicBezTo>
                        <a:cubicBezTo>
                          <a:pt x="6170235" y="650834"/>
                          <a:pt x="6075682" y="619367"/>
                          <a:pt x="5920277" y="620030"/>
                        </a:cubicBezTo>
                        <a:cubicBezTo>
                          <a:pt x="5764872" y="620693"/>
                          <a:pt x="5573139" y="548710"/>
                          <a:pt x="5254819" y="620030"/>
                        </a:cubicBezTo>
                        <a:cubicBezTo>
                          <a:pt x="4936499" y="691350"/>
                          <a:pt x="4839040" y="582151"/>
                          <a:pt x="4681149" y="620030"/>
                        </a:cubicBezTo>
                        <a:cubicBezTo>
                          <a:pt x="4523258" y="657909"/>
                          <a:pt x="4447847" y="611926"/>
                          <a:pt x="4382841" y="620030"/>
                        </a:cubicBezTo>
                        <a:cubicBezTo>
                          <a:pt x="4317835" y="628134"/>
                          <a:pt x="4075188" y="570834"/>
                          <a:pt x="3900958" y="620030"/>
                        </a:cubicBezTo>
                        <a:cubicBezTo>
                          <a:pt x="3726728" y="669226"/>
                          <a:pt x="3504960" y="595564"/>
                          <a:pt x="3235500" y="620030"/>
                        </a:cubicBezTo>
                        <a:cubicBezTo>
                          <a:pt x="2966040" y="644496"/>
                          <a:pt x="3034078" y="612289"/>
                          <a:pt x="2845404" y="620030"/>
                        </a:cubicBezTo>
                        <a:cubicBezTo>
                          <a:pt x="2656730" y="627771"/>
                          <a:pt x="2449560" y="570399"/>
                          <a:pt x="2088160" y="620030"/>
                        </a:cubicBezTo>
                        <a:cubicBezTo>
                          <a:pt x="1726760" y="669661"/>
                          <a:pt x="1489744" y="618694"/>
                          <a:pt x="1330915" y="620030"/>
                        </a:cubicBezTo>
                        <a:cubicBezTo>
                          <a:pt x="1172086" y="621366"/>
                          <a:pt x="970889" y="568148"/>
                          <a:pt x="757245" y="620030"/>
                        </a:cubicBezTo>
                        <a:cubicBezTo>
                          <a:pt x="543601" y="671912"/>
                          <a:pt x="288056" y="618081"/>
                          <a:pt x="0" y="620030"/>
                        </a:cubicBezTo>
                        <a:cubicBezTo>
                          <a:pt x="-24602" y="527322"/>
                          <a:pt x="13740" y="373087"/>
                          <a:pt x="0" y="310015"/>
                        </a:cubicBezTo>
                        <a:cubicBezTo>
                          <a:pt x="-13740" y="246943"/>
                          <a:pt x="26405" y="66838"/>
                          <a:pt x="0" y="0"/>
                        </a:cubicBezTo>
                        <a:close/>
                      </a:path>
                      <a:path w="9178724" h="620030" stroke="0" extrusionOk="0">
                        <a:moveTo>
                          <a:pt x="0" y="0"/>
                        </a:moveTo>
                        <a:cubicBezTo>
                          <a:pt x="96739" y="-29740"/>
                          <a:pt x="316269" y="55884"/>
                          <a:pt x="481883" y="0"/>
                        </a:cubicBezTo>
                        <a:cubicBezTo>
                          <a:pt x="647497" y="-55884"/>
                          <a:pt x="662906" y="22298"/>
                          <a:pt x="780192" y="0"/>
                        </a:cubicBezTo>
                        <a:cubicBezTo>
                          <a:pt x="897478" y="-22298"/>
                          <a:pt x="1174454" y="84120"/>
                          <a:pt x="1537436" y="0"/>
                        </a:cubicBezTo>
                        <a:cubicBezTo>
                          <a:pt x="1900418" y="-84120"/>
                          <a:pt x="1921992" y="49836"/>
                          <a:pt x="2019319" y="0"/>
                        </a:cubicBezTo>
                        <a:cubicBezTo>
                          <a:pt x="2116646" y="-49836"/>
                          <a:pt x="2279697" y="53246"/>
                          <a:pt x="2501202" y="0"/>
                        </a:cubicBezTo>
                        <a:cubicBezTo>
                          <a:pt x="2722707" y="-53246"/>
                          <a:pt x="3105924" y="15731"/>
                          <a:pt x="3258447" y="0"/>
                        </a:cubicBezTo>
                        <a:cubicBezTo>
                          <a:pt x="3410970" y="-15731"/>
                          <a:pt x="3548202" y="42104"/>
                          <a:pt x="3648543" y="0"/>
                        </a:cubicBezTo>
                        <a:cubicBezTo>
                          <a:pt x="3748884" y="-42104"/>
                          <a:pt x="4173673" y="21777"/>
                          <a:pt x="4405788" y="0"/>
                        </a:cubicBezTo>
                        <a:cubicBezTo>
                          <a:pt x="4637904" y="-21777"/>
                          <a:pt x="4991337" y="42536"/>
                          <a:pt x="5163032" y="0"/>
                        </a:cubicBezTo>
                        <a:cubicBezTo>
                          <a:pt x="5334727" y="-42536"/>
                          <a:pt x="5620270" y="48170"/>
                          <a:pt x="5736703" y="0"/>
                        </a:cubicBezTo>
                        <a:cubicBezTo>
                          <a:pt x="5853136" y="-48170"/>
                          <a:pt x="6278797" y="51597"/>
                          <a:pt x="6493947" y="0"/>
                        </a:cubicBezTo>
                        <a:cubicBezTo>
                          <a:pt x="6709097" y="-51597"/>
                          <a:pt x="6791622" y="51322"/>
                          <a:pt x="6975830" y="0"/>
                        </a:cubicBezTo>
                        <a:cubicBezTo>
                          <a:pt x="7160038" y="-51322"/>
                          <a:pt x="7222993" y="41857"/>
                          <a:pt x="7457713" y="0"/>
                        </a:cubicBezTo>
                        <a:cubicBezTo>
                          <a:pt x="7692433" y="-41857"/>
                          <a:pt x="7885776" y="62575"/>
                          <a:pt x="8123171" y="0"/>
                        </a:cubicBezTo>
                        <a:cubicBezTo>
                          <a:pt x="8360566" y="-62575"/>
                          <a:pt x="8394351" y="45246"/>
                          <a:pt x="8605054" y="0"/>
                        </a:cubicBezTo>
                        <a:cubicBezTo>
                          <a:pt x="8815757" y="-45246"/>
                          <a:pt x="8988246" y="15581"/>
                          <a:pt x="9178724" y="0"/>
                        </a:cubicBezTo>
                        <a:cubicBezTo>
                          <a:pt x="9202683" y="95727"/>
                          <a:pt x="9155313" y="164771"/>
                          <a:pt x="9178724" y="322416"/>
                        </a:cubicBezTo>
                        <a:cubicBezTo>
                          <a:pt x="9202135" y="480061"/>
                          <a:pt x="9157802" y="527713"/>
                          <a:pt x="9178724" y="620030"/>
                        </a:cubicBezTo>
                        <a:cubicBezTo>
                          <a:pt x="8951193" y="671370"/>
                          <a:pt x="8799462" y="595443"/>
                          <a:pt x="8513267" y="620030"/>
                        </a:cubicBezTo>
                        <a:cubicBezTo>
                          <a:pt x="8227072" y="644617"/>
                          <a:pt x="8259683" y="573792"/>
                          <a:pt x="8123171" y="620030"/>
                        </a:cubicBezTo>
                        <a:cubicBezTo>
                          <a:pt x="7986659" y="666268"/>
                          <a:pt x="7591580" y="543706"/>
                          <a:pt x="7365926" y="620030"/>
                        </a:cubicBezTo>
                        <a:cubicBezTo>
                          <a:pt x="7140272" y="696354"/>
                          <a:pt x="6935755" y="598652"/>
                          <a:pt x="6792256" y="620030"/>
                        </a:cubicBezTo>
                        <a:cubicBezTo>
                          <a:pt x="6648757" y="641408"/>
                          <a:pt x="6575267" y="585033"/>
                          <a:pt x="6402160" y="620030"/>
                        </a:cubicBezTo>
                        <a:cubicBezTo>
                          <a:pt x="6229053" y="655027"/>
                          <a:pt x="6024031" y="591791"/>
                          <a:pt x="5828490" y="620030"/>
                        </a:cubicBezTo>
                        <a:cubicBezTo>
                          <a:pt x="5632949" y="648269"/>
                          <a:pt x="5678078" y="587768"/>
                          <a:pt x="5530181" y="620030"/>
                        </a:cubicBezTo>
                        <a:cubicBezTo>
                          <a:pt x="5382284" y="652292"/>
                          <a:pt x="5354071" y="600649"/>
                          <a:pt x="5231873" y="620030"/>
                        </a:cubicBezTo>
                        <a:cubicBezTo>
                          <a:pt x="5109675" y="639411"/>
                          <a:pt x="4917260" y="557481"/>
                          <a:pt x="4658202" y="620030"/>
                        </a:cubicBezTo>
                        <a:cubicBezTo>
                          <a:pt x="4399144" y="682579"/>
                          <a:pt x="4442789" y="601632"/>
                          <a:pt x="4268107" y="620030"/>
                        </a:cubicBezTo>
                        <a:cubicBezTo>
                          <a:pt x="4093426" y="638428"/>
                          <a:pt x="3806188" y="560095"/>
                          <a:pt x="3602649" y="620030"/>
                        </a:cubicBezTo>
                        <a:cubicBezTo>
                          <a:pt x="3399110" y="679965"/>
                          <a:pt x="3364832" y="602250"/>
                          <a:pt x="3212553" y="620030"/>
                        </a:cubicBezTo>
                        <a:cubicBezTo>
                          <a:pt x="3060274" y="637810"/>
                          <a:pt x="2803745" y="611116"/>
                          <a:pt x="2547096" y="620030"/>
                        </a:cubicBezTo>
                        <a:cubicBezTo>
                          <a:pt x="2290447" y="628944"/>
                          <a:pt x="2330663" y="599928"/>
                          <a:pt x="2248787" y="620030"/>
                        </a:cubicBezTo>
                        <a:cubicBezTo>
                          <a:pt x="2166911" y="640132"/>
                          <a:pt x="1894976" y="566256"/>
                          <a:pt x="1583330" y="620030"/>
                        </a:cubicBezTo>
                        <a:cubicBezTo>
                          <a:pt x="1271684" y="673804"/>
                          <a:pt x="1331706" y="588276"/>
                          <a:pt x="1193234" y="620030"/>
                        </a:cubicBezTo>
                        <a:cubicBezTo>
                          <a:pt x="1054762" y="651784"/>
                          <a:pt x="1037048" y="618999"/>
                          <a:pt x="894926" y="620030"/>
                        </a:cubicBezTo>
                        <a:cubicBezTo>
                          <a:pt x="752804" y="621061"/>
                          <a:pt x="670831" y="580283"/>
                          <a:pt x="504830" y="620030"/>
                        </a:cubicBezTo>
                        <a:cubicBezTo>
                          <a:pt x="338829" y="659777"/>
                          <a:pt x="209164" y="605714"/>
                          <a:pt x="0" y="620030"/>
                        </a:cubicBezTo>
                        <a:cubicBezTo>
                          <a:pt x="-25652" y="520703"/>
                          <a:pt x="14295" y="447375"/>
                          <a:pt x="0" y="322416"/>
                        </a:cubicBezTo>
                        <a:cubicBezTo>
                          <a:pt x="-14295" y="197457"/>
                          <a:pt x="4354" y="146233"/>
                          <a:pt x="0" y="0"/>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2400" b="1" dirty="0">
                <a:solidFill>
                  <a:schemeClr val="tx1"/>
                </a:solidFill>
                <a:latin typeface="Cambria" panose="02040503050406030204" pitchFamily="18" charset="0"/>
                <a:cs typeface="Arial" panose="020B0604020202020204" pitchFamily="34" charset="0"/>
              </a:rPr>
              <a:t>Il </a:t>
            </a:r>
            <a:r>
              <a:rPr lang="it-IT" sz="2400" b="1" dirty="0" err="1">
                <a:solidFill>
                  <a:schemeClr val="tx1"/>
                </a:solidFill>
                <a:latin typeface="Cambria" panose="02040503050406030204" pitchFamily="18" charset="0"/>
                <a:cs typeface="Arial" panose="020B0604020202020204" pitchFamily="34" charset="0"/>
              </a:rPr>
              <a:t>Temporal</a:t>
            </a:r>
            <a:r>
              <a:rPr lang="it-IT" sz="2400" b="1" dirty="0">
                <a:solidFill>
                  <a:schemeClr val="tx1"/>
                </a:solidFill>
                <a:latin typeface="Cambria" panose="02040503050406030204" pitchFamily="18" charset="0"/>
                <a:cs typeface="Arial" panose="020B0604020202020204" pitchFamily="34" charset="0"/>
              </a:rPr>
              <a:t> </a:t>
            </a:r>
            <a:r>
              <a:rPr lang="it-IT" sz="2400" b="1" dirty="0" err="1">
                <a:solidFill>
                  <a:schemeClr val="tx1"/>
                </a:solidFill>
                <a:latin typeface="Cambria" panose="02040503050406030204" pitchFamily="18" charset="0"/>
                <a:cs typeface="Arial" panose="020B0604020202020204" pitchFamily="34" charset="0"/>
              </a:rPr>
              <a:t>Need-threat</a:t>
            </a:r>
            <a:r>
              <a:rPr lang="it-IT" sz="2400" b="1" dirty="0">
                <a:solidFill>
                  <a:schemeClr val="tx1"/>
                </a:solidFill>
                <a:latin typeface="Cambria" panose="02040503050406030204" pitchFamily="18" charset="0"/>
                <a:cs typeface="Arial" panose="020B0604020202020204" pitchFamily="34" charset="0"/>
              </a:rPr>
              <a:t> Model [Williams, 2009]</a:t>
            </a:r>
          </a:p>
        </p:txBody>
      </p:sp>
      <p:sp>
        <p:nvSpPr>
          <p:cNvPr id="6" name="CasellaDiTesto 5">
            <a:extLst>
              <a:ext uri="{FF2B5EF4-FFF2-40B4-BE49-F238E27FC236}">
                <a16:creationId xmlns:a16="http://schemas.microsoft.com/office/drawing/2014/main" id="{82075F89-F715-A541-AE0B-056E434A9C8F}"/>
              </a:ext>
            </a:extLst>
          </p:cNvPr>
          <p:cNvSpPr txBox="1"/>
          <p:nvPr/>
        </p:nvSpPr>
        <p:spPr>
          <a:xfrm>
            <a:off x="1868312" y="2060848"/>
            <a:ext cx="1266196" cy="523220"/>
          </a:xfrm>
          <a:prstGeom prst="rect">
            <a:avLst/>
          </a:prstGeom>
          <a:solidFill>
            <a:schemeClr val="tx2">
              <a:lumMod val="20000"/>
              <a:lumOff val="80000"/>
            </a:schemeClr>
          </a:solidFill>
          <a:ln w="6350">
            <a:solidFill>
              <a:schemeClr val="tx2">
                <a:lumMod val="50000"/>
              </a:schemeClr>
            </a:solidFill>
          </a:ln>
        </p:spPr>
        <p:txBody>
          <a:bodyPr wrap="square" rtlCol="0">
            <a:spAutoFit/>
          </a:bodyPr>
          <a:lstStyle/>
          <a:p>
            <a:r>
              <a:rPr lang="it-IT" sz="1400" dirty="0">
                <a:latin typeface="Cambria" panose="02040503050406030204" pitchFamily="18" charset="0"/>
              </a:rPr>
              <a:t>Percezione di ostracismo</a:t>
            </a:r>
          </a:p>
        </p:txBody>
      </p:sp>
      <p:sp>
        <p:nvSpPr>
          <p:cNvPr id="16" name="CasellaDiTesto 15">
            <a:extLst>
              <a:ext uri="{FF2B5EF4-FFF2-40B4-BE49-F238E27FC236}">
                <a16:creationId xmlns:a16="http://schemas.microsoft.com/office/drawing/2014/main" id="{E309D9C3-E196-9243-988B-607AAE202E12}"/>
              </a:ext>
            </a:extLst>
          </p:cNvPr>
          <p:cNvSpPr txBox="1"/>
          <p:nvPr/>
        </p:nvSpPr>
        <p:spPr>
          <a:xfrm>
            <a:off x="1868312" y="2593936"/>
            <a:ext cx="1690574" cy="1954381"/>
          </a:xfrm>
          <a:prstGeom prst="rect">
            <a:avLst/>
          </a:prstGeom>
          <a:noFill/>
          <a:ln w="6350">
            <a:noFill/>
          </a:ln>
        </p:spPr>
        <p:txBody>
          <a:bodyPr wrap="square" rtlCol="0">
            <a:spAutoFit/>
          </a:bodyPr>
          <a:lstStyle/>
          <a:p>
            <a:r>
              <a:rPr lang="it-IT" sz="1100" dirty="0">
                <a:latin typeface="Cambria" panose="02040503050406030204" pitchFamily="18" charset="0"/>
              </a:rPr>
              <a:t>Gli esseri umani nascono con una </a:t>
            </a:r>
            <a:r>
              <a:rPr lang="it-IT" sz="1100" b="1" dirty="0">
                <a:latin typeface="Cambria" panose="02040503050406030204" pitchFamily="18" charset="0"/>
              </a:rPr>
              <a:t>capacità innata </a:t>
            </a:r>
            <a:r>
              <a:rPr lang="it-IT" sz="1100" dirty="0">
                <a:latin typeface="Cambria" panose="02040503050406030204" pitchFamily="18" charset="0"/>
              </a:rPr>
              <a:t>di percepire anche forme minime e ambigue di ostracismo. Rendersi conto dell’esclusione è il </a:t>
            </a:r>
            <a:r>
              <a:rPr lang="it-IT" sz="1100" b="1" dirty="0">
                <a:latin typeface="Cambria" panose="02040503050406030204" pitchFamily="18" charset="0"/>
              </a:rPr>
              <a:t>primo passo per poter reagire</a:t>
            </a:r>
            <a:r>
              <a:rPr lang="it-IT" sz="1100" dirty="0">
                <a:latin typeface="Cambria" panose="02040503050406030204" pitchFamily="18" charset="0"/>
              </a:rPr>
              <a:t> e cercare di re-inserirsi nel gruppo o formare nuove connessioni sociali.</a:t>
            </a:r>
          </a:p>
        </p:txBody>
      </p:sp>
      <p:grpSp>
        <p:nvGrpSpPr>
          <p:cNvPr id="18" name="Gruppo 17">
            <a:extLst>
              <a:ext uri="{FF2B5EF4-FFF2-40B4-BE49-F238E27FC236}">
                <a16:creationId xmlns:a16="http://schemas.microsoft.com/office/drawing/2014/main" id="{5B0ECA20-5735-A94D-969A-C9D00DA47F5A}"/>
              </a:ext>
            </a:extLst>
          </p:cNvPr>
          <p:cNvGrpSpPr/>
          <p:nvPr/>
        </p:nvGrpSpPr>
        <p:grpSpPr>
          <a:xfrm>
            <a:off x="3134508" y="2172803"/>
            <a:ext cx="2220296" cy="307777"/>
            <a:chOff x="1610508" y="2172802"/>
            <a:chExt cx="2220296" cy="307777"/>
          </a:xfrm>
        </p:grpSpPr>
        <p:sp>
          <p:nvSpPr>
            <p:cNvPr id="10" name="CasellaDiTesto 9">
              <a:extLst>
                <a:ext uri="{FF2B5EF4-FFF2-40B4-BE49-F238E27FC236}">
                  <a16:creationId xmlns:a16="http://schemas.microsoft.com/office/drawing/2014/main" id="{2A9FDCA8-FFDC-9948-9B94-A92D9C727C8D}"/>
                </a:ext>
              </a:extLst>
            </p:cNvPr>
            <p:cNvSpPr txBox="1"/>
            <p:nvPr/>
          </p:nvSpPr>
          <p:spPr>
            <a:xfrm>
              <a:off x="2564608" y="2172802"/>
              <a:ext cx="1266196" cy="307777"/>
            </a:xfrm>
            <a:prstGeom prst="rect">
              <a:avLst/>
            </a:prstGeom>
            <a:solidFill>
              <a:schemeClr val="tx2">
                <a:lumMod val="20000"/>
                <a:lumOff val="80000"/>
              </a:schemeClr>
            </a:solidFill>
            <a:ln w="6350">
              <a:solidFill>
                <a:schemeClr val="tx2">
                  <a:lumMod val="50000"/>
                </a:schemeClr>
              </a:solidFill>
            </a:ln>
          </p:spPr>
          <p:txBody>
            <a:bodyPr wrap="square" rtlCol="0">
              <a:spAutoFit/>
            </a:bodyPr>
            <a:lstStyle/>
            <a:p>
              <a:r>
                <a:rPr lang="it-IT" sz="1400" dirty="0">
                  <a:latin typeface="Cambria" panose="02040503050406030204" pitchFamily="18" charset="0"/>
                </a:rPr>
                <a:t>Dolore sociale</a:t>
              </a:r>
            </a:p>
          </p:txBody>
        </p:sp>
        <p:cxnSp>
          <p:nvCxnSpPr>
            <p:cNvPr id="8" name="Connettore 2 7">
              <a:extLst>
                <a:ext uri="{FF2B5EF4-FFF2-40B4-BE49-F238E27FC236}">
                  <a16:creationId xmlns:a16="http://schemas.microsoft.com/office/drawing/2014/main" id="{363FABD0-954F-2446-BA4C-B63EF02FB2E9}"/>
                </a:ext>
              </a:extLst>
            </p:cNvPr>
            <p:cNvCxnSpPr>
              <a:stCxn id="6" idx="3"/>
              <a:endCxn id="10" idx="1"/>
            </p:cNvCxnSpPr>
            <p:nvPr/>
          </p:nvCxnSpPr>
          <p:spPr>
            <a:xfrm>
              <a:off x="1610508" y="2322458"/>
              <a:ext cx="954100" cy="42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20" name="CasellaDiTesto 19">
            <a:extLst>
              <a:ext uri="{FF2B5EF4-FFF2-40B4-BE49-F238E27FC236}">
                <a16:creationId xmlns:a16="http://schemas.microsoft.com/office/drawing/2014/main" id="{C5CD9B26-5619-CC4C-89C7-CC4CEC025D84}"/>
              </a:ext>
            </a:extLst>
          </p:cNvPr>
          <p:cNvSpPr txBox="1"/>
          <p:nvPr/>
        </p:nvSpPr>
        <p:spPr>
          <a:xfrm>
            <a:off x="5354804" y="1954370"/>
            <a:ext cx="3381250" cy="600164"/>
          </a:xfrm>
          <a:prstGeom prst="rect">
            <a:avLst/>
          </a:prstGeom>
          <a:noFill/>
          <a:ln w="6350">
            <a:noFill/>
          </a:ln>
        </p:spPr>
        <p:txBody>
          <a:bodyPr wrap="square" rtlCol="0">
            <a:spAutoFit/>
          </a:bodyPr>
          <a:lstStyle/>
          <a:p>
            <a:r>
              <a:rPr lang="it-IT" sz="1100" b="1" dirty="0">
                <a:latin typeface="Cambria" panose="02040503050406030204" pitchFamily="18" charset="0"/>
              </a:rPr>
              <a:t>L’esperienza emotiva di spiacevolezza </a:t>
            </a:r>
            <a:r>
              <a:rPr lang="it-IT" sz="1100" dirty="0">
                <a:latin typeface="Cambria" panose="02040503050406030204" pitchFamily="18" charset="0"/>
              </a:rPr>
              <a:t>derivante dalla percezione della distanza psicologica effettiva o potenziale da altri vicini o un gruppo sociale.</a:t>
            </a:r>
          </a:p>
        </p:txBody>
      </p:sp>
      <p:sp>
        <p:nvSpPr>
          <p:cNvPr id="21" name="CasellaDiTesto 20">
            <a:extLst>
              <a:ext uri="{FF2B5EF4-FFF2-40B4-BE49-F238E27FC236}">
                <a16:creationId xmlns:a16="http://schemas.microsoft.com/office/drawing/2014/main" id="{C0CFB861-1F76-9F46-A51D-4C0295CDE1BB}"/>
              </a:ext>
            </a:extLst>
          </p:cNvPr>
          <p:cNvSpPr txBox="1"/>
          <p:nvPr/>
        </p:nvSpPr>
        <p:spPr>
          <a:xfrm>
            <a:off x="5382176" y="3049796"/>
            <a:ext cx="2250038" cy="600164"/>
          </a:xfrm>
          <a:prstGeom prst="rect">
            <a:avLst/>
          </a:prstGeom>
          <a:noFill/>
          <a:ln w="6350">
            <a:noFill/>
          </a:ln>
        </p:spPr>
        <p:txBody>
          <a:bodyPr wrap="square" rtlCol="0">
            <a:spAutoFit/>
          </a:bodyPr>
          <a:lstStyle/>
          <a:p>
            <a:r>
              <a:rPr lang="it-IT" sz="1100" dirty="0">
                <a:latin typeface="Cambria" panose="02040503050406030204" pitchFamily="18" charset="0"/>
              </a:rPr>
              <a:t>Altri tipi di emozione che possono avere </a:t>
            </a:r>
            <a:r>
              <a:rPr lang="it-IT" sz="1100" b="1" dirty="0">
                <a:latin typeface="Cambria" panose="02040503050406030204" pitchFamily="18" charset="0"/>
              </a:rPr>
              <a:t>caratteristiche diverse</a:t>
            </a:r>
            <a:r>
              <a:rPr lang="it-IT" sz="1100" dirty="0">
                <a:latin typeface="Cambria" panose="02040503050406030204" pitchFamily="18" charset="0"/>
              </a:rPr>
              <a:t>, quali tristezza, ansia e rabbia.</a:t>
            </a:r>
          </a:p>
        </p:txBody>
      </p:sp>
      <p:sp>
        <p:nvSpPr>
          <p:cNvPr id="22" name="CasellaDiTesto 21">
            <a:extLst>
              <a:ext uri="{FF2B5EF4-FFF2-40B4-BE49-F238E27FC236}">
                <a16:creationId xmlns:a16="http://schemas.microsoft.com/office/drawing/2014/main" id="{95D2831F-28A8-B247-B254-A2AC2DB4DB87}"/>
              </a:ext>
            </a:extLst>
          </p:cNvPr>
          <p:cNvSpPr txBox="1"/>
          <p:nvPr/>
        </p:nvSpPr>
        <p:spPr>
          <a:xfrm>
            <a:off x="5392831" y="4627840"/>
            <a:ext cx="3611645" cy="769441"/>
          </a:xfrm>
          <a:prstGeom prst="rect">
            <a:avLst/>
          </a:prstGeom>
          <a:noFill/>
          <a:ln w="6350">
            <a:noFill/>
          </a:ln>
        </p:spPr>
        <p:txBody>
          <a:bodyPr wrap="square" rtlCol="0">
            <a:spAutoFit/>
          </a:bodyPr>
          <a:lstStyle/>
          <a:p>
            <a:r>
              <a:rPr lang="it-IT" sz="1100" dirty="0">
                <a:latin typeface="Cambria" panose="02040503050406030204" pitchFamily="18" charset="0"/>
              </a:rPr>
              <a:t>Percezione di </a:t>
            </a:r>
            <a:r>
              <a:rPr lang="it-IT" sz="1100" b="1" dirty="0">
                <a:latin typeface="Cambria" panose="02040503050406030204" pitchFamily="18" charset="0"/>
              </a:rPr>
              <a:t>minaccia</a:t>
            </a:r>
            <a:r>
              <a:rPr lang="it-IT" sz="1100" dirty="0">
                <a:latin typeface="Cambria" panose="02040503050406030204" pitchFamily="18" charset="0"/>
              </a:rPr>
              <a:t> di </a:t>
            </a:r>
            <a:r>
              <a:rPr lang="it-IT" sz="1100" b="1" dirty="0">
                <a:latin typeface="Cambria" panose="02040503050406030204" pitchFamily="18" charset="0"/>
              </a:rPr>
              <a:t>quattro bisogni psicologici fondamentali:</a:t>
            </a:r>
            <a:r>
              <a:rPr lang="it-IT" sz="1100" dirty="0">
                <a:latin typeface="Cambria" panose="02040503050406030204" pitchFamily="18" charset="0"/>
              </a:rPr>
              <a:t> (a) bisogno di appartenenza; (b) autostima; (c) bisogno di controllo; (d) percepire la propria esistenza come significativa.</a:t>
            </a:r>
          </a:p>
        </p:txBody>
      </p:sp>
      <p:sp>
        <p:nvSpPr>
          <p:cNvPr id="24" name="CasellaDiTesto 23">
            <a:extLst>
              <a:ext uri="{FF2B5EF4-FFF2-40B4-BE49-F238E27FC236}">
                <a16:creationId xmlns:a16="http://schemas.microsoft.com/office/drawing/2014/main" id="{4C68E75E-5D2D-9E41-90B4-B99603AFB7AC}"/>
              </a:ext>
            </a:extLst>
          </p:cNvPr>
          <p:cNvSpPr txBox="1"/>
          <p:nvPr/>
        </p:nvSpPr>
        <p:spPr>
          <a:xfrm>
            <a:off x="7644584" y="1641871"/>
            <a:ext cx="2713909" cy="938719"/>
          </a:xfrm>
          <a:prstGeom prst="rect">
            <a:avLst/>
          </a:prstGeom>
          <a:noFill/>
          <a:ln w="6350">
            <a:noFill/>
          </a:ln>
        </p:spPr>
        <p:txBody>
          <a:bodyPr wrap="square" rtlCol="0">
            <a:spAutoFit/>
          </a:bodyPr>
          <a:lstStyle/>
          <a:p>
            <a:r>
              <a:rPr lang="it-IT" sz="1100" dirty="0">
                <a:latin typeface="Cambria" panose="02040503050406030204" pitchFamily="18" charset="0"/>
              </a:rPr>
              <a:t>Processi </a:t>
            </a:r>
            <a:r>
              <a:rPr lang="it-IT" sz="1100" b="1" dirty="0">
                <a:latin typeface="Cambria" panose="02040503050406030204" pitchFamily="18" charset="0"/>
              </a:rPr>
              <a:t>cognitivi consapevoli</a:t>
            </a:r>
            <a:r>
              <a:rPr lang="it-IT" sz="1100" dirty="0">
                <a:latin typeface="Cambria" panose="02040503050406030204" pitchFamily="18" charset="0"/>
              </a:rPr>
              <a:t>, in cui l’individuo può riflettere sull’episodio di ostracismo, sulla fonte, sul contesto e sulle implicazioni. Questo avrà un </a:t>
            </a:r>
            <a:r>
              <a:rPr lang="it-IT" sz="1100" b="1" dirty="0">
                <a:latin typeface="Cambria" panose="02040503050406030204" pitchFamily="18" charset="0"/>
              </a:rPr>
              <a:t>impatto sulle emozioni e sulla loro durata</a:t>
            </a:r>
            <a:r>
              <a:rPr lang="it-IT" sz="1100" dirty="0">
                <a:latin typeface="Cambria" panose="02040503050406030204" pitchFamily="18" charset="0"/>
              </a:rPr>
              <a:t>.</a:t>
            </a:r>
          </a:p>
        </p:txBody>
      </p:sp>
      <p:sp>
        <p:nvSpPr>
          <p:cNvPr id="25" name="CasellaDiTesto 24">
            <a:extLst>
              <a:ext uri="{FF2B5EF4-FFF2-40B4-BE49-F238E27FC236}">
                <a16:creationId xmlns:a16="http://schemas.microsoft.com/office/drawing/2014/main" id="{CFB45D92-1EE5-B34A-ACE0-70A69B2AD82C}"/>
              </a:ext>
            </a:extLst>
          </p:cNvPr>
          <p:cNvSpPr txBox="1"/>
          <p:nvPr/>
        </p:nvSpPr>
        <p:spPr>
          <a:xfrm>
            <a:off x="6959134" y="3645024"/>
            <a:ext cx="3708867" cy="1107996"/>
          </a:xfrm>
          <a:prstGeom prst="rect">
            <a:avLst/>
          </a:prstGeom>
          <a:noFill/>
          <a:ln w="6350">
            <a:noFill/>
          </a:ln>
        </p:spPr>
        <p:txBody>
          <a:bodyPr wrap="square" rtlCol="0">
            <a:spAutoFit/>
          </a:bodyPr>
          <a:lstStyle/>
          <a:p>
            <a:r>
              <a:rPr lang="it-IT" sz="1100" dirty="0">
                <a:latin typeface="Cambria" panose="02040503050406030204" pitchFamily="18" charset="0"/>
              </a:rPr>
              <a:t>La </a:t>
            </a:r>
            <a:r>
              <a:rPr lang="it-IT" sz="1100" b="1" dirty="0">
                <a:latin typeface="Cambria" panose="02040503050406030204" pitchFamily="18" charset="0"/>
              </a:rPr>
              <a:t>velocità del recupero </a:t>
            </a:r>
            <a:r>
              <a:rPr lang="it-IT" sz="1100" dirty="0">
                <a:latin typeface="Cambria" panose="02040503050406030204" pitchFamily="18" charset="0"/>
              </a:rPr>
              <a:t>è legata a diversi fattori, sia individuali che situazionali. Le reazioni all’esclusione non sono limitate al livello psicologico ed emotivo: gli individui cercano di </a:t>
            </a:r>
            <a:r>
              <a:rPr lang="it-IT" sz="1100" b="1" dirty="0">
                <a:latin typeface="Cambria" panose="02040503050406030204" pitchFamily="18" charset="0"/>
              </a:rPr>
              <a:t>recuperare i livelli di base di soddisfazione dei loro bisogni </a:t>
            </a:r>
            <a:r>
              <a:rPr lang="it-IT" sz="1100" dirty="0">
                <a:latin typeface="Cambria" panose="02040503050406030204" pitchFamily="18" charset="0"/>
              </a:rPr>
              <a:t>cercando di interrompere l’esperienza di ostracismo e riconnettersi con gli altri.</a:t>
            </a:r>
          </a:p>
        </p:txBody>
      </p:sp>
      <p:sp>
        <p:nvSpPr>
          <p:cNvPr id="26" name="CasellaDiTesto 25">
            <a:extLst>
              <a:ext uri="{FF2B5EF4-FFF2-40B4-BE49-F238E27FC236}">
                <a16:creationId xmlns:a16="http://schemas.microsoft.com/office/drawing/2014/main" id="{53D0F461-AE53-FF49-B881-D1C793EAAF5C}"/>
              </a:ext>
            </a:extLst>
          </p:cNvPr>
          <p:cNvSpPr txBox="1"/>
          <p:nvPr/>
        </p:nvSpPr>
        <p:spPr>
          <a:xfrm>
            <a:off x="8676176" y="3356993"/>
            <a:ext cx="2028336" cy="2462213"/>
          </a:xfrm>
          <a:prstGeom prst="rect">
            <a:avLst/>
          </a:prstGeom>
          <a:noFill/>
          <a:ln w="6350">
            <a:noFill/>
          </a:ln>
        </p:spPr>
        <p:txBody>
          <a:bodyPr wrap="square" rtlCol="0">
            <a:spAutoFit/>
          </a:bodyPr>
          <a:lstStyle/>
          <a:p>
            <a:r>
              <a:rPr lang="it-IT" sz="1100" dirty="0">
                <a:latin typeface="Cambria" panose="02040503050406030204" pitchFamily="18" charset="0"/>
              </a:rPr>
              <a:t>Se l’ostracismo permane e si prolunga nel tempo la vittima non ha modo di recuperare dei livelli adeguati che soddisfino il suo bisogno di appartenenza. In questa fase di </a:t>
            </a:r>
            <a:r>
              <a:rPr lang="it-IT" sz="1100" b="1" dirty="0">
                <a:latin typeface="Cambria" panose="02040503050406030204" pitchFamily="18" charset="0"/>
              </a:rPr>
              <a:t>rassegnazione psicologica</a:t>
            </a:r>
            <a:r>
              <a:rPr lang="it-IT" sz="1100" dirty="0">
                <a:latin typeface="Cambria" panose="02040503050406030204" pitchFamily="18" charset="0"/>
              </a:rPr>
              <a:t> il mancato soddisfacimenti dei bisogni fondamentali degli esseri umani porta a </a:t>
            </a:r>
            <a:r>
              <a:rPr lang="it-IT" sz="1100" b="1" dirty="0">
                <a:latin typeface="Cambria" panose="02040503050406030204" pitchFamily="18" charset="0"/>
              </a:rPr>
              <a:t>alienazione, sintomi depressivi, impotenza e mancanza di speranza verso il futuro.</a:t>
            </a:r>
          </a:p>
        </p:txBody>
      </p:sp>
      <p:grpSp>
        <p:nvGrpSpPr>
          <p:cNvPr id="58" name="Gruppo 57">
            <a:extLst>
              <a:ext uri="{FF2B5EF4-FFF2-40B4-BE49-F238E27FC236}">
                <a16:creationId xmlns:a16="http://schemas.microsoft.com/office/drawing/2014/main" id="{A2C109B5-F126-F140-B3F6-A1F8A2DC02AA}"/>
              </a:ext>
            </a:extLst>
          </p:cNvPr>
          <p:cNvGrpSpPr/>
          <p:nvPr/>
        </p:nvGrpSpPr>
        <p:grpSpPr>
          <a:xfrm>
            <a:off x="2501410" y="2584068"/>
            <a:ext cx="2841024" cy="2879740"/>
            <a:chOff x="977410" y="2584068"/>
            <a:chExt cx="2841024" cy="2879740"/>
          </a:xfrm>
        </p:grpSpPr>
        <p:sp>
          <p:nvSpPr>
            <p:cNvPr id="12" name="CasellaDiTesto 11">
              <a:extLst>
                <a:ext uri="{FF2B5EF4-FFF2-40B4-BE49-F238E27FC236}">
                  <a16:creationId xmlns:a16="http://schemas.microsoft.com/office/drawing/2014/main" id="{70C0E8F7-A154-E344-BBE2-7FD68127567B}"/>
                </a:ext>
              </a:extLst>
            </p:cNvPr>
            <p:cNvSpPr txBox="1"/>
            <p:nvPr/>
          </p:nvSpPr>
          <p:spPr>
            <a:xfrm>
              <a:off x="2552238" y="4725144"/>
              <a:ext cx="1266196" cy="738664"/>
            </a:xfrm>
            <a:prstGeom prst="rect">
              <a:avLst/>
            </a:prstGeom>
            <a:solidFill>
              <a:schemeClr val="tx2">
                <a:lumMod val="20000"/>
                <a:lumOff val="80000"/>
              </a:schemeClr>
            </a:solidFill>
            <a:ln w="6350">
              <a:solidFill>
                <a:schemeClr val="tx2">
                  <a:lumMod val="50000"/>
                </a:schemeClr>
              </a:solidFill>
            </a:ln>
          </p:spPr>
          <p:txBody>
            <a:bodyPr wrap="square" rtlCol="0">
              <a:spAutoFit/>
            </a:bodyPr>
            <a:lstStyle/>
            <a:p>
              <a:r>
                <a:rPr lang="it-IT" sz="1400" dirty="0">
                  <a:latin typeface="Cambria" panose="02040503050406030204" pitchFamily="18" charset="0"/>
                </a:rPr>
                <a:t>Minaccia ai bisogni di base</a:t>
              </a:r>
            </a:p>
          </p:txBody>
        </p:sp>
        <p:cxnSp>
          <p:nvCxnSpPr>
            <p:cNvPr id="29" name="Connettore 4 28">
              <a:extLst>
                <a:ext uri="{FF2B5EF4-FFF2-40B4-BE49-F238E27FC236}">
                  <a16:creationId xmlns:a16="http://schemas.microsoft.com/office/drawing/2014/main" id="{A17AD16B-BFE4-7D45-8A3B-5C20A093BF08}"/>
                </a:ext>
              </a:extLst>
            </p:cNvPr>
            <p:cNvCxnSpPr>
              <a:stCxn id="6" idx="2"/>
              <a:endCxn id="12" idx="1"/>
            </p:cNvCxnSpPr>
            <p:nvPr/>
          </p:nvCxnSpPr>
          <p:spPr>
            <a:xfrm rot="16200000" flipH="1">
              <a:off x="509620" y="3051858"/>
              <a:ext cx="2510408" cy="1574828"/>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57" name="Gruppo 56">
            <a:extLst>
              <a:ext uri="{FF2B5EF4-FFF2-40B4-BE49-F238E27FC236}">
                <a16:creationId xmlns:a16="http://schemas.microsoft.com/office/drawing/2014/main" id="{F0FAA616-F982-4F41-9BC2-4979E9599F4A}"/>
              </a:ext>
            </a:extLst>
          </p:cNvPr>
          <p:cNvGrpSpPr/>
          <p:nvPr/>
        </p:nvGrpSpPr>
        <p:grpSpPr>
          <a:xfrm>
            <a:off x="4088608" y="2480580"/>
            <a:ext cx="1266196" cy="1201897"/>
            <a:chOff x="2564608" y="2480579"/>
            <a:chExt cx="1266196" cy="1201897"/>
          </a:xfrm>
        </p:grpSpPr>
        <p:sp>
          <p:nvSpPr>
            <p:cNvPr id="11" name="CasellaDiTesto 10">
              <a:extLst>
                <a:ext uri="{FF2B5EF4-FFF2-40B4-BE49-F238E27FC236}">
                  <a16:creationId xmlns:a16="http://schemas.microsoft.com/office/drawing/2014/main" id="{248A03A8-2B24-6844-B914-487AF5199740}"/>
                </a:ext>
              </a:extLst>
            </p:cNvPr>
            <p:cNvSpPr txBox="1"/>
            <p:nvPr/>
          </p:nvSpPr>
          <p:spPr>
            <a:xfrm>
              <a:off x="2564608" y="3159256"/>
              <a:ext cx="1266196" cy="523220"/>
            </a:xfrm>
            <a:prstGeom prst="rect">
              <a:avLst/>
            </a:prstGeom>
            <a:solidFill>
              <a:schemeClr val="tx2">
                <a:lumMod val="20000"/>
                <a:lumOff val="80000"/>
              </a:schemeClr>
            </a:solidFill>
            <a:ln w="6350">
              <a:solidFill>
                <a:schemeClr val="tx2">
                  <a:lumMod val="50000"/>
                </a:schemeClr>
              </a:solidFill>
            </a:ln>
          </p:spPr>
          <p:txBody>
            <a:bodyPr wrap="square" rtlCol="0">
              <a:spAutoFit/>
            </a:bodyPr>
            <a:lstStyle/>
            <a:p>
              <a:r>
                <a:rPr lang="it-IT" sz="1400" dirty="0">
                  <a:latin typeface="Cambria" panose="02040503050406030204" pitchFamily="18" charset="0"/>
                </a:rPr>
                <a:t>Emozioni negative</a:t>
              </a:r>
            </a:p>
          </p:txBody>
        </p:sp>
        <p:cxnSp>
          <p:nvCxnSpPr>
            <p:cNvPr id="31" name="Connettore 2 30">
              <a:extLst>
                <a:ext uri="{FF2B5EF4-FFF2-40B4-BE49-F238E27FC236}">
                  <a16:creationId xmlns:a16="http://schemas.microsoft.com/office/drawing/2014/main" id="{D41D9531-7CC1-8D4D-8B52-89B6D955D897}"/>
                </a:ext>
              </a:extLst>
            </p:cNvPr>
            <p:cNvCxnSpPr>
              <a:stCxn id="10" idx="2"/>
              <a:endCxn id="11" idx="0"/>
            </p:cNvCxnSpPr>
            <p:nvPr/>
          </p:nvCxnSpPr>
          <p:spPr>
            <a:xfrm>
              <a:off x="3197706" y="2480579"/>
              <a:ext cx="0" cy="6786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59" name="Gruppo 58">
            <a:extLst>
              <a:ext uri="{FF2B5EF4-FFF2-40B4-BE49-F238E27FC236}">
                <a16:creationId xmlns:a16="http://schemas.microsoft.com/office/drawing/2014/main" id="{B52A219D-135C-EF42-BDF3-F4476DC6A6D2}"/>
              </a:ext>
            </a:extLst>
          </p:cNvPr>
          <p:cNvGrpSpPr/>
          <p:nvPr/>
        </p:nvGrpSpPr>
        <p:grpSpPr>
          <a:xfrm>
            <a:off x="5342435" y="2062964"/>
            <a:ext cx="2302151" cy="3031512"/>
            <a:chOff x="3818434" y="2062964"/>
            <a:chExt cx="2302151" cy="3031512"/>
          </a:xfrm>
        </p:grpSpPr>
        <p:sp>
          <p:nvSpPr>
            <p:cNvPr id="13" name="CasellaDiTesto 12">
              <a:extLst>
                <a:ext uri="{FF2B5EF4-FFF2-40B4-BE49-F238E27FC236}">
                  <a16:creationId xmlns:a16="http://schemas.microsoft.com/office/drawing/2014/main" id="{AC292D8E-0A75-2943-AB78-17969D73DD03}"/>
                </a:ext>
              </a:extLst>
            </p:cNvPr>
            <p:cNvSpPr txBox="1"/>
            <p:nvPr/>
          </p:nvSpPr>
          <p:spPr>
            <a:xfrm>
              <a:off x="4854389" y="2062964"/>
              <a:ext cx="1266196" cy="523220"/>
            </a:xfrm>
            <a:prstGeom prst="rect">
              <a:avLst/>
            </a:prstGeom>
            <a:solidFill>
              <a:schemeClr val="tx2">
                <a:lumMod val="20000"/>
                <a:lumOff val="80000"/>
              </a:schemeClr>
            </a:solidFill>
            <a:ln w="6350">
              <a:solidFill>
                <a:schemeClr val="tx2">
                  <a:lumMod val="50000"/>
                </a:schemeClr>
              </a:solidFill>
            </a:ln>
          </p:spPr>
          <p:txBody>
            <a:bodyPr wrap="square" rtlCol="0">
              <a:spAutoFit/>
            </a:bodyPr>
            <a:lstStyle/>
            <a:p>
              <a:r>
                <a:rPr lang="it-IT" sz="1400" dirty="0">
                  <a:latin typeface="Cambria" panose="02040503050406030204" pitchFamily="18" charset="0"/>
                </a:rPr>
                <a:t>Valutazione e attribuzioni</a:t>
              </a:r>
            </a:p>
          </p:txBody>
        </p:sp>
        <p:cxnSp>
          <p:nvCxnSpPr>
            <p:cNvPr id="34" name="Connettore 2 33">
              <a:extLst>
                <a:ext uri="{FF2B5EF4-FFF2-40B4-BE49-F238E27FC236}">
                  <a16:creationId xmlns:a16="http://schemas.microsoft.com/office/drawing/2014/main" id="{5D9C77B5-B1BD-F046-B91B-140C6A7F9B05}"/>
                </a:ext>
              </a:extLst>
            </p:cNvPr>
            <p:cNvCxnSpPr>
              <a:stCxn id="10" idx="3"/>
              <a:endCxn id="13" idx="1"/>
            </p:cNvCxnSpPr>
            <p:nvPr/>
          </p:nvCxnSpPr>
          <p:spPr>
            <a:xfrm flipV="1">
              <a:off x="3830804" y="2324574"/>
              <a:ext cx="1023585" cy="21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Connettore 4 35">
              <a:extLst>
                <a:ext uri="{FF2B5EF4-FFF2-40B4-BE49-F238E27FC236}">
                  <a16:creationId xmlns:a16="http://schemas.microsoft.com/office/drawing/2014/main" id="{D8469FE3-E8CF-BB48-B2F3-AF42F102D7B4}"/>
                </a:ext>
              </a:extLst>
            </p:cNvPr>
            <p:cNvCxnSpPr>
              <a:cxnSpLocks/>
              <a:stCxn id="12" idx="3"/>
              <a:endCxn id="13" idx="2"/>
            </p:cNvCxnSpPr>
            <p:nvPr/>
          </p:nvCxnSpPr>
          <p:spPr>
            <a:xfrm flipV="1">
              <a:off x="3818434" y="2586184"/>
              <a:ext cx="1669053" cy="2508292"/>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60" name="Gruppo 59">
            <a:extLst>
              <a:ext uri="{FF2B5EF4-FFF2-40B4-BE49-F238E27FC236}">
                <a16:creationId xmlns:a16="http://schemas.microsoft.com/office/drawing/2014/main" id="{DE278A3E-D131-CD4C-88B9-CB07EB99270B}"/>
              </a:ext>
            </a:extLst>
          </p:cNvPr>
          <p:cNvGrpSpPr/>
          <p:nvPr/>
        </p:nvGrpSpPr>
        <p:grpSpPr>
          <a:xfrm>
            <a:off x="7104112" y="2324574"/>
            <a:ext cx="1449324" cy="1248442"/>
            <a:chOff x="5580112" y="2324574"/>
            <a:chExt cx="1449324" cy="1248442"/>
          </a:xfrm>
        </p:grpSpPr>
        <p:sp>
          <p:nvSpPr>
            <p:cNvPr id="14" name="CasellaDiTesto 13">
              <a:extLst>
                <a:ext uri="{FF2B5EF4-FFF2-40B4-BE49-F238E27FC236}">
                  <a16:creationId xmlns:a16="http://schemas.microsoft.com/office/drawing/2014/main" id="{CF23690B-B5A9-4240-9D57-333C8CB8F330}"/>
                </a:ext>
              </a:extLst>
            </p:cNvPr>
            <p:cNvSpPr txBox="1"/>
            <p:nvPr/>
          </p:nvSpPr>
          <p:spPr>
            <a:xfrm>
              <a:off x="5580112" y="3049796"/>
              <a:ext cx="1449324" cy="523220"/>
            </a:xfrm>
            <a:prstGeom prst="rect">
              <a:avLst/>
            </a:prstGeom>
            <a:solidFill>
              <a:schemeClr val="tx2">
                <a:lumMod val="20000"/>
                <a:lumOff val="80000"/>
              </a:schemeClr>
            </a:solidFill>
            <a:ln w="6350">
              <a:solidFill>
                <a:schemeClr val="tx2">
                  <a:lumMod val="50000"/>
                </a:schemeClr>
              </a:solidFill>
            </a:ln>
          </p:spPr>
          <p:txBody>
            <a:bodyPr wrap="square" rtlCol="0">
              <a:spAutoFit/>
            </a:bodyPr>
            <a:lstStyle/>
            <a:p>
              <a:r>
                <a:rPr lang="it-IT" sz="1400" dirty="0" err="1">
                  <a:latin typeface="Cambria" panose="02040503050406030204" pitchFamily="18" charset="0"/>
                </a:rPr>
                <a:t>Ri</a:t>
              </a:r>
              <a:r>
                <a:rPr lang="it-IT" sz="1400" dirty="0">
                  <a:latin typeface="Cambria" panose="02040503050406030204" pitchFamily="18" charset="0"/>
                </a:rPr>
                <a:t>-fortificazione dei bisogni</a:t>
              </a:r>
            </a:p>
          </p:txBody>
        </p:sp>
        <p:cxnSp>
          <p:nvCxnSpPr>
            <p:cNvPr id="40" name="Connettore 4 39">
              <a:extLst>
                <a:ext uri="{FF2B5EF4-FFF2-40B4-BE49-F238E27FC236}">
                  <a16:creationId xmlns:a16="http://schemas.microsoft.com/office/drawing/2014/main" id="{34E9F9A5-73AA-0D48-912B-079F8B9D9FE3}"/>
                </a:ext>
              </a:extLst>
            </p:cNvPr>
            <p:cNvCxnSpPr>
              <a:stCxn id="13" idx="3"/>
              <a:endCxn id="14" idx="0"/>
            </p:cNvCxnSpPr>
            <p:nvPr/>
          </p:nvCxnSpPr>
          <p:spPr>
            <a:xfrm>
              <a:off x="6120585" y="2324574"/>
              <a:ext cx="184189" cy="725222"/>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61" name="Gruppo 60">
            <a:extLst>
              <a:ext uri="{FF2B5EF4-FFF2-40B4-BE49-F238E27FC236}">
                <a16:creationId xmlns:a16="http://schemas.microsoft.com/office/drawing/2014/main" id="{A47B2D74-90C4-4A4E-9779-BE37683764CC}"/>
              </a:ext>
            </a:extLst>
          </p:cNvPr>
          <p:cNvGrpSpPr/>
          <p:nvPr/>
        </p:nvGrpSpPr>
        <p:grpSpPr>
          <a:xfrm>
            <a:off x="8553437" y="2060848"/>
            <a:ext cx="2017343" cy="1250558"/>
            <a:chOff x="7029436" y="2060848"/>
            <a:chExt cx="2017343" cy="1250558"/>
          </a:xfrm>
        </p:grpSpPr>
        <p:sp>
          <p:nvSpPr>
            <p:cNvPr id="15" name="CasellaDiTesto 14">
              <a:extLst>
                <a:ext uri="{FF2B5EF4-FFF2-40B4-BE49-F238E27FC236}">
                  <a16:creationId xmlns:a16="http://schemas.microsoft.com/office/drawing/2014/main" id="{542ADA19-7070-094A-B6D4-CE3BD020803A}"/>
                </a:ext>
              </a:extLst>
            </p:cNvPr>
            <p:cNvSpPr txBox="1"/>
            <p:nvPr/>
          </p:nvSpPr>
          <p:spPr>
            <a:xfrm>
              <a:off x="7304679" y="2060848"/>
              <a:ext cx="1742100" cy="954107"/>
            </a:xfrm>
            <a:prstGeom prst="rect">
              <a:avLst/>
            </a:prstGeom>
            <a:solidFill>
              <a:schemeClr val="tx2">
                <a:lumMod val="20000"/>
                <a:lumOff val="80000"/>
              </a:schemeClr>
            </a:solidFill>
            <a:ln w="6350">
              <a:solidFill>
                <a:schemeClr val="tx2">
                  <a:lumMod val="50000"/>
                </a:schemeClr>
              </a:solidFill>
            </a:ln>
          </p:spPr>
          <p:txBody>
            <a:bodyPr wrap="square" rtlCol="0">
              <a:spAutoFit/>
            </a:bodyPr>
            <a:lstStyle/>
            <a:p>
              <a:r>
                <a:rPr lang="it-IT" sz="1400" dirty="0">
                  <a:latin typeface="Cambria" panose="02040503050406030204" pitchFamily="18" charset="0"/>
                </a:rPr>
                <a:t>Risorse esaurite/incapacità di </a:t>
              </a:r>
              <a:r>
                <a:rPr lang="it-IT" sz="1400" dirty="0" err="1">
                  <a:latin typeface="Cambria" panose="02040503050406030204" pitchFamily="18" charset="0"/>
                </a:rPr>
                <a:t>ri</a:t>
              </a:r>
              <a:r>
                <a:rPr lang="it-IT" sz="1400" dirty="0">
                  <a:latin typeface="Cambria" panose="02040503050406030204" pitchFamily="18" charset="0"/>
                </a:rPr>
                <a:t>-fortificare i bisogni</a:t>
              </a:r>
            </a:p>
          </p:txBody>
        </p:sp>
        <p:cxnSp>
          <p:nvCxnSpPr>
            <p:cNvPr id="42" name="Connettore 4 41">
              <a:extLst>
                <a:ext uri="{FF2B5EF4-FFF2-40B4-BE49-F238E27FC236}">
                  <a16:creationId xmlns:a16="http://schemas.microsoft.com/office/drawing/2014/main" id="{FC9C1D8D-F5C1-244F-B3FE-F356C1FFD6EE}"/>
                </a:ext>
              </a:extLst>
            </p:cNvPr>
            <p:cNvCxnSpPr>
              <a:cxnSpLocks/>
              <a:stCxn id="14" idx="3"/>
              <a:endCxn id="15" idx="2"/>
            </p:cNvCxnSpPr>
            <p:nvPr/>
          </p:nvCxnSpPr>
          <p:spPr>
            <a:xfrm flipV="1">
              <a:off x="7029436" y="3014955"/>
              <a:ext cx="1146293" cy="296451"/>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171158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par>
                                <p:cTn id="15" presetID="1" presetClass="exit" presetSubtype="0" fill="hold" grpId="1" nodeType="withEffect">
                                  <p:stCondLst>
                                    <p:cond delay="0"/>
                                  </p:stCondLst>
                                  <p:childTnLst>
                                    <p:set>
                                      <p:cBhvr>
                                        <p:cTn id="16" dur="1" fill="hold">
                                          <p:stCondLst>
                                            <p:cond delay="0"/>
                                          </p:stCondLst>
                                        </p:cTn>
                                        <p:tgtEl>
                                          <p:spTgt spid="16"/>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7"/>
                                        </p:tgtEl>
                                        <p:attrNameLst>
                                          <p:attrName>style.visibility</p:attrName>
                                        </p:attrNameLst>
                                      </p:cBhvr>
                                      <p:to>
                                        <p:strVal val="visible"/>
                                      </p:to>
                                    </p:set>
                                  </p:childTnLst>
                                </p:cTn>
                              </p:par>
                              <p:par>
                                <p:cTn id="25" presetID="1" presetClass="exit" presetSubtype="0" fill="hold" grpId="1" nodeType="withEffect">
                                  <p:stCondLst>
                                    <p:cond delay="0"/>
                                  </p:stCondLst>
                                  <p:childTnLst>
                                    <p:set>
                                      <p:cBhvr>
                                        <p:cTn id="26" dur="1" fill="hold">
                                          <p:stCondLst>
                                            <p:cond delay="0"/>
                                          </p:stCondLst>
                                        </p:cTn>
                                        <p:tgtEl>
                                          <p:spTgt spid="20"/>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8"/>
                                        </p:tgtEl>
                                        <p:attrNameLst>
                                          <p:attrName>style.visibility</p:attrName>
                                        </p:attrNameLst>
                                      </p:cBhvr>
                                      <p:to>
                                        <p:strVal val="visible"/>
                                      </p:to>
                                    </p:set>
                                  </p:childTnLst>
                                </p:cTn>
                              </p:par>
                              <p:par>
                                <p:cTn id="35" presetID="1" presetClass="exit" presetSubtype="0" fill="hold" grpId="1" nodeType="withEffect">
                                  <p:stCondLst>
                                    <p:cond delay="0"/>
                                  </p:stCondLst>
                                  <p:childTnLst>
                                    <p:set>
                                      <p:cBhvr>
                                        <p:cTn id="36" dur="1" fill="hold">
                                          <p:stCondLst>
                                            <p:cond delay="0"/>
                                          </p:stCondLst>
                                        </p:cTn>
                                        <p:tgtEl>
                                          <p:spTgt spid="21"/>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59"/>
                                        </p:tgtEl>
                                        <p:attrNameLst>
                                          <p:attrName>style.visibility</p:attrName>
                                        </p:attrNameLst>
                                      </p:cBhvr>
                                      <p:to>
                                        <p:strVal val="visible"/>
                                      </p:to>
                                    </p:set>
                                  </p:childTnLst>
                                </p:cTn>
                              </p:par>
                              <p:par>
                                <p:cTn id="45" presetID="1" presetClass="exit" presetSubtype="0" fill="hold" grpId="1" nodeType="withEffect">
                                  <p:stCondLst>
                                    <p:cond delay="0"/>
                                  </p:stCondLst>
                                  <p:childTnLst>
                                    <p:set>
                                      <p:cBhvr>
                                        <p:cTn id="46" dur="1" fill="hold">
                                          <p:stCondLst>
                                            <p:cond delay="0"/>
                                          </p:stCondLst>
                                        </p:cTn>
                                        <p:tgtEl>
                                          <p:spTgt spid="22"/>
                                        </p:tgtEl>
                                        <p:attrNameLst>
                                          <p:attrName>style.visibility</p:attrName>
                                        </p:attrNameLst>
                                      </p:cBhvr>
                                      <p:to>
                                        <p:strVal val="hidden"/>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60"/>
                                        </p:tgtEl>
                                        <p:attrNameLst>
                                          <p:attrName>style.visibility</p:attrName>
                                        </p:attrNameLst>
                                      </p:cBhvr>
                                      <p:to>
                                        <p:strVal val="visible"/>
                                      </p:to>
                                    </p:set>
                                  </p:childTnLst>
                                </p:cTn>
                              </p:par>
                              <p:par>
                                <p:cTn id="55" presetID="1" presetClass="exit" presetSubtype="0" fill="hold" grpId="1" nodeType="withEffect">
                                  <p:stCondLst>
                                    <p:cond delay="0"/>
                                  </p:stCondLst>
                                  <p:childTnLst>
                                    <p:set>
                                      <p:cBhvr>
                                        <p:cTn id="56" dur="1" fill="hold">
                                          <p:stCondLst>
                                            <p:cond delay="0"/>
                                          </p:stCondLst>
                                        </p:cTn>
                                        <p:tgtEl>
                                          <p:spTgt spid="24"/>
                                        </p:tgtEl>
                                        <p:attrNameLst>
                                          <p:attrName>style.visibility</p:attrName>
                                        </p:attrNameLst>
                                      </p:cBhvr>
                                      <p:to>
                                        <p:strVal val="hidden"/>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25"/>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61"/>
                                        </p:tgtEl>
                                        <p:attrNameLst>
                                          <p:attrName>style.visibility</p:attrName>
                                        </p:attrNameLst>
                                      </p:cBhvr>
                                      <p:to>
                                        <p:strVal val="visible"/>
                                      </p:to>
                                    </p:set>
                                  </p:childTnLst>
                                </p:cTn>
                              </p:par>
                              <p:par>
                                <p:cTn id="65" presetID="1" presetClass="exit" presetSubtype="0" fill="hold" grpId="1" nodeType="withEffect">
                                  <p:stCondLst>
                                    <p:cond delay="0"/>
                                  </p:stCondLst>
                                  <p:childTnLst>
                                    <p:set>
                                      <p:cBhvr>
                                        <p:cTn id="66" dur="1" fill="hold">
                                          <p:stCondLst>
                                            <p:cond delay="0"/>
                                          </p:stCondLst>
                                        </p:cTn>
                                        <p:tgtEl>
                                          <p:spTgt spid="25"/>
                                        </p:tgtEl>
                                        <p:attrNameLst>
                                          <p:attrName>style.visibility</p:attrName>
                                        </p:attrNameLst>
                                      </p:cBhvr>
                                      <p:to>
                                        <p:strVal val="hidden"/>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26"/>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xit" presetSubtype="0" fill="hold" grpId="1" nodeType="clickEffect">
                                  <p:stCondLst>
                                    <p:cond delay="0"/>
                                  </p:stCondLst>
                                  <p:childTnLst>
                                    <p:set>
                                      <p:cBhvr>
                                        <p:cTn id="74" dur="1" fill="hold">
                                          <p:stCondLst>
                                            <p:cond delay="0"/>
                                          </p:stCondLst>
                                        </p:cTn>
                                        <p:tgtEl>
                                          <p:spTgt spid="2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6" grpId="0"/>
      <p:bldP spid="16" grpId="1"/>
      <p:bldP spid="20" grpId="0"/>
      <p:bldP spid="20" grpId="1"/>
      <p:bldP spid="21" grpId="0"/>
      <p:bldP spid="21" grpId="1"/>
      <p:bldP spid="22" grpId="0"/>
      <p:bldP spid="22" grpId="1"/>
      <p:bldP spid="24" grpId="0"/>
      <p:bldP spid="24" grpId="1"/>
      <p:bldP spid="25" grpId="0"/>
      <p:bldP spid="25" grpId="1"/>
      <p:bldP spid="26" grpId="0"/>
      <p:bldP spid="26" grpId="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a:extLst>
              <a:ext uri="{FF2B5EF4-FFF2-40B4-BE49-F238E27FC236}">
                <a16:creationId xmlns:a16="http://schemas.microsoft.com/office/drawing/2014/main" id="{B47E38C0-08CF-F741-88EF-F3398AD1F37A}"/>
              </a:ext>
            </a:extLst>
          </p:cNvPr>
          <p:cNvSpPr>
            <a:spLocks noGrp="1"/>
          </p:cNvSpPr>
          <p:nvPr>
            <p:ph type="sldNum" sz="quarter" idx="12"/>
          </p:nvPr>
        </p:nvSpPr>
        <p:spPr/>
        <p:txBody>
          <a:bodyPr/>
          <a:lstStyle/>
          <a:p>
            <a:fld id="{E3AAEEB7-370C-4CD1-84ED-44A96922B98A}" type="slidenum">
              <a:rPr lang="it-IT" smtClean="0"/>
              <a:pPr/>
              <a:t>12</a:t>
            </a:fld>
            <a:endParaRPr lang="it-IT"/>
          </a:p>
        </p:txBody>
      </p:sp>
      <p:sp>
        <p:nvSpPr>
          <p:cNvPr id="23" name="Rettangolo 22">
            <a:extLst>
              <a:ext uri="{FF2B5EF4-FFF2-40B4-BE49-F238E27FC236}">
                <a16:creationId xmlns:a16="http://schemas.microsoft.com/office/drawing/2014/main" id="{91AEAB86-EC33-464D-A83E-48DB0C2822C2}"/>
              </a:ext>
            </a:extLst>
          </p:cNvPr>
          <p:cNvSpPr/>
          <p:nvPr/>
        </p:nvSpPr>
        <p:spPr>
          <a:xfrm>
            <a:off x="1661452" y="590428"/>
            <a:ext cx="7818924" cy="858443"/>
          </a:xfrm>
          <a:prstGeom prst="rect">
            <a:avLst/>
          </a:prstGeom>
          <a:noFill/>
          <a:ln cmpd="sng">
            <a:solidFill>
              <a:schemeClr val="tx2">
                <a:alpha val="86000"/>
              </a:schemeClr>
            </a:solidFill>
            <a:prstDash val="solid"/>
            <a:extLst>
              <a:ext uri="{C807C97D-BFC1-408E-A445-0C87EB9F89A2}">
                <ask:lineSketchStyleProps xmlns:ask="http://schemas.microsoft.com/office/drawing/2018/sketchyshapes" xmlns="" sd="1219033472">
                  <a:custGeom>
                    <a:avLst/>
                    <a:gdLst>
                      <a:gd name="connsiteX0" fmla="*/ 0 w 9178724"/>
                      <a:gd name="connsiteY0" fmla="*/ 0 h 620030"/>
                      <a:gd name="connsiteX1" fmla="*/ 298309 w 9178724"/>
                      <a:gd name="connsiteY1" fmla="*/ 0 h 620030"/>
                      <a:gd name="connsiteX2" fmla="*/ 596617 w 9178724"/>
                      <a:gd name="connsiteY2" fmla="*/ 0 h 620030"/>
                      <a:gd name="connsiteX3" fmla="*/ 894926 w 9178724"/>
                      <a:gd name="connsiteY3" fmla="*/ 0 h 620030"/>
                      <a:gd name="connsiteX4" fmla="*/ 1652170 w 9178724"/>
                      <a:gd name="connsiteY4" fmla="*/ 0 h 620030"/>
                      <a:gd name="connsiteX5" fmla="*/ 2225841 w 9178724"/>
                      <a:gd name="connsiteY5" fmla="*/ 0 h 620030"/>
                      <a:gd name="connsiteX6" fmla="*/ 2524149 w 9178724"/>
                      <a:gd name="connsiteY6" fmla="*/ 0 h 620030"/>
                      <a:gd name="connsiteX7" fmla="*/ 3097819 w 9178724"/>
                      <a:gd name="connsiteY7" fmla="*/ 0 h 620030"/>
                      <a:gd name="connsiteX8" fmla="*/ 3855064 w 9178724"/>
                      <a:gd name="connsiteY8" fmla="*/ 0 h 620030"/>
                      <a:gd name="connsiteX9" fmla="*/ 4336947 w 9178724"/>
                      <a:gd name="connsiteY9" fmla="*/ 0 h 620030"/>
                      <a:gd name="connsiteX10" fmla="*/ 4818830 w 9178724"/>
                      <a:gd name="connsiteY10" fmla="*/ 0 h 620030"/>
                      <a:gd name="connsiteX11" fmla="*/ 5392500 w 9178724"/>
                      <a:gd name="connsiteY11" fmla="*/ 0 h 620030"/>
                      <a:gd name="connsiteX12" fmla="*/ 6057958 w 9178724"/>
                      <a:gd name="connsiteY12" fmla="*/ 0 h 620030"/>
                      <a:gd name="connsiteX13" fmla="*/ 6723415 w 9178724"/>
                      <a:gd name="connsiteY13" fmla="*/ 0 h 620030"/>
                      <a:gd name="connsiteX14" fmla="*/ 7388873 w 9178724"/>
                      <a:gd name="connsiteY14" fmla="*/ 0 h 620030"/>
                      <a:gd name="connsiteX15" fmla="*/ 8146118 w 9178724"/>
                      <a:gd name="connsiteY15" fmla="*/ 0 h 620030"/>
                      <a:gd name="connsiteX16" fmla="*/ 9178724 w 9178724"/>
                      <a:gd name="connsiteY16" fmla="*/ 0 h 620030"/>
                      <a:gd name="connsiteX17" fmla="*/ 9178724 w 9178724"/>
                      <a:gd name="connsiteY17" fmla="*/ 316215 h 620030"/>
                      <a:gd name="connsiteX18" fmla="*/ 9178724 w 9178724"/>
                      <a:gd name="connsiteY18" fmla="*/ 620030 h 620030"/>
                      <a:gd name="connsiteX19" fmla="*/ 8421479 w 9178724"/>
                      <a:gd name="connsiteY19" fmla="*/ 620030 h 620030"/>
                      <a:gd name="connsiteX20" fmla="*/ 7847809 w 9178724"/>
                      <a:gd name="connsiteY20" fmla="*/ 620030 h 620030"/>
                      <a:gd name="connsiteX21" fmla="*/ 7365926 w 9178724"/>
                      <a:gd name="connsiteY21" fmla="*/ 620030 h 620030"/>
                      <a:gd name="connsiteX22" fmla="*/ 6884043 w 9178724"/>
                      <a:gd name="connsiteY22" fmla="*/ 620030 h 620030"/>
                      <a:gd name="connsiteX23" fmla="*/ 6402160 w 9178724"/>
                      <a:gd name="connsiteY23" fmla="*/ 620030 h 620030"/>
                      <a:gd name="connsiteX24" fmla="*/ 5920277 w 9178724"/>
                      <a:gd name="connsiteY24" fmla="*/ 620030 h 620030"/>
                      <a:gd name="connsiteX25" fmla="*/ 5254819 w 9178724"/>
                      <a:gd name="connsiteY25" fmla="*/ 620030 h 620030"/>
                      <a:gd name="connsiteX26" fmla="*/ 4681149 w 9178724"/>
                      <a:gd name="connsiteY26" fmla="*/ 620030 h 620030"/>
                      <a:gd name="connsiteX27" fmla="*/ 4382841 w 9178724"/>
                      <a:gd name="connsiteY27" fmla="*/ 620030 h 620030"/>
                      <a:gd name="connsiteX28" fmla="*/ 3900958 w 9178724"/>
                      <a:gd name="connsiteY28" fmla="*/ 620030 h 620030"/>
                      <a:gd name="connsiteX29" fmla="*/ 3235500 w 9178724"/>
                      <a:gd name="connsiteY29" fmla="*/ 620030 h 620030"/>
                      <a:gd name="connsiteX30" fmla="*/ 2845404 w 9178724"/>
                      <a:gd name="connsiteY30" fmla="*/ 620030 h 620030"/>
                      <a:gd name="connsiteX31" fmla="*/ 2088160 w 9178724"/>
                      <a:gd name="connsiteY31" fmla="*/ 620030 h 620030"/>
                      <a:gd name="connsiteX32" fmla="*/ 1330915 w 9178724"/>
                      <a:gd name="connsiteY32" fmla="*/ 620030 h 620030"/>
                      <a:gd name="connsiteX33" fmla="*/ 757245 w 9178724"/>
                      <a:gd name="connsiteY33" fmla="*/ 620030 h 620030"/>
                      <a:gd name="connsiteX34" fmla="*/ 0 w 9178724"/>
                      <a:gd name="connsiteY34" fmla="*/ 620030 h 620030"/>
                      <a:gd name="connsiteX35" fmla="*/ 0 w 9178724"/>
                      <a:gd name="connsiteY35" fmla="*/ 310015 h 620030"/>
                      <a:gd name="connsiteX36" fmla="*/ 0 w 9178724"/>
                      <a:gd name="connsiteY36" fmla="*/ 0 h 620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9178724" h="620030" fill="none" extrusionOk="0">
                        <a:moveTo>
                          <a:pt x="0" y="0"/>
                        </a:moveTo>
                        <a:cubicBezTo>
                          <a:pt x="102535" y="-35417"/>
                          <a:pt x="231128" y="19743"/>
                          <a:pt x="298309" y="0"/>
                        </a:cubicBezTo>
                        <a:cubicBezTo>
                          <a:pt x="365490" y="-19743"/>
                          <a:pt x="504771" y="6903"/>
                          <a:pt x="596617" y="0"/>
                        </a:cubicBezTo>
                        <a:cubicBezTo>
                          <a:pt x="688463" y="-6903"/>
                          <a:pt x="801466" y="32459"/>
                          <a:pt x="894926" y="0"/>
                        </a:cubicBezTo>
                        <a:cubicBezTo>
                          <a:pt x="988386" y="-32459"/>
                          <a:pt x="1351220" y="8679"/>
                          <a:pt x="1652170" y="0"/>
                        </a:cubicBezTo>
                        <a:cubicBezTo>
                          <a:pt x="1953120" y="-8679"/>
                          <a:pt x="2036343" y="40882"/>
                          <a:pt x="2225841" y="0"/>
                        </a:cubicBezTo>
                        <a:cubicBezTo>
                          <a:pt x="2415339" y="-40882"/>
                          <a:pt x="2409558" y="12227"/>
                          <a:pt x="2524149" y="0"/>
                        </a:cubicBezTo>
                        <a:cubicBezTo>
                          <a:pt x="2638740" y="-12227"/>
                          <a:pt x="2909787" y="59308"/>
                          <a:pt x="3097819" y="0"/>
                        </a:cubicBezTo>
                        <a:cubicBezTo>
                          <a:pt x="3285851" y="-59308"/>
                          <a:pt x="3499507" y="53098"/>
                          <a:pt x="3855064" y="0"/>
                        </a:cubicBezTo>
                        <a:cubicBezTo>
                          <a:pt x="4210622" y="-53098"/>
                          <a:pt x="4150339" y="24700"/>
                          <a:pt x="4336947" y="0"/>
                        </a:cubicBezTo>
                        <a:cubicBezTo>
                          <a:pt x="4523555" y="-24700"/>
                          <a:pt x="4623920" y="10678"/>
                          <a:pt x="4818830" y="0"/>
                        </a:cubicBezTo>
                        <a:cubicBezTo>
                          <a:pt x="5013740" y="-10678"/>
                          <a:pt x="5127394" y="40268"/>
                          <a:pt x="5392500" y="0"/>
                        </a:cubicBezTo>
                        <a:cubicBezTo>
                          <a:pt x="5657606" y="-40268"/>
                          <a:pt x="5754330" y="74320"/>
                          <a:pt x="6057958" y="0"/>
                        </a:cubicBezTo>
                        <a:cubicBezTo>
                          <a:pt x="6361586" y="-74320"/>
                          <a:pt x="6494940" y="37329"/>
                          <a:pt x="6723415" y="0"/>
                        </a:cubicBezTo>
                        <a:cubicBezTo>
                          <a:pt x="6951890" y="-37329"/>
                          <a:pt x="7117832" y="30948"/>
                          <a:pt x="7388873" y="0"/>
                        </a:cubicBezTo>
                        <a:cubicBezTo>
                          <a:pt x="7659914" y="-30948"/>
                          <a:pt x="7926991" y="65074"/>
                          <a:pt x="8146118" y="0"/>
                        </a:cubicBezTo>
                        <a:cubicBezTo>
                          <a:pt x="8365246" y="-65074"/>
                          <a:pt x="8701383" y="71750"/>
                          <a:pt x="9178724" y="0"/>
                        </a:cubicBezTo>
                        <a:cubicBezTo>
                          <a:pt x="9200174" y="141322"/>
                          <a:pt x="9160033" y="216766"/>
                          <a:pt x="9178724" y="316215"/>
                        </a:cubicBezTo>
                        <a:cubicBezTo>
                          <a:pt x="9197415" y="415665"/>
                          <a:pt x="9170910" y="493137"/>
                          <a:pt x="9178724" y="620030"/>
                        </a:cubicBezTo>
                        <a:cubicBezTo>
                          <a:pt x="8847610" y="633606"/>
                          <a:pt x="8699284" y="581521"/>
                          <a:pt x="8421479" y="620030"/>
                        </a:cubicBezTo>
                        <a:cubicBezTo>
                          <a:pt x="8143674" y="658539"/>
                          <a:pt x="8043343" y="588100"/>
                          <a:pt x="7847809" y="620030"/>
                        </a:cubicBezTo>
                        <a:cubicBezTo>
                          <a:pt x="7652275" y="651960"/>
                          <a:pt x="7499974" y="566721"/>
                          <a:pt x="7365926" y="620030"/>
                        </a:cubicBezTo>
                        <a:cubicBezTo>
                          <a:pt x="7231878" y="673339"/>
                          <a:pt x="6983206" y="609203"/>
                          <a:pt x="6884043" y="620030"/>
                        </a:cubicBezTo>
                        <a:cubicBezTo>
                          <a:pt x="6784880" y="630857"/>
                          <a:pt x="6634085" y="589226"/>
                          <a:pt x="6402160" y="620030"/>
                        </a:cubicBezTo>
                        <a:cubicBezTo>
                          <a:pt x="6170235" y="650834"/>
                          <a:pt x="6075682" y="619367"/>
                          <a:pt x="5920277" y="620030"/>
                        </a:cubicBezTo>
                        <a:cubicBezTo>
                          <a:pt x="5764872" y="620693"/>
                          <a:pt x="5573139" y="548710"/>
                          <a:pt x="5254819" y="620030"/>
                        </a:cubicBezTo>
                        <a:cubicBezTo>
                          <a:pt x="4936499" y="691350"/>
                          <a:pt x="4839040" y="582151"/>
                          <a:pt x="4681149" y="620030"/>
                        </a:cubicBezTo>
                        <a:cubicBezTo>
                          <a:pt x="4523258" y="657909"/>
                          <a:pt x="4447847" y="611926"/>
                          <a:pt x="4382841" y="620030"/>
                        </a:cubicBezTo>
                        <a:cubicBezTo>
                          <a:pt x="4317835" y="628134"/>
                          <a:pt x="4075188" y="570834"/>
                          <a:pt x="3900958" y="620030"/>
                        </a:cubicBezTo>
                        <a:cubicBezTo>
                          <a:pt x="3726728" y="669226"/>
                          <a:pt x="3504960" y="595564"/>
                          <a:pt x="3235500" y="620030"/>
                        </a:cubicBezTo>
                        <a:cubicBezTo>
                          <a:pt x="2966040" y="644496"/>
                          <a:pt x="3034078" y="612289"/>
                          <a:pt x="2845404" y="620030"/>
                        </a:cubicBezTo>
                        <a:cubicBezTo>
                          <a:pt x="2656730" y="627771"/>
                          <a:pt x="2449560" y="570399"/>
                          <a:pt x="2088160" y="620030"/>
                        </a:cubicBezTo>
                        <a:cubicBezTo>
                          <a:pt x="1726760" y="669661"/>
                          <a:pt x="1489744" y="618694"/>
                          <a:pt x="1330915" y="620030"/>
                        </a:cubicBezTo>
                        <a:cubicBezTo>
                          <a:pt x="1172086" y="621366"/>
                          <a:pt x="970889" y="568148"/>
                          <a:pt x="757245" y="620030"/>
                        </a:cubicBezTo>
                        <a:cubicBezTo>
                          <a:pt x="543601" y="671912"/>
                          <a:pt x="288056" y="618081"/>
                          <a:pt x="0" y="620030"/>
                        </a:cubicBezTo>
                        <a:cubicBezTo>
                          <a:pt x="-24602" y="527322"/>
                          <a:pt x="13740" y="373087"/>
                          <a:pt x="0" y="310015"/>
                        </a:cubicBezTo>
                        <a:cubicBezTo>
                          <a:pt x="-13740" y="246943"/>
                          <a:pt x="26405" y="66838"/>
                          <a:pt x="0" y="0"/>
                        </a:cubicBezTo>
                        <a:close/>
                      </a:path>
                      <a:path w="9178724" h="620030" stroke="0" extrusionOk="0">
                        <a:moveTo>
                          <a:pt x="0" y="0"/>
                        </a:moveTo>
                        <a:cubicBezTo>
                          <a:pt x="96739" y="-29740"/>
                          <a:pt x="316269" y="55884"/>
                          <a:pt x="481883" y="0"/>
                        </a:cubicBezTo>
                        <a:cubicBezTo>
                          <a:pt x="647497" y="-55884"/>
                          <a:pt x="662906" y="22298"/>
                          <a:pt x="780192" y="0"/>
                        </a:cubicBezTo>
                        <a:cubicBezTo>
                          <a:pt x="897478" y="-22298"/>
                          <a:pt x="1174454" y="84120"/>
                          <a:pt x="1537436" y="0"/>
                        </a:cubicBezTo>
                        <a:cubicBezTo>
                          <a:pt x="1900418" y="-84120"/>
                          <a:pt x="1921992" y="49836"/>
                          <a:pt x="2019319" y="0"/>
                        </a:cubicBezTo>
                        <a:cubicBezTo>
                          <a:pt x="2116646" y="-49836"/>
                          <a:pt x="2279697" y="53246"/>
                          <a:pt x="2501202" y="0"/>
                        </a:cubicBezTo>
                        <a:cubicBezTo>
                          <a:pt x="2722707" y="-53246"/>
                          <a:pt x="3105924" y="15731"/>
                          <a:pt x="3258447" y="0"/>
                        </a:cubicBezTo>
                        <a:cubicBezTo>
                          <a:pt x="3410970" y="-15731"/>
                          <a:pt x="3548202" y="42104"/>
                          <a:pt x="3648543" y="0"/>
                        </a:cubicBezTo>
                        <a:cubicBezTo>
                          <a:pt x="3748884" y="-42104"/>
                          <a:pt x="4173673" y="21777"/>
                          <a:pt x="4405788" y="0"/>
                        </a:cubicBezTo>
                        <a:cubicBezTo>
                          <a:pt x="4637904" y="-21777"/>
                          <a:pt x="4991337" y="42536"/>
                          <a:pt x="5163032" y="0"/>
                        </a:cubicBezTo>
                        <a:cubicBezTo>
                          <a:pt x="5334727" y="-42536"/>
                          <a:pt x="5620270" y="48170"/>
                          <a:pt x="5736703" y="0"/>
                        </a:cubicBezTo>
                        <a:cubicBezTo>
                          <a:pt x="5853136" y="-48170"/>
                          <a:pt x="6278797" y="51597"/>
                          <a:pt x="6493947" y="0"/>
                        </a:cubicBezTo>
                        <a:cubicBezTo>
                          <a:pt x="6709097" y="-51597"/>
                          <a:pt x="6791622" y="51322"/>
                          <a:pt x="6975830" y="0"/>
                        </a:cubicBezTo>
                        <a:cubicBezTo>
                          <a:pt x="7160038" y="-51322"/>
                          <a:pt x="7222993" y="41857"/>
                          <a:pt x="7457713" y="0"/>
                        </a:cubicBezTo>
                        <a:cubicBezTo>
                          <a:pt x="7692433" y="-41857"/>
                          <a:pt x="7885776" y="62575"/>
                          <a:pt x="8123171" y="0"/>
                        </a:cubicBezTo>
                        <a:cubicBezTo>
                          <a:pt x="8360566" y="-62575"/>
                          <a:pt x="8394351" y="45246"/>
                          <a:pt x="8605054" y="0"/>
                        </a:cubicBezTo>
                        <a:cubicBezTo>
                          <a:pt x="8815757" y="-45246"/>
                          <a:pt x="8988246" y="15581"/>
                          <a:pt x="9178724" y="0"/>
                        </a:cubicBezTo>
                        <a:cubicBezTo>
                          <a:pt x="9202683" y="95727"/>
                          <a:pt x="9155313" y="164771"/>
                          <a:pt x="9178724" y="322416"/>
                        </a:cubicBezTo>
                        <a:cubicBezTo>
                          <a:pt x="9202135" y="480061"/>
                          <a:pt x="9157802" y="527713"/>
                          <a:pt x="9178724" y="620030"/>
                        </a:cubicBezTo>
                        <a:cubicBezTo>
                          <a:pt x="8951193" y="671370"/>
                          <a:pt x="8799462" y="595443"/>
                          <a:pt x="8513267" y="620030"/>
                        </a:cubicBezTo>
                        <a:cubicBezTo>
                          <a:pt x="8227072" y="644617"/>
                          <a:pt x="8259683" y="573792"/>
                          <a:pt x="8123171" y="620030"/>
                        </a:cubicBezTo>
                        <a:cubicBezTo>
                          <a:pt x="7986659" y="666268"/>
                          <a:pt x="7591580" y="543706"/>
                          <a:pt x="7365926" y="620030"/>
                        </a:cubicBezTo>
                        <a:cubicBezTo>
                          <a:pt x="7140272" y="696354"/>
                          <a:pt x="6935755" y="598652"/>
                          <a:pt x="6792256" y="620030"/>
                        </a:cubicBezTo>
                        <a:cubicBezTo>
                          <a:pt x="6648757" y="641408"/>
                          <a:pt x="6575267" y="585033"/>
                          <a:pt x="6402160" y="620030"/>
                        </a:cubicBezTo>
                        <a:cubicBezTo>
                          <a:pt x="6229053" y="655027"/>
                          <a:pt x="6024031" y="591791"/>
                          <a:pt x="5828490" y="620030"/>
                        </a:cubicBezTo>
                        <a:cubicBezTo>
                          <a:pt x="5632949" y="648269"/>
                          <a:pt x="5678078" y="587768"/>
                          <a:pt x="5530181" y="620030"/>
                        </a:cubicBezTo>
                        <a:cubicBezTo>
                          <a:pt x="5382284" y="652292"/>
                          <a:pt x="5354071" y="600649"/>
                          <a:pt x="5231873" y="620030"/>
                        </a:cubicBezTo>
                        <a:cubicBezTo>
                          <a:pt x="5109675" y="639411"/>
                          <a:pt x="4917260" y="557481"/>
                          <a:pt x="4658202" y="620030"/>
                        </a:cubicBezTo>
                        <a:cubicBezTo>
                          <a:pt x="4399144" y="682579"/>
                          <a:pt x="4442789" y="601632"/>
                          <a:pt x="4268107" y="620030"/>
                        </a:cubicBezTo>
                        <a:cubicBezTo>
                          <a:pt x="4093426" y="638428"/>
                          <a:pt x="3806188" y="560095"/>
                          <a:pt x="3602649" y="620030"/>
                        </a:cubicBezTo>
                        <a:cubicBezTo>
                          <a:pt x="3399110" y="679965"/>
                          <a:pt x="3364832" y="602250"/>
                          <a:pt x="3212553" y="620030"/>
                        </a:cubicBezTo>
                        <a:cubicBezTo>
                          <a:pt x="3060274" y="637810"/>
                          <a:pt x="2803745" y="611116"/>
                          <a:pt x="2547096" y="620030"/>
                        </a:cubicBezTo>
                        <a:cubicBezTo>
                          <a:pt x="2290447" y="628944"/>
                          <a:pt x="2330663" y="599928"/>
                          <a:pt x="2248787" y="620030"/>
                        </a:cubicBezTo>
                        <a:cubicBezTo>
                          <a:pt x="2166911" y="640132"/>
                          <a:pt x="1894976" y="566256"/>
                          <a:pt x="1583330" y="620030"/>
                        </a:cubicBezTo>
                        <a:cubicBezTo>
                          <a:pt x="1271684" y="673804"/>
                          <a:pt x="1331706" y="588276"/>
                          <a:pt x="1193234" y="620030"/>
                        </a:cubicBezTo>
                        <a:cubicBezTo>
                          <a:pt x="1054762" y="651784"/>
                          <a:pt x="1037048" y="618999"/>
                          <a:pt x="894926" y="620030"/>
                        </a:cubicBezTo>
                        <a:cubicBezTo>
                          <a:pt x="752804" y="621061"/>
                          <a:pt x="670831" y="580283"/>
                          <a:pt x="504830" y="620030"/>
                        </a:cubicBezTo>
                        <a:cubicBezTo>
                          <a:pt x="338829" y="659777"/>
                          <a:pt x="209164" y="605714"/>
                          <a:pt x="0" y="620030"/>
                        </a:cubicBezTo>
                        <a:cubicBezTo>
                          <a:pt x="-25652" y="520703"/>
                          <a:pt x="14295" y="447375"/>
                          <a:pt x="0" y="322416"/>
                        </a:cubicBezTo>
                        <a:cubicBezTo>
                          <a:pt x="-14295" y="197457"/>
                          <a:pt x="4354" y="146233"/>
                          <a:pt x="0" y="0"/>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2400" b="1" dirty="0">
                <a:solidFill>
                  <a:schemeClr val="tx1"/>
                </a:solidFill>
                <a:latin typeface="Cambria" panose="02040503050406030204" pitchFamily="18" charset="0"/>
                <a:cs typeface="Arial" panose="020B0604020202020204" pitchFamily="34" charset="0"/>
              </a:rPr>
              <a:t>Il </a:t>
            </a:r>
            <a:r>
              <a:rPr lang="it-IT" sz="2400" b="1" dirty="0" err="1">
                <a:solidFill>
                  <a:schemeClr val="tx1"/>
                </a:solidFill>
                <a:latin typeface="Cambria" panose="02040503050406030204" pitchFamily="18" charset="0"/>
                <a:cs typeface="Arial" panose="020B0604020202020204" pitchFamily="34" charset="0"/>
              </a:rPr>
              <a:t>Multimotive</a:t>
            </a:r>
            <a:r>
              <a:rPr lang="it-IT" sz="2400" b="1" dirty="0">
                <a:solidFill>
                  <a:schemeClr val="tx1"/>
                </a:solidFill>
                <a:latin typeface="Cambria" panose="02040503050406030204" pitchFamily="18" charset="0"/>
                <a:cs typeface="Arial" panose="020B0604020202020204" pitchFamily="34" charset="0"/>
              </a:rPr>
              <a:t> Model [</a:t>
            </a:r>
            <a:r>
              <a:rPr lang="it-IT" sz="2400" b="1" dirty="0" err="1">
                <a:solidFill>
                  <a:schemeClr val="tx1"/>
                </a:solidFill>
                <a:latin typeface="Cambria" panose="02040503050406030204" pitchFamily="18" charset="0"/>
                <a:cs typeface="Arial" panose="020B0604020202020204" pitchFamily="34" charset="0"/>
              </a:rPr>
              <a:t>Richman</a:t>
            </a:r>
            <a:r>
              <a:rPr lang="it-IT" sz="2400" b="1" dirty="0">
                <a:solidFill>
                  <a:schemeClr val="tx1"/>
                </a:solidFill>
                <a:latin typeface="Cambria" panose="02040503050406030204" pitchFamily="18" charset="0"/>
                <a:cs typeface="Arial" panose="020B0604020202020204" pitchFamily="34" charset="0"/>
              </a:rPr>
              <a:t> e </a:t>
            </a:r>
            <a:r>
              <a:rPr lang="it-IT" sz="2400" b="1" dirty="0" err="1">
                <a:solidFill>
                  <a:schemeClr val="tx1"/>
                </a:solidFill>
                <a:latin typeface="Cambria" panose="02040503050406030204" pitchFamily="18" charset="0"/>
                <a:cs typeface="Arial" panose="020B0604020202020204" pitchFamily="34" charset="0"/>
              </a:rPr>
              <a:t>Leary</a:t>
            </a:r>
            <a:r>
              <a:rPr lang="it-IT" sz="2400" b="1" dirty="0">
                <a:solidFill>
                  <a:schemeClr val="tx1"/>
                </a:solidFill>
                <a:latin typeface="Cambria" panose="02040503050406030204" pitchFamily="18" charset="0"/>
                <a:cs typeface="Arial" panose="020B0604020202020204" pitchFamily="34" charset="0"/>
              </a:rPr>
              <a:t>, 2009]</a:t>
            </a:r>
          </a:p>
        </p:txBody>
      </p:sp>
      <p:sp>
        <p:nvSpPr>
          <p:cNvPr id="41" name="CasellaDiTesto 40">
            <a:extLst>
              <a:ext uri="{FF2B5EF4-FFF2-40B4-BE49-F238E27FC236}">
                <a16:creationId xmlns:a16="http://schemas.microsoft.com/office/drawing/2014/main" id="{335AA6A2-7D01-1D44-939F-79DE63763D50}"/>
              </a:ext>
            </a:extLst>
          </p:cNvPr>
          <p:cNvSpPr txBox="1"/>
          <p:nvPr/>
        </p:nvSpPr>
        <p:spPr>
          <a:xfrm>
            <a:off x="1638842" y="1628801"/>
            <a:ext cx="8849647" cy="646331"/>
          </a:xfrm>
          <a:prstGeom prst="rect">
            <a:avLst/>
          </a:prstGeom>
          <a:noFill/>
          <a:ln w="6350">
            <a:solidFill>
              <a:schemeClr val="tx2">
                <a:lumMod val="50000"/>
              </a:schemeClr>
            </a:solidFill>
          </a:ln>
        </p:spPr>
        <p:txBody>
          <a:bodyPr wrap="square" rtlCol="0">
            <a:spAutoFit/>
          </a:bodyPr>
          <a:lstStyle/>
          <a:p>
            <a:r>
              <a:rPr lang="it-IT" dirty="0">
                <a:latin typeface="Cambria" panose="02040503050406030204" pitchFamily="18" charset="0"/>
              </a:rPr>
              <a:t>Prende in considerazione TRE RISPOSTE COMPORTAMENTALI che possono seguire gli episodi di esclusione sociale: </a:t>
            </a:r>
            <a:r>
              <a:rPr lang="it-IT" b="1" dirty="0">
                <a:latin typeface="Cambria" panose="02040503050406030204" pitchFamily="18" charset="0"/>
              </a:rPr>
              <a:t>PROSOCIALITÀ, ANTISOCIALITÀ e EVITAMENTO</a:t>
            </a:r>
            <a:r>
              <a:rPr lang="it-IT" dirty="0">
                <a:latin typeface="Cambria" panose="02040503050406030204" pitchFamily="18" charset="0"/>
              </a:rPr>
              <a:t>.</a:t>
            </a:r>
          </a:p>
        </p:txBody>
      </p:sp>
      <p:grpSp>
        <p:nvGrpSpPr>
          <p:cNvPr id="3" name="Gruppo 2">
            <a:extLst>
              <a:ext uri="{FF2B5EF4-FFF2-40B4-BE49-F238E27FC236}">
                <a16:creationId xmlns:a16="http://schemas.microsoft.com/office/drawing/2014/main" id="{F7F82D98-4B27-0F4C-995E-07965BE02D37}"/>
              </a:ext>
            </a:extLst>
          </p:cNvPr>
          <p:cNvGrpSpPr/>
          <p:nvPr/>
        </p:nvGrpSpPr>
        <p:grpSpPr>
          <a:xfrm>
            <a:off x="2980984" y="2636913"/>
            <a:ext cx="7229817" cy="2743951"/>
            <a:chOff x="1734671" y="2601907"/>
            <a:chExt cx="7229817" cy="2743951"/>
          </a:xfrm>
        </p:grpSpPr>
        <p:sp>
          <p:nvSpPr>
            <p:cNvPr id="2" name="CasellaDiTesto 1">
              <a:extLst>
                <a:ext uri="{FF2B5EF4-FFF2-40B4-BE49-F238E27FC236}">
                  <a16:creationId xmlns:a16="http://schemas.microsoft.com/office/drawing/2014/main" id="{FE6A5533-4915-454D-A81F-7B51A39C0559}"/>
                </a:ext>
              </a:extLst>
            </p:cNvPr>
            <p:cNvSpPr txBox="1"/>
            <p:nvPr/>
          </p:nvSpPr>
          <p:spPr>
            <a:xfrm>
              <a:off x="1734671" y="2601907"/>
              <a:ext cx="7229817" cy="861774"/>
            </a:xfrm>
            <a:prstGeom prst="rect">
              <a:avLst/>
            </a:prstGeom>
            <a:noFill/>
          </p:spPr>
          <p:txBody>
            <a:bodyPr wrap="square" rtlCol="0">
              <a:spAutoFit/>
            </a:bodyPr>
            <a:lstStyle/>
            <a:p>
              <a:r>
                <a:rPr lang="it-IT" dirty="0">
                  <a:solidFill>
                    <a:schemeClr val="tx2"/>
                  </a:solidFill>
                  <a:latin typeface="Cambria" panose="02040503050406030204" pitchFamily="18" charset="0"/>
                </a:rPr>
                <a:t>PROSOCIALITÀ</a:t>
              </a:r>
              <a:r>
                <a:rPr lang="it-IT" sz="1600" dirty="0">
                  <a:latin typeface="Cambria" panose="02040503050406030204" pitchFamily="18" charset="0"/>
                </a:rPr>
                <a:t> = Ricerca di supporto e accettazione sociale che passa attraverso un aumento dei comportamenti di conformismo e suscettibilità sociale.</a:t>
              </a:r>
            </a:p>
          </p:txBody>
        </p:sp>
        <p:sp>
          <p:nvSpPr>
            <p:cNvPr id="43" name="CasellaDiTesto 42">
              <a:extLst>
                <a:ext uri="{FF2B5EF4-FFF2-40B4-BE49-F238E27FC236}">
                  <a16:creationId xmlns:a16="http://schemas.microsoft.com/office/drawing/2014/main" id="{E9C40CE7-BC91-B745-81B8-7EEDF683E3C5}"/>
                </a:ext>
              </a:extLst>
            </p:cNvPr>
            <p:cNvSpPr txBox="1"/>
            <p:nvPr/>
          </p:nvSpPr>
          <p:spPr>
            <a:xfrm>
              <a:off x="1734671" y="3646414"/>
              <a:ext cx="7229817" cy="615553"/>
            </a:xfrm>
            <a:prstGeom prst="rect">
              <a:avLst/>
            </a:prstGeom>
            <a:noFill/>
          </p:spPr>
          <p:txBody>
            <a:bodyPr wrap="square" rtlCol="0">
              <a:spAutoFit/>
            </a:bodyPr>
            <a:lstStyle/>
            <a:p>
              <a:r>
                <a:rPr lang="it-IT" dirty="0">
                  <a:solidFill>
                    <a:schemeClr val="tx2"/>
                  </a:solidFill>
                  <a:latin typeface="Cambria" panose="02040503050406030204" pitchFamily="18" charset="0"/>
                </a:rPr>
                <a:t>ANTISOCIALITÀ</a:t>
              </a:r>
              <a:r>
                <a:rPr lang="it-IT" sz="1600" dirty="0">
                  <a:latin typeface="Cambria" panose="02040503050406030204" pitchFamily="18" charset="0"/>
                </a:rPr>
                <a:t> = Qualunque comportamento intenzionalmente rivolto verso un individuo al fine di provocare dolore.</a:t>
              </a:r>
            </a:p>
          </p:txBody>
        </p:sp>
        <p:sp>
          <p:nvSpPr>
            <p:cNvPr id="44" name="CasellaDiTesto 43">
              <a:extLst>
                <a:ext uri="{FF2B5EF4-FFF2-40B4-BE49-F238E27FC236}">
                  <a16:creationId xmlns:a16="http://schemas.microsoft.com/office/drawing/2014/main" id="{4CA0D953-F92E-2445-B1AB-06581A289770}"/>
                </a:ext>
              </a:extLst>
            </p:cNvPr>
            <p:cNvSpPr txBox="1"/>
            <p:nvPr/>
          </p:nvSpPr>
          <p:spPr>
            <a:xfrm>
              <a:off x="1734671" y="4484084"/>
              <a:ext cx="7229817" cy="861774"/>
            </a:xfrm>
            <a:prstGeom prst="rect">
              <a:avLst/>
            </a:prstGeom>
            <a:noFill/>
          </p:spPr>
          <p:txBody>
            <a:bodyPr wrap="square" rtlCol="0">
              <a:spAutoFit/>
            </a:bodyPr>
            <a:lstStyle/>
            <a:p>
              <a:r>
                <a:rPr lang="it-IT" dirty="0">
                  <a:solidFill>
                    <a:schemeClr val="tx2"/>
                  </a:solidFill>
                  <a:latin typeface="Cambria" panose="02040503050406030204" pitchFamily="18" charset="0"/>
                </a:rPr>
                <a:t>EVITAMENTO</a:t>
              </a:r>
              <a:r>
                <a:rPr lang="it-IT" sz="1600" dirty="0">
                  <a:latin typeface="Cambria" panose="02040503050406030204" pitchFamily="18" charset="0"/>
                </a:rPr>
                <a:t> = Comprende forme di auto-esclusione o auto-isolamento, in cui una persona evita i contatti con altre persone, spesso per proteggersi dal dolore che ulteriori esperienze di rifiuto e separazione potrebbero causare.</a:t>
              </a:r>
            </a:p>
          </p:txBody>
        </p:sp>
      </p:grpSp>
    </p:spTree>
    <p:extLst>
      <p:ext uri="{BB962C8B-B14F-4D97-AF65-F5344CB8AC3E}">
        <p14:creationId xmlns:p14="http://schemas.microsoft.com/office/powerpoint/2010/main" val="1598162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a:extLst>
              <a:ext uri="{FF2B5EF4-FFF2-40B4-BE49-F238E27FC236}">
                <a16:creationId xmlns:a16="http://schemas.microsoft.com/office/drawing/2014/main" id="{B47E38C0-08CF-F741-88EF-F3398AD1F37A}"/>
              </a:ext>
            </a:extLst>
          </p:cNvPr>
          <p:cNvSpPr>
            <a:spLocks noGrp="1"/>
          </p:cNvSpPr>
          <p:nvPr>
            <p:ph type="sldNum" sz="quarter" idx="12"/>
          </p:nvPr>
        </p:nvSpPr>
        <p:spPr/>
        <p:txBody>
          <a:bodyPr/>
          <a:lstStyle/>
          <a:p>
            <a:fld id="{E3AAEEB7-370C-4CD1-84ED-44A96922B98A}" type="slidenum">
              <a:rPr lang="it-IT" smtClean="0"/>
              <a:pPr/>
              <a:t>13</a:t>
            </a:fld>
            <a:endParaRPr lang="it-IT"/>
          </a:p>
        </p:txBody>
      </p:sp>
      <p:sp>
        <p:nvSpPr>
          <p:cNvPr id="23" name="Rettangolo 22">
            <a:extLst>
              <a:ext uri="{FF2B5EF4-FFF2-40B4-BE49-F238E27FC236}">
                <a16:creationId xmlns:a16="http://schemas.microsoft.com/office/drawing/2014/main" id="{91AEAB86-EC33-464D-A83E-48DB0C2822C2}"/>
              </a:ext>
            </a:extLst>
          </p:cNvPr>
          <p:cNvSpPr/>
          <p:nvPr/>
        </p:nvSpPr>
        <p:spPr>
          <a:xfrm>
            <a:off x="1661452" y="590428"/>
            <a:ext cx="7818924" cy="858443"/>
          </a:xfrm>
          <a:prstGeom prst="rect">
            <a:avLst/>
          </a:prstGeom>
          <a:noFill/>
          <a:ln cmpd="sng">
            <a:solidFill>
              <a:schemeClr val="tx2">
                <a:alpha val="86000"/>
              </a:schemeClr>
            </a:solidFill>
            <a:prstDash val="solid"/>
            <a:extLst>
              <a:ext uri="{C807C97D-BFC1-408E-A445-0C87EB9F89A2}">
                <ask:lineSketchStyleProps xmlns:ask="http://schemas.microsoft.com/office/drawing/2018/sketchyshapes" xmlns="" sd="1219033472">
                  <a:custGeom>
                    <a:avLst/>
                    <a:gdLst>
                      <a:gd name="connsiteX0" fmla="*/ 0 w 9178724"/>
                      <a:gd name="connsiteY0" fmla="*/ 0 h 620030"/>
                      <a:gd name="connsiteX1" fmla="*/ 298309 w 9178724"/>
                      <a:gd name="connsiteY1" fmla="*/ 0 h 620030"/>
                      <a:gd name="connsiteX2" fmla="*/ 596617 w 9178724"/>
                      <a:gd name="connsiteY2" fmla="*/ 0 h 620030"/>
                      <a:gd name="connsiteX3" fmla="*/ 894926 w 9178724"/>
                      <a:gd name="connsiteY3" fmla="*/ 0 h 620030"/>
                      <a:gd name="connsiteX4" fmla="*/ 1652170 w 9178724"/>
                      <a:gd name="connsiteY4" fmla="*/ 0 h 620030"/>
                      <a:gd name="connsiteX5" fmla="*/ 2225841 w 9178724"/>
                      <a:gd name="connsiteY5" fmla="*/ 0 h 620030"/>
                      <a:gd name="connsiteX6" fmla="*/ 2524149 w 9178724"/>
                      <a:gd name="connsiteY6" fmla="*/ 0 h 620030"/>
                      <a:gd name="connsiteX7" fmla="*/ 3097819 w 9178724"/>
                      <a:gd name="connsiteY7" fmla="*/ 0 h 620030"/>
                      <a:gd name="connsiteX8" fmla="*/ 3855064 w 9178724"/>
                      <a:gd name="connsiteY8" fmla="*/ 0 h 620030"/>
                      <a:gd name="connsiteX9" fmla="*/ 4336947 w 9178724"/>
                      <a:gd name="connsiteY9" fmla="*/ 0 h 620030"/>
                      <a:gd name="connsiteX10" fmla="*/ 4818830 w 9178724"/>
                      <a:gd name="connsiteY10" fmla="*/ 0 h 620030"/>
                      <a:gd name="connsiteX11" fmla="*/ 5392500 w 9178724"/>
                      <a:gd name="connsiteY11" fmla="*/ 0 h 620030"/>
                      <a:gd name="connsiteX12" fmla="*/ 6057958 w 9178724"/>
                      <a:gd name="connsiteY12" fmla="*/ 0 h 620030"/>
                      <a:gd name="connsiteX13" fmla="*/ 6723415 w 9178724"/>
                      <a:gd name="connsiteY13" fmla="*/ 0 h 620030"/>
                      <a:gd name="connsiteX14" fmla="*/ 7388873 w 9178724"/>
                      <a:gd name="connsiteY14" fmla="*/ 0 h 620030"/>
                      <a:gd name="connsiteX15" fmla="*/ 8146118 w 9178724"/>
                      <a:gd name="connsiteY15" fmla="*/ 0 h 620030"/>
                      <a:gd name="connsiteX16" fmla="*/ 9178724 w 9178724"/>
                      <a:gd name="connsiteY16" fmla="*/ 0 h 620030"/>
                      <a:gd name="connsiteX17" fmla="*/ 9178724 w 9178724"/>
                      <a:gd name="connsiteY17" fmla="*/ 316215 h 620030"/>
                      <a:gd name="connsiteX18" fmla="*/ 9178724 w 9178724"/>
                      <a:gd name="connsiteY18" fmla="*/ 620030 h 620030"/>
                      <a:gd name="connsiteX19" fmla="*/ 8421479 w 9178724"/>
                      <a:gd name="connsiteY19" fmla="*/ 620030 h 620030"/>
                      <a:gd name="connsiteX20" fmla="*/ 7847809 w 9178724"/>
                      <a:gd name="connsiteY20" fmla="*/ 620030 h 620030"/>
                      <a:gd name="connsiteX21" fmla="*/ 7365926 w 9178724"/>
                      <a:gd name="connsiteY21" fmla="*/ 620030 h 620030"/>
                      <a:gd name="connsiteX22" fmla="*/ 6884043 w 9178724"/>
                      <a:gd name="connsiteY22" fmla="*/ 620030 h 620030"/>
                      <a:gd name="connsiteX23" fmla="*/ 6402160 w 9178724"/>
                      <a:gd name="connsiteY23" fmla="*/ 620030 h 620030"/>
                      <a:gd name="connsiteX24" fmla="*/ 5920277 w 9178724"/>
                      <a:gd name="connsiteY24" fmla="*/ 620030 h 620030"/>
                      <a:gd name="connsiteX25" fmla="*/ 5254819 w 9178724"/>
                      <a:gd name="connsiteY25" fmla="*/ 620030 h 620030"/>
                      <a:gd name="connsiteX26" fmla="*/ 4681149 w 9178724"/>
                      <a:gd name="connsiteY26" fmla="*/ 620030 h 620030"/>
                      <a:gd name="connsiteX27" fmla="*/ 4382841 w 9178724"/>
                      <a:gd name="connsiteY27" fmla="*/ 620030 h 620030"/>
                      <a:gd name="connsiteX28" fmla="*/ 3900958 w 9178724"/>
                      <a:gd name="connsiteY28" fmla="*/ 620030 h 620030"/>
                      <a:gd name="connsiteX29" fmla="*/ 3235500 w 9178724"/>
                      <a:gd name="connsiteY29" fmla="*/ 620030 h 620030"/>
                      <a:gd name="connsiteX30" fmla="*/ 2845404 w 9178724"/>
                      <a:gd name="connsiteY30" fmla="*/ 620030 h 620030"/>
                      <a:gd name="connsiteX31" fmla="*/ 2088160 w 9178724"/>
                      <a:gd name="connsiteY31" fmla="*/ 620030 h 620030"/>
                      <a:gd name="connsiteX32" fmla="*/ 1330915 w 9178724"/>
                      <a:gd name="connsiteY32" fmla="*/ 620030 h 620030"/>
                      <a:gd name="connsiteX33" fmla="*/ 757245 w 9178724"/>
                      <a:gd name="connsiteY33" fmla="*/ 620030 h 620030"/>
                      <a:gd name="connsiteX34" fmla="*/ 0 w 9178724"/>
                      <a:gd name="connsiteY34" fmla="*/ 620030 h 620030"/>
                      <a:gd name="connsiteX35" fmla="*/ 0 w 9178724"/>
                      <a:gd name="connsiteY35" fmla="*/ 310015 h 620030"/>
                      <a:gd name="connsiteX36" fmla="*/ 0 w 9178724"/>
                      <a:gd name="connsiteY36" fmla="*/ 0 h 620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9178724" h="620030" fill="none" extrusionOk="0">
                        <a:moveTo>
                          <a:pt x="0" y="0"/>
                        </a:moveTo>
                        <a:cubicBezTo>
                          <a:pt x="102535" y="-35417"/>
                          <a:pt x="231128" y="19743"/>
                          <a:pt x="298309" y="0"/>
                        </a:cubicBezTo>
                        <a:cubicBezTo>
                          <a:pt x="365490" y="-19743"/>
                          <a:pt x="504771" y="6903"/>
                          <a:pt x="596617" y="0"/>
                        </a:cubicBezTo>
                        <a:cubicBezTo>
                          <a:pt x="688463" y="-6903"/>
                          <a:pt x="801466" y="32459"/>
                          <a:pt x="894926" y="0"/>
                        </a:cubicBezTo>
                        <a:cubicBezTo>
                          <a:pt x="988386" y="-32459"/>
                          <a:pt x="1351220" y="8679"/>
                          <a:pt x="1652170" y="0"/>
                        </a:cubicBezTo>
                        <a:cubicBezTo>
                          <a:pt x="1953120" y="-8679"/>
                          <a:pt x="2036343" y="40882"/>
                          <a:pt x="2225841" y="0"/>
                        </a:cubicBezTo>
                        <a:cubicBezTo>
                          <a:pt x="2415339" y="-40882"/>
                          <a:pt x="2409558" y="12227"/>
                          <a:pt x="2524149" y="0"/>
                        </a:cubicBezTo>
                        <a:cubicBezTo>
                          <a:pt x="2638740" y="-12227"/>
                          <a:pt x="2909787" y="59308"/>
                          <a:pt x="3097819" y="0"/>
                        </a:cubicBezTo>
                        <a:cubicBezTo>
                          <a:pt x="3285851" y="-59308"/>
                          <a:pt x="3499507" y="53098"/>
                          <a:pt x="3855064" y="0"/>
                        </a:cubicBezTo>
                        <a:cubicBezTo>
                          <a:pt x="4210622" y="-53098"/>
                          <a:pt x="4150339" y="24700"/>
                          <a:pt x="4336947" y="0"/>
                        </a:cubicBezTo>
                        <a:cubicBezTo>
                          <a:pt x="4523555" y="-24700"/>
                          <a:pt x="4623920" y="10678"/>
                          <a:pt x="4818830" y="0"/>
                        </a:cubicBezTo>
                        <a:cubicBezTo>
                          <a:pt x="5013740" y="-10678"/>
                          <a:pt x="5127394" y="40268"/>
                          <a:pt x="5392500" y="0"/>
                        </a:cubicBezTo>
                        <a:cubicBezTo>
                          <a:pt x="5657606" y="-40268"/>
                          <a:pt x="5754330" y="74320"/>
                          <a:pt x="6057958" y="0"/>
                        </a:cubicBezTo>
                        <a:cubicBezTo>
                          <a:pt x="6361586" y="-74320"/>
                          <a:pt x="6494940" y="37329"/>
                          <a:pt x="6723415" y="0"/>
                        </a:cubicBezTo>
                        <a:cubicBezTo>
                          <a:pt x="6951890" y="-37329"/>
                          <a:pt x="7117832" y="30948"/>
                          <a:pt x="7388873" y="0"/>
                        </a:cubicBezTo>
                        <a:cubicBezTo>
                          <a:pt x="7659914" y="-30948"/>
                          <a:pt x="7926991" y="65074"/>
                          <a:pt x="8146118" y="0"/>
                        </a:cubicBezTo>
                        <a:cubicBezTo>
                          <a:pt x="8365246" y="-65074"/>
                          <a:pt x="8701383" y="71750"/>
                          <a:pt x="9178724" y="0"/>
                        </a:cubicBezTo>
                        <a:cubicBezTo>
                          <a:pt x="9200174" y="141322"/>
                          <a:pt x="9160033" y="216766"/>
                          <a:pt x="9178724" y="316215"/>
                        </a:cubicBezTo>
                        <a:cubicBezTo>
                          <a:pt x="9197415" y="415665"/>
                          <a:pt x="9170910" y="493137"/>
                          <a:pt x="9178724" y="620030"/>
                        </a:cubicBezTo>
                        <a:cubicBezTo>
                          <a:pt x="8847610" y="633606"/>
                          <a:pt x="8699284" y="581521"/>
                          <a:pt x="8421479" y="620030"/>
                        </a:cubicBezTo>
                        <a:cubicBezTo>
                          <a:pt x="8143674" y="658539"/>
                          <a:pt x="8043343" y="588100"/>
                          <a:pt x="7847809" y="620030"/>
                        </a:cubicBezTo>
                        <a:cubicBezTo>
                          <a:pt x="7652275" y="651960"/>
                          <a:pt x="7499974" y="566721"/>
                          <a:pt x="7365926" y="620030"/>
                        </a:cubicBezTo>
                        <a:cubicBezTo>
                          <a:pt x="7231878" y="673339"/>
                          <a:pt x="6983206" y="609203"/>
                          <a:pt x="6884043" y="620030"/>
                        </a:cubicBezTo>
                        <a:cubicBezTo>
                          <a:pt x="6784880" y="630857"/>
                          <a:pt x="6634085" y="589226"/>
                          <a:pt x="6402160" y="620030"/>
                        </a:cubicBezTo>
                        <a:cubicBezTo>
                          <a:pt x="6170235" y="650834"/>
                          <a:pt x="6075682" y="619367"/>
                          <a:pt x="5920277" y="620030"/>
                        </a:cubicBezTo>
                        <a:cubicBezTo>
                          <a:pt x="5764872" y="620693"/>
                          <a:pt x="5573139" y="548710"/>
                          <a:pt x="5254819" y="620030"/>
                        </a:cubicBezTo>
                        <a:cubicBezTo>
                          <a:pt x="4936499" y="691350"/>
                          <a:pt x="4839040" y="582151"/>
                          <a:pt x="4681149" y="620030"/>
                        </a:cubicBezTo>
                        <a:cubicBezTo>
                          <a:pt x="4523258" y="657909"/>
                          <a:pt x="4447847" y="611926"/>
                          <a:pt x="4382841" y="620030"/>
                        </a:cubicBezTo>
                        <a:cubicBezTo>
                          <a:pt x="4317835" y="628134"/>
                          <a:pt x="4075188" y="570834"/>
                          <a:pt x="3900958" y="620030"/>
                        </a:cubicBezTo>
                        <a:cubicBezTo>
                          <a:pt x="3726728" y="669226"/>
                          <a:pt x="3504960" y="595564"/>
                          <a:pt x="3235500" y="620030"/>
                        </a:cubicBezTo>
                        <a:cubicBezTo>
                          <a:pt x="2966040" y="644496"/>
                          <a:pt x="3034078" y="612289"/>
                          <a:pt x="2845404" y="620030"/>
                        </a:cubicBezTo>
                        <a:cubicBezTo>
                          <a:pt x="2656730" y="627771"/>
                          <a:pt x="2449560" y="570399"/>
                          <a:pt x="2088160" y="620030"/>
                        </a:cubicBezTo>
                        <a:cubicBezTo>
                          <a:pt x="1726760" y="669661"/>
                          <a:pt x="1489744" y="618694"/>
                          <a:pt x="1330915" y="620030"/>
                        </a:cubicBezTo>
                        <a:cubicBezTo>
                          <a:pt x="1172086" y="621366"/>
                          <a:pt x="970889" y="568148"/>
                          <a:pt x="757245" y="620030"/>
                        </a:cubicBezTo>
                        <a:cubicBezTo>
                          <a:pt x="543601" y="671912"/>
                          <a:pt x="288056" y="618081"/>
                          <a:pt x="0" y="620030"/>
                        </a:cubicBezTo>
                        <a:cubicBezTo>
                          <a:pt x="-24602" y="527322"/>
                          <a:pt x="13740" y="373087"/>
                          <a:pt x="0" y="310015"/>
                        </a:cubicBezTo>
                        <a:cubicBezTo>
                          <a:pt x="-13740" y="246943"/>
                          <a:pt x="26405" y="66838"/>
                          <a:pt x="0" y="0"/>
                        </a:cubicBezTo>
                        <a:close/>
                      </a:path>
                      <a:path w="9178724" h="620030" stroke="0" extrusionOk="0">
                        <a:moveTo>
                          <a:pt x="0" y="0"/>
                        </a:moveTo>
                        <a:cubicBezTo>
                          <a:pt x="96739" y="-29740"/>
                          <a:pt x="316269" y="55884"/>
                          <a:pt x="481883" y="0"/>
                        </a:cubicBezTo>
                        <a:cubicBezTo>
                          <a:pt x="647497" y="-55884"/>
                          <a:pt x="662906" y="22298"/>
                          <a:pt x="780192" y="0"/>
                        </a:cubicBezTo>
                        <a:cubicBezTo>
                          <a:pt x="897478" y="-22298"/>
                          <a:pt x="1174454" y="84120"/>
                          <a:pt x="1537436" y="0"/>
                        </a:cubicBezTo>
                        <a:cubicBezTo>
                          <a:pt x="1900418" y="-84120"/>
                          <a:pt x="1921992" y="49836"/>
                          <a:pt x="2019319" y="0"/>
                        </a:cubicBezTo>
                        <a:cubicBezTo>
                          <a:pt x="2116646" y="-49836"/>
                          <a:pt x="2279697" y="53246"/>
                          <a:pt x="2501202" y="0"/>
                        </a:cubicBezTo>
                        <a:cubicBezTo>
                          <a:pt x="2722707" y="-53246"/>
                          <a:pt x="3105924" y="15731"/>
                          <a:pt x="3258447" y="0"/>
                        </a:cubicBezTo>
                        <a:cubicBezTo>
                          <a:pt x="3410970" y="-15731"/>
                          <a:pt x="3548202" y="42104"/>
                          <a:pt x="3648543" y="0"/>
                        </a:cubicBezTo>
                        <a:cubicBezTo>
                          <a:pt x="3748884" y="-42104"/>
                          <a:pt x="4173673" y="21777"/>
                          <a:pt x="4405788" y="0"/>
                        </a:cubicBezTo>
                        <a:cubicBezTo>
                          <a:pt x="4637904" y="-21777"/>
                          <a:pt x="4991337" y="42536"/>
                          <a:pt x="5163032" y="0"/>
                        </a:cubicBezTo>
                        <a:cubicBezTo>
                          <a:pt x="5334727" y="-42536"/>
                          <a:pt x="5620270" y="48170"/>
                          <a:pt x="5736703" y="0"/>
                        </a:cubicBezTo>
                        <a:cubicBezTo>
                          <a:pt x="5853136" y="-48170"/>
                          <a:pt x="6278797" y="51597"/>
                          <a:pt x="6493947" y="0"/>
                        </a:cubicBezTo>
                        <a:cubicBezTo>
                          <a:pt x="6709097" y="-51597"/>
                          <a:pt x="6791622" y="51322"/>
                          <a:pt x="6975830" y="0"/>
                        </a:cubicBezTo>
                        <a:cubicBezTo>
                          <a:pt x="7160038" y="-51322"/>
                          <a:pt x="7222993" y="41857"/>
                          <a:pt x="7457713" y="0"/>
                        </a:cubicBezTo>
                        <a:cubicBezTo>
                          <a:pt x="7692433" y="-41857"/>
                          <a:pt x="7885776" y="62575"/>
                          <a:pt x="8123171" y="0"/>
                        </a:cubicBezTo>
                        <a:cubicBezTo>
                          <a:pt x="8360566" y="-62575"/>
                          <a:pt x="8394351" y="45246"/>
                          <a:pt x="8605054" y="0"/>
                        </a:cubicBezTo>
                        <a:cubicBezTo>
                          <a:pt x="8815757" y="-45246"/>
                          <a:pt x="8988246" y="15581"/>
                          <a:pt x="9178724" y="0"/>
                        </a:cubicBezTo>
                        <a:cubicBezTo>
                          <a:pt x="9202683" y="95727"/>
                          <a:pt x="9155313" y="164771"/>
                          <a:pt x="9178724" y="322416"/>
                        </a:cubicBezTo>
                        <a:cubicBezTo>
                          <a:pt x="9202135" y="480061"/>
                          <a:pt x="9157802" y="527713"/>
                          <a:pt x="9178724" y="620030"/>
                        </a:cubicBezTo>
                        <a:cubicBezTo>
                          <a:pt x="8951193" y="671370"/>
                          <a:pt x="8799462" y="595443"/>
                          <a:pt x="8513267" y="620030"/>
                        </a:cubicBezTo>
                        <a:cubicBezTo>
                          <a:pt x="8227072" y="644617"/>
                          <a:pt x="8259683" y="573792"/>
                          <a:pt x="8123171" y="620030"/>
                        </a:cubicBezTo>
                        <a:cubicBezTo>
                          <a:pt x="7986659" y="666268"/>
                          <a:pt x="7591580" y="543706"/>
                          <a:pt x="7365926" y="620030"/>
                        </a:cubicBezTo>
                        <a:cubicBezTo>
                          <a:pt x="7140272" y="696354"/>
                          <a:pt x="6935755" y="598652"/>
                          <a:pt x="6792256" y="620030"/>
                        </a:cubicBezTo>
                        <a:cubicBezTo>
                          <a:pt x="6648757" y="641408"/>
                          <a:pt x="6575267" y="585033"/>
                          <a:pt x="6402160" y="620030"/>
                        </a:cubicBezTo>
                        <a:cubicBezTo>
                          <a:pt x="6229053" y="655027"/>
                          <a:pt x="6024031" y="591791"/>
                          <a:pt x="5828490" y="620030"/>
                        </a:cubicBezTo>
                        <a:cubicBezTo>
                          <a:pt x="5632949" y="648269"/>
                          <a:pt x="5678078" y="587768"/>
                          <a:pt x="5530181" y="620030"/>
                        </a:cubicBezTo>
                        <a:cubicBezTo>
                          <a:pt x="5382284" y="652292"/>
                          <a:pt x="5354071" y="600649"/>
                          <a:pt x="5231873" y="620030"/>
                        </a:cubicBezTo>
                        <a:cubicBezTo>
                          <a:pt x="5109675" y="639411"/>
                          <a:pt x="4917260" y="557481"/>
                          <a:pt x="4658202" y="620030"/>
                        </a:cubicBezTo>
                        <a:cubicBezTo>
                          <a:pt x="4399144" y="682579"/>
                          <a:pt x="4442789" y="601632"/>
                          <a:pt x="4268107" y="620030"/>
                        </a:cubicBezTo>
                        <a:cubicBezTo>
                          <a:pt x="4093426" y="638428"/>
                          <a:pt x="3806188" y="560095"/>
                          <a:pt x="3602649" y="620030"/>
                        </a:cubicBezTo>
                        <a:cubicBezTo>
                          <a:pt x="3399110" y="679965"/>
                          <a:pt x="3364832" y="602250"/>
                          <a:pt x="3212553" y="620030"/>
                        </a:cubicBezTo>
                        <a:cubicBezTo>
                          <a:pt x="3060274" y="637810"/>
                          <a:pt x="2803745" y="611116"/>
                          <a:pt x="2547096" y="620030"/>
                        </a:cubicBezTo>
                        <a:cubicBezTo>
                          <a:pt x="2290447" y="628944"/>
                          <a:pt x="2330663" y="599928"/>
                          <a:pt x="2248787" y="620030"/>
                        </a:cubicBezTo>
                        <a:cubicBezTo>
                          <a:pt x="2166911" y="640132"/>
                          <a:pt x="1894976" y="566256"/>
                          <a:pt x="1583330" y="620030"/>
                        </a:cubicBezTo>
                        <a:cubicBezTo>
                          <a:pt x="1271684" y="673804"/>
                          <a:pt x="1331706" y="588276"/>
                          <a:pt x="1193234" y="620030"/>
                        </a:cubicBezTo>
                        <a:cubicBezTo>
                          <a:pt x="1054762" y="651784"/>
                          <a:pt x="1037048" y="618999"/>
                          <a:pt x="894926" y="620030"/>
                        </a:cubicBezTo>
                        <a:cubicBezTo>
                          <a:pt x="752804" y="621061"/>
                          <a:pt x="670831" y="580283"/>
                          <a:pt x="504830" y="620030"/>
                        </a:cubicBezTo>
                        <a:cubicBezTo>
                          <a:pt x="338829" y="659777"/>
                          <a:pt x="209164" y="605714"/>
                          <a:pt x="0" y="620030"/>
                        </a:cubicBezTo>
                        <a:cubicBezTo>
                          <a:pt x="-25652" y="520703"/>
                          <a:pt x="14295" y="447375"/>
                          <a:pt x="0" y="322416"/>
                        </a:cubicBezTo>
                        <a:cubicBezTo>
                          <a:pt x="-14295" y="197457"/>
                          <a:pt x="4354" y="146233"/>
                          <a:pt x="0" y="0"/>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2400" b="1" dirty="0">
                <a:solidFill>
                  <a:schemeClr val="tx1"/>
                </a:solidFill>
                <a:latin typeface="Cambria" panose="02040503050406030204" pitchFamily="18" charset="0"/>
                <a:cs typeface="Arial" panose="020B0604020202020204" pitchFamily="34" charset="0"/>
              </a:rPr>
              <a:t>Il </a:t>
            </a:r>
            <a:r>
              <a:rPr lang="it-IT" sz="2400" b="1" dirty="0" err="1">
                <a:solidFill>
                  <a:schemeClr val="tx1"/>
                </a:solidFill>
                <a:latin typeface="Cambria" panose="02040503050406030204" pitchFamily="18" charset="0"/>
                <a:cs typeface="Arial" panose="020B0604020202020204" pitchFamily="34" charset="0"/>
              </a:rPr>
              <a:t>Multimotive</a:t>
            </a:r>
            <a:r>
              <a:rPr lang="it-IT" sz="2400" b="1" dirty="0">
                <a:solidFill>
                  <a:schemeClr val="tx1"/>
                </a:solidFill>
                <a:latin typeface="Cambria" panose="02040503050406030204" pitchFamily="18" charset="0"/>
                <a:cs typeface="Arial" panose="020B0604020202020204" pitchFamily="34" charset="0"/>
              </a:rPr>
              <a:t> Model [</a:t>
            </a:r>
            <a:r>
              <a:rPr lang="it-IT" sz="2400" b="1" dirty="0" err="1">
                <a:solidFill>
                  <a:schemeClr val="tx1"/>
                </a:solidFill>
                <a:latin typeface="Cambria" panose="02040503050406030204" pitchFamily="18" charset="0"/>
                <a:cs typeface="Arial" panose="020B0604020202020204" pitchFamily="34" charset="0"/>
              </a:rPr>
              <a:t>Richman</a:t>
            </a:r>
            <a:r>
              <a:rPr lang="it-IT" sz="2400" b="1" dirty="0">
                <a:solidFill>
                  <a:schemeClr val="tx1"/>
                </a:solidFill>
                <a:latin typeface="Cambria" panose="02040503050406030204" pitchFamily="18" charset="0"/>
                <a:cs typeface="Arial" panose="020B0604020202020204" pitchFamily="34" charset="0"/>
              </a:rPr>
              <a:t> e </a:t>
            </a:r>
            <a:r>
              <a:rPr lang="it-IT" sz="2400" b="1" dirty="0" err="1">
                <a:solidFill>
                  <a:schemeClr val="tx1"/>
                </a:solidFill>
                <a:latin typeface="Cambria" panose="02040503050406030204" pitchFamily="18" charset="0"/>
                <a:cs typeface="Arial" panose="020B0604020202020204" pitchFamily="34" charset="0"/>
              </a:rPr>
              <a:t>Leary</a:t>
            </a:r>
            <a:r>
              <a:rPr lang="it-IT" sz="2400" b="1" dirty="0">
                <a:solidFill>
                  <a:schemeClr val="tx1"/>
                </a:solidFill>
                <a:latin typeface="Cambria" panose="02040503050406030204" pitchFamily="18" charset="0"/>
                <a:cs typeface="Arial" panose="020B0604020202020204" pitchFamily="34" charset="0"/>
              </a:rPr>
              <a:t>, 2009]</a:t>
            </a:r>
          </a:p>
        </p:txBody>
      </p:sp>
      <p:sp>
        <p:nvSpPr>
          <p:cNvPr id="41" name="CasellaDiTesto 40">
            <a:extLst>
              <a:ext uri="{FF2B5EF4-FFF2-40B4-BE49-F238E27FC236}">
                <a16:creationId xmlns:a16="http://schemas.microsoft.com/office/drawing/2014/main" id="{335AA6A2-7D01-1D44-939F-79DE63763D50}"/>
              </a:ext>
            </a:extLst>
          </p:cNvPr>
          <p:cNvSpPr txBox="1"/>
          <p:nvPr/>
        </p:nvSpPr>
        <p:spPr>
          <a:xfrm>
            <a:off x="1635012" y="1667186"/>
            <a:ext cx="8849647" cy="646331"/>
          </a:xfrm>
          <a:prstGeom prst="rect">
            <a:avLst/>
          </a:prstGeom>
          <a:noFill/>
          <a:ln w="6350">
            <a:solidFill>
              <a:schemeClr val="tx2">
                <a:lumMod val="50000"/>
              </a:schemeClr>
            </a:solidFill>
          </a:ln>
        </p:spPr>
        <p:txBody>
          <a:bodyPr wrap="square" rtlCol="0">
            <a:spAutoFit/>
          </a:bodyPr>
          <a:lstStyle/>
          <a:p>
            <a:r>
              <a:rPr lang="it-IT" dirty="0">
                <a:latin typeface="Cambria" panose="02040503050406030204" pitchFamily="18" charset="0"/>
              </a:rPr>
              <a:t>Le persone arrivano a queste diverse risposte comportamentali sulla base di </a:t>
            </a:r>
            <a:r>
              <a:rPr lang="it-IT" b="1" dirty="0">
                <a:latin typeface="Cambria" panose="02040503050406030204" pitchFamily="18" charset="0"/>
              </a:rPr>
              <a:t>alcuni fattori legati all’interpretazione dell’esclusione sociale:</a:t>
            </a:r>
            <a:r>
              <a:rPr lang="it-IT" dirty="0">
                <a:latin typeface="Cambria" panose="02040503050406030204" pitchFamily="18" charset="0"/>
              </a:rPr>
              <a:t> </a:t>
            </a:r>
          </a:p>
        </p:txBody>
      </p:sp>
      <p:sp>
        <p:nvSpPr>
          <p:cNvPr id="9" name="CasellaDiTesto 8">
            <a:extLst>
              <a:ext uri="{FF2B5EF4-FFF2-40B4-BE49-F238E27FC236}">
                <a16:creationId xmlns:a16="http://schemas.microsoft.com/office/drawing/2014/main" id="{2B9A8687-A0EB-BC42-A86E-E161125EC7AD}"/>
              </a:ext>
            </a:extLst>
          </p:cNvPr>
          <p:cNvSpPr txBox="1"/>
          <p:nvPr/>
        </p:nvSpPr>
        <p:spPr>
          <a:xfrm>
            <a:off x="1638950" y="2531656"/>
            <a:ext cx="8849647" cy="2585323"/>
          </a:xfrm>
          <a:prstGeom prst="rect">
            <a:avLst/>
          </a:prstGeom>
          <a:noFill/>
          <a:ln w="6350">
            <a:solidFill>
              <a:schemeClr val="tx2">
                <a:lumMod val="50000"/>
              </a:schemeClr>
            </a:solidFill>
          </a:ln>
        </p:spPr>
        <p:txBody>
          <a:bodyPr wrap="square" rtlCol="0">
            <a:spAutoFit/>
          </a:bodyPr>
          <a:lstStyle/>
          <a:p>
            <a:pPr marL="342900" indent="-342900">
              <a:lnSpc>
                <a:spcPct val="150000"/>
              </a:lnSpc>
              <a:buFont typeface="+mj-lt"/>
              <a:buAutoNum type="arabicPeriod"/>
            </a:pPr>
            <a:r>
              <a:rPr lang="it-IT" dirty="0">
                <a:solidFill>
                  <a:srgbClr val="C00000"/>
                </a:solidFill>
                <a:latin typeface="Cambria" panose="02040503050406030204" pitchFamily="18" charset="0"/>
              </a:rPr>
              <a:t>COSTI</a:t>
            </a:r>
            <a:r>
              <a:rPr lang="it-IT" dirty="0">
                <a:latin typeface="Cambria" panose="02040503050406030204" pitchFamily="18" charset="0"/>
              </a:rPr>
              <a:t> associati alla perdita della relazione;</a:t>
            </a:r>
          </a:p>
          <a:p>
            <a:pPr marL="342900" indent="-342900">
              <a:lnSpc>
                <a:spcPct val="150000"/>
              </a:lnSpc>
              <a:buFont typeface="+mj-lt"/>
              <a:buAutoNum type="arabicPeriod"/>
            </a:pPr>
            <a:r>
              <a:rPr lang="it-IT" dirty="0">
                <a:solidFill>
                  <a:srgbClr val="C00000"/>
                </a:solidFill>
                <a:latin typeface="Cambria" panose="02040503050406030204" pitchFamily="18" charset="0"/>
              </a:rPr>
              <a:t>POSSIBILITÀ</a:t>
            </a:r>
            <a:r>
              <a:rPr lang="it-IT" dirty="0">
                <a:latin typeface="Cambria" panose="02040503050406030204" pitchFamily="18" charset="0"/>
              </a:rPr>
              <a:t> di relazioni ALTERNATIVE;</a:t>
            </a:r>
          </a:p>
          <a:p>
            <a:pPr marL="342900" indent="-342900">
              <a:lnSpc>
                <a:spcPct val="150000"/>
              </a:lnSpc>
              <a:buFont typeface="+mj-lt"/>
              <a:buAutoNum type="arabicPeriod"/>
            </a:pPr>
            <a:r>
              <a:rPr lang="it-IT" dirty="0">
                <a:solidFill>
                  <a:srgbClr val="C00000"/>
                </a:solidFill>
                <a:latin typeface="Cambria" panose="02040503050406030204" pitchFamily="18" charset="0"/>
              </a:rPr>
              <a:t>ASPETTATIVE</a:t>
            </a:r>
            <a:r>
              <a:rPr lang="it-IT" dirty="0">
                <a:latin typeface="Cambria" panose="02040503050406030204" pitchFamily="18" charset="0"/>
              </a:rPr>
              <a:t> di poter RIPARARE la relazione;</a:t>
            </a:r>
          </a:p>
          <a:p>
            <a:pPr marL="342900" indent="-342900">
              <a:lnSpc>
                <a:spcPct val="150000"/>
              </a:lnSpc>
              <a:buFont typeface="+mj-lt"/>
              <a:buAutoNum type="arabicPeriod"/>
            </a:pPr>
            <a:r>
              <a:rPr lang="it-IT" dirty="0">
                <a:solidFill>
                  <a:srgbClr val="C00000"/>
                </a:solidFill>
                <a:latin typeface="Cambria" panose="02040503050406030204" pitchFamily="18" charset="0"/>
              </a:rPr>
              <a:t>VALORE</a:t>
            </a:r>
            <a:r>
              <a:rPr lang="it-IT" dirty="0">
                <a:latin typeface="Cambria" panose="02040503050406030204" pitchFamily="18" charset="0"/>
              </a:rPr>
              <a:t> dato alla relazione che si è persa;</a:t>
            </a:r>
          </a:p>
          <a:p>
            <a:pPr marL="342900" indent="-342900">
              <a:lnSpc>
                <a:spcPct val="150000"/>
              </a:lnSpc>
              <a:buFont typeface="+mj-lt"/>
              <a:buAutoNum type="arabicPeriod"/>
            </a:pPr>
            <a:r>
              <a:rPr lang="it-IT" dirty="0">
                <a:solidFill>
                  <a:srgbClr val="C00000"/>
                </a:solidFill>
                <a:latin typeface="Cambria" panose="02040503050406030204" pitchFamily="18" charset="0"/>
              </a:rPr>
              <a:t>CRONICITÀ</a:t>
            </a:r>
            <a:r>
              <a:rPr lang="it-IT" dirty="0">
                <a:latin typeface="Cambria" panose="02040503050406030204" pitchFamily="18" charset="0"/>
              </a:rPr>
              <a:t> e </a:t>
            </a:r>
            <a:r>
              <a:rPr lang="it-IT" dirty="0">
                <a:solidFill>
                  <a:srgbClr val="C00000"/>
                </a:solidFill>
                <a:latin typeface="Cambria" panose="02040503050406030204" pitchFamily="18" charset="0"/>
              </a:rPr>
              <a:t>PERVASIVITÀ</a:t>
            </a:r>
            <a:r>
              <a:rPr lang="it-IT" dirty="0">
                <a:latin typeface="Cambria" panose="02040503050406030204" pitchFamily="18" charset="0"/>
              </a:rPr>
              <a:t> dell’esclusione;</a:t>
            </a:r>
          </a:p>
          <a:p>
            <a:pPr marL="342900" indent="-342900">
              <a:lnSpc>
                <a:spcPct val="150000"/>
              </a:lnSpc>
              <a:buFont typeface="+mj-lt"/>
              <a:buAutoNum type="arabicPeriod"/>
            </a:pPr>
            <a:r>
              <a:rPr lang="it-IT" dirty="0">
                <a:solidFill>
                  <a:srgbClr val="C00000"/>
                </a:solidFill>
                <a:latin typeface="Cambria" panose="02040503050406030204" pitchFamily="18" charset="0"/>
              </a:rPr>
              <a:t>GRADO</a:t>
            </a:r>
            <a:r>
              <a:rPr lang="it-IT" dirty="0">
                <a:latin typeface="Cambria" panose="02040503050406030204" pitchFamily="18" charset="0"/>
              </a:rPr>
              <a:t> di </a:t>
            </a:r>
            <a:r>
              <a:rPr lang="it-IT" dirty="0">
                <a:solidFill>
                  <a:srgbClr val="C00000"/>
                </a:solidFill>
                <a:latin typeface="Cambria" panose="02040503050406030204" pitchFamily="18" charset="0"/>
              </a:rPr>
              <a:t>INGIUSTIZIA</a:t>
            </a:r>
            <a:r>
              <a:rPr lang="it-IT" dirty="0">
                <a:latin typeface="Cambria" panose="02040503050406030204" pitchFamily="18" charset="0"/>
              </a:rPr>
              <a:t> PERCEPITO circa l’esclusione sociale. </a:t>
            </a:r>
          </a:p>
        </p:txBody>
      </p:sp>
    </p:spTree>
    <p:extLst>
      <p:ext uri="{BB962C8B-B14F-4D97-AF65-F5344CB8AC3E}">
        <p14:creationId xmlns:p14="http://schemas.microsoft.com/office/powerpoint/2010/main" val="1021531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a:extLst>
              <a:ext uri="{FF2B5EF4-FFF2-40B4-BE49-F238E27FC236}">
                <a16:creationId xmlns:a16="http://schemas.microsoft.com/office/drawing/2014/main" id="{B47E38C0-08CF-F741-88EF-F3398AD1F37A}"/>
              </a:ext>
            </a:extLst>
          </p:cNvPr>
          <p:cNvSpPr>
            <a:spLocks noGrp="1"/>
          </p:cNvSpPr>
          <p:nvPr>
            <p:ph type="sldNum" sz="quarter" idx="12"/>
          </p:nvPr>
        </p:nvSpPr>
        <p:spPr/>
        <p:txBody>
          <a:bodyPr/>
          <a:lstStyle/>
          <a:p>
            <a:fld id="{E3AAEEB7-370C-4CD1-84ED-44A96922B98A}" type="slidenum">
              <a:rPr lang="it-IT" smtClean="0"/>
              <a:pPr/>
              <a:t>14</a:t>
            </a:fld>
            <a:endParaRPr lang="it-IT"/>
          </a:p>
        </p:txBody>
      </p:sp>
      <p:sp>
        <p:nvSpPr>
          <p:cNvPr id="23" name="Rettangolo 22">
            <a:extLst>
              <a:ext uri="{FF2B5EF4-FFF2-40B4-BE49-F238E27FC236}">
                <a16:creationId xmlns:a16="http://schemas.microsoft.com/office/drawing/2014/main" id="{91AEAB86-EC33-464D-A83E-48DB0C2822C2}"/>
              </a:ext>
            </a:extLst>
          </p:cNvPr>
          <p:cNvSpPr/>
          <p:nvPr/>
        </p:nvSpPr>
        <p:spPr>
          <a:xfrm>
            <a:off x="1661452" y="590428"/>
            <a:ext cx="7818924" cy="858443"/>
          </a:xfrm>
          <a:prstGeom prst="rect">
            <a:avLst/>
          </a:prstGeom>
          <a:noFill/>
          <a:ln cmpd="sng">
            <a:solidFill>
              <a:schemeClr val="tx2">
                <a:alpha val="86000"/>
              </a:schemeClr>
            </a:solidFill>
            <a:prstDash val="solid"/>
            <a:extLst>
              <a:ext uri="{C807C97D-BFC1-408E-A445-0C87EB9F89A2}">
                <ask:lineSketchStyleProps xmlns:ask="http://schemas.microsoft.com/office/drawing/2018/sketchyshapes" xmlns="" sd="1219033472">
                  <a:custGeom>
                    <a:avLst/>
                    <a:gdLst>
                      <a:gd name="connsiteX0" fmla="*/ 0 w 9178724"/>
                      <a:gd name="connsiteY0" fmla="*/ 0 h 620030"/>
                      <a:gd name="connsiteX1" fmla="*/ 298309 w 9178724"/>
                      <a:gd name="connsiteY1" fmla="*/ 0 h 620030"/>
                      <a:gd name="connsiteX2" fmla="*/ 596617 w 9178724"/>
                      <a:gd name="connsiteY2" fmla="*/ 0 h 620030"/>
                      <a:gd name="connsiteX3" fmla="*/ 894926 w 9178724"/>
                      <a:gd name="connsiteY3" fmla="*/ 0 h 620030"/>
                      <a:gd name="connsiteX4" fmla="*/ 1652170 w 9178724"/>
                      <a:gd name="connsiteY4" fmla="*/ 0 h 620030"/>
                      <a:gd name="connsiteX5" fmla="*/ 2225841 w 9178724"/>
                      <a:gd name="connsiteY5" fmla="*/ 0 h 620030"/>
                      <a:gd name="connsiteX6" fmla="*/ 2524149 w 9178724"/>
                      <a:gd name="connsiteY6" fmla="*/ 0 h 620030"/>
                      <a:gd name="connsiteX7" fmla="*/ 3097819 w 9178724"/>
                      <a:gd name="connsiteY7" fmla="*/ 0 h 620030"/>
                      <a:gd name="connsiteX8" fmla="*/ 3855064 w 9178724"/>
                      <a:gd name="connsiteY8" fmla="*/ 0 h 620030"/>
                      <a:gd name="connsiteX9" fmla="*/ 4336947 w 9178724"/>
                      <a:gd name="connsiteY9" fmla="*/ 0 h 620030"/>
                      <a:gd name="connsiteX10" fmla="*/ 4818830 w 9178724"/>
                      <a:gd name="connsiteY10" fmla="*/ 0 h 620030"/>
                      <a:gd name="connsiteX11" fmla="*/ 5392500 w 9178724"/>
                      <a:gd name="connsiteY11" fmla="*/ 0 h 620030"/>
                      <a:gd name="connsiteX12" fmla="*/ 6057958 w 9178724"/>
                      <a:gd name="connsiteY12" fmla="*/ 0 h 620030"/>
                      <a:gd name="connsiteX13" fmla="*/ 6723415 w 9178724"/>
                      <a:gd name="connsiteY13" fmla="*/ 0 h 620030"/>
                      <a:gd name="connsiteX14" fmla="*/ 7388873 w 9178724"/>
                      <a:gd name="connsiteY14" fmla="*/ 0 h 620030"/>
                      <a:gd name="connsiteX15" fmla="*/ 8146118 w 9178724"/>
                      <a:gd name="connsiteY15" fmla="*/ 0 h 620030"/>
                      <a:gd name="connsiteX16" fmla="*/ 9178724 w 9178724"/>
                      <a:gd name="connsiteY16" fmla="*/ 0 h 620030"/>
                      <a:gd name="connsiteX17" fmla="*/ 9178724 w 9178724"/>
                      <a:gd name="connsiteY17" fmla="*/ 316215 h 620030"/>
                      <a:gd name="connsiteX18" fmla="*/ 9178724 w 9178724"/>
                      <a:gd name="connsiteY18" fmla="*/ 620030 h 620030"/>
                      <a:gd name="connsiteX19" fmla="*/ 8421479 w 9178724"/>
                      <a:gd name="connsiteY19" fmla="*/ 620030 h 620030"/>
                      <a:gd name="connsiteX20" fmla="*/ 7847809 w 9178724"/>
                      <a:gd name="connsiteY20" fmla="*/ 620030 h 620030"/>
                      <a:gd name="connsiteX21" fmla="*/ 7365926 w 9178724"/>
                      <a:gd name="connsiteY21" fmla="*/ 620030 h 620030"/>
                      <a:gd name="connsiteX22" fmla="*/ 6884043 w 9178724"/>
                      <a:gd name="connsiteY22" fmla="*/ 620030 h 620030"/>
                      <a:gd name="connsiteX23" fmla="*/ 6402160 w 9178724"/>
                      <a:gd name="connsiteY23" fmla="*/ 620030 h 620030"/>
                      <a:gd name="connsiteX24" fmla="*/ 5920277 w 9178724"/>
                      <a:gd name="connsiteY24" fmla="*/ 620030 h 620030"/>
                      <a:gd name="connsiteX25" fmla="*/ 5254819 w 9178724"/>
                      <a:gd name="connsiteY25" fmla="*/ 620030 h 620030"/>
                      <a:gd name="connsiteX26" fmla="*/ 4681149 w 9178724"/>
                      <a:gd name="connsiteY26" fmla="*/ 620030 h 620030"/>
                      <a:gd name="connsiteX27" fmla="*/ 4382841 w 9178724"/>
                      <a:gd name="connsiteY27" fmla="*/ 620030 h 620030"/>
                      <a:gd name="connsiteX28" fmla="*/ 3900958 w 9178724"/>
                      <a:gd name="connsiteY28" fmla="*/ 620030 h 620030"/>
                      <a:gd name="connsiteX29" fmla="*/ 3235500 w 9178724"/>
                      <a:gd name="connsiteY29" fmla="*/ 620030 h 620030"/>
                      <a:gd name="connsiteX30" fmla="*/ 2845404 w 9178724"/>
                      <a:gd name="connsiteY30" fmla="*/ 620030 h 620030"/>
                      <a:gd name="connsiteX31" fmla="*/ 2088160 w 9178724"/>
                      <a:gd name="connsiteY31" fmla="*/ 620030 h 620030"/>
                      <a:gd name="connsiteX32" fmla="*/ 1330915 w 9178724"/>
                      <a:gd name="connsiteY32" fmla="*/ 620030 h 620030"/>
                      <a:gd name="connsiteX33" fmla="*/ 757245 w 9178724"/>
                      <a:gd name="connsiteY33" fmla="*/ 620030 h 620030"/>
                      <a:gd name="connsiteX34" fmla="*/ 0 w 9178724"/>
                      <a:gd name="connsiteY34" fmla="*/ 620030 h 620030"/>
                      <a:gd name="connsiteX35" fmla="*/ 0 w 9178724"/>
                      <a:gd name="connsiteY35" fmla="*/ 310015 h 620030"/>
                      <a:gd name="connsiteX36" fmla="*/ 0 w 9178724"/>
                      <a:gd name="connsiteY36" fmla="*/ 0 h 620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9178724" h="620030" fill="none" extrusionOk="0">
                        <a:moveTo>
                          <a:pt x="0" y="0"/>
                        </a:moveTo>
                        <a:cubicBezTo>
                          <a:pt x="102535" y="-35417"/>
                          <a:pt x="231128" y="19743"/>
                          <a:pt x="298309" y="0"/>
                        </a:cubicBezTo>
                        <a:cubicBezTo>
                          <a:pt x="365490" y="-19743"/>
                          <a:pt x="504771" y="6903"/>
                          <a:pt x="596617" y="0"/>
                        </a:cubicBezTo>
                        <a:cubicBezTo>
                          <a:pt x="688463" y="-6903"/>
                          <a:pt x="801466" y="32459"/>
                          <a:pt x="894926" y="0"/>
                        </a:cubicBezTo>
                        <a:cubicBezTo>
                          <a:pt x="988386" y="-32459"/>
                          <a:pt x="1351220" y="8679"/>
                          <a:pt x="1652170" y="0"/>
                        </a:cubicBezTo>
                        <a:cubicBezTo>
                          <a:pt x="1953120" y="-8679"/>
                          <a:pt x="2036343" y="40882"/>
                          <a:pt x="2225841" y="0"/>
                        </a:cubicBezTo>
                        <a:cubicBezTo>
                          <a:pt x="2415339" y="-40882"/>
                          <a:pt x="2409558" y="12227"/>
                          <a:pt x="2524149" y="0"/>
                        </a:cubicBezTo>
                        <a:cubicBezTo>
                          <a:pt x="2638740" y="-12227"/>
                          <a:pt x="2909787" y="59308"/>
                          <a:pt x="3097819" y="0"/>
                        </a:cubicBezTo>
                        <a:cubicBezTo>
                          <a:pt x="3285851" y="-59308"/>
                          <a:pt x="3499507" y="53098"/>
                          <a:pt x="3855064" y="0"/>
                        </a:cubicBezTo>
                        <a:cubicBezTo>
                          <a:pt x="4210622" y="-53098"/>
                          <a:pt x="4150339" y="24700"/>
                          <a:pt x="4336947" y="0"/>
                        </a:cubicBezTo>
                        <a:cubicBezTo>
                          <a:pt x="4523555" y="-24700"/>
                          <a:pt x="4623920" y="10678"/>
                          <a:pt x="4818830" y="0"/>
                        </a:cubicBezTo>
                        <a:cubicBezTo>
                          <a:pt x="5013740" y="-10678"/>
                          <a:pt x="5127394" y="40268"/>
                          <a:pt x="5392500" y="0"/>
                        </a:cubicBezTo>
                        <a:cubicBezTo>
                          <a:pt x="5657606" y="-40268"/>
                          <a:pt x="5754330" y="74320"/>
                          <a:pt x="6057958" y="0"/>
                        </a:cubicBezTo>
                        <a:cubicBezTo>
                          <a:pt x="6361586" y="-74320"/>
                          <a:pt x="6494940" y="37329"/>
                          <a:pt x="6723415" y="0"/>
                        </a:cubicBezTo>
                        <a:cubicBezTo>
                          <a:pt x="6951890" y="-37329"/>
                          <a:pt x="7117832" y="30948"/>
                          <a:pt x="7388873" y="0"/>
                        </a:cubicBezTo>
                        <a:cubicBezTo>
                          <a:pt x="7659914" y="-30948"/>
                          <a:pt x="7926991" y="65074"/>
                          <a:pt x="8146118" y="0"/>
                        </a:cubicBezTo>
                        <a:cubicBezTo>
                          <a:pt x="8365246" y="-65074"/>
                          <a:pt x="8701383" y="71750"/>
                          <a:pt x="9178724" y="0"/>
                        </a:cubicBezTo>
                        <a:cubicBezTo>
                          <a:pt x="9200174" y="141322"/>
                          <a:pt x="9160033" y="216766"/>
                          <a:pt x="9178724" y="316215"/>
                        </a:cubicBezTo>
                        <a:cubicBezTo>
                          <a:pt x="9197415" y="415665"/>
                          <a:pt x="9170910" y="493137"/>
                          <a:pt x="9178724" y="620030"/>
                        </a:cubicBezTo>
                        <a:cubicBezTo>
                          <a:pt x="8847610" y="633606"/>
                          <a:pt x="8699284" y="581521"/>
                          <a:pt x="8421479" y="620030"/>
                        </a:cubicBezTo>
                        <a:cubicBezTo>
                          <a:pt x="8143674" y="658539"/>
                          <a:pt x="8043343" y="588100"/>
                          <a:pt x="7847809" y="620030"/>
                        </a:cubicBezTo>
                        <a:cubicBezTo>
                          <a:pt x="7652275" y="651960"/>
                          <a:pt x="7499974" y="566721"/>
                          <a:pt x="7365926" y="620030"/>
                        </a:cubicBezTo>
                        <a:cubicBezTo>
                          <a:pt x="7231878" y="673339"/>
                          <a:pt x="6983206" y="609203"/>
                          <a:pt x="6884043" y="620030"/>
                        </a:cubicBezTo>
                        <a:cubicBezTo>
                          <a:pt x="6784880" y="630857"/>
                          <a:pt x="6634085" y="589226"/>
                          <a:pt x="6402160" y="620030"/>
                        </a:cubicBezTo>
                        <a:cubicBezTo>
                          <a:pt x="6170235" y="650834"/>
                          <a:pt x="6075682" y="619367"/>
                          <a:pt x="5920277" y="620030"/>
                        </a:cubicBezTo>
                        <a:cubicBezTo>
                          <a:pt x="5764872" y="620693"/>
                          <a:pt x="5573139" y="548710"/>
                          <a:pt x="5254819" y="620030"/>
                        </a:cubicBezTo>
                        <a:cubicBezTo>
                          <a:pt x="4936499" y="691350"/>
                          <a:pt x="4839040" y="582151"/>
                          <a:pt x="4681149" y="620030"/>
                        </a:cubicBezTo>
                        <a:cubicBezTo>
                          <a:pt x="4523258" y="657909"/>
                          <a:pt x="4447847" y="611926"/>
                          <a:pt x="4382841" y="620030"/>
                        </a:cubicBezTo>
                        <a:cubicBezTo>
                          <a:pt x="4317835" y="628134"/>
                          <a:pt x="4075188" y="570834"/>
                          <a:pt x="3900958" y="620030"/>
                        </a:cubicBezTo>
                        <a:cubicBezTo>
                          <a:pt x="3726728" y="669226"/>
                          <a:pt x="3504960" y="595564"/>
                          <a:pt x="3235500" y="620030"/>
                        </a:cubicBezTo>
                        <a:cubicBezTo>
                          <a:pt x="2966040" y="644496"/>
                          <a:pt x="3034078" y="612289"/>
                          <a:pt x="2845404" y="620030"/>
                        </a:cubicBezTo>
                        <a:cubicBezTo>
                          <a:pt x="2656730" y="627771"/>
                          <a:pt x="2449560" y="570399"/>
                          <a:pt x="2088160" y="620030"/>
                        </a:cubicBezTo>
                        <a:cubicBezTo>
                          <a:pt x="1726760" y="669661"/>
                          <a:pt x="1489744" y="618694"/>
                          <a:pt x="1330915" y="620030"/>
                        </a:cubicBezTo>
                        <a:cubicBezTo>
                          <a:pt x="1172086" y="621366"/>
                          <a:pt x="970889" y="568148"/>
                          <a:pt x="757245" y="620030"/>
                        </a:cubicBezTo>
                        <a:cubicBezTo>
                          <a:pt x="543601" y="671912"/>
                          <a:pt x="288056" y="618081"/>
                          <a:pt x="0" y="620030"/>
                        </a:cubicBezTo>
                        <a:cubicBezTo>
                          <a:pt x="-24602" y="527322"/>
                          <a:pt x="13740" y="373087"/>
                          <a:pt x="0" y="310015"/>
                        </a:cubicBezTo>
                        <a:cubicBezTo>
                          <a:pt x="-13740" y="246943"/>
                          <a:pt x="26405" y="66838"/>
                          <a:pt x="0" y="0"/>
                        </a:cubicBezTo>
                        <a:close/>
                      </a:path>
                      <a:path w="9178724" h="620030" stroke="0" extrusionOk="0">
                        <a:moveTo>
                          <a:pt x="0" y="0"/>
                        </a:moveTo>
                        <a:cubicBezTo>
                          <a:pt x="96739" y="-29740"/>
                          <a:pt x="316269" y="55884"/>
                          <a:pt x="481883" y="0"/>
                        </a:cubicBezTo>
                        <a:cubicBezTo>
                          <a:pt x="647497" y="-55884"/>
                          <a:pt x="662906" y="22298"/>
                          <a:pt x="780192" y="0"/>
                        </a:cubicBezTo>
                        <a:cubicBezTo>
                          <a:pt x="897478" y="-22298"/>
                          <a:pt x="1174454" y="84120"/>
                          <a:pt x="1537436" y="0"/>
                        </a:cubicBezTo>
                        <a:cubicBezTo>
                          <a:pt x="1900418" y="-84120"/>
                          <a:pt x="1921992" y="49836"/>
                          <a:pt x="2019319" y="0"/>
                        </a:cubicBezTo>
                        <a:cubicBezTo>
                          <a:pt x="2116646" y="-49836"/>
                          <a:pt x="2279697" y="53246"/>
                          <a:pt x="2501202" y="0"/>
                        </a:cubicBezTo>
                        <a:cubicBezTo>
                          <a:pt x="2722707" y="-53246"/>
                          <a:pt x="3105924" y="15731"/>
                          <a:pt x="3258447" y="0"/>
                        </a:cubicBezTo>
                        <a:cubicBezTo>
                          <a:pt x="3410970" y="-15731"/>
                          <a:pt x="3548202" y="42104"/>
                          <a:pt x="3648543" y="0"/>
                        </a:cubicBezTo>
                        <a:cubicBezTo>
                          <a:pt x="3748884" y="-42104"/>
                          <a:pt x="4173673" y="21777"/>
                          <a:pt x="4405788" y="0"/>
                        </a:cubicBezTo>
                        <a:cubicBezTo>
                          <a:pt x="4637904" y="-21777"/>
                          <a:pt x="4991337" y="42536"/>
                          <a:pt x="5163032" y="0"/>
                        </a:cubicBezTo>
                        <a:cubicBezTo>
                          <a:pt x="5334727" y="-42536"/>
                          <a:pt x="5620270" y="48170"/>
                          <a:pt x="5736703" y="0"/>
                        </a:cubicBezTo>
                        <a:cubicBezTo>
                          <a:pt x="5853136" y="-48170"/>
                          <a:pt x="6278797" y="51597"/>
                          <a:pt x="6493947" y="0"/>
                        </a:cubicBezTo>
                        <a:cubicBezTo>
                          <a:pt x="6709097" y="-51597"/>
                          <a:pt x="6791622" y="51322"/>
                          <a:pt x="6975830" y="0"/>
                        </a:cubicBezTo>
                        <a:cubicBezTo>
                          <a:pt x="7160038" y="-51322"/>
                          <a:pt x="7222993" y="41857"/>
                          <a:pt x="7457713" y="0"/>
                        </a:cubicBezTo>
                        <a:cubicBezTo>
                          <a:pt x="7692433" y="-41857"/>
                          <a:pt x="7885776" y="62575"/>
                          <a:pt x="8123171" y="0"/>
                        </a:cubicBezTo>
                        <a:cubicBezTo>
                          <a:pt x="8360566" y="-62575"/>
                          <a:pt x="8394351" y="45246"/>
                          <a:pt x="8605054" y="0"/>
                        </a:cubicBezTo>
                        <a:cubicBezTo>
                          <a:pt x="8815757" y="-45246"/>
                          <a:pt x="8988246" y="15581"/>
                          <a:pt x="9178724" y="0"/>
                        </a:cubicBezTo>
                        <a:cubicBezTo>
                          <a:pt x="9202683" y="95727"/>
                          <a:pt x="9155313" y="164771"/>
                          <a:pt x="9178724" y="322416"/>
                        </a:cubicBezTo>
                        <a:cubicBezTo>
                          <a:pt x="9202135" y="480061"/>
                          <a:pt x="9157802" y="527713"/>
                          <a:pt x="9178724" y="620030"/>
                        </a:cubicBezTo>
                        <a:cubicBezTo>
                          <a:pt x="8951193" y="671370"/>
                          <a:pt x="8799462" y="595443"/>
                          <a:pt x="8513267" y="620030"/>
                        </a:cubicBezTo>
                        <a:cubicBezTo>
                          <a:pt x="8227072" y="644617"/>
                          <a:pt x="8259683" y="573792"/>
                          <a:pt x="8123171" y="620030"/>
                        </a:cubicBezTo>
                        <a:cubicBezTo>
                          <a:pt x="7986659" y="666268"/>
                          <a:pt x="7591580" y="543706"/>
                          <a:pt x="7365926" y="620030"/>
                        </a:cubicBezTo>
                        <a:cubicBezTo>
                          <a:pt x="7140272" y="696354"/>
                          <a:pt x="6935755" y="598652"/>
                          <a:pt x="6792256" y="620030"/>
                        </a:cubicBezTo>
                        <a:cubicBezTo>
                          <a:pt x="6648757" y="641408"/>
                          <a:pt x="6575267" y="585033"/>
                          <a:pt x="6402160" y="620030"/>
                        </a:cubicBezTo>
                        <a:cubicBezTo>
                          <a:pt x="6229053" y="655027"/>
                          <a:pt x="6024031" y="591791"/>
                          <a:pt x="5828490" y="620030"/>
                        </a:cubicBezTo>
                        <a:cubicBezTo>
                          <a:pt x="5632949" y="648269"/>
                          <a:pt x="5678078" y="587768"/>
                          <a:pt x="5530181" y="620030"/>
                        </a:cubicBezTo>
                        <a:cubicBezTo>
                          <a:pt x="5382284" y="652292"/>
                          <a:pt x="5354071" y="600649"/>
                          <a:pt x="5231873" y="620030"/>
                        </a:cubicBezTo>
                        <a:cubicBezTo>
                          <a:pt x="5109675" y="639411"/>
                          <a:pt x="4917260" y="557481"/>
                          <a:pt x="4658202" y="620030"/>
                        </a:cubicBezTo>
                        <a:cubicBezTo>
                          <a:pt x="4399144" y="682579"/>
                          <a:pt x="4442789" y="601632"/>
                          <a:pt x="4268107" y="620030"/>
                        </a:cubicBezTo>
                        <a:cubicBezTo>
                          <a:pt x="4093426" y="638428"/>
                          <a:pt x="3806188" y="560095"/>
                          <a:pt x="3602649" y="620030"/>
                        </a:cubicBezTo>
                        <a:cubicBezTo>
                          <a:pt x="3399110" y="679965"/>
                          <a:pt x="3364832" y="602250"/>
                          <a:pt x="3212553" y="620030"/>
                        </a:cubicBezTo>
                        <a:cubicBezTo>
                          <a:pt x="3060274" y="637810"/>
                          <a:pt x="2803745" y="611116"/>
                          <a:pt x="2547096" y="620030"/>
                        </a:cubicBezTo>
                        <a:cubicBezTo>
                          <a:pt x="2290447" y="628944"/>
                          <a:pt x="2330663" y="599928"/>
                          <a:pt x="2248787" y="620030"/>
                        </a:cubicBezTo>
                        <a:cubicBezTo>
                          <a:pt x="2166911" y="640132"/>
                          <a:pt x="1894976" y="566256"/>
                          <a:pt x="1583330" y="620030"/>
                        </a:cubicBezTo>
                        <a:cubicBezTo>
                          <a:pt x="1271684" y="673804"/>
                          <a:pt x="1331706" y="588276"/>
                          <a:pt x="1193234" y="620030"/>
                        </a:cubicBezTo>
                        <a:cubicBezTo>
                          <a:pt x="1054762" y="651784"/>
                          <a:pt x="1037048" y="618999"/>
                          <a:pt x="894926" y="620030"/>
                        </a:cubicBezTo>
                        <a:cubicBezTo>
                          <a:pt x="752804" y="621061"/>
                          <a:pt x="670831" y="580283"/>
                          <a:pt x="504830" y="620030"/>
                        </a:cubicBezTo>
                        <a:cubicBezTo>
                          <a:pt x="338829" y="659777"/>
                          <a:pt x="209164" y="605714"/>
                          <a:pt x="0" y="620030"/>
                        </a:cubicBezTo>
                        <a:cubicBezTo>
                          <a:pt x="-25652" y="520703"/>
                          <a:pt x="14295" y="447375"/>
                          <a:pt x="0" y="322416"/>
                        </a:cubicBezTo>
                        <a:cubicBezTo>
                          <a:pt x="-14295" y="197457"/>
                          <a:pt x="4354" y="146233"/>
                          <a:pt x="0" y="0"/>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2400" b="1" dirty="0">
                <a:solidFill>
                  <a:schemeClr val="tx1"/>
                </a:solidFill>
                <a:latin typeface="Cambria" panose="02040503050406030204" pitchFamily="18" charset="0"/>
                <a:cs typeface="Arial" panose="020B0604020202020204" pitchFamily="34" charset="0"/>
              </a:rPr>
              <a:t>Il </a:t>
            </a:r>
            <a:r>
              <a:rPr lang="it-IT" sz="2400" b="1" dirty="0" err="1">
                <a:solidFill>
                  <a:schemeClr val="tx1"/>
                </a:solidFill>
                <a:latin typeface="Cambria" panose="02040503050406030204" pitchFamily="18" charset="0"/>
                <a:cs typeface="Arial" panose="020B0604020202020204" pitchFamily="34" charset="0"/>
              </a:rPr>
              <a:t>Multimotive</a:t>
            </a:r>
            <a:r>
              <a:rPr lang="it-IT" sz="2400" b="1" dirty="0">
                <a:solidFill>
                  <a:schemeClr val="tx1"/>
                </a:solidFill>
                <a:latin typeface="Cambria" panose="02040503050406030204" pitchFamily="18" charset="0"/>
                <a:cs typeface="Arial" panose="020B0604020202020204" pitchFamily="34" charset="0"/>
              </a:rPr>
              <a:t> Model [</a:t>
            </a:r>
            <a:r>
              <a:rPr lang="it-IT" sz="2400" b="1" dirty="0" err="1">
                <a:solidFill>
                  <a:schemeClr val="tx1"/>
                </a:solidFill>
                <a:latin typeface="Cambria" panose="02040503050406030204" pitchFamily="18" charset="0"/>
                <a:cs typeface="Arial" panose="020B0604020202020204" pitchFamily="34" charset="0"/>
              </a:rPr>
              <a:t>Richman</a:t>
            </a:r>
            <a:r>
              <a:rPr lang="it-IT" sz="2400" b="1" dirty="0">
                <a:solidFill>
                  <a:schemeClr val="tx1"/>
                </a:solidFill>
                <a:latin typeface="Cambria" panose="02040503050406030204" pitchFamily="18" charset="0"/>
                <a:cs typeface="Arial" panose="020B0604020202020204" pitchFamily="34" charset="0"/>
              </a:rPr>
              <a:t> e </a:t>
            </a:r>
            <a:r>
              <a:rPr lang="it-IT" sz="2400" b="1" dirty="0" err="1">
                <a:solidFill>
                  <a:schemeClr val="tx1"/>
                </a:solidFill>
                <a:latin typeface="Cambria" panose="02040503050406030204" pitchFamily="18" charset="0"/>
                <a:cs typeface="Arial" panose="020B0604020202020204" pitchFamily="34" charset="0"/>
              </a:rPr>
              <a:t>Leary</a:t>
            </a:r>
            <a:r>
              <a:rPr lang="it-IT" sz="2400" b="1" dirty="0">
                <a:solidFill>
                  <a:schemeClr val="tx1"/>
                </a:solidFill>
                <a:latin typeface="Cambria" panose="02040503050406030204" pitchFamily="18" charset="0"/>
                <a:cs typeface="Arial" panose="020B0604020202020204" pitchFamily="34" charset="0"/>
              </a:rPr>
              <a:t>, 2009]</a:t>
            </a:r>
          </a:p>
        </p:txBody>
      </p:sp>
      <p:sp>
        <p:nvSpPr>
          <p:cNvPr id="41" name="CasellaDiTesto 40">
            <a:extLst>
              <a:ext uri="{FF2B5EF4-FFF2-40B4-BE49-F238E27FC236}">
                <a16:creationId xmlns:a16="http://schemas.microsoft.com/office/drawing/2014/main" id="{335AA6A2-7D01-1D44-939F-79DE63763D50}"/>
              </a:ext>
            </a:extLst>
          </p:cNvPr>
          <p:cNvSpPr txBox="1"/>
          <p:nvPr/>
        </p:nvSpPr>
        <p:spPr>
          <a:xfrm>
            <a:off x="1635012" y="2433662"/>
            <a:ext cx="8849647" cy="923330"/>
          </a:xfrm>
          <a:prstGeom prst="rect">
            <a:avLst/>
          </a:prstGeom>
          <a:noFill/>
          <a:ln w="6350">
            <a:solidFill>
              <a:schemeClr val="tx2">
                <a:lumMod val="50000"/>
              </a:schemeClr>
            </a:solidFill>
          </a:ln>
        </p:spPr>
        <p:txBody>
          <a:bodyPr wrap="square" rtlCol="0">
            <a:spAutoFit/>
          </a:bodyPr>
          <a:lstStyle/>
          <a:p>
            <a:r>
              <a:rPr lang="it-IT" dirty="0">
                <a:latin typeface="Cambria" panose="02040503050406030204" pitchFamily="18" charset="0"/>
              </a:rPr>
              <a:t>Quando l’esclusione sociale deriva da una fonte sulla quale </a:t>
            </a:r>
            <a:r>
              <a:rPr lang="it-IT" b="1" dirty="0">
                <a:latin typeface="Cambria" panose="02040503050406030204" pitchFamily="18" charset="0"/>
              </a:rPr>
              <a:t>l’individuo ha investito molto </a:t>
            </a:r>
            <a:r>
              <a:rPr lang="it-IT" dirty="0">
                <a:latin typeface="Cambria" panose="02040503050406030204" pitchFamily="18" charset="0"/>
              </a:rPr>
              <a:t>(in termini di tempo, risorse, energie, impegno, denaro, etc.) il costo psicologico è molto elevato e la vittima cerca di </a:t>
            </a:r>
            <a:r>
              <a:rPr lang="it-IT" b="1" dirty="0">
                <a:latin typeface="Cambria" panose="02040503050406030204" pitchFamily="18" charset="0"/>
              </a:rPr>
              <a:t>riparare la relazione interrotta.</a:t>
            </a:r>
          </a:p>
        </p:txBody>
      </p:sp>
      <p:sp>
        <p:nvSpPr>
          <p:cNvPr id="6" name="CasellaDiTesto 5">
            <a:extLst>
              <a:ext uri="{FF2B5EF4-FFF2-40B4-BE49-F238E27FC236}">
                <a16:creationId xmlns:a16="http://schemas.microsoft.com/office/drawing/2014/main" id="{38B86D3C-170D-214A-AE29-9EA7C6B06CB7}"/>
              </a:ext>
            </a:extLst>
          </p:cNvPr>
          <p:cNvSpPr txBox="1"/>
          <p:nvPr/>
        </p:nvSpPr>
        <p:spPr>
          <a:xfrm>
            <a:off x="1635011" y="3502750"/>
            <a:ext cx="8849647" cy="646331"/>
          </a:xfrm>
          <a:prstGeom prst="rect">
            <a:avLst/>
          </a:prstGeom>
          <a:noFill/>
          <a:ln w="6350">
            <a:solidFill>
              <a:schemeClr val="tx2">
                <a:lumMod val="50000"/>
              </a:schemeClr>
            </a:solidFill>
          </a:ln>
        </p:spPr>
        <p:txBody>
          <a:bodyPr wrap="square" rtlCol="0">
            <a:spAutoFit/>
          </a:bodyPr>
          <a:lstStyle/>
          <a:p>
            <a:r>
              <a:rPr lang="it-IT" dirty="0">
                <a:latin typeface="Cambria" panose="02040503050406030204" pitchFamily="18" charset="0"/>
              </a:rPr>
              <a:t>Se il rifiuto sociale deriva da una </a:t>
            </a:r>
            <a:r>
              <a:rPr lang="it-IT" b="1" dirty="0">
                <a:latin typeface="Cambria" panose="02040503050406030204" pitchFamily="18" charset="0"/>
              </a:rPr>
              <a:t>fonte su cui non si è investito molto</a:t>
            </a:r>
            <a:r>
              <a:rPr lang="it-IT" dirty="0">
                <a:latin typeface="Cambria" panose="02040503050406030204" pitchFamily="18" charset="0"/>
              </a:rPr>
              <a:t>, la vittima può dirigersi semplicemente verso la ricerca di fonti di affiliazioni alternative. </a:t>
            </a:r>
          </a:p>
        </p:txBody>
      </p:sp>
      <p:sp>
        <p:nvSpPr>
          <p:cNvPr id="2" name="Rettangolo 1">
            <a:extLst>
              <a:ext uri="{FF2B5EF4-FFF2-40B4-BE49-F238E27FC236}">
                <a16:creationId xmlns:a16="http://schemas.microsoft.com/office/drawing/2014/main" id="{D2920A7A-F582-D240-9AEE-C860282AC111}"/>
              </a:ext>
            </a:extLst>
          </p:cNvPr>
          <p:cNvSpPr/>
          <p:nvPr/>
        </p:nvSpPr>
        <p:spPr>
          <a:xfrm>
            <a:off x="1524000" y="1604442"/>
            <a:ext cx="5382344" cy="507831"/>
          </a:xfrm>
          <a:prstGeom prst="rect">
            <a:avLst/>
          </a:prstGeom>
        </p:spPr>
        <p:txBody>
          <a:bodyPr wrap="square">
            <a:spAutoFit/>
          </a:bodyPr>
          <a:lstStyle/>
          <a:p>
            <a:pPr>
              <a:lnSpc>
                <a:spcPct val="150000"/>
              </a:lnSpc>
            </a:pPr>
            <a:r>
              <a:rPr lang="it-IT" b="1" dirty="0">
                <a:solidFill>
                  <a:srgbClr val="C00000"/>
                </a:solidFill>
                <a:latin typeface="Cambria" panose="02040503050406030204" pitchFamily="18" charset="0"/>
              </a:rPr>
              <a:t>1. COSTI</a:t>
            </a:r>
            <a:r>
              <a:rPr lang="it-IT" b="1" dirty="0">
                <a:latin typeface="Cambria" panose="02040503050406030204" pitchFamily="18" charset="0"/>
              </a:rPr>
              <a:t> associati alla perdita della relazione. </a:t>
            </a:r>
          </a:p>
        </p:txBody>
      </p:sp>
    </p:spTree>
    <p:extLst>
      <p:ext uri="{BB962C8B-B14F-4D97-AF65-F5344CB8AC3E}">
        <p14:creationId xmlns:p14="http://schemas.microsoft.com/office/powerpoint/2010/main" val="1273064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P spid="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a:extLst>
              <a:ext uri="{FF2B5EF4-FFF2-40B4-BE49-F238E27FC236}">
                <a16:creationId xmlns:a16="http://schemas.microsoft.com/office/drawing/2014/main" id="{B47E38C0-08CF-F741-88EF-F3398AD1F37A}"/>
              </a:ext>
            </a:extLst>
          </p:cNvPr>
          <p:cNvSpPr>
            <a:spLocks noGrp="1"/>
          </p:cNvSpPr>
          <p:nvPr>
            <p:ph type="sldNum" sz="quarter" idx="12"/>
          </p:nvPr>
        </p:nvSpPr>
        <p:spPr/>
        <p:txBody>
          <a:bodyPr/>
          <a:lstStyle/>
          <a:p>
            <a:fld id="{E3AAEEB7-370C-4CD1-84ED-44A96922B98A}" type="slidenum">
              <a:rPr lang="it-IT" smtClean="0"/>
              <a:pPr/>
              <a:t>15</a:t>
            </a:fld>
            <a:endParaRPr lang="it-IT"/>
          </a:p>
        </p:txBody>
      </p:sp>
      <p:sp>
        <p:nvSpPr>
          <p:cNvPr id="23" name="Rettangolo 22">
            <a:extLst>
              <a:ext uri="{FF2B5EF4-FFF2-40B4-BE49-F238E27FC236}">
                <a16:creationId xmlns:a16="http://schemas.microsoft.com/office/drawing/2014/main" id="{91AEAB86-EC33-464D-A83E-48DB0C2822C2}"/>
              </a:ext>
            </a:extLst>
          </p:cNvPr>
          <p:cNvSpPr/>
          <p:nvPr/>
        </p:nvSpPr>
        <p:spPr>
          <a:xfrm>
            <a:off x="1661452" y="590428"/>
            <a:ext cx="7818924" cy="858443"/>
          </a:xfrm>
          <a:prstGeom prst="rect">
            <a:avLst/>
          </a:prstGeom>
          <a:noFill/>
          <a:ln cmpd="sng">
            <a:solidFill>
              <a:schemeClr val="tx2">
                <a:alpha val="86000"/>
              </a:schemeClr>
            </a:solidFill>
            <a:prstDash val="solid"/>
            <a:extLst>
              <a:ext uri="{C807C97D-BFC1-408E-A445-0C87EB9F89A2}">
                <ask:lineSketchStyleProps xmlns:ask="http://schemas.microsoft.com/office/drawing/2018/sketchyshapes" xmlns="" sd="1219033472">
                  <a:custGeom>
                    <a:avLst/>
                    <a:gdLst>
                      <a:gd name="connsiteX0" fmla="*/ 0 w 9178724"/>
                      <a:gd name="connsiteY0" fmla="*/ 0 h 620030"/>
                      <a:gd name="connsiteX1" fmla="*/ 298309 w 9178724"/>
                      <a:gd name="connsiteY1" fmla="*/ 0 h 620030"/>
                      <a:gd name="connsiteX2" fmla="*/ 596617 w 9178724"/>
                      <a:gd name="connsiteY2" fmla="*/ 0 h 620030"/>
                      <a:gd name="connsiteX3" fmla="*/ 894926 w 9178724"/>
                      <a:gd name="connsiteY3" fmla="*/ 0 h 620030"/>
                      <a:gd name="connsiteX4" fmla="*/ 1652170 w 9178724"/>
                      <a:gd name="connsiteY4" fmla="*/ 0 h 620030"/>
                      <a:gd name="connsiteX5" fmla="*/ 2225841 w 9178724"/>
                      <a:gd name="connsiteY5" fmla="*/ 0 h 620030"/>
                      <a:gd name="connsiteX6" fmla="*/ 2524149 w 9178724"/>
                      <a:gd name="connsiteY6" fmla="*/ 0 h 620030"/>
                      <a:gd name="connsiteX7" fmla="*/ 3097819 w 9178724"/>
                      <a:gd name="connsiteY7" fmla="*/ 0 h 620030"/>
                      <a:gd name="connsiteX8" fmla="*/ 3855064 w 9178724"/>
                      <a:gd name="connsiteY8" fmla="*/ 0 h 620030"/>
                      <a:gd name="connsiteX9" fmla="*/ 4336947 w 9178724"/>
                      <a:gd name="connsiteY9" fmla="*/ 0 h 620030"/>
                      <a:gd name="connsiteX10" fmla="*/ 4818830 w 9178724"/>
                      <a:gd name="connsiteY10" fmla="*/ 0 h 620030"/>
                      <a:gd name="connsiteX11" fmla="*/ 5392500 w 9178724"/>
                      <a:gd name="connsiteY11" fmla="*/ 0 h 620030"/>
                      <a:gd name="connsiteX12" fmla="*/ 6057958 w 9178724"/>
                      <a:gd name="connsiteY12" fmla="*/ 0 h 620030"/>
                      <a:gd name="connsiteX13" fmla="*/ 6723415 w 9178724"/>
                      <a:gd name="connsiteY13" fmla="*/ 0 h 620030"/>
                      <a:gd name="connsiteX14" fmla="*/ 7388873 w 9178724"/>
                      <a:gd name="connsiteY14" fmla="*/ 0 h 620030"/>
                      <a:gd name="connsiteX15" fmla="*/ 8146118 w 9178724"/>
                      <a:gd name="connsiteY15" fmla="*/ 0 h 620030"/>
                      <a:gd name="connsiteX16" fmla="*/ 9178724 w 9178724"/>
                      <a:gd name="connsiteY16" fmla="*/ 0 h 620030"/>
                      <a:gd name="connsiteX17" fmla="*/ 9178724 w 9178724"/>
                      <a:gd name="connsiteY17" fmla="*/ 316215 h 620030"/>
                      <a:gd name="connsiteX18" fmla="*/ 9178724 w 9178724"/>
                      <a:gd name="connsiteY18" fmla="*/ 620030 h 620030"/>
                      <a:gd name="connsiteX19" fmla="*/ 8421479 w 9178724"/>
                      <a:gd name="connsiteY19" fmla="*/ 620030 h 620030"/>
                      <a:gd name="connsiteX20" fmla="*/ 7847809 w 9178724"/>
                      <a:gd name="connsiteY20" fmla="*/ 620030 h 620030"/>
                      <a:gd name="connsiteX21" fmla="*/ 7365926 w 9178724"/>
                      <a:gd name="connsiteY21" fmla="*/ 620030 h 620030"/>
                      <a:gd name="connsiteX22" fmla="*/ 6884043 w 9178724"/>
                      <a:gd name="connsiteY22" fmla="*/ 620030 h 620030"/>
                      <a:gd name="connsiteX23" fmla="*/ 6402160 w 9178724"/>
                      <a:gd name="connsiteY23" fmla="*/ 620030 h 620030"/>
                      <a:gd name="connsiteX24" fmla="*/ 5920277 w 9178724"/>
                      <a:gd name="connsiteY24" fmla="*/ 620030 h 620030"/>
                      <a:gd name="connsiteX25" fmla="*/ 5254819 w 9178724"/>
                      <a:gd name="connsiteY25" fmla="*/ 620030 h 620030"/>
                      <a:gd name="connsiteX26" fmla="*/ 4681149 w 9178724"/>
                      <a:gd name="connsiteY26" fmla="*/ 620030 h 620030"/>
                      <a:gd name="connsiteX27" fmla="*/ 4382841 w 9178724"/>
                      <a:gd name="connsiteY27" fmla="*/ 620030 h 620030"/>
                      <a:gd name="connsiteX28" fmla="*/ 3900958 w 9178724"/>
                      <a:gd name="connsiteY28" fmla="*/ 620030 h 620030"/>
                      <a:gd name="connsiteX29" fmla="*/ 3235500 w 9178724"/>
                      <a:gd name="connsiteY29" fmla="*/ 620030 h 620030"/>
                      <a:gd name="connsiteX30" fmla="*/ 2845404 w 9178724"/>
                      <a:gd name="connsiteY30" fmla="*/ 620030 h 620030"/>
                      <a:gd name="connsiteX31" fmla="*/ 2088160 w 9178724"/>
                      <a:gd name="connsiteY31" fmla="*/ 620030 h 620030"/>
                      <a:gd name="connsiteX32" fmla="*/ 1330915 w 9178724"/>
                      <a:gd name="connsiteY32" fmla="*/ 620030 h 620030"/>
                      <a:gd name="connsiteX33" fmla="*/ 757245 w 9178724"/>
                      <a:gd name="connsiteY33" fmla="*/ 620030 h 620030"/>
                      <a:gd name="connsiteX34" fmla="*/ 0 w 9178724"/>
                      <a:gd name="connsiteY34" fmla="*/ 620030 h 620030"/>
                      <a:gd name="connsiteX35" fmla="*/ 0 w 9178724"/>
                      <a:gd name="connsiteY35" fmla="*/ 310015 h 620030"/>
                      <a:gd name="connsiteX36" fmla="*/ 0 w 9178724"/>
                      <a:gd name="connsiteY36" fmla="*/ 0 h 620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9178724" h="620030" fill="none" extrusionOk="0">
                        <a:moveTo>
                          <a:pt x="0" y="0"/>
                        </a:moveTo>
                        <a:cubicBezTo>
                          <a:pt x="102535" y="-35417"/>
                          <a:pt x="231128" y="19743"/>
                          <a:pt x="298309" y="0"/>
                        </a:cubicBezTo>
                        <a:cubicBezTo>
                          <a:pt x="365490" y="-19743"/>
                          <a:pt x="504771" y="6903"/>
                          <a:pt x="596617" y="0"/>
                        </a:cubicBezTo>
                        <a:cubicBezTo>
                          <a:pt x="688463" y="-6903"/>
                          <a:pt x="801466" y="32459"/>
                          <a:pt x="894926" y="0"/>
                        </a:cubicBezTo>
                        <a:cubicBezTo>
                          <a:pt x="988386" y="-32459"/>
                          <a:pt x="1351220" y="8679"/>
                          <a:pt x="1652170" y="0"/>
                        </a:cubicBezTo>
                        <a:cubicBezTo>
                          <a:pt x="1953120" y="-8679"/>
                          <a:pt x="2036343" y="40882"/>
                          <a:pt x="2225841" y="0"/>
                        </a:cubicBezTo>
                        <a:cubicBezTo>
                          <a:pt x="2415339" y="-40882"/>
                          <a:pt x="2409558" y="12227"/>
                          <a:pt x="2524149" y="0"/>
                        </a:cubicBezTo>
                        <a:cubicBezTo>
                          <a:pt x="2638740" y="-12227"/>
                          <a:pt x="2909787" y="59308"/>
                          <a:pt x="3097819" y="0"/>
                        </a:cubicBezTo>
                        <a:cubicBezTo>
                          <a:pt x="3285851" y="-59308"/>
                          <a:pt x="3499507" y="53098"/>
                          <a:pt x="3855064" y="0"/>
                        </a:cubicBezTo>
                        <a:cubicBezTo>
                          <a:pt x="4210622" y="-53098"/>
                          <a:pt x="4150339" y="24700"/>
                          <a:pt x="4336947" y="0"/>
                        </a:cubicBezTo>
                        <a:cubicBezTo>
                          <a:pt x="4523555" y="-24700"/>
                          <a:pt x="4623920" y="10678"/>
                          <a:pt x="4818830" y="0"/>
                        </a:cubicBezTo>
                        <a:cubicBezTo>
                          <a:pt x="5013740" y="-10678"/>
                          <a:pt x="5127394" y="40268"/>
                          <a:pt x="5392500" y="0"/>
                        </a:cubicBezTo>
                        <a:cubicBezTo>
                          <a:pt x="5657606" y="-40268"/>
                          <a:pt x="5754330" y="74320"/>
                          <a:pt x="6057958" y="0"/>
                        </a:cubicBezTo>
                        <a:cubicBezTo>
                          <a:pt x="6361586" y="-74320"/>
                          <a:pt x="6494940" y="37329"/>
                          <a:pt x="6723415" y="0"/>
                        </a:cubicBezTo>
                        <a:cubicBezTo>
                          <a:pt x="6951890" y="-37329"/>
                          <a:pt x="7117832" y="30948"/>
                          <a:pt x="7388873" y="0"/>
                        </a:cubicBezTo>
                        <a:cubicBezTo>
                          <a:pt x="7659914" y="-30948"/>
                          <a:pt x="7926991" y="65074"/>
                          <a:pt x="8146118" y="0"/>
                        </a:cubicBezTo>
                        <a:cubicBezTo>
                          <a:pt x="8365246" y="-65074"/>
                          <a:pt x="8701383" y="71750"/>
                          <a:pt x="9178724" y="0"/>
                        </a:cubicBezTo>
                        <a:cubicBezTo>
                          <a:pt x="9200174" y="141322"/>
                          <a:pt x="9160033" y="216766"/>
                          <a:pt x="9178724" y="316215"/>
                        </a:cubicBezTo>
                        <a:cubicBezTo>
                          <a:pt x="9197415" y="415665"/>
                          <a:pt x="9170910" y="493137"/>
                          <a:pt x="9178724" y="620030"/>
                        </a:cubicBezTo>
                        <a:cubicBezTo>
                          <a:pt x="8847610" y="633606"/>
                          <a:pt x="8699284" y="581521"/>
                          <a:pt x="8421479" y="620030"/>
                        </a:cubicBezTo>
                        <a:cubicBezTo>
                          <a:pt x="8143674" y="658539"/>
                          <a:pt x="8043343" y="588100"/>
                          <a:pt x="7847809" y="620030"/>
                        </a:cubicBezTo>
                        <a:cubicBezTo>
                          <a:pt x="7652275" y="651960"/>
                          <a:pt x="7499974" y="566721"/>
                          <a:pt x="7365926" y="620030"/>
                        </a:cubicBezTo>
                        <a:cubicBezTo>
                          <a:pt x="7231878" y="673339"/>
                          <a:pt x="6983206" y="609203"/>
                          <a:pt x="6884043" y="620030"/>
                        </a:cubicBezTo>
                        <a:cubicBezTo>
                          <a:pt x="6784880" y="630857"/>
                          <a:pt x="6634085" y="589226"/>
                          <a:pt x="6402160" y="620030"/>
                        </a:cubicBezTo>
                        <a:cubicBezTo>
                          <a:pt x="6170235" y="650834"/>
                          <a:pt x="6075682" y="619367"/>
                          <a:pt x="5920277" y="620030"/>
                        </a:cubicBezTo>
                        <a:cubicBezTo>
                          <a:pt x="5764872" y="620693"/>
                          <a:pt x="5573139" y="548710"/>
                          <a:pt x="5254819" y="620030"/>
                        </a:cubicBezTo>
                        <a:cubicBezTo>
                          <a:pt x="4936499" y="691350"/>
                          <a:pt x="4839040" y="582151"/>
                          <a:pt x="4681149" y="620030"/>
                        </a:cubicBezTo>
                        <a:cubicBezTo>
                          <a:pt x="4523258" y="657909"/>
                          <a:pt x="4447847" y="611926"/>
                          <a:pt x="4382841" y="620030"/>
                        </a:cubicBezTo>
                        <a:cubicBezTo>
                          <a:pt x="4317835" y="628134"/>
                          <a:pt x="4075188" y="570834"/>
                          <a:pt x="3900958" y="620030"/>
                        </a:cubicBezTo>
                        <a:cubicBezTo>
                          <a:pt x="3726728" y="669226"/>
                          <a:pt x="3504960" y="595564"/>
                          <a:pt x="3235500" y="620030"/>
                        </a:cubicBezTo>
                        <a:cubicBezTo>
                          <a:pt x="2966040" y="644496"/>
                          <a:pt x="3034078" y="612289"/>
                          <a:pt x="2845404" y="620030"/>
                        </a:cubicBezTo>
                        <a:cubicBezTo>
                          <a:pt x="2656730" y="627771"/>
                          <a:pt x="2449560" y="570399"/>
                          <a:pt x="2088160" y="620030"/>
                        </a:cubicBezTo>
                        <a:cubicBezTo>
                          <a:pt x="1726760" y="669661"/>
                          <a:pt x="1489744" y="618694"/>
                          <a:pt x="1330915" y="620030"/>
                        </a:cubicBezTo>
                        <a:cubicBezTo>
                          <a:pt x="1172086" y="621366"/>
                          <a:pt x="970889" y="568148"/>
                          <a:pt x="757245" y="620030"/>
                        </a:cubicBezTo>
                        <a:cubicBezTo>
                          <a:pt x="543601" y="671912"/>
                          <a:pt x="288056" y="618081"/>
                          <a:pt x="0" y="620030"/>
                        </a:cubicBezTo>
                        <a:cubicBezTo>
                          <a:pt x="-24602" y="527322"/>
                          <a:pt x="13740" y="373087"/>
                          <a:pt x="0" y="310015"/>
                        </a:cubicBezTo>
                        <a:cubicBezTo>
                          <a:pt x="-13740" y="246943"/>
                          <a:pt x="26405" y="66838"/>
                          <a:pt x="0" y="0"/>
                        </a:cubicBezTo>
                        <a:close/>
                      </a:path>
                      <a:path w="9178724" h="620030" stroke="0" extrusionOk="0">
                        <a:moveTo>
                          <a:pt x="0" y="0"/>
                        </a:moveTo>
                        <a:cubicBezTo>
                          <a:pt x="96739" y="-29740"/>
                          <a:pt x="316269" y="55884"/>
                          <a:pt x="481883" y="0"/>
                        </a:cubicBezTo>
                        <a:cubicBezTo>
                          <a:pt x="647497" y="-55884"/>
                          <a:pt x="662906" y="22298"/>
                          <a:pt x="780192" y="0"/>
                        </a:cubicBezTo>
                        <a:cubicBezTo>
                          <a:pt x="897478" y="-22298"/>
                          <a:pt x="1174454" y="84120"/>
                          <a:pt x="1537436" y="0"/>
                        </a:cubicBezTo>
                        <a:cubicBezTo>
                          <a:pt x="1900418" y="-84120"/>
                          <a:pt x="1921992" y="49836"/>
                          <a:pt x="2019319" y="0"/>
                        </a:cubicBezTo>
                        <a:cubicBezTo>
                          <a:pt x="2116646" y="-49836"/>
                          <a:pt x="2279697" y="53246"/>
                          <a:pt x="2501202" y="0"/>
                        </a:cubicBezTo>
                        <a:cubicBezTo>
                          <a:pt x="2722707" y="-53246"/>
                          <a:pt x="3105924" y="15731"/>
                          <a:pt x="3258447" y="0"/>
                        </a:cubicBezTo>
                        <a:cubicBezTo>
                          <a:pt x="3410970" y="-15731"/>
                          <a:pt x="3548202" y="42104"/>
                          <a:pt x="3648543" y="0"/>
                        </a:cubicBezTo>
                        <a:cubicBezTo>
                          <a:pt x="3748884" y="-42104"/>
                          <a:pt x="4173673" y="21777"/>
                          <a:pt x="4405788" y="0"/>
                        </a:cubicBezTo>
                        <a:cubicBezTo>
                          <a:pt x="4637904" y="-21777"/>
                          <a:pt x="4991337" y="42536"/>
                          <a:pt x="5163032" y="0"/>
                        </a:cubicBezTo>
                        <a:cubicBezTo>
                          <a:pt x="5334727" y="-42536"/>
                          <a:pt x="5620270" y="48170"/>
                          <a:pt x="5736703" y="0"/>
                        </a:cubicBezTo>
                        <a:cubicBezTo>
                          <a:pt x="5853136" y="-48170"/>
                          <a:pt x="6278797" y="51597"/>
                          <a:pt x="6493947" y="0"/>
                        </a:cubicBezTo>
                        <a:cubicBezTo>
                          <a:pt x="6709097" y="-51597"/>
                          <a:pt x="6791622" y="51322"/>
                          <a:pt x="6975830" y="0"/>
                        </a:cubicBezTo>
                        <a:cubicBezTo>
                          <a:pt x="7160038" y="-51322"/>
                          <a:pt x="7222993" y="41857"/>
                          <a:pt x="7457713" y="0"/>
                        </a:cubicBezTo>
                        <a:cubicBezTo>
                          <a:pt x="7692433" y="-41857"/>
                          <a:pt x="7885776" y="62575"/>
                          <a:pt x="8123171" y="0"/>
                        </a:cubicBezTo>
                        <a:cubicBezTo>
                          <a:pt x="8360566" y="-62575"/>
                          <a:pt x="8394351" y="45246"/>
                          <a:pt x="8605054" y="0"/>
                        </a:cubicBezTo>
                        <a:cubicBezTo>
                          <a:pt x="8815757" y="-45246"/>
                          <a:pt x="8988246" y="15581"/>
                          <a:pt x="9178724" y="0"/>
                        </a:cubicBezTo>
                        <a:cubicBezTo>
                          <a:pt x="9202683" y="95727"/>
                          <a:pt x="9155313" y="164771"/>
                          <a:pt x="9178724" y="322416"/>
                        </a:cubicBezTo>
                        <a:cubicBezTo>
                          <a:pt x="9202135" y="480061"/>
                          <a:pt x="9157802" y="527713"/>
                          <a:pt x="9178724" y="620030"/>
                        </a:cubicBezTo>
                        <a:cubicBezTo>
                          <a:pt x="8951193" y="671370"/>
                          <a:pt x="8799462" y="595443"/>
                          <a:pt x="8513267" y="620030"/>
                        </a:cubicBezTo>
                        <a:cubicBezTo>
                          <a:pt x="8227072" y="644617"/>
                          <a:pt x="8259683" y="573792"/>
                          <a:pt x="8123171" y="620030"/>
                        </a:cubicBezTo>
                        <a:cubicBezTo>
                          <a:pt x="7986659" y="666268"/>
                          <a:pt x="7591580" y="543706"/>
                          <a:pt x="7365926" y="620030"/>
                        </a:cubicBezTo>
                        <a:cubicBezTo>
                          <a:pt x="7140272" y="696354"/>
                          <a:pt x="6935755" y="598652"/>
                          <a:pt x="6792256" y="620030"/>
                        </a:cubicBezTo>
                        <a:cubicBezTo>
                          <a:pt x="6648757" y="641408"/>
                          <a:pt x="6575267" y="585033"/>
                          <a:pt x="6402160" y="620030"/>
                        </a:cubicBezTo>
                        <a:cubicBezTo>
                          <a:pt x="6229053" y="655027"/>
                          <a:pt x="6024031" y="591791"/>
                          <a:pt x="5828490" y="620030"/>
                        </a:cubicBezTo>
                        <a:cubicBezTo>
                          <a:pt x="5632949" y="648269"/>
                          <a:pt x="5678078" y="587768"/>
                          <a:pt x="5530181" y="620030"/>
                        </a:cubicBezTo>
                        <a:cubicBezTo>
                          <a:pt x="5382284" y="652292"/>
                          <a:pt x="5354071" y="600649"/>
                          <a:pt x="5231873" y="620030"/>
                        </a:cubicBezTo>
                        <a:cubicBezTo>
                          <a:pt x="5109675" y="639411"/>
                          <a:pt x="4917260" y="557481"/>
                          <a:pt x="4658202" y="620030"/>
                        </a:cubicBezTo>
                        <a:cubicBezTo>
                          <a:pt x="4399144" y="682579"/>
                          <a:pt x="4442789" y="601632"/>
                          <a:pt x="4268107" y="620030"/>
                        </a:cubicBezTo>
                        <a:cubicBezTo>
                          <a:pt x="4093426" y="638428"/>
                          <a:pt x="3806188" y="560095"/>
                          <a:pt x="3602649" y="620030"/>
                        </a:cubicBezTo>
                        <a:cubicBezTo>
                          <a:pt x="3399110" y="679965"/>
                          <a:pt x="3364832" y="602250"/>
                          <a:pt x="3212553" y="620030"/>
                        </a:cubicBezTo>
                        <a:cubicBezTo>
                          <a:pt x="3060274" y="637810"/>
                          <a:pt x="2803745" y="611116"/>
                          <a:pt x="2547096" y="620030"/>
                        </a:cubicBezTo>
                        <a:cubicBezTo>
                          <a:pt x="2290447" y="628944"/>
                          <a:pt x="2330663" y="599928"/>
                          <a:pt x="2248787" y="620030"/>
                        </a:cubicBezTo>
                        <a:cubicBezTo>
                          <a:pt x="2166911" y="640132"/>
                          <a:pt x="1894976" y="566256"/>
                          <a:pt x="1583330" y="620030"/>
                        </a:cubicBezTo>
                        <a:cubicBezTo>
                          <a:pt x="1271684" y="673804"/>
                          <a:pt x="1331706" y="588276"/>
                          <a:pt x="1193234" y="620030"/>
                        </a:cubicBezTo>
                        <a:cubicBezTo>
                          <a:pt x="1054762" y="651784"/>
                          <a:pt x="1037048" y="618999"/>
                          <a:pt x="894926" y="620030"/>
                        </a:cubicBezTo>
                        <a:cubicBezTo>
                          <a:pt x="752804" y="621061"/>
                          <a:pt x="670831" y="580283"/>
                          <a:pt x="504830" y="620030"/>
                        </a:cubicBezTo>
                        <a:cubicBezTo>
                          <a:pt x="338829" y="659777"/>
                          <a:pt x="209164" y="605714"/>
                          <a:pt x="0" y="620030"/>
                        </a:cubicBezTo>
                        <a:cubicBezTo>
                          <a:pt x="-25652" y="520703"/>
                          <a:pt x="14295" y="447375"/>
                          <a:pt x="0" y="322416"/>
                        </a:cubicBezTo>
                        <a:cubicBezTo>
                          <a:pt x="-14295" y="197457"/>
                          <a:pt x="4354" y="146233"/>
                          <a:pt x="0" y="0"/>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2400" b="1" dirty="0">
                <a:solidFill>
                  <a:schemeClr val="tx1"/>
                </a:solidFill>
                <a:latin typeface="Cambria" panose="02040503050406030204" pitchFamily="18" charset="0"/>
                <a:cs typeface="Arial" panose="020B0604020202020204" pitchFamily="34" charset="0"/>
              </a:rPr>
              <a:t>Il </a:t>
            </a:r>
            <a:r>
              <a:rPr lang="it-IT" sz="2400" b="1" dirty="0" err="1">
                <a:solidFill>
                  <a:schemeClr val="tx1"/>
                </a:solidFill>
                <a:latin typeface="Cambria" panose="02040503050406030204" pitchFamily="18" charset="0"/>
                <a:cs typeface="Arial" panose="020B0604020202020204" pitchFamily="34" charset="0"/>
              </a:rPr>
              <a:t>Multimotive</a:t>
            </a:r>
            <a:r>
              <a:rPr lang="it-IT" sz="2400" b="1" dirty="0">
                <a:solidFill>
                  <a:schemeClr val="tx1"/>
                </a:solidFill>
                <a:latin typeface="Cambria" panose="02040503050406030204" pitchFamily="18" charset="0"/>
                <a:cs typeface="Arial" panose="020B0604020202020204" pitchFamily="34" charset="0"/>
              </a:rPr>
              <a:t> Model [</a:t>
            </a:r>
            <a:r>
              <a:rPr lang="it-IT" sz="2400" b="1" dirty="0" err="1">
                <a:solidFill>
                  <a:schemeClr val="tx1"/>
                </a:solidFill>
                <a:latin typeface="Cambria" panose="02040503050406030204" pitchFamily="18" charset="0"/>
                <a:cs typeface="Arial" panose="020B0604020202020204" pitchFamily="34" charset="0"/>
              </a:rPr>
              <a:t>Richman</a:t>
            </a:r>
            <a:r>
              <a:rPr lang="it-IT" sz="2400" b="1" dirty="0">
                <a:solidFill>
                  <a:schemeClr val="tx1"/>
                </a:solidFill>
                <a:latin typeface="Cambria" panose="02040503050406030204" pitchFamily="18" charset="0"/>
                <a:cs typeface="Arial" panose="020B0604020202020204" pitchFamily="34" charset="0"/>
              </a:rPr>
              <a:t> e </a:t>
            </a:r>
            <a:r>
              <a:rPr lang="it-IT" sz="2400" b="1" dirty="0" err="1">
                <a:solidFill>
                  <a:schemeClr val="tx1"/>
                </a:solidFill>
                <a:latin typeface="Cambria" panose="02040503050406030204" pitchFamily="18" charset="0"/>
                <a:cs typeface="Arial" panose="020B0604020202020204" pitchFamily="34" charset="0"/>
              </a:rPr>
              <a:t>Leary</a:t>
            </a:r>
            <a:r>
              <a:rPr lang="it-IT" sz="2400" b="1" dirty="0">
                <a:solidFill>
                  <a:schemeClr val="tx1"/>
                </a:solidFill>
                <a:latin typeface="Cambria" panose="02040503050406030204" pitchFamily="18" charset="0"/>
                <a:cs typeface="Arial" panose="020B0604020202020204" pitchFamily="34" charset="0"/>
              </a:rPr>
              <a:t>, 2009]</a:t>
            </a:r>
          </a:p>
        </p:txBody>
      </p:sp>
      <p:sp>
        <p:nvSpPr>
          <p:cNvPr id="2" name="Rettangolo 1">
            <a:extLst>
              <a:ext uri="{FF2B5EF4-FFF2-40B4-BE49-F238E27FC236}">
                <a16:creationId xmlns:a16="http://schemas.microsoft.com/office/drawing/2014/main" id="{D2920A7A-F582-D240-9AEE-C860282AC111}"/>
              </a:ext>
            </a:extLst>
          </p:cNvPr>
          <p:cNvSpPr/>
          <p:nvPr/>
        </p:nvSpPr>
        <p:spPr>
          <a:xfrm>
            <a:off x="1524000" y="1604442"/>
            <a:ext cx="5382344" cy="507831"/>
          </a:xfrm>
          <a:prstGeom prst="rect">
            <a:avLst/>
          </a:prstGeom>
        </p:spPr>
        <p:txBody>
          <a:bodyPr wrap="square">
            <a:spAutoFit/>
          </a:bodyPr>
          <a:lstStyle/>
          <a:p>
            <a:pPr>
              <a:lnSpc>
                <a:spcPct val="150000"/>
              </a:lnSpc>
            </a:pPr>
            <a:r>
              <a:rPr lang="it-IT" b="1" dirty="0">
                <a:latin typeface="Cambria" panose="02040503050406030204" pitchFamily="18" charset="0"/>
              </a:rPr>
              <a:t>2. Possibilità di </a:t>
            </a:r>
            <a:r>
              <a:rPr lang="it-IT" b="1" dirty="0">
                <a:solidFill>
                  <a:srgbClr val="C00000"/>
                </a:solidFill>
                <a:latin typeface="Cambria" panose="02040503050406030204" pitchFamily="18" charset="0"/>
              </a:rPr>
              <a:t>RELAZIONI ALTERNATIVE.</a:t>
            </a:r>
          </a:p>
        </p:txBody>
      </p:sp>
      <p:sp>
        <p:nvSpPr>
          <p:cNvPr id="8" name="CasellaDiTesto 7">
            <a:extLst>
              <a:ext uri="{FF2B5EF4-FFF2-40B4-BE49-F238E27FC236}">
                <a16:creationId xmlns:a16="http://schemas.microsoft.com/office/drawing/2014/main" id="{E0C2C188-8280-0349-A7E0-5C5B19375EBC}"/>
              </a:ext>
            </a:extLst>
          </p:cNvPr>
          <p:cNvSpPr txBox="1"/>
          <p:nvPr/>
        </p:nvSpPr>
        <p:spPr>
          <a:xfrm>
            <a:off x="1671177" y="2420888"/>
            <a:ext cx="8849647" cy="923330"/>
          </a:xfrm>
          <a:prstGeom prst="rect">
            <a:avLst/>
          </a:prstGeom>
          <a:noFill/>
          <a:ln w="6350">
            <a:solidFill>
              <a:schemeClr val="tx2">
                <a:lumMod val="50000"/>
              </a:schemeClr>
            </a:solidFill>
          </a:ln>
        </p:spPr>
        <p:txBody>
          <a:bodyPr wrap="square" rtlCol="0">
            <a:spAutoFit/>
          </a:bodyPr>
          <a:lstStyle/>
          <a:p>
            <a:r>
              <a:rPr lang="it-IT" dirty="0">
                <a:latin typeface="Cambria" panose="02040503050406030204" pitchFamily="18" charset="0"/>
              </a:rPr>
              <a:t>Quando le persone sono in grado di ricercare nuove fonti di affiliazione, si assiste a una </a:t>
            </a:r>
            <a:r>
              <a:rPr lang="it-IT" b="1" dirty="0">
                <a:latin typeface="Cambria" panose="02040503050406030204" pitchFamily="18" charset="0"/>
              </a:rPr>
              <a:t>riduzione dei comportamenti proattivi di ricerca di supporto e affiliazione e un aumento dei comportamenti di evitamento.</a:t>
            </a:r>
          </a:p>
        </p:txBody>
      </p:sp>
      <p:sp>
        <p:nvSpPr>
          <p:cNvPr id="9" name="CasellaDiTesto 8">
            <a:extLst>
              <a:ext uri="{FF2B5EF4-FFF2-40B4-BE49-F238E27FC236}">
                <a16:creationId xmlns:a16="http://schemas.microsoft.com/office/drawing/2014/main" id="{9A05299A-0E5D-864D-BFC2-682AF56319CA}"/>
              </a:ext>
            </a:extLst>
          </p:cNvPr>
          <p:cNvSpPr txBox="1"/>
          <p:nvPr/>
        </p:nvSpPr>
        <p:spPr>
          <a:xfrm>
            <a:off x="1695422" y="3460927"/>
            <a:ext cx="8849647" cy="646331"/>
          </a:xfrm>
          <a:prstGeom prst="rect">
            <a:avLst/>
          </a:prstGeom>
          <a:noFill/>
          <a:ln w="6350">
            <a:solidFill>
              <a:schemeClr val="tx2">
                <a:lumMod val="50000"/>
              </a:schemeClr>
            </a:solidFill>
          </a:ln>
        </p:spPr>
        <p:txBody>
          <a:bodyPr wrap="square" rtlCol="0">
            <a:spAutoFit/>
          </a:bodyPr>
          <a:lstStyle/>
          <a:p>
            <a:r>
              <a:rPr lang="it-IT" dirty="0">
                <a:latin typeface="Cambria" panose="02040503050406030204" pitchFamily="18" charset="0"/>
              </a:rPr>
              <a:t>Quando le persone NON sono in grado di ricercare nuove fonti di affiliazione, vengono messi in atto </a:t>
            </a:r>
            <a:r>
              <a:rPr lang="it-IT" b="1" dirty="0">
                <a:latin typeface="Cambria" panose="02040503050406030204" pitchFamily="18" charset="0"/>
              </a:rPr>
              <a:t>tentativi e sforzi di riparare la relazione</a:t>
            </a:r>
            <a:r>
              <a:rPr lang="it-IT" dirty="0">
                <a:latin typeface="Cambria" panose="02040503050406030204" pitchFamily="18" charset="0"/>
              </a:rPr>
              <a:t>.</a:t>
            </a:r>
            <a:endParaRPr lang="it-IT" b="1" dirty="0">
              <a:latin typeface="Cambria" panose="02040503050406030204" pitchFamily="18" charset="0"/>
            </a:endParaRPr>
          </a:p>
        </p:txBody>
      </p:sp>
    </p:spTree>
    <p:extLst>
      <p:ext uri="{BB962C8B-B14F-4D97-AF65-F5344CB8AC3E}">
        <p14:creationId xmlns:p14="http://schemas.microsoft.com/office/powerpoint/2010/main" val="4151430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a:extLst>
              <a:ext uri="{FF2B5EF4-FFF2-40B4-BE49-F238E27FC236}">
                <a16:creationId xmlns:a16="http://schemas.microsoft.com/office/drawing/2014/main" id="{B47E38C0-08CF-F741-88EF-F3398AD1F37A}"/>
              </a:ext>
            </a:extLst>
          </p:cNvPr>
          <p:cNvSpPr>
            <a:spLocks noGrp="1"/>
          </p:cNvSpPr>
          <p:nvPr>
            <p:ph type="sldNum" sz="quarter" idx="12"/>
          </p:nvPr>
        </p:nvSpPr>
        <p:spPr/>
        <p:txBody>
          <a:bodyPr/>
          <a:lstStyle/>
          <a:p>
            <a:fld id="{E3AAEEB7-370C-4CD1-84ED-44A96922B98A}" type="slidenum">
              <a:rPr lang="it-IT" smtClean="0"/>
              <a:pPr/>
              <a:t>16</a:t>
            </a:fld>
            <a:endParaRPr lang="it-IT"/>
          </a:p>
        </p:txBody>
      </p:sp>
      <p:sp>
        <p:nvSpPr>
          <p:cNvPr id="23" name="Rettangolo 22">
            <a:extLst>
              <a:ext uri="{FF2B5EF4-FFF2-40B4-BE49-F238E27FC236}">
                <a16:creationId xmlns:a16="http://schemas.microsoft.com/office/drawing/2014/main" id="{91AEAB86-EC33-464D-A83E-48DB0C2822C2}"/>
              </a:ext>
            </a:extLst>
          </p:cNvPr>
          <p:cNvSpPr/>
          <p:nvPr/>
        </p:nvSpPr>
        <p:spPr>
          <a:xfrm>
            <a:off x="1661452" y="590428"/>
            <a:ext cx="7818924" cy="858443"/>
          </a:xfrm>
          <a:prstGeom prst="rect">
            <a:avLst/>
          </a:prstGeom>
          <a:noFill/>
          <a:ln cmpd="sng">
            <a:solidFill>
              <a:schemeClr val="tx2">
                <a:alpha val="86000"/>
              </a:schemeClr>
            </a:solidFill>
            <a:prstDash val="solid"/>
            <a:extLst>
              <a:ext uri="{C807C97D-BFC1-408E-A445-0C87EB9F89A2}">
                <ask:lineSketchStyleProps xmlns:ask="http://schemas.microsoft.com/office/drawing/2018/sketchyshapes" xmlns="" sd="1219033472">
                  <a:custGeom>
                    <a:avLst/>
                    <a:gdLst>
                      <a:gd name="connsiteX0" fmla="*/ 0 w 9178724"/>
                      <a:gd name="connsiteY0" fmla="*/ 0 h 620030"/>
                      <a:gd name="connsiteX1" fmla="*/ 298309 w 9178724"/>
                      <a:gd name="connsiteY1" fmla="*/ 0 h 620030"/>
                      <a:gd name="connsiteX2" fmla="*/ 596617 w 9178724"/>
                      <a:gd name="connsiteY2" fmla="*/ 0 h 620030"/>
                      <a:gd name="connsiteX3" fmla="*/ 894926 w 9178724"/>
                      <a:gd name="connsiteY3" fmla="*/ 0 h 620030"/>
                      <a:gd name="connsiteX4" fmla="*/ 1652170 w 9178724"/>
                      <a:gd name="connsiteY4" fmla="*/ 0 h 620030"/>
                      <a:gd name="connsiteX5" fmla="*/ 2225841 w 9178724"/>
                      <a:gd name="connsiteY5" fmla="*/ 0 h 620030"/>
                      <a:gd name="connsiteX6" fmla="*/ 2524149 w 9178724"/>
                      <a:gd name="connsiteY6" fmla="*/ 0 h 620030"/>
                      <a:gd name="connsiteX7" fmla="*/ 3097819 w 9178724"/>
                      <a:gd name="connsiteY7" fmla="*/ 0 h 620030"/>
                      <a:gd name="connsiteX8" fmla="*/ 3855064 w 9178724"/>
                      <a:gd name="connsiteY8" fmla="*/ 0 h 620030"/>
                      <a:gd name="connsiteX9" fmla="*/ 4336947 w 9178724"/>
                      <a:gd name="connsiteY9" fmla="*/ 0 h 620030"/>
                      <a:gd name="connsiteX10" fmla="*/ 4818830 w 9178724"/>
                      <a:gd name="connsiteY10" fmla="*/ 0 h 620030"/>
                      <a:gd name="connsiteX11" fmla="*/ 5392500 w 9178724"/>
                      <a:gd name="connsiteY11" fmla="*/ 0 h 620030"/>
                      <a:gd name="connsiteX12" fmla="*/ 6057958 w 9178724"/>
                      <a:gd name="connsiteY12" fmla="*/ 0 h 620030"/>
                      <a:gd name="connsiteX13" fmla="*/ 6723415 w 9178724"/>
                      <a:gd name="connsiteY13" fmla="*/ 0 h 620030"/>
                      <a:gd name="connsiteX14" fmla="*/ 7388873 w 9178724"/>
                      <a:gd name="connsiteY14" fmla="*/ 0 h 620030"/>
                      <a:gd name="connsiteX15" fmla="*/ 8146118 w 9178724"/>
                      <a:gd name="connsiteY15" fmla="*/ 0 h 620030"/>
                      <a:gd name="connsiteX16" fmla="*/ 9178724 w 9178724"/>
                      <a:gd name="connsiteY16" fmla="*/ 0 h 620030"/>
                      <a:gd name="connsiteX17" fmla="*/ 9178724 w 9178724"/>
                      <a:gd name="connsiteY17" fmla="*/ 316215 h 620030"/>
                      <a:gd name="connsiteX18" fmla="*/ 9178724 w 9178724"/>
                      <a:gd name="connsiteY18" fmla="*/ 620030 h 620030"/>
                      <a:gd name="connsiteX19" fmla="*/ 8421479 w 9178724"/>
                      <a:gd name="connsiteY19" fmla="*/ 620030 h 620030"/>
                      <a:gd name="connsiteX20" fmla="*/ 7847809 w 9178724"/>
                      <a:gd name="connsiteY20" fmla="*/ 620030 h 620030"/>
                      <a:gd name="connsiteX21" fmla="*/ 7365926 w 9178724"/>
                      <a:gd name="connsiteY21" fmla="*/ 620030 h 620030"/>
                      <a:gd name="connsiteX22" fmla="*/ 6884043 w 9178724"/>
                      <a:gd name="connsiteY22" fmla="*/ 620030 h 620030"/>
                      <a:gd name="connsiteX23" fmla="*/ 6402160 w 9178724"/>
                      <a:gd name="connsiteY23" fmla="*/ 620030 h 620030"/>
                      <a:gd name="connsiteX24" fmla="*/ 5920277 w 9178724"/>
                      <a:gd name="connsiteY24" fmla="*/ 620030 h 620030"/>
                      <a:gd name="connsiteX25" fmla="*/ 5254819 w 9178724"/>
                      <a:gd name="connsiteY25" fmla="*/ 620030 h 620030"/>
                      <a:gd name="connsiteX26" fmla="*/ 4681149 w 9178724"/>
                      <a:gd name="connsiteY26" fmla="*/ 620030 h 620030"/>
                      <a:gd name="connsiteX27" fmla="*/ 4382841 w 9178724"/>
                      <a:gd name="connsiteY27" fmla="*/ 620030 h 620030"/>
                      <a:gd name="connsiteX28" fmla="*/ 3900958 w 9178724"/>
                      <a:gd name="connsiteY28" fmla="*/ 620030 h 620030"/>
                      <a:gd name="connsiteX29" fmla="*/ 3235500 w 9178724"/>
                      <a:gd name="connsiteY29" fmla="*/ 620030 h 620030"/>
                      <a:gd name="connsiteX30" fmla="*/ 2845404 w 9178724"/>
                      <a:gd name="connsiteY30" fmla="*/ 620030 h 620030"/>
                      <a:gd name="connsiteX31" fmla="*/ 2088160 w 9178724"/>
                      <a:gd name="connsiteY31" fmla="*/ 620030 h 620030"/>
                      <a:gd name="connsiteX32" fmla="*/ 1330915 w 9178724"/>
                      <a:gd name="connsiteY32" fmla="*/ 620030 h 620030"/>
                      <a:gd name="connsiteX33" fmla="*/ 757245 w 9178724"/>
                      <a:gd name="connsiteY33" fmla="*/ 620030 h 620030"/>
                      <a:gd name="connsiteX34" fmla="*/ 0 w 9178724"/>
                      <a:gd name="connsiteY34" fmla="*/ 620030 h 620030"/>
                      <a:gd name="connsiteX35" fmla="*/ 0 w 9178724"/>
                      <a:gd name="connsiteY35" fmla="*/ 310015 h 620030"/>
                      <a:gd name="connsiteX36" fmla="*/ 0 w 9178724"/>
                      <a:gd name="connsiteY36" fmla="*/ 0 h 620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9178724" h="620030" fill="none" extrusionOk="0">
                        <a:moveTo>
                          <a:pt x="0" y="0"/>
                        </a:moveTo>
                        <a:cubicBezTo>
                          <a:pt x="102535" y="-35417"/>
                          <a:pt x="231128" y="19743"/>
                          <a:pt x="298309" y="0"/>
                        </a:cubicBezTo>
                        <a:cubicBezTo>
                          <a:pt x="365490" y="-19743"/>
                          <a:pt x="504771" y="6903"/>
                          <a:pt x="596617" y="0"/>
                        </a:cubicBezTo>
                        <a:cubicBezTo>
                          <a:pt x="688463" y="-6903"/>
                          <a:pt x="801466" y="32459"/>
                          <a:pt x="894926" y="0"/>
                        </a:cubicBezTo>
                        <a:cubicBezTo>
                          <a:pt x="988386" y="-32459"/>
                          <a:pt x="1351220" y="8679"/>
                          <a:pt x="1652170" y="0"/>
                        </a:cubicBezTo>
                        <a:cubicBezTo>
                          <a:pt x="1953120" y="-8679"/>
                          <a:pt x="2036343" y="40882"/>
                          <a:pt x="2225841" y="0"/>
                        </a:cubicBezTo>
                        <a:cubicBezTo>
                          <a:pt x="2415339" y="-40882"/>
                          <a:pt x="2409558" y="12227"/>
                          <a:pt x="2524149" y="0"/>
                        </a:cubicBezTo>
                        <a:cubicBezTo>
                          <a:pt x="2638740" y="-12227"/>
                          <a:pt x="2909787" y="59308"/>
                          <a:pt x="3097819" y="0"/>
                        </a:cubicBezTo>
                        <a:cubicBezTo>
                          <a:pt x="3285851" y="-59308"/>
                          <a:pt x="3499507" y="53098"/>
                          <a:pt x="3855064" y="0"/>
                        </a:cubicBezTo>
                        <a:cubicBezTo>
                          <a:pt x="4210622" y="-53098"/>
                          <a:pt x="4150339" y="24700"/>
                          <a:pt x="4336947" y="0"/>
                        </a:cubicBezTo>
                        <a:cubicBezTo>
                          <a:pt x="4523555" y="-24700"/>
                          <a:pt x="4623920" y="10678"/>
                          <a:pt x="4818830" y="0"/>
                        </a:cubicBezTo>
                        <a:cubicBezTo>
                          <a:pt x="5013740" y="-10678"/>
                          <a:pt x="5127394" y="40268"/>
                          <a:pt x="5392500" y="0"/>
                        </a:cubicBezTo>
                        <a:cubicBezTo>
                          <a:pt x="5657606" y="-40268"/>
                          <a:pt x="5754330" y="74320"/>
                          <a:pt x="6057958" y="0"/>
                        </a:cubicBezTo>
                        <a:cubicBezTo>
                          <a:pt x="6361586" y="-74320"/>
                          <a:pt x="6494940" y="37329"/>
                          <a:pt x="6723415" y="0"/>
                        </a:cubicBezTo>
                        <a:cubicBezTo>
                          <a:pt x="6951890" y="-37329"/>
                          <a:pt x="7117832" y="30948"/>
                          <a:pt x="7388873" y="0"/>
                        </a:cubicBezTo>
                        <a:cubicBezTo>
                          <a:pt x="7659914" y="-30948"/>
                          <a:pt x="7926991" y="65074"/>
                          <a:pt x="8146118" y="0"/>
                        </a:cubicBezTo>
                        <a:cubicBezTo>
                          <a:pt x="8365246" y="-65074"/>
                          <a:pt x="8701383" y="71750"/>
                          <a:pt x="9178724" y="0"/>
                        </a:cubicBezTo>
                        <a:cubicBezTo>
                          <a:pt x="9200174" y="141322"/>
                          <a:pt x="9160033" y="216766"/>
                          <a:pt x="9178724" y="316215"/>
                        </a:cubicBezTo>
                        <a:cubicBezTo>
                          <a:pt x="9197415" y="415665"/>
                          <a:pt x="9170910" y="493137"/>
                          <a:pt x="9178724" y="620030"/>
                        </a:cubicBezTo>
                        <a:cubicBezTo>
                          <a:pt x="8847610" y="633606"/>
                          <a:pt x="8699284" y="581521"/>
                          <a:pt x="8421479" y="620030"/>
                        </a:cubicBezTo>
                        <a:cubicBezTo>
                          <a:pt x="8143674" y="658539"/>
                          <a:pt x="8043343" y="588100"/>
                          <a:pt x="7847809" y="620030"/>
                        </a:cubicBezTo>
                        <a:cubicBezTo>
                          <a:pt x="7652275" y="651960"/>
                          <a:pt x="7499974" y="566721"/>
                          <a:pt x="7365926" y="620030"/>
                        </a:cubicBezTo>
                        <a:cubicBezTo>
                          <a:pt x="7231878" y="673339"/>
                          <a:pt x="6983206" y="609203"/>
                          <a:pt x="6884043" y="620030"/>
                        </a:cubicBezTo>
                        <a:cubicBezTo>
                          <a:pt x="6784880" y="630857"/>
                          <a:pt x="6634085" y="589226"/>
                          <a:pt x="6402160" y="620030"/>
                        </a:cubicBezTo>
                        <a:cubicBezTo>
                          <a:pt x="6170235" y="650834"/>
                          <a:pt x="6075682" y="619367"/>
                          <a:pt x="5920277" y="620030"/>
                        </a:cubicBezTo>
                        <a:cubicBezTo>
                          <a:pt x="5764872" y="620693"/>
                          <a:pt x="5573139" y="548710"/>
                          <a:pt x="5254819" y="620030"/>
                        </a:cubicBezTo>
                        <a:cubicBezTo>
                          <a:pt x="4936499" y="691350"/>
                          <a:pt x="4839040" y="582151"/>
                          <a:pt x="4681149" y="620030"/>
                        </a:cubicBezTo>
                        <a:cubicBezTo>
                          <a:pt x="4523258" y="657909"/>
                          <a:pt x="4447847" y="611926"/>
                          <a:pt x="4382841" y="620030"/>
                        </a:cubicBezTo>
                        <a:cubicBezTo>
                          <a:pt x="4317835" y="628134"/>
                          <a:pt x="4075188" y="570834"/>
                          <a:pt x="3900958" y="620030"/>
                        </a:cubicBezTo>
                        <a:cubicBezTo>
                          <a:pt x="3726728" y="669226"/>
                          <a:pt x="3504960" y="595564"/>
                          <a:pt x="3235500" y="620030"/>
                        </a:cubicBezTo>
                        <a:cubicBezTo>
                          <a:pt x="2966040" y="644496"/>
                          <a:pt x="3034078" y="612289"/>
                          <a:pt x="2845404" y="620030"/>
                        </a:cubicBezTo>
                        <a:cubicBezTo>
                          <a:pt x="2656730" y="627771"/>
                          <a:pt x="2449560" y="570399"/>
                          <a:pt x="2088160" y="620030"/>
                        </a:cubicBezTo>
                        <a:cubicBezTo>
                          <a:pt x="1726760" y="669661"/>
                          <a:pt x="1489744" y="618694"/>
                          <a:pt x="1330915" y="620030"/>
                        </a:cubicBezTo>
                        <a:cubicBezTo>
                          <a:pt x="1172086" y="621366"/>
                          <a:pt x="970889" y="568148"/>
                          <a:pt x="757245" y="620030"/>
                        </a:cubicBezTo>
                        <a:cubicBezTo>
                          <a:pt x="543601" y="671912"/>
                          <a:pt x="288056" y="618081"/>
                          <a:pt x="0" y="620030"/>
                        </a:cubicBezTo>
                        <a:cubicBezTo>
                          <a:pt x="-24602" y="527322"/>
                          <a:pt x="13740" y="373087"/>
                          <a:pt x="0" y="310015"/>
                        </a:cubicBezTo>
                        <a:cubicBezTo>
                          <a:pt x="-13740" y="246943"/>
                          <a:pt x="26405" y="66838"/>
                          <a:pt x="0" y="0"/>
                        </a:cubicBezTo>
                        <a:close/>
                      </a:path>
                      <a:path w="9178724" h="620030" stroke="0" extrusionOk="0">
                        <a:moveTo>
                          <a:pt x="0" y="0"/>
                        </a:moveTo>
                        <a:cubicBezTo>
                          <a:pt x="96739" y="-29740"/>
                          <a:pt x="316269" y="55884"/>
                          <a:pt x="481883" y="0"/>
                        </a:cubicBezTo>
                        <a:cubicBezTo>
                          <a:pt x="647497" y="-55884"/>
                          <a:pt x="662906" y="22298"/>
                          <a:pt x="780192" y="0"/>
                        </a:cubicBezTo>
                        <a:cubicBezTo>
                          <a:pt x="897478" y="-22298"/>
                          <a:pt x="1174454" y="84120"/>
                          <a:pt x="1537436" y="0"/>
                        </a:cubicBezTo>
                        <a:cubicBezTo>
                          <a:pt x="1900418" y="-84120"/>
                          <a:pt x="1921992" y="49836"/>
                          <a:pt x="2019319" y="0"/>
                        </a:cubicBezTo>
                        <a:cubicBezTo>
                          <a:pt x="2116646" y="-49836"/>
                          <a:pt x="2279697" y="53246"/>
                          <a:pt x="2501202" y="0"/>
                        </a:cubicBezTo>
                        <a:cubicBezTo>
                          <a:pt x="2722707" y="-53246"/>
                          <a:pt x="3105924" y="15731"/>
                          <a:pt x="3258447" y="0"/>
                        </a:cubicBezTo>
                        <a:cubicBezTo>
                          <a:pt x="3410970" y="-15731"/>
                          <a:pt x="3548202" y="42104"/>
                          <a:pt x="3648543" y="0"/>
                        </a:cubicBezTo>
                        <a:cubicBezTo>
                          <a:pt x="3748884" y="-42104"/>
                          <a:pt x="4173673" y="21777"/>
                          <a:pt x="4405788" y="0"/>
                        </a:cubicBezTo>
                        <a:cubicBezTo>
                          <a:pt x="4637904" y="-21777"/>
                          <a:pt x="4991337" y="42536"/>
                          <a:pt x="5163032" y="0"/>
                        </a:cubicBezTo>
                        <a:cubicBezTo>
                          <a:pt x="5334727" y="-42536"/>
                          <a:pt x="5620270" y="48170"/>
                          <a:pt x="5736703" y="0"/>
                        </a:cubicBezTo>
                        <a:cubicBezTo>
                          <a:pt x="5853136" y="-48170"/>
                          <a:pt x="6278797" y="51597"/>
                          <a:pt x="6493947" y="0"/>
                        </a:cubicBezTo>
                        <a:cubicBezTo>
                          <a:pt x="6709097" y="-51597"/>
                          <a:pt x="6791622" y="51322"/>
                          <a:pt x="6975830" y="0"/>
                        </a:cubicBezTo>
                        <a:cubicBezTo>
                          <a:pt x="7160038" y="-51322"/>
                          <a:pt x="7222993" y="41857"/>
                          <a:pt x="7457713" y="0"/>
                        </a:cubicBezTo>
                        <a:cubicBezTo>
                          <a:pt x="7692433" y="-41857"/>
                          <a:pt x="7885776" y="62575"/>
                          <a:pt x="8123171" y="0"/>
                        </a:cubicBezTo>
                        <a:cubicBezTo>
                          <a:pt x="8360566" y="-62575"/>
                          <a:pt x="8394351" y="45246"/>
                          <a:pt x="8605054" y="0"/>
                        </a:cubicBezTo>
                        <a:cubicBezTo>
                          <a:pt x="8815757" y="-45246"/>
                          <a:pt x="8988246" y="15581"/>
                          <a:pt x="9178724" y="0"/>
                        </a:cubicBezTo>
                        <a:cubicBezTo>
                          <a:pt x="9202683" y="95727"/>
                          <a:pt x="9155313" y="164771"/>
                          <a:pt x="9178724" y="322416"/>
                        </a:cubicBezTo>
                        <a:cubicBezTo>
                          <a:pt x="9202135" y="480061"/>
                          <a:pt x="9157802" y="527713"/>
                          <a:pt x="9178724" y="620030"/>
                        </a:cubicBezTo>
                        <a:cubicBezTo>
                          <a:pt x="8951193" y="671370"/>
                          <a:pt x="8799462" y="595443"/>
                          <a:pt x="8513267" y="620030"/>
                        </a:cubicBezTo>
                        <a:cubicBezTo>
                          <a:pt x="8227072" y="644617"/>
                          <a:pt x="8259683" y="573792"/>
                          <a:pt x="8123171" y="620030"/>
                        </a:cubicBezTo>
                        <a:cubicBezTo>
                          <a:pt x="7986659" y="666268"/>
                          <a:pt x="7591580" y="543706"/>
                          <a:pt x="7365926" y="620030"/>
                        </a:cubicBezTo>
                        <a:cubicBezTo>
                          <a:pt x="7140272" y="696354"/>
                          <a:pt x="6935755" y="598652"/>
                          <a:pt x="6792256" y="620030"/>
                        </a:cubicBezTo>
                        <a:cubicBezTo>
                          <a:pt x="6648757" y="641408"/>
                          <a:pt x="6575267" y="585033"/>
                          <a:pt x="6402160" y="620030"/>
                        </a:cubicBezTo>
                        <a:cubicBezTo>
                          <a:pt x="6229053" y="655027"/>
                          <a:pt x="6024031" y="591791"/>
                          <a:pt x="5828490" y="620030"/>
                        </a:cubicBezTo>
                        <a:cubicBezTo>
                          <a:pt x="5632949" y="648269"/>
                          <a:pt x="5678078" y="587768"/>
                          <a:pt x="5530181" y="620030"/>
                        </a:cubicBezTo>
                        <a:cubicBezTo>
                          <a:pt x="5382284" y="652292"/>
                          <a:pt x="5354071" y="600649"/>
                          <a:pt x="5231873" y="620030"/>
                        </a:cubicBezTo>
                        <a:cubicBezTo>
                          <a:pt x="5109675" y="639411"/>
                          <a:pt x="4917260" y="557481"/>
                          <a:pt x="4658202" y="620030"/>
                        </a:cubicBezTo>
                        <a:cubicBezTo>
                          <a:pt x="4399144" y="682579"/>
                          <a:pt x="4442789" y="601632"/>
                          <a:pt x="4268107" y="620030"/>
                        </a:cubicBezTo>
                        <a:cubicBezTo>
                          <a:pt x="4093426" y="638428"/>
                          <a:pt x="3806188" y="560095"/>
                          <a:pt x="3602649" y="620030"/>
                        </a:cubicBezTo>
                        <a:cubicBezTo>
                          <a:pt x="3399110" y="679965"/>
                          <a:pt x="3364832" y="602250"/>
                          <a:pt x="3212553" y="620030"/>
                        </a:cubicBezTo>
                        <a:cubicBezTo>
                          <a:pt x="3060274" y="637810"/>
                          <a:pt x="2803745" y="611116"/>
                          <a:pt x="2547096" y="620030"/>
                        </a:cubicBezTo>
                        <a:cubicBezTo>
                          <a:pt x="2290447" y="628944"/>
                          <a:pt x="2330663" y="599928"/>
                          <a:pt x="2248787" y="620030"/>
                        </a:cubicBezTo>
                        <a:cubicBezTo>
                          <a:pt x="2166911" y="640132"/>
                          <a:pt x="1894976" y="566256"/>
                          <a:pt x="1583330" y="620030"/>
                        </a:cubicBezTo>
                        <a:cubicBezTo>
                          <a:pt x="1271684" y="673804"/>
                          <a:pt x="1331706" y="588276"/>
                          <a:pt x="1193234" y="620030"/>
                        </a:cubicBezTo>
                        <a:cubicBezTo>
                          <a:pt x="1054762" y="651784"/>
                          <a:pt x="1037048" y="618999"/>
                          <a:pt x="894926" y="620030"/>
                        </a:cubicBezTo>
                        <a:cubicBezTo>
                          <a:pt x="752804" y="621061"/>
                          <a:pt x="670831" y="580283"/>
                          <a:pt x="504830" y="620030"/>
                        </a:cubicBezTo>
                        <a:cubicBezTo>
                          <a:pt x="338829" y="659777"/>
                          <a:pt x="209164" y="605714"/>
                          <a:pt x="0" y="620030"/>
                        </a:cubicBezTo>
                        <a:cubicBezTo>
                          <a:pt x="-25652" y="520703"/>
                          <a:pt x="14295" y="447375"/>
                          <a:pt x="0" y="322416"/>
                        </a:cubicBezTo>
                        <a:cubicBezTo>
                          <a:pt x="-14295" y="197457"/>
                          <a:pt x="4354" y="146233"/>
                          <a:pt x="0" y="0"/>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2400" b="1" dirty="0">
                <a:solidFill>
                  <a:schemeClr val="tx1"/>
                </a:solidFill>
                <a:latin typeface="Cambria" panose="02040503050406030204" pitchFamily="18" charset="0"/>
                <a:cs typeface="Arial" panose="020B0604020202020204" pitchFamily="34" charset="0"/>
              </a:rPr>
              <a:t>Il </a:t>
            </a:r>
            <a:r>
              <a:rPr lang="it-IT" sz="2400" b="1" dirty="0" err="1">
                <a:solidFill>
                  <a:schemeClr val="tx1"/>
                </a:solidFill>
                <a:latin typeface="Cambria" panose="02040503050406030204" pitchFamily="18" charset="0"/>
                <a:cs typeface="Arial" panose="020B0604020202020204" pitchFamily="34" charset="0"/>
              </a:rPr>
              <a:t>Multimotive</a:t>
            </a:r>
            <a:r>
              <a:rPr lang="it-IT" sz="2400" b="1" dirty="0">
                <a:solidFill>
                  <a:schemeClr val="tx1"/>
                </a:solidFill>
                <a:latin typeface="Cambria" panose="02040503050406030204" pitchFamily="18" charset="0"/>
                <a:cs typeface="Arial" panose="020B0604020202020204" pitchFamily="34" charset="0"/>
              </a:rPr>
              <a:t> Model [</a:t>
            </a:r>
            <a:r>
              <a:rPr lang="it-IT" sz="2400" b="1" dirty="0" err="1">
                <a:solidFill>
                  <a:schemeClr val="tx1"/>
                </a:solidFill>
                <a:latin typeface="Cambria" panose="02040503050406030204" pitchFamily="18" charset="0"/>
                <a:cs typeface="Arial" panose="020B0604020202020204" pitchFamily="34" charset="0"/>
              </a:rPr>
              <a:t>Richman</a:t>
            </a:r>
            <a:r>
              <a:rPr lang="it-IT" sz="2400" b="1" dirty="0">
                <a:solidFill>
                  <a:schemeClr val="tx1"/>
                </a:solidFill>
                <a:latin typeface="Cambria" panose="02040503050406030204" pitchFamily="18" charset="0"/>
                <a:cs typeface="Arial" panose="020B0604020202020204" pitchFamily="34" charset="0"/>
              </a:rPr>
              <a:t> e </a:t>
            </a:r>
            <a:r>
              <a:rPr lang="it-IT" sz="2400" b="1" dirty="0" err="1">
                <a:solidFill>
                  <a:schemeClr val="tx1"/>
                </a:solidFill>
                <a:latin typeface="Cambria" panose="02040503050406030204" pitchFamily="18" charset="0"/>
                <a:cs typeface="Arial" panose="020B0604020202020204" pitchFamily="34" charset="0"/>
              </a:rPr>
              <a:t>Leary</a:t>
            </a:r>
            <a:r>
              <a:rPr lang="it-IT" sz="2400" b="1" dirty="0">
                <a:solidFill>
                  <a:schemeClr val="tx1"/>
                </a:solidFill>
                <a:latin typeface="Cambria" panose="02040503050406030204" pitchFamily="18" charset="0"/>
                <a:cs typeface="Arial" panose="020B0604020202020204" pitchFamily="34" charset="0"/>
              </a:rPr>
              <a:t>, 2009]</a:t>
            </a:r>
          </a:p>
        </p:txBody>
      </p:sp>
      <p:sp>
        <p:nvSpPr>
          <p:cNvPr id="41" name="CasellaDiTesto 40">
            <a:extLst>
              <a:ext uri="{FF2B5EF4-FFF2-40B4-BE49-F238E27FC236}">
                <a16:creationId xmlns:a16="http://schemas.microsoft.com/office/drawing/2014/main" id="{335AA6A2-7D01-1D44-939F-79DE63763D50}"/>
              </a:ext>
            </a:extLst>
          </p:cNvPr>
          <p:cNvSpPr txBox="1"/>
          <p:nvPr/>
        </p:nvSpPr>
        <p:spPr>
          <a:xfrm>
            <a:off x="1635012" y="2374429"/>
            <a:ext cx="8849647" cy="646331"/>
          </a:xfrm>
          <a:prstGeom prst="rect">
            <a:avLst/>
          </a:prstGeom>
          <a:noFill/>
          <a:ln w="6350">
            <a:solidFill>
              <a:schemeClr val="tx2">
                <a:lumMod val="50000"/>
              </a:schemeClr>
            </a:solidFill>
          </a:ln>
        </p:spPr>
        <p:txBody>
          <a:bodyPr wrap="square" rtlCol="0">
            <a:spAutoFit/>
          </a:bodyPr>
          <a:lstStyle/>
          <a:p>
            <a:r>
              <a:rPr lang="it-IT" dirty="0">
                <a:latin typeface="Cambria" panose="02040503050406030204" pitchFamily="18" charset="0"/>
              </a:rPr>
              <a:t>Ritenere che vi sia la </a:t>
            </a:r>
            <a:r>
              <a:rPr lang="it-IT" b="1" dirty="0">
                <a:latin typeface="Cambria" panose="02040503050406030204" pitchFamily="18" charset="0"/>
              </a:rPr>
              <a:t>possibilità di riparare </a:t>
            </a:r>
            <a:r>
              <a:rPr lang="it-IT" dirty="0">
                <a:latin typeface="Cambria" panose="02040503050406030204" pitchFamily="18" charset="0"/>
              </a:rPr>
              <a:t>la relazione porta l’individuo a </a:t>
            </a:r>
            <a:r>
              <a:rPr lang="it-IT" b="1" dirty="0">
                <a:latin typeface="Cambria" panose="02040503050406030204" pitchFamily="18" charset="0"/>
              </a:rPr>
              <a:t>conformarsi, cooperare e obbedire di più.</a:t>
            </a:r>
          </a:p>
        </p:txBody>
      </p:sp>
      <p:sp>
        <p:nvSpPr>
          <p:cNvPr id="6" name="CasellaDiTesto 5">
            <a:extLst>
              <a:ext uri="{FF2B5EF4-FFF2-40B4-BE49-F238E27FC236}">
                <a16:creationId xmlns:a16="http://schemas.microsoft.com/office/drawing/2014/main" id="{38B86D3C-170D-214A-AE29-9EA7C6B06CB7}"/>
              </a:ext>
            </a:extLst>
          </p:cNvPr>
          <p:cNvSpPr txBox="1"/>
          <p:nvPr/>
        </p:nvSpPr>
        <p:spPr>
          <a:xfrm>
            <a:off x="1635011" y="3225750"/>
            <a:ext cx="8849647" cy="923330"/>
          </a:xfrm>
          <a:prstGeom prst="rect">
            <a:avLst/>
          </a:prstGeom>
          <a:noFill/>
          <a:ln w="6350">
            <a:solidFill>
              <a:schemeClr val="tx2">
                <a:lumMod val="50000"/>
              </a:schemeClr>
            </a:solidFill>
          </a:ln>
        </p:spPr>
        <p:txBody>
          <a:bodyPr wrap="square" rtlCol="0">
            <a:spAutoFit/>
          </a:bodyPr>
          <a:lstStyle/>
          <a:p>
            <a:r>
              <a:rPr lang="it-IT" dirty="0">
                <a:latin typeface="Cambria" panose="02040503050406030204" pitchFamily="18" charset="0"/>
              </a:rPr>
              <a:t>Quando la </a:t>
            </a:r>
            <a:r>
              <a:rPr lang="it-IT" b="1" dirty="0">
                <a:latin typeface="Cambria" panose="02040503050406030204" pitchFamily="18" charset="0"/>
              </a:rPr>
              <a:t>riparazione</a:t>
            </a:r>
            <a:r>
              <a:rPr lang="it-IT" dirty="0">
                <a:latin typeface="Cambria" panose="02040503050406030204" pitchFamily="18" charset="0"/>
              </a:rPr>
              <a:t> della relazione è percepita come </a:t>
            </a:r>
            <a:r>
              <a:rPr lang="it-IT" b="1" dirty="0">
                <a:latin typeface="Cambria" panose="02040503050406030204" pitchFamily="18" charset="0"/>
              </a:rPr>
              <a:t>improbabile</a:t>
            </a:r>
            <a:r>
              <a:rPr lang="it-IT" dirty="0">
                <a:latin typeface="Cambria" panose="02040503050406030204" pitchFamily="18" charset="0"/>
              </a:rPr>
              <a:t>, i comportamenti prosociali non vengono messi in atto e al loro posto predominano le </a:t>
            </a:r>
            <a:r>
              <a:rPr lang="it-IT" b="1" dirty="0">
                <a:latin typeface="Cambria" panose="02040503050406030204" pitchFamily="18" charset="0"/>
              </a:rPr>
              <a:t>risposte antisociali.</a:t>
            </a:r>
          </a:p>
        </p:txBody>
      </p:sp>
      <p:sp>
        <p:nvSpPr>
          <p:cNvPr id="9" name="Rettangolo 8">
            <a:extLst>
              <a:ext uri="{FF2B5EF4-FFF2-40B4-BE49-F238E27FC236}">
                <a16:creationId xmlns:a16="http://schemas.microsoft.com/office/drawing/2014/main" id="{7D089561-EBBD-CD45-B8F1-82E24722D41B}"/>
              </a:ext>
            </a:extLst>
          </p:cNvPr>
          <p:cNvSpPr/>
          <p:nvPr/>
        </p:nvSpPr>
        <p:spPr>
          <a:xfrm>
            <a:off x="1524000" y="1604442"/>
            <a:ext cx="6815178" cy="507831"/>
          </a:xfrm>
          <a:prstGeom prst="rect">
            <a:avLst/>
          </a:prstGeom>
        </p:spPr>
        <p:txBody>
          <a:bodyPr wrap="square">
            <a:spAutoFit/>
          </a:bodyPr>
          <a:lstStyle/>
          <a:p>
            <a:pPr>
              <a:lnSpc>
                <a:spcPct val="150000"/>
              </a:lnSpc>
            </a:pPr>
            <a:r>
              <a:rPr lang="it-IT" b="1" dirty="0">
                <a:solidFill>
                  <a:srgbClr val="C00000"/>
                </a:solidFill>
                <a:latin typeface="Cambria" panose="02040503050406030204" pitchFamily="18" charset="0"/>
              </a:rPr>
              <a:t>3. ASPETTATIVE</a:t>
            </a:r>
            <a:r>
              <a:rPr lang="it-IT" b="1" dirty="0">
                <a:latin typeface="Cambria" panose="02040503050406030204" pitchFamily="18" charset="0"/>
              </a:rPr>
              <a:t> di poter riparare la relazione.</a:t>
            </a:r>
          </a:p>
        </p:txBody>
      </p:sp>
    </p:spTree>
    <p:extLst>
      <p:ext uri="{BB962C8B-B14F-4D97-AF65-F5344CB8AC3E}">
        <p14:creationId xmlns:p14="http://schemas.microsoft.com/office/powerpoint/2010/main" val="3958546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P spid="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a:extLst>
              <a:ext uri="{FF2B5EF4-FFF2-40B4-BE49-F238E27FC236}">
                <a16:creationId xmlns:a16="http://schemas.microsoft.com/office/drawing/2014/main" id="{B47E38C0-08CF-F741-88EF-F3398AD1F37A}"/>
              </a:ext>
            </a:extLst>
          </p:cNvPr>
          <p:cNvSpPr>
            <a:spLocks noGrp="1"/>
          </p:cNvSpPr>
          <p:nvPr>
            <p:ph type="sldNum" sz="quarter" idx="12"/>
          </p:nvPr>
        </p:nvSpPr>
        <p:spPr/>
        <p:txBody>
          <a:bodyPr/>
          <a:lstStyle/>
          <a:p>
            <a:fld id="{E3AAEEB7-370C-4CD1-84ED-44A96922B98A}" type="slidenum">
              <a:rPr lang="it-IT" smtClean="0"/>
              <a:pPr/>
              <a:t>17</a:t>
            </a:fld>
            <a:endParaRPr lang="it-IT"/>
          </a:p>
        </p:txBody>
      </p:sp>
      <p:sp>
        <p:nvSpPr>
          <p:cNvPr id="23" name="Rettangolo 22">
            <a:extLst>
              <a:ext uri="{FF2B5EF4-FFF2-40B4-BE49-F238E27FC236}">
                <a16:creationId xmlns:a16="http://schemas.microsoft.com/office/drawing/2014/main" id="{91AEAB86-EC33-464D-A83E-48DB0C2822C2}"/>
              </a:ext>
            </a:extLst>
          </p:cNvPr>
          <p:cNvSpPr/>
          <p:nvPr/>
        </p:nvSpPr>
        <p:spPr>
          <a:xfrm>
            <a:off x="1661452" y="590428"/>
            <a:ext cx="7818924" cy="858443"/>
          </a:xfrm>
          <a:prstGeom prst="rect">
            <a:avLst/>
          </a:prstGeom>
          <a:noFill/>
          <a:ln cmpd="sng">
            <a:solidFill>
              <a:schemeClr val="tx2">
                <a:alpha val="86000"/>
              </a:schemeClr>
            </a:solidFill>
            <a:prstDash val="solid"/>
            <a:extLst>
              <a:ext uri="{C807C97D-BFC1-408E-A445-0C87EB9F89A2}">
                <ask:lineSketchStyleProps xmlns:ask="http://schemas.microsoft.com/office/drawing/2018/sketchyshapes" xmlns="" sd="1219033472">
                  <a:custGeom>
                    <a:avLst/>
                    <a:gdLst>
                      <a:gd name="connsiteX0" fmla="*/ 0 w 9178724"/>
                      <a:gd name="connsiteY0" fmla="*/ 0 h 620030"/>
                      <a:gd name="connsiteX1" fmla="*/ 298309 w 9178724"/>
                      <a:gd name="connsiteY1" fmla="*/ 0 h 620030"/>
                      <a:gd name="connsiteX2" fmla="*/ 596617 w 9178724"/>
                      <a:gd name="connsiteY2" fmla="*/ 0 h 620030"/>
                      <a:gd name="connsiteX3" fmla="*/ 894926 w 9178724"/>
                      <a:gd name="connsiteY3" fmla="*/ 0 h 620030"/>
                      <a:gd name="connsiteX4" fmla="*/ 1652170 w 9178724"/>
                      <a:gd name="connsiteY4" fmla="*/ 0 h 620030"/>
                      <a:gd name="connsiteX5" fmla="*/ 2225841 w 9178724"/>
                      <a:gd name="connsiteY5" fmla="*/ 0 h 620030"/>
                      <a:gd name="connsiteX6" fmla="*/ 2524149 w 9178724"/>
                      <a:gd name="connsiteY6" fmla="*/ 0 h 620030"/>
                      <a:gd name="connsiteX7" fmla="*/ 3097819 w 9178724"/>
                      <a:gd name="connsiteY7" fmla="*/ 0 h 620030"/>
                      <a:gd name="connsiteX8" fmla="*/ 3855064 w 9178724"/>
                      <a:gd name="connsiteY8" fmla="*/ 0 h 620030"/>
                      <a:gd name="connsiteX9" fmla="*/ 4336947 w 9178724"/>
                      <a:gd name="connsiteY9" fmla="*/ 0 h 620030"/>
                      <a:gd name="connsiteX10" fmla="*/ 4818830 w 9178724"/>
                      <a:gd name="connsiteY10" fmla="*/ 0 h 620030"/>
                      <a:gd name="connsiteX11" fmla="*/ 5392500 w 9178724"/>
                      <a:gd name="connsiteY11" fmla="*/ 0 h 620030"/>
                      <a:gd name="connsiteX12" fmla="*/ 6057958 w 9178724"/>
                      <a:gd name="connsiteY12" fmla="*/ 0 h 620030"/>
                      <a:gd name="connsiteX13" fmla="*/ 6723415 w 9178724"/>
                      <a:gd name="connsiteY13" fmla="*/ 0 h 620030"/>
                      <a:gd name="connsiteX14" fmla="*/ 7388873 w 9178724"/>
                      <a:gd name="connsiteY14" fmla="*/ 0 h 620030"/>
                      <a:gd name="connsiteX15" fmla="*/ 8146118 w 9178724"/>
                      <a:gd name="connsiteY15" fmla="*/ 0 h 620030"/>
                      <a:gd name="connsiteX16" fmla="*/ 9178724 w 9178724"/>
                      <a:gd name="connsiteY16" fmla="*/ 0 h 620030"/>
                      <a:gd name="connsiteX17" fmla="*/ 9178724 w 9178724"/>
                      <a:gd name="connsiteY17" fmla="*/ 316215 h 620030"/>
                      <a:gd name="connsiteX18" fmla="*/ 9178724 w 9178724"/>
                      <a:gd name="connsiteY18" fmla="*/ 620030 h 620030"/>
                      <a:gd name="connsiteX19" fmla="*/ 8421479 w 9178724"/>
                      <a:gd name="connsiteY19" fmla="*/ 620030 h 620030"/>
                      <a:gd name="connsiteX20" fmla="*/ 7847809 w 9178724"/>
                      <a:gd name="connsiteY20" fmla="*/ 620030 h 620030"/>
                      <a:gd name="connsiteX21" fmla="*/ 7365926 w 9178724"/>
                      <a:gd name="connsiteY21" fmla="*/ 620030 h 620030"/>
                      <a:gd name="connsiteX22" fmla="*/ 6884043 w 9178724"/>
                      <a:gd name="connsiteY22" fmla="*/ 620030 h 620030"/>
                      <a:gd name="connsiteX23" fmla="*/ 6402160 w 9178724"/>
                      <a:gd name="connsiteY23" fmla="*/ 620030 h 620030"/>
                      <a:gd name="connsiteX24" fmla="*/ 5920277 w 9178724"/>
                      <a:gd name="connsiteY24" fmla="*/ 620030 h 620030"/>
                      <a:gd name="connsiteX25" fmla="*/ 5254819 w 9178724"/>
                      <a:gd name="connsiteY25" fmla="*/ 620030 h 620030"/>
                      <a:gd name="connsiteX26" fmla="*/ 4681149 w 9178724"/>
                      <a:gd name="connsiteY26" fmla="*/ 620030 h 620030"/>
                      <a:gd name="connsiteX27" fmla="*/ 4382841 w 9178724"/>
                      <a:gd name="connsiteY27" fmla="*/ 620030 h 620030"/>
                      <a:gd name="connsiteX28" fmla="*/ 3900958 w 9178724"/>
                      <a:gd name="connsiteY28" fmla="*/ 620030 h 620030"/>
                      <a:gd name="connsiteX29" fmla="*/ 3235500 w 9178724"/>
                      <a:gd name="connsiteY29" fmla="*/ 620030 h 620030"/>
                      <a:gd name="connsiteX30" fmla="*/ 2845404 w 9178724"/>
                      <a:gd name="connsiteY30" fmla="*/ 620030 h 620030"/>
                      <a:gd name="connsiteX31" fmla="*/ 2088160 w 9178724"/>
                      <a:gd name="connsiteY31" fmla="*/ 620030 h 620030"/>
                      <a:gd name="connsiteX32" fmla="*/ 1330915 w 9178724"/>
                      <a:gd name="connsiteY32" fmla="*/ 620030 h 620030"/>
                      <a:gd name="connsiteX33" fmla="*/ 757245 w 9178724"/>
                      <a:gd name="connsiteY33" fmla="*/ 620030 h 620030"/>
                      <a:gd name="connsiteX34" fmla="*/ 0 w 9178724"/>
                      <a:gd name="connsiteY34" fmla="*/ 620030 h 620030"/>
                      <a:gd name="connsiteX35" fmla="*/ 0 w 9178724"/>
                      <a:gd name="connsiteY35" fmla="*/ 310015 h 620030"/>
                      <a:gd name="connsiteX36" fmla="*/ 0 w 9178724"/>
                      <a:gd name="connsiteY36" fmla="*/ 0 h 620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9178724" h="620030" fill="none" extrusionOk="0">
                        <a:moveTo>
                          <a:pt x="0" y="0"/>
                        </a:moveTo>
                        <a:cubicBezTo>
                          <a:pt x="102535" y="-35417"/>
                          <a:pt x="231128" y="19743"/>
                          <a:pt x="298309" y="0"/>
                        </a:cubicBezTo>
                        <a:cubicBezTo>
                          <a:pt x="365490" y="-19743"/>
                          <a:pt x="504771" y="6903"/>
                          <a:pt x="596617" y="0"/>
                        </a:cubicBezTo>
                        <a:cubicBezTo>
                          <a:pt x="688463" y="-6903"/>
                          <a:pt x="801466" y="32459"/>
                          <a:pt x="894926" y="0"/>
                        </a:cubicBezTo>
                        <a:cubicBezTo>
                          <a:pt x="988386" y="-32459"/>
                          <a:pt x="1351220" y="8679"/>
                          <a:pt x="1652170" y="0"/>
                        </a:cubicBezTo>
                        <a:cubicBezTo>
                          <a:pt x="1953120" y="-8679"/>
                          <a:pt x="2036343" y="40882"/>
                          <a:pt x="2225841" y="0"/>
                        </a:cubicBezTo>
                        <a:cubicBezTo>
                          <a:pt x="2415339" y="-40882"/>
                          <a:pt x="2409558" y="12227"/>
                          <a:pt x="2524149" y="0"/>
                        </a:cubicBezTo>
                        <a:cubicBezTo>
                          <a:pt x="2638740" y="-12227"/>
                          <a:pt x="2909787" y="59308"/>
                          <a:pt x="3097819" y="0"/>
                        </a:cubicBezTo>
                        <a:cubicBezTo>
                          <a:pt x="3285851" y="-59308"/>
                          <a:pt x="3499507" y="53098"/>
                          <a:pt x="3855064" y="0"/>
                        </a:cubicBezTo>
                        <a:cubicBezTo>
                          <a:pt x="4210622" y="-53098"/>
                          <a:pt x="4150339" y="24700"/>
                          <a:pt x="4336947" y="0"/>
                        </a:cubicBezTo>
                        <a:cubicBezTo>
                          <a:pt x="4523555" y="-24700"/>
                          <a:pt x="4623920" y="10678"/>
                          <a:pt x="4818830" y="0"/>
                        </a:cubicBezTo>
                        <a:cubicBezTo>
                          <a:pt x="5013740" y="-10678"/>
                          <a:pt x="5127394" y="40268"/>
                          <a:pt x="5392500" y="0"/>
                        </a:cubicBezTo>
                        <a:cubicBezTo>
                          <a:pt x="5657606" y="-40268"/>
                          <a:pt x="5754330" y="74320"/>
                          <a:pt x="6057958" y="0"/>
                        </a:cubicBezTo>
                        <a:cubicBezTo>
                          <a:pt x="6361586" y="-74320"/>
                          <a:pt x="6494940" y="37329"/>
                          <a:pt x="6723415" y="0"/>
                        </a:cubicBezTo>
                        <a:cubicBezTo>
                          <a:pt x="6951890" y="-37329"/>
                          <a:pt x="7117832" y="30948"/>
                          <a:pt x="7388873" y="0"/>
                        </a:cubicBezTo>
                        <a:cubicBezTo>
                          <a:pt x="7659914" y="-30948"/>
                          <a:pt x="7926991" y="65074"/>
                          <a:pt x="8146118" y="0"/>
                        </a:cubicBezTo>
                        <a:cubicBezTo>
                          <a:pt x="8365246" y="-65074"/>
                          <a:pt x="8701383" y="71750"/>
                          <a:pt x="9178724" y="0"/>
                        </a:cubicBezTo>
                        <a:cubicBezTo>
                          <a:pt x="9200174" y="141322"/>
                          <a:pt x="9160033" y="216766"/>
                          <a:pt x="9178724" y="316215"/>
                        </a:cubicBezTo>
                        <a:cubicBezTo>
                          <a:pt x="9197415" y="415665"/>
                          <a:pt x="9170910" y="493137"/>
                          <a:pt x="9178724" y="620030"/>
                        </a:cubicBezTo>
                        <a:cubicBezTo>
                          <a:pt x="8847610" y="633606"/>
                          <a:pt x="8699284" y="581521"/>
                          <a:pt x="8421479" y="620030"/>
                        </a:cubicBezTo>
                        <a:cubicBezTo>
                          <a:pt x="8143674" y="658539"/>
                          <a:pt x="8043343" y="588100"/>
                          <a:pt x="7847809" y="620030"/>
                        </a:cubicBezTo>
                        <a:cubicBezTo>
                          <a:pt x="7652275" y="651960"/>
                          <a:pt x="7499974" y="566721"/>
                          <a:pt x="7365926" y="620030"/>
                        </a:cubicBezTo>
                        <a:cubicBezTo>
                          <a:pt x="7231878" y="673339"/>
                          <a:pt x="6983206" y="609203"/>
                          <a:pt x="6884043" y="620030"/>
                        </a:cubicBezTo>
                        <a:cubicBezTo>
                          <a:pt x="6784880" y="630857"/>
                          <a:pt x="6634085" y="589226"/>
                          <a:pt x="6402160" y="620030"/>
                        </a:cubicBezTo>
                        <a:cubicBezTo>
                          <a:pt x="6170235" y="650834"/>
                          <a:pt x="6075682" y="619367"/>
                          <a:pt x="5920277" y="620030"/>
                        </a:cubicBezTo>
                        <a:cubicBezTo>
                          <a:pt x="5764872" y="620693"/>
                          <a:pt x="5573139" y="548710"/>
                          <a:pt x="5254819" y="620030"/>
                        </a:cubicBezTo>
                        <a:cubicBezTo>
                          <a:pt x="4936499" y="691350"/>
                          <a:pt x="4839040" y="582151"/>
                          <a:pt x="4681149" y="620030"/>
                        </a:cubicBezTo>
                        <a:cubicBezTo>
                          <a:pt x="4523258" y="657909"/>
                          <a:pt x="4447847" y="611926"/>
                          <a:pt x="4382841" y="620030"/>
                        </a:cubicBezTo>
                        <a:cubicBezTo>
                          <a:pt x="4317835" y="628134"/>
                          <a:pt x="4075188" y="570834"/>
                          <a:pt x="3900958" y="620030"/>
                        </a:cubicBezTo>
                        <a:cubicBezTo>
                          <a:pt x="3726728" y="669226"/>
                          <a:pt x="3504960" y="595564"/>
                          <a:pt x="3235500" y="620030"/>
                        </a:cubicBezTo>
                        <a:cubicBezTo>
                          <a:pt x="2966040" y="644496"/>
                          <a:pt x="3034078" y="612289"/>
                          <a:pt x="2845404" y="620030"/>
                        </a:cubicBezTo>
                        <a:cubicBezTo>
                          <a:pt x="2656730" y="627771"/>
                          <a:pt x="2449560" y="570399"/>
                          <a:pt x="2088160" y="620030"/>
                        </a:cubicBezTo>
                        <a:cubicBezTo>
                          <a:pt x="1726760" y="669661"/>
                          <a:pt x="1489744" y="618694"/>
                          <a:pt x="1330915" y="620030"/>
                        </a:cubicBezTo>
                        <a:cubicBezTo>
                          <a:pt x="1172086" y="621366"/>
                          <a:pt x="970889" y="568148"/>
                          <a:pt x="757245" y="620030"/>
                        </a:cubicBezTo>
                        <a:cubicBezTo>
                          <a:pt x="543601" y="671912"/>
                          <a:pt x="288056" y="618081"/>
                          <a:pt x="0" y="620030"/>
                        </a:cubicBezTo>
                        <a:cubicBezTo>
                          <a:pt x="-24602" y="527322"/>
                          <a:pt x="13740" y="373087"/>
                          <a:pt x="0" y="310015"/>
                        </a:cubicBezTo>
                        <a:cubicBezTo>
                          <a:pt x="-13740" y="246943"/>
                          <a:pt x="26405" y="66838"/>
                          <a:pt x="0" y="0"/>
                        </a:cubicBezTo>
                        <a:close/>
                      </a:path>
                      <a:path w="9178724" h="620030" stroke="0" extrusionOk="0">
                        <a:moveTo>
                          <a:pt x="0" y="0"/>
                        </a:moveTo>
                        <a:cubicBezTo>
                          <a:pt x="96739" y="-29740"/>
                          <a:pt x="316269" y="55884"/>
                          <a:pt x="481883" y="0"/>
                        </a:cubicBezTo>
                        <a:cubicBezTo>
                          <a:pt x="647497" y="-55884"/>
                          <a:pt x="662906" y="22298"/>
                          <a:pt x="780192" y="0"/>
                        </a:cubicBezTo>
                        <a:cubicBezTo>
                          <a:pt x="897478" y="-22298"/>
                          <a:pt x="1174454" y="84120"/>
                          <a:pt x="1537436" y="0"/>
                        </a:cubicBezTo>
                        <a:cubicBezTo>
                          <a:pt x="1900418" y="-84120"/>
                          <a:pt x="1921992" y="49836"/>
                          <a:pt x="2019319" y="0"/>
                        </a:cubicBezTo>
                        <a:cubicBezTo>
                          <a:pt x="2116646" y="-49836"/>
                          <a:pt x="2279697" y="53246"/>
                          <a:pt x="2501202" y="0"/>
                        </a:cubicBezTo>
                        <a:cubicBezTo>
                          <a:pt x="2722707" y="-53246"/>
                          <a:pt x="3105924" y="15731"/>
                          <a:pt x="3258447" y="0"/>
                        </a:cubicBezTo>
                        <a:cubicBezTo>
                          <a:pt x="3410970" y="-15731"/>
                          <a:pt x="3548202" y="42104"/>
                          <a:pt x="3648543" y="0"/>
                        </a:cubicBezTo>
                        <a:cubicBezTo>
                          <a:pt x="3748884" y="-42104"/>
                          <a:pt x="4173673" y="21777"/>
                          <a:pt x="4405788" y="0"/>
                        </a:cubicBezTo>
                        <a:cubicBezTo>
                          <a:pt x="4637904" y="-21777"/>
                          <a:pt x="4991337" y="42536"/>
                          <a:pt x="5163032" y="0"/>
                        </a:cubicBezTo>
                        <a:cubicBezTo>
                          <a:pt x="5334727" y="-42536"/>
                          <a:pt x="5620270" y="48170"/>
                          <a:pt x="5736703" y="0"/>
                        </a:cubicBezTo>
                        <a:cubicBezTo>
                          <a:pt x="5853136" y="-48170"/>
                          <a:pt x="6278797" y="51597"/>
                          <a:pt x="6493947" y="0"/>
                        </a:cubicBezTo>
                        <a:cubicBezTo>
                          <a:pt x="6709097" y="-51597"/>
                          <a:pt x="6791622" y="51322"/>
                          <a:pt x="6975830" y="0"/>
                        </a:cubicBezTo>
                        <a:cubicBezTo>
                          <a:pt x="7160038" y="-51322"/>
                          <a:pt x="7222993" y="41857"/>
                          <a:pt x="7457713" y="0"/>
                        </a:cubicBezTo>
                        <a:cubicBezTo>
                          <a:pt x="7692433" y="-41857"/>
                          <a:pt x="7885776" y="62575"/>
                          <a:pt x="8123171" y="0"/>
                        </a:cubicBezTo>
                        <a:cubicBezTo>
                          <a:pt x="8360566" y="-62575"/>
                          <a:pt x="8394351" y="45246"/>
                          <a:pt x="8605054" y="0"/>
                        </a:cubicBezTo>
                        <a:cubicBezTo>
                          <a:pt x="8815757" y="-45246"/>
                          <a:pt x="8988246" y="15581"/>
                          <a:pt x="9178724" y="0"/>
                        </a:cubicBezTo>
                        <a:cubicBezTo>
                          <a:pt x="9202683" y="95727"/>
                          <a:pt x="9155313" y="164771"/>
                          <a:pt x="9178724" y="322416"/>
                        </a:cubicBezTo>
                        <a:cubicBezTo>
                          <a:pt x="9202135" y="480061"/>
                          <a:pt x="9157802" y="527713"/>
                          <a:pt x="9178724" y="620030"/>
                        </a:cubicBezTo>
                        <a:cubicBezTo>
                          <a:pt x="8951193" y="671370"/>
                          <a:pt x="8799462" y="595443"/>
                          <a:pt x="8513267" y="620030"/>
                        </a:cubicBezTo>
                        <a:cubicBezTo>
                          <a:pt x="8227072" y="644617"/>
                          <a:pt x="8259683" y="573792"/>
                          <a:pt x="8123171" y="620030"/>
                        </a:cubicBezTo>
                        <a:cubicBezTo>
                          <a:pt x="7986659" y="666268"/>
                          <a:pt x="7591580" y="543706"/>
                          <a:pt x="7365926" y="620030"/>
                        </a:cubicBezTo>
                        <a:cubicBezTo>
                          <a:pt x="7140272" y="696354"/>
                          <a:pt x="6935755" y="598652"/>
                          <a:pt x="6792256" y="620030"/>
                        </a:cubicBezTo>
                        <a:cubicBezTo>
                          <a:pt x="6648757" y="641408"/>
                          <a:pt x="6575267" y="585033"/>
                          <a:pt x="6402160" y="620030"/>
                        </a:cubicBezTo>
                        <a:cubicBezTo>
                          <a:pt x="6229053" y="655027"/>
                          <a:pt x="6024031" y="591791"/>
                          <a:pt x="5828490" y="620030"/>
                        </a:cubicBezTo>
                        <a:cubicBezTo>
                          <a:pt x="5632949" y="648269"/>
                          <a:pt x="5678078" y="587768"/>
                          <a:pt x="5530181" y="620030"/>
                        </a:cubicBezTo>
                        <a:cubicBezTo>
                          <a:pt x="5382284" y="652292"/>
                          <a:pt x="5354071" y="600649"/>
                          <a:pt x="5231873" y="620030"/>
                        </a:cubicBezTo>
                        <a:cubicBezTo>
                          <a:pt x="5109675" y="639411"/>
                          <a:pt x="4917260" y="557481"/>
                          <a:pt x="4658202" y="620030"/>
                        </a:cubicBezTo>
                        <a:cubicBezTo>
                          <a:pt x="4399144" y="682579"/>
                          <a:pt x="4442789" y="601632"/>
                          <a:pt x="4268107" y="620030"/>
                        </a:cubicBezTo>
                        <a:cubicBezTo>
                          <a:pt x="4093426" y="638428"/>
                          <a:pt x="3806188" y="560095"/>
                          <a:pt x="3602649" y="620030"/>
                        </a:cubicBezTo>
                        <a:cubicBezTo>
                          <a:pt x="3399110" y="679965"/>
                          <a:pt x="3364832" y="602250"/>
                          <a:pt x="3212553" y="620030"/>
                        </a:cubicBezTo>
                        <a:cubicBezTo>
                          <a:pt x="3060274" y="637810"/>
                          <a:pt x="2803745" y="611116"/>
                          <a:pt x="2547096" y="620030"/>
                        </a:cubicBezTo>
                        <a:cubicBezTo>
                          <a:pt x="2290447" y="628944"/>
                          <a:pt x="2330663" y="599928"/>
                          <a:pt x="2248787" y="620030"/>
                        </a:cubicBezTo>
                        <a:cubicBezTo>
                          <a:pt x="2166911" y="640132"/>
                          <a:pt x="1894976" y="566256"/>
                          <a:pt x="1583330" y="620030"/>
                        </a:cubicBezTo>
                        <a:cubicBezTo>
                          <a:pt x="1271684" y="673804"/>
                          <a:pt x="1331706" y="588276"/>
                          <a:pt x="1193234" y="620030"/>
                        </a:cubicBezTo>
                        <a:cubicBezTo>
                          <a:pt x="1054762" y="651784"/>
                          <a:pt x="1037048" y="618999"/>
                          <a:pt x="894926" y="620030"/>
                        </a:cubicBezTo>
                        <a:cubicBezTo>
                          <a:pt x="752804" y="621061"/>
                          <a:pt x="670831" y="580283"/>
                          <a:pt x="504830" y="620030"/>
                        </a:cubicBezTo>
                        <a:cubicBezTo>
                          <a:pt x="338829" y="659777"/>
                          <a:pt x="209164" y="605714"/>
                          <a:pt x="0" y="620030"/>
                        </a:cubicBezTo>
                        <a:cubicBezTo>
                          <a:pt x="-25652" y="520703"/>
                          <a:pt x="14295" y="447375"/>
                          <a:pt x="0" y="322416"/>
                        </a:cubicBezTo>
                        <a:cubicBezTo>
                          <a:pt x="-14295" y="197457"/>
                          <a:pt x="4354" y="146233"/>
                          <a:pt x="0" y="0"/>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2400" b="1" dirty="0">
                <a:solidFill>
                  <a:schemeClr val="tx1"/>
                </a:solidFill>
                <a:latin typeface="Cambria" panose="02040503050406030204" pitchFamily="18" charset="0"/>
                <a:cs typeface="Arial" panose="020B0604020202020204" pitchFamily="34" charset="0"/>
              </a:rPr>
              <a:t>Il </a:t>
            </a:r>
            <a:r>
              <a:rPr lang="it-IT" sz="2400" b="1" dirty="0" err="1">
                <a:solidFill>
                  <a:schemeClr val="tx1"/>
                </a:solidFill>
                <a:latin typeface="Cambria" panose="02040503050406030204" pitchFamily="18" charset="0"/>
                <a:cs typeface="Arial" panose="020B0604020202020204" pitchFamily="34" charset="0"/>
              </a:rPr>
              <a:t>Multimotive</a:t>
            </a:r>
            <a:r>
              <a:rPr lang="it-IT" sz="2400" b="1" dirty="0">
                <a:solidFill>
                  <a:schemeClr val="tx1"/>
                </a:solidFill>
                <a:latin typeface="Cambria" panose="02040503050406030204" pitchFamily="18" charset="0"/>
                <a:cs typeface="Arial" panose="020B0604020202020204" pitchFamily="34" charset="0"/>
              </a:rPr>
              <a:t> Model [</a:t>
            </a:r>
            <a:r>
              <a:rPr lang="it-IT" sz="2400" b="1" dirty="0" err="1">
                <a:solidFill>
                  <a:schemeClr val="tx1"/>
                </a:solidFill>
                <a:latin typeface="Cambria" panose="02040503050406030204" pitchFamily="18" charset="0"/>
                <a:cs typeface="Arial" panose="020B0604020202020204" pitchFamily="34" charset="0"/>
              </a:rPr>
              <a:t>Richman</a:t>
            </a:r>
            <a:r>
              <a:rPr lang="it-IT" sz="2400" b="1" dirty="0">
                <a:solidFill>
                  <a:schemeClr val="tx1"/>
                </a:solidFill>
                <a:latin typeface="Cambria" panose="02040503050406030204" pitchFamily="18" charset="0"/>
                <a:cs typeface="Arial" panose="020B0604020202020204" pitchFamily="34" charset="0"/>
              </a:rPr>
              <a:t> e </a:t>
            </a:r>
            <a:r>
              <a:rPr lang="it-IT" sz="2400" b="1" dirty="0" err="1">
                <a:solidFill>
                  <a:schemeClr val="tx1"/>
                </a:solidFill>
                <a:latin typeface="Cambria" panose="02040503050406030204" pitchFamily="18" charset="0"/>
                <a:cs typeface="Arial" panose="020B0604020202020204" pitchFamily="34" charset="0"/>
              </a:rPr>
              <a:t>Leary</a:t>
            </a:r>
            <a:r>
              <a:rPr lang="it-IT" sz="2400" b="1" dirty="0">
                <a:solidFill>
                  <a:schemeClr val="tx1"/>
                </a:solidFill>
                <a:latin typeface="Cambria" panose="02040503050406030204" pitchFamily="18" charset="0"/>
                <a:cs typeface="Arial" panose="020B0604020202020204" pitchFamily="34" charset="0"/>
              </a:rPr>
              <a:t>, 2009]</a:t>
            </a:r>
          </a:p>
        </p:txBody>
      </p:sp>
      <p:sp>
        <p:nvSpPr>
          <p:cNvPr id="41" name="CasellaDiTesto 40">
            <a:extLst>
              <a:ext uri="{FF2B5EF4-FFF2-40B4-BE49-F238E27FC236}">
                <a16:creationId xmlns:a16="http://schemas.microsoft.com/office/drawing/2014/main" id="{335AA6A2-7D01-1D44-939F-79DE63763D50}"/>
              </a:ext>
            </a:extLst>
          </p:cNvPr>
          <p:cNvSpPr txBox="1"/>
          <p:nvPr/>
        </p:nvSpPr>
        <p:spPr>
          <a:xfrm>
            <a:off x="1635012" y="2422630"/>
            <a:ext cx="8849647" cy="923330"/>
          </a:xfrm>
          <a:prstGeom prst="rect">
            <a:avLst/>
          </a:prstGeom>
          <a:noFill/>
          <a:ln w="6350">
            <a:solidFill>
              <a:schemeClr val="tx2">
                <a:lumMod val="50000"/>
              </a:schemeClr>
            </a:solidFill>
          </a:ln>
        </p:spPr>
        <p:txBody>
          <a:bodyPr wrap="square" rtlCol="0">
            <a:spAutoFit/>
          </a:bodyPr>
          <a:lstStyle/>
          <a:p>
            <a:r>
              <a:rPr lang="it-IT" dirty="0">
                <a:latin typeface="Cambria" panose="02040503050406030204" pitchFamily="18" charset="0"/>
              </a:rPr>
              <a:t>L’esclusione derivata da una </a:t>
            </a:r>
            <a:r>
              <a:rPr lang="it-IT" b="1" dirty="0">
                <a:latin typeface="Cambria" panose="02040503050406030204" pitchFamily="18" charset="0"/>
              </a:rPr>
              <a:t>fonte di valore </a:t>
            </a:r>
            <a:r>
              <a:rPr lang="it-IT" dirty="0">
                <a:latin typeface="Cambria" panose="02040503050406030204" pitchFamily="18" charset="0"/>
              </a:rPr>
              <a:t>motiva l’individuo a mettere in atto </a:t>
            </a:r>
            <a:r>
              <a:rPr lang="it-IT" b="1" dirty="0">
                <a:latin typeface="Cambria" panose="02040503050406030204" pitchFamily="18" charset="0"/>
              </a:rPr>
              <a:t>risposte </a:t>
            </a:r>
            <a:r>
              <a:rPr lang="it-IT" b="1" dirty="0" err="1" smtClean="0">
                <a:latin typeface="Cambria" panose="02040503050406030204" pitchFamily="18" charset="0"/>
              </a:rPr>
              <a:t>prosociali</a:t>
            </a:r>
            <a:r>
              <a:rPr lang="it-IT" b="1" dirty="0" smtClean="0">
                <a:latin typeface="Cambria" panose="02040503050406030204" pitchFamily="18" charset="0"/>
              </a:rPr>
              <a:t> </a:t>
            </a:r>
            <a:r>
              <a:rPr lang="it-IT" dirty="0" smtClean="0">
                <a:latin typeface="Cambria" panose="02040503050406030204" pitchFamily="18" charset="0"/>
              </a:rPr>
              <a:t>(al solo fine di ottenere accettazione e non in modo altruistico per fare del bene all’altro)</a:t>
            </a:r>
            <a:r>
              <a:rPr lang="it-IT" b="1" dirty="0" smtClean="0">
                <a:latin typeface="Cambria" panose="02040503050406030204" pitchFamily="18" charset="0"/>
              </a:rPr>
              <a:t>.</a:t>
            </a:r>
            <a:endParaRPr lang="it-IT" b="1" dirty="0">
              <a:latin typeface="Cambria" panose="02040503050406030204" pitchFamily="18" charset="0"/>
            </a:endParaRPr>
          </a:p>
        </p:txBody>
      </p:sp>
      <p:sp>
        <p:nvSpPr>
          <p:cNvPr id="6" name="CasellaDiTesto 5">
            <a:extLst>
              <a:ext uri="{FF2B5EF4-FFF2-40B4-BE49-F238E27FC236}">
                <a16:creationId xmlns:a16="http://schemas.microsoft.com/office/drawing/2014/main" id="{38B86D3C-170D-214A-AE29-9EA7C6B06CB7}"/>
              </a:ext>
            </a:extLst>
          </p:cNvPr>
          <p:cNvSpPr txBox="1"/>
          <p:nvPr/>
        </p:nvSpPr>
        <p:spPr>
          <a:xfrm>
            <a:off x="1635011" y="3286726"/>
            <a:ext cx="8849647" cy="646331"/>
          </a:xfrm>
          <a:prstGeom prst="rect">
            <a:avLst/>
          </a:prstGeom>
          <a:noFill/>
          <a:ln w="6350">
            <a:solidFill>
              <a:schemeClr val="tx2">
                <a:lumMod val="50000"/>
              </a:schemeClr>
            </a:solidFill>
          </a:ln>
        </p:spPr>
        <p:txBody>
          <a:bodyPr wrap="square" rtlCol="0">
            <a:spAutoFit/>
          </a:bodyPr>
          <a:lstStyle/>
          <a:p>
            <a:r>
              <a:rPr lang="it-IT" dirty="0">
                <a:latin typeface="Cambria" panose="02040503050406030204" pitchFamily="18" charset="0"/>
              </a:rPr>
              <a:t>Diversamente, quando il </a:t>
            </a:r>
            <a:r>
              <a:rPr lang="it-IT" b="1" dirty="0">
                <a:latin typeface="Cambria" panose="02040503050406030204" pitchFamily="18" charset="0"/>
              </a:rPr>
              <a:t>valore</a:t>
            </a:r>
            <a:r>
              <a:rPr lang="it-IT" dirty="0">
                <a:latin typeface="Cambria" panose="02040503050406030204" pitchFamily="18" charset="0"/>
              </a:rPr>
              <a:t> della fonte di esclusione sociale è </a:t>
            </a:r>
            <a:r>
              <a:rPr lang="it-IT" b="1" dirty="0">
                <a:latin typeface="Cambria" panose="02040503050406030204" pitchFamily="18" charset="0"/>
              </a:rPr>
              <a:t>basso</a:t>
            </a:r>
            <a:r>
              <a:rPr lang="it-IT" dirty="0">
                <a:latin typeface="Cambria" panose="02040503050406030204" pitchFamily="18" charset="0"/>
              </a:rPr>
              <a:t>, l’individuo sarà più incline ai </a:t>
            </a:r>
            <a:r>
              <a:rPr lang="it-IT" b="1" dirty="0">
                <a:latin typeface="Cambria" panose="02040503050406030204" pitchFamily="18" charset="0"/>
              </a:rPr>
              <a:t>comportamenti antisociali e di evitamento</a:t>
            </a:r>
            <a:r>
              <a:rPr lang="it-IT" dirty="0">
                <a:latin typeface="Cambria" panose="02040503050406030204" pitchFamily="18" charset="0"/>
              </a:rPr>
              <a:t>.</a:t>
            </a:r>
            <a:endParaRPr lang="it-IT" b="1" dirty="0">
              <a:latin typeface="Cambria" panose="02040503050406030204" pitchFamily="18" charset="0"/>
            </a:endParaRPr>
          </a:p>
        </p:txBody>
      </p:sp>
      <p:sp>
        <p:nvSpPr>
          <p:cNvPr id="9" name="Rettangolo 8">
            <a:extLst>
              <a:ext uri="{FF2B5EF4-FFF2-40B4-BE49-F238E27FC236}">
                <a16:creationId xmlns:a16="http://schemas.microsoft.com/office/drawing/2014/main" id="{7D089561-EBBD-CD45-B8F1-82E24722D41B}"/>
              </a:ext>
            </a:extLst>
          </p:cNvPr>
          <p:cNvSpPr/>
          <p:nvPr/>
        </p:nvSpPr>
        <p:spPr>
          <a:xfrm>
            <a:off x="1524000" y="1604442"/>
            <a:ext cx="6815178" cy="507831"/>
          </a:xfrm>
          <a:prstGeom prst="rect">
            <a:avLst/>
          </a:prstGeom>
        </p:spPr>
        <p:txBody>
          <a:bodyPr wrap="square">
            <a:spAutoFit/>
          </a:bodyPr>
          <a:lstStyle/>
          <a:p>
            <a:pPr>
              <a:lnSpc>
                <a:spcPct val="150000"/>
              </a:lnSpc>
            </a:pPr>
            <a:r>
              <a:rPr lang="it-IT" b="1" dirty="0">
                <a:solidFill>
                  <a:srgbClr val="C00000"/>
                </a:solidFill>
                <a:latin typeface="Cambria" panose="02040503050406030204" pitchFamily="18" charset="0"/>
              </a:rPr>
              <a:t>4. VALORE</a:t>
            </a:r>
            <a:r>
              <a:rPr lang="it-IT" b="1" dirty="0">
                <a:latin typeface="Cambria" panose="02040503050406030204" pitchFamily="18" charset="0"/>
              </a:rPr>
              <a:t> dato alla relazione che si è persa.</a:t>
            </a:r>
          </a:p>
        </p:txBody>
      </p:sp>
    </p:spTree>
    <p:extLst>
      <p:ext uri="{BB962C8B-B14F-4D97-AF65-F5344CB8AC3E}">
        <p14:creationId xmlns:p14="http://schemas.microsoft.com/office/powerpoint/2010/main" val="3564498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P spid="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a:extLst>
              <a:ext uri="{FF2B5EF4-FFF2-40B4-BE49-F238E27FC236}">
                <a16:creationId xmlns:a16="http://schemas.microsoft.com/office/drawing/2014/main" id="{B47E38C0-08CF-F741-88EF-F3398AD1F37A}"/>
              </a:ext>
            </a:extLst>
          </p:cNvPr>
          <p:cNvSpPr>
            <a:spLocks noGrp="1"/>
          </p:cNvSpPr>
          <p:nvPr>
            <p:ph type="sldNum" sz="quarter" idx="12"/>
          </p:nvPr>
        </p:nvSpPr>
        <p:spPr/>
        <p:txBody>
          <a:bodyPr/>
          <a:lstStyle/>
          <a:p>
            <a:fld id="{E3AAEEB7-370C-4CD1-84ED-44A96922B98A}" type="slidenum">
              <a:rPr lang="it-IT" smtClean="0"/>
              <a:pPr/>
              <a:t>18</a:t>
            </a:fld>
            <a:endParaRPr lang="it-IT"/>
          </a:p>
        </p:txBody>
      </p:sp>
      <p:sp>
        <p:nvSpPr>
          <p:cNvPr id="23" name="Rettangolo 22">
            <a:extLst>
              <a:ext uri="{FF2B5EF4-FFF2-40B4-BE49-F238E27FC236}">
                <a16:creationId xmlns:a16="http://schemas.microsoft.com/office/drawing/2014/main" id="{91AEAB86-EC33-464D-A83E-48DB0C2822C2}"/>
              </a:ext>
            </a:extLst>
          </p:cNvPr>
          <p:cNvSpPr/>
          <p:nvPr/>
        </p:nvSpPr>
        <p:spPr>
          <a:xfrm>
            <a:off x="1661452" y="590428"/>
            <a:ext cx="7818924" cy="858443"/>
          </a:xfrm>
          <a:prstGeom prst="rect">
            <a:avLst/>
          </a:prstGeom>
          <a:noFill/>
          <a:ln cmpd="sng">
            <a:solidFill>
              <a:schemeClr val="tx2">
                <a:alpha val="86000"/>
              </a:schemeClr>
            </a:solidFill>
            <a:prstDash val="solid"/>
            <a:extLst>
              <a:ext uri="{C807C97D-BFC1-408E-A445-0C87EB9F89A2}">
                <ask:lineSketchStyleProps xmlns:ask="http://schemas.microsoft.com/office/drawing/2018/sketchyshapes" xmlns="" sd="1219033472">
                  <a:custGeom>
                    <a:avLst/>
                    <a:gdLst>
                      <a:gd name="connsiteX0" fmla="*/ 0 w 9178724"/>
                      <a:gd name="connsiteY0" fmla="*/ 0 h 620030"/>
                      <a:gd name="connsiteX1" fmla="*/ 298309 w 9178724"/>
                      <a:gd name="connsiteY1" fmla="*/ 0 h 620030"/>
                      <a:gd name="connsiteX2" fmla="*/ 596617 w 9178724"/>
                      <a:gd name="connsiteY2" fmla="*/ 0 h 620030"/>
                      <a:gd name="connsiteX3" fmla="*/ 894926 w 9178724"/>
                      <a:gd name="connsiteY3" fmla="*/ 0 h 620030"/>
                      <a:gd name="connsiteX4" fmla="*/ 1652170 w 9178724"/>
                      <a:gd name="connsiteY4" fmla="*/ 0 h 620030"/>
                      <a:gd name="connsiteX5" fmla="*/ 2225841 w 9178724"/>
                      <a:gd name="connsiteY5" fmla="*/ 0 h 620030"/>
                      <a:gd name="connsiteX6" fmla="*/ 2524149 w 9178724"/>
                      <a:gd name="connsiteY6" fmla="*/ 0 h 620030"/>
                      <a:gd name="connsiteX7" fmla="*/ 3097819 w 9178724"/>
                      <a:gd name="connsiteY7" fmla="*/ 0 h 620030"/>
                      <a:gd name="connsiteX8" fmla="*/ 3855064 w 9178724"/>
                      <a:gd name="connsiteY8" fmla="*/ 0 h 620030"/>
                      <a:gd name="connsiteX9" fmla="*/ 4336947 w 9178724"/>
                      <a:gd name="connsiteY9" fmla="*/ 0 h 620030"/>
                      <a:gd name="connsiteX10" fmla="*/ 4818830 w 9178724"/>
                      <a:gd name="connsiteY10" fmla="*/ 0 h 620030"/>
                      <a:gd name="connsiteX11" fmla="*/ 5392500 w 9178724"/>
                      <a:gd name="connsiteY11" fmla="*/ 0 h 620030"/>
                      <a:gd name="connsiteX12" fmla="*/ 6057958 w 9178724"/>
                      <a:gd name="connsiteY12" fmla="*/ 0 h 620030"/>
                      <a:gd name="connsiteX13" fmla="*/ 6723415 w 9178724"/>
                      <a:gd name="connsiteY13" fmla="*/ 0 h 620030"/>
                      <a:gd name="connsiteX14" fmla="*/ 7388873 w 9178724"/>
                      <a:gd name="connsiteY14" fmla="*/ 0 h 620030"/>
                      <a:gd name="connsiteX15" fmla="*/ 8146118 w 9178724"/>
                      <a:gd name="connsiteY15" fmla="*/ 0 h 620030"/>
                      <a:gd name="connsiteX16" fmla="*/ 9178724 w 9178724"/>
                      <a:gd name="connsiteY16" fmla="*/ 0 h 620030"/>
                      <a:gd name="connsiteX17" fmla="*/ 9178724 w 9178724"/>
                      <a:gd name="connsiteY17" fmla="*/ 316215 h 620030"/>
                      <a:gd name="connsiteX18" fmla="*/ 9178724 w 9178724"/>
                      <a:gd name="connsiteY18" fmla="*/ 620030 h 620030"/>
                      <a:gd name="connsiteX19" fmla="*/ 8421479 w 9178724"/>
                      <a:gd name="connsiteY19" fmla="*/ 620030 h 620030"/>
                      <a:gd name="connsiteX20" fmla="*/ 7847809 w 9178724"/>
                      <a:gd name="connsiteY20" fmla="*/ 620030 h 620030"/>
                      <a:gd name="connsiteX21" fmla="*/ 7365926 w 9178724"/>
                      <a:gd name="connsiteY21" fmla="*/ 620030 h 620030"/>
                      <a:gd name="connsiteX22" fmla="*/ 6884043 w 9178724"/>
                      <a:gd name="connsiteY22" fmla="*/ 620030 h 620030"/>
                      <a:gd name="connsiteX23" fmla="*/ 6402160 w 9178724"/>
                      <a:gd name="connsiteY23" fmla="*/ 620030 h 620030"/>
                      <a:gd name="connsiteX24" fmla="*/ 5920277 w 9178724"/>
                      <a:gd name="connsiteY24" fmla="*/ 620030 h 620030"/>
                      <a:gd name="connsiteX25" fmla="*/ 5254819 w 9178724"/>
                      <a:gd name="connsiteY25" fmla="*/ 620030 h 620030"/>
                      <a:gd name="connsiteX26" fmla="*/ 4681149 w 9178724"/>
                      <a:gd name="connsiteY26" fmla="*/ 620030 h 620030"/>
                      <a:gd name="connsiteX27" fmla="*/ 4382841 w 9178724"/>
                      <a:gd name="connsiteY27" fmla="*/ 620030 h 620030"/>
                      <a:gd name="connsiteX28" fmla="*/ 3900958 w 9178724"/>
                      <a:gd name="connsiteY28" fmla="*/ 620030 h 620030"/>
                      <a:gd name="connsiteX29" fmla="*/ 3235500 w 9178724"/>
                      <a:gd name="connsiteY29" fmla="*/ 620030 h 620030"/>
                      <a:gd name="connsiteX30" fmla="*/ 2845404 w 9178724"/>
                      <a:gd name="connsiteY30" fmla="*/ 620030 h 620030"/>
                      <a:gd name="connsiteX31" fmla="*/ 2088160 w 9178724"/>
                      <a:gd name="connsiteY31" fmla="*/ 620030 h 620030"/>
                      <a:gd name="connsiteX32" fmla="*/ 1330915 w 9178724"/>
                      <a:gd name="connsiteY32" fmla="*/ 620030 h 620030"/>
                      <a:gd name="connsiteX33" fmla="*/ 757245 w 9178724"/>
                      <a:gd name="connsiteY33" fmla="*/ 620030 h 620030"/>
                      <a:gd name="connsiteX34" fmla="*/ 0 w 9178724"/>
                      <a:gd name="connsiteY34" fmla="*/ 620030 h 620030"/>
                      <a:gd name="connsiteX35" fmla="*/ 0 w 9178724"/>
                      <a:gd name="connsiteY35" fmla="*/ 310015 h 620030"/>
                      <a:gd name="connsiteX36" fmla="*/ 0 w 9178724"/>
                      <a:gd name="connsiteY36" fmla="*/ 0 h 620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9178724" h="620030" fill="none" extrusionOk="0">
                        <a:moveTo>
                          <a:pt x="0" y="0"/>
                        </a:moveTo>
                        <a:cubicBezTo>
                          <a:pt x="102535" y="-35417"/>
                          <a:pt x="231128" y="19743"/>
                          <a:pt x="298309" y="0"/>
                        </a:cubicBezTo>
                        <a:cubicBezTo>
                          <a:pt x="365490" y="-19743"/>
                          <a:pt x="504771" y="6903"/>
                          <a:pt x="596617" y="0"/>
                        </a:cubicBezTo>
                        <a:cubicBezTo>
                          <a:pt x="688463" y="-6903"/>
                          <a:pt x="801466" y="32459"/>
                          <a:pt x="894926" y="0"/>
                        </a:cubicBezTo>
                        <a:cubicBezTo>
                          <a:pt x="988386" y="-32459"/>
                          <a:pt x="1351220" y="8679"/>
                          <a:pt x="1652170" y="0"/>
                        </a:cubicBezTo>
                        <a:cubicBezTo>
                          <a:pt x="1953120" y="-8679"/>
                          <a:pt x="2036343" y="40882"/>
                          <a:pt x="2225841" y="0"/>
                        </a:cubicBezTo>
                        <a:cubicBezTo>
                          <a:pt x="2415339" y="-40882"/>
                          <a:pt x="2409558" y="12227"/>
                          <a:pt x="2524149" y="0"/>
                        </a:cubicBezTo>
                        <a:cubicBezTo>
                          <a:pt x="2638740" y="-12227"/>
                          <a:pt x="2909787" y="59308"/>
                          <a:pt x="3097819" y="0"/>
                        </a:cubicBezTo>
                        <a:cubicBezTo>
                          <a:pt x="3285851" y="-59308"/>
                          <a:pt x="3499507" y="53098"/>
                          <a:pt x="3855064" y="0"/>
                        </a:cubicBezTo>
                        <a:cubicBezTo>
                          <a:pt x="4210622" y="-53098"/>
                          <a:pt x="4150339" y="24700"/>
                          <a:pt x="4336947" y="0"/>
                        </a:cubicBezTo>
                        <a:cubicBezTo>
                          <a:pt x="4523555" y="-24700"/>
                          <a:pt x="4623920" y="10678"/>
                          <a:pt x="4818830" y="0"/>
                        </a:cubicBezTo>
                        <a:cubicBezTo>
                          <a:pt x="5013740" y="-10678"/>
                          <a:pt x="5127394" y="40268"/>
                          <a:pt x="5392500" y="0"/>
                        </a:cubicBezTo>
                        <a:cubicBezTo>
                          <a:pt x="5657606" y="-40268"/>
                          <a:pt x="5754330" y="74320"/>
                          <a:pt x="6057958" y="0"/>
                        </a:cubicBezTo>
                        <a:cubicBezTo>
                          <a:pt x="6361586" y="-74320"/>
                          <a:pt x="6494940" y="37329"/>
                          <a:pt x="6723415" y="0"/>
                        </a:cubicBezTo>
                        <a:cubicBezTo>
                          <a:pt x="6951890" y="-37329"/>
                          <a:pt x="7117832" y="30948"/>
                          <a:pt x="7388873" y="0"/>
                        </a:cubicBezTo>
                        <a:cubicBezTo>
                          <a:pt x="7659914" y="-30948"/>
                          <a:pt x="7926991" y="65074"/>
                          <a:pt x="8146118" y="0"/>
                        </a:cubicBezTo>
                        <a:cubicBezTo>
                          <a:pt x="8365246" y="-65074"/>
                          <a:pt x="8701383" y="71750"/>
                          <a:pt x="9178724" y="0"/>
                        </a:cubicBezTo>
                        <a:cubicBezTo>
                          <a:pt x="9200174" y="141322"/>
                          <a:pt x="9160033" y="216766"/>
                          <a:pt x="9178724" y="316215"/>
                        </a:cubicBezTo>
                        <a:cubicBezTo>
                          <a:pt x="9197415" y="415665"/>
                          <a:pt x="9170910" y="493137"/>
                          <a:pt x="9178724" y="620030"/>
                        </a:cubicBezTo>
                        <a:cubicBezTo>
                          <a:pt x="8847610" y="633606"/>
                          <a:pt x="8699284" y="581521"/>
                          <a:pt x="8421479" y="620030"/>
                        </a:cubicBezTo>
                        <a:cubicBezTo>
                          <a:pt x="8143674" y="658539"/>
                          <a:pt x="8043343" y="588100"/>
                          <a:pt x="7847809" y="620030"/>
                        </a:cubicBezTo>
                        <a:cubicBezTo>
                          <a:pt x="7652275" y="651960"/>
                          <a:pt x="7499974" y="566721"/>
                          <a:pt x="7365926" y="620030"/>
                        </a:cubicBezTo>
                        <a:cubicBezTo>
                          <a:pt x="7231878" y="673339"/>
                          <a:pt x="6983206" y="609203"/>
                          <a:pt x="6884043" y="620030"/>
                        </a:cubicBezTo>
                        <a:cubicBezTo>
                          <a:pt x="6784880" y="630857"/>
                          <a:pt x="6634085" y="589226"/>
                          <a:pt x="6402160" y="620030"/>
                        </a:cubicBezTo>
                        <a:cubicBezTo>
                          <a:pt x="6170235" y="650834"/>
                          <a:pt x="6075682" y="619367"/>
                          <a:pt x="5920277" y="620030"/>
                        </a:cubicBezTo>
                        <a:cubicBezTo>
                          <a:pt x="5764872" y="620693"/>
                          <a:pt x="5573139" y="548710"/>
                          <a:pt x="5254819" y="620030"/>
                        </a:cubicBezTo>
                        <a:cubicBezTo>
                          <a:pt x="4936499" y="691350"/>
                          <a:pt x="4839040" y="582151"/>
                          <a:pt x="4681149" y="620030"/>
                        </a:cubicBezTo>
                        <a:cubicBezTo>
                          <a:pt x="4523258" y="657909"/>
                          <a:pt x="4447847" y="611926"/>
                          <a:pt x="4382841" y="620030"/>
                        </a:cubicBezTo>
                        <a:cubicBezTo>
                          <a:pt x="4317835" y="628134"/>
                          <a:pt x="4075188" y="570834"/>
                          <a:pt x="3900958" y="620030"/>
                        </a:cubicBezTo>
                        <a:cubicBezTo>
                          <a:pt x="3726728" y="669226"/>
                          <a:pt x="3504960" y="595564"/>
                          <a:pt x="3235500" y="620030"/>
                        </a:cubicBezTo>
                        <a:cubicBezTo>
                          <a:pt x="2966040" y="644496"/>
                          <a:pt x="3034078" y="612289"/>
                          <a:pt x="2845404" y="620030"/>
                        </a:cubicBezTo>
                        <a:cubicBezTo>
                          <a:pt x="2656730" y="627771"/>
                          <a:pt x="2449560" y="570399"/>
                          <a:pt x="2088160" y="620030"/>
                        </a:cubicBezTo>
                        <a:cubicBezTo>
                          <a:pt x="1726760" y="669661"/>
                          <a:pt x="1489744" y="618694"/>
                          <a:pt x="1330915" y="620030"/>
                        </a:cubicBezTo>
                        <a:cubicBezTo>
                          <a:pt x="1172086" y="621366"/>
                          <a:pt x="970889" y="568148"/>
                          <a:pt x="757245" y="620030"/>
                        </a:cubicBezTo>
                        <a:cubicBezTo>
                          <a:pt x="543601" y="671912"/>
                          <a:pt x="288056" y="618081"/>
                          <a:pt x="0" y="620030"/>
                        </a:cubicBezTo>
                        <a:cubicBezTo>
                          <a:pt x="-24602" y="527322"/>
                          <a:pt x="13740" y="373087"/>
                          <a:pt x="0" y="310015"/>
                        </a:cubicBezTo>
                        <a:cubicBezTo>
                          <a:pt x="-13740" y="246943"/>
                          <a:pt x="26405" y="66838"/>
                          <a:pt x="0" y="0"/>
                        </a:cubicBezTo>
                        <a:close/>
                      </a:path>
                      <a:path w="9178724" h="620030" stroke="0" extrusionOk="0">
                        <a:moveTo>
                          <a:pt x="0" y="0"/>
                        </a:moveTo>
                        <a:cubicBezTo>
                          <a:pt x="96739" y="-29740"/>
                          <a:pt x="316269" y="55884"/>
                          <a:pt x="481883" y="0"/>
                        </a:cubicBezTo>
                        <a:cubicBezTo>
                          <a:pt x="647497" y="-55884"/>
                          <a:pt x="662906" y="22298"/>
                          <a:pt x="780192" y="0"/>
                        </a:cubicBezTo>
                        <a:cubicBezTo>
                          <a:pt x="897478" y="-22298"/>
                          <a:pt x="1174454" y="84120"/>
                          <a:pt x="1537436" y="0"/>
                        </a:cubicBezTo>
                        <a:cubicBezTo>
                          <a:pt x="1900418" y="-84120"/>
                          <a:pt x="1921992" y="49836"/>
                          <a:pt x="2019319" y="0"/>
                        </a:cubicBezTo>
                        <a:cubicBezTo>
                          <a:pt x="2116646" y="-49836"/>
                          <a:pt x="2279697" y="53246"/>
                          <a:pt x="2501202" y="0"/>
                        </a:cubicBezTo>
                        <a:cubicBezTo>
                          <a:pt x="2722707" y="-53246"/>
                          <a:pt x="3105924" y="15731"/>
                          <a:pt x="3258447" y="0"/>
                        </a:cubicBezTo>
                        <a:cubicBezTo>
                          <a:pt x="3410970" y="-15731"/>
                          <a:pt x="3548202" y="42104"/>
                          <a:pt x="3648543" y="0"/>
                        </a:cubicBezTo>
                        <a:cubicBezTo>
                          <a:pt x="3748884" y="-42104"/>
                          <a:pt x="4173673" y="21777"/>
                          <a:pt x="4405788" y="0"/>
                        </a:cubicBezTo>
                        <a:cubicBezTo>
                          <a:pt x="4637904" y="-21777"/>
                          <a:pt x="4991337" y="42536"/>
                          <a:pt x="5163032" y="0"/>
                        </a:cubicBezTo>
                        <a:cubicBezTo>
                          <a:pt x="5334727" y="-42536"/>
                          <a:pt x="5620270" y="48170"/>
                          <a:pt x="5736703" y="0"/>
                        </a:cubicBezTo>
                        <a:cubicBezTo>
                          <a:pt x="5853136" y="-48170"/>
                          <a:pt x="6278797" y="51597"/>
                          <a:pt x="6493947" y="0"/>
                        </a:cubicBezTo>
                        <a:cubicBezTo>
                          <a:pt x="6709097" y="-51597"/>
                          <a:pt x="6791622" y="51322"/>
                          <a:pt x="6975830" y="0"/>
                        </a:cubicBezTo>
                        <a:cubicBezTo>
                          <a:pt x="7160038" y="-51322"/>
                          <a:pt x="7222993" y="41857"/>
                          <a:pt x="7457713" y="0"/>
                        </a:cubicBezTo>
                        <a:cubicBezTo>
                          <a:pt x="7692433" y="-41857"/>
                          <a:pt x="7885776" y="62575"/>
                          <a:pt x="8123171" y="0"/>
                        </a:cubicBezTo>
                        <a:cubicBezTo>
                          <a:pt x="8360566" y="-62575"/>
                          <a:pt x="8394351" y="45246"/>
                          <a:pt x="8605054" y="0"/>
                        </a:cubicBezTo>
                        <a:cubicBezTo>
                          <a:pt x="8815757" y="-45246"/>
                          <a:pt x="8988246" y="15581"/>
                          <a:pt x="9178724" y="0"/>
                        </a:cubicBezTo>
                        <a:cubicBezTo>
                          <a:pt x="9202683" y="95727"/>
                          <a:pt x="9155313" y="164771"/>
                          <a:pt x="9178724" y="322416"/>
                        </a:cubicBezTo>
                        <a:cubicBezTo>
                          <a:pt x="9202135" y="480061"/>
                          <a:pt x="9157802" y="527713"/>
                          <a:pt x="9178724" y="620030"/>
                        </a:cubicBezTo>
                        <a:cubicBezTo>
                          <a:pt x="8951193" y="671370"/>
                          <a:pt x="8799462" y="595443"/>
                          <a:pt x="8513267" y="620030"/>
                        </a:cubicBezTo>
                        <a:cubicBezTo>
                          <a:pt x="8227072" y="644617"/>
                          <a:pt x="8259683" y="573792"/>
                          <a:pt x="8123171" y="620030"/>
                        </a:cubicBezTo>
                        <a:cubicBezTo>
                          <a:pt x="7986659" y="666268"/>
                          <a:pt x="7591580" y="543706"/>
                          <a:pt x="7365926" y="620030"/>
                        </a:cubicBezTo>
                        <a:cubicBezTo>
                          <a:pt x="7140272" y="696354"/>
                          <a:pt x="6935755" y="598652"/>
                          <a:pt x="6792256" y="620030"/>
                        </a:cubicBezTo>
                        <a:cubicBezTo>
                          <a:pt x="6648757" y="641408"/>
                          <a:pt x="6575267" y="585033"/>
                          <a:pt x="6402160" y="620030"/>
                        </a:cubicBezTo>
                        <a:cubicBezTo>
                          <a:pt x="6229053" y="655027"/>
                          <a:pt x="6024031" y="591791"/>
                          <a:pt x="5828490" y="620030"/>
                        </a:cubicBezTo>
                        <a:cubicBezTo>
                          <a:pt x="5632949" y="648269"/>
                          <a:pt x="5678078" y="587768"/>
                          <a:pt x="5530181" y="620030"/>
                        </a:cubicBezTo>
                        <a:cubicBezTo>
                          <a:pt x="5382284" y="652292"/>
                          <a:pt x="5354071" y="600649"/>
                          <a:pt x="5231873" y="620030"/>
                        </a:cubicBezTo>
                        <a:cubicBezTo>
                          <a:pt x="5109675" y="639411"/>
                          <a:pt x="4917260" y="557481"/>
                          <a:pt x="4658202" y="620030"/>
                        </a:cubicBezTo>
                        <a:cubicBezTo>
                          <a:pt x="4399144" y="682579"/>
                          <a:pt x="4442789" y="601632"/>
                          <a:pt x="4268107" y="620030"/>
                        </a:cubicBezTo>
                        <a:cubicBezTo>
                          <a:pt x="4093426" y="638428"/>
                          <a:pt x="3806188" y="560095"/>
                          <a:pt x="3602649" y="620030"/>
                        </a:cubicBezTo>
                        <a:cubicBezTo>
                          <a:pt x="3399110" y="679965"/>
                          <a:pt x="3364832" y="602250"/>
                          <a:pt x="3212553" y="620030"/>
                        </a:cubicBezTo>
                        <a:cubicBezTo>
                          <a:pt x="3060274" y="637810"/>
                          <a:pt x="2803745" y="611116"/>
                          <a:pt x="2547096" y="620030"/>
                        </a:cubicBezTo>
                        <a:cubicBezTo>
                          <a:pt x="2290447" y="628944"/>
                          <a:pt x="2330663" y="599928"/>
                          <a:pt x="2248787" y="620030"/>
                        </a:cubicBezTo>
                        <a:cubicBezTo>
                          <a:pt x="2166911" y="640132"/>
                          <a:pt x="1894976" y="566256"/>
                          <a:pt x="1583330" y="620030"/>
                        </a:cubicBezTo>
                        <a:cubicBezTo>
                          <a:pt x="1271684" y="673804"/>
                          <a:pt x="1331706" y="588276"/>
                          <a:pt x="1193234" y="620030"/>
                        </a:cubicBezTo>
                        <a:cubicBezTo>
                          <a:pt x="1054762" y="651784"/>
                          <a:pt x="1037048" y="618999"/>
                          <a:pt x="894926" y="620030"/>
                        </a:cubicBezTo>
                        <a:cubicBezTo>
                          <a:pt x="752804" y="621061"/>
                          <a:pt x="670831" y="580283"/>
                          <a:pt x="504830" y="620030"/>
                        </a:cubicBezTo>
                        <a:cubicBezTo>
                          <a:pt x="338829" y="659777"/>
                          <a:pt x="209164" y="605714"/>
                          <a:pt x="0" y="620030"/>
                        </a:cubicBezTo>
                        <a:cubicBezTo>
                          <a:pt x="-25652" y="520703"/>
                          <a:pt x="14295" y="447375"/>
                          <a:pt x="0" y="322416"/>
                        </a:cubicBezTo>
                        <a:cubicBezTo>
                          <a:pt x="-14295" y="197457"/>
                          <a:pt x="4354" y="146233"/>
                          <a:pt x="0" y="0"/>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2400" b="1" dirty="0">
                <a:solidFill>
                  <a:schemeClr val="tx1"/>
                </a:solidFill>
                <a:latin typeface="Cambria" panose="02040503050406030204" pitchFamily="18" charset="0"/>
                <a:cs typeface="Arial" panose="020B0604020202020204" pitchFamily="34" charset="0"/>
              </a:rPr>
              <a:t>Il </a:t>
            </a:r>
            <a:r>
              <a:rPr lang="it-IT" sz="2400" b="1" dirty="0" err="1">
                <a:solidFill>
                  <a:schemeClr val="tx1"/>
                </a:solidFill>
                <a:latin typeface="Cambria" panose="02040503050406030204" pitchFamily="18" charset="0"/>
                <a:cs typeface="Arial" panose="020B0604020202020204" pitchFamily="34" charset="0"/>
              </a:rPr>
              <a:t>Multimotive</a:t>
            </a:r>
            <a:r>
              <a:rPr lang="it-IT" sz="2400" b="1" dirty="0">
                <a:solidFill>
                  <a:schemeClr val="tx1"/>
                </a:solidFill>
                <a:latin typeface="Cambria" panose="02040503050406030204" pitchFamily="18" charset="0"/>
                <a:cs typeface="Arial" panose="020B0604020202020204" pitchFamily="34" charset="0"/>
              </a:rPr>
              <a:t> Model [</a:t>
            </a:r>
            <a:r>
              <a:rPr lang="it-IT" sz="2400" b="1" dirty="0" err="1">
                <a:solidFill>
                  <a:schemeClr val="tx1"/>
                </a:solidFill>
                <a:latin typeface="Cambria" panose="02040503050406030204" pitchFamily="18" charset="0"/>
                <a:cs typeface="Arial" panose="020B0604020202020204" pitchFamily="34" charset="0"/>
              </a:rPr>
              <a:t>Richman</a:t>
            </a:r>
            <a:r>
              <a:rPr lang="it-IT" sz="2400" b="1" dirty="0">
                <a:solidFill>
                  <a:schemeClr val="tx1"/>
                </a:solidFill>
                <a:latin typeface="Cambria" panose="02040503050406030204" pitchFamily="18" charset="0"/>
                <a:cs typeface="Arial" panose="020B0604020202020204" pitchFamily="34" charset="0"/>
              </a:rPr>
              <a:t> e </a:t>
            </a:r>
            <a:r>
              <a:rPr lang="it-IT" sz="2400" b="1" dirty="0" err="1">
                <a:solidFill>
                  <a:schemeClr val="tx1"/>
                </a:solidFill>
                <a:latin typeface="Cambria" panose="02040503050406030204" pitchFamily="18" charset="0"/>
                <a:cs typeface="Arial" panose="020B0604020202020204" pitchFamily="34" charset="0"/>
              </a:rPr>
              <a:t>Leary</a:t>
            </a:r>
            <a:r>
              <a:rPr lang="it-IT" sz="2400" b="1" dirty="0">
                <a:solidFill>
                  <a:schemeClr val="tx1"/>
                </a:solidFill>
                <a:latin typeface="Cambria" panose="02040503050406030204" pitchFamily="18" charset="0"/>
                <a:cs typeface="Arial" panose="020B0604020202020204" pitchFamily="34" charset="0"/>
              </a:rPr>
              <a:t>, 2009]</a:t>
            </a:r>
          </a:p>
        </p:txBody>
      </p:sp>
      <p:sp>
        <p:nvSpPr>
          <p:cNvPr id="41" name="CasellaDiTesto 40">
            <a:extLst>
              <a:ext uri="{FF2B5EF4-FFF2-40B4-BE49-F238E27FC236}">
                <a16:creationId xmlns:a16="http://schemas.microsoft.com/office/drawing/2014/main" id="{335AA6A2-7D01-1D44-939F-79DE63763D50}"/>
              </a:ext>
            </a:extLst>
          </p:cNvPr>
          <p:cNvSpPr txBox="1"/>
          <p:nvPr/>
        </p:nvSpPr>
        <p:spPr>
          <a:xfrm>
            <a:off x="1635012" y="2361654"/>
            <a:ext cx="8849647" cy="923330"/>
          </a:xfrm>
          <a:prstGeom prst="rect">
            <a:avLst/>
          </a:prstGeom>
          <a:noFill/>
          <a:ln w="6350">
            <a:solidFill>
              <a:schemeClr val="tx2">
                <a:lumMod val="50000"/>
              </a:schemeClr>
            </a:solidFill>
          </a:ln>
        </p:spPr>
        <p:txBody>
          <a:bodyPr wrap="square" rtlCol="0">
            <a:spAutoFit/>
          </a:bodyPr>
          <a:lstStyle/>
          <a:p>
            <a:r>
              <a:rPr lang="it-IT" dirty="0">
                <a:latin typeface="Cambria" panose="02040503050406030204" pitchFamily="18" charset="0"/>
              </a:rPr>
              <a:t>Quando l’esclusione sociale è </a:t>
            </a:r>
            <a:r>
              <a:rPr lang="it-IT" b="1" dirty="0">
                <a:latin typeface="Cambria" panose="02040503050406030204" pitchFamily="18" charset="0"/>
              </a:rPr>
              <a:t>cronica e pervasiva</a:t>
            </a:r>
            <a:r>
              <a:rPr lang="it-IT" dirty="0">
                <a:latin typeface="Cambria" panose="02040503050406030204" pitchFamily="18" charset="0"/>
              </a:rPr>
              <a:t>, </a:t>
            </a:r>
            <a:r>
              <a:rPr lang="it-IT" b="1" dirty="0">
                <a:latin typeface="Cambria" panose="02040503050406030204" pitchFamily="18" charset="0"/>
              </a:rPr>
              <a:t>l’evitamento e il ritiro sociale </a:t>
            </a:r>
            <a:r>
              <a:rPr lang="it-IT" dirty="0">
                <a:latin typeface="Cambria" panose="02040503050406030204" pitchFamily="18" charset="0"/>
              </a:rPr>
              <a:t>sembrano essere la risposta dominante. In questo modo, l’individuo, così esposto alle minacce sociali, cerca di </a:t>
            </a:r>
            <a:r>
              <a:rPr lang="it-IT" b="1" dirty="0">
                <a:latin typeface="Cambria" panose="02040503050406030204" pitchFamily="18" charset="0"/>
              </a:rPr>
              <a:t>proteggersi dal ricevere ulteriori minacce</a:t>
            </a:r>
            <a:r>
              <a:rPr lang="it-IT" dirty="0">
                <a:latin typeface="Cambria" panose="02040503050406030204" pitchFamily="18" charset="0"/>
              </a:rPr>
              <a:t>.</a:t>
            </a:r>
            <a:endParaRPr lang="it-IT" b="1" dirty="0">
              <a:latin typeface="Cambria" panose="02040503050406030204" pitchFamily="18" charset="0"/>
            </a:endParaRPr>
          </a:p>
        </p:txBody>
      </p:sp>
      <p:sp>
        <p:nvSpPr>
          <p:cNvPr id="9" name="Rettangolo 8">
            <a:extLst>
              <a:ext uri="{FF2B5EF4-FFF2-40B4-BE49-F238E27FC236}">
                <a16:creationId xmlns:a16="http://schemas.microsoft.com/office/drawing/2014/main" id="{7D089561-EBBD-CD45-B8F1-82E24722D41B}"/>
              </a:ext>
            </a:extLst>
          </p:cNvPr>
          <p:cNvSpPr/>
          <p:nvPr/>
        </p:nvSpPr>
        <p:spPr>
          <a:xfrm>
            <a:off x="1524000" y="1604442"/>
            <a:ext cx="6815178" cy="507831"/>
          </a:xfrm>
          <a:prstGeom prst="rect">
            <a:avLst/>
          </a:prstGeom>
        </p:spPr>
        <p:txBody>
          <a:bodyPr wrap="square">
            <a:spAutoFit/>
          </a:bodyPr>
          <a:lstStyle/>
          <a:p>
            <a:pPr>
              <a:lnSpc>
                <a:spcPct val="150000"/>
              </a:lnSpc>
            </a:pPr>
            <a:r>
              <a:rPr lang="it-IT" b="1" dirty="0">
                <a:solidFill>
                  <a:srgbClr val="C00000"/>
                </a:solidFill>
                <a:latin typeface="Cambria" panose="02040503050406030204" pitchFamily="18" charset="0"/>
              </a:rPr>
              <a:t>5. </a:t>
            </a:r>
            <a:r>
              <a:rPr lang="it-IT" b="1" dirty="0" smtClean="0">
                <a:solidFill>
                  <a:srgbClr val="C00000"/>
                </a:solidFill>
                <a:latin typeface="Cambria" panose="02040503050406030204" pitchFamily="18" charset="0"/>
              </a:rPr>
              <a:t>CRONICITA’ </a:t>
            </a:r>
            <a:r>
              <a:rPr lang="it-IT" b="1" dirty="0">
                <a:solidFill>
                  <a:srgbClr val="C00000"/>
                </a:solidFill>
                <a:latin typeface="Cambria" panose="02040503050406030204" pitchFamily="18" charset="0"/>
              </a:rPr>
              <a:t>e PERVASIVITÀ</a:t>
            </a:r>
            <a:r>
              <a:rPr lang="it-IT" b="1" dirty="0">
                <a:latin typeface="Cambria" panose="02040503050406030204" pitchFamily="18" charset="0"/>
              </a:rPr>
              <a:t> della relazione.</a:t>
            </a:r>
          </a:p>
        </p:txBody>
      </p:sp>
    </p:spTree>
    <p:extLst>
      <p:ext uri="{BB962C8B-B14F-4D97-AF65-F5344CB8AC3E}">
        <p14:creationId xmlns:p14="http://schemas.microsoft.com/office/powerpoint/2010/main" val="3644724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a:extLst>
              <a:ext uri="{FF2B5EF4-FFF2-40B4-BE49-F238E27FC236}">
                <a16:creationId xmlns:a16="http://schemas.microsoft.com/office/drawing/2014/main" id="{B47E38C0-08CF-F741-88EF-F3398AD1F37A}"/>
              </a:ext>
            </a:extLst>
          </p:cNvPr>
          <p:cNvSpPr>
            <a:spLocks noGrp="1"/>
          </p:cNvSpPr>
          <p:nvPr>
            <p:ph type="sldNum" sz="quarter" idx="12"/>
          </p:nvPr>
        </p:nvSpPr>
        <p:spPr/>
        <p:txBody>
          <a:bodyPr/>
          <a:lstStyle/>
          <a:p>
            <a:fld id="{E3AAEEB7-370C-4CD1-84ED-44A96922B98A}" type="slidenum">
              <a:rPr lang="it-IT" smtClean="0"/>
              <a:pPr/>
              <a:t>19</a:t>
            </a:fld>
            <a:endParaRPr lang="it-IT"/>
          </a:p>
        </p:txBody>
      </p:sp>
      <p:sp>
        <p:nvSpPr>
          <p:cNvPr id="23" name="Rettangolo 22">
            <a:extLst>
              <a:ext uri="{FF2B5EF4-FFF2-40B4-BE49-F238E27FC236}">
                <a16:creationId xmlns:a16="http://schemas.microsoft.com/office/drawing/2014/main" id="{91AEAB86-EC33-464D-A83E-48DB0C2822C2}"/>
              </a:ext>
            </a:extLst>
          </p:cNvPr>
          <p:cNvSpPr/>
          <p:nvPr/>
        </p:nvSpPr>
        <p:spPr>
          <a:xfrm>
            <a:off x="1661452" y="590428"/>
            <a:ext cx="7818924" cy="858443"/>
          </a:xfrm>
          <a:prstGeom prst="rect">
            <a:avLst/>
          </a:prstGeom>
          <a:noFill/>
          <a:ln cmpd="sng">
            <a:solidFill>
              <a:schemeClr val="tx2">
                <a:alpha val="86000"/>
              </a:schemeClr>
            </a:solidFill>
            <a:prstDash val="solid"/>
            <a:extLst>
              <a:ext uri="{C807C97D-BFC1-408E-A445-0C87EB9F89A2}">
                <ask:lineSketchStyleProps xmlns:ask="http://schemas.microsoft.com/office/drawing/2018/sketchyshapes" xmlns="" sd="1219033472">
                  <a:custGeom>
                    <a:avLst/>
                    <a:gdLst>
                      <a:gd name="connsiteX0" fmla="*/ 0 w 9178724"/>
                      <a:gd name="connsiteY0" fmla="*/ 0 h 620030"/>
                      <a:gd name="connsiteX1" fmla="*/ 298309 w 9178724"/>
                      <a:gd name="connsiteY1" fmla="*/ 0 h 620030"/>
                      <a:gd name="connsiteX2" fmla="*/ 596617 w 9178724"/>
                      <a:gd name="connsiteY2" fmla="*/ 0 h 620030"/>
                      <a:gd name="connsiteX3" fmla="*/ 894926 w 9178724"/>
                      <a:gd name="connsiteY3" fmla="*/ 0 h 620030"/>
                      <a:gd name="connsiteX4" fmla="*/ 1652170 w 9178724"/>
                      <a:gd name="connsiteY4" fmla="*/ 0 h 620030"/>
                      <a:gd name="connsiteX5" fmla="*/ 2225841 w 9178724"/>
                      <a:gd name="connsiteY5" fmla="*/ 0 h 620030"/>
                      <a:gd name="connsiteX6" fmla="*/ 2524149 w 9178724"/>
                      <a:gd name="connsiteY6" fmla="*/ 0 h 620030"/>
                      <a:gd name="connsiteX7" fmla="*/ 3097819 w 9178724"/>
                      <a:gd name="connsiteY7" fmla="*/ 0 h 620030"/>
                      <a:gd name="connsiteX8" fmla="*/ 3855064 w 9178724"/>
                      <a:gd name="connsiteY8" fmla="*/ 0 h 620030"/>
                      <a:gd name="connsiteX9" fmla="*/ 4336947 w 9178724"/>
                      <a:gd name="connsiteY9" fmla="*/ 0 h 620030"/>
                      <a:gd name="connsiteX10" fmla="*/ 4818830 w 9178724"/>
                      <a:gd name="connsiteY10" fmla="*/ 0 h 620030"/>
                      <a:gd name="connsiteX11" fmla="*/ 5392500 w 9178724"/>
                      <a:gd name="connsiteY11" fmla="*/ 0 h 620030"/>
                      <a:gd name="connsiteX12" fmla="*/ 6057958 w 9178724"/>
                      <a:gd name="connsiteY12" fmla="*/ 0 h 620030"/>
                      <a:gd name="connsiteX13" fmla="*/ 6723415 w 9178724"/>
                      <a:gd name="connsiteY13" fmla="*/ 0 h 620030"/>
                      <a:gd name="connsiteX14" fmla="*/ 7388873 w 9178724"/>
                      <a:gd name="connsiteY14" fmla="*/ 0 h 620030"/>
                      <a:gd name="connsiteX15" fmla="*/ 8146118 w 9178724"/>
                      <a:gd name="connsiteY15" fmla="*/ 0 h 620030"/>
                      <a:gd name="connsiteX16" fmla="*/ 9178724 w 9178724"/>
                      <a:gd name="connsiteY16" fmla="*/ 0 h 620030"/>
                      <a:gd name="connsiteX17" fmla="*/ 9178724 w 9178724"/>
                      <a:gd name="connsiteY17" fmla="*/ 316215 h 620030"/>
                      <a:gd name="connsiteX18" fmla="*/ 9178724 w 9178724"/>
                      <a:gd name="connsiteY18" fmla="*/ 620030 h 620030"/>
                      <a:gd name="connsiteX19" fmla="*/ 8421479 w 9178724"/>
                      <a:gd name="connsiteY19" fmla="*/ 620030 h 620030"/>
                      <a:gd name="connsiteX20" fmla="*/ 7847809 w 9178724"/>
                      <a:gd name="connsiteY20" fmla="*/ 620030 h 620030"/>
                      <a:gd name="connsiteX21" fmla="*/ 7365926 w 9178724"/>
                      <a:gd name="connsiteY21" fmla="*/ 620030 h 620030"/>
                      <a:gd name="connsiteX22" fmla="*/ 6884043 w 9178724"/>
                      <a:gd name="connsiteY22" fmla="*/ 620030 h 620030"/>
                      <a:gd name="connsiteX23" fmla="*/ 6402160 w 9178724"/>
                      <a:gd name="connsiteY23" fmla="*/ 620030 h 620030"/>
                      <a:gd name="connsiteX24" fmla="*/ 5920277 w 9178724"/>
                      <a:gd name="connsiteY24" fmla="*/ 620030 h 620030"/>
                      <a:gd name="connsiteX25" fmla="*/ 5254819 w 9178724"/>
                      <a:gd name="connsiteY25" fmla="*/ 620030 h 620030"/>
                      <a:gd name="connsiteX26" fmla="*/ 4681149 w 9178724"/>
                      <a:gd name="connsiteY26" fmla="*/ 620030 h 620030"/>
                      <a:gd name="connsiteX27" fmla="*/ 4382841 w 9178724"/>
                      <a:gd name="connsiteY27" fmla="*/ 620030 h 620030"/>
                      <a:gd name="connsiteX28" fmla="*/ 3900958 w 9178724"/>
                      <a:gd name="connsiteY28" fmla="*/ 620030 h 620030"/>
                      <a:gd name="connsiteX29" fmla="*/ 3235500 w 9178724"/>
                      <a:gd name="connsiteY29" fmla="*/ 620030 h 620030"/>
                      <a:gd name="connsiteX30" fmla="*/ 2845404 w 9178724"/>
                      <a:gd name="connsiteY30" fmla="*/ 620030 h 620030"/>
                      <a:gd name="connsiteX31" fmla="*/ 2088160 w 9178724"/>
                      <a:gd name="connsiteY31" fmla="*/ 620030 h 620030"/>
                      <a:gd name="connsiteX32" fmla="*/ 1330915 w 9178724"/>
                      <a:gd name="connsiteY32" fmla="*/ 620030 h 620030"/>
                      <a:gd name="connsiteX33" fmla="*/ 757245 w 9178724"/>
                      <a:gd name="connsiteY33" fmla="*/ 620030 h 620030"/>
                      <a:gd name="connsiteX34" fmla="*/ 0 w 9178724"/>
                      <a:gd name="connsiteY34" fmla="*/ 620030 h 620030"/>
                      <a:gd name="connsiteX35" fmla="*/ 0 w 9178724"/>
                      <a:gd name="connsiteY35" fmla="*/ 310015 h 620030"/>
                      <a:gd name="connsiteX36" fmla="*/ 0 w 9178724"/>
                      <a:gd name="connsiteY36" fmla="*/ 0 h 620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9178724" h="620030" fill="none" extrusionOk="0">
                        <a:moveTo>
                          <a:pt x="0" y="0"/>
                        </a:moveTo>
                        <a:cubicBezTo>
                          <a:pt x="102535" y="-35417"/>
                          <a:pt x="231128" y="19743"/>
                          <a:pt x="298309" y="0"/>
                        </a:cubicBezTo>
                        <a:cubicBezTo>
                          <a:pt x="365490" y="-19743"/>
                          <a:pt x="504771" y="6903"/>
                          <a:pt x="596617" y="0"/>
                        </a:cubicBezTo>
                        <a:cubicBezTo>
                          <a:pt x="688463" y="-6903"/>
                          <a:pt x="801466" y="32459"/>
                          <a:pt x="894926" y="0"/>
                        </a:cubicBezTo>
                        <a:cubicBezTo>
                          <a:pt x="988386" y="-32459"/>
                          <a:pt x="1351220" y="8679"/>
                          <a:pt x="1652170" y="0"/>
                        </a:cubicBezTo>
                        <a:cubicBezTo>
                          <a:pt x="1953120" y="-8679"/>
                          <a:pt x="2036343" y="40882"/>
                          <a:pt x="2225841" y="0"/>
                        </a:cubicBezTo>
                        <a:cubicBezTo>
                          <a:pt x="2415339" y="-40882"/>
                          <a:pt x="2409558" y="12227"/>
                          <a:pt x="2524149" y="0"/>
                        </a:cubicBezTo>
                        <a:cubicBezTo>
                          <a:pt x="2638740" y="-12227"/>
                          <a:pt x="2909787" y="59308"/>
                          <a:pt x="3097819" y="0"/>
                        </a:cubicBezTo>
                        <a:cubicBezTo>
                          <a:pt x="3285851" y="-59308"/>
                          <a:pt x="3499507" y="53098"/>
                          <a:pt x="3855064" y="0"/>
                        </a:cubicBezTo>
                        <a:cubicBezTo>
                          <a:pt x="4210622" y="-53098"/>
                          <a:pt x="4150339" y="24700"/>
                          <a:pt x="4336947" y="0"/>
                        </a:cubicBezTo>
                        <a:cubicBezTo>
                          <a:pt x="4523555" y="-24700"/>
                          <a:pt x="4623920" y="10678"/>
                          <a:pt x="4818830" y="0"/>
                        </a:cubicBezTo>
                        <a:cubicBezTo>
                          <a:pt x="5013740" y="-10678"/>
                          <a:pt x="5127394" y="40268"/>
                          <a:pt x="5392500" y="0"/>
                        </a:cubicBezTo>
                        <a:cubicBezTo>
                          <a:pt x="5657606" y="-40268"/>
                          <a:pt x="5754330" y="74320"/>
                          <a:pt x="6057958" y="0"/>
                        </a:cubicBezTo>
                        <a:cubicBezTo>
                          <a:pt x="6361586" y="-74320"/>
                          <a:pt x="6494940" y="37329"/>
                          <a:pt x="6723415" y="0"/>
                        </a:cubicBezTo>
                        <a:cubicBezTo>
                          <a:pt x="6951890" y="-37329"/>
                          <a:pt x="7117832" y="30948"/>
                          <a:pt x="7388873" y="0"/>
                        </a:cubicBezTo>
                        <a:cubicBezTo>
                          <a:pt x="7659914" y="-30948"/>
                          <a:pt x="7926991" y="65074"/>
                          <a:pt x="8146118" y="0"/>
                        </a:cubicBezTo>
                        <a:cubicBezTo>
                          <a:pt x="8365246" y="-65074"/>
                          <a:pt x="8701383" y="71750"/>
                          <a:pt x="9178724" y="0"/>
                        </a:cubicBezTo>
                        <a:cubicBezTo>
                          <a:pt x="9200174" y="141322"/>
                          <a:pt x="9160033" y="216766"/>
                          <a:pt x="9178724" y="316215"/>
                        </a:cubicBezTo>
                        <a:cubicBezTo>
                          <a:pt x="9197415" y="415665"/>
                          <a:pt x="9170910" y="493137"/>
                          <a:pt x="9178724" y="620030"/>
                        </a:cubicBezTo>
                        <a:cubicBezTo>
                          <a:pt x="8847610" y="633606"/>
                          <a:pt x="8699284" y="581521"/>
                          <a:pt x="8421479" y="620030"/>
                        </a:cubicBezTo>
                        <a:cubicBezTo>
                          <a:pt x="8143674" y="658539"/>
                          <a:pt x="8043343" y="588100"/>
                          <a:pt x="7847809" y="620030"/>
                        </a:cubicBezTo>
                        <a:cubicBezTo>
                          <a:pt x="7652275" y="651960"/>
                          <a:pt x="7499974" y="566721"/>
                          <a:pt x="7365926" y="620030"/>
                        </a:cubicBezTo>
                        <a:cubicBezTo>
                          <a:pt x="7231878" y="673339"/>
                          <a:pt x="6983206" y="609203"/>
                          <a:pt x="6884043" y="620030"/>
                        </a:cubicBezTo>
                        <a:cubicBezTo>
                          <a:pt x="6784880" y="630857"/>
                          <a:pt x="6634085" y="589226"/>
                          <a:pt x="6402160" y="620030"/>
                        </a:cubicBezTo>
                        <a:cubicBezTo>
                          <a:pt x="6170235" y="650834"/>
                          <a:pt x="6075682" y="619367"/>
                          <a:pt x="5920277" y="620030"/>
                        </a:cubicBezTo>
                        <a:cubicBezTo>
                          <a:pt x="5764872" y="620693"/>
                          <a:pt x="5573139" y="548710"/>
                          <a:pt x="5254819" y="620030"/>
                        </a:cubicBezTo>
                        <a:cubicBezTo>
                          <a:pt x="4936499" y="691350"/>
                          <a:pt x="4839040" y="582151"/>
                          <a:pt x="4681149" y="620030"/>
                        </a:cubicBezTo>
                        <a:cubicBezTo>
                          <a:pt x="4523258" y="657909"/>
                          <a:pt x="4447847" y="611926"/>
                          <a:pt x="4382841" y="620030"/>
                        </a:cubicBezTo>
                        <a:cubicBezTo>
                          <a:pt x="4317835" y="628134"/>
                          <a:pt x="4075188" y="570834"/>
                          <a:pt x="3900958" y="620030"/>
                        </a:cubicBezTo>
                        <a:cubicBezTo>
                          <a:pt x="3726728" y="669226"/>
                          <a:pt x="3504960" y="595564"/>
                          <a:pt x="3235500" y="620030"/>
                        </a:cubicBezTo>
                        <a:cubicBezTo>
                          <a:pt x="2966040" y="644496"/>
                          <a:pt x="3034078" y="612289"/>
                          <a:pt x="2845404" y="620030"/>
                        </a:cubicBezTo>
                        <a:cubicBezTo>
                          <a:pt x="2656730" y="627771"/>
                          <a:pt x="2449560" y="570399"/>
                          <a:pt x="2088160" y="620030"/>
                        </a:cubicBezTo>
                        <a:cubicBezTo>
                          <a:pt x="1726760" y="669661"/>
                          <a:pt x="1489744" y="618694"/>
                          <a:pt x="1330915" y="620030"/>
                        </a:cubicBezTo>
                        <a:cubicBezTo>
                          <a:pt x="1172086" y="621366"/>
                          <a:pt x="970889" y="568148"/>
                          <a:pt x="757245" y="620030"/>
                        </a:cubicBezTo>
                        <a:cubicBezTo>
                          <a:pt x="543601" y="671912"/>
                          <a:pt x="288056" y="618081"/>
                          <a:pt x="0" y="620030"/>
                        </a:cubicBezTo>
                        <a:cubicBezTo>
                          <a:pt x="-24602" y="527322"/>
                          <a:pt x="13740" y="373087"/>
                          <a:pt x="0" y="310015"/>
                        </a:cubicBezTo>
                        <a:cubicBezTo>
                          <a:pt x="-13740" y="246943"/>
                          <a:pt x="26405" y="66838"/>
                          <a:pt x="0" y="0"/>
                        </a:cubicBezTo>
                        <a:close/>
                      </a:path>
                      <a:path w="9178724" h="620030" stroke="0" extrusionOk="0">
                        <a:moveTo>
                          <a:pt x="0" y="0"/>
                        </a:moveTo>
                        <a:cubicBezTo>
                          <a:pt x="96739" y="-29740"/>
                          <a:pt x="316269" y="55884"/>
                          <a:pt x="481883" y="0"/>
                        </a:cubicBezTo>
                        <a:cubicBezTo>
                          <a:pt x="647497" y="-55884"/>
                          <a:pt x="662906" y="22298"/>
                          <a:pt x="780192" y="0"/>
                        </a:cubicBezTo>
                        <a:cubicBezTo>
                          <a:pt x="897478" y="-22298"/>
                          <a:pt x="1174454" y="84120"/>
                          <a:pt x="1537436" y="0"/>
                        </a:cubicBezTo>
                        <a:cubicBezTo>
                          <a:pt x="1900418" y="-84120"/>
                          <a:pt x="1921992" y="49836"/>
                          <a:pt x="2019319" y="0"/>
                        </a:cubicBezTo>
                        <a:cubicBezTo>
                          <a:pt x="2116646" y="-49836"/>
                          <a:pt x="2279697" y="53246"/>
                          <a:pt x="2501202" y="0"/>
                        </a:cubicBezTo>
                        <a:cubicBezTo>
                          <a:pt x="2722707" y="-53246"/>
                          <a:pt x="3105924" y="15731"/>
                          <a:pt x="3258447" y="0"/>
                        </a:cubicBezTo>
                        <a:cubicBezTo>
                          <a:pt x="3410970" y="-15731"/>
                          <a:pt x="3548202" y="42104"/>
                          <a:pt x="3648543" y="0"/>
                        </a:cubicBezTo>
                        <a:cubicBezTo>
                          <a:pt x="3748884" y="-42104"/>
                          <a:pt x="4173673" y="21777"/>
                          <a:pt x="4405788" y="0"/>
                        </a:cubicBezTo>
                        <a:cubicBezTo>
                          <a:pt x="4637904" y="-21777"/>
                          <a:pt x="4991337" y="42536"/>
                          <a:pt x="5163032" y="0"/>
                        </a:cubicBezTo>
                        <a:cubicBezTo>
                          <a:pt x="5334727" y="-42536"/>
                          <a:pt x="5620270" y="48170"/>
                          <a:pt x="5736703" y="0"/>
                        </a:cubicBezTo>
                        <a:cubicBezTo>
                          <a:pt x="5853136" y="-48170"/>
                          <a:pt x="6278797" y="51597"/>
                          <a:pt x="6493947" y="0"/>
                        </a:cubicBezTo>
                        <a:cubicBezTo>
                          <a:pt x="6709097" y="-51597"/>
                          <a:pt x="6791622" y="51322"/>
                          <a:pt x="6975830" y="0"/>
                        </a:cubicBezTo>
                        <a:cubicBezTo>
                          <a:pt x="7160038" y="-51322"/>
                          <a:pt x="7222993" y="41857"/>
                          <a:pt x="7457713" y="0"/>
                        </a:cubicBezTo>
                        <a:cubicBezTo>
                          <a:pt x="7692433" y="-41857"/>
                          <a:pt x="7885776" y="62575"/>
                          <a:pt x="8123171" y="0"/>
                        </a:cubicBezTo>
                        <a:cubicBezTo>
                          <a:pt x="8360566" y="-62575"/>
                          <a:pt x="8394351" y="45246"/>
                          <a:pt x="8605054" y="0"/>
                        </a:cubicBezTo>
                        <a:cubicBezTo>
                          <a:pt x="8815757" y="-45246"/>
                          <a:pt x="8988246" y="15581"/>
                          <a:pt x="9178724" y="0"/>
                        </a:cubicBezTo>
                        <a:cubicBezTo>
                          <a:pt x="9202683" y="95727"/>
                          <a:pt x="9155313" y="164771"/>
                          <a:pt x="9178724" y="322416"/>
                        </a:cubicBezTo>
                        <a:cubicBezTo>
                          <a:pt x="9202135" y="480061"/>
                          <a:pt x="9157802" y="527713"/>
                          <a:pt x="9178724" y="620030"/>
                        </a:cubicBezTo>
                        <a:cubicBezTo>
                          <a:pt x="8951193" y="671370"/>
                          <a:pt x="8799462" y="595443"/>
                          <a:pt x="8513267" y="620030"/>
                        </a:cubicBezTo>
                        <a:cubicBezTo>
                          <a:pt x="8227072" y="644617"/>
                          <a:pt x="8259683" y="573792"/>
                          <a:pt x="8123171" y="620030"/>
                        </a:cubicBezTo>
                        <a:cubicBezTo>
                          <a:pt x="7986659" y="666268"/>
                          <a:pt x="7591580" y="543706"/>
                          <a:pt x="7365926" y="620030"/>
                        </a:cubicBezTo>
                        <a:cubicBezTo>
                          <a:pt x="7140272" y="696354"/>
                          <a:pt x="6935755" y="598652"/>
                          <a:pt x="6792256" y="620030"/>
                        </a:cubicBezTo>
                        <a:cubicBezTo>
                          <a:pt x="6648757" y="641408"/>
                          <a:pt x="6575267" y="585033"/>
                          <a:pt x="6402160" y="620030"/>
                        </a:cubicBezTo>
                        <a:cubicBezTo>
                          <a:pt x="6229053" y="655027"/>
                          <a:pt x="6024031" y="591791"/>
                          <a:pt x="5828490" y="620030"/>
                        </a:cubicBezTo>
                        <a:cubicBezTo>
                          <a:pt x="5632949" y="648269"/>
                          <a:pt x="5678078" y="587768"/>
                          <a:pt x="5530181" y="620030"/>
                        </a:cubicBezTo>
                        <a:cubicBezTo>
                          <a:pt x="5382284" y="652292"/>
                          <a:pt x="5354071" y="600649"/>
                          <a:pt x="5231873" y="620030"/>
                        </a:cubicBezTo>
                        <a:cubicBezTo>
                          <a:pt x="5109675" y="639411"/>
                          <a:pt x="4917260" y="557481"/>
                          <a:pt x="4658202" y="620030"/>
                        </a:cubicBezTo>
                        <a:cubicBezTo>
                          <a:pt x="4399144" y="682579"/>
                          <a:pt x="4442789" y="601632"/>
                          <a:pt x="4268107" y="620030"/>
                        </a:cubicBezTo>
                        <a:cubicBezTo>
                          <a:pt x="4093426" y="638428"/>
                          <a:pt x="3806188" y="560095"/>
                          <a:pt x="3602649" y="620030"/>
                        </a:cubicBezTo>
                        <a:cubicBezTo>
                          <a:pt x="3399110" y="679965"/>
                          <a:pt x="3364832" y="602250"/>
                          <a:pt x="3212553" y="620030"/>
                        </a:cubicBezTo>
                        <a:cubicBezTo>
                          <a:pt x="3060274" y="637810"/>
                          <a:pt x="2803745" y="611116"/>
                          <a:pt x="2547096" y="620030"/>
                        </a:cubicBezTo>
                        <a:cubicBezTo>
                          <a:pt x="2290447" y="628944"/>
                          <a:pt x="2330663" y="599928"/>
                          <a:pt x="2248787" y="620030"/>
                        </a:cubicBezTo>
                        <a:cubicBezTo>
                          <a:pt x="2166911" y="640132"/>
                          <a:pt x="1894976" y="566256"/>
                          <a:pt x="1583330" y="620030"/>
                        </a:cubicBezTo>
                        <a:cubicBezTo>
                          <a:pt x="1271684" y="673804"/>
                          <a:pt x="1331706" y="588276"/>
                          <a:pt x="1193234" y="620030"/>
                        </a:cubicBezTo>
                        <a:cubicBezTo>
                          <a:pt x="1054762" y="651784"/>
                          <a:pt x="1037048" y="618999"/>
                          <a:pt x="894926" y="620030"/>
                        </a:cubicBezTo>
                        <a:cubicBezTo>
                          <a:pt x="752804" y="621061"/>
                          <a:pt x="670831" y="580283"/>
                          <a:pt x="504830" y="620030"/>
                        </a:cubicBezTo>
                        <a:cubicBezTo>
                          <a:pt x="338829" y="659777"/>
                          <a:pt x="209164" y="605714"/>
                          <a:pt x="0" y="620030"/>
                        </a:cubicBezTo>
                        <a:cubicBezTo>
                          <a:pt x="-25652" y="520703"/>
                          <a:pt x="14295" y="447375"/>
                          <a:pt x="0" y="322416"/>
                        </a:cubicBezTo>
                        <a:cubicBezTo>
                          <a:pt x="-14295" y="197457"/>
                          <a:pt x="4354" y="146233"/>
                          <a:pt x="0" y="0"/>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2400" b="1" dirty="0">
                <a:solidFill>
                  <a:schemeClr val="tx1"/>
                </a:solidFill>
                <a:latin typeface="Cambria" panose="02040503050406030204" pitchFamily="18" charset="0"/>
                <a:cs typeface="Arial" panose="020B0604020202020204" pitchFamily="34" charset="0"/>
              </a:rPr>
              <a:t>Il </a:t>
            </a:r>
            <a:r>
              <a:rPr lang="it-IT" sz="2400" b="1" dirty="0" err="1">
                <a:solidFill>
                  <a:schemeClr val="tx1"/>
                </a:solidFill>
                <a:latin typeface="Cambria" panose="02040503050406030204" pitchFamily="18" charset="0"/>
                <a:cs typeface="Arial" panose="020B0604020202020204" pitchFamily="34" charset="0"/>
              </a:rPr>
              <a:t>Multimotive</a:t>
            </a:r>
            <a:r>
              <a:rPr lang="it-IT" sz="2400" b="1" dirty="0">
                <a:solidFill>
                  <a:schemeClr val="tx1"/>
                </a:solidFill>
                <a:latin typeface="Cambria" panose="02040503050406030204" pitchFamily="18" charset="0"/>
                <a:cs typeface="Arial" panose="020B0604020202020204" pitchFamily="34" charset="0"/>
              </a:rPr>
              <a:t> Model [</a:t>
            </a:r>
            <a:r>
              <a:rPr lang="it-IT" sz="2400" b="1" dirty="0" err="1">
                <a:solidFill>
                  <a:schemeClr val="tx1"/>
                </a:solidFill>
                <a:latin typeface="Cambria" panose="02040503050406030204" pitchFamily="18" charset="0"/>
                <a:cs typeface="Arial" panose="020B0604020202020204" pitchFamily="34" charset="0"/>
              </a:rPr>
              <a:t>Richman</a:t>
            </a:r>
            <a:r>
              <a:rPr lang="it-IT" sz="2400" b="1" dirty="0">
                <a:solidFill>
                  <a:schemeClr val="tx1"/>
                </a:solidFill>
                <a:latin typeface="Cambria" panose="02040503050406030204" pitchFamily="18" charset="0"/>
                <a:cs typeface="Arial" panose="020B0604020202020204" pitchFamily="34" charset="0"/>
              </a:rPr>
              <a:t> e </a:t>
            </a:r>
            <a:r>
              <a:rPr lang="it-IT" sz="2400" b="1" dirty="0" err="1">
                <a:solidFill>
                  <a:schemeClr val="tx1"/>
                </a:solidFill>
                <a:latin typeface="Cambria" panose="02040503050406030204" pitchFamily="18" charset="0"/>
                <a:cs typeface="Arial" panose="020B0604020202020204" pitchFamily="34" charset="0"/>
              </a:rPr>
              <a:t>Leary</a:t>
            </a:r>
            <a:r>
              <a:rPr lang="it-IT" sz="2400" b="1" dirty="0">
                <a:solidFill>
                  <a:schemeClr val="tx1"/>
                </a:solidFill>
                <a:latin typeface="Cambria" panose="02040503050406030204" pitchFamily="18" charset="0"/>
                <a:cs typeface="Arial" panose="020B0604020202020204" pitchFamily="34" charset="0"/>
              </a:rPr>
              <a:t>, 2009]</a:t>
            </a:r>
          </a:p>
        </p:txBody>
      </p:sp>
      <p:sp>
        <p:nvSpPr>
          <p:cNvPr id="41" name="CasellaDiTesto 40">
            <a:extLst>
              <a:ext uri="{FF2B5EF4-FFF2-40B4-BE49-F238E27FC236}">
                <a16:creationId xmlns:a16="http://schemas.microsoft.com/office/drawing/2014/main" id="{335AA6A2-7D01-1D44-939F-79DE63763D50}"/>
              </a:ext>
            </a:extLst>
          </p:cNvPr>
          <p:cNvSpPr txBox="1"/>
          <p:nvPr/>
        </p:nvSpPr>
        <p:spPr>
          <a:xfrm>
            <a:off x="1635012" y="2311712"/>
            <a:ext cx="8849647" cy="1477328"/>
          </a:xfrm>
          <a:prstGeom prst="rect">
            <a:avLst/>
          </a:prstGeom>
          <a:noFill/>
          <a:ln w="6350">
            <a:solidFill>
              <a:schemeClr val="tx2">
                <a:lumMod val="50000"/>
              </a:schemeClr>
            </a:solidFill>
          </a:ln>
        </p:spPr>
        <p:txBody>
          <a:bodyPr wrap="square" rtlCol="0">
            <a:spAutoFit/>
          </a:bodyPr>
          <a:lstStyle/>
          <a:p>
            <a:r>
              <a:rPr lang="it-IT" b="1" dirty="0">
                <a:latin typeface="Cambria" panose="02040503050406030204" pitchFamily="18" charset="0"/>
              </a:rPr>
              <a:t>Maggiore</a:t>
            </a:r>
            <a:r>
              <a:rPr lang="it-IT" dirty="0">
                <a:latin typeface="Cambria" panose="02040503050406030204" pitchFamily="18" charset="0"/>
              </a:rPr>
              <a:t> la percezione di </a:t>
            </a:r>
            <a:r>
              <a:rPr lang="it-IT" b="1" dirty="0">
                <a:latin typeface="Cambria" panose="02040503050406030204" pitchFamily="18" charset="0"/>
              </a:rPr>
              <a:t>ingiustizia</a:t>
            </a:r>
            <a:r>
              <a:rPr lang="it-IT" dirty="0">
                <a:latin typeface="Cambria" panose="02040503050406030204" pitchFamily="18" charset="0"/>
              </a:rPr>
              <a:t>, maggiori saranno le probabilità di mettere in atto </a:t>
            </a:r>
            <a:r>
              <a:rPr lang="it-IT" b="1" dirty="0">
                <a:latin typeface="Cambria" panose="02040503050406030204" pitchFamily="18" charset="0"/>
              </a:rPr>
              <a:t>comportamenti antisociali</a:t>
            </a:r>
            <a:r>
              <a:rPr lang="it-IT" dirty="0">
                <a:latin typeface="Cambria" panose="02040503050406030204" pitchFamily="18" charset="0"/>
              </a:rPr>
              <a:t>, volti a fare del male alla fonte di esclusione. </a:t>
            </a:r>
          </a:p>
          <a:p>
            <a:endParaRPr lang="it-IT" dirty="0">
              <a:latin typeface="Cambria" panose="02040503050406030204" pitchFamily="18" charset="0"/>
            </a:endParaRPr>
          </a:p>
          <a:p>
            <a:r>
              <a:rPr lang="it-IT" dirty="0">
                <a:latin typeface="Cambria" panose="02040503050406030204" pitchFamily="18" charset="0"/>
              </a:rPr>
              <a:t>Rifiuto e ostracismo vengono, nella maggior parte dei casi, percepiti come ingiusti da parte delle vittime. </a:t>
            </a:r>
            <a:endParaRPr lang="it-IT" b="1" dirty="0">
              <a:latin typeface="Cambria" panose="02040503050406030204" pitchFamily="18" charset="0"/>
            </a:endParaRPr>
          </a:p>
        </p:txBody>
      </p:sp>
      <p:sp>
        <p:nvSpPr>
          <p:cNvPr id="9" name="Rettangolo 8">
            <a:extLst>
              <a:ext uri="{FF2B5EF4-FFF2-40B4-BE49-F238E27FC236}">
                <a16:creationId xmlns:a16="http://schemas.microsoft.com/office/drawing/2014/main" id="{7D089561-EBBD-CD45-B8F1-82E24722D41B}"/>
              </a:ext>
            </a:extLst>
          </p:cNvPr>
          <p:cNvSpPr/>
          <p:nvPr/>
        </p:nvSpPr>
        <p:spPr>
          <a:xfrm>
            <a:off x="1524000" y="1604442"/>
            <a:ext cx="6815178" cy="507831"/>
          </a:xfrm>
          <a:prstGeom prst="rect">
            <a:avLst/>
          </a:prstGeom>
        </p:spPr>
        <p:txBody>
          <a:bodyPr wrap="square">
            <a:spAutoFit/>
          </a:bodyPr>
          <a:lstStyle/>
          <a:p>
            <a:pPr>
              <a:lnSpc>
                <a:spcPct val="150000"/>
              </a:lnSpc>
            </a:pPr>
            <a:r>
              <a:rPr lang="it-IT" b="1" dirty="0">
                <a:latin typeface="Cambria" panose="02040503050406030204" pitchFamily="18" charset="0"/>
              </a:rPr>
              <a:t>6. Grado di </a:t>
            </a:r>
            <a:r>
              <a:rPr lang="it-IT" b="1" dirty="0">
                <a:solidFill>
                  <a:srgbClr val="C00000"/>
                </a:solidFill>
                <a:latin typeface="Cambria" panose="02040503050406030204" pitchFamily="18" charset="0"/>
              </a:rPr>
              <a:t>INGIUSTIZIA PERCEPITO </a:t>
            </a:r>
            <a:r>
              <a:rPr lang="it-IT" b="1" dirty="0">
                <a:latin typeface="Cambria" panose="02040503050406030204" pitchFamily="18" charset="0"/>
              </a:rPr>
              <a:t>circa l’esclusione sociale.</a:t>
            </a:r>
          </a:p>
        </p:txBody>
      </p:sp>
    </p:spTree>
    <p:extLst>
      <p:ext uri="{BB962C8B-B14F-4D97-AF65-F5344CB8AC3E}">
        <p14:creationId xmlns:p14="http://schemas.microsoft.com/office/powerpoint/2010/main" val="3964873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a:extLst>
              <a:ext uri="{FF2B5EF4-FFF2-40B4-BE49-F238E27FC236}">
                <a16:creationId xmlns:a16="http://schemas.microsoft.com/office/drawing/2014/main" id="{B47E38C0-08CF-F741-88EF-F3398AD1F37A}"/>
              </a:ext>
            </a:extLst>
          </p:cNvPr>
          <p:cNvSpPr>
            <a:spLocks noGrp="1"/>
          </p:cNvSpPr>
          <p:nvPr>
            <p:ph type="sldNum" sz="quarter" idx="12"/>
          </p:nvPr>
        </p:nvSpPr>
        <p:spPr/>
        <p:txBody>
          <a:bodyPr/>
          <a:lstStyle/>
          <a:p>
            <a:fld id="{E3AAEEB7-370C-4CD1-84ED-44A96922B98A}" type="slidenum">
              <a:rPr lang="it-IT" smtClean="0"/>
              <a:pPr/>
              <a:t>2</a:t>
            </a:fld>
            <a:endParaRPr lang="it-IT"/>
          </a:p>
        </p:txBody>
      </p:sp>
      <p:sp>
        <p:nvSpPr>
          <p:cNvPr id="6" name="Rettangolo 5">
            <a:extLst>
              <a:ext uri="{FF2B5EF4-FFF2-40B4-BE49-F238E27FC236}">
                <a16:creationId xmlns:a16="http://schemas.microsoft.com/office/drawing/2014/main" id="{80637DFD-FB59-2F49-AFE4-AAFF759B002C}"/>
              </a:ext>
            </a:extLst>
          </p:cNvPr>
          <p:cNvSpPr/>
          <p:nvPr/>
        </p:nvSpPr>
        <p:spPr>
          <a:xfrm>
            <a:off x="1661452" y="590428"/>
            <a:ext cx="6882820" cy="858443"/>
          </a:xfrm>
          <a:prstGeom prst="rect">
            <a:avLst/>
          </a:prstGeom>
          <a:noFill/>
          <a:ln cmpd="sng">
            <a:solidFill>
              <a:schemeClr val="tx2">
                <a:alpha val="86000"/>
              </a:schemeClr>
            </a:solidFill>
            <a:prstDash val="solid"/>
            <a:extLst>
              <a:ext uri="{C807C97D-BFC1-408E-A445-0C87EB9F89A2}">
                <ask:lineSketchStyleProps xmlns:ask="http://schemas.microsoft.com/office/drawing/2018/sketchyshapes" xmlns="" sd="1219033472">
                  <a:custGeom>
                    <a:avLst/>
                    <a:gdLst>
                      <a:gd name="connsiteX0" fmla="*/ 0 w 9178724"/>
                      <a:gd name="connsiteY0" fmla="*/ 0 h 620030"/>
                      <a:gd name="connsiteX1" fmla="*/ 298309 w 9178724"/>
                      <a:gd name="connsiteY1" fmla="*/ 0 h 620030"/>
                      <a:gd name="connsiteX2" fmla="*/ 596617 w 9178724"/>
                      <a:gd name="connsiteY2" fmla="*/ 0 h 620030"/>
                      <a:gd name="connsiteX3" fmla="*/ 894926 w 9178724"/>
                      <a:gd name="connsiteY3" fmla="*/ 0 h 620030"/>
                      <a:gd name="connsiteX4" fmla="*/ 1652170 w 9178724"/>
                      <a:gd name="connsiteY4" fmla="*/ 0 h 620030"/>
                      <a:gd name="connsiteX5" fmla="*/ 2225841 w 9178724"/>
                      <a:gd name="connsiteY5" fmla="*/ 0 h 620030"/>
                      <a:gd name="connsiteX6" fmla="*/ 2524149 w 9178724"/>
                      <a:gd name="connsiteY6" fmla="*/ 0 h 620030"/>
                      <a:gd name="connsiteX7" fmla="*/ 3097819 w 9178724"/>
                      <a:gd name="connsiteY7" fmla="*/ 0 h 620030"/>
                      <a:gd name="connsiteX8" fmla="*/ 3855064 w 9178724"/>
                      <a:gd name="connsiteY8" fmla="*/ 0 h 620030"/>
                      <a:gd name="connsiteX9" fmla="*/ 4336947 w 9178724"/>
                      <a:gd name="connsiteY9" fmla="*/ 0 h 620030"/>
                      <a:gd name="connsiteX10" fmla="*/ 4818830 w 9178724"/>
                      <a:gd name="connsiteY10" fmla="*/ 0 h 620030"/>
                      <a:gd name="connsiteX11" fmla="*/ 5392500 w 9178724"/>
                      <a:gd name="connsiteY11" fmla="*/ 0 h 620030"/>
                      <a:gd name="connsiteX12" fmla="*/ 6057958 w 9178724"/>
                      <a:gd name="connsiteY12" fmla="*/ 0 h 620030"/>
                      <a:gd name="connsiteX13" fmla="*/ 6723415 w 9178724"/>
                      <a:gd name="connsiteY13" fmla="*/ 0 h 620030"/>
                      <a:gd name="connsiteX14" fmla="*/ 7388873 w 9178724"/>
                      <a:gd name="connsiteY14" fmla="*/ 0 h 620030"/>
                      <a:gd name="connsiteX15" fmla="*/ 8146118 w 9178724"/>
                      <a:gd name="connsiteY15" fmla="*/ 0 h 620030"/>
                      <a:gd name="connsiteX16" fmla="*/ 9178724 w 9178724"/>
                      <a:gd name="connsiteY16" fmla="*/ 0 h 620030"/>
                      <a:gd name="connsiteX17" fmla="*/ 9178724 w 9178724"/>
                      <a:gd name="connsiteY17" fmla="*/ 316215 h 620030"/>
                      <a:gd name="connsiteX18" fmla="*/ 9178724 w 9178724"/>
                      <a:gd name="connsiteY18" fmla="*/ 620030 h 620030"/>
                      <a:gd name="connsiteX19" fmla="*/ 8421479 w 9178724"/>
                      <a:gd name="connsiteY19" fmla="*/ 620030 h 620030"/>
                      <a:gd name="connsiteX20" fmla="*/ 7847809 w 9178724"/>
                      <a:gd name="connsiteY20" fmla="*/ 620030 h 620030"/>
                      <a:gd name="connsiteX21" fmla="*/ 7365926 w 9178724"/>
                      <a:gd name="connsiteY21" fmla="*/ 620030 h 620030"/>
                      <a:gd name="connsiteX22" fmla="*/ 6884043 w 9178724"/>
                      <a:gd name="connsiteY22" fmla="*/ 620030 h 620030"/>
                      <a:gd name="connsiteX23" fmla="*/ 6402160 w 9178724"/>
                      <a:gd name="connsiteY23" fmla="*/ 620030 h 620030"/>
                      <a:gd name="connsiteX24" fmla="*/ 5920277 w 9178724"/>
                      <a:gd name="connsiteY24" fmla="*/ 620030 h 620030"/>
                      <a:gd name="connsiteX25" fmla="*/ 5254819 w 9178724"/>
                      <a:gd name="connsiteY25" fmla="*/ 620030 h 620030"/>
                      <a:gd name="connsiteX26" fmla="*/ 4681149 w 9178724"/>
                      <a:gd name="connsiteY26" fmla="*/ 620030 h 620030"/>
                      <a:gd name="connsiteX27" fmla="*/ 4382841 w 9178724"/>
                      <a:gd name="connsiteY27" fmla="*/ 620030 h 620030"/>
                      <a:gd name="connsiteX28" fmla="*/ 3900958 w 9178724"/>
                      <a:gd name="connsiteY28" fmla="*/ 620030 h 620030"/>
                      <a:gd name="connsiteX29" fmla="*/ 3235500 w 9178724"/>
                      <a:gd name="connsiteY29" fmla="*/ 620030 h 620030"/>
                      <a:gd name="connsiteX30" fmla="*/ 2845404 w 9178724"/>
                      <a:gd name="connsiteY30" fmla="*/ 620030 h 620030"/>
                      <a:gd name="connsiteX31" fmla="*/ 2088160 w 9178724"/>
                      <a:gd name="connsiteY31" fmla="*/ 620030 h 620030"/>
                      <a:gd name="connsiteX32" fmla="*/ 1330915 w 9178724"/>
                      <a:gd name="connsiteY32" fmla="*/ 620030 h 620030"/>
                      <a:gd name="connsiteX33" fmla="*/ 757245 w 9178724"/>
                      <a:gd name="connsiteY33" fmla="*/ 620030 h 620030"/>
                      <a:gd name="connsiteX34" fmla="*/ 0 w 9178724"/>
                      <a:gd name="connsiteY34" fmla="*/ 620030 h 620030"/>
                      <a:gd name="connsiteX35" fmla="*/ 0 w 9178724"/>
                      <a:gd name="connsiteY35" fmla="*/ 310015 h 620030"/>
                      <a:gd name="connsiteX36" fmla="*/ 0 w 9178724"/>
                      <a:gd name="connsiteY36" fmla="*/ 0 h 620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9178724" h="620030" fill="none" extrusionOk="0">
                        <a:moveTo>
                          <a:pt x="0" y="0"/>
                        </a:moveTo>
                        <a:cubicBezTo>
                          <a:pt x="102535" y="-35417"/>
                          <a:pt x="231128" y="19743"/>
                          <a:pt x="298309" y="0"/>
                        </a:cubicBezTo>
                        <a:cubicBezTo>
                          <a:pt x="365490" y="-19743"/>
                          <a:pt x="504771" y="6903"/>
                          <a:pt x="596617" y="0"/>
                        </a:cubicBezTo>
                        <a:cubicBezTo>
                          <a:pt x="688463" y="-6903"/>
                          <a:pt x="801466" y="32459"/>
                          <a:pt x="894926" y="0"/>
                        </a:cubicBezTo>
                        <a:cubicBezTo>
                          <a:pt x="988386" y="-32459"/>
                          <a:pt x="1351220" y="8679"/>
                          <a:pt x="1652170" y="0"/>
                        </a:cubicBezTo>
                        <a:cubicBezTo>
                          <a:pt x="1953120" y="-8679"/>
                          <a:pt x="2036343" y="40882"/>
                          <a:pt x="2225841" y="0"/>
                        </a:cubicBezTo>
                        <a:cubicBezTo>
                          <a:pt x="2415339" y="-40882"/>
                          <a:pt x="2409558" y="12227"/>
                          <a:pt x="2524149" y="0"/>
                        </a:cubicBezTo>
                        <a:cubicBezTo>
                          <a:pt x="2638740" y="-12227"/>
                          <a:pt x="2909787" y="59308"/>
                          <a:pt x="3097819" y="0"/>
                        </a:cubicBezTo>
                        <a:cubicBezTo>
                          <a:pt x="3285851" y="-59308"/>
                          <a:pt x="3499507" y="53098"/>
                          <a:pt x="3855064" y="0"/>
                        </a:cubicBezTo>
                        <a:cubicBezTo>
                          <a:pt x="4210622" y="-53098"/>
                          <a:pt x="4150339" y="24700"/>
                          <a:pt x="4336947" y="0"/>
                        </a:cubicBezTo>
                        <a:cubicBezTo>
                          <a:pt x="4523555" y="-24700"/>
                          <a:pt x="4623920" y="10678"/>
                          <a:pt x="4818830" y="0"/>
                        </a:cubicBezTo>
                        <a:cubicBezTo>
                          <a:pt x="5013740" y="-10678"/>
                          <a:pt x="5127394" y="40268"/>
                          <a:pt x="5392500" y="0"/>
                        </a:cubicBezTo>
                        <a:cubicBezTo>
                          <a:pt x="5657606" y="-40268"/>
                          <a:pt x="5754330" y="74320"/>
                          <a:pt x="6057958" y="0"/>
                        </a:cubicBezTo>
                        <a:cubicBezTo>
                          <a:pt x="6361586" y="-74320"/>
                          <a:pt x="6494940" y="37329"/>
                          <a:pt x="6723415" y="0"/>
                        </a:cubicBezTo>
                        <a:cubicBezTo>
                          <a:pt x="6951890" y="-37329"/>
                          <a:pt x="7117832" y="30948"/>
                          <a:pt x="7388873" y="0"/>
                        </a:cubicBezTo>
                        <a:cubicBezTo>
                          <a:pt x="7659914" y="-30948"/>
                          <a:pt x="7926991" y="65074"/>
                          <a:pt x="8146118" y="0"/>
                        </a:cubicBezTo>
                        <a:cubicBezTo>
                          <a:pt x="8365246" y="-65074"/>
                          <a:pt x="8701383" y="71750"/>
                          <a:pt x="9178724" y="0"/>
                        </a:cubicBezTo>
                        <a:cubicBezTo>
                          <a:pt x="9200174" y="141322"/>
                          <a:pt x="9160033" y="216766"/>
                          <a:pt x="9178724" y="316215"/>
                        </a:cubicBezTo>
                        <a:cubicBezTo>
                          <a:pt x="9197415" y="415665"/>
                          <a:pt x="9170910" y="493137"/>
                          <a:pt x="9178724" y="620030"/>
                        </a:cubicBezTo>
                        <a:cubicBezTo>
                          <a:pt x="8847610" y="633606"/>
                          <a:pt x="8699284" y="581521"/>
                          <a:pt x="8421479" y="620030"/>
                        </a:cubicBezTo>
                        <a:cubicBezTo>
                          <a:pt x="8143674" y="658539"/>
                          <a:pt x="8043343" y="588100"/>
                          <a:pt x="7847809" y="620030"/>
                        </a:cubicBezTo>
                        <a:cubicBezTo>
                          <a:pt x="7652275" y="651960"/>
                          <a:pt x="7499974" y="566721"/>
                          <a:pt x="7365926" y="620030"/>
                        </a:cubicBezTo>
                        <a:cubicBezTo>
                          <a:pt x="7231878" y="673339"/>
                          <a:pt x="6983206" y="609203"/>
                          <a:pt x="6884043" y="620030"/>
                        </a:cubicBezTo>
                        <a:cubicBezTo>
                          <a:pt x="6784880" y="630857"/>
                          <a:pt x="6634085" y="589226"/>
                          <a:pt x="6402160" y="620030"/>
                        </a:cubicBezTo>
                        <a:cubicBezTo>
                          <a:pt x="6170235" y="650834"/>
                          <a:pt x="6075682" y="619367"/>
                          <a:pt x="5920277" y="620030"/>
                        </a:cubicBezTo>
                        <a:cubicBezTo>
                          <a:pt x="5764872" y="620693"/>
                          <a:pt x="5573139" y="548710"/>
                          <a:pt x="5254819" y="620030"/>
                        </a:cubicBezTo>
                        <a:cubicBezTo>
                          <a:pt x="4936499" y="691350"/>
                          <a:pt x="4839040" y="582151"/>
                          <a:pt x="4681149" y="620030"/>
                        </a:cubicBezTo>
                        <a:cubicBezTo>
                          <a:pt x="4523258" y="657909"/>
                          <a:pt x="4447847" y="611926"/>
                          <a:pt x="4382841" y="620030"/>
                        </a:cubicBezTo>
                        <a:cubicBezTo>
                          <a:pt x="4317835" y="628134"/>
                          <a:pt x="4075188" y="570834"/>
                          <a:pt x="3900958" y="620030"/>
                        </a:cubicBezTo>
                        <a:cubicBezTo>
                          <a:pt x="3726728" y="669226"/>
                          <a:pt x="3504960" y="595564"/>
                          <a:pt x="3235500" y="620030"/>
                        </a:cubicBezTo>
                        <a:cubicBezTo>
                          <a:pt x="2966040" y="644496"/>
                          <a:pt x="3034078" y="612289"/>
                          <a:pt x="2845404" y="620030"/>
                        </a:cubicBezTo>
                        <a:cubicBezTo>
                          <a:pt x="2656730" y="627771"/>
                          <a:pt x="2449560" y="570399"/>
                          <a:pt x="2088160" y="620030"/>
                        </a:cubicBezTo>
                        <a:cubicBezTo>
                          <a:pt x="1726760" y="669661"/>
                          <a:pt x="1489744" y="618694"/>
                          <a:pt x="1330915" y="620030"/>
                        </a:cubicBezTo>
                        <a:cubicBezTo>
                          <a:pt x="1172086" y="621366"/>
                          <a:pt x="970889" y="568148"/>
                          <a:pt x="757245" y="620030"/>
                        </a:cubicBezTo>
                        <a:cubicBezTo>
                          <a:pt x="543601" y="671912"/>
                          <a:pt x="288056" y="618081"/>
                          <a:pt x="0" y="620030"/>
                        </a:cubicBezTo>
                        <a:cubicBezTo>
                          <a:pt x="-24602" y="527322"/>
                          <a:pt x="13740" y="373087"/>
                          <a:pt x="0" y="310015"/>
                        </a:cubicBezTo>
                        <a:cubicBezTo>
                          <a:pt x="-13740" y="246943"/>
                          <a:pt x="26405" y="66838"/>
                          <a:pt x="0" y="0"/>
                        </a:cubicBezTo>
                        <a:close/>
                      </a:path>
                      <a:path w="9178724" h="620030" stroke="0" extrusionOk="0">
                        <a:moveTo>
                          <a:pt x="0" y="0"/>
                        </a:moveTo>
                        <a:cubicBezTo>
                          <a:pt x="96739" y="-29740"/>
                          <a:pt x="316269" y="55884"/>
                          <a:pt x="481883" y="0"/>
                        </a:cubicBezTo>
                        <a:cubicBezTo>
                          <a:pt x="647497" y="-55884"/>
                          <a:pt x="662906" y="22298"/>
                          <a:pt x="780192" y="0"/>
                        </a:cubicBezTo>
                        <a:cubicBezTo>
                          <a:pt x="897478" y="-22298"/>
                          <a:pt x="1174454" y="84120"/>
                          <a:pt x="1537436" y="0"/>
                        </a:cubicBezTo>
                        <a:cubicBezTo>
                          <a:pt x="1900418" y="-84120"/>
                          <a:pt x="1921992" y="49836"/>
                          <a:pt x="2019319" y="0"/>
                        </a:cubicBezTo>
                        <a:cubicBezTo>
                          <a:pt x="2116646" y="-49836"/>
                          <a:pt x="2279697" y="53246"/>
                          <a:pt x="2501202" y="0"/>
                        </a:cubicBezTo>
                        <a:cubicBezTo>
                          <a:pt x="2722707" y="-53246"/>
                          <a:pt x="3105924" y="15731"/>
                          <a:pt x="3258447" y="0"/>
                        </a:cubicBezTo>
                        <a:cubicBezTo>
                          <a:pt x="3410970" y="-15731"/>
                          <a:pt x="3548202" y="42104"/>
                          <a:pt x="3648543" y="0"/>
                        </a:cubicBezTo>
                        <a:cubicBezTo>
                          <a:pt x="3748884" y="-42104"/>
                          <a:pt x="4173673" y="21777"/>
                          <a:pt x="4405788" y="0"/>
                        </a:cubicBezTo>
                        <a:cubicBezTo>
                          <a:pt x="4637904" y="-21777"/>
                          <a:pt x="4991337" y="42536"/>
                          <a:pt x="5163032" y="0"/>
                        </a:cubicBezTo>
                        <a:cubicBezTo>
                          <a:pt x="5334727" y="-42536"/>
                          <a:pt x="5620270" y="48170"/>
                          <a:pt x="5736703" y="0"/>
                        </a:cubicBezTo>
                        <a:cubicBezTo>
                          <a:pt x="5853136" y="-48170"/>
                          <a:pt x="6278797" y="51597"/>
                          <a:pt x="6493947" y="0"/>
                        </a:cubicBezTo>
                        <a:cubicBezTo>
                          <a:pt x="6709097" y="-51597"/>
                          <a:pt x="6791622" y="51322"/>
                          <a:pt x="6975830" y="0"/>
                        </a:cubicBezTo>
                        <a:cubicBezTo>
                          <a:pt x="7160038" y="-51322"/>
                          <a:pt x="7222993" y="41857"/>
                          <a:pt x="7457713" y="0"/>
                        </a:cubicBezTo>
                        <a:cubicBezTo>
                          <a:pt x="7692433" y="-41857"/>
                          <a:pt x="7885776" y="62575"/>
                          <a:pt x="8123171" y="0"/>
                        </a:cubicBezTo>
                        <a:cubicBezTo>
                          <a:pt x="8360566" y="-62575"/>
                          <a:pt x="8394351" y="45246"/>
                          <a:pt x="8605054" y="0"/>
                        </a:cubicBezTo>
                        <a:cubicBezTo>
                          <a:pt x="8815757" y="-45246"/>
                          <a:pt x="8988246" y="15581"/>
                          <a:pt x="9178724" y="0"/>
                        </a:cubicBezTo>
                        <a:cubicBezTo>
                          <a:pt x="9202683" y="95727"/>
                          <a:pt x="9155313" y="164771"/>
                          <a:pt x="9178724" y="322416"/>
                        </a:cubicBezTo>
                        <a:cubicBezTo>
                          <a:pt x="9202135" y="480061"/>
                          <a:pt x="9157802" y="527713"/>
                          <a:pt x="9178724" y="620030"/>
                        </a:cubicBezTo>
                        <a:cubicBezTo>
                          <a:pt x="8951193" y="671370"/>
                          <a:pt x="8799462" y="595443"/>
                          <a:pt x="8513267" y="620030"/>
                        </a:cubicBezTo>
                        <a:cubicBezTo>
                          <a:pt x="8227072" y="644617"/>
                          <a:pt x="8259683" y="573792"/>
                          <a:pt x="8123171" y="620030"/>
                        </a:cubicBezTo>
                        <a:cubicBezTo>
                          <a:pt x="7986659" y="666268"/>
                          <a:pt x="7591580" y="543706"/>
                          <a:pt x="7365926" y="620030"/>
                        </a:cubicBezTo>
                        <a:cubicBezTo>
                          <a:pt x="7140272" y="696354"/>
                          <a:pt x="6935755" y="598652"/>
                          <a:pt x="6792256" y="620030"/>
                        </a:cubicBezTo>
                        <a:cubicBezTo>
                          <a:pt x="6648757" y="641408"/>
                          <a:pt x="6575267" y="585033"/>
                          <a:pt x="6402160" y="620030"/>
                        </a:cubicBezTo>
                        <a:cubicBezTo>
                          <a:pt x="6229053" y="655027"/>
                          <a:pt x="6024031" y="591791"/>
                          <a:pt x="5828490" y="620030"/>
                        </a:cubicBezTo>
                        <a:cubicBezTo>
                          <a:pt x="5632949" y="648269"/>
                          <a:pt x="5678078" y="587768"/>
                          <a:pt x="5530181" y="620030"/>
                        </a:cubicBezTo>
                        <a:cubicBezTo>
                          <a:pt x="5382284" y="652292"/>
                          <a:pt x="5354071" y="600649"/>
                          <a:pt x="5231873" y="620030"/>
                        </a:cubicBezTo>
                        <a:cubicBezTo>
                          <a:pt x="5109675" y="639411"/>
                          <a:pt x="4917260" y="557481"/>
                          <a:pt x="4658202" y="620030"/>
                        </a:cubicBezTo>
                        <a:cubicBezTo>
                          <a:pt x="4399144" y="682579"/>
                          <a:pt x="4442789" y="601632"/>
                          <a:pt x="4268107" y="620030"/>
                        </a:cubicBezTo>
                        <a:cubicBezTo>
                          <a:pt x="4093426" y="638428"/>
                          <a:pt x="3806188" y="560095"/>
                          <a:pt x="3602649" y="620030"/>
                        </a:cubicBezTo>
                        <a:cubicBezTo>
                          <a:pt x="3399110" y="679965"/>
                          <a:pt x="3364832" y="602250"/>
                          <a:pt x="3212553" y="620030"/>
                        </a:cubicBezTo>
                        <a:cubicBezTo>
                          <a:pt x="3060274" y="637810"/>
                          <a:pt x="2803745" y="611116"/>
                          <a:pt x="2547096" y="620030"/>
                        </a:cubicBezTo>
                        <a:cubicBezTo>
                          <a:pt x="2290447" y="628944"/>
                          <a:pt x="2330663" y="599928"/>
                          <a:pt x="2248787" y="620030"/>
                        </a:cubicBezTo>
                        <a:cubicBezTo>
                          <a:pt x="2166911" y="640132"/>
                          <a:pt x="1894976" y="566256"/>
                          <a:pt x="1583330" y="620030"/>
                        </a:cubicBezTo>
                        <a:cubicBezTo>
                          <a:pt x="1271684" y="673804"/>
                          <a:pt x="1331706" y="588276"/>
                          <a:pt x="1193234" y="620030"/>
                        </a:cubicBezTo>
                        <a:cubicBezTo>
                          <a:pt x="1054762" y="651784"/>
                          <a:pt x="1037048" y="618999"/>
                          <a:pt x="894926" y="620030"/>
                        </a:cubicBezTo>
                        <a:cubicBezTo>
                          <a:pt x="752804" y="621061"/>
                          <a:pt x="670831" y="580283"/>
                          <a:pt x="504830" y="620030"/>
                        </a:cubicBezTo>
                        <a:cubicBezTo>
                          <a:pt x="338829" y="659777"/>
                          <a:pt x="209164" y="605714"/>
                          <a:pt x="0" y="620030"/>
                        </a:cubicBezTo>
                        <a:cubicBezTo>
                          <a:pt x="-25652" y="520703"/>
                          <a:pt x="14295" y="447375"/>
                          <a:pt x="0" y="322416"/>
                        </a:cubicBezTo>
                        <a:cubicBezTo>
                          <a:pt x="-14295" y="197457"/>
                          <a:pt x="4354" y="146233"/>
                          <a:pt x="0" y="0"/>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2800" b="1" dirty="0">
                <a:solidFill>
                  <a:schemeClr val="tx1"/>
                </a:solidFill>
                <a:latin typeface="Cambria" panose="02040503050406030204" pitchFamily="18" charset="0"/>
                <a:cs typeface="Arial" panose="020B0604020202020204" pitchFamily="34" charset="0"/>
              </a:rPr>
              <a:t>Il bisogno fondamentale di appartenenza</a:t>
            </a:r>
          </a:p>
        </p:txBody>
      </p:sp>
      <p:sp>
        <p:nvSpPr>
          <p:cNvPr id="7" name="CasellaDiTesto 6">
            <a:extLst>
              <a:ext uri="{FF2B5EF4-FFF2-40B4-BE49-F238E27FC236}">
                <a16:creationId xmlns:a16="http://schemas.microsoft.com/office/drawing/2014/main" id="{3A5C7D3F-103F-9E4C-8B9A-6EA326D36213}"/>
              </a:ext>
            </a:extLst>
          </p:cNvPr>
          <p:cNvSpPr txBox="1"/>
          <p:nvPr/>
        </p:nvSpPr>
        <p:spPr>
          <a:xfrm>
            <a:off x="1697836" y="1644622"/>
            <a:ext cx="5622301" cy="1415772"/>
          </a:xfrm>
          <a:prstGeom prst="rect">
            <a:avLst/>
          </a:prstGeom>
          <a:solidFill>
            <a:schemeClr val="bg1">
              <a:alpha val="82000"/>
            </a:schemeClr>
          </a:solidFill>
          <a:ln w="19050">
            <a:solidFill>
              <a:schemeClr val="tx2">
                <a:lumMod val="50000"/>
              </a:schemeClr>
            </a:solidFill>
          </a:ln>
        </p:spPr>
        <p:txBody>
          <a:bodyPr wrap="square" rtlCol="0">
            <a:spAutoFit/>
          </a:bodyPr>
          <a:lstStyle/>
          <a:p>
            <a:r>
              <a:rPr lang="it-IT" sz="1600" dirty="0">
                <a:solidFill>
                  <a:schemeClr val="tx2"/>
                </a:solidFill>
                <a:latin typeface="Cambria" panose="02040503050406030204" pitchFamily="18" charset="0"/>
              </a:rPr>
              <a:t>IPOTESI DI APPARTENENZA [</a:t>
            </a:r>
            <a:r>
              <a:rPr lang="it-IT" sz="1600" dirty="0" err="1">
                <a:solidFill>
                  <a:schemeClr val="tx2"/>
                </a:solidFill>
                <a:latin typeface="Cambria" panose="02040503050406030204" pitchFamily="18" charset="0"/>
              </a:rPr>
              <a:t>Baumeister</a:t>
            </a:r>
            <a:r>
              <a:rPr lang="it-IT" sz="1600" dirty="0">
                <a:solidFill>
                  <a:schemeClr val="tx2"/>
                </a:solidFill>
                <a:latin typeface="Cambria" panose="02040503050406030204" pitchFamily="18" charset="0"/>
              </a:rPr>
              <a:t> e </a:t>
            </a:r>
            <a:r>
              <a:rPr lang="it-IT" sz="1600" dirty="0" err="1">
                <a:solidFill>
                  <a:schemeClr val="tx2"/>
                </a:solidFill>
                <a:latin typeface="Cambria" panose="02040503050406030204" pitchFamily="18" charset="0"/>
              </a:rPr>
              <a:t>Leary</a:t>
            </a:r>
            <a:r>
              <a:rPr lang="it-IT" sz="1600" dirty="0">
                <a:solidFill>
                  <a:schemeClr val="tx2"/>
                </a:solidFill>
                <a:latin typeface="Cambria" panose="02040503050406030204" pitchFamily="18" charset="0"/>
              </a:rPr>
              <a:t>, 1995]</a:t>
            </a:r>
          </a:p>
          <a:p>
            <a:endParaRPr lang="it-IT" sz="1400" dirty="0">
              <a:latin typeface="Cambria" panose="02040503050406030204" pitchFamily="18" charset="0"/>
            </a:endParaRPr>
          </a:p>
          <a:p>
            <a:r>
              <a:rPr lang="it-IT" sz="1400" dirty="0">
                <a:latin typeface="Cambria" panose="02040503050406030204" pitchFamily="18" charset="0"/>
              </a:rPr>
              <a:t>Gli esseri umani possiedono una </a:t>
            </a:r>
            <a:r>
              <a:rPr lang="it-IT" sz="1400" b="1" dirty="0">
                <a:latin typeface="Cambria" panose="02040503050406030204" pitchFamily="18" charset="0"/>
              </a:rPr>
              <a:t>spinta fondamentale </a:t>
            </a:r>
            <a:r>
              <a:rPr lang="it-IT" sz="1400" dirty="0">
                <a:latin typeface="Cambria" panose="02040503050406030204" pitchFamily="18" charset="0"/>
              </a:rPr>
              <a:t>a formare e mantenere almeno una </a:t>
            </a:r>
            <a:r>
              <a:rPr lang="it-IT" sz="1400" b="1" dirty="0">
                <a:latin typeface="Cambria" panose="02040503050406030204" pitchFamily="18" charset="0"/>
              </a:rPr>
              <a:t>QUANTITÀ MINIMA </a:t>
            </a:r>
            <a:r>
              <a:rPr lang="it-IT" sz="1400" dirty="0">
                <a:latin typeface="Cambria" panose="02040503050406030204" pitchFamily="18" charset="0"/>
              </a:rPr>
              <a:t>di relazioni interpersonali che siano </a:t>
            </a:r>
            <a:r>
              <a:rPr lang="it-IT" sz="1400" b="1" dirty="0">
                <a:latin typeface="Cambria" panose="02040503050406030204" pitchFamily="18" charset="0"/>
              </a:rPr>
              <a:t>DURATURE, POSITIVE </a:t>
            </a:r>
            <a:r>
              <a:rPr lang="it-IT" sz="1400" dirty="0">
                <a:latin typeface="Cambria" panose="02040503050406030204" pitchFamily="18" charset="0"/>
              </a:rPr>
              <a:t>(o perlomeno non negative) e </a:t>
            </a:r>
            <a:r>
              <a:rPr lang="it-IT" sz="1400" b="1" dirty="0">
                <a:latin typeface="Cambria" panose="02040503050406030204" pitchFamily="18" charset="0"/>
              </a:rPr>
              <a:t>SIGNIFICATIVE</a:t>
            </a:r>
            <a:r>
              <a:rPr lang="it-IT" sz="1400" dirty="0">
                <a:latin typeface="Cambria" panose="02040503050406030204" pitchFamily="18" charset="0"/>
              </a:rPr>
              <a:t>.</a:t>
            </a:r>
          </a:p>
        </p:txBody>
      </p:sp>
      <p:grpSp>
        <p:nvGrpSpPr>
          <p:cNvPr id="20" name="Gruppo 19">
            <a:extLst>
              <a:ext uri="{FF2B5EF4-FFF2-40B4-BE49-F238E27FC236}">
                <a16:creationId xmlns:a16="http://schemas.microsoft.com/office/drawing/2014/main" id="{ED0130B0-6FFE-1447-8940-B184DF2E3A17}"/>
              </a:ext>
            </a:extLst>
          </p:cNvPr>
          <p:cNvGrpSpPr/>
          <p:nvPr/>
        </p:nvGrpSpPr>
        <p:grpSpPr>
          <a:xfrm>
            <a:off x="7320136" y="1720014"/>
            <a:ext cx="3024336" cy="1877102"/>
            <a:chOff x="2425080" y="2108621"/>
            <a:chExt cx="3024336" cy="1877102"/>
          </a:xfrm>
        </p:grpSpPr>
        <p:cxnSp>
          <p:nvCxnSpPr>
            <p:cNvPr id="10" name="Connettore 2 9">
              <a:extLst>
                <a:ext uri="{FF2B5EF4-FFF2-40B4-BE49-F238E27FC236}">
                  <a16:creationId xmlns:a16="http://schemas.microsoft.com/office/drawing/2014/main" id="{8BECD345-1B7A-484A-B446-6662A0047563}"/>
                </a:ext>
              </a:extLst>
            </p:cNvPr>
            <p:cNvCxnSpPr>
              <a:cxnSpLocks/>
              <a:stCxn id="7" idx="3"/>
              <a:endCxn id="17" idx="1"/>
            </p:cNvCxnSpPr>
            <p:nvPr/>
          </p:nvCxnSpPr>
          <p:spPr>
            <a:xfrm>
              <a:off x="2425080" y="2741115"/>
              <a:ext cx="360041" cy="4250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16" name="Gruppo 15">
              <a:extLst>
                <a:ext uri="{FF2B5EF4-FFF2-40B4-BE49-F238E27FC236}">
                  <a16:creationId xmlns:a16="http://schemas.microsoft.com/office/drawing/2014/main" id="{9166945F-B570-024F-9118-07E827FF232E}"/>
                </a:ext>
              </a:extLst>
            </p:cNvPr>
            <p:cNvGrpSpPr/>
            <p:nvPr/>
          </p:nvGrpSpPr>
          <p:grpSpPr>
            <a:xfrm>
              <a:off x="2425080" y="2108621"/>
              <a:ext cx="3024336" cy="1877102"/>
              <a:chOff x="2425080" y="2108621"/>
              <a:chExt cx="3024336" cy="1877102"/>
            </a:xfrm>
          </p:grpSpPr>
          <p:sp>
            <p:nvSpPr>
              <p:cNvPr id="17" name="CasellaDiTesto 16">
                <a:extLst>
                  <a:ext uri="{FF2B5EF4-FFF2-40B4-BE49-F238E27FC236}">
                    <a16:creationId xmlns:a16="http://schemas.microsoft.com/office/drawing/2014/main" id="{45C49E51-9B25-BE40-850B-A72368FE25C1}"/>
                  </a:ext>
                </a:extLst>
              </p:cNvPr>
              <p:cNvSpPr txBox="1"/>
              <p:nvPr/>
            </p:nvSpPr>
            <p:spPr>
              <a:xfrm>
                <a:off x="2785121" y="3012260"/>
                <a:ext cx="2530623" cy="307777"/>
              </a:xfrm>
              <a:prstGeom prst="rect">
                <a:avLst/>
              </a:prstGeom>
              <a:solidFill>
                <a:schemeClr val="bg1">
                  <a:lumMod val="95000"/>
                </a:schemeClr>
              </a:solidFill>
              <a:ln w="9525">
                <a:solidFill>
                  <a:schemeClr val="tx2">
                    <a:lumMod val="50000"/>
                  </a:schemeClr>
                </a:solidFill>
              </a:ln>
            </p:spPr>
            <p:txBody>
              <a:bodyPr wrap="square" rtlCol="0">
                <a:spAutoFit/>
              </a:bodyPr>
              <a:lstStyle/>
              <a:p>
                <a:r>
                  <a:rPr lang="it-IT" sz="1400" dirty="0">
                    <a:latin typeface="Cambria" panose="02040503050406030204" pitchFamily="18" charset="0"/>
                  </a:rPr>
                  <a:t>Criterio </a:t>
                </a:r>
                <a:r>
                  <a:rPr lang="it-IT" sz="1400" b="1" dirty="0">
                    <a:latin typeface="Cambria" panose="02040503050406030204" pitchFamily="18" charset="0"/>
                  </a:rPr>
                  <a:t>quantitativo</a:t>
                </a:r>
              </a:p>
            </p:txBody>
          </p:sp>
          <p:sp>
            <p:nvSpPr>
              <p:cNvPr id="19" name="CasellaDiTesto 18">
                <a:extLst>
                  <a:ext uri="{FF2B5EF4-FFF2-40B4-BE49-F238E27FC236}">
                    <a16:creationId xmlns:a16="http://schemas.microsoft.com/office/drawing/2014/main" id="{9B24F272-4D26-1A48-B79F-E28BEF9D2A00}"/>
                  </a:ext>
                </a:extLst>
              </p:cNvPr>
              <p:cNvSpPr txBox="1"/>
              <p:nvPr/>
            </p:nvSpPr>
            <p:spPr>
              <a:xfrm>
                <a:off x="2785121" y="2108621"/>
                <a:ext cx="2530622" cy="313114"/>
              </a:xfrm>
              <a:prstGeom prst="rect">
                <a:avLst/>
              </a:prstGeom>
              <a:solidFill>
                <a:schemeClr val="bg1">
                  <a:lumMod val="95000"/>
                </a:schemeClr>
              </a:solidFill>
              <a:ln w="9525">
                <a:solidFill>
                  <a:schemeClr val="tx2">
                    <a:lumMod val="50000"/>
                  </a:schemeClr>
                </a:solidFill>
              </a:ln>
            </p:spPr>
            <p:txBody>
              <a:bodyPr wrap="square" rtlCol="0">
                <a:spAutoFit/>
              </a:bodyPr>
              <a:lstStyle/>
              <a:p>
                <a:r>
                  <a:rPr lang="it-IT" sz="1400" dirty="0">
                    <a:latin typeface="Cambria" panose="02040503050406030204" pitchFamily="18" charset="0"/>
                  </a:rPr>
                  <a:t>Criterio </a:t>
                </a:r>
                <a:r>
                  <a:rPr lang="it-IT" sz="1400" b="1" dirty="0">
                    <a:latin typeface="Cambria" panose="02040503050406030204" pitchFamily="18" charset="0"/>
                  </a:rPr>
                  <a:t>qualitativo</a:t>
                </a:r>
              </a:p>
            </p:txBody>
          </p:sp>
          <p:cxnSp>
            <p:nvCxnSpPr>
              <p:cNvPr id="12" name="Connettore 2 11">
                <a:extLst>
                  <a:ext uri="{FF2B5EF4-FFF2-40B4-BE49-F238E27FC236}">
                    <a16:creationId xmlns:a16="http://schemas.microsoft.com/office/drawing/2014/main" id="{C65EBC8E-C6C8-7A4F-A16D-C668B485111C}"/>
                  </a:ext>
                </a:extLst>
              </p:cNvPr>
              <p:cNvCxnSpPr>
                <a:cxnSpLocks/>
                <a:stCxn id="7" idx="3"/>
                <a:endCxn id="19" idx="1"/>
              </p:cNvCxnSpPr>
              <p:nvPr/>
            </p:nvCxnSpPr>
            <p:spPr>
              <a:xfrm flipV="1">
                <a:off x="2425080" y="2265178"/>
                <a:ext cx="360041" cy="4759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1" name="CasellaDiTesto 30">
                <a:extLst>
                  <a:ext uri="{FF2B5EF4-FFF2-40B4-BE49-F238E27FC236}">
                    <a16:creationId xmlns:a16="http://schemas.microsoft.com/office/drawing/2014/main" id="{0A0EB7CD-B45F-AA4B-84D2-60AB1F8BA8F4}"/>
                  </a:ext>
                </a:extLst>
              </p:cNvPr>
              <p:cNvSpPr txBox="1"/>
              <p:nvPr/>
            </p:nvSpPr>
            <p:spPr>
              <a:xfrm>
                <a:off x="2785121" y="3385559"/>
                <a:ext cx="2664295" cy="600164"/>
              </a:xfrm>
              <a:prstGeom prst="rect">
                <a:avLst/>
              </a:prstGeom>
              <a:noFill/>
              <a:ln w="9525">
                <a:noFill/>
              </a:ln>
            </p:spPr>
            <p:txBody>
              <a:bodyPr wrap="square" rtlCol="0">
                <a:spAutoFit/>
              </a:bodyPr>
              <a:lstStyle/>
              <a:p>
                <a:r>
                  <a:rPr lang="it-IT" sz="1100" dirty="0">
                    <a:latin typeface="Cambria" panose="02040503050406030204" pitchFamily="18" charset="0"/>
                  </a:rPr>
                  <a:t>Riguarda la </a:t>
                </a:r>
                <a:r>
                  <a:rPr lang="it-IT" sz="1100" b="1" dirty="0">
                    <a:latin typeface="Cambria" panose="02040503050406030204" pitchFamily="18" charset="0"/>
                  </a:rPr>
                  <a:t>frequenza</a:t>
                </a:r>
                <a:r>
                  <a:rPr lang="it-IT" sz="1100" dirty="0">
                    <a:latin typeface="Cambria" panose="02040503050406030204" pitchFamily="18" charset="0"/>
                  </a:rPr>
                  <a:t> delle interazioni sociali e il fatto che le fonti di affiliazione devono essere </a:t>
                </a:r>
                <a:r>
                  <a:rPr lang="it-IT" sz="1100" b="1" dirty="0">
                    <a:latin typeface="Cambria" panose="02040503050406030204" pitchFamily="18" charset="0"/>
                  </a:rPr>
                  <a:t>più di una</a:t>
                </a:r>
                <a:r>
                  <a:rPr lang="it-IT" sz="1100" dirty="0">
                    <a:latin typeface="Cambria" panose="02040503050406030204" pitchFamily="18" charset="0"/>
                  </a:rPr>
                  <a:t>.</a:t>
                </a:r>
                <a:endParaRPr lang="it-IT" sz="1100" b="1" dirty="0">
                  <a:latin typeface="Cambria" panose="02040503050406030204" pitchFamily="18" charset="0"/>
                </a:endParaRPr>
              </a:p>
            </p:txBody>
          </p:sp>
          <p:sp>
            <p:nvSpPr>
              <p:cNvPr id="32" name="CasellaDiTesto 31">
                <a:extLst>
                  <a:ext uri="{FF2B5EF4-FFF2-40B4-BE49-F238E27FC236}">
                    <a16:creationId xmlns:a16="http://schemas.microsoft.com/office/drawing/2014/main" id="{8CA95F61-8F6E-AA42-86BA-F7831C05E294}"/>
                  </a:ext>
                </a:extLst>
              </p:cNvPr>
              <p:cNvSpPr txBox="1"/>
              <p:nvPr/>
            </p:nvSpPr>
            <p:spPr>
              <a:xfrm>
                <a:off x="2785121" y="2475618"/>
                <a:ext cx="2160239" cy="430887"/>
              </a:xfrm>
              <a:prstGeom prst="rect">
                <a:avLst/>
              </a:prstGeom>
              <a:noFill/>
              <a:ln w="9525">
                <a:noFill/>
              </a:ln>
            </p:spPr>
            <p:txBody>
              <a:bodyPr wrap="square" rtlCol="0">
                <a:spAutoFit/>
              </a:bodyPr>
              <a:lstStyle/>
              <a:p>
                <a:r>
                  <a:rPr lang="it-IT" sz="1100" dirty="0">
                    <a:latin typeface="Cambria" panose="02040503050406030204" pitchFamily="18" charset="0"/>
                  </a:rPr>
                  <a:t>Le interazioni devono essere </a:t>
                </a:r>
                <a:r>
                  <a:rPr lang="it-IT" sz="1100" b="1" dirty="0">
                    <a:latin typeface="Cambria" panose="02040503050406030204" pitchFamily="18" charset="0"/>
                  </a:rPr>
                  <a:t>durevoli e non negative.</a:t>
                </a:r>
              </a:p>
            </p:txBody>
          </p:sp>
        </p:grpSp>
      </p:grpSp>
      <p:sp>
        <p:nvSpPr>
          <p:cNvPr id="13" name="CasellaDiTesto 12">
            <a:extLst>
              <a:ext uri="{FF2B5EF4-FFF2-40B4-BE49-F238E27FC236}">
                <a16:creationId xmlns:a16="http://schemas.microsoft.com/office/drawing/2014/main" id="{140DB680-19DD-3641-B4E8-E1B0854F5615}"/>
              </a:ext>
            </a:extLst>
          </p:cNvPr>
          <p:cNvSpPr txBox="1"/>
          <p:nvPr/>
        </p:nvSpPr>
        <p:spPr>
          <a:xfrm>
            <a:off x="1697836" y="3256146"/>
            <a:ext cx="2034080" cy="1569660"/>
          </a:xfrm>
          <a:prstGeom prst="rect">
            <a:avLst/>
          </a:prstGeom>
          <a:noFill/>
          <a:ln w="19050">
            <a:solidFill>
              <a:schemeClr val="tx2">
                <a:lumMod val="50000"/>
              </a:schemeClr>
            </a:solidFill>
          </a:ln>
        </p:spPr>
        <p:txBody>
          <a:bodyPr wrap="square" rtlCol="0">
            <a:spAutoFit/>
          </a:bodyPr>
          <a:lstStyle/>
          <a:p>
            <a:r>
              <a:rPr lang="it-IT" sz="1600" dirty="0">
                <a:latin typeface="Cambria" panose="02040503050406030204" pitchFamily="18" charset="0"/>
              </a:rPr>
              <a:t>Il </a:t>
            </a:r>
            <a:r>
              <a:rPr lang="it-IT" sz="1600" b="1" dirty="0">
                <a:solidFill>
                  <a:schemeClr val="tx2">
                    <a:lumMod val="75000"/>
                  </a:schemeClr>
                </a:solidFill>
                <a:latin typeface="Cambria" panose="02040503050406030204" pitchFamily="18" charset="0"/>
              </a:rPr>
              <a:t>BISOGNO</a:t>
            </a:r>
            <a:r>
              <a:rPr lang="it-IT" sz="1600" dirty="0">
                <a:latin typeface="Cambria" panose="02040503050406030204" pitchFamily="18" charset="0"/>
              </a:rPr>
              <a:t> DI APPARTENENZA è fondamentale nella misura in cui non è secondario a nessun altro bisogno umano.</a:t>
            </a:r>
            <a:endParaRPr lang="it-IT" sz="1400" dirty="0">
              <a:latin typeface="Cambria" panose="02040503050406030204" pitchFamily="18" charset="0"/>
            </a:endParaRPr>
          </a:p>
        </p:txBody>
      </p:sp>
      <p:grpSp>
        <p:nvGrpSpPr>
          <p:cNvPr id="29" name="Gruppo 28">
            <a:extLst>
              <a:ext uri="{FF2B5EF4-FFF2-40B4-BE49-F238E27FC236}">
                <a16:creationId xmlns:a16="http://schemas.microsoft.com/office/drawing/2014/main" id="{34E3CD86-B186-164B-AF8F-4F8E2BB965E8}"/>
              </a:ext>
            </a:extLst>
          </p:cNvPr>
          <p:cNvGrpSpPr/>
          <p:nvPr/>
        </p:nvGrpSpPr>
        <p:grpSpPr>
          <a:xfrm>
            <a:off x="3858075" y="3237164"/>
            <a:ext cx="2829297" cy="1667560"/>
            <a:chOff x="2334074" y="3237164"/>
            <a:chExt cx="2829297" cy="1667560"/>
          </a:xfrm>
        </p:grpSpPr>
        <p:cxnSp>
          <p:nvCxnSpPr>
            <p:cNvPr id="27" name="Connettore 2 26">
              <a:extLst>
                <a:ext uri="{FF2B5EF4-FFF2-40B4-BE49-F238E27FC236}">
                  <a16:creationId xmlns:a16="http://schemas.microsoft.com/office/drawing/2014/main" id="{B6510CEC-B932-E14A-88B5-4B27BAFFC54F}"/>
                </a:ext>
              </a:extLst>
            </p:cNvPr>
            <p:cNvCxnSpPr>
              <a:cxnSpLocks/>
            </p:cNvCxnSpPr>
            <p:nvPr/>
          </p:nvCxnSpPr>
          <p:spPr>
            <a:xfrm>
              <a:off x="2334074" y="3429000"/>
              <a:ext cx="54289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28" name="Gruppo 27">
              <a:extLst>
                <a:ext uri="{FF2B5EF4-FFF2-40B4-BE49-F238E27FC236}">
                  <a16:creationId xmlns:a16="http://schemas.microsoft.com/office/drawing/2014/main" id="{EE8C8D0D-C07F-6B4F-B6F5-1D078CE6A6FA}"/>
                </a:ext>
              </a:extLst>
            </p:cNvPr>
            <p:cNvGrpSpPr/>
            <p:nvPr/>
          </p:nvGrpSpPr>
          <p:grpSpPr>
            <a:xfrm>
              <a:off x="2351932" y="3237164"/>
              <a:ext cx="2811439" cy="1667560"/>
              <a:chOff x="2351932" y="3237164"/>
              <a:chExt cx="2811439" cy="1667560"/>
            </a:xfrm>
          </p:grpSpPr>
          <mc:AlternateContent xmlns:mc="http://schemas.openxmlformats.org/markup-compatibility/2006" xmlns:a14="http://schemas.microsoft.com/office/drawing/2010/main">
            <mc:Choice Requires="a14">
              <p:sp>
                <p:nvSpPr>
                  <p:cNvPr id="30" name="CasellaDiTesto 29">
                    <a:extLst>
                      <a:ext uri="{FF2B5EF4-FFF2-40B4-BE49-F238E27FC236}">
                        <a16:creationId xmlns:a16="http://schemas.microsoft.com/office/drawing/2014/main" id="{6D690F57-0CC7-9F4A-B232-3BD609F0C784}"/>
                      </a:ext>
                    </a:extLst>
                  </p:cNvPr>
                  <p:cNvSpPr txBox="1"/>
                  <p:nvPr/>
                </p:nvSpPr>
                <p:spPr>
                  <a:xfrm>
                    <a:off x="3003132" y="3237164"/>
                    <a:ext cx="2160239" cy="307777"/>
                  </a:xfrm>
                  <a:prstGeom prst="rect">
                    <a:avLst/>
                  </a:prstGeom>
                  <a:solidFill>
                    <a:schemeClr val="bg1">
                      <a:lumMod val="95000"/>
                    </a:schemeClr>
                  </a:solidFill>
                  <a:ln w="9525">
                    <a:solidFill>
                      <a:schemeClr val="tx2">
                        <a:lumMod val="50000"/>
                      </a:schemeClr>
                    </a:solidFill>
                  </a:ln>
                </p:spPr>
                <p:txBody>
                  <a:bodyPr wrap="square" rtlCol="0">
                    <a:spAutoFit/>
                  </a:bodyPr>
                  <a:lstStyle/>
                  <a:p>
                    <a:r>
                      <a:rPr lang="it-IT" sz="1400" b="1" dirty="0">
                        <a:latin typeface="Cambria" panose="02040503050406030204" pitchFamily="18" charset="0"/>
                      </a:rPr>
                      <a:t>BISOGNO </a:t>
                    </a:r>
                    <a14:m>
                      <m:oMath xmlns:m="http://schemas.openxmlformats.org/officeDocument/2006/math">
                        <m:r>
                          <a:rPr lang="it-IT" sz="1400" b="1" i="1">
                            <a:latin typeface="Cambria Math" panose="02040503050406030204" pitchFamily="18" charset="0"/>
                            <a:ea typeface="Cambria Math" panose="02040503050406030204" pitchFamily="18" charset="0"/>
                          </a:rPr>
                          <m:t>≠ </m:t>
                        </m:r>
                      </m:oMath>
                    </a14:m>
                    <a:r>
                      <a:rPr lang="it-IT" sz="1400" b="1" dirty="0">
                        <a:latin typeface="Cambria" panose="02040503050406030204" pitchFamily="18" charset="0"/>
                      </a:rPr>
                      <a:t>DESIDERIO</a:t>
                    </a:r>
                  </a:p>
                </p:txBody>
              </p:sp>
            </mc:Choice>
            <mc:Fallback xmlns="">
              <p:sp>
                <p:nvSpPr>
                  <p:cNvPr id="30" name="CasellaDiTesto 29">
                    <a:extLst>
                      <a:ext uri="{FF2B5EF4-FFF2-40B4-BE49-F238E27FC236}">
                        <a16:creationId xmlns:a16="http://schemas.microsoft.com/office/drawing/2014/main" id="{6D690F57-0CC7-9F4A-B232-3BD609F0C784}"/>
                      </a:ext>
                    </a:extLst>
                  </p:cNvPr>
                  <p:cNvSpPr txBox="1">
                    <a:spLocks noRot="1" noChangeAspect="1" noMove="1" noResize="1" noEditPoints="1" noAdjustHandles="1" noChangeArrowheads="1" noChangeShapeType="1" noTextEdit="1"/>
                  </p:cNvSpPr>
                  <p:nvPr/>
                </p:nvSpPr>
                <p:spPr>
                  <a:xfrm>
                    <a:off x="3003132" y="3237164"/>
                    <a:ext cx="2160239" cy="307777"/>
                  </a:xfrm>
                  <a:prstGeom prst="rect">
                    <a:avLst/>
                  </a:prstGeom>
                  <a:blipFill>
                    <a:blip r:embed="rId2"/>
                    <a:stretch>
                      <a:fillRect l="-578" t="-3846" b="-15385"/>
                    </a:stretch>
                  </a:blipFill>
                  <a:ln w="9525">
                    <a:solidFill>
                      <a:schemeClr val="tx2">
                        <a:lumMod val="50000"/>
                      </a:schemeClr>
                    </a:solidFill>
                  </a:ln>
                </p:spPr>
                <p:txBody>
                  <a:bodyPr/>
                  <a:lstStyle/>
                  <a:p>
                    <a:r>
                      <a:rPr lang="it-IT">
                        <a:noFill/>
                      </a:rPr>
                      <a:t> </a:t>
                    </a:r>
                  </a:p>
                </p:txBody>
              </p:sp>
            </mc:Fallback>
          </mc:AlternateContent>
          <p:sp>
            <p:nvSpPr>
              <p:cNvPr id="33" name="CasellaDiTesto 32">
                <a:extLst>
                  <a:ext uri="{FF2B5EF4-FFF2-40B4-BE49-F238E27FC236}">
                    <a16:creationId xmlns:a16="http://schemas.microsoft.com/office/drawing/2014/main" id="{98F367CB-FC66-2D41-9B26-52C23EBCD230}"/>
                  </a:ext>
                </a:extLst>
              </p:cNvPr>
              <p:cNvSpPr txBox="1"/>
              <p:nvPr/>
            </p:nvSpPr>
            <p:spPr>
              <a:xfrm>
                <a:off x="2351932" y="3627451"/>
                <a:ext cx="2292076" cy="1277273"/>
              </a:xfrm>
              <a:prstGeom prst="rect">
                <a:avLst/>
              </a:prstGeom>
              <a:noFill/>
              <a:ln w="9525">
                <a:noFill/>
              </a:ln>
            </p:spPr>
            <p:txBody>
              <a:bodyPr wrap="square" rtlCol="0">
                <a:spAutoFit/>
              </a:bodyPr>
              <a:lstStyle/>
              <a:p>
                <a:r>
                  <a:rPr lang="it-IT" sz="1100" dirty="0">
                    <a:latin typeface="Cambria" panose="02040503050406030204" pitchFamily="18" charset="0"/>
                  </a:rPr>
                  <a:t>La mancata soddisfazione di un bisogno, a differenza di quanto accade con un desiderio, </a:t>
                </a:r>
                <a:r>
                  <a:rPr lang="it-IT" sz="1100" b="1" dirty="0">
                    <a:latin typeface="Cambria" panose="02040503050406030204" pitchFamily="18" charset="0"/>
                  </a:rPr>
                  <a:t>produce conseguenze immediate </a:t>
                </a:r>
                <a:r>
                  <a:rPr lang="it-IT" sz="1100" dirty="0">
                    <a:latin typeface="Cambria" panose="02040503050406030204" pitchFamily="18" charset="0"/>
                  </a:rPr>
                  <a:t>che coinvolgono tutte le dimensioni di una persona, inclusa salute e speranza di vita.</a:t>
                </a:r>
                <a:endParaRPr lang="it-IT" sz="1100" b="1" dirty="0">
                  <a:latin typeface="Cambria" panose="02040503050406030204" pitchFamily="18" charset="0"/>
                </a:endParaRPr>
              </a:p>
            </p:txBody>
          </p:sp>
        </p:grpSp>
      </p:grpSp>
      <p:grpSp>
        <p:nvGrpSpPr>
          <p:cNvPr id="42" name="Gruppo 41">
            <a:extLst>
              <a:ext uri="{FF2B5EF4-FFF2-40B4-BE49-F238E27FC236}">
                <a16:creationId xmlns:a16="http://schemas.microsoft.com/office/drawing/2014/main" id="{C0140303-4124-F74F-8F17-5F3D07F7F681}"/>
              </a:ext>
            </a:extLst>
          </p:cNvPr>
          <p:cNvGrpSpPr/>
          <p:nvPr/>
        </p:nvGrpSpPr>
        <p:grpSpPr>
          <a:xfrm>
            <a:off x="6168009" y="3861048"/>
            <a:ext cx="4388165" cy="2175922"/>
            <a:chOff x="4644008" y="3861048"/>
            <a:chExt cx="4388165" cy="2175922"/>
          </a:xfrm>
        </p:grpSpPr>
        <p:sp>
          <p:nvSpPr>
            <p:cNvPr id="38" name="CasellaDiTesto 37">
              <a:extLst>
                <a:ext uri="{FF2B5EF4-FFF2-40B4-BE49-F238E27FC236}">
                  <a16:creationId xmlns:a16="http://schemas.microsoft.com/office/drawing/2014/main" id="{E88D2408-2F20-4A46-B4CA-F60A9D188A4E}"/>
                </a:ext>
              </a:extLst>
            </p:cNvPr>
            <p:cNvSpPr txBox="1"/>
            <p:nvPr/>
          </p:nvSpPr>
          <p:spPr>
            <a:xfrm>
              <a:off x="5600528" y="3861048"/>
              <a:ext cx="3431645" cy="307777"/>
            </a:xfrm>
            <a:prstGeom prst="rect">
              <a:avLst/>
            </a:prstGeom>
            <a:noFill/>
          </p:spPr>
          <p:txBody>
            <a:bodyPr wrap="none" rtlCol="0">
              <a:spAutoFit/>
            </a:bodyPr>
            <a:lstStyle/>
            <a:p>
              <a:r>
                <a:rPr lang="it-IT" sz="1400" b="1" dirty="0">
                  <a:latin typeface="Cambria" panose="02040503050406030204" pitchFamily="18" charset="0"/>
                </a:rPr>
                <a:t>I bisogni umani sono caratterizzati da…</a:t>
              </a:r>
            </a:p>
          </p:txBody>
        </p:sp>
        <p:sp>
          <p:nvSpPr>
            <p:cNvPr id="39" name="CasellaDiTesto 38">
              <a:extLst>
                <a:ext uri="{FF2B5EF4-FFF2-40B4-BE49-F238E27FC236}">
                  <a16:creationId xmlns:a16="http://schemas.microsoft.com/office/drawing/2014/main" id="{79FBF1F6-EDC7-5A48-88B6-C964D254EC99}"/>
                </a:ext>
              </a:extLst>
            </p:cNvPr>
            <p:cNvSpPr txBox="1"/>
            <p:nvPr/>
          </p:nvSpPr>
          <p:spPr>
            <a:xfrm>
              <a:off x="4644008" y="4221088"/>
              <a:ext cx="4388165" cy="1815882"/>
            </a:xfrm>
            <a:prstGeom prst="rect">
              <a:avLst/>
            </a:prstGeom>
            <a:solidFill>
              <a:schemeClr val="bg1"/>
            </a:solidFill>
            <a:ln w="19050">
              <a:solidFill>
                <a:schemeClr val="tx2">
                  <a:lumMod val="50000"/>
                </a:schemeClr>
              </a:solidFill>
            </a:ln>
          </p:spPr>
          <p:txBody>
            <a:bodyPr wrap="square" rtlCol="0">
              <a:spAutoFit/>
            </a:bodyPr>
            <a:lstStyle/>
            <a:p>
              <a:r>
                <a:rPr lang="it-IT" sz="1400" b="1" dirty="0">
                  <a:solidFill>
                    <a:schemeClr val="tx2">
                      <a:lumMod val="75000"/>
                    </a:schemeClr>
                  </a:solidFill>
                  <a:latin typeface="Cambria" panose="02040503050406030204" pitchFamily="18" charset="0"/>
                </a:rPr>
                <a:t>SOSTITUZIONE</a:t>
              </a:r>
              <a:r>
                <a:rPr lang="it-IT" sz="1400" dirty="0">
                  <a:latin typeface="Cambria" panose="02040503050406030204" pitchFamily="18" charset="0"/>
                </a:rPr>
                <a:t>: in assenza di un determinato stimolo, uno </a:t>
              </a:r>
              <a:r>
                <a:rPr lang="it-IT" sz="1400" b="1" dirty="0">
                  <a:latin typeface="Cambria" panose="02040503050406030204" pitchFamily="18" charset="0"/>
                </a:rPr>
                <a:t>stimolo diverso ma con proprietà simili </a:t>
              </a:r>
              <a:r>
                <a:rPr lang="it-IT" sz="1400" dirty="0">
                  <a:latin typeface="Cambria" panose="02040503050406030204" pitchFamily="18" charset="0"/>
                </a:rPr>
                <a:t>può fungere da sostituto (ad esempio, tendenza ad affiliarsi a gruppi estremisti delle persone socialmente escluse). </a:t>
              </a:r>
            </a:p>
            <a:p>
              <a:endParaRPr lang="it-IT" sz="1400" dirty="0">
                <a:latin typeface="Cambria" panose="02040503050406030204" pitchFamily="18" charset="0"/>
              </a:endParaRPr>
            </a:p>
            <a:p>
              <a:r>
                <a:rPr lang="it-IT" sz="1400" b="1" dirty="0">
                  <a:solidFill>
                    <a:schemeClr val="tx2">
                      <a:lumMod val="75000"/>
                    </a:schemeClr>
                  </a:solidFill>
                  <a:latin typeface="Cambria" panose="02040503050406030204" pitchFamily="18" charset="0"/>
                </a:rPr>
                <a:t>SAZIETA</a:t>
              </a:r>
              <a:r>
                <a:rPr lang="it-IT" sz="1400" dirty="0">
                  <a:latin typeface="Cambria" panose="02040503050406030204" pitchFamily="18" charset="0"/>
                </a:rPr>
                <a:t>: l’appagamento di un bisogno a un certo punto raggiunge un livello di soddisfazione tale per cui </a:t>
              </a:r>
              <a:r>
                <a:rPr lang="it-IT" sz="1400" b="1" dirty="0">
                  <a:latin typeface="Cambria" panose="02040503050406030204" pitchFamily="18" charset="0"/>
                </a:rPr>
                <a:t>l’individuo ne ha a sufficienza</a:t>
              </a:r>
              <a:r>
                <a:rPr lang="it-IT" sz="1400" dirty="0">
                  <a:latin typeface="Cambria" panose="02040503050406030204" pitchFamily="18" charset="0"/>
                </a:rPr>
                <a:t>. </a:t>
              </a:r>
            </a:p>
          </p:txBody>
        </p:sp>
      </p:grpSp>
    </p:spTree>
    <p:extLst>
      <p:ext uri="{BB962C8B-B14F-4D97-AF65-F5344CB8AC3E}">
        <p14:creationId xmlns:p14="http://schemas.microsoft.com/office/powerpoint/2010/main" val="587838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9" presetClass="emph" presetSubtype="0" nodeType="withEffect">
                                  <p:stCondLst>
                                    <p:cond delay="0"/>
                                  </p:stCondLst>
                                  <p:childTnLst>
                                    <p:set>
                                      <p:cBhvr>
                                        <p:cTn id="12" dur="indefinite"/>
                                        <p:tgtEl>
                                          <p:spTgt spid="20"/>
                                        </p:tgtEl>
                                        <p:attrNameLst>
                                          <p:attrName>style.opacity</p:attrName>
                                        </p:attrNameLst>
                                      </p:cBhvr>
                                      <p:to>
                                        <p:strVal val="0.5"/>
                                      </p:to>
                                    </p:set>
                                    <p:animEffect filter="image" prLst="opacity: 0.5">
                                      <p:cBhvr rctx="IE">
                                        <p:cTn id="13" dur="indefinite"/>
                                        <p:tgtEl>
                                          <p:spTgt spid="20"/>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29"/>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42"/>
                                        </p:tgtEl>
                                        <p:attrNameLst>
                                          <p:attrName>style.visibility</p:attrName>
                                        </p:attrNameLst>
                                      </p:cBhvr>
                                      <p:to>
                                        <p:strVal val="visible"/>
                                      </p:to>
                                    </p:set>
                                  </p:childTnLst>
                                </p:cTn>
                              </p:par>
                              <p:par>
                                <p:cTn id="22" presetID="9" presetClass="emph" presetSubtype="0" nodeType="withEffect">
                                  <p:stCondLst>
                                    <p:cond delay="0"/>
                                  </p:stCondLst>
                                  <p:childTnLst>
                                    <p:set>
                                      <p:cBhvr>
                                        <p:cTn id="23" dur="indefinite"/>
                                        <p:tgtEl>
                                          <p:spTgt spid="29"/>
                                        </p:tgtEl>
                                        <p:attrNameLst>
                                          <p:attrName>style.opacity</p:attrName>
                                        </p:attrNameLst>
                                      </p:cBhvr>
                                      <p:to>
                                        <p:strVal val="0.5"/>
                                      </p:to>
                                    </p:set>
                                    <p:animEffect filter="image" prLst="opacity: 0.5">
                                      <p:cBhvr rctx="IE">
                                        <p:cTn id="24" dur="indefinite"/>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a:extLst>
              <a:ext uri="{FF2B5EF4-FFF2-40B4-BE49-F238E27FC236}">
                <a16:creationId xmlns:a16="http://schemas.microsoft.com/office/drawing/2014/main" id="{B47E38C0-08CF-F741-88EF-F3398AD1F37A}"/>
              </a:ext>
            </a:extLst>
          </p:cNvPr>
          <p:cNvSpPr>
            <a:spLocks noGrp="1"/>
          </p:cNvSpPr>
          <p:nvPr>
            <p:ph type="sldNum" sz="quarter" idx="12"/>
          </p:nvPr>
        </p:nvSpPr>
        <p:spPr/>
        <p:txBody>
          <a:bodyPr/>
          <a:lstStyle/>
          <a:p>
            <a:fld id="{E3AAEEB7-370C-4CD1-84ED-44A96922B98A}" type="slidenum">
              <a:rPr lang="it-IT" smtClean="0"/>
              <a:pPr/>
              <a:t>20</a:t>
            </a:fld>
            <a:endParaRPr lang="it-IT"/>
          </a:p>
        </p:txBody>
      </p:sp>
      <p:sp>
        <p:nvSpPr>
          <p:cNvPr id="23" name="Rettangolo 22">
            <a:extLst>
              <a:ext uri="{FF2B5EF4-FFF2-40B4-BE49-F238E27FC236}">
                <a16:creationId xmlns:a16="http://schemas.microsoft.com/office/drawing/2014/main" id="{91AEAB86-EC33-464D-A83E-48DB0C2822C2}"/>
              </a:ext>
            </a:extLst>
          </p:cNvPr>
          <p:cNvSpPr/>
          <p:nvPr/>
        </p:nvSpPr>
        <p:spPr>
          <a:xfrm>
            <a:off x="1661452" y="590428"/>
            <a:ext cx="7818924" cy="858443"/>
          </a:xfrm>
          <a:prstGeom prst="rect">
            <a:avLst/>
          </a:prstGeom>
          <a:noFill/>
          <a:ln cmpd="sng">
            <a:solidFill>
              <a:schemeClr val="tx2">
                <a:alpha val="86000"/>
              </a:schemeClr>
            </a:solidFill>
            <a:prstDash val="solid"/>
            <a:extLst>
              <a:ext uri="{C807C97D-BFC1-408E-A445-0C87EB9F89A2}">
                <ask:lineSketchStyleProps xmlns:ask="http://schemas.microsoft.com/office/drawing/2018/sketchyshapes" xmlns="" sd="1219033472">
                  <a:custGeom>
                    <a:avLst/>
                    <a:gdLst>
                      <a:gd name="connsiteX0" fmla="*/ 0 w 9178724"/>
                      <a:gd name="connsiteY0" fmla="*/ 0 h 620030"/>
                      <a:gd name="connsiteX1" fmla="*/ 298309 w 9178724"/>
                      <a:gd name="connsiteY1" fmla="*/ 0 h 620030"/>
                      <a:gd name="connsiteX2" fmla="*/ 596617 w 9178724"/>
                      <a:gd name="connsiteY2" fmla="*/ 0 h 620030"/>
                      <a:gd name="connsiteX3" fmla="*/ 894926 w 9178724"/>
                      <a:gd name="connsiteY3" fmla="*/ 0 h 620030"/>
                      <a:gd name="connsiteX4" fmla="*/ 1652170 w 9178724"/>
                      <a:gd name="connsiteY4" fmla="*/ 0 h 620030"/>
                      <a:gd name="connsiteX5" fmla="*/ 2225841 w 9178724"/>
                      <a:gd name="connsiteY5" fmla="*/ 0 h 620030"/>
                      <a:gd name="connsiteX6" fmla="*/ 2524149 w 9178724"/>
                      <a:gd name="connsiteY6" fmla="*/ 0 h 620030"/>
                      <a:gd name="connsiteX7" fmla="*/ 3097819 w 9178724"/>
                      <a:gd name="connsiteY7" fmla="*/ 0 h 620030"/>
                      <a:gd name="connsiteX8" fmla="*/ 3855064 w 9178724"/>
                      <a:gd name="connsiteY8" fmla="*/ 0 h 620030"/>
                      <a:gd name="connsiteX9" fmla="*/ 4336947 w 9178724"/>
                      <a:gd name="connsiteY9" fmla="*/ 0 h 620030"/>
                      <a:gd name="connsiteX10" fmla="*/ 4818830 w 9178724"/>
                      <a:gd name="connsiteY10" fmla="*/ 0 h 620030"/>
                      <a:gd name="connsiteX11" fmla="*/ 5392500 w 9178724"/>
                      <a:gd name="connsiteY11" fmla="*/ 0 h 620030"/>
                      <a:gd name="connsiteX12" fmla="*/ 6057958 w 9178724"/>
                      <a:gd name="connsiteY12" fmla="*/ 0 h 620030"/>
                      <a:gd name="connsiteX13" fmla="*/ 6723415 w 9178724"/>
                      <a:gd name="connsiteY13" fmla="*/ 0 h 620030"/>
                      <a:gd name="connsiteX14" fmla="*/ 7388873 w 9178724"/>
                      <a:gd name="connsiteY14" fmla="*/ 0 h 620030"/>
                      <a:gd name="connsiteX15" fmla="*/ 8146118 w 9178724"/>
                      <a:gd name="connsiteY15" fmla="*/ 0 h 620030"/>
                      <a:gd name="connsiteX16" fmla="*/ 9178724 w 9178724"/>
                      <a:gd name="connsiteY16" fmla="*/ 0 h 620030"/>
                      <a:gd name="connsiteX17" fmla="*/ 9178724 w 9178724"/>
                      <a:gd name="connsiteY17" fmla="*/ 316215 h 620030"/>
                      <a:gd name="connsiteX18" fmla="*/ 9178724 w 9178724"/>
                      <a:gd name="connsiteY18" fmla="*/ 620030 h 620030"/>
                      <a:gd name="connsiteX19" fmla="*/ 8421479 w 9178724"/>
                      <a:gd name="connsiteY19" fmla="*/ 620030 h 620030"/>
                      <a:gd name="connsiteX20" fmla="*/ 7847809 w 9178724"/>
                      <a:gd name="connsiteY20" fmla="*/ 620030 h 620030"/>
                      <a:gd name="connsiteX21" fmla="*/ 7365926 w 9178724"/>
                      <a:gd name="connsiteY21" fmla="*/ 620030 h 620030"/>
                      <a:gd name="connsiteX22" fmla="*/ 6884043 w 9178724"/>
                      <a:gd name="connsiteY22" fmla="*/ 620030 h 620030"/>
                      <a:gd name="connsiteX23" fmla="*/ 6402160 w 9178724"/>
                      <a:gd name="connsiteY23" fmla="*/ 620030 h 620030"/>
                      <a:gd name="connsiteX24" fmla="*/ 5920277 w 9178724"/>
                      <a:gd name="connsiteY24" fmla="*/ 620030 h 620030"/>
                      <a:gd name="connsiteX25" fmla="*/ 5254819 w 9178724"/>
                      <a:gd name="connsiteY25" fmla="*/ 620030 h 620030"/>
                      <a:gd name="connsiteX26" fmla="*/ 4681149 w 9178724"/>
                      <a:gd name="connsiteY26" fmla="*/ 620030 h 620030"/>
                      <a:gd name="connsiteX27" fmla="*/ 4382841 w 9178724"/>
                      <a:gd name="connsiteY27" fmla="*/ 620030 h 620030"/>
                      <a:gd name="connsiteX28" fmla="*/ 3900958 w 9178724"/>
                      <a:gd name="connsiteY28" fmla="*/ 620030 h 620030"/>
                      <a:gd name="connsiteX29" fmla="*/ 3235500 w 9178724"/>
                      <a:gd name="connsiteY29" fmla="*/ 620030 h 620030"/>
                      <a:gd name="connsiteX30" fmla="*/ 2845404 w 9178724"/>
                      <a:gd name="connsiteY30" fmla="*/ 620030 h 620030"/>
                      <a:gd name="connsiteX31" fmla="*/ 2088160 w 9178724"/>
                      <a:gd name="connsiteY31" fmla="*/ 620030 h 620030"/>
                      <a:gd name="connsiteX32" fmla="*/ 1330915 w 9178724"/>
                      <a:gd name="connsiteY32" fmla="*/ 620030 h 620030"/>
                      <a:gd name="connsiteX33" fmla="*/ 757245 w 9178724"/>
                      <a:gd name="connsiteY33" fmla="*/ 620030 h 620030"/>
                      <a:gd name="connsiteX34" fmla="*/ 0 w 9178724"/>
                      <a:gd name="connsiteY34" fmla="*/ 620030 h 620030"/>
                      <a:gd name="connsiteX35" fmla="*/ 0 w 9178724"/>
                      <a:gd name="connsiteY35" fmla="*/ 310015 h 620030"/>
                      <a:gd name="connsiteX36" fmla="*/ 0 w 9178724"/>
                      <a:gd name="connsiteY36" fmla="*/ 0 h 620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9178724" h="620030" fill="none" extrusionOk="0">
                        <a:moveTo>
                          <a:pt x="0" y="0"/>
                        </a:moveTo>
                        <a:cubicBezTo>
                          <a:pt x="102535" y="-35417"/>
                          <a:pt x="231128" y="19743"/>
                          <a:pt x="298309" y="0"/>
                        </a:cubicBezTo>
                        <a:cubicBezTo>
                          <a:pt x="365490" y="-19743"/>
                          <a:pt x="504771" y="6903"/>
                          <a:pt x="596617" y="0"/>
                        </a:cubicBezTo>
                        <a:cubicBezTo>
                          <a:pt x="688463" y="-6903"/>
                          <a:pt x="801466" y="32459"/>
                          <a:pt x="894926" y="0"/>
                        </a:cubicBezTo>
                        <a:cubicBezTo>
                          <a:pt x="988386" y="-32459"/>
                          <a:pt x="1351220" y="8679"/>
                          <a:pt x="1652170" y="0"/>
                        </a:cubicBezTo>
                        <a:cubicBezTo>
                          <a:pt x="1953120" y="-8679"/>
                          <a:pt x="2036343" y="40882"/>
                          <a:pt x="2225841" y="0"/>
                        </a:cubicBezTo>
                        <a:cubicBezTo>
                          <a:pt x="2415339" y="-40882"/>
                          <a:pt x="2409558" y="12227"/>
                          <a:pt x="2524149" y="0"/>
                        </a:cubicBezTo>
                        <a:cubicBezTo>
                          <a:pt x="2638740" y="-12227"/>
                          <a:pt x="2909787" y="59308"/>
                          <a:pt x="3097819" y="0"/>
                        </a:cubicBezTo>
                        <a:cubicBezTo>
                          <a:pt x="3285851" y="-59308"/>
                          <a:pt x="3499507" y="53098"/>
                          <a:pt x="3855064" y="0"/>
                        </a:cubicBezTo>
                        <a:cubicBezTo>
                          <a:pt x="4210622" y="-53098"/>
                          <a:pt x="4150339" y="24700"/>
                          <a:pt x="4336947" y="0"/>
                        </a:cubicBezTo>
                        <a:cubicBezTo>
                          <a:pt x="4523555" y="-24700"/>
                          <a:pt x="4623920" y="10678"/>
                          <a:pt x="4818830" y="0"/>
                        </a:cubicBezTo>
                        <a:cubicBezTo>
                          <a:pt x="5013740" y="-10678"/>
                          <a:pt x="5127394" y="40268"/>
                          <a:pt x="5392500" y="0"/>
                        </a:cubicBezTo>
                        <a:cubicBezTo>
                          <a:pt x="5657606" y="-40268"/>
                          <a:pt x="5754330" y="74320"/>
                          <a:pt x="6057958" y="0"/>
                        </a:cubicBezTo>
                        <a:cubicBezTo>
                          <a:pt x="6361586" y="-74320"/>
                          <a:pt x="6494940" y="37329"/>
                          <a:pt x="6723415" y="0"/>
                        </a:cubicBezTo>
                        <a:cubicBezTo>
                          <a:pt x="6951890" y="-37329"/>
                          <a:pt x="7117832" y="30948"/>
                          <a:pt x="7388873" y="0"/>
                        </a:cubicBezTo>
                        <a:cubicBezTo>
                          <a:pt x="7659914" y="-30948"/>
                          <a:pt x="7926991" y="65074"/>
                          <a:pt x="8146118" y="0"/>
                        </a:cubicBezTo>
                        <a:cubicBezTo>
                          <a:pt x="8365246" y="-65074"/>
                          <a:pt x="8701383" y="71750"/>
                          <a:pt x="9178724" y="0"/>
                        </a:cubicBezTo>
                        <a:cubicBezTo>
                          <a:pt x="9200174" y="141322"/>
                          <a:pt x="9160033" y="216766"/>
                          <a:pt x="9178724" y="316215"/>
                        </a:cubicBezTo>
                        <a:cubicBezTo>
                          <a:pt x="9197415" y="415665"/>
                          <a:pt x="9170910" y="493137"/>
                          <a:pt x="9178724" y="620030"/>
                        </a:cubicBezTo>
                        <a:cubicBezTo>
                          <a:pt x="8847610" y="633606"/>
                          <a:pt x="8699284" y="581521"/>
                          <a:pt x="8421479" y="620030"/>
                        </a:cubicBezTo>
                        <a:cubicBezTo>
                          <a:pt x="8143674" y="658539"/>
                          <a:pt x="8043343" y="588100"/>
                          <a:pt x="7847809" y="620030"/>
                        </a:cubicBezTo>
                        <a:cubicBezTo>
                          <a:pt x="7652275" y="651960"/>
                          <a:pt x="7499974" y="566721"/>
                          <a:pt x="7365926" y="620030"/>
                        </a:cubicBezTo>
                        <a:cubicBezTo>
                          <a:pt x="7231878" y="673339"/>
                          <a:pt x="6983206" y="609203"/>
                          <a:pt x="6884043" y="620030"/>
                        </a:cubicBezTo>
                        <a:cubicBezTo>
                          <a:pt x="6784880" y="630857"/>
                          <a:pt x="6634085" y="589226"/>
                          <a:pt x="6402160" y="620030"/>
                        </a:cubicBezTo>
                        <a:cubicBezTo>
                          <a:pt x="6170235" y="650834"/>
                          <a:pt x="6075682" y="619367"/>
                          <a:pt x="5920277" y="620030"/>
                        </a:cubicBezTo>
                        <a:cubicBezTo>
                          <a:pt x="5764872" y="620693"/>
                          <a:pt x="5573139" y="548710"/>
                          <a:pt x="5254819" y="620030"/>
                        </a:cubicBezTo>
                        <a:cubicBezTo>
                          <a:pt x="4936499" y="691350"/>
                          <a:pt x="4839040" y="582151"/>
                          <a:pt x="4681149" y="620030"/>
                        </a:cubicBezTo>
                        <a:cubicBezTo>
                          <a:pt x="4523258" y="657909"/>
                          <a:pt x="4447847" y="611926"/>
                          <a:pt x="4382841" y="620030"/>
                        </a:cubicBezTo>
                        <a:cubicBezTo>
                          <a:pt x="4317835" y="628134"/>
                          <a:pt x="4075188" y="570834"/>
                          <a:pt x="3900958" y="620030"/>
                        </a:cubicBezTo>
                        <a:cubicBezTo>
                          <a:pt x="3726728" y="669226"/>
                          <a:pt x="3504960" y="595564"/>
                          <a:pt x="3235500" y="620030"/>
                        </a:cubicBezTo>
                        <a:cubicBezTo>
                          <a:pt x="2966040" y="644496"/>
                          <a:pt x="3034078" y="612289"/>
                          <a:pt x="2845404" y="620030"/>
                        </a:cubicBezTo>
                        <a:cubicBezTo>
                          <a:pt x="2656730" y="627771"/>
                          <a:pt x="2449560" y="570399"/>
                          <a:pt x="2088160" y="620030"/>
                        </a:cubicBezTo>
                        <a:cubicBezTo>
                          <a:pt x="1726760" y="669661"/>
                          <a:pt x="1489744" y="618694"/>
                          <a:pt x="1330915" y="620030"/>
                        </a:cubicBezTo>
                        <a:cubicBezTo>
                          <a:pt x="1172086" y="621366"/>
                          <a:pt x="970889" y="568148"/>
                          <a:pt x="757245" y="620030"/>
                        </a:cubicBezTo>
                        <a:cubicBezTo>
                          <a:pt x="543601" y="671912"/>
                          <a:pt x="288056" y="618081"/>
                          <a:pt x="0" y="620030"/>
                        </a:cubicBezTo>
                        <a:cubicBezTo>
                          <a:pt x="-24602" y="527322"/>
                          <a:pt x="13740" y="373087"/>
                          <a:pt x="0" y="310015"/>
                        </a:cubicBezTo>
                        <a:cubicBezTo>
                          <a:pt x="-13740" y="246943"/>
                          <a:pt x="26405" y="66838"/>
                          <a:pt x="0" y="0"/>
                        </a:cubicBezTo>
                        <a:close/>
                      </a:path>
                      <a:path w="9178724" h="620030" stroke="0" extrusionOk="0">
                        <a:moveTo>
                          <a:pt x="0" y="0"/>
                        </a:moveTo>
                        <a:cubicBezTo>
                          <a:pt x="96739" y="-29740"/>
                          <a:pt x="316269" y="55884"/>
                          <a:pt x="481883" y="0"/>
                        </a:cubicBezTo>
                        <a:cubicBezTo>
                          <a:pt x="647497" y="-55884"/>
                          <a:pt x="662906" y="22298"/>
                          <a:pt x="780192" y="0"/>
                        </a:cubicBezTo>
                        <a:cubicBezTo>
                          <a:pt x="897478" y="-22298"/>
                          <a:pt x="1174454" y="84120"/>
                          <a:pt x="1537436" y="0"/>
                        </a:cubicBezTo>
                        <a:cubicBezTo>
                          <a:pt x="1900418" y="-84120"/>
                          <a:pt x="1921992" y="49836"/>
                          <a:pt x="2019319" y="0"/>
                        </a:cubicBezTo>
                        <a:cubicBezTo>
                          <a:pt x="2116646" y="-49836"/>
                          <a:pt x="2279697" y="53246"/>
                          <a:pt x="2501202" y="0"/>
                        </a:cubicBezTo>
                        <a:cubicBezTo>
                          <a:pt x="2722707" y="-53246"/>
                          <a:pt x="3105924" y="15731"/>
                          <a:pt x="3258447" y="0"/>
                        </a:cubicBezTo>
                        <a:cubicBezTo>
                          <a:pt x="3410970" y="-15731"/>
                          <a:pt x="3548202" y="42104"/>
                          <a:pt x="3648543" y="0"/>
                        </a:cubicBezTo>
                        <a:cubicBezTo>
                          <a:pt x="3748884" y="-42104"/>
                          <a:pt x="4173673" y="21777"/>
                          <a:pt x="4405788" y="0"/>
                        </a:cubicBezTo>
                        <a:cubicBezTo>
                          <a:pt x="4637904" y="-21777"/>
                          <a:pt x="4991337" y="42536"/>
                          <a:pt x="5163032" y="0"/>
                        </a:cubicBezTo>
                        <a:cubicBezTo>
                          <a:pt x="5334727" y="-42536"/>
                          <a:pt x="5620270" y="48170"/>
                          <a:pt x="5736703" y="0"/>
                        </a:cubicBezTo>
                        <a:cubicBezTo>
                          <a:pt x="5853136" y="-48170"/>
                          <a:pt x="6278797" y="51597"/>
                          <a:pt x="6493947" y="0"/>
                        </a:cubicBezTo>
                        <a:cubicBezTo>
                          <a:pt x="6709097" y="-51597"/>
                          <a:pt x="6791622" y="51322"/>
                          <a:pt x="6975830" y="0"/>
                        </a:cubicBezTo>
                        <a:cubicBezTo>
                          <a:pt x="7160038" y="-51322"/>
                          <a:pt x="7222993" y="41857"/>
                          <a:pt x="7457713" y="0"/>
                        </a:cubicBezTo>
                        <a:cubicBezTo>
                          <a:pt x="7692433" y="-41857"/>
                          <a:pt x="7885776" y="62575"/>
                          <a:pt x="8123171" y="0"/>
                        </a:cubicBezTo>
                        <a:cubicBezTo>
                          <a:pt x="8360566" y="-62575"/>
                          <a:pt x="8394351" y="45246"/>
                          <a:pt x="8605054" y="0"/>
                        </a:cubicBezTo>
                        <a:cubicBezTo>
                          <a:pt x="8815757" y="-45246"/>
                          <a:pt x="8988246" y="15581"/>
                          <a:pt x="9178724" y="0"/>
                        </a:cubicBezTo>
                        <a:cubicBezTo>
                          <a:pt x="9202683" y="95727"/>
                          <a:pt x="9155313" y="164771"/>
                          <a:pt x="9178724" y="322416"/>
                        </a:cubicBezTo>
                        <a:cubicBezTo>
                          <a:pt x="9202135" y="480061"/>
                          <a:pt x="9157802" y="527713"/>
                          <a:pt x="9178724" y="620030"/>
                        </a:cubicBezTo>
                        <a:cubicBezTo>
                          <a:pt x="8951193" y="671370"/>
                          <a:pt x="8799462" y="595443"/>
                          <a:pt x="8513267" y="620030"/>
                        </a:cubicBezTo>
                        <a:cubicBezTo>
                          <a:pt x="8227072" y="644617"/>
                          <a:pt x="8259683" y="573792"/>
                          <a:pt x="8123171" y="620030"/>
                        </a:cubicBezTo>
                        <a:cubicBezTo>
                          <a:pt x="7986659" y="666268"/>
                          <a:pt x="7591580" y="543706"/>
                          <a:pt x="7365926" y="620030"/>
                        </a:cubicBezTo>
                        <a:cubicBezTo>
                          <a:pt x="7140272" y="696354"/>
                          <a:pt x="6935755" y="598652"/>
                          <a:pt x="6792256" y="620030"/>
                        </a:cubicBezTo>
                        <a:cubicBezTo>
                          <a:pt x="6648757" y="641408"/>
                          <a:pt x="6575267" y="585033"/>
                          <a:pt x="6402160" y="620030"/>
                        </a:cubicBezTo>
                        <a:cubicBezTo>
                          <a:pt x="6229053" y="655027"/>
                          <a:pt x="6024031" y="591791"/>
                          <a:pt x="5828490" y="620030"/>
                        </a:cubicBezTo>
                        <a:cubicBezTo>
                          <a:pt x="5632949" y="648269"/>
                          <a:pt x="5678078" y="587768"/>
                          <a:pt x="5530181" y="620030"/>
                        </a:cubicBezTo>
                        <a:cubicBezTo>
                          <a:pt x="5382284" y="652292"/>
                          <a:pt x="5354071" y="600649"/>
                          <a:pt x="5231873" y="620030"/>
                        </a:cubicBezTo>
                        <a:cubicBezTo>
                          <a:pt x="5109675" y="639411"/>
                          <a:pt x="4917260" y="557481"/>
                          <a:pt x="4658202" y="620030"/>
                        </a:cubicBezTo>
                        <a:cubicBezTo>
                          <a:pt x="4399144" y="682579"/>
                          <a:pt x="4442789" y="601632"/>
                          <a:pt x="4268107" y="620030"/>
                        </a:cubicBezTo>
                        <a:cubicBezTo>
                          <a:pt x="4093426" y="638428"/>
                          <a:pt x="3806188" y="560095"/>
                          <a:pt x="3602649" y="620030"/>
                        </a:cubicBezTo>
                        <a:cubicBezTo>
                          <a:pt x="3399110" y="679965"/>
                          <a:pt x="3364832" y="602250"/>
                          <a:pt x="3212553" y="620030"/>
                        </a:cubicBezTo>
                        <a:cubicBezTo>
                          <a:pt x="3060274" y="637810"/>
                          <a:pt x="2803745" y="611116"/>
                          <a:pt x="2547096" y="620030"/>
                        </a:cubicBezTo>
                        <a:cubicBezTo>
                          <a:pt x="2290447" y="628944"/>
                          <a:pt x="2330663" y="599928"/>
                          <a:pt x="2248787" y="620030"/>
                        </a:cubicBezTo>
                        <a:cubicBezTo>
                          <a:pt x="2166911" y="640132"/>
                          <a:pt x="1894976" y="566256"/>
                          <a:pt x="1583330" y="620030"/>
                        </a:cubicBezTo>
                        <a:cubicBezTo>
                          <a:pt x="1271684" y="673804"/>
                          <a:pt x="1331706" y="588276"/>
                          <a:pt x="1193234" y="620030"/>
                        </a:cubicBezTo>
                        <a:cubicBezTo>
                          <a:pt x="1054762" y="651784"/>
                          <a:pt x="1037048" y="618999"/>
                          <a:pt x="894926" y="620030"/>
                        </a:cubicBezTo>
                        <a:cubicBezTo>
                          <a:pt x="752804" y="621061"/>
                          <a:pt x="670831" y="580283"/>
                          <a:pt x="504830" y="620030"/>
                        </a:cubicBezTo>
                        <a:cubicBezTo>
                          <a:pt x="338829" y="659777"/>
                          <a:pt x="209164" y="605714"/>
                          <a:pt x="0" y="620030"/>
                        </a:cubicBezTo>
                        <a:cubicBezTo>
                          <a:pt x="-25652" y="520703"/>
                          <a:pt x="14295" y="447375"/>
                          <a:pt x="0" y="322416"/>
                        </a:cubicBezTo>
                        <a:cubicBezTo>
                          <a:pt x="-14295" y="197457"/>
                          <a:pt x="4354" y="146233"/>
                          <a:pt x="0" y="0"/>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2400" b="1" dirty="0">
                <a:solidFill>
                  <a:schemeClr val="tx1"/>
                </a:solidFill>
                <a:latin typeface="Cambria" panose="02040503050406030204" pitchFamily="18" charset="0"/>
                <a:cs typeface="Arial" panose="020B0604020202020204" pitchFamily="34" charset="0"/>
              </a:rPr>
              <a:t>Le conseguenze dell’esclusione sociale</a:t>
            </a:r>
          </a:p>
        </p:txBody>
      </p:sp>
      <p:sp>
        <p:nvSpPr>
          <p:cNvPr id="41" name="CasellaDiTesto 40">
            <a:extLst>
              <a:ext uri="{FF2B5EF4-FFF2-40B4-BE49-F238E27FC236}">
                <a16:creationId xmlns:a16="http://schemas.microsoft.com/office/drawing/2014/main" id="{335AA6A2-7D01-1D44-939F-79DE63763D50}"/>
              </a:ext>
            </a:extLst>
          </p:cNvPr>
          <p:cNvSpPr txBox="1"/>
          <p:nvPr/>
        </p:nvSpPr>
        <p:spPr>
          <a:xfrm>
            <a:off x="1671177" y="1628801"/>
            <a:ext cx="8849647" cy="3693319"/>
          </a:xfrm>
          <a:prstGeom prst="rect">
            <a:avLst/>
          </a:prstGeom>
          <a:noFill/>
          <a:ln w="6350">
            <a:solidFill>
              <a:schemeClr val="tx2">
                <a:lumMod val="50000"/>
              </a:schemeClr>
            </a:solidFill>
          </a:ln>
        </p:spPr>
        <p:txBody>
          <a:bodyPr wrap="square" rtlCol="0">
            <a:spAutoFit/>
          </a:bodyPr>
          <a:lstStyle/>
          <a:p>
            <a:pPr marL="285750" indent="-285750">
              <a:buFont typeface="Arial" panose="020B0604020202020204" pitchFamily="34" charset="0"/>
              <a:buChar char="•"/>
            </a:pPr>
            <a:r>
              <a:rPr lang="it-IT" dirty="0">
                <a:latin typeface="Cambria" panose="02040503050406030204" pitchFamily="18" charset="0"/>
              </a:rPr>
              <a:t>Attiva una vasta gamma di </a:t>
            </a:r>
            <a:r>
              <a:rPr lang="it-IT" b="1" dirty="0">
                <a:latin typeface="Cambria" panose="02040503050406030204" pitchFamily="18" charset="0"/>
              </a:rPr>
              <a:t>emozioni negative;</a:t>
            </a:r>
          </a:p>
          <a:p>
            <a:pPr marL="285750" indent="-285750">
              <a:buFont typeface="Arial" panose="020B0604020202020204" pitchFamily="34" charset="0"/>
              <a:buChar char="•"/>
            </a:pPr>
            <a:endParaRPr lang="it-IT" b="1" dirty="0">
              <a:latin typeface="Cambria" panose="02040503050406030204" pitchFamily="18" charset="0"/>
            </a:endParaRPr>
          </a:p>
          <a:p>
            <a:pPr marL="285750" indent="-285750">
              <a:buFont typeface="Arial" panose="020B0604020202020204" pitchFamily="34" charset="0"/>
              <a:buChar char="•"/>
            </a:pPr>
            <a:r>
              <a:rPr lang="it-IT" dirty="0">
                <a:latin typeface="Cambria" panose="02040503050406030204" pitchFamily="18" charset="0"/>
              </a:rPr>
              <a:t>Influenza </a:t>
            </a:r>
            <a:r>
              <a:rPr lang="it-IT" b="1" dirty="0">
                <a:latin typeface="Cambria" panose="02040503050406030204" pitchFamily="18" charset="0"/>
              </a:rPr>
              <a:t>l’elaborazione cognitiva </a:t>
            </a:r>
            <a:r>
              <a:rPr lang="it-IT" dirty="0">
                <a:latin typeface="Cambria" panose="02040503050406030204" pitchFamily="18" charset="0"/>
              </a:rPr>
              <a:t>di stimoli non sociali e complessi;</a:t>
            </a:r>
          </a:p>
          <a:p>
            <a:pPr marL="285750" indent="-285750">
              <a:buFont typeface="Arial" panose="020B0604020202020204" pitchFamily="34" charset="0"/>
              <a:buChar char="•"/>
            </a:pPr>
            <a:endParaRPr lang="it-IT" b="1" dirty="0">
              <a:latin typeface="Cambria" panose="02040503050406030204" pitchFamily="18" charset="0"/>
            </a:endParaRPr>
          </a:p>
          <a:p>
            <a:pPr marL="285750" indent="-285750">
              <a:buFont typeface="Arial" panose="020B0604020202020204" pitchFamily="34" charset="0"/>
              <a:buChar char="•"/>
            </a:pPr>
            <a:r>
              <a:rPr lang="it-IT" dirty="0">
                <a:latin typeface="Cambria" panose="02040503050406030204" pitchFamily="18" charset="0"/>
              </a:rPr>
              <a:t>Rifiuto sociale e ostracismo inducono </a:t>
            </a:r>
            <a:r>
              <a:rPr lang="it-IT" b="1" dirty="0">
                <a:latin typeface="Cambria" panose="02040503050406030204" pitchFamily="18" charset="0"/>
              </a:rPr>
              <a:t>rimuginio</a:t>
            </a:r>
            <a:r>
              <a:rPr lang="it-IT" dirty="0">
                <a:latin typeface="Cambria" panose="02040503050406030204" pitchFamily="18" charset="0"/>
              </a:rPr>
              <a:t>, e questo riduce la capacità della persona di pensare e ragionare lucidamente su altro;</a:t>
            </a:r>
          </a:p>
          <a:p>
            <a:pPr marL="285750" indent="-285750">
              <a:buFont typeface="Arial" panose="020B0604020202020204" pitchFamily="34" charset="0"/>
              <a:buChar char="•"/>
            </a:pPr>
            <a:endParaRPr lang="it-IT" b="1" dirty="0">
              <a:latin typeface="Cambria" panose="02040503050406030204" pitchFamily="18" charset="0"/>
            </a:endParaRPr>
          </a:p>
          <a:p>
            <a:pPr marL="285750" indent="-285750">
              <a:buFont typeface="Arial" panose="020B0604020202020204" pitchFamily="34" charset="0"/>
              <a:buChar char="•"/>
            </a:pPr>
            <a:r>
              <a:rPr lang="it-IT" dirty="0">
                <a:latin typeface="Cambria" panose="02040503050406030204" pitchFamily="18" charset="0"/>
              </a:rPr>
              <a:t>Quando l’esperienza di esclusione è prolungata, essere esclusi aumenta il rischio di </a:t>
            </a:r>
            <a:r>
              <a:rPr lang="it-IT" b="1" dirty="0">
                <a:latin typeface="Cambria" panose="02040503050406030204" pitchFamily="18" charset="0"/>
              </a:rPr>
              <a:t>depressione e pensieri suicidari;</a:t>
            </a:r>
            <a:endParaRPr lang="it-IT" dirty="0">
              <a:latin typeface="Cambria" panose="02040503050406030204" pitchFamily="18" charset="0"/>
            </a:endParaRPr>
          </a:p>
          <a:p>
            <a:pPr marL="285750" indent="-285750">
              <a:buFont typeface="Arial" panose="020B0604020202020204" pitchFamily="34" charset="0"/>
              <a:buChar char="•"/>
            </a:pPr>
            <a:endParaRPr lang="it-IT" dirty="0">
              <a:latin typeface="Cambria" panose="02040503050406030204" pitchFamily="18" charset="0"/>
            </a:endParaRPr>
          </a:p>
          <a:p>
            <a:pPr marL="285750" indent="-285750">
              <a:buFont typeface="Arial" panose="020B0604020202020204" pitchFamily="34" charset="0"/>
              <a:buChar char="•"/>
            </a:pPr>
            <a:r>
              <a:rPr lang="it-IT" dirty="0">
                <a:latin typeface="Cambria" panose="02040503050406030204" pitchFamily="18" charset="0"/>
              </a:rPr>
              <a:t>Rende le persone più </a:t>
            </a:r>
            <a:r>
              <a:rPr lang="it-IT" b="1" dirty="0">
                <a:latin typeface="Cambria" panose="02040503050406030204" pitchFamily="18" charset="0"/>
              </a:rPr>
              <a:t>vulnerabili all’influenza sociale;</a:t>
            </a:r>
            <a:endParaRPr lang="it-IT" dirty="0">
              <a:latin typeface="Cambria" panose="02040503050406030204" pitchFamily="18" charset="0"/>
            </a:endParaRPr>
          </a:p>
          <a:p>
            <a:pPr marL="285750" indent="-285750">
              <a:buFont typeface="Arial" panose="020B0604020202020204" pitchFamily="34" charset="0"/>
              <a:buChar char="•"/>
            </a:pPr>
            <a:endParaRPr lang="it-IT" dirty="0">
              <a:latin typeface="Cambria" panose="02040503050406030204" pitchFamily="18" charset="0"/>
            </a:endParaRPr>
          </a:p>
          <a:p>
            <a:pPr marL="285750" indent="-285750">
              <a:buFont typeface="Arial" panose="020B0604020202020204" pitchFamily="34" charset="0"/>
              <a:buChar char="•"/>
            </a:pPr>
            <a:r>
              <a:rPr lang="it-IT" dirty="0">
                <a:latin typeface="Cambria" panose="02040503050406030204" pitchFamily="18" charset="0"/>
              </a:rPr>
              <a:t>Compromette la </a:t>
            </a:r>
            <a:r>
              <a:rPr lang="it-IT" b="1" dirty="0">
                <a:latin typeface="Cambria" panose="02040503050406030204" pitchFamily="18" charset="0"/>
              </a:rPr>
              <a:t>speranza di vita </a:t>
            </a:r>
            <a:r>
              <a:rPr lang="it-IT" dirty="0">
                <a:latin typeface="Cambria" panose="02040503050406030204" pitchFamily="18" charset="0"/>
              </a:rPr>
              <a:t>degli esseri umani.</a:t>
            </a:r>
          </a:p>
        </p:txBody>
      </p:sp>
    </p:spTree>
    <p:extLst>
      <p:ext uri="{BB962C8B-B14F-4D97-AF65-F5344CB8AC3E}">
        <p14:creationId xmlns:p14="http://schemas.microsoft.com/office/powerpoint/2010/main" val="41196102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a:extLst>
              <a:ext uri="{FF2B5EF4-FFF2-40B4-BE49-F238E27FC236}">
                <a16:creationId xmlns:a16="http://schemas.microsoft.com/office/drawing/2014/main" id="{B47E38C0-08CF-F741-88EF-F3398AD1F37A}"/>
              </a:ext>
            </a:extLst>
          </p:cNvPr>
          <p:cNvSpPr>
            <a:spLocks noGrp="1"/>
          </p:cNvSpPr>
          <p:nvPr>
            <p:ph type="sldNum" sz="quarter" idx="12"/>
          </p:nvPr>
        </p:nvSpPr>
        <p:spPr/>
        <p:txBody>
          <a:bodyPr/>
          <a:lstStyle/>
          <a:p>
            <a:fld id="{E3AAEEB7-370C-4CD1-84ED-44A96922B98A}" type="slidenum">
              <a:rPr lang="it-IT" smtClean="0"/>
              <a:pPr/>
              <a:t>21</a:t>
            </a:fld>
            <a:endParaRPr lang="it-IT"/>
          </a:p>
        </p:txBody>
      </p:sp>
      <p:sp>
        <p:nvSpPr>
          <p:cNvPr id="23" name="Rettangolo 22">
            <a:extLst>
              <a:ext uri="{FF2B5EF4-FFF2-40B4-BE49-F238E27FC236}">
                <a16:creationId xmlns:a16="http://schemas.microsoft.com/office/drawing/2014/main" id="{91AEAB86-EC33-464D-A83E-48DB0C2822C2}"/>
              </a:ext>
            </a:extLst>
          </p:cNvPr>
          <p:cNvSpPr/>
          <p:nvPr/>
        </p:nvSpPr>
        <p:spPr>
          <a:xfrm>
            <a:off x="1661452" y="590428"/>
            <a:ext cx="7818924" cy="858443"/>
          </a:xfrm>
          <a:prstGeom prst="rect">
            <a:avLst/>
          </a:prstGeom>
          <a:noFill/>
          <a:ln cmpd="sng">
            <a:solidFill>
              <a:schemeClr val="tx2">
                <a:alpha val="86000"/>
              </a:schemeClr>
            </a:solidFill>
            <a:prstDash val="solid"/>
            <a:extLst>
              <a:ext uri="{C807C97D-BFC1-408E-A445-0C87EB9F89A2}">
                <ask:lineSketchStyleProps xmlns:ask="http://schemas.microsoft.com/office/drawing/2018/sketchyshapes" xmlns="" sd="1219033472">
                  <a:custGeom>
                    <a:avLst/>
                    <a:gdLst>
                      <a:gd name="connsiteX0" fmla="*/ 0 w 9178724"/>
                      <a:gd name="connsiteY0" fmla="*/ 0 h 620030"/>
                      <a:gd name="connsiteX1" fmla="*/ 298309 w 9178724"/>
                      <a:gd name="connsiteY1" fmla="*/ 0 h 620030"/>
                      <a:gd name="connsiteX2" fmla="*/ 596617 w 9178724"/>
                      <a:gd name="connsiteY2" fmla="*/ 0 h 620030"/>
                      <a:gd name="connsiteX3" fmla="*/ 894926 w 9178724"/>
                      <a:gd name="connsiteY3" fmla="*/ 0 h 620030"/>
                      <a:gd name="connsiteX4" fmla="*/ 1652170 w 9178724"/>
                      <a:gd name="connsiteY4" fmla="*/ 0 h 620030"/>
                      <a:gd name="connsiteX5" fmla="*/ 2225841 w 9178724"/>
                      <a:gd name="connsiteY5" fmla="*/ 0 h 620030"/>
                      <a:gd name="connsiteX6" fmla="*/ 2524149 w 9178724"/>
                      <a:gd name="connsiteY6" fmla="*/ 0 h 620030"/>
                      <a:gd name="connsiteX7" fmla="*/ 3097819 w 9178724"/>
                      <a:gd name="connsiteY7" fmla="*/ 0 h 620030"/>
                      <a:gd name="connsiteX8" fmla="*/ 3855064 w 9178724"/>
                      <a:gd name="connsiteY8" fmla="*/ 0 h 620030"/>
                      <a:gd name="connsiteX9" fmla="*/ 4336947 w 9178724"/>
                      <a:gd name="connsiteY9" fmla="*/ 0 h 620030"/>
                      <a:gd name="connsiteX10" fmla="*/ 4818830 w 9178724"/>
                      <a:gd name="connsiteY10" fmla="*/ 0 h 620030"/>
                      <a:gd name="connsiteX11" fmla="*/ 5392500 w 9178724"/>
                      <a:gd name="connsiteY11" fmla="*/ 0 h 620030"/>
                      <a:gd name="connsiteX12" fmla="*/ 6057958 w 9178724"/>
                      <a:gd name="connsiteY12" fmla="*/ 0 h 620030"/>
                      <a:gd name="connsiteX13" fmla="*/ 6723415 w 9178724"/>
                      <a:gd name="connsiteY13" fmla="*/ 0 h 620030"/>
                      <a:gd name="connsiteX14" fmla="*/ 7388873 w 9178724"/>
                      <a:gd name="connsiteY14" fmla="*/ 0 h 620030"/>
                      <a:gd name="connsiteX15" fmla="*/ 8146118 w 9178724"/>
                      <a:gd name="connsiteY15" fmla="*/ 0 h 620030"/>
                      <a:gd name="connsiteX16" fmla="*/ 9178724 w 9178724"/>
                      <a:gd name="connsiteY16" fmla="*/ 0 h 620030"/>
                      <a:gd name="connsiteX17" fmla="*/ 9178724 w 9178724"/>
                      <a:gd name="connsiteY17" fmla="*/ 316215 h 620030"/>
                      <a:gd name="connsiteX18" fmla="*/ 9178724 w 9178724"/>
                      <a:gd name="connsiteY18" fmla="*/ 620030 h 620030"/>
                      <a:gd name="connsiteX19" fmla="*/ 8421479 w 9178724"/>
                      <a:gd name="connsiteY19" fmla="*/ 620030 h 620030"/>
                      <a:gd name="connsiteX20" fmla="*/ 7847809 w 9178724"/>
                      <a:gd name="connsiteY20" fmla="*/ 620030 h 620030"/>
                      <a:gd name="connsiteX21" fmla="*/ 7365926 w 9178724"/>
                      <a:gd name="connsiteY21" fmla="*/ 620030 h 620030"/>
                      <a:gd name="connsiteX22" fmla="*/ 6884043 w 9178724"/>
                      <a:gd name="connsiteY22" fmla="*/ 620030 h 620030"/>
                      <a:gd name="connsiteX23" fmla="*/ 6402160 w 9178724"/>
                      <a:gd name="connsiteY23" fmla="*/ 620030 h 620030"/>
                      <a:gd name="connsiteX24" fmla="*/ 5920277 w 9178724"/>
                      <a:gd name="connsiteY24" fmla="*/ 620030 h 620030"/>
                      <a:gd name="connsiteX25" fmla="*/ 5254819 w 9178724"/>
                      <a:gd name="connsiteY25" fmla="*/ 620030 h 620030"/>
                      <a:gd name="connsiteX26" fmla="*/ 4681149 w 9178724"/>
                      <a:gd name="connsiteY26" fmla="*/ 620030 h 620030"/>
                      <a:gd name="connsiteX27" fmla="*/ 4382841 w 9178724"/>
                      <a:gd name="connsiteY27" fmla="*/ 620030 h 620030"/>
                      <a:gd name="connsiteX28" fmla="*/ 3900958 w 9178724"/>
                      <a:gd name="connsiteY28" fmla="*/ 620030 h 620030"/>
                      <a:gd name="connsiteX29" fmla="*/ 3235500 w 9178724"/>
                      <a:gd name="connsiteY29" fmla="*/ 620030 h 620030"/>
                      <a:gd name="connsiteX30" fmla="*/ 2845404 w 9178724"/>
                      <a:gd name="connsiteY30" fmla="*/ 620030 h 620030"/>
                      <a:gd name="connsiteX31" fmla="*/ 2088160 w 9178724"/>
                      <a:gd name="connsiteY31" fmla="*/ 620030 h 620030"/>
                      <a:gd name="connsiteX32" fmla="*/ 1330915 w 9178724"/>
                      <a:gd name="connsiteY32" fmla="*/ 620030 h 620030"/>
                      <a:gd name="connsiteX33" fmla="*/ 757245 w 9178724"/>
                      <a:gd name="connsiteY33" fmla="*/ 620030 h 620030"/>
                      <a:gd name="connsiteX34" fmla="*/ 0 w 9178724"/>
                      <a:gd name="connsiteY34" fmla="*/ 620030 h 620030"/>
                      <a:gd name="connsiteX35" fmla="*/ 0 w 9178724"/>
                      <a:gd name="connsiteY35" fmla="*/ 310015 h 620030"/>
                      <a:gd name="connsiteX36" fmla="*/ 0 w 9178724"/>
                      <a:gd name="connsiteY36" fmla="*/ 0 h 620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9178724" h="620030" fill="none" extrusionOk="0">
                        <a:moveTo>
                          <a:pt x="0" y="0"/>
                        </a:moveTo>
                        <a:cubicBezTo>
                          <a:pt x="102535" y="-35417"/>
                          <a:pt x="231128" y="19743"/>
                          <a:pt x="298309" y="0"/>
                        </a:cubicBezTo>
                        <a:cubicBezTo>
                          <a:pt x="365490" y="-19743"/>
                          <a:pt x="504771" y="6903"/>
                          <a:pt x="596617" y="0"/>
                        </a:cubicBezTo>
                        <a:cubicBezTo>
                          <a:pt x="688463" y="-6903"/>
                          <a:pt x="801466" y="32459"/>
                          <a:pt x="894926" y="0"/>
                        </a:cubicBezTo>
                        <a:cubicBezTo>
                          <a:pt x="988386" y="-32459"/>
                          <a:pt x="1351220" y="8679"/>
                          <a:pt x="1652170" y="0"/>
                        </a:cubicBezTo>
                        <a:cubicBezTo>
                          <a:pt x="1953120" y="-8679"/>
                          <a:pt x="2036343" y="40882"/>
                          <a:pt x="2225841" y="0"/>
                        </a:cubicBezTo>
                        <a:cubicBezTo>
                          <a:pt x="2415339" y="-40882"/>
                          <a:pt x="2409558" y="12227"/>
                          <a:pt x="2524149" y="0"/>
                        </a:cubicBezTo>
                        <a:cubicBezTo>
                          <a:pt x="2638740" y="-12227"/>
                          <a:pt x="2909787" y="59308"/>
                          <a:pt x="3097819" y="0"/>
                        </a:cubicBezTo>
                        <a:cubicBezTo>
                          <a:pt x="3285851" y="-59308"/>
                          <a:pt x="3499507" y="53098"/>
                          <a:pt x="3855064" y="0"/>
                        </a:cubicBezTo>
                        <a:cubicBezTo>
                          <a:pt x="4210622" y="-53098"/>
                          <a:pt x="4150339" y="24700"/>
                          <a:pt x="4336947" y="0"/>
                        </a:cubicBezTo>
                        <a:cubicBezTo>
                          <a:pt x="4523555" y="-24700"/>
                          <a:pt x="4623920" y="10678"/>
                          <a:pt x="4818830" y="0"/>
                        </a:cubicBezTo>
                        <a:cubicBezTo>
                          <a:pt x="5013740" y="-10678"/>
                          <a:pt x="5127394" y="40268"/>
                          <a:pt x="5392500" y="0"/>
                        </a:cubicBezTo>
                        <a:cubicBezTo>
                          <a:pt x="5657606" y="-40268"/>
                          <a:pt x="5754330" y="74320"/>
                          <a:pt x="6057958" y="0"/>
                        </a:cubicBezTo>
                        <a:cubicBezTo>
                          <a:pt x="6361586" y="-74320"/>
                          <a:pt x="6494940" y="37329"/>
                          <a:pt x="6723415" y="0"/>
                        </a:cubicBezTo>
                        <a:cubicBezTo>
                          <a:pt x="6951890" y="-37329"/>
                          <a:pt x="7117832" y="30948"/>
                          <a:pt x="7388873" y="0"/>
                        </a:cubicBezTo>
                        <a:cubicBezTo>
                          <a:pt x="7659914" y="-30948"/>
                          <a:pt x="7926991" y="65074"/>
                          <a:pt x="8146118" y="0"/>
                        </a:cubicBezTo>
                        <a:cubicBezTo>
                          <a:pt x="8365246" y="-65074"/>
                          <a:pt x="8701383" y="71750"/>
                          <a:pt x="9178724" y="0"/>
                        </a:cubicBezTo>
                        <a:cubicBezTo>
                          <a:pt x="9200174" y="141322"/>
                          <a:pt x="9160033" y="216766"/>
                          <a:pt x="9178724" y="316215"/>
                        </a:cubicBezTo>
                        <a:cubicBezTo>
                          <a:pt x="9197415" y="415665"/>
                          <a:pt x="9170910" y="493137"/>
                          <a:pt x="9178724" y="620030"/>
                        </a:cubicBezTo>
                        <a:cubicBezTo>
                          <a:pt x="8847610" y="633606"/>
                          <a:pt x="8699284" y="581521"/>
                          <a:pt x="8421479" y="620030"/>
                        </a:cubicBezTo>
                        <a:cubicBezTo>
                          <a:pt x="8143674" y="658539"/>
                          <a:pt x="8043343" y="588100"/>
                          <a:pt x="7847809" y="620030"/>
                        </a:cubicBezTo>
                        <a:cubicBezTo>
                          <a:pt x="7652275" y="651960"/>
                          <a:pt x="7499974" y="566721"/>
                          <a:pt x="7365926" y="620030"/>
                        </a:cubicBezTo>
                        <a:cubicBezTo>
                          <a:pt x="7231878" y="673339"/>
                          <a:pt x="6983206" y="609203"/>
                          <a:pt x="6884043" y="620030"/>
                        </a:cubicBezTo>
                        <a:cubicBezTo>
                          <a:pt x="6784880" y="630857"/>
                          <a:pt x="6634085" y="589226"/>
                          <a:pt x="6402160" y="620030"/>
                        </a:cubicBezTo>
                        <a:cubicBezTo>
                          <a:pt x="6170235" y="650834"/>
                          <a:pt x="6075682" y="619367"/>
                          <a:pt x="5920277" y="620030"/>
                        </a:cubicBezTo>
                        <a:cubicBezTo>
                          <a:pt x="5764872" y="620693"/>
                          <a:pt x="5573139" y="548710"/>
                          <a:pt x="5254819" y="620030"/>
                        </a:cubicBezTo>
                        <a:cubicBezTo>
                          <a:pt x="4936499" y="691350"/>
                          <a:pt x="4839040" y="582151"/>
                          <a:pt x="4681149" y="620030"/>
                        </a:cubicBezTo>
                        <a:cubicBezTo>
                          <a:pt x="4523258" y="657909"/>
                          <a:pt x="4447847" y="611926"/>
                          <a:pt x="4382841" y="620030"/>
                        </a:cubicBezTo>
                        <a:cubicBezTo>
                          <a:pt x="4317835" y="628134"/>
                          <a:pt x="4075188" y="570834"/>
                          <a:pt x="3900958" y="620030"/>
                        </a:cubicBezTo>
                        <a:cubicBezTo>
                          <a:pt x="3726728" y="669226"/>
                          <a:pt x="3504960" y="595564"/>
                          <a:pt x="3235500" y="620030"/>
                        </a:cubicBezTo>
                        <a:cubicBezTo>
                          <a:pt x="2966040" y="644496"/>
                          <a:pt x="3034078" y="612289"/>
                          <a:pt x="2845404" y="620030"/>
                        </a:cubicBezTo>
                        <a:cubicBezTo>
                          <a:pt x="2656730" y="627771"/>
                          <a:pt x="2449560" y="570399"/>
                          <a:pt x="2088160" y="620030"/>
                        </a:cubicBezTo>
                        <a:cubicBezTo>
                          <a:pt x="1726760" y="669661"/>
                          <a:pt x="1489744" y="618694"/>
                          <a:pt x="1330915" y="620030"/>
                        </a:cubicBezTo>
                        <a:cubicBezTo>
                          <a:pt x="1172086" y="621366"/>
                          <a:pt x="970889" y="568148"/>
                          <a:pt x="757245" y="620030"/>
                        </a:cubicBezTo>
                        <a:cubicBezTo>
                          <a:pt x="543601" y="671912"/>
                          <a:pt x="288056" y="618081"/>
                          <a:pt x="0" y="620030"/>
                        </a:cubicBezTo>
                        <a:cubicBezTo>
                          <a:pt x="-24602" y="527322"/>
                          <a:pt x="13740" y="373087"/>
                          <a:pt x="0" y="310015"/>
                        </a:cubicBezTo>
                        <a:cubicBezTo>
                          <a:pt x="-13740" y="246943"/>
                          <a:pt x="26405" y="66838"/>
                          <a:pt x="0" y="0"/>
                        </a:cubicBezTo>
                        <a:close/>
                      </a:path>
                      <a:path w="9178724" h="620030" stroke="0" extrusionOk="0">
                        <a:moveTo>
                          <a:pt x="0" y="0"/>
                        </a:moveTo>
                        <a:cubicBezTo>
                          <a:pt x="96739" y="-29740"/>
                          <a:pt x="316269" y="55884"/>
                          <a:pt x="481883" y="0"/>
                        </a:cubicBezTo>
                        <a:cubicBezTo>
                          <a:pt x="647497" y="-55884"/>
                          <a:pt x="662906" y="22298"/>
                          <a:pt x="780192" y="0"/>
                        </a:cubicBezTo>
                        <a:cubicBezTo>
                          <a:pt x="897478" y="-22298"/>
                          <a:pt x="1174454" y="84120"/>
                          <a:pt x="1537436" y="0"/>
                        </a:cubicBezTo>
                        <a:cubicBezTo>
                          <a:pt x="1900418" y="-84120"/>
                          <a:pt x="1921992" y="49836"/>
                          <a:pt x="2019319" y="0"/>
                        </a:cubicBezTo>
                        <a:cubicBezTo>
                          <a:pt x="2116646" y="-49836"/>
                          <a:pt x="2279697" y="53246"/>
                          <a:pt x="2501202" y="0"/>
                        </a:cubicBezTo>
                        <a:cubicBezTo>
                          <a:pt x="2722707" y="-53246"/>
                          <a:pt x="3105924" y="15731"/>
                          <a:pt x="3258447" y="0"/>
                        </a:cubicBezTo>
                        <a:cubicBezTo>
                          <a:pt x="3410970" y="-15731"/>
                          <a:pt x="3548202" y="42104"/>
                          <a:pt x="3648543" y="0"/>
                        </a:cubicBezTo>
                        <a:cubicBezTo>
                          <a:pt x="3748884" y="-42104"/>
                          <a:pt x="4173673" y="21777"/>
                          <a:pt x="4405788" y="0"/>
                        </a:cubicBezTo>
                        <a:cubicBezTo>
                          <a:pt x="4637904" y="-21777"/>
                          <a:pt x="4991337" y="42536"/>
                          <a:pt x="5163032" y="0"/>
                        </a:cubicBezTo>
                        <a:cubicBezTo>
                          <a:pt x="5334727" y="-42536"/>
                          <a:pt x="5620270" y="48170"/>
                          <a:pt x="5736703" y="0"/>
                        </a:cubicBezTo>
                        <a:cubicBezTo>
                          <a:pt x="5853136" y="-48170"/>
                          <a:pt x="6278797" y="51597"/>
                          <a:pt x="6493947" y="0"/>
                        </a:cubicBezTo>
                        <a:cubicBezTo>
                          <a:pt x="6709097" y="-51597"/>
                          <a:pt x="6791622" y="51322"/>
                          <a:pt x="6975830" y="0"/>
                        </a:cubicBezTo>
                        <a:cubicBezTo>
                          <a:pt x="7160038" y="-51322"/>
                          <a:pt x="7222993" y="41857"/>
                          <a:pt x="7457713" y="0"/>
                        </a:cubicBezTo>
                        <a:cubicBezTo>
                          <a:pt x="7692433" y="-41857"/>
                          <a:pt x="7885776" y="62575"/>
                          <a:pt x="8123171" y="0"/>
                        </a:cubicBezTo>
                        <a:cubicBezTo>
                          <a:pt x="8360566" y="-62575"/>
                          <a:pt x="8394351" y="45246"/>
                          <a:pt x="8605054" y="0"/>
                        </a:cubicBezTo>
                        <a:cubicBezTo>
                          <a:pt x="8815757" y="-45246"/>
                          <a:pt x="8988246" y="15581"/>
                          <a:pt x="9178724" y="0"/>
                        </a:cubicBezTo>
                        <a:cubicBezTo>
                          <a:pt x="9202683" y="95727"/>
                          <a:pt x="9155313" y="164771"/>
                          <a:pt x="9178724" y="322416"/>
                        </a:cubicBezTo>
                        <a:cubicBezTo>
                          <a:pt x="9202135" y="480061"/>
                          <a:pt x="9157802" y="527713"/>
                          <a:pt x="9178724" y="620030"/>
                        </a:cubicBezTo>
                        <a:cubicBezTo>
                          <a:pt x="8951193" y="671370"/>
                          <a:pt x="8799462" y="595443"/>
                          <a:pt x="8513267" y="620030"/>
                        </a:cubicBezTo>
                        <a:cubicBezTo>
                          <a:pt x="8227072" y="644617"/>
                          <a:pt x="8259683" y="573792"/>
                          <a:pt x="8123171" y="620030"/>
                        </a:cubicBezTo>
                        <a:cubicBezTo>
                          <a:pt x="7986659" y="666268"/>
                          <a:pt x="7591580" y="543706"/>
                          <a:pt x="7365926" y="620030"/>
                        </a:cubicBezTo>
                        <a:cubicBezTo>
                          <a:pt x="7140272" y="696354"/>
                          <a:pt x="6935755" y="598652"/>
                          <a:pt x="6792256" y="620030"/>
                        </a:cubicBezTo>
                        <a:cubicBezTo>
                          <a:pt x="6648757" y="641408"/>
                          <a:pt x="6575267" y="585033"/>
                          <a:pt x="6402160" y="620030"/>
                        </a:cubicBezTo>
                        <a:cubicBezTo>
                          <a:pt x="6229053" y="655027"/>
                          <a:pt x="6024031" y="591791"/>
                          <a:pt x="5828490" y="620030"/>
                        </a:cubicBezTo>
                        <a:cubicBezTo>
                          <a:pt x="5632949" y="648269"/>
                          <a:pt x="5678078" y="587768"/>
                          <a:pt x="5530181" y="620030"/>
                        </a:cubicBezTo>
                        <a:cubicBezTo>
                          <a:pt x="5382284" y="652292"/>
                          <a:pt x="5354071" y="600649"/>
                          <a:pt x="5231873" y="620030"/>
                        </a:cubicBezTo>
                        <a:cubicBezTo>
                          <a:pt x="5109675" y="639411"/>
                          <a:pt x="4917260" y="557481"/>
                          <a:pt x="4658202" y="620030"/>
                        </a:cubicBezTo>
                        <a:cubicBezTo>
                          <a:pt x="4399144" y="682579"/>
                          <a:pt x="4442789" y="601632"/>
                          <a:pt x="4268107" y="620030"/>
                        </a:cubicBezTo>
                        <a:cubicBezTo>
                          <a:pt x="4093426" y="638428"/>
                          <a:pt x="3806188" y="560095"/>
                          <a:pt x="3602649" y="620030"/>
                        </a:cubicBezTo>
                        <a:cubicBezTo>
                          <a:pt x="3399110" y="679965"/>
                          <a:pt x="3364832" y="602250"/>
                          <a:pt x="3212553" y="620030"/>
                        </a:cubicBezTo>
                        <a:cubicBezTo>
                          <a:pt x="3060274" y="637810"/>
                          <a:pt x="2803745" y="611116"/>
                          <a:pt x="2547096" y="620030"/>
                        </a:cubicBezTo>
                        <a:cubicBezTo>
                          <a:pt x="2290447" y="628944"/>
                          <a:pt x="2330663" y="599928"/>
                          <a:pt x="2248787" y="620030"/>
                        </a:cubicBezTo>
                        <a:cubicBezTo>
                          <a:pt x="2166911" y="640132"/>
                          <a:pt x="1894976" y="566256"/>
                          <a:pt x="1583330" y="620030"/>
                        </a:cubicBezTo>
                        <a:cubicBezTo>
                          <a:pt x="1271684" y="673804"/>
                          <a:pt x="1331706" y="588276"/>
                          <a:pt x="1193234" y="620030"/>
                        </a:cubicBezTo>
                        <a:cubicBezTo>
                          <a:pt x="1054762" y="651784"/>
                          <a:pt x="1037048" y="618999"/>
                          <a:pt x="894926" y="620030"/>
                        </a:cubicBezTo>
                        <a:cubicBezTo>
                          <a:pt x="752804" y="621061"/>
                          <a:pt x="670831" y="580283"/>
                          <a:pt x="504830" y="620030"/>
                        </a:cubicBezTo>
                        <a:cubicBezTo>
                          <a:pt x="338829" y="659777"/>
                          <a:pt x="209164" y="605714"/>
                          <a:pt x="0" y="620030"/>
                        </a:cubicBezTo>
                        <a:cubicBezTo>
                          <a:pt x="-25652" y="520703"/>
                          <a:pt x="14295" y="447375"/>
                          <a:pt x="0" y="322416"/>
                        </a:cubicBezTo>
                        <a:cubicBezTo>
                          <a:pt x="-14295" y="197457"/>
                          <a:pt x="4354" y="146233"/>
                          <a:pt x="0" y="0"/>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2400" b="1" dirty="0">
                <a:solidFill>
                  <a:schemeClr val="tx1"/>
                </a:solidFill>
                <a:latin typeface="Cambria" panose="02040503050406030204" pitchFamily="18" charset="0"/>
                <a:cs typeface="Arial" panose="020B0604020202020204" pitchFamily="34" charset="0"/>
              </a:rPr>
              <a:t>Affrontare l’esclusione sociale</a:t>
            </a:r>
          </a:p>
        </p:txBody>
      </p:sp>
      <p:sp>
        <p:nvSpPr>
          <p:cNvPr id="41" name="CasellaDiTesto 40">
            <a:extLst>
              <a:ext uri="{FF2B5EF4-FFF2-40B4-BE49-F238E27FC236}">
                <a16:creationId xmlns:a16="http://schemas.microsoft.com/office/drawing/2014/main" id="{335AA6A2-7D01-1D44-939F-79DE63763D50}"/>
              </a:ext>
            </a:extLst>
          </p:cNvPr>
          <p:cNvSpPr txBox="1"/>
          <p:nvPr/>
        </p:nvSpPr>
        <p:spPr>
          <a:xfrm>
            <a:off x="1661452" y="1692098"/>
            <a:ext cx="8549348" cy="584775"/>
          </a:xfrm>
          <a:prstGeom prst="rect">
            <a:avLst/>
          </a:prstGeom>
          <a:noFill/>
          <a:ln w="6350">
            <a:solidFill>
              <a:schemeClr val="tx2">
                <a:lumMod val="50000"/>
              </a:schemeClr>
            </a:solidFill>
          </a:ln>
        </p:spPr>
        <p:txBody>
          <a:bodyPr wrap="square" rtlCol="0">
            <a:spAutoFit/>
          </a:bodyPr>
          <a:lstStyle/>
          <a:p>
            <a:r>
              <a:rPr lang="it-IT" sz="1600" dirty="0">
                <a:latin typeface="Cambria" panose="02040503050406030204" pitchFamily="18" charset="0"/>
              </a:rPr>
              <a:t>Strategie </a:t>
            </a:r>
            <a:r>
              <a:rPr lang="it-IT" sz="1600" b="1" dirty="0">
                <a:solidFill>
                  <a:schemeClr val="tx2"/>
                </a:solidFill>
                <a:latin typeface="Cambria" panose="02040503050406030204" pitchFamily="18" charset="0"/>
              </a:rPr>
              <a:t>DISFUNZIONALI</a:t>
            </a:r>
            <a:r>
              <a:rPr lang="it-IT" sz="1600" dirty="0">
                <a:latin typeface="Cambria" panose="02040503050406030204" pitchFamily="18" charset="0"/>
              </a:rPr>
              <a:t>: rimuginio, soppressione, aggressività, abuso di alcool e droghe, gioco d’azzardo, eccessivo utilizzo di videogiochi violenti.</a:t>
            </a:r>
          </a:p>
        </p:txBody>
      </p:sp>
      <p:grpSp>
        <p:nvGrpSpPr>
          <p:cNvPr id="21" name="Gruppo 20">
            <a:extLst>
              <a:ext uri="{FF2B5EF4-FFF2-40B4-BE49-F238E27FC236}">
                <a16:creationId xmlns:a16="http://schemas.microsoft.com/office/drawing/2014/main" id="{711B1491-8859-6F40-B168-2420D03F6020}"/>
              </a:ext>
            </a:extLst>
          </p:cNvPr>
          <p:cNvGrpSpPr/>
          <p:nvPr/>
        </p:nvGrpSpPr>
        <p:grpSpPr>
          <a:xfrm>
            <a:off x="1873970" y="3411320"/>
            <a:ext cx="8221456" cy="2400038"/>
            <a:chOff x="349970" y="3411320"/>
            <a:chExt cx="8221456" cy="2400038"/>
          </a:xfrm>
        </p:grpSpPr>
        <p:sp>
          <p:nvSpPr>
            <p:cNvPr id="18" name="CasellaDiTesto 17">
              <a:extLst>
                <a:ext uri="{FF2B5EF4-FFF2-40B4-BE49-F238E27FC236}">
                  <a16:creationId xmlns:a16="http://schemas.microsoft.com/office/drawing/2014/main" id="{436901EC-EAA3-B74C-98B7-27A234EC9562}"/>
                </a:ext>
              </a:extLst>
            </p:cNvPr>
            <p:cNvSpPr txBox="1"/>
            <p:nvPr/>
          </p:nvSpPr>
          <p:spPr>
            <a:xfrm>
              <a:off x="349970" y="3995476"/>
              <a:ext cx="2287868" cy="1815882"/>
            </a:xfrm>
            <a:prstGeom prst="rect">
              <a:avLst/>
            </a:prstGeom>
            <a:noFill/>
            <a:ln w="6350">
              <a:solidFill>
                <a:schemeClr val="tx2">
                  <a:lumMod val="50000"/>
                </a:schemeClr>
              </a:solidFill>
            </a:ln>
          </p:spPr>
          <p:txBody>
            <a:bodyPr wrap="square" rtlCol="0">
              <a:spAutoFit/>
            </a:bodyPr>
            <a:lstStyle/>
            <a:p>
              <a:r>
                <a:rPr lang="it-IT" sz="1400" dirty="0">
                  <a:latin typeface="Cambria" panose="02040503050406030204" pitchFamily="18" charset="0"/>
                </a:rPr>
                <a:t>Significa </a:t>
              </a:r>
              <a:r>
                <a:rPr lang="it-IT" sz="1400" b="1" dirty="0">
                  <a:latin typeface="Cambria" panose="02040503050406030204" pitchFamily="18" charset="0"/>
                </a:rPr>
                <a:t>riconoscere</a:t>
              </a:r>
              <a:r>
                <a:rPr lang="it-IT" sz="1400" dirty="0">
                  <a:latin typeface="Cambria" panose="02040503050406030204" pitchFamily="18" charset="0"/>
                </a:rPr>
                <a:t> </a:t>
              </a:r>
              <a:r>
                <a:rPr lang="it-IT" sz="1400" b="1" dirty="0">
                  <a:latin typeface="Cambria" panose="02040503050406030204" pitchFamily="18" charset="0"/>
                </a:rPr>
                <a:t>l’esperienza</a:t>
              </a:r>
              <a:r>
                <a:rPr lang="it-IT" sz="1400" dirty="0">
                  <a:latin typeface="Cambria" panose="02040503050406030204" pitchFamily="18" charset="0"/>
                </a:rPr>
                <a:t> del rifiuto e riconoscere in maniera </a:t>
              </a:r>
              <a:r>
                <a:rPr lang="it-IT" sz="1400" b="1" dirty="0">
                  <a:latin typeface="Cambria" panose="02040503050406030204" pitchFamily="18" charset="0"/>
                </a:rPr>
                <a:t>non giudicante </a:t>
              </a:r>
              <a:r>
                <a:rPr lang="it-IT" sz="1400" dirty="0">
                  <a:latin typeface="Cambria" panose="02040503050406030204" pitchFamily="18" charset="0"/>
                </a:rPr>
                <a:t>i propri </a:t>
              </a:r>
              <a:r>
                <a:rPr lang="it-IT" sz="1400" b="1" dirty="0">
                  <a:latin typeface="Cambria" panose="02040503050406030204" pitchFamily="18" charset="0"/>
                </a:rPr>
                <a:t>vissuti</a:t>
              </a:r>
              <a:r>
                <a:rPr lang="it-IT" sz="1400" dirty="0">
                  <a:latin typeface="Cambria" panose="02040503050406030204" pitchFamily="18" charset="0"/>
                </a:rPr>
                <a:t>. Accettazione significa anche </a:t>
              </a:r>
              <a:r>
                <a:rPr lang="it-IT" sz="1400" b="1" dirty="0">
                  <a:latin typeface="Cambria" panose="02040503050406030204" pitchFamily="18" charset="0"/>
                </a:rPr>
                <a:t>lasciar andare </a:t>
              </a:r>
              <a:r>
                <a:rPr lang="it-IT" sz="1400" dirty="0">
                  <a:latin typeface="Cambria" panose="02040503050406030204" pitchFamily="18" charset="0"/>
                </a:rPr>
                <a:t>la fonte dell’esclusione sociale.</a:t>
              </a:r>
            </a:p>
          </p:txBody>
        </p:sp>
        <p:sp>
          <p:nvSpPr>
            <p:cNvPr id="19" name="CasellaDiTesto 18">
              <a:extLst>
                <a:ext uri="{FF2B5EF4-FFF2-40B4-BE49-F238E27FC236}">
                  <a16:creationId xmlns:a16="http://schemas.microsoft.com/office/drawing/2014/main" id="{3AC692BD-EF78-584C-B3BD-2299DAAABB35}"/>
                </a:ext>
              </a:extLst>
            </p:cNvPr>
            <p:cNvSpPr txBox="1"/>
            <p:nvPr/>
          </p:nvSpPr>
          <p:spPr>
            <a:xfrm>
              <a:off x="2859261" y="4210920"/>
              <a:ext cx="3096343" cy="1600438"/>
            </a:xfrm>
            <a:prstGeom prst="rect">
              <a:avLst/>
            </a:prstGeom>
            <a:noFill/>
            <a:ln w="6350">
              <a:solidFill>
                <a:schemeClr val="tx2">
                  <a:lumMod val="50000"/>
                </a:schemeClr>
              </a:solidFill>
            </a:ln>
          </p:spPr>
          <p:txBody>
            <a:bodyPr wrap="square" rtlCol="0">
              <a:spAutoFit/>
            </a:bodyPr>
            <a:lstStyle/>
            <a:p>
              <a:r>
                <a:rPr lang="it-IT" sz="1400" dirty="0">
                  <a:latin typeface="Cambria" panose="02040503050406030204" pitchFamily="18" charset="0"/>
                </a:rPr>
                <a:t>Creare </a:t>
              </a:r>
              <a:r>
                <a:rPr lang="it-IT" sz="1400" b="1" dirty="0">
                  <a:latin typeface="Cambria" panose="02040503050406030204" pitchFamily="18" charset="0"/>
                </a:rPr>
                <a:t>nuove</a:t>
              </a:r>
              <a:r>
                <a:rPr lang="it-IT" sz="1400" dirty="0">
                  <a:latin typeface="Cambria" panose="02040503050406030204" pitchFamily="18" charset="0"/>
                </a:rPr>
                <a:t> connessioni sociali (o coltivarne di </a:t>
              </a:r>
              <a:r>
                <a:rPr lang="it-IT" sz="1400" b="1" dirty="0">
                  <a:latin typeface="Cambria" panose="02040503050406030204" pitchFamily="18" charset="0"/>
                </a:rPr>
                <a:t>vecchie</a:t>
              </a:r>
              <a:r>
                <a:rPr lang="it-IT" sz="1400" dirty="0">
                  <a:latin typeface="Cambria" panose="02040503050406030204" pitchFamily="18" charset="0"/>
                </a:rPr>
                <a:t>) rappresenta una tipica risposta. Non sempre però questa strategia è benefica (ricordiamo che le persone vittima di esclusione sociale sono più suscettibili </a:t>
              </a:r>
              <a:r>
                <a:rPr lang="it-IT" sz="1400" b="1" dirty="0">
                  <a:latin typeface="Cambria" panose="02040503050406030204" pitchFamily="18" charset="0"/>
                </a:rPr>
                <a:t>all’influenza sociale</a:t>
              </a:r>
              <a:r>
                <a:rPr lang="it-IT" sz="1400" dirty="0">
                  <a:latin typeface="Cambria" panose="02040503050406030204" pitchFamily="18" charset="0"/>
                </a:rPr>
                <a:t>).</a:t>
              </a:r>
            </a:p>
          </p:txBody>
        </p:sp>
        <p:sp>
          <p:nvSpPr>
            <p:cNvPr id="29" name="CasellaDiTesto 28">
              <a:extLst>
                <a:ext uri="{FF2B5EF4-FFF2-40B4-BE49-F238E27FC236}">
                  <a16:creationId xmlns:a16="http://schemas.microsoft.com/office/drawing/2014/main" id="{1AAD9ED4-271E-874A-BDDB-8A89BA529ECC}"/>
                </a:ext>
              </a:extLst>
            </p:cNvPr>
            <p:cNvSpPr txBox="1"/>
            <p:nvPr/>
          </p:nvSpPr>
          <p:spPr>
            <a:xfrm>
              <a:off x="6069131" y="3411320"/>
              <a:ext cx="2502295" cy="1169551"/>
            </a:xfrm>
            <a:prstGeom prst="rect">
              <a:avLst/>
            </a:prstGeom>
            <a:noFill/>
            <a:ln w="6350">
              <a:solidFill>
                <a:schemeClr val="tx2">
                  <a:lumMod val="50000"/>
                </a:schemeClr>
              </a:solidFill>
            </a:ln>
          </p:spPr>
          <p:txBody>
            <a:bodyPr wrap="square" rtlCol="0">
              <a:spAutoFit/>
            </a:bodyPr>
            <a:lstStyle/>
            <a:p>
              <a:r>
                <a:rPr lang="it-IT" sz="1400" dirty="0">
                  <a:latin typeface="Cambria" panose="02040503050406030204" pitchFamily="18" charset="0"/>
                </a:rPr>
                <a:t>Rendere le persone consapevoli della </a:t>
              </a:r>
              <a:r>
                <a:rPr lang="it-IT" sz="1400" b="1" dirty="0">
                  <a:latin typeface="Cambria" panose="02040503050406030204" pitchFamily="18" charset="0"/>
                </a:rPr>
                <a:t>vulnerabilità psicologica </a:t>
              </a:r>
              <a:r>
                <a:rPr lang="it-IT" sz="1400" dirty="0">
                  <a:latin typeface="Cambria" panose="02040503050406030204" pitchFamily="18" charset="0"/>
                </a:rPr>
                <a:t>derivante dall’esclusione sociale. </a:t>
              </a:r>
            </a:p>
          </p:txBody>
        </p:sp>
        <p:cxnSp>
          <p:nvCxnSpPr>
            <p:cNvPr id="30" name="Connettore 4 29">
              <a:extLst>
                <a:ext uri="{FF2B5EF4-FFF2-40B4-BE49-F238E27FC236}">
                  <a16:creationId xmlns:a16="http://schemas.microsoft.com/office/drawing/2014/main" id="{E5C814DE-2A31-6342-B4DE-820245429AE9}"/>
                </a:ext>
              </a:extLst>
            </p:cNvPr>
            <p:cNvCxnSpPr>
              <a:cxnSpLocks/>
              <a:stCxn id="19" idx="3"/>
              <a:endCxn id="29" idx="2"/>
            </p:cNvCxnSpPr>
            <p:nvPr/>
          </p:nvCxnSpPr>
          <p:spPr>
            <a:xfrm flipV="1">
              <a:off x="5955604" y="4580871"/>
              <a:ext cx="1364675" cy="430268"/>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22" name="Gruppo 21">
            <a:extLst>
              <a:ext uri="{FF2B5EF4-FFF2-40B4-BE49-F238E27FC236}">
                <a16:creationId xmlns:a16="http://schemas.microsoft.com/office/drawing/2014/main" id="{18F31964-3E84-294F-9A86-DCADE755EAE6}"/>
              </a:ext>
            </a:extLst>
          </p:cNvPr>
          <p:cNvGrpSpPr/>
          <p:nvPr/>
        </p:nvGrpSpPr>
        <p:grpSpPr>
          <a:xfrm>
            <a:off x="2096574" y="2493328"/>
            <a:ext cx="7597733" cy="1632227"/>
            <a:chOff x="572573" y="2493327"/>
            <a:chExt cx="7597733" cy="1632227"/>
          </a:xfrm>
        </p:grpSpPr>
        <p:sp>
          <p:nvSpPr>
            <p:cNvPr id="12" name="CasellaDiTesto 11">
              <a:extLst>
                <a:ext uri="{FF2B5EF4-FFF2-40B4-BE49-F238E27FC236}">
                  <a16:creationId xmlns:a16="http://schemas.microsoft.com/office/drawing/2014/main" id="{BC41E816-9BB8-4540-A15C-6D7EF57FABE8}"/>
                </a:ext>
              </a:extLst>
            </p:cNvPr>
            <p:cNvSpPr txBox="1"/>
            <p:nvPr/>
          </p:nvSpPr>
          <p:spPr>
            <a:xfrm>
              <a:off x="2545725" y="2522326"/>
              <a:ext cx="3096333" cy="369332"/>
            </a:xfrm>
            <a:prstGeom prst="rect">
              <a:avLst/>
            </a:prstGeom>
            <a:solidFill>
              <a:schemeClr val="tx2">
                <a:lumMod val="20000"/>
                <a:lumOff val="80000"/>
              </a:schemeClr>
            </a:solidFill>
            <a:ln w="6350">
              <a:solidFill>
                <a:schemeClr val="tx2">
                  <a:lumMod val="50000"/>
                </a:schemeClr>
              </a:solidFill>
            </a:ln>
          </p:spPr>
          <p:txBody>
            <a:bodyPr wrap="square" rtlCol="0">
              <a:spAutoFit/>
            </a:bodyPr>
            <a:lstStyle/>
            <a:p>
              <a:r>
                <a:rPr lang="it-IT" dirty="0">
                  <a:latin typeface="Cambria" panose="02040503050406030204" pitchFamily="18" charset="0"/>
                </a:rPr>
                <a:t>STRATEGIE FUNZIONALI</a:t>
              </a:r>
            </a:p>
          </p:txBody>
        </p:sp>
        <p:grpSp>
          <p:nvGrpSpPr>
            <p:cNvPr id="20" name="Gruppo 19">
              <a:extLst>
                <a:ext uri="{FF2B5EF4-FFF2-40B4-BE49-F238E27FC236}">
                  <a16:creationId xmlns:a16="http://schemas.microsoft.com/office/drawing/2014/main" id="{06DE8B10-6031-1149-9D0B-606E2D85E6A1}"/>
                </a:ext>
              </a:extLst>
            </p:cNvPr>
            <p:cNvGrpSpPr/>
            <p:nvPr/>
          </p:nvGrpSpPr>
          <p:grpSpPr>
            <a:xfrm>
              <a:off x="572573" y="2493327"/>
              <a:ext cx="7597733" cy="1632227"/>
              <a:chOff x="572573" y="2493327"/>
              <a:chExt cx="7597733" cy="1632227"/>
            </a:xfrm>
          </p:grpSpPr>
          <p:sp>
            <p:nvSpPr>
              <p:cNvPr id="13" name="CasellaDiTesto 12">
                <a:extLst>
                  <a:ext uri="{FF2B5EF4-FFF2-40B4-BE49-F238E27FC236}">
                    <a16:creationId xmlns:a16="http://schemas.microsoft.com/office/drawing/2014/main" id="{031719BF-26D9-DE4C-B8C3-124D8566169D}"/>
                  </a:ext>
                </a:extLst>
              </p:cNvPr>
              <p:cNvSpPr txBox="1"/>
              <p:nvPr/>
            </p:nvSpPr>
            <p:spPr>
              <a:xfrm>
                <a:off x="572573" y="3540779"/>
                <a:ext cx="1625365" cy="338554"/>
              </a:xfrm>
              <a:prstGeom prst="rect">
                <a:avLst/>
              </a:prstGeom>
              <a:solidFill>
                <a:schemeClr val="accent1">
                  <a:lumMod val="20000"/>
                  <a:lumOff val="80000"/>
                </a:schemeClr>
              </a:solidFill>
              <a:ln w="6350">
                <a:solidFill>
                  <a:schemeClr val="tx2">
                    <a:lumMod val="50000"/>
                  </a:schemeClr>
                </a:solidFill>
              </a:ln>
            </p:spPr>
            <p:txBody>
              <a:bodyPr wrap="square" rtlCol="0">
                <a:spAutoFit/>
              </a:bodyPr>
              <a:lstStyle/>
              <a:p>
                <a:r>
                  <a:rPr lang="it-IT" sz="1600" dirty="0">
                    <a:latin typeface="Cambria" panose="02040503050406030204" pitchFamily="18" charset="0"/>
                  </a:rPr>
                  <a:t>ACCETTAZIONE</a:t>
                </a:r>
                <a:endParaRPr lang="it-IT" dirty="0">
                  <a:latin typeface="Cambria" panose="02040503050406030204" pitchFamily="18" charset="0"/>
                </a:endParaRPr>
              </a:p>
            </p:txBody>
          </p:sp>
          <p:sp>
            <p:nvSpPr>
              <p:cNvPr id="15" name="CasellaDiTesto 14">
                <a:extLst>
                  <a:ext uri="{FF2B5EF4-FFF2-40B4-BE49-F238E27FC236}">
                    <a16:creationId xmlns:a16="http://schemas.microsoft.com/office/drawing/2014/main" id="{490D3818-8379-9F4A-983B-CF5223586AD1}"/>
                  </a:ext>
                </a:extLst>
              </p:cNvPr>
              <p:cNvSpPr txBox="1"/>
              <p:nvPr/>
            </p:nvSpPr>
            <p:spPr>
              <a:xfrm>
                <a:off x="3594751" y="3294557"/>
                <a:ext cx="1625365" cy="830997"/>
              </a:xfrm>
              <a:prstGeom prst="rect">
                <a:avLst/>
              </a:prstGeom>
              <a:solidFill>
                <a:schemeClr val="accent1">
                  <a:lumMod val="20000"/>
                  <a:lumOff val="80000"/>
                </a:schemeClr>
              </a:solidFill>
              <a:ln w="6350">
                <a:solidFill>
                  <a:schemeClr val="tx2">
                    <a:lumMod val="50000"/>
                  </a:schemeClr>
                </a:solidFill>
              </a:ln>
            </p:spPr>
            <p:txBody>
              <a:bodyPr wrap="square" rtlCol="0">
                <a:spAutoFit/>
              </a:bodyPr>
              <a:lstStyle/>
              <a:p>
                <a:r>
                  <a:rPr lang="it-IT" sz="1600" dirty="0">
                    <a:latin typeface="Cambria" panose="02040503050406030204" pitchFamily="18" charset="0"/>
                  </a:rPr>
                  <a:t>Creazione di nuovi LEGAMI SOCIALI</a:t>
                </a:r>
                <a:endParaRPr lang="it-IT" dirty="0">
                  <a:latin typeface="Cambria" panose="02040503050406030204" pitchFamily="18" charset="0"/>
                </a:endParaRPr>
              </a:p>
            </p:txBody>
          </p:sp>
          <p:cxnSp>
            <p:nvCxnSpPr>
              <p:cNvPr id="9" name="Connettore 4 8">
                <a:extLst>
                  <a:ext uri="{FF2B5EF4-FFF2-40B4-BE49-F238E27FC236}">
                    <a16:creationId xmlns:a16="http://schemas.microsoft.com/office/drawing/2014/main" id="{42DA8FCA-7679-FD4F-817B-702CCB8BB95E}"/>
                  </a:ext>
                </a:extLst>
              </p:cNvPr>
              <p:cNvCxnSpPr>
                <a:cxnSpLocks/>
                <a:stCxn id="12" idx="1"/>
                <a:endCxn id="13" idx="0"/>
              </p:cNvCxnSpPr>
              <p:nvPr/>
            </p:nvCxnSpPr>
            <p:spPr>
              <a:xfrm rot="10800000" flipV="1">
                <a:off x="1385257" y="2706991"/>
                <a:ext cx="1160469" cy="833787"/>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26" name="CasellaDiTesto 25">
                <a:extLst>
                  <a:ext uri="{FF2B5EF4-FFF2-40B4-BE49-F238E27FC236}">
                    <a16:creationId xmlns:a16="http://schemas.microsoft.com/office/drawing/2014/main" id="{54C90AF9-F645-094B-BDD0-D9321E64491F}"/>
                  </a:ext>
                </a:extLst>
              </p:cNvPr>
              <p:cNvSpPr txBox="1"/>
              <p:nvPr/>
            </p:nvSpPr>
            <p:spPr>
              <a:xfrm>
                <a:off x="6544941" y="2493327"/>
                <a:ext cx="1625365" cy="830997"/>
              </a:xfrm>
              <a:prstGeom prst="rect">
                <a:avLst/>
              </a:prstGeom>
              <a:solidFill>
                <a:schemeClr val="accent1">
                  <a:lumMod val="20000"/>
                  <a:lumOff val="80000"/>
                </a:schemeClr>
              </a:solidFill>
              <a:ln w="6350">
                <a:solidFill>
                  <a:schemeClr val="tx2">
                    <a:lumMod val="50000"/>
                  </a:schemeClr>
                </a:solidFill>
              </a:ln>
            </p:spPr>
            <p:txBody>
              <a:bodyPr wrap="square" rtlCol="0">
                <a:spAutoFit/>
              </a:bodyPr>
              <a:lstStyle/>
              <a:p>
                <a:r>
                  <a:rPr lang="it-IT" sz="1600" dirty="0">
                    <a:latin typeface="Cambria" panose="02040503050406030204" pitchFamily="18" charset="0"/>
                  </a:rPr>
                  <a:t>Rendere gli individui CONSAPEVOLI</a:t>
                </a:r>
                <a:endParaRPr lang="it-IT" dirty="0">
                  <a:latin typeface="Cambria" panose="02040503050406030204" pitchFamily="18" charset="0"/>
                </a:endParaRPr>
              </a:p>
            </p:txBody>
          </p:sp>
          <p:cxnSp>
            <p:nvCxnSpPr>
              <p:cNvPr id="27" name="Connettore 2 26">
                <a:extLst>
                  <a:ext uri="{FF2B5EF4-FFF2-40B4-BE49-F238E27FC236}">
                    <a16:creationId xmlns:a16="http://schemas.microsoft.com/office/drawing/2014/main" id="{AB3B5D0F-05DD-6B4E-AF1A-C5FD475678CF}"/>
                  </a:ext>
                </a:extLst>
              </p:cNvPr>
              <p:cNvCxnSpPr>
                <a:cxnSpLocks/>
                <a:stCxn id="12" idx="3"/>
              </p:cNvCxnSpPr>
              <p:nvPr/>
            </p:nvCxnSpPr>
            <p:spPr>
              <a:xfrm>
                <a:off x="5642058" y="2706992"/>
                <a:ext cx="91114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Connettore 2 7">
                <a:extLst>
                  <a:ext uri="{FF2B5EF4-FFF2-40B4-BE49-F238E27FC236}">
                    <a16:creationId xmlns:a16="http://schemas.microsoft.com/office/drawing/2014/main" id="{78A4EB9D-B15E-A44F-898F-150748F32300}"/>
                  </a:ext>
                </a:extLst>
              </p:cNvPr>
              <p:cNvCxnSpPr>
                <a:endCxn id="15" idx="0"/>
              </p:cNvCxnSpPr>
              <p:nvPr/>
            </p:nvCxnSpPr>
            <p:spPr>
              <a:xfrm>
                <a:off x="4407433" y="2891658"/>
                <a:ext cx="1" cy="40289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3084835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a:extLst>
              <a:ext uri="{FF2B5EF4-FFF2-40B4-BE49-F238E27FC236}">
                <a16:creationId xmlns:a16="http://schemas.microsoft.com/office/drawing/2014/main" id="{B47E38C0-08CF-F741-88EF-F3398AD1F37A}"/>
              </a:ext>
            </a:extLst>
          </p:cNvPr>
          <p:cNvSpPr>
            <a:spLocks noGrp="1"/>
          </p:cNvSpPr>
          <p:nvPr>
            <p:ph type="sldNum" sz="quarter" idx="12"/>
          </p:nvPr>
        </p:nvSpPr>
        <p:spPr/>
        <p:txBody>
          <a:bodyPr/>
          <a:lstStyle/>
          <a:p>
            <a:fld id="{E3AAEEB7-370C-4CD1-84ED-44A96922B98A}" type="slidenum">
              <a:rPr lang="it-IT" smtClean="0"/>
              <a:pPr/>
              <a:t>3</a:t>
            </a:fld>
            <a:endParaRPr lang="it-IT"/>
          </a:p>
        </p:txBody>
      </p:sp>
      <p:sp>
        <p:nvSpPr>
          <p:cNvPr id="23" name="Rettangolo 22">
            <a:extLst>
              <a:ext uri="{FF2B5EF4-FFF2-40B4-BE49-F238E27FC236}">
                <a16:creationId xmlns:a16="http://schemas.microsoft.com/office/drawing/2014/main" id="{91AEAB86-EC33-464D-A83E-48DB0C2822C2}"/>
              </a:ext>
            </a:extLst>
          </p:cNvPr>
          <p:cNvSpPr/>
          <p:nvPr/>
        </p:nvSpPr>
        <p:spPr>
          <a:xfrm>
            <a:off x="1661452" y="590428"/>
            <a:ext cx="6882820" cy="858443"/>
          </a:xfrm>
          <a:prstGeom prst="rect">
            <a:avLst/>
          </a:prstGeom>
          <a:noFill/>
          <a:ln cmpd="sng">
            <a:solidFill>
              <a:schemeClr val="tx2">
                <a:alpha val="86000"/>
              </a:schemeClr>
            </a:solidFill>
            <a:prstDash val="solid"/>
            <a:extLst>
              <a:ext uri="{C807C97D-BFC1-408E-A445-0C87EB9F89A2}">
                <ask:lineSketchStyleProps xmlns:ask="http://schemas.microsoft.com/office/drawing/2018/sketchyshapes" xmlns="" sd="1219033472">
                  <a:custGeom>
                    <a:avLst/>
                    <a:gdLst>
                      <a:gd name="connsiteX0" fmla="*/ 0 w 9178724"/>
                      <a:gd name="connsiteY0" fmla="*/ 0 h 620030"/>
                      <a:gd name="connsiteX1" fmla="*/ 298309 w 9178724"/>
                      <a:gd name="connsiteY1" fmla="*/ 0 h 620030"/>
                      <a:gd name="connsiteX2" fmla="*/ 596617 w 9178724"/>
                      <a:gd name="connsiteY2" fmla="*/ 0 h 620030"/>
                      <a:gd name="connsiteX3" fmla="*/ 894926 w 9178724"/>
                      <a:gd name="connsiteY3" fmla="*/ 0 h 620030"/>
                      <a:gd name="connsiteX4" fmla="*/ 1652170 w 9178724"/>
                      <a:gd name="connsiteY4" fmla="*/ 0 h 620030"/>
                      <a:gd name="connsiteX5" fmla="*/ 2225841 w 9178724"/>
                      <a:gd name="connsiteY5" fmla="*/ 0 h 620030"/>
                      <a:gd name="connsiteX6" fmla="*/ 2524149 w 9178724"/>
                      <a:gd name="connsiteY6" fmla="*/ 0 h 620030"/>
                      <a:gd name="connsiteX7" fmla="*/ 3097819 w 9178724"/>
                      <a:gd name="connsiteY7" fmla="*/ 0 h 620030"/>
                      <a:gd name="connsiteX8" fmla="*/ 3855064 w 9178724"/>
                      <a:gd name="connsiteY8" fmla="*/ 0 h 620030"/>
                      <a:gd name="connsiteX9" fmla="*/ 4336947 w 9178724"/>
                      <a:gd name="connsiteY9" fmla="*/ 0 h 620030"/>
                      <a:gd name="connsiteX10" fmla="*/ 4818830 w 9178724"/>
                      <a:gd name="connsiteY10" fmla="*/ 0 h 620030"/>
                      <a:gd name="connsiteX11" fmla="*/ 5392500 w 9178724"/>
                      <a:gd name="connsiteY11" fmla="*/ 0 h 620030"/>
                      <a:gd name="connsiteX12" fmla="*/ 6057958 w 9178724"/>
                      <a:gd name="connsiteY12" fmla="*/ 0 h 620030"/>
                      <a:gd name="connsiteX13" fmla="*/ 6723415 w 9178724"/>
                      <a:gd name="connsiteY13" fmla="*/ 0 h 620030"/>
                      <a:gd name="connsiteX14" fmla="*/ 7388873 w 9178724"/>
                      <a:gd name="connsiteY14" fmla="*/ 0 h 620030"/>
                      <a:gd name="connsiteX15" fmla="*/ 8146118 w 9178724"/>
                      <a:gd name="connsiteY15" fmla="*/ 0 h 620030"/>
                      <a:gd name="connsiteX16" fmla="*/ 9178724 w 9178724"/>
                      <a:gd name="connsiteY16" fmla="*/ 0 h 620030"/>
                      <a:gd name="connsiteX17" fmla="*/ 9178724 w 9178724"/>
                      <a:gd name="connsiteY17" fmla="*/ 316215 h 620030"/>
                      <a:gd name="connsiteX18" fmla="*/ 9178724 w 9178724"/>
                      <a:gd name="connsiteY18" fmla="*/ 620030 h 620030"/>
                      <a:gd name="connsiteX19" fmla="*/ 8421479 w 9178724"/>
                      <a:gd name="connsiteY19" fmla="*/ 620030 h 620030"/>
                      <a:gd name="connsiteX20" fmla="*/ 7847809 w 9178724"/>
                      <a:gd name="connsiteY20" fmla="*/ 620030 h 620030"/>
                      <a:gd name="connsiteX21" fmla="*/ 7365926 w 9178724"/>
                      <a:gd name="connsiteY21" fmla="*/ 620030 h 620030"/>
                      <a:gd name="connsiteX22" fmla="*/ 6884043 w 9178724"/>
                      <a:gd name="connsiteY22" fmla="*/ 620030 h 620030"/>
                      <a:gd name="connsiteX23" fmla="*/ 6402160 w 9178724"/>
                      <a:gd name="connsiteY23" fmla="*/ 620030 h 620030"/>
                      <a:gd name="connsiteX24" fmla="*/ 5920277 w 9178724"/>
                      <a:gd name="connsiteY24" fmla="*/ 620030 h 620030"/>
                      <a:gd name="connsiteX25" fmla="*/ 5254819 w 9178724"/>
                      <a:gd name="connsiteY25" fmla="*/ 620030 h 620030"/>
                      <a:gd name="connsiteX26" fmla="*/ 4681149 w 9178724"/>
                      <a:gd name="connsiteY26" fmla="*/ 620030 h 620030"/>
                      <a:gd name="connsiteX27" fmla="*/ 4382841 w 9178724"/>
                      <a:gd name="connsiteY27" fmla="*/ 620030 h 620030"/>
                      <a:gd name="connsiteX28" fmla="*/ 3900958 w 9178724"/>
                      <a:gd name="connsiteY28" fmla="*/ 620030 h 620030"/>
                      <a:gd name="connsiteX29" fmla="*/ 3235500 w 9178724"/>
                      <a:gd name="connsiteY29" fmla="*/ 620030 h 620030"/>
                      <a:gd name="connsiteX30" fmla="*/ 2845404 w 9178724"/>
                      <a:gd name="connsiteY30" fmla="*/ 620030 h 620030"/>
                      <a:gd name="connsiteX31" fmla="*/ 2088160 w 9178724"/>
                      <a:gd name="connsiteY31" fmla="*/ 620030 h 620030"/>
                      <a:gd name="connsiteX32" fmla="*/ 1330915 w 9178724"/>
                      <a:gd name="connsiteY32" fmla="*/ 620030 h 620030"/>
                      <a:gd name="connsiteX33" fmla="*/ 757245 w 9178724"/>
                      <a:gd name="connsiteY33" fmla="*/ 620030 h 620030"/>
                      <a:gd name="connsiteX34" fmla="*/ 0 w 9178724"/>
                      <a:gd name="connsiteY34" fmla="*/ 620030 h 620030"/>
                      <a:gd name="connsiteX35" fmla="*/ 0 w 9178724"/>
                      <a:gd name="connsiteY35" fmla="*/ 310015 h 620030"/>
                      <a:gd name="connsiteX36" fmla="*/ 0 w 9178724"/>
                      <a:gd name="connsiteY36" fmla="*/ 0 h 620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9178724" h="620030" fill="none" extrusionOk="0">
                        <a:moveTo>
                          <a:pt x="0" y="0"/>
                        </a:moveTo>
                        <a:cubicBezTo>
                          <a:pt x="102535" y="-35417"/>
                          <a:pt x="231128" y="19743"/>
                          <a:pt x="298309" y="0"/>
                        </a:cubicBezTo>
                        <a:cubicBezTo>
                          <a:pt x="365490" y="-19743"/>
                          <a:pt x="504771" y="6903"/>
                          <a:pt x="596617" y="0"/>
                        </a:cubicBezTo>
                        <a:cubicBezTo>
                          <a:pt x="688463" y="-6903"/>
                          <a:pt x="801466" y="32459"/>
                          <a:pt x="894926" y="0"/>
                        </a:cubicBezTo>
                        <a:cubicBezTo>
                          <a:pt x="988386" y="-32459"/>
                          <a:pt x="1351220" y="8679"/>
                          <a:pt x="1652170" y="0"/>
                        </a:cubicBezTo>
                        <a:cubicBezTo>
                          <a:pt x="1953120" y="-8679"/>
                          <a:pt x="2036343" y="40882"/>
                          <a:pt x="2225841" y="0"/>
                        </a:cubicBezTo>
                        <a:cubicBezTo>
                          <a:pt x="2415339" y="-40882"/>
                          <a:pt x="2409558" y="12227"/>
                          <a:pt x="2524149" y="0"/>
                        </a:cubicBezTo>
                        <a:cubicBezTo>
                          <a:pt x="2638740" y="-12227"/>
                          <a:pt x="2909787" y="59308"/>
                          <a:pt x="3097819" y="0"/>
                        </a:cubicBezTo>
                        <a:cubicBezTo>
                          <a:pt x="3285851" y="-59308"/>
                          <a:pt x="3499507" y="53098"/>
                          <a:pt x="3855064" y="0"/>
                        </a:cubicBezTo>
                        <a:cubicBezTo>
                          <a:pt x="4210622" y="-53098"/>
                          <a:pt x="4150339" y="24700"/>
                          <a:pt x="4336947" y="0"/>
                        </a:cubicBezTo>
                        <a:cubicBezTo>
                          <a:pt x="4523555" y="-24700"/>
                          <a:pt x="4623920" y="10678"/>
                          <a:pt x="4818830" y="0"/>
                        </a:cubicBezTo>
                        <a:cubicBezTo>
                          <a:pt x="5013740" y="-10678"/>
                          <a:pt x="5127394" y="40268"/>
                          <a:pt x="5392500" y="0"/>
                        </a:cubicBezTo>
                        <a:cubicBezTo>
                          <a:pt x="5657606" y="-40268"/>
                          <a:pt x="5754330" y="74320"/>
                          <a:pt x="6057958" y="0"/>
                        </a:cubicBezTo>
                        <a:cubicBezTo>
                          <a:pt x="6361586" y="-74320"/>
                          <a:pt x="6494940" y="37329"/>
                          <a:pt x="6723415" y="0"/>
                        </a:cubicBezTo>
                        <a:cubicBezTo>
                          <a:pt x="6951890" y="-37329"/>
                          <a:pt x="7117832" y="30948"/>
                          <a:pt x="7388873" y="0"/>
                        </a:cubicBezTo>
                        <a:cubicBezTo>
                          <a:pt x="7659914" y="-30948"/>
                          <a:pt x="7926991" y="65074"/>
                          <a:pt x="8146118" y="0"/>
                        </a:cubicBezTo>
                        <a:cubicBezTo>
                          <a:pt x="8365246" y="-65074"/>
                          <a:pt x="8701383" y="71750"/>
                          <a:pt x="9178724" y="0"/>
                        </a:cubicBezTo>
                        <a:cubicBezTo>
                          <a:pt x="9200174" y="141322"/>
                          <a:pt x="9160033" y="216766"/>
                          <a:pt x="9178724" y="316215"/>
                        </a:cubicBezTo>
                        <a:cubicBezTo>
                          <a:pt x="9197415" y="415665"/>
                          <a:pt x="9170910" y="493137"/>
                          <a:pt x="9178724" y="620030"/>
                        </a:cubicBezTo>
                        <a:cubicBezTo>
                          <a:pt x="8847610" y="633606"/>
                          <a:pt x="8699284" y="581521"/>
                          <a:pt x="8421479" y="620030"/>
                        </a:cubicBezTo>
                        <a:cubicBezTo>
                          <a:pt x="8143674" y="658539"/>
                          <a:pt x="8043343" y="588100"/>
                          <a:pt x="7847809" y="620030"/>
                        </a:cubicBezTo>
                        <a:cubicBezTo>
                          <a:pt x="7652275" y="651960"/>
                          <a:pt x="7499974" y="566721"/>
                          <a:pt x="7365926" y="620030"/>
                        </a:cubicBezTo>
                        <a:cubicBezTo>
                          <a:pt x="7231878" y="673339"/>
                          <a:pt x="6983206" y="609203"/>
                          <a:pt x="6884043" y="620030"/>
                        </a:cubicBezTo>
                        <a:cubicBezTo>
                          <a:pt x="6784880" y="630857"/>
                          <a:pt x="6634085" y="589226"/>
                          <a:pt x="6402160" y="620030"/>
                        </a:cubicBezTo>
                        <a:cubicBezTo>
                          <a:pt x="6170235" y="650834"/>
                          <a:pt x="6075682" y="619367"/>
                          <a:pt x="5920277" y="620030"/>
                        </a:cubicBezTo>
                        <a:cubicBezTo>
                          <a:pt x="5764872" y="620693"/>
                          <a:pt x="5573139" y="548710"/>
                          <a:pt x="5254819" y="620030"/>
                        </a:cubicBezTo>
                        <a:cubicBezTo>
                          <a:pt x="4936499" y="691350"/>
                          <a:pt x="4839040" y="582151"/>
                          <a:pt x="4681149" y="620030"/>
                        </a:cubicBezTo>
                        <a:cubicBezTo>
                          <a:pt x="4523258" y="657909"/>
                          <a:pt x="4447847" y="611926"/>
                          <a:pt x="4382841" y="620030"/>
                        </a:cubicBezTo>
                        <a:cubicBezTo>
                          <a:pt x="4317835" y="628134"/>
                          <a:pt x="4075188" y="570834"/>
                          <a:pt x="3900958" y="620030"/>
                        </a:cubicBezTo>
                        <a:cubicBezTo>
                          <a:pt x="3726728" y="669226"/>
                          <a:pt x="3504960" y="595564"/>
                          <a:pt x="3235500" y="620030"/>
                        </a:cubicBezTo>
                        <a:cubicBezTo>
                          <a:pt x="2966040" y="644496"/>
                          <a:pt x="3034078" y="612289"/>
                          <a:pt x="2845404" y="620030"/>
                        </a:cubicBezTo>
                        <a:cubicBezTo>
                          <a:pt x="2656730" y="627771"/>
                          <a:pt x="2449560" y="570399"/>
                          <a:pt x="2088160" y="620030"/>
                        </a:cubicBezTo>
                        <a:cubicBezTo>
                          <a:pt x="1726760" y="669661"/>
                          <a:pt x="1489744" y="618694"/>
                          <a:pt x="1330915" y="620030"/>
                        </a:cubicBezTo>
                        <a:cubicBezTo>
                          <a:pt x="1172086" y="621366"/>
                          <a:pt x="970889" y="568148"/>
                          <a:pt x="757245" y="620030"/>
                        </a:cubicBezTo>
                        <a:cubicBezTo>
                          <a:pt x="543601" y="671912"/>
                          <a:pt x="288056" y="618081"/>
                          <a:pt x="0" y="620030"/>
                        </a:cubicBezTo>
                        <a:cubicBezTo>
                          <a:pt x="-24602" y="527322"/>
                          <a:pt x="13740" y="373087"/>
                          <a:pt x="0" y="310015"/>
                        </a:cubicBezTo>
                        <a:cubicBezTo>
                          <a:pt x="-13740" y="246943"/>
                          <a:pt x="26405" y="66838"/>
                          <a:pt x="0" y="0"/>
                        </a:cubicBezTo>
                        <a:close/>
                      </a:path>
                      <a:path w="9178724" h="620030" stroke="0" extrusionOk="0">
                        <a:moveTo>
                          <a:pt x="0" y="0"/>
                        </a:moveTo>
                        <a:cubicBezTo>
                          <a:pt x="96739" y="-29740"/>
                          <a:pt x="316269" y="55884"/>
                          <a:pt x="481883" y="0"/>
                        </a:cubicBezTo>
                        <a:cubicBezTo>
                          <a:pt x="647497" y="-55884"/>
                          <a:pt x="662906" y="22298"/>
                          <a:pt x="780192" y="0"/>
                        </a:cubicBezTo>
                        <a:cubicBezTo>
                          <a:pt x="897478" y="-22298"/>
                          <a:pt x="1174454" y="84120"/>
                          <a:pt x="1537436" y="0"/>
                        </a:cubicBezTo>
                        <a:cubicBezTo>
                          <a:pt x="1900418" y="-84120"/>
                          <a:pt x="1921992" y="49836"/>
                          <a:pt x="2019319" y="0"/>
                        </a:cubicBezTo>
                        <a:cubicBezTo>
                          <a:pt x="2116646" y="-49836"/>
                          <a:pt x="2279697" y="53246"/>
                          <a:pt x="2501202" y="0"/>
                        </a:cubicBezTo>
                        <a:cubicBezTo>
                          <a:pt x="2722707" y="-53246"/>
                          <a:pt x="3105924" y="15731"/>
                          <a:pt x="3258447" y="0"/>
                        </a:cubicBezTo>
                        <a:cubicBezTo>
                          <a:pt x="3410970" y="-15731"/>
                          <a:pt x="3548202" y="42104"/>
                          <a:pt x="3648543" y="0"/>
                        </a:cubicBezTo>
                        <a:cubicBezTo>
                          <a:pt x="3748884" y="-42104"/>
                          <a:pt x="4173673" y="21777"/>
                          <a:pt x="4405788" y="0"/>
                        </a:cubicBezTo>
                        <a:cubicBezTo>
                          <a:pt x="4637904" y="-21777"/>
                          <a:pt x="4991337" y="42536"/>
                          <a:pt x="5163032" y="0"/>
                        </a:cubicBezTo>
                        <a:cubicBezTo>
                          <a:pt x="5334727" y="-42536"/>
                          <a:pt x="5620270" y="48170"/>
                          <a:pt x="5736703" y="0"/>
                        </a:cubicBezTo>
                        <a:cubicBezTo>
                          <a:pt x="5853136" y="-48170"/>
                          <a:pt x="6278797" y="51597"/>
                          <a:pt x="6493947" y="0"/>
                        </a:cubicBezTo>
                        <a:cubicBezTo>
                          <a:pt x="6709097" y="-51597"/>
                          <a:pt x="6791622" y="51322"/>
                          <a:pt x="6975830" y="0"/>
                        </a:cubicBezTo>
                        <a:cubicBezTo>
                          <a:pt x="7160038" y="-51322"/>
                          <a:pt x="7222993" y="41857"/>
                          <a:pt x="7457713" y="0"/>
                        </a:cubicBezTo>
                        <a:cubicBezTo>
                          <a:pt x="7692433" y="-41857"/>
                          <a:pt x="7885776" y="62575"/>
                          <a:pt x="8123171" y="0"/>
                        </a:cubicBezTo>
                        <a:cubicBezTo>
                          <a:pt x="8360566" y="-62575"/>
                          <a:pt x="8394351" y="45246"/>
                          <a:pt x="8605054" y="0"/>
                        </a:cubicBezTo>
                        <a:cubicBezTo>
                          <a:pt x="8815757" y="-45246"/>
                          <a:pt x="8988246" y="15581"/>
                          <a:pt x="9178724" y="0"/>
                        </a:cubicBezTo>
                        <a:cubicBezTo>
                          <a:pt x="9202683" y="95727"/>
                          <a:pt x="9155313" y="164771"/>
                          <a:pt x="9178724" y="322416"/>
                        </a:cubicBezTo>
                        <a:cubicBezTo>
                          <a:pt x="9202135" y="480061"/>
                          <a:pt x="9157802" y="527713"/>
                          <a:pt x="9178724" y="620030"/>
                        </a:cubicBezTo>
                        <a:cubicBezTo>
                          <a:pt x="8951193" y="671370"/>
                          <a:pt x="8799462" y="595443"/>
                          <a:pt x="8513267" y="620030"/>
                        </a:cubicBezTo>
                        <a:cubicBezTo>
                          <a:pt x="8227072" y="644617"/>
                          <a:pt x="8259683" y="573792"/>
                          <a:pt x="8123171" y="620030"/>
                        </a:cubicBezTo>
                        <a:cubicBezTo>
                          <a:pt x="7986659" y="666268"/>
                          <a:pt x="7591580" y="543706"/>
                          <a:pt x="7365926" y="620030"/>
                        </a:cubicBezTo>
                        <a:cubicBezTo>
                          <a:pt x="7140272" y="696354"/>
                          <a:pt x="6935755" y="598652"/>
                          <a:pt x="6792256" y="620030"/>
                        </a:cubicBezTo>
                        <a:cubicBezTo>
                          <a:pt x="6648757" y="641408"/>
                          <a:pt x="6575267" y="585033"/>
                          <a:pt x="6402160" y="620030"/>
                        </a:cubicBezTo>
                        <a:cubicBezTo>
                          <a:pt x="6229053" y="655027"/>
                          <a:pt x="6024031" y="591791"/>
                          <a:pt x="5828490" y="620030"/>
                        </a:cubicBezTo>
                        <a:cubicBezTo>
                          <a:pt x="5632949" y="648269"/>
                          <a:pt x="5678078" y="587768"/>
                          <a:pt x="5530181" y="620030"/>
                        </a:cubicBezTo>
                        <a:cubicBezTo>
                          <a:pt x="5382284" y="652292"/>
                          <a:pt x="5354071" y="600649"/>
                          <a:pt x="5231873" y="620030"/>
                        </a:cubicBezTo>
                        <a:cubicBezTo>
                          <a:pt x="5109675" y="639411"/>
                          <a:pt x="4917260" y="557481"/>
                          <a:pt x="4658202" y="620030"/>
                        </a:cubicBezTo>
                        <a:cubicBezTo>
                          <a:pt x="4399144" y="682579"/>
                          <a:pt x="4442789" y="601632"/>
                          <a:pt x="4268107" y="620030"/>
                        </a:cubicBezTo>
                        <a:cubicBezTo>
                          <a:pt x="4093426" y="638428"/>
                          <a:pt x="3806188" y="560095"/>
                          <a:pt x="3602649" y="620030"/>
                        </a:cubicBezTo>
                        <a:cubicBezTo>
                          <a:pt x="3399110" y="679965"/>
                          <a:pt x="3364832" y="602250"/>
                          <a:pt x="3212553" y="620030"/>
                        </a:cubicBezTo>
                        <a:cubicBezTo>
                          <a:pt x="3060274" y="637810"/>
                          <a:pt x="2803745" y="611116"/>
                          <a:pt x="2547096" y="620030"/>
                        </a:cubicBezTo>
                        <a:cubicBezTo>
                          <a:pt x="2290447" y="628944"/>
                          <a:pt x="2330663" y="599928"/>
                          <a:pt x="2248787" y="620030"/>
                        </a:cubicBezTo>
                        <a:cubicBezTo>
                          <a:pt x="2166911" y="640132"/>
                          <a:pt x="1894976" y="566256"/>
                          <a:pt x="1583330" y="620030"/>
                        </a:cubicBezTo>
                        <a:cubicBezTo>
                          <a:pt x="1271684" y="673804"/>
                          <a:pt x="1331706" y="588276"/>
                          <a:pt x="1193234" y="620030"/>
                        </a:cubicBezTo>
                        <a:cubicBezTo>
                          <a:pt x="1054762" y="651784"/>
                          <a:pt x="1037048" y="618999"/>
                          <a:pt x="894926" y="620030"/>
                        </a:cubicBezTo>
                        <a:cubicBezTo>
                          <a:pt x="752804" y="621061"/>
                          <a:pt x="670831" y="580283"/>
                          <a:pt x="504830" y="620030"/>
                        </a:cubicBezTo>
                        <a:cubicBezTo>
                          <a:pt x="338829" y="659777"/>
                          <a:pt x="209164" y="605714"/>
                          <a:pt x="0" y="620030"/>
                        </a:cubicBezTo>
                        <a:cubicBezTo>
                          <a:pt x="-25652" y="520703"/>
                          <a:pt x="14295" y="447375"/>
                          <a:pt x="0" y="322416"/>
                        </a:cubicBezTo>
                        <a:cubicBezTo>
                          <a:pt x="-14295" y="197457"/>
                          <a:pt x="4354" y="146233"/>
                          <a:pt x="0" y="0"/>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2800" b="1" dirty="0">
                <a:solidFill>
                  <a:schemeClr val="tx1"/>
                </a:solidFill>
                <a:latin typeface="Cambria" panose="02040503050406030204" pitchFamily="18" charset="0"/>
                <a:cs typeface="Arial" panose="020B0604020202020204" pitchFamily="34" charset="0"/>
              </a:rPr>
              <a:t>Il bisogno fondamentale di appartenenza</a:t>
            </a:r>
          </a:p>
        </p:txBody>
      </p:sp>
      <p:sp>
        <p:nvSpPr>
          <p:cNvPr id="3" name="CasellaDiTesto 2">
            <a:extLst>
              <a:ext uri="{FF2B5EF4-FFF2-40B4-BE49-F238E27FC236}">
                <a16:creationId xmlns:a16="http://schemas.microsoft.com/office/drawing/2014/main" id="{496DCFDD-CE9F-8746-A56F-05A576EBA068}"/>
              </a:ext>
            </a:extLst>
          </p:cNvPr>
          <p:cNvSpPr txBox="1"/>
          <p:nvPr/>
        </p:nvSpPr>
        <p:spPr>
          <a:xfrm>
            <a:off x="1651870" y="1484784"/>
            <a:ext cx="3066930" cy="369332"/>
          </a:xfrm>
          <a:prstGeom prst="rect">
            <a:avLst/>
          </a:prstGeom>
          <a:noFill/>
        </p:spPr>
        <p:txBody>
          <a:bodyPr wrap="none" rtlCol="0">
            <a:spAutoFit/>
          </a:bodyPr>
          <a:lstStyle/>
          <a:p>
            <a:r>
              <a:rPr lang="it-IT" b="1" dirty="0">
                <a:latin typeface="Cambria" panose="02040503050406030204" pitchFamily="18" charset="0"/>
              </a:rPr>
              <a:t>Il bisogno di appartenenza:</a:t>
            </a:r>
          </a:p>
        </p:txBody>
      </p:sp>
      <p:grpSp>
        <p:nvGrpSpPr>
          <p:cNvPr id="8" name="Gruppo 7">
            <a:extLst>
              <a:ext uri="{FF2B5EF4-FFF2-40B4-BE49-F238E27FC236}">
                <a16:creationId xmlns:a16="http://schemas.microsoft.com/office/drawing/2014/main" id="{F961DF14-550C-F747-93ED-E4BA3328105E}"/>
              </a:ext>
            </a:extLst>
          </p:cNvPr>
          <p:cNvGrpSpPr/>
          <p:nvPr/>
        </p:nvGrpSpPr>
        <p:grpSpPr>
          <a:xfrm>
            <a:off x="1651870" y="2060849"/>
            <a:ext cx="1851842" cy="967423"/>
            <a:chOff x="127870" y="2364308"/>
            <a:chExt cx="1668291" cy="967423"/>
          </a:xfrm>
        </p:grpSpPr>
        <p:sp>
          <p:nvSpPr>
            <p:cNvPr id="5" name="CasellaDiTesto 4">
              <a:extLst>
                <a:ext uri="{FF2B5EF4-FFF2-40B4-BE49-F238E27FC236}">
                  <a16:creationId xmlns:a16="http://schemas.microsoft.com/office/drawing/2014/main" id="{F5FDD440-DB18-9046-A393-2850D328EC3D}"/>
                </a:ext>
              </a:extLst>
            </p:cNvPr>
            <p:cNvSpPr txBox="1"/>
            <p:nvPr/>
          </p:nvSpPr>
          <p:spPr>
            <a:xfrm>
              <a:off x="137451" y="2364308"/>
              <a:ext cx="1593839" cy="369332"/>
            </a:xfrm>
            <a:prstGeom prst="rect">
              <a:avLst/>
            </a:prstGeom>
            <a:solidFill>
              <a:schemeClr val="bg1"/>
            </a:solidFill>
            <a:ln>
              <a:solidFill>
                <a:schemeClr val="tx2"/>
              </a:solidFill>
            </a:ln>
          </p:spPr>
          <p:txBody>
            <a:bodyPr wrap="square" rtlCol="0">
              <a:spAutoFit/>
            </a:bodyPr>
            <a:lstStyle/>
            <a:p>
              <a:r>
                <a:rPr lang="it-IT" dirty="0">
                  <a:solidFill>
                    <a:schemeClr val="accent2">
                      <a:lumMod val="50000"/>
                    </a:schemeClr>
                  </a:solidFill>
                  <a:latin typeface="Cambria" panose="02040503050406030204" pitchFamily="18" charset="0"/>
                </a:rPr>
                <a:t>È </a:t>
              </a:r>
              <a:r>
                <a:rPr lang="it-IT" b="1" dirty="0">
                  <a:solidFill>
                    <a:schemeClr val="accent2">
                      <a:lumMod val="50000"/>
                    </a:schemeClr>
                  </a:solidFill>
                  <a:latin typeface="Cambria" panose="02040503050406030204" pitchFamily="18" charset="0"/>
                </a:rPr>
                <a:t>universale</a:t>
              </a:r>
            </a:p>
          </p:txBody>
        </p:sp>
        <p:sp>
          <p:nvSpPr>
            <p:cNvPr id="35" name="CasellaDiTesto 34">
              <a:extLst>
                <a:ext uri="{FF2B5EF4-FFF2-40B4-BE49-F238E27FC236}">
                  <a16:creationId xmlns:a16="http://schemas.microsoft.com/office/drawing/2014/main" id="{B33065FB-04E6-5B40-A73F-414A06253CAB}"/>
                </a:ext>
              </a:extLst>
            </p:cNvPr>
            <p:cNvSpPr txBox="1"/>
            <p:nvPr/>
          </p:nvSpPr>
          <p:spPr>
            <a:xfrm>
              <a:off x="127870" y="2731567"/>
              <a:ext cx="1668291" cy="600164"/>
            </a:xfrm>
            <a:prstGeom prst="rect">
              <a:avLst/>
            </a:prstGeom>
            <a:noFill/>
            <a:ln w="9525">
              <a:noFill/>
            </a:ln>
          </p:spPr>
          <p:txBody>
            <a:bodyPr wrap="square" rtlCol="0">
              <a:spAutoFit/>
            </a:bodyPr>
            <a:lstStyle/>
            <a:p>
              <a:r>
                <a:rPr lang="it-IT" sz="1100" dirty="0">
                  <a:latin typeface="Cambria" panose="02040503050406030204" pitchFamily="18" charset="0"/>
                </a:rPr>
                <a:t>Non è specifico di una cultura o di un determinato gruppo sociale.</a:t>
              </a:r>
              <a:endParaRPr lang="it-IT" sz="1100" b="1" dirty="0">
                <a:latin typeface="Cambria" panose="02040503050406030204" pitchFamily="18" charset="0"/>
              </a:endParaRPr>
            </a:p>
          </p:txBody>
        </p:sp>
      </p:grpSp>
      <p:grpSp>
        <p:nvGrpSpPr>
          <p:cNvPr id="9" name="Gruppo 8">
            <a:extLst>
              <a:ext uri="{FF2B5EF4-FFF2-40B4-BE49-F238E27FC236}">
                <a16:creationId xmlns:a16="http://schemas.microsoft.com/office/drawing/2014/main" id="{A8FF5B1F-7A64-8743-B490-BD6E0D687D3B}"/>
              </a:ext>
            </a:extLst>
          </p:cNvPr>
          <p:cNvGrpSpPr/>
          <p:nvPr/>
        </p:nvGrpSpPr>
        <p:grpSpPr>
          <a:xfrm>
            <a:off x="3503714" y="2060849"/>
            <a:ext cx="2376263" cy="1397031"/>
            <a:chOff x="1796161" y="2369362"/>
            <a:chExt cx="2376263" cy="1397031"/>
          </a:xfrm>
        </p:grpSpPr>
        <p:sp>
          <p:nvSpPr>
            <p:cNvPr id="26" name="CasellaDiTesto 25">
              <a:extLst>
                <a:ext uri="{FF2B5EF4-FFF2-40B4-BE49-F238E27FC236}">
                  <a16:creationId xmlns:a16="http://schemas.microsoft.com/office/drawing/2014/main" id="{770CECEB-B31E-5E4C-8029-016395C6B544}"/>
                </a:ext>
              </a:extLst>
            </p:cNvPr>
            <p:cNvSpPr txBox="1"/>
            <p:nvPr/>
          </p:nvSpPr>
          <p:spPr>
            <a:xfrm>
              <a:off x="1796161" y="2369362"/>
              <a:ext cx="2376263" cy="646331"/>
            </a:xfrm>
            <a:prstGeom prst="rect">
              <a:avLst/>
            </a:prstGeom>
            <a:solidFill>
              <a:schemeClr val="bg1"/>
            </a:solidFill>
            <a:ln>
              <a:solidFill>
                <a:schemeClr val="tx2"/>
              </a:solidFill>
            </a:ln>
          </p:spPr>
          <p:txBody>
            <a:bodyPr wrap="square" rtlCol="0">
              <a:spAutoFit/>
            </a:bodyPr>
            <a:lstStyle/>
            <a:p>
              <a:r>
                <a:rPr lang="it-IT" dirty="0">
                  <a:solidFill>
                    <a:schemeClr val="accent2">
                      <a:lumMod val="50000"/>
                    </a:schemeClr>
                  </a:solidFill>
                  <a:latin typeface="Cambria" panose="02040503050406030204" pitchFamily="18" charset="0"/>
                </a:rPr>
                <a:t>Ci accompagna per </a:t>
              </a:r>
              <a:r>
                <a:rPr lang="it-IT" b="1" dirty="0">
                  <a:solidFill>
                    <a:schemeClr val="accent2">
                      <a:lumMod val="50000"/>
                    </a:schemeClr>
                  </a:solidFill>
                  <a:latin typeface="Cambria" panose="02040503050406030204" pitchFamily="18" charset="0"/>
                </a:rPr>
                <a:t>tutto</a:t>
              </a:r>
              <a:r>
                <a:rPr lang="it-IT" dirty="0">
                  <a:solidFill>
                    <a:schemeClr val="accent2">
                      <a:lumMod val="50000"/>
                    </a:schemeClr>
                  </a:solidFill>
                  <a:latin typeface="Cambria" panose="02040503050406030204" pitchFamily="18" charset="0"/>
                </a:rPr>
                <a:t> il </a:t>
              </a:r>
              <a:r>
                <a:rPr lang="it-IT" b="1" dirty="0">
                  <a:solidFill>
                    <a:schemeClr val="accent2">
                      <a:lumMod val="50000"/>
                    </a:schemeClr>
                  </a:solidFill>
                  <a:latin typeface="Cambria" panose="02040503050406030204" pitchFamily="18" charset="0"/>
                </a:rPr>
                <a:t>ciclo di vita</a:t>
              </a:r>
            </a:p>
          </p:txBody>
        </p:sp>
        <p:sp>
          <p:nvSpPr>
            <p:cNvPr id="36" name="CasellaDiTesto 35">
              <a:extLst>
                <a:ext uri="{FF2B5EF4-FFF2-40B4-BE49-F238E27FC236}">
                  <a16:creationId xmlns:a16="http://schemas.microsoft.com/office/drawing/2014/main" id="{054A7721-2466-7942-89D1-0107395861E3}"/>
                </a:ext>
              </a:extLst>
            </p:cNvPr>
            <p:cNvSpPr txBox="1"/>
            <p:nvPr/>
          </p:nvSpPr>
          <p:spPr>
            <a:xfrm>
              <a:off x="1796161" y="2996952"/>
              <a:ext cx="2376263" cy="769441"/>
            </a:xfrm>
            <a:prstGeom prst="rect">
              <a:avLst/>
            </a:prstGeom>
            <a:noFill/>
            <a:ln w="9525">
              <a:noFill/>
            </a:ln>
          </p:spPr>
          <p:txBody>
            <a:bodyPr wrap="square" rtlCol="0">
              <a:spAutoFit/>
            </a:bodyPr>
            <a:lstStyle/>
            <a:p>
              <a:r>
                <a:rPr lang="it-IT" sz="1100" dirty="0">
                  <a:latin typeface="Cambria" panose="02040503050406030204" pitchFamily="18" charset="0"/>
                </a:rPr>
                <a:t>Il bisogno di appartenenza accompagna gli individui fin dai primi istanti di vita sino agli ultimi giorni dell’esistenza delle persone.</a:t>
              </a:r>
              <a:endParaRPr lang="it-IT" sz="1100" b="1" dirty="0">
                <a:latin typeface="Cambria" panose="02040503050406030204" pitchFamily="18" charset="0"/>
              </a:endParaRPr>
            </a:p>
          </p:txBody>
        </p:sp>
      </p:grpSp>
      <p:grpSp>
        <p:nvGrpSpPr>
          <p:cNvPr id="11" name="Gruppo 10">
            <a:extLst>
              <a:ext uri="{FF2B5EF4-FFF2-40B4-BE49-F238E27FC236}">
                <a16:creationId xmlns:a16="http://schemas.microsoft.com/office/drawing/2014/main" id="{60DEF57B-0A3D-3F4E-A4C5-1310E6F9BD8C}"/>
              </a:ext>
            </a:extLst>
          </p:cNvPr>
          <p:cNvGrpSpPr/>
          <p:nvPr/>
        </p:nvGrpSpPr>
        <p:grpSpPr>
          <a:xfrm>
            <a:off x="5951984" y="2062589"/>
            <a:ext cx="4588147" cy="1314068"/>
            <a:chOff x="4450178" y="2870105"/>
            <a:chExt cx="4588147" cy="1314068"/>
          </a:xfrm>
        </p:grpSpPr>
        <p:sp>
          <p:nvSpPr>
            <p:cNvPr id="34" name="CasellaDiTesto 33">
              <a:extLst>
                <a:ext uri="{FF2B5EF4-FFF2-40B4-BE49-F238E27FC236}">
                  <a16:creationId xmlns:a16="http://schemas.microsoft.com/office/drawing/2014/main" id="{F161CE60-950D-D640-9EBE-18706000050D}"/>
                </a:ext>
              </a:extLst>
            </p:cNvPr>
            <p:cNvSpPr txBox="1"/>
            <p:nvPr/>
          </p:nvSpPr>
          <p:spPr>
            <a:xfrm>
              <a:off x="4511844" y="2870105"/>
              <a:ext cx="4402831" cy="646331"/>
            </a:xfrm>
            <a:prstGeom prst="rect">
              <a:avLst/>
            </a:prstGeom>
            <a:solidFill>
              <a:schemeClr val="bg1"/>
            </a:solidFill>
            <a:ln>
              <a:solidFill>
                <a:schemeClr val="tx2"/>
              </a:solidFill>
            </a:ln>
          </p:spPr>
          <p:txBody>
            <a:bodyPr wrap="square" rtlCol="0">
              <a:spAutoFit/>
            </a:bodyPr>
            <a:lstStyle/>
            <a:p>
              <a:r>
                <a:rPr lang="it-IT" dirty="0">
                  <a:solidFill>
                    <a:schemeClr val="accent2">
                      <a:lumMod val="50000"/>
                    </a:schemeClr>
                  </a:solidFill>
                  <a:latin typeface="Cambria" panose="02040503050406030204" pitchFamily="18" charset="0"/>
                </a:rPr>
                <a:t>Consente l’accesso alla soddisfazione di tutti gli </a:t>
              </a:r>
              <a:r>
                <a:rPr lang="it-IT" b="1" dirty="0">
                  <a:solidFill>
                    <a:schemeClr val="accent2">
                      <a:lumMod val="50000"/>
                    </a:schemeClr>
                  </a:solidFill>
                  <a:latin typeface="Cambria" panose="02040503050406030204" pitchFamily="18" charset="0"/>
                </a:rPr>
                <a:t>altri possibili bisogni e desideri</a:t>
              </a:r>
            </a:p>
          </p:txBody>
        </p:sp>
        <p:sp>
          <p:nvSpPr>
            <p:cNvPr id="37" name="CasellaDiTesto 36">
              <a:extLst>
                <a:ext uri="{FF2B5EF4-FFF2-40B4-BE49-F238E27FC236}">
                  <a16:creationId xmlns:a16="http://schemas.microsoft.com/office/drawing/2014/main" id="{E35A0739-B84D-4C42-A68A-B53B95A45420}"/>
                </a:ext>
              </a:extLst>
            </p:cNvPr>
            <p:cNvSpPr txBox="1"/>
            <p:nvPr/>
          </p:nvSpPr>
          <p:spPr>
            <a:xfrm>
              <a:off x="4450178" y="3584009"/>
              <a:ext cx="4588147" cy="600164"/>
            </a:xfrm>
            <a:prstGeom prst="rect">
              <a:avLst/>
            </a:prstGeom>
            <a:noFill/>
            <a:ln w="9525">
              <a:noFill/>
            </a:ln>
          </p:spPr>
          <p:txBody>
            <a:bodyPr wrap="square" rtlCol="0">
              <a:spAutoFit/>
            </a:bodyPr>
            <a:lstStyle/>
            <a:p>
              <a:r>
                <a:rPr lang="it-IT" sz="1100" dirty="0">
                  <a:latin typeface="Cambria" panose="02040503050406030204" pitchFamily="18" charset="0"/>
                </a:rPr>
                <a:t>Il bisogno di connessioni sociali è il bisogno chiave, quello che se soddisfatto consente l’accesso alla soddisfazione di tutti gli altri possibili bisogni (fisiologici e psicologici) e desideri di un essere umano.</a:t>
              </a:r>
              <a:endParaRPr lang="it-IT" sz="1100" b="1" dirty="0">
                <a:latin typeface="Cambria" panose="02040503050406030204" pitchFamily="18" charset="0"/>
              </a:endParaRPr>
            </a:p>
          </p:txBody>
        </p:sp>
      </p:grpSp>
      <p:grpSp>
        <p:nvGrpSpPr>
          <p:cNvPr id="14" name="Gruppo 13">
            <a:extLst>
              <a:ext uri="{FF2B5EF4-FFF2-40B4-BE49-F238E27FC236}">
                <a16:creationId xmlns:a16="http://schemas.microsoft.com/office/drawing/2014/main" id="{3064545B-70DA-624B-863A-9695AD376D20}"/>
              </a:ext>
            </a:extLst>
          </p:cNvPr>
          <p:cNvGrpSpPr/>
          <p:nvPr/>
        </p:nvGrpSpPr>
        <p:grpSpPr>
          <a:xfrm>
            <a:off x="1661452" y="3501009"/>
            <a:ext cx="4434548" cy="2023631"/>
            <a:chOff x="127870" y="3861048"/>
            <a:chExt cx="4434548" cy="2023631"/>
          </a:xfrm>
        </p:grpSpPr>
        <p:sp>
          <p:nvSpPr>
            <p:cNvPr id="40" name="CasellaDiTesto 39">
              <a:extLst>
                <a:ext uri="{FF2B5EF4-FFF2-40B4-BE49-F238E27FC236}">
                  <a16:creationId xmlns:a16="http://schemas.microsoft.com/office/drawing/2014/main" id="{3905CFE8-5BC4-1F47-A98F-E61A6252D73E}"/>
                </a:ext>
              </a:extLst>
            </p:cNvPr>
            <p:cNvSpPr txBox="1"/>
            <p:nvPr/>
          </p:nvSpPr>
          <p:spPr>
            <a:xfrm>
              <a:off x="209504" y="3861048"/>
              <a:ext cx="3138360" cy="338554"/>
            </a:xfrm>
            <a:prstGeom prst="rect">
              <a:avLst/>
            </a:prstGeom>
            <a:solidFill>
              <a:schemeClr val="bg1"/>
            </a:solidFill>
            <a:ln>
              <a:solidFill>
                <a:schemeClr val="tx2"/>
              </a:solidFill>
            </a:ln>
          </p:spPr>
          <p:txBody>
            <a:bodyPr wrap="none" rtlCol="0">
              <a:spAutoFit/>
            </a:bodyPr>
            <a:lstStyle/>
            <a:p>
              <a:r>
                <a:rPr lang="it-IT" sz="1600" b="1" dirty="0">
                  <a:latin typeface="Cambria" panose="02040503050406030204" pitchFamily="18" charset="0"/>
                </a:rPr>
                <a:t>PROSPETTIVA EVOLUZIONISTA:</a:t>
              </a:r>
            </a:p>
          </p:txBody>
        </p:sp>
        <p:sp>
          <p:nvSpPr>
            <p:cNvPr id="41" name="CasellaDiTesto 40">
              <a:extLst>
                <a:ext uri="{FF2B5EF4-FFF2-40B4-BE49-F238E27FC236}">
                  <a16:creationId xmlns:a16="http://schemas.microsoft.com/office/drawing/2014/main" id="{38BDAE68-390C-A34F-BF2F-999221C7B17B}"/>
                </a:ext>
              </a:extLst>
            </p:cNvPr>
            <p:cNvSpPr txBox="1"/>
            <p:nvPr/>
          </p:nvSpPr>
          <p:spPr>
            <a:xfrm>
              <a:off x="127870" y="4284241"/>
              <a:ext cx="4434548" cy="1600438"/>
            </a:xfrm>
            <a:prstGeom prst="rect">
              <a:avLst/>
            </a:prstGeom>
            <a:noFill/>
            <a:ln w="9525">
              <a:noFill/>
            </a:ln>
          </p:spPr>
          <p:txBody>
            <a:bodyPr wrap="square" rtlCol="0">
              <a:spAutoFit/>
            </a:bodyPr>
            <a:lstStyle/>
            <a:p>
              <a:r>
                <a:rPr lang="it-IT" sz="1400" dirty="0">
                  <a:latin typeface="Cambria" panose="02040503050406030204" pitchFamily="18" charset="0"/>
                </a:rPr>
                <a:t>Per l’individuo isolato eseguire una serie di compiti (ad esempio, difesa, riproduzione) risultava difficile se non impossibile. Per questo è stato ipotizzato che nel corso del cammino evolutivo della nostra specie siano stati </a:t>
              </a:r>
              <a:r>
                <a:rPr lang="it-IT" sz="1400" b="1" dirty="0">
                  <a:latin typeface="Cambria" panose="02040503050406030204" pitchFamily="18" charset="0"/>
                </a:rPr>
                <a:t>selezionati una serie di </a:t>
              </a:r>
              <a:r>
                <a:rPr lang="it-IT" sz="1400" b="1" dirty="0">
                  <a:solidFill>
                    <a:schemeClr val="accent2">
                      <a:lumMod val="50000"/>
                    </a:schemeClr>
                  </a:solidFill>
                  <a:latin typeface="Cambria" panose="02040503050406030204" pitchFamily="18" charset="0"/>
                </a:rPr>
                <a:t>MECCANISMI PSICOLOGICI </a:t>
              </a:r>
              <a:r>
                <a:rPr lang="it-IT" sz="1400" b="1" dirty="0">
                  <a:latin typeface="Cambria" panose="02040503050406030204" pitchFamily="18" charset="0"/>
                </a:rPr>
                <a:t>finalizzati a spingere l’individuo a cercare, mantenere e riparare le connessioni sociali</a:t>
              </a:r>
              <a:r>
                <a:rPr lang="it-IT" sz="1400" dirty="0">
                  <a:latin typeface="Cambria" panose="02040503050406030204" pitchFamily="18" charset="0"/>
                </a:rPr>
                <a:t>.</a:t>
              </a:r>
              <a:endParaRPr lang="it-IT" sz="1400" b="1" dirty="0">
                <a:latin typeface="Cambria" panose="02040503050406030204" pitchFamily="18" charset="0"/>
              </a:endParaRPr>
            </a:p>
          </p:txBody>
        </p:sp>
      </p:grpSp>
      <p:grpSp>
        <p:nvGrpSpPr>
          <p:cNvPr id="24" name="Gruppo 23">
            <a:extLst>
              <a:ext uri="{FF2B5EF4-FFF2-40B4-BE49-F238E27FC236}">
                <a16:creationId xmlns:a16="http://schemas.microsoft.com/office/drawing/2014/main" id="{A90C3A80-C15D-BB4C-8561-D37AD345EC5D}"/>
              </a:ext>
            </a:extLst>
          </p:cNvPr>
          <p:cNvGrpSpPr/>
          <p:nvPr/>
        </p:nvGrpSpPr>
        <p:grpSpPr>
          <a:xfrm>
            <a:off x="5492534" y="4077073"/>
            <a:ext cx="4923946" cy="1692771"/>
            <a:chOff x="3357446" y="4018463"/>
            <a:chExt cx="4923946" cy="1692771"/>
          </a:xfrm>
        </p:grpSpPr>
        <p:cxnSp>
          <p:nvCxnSpPr>
            <p:cNvPr id="43" name="Connettore 2 42">
              <a:extLst>
                <a:ext uri="{FF2B5EF4-FFF2-40B4-BE49-F238E27FC236}">
                  <a16:creationId xmlns:a16="http://schemas.microsoft.com/office/drawing/2014/main" id="{F5037CC5-FFB9-AF48-A922-6522771D26FD}"/>
                </a:ext>
              </a:extLst>
            </p:cNvPr>
            <p:cNvCxnSpPr>
              <a:cxnSpLocks/>
            </p:cNvCxnSpPr>
            <p:nvPr/>
          </p:nvCxnSpPr>
          <p:spPr>
            <a:xfrm>
              <a:off x="3357446" y="5054451"/>
              <a:ext cx="121455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4" name="CasellaDiTesto 43">
              <a:extLst>
                <a:ext uri="{FF2B5EF4-FFF2-40B4-BE49-F238E27FC236}">
                  <a16:creationId xmlns:a16="http://schemas.microsoft.com/office/drawing/2014/main" id="{7A869770-1082-764A-BF62-1ED7DA011046}"/>
                </a:ext>
              </a:extLst>
            </p:cNvPr>
            <p:cNvSpPr txBox="1"/>
            <p:nvPr/>
          </p:nvSpPr>
          <p:spPr>
            <a:xfrm>
              <a:off x="4680992" y="4018463"/>
              <a:ext cx="3600400" cy="1692771"/>
            </a:xfrm>
            <a:prstGeom prst="rect">
              <a:avLst/>
            </a:prstGeom>
            <a:solidFill>
              <a:schemeClr val="bg1"/>
            </a:solidFill>
            <a:ln w="19050">
              <a:solidFill>
                <a:schemeClr val="tx2">
                  <a:lumMod val="50000"/>
                </a:schemeClr>
              </a:solidFill>
            </a:ln>
          </p:spPr>
          <p:txBody>
            <a:bodyPr wrap="square" rtlCol="0">
              <a:spAutoFit/>
            </a:bodyPr>
            <a:lstStyle/>
            <a:p>
              <a:r>
                <a:rPr lang="it-IT" sz="1300" b="1" dirty="0">
                  <a:solidFill>
                    <a:schemeClr val="accent2">
                      <a:lumMod val="50000"/>
                    </a:schemeClr>
                  </a:solidFill>
                  <a:latin typeface="Cambria" panose="02040503050406030204" pitchFamily="18" charset="0"/>
                </a:rPr>
                <a:t>DOLORE SOCIALE</a:t>
              </a:r>
              <a:r>
                <a:rPr lang="it-IT" sz="1300" dirty="0">
                  <a:latin typeface="Cambria" panose="02040503050406030204" pitchFamily="18" charset="0"/>
                </a:rPr>
                <a:t>: le </a:t>
              </a:r>
              <a:r>
                <a:rPr lang="it-IT" sz="1300" b="1" dirty="0">
                  <a:latin typeface="Cambria" panose="02040503050406030204" pitchFamily="18" charset="0"/>
                </a:rPr>
                <a:t>aree cerebrali </a:t>
              </a:r>
              <a:r>
                <a:rPr lang="it-IT" sz="1300" dirty="0">
                  <a:latin typeface="Cambria" panose="02040503050406030204" pitchFamily="18" charset="0"/>
                </a:rPr>
                <a:t>che si attivano durante l’esperienza di dolore sociale (ad esempio, durante l’esclusione sociale) sono in parte sovrapposte alle aree cerebrali che di attivano nel processamento del dolore fisico. Inoltre, c’è similarità tra dolore sociale e fisico nelle </a:t>
              </a:r>
              <a:r>
                <a:rPr lang="it-IT" sz="1300" b="1" dirty="0">
                  <a:latin typeface="Cambria" panose="02040503050406030204" pitchFamily="18" charset="0"/>
                </a:rPr>
                <a:t>conseguenze psicologiche </a:t>
              </a:r>
              <a:r>
                <a:rPr lang="it-IT" sz="1300" dirty="0">
                  <a:latin typeface="Cambria" panose="02040503050406030204" pitchFamily="18" charset="0"/>
                </a:rPr>
                <a:t>di queste due esperienze.</a:t>
              </a:r>
            </a:p>
          </p:txBody>
        </p:sp>
      </p:grpSp>
    </p:spTree>
    <p:extLst>
      <p:ext uri="{BB962C8B-B14F-4D97-AF65-F5344CB8AC3E}">
        <p14:creationId xmlns:p14="http://schemas.microsoft.com/office/powerpoint/2010/main" val="788453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9" presetClass="emph" presetSubtype="0" nodeType="withEffect">
                                  <p:stCondLst>
                                    <p:cond delay="0"/>
                                  </p:stCondLst>
                                  <p:childTnLst>
                                    <p:set>
                                      <p:cBhvr>
                                        <p:cTn id="20" dur="indefinite"/>
                                        <p:tgtEl>
                                          <p:spTgt spid="8"/>
                                        </p:tgtEl>
                                        <p:attrNameLst>
                                          <p:attrName>style.opacity</p:attrName>
                                        </p:attrNameLst>
                                      </p:cBhvr>
                                      <p:to>
                                        <p:strVal val="0.5"/>
                                      </p:to>
                                    </p:set>
                                    <p:animEffect filter="image" prLst="opacity: 0.5">
                                      <p:cBhvr rctx="IE">
                                        <p:cTn id="21" dur="indefinite"/>
                                        <p:tgtEl>
                                          <p:spTgt spid="8"/>
                                        </p:tgtEl>
                                      </p:cBhvr>
                                    </p:animEffect>
                                  </p:childTnLst>
                                </p:cTn>
                              </p:par>
                              <p:par>
                                <p:cTn id="22" presetID="9" presetClass="emph" presetSubtype="0" nodeType="withEffect">
                                  <p:stCondLst>
                                    <p:cond delay="0"/>
                                  </p:stCondLst>
                                  <p:childTnLst>
                                    <p:set>
                                      <p:cBhvr>
                                        <p:cTn id="23" dur="indefinite"/>
                                        <p:tgtEl>
                                          <p:spTgt spid="9"/>
                                        </p:tgtEl>
                                        <p:attrNameLst>
                                          <p:attrName>style.opacity</p:attrName>
                                        </p:attrNameLst>
                                      </p:cBhvr>
                                      <p:to>
                                        <p:strVal val="0.5"/>
                                      </p:to>
                                    </p:set>
                                    <p:animEffect filter="image" prLst="opacity: 0.5">
                                      <p:cBhvr rctx="IE">
                                        <p:cTn id="24" dur="indefinite"/>
                                        <p:tgtEl>
                                          <p:spTgt spid="9"/>
                                        </p:tgtEl>
                                      </p:cBhvr>
                                    </p:animEffect>
                                  </p:childTnLst>
                                </p:cTn>
                              </p:par>
                              <p:par>
                                <p:cTn id="25" presetID="9" presetClass="emph" presetSubtype="0" nodeType="withEffect">
                                  <p:stCondLst>
                                    <p:cond delay="0"/>
                                  </p:stCondLst>
                                  <p:childTnLst>
                                    <p:set>
                                      <p:cBhvr>
                                        <p:cTn id="26" dur="indefinite"/>
                                        <p:tgtEl>
                                          <p:spTgt spid="11"/>
                                        </p:tgtEl>
                                        <p:attrNameLst>
                                          <p:attrName>style.opacity</p:attrName>
                                        </p:attrNameLst>
                                      </p:cBhvr>
                                      <p:to>
                                        <p:strVal val="0.5"/>
                                      </p:to>
                                    </p:set>
                                    <p:animEffect filter="image" prLst="opacity: 0.5">
                                      <p:cBhvr rctx="IE">
                                        <p:cTn id="27" dur="indefinite"/>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a:extLst>
              <a:ext uri="{FF2B5EF4-FFF2-40B4-BE49-F238E27FC236}">
                <a16:creationId xmlns:a16="http://schemas.microsoft.com/office/drawing/2014/main" id="{B47E38C0-08CF-F741-88EF-F3398AD1F37A}"/>
              </a:ext>
            </a:extLst>
          </p:cNvPr>
          <p:cNvSpPr>
            <a:spLocks noGrp="1"/>
          </p:cNvSpPr>
          <p:nvPr>
            <p:ph type="sldNum" sz="quarter" idx="12"/>
          </p:nvPr>
        </p:nvSpPr>
        <p:spPr/>
        <p:txBody>
          <a:bodyPr/>
          <a:lstStyle/>
          <a:p>
            <a:fld id="{E3AAEEB7-370C-4CD1-84ED-44A96922B98A}" type="slidenum">
              <a:rPr lang="it-IT" smtClean="0"/>
              <a:pPr/>
              <a:t>4</a:t>
            </a:fld>
            <a:endParaRPr lang="it-IT"/>
          </a:p>
        </p:txBody>
      </p:sp>
      <p:sp>
        <p:nvSpPr>
          <p:cNvPr id="23" name="Rettangolo 22">
            <a:extLst>
              <a:ext uri="{FF2B5EF4-FFF2-40B4-BE49-F238E27FC236}">
                <a16:creationId xmlns:a16="http://schemas.microsoft.com/office/drawing/2014/main" id="{91AEAB86-EC33-464D-A83E-48DB0C2822C2}"/>
              </a:ext>
            </a:extLst>
          </p:cNvPr>
          <p:cNvSpPr/>
          <p:nvPr/>
        </p:nvSpPr>
        <p:spPr>
          <a:xfrm>
            <a:off x="1661452" y="590428"/>
            <a:ext cx="6882820" cy="858443"/>
          </a:xfrm>
          <a:prstGeom prst="rect">
            <a:avLst/>
          </a:prstGeom>
          <a:noFill/>
          <a:ln cmpd="sng">
            <a:solidFill>
              <a:schemeClr val="tx2">
                <a:alpha val="86000"/>
              </a:schemeClr>
            </a:solidFill>
            <a:prstDash val="solid"/>
            <a:extLst>
              <a:ext uri="{C807C97D-BFC1-408E-A445-0C87EB9F89A2}">
                <ask:lineSketchStyleProps xmlns:ask="http://schemas.microsoft.com/office/drawing/2018/sketchyshapes" xmlns="" sd="1219033472">
                  <a:custGeom>
                    <a:avLst/>
                    <a:gdLst>
                      <a:gd name="connsiteX0" fmla="*/ 0 w 9178724"/>
                      <a:gd name="connsiteY0" fmla="*/ 0 h 620030"/>
                      <a:gd name="connsiteX1" fmla="*/ 298309 w 9178724"/>
                      <a:gd name="connsiteY1" fmla="*/ 0 h 620030"/>
                      <a:gd name="connsiteX2" fmla="*/ 596617 w 9178724"/>
                      <a:gd name="connsiteY2" fmla="*/ 0 h 620030"/>
                      <a:gd name="connsiteX3" fmla="*/ 894926 w 9178724"/>
                      <a:gd name="connsiteY3" fmla="*/ 0 h 620030"/>
                      <a:gd name="connsiteX4" fmla="*/ 1652170 w 9178724"/>
                      <a:gd name="connsiteY4" fmla="*/ 0 h 620030"/>
                      <a:gd name="connsiteX5" fmla="*/ 2225841 w 9178724"/>
                      <a:gd name="connsiteY5" fmla="*/ 0 h 620030"/>
                      <a:gd name="connsiteX6" fmla="*/ 2524149 w 9178724"/>
                      <a:gd name="connsiteY6" fmla="*/ 0 h 620030"/>
                      <a:gd name="connsiteX7" fmla="*/ 3097819 w 9178724"/>
                      <a:gd name="connsiteY7" fmla="*/ 0 h 620030"/>
                      <a:gd name="connsiteX8" fmla="*/ 3855064 w 9178724"/>
                      <a:gd name="connsiteY8" fmla="*/ 0 h 620030"/>
                      <a:gd name="connsiteX9" fmla="*/ 4336947 w 9178724"/>
                      <a:gd name="connsiteY9" fmla="*/ 0 h 620030"/>
                      <a:gd name="connsiteX10" fmla="*/ 4818830 w 9178724"/>
                      <a:gd name="connsiteY10" fmla="*/ 0 h 620030"/>
                      <a:gd name="connsiteX11" fmla="*/ 5392500 w 9178724"/>
                      <a:gd name="connsiteY11" fmla="*/ 0 h 620030"/>
                      <a:gd name="connsiteX12" fmla="*/ 6057958 w 9178724"/>
                      <a:gd name="connsiteY12" fmla="*/ 0 h 620030"/>
                      <a:gd name="connsiteX13" fmla="*/ 6723415 w 9178724"/>
                      <a:gd name="connsiteY13" fmla="*/ 0 h 620030"/>
                      <a:gd name="connsiteX14" fmla="*/ 7388873 w 9178724"/>
                      <a:gd name="connsiteY14" fmla="*/ 0 h 620030"/>
                      <a:gd name="connsiteX15" fmla="*/ 8146118 w 9178724"/>
                      <a:gd name="connsiteY15" fmla="*/ 0 h 620030"/>
                      <a:gd name="connsiteX16" fmla="*/ 9178724 w 9178724"/>
                      <a:gd name="connsiteY16" fmla="*/ 0 h 620030"/>
                      <a:gd name="connsiteX17" fmla="*/ 9178724 w 9178724"/>
                      <a:gd name="connsiteY17" fmla="*/ 316215 h 620030"/>
                      <a:gd name="connsiteX18" fmla="*/ 9178724 w 9178724"/>
                      <a:gd name="connsiteY18" fmla="*/ 620030 h 620030"/>
                      <a:gd name="connsiteX19" fmla="*/ 8421479 w 9178724"/>
                      <a:gd name="connsiteY19" fmla="*/ 620030 h 620030"/>
                      <a:gd name="connsiteX20" fmla="*/ 7847809 w 9178724"/>
                      <a:gd name="connsiteY20" fmla="*/ 620030 h 620030"/>
                      <a:gd name="connsiteX21" fmla="*/ 7365926 w 9178724"/>
                      <a:gd name="connsiteY21" fmla="*/ 620030 h 620030"/>
                      <a:gd name="connsiteX22" fmla="*/ 6884043 w 9178724"/>
                      <a:gd name="connsiteY22" fmla="*/ 620030 h 620030"/>
                      <a:gd name="connsiteX23" fmla="*/ 6402160 w 9178724"/>
                      <a:gd name="connsiteY23" fmla="*/ 620030 h 620030"/>
                      <a:gd name="connsiteX24" fmla="*/ 5920277 w 9178724"/>
                      <a:gd name="connsiteY24" fmla="*/ 620030 h 620030"/>
                      <a:gd name="connsiteX25" fmla="*/ 5254819 w 9178724"/>
                      <a:gd name="connsiteY25" fmla="*/ 620030 h 620030"/>
                      <a:gd name="connsiteX26" fmla="*/ 4681149 w 9178724"/>
                      <a:gd name="connsiteY26" fmla="*/ 620030 h 620030"/>
                      <a:gd name="connsiteX27" fmla="*/ 4382841 w 9178724"/>
                      <a:gd name="connsiteY27" fmla="*/ 620030 h 620030"/>
                      <a:gd name="connsiteX28" fmla="*/ 3900958 w 9178724"/>
                      <a:gd name="connsiteY28" fmla="*/ 620030 h 620030"/>
                      <a:gd name="connsiteX29" fmla="*/ 3235500 w 9178724"/>
                      <a:gd name="connsiteY29" fmla="*/ 620030 h 620030"/>
                      <a:gd name="connsiteX30" fmla="*/ 2845404 w 9178724"/>
                      <a:gd name="connsiteY30" fmla="*/ 620030 h 620030"/>
                      <a:gd name="connsiteX31" fmla="*/ 2088160 w 9178724"/>
                      <a:gd name="connsiteY31" fmla="*/ 620030 h 620030"/>
                      <a:gd name="connsiteX32" fmla="*/ 1330915 w 9178724"/>
                      <a:gd name="connsiteY32" fmla="*/ 620030 h 620030"/>
                      <a:gd name="connsiteX33" fmla="*/ 757245 w 9178724"/>
                      <a:gd name="connsiteY33" fmla="*/ 620030 h 620030"/>
                      <a:gd name="connsiteX34" fmla="*/ 0 w 9178724"/>
                      <a:gd name="connsiteY34" fmla="*/ 620030 h 620030"/>
                      <a:gd name="connsiteX35" fmla="*/ 0 w 9178724"/>
                      <a:gd name="connsiteY35" fmla="*/ 310015 h 620030"/>
                      <a:gd name="connsiteX36" fmla="*/ 0 w 9178724"/>
                      <a:gd name="connsiteY36" fmla="*/ 0 h 620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9178724" h="620030" fill="none" extrusionOk="0">
                        <a:moveTo>
                          <a:pt x="0" y="0"/>
                        </a:moveTo>
                        <a:cubicBezTo>
                          <a:pt x="102535" y="-35417"/>
                          <a:pt x="231128" y="19743"/>
                          <a:pt x="298309" y="0"/>
                        </a:cubicBezTo>
                        <a:cubicBezTo>
                          <a:pt x="365490" y="-19743"/>
                          <a:pt x="504771" y="6903"/>
                          <a:pt x="596617" y="0"/>
                        </a:cubicBezTo>
                        <a:cubicBezTo>
                          <a:pt x="688463" y="-6903"/>
                          <a:pt x="801466" y="32459"/>
                          <a:pt x="894926" y="0"/>
                        </a:cubicBezTo>
                        <a:cubicBezTo>
                          <a:pt x="988386" y="-32459"/>
                          <a:pt x="1351220" y="8679"/>
                          <a:pt x="1652170" y="0"/>
                        </a:cubicBezTo>
                        <a:cubicBezTo>
                          <a:pt x="1953120" y="-8679"/>
                          <a:pt x="2036343" y="40882"/>
                          <a:pt x="2225841" y="0"/>
                        </a:cubicBezTo>
                        <a:cubicBezTo>
                          <a:pt x="2415339" y="-40882"/>
                          <a:pt x="2409558" y="12227"/>
                          <a:pt x="2524149" y="0"/>
                        </a:cubicBezTo>
                        <a:cubicBezTo>
                          <a:pt x="2638740" y="-12227"/>
                          <a:pt x="2909787" y="59308"/>
                          <a:pt x="3097819" y="0"/>
                        </a:cubicBezTo>
                        <a:cubicBezTo>
                          <a:pt x="3285851" y="-59308"/>
                          <a:pt x="3499507" y="53098"/>
                          <a:pt x="3855064" y="0"/>
                        </a:cubicBezTo>
                        <a:cubicBezTo>
                          <a:pt x="4210622" y="-53098"/>
                          <a:pt x="4150339" y="24700"/>
                          <a:pt x="4336947" y="0"/>
                        </a:cubicBezTo>
                        <a:cubicBezTo>
                          <a:pt x="4523555" y="-24700"/>
                          <a:pt x="4623920" y="10678"/>
                          <a:pt x="4818830" y="0"/>
                        </a:cubicBezTo>
                        <a:cubicBezTo>
                          <a:pt x="5013740" y="-10678"/>
                          <a:pt x="5127394" y="40268"/>
                          <a:pt x="5392500" y="0"/>
                        </a:cubicBezTo>
                        <a:cubicBezTo>
                          <a:pt x="5657606" y="-40268"/>
                          <a:pt x="5754330" y="74320"/>
                          <a:pt x="6057958" y="0"/>
                        </a:cubicBezTo>
                        <a:cubicBezTo>
                          <a:pt x="6361586" y="-74320"/>
                          <a:pt x="6494940" y="37329"/>
                          <a:pt x="6723415" y="0"/>
                        </a:cubicBezTo>
                        <a:cubicBezTo>
                          <a:pt x="6951890" y="-37329"/>
                          <a:pt x="7117832" y="30948"/>
                          <a:pt x="7388873" y="0"/>
                        </a:cubicBezTo>
                        <a:cubicBezTo>
                          <a:pt x="7659914" y="-30948"/>
                          <a:pt x="7926991" y="65074"/>
                          <a:pt x="8146118" y="0"/>
                        </a:cubicBezTo>
                        <a:cubicBezTo>
                          <a:pt x="8365246" y="-65074"/>
                          <a:pt x="8701383" y="71750"/>
                          <a:pt x="9178724" y="0"/>
                        </a:cubicBezTo>
                        <a:cubicBezTo>
                          <a:pt x="9200174" y="141322"/>
                          <a:pt x="9160033" y="216766"/>
                          <a:pt x="9178724" y="316215"/>
                        </a:cubicBezTo>
                        <a:cubicBezTo>
                          <a:pt x="9197415" y="415665"/>
                          <a:pt x="9170910" y="493137"/>
                          <a:pt x="9178724" y="620030"/>
                        </a:cubicBezTo>
                        <a:cubicBezTo>
                          <a:pt x="8847610" y="633606"/>
                          <a:pt x="8699284" y="581521"/>
                          <a:pt x="8421479" y="620030"/>
                        </a:cubicBezTo>
                        <a:cubicBezTo>
                          <a:pt x="8143674" y="658539"/>
                          <a:pt x="8043343" y="588100"/>
                          <a:pt x="7847809" y="620030"/>
                        </a:cubicBezTo>
                        <a:cubicBezTo>
                          <a:pt x="7652275" y="651960"/>
                          <a:pt x="7499974" y="566721"/>
                          <a:pt x="7365926" y="620030"/>
                        </a:cubicBezTo>
                        <a:cubicBezTo>
                          <a:pt x="7231878" y="673339"/>
                          <a:pt x="6983206" y="609203"/>
                          <a:pt x="6884043" y="620030"/>
                        </a:cubicBezTo>
                        <a:cubicBezTo>
                          <a:pt x="6784880" y="630857"/>
                          <a:pt x="6634085" y="589226"/>
                          <a:pt x="6402160" y="620030"/>
                        </a:cubicBezTo>
                        <a:cubicBezTo>
                          <a:pt x="6170235" y="650834"/>
                          <a:pt x="6075682" y="619367"/>
                          <a:pt x="5920277" y="620030"/>
                        </a:cubicBezTo>
                        <a:cubicBezTo>
                          <a:pt x="5764872" y="620693"/>
                          <a:pt x="5573139" y="548710"/>
                          <a:pt x="5254819" y="620030"/>
                        </a:cubicBezTo>
                        <a:cubicBezTo>
                          <a:pt x="4936499" y="691350"/>
                          <a:pt x="4839040" y="582151"/>
                          <a:pt x="4681149" y="620030"/>
                        </a:cubicBezTo>
                        <a:cubicBezTo>
                          <a:pt x="4523258" y="657909"/>
                          <a:pt x="4447847" y="611926"/>
                          <a:pt x="4382841" y="620030"/>
                        </a:cubicBezTo>
                        <a:cubicBezTo>
                          <a:pt x="4317835" y="628134"/>
                          <a:pt x="4075188" y="570834"/>
                          <a:pt x="3900958" y="620030"/>
                        </a:cubicBezTo>
                        <a:cubicBezTo>
                          <a:pt x="3726728" y="669226"/>
                          <a:pt x="3504960" y="595564"/>
                          <a:pt x="3235500" y="620030"/>
                        </a:cubicBezTo>
                        <a:cubicBezTo>
                          <a:pt x="2966040" y="644496"/>
                          <a:pt x="3034078" y="612289"/>
                          <a:pt x="2845404" y="620030"/>
                        </a:cubicBezTo>
                        <a:cubicBezTo>
                          <a:pt x="2656730" y="627771"/>
                          <a:pt x="2449560" y="570399"/>
                          <a:pt x="2088160" y="620030"/>
                        </a:cubicBezTo>
                        <a:cubicBezTo>
                          <a:pt x="1726760" y="669661"/>
                          <a:pt x="1489744" y="618694"/>
                          <a:pt x="1330915" y="620030"/>
                        </a:cubicBezTo>
                        <a:cubicBezTo>
                          <a:pt x="1172086" y="621366"/>
                          <a:pt x="970889" y="568148"/>
                          <a:pt x="757245" y="620030"/>
                        </a:cubicBezTo>
                        <a:cubicBezTo>
                          <a:pt x="543601" y="671912"/>
                          <a:pt x="288056" y="618081"/>
                          <a:pt x="0" y="620030"/>
                        </a:cubicBezTo>
                        <a:cubicBezTo>
                          <a:pt x="-24602" y="527322"/>
                          <a:pt x="13740" y="373087"/>
                          <a:pt x="0" y="310015"/>
                        </a:cubicBezTo>
                        <a:cubicBezTo>
                          <a:pt x="-13740" y="246943"/>
                          <a:pt x="26405" y="66838"/>
                          <a:pt x="0" y="0"/>
                        </a:cubicBezTo>
                        <a:close/>
                      </a:path>
                      <a:path w="9178724" h="620030" stroke="0" extrusionOk="0">
                        <a:moveTo>
                          <a:pt x="0" y="0"/>
                        </a:moveTo>
                        <a:cubicBezTo>
                          <a:pt x="96739" y="-29740"/>
                          <a:pt x="316269" y="55884"/>
                          <a:pt x="481883" y="0"/>
                        </a:cubicBezTo>
                        <a:cubicBezTo>
                          <a:pt x="647497" y="-55884"/>
                          <a:pt x="662906" y="22298"/>
                          <a:pt x="780192" y="0"/>
                        </a:cubicBezTo>
                        <a:cubicBezTo>
                          <a:pt x="897478" y="-22298"/>
                          <a:pt x="1174454" y="84120"/>
                          <a:pt x="1537436" y="0"/>
                        </a:cubicBezTo>
                        <a:cubicBezTo>
                          <a:pt x="1900418" y="-84120"/>
                          <a:pt x="1921992" y="49836"/>
                          <a:pt x="2019319" y="0"/>
                        </a:cubicBezTo>
                        <a:cubicBezTo>
                          <a:pt x="2116646" y="-49836"/>
                          <a:pt x="2279697" y="53246"/>
                          <a:pt x="2501202" y="0"/>
                        </a:cubicBezTo>
                        <a:cubicBezTo>
                          <a:pt x="2722707" y="-53246"/>
                          <a:pt x="3105924" y="15731"/>
                          <a:pt x="3258447" y="0"/>
                        </a:cubicBezTo>
                        <a:cubicBezTo>
                          <a:pt x="3410970" y="-15731"/>
                          <a:pt x="3548202" y="42104"/>
                          <a:pt x="3648543" y="0"/>
                        </a:cubicBezTo>
                        <a:cubicBezTo>
                          <a:pt x="3748884" y="-42104"/>
                          <a:pt x="4173673" y="21777"/>
                          <a:pt x="4405788" y="0"/>
                        </a:cubicBezTo>
                        <a:cubicBezTo>
                          <a:pt x="4637904" y="-21777"/>
                          <a:pt x="4991337" y="42536"/>
                          <a:pt x="5163032" y="0"/>
                        </a:cubicBezTo>
                        <a:cubicBezTo>
                          <a:pt x="5334727" y="-42536"/>
                          <a:pt x="5620270" y="48170"/>
                          <a:pt x="5736703" y="0"/>
                        </a:cubicBezTo>
                        <a:cubicBezTo>
                          <a:pt x="5853136" y="-48170"/>
                          <a:pt x="6278797" y="51597"/>
                          <a:pt x="6493947" y="0"/>
                        </a:cubicBezTo>
                        <a:cubicBezTo>
                          <a:pt x="6709097" y="-51597"/>
                          <a:pt x="6791622" y="51322"/>
                          <a:pt x="6975830" y="0"/>
                        </a:cubicBezTo>
                        <a:cubicBezTo>
                          <a:pt x="7160038" y="-51322"/>
                          <a:pt x="7222993" y="41857"/>
                          <a:pt x="7457713" y="0"/>
                        </a:cubicBezTo>
                        <a:cubicBezTo>
                          <a:pt x="7692433" y="-41857"/>
                          <a:pt x="7885776" y="62575"/>
                          <a:pt x="8123171" y="0"/>
                        </a:cubicBezTo>
                        <a:cubicBezTo>
                          <a:pt x="8360566" y="-62575"/>
                          <a:pt x="8394351" y="45246"/>
                          <a:pt x="8605054" y="0"/>
                        </a:cubicBezTo>
                        <a:cubicBezTo>
                          <a:pt x="8815757" y="-45246"/>
                          <a:pt x="8988246" y="15581"/>
                          <a:pt x="9178724" y="0"/>
                        </a:cubicBezTo>
                        <a:cubicBezTo>
                          <a:pt x="9202683" y="95727"/>
                          <a:pt x="9155313" y="164771"/>
                          <a:pt x="9178724" y="322416"/>
                        </a:cubicBezTo>
                        <a:cubicBezTo>
                          <a:pt x="9202135" y="480061"/>
                          <a:pt x="9157802" y="527713"/>
                          <a:pt x="9178724" y="620030"/>
                        </a:cubicBezTo>
                        <a:cubicBezTo>
                          <a:pt x="8951193" y="671370"/>
                          <a:pt x="8799462" y="595443"/>
                          <a:pt x="8513267" y="620030"/>
                        </a:cubicBezTo>
                        <a:cubicBezTo>
                          <a:pt x="8227072" y="644617"/>
                          <a:pt x="8259683" y="573792"/>
                          <a:pt x="8123171" y="620030"/>
                        </a:cubicBezTo>
                        <a:cubicBezTo>
                          <a:pt x="7986659" y="666268"/>
                          <a:pt x="7591580" y="543706"/>
                          <a:pt x="7365926" y="620030"/>
                        </a:cubicBezTo>
                        <a:cubicBezTo>
                          <a:pt x="7140272" y="696354"/>
                          <a:pt x="6935755" y="598652"/>
                          <a:pt x="6792256" y="620030"/>
                        </a:cubicBezTo>
                        <a:cubicBezTo>
                          <a:pt x="6648757" y="641408"/>
                          <a:pt x="6575267" y="585033"/>
                          <a:pt x="6402160" y="620030"/>
                        </a:cubicBezTo>
                        <a:cubicBezTo>
                          <a:pt x="6229053" y="655027"/>
                          <a:pt x="6024031" y="591791"/>
                          <a:pt x="5828490" y="620030"/>
                        </a:cubicBezTo>
                        <a:cubicBezTo>
                          <a:pt x="5632949" y="648269"/>
                          <a:pt x="5678078" y="587768"/>
                          <a:pt x="5530181" y="620030"/>
                        </a:cubicBezTo>
                        <a:cubicBezTo>
                          <a:pt x="5382284" y="652292"/>
                          <a:pt x="5354071" y="600649"/>
                          <a:pt x="5231873" y="620030"/>
                        </a:cubicBezTo>
                        <a:cubicBezTo>
                          <a:pt x="5109675" y="639411"/>
                          <a:pt x="4917260" y="557481"/>
                          <a:pt x="4658202" y="620030"/>
                        </a:cubicBezTo>
                        <a:cubicBezTo>
                          <a:pt x="4399144" y="682579"/>
                          <a:pt x="4442789" y="601632"/>
                          <a:pt x="4268107" y="620030"/>
                        </a:cubicBezTo>
                        <a:cubicBezTo>
                          <a:pt x="4093426" y="638428"/>
                          <a:pt x="3806188" y="560095"/>
                          <a:pt x="3602649" y="620030"/>
                        </a:cubicBezTo>
                        <a:cubicBezTo>
                          <a:pt x="3399110" y="679965"/>
                          <a:pt x="3364832" y="602250"/>
                          <a:pt x="3212553" y="620030"/>
                        </a:cubicBezTo>
                        <a:cubicBezTo>
                          <a:pt x="3060274" y="637810"/>
                          <a:pt x="2803745" y="611116"/>
                          <a:pt x="2547096" y="620030"/>
                        </a:cubicBezTo>
                        <a:cubicBezTo>
                          <a:pt x="2290447" y="628944"/>
                          <a:pt x="2330663" y="599928"/>
                          <a:pt x="2248787" y="620030"/>
                        </a:cubicBezTo>
                        <a:cubicBezTo>
                          <a:pt x="2166911" y="640132"/>
                          <a:pt x="1894976" y="566256"/>
                          <a:pt x="1583330" y="620030"/>
                        </a:cubicBezTo>
                        <a:cubicBezTo>
                          <a:pt x="1271684" y="673804"/>
                          <a:pt x="1331706" y="588276"/>
                          <a:pt x="1193234" y="620030"/>
                        </a:cubicBezTo>
                        <a:cubicBezTo>
                          <a:pt x="1054762" y="651784"/>
                          <a:pt x="1037048" y="618999"/>
                          <a:pt x="894926" y="620030"/>
                        </a:cubicBezTo>
                        <a:cubicBezTo>
                          <a:pt x="752804" y="621061"/>
                          <a:pt x="670831" y="580283"/>
                          <a:pt x="504830" y="620030"/>
                        </a:cubicBezTo>
                        <a:cubicBezTo>
                          <a:pt x="338829" y="659777"/>
                          <a:pt x="209164" y="605714"/>
                          <a:pt x="0" y="620030"/>
                        </a:cubicBezTo>
                        <a:cubicBezTo>
                          <a:pt x="-25652" y="520703"/>
                          <a:pt x="14295" y="447375"/>
                          <a:pt x="0" y="322416"/>
                        </a:cubicBezTo>
                        <a:cubicBezTo>
                          <a:pt x="-14295" y="197457"/>
                          <a:pt x="4354" y="146233"/>
                          <a:pt x="0" y="0"/>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2800" b="1" dirty="0">
                <a:solidFill>
                  <a:schemeClr val="tx1"/>
                </a:solidFill>
                <a:latin typeface="Cambria" panose="02040503050406030204" pitchFamily="18" charset="0"/>
                <a:cs typeface="Arial" panose="020B0604020202020204" pitchFamily="34" charset="0"/>
              </a:rPr>
              <a:t>Soddisfare il bisogno di appartenenza</a:t>
            </a:r>
          </a:p>
        </p:txBody>
      </p:sp>
      <p:sp>
        <p:nvSpPr>
          <p:cNvPr id="22" name="CasellaDiTesto 21">
            <a:extLst>
              <a:ext uri="{FF2B5EF4-FFF2-40B4-BE49-F238E27FC236}">
                <a16:creationId xmlns:a16="http://schemas.microsoft.com/office/drawing/2014/main" id="{21E4AADC-6D8D-B540-A199-F726F42ABE6C}"/>
              </a:ext>
            </a:extLst>
          </p:cNvPr>
          <p:cNvSpPr txBox="1"/>
          <p:nvPr/>
        </p:nvSpPr>
        <p:spPr>
          <a:xfrm>
            <a:off x="1661452" y="1680884"/>
            <a:ext cx="8683020" cy="584775"/>
          </a:xfrm>
          <a:prstGeom prst="rect">
            <a:avLst/>
          </a:prstGeom>
          <a:noFill/>
        </p:spPr>
        <p:txBody>
          <a:bodyPr wrap="square" rtlCol="0">
            <a:spAutoFit/>
          </a:bodyPr>
          <a:lstStyle/>
          <a:p>
            <a:r>
              <a:rPr lang="it-IT" sz="1600" dirty="0">
                <a:latin typeface="Cambria" panose="02040503050406030204" pitchFamily="18" charset="0"/>
              </a:rPr>
              <a:t>Alcuni studiosi [</a:t>
            </a:r>
            <a:r>
              <a:rPr lang="it-IT" sz="1600" dirty="0" err="1">
                <a:latin typeface="Cambria" panose="02040503050406030204" pitchFamily="18" charset="0"/>
              </a:rPr>
              <a:t>Hirsch</a:t>
            </a:r>
            <a:r>
              <a:rPr lang="it-IT" sz="1600" dirty="0">
                <a:latin typeface="Cambria" panose="02040503050406030204" pitchFamily="18" charset="0"/>
              </a:rPr>
              <a:t> e Clark, 2018] individuano </a:t>
            </a:r>
            <a:r>
              <a:rPr lang="it-IT" sz="1600" b="1" dirty="0">
                <a:latin typeface="Cambria" panose="02040503050406030204" pitchFamily="18" charset="0"/>
              </a:rPr>
              <a:t>quattro percorsi principali </a:t>
            </a:r>
            <a:r>
              <a:rPr lang="it-IT" sz="1600" dirty="0">
                <a:latin typeface="Cambria" panose="02040503050406030204" pitchFamily="18" charset="0"/>
              </a:rPr>
              <a:t>per soddisfare il bisogno di appartenenza. </a:t>
            </a:r>
          </a:p>
        </p:txBody>
      </p:sp>
      <p:grpSp>
        <p:nvGrpSpPr>
          <p:cNvPr id="10" name="Gruppo 9">
            <a:extLst>
              <a:ext uri="{FF2B5EF4-FFF2-40B4-BE49-F238E27FC236}">
                <a16:creationId xmlns:a16="http://schemas.microsoft.com/office/drawing/2014/main" id="{8CBBF206-42D7-2E4B-9068-EAFA73D20405}"/>
              </a:ext>
            </a:extLst>
          </p:cNvPr>
          <p:cNvGrpSpPr/>
          <p:nvPr/>
        </p:nvGrpSpPr>
        <p:grpSpPr>
          <a:xfrm>
            <a:off x="1661452" y="2269653"/>
            <a:ext cx="8683020" cy="3312368"/>
            <a:chOff x="137452" y="2276872"/>
            <a:chExt cx="8683020" cy="3312368"/>
          </a:xfrm>
        </p:grpSpPr>
        <p:sp>
          <p:nvSpPr>
            <p:cNvPr id="42" name="Rettangolo 41">
              <a:extLst>
                <a:ext uri="{FF2B5EF4-FFF2-40B4-BE49-F238E27FC236}">
                  <a16:creationId xmlns:a16="http://schemas.microsoft.com/office/drawing/2014/main" id="{694460CA-3001-874A-A37D-E763A38F8176}"/>
                </a:ext>
              </a:extLst>
            </p:cNvPr>
            <p:cNvSpPr/>
            <p:nvPr/>
          </p:nvSpPr>
          <p:spPr>
            <a:xfrm>
              <a:off x="137452" y="4888595"/>
              <a:ext cx="8683020" cy="700645"/>
            </a:xfrm>
            <a:prstGeom prst="rect">
              <a:avLst/>
            </a:prstGeom>
            <a:solidFill>
              <a:schemeClr val="accent6">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39" name="Rettangolo 38">
              <a:extLst>
                <a:ext uri="{FF2B5EF4-FFF2-40B4-BE49-F238E27FC236}">
                  <a16:creationId xmlns:a16="http://schemas.microsoft.com/office/drawing/2014/main" id="{583EE8CF-4987-744C-9051-38B6F0D9FE04}"/>
                </a:ext>
              </a:extLst>
            </p:cNvPr>
            <p:cNvSpPr/>
            <p:nvPr/>
          </p:nvSpPr>
          <p:spPr>
            <a:xfrm>
              <a:off x="137452" y="4065722"/>
              <a:ext cx="8683020" cy="700645"/>
            </a:xfrm>
            <a:prstGeom prst="rect">
              <a:avLst/>
            </a:prstGeom>
            <a:solidFill>
              <a:schemeClr val="accent3">
                <a:lumMod val="40000"/>
                <a:lumOff val="60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38" name="Rettangolo 37">
              <a:extLst>
                <a:ext uri="{FF2B5EF4-FFF2-40B4-BE49-F238E27FC236}">
                  <a16:creationId xmlns:a16="http://schemas.microsoft.com/office/drawing/2014/main" id="{CD96CB3B-1FDA-AD40-9575-96D2FD18BE00}"/>
                </a:ext>
              </a:extLst>
            </p:cNvPr>
            <p:cNvSpPr/>
            <p:nvPr/>
          </p:nvSpPr>
          <p:spPr>
            <a:xfrm>
              <a:off x="137452" y="3275317"/>
              <a:ext cx="8683020" cy="700645"/>
            </a:xfrm>
            <a:prstGeom prst="rect">
              <a:avLst/>
            </a:prstGeom>
            <a:solidFill>
              <a:schemeClr val="accent2">
                <a:lumMod val="20000"/>
                <a:lumOff val="80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7" name="Rettangolo 6">
              <a:extLst>
                <a:ext uri="{FF2B5EF4-FFF2-40B4-BE49-F238E27FC236}">
                  <a16:creationId xmlns:a16="http://schemas.microsoft.com/office/drawing/2014/main" id="{2D367AE8-533F-804E-ABEC-A8389E93E619}"/>
                </a:ext>
              </a:extLst>
            </p:cNvPr>
            <p:cNvSpPr/>
            <p:nvPr/>
          </p:nvSpPr>
          <p:spPr>
            <a:xfrm>
              <a:off x="137452" y="2276872"/>
              <a:ext cx="8683020" cy="878648"/>
            </a:xfrm>
            <a:prstGeom prst="rect">
              <a:avLst/>
            </a:prstGeom>
            <a:solidFill>
              <a:schemeClr val="accent1">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25" name="CasellaDiTesto 24">
              <a:extLst>
                <a:ext uri="{FF2B5EF4-FFF2-40B4-BE49-F238E27FC236}">
                  <a16:creationId xmlns:a16="http://schemas.microsoft.com/office/drawing/2014/main" id="{0A34CC5D-2011-0A48-A624-3AD2D0753B60}"/>
                </a:ext>
              </a:extLst>
            </p:cNvPr>
            <p:cNvSpPr txBox="1"/>
            <p:nvPr/>
          </p:nvSpPr>
          <p:spPr>
            <a:xfrm>
              <a:off x="137452" y="2497671"/>
              <a:ext cx="2920674" cy="338554"/>
            </a:xfrm>
            <a:prstGeom prst="rect">
              <a:avLst/>
            </a:prstGeom>
            <a:noFill/>
            <a:ln>
              <a:noFill/>
            </a:ln>
          </p:spPr>
          <p:txBody>
            <a:bodyPr wrap="square" rtlCol="0">
              <a:spAutoFit/>
            </a:bodyPr>
            <a:lstStyle/>
            <a:p>
              <a:r>
                <a:rPr lang="it-IT" sz="1600" dirty="0">
                  <a:latin typeface="Cambria" panose="02040503050406030204" pitchFamily="18" charset="0"/>
                </a:rPr>
                <a:t>RELAZIONI RECIPROCHE</a:t>
              </a:r>
            </a:p>
          </p:txBody>
        </p:sp>
        <p:sp>
          <p:nvSpPr>
            <p:cNvPr id="27" name="CasellaDiTesto 26">
              <a:extLst>
                <a:ext uri="{FF2B5EF4-FFF2-40B4-BE49-F238E27FC236}">
                  <a16:creationId xmlns:a16="http://schemas.microsoft.com/office/drawing/2014/main" id="{C79621EF-6D30-3841-AEBE-B3CBBEB1244C}"/>
                </a:ext>
              </a:extLst>
            </p:cNvPr>
            <p:cNvSpPr txBox="1"/>
            <p:nvPr/>
          </p:nvSpPr>
          <p:spPr>
            <a:xfrm>
              <a:off x="139158" y="3483520"/>
              <a:ext cx="2920674" cy="338554"/>
            </a:xfrm>
            <a:prstGeom prst="rect">
              <a:avLst/>
            </a:prstGeom>
            <a:noFill/>
            <a:ln>
              <a:noFill/>
            </a:ln>
          </p:spPr>
          <p:txBody>
            <a:bodyPr wrap="square" rtlCol="0">
              <a:spAutoFit/>
            </a:bodyPr>
            <a:lstStyle/>
            <a:p>
              <a:r>
                <a:rPr lang="it-IT" sz="1600" dirty="0">
                  <a:latin typeface="Cambria" panose="02040503050406030204" pitchFamily="18" charset="0"/>
                </a:rPr>
                <a:t>APPROVAZIONE GENERALE</a:t>
              </a:r>
            </a:p>
          </p:txBody>
        </p:sp>
        <p:sp>
          <p:nvSpPr>
            <p:cNvPr id="28" name="CasellaDiTesto 27">
              <a:extLst>
                <a:ext uri="{FF2B5EF4-FFF2-40B4-BE49-F238E27FC236}">
                  <a16:creationId xmlns:a16="http://schemas.microsoft.com/office/drawing/2014/main" id="{A22377B8-5D65-324D-B33F-3415D7DEFFAA}"/>
                </a:ext>
              </a:extLst>
            </p:cNvPr>
            <p:cNvSpPr txBox="1"/>
            <p:nvPr/>
          </p:nvSpPr>
          <p:spPr>
            <a:xfrm>
              <a:off x="137452" y="4123658"/>
              <a:ext cx="2920674" cy="584775"/>
            </a:xfrm>
            <a:prstGeom prst="rect">
              <a:avLst/>
            </a:prstGeom>
            <a:noFill/>
            <a:ln>
              <a:noFill/>
            </a:ln>
          </p:spPr>
          <p:txBody>
            <a:bodyPr wrap="square" rtlCol="0">
              <a:spAutoFit/>
            </a:bodyPr>
            <a:lstStyle/>
            <a:p>
              <a:r>
                <a:rPr lang="it-IT" sz="1600" dirty="0">
                  <a:latin typeface="Cambria" panose="02040503050406030204" pitchFamily="18" charset="0"/>
                </a:rPr>
                <a:t>SENTIRSI PARTE DI UN GRUPPO</a:t>
              </a:r>
            </a:p>
          </p:txBody>
        </p:sp>
        <p:sp>
          <p:nvSpPr>
            <p:cNvPr id="29" name="CasellaDiTesto 28">
              <a:extLst>
                <a:ext uri="{FF2B5EF4-FFF2-40B4-BE49-F238E27FC236}">
                  <a16:creationId xmlns:a16="http://schemas.microsoft.com/office/drawing/2014/main" id="{BB1051BE-CFD0-D44E-8A49-B9F6C8B6650F}"/>
                </a:ext>
              </a:extLst>
            </p:cNvPr>
            <p:cNvSpPr txBox="1"/>
            <p:nvPr/>
          </p:nvSpPr>
          <p:spPr>
            <a:xfrm>
              <a:off x="137452" y="5090198"/>
              <a:ext cx="2920674" cy="338554"/>
            </a:xfrm>
            <a:prstGeom prst="rect">
              <a:avLst/>
            </a:prstGeom>
            <a:noFill/>
            <a:ln>
              <a:noFill/>
            </a:ln>
          </p:spPr>
          <p:txBody>
            <a:bodyPr wrap="square" rtlCol="0">
              <a:spAutoFit/>
            </a:bodyPr>
            <a:lstStyle/>
            <a:p>
              <a:r>
                <a:rPr lang="it-IT" sz="1600" dirty="0">
                  <a:latin typeface="Cambria" panose="02040503050406030204" pitchFamily="18" charset="0"/>
                </a:rPr>
                <a:t>FORME DI SOCIALITÀ MINORE</a:t>
              </a:r>
            </a:p>
          </p:txBody>
        </p:sp>
      </p:grpSp>
      <p:sp>
        <p:nvSpPr>
          <p:cNvPr id="30" name="CasellaDiTesto 29">
            <a:extLst>
              <a:ext uri="{FF2B5EF4-FFF2-40B4-BE49-F238E27FC236}">
                <a16:creationId xmlns:a16="http://schemas.microsoft.com/office/drawing/2014/main" id="{B00EAF60-0481-3D41-8CD7-720E4B8E686C}"/>
              </a:ext>
            </a:extLst>
          </p:cNvPr>
          <p:cNvSpPr txBox="1"/>
          <p:nvPr/>
        </p:nvSpPr>
        <p:spPr>
          <a:xfrm>
            <a:off x="4705466" y="2313310"/>
            <a:ext cx="5505335" cy="830997"/>
          </a:xfrm>
          <a:prstGeom prst="rect">
            <a:avLst/>
          </a:prstGeom>
          <a:noFill/>
          <a:ln w="9525">
            <a:noFill/>
          </a:ln>
        </p:spPr>
        <p:txBody>
          <a:bodyPr wrap="square" rtlCol="0">
            <a:spAutoFit/>
          </a:bodyPr>
          <a:lstStyle/>
          <a:p>
            <a:r>
              <a:rPr lang="it-IT" sz="1200" dirty="0">
                <a:latin typeface="Cambria" panose="02040503050406030204" pitchFamily="18" charset="0"/>
              </a:rPr>
              <a:t>Tutte quelle relazioni di vicinanza, basate su un </a:t>
            </a:r>
            <a:r>
              <a:rPr lang="it-IT" sz="1200" b="1" dirty="0">
                <a:latin typeface="Cambria" panose="02040503050406030204" pitchFamily="18" charset="0"/>
              </a:rPr>
              <a:t>supporto reciproco </a:t>
            </a:r>
            <a:r>
              <a:rPr lang="it-IT" sz="1200" dirty="0">
                <a:latin typeface="Cambria" panose="02040503050406030204" pitchFamily="18" charset="0"/>
              </a:rPr>
              <a:t>e caratterizzate da un </a:t>
            </a:r>
            <a:r>
              <a:rPr lang="it-IT" sz="1200" b="1" dirty="0">
                <a:latin typeface="Cambria" panose="02040503050406030204" pitchFamily="18" charset="0"/>
              </a:rPr>
              <a:t>attaccamento sicuro l’uno con l’altro</a:t>
            </a:r>
            <a:r>
              <a:rPr lang="it-IT" sz="1200" dirty="0">
                <a:latin typeface="Cambria" panose="02040503050406030204" pitchFamily="18" charset="0"/>
              </a:rPr>
              <a:t>. Questi tipi di relazioni sono tra le più </a:t>
            </a:r>
            <a:r>
              <a:rPr lang="it-IT" sz="1200" b="1" dirty="0">
                <a:latin typeface="Cambria" panose="02040503050406030204" pitchFamily="18" charset="0"/>
              </a:rPr>
              <a:t>GRATIFICANTI E IMPEGNATIVE</a:t>
            </a:r>
            <a:r>
              <a:rPr lang="it-IT" sz="1200" dirty="0">
                <a:latin typeface="Cambria" panose="02040503050406030204" pitchFamily="18" charset="0"/>
              </a:rPr>
              <a:t>, perché richiedono </a:t>
            </a:r>
            <a:r>
              <a:rPr lang="it-IT" sz="1200" b="1" dirty="0">
                <a:latin typeface="Cambria" panose="02040503050406030204" pitchFamily="18" charset="0"/>
              </a:rPr>
              <a:t>tempo, energia e fiducia </a:t>
            </a:r>
            <a:r>
              <a:rPr lang="it-IT" sz="1200" dirty="0">
                <a:latin typeface="Cambria" panose="02040503050406030204" pitchFamily="18" charset="0"/>
              </a:rPr>
              <a:t>nell’altro.</a:t>
            </a:r>
          </a:p>
        </p:txBody>
      </p:sp>
      <p:sp>
        <p:nvSpPr>
          <p:cNvPr id="31" name="CasellaDiTesto 30">
            <a:extLst>
              <a:ext uri="{FF2B5EF4-FFF2-40B4-BE49-F238E27FC236}">
                <a16:creationId xmlns:a16="http://schemas.microsoft.com/office/drawing/2014/main" id="{76AE944E-3FD6-FE4A-A30A-71DBDE41E528}"/>
              </a:ext>
            </a:extLst>
          </p:cNvPr>
          <p:cNvSpPr txBox="1"/>
          <p:nvPr/>
        </p:nvSpPr>
        <p:spPr>
          <a:xfrm>
            <a:off x="4705465" y="3329632"/>
            <a:ext cx="5505335" cy="646331"/>
          </a:xfrm>
          <a:prstGeom prst="rect">
            <a:avLst/>
          </a:prstGeom>
          <a:noFill/>
          <a:ln w="9525">
            <a:noFill/>
          </a:ln>
        </p:spPr>
        <p:txBody>
          <a:bodyPr wrap="square" rtlCol="0">
            <a:spAutoFit/>
          </a:bodyPr>
          <a:lstStyle/>
          <a:p>
            <a:r>
              <a:rPr lang="it-IT" sz="1200" dirty="0">
                <a:latin typeface="Cambria" panose="02040503050406030204" pitchFamily="18" charset="0"/>
              </a:rPr>
              <a:t>Tutte le possibili strategie che una persona mette in atto per </a:t>
            </a:r>
            <a:r>
              <a:rPr lang="it-IT" sz="1200" b="1" dirty="0">
                <a:latin typeface="Cambria" panose="02040503050406030204" pitchFamily="18" charset="0"/>
              </a:rPr>
              <a:t>cercare di guadagnarsi l’ammirazione degli altri</a:t>
            </a:r>
            <a:r>
              <a:rPr lang="it-IT" sz="1200" dirty="0">
                <a:latin typeface="Cambria" panose="02040503050406030204" pitchFamily="18" charset="0"/>
              </a:rPr>
              <a:t>, senza mostrare vulnerabilità e stabilire delle relazioni reciproche. </a:t>
            </a:r>
          </a:p>
        </p:txBody>
      </p:sp>
      <p:sp>
        <p:nvSpPr>
          <p:cNvPr id="32" name="CasellaDiTesto 31">
            <a:extLst>
              <a:ext uri="{FF2B5EF4-FFF2-40B4-BE49-F238E27FC236}">
                <a16:creationId xmlns:a16="http://schemas.microsoft.com/office/drawing/2014/main" id="{5DE02025-430E-2349-AA73-BBBE4BC03DB6}"/>
              </a:ext>
            </a:extLst>
          </p:cNvPr>
          <p:cNvSpPr txBox="1"/>
          <p:nvPr/>
        </p:nvSpPr>
        <p:spPr>
          <a:xfrm>
            <a:off x="4705464" y="4056246"/>
            <a:ext cx="5505335" cy="646331"/>
          </a:xfrm>
          <a:prstGeom prst="rect">
            <a:avLst/>
          </a:prstGeom>
          <a:noFill/>
          <a:ln w="9525">
            <a:noFill/>
          </a:ln>
        </p:spPr>
        <p:txBody>
          <a:bodyPr wrap="square" rtlCol="0">
            <a:spAutoFit/>
          </a:bodyPr>
          <a:lstStyle/>
          <a:p>
            <a:r>
              <a:rPr lang="it-IT" sz="1200" dirty="0">
                <a:latin typeface="Cambria" panose="02040503050406030204" pitchFamily="18" charset="0"/>
              </a:rPr>
              <a:t>Ci si può </a:t>
            </a:r>
            <a:r>
              <a:rPr lang="it-IT" sz="1200" b="1" dirty="0">
                <a:latin typeface="Cambria" panose="02040503050406030204" pitchFamily="18" charset="0"/>
              </a:rPr>
              <a:t>sentire parte di un gruppo </a:t>
            </a:r>
            <a:r>
              <a:rPr lang="it-IT" sz="1200" dirty="0">
                <a:latin typeface="Cambria" panose="02040503050406030204" pitchFamily="18" charset="0"/>
              </a:rPr>
              <a:t>senza che vi sia intenzionalità da parte di questo, ad esempio, basandosi unicamente sulle caratteristiche demografiche (età, genere, etnia). </a:t>
            </a:r>
          </a:p>
        </p:txBody>
      </p:sp>
      <p:sp>
        <p:nvSpPr>
          <p:cNvPr id="33" name="CasellaDiTesto 32">
            <a:extLst>
              <a:ext uri="{FF2B5EF4-FFF2-40B4-BE49-F238E27FC236}">
                <a16:creationId xmlns:a16="http://schemas.microsoft.com/office/drawing/2014/main" id="{E34C8C90-5E7A-CE4B-97CE-2E178E6C349A}"/>
              </a:ext>
            </a:extLst>
          </p:cNvPr>
          <p:cNvSpPr txBox="1"/>
          <p:nvPr/>
        </p:nvSpPr>
        <p:spPr>
          <a:xfrm>
            <a:off x="4705464" y="4929092"/>
            <a:ext cx="5505335" cy="646331"/>
          </a:xfrm>
          <a:prstGeom prst="rect">
            <a:avLst/>
          </a:prstGeom>
          <a:noFill/>
          <a:ln w="9525">
            <a:noFill/>
          </a:ln>
        </p:spPr>
        <p:txBody>
          <a:bodyPr wrap="square" rtlCol="0">
            <a:spAutoFit/>
          </a:bodyPr>
          <a:lstStyle/>
          <a:p>
            <a:r>
              <a:rPr lang="it-IT" sz="1200" b="1" dirty="0">
                <a:latin typeface="Cambria" panose="02040503050406030204" pitchFamily="18" charset="0"/>
              </a:rPr>
              <a:t>Brevi interazioni</a:t>
            </a:r>
            <a:r>
              <a:rPr lang="it-IT" sz="1200" dirty="0">
                <a:latin typeface="Cambria" panose="02040503050406030204" pitchFamily="18" charset="0"/>
              </a:rPr>
              <a:t>, che possono essere anche frequenti, </a:t>
            </a:r>
            <a:r>
              <a:rPr lang="it-IT" sz="1200" b="1" dirty="0">
                <a:latin typeface="Cambria" panose="02040503050406030204" pitchFamily="18" charset="0"/>
              </a:rPr>
              <a:t>intrattenute con persone con le quali non si ha un rapporto di relazione reciproca </a:t>
            </a:r>
            <a:r>
              <a:rPr lang="it-IT" sz="1200" dirty="0">
                <a:latin typeface="Cambria" panose="02040503050406030204" pitchFamily="18" charset="0"/>
              </a:rPr>
              <a:t>(ad esempio, una rapida conversazione sul meteo con il vicino di casa). </a:t>
            </a:r>
          </a:p>
        </p:txBody>
      </p:sp>
    </p:spTree>
    <p:extLst>
      <p:ext uri="{BB962C8B-B14F-4D97-AF65-F5344CB8AC3E}">
        <p14:creationId xmlns:p14="http://schemas.microsoft.com/office/powerpoint/2010/main" val="4258442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1"/>
                                        </p:tgtEl>
                                        <p:attrNameLst>
                                          <p:attrName>style.visibility</p:attrName>
                                        </p:attrNameLst>
                                      </p:cBhvr>
                                      <p:to>
                                        <p:strVal val="visible"/>
                                      </p:to>
                                    </p:set>
                                  </p:childTnLst>
                                </p:cTn>
                              </p:par>
                              <p:par>
                                <p:cTn id="15" presetID="9" presetClass="emph" presetSubtype="0" grpId="1" nodeType="withEffect">
                                  <p:stCondLst>
                                    <p:cond delay="0"/>
                                  </p:stCondLst>
                                  <p:childTnLst>
                                    <p:set>
                                      <p:cBhvr>
                                        <p:cTn id="16" dur="indefinite"/>
                                        <p:tgtEl>
                                          <p:spTgt spid="30"/>
                                        </p:tgtEl>
                                        <p:attrNameLst>
                                          <p:attrName>style.opacity</p:attrName>
                                        </p:attrNameLst>
                                      </p:cBhvr>
                                      <p:to>
                                        <p:strVal val="0.5"/>
                                      </p:to>
                                    </p:set>
                                    <p:animEffect filter="image" prLst="opacity: 0.5">
                                      <p:cBhvr rctx="IE">
                                        <p:cTn id="17" dur="indefinite"/>
                                        <p:tgtEl>
                                          <p:spTgt spid="30"/>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2"/>
                                        </p:tgtEl>
                                        <p:attrNameLst>
                                          <p:attrName>style.visibility</p:attrName>
                                        </p:attrNameLst>
                                      </p:cBhvr>
                                      <p:to>
                                        <p:strVal val="visible"/>
                                      </p:to>
                                    </p:set>
                                  </p:childTnLst>
                                </p:cTn>
                              </p:par>
                              <p:par>
                                <p:cTn id="22" presetID="9" presetClass="emph" presetSubtype="0" grpId="1" nodeType="withEffect">
                                  <p:stCondLst>
                                    <p:cond delay="0"/>
                                  </p:stCondLst>
                                  <p:childTnLst>
                                    <p:set>
                                      <p:cBhvr>
                                        <p:cTn id="23" dur="indefinite"/>
                                        <p:tgtEl>
                                          <p:spTgt spid="31"/>
                                        </p:tgtEl>
                                        <p:attrNameLst>
                                          <p:attrName>style.opacity</p:attrName>
                                        </p:attrNameLst>
                                      </p:cBhvr>
                                      <p:to>
                                        <p:strVal val="0.5"/>
                                      </p:to>
                                    </p:set>
                                    <p:animEffect filter="image" prLst="opacity: 0.5">
                                      <p:cBhvr rctx="IE">
                                        <p:cTn id="24" dur="indefinite"/>
                                        <p:tgtEl>
                                          <p:spTgt spid="31"/>
                                        </p:tgtEl>
                                      </p:cBhvr>
                                    </p:animEffec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3"/>
                                        </p:tgtEl>
                                        <p:attrNameLst>
                                          <p:attrName>style.visibility</p:attrName>
                                        </p:attrNameLst>
                                      </p:cBhvr>
                                      <p:to>
                                        <p:strVal val="visible"/>
                                      </p:to>
                                    </p:set>
                                  </p:childTnLst>
                                </p:cTn>
                              </p:par>
                              <p:par>
                                <p:cTn id="29" presetID="9" presetClass="emph" presetSubtype="0" grpId="1" nodeType="withEffect">
                                  <p:stCondLst>
                                    <p:cond delay="0"/>
                                  </p:stCondLst>
                                  <p:childTnLst>
                                    <p:set>
                                      <p:cBhvr>
                                        <p:cTn id="30" dur="indefinite"/>
                                        <p:tgtEl>
                                          <p:spTgt spid="32"/>
                                        </p:tgtEl>
                                        <p:attrNameLst>
                                          <p:attrName>style.opacity</p:attrName>
                                        </p:attrNameLst>
                                      </p:cBhvr>
                                      <p:to>
                                        <p:strVal val="0.5"/>
                                      </p:to>
                                    </p:set>
                                    <p:animEffect filter="image" prLst="opacity: 0.5">
                                      <p:cBhvr rctx="IE">
                                        <p:cTn id="31" dur="indefinite"/>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0" grpId="1"/>
      <p:bldP spid="31" grpId="0"/>
      <p:bldP spid="31" grpId="1"/>
      <p:bldP spid="32" grpId="0"/>
      <p:bldP spid="32" grpId="1"/>
      <p:bldP spid="3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a:extLst>
              <a:ext uri="{FF2B5EF4-FFF2-40B4-BE49-F238E27FC236}">
                <a16:creationId xmlns:a16="http://schemas.microsoft.com/office/drawing/2014/main" id="{B47E38C0-08CF-F741-88EF-F3398AD1F37A}"/>
              </a:ext>
            </a:extLst>
          </p:cNvPr>
          <p:cNvSpPr>
            <a:spLocks noGrp="1"/>
          </p:cNvSpPr>
          <p:nvPr>
            <p:ph type="sldNum" sz="quarter" idx="12"/>
          </p:nvPr>
        </p:nvSpPr>
        <p:spPr/>
        <p:txBody>
          <a:bodyPr/>
          <a:lstStyle/>
          <a:p>
            <a:fld id="{E3AAEEB7-370C-4CD1-84ED-44A96922B98A}" type="slidenum">
              <a:rPr lang="it-IT" smtClean="0"/>
              <a:pPr/>
              <a:t>5</a:t>
            </a:fld>
            <a:endParaRPr lang="it-IT"/>
          </a:p>
        </p:txBody>
      </p:sp>
      <p:sp>
        <p:nvSpPr>
          <p:cNvPr id="23" name="Rettangolo 22">
            <a:extLst>
              <a:ext uri="{FF2B5EF4-FFF2-40B4-BE49-F238E27FC236}">
                <a16:creationId xmlns:a16="http://schemas.microsoft.com/office/drawing/2014/main" id="{91AEAB86-EC33-464D-A83E-48DB0C2822C2}"/>
              </a:ext>
            </a:extLst>
          </p:cNvPr>
          <p:cNvSpPr/>
          <p:nvPr/>
        </p:nvSpPr>
        <p:spPr>
          <a:xfrm>
            <a:off x="1661452" y="590428"/>
            <a:ext cx="6882820" cy="858443"/>
          </a:xfrm>
          <a:prstGeom prst="rect">
            <a:avLst/>
          </a:prstGeom>
          <a:noFill/>
          <a:ln cmpd="sng">
            <a:solidFill>
              <a:schemeClr val="tx2">
                <a:alpha val="86000"/>
              </a:schemeClr>
            </a:solidFill>
            <a:prstDash val="solid"/>
            <a:extLst>
              <a:ext uri="{C807C97D-BFC1-408E-A445-0C87EB9F89A2}">
                <ask:lineSketchStyleProps xmlns:ask="http://schemas.microsoft.com/office/drawing/2018/sketchyshapes" xmlns="" sd="1219033472">
                  <a:custGeom>
                    <a:avLst/>
                    <a:gdLst>
                      <a:gd name="connsiteX0" fmla="*/ 0 w 9178724"/>
                      <a:gd name="connsiteY0" fmla="*/ 0 h 620030"/>
                      <a:gd name="connsiteX1" fmla="*/ 298309 w 9178724"/>
                      <a:gd name="connsiteY1" fmla="*/ 0 h 620030"/>
                      <a:gd name="connsiteX2" fmla="*/ 596617 w 9178724"/>
                      <a:gd name="connsiteY2" fmla="*/ 0 h 620030"/>
                      <a:gd name="connsiteX3" fmla="*/ 894926 w 9178724"/>
                      <a:gd name="connsiteY3" fmla="*/ 0 h 620030"/>
                      <a:gd name="connsiteX4" fmla="*/ 1652170 w 9178724"/>
                      <a:gd name="connsiteY4" fmla="*/ 0 h 620030"/>
                      <a:gd name="connsiteX5" fmla="*/ 2225841 w 9178724"/>
                      <a:gd name="connsiteY5" fmla="*/ 0 h 620030"/>
                      <a:gd name="connsiteX6" fmla="*/ 2524149 w 9178724"/>
                      <a:gd name="connsiteY6" fmla="*/ 0 h 620030"/>
                      <a:gd name="connsiteX7" fmla="*/ 3097819 w 9178724"/>
                      <a:gd name="connsiteY7" fmla="*/ 0 h 620030"/>
                      <a:gd name="connsiteX8" fmla="*/ 3855064 w 9178724"/>
                      <a:gd name="connsiteY8" fmla="*/ 0 h 620030"/>
                      <a:gd name="connsiteX9" fmla="*/ 4336947 w 9178724"/>
                      <a:gd name="connsiteY9" fmla="*/ 0 h 620030"/>
                      <a:gd name="connsiteX10" fmla="*/ 4818830 w 9178724"/>
                      <a:gd name="connsiteY10" fmla="*/ 0 h 620030"/>
                      <a:gd name="connsiteX11" fmla="*/ 5392500 w 9178724"/>
                      <a:gd name="connsiteY11" fmla="*/ 0 h 620030"/>
                      <a:gd name="connsiteX12" fmla="*/ 6057958 w 9178724"/>
                      <a:gd name="connsiteY12" fmla="*/ 0 h 620030"/>
                      <a:gd name="connsiteX13" fmla="*/ 6723415 w 9178724"/>
                      <a:gd name="connsiteY13" fmla="*/ 0 h 620030"/>
                      <a:gd name="connsiteX14" fmla="*/ 7388873 w 9178724"/>
                      <a:gd name="connsiteY14" fmla="*/ 0 h 620030"/>
                      <a:gd name="connsiteX15" fmla="*/ 8146118 w 9178724"/>
                      <a:gd name="connsiteY15" fmla="*/ 0 h 620030"/>
                      <a:gd name="connsiteX16" fmla="*/ 9178724 w 9178724"/>
                      <a:gd name="connsiteY16" fmla="*/ 0 h 620030"/>
                      <a:gd name="connsiteX17" fmla="*/ 9178724 w 9178724"/>
                      <a:gd name="connsiteY17" fmla="*/ 316215 h 620030"/>
                      <a:gd name="connsiteX18" fmla="*/ 9178724 w 9178724"/>
                      <a:gd name="connsiteY18" fmla="*/ 620030 h 620030"/>
                      <a:gd name="connsiteX19" fmla="*/ 8421479 w 9178724"/>
                      <a:gd name="connsiteY19" fmla="*/ 620030 h 620030"/>
                      <a:gd name="connsiteX20" fmla="*/ 7847809 w 9178724"/>
                      <a:gd name="connsiteY20" fmla="*/ 620030 h 620030"/>
                      <a:gd name="connsiteX21" fmla="*/ 7365926 w 9178724"/>
                      <a:gd name="connsiteY21" fmla="*/ 620030 h 620030"/>
                      <a:gd name="connsiteX22" fmla="*/ 6884043 w 9178724"/>
                      <a:gd name="connsiteY22" fmla="*/ 620030 h 620030"/>
                      <a:gd name="connsiteX23" fmla="*/ 6402160 w 9178724"/>
                      <a:gd name="connsiteY23" fmla="*/ 620030 h 620030"/>
                      <a:gd name="connsiteX24" fmla="*/ 5920277 w 9178724"/>
                      <a:gd name="connsiteY24" fmla="*/ 620030 h 620030"/>
                      <a:gd name="connsiteX25" fmla="*/ 5254819 w 9178724"/>
                      <a:gd name="connsiteY25" fmla="*/ 620030 h 620030"/>
                      <a:gd name="connsiteX26" fmla="*/ 4681149 w 9178724"/>
                      <a:gd name="connsiteY26" fmla="*/ 620030 h 620030"/>
                      <a:gd name="connsiteX27" fmla="*/ 4382841 w 9178724"/>
                      <a:gd name="connsiteY27" fmla="*/ 620030 h 620030"/>
                      <a:gd name="connsiteX28" fmla="*/ 3900958 w 9178724"/>
                      <a:gd name="connsiteY28" fmla="*/ 620030 h 620030"/>
                      <a:gd name="connsiteX29" fmla="*/ 3235500 w 9178724"/>
                      <a:gd name="connsiteY29" fmla="*/ 620030 h 620030"/>
                      <a:gd name="connsiteX30" fmla="*/ 2845404 w 9178724"/>
                      <a:gd name="connsiteY30" fmla="*/ 620030 h 620030"/>
                      <a:gd name="connsiteX31" fmla="*/ 2088160 w 9178724"/>
                      <a:gd name="connsiteY31" fmla="*/ 620030 h 620030"/>
                      <a:gd name="connsiteX32" fmla="*/ 1330915 w 9178724"/>
                      <a:gd name="connsiteY32" fmla="*/ 620030 h 620030"/>
                      <a:gd name="connsiteX33" fmla="*/ 757245 w 9178724"/>
                      <a:gd name="connsiteY33" fmla="*/ 620030 h 620030"/>
                      <a:gd name="connsiteX34" fmla="*/ 0 w 9178724"/>
                      <a:gd name="connsiteY34" fmla="*/ 620030 h 620030"/>
                      <a:gd name="connsiteX35" fmla="*/ 0 w 9178724"/>
                      <a:gd name="connsiteY35" fmla="*/ 310015 h 620030"/>
                      <a:gd name="connsiteX36" fmla="*/ 0 w 9178724"/>
                      <a:gd name="connsiteY36" fmla="*/ 0 h 620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9178724" h="620030" fill="none" extrusionOk="0">
                        <a:moveTo>
                          <a:pt x="0" y="0"/>
                        </a:moveTo>
                        <a:cubicBezTo>
                          <a:pt x="102535" y="-35417"/>
                          <a:pt x="231128" y="19743"/>
                          <a:pt x="298309" y="0"/>
                        </a:cubicBezTo>
                        <a:cubicBezTo>
                          <a:pt x="365490" y="-19743"/>
                          <a:pt x="504771" y="6903"/>
                          <a:pt x="596617" y="0"/>
                        </a:cubicBezTo>
                        <a:cubicBezTo>
                          <a:pt x="688463" y="-6903"/>
                          <a:pt x="801466" y="32459"/>
                          <a:pt x="894926" y="0"/>
                        </a:cubicBezTo>
                        <a:cubicBezTo>
                          <a:pt x="988386" y="-32459"/>
                          <a:pt x="1351220" y="8679"/>
                          <a:pt x="1652170" y="0"/>
                        </a:cubicBezTo>
                        <a:cubicBezTo>
                          <a:pt x="1953120" y="-8679"/>
                          <a:pt x="2036343" y="40882"/>
                          <a:pt x="2225841" y="0"/>
                        </a:cubicBezTo>
                        <a:cubicBezTo>
                          <a:pt x="2415339" y="-40882"/>
                          <a:pt x="2409558" y="12227"/>
                          <a:pt x="2524149" y="0"/>
                        </a:cubicBezTo>
                        <a:cubicBezTo>
                          <a:pt x="2638740" y="-12227"/>
                          <a:pt x="2909787" y="59308"/>
                          <a:pt x="3097819" y="0"/>
                        </a:cubicBezTo>
                        <a:cubicBezTo>
                          <a:pt x="3285851" y="-59308"/>
                          <a:pt x="3499507" y="53098"/>
                          <a:pt x="3855064" y="0"/>
                        </a:cubicBezTo>
                        <a:cubicBezTo>
                          <a:pt x="4210622" y="-53098"/>
                          <a:pt x="4150339" y="24700"/>
                          <a:pt x="4336947" y="0"/>
                        </a:cubicBezTo>
                        <a:cubicBezTo>
                          <a:pt x="4523555" y="-24700"/>
                          <a:pt x="4623920" y="10678"/>
                          <a:pt x="4818830" y="0"/>
                        </a:cubicBezTo>
                        <a:cubicBezTo>
                          <a:pt x="5013740" y="-10678"/>
                          <a:pt x="5127394" y="40268"/>
                          <a:pt x="5392500" y="0"/>
                        </a:cubicBezTo>
                        <a:cubicBezTo>
                          <a:pt x="5657606" y="-40268"/>
                          <a:pt x="5754330" y="74320"/>
                          <a:pt x="6057958" y="0"/>
                        </a:cubicBezTo>
                        <a:cubicBezTo>
                          <a:pt x="6361586" y="-74320"/>
                          <a:pt x="6494940" y="37329"/>
                          <a:pt x="6723415" y="0"/>
                        </a:cubicBezTo>
                        <a:cubicBezTo>
                          <a:pt x="6951890" y="-37329"/>
                          <a:pt x="7117832" y="30948"/>
                          <a:pt x="7388873" y="0"/>
                        </a:cubicBezTo>
                        <a:cubicBezTo>
                          <a:pt x="7659914" y="-30948"/>
                          <a:pt x="7926991" y="65074"/>
                          <a:pt x="8146118" y="0"/>
                        </a:cubicBezTo>
                        <a:cubicBezTo>
                          <a:pt x="8365246" y="-65074"/>
                          <a:pt x="8701383" y="71750"/>
                          <a:pt x="9178724" y="0"/>
                        </a:cubicBezTo>
                        <a:cubicBezTo>
                          <a:pt x="9200174" y="141322"/>
                          <a:pt x="9160033" y="216766"/>
                          <a:pt x="9178724" y="316215"/>
                        </a:cubicBezTo>
                        <a:cubicBezTo>
                          <a:pt x="9197415" y="415665"/>
                          <a:pt x="9170910" y="493137"/>
                          <a:pt x="9178724" y="620030"/>
                        </a:cubicBezTo>
                        <a:cubicBezTo>
                          <a:pt x="8847610" y="633606"/>
                          <a:pt x="8699284" y="581521"/>
                          <a:pt x="8421479" y="620030"/>
                        </a:cubicBezTo>
                        <a:cubicBezTo>
                          <a:pt x="8143674" y="658539"/>
                          <a:pt x="8043343" y="588100"/>
                          <a:pt x="7847809" y="620030"/>
                        </a:cubicBezTo>
                        <a:cubicBezTo>
                          <a:pt x="7652275" y="651960"/>
                          <a:pt x="7499974" y="566721"/>
                          <a:pt x="7365926" y="620030"/>
                        </a:cubicBezTo>
                        <a:cubicBezTo>
                          <a:pt x="7231878" y="673339"/>
                          <a:pt x="6983206" y="609203"/>
                          <a:pt x="6884043" y="620030"/>
                        </a:cubicBezTo>
                        <a:cubicBezTo>
                          <a:pt x="6784880" y="630857"/>
                          <a:pt x="6634085" y="589226"/>
                          <a:pt x="6402160" y="620030"/>
                        </a:cubicBezTo>
                        <a:cubicBezTo>
                          <a:pt x="6170235" y="650834"/>
                          <a:pt x="6075682" y="619367"/>
                          <a:pt x="5920277" y="620030"/>
                        </a:cubicBezTo>
                        <a:cubicBezTo>
                          <a:pt x="5764872" y="620693"/>
                          <a:pt x="5573139" y="548710"/>
                          <a:pt x="5254819" y="620030"/>
                        </a:cubicBezTo>
                        <a:cubicBezTo>
                          <a:pt x="4936499" y="691350"/>
                          <a:pt x="4839040" y="582151"/>
                          <a:pt x="4681149" y="620030"/>
                        </a:cubicBezTo>
                        <a:cubicBezTo>
                          <a:pt x="4523258" y="657909"/>
                          <a:pt x="4447847" y="611926"/>
                          <a:pt x="4382841" y="620030"/>
                        </a:cubicBezTo>
                        <a:cubicBezTo>
                          <a:pt x="4317835" y="628134"/>
                          <a:pt x="4075188" y="570834"/>
                          <a:pt x="3900958" y="620030"/>
                        </a:cubicBezTo>
                        <a:cubicBezTo>
                          <a:pt x="3726728" y="669226"/>
                          <a:pt x="3504960" y="595564"/>
                          <a:pt x="3235500" y="620030"/>
                        </a:cubicBezTo>
                        <a:cubicBezTo>
                          <a:pt x="2966040" y="644496"/>
                          <a:pt x="3034078" y="612289"/>
                          <a:pt x="2845404" y="620030"/>
                        </a:cubicBezTo>
                        <a:cubicBezTo>
                          <a:pt x="2656730" y="627771"/>
                          <a:pt x="2449560" y="570399"/>
                          <a:pt x="2088160" y="620030"/>
                        </a:cubicBezTo>
                        <a:cubicBezTo>
                          <a:pt x="1726760" y="669661"/>
                          <a:pt x="1489744" y="618694"/>
                          <a:pt x="1330915" y="620030"/>
                        </a:cubicBezTo>
                        <a:cubicBezTo>
                          <a:pt x="1172086" y="621366"/>
                          <a:pt x="970889" y="568148"/>
                          <a:pt x="757245" y="620030"/>
                        </a:cubicBezTo>
                        <a:cubicBezTo>
                          <a:pt x="543601" y="671912"/>
                          <a:pt x="288056" y="618081"/>
                          <a:pt x="0" y="620030"/>
                        </a:cubicBezTo>
                        <a:cubicBezTo>
                          <a:pt x="-24602" y="527322"/>
                          <a:pt x="13740" y="373087"/>
                          <a:pt x="0" y="310015"/>
                        </a:cubicBezTo>
                        <a:cubicBezTo>
                          <a:pt x="-13740" y="246943"/>
                          <a:pt x="26405" y="66838"/>
                          <a:pt x="0" y="0"/>
                        </a:cubicBezTo>
                        <a:close/>
                      </a:path>
                      <a:path w="9178724" h="620030" stroke="0" extrusionOk="0">
                        <a:moveTo>
                          <a:pt x="0" y="0"/>
                        </a:moveTo>
                        <a:cubicBezTo>
                          <a:pt x="96739" y="-29740"/>
                          <a:pt x="316269" y="55884"/>
                          <a:pt x="481883" y="0"/>
                        </a:cubicBezTo>
                        <a:cubicBezTo>
                          <a:pt x="647497" y="-55884"/>
                          <a:pt x="662906" y="22298"/>
                          <a:pt x="780192" y="0"/>
                        </a:cubicBezTo>
                        <a:cubicBezTo>
                          <a:pt x="897478" y="-22298"/>
                          <a:pt x="1174454" y="84120"/>
                          <a:pt x="1537436" y="0"/>
                        </a:cubicBezTo>
                        <a:cubicBezTo>
                          <a:pt x="1900418" y="-84120"/>
                          <a:pt x="1921992" y="49836"/>
                          <a:pt x="2019319" y="0"/>
                        </a:cubicBezTo>
                        <a:cubicBezTo>
                          <a:pt x="2116646" y="-49836"/>
                          <a:pt x="2279697" y="53246"/>
                          <a:pt x="2501202" y="0"/>
                        </a:cubicBezTo>
                        <a:cubicBezTo>
                          <a:pt x="2722707" y="-53246"/>
                          <a:pt x="3105924" y="15731"/>
                          <a:pt x="3258447" y="0"/>
                        </a:cubicBezTo>
                        <a:cubicBezTo>
                          <a:pt x="3410970" y="-15731"/>
                          <a:pt x="3548202" y="42104"/>
                          <a:pt x="3648543" y="0"/>
                        </a:cubicBezTo>
                        <a:cubicBezTo>
                          <a:pt x="3748884" y="-42104"/>
                          <a:pt x="4173673" y="21777"/>
                          <a:pt x="4405788" y="0"/>
                        </a:cubicBezTo>
                        <a:cubicBezTo>
                          <a:pt x="4637904" y="-21777"/>
                          <a:pt x="4991337" y="42536"/>
                          <a:pt x="5163032" y="0"/>
                        </a:cubicBezTo>
                        <a:cubicBezTo>
                          <a:pt x="5334727" y="-42536"/>
                          <a:pt x="5620270" y="48170"/>
                          <a:pt x="5736703" y="0"/>
                        </a:cubicBezTo>
                        <a:cubicBezTo>
                          <a:pt x="5853136" y="-48170"/>
                          <a:pt x="6278797" y="51597"/>
                          <a:pt x="6493947" y="0"/>
                        </a:cubicBezTo>
                        <a:cubicBezTo>
                          <a:pt x="6709097" y="-51597"/>
                          <a:pt x="6791622" y="51322"/>
                          <a:pt x="6975830" y="0"/>
                        </a:cubicBezTo>
                        <a:cubicBezTo>
                          <a:pt x="7160038" y="-51322"/>
                          <a:pt x="7222993" y="41857"/>
                          <a:pt x="7457713" y="0"/>
                        </a:cubicBezTo>
                        <a:cubicBezTo>
                          <a:pt x="7692433" y="-41857"/>
                          <a:pt x="7885776" y="62575"/>
                          <a:pt x="8123171" y="0"/>
                        </a:cubicBezTo>
                        <a:cubicBezTo>
                          <a:pt x="8360566" y="-62575"/>
                          <a:pt x="8394351" y="45246"/>
                          <a:pt x="8605054" y="0"/>
                        </a:cubicBezTo>
                        <a:cubicBezTo>
                          <a:pt x="8815757" y="-45246"/>
                          <a:pt x="8988246" y="15581"/>
                          <a:pt x="9178724" y="0"/>
                        </a:cubicBezTo>
                        <a:cubicBezTo>
                          <a:pt x="9202683" y="95727"/>
                          <a:pt x="9155313" y="164771"/>
                          <a:pt x="9178724" y="322416"/>
                        </a:cubicBezTo>
                        <a:cubicBezTo>
                          <a:pt x="9202135" y="480061"/>
                          <a:pt x="9157802" y="527713"/>
                          <a:pt x="9178724" y="620030"/>
                        </a:cubicBezTo>
                        <a:cubicBezTo>
                          <a:pt x="8951193" y="671370"/>
                          <a:pt x="8799462" y="595443"/>
                          <a:pt x="8513267" y="620030"/>
                        </a:cubicBezTo>
                        <a:cubicBezTo>
                          <a:pt x="8227072" y="644617"/>
                          <a:pt x="8259683" y="573792"/>
                          <a:pt x="8123171" y="620030"/>
                        </a:cubicBezTo>
                        <a:cubicBezTo>
                          <a:pt x="7986659" y="666268"/>
                          <a:pt x="7591580" y="543706"/>
                          <a:pt x="7365926" y="620030"/>
                        </a:cubicBezTo>
                        <a:cubicBezTo>
                          <a:pt x="7140272" y="696354"/>
                          <a:pt x="6935755" y="598652"/>
                          <a:pt x="6792256" y="620030"/>
                        </a:cubicBezTo>
                        <a:cubicBezTo>
                          <a:pt x="6648757" y="641408"/>
                          <a:pt x="6575267" y="585033"/>
                          <a:pt x="6402160" y="620030"/>
                        </a:cubicBezTo>
                        <a:cubicBezTo>
                          <a:pt x="6229053" y="655027"/>
                          <a:pt x="6024031" y="591791"/>
                          <a:pt x="5828490" y="620030"/>
                        </a:cubicBezTo>
                        <a:cubicBezTo>
                          <a:pt x="5632949" y="648269"/>
                          <a:pt x="5678078" y="587768"/>
                          <a:pt x="5530181" y="620030"/>
                        </a:cubicBezTo>
                        <a:cubicBezTo>
                          <a:pt x="5382284" y="652292"/>
                          <a:pt x="5354071" y="600649"/>
                          <a:pt x="5231873" y="620030"/>
                        </a:cubicBezTo>
                        <a:cubicBezTo>
                          <a:pt x="5109675" y="639411"/>
                          <a:pt x="4917260" y="557481"/>
                          <a:pt x="4658202" y="620030"/>
                        </a:cubicBezTo>
                        <a:cubicBezTo>
                          <a:pt x="4399144" y="682579"/>
                          <a:pt x="4442789" y="601632"/>
                          <a:pt x="4268107" y="620030"/>
                        </a:cubicBezTo>
                        <a:cubicBezTo>
                          <a:pt x="4093426" y="638428"/>
                          <a:pt x="3806188" y="560095"/>
                          <a:pt x="3602649" y="620030"/>
                        </a:cubicBezTo>
                        <a:cubicBezTo>
                          <a:pt x="3399110" y="679965"/>
                          <a:pt x="3364832" y="602250"/>
                          <a:pt x="3212553" y="620030"/>
                        </a:cubicBezTo>
                        <a:cubicBezTo>
                          <a:pt x="3060274" y="637810"/>
                          <a:pt x="2803745" y="611116"/>
                          <a:pt x="2547096" y="620030"/>
                        </a:cubicBezTo>
                        <a:cubicBezTo>
                          <a:pt x="2290447" y="628944"/>
                          <a:pt x="2330663" y="599928"/>
                          <a:pt x="2248787" y="620030"/>
                        </a:cubicBezTo>
                        <a:cubicBezTo>
                          <a:pt x="2166911" y="640132"/>
                          <a:pt x="1894976" y="566256"/>
                          <a:pt x="1583330" y="620030"/>
                        </a:cubicBezTo>
                        <a:cubicBezTo>
                          <a:pt x="1271684" y="673804"/>
                          <a:pt x="1331706" y="588276"/>
                          <a:pt x="1193234" y="620030"/>
                        </a:cubicBezTo>
                        <a:cubicBezTo>
                          <a:pt x="1054762" y="651784"/>
                          <a:pt x="1037048" y="618999"/>
                          <a:pt x="894926" y="620030"/>
                        </a:cubicBezTo>
                        <a:cubicBezTo>
                          <a:pt x="752804" y="621061"/>
                          <a:pt x="670831" y="580283"/>
                          <a:pt x="504830" y="620030"/>
                        </a:cubicBezTo>
                        <a:cubicBezTo>
                          <a:pt x="338829" y="659777"/>
                          <a:pt x="209164" y="605714"/>
                          <a:pt x="0" y="620030"/>
                        </a:cubicBezTo>
                        <a:cubicBezTo>
                          <a:pt x="-25652" y="520703"/>
                          <a:pt x="14295" y="447375"/>
                          <a:pt x="0" y="322416"/>
                        </a:cubicBezTo>
                        <a:cubicBezTo>
                          <a:pt x="-14295" y="197457"/>
                          <a:pt x="4354" y="146233"/>
                          <a:pt x="0" y="0"/>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2800" b="1" dirty="0">
                <a:solidFill>
                  <a:schemeClr val="tx1"/>
                </a:solidFill>
                <a:latin typeface="Cambria" panose="02040503050406030204" pitchFamily="18" charset="0"/>
                <a:cs typeface="Arial" panose="020B0604020202020204" pitchFamily="34" charset="0"/>
              </a:rPr>
              <a:t>Le minacce al bisogno di appartenenza</a:t>
            </a:r>
          </a:p>
        </p:txBody>
      </p:sp>
      <p:sp>
        <p:nvSpPr>
          <p:cNvPr id="22" name="CasellaDiTesto 21">
            <a:extLst>
              <a:ext uri="{FF2B5EF4-FFF2-40B4-BE49-F238E27FC236}">
                <a16:creationId xmlns:a16="http://schemas.microsoft.com/office/drawing/2014/main" id="{21E4AADC-6D8D-B540-A199-F726F42ABE6C}"/>
              </a:ext>
            </a:extLst>
          </p:cNvPr>
          <p:cNvSpPr txBox="1"/>
          <p:nvPr/>
        </p:nvSpPr>
        <p:spPr>
          <a:xfrm>
            <a:off x="1661452" y="1680884"/>
            <a:ext cx="8683020" cy="830997"/>
          </a:xfrm>
          <a:prstGeom prst="rect">
            <a:avLst/>
          </a:prstGeom>
          <a:noFill/>
          <a:ln w="19050">
            <a:solidFill>
              <a:schemeClr val="tx2"/>
            </a:solidFill>
          </a:ln>
        </p:spPr>
        <p:txBody>
          <a:bodyPr wrap="square" rtlCol="0">
            <a:spAutoFit/>
          </a:bodyPr>
          <a:lstStyle/>
          <a:p>
            <a:r>
              <a:rPr lang="it-IT" sz="1600" dirty="0">
                <a:latin typeface="Cambria" panose="02040503050406030204" pitchFamily="18" charset="0"/>
              </a:rPr>
              <a:t>Se l’appartenenza è un bisogno psicologico fondamentale, </a:t>
            </a:r>
            <a:r>
              <a:rPr lang="it-IT" sz="1600" b="1" dirty="0">
                <a:latin typeface="Cambria" panose="02040503050406030204" pitchFamily="18" charset="0"/>
              </a:rPr>
              <a:t>le minacce </a:t>
            </a:r>
            <a:r>
              <a:rPr lang="it-IT" sz="1600" dirty="0">
                <a:latin typeface="Cambria" panose="02040503050406030204" pitchFamily="18" charset="0"/>
              </a:rPr>
              <a:t>alla soddisfazione di questo bisogno devono produrre una </a:t>
            </a:r>
            <a:r>
              <a:rPr lang="it-IT" sz="1600" b="1" dirty="0">
                <a:latin typeface="Cambria" panose="02040503050406030204" pitchFamily="18" charset="0"/>
              </a:rPr>
              <a:t>varietà di effetti negativi </a:t>
            </a:r>
            <a:r>
              <a:rPr lang="it-IT" sz="1600" dirty="0">
                <a:latin typeface="Cambria" panose="02040503050406030204" pitchFamily="18" charset="0"/>
              </a:rPr>
              <a:t>che coinvolgono </a:t>
            </a:r>
            <a:r>
              <a:rPr lang="it-IT" sz="1600" b="1" dirty="0">
                <a:latin typeface="Cambria" panose="02040503050406030204" pitchFamily="18" charset="0"/>
              </a:rPr>
              <a:t>tutte le dimensioni della persona.</a:t>
            </a:r>
          </a:p>
        </p:txBody>
      </p:sp>
      <p:grpSp>
        <p:nvGrpSpPr>
          <p:cNvPr id="11" name="Gruppo 10">
            <a:extLst>
              <a:ext uri="{FF2B5EF4-FFF2-40B4-BE49-F238E27FC236}">
                <a16:creationId xmlns:a16="http://schemas.microsoft.com/office/drawing/2014/main" id="{88677C7F-D940-BF46-A1F8-0DE8B47C03DE}"/>
              </a:ext>
            </a:extLst>
          </p:cNvPr>
          <p:cNvGrpSpPr/>
          <p:nvPr/>
        </p:nvGrpSpPr>
        <p:grpSpPr>
          <a:xfrm>
            <a:off x="1661834" y="2813466"/>
            <a:ext cx="8682639" cy="646331"/>
            <a:chOff x="137833" y="2813465"/>
            <a:chExt cx="8682639" cy="646331"/>
          </a:xfrm>
        </p:grpSpPr>
        <p:sp>
          <p:nvSpPr>
            <p:cNvPr id="2" name="CasellaDiTesto 1">
              <a:extLst>
                <a:ext uri="{FF2B5EF4-FFF2-40B4-BE49-F238E27FC236}">
                  <a16:creationId xmlns:a16="http://schemas.microsoft.com/office/drawing/2014/main" id="{1EF58D8C-F68A-1D41-9AED-DFD8EA80E1E9}"/>
                </a:ext>
              </a:extLst>
            </p:cNvPr>
            <p:cNvSpPr txBox="1"/>
            <p:nvPr/>
          </p:nvSpPr>
          <p:spPr>
            <a:xfrm>
              <a:off x="137833" y="2967353"/>
              <a:ext cx="1991635" cy="338554"/>
            </a:xfrm>
            <a:prstGeom prst="rect">
              <a:avLst/>
            </a:prstGeom>
            <a:noFill/>
          </p:spPr>
          <p:txBody>
            <a:bodyPr wrap="none" rtlCol="0">
              <a:spAutoFit/>
            </a:bodyPr>
            <a:lstStyle/>
            <a:p>
              <a:r>
                <a:rPr lang="it-IT" sz="1600" b="1" dirty="0">
                  <a:solidFill>
                    <a:schemeClr val="tx2">
                      <a:lumMod val="75000"/>
                    </a:schemeClr>
                  </a:solidFill>
                  <a:latin typeface="Cambria" panose="02040503050406030204" pitchFamily="18" charset="0"/>
                </a:rPr>
                <a:t>Riva ed Eck [2016]:</a:t>
              </a:r>
            </a:p>
          </p:txBody>
        </p:sp>
        <p:sp>
          <p:nvSpPr>
            <p:cNvPr id="19" name="CasellaDiTesto 18">
              <a:extLst>
                <a:ext uri="{FF2B5EF4-FFF2-40B4-BE49-F238E27FC236}">
                  <a16:creationId xmlns:a16="http://schemas.microsoft.com/office/drawing/2014/main" id="{7380FA42-F7C3-1C46-80BE-B751BDA05203}"/>
                </a:ext>
              </a:extLst>
            </p:cNvPr>
            <p:cNvSpPr txBox="1"/>
            <p:nvPr/>
          </p:nvSpPr>
          <p:spPr>
            <a:xfrm>
              <a:off x="2102699" y="2813465"/>
              <a:ext cx="6717773" cy="646331"/>
            </a:xfrm>
            <a:prstGeom prst="rect">
              <a:avLst/>
            </a:prstGeom>
            <a:solidFill>
              <a:schemeClr val="bg1"/>
            </a:solidFill>
            <a:ln>
              <a:solidFill>
                <a:schemeClr val="tx2"/>
              </a:solidFill>
            </a:ln>
          </p:spPr>
          <p:txBody>
            <a:bodyPr wrap="square" rtlCol="0">
              <a:spAutoFit/>
            </a:bodyPr>
            <a:lstStyle/>
            <a:p>
              <a:r>
                <a:rPr lang="it-IT" b="1" dirty="0">
                  <a:latin typeface="Cambria" panose="02040503050406030204" pitchFamily="18" charset="0"/>
                </a:rPr>
                <a:t>Con </a:t>
              </a:r>
              <a:r>
                <a:rPr lang="it-IT" b="1" dirty="0">
                  <a:solidFill>
                    <a:schemeClr val="accent2">
                      <a:lumMod val="75000"/>
                    </a:schemeClr>
                  </a:solidFill>
                  <a:latin typeface="Cambria" panose="02040503050406030204" pitchFamily="18" charset="0"/>
                </a:rPr>
                <a:t>ESCLUSIONE SOCIALE </a:t>
              </a:r>
              <a:r>
                <a:rPr lang="it-IT" b="1" dirty="0">
                  <a:latin typeface="Cambria" panose="02040503050406030204" pitchFamily="18" charset="0"/>
                </a:rPr>
                <a:t>si intende l’esperienza di essere tenuti separati dagli altri dal punto di vista fisico e/o emotivo. </a:t>
              </a:r>
            </a:p>
          </p:txBody>
        </p:sp>
      </p:grpSp>
      <p:grpSp>
        <p:nvGrpSpPr>
          <p:cNvPr id="9" name="Gruppo 8">
            <a:extLst>
              <a:ext uri="{FF2B5EF4-FFF2-40B4-BE49-F238E27FC236}">
                <a16:creationId xmlns:a16="http://schemas.microsoft.com/office/drawing/2014/main" id="{8359F9AA-4299-1641-98EF-97ABF8530B43}"/>
              </a:ext>
            </a:extLst>
          </p:cNvPr>
          <p:cNvGrpSpPr/>
          <p:nvPr/>
        </p:nvGrpSpPr>
        <p:grpSpPr>
          <a:xfrm>
            <a:off x="3653469" y="3501008"/>
            <a:ext cx="6532621" cy="2443608"/>
            <a:chOff x="2129468" y="3641450"/>
            <a:chExt cx="6532621" cy="2443608"/>
          </a:xfrm>
        </p:grpSpPr>
        <p:sp>
          <p:nvSpPr>
            <p:cNvPr id="3" name="CasellaDiTesto 2">
              <a:extLst>
                <a:ext uri="{FF2B5EF4-FFF2-40B4-BE49-F238E27FC236}">
                  <a16:creationId xmlns:a16="http://schemas.microsoft.com/office/drawing/2014/main" id="{B499717E-1303-8442-AEF6-14EFC8619DAD}"/>
                </a:ext>
              </a:extLst>
            </p:cNvPr>
            <p:cNvSpPr txBox="1"/>
            <p:nvPr/>
          </p:nvSpPr>
          <p:spPr>
            <a:xfrm>
              <a:off x="2129468" y="3641450"/>
              <a:ext cx="6532621" cy="584775"/>
            </a:xfrm>
            <a:prstGeom prst="rect">
              <a:avLst/>
            </a:prstGeom>
            <a:noFill/>
          </p:spPr>
          <p:txBody>
            <a:bodyPr wrap="square" rtlCol="0">
              <a:spAutoFit/>
            </a:bodyPr>
            <a:lstStyle/>
            <a:p>
              <a:r>
                <a:rPr lang="it-IT" sz="1600" dirty="0">
                  <a:latin typeface="Cambria" panose="02040503050406030204" pitchFamily="18" charset="0"/>
                </a:rPr>
                <a:t>La definizione di esclusione sociale comprende </a:t>
              </a:r>
              <a:r>
                <a:rPr lang="it-IT" sz="1600" b="1" dirty="0">
                  <a:latin typeface="Cambria" panose="02040503050406030204" pitchFamily="18" charset="0"/>
                </a:rPr>
                <a:t>una varietà di fenomeni che possono</a:t>
              </a:r>
              <a:r>
                <a:rPr lang="it-IT" sz="1600" dirty="0">
                  <a:latin typeface="Cambria" panose="02040503050406030204" pitchFamily="18" charset="0"/>
                </a:rPr>
                <a:t> essere classificati in </a:t>
              </a:r>
              <a:r>
                <a:rPr lang="it-IT" sz="1600" b="1" dirty="0">
                  <a:latin typeface="Cambria" panose="02040503050406030204" pitchFamily="18" charset="0"/>
                </a:rPr>
                <a:t>DUE CATEGORIE</a:t>
              </a:r>
              <a:r>
                <a:rPr lang="it-IT" sz="1600" dirty="0">
                  <a:latin typeface="Cambria" panose="02040503050406030204" pitchFamily="18" charset="0"/>
                </a:rPr>
                <a:t>:</a:t>
              </a:r>
            </a:p>
          </p:txBody>
        </p:sp>
        <p:grpSp>
          <p:nvGrpSpPr>
            <p:cNvPr id="8" name="Gruppo 7">
              <a:extLst>
                <a:ext uri="{FF2B5EF4-FFF2-40B4-BE49-F238E27FC236}">
                  <a16:creationId xmlns:a16="http://schemas.microsoft.com/office/drawing/2014/main" id="{396E71A9-8361-CF41-B244-236DEE812BED}"/>
                </a:ext>
              </a:extLst>
            </p:cNvPr>
            <p:cNvGrpSpPr/>
            <p:nvPr/>
          </p:nvGrpSpPr>
          <p:grpSpPr>
            <a:xfrm>
              <a:off x="2129468" y="4219935"/>
              <a:ext cx="5034820" cy="1865123"/>
              <a:chOff x="2129468" y="4219935"/>
              <a:chExt cx="5034820" cy="1865123"/>
            </a:xfrm>
          </p:grpSpPr>
          <p:sp>
            <p:nvSpPr>
              <p:cNvPr id="21" name="CasellaDiTesto 20">
                <a:extLst>
                  <a:ext uri="{FF2B5EF4-FFF2-40B4-BE49-F238E27FC236}">
                    <a16:creationId xmlns:a16="http://schemas.microsoft.com/office/drawing/2014/main" id="{7F79DC17-ED52-5F40-B67E-323F6D695A69}"/>
                  </a:ext>
                </a:extLst>
              </p:cNvPr>
              <p:cNvSpPr txBox="1"/>
              <p:nvPr/>
            </p:nvSpPr>
            <p:spPr>
              <a:xfrm>
                <a:off x="2129468" y="4221088"/>
                <a:ext cx="2730561" cy="1446550"/>
              </a:xfrm>
              <a:prstGeom prst="rect">
                <a:avLst/>
              </a:prstGeom>
              <a:noFill/>
            </p:spPr>
            <p:txBody>
              <a:bodyPr wrap="square" rtlCol="0">
                <a:spAutoFit/>
              </a:bodyPr>
              <a:lstStyle/>
              <a:p>
                <a:r>
                  <a:rPr lang="it-IT" sz="1600" b="1" dirty="0">
                    <a:solidFill>
                      <a:schemeClr val="tx2">
                        <a:lumMod val="75000"/>
                      </a:schemeClr>
                    </a:solidFill>
                    <a:latin typeface="Cambria" panose="02040503050406030204" pitchFamily="18" charset="0"/>
                  </a:rPr>
                  <a:t>RIFIUTO SOCIALE</a:t>
                </a:r>
              </a:p>
              <a:p>
                <a:endParaRPr lang="it-IT" sz="1600" dirty="0">
                  <a:latin typeface="Cambria" panose="02040503050406030204" pitchFamily="18" charset="0"/>
                </a:endParaRPr>
              </a:p>
              <a:p>
                <a:r>
                  <a:rPr lang="it-IT" sz="1400" dirty="0">
                    <a:latin typeface="Cambria" panose="02040503050406030204" pitchFamily="18" charset="0"/>
                  </a:rPr>
                  <a:t>Riguarda gli atti comunicativi volti a esplicitare in modo diretto a una persona (o gruppo) che questa non è desiderata.</a:t>
                </a:r>
              </a:p>
            </p:txBody>
          </p:sp>
          <p:sp>
            <p:nvSpPr>
              <p:cNvPr id="26" name="CasellaDiTesto 25">
                <a:extLst>
                  <a:ext uri="{FF2B5EF4-FFF2-40B4-BE49-F238E27FC236}">
                    <a16:creationId xmlns:a16="http://schemas.microsoft.com/office/drawing/2014/main" id="{726E73E5-7959-3A41-86C2-6357B8DA2C3F}"/>
                  </a:ext>
                </a:extLst>
              </p:cNvPr>
              <p:cNvSpPr txBox="1"/>
              <p:nvPr/>
            </p:nvSpPr>
            <p:spPr>
              <a:xfrm>
                <a:off x="4865771" y="4219935"/>
                <a:ext cx="2298517" cy="1692771"/>
              </a:xfrm>
              <a:prstGeom prst="rect">
                <a:avLst/>
              </a:prstGeom>
              <a:noFill/>
            </p:spPr>
            <p:txBody>
              <a:bodyPr wrap="square" rtlCol="0">
                <a:spAutoFit/>
              </a:bodyPr>
              <a:lstStyle/>
              <a:p>
                <a:r>
                  <a:rPr lang="it-IT" sz="1600" b="1" dirty="0">
                    <a:solidFill>
                      <a:schemeClr val="tx2">
                        <a:lumMod val="75000"/>
                      </a:schemeClr>
                    </a:solidFill>
                    <a:latin typeface="Cambria" panose="02040503050406030204" pitchFamily="18" charset="0"/>
                  </a:rPr>
                  <a:t>OSTRACISMO</a:t>
                </a:r>
              </a:p>
              <a:p>
                <a:endParaRPr lang="it-IT" sz="1600" dirty="0">
                  <a:latin typeface="Cambria" panose="02040503050406030204" pitchFamily="18" charset="0"/>
                </a:endParaRPr>
              </a:p>
              <a:p>
                <a:pPr lvl="0"/>
                <a:r>
                  <a:rPr lang="it-IT" sz="1400" dirty="0">
                    <a:solidFill>
                      <a:prstClr val="black"/>
                    </a:solidFill>
                    <a:latin typeface="Cambria" panose="02040503050406030204" pitchFamily="18" charset="0"/>
                  </a:rPr>
                  <a:t>Comprende l’esperienza di essere ignorati. Rientrano in questa categoria tutte le forme di invisibilità </a:t>
                </a:r>
              </a:p>
              <a:p>
                <a:endParaRPr lang="it-IT" sz="1600" dirty="0">
                  <a:latin typeface="Cambria" panose="02040503050406030204" pitchFamily="18" charset="0"/>
                </a:endParaRPr>
              </a:p>
            </p:txBody>
          </p:sp>
          <p:cxnSp>
            <p:nvCxnSpPr>
              <p:cNvPr id="6" name="Connettore 1 5">
                <a:extLst>
                  <a:ext uri="{FF2B5EF4-FFF2-40B4-BE49-F238E27FC236}">
                    <a16:creationId xmlns:a16="http://schemas.microsoft.com/office/drawing/2014/main" id="{CEA63E01-971B-344A-9286-52C454384C60}"/>
                  </a:ext>
                </a:extLst>
              </p:cNvPr>
              <p:cNvCxnSpPr/>
              <p:nvPr/>
            </p:nvCxnSpPr>
            <p:spPr>
              <a:xfrm>
                <a:off x="4788024" y="4226225"/>
                <a:ext cx="0" cy="1858833"/>
              </a:xfrm>
              <a:prstGeom prst="line">
                <a:avLst/>
              </a:prstGeom>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4056073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a:extLst>
              <a:ext uri="{FF2B5EF4-FFF2-40B4-BE49-F238E27FC236}">
                <a16:creationId xmlns:a16="http://schemas.microsoft.com/office/drawing/2014/main" id="{B47E38C0-08CF-F741-88EF-F3398AD1F37A}"/>
              </a:ext>
            </a:extLst>
          </p:cNvPr>
          <p:cNvSpPr>
            <a:spLocks noGrp="1"/>
          </p:cNvSpPr>
          <p:nvPr>
            <p:ph type="sldNum" sz="quarter" idx="12"/>
          </p:nvPr>
        </p:nvSpPr>
        <p:spPr/>
        <p:txBody>
          <a:bodyPr/>
          <a:lstStyle/>
          <a:p>
            <a:fld id="{E3AAEEB7-370C-4CD1-84ED-44A96922B98A}" type="slidenum">
              <a:rPr lang="it-IT" smtClean="0"/>
              <a:pPr/>
              <a:t>6</a:t>
            </a:fld>
            <a:endParaRPr lang="it-IT"/>
          </a:p>
        </p:txBody>
      </p:sp>
      <p:sp>
        <p:nvSpPr>
          <p:cNvPr id="23" name="Rettangolo 22">
            <a:extLst>
              <a:ext uri="{FF2B5EF4-FFF2-40B4-BE49-F238E27FC236}">
                <a16:creationId xmlns:a16="http://schemas.microsoft.com/office/drawing/2014/main" id="{91AEAB86-EC33-464D-A83E-48DB0C2822C2}"/>
              </a:ext>
            </a:extLst>
          </p:cNvPr>
          <p:cNvSpPr/>
          <p:nvPr/>
        </p:nvSpPr>
        <p:spPr>
          <a:xfrm>
            <a:off x="1661452" y="590428"/>
            <a:ext cx="6882820" cy="858443"/>
          </a:xfrm>
          <a:prstGeom prst="rect">
            <a:avLst/>
          </a:prstGeom>
          <a:noFill/>
          <a:ln cmpd="sng">
            <a:solidFill>
              <a:schemeClr val="tx2">
                <a:alpha val="86000"/>
              </a:schemeClr>
            </a:solidFill>
            <a:prstDash val="solid"/>
            <a:extLst>
              <a:ext uri="{C807C97D-BFC1-408E-A445-0C87EB9F89A2}">
                <ask:lineSketchStyleProps xmlns:ask="http://schemas.microsoft.com/office/drawing/2018/sketchyshapes" xmlns="" sd="1219033472">
                  <a:custGeom>
                    <a:avLst/>
                    <a:gdLst>
                      <a:gd name="connsiteX0" fmla="*/ 0 w 9178724"/>
                      <a:gd name="connsiteY0" fmla="*/ 0 h 620030"/>
                      <a:gd name="connsiteX1" fmla="*/ 298309 w 9178724"/>
                      <a:gd name="connsiteY1" fmla="*/ 0 h 620030"/>
                      <a:gd name="connsiteX2" fmla="*/ 596617 w 9178724"/>
                      <a:gd name="connsiteY2" fmla="*/ 0 h 620030"/>
                      <a:gd name="connsiteX3" fmla="*/ 894926 w 9178724"/>
                      <a:gd name="connsiteY3" fmla="*/ 0 h 620030"/>
                      <a:gd name="connsiteX4" fmla="*/ 1652170 w 9178724"/>
                      <a:gd name="connsiteY4" fmla="*/ 0 h 620030"/>
                      <a:gd name="connsiteX5" fmla="*/ 2225841 w 9178724"/>
                      <a:gd name="connsiteY5" fmla="*/ 0 h 620030"/>
                      <a:gd name="connsiteX6" fmla="*/ 2524149 w 9178724"/>
                      <a:gd name="connsiteY6" fmla="*/ 0 h 620030"/>
                      <a:gd name="connsiteX7" fmla="*/ 3097819 w 9178724"/>
                      <a:gd name="connsiteY7" fmla="*/ 0 h 620030"/>
                      <a:gd name="connsiteX8" fmla="*/ 3855064 w 9178724"/>
                      <a:gd name="connsiteY8" fmla="*/ 0 h 620030"/>
                      <a:gd name="connsiteX9" fmla="*/ 4336947 w 9178724"/>
                      <a:gd name="connsiteY9" fmla="*/ 0 h 620030"/>
                      <a:gd name="connsiteX10" fmla="*/ 4818830 w 9178724"/>
                      <a:gd name="connsiteY10" fmla="*/ 0 h 620030"/>
                      <a:gd name="connsiteX11" fmla="*/ 5392500 w 9178724"/>
                      <a:gd name="connsiteY11" fmla="*/ 0 h 620030"/>
                      <a:gd name="connsiteX12" fmla="*/ 6057958 w 9178724"/>
                      <a:gd name="connsiteY12" fmla="*/ 0 h 620030"/>
                      <a:gd name="connsiteX13" fmla="*/ 6723415 w 9178724"/>
                      <a:gd name="connsiteY13" fmla="*/ 0 h 620030"/>
                      <a:gd name="connsiteX14" fmla="*/ 7388873 w 9178724"/>
                      <a:gd name="connsiteY14" fmla="*/ 0 h 620030"/>
                      <a:gd name="connsiteX15" fmla="*/ 8146118 w 9178724"/>
                      <a:gd name="connsiteY15" fmla="*/ 0 h 620030"/>
                      <a:gd name="connsiteX16" fmla="*/ 9178724 w 9178724"/>
                      <a:gd name="connsiteY16" fmla="*/ 0 h 620030"/>
                      <a:gd name="connsiteX17" fmla="*/ 9178724 w 9178724"/>
                      <a:gd name="connsiteY17" fmla="*/ 316215 h 620030"/>
                      <a:gd name="connsiteX18" fmla="*/ 9178724 w 9178724"/>
                      <a:gd name="connsiteY18" fmla="*/ 620030 h 620030"/>
                      <a:gd name="connsiteX19" fmla="*/ 8421479 w 9178724"/>
                      <a:gd name="connsiteY19" fmla="*/ 620030 h 620030"/>
                      <a:gd name="connsiteX20" fmla="*/ 7847809 w 9178724"/>
                      <a:gd name="connsiteY20" fmla="*/ 620030 h 620030"/>
                      <a:gd name="connsiteX21" fmla="*/ 7365926 w 9178724"/>
                      <a:gd name="connsiteY21" fmla="*/ 620030 h 620030"/>
                      <a:gd name="connsiteX22" fmla="*/ 6884043 w 9178724"/>
                      <a:gd name="connsiteY22" fmla="*/ 620030 h 620030"/>
                      <a:gd name="connsiteX23" fmla="*/ 6402160 w 9178724"/>
                      <a:gd name="connsiteY23" fmla="*/ 620030 h 620030"/>
                      <a:gd name="connsiteX24" fmla="*/ 5920277 w 9178724"/>
                      <a:gd name="connsiteY24" fmla="*/ 620030 h 620030"/>
                      <a:gd name="connsiteX25" fmla="*/ 5254819 w 9178724"/>
                      <a:gd name="connsiteY25" fmla="*/ 620030 h 620030"/>
                      <a:gd name="connsiteX26" fmla="*/ 4681149 w 9178724"/>
                      <a:gd name="connsiteY26" fmla="*/ 620030 h 620030"/>
                      <a:gd name="connsiteX27" fmla="*/ 4382841 w 9178724"/>
                      <a:gd name="connsiteY27" fmla="*/ 620030 h 620030"/>
                      <a:gd name="connsiteX28" fmla="*/ 3900958 w 9178724"/>
                      <a:gd name="connsiteY28" fmla="*/ 620030 h 620030"/>
                      <a:gd name="connsiteX29" fmla="*/ 3235500 w 9178724"/>
                      <a:gd name="connsiteY29" fmla="*/ 620030 h 620030"/>
                      <a:gd name="connsiteX30" fmla="*/ 2845404 w 9178724"/>
                      <a:gd name="connsiteY30" fmla="*/ 620030 h 620030"/>
                      <a:gd name="connsiteX31" fmla="*/ 2088160 w 9178724"/>
                      <a:gd name="connsiteY31" fmla="*/ 620030 h 620030"/>
                      <a:gd name="connsiteX32" fmla="*/ 1330915 w 9178724"/>
                      <a:gd name="connsiteY32" fmla="*/ 620030 h 620030"/>
                      <a:gd name="connsiteX33" fmla="*/ 757245 w 9178724"/>
                      <a:gd name="connsiteY33" fmla="*/ 620030 h 620030"/>
                      <a:gd name="connsiteX34" fmla="*/ 0 w 9178724"/>
                      <a:gd name="connsiteY34" fmla="*/ 620030 h 620030"/>
                      <a:gd name="connsiteX35" fmla="*/ 0 w 9178724"/>
                      <a:gd name="connsiteY35" fmla="*/ 310015 h 620030"/>
                      <a:gd name="connsiteX36" fmla="*/ 0 w 9178724"/>
                      <a:gd name="connsiteY36" fmla="*/ 0 h 620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9178724" h="620030" fill="none" extrusionOk="0">
                        <a:moveTo>
                          <a:pt x="0" y="0"/>
                        </a:moveTo>
                        <a:cubicBezTo>
                          <a:pt x="102535" y="-35417"/>
                          <a:pt x="231128" y="19743"/>
                          <a:pt x="298309" y="0"/>
                        </a:cubicBezTo>
                        <a:cubicBezTo>
                          <a:pt x="365490" y="-19743"/>
                          <a:pt x="504771" y="6903"/>
                          <a:pt x="596617" y="0"/>
                        </a:cubicBezTo>
                        <a:cubicBezTo>
                          <a:pt x="688463" y="-6903"/>
                          <a:pt x="801466" y="32459"/>
                          <a:pt x="894926" y="0"/>
                        </a:cubicBezTo>
                        <a:cubicBezTo>
                          <a:pt x="988386" y="-32459"/>
                          <a:pt x="1351220" y="8679"/>
                          <a:pt x="1652170" y="0"/>
                        </a:cubicBezTo>
                        <a:cubicBezTo>
                          <a:pt x="1953120" y="-8679"/>
                          <a:pt x="2036343" y="40882"/>
                          <a:pt x="2225841" y="0"/>
                        </a:cubicBezTo>
                        <a:cubicBezTo>
                          <a:pt x="2415339" y="-40882"/>
                          <a:pt x="2409558" y="12227"/>
                          <a:pt x="2524149" y="0"/>
                        </a:cubicBezTo>
                        <a:cubicBezTo>
                          <a:pt x="2638740" y="-12227"/>
                          <a:pt x="2909787" y="59308"/>
                          <a:pt x="3097819" y="0"/>
                        </a:cubicBezTo>
                        <a:cubicBezTo>
                          <a:pt x="3285851" y="-59308"/>
                          <a:pt x="3499507" y="53098"/>
                          <a:pt x="3855064" y="0"/>
                        </a:cubicBezTo>
                        <a:cubicBezTo>
                          <a:pt x="4210622" y="-53098"/>
                          <a:pt x="4150339" y="24700"/>
                          <a:pt x="4336947" y="0"/>
                        </a:cubicBezTo>
                        <a:cubicBezTo>
                          <a:pt x="4523555" y="-24700"/>
                          <a:pt x="4623920" y="10678"/>
                          <a:pt x="4818830" y="0"/>
                        </a:cubicBezTo>
                        <a:cubicBezTo>
                          <a:pt x="5013740" y="-10678"/>
                          <a:pt x="5127394" y="40268"/>
                          <a:pt x="5392500" y="0"/>
                        </a:cubicBezTo>
                        <a:cubicBezTo>
                          <a:pt x="5657606" y="-40268"/>
                          <a:pt x="5754330" y="74320"/>
                          <a:pt x="6057958" y="0"/>
                        </a:cubicBezTo>
                        <a:cubicBezTo>
                          <a:pt x="6361586" y="-74320"/>
                          <a:pt x="6494940" y="37329"/>
                          <a:pt x="6723415" y="0"/>
                        </a:cubicBezTo>
                        <a:cubicBezTo>
                          <a:pt x="6951890" y="-37329"/>
                          <a:pt x="7117832" y="30948"/>
                          <a:pt x="7388873" y="0"/>
                        </a:cubicBezTo>
                        <a:cubicBezTo>
                          <a:pt x="7659914" y="-30948"/>
                          <a:pt x="7926991" y="65074"/>
                          <a:pt x="8146118" y="0"/>
                        </a:cubicBezTo>
                        <a:cubicBezTo>
                          <a:pt x="8365246" y="-65074"/>
                          <a:pt x="8701383" y="71750"/>
                          <a:pt x="9178724" y="0"/>
                        </a:cubicBezTo>
                        <a:cubicBezTo>
                          <a:pt x="9200174" y="141322"/>
                          <a:pt x="9160033" y="216766"/>
                          <a:pt x="9178724" y="316215"/>
                        </a:cubicBezTo>
                        <a:cubicBezTo>
                          <a:pt x="9197415" y="415665"/>
                          <a:pt x="9170910" y="493137"/>
                          <a:pt x="9178724" y="620030"/>
                        </a:cubicBezTo>
                        <a:cubicBezTo>
                          <a:pt x="8847610" y="633606"/>
                          <a:pt x="8699284" y="581521"/>
                          <a:pt x="8421479" y="620030"/>
                        </a:cubicBezTo>
                        <a:cubicBezTo>
                          <a:pt x="8143674" y="658539"/>
                          <a:pt x="8043343" y="588100"/>
                          <a:pt x="7847809" y="620030"/>
                        </a:cubicBezTo>
                        <a:cubicBezTo>
                          <a:pt x="7652275" y="651960"/>
                          <a:pt x="7499974" y="566721"/>
                          <a:pt x="7365926" y="620030"/>
                        </a:cubicBezTo>
                        <a:cubicBezTo>
                          <a:pt x="7231878" y="673339"/>
                          <a:pt x="6983206" y="609203"/>
                          <a:pt x="6884043" y="620030"/>
                        </a:cubicBezTo>
                        <a:cubicBezTo>
                          <a:pt x="6784880" y="630857"/>
                          <a:pt x="6634085" y="589226"/>
                          <a:pt x="6402160" y="620030"/>
                        </a:cubicBezTo>
                        <a:cubicBezTo>
                          <a:pt x="6170235" y="650834"/>
                          <a:pt x="6075682" y="619367"/>
                          <a:pt x="5920277" y="620030"/>
                        </a:cubicBezTo>
                        <a:cubicBezTo>
                          <a:pt x="5764872" y="620693"/>
                          <a:pt x="5573139" y="548710"/>
                          <a:pt x="5254819" y="620030"/>
                        </a:cubicBezTo>
                        <a:cubicBezTo>
                          <a:pt x="4936499" y="691350"/>
                          <a:pt x="4839040" y="582151"/>
                          <a:pt x="4681149" y="620030"/>
                        </a:cubicBezTo>
                        <a:cubicBezTo>
                          <a:pt x="4523258" y="657909"/>
                          <a:pt x="4447847" y="611926"/>
                          <a:pt x="4382841" y="620030"/>
                        </a:cubicBezTo>
                        <a:cubicBezTo>
                          <a:pt x="4317835" y="628134"/>
                          <a:pt x="4075188" y="570834"/>
                          <a:pt x="3900958" y="620030"/>
                        </a:cubicBezTo>
                        <a:cubicBezTo>
                          <a:pt x="3726728" y="669226"/>
                          <a:pt x="3504960" y="595564"/>
                          <a:pt x="3235500" y="620030"/>
                        </a:cubicBezTo>
                        <a:cubicBezTo>
                          <a:pt x="2966040" y="644496"/>
                          <a:pt x="3034078" y="612289"/>
                          <a:pt x="2845404" y="620030"/>
                        </a:cubicBezTo>
                        <a:cubicBezTo>
                          <a:pt x="2656730" y="627771"/>
                          <a:pt x="2449560" y="570399"/>
                          <a:pt x="2088160" y="620030"/>
                        </a:cubicBezTo>
                        <a:cubicBezTo>
                          <a:pt x="1726760" y="669661"/>
                          <a:pt x="1489744" y="618694"/>
                          <a:pt x="1330915" y="620030"/>
                        </a:cubicBezTo>
                        <a:cubicBezTo>
                          <a:pt x="1172086" y="621366"/>
                          <a:pt x="970889" y="568148"/>
                          <a:pt x="757245" y="620030"/>
                        </a:cubicBezTo>
                        <a:cubicBezTo>
                          <a:pt x="543601" y="671912"/>
                          <a:pt x="288056" y="618081"/>
                          <a:pt x="0" y="620030"/>
                        </a:cubicBezTo>
                        <a:cubicBezTo>
                          <a:pt x="-24602" y="527322"/>
                          <a:pt x="13740" y="373087"/>
                          <a:pt x="0" y="310015"/>
                        </a:cubicBezTo>
                        <a:cubicBezTo>
                          <a:pt x="-13740" y="246943"/>
                          <a:pt x="26405" y="66838"/>
                          <a:pt x="0" y="0"/>
                        </a:cubicBezTo>
                        <a:close/>
                      </a:path>
                      <a:path w="9178724" h="620030" stroke="0" extrusionOk="0">
                        <a:moveTo>
                          <a:pt x="0" y="0"/>
                        </a:moveTo>
                        <a:cubicBezTo>
                          <a:pt x="96739" y="-29740"/>
                          <a:pt x="316269" y="55884"/>
                          <a:pt x="481883" y="0"/>
                        </a:cubicBezTo>
                        <a:cubicBezTo>
                          <a:pt x="647497" y="-55884"/>
                          <a:pt x="662906" y="22298"/>
                          <a:pt x="780192" y="0"/>
                        </a:cubicBezTo>
                        <a:cubicBezTo>
                          <a:pt x="897478" y="-22298"/>
                          <a:pt x="1174454" y="84120"/>
                          <a:pt x="1537436" y="0"/>
                        </a:cubicBezTo>
                        <a:cubicBezTo>
                          <a:pt x="1900418" y="-84120"/>
                          <a:pt x="1921992" y="49836"/>
                          <a:pt x="2019319" y="0"/>
                        </a:cubicBezTo>
                        <a:cubicBezTo>
                          <a:pt x="2116646" y="-49836"/>
                          <a:pt x="2279697" y="53246"/>
                          <a:pt x="2501202" y="0"/>
                        </a:cubicBezTo>
                        <a:cubicBezTo>
                          <a:pt x="2722707" y="-53246"/>
                          <a:pt x="3105924" y="15731"/>
                          <a:pt x="3258447" y="0"/>
                        </a:cubicBezTo>
                        <a:cubicBezTo>
                          <a:pt x="3410970" y="-15731"/>
                          <a:pt x="3548202" y="42104"/>
                          <a:pt x="3648543" y="0"/>
                        </a:cubicBezTo>
                        <a:cubicBezTo>
                          <a:pt x="3748884" y="-42104"/>
                          <a:pt x="4173673" y="21777"/>
                          <a:pt x="4405788" y="0"/>
                        </a:cubicBezTo>
                        <a:cubicBezTo>
                          <a:pt x="4637904" y="-21777"/>
                          <a:pt x="4991337" y="42536"/>
                          <a:pt x="5163032" y="0"/>
                        </a:cubicBezTo>
                        <a:cubicBezTo>
                          <a:pt x="5334727" y="-42536"/>
                          <a:pt x="5620270" y="48170"/>
                          <a:pt x="5736703" y="0"/>
                        </a:cubicBezTo>
                        <a:cubicBezTo>
                          <a:pt x="5853136" y="-48170"/>
                          <a:pt x="6278797" y="51597"/>
                          <a:pt x="6493947" y="0"/>
                        </a:cubicBezTo>
                        <a:cubicBezTo>
                          <a:pt x="6709097" y="-51597"/>
                          <a:pt x="6791622" y="51322"/>
                          <a:pt x="6975830" y="0"/>
                        </a:cubicBezTo>
                        <a:cubicBezTo>
                          <a:pt x="7160038" y="-51322"/>
                          <a:pt x="7222993" y="41857"/>
                          <a:pt x="7457713" y="0"/>
                        </a:cubicBezTo>
                        <a:cubicBezTo>
                          <a:pt x="7692433" y="-41857"/>
                          <a:pt x="7885776" y="62575"/>
                          <a:pt x="8123171" y="0"/>
                        </a:cubicBezTo>
                        <a:cubicBezTo>
                          <a:pt x="8360566" y="-62575"/>
                          <a:pt x="8394351" y="45246"/>
                          <a:pt x="8605054" y="0"/>
                        </a:cubicBezTo>
                        <a:cubicBezTo>
                          <a:pt x="8815757" y="-45246"/>
                          <a:pt x="8988246" y="15581"/>
                          <a:pt x="9178724" y="0"/>
                        </a:cubicBezTo>
                        <a:cubicBezTo>
                          <a:pt x="9202683" y="95727"/>
                          <a:pt x="9155313" y="164771"/>
                          <a:pt x="9178724" y="322416"/>
                        </a:cubicBezTo>
                        <a:cubicBezTo>
                          <a:pt x="9202135" y="480061"/>
                          <a:pt x="9157802" y="527713"/>
                          <a:pt x="9178724" y="620030"/>
                        </a:cubicBezTo>
                        <a:cubicBezTo>
                          <a:pt x="8951193" y="671370"/>
                          <a:pt x="8799462" y="595443"/>
                          <a:pt x="8513267" y="620030"/>
                        </a:cubicBezTo>
                        <a:cubicBezTo>
                          <a:pt x="8227072" y="644617"/>
                          <a:pt x="8259683" y="573792"/>
                          <a:pt x="8123171" y="620030"/>
                        </a:cubicBezTo>
                        <a:cubicBezTo>
                          <a:pt x="7986659" y="666268"/>
                          <a:pt x="7591580" y="543706"/>
                          <a:pt x="7365926" y="620030"/>
                        </a:cubicBezTo>
                        <a:cubicBezTo>
                          <a:pt x="7140272" y="696354"/>
                          <a:pt x="6935755" y="598652"/>
                          <a:pt x="6792256" y="620030"/>
                        </a:cubicBezTo>
                        <a:cubicBezTo>
                          <a:pt x="6648757" y="641408"/>
                          <a:pt x="6575267" y="585033"/>
                          <a:pt x="6402160" y="620030"/>
                        </a:cubicBezTo>
                        <a:cubicBezTo>
                          <a:pt x="6229053" y="655027"/>
                          <a:pt x="6024031" y="591791"/>
                          <a:pt x="5828490" y="620030"/>
                        </a:cubicBezTo>
                        <a:cubicBezTo>
                          <a:pt x="5632949" y="648269"/>
                          <a:pt x="5678078" y="587768"/>
                          <a:pt x="5530181" y="620030"/>
                        </a:cubicBezTo>
                        <a:cubicBezTo>
                          <a:pt x="5382284" y="652292"/>
                          <a:pt x="5354071" y="600649"/>
                          <a:pt x="5231873" y="620030"/>
                        </a:cubicBezTo>
                        <a:cubicBezTo>
                          <a:pt x="5109675" y="639411"/>
                          <a:pt x="4917260" y="557481"/>
                          <a:pt x="4658202" y="620030"/>
                        </a:cubicBezTo>
                        <a:cubicBezTo>
                          <a:pt x="4399144" y="682579"/>
                          <a:pt x="4442789" y="601632"/>
                          <a:pt x="4268107" y="620030"/>
                        </a:cubicBezTo>
                        <a:cubicBezTo>
                          <a:pt x="4093426" y="638428"/>
                          <a:pt x="3806188" y="560095"/>
                          <a:pt x="3602649" y="620030"/>
                        </a:cubicBezTo>
                        <a:cubicBezTo>
                          <a:pt x="3399110" y="679965"/>
                          <a:pt x="3364832" y="602250"/>
                          <a:pt x="3212553" y="620030"/>
                        </a:cubicBezTo>
                        <a:cubicBezTo>
                          <a:pt x="3060274" y="637810"/>
                          <a:pt x="2803745" y="611116"/>
                          <a:pt x="2547096" y="620030"/>
                        </a:cubicBezTo>
                        <a:cubicBezTo>
                          <a:pt x="2290447" y="628944"/>
                          <a:pt x="2330663" y="599928"/>
                          <a:pt x="2248787" y="620030"/>
                        </a:cubicBezTo>
                        <a:cubicBezTo>
                          <a:pt x="2166911" y="640132"/>
                          <a:pt x="1894976" y="566256"/>
                          <a:pt x="1583330" y="620030"/>
                        </a:cubicBezTo>
                        <a:cubicBezTo>
                          <a:pt x="1271684" y="673804"/>
                          <a:pt x="1331706" y="588276"/>
                          <a:pt x="1193234" y="620030"/>
                        </a:cubicBezTo>
                        <a:cubicBezTo>
                          <a:pt x="1054762" y="651784"/>
                          <a:pt x="1037048" y="618999"/>
                          <a:pt x="894926" y="620030"/>
                        </a:cubicBezTo>
                        <a:cubicBezTo>
                          <a:pt x="752804" y="621061"/>
                          <a:pt x="670831" y="580283"/>
                          <a:pt x="504830" y="620030"/>
                        </a:cubicBezTo>
                        <a:cubicBezTo>
                          <a:pt x="338829" y="659777"/>
                          <a:pt x="209164" y="605714"/>
                          <a:pt x="0" y="620030"/>
                        </a:cubicBezTo>
                        <a:cubicBezTo>
                          <a:pt x="-25652" y="520703"/>
                          <a:pt x="14295" y="447375"/>
                          <a:pt x="0" y="322416"/>
                        </a:cubicBezTo>
                        <a:cubicBezTo>
                          <a:pt x="-14295" y="197457"/>
                          <a:pt x="4354" y="146233"/>
                          <a:pt x="0" y="0"/>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2800" b="1" dirty="0" err="1">
                <a:solidFill>
                  <a:schemeClr val="tx1"/>
                </a:solidFill>
                <a:latin typeface="Cambria" panose="02040503050406030204" pitchFamily="18" charset="0"/>
                <a:cs typeface="Arial" panose="020B0604020202020204" pitchFamily="34" charset="0"/>
              </a:rPr>
              <a:t>Cyberball</a:t>
            </a:r>
            <a:endParaRPr lang="it-IT" sz="2800" b="1" dirty="0">
              <a:solidFill>
                <a:schemeClr val="tx1"/>
              </a:solidFill>
              <a:latin typeface="Cambria" panose="02040503050406030204" pitchFamily="18" charset="0"/>
              <a:cs typeface="Arial" panose="020B0604020202020204" pitchFamily="34" charset="0"/>
            </a:endParaRPr>
          </a:p>
        </p:txBody>
      </p:sp>
      <p:sp>
        <p:nvSpPr>
          <p:cNvPr id="22" name="CasellaDiTesto 21">
            <a:extLst>
              <a:ext uri="{FF2B5EF4-FFF2-40B4-BE49-F238E27FC236}">
                <a16:creationId xmlns:a16="http://schemas.microsoft.com/office/drawing/2014/main" id="{21E4AADC-6D8D-B540-A199-F726F42ABE6C}"/>
              </a:ext>
            </a:extLst>
          </p:cNvPr>
          <p:cNvSpPr txBox="1"/>
          <p:nvPr/>
        </p:nvSpPr>
        <p:spPr>
          <a:xfrm>
            <a:off x="1661452" y="1680884"/>
            <a:ext cx="8846133" cy="584775"/>
          </a:xfrm>
          <a:prstGeom prst="rect">
            <a:avLst/>
          </a:prstGeom>
          <a:solidFill>
            <a:schemeClr val="bg1"/>
          </a:solidFill>
          <a:ln w="19050">
            <a:solidFill>
              <a:schemeClr val="tx2"/>
            </a:solidFill>
          </a:ln>
        </p:spPr>
        <p:txBody>
          <a:bodyPr wrap="square" rtlCol="0">
            <a:spAutoFit/>
          </a:bodyPr>
          <a:lstStyle/>
          <a:p>
            <a:r>
              <a:rPr lang="it-IT" sz="1600" dirty="0" err="1">
                <a:latin typeface="Cambria" panose="02040503050406030204" pitchFamily="18" charset="0"/>
              </a:rPr>
              <a:t>Cyberball</a:t>
            </a:r>
            <a:r>
              <a:rPr lang="it-IT" sz="1600" dirty="0">
                <a:latin typeface="Cambria" panose="02040503050406030204" pitchFamily="18" charset="0"/>
              </a:rPr>
              <a:t> è un paradigma sperimentale ideato da Williams nella metà degli anni ‘90, con il fine di poter studiare </a:t>
            </a:r>
            <a:r>
              <a:rPr lang="it-IT" sz="1600" b="1" dirty="0">
                <a:latin typeface="Cambria" panose="02040503050406030204" pitchFamily="18" charset="0"/>
              </a:rPr>
              <a:t>l’esperienza dell’ostracismo in laboratorio</a:t>
            </a:r>
            <a:r>
              <a:rPr lang="it-IT" sz="1600" dirty="0">
                <a:latin typeface="Cambria" panose="02040503050406030204" pitchFamily="18" charset="0"/>
              </a:rPr>
              <a:t>.</a:t>
            </a:r>
            <a:endParaRPr lang="it-IT" sz="1600" b="1" dirty="0">
              <a:latin typeface="Cambria" panose="02040503050406030204" pitchFamily="18" charset="0"/>
            </a:endParaRPr>
          </a:p>
        </p:txBody>
      </p:sp>
      <p:sp>
        <p:nvSpPr>
          <p:cNvPr id="16" name="CasellaDiTesto 15">
            <a:extLst>
              <a:ext uri="{FF2B5EF4-FFF2-40B4-BE49-F238E27FC236}">
                <a16:creationId xmlns:a16="http://schemas.microsoft.com/office/drawing/2014/main" id="{A8AD6616-5212-6047-9553-21BC027766B3}"/>
              </a:ext>
            </a:extLst>
          </p:cNvPr>
          <p:cNvSpPr txBox="1"/>
          <p:nvPr/>
        </p:nvSpPr>
        <p:spPr>
          <a:xfrm>
            <a:off x="3591363" y="2359331"/>
            <a:ext cx="6916223" cy="584775"/>
          </a:xfrm>
          <a:prstGeom prst="rect">
            <a:avLst/>
          </a:prstGeom>
          <a:solidFill>
            <a:schemeClr val="bg1"/>
          </a:solidFill>
          <a:ln w="6350">
            <a:solidFill>
              <a:schemeClr val="tx2"/>
            </a:solidFill>
          </a:ln>
        </p:spPr>
        <p:txBody>
          <a:bodyPr wrap="square" rtlCol="0">
            <a:spAutoFit/>
          </a:bodyPr>
          <a:lstStyle/>
          <a:p>
            <a:r>
              <a:rPr lang="it-IT" sz="1600" dirty="0">
                <a:latin typeface="Cambria" panose="02040503050406030204" pitchFamily="18" charset="0"/>
              </a:rPr>
              <a:t>In una prima fase, </a:t>
            </a:r>
            <a:r>
              <a:rPr lang="it-IT" sz="1600" dirty="0" err="1">
                <a:latin typeface="Cambria" panose="02040503050406030204" pitchFamily="18" charset="0"/>
              </a:rPr>
              <a:t>Cyberball</a:t>
            </a:r>
            <a:r>
              <a:rPr lang="it-IT" sz="1600" dirty="0">
                <a:latin typeface="Cambria" panose="02040503050406030204" pitchFamily="18" charset="0"/>
              </a:rPr>
              <a:t> è un </a:t>
            </a:r>
            <a:r>
              <a:rPr lang="it-IT" sz="1600" b="1" dirty="0">
                <a:latin typeface="Cambria" panose="02040503050406030204" pitchFamily="18" charset="0"/>
              </a:rPr>
              <a:t>gioco fisico</a:t>
            </a:r>
            <a:r>
              <a:rPr lang="it-IT" sz="1600" dirty="0">
                <a:latin typeface="Cambria" panose="02040503050406030204" pitchFamily="18" charset="0"/>
              </a:rPr>
              <a:t>, in cui due complici dello sperimentatore sono seduti in una sala assieme ad un partecipante ignaro.</a:t>
            </a:r>
            <a:endParaRPr lang="it-IT" sz="1600" b="1" dirty="0">
              <a:latin typeface="Cambria" panose="02040503050406030204" pitchFamily="18" charset="0"/>
            </a:endParaRPr>
          </a:p>
        </p:txBody>
      </p:sp>
      <p:sp>
        <p:nvSpPr>
          <p:cNvPr id="17" name="CasellaDiTesto 16">
            <a:extLst>
              <a:ext uri="{FF2B5EF4-FFF2-40B4-BE49-F238E27FC236}">
                <a16:creationId xmlns:a16="http://schemas.microsoft.com/office/drawing/2014/main" id="{B1128C36-7605-E94F-80D5-02FADFE4A2A1}"/>
              </a:ext>
            </a:extLst>
          </p:cNvPr>
          <p:cNvSpPr txBox="1"/>
          <p:nvPr/>
        </p:nvSpPr>
        <p:spPr>
          <a:xfrm>
            <a:off x="3591363" y="3037778"/>
            <a:ext cx="6916224" cy="1323439"/>
          </a:xfrm>
          <a:prstGeom prst="rect">
            <a:avLst/>
          </a:prstGeom>
          <a:solidFill>
            <a:schemeClr val="bg1"/>
          </a:solidFill>
          <a:ln w="6350">
            <a:solidFill>
              <a:schemeClr val="tx2"/>
            </a:solidFill>
          </a:ln>
        </p:spPr>
        <p:txBody>
          <a:bodyPr wrap="square" rtlCol="0">
            <a:spAutoFit/>
          </a:bodyPr>
          <a:lstStyle/>
          <a:p>
            <a:r>
              <a:rPr lang="it-IT" sz="1600" dirty="0">
                <a:latin typeface="Cambria" panose="02040503050406030204" pitchFamily="18" charset="0"/>
              </a:rPr>
              <a:t>Tutti e tre stanno aspettando di prendere parte ad uno studio. Uno dei due collaboratori dello sperimentatore prende una palla da uno scatolone e, sulla base della manipolazione sperimentale, implementa una </a:t>
            </a:r>
            <a:r>
              <a:rPr lang="it-IT" sz="1600" b="1" dirty="0">
                <a:latin typeface="Cambria" panose="02040503050406030204" pitchFamily="18" charset="0"/>
              </a:rPr>
              <a:t>condizione di ostracismo</a:t>
            </a:r>
            <a:r>
              <a:rPr lang="it-IT" sz="1600" dirty="0">
                <a:latin typeface="Cambria" panose="02040503050406030204" pitchFamily="18" charset="0"/>
              </a:rPr>
              <a:t> (in cui gioca assieme al collaboratore ma esclude il partecipante ignaro) </a:t>
            </a:r>
            <a:r>
              <a:rPr lang="it-IT" sz="1600" b="1" dirty="0">
                <a:latin typeface="Cambria" panose="02040503050406030204" pitchFamily="18" charset="0"/>
              </a:rPr>
              <a:t>o di inclusione </a:t>
            </a:r>
            <a:r>
              <a:rPr lang="it-IT" sz="1600" dirty="0">
                <a:latin typeface="Cambria" panose="02040503050406030204" pitchFamily="18" charset="0"/>
              </a:rPr>
              <a:t>(in cui gioca assieme a tutti i partecipanti).</a:t>
            </a:r>
            <a:endParaRPr lang="it-IT" sz="1600" b="1" dirty="0">
              <a:latin typeface="Cambria" panose="02040503050406030204" pitchFamily="18" charset="0"/>
            </a:endParaRPr>
          </a:p>
        </p:txBody>
      </p:sp>
      <p:sp>
        <p:nvSpPr>
          <p:cNvPr id="18" name="CasellaDiTesto 17">
            <a:extLst>
              <a:ext uri="{FF2B5EF4-FFF2-40B4-BE49-F238E27FC236}">
                <a16:creationId xmlns:a16="http://schemas.microsoft.com/office/drawing/2014/main" id="{B24B4E45-A41F-AF4B-B05C-3CB11F8A9572}"/>
              </a:ext>
            </a:extLst>
          </p:cNvPr>
          <p:cNvSpPr txBox="1"/>
          <p:nvPr/>
        </p:nvSpPr>
        <p:spPr>
          <a:xfrm>
            <a:off x="3591363" y="4716434"/>
            <a:ext cx="6916221" cy="584775"/>
          </a:xfrm>
          <a:prstGeom prst="rect">
            <a:avLst/>
          </a:prstGeom>
          <a:solidFill>
            <a:schemeClr val="bg1"/>
          </a:solidFill>
          <a:ln w="6350">
            <a:solidFill>
              <a:schemeClr val="tx2"/>
            </a:solidFill>
          </a:ln>
        </p:spPr>
        <p:txBody>
          <a:bodyPr wrap="square" rtlCol="0">
            <a:spAutoFit/>
          </a:bodyPr>
          <a:lstStyle/>
          <a:p>
            <a:r>
              <a:rPr lang="it-IT" sz="1600" dirty="0">
                <a:latin typeface="Cambria" panose="02040503050406030204" pitchFamily="18" charset="0"/>
              </a:rPr>
              <a:t>Terminata questa fase, il complice dello sperimentatore termina il gioco e ripone la palla nello scatolone.</a:t>
            </a:r>
            <a:endParaRPr lang="it-IT" sz="1600" b="1" dirty="0">
              <a:latin typeface="Cambria" panose="02040503050406030204" pitchFamily="18" charset="0"/>
            </a:endParaRPr>
          </a:p>
        </p:txBody>
      </p:sp>
      <p:sp>
        <p:nvSpPr>
          <p:cNvPr id="20" name="CasellaDiTesto 19">
            <a:extLst>
              <a:ext uri="{FF2B5EF4-FFF2-40B4-BE49-F238E27FC236}">
                <a16:creationId xmlns:a16="http://schemas.microsoft.com/office/drawing/2014/main" id="{AE85C6F2-888D-8849-B9BD-B99FE7EFEC46}"/>
              </a:ext>
            </a:extLst>
          </p:cNvPr>
          <p:cNvSpPr txBox="1"/>
          <p:nvPr/>
        </p:nvSpPr>
        <p:spPr>
          <a:xfrm>
            <a:off x="3591363" y="5373217"/>
            <a:ext cx="6916220" cy="584775"/>
          </a:xfrm>
          <a:prstGeom prst="rect">
            <a:avLst/>
          </a:prstGeom>
          <a:solidFill>
            <a:schemeClr val="bg1"/>
          </a:solidFill>
          <a:ln w="6350">
            <a:solidFill>
              <a:schemeClr val="tx2"/>
            </a:solidFill>
          </a:ln>
        </p:spPr>
        <p:txBody>
          <a:bodyPr wrap="square" rtlCol="0">
            <a:spAutoFit/>
          </a:bodyPr>
          <a:lstStyle/>
          <a:p>
            <a:r>
              <a:rPr lang="it-IT" sz="1600" dirty="0">
                <a:latin typeface="Cambria" panose="02040503050406030204" pitchFamily="18" charset="0"/>
              </a:rPr>
              <a:t>Al partecipante viene proposto un </a:t>
            </a:r>
            <a:r>
              <a:rPr lang="it-IT" sz="1600" b="1" dirty="0">
                <a:latin typeface="Cambria" panose="02040503050406030204" pitchFamily="18" charset="0"/>
              </a:rPr>
              <a:t>questionario</a:t>
            </a:r>
            <a:r>
              <a:rPr lang="it-IT" sz="1600" dirty="0">
                <a:latin typeface="Cambria" panose="02040503050406030204" pitchFamily="18" charset="0"/>
              </a:rPr>
              <a:t> per indagare le sue emozioni e i livelli di minaccia percepiti ai bisogni psicologici di base.</a:t>
            </a:r>
            <a:endParaRPr lang="it-IT" sz="1600" b="1" dirty="0">
              <a:latin typeface="Cambria" panose="02040503050406030204" pitchFamily="18" charset="0"/>
            </a:endParaRPr>
          </a:p>
        </p:txBody>
      </p:sp>
      <p:grpSp>
        <p:nvGrpSpPr>
          <p:cNvPr id="12" name="Gruppo 11">
            <a:extLst>
              <a:ext uri="{FF2B5EF4-FFF2-40B4-BE49-F238E27FC236}">
                <a16:creationId xmlns:a16="http://schemas.microsoft.com/office/drawing/2014/main" id="{09FD1C28-6514-4540-BEBE-B27D49B3D347}"/>
              </a:ext>
            </a:extLst>
          </p:cNvPr>
          <p:cNvGrpSpPr/>
          <p:nvPr/>
        </p:nvGrpSpPr>
        <p:grpSpPr>
          <a:xfrm>
            <a:off x="1684412" y="2513841"/>
            <a:ext cx="1963316" cy="3920188"/>
            <a:chOff x="160412" y="2293167"/>
            <a:chExt cx="1963316" cy="3920188"/>
          </a:xfrm>
        </p:grpSpPr>
        <p:pic>
          <p:nvPicPr>
            <p:cNvPr id="5" name="Immagine 4">
              <a:extLst>
                <a:ext uri="{FF2B5EF4-FFF2-40B4-BE49-F238E27FC236}">
                  <a16:creationId xmlns:a16="http://schemas.microsoft.com/office/drawing/2014/main" id="{90371266-08DB-FC40-9689-899EA3CD5C78}"/>
                </a:ext>
              </a:extLst>
            </p:cNvPr>
            <p:cNvPicPr>
              <a:picLocks noChangeAspect="1"/>
            </p:cNvPicPr>
            <p:nvPr/>
          </p:nvPicPr>
          <p:blipFill>
            <a:blip r:embed="rId2"/>
            <a:stretch>
              <a:fillRect/>
            </a:stretch>
          </p:blipFill>
          <p:spPr>
            <a:xfrm>
              <a:off x="214706" y="2293167"/>
              <a:ext cx="1692998" cy="1730244"/>
            </a:xfrm>
            <a:prstGeom prst="rect">
              <a:avLst/>
            </a:prstGeom>
          </p:spPr>
        </p:pic>
        <p:sp>
          <p:nvSpPr>
            <p:cNvPr id="24" name="CasellaDiTesto 23">
              <a:extLst>
                <a:ext uri="{FF2B5EF4-FFF2-40B4-BE49-F238E27FC236}">
                  <a16:creationId xmlns:a16="http://schemas.microsoft.com/office/drawing/2014/main" id="{51465361-561B-6241-800C-7A8C9B3B16F8}"/>
                </a:ext>
              </a:extLst>
            </p:cNvPr>
            <p:cNvSpPr txBox="1"/>
            <p:nvPr/>
          </p:nvSpPr>
          <p:spPr>
            <a:xfrm>
              <a:off x="160412" y="4020447"/>
              <a:ext cx="1963316" cy="2192908"/>
            </a:xfrm>
            <a:prstGeom prst="rect">
              <a:avLst/>
            </a:prstGeom>
            <a:noFill/>
            <a:ln w="6350">
              <a:noFill/>
            </a:ln>
          </p:spPr>
          <p:txBody>
            <a:bodyPr wrap="square" rtlCol="0">
              <a:spAutoFit/>
            </a:bodyPr>
            <a:lstStyle/>
            <a:p>
              <a:r>
                <a:rPr lang="it-IT" sz="1050" dirty="0">
                  <a:latin typeface="Cambria" panose="02040503050406030204" pitchFamily="18" charset="0"/>
                </a:rPr>
                <a:t>Nel 2000 il gioco fisico di </a:t>
              </a:r>
              <a:r>
                <a:rPr lang="it-IT" sz="1050" dirty="0" err="1">
                  <a:latin typeface="Cambria" panose="02040503050406030204" pitchFamily="18" charset="0"/>
                </a:rPr>
                <a:t>Cyberball</a:t>
              </a:r>
              <a:r>
                <a:rPr lang="it-IT" sz="1050" dirty="0">
                  <a:latin typeface="Cambria" panose="02040503050406030204" pitchFamily="18" charset="0"/>
                </a:rPr>
                <a:t> è diventato virtuale e il giocatore siede davanti ad un schermo. Alcuni avatar sono presenti nell’interfaccia di cui uno rappresenta il partecipante e gli altri vengono attribuiti ad altri giocatori, in realtà non esistenti</a:t>
              </a:r>
              <a:r>
                <a:rPr lang="it-IT" sz="1050" dirty="0" smtClean="0">
                  <a:latin typeface="Cambria" panose="02040503050406030204" pitchFamily="18" charset="0"/>
                </a:rPr>
                <a:t>.</a:t>
              </a:r>
            </a:p>
            <a:p>
              <a:endParaRPr lang="it-IT" sz="1050" dirty="0">
                <a:latin typeface="Cambria" panose="02040503050406030204" pitchFamily="18" charset="0"/>
              </a:endParaRPr>
            </a:p>
            <a:p>
              <a:r>
                <a:rPr lang="it-IT" sz="1050" dirty="0" smtClean="0">
                  <a:latin typeface="Cambria" panose="02040503050406030204" pitchFamily="18" charset="0"/>
                </a:rPr>
                <a:t>Anche dopo aver svelato che è tutto un gioco i partecipanti si sentono ancora esclusi </a:t>
              </a:r>
              <a:endParaRPr lang="it-IT" sz="1050" b="1" dirty="0">
                <a:latin typeface="Cambria" panose="02040503050406030204" pitchFamily="18" charset="0"/>
              </a:endParaRPr>
            </a:p>
          </p:txBody>
        </p:sp>
      </p:grpSp>
    </p:spTree>
    <p:extLst>
      <p:ext uri="{BB962C8B-B14F-4D97-AF65-F5344CB8AC3E}">
        <p14:creationId xmlns:p14="http://schemas.microsoft.com/office/powerpoint/2010/main" val="823296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P spid="18" grpId="0" animBg="1"/>
      <p:bldP spid="2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a:extLst>
              <a:ext uri="{FF2B5EF4-FFF2-40B4-BE49-F238E27FC236}">
                <a16:creationId xmlns:a16="http://schemas.microsoft.com/office/drawing/2014/main" id="{B47E38C0-08CF-F741-88EF-F3398AD1F37A}"/>
              </a:ext>
            </a:extLst>
          </p:cNvPr>
          <p:cNvSpPr>
            <a:spLocks noGrp="1"/>
          </p:cNvSpPr>
          <p:nvPr>
            <p:ph type="sldNum" sz="quarter" idx="12"/>
          </p:nvPr>
        </p:nvSpPr>
        <p:spPr/>
        <p:txBody>
          <a:bodyPr/>
          <a:lstStyle/>
          <a:p>
            <a:fld id="{E3AAEEB7-370C-4CD1-84ED-44A96922B98A}" type="slidenum">
              <a:rPr lang="it-IT" smtClean="0"/>
              <a:pPr/>
              <a:t>7</a:t>
            </a:fld>
            <a:endParaRPr lang="it-IT"/>
          </a:p>
        </p:txBody>
      </p:sp>
      <p:sp>
        <p:nvSpPr>
          <p:cNvPr id="23" name="Rettangolo 22">
            <a:extLst>
              <a:ext uri="{FF2B5EF4-FFF2-40B4-BE49-F238E27FC236}">
                <a16:creationId xmlns:a16="http://schemas.microsoft.com/office/drawing/2014/main" id="{91AEAB86-EC33-464D-A83E-48DB0C2822C2}"/>
              </a:ext>
            </a:extLst>
          </p:cNvPr>
          <p:cNvSpPr/>
          <p:nvPr/>
        </p:nvSpPr>
        <p:spPr>
          <a:xfrm>
            <a:off x="1661452" y="590428"/>
            <a:ext cx="6882820" cy="858443"/>
          </a:xfrm>
          <a:prstGeom prst="rect">
            <a:avLst/>
          </a:prstGeom>
          <a:noFill/>
          <a:ln cmpd="sng">
            <a:solidFill>
              <a:schemeClr val="tx2">
                <a:alpha val="86000"/>
              </a:schemeClr>
            </a:solidFill>
            <a:prstDash val="solid"/>
            <a:extLst>
              <a:ext uri="{C807C97D-BFC1-408E-A445-0C87EB9F89A2}">
                <ask:lineSketchStyleProps xmlns:ask="http://schemas.microsoft.com/office/drawing/2018/sketchyshapes" xmlns="" sd="1219033472">
                  <a:custGeom>
                    <a:avLst/>
                    <a:gdLst>
                      <a:gd name="connsiteX0" fmla="*/ 0 w 9178724"/>
                      <a:gd name="connsiteY0" fmla="*/ 0 h 620030"/>
                      <a:gd name="connsiteX1" fmla="*/ 298309 w 9178724"/>
                      <a:gd name="connsiteY1" fmla="*/ 0 h 620030"/>
                      <a:gd name="connsiteX2" fmla="*/ 596617 w 9178724"/>
                      <a:gd name="connsiteY2" fmla="*/ 0 h 620030"/>
                      <a:gd name="connsiteX3" fmla="*/ 894926 w 9178724"/>
                      <a:gd name="connsiteY3" fmla="*/ 0 h 620030"/>
                      <a:gd name="connsiteX4" fmla="*/ 1652170 w 9178724"/>
                      <a:gd name="connsiteY4" fmla="*/ 0 h 620030"/>
                      <a:gd name="connsiteX5" fmla="*/ 2225841 w 9178724"/>
                      <a:gd name="connsiteY5" fmla="*/ 0 h 620030"/>
                      <a:gd name="connsiteX6" fmla="*/ 2524149 w 9178724"/>
                      <a:gd name="connsiteY6" fmla="*/ 0 h 620030"/>
                      <a:gd name="connsiteX7" fmla="*/ 3097819 w 9178724"/>
                      <a:gd name="connsiteY7" fmla="*/ 0 h 620030"/>
                      <a:gd name="connsiteX8" fmla="*/ 3855064 w 9178724"/>
                      <a:gd name="connsiteY8" fmla="*/ 0 h 620030"/>
                      <a:gd name="connsiteX9" fmla="*/ 4336947 w 9178724"/>
                      <a:gd name="connsiteY9" fmla="*/ 0 h 620030"/>
                      <a:gd name="connsiteX10" fmla="*/ 4818830 w 9178724"/>
                      <a:gd name="connsiteY10" fmla="*/ 0 h 620030"/>
                      <a:gd name="connsiteX11" fmla="*/ 5392500 w 9178724"/>
                      <a:gd name="connsiteY11" fmla="*/ 0 h 620030"/>
                      <a:gd name="connsiteX12" fmla="*/ 6057958 w 9178724"/>
                      <a:gd name="connsiteY12" fmla="*/ 0 h 620030"/>
                      <a:gd name="connsiteX13" fmla="*/ 6723415 w 9178724"/>
                      <a:gd name="connsiteY13" fmla="*/ 0 h 620030"/>
                      <a:gd name="connsiteX14" fmla="*/ 7388873 w 9178724"/>
                      <a:gd name="connsiteY14" fmla="*/ 0 h 620030"/>
                      <a:gd name="connsiteX15" fmla="*/ 8146118 w 9178724"/>
                      <a:gd name="connsiteY15" fmla="*/ 0 h 620030"/>
                      <a:gd name="connsiteX16" fmla="*/ 9178724 w 9178724"/>
                      <a:gd name="connsiteY16" fmla="*/ 0 h 620030"/>
                      <a:gd name="connsiteX17" fmla="*/ 9178724 w 9178724"/>
                      <a:gd name="connsiteY17" fmla="*/ 316215 h 620030"/>
                      <a:gd name="connsiteX18" fmla="*/ 9178724 w 9178724"/>
                      <a:gd name="connsiteY18" fmla="*/ 620030 h 620030"/>
                      <a:gd name="connsiteX19" fmla="*/ 8421479 w 9178724"/>
                      <a:gd name="connsiteY19" fmla="*/ 620030 h 620030"/>
                      <a:gd name="connsiteX20" fmla="*/ 7847809 w 9178724"/>
                      <a:gd name="connsiteY20" fmla="*/ 620030 h 620030"/>
                      <a:gd name="connsiteX21" fmla="*/ 7365926 w 9178724"/>
                      <a:gd name="connsiteY21" fmla="*/ 620030 h 620030"/>
                      <a:gd name="connsiteX22" fmla="*/ 6884043 w 9178724"/>
                      <a:gd name="connsiteY22" fmla="*/ 620030 h 620030"/>
                      <a:gd name="connsiteX23" fmla="*/ 6402160 w 9178724"/>
                      <a:gd name="connsiteY23" fmla="*/ 620030 h 620030"/>
                      <a:gd name="connsiteX24" fmla="*/ 5920277 w 9178724"/>
                      <a:gd name="connsiteY24" fmla="*/ 620030 h 620030"/>
                      <a:gd name="connsiteX25" fmla="*/ 5254819 w 9178724"/>
                      <a:gd name="connsiteY25" fmla="*/ 620030 h 620030"/>
                      <a:gd name="connsiteX26" fmla="*/ 4681149 w 9178724"/>
                      <a:gd name="connsiteY26" fmla="*/ 620030 h 620030"/>
                      <a:gd name="connsiteX27" fmla="*/ 4382841 w 9178724"/>
                      <a:gd name="connsiteY27" fmla="*/ 620030 h 620030"/>
                      <a:gd name="connsiteX28" fmla="*/ 3900958 w 9178724"/>
                      <a:gd name="connsiteY28" fmla="*/ 620030 h 620030"/>
                      <a:gd name="connsiteX29" fmla="*/ 3235500 w 9178724"/>
                      <a:gd name="connsiteY29" fmla="*/ 620030 h 620030"/>
                      <a:gd name="connsiteX30" fmla="*/ 2845404 w 9178724"/>
                      <a:gd name="connsiteY30" fmla="*/ 620030 h 620030"/>
                      <a:gd name="connsiteX31" fmla="*/ 2088160 w 9178724"/>
                      <a:gd name="connsiteY31" fmla="*/ 620030 h 620030"/>
                      <a:gd name="connsiteX32" fmla="*/ 1330915 w 9178724"/>
                      <a:gd name="connsiteY32" fmla="*/ 620030 h 620030"/>
                      <a:gd name="connsiteX33" fmla="*/ 757245 w 9178724"/>
                      <a:gd name="connsiteY33" fmla="*/ 620030 h 620030"/>
                      <a:gd name="connsiteX34" fmla="*/ 0 w 9178724"/>
                      <a:gd name="connsiteY34" fmla="*/ 620030 h 620030"/>
                      <a:gd name="connsiteX35" fmla="*/ 0 w 9178724"/>
                      <a:gd name="connsiteY35" fmla="*/ 310015 h 620030"/>
                      <a:gd name="connsiteX36" fmla="*/ 0 w 9178724"/>
                      <a:gd name="connsiteY36" fmla="*/ 0 h 620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9178724" h="620030" fill="none" extrusionOk="0">
                        <a:moveTo>
                          <a:pt x="0" y="0"/>
                        </a:moveTo>
                        <a:cubicBezTo>
                          <a:pt x="102535" y="-35417"/>
                          <a:pt x="231128" y="19743"/>
                          <a:pt x="298309" y="0"/>
                        </a:cubicBezTo>
                        <a:cubicBezTo>
                          <a:pt x="365490" y="-19743"/>
                          <a:pt x="504771" y="6903"/>
                          <a:pt x="596617" y="0"/>
                        </a:cubicBezTo>
                        <a:cubicBezTo>
                          <a:pt x="688463" y="-6903"/>
                          <a:pt x="801466" y="32459"/>
                          <a:pt x="894926" y="0"/>
                        </a:cubicBezTo>
                        <a:cubicBezTo>
                          <a:pt x="988386" y="-32459"/>
                          <a:pt x="1351220" y="8679"/>
                          <a:pt x="1652170" y="0"/>
                        </a:cubicBezTo>
                        <a:cubicBezTo>
                          <a:pt x="1953120" y="-8679"/>
                          <a:pt x="2036343" y="40882"/>
                          <a:pt x="2225841" y="0"/>
                        </a:cubicBezTo>
                        <a:cubicBezTo>
                          <a:pt x="2415339" y="-40882"/>
                          <a:pt x="2409558" y="12227"/>
                          <a:pt x="2524149" y="0"/>
                        </a:cubicBezTo>
                        <a:cubicBezTo>
                          <a:pt x="2638740" y="-12227"/>
                          <a:pt x="2909787" y="59308"/>
                          <a:pt x="3097819" y="0"/>
                        </a:cubicBezTo>
                        <a:cubicBezTo>
                          <a:pt x="3285851" y="-59308"/>
                          <a:pt x="3499507" y="53098"/>
                          <a:pt x="3855064" y="0"/>
                        </a:cubicBezTo>
                        <a:cubicBezTo>
                          <a:pt x="4210622" y="-53098"/>
                          <a:pt x="4150339" y="24700"/>
                          <a:pt x="4336947" y="0"/>
                        </a:cubicBezTo>
                        <a:cubicBezTo>
                          <a:pt x="4523555" y="-24700"/>
                          <a:pt x="4623920" y="10678"/>
                          <a:pt x="4818830" y="0"/>
                        </a:cubicBezTo>
                        <a:cubicBezTo>
                          <a:pt x="5013740" y="-10678"/>
                          <a:pt x="5127394" y="40268"/>
                          <a:pt x="5392500" y="0"/>
                        </a:cubicBezTo>
                        <a:cubicBezTo>
                          <a:pt x="5657606" y="-40268"/>
                          <a:pt x="5754330" y="74320"/>
                          <a:pt x="6057958" y="0"/>
                        </a:cubicBezTo>
                        <a:cubicBezTo>
                          <a:pt x="6361586" y="-74320"/>
                          <a:pt x="6494940" y="37329"/>
                          <a:pt x="6723415" y="0"/>
                        </a:cubicBezTo>
                        <a:cubicBezTo>
                          <a:pt x="6951890" y="-37329"/>
                          <a:pt x="7117832" y="30948"/>
                          <a:pt x="7388873" y="0"/>
                        </a:cubicBezTo>
                        <a:cubicBezTo>
                          <a:pt x="7659914" y="-30948"/>
                          <a:pt x="7926991" y="65074"/>
                          <a:pt x="8146118" y="0"/>
                        </a:cubicBezTo>
                        <a:cubicBezTo>
                          <a:pt x="8365246" y="-65074"/>
                          <a:pt x="8701383" y="71750"/>
                          <a:pt x="9178724" y="0"/>
                        </a:cubicBezTo>
                        <a:cubicBezTo>
                          <a:pt x="9200174" y="141322"/>
                          <a:pt x="9160033" y="216766"/>
                          <a:pt x="9178724" y="316215"/>
                        </a:cubicBezTo>
                        <a:cubicBezTo>
                          <a:pt x="9197415" y="415665"/>
                          <a:pt x="9170910" y="493137"/>
                          <a:pt x="9178724" y="620030"/>
                        </a:cubicBezTo>
                        <a:cubicBezTo>
                          <a:pt x="8847610" y="633606"/>
                          <a:pt x="8699284" y="581521"/>
                          <a:pt x="8421479" y="620030"/>
                        </a:cubicBezTo>
                        <a:cubicBezTo>
                          <a:pt x="8143674" y="658539"/>
                          <a:pt x="8043343" y="588100"/>
                          <a:pt x="7847809" y="620030"/>
                        </a:cubicBezTo>
                        <a:cubicBezTo>
                          <a:pt x="7652275" y="651960"/>
                          <a:pt x="7499974" y="566721"/>
                          <a:pt x="7365926" y="620030"/>
                        </a:cubicBezTo>
                        <a:cubicBezTo>
                          <a:pt x="7231878" y="673339"/>
                          <a:pt x="6983206" y="609203"/>
                          <a:pt x="6884043" y="620030"/>
                        </a:cubicBezTo>
                        <a:cubicBezTo>
                          <a:pt x="6784880" y="630857"/>
                          <a:pt x="6634085" y="589226"/>
                          <a:pt x="6402160" y="620030"/>
                        </a:cubicBezTo>
                        <a:cubicBezTo>
                          <a:pt x="6170235" y="650834"/>
                          <a:pt x="6075682" y="619367"/>
                          <a:pt x="5920277" y="620030"/>
                        </a:cubicBezTo>
                        <a:cubicBezTo>
                          <a:pt x="5764872" y="620693"/>
                          <a:pt x="5573139" y="548710"/>
                          <a:pt x="5254819" y="620030"/>
                        </a:cubicBezTo>
                        <a:cubicBezTo>
                          <a:pt x="4936499" y="691350"/>
                          <a:pt x="4839040" y="582151"/>
                          <a:pt x="4681149" y="620030"/>
                        </a:cubicBezTo>
                        <a:cubicBezTo>
                          <a:pt x="4523258" y="657909"/>
                          <a:pt x="4447847" y="611926"/>
                          <a:pt x="4382841" y="620030"/>
                        </a:cubicBezTo>
                        <a:cubicBezTo>
                          <a:pt x="4317835" y="628134"/>
                          <a:pt x="4075188" y="570834"/>
                          <a:pt x="3900958" y="620030"/>
                        </a:cubicBezTo>
                        <a:cubicBezTo>
                          <a:pt x="3726728" y="669226"/>
                          <a:pt x="3504960" y="595564"/>
                          <a:pt x="3235500" y="620030"/>
                        </a:cubicBezTo>
                        <a:cubicBezTo>
                          <a:pt x="2966040" y="644496"/>
                          <a:pt x="3034078" y="612289"/>
                          <a:pt x="2845404" y="620030"/>
                        </a:cubicBezTo>
                        <a:cubicBezTo>
                          <a:pt x="2656730" y="627771"/>
                          <a:pt x="2449560" y="570399"/>
                          <a:pt x="2088160" y="620030"/>
                        </a:cubicBezTo>
                        <a:cubicBezTo>
                          <a:pt x="1726760" y="669661"/>
                          <a:pt x="1489744" y="618694"/>
                          <a:pt x="1330915" y="620030"/>
                        </a:cubicBezTo>
                        <a:cubicBezTo>
                          <a:pt x="1172086" y="621366"/>
                          <a:pt x="970889" y="568148"/>
                          <a:pt x="757245" y="620030"/>
                        </a:cubicBezTo>
                        <a:cubicBezTo>
                          <a:pt x="543601" y="671912"/>
                          <a:pt x="288056" y="618081"/>
                          <a:pt x="0" y="620030"/>
                        </a:cubicBezTo>
                        <a:cubicBezTo>
                          <a:pt x="-24602" y="527322"/>
                          <a:pt x="13740" y="373087"/>
                          <a:pt x="0" y="310015"/>
                        </a:cubicBezTo>
                        <a:cubicBezTo>
                          <a:pt x="-13740" y="246943"/>
                          <a:pt x="26405" y="66838"/>
                          <a:pt x="0" y="0"/>
                        </a:cubicBezTo>
                        <a:close/>
                      </a:path>
                      <a:path w="9178724" h="620030" stroke="0" extrusionOk="0">
                        <a:moveTo>
                          <a:pt x="0" y="0"/>
                        </a:moveTo>
                        <a:cubicBezTo>
                          <a:pt x="96739" y="-29740"/>
                          <a:pt x="316269" y="55884"/>
                          <a:pt x="481883" y="0"/>
                        </a:cubicBezTo>
                        <a:cubicBezTo>
                          <a:pt x="647497" y="-55884"/>
                          <a:pt x="662906" y="22298"/>
                          <a:pt x="780192" y="0"/>
                        </a:cubicBezTo>
                        <a:cubicBezTo>
                          <a:pt x="897478" y="-22298"/>
                          <a:pt x="1174454" y="84120"/>
                          <a:pt x="1537436" y="0"/>
                        </a:cubicBezTo>
                        <a:cubicBezTo>
                          <a:pt x="1900418" y="-84120"/>
                          <a:pt x="1921992" y="49836"/>
                          <a:pt x="2019319" y="0"/>
                        </a:cubicBezTo>
                        <a:cubicBezTo>
                          <a:pt x="2116646" y="-49836"/>
                          <a:pt x="2279697" y="53246"/>
                          <a:pt x="2501202" y="0"/>
                        </a:cubicBezTo>
                        <a:cubicBezTo>
                          <a:pt x="2722707" y="-53246"/>
                          <a:pt x="3105924" y="15731"/>
                          <a:pt x="3258447" y="0"/>
                        </a:cubicBezTo>
                        <a:cubicBezTo>
                          <a:pt x="3410970" y="-15731"/>
                          <a:pt x="3548202" y="42104"/>
                          <a:pt x="3648543" y="0"/>
                        </a:cubicBezTo>
                        <a:cubicBezTo>
                          <a:pt x="3748884" y="-42104"/>
                          <a:pt x="4173673" y="21777"/>
                          <a:pt x="4405788" y="0"/>
                        </a:cubicBezTo>
                        <a:cubicBezTo>
                          <a:pt x="4637904" y="-21777"/>
                          <a:pt x="4991337" y="42536"/>
                          <a:pt x="5163032" y="0"/>
                        </a:cubicBezTo>
                        <a:cubicBezTo>
                          <a:pt x="5334727" y="-42536"/>
                          <a:pt x="5620270" y="48170"/>
                          <a:pt x="5736703" y="0"/>
                        </a:cubicBezTo>
                        <a:cubicBezTo>
                          <a:pt x="5853136" y="-48170"/>
                          <a:pt x="6278797" y="51597"/>
                          <a:pt x="6493947" y="0"/>
                        </a:cubicBezTo>
                        <a:cubicBezTo>
                          <a:pt x="6709097" y="-51597"/>
                          <a:pt x="6791622" y="51322"/>
                          <a:pt x="6975830" y="0"/>
                        </a:cubicBezTo>
                        <a:cubicBezTo>
                          <a:pt x="7160038" y="-51322"/>
                          <a:pt x="7222993" y="41857"/>
                          <a:pt x="7457713" y="0"/>
                        </a:cubicBezTo>
                        <a:cubicBezTo>
                          <a:pt x="7692433" y="-41857"/>
                          <a:pt x="7885776" y="62575"/>
                          <a:pt x="8123171" y="0"/>
                        </a:cubicBezTo>
                        <a:cubicBezTo>
                          <a:pt x="8360566" y="-62575"/>
                          <a:pt x="8394351" y="45246"/>
                          <a:pt x="8605054" y="0"/>
                        </a:cubicBezTo>
                        <a:cubicBezTo>
                          <a:pt x="8815757" y="-45246"/>
                          <a:pt x="8988246" y="15581"/>
                          <a:pt x="9178724" y="0"/>
                        </a:cubicBezTo>
                        <a:cubicBezTo>
                          <a:pt x="9202683" y="95727"/>
                          <a:pt x="9155313" y="164771"/>
                          <a:pt x="9178724" y="322416"/>
                        </a:cubicBezTo>
                        <a:cubicBezTo>
                          <a:pt x="9202135" y="480061"/>
                          <a:pt x="9157802" y="527713"/>
                          <a:pt x="9178724" y="620030"/>
                        </a:cubicBezTo>
                        <a:cubicBezTo>
                          <a:pt x="8951193" y="671370"/>
                          <a:pt x="8799462" y="595443"/>
                          <a:pt x="8513267" y="620030"/>
                        </a:cubicBezTo>
                        <a:cubicBezTo>
                          <a:pt x="8227072" y="644617"/>
                          <a:pt x="8259683" y="573792"/>
                          <a:pt x="8123171" y="620030"/>
                        </a:cubicBezTo>
                        <a:cubicBezTo>
                          <a:pt x="7986659" y="666268"/>
                          <a:pt x="7591580" y="543706"/>
                          <a:pt x="7365926" y="620030"/>
                        </a:cubicBezTo>
                        <a:cubicBezTo>
                          <a:pt x="7140272" y="696354"/>
                          <a:pt x="6935755" y="598652"/>
                          <a:pt x="6792256" y="620030"/>
                        </a:cubicBezTo>
                        <a:cubicBezTo>
                          <a:pt x="6648757" y="641408"/>
                          <a:pt x="6575267" y="585033"/>
                          <a:pt x="6402160" y="620030"/>
                        </a:cubicBezTo>
                        <a:cubicBezTo>
                          <a:pt x="6229053" y="655027"/>
                          <a:pt x="6024031" y="591791"/>
                          <a:pt x="5828490" y="620030"/>
                        </a:cubicBezTo>
                        <a:cubicBezTo>
                          <a:pt x="5632949" y="648269"/>
                          <a:pt x="5678078" y="587768"/>
                          <a:pt x="5530181" y="620030"/>
                        </a:cubicBezTo>
                        <a:cubicBezTo>
                          <a:pt x="5382284" y="652292"/>
                          <a:pt x="5354071" y="600649"/>
                          <a:pt x="5231873" y="620030"/>
                        </a:cubicBezTo>
                        <a:cubicBezTo>
                          <a:pt x="5109675" y="639411"/>
                          <a:pt x="4917260" y="557481"/>
                          <a:pt x="4658202" y="620030"/>
                        </a:cubicBezTo>
                        <a:cubicBezTo>
                          <a:pt x="4399144" y="682579"/>
                          <a:pt x="4442789" y="601632"/>
                          <a:pt x="4268107" y="620030"/>
                        </a:cubicBezTo>
                        <a:cubicBezTo>
                          <a:pt x="4093426" y="638428"/>
                          <a:pt x="3806188" y="560095"/>
                          <a:pt x="3602649" y="620030"/>
                        </a:cubicBezTo>
                        <a:cubicBezTo>
                          <a:pt x="3399110" y="679965"/>
                          <a:pt x="3364832" y="602250"/>
                          <a:pt x="3212553" y="620030"/>
                        </a:cubicBezTo>
                        <a:cubicBezTo>
                          <a:pt x="3060274" y="637810"/>
                          <a:pt x="2803745" y="611116"/>
                          <a:pt x="2547096" y="620030"/>
                        </a:cubicBezTo>
                        <a:cubicBezTo>
                          <a:pt x="2290447" y="628944"/>
                          <a:pt x="2330663" y="599928"/>
                          <a:pt x="2248787" y="620030"/>
                        </a:cubicBezTo>
                        <a:cubicBezTo>
                          <a:pt x="2166911" y="640132"/>
                          <a:pt x="1894976" y="566256"/>
                          <a:pt x="1583330" y="620030"/>
                        </a:cubicBezTo>
                        <a:cubicBezTo>
                          <a:pt x="1271684" y="673804"/>
                          <a:pt x="1331706" y="588276"/>
                          <a:pt x="1193234" y="620030"/>
                        </a:cubicBezTo>
                        <a:cubicBezTo>
                          <a:pt x="1054762" y="651784"/>
                          <a:pt x="1037048" y="618999"/>
                          <a:pt x="894926" y="620030"/>
                        </a:cubicBezTo>
                        <a:cubicBezTo>
                          <a:pt x="752804" y="621061"/>
                          <a:pt x="670831" y="580283"/>
                          <a:pt x="504830" y="620030"/>
                        </a:cubicBezTo>
                        <a:cubicBezTo>
                          <a:pt x="338829" y="659777"/>
                          <a:pt x="209164" y="605714"/>
                          <a:pt x="0" y="620030"/>
                        </a:cubicBezTo>
                        <a:cubicBezTo>
                          <a:pt x="-25652" y="520703"/>
                          <a:pt x="14295" y="447375"/>
                          <a:pt x="0" y="322416"/>
                        </a:cubicBezTo>
                        <a:cubicBezTo>
                          <a:pt x="-14295" y="197457"/>
                          <a:pt x="4354" y="146233"/>
                          <a:pt x="0" y="0"/>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2800" b="1" dirty="0">
                <a:solidFill>
                  <a:schemeClr val="tx1"/>
                </a:solidFill>
                <a:latin typeface="Cambria" panose="02040503050406030204" pitchFamily="18" charset="0"/>
                <a:cs typeface="Arial" panose="020B0604020202020204" pitchFamily="34" charset="0"/>
              </a:rPr>
              <a:t>I modelli teorici dell’esclusione sociale</a:t>
            </a:r>
          </a:p>
        </p:txBody>
      </p:sp>
      <p:sp>
        <p:nvSpPr>
          <p:cNvPr id="2" name="CasellaDiTesto 1">
            <a:extLst>
              <a:ext uri="{FF2B5EF4-FFF2-40B4-BE49-F238E27FC236}">
                <a16:creationId xmlns:a16="http://schemas.microsoft.com/office/drawing/2014/main" id="{2E448429-08A0-2C44-AC80-634EF8D31787}"/>
              </a:ext>
            </a:extLst>
          </p:cNvPr>
          <p:cNvSpPr txBox="1"/>
          <p:nvPr/>
        </p:nvSpPr>
        <p:spPr>
          <a:xfrm>
            <a:off x="1559828" y="1805135"/>
            <a:ext cx="8683020" cy="707886"/>
          </a:xfrm>
          <a:prstGeom prst="rect">
            <a:avLst/>
          </a:prstGeom>
          <a:noFill/>
        </p:spPr>
        <p:txBody>
          <a:bodyPr wrap="square" rtlCol="0">
            <a:spAutoFit/>
          </a:bodyPr>
          <a:lstStyle/>
          <a:p>
            <a:r>
              <a:rPr lang="it-IT" sz="2000" dirty="0">
                <a:latin typeface="Cambria" panose="02040503050406030204" pitchFamily="18" charset="0"/>
              </a:rPr>
              <a:t>Nel corso degli ultimi decenni alcuni modelli hanno cercato di spiegare gli </a:t>
            </a:r>
            <a:r>
              <a:rPr lang="it-IT" sz="2000" b="1" dirty="0">
                <a:latin typeface="Cambria" panose="02040503050406030204" pitchFamily="18" charset="0"/>
              </a:rPr>
              <a:t>antecedenti e le conseguenze dell’esclusione sociale</a:t>
            </a:r>
            <a:r>
              <a:rPr lang="it-IT" sz="2000" dirty="0">
                <a:latin typeface="Cambria" panose="02040503050406030204" pitchFamily="18" charset="0"/>
              </a:rPr>
              <a:t>:</a:t>
            </a:r>
          </a:p>
        </p:txBody>
      </p:sp>
      <p:grpSp>
        <p:nvGrpSpPr>
          <p:cNvPr id="6" name="Gruppo 5">
            <a:extLst>
              <a:ext uri="{FF2B5EF4-FFF2-40B4-BE49-F238E27FC236}">
                <a16:creationId xmlns:a16="http://schemas.microsoft.com/office/drawing/2014/main" id="{CE3DF591-2CF4-2442-9568-12C72D1BA3D2}"/>
              </a:ext>
            </a:extLst>
          </p:cNvPr>
          <p:cNvGrpSpPr/>
          <p:nvPr/>
        </p:nvGrpSpPr>
        <p:grpSpPr>
          <a:xfrm>
            <a:off x="1661452" y="2642097"/>
            <a:ext cx="7890933" cy="4215903"/>
            <a:chOff x="137451" y="2642096"/>
            <a:chExt cx="8178965" cy="3466987"/>
          </a:xfrm>
        </p:grpSpPr>
        <p:sp>
          <p:nvSpPr>
            <p:cNvPr id="22" name="CasellaDiTesto 21">
              <a:extLst>
                <a:ext uri="{FF2B5EF4-FFF2-40B4-BE49-F238E27FC236}">
                  <a16:creationId xmlns:a16="http://schemas.microsoft.com/office/drawing/2014/main" id="{21E4AADC-6D8D-B540-A199-F726F42ABE6C}"/>
                </a:ext>
              </a:extLst>
            </p:cNvPr>
            <p:cNvSpPr txBox="1"/>
            <p:nvPr/>
          </p:nvSpPr>
          <p:spPr>
            <a:xfrm>
              <a:off x="137451" y="2668284"/>
              <a:ext cx="2390529" cy="830997"/>
            </a:xfrm>
            <a:prstGeom prst="rect">
              <a:avLst/>
            </a:prstGeom>
            <a:noFill/>
            <a:ln w="19050">
              <a:noFill/>
            </a:ln>
          </p:spPr>
          <p:txBody>
            <a:bodyPr wrap="square" rtlCol="0">
              <a:spAutoFit/>
            </a:bodyPr>
            <a:lstStyle/>
            <a:p>
              <a:r>
                <a:rPr lang="it-IT" sz="1600" b="1" dirty="0">
                  <a:solidFill>
                    <a:schemeClr val="tx2">
                      <a:lumMod val="75000"/>
                    </a:schemeClr>
                  </a:solidFill>
                  <a:latin typeface="Cambria" panose="02040503050406030204" pitchFamily="18" charset="0"/>
                </a:rPr>
                <a:t>SOCIAL MONITORING SYSTEM di </a:t>
              </a:r>
              <a:r>
                <a:rPr lang="it-IT" sz="1600" b="1" dirty="0" err="1">
                  <a:solidFill>
                    <a:schemeClr val="tx2">
                      <a:lumMod val="75000"/>
                    </a:schemeClr>
                  </a:solidFill>
                  <a:latin typeface="Cambria" panose="02040503050406030204" pitchFamily="18" charset="0"/>
                </a:rPr>
                <a:t>Pickett</a:t>
              </a:r>
              <a:r>
                <a:rPr lang="it-IT" sz="1600" b="1" dirty="0">
                  <a:solidFill>
                    <a:schemeClr val="tx2">
                      <a:lumMod val="75000"/>
                    </a:schemeClr>
                  </a:solidFill>
                  <a:latin typeface="Cambria" panose="02040503050406030204" pitchFamily="18" charset="0"/>
                </a:rPr>
                <a:t> e </a:t>
              </a:r>
              <a:r>
                <a:rPr lang="it-IT" sz="1600" b="1" dirty="0" err="1">
                  <a:solidFill>
                    <a:schemeClr val="tx2">
                      <a:lumMod val="75000"/>
                    </a:schemeClr>
                  </a:solidFill>
                  <a:latin typeface="Cambria" panose="02040503050406030204" pitchFamily="18" charset="0"/>
                </a:rPr>
                <a:t>Gaertner</a:t>
              </a:r>
              <a:r>
                <a:rPr lang="it-IT" sz="1600" b="1" dirty="0">
                  <a:solidFill>
                    <a:schemeClr val="tx2">
                      <a:lumMod val="75000"/>
                    </a:schemeClr>
                  </a:solidFill>
                  <a:latin typeface="Cambria" panose="02040503050406030204" pitchFamily="18" charset="0"/>
                </a:rPr>
                <a:t> [2005]</a:t>
              </a:r>
            </a:p>
          </p:txBody>
        </p:sp>
        <p:sp>
          <p:nvSpPr>
            <p:cNvPr id="13" name="CasellaDiTesto 12">
              <a:extLst>
                <a:ext uri="{FF2B5EF4-FFF2-40B4-BE49-F238E27FC236}">
                  <a16:creationId xmlns:a16="http://schemas.microsoft.com/office/drawing/2014/main" id="{0C6A9297-75DE-264A-8E80-9DFE74CC9257}"/>
                </a:ext>
              </a:extLst>
            </p:cNvPr>
            <p:cNvSpPr txBox="1"/>
            <p:nvPr/>
          </p:nvSpPr>
          <p:spPr>
            <a:xfrm>
              <a:off x="2871603" y="2668284"/>
              <a:ext cx="2346316" cy="830997"/>
            </a:xfrm>
            <a:prstGeom prst="rect">
              <a:avLst/>
            </a:prstGeom>
            <a:noFill/>
            <a:ln w="19050">
              <a:noFill/>
            </a:ln>
          </p:spPr>
          <p:txBody>
            <a:bodyPr wrap="square" rtlCol="0">
              <a:spAutoFit/>
            </a:bodyPr>
            <a:lstStyle/>
            <a:p>
              <a:r>
                <a:rPr lang="it-IT" sz="1600" b="1" dirty="0">
                  <a:solidFill>
                    <a:schemeClr val="tx2">
                      <a:lumMod val="75000"/>
                    </a:schemeClr>
                  </a:solidFill>
                  <a:latin typeface="Cambria" panose="02040503050406030204" pitchFamily="18" charset="0"/>
                </a:rPr>
                <a:t>TEMPORAL NEED-THREAT MODEL di [Williams, 2009] </a:t>
              </a:r>
            </a:p>
          </p:txBody>
        </p:sp>
        <p:sp>
          <p:nvSpPr>
            <p:cNvPr id="14" name="CasellaDiTesto 13">
              <a:extLst>
                <a:ext uri="{FF2B5EF4-FFF2-40B4-BE49-F238E27FC236}">
                  <a16:creationId xmlns:a16="http://schemas.microsoft.com/office/drawing/2014/main" id="{D9B7536D-DA00-CC46-8B0D-7DDA24529F51}"/>
                </a:ext>
              </a:extLst>
            </p:cNvPr>
            <p:cNvSpPr txBox="1"/>
            <p:nvPr/>
          </p:nvSpPr>
          <p:spPr>
            <a:xfrm>
              <a:off x="5605753" y="2657883"/>
              <a:ext cx="2566635" cy="584775"/>
            </a:xfrm>
            <a:prstGeom prst="rect">
              <a:avLst/>
            </a:prstGeom>
            <a:noFill/>
            <a:ln w="19050">
              <a:noFill/>
            </a:ln>
          </p:spPr>
          <p:txBody>
            <a:bodyPr wrap="square" rtlCol="0">
              <a:spAutoFit/>
            </a:bodyPr>
            <a:lstStyle/>
            <a:p>
              <a:r>
                <a:rPr lang="it-IT" sz="1600" b="1" dirty="0">
                  <a:solidFill>
                    <a:schemeClr val="tx2">
                      <a:lumMod val="75000"/>
                    </a:schemeClr>
                  </a:solidFill>
                  <a:latin typeface="Cambria" panose="02040503050406030204" pitchFamily="18" charset="0"/>
                </a:rPr>
                <a:t>MULTIMOTIVE MODEL [</a:t>
              </a:r>
              <a:r>
                <a:rPr lang="it-IT" sz="1600" b="1" dirty="0" err="1">
                  <a:solidFill>
                    <a:schemeClr val="tx2">
                      <a:lumMod val="75000"/>
                    </a:schemeClr>
                  </a:solidFill>
                  <a:latin typeface="Cambria" panose="02040503050406030204" pitchFamily="18" charset="0"/>
                </a:rPr>
                <a:t>Richman</a:t>
              </a:r>
              <a:r>
                <a:rPr lang="it-IT" sz="1600" b="1" dirty="0">
                  <a:solidFill>
                    <a:schemeClr val="tx2">
                      <a:lumMod val="75000"/>
                    </a:schemeClr>
                  </a:solidFill>
                  <a:latin typeface="Cambria" panose="02040503050406030204" pitchFamily="18" charset="0"/>
                </a:rPr>
                <a:t> e </a:t>
              </a:r>
              <a:r>
                <a:rPr lang="it-IT" sz="1600" b="1" dirty="0" err="1">
                  <a:solidFill>
                    <a:schemeClr val="tx2">
                      <a:lumMod val="75000"/>
                    </a:schemeClr>
                  </a:solidFill>
                  <a:latin typeface="Cambria" panose="02040503050406030204" pitchFamily="18" charset="0"/>
                </a:rPr>
                <a:t>Leary</a:t>
              </a:r>
              <a:r>
                <a:rPr lang="it-IT" sz="1600" b="1" dirty="0">
                  <a:solidFill>
                    <a:schemeClr val="tx2">
                      <a:lumMod val="75000"/>
                    </a:schemeClr>
                  </a:solidFill>
                  <a:latin typeface="Cambria" panose="02040503050406030204" pitchFamily="18" charset="0"/>
                </a:rPr>
                <a:t>, 2009]</a:t>
              </a:r>
            </a:p>
          </p:txBody>
        </p:sp>
        <p:sp>
          <p:nvSpPr>
            <p:cNvPr id="15" name="CasellaDiTesto 14">
              <a:extLst>
                <a:ext uri="{FF2B5EF4-FFF2-40B4-BE49-F238E27FC236}">
                  <a16:creationId xmlns:a16="http://schemas.microsoft.com/office/drawing/2014/main" id="{0A56716B-5BF8-0143-89D9-FF03CDC7101A}"/>
                </a:ext>
              </a:extLst>
            </p:cNvPr>
            <p:cNvSpPr txBox="1"/>
            <p:nvPr/>
          </p:nvSpPr>
          <p:spPr>
            <a:xfrm>
              <a:off x="137451" y="3654544"/>
              <a:ext cx="2346317" cy="2031325"/>
            </a:xfrm>
            <a:prstGeom prst="rect">
              <a:avLst/>
            </a:prstGeom>
            <a:noFill/>
            <a:ln w="6350">
              <a:noFill/>
            </a:ln>
          </p:spPr>
          <p:txBody>
            <a:bodyPr wrap="square" rtlCol="0">
              <a:spAutoFit/>
            </a:bodyPr>
            <a:lstStyle/>
            <a:p>
              <a:r>
                <a:rPr lang="it-IT" sz="1400" dirty="0">
                  <a:latin typeface="Cambria" panose="02040503050406030204" pitchFamily="18" charset="0"/>
                </a:rPr>
                <a:t>Focalizzato </a:t>
              </a:r>
              <a:r>
                <a:rPr lang="it-IT" sz="1400" b="1" dirty="0">
                  <a:latin typeface="Cambria" panose="02040503050406030204" pitchFamily="18" charset="0"/>
                </a:rPr>
                <a:t>sull’attenzione sociale</a:t>
              </a:r>
              <a:r>
                <a:rPr lang="it-IT" sz="1400" dirty="0">
                  <a:latin typeface="Cambria" panose="02040503050406030204" pitchFamily="18" charset="0"/>
                </a:rPr>
                <a:t> che segue alla percezione di esclusione</a:t>
              </a:r>
              <a:r>
                <a:rPr lang="it-IT" sz="1400" dirty="0" smtClean="0">
                  <a:latin typeface="Cambria" panose="02040503050406030204" pitchFamily="18" charset="0"/>
                </a:rPr>
                <a:t>. Le persone che si sentono escluse monitorano ciò che accade attorno a loro (sorrisi, volti, posture, parole </a:t>
              </a:r>
              <a:r>
                <a:rPr lang="it-IT" sz="1400" dirty="0" err="1" smtClean="0">
                  <a:latin typeface="Cambria" panose="02040503050406030204" pitchFamily="18" charset="0"/>
                </a:rPr>
                <a:t>ecc</a:t>
              </a:r>
              <a:r>
                <a:rPr lang="it-IT" sz="1400" dirty="0" smtClean="0">
                  <a:latin typeface="Cambria" panose="02040503050406030204" pitchFamily="18" charset="0"/>
                </a:rPr>
                <a:t>…) per essere incluse. </a:t>
              </a:r>
              <a:endParaRPr lang="it-IT" sz="1400" dirty="0">
                <a:latin typeface="Cambria" panose="02040503050406030204" pitchFamily="18" charset="0"/>
              </a:endParaRPr>
            </a:p>
          </p:txBody>
        </p:sp>
        <p:sp>
          <p:nvSpPr>
            <p:cNvPr id="19" name="CasellaDiTesto 18">
              <a:extLst>
                <a:ext uri="{FF2B5EF4-FFF2-40B4-BE49-F238E27FC236}">
                  <a16:creationId xmlns:a16="http://schemas.microsoft.com/office/drawing/2014/main" id="{9EF50ED2-1962-CC41-9DBC-D9388C5BA79F}"/>
                </a:ext>
              </a:extLst>
            </p:cNvPr>
            <p:cNvSpPr txBox="1"/>
            <p:nvPr/>
          </p:nvSpPr>
          <p:spPr>
            <a:xfrm>
              <a:off x="2699792" y="3571513"/>
              <a:ext cx="2656899" cy="2467753"/>
            </a:xfrm>
            <a:prstGeom prst="rect">
              <a:avLst/>
            </a:prstGeom>
            <a:noFill/>
            <a:ln w="6350">
              <a:noFill/>
            </a:ln>
          </p:spPr>
          <p:txBody>
            <a:bodyPr wrap="square" rtlCol="0">
              <a:spAutoFit/>
            </a:bodyPr>
            <a:lstStyle/>
            <a:p>
              <a:r>
                <a:rPr lang="it-IT" sz="1050" dirty="0">
                  <a:latin typeface="Cambria" panose="02040503050406030204" pitchFamily="18" charset="0"/>
                </a:rPr>
                <a:t>Propone una </a:t>
              </a:r>
              <a:r>
                <a:rPr lang="it-IT" sz="1050" b="1" dirty="0">
                  <a:latin typeface="Cambria" panose="02040503050406030204" pitchFamily="18" charset="0"/>
                </a:rPr>
                <a:t>serie di eventi</a:t>
              </a:r>
              <a:r>
                <a:rPr lang="it-IT" sz="1050" dirty="0">
                  <a:latin typeface="Cambria" panose="02040503050406030204" pitchFamily="18" charset="0"/>
                </a:rPr>
                <a:t>, temporalmente situati, che spiegano la minaccia dell’ostracismo ai bisogni psicologici fondamentali.  </a:t>
              </a:r>
              <a:endParaRPr lang="it-IT" sz="1050" dirty="0" smtClean="0">
                <a:latin typeface="Cambria" panose="02040503050406030204" pitchFamily="18" charset="0"/>
              </a:endParaRPr>
            </a:p>
            <a:p>
              <a:r>
                <a:rPr lang="it-IT" sz="1050" dirty="0" smtClean="0">
                  <a:latin typeface="Cambria" panose="02040503050406030204" pitchFamily="18" charset="0"/>
                </a:rPr>
                <a:t>1 </a:t>
              </a:r>
              <a:r>
                <a:rPr lang="it-IT" sz="1050" dirty="0" err="1" smtClean="0">
                  <a:latin typeface="Cambria" panose="02040503050406030204" pitchFamily="18" charset="0"/>
                </a:rPr>
                <a:t>step</a:t>
              </a:r>
              <a:r>
                <a:rPr lang="it-IT" sz="1050" dirty="0" smtClean="0">
                  <a:latin typeface="Cambria" panose="02040503050406030204" pitchFamily="18" charset="0"/>
                </a:rPr>
                <a:t> </a:t>
              </a:r>
              <a:r>
                <a:rPr lang="it-IT" sz="1050" dirty="0" err="1" smtClean="0">
                  <a:latin typeface="Cambria" panose="02040503050406030204" pitchFamily="18" charset="0"/>
                </a:rPr>
                <a:t>detection</a:t>
              </a:r>
              <a:r>
                <a:rPr lang="it-IT" sz="1050" dirty="0" smtClean="0">
                  <a:latin typeface="Cambria" panose="02040503050406030204" pitchFamily="18" charset="0"/>
                </a:rPr>
                <a:t>: le persone sono in grado automaticamente e inconsciamente di individuare segnali minimi di ostracismo come il mancato sorriso o saluto</a:t>
              </a:r>
            </a:p>
            <a:p>
              <a:r>
                <a:rPr lang="it-IT" sz="1050" dirty="0" smtClean="0">
                  <a:latin typeface="Cambria" panose="02040503050406030204" pitchFamily="18" charset="0"/>
                </a:rPr>
                <a:t>2 </a:t>
              </a:r>
              <a:r>
                <a:rPr lang="it-IT" sz="1050" dirty="0" err="1" smtClean="0">
                  <a:latin typeface="Cambria" panose="02040503050406030204" pitchFamily="18" charset="0"/>
                </a:rPr>
                <a:t>step</a:t>
              </a:r>
              <a:r>
                <a:rPr lang="it-IT" sz="1050" dirty="0" smtClean="0">
                  <a:latin typeface="Cambria" panose="02040503050406030204" pitchFamily="18" charset="0"/>
                </a:rPr>
                <a:t> </a:t>
              </a:r>
              <a:r>
                <a:rPr lang="it-IT" sz="1050" dirty="0" err="1" smtClean="0">
                  <a:latin typeface="Cambria" panose="02040503050406030204" pitchFamily="18" charset="0"/>
                </a:rPr>
                <a:t>reflexive</a:t>
              </a:r>
              <a:r>
                <a:rPr lang="it-IT" sz="1050" dirty="0" smtClean="0">
                  <a:latin typeface="Cambria" panose="02040503050406030204" pitchFamily="18" charset="0"/>
                </a:rPr>
                <a:t> stage (si prova dolore per l’ostracismo) </a:t>
              </a:r>
              <a:r>
                <a:rPr lang="it-IT" sz="1050" dirty="0" err="1" smtClean="0">
                  <a:latin typeface="Cambria" panose="02040503050406030204" pitchFamily="18" charset="0"/>
                </a:rPr>
                <a:t>reflective</a:t>
              </a:r>
              <a:r>
                <a:rPr lang="it-IT" sz="1050" dirty="0" smtClean="0">
                  <a:latin typeface="Cambria" panose="02040503050406030204" pitchFamily="18" charset="0"/>
                </a:rPr>
                <a:t> stage (si cerca di riparare cercando le cause dell’ostracismo attraverso strategie di </a:t>
              </a:r>
              <a:r>
                <a:rPr lang="it-IT" sz="1050" dirty="0" err="1" smtClean="0">
                  <a:latin typeface="Cambria" panose="02040503050406030204" pitchFamily="18" charset="0"/>
                </a:rPr>
                <a:t>coping</a:t>
              </a:r>
              <a:r>
                <a:rPr lang="it-IT" sz="1050" dirty="0" smtClean="0">
                  <a:latin typeface="Cambria" panose="02040503050406030204" pitchFamily="18" charset="0"/>
                </a:rPr>
                <a:t> come l’obbedienza, il conformismo, la riparazione) </a:t>
              </a:r>
              <a:r>
                <a:rPr lang="it-IT" sz="1050" dirty="0" err="1" smtClean="0">
                  <a:latin typeface="Cambria" panose="02040503050406030204" pitchFamily="18" charset="0"/>
                </a:rPr>
                <a:t>resignation</a:t>
              </a:r>
              <a:r>
                <a:rPr lang="it-IT" sz="1050" dirty="0" smtClean="0">
                  <a:latin typeface="Cambria" panose="02040503050406030204" pitchFamily="18" charset="0"/>
                </a:rPr>
                <a:t> stage (rassegnazione, impotenza, mancanza di speranza, alienazione e depressione se non si riesce a riparare l’ostracismo)</a:t>
              </a:r>
              <a:endParaRPr lang="it-IT" sz="1050" dirty="0" smtClean="0">
                <a:latin typeface="Cambria" panose="02040503050406030204" pitchFamily="18" charset="0"/>
              </a:endParaRPr>
            </a:p>
          </p:txBody>
        </p:sp>
        <p:sp>
          <p:nvSpPr>
            <p:cNvPr id="21" name="CasellaDiTesto 20">
              <a:extLst>
                <a:ext uri="{FF2B5EF4-FFF2-40B4-BE49-F238E27FC236}">
                  <a16:creationId xmlns:a16="http://schemas.microsoft.com/office/drawing/2014/main" id="{F3BC3DCA-3D58-A84D-B5D5-6408F191B3AF}"/>
                </a:ext>
              </a:extLst>
            </p:cNvPr>
            <p:cNvSpPr txBox="1"/>
            <p:nvPr/>
          </p:nvSpPr>
          <p:spPr>
            <a:xfrm>
              <a:off x="5605754" y="3571513"/>
              <a:ext cx="2710662" cy="1847651"/>
            </a:xfrm>
            <a:prstGeom prst="rect">
              <a:avLst/>
            </a:prstGeom>
            <a:noFill/>
            <a:ln w="6350">
              <a:noFill/>
            </a:ln>
          </p:spPr>
          <p:txBody>
            <a:bodyPr wrap="square" rtlCol="0">
              <a:spAutoFit/>
            </a:bodyPr>
            <a:lstStyle/>
            <a:p>
              <a:r>
                <a:rPr lang="it-IT" sz="1400" dirty="0">
                  <a:latin typeface="Cambria" panose="02040503050406030204" pitchFamily="18" charset="0"/>
                </a:rPr>
                <a:t>Focalizzato sugli stadi temporali che seguono la percezione di esclusione. Indaga come, le diverse interpretazioni dell’esclusione sociale possano predire </a:t>
              </a:r>
              <a:r>
                <a:rPr lang="it-IT" sz="1400" b="1" dirty="0">
                  <a:latin typeface="Cambria" panose="02040503050406030204" pitchFamily="18" charset="0"/>
                </a:rPr>
                <a:t>diverse risposte </a:t>
              </a:r>
              <a:r>
                <a:rPr lang="it-IT" sz="1400" b="1" dirty="0" smtClean="0">
                  <a:latin typeface="Cambria" panose="02040503050406030204" pitchFamily="18" charset="0"/>
                </a:rPr>
                <a:t>comportamentali </a:t>
              </a:r>
              <a:r>
                <a:rPr lang="it-IT" sz="1400" dirty="0" smtClean="0">
                  <a:latin typeface="Cambria" panose="02040503050406030204" pitchFamily="18" charset="0"/>
                </a:rPr>
                <a:t>per essere di nuovo accettati </a:t>
              </a:r>
              <a:r>
                <a:rPr lang="it-IT" sz="1400" b="1" dirty="0" smtClean="0">
                  <a:latin typeface="Cambria" panose="02040503050406030204" pitchFamily="18" charset="0"/>
                </a:rPr>
                <a:t>(</a:t>
              </a:r>
              <a:r>
                <a:rPr lang="it-IT" sz="1400" b="1" dirty="0" err="1" smtClean="0">
                  <a:latin typeface="Cambria" panose="02040503050406030204" pitchFamily="18" charset="0"/>
                </a:rPr>
                <a:t>prosocialità</a:t>
              </a:r>
              <a:r>
                <a:rPr lang="it-IT" sz="1400" b="1" dirty="0" smtClean="0">
                  <a:latin typeface="Cambria" panose="02040503050406030204" pitchFamily="18" charset="0"/>
                </a:rPr>
                <a:t>, </a:t>
              </a:r>
              <a:r>
                <a:rPr lang="it-IT" sz="1400" b="1" dirty="0" err="1" smtClean="0">
                  <a:latin typeface="Cambria" panose="02040503050406030204" pitchFamily="18" charset="0"/>
                </a:rPr>
                <a:t>evitamento</a:t>
              </a:r>
              <a:r>
                <a:rPr lang="it-IT" sz="1400" b="1" dirty="0" smtClean="0">
                  <a:latin typeface="Cambria" panose="02040503050406030204" pitchFamily="18" charset="0"/>
                </a:rPr>
                <a:t>, </a:t>
              </a:r>
              <a:r>
                <a:rPr lang="it-IT" sz="1400" b="1" dirty="0" err="1" smtClean="0">
                  <a:latin typeface="Cambria" panose="02040503050406030204" pitchFamily="18" charset="0"/>
                </a:rPr>
                <a:t>antisocialità</a:t>
              </a:r>
              <a:r>
                <a:rPr lang="it-IT" sz="1400" b="1" dirty="0" smtClean="0">
                  <a:latin typeface="Cambria" panose="02040503050406030204" pitchFamily="18" charset="0"/>
                </a:rPr>
                <a:t>)</a:t>
              </a:r>
              <a:r>
                <a:rPr lang="it-IT" sz="1400" dirty="0" smtClean="0">
                  <a:latin typeface="Cambria" panose="02040503050406030204" pitchFamily="18" charset="0"/>
                </a:rPr>
                <a:t>.</a:t>
              </a:r>
              <a:endParaRPr lang="it-IT" sz="1400" dirty="0">
                <a:latin typeface="Cambria" panose="02040503050406030204" pitchFamily="18" charset="0"/>
              </a:endParaRPr>
            </a:p>
          </p:txBody>
        </p:sp>
        <p:cxnSp>
          <p:nvCxnSpPr>
            <p:cNvPr id="25" name="Connettore 1 24">
              <a:extLst>
                <a:ext uri="{FF2B5EF4-FFF2-40B4-BE49-F238E27FC236}">
                  <a16:creationId xmlns:a16="http://schemas.microsoft.com/office/drawing/2014/main" id="{896A6CB9-929E-C34B-A0E0-161559939959}"/>
                </a:ext>
              </a:extLst>
            </p:cNvPr>
            <p:cNvCxnSpPr>
              <a:cxnSpLocks/>
            </p:cNvCxnSpPr>
            <p:nvPr/>
          </p:nvCxnSpPr>
          <p:spPr>
            <a:xfrm>
              <a:off x="2699792" y="2642096"/>
              <a:ext cx="0" cy="3451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Connettore 1 25">
              <a:extLst>
                <a:ext uri="{FF2B5EF4-FFF2-40B4-BE49-F238E27FC236}">
                  <a16:creationId xmlns:a16="http://schemas.microsoft.com/office/drawing/2014/main" id="{A9E9916B-D964-7645-85E2-81FB6029FEA2}"/>
                </a:ext>
              </a:extLst>
            </p:cNvPr>
            <p:cNvCxnSpPr>
              <a:cxnSpLocks/>
            </p:cNvCxnSpPr>
            <p:nvPr/>
          </p:nvCxnSpPr>
          <p:spPr>
            <a:xfrm>
              <a:off x="5436096" y="2657883"/>
              <a:ext cx="0" cy="3451200"/>
            </a:xfrm>
            <a:prstGeom prst="line">
              <a:avLst/>
            </a:prstGeom>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637503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a:extLst>
              <a:ext uri="{FF2B5EF4-FFF2-40B4-BE49-F238E27FC236}">
                <a16:creationId xmlns:a16="http://schemas.microsoft.com/office/drawing/2014/main" id="{B47E38C0-08CF-F741-88EF-F3398AD1F37A}"/>
              </a:ext>
            </a:extLst>
          </p:cNvPr>
          <p:cNvSpPr>
            <a:spLocks noGrp="1"/>
          </p:cNvSpPr>
          <p:nvPr>
            <p:ph type="sldNum" sz="quarter" idx="12"/>
          </p:nvPr>
        </p:nvSpPr>
        <p:spPr/>
        <p:txBody>
          <a:bodyPr/>
          <a:lstStyle/>
          <a:p>
            <a:fld id="{E3AAEEB7-370C-4CD1-84ED-44A96922B98A}" type="slidenum">
              <a:rPr lang="it-IT" smtClean="0"/>
              <a:pPr/>
              <a:t>8</a:t>
            </a:fld>
            <a:endParaRPr lang="it-IT"/>
          </a:p>
        </p:txBody>
      </p:sp>
      <p:sp>
        <p:nvSpPr>
          <p:cNvPr id="23" name="Rettangolo 22">
            <a:extLst>
              <a:ext uri="{FF2B5EF4-FFF2-40B4-BE49-F238E27FC236}">
                <a16:creationId xmlns:a16="http://schemas.microsoft.com/office/drawing/2014/main" id="{91AEAB86-EC33-464D-A83E-48DB0C2822C2}"/>
              </a:ext>
            </a:extLst>
          </p:cNvPr>
          <p:cNvSpPr/>
          <p:nvPr/>
        </p:nvSpPr>
        <p:spPr>
          <a:xfrm>
            <a:off x="1661452" y="590428"/>
            <a:ext cx="7818924" cy="858443"/>
          </a:xfrm>
          <a:prstGeom prst="rect">
            <a:avLst/>
          </a:prstGeom>
          <a:noFill/>
          <a:ln cmpd="sng">
            <a:solidFill>
              <a:schemeClr val="tx2">
                <a:alpha val="86000"/>
              </a:schemeClr>
            </a:solidFill>
            <a:prstDash val="solid"/>
            <a:extLst>
              <a:ext uri="{C807C97D-BFC1-408E-A445-0C87EB9F89A2}">
                <ask:lineSketchStyleProps xmlns:ask="http://schemas.microsoft.com/office/drawing/2018/sketchyshapes" xmlns="" sd="1219033472">
                  <a:custGeom>
                    <a:avLst/>
                    <a:gdLst>
                      <a:gd name="connsiteX0" fmla="*/ 0 w 9178724"/>
                      <a:gd name="connsiteY0" fmla="*/ 0 h 620030"/>
                      <a:gd name="connsiteX1" fmla="*/ 298309 w 9178724"/>
                      <a:gd name="connsiteY1" fmla="*/ 0 h 620030"/>
                      <a:gd name="connsiteX2" fmla="*/ 596617 w 9178724"/>
                      <a:gd name="connsiteY2" fmla="*/ 0 h 620030"/>
                      <a:gd name="connsiteX3" fmla="*/ 894926 w 9178724"/>
                      <a:gd name="connsiteY3" fmla="*/ 0 h 620030"/>
                      <a:gd name="connsiteX4" fmla="*/ 1652170 w 9178724"/>
                      <a:gd name="connsiteY4" fmla="*/ 0 h 620030"/>
                      <a:gd name="connsiteX5" fmla="*/ 2225841 w 9178724"/>
                      <a:gd name="connsiteY5" fmla="*/ 0 h 620030"/>
                      <a:gd name="connsiteX6" fmla="*/ 2524149 w 9178724"/>
                      <a:gd name="connsiteY6" fmla="*/ 0 h 620030"/>
                      <a:gd name="connsiteX7" fmla="*/ 3097819 w 9178724"/>
                      <a:gd name="connsiteY7" fmla="*/ 0 h 620030"/>
                      <a:gd name="connsiteX8" fmla="*/ 3855064 w 9178724"/>
                      <a:gd name="connsiteY8" fmla="*/ 0 h 620030"/>
                      <a:gd name="connsiteX9" fmla="*/ 4336947 w 9178724"/>
                      <a:gd name="connsiteY9" fmla="*/ 0 h 620030"/>
                      <a:gd name="connsiteX10" fmla="*/ 4818830 w 9178724"/>
                      <a:gd name="connsiteY10" fmla="*/ 0 h 620030"/>
                      <a:gd name="connsiteX11" fmla="*/ 5392500 w 9178724"/>
                      <a:gd name="connsiteY11" fmla="*/ 0 h 620030"/>
                      <a:gd name="connsiteX12" fmla="*/ 6057958 w 9178724"/>
                      <a:gd name="connsiteY12" fmla="*/ 0 h 620030"/>
                      <a:gd name="connsiteX13" fmla="*/ 6723415 w 9178724"/>
                      <a:gd name="connsiteY13" fmla="*/ 0 h 620030"/>
                      <a:gd name="connsiteX14" fmla="*/ 7388873 w 9178724"/>
                      <a:gd name="connsiteY14" fmla="*/ 0 h 620030"/>
                      <a:gd name="connsiteX15" fmla="*/ 8146118 w 9178724"/>
                      <a:gd name="connsiteY15" fmla="*/ 0 h 620030"/>
                      <a:gd name="connsiteX16" fmla="*/ 9178724 w 9178724"/>
                      <a:gd name="connsiteY16" fmla="*/ 0 h 620030"/>
                      <a:gd name="connsiteX17" fmla="*/ 9178724 w 9178724"/>
                      <a:gd name="connsiteY17" fmla="*/ 316215 h 620030"/>
                      <a:gd name="connsiteX18" fmla="*/ 9178724 w 9178724"/>
                      <a:gd name="connsiteY18" fmla="*/ 620030 h 620030"/>
                      <a:gd name="connsiteX19" fmla="*/ 8421479 w 9178724"/>
                      <a:gd name="connsiteY19" fmla="*/ 620030 h 620030"/>
                      <a:gd name="connsiteX20" fmla="*/ 7847809 w 9178724"/>
                      <a:gd name="connsiteY20" fmla="*/ 620030 h 620030"/>
                      <a:gd name="connsiteX21" fmla="*/ 7365926 w 9178724"/>
                      <a:gd name="connsiteY21" fmla="*/ 620030 h 620030"/>
                      <a:gd name="connsiteX22" fmla="*/ 6884043 w 9178724"/>
                      <a:gd name="connsiteY22" fmla="*/ 620030 h 620030"/>
                      <a:gd name="connsiteX23" fmla="*/ 6402160 w 9178724"/>
                      <a:gd name="connsiteY23" fmla="*/ 620030 h 620030"/>
                      <a:gd name="connsiteX24" fmla="*/ 5920277 w 9178724"/>
                      <a:gd name="connsiteY24" fmla="*/ 620030 h 620030"/>
                      <a:gd name="connsiteX25" fmla="*/ 5254819 w 9178724"/>
                      <a:gd name="connsiteY25" fmla="*/ 620030 h 620030"/>
                      <a:gd name="connsiteX26" fmla="*/ 4681149 w 9178724"/>
                      <a:gd name="connsiteY26" fmla="*/ 620030 h 620030"/>
                      <a:gd name="connsiteX27" fmla="*/ 4382841 w 9178724"/>
                      <a:gd name="connsiteY27" fmla="*/ 620030 h 620030"/>
                      <a:gd name="connsiteX28" fmla="*/ 3900958 w 9178724"/>
                      <a:gd name="connsiteY28" fmla="*/ 620030 h 620030"/>
                      <a:gd name="connsiteX29" fmla="*/ 3235500 w 9178724"/>
                      <a:gd name="connsiteY29" fmla="*/ 620030 h 620030"/>
                      <a:gd name="connsiteX30" fmla="*/ 2845404 w 9178724"/>
                      <a:gd name="connsiteY30" fmla="*/ 620030 h 620030"/>
                      <a:gd name="connsiteX31" fmla="*/ 2088160 w 9178724"/>
                      <a:gd name="connsiteY31" fmla="*/ 620030 h 620030"/>
                      <a:gd name="connsiteX32" fmla="*/ 1330915 w 9178724"/>
                      <a:gd name="connsiteY32" fmla="*/ 620030 h 620030"/>
                      <a:gd name="connsiteX33" fmla="*/ 757245 w 9178724"/>
                      <a:gd name="connsiteY33" fmla="*/ 620030 h 620030"/>
                      <a:gd name="connsiteX34" fmla="*/ 0 w 9178724"/>
                      <a:gd name="connsiteY34" fmla="*/ 620030 h 620030"/>
                      <a:gd name="connsiteX35" fmla="*/ 0 w 9178724"/>
                      <a:gd name="connsiteY35" fmla="*/ 310015 h 620030"/>
                      <a:gd name="connsiteX36" fmla="*/ 0 w 9178724"/>
                      <a:gd name="connsiteY36" fmla="*/ 0 h 620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9178724" h="620030" fill="none" extrusionOk="0">
                        <a:moveTo>
                          <a:pt x="0" y="0"/>
                        </a:moveTo>
                        <a:cubicBezTo>
                          <a:pt x="102535" y="-35417"/>
                          <a:pt x="231128" y="19743"/>
                          <a:pt x="298309" y="0"/>
                        </a:cubicBezTo>
                        <a:cubicBezTo>
                          <a:pt x="365490" y="-19743"/>
                          <a:pt x="504771" y="6903"/>
                          <a:pt x="596617" y="0"/>
                        </a:cubicBezTo>
                        <a:cubicBezTo>
                          <a:pt x="688463" y="-6903"/>
                          <a:pt x="801466" y="32459"/>
                          <a:pt x="894926" y="0"/>
                        </a:cubicBezTo>
                        <a:cubicBezTo>
                          <a:pt x="988386" y="-32459"/>
                          <a:pt x="1351220" y="8679"/>
                          <a:pt x="1652170" y="0"/>
                        </a:cubicBezTo>
                        <a:cubicBezTo>
                          <a:pt x="1953120" y="-8679"/>
                          <a:pt x="2036343" y="40882"/>
                          <a:pt x="2225841" y="0"/>
                        </a:cubicBezTo>
                        <a:cubicBezTo>
                          <a:pt x="2415339" y="-40882"/>
                          <a:pt x="2409558" y="12227"/>
                          <a:pt x="2524149" y="0"/>
                        </a:cubicBezTo>
                        <a:cubicBezTo>
                          <a:pt x="2638740" y="-12227"/>
                          <a:pt x="2909787" y="59308"/>
                          <a:pt x="3097819" y="0"/>
                        </a:cubicBezTo>
                        <a:cubicBezTo>
                          <a:pt x="3285851" y="-59308"/>
                          <a:pt x="3499507" y="53098"/>
                          <a:pt x="3855064" y="0"/>
                        </a:cubicBezTo>
                        <a:cubicBezTo>
                          <a:pt x="4210622" y="-53098"/>
                          <a:pt x="4150339" y="24700"/>
                          <a:pt x="4336947" y="0"/>
                        </a:cubicBezTo>
                        <a:cubicBezTo>
                          <a:pt x="4523555" y="-24700"/>
                          <a:pt x="4623920" y="10678"/>
                          <a:pt x="4818830" y="0"/>
                        </a:cubicBezTo>
                        <a:cubicBezTo>
                          <a:pt x="5013740" y="-10678"/>
                          <a:pt x="5127394" y="40268"/>
                          <a:pt x="5392500" y="0"/>
                        </a:cubicBezTo>
                        <a:cubicBezTo>
                          <a:pt x="5657606" y="-40268"/>
                          <a:pt x="5754330" y="74320"/>
                          <a:pt x="6057958" y="0"/>
                        </a:cubicBezTo>
                        <a:cubicBezTo>
                          <a:pt x="6361586" y="-74320"/>
                          <a:pt x="6494940" y="37329"/>
                          <a:pt x="6723415" y="0"/>
                        </a:cubicBezTo>
                        <a:cubicBezTo>
                          <a:pt x="6951890" y="-37329"/>
                          <a:pt x="7117832" y="30948"/>
                          <a:pt x="7388873" y="0"/>
                        </a:cubicBezTo>
                        <a:cubicBezTo>
                          <a:pt x="7659914" y="-30948"/>
                          <a:pt x="7926991" y="65074"/>
                          <a:pt x="8146118" y="0"/>
                        </a:cubicBezTo>
                        <a:cubicBezTo>
                          <a:pt x="8365246" y="-65074"/>
                          <a:pt x="8701383" y="71750"/>
                          <a:pt x="9178724" y="0"/>
                        </a:cubicBezTo>
                        <a:cubicBezTo>
                          <a:pt x="9200174" y="141322"/>
                          <a:pt x="9160033" y="216766"/>
                          <a:pt x="9178724" y="316215"/>
                        </a:cubicBezTo>
                        <a:cubicBezTo>
                          <a:pt x="9197415" y="415665"/>
                          <a:pt x="9170910" y="493137"/>
                          <a:pt x="9178724" y="620030"/>
                        </a:cubicBezTo>
                        <a:cubicBezTo>
                          <a:pt x="8847610" y="633606"/>
                          <a:pt x="8699284" y="581521"/>
                          <a:pt x="8421479" y="620030"/>
                        </a:cubicBezTo>
                        <a:cubicBezTo>
                          <a:pt x="8143674" y="658539"/>
                          <a:pt x="8043343" y="588100"/>
                          <a:pt x="7847809" y="620030"/>
                        </a:cubicBezTo>
                        <a:cubicBezTo>
                          <a:pt x="7652275" y="651960"/>
                          <a:pt x="7499974" y="566721"/>
                          <a:pt x="7365926" y="620030"/>
                        </a:cubicBezTo>
                        <a:cubicBezTo>
                          <a:pt x="7231878" y="673339"/>
                          <a:pt x="6983206" y="609203"/>
                          <a:pt x="6884043" y="620030"/>
                        </a:cubicBezTo>
                        <a:cubicBezTo>
                          <a:pt x="6784880" y="630857"/>
                          <a:pt x="6634085" y="589226"/>
                          <a:pt x="6402160" y="620030"/>
                        </a:cubicBezTo>
                        <a:cubicBezTo>
                          <a:pt x="6170235" y="650834"/>
                          <a:pt x="6075682" y="619367"/>
                          <a:pt x="5920277" y="620030"/>
                        </a:cubicBezTo>
                        <a:cubicBezTo>
                          <a:pt x="5764872" y="620693"/>
                          <a:pt x="5573139" y="548710"/>
                          <a:pt x="5254819" y="620030"/>
                        </a:cubicBezTo>
                        <a:cubicBezTo>
                          <a:pt x="4936499" y="691350"/>
                          <a:pt x="4839040" y="582151"/>
                          <a:pt x="4681149" y="620030"/>
                        </a:cubicBezTo>
                        <a:cubicBezTo>
                          <a:pt x="4523258" y="657909"/>
                          <a:pt x="4447847" y="611926"/>
                          <a:pt x="4382841" y="620030"/>
                        </a:cubicBezTo>
                        <a:cubicBezTo>
                          <a:pt x="4317835" y="628134"/>
                          <a:pt x="4075188" y="570834"/>
                          <a:pt x="3900958" y="620030"/>
                        </a:cubicBezTo>
                        <a:cubicBezTo>
                          <a:pt x="3726728" y="669226"/>
                          <a:pt x="3504960" y="595564"/>
                          <a:pt x="3235500" y="620030"/>
                        </a:cubicBezTo>
                        <a:cubicBezTo>
                          <a:pt x="2966040" y="644496"/>
                          <a:pt x="3034078" y="612289"/>
                          <a:pt x="2845404" y="620030"/>
                        </a:cubicBezTo>
                        <a:cubicBezTo>
                          <a:pt x="2656730" y="627771"/>
                          <a:pt x="2449560" y="570399"/>
                          <a:pt x="2088160" y="620030"/>
                        </a:cubicBezTo>
                        <a:cubicBezTo>
                          <a:pt x="1726760" y="669661"/>
                          <a:pt x="1489744" y="618694"/>
                          <a:pt x="1330915" y="620030"/>
                        </a:cubicBezTo>
                        <a:cubicBezTo>
                          <a:pt x="1172086" y="621366"/>
                          <a:pt x="970889" y="568148"/>
                          <a:pt x="757245" y="620030"/>
                        </a:cubicBezTo>
                        <a:cubicBezTo>
                          <a:pt x="543601" y="671912"/>
                          <a:pt x="288056" y="618081"/>
                          <a:pt x="0" y="620030"/>
                        </a:cubicBezTo>
                        <a:cubicBezTo>
                          <a:pt x="-24602" y="527322"/>
                          <a:pt x="13740" y="373087"/>
                          <a:pt x="0" y="310015"/>
                        </a:cubicBezTo>
                        <a:cubicBezTo>
                          <a:pt x="-13740" y="246943"/>
                          <a:pt x="26405" y="66838"/>
                          <a:pt x="0" y="0"/>
                        </a:cubicBezTo>
                        <a:close/>
                      </a:path>
                      <a:path w="9178724" h="620030" stroke="0" extrusionOk="0">
                        <a:moveTo>
                          <a:pt x="0" y="0"/>
                        </a:moveTo>
                        <a:cubicBezTo>
                          <a:pt x="96739" y="-29740"/>
                          <a:pt x="316269" y="55884"/>
                          <a:pt x="481883" y="0"/>
                        </a:cubicBezTo>
                        <a:cubicBezTo>
                          <a:pt x="647497" y="-55884"/>
                          <a:pt x="662906" y="22298"/>
                          <a:pt x="780192" y="0"/>
                        </a:cubicBezTo>
                        <a:cubicBezTo>
                          <a:pt x="897478" y="-22298"/>
                          <a:pt x="1174454" y="84120"/>
                          <a:pt x="1537436" y="0"/>
                        </a:cubicBezTo>
                        <a:cubicBezTo>
                          <a:pt x="1900418" y="-84120"/>
                          <a:pt x="1921992" y="49836"/>
                          <a:pt x="2019319" y="0"/>
                        </a:cubicBezTo>
                        <a:cubicBezTo>
                          <a:pt x="2116646" y="-49836"/>
                          <a:pt x="2279697" y="53246"/>
                          <a:pt x="2501202" y="0"/>
                        </a:cubicBezTo>
                        <a:cubicBezTo>
                          <a:pt x="2722707" y="-53246"/>
                          <a:pt x="3105924" y="15731"/>
                          <a:pt x="3258447" y="0"/>
                        </a:cubicBezTo>
                        <a:cubicBezTo>
                          <a:pt x="3410970" y="-15731"/>
                          <a:pt x="3548202" y="42104"/>
                          <a:pt x="3648543" y="0"/>
                        </a:cubicBezTo>
                        <a:cubicBezTo>
                          <a:pt x="3748884" y="-42104"/>
                          <a:pt x="4173673" y="21777"/>
                          <a:pt x="4405788" y="0"/>
                        </a:cubicBezTo>
                        <a:cubicBezTo>
                          <a:pt x="4637904" y="-21777"/>
                          <a:pt x="4991337" y="42536"/>
                          <a:pt x="5163032" y="0"/>
                        </a:cubicBezTo>
                        <a:cubicBezTo>
                          <a:pt x="5334727" y="-42536"/>
                          <a:pt x="5620270" y="48170"/>
                          <a:pt x="5736703" y="0"/>
                        </a:cubicBezTo>
                        <a:cubicBezTo>
                          <a:pt x="5853136" y="-48170"/>
                          <a:pt x="6278797" y="51597"/>
                          <a:pt x="6493947" y="0"/>
                        </a:cubicBezTo>
                        <a:cubicBezTo>
                          <a:pt x="6709097" y="-51597"/>
                          <a:pt x="6791622" y="51322"/>
                          <a:pt x="6975830" y="0"/>
                        </a:cubicBezTo>
                        <a:cubicBezTo>
                          <a:pt x="7160038" y="-51322"/>
                          <a:pt x="7222993" y="41857"/>
                          <a:pt x="7457713" y="0"/>
                        </a:cubicBezTo>
                        <a:cubicBezTo>
                          <a:pt x="7692433" y="-41857"/>
                          <a:pt x="7885776" y="62575"/>
                          <a:pt x="8123171" y="0"/>
                        </a:cubicBezTo>
                        <a:cubicBezTo>
                          <a:pt x="8360566" y="-62575"/>
                          <a:pt x="8394351" y="45246"/>
                          <a:pt x="8605054" y="0"/>
                        </a:cubicBezTo>
                        <a:cubicBezTo>
                          <a:pt x="8815757" y="-45246"/>
                          <a:pt x="8988246" y="15581"/>
                          <a:pt x="9178724" y="0"/>
                        </a:cubicBezTo>
                        <a:cubicBezTo>
                          <a:pt x="9202683" y="95727"/>
                          <a:pt x="9155313" y="164771"/>
                          <a:pt x="9178724" y="322416"/>
                        </a:cubicBezTo>
                        <a:cubicBezTo>
                          <a:pt x="9202135" y="480061"/>
                          <a:pt x="9157802" y="527713"/>
                          <a:pt x="9178724" y="620030"/>
                        </a:cubicBezTo>
                        <a:cubicBezTo>
                          <a:pt x="8951193" y="671370"/>
                          <a:pt x="8799462" y="595443"/>
                          <a:pt x="8513267" y="620030"/>
                        </a:cubicBezTo>
                        <a:cubicBezTo>
                          <a:pt x="8227072" y="644617"/>
                          <a:pt x="8259683" y="573792"/>
                          <a:pt x="8123171" y="620030"/>
                        </a:cubicBezTo>
                        <a:cubicBezTo>
                          <a:pt x="7986659" y="666268"/>
                          <a:pt x="7591580" y="543706"/>
                          <a:pt x="7365926" y="620030"/>
                        </a:cubicBezTo>
                        <a:cubicBezTo>
                          <a:pt x="7140272" y="696354"/>
                          <a:pt x="6935755" y="598652"/>
                          <a:pt x="6792256" y="620030"/>
                        </a:cubicBezTo>
                        <a:cubicBezTo>
                          <a:pt x="6648757" y="641408"/>
                          <a:pt x="6575267" y="585033"/>
                          <a:pt x="6402160" y="620030"/>
                        </a:cubicBezTo>
                        <a:cubicBezTo>
                          <a:pt x="6229053" y="655027"/>
                          <a:pt x="6024031" y="591791"/>
                          <a:pt x="5828490" y="620030"/>
                        </a:cubicBezTo>
                        <a:cubicBezTo>
                          <a:pt x="5632949" y="648269"/>
                          <a:pt x="5678078" y="587768"/>
                          <a:pt x="5530181" y="620030"/>
                        </a:cubicBezTo>
                        <a:cubicBezTo>
                          <a:pt x="5382284" y="652292"/>
                          <a:pt x="5354071" y="600649"/>
                          <a:pt x="5231873" y="620030"/>
                        </a:cubicBezTo>
                        <a:cubicBezTo>
                          <a:pt x="5109675" y="639411"/>
                          <a:pt x="4917260" y="557481"/>
                          <a:pt x="4658202" y="620030"/>
                        </a:cubicBezTo>
                        <a:cubicBezTo>
                          <a:pt x="4399144" y="682579"/>
                          <a:pt x="4442789" y="601632"/>
                          <a:pt x="4268107" y="620030"/>
                        </a:cubicBezTo>
                        <a:cubicBezTo>
                          <a:pt x="4093426" y="638428"/>
                          <a:pt x="3806188" y="560095"/>
                          <a:pt x="3602649" y="620030"/>
                        </a:cubicBezTo>
                        <a:cubicBezTo>
                          <a:pt x="3399110" y="679965"/>
                          <a:pt x="3364832" y="602250"/>
                          <a:pt x="3212553" y="620030"/>
                        </a:cubicBezTo>
                        <a:cubicBezTo>
                          <a:pt x="3060274" y="637810"/>
                          <a:pt x="2803745" y="611116"/>
                          <a:pt x="2547096" y="620030"/>
                        </a:cubicBezTo>
                        <a:cubicBezTo>
                          <a:pt x="2290447" y="628944"/>
                          <a:pt x="2330663" y="599928"/>
                          <a:pt x="2248787" y="620030"/>
                        </a:cubicBezTo>
                        <a:cubicBezTo>
                          <a:pt x="2166911" y="640132"/>
                          <a:pt x="1894976" y="566256"/>
                          <a:pt x="1583330" y="620030"/>
                        </a:cubicBezTo>
                        <a:cubicBezTo>
                          <a:pt x="1271684" y="673804"/>
                          <a:pt x="1331706" y="588276"/>
                          <a:pt x="1193234" y="620030"/>
                        </a:cubicBezTo>
                        <a:cubicBezTo>
                          <a:pt x="1054762" y="651784"/>
                          <a:pt x="1037048" y="618999"/>
                          <a:pt x="894926" y="620030"/>
                        </a:cubicBezTo>
                        <a:cubicBezTo>
                          <a:pt x="752804" y="621061"/>
                          <a:pt x="670831" y="580283"/>
                          <a:pt x="504830" y="620030"/>
                        </a:cubicBezTo>
                        <a:cubicBezTo>
                          <a:pt x="338829" y="659777"/>
                          <a:pt x="209164" y="605714"/>
                          <a:pt x="0" y="620030"/>
                        </a:cubicBezTo>
                        <a:cubicBezTo>
                          <a:pt x="-25652" y="520703"/>
                          <a:pt x="14295" y="447375"/>
                          <a:pt x="0" y="322416"/>
                        </a:cubicBezTo>
                        <a:cubicBezTo>
                          <a:pt x="-14295" y="197457"/>
                          <a:pt x="4354" y="146233"/>
                          <a:pt x="0" y="0"/>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2400" b="1" dirty="0">
                <a:solidFill>
                  <a:schemeClr val="tx1"/>
                </a:solidFill>
                <a:latin typeface="Cambria" panose="02040503050406030204" pitchFamily="18" charset="0"/>
                <a:cs typeface="Arial" panose="020B0604020202020204" pitchFamily="34" charset="0"/>
              </a:rPr>
              <a:t>Il Social </a:t>
            </a:r>
            <a:r>
              <a:rPr lang="it-IT" sz="2400" b="1" dirty="0" err="1">
                <a:solidFill>
                  <a:schemeClr val="tx1"/>
                </a:solidFill>
                <a:latin typeface="Cambria" panose="02040503050406030204" pitchFamily="18" charset="0"/>
                <a:cs typeface="Arial" panose="020B0604020202020204" pitchFamily="34" charset="0"/>
              </a:rPr>
              <a:t>Monitoring</a:t>
            </a:r>
            <a:r>
              <a:rPr lang="it-IT" sz="2400" b="1" dirty="0">
                <a:solidFill>
                  <a:schemeClr val="tx1"/>
                </a:solidFill>
                <a:latin typeface="Cambria" panose="02040503050406030204" pitchFamily="18" charset="0"/>
                <a:cs typeface="Arial" panose="020B0604020202020204" pitchFamily="34" charset="0"/>
              </a:rPr>
              <a:t> System [</a:t>
            </a:r>
            <a:r>
              <a:rPr lang="it-IT" sz="2400" b="1" dirty="0" err="1">
                <a:solidFill>
                  <a:schemeClr val="tx1"/>
                </a:solidFill>
                <a:latin typeface="Cambria" panose="02040503050406030204" pitchFamily="18" charset="0"/>
                <a:cs typeface="Arial" panose="020B0604020202020204" pitchFamily="34" charset="0"/>
              </a:rPr>
              <a:t>Pickett</a:t>
            </a:r>
            <a:r>
              <a:rPr lang="it-IT" sz="2400" b="1" dirty="0">
                <a:solidFill>
                  <a:schemeClr val="tx1"/>
                </a:solidFill>
                <a:latin typeface="Cambria" panose="02040503050406030204" pitchFamily="18" charset="0"/>
                <a:cs typeface="Arial" panose="020B0604020202020204" pitchFamily="34" charset="0"/>
              </a:rPr>
              <a:t> e </a:t>
            </a:r>
            <a:r>
              <a:rPr lang="it-IT" sz="2400" b="1" dirty="0" err="1">
                <a:solidFill>
                  <a:schemeClr val="tx1"/>
                </a:solidFill>
                <a:latin typeface="Cambria" panose="02040503050406030204" pitchFamily="18" charset="0"/>
                <a:cs typeface="Arial" panose="020B0604020202020204" pitchFamily="34" charset="0"/>
              </a:rPr>
              <a:t>Gaertner</a:t>
            </a:r>
            <a:r>
              <a:rPr lang="it-IT" sz="2400" b="1" dirty="0">
                <a:solidFill>
                  <a:schemeClr val="tx1"/>
                </a:solidFill>
                <a:latin typeface="Cambria" panose="02040503050406030204" pitchFamily="18" charset="0"/>
                <a:cs typeface="Arial" panose="020B0604020202020204" pitchFamily="34" charset="0"/>
              </a:rPr>
              <a:t>, 2005]</a:t>
            </a:r>
          </a:p>
        </p:txBody>
      </p:sp>
      <p:sp>
        <p:nvSpPr>
          <p:cNvPr id="16" name="CasellaDiTesto 15">
            <a:extLst>
              <a:ext uri="{FF2B5EF4-FFF2-40B4-BE49-F238E27FC236}">
                <a16:creationId xmlns:a16="http://schemas.microsoft.com/office/drawing/2014/main" id="{4177FF9D-5096-364F-9359-583377D6A621}"/>
              </a:ext>
            </a:extLst>
          </p:cNvPr>
          <p:cNvSpPr txBox="1"/>
          <p:nvPr/>
        </p:nvSpPr>
        <p:spPr>
          <a:xfrm>
            <a:off x="1661452" y="1680884"/>
            <a:ext cx="8755028" cy="584775"/>
          </a:xfrm>
          <a:prstGeom prst="rect">
            <a:avLst/>
          </a:prstGeom>
          <a:solidFill>
            <a:schemeClr val="bg1"/>
          </a:solidFill>
          <a:ln w="19050">
            <a:solidFill>
              <a:schemeClr val="tx2"/>
            </a:solidFill>
          </a:ln>
        </p:spPr>
        <p:txBody>
          <a:bodyPr wrap="square" rtlCol="0">
            <a:spAutoFit/>
          </a:bodyPr>
          <a:lstStyle/>
          <a:p>
            <a:r>
              <a:rPr lang="it-IT" sz="1600" dirty="0">
                <a:latin typeface="Cambria" panose="02040503050406030204" pitchFamily="18" charset="0"/>
              </a:rPr>
              <a:t>Gli esseri umani possiedono un </a:t>
            </a:r>
            <a:r>
              <a:rPr lang="it-IT" sz="1600" b="1" dirty="0">
                <a:latin typeface="Cambria" panose="02040503050406030204" pitchFamily="18" charset="0"/>
              </a:rPr>
              <a:t>SISTEMA DI MONITORAGGIO SOCIALE </a:t>
            </a:r>
            <a:r>
              <a:rPr lang="it-IT" sz="1600" dirty="0">
                <a:latin typeface="Cambria" panose="02040503050406030204" pitchFamily="18" charset="0"/>
              </a:rPr>
              <a:t>che può essere attivato in un dato momento e contesto. </a:t>
            </a:r>
            <a:endParaRPr lang="it-IT" sz="1600" b="1" dirty="0">
              <a:latin typeface="Cambria" panose="02040503050406030204" pitchFamily="18" charset="0"/>
            </a:endParaRPr>
          </a:p>
        </p:txBody>
      </p:sp>
      <p:grpSp>
        <p:nvGrpSpPr>
          <p:cNvPr id="33" name="Gruppo 32">
            <a:extLst>
              <a:ext uri="{FF2B5EF4-FFF2-40B4-BE49-F238E27FC236}">
                <a16:creationId xmlns:a16="http://schemas.microsoft.com/office/drawing/2014/main" id="{67EE4069-64CB-C843-B5CE-A18D94056D47}"/>
              </a:ext>
            </a:extLst>
          </p:cNvPr>
          <p:cNvGrpSpPr/>
          <p:nvPr/>
        </p:nvGrpSpPr>
        <p:grpSpPr>
          <a:xfrm>
            <a:off x="1661452" y="2348881"/>
            <a:ext cx="8755028" cy="1592887"/>
            <a:chOff x="137452" y="2348880"/>
            <a:chExt cx="8755028" cy="1592887"/>
          </a:xfrm>
        </p:grpSpPr>
        <p:sp>
          <p:nvSpPr>
            <p:cNvPr id="17" name="CasellaDiTesto 16">
              <a:extLst>
                <a:ext uri="{FF2B5EF4-FFF2-40B4-BE49-F238E27FC236}">
                  <a16:creationId xmlns:a16="http://schemas.microsoft.com/office/drawing/2014/main" id="{97BB0E3B-C4E8-6044-990B-D8AEA82241ED}"/>
                </a:ext>
              </a:extLst>
            </p:cNvPr>
            <p:cNvSpPr txBox="1"/>
            <p:nvPr/>
          </p:nvSpPr>
          <p:spPr>
            <a:xfrm>
              <a:off x="137452" y="2348880"/>
              <a:ext cx="8755028" cy="830997"/>
            </a:xfrm>
            <a:prstGeom prst="rect">
              <a:avLst/>
            </a:prstGeom>
            <a:solidFill>
              <a:schemeClr val="bg1"/>
            </a:solidFill>
            <a:ln w="19050">
              <a:solidFill>
                <a:schemeClr val="tx2"/>
              </a:solidFill>
            </a:ln>
          </p:spPr>
          <p:txBody>
            <a:bodyPr wrap="square" rtlCol="0">
              <a:spAutoFit/>
            </a:bodyPr>
            <a:lstStyle/>
            <a:p>
              <a:r>
                <a:rPr lang="it-IT" sz="1600" dirty="0">
                  <a:latin typeface="Cambria" panose="02040503050406030204" pitchFamily="18" charset="0"/>
                </a:rPr>
                <a:t>Una volta attivato, questo sistema </a:t>
              </a:r>
              <a:r>
                <a:rPr lang="it-IT" sz="1600" b="1" dirty="0">
                  <a:latin typeface="Cambria" panose="02040503050406030204" pitchFamily="18" charset="0"/>
                </a:rPr>
                <a:t>MOTIVA</a:t>
              </a:r>
              <a:r>
                <a:rPr lang="it-IT" sz="1600" dirty="0">
                  <a:latin typeface="Cambria" panose="02040503050406030204" pitchFamily="18" charset="0"/>
                </a:rPr>
                <a:t> L’INDIVIDUO A MONITORARE E SEGUIRE I </a:t>
              </a:r>
              <a:r>
                <a:rPr lang="it-IT" sz="1600" b="1" dirty="0">
                  <a:latin typeface="Cambria" panose="02040503050406030204" pitchFamily="18" charset="0"/>
                </a:rPr>
                <a:t>SEGNALI SOCIALI</a:t>
              </a:r>
              <a:r>
                <a:rPr lang="it-IT" sz="1600" dirty="0">
                  <a:latin typeface="Cambria" panose="02040503050406030204" pitchFamily="18" charset="0"/>
                </a:rPr>
                <a:t> che le altre persone emettono per MIGLIORARE LE POSSIBILITÀ DI RE-INCLUSIONE (o evitare ostracismo e rifiuto sociale).</a:t>
              </a:r>
              <a:endParaRPr lang="it-IT" sz="1600" b="1" dirty="0">
                <a:latin typeface="Cambria" panose="02040503050406030204" pitchFamily="18" charset="0"/>
              </a:endParaRPr>
            </a:p>
          </p:txBody>
        </p:sp>
        <p:sp>
          <p:nvSpPr>
            <p:cNvPr id="3" name="CasellaDiTesto 2">
              <a:extLst>
                <a:ext uri="{FF2B5EF4-FFF2-40B4-BE49-F238E27FC236}">
                  <a16:creationId xmlns:a16="http://schemas.microsoft.com/office/drawing/2014/main" id="{F9504383-90D0-254A-A24B-60724859D04F}"/>
                </a:ext>
              </a:extLst>
            </p:cNvPr>
            <p:cNvSpPr txBox="1"/>
            <p:nvPr/>
          </p:nvSpPr>
          <p:spPr>
            <a:xfrm>
              <a:off x="2146002" y="3356992"/>
              <a:ext cx="6746478" cy="584775"/>
            </a:xfrm>
            <a:prstGeom prst="rect">
              <a:avLst/>
            </a:prstGeom>
            <a:solidFill>
              <a:schemeClr val="bg1"/>
            </a:solidFill>
            <a:ln>
              <a:solidFill>
                <a:schemeClr val="tx2"/>
              </a:solidFill>
            </a:ln>
          </p:spPr>
          <p:txBody>
            <a:bodyPr wrap="square" rtlCol="0">
              <a:spAutoFit/>
            </a:bodyPr>
            <a:lstStyle/>
            <a:p>
              <a:r>
                <a:rPr lang="it-IT" sz="1600" b="1" dirty="0">
                  <a:latin typeface="Cambria" panose="02040503050406030204" pitchFamily="18" charset="0"/>
                </a:rPr>
                <a:t>IPERSENSIBILITÀ</a:t>
              </a:r>
              <a:r>
                <a:rPr lang="it-IT" sz="1600" dirty="0">
                  <a:latin typeface="Cambria" panose="02040503050406030204" pitchFamily="18" charset="0"/>
                </a:rPr>
                <a:t> VERSO GLI </a:t>
              </a:r>
              <a:r>
                <a:rPr lang="it-IT" sz="1600" b="1" dirty="0">
                  <a:latin typeface="Cambria" panose="02040503050406030204" pitchFamily="18" charset="0"/>
                </a:rPr>
                <a:t>STIMOLI DI NATURA SOCIALE </a:t>
              </a:r>
              <a:r>
                <a:rPr lang="it-IT" sz="1600" dirty="0">
                  <a:latin typeface="Cambria" panose="02040503050406030204" pitchFamily="18" charset="0"/>
                </a:rPr>
                <a:t>(ad esempio, i volti).</a:t>
              </a:r>
            </a:p>
          </p:txBody>
        </p:sp>
        <p:cxnSp>
          <p:nvCxnSpPr>
            <p:cNvPr id="7" name="Connettore 4 6">
              <a:extLst>
                <a:ext uri="{FF2B5EF4-FFF2-40B4-BE49-F238E27FC236}">
                  <a16:creationId xmlns:a16="http://schemas.microsoft.com/office/drawing/2014/main" id="{7376F284-7464-0548-9742-BE4C9B195E95}"/>
                </a:ext>
              </a:extLst>
            </p:cNvPr>
            <p:cNvCxnSpPr>
              <a:cxnSpLocks/>
              <a:endCxn id="3" idx="1"/>
            </p:cNvCxnSpPr>
            <p:nvPr/>
          </p:nvCxnSpPr>
          <p:spPr>
            <a:xfrm>
              <a:off x="827584" y="3179877"/>
              <a:ext cx="1318418" cy="469503"/>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CasellaDiTesto 7">
              <a:extLst>
                <a:ext uri="{FF2B5EF4-FFF2-40B4-BE49-F238E27FC236}">
                  <a16:creationId xmlns:a16="http://schemas.microsoft.com/office/drawing/2014/main" id="{E09A2B45-E913-494C-BA10-4E8E88240027}"/>
                </a:ext>
              </a:extLst>
            </p:cNvPr>
            <p:cNvSpPr txBox="1"/>
            <p:nvPr/>
          </p:nvSpPr>
          <p:spPr>
            <a:xfrm>
              <a:off x="795427" y="3429000"/>
              <a:ext cx="1318418" cy="253916"/>
            </a:xfrm>
            <a:prstGeom prst="rect">
              <a:avLst/>
            </a:prstGeom>
            <a:noFill/>
          </p:spPr>
          <p:txBody>
            <a:bodyPr wrap="square" rtlCol="0">
              <a:spAutoFit/>
            </a:bodyPr>
            <a:lstStyle/>
            <a:p>
              <a:r>
                <a:rPr lang="it-IT" sz="1050" dirty="0">
                  <a:solidFill>
                    <a:schemeClr val="accent2">
                      <a:lumMod val="75000"/>
                    </a:schemeClr>
                  </a:solidFill>
                  <a:latin typeface="Cambria" panose="02040503050406030204" pitchFamily="18" charset="0"/>
                </a:rPr>
                <a:t>Principale effetto</a:t>
              </a:r>
            </a:p>
          </p:txBody>
        </p:sp>
      </p:grpSp>
      <p:grpSp>
        <p:nvGrpSpPr>
          <p:cNvPr id="34" name="Gruppo 33">
            <a:extLst>
              <a:ext uri="{FF2B5EF4-FFF2-40B4-BE49-F238E27FC236}">
                <a16:creationId xmlns:a16="http://schemas.microsoft.com/office/drawing/2014/main" id="{4BB2967F-9250-AF44-A019-F1665DA702DC}"/>
              </a:ext>
            </a:extLst>
          </p:cNvPr>
          <p:cNvGrpSpPr/>
          <p:nvPr/>
        </p:nvGrpSpPr>
        <p:grpSpPr>
          <a:xfrm>
            <a:off x="1692376" y="5190292"/>
            <a:ext cx="8624749" cy="830997"/>
            <a:chOff x="168375" y="5059258"/>
            <a:chExt cx="8624749" cy="830997"/>
          </a:xfrm>
        </p:grpSpPr>
        <p:sp>
          <p:nvSpPr>
            <p:cNvPr id="29" name="CasellaDiTesto 28">
              <a:extLst>
                <a:ext uri="{FF2B5EF4-FFF2-40B4-BE49-F238E27FC236}">
                  <a16:creationId xmlns:a16="http://schemas.microsoft.com/office/drawing/2014/main" id="{45543054-32D4-D543-9A5C-4A26823C3016}"/>
                </a:ext>
              </a:extLst>
            </p:cNvPr>
            <p:cNvSpPr txBox="1"/>
            <p:nvPr/>
          </p:nvSpPr>
          <p:spPr>
            <a:xfrm>
              <a:off x="168375" y="5301208"/>
              <a:ext cx="1318418" cy="369332"/>
            </a:xfrm>
            <a:prstGeom prst="rect">
              <a:avLst/>
            </a:prstGeom>
            <a:noFill/>
          </p:spPr>
          <p:txBody>
            <a:bodyPr wrap="square" rtlCol="0">
              <a:spAutoFit/>
            </a:bodyPr>
            <a:lstStyle/>
            <a:p>
              <a:r>
                <a:rPr lang="it-IT" b="1" dirty="0">
                  <a:solidFill>
                    <a:schemeClr val="accent2">
                      <a:lumMod val="75000"/>
                    </a:schemeClr>
                  </a:solidFill>
                  <a:latin typeface="Cambria" panose="02040503050406030204" pitchFamily="18" charset="0"/>
                </a:rPr>
                <a:t>Perché</a:t>
              </a:r>
            </a:p>
          </p:txBody>
        </p:sp>
        <p:sp>
          <p:nvSpPr>
            <p:cNvPr id="32" name="CasellaDiTesto 31">
              <a:extLst>
                <a:ext uri="{FF2B5EF4-FFF2-40B4-BE49-F238E27FC236}">
                  <a16:creationId xmlns:a16="http://schemas.microsoft.com/office/drawing/2014/main" id="{1B45B9FA-7C19-CD4F-904C-8E8CDADFCA2B}"/>
                </a:ext>
              </a:extLst>
            </p:cNvPr>
            <p:cNvSpPr txBox="1"/>
            <p:nvPr/>
          </p:nvSpPr>
          <p:spPr>
            <a:xfrm>
              <a:off x="1110579" y="5059258"/>
              <a:ext cx="7682545" cy="830997"/>
            </a:xfrm>
            <a:prstGeom prst="rect">
              <a:avLst/>
            </a:prstGeom>
            <a:solidFill>
              <a:schemeClr val="bg1"/>
            </a:solidFill>
            <a:ln w="19050">
              <a:solidFill>
                <a:srgbClr val="C00000"/>
              </a:solidFill>
            </a:ln>
          </p:spPr>
          <p:txBody>
            <a:bodyPr wrap="square" rtlCol="0">
              <a:spAutoFit/>
            </a:bodyPr>
            <a:lstStyle/>
            <a:p>
              <a:r>
                <a:rPr lang="it-IT" sz="1600" dirty="0">
                  <a:latin typeface="Cambria" panose="02040503050406030204" pitchFamily="18" charset="0"/>
                </a:rPr>
                <a:t>Quando la nostra inclusione sociale è a rischio, abbiamo bisogno di dedicare ancora più risorse cognitive del solito per leggere l’ambiente sociale che ci circonda e decidere </a:t>
              </a:r>
              <a:r>
                <a:rPr lang="it-IT" sz="1600" b="1" dirty="0">
                  <a:latin typeface="Cambria" panose="02040503050406030204" pitchFamily="18" charset="0"/>
                </a:rPr>
                <a:t>chi può essere una buona fonte di affiliazione e chi no</a:t>
              </a:r>
              <a:r>
                <a:rPr lang="it-IT" sz="1600" dirty="0">
                  <a:latin typeface="Cambria" panose="02040503050406030204" pitchFamily="18" charset="0"/>
                </a:rPr>
                <a:t>.</a:t>
              </a:r>
              <a:endParaRPr lang="it-IT" sz="1600" b="1" dirty="0">
                <a:latin typeface="Cambria" panose="02040503050406030204" pitchFamily="18" charset="0"/>
              </a:endParaRPr>
            </a:p>
          </p:txBody>
        </p:sp>
      </p:grpSp>
      <p:grpSp>
        <p:nvGrpSpPr>
          <p:cNvPr id="15" name="Gruppo 14">
            <a:extLst>
              <a:ext uri="{FF2B5EF4-FFF2-40B4-BE49-F238E27FC236}">
                <a16:creationId xmlns:a16="http://schemas.microsoft.com/office/drawing/2014/main" id="{3CE5A2E1-F83A-B840-B066-D747E17E4C63}"/>
              </a:ext>
            </a:extLst>
          </p:cNvPr>
          <p:cNvGrpSpPr/>
          <p:nvPr/>
        </p:nvGrpSpPr>
        <p:grpSpPr>
          <a:xfrm>
            <a:off x="1696900" y="4023459"/>
            <a:ext cx="8935604" cy="1077218"/>
            <a:chOff x="172900" y="4023459"/>
            <a:chExt cx="8935604" cy="1077218"/>
          </a:xfrm>
        </p:grpSpPr>
        <p:sp>
          <p:nvSpPr>
            <p:cNvPr id="24" name="CasellaDiTesto 23">
              <a:extLst>
                <a:ext uri="{FF2B5EF4-FFF2-40B4-BE49-F238E27FC236}">
                  <a16:creationId xmlns:a16="http://schemas.microsoft.com/office/drawing/2014/main" id="{B7CDC5CF-A238-6849-99DF-FE3B11C3C399}"/>
                </a:ext>
              </a:extLst>
            </p:cNvPr>
            <p:cNvSpPr txBox="1"/>
            <p:nvPr/>
          </p:nvSpPr>
          <p:spPr>
            <a:xfrm>
              <a:off x="3995936" y="4196697"/>
              <a:ext cx="5112568" cy="738664"/>
            </a:xfrm>
            <a:prstGeom prst="rect">
              <a:avLst/>
            </a:prstGeom>
            <a:noFill/>
            <a:ln w="6350">
              <a:noFill/>
            </a:ln>
          </p:spPr>
          <p:txBody>
            <a:bodyPr wrap="square" rtlCol="0">
              <a:spAutoFit/>
            </a:bodyPr>
            <a:lstStyle/>
            <a:p>
              <a:r>
                <a:rPr lang="it-IT" sz="1400" dirty="0">
                  <a:latin typeface="Cambria" panose="02040503050406030204" pitchFamily="18" charset="0"/>
                </a:rPr>
                <a:t>Quando </a:t>
              </a:r>
              <a:r>
                <a:rPr lang="it-IT" sz="1400" b="1" dirty="0">
                  <a:latin typeface="Cambria" panose="02040503050406030204" pitchFamily="18" charset="0"/>
                </a:rPr>
                <a:t>l’inclusione sociale è A RISCHIO</a:t>
              </a:r>
              <a:r>
                <a:rPr lang="it-IT" sz="1400" dirty="0">
                  <a:latin typeface="Cambria" panose="02040503050406030204" pitchFamily="18" charset="0"/>
                </a:rPr>
                <a:t>, gli individui sono più bravi a individuare </a:t>
              </a:r>
              <a:r>
                <a:rPr lang="it-IT" sz="1400" b="1" dirty="0">
                  <a:latin typeface="Cambria" panose="02040503050406030204" pitchFamily="18" charset="0"/>
                </a:rPr>
                <a:t>volti sorridenti </a:t>
              </a:r>
              <a:r>
                <a:rPr lang="it-IT" sz="1400" dirty="0">
                  <a:latin typeface="Cambria" panose="02040503050406030204" pitchFamily="18" charset="0"/>
                </a:rPr>
                <a:t>(rispetto a volti negativi o neutri) </a:t>
              </a:r>
              <a:r>
                <a:rPr lang="it-IT" sz="1400" b="1" dirty="0">
                  <a:latin typeface="Cambria" panose="02040503050406030204" pitchFamily="18" charset="0"/>
                </a:rPr>
                <a:t>e sguardi diretti </a:t>
              </a:r>
              <a:r>
                <a:rPr lang="it-IT" sz="1400" dirty="0">
                  <a:latin typeface="Cambria" panose="02040503050406030204" pitchFamily="18" charset="0"/>
                </a:rPr>
                <a:t>(rispetto a sguardi evitanti). </a:t>
              </a:r>
            </a:p>
          </p:txBody>
        </p:sp>
        <p:sp>
          <p:nvSpPr>
            <p:cNvPr id="14" name="CasellaDiTesto 13">
              <a:extLst>
                <a:ext uri="{FF2B5EF4-FFF2-40B4-BE49-F238E27FC236}">
                  <a16:creationId xmlns:a16="http://schemas.microsoft.com/office/drawing/2014/main" id="{478FD3B5-9A92-1D4B-AD92-4C8992905428}"/>
                </a:ext>
              </a:extLst>
            </p:cNvPr>
            <p:cNvSpPr txBox="1"/>
            <p:nvPr/>
          </p:nvSpPr>
          <p:spPr>
            <a:xfrm>
              <a:off x="172900" y="4023459"/>
              <a:ext cx="3390988" cy="1077218"/>
            </a:xfrm>
            <a:prstGeom prst="rect">
              <a:avLst/>
            </a:prstGeom>
            <a:noFill/>
          </p:spPr>
          <p:txBody>
            <a:bodyPr wrap="square" rtlCol="0">
              <a:spAutoFit/>
            </a:bodyPr>
            <a:lstStyle/>
            <a:p>
              <a:r>
                <a:rPr lang="it-IT" sz="1600" dirty="0">
                  <a:latin typeface="Cambria" panose="02040503050406030204" pitchFamily="18" charset="0"/>
                </a:rPr>
                <a:t>Perché sia funzionale, il sistema deve attivarsi </a:t>
              </a:r>
              <a:r>
                <a:rPr lang="it-IT" sz="1600" b="1" dirty="0">
                  <a:latin typeface="Cambria" panose="02040503050406030204" pitchFamily="18" charset="0"/>
                </a:rPr>
                <a:t>solo in date circostanze</a:t>
              </a:r>
              <a:r>
                <a:rPr lang="it-IT" sz="1600" dirty="0">
                  <a:latin typeface="Cambria" panose="02040503050406030204" pitchFamily="18" charset="0"/>
                </a:rPr>
                <a:t>, ovvero quando l’inclusione sociale è a rischio.</a:t>
              </a:r>
            </a:p>
          </p:txBody>
        </p:sp>
        <p:cxnSp>
          <p:nvCxnSpPr>
            <p:cNvPr id="9" name="Connettore 2 8">
              <a:extLst>
                <a:ext uri="{FF2B5EF4-FFF2-40B4-BE49-F238E27FC236}">
                  <a16:creationId xmlns:a16="http://schemas.microsoft.com/office/drawing/2014/main" id="{F5199362-544F-CF48-AFD4-D04BAB002E28}"/>
                </a:ext>
              </a:extLst>
            </p:cNvPr>
            <p:cNvCxnSpPr>
              <a:cxnSpLocks/>
            </p:cNvCxnSpPr>
            <p:nvPr/>
          </p:nvCxnSpPr>
          <p:spPr>
            <a:xfrm>
              <a:off x="3131840" y="4566029"/>
              <a:ext cx="86409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643006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a:extLst>
              <a:ext uri="{FF2B5EF4-FFF2-40B4-BE49-F238E27FC236}">
                <a16:creationId xmlns:a16="http://schemas.microsoft.com/office/drawing/2014/main" id="{B47E38C0-08CF-F741-88EF-F3398AD1F37A}"/>
              </a:ext>
            </a:extLst>
          </p:cNvPr>
          <p:cNvSpPr>
            <a:spLocks noGrp="1"/>
          </p:cNvSpPr>
          <p:nvPr>
            <p:ph type="sldNum" sz="quarter" idx="12"/>
          </p:nvPr>
        </p:nvSpPr>
        <p:spPr/>
        <p:txBody>
          <a:bodyPr/>
          <a:lstStyle/>
          <a:p>
            <a:fld id="{E3AAEEB7-370C-4CD1-84ED-44A96922B98A}" type="slidenum">
              <a:rPr lang="it-IT" smtClean="0"/>
              <a:pPr/>
              <a:t>9</a:t>
            </a:fld>
            <a:endParaRPr lang="it-IT"/>
          </a:p>
        </p:txBody>
      </p:sp>
      <p:sp>
        <p:nvSpPr>
          <p:cNvPr id="23" name="Rettangolo 22">
            <a:extLst>
              <a:ext uri="{FF2B5EF4-FFF2-40B4-BE49-F238E27FC236}">
                <a16:creationId xmlns:a16="http://schemas.microsoft.com/office/drawing/2014/main" id="{91AEAB86-EC33-464D-A83E-48DB0C2822C2}"/>
              </a:ext>
            </a:extLst>
          </p:cNvPr>
          <p:cNvSpPr/>
          <p:nvPr/>
        </p:nvSpPr>
        <p:spPr>
          <a:xfrm>
            <a:off x="1661452" y="590428"/>
            <a:ext cx="7818924" cy="858443"/>
          </a:xfrm>
          <a:prstGeom prst="rect">
            <a:avLst/>
          </a:prstGeom>
          <a:noFill/>
          <a:ln cmpd="sng">
            <a:solidFill>
              <a:schemeClr val="tx2">
                <a:alpha val="86000"/>
              </a:schemeClr>
            </a:solidFill>
            <a:prstDash val="solid"/>
            <a:extLst>
              <a:ext uri="{C807C97D-BFC1-408E-A445-0C87EB9F89A2}">
                <ask:lineSketchStyleProps xmlns:ask="http://schemas.microsoft.com/office/drawing/2018/sketchyshapes" xmlns="" sd="1219033472">
                  <a:custGeom>
                    <a:avLst/>
                    <a:gdLst>
                      <a:gd name="connsiteX0" fmla="*/ 0 w 9178724"/>
                      <a:gd name="connsiteY0" fmla="*/ 0 h 620030"/>
                      <a:gd name="connsiteX1" fmla="*/ 298309 w 9178724"/>
                      <a:gd name="connsiteY1" fmla="*/ 0 h 620030"/>
                      <a:gd name="connsiteX2" fmla="*/ 596617 w 9178724"/>
                      <a:gd name="connsiteY2" fmla="*/ 0 h 620030"/>
                      <a:gd name="connsiteX3" fmla="*/ 894926 w 9178724"/>
                      <a:gd name="connsiteY3" fmla="*/ 0 h 620030"/>
                      <a:gd name="connsiteX4" fmla="*/ 1652170 w 9178724"/>
                      <a:gd name="connsiteY4" fmla="*/ 0 h 620030"/>
                      <a:gd name="connsiteX5" fmla="*/ 2225841 w 9178724"/>
                      <a:gd name="connsiteY5" fmla="*/ 0 h 620030"/>
                      <a:gd name="connsiteX6" fmla="*/ 2524149 w 9178724"/>
                      <a:gd name="connsiteY6" fmla="*/ 0 h 620030"/>
                      <a:gd name="connsiteX7" fmla="*/ 3097819 w 9178724"/>
                      <a:gd name="connsiteY7" fmla="*/ 0 h 620030"/>
                      <a:gd name="connsiteX8" fmla="*/ 3855064 w 9178724"/>
                      <a:gd name="connsiteY8" fmla="*/ 0 h 620030"/>
                      <a:gd name="connsiteX9" fmla="*/ 4336947 w 9178724"/>
                      <a:gd name="connsiteY9" fmla="*/ 0 h 620030"/>
                      <a:gd name="connsiteX10" fmla="*/ 4818830 w 9178724"/>
                      <a:gd name="connsiteY10" fmla="*/ 0 h 620030"/>
                      <a:gd name="connsiteX11" fmla="*/ 5392500 w 9178724"/>
                      <a:gd name="connsiteY11" fmla="*/ 0 h 620030"/>
                      <a:gd name="connsiteX12" fmla="*/ 6057958 w 9178724"/>
                      <a:gd name="connsiteY12" fmla="*/ 0 h 620030"/>
                      <a:gd name="connsiteX13" fmla="*/ 6723415 w 9178724"/>
                      <a:gd name="connsiteY13" fmla="*/ 0 h 620030"/>
                      <a:gd name="connsiteX14" fmla="*/ 7388873 w 9178724"/>
                      <a:gd name="connsiteY14" fmla="*/ 0 h 620030"/>
                      <a:gd name="connsiteX15" fmla="*/ 8146118 w 9178724"/>
                      <a:gd name="connsiteY15" fmla="*/ 0 h 620030"/>
                      <a:gd name="connsiteX16" fmla="*/ 9178724 w 9178724"/>
                      <a:gd name="connsiteY16" fmla="*/ 0 h 620030"/>
                      <a:gd name="connsiteX17" fmla="*/ 9178724 w 9178724"/>
                      <a:gd name="connsiteY17" fmla="*/ 316215 h 620030"/>
                      <a:gd name="connsiteX18" fmla="*/ 9178724 w 9178724"/>
                      <a:gd name="connsiteY18" fmla="*/ 620030 h 620030"/>
                      <a:gd name="connsiteX19" fmla="*/ 8421479 w 9178724"/>
                      <a:gd name="connsiteY19" fmla="*/ 620030 h 620030"/>
                      <a:gd name="connsiteX20" fmla="*/ 7847809 w 9178724"/>
                      <a:gd name="connsiteY20" fmla="*/ 620030 h 620030"/>
                      <a:gd name="connsiteX21" fmla="*/ 7365926 w 9178724"/>
                      <a:gd name="connsiteY21" fmla="*/ 620030 h 620030"/>
                      <a:gd name="connsiteX22" fmla="*/ 6884043 w 9178724"/>
                      <a:gd name="connsiteY22" fmla="*/ 620030 h 620030"/>
                      <a:gd name="connsiteX23" fmla="*/ 6402160 w 9178724"/>
                      <a:gd name="connsiteY23" fmla="*/ 620030 h 620030"/>
                      <a:gd name="connsiteX24" fmla="*/ 5920277 w 9178724"/>
                      <a:gd name="connsiteY24" fmla="*/ 620030 h 620030"/>
                      <a:gd name="connsiteX25" fmla="*/ 5254819 w 9178724"/>
                      <a:gd name="connsiteY25" fmla="*/ 620030 h 620030"/>
                      <a:gd name="connsiteX26" fmla="*/ 4681149 w 9178724"/>
                      <a:gd name="connsiteY26" fmla="*/ 620030 h 620030"/>
                      <a:gd name="connsiteX27" fmla="*/ 4382841 w 9178724"/>
                      <a:gd name="connsiteY27" fmla="*/ 620030 h 620030"/>
                      <a:gd name="connsiteX28" fmla="*/ 3900958 w 9178724"/>
                      <a:gd name="connsiteY28" fmla="*/ 620030 h 620030"/>
                      <a:gd name="connsiteX29" fmla="*/ 3235500 w 9178724"/>
                      <a:gd name="connsiteY29" fmla="*/ 620030 h 620030"/>
                      <a:gd name="connsiteX30" fmla="*/ 2845404 w 9178724"/>
                      <a:gd name="connsiteY30" fmla="*/ 620030 h 620030"/>
                      <a:gd name="connsiteX31" fmla="*/ 2088160 w 9178724"/>
                      <a:gd name="connsiteY31" fmla="*/ 620030 h 620030"/>
                      <a:gd name="connsiteX32" fmla="*/ 1330915 w 9178724"/>
                      <a:gd name="connsiteY32" fmla="*/ 620030 h 620030"/>
                      <a:gd name="connsiteX33" fmla="*/ 757245 w 9178724"/>
                      <a:gd name="connsiteY33" fmla="*/ 620030 h 620030"/>
                      <a:gd name="connsiteX34" fmla="*/ 0 w 9178724"/>
                      <a:gd name="connsiteY34" fmla="*/ 620030 h 620030"/>
                      <a:gd name="connsiteX35" fmla="*/ 0 w 9178724"/>
                      <a:gd name="connsiteY35" fmla="*/ 310015 h 620030"/>
                      <a:gd name="connsiteX36" fmla="*/ 0 w 9178724"/>
                      <a:gd name="connsiteY36" fmla="*/ 0 h 620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9178724" h="620030" fill="none" extrusionOk="0">
                        <a:moveTo>
                          <a:pt x="0" y="0"/>
                        </a:moveTo>
                        <a:cubicBezTo>
                          <a:pt x="102535" y="-35417"/>
                          <a:pt x="231128" y="19743"/>
                          <a:pt x="298309" y="0"/>
                        </a:cubicBezTo>
                        <a:cubicBezTo>
                          <a:pt x="365490" y="-19743"/>
                          <a:pt x="504771" y="6903"/>
                          <a:pt x="596617" y="0"/>
                        </a:cubicBezTo>
                        <a:cubicBezTo>
                          <a:pt x="688463" y="-6903"/>
                          <a:pt x="801466" y="32459"/>
                          <a:pt x="894926" y="0"/>
                        </a:cubicBezTo>
                        <a:cubicBezTo>
                          <a:pt x="988386" y="-32459"/>
                          <a:pt x="1351220" y="8679"/>
                          <a:pt x="1652170" y="0"/>
                        </a:cubicBezTo>
                        <a:cubicBezTo>
                          <a:pt x="1953120" y="-8679"/>
                          <a:pt x="2036343" y="40882"/>
                          <a:pt x="2225841" y="0"/>
                        </a:cubicBezTo>
                        <a:cubicBezTo>
                          <a:pt x="2415339" y="-40882"/>
                          <a:pt x="2409558" y="12227"/>
                          <a:pt x="2524149" y="0"/>
                        </a:cubicBezTo>
                        <a:cubicBezTo>
                          <a:pt x="2638740" y="-12227"/>
                          <a:pt x="2909787" y="59308"/>
                          <a:pt x="3097819" y="0"/>
                        </a:cubicBezTo>
                        <a:cubicBezTo>
                          <a:pt x="3285851" y="-59308"/>
                          <a:pt x="3499507" y="53098"/>
                          <a:pt x="3855064" y="0"/>
                        </a:cubicBezTo>
                        <a:cubicBezTo>
                          <a:pt x="4210622" y="-53098"/>
                          <a:pt x="4150339" y="24700"/>
                          <a:pt x="4336947" y="0"/>
                        </a:cubicBezTo>
                        <a:cubicBezTo>
                          <a:pt x="4523555" y="-24700"/>
                          <a:pt x="4623920" y="10678"/>
                          <a:pt x="4818830" y="0"/>
                        </a:cubicBezTo>
                        <a:cubicBezTo>
                          <a:pt x="5013740" y="-10678"/>
                          <a:pt x="5127394" y="40268"/>
                          <a:pt x="5392500" y="0"/>
                        </a:cubicBezTo>
                        <a:cubicBezTo>
                          <a:pt x="5657606" y="-40268"/>
                          <a:pt x="5754330" y="74320"/>
                          <a:pt x="6057958" y="0"/>
                        </a:cubicBezTo>
                        <a:cubicBezTo>
                          <a:pt x="6361586" y="-74320"/>
                          <a:pt x="6494940" y="37329"/>
                          <a:pt x="6723415" y="0"/>
                        </a:cubicBezTo>
                        <a:cubicBezTo>
                          <a:pt x="6951890" y="-37329"/>
                          <a:pt x="7117832" y="30948"/>
                          <a:pt x="7388873" y="0"/>
                        </a:cubicBezTo>
                        <a:cubicBezTo>
                          <a:pt x="7659914" y="-30948"/>
                          <a:pt x="7926991" y="65074"/>
                          <a:pt x="8146118" y="0"/>
                        </a:cubicBezTo>
                        <a:cubicBezTo>
                          <a:pt x="8365246" y="-65074"/>
                          <a:pt x="8701383" y="71750"/>
                          <a:pt x="9178724" y="0"/>
                        </a:cubicBezTo>
                        <a:cubicBezTo>
                          <a:pt x="9200174" y="141322"/>
                          <a:pt x="9160033" y="216766"/>
                          <a:pt x="9178724" y="316215"/>
                        </a:cubicBezTo>
                        <a:cubicBezTo>
                          <a:pt x="9197415" y="415665"/>
                          <a:pt x="9170910" y="493137"/>
                          <a:pt x="9178724" y="620030"/>
                        </a:cubicBezTo>
                        <a:cubicBezTo>
                          <a:pt x="8847610" y="633606"/>
                          <a:pt x="8699284" y="581521"/>
                          <a:pt x="8421479" y="620030"/>
                        </a:cubicBezTo>
                        <a:cubicBezTo>
                          <a:pt x="8143674" y="658539"/>
                          <a:pt x="8043343" y="588100"/>
                          <a:pt x="7847809" y="620030"/>
                        </a:cubicBezTo>
                        <a:cubicBezTo>
                          <a:pt x="7652275" y="651960"/>
                          <a:pt x="7499974" y="566721"/>
                          <a:pt x="7365926" y="620030"/>
                        </a:cubicBezTo>
                        <a:cubicBezTo>
                          <a:pt x="7231878" y="673339"/>
                          <a:pt x="6983206" y="609203"/>
                          <a:pt x="6884043" y="620030"/>
                        </a:cubicBezTo>
                        <a:cubicBezTo>
                          <a:pt x="6784880" y="630857"/>
                          <a:pt x="6634085" y="589226"/>
                          <a:pt x="6402160" y="620030"/>
                        </a:cubicBezTo>
                        <a:cubicBezTo>
                          <a:pt x="6170235" y="650834"/>
                          <a:pt x="6075682" y="619367"/>
                          <a:pt x="5920277" y="620030"/>
                        </a:cubicBezTo>
                        <a:cubicBezTo>
                          <a:pt x="5764872" y="620693"/>
                          <a:pt x="5573139" y="548710"/>
                          <a:pt x="5254819" y="620030"/>
                        </a:cubicBezTo>
                        <a:cubicBezTo>
                          <a:pt x="4936499" y="691350"/>
                          <a:pt x="4839040" y="582151"/>
                          <a:pt x="4681149" y="620030"/>
                        </a:cubicBezTo>
                        <a:cubicBezTo>
                          <a:pt x="4523258" y="657909"/>
                          <a:pt x="4447847" y="611926"/>
                          <a:pt x="4382841" y="620030"/>
                        </a:cubicBezTo>
                        <a:cubicBezTo>
                          <a:pt x="4317835" y="628134"/>
                          <a:pt x="4075188" y="570834"/>
                          <a:pt x="3900958" y="620030"/>
                        </a:cubicBezTo>
                        <a:cubicBezTo>
                          <a:pt x="3726728" y="669226"/>
                          <a:pt x="3504960" y="595564"/>
                          <a:pt x="3235500" y="620030"/>
                        </a:cubicBezTo>
                        <a:cubicBezTo>
                          <a:pt x="2966040" y="644496"/>
                          <a:pt x="3034078" y="612289"/>
                          <a:pt x="2845404" y="620030"/>
                        </a:cubicBezTo>
                        <a:cubicBezTo>
                          <a:pt x="2656730" y="627771"/>
                          <a:pt x="2449560" y="570399"/>
                          <a:pt x="2088160" y="620030"/>
                        </a:cubicBezTo>
                        <a:cubicBezTo>
                          <a:pt x="1726760" y="669661"/>
                          <a:pt x="1489744" y="618694"/>
                          <a:pt x="1330915" y="620030"/>
                        </a:cubicBezTo>
                        <a:cubicBezTo>
                          <a:pt x="1172086" y="621366"/>
                          <a:pt x="970889" y="568148"/>
                          <a:pt x="757245" y="620030"/>
                        </a:cubicBezTo>
                        <a:cubicBezTo>
                          <a:pt x="543601" y="671912"/>
                          <a:pt x="288056" y="618081"/>
                          <a:pt x="0" y="620030"/>
                        </a:cubicBezTo>
                        <a:cubicBezTo>
                          <a:pt x="-24602" y="527322"/>
                          <a:pt x="13740" y="373087"/>
                          <a:pt x="0" y="310015"/>
                        </a:cubicBezTo>
                        <a:cubicBezTo>
                          <a:pt x="-13740" y="246943"/>
                          <a:pt x="26405" y="66838"/>
                          <a:pt x="0" y="0"/>
                        </a:cubicBezTo>
                        <a:close/>
                      </a:path>
                      <a:path w="9178724" h="620030" stroke="0" extrusionOk="0">
                        <a:moveTo>
                          <a:pt x="0" y="0"/>
                        </a:moveTo>
                        <a:cubicBezTo>
                          <a:pt x="96739" y="-29740"/>
                          <a:pt x="316269" y="55884"/>
                          <a:pt x="481883" y="0"/>
                        </a:cubicBezTo>
                        <a:cubicBezTo>
                          <a:pt x="647497" y="-55884"/>
                          <a:pt x="662906" y="22298"/>
                          <a:pt x="780192" y="0"/>
                        </a:cubicBezTo>
                        <a:cubicBezTo>
                          <a:pt x="897478" y="-22298"/>
                          <a:pt x="1174454" y="84120"/>
                          <a:pt x="1537436" y="0"/>
                        </a:cubicBezTo>
                        <a:cubicBezTo>
                          <a:pt x="1900418" y="-84120"/>
                          <a:pt x="1921992" y="49836"/>
                          <a:pt x="2019319" y="0"/>
                        </a:cubicBezTo>
                        <a:cubicBezTo>
                          <a:pt x="2116646" y="-49836"/>
                          <a:pt x="2279697" y="53246"/>
                          <a:pt x="2501202" y="0"/>
                        </a:cubicBezTo>
                        <a:cubicBezTo>
                          <a:pt x="2722707" y="-53246"/>
                          <a:pt x="3105924" y="15731"/>
                          <a:pt x="3258447" y="0"/>
                        </a:cubicBezTo>
                        <a:cubicBezTo>
                          <a:pt x="3410970" y="-15731"/>
                          <a:pt x="3548202" y="42104"/>
                          <a:pt x="3648543" y="0"/>
                        </a:cubicBezTo>
                        <a:cubicBezTo>
                          <a:pt x="3748884" y="-42104"/>
                          <a:pt x="4173673" y="21777"/>
                          <a:pt x="4405788" y="0"/>
                        </a:cubicBezTo>
                        <a:cubicBezTo>
                          <a:pt x="4637904" y="-21777"/>
                          <a:pt x="4991337" y="42536"/>
                          <a:pt x="5163032" y="0"/>
                        </a:cubicBezTo>
                        <a:cubicBezTo>
                          <a:pt x="5334727" y="-42536"/>
                          <a:pt x="5620270" y="48170"/>
                          <a:pt x="5736703" y="0"/>
                        </a:cubicBezTo>
                        <a:cubicBezTo>
                          <a:pt x="5853136" y="-48170"/>
                          <a:pt x="6278797" y="51597"/>
                          <a:pt x="6493947" y="0"/>
                        </a:cubicBezTo>
                        <a:cubicBezTo>
                          <a:pt x="6709097" y="-51597"/>
                          <a:pt x="6791622" y="51322"/>
                          <a:pt x="6975830" y="0"/>
                        </a:cubicBezTo>
                        <a:cubicBezTo>
                          <a:pt x="7160038" y="-51322"/>
                          <a:pt x="7222993" y="41857"/>
                          <a:pt x="7457713" y="0"/>
                        </a:cubicBezTo>
                        <a:cubicBezTo>
                          <a:pt x="7692433" y="-41857"/>
                          <a:pt x="7885776" y="62575"/>
                          <a:pt x="8123171" y="0"/>
                        </a:cubicBezTo>
                        <a:cubicBezTo>
                          <a:pt x="8360566" y="-62575"/>
                          <a:pt x="8394351" y="45246"/>
                          <a:pt x="8605054" y="0"/>
                        </a:cubicBezTo>
                        <a:cubicBezTo>
                          <a:pt x="8815757" y="-45246"/>
                          <a:pt x="8988246" y="15581"/>
                          <a:pt x="9178724" y="0"/>
                        </a:cubicBezTo>
                        <a:cubicBezTo>
                          <a:pt x="9202683" y="95727"/>
                          <a:pt x="9155313" y="164771"/>
                          <a:pt x="9178724" y="322416"/>
                        </a:cubicBezTo>
                        <a:cubicBezTo>
                          <a:pt x="9202135" y="480061"/>
                          <a:pt x="9157802" y="527713"/>
                          <a:pt x="9178724" y="620030"/>
                        </a:cubicBezTo>
                        <a:cubicBezTo>
                          <a:pt x="8951193" y="671370"/>
                          <a:pt x="8799462" y="595443"/>
                          <a:pt x="8513267" y="620030"/>
                        </a:cubicBezTo>
                        <a:cubicBezTo>
                          <a:pt x="8227072" y="644617"/>
                          <a:pt x="8259683" y="573792"/>
                          <a:pt x="8123171" y="620030"/>
                        </a:cubicBezTo>
                        <a:cubicBezTo>
                          <a:pt x="7986659" y="666268"/>
                          <a:pt x="7591580" y="543706"/>
                          <a:pt x="7365926" y="620030"/>
                        </a:cubicBezTo>
                        <a:cubicBezTo>
                          <a:pt x="7140272" y="696354"/>
                          <a:pt x="6935755" y="598652"/>
                          <a:pt x="6792256" y="620030"/>
                        </a:cubicBezTo>
                        <a:cubicBezTo>
                          <a:pt x="6648757" y="641408"/>
                          <a:pt x="6575267" y="585033"/>
                          <a:pt x="6402160" y="620030"/>
                        </a:cubicBezTo>
                        <a:cubicBezTo>
                          <a:pt x="6229053" y="655027"/>
                          <a:pt x="6024031" y="591791"/>
                          <a:pt x="5828490" y="620030"/>
                        </a:cubicBezTo>
                        <a:cubicBezTo>
                          <a:pt x="5632949" y="648269"/>
                          <a:pt x="5678078" y="587768"/>
                          <a:pt x="5530181" y="620030"/>
                        </a:cubicBezTo>
                        <a:cubicBezTo>
                          <a:pt x="5382284" y="652292"/>
                          <a:pt x="5354071" y="600649"/>
                          <a:pt x="5231873" y="620030"/>
                        </a:cubicBezTo>
                        <a:cubicBezTo>
                          <a:pt x="5109675" y="639411"/>
                          <a:pt x="4917260" y="557481"/>
                          <a:pt x="4658202" y="620030"/>
                        </a:cubicBezTo>
                        <a:cubicBezTo>
                          <a:pt x="4399144" y="682579"/>
                          <a:pt x="4442789" y="601632"/>
                          <a:pt x="4268107" y="620030"/>
                        </a:cubicBezTo>
                        <a:cubicBezTo>
                          <a:pt x="4093426" y="638428"/>
                          <a:pt x="3806188" y="560095"/>
                          <a:pt x="3602649" y="620030"/>
                        </a:cubicBezTo>
                        <a:cubicBezTo>
                          <a:pt x="3399110" y="679965"/>
                          <a:pt x="3364832" y="602250"/>
                          <a:pt x="3212553" y="620030"/>
                        </a:cubicBezTo>
                        <a:cubicBezTo>
                          <a:pt x="3060274" y="637810"/>
                          <a:pt x="2803745" y="611116"/>
                          <a:pt x="2547096" y="620030"/>
                        </a:cubicBezTo>
                        <a:cubicBezTo>
                          <a:pt x="2290447" y="628944"/>
                          <a:pt x="2330663" y="599928"/>
                          <a:pt x="2248787" y="620030"/>
                        </a:cubicBezTo>
                        <a:cubicBezTo>
                          <a:pt x="2166911" y="640132"/>
                          <a:pt x="1894976" y="566256"/>
                          <a:pt x="1583330" y="620030"/>
                        </a:cubicBezTo>
                        <a:cubicBezTo>
                          <a:pt x="1271684" y="673804"/>
                          <a:pt x="1331706" y="588276"/>
                          <a:pt x="1193234" y="620030"/>
                        </a:cubicBezTo>
                        <a:cubicBezTo>
                          <a:pt x="1054762" y="651784"/>
                          <a:pt x="1037048" y="618999"/>
                          <a:pt x="894926" y="620030"/>
                        </a:cubicBezTo>
                        <a:cubicBezTo>
                          <a:pt x="752804" y="621061"/>
                          <a:pt x="670831" y="580283"/>
                          <a:pt x="504830" y="620030"/>
                        </a:cubicBezTo>
                        <a:cubicBezTo>
                          <a:pt x="338829" y="659777"/>
                          <a:pt x="209164" y="605714"/>
                          <a:pt x="0" y="620030"/>
                        </a:cubicBezTo>
                        <a:cubicBezTo>
                          <a:pt x="-25652" y="520703"/>
                          <a:pt x="14295" y="447375"/>
                          <a:pt x="0" y="322416"/>
                        </a:cubicBezTo>
                        <a:cubicBezTo>
                          <a:pt x="-14295" y="197457"/>
                          <a:pt x="4354" y="146233"/>
                          <a:pt x="0" y="0"/>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2400" b="1" dirty="0">
                <a:solidFill>
                  <a:schemeClr val="tx1"/>
                </a:solidFill>
                <a:latin typeface="Cambria" panose="02040503050406030204" pitchFamily="18" charset="0"/>
                <a:cs typeface="Arial" panose="020B0604020202020204" pitchFamily="34" charset="0"/>
              </a:rPr>
              <a:t>Studio di Bernstein e colleghi [2008]</a:t>
            </a:r>
          </a:p>
        </p:txBody>
      </p:sp>
      <p:sp>
        <p:nvSpPr>
          <p:cNvPr id="2" name="CasellaDiTesto 1">
            <a:extLst>
              <a:ext uri="{FF2B5EF4-FFF2-40B4-BE49-F238E27FC236}">
                <a16:creationId xmlns:a16="http://schemas.microsoft.com/office/drawing/2014/main" id="{973D68D5-E7BF-F04E-A541-970CE3F76550}"/>
              </a:ext>
            </a:extLst>
          </p:cNvPr>
          <p:cNvSpPr txBox="1"/>
          <p:nvPr/>
        </p:nvSpPr>
        <p:spPr>
          <a:xfrm>
            <a:off x="1638841" y="1628801"/>
            <a:ext cx="8971052" cy="584775"/>
          </a:xfrm>
          <a:prstGeom prst="rect">
            <a:avLst/>
          </a:prstGeom>
          <a:noFill/>
          <a:ln w="6350">
            <a:solidFill>
              <a:schemeClr val="tx2">
                <a:lumMod val="50000"/>
              </a:schemeClr>
            </a:solidFill>
          </a:ln>
        </p:spPr>
        <p:txBody>
          <a:bodyPr wrap="square" rtlCol="0">
            <a:spAutoFit/>
          </a:bodyPr>
          <a:lstStyle/>
          <a:p>
            <a:r>
              <a:rPr lang="it-IT" sz="1600" b="1" dirty="0">
                <a:solidFill>
                  <a:schemeClr val="tx2"/>
                </a:solidFill>
                <a:latin typeface="Cambria" panose="02040503050406030204" pitchFamily="18" charset="0"/>
              </a:rPr>
              <a:t>OBIETTIVI: </a:t>
            </a:r>
            <a:r>
              <a:rPr lang="it-IT" sz="1600" dirty="0">
                <a:latin typeface="Cambria" panose="02040503050406030204" pitchFamily="18" charset="0"/>
              </a:rPr>
              <a:t>verificare gli effetti dell’esclusione sociale sull’abilità individuale a distinguere tra sorrisi genuini e falsi. </a:t>
            </a:r>
          </a:p>
        </p:txBody>
      </p:sp>
      <p:sp>
        <p:nvSpPr>
          <p:cNvPr id="18" name="CasellaDiTesto 17">
            <a:extLst>
              <a:ext uri="{FF2B5EF4-FFF2-40B4-BE49-F238E27FC236}">
                <a16:creationId xmlns:a16="http://schemas.microsoft.com/office/drawing/2014/main" id="{571FD41D-EC3D-E14D-8274-C36911162C08}"/>
              </a:ext>
            </a:extLst>
          </p:cNvPr>
          <p:cNvSpPr txBox="1"/>
          <p:nvPr/>
        </p:nvSpPr>
        <p:spPr>
          <a:xfrm>
            <a:off x="1661452" y="2370366"/>
            <a:ext cx="8948441" cy="338554"/>
          </a:xfrm>
          <a:prstGeom prst="rect">
            <a:avLst/>
          </a:prstGeom>
          <a:noFill/>
          <a:ln w="6350">
            <a:solidFill>
              <a:schemeClr val="tx2">
                <a:lumMod val="50000"/>
              </a:schemeClr>
            </a:solidFill>
          </a:ln>
        </p:spPr>
        <p:txBody>
          <a:bodyPr wrap="square" rtlCol="0">
            <a:spAutoFit/>
          </a:bodyPr>
          <a:lstStyle/>
          <a:p>
            <a:r>
              <a:rPr lang="it-IT" sz="1600" b="1" dirty="0">
                <a:solidFill>
                  <a:schemeClr val="tx2"/>
                </a:solidFill>
                <a:latin typeface="Cambria" panose="02040503050406030204" pitchFamily="18" charset="0"/>
              </a:rPr>
              <a:t>PARTECIPANTI</a:t>
            </a:r>
            <a:r>
              <a:rPr lang="it-IT" sz="1600" dirty="0">
                <a:solidFill>
                  <a:schemeClr val="tx2"/>
                </a:solidFill>
                <a:latin typeface="Cambria" panose="02040503050406030204" pitchFamily="18" charset="0"/>
              </a:rPr>
              <a:t>: </a:t>
            </a:r>
            <a:r>
              <a:rPr lang="it-IT" sz="1600" dirty="0">
                <a:latin typeface="Cambria" panose="02040503050406030204" pitchFamily="18" charset="0"/>
              </a:rPr>
              <a:t>32 studenti universitari (17 femmine e 15 maschi).</a:t>
            </a:r>
          </a:p>
        </p:txBody>
      </p:sp>
      <p:sp>
        <p:nvSpPr>
          <p:cNvPr id="19" name="CasellaDiTesto 18">
            <a:extLst>
              <a:ext uri="{FF2B5EF4-FFF2-40B4-BE49-F238E27FC236}">
                <a16:creationId xmlns:a16="http://schemas.microsoft.com/office/drawing/2014/main" id="{3571ED88-A94C-C740-9E8F-5958F829DED5}"/>
              </a:ext>
            </a:extLst>
          </p:cNvPr>
          <p:cNvSpPr txBox="1"/>
          <p:nvPr/>
        </p:nvSpPr>
        <p:spPr>
          <a:xfrm>
            <a:off x="1661452" y="2849448"/>
            <a:ext cx="8971052" cy="2523768"/>
          </a:xfrm>
          <a:prstGeom prst="rect">
            <a:avLst/>
          </a:prstGeom>
          <a:noFill/>
          <a:ln w="6350">
            <a:solidFill>
              <a:schemeClr val="tx2">
                <a:lumMod val="50000"/>
              </a:schemeClr>
            </a:solidFill>
          </a:ln>
        </p:spPr>
        <p:txBody>
          <a:bodyPr wrap="square" rtlCol="0">
            <a:spAutoFit/>
          </a:bodyPr>
          <a:lstStyle/>
          <a:p>
            <a:r>
              <a:rPr lang="it-IT" sz="1600" b="1" dirty="0">
                <a:solidFill>
                  <a:schemeClr val="tx2"/>
                </a:solidFill>
                <a:latin typeface="Cambria" panose="02040503050406030204" pitchFamily="18" charset="0"/>
              </a:rPr>
              <a:t>PROCEDURA: </a:t>
            </a:r>
          </a:p>
          <a:p>
            <a:r>
              <a:rPr lang="it-IT" sz="1600" dirty="0">
                <a:latin typeface="Cambria" panose="02040503050406030204" pitchFamily="18" charset="0"/>
              </a:rPr>
              <a:t>I partecipanti sono stati casualmente assegnati a tre condizioni sperimentali.</a:t>
            </a:r>
          </a:p>
          <a:p>
            <a:endParaRPr lang="it-IT" sz="1400" dirty="0">
              <a:latin typeface="Cambria" panose="02040503050406030204" pitchFamily="18" charset="0"/>
            </a:endParaRPr>
          </a:p>
          <a:p>
            <a:r>
              <a:rPr lang="it-IT" sz="1600" dirty="0">
                <a:latin typeface="Cambria" panose="02040503050406030204" pitchFamily="18" charset="0"/>
              </a:rPr>
              <a:t>CONDIZIONE </a:t>
            </a:r>
            <a:r>
              <a:rPr lang="it-IT" sz="1600" b="1" dirty="0">
                <a:latin typeface="Cambria" panose="02040503050406030204" pitchFamily="18" charset="0"/>
              </a:rPr>
              <a:t>I</a:t>
            </a:r>
            <a:r>
              <a:rPr lang="it-IT" sz="1600" dirty="0">
                <a:latin typeface="Cambria" panose="02040503050406030204" pitchFamily="18" charset="0"/>
              </a:rPr>
              <a:t>: i partecipanti scrivevano un testo su un precedente episodio di </a:t>
            </a:r>
            <a:r>
              <a:rPr lang="it-IT" sz="1600" b="1" dirty="0">
                <a:latin typeface="Cambria" panose="02040503050406030204" pitchFamily="18" charset="0"/>
              </a:rPr>
              <a:t>esclusione sociale</a:t>
            </a:r>
            <a:r>
              <a:rPr lang="it-IT" sz="1600" dirty="0">
                <a:latin typeface="Cambria" panose="02040503050406030204" pitchFamily="18" charset="0"/>
              </a:rPr>
              <a:t>.</a:t>
            </a:r>
          </a:p>
          <a:p>
            <a:r>
              <a:rPr lang="it-IT" sz="1600" dirty="0">
                <a:latin typeface="Cambria" panose="02040503050406030204" pitchFamily="18" charset="0"/>
              </a:rPr>
              <a:t>CONDIZIONE </a:t>
            </a:r>
            <a:r>
              <a:rPr lang="it-IT" sz="1600" b="1" dirty="0">
                <a:latin typeface="Cambria" panose="02040503050406030204" pitchFamily="18" charset="0"/>
              </a:rPr>
              <a:t>II</a:t>
            </a:r>
            <a:r>
              <a:rPr lang="it-IT" sz="1600" dirty="0">
                <a:latin typeface="Cambria" panose="02040503050406030204" pitchFamily="18" charset="0"/>
              </a:rPr>
              <a:t>: i partecipanti scrivevano un testo su un precedente episodio di </a:t>
            </a:r>
            <a:r>
              <a:rPr lang="it-IT" sz="1600" b="1" dirty="0">
                <a:latin typeface="Cambria" panose="02040503050406030204" pitchFamily="18" charset="0"/>
              </a:rPr>
              <a:t>inclusione sociale</a:t>
            </a:r>
          </a:p>
          <a:p>
            <a:r>
              <a:rPr lang="it-IT" sz="1600" dirty="0">
                <a:latin typeface="Cambria" panose="02040503050406030204" pitchFamily="18" charset="0"/>
              </a:rPr>
              <a:t>CONDIZIONE DI </a:t>
            </a:r>
            <a:r>
              <a:rPr lang="it-IT" sz="1600" b="1" dirty="0">
                <a:latin typeface="Cambria" panose="02040503050406030204" pitchFamily="18" charset="0"/>
              </a:rPr>
              <a:t>CONTROLLO</a:t>
            </a:r>
            <a:r>
              <a:rPr lang="it-IT" sz="1600" dirty="0">
                <a:latin typeface="Cambria" panose="02040503050406030204" pitchFamily="18" charset="0"/>
              </a:rPr>
              <a:t>: i partecipanti scrivevano un testo sulla mattina precedente.</a:t>
            </a:r>
          </a:p>
          <a:p>
            <a:endParaRPr lang="it-IT" sz="1600" dirty="0">
              <a:latin typeface="Cambria" panose="02040503050406030204" pitchFamily="18" charset="0"/>
            </a:endParaRPr>
          </a:p>
          <a:p>
            <a:r>
              <a:rPr lang="it-IT" sz="1600" dirty="0">
                <a:latin typeface="Cambria" panose="02040503050406030204" pitchFamily="18" charset="0"/>
              </a:rPr>
              <a:t>Dopo questa prima fase, ai partecipanti venivano mostrati </a:t>
            </a:r>
            <a:r>
              <a:rPr lang="it-IT" sz="1600" b="1" dirty="0">
                <a:latin typeface="Cambria" panose="02040503050406030204" pitchFamily="18" charset="0"/>
              </a:rPr>
              <a:t>diversi volti in sequenza </a:t>
            </a:r>
            <a:r>
              <a:rPr lang="it-IT" sz="1600" dirty="0">
                <a:latin typeface="Cambria" panose="02040503050406030204" pitchFamily="18" charset="0"/>
              </a:rPr>
              <a:t>che mostravano sorrisi reali oppure falsi. Il compito dei partecipanti era quello di </a:t>
            </a:r>
            <a:r>
              <a:rPr lang="it-IT" sz="1600" b="1" dirty="0">
                <a:latin typeface="Cambria" panose="02040503050406030204" pitchFamily="18" charset="0"/>
              </a:rPr>
              <a:t>distinguere se ciascun sorriso era genuino o meno.</a:t>
            </a:r>
          </a:p>
        </p:txBody>
      </p:sp>
      <p:sp>
        <p:nvSpPr>
          <p:cNvPr id="20" name="CasellaDiTesto 19">
            <a:extLst>
              <a:ext uri="{FF2B5EF4-FFF2-40B4-BE49-F238E27FC236}">
                <a16:creationId xmlns:a16="http://schemas.microsoft.com/office/drawing/2014/main" id="{B2DB4797-670A-454A-84FC-6F7F3CE6C272}"/>
              </a:ext>
            </a:extLst>
          </p:cNvPr>
          <p:cNvSpPr txBox="1"/>
          <p:nvPr/>
        </p:nvSpPr>
        <p:spPr>
          <a:xfrm>
            <a:off x="1661452" y="5538718"/>
            <a:ext cx="8948440" cy="338554"/>
          </a:xfrm>
          <a:prstGeom prst="rect">
            <a:avLst/>
          </a:prstGeom>
          <a:noFill/>
          <a:ln w="6350">
            <a:solidFill>
              <a:schemeClr val="tx2">
                <a:lumMod val="50000"/>
              </a:schemeClr>
            </a:solidFill>
          </a:ln>
        </p:spPr>
        <p:txBody>
          <a:bodyPr wrap="square" rtlCol="0">
            <a:spAutoFit/>
          </a:bodyPr>
          <a:lstStyle/>
          <a:p>
            <a:r>
              <a:rPr lang="it-IT" sz="1600" b="1" dirty="0">
                <a:solidFill>
                  <a:schemeClr val="tx2"/>
                </a:solidFill>
                <a:latin typeface="Cambria" panose="02040503050406030204" pitchFamily="18" charset="0"/>
              </a:rPr>
              <a:t>VARIABILE DIPENDENTE: </a:t>
            </a:r>
            <a:r>
              <a:rPr lang="it-IT" sz="1600" dirty="0">
                <a:latin typeface="Cambria" panose="02040503050406030204" pitchFamily="18" charset="0"/>
              </a:rPr>
              <a:t>numero di risposte corrette al compito.</a:t>
            </a:r>
          </a:p>
        </p:txBody>
      </p:sp>
    </p:spTree>
    <p:extLst>
      <p:ext uri="{BB962C8B-B14F-4D97-AF65-F5344CB8AC3E}">
        <p14:creationId xmlns:p14="http://schemas.microsoft.com/office/powerpoint/2010/main" val="3144240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animBg="1"/>
      <p:bldP spid="20" grpId="0" animBg="1"/>
    </p:bld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TotalTime>
  <Words>2681</Words>
  <Application>Microsoft Office PowerPoint</Application>
  <PresentationFormat>Widescreen</PresentationFormat>
  <Paragraphs>190</Paragraphs>
  <Slides>21</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21</vt:i4>
      </vt:variant>
    </vt:vector>
  </HeadingPairs>
  <TitlesOfParts>
    <vt:vector size="28" baseType="lpstr">
      <vt:lpstr>Arial</vt:lpstr>
      <vt:lpstr>Arial Narrow</vt:lpstr>
      <vt:lpstr>Calibri</vt:lpstr>
      <vt:lpstr>Calibri Light</vt:lpstr>
      <vt:lpstr>Cambria</vt:lpstr>
      <vt:lpstr>Cambria Math</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Alessandra</dc:creator>
  <cp:lastModifiedBy>Alessandra</cp:lastModifiedBy>
  <cp:revision>7</cp:revision>
  <dcterms:created xsi:type="dcterms:W3CDTF">2021-04-01T06:57:01Z</dcterms:created>
  <dcterms:modified xsi:type="dcterms:W3CDTF">2021-04-06T12:11:50Z</dcterms:modified>
</cp:coreProperties>
</file>