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81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1" r:id="rId15"/>
    <p:sldId id="283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4" r:id="rId29"/>
    <p:sldId id="285" r:id="rId30"/>
    <p:sldId id="286" r:id="rId31"/>
    <p:sldId id="287" r:id="rId32"/>
    <p:sldId id="288" r:id="rId33"/>
    <p:sldId id="28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cognizione sociale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3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50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motivazionali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710730" cy="2913725"/>
            <a:chOff x="77292" y="1480415"/>
            <a:chExt cx="4710730" cy="2913725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710730" cy="2884689"/>
              <a:chOff x="77292" y="1480415"/>
              <a:chExt cx="4710730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600398" cy="1872208"/>
                <a:chOff x="1187624" y="2492896"/>
                <a:chExt cx="3600398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403660"/>
                  <a:ext cx="3584287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Principi motivazionali </a:t>
                  </a:r>
                  <a:r>
                    <a:rPr lang="it-IT" sz="1600" b="1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direzionali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55586"/>
              <a:ext cx="35842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Principi motivazionali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non direzionali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5666848" y="2632854"/>
            <a:ext cx="4749632" cy="3100984"/>
            <a:chOff x="4142848" y="2632853"/>
            <a:chExt cx="4749632" cy="3100984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2848" y="3002185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4142848" y="4390285"/>
              <a:ext cx="1302182" cy="65105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5477509" y="2632853"/>
              <a:ext cx="341496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Interagiscono con i processi cognitivi per portare l’esito del percorso verso la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conclusione desiderata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Ex. Valorizzare se stessi e il proprio </a:t>
              </a:r>
              <a:r>
                <a:rPr lang="it-IT" sz="1400" dirty="0" err="1">
                  <a:latin typeface="Cambria" panose="02040503050406030204" pitchFamily="18" charset="0"/>
                  <a:cs typeface="Arial" panose="020B0604020202020204" pitchFamily="34" charset="0"/>
                </a:rPr>
                <a:t>ingroup</a:t>
              </a:r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5445030" y="4348842"/>
              <a:ext cx="344745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Determinati dalla propensione degli esseri umani verso il raggiungimento di un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senso di padronanza del proprio mondo.</a:t>
              </a:r>
            </a:p>
            <a:p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generale perché non è diretta a un esito specifico ma a padroneggiare il mondo in generale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074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206678" cy="2924759"/>
            <a:chOff x="77292" y="1480415"/>
            <a:chExt cx="4206678" cy="2924759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206678" cy="2884689"/>
              <a:chOff x="77292" y="1480415"/>
              <a:chExt cx="4206678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096346" cy="1872208"/>
                <a:chOff x="1187624" y="2492896"/>
                <a:chExt cx="3096346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356992"/>
                  <a:ext cx="3080235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Processi </a:t>
                  </a:r>
                  <a:r>
                    <a:rPr lang="it-IT" sz="2000" b="1" dirty="0">
                      <a:solidFill>
                        <a:schemeClr val="accent2"/>
                      </a:solidFill>
                      <a:latin typeface="Cambria" panose="02040503050406030204" pitchFamily="18" charset="0"/>
                      <a:cs typeface="Arial" panose="020B0604020202020204" pitchFamily="34" charset="0"/>
                    </a:rPr>
                    <a:t>CONTROLLATI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05064"/>
              <a:ext cx="27201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  <a:cs typeface="Arial" panose="020B0604020202020204" pitchFamily="34" charset="0"/>
                </a:rPr>
                <a:t>Processi </a:t>
              </a:r>
              <a:r>
                <a:rPr lang="it-IT" sz="20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AUTOMATICI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4943872" y="2217124"/>
            <a:ext cx="5616624" cy="3346887"/>
            <a:chOff x="3419872" y="2217123"/>
            <a:chExt cx="5616624" cy="3346887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9872" y="2852936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</p:cNvCxnSpPr>
            <p:nvPr/>
          </p:nvCxnSpPr>
          <p:spPr>
            <a:xfrm>
              <a:off x="3419872" y="4537496"/>
              <a:ext cx="1302182" cy="435611"/>
            </a:xfrm>
            <a:prstGeom prst="bentConnector3">
              <a:avLst>
                <a:gd name="adj1" fmla="val -6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4860029" y="2217123"/>
              <a:ext cx="410445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Sono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attivati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terminati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consapevolmente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considerevole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Svolgono le loro funzioni sotto il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controllo volontario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dell’individuo.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4860030" y="4179015"/>
              <a:ext cx="417646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Si attivano in modo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 intenzionale e non sono consapevoli;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ridotta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possono essere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interrotti volontariamente;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Generano impressioni «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intuitive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D7E5F685-D5D3-2944-AB7E-88C016610DE4}"/>
              </a:ext>
            </a:extLst>
          </p:cNvPr>
          <p:cNvGrpSpPr/>
          <p:nvPr/>
        </p:nvGrpSpPr>
        <p:grpSpPr>
          <a:xfrm>
            <a:off x="1661452" y="2447509"/>
            <a:ext cx="7674908" cy="3315365"/>
            <a:chOff x="137452" y="2447508"/>
            <a:chExt cx="7674908" cy="331536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7637AC5-4A27-7348-ABA2-3B9A0C2F0D22}"/>
                </a:ext>
              </a:extLst>
            </p:cNvPr>
            <p:cNvSpPr txBox="1"/>
            <p:nvPr/>
          </p:nvSpPr>
          <p:spPr>
            <a:xfrm>
              <a:off x="137452" y="2447508"/>
              <a:ext cx="308023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TOP-DOWN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ABF5FEC0-F9CA-FB4D-A17A-673AD03FAB10}"/>
                </a:ext>
              </a:extLst>
            </p:cNvPr>
            <p:cNvSpPr txBox="1"/>
            <p:nvPr/>
          </p:nvSpPr>
          <p:spPr>
            <a:xfrm>
              <a:off x="4575787" y="5301208"/>
              <a:ext cx="3236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BOTTOM-UP</a:t>
              </a:r>
            </a:p>
          </p:txBody>
        </p:sp>
      </p:grp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5879976" y="2447508"/>
            <a:ext cx="0" cy="3645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2DA376FB-B044-A641-A2FF-3C2DFFD54364}"/>
              </a:ext>
            </a:extLst>
          </p:cNvPr>
          <p:cNvGrpSpPr/>
          <p:nvPr/>
        </p:nvGrpSpPr>
        <p:grpSpPr>
          <a:xfrm>
            <a:off x="2666750" y="2936820"/>
            <a:ext cx="585160" cy="780213"/>
            <a:chOff x="3291659" y="2409061"/>
            <a:chExt cx="764955" cy="1019940"/>
          </a:xfrm>
        </p:grpSpPr>
        <p:pic>
          <p:nvPicPr>
            <p:cNvPr id="1025" name="Picture 1" descr="page1image15481664">
              <a:extLst>
                <a:ext uri="{FF2B5EF4-FFF2-40B4-BE49-F238E27FC236}">
                  <a16:creationId xmlns:a16="http://schemas.microsoft.com/office/drawing/2014/main" id="{E71C8A2A-D8A4-7848-8442-B2936DC83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659" y="2409061"/>
              <a:ext cx="764955" cy="1019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page1image17417312">
              <a:extLst>
                <a:ext uri="{FF2B5EF4-FFF2-40B4-BE49-F238E27FC236}">
                  <a16:creationId xmlns:a16="http://schemas.microsoft.com/office/drawing/2014/main" id="{6087A613-6CC4-9541-906C-E4C5B4679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954" y="2488790"/>
              <a:ext cx="528982" cy="420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3133F6B4-36B8-6E4F-BE53-027DCED32D17}"/>
              </a:ext>
            </a:extLst>
          </p:cNvPr>
          <p:cNvCxnSpPr>
            <a:cxnSpLocks/>
          </p:cNvCxnSpPr>
          <p:nvPr/>
        </p:nvCxnSpPr>
        <p:spPr>
          <a:xfrm>
            <a:off x="2999656" y="3861048"/>
            <a:ext cx="0" cy="648072"/>
          </a:xfrm>
          <a:prstGeom prst="straightConnector1">
            <a:avLst/>
          </a:prstGeom>
          <a:ln w="412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magine 39">
            <a:extLst>
              <a:ext uri="{FF2B5EF4-FFF2-40B4-BE49-F238E27FC236}">
                <a16:creationId xmlns:a16="http://schemas.microsoft.com/office/drawing/2014/main" id="{771F7E32-0BDA-2741-B469-683958F671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174" y1="49430" x2="30174" y2="49430"/>
                        <a14:foregroundMark x1="27714" y1="30714" x2="30174" y2="24175"/>
                        <a14:foregroundMark x1="18716" y1="37193" x2="22016" y2="65207"/>
                        <a14:foregroundMark x1="22016" y1="65207" x2="45651" y2="80384"/>
                        <a14:foregroundMark x1="45651" y1="80384" x2="58668" y2="77145"/>
                        <a14:foregroundMark x1="22795" y1="36413" x2="48710" y2="20096"/>
                        <a14:foregroundMark x1="48710" y1="20096" x2="74445" y2="36533"/>
                        <a14:foregroundMark x1="74445" y1="36533" x2="75585" y2="66047"/>
                        <a14:foregroundMark x1="75585" y1="66047" x2="61128" y2="79544"/>
                        <a14:backgroundMark x1="23635" y1="8698" x2="23635" y2="8698"/>
                        <a14:backgroundMark x1="11398" y1="11938" x2="9778" y2="29874"/>
                        <a14:backgroundMark x1="11398" y1="16017" x2="26875" y2="14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18" y="3717032"/>
            <a:ext cx="1700808" cy="1700808"/>
          </a:xfrm>
          <a:prstGeom prst="rect">
            <a:avLst/>
          </a:prstGeom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215483F9-68E2-2E40-8462-BF1916BEAA05}"/>
              </a:ext>
            </a:extLst>
          </p:cNvPr>
          <p:cNvGrpSpPr/>
          <p:nvPr/>
        </p:nvGrpSpPr>
        <p:grpSpPr>
          <a:xfrm>
            <a:off x="2149253" y="2939460"/>
            <a:ext cx="3795995" cy="3090448"/>
            <a:chOff x="625252" y="2939460"/>
            <a:chExt cx="3795995" cy="3090448"/>
          </a:xfrm>
        </p:grpSpPr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DACFB307-87CF-EA45-8347-3EB9C461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0174" y1="49430" x2="30174" y2="49430"/>
                          <a14:foregroundMark x1="27714" y1="30714" x2="30174" y2="24175"/>
                          <a14:foregroundMark x1="18716" y1="37193" x2="22016" y2="65207"/>
                          <a14:foregroundMark x1="22016" y1="65207" x2="45651" y2="80384"/>
                          <a14:foregroundMark x1="45651" y1="80384" x2="58668" y2="77145"/>
                          <a14:foregroundMark x1="22795" y1="36413" x2="48710" y2="20096"/>
                          <a14:foregroundMark x1="48710" y1="20096" x2="74445" y2="36533"/>
                          <a14:foregroundMark x1="74445" y1="36533" x2="75585" y2="66047"/>
                          <a14:foregroundMark x1="75585" y1="66047" x2="61128" y2="79544"/>
                          <a14:backgroundMark x1="23635" y1="8698" x2="23635" y2="8698"/>
                          <a14:backgroundMark x1="11398" y1="11938" x2="9778" y2="29874"/>
                          <a14:backgroundMark x1="11398" y1="16017" x2="26875" y2="143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52" y="4329100"/>
              <a:ext cx="1700808" cy="1700808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0A373D8D-1363-8543-B98E-8A3897E107BD}"/>
                </a:ext>
              </a:extLst>
            </p:cNvPr>
            <p:cNvSpPr txBox="1"/>
            <p:nvPr/>
          </p:nvSpPr>
          <p:spPr>
            <a:xfrm>
              <a:off x="2051720" y="2939460"/>
              <a:ext cx="2369527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Percezione sociale guidata da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SCHEMI, rappresentazioni cognitive e conoscenze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presenti in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memoria</a:t>
              </a:r>
              <a:endParaRPr lang="it-IT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0B7E12D7-270A-BC40-9619-A815D31EC77D}"/>
              </a:ext>
            </a:extLst>
          </p:cNvPr>
          <p:cNvGrpSpPr/>
          <p:nvPr/>
        </p:nvGrpSpPr>
        <p:grpSpPr>
          <a:xfrm>
            <a:off x="7373036" y="2282661"/>
            <a:ext cx="3263253" cy="2700318"/>
            <a:chOff x="5849035" y="2282661"/>
            <a:chExt cx="3263253" cy="2700318"/>
          </a:xfrm>
        </p:grpSpPr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3E2FED02-87F9-D54D-9A6E-066FA90F7ED5}"/>
                </a:ext>
              </a:extLst>
            </p:cNvPr>
            <p:cNvCxnSpPr>
              <a:cxnSpLocks/>
            </p:cNvCxnSpPr>
            <p:nvPr/>
          </p:nvCxnSpPr>
          <p:spPr>
            <a:xfrm>
              <a:off x="6194073" y="3212976"/>
              <a:ext cx="0" cy="648072"/>
            </a:xfrm>
            <a:prstGeom prst="straightConnector1">
              <a:avLst/>
            </a:prstGeom>
            <a:ln w="41275">
              <a:solidFill>
                <a:schemeClr val="accent3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31B14FF0-6830-3346-B817-19373B193DAE}"/>
                </a:ext>
              </a:extLst>
            </p:cNvPr>
            <p:cNvGrpSpPr/>
            <p:nvPr/>
          </p:nvGrpSpPr>
          <p:grpSpPr>
            <a:xfrm>
              <a:off x="5849035" y="2282661"/>
              <a:ext cx="3263253" cy="2700318"/>
              <a:chOff x="5849035" y="2282661"/>
              <a:chExt cx="3263253" cy="2700318"/>
            </a:xfrm>
          </p:grpSpPr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7ED9F020-41BF-2B43-8F4B-23B055C78CA9}"/>
                  </a:ext>
                </a:extLst>
              </p:cNvPr>
              <p:cNvGrpSpPr/>
              <p:nvPr/>
            </p:nvGrpSpPr>
            <p:grpSpPr>
              <a:xfrm>
                <a:off x="5849035" y="2282661"/>
                <a:ext cx="585160" cy="780213"/>
                <a:chOff x="3291659" y="2409061"/>
                <a:chExt cx="764955" cy="1019940"/>
              </a:xfrm>
            </p:grpSpPr>
            <p:pic>
              <p:nvPicPr>
                <p:cNvPr id="43" name="Picture 1" descr="page1image15481664">
                  <a:extLst>
                    <a:ext uri="{FF2B5EF4-FFF2-40B4-BE49-F238E27FC236}">
                      <a16:creationId xmlns:a16="http://schemas.microsoft.com/office/drawing/2014/main" id="{A363A13A-0A56-0448-B2A9-EC972BF5B2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91659" y="2409061"/>
                  <a:ext cx="764955" cy="10199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page1image17417312">
                  <a:extLst>
                    <a:ext uri="{FF2B5EF4-FFF2-40B4-BE49-F238E27FC236}">
                      <a16:creationId xmlns:a16="http://schemas.microsoft.com/office/drawing/2014/main" id="{1FF53721-23BF-564B-9569-FA98C3FFDC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66954" y="2488790"/>
                  <a:ext cx="528982" cy="4203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3F60DA51-4CC1-454B-9CE2-20643956EE31}"/>
                  </a:ext>
                </a:extLst>
              </p:cNvPr>
              <p:cNvSpPr txBox="1"/>
              <p:nvPr/>
            </p:nvSpPr>
            <p:spPr>
              <a:xfrm>
                <a:off x="6804248" y="3905761"/>
                <a:ext cx="2308040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Parte dal </a:t>
                </a:r>
                <a:r>
                  <a:rPr lang="it-IT" sz="1600" b="1" dirty="0">
                    <a:solidFill>
                      <a:schemeClr val="accent6">
                        <a:lumMod val="50000"/>
                      </a:schemeClr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basso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it-IT" sz="16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dall’osservazione accurata e dall’analisi 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della situazione sociale.</a:t>
                </a:r>
              </a:p>
            </p:txBody>
          </p:sp>
        </p:grp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A46BC08-1C57-8E4C-983D-70EDB6C50A90}"/>
              </a:ext>
            </a:extLst>
          </p:cNvPr>
          <p:cNvGrpSpPr/>
          <p:nvPr/>
        </p:nvGrpSpPr>
        <p:grpSpPr>
          <a:xfrm>
            <a:off x="3620175" y="2249728"/>
            <a:ext cx="6659130" cy="3160609"/>
            <a:chOff x="2096175" y="2249727"/>
            <a:chExt cx="6659130" cy="3160609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00413D43-D038-D74F-9ED5-5A147271AD8F}"/>
                </a:ext>
              </a:extLst>
            </p:cNvPr>
            <p:cNvSpPr txBox="1"/>
            <p:nvPr/>
          </p:nvSpPr>
          <p:spPr>
            <a:xfrm>
              <a:off x="2096175" y="4764005"/>
              <a:ext cx="2194530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Accorcia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il lavoro cognitivo, ma è più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inaccurato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può indurre 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errori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distorsioni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95DAC9E8-D566-064C-B2F9-1C58E1BED247}"/>
                </a:ext>
              </a:extLst>
            </p:cNvPr>
            <p:cNvSpPr txBox="1"/>
            <p:nvPr/>
          </p:nvSpPr>
          <p:spPr>
            <a:xfrm>
              <a:off x="6725503" y="2249727"/>
              <a:ext cx="2029802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È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accurata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ma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 dispendiosa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in termini di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tempo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risorse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cognitive.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15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647728" y="974637"/>
            <a:ext cx="479022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Le euristiche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altre scorciatoie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1" y="1763523"/>
            <a:ext cx="8611005" cy="33855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Scorciatoie cognitive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utilizzate per giungere a un giudizio sociale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senza troppo sforzo cognitivo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6023992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5C9EE27B-0B00-F544-A555-32FABED7AB19}"/>
              </a:ext>
            </a:extLst>
          </p:cNvPr>
          <p:cNvCxnSpPr>
            <a:cxnSpLocks/>
          </p:cNvCxnSpPr>
          <p:nvPr/>
        </p:nvCxnSpPr>
        <p:spPr>
          <a:xfrm>
            <a:off x="371973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4CACB451-8ADA-6C4A-88D0-853E7FD29718}"/>
              </a:ext>
            </a:extLst>
          </p:cNvPr>
          <p:cNvCxnSpPr>
            <a:cxnSpLocks/>
          </p:cNvCxnSpPr>
          <p:nvPr/>
        </p:nvCxnSpPr>
        <p:spPr>
          <a:xfrm>
            <a:off x="840025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AAF6A0E2-5568-CC48-8C34-2F24779F189A}"/>
              </a:ext>
            </a:extLst>
          </p:cNvPr>
          <p:cNvGrpSpPr/>
          <p:nvPr/>
        </p:nvGrpSpPr>
        <p:grpSpPr>
          <a:xfrm>
            <a:off x="1524000" y="2447507"/>
            <a:ext cx="9108504" cy="584776"/>
            <a:chOff x="0" y="2447507"/>
            <a:chExt cx="9108504" cy="584776"/>
          </a:xfrm>
        </p:grpSpPr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A965335F-E3A1-EC42-995D-CAA4F450BAFB}"/>
                </a:ext>
              </a:extLst>
            </p:cNvPr>
            <p:cNvSpPr txBox="1"/>
            <p:nvPr/>
          </p:nvSpPr>
          <p:spPr>
            <a:xfrm>
              <a:off x="0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0DE5FFDC-7B60-B04A-8B9F-CD0A1FB04909}"/>
                </a:ext>
              </a:extLst>
            </p:cNvPr>
            <p:cNvSpPr txBox="1"/>
            <p:nvPr/>
          </p:nvSpPr>
          <p:spPr>
            <a:xfrm>
              <a:off x="2195731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DISPONIBILITÀ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320D6461-C9BC-8943-91F3-3A15368A0C08}"/>
                </a:ext>
              </a:extLst>
            </p:cNvPr>
            <p:cNvSpPr txBox="1"/>
            <p:nvPr/>
          </p:nvSpPr>
          <p:spPr>
            <a:xfrm>
              <a:off x="4572000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FALLACIA DELLO SCOMMETTITORE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2EED63D-B003-CA43-99E7-C6E6492095ED}"/>
                </a:ext>
              </a:extLst>
            </p:cNvPr>
            <p:cNvSpPr txBox="1"/>
            <p:nvPr/>
          </p:nvSpPr>
          <p:spPr>
            <a:xfrm>
              <a:off x="6912773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CORRELAZIONE ILLUSORIA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8CDDDC99-E82D-D44B-99CB-3D23C7309B8E}"/>
              </a:ext>
            </a:extLst>
          </p:cNvPr>
          <p:cNvGrpSpPr/>
          <p:nvPr/>
        </p:nvGrpSpPr>
        <p:grpSpPr>
          <a:xfrm>
            <a:off x="1587867" y="3100716"/>
            <a:ext cx="4724154" cy="2996019"/>
            <a:chOff x="63867" y="3100715"/>
            <a:chExt cx="4724154" cy="2996019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661CACCA-D1CC-844E-BA99-CCF5A900FD99}"/>
                </a:ext>
              </a:extLst>
            </p:cNvPr>
            <p:cNvSpPr txBox="1"/>
            <p:nvPr/>
          </p:nvSpPr>
          <p:spPr>
            <a:xfrm>
              <a:off x="137450" y="3100715"/>
              <a:ext cx="1986794" cy="156966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Uno stimolo viene assegnato a una particolare categoria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unicamente in base alla sua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somiglianza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con quella categoria, ignorando qualsiasi altro tipo di informazione.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443C3E1-2969-BC46-B2E7-CD8D967003A2}"/>
                </a:ext>
              </a:extLst>
            </p:cNvPr>
            <p:cNvSpPr txBox="1"/>
            <p:nvPr/>
          </p:nvSpPr>
          <p:spPr>
            <a:xfrm>
              <a:off x="154920" y="4943284"/>
              <a:ext cx="4633101" cy="7848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Il signor X è stato descritto come "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meticoloso, introverso, mite e serio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". Con quale probabilità il signor X svolge la professione di (a)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agricoltore?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(b)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venditore?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(c)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pilota?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(d)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bibliotecario?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(e)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fisico? 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[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Tversky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Khaneman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, 1974]</a:t>
              </a:r>
              <a:endParaRPr lang="it-IT" sz="1400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5AC94046-5B5A-BE47-89DE-A33A70DA7846}"/>
                </a:ext>
              </a:extLst>
            </p:cNvPr>
            <p:cNvSpPr txBox="1"/>
            <p:nvPr/>
          </p:nvSpPr>
          <p:spPr>
            <a:xfrm>
              <a:off x="63867" y="5758180"/>
              <a:ext cx="3894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FALLACIA DELLA PROBABILITÀ DI BASE</a:t>
              </a:r>
            </a:p>
          </p:txBody>
        </p: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105F941E-283B-8D40-98D0-2976B1477C58}"/>
              </a:ext>
            </a:extLst>
          </p:cNvPr>
          <p:cNvSpPr txBox="1"/>
          <p:nvPr/>
        </p:nvSpPr>
        <p:spPr>
          <a:xfrm>
            <a:off x="3791230" y="3100716"/>
            <a:ext cx="2160755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 a giudicare più frequente e probabile un certo evento o un dato esemplare sulla base della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facilità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 con cui vengono in mente eventi o esemplari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simili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D6FB007-6AF5-494E-9343-62D149DBD8D9}"/>
              </a:ext>
            </a:extLst>
          </p:cNvPr>
          <p:cNvSpPr txBox="1"/>
          <p:nvPr/>
        </p:nvSpPr>
        <p:spPr>
          <a:xfrm>
            <a:off x="6132522" y="3089255"/>
            <a:ext cx="2195726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Gli individui non riescono a tenere presente gli assunti della </a:t>
            </a: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legge dei grandi numeri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nel corso del ragionamento probabilistico. 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FECE8AA-B2AF-0F41-B4A9-8393B72BC198}"/>
              </a:ext>
            </a:extLst>
          </p:cNvPr>
          <p:cNvSpPr txBox="1"/>
          <p:nvPr/>
        </p:nvSpPr>
        <p:spPr>
          <a:xfrm>
            <a:off x="8495110" y="3089255"/>
            <a:ext cx="1993379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a </a:t>
            </a:r>
            <a:r>
              <a:rPr lang="it-IT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percepire o sovrastimare la relazione tra due variabili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anche quando queste due variabili non sono legate tra loro, o lo sono debolmente.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175863" y="5077097"/>
            <a:ext cx="3753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" panose="020B0604020202020204" pitchFamily="34" charset="0"/>
              </a:rPr>
              <a:t>Euristica della </a:t>
            </a:r>
          </a:p>
          <a:p>
            <a:r>
              <a:rPr lang="it-IT" b="1" dirty="0">
                <a:latin typeface="Cambria" panose="02040503050406030204" pitchFamily="18" charset="0"/>
                <a:cs typeface="Arial" panose="020B0604020202020204" pitchFamily="34" charset="0"/>
              </a:rPr>
              <a:t>SIMULAZIONE e ANCORAGGIO E ADATTAMENTO </a:t>
            </a:r>
            <a:endParaRPr lang="it-IT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6" grpId="0" animBg="1"/>
      <p:bldP spid="46" grpId="1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>
            <a:extLst>
              <a:ext uri="{FF2B5EF4-FFF2-40B4-BE49-F238E27FC236}">
                <a16:creationId xmlns:a16="http://schemas.microsoft.com/office/drawing/2014/main" id="{3AF4B57D-FE54-4854-AF64-D421B187E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9" y="728664"/>
            <a:ext cx="8270875" cy="570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5">
            <a:extLst>
              <a:ext uri="{FF2B5EF4-FFF2-40B4-BE49-F238E27FC236}">
                <a16:creationId xmlns:a16="http://schemas.microsoft.com/office/drawing/2014/main" id="{65BAB43F-C813-4CED-993D-43C0F263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4"/>
            <a:ext cx="1106487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Si ricorre alle euristiche quando: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Non si ha tempo per analisi approfondite</a:t>
            </a:r>
          </a:p>
          <a:p>
            <a:pPr eaLnBrk="1" hangingPunct="1"/>
            <a:r>
              <a:rPr lang="it-IT" altLang="it-IT"/>
              <a:t>Si è sommersi dalle informazioni</a:t>
            </a:r>
          </a:p>
          <a:p>
            <a:pPr eaLnBrk="1" hangingPunct="1"/>
            <a:r>
              <a:rPr lang="it-IT" altLang="it-IT"/>
              <a:t>L’oggetto di cui ci si occupa è poco importante</a:t>
            </a:r>
          </a:p>
          <a:p>
            <a:pPr eaLnBrk="1" hangingPunct="1"/>
            <a:r>
              <a:rPr lang="it-IT" altLang="it-IT"/>
              <a:t>Si hanno poche informazioni sull’oggetto di cui ci si occupa</a:t>
            </a:r>
          </a:p>
          <a:p>
            <a:pPr eaLnBrk="1" hangingPunct="1"/>
            <a:r>
              <a:rPr lang="it-IT" altLang="it-IT"/>
              <a:t>Qualcosa della situazione funge da stimolo con effetto priming</a:t>
            </a:r>
          </a:p>
          <a:p>
            <a:pPr eaLnBrk="1" hangingPunct="1"/>
            <a:r>
              <a:rPr lang="it-IT" altLang="it-IT"/>
              <a:t>Ci si sente ottimisti e non si reputa di dover fare troppi sforzi cognitivi</a:t>
            </a:r>
          </a:p>
          <a:p>
            <a:pPr eaLnBrk="1" hangingPunct="1"/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390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Pensare se stessi, pensare gli altri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943846" y="974637"/>
            <a:ext cx="45284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schemi di sé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la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percezione sociale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90F7E53-4435-614C-BF5B-8DED5757AA6E}"/>
              </a:ext>
            </a:extLst>
          </p:cNvPr>
          <p:cNvCxnSpPr>
            <a:cxnSpLocks/>
          </p:cNvCxnSpPr>
          <p:nvPr/>
        </p:nvCxnSpPr>
        <p:spPr>
          <a:xfrm>
            <a:off x="1661451" y="3284984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26575EC2-825E-1C4D-81DC-B81599E7BD0D}"/>
              </a:ext>
            </a:extLst>
          </p:cNvPr>
          <p:cNvCxnSpPr>
            <a:cxnSpLocks/>
          </p:cNvCxnSpPr>
          <p:nvPr/>
        </p:nvCxnSpPr>
        <p:spPr>
          <a:xfrm>
            <a:off x="1661451" y="3717032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CB06008A-1817-8949-94B7-DD4ED8E7579C}"/>
              </a:ext>
            </a:extLst>
          </p:cNvPr>
          <p:cNvCxnSpPr>
            <a:cxnSpLocks/>
          </p:cNvCxnSpPr>
          <p:nvPr/>
        </p:nvCxnSpPr>
        <p:spPr>
          <a:xfrm>
            <a:off x="1661451" y="4149080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CD3F10BA-4CCE-2546-B065-CEC2C9C671F5}"/>
              </a:ext>
            </a:extLst>
          </p:cNvPr>
          <p:cNvGrpSpPr/>
          <p:nvPr/>
        </p:nvGrpSpPr>
        <p:grpSpPr>
          <a:xfrm>
            <a:off x="1661450" y="1763523"/>
            <a:ext cx="8867877" cy="2415174"/>
            <a:chOff x="137449" y="1763523"/>
            <a:chExt cx="8867877" cy="2415174"/>
          </a:xfrm>
        </p:grpSpPr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4AC067D3-1BF2-5146-A552-8F6B712C3A27}"/>
                </a:ext>
              </a:extLst>
            </p:cNvPr>
            <p:cNvGrpSpPr/>
            <p:nvPr/>
          </p:nvGrpSpPr>
          <p:grpSpPr>
            <a:xfrm>
              <a:off x="137449" y="1763523"/>
              <a:ext cx="8867877" cy="2385557"/>
              <a:chOff x="137449" y="1763523"/>
              <a:chExt cx="8867877" cy="2385557"/>
            </a:xfrm>
          </p:grpSpPr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41CF05C-4927-6B44-B7EF-4967BE7374D4}"/>
                  </a:ext>
                </a:extLst>
              </p:cNvPr>
              <p:cNvSpPr txBox="1"/>
              <p:nvPr/>
            </p:nvSpPr>
            <p:spPr>
              <a:xfrm>
                <a:off x="137450" y="1763523"/>
                <a:ext cx="8611005" cy="83099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Schemi di sé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= strutture di conoscenza, generalizzazioni cognitive derivate da esperienze passate che organizzano in memoria e ordinano </a:t>
                </a:r>
                <a:r>
                  <a:rPr lang="it-IT" sz="1600" dirty="0">
                    <a:solidFill>
                      <a:schemeClr val="tx2">
                        <a:lumMod val="75000"/>
                      </a:schemeClr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tutte le rappresentazioni che una persona ha dei propri attributi, rappresentazioni e ruoli sociali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[Markus, 1977]. </a:t>
                </a:r>
              </a:p>
            </p:txBody>
          </p:sp>
          <p:cxnSp>
            <p:nvCxnSpPr>
              <p:cNvPr id="21" name="Connettore 1 20">
                <a:extLst>
                  <a:ext uri="{FF2B5EF4-FFF2-40B4-BE49-F238E27FC236}">
                    <a16:creationId xmlns:a16="http://schemas.microsoft.com/office/drawing/2014/main" id="{90213C79-A4C8-EF4B-AAEB-EB4BD301C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450" y="2594520"/>
                <a:ext cx="0" cy="155456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ABCA142A-869C-DF41-874E-19726152AF54}"/>
                  </a:ext>
                </a:extLst>
              </p:cNvPr>
              <p:cNvSpPr txBox="1"/>
              <p:nvPr/>
            </p:nvSpPr>
            <p:spPr>
              <a:xfrm>
                <a:off x="137449" y="3002468"/>
                <a:ext cx="88678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Facilitano </a:t>
                </a:r>
                <a:r>
                  <a:rPr lang="it-IT" sz="1400" b="1" dirty="0">
                    <a:latin typeface="Cambria" panose="02040503050406030204" pitchFamily="18" charset="0"/>
                  </a:rPr>
                  <a:t>l’elaborazione delle informazioni </a:t>
                </a:r>
                <a:r>
                  <a:rPr lang="it-IT" sz="1400" dirty="0">
                    <a:latin typeface="Cambria" panose="02040503050406030204" pitchFamily="18" charset="0"/>
                  </a:rPr>
                  <a:t>riguardo al sé in domini specifici e </a:t>
                </a:r>
                <a:r>
                  <a:rPr lang="it-IT" sz="1400" b="1" dirty="0">
                    <a:latin typeface="Cambria" panose="02040503050406030204" pitchFamily="18" charset="0"/>
                  </a:rPr>
                  <a:t>regolano le funzioni esecutive.</a:t>
                </a: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2DE1008F-09AF-6641-990D-FD25CB6645EF}"/>
                  </a:ext>
                </a:extLst>
              </p:cNvPr>
              <p:cNvSpPr txBox="1"/>
              <p:nvPr/>
            </p:nvSpPr>
            <p:spPr>
              <a:xfrm>
                <a:off x="137449" y="3440784"/>
                <a:ext cx="623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Favoriscono il </a:t>
                </a:r>
                <a:r>
                  <a:rPr lang="it-IT" sz="1400" b="1" dirty="0">
                    <a:latin typeface="Cambria" panose="02040503050406030204" pitchFamily="18" charset="0"/>
                  </a:rPr>
                  <a:t>ricordo delle informazioni e di episodi </a:t>
                </a:r>
                <a:r>
                  <a:rPr lang="it-IT" sz="1400" dirty="0">
                    <a:latin typeface="Cambria" panose="02040503050406030204" pitchFamily="18" charset="0"/>
                  </a:rPr>
                  <a:t>che ci hanno coinvolto.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D9FA8597-C335-C744-960B-C4E945440C1C}"/>
                </a:ext>
              </a:extLst>
            </p:cNvPr>
            <p:cNvSpPr txBox="1"/>
            <p:nvPr/>
          </p:nvSpPr>
          <p:spPr>
            <a:xfrm>
              <a:off x="137449" y="3870920"/>
              <a:ext cx="35276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Guidano</a:t>
              </a:r>
              <a:r>
                <a:rPr lang="it-IT" sz="1400" dirty="0">
                  <a:latin typeface="Cambria" panose="02040503050406030204" pitchFamily="18" charset="0"/>
                </a:rPr>
                <a:t> il nostro </a:t>
              </a:r>
              <a:r>
                <a:rPr lang="it-IT" sz="1400" b="1" dirty="0">
                  <a:latin typeface="Cambria" panose="02040503050406030204" pitchFamily="18" charset="0"/>
                </a:rPr>
                <a:t>comportamento futuro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B91F1698-D833-EB45-B9CD-B99F22A63BE5}"/>
              </a:ext>
            </a:extLst>
          </p:cNvPr>
          <p:cNvGrpSpPr/>
          <p:nvPr/>
        </p:nvGrpSpPr>
        <p:grpSpPr>
          <a:xfrm>
            <a:off x="1661449" y="4428402"/>
            <a:ext cx="8611006" cy="1232847"/>
            <a:chOff x="137449" y="4428401"/>
            <a:chExt cx="8611006" cy="1232847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AFB393D5-4578-5D40-9B05-E42EA48EB8F2}"/>
                </a:ext>
              </a:extLst>
            </p:cNvPr>
            <p:cNvSpPr txBox="1"/>
            <p:nvPr/>
          </p:nvSpPr>
          <p:spPr>
            <a:xfrm>
              <a:off x="137449" y="4428401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EFFETTO DEL FALSO CONSENSO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lo schema di sé viene utilizzato come punto di riferimento per definire gli altri.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6CB5AA27-B508-1D4E-B422-1D099534BC6A}"/>
                </a:ext>
              </a:extLst>
            </p:cNvPr>
            <p:cNvSpPr txBox="1"/>
            <p:nvPr/>
          </p:nvSpPr>
          <p:spPr>
            <a:xfrm>
              <a:off x="137449" y="5076473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SELF-ANCHORING BIAS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l’immagine dell’ingroup, ma non di un outgroup, viene ancorata alla rappresentazione del sé fino a diventarne una copia.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84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4871731" y="2795554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82051" y="1769954"/>
            <a:ext cx="8734428" cy="2168529"/>
            <a:chOff x="137450" y="1763523"/>
            <a:chExt cx="8734428" cy="2168529"/>
          </a:xfrm>
        </p:grpSpPr>
        <p:pic>
          <p:nvPicPr>
            <p:cNvPr id="5" name="Immagine 4" descr="Immagine che contiene coltello&#10;&#10;Descrizione generata automaticamente">
              <a:extLst>
                <a:ext uri="{FF2B5EF4-FFF2-40B4-BE49-F238E27FC236}">
                  <a16:creationId xmlns:a16="http://schemas.microsoft.com/office/drawing/2014/main" id="{46377D54-4D49-0141-BA0A-C62D814A9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450" y="2832100"/>
              <a:ext cx="2908489" cy="740916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3203847" y="3193388"/>
              <a:ext cx="566803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formazione delle impressioni è guidata da un </a:t>
              </a:r>
              <a:r>
                <a:rPr lang="it-IT" sz="1400" b="1" dirty="0">
                  <a:latin typeface="Cambria" panose="02040503050406030204" pitchFamily="18" charset="0"/>
                </a:rPr>
                <a:t>nucleo interpretativo </a:t>
              </a:r>
              <a:r>
                <a:rPr lang="it-IT" sz="1400" dirty="0">
                  <a:latin typeface="Cambria" panose="02040503050406030204" pitchFamily="18" charset="0"/>
                </a:rPr>
                <a:t>e le diverse informazioni sono organizzate e unificate all’interno di </a:t>
              </a:r>
              <a:r>
                <a:rPr lang="it-IT" sz="1400" b="1" dirty="0">
                  <a:latin typeface="Cambria" panose="02040503050406030204" pitchFamily="18" charset="0"/>
                </a:rPr>
                <a:t>configurazioni dotate di senso e non scomponibili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3806661" y="2807258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CONFIGURAZIONALE [</a:t>
              </a:r>
              <a:r>
                <a:rPr lang="it-IT" sz="1400" b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Asch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, 1946]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3376987" y="2761596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1.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73543BDC-236F-4142-8F3B-EE0FEC0BC1FA}"/>
              </a:ext>
            </a:extLst>
          </p:cNvPr>
          <p:cNvGrpSpPr/>
          <p:nvPr/>
        </p:nvGrpSpPr>
        <p:grpSpPr>
          <a:xfrm>
            <a:off x="1661450" y="4093532"/>
            <a:ext cx="7134850" cy="1351693"/>
            <a:chOff x="137450" y="4093531"/>
            <a:chExt cx="7134850" cy="1351693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FFECBAC8-0415-FE44-B427-74118A183CDC}"/>
                </a:ext>
              </a:extLst>
            </p:cNvPr>
            <p:cNvSpPr txBox="1"/>
            <p:nvPr/>
          </p:nvSpPr>
          <p:spPr>
            <a:xfrm>
              <a:off x="137450" y="4093531"/>
              <a:ext cx="713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Alcuni tratti guidano maggiormente la nostra formazione delle impressioni rispetto ad altri.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42548A9-1DB4-AF4B-9680-BCC4452A050E}"/>
                </a:ext>
              </a:extLst>
            </p:cNvPr>
            <p:cNvSpPr txBox="1"/>
            <p:nvPr/>
          </p:nvSpPr>
          <p:spPr>
            <a:xfrm>
              <a:off x="251521" y="4736177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PRIMACY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B63DCF24-0AD3-2446-88AD-117E8A0431C4}"/>
                </a:ext>
              </a:extLst>
            </p:cNvPr>
            <p:cNvSpPr txBox="1"/>
            <p:nvPr/>
          </p:nvSpPr>
          <p:spPr>
            <a:xfrm>
              <a:off x="251521" y="5168225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RECENCY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784F52DE-6A29-DC43-B257-169021064B23}"/>
                </a:ext>
              </a:extLst>
            </p:cNvPr>
            <p:cNvSpPr txBox="1"/>
            <p:nvPr/>
          </p:nvSpPr>
          <p:spPr>
            <a:xfrm>
              <a:off x="1871700" y="4761683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– operoso – impulsivo – testardo - invidioso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589D6B74-6140-7A41-88B3-1CEACA04E6CC}"/>
                </a:ext>
              </a:extLst>
            </p:cNvPr>
            <p:cNvSpPr txBox="1"/>
            <p:nvPr/>
          </p:nvSpPr>
          <p:spPr>
            <a:xfrm>
              <a:off x="1871700" y="5175919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Invidioso – testardo – impulsivo – operoso – </a:t>
              </a:r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9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1798337" y="2807258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61451" y="1763523"/>
            <a:ext cx="8611005" cy="1993822"/>
            <a:chOff x="137450" y="1763523"/>
            <a:chExt cx="8611005" cy="1993822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758660" y="3234125"/>
              <a:ext cx="561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L’integrazione di nuove informazioni nel nostro sistema di conoscenze avviene attraverso un </a:t>
              </a:r>
              <a:r>
                <a:rPr lang="it-IT" sz="1400" b="1" dirty="0">
                  <a:latin typeface="Cambria" panose="02040503050406030204" pitchFamily="18" charset="0"/>
                </a:rPr>
                <a:t>processo sequenziale e continuo.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758661" y="2813145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ALGEBRICO [Anderson, 1981]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274337" y="2763215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2.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BBF4BBC-E7E8-F846-B94B-5099E7DDBB68}"/>
              </a:ext>
            </a:extLst>
          </p:cNvPr>
          <p:cNvGrpSpPr/>
          <p:nvPr/>
        </p:nvGrpSpPr>
        <p:grpSpPr>
          <a:xfrm>
            <a:off x="2513653" y="4276182"/>
            <a:ext cx="3265748" cy="592979"/>
            <a:chOff x="758661" y="4183630"/>
            <a:chExt cx="3265748" cy="592979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7412723B-BF4A-D347-BE51-ECA6730E7522}"/>
                </a:ext>
              </a:extLst>
            </p:cNvPr>
            <p:cNvSpPr txBox="1"/>
            <p:nvPr/>
          </p:nvSpPr>
          <p:spPr>
            <a:xfrm>
              <a:off x="758661" y="4346824"/>
              <a:ext cx="16774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Il target sociale è 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FE3B354B-19F3-914A-BEC9-90D15A6C847F}"/>
                </a:ext>
              </a:extLst>
            </p:cNvPr>
            <p:cNvSpPr txBox="1"/>
            <p:nvPr/>
          </p:nvSpPr>
          <p:spPr>
            <a:xfrm>
              <a:off x="2306300" y="4183630"/>
              <a:ext cx="1257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 (++)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E7C063D-452D-D349-A87E-B9217184DB3E}"/>
                </a:ext>
              </a:extLst>
            </p:cNvPr>
            <p:cNvSpPr txBox="1"/>
            <p:nvPr/>
          </p:nvSpPr>
          <p:spPr>
            <a:xfrm>
              <a:off x="2306300" y="4499610"/>
              <a:ext cx="11653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Disordinato (-)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2F4610A-49C3-EF48-8CD8-50A9B2067D5A}"/>
                </a:ext>
              </a:extLst>
            </p:cNvPr>
            <p:cNvSpPr txBox="1"/>
            <p:nvPr/>
          </p:nvSpPr>
          <p:spPr>
            <a:xfrm>
              <a:off x="3514333" y="4315389"/>
              <a:ext cx="5100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(+)</a:t>
              </a: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A642D74-7A27-E94D-A474-D605BBDC75EF}"/>
              </a:ext>
            </a:extLst>
          </p:cNvPr>
          <p:cNvSpPr/>
          <p:nvPr/>
        </p:nvSpPr>
        <p:spPr>
          <a:xfrm>
            <a:off x="2351584" y="4149080"/>
            <a:ext cx="3744416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90DF8948-3B9D-AF42-9171-1C96E2AF8170}"/>
              </a:ext>
            </a:extLst>
          </p:cNvPr>
          <p:cNvCxnSpPr>
            <a:cxnSpLocks/>
          </p:cNvCxnSpPr>
          <p:nvPr/>
        </p:nvCxnSpPr>
        <p:spPr>
          <a:xfrm flipH="1">
            <a:off x="4061293" y="4581128"/>
            <a:ext cx="1208033" cy="0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04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4261560" y="974637"/>
            <a:ext cx="421070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inferenze comportamento-tratto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3F332D72-8B81-4242-9BB7-F371BB391DA5}"/>
              </a:ext>
            </a:extLst>
          </p:cNvPr>
          <p:cNvGrpSpPr/>
          <p:nvPr/>
        </p:nvGrpSpPr>
        <p:grpSpPr>
          <a:xfrm>
            <a:off x="1661450" y="1763524"/>
            <a:ext cx="9115070" cy="2457565"/>
            <a:chOff x="137450" y="1763523"/>
            <a:chExt cx="9115070" cy="24575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5847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Cercare di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comprendere 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caratteristiche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dei target sociali 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a partire dalle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osservazioni delle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azioni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compiute.</a:t>
              </a:r>
              <a:endParaRPr lang="it-IT" sz="16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AF51351-83CD-6E4F-869F-BA78B2E0EE91}"/>
                </a:ext>
              </a:extLst>
            </p:cNvPr>
            <p:cNvSpPr txBox="1"/>
            <p:nvPr/>
          </p:nvSpPr>
          <p:spPr>
            <a:xfrm>
              <a:off x="3034041" y="2511436"/>
              <a:ext cx="3075918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INFERENZA CORRISPONDENTE</a:t>
              </a:r>
            </a:p>
          </p:txBody>
        </p:sp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474E3712-FA63-B24E-ACB5-A16E80595001}"/>
                </a:ext>
              </a:extLst>
            </p:cNvPr>
            <p:cNvCxnSpPr>
              <a:cxnSpLocks/>
            </p:cNvCxnSpPr>
            <p:nvPr/>
          </p:nvCxnSpPr>
          <p:spPr>
            <a:xfrm>
              <a:off x="4716016" y="2849990"/>
              <a:ext cx="0" cy="137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EDCEED9C-5C6E-864F-818A-90C6E2A07315}"/>
                </a:ext>
              </a:extLst>
            </p:cNvPr>
            <p:cNvSpPr txBox="1"/>
            <p:nvPr/>
          </p:nvSpPr>
          <p:spPr>
            <a:xfrm>
              <a:off x="897636" y="2979344"/>
              <a:ext cx="2638491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SITUAZIONALI (esterni)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C5E13FE2-5327-B34C-9A23-B0210E3F5F3B}"/>
                </a:ext>
              </a:extLst>
            </p:cNvPr>
            <p:cNvSpPr txBox="1"/>
            <p:nvPr/>
          </p:nvSpPr>
          <p:spPr>
            <a:xfrm>
              <a:off x="5605745" y="2979344"/>
              <a:ext cx="2640619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DISPOSIZIONALI (interni)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F527928-4B58-FE44-8812-CBAC26316FCC}"/>
                </a:ext>
              </a:extLst>
            </p:cNvPr>
            <p:cNvSpPr txBox="1"/>
            <p:nvPr/>
          </p:nvSpPr>
          <p:spPr>
            <a:xfrm>
              <a:off x="144029" y="3475509"/>
              <a:ext cx="4715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ha rubato del cibo al supermercato </a:t>
              </a:r>
              <a:r>
                <a:rPr lang="it-IT" sz="1200" b="1" dirty="0">
                  <a:latin typeface="Cambria" panose="02040503050406030204" pitchFamily="18" charset="0"/>
                </a:rPr>
                <a:t>perché ha perso il lavoro e non ha soldi per sfamare sua figlia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04FE5E76-8BE4-5640-8895-4D253D2AE4E5}"/>
                </a:ext>
              </a:extLst>
            </p:cNvPr>
            <p:cNvSpPr txBox="1"/>
            <p:nvPr/>
          </p:nvSpPr>
          <p:spPr>
            <a:xfrm>
              <a:off x="4680534" y="3475509"/>
              <a:ext cx="457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</a:t>
              </a:r>
              <a:r>
                <a:rPr lang="it-IT" sz="1200" b="1" dirty="0">
                  <a:latin typeface="Cambria" panose="02040503050406030204" pitchFamily="18" charset="0"/>
                </a:rPr>
                <a:t>è disonesto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</p:grp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B1B1A06D-ACE7-244E-A6DF-CEB8CA09CCD9}"/>
              </a:ext>
            </a:extLst>
          </p:cNvPr>
          <p:cNvCxnSpPr>
            <a:cxnSpLocks/>
          </p:cNvCxnSpPr>
          <p:nvPr/>
        </p:nvCxnSpPr>
        <p:spPr>
          <a:xfrm>
            <a:off x="1524000" y="422108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EABA6A84-008D-DF4D-9758-C45AA782A9F5}"/>
              </a:ext>
            </a:extLst>
          </p:cNvPr>
          <p:cNvGrpSpPr/>
          <p:nvPr/>
        </p:nvGrpSpPr>
        <p:grpSpPr>
          <a:xfrm>
            <a:off x="1661452" y="4289559"/>
            <a:ext cx="8683021" cy="738664"/>
            <a:chOff x="137451" y="4289559"/>
            <a:chExt cx="8683021" cy="738664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B184B7B-4001-2649-9615-CE7D39321338}"/>
                </a:ext>
              </a:extLst>
            </p:cNvPr>
            <p:cNvSpPr txBox="1"/>
            <p:nvPr/>
          </p:nvSpPr>
          <p:spPr>
            <a:xfrm>
              <a:off x="137451" y="4505003"/>
              <a:ext cx="3930493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Errore fondamentale di attribuzione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1977]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24C53ED-BC51-B04E-BF59-4C2FE7461347}"/>
                </a:ext>
              </a:extLst>
            </p:cNvPr>
            <p:cNvSpPr txBox="1"/>
            <p:nvPr/>
          </p:nvSpPr>
          <p:spPr>
            <a:xfrm>
              <a:off x="4114814" y="4289559"/>
              <a:ext cx="4705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i fattori disposizionali </a:t>
              </a:r>
              <a:r>
                <a:rPr lang="it-IT" sz="1400" dirty="0">
                  <a:latin typeface="Cambria" panose="02040503050406030204" pitchFamily="18" charset="0"/>
                </a:rPr>
                <a:t>e </a:t>
              </a:r>
              <a:r>
                <a:rPr lang="it-IT" sz="1400" b="1" dirty="0">
                  <a:latin typeface="Cambria" panose="02040503050406030204" pitchFamily="18" charset="0"/>
                </a:rPr>
                <a:t>sottostimare i fattori situazionali </a:t>
              </a:r>
              <a:r>
                <a:rPr lang="it-IT" sz="1400" dirty="0">
                  <a:latin typeface="Cambria" panose="02040503050406030204" pitchFamily="18" charset="0"/>
                </a:rPr>
                <a:t>nell’attribuire le cause del comportamento altrui.</a:t>
              </a:r>
            </a:p>
          </p:txBody>
        </p: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5A3CDCC7-1AAF-4A4F-B7A0-A4AEE5E0C7FF}"/>
              </a:ext>
            </a:extLst>
          </p:cNvPr>
          <p:cNvGrpSpPr/>
          <p:nvPr/>
        </p:nvGrpSpPr>
        <p:grpSpPr>
          <a:xfrm>
            <a:off x="1661452" y="5277204"/>
            <a:ext cx="8322981" cy="523220"/>
            <a:chOff x="137451" y="5277204"/>
            <a:chExt cx="8322981" cy="523220"/>
          </a:xfrm>
        </p:grpSpPr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33C4023D-AB52-AE45-95EB-502CBD665167}"/>
                </a:ext>
              </a:extLst>
            </p:cNvPr>
            <p:cNvSpPr txBox="1"/>
            <p:nvPr/>
          </p:nvSpPr>
          <p:spPr>
            <a:xfrm>
              <a:off x="137451" y="5395326"/>
              <a:ext cx="3138406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Self-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serving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</a:rPr>
                <a:t>[Miller e 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1975]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596D14DD-DC74-3B4B-8BEE-B83DE77F9173}"/>
                </a:ext>
              </a:extLst>
            </p:cNvPr>
            <p:cNvSpPr txBox="1"/>
            <p:nvPr/>
          </p:nvSpPr>
          <p:spPr>
            <a:xfrm>
              <a:off x="3319752" y="5277204"/>
              <a:ext cx="5140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attribuire i propri </a:t>
              </a:r>
              <a:r>
                <a:rPr lang="it-IT" sz="1400" b="1" dirty="0">
                  <a:latin typeface="Cambria" panose="02040503050406030204" pitchFamily="18" charset="0"/>
                </a:rPr>
                <a:t>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disposizionali</a:t>
              </a:r>
              <a:r>
                <a:rPr lang="it-IT" sz="1400" dirty="0">
                  <a:latin typeface="Cambria" panose="02040503050406030204" pitchFamily="18" charset="0"/>
                </a:rPr>
                <a:t> e i propri </a:t>
              </a:r>
              <a:r>
                <a:rPr lang="it-IT" sz="1400" b="1" dirty="0">
                  <a:latin typeface="Cambria" panose="02040503050406030204" pitchFamily="18" charset="0"/>
                </a:rPr>
                <a:t>insuccessi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situazionali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9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Potrebbe essere un'immagine raffigurante 1 perso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700" y="1825625"/>
            <a:ext cx="6528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777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836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0AC6C63-A5BD-7249-BC49-14B311D25875}"/>
              </a:ext>
            </a:extLst>
          </p:cNvPr>
          <p:cNvGrpSpPr/>
          <p:nvPr/>
        </p:nvGrpSpPr>
        <p:grpSpPr>
          <a:xfrm>
            <a:off x="1661452" y="1556792"/>
            <a:ext cx="8959360" cy="738664"/>
            <a:chOff x="137452" y="1556792"/>
            <a:chExt cx="8959360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84373315-989B-224C-854D-2DC127B1095D}"/>
                </a:ext>
              </a:extLst>
            </p:cNvPr>
            <p:cNvSpPr txBox="1"/>
            <p:nvPr/>
          </p:nvSpPr>
          <p:spPr>
            <a:xfrm>
              <a:off x="137452" y="1756847"/>
              <a:ext cx="1986276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 DI CONFERMA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3094750-FD7E-5241-B390-DE9B4690A198}"/>
                </a:ext>
              </a:extLst>
            </p:cNvPr>
            <p:cNvSpPr txBox="1"/>
            <p:nvPr/>
          </p:nvSpPr>
          <p:spPr>
            <a:xfrm>
              <a:off x="2286006" y="1556792"/>
              <a:ext cx="68108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individui sono </a:t>
              </a:r>
              <a:r>
                <a:rPr lang="it-IT" sz="1400" b="1" dirty="0">
                  <a:latin typeface="Cambria" panose="02040503050406030204" pitchFamily="18" charset="0"/>
                </a:rPr>
                <a:t>scarsamente propensi a modificare le proprie idee sugli altri </a:t>
              </a:r>
              <a:r>
                <a:rPr lang="it-IT" sz="1400" dirty="0">
                  <a:latin typeface="Cambria" panose="02040503050406030204" pitchFamily="18" charset="0"/>
                </a:rPr>
                <a:t>una volta che ne hanno, soprattutto se questo richiede </a:t>
              </a:r>
              <a:r>
                <a:rPr lang="it-IT" sz="1400" b="1" dirty="0">
                  <a:latin typeface="Cambria" panose="02040503050406030204" pitchFamily="18" charset="0"/>
                </a:rPr>
                <a:t>una ricerca e un’elaborazione di nuovi dati.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00C859CE-8517-AF42-8860-68D4DAAF5721}"/>
              </a:ext>
            </a:extLst>
          </p:cNvPr>
          <p:cNvGrpSpPr/>
          <p:nvPr/>
        </p:nvGrpSpPr>
        <p:grpSpPr>
          <a:xfrm>
            <a:off x="2654590" y="2095402"/>
            <a:ext cx="6393732" cy="2498115"/>
            <a:chOff x="1130590" y="2095401"/>
            <a:chExt cx="6393732" cy="2498115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8681D335-D054-104E-B997-556ED0EC1C72}"/>
                </a:ext>
              </a:extLst>
            </p:cNvPr>
            <p:cNvSpPr txBox="1"/>
            <p:nvPr/>
          </p:nvSpPr>
          <p:spPr>
            <a:xfrm>
              <a:off x="3779910" y="2832985"/>
              <a:ext cx="3744405" cy="40011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Tendenza a ricercare informazioni che confermino la nostra impressione iniziale.</a:t>
              </a:r>
            </a:p>
          </p:txBody>
        </p: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0C3BA6A-9F26-4742-8D56-C8EADBA0C6ED}"/>
                </a:ext>
              </a:extLst>
            </p:cNvPr>
            <p:cNvGrpSpPr/>
            <p:nvPr/>
          </p:nvGrpSpPr>
          <p:grpSpPr>
            <a:xfrm>
              <a:off x="1130590" y="2095401"/>
              <a:ext cx="6393732" cy="2498115"/>
              <a:chOff x="1130590" y="2095401"/>
              <a:chExt cx="6393732" cy="2498115"/>
            </a:xfrm>
          </p:grpSpPr>
          <p:cxnSp>
            <p:nvCxnSpPr>
              <p:cNvPr id="39" name="Connettore 1 38">
                <a:extLst>
                  <a:ext uri="{FF2B5EF4-FFF2-40B4-BE49-F238E27FC236}">
                    <a16:creationId xmlns:a16="http://schemas.microsoft.com/office/drawing/2014/main" id="{EF490204-AF4D-3D49-8792-316E9684FD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2022" y="2095401"/>
                <a:ext cx="0" cy="2080101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1 41">
                <a:extLst>
                  <a:ext uri="{FF2B5EF4-FFF2-40B4-BE49-F238E27FC236}">
                    <a16:creationId xmlns:a16="http://schemas.microsoft.com/office/drawing/2014/main" id="{D0A266A5-C759-664F-9ABA-ABB42255FB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278092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1 42">
                <a:extLst>
                  <a:ext uri="{FF2B5EF4-FFF2-40B4-BE49-F238E27FC236}">
                    <a16:creationId xmlns:a16="http://schemas.microsoft.com/office/drawing/2014/main" id="{F4C1808D-2BA4-CC44-9A1A-7C71911DA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350100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1 43">
                <a:extLst>
                  <a:ext uri="{FF2B5EF4-FFF2-40B4-BE49-F238E27FC236}">
                    <a16:creationId xmlns:a16="http://schemas.microsoft.com/office/drawing/2014/main" id="{9FF52B3D-D1E7-F745-A9A1-A27833357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4175502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D6607F06-6ABC-6040-94A1-ACF6F299E86D}"/>
                  </a:ext>
                </a:extLst>
              </p:cNvPr>
              <p:cNvSpPr txBox="1"/>
              <p:nvPr/>
            </p:nvSpPr>
            <p:spPr>
              <a:xfrm>
                <a:off x="1256863" y="2564904"/>
                <a:ext cx="547537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</a:t>
                </a:r>
                <a:r>
                  <a:rPr lang="it-IT" sz="1100" dirty="0">
                    <a:latin typeface="Cambria" panose="02040503050406030204" pitchFamily="18" charset="0"/>
                  </a:rPr>
                  <a:t> </a:t>
                </a:r>
                <a:r>
                  <a:rPr lang="it-IT" sz="1100" b="1" dirty="0">
                    <a:latin typeface="Cambria" panose="02040503050406030204" pitchFamily="18" charset="0"/>
                  </a:rPr>
                  <a:t>quantità e il tipo di informazioni </a:t>
                </a:r>
                <a:r>
                  <a:rPr lang="it-IT" sz="1100" dirty="0">
                    <a:latin typeface="Cambria" panose="02040503050406030204" pitchFamily="18" charset="0"/>
                  </a:rPr>
                  <a:t>che la persona ricerca per giudicare il target.</a:t>
                </a:r>
              </a:p>
            </p:txBody>
          </p:sp>
          <p:sp>
            <p:nvSpPr>
              <p:cNvPr id="46" name="CasellaDiTesto 45">
                <a:extLst>
                  <a:ext uri="{FF2B5EF4-FFF2-40B4-BE49-F238E27FC236}">
                    <a16:creationId xmlns:a16="http://schemas.microsoft.com/office/drawing/2014/main" id="{770F3FCC-C886-BA47-9935-0D29ED4DA211}"/>
                  </a:ext>
                </a:extLst>
              </p:cNvPr>
              <p:cNvSpPr txBox="1"/>
              <p:nvPr/>
            </p:nvSpPr>
            <p:spPr>
              <a:xfrm>
                <a:off x="1256863" y="3284984"/>
                <a:ext cx="583541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L’interpretazione</a:t>
                </a:r>
                <a:r>
                  <a:rPr lang="it-IT" sz="1100" dirty="0">
                    <a:latin typeface="Cambria" panose="02040503050406030204" pitchFamily="18" charset="0"/>
                  </a:rPr>
                  <a:t>,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ricordo</a:t>
                </a:r>
                <a:r>
                  <a:rPr lang="it-IT" sz="1100" dirty="0">
                    <a:latin typeface="Cambria" panose="02040503050406030204" pitchFamily="18" charset="0"/>
                  </a:rPr>
                  <a:t> e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giudizio</a:t>
                </a:r>
                <a:r>
                  <a:rPr lang="it-IT" sz="1100" dirty="0">
                    <a:latin typeface="Cambria" panose="02040503050406030204" pitchFamily="18" charset="0"/>
                  </a:rPr>
                  <a:t> sulle nuove informazioni ricevute.</a:t>
                </a:r>
              </a:p>
            </p:txBody>
          </p:sp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B0C75356-BC91-3445-9A38-256BFFAAD14E}"/>
                  </a:ext>
                </a:extLst>
              </p:cNvPr>
              <p:cNvSpPr txBox="1"/>
              <p:nvPr/>
            </p:nvSpPr>
            <p:spPr>
              <a:xfrm>
                <a:off x="1256864" y="3959478"/>
                <a:ext cx="457198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 risposta comportamentale.</a:t>
                </a:r>
              </a:p>
            </p:txBody>
          </p: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89928672-EFA0-704F-99B2-597B3108B508}"/>
                  </a:ext>
                </a:extLst>
              </p:cNvPr>
              <p:cNvSpPr txBox="1"/>
              <p:nvPr/>
            </p:nvSpPr>
            <p:spPr>
              <a:xfrm>
                <a:off x="3779910" y="3542438"/>
                <a:ext cx="3744412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Saremo ciechi alle informazioni falsificanti e sopravvaluteremo le evidenze empiriche a sostegno delle nostre impressioni iniziali.</a:t>
                </a:r>
              </a:p>
            </p:txBody>
          </p:sp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91E85C3D-A325-1441-A069-0E095423FE6D}"/>
                  </a:ext>
                </a:extLst>
              </p:cNvPr>
              <p:cNvSpPr txBox="1"/>
              <p:nvPr/>
            </p:nvSpPr>
            <p:spPr>
              <a:xfrm>
                <a:off x="3779909" y="4193406"/>
                <a:ext cx="3744406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Le ipotesi iniziali guideranno il comportamento e le interazioni sociali del soggetto con il target.</a:t>
                </a:r>
              </a:p>
            </p:txBody>
          </p:sp>
        </p:grp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0A56950-10E1-6E4C-9724-8E35CAA2BBE0}"/>
              </a:ext>
            </a:extLst>
          </p:cNvPr>
          <p:cNvGrpSpPr/>
          <p:nvPr/>
        </p:nvGrpSpPr>
        <p:grpSpPr>
          <a:xfrm>
            <a:off x="1164304" y="4818165"/>
            <a:ext cx="8817896" cy="1201090"/>
            <a:chOff x="137453" y="4820198"/>
            <a:chExt cx="8817896" cy="1201090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148E4D0E-471A-5A43-AC36-588FBC1EB5DB}"/>
                </a:ext>
              </a:extLst>
            </p:cNvPr>
            <p:cNvGrpSpPr/>
            <p:nvPr/>
          </p:nvGrpSpPr>
          <p:grpSpPr>
            <a:xfrm>
              <a:off x="137453" y="4820198"/>
              <a:ext cx="8817896" cy="841050"/>
              <a:chOff x="137453" y="4820198"/>
              <a:chExt cx="8817896" cy="841050"/>
            </a:xfrm>
          </p:grpSpPr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06D44411-47A4-B94B-B19C-FBE5274AC0F6}"/>
                  </a:ext>
                </a:extLst>
              </p:cNvPr>
              <p:cNvSpPr txBox="1"/>
              <p:nvPr/>
            </p:nvSpPr>
            <p:spPr>
              <a:xfrm>
                <a:off x="137453" y="4820198"/>
                <a:ext cx="88178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Questi processi hanno </a:t>
                </a:r>
                <a:r>
                  <a:rPr lang="it-IT" sz="1400" b="1" dirty="0">
                    <a:latin typeface="Cambria" panose="02040503050406030204" pitchFamily="18" charset="0"/>
                  </a:rPr>
                  <a:t>un alto valore adattivo </a:t>
                </a:r>
                <a:r>
                  <a:rPr lang="it-IT" sz="1400" dirty="0">
                    <a:latin typeface="Cambria" panose="02040503050406030204" pitchFamily="18" charset="0"/>
                  </a:rPr>
                  <a:t>ma </a:t>
                </a:r>
                <a:r>
                  <a:rPr lang="it-IT" sz="1400" b="1" dirty="0">
                    <a:latin typeface="Cambria" panose="02040503050406030204" pitchFamily="18" charset="0"/>
                  </a:rPr>
                  <a:t>non permettono di utilizzare in modo adeguato tutte le informazioni a disposizione</a:t>
                </a:r>
                <a:r>
                  <a:rPr lang="it-IT" sz="1400" dirty="0">
                    <a:latin typeface="Cambria" panose="02040503050406030204" pitchFamily="18" charset="0"/>
                  </a:rPr>
                  <a:t>, conducendo a </a:t>
                </a:r>
                <a:r>
                  <a:rPr lang="it-IT" sz="1400" b="1" dirty="0">
                    <a:solidFill>
                      <a:schemeClr val="accent2"/>
                    </a:solidFill>
                    <a:latin typeface="Cambria" panose="02040503050406030204" pitchFamily="18" charset="0"/>
                  </a:rPr>
                  <a:t>gravi errori di giudizio</a:t>
                </a:r>
                <a:r>
                  <a:rPr lang="it-IT" sz="1400" dirty="0">
                    <a:latin typeface="Cambria" panose="02040503050406030204" pitchFamily="18" charset="0"/>
                  </a:rPr>
                  <a:t>. </a:t>
                </a:r>
              </a:p>
            </p:txBody>
          </p:sp>
          <p:sp>
            <p:nvSpPr>
              <p:cNvPr id="52" name="CasellaDiTesto 51">
                <a:extLst>
                  <a:ext uri="{FF2B5EF4-FFF2-40B4-BE49-F238E27FC236}">
                    <a16:creationId xmlns:a16="http://schemas.microsoft.com/office/drawing/2014/main" id="{05CD25C3-C509-AF44-B55B-DD2050FCFC87}"/>
                  </a:ext>
                </a:extLst>
              </p:cNvPr>
              <p:cNvSpPr txBox="1"/>
              <p:nvPr/>
            </p:nvSpPr>
            <p:spPr>
              <a:xfrm>
                <a:off x="230490" y="5384249"/>
                <a:ext cx="1800200" cy="2769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Profezia di </a:t>
                </a:r>
                <a:r>
                  <a:rPr lang="it-IT" sz="1200" b="1" dirty="0" err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autoavvera</a:t>
                </a:r>
                <a:endParaRPr lang="it-IT" sz="12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AA093144-45C3-044E-B3BA-BA3B1F7A5648}"/>
                </a:ext>
              </a:extLst>
            </p:cNvPr>
            <p:cNvSpPr txBox="1"/>
            <p:nvPr/>
          </p:nvSpPr>
          <p:spPr>
            <a:xfrm>
              <a:off x="230490" y="5744289"/>
              <a:ext cx="1800200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Correlazioni illusorie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39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516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131E077C-A33D-0C48-A1B9-F8D573BAA23A}"/>
              </a:ext>
            </a:extLst>
          </p:cNvPr>
          <p:cNvGrpSpPr/>
          <p:nvPr/>
        </p:nvGrpSpPr>
        <p:grpSpPr>
          <a:xfrm>
            <a:off x="1661453" y="1700808"/>
            <a:ext cx="8869095" cy="2782470"/>
            <a:chOff x="137452" y="1700808"/>
            <a:chExt cx="8869095" cy="2782470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9AD00F3-E6F2-6D44-8219-42795964989B}"/>
                </a:ext>
              </a:extLst>
            </p:cNvPr>
            <p:cNvSpPr txBox="1"/>
            <p:nvPr/>
          </p:nvSpPr>
          <p:spPr>
            <a:xfrm>
              <a:off x="141178" y="1700808"/>
              <a:ext cx="86903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 alcune situazioni, gli individui sono in grado di </a:t>
              </a:r>
              <a:r>
                <a:rPr lang="it-IT" sz="1600" b="1" dirty="0">
                  <a:latin typeface="Cambria" panose="02040503050406030204" pitchFamily="18" charset="0"/>
                </a:rPr>
                <a:t>modificare le proprie ipotesi iniziali e le prime impressioni sugli altri.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AFEA398E-96F2-3B46-8DFC-A6F432FE8C6C}"/>
                </a:ext>
              </a:extLst>
            </p:cNvPr>
            <p:cNvSpPr txBox="1"/>
            <p:nvPr/>
          </p:nvSpPr>
          <p:spPr>
            <a:xfrm>
              <a:off x="137453" y="2537521"/>
              <a:ext cx="1698244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cognitivi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E170258-AD62-9D41-9033-E7369EE52731}"/>
                </a:ext>
              </a:extLst>
            </p:cNvPr>
            <p:cNvSpPr txBox="1"/>
            <p:nvPr/>
          </p:nvSpPr>
          <p:spPr>
            <a:xfrm>
              <a:off x="137452" y="3306470"/>
              <a:ext cx="3138403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Valenza</a:t>
              </a:r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della prima impressione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687EC303-F115-6649-9D48-7E0991132B4E}"/>
                </a:ext>
              </a:extLst>
            </p:cNvPr>
            <p:cNvSpPr txBox="1"/>
            <p:nvPr/>
          </p:nvSpPr>
          <p:spPr>
            <a:xfrm>
              <a:off x="137452" y="4098558"/>
              <a:ext cx="2130291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motivazionali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B64F3FC-BA53-C948-8848-1CA60D8AFA21}"/>
                </a:ext>
              </a:extLst>
            </p:cNvPr>
            <p:cNvSpPr txBox="1"/>
            <p:nvPr/>
          </p:nvSpPr>
          <p:spPr>
            <a:xfrm>
              <a:off x="1882123" y="2494057"/>
              <a:ext cx="712442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i dati falsificanti le nostre prime ipotesi sono </a:t>
              </a:r>
              <a:r>
                <a:rPr lang="it-IT" sz="1100" b="1" dirty="0">
                  <a:latin typeface="Cambria" panose="02040503050406030204" pitchFamily="18" charset="0"/>
                </a:rPr>
                <a:t>tanti e troppo coerenti </a:t>
              </a:r>
              <a:r>
                <a:rPr lang="it-IT" sz="1100" dirty="0">
                  <a:latin typeface="Cambria" panose="02040503050406030204" pitchFamily="18" charset="0"/>
                </a:rPr>
                <a:t>tra loro per essere ignorati, o quando le </a:t>
              </a:r>
              <a:r>
                <a:rPr lang="it-IT" sz="1100" b="1" dirty="0">
                  <a:latin typeface="Cambria" panose="02040503050406030204" pitchFamily="18" charset="0"/>
                </a:rPr>
                <a:t>evidenze empiriche sono altamente rilevanti.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9A7D2EAF-C8A6-A145-9C17-B917DE77D4CB}"/>
                </a:ext>
              </a:extLst>
            </p:cNvPr>
            <p:cNvSpPr txBox="1"/>
            <p:nvPr/>
          </p:nvSpPr>
          <p:spPr>
            <a:xfrm>
              <a:off x="3347864" y="3260303"/>
              <a:ext cx="55866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È molto più facile falsificare una </a:t>
              </a:r>
              <a:r>
                <a:rPr lang="it-IT" sz="1100" b="1" dirty="0">
                  <a:latin typeface="Cambria" panose="02040503050406030204" pitchFamily="18" charset="0"/>
                </a:rPr>
                <a:t>prima impressione positiva </a:t>
              </a:r>
              <a:r>
                <a:rPr lang="it-IT" sz="1100" dirty="0">
                  <a:latin typeface="Cambria" panose="02040503050406030204" pitchFamily="18" charset="0"/>
                </a:rPr>
                <a:t>rispetto a una prima impressione negativa.</a:t>
              </a:r>
              <a:endParaRPr lang="it-IT" sz="1100" b="1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2D27AE95-4BED-F946-99ED-7CCA554721C6}"/>
                </a:ext>
              </a:extLst>
            </p:cNvPr>
            <p:cNvSpPr txBox="1"/>
            <p:nvPr/>
          </p:nvSpPr>
          <p:spPr>
            <a:xfrm>
              <a:off x="2297693" y="4052391"/>
              <a:ext cx="65337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siamo </a:t>
              </a:r>
              <a:r>
                <a:rPr lang="it-IT" sz="1100" b="1" dirty="0">
                  <a:latin typeface="Cambria" panose="02040503050406030204" pitchFamily="18" charset="0"/>
                </a:rPr>
                <a:t>motivati a formarci un’impressione </a:t>
              </a:r>
              <a:r>
                <a:rPr lang="it-IT" sz="1100" dirty="0">
                  <a:latin typeface="Cambria" panose="02040503050406030204" pitchFamily="18" charset="0"/>
                </a:rPr>
                <a:t>verso un target, l’aggiornamento delle impressioni iniziali è più probabile.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914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A497E1-04A1-994C-823A-E2EE32072947}"/>
              </a:ext>
            </a:extLst>
          </p:cNvPr>
          <p:cNvSpPr txBox="1"/>
          <p:nvPr/>
        </p:nvSpPr>
        <p:spPr>
          <a:xfrm>
            <a:off x="1661453" y="1556793"/>
            <a:ext cx="8690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meccanismi di elaborazione delle informazioni forgiano la </a:t>
            </a:r>
            <a:r>
              <a:rPr lang="it-IT" sz="1600" b="1" dirty="0">
                <a:latin typeface="Cambria" panose="02040503050406030204" pitchFamily="18" charset="0"/>
              </a:rPr>
              <a:t>percezione dei gruppi sociali e dei membri di questi gruppi.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64A4235-142E-3342-BA7C-7DD4260652F3}"/>
              </a:ext>
            </a:extLst>
          </p:cNvPr>
          <p:cNvGrpSpPr/>
          <p:nvPr/>
        </p:nvGrpSpPr>
        <p:grpSpPr>
          <a:xfrm>
            <a:off x="1661453" y="2249490"/>
            <a:ext cx="8725079" cy="461665"/>
            <a:chOff x="137452" y="2249489"/>
            <a:chExt cx="8725079" cy="461665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D2CFB1B-15B7-B74E-9DE7-17015A70BC7A}"/>
                </a:ext>
              </a:extLst>
            </p:cNvPr>
            <p:cNvSpPr txBox="1"/>
            <p:nvPr/>
          </p:nvSpPr>
          <p:spPr>
            <a:xfrm>
              <a:off x="137452" y="2348880"/>
              <a:ext cx="277836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CATEGORIZZAZIONE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39EC429-5102-9F40-8220-5282B67F6AAA}"/>
                </a:ext>
              </a:extLst>
            </p:cNvPr>
            <p:cNvSpPr txBox="1"/>
            <p:nvPr/>
          </p:nvSpPr>
          <p:spPr>
            <a:xfrm>
              <a:off x="2915816" y="2249489"/>
              <a:ext cx="5946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Riduzione del molteplice all’unità</a:t>
              </a:r>
              <a:r>
                <a:rPr lang="it-IT" sz="1200" dirty="0">
                  <a:latin typeface="Cambria" panose="02040503050406030204" pitchFamily="18" charset="0"/>
                </a:rPr>
                <a:t>, attraverso </a:t>
              </a:r>
              <a:r>
                <a:rPr lang="it-IT" sz="1200" b="1" dirty="0">
                  <a:latin typeface="Cambria" panose="02040503050406030204" pitchFamily="18" charset="0"/>
                </a:rPr>
                <a:t>l’assimilazione in una stessa classe di componenti originariamente distinti tra loro.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C9BBE808-76D9-6A4A-AD4B-BB6C4E542F32}"/>
              </a:ext>
            </a:extLst>
          </p:cNvPr>
          <p:cNvGrpSpPr/>
          <p:nvPr/>
        </p:nvGrpSpPr>
        <p:grpSpPr>
          <a:xfrm>
            <a:off x="1703512" y="2801526"/>
            <a:ext cx="4968552" cy="1845506"/>
            <a:chOff x="539552" y="2801526"/>
            <a:chExt cx="4968552" cy="184550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F33FE8C-463C-084E-9917-408F3FD3B019}"/>
                </a:ext>
              </a:extLst>
            </p:cNvPr>
            <p:cNvSpPr txBox="1"/>
            <p:nvPr/>
          </p:nvSpPr>
          <p:spPr>
            <a:xfrm>
              <a:off x="971600" y="2801526"/>
              <a:ext cx="3960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basa su un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PROCESSO DI ASTRAZIONE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10C5A906-ACAE-FB43-A225-B4DACDAD97EB}"/>
                </a:ext>
              </a:extLst>
            </p:cNvPr>
            <p:cNvSpPr txBox="1"/>
            <p:nvPr/>
          </p:nvSpPr>
          <p:spPr>
            <a:xfrm>
              <a:off x="971600" y="3230453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Risponde al </a:t>
              </a:r>
              <a:r>
                <a:rPr lang="it-IT" sz="1400" b="1" dirty="0">
                  <a:latin typeface="Cambria" panose="02040503050406030204" pitchFamily="18" charset="0"/>
                </a:rPr>
                <a:t>PRINCIPIO DI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ECONOMIA COGNITIVA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F385C25E-485E-1D4E-9C96-6118C4E18BFE}"/>
                </a:ext>
              </a:extLst>
            </p:cNvPr>
            <p:cNvSpPr txBox="1"/>
            <p:nvPr/>
          </p:nvSpPr>
          <p:spPr>
            <a:xfrm>
              <a:off x="971600" y="3697287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Funge da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BASE</a:t>
              </a:r>
              <a:r>
                <a:rPr lang="it-IT" sz="1400" b="1" dirty="0">
                  <a:latin typeface="Cambria" panose="02040503050406030204" pitchFamily="18" charset="0"/>
                </a:rPr>
                <a:t> PER 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PROCESSI INFERENZIALI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0CD5406-1B74-8748-ADB8-7445FBE9CFB5}"/>
                </a:ext>
              </a:extLst>
            </p:cNvPr>
            <p:cNvSpPr txBox="1"/>
            <p:nvPr/>
          </p:nvSpPr>
          <p:spPr>
            <a:xfrm>
              <a:off x="971599" y="4123812"/>
              <a:ext cx="45364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Permette una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RISPOSTA COMPORTAMENTALE RAPIDA ED EFFICACE </a:t>
              </a:r>
              <a:r>
                <a:rPr lang="it-IT" sz="1400" b="1" dirty="0">
                  <a:latin typeface="Cambria" panose="02040503050406030204" pitchFamily="18" charset="0"/>
                </a:rPr>
                <a:t>basata su dei modelli di risposta</a:t>
              </a:r>
            </a:p>
          </p:txBody>
        </p:sp>
        <p:cxnSp>
          <p:nvCxnSpPr>
            <p:cNvPr id="21" name="Connettore 1 20">
              <a:extLst>
                <a:ext uri="{FF2B5EF4-FFF2-40B4-BE49-F238E27FC236}">
                  <a16:creationId xmlns:a16="http://schemas.microsoft.com/office/drawing/2014/main" id="{4FEF322E-D04B-D44C-8885-1C12629E10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13162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E26F7DCE-42A9-164A-8AEF-7F4A76D024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613220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FF2373B8-B1B9-CE43-AF20-223B475648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405439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B6FC939-2FC4-F44F-BD9E-4778B333ACE5}"/>
              </a:ext>
            </a:extLst>
          </p:cNvPr>
          <p:cNvGrpSpPr/>
          <p:nvPr/>
        </p:nvGrpSpPr>
        <p:grpSpPr>
          <a:xfrm>
            <a:off x="6744071" y="2846738"/>
            <a:ext cx="3851918" cy="3030535"/>
            <a:chOff x="5220071" y="2846737"/>
            <a:chExt cx="3851918" cy="3030535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46E37616-531B-BE40-BCBC-97004DF54920}"/>
                </a:ext>
              </a:extLst>
            </p:cNvPr>
            <p:cNvGrpSpPr/>
            <p:nvPr/>
          </p:nvGrpSpPr>
          <p:grpSpPr>
            <a:xfrm>
              <a:off x="5220071" y="2846737"/>
              <a:ext cx="3851918" cy="1680967"/>
              <a:chOff x="5220071" y="2846737"/>
              <a:chExt cx="3851918" cy="1680967"/>
            </a:xfrm>
          </p:grpSpPr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6C788FF8-E1FC-6D47-AC4C-608B463D9245}"/>
                  </a:ext>
                </a:extLst>
              </p:cNvPr>
              <p:cNvSpPr txBox="1"/>
              <p:nvPr/>
            </p:nvSpPr>
            <p:spPr>
              <a:xfrm>
                <a:off x="5220071" y="2846737"/>
                <a:ext cx="3851905" cy="52322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Processo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classificazione di stimoli all’interno di una particolare categoria.</a:t>
                </a:r>
              </a:p>
            </p:txBody>
          </p:sp>
          <p:cxnSp>
            <p:nvCxnSpPr>
              <p:cNvPr id="33" name="Connettore 2 32">
                <a:extLst>
                  <a:ext uri="{FF2B5EF4-FFF2-40B4-BE49-F238E27FC236}">
                    <a16:creationId xmlns:a16="http://schemas.microsoft.com/office/drawing/2014/main" id="{300C9509-7E33-2642-AA63-7D3E131661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4288" y="3429000"/>
                <a:ext cx="0" cy="268287"/>
              </a:xfrm>
              <a:prstGeom prst="straightConnector1">
                <a:avLst/>
              </a:prstGeom>
              <a:ln w="41275"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15A5C176-5DFD-804F-87D9-7A28EECD4FED}"/>
                  </a:ext>
                </a:extLst>
              </p:cNvPr>
              <p:cNvSpPr txBox="1"/>
              <p:nvPr/>
            </p:nvSpPr>
            <p:spPr>
              <a:xfrm>
                <a:off x="5220072" y="3789040"/>
                <a:ext cx="3851917" cy="738664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 funzione principale è quella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semplificare</a:t>
                </a:r>
                <a:r>
                  <a:rPr lang="it-IT" sz="1400" dirty="0">
                    <a:latin typeface="Cambria" panose="02040503050406030204" pitchFamily="18" charset="0"/>
                  </a:rPr>
                  <a:t>: </a:t>
                </a:r>
                <a:r>
                  <a:rPr lang="it-IT" sz="1400" i="1" dirty="0">
                    <a:latin typeface="Cambria" panose="02040503050406030204" pitchFamily="18" charset="0"/>
                  </a:rPr>
                  <a:t>lo stimolo non viene più trattato come entità a se stante ma come membro di una categoria.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BEBB4316-C01E-F243-AF15-FA40F16FB228}"/>
                </a:ext>
              </a:extLst>
            </p:cNvPr>
            <p:cNvSpPr txBox="1"/>
            <p:nvPr/>
          </p:nvSpPr>
          <p:spPr>
            <a:xfrm>
              <a:off x="5220071" y="5138608"/>
              <a:ext cx="3851889" cy="73866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L’analisi dello stimolo non parte da zero ma dalle </a:t>
              </a:r>
              <a:r>
                <a:rPr lang="it-IT" sz="1400" b="1" dirty="0">
                  <a:latin typeface="Cambria" panose="02040503050406030204" pitchFamily="18" charset="0"/>
                </a:rPr>
                <a:t>informazioni che disponiamo circa la categoria di appartenenza. </a:t>
              </a:r>
            </a:p>
          </p:txBody>
        </p: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F43831B5-1B8E-9F4D-B8D8-BFAF99863EDD}"/>
                </a:ext>
              </a:extLst>
            </p:cNvPr>
            <p:cNvCxnSpPr>
              <a:cxnSpLocks/>
            </p:cNvCxnSpPr>
            <p:nvPr/>
          </p:nvCxnSpPr>
          <p:spPr>
            <a:xfrm>
              <a:off x="7164288" y="4647032"/>
              <a:ext cx="0" cy="438152"/>
            </a:xfrm>
            <a:prstGeom prst="straightConnector1">
              <a:avLst/>
            </a:prstGeom>
            <a:ln w="412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2FEFF6F1-080C-E64C-AB46-CDD309F7D84A}"/>
              </a:ext>
            </a:extLst>
          </p:cNvPr>
          <p:cNvSpPr txBox="1"/>
          <p:nvPr/>
        </p:nvSpPr>
        <p:spPr>
          <a:xfrm>
            <a:off x="1708849" y="5024210"/>
            <a:ext cx="4747143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La categorizzazione può riguardare anche stimoli sociali = CATEGORIZZAZIONE </a:t>
            </a:r>
            <a:r>
              <a:rPr lang="it-IT" sz="1200" b="1" dirty="0">
                <a:solidFill>
                  <a:schemeClr val="accent2"/>
                </a:solidFill>
                <a:latin typeface="Cambria" panose="02040503050406030204" pitchFamily="18" charset="0"/>
              </a:rPr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65690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E24C55A-DE0D-EF4F-98E3-A3652588B821}"/>
              </a:ext>
            </a:extLst>
          </p:cNvPr>
          <p:cNvSpPr txBox="1"/>
          <p:nvPr/>
        </p:nvSpPr>
        <p:spPr>
          <a:xfrm>
            <a:off x="1661452" y="1556792"/>
            <a:ext cx="8899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468CE8F-87FC-1A45-A647-F44075E34E5A}"/>
              </a:ext>
            </a:extLst>
          </p:cNvPr>
          <p:cNvGrpSpPr/>
          <p:nvPr/>
        </p:nvGrpSpPr>
        <p:grpSpPr>
          <a:xfrm>
            <a:off x="1661452" y="2204864"/>
            <a:ext cx="9006548" cy="1243300"/>
            <a:chOff x="137452" y="2204864"/>
            <a:chExt cx="9006548" cy="124330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944693C1-CAC1-8F43-AB58-1B83417A5D80}"/>
                </a:ext>
              </a:extLst>
            </p:cNvPr>
            <p:cNvSpPr txBox="1"/>
            <p:nvPr/>
          </p:nvSpPr>
          <p:spPr>
            <a:xfrm>
              <a:off x="137452" y="234888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F8454BA-31F2-E043-99EB-9AB41C0B71A4}"/>
                </a:ext>
              </a:extLst>
            </p:cNvPr>
            <p:cNvSpPr txBox="1"/>
            <p:nvPr/>
          </p:nvSpPr>
          <p:spPr>
            <a:xfrm>
              <a:off x="137452" y="306896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ASSIMILAZIONE INTRACATEGORIALE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A9B15400-F22C-0C4F-B1E5-A897BB9B8EA3}"/>
                </a:ext>
              </a:extLst>
            </p:cNvPr>
            <p:cNvSpPr txBox="1"/>
            <p:nvPr/>
          </p:nvSpPr>
          <p:spPr>
            <a:xfrm>
              <a:off x="3995936" y="2204864"/>
              <a:ext cx="48965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categorie diverse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BFBCD358-A759-F94E-8CD9-4435FCAAD781}"/>
                </a:ext>
              </a:extLst>
            </p:cNvPr>
            <p:cNvSpPr txBox="1"/>
            <p:nvPr/>
          </p:nvSpPr>
          <p:spPr>
            <a:xfrm>
              <a:off x="3995936" y="2924944"/>
              <a:ext cx="5148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somiglianze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alla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stessa categoria.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8FE6EC4-EF21-9B4D-AEA4-0FC4E77F49D9}"/>
              </a:ext>
            </a:extLst>
          </p:cNvPr>
          <p:cNvGrpSpPr/>
          <p:nvPr/>
        </p:nvGrpSpPr>
        <p:grpSpPr>
          <a:xfrm>
            <a:off x="1661452" y="3650540"/>
            <a:ext cx="8899044" cy="2298740"/>
            <a:chOff x="137452" y="3650540"/>
            <a:chExt cx="8899044" cy="229874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8ECFAC5-61E5-534D-8909-A12C0C175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452" y="3717033"/>
              <a:ext cx="1514345" cy="1988840"/>
            </a:xfrm>
            <a:prstGeom prst="rect">
              <a:avLst/>
            </a:prstGeom>
          </p:spPr>
        </p:pic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B06D8AC9-78EE-5E40-997D-4847C17F9C99}"/>
                </a:ext>
              </a:extLst>
            </p:cNvPr>
            <p:cNvSpPr txBox="1"/>
            <p:nvPr/>
          </p:nvSpPr>
          <p:spPr>
            <a:xfrm>
              <a:off x="137452" y="5718448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Henri </a:t>
              </a:r>
              <a:r>
                <a:rPr lang="it-IT" sz="900" dirty="0" err="1">
                  <a:latin typeface="Cambria" panose="02040503050406030204" pitchFamily="18" charset="0"/>
                </a:rPr>
                <a:t>Tajfel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C367C0B1-B52E-064A-9144-AF42AA800D29}"/>
                </a:ext>
              </a:extLst>
            </p:cNvPr>
            <p:cNvSpPr txBox="1"/>
            <p:nvPr/>
          </p:nvSpPr>
          <p:spPr>
            <a:xfrm>
              <a:off x="1686132" y="3650540"/>
              <a:ext cx="7350364" cy="30777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ESPERIMENTO DI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TAJFEL E WILKES </a:t>
              </a:r>
              <a:r>
                <a:rPr lang="it-IT" sz="1400" b="1" dirty="0">
                  <a:latin typeface="Cambria" panose="02040503050406030204" pitchFamily="18" charset="0"/>
                </a:rPr>
                <a:t>(1963):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252B567-637D-1148-851A-278E40EC7239}"/>
                </a:ext>
              </a:extLst>
            </p:cNvPr>
            <p:cNvSpPr txBox="1"/>
            <p:nvPr/>
          </p:nvSpPr>
          <p:spPr>
            <a:xfrm>
              <a:off x="1813041" y="4005064"/>
              <a:ext cx="7007431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OBIETTIVO</a:t>
              </a:r>
              <a:r>
                <a:rPr lang="it-IT" sz="1200" dirty="0">
                  <a:latin typeface="Cambria" panose="02040503050406030204" pitchFamily="18" charset="0"/>
                </a:rPr>
                <a:t>: Studiare gli effetti della categorizzazione su stimoli non sociali (linee di diversa lunghezza)</a:t>
              </a:r>
            </a:p>
          </p:txBody>
        </p: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44117F5A-3A4C-FB4E-A571-7D753E151024}"/>
                </a:ext>
              </a:extLst>
            </p:cNvPr>
            <p:cNvGrpSpPr/>
            <p:nvPr/>
          </p:nvGrpSpPr>
          <p:grpSpPr>
            <a:xfrm>
              <a:off x="2056946" y="4365103"/>
              <a:ext cx="1919327" cy="1440161"/>
              <a:chOff x="780457" y="3068960"/>
              <a:chExt cx="1919327" cy="1440161"/>
            </a:xfrm>
          </p:grpSpPr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584F75E0-8BB0-F840-BB96-4B0973A5F1C1}"/>
                  </a:ext>
                </a:extLst>
              </p:cNvPr>
              <p:cNvSpPr txBox="1"/>
              <p:nvPr/>
            </p:nvSpPr>
            <p:spPr>
              <a:xfrm>
                <a:off x="780457" y="4232122"/>
                <a:ext cx="1919327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A   A   A   A     B   B    B   B</a:t>
                </a:r>
              </a:p>
            </p:txBody>
          </p:sp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C7B8A13E-24FF-154F-8007-3347513F675C}"/>
                  </a:ext>
                </a:extLst>
              </p:cNvPr>
              <p:cNvGrpSpPr/>
              <p:nvPr/>
            </p:nvGrpSpPr>
            <p:grpSpPr>
              <a:xfrm>
                <a:off x="899592" y="3068960"/>
                <a:ext cx="1512168" cy="1168896"/>
                <a:chOff x="899592" y="3068960"/>
                <a:chExt cx="1512168" cy="1168896"/>
              </a:xfrm>
            </p:grpSpPr>
            <p:cxnSp>
              <p:nvCxnSpPr>
                <p:cNvPr id="43" name="Connettore 1 42">
                  <a:extLst>
                    <a:ext uri="{FF2B5EF4-FFF2-40B4-BE49-F238E27FC236}">
                      <a16:creationId xmlns:a16="http://schemas.microsoft.com/office/drawing/2014/main" id="{5381CE0B-2F95-404E-A35C-D70122283A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9592" y="4077072"/>
                  <a:ext cx="0" cy="15505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ttore 1 43">
                  <a:extLst>
                    <a:ext uri="{FF2B5EF4-FFF2-40B4-BE49-F238E27FC236}">
                      <a16:creationId xmlns:a16="http://schemas.microsoft.com/office/drawing/2014/main" id="{93E232F0-DB73-B84A-AE15-1587810783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5616" y="4005064"/>
                  <a:ext cx="0" cy="22705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ttore 1 44">
                  <a:extLst>
                    <a:ext uri="{FF2B5EF4-FFF2-40B4-BE49-F238E27FC236}">
                      <a16:creationId xmlns:a16="http://schemas.microsoft.com/office/drawing/2014/main" id="{E94DEF3B-C0E5-0646-B1DA-FDDE49E14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31640" y="3861048"/>
                  <a:ext cx="0" cy="36842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ttore 1 45">
                  <a:extLst>
                    <a:ext uri="{FF2B5EF4-FFF2-40B4-BE49-F238E27FC236}">
                      <a16:creationId xmlns:a16="http://schemas.microsoft.com/office/drawing/2014/main" id="{965730D3-5AA7-3B4A-99F5-8C5F151202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7664" y="3717032"/>
                  <a:ext cx="0" cy="5124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ttore 1 46">
                  <a:extLst>
                    <a:ext uri="{FF2B5EF4-FFF2-40B4-BE49-F238E27FC236}">
                      <a16:creationId xmlns:a16="http://schemas.microsoft.com/office/drawing/2014/main" id="{70C34488-A2F6-094B-A986-68A11C5FDD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3688" y="3573016"/>
                  <a:ext cx="0" cy="6648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ttore 1 47">
                  <a:extLst>
                    <a:ext uri="{FF2B5EF4-FFF2-40B4-BE49-F238E27FC236}">
                      <a16:creationId xmlns:a16="http://schemas.microsoft.com/office/drawing/2014/main" id="{957867E6-8CD0-574A-9779-241D64409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9712" y="3429000"/>
                  <a:ext cx="0" cy="7920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ttore 1 48">
                  <a:extLst>
                    <a:ext uri="{FF2B5EF4-FFF2-40B4-BE49-F238E27FC236}">
                      <a16:creationId xmlns:a16="http://schemas.microsoft.com/office/drawing/2014/main" id="{28EE360F-2049-5C40-9B22-E3F1B43585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95736" y="3284984"/>
                  <a:ext cx="0" cy="93610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ttore 1 49">
                  <a:extLst>
                    <a:ext uri="{FF2B5EF4-FFF2-40B4-BE49-F238E27FC236}">
                      <a16:creationId xmlns:a16="http://schemas.microsoft.com/office/drawing/2014/main" id="{2234BF70-E9FF-7847-A796-AD0227AED0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11760" y="3068960"/>
                  <a:ext cx="0" cy="11521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1C604D83-B8AA-6B44-968B-69B5F4F71F97}"/>
                </a:ext>
              </a:extLst>
            </p:cNvPr>
            <p:cNvGrpSpPr/>
            <p:nvPr/>
          </p:nvGrpSpPr>
          <p:grpSpPr>
            <a:xfrm>
              <a:off x="4254817" y="4365103"/>
              <a:ext cx="1512168" cy="1168896"/>
              <a:chOff x="899592" y="3068960"/>
              <a:chExt cx="1512168" cy="1168896"/>
            </a:xfrm>
          </p:grpSpPr>
          <p:cxnSp>
            <p:nvCxnSpPr>
              <p:cNvPr id="52" name="Connettore 1 51">
                <a:extLst>
                  <a:ext uri="{FF2B5EF4-FFF2-40B4-BE49-F238E27FC236}">
                    <a16:creationId xmlns:a16="http://schemas.microsoft.com/office/drawing/2014/main" id="{C41B5A53-CBF8-AA4F-8EE2-69D6FA070F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592" y="4077072"/>
                <a:ext cx="0" cy="1550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1 52">
                <a:extLst>
                  <a:ext uri="{FF2B5EF4-FFF2-40B4-BE49-F238E27FC236}">
                    <a16:creationId xmlns:a16="http://schemas.microsoft.com/office/drawing/2014/main" id="{831D87C5-8599-D44C-A60C-C354EBC2E7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5616" y="4005064"/>
                <a:ext cx="0" cy="2270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>
                <a:extLst>
                  <a:ext uri="{FF2B5EF4-FFF2-40B4-BE49-F238E27FC236}">
                    <a16:creationId xmlns:a16="http://schemas.microsoft.com/office/drawing/2014/main" id="{E2674171-2AAA-104E-95CE-5A4CA53EC3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1640" y="3861048"/>
                <a:ext cx="0" cy="3684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ttore 1 54">
                <a:extLst>
                  <a:ext uri="{FF2B5EF4-FFF2-40B4-BE49-F238E27FC236}">
                    <a16:creationId xmlns:a16="http://schemas.microsoft.com/office/drawing/2014/main" id="{BAC61B83-809D-794D-880C-75F3AA9DF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664" y="3717032"/>
                <a:ext cx="0" cy="5124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>
                <a:extLst>
                  <a:ext uri="{FF2B5EF4-FFF2-40B4-BE49-F238E27FC236}">
                    <a16:creationId xmlns:a16="http://schemas.microsoft.com/office/drawing/2014/main" id="{A13914A2-36EC-4947-A19D-257982107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3688" y="3573016"/>
                <a:ext cx="0" cy="6648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>
                <a:extLst>
                  <a:ext uri="{FF2B5EF4-FFF2-40B4-BE49-F238E27FC236}">
                    <a16:creationId xmlns:a16="http://schemas.microsoft.com/office/drawing/2014/main" id="{D402A07D-3975-7F4B-9E92-81A7147427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9712" y="3429000"/>
                <a:ext cx="0" cy="792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>
                <a:extLst>
                  <a:ext uri="{FF2B5EF4-FFF2-40B4-BE49-F238E27FC236}">
                    <a16:creationId xmlns:a16="http://schemas.microsoft.com/office/drawing/2014/main" id="{8BE97EF1-BE6B-0649-BC32-D09ECB95D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5736" y="3284984"/>
                <a:ext cx="0" cy="9361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ttore 1 58">
                <a:extLst>
                  <a:ext uri="{FF2B5EF4-FFF2-40B4-BE49-F238E27FC236}">
                    <a16:creationId xmlns:a16="http://schemas.microsoft.com/office/drawing/2014/main" id="{9E119D2F-F67F-4948-B682-B56FDA2FB0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1760" y="3068960"/>
                <a:ext cx="0" cy="1152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AAE24A5D-F3F0-0645-B2AE-51FE906F21C9}"/>
                </a:ext>
              </a:extLst>
            </p:cNvPr>
            <p:cNvSpPr txBox="1"/>
            <p:nvPr/>
          </p:nvSpPr>
          <p:spPr>
            <a:xfrm>
              <a:off x="1835696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con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D365570D-C296-DE47-B9A5-C1A973E9FAA1}"/>
                </a:ext>
              </a:extLst>
            </p:cNvPr>
            <p:cNvSpPr txBox="1"/>
            <p:nvPr/>
          </p:nvSpPr>
          <p:spPr>
            <a:xfrm>
              <a:off x="3923928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senza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D79A62E3-5A26-534B-B3A3-0A96154DCA6A}"/>
                </a:ext>
              </a:extLst>
            </p:cNvPr>
            <p:cNvSpPr txBox="1"/>
            <p:nvPr/>
          </p:nvSpPr>
          <p:spPr>
            <a:xfrm>
              <a:off x="5838985" y="4358755"/>
              <a:ext cx="305349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</a:t>
              </a:r>
              <a:r>
                <a:rPr lang="it-IT" sz="1400" b="1" dirty="0">
                  <a:latin typeface="Cambria" panose="02040503050406030204" pitchFamily="18" charset="0"/>
                </a:rPr>
                <a:t>salienza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(condizione con etichette) portava i partecipanti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la differenza tra i due gruppi (A e B) di linee.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046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 e gli stereotipi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2" y="1556792"/>
            <a:ext cx="90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E5E486D5-0ACF-424B-A709-C1E7DF38D1BD}"/>
              </a:ext>
            </a:extLst>
          </p:cNvPr>
          <p:cNvSpPr txBox="1"/>
          <p:nvPr/>
        </p:nvSpPr>
        <p:spPr>
          <a:xfrm>
            <a:off x="1661452" y="2348880"/>
            <a:ext cx="3282420" cy="2880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EFFETTO DI OMOGENEITÀ DELL’OUTGROUP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5CE91F4D-3D17-3940-8F97-D2786B78C617}"/>
              </a:ext>
            </a:extLst>
          </p:cNvPr>
          <p:cNvSpPr txBox="1"/>
          <p:nvPr/>
        </p:nvSpPr>
        <p:spPr>
          <a:xfrm>
            <a:off x="4956572" y="2231286"/>
            <a:ext cx="5395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Tendenza a percepire i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membri del gruppo di cui non si fa parte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come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più simili tra loro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di quanto in realtà siano.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F652769A-213C-1545-82C2-A92A58C84D4E}"/>
              </a:ext>
            </a:extLst>
          </p:cNvPr>
          <p:cNvSpPr txBox="1"/>
          <p:nvPr/>
        </p:nvSpPr>
        <p:spPr>
          <a:xfrm>
            <a:off x="4943873" y="2905781"/>
            <a:ext cx="5395185" cy="30777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Questo non si verifica per i membri appartenenti al </a:t>
            </a:r>
            <a:r>
              <a:rPr lang="it-IT" sz="1400" b="1" dirty="0">
                <a:latin typeface="Cambria" panose="02040503050406030204" pitchFamily="18" charset="0"/>
              </a:rPr>
              <a:t>proprio gruppo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5D5C6B01-655D-7D45-84E4-89994978B9E1}"/>
              </a:ext>
            </a:extLst>
          </p:cNvPr>
          <p:cNvGrpSpPr/>
          <p:nvPr/>
        </p:nvGrpSpPr>
        <p:grpSpPr>
          <a:xfrm>
            <a:off x="531223" y="3364833"/>
            <a:ext cx="10511246" cy="2973661"/>
            <a:chOff x="137452" y="3772043"/>
            <a:chExt cx="8755028" cy="2669016"/>
          </a:xfrm>
        </p:grpSpPr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635D9672-B0E0-4243-A5FE-E03DE02AD3A2}"/>
                </a:ext>
              </a:extLst>
            </p:cNvPr>
            <p:cNvSpPr txBox="1"/>
            <p:nvPr/>
          </p:nvSpPr>
          <p:spPr>
            <a:xfrm>
              <a:off x="137452" y="3772043"/>
              <a:ext cx="8322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L’individuo </a:t>
              </a:r>
              <a:r>
                <a:rPr lang="it-IT" b="1" dirty="0">
                  <a:latin typeface="Cambria" panose="02040503050406030204" pitchFamily="18" charset="0"/>
                </a:rPr>
                <a:t>definisce se stesso </a:t>
              </a:r>
              <a:r>
                <a:rPr lang="it-IT" dirty="0">
                  <a:latin typeface="Cambria" panose="02040503050406030204" pitchFamily="18" charset="0"/>
                </a:rPr>
                <a:t>anche in base all’appartenenza a categorie sociali.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B67DA25E-BED8-994F-A3C7-EFFA3C34BC2D}"/>
                </a:ext>
              </a:extLst>
            </p:cNvPr>
            <p:cNvSpPr txBox="1"/>
            <p:nvPr/>
          </p:nvSpPr>
          <p:spPr>
            <a:xfrm>
              <a:off x="137452" y="4348688"/>
              <a:ext cx="3282420" cy="2880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AUTOCATEGORIZZAZIONE</a:t>
              </a: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B3A1ED41-E796-C241-938D-2EC06F937F77}"/>
                </a:ext>
              </a:extLst>
            </p:cNvPr>
            <p:cNvSpPr txBox="1"/>
            <p:nvPr/>
          </p:nvSpPr>
          <p:spPr>
            <a:xfrm>
              <a:off x="3491881" y="4231094"/>
              <a:ext cx="5400599" cy="2209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Quando un individuo attiva una categoria di cui fa parte (ad esempio, «italiano») traccia un confine tra il proprio gruppo e altri gruppi (ad esempio, «spagnoli») 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 le somiglianze all’interno del proprio gruppo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e 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 con altri gruppi distinti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  (TURNER et al. 1987)</a:t>
              </a:r>
            </a:p>
            <a:p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Ci sono tre livelli: interpersonale, 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intergruppale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interspecie</a:t>
              </a:r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Salienza categoriale: accesso comparativo (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metacontrasto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– dipende dalla salienza categoriale contestuale -salgo su un bus e sono l’unica donna insieme a una indiana…non guardo la differenza etnica ma penso che è una donna come me) e accesso normativo (la categoria diventa saliente non per il contesto ma anche per l’atteggiamento – sono femminista la categoria di genere è più saliente) p. 92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707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3" y="1556792"/>
            <a:ext cx="8690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rappresentazione sociale </a:t>
            </a:r>
            <a:r>
              <a:rPr lang="it-IT" sz="1600" dirty="0">
                <a:latin typeface="Cambria" panose="02040503050406030204" pitchFamily="18" charset="0"/>
              </a:rPr>
              <a:t>degli altri gruppi è definita sulla base degli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stereotipi</a:t>
            </a:r>
            <a:r>
              <a:rPr lang="it-IT" sz="1600" b="1" dirty="0">
                <a:latin typeface="Cambria" panose="02040503050406030204" pitchFamily="18" charset="0"/>
              </a:rPr>
              <a:t> sociali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BA0DD95-7AED-474E-B5A6-797A2C6485A2}"/>
              </a:ext>
            </a:extLst>
          </p:cNvPr>
          <p:cNvSpPr txBox="1"/>
          <p:nvPr/>
        </p:nvSpPr>
        <p:spPr>
          <a:xfrm>
            <a:off x="3215680" y="2086689"/>
            <a:ext cx="5688632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STEREOTIPO</a:t>
            </a:r>
            <a:r>
              <a:rPr lang="it-IT" sz="1400" b="1" dirty="0">
                <a:latin typeface="Cambria" panose="02040503050406030204" pitchFamily="18" charset="0"/>
              </a:rPr>
              <a:t> = schema cognitivo </a:t>
            </a:r>
            <a:r>
              <a:rPr lang="it-IT" sz="1400" dirty="0">
                <a:latin typeface="Cambria" panose="02040503050406030204" pitchFamily="18" charset="0"/>
              </a:rPr>
              <a:t>che associa a un determinato gruppo o categoria una </a:t>
            </a:r>
            <a:r>
              <a:rPr lang="it-IT" sz="1400" b="1" dirty="0">
                <a:latin typeface="Cambria" panose="02040503050406030204" pitchFamily="18" charset="0"/>
              </a:rPr>
              <a:t>serie di tratti distintivi o comportamenti tipici.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2445DBA-8EA2-724A-8A6B-3B8F905D512C}"/>
              </a:ext>
            </a:extLst>
          </p:cNvPr>
          <p:cNvGrpSpPr/>
          <p:nvPr/>
        </p:nvGrpSpPr>
        <p:grpSpPr>
          <a:xfrm>
            <a:off x="1661452" y="3016697"/>
            <a:ext cx="8827037" cy="2886701"/>
            <a:chOff x="137451" y="3016696"/>
            <a:chExt cx="8827037" cy="288670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3AD419E0-E0F9-364D-A8A8-BD6D4591360E}"/>
                </a:ext>
              </a:extLst>
            </p:cNvPr>
            <p:cNvSpPr txBox="1"/>
            <p:nvPr/>
          </p:nvSpPr>
          <p:spPr>
            <a:xfrm>
              <a:off x="137452" y="3395029"/>
              <a:ext cx="8827036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descrivono come è un gruppo sociale</a:t>
              </a:r>
              <a:r>
                <a:rPr lang="it-IT" sz="1600" dirty="0">
                  <a:latin typeface="Cambria" panose="02040503050406030204" pitchFamily="18" charset="0"/>
                </a:rPr>
                <a:t>, inglobando delle convinzioni su quel gruppo condivise in un dato contesto sociale.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4FD7CFDC-AFFC-4B48-A6B2-48E9AA7CA01B}"/>
                </a:ext>
              </a:extLst>
            </p:cNvPr>
            <p:cNvSpPr txBox="1"/>
            <p:nvPr/>
          </p:nvSpPr>
          <p:spPr>
            <a:xfrm>
              <a:off x="137452" y="3016696"/>
              <a:ext cx="86903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stereotipi svolgono diverse funzioni, tra cui: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7511E52-899F-4B4B-A94B-74FA8A6383EE}"/>
                </a:ext>
              </a:extLst>
            </p:cNvPr>
            <p:cNvSpPr txBox="1"/>
            <p:nvPr/>
          </p:nvSpPr>
          <p:spPr>
            <a:xfrm>
              <a:off x="137451" y="4201774"/>
              <a:ext cx="8827035" cy="86177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forniscono </a:t>
              </a:r>
              <a:r>
                <a:rPr lang="it-IT" sz="1600" b="1" dirty="0">
                  <a:latin typeface="Cambria" panose="02040503050406030204" pitchFamily="18" charset="0"/>
                </a:rPr>
                <a:t>informazioni su come comportarsi </a:t>
              </a:r>
              <a:r>
                <a:rPr lang="it-IT" sz="1600" dirty="0">
                  <a:latin typeface="Cambria" panose="02040503050406030204" pitchFamily="18" charset="0"/>
                </a:rPr>
                <a:t>nei confronti dei membri di un determinato gruppo sociale, ma anche sul come ci si deve comportare per essere un buon membro del proprio gruppo.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B4EC418-EB19-BB46-A3BB-F36D1E75EAC8}"/>
                </a:ext>
              </a:extLst>
            </p:cNvPr>
            <p:cNvSpPr txBox="1"/>
            <p:nvPr/>
          </p:nvSpPr>
          <p:spPr>
            <a:xfrm>
              <a:off x="137452" y="5287844"/>
              <a:ext cx="8827034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DI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PROTEZIONE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DELLO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STATUS QUO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legittimano l’organizzazione gerarchica esistente </a:t>
              </a:r>
              <a:r>
                <a:rPr lang="it-IT" sz="1600" dirty="0">
                  <a:latin typeface="Cambria" panose="02040503050406030204" pitchFamily="18" charset="0"/>
                </a:rPr>
                <a:t>all’interno della società.</a:t>
              </a:r>
              <a:endParaRPr lang="it-IT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7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4CDAE0-00EA-DD4B-B766-29575DF5D4E1}"/>
              </a:ext>
            </a:extLst>
          </p:cNvPr>
          <p:cNvSpPr txBox="1"/>
          <p:nvPr/>
        </p:nvSpPr>
        <p:spPr>
          <a:xfrm>
            <a:off x="1661453" y="1556792"/>
            <a:ext cx="6306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categorizzazione sociale </a:t>
            </a:r>
            <a:r>
              <a:rPr lang="it-IT" sz="1600" dirty="0">
                <a:latin typeface="Cambria" panose="02040503050406030204" pitchFamily="18" charset="0"/>
              </a:rPr>
              <a:t>è il </a:t>
            </a:r>
            <a:r>
              <a:rPr lang="it-IT" sz="1600" b="1" dirty="0">
                <a:latin typeface="Cambria" panose="02040503050406030204" pitchFamily="18" charset="0"/>
              </a:rPr>
              <a:t>processo alla base </a:t>
            </a:r>
            <a:r>
              <a:rPr lang="it-IT" sz="1600" dirty="0">
                <a:latin typeface="Cambria" panose="02040503050406030204" pitchFamily="18" charset="0"/>
              </a:rPr>
              <a:t>degli stereotipi.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0194783-360A-044B-BBDF-C3793E2BAC40}"/>
              </a:ext>
            </a:extLst>
          </p:cNvPr>
          <p:cNvSpPr txBox="1"/>
          <p:nvPr/>
        </p:nvSpPr>
        <p:spPr>
          <a:xfrm>
            <a:off x="1703512" y="213285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Si inferiscono certe caratteristiche a un individuo esclusivamente perché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categorizzato</a:t>
            </a:r>
            <a:r>
              <a:rPr lang="it-IT" b="1" dirty="0">
                <a:latin typeface="Cambria" panose="02040503050406030204" pitchFamily="18" charset="0"/>
              </a:rPr>
              <a:t> entro un determinato gruppo sociale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2A7C080-1220-564A-8538-C6EFB35F70CF}"/>
              </a:ext>
            </a:extLst>
          </p:cNvPr>
          <p:cNvSpPr txBox="1"/>
          <p:nvPr/>
        </p:nvSpPr>
        <p:spPr>
          <a:xfrm>
            <a:off x="1703512" y="303759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= gli stereotipi sono una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SCORCIATOIA COGNITIVA </a:t>
            </a:r>
            <a:r>
              <a:rPr lang="it-IT" dirty="0">
                <a:latin typeface="Cambria" panose="02040503050406030204" pitchFamily="18" charset="0"/>
              </a:rPr>
              <a:t>ESTREMAMENTE FUNZIONALE in quanto permette di formarsi rapidamente impressioni sul target.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767A4D9-7CE1-5D40-B790-93D80C98A76D}"/>
              </a:ext>
            </a:extLst>
          </p:cNvPr>
          <p:cNvSpPr txBox="1"/>
          <p:nvPr/>
        </p:nvSpPr>
        <p:spPr>
          <a:xfrm>
            <a:off x="1898506" y="4158147"/>
            <a:ext cx="888724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Gli stereotipi sono definiti sulla base di tre caratteristiche: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VALENZA</a:t>
            </a:r>
            <a:r>
              <a:rPr lang="it-IT" sz="1600" dirty="0">
                <a:latin typeface="Cambria" panose="02040503050406030204" pitchFamily="18" charset="0"/>
              </a:rPr>
              <a:t> (positiva vs. negativa); (Italiani hanno fantasia e buon gusto ma sono disorganizzati)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POLARIZZAZIONE</a:t>
            </a:r>
            <a:r>
              <a:rPr lang="it-IT" sz="1600" dirty="0">
                <a:latin typeface="Cambria" panose="02040503050406030204" pitchFamily="18" charset="0"/>
              </a:rPr>
              <a:t> DEI TRATTI NELLO SCHEMA;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INDICE DI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DISPERSIONE </a:t>
            </a:r>
            <a:r>
              <a:rPr lang="it-IT" sz="1600" dirty="0">
                <a:solidFill>
                  <a:schemeClr val="tx2"/>
                </a:solidFill>
                <a:latin typeface="Cambria" panose="02040503050406030204" pitchFamily="18" charset="0"/>
              </a:rPr>
              <a:t>(varianza alta molta eterogeneità nel gruppo, bassa più omologazione)</a:t>
            </a:r>
          </a:p>
        </p:txBody>
      </p:sp>
    </p:spTree>
    <p:extLst>
      <p:ext uri="{BB962C8B-B14F-4D97-AF65-F5344CB8AC3E}">
        <p14:creationId xmlns:p14="http://schemas.microsoft.com/office/powerpoint/2010/main" val="3868346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5663952" y="980729"/>
            <a:ext cx="317260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Formazione degli stereotipi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310D4BE-EF53-E14A-9BD7-81D1F51A6B27}"/>
              </a:ext>
            </a:extLst>
          </p:cNvPr>
          <p:cNvSpPr txBox="1"/>
          <p:nvPr/>
        </p:nvSpPr>
        <p:spPr>
          <a:xfrm>
            <a:off x="1661452" y="1772817"/>
            <a:ext cx="2922380" cy="3077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FORMAZIONE DEGLI STEREOTIPI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B832C91-B08E-574B-B246-10C2999B39AA}"/>
              </a:ext>
            </a:extLst>
          </p:cNvPr>
          <p:cNvGrpSpPr/>
          <p:nvPr/>
        </p:nvGrpSpPr>
        <p:grpSpPr>
          <a:xfrm>
            <a:off x="1830050" y="2060849"/>
            <a:ext cx="8700499" cy="954107"/>
            <a:chOff x="306049" y="2060848"/>
            <a:chExt cx="8700499" cy="954107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9529F6D-97A0-3047-9019-97BBF298AB7E}"/>
                </a:ext>
              </a:extLst>
            </p:cNvPr>
            <p:cNvSpPr txBox="1"/>
            <p:nvPr/>
          </p:nvSpPr>
          <p:spPr>
            <a:xfrm>
              <a:off x="306049" y="2407246"/>
              <a:ext cx="3359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APPRENDIMENTO SOCIALE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2FCB72B0-46E7-A841-B9DD-92D70D0C08E3}"/>
                </a:ext>
              </a:extLst>
            </p:cNvPr>
            <p:cNvSpPr txBox="1"/>
            <p:nvPr/>
          </p:nvSpPr>
          <p:spPr>
            <a:xfrm>
              <a:off x="3665430" y="2060848"/>
              <a:ext cx="5341118" cy="954107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sono </a:t>
              </a:r>
              <a:r>
                <a:rPr lang="it-IT" sz="1400" b="1" dirty="0">
                  <a:latin typeface="Cambria" panose="02040503050406030204" pitchFamily="18" charset="0"/>
                </a:rPr>
                <a:t>profondamente diffusi all’interno di un certo contesto</a:t>
              </a:r>
              <a:r>
                <a:rPr lang="it-IT" sz="1400" dirty="0">
                  <a:latin typeface="Cambria" panose="02040503050406030204" pitchFamily="18" charset="0"/>
                </a:rPr>
                <a:t>, radicati nelle norme sociali, nella cultura e nei valori di una società. Le persone li apprendono naturalmente, durante i </a:t>
              </a:r>
              <a:r>
                <a:rPr lang="it-IT" sz="1400" b="1" dirty="0">
                  <a:latin typeface="Cambria" panose="02040503050406030204" pitchFamily="18" charset="0"/>
                </a:rPr>
                <a:t>processi di socializzazione.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9D35B2DE-4405-5D4C-90F8-E8B374CB2C95}"/>
              </a:ext>
            </a:extLst>
          </p:cNvPr>
          <p:cNvGrpSpPr/>
          <p:nvPr/>
        </p:nvGrpSpPr>
        <p:grpSpPr>
          <a:xfrm>
            <a:off x="1838610" y="3140968"/>
            <a:ext cx="8691939" cy="738664"/>
            <a:chOff x="314609" y="3140968"/>
            <a:chExt cx="8691939" cy="738664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835B819-5471-1741-8A90-F0661640337B}"/>
                </a:ext>
              </a:extLst>
            </p:cNvPr>
            <p:cNvSpPr txBox="1"/>
            <p:nvPr/>
          </p:nvSpPr>
          <p:spPr>
            <a:xfrm>
              <a:off x="314609" y="3286945"/>
              <a:ext cx="29034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CONTESTO CULTURALE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7F42AAA-3506-2A49-90EA-5509E545F577}"/>
                </a:ext>
              </a:extLst>
            </p:cNvPr>
            <p:cNvSpPr txBox="1"/>
            <p:nvPr/>
          </p:nvSpPr>
          <p:spPr>
            <a:xfrm>
              <a:off x="3339561" y="3140968"/>
              <a:ext cx="5666987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vengono </a:t>
              </a:r>
              <a:r>
                <a:rPr lang="it-IT" sz="1400" b="1" dirty="0">
                  <a:latin typeface="Cambria" panose="02040503050406030204" pitchFamily="18" charset="0"/>
                </a:rPr>
                <a:t>mantenuti, diffusi e rinforzati all’interno del contesto culturale</a:t>
              </a:r>
              <a:r>
                <a:rPr lang="it-IT" sz="1400" dirty="0">
                  <a:latin typeface="Cambria" panose="02040503050406030204" pitchFamily="18" charset="0"/>
                </a:rPr>
                <a:t>, attraverso l’azione dei media, del cinema, della letteratura, del linguaggio quotidiano etc..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B8B2A440-4698-C547-8E16-B1798C76D3AE}"/>
              </a:ext>
            </a:extLst>
          </p:cNvPr>
          <p:cNvGrpSpPr/>
          <p:nvPr/>
        </p:nvGrpSpPr>
        <p:grpSpPr>
          <a:xfrm>
            <a:off x="1830050" y="4022266"/>
            <a:ext cx="8700499" cy="738664"/>
            <a:chOff x="306049" y="4022266"/>
            <a:chExt cx="8700499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7127365-AFC9-8C4D-A327-7FBA3C0A90AB}"/>
                </a:ext>
              </a:extLst>
            </p:cNvPr>
            <p:cNvSpPr txBox="1"/>
            <p:nvPr/>
          </p:nvSpPr>
          <p:spPr>
            <a:xfrm>
              <a:off x="306049" y="4213284"/>
              <a:ext cx="1971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OSSERVAZIONE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BD21099-5D31-3D4C-AE0C-62083688CEC0}"/>
                </a:ext>
              </a:extLst>
            </p:cNvPr>
            <p:cNvSpPr txBox="1"/>
            <p:nvPr/>
          </p:nvSpPr>
          <p:spPr>
            <a:xfrm>
              <a:off x="2277614" y="4022266"/>
              <a:ext cx="6728934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L’osservazione del comportamento </a:t>
              </a:r>
              <a:r>
                <a:rPr lang="it-IT" sz="1400" dirty="0">
                  <a:latin typeface="Cambria" panose="02040503050406030204" pitchFamily="18" charset="0"/>
                </a:rPr>
                <a:t>dei membri di specifiche categorie sociali porta l’individuo a fare </a:t>
              </a:r>
              <a:r>
                <a:rPr lang="it-IT" sz="1400" b="1" dirty="0">
                  <a:latin typeface="Cambria" panose="02040503050406030204" pitchFamily="18" charset="0"/>
                </a:rPr>
                <a:t>un’inferenza corrispondente dal comportamento al tratto </a:t>
              </a:r>
              <a:r>
                <a:rPr lang="it-IT" sz="1400" dirty="0">
                  <a:latin typeface="Cambria" panose="02040503050406030204" pitchFamily="18" charset="0"/>
                </a:rPr>
                <a:t>e a generalizzarlo all’intera categoria.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BF989AC8-1F56-D147-A462-862348151DCD}"/>
              </a:ext>
            </a:extLst>
          </p:cNvPr>
          <p:cNvGrpSpPr/>
          <p:nvPr/>
        </p:nvGrpSpPr>
        <p:grpSpPr>
          <a:xfrm>
            <a:off x="1830048" y="4994012"/>
            <a:ext cx="8700500" cy="523220"/>
            <a:chOff x="306048" y="4994012"/>
            <a:chExt cx="8700500" cy="523220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EEF4472-3D5A-5348-AF69-23BD29F30DAC}"/>
                </a:ext>
              </a:extLst>
            </p:cNvPr>
            <p:cNvSpPr txBox="1"/>
            <p:nvPr/>
          </p:nvSpPr>
          <p:spPr>
            <a:xfrm>
              <a:off x="306048" y="5095212"/>
              <a:ext cx="2762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ESPERIENZE DIRETTE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E5BA15E1-D3D8-5945-998C-9EA9C41408E0}"/>
                </a:ext>
              </a:extLst>
            </p:cNvPr>
            <p:cNvSpPr txBox="1"/>
            <p:nvPr/>
          </p:nvSpPr>
          <p:spPr>
            <a:xfrm>
              <a:off x="3059832" y="4994012"/>
              <a:ext cx="5946716" cy="523220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si possono formare tramite </a:t>
              </a:r>
              <a:r>
                <a:rPr lang="it-IT" sz="1400" b="1" dirty="0">
                  <a:latin typeface="Cambria" panose="02040503050406030204" pitchFamily="18" charset="0"/>
                </a:rPr>
                <a:t>esperienze personali dirette con membri di una certa categoria.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5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Pregiudizio = giudizio preconcetto negativo prima di aver avuto esperienza di conoscenza nei confronti di un gruppo e dei suoi membri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Stereotipo = nucleo cognitivo del pregiudizio</a:t>
            </a:r>
          </a:p>
          <a:p>
            <a:pPr eaLnBrk="1" hangingPunct="1"/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0933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Processi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708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dirty="0"/>
              <a:t>Generalizzazione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Semplificazione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Nucleo di verità (ex: fare il “portoghese”)</a:t>
            </a:r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1)Social </a:t>
            </a:r>
            <a:r>
              <a:rPr lang="it-IT" altLang="it-IT" dirty="0" err="1"/>
              <a:t>cognition</a:t>
            </a:r>
            <a:r>
              <a:rPr lang="it-IT" altLang="it-IT" dirty="0"/>
              <a:t> : processo di categorizzazione necessario che dirige l’azione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Euristiche: disponibilità, rappresentatività, ancoraggio e accomodamento, simulazione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2) </a:t>
            </a:r>
            <a:r>
              <a:rPr lang="it-IT" altLang="it-IT" dirty="0" err="1"/>
              <a:t>Sociocostruttivismo</a:t>
            </a:r>
            <a:r>
              <a:rPr lang="it-IT" altLang="it-IT" dirty="0"/>
              <a:t> = comportamento discriminatorio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77924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Come lo descriveresti?</a:t>
            </a:r>
          </a:p>
          <a:p>
            <a:r>
              <a:rPr lang="it-IT" dirty="0"/>
              <a:t> Quali sono le sue capacità</a:t>
            </a:r>
            <a:r>
              <a:rPr lang="it-IT"/>
              <a:t>? </a:t>
            </a:r>
          </a:p>
          <a:p>
            <a:r>
              <a:rPr lang="it-IT"/>
              <a:t>Quale </a:t>
            </a:r>
            <a:r>
              <a:rPr lang="it-IT" dirty="0"/>
              <a:t>compito gli daresti nel lavoro di gruppo?</a:t>
            </a:r>
          </a:p>
        </p:txBody>
      </p:sp>
    </p:spTree>
    <p:extLst>
      <p:ext uri="{BB962C8B-B14F-4D97-AF65-F5344CB8AC3E}">
        <p14:creationId xmlns:p14="http://schemas.microsoft.com/office/powerpoint/2010/main" val="2817223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Razzismo: pregiudizio implicito (non sono razzista, sono loro che sono inferiori…reazioni esagerate, anche accondiscendenza. L’outgrup stimola l’amigdala che è un’area primitiva del cervello associata ad esempio alla paura mentre la corteccia prefrontale attiva il pensiero consapevole) e manifesto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ETNOCENTRISMO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7635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SIT e SCT di Tajfel e Turner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/>
              <a:t>Ricerche su gruppi minimi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Gli uomini categorizzano e ciò è condizione necessaria e sufficiente anche se la divisione è arbitraria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L’autostima ci fa associare ai membri dell’outgroup per avere autostima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Ci confrontiamo con l’outgroup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Scaturisce il bias intergruppo di discriminazione outgroup  e favoritismo ingroup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VS teorie dell’interdipendenza (Lewin e Sherif_ Rabbie)</a:t>
            </a:r>
          </a:p>
          <a:p>
            <a:pPr eaLnBrk="1" hangingPunct="1">
              <a:lnSpc>
                <a:spcPct val="80000"/>
              </a:lnSpc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0626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Cadiamo nello stereotipo quando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Siamo pressati dal tempo</a:t>
            </a:r>
          </a:p>
          <a:p>
            <a:pPr eaLnBrk="1" hangingPunct="1"/>
            <a:r>
              <a:rPr lang="it-IT" altLang="it-IT"/>
              <a:t>Siamo stanchi</a:t>
            </a:r>
          </a:p>
          <a:p>
            <a:pPr eaLnBrk="1" hangingPunct="1"/>
            <a:r>
              <a:rPr lang="it-IT" altLang="it-IT"/>
              <a:t>Siamo eccitati</a:t>
            </a:r>
          </a:p>
          <a:p>
            <a:pPr eaLnBrk="1" hangingPunct="1"/>
            <a:r>
              <a:rPr lang="it-IT" altLang="it-IT"/>
              <a:t>Siamo preoccupati</a:t>
            </a:r>
          </a:p>
          <a:p>
            <a:pPr eaLnBrk="1" hangingPunct="1"/>
            <a:r>
              <a:rPr lang="it-IT" altLang="it-IT"/>
              <a:t>Siamo troppo giovani per apprezzare la diversità</a:t>
            </a:r>
          </a:p>
        </p:txBody>
      </p:sp>
    </p:spTree>
    <p:extLst>
      <p:ext uri="{BB962C8B-B14F-4D97-AF65-F5344CB8AC3E}">
        <p14:creationId xmlns:p14="http://schemas.microsoft.com/office/powerpoint/2010/main" val="2870300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Gli stereotipi si autoalimentano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Profezia che si </a:t>
            </a:r>
            <a:r>
              <a:rPr lang="it-IT" altLang="it-IT" sz="2400" dirty="0" err="1"/>
              <a:t>autoavvera</a:t>
            </a:r>
            <a:r>
              <a:rPr lang="it-IT" altLang="it-IT" sz="2400" dirty="0"/>
              <a:t> (lo stereotipo entra nella propria concezione di Sé e influenza la prestazione)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Teorie del mondo giusto: le persone si meritano le disgrazie 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Ridurre lo stereotipo con categorie cross perché noi riusciamo a gestire solo un numero di categorie limitato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Raccogliere informazioni e autocontrollo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Contatto piacevole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Agire sulla salienza categoriale sovraordinata per eliminare le differenze (siamo tutti esseri umani---purtroppo occorrerebbero gli alieni per farci sentire parte di questo </a:t>
            </a:r>
            <a:r>
              <a:rPr lang="it-IT" altLang="it-IT" sz="2400" dirty="0" err="1"/>
              <a:t>ingroup</a:t>
            </a:r>
            <a:r>
              <a:rPr lang="it-IT" alt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1118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ESERCITAZIONI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3508" y="720410"/>
            <a:ext cx="8186058" cy="6139543"/>
          </a:xfrm>
        </p:spPr>
      </p:pic>
    </p:spTree>
    <p:extLst>
      <p:ext uri="{BB962C8B-B14F-4D97-AF65-F5344CB8AC3E}">
        <p14:creationId xmlns:p14="http://schemas.microsoft.com/office/powerpoint/2010/main" val="357046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>
            <a:extLst>
              <a:ext uri="{FF2B5EF4-FFF2-40B4-BE49-F238E27FC236}">
                <a16:creationId xmlns:a16="http://schemas.microsoft.com/office/drawing/2014/main" id="{DCF68DCD-967B-544C-B259-8328CE0ACA98}"/>
              </a:ext>
            </a:extLst>
          </p:cNvPr>
          <p:cNvGrpSpPr/>
          <p:nvPr/>
        </p:nvGrpSpPr>
        <p:grpSpPr>
          <a:xfrm>
            <a:off x="3935761" y="366188"/>
            <a:ext cx="6594789" cy="2356420"/>
            <a:chOff x="2411760" y="366188"/>
            <a:chExt cx="6594789" cy="2356420"/>
          </a:xfrm>
        </p:grpSpPr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45352E12-4DD3-DD49-99AA-0F52BD2DB98B}"/>
                </a:ext>
              </a:extLst>
            </p:cNvPr>
            <p:cNvSpPr/>
            <p:nvPr/>
          </p:nvSpPr>
          <p:spPr>
            <a:xfrm>
              <a:off x="2411760" y="366188"/>
              <a:ext cx="1343995" cy="965043"/>
            </a:xfrm>
            <a:custGeom>
              <a:avLst/>
              <a:gdLst>
                <a:gd name="connsiteX0" fmla="*/ 0 w 1343995"/>
                <a:gd name="connsiteY0" fmla="*/ 482522 h 965043"/>
                <a:gd name="connsiteX1" fmla="*/ 671998 w 1343995"/>
                <a:gd name="connsiteY1" fmla="*/ 0 h 965043"/>
                <a:gd name="connsiteX2" fmla="*/ 1343996 w 1343995"/>
                <a:gd name="connsiteY2" fmla="*/ 482522 h 965043"/>
                <a:gd name="connsiteX3" fmla="*/ 671998 w 1343995"/>
                <a:gd name="connsiteY3" fmla="*/ 965044 h 965043"/>
                <a:gd name="connsiteX4" fmla="*/ 0 w 1343995"/>
                <a:gd name="connsiteY4" fmla="*/ 482522 h 96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995" h="965043" fill="none" extrusionOk="0">
                  <a:moveTo>
                    <a:pt x="0" y="482522"/>
                  </a:moveTo>
                  <a:cubicBezTo>
                    <a:pt x="16060" y="217937"/>
                    <a:pt x="339440" y="-79389"/>
                    <a:pt x="671998" y="0"/>
                  </a:cubicBezTo>
                  <a:cubicBezTo>
                    <a:pt x="1004433" y="-5926"/>
                    <a:pt x="1329777" y="229419"/>
                    <a:pt x="1343996" y="482522"/>
                  </a:cubicBezTo>
                  <a:cubicBezTo>
                    <a:pt x="1338117" y="692946"/>
                    <a:pt x="1036937" y="973653"/>
                    <a:pt x="671998" y="965044"/>
                  </a:cubicBezTo>
                  <a:cubicBezTo>
                    <a:pt x="357536" y="996771"/>
                    <a:pt x="34092" y="757209"/>
                    <a:pt x="0" y="482522"/>
                  </a:cubicBezTo>
                  <a:close/>
                </a:path>
                <a:path w="1343995" h="965043" stroke="0" extrusionOk="0">
                  <a:moveTo>
                    <a:pt x="0" y="482522"/>
                  </a:moveTo>
                  <a:cubicBezTo>
                    <a:pt x="-33134" y="195594"/>
                    <a:pt x="270910" y="11242"/>
                    <a:pt x="671998" y="0"/>
                  </a:cubicBezTo>
                  <a:cubicBezTo>
                    <a:pt x="1104506" y="12921"/>
                    <a:pt x="1297272" y="217518"/>
                    <a:pt x="1343996" y="482522"/>
                  </a:cubicBezTo>
                  <a:cubicBezTo>
                    <a:pt x="1286554" y="805107"/>
                    <a:pt x="1038119" y="992755"/>
                    <a:pt x="671998" y="965044"/>
                  </a:cubicBezTo>
                  <a:cubicBezTo>
                    <a:pt x="272335" y="949435"/>
                    <a:pt x="20956" y="759025"/>
                    <a:pt x="0" y="482522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accent1">
                  <a:shade val="50000"/>
                  <a:alpha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9B302F13-DBD1-D448-9238-F144FF7D4A8B}"/>
                </a:ext>
              </a:extLst>
            </p:cNvPr>
            <p:cNvSpPr txBox="1"/>
            <p:nvPr/>
          </p:nvSpPr>
          <p:spPr>
            <a:xfrm>
              <a:off x="5292081" y="1891611"/>
              <a:ext cx="3714468" cy="8309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6">
                  <a:lumMod val="50000"/>
                </a:schemeClr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I processi analizzati indagano la percezione e l’elaborazione del giudizio in </a:t>
              </a:r>
              <a:r>
                <a:rPr lang="it-IT" sz="16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merito ad altri agenti sociali.</a:t>
              </a:r>
            </a:p>
          </p:txBody>
        </p:sp>
        <p:cxnSp>
          <p:nvCxnSpPr>
            <p:cNvPr id="18" name="Connettore 4 17">
              <a:extLst>
                <a:ext uri="{FF2B5EF4-FFF2-40B4-BE49-F238E27FC236}">
                  <a16:creationId xmlns:a16="http://schemas.microsoft.com/office/drawing/2014/main" id="{91A3ECD0-696E-4A40-89B8-218CC0D49BB4}"/>
                </a:ext>
              </a:extLst>
            </p:cNvPr>
            <p:cNvCxnSpPr>
              <a:cxnSpLocks/>
              <a:stCxn id="16" idx="6"/>
              <a:endCxn id="37" idx="0"/>
            </p:cNvCxnSpPr>
            <p:nvPr/>
          </p:nvCxnSpPr>
          <p:spPr>
            <a:xfrm>
              <a:off x="3755755" y="848710"/>
              <a:ext cx="3393560" cy="1042901"/>
            </a:xfrm>
            <a:prstGeom prst="bentConnector2">
              <a:avLst/>
            </a:prstGeom>
            <a:ln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La cognizione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337433" y="974636"/>
              <a:ext cx="561083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Modelli e principi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alla base della cognizione sociale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3" y="1833080"/>
            <a:ext cx="4218523" cy="120032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cognizione sociale analizza l’individuo immerso nel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contesto sociale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alle prese con la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raccolta, l’elaborazione e l’interpretazione di informazioni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C58129D2-A9CE-1C41-8BA5-61E1E8B47137}"/>
              </a:ext>
            </a:extLst>
          </p:cNvPr>
          <p:cNvGrpSpPr/>
          <p:nvPr/>
        </p:nvGrpSpPr>
        <p:grpSpPr>
          <a:xfrm>
            <a:off x="1661452" y="3356992"/>
            <a:ext cx="8546568" cy="2442966"/>
            <a:chOff x="137452" y="3356992"/>
            <a:chExt cx="8546568" cy="2442966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DECDDAF-F7C2-7E48-AF73-8D563D609E25}"/>
                </a:ext>
              </a:extLst>
            </p:cNvPr>
            <p:cNvSpPr txBox="1"/>
            <p:nvPr/>
          </p:nvSpPr>
          <p:spPr>
            <a:xfrm>
              <a:off x="137452" y="3356992"/>
              <a:ext cx="8546568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Studia le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STRUTTURE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PROCESSI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che permettono alle persone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PENSARE E DARE UN SENSO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</a:t>
              </a:r>
              <a:r>
                <a:rPr lang="it-IT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sé stesse, agli altri e alle situazioni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(</a:t>
              </a:r>
              <a:r>
                <a:rPr lang="it-IT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Fiske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Taylor, 2013). </a:t>
              </a:r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BC1D8512-52C2-244F-8DCD-949F6F09A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7562" y="4165850"/>
              <a:ext cx="3401070" cy="163410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98A8C49F-19AE-CF4D-B200-CA7BDBFA404A}"/>
                </a:ext>
              </a:extLst>
            </p:cNvPr>
            <p:cNvSpPr txBox="1"/>
            <p:nvPr/>
          </p:nvSpPr>
          <p:spPr>
            <a:xfrm>
              <a:off x="6943706" y="5569126"/>
              <a:ext cx="1576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Susan </a:t>
              </a:r>
              <a:r>
                <a:rPr lang="it-IT" sz="900" dirty="0" err="1">
                  <a:latin typeface="Cambria" panose="02040503050406030204" pitchFamily="18" charset="0"/>
                </a:rPr>
                <a:t>Fiske</a:t>
              </a:r>
              <a:r>
                <a:rPr lang="it-IT" sz="900" dirty="0">
                  <a:latin typeface="Cambria" panose="02040503050406030204" pitchFamily="18" charset="0"/>
                </a:rPr>
                <a:t> e Shelley Taylor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0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6DE87DD-1CCC-074B-8DDE-2D1F73987631}"/>
              </a:ext>
            </a:extLst>
          </p:cNvPr>
          <p:cNvSpPr txBox="1"/>
          <p:nvPr/>
        </p:nvSpPr>
        <p:spPr>
          <a:xfrm>
            <a:off x="1670959" y="2224207"/>
            <a:ext cx="68108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di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ricercatore di coerenza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(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Festinger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1957; 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Heider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1959)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6" y="2778205"/>
            <a:ext cx="4742799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Pensatore sociale come un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individuo alle prese con la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risoluzione delle discrepanze percepite</a:t>
            </a:r>
            <a:r>
              <a:rPr lang="it-IT" sz="1600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tra le proprie cognizioni, emozioni e comportamenti.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A73BE869-89E4-9647-9E52-C8F80023578E}"/>
              </a:ext>
            </a:extLst>
          </p:cNvPr>
          <p:cNvGrpSpPr/>
          <p:nvPr/>
        </p:nvGrpSpPr>
        <p:grpSpPr>
          <a:xfrm>
            <a:off x="6528049" y="2889213"/>
            <a:ext cx="2844675" cy="2567045"/>
            <a:chOff x="5004048" y="2547230"/>
            <a:chExt cx="2844675" cy="256704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CEB3BF9-B225-064B-A2FF-A714DB97744B}"/>
                </a:ext>
              </a:extLst>
            </p:cNvPr>
            <p:cNvSpPr txBox="1"/>
            <p:nvPr/>
          </p:nvSpPr>
          <p:spPr>
            <a:xfrm>
              <a:off x="5160040" y="2547230"/>
              <a:ext cx="2580312" cy="369332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Mancanza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equilibrio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690936E1-9544-584C-8522-7D43A58E81C9}"/>
                </a:ext>
              </a:extLst>
            </p:cNvPr>
            <p:cNvSpPr txBox="1"/>
            <p:nvPr/>
          </p:nvSpPr>
          <p:spPr>
            <a:xfrm>
              <a:off x="5204306" y="3505530"/>
              <a:ext cx="2415694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PULSIONE NEGATIVA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89D32FF-96B1-524B-91DE-8E6382EA4007}"/>
                </a:ext>
              </a:extLst>
            </p:cNvPr>
            <p:cNvSpPr txBox="1"/>
            <p:nvPr/>
          </p:nvSpPr>
          <p:spPr>
            <a:xfrm>
              <a:off x="5004048" y="4467944"/>
              <a:ext cx="2844675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Motivazione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modificare la configurazione esistente</a:t>
              </a:r>
            </a:p>
          </p:txBody>
        </p:sp>
        <p:cxnSp>
          <p:nvCxnSpPr>
            <p:cNvPr id="24" name="Connettore 2 23">
              <a:extLst>
                <a:ext uri="{FF2B5EF4-FFF2-40B4-BE49-F238E27FC236}">
                  <a16:creationId xmlns:a16="http://schemas.microsoft.com/office/drawing/2014/main" id="{D1628FA3-5F54-444C-AD8B-5765AB0CF0D6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6412153" y="387486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40DEDF34-0EB8-CE49-AA64-11581EF283E3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53" y="290620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93148A6-C604-4344-8E84-3DF22768B9A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‘50</a:t>
            </a:r>
          </a:p>
        </p:txBody>
      </p: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72B235FD-0292-D543-9D34-56327C55AAB3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61852" y="4906387"/>
            <a:ext cx="4781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Esempio: mi piace tanto Carlo ma abbiamo convinzioni politiche diverse…che faccio? O cambio partito o lascio Carlo</a:t>
            </a:r>
          </a:p>
        </p:txBody>
      </p:sp>
      <p:cxnSp>
        <p:nvCxnSpPr>
          <p:cNvPr id="7" name="Connettore 2 6"/>
          <p:cNvCxnSpPr/>
          <p:nvPr/>
        </p:nvCxnSpPr>
        <p:spPr>
          <a:xfrm flipV="1">
            <a:off x="4876800" y="3258545"/>
            <a:ext cx="2290354" cy="1740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>
            <a:endCxn id="19" idx="1"/>
          </p:cNvCxnSpPr>
          <p:nvPr/>
        </p:nvCxnSpPr>
        <p:spPr>
          <a:xfrm flipV="1">
            <a:off x="4876800" y="5133093"/>
            <a:ext cx="1651249" cy="234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7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3950715" cy="15696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come esseri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razionali alla ricerca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spiegazione plausibile dei comportamenti delle persone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e delle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cause dei fenomeni sociali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sulla base delle proprie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capacità cognitive e delle informazioni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a propria disposizione.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356094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scienziato ingenuo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‘70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o 6">
            <a:extLst>
              <a:ext uri="{FF2B5EF4-FFF2-40B4-BE49-F238E27FC236}">
                <a16:creationId xmlns:a16="http://schemas.microsoft.com/office/drawing/2014/main" id="{90BE4CF9-524B-1B4B-8B07-14573DA16660}"/>
              </a:ext>
            </a:extLst>
          </p:cNvPr>
          <p:cNvGrpSpPr/>
          <p:nvPr/>
        </p:nvGrpSpPr>
        <p:grpSpPr>
          <a:xfrm>
            <a:off x="2642502" y="1876183"/>
            <a:ext cx="8097507" cy="2114655"/>
            <a:chOff x="1118501" y="1876182"/>
            <a:chExt cx="8097507" cy="2114655"/>
          </a:xfrm>
        </p:grpSpPr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E1D568A3-FC36-8F44-84E1-993615BEC150}"/>
                </a:ext>
              </a:extLst>
            </p:cNvPr>
            <p:cNvGrpSpPr/>
            <p:nvPr/>
          </p:nvGrpSpPr>
          <p:grpSpPr>
            <a:xfrm>
              <a:off x="4139952" y="2790220"/>
              <a:ext cx="5076056" cy="1200617"/>
              <a:chOff x="4139952" y="2790220"/>
              <a:chExt cx="5076056" cy="1200617"/>
            </a:xfrm>
          </p:grpSpPr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A93ED7F-68A7-C04C-8297-5BC85038FC0E}"/>
                  </a:ext>
                </a:extLst>
              </p:cNvPr>
              <p:cNvSpPr txBox="1"/>
              <p:nvPr/>
            </p:nvSpPr>
            <p:spPr>
              <a:xfrm>
                <a:off x="4139952" y="2790220"/>
                <a:ext cx="5076056" cy="369332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processi di </a:t>
                </a:r>
                <a:r>
                  <a:rPr lang="it-IT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ATTRIBUZIONE CAUSALE</a:t>
                </a: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29CCE05A-FC22-BF42-90D1-C8D5CD697F59}"/>
                  </a:ext>
                </a:extLst>
              </p:cNvPr>
              <p:cNvSpPr txBox="1"/>
              <p:nvPr/>
            </p:nvSpPr>
            <p:spPr>
              <a:xfrm>
                <a:off x="4627419" y="3159840"/>
                <a:ext cx="4327344" cy="830997"/>
              </a:xfrm>
              <a:prstGeom prst="rect">
                <a:avLst/>
              </a:prstGeom>
              <a:noFill/>
              <a:ln w="12700">
                <a:noFill/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percorsi e delle strategie utilizzate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dalle persone per spiegare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CAUSALMENTE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gli eventi osservati nel proprio contesto sociale.</a:t>
                </a:r>
              </a:p>
            </p:txBody>
          </p:sp>
        </p:grpSp>
        <p:cxnSp>
          <p:nvCxnSpPr>
            <p:cNvPr id="23" name="Connettore 4 22">
              <a:extLst>
                <a:ext uri="{FF2B5EF4-FFF2-40B4-BE49-F238E27FC236}">
                  <a16:creationId xmlns:a16="http://schemas.microsoft.com/office/drawing/2014/main" id="{6311A927-11AD-104E-AF5A-ADDA17DDCEB1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1118501" y="1876182"/>
              <a:ext cx="5548979" cy="842167"/>
            </a:xfrm>
            <a:prstGeom prst="bentConnector3">
              <a:avLst>
                <a:gd name="adj1" fmla="val 100082"/>
              </a:avLst>
            </a:prstGeom>
            <a:ln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sellaDiTesto 1"/>
          <p:cNvSpPr txBox="1"/>
          <p:nvPr/>
        </p:nvSpPr>
        <p:spPr>
          <a:xfrm>
            <a:off x="6966857" y="4452866"/>
            <a:ext cx="3683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Esempio: qual è la causa di quella violenza a scuola?</a:t>
            </a:r>
          </a:p>
        </p:txBody>
      </p:sp>
    </p:spTree>
    <p:extLst>
      <p:ext uri="{BB962C8B-B14F-4D97-AF65-F5344CB8AC3E}">
        <p14:creationId xmlns:p14="http://schemas.microsoft.com/office/powerpoint/2010/main" val="207745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166739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esseri umani, dotati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risorse cognitive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limitate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sotto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pressione temporale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sono propensi all’utilizzo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processi cognitivi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rapidi e poco controllati.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539087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economizzatore di risorse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‘80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2090057" y="4598126"/>
            <a:ext cx="4615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 : le euristiche (disponibilità, ancoraggio e oggettivazione, disponibilità e rappresentatività)</a:t>
            </a:r>
          </a:p>
          <a:p>
            <a:r>
              <a:rPr lang="it-IT" dirty="0"/>
              <a:t>Devo decidere se fidarmi o meno della fidanzata di mio fratello e ho a disposizione solo una cena per decidere</a:t>
            </a:r>
          </a:p>
        </p:txBody>
      </p:sp>
    </p:spTree>
    <p:extLst>
      <p:ext uri="{BB962C8B-B14F-4D97-AF65-F5344CB8AC3E}">
        <p14:creationId xmlns:p14="http://schemas.microsoft.com/office/powerpoint/2010/main" val="393912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310755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utilizzano in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maniera strategica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i processi a loro disposizione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sia consapevoli che inconsapevoli,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per raggiungere i loro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obiettivi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7" y="2204864"/>
            <a:ext cx="3560945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stratega motivato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‘90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942011" y="4693920"/>
            <a:ext cx="4850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Es: io posso essere molto motivato a dire che quella ragazza è pessima per mio fratello perché non voglio essere sostituita e anche se non la conosco bene parto già con l’intenzione di farle la guerra perché non mi interessa anche se ho una buona possibilità di sbagliare giudizio</a:t>
            </a:r>
          </a:p>
        </p:txBody>
      </p:sp>
    </p:spTree>
    <p:extLst>
      <p:ext uri="{BB962C8B-B14F-4D97-AF65-F5344CB8AC3E}">
        <p14:creationId xmlns:p14="http://schemas.microsoft.com/office/powerpoint/2010/main" val="276816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4"/>
            <a:ext cx="774691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 di elaborazione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cognitiva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D2BB185-FA5D-8F4C-8018-C7E62A882812}"/>
              </a:ext>
            </a:extLst>
          </p:cNvPr>
          <p:cNvGrpSpPr/>
          <p:nvPr/>
        </p:nvGrpSpPr>
        <p:grpSpPr>
          <a:xfrm>
            <a:off x="1828801" y="2996952"/>
            <a:ext cx="3187075" cy="2332414"/>
            <a:chOff x="304800" y="2996952"/>
            <a:chExt cx="3187075" cy="233241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9DFC727-F938-F246-8FD7-DA59A24C3F6D}"/>
                </a:ext>
              </a:extLst>
            </p:cNvPr>
            <p:cNvSpPr txBox="1"/>
            <p:nvPr/>
          </p:nvSpPr>
          <p:spPr>
            <a:xfrm>
              <a:off x="304800" y="2996952"/>
              <a:ext cx="2346316" cy="46166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ACCESSIBILITÀ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CD930E7D-99A9-C043-B24D-EC013EEA66EA}"/>
                </a:ext>
              </a:extLst>
            </p:cNvPr>
            <p:cNvSpPr txBox="1"/>
            <p:nvPr/>
          </p:nvSpPr>
          <p:spPr>
            <a:xfrm>
              <a:off x="304800" y="3575040"/>
              <a:ext cx="318707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Più le informazioni sono accessibili e più esercitano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un’influenza sulla nostra vita mentale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sul nostro modo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percepire gli altri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e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interpretare la realtà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sociale.</a:t>
              </a: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6F08BFF2-3C0C-344E-80C7-30A4ED3C9446}"/>
              </a:ext>
            </a:extLst>
          </p:cNvPr>
          <p:cNvGrpSpPr/>
          <p:nvPr/>
        </p:nvGrpSpPr>
        <p:grpSpPr>
          <a:xfrm>
            <a:off x="5534913" y="2996952"/>
            <a:ext cx="5007051" cy="2880320"/>
            <a:chOff x="4010912" y="2996952"/>
            <a:chExt cx="5007051" cy="2880320"/>
          </a:xfrm>
        </p:grpSpPr>
        <p:cxnSp>
          <p:nvCxnSpPr>
            <p:cNvPr id="20" name="Connettore 1 19">
              <a:extLst>
                <a:ext uri="{FF2B5EF4-FFF2-40B4-BE49-F238E27FC236}">
                  <a16:creationId xmlns:a16="http://schemas.microsoft.com/office/drawing/2014/main" id="{76C413AE-0C4E-4746-B0E6-04FD1FE8638B}"/>
                </a:ext>
              </a:extLst>
            </p:cNvPr>
            <p:cNvCxnSpPr>
              <a:cxnSpLocks/>
            </p:cNvCxnSpPr>
            <p:nvPr/>
          </p:nvCxnSpPr>
          <p:spPr>
            <a:xfrm>
              <a:off x="6514437" y="3575040"/>
              <a:ext cx="0" cy="23022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A8CDDD6-AA10-CD40-9C04-B41A13566E07}"/>
                </a:ext>
              </a:extLst>
            </p:cNvPr>
            <p:cNvGrpSpPr/>
            <p:nvPr/>
          </p:nvGrpSpPr>
          <p:grpSpPr>
            <a:xfrm>
              <a:off x="4010912" y="2996952"/>
              <a:ext cx="5007051" cy="1029017"/>
              <a:chOff x="4010912" y="2996952"/>
              <a:chExt cx="5007051" cy="1029017"/>
            </a:xfrm>
          </p:grpSpPr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6D9C2086-1BBD-2346-961E-36A01A276C95}"/>
                  </a:ext>
                </a:extLst>
              </p:cNvPr>
              <p:cNvSpPr txBox="1"/>
              <p:nvPr/>
            </p:nvSpPr>
            <p:spPr>
              <a:xfrm>
                <a:off x="4267200" y="2996952"/>
                <a:ext cx="4572000" cy="46166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PROFONDITÀ</a:t>
                </a:r>
                <a:r>
                  <a:rPr lang="it-IT" sz="24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di </a:t>
                </a:r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5B26BEC-5B37-5C45-96B4-98B1B444BC9B}"/>
                  </a:ext>
                </a:extLst>
              </p:cNvPr>
              <p:cNvSpPr txBox="1"/>
              <p:nvPr/>
            </p:nvSpPr>
            <p:spPr>
              <a:xfrm>
                <a:off x="4010912" y="3678503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centrale</a:t>
                </a: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C99E7C9-116C-2641-9F8E-C624E0123D10}"/>
                  </a:ext>
                </a:extLst>
              </p:cNvPr>
              <p:cNvSpPr txBox="1"/>
              <p:nvPr/>
            </p:nvSpPr>
            <p:spPr>
              <a:xfrm>
                <a:off x="6656676" y="3687415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 periferica</a:t>
                </a:r>
              </a:p>
            </p:txBody>
          </p:sp>
        </p:grp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04235C46-2A8A-BA48-9DCB-72BEC6372227}"/>
              </a:ext>
            </a:extLst>
          </p:cNvPr>
          <p:cNvGrpSpPr/>
          <p:nvPr/>
        </p:nvGrpSpPr>
        <p:grpSpPr>
          <a:xfrm>
            <a:off x="5534910" y="4075203"/>
            <a:ext cx="5133086" cy="1817751"/>
            <a:chOff x="4010910" y="4075203"/>
            <a:chExt cx="5133086" cy="1817751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BBA88E03-B000-5748-99B0-6C1A0228E25F}"/>
                </a:ext>
              </a:extLst>
            </p:cNvPr>
            <p:cNvSpPr txBox="1"/>
            <p:nvPr/>
          </p:nvSpPr>
          <p:spPr>
            <a:xfrm>
              <a:off x="4010910" y="4077072"/>
              <a:ext cx="2503521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Percorsi di elaborazione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profondi, controllati e dispendiosi cognitivamente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quando gli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schemi pregressi vengono contraddetti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o in stati di alta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motivazione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SILLOGISMO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E85488A-27DC-A643-9DC9-9EAADE92A3D5}"/>
                </a:ext>
              </a:extLst>
            </p:cNvPr>
            <p:cNvSpPr txBox="1"/>
            <p:nvPr/>
          </p:nvSpPr>
          <p:spPr>
            <a:xfrm>
              <a:off x="6514431" y="4075203"/>
              <a:ext cx="2629565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risparmiare energie cognitive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affidarsi a un’elaborazione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superficiale e il più possibile rapida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delle informazioni (ad esempio, attraverso le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euristiche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ENTIMEMA</a:t>
              </a: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5EAFC52-2E4F-2C47-A8E6-950484B95834}"/>
              </a:ext>
            </a:extLst>
          </p:cNvPr>
          <p:cNvGrpSpPr/>
          <p:nvPr/>
        </p:nvGrpSpPr>
        <p:grpSpPr>
          <a:xfrm>
            <a:off x="1601292" y="2379277"/>
            <a:ext cx="8065158" cy="418368"/>
            <a:chOff x="77292" y="2379277"/>
            <a:chExt cx="8065158" cy="418368"/>
          </a:xfrm>
        </p:grpSpPr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65E3AFA2-04B1-9D4D-9DF4-1E38AD010CDC}"/>
                </a:ext>
              </a:extLst>
            </p:cNvPr>
            <p:cNvGrpSpPr/>
            <p:nvPr/>
          </p:nvGrpSpPr>
          <p:grpSpPr>
            <a:xfrm>
              <a:off x="137452" y="2379277"/>
              <a:ext cx="8004998" cy="418368"/>
              <a:chOff x="137452" y="2379277"/>
              <a:chExt cx="8004998" cy="418368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460F715-EE4C-154B-891C-B4FF589CA9ED}"/>
                  </a:ext>
                </a:extLst>
              </p:cNvPr>
              <p:cNvSpPr txBox="1"/>
              <p:nvPr/>
            </p:nvSpPr>
            <p:spPr>
              <a:xfrm>
                <a:off x="137452" y="2379277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1. «Siamo pigri»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26E26730-0F67-8649-9FAA-86F5814BD102}"/>
                  </a:ext>
                </a:extLst>
              </p:cNvPr>
              <p:cNvSpPr txBox="1"/>
              <p:nvPr/>
            </p:nvSpPr>
            <p:spPr>
              <a:xfrm>
                <a:off x="4139951" y="2397535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2. «Siamo conservatori»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EB0A4CD9-08E7-2946-A01E-BFE3D9DE5989}"/>
                </a:ext>
              </a:extLst>
            </p:cNvPr>
            <p:cNvSpPr/>
            <p:nvPr/>
          </p:nvSpPr>
          <p:spPr>
            <a:xfrm>
              <a:off x="77292" y="2420888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9DE8E1FA-7040-0A47-80E7-637D88FB03C4}"/>
                </a:ext>
              </a:extLst>
            </p:cNvPr>
            <p:cNvSpPr/>
            <p:nvPr/>
          </p:nvSpPr>
          <p:spPr>
            <a:xfrm>
              <a:off x="4072074" y="2436970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9559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</TotalTime>
  <Words>2870</Words>
  <Application>Microsoft Office PowerPoint</Application>
  <PresentationFormat>Widescreen</PresentationFormat>
  <Paragraphs>298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 ricorre alle euristiche quando: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Processi </vt:lpstr>
      <vt:lpstr>Presentazione standard di PowerPoint</vt:lpstr>
      <vt:lpstr>SIT e SCT di Tajfel e Turner</vt:lpstr>
      <vt:lpstr>Cadiamo nello stereotipo quando</vt:lpstr>
      <vt:lpstr>Presentazione standard di PowerPoint</vt:lpstr>
      <vt:lpstr>ESERCITAZIONI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alessandra.fermani@unimc.it</cp:lastModifiedBy>
  <cp:revision>18</cp:revision>
  <dcterms:created xsi:type="dcterms:W3CDTF">2021-03-03T06:47:19Z</dcterms:created>
  <dcterms:modified xsi:type="dcterms:W3CDTF">2022-03-17T07:56:53Z</dcterms:modified>
</cp:coreProperties>
</file>