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88" r:id="rId3"/>
    <p:sldId id="260" r:id="rId4"/>
    <p:sldId id="258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</p:sldIdLst>
  <p:sldSz cx="9144000" cy="6858000" type="screen4x3"/>
  <p:notesSz cx="9144000" cy="6858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628900" y="577722"/>
            <a:ext cx="3886199" cy="513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FF0000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33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143000" y="0"/>
            <a:ext cx="114300" cy="6858000"/>
          </a:xfrm>
          <a:custGeom>
            <a:avLst/>
            <a:gdLst/>
            <a:ahLst/>
            <a:cxnLst/>
            <a:rect l="l" t="t" r="r" b="b"/>
            <a:pathLst>
              <a:path w="114300" h="6858000">
                <a:moveTo>
                  <a:pt x="11430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0" y="6858000"/>
                </a:lnTo>
                <a:lnTo>
                  <a:pt x="1143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254925" y="0"/>
            <a:ext cx="6746240" cy="6858000"/>
          </a:xfrm>
          <a:custGeom>
            <a:avLst/>
            <a:gdLst/>
            <a:ahLst/>
            <a:cxnLst/>
            <a:rect l="l" t="t" r="r" b="b"/>
            <a:pathLst>
              <a:path w="6746240" h="6858000">
                <a:moveTo>
                  <a:pt x="6624701" y="6388100"/>
                </a:moveTo>
                <a:lnTo>
                  <a:pt x="0" y="6388100"/>
                </a:lnTo>
                <a:lnTo>
                  <a:pt x="0" y="6697345"/>
                </a:lnTo>
                <a:lnTo>
                  <a:pt x="6624701" y="6697345"/>
                </a:lnTo>
                <a:lnTo>
                  <a:pt x="6624701" y="6388100"/>
                </a:lnTo>
                <a:close/>
              </a:path>
              <a:path w="6746240" h="6858000">
                <a:moveTo>
                  <a:pt x="6746075" y="0"/>
                </a:moveTo>
                <a:lnTo>
                  <a:pt x="6631775" y="0"/>
                </a:lnTo>
                <a:lnTo>
                  <a:pt x="6631775" y="6858000"/>
                </a:lnTo>
                <a:lnTo>
                  <a:pt x="6746075" y="6858000"/>
                </a:lnTo>
                <a:lnTo>
                  <a:pt x="674607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257300" y="155574"/>
            <a:ext cx="6624955" cy="6546850"/>
          </a:xfrm>
          <a:custGeom>
            <a:avLst/>
            <a:gdLst/>
            <a:ahLst/>
            <a:cxnLst/>
            <a:rect l="l" t="t" r="r" b="b"/>
            <a:pathLst>
              <a:path w="6624955" h="6546850">
                <a:moveTo>
                  <a:pt x="0" y="6546850"/>
                </a:moveTo>
                <a:lnTo>
                  <a:pt x="6624701" y="6546850"/>
                </a:lnTo>
                <a:lnTo>
                  <a:pt x="6624701" y="0"/>
                </a:lnTo>
                <a:lnTo>
                  <a:pt x="0" y="0"/>
                </a:lnTo>
                <a:lnTo>
                  <a:pt x="0" y="6546850"/>
                </a:lnTo>
                <a:close/>
              </a:path>
            </a:pathLst>
          </a:custGeom>
          <a:ln w="9525">
            <a:solidFill>
              <a:srgbClr val="DFDF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257300" y="1276350"/>
            <a:ext cx="6624955" cy="0"/>
          </a:xfrm>
          <a:custGeom>
            <a:avLst/>
            <a:gdLst/>
            <a:ahLst/>
            <a:cxnLst/>
            <a:rect l="l" t="t" r="r" b="b"/>
            <a:pathLst>
              <a:path w="6624955">
                <a:moveTo>
                  <a:pt x="0" y="0"/>
                </a:moveTo>
                <a:lnTo>
                  <a:pt x="6624701" y="0"/>
                </a:lnTo>
              </a:path>
            </a:pathLst>
          </a:custGeom>
          <a:ln w="9525">
            <a:solidFill>
              <a:srgbClr val="DFDFDF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4343400" y="955674"/>
            <a:ext cx="457200" cy="609600"/>
          </a:xfrm>
          <a:custGeom>
            <a:avLst/>
            <a:gdLst/>
            <a:ahLst/>
            <a:cxnLst/>
            <a:rect l="l" t="t" r="r" b="b"/>
            <a:pathLst>
              <a:path w="457200" h="609600">
                <a:moveTo>
                  <a:pt x="457200" y="304800"/>
                </a:moveTo>
                <a:lnTo>
                  <a:pt x="454152" y="255397"/>
                </a:lnTo>
                <a:lnTo>
                  <a:pt x="445516" y="208534"/>
                </a:lnTo>
                <a:lnTo>
                  <a:pt x="431673" y="164719"/>
                </a:lnTo>
                <a:lnTo>
                  <a:pt x="413131" y="124841"/>
                </a:lnTo>
                <a:lnTo>
                  <a:pt x="390271" y="89281"/>
                </a:lnTo>
                <a:lnTo>
                  <a:pt x="363601" y="58801"/>
                </a:lnTo>
                <a:lnTo>
                  <a:pt x="333629" y="34036"/>
                </a:lnTo>
                <a:lnTo>
                  <a:pt x="265684" y="3937"/>
                </a:lnTo>
                <a:lnTo>
                  <a:pt x="228600" y="0"/>
                </a:lnTo>
                <a:lnTo>
                  <a:pt x="191516" y="3937"/>
                </a:lnTo>
                <a:lnTo>
                  <a:pt x="123571" y="34036"/>
                </a:lnTo>
                <a:lnTo>
                  <a:pt x="93599" y="58801"/>
                </a:lnTo>
                <a:lnTo>
                  <a:pt x="66929" y="89281"/>
                </a:lnTo>
                <a:lnTo>
                  <a:pt x="44069" y="124841"/>
                </a:lnTo>
                <a:lnTo>
                  <a:pt x="25527" y="164719"/>
                </a:lnTo>
                <a:lnTo>
                  <a:pt x="11684" y="208534"/>
                </a:lnTo>
                <a:lnTo>
                  <a:pt x="3048" y="255397"/>
                </a:lnTo>
                <a:lnTo>
                  <a:pt x="0" y="304800"/>
                </a:lnTo>
                <a:lnTo>
                  <a:pt x="3048" y="354203"/>
                </a:lnTo>
                <a:lnTo>
                  <a:pt x="11684" y="401066"/>
                </a:lnTo>
                <a:lnTo>
                  <a:pt x="25527" y="444881"/>
                </a:lnTo>
                <a:lnTo>
                  <a:pt x="44069" y="484759"/>
                </a:lnTo>
                <a:lnTo>
                  <a:pt x="66929" y="520319"/>
                </a:lnTo>
                <a:lnTo>
                  <a:pt x="93599" y="550799"/>
                </a:lnTo>
                <a:lnTo>
                  <a:pt x="123571" y="575564"/>
                </a:lnTo>
                <a:lnTo>
                  <a:pt x="191516" y="605663"/>
                </a:lnTo>
                <a:lnTo>
                  <a:pt x="228600" y="609600"/>
                </a:lnTo>
                <a:lnTo>
                  <a:pt x="265684" y="605663"/>
                </a:lnTo>
                <a:lnTo>
                  <a:pt x="333629" y="575564"/>
                </a:lnTo>
                <a:lnTo>
                  <a:pt x="363601" y="550799"/>
                </a:lnTo>
                <a:lnTo>
                  <a:pt x="390271" y="520319"/>
                </a:lnTo>
                <a:lnTo>
                  <a:pt x="413131" y="484759"/>
                </a:lnTo>
                <a:lnTo>
                  <a:pt x="431673" y="444881"/>
                </a:lnTo>
                <a:lnTo>
                  <a:pt x="445516" y="401066"/>
                </a:lnTo>
                <a:lnTo>
                  <a:pt x="454152" y="354203"/>
                </a:lnTo>
                <a:lnTo>
                  <a:pt x="457200" y="304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4395851" y="1025524"/>
            <a:ext cx="352425" cy="471805"/>
          </a:xfrm>
          <a:custGeom>
            <a:avLst/>
            <a:gdLst/>
            <a:ahLst/>
            <a:cxnLst/>
            <a:rect l="l" t="t" r="r" b="b"/>
            <a:pathLst>
              <a:path w="352425" h="471805">
                <a:moveTo>
                  <a:pt x="326898" y="235077"/>
                </a:moveTo>
                <a:lnTo>
                  <a:pt x="326263" y="216027"/>
                </a:lnTo>
                <a:lnTo>
                  <a:pt x="320294" y="176657"/>
                </a:lnTo>
                <a:lnTo>
                  <a:pt x="314325" y="157429"/>
                </a:lnTo>
                <a:lnTo>
                  <a:pt x="314325" y="237617"/>
                </a:lnTo>
                <a:lnTo>
                  <a:pt x="313563" y="256667"/>
                </a:lnTo>
                <a:lnTo>
                  <a:pt x="303022" y="310134"/>
                </a:lnTo>
                <a:lnTo>
                  <a:pt x="282194" y="354584"/>
                </a:lnTo>
                <a:lnTo>
                  <a:pt x="252476" y="390144"/>
                </a:lnTo>
                <a:lnTo>
                  <a:pt x="216408" y="413004"/>
                </a:lnTo>
                <a:lnTo>
                  <a:pt x="175133" y="421894"/>
                </a:lnTo>
                <a:lnTo>
                  <a:pt x="161036" y="420624"/>
                </a:lnTo>
                <a:lnTo>
                  <a:pt x="121539" y="406654"/>
                </a:lnTo>
                <a:lnTo>
                  <a:pt x="87630" y="378714"/>
                </a:lnTo>
                <a:lnTo>
                  <a:pt x="61214" y="339344"/>
                </a:lnTo>
                <a:lnTo>
                  <a:pt x="43942" y="289814"/>
                </a:lnTo>
                <a:lnTo>
                  <a:pt x="38100" y="235077"/>
                </a:lnTo>
                <a:lnTo>
                  <a:pt x="38735" y="216027"/>
                </a:lnTo>
                <a:lnTo>
                  <a:pt x="49276" y="162687"/>
                </a:lnTo>
                <a:lnTo>
                  <a:pt x="70104" y="118237"/>
                </a:lnTo>
                <a:lnTo>
                  <a:pt x="99822" y="82550"/>
                </a:lnTo>
                <a:lnTo>
                  <a:pt x="136017" y="58420"/>
                </a:lnTo>
                <a:lnTo>
                  <a:pt x="177165" y="50800"/>
                </a:lnTo>
                <a:lnTo>
                  <a:pt x="191262" y="52070"/>
                </a:lnTo>
                <a:lnTo>
                  <a:pt x="242824" y="73660"/>
                </a:lnTo>
                <a:lnTo>
                  <a:pt x="274447" y="106807"/>
                </a:lnTo>
                <a:lnTo>
                  <a:pt x="297942" y="148717"/>
                </a:lnTo>
                <a:lnTo>
                  <a:pt x="311658" y="200787"/>
                </a:lnTo>
                <a:lnTo>
                  <a:pt x="314325" y="237617"/>
                </a:lnTo>
                <a:lnTo>
                  <a:pt x="314325" y="157429"/>
                </a:lnTo>
                <a:lnTo>
                  <a:pt x="292735" y="108077"/>
                </a:lnTo>
                <a:lnTo>
                  <a:pt x="248285" y="58420"/>
                </a:lnTo>
                <a:lnTo>
                  <a:pt x="206883" y="38100"/>
                </a:lnTo>
                <a:lnTo>
                  <a:pt x="176403" y="34290"/>
                </a:lnTo>
                <a:lnTo>
                  <a:pt x="146050" y="38100"/>
                </a:lnTo>
                <a:lnTo>
                  <a:pt x="92202" y="68580"/>
                </a:lnTo>
                <a:lnTo>
                  <a:pt x="51308" y="123317"/>
                </a:lnTo>
                <a:lnTo>
                  <a:pt x="28575" y="195707"/>
                </a:lnTo>
                <a:lnTo>
                  <a:pt x="25400" y="235077"/>
                </a:lnTo>
                <a:lnTo>
                  <a:pt x="26035" y="256667"/>
                </a:lnTo>
                <a:lnTo>
                  <a:pt x="32004" y="296164"/>
                </a:lnTo>
                <a:lnTo>
                  <a:pt x="59563" y="364744"/>
                </a:lnTo>
                <a:lnTo>
                  <a:pt x="104013" y="414274"/>
                </a:lnTo>
                <a:lnTo>
                  <a:pt x="160401" y="437134"/>
                </a:lnTo>
                <a:lnTo>
                  <a:pt x="175895" y="438404"/>
                </a:lnTo>
                <a:lnTo>
                  <a:pt x="191135" y="437134"/>
                </a:lnTo>
                <a:lnTo>
                  <a:pt x="234569" y="423164"/>
                </a:lnTo>
                <a:lnTo>
                  <a:pt x="271907" y="392684"/>
                </a:lnTo>
                <a:lnTo>
                  <a:pt x="308483" y="332994"/>
                </a:lnTo>
                <a:lnTo>
                  <a:pt x="326136" y="257937"/>
                </a:lnTo>
                <a:lnTo>
                  <a:pt x="326898" y="235077"/>
                </a:lnTo>
                <a:close/>
              </a:path>
              <a:path w="352425" h="471805">
                <a:moveTo>
                  <a:pt x="352425" y="235077"/>
                </a:moveTo>
                <a:lnTo>
                  <a:pt x="351282" y="210947"/>
                </a:lnTo>
                <a:lnTo>
                  <a:pt x="344170" y="165227"/>
                </a:lnTo>
                <a:lnTo>
                  <a:pt x="339598" y="151003"/>
                </a:lnTo>
                <a:lnTo>
                  <a:pt x="339598" y="235077"/>
                </a:lnTo>
                <a:lnTo>
                  <a:pt x="339598" y="237617"/>
                </a:lnTo>
                <a:lnTo>
                  <a:pt x="336296" y="279527"/>
                </a:lnTo>
                <a:lnTo>
                  <a:pt x="326898" y="321564"/>
                </a:lnTo>
                <a:lnTo>
                  <a:pt x="311912" y="358394"/>
                </a:lnTo>
                <a:lnTo>
                  <a:pt x="291973" y="391414"/>
                </a:lnTo>
                <a:lnTo>
                  <a:pt x="240030" y="438404"/>
                </a:lnTo>
                <a:lnTo>
                  <a:pt x="176403" y="454914"/>
                </a:lnTo>
                <a:lnTo>
                  <a:pt x="159766" y="453644"/>
                </a:lnTo>
                <a:lnTo>
                  <a:pt x="98425" y="429514"/>
                </a:lnTo>
                <a:lnTo>
                  <a:pt x="50165" y="376174"/>
                </a:lnTo>
                <a:lnTo>
                  <a:pt x="32512" y="340614"/>
                </a:lnTo>
                <a:lnTo>
                  <a:pt x="20193" y="302514"/>
                </a:lnTo>
                <a:lnTo>
                  <a:pt x="13462" y="259207"/>
                </a:lnTo>
                <a:lnTo>
                  <a:pt x="12700" y="235077"/>
                </a:lnTo>
                <a:lnTo>
                  <a:pt x="16002" y="193167"/>
                </a:lnTo>
                <a:lnTo>
                  <a:pt x="25400" y="151257"/>
                </a:lnTo>
                <a:lnTo>
                  <a:pt x="40386" y="114427"/>
                </a:lnTo>
                <a:lnTo>
                  <a:pt x="60325" y="81280"/>
                </a:lnTo>
                <a:lnTo>
                  <a:pt x="112268" y="34290"/>
                </a:lnTo>
                <a:lnTo>
                  <a:pt x="175895" y="17780"/>
                </a:lnTo>
                <a:lnTo>
                  <a:pt x="192532" y="19050"/>
                </a:lnTo>
                <a:lnTo>
                  <a:pt x="239522" y="34290"/>
                </a:lnTo>
                <a:lnTo>
                  <a:pt x="291592" y="81280"/>
                </a:lnTo>
                <a:lnTo>
                  <a:pt x="326644" y="151257"/>
                </a:lnTo>
                <a:lnTo>
                  <a:pt x="336296" y="191897"/>
                </a:lnTo>
                <a:lnTo>
                  <a:pt x="339598" y="235077"/>
                </a:lnTo>
                <a:lnTo>
                  <a:pt x="339598" y="151003"/>
                </a:lnTo>
                <a:lnTo>
                  <a:pt x="311658" y="85090"/>
                </a:lnTo>
                <a:lnTo>
                  <a:pt x="287528" y="53340"/>
                </a:lnTo>
                <a:lnTo>
                  <a:pt x="241681" y="17780"/>
                </a:lnTo>
                <a:lnTo>
                  <a:pt x="193167" y="1270"/>
                </a:lnTo>
                <a:lnTo>
                  <a:pt x="175133" y="0"/>
                </a:lnTo>
                <a:lnTo>
                  <a:pt x="139827" y="5080"/>
                </a:lnTo>
                <a:lnTo>
                  <a:pt x="76835" y="41910"/>
                </a:lnTo>
                <a:lnTo>
                  <a:pt x="50927" y="69850"/>
                </a:lnTo>
                <a:lnTo>
                  <a:pt x="29591" y="105537"/>
                </a:lnTo>
                <a:lnTo>
                  <a:pt x="13462" y="146177"/>
                </a:lnTo>
                <a:lnTo>
                  <a:pt x="3429" y="190627"/>
                </a:lnTo>
                <a:lnTo>
                  <a:pt x="0" y="237617"/>
                </a:lnTo>
                <a:lnTo>
                  <a:pt x="1016" y="261747"/>
                </a:lnTo>
                <a:lnTo>
                  <a:pt x="8128" y="307594"/>
                </a:lnTo>
                <a:lnTo>
                  <a:pt x="21590" y="349504"/>
                </a:lnTo>
                <a:lnTo>
                  <a:pt x="40640" y="387604"/>
                </a:lnTo>
                <a:lnTo>
                  <a:pt x="64770" y="419354"/>
                </a:lnTo>
                <a:lnTo>
                  <a:pt x="124714" y="461264"/>
                </a:lnTo>
                <a:lnTo>
                  <a:pt x="159131" y="471551"/>
                </a:lnTo>
                <a:lnTo>
                  <a:pt x="177165" y="471551"/>
                </a:lnTo>
                <a:lnTo>
                  <a:pt x="229362" y="461264"/>
                </a:lnTo>
                <a:lnTo>
                  <a:pt x="275463" y="430784"/>
                </a:lnTo>
                <a:lnTo>
                  <a:pt x="301371" y="401574"/>
                </a:lnTo>
                <a:lnTo>
                  <a:pt x="322707" y="367284"/>
                </a:lnTo>
                <a:lnTo>
                  <a:pt x="338836" y="326644"/>
                </a:lnTo>
                <a:lnTo>
                  <a:pt x="348869" y="282194"/>
                </a:lnTo>
                <a:lnTo>
                  <a:pt x="352425" y="235077"/>
                </a:lnTo>
                <a:close/>
              </a:path>
            </a:pathLst>
          </a:custGeom>
          <a:solidFill>
            <a:srgbClr val="DFDF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2124968"/>
            <a:ext cx="6858000" cy="1384995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276999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77940"/>
            <a:ext cx="2103120" cy="276999"/>
          </a:xfrm>
        </p:spPr>
        <p:txBody>
          <a:bodyPr/>
          <a:lstStyle/>
          <a:p>
            <a:fld id="{2996DBDB-B6B6-4A94-B3AE-6DFBACFE32EB}" type="datetimeFigureOut">
              <a:rPr lang="it-IT" smtClean="0"/>
              <a:t>01/03/2023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08960" y="6377940"/>
            <a:ext cx="2926080" cy="276999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83680" y="6377940"/>
            <a:ext cx="2103120" cy="276999"/>
          </a:xfrm>
        </p:spPr>
        <p:txBody>
          <a:bodyPr/>
          <a:lstStyle/>
          <a:p>
            <a:fld id="{3B1BE7FD-35F1-4E6B-B1D4-F27F49B6A6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7549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33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68501" y="210134"/>
            <a:ext cx="6806996" cy="124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10489" y="1524420"/>
            <a:ext cx="8523020" cy="22694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it.wikipedia.org/wiki/Intelletto" TargetMode="External"/><Relationship Id="rId2" Type="http://schemas.openxmlformats.org/officeDocument/2006/relationships/hyperlink" Target="https://it.wikipedia.org/wiki/Emozion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t.wikipedia.org/wiki/Cartesio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it.wikipedia.org/wiki/Sensazione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791205" y="5482234"/>
            <a:ext cx="3562985" cy="10130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Alessandra</a:t>
            </a:r>
            <a:r>
              <a:rPr sz="20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Fermani</a:t>
            </a:r>
            <a:endParaRPr sz="20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500" dirty="0">
              <a:latin typeface="Microsoft Sans Serif"/>
              <a:cs typeface="Microsoft Sans Serif"/>
            </a:endParaRPr>
          </a:p>
          <a:p>
            <a:pPr marL="12065" marR="5080" algn="ctr">
              <a:lnSpc>
                <a:spcPct val="100000"/>
              </a:lnSpc>
              <a:spcBef>
                <a:spcPts val="5"/>
              </a:spcBef>
            </a:pPr>
            <a:r>
              <a:rPr sz="2000" i="1" dirty="0">
                <a:solidFill>
                  <a:srgbClr val="FFFFFF"/>
                </a:solidFill>
                <a:latin typeface="Times New Roman"/>
                <a:cs typeface="Times New Roman"/>
              </a:rPr>
              <a:t>Università</a:t>
            </a:r>
            <a:r>
              <a:rPr sz="2000" i="1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FFFFFF"/>
                </a:solidFill>
                <a:latin typeface="Times New Roman"/>
                <a:cs typeface="Times New Roman"/>
              </a:rPr>
              <a:t>degli</a:t>
            </a:r>
            <a:r>
              <a:rPr sz="2000" i="1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FFFFFF"/>
                </a:solidFill>
                <a:latin typeface="Times New Roman"/>
                <a:cs typeface="Times New Roman"/>
              </a:rPr>
              <a:t>Studi</a:t>
            </a:r>
            <a:r>
              <a:rPr sz="2000" i="1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i="1">
                <a:solidFill>
                  <a:srgbClr val="FFFFFF"/>
                </a:solidFill>
                <a:latin typeface="Times New Roman"/>
                <a:cs typeface="Times New Roman"/>
              </a:rPr>
              <a:t>di</a:t>
            </a:r>
            <a:r>
              <a:rPr sz="2000" i="1" spc="-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i="1">
                <a:solidFill>
                  <a:srgbClr val="FFFFFF"/>
                </a:solidFill>
                <a:latin typeface="Times New Roman"/>
                <a:cs typeface="Times New Roman"/>
              </a:rPr>
              <a:t>Macerata</a:t>
            </a:r>
            <a:endParaRPr sz="2000" dirty="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588125" y="188976"/>
            <a:ext cx="1297051" cy="127000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F74D464E-A901-4BE8-9EF4-83EAAF0CB69F}"/>
              </a:ext>
            </a:extLst>
          </p:cNvPr>
          <p:cNvSpPr txBox="1"/>
          <p:nvPr/>
        </p:nvSpPr>
        <p:spPr>
          <a:xfrm>
            <a:off x="228600" y="2309718"/>
            <a:ext cx="8686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>
                <a:solidFill>
                  <a:schemeClr val="bg1">
                    <a:lumMod val="95000"/>
                  </a:schemeClr>
                </a:solidFill>
              </a:rPr>
              <a:t>PSICOLOGIA AMBIENTALE E DEI </a:t>
            </a:r>
            <a:r>
              <a:rPr lang="it-IT" sz="4000">
                <a:solidFill>
                  <a:schemeClr val="bg1">
                    <a:lumMod val="95000"/>
                  </a:schemeClr>
                </a:solidFill>
              </a:rPr>
              <a:t>PROCESSI ORGANIZZATIVI CAP 6</a:t>
            </a:r>
            <a:endParaRPr lang="it-IT" sz="40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1002283"/>
            <a:ext cx="8736965" cy="5782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  <a:tab pos="3624579" algn="l"/>
                <a:tab pos="6847205" algn="l"/>
              </a:tabLst>
            </a:pPr>
            <a:r>
              <a:rPr sz="3200" spc="-5" dirty="0">
                <a:latin typeface="Microsoft Sans Serif"/>
                <a:cs typeface="Microsoft Sans Serif"/>
              </a:rPr>
              <a:t>Corteccia</a:t>
            </a:r>
            <a:r>
              <a:rPr sz="3200" spc="-15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prefrontale</a:t>
            </a:r>
            <a:r>
              <a:rPr sz="3200" spc="20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mediale</a:t>
            </a:r>
            <a:r>
              <a:rPr sz="3200" spc="25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che</a:t>
            </a:r>
            <a:r>
              <a:rPr sz="3200" spc="15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occupa</a:t>
            </a:r>
            <a:r>
              <a:rPr sz="3200" spc="5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la </a:t>
            </a:r>
            <a:r>
              <a:rPr sz="3200" spc="-5" dirty="0">
                <a:latin typeface="Microsoft Sans Serif"/>
                <a:cs typeface="Microsoft Sans Serif"/>
              </a:rPr>
              <a:t> scissura</a:t>
            </a:r>
            <a:r>
              <a:rPr sz="3200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centrale	</a:t>
            </a:r>
            <a:r>
              <a:rPr sz="3200" dirty="0">
                <a:latin typeface="Microsoft Sans Serif"/>
                <a:cs typeface="Microsoft Sans Serif"/>
              </a:rPr>
              <a:t>tra</a:t>
            </a:r>
            <a:r>
              <a:rPr sz="3200" spc="20" dirty="0">
                <a:latin typeface="Microsoft Sans Serif"/>
                <a:cs typeface="Microsoft Sans Serif"/>
              </a:rPr>
              <a:t> </a:t>
            </a:r>
            <a:r>
              <a:rPr sz="3200" spc="-20" dirty="0">
                <a:latin typeface="Microsoft Sans Serif"/>
                <a:cs typeface="Microsoft Sans Serif"/>
              </a:rPr>
              <a:t>i</a:t>
            </a:r>
            <a:r>
              <a:rPr sz="3200" spc="45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due</a:t>
            </a:r>
            <a:r>
              <a:rPr sz="3200" spc="15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emisferi	</a:t>
            </a:r>
            <a:r>
              <a:rPr sz="3200" dirty="0">
                <a:latin typeface="Microsoft Sans Serif"/>
                <a:cs typeface="Microsoft Sans Serif"/>
              </a:rPr>
              <a:t>sembra </a:t>
            </a:r>
            <a:r>
              <a:rPr sz="3200" spc="5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essere</a:t>
            </a:r>
            <a:r>
              <a:rPr sz="3200" spc="-15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la</a:t>
            </a:r>
            <a:r>
              <a:rPr sz="3200" spc="25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responsabile</a:t>
            </a:r>
            <a:r>
              <a:rPr sz="3200" spc="10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della</a:t>
            </a:r>
            <a:r>
              <a:rPr sz="3200" spc="20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coesione</a:t>
            </a:r>
            <a:r>
              <a:rPr sz="3200" spc="10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del</a:t>
            </a:r>
            <a:r>
              <a:rPr sz="3200" spc="35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Sé</a:t>
            </a:r>
            <a:r>
              <a:rPr sz="3200" spc="25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e </a:t>
            </a:r>
            <a:r>
              <a:rPr sz="3200" spc="-835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si</a:t>
            </a:r>
            <a:r>
              <a:rPr sz="3200" spc="20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attiva</a:t>
            </a:r>
            <a:r>
              <a:rPr sz="3200" spc="20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quando</a:t>
            </a:r>
            <a:r>
              <a:rPr sz="3200" spc="30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si</a:t>
            </a:r>
            <a:r>
              <a:rPr sz="3200" spc="20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pensa</a:t>
            </a:r>
            <a:r>
              <a:rPr sz="3200" spc="20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a</a:t>
            </a:r>
            <a:r>
              <a:rPr sz="3200" spc="40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se</a:t>
            </a:r>
            <a:r>
              <a:rPr sz="3200" spc="15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stessi</a:t>
            </a:r>
            <a:endParaRPr sz="32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buFont typeface="Microsoft Sans Serif"/>
              <a:buChar char="•"/>
            </a:pPr>
            <a:endParaRPr sz="4750">
              <a:latin typeface="Microsoft Sans Serif"/>
              <a:cs typeface="Microsoft Sans Serif"/>
            </a:endParaRPr>
          </a:p>
          <a:p>
            <a:pPr marL="355600" marR="508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3200" spc="-15" dirty="0">
                <a:latin typeface="Microsoft Sans Serif"/>
                <a:cs typeface="Microsoft Sans Serif"/>
              </a:rPr>
              <a:t>Gli</a:t>
            </a:r>
            <a:r>
              <a:rPr sz="3200" spc="10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schemi</a:t>
            </a:r>
            <a:r>
              <a:rPr sz="3200" spc="20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sono</a:t>
            </a:r>
            <a:r>
              <a:rPr sz="3200" spc="5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modelli</a:t>
            </a:r>
            <a:r>
              <a:rPr sz="3200" spc="25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mentali</a:t>
            </a:r>
            <a:r>
              <a:rPr sz="3200" spc="40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e</a:t>
            </a:r>
            <a:r>
              <a:rPr sz="3200" spc="40" dirty="0">
                <a:latin typeface="Microsoft Sans Serif"/>
                <a:cs typeface="Microsoft Sans Serif"/>
              </a:rPr>
              <a:t> </a:t>
            </a:r>
            <a:r>
              <a:rPr sz="3200" spc="-15" dirty="0">
                <a:latin typeface="Microsoft Sans Serif"/>
                <a:cs typeface="Microsoft Sans Serif"/>
              </a:rPr>
              <a:t>quelli</a:t>
            </a:r>
            <a:r>
              <a:rPr sz="3200" spc="20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del</a:t>
            </a:r>
            <a:r>
              <a:rPr sz="3200" spc="30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Sé </a:t>
            </a:r>
            <a:r>
              <a:rPr sz="3200" spc="-835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sono </a:t>
            </a:r>
            <a:r>
              <a:rPr sz="3200" spc="-5" dirty="0">
                <a:latin typeface="Microsoft Sans Serif"/>
                <a:cs typeface="Microsoft Sans Serif"/>
              </a:rPr>
              <a:t>più</a:t>
            </a:r>
            <a:r>
              <a:rPr sz="3200" spc="20" dirty="0">
                <a:latin typeface="Microsoft Sans Serif"/>
                <a:cs typeface="Microsoft Sans Serif"/>
              </a:rPr>
              <a:t> </a:t>
            </a:r>
            <a:r>
              <a:rPr sz="3200" spc="-15" dirty="0">
                <a:latin typeface="Microsoft Sans Serif"/>
                <a:cs typeface="Microsoft Sans Serif"/>
              </a:rPr>
              <a:t>nitidi</a:t>
            </a:r>
            <a:r>
              <a:rPr sz="3200" spc="35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e</a:t>
            </a:r>
            <a:r>
              <a:rPr sz="3200" spc="40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centrali</a:t>
            </a:r>
            <a:r>
              <a:rPr sz="3200" spc="10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perché</a:t>
            </a:r>
            <a:r>
              <a:rPr sz="3200" spc="15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con</a:t>
            </a:r>
            <a:r>
              <a:rPr sz="3200" spc="15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essi </a:t>
            </a:r>
            <a:r>
              <a:rPr sz="3200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valutiamo</a:t>
            </a:r>
            <a:r>
              <a:rPr sz="3200" spc="20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noi</a:t>
            </a:r>
            <a:r>
              <a:rPr sz="3200" spc="40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stessi</a:t>
            </a:r>
            <a:r>
              <a:rPr sz="3200" spc="15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e</a:t>
            </a:r>
            <a:r>
              <a:rPr sz="3200" spc="40" dirty="0">
                <a:latin typeface="Microsoft Sans Serif"/>
                <a:cs typeface="Microsoft Sans Serif"/>
              </a:rPr>
              <a:t> </a:t>
            </a:r>
            <a:r>
              <a:rPr sz="3200" spc="-20" dirty="0">
                <a:latin typeface="Microsoft Sans Serif"/>
                <a:cs typeface="Microsoft Sans Serif"/>
              </a:rPr>
              <a:t>gli</a:t>
            </a:r>
            <a:r>
              <a:rPr sz="3200" spc="40" dirty="0">
                <a:latin typeface="Microsoft Sans Serif"/>
                <a:cs typeface="Microsoft Sans Serif"/>
              </a:rPr>
              <a:t> </a:t>
            </a:r>
            <a:r>
              <a:rPr sz="3200" spc="-15" dirty="0">
                <a:latin typeface="Microsoft Sans Serif"/>
                <a:cs typeface="Microsoft Sans Serif"/>
              </a:rPr>
              <a:t>altri</a:t>
            </a:r>
            <a:endParaRPr sz="32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Microsoft Sans Serif"/>
              <a:buChar char="•"/>
            </a:pPr>
            <a:endParaRPr sz="4750">
              <a:latin typeface="Microsoft Sans Serif"/>
              <a:cs typeface="Microsoft Sans Serif"/>
            </a:endParaRPr>
          </a:p>
          <a:p>
            <a:pPr marL="355600" marR="32131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Microsoft Sans Serif"/>
                <a:cs typeface="Microsoft Sans Serif"/>
              </a:rPr>
              <a:t>Ricordiamo</a:t>
            </a:r>
            <a:r>
              <a:rPr sz="3200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meglio</a:t>
            </a:r>
            <a:r>
              <a:rPr sz="3200" spc="35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ciò</a:t>
            </a:r>
            <a:r>
              <a:rPr sz="3200" spc="30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che</a:t>
            </a:r>
            <a:r>
              <a:rPr sz="3200" spc="10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è</a:t>
            </a:r>
            <a:r>
              <a:rPr sz="3200" spc="35" dirty="0">
                <a:latin typeface="Microsoft Sans Serif"/>
                <a:cs typeface="Microsoft Sans Serif"/>
              </a:rPr>
              <a:t> </a:t>
            </a:r>
            <a:r>
              <a:rPr sz="3200" spc="-20" dirty="0">
                <a:latin typeface="Microsoft Sans Serif"/>
                <a:cs typeface="Microsoft Sans Serif"/>
              </a:rPr>
              <a:t>in</a:t>
            </a:r>
            <a:r>
              <a:rPr sz="3200" spc="40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relazione</a:t>
            </a:r>
            <a:r>
              <a:rPr sz="3200" spc="10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con </a:t>
            </a:r>
            <a:r>
              <a:rPr sz="3200" spc="-835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noi</a:t>
            </a:r>
            <a:r>
              <a:rPr sz="3200" spc="15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o</a:t>
            </a:r>
            <a:r>
              <a:rPr sz="3200" spc="30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che</a:t>
            </a:r>
            <a:r>
              <a:rPr sz="3200" spc="15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facciamo</a:t>
            </a:r>
            <a:r>
              <a:rPr sz="3200" spc="5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noi</a:t>
            </a:r>
            <a:r>
              <a:rPr sz="3200" spc="35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stessi</a:t>
            </a:r>
            <a:endParaRPr sz="32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25036" y="500887"/>
            <a:ext cx="169037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Identità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656207" y="1412875"/>
            <a:ext cx="5886450" cy="1808480"/>
          </a:xfrm>
          <a:prstGeom prst="rect">
            <a:avLst/>
          </a:prstGeom>
          <a:solidFill>
            <a:srgbClr val="FFFFFF">
              <a:alpha val="59999"/>
            </a:srgbClr>
          </a:solidFill>
        </p:spPr>
        <p:txBody>
          <a:bodyPr vert="horz" wrap="square" lIns="0" tIns="0" rIns="0" bIns="0" rtlCol="0">
            <a:spAutoFit/>
          </a:bodyPr>
          <a:lstStyle/>
          <a:p>
            <a:pPr marL="434340" indent="-343535">
              <a:lnSpc>
                <a:spcPts val="1800"/>
              </a:lnSpc>
              <a:buChar char="•"/>
              <a:tabLst>
                <a:tab pos="434340" algn="l"/>
                <a:tab pos="434975" algn="l"/>
              </a:tabLst>
            </a:pPr>
            <a:r>
              <a:rPr sz="2200" spc="-5" dirty="0">
                <a:latin typeface="Microsoft Sans Serif"/>
                <a:cs typeface="Microsoft Sans Serif"/>
              </a:rPr>
              <a:t>Erikson</a:t>
            </a:r>
            <a:r>
              <a:rPr sz="2200" spc="5" dirty="0">
                <a:latin typeface="Microsoft Sans Serif"/>
                <a:cs typeface="Microsoft Sans Serif"/>
              </a:rPr>
              <a:t> </a:t>
            </a:r>
            <a:r>
              <a:rPr sz="2200" spc="-5" dirty="0">
                <a:latin typeface="Microsoft Sans Serif"/>
                <a:cs typeface="Microsoft Sans Serif"/>
              </a:rPr>
              <a:t>(1950):</a:t>
            </a:r>
            <a:r>
              <a:rPr sz="2200" spc="55" dirty="0">
                <a:latin typeface="Microsoft Sans Serif"/>
                <a:cs typeface="Microsoft Sans Serif"/>
              </a:rPr>
              <a:t> </a:t>
            </a:r>
            <a:r>
              <a:rPr sz="2200" spc="-10" dirty="0">
                <a:latin typeface="Microsoft Sans Serif"/>
                <a:cs typeface="Microsoft Sans Serif"/>
              </a:rPr>
              <a:t>l’acquisizione</a:t>
            </a:r>
            <a:r>
              <a:rPr sz="2200" spc="15" dirty="0">
                <a:latin typeface="Microsoft Sans Serif"/>
                <a:cs typeface="Microsoft Sans Serif"/>
              </a:rPr>
              <a:t> </a:t>
            </a:r>
            <a:r>
              <a:rPr sz="2200" spc="-10" dirty="0">
                <a:latin typeface="Microsoft Sans Serif"/>
                <a:cs typeface="Microsoft Sans Serif"/>
              </a:rPr>
              <a:t>dell’identità</a:t>
            </a:r>
            <a:r>
              <a:rPr sz="2200" spc="15" dirty="0">
                <a:latin typeface="Microsoft Sans Serif"/>
                <a:cs typeface="Microsoft Sans Serif"/>
              </a:rPr>
              <a:t> </a:t>
            </a:r>
            <a:r>
              <a:rPr sz="2200" spc="-5" dirty="0">
                <a:latin typeface="Microsoft Sans Serif"/>
                <a:cs typeface="Microsoft Sans Serif"/>
              </a:rPr>
              <a:t>è</a:t>
            </a:r>
            <a:endParaRPr sz="2200">
              <a:latin typeface="Microsoft Sans Serif"/>
              <a:cs typeface="Microsoft Sans Serif"/>
            </a:endParaRPr>
          </a:p>
          <a:p>
            <a:pPr marL="434340" marR="1796414">
              <a:lnSpc>
                <a:spcPct val="70000"/>
              </a:lnSpc>
              <a:spcBef>
                <a:spcPts val="395"/>
              </a:spcBef>
            </a:pPr>
            <a:r>
              <a:rPr sz="2200" spc="-15" dirty="0">
                <a:latin typeface="Microsoft Sans Serif"/>
                <a:cs typeface="Microsoft Sans Serif"/>
              </a:rPr>
              <a:t>il</a:t>
            </a:r>
            <a:r>
              <a:rPr sz="2200" spc="-5" dirty="0">
                <a:latin typeface="Microsoft Sans Serif"/>
                <a:cs typeface="Microsoft Sans Serif"/>
              </a:rPr>
              <a:t> compito</a:t>
            </a:r>
            <a:r>
              <a:rPr sz="2200" spc="25" dirty="0">
                <a:latin typeface="Microsoft Sans Serif"/>
                <a:cs typeface="Microsoft Sans Serif"/>
              </a:rPr>
              <a:t> </a:t>
            </a:r>
            <a:r>
              <a:rPr sz="2200" spc="-10" dirty="0">
                <a:latin typeface="Microsoft Sans Serif"/>
                <a:cs typeface="Microsoft Sans Serif"/>
              </a:rPr>
              <a:t>di</a:t>
            </a:r>
            <a:r>
              <a:rPr sz="2200" spc="15" dirty="0">
                <a:latin typeface="Microsoft Sans Serif"/>
                <a:cs typeface="Microsoft Sans Serif"/>
              </a:rPr>
              <a:t> </a:t>
            </a:r>
            <a:r>
              <a:rPr sz="2200" spc="-5" dirty="0">
                <a:latin typeface="Microsoft Sans Serif"/>
                <a:cs typeface="Microsoft Sans Serif"/>
              </a:rPr>
              <a:t>sviluppo</a:t>
            </a:r>
            <a:r>
              <a:rPr sz="2200" spc="15" dirty="0">
                <a:latin typeface="Microsoft Sans Serif"/>
                <a:cs typeface="Microsoft Sans Serif"/>
              </a:rPr>
              <a:t> </a:t>
            </a:r>
            <a:r>
              <a:rPr sz="2200" spc="-5" dirty="0">
                <a:latin typeface="Microsoft Sans Serif"/>
                <a:cs typeface="Microsoft Sans Serif"/>
              </a:rPr>
              <a:t>centrale </a:t>
            </a:r>
            <a:r>
              <a:rPr sz="2200" spc="-570" dirty="0">
                <a:latin typeface="Microsoft Sans Serif"/>
                <a:cs typeface="Microsoft Sans Serif"/>
              </a:rPr>
              <a:t> </a:t>
            </a:r>
            <a:r>
              <a:rPr sz="2200" spc="-10" dirty="0">
                <a:latin typeface="Microsoft Sans Serif"/>
                <a:cs typeface="Microsoft Sans Serif"/>
              </a:rPr>
              <a:t>dell’adolescenza</a:t>
            </a:r>
            <a:endParaRPr sz="22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550">
              <a:latin typeface="Microsoft Sans Serif"/>
              <a:cs typeface="Microsoft Sans Serif"/>
            </a:endParaRPr>
          </a:p>
          <a:p>
            <a:pPr marL="434340" marR="426084" indent="-342900">
              <a:lnSpc>
                <a:spcPct val="70100"/>
              </a:lnSpc>
              <a:buChar char="•"/>
              <a:tabLst>
                <a:tab pos="434340" algn="l"/>
                <a:tab pos="434975" algn="l"/>
              </a:tabLst>
            </a:pPr>
            <a:r>
              <a:rPr sz="2200" spc="-5" dirty="0">
                <a:latin typeface="Microsoft Sans Serif"/>
                <a:cs typeface="Microsoft Sans Serif"/>
              </a:rPr>
              <a:t>Marcia</a:t>
            </a:r>
            <a:r>
              <a:rPr sz="2200" spc="30" dirty="0">
                <a:latin typeface="Microsoft Sans Serif"/>
                <a:cs typeface="Microsoft Sans Serif"/>
              </a:rPr>
              <a:t> </a:t>
            </a:r>
            <a:r>
              <a:rPr sz="2200" spc="-5" dirty="0">
                <a:latin typeface="Microsoft Sans Serif"/>
                <a:cs typeface="Microsoft Sans Serif"/>
              </a:rPr>
              <a:t>(1966):</a:t>
            </a:r>
            <a:r>
              <a:rPr sz="2200" spc="45" dirty="0">
                <a:latin typeface="Microsoft Sans Serif"/>
                <a:cs typeface="Microsoft Sans Serif"/>
              </a:rPr>
              <a:t> </a:t>
            </a:r>
            <a:r>
              <a:rPr sz="2200" spc="-10" dirty="0">
                <a:latin typeface="Microsoft Sans Serif"/>
                <a:cs typeface="Microsoft Sans Serif"/>
              </a:rPr>
              <a:t>individuzione</a:t>
            </a:r>
            <a:r>
              <a:rPr sz="2200" spc="40" dirty="0">
                <a:latin typeface="Microsoft Sans Serif"/>
                <a:cs typeface="Microsoft Sans Serif"/>
              </a:rPr>
              <a:t> </a:t>
            </a:r>
            <a:r>
              <a:rPr sz="2200" spc="-10" dirty="0">
                <a:latin typeface="Microsoft Sans Serif"/>
                <a:cs typeface="Microsoft Sans Serif"/>
              </a:rPr>
              <a:t>dei</a:t>
            </a:r>
            <a:r>
              <a:rPr sz="2200" spc="40" dirty="0">
                <a:latin typeface="Microsoft Sans Serif"/>
                <a:cs typeface="Microsoft Sans Serif"/>
              </a:rPr>
              <a:t> </a:t>
            </a:r>
            <a:r>
              <a:rPr sz="2200" spc="-10" dirty="0">
                <a:latin typeface="Microsoft Sans Serif"/>
                <a:cs typeface="Microsoft Sans Serif"/>
              </a:rPr>
              <a:t>possibili </a:t>
            </a:r>
            <a:r>
              <a:rPr sz="2200" spc="-570" dirty="0">
                <a:latin typeface="Microsoft Sans Serif"/>
                <a:cs typeface="Microsoft Sans Serif"/>
              </a:rPr>
              <a:t> </a:t>
            </a:r>
            <a:r>
              <a:rPr sz="2200" spc="-10" dirty="0">
                <a:latin typeface="Microsoft Sans Serif"/>
                <a:cs typeface="Microsoft Sans Serif"/>
              </a:rPr>
              <a:t>esiti</a:t>
            </a:r>
            <a:r>
              <a:rPr sz="2200" spc="5" dirty="0">
                <a:latin typeface="Microsoft Sans Serif"/>
                <a:cs typeface="Microsoft Sans Serif"/>
              </a:rPr>
              <a:t> </a:t>
            </a:r>
            <a:r>
              <a:rPr sz="2200" spc="-10" dirty="0">
                <a:latin typeface="Microsoft Sans Serif"/>
                <a:cs typeface="Microsoft Sans Serif"/>
              </a:rPr>
              <a:t>del</a:t>
            </a:r>
            <a:r>
              <a:rPr sz="2200" spc="30" dirty="0">
                <a:latin typeface="Microsoft Sans Serif"/>
                <a:cs typeface="Microsoft Sans Serif"/>
              </a:rPr>
              <a:t> </a:t>
            </a:r>
            <a:r>
              <a:rPr sz="2200" spc="-5" dirty="0">
                <a:latin typeface="Microsoft Sans Serif"/>
                <a:cs typeface="Microsoft Sans Serif"/>
              </a:rPr>
              <a:t>processo</a:t>
            </a:r>
            <a:r>
              <a:rPr sz="2200" spc="25" dirty="0">
                <a:latin typeface="Microsoft Sans Serif"/>
                <a:cs typeface="Microsoft Sans Serif"/>
              </a:rPr>
              <a:t> </a:t>
            </a:r>
            <a:r>
              <a:rPr sz="2200" spc="-5" dirty="0">
                <a:latin typeface="Microsoft Sans Serif"/>
                <a:cs typeface="Microsoft Sans Serif"/>
              </a:rPr>
              <a:t>identitario</a:t>
            </a:r>
            <a:endParaRPr sz="2200">
              <a:latin typeface="Microsoft Sans Serif"/>
              <a:cs typeface="Microsoft Sans Serif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94282" y="3644836"/>
            <a:ext cx="6156706" cy="291947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90445" y="119634"/>
            <a:ext cx="556196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01065" marR="5080" indent="-8890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Un</a:t>
            </a:r>
            <a:r>
              <a:rPr sz="3600" spc="35" dirty="0"/>
              <a:t> </a:t>
            </a:r>
            <a:r>
              <a:rPr sz="3600" spc="-5" dirty="0"/>
              <a:t>nuovo</a:t>
            </a:r>
            <a:r>
              <a:rPr sz="3600" spc="25" dirty="0"/>
              <a:t> </a:t>
            </a:r>
            <a:r>
              <a:rPr sz="3600" spc="-10" dirty="0"/>
              <a:t>modello</a:t>
            </a:r>
            <a:r>
              <a:rPr sz="3600" spc="15" dirty="0"/>
              <a:t> </a:t>
            </a:r>
            <a:r>
              <a:rPr sz="3600" spc="-5" dirty="0"/>
              <a:t>(Crocetti </a:t>
            </a:r>
            <a:r>
              <a:rPr sz="3600" spc="-940" dirty="0"/>
              <a:t> </a:t>
            </a:r>
            <a:r>
              <a:rPr sz="3600" dirty="0"/>
              <a:t>e</a:t>
            </a:r>
            <a:r>
              <a:rPr sz="3600" spc="15" dirty="0"/>
              <a:t> </a:t>
            </a:r>
            <a:r>
              <a:rPr sz="3600" spc="-5" dirty="0"/>
              <a:t>Meeus,</a:t>
            </a:r>
            <a:r>
              <a:rPr sz="3600" spc="30" dirty="0"/>
              <a:t> </a:t>
            </a:r>
            <a:r>
              <a:rPr sz="3600" spc="215" dirty="0"/>
              <a:t>2006)….</a:t>
            </a:r>
            <a:endParaRPr sz="3600"/>
          </a:p>
        </p:txBody>
      </p:sp>
      <p:sp>
        <p:nvSpPr>
          <p:cNvPr id="3" name="object 3"/>
          <p:cNvSpPr/>
          <p:nvPr/>
        </p:nvSpPr>
        <p:spPr>
          <a:xfrm>
            <a:off x="323532" y="1676400"/>
            <a:ext cx="8569325" cy="4924425"/>
          </a:xfrm>
          <a:custGeom>
            <a:avLst/>
            <a:gdLst/>
            <a:ahLst/>
            <a:cxnLst/>
            <a:rect l="l" t="t" r="r" b="b"/>
            <a:pathLst>
              <a:path w="8569325" h="4924425">
                <a:moveTo>
                  <a:pt x="8568944" y="0"/>
                </a:moveTo>
                <a:lnTo>
                  <a:pt x="0" y="0"/>
                </a:lnTo>
                <a:lnTo>
                  <a:pt x="0" y="4924425"/>
                </a:lnTo>
                <a:lnTo>
                  <a:pt x="8568944" y="4924425"/>
                </a:lnTo>
                <a:lnTo>
                  <a:pt x="8568944" y="0"/>
                </a:lnTo>
                <a:close/>
              </a:path>
            </a:pathLst>
          </a:custGeom>
          <a:solidFill>
            <a:srgbClr val="FFFFFF">
              <a:alpha val="47842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02437" y="1607641"/>
            <a:ext cx="8378190" cy="4690110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12700" marR="179070">
              <a:lnSpc>
                <a:spcPts val="2880"/>
              </a:lnSpc>
              <a:spcBef>
                <a:spcPts val="795"/>
              </a:spcBef>
              <a:buSzPct val="96666"/>
              <a:buFont typeface="Wingdings"/>
              <a:buChar char=""/>
              <a:tabLst>
                <a:tab pos="316865" algn="l"/>
              </a:tabLst>
            </a:pPr>
            <a:r>
              <a:rPr sz="3000" b="1" i="1" spc="-5" dirty="0">
                <a:latin typeface="Arial"/>
                <a:cs typeface="Arial"/>
              </a:rPr>
              <a:t>Impegno:</a:t>
            </a:r>
            <a:r>
              <a:rPr sz="3000" b="1" i="1" dirty="0">
                <a:latin typeface="Arial"/>
                <a:cs typeface="Arial"/>
              </a:rPr>
              <a:t> </a:t>
            </a:r>
            <a:r>
              <a:rPr sz="3000" dirty="0">
                <a:latin typeface="Microsoft Sans Serif"/>
                <a:cs typeface="Microsoft Sans Serif"/>
              </a:rPr>
              <a:t>fa</a:t>
            </a:r>
            <a:r>
              <a:rPr sz="3000" spc="35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riferimento</a:t>
            </a:r>
            <a:r>
              <a:rPr sz="3000" spc="25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alle</a:t>
            </a:r>
            <a:r>
              <a:rPr sz="3000" spc="10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scelte</a:t>
            </a:r>
            <a:r>
              <a:rPr sz="3000" spc="25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fatte</a:t>
            </a:r>
            <a:r>
              <a:rPr sz="3000" spc="40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negli </a:t>
            </a:r>
            <a:r>
              <a:rPr sz="3000" spc="-5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ambiti</a:t>
            </a:r>
            <a:r>
              <a:rPr sz="3000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rilevanti</a:t>
            </a:r>
            <a:r>
              <a:rPr sz="3000" spc="15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dell’identità </a:t>
            </a:r>
            <a:r>
              <a:rPr sz="3000" dirty="0">
                <a:latin typeface="Microsoft Sans Serif"/>
                <a:cs typeface="Microsoft Sans Serif"/>
              </a:rPr>
              <a:t>e</a:t>
            </a:r>
            <a:r>
              <a:rPr sz="3000" spc="35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alla</a:t>
            </a:r>
            <a:r>
              <a:rPr sz="3000" spc="10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misura</a:t>
            </a:r>
            <a:r>
              <a:rPr sz="3000" spc="35" dirty="0">
                <a:latin typeface="Microsoft Sans Serif"/>
                <a:cs typeface="Microsoft Sans Serif"/>
              </a:rPr>
              <a:t> </a:t>
            </a:r>
            <a:r>
              <a:rPr sz="3000" spc="-15" dirty="0">
                <a:latin typeface="Microsoft Sans Serif"/>
                <a:cs typeface="Microsoft Sans Serif"/>
              </a:rPr>
              <a:t>in</a:t>
            </a:r>
            <a:r>
              <a:rPr sz="3000" spc="15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cui</a:t>
            </a:r>
            <a:r>
              <a:rPr sz="3000" spc="35" dirty="0">
                <a:latin typeface="Microsoft Sans Serif"/>
                <a:cs typeface="Microsoft Sans Serif"/>
              </a:rPr>
              <a:t> </a:t>
            </a:r>
            <a:r>
              <a:rPr sz="3000" spc="-20" dirty="0">
                <a:latin typeface="Microsoft Sans Serif"/>
                <a:cs typeface="Microsoft Sans Serif"/>
              </a:rPr>
              <a:t>gli </a:t>
            </a:r>
            <a:r>
              <a:rPr sz="3000" spc="-780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individui</a:t>
            </a:r>
            <a:r>
              <a:rPr sz="3000" spc="20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si</a:t>
            </a:r>
            <a:r>
              <a:rPr sz="3000" spc="-5" dirty="0">
                <a:latin typeface="Microsoft Sans Serif"/>
                <a:cs typeface="Microsoft Sans Serif"/>
              </a:rPr>
              <a:t> identificano con</a:t>
            </a:r>
            <a:r>
              <a:rPr sz="3000" spc="35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la</a:t>
            </a:r>
            <a:r>
              <a:rPr sz="3000" spc="15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tali</a:t>
            </a:r>
            <a:r>
              <a:rPr sz="3000" spc="30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scelte</a:t>
            </a:r>
            <a:endParaRPr sz="3000">
              <a:latin typeface="Microsoft Sans Serif"/>
              <a:cs typeface="Microsoft Sans Serif"/>
            </a:endParaRPr>
          </a:p>
          <a:p>
            <a:pPr marL="12700" marR="154940">
              <a:lnSpc>
                <a:spcPct val="80000"/>
              </a:lnSpc>
              <a:spcBef>
                <a:spcPts val="745"/>
              </a:spcBef>
              <a:buSzPct val="96666"/>
              <a:buFont typeface="Wingdings"/>
              <a:buChar char=""/>
              <a:tabLst>
                <a:tab pos="421640" algn="l"/>
              </a:tabLst>
            </a:pPr>
            <a:r>
              <a:rPr sz="3000" b="1" i="1" dirty="0">
                <a:latin typeface="Arial"/>
                <a:cs typeface="Arial"/>
              </a:rPr>
              <a:t>Esplorazione</a:t>
            </a:r>
            <a:r>
              <a:rPr sz="3000" b="1" i="1" spc="-5" dirty="0">
                <a:latin typeface="Arial"/>
                <a:cs typeface="Arial"/>
              </a:rPr>
              <a:t> </a:t>
            </a:r>
            <a:r>
              <a:rPr sz="3000" b="1" i="1" dirty="0">
                <a:latin typeface="Arial"/>
                <a:cs typeface="Arial"/>
              </a:rPr>
              <a:t>in</a:t>
            </a:r>
            <a:r>
              <a:rPr sz="3000" b="1" i="1" spc="5" dirty="0">
                <a:latin typeface="Arial"/>
                <a:cs typeface="Arial"/>
              </a:rPr>
              <a:t> </a:t>
            </a:r>
            <a:r>
              <a:rPr sz="3000" b="1" i="1" dirty="0">
                <a:latin typeface="Arial"/>
                <a:cs typeface="Arial"/>
              </a:rPr>
              <a:t>profondità</a:t>
            </a:r>
            <a:r>
              <a:rPr sz="3000" i="1" dirty="0">
                <a:latin typeface="Arial"/>
                <a:cs typeface="Arial"/>
              </a:rPr>
              <a:t>:</a:t>
            </a:r>
            <a:r>
              <a:rPr sz="3000" i="1" spc="10" dirty="0">
                <a:latin typeface="Arial"/>
                <a:cs typeface="Arial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rappresenta</a:t>
            </a:r>
            <a:r>
              <a:rPr sz="3000" spc="5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una </a:t>
            </a:r>
            <a:r>
              <a:rPr sz="3000" spc="-785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modalità</a:t>
            </a:r>
            <a:r>
              <a:rPr sz="3000" spc="-15" dirty="0">
                <a:latin typeface="Microsoft Sans Serif"/>
                <a:cs typeface="Microsoft Sans Serif"/>
              </a:rPr>
              <a:t> di</a:t>
            </a:r>
            <a:r>
              <a:rPr sz="3000" spc="35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vivere</a:t>
            </a:r>
            <a:r>
              <a:rPr sz="3000" spc="10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l’impegno attivamente,</a:t>
            </a:r>
            <a:r>
              <a:rPr sz="3000" spc="35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per </a:t>
            </a:r>
            <a:r>
              <a:rPr sz="3000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esempio</a:t>
            </a:r>
            <a:r>
              <a:rPr sz="3000" spc="-10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riflettendo</a:t>
            </a:r>
            <a:r>
              <a:rPr sz="3000" spc="35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su</a:t>
            </a:r>
            <a:r>
              <a:rPr sz="3000" spc="25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di</a:t>
            </a:r>
            <a:r>
              <a:rPr sz="3000" spc="30" dirty="0">
                <a:latin typeface="Microsoft Sans Serif"/>
                <a:cs typeface="Microsoft Sans Serif"/>
              </a:rPr>
              <a:t> </a:t>
            </a:r>
            <a:r>
              <a:rPr sz="3000" dirty="0">
                <a:latin typeface="Microsoft Sans Serif"/>
                <a:cs typeface="Microsoft Sans Serif"/>
              </a:rPr>
              <a:t>esso,</a:t>
            </a:r>
            <a:r>
              <a:rPr sz="3000" spc="35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cercando </a:t>
            </a:r>
            <a:r>
              <a:rPr sz="3000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informazioni</a:t>
            </a:r>
            <a:r>
              <a:rPr sz="3000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o</a:t>
            </a:r>
            <a:r>
              <a:rPr sz="3000" spc="35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confrontandosi</a:t>
            </a:r>
            <a:r>
              <a:rPr sz="3000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con</a:t>
            </a:r>
            <a:r>
              <a:rPr sz="3000" spc="35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altre</a:t>
            </a:r>
            <a:r>
              <a:rPr sz="3000" spc="35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persone</a:t>
            </a:r>
            <a:endParaRPr sz="3000">
              <a:latin typeface="Microsoft Sans Serif"/>
              <a:cs typeface="Microsoft Sans Serif"/>
            </a:endParaRPr>
          </a:p>
          <a:p>
            <a:pPr marL="12700" marR="5080">
              <a:lnSpc>
                <a:spcPct val="80000"/>
              </a:lnSpc>
              <a:spcBef>
                <a:spcPts val="725"/>
              </a:spcBef>
              <a:buSzPct val="96666"/>
              <a:buFont typeface="Wingdings"/>
              <a:buChar char=""/>
              <a:tabLst>
                <a:tab pos="316865" algn="l"/>
              </a:tabLst>
            </a:pPr>
            <a:r>
              <a:rPr sz="3000" b="1" i="1" spc="-5" dirty="0">
                <a:latin typeface="Arial"/>
                <a:cs typeface="Arial"/>
              </a:rPr>
              <a:t>Riconsiderazione</a:t>
            </a:r>
            <a:r>
              <a:rPr sz="3000" b="1" i="1" dirty="0">
                <a:latin typeface="Arial"/>
                <a:cs typeface="Arial"/>
              </a:rPr>
              <a:t> </a:t>
            </a:r>
            <a:r>
              <a:rPr sz="3000" b="1" i="1" spc="-5" dirty="0">
                <a:latin typeface="Arial"/>
                <a:cs typeface="Arial"/>
              </a:rPr>
              <a:t>dell’impegno</a:t>
            </a:r>
            <a:r>
              <a:rPr sz="3000" i="1" spc="-5" dirty="0">
                <a:latin typeface="Arial"/>
                <a:cs typeface="Arial"/>
              </a:rPr>
              <a:t>:</a:t>
            </a:r>
            <a:r>
              <a:rPr sz="3000" i="1" spc="40" dirty="0">
                <a:latin typeface="Arial"/>
                <a:cs typeface="Arial"/>
              </a:rPr>
              <a:t> </a:t>
            </a:r>
            <a:r>
              <a:rPr sz="3000" dirty="0">
                <a:latin typeface="Microsoft Sans Serif"/>
                <a:cs typeface="Microsoft Sans Serif"/>
              </a:rPr>
              <a:t>fa</a:t>
            </a:r>
            <a:r>
              <a:rPr sz="3000" spc="40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riferimento </a:t>
            </a:r>
            <a:r>
              <a:rPr sz="3000" spc="-780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ai</a:t>
            </a:r>
            <a:r>
              <a:rPr sz="3000" spc="25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tentativi</a:t>
            </a:r>
            <a:r>
              <a:rPr sz="3000" spc="35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degli</a:t>
            </a:r>
            <a:r>
              <a:rPr sz="3000" spc="15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individui</a:t>
            </a:r>
            <a:r>
              <a:rPr sz="3000" spc="-20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di</a:t>
            </a:r>
            <a:r>
              <a:rPr sz="3000" spc="35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confrontare</a:t>
            </a:r>
            <a:r>
              <a:rPr sz="3000" spc="35" dirty="0">
                <a:latin typeface="Microsoft Sans Serif"/>
                <a:cs typeface="Microsoft Sans Serif"/>
              </a:rPr>
              <a:t> </a:t>
            </a:r>
            <a:r>
              <a:rPr sz="3000" spc="-20" dirty="0">
                <a:latin typeface="Microsoft Sans Serif"/>
                <a:cs typeface="Microsoft Sans Serif"/>
              </a:rPr>
              <a:t>i</a:t>
            </a:r>
            <a:r>
              <a:rPr sz="3000" spc="40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loro </a:t>
            </a:r>
            <a:r>
              <a:rPr sz="3000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impegni</a:t>
            </a:r>
            <a:r>
              <a:rPr sz="3000" spc="-5" dirty="0">
                <a:latin typeface="Microsoft Sans Serif"/>
                <a:cs typeface="Microsoft Sans Serif"/>
              </a:rPr>
              <a:t> con</a:t>
            </a:r>
            <a:r>
              <a:rPr sz="3000" spc="35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altre</a:t>
            </a:r>
            <a:r>
              <a:rPr sz="3000" spc="35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alternative</a:t>
            </a:r>
            <a:r>
              <a:rPr sz="3000" spc="15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disponibili</a:t>
            </a:r>
            <a:r>
              <a:rPr sz="3000" spc="25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e</a:t>
            </a:r>
            <a:r>
              <a:rPr sz="3000" spc="5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agli </a:t>
            </a:r>
            <a:r>
              <a:rPr sz="3000" spc="-5" dirty="0">
                <a:latin typeface="Microsoft Sans Serif"/>
                <a:cs typeface="Microsoft Sans Serif"/>
              </a:rPr>
              <a:t> sforzi</a:t>
            </a:r>
            <a:r>
              <a:rPr sz="3000" spc="35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di</a:t>
            </a:r>
            <a:r>
              <a:rPr sz="3000" spc="25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cambiare</a:t>
            </a:r>
            <a:r>
              <a:rPr sz="3000" spc="15" dirty="0">
                <a:latin typeface="Microsoft Sans Serif"/>
                <a:cs typeface="Microsoft Sans Serif"/>
              </a:rPr>
              <a:t> </a:t>
            </a:r>
            <a:r>
              <a:rPr sz="3000" spc="-15" dirty="0">
                <a:latin typeface="Microsoft Sans Serif"/>
                <a:cs typeface="Microsoft Sans Serif"/>
              </a:rPr>
              <a:t>gli</a:t>
            </a:r>
            <a:r>
              <a:rPr sz="3000" spc="25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impegni</a:t>
            </a:r>
            <a:r>
              <a:rPr sz="3000" spc="10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assunti</a:t>
            </a:r>
            <a:r>
              <a:rPr sz="3000" spc="15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in</a:t>
            </a:r>
            <a:r>
              <a:rPr sz="3000" spc="30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quanto </a:t>
            </a:r>
            <a:r>
              <a:rPr sz="3000" dirty="0">
                <a:latin typeface="Microsoft Sans Serif"/>
                <a:cs typeface="Microsoft Sans Serif"/>
              </a:rPr>
              <a:t> non</a:t>
            </a:r>
            <a:r>
              <a:rPr sz="3000" spc="-5" dirty="0">
                <a:latin typeface="Microsoft Sans Serif"/>
                <a:cs typeface="Microsoft Sans Serif"/>
              </a:rPr>
              <a:t> </a:t>
            </a:r>
            <a:r>
              <a:rPr sz="3000" dirty="0">
                <a:latin typeface="Microsoft Sans Serif"/>
                <a:cs typeface="Microsoft Sans Serif"/>
              </a:rPr>
              <a:t>sono</a:t>
            </a:r>
            <a:r>
              <a:rPr sz="3000" spc="25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soddisfacenti</a:t>
            </a:r>
            <a:endParaRPr sz="30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6591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4400" spc="-10" dirty="0"/>
              <a:t>Riflettori</a:t>
            </a:r>
            <a:r>
              <a:rPr sz="4400" spc="20" dirty="0"/>
              <a:t> </a:t>
            </a:r>
            <a:r>
              <a:rPr sz="4400" dirty="0"/>
              <a:t>e</a:t>
            </a:r>
            <a:r>
              <a:rPr sz="4400" spc="50" dirty="0"/>
              <a:t> </a:t>
            </a:r>
            <a:r>
              <a:rPr sz="4400" spc="-15" dirty="0"/>
              <a:t>illusioni</a:t>
            </a:r>
            <a:endParaRPr sz="4400"/>
          </a:p>
          <a:p>
            <a:pPr algn="ctr">
              <a:lnSpc>
                <a:spcPct val="100000"/>
              </a:lnSpc>
              <a:spcBef>
                <a:spcPts val="70"/>
              </a:spcBef>
            </a:pPr>
            <a:r>
              <a:rPr sz="1700" dirty="0"/>
              <a:t>esercitazione:</a:t>
            </a:r>
            <a:r>
              <a:rPr sz="1700" spc="10" dirty="0"/>
              <a:t> </a:t>
            </a:r>
            <a:r>
              <a:rPr sz="1700" dirty="0"/>
              <a:t>resoconto</a:t>
            </a:r>
            <a:r>
              <a:rPr sz="1700" spc="25" dirty="0"/>
              <a:t> </a:t>
            </a:r>
            <a:r>
              <a:rPr sz="1700" spc="-5" dirty="0"/>
              <a:t>pubblico,</a:t>
            </a:r>
            <a:r>
              <a:rPr sz="1700" spc="20" dirty="0"/>
              <a:t> </a:t>
            </a:r>
            <a:r>
              <a:rPr sz="1700" spc="-5" dirty="0"/>
              <a:t>quali</a:t>
            </a:r>
            <a:r>
              <a:rPr sz="1700" spc="10" dirty="0"/>
              <a:t> </a:t>
            </a:r>
            <a:r>
              <a:rPr sz="1700" spc="-5" dirty="0"/>
              <a:t>emozioni</a:t>
            </a:r>
            <a:r>
              <a:rPr sz="1700" spc="10" dirty="0"/>
              <a:t> </a:t>
            </a:r>
            <a:r>
              <a:rPr sz="1700" dirty="0"/>
              <a:t>ha/hai</a:t>
            </a:r>
            <a:r>
              <a:rPr sz="1700" spc="25" dirty="0"/>
              <a:t> </a:t>
            </a:r>
            <a:r>
              <a:rPr sz="1700" dirty="0"/>
              <a:t>provato?</a:t>
            </a:r>
            <a:endParaRPr sz="1700"/>
          </a:p>
        </p:txBody>
      </p:sp>
      <p:sp>
        <p:nvSpPr>
          <p:cNvPr id="3" name="object 3"/>
          <p:cNvSpPr txBox="1"/>
          <p:nvPr/>
        </p:nvSpPr>
        <p:spPr>
          <a:xfrm>
            <a:off x="535940" y="1552702"/>
            <a:ext cx="7940040" cy="4635500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355600" marR="5080" indent="-342900">
              <a:lnSpc>
                <a:spcPct val="80100"/>
              </a:lnSpc>
              <a:spcBef>
                <a:spcPts val="670"/>
              </a:spcBef>
              <a:buChar char="•"/>
              <a:tabLst>
                <a:tab pos="354965" algn="l"/>
                <a:tab pos="355600" algn="l"/>
                <a:tab pos="4048125" algn="l"/>
              </a:tabLst>
            </a:pPr>
            <a:r>
              <a:rPr sz="2400" dirty="0">
                <a:latin typeface="Microsoft Sans Serif"/>
                <a:cs typeface="Microsoft Sans Serif"/>
              </a:rPr>
              <a:t>Effetto</a:t>
            </a:r>
            <a:r>
              <a:rPr sz="2400" spc="-1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spotlight:</a:t>
            </a:r>
            <a:r>
              <a:rPr sz="2400" spc="50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tendenza	a</a:t>
            </a:r>
            <a:r>
              <a:rPr sz="2400" spc="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sopravvalutare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l’attenzione </a:t>
            </a:r>
            <a:r>
              <a:rPr sz="2400" spc="-62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che</a:t>
            </a:r>
            <a:r>
              <a:rPr sz="2400" spc="10" dirty="0">
                <a:latin typeface="Microsoft Sans Serif"/>
                <a:cs typeface="Microsoft Sans Serif"/>
              </a:rPr>
              <a:t> </a:t>
            </a:r>
            <a:r>
              <a:rPr sz="2400" spc="-15" dirty="0">
                <a:latin typeface="Microsoft Sans Serif"/>
                <a:cs typeface="Microsoft Sans Serif"/>
              </a:rPr>
              <a:t>gli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altri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ripongono</a:t>
            </a:r>
            <a:r>
              <a:rPr sz="2400" spc="6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nei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confronti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del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nostro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aspetto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e </a:t>
            </a:r>
            <a:r>
              <a:rPr sz="2400" spc="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dei</a:t>
            </a:r>
            <a:r>
              <a:rPr sz="2400" spc="1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nostri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comportamenti</a:t>
            </a:r>
            <a:endParaRPr sz="2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Microsoft Sans Serif"/>
              <a:buChar char="•"/>
            </a:pPr>
            <a:endParaRPr sz="3000">
              <a:latin typeface="Microsoft Sans Serif"/>
              <a:cs typeface="Microsoft Sans Serif"/>
            </a:endParaRPr>
          </a:p>
          <a:p>
            <a:pPr marL="355600" marR="34925" indent="-342900">
              <a:lnSpc>
                <a:spcPts val="2310"/>
              </a:lnSpc>
              <a:spcBef>
                <a:spcPts val="5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latin typeface="Microsoft Sans Serif"/>
                <a:cs typeface="Microsoft Sans Serif"/>
              </a:rPr>
              <a:t>Illusione</a:t>
            </a:r>
            <a:r>
              <a:rPr sz="2400" spc="5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di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trasparenza: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illusione</a:t>
            </a:r>
            <a:r>
              <a:rPr sz="2400" spc="7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che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le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nostre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emozioni </a:t>
            </a:r>
            <a:r>
              <a:rPr sz="2400" spc="-6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traspaiano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e</a:t>
            </a:r>
            <a:r>
              <a:rPr sz="2400" spc="1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siano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lette</a:t>
            </a:r>
            <a:r>
              <a:rPr sz="2400" spc="1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con</a:t>
            </a:r>
            <a:r>
              <a:rPr sz="2400" spc="1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facilità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dagli</a:t>
            </a:r>
            <a:r>
              <a:rPr sz="2400" spc="7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altri</a:t>
            </a:r>
            <a:endParaRPr sz="2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Microsoft Sans Serif"/>
              <a:buChar char="•"/>
            </a:pPr>
            <a:endParaRPr sz="3050">
              <a:latin typeface="Microsoft Sans Serif"/>
              <a:cs typeface="Microsoft Sans Serif"/>
            </a:endParaRPr>
          </a:p>
          <a:p>
            <a:pPr marL="355600" marR="336550" indent="-342900">
              <a:lnSpc>
                <a:spcPct val="80000"/>
              </a:lnSpc>
              <a:buChar char="•"/>
              <a:tabLst>
                <a:tab pos="354965" algn="l"/>
                <a:tab pos="355600" algn="l"/>
                <a:tab pos="5761990" algn="l"/>
              </a:tabLst>
            </a:pPr>
            <a:r>
              <a:rPr sz="2400" spc="-10" dirty="0">
                <a:latin typeface="Microsoft Sans Serif"/>
                <a:cs typeface="Microsoft Sans Serif"/>
              </a:rPr>
              <a:t>Gli</a:t>
            </a:r>
            <a:r>
              <a:rPr sz="2400" spc="1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altri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influenzano</a:t>
            </a:r>
            <a:r>
              <a:rPr sz="2400" spc="6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la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nostra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autoconsapevolezza</a:t>
            </a:r>
            <a:r>
              <a:rPr sz="2400" spc="8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(un </a:t>
            </a:r>
            <a:r>
              <a:rPr sz="2400" spc="-62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bianco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tra</a:t>
            </a:r>
            <a:r>
              <a:rPr sz="2400" spc="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neri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si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sente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“più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bianco”).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Il</a:t>
            </a:r>
            <a:r>
              <a:rPr sz="2400" spc="1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modo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in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cui </a:t>
            </a:r>
            <a:r>
              <a:rPr sz="240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pensiamo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a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noi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stessi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si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regola</a:t>
            </a:r>
            <a:r>
              <a:rPr sz="2400" spc="5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in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base	a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chi </a:t>
            </a:r>
            <a:r>
              <a:rPr sz="240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frequentiamo</a:t>
            </a:r>
            <a:endParaRPr sz="2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Microsoft Sans Serif"/>
              <a:buChar char="•"/>
            </a:pPr>
            <a:endParaRPr sz="3000">
              <a:latin typeface="Microsoft Sans Serif"/>
              <a:cs typeface="Microsoft Sans Serif"/>
            </a:endParaRPr>
          </a:p>
          <a:p>
            <a:pPr marL="355600" marR="120014" indent="-342900">
              <a:lnSpc>
                <a:spcPts val="2310"/>
              </a:lnSpc>
              <a:buChar char="•"/>
              <a:tabLst>
                <a:tab pos="354965" algn="l"/>
                <a:tab pos="355600" algn="l"/>
                <a:tab pos="3422650" algn="l"/>
              </a:tabLst>
            </a:pPr>
            <a:r>
              <a:rPr sz="2400" spc="-10" dirty="0">
                <a:latin typeface="Microsoft Sans Serif"/>
                <a:cs typeface="Microsoft Sans Serif"/>
              </a:rPr>
              <a:t>L’interesse</a:t>
            </a:r>
            <a:r>
              <a:rPr sz="2400" spc="6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personale	</a:t>
            </a:r>
            <a:r>
              <a:rPr sz="2400" spc="-5" dirty="0">
                <a:latin typeface="Microsoft Sans Serif"/>
                <a:cs typeface="Microsoft Sans Serif"/>
              </a:rPr>
              <a:t>tende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a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dare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spiegazioni</a:t>
            </a:r>
            <a:r>
              <a:rPr sz="2400" spc="5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diverse </a:t>
            </a:r>
            <a:r>
              <a:rPr sz="2400" spc="-62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a</a:t>
            </a:r>
            <a:r>
              <a:rPr sz="2400" spc="1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una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condotta-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gestiamo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la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reputazione</a:t>
            </a:r>
            <a:endParaRPr sz="24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30097" y="1270"/>
            <a:ext cx="7682865" cy="1260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2700" b="1" spc="-5" dirty="0">
                <a:latin typeface="Arial"/>
                <a:cs typeface="Arial"/>
              </a:rPr>
              <a:t>L’esperienza sociale gioca </a:t>
            </a:r>
            <a:r>
              <a:rPr sz="2700" b="1" dirty="0">
                <a:latin typeface="Arial"/>
                <a:cs typeface="Arial"/>
              </a:rPr>
              <a:t>un importante </a:t>
            </a:r>
            <a:r>
              <a:rPr sz="2700" b="1" spc="-5" dirty="0">
                <a:latin typeface="Arial"/>
                <a:cs typeface="Arial"/>
              </a:rPr>
              <a:t>ruolo </a:t>
            </a:r>
            <a:r>
              <a:rPr sz="2700" b="1" spc="-740" dirty="0">
                <a:latin typeface="Arial"/>
                <a:cs typeface="Arial"/>
              </a:rPr>
              <a:t> </a:t>
            </a:r>
            <a:r>
              <a:rPr sz="2700" b="1" spc="-5" dirty="0">
                <a:latin typeface="Arial"/>
                <a:cs typeface="Arial"/>
              </a:rPr>
              <a:t>nella costruzione </a:t>
            </a:r>
            <a:r>
              <a:rPr sz="2700" b="1" dirty="0">
                <a:latin typeface="Arial"/>
                <a:cs typeface="Arial"/>
              </a:rPr>
              <a:t>del Sé. </a:t>
            </a:r>
            <a:r>
              <a:rPr sz="2700" b="1" spc="-5" dirty="0">
                <a:latin typeface="Arial"/>
                <a:cs typeface="Arial"/>
              </a:rPr>
              <a:t>Tra </a:t>
            </a:r>
            <a:r>
              <a:rPr sz="2700" b="1" dirty="0">
                <a:latin typeface="Arial"/>
                <a:cs typeface="Arial"/>
              </a:rPr>
              <a:t>i </a:t>
            </a:r>
            <a:r>
              <a:rPr sz="2700" b="1" spc="-5" dirty="0">
                <a:latin typeface="Arial"/>
                <a:cs typeface="Arial"/>
              </a:rPr>
              <a:t>fattori che </a:t>
            </a:r>
            <a:r>
              <a:rPr sz="2700" b="1" dirty="0">
                <a:latin typeface="Arial"/>
                <a:cs typeface="Arial"/>
              </a:rPr>
              <a:t>lo </a:t>
            </a:r>
            <a:r>
              <a:rPr sz="2700" b="1" spc="5" dirty="0">
                <a:latin typeface="Arial"/>
                <a:cs typeface="Arial"/>
              </a:rPr>
              <a:t> </a:t>
            </a:r>
            <a:r>
              <a:rPr sz="2700" b="1" spc="-5" dirty="0">
                <a:latin typeface="Arial"/>
                <a:cs typeface="Arial"/>
              </a:rPr>
              <a:t>determinano:</a:t>
            </a:r>
            <a:endParaRPr sz="27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0200" y="1191844"/>
            <a:ext cx="395224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105"/>
              </a:spcBef>
              <a:buChar char="•"/>
              <a:tabLst>
                <a:tab pos="355600" algn="l"/>
                <a:tab pos="356235" algn="l"/>
                <a:tab pos="725805" algn="l"/>
                <a:tab pos="1751330" algn="l"/>
                <a:tab pos="3295650" algn="l"/>
              </a:tabLst>
            </a:pPr>
            <a:r>
              <a:rPr sz="3200" dirty="0">
                <a:latin typeface="Microsoft Sans Serif"/>
                <a:cs typeface="Microsoft Sans Serif"/>
              </a:rPr>
              <a:t>I	ru</a:t>
            </a:r>
            <a:r>
              <a:rPr sz="3200" spc="-15" dirty="0">
                <a:latin typeface="Microsoft Sans Serif"/>
                <a:cs typeface="Microsoft Sans Serif"/>
              </a:rPr>
              <a:t>o</a:t>
            </a:r>
            <a:r>
              <a:rPr sz="3200" spc="-20" dirty="0">
                <a:latin typeface="Microsoft Sans Serif"/>
                <a:cs typeface="Microsoft Sans Serif"/>
              </a:rPr>
              <a:t>li</a:t>
            </a:r>
            <a:r>
              <a:rPr sz="3200" dirty="0">
                <a:latin typeface="Microsoft Sans Serif"/>
                <a:cs typeface="Microsoft Sans Serif"/>
              </a:rPr>
              <a:t>	ass</a:t>
            </a:r>
            <a:r>
              <a:rPr sz="3200" spc="-20" dirty="0">
                <a:latin typeface="Microsoft Sans Serif"/>
                <a:cs typeface="Microsoft Sans Serif"/>
              </a:rPr>
              <a:t>u</a:t>
            </a:r>
            <a:r>
              <a:rPr sz="3200" dirty="0">
                <a:latin typeface="Microsoft Sans Serif"/>
                <a:cs typeface="Microsoft Sans Serif"/>
              </a:rPr>
              <a:t>n</a:t>
            </a:r>
            <a:r>
              <a:rPr sz="3200" spc="-10" dirty="0">
                <a:latin typeface="Microsoft Sans Serif"/>
                <a:cs typeface="Microsoft Sans Serif"/>
              </a:rPr>
              <a:t>t</a:t>
            </a:r>
            <a:r>
              <a:rPr sz="3200" spc="-20" dirty="0">
                <a:latin typeface="Microsoft Sans Serif"/>
                <a:cs typeface="Microsoft Sans Serif"/>
              </a:rPr>
              <a:t>i</a:t>
            </a:r>
            <a:r>
              <a:rPr sz="3200" dirty="0">
                <a:latin typeface="Microsoft Sans Serif"/>
                <a:cs typeface="Microsoft Sans Serif"/>
              </a:rPr>
              <a:t>	</a:t>
            </a:r>
            <a:r>
              <a:rPr sz="1600" spc="-5" dirty="0">
                <a:latin typeface="Microsoft Sans Serif"/>
                <a:cs typeface="Microsoft Sans Serif"/>
              </a:rPr>
              <a:t>(</a:t>
            </a:r>
            <a:r>
              <a:rPr sz="1600" spc="-10" dirty="0">
                <a:latin typeface="Microsoft Sans Serif"/>
                <a:cs typeface="Microsoft Sans Serif"/>
              </a:rPr>
              <a:t>n</a:t>
            </a:r>
            <a:r>
              <a:rPr sz="1600" spc="-5" dirty="0">
                <a:latin typeface="Microsoft Sans Serif"/>
                <a:cs typeface="Microsoft Sans Serif"/>
              </a:rPr>
              <a:t>orme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413884" y="1396060"/>
            <a:ext cx="447484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95300" algn="l"/>
                <a:tab pos="1679575" algn="l"/>
                <a:tab pos="2332355" algn="l"/>
                <a:tab pos="2825750" algn="l"/>
                <a:tab pos="3717925" algn="l"/>
                <a:tab pos="4020820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che	d</a:t>
            </a:r>
            <a:r>
              <a:rPr sz="1600" dirty="0">
                <a:latin typeface="Microsoft Sans Serif"/>
                <a:cs typeface="Microsoft Sans Serif"/>
              </a:rPr>
              <a:t>e</a:t>
            </a:r>
            <a:r>
              <a:rPr sz="1600" spc="-10" dirty="0">
                <a:latin typeface="Microsoft Sans Serif"/>
                <a:cs typeface="Microsoft Sans Serif"/>
              </a:rPr>
              <a:t>fin</a:t>
            </a:r>
            <a:r>
              <a:rPr sz="1600" spc="-15" dirty="0">
                <a:latin typeface="Microsoft Sans Serif"/>
                <a:cs typeface="Microsoft Sans Serif"/>
              </a:rPr>
              <a:t>i</a:t>
            </a:r>
            <a:r>
              <a:rPr sz="1600" spc="-5" dirty="0">
                <a:latin typeface="Microsoft Sans Serif"/>
                <a:cs typeface="Microsoft Sans Serif"/>
              </a:rPr>
              <a:t>scono</a:t>
            </a:r>
            <a:r>
              <a:rPr sz="1600" dirty="0">
                <a:latin typeface="Microsoft Sans Serif"/>
                <a:cs typeface="Microsoft Sans Serif"/>
              </a:rPr>
              <a:t>	</a:t>
            </a:r>
            <a:r>
              <a:rPr sz="1600" spc="-5" dirty="0">
                <a:latin typeface="Microsoft Sans Serif"/>
                <a:cs typeface="Microsoft Sans Serif"/>
              </a:rPr>
              <a:t>come</a:t>
            </a:r>
            <a:r>
              <a:rPr sz="1600" dirty="0">
                <a:latin typeface="Microsoft Sans Serif"/>
                <a:cs typeface="Microsoft Sans Serif"/>
              </a:rPr>
              <a:t>	</a:t>
            </a:r>
            <a:r>
              <a:rPr sz="1600" spc="-10" dirty="0">
                <a:latin typeface="Microsoft Sans Serif"/>
                <a:cs typeface="Microsoft Sans Serif"/>
              </a:rPr>
              <a:t>un</a:t>
            </a:r>
            <a:r>
              <a:rPr sz="1600" spc="-5" dirty="0">
                <a:latin typeface="Microsoft Sans Serif"/>
                <a:cs typeface="Microsoft Sans Serif"/>
              </a:rPr>
              <a:t>a</a:t>
            </a:r>
            <a:r>
              <a:rPr sz="1600" dirty="0">
                <a:latin typeface="Microsoft Sans Serif"/>
                <a:cs typeface="Microsoft Sans Serif"/>
              </a:rPr>
              <a:t>	</a:t>
            </a:r>
            <a:r>
              <a:rPr sz="1600" spc="-5" dirty="0">
                <a:latin typeface="Microsoft Sans Serif"/>
                <a:cs typeface="Microsoft Sans Serif"/>
              </a:rPr>
              <a:t>p</a:t>
            </a:r>
            <a:r>
              <a:rPr sz="1600" dirty="0">
                <a:latin typeface="Microsoft Sans Serif"/>
                <a:cs typeface="Microsoft Sans Serif"/>
              </a:rPr>
              <a:t>e</a:t>
            </a:r>
            <a:r>
              <a:rPr sz="1600" spc="-5" dirty="0">
                <a:latin typeface="Microsoft Sans Serif"/>
                <a:cs typeface="Microsoft Sans Serif"/>
              </a:rPr>
              <a:t>rsona</a:t>
            </a:r>
            <a:r>
              <a:rPr sz="1600" dirty="0">
                <a:latin typeface="Microsoft Sans Serif"/>
                <a:cs typeface="Microsoft Sans Serif"/>
              </a:rPr>
              <a:t>	</a:t>
            </a:r>
            <a:r>
              <a:rPr sz="1600" spc="-10" dirty="0">
                <a:latin typeface="Microsoft Sans Serif"/>
                <a:cs typeface="Microsoft Sans Serif"/>
              </a:rPr>
              <a:t>si</a:t>
            </a:r>
            <a:r>
              <a:rPr sz="1600" dirty="0">
                <a:latin typeface="Microsoft Sans Serif"/>
                <a:cs typeface="Microsoft Sans Serif"/>
              </a:rPr>
              <a:t>	</a:t>
            </a:r>
            <a:r>
              <a:rPr sz="1600" spc="-5" dirty="0">
                <a:latin typeface="Microsoft Sans Serif"/>
                <a:cs typeface="Microsoft Sans Serif"/>
              </a:rPr>
              <a:t>deve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0200" y="1638680"/>
            <a:ext cx="8557895" cy="438975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355600" marR="5715" algn="just">
              <a:lnSpc>
                <a:spcPts val="1540"/>
              </a:lnSpc>
              <a:spcBef>
                <a:spcPts val="459"/>
              </a:spcBef>
            </a:pPr>
            <a:r>
              <a:rPr sz="1600" spc="-10" dirty="0">
                <a:latin typeface="Microsoft Sans Serif"/>
                <a:cs typeface="Microsoft Sans Serif"/>
              </a:rPr>
              <a:t>comportare_all’inizio </a:t>
            </a:r>
            <a:r>
              <a:rPr sz="1600" spc="-5" dirty="0">
                <a:latin typeface="Microsoft Sans Serif"/>
                <a:cs typeface="Microsoft Sans Serif"/>
              </a:rPr>
              <a:t>possiamo sentirci finti ma </a:t>
            </a:r>
            <a:r>
              <a:rPr sz="1600" spc="-15" dirty="0">
                <a:latin typeface="Microsoft Sans Serif"/>
                <a:cs typeface="Microsoft Sans Serif"/>
              </a:rPr>
              <a:t>poi </a:t>
            </a:r>
            <a:r>
              <a:rPr sz="1600" spc="-5" dirty="0">
                <a:latin typeface="Microsoft Sans Serif"/>
                <a:cs typeface="Microsoft Sans Serif"/>
              </a:rPr>
              <a:t>tale </a:t>
            </a:r>
            <a:r>
              <a:rPr sz="1600" spc="-10" dirty="0">
                <a:latin typeface="Microsoft Sans Serif"/>
                <a:cs typeface="Microsoft Sans Serif"/>
              </a:rPr>
              <a:t>disagio </a:t>
            </a:r>
            <a:r>
              <a:rPr sz="1600" spc="-5" dirty="0">
                <a:latin typeface="Microsoft Sans Serif"/>
                <a:cs typeface="Microsoft Sans Serif"/>
              </a:rPr>
              <a:t>sparisce </a:t>
            </a:r>
            <a:r>
              <a:rPr sz="1600" dirty="0">
                <a:latin typeface="Microsoft Sans Serif"/>
                <a:cs typeface="Microsoft Sans Serif"/>
              </a:rPr>
              <a:t>_ </a:t>
            </a:r>
            <a:r>
              <a:rPr sz="1600" spc="-5" dirty="0">
                <a:latin typeface="Microsoft Sans Serif"/>
                <a:cs typeface="Microsoft Sans Serif"/>
              </a:rPr>
              <a:t>Goffman. La 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complessità </a:t>
            </a:r>
            <a:r>
              <a:rPr sz="1600" spc="-15" dirty="0">
                <a:latin typeface="Microsoft Sans Serif"/>
                <a:cs typeface="Microsoft Sans Serif"/>
              </a:rPr>
              <a:t>del </a:t>
            </a:r>
            <a:r>
              <a:rPr sz="1600" spc="-5" dirty="0">
                <a:latin typeface="Microsoft Sans Serif"/>
                <a:cs typeface="Microsoft Sans Serif"/>
              </a:rPr>
              <a:t>Sé protegge </a:t>
            </a:r>
            <a:r>
              <a:rPr sz="1600" dirty="0">
                <a:latin typeface="Microsoft Sans Serif"/>
                <a:cs typeface="Microsoft Sans Serif"/>
              </a:rPr>
              <a:t>perché </a:t>
            </a:r>
            <a:r>
              <a:rPr sz="1600" spc="-5" dirty="0">
                <a:latin typeface="Microsoft Sans Serif"/>
                <a:cs typeface="Microsoft Sans Serif"/>
              </a:rPr>
              <a:t>ci si può rifugiare in </a:t>
            </a:r>
            <a:r>
              <a:rPr sz="1600" spc="-15" dirty="0">
                <a:latin typeface="Microsoft Sans Serif"/>
                <a:cs typeface="Microsoft Sans Serif"/>
              </a:rPr>
              <a:t>più </a:t>
            </a:r>
            <a:r>
              <a:rPr sz="1600" spc="-10" dirty="0">
                <a:latin typeface="Microsoft Sans Serif"/>
                <a:cs typeface="Microsoft Sans Serif"/>
              </a:rPr>
              <a:t>aspetti del </a:t>
            </a:r>
            <a:r>
              <a:rPr sz="1600" spc="-5" dirty="0">
                <a:latin typeface="Microsoft Sans Serif"/>
                <a:cs typeface="Microsoft Sans Serif"/>
              </a:rPr>
              <a:t>Sé quando uno ne 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fallisce)</a:t>
            </a:r>
            <a:endParaRPr sz="1600">
              <a:latin typeface="Microsoft Sans Serif"/>
              <a:cs typeface="Microsoft Sans Serif"/>
            </a:endParaRPr>
          </a:p>
          <a:p>
            <a:pPr marL="355600" marR="5715" indent="-343535" algn="just">
              <a:lnSpc>
                <a:spcPct val="85300"/>
              </a:lnSpc>
              <a:spcBef>
                <a:spcPts val="520"/>
              </a:spcBef>
              <a:buChar char="•"/>
              <a:tabLst>
                <a:tab pos="356235" algn="l"/>
              </a:tabLst>
            </a:pPr>
            <a:r>
              <a:rPr sz="3200" spc="-5" dirty="0">
                <a:latin typeface="Microsoft Sans Serif"/>
                <a:cs typeface="Microsoft Sans Serif"/>
              </a:rPr>
              <a:t>Le </a:t>
            </a:r>
            <a:r>
              <a:rPr sz="3200" spc="-10" dirty="0">
                <a:latin typeface="Microsoft Sans Serif"/>
                <a:cs typeface="Microsoft Sans Serif"/>
              </a:rPr>
              <a:t>identità sociali </a:t>
            </a:r>
            <a:r>
              <a:rPr sz="3200" dirty="0">
                <a:latin typeface="Microsoft Sans Serif"/>
                <a:cs typeface="Microsoft Sans Serif"/>
              </a:rPr>
              <a:t>che </a:t>
            </a:r>
            <a:r>
              <a:rPr sz="3200" spc="-15" dirty="0">
                <a:latin typeface="Microsoft Sans Serif"/>
                <a:cs typeface="Microsoft Sans Serif"/>
              </a:rPr>
              <a:t>le </a:t>
            </a:r>
            <a:r>
              <a:rPr sz="3200" spc="-5" dirty="0">
                <a:latin typeface="Microsoft Sans Serif"/>
                <a:cs typeface="Microsoft Sans Serif"/>
              </a:rPr>
              <a:t>persone </a:t>
            </a:r>
            <a:r>
              <a:rPr sz="3200" spc="-10" dirty="0">
                <a:latin typeface="Microsoft Sans Serif"/>
                <a:cs typeface="Microsoft Sans Serif"/>
              </a:rPr>
              <a:t>si </a:t>
            </a:r>
            <a:r>
              <a:rPr sz="3200" spc="-5" dirty="0">
                <a:latin typeface="Microsoft Sans Serif"/>
                <a:cs typeface="Microsoft Sans Serif"/>
              </a:rPr>
              <a:t>creano </a:t>
            </a:r>
            <a:r>
              <a:rPr sz="1600" spc="-5" dirty="0">
                <a:latin typeface="Microsoft Sans Serif"/>
                <a:cs typeface="Microsoft Sans Serif"/>
              </a:rPr>
              <a:t>(ciò 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che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si</a:t>
            </a:r>
            <a:r>
              <a:rPr sz="1600" spc="1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è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e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ciò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che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non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si</a:t>
            </a:r>
            <a:r>
              <a:rPr sz="1600" spc="1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è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_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SIT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di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Tajfel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e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Turner)</a:t>
            </a:r>
            <a:endParaRPr sz="1600">
              <a:latin typeface="Microsoft Sans Serif"/>
              <a:cs typeface="Microsoft Sans Serif"/>
            </a:endParaRPr>
          </a:p>
          <a:p>
            <a:pPr marL="355600" marR="5080" indent="-343535" algn="just">
              <a:lnSpc>
                <a:spcPct val="82200"/>
              </a:lnSpc>
              <a:spcBef>
                <a:spcPts val="630"/>
              </a:spcBef>
              <a:buChar char="•"/>
              <a:tabLst>
                <a:tab pos="356235" algn="l"/>
              </a:tabLst>
            </a:pPr>
            <a:r>
              <a:rPr sz="3200" dirty="0">
                <a:latin typeface="Microsoft Sans Serif"/>
                <a:cs typeface="Microsoft Sans Serif"/>
              </a:rPr>
              <a:t>I </a:t>
            </a:r>
            <a:r>
              <a:rPr sz="3200" spc="-5" dirty="0">
                <a:latin typeface="Microsoft Sans Serif"/>
                <a:cs typeface="Microsoft Sans Serif"/>
              </a:rPr>
              <a:t>confronti </a:t>
            </a:r>
            <a:r>
              <a:rPr sz="3200" dirty="0">
                <a:latin typeface="Microsoft Sans Serif"/>
                <a:cs typeface="Microsoft Sans Serif"/>
              </a:rPr>
              <a:t>con </a:t>
            </a:r>
            <a:r>
              <a:rPr sz="3200" spc="-10" dirty="0">
                <a:latin typeface="Microsoft Sans Serif"/>
                <a:cs typeface="Microsoft Sans Serif"/>
              </a:rPr>
              <a:t>le altre </a:t>
            </a:r>
            <a:r>
              <a:rPr sz="3200" dirty="0">
                <a:latin typeface="Microsoft Sans Serif"/>
                <a:cs typeface="Microsoft Sans Serif"/>
              </a:rPr>
              <a:t>persone </a:t>
            </a:r>
            <a:r>
              <a:rPr sz="1800" spc="-10" dirty="0">
                <a:latin typeface="Microsoft Sans Serif"/>
                <a:cs typeface="Microsoft Sans Serif"/>
              </a:rPr>
              <a:t>(valutazione del </a:t>
            </a:r>
            <a:r>
              <a:rPr sz="1800" spc="-5" dirty="0">
                <a:latin typeface="Microsoft Sans Serif"/>
                <a:cs typeface="Microsoft Sans Serif"/>
              </a:rPr>
              <a:t>proprio </a:t>
            </a:r>
            <a:r>
              <a:rPr sz="180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valore </a:t>
            </a:r>
            <a:r>
              <a:rPr sz="1800" spc="-10" dirty="0">
                <a:latin typeface="Microsoft Sans Serif"/>
                <a:cs typeface="Microsoft Sans Serif"/>
              </a:rPr>
              <a:t>in </a:t>
            </a:r>
            <a:r>
              <a:rPr sz="1800" spc="-5" dirty="0">
                <a:latin typeface="Microsoft Sans Serif"/>
                <a:cs typeface="Microsoft Sans Serif"/>
              </a:rPr>
              <a:t>base </a:t>
            </a:r>
            <a:r>
              <a:rPr sz="1800" spc="-10" dirty="0">
                <a:latin typeface="Microsoft Sans Serif"/>
                <a:cs typeface="Microsoft Sans Serif"/>
              </a:rPr>
              <a:t>al </a:t>
            </a:r>
            <a:r>
              <a:rPr sz="1800" spc="-5" dirty="0">
                <a:latin typeface="Microsoft Sans Serif"/>
                <a:cs typeface="Microsoft Sans Serif"/>
              </a:rPr>
              <a:t>confronto sociale </a:t>
            </a:r>
            <a:r>
              <a:rPr sz="1800" spc="5" dirty="0">
                <a:latin typeface="Microsoft Sans Serif"/>
                <a:cs typeface="Microsoft Sans Serif"/>
              </a:rPr>
              <a:t>_ </a:t>
            </a:r>
            <a:r>
              <a:rPr sz="1800" spc="-5" dirty="0">
                <a:latin typeface="Microsoft Sans Serif"/>
                <a:cs typeface="Microsoft Sans Serif"/>
              </a:rPr>
              <a:t>Festinger. Confronti </a:t>
            </a:r>
            <a:r>
              <a:rPr sz="1800" spc="-10" dirty="0">
                <a:latin typeface="Microsoft Sans Serif"/>
                <a:cs typeface="Microsoft Sans Serif"/>
              </a:rPr>
              <a:t>al </a:t>
            </a:r>
            <a:r>
              <a:rPr sz="1800" spc="-5" dirty="0">
                <a:latin typeface="Microsoft Sans Serif"/>
                <a:cs typeface="Microsoft Sans Serif"/>
              </a:rPr>
              <a:t>ribasso proteggono </a:t>
            </a:r>
            <a:r>
              <a:rPr sz="180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l’autostima)</a:t>
            </a:r>
            <a:endParaRPr sz="1800">
              <a:latin typeface="Microsoft Sans Serif"/>
              <a:cs typeface="Microsoft Sans Serif"/>
            </a:endParaRPr>
          </a:p>
          <a:p>
            <a:pPr marL="355600" indent="-343535">
              <a:lnSpc>
                <a:spcPts val="3800"/>
              </a:lnSpc>
              <a:buChar char="•"/>
              <a:tabLst>
                <a:tab pos="355600" algn="l"/>
                <a:tab pos="356235" algn="l"/>
              </a:tabLst>
            </a:pPr>
            <a:r>
              <a:rPr sz="3200" dirty="0">
                <a:latin typeface="Microsoft Sans Serif"/>
                <a:cs typeface="Microsoft Sans Serif"/>
              </a:rPr>
              <a:t>I</a:t>
            </a:r>
            <a:r>
              <a:rPr sz="3200" spc="15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successi</a:t>
            </a:r>
            <a:r>
              <a:rPr sz="3200" spc="-10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e</a:t>
            </a:r>
            <a:r>
              <a:rPr sz="3200" spc="30" dirty="0">
                <a:latin typeface="Microsoft Sans Serif"/>
                <a:cs typeface="Microsoft Sans Serif"/>
              </a:rPr>
              <a:t> </a:t>
            </a:r>
            <a:r>
              <a:rPr sz="3200" spc="-20" dirty="0">
                <a:latin typeface="Microsoft Sans Serif"/>
                <a:cs typeface="Microsoft Sans Serif"/>
              </a:rPr>
              <a:t>i</a:t>
            </a:r>
            <a:r>
              <a:rPr sz="3200" spc="35" dirty="0">
                <a:latin typeface="Microsoft Sans Serif"/>
                <a:cs typeface="Microsoft Sans Serif"/>
              </a:rPr>
              <a:t> </a:t>
            </a:r>
            <a:r>
              <a:rPr sz="3200" spc="-15" dirty="0">
                <a:latin typeface="Microsoft Sans Serif"/>
                <a:cs typeface="Microsoft Sans Serif"/>
              </a:rPr>
              <a:t>fallimenti</a:t>
            </a:r>
            <a:r>
              <a:rPr sz="3200" spc="4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(Locus</a:t>
            </a:r>
            <a:r>
              <a:rPr sz="1800" spc="3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of</a:t>
            </a:r>
            <a:r>
              <a:rPr sz="1800" spc="1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control)</a:t>
            </a:r>
            <a:endParaRPr sz="1800">
              <a:latin typeface="Microsoft Sans Serif"/>
              <a:cs typeface="Microsoft Sans Serif"/>
            </a:endParaRPr>
          </a:p>
          <a:p>
            <a:pPr marL="355600" marR="6350" indent="-343535">
              <a:lnSpc>
                <a:spcPct val="84100"/>
              </a:lnSpc>
              <a:spcBef>
                <a:spcPts val="610"/>
              </a:spcBef>
              <a:buChar char="•"/>
              <a:tabLst>
                <a:tab pos="355600" algn="l"/>
                <a:tab pos="356235" algn="l"/>
                <a:tab pos="645160" algn="l"/>
                <a:tab pos="1972310" algn="l"/>
                <a:tab pos="3028950" algn="l"/>
              </a:tabLst>
            </a:pPr>
            <a:r>
              <a:rPr sz="3200" dirty="0">
                <a:latin typeface="Microsoft Sans Serif"/>
                <a:cs typeface="Microsoft Sans Serif"/>
              </a:rPr>
              <a:t>I	</a:t>
            </a:r>
            <a:r>
              <a:rPr sz="3200" spc="-10" dirty="0">
                <a:latin typeface="Microsoft Sans Serif"/>
                <a:cs typeface="Microsoft Sans Serif"/>
              </a:rPr>
              <a:t>giudizi	altrui	</a:t>
            </a:r>
            <a:r>
              <a:rPr sz="1800" dirty="0">
                <a:latin typeface="Microsoft Sans Serif"/>
                <a:cs typeface="Microsoft Sans Serif"/>
              </a:rPr>
              <a:t>(Sé</a:t>
            </a:r>
            <a:r>
              <a:rPr sz="1800" spc="21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riflesso_</a:t>
            </a:r>
            <a:r>
              <a:rPr sz="1800" spc="204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Cooley.</a:t>
            </a:r>
            <a:r>
              <a:rPr sz="1800" spc="22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Il</a:t>
            </a:r>
            <a:r>
              <a:rPr sz="1800" spc="21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modo</a:t>
            </a:r>
            <a:r>
              <a:rPr sz="1800" spc="22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in</a:t>
            </a:r>
            <a:r>
              <a:rPr sz="1800" spc="21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cui</a:t>
            </a:r>
            <a:r>
              <a:rPr sz="1800" spc="204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pensiamo</a:t>
            </a:r>
            <a:r>
              <a:rPr sz="1800" spc="21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che</a:t>
            </a:r>
            <a:r>
              <a:rPr sz="1800" spc="210" dirty="0">
                <a:latin typeface="Microsoft Sans Serif"/>
                <a:cs typeface="Microsoft Sans Serif"/>
              </a:rPr>
              <a:t> </a:t>
            </a:r>
            <a:r>
              <a:rPr sz="1800" spc="-15" dirty="0">
                <a:latin typeface="Microsoft Sans Serif"/>
                <a:cs typeface="Microsoft Sans Serif"/>
              </a:rPr>
              <a:t>gli </a:t>
            </a:r>
            <a:r>
              <a:rPr sz="1800" spc="-46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altri</a:t>
            </a:r>
            <a:r>
              <a:rPr sz="1800" spc="1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ci</a:t>
            </a:r>
            <a:r>
              <a:rPr sz="1800" spc="2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pensino</a:t>
            </a:r>
            <a:r>
              <a:rPr sz="1800" spc="4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viene</a:t>
            </a:r>
            <a:r>
              <a:rPr sz="1800" spc="3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utilizzato</a:t>
            </a:r>
            <a:r>
              <a:rPr sz="1800" spc="3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come</a:t>
            </a:r>
            <a:r>
              <a:rPr sz="1800" spc="2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uno</a:t>
            </a:r>
            <a:r>
              <a:rPr sz="1800" spc="3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specchio</a:t>
            </a:r>
            <a:r>
              <a:rPr sz="1800" spc="3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per</a:t>
            </a:r>
            <a:r>
              <a:rPr sz="1800" spc="4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percepire</a:t>
            </a:r>
            <a:r>
              <a:rPr sz="1800" spc="3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noi</a:t>
            </a:r>
            <a:r>
              <a:rPr sz="1800" spc="3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stessi)</a:t>
            </a:r>
            <a:endParaRPr sz="1800">
              <a:latin typeface="Microsoft Sans Serif"/>
              <a:cs typeface="Microsoft Sans Serif"/>
            </a:endParaRPr>
          </a:p>
          <a:p>
            <a:pPr marL="355600" marR="222885" indent="-343535">
              <a:lnSpc>
                <a:spcPct val="82200"/>
              </a:lnSpc>
              <a:spcBef>
                <a:spcPts val="645"/>
              </a:spcBef>
              <a:buChar char="•"/>
              <a:tabLst>
                <a:tab pos="355600" algn="l"/>
                <a:tab pos="356235" algn="l"/>
              </a:tabLst>
            </a:pPr>
            <a:r>
              <a:rPr sz="3200" dirty="0">
                <a:latin typeface="Microsoft Sans Serif"/>
                <a:cs typeface="Microsoft Sans Serif"/>
              </a:rPr>
              <a:t>La </a:t>
            </a:r>
            <a:r>
              <a:rPr sz="3200" spc="-5" dirty="0">
                <a:latin typeface="Microsoft Sans Serif"/>
                <a:cs typeface="Microsoft Sans Serif"/>
              </a:rPr>
              <a:t>cultura</a:t>
            </a:r>
            <a:r>
              <a:rPr sz="3200" spc="10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dominante</a:t>
            </a:r>
            <a:r>
              <a:rPr sz="3200" spc="1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(collettivismo-idiocentrismo</a:t>
            </a:r>
            <a:r>
              <a:rPr sz="1800" spc="6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VS </a:t>
            </a:r>
            <a:r>
              <a:rPr sz="180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individualismo-allocentrismo.</a:t>
            </a:r>
            <a:r>
              <a:rPr sz="1800" spc="7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Gli</a:t>
            </a:r>
            <a:r>
              <a:rPr sz="1800" spc="3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individualisti</a:t>
            </a:r>
            <a:r>
              <a:rPr sz="1800" spc="7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fanno</a:t>
            </a:r>
            <a:r>
              <a:rPr sz="1800" spc="4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meno</a:t>
            </a:r>
            <a:r>
              <a:rPr sz="1800" spc="4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riferimento</a:t>
            </a:r>
            <a:r>
              <a:rPr sz="1800" spc="4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ai</a:t>
            </a:r>
            <a:r>
              <a:rPr sz="1800" spc="2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gruppi, </a:t>
            </a:r>
            <a:r>
              <a:rPr sz="1800" spc="-459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alle</a:t>
            </a:r>
            <a:r>
              <a:rPr sz="1800" spc="1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nazioni</a:t>
            </a:r>
            <a:r>
              <a:rPr sz="1800" spc="3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e</a:t>
            </a:r>
            <a:r>
              <a:rPr sz="1800" spc="20" dirty="0">
                <a:latin typeface="Microsoft Sans Serif"/>
                <a:cs typeface="Microsoft Sans Serif"/>
              </a:rPr>
              <a:t> </a:t>
            </a:r>
            <a:r>
              <a:rPr sz="1800" spc="-15" dirty="0">
                <a:latin typeface="Microsoft Sans Serif"/>
                <a:cs typeface="Microsoft Sans Serif"/>
              </a:rPr>
              <a:t>alle</a:t>
            </a:r>
            <a:r>
              <a:rPr sz="1800" spc="3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culture</a:t>
            </a:r>
            <a:r>
              <a:rPr sz="1800" spc="1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di</a:t>
            </a:r>
            <a:r>
              <a:rPr sz="1800" spc="3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appartenenza)</a:t>
            </a:r>
            <a:endParaRPr sz="18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68269" y="2060583"/>
            <a:ext cx="3955616" cy="3816341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43000" y="0"/>
            <a:ext cx="1640713" cy="233210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327652" y="507872"/>
            <a:ext cx="13633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ahoma"/>
                <a:cs typeface="Tahoma"/>
              </a:rPr>
              <a:t>Cosa</a:t>
            </a:r>
            <a:r>
              <a:rPr sz="1800" spc="-6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vedete?</a:t>
            </a:r>
            <a:endParaRPr sz="1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92119" y="1844707"/>
            <a:ext cx="3631858" cy="2862293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31086" y="692121"/>
            <a:ext cx="1539498" cy="3797328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165472" y="723722"/>
            <a:ext cx="1663064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ahoma"/>
                <a:cs typeface="Tahoma"/>
              </a:rPr>
              <a:t>Quale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-5" dirty="0">
                <a:latin typeface="Tahoma"/>
                <a:cs typeface="Tahoma"/>
              </a:rPr>
              <a:t>scegliete?</a:t>
            </a:r>
            <a:endParaRPr sz="1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94257" y="1666875"/>
            <a:ext cx="6554343" cy="352742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39417" y="476313"/>
            <a:ext cx="991793" cy="674687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84285" y="6273495"/>
            <a:ext cx="2235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Microsoft Sans Serif"/>
                <a:cs typeface="Microsoft Sans Serif"/>
              </a:rPr>
              <a:t>19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46085" y="590372"/>
            <a:ext cx="5108575" cy="858519"/>
          </a:xfrm>
          <a:prstGeom prst="rect">
            <a:avLst/>
          </a:prstGeom>
          <a:solidFill>
            <a:srgbClr val="3399FF"/>
          </a:solidFill>
          <a:ln w="25400">
            <a:solidFill>
              <a:srgbClr val="000000"/>
            </a:solidFill>
          </a:ln>
        </p:spPr>
        <p:txBody>
          <a:bodyPr vert="horz" wrap="square" lIns="0" tIns="20637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625"/>
              </a:spcBef>
            </a:pPr>
            <a:r>
              <a:rPr sz="2800" b="1" spc="-10" dirty="0">
                <a:latin typeface="Cambria"/>
                <a:cs typeface="Cambria"/>
              </a:rPr>
              <a:t>Discrepanze</a:t>
            </a:r>
            <a:r>
              <a:rPr sz="2800" b="1" spc="-15" dirty="0">
                <a:latin typeface="Cambria"/>
                <a:cs typeface="Cambria"/>
              </a:rPr>
              <a:t> </a:t>
            </a:r>
            <a:r>
              <a:rPr sz="2800" b="1" spc="-10" dirty="0">
                <a:latin typeface="Cambria"/>
                <a:cs typeface="Cambria"/>
              </a:rPr>
              <a:t>del</a:t>
            </a:r>
            <a:r>
              <a:rPr sz="2800" b="1" spc="-15" dirty="0">
                <a:latin typeface="Cambria"/>
                <a:cs typeface="Cambria"/>
              </a:rPr>
              <a:t> </a:t>
            </a:r>
            <a:r>
              <a:rPr sz="2800" b="1" spc="5" dirty="0">
                <a:latin typeface="Cambria"/>
                <a:cs typeface="Cambria"/>
              </a:rPr>
              <a:t>Sé</a:t>
            </a:r>
            <a:endParaRPr sz="2800">
              <a:latin typeface="Cambria"/>
              <a:cs typeface="Cambri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346327" y="1700847"/>
            <a:ext cx="6451600" cy="400685"/>
          </a:xfrm>
          <a:custGeom>
            <a:avLst/>
            <a:gdLst/>
            <a:ahLst/>
            <a:cxnLst/>
            <a:rect l="l" t="t" r="r" b="b"/>
            <a:pathLst>
              <a:path w="6451600" h="400685">
                <a:moveTo>
                  <a:pt x="6451346" y="0"/>
                </a:moveTo>
                <a:lnTo>
                  <a:pt x="0" y="0"/>
                </a:lnTo>
                <a:lnTo>
                  <a:pt x="0" y="400113"/>
                </a:lnTo>
                <a:lnTo>
                  <a:pt x="6451346" y="400113"/>
                </a:lnTo>
                <a:lnTo>
                  <a:pt x="645134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346327" y="1700847"/>
            <a:ext cx="6451600" cy="400685"/>
          </a:xfrm>
          <a:prstGeom prst="rect">
            <a:avLst/>
          </a:prstGeom>
          <a:ln w="22225">
            <a:solidFill>
              <a:srgbClr val="88A3A7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05"/>
              </a:spcBef>
            </a:pPr>
            <a:r>
              <a:rPr sz="2000" spc="-30" dirty="0">
                <a:latin typeface="Cambria"/>
                <a:cs typeface="Cambria"/>
              </a:rPr>
              <a:t>Teoria</a:t>
            </a:r>
            <a:r>
              <a:rPr sz="2000" spc="-4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sulle</a:t>
            </a:r>
            <a:r>
              <a:rPr sz="2000" spc="-35" dirty="0">
                <a:latin typeface="Cambria"/>
                <a:cs typeface="Cambria"/>
              </a:rPr>
              <a:t> </a:t>
            </a:r>
            <a:r>
              <a:rPr sz="2000" b="1" dirty="0">
                <a:latin typeface="Cambria"/>
                <a:cs typeface="Cambria"/>
              </a:rPr>
              <a:t>discrepanze</a:t>
            </a:r>
            <a:r>
              <a:rPr sz="2000" b="1" spc="-25" dirty="0">
                <a:latin typeface="Cambria"/>
                <a:cs typeface="Cambria"/>
              </a:rPr>
              <a:t> </a:t>
            </a:r>
            <a:r>
              <a:rPr sz="2000" b="1" spc="-5" dirty="0">
                <a:latin typeface="Cambria"/>
                <a:cs typeface="Cambria"/>
              </a:rPr>
              <a:t>del</a:t>
            </a:r>
            <a:r>
              <a:rPr sz="2000" b="1" spc="-15" dirty="0">
                <a:latin typeface="Cambria"/>
                <a:cs typeface="Cambria"/>
              </a:rPr>
              <a:t> </a:t>
            </a:r>
            <a:r>
              <a:rPr sz="2000" b="1" spc="5" dirty="0">
                <a:latin typeface="Cambria"/>
                <a:cs typeface="Cambria"/>
              </a:rPr>
              <a:t>Sé</a:t>
            </a:r>
            <a:r>
              <a:rPr sz="2000" b="1" spc="-2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[Higgins,</a:t>
            </a:r>
            <a:r>
              <a:rPr sz="2000" spc="-3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1989]</a:t>
            </a:r>
            <a:endParaRPr sz="2000">
              <a:latin typeface="Cambria"/>
              <a:cs typeface="Cambria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89014" y="1110614"/>
            <a:ext cx="1308862" cy="1919097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6654038" y="3081654"/>
            <a:ext cx="6108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mbria"/>
                <a:cs typeface="Cambria"/>
              </a:rPr>
              <a:t>E.</a:t>
            </a:r>
            <a:r>
              <a:rPr sz="900" spc="-40" dirty="0">
                <a:latin typeface="Cambria"/>
                <a:cs typeface="Cambria"/>
              </a:rPr>
              <a:t> </a:t>
            </a:r>
            <a:r>
              <a:rPr sz="900" spc="-5" dirty="0">
                <a:latin typeface="Cambria"/>
                <a:cs typeface="Cambria"/>
              </a:rPr>
              <a:t>T.</a:t>
            </a:r>
            <a:r>
              <a:rPr sz="900" spc="-20" dirty="0">
                <a:latin typeface="Cambria"/>
                <a:cs typeface="Cambria"/>
              </a:rPr>
              <a:t> </a:t>
            </a:r>
            <a:r>
              <a:rPr sz="900" spc="-5" dirty="0">
                <a:latin typeface="Cambria"/>
                <a:cs typeface="Cambria"/>
              </a:rPr>
              <a:t>Higgins</a:t>
            </a:r>
            <a:endParaRPr sz="900">
              <a:latin typeface="Cambria"/>
              <a:cs typeface="Cambri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346327" y="2207501"/>
            <a:ext cx="6451600" cy="1262380"/>
          </a:xfrm>
          <a:custGeom>
            <a:avLst/>
            <a:gdLst/>
            <a:ahLst/>
            <a:cxnLst/>
            <a:rect l="l" t="t" r="r" b="b"/>
            <a:pathLst>
              <a:path w="6451600" h="1262379">
                <a:moveTo>
                  <a:pt x="0" y="1261884"/>
                </a:moveTo>
                <a:lnTo>
                  <a:pt x="6451346" y="1261884"/>
                </a:lnTo>
                <a:lnTo>
                  <a:pt x="6451346" y="0"/>
                </a:lnTo>
                <a:lnTo>
                  <a:pt x="0" y="0"/>
                </a:lnTo>
                <a:lnTo>
                  <a:pt x="0" y="1261884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438021" y="2234945"/>
            <a:ext cx="4173220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Cambria"/>
                <a:cs typeface="Cambria"/>
              </a:rPr>
              <a:t>Il</a:t>
            </a:r>
            <a:r>
              <a:rPr sz="1400" spc="-25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Sé</a:t>
            </a:r>
            <a:r>
              <a:rPr sz="1400" dirty="0">
                <a:latin typeface="Cambria"/>
                <a:cs typeface="Cambria"/>
              </a:rPr>
              <a:t> è</a:t>
            </a:r>
            <a:r>
              <a:rPr sz="1400" spc="15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strutturato</a:t>
            </a:r>
            <a:r>
              <a:rPr sz="1400" spc="-4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in</a:t>
            </a:r>
            <a:r>
              <a:rPr sz="1400" spc="5" dirty="0">
                <a:latin typeface="Cambria"/>
                <a:cs typeface="Cambria"/>
              </a:rPr>
              <a:t> </a:t>
            </a:r>
            <a:r>
              <a:rPr sz="1400" b="1" spc="-10" dirty="0">
                <a:latin typeface="Cambria"/>
                <a:cs typeface="Cambria"/>
              </a:rPr>
              <a:t>tre</a:t>
            </a:r>
            <a:r>
              <a:rPr sz="1400" b="1" dirty="0">
                <a:latin typeface="Cambria"/>
                <a:cs typeface="Cambria"/>
              </a:rPr>
              <a:t> </a:t>
            </a:r>
            <a:r>
              <a:rPr sz="1400" b="1" spc="-10" dirty="0">
                <a:latin typeface="Cambria"/>
                <a:cs typeface="Cambria"/>
              </a:rPr>
              <a:t>diversi</a:t>
            </a:r>
            <a:r>
              <a:rPr sz="1400" b="1" spc="-40" dirty="0">
                <a:latin typeface="Cambria"/>
                <a:cs typeface="Cambria"/>
              </a:rPr>
              <a:t> </a:t>
            </a:r>
            <a:r>
              <a:rPr sz="1400" b="1" dirty="0">
                <a:latin typeface="Cambria"/>
                <a:cs typeface="Cambria"/>
              </a:rPr>
              <a:t>schemi</a:t>
            </a:r>
            <a:r>
              <a:rPr sz="1400" dirty="0">
                <a:latin typeface="Cambria"/>
                <a:cs typeface="Cambria"/>
              </a:rPr>
              <a:t>:</a:t>
            </a:r>
            <a:endParaRPr sz="1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40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r>
              <a:rPr sz="1600" spc="-5" dirty="0">
                <a:latin typeface="Cambria"/>
                <a:cs typeface="Cambria"/>
              </a:rPr>
              <a:t>SÉ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b="1" spc="-10" dirty="0">
                <a:latin typeface="Cambria"/>
                <a:cs typeface="Cambria"/>
              </a:rPr>
              <a:t>REALE</a:t>
            </a:r>
            <a:r>
              <a:rPr sz="1600" b="1" spc="1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=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riferito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a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5" dirty="0">
                <a:solidFill>
                  <a:srgbClr val="18184D"/>
                </a:solidFill>
                <a:latin typeface="Cambria"/>
                <a:cs typeface="Cambria"/>
              </a:rPr>
              <a:t>come</a:t>
            </a:r>
            <a:r>
              <a:rPr sz="1600" spc="-10" dirty="0">
                <a:solidFill>
                  <a:srgbClr val="18184D"/>
                </a:solidFill>
                <a:latin typeface="Cambria"/>
                <a:cs typeface="Cambria"/>
              </a:rPr>
              <a:t> realmente</a:t>
            </a:r>
            <a:r>
              <a:rPr sz="1600" spc="-5" dirty="0">
                <a:solidFill>
                  <a:srgbClr val="18184D"/>
                </a:solidFill>
                <a:latin typeface="Cambria"/>
                <a:cs typeface="Cambria"/>
              </a:rPr>
              <a:t> siamo</a:t>
            </a:r>
            <a:r>
              <a:rPr sz="1600" spc="-5" dirty="0">
                <a:latin typeface="Cambria"/>
                <a:cs typeface="Cambria"/>
              </a:rPr>
              <a:t>.</a:t>
            </a:r>
            <a:endParaRPr sz="160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r>
              <a:rPr sz="1600" spc="-5" dirty="0">
                <a:latin typeface="Cambria"/>
                <a:cs typeface="Cambria"/>
              </a:rPr>
              <a:t>SÉ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b="1" spc="-10" dirty="0">
                <a:latin typeface="Cambria"/>
                <a:cs typeface="Cambria"/>
              </a:rPr>
              <a:t>IDEALE</a:t>
            </a:r>
            <a:r>
              <a:rPr sz="1600" b="1" spc="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=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riferito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a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5" dirty="0">
                <a:solidFill>
                  <a:srgbClr val="18184D"/>
                </a:solidFill>
                <a:latin typeface="Cambria"/>
                <a:cs typeface="Cambria"/>
              </a:rPr>
              <a:t>ciò</a:t>
            </a:r>
            <a:r>
              <a:rPr sz="1600" spc="10" dirty="0">
                <a:solidFill>
                  <a:srgbClr val="18184D"/>
                </a:solidFill>
                <a:latin typeface="Cambria"/>
                <a:cs typeface="Cambria"/>
              </a:rPr>
              <a:t> </a:t>
            </a:r>
            <a:r>
              <a:rPr sz="1600" spc="-5" dirty="0">
                <a:solidFill>
                  <a:srgbClr val="18184D"/>
                </a:solidFill>
                <a:latin typeface="Cambria"/>
                <a:cs typeface="Cambria"/>
              </a:rPr>
              <a:t>che</a:t>
            </a:r>
            <a:r>
              <a:rPr sz="1600" spc="-10" dirty="0">
                <a:solidFill>
                  <a:srgbClr val="18184D"/>
                </a:solidFill>
                <a:latin typeface="Cambria"/>
                <a:cs typeface="Cambria"/>
              </a:rPr>
              <a:t> </a:t>
            </a:r>
            <a:r>
              <a:rPr sz="1600" spc="-15" dirty="0">
                <a:solidFill>
                  <a:srgbClr val="18184D"/>
                </a:solidFill>
                <a:latin typeface="Cambria"/>
                <a:cs typeface="Cambria"/>
              </a:rPr>
              <a:t>vorremmo</a:t>
            </a:r>
            <a:r>
              <a:rPr sz="1600" spc="20" dirty="0">
                <a:solidFill>
                  <a:srgbClr val="18184D"/>
                </a:solidFill>
                <a:latin typeface="Cambria"/>
                <a:cs typeface="Cambria"/>
              </a:rPr>
              <a:t> </a:t>
            </a:r>
            <a:r>
              <a:rPr sz="1600" spc="-5" dirty="0">
                <a:solidFill>
                  <a:srgbClr val="18184D"/>
                </a:solidFill>
                <a:latin typeface="Cambria"/>
                <a:cs typeface="Cambria"/>
              </a:rPr>
              <a:t>essere</a:t>
            </a:r>
            <a:r>
              <a:rPr sz="1600" spc="-5" dirty="0">
                <a:latin typeface="Cambria"/>
                <a:cs typeface="Cambria"/>
              </a:rPr>
              <a:t>.</a:t>
            </a:r>
            <a:endParaRPr sz="1600">
              <a:latin typeface="Cambria"/>
              <a:cs typeface="Cambri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438021" y="3151123"/>
            <a:ext cx="582676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Cambria"/>
                <a:cs typeface="Cambria"/>
              </a:rPr>
              <a:t>SÉ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b="1" spc="-30" dirty="0">
                <a:latin typeface="Cambria"/>
                <a:cs typeface="Cambria"/>
              </a:rPr>
              <a:t>NORMATIVO</a:t>
            </a:r>
            <a:r>
              <a:rPr sz="1600" b="1" spc="4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= </a:t>
            </a:r>
            <a:r>
              <a:rPr sz="1600" spc="-15" dirty="0">
                <a:latin typeface="Cambria"/>
                <a:cs typeface="Cambria"/>
              </a:rPr>
              <a:t>relativo</a:t>
            </a:r>
            <a:r>
              <a:rPr sz="1600" spc="3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a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5" dirty="0">
                <a:solidFill>
                  <a:srgbClr val="18184D"/>
                </a:solidFill>
                <a:latin typeface="Cambria"/>
                <a:cs typeface="Cambria"/>
              </a:rPr>
              <a:t>come</a:t>
            </a:r>
            <a:r>
              <a:rPr sz="1600" spc="-15" dirty="0">
                <a:solidFill>
                  <a:srgbClr val="18184D"/>
                </a:solidFill>
                <a:latin typeface="Cambria"/>
                <a:cs typeface="Cambria"/>
              </a:rPr>
              <a:t> </a:t>
            </a:r>
            <a:r>
              <a:rPr sz="1600" spc="-10" dirty="0">
                <a:solidFill>
                  <a:srgbClr val="18184D"/>
                </a:solidFill>
                <a:latin typeface="Cambria"/>
                <a:cs typeface="Cambria"/>
              </a:rPr>
              <a:t>pensiamo</a:t>
            </a:r>
            <a:r>
              <a:rPr sz="1600" spc="15" dirty="0">
                <a:solidFill>
                  <a:srgbClr val="18184D"/>
                </a:solidFill>
                <a:latin typeface="Cambria"/>
                <a:cs typeface="Cambria"/>
              </a:rPr>
              <a:t> </a:t>
            </a:r>
            <a:r>
              <a:rPr sz="1600" spc="-5" dirty="0">
                <a:solidFill>
                  <a:srgbClr val="18184D"/>
                </a:solidFill>
                <a:latin typeface="Cambria"/>
                <a:cs typeface="Cambria"/>
              </a:rPr>
              <a:t>che </a:t>
            </a:r>
            <a:r>
              <a:rPr sz="1600" spc="-10" dirty="0">
                <a:solidFill>
                  <a:srgbClr val="18184D"/>
                </a:solidFill>
                <a:latin typeface="Cambria"/>
                <a:cs typeface="Cambria"/>
              </a:rPr>
              <a:t>dovremmo</a:t>
            </a:r>
            <a:r>
              <a:rPr sz="1600" spc="20" dirty="0">
                <a:solidFill>
                  <a:srgbClr val="18184D"/>
                </a:solidFill>
                <a:latin typeface="Cambria"/>
                <a:cs typeface="Cambria"/>
              </a:rPr>
              <a:t> </a:t>
            </a:r>
            <a:r>
              <a:rPr sz="1600" spc="-5" dirty="0">
                <a:solidFill>
                  <a:srgbClr val="18184D"/>
                </a:solidFill>
                <a:latin typeface="Cambria"/>
                <a:cs typeface="Cambria"/>
              </a:rPr>
              <a:t>essere</a:t>
            </a:r>
            <a:r>
              <a:rPr sz="1600" spc="-5" dirty="0">
                <a:latin typeface="Cambria"/>
                <a:cs typeface="Cambria"/>
              </a:rPr>
              <a:t>.</a:t>
            </a:r>
            <a:endParaRPr sz="1600">
              <a:latin typeface="Cambria"/>
              <a:cs typeface="Cambri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817751" y="4149026"/>
            <a:ext cx="5539740" cy="1662430"/>
          </a:xfrm>
          <a:custGeom>
            <a:avLst/>
            <a:gdLst/>
            <a:ahLst/>
            <a:cxnLst/>
            <a:rect l="l" t="t" r="r" b="b"/>
            <a:pathLst>
              <a:path w="5539740" h="1662429">
                <a:moveTo>
                  <a:pt x="0" y="1662049"/>
                </a:moveTo>
                <a:lnTo>
                  <a:pt x="5539358" y="1662049"/>
                </a:lnTo>
                <a:lnTo>
                  <a:pt x="5539358" y="0"/>
                </a:lnTo>
                <a:lnTo>
                  <a:pt x="0" y="0"/>
                </a:lnTo>
                <a:lnTo>
                  <a:pt x="0" y="1662049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830451" y="4147978"/>
            <a:ext cx="5514340" cy="165100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1275" rIns="0" bIns="0" rtlCol="0">
            <a:spAutoFit/>
          </a:bodyPr>
          <a:lstStyle/>
          <a:p>
            <a:pPr marL="78740">
              <a:lnSpc>
                <a:spcPct val="100000"/>
              </a:lnSpc>
              <a:spcBef>
                <a:spcPts val="325"/>
              </a:spcBef>
            </a:pPr>
            <a:r>
              <a:rPr sz="1800" b="1" spc="-5" dirty="0">
                <a:latin typeface="Cambria"/>
                <a:cs typeface="Cambria"/>
              </a:rPr>
              <a:t>Il</a:t>
            </a:r>
            <a:r>
              <a:rPr sz="1800" b="1" spc="-25" dirty="0">
                <a:latin typeface="Cambria"/>
                <a:cs typeface="Cambria"/>
              </a:rPr>
              <a:t> </a:t>
            </a:r>
            <a:r>
              <a:rPr sz="1800" b="1" spc="-20" dirty="0">
                <a:latin typeface="Cambria"/>
                <a:cs typeface="Cambria"/>
              </a:rPr>
              <a:t>CONFRONTO</a:t>
            </a:r>
            <a:r>
              <a:rPr sz="1800" b="1" spc="-5" dirty="0">
                <a:latin typeface="Cambria"/>
                <a:cs typeface="Cambria"/>
              </a:rPr>
              <a:t> TRA </a:t>
            </a:r>
            <a:r>
              <a:rPr sz="1800" b="1" dirty="0">
                <a:latin typeface="Cambria"/>
                <a:cs typeface="Cambria"/>
              </a:rPr>
              <a:t>I</a:t>
            </a:r>
            <a:r>
              <a:rPr sz="1800" b="1" spc="-15" dirty="0">
                <a:latin typeface="Cambria"/>
                <a:cs typeface="Cambria"/>
              </a:rPr>
              <a:t> </a:t>
            </a:r>
            <a:r>
              <a:rPr sz="1800" b="1" spc="-5" dirty="0">
                <a:latin typeface="Cambria"/>
                <a:cs typeface="Cambria"/>
              </a:rPr>
              <a:t>TRE DIVERSI</a:t>
            </a:r>
            <a:r>
              <a:rPr sz="1800" b="1" spc="-20" dirty="0">
                <a:latin typeface="Cambria"/>
                <a:cs typeface="Cambria"/>
              </a:rPr>
              <a:t> </a:t>
            </a:r>
            <a:r>
              <a:rPr sz="1800" b="1" spc="-5" dirty="0">
                <a:latin typeface="Cambria"/>
                <a:cs typeface="Cambria"/>
              </a:rPr>
              <a:t>SCHEMI</a:t>
            </a:r>
            <a:r>
              <a:rPr sz="1800" b="1" spc="-10" dirty="0">
                <a:latin typeface="Cambria"/>
                <a:cs typeface="Cambria"/>
              </a:rPr>
              <a:t> </a:t>
            </a:r>
            <a:r>
              <a:rPr sz="1800" b="1" spc="-5" dirty="0">
                <a:latin typeface="Cambria"/>
                <a:cs typeface="Cambria"/>
              </a:rPr>
              <a:t>del</a:t>
            </a:r>
            <a:r>
              <a:rPr sz="1800" b="1" spc="-20" dirty="0">
                <a:latin typeface="Cambria"/>
                <a:cs typeface="Cambria"/>
              </a:rPr>
              <a:t> </a:t>
            </a:r>
            <a:r>
              <a:rPr sz="1800" b="1" spc="5" dirty="0">
                <a:latin typeface="Cambria"/>
                <a:cs typeface="Cambria"/>
              </a:rPr>
              <a:t>Sé</a:t>
            </a:r>
            <a:endParaRPr sz="1800">
              <a:latin typeface="Cambria"/>
              <a:cs typeface="Cambria"/>
            </a:endParaRPr>
          </a:p>
          <a:p>
            <a:pPr marL="78740" marR="378460">
              <a:lnSpc>
                <a:spcPct val="100000"/>
              </a:lnSpc>
            </a:pPr>
            <a:r>
              <a:rPr sz="1800" b="1" dirty="0">
                <a:latin typeface="Cambria"/>
                <a:cs typeface="Cambria"/>
              </a:rPr>
              <a:t>può</a:t>
            </a:r>
            <a:r>
              <a:rPr sz="1800" b="1" spc="-30" dirty="0">
                <a:latin typeface="Cambria"/>
                <a:cs typeface="Cambria"/>
              </a:rPr>
              <a:t> </a:t>
            </a:r>
            <a:r>
              <a:rPr sz="1800" b="1" spc="-10" dirty="0">
                <a:latin typeface="Cambria"/>
                <a:cs typeface="Cambria"/>
              </a:rPr>
              <a:t>mettere</a:t>
            </a:r>
            <a:r>
              <a:rPr sz="1800" b="1" spc="-45" dirty="0">
                <a:latin typeface="Cambria"/>
                <a:cs typeface="Cambria"/>
              </a:rPr>
              <a:t> </a:t>
            </a:r>
            <a:r>
              <a:rPr sz="1800" b="1" spc="-5" dirty="0">
                <a:latin typeface="Cambria"/>
                <a:cs typeface="Cambria"/>
              </a:rPr>
              <a:t>in</a:t>
            </a:r>
            <a:r>
              <a:rPr sz="1800" b="1" spc="-15" dirty="0">
                <a:latin typeface="Cambria"/>
                <a:cs typeface="Cambria"/>
              </a:rPr>
              <a:t> </a:t>
            </a:r>
            <a:r>
              <a:rPr sz="1800" b="1" spc="-5" dirty="0">
                <a:latin typeface="Cambria"/>
                <a:cs typeface="Cambria"/>
              </a:rPr>
              <a:t>luce</a:t>
            </a:r>
            <a:r>
              <a:rPr sz="1800" b="1" spc="-10" dirty="0">
                <a:latin typeface="Cambria"/>
                <a:cs typeface="Cambria"/>
              </a:rPr>
              <a:t> </a:t>
            </a:r>
            <a:r>
              <a:rPr sz="1800" b="1" dirty="0">
                <a:latin typeface="Cambria"/>
                <a:cs typeface="Cambria"/>
              </a:rPr>
              <a:t>delle</a:t>
            </a:r>
            <a:r>
              <a:rPr sz="1800" b="1" spc="-25" dirty="0">
                <a:latin typeface="Cambria"/>
                <a:cs typeface="Cambria"/>
              </a:rPr>
              <a:t> </a:t>
            </a:r>
            <a:r>
              <a:rPr sz="1800" b="1" spc="-5" dirty="0">
                <a:latin typeface="Cambria"/>
                <a:cs typeface="Cambria"/>
              </a:rPr>
              <a:t>discrepanze</a:t>
            </a:r>
            <a:r>
              <a:rPr sz="1800" b="1" spc="-45" dirty="0">
                <a:latin typeface="Cambria"/>
                <a:cs typeface="Cambria"/>
              </a:rPr>
              <a:t> </a:t>
            </a:r>
            <a:r>
              <a:rPr sz="1800" b="1" dirty="0">
                <a:latin typeface="Cambria"/>
                <a:cs typeface="Cambria"/>
              </a:rPr>
              <a:t>che</a:t>
            </a:r>
            <a:r>
              <a:rPr sz="1800" b="1" spc="-10" dirty="0">
                <a:latin typeface="Cambria"/>
                <a:cs typeface="Cambria"/>
              </a:rPr>
              <a:t> </a:t>
            </a:r>
            <a:r>
              <a:rPr sz="1800" b="1" dirty="0">
                <a:latin typeface="Cambria"/>
                <a:cs typeface="Cambria"/>
              </a:rPr>
              <a:t>danno </a:t>
            </a:r>
            <a:r>
              <a:rPr sz="1800" b="1" spc="-380" dirty="0">
                <a:latin typeface="Cambria"/>
                <a:cs typeface="Cambria"/>
              </a:rPr>
              <a:t> </a:t>
            </a:r>
            <a:r>
              <a:rPr sz="1800" b="1" spc="-5" dirty="0">
                <a:latin typeface="Cambria"/>
                <a:cs typeface="Cambria"/>
              </a:rPr>
              <a:t>origine</a:t>
            </a:r>
            <a:r>
              <a:rPr sz="1800" b="1" spc="-25" dirty="0">
                <a:latin typeface="Cambria"/>
                <a:cs typeface="Cambria"/>
              </a:rPr>
              <a:t> </a:t>
            </a:r>
            <a:r>
              <a:rPr sz="1800" b="1" dirty="0">
                <a:latin typeface="Cambria"/>
                <a:cs typeface="Cambria"/>
              </a:rPr>
              <a:t>a</a:t>
            </a:r>
            <a:r>
              <a:rPr sz="1800" b="1" spc="5" dirty="0">
                <a:latin typeface="Cambria"/>
                <a:cs typeface="Cambria"/>
              </a:rPr>
              <a:t> </a:t>
            </a:r>
            <a:r>
              <a:rPr sz="1800" b="1" spc="-15" dirty="0">
                <a:latin typeface="Cambria"/>
                <a:cs typeface="Cambria"/>
              </a:rPr>
              <a:t>diverse</a:t>
            </a:r>
            <a:r>
              <a:rPr sz="1800" b="1" spc="-50" dirty="0">
                <a:latin typeface="Cambria"/>
                <a:cs typeface="Cambria"/>
              </a:rPr>
              <a:t> </a:t>
            </a:r>
            <a:r>
              <a:rPr sz="1800" b="1" spc="-5" dirty="0">
                <a:latin typeface="Cambria"/>
                <a:cs typeface="Cambria"/>
              </a:rPr>
              <a:t>emozioni</a:t>
            </a:r>
            <a:r>
              <a:rPr sz="1800" b="1" spc="-10" dirty="0">
                <a:latin typeface="Cambria"/>
                <a:cs typeface="Cambria"/>
              </a:rPr>
              <a:t> </a:t>
            </a:r>
            <a:r>
              <a:rPr sz="1800" b="1" spc="-15" dirty="0">
                <a:latin typeface="Cambria"/>
                <a:cs typeface="Cambria"/>
              </a:rPr>
              <a:t>negative.</a:t>
            </a:r>
            <a:endParaRPr sz="180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endParaRPr sz="1650">
              <a:latin typeface="Cambria"/>
              <a:cs typeface="Cambria"/>
            </a:endParaRPr>
          </a:p>
          <a:p>
            <a:pPr marL="78740">
              <a:lnSpc>
                <a:spcPct val="100000"/>
              </a:lnSpc>
            </a:pPr>
            <a:r>
              <a:rPr sz="1600" b="1" dirty="0">
                <a:latin typeface="Cambria"/>
                <a:cs typeface="Cambria"/>
              </a:rPr>
              <a:t>Sé</a:t>
            </a:r>
            <a:r>
              <a:rPr sz="1600" b="1" spc="-5" dirty="0">
                <a:latin typeface="Cambria"/>
                <a:cs typeface="Cambria"/>
              </a:rPr>
              <a:t> </a:t>
            </a:r>
            <a:r>
              <a:rPr sz="1600" b="1" spc="-10" dirty="0">
                <a:latin typeface="Cambria"/>
                <a:cs typeface="Cambria"/>
              </a:rPr>
              <a:t>reale</a:t>
            </a:r>
            <a:r>
              <a:rPr sz="1600" b="1" dirty="0">
                <a:latin typeface="Cambria"/>
                <a:cs typeface="Cambria"/>
              </a:rPr>
              <a:t> </a:t>
            </a:r>
            <a:r>
              <a:rPr sz="1600" b="1" spc="-5" dirty="0">
                <a:latin typeface="Cambria"/>
                <a:cs typeface="Cambria"/>
              </a:rPr>
              <a:t>–</a:t>
            </a:r>
            <a:r>
              <a:rPr sz="1600" b="1" spc="-15" dirty="0">
                <a:latin typeface="Cambria"/>
                <a:cs typeface="Cambria"/>
              </a:rPr>
              <a:t> </a:t>
            </a:r>
            <a:r>
              <a:rPr sz="1600" b="1" dirty="0">
                <a:latin typeface="Cambria"/>
                <a:cs typeface="Cambria"/>
              </a:rPr>
              <a:t>Sé </a:t>
            </a:r>
            <a:r>
              <a:rPr sz="1600" b="1" spc="-5" dirty="0">
                <a:latin typeface="Cambria"/>
                <a:cs typeface="Cambria"/>
              </a:rPr>
              <a:t>ideale</a:t>
            </a:r>
            <a:r>
              <a:rPr sz="1600" b="1" spc="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= </a:t>
            </a:r>
            <a:r>
              <a:rPr sz="1600" spc="-10" dirty="0">
                <a:latin typeface="Cambria"/>
                <a:cs typeface="Cambria"/>
              </a:rPr>
              <a:t>tristezza,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inadeguatezza,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depressione</a:t>
            </a:r>
            <a:endParaRPr sz="1600">
              <a:latin typeface="Cambria"/>
              <a:cs typeface="Cambria"/>
            </a:endParaRPr>
          </a:p>
          <a:p>
            <a:pPr marL="78740">
              <a:lnSpc>
                <a:spcPct val="100000"/>
              </a:lnSpc>
            </a:pPr>
            <a:r>
              <a:rPr sz="1600" b="1" dirty="0">
                <a:latin typeface="Cambria"/>
                <a:cs typeface="Cambria"/>
              </a:rPr>
              <a:t>Sé</a:t>
            </a:r>
            <a:r>
              <a:rPr sz="1600" b="1" spc="-10" dirty="0">
                <a:latin typeface="Cambria"/>
                <a:cs typeface="Cambria"/>
              </a:rPr>
              <a:t> reale</a:t>
            </a:r>
            <a:r>
              <a:rPr sz="1600" b="1" spc="15" dirty="0">
                <a:latin typeface="Cambria"/>
                <a:cs typeface="Cambria"/>
              </a:rPr>
              <a:t> </a:t>
            </a:r>
            <a:r>
              <a:rPr sz="1600" b="1" spc="-5" dirty="0">
                <a:latin typeface="Cambria"/>
                <a:cs typeface="Cambria"/>
              </a:rPr>
              <a:t>–</a:t>
            </a:r>
            <a:r>
              <a:rPr sz="1600" b="1" spc="-15" dirty="0">
                <a:latin typeface="Cambria"/>
                <a:cs typeface="Cambria"/>
              </a:rPr>
              <a:t> </a:t>
            </a:r>
            <a:r>
              <a:rPr sz="1600" b="1" dirty="0">
                <a:latin typeface="Cambria"/>
                <a:cs typeface="Cambria"/>
              </a:rPr>
              <a:t>Sé</a:t>
            </a:r>
            <a:r>
              <a:rPr sz="1600" b="1" spc="10" dirty="0">
                <a:latin typeface="Cambria"/>
                <a:cs typeface="Cambria"/>
              </a:rPr>
              <a:t> </a:t>
            </a:r>
            <a:r>
              <a:rPr sz="1600" b="1" spc="-15" dirty="0">
                <a:latin typeface="Cambria"/>
                <a:cs typeface="Cambria"/>
              </a:rPr>
              <a:t>normativo</a:t>
            </a:r>
            <a:r>
              <a:rPr sz="1600" b="1" spc="2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= </a:t>
            </a:r>
            <a:r>
              <a:rPr sz="1600" spc="-10" dirty="0">
                <a:latin typeface="Cambria"/>
                <a:cs typeface="Cambria"/>
              </a:rPr>
              <a:t>ansia,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frustrazione</a:t>
            </a:r>
            <a:endParaRPr sz="1600">
              <a:latin typeface="Cambria"/>
              <a:cs typeface="Cambria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331594" y="3625913"/>
            <a:ext cx="6466205" cy="492759"/>
          </a:xfrm>
          <a:custGeom>
            <a:avLst/>
            <a:gdLst/>
            <a:ahLst/>
            <a:cxnLst/>
            <a:rect l="l" t="t" r="r" b="b"/>
            <a:pathLst>
              <a:path w="6466205" h="492760">
                <a:moveTo>
                  <a:pt x="0" y="492442"/>
                </a:moveTo>
                <a:lnTo>
                  <a:pt x="6466078" y="492442"/>
                </a:lnTo>
                <a:lnTo>
                  <a:pt x="6466078" y="0"/>
                </a:lnTo>
                <a:lnTo>
                  <a:pt x="0" y="0"/>
                </a:lnTo>
                <a:lnTo>
                  <a:pt x="0" y="492442"/>
                </a:lnTo>
                <a:close/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341119" y="3635438"/>
            <a:ext cx="6447155" cy="48768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1750" rIns="0" bIns="0" rtlCol="0">
            <a:spAutoFit/>
          </a:bodyPr>
          <a:lstStyle/>
          <a:p>
            <a:pPr marL="81915" marR="399415">
              <a:lnSpc>
                <a:spcPct val="100000"/>
              </a:lnSpc>
              <a:spcBef>
                <a:spcPts val="250"/>
              </a:spcBef>
            </a:pPr>
            <a:r>
              <a:rPr sz="1300" spc="-5" dirty="0">
                <a:latin typeface="Cambria"/>
                <a:cs typeface="Cambria"/>
              </a:rPr>
              <a:t>Il</a:t>
            </a:r>
            <a:r>
              <a:rPr sz="130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Sé</a:t>
            </a:r>
            <a:r>
              <a:rPr sz="1300" spc="1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ideale</a:t>
            </a:r>
            <a:r>
              <a:rPr sz="1300" spc="15" dirty="0">
                <a:latin typeface="Cambria"/>
                <a:cs typeface="Cambria"/>
              </a:rPr>
              <a:t> </a:t>
            </a:r>
            <a:r>
              <a:rPr sz="1300" spc="-15" dirty="0">
                <a:latin typeface="Cambria"/>
                <a:cs typeface="Cambria"/>
              </a:rPr>
              <a:t>motiva</a:t>
            </a:r>
            <a:r>
              <a:rPr sz="1300" spc="10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l’azione</a:t>
            </a:r>
            <a:r>
              <a:rPr sz="1300" spc="15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verso</a:t>
            </a:r>
            <a:r>
              <a:rPr sz="1300" spc="3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il</a:t>
            </a:r>
            <a:r>
              <a:rPr sz="1300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SUCCESSO,</a:t>
            </a:r>
            <a:r>
              <a:rPr sz="1300" spc="30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mentre</a:t>
            </a:r>
            <a:r>
              <a:rPr sz="1300" spc="2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il</a:t>
            </a:r>
            <a:r>
              <a:rPr sz="130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Sé</a:t>
            </a:r>
            <a:r>
              <a:rPr sz="1300" spc="25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normativo</a:t>
            </a:r>
            <a:r>
              <a:rPr sz="1300" spc="10" dirty="0">
                <a:latin typeface="Cambria"/>
                <a:cs typeface="Cambria"/>
              </a:rPr>
              <a:t> </a:t>
            </a:r>
            <a:r>
              <a:rPr sz="1300" spc="-15" dirty="0">
                <a:latin typeface="Cambria"/>
                <a:cs typeface="Cambria"/>
              </a:rPr>
              <a:t>motiva</a:t>
            </a:r>
            <a:r>
              <a:rPr sz="1300" spc="10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l’azione </a:t>
            </a:r>
            <a:r>
              <a:rPr sz="1300" spc="-27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tesa a</a:t>
            </a:r>
            <a:r>
              <a:rPr sz="1300" dirty="0">
                <a:latin typeface="Cambria"/>
                <a:cs typeface="Cambria"/>
              </a:rPr>
              <a:t> </a:t>
            </a:r>
            <a:r>
              <a:rPr sz="1300" spc="-25" dirty="0">
                <a:latin typeface="Cambria"/>
                <a:cs typeface="Cambria"/>
              </a:rPr>
              <a:t>EVITARE</a:t>
            </a:r>
            <a:r>
              <a:rPr sz="1300" spc="4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IL</a:t>
            </a:r>
            <a:r>
              <a:rPr sz="1300" spc="10" dirty="0">
                <a:latin typeface="Cambria"/>
                <a:cs typeface="Cambria"/>
              </a:rPr>
              <a:t> </a:t>
            </a:r>
            <a:r>
              <a:rPr sz="1300" spc="-20" dirty="0">
                <a:latin typeface="Cambria"/>
                <a:cs typeface="Cambria"/>
              </a:rPr>
              <a:t>FALLIMENTO</a:t>
            </a:r>
            <a:endParaRPr sz="13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84285" y="6273495"/>
            <a:ext cx="2235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Microsoft Sans Serif"/>
                <a:cs typeface="Microsoft Sans Serif"/>
              </a:rPr>
              <a:t>20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46085" y="590372"/>
            <a:ext cx="5108575" cy="858519"/>
          </a:xfrm>
          <a:prstGeom prst="rect">
            <a:avLst/>
          </a:prstGeom>
          <a:solidFill>
            <a:srgbClr val="3399FF"/>
          </a:solidFill>
          <a:ln w="25400">
            <a:solidFill>
              <a:srgbClr val="000000"/>
            </a:solidFill>
          </a:ln>
        </p:spPr>
        <p:txBody>
          <a:bodyPr vert="horz" wrap="square" lIns="0" tIns="20637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625"/>
              </a:spcBef>
            </a:pPr>
            <a:r>
              <a:rPr sz="2800" b="1" spc="-5" dirty="0">
                <a:latin typeface="Cambria"/>
                <a:cs typeface="Cambria"/>
              </a:rPr>
              <a:t>Le</a:t>
            </a:r>
            <a:r>
              <a:rPr sz="2800" b="1" spc="-30" dirty="0">
                <a:latin typeface="Cambria"/>
                <a:cs typeface="Cambria"/>
              </a:rPr>
              <a:t> </a:t>
            </a:r>
            <a:r>
              <a:rPr sz="2800" b="1" spc="-5" dirty="0">
                <a:latin typeface="Cambria"/>
                <a:cs typeface="Cambria"/>
              </a:rPr>
              <a:t>emozioni</a:t>
            </a:r>
            <a:r>
              <a:rPr sz="2800" b="1" spc="-15" dirty="0">
                <a:latin typeface="Cambria"/>
                <a:cs typeface="Cambria"/>
              </a:rPr>
              <a:t> </a:t>
            </a:r>
            <a:r>
              <a:rPr sz="2800" b="1" spc="-10" dirty="0">
                <a:latin typeface="Cambria"/>
                <a:cs typeface="Cambria"/>
              </a:rPr>
              <a:t>coscienti</a:t>
            </a:r>
            <a:r>
              <a:rPr sz="2800" b="1" dirty="0">
                <a:latin typeface="Cambria"/>
                <a:cs typeface="Cambria"/>
              </a:rPr>
              <a:t> </a:t>
            </a:r>
            <a:r>
              <a:rPr sz="2800" b="1" spc="-10" dirty="0">
                <a:latin typeface="Cambria"/>
                <a:cs typeface="Cambria"/>
              </a:rPr>
              <a:t>del</a:t>
            </a:r>
            <a:r>
              <a:rPr sz="2800" b="1" spc="-15" dirty="0">
                <a:latin typeface="Cambria"/>
                <a:cs typeface="Cambria"/>
              </a:rPr>
              <a:t> </a:t>
            </a:r>
            <a:r>
              <a:rPr sz="2800" b="1" spc="10" dirty="0">
                <a:latin typeface="Cambria"/>
                <a:cs typeface="Cambria"/>
              </a:rPr>
              <a:t>Sé</a:t>
            </a:r>
            <a:endParaRPr sz="2800">
              <a:latin typeface="Cambria"/>
              <a:cs typeface="Cambria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241323" y="1552054"/>
          <a:ext cx="6549390" cy="451324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5493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44740">
                <a:tc>
                  <a:txBody>
                    <a:bodyPr/>
                    <a:lstStyle/>
                    <a:p>
                      <a:pPr marL="91440" marR="36512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spc="-35" dirty="0">
                          <a:solidFill>
                            <a:srgbClr val="C00000"/>
                          </a:solidFill>
                          <a:latin typeface="Cambria"/>
                          <a:cs typeface="Cambria"/>
                        </a:rPr>
                        <a:t>COLPA</a:t>
                      </a:r>
                      <a:r>
                        <a:rPr sz="1600" spc="-35" dirty="0">
                          <a:latin typeface="Cambria"/>
                          <a:cs typeface="Cambria"/>
                        </a:rPr>
                        <a:t>:</a:t>
                      </a:r>
                      <a:r>
                        <a:rPr sz="1600" spc="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i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sentimenti</a:t>
                      </a:r>
                      <a:r>
                        <a:rPr sz="1400" spc="1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di</a:t>
                      </a:r>
                      <a:r>
                        <a:rPr sz="1400" spc="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colpa</a:t>
                      </a:r>
                      <a:r>
                        <a:rPr sz="1400" spc="-3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emergono</a:t>
                      </a:r>
                      <a:r>
                        <a:rPr sz="1400" spc="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quando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ci</a:t>
                      </a:r>
                      <a:r>
                        <a:rPr sz="1400" spc="-1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si</a:t>
                      </a:r>
                      <a:r>
                        <a:rPr sz="1400" spc="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sente</a:t>
                      </a:r>
                      <a:r>
                        <a:rPr sz="1400" spc="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responsabili</a:t>
                      </a:r>
                      <a:r>
                        <a:rPr sz="1400" spc="-1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per </a:t>
                      </a:r>
                      <a:r>
                        <a:rPr sz="1400" spc="-15" dirty="0">
                          <a:latin typeface="Cambria"/>
                          <a:cs typeface="Cambria"/>
                        </a:rPr>
                        <a:t>aver </a:t>
                      </a:r>
                      <a:r>
                        <a:rPr sz="1400" spc="-29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violato delle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norme sociali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e,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allo stesso tempo,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ci si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sente in grado di poter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controllare</a:t>
                      </a:r>
                      <a:r>
                        <a:rPr sz="1400" b="1" spc="-1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tale</a:t>
                      </a:r>
                      <a:r>
                        <a:rPr sz="1400" b="1" spc="-1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comportamento in </a:t>
                      </a:r>
                      <a:r>
                        <a:rPr sz="1400" b="1" spc="-10" dirty="0">
                          <a:latin typeface="Cambria"/>
                          <a:cs typeface="Cambria"/>
                        </a:rPr>
                        <a:t>futuro.</a:t>
                      </a:r>
                      <a:endParaRPr sz="1400">
                        <a:latin typeface="Cambria"/>
                        <a:cs typeface="Cambria"/>
                      </a:endParaRPr>
                    </a:p>
                  </a:txBody>
                  <a:tcPr marL="0" marR="0" marT="406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33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5799">
                <a:tc>
                  <a:txBody>
                    <a:bodyPr/>
                    <a:lstStyle/>
                    <a:p>
                      <a:pPr marL="91440" marR="295275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600" b="1" spc="-15" dirty="0">
                          <a:solidFill>
                            <a:srgbClr val="C00000"/>
                          </a:solidFill>
                          <a:latin typeface="Cambria"/>
                          <a:cs typeface="Cambria"/>
                        </a:rPr>
                        <a:t>VERGOGNA</a:t>
                      </a:r>
                      <a:r>
                        <a:rPr sz="1600" spc="-15" dirty="0">
                          <a:latin typeface="Cambria"/>
                          <a:cs typeface="Cambria"/>
                        </a:rPr>
                        <a:t>:</a:t>
                      </a:r>
                      <a:r>
                        <a:rPr sz="1600" spc="3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i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sentimenti</a:t>
                      </a:r>
                      <a:r>
                        <a:rPr sz="1400" spc="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di</a:t>
                      </a:r>
                      <a:r>
                        <a:rPr sz="1400" spc="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-10" dirty="0">
                          <a:latin typeface="Cambria"/>
                          <a:cs typeface="Cambria"/>
                        </a:rPr>
                        <a:t>vergogna</a:t>
                      </a:r>
                      <a:r>
                        <a:rPr sz="1400" spc="-2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emergono</a:t>
                      </a:r>
                      <a:r>
                        <a:rPr sz="1400" spc="-1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quando ci</a:t>
                      </a:r>
                      <a:r>
                        <a:rPr sz="1400" spc="-1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si</a:t>
                      </a:r>
                      <a:r>
                        <a:rPr sz="1400" spc="-1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sente</a:t>
                      </a:r>
                      <a:r>
                        <a:rPr sz="1400" spc="1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responsabili </a:t>
                      </a:r>
                      <a:r>
                        <a:rPr sz="1400" spc="-29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per </a:t>
                      </a:r>
                      <a:r>
                        <a:rPr sz="1400" spc="-15" dirty="0">
                          <a:latin typeface="Cambria"/>
                          <a:cs typeface="Cambria"/>
                        </a:rPr>
                        <a:t>aver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violato delle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norme sociali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e,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allo stesso tempo,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si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crede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che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tale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 violazione scaturisca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da un aspetto del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Sé che non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può essere controllato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e </a:t>
                      </a:r>
                      <a:r>
                        <a:rPr sz="1400" b="1" spc="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quindi</a:t>
                      </a:r>
                      <a:r>
                        <a:rPr sz="1400" b="1" spc="-3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modificato in</a:t>
                      </a:r>
                      <a:r>
                        <a:rPr sz="1400" b="1" spc="-10" dirty="0">
                          <a:latin typeface="Cambria"/>
                          <a:cs typeface="Cambria"/>
                        </a:rPr>
                        <a:t> futuro.</a:t>
                      </a:r>
                      <a:endParaRPr sz="1400">
                        <a:latin typeface="Cambria"/>
                        <a:cs typeface="Cambria"/>
                      </a:endParaRPr>
                    </a:p>
                  </a:txBody>
                  <a:tcPr marL="0" marR="0" marT="1651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33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6117">
                <a:tc>
                  <a:txBody>
                    <a:bodyPr/>
                    <a:lstStyle/>
                    <a:p>
                      <a:pPr marL="92075" marR="9779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600" b="1" spc="-15" dirty="0">
                          <a:solidFill>
                            <a:srgbClr val="C00000"/>
                          </a:solidFill>
                          <a:latin typeface="Cambria"/>
                          <a:cs typeface="Cambria"/>
                        </a:rPr>
                        <a:t>ORGOGLIO</a:t>
                      </a:r>
                      <a:r>
                        <a:rPr sz="1600" spc="-15" dirty="0">
                          <a:latin typeface="Cambria"/>
                          <a:cs typeface="Cambria"/>
                        </a:rPr>
                        <a:t>: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emozione </a:t>
                      </a:r>
                      <a:r>
                        <a:rPr sz="1400" spc="-10" dirty="0">
                          <a:latin typeface="Cambria"/>
                          <a:cs typeface="Cambria"/>
                        </a:rPr>
                        <a:t>derivata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da una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valutazione positiva di </a:t>
                      </a:r>
                      <a:r>
                        <a:rPr sz="1400" b="1" spc="5" dirty="0">
                          <a:latin typeface="Cambria"/>
                          <a:cs typeface="Cambria"/>
                        </a:rPr>
                        <a:t>Sé</a:t>
                      </a:r>
                      <a:r>
                        <a:rPr sz="1400" spc="5" dirty="0">
                          <a:latin typeface="Cambria"/>
                          <a:cs typeface="Cambria"/>
                        </a:rPr>
                        <a:t>.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Si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distingue un </a:t>
                      </a:r>
                      <a:r>
                        <a:rPr sz="1400" spc="-29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orgoglio autentico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,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che indica il </a:t>
                      </a:r>
                      <a:r>
                        <a:rPr sz="1400" spc="-10" dirty="0">
                          <a:latin typeface="Cambria"/>
                          <a:cs typeface="Cambria"/>
                        </a:rPr>
                        <a:t>piacere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di </a:t>
                      </a:r>
                      <a:r>
                        <a:rPr sz="1400" spc="-15" dirty="0">
                          <a:latin typeface="Cambria"/>
                          <a:cs typeface="Cambria"/>
                        </a:rPr>
                        <a:t>aver </a:t>
                      </a:r>
                      <a:r>
                        <a:rPr sz="1400" spc="-10" dirty="0">
                          <a:latin typeface="Cambria"/>
                          <a:cs typeface="Cambria"/>
                        </a:rPr>
                        <a:t>svolto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accuratamente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un </a:t>
                      </a:r>
                      <a:r>
                        <a:rPr sz="1400" spc="-15" dirty="0">
                          <a:latin typeface="Cambria"/>
                          <a:cs typeface="Cambria"/>
                        </a:rPr>
                        <a:t>lavoro,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e </a:t>
                      </a:r>
                      <a:r>
                        <a:rPr sz="1400" spc="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un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orgoglio arrogante (o arroganza)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che indica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la soddisfazione compiaciuta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con </a:t>
                      </a:r>
                      <a:r>
                        <a:rPr sz="1400" spc="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se</a:t>
                      </a:r>
                      <a:r>
                        <a:rPr sz="1400" spc="-2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stessi</a:t>
                      </a:r>
                      <a:r>
                        <a:rPr sz="1400" spc="-1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in </a:t>
                      </a:r>
                      <a:r>
                        <a:rPr sz="1400" spc="-10" dirty="0">
                          <a:latin typeface="Cambria"/>
                          <a:cs typeface="Cambria"/>
                        </a:rPr>
                        <a:t>generale</a:t>
                      </a:r>
                      <a:r>
                        <a:rPr sz="1400" spc="1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-15" dirty="0">
                          <a:latin typeface="Cambria"/>
                          <a:cs typeface="Cambria"/>
                        </a:rPr>
                        <a:t>[Tracy</a:t>
                      </a:r>
                      <a:r>
                        <a:rPr sz="1400" spc="-2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e</a:t>
                      </a:r>
                      <a:r>
                        <a:rPr sz="1400" spc="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Robins,</a:t>
                      </a:r>
                      <a:r>
                        <a:rPr sz="1400" spc="-1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2014].</a:t>
                      </a:r>
                      <a:endParaRPr sz="1400">
                        <a:latin typeface="Cambria"/>
                        <a:cs typeface="Cambria"/>
                      </a:endParaRPr>
                    </a:p>
                  </a:txBody>
                  <a:tcPr marL="0" marR="0" marT="171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33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6104">
                <a:tc>
                  <a:txBody>
                    <a:bodyPr/>
                    <a:lstStyle/>
                    <a:p>
                      <a:pPr marL="91440" marR="125095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600" b="1" spc="-10" dirty="0">
                          <a:solidFill>
                            <a:srgbClr val="C00000"/>
                          </a:solidFill>
                          <a:latin typeface="Cambria"/>
                          <a:cs typeface="Cambria"/>
                        </a:rPr>
                        <a:t>INVIDIA</a:t>
                      </a:r>
                      <a:r>
                        <a:rPr sz="1600" spc="-10" dirty="0">
                          <a:latin typeface="Cambria"/>
                          <a:cs typeface="Cambria"/>
                        </a:rPr>
                        <a:t>: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emozione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di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comparazione sociale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che scaturisce da un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confronto tra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l’individuo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e </a:t>
                      </a:r>
                      <a:r>
                        <a:rPr sz="1400" b="1" spc="-10" dirty="0">
                          <a:latin typeface="Cambria"/>
                          <a:cs typeface="Cambria"/>
                        </a:rPr>
                        <a:t>un’altra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persona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che da luogo a un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esito </a:t>
                      </a:r>
                      <a:r>
                        <a:rPr sz="1400" b="1" spc="-15" dirty="0">
                          <a:latin typeface="Cambria"/>
                          <a:cs typeface="Cambria"/>
                        </a:rPr>
                        <a:t>sfavorevole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nei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confronti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del proprio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Sé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caratterizzato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un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sentimento </a:t>
                      </a:r>
                      <a:r>
                        <a:rPr sz="1400" spc="-10" dirty="0">
                          <a:latin typeface="Cambria"/>
                          <a:cs typeface="Cambria"/>
                        </a:rPr>
                        <a:t>negativo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che </a:t>
                      </a:r>
                      <a:r>
                        <a:rPr sz="1400" spc="-10" dirty="0">
                          <a:latin typeface="Cambria"/>
                          <a:cs typeface="Cambria"/>
                        </a:rPr>
                        <a:t>genera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un’impressione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di </a:t>
                      </a:r>
                      <a:r>
                        <a:rPr sz="1400" spc="-29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inferiorità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.</a:t>
                      </a:r>
                      <a:endParaRPr sz="1400">
                        <a:latin typeface="Cambria"/>
                        <a:cs typeface="Cambria"/>
                      </a:endParaRPr>
                    </a:p>
                  </a:txBody>
                  <a:tcPr marL="0" marR="0" marT="171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33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60488">
                <a:tc>
                  <a:txBody>
                    <a:bodyPr/>
                    <a:lstStyle/>
                    <a:p>
                      <a:pPr marL="82550" marR="116205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600" b="1" spc="-10" dirty="0">
                          <a:solidFill>
                            <a:srgbClr val="C00000"/>
                          </a:solidFill>
                          <a:latin typeface="Cambria"/>
                          <a:cs typeface="Cambria"/>
                        </a:rPr>
                        <a:t>GELOSIA</a:t>
                      </a:r>
                      <a:r>
                        <a:rPr sz="1600" spc="-10" dirty="0">
                          <a:latin typeface="Cambria"/>
                          <a:cs typeface="Cambria"/>
                        </a:rPr>
                        <a:t>:</a:t>
                      </a:r>
                      <a:r>
                        <a:rPr sz="1600" spc="3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scaturisce</a:t>
                      </a:r>
                      <a:r>
                        <a:rPr sz="1400" spc="-3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dalla</a:t>
                      </a:r>
                      <a:r>
                        <a:rPr sz="1400" spc="-1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credenza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che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 la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propria relazione</a:t>
                      </a:r>
                      <a:r>
                        <a:rPr sz="1400" b="1" spc="-1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con</a:t>
                      </a:r>
                      <a:r>
                        <a:rPr sz="1400" b="1" spc="1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b="1" spc="-10" dirty="0">
                          <a:latin typeface="Cambria"/>
                          <a:cs typeface="Cambria"/>
                        </a:rPr>
                        <a:t>un’altra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persona sia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minacciata da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una terza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. Nella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misura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in cui questa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relazione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è messa </a:t>
                      </a:r>
                      <a:r>
                        <a:rPr sz="1400" spc="-29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a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repentaglio, la gelosia veicola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un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messaggio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di minaccia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per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il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proprio Sé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ed è </a:t>
                      </a:r>
                      <a:r>
                        <a:rPr sz="1400" spc="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associata</a:t>
                      </a:r>
                      <a:r>
                        <a:rPr sz="1400" spc="-3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a</a:t>
                      </a:r>
                      <a:r>
                        <a:rPr sz="1400" spc="1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sentimenti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di</a:t>
                      </a:r>
                      <a:r>
                        <a:rPr sz="1400" spc="1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ostilità,</a:t>
                      </a:r>
                      <a:r>
                        <a:rPr sz="1400" b="1" spc="-3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paura,</a:t>
                      </a:r>
                      <a:r>
                        <a:rPr sz="1400" b="1" spc="-1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rabbia</a:t>
                      </a:r>
                      <a:r>
                        <a:rPr sz="1400" b="1" spc="-2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e</a:t>
                      </a:r>
                      <a:r>
                        <a:rPr sz="1400" b="1" spc="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sospetto</a:t>
                      </a:r>
                      <a:endParaRPr sz="1400">
                        <a:latin typeface="Cambria"/>
                        <a:cs typeface="Cambria"/>
                      </a:endParaRPr>
                    </a:p>
                  </a:txBody>
                  <a:tcPr marL="0" marR="0" marT="171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33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1A470513-BD55-443B-9DE9-124A1553C960}"/>
              </a:ext>
            </a:extLst>
          </p:cNvPr>
          <p:cNvSpPr txBox="1"/>
          <p:nvPr/>
        </p:nvSpPr>
        <p:spPr>
          <a:xfrm>
            <a:off x="914400" y="685800"/>
            <a:ext cx="77724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latin typeface="Agency FB" panose="020B0503020202020204" pitchFamily="34" charset="0"/>
              </a:rPr>
              <a:t>DEFINIZIONE PSICOLOGIA AMBIENTALE</a:t>
            </a:r>
          </a:p>
          <a:p>
            <a:r>
              <a:rPr lang="it-IT" sz="3200" b="1" dirty="0">
                <a:latin typeface="Agency FB" panose="020B0503020202020204" pitchFamily="34" charset="0"/>
              </a:rPr>
              <a:t> </a:t>
            </a:r>
          </a:p>
          <a:p>
            <a:r>
              <a:rPr lang="it-IT" sz="3200" b="1" dirty="0">
                <a:latin typeface="Agency FB" panose="020B0503020202020204" pitchFamily="34" charset="0"/>
              </a:rPr>
              <a:t>LO STUDIO PSICOLOGICO DELLE RELAZIONI E  DELLE TRANSIZIONI  TRA LE PERSONE E L’AMBIENTE FISICO -SOCIALE</a:t>
            </a:r>
          </a:p>
          <a:p>
            <a:endParaRPr lang="it-IT" sz="3200" b="1" dirty="0">
              <a:latin typeface="Agency FB" panose="020B0503020202020204" pitchFamily="34" charset="0"/>
            </a:endParaRPr>
          </a:p>
          <a:p>
            <a:r>
              <a:rPr lang="it-IT" sz="3200" b="1" dirty="0">
                <a:latin typeface="Agency FB" panose="020B0503020202020204" pitchFamily="34" charset="0"/>
              </a:rPr>
              <a:t>L’ATTENZIONE è DUPLICE ED è RIVOLTA : AI CAMBIAMENTI CHE L’AMBIENTE INDUCE SULLE PERSONE E A QUELLI CHE LE PERSONE PROVOCANO NELL’AMBIENTE IN UN DETERMINATO CONTESTO STORICO</a:t>
            </a:r>
          </a:p>
          <a:p>
            <a:r>
              <a:rPr lang="it-IT" sz="1400" dirty="0" err="1"/>
              <a:t>Cfr</a:t>
            </a:r>
            <a:r>
              <a:rPr lang="it-IT" sz="1400" dirty="0"/>
              <a:t> Bonaiuto, 2017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33787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84285" y="6273495"/>
            <a:ext cx="2235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Microsoft Sans Serif"/>
                <a:cs typeface="Microsoft Sans Serif"/>
              </a:rPr>
              <a:t>21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46085" y="590372"/>
            <a:ext cx="5702300" cy="858519"/>
          </a:xfrm>
          <a:prstGeom prst="rect">
            <a:avLst/>
          </a:prstGeom>
          <a:solidFill>
            <a:srgbClr val="3399FF"/>
          </a:solidFill>
          <a:ln w="25400">
            <a:solidFill>
              <a:srgbClr val="000000"/>
            </a:solidFill>
          </a:ln>
        </p:spPr>
        <p:txBody>
          <a:bodyPr vert="horz" wrap="square" lIns="0" tIns="5080" rIns="0" bIns="0" rtlCol="0">
            <a:spAutoFit/>
          </a:bodyPr>
          <a:lstStyle/>
          <a:p>
            <a:pPr marL="91440" marR="1074420">
              <a:lnSpc>
                <a:spcPts val="3360"/>
              </a:lnSpc>
              <a:spcBef>
                <a:spcPts val="40"/>
              </a:spcBef>
            </a:pPr>
            <a:r>
              <a:rPr sz="2800" b="1" spc="-45" dirty="0">
                <a:latin typeface="Cambria"/>
                <a:cs typeface="Cambria"/>
              </a:rPr>
              <a:t>Teoria</a:t>
            </a:r>
            <a:r>
              <a:rPr sz="2800" b="1" spc="-35" dirty="0">
                <a:latin typeface="Cambria"/>
                <a:cs typeface="Cambria"/>
              </a:rPr>
              <a:t> </a:t>
            </a:r>
            <a:r>
              <a:rPr sz="2800" b="1" spc="-10" dirty="0">
                <a:latin typeface="Cambria"/>
                <a:cs typeface="Cambria"/>
              </a:rPr>
              <a:t>del</a:t>
            </a:r>
            <a:r>
              <a:rPr sz="2800" b="1" spc="-15" dirty="0">
                <a:latin typeface="Cambria"/>
                <a:cs typeface="Cambria"/>
              </a:rPr>
              <a:t> confronto</a:t>
            </a:r>
            <a:r>
              <a:rPr sz="2800" b="1" spc="-10" dirty="0">
                <a:latin typeface="Cambria"/>
                <a:cs typeface="Cambria"/>
              </a:rPr>
              <a:t> </a:t>
            </a:r>
            <a:r>
              <a:rPr sz="2800" b="1" spc="-5" dirty="0">
                <a:latin typeface="Cambria"/>
                <a:cs typeface="Cambria"/>
              </a:rPr>
              <a:t>sociale </a:t>
            </a:r>
            <a:r>
              <a:rPr sz="2800" b="1" spc="-600" dirty="0">
                <a:latin typeface="Cambria"/>
                <a:cs typeface="Cambria"/>
              </a:rPr>
              <a:t> </a:t>
            </a:r>
            <a:r>
              <a:rPr sz="2800" b="1" spc="-40" dirty="0">
                <a:latin typeface="Cambria"/>
                <a:cs typeface="Cambria"/>
              </a:rPr>
              <a:t>[Festinger,</a:t>
            </a:r>
            <a:r>
              <a:rPr sz="2800" b="1" spc="-35" dirty="0">
                <a:latin typeface="Cambria"/>
                <a:cs typeface="Cambria"/>
              </a:rPr>
              <a:t> </a:t>
            </a:r>
            <a:r>
              <a:rPr sz="2800" b="1" spc="-10" dirty="0">
                <a:latin typeface="Cambria"/>
                <a:cs typeface="Cambria"/>
              </a:rPr>
              <a:t>1954]</a:t>
            </a:r>
            <a:endParaRPr sz="280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39431" y="1628863"/>
            <a:ext cx="6658609" cy="923925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marL="91440" marR="87630">
              <a:lnSpc>
                <a:spcPct val="100000"/>
              </a:lnSpc>
              <a:spcBef>
                <a:spcPts val="315"/>
              </a:spcBef>
            </a:pPr>
            <a:r>
              <a:rPr sz="1800" spc="-5" dirty="0">
                <a:latin typeface="Cambria"/>
                <a:cs typeface="Cambria"/>
              </a:rPr>
              <a:t>Il confronto può </a:t>
            </a:r>
            <a:r>
              <a:rPr sz="1800" spc="-10" dirty="0">
                <a:latin typeface="Cambria"/>
                <a:cs typeface="Cambria"/>
              </a:rPr>
              <a:t>essere fatto </a:t>
            </a:r>
            <a:r>
              <a:rPr sz="1800" b="1" spc="-10" dirty="0">
                <a:latin typeface="Cambria"/>
                <a:cs typeface="Cambria"/>
              </a:rPr>
              <a:t>verso l’alto </a:t>
            </a:r>
            <a:r>
              <a:rPr sz="1800" spc="-5" dirty="0">
                <a:latin typeface="Cambria"/>
                <a:cs typeface="Cambria"/>
              </a:rPr>
              <a:t>(con persone migliori </a:t>
            </a:r>
            <a:r>
              <a:rPr sz="1800" dirty="0">
                <a:latin typeface="Cambria"/>
                <a:cs typeface="Cambria"/>
              </a:rPr>
              <a:t>di 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noi) </a:t>
            </a:r>
            <a:r>
              <a:rPr sz="1800" spc="-10" dirty="0">
                <a:latin typeface="Cambria"/>
                <a:cs typeface="Cambria"/>
              </a:rPr>
              <a:t>oppure </a:t>
            </a:r>
            <a:r>
              <a:rPr sz="1800" b="1" spc="-10" dirty="0">
                <a:latin typeface="Cambria"/>
                <a:cs typeface="Cambria"/>
              </a:rPr>
              <a:t>verso </a:t>
            </a:r>
            <a:r>
              <a:rPr sz="1800" b="1" spc="-5" dirty="0">
                <a:latin typeface="Cambria"/>
                <a:cs typeface="Cambria"/>
              </a:rPr>
              <a:t>il basso </a:t>
            </a:r>
            <a:r>
              <a:rPr sz="1800" spc="-5" dirty="0">
                <a:latin typeface="Cambria"/>
                <a:cs typeface="Cambria"/>
              </a:rPr>
              <a:t>(con persone peggiori </a:t>
            </a:r>
            <a:r>
              <a:rPr sz="1800" dirty="0">
                <a:latin typeface="Cambria"/>
                <a:cs typeface="Cambria"/>
              </a:rPr>
              <a:t>di noi), o </a:t>
            </a:r>
            <a:r>
              <a:rPr sz="1800" spc="-10" dirty="0">
                <a:latin typeface="Cambria"/>
                <a:cs typeface="Cambria"/>
              </a:rPr>
              <a:t>ancora, </a:t>
            </a:r>
            <a:r>
              <a:rPr sz="1800" spc="-38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può</a:t>
            </a:r>
            <a:r>
              <a:rPr sz="1800" spc="-1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essere</a:t>
            </a:r>
            <a:r>
              <a:rPr sz="1800" spc="2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un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b="1" spc="-15" dirty="0">
                <a:latin typeface="Cambria"/>
                <a:cs typeface="Cambria"/>
              </a:rPr>
              <a:t>confronto</a:t>
            </a:r>
            <a:r>
              <a:rPr sz="1800" b="1" dirty="0">
                <a:latin typeface="Cambria"/>
                <a:cs typeface="Cambria"/>
              </a:rPr>
              <a:t> </a:t>
            </a:r>
            <a:r>
              <a:rPr sz="1800" b="1" spc="-5" dirty="0">
                <a:latin typeface="Cambria"/>
                <a:cs typeface="Cambria"/>
              </a:rPr>
              <a:t>orizzontale</a:t>
            </a:r>
            <a:r>
              <a:rPr sz="1800" b="1" spc="1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(con</a:t>
            </a:r>
            <a:r>
              <a:rPr sz="1800" spc="-2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persone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simili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a</a:t>
            </a:r>
            <a:r>
              <a:rPr sz="1800" spc="-5" dirty="0">
                <a:latin typeface="Cambria"/>
                <a:cs typeface="Cambria"/>
              </a:rPr>
              <a:t> noi).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46085" y="2930144"/>
            <a:ext cx="3129280" cy="1939289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</a:ln>
        </p:spPr>
        <p:txBody>
          <a:bodyPr vert="horz" wrap="square" lIns="0" tIns="4191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30"/>
              </a:spcBef>
            </a:pPr>
            <a:r>
              <a:rPr sz="1500" b="1" spc="-15" dirty="0">
                <a:latin typeface="Cambria"/>
                <a:cs typeface="Cambria"/>
              </a:rPr>
              <a:t>CONFRONTO</a:t>
            </a:r>
            <a:r>
              <a:rPr sz="1500" b="1" spc="-45" dirty="0">
                <a:latin typeface="Cambria"/>
                <a:cs typeface="Cambria"/>
              </a:rPr>
              <a:t> </a:t>
            </a:r>
            <a:r>
              <a:rPr sz="1500" b="1" spc="-10" dirty="0">
                <a:latin typeface="Cambria"/>
                <a:cs typeface="Cambria"/>
              </a:rPr>
              <a:t>VERSO</a:t>
            </a:r>
            <a:r>
              <a:rPr sz="1500" b="1" spc="-20" dirty="0">
                <a:latin typeface="Cambria"/>
                <a:cs typeface="Cambria"/>
              </a:rPr>
              <a:t> </a:t>
            </a:r>
            <a:r>
              <a:rPr sz="1500" b="1" spc="-105" dirty="0">
                <a:latin typeface="Cambria"/>
                <a:cs typeface="Cambria"/>
              </a:rPr>
              <a:t>L’ALTO</a:t>
            </a:r>
            <a:endParaRPr sz="15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0">
              <a:latin typeface="Cambria"/>
              <a:cs typeface="Cambria"/>
            </a:endParaRPr>
          </a:p>
          <a:p>
            <a:pPr marL="91440" marR="92710">
              <a:lnSpc>
                <a:spcPct val="100000"/>
              </a:lnSpc>
            </a:pPr>
            <a:r>
              <a:rPr sz="1500" dirty="0">
                <a:latin typeface="Cambria"/>
                <a:cs typeface="Cambria"/>
              </a:rPr>
              <a:t>Può </a:t>
            </a:r>
            <a:r>
              <a:rPr sz="1500" spc="-5" dirty="0">
                <a:latin typeface="Cambria"/>
                <a:cs typeface="Cambria"/>
              </a:rPr>
              <a:t>dar luogo </a:t>
            </a:r>
            <a:r>
              <a:rPr sz="1500" dirty="0">
                <a:latin typeface="Cambria"/>
                <a:cs typeface="Cambria"/>
              </a:rPr>
              <a:t>a </a:t>
            </a:r>
            <a:r>
              <a:rPr sz="1500" b="1" spc="-10" dirty="0">
                <a:latin typeface="Cambria"/>
                <a:cs typeface="Cambria"/>
              </a:rPr>
              <a:t>sentimenti </a:t>
            </a:r>
            <a:r>
              <a:rPr sz="1500" b="1" spc="-5" dirty="0">
                <a:latin typeface="Cambria"/>
                <a:cs typeface="Cambria"/>
              </a:rPr>
              <a:t> </a:t>
            </a:r>
            <a:r>
              <a:rPr sz="1500" b="1" spc="-10" dirty="0">
                <a:latin typeface="Cambria"/>
                <a:cs typeface="Cambria"/>
              </a:rPr>
              <a:t>negativi</a:t>
            </a:r>
            <a:r>
              <a:rPr sz="1500" spc="-10" dirty="0">
                <a:latin typeface="Cambria"/>
                <a:cs typeface="Cambria"/>
              </a:rPr>
              <a:t>,</a:t>
            </a:r>
            <a:r>
              <a:rPr sz="1500" spc="-15" dirty="0">
                <a:latin typeface="Cambria"/>
                <a:cs typeface="Cambria"/>
              </a:rPr>
              <a:t> </a:t>
            </a:r>
            <a:r>
              <a:rPr sz="1500" spc="-5" dirty="0">
                <a:latin typeface="Cambria"/>
                <a:cs typeface="Cambria"/>
              </a:rPr>
              <a:t>perché</a:t>
            </a:r>
            <a:r>
              <a:rPr sz="1500" spc="-10" dirty="0">
                <a:latin typeface="Cambria"/>
                <a:cs typeface="Cambria"/>
              </a:rPr>
              <a:t> </a:t>
            </a:r>
            <a:r>
              <a:rPr sz="1500" dirty="0">
                <a:latin typeface="Cambria"/>
                <a:cs typeface="Cambria"/>
              </a:rPr>
              <a:t>portano</a:t>
            </a:r>
            <a:r>
              <a:rPr sz="1500" spc="20" dirty="0">
                <a:latin typeface="Cambria"/>
                <a:cs typeface="Cambria"/>
              </a:rPr>
              <a:t> </a:t>
            </a:r>
            <a:r>
              <a:rPr sz="1500" spc="-5" dirty="0">
                <a:latin typeface="Cambria"/>
                <a:cs typeface="Cambria"/>
              </a:rPr>
              <a:t>alla </a:t>
            </a:r>
            <a:r>
              <a:rPr sz="1500" dirty="0">
                <a:latin typeface="Cambria"/>
                <a:cs typeface="Cambria"/>
              </a:rPr>
              <a:t> </a:t>
            </a:r>
            <a:r>
              <a:rPr sz="1500" spc="-10" dirty="0">
                <a:latin typeface="Cambria"/>
                <a:cs typeface="Cambria"/>
              </a:rPr>
              <a:t>consapevolezza</a:t>
            </a:r>
            <a:r>
              <a:rPr sz="1500" spc="10" dirty="0">
                <a:latin typeface="Cambria"/>
                <a:cs typeface="Cambria"/>
              </a:rPr>
              <a:t> </a:t>
            </a:r>
            <a:r>
              <a:rPr sz="1500" spc="-5" dirty="0">
                <a:latin typeface="Cambria"/>
                <a:cs typeface="Cambria"/>
              </a:rPr>
              <a:t>del</a:t>
            </a:r>
            <a:r>
              <a:rPr sz="1500" spc="10" dirty="0">
                <a:latin typeface="Cambria"/>
                <a:cs typeface="Cambria"/>
              </a:rPr>
              <a:t> </a:t>
            </a:r>
            <a:r>
              <a:rPr sz="1500" spc="-5" dirty="0">
                <a:latin typeface="Cambria"/>
                <a:cs typeface="Cambria"/>
              </a:rPr>
              <a:t>Sé </a:t>
            </a:r>
            <a:r>
              <a:rPr sz="1500" dirty="0">
                <a:latin typeface="Cambria"/>
                <a:cs typeface="Cambria"/>
              </a:rPr>
              <a:t>i</a:t>
            </a:r>
            <a:r>
              <a:rPr sz="1500" spc="-20" dirty="0">
                <a:latin typeface="Cambria"/>
                <a:cs typeface="Cambria"/>
              </a:rPr>
              <a:t> </a:t>
            </a:r>
            <a:r>
              <a:rPr sz="1500" spc="-5" dirty="0">
                <a:latin typeface="Cambria"/>
                <a:cs typeface="Cambria"/>
              </a:rPr>
              <a:t>nostri</a:t>
            </a:r>
            <a:r>
              <a:rPr sz="1500" spc="20" dirty="0">
                <a:latin typeface="Cambria"/>
                <a:cs typeface="Cambria"/>
              </a:rPr>
              <a:t> </a:t>
            </a:r>
            <a:r>
              <a:rPr sz="1500" b="1" spc="-5" dirty="0">
                <a:latin typeface="Cambria"/>
                <a:cs typeface="Cambria"/>
              </a:rPr>
              <a:t>limiti </a:t>
            </a:r>
            <a:r>
              <a:rPr sz="1500" b="1" spc="-315" dirty="0">
                <a:latin typeface="Cambria"/>
                <a:cs typeface="Cambria"/>
              </a:rPr>
              <a:t> </a:t>
            </a:r>
            <a:r>
              <a:rPr sz="1500" spc="-5" dirty="0">
                <a:latin typeface="Cambria"/>
                <a:cs typeface="Cambria"/>
              </a:rPr>
              <a:t>ma,</a:t>
            </a:r>
            <a:r>
              <a:rPr sz="1500" spc="-10" dirty="0">
                <a:latin typeface="Cambria"/>
                <a:cs typeface="Cambria"/>
              </a:rPr>
              <a:t> </a:t>
            </a:r>
            <a:r>
              <a:rPr sz="1500" spc="-5" dirty="0">
                <a:latin typeface="Cambria"/>
                <a:cs typeface="Cambria"/>
              </a:rPr>
              <a:t>allo</a:t>
            </a:r>
            <a:r>
              <a:rPr sz="1500" spc="5" dirty="0">
                <a:latin typeface="Cambria"/>
                <a:cs typeface="Cambria"/>
              </a:rPr>
              <a:t> </a:t>
            </a:r>
            <a:r>
              <a:rPr sz="1500" spc="-5" dirty="0">
                <a:latin typeface="Cambria"/>
                <a:cs typeface="Cambria"/>
              </a:rPr>
              <a:t>stesso,</a:t>
            </a:r>
            <a:r>
              <a:rPr sz="1500" spc="20" dirty="0">
                <a:latin typeface="Cambria"/>
                <a:cs typeface="Cambria"/>
              </a:rPr>
              <a:t> </a:t>
            </a:r>
            <a:r>
              <a:rPr sz="1500" spc="-5" dirty="0">
                <a:latin typeface="Cambria"/>
                <a:cs typeface="Cambria"/>
              </a:rPr>
              <a:t>tempo,</a:t>
            </a:r>
            <a:r>
              <a:rPr sz="1500" spc="15" dirty="0">
                <a:latin typeface="Cambria"/>
                <a:cs typeface="Cambria"/>
              </a:rPr>
              <a:t> </a:t>
            </a:r>
            <a:r>
              <a:rPr sz="1500" spc="-10" dirty="0">
                <a:latin typeface="Cambria"/>
                <a:cs typeface="Cambria"/>
              </a:rPr>
              <a:t>potrebbero </a:t>
            </a:r>
            <a:r>
              <a:rPr sz="1500" spc="-5" dirty="0">
                <a:latin typeface="Cambria"/>
                <a:cs typeface="Cambria"/>
              </a:rPr>
              <a:t> </a:t>
            </a:r>
            <a:r>
              <a:rPr sz="1500" spc="-15" dirty="0">
                <a:latin typeface="Cambria"/>
                <a:cs typeface="Cambria"/>
              </a:rPr>
              <a:t>avere</a:t>
            </a:r>
            <a:r>
              <a:rPr sz="1500" spc="65" dirty="0">
                <a:latin typeface="Cambria"/>
                <a:cs typeface="Cambria"/>
              </a:rPr>
              <a:t> </a:t>
            </a:r>
            <a:r>
              <a:rPr sz="1500" spc="-5" dirty="0">
                <a:latin typeface="Cambria"/>
                <a:cs typeface="Cambria"/>
              </a:rPr>
              <a:t>una</a:t>
            </a:r>
            <a:r>
              <a:rPr sz="1500" spc="85" dirty="0">
                <a:latin typeface="Cambria"/>
                <a:cs typeface="Cambria"/>
              </a:rPr>
              <a:t> </a:t>
            </a:r>
            <a:r>
              <a:rPr sz="1500" spc="-5" dirty="0">
                <a:latin typeface="Cambria"/>
                <a:cs typeface="Cambria"/>
              </a:rPr>
              <a:t>funzione</a:t>
            </a:r>
            <a:r>
              <a:rPr sz="1500" spc="90" dirty="0">
                <a:latin typeface="Cambria"/>
                <a:cs typeface="Cambria"/>
              </a:rPr>
              <a:t> </a:t>
            </a:r>
            <a:r>
              <a:rPr sz="1500" b="1" spc="-10" dirty="0">
                <a:latin typeface="Cambria"/>
                <a:cs typeface="Cambria"/>
              </a:rPr>
              <a:t>motivazionale </a:t>
            </a:r>
            <a:r>
              <a:rPr sz="1500" b="1" spc="-5" dirty="0">
                <a:latin typeface="Cambria"/>
                <a:cs typeface="Cambria"/>
              </a:rPr>
              <a:t> </a:t>
            </a:r>
            <a:r>
              <a:rPr sz="1500" b="1" dirty="0">
                <a:latin typeface="Cambria"/>
                <a:cs typeface="Cambria"/>
              </a:rPr>
              <a:t>e</a:t>
            </a:r>
            <a:r>
              <a:rPr sz="1500" b="1" spc="-30" dirty="0">
                <a:latin typeface="Cambria"/>
                <a:cs typeface="Cambria"/>
              </a:rPr>
              <a:t> </a:t>
            </a:r>
            <a:r>
              <a:rPr sz="1500" b="1" spc="-10" dirty="0">
                <a:latin typeface="Cambria"/>
                <a:cs typeface="Cambria"/>
              </a:rPr>
              <a:t>sostenere</a:t>
            </a:r>
            <a:r>
              <a:rPr sz="1500" b="1" spc="-5" dirty="0">
                <a:latin typeface="Cambria"/>
                <a:cs typeface="Cambria"/>
              </a:rPr>
              <a:t> </a:t>
            </a:r>
            <a:r>
              <a:rPr sz="1500" b="1" spc="-10" dirty="0">
                <a:latin typeface="Cambria"/>
                <a:cs typeface="Cambria"/>
              </a:rPr>
              <a:t>l’auto-miglioramento</a:t>
            </a:r>
            <a:r>
              <a:rPr sz="1500" spc="-10" dirty="0">
                <a:latin typeface="Cambria"/>
                <a:cs typeface="Cambria"/>
              </a:rPr>
              <a:t>.</a:t>
            </a:r>
            <a:endParaRPr sz="1500">
              <a:latin typeface="Cambria"/>
              <a:cs typeface="Cambr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464050" y="2930144"/>
            <a:ext cx="3434079" cy="2169795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</a:ln>
        </p:spPr>
        <p:txBody>
          <a:bodyPr vert="horz" wrap="square" lIns="0" tIns="41910" rIns="0" bIns="0" rtlCol="0">
            <a:spAutoFit/>
          </a:bodyPr>
          <a:lstStyle/>
          <a:p>
            <a:pPr marL="92075" marR="638175">
              <a:lnSpc>
                <a:spcPct val="100000"/>
              </a:lnSpc>
              <a:spcBef>
                <a:spcPts val="330"/>
              </a:spcBef>
            </a:pPr>
            <a:r>
              <a:rPr sz="1500" b="1" spc="-15" dirty="0">
                <a:latin typeface="Cambria"/>
                <a:cs typeface="Cambria"/>
              </a:rPr>
              <a:t>CONFRONTO</a:t>
            </a:r>
            <a:r>
              <a:rPr sz="1500" b="1" spc="-45" dirty="0">
                <a:latin typeface="Cambria"/>
                <a:cs typeface="Cambria"/>
              </a:rPr>
              <a:t> </a:t>
            </a:r>
            <a:r>
              <a:rPr sz="1500" b="1" spc="-10" dirty="0">
                <a:latin typeface="Cambria"/>
                <a:cs typeface="Cambria"/>
              </a:rPr>
              <a:t>VERSO</a:t>
            </a:r>
            <a:r>
              <a:rPr sz="1500" b="1" spc="-20" dirty="0">
                <a:latin typeface="Cambria"/>
                <a:cs typeface="Cambria"/>
              </a:rPr>
              <a:t> </a:t>
            </a:r>
            <a:r>
              <a:rPr sz="1500" b="1" dirty="0">
                <a:latin typeface="Cambria"/>
                <a:cs typeface="Cambria"/>
              </a:rPr>
              <a:t>IL</a:t>
            </a:r>
            <a:r>
              <a:rPr sz="1500" b="1" spc="-25" dirty="0">
                <a:latin typeface="Cambria"/>
                <a:cs typeface="Cambria"/>
              </a:rPr>
              <a:t> </a:t>
            </a:r>
            <a:r>
              <a:rPr sz="1500" b="1" spc="-15" dirty="0">
                <a:latin typeface="Cambria"/>
                <a:cs typeface="Cambria"/>
              </a:rPr>
              <a:t>BASSO</a:t>
            </a:r>
            <a:r>
              <a:rPr sz="1500" b="1" spc="-20" dirty="0">
                <a:latin typeface="Cambria"/>
                <a:cs typeface="Cambria"/>
              </a:rPr>
              <a:t> </a:t>
            </a:r>
            <a:r>
              <a:rPr sz="1500" b="1" dirty="0">
                <a:latin typeface="Cambria"/>
                <a:cs typeface="Cambria"/>
              </a:rPr>
              <a:t>e </a:t>
            </a:r>
            <a:r>
              <a:rPr sz="1500" b="1" spc="-315" dirty="0">
                <a:latin typeface="Cambria"/>
                <a:cs typeface="Cambria"/>
              </a:rPr>
              <a:t> </a:t>
            </a:r>
            <a:r>
              <a:rPr sz="1500" b="1" spc="-20" dirty="0">
                <a:latin typeface="Cambria"/>
                <a:cs typeface="Cambria"/>
              </a:rPr>
              <a:t>ORIZZONTALE</a:t>
            </a:r>
            <a:endParaRPr sz="15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0">
              <a:latin typeface="Cambria"/>
              <a:cs typeface="Cambria"/>
            </a:endParaRPr>
          </a:p>
          <a:p>
            <a:pPr marL="92075" marR="159385">
              <a:lnSpc>
                <a:spcPct val="100000"/>
              </a:lnSpc>
            </a:pPr>
            <a:r>
              <a:rPr sz="1500" dirty="0">
                <a:latin typeface="Cambria"/>
                <a:cs typeface="Cambria"/>
              </a:rPr>
              <a:t>Hanno </a:t>
            </a:r>
            <a:r>
              <a:rPr sz="1500" spc="-5" dirty="0">
                <a:latin typeface="Cambria"/>
                <a:cs typeface="Cambria"/>
              </a:rPr>
              <a:t>uno </a:t>
            </a:r>
            <a:r>
              <a:rPr sz="1500" b="1" spc="-5" dirty="0">
                <a:latin typeface="Cambria"/>
                <a:cs typeface="Cambria"/>
              </a:rPr>
              <a:t>scopo </a:t>
            </a:r>
            <a:r>
              <a:rPr sz="1500" b="1" spc="-15" dirty="0">
                <a:latin typeface="Cambria"/>
                <a:cs typeface="Cambria"/>
              </a:rPr>
              <a:t>difensivo </a:t>
            </a:r>
            <a:r>
              <a:rPr sz="1500" dirty="0">
                <a:latin typeface="Cambria"/>
                <a:cs typeface="Cambria"/>
              </a:rPr>
              <a:t>e </a:t>
            </a:r>
            <a:r>
              <a:rPr sz="1500" spc="5" dirty="0">
                <a:latin typeface="Cambria"/>
                <a:cs typeface="Cambria"/>
              </a:rPr>
              <a:t> </a:t>
            </a:r>
            <a:r>
              <a:rPr sz="1500" spc="-5" dirty="0">
                <a:latin typeface="Cambria"/>
                <a:cs typeface="Cambria"/>
              </a:rPr>
              <a:t>permettono di </a:t>
            </a:r>
            <a:r>
              <a:rPr sz="1500" b="1" spc="-10" dirty="0">
                <a:latin typeface="Cambria"/>
                <a:cs typeface="Cambria"/>
              </a:rPr>
              <a:t>mantenere </a:t>
            </a:r>
            <a:r>
              <a:rPr sz="1500" b="1" spc="-5" dirty="0">
                <a:latin typeface="Cambria"/>
                <a:cs typeface="Cambria"/>
              </a:rPr>
              <a:t>una buona </a:t>
            </a:r>
            <a:r>
              <a:rPr sz="1500" b="1" dirty="0">
                <a:latin typeface="Cambria"/>
                <a:cs typeface="Cambria"/>
              </a:rPr>
              <a:t> </a:t>
            </a:r>
            <a:r>
              <a:rPr sz="1500" b="1" spc="-10" dirty="0">
                <a:latin typeface="Cambria"/>
                <a:cs typeface="Cambria"/>
              </a:rPr>
              <a:t>autostima </a:t>
            </a:r>
            <a:r>
              <a:rPr sz="1500" dirty="0">
                <a:latin typeface="Cambria"/>
                <a:cs typeface="Cambria"/>
              </a:rPr>
              <a:t>e </a:t>
            </a:r>
            <a:r>
              <a:rPr sz="1500" b="1" spc="-10" dirty="0">
                <a:latin typeface="Cambria"/>
                <a:cs typeface="Cambria"/>
              </a:rPr>
              <a:t>proteggere </a:t>
            </a:r>
            <a:r>
              <a:rPr sz="1500" b="1" spc="-5" dirty="0">
                <a:latin typeface="Cambria"/>
                <a:cs typeface="Cambria"/>
              </a:rPr>
              <a:t>il proprio </a:t>
            </a:r>
            <a:r>
              <a:rPr sz="1500" b="1" dirty="0">
                <a:latin typeface="Cambria"/>
                <a:cs typeface="Cambria"/>
              </a:rPr>
              <a:t>Sé</a:t>
            </a:r>
            <a:r>
              <a:rPr sz="1500" dirty="0">
                <a:latin typeface="Cambria"/>
                <a:cs typeface="Cambria"/>
              </a:rPr>
              <a:t>. </a:t>
            </a:r>
            <a:r>
              <a:rPr sz="1500" spc="-320" dirty="0">
                <a:latin typeface="Cambria"/>
                <a:cs typeface="Cambria"/>
              </a:rPr>
              <a:t> </a:t>
            </a:r>
            <a:r>
              <a:rPr sz="1500" spc="-35" dirty="0">
                <a:latin typeface="Cambria"/>
                <a:cs typeface="Cambria"/>
              </a:rPr>
              <a:t>Tali</a:t>
            </a:r>
            <a:r>
              <a:rPr sz="1500" spc="-25" dirty="0">
                <a:latin typeface="Cambria"/>
                <a:cs typeface="Cambria"/>
              </a:rPr>
              <a:t> </a:t>
            </a:r>
            <a:r>
              <a:rPr sz="1500" spc="-10" dirty="0">
                <a:latin typeface="Cambria"/>
                <a:cs typeface="Cambria"/>
              </a:rPr>
              <a:t>confronti</a:t>
            </a:r>
            <a:r>
              <a:rPr sz="1500" spc="15" dirty="0">
                <a:latin typeface="Cambria"/>
                <a:cs typeface="Cambria"/>
              </a:rPr>
              <a:t> </a:t>
            </a:r>
            <a:r>
              <a:rPr sz="1500" spc="-5" dirty="0">
                <a:latin typeface="Cambria"/>
                <a:cs typeface="Cambria"/>
              </a:rPr>
              <a:t>possono</a:t>
            </a:r>
            <a:r>
              <a:rPr sz="1500" spc="10" dirty="0">
                <a:latin typeface="Cambria"/>
                <a:cs typeface="Cambria"/>
              </a:rPr>
              <a:t> </a:t>
            </a:r>
            <a:r>
              <a:rPr sz="1500" spc="-5" dirty="0">
                <a:latin typeface="Cambria"/>
                <a:cs typeface="Cambria"/>
              </a:rPr>
              <a:t>dar</a:t>
            </a:r>
            <a:r>
              <a:rPr sz="1500" dirty="0">
                <a:latin typeface="Cambria"/>
                <a:cs typeface="Cambria"/>
              </a:rPr>
              <a:t> </a:t>
            </a:r>
            <a:r>
              <a:rPr sz="1500" spc="-5" dirty="0">
                <a:latin typeface="Cambria"/>
                <a:cs typeface="Cambria"/>
              </a:rPr>
              <a:t>luogo </a:t>
            </a:r>
            <a:r>
              <a:rPr sz="1500" dirty="0">
                <a:latin typeface="Cambria"/>
                <a:cs typeface="Cambria"/>
              </a:rPr>
              <a:t>a </a:t>
            </a:r>
            <a:r>
              <a:rPr sz="1500" spc="5" dirty="0">
                <a:latin typeface="Cambria"/>
                <a:cs typeface="Cambria"/>
              </a:rPr>
              <a:t> </a:t>
            </a:r>
            <a:r>
              <a:rPr sz="1500" b="1" spc="-10" dirty="0">
                <a:latin typeface="Cambria"/>
                <a:cs typeface="Cambria"/>
              </a:rPr>
              <a:t>sentimenti</a:t>
            </a:r>
            <a:r>
              <a:rPr sz="1500" b="1" spc="10" dirty="0">
                <a:latin typeface="Cambria"/>
                <a:cs typeface="Cambria"/>
              </a:rPr>
              <a:t> </a:t>
            </a:r>
            <a:r>
              <a:rPr sz="1500" b="1" spc="-10" dirty="0">
                <a:latin typeface="Cambria"/>
                <a:cs typeface="Cambria"/>
              </a:rPr>
              <a:t>positivi</a:t>
            </a:r>
            <a:r>
              <a:rPr sz="1500" spc="-10" dirty="0">
                <a:latin typeface="Cambria"/>
                <a:cs typeface="Cambria"/>
              </a:rPr>
              <a:t>,</a:t>
            </a:r>
            <a:r>
              <a:rPr sz="1500" spc="20" dirty="0">
                <a:latin typeface="Cambria"/>
                <a:cs typeface="Cambria"/>
              </a:rPr>
              <a:t> </a:t>
            </a:r>
            <a:r>
              <a:rPr sz="1500" b="1" spc="-10" dirty="0">
                <a:latin typeface="Cambria"/>
                <a:cs typeface="Cambria"/>
              </a:rPr>
              <a:t>sostenendo</a:t>
            </a:r>
            <a:endParaRPr sz="1500">
              <a:latin typeface="Cambria"/>
              <a:cs typeface="Cambria"/>
            </a:endParaRPr>
          </a:p>
          <a:p>
            <a:pPr marL="92075">
              <a:lnSpc>
                <a:spcPct val="100000"/>
              </a:lnSpc>
              <a:spcBef>
                <a:spcPts val="5"/>
              </a:spcBef>
            </a:pPr>
            <a:r>
              <a:rPr sz="1500" b="1" spc="-5" dirty="0">
                <a:latin typeface="Cambria"/>
                <a:cs typeface="Cambria"/>
              </a:rPr>
              <a:t>l’umore</a:t>
            </a:r>
            <a:r>
              <a:rPr sz="1500" b="1" spc="-35" dirty="0">
                <a:latin typeface="Cambria"/>
                <a:cs typeface="Cambria"/>
              </a:rPr>
              <a:t> </a:t>
            </a:r>
            <a:r>
              <a:rPr sz="1500" b="1" dirty="0">
                <a:latin typeface="Cambria"/>
                <a:cs typeface="Cambria"/>
              </a:rPr>
              <a:t>e</a:t>
            </a:r>
            <a:r>
              <a:rPr sz="1500" b="1" spc="-15" dirty="0">
                <a:latin typeface="Cambria"/>
                <a:cs typeface="Cambria"/>
              </a:rPr>
              <a:t> </a:t>
            </a:r>
            <a:r>
              <a:rPr sz="1500" b="1" spc="-5" dirty="0">
                <a:latin typeface="Cambria"/>
                <a:cs typeface="Cambria"/>
              </a:rPr>
              <a:t>l’immagine</a:t>
            </a:r>
            <a:r>
              <a:rPr sz="1500" b="1" dirty="0">
                <a:latin typeface="Cambria"/>
                <a:cs typeface="Cambria"/>
              </a:rPr>
              <a:t> </a:t>
            </a:r>
            <a:r>
              <a:rPr sz="1500" b="1" spc="-15" dirty="0">
                <a:latin typeface="Cambria"/>
                <a:cs typeface="Cambria"/>
              </a:rPr>
              <a:t>positiva</a:t>
            </a:r>
            <a:r>
              <a:rPr sz="1500" b="1" spc="-5" dirty="0">
                <a:latin typeface="Cambria"/>
                <a:cs typeface="Cambria"/>
              </a:rPr>
              <a:t> del Sé.</a:t>
            </a:r>
            <a:endParaRPr sz="15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472434" y="6273495"/>
            <a:ext cx="21990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Microsoft Sans Serif"/>
                <a:cs typeface="Microsoft Sans Serif"/>
              </a:rPr>
              <a:t>T</a:t>
            </a:r>
            <a:r>
              <a:rPr sz="1400" dirty="0">
                <a:latin typeface="Microsoft Sans Serif"/>
                <a:cs typeface="Microsoft Sans Serif"/>
              </a:rPr>
              <a:t>I</a:t>
            </a:r>
            <a:r>
              <a:rPr sz="1400" spc="-30" dirty="0">
                <a:latin typeface="Microsoft Sans Serif"/>
                <a:cs typeface="Microsoft Sans Serif"/>
              </a:rPr>
              <a:t>T</a:t>
            </a:r>
            <a:r>
              <a:rPr sz="1400" dirty="0">
                <a:latin typeface="Microsoft Sans Serif"/>
                <a:cs typeface="Microsoft Sans Serif"/>
              </a:rPr>
              <a:t>OLO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P</a:t>
            </a:r>
            <a:r>
              <a:rPr sz="1400" spc="-10" dirty="0">
                <a:latin typeface="Microsoft Sans Serif"/>
                <a:cs typeface="Microsoft Sans Serif"/>
              </a:rPr>
              <a:t>R</a:t>
            </a:r>
            <a:r>
              <a:rPr sz="1400" dirty="0">
                <a:latin typeface="Microsoft Sans Serif"/>
                <a:cs typeface="Microsoft Sans Serif"/>
              </a:rPr>
              <a:t>ESE</a:t>
            </a:r>
            <a:r>
              <a:rPr sz="1400" spc="-10" dirty="0">
                <a:latin typeface="Microsoft Sans Serif"/>
                <a:cs typeface="Microsoft Sans Serif"/>
              </a:rPr>
              <a:t>N</a:t>
            </a:r>
            <a:r>
              <a:rPr sz="1400" spc="-114" dirty="0">
                <a:latin typeface="Microsoft Sans Serif"/>
                <a:cs typeface="Microsoft Sans Serif"/>
              </a:rPr>
              <a:t>T</a:t>
            </a:r>
            <a:r>
              <a:rPr sz="1400" dirty="0">
                <a:latin typeface="Microsoft Sans Serif"/>
                <a:cs typeface="Microsoft Sans Serif"/>
              </a:rPr>
              <a:t>A</a:t>
            </a:r>
            <a:r>
              <a:rPr sz="1400" spc="-10" dirty="0">
                <a:latin typeface="Microsoft Sans Serif"/>
                <a:cs typeface="Microsoft Sans Serif"/>
              </a:rPr>
              <a:t>Z</a:t>
            </a:r>
            <a:r>
              <a:rPr sz="1400" dirty="0">
                <a:latin typeface="Microsoft Sans Serif"/>
                <a:cs typeface="Microsoft Sans Serif"/>
              </a:rPr>
              <a:t>IO</a:t>
            </a:r>
            <a:r>
              <a:rPr sz="1400" spc="-10" dirty="0">
                <a:latin typeface="Microsoft Sans Serif"/>
                <a:cs typeface="Microsoft Sans Serif"/>
              </a:rPr>
              <a:t>N</a:t>
            </a:r>
            <a:r>
              <a:rPr sz="1400" dirty="0">
                <a:latin typeface="Microsoft Sans Serif"/>
                <a:cs typeface="Microsoft Sans Serif"/>
              </a:rPr>
              <a:t>E</a:t>
            </a:r>
            <a:endParaRPr sz="1400">
              <a:latin typeface="Microsoft Sans Serif"/>
              <a:cs typeface="Microsoft Sans Serif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77025" y="5010150"/>
            <a:ext cx="2466974" cy="1847846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603504" y="1554480"/>
            <a:ext cx="3484245" cy="2153920"/>
            <a:chOff x="603504" y="1554480"/>
            <a:chExt cx="3484245" cy="215392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3504" y="1554480"/>
              <a:ext cx="3483864" cy="215341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9328" y="1796796"/>
              <a:ext cx="3320796" cy="159410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1471" y="1579245"/>
              <a:ext cx="3387979" cy="2058288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651471" y="1579244"/>
            <a:ext cx="3388360" cy="2058670"/>
          </a:xfrm>
          <a:prstGeom prst="rect">
            <a:avLst/>
          </a:prstGeom>
          <a:ln w="9525">
            <a:solidFill>
              <a:srgbClr val="B6DCDF"/>
            </a:solidFill>
          </a:ln>
        </p:spPr>
        <p:txBody>
          <a:bodyPr vert="horz" wrap="square" lIns="0" tIns="635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 sz="20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Personal</a:t>
            </a:r>
            <a:r>
              <a:rPr sz="2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Identity/Social</a:t>
            </a:r>
            <a:endParaRPr sz="2000">
              <a:latin typeface="Arial"/>
              <a:cs typeface="Arial"/>
            </a:endParaRPr>
          </a:p>
          <a:p>
            <a:pPr marL="3175" algn="ctr">
              <a:lnSpc>
                <a:spcPct val="100000"/>
              </a:lnSpc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Identity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85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8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(Tajfel,</a:t>
            </a:r>
            <a:r>
              <a:rPr sz="18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1982)</a:t>
            </a:r>
            <a:endParaRPr sz="1800">
              <a:latin typeface="Microsoft Sans Serif"/>
              <a:cs typeface="Microsoft Sans Serif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835652" y="1554480"/>
            <a:ext cx="3542029" cy="2153920"/>
            <a:chOff x="4835652" y="1554480"/>
            <a:chExt cx="3542029" cy="2153920"/>
          </a:xfrm>
        </p:grpSpPr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35652" y="1554480"/>
              <a:ext cx="3541776" cy="215341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82642" y="1579245"/>
              <a:ext cx="3447415" cy="2058288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4882641" y="1579244"/>
            <a:ext cx="3447415" cy="2058670"/>
          </a:xfrm>
          <a:prstGeom prst="rect">
            <a:avLst/>
          </a:prstGeom>
          <a:ln w="9525">
            <a:solidFill>
              <a:srgbClr val="B6DCD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200">
              <a:latin typeface="Times New Roman"/>
              <a:cs typeface="Times New Roman"/>
            </a:endParaRPr>
          </a:p>
          <a:p>
            <a:pPr marL="5080" algn="ctr">
              <a:lnSpc>
                <a:spcPct val="100000"/>
              </a:lnSpc>
            </a:pP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Place</a:t>
            </a:r>
            <a:r>
              <a:rPr sz="2000" b="1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Identity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850">
              <a:latin typeface="Arial"/>
              <a:cs typeface="Arial"/>
            </a:endParaRPr>
          </a:p>
          <a:p>
            <a:pPr marL="577215" marR="504190" algn="ctr">
              <a:lnSpc>
                <a:spcPct val="100000"/>
              </a:lnSpc>
            </a:pPr>
            <a:r>
              <a:rPr sz="18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(Proshansky,</a:t>
            </a:r>
            <a:r>
              <a:rPr sz="18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Fabian,</a:t>
            </a:r>
            <a:r>
              <a:rPr sz="18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&amp; </a:t>
            </a:r>
            <a:r>
              <a:rPr sz="1800" spc="-46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Kaminoff,</a:t>
            </a:r>
            <a:r>
              <a:rPr sz="18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1983)</a:t>
            </a:r>
            <a:endParaRPr sz="1800">
              <a:latin typeface="Microsoft Sans Serif"/>
              <a:cs typeface="Microsoft Sans Serif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2796539" y="3823715"/>
            <a:ext cx="3775075" cy="1990725"/>
            <a:chOff x="2796539" y="3823715"/>
            <a:chExt cx="3775075" cy="1990725"/>
          </a:xfrm>
        </p:grpSpPr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796539" y="3823715"/>
              <a:ext cx="3771900" cy="199034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962655" y="4090415"/>
              <a:ext cx="3608832" cy="136550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843656" y="3848582"/>
              <a:ext cx="3677666" cy="1895728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2843657" y="3848582"/>
            <a:ext cx="3677920" cy="1896110"/>
          </a:xfrm>
          <a:prstGeom prst="rect">
            <a:avLst/>
          </a:prstGeom>
          <a:ln w="9525">
            <a:solidFill>
              <a:srgbClr val="B6DCDF"/>
            </a:solidFill>
          </a:ln>
        </p:spPr>
        <p:txBody>
          <a:bodyPr vert="horz" wrap="square" lIns="0" tIns="31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sz="2350">
              <a:latin typeface="Times New Roman"/>
              <a:cs typeface="Times New Roman"/>
            </a:endParaRPr>
          </a:p>
          <a:p>
            <a:pPr marL="3810" algn="ctr">
              <a:lnSpc>
                <a:spcPct val="100000"/>
              </a:lnSpc>
              <a:spcBef>
                <a:spcPts val="5"/>
              </a:spcBef>
            </a:pP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Virtual</a:t>
            </a:r>
            <a:r>
              <a:rPr sz="2400" b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Place Identity</a:t>
            </a:r>
            <a:endParaRPr sz="2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2170"/>
              </a:spcBef>
            </a:pP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(Fermani,</a:t>
            </a:r>
            <a:r>
              <a:rPr sz="18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2020)</a:t>
            </a:r>
            <a:endParaRPr sz="18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01674" y="0"/>
            <a:ext cx="7139940" cy="1367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5445" marR="5080" indent="-373380">
              <a:lnSpc>
                <a:spcPct val="100000"/>
              </a:lnSpc>
              <a:spcBef>
                <a:spcPts val="100"/>
              </a:spcBef>
            </a:pPr>
            <a:r>
              <a:rPr sz="4400" b="1" dirty="0">
                <a:latin typeface="Arial"/>
                <a:cs typeface="Arial"/>
              </a:rPr>
              <a:t>La</a:t>
            </a:r>
            <a:r>
              <a:rPr sz="4400" b="1" spc="-45" dirty="0">
                <a:latin typeface="Arial"/>
                <a:cs typeface="Arial"/>
              </a:rPr>
              <a:t> </a:t>
            </a:r>
            <a:r>
              <a:rPr sz="4400" b="1" dirty="0">
                <a:latin typeface="Arial"/>
                <a:cs typeface="Arial"/>
              </a:rPr>
              <a:t>psicologia</a:t>
            </a:r>
            <a:r>
              <a:rPr sz="4400" b="1" spc="-25" dirty="0">
                <a:latin typeface="Arial"/>
                <a:cs typeface="Arial"/>
              </a:rPr>
              <a:t> </a:t>
            </a:r>
            <a:r>
              <a:rPr sz="4400" b="1" dirty="0">
                <a:latin typeface="Arial"/>
                <a:cs typeface="Arial"/>
              </a:rPr>
              <a:t>ambientale</a:t>
            </a:r>
            <a:r>
              <a:rPr sz="4400" b="1" spc="-25" dirty="0">
                <a:latin typeface="Arial"/>
                <a:cs typeface="Arial"/>
              </a:rPr>
              <a:t> </a:t>
            </a:r>
            <a:r>
              <a:rPr sz="4400" b="1" dirty="0">
                <a:latin typeface="Arial"/>
                <a:cs typeface="Arial"/>
              </a:rPr>
              <a:t>e </a:t>
            </a:r>
            <a:r>
              <a:rPr sz="4400" b="1" spc="-1210" dirty="0">
                <a:latin typeface="Arial"/>
                <a:cs typeface="Arial"/>
              </a:rPr>
              <a:t> </a:t>
            </a:r>
            <a:r>
              <a:rPr sz="4400" b="1" spc="-5" dirty="0">
                <a:latin typeface="Arial"/>
                <a:cs typeface="Arial"/>
              </a:rPr>
              <a:t>l’attaccamento</a:t>
            </a:r>
            <a:r>
              <a:rPr sz="4400" b="1" spc="-10" dirty="0">
                <a:latin typeface="Arial"/>
                <a:cs typeface="Arial"/>
              </a:rPr>
              <a:t> </a:t>
            </a:r>
            <a:r>
              <a:rPr sz="4400" b="1" dirty="0">
                <a:latin typeface="Arial"/>
                <a:cs typeface="Arial"/>
              </a:rPr>
              <a:t>ai</a:t>
            </a:r>
            <a:r>
              <a:rPr sz="4400" b="1" spc="-5" dirty="0">
                <a:latin typeface="Arial"/>
                <a:cs typeface="Arial"/>
              </a:rPr>
              <a:t> luoghi</a:t>
            </a:r>
            <a:endParaRPr sz="4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739" y="1625853"/>
            <a:ext cx="8721725" cy="40500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latin typeface="Microsoft Sans Serif"/>
                <a:cs typeface="Microsoft Sans Serif"/>
              </a:rPr>
              <a:t>Il</a:t>
            </a:r>
            <a:r>
              <a:rPr sz="2400" spc="1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nostro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comportamento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e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15" dirty="0">
                <a:latin typeface="Microsoft Sans Serif"/>
                <a:cs typeface="Microsoft Sans Serif"/>
              </a:rPr>
              <a:t>il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nostro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modo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di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pensare </a:t>
            </a:r>
            <a:r>
              <a:rPr sz="240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dipendono</a:t>
            </a:r>
            <a:r>
              <a:rPr sz="2400" spc="5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dal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dove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siamo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oltre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a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chi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siamo.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Uno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degli</a:t>
            </a:r>
            <a:r>
              <a:rPr sz="2400" spc="5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ambiti </a:t>
            </a:r>
            <a:r>
              <a:rPr sz="240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di</a:t>
            </a:r>
            <a:r>
              <a:rPr sz="2400" spc="1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cui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si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occupa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la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Psicologia</a:t>
            </a:r>
            <a:r>
              <a:rPr sz="2400" spc="6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ambientale</a:t>
            </a:r>
            <a:r>
              <a:rPr sz="2400" spc="6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riguarda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l’identità</a:t>
            </a:r>
            <a:r>
              <a:rPr sz="2400" spc="65" dirty="0">
                <a:latin typeface="Microsoft Sans Serif"/>
                <a:cs typeface="Microsoft Sans Serif"/>
              </a:rPr>
              <a:t> </a:t>
            </a:r>
            <a:r>
              <a:rPr sz="2400" spc="-15" dirty="0">
                <a:latin typeface="Microsoft Sans Serif"/>
                <a:cs typeface="Microsoft Sans Serif"/>
              </a:rPr>
              <a:t>di </a:t>
            </a:r>
            <a:r>
              <a:rPr sz="2400" spc="-10" dirty="0">
                <a:latin typeface="Microsoft Sans Serif"/>
                <a:cs typeface="Microsoft Sans Serif"/>
              </a:rPr>
              <a:t> luogo,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o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meglio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ancora,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l’attaccamento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al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luogo.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E’ </a:t>
            </a:r>
            <a:r>
              <a:rPr sz="2400" spc="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comunemente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condiviso</a:t>
            </a:r>
            <a:r>
              <a:rPr sz="2400" spc="60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e</a:t>
            </a:r>
            <a:r>
              <a:rPr sz="2400" spc="1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accettato,</a:t>
            </a:r>
            <a:r>
              <a:rPr sz="2400" spc="10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che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la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nostra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identità, </a:t>
            </a:r>
            <a:r>
              <a:rPr sz="240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oltre</a:t>
            </a:r>
            <a:r>
              <a:rPr sz="2400" spc="9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ad</a:t>
            </a:r>
            <a:r>
              <a:rPr sz="2400" spc="9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essere</a:t>
            </a:r>
            <a:r>
              <a:rPr sz="2400" spc="10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influenzata</a:t>
            </a:r>
            <a:r>
              <a:rPr sz="2400" spc="12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dai</a:t>
            </a:r>
            <a:r>
              <a:rPr sz="2400" spc="10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nostri</a:t>
            </a:r>
            <a:r>
              <a:rPr sz="2400" spc="10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atteggiamenti</a:t>
            </a:r>
            <a:r>
              <a:rPr sz="2400" spc="11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e</a:t>
            </a:r>
            <a:r>
              <a:rPr sz="2400" spc="10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dai </a:t>
            </a:r>
            <a:r>
              <a:rPr sz="2400" spc="-5" dirty="0">
                <a:latin typeface="Microsoft Sans Serif"/>
                <a:cs typeface="Microsoft Sans Serif"/>
              </a:rPr>
              <a:t> nostri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comportamenti,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sia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fortemente</a:t>
            </a:r>
            <a:r>
              <a:rPr sz="2400" spc="1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determinata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dai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luoghi</a:t>
            </a:r>
            <a:r>
              <a:rPr sz="2400" spc="5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in </a:t>
            </a:r>
            <a:r>
              <a:rPr sz="2400" spc="-62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cui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viviamo</a:t>
            </a:r>
            <a:r>
              <a:rPr sz="2400" spc="5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o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abbiamo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vissuto.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I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luoghi</a:t>
            </a:r>
            <a:r>
              <a:rPr sz="2400" spc="6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che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incontriamo</a:t>
            </a:r>
            <a:r>
              <a:rPr sz="2400" spc="5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nel </a:t>
            </a:r>
            <a:r>
              <a:rPr sz="2400" spc="-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corso</a:t>
            </a:r>
            <a:r>
              <a:rPr sz="2400" spc="1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della</a:t>
            </a:r>
            <a:r>
              <a:rPr sz="2400" spc="5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nostra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esistenza,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entrano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in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gioco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nella </a:t>
            </a:r>
            <a:r>
              <a:rPr sz="2400" spc="-5" dirty="0">
                <a:latin typeface="Microsoft Sans Serif"/>
                <a:cs typeface="Microsoft Sans Serif"/>
              </a:rPr>
              <a:t> costruzione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del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Sé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e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influiscono</a:t>
            </a:r>
            <a:r>
              <a:rPr sz="2400" spc="6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su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ciò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che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facciamo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e </a:t>
            </a:r>
            <a:r>
              <a:rPr sz="240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pensiamo.</a:t>
            </a:r>
            <a:endParaRPr sz="24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214121"/>
            <a:ext cx="8989060" cy="4416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23876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Microsoft Sans Serif"/>
                <a:cs typeface="Microsoft Sans Serif"/>
              </a:rPr>
              <a:t>Nel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1978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da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Proshansky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introduce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spc="-15" dirty="0">
                <a:latin typeface="Microsoft Sans Serif"/>
                <a:cs typeface="Microsoft Sans Serif"/>
              </a:rPr>
              <a:t>il</a:t>
            </a:r>
            <a:r>
              <a:rPr sz="2000" spc="3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concetto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di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b="1" dirty="0">
                <a:latin typeface="Arial"/>
                <a:cs typeface="Arial"/>
              </a:rPr>
              <a:t>identità</a:t>
            </a:r>
            <a:r>
              <a:rPr sz="2000" b="1" spc="-3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di</a:t>
            </a:r>
            <a:r>
              <a:rPr sz="2000" b="1" spc="-1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luogo</a:t>
            </a:r>
            <a:r>
              <a:rPr sz="2000" dirty="0">
                <a:latin typeface="Microsoft Sans Serif"/>
                <a:cs typeface="Microsoft Sans Serif"/>
              </a:rPr>
              <a:t>,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definito </a:t>
            </a:r>
            <a:r>
              <a:rPr sz="2000" spc="-5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come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una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“parte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dell’identità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di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sé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che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rimanda a</a:t>
            </a:r>
            <a:r>
              <a:rPr sz="2000" spc="3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quelle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dimensioni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del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sé 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che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definiscono </a:t>
            </a:r>
            <a:r>
              <a:rPr sz="2000" spc="-10" dirty="0">
                <a:latin typeface="Microsoft Sans Serif"/>
                <a:cs typeface="Microsoft Sans Serif"/>
              </a:rPr>
              <a:t>l’identità</a:t>
            </a:r>
            <a:r>
              <a:rPr sz="2000" spc="5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personale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in</a:t>
            </a:r>
            <a:r>
              <a:rPr sz="2000" spc="4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relazione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all’ambito</a:t>
            </a:r>
            <a:r>
              <a:rPr sz="2000" spc="3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fisico,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attraverso </a:t>
            </a:r>
            <a:r>
              <a:rPr sz="2000" spc="-5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un </a:t>
            </a:r>
            <a:r>
              <a:rPr sz="2000" spc="-5" dirty="0">
                <a:latin typeface="Microsoft Sans Serif"/>
                <a:cs typeface="Microsoft Sans Serif"/>
              </a:rPr>
              <a:t>insieme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di</a:t>
            </a:r>
            <a:r>
              <a:rPr sz="2000" spc="3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idee,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credenze,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valori,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mete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consapevoli e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inconsapevoli, 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sentimenti,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uniti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alle</a:t>
            </a:r>
            <a:r>
              <a:rPr sz="2000" spc="3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tendenze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comportamentali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e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le</a:t>
            </a:r>
            <a:r>
              <a:rPr sz="2000" spc="3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abilità</a:t>
            </a:r>
            <a:r>
              <a:rPr sz="2000" spc="4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rilevanti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per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tale </a:t>
            </a:r>
            <a:r>
              <a:rPr sz="2000" spc="-52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ambito”.</a:t>
            </a:r>
            <a:endParaRPr sz="20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Microsoft Sans Serif"/>
              <a:buChar char="•"/>
            </a:pPr>
            <a:endParaRPr sz="2950">
              <a:latin typeface="Microsoft Sans Serif"/>
              <a:cs typeface="Microsoft Sans Serif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5"/>
              </a:spcBef>
              <a:buChar char="•"/>
              <a:tabLst>
                <a:tab pos="355600" algn="l"/>
              </a:tabLst>
            </a:pPr>
            <a:r>
              <a:rPr sz="2000" dirty="0">
                <a:latin typeface="Microsoft Sans Serif"/>
                <a:cs typeface="Microsoft Sans Serif"/>
              </a:rPr>
              <a:t>Anche </a:t>
            </a:r>
            <a:r>
              <a:rPr sz="2000" spc="-5" dirty="0">
                <a:latin typeface="Microsoft Sans Serif"/>
                <a:cs typeface="Microsoft Sans Serif"/>
              </a:rPr>
              <a:t>Breakwell </a:t>
            </a:r>
            <a:r>
              <a:rPr sz="2000" dirty="0">
                <a:latin typeface="Microsoft Sans Serif"/>
                <a:cs typeface="Microsoft Sans Serif"/>
              </a:rPr>
              <a:t>(1966) </a:t>
            </a:r>
            <a:r>
              <a:rPr sz="2000" spc="-5" dirty="0">
                <a:latin typeface="Microsoft Sans Serif"/>
                <a:cs typeface="Microsoft Sans Serif"/>
              </a:rPr>
              <a:t>diede</a:t>
            </a:r>
            <a:r>
              <a:rPr sz="2000" dirty="0">
                <a:latin typeface="Microsoft Sans Serif"/>
                <a:cs typeface="Microsoft Sans Serif"/>
              </a:rPr>
              <a:t> una </a:t>
            </a:r>
            <a:r>
              <a:rPr sz="2000" spc="-5" dirty="0">
                <a:latin typeface="Microsoft Sans Serif"/>
                <a:cs typeface="Microsoft Sans Serif"/>
              </a:rPr>
              <a:t>definizione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del concetto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di identità di 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luogo,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egli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affermava </a:t>
            </a:r>
            <a:r>
              <a:rPr sz="2000" dirty="0">
                <a:latin typeface="Microsoft Sans Serif"/>
                <a:cs typeface="Microsoft Sans Serif"/>
              </a:rPr>
              <a:t>che </a:t>
            </a:r>
            <a:r>
              <a:rPr sz="2000" spc="-15" dirty="0">
                <a:latin typeface="Microsoft Sans Serif"/>
                <a:cs typeface="Microsoft Sans Serif"/>
              </a:rPr>
              <a:t>i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luoghi</a:t>
            </a:r>
            <a:r>
              <a:rPr sz="2000" dirty="0">
                <a:latin typeface="Microsoft Sans Serif"/>
                <a:cs typeface="Microsoft Sans Serif"/>
              </a:rPr>
              <a:t> sono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fondamentali</a:t>
            </a:r>
            <a:r>
              <a:rPr sz="2000" dirty="0">
                <a:latin typeface="Microsoft Sans Serif"/>
                <a:cs typeface="Microsoft Sans Serif"/>
              </a:rPr>
              <a:t> per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la</a:t>
            </a:r>
            <a:r>
              <a:rPr sz="2000" spc="-5" dirty="0">
                <a:latin typeface="Microsoft Sans Serif"/>
                <a:cs typeface="Microsoft Sans Serif"/>
              </a:rPr>
              <a:t> formazione 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dell’identità dell’individuo. </a:t>
            </a:r>
            <a:r>
              <a:rPr sz="2000" spc="-5" dirty="0">
                <a:latin typeface="Microsoft Sans Serif"/>
                <a:cs typeface="Microsoft Sans Serif"/>
              </a:rPr>
              <a:t>Il </a:t>
            </a:r>
            <a:r>
              <a:rPr sz="2000" dirty="0">
                <a:latin typeface="Microsoft Sans Serif"/>
                <a:cs typeface="Microsoft Sans Serif"/>
              </a:rPr>
              <a:t>senso </a:t>
            </a:r>
            <a:r>
              <a:rPr sz="2000" spc="-10" dirty="0">
                <a:latin typeface="Microsoft Sans Serif"/>
                <a:cs typeface="Microsoft Sans Serif"/>
              </a:rPr>
              <a:t>del </a:t>
            </a:r>
            <a:r>
              <a:rPr sz="2000" dirty="0">
                <a:latin typeface="Microsoft Sans Serif"/>
                <a:cs typeface="Microsoft Sans Serif"/>
              </a:rPr>
              <a:t>luogo </a:t>
            </a:r>
            <a:r>
              <a:rPr sz="2000" i="1" spc="-5" dirty="0">
                <a:latin typeface="Arial"/>
                <a:cs typeface="Arial"/>
              </a:rPr>
              <a:t>(sense </a:t>
            </a:r>
            <a:r>
              <a:rPr sz="2000" i="1" dirty="0">
                <a:latin typeface="Arial"/>
                <a:cs typeface="Arial"/>
              </a:rPr>
              <a:t>of place) </a:t>
            </a:r>
            <a:r>
              <a:rPr sz="2000" spc="-5" dirty="0">
                <a:latin typeface="Microsoft Sans Serif"/>
                <a:cs typeface="Microsoft Sans Serif"/>
              </a:rPr>
              <a:t>si riferisce al 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significato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che</a:t>
            </a:r>
            <a:r>
              <a:rPr sz="2000" dirty="0">
                <a:latin typeface="Microsoft Sans Serif"/>
                <a:cs typeface="Microsoft Sans Serif"/>
              </a:rPr>
              <a:t> un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soggetto</a:t>
            </a:r>
            <a:r>
              <a:rPr sz="2000" dirty="0">
                <a:latin typeface="Microsoft Sans Serif"/>
                <a:cs typeface="Microsoft Sans Serif"/>
              </a:rPr>
              <a:t> o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un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gruppo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sociale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attribuisce</a:t>
            </a:r>
            <a:r>
              <a:rPr sz="2000" dirty="0">
                <a:latin typeface="Microsoft Sans Serif"/>
                <a:cs typeface="Microsoft Sans Serif"/>
              </a:rPr>
              <a:t> a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uno</a:t>
            </a:r>
            <a:r>
              <a:rPr sz="2000" spc="5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</a:t>
            </a:r>
            <a:r>
              <a:rPr sz="2000" spc="53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più </a:t>
            </a:r>
            <a:r>
              <a:rPr sz="2000" spc="-52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luoghi, nel momento </a:t>
            </a:r>
            <a:r>
              <a:rPr sz="2000" spc="-10" dirty="0">
                <a:latin typeface="Microsoft Sans Serif"/>
                <a:cs typeface="Microsoft Sans Serif"/>
              </a:rPr>
              <a:t>in </a:t>
            </a:r>
            <a:r>
              <a:rPr sz="2000" spc="-5" dirty="0">
                <a:latin typeface="Microsoft Sans Serif"/>
                <a:cs typeface="Microsoft Sans Serif"/>
              </a:rPr>
              <a:t>cui entra </a:t>
            </a:r>
            <a:r>
              <a:rPr sz="2000" spc="-10" dirty="0">
                <a:latin typeface="Microsoft Sans Serif"/>
                <a:cs typeface="Microsoft Sans Serif"/>
              </a:rPr>
              <a:t>in</a:t>
            </a:r>
            <a:r>
              <a:rPr sz="2000" spc="509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relazione </a:t>
            </a:r>
            <a:r>
              <a:rPr sz="2000" dirty="0">
                <a:latin typeface="Microsoft Sans Serif"/>
                <a:cs typeface="Microsoft Sans Serif"/>
              </a:rPr>
              <a:t>con </a:t>
            </a:r>
            <a:r>
              <a:rPr sz="2000" spc="-5" dirty="0">
                <a:latin typeface="Microsoft Sans Serif"/>
                <a:cs typeface="Microsoft Sans Serif"/>
              </a:rPr>
              <a:t>esso. </a:t>
            </a:r>
            <a:r>
              <a:rPr sz="2000" spc="-10" dirty="0">
                <a:latin typeface="Microsoft Sans Serif"/>
                <a:cs typeface="Microsoft Sans Serif"/>
              </a:rPr>
              <a:t>Il </a:t>
            </a:r>
            <a:r>
              <a:rPr sz="2000" spc="-5" dirty="0">
                <a:latin typeface="Microsoft Sans Serif"/>
                <a:cs typeface="Microsoft Sans Serif"/>
              </a:rPr>
              <a:t>luogo </a:t>
            </a:r>
            <a:r>
              <a:rPr sz="2000" dirty="0">
                <a:latin typeface="Microsoft Sans Serif"/>
                <a:cs typeface="Microsoft Sans Serif"/>
              </a:rPr>
              <a:t>è </a:t>
            </a:r>
            <a:r>
              <a:rPr sz="2000" spc="-15" dirty="0">
                <a:latin typeface="Microsoft Sans Serif"/>
                <a:cs typeface="Microsoft Sans Serif"/>
              </a:rPr>
              <a:t>il</a:t>
            </a:r>
            <a:r>
              <a:rPr sz="2000" spc="50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prodotto 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di </a:t>
            </a:r>
            <a:r>
              <a:rPr sz="2000" dirty="0">
                <a:latin typeface="Microsoft Sans Serif"/>
                <a:cs typeface="Microsoft Sans Serif"/>
              </a:rPr>
              <a:t>tre </a:t>
            </a:r>
            <a:r>
              <a:rPr sz="2000" spc="-5" dirty="0">
                <a:latin typeface="Microsoft Sans Serif"/>
                <a:cs typeface="Microsoft Sans Serif"/>
              </a:rPr>
              <a:t>componenti: </a:t>
            </a:r>
            <a:r>
              <a:rPr sz="2000" spc="-10" dirty="0">
                <a:latin typeface="Microsoft Sans Serif"/>
                <a:cs typeface="Microsoft Sans Serif"/>
              </a:rPr>
              <a:t>la </a:t>
            </a:r>
            <a:r>
              <a:rPr sz="2000" dirty="0">
                <a:latin typeface="Microsoft Sans Serif"/>
                <a:cs typeface="Microsoft Sans Serif"/>
              </a:rPr>
              <a:t>componente </a:t>
            </a:r>
            <a:r>
              <a:rPr sz="2000" spc="-5" dirty="0">
                <a:latin typeface="Microsoft Sans Serif"/>
                <a:cs typeface="Microsoft Sans Serif"/>
              </a:rPr>
              <a:t>cognitiva </a:t>
            </a:r>
            <a:r>
              <a:rPr sz="2000" i="1" dirty="0">
                <a:latin typeface="Arial"/>
                <a:cs typeface="Arial"/>
              </a:rPr>
              <a:t>(place </a:t>
            </a:r>
            <a:r>
              <a:rPr sz="2000" i="1" spc="-5" dirty="0">
                <a:latin typeface="Arial"/>
                <a:cs typeface="Arial"/>
              </a:rPr>
              <a:t>identity)</a:t>
            </a:r>
            <a:r>
              <a:rPr sz="2000" spc="-5" dirty="0">
                <a:latin typeface="Microsoft Sans Serif"/>
                <a:cs typeface="Microsoft Sans Serif"/>
              </a:rPr>
              <a:t>, </a:t>
            </a:r>
            <a:r>
              <a:rPr sz="2000" spc="-10" dirty="0">
                <a:latin typeface="Microsoft Sans Serif"/>
                <a:cs typeface="Microsoft Sans Serif"/>
              </a:rPr>
              <a:t>la </a:t>
            </a:r>
            <a:r>
              <a:rPr sz="2000" spc="-5" dirty="0">
                <a:latin typeface="Microsoft Sans Serif"/>
                <a:cs typeface="Microsoft Sans Serif"/>
              </a:rPr>
              <a:t>componente 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affettiva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i="1" dirty="0">
                <a:latin typeface="Arial"/>
                <a:cs typeface="Arial"/>
              </a:rPr>
              <a:t>(place</a:t>
            </a:r>
            <a:r>
              <a:rPr sz="2000" i="1" spc="-20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based-affect</a:t>
            </a:r>
            <a:r>
              <a:rPr sz="2000" i="1" spc="-45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)</a:t>
            </a:r>
            <a:r>
              <a:rPr sz="2000" i="1" spc="-10" dirty="0">
                <a:latin typeface="Arial"/>
                <a:cs typeface="Arial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e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la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componente</a:t>
            </a:r>
            <a:r>
              <a:rPr sz="2000" spc="-5" dirty="0">
                <a:latin typeface="Microsoft Sans Serif"/>
                <a:cs typeface="Microsoft Sans Serif"/>
              </a:rPr>
              <a:t> conativa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i="1" dirty="0">
                <a:latin typeface="Arial"/>
                <a:cs typeface="Arial"/>
              </a:rPr>
              <a:t>(place</a:t>
            </a:r>
            <a:r>
              <a:rPr sz="2000" i="1" spc="-20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dependence)</a:t>
            </a:r>
            <a:r>
              <a:rPr sz="2000" dirty="0">
                <a:latin typeface="Microsoft Sans Serif"/>
                <a:cs typeface="Microsoft Sans Serif"/>
              </a:rPr>
              <a:t>.</a:t>
            </a:r>
            <a:endParaRPr sz="20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Virtual</a:t>
            </a:r>
            <a:r>
              <a:rPr spc="10" dirty="0"/>
              <a:t> </a:t>
            </a:r>
            <a:r>
              <a:rPr spc="-10" dirty="0"/>
              <a:t>place</a:t>
            </a:r>
            <a:r>
              <a:rPr spc="25" dirty="0"/>
              <a:t> </a:t>
            </a:r>
            <a:r>
              <a:rPr spc="-10" dirty="0"/>
              <a:t>identity?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54481" y="1435734"/>
            <a:ext cx="763460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21839" marR="5080" indent="-2009775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Microsoft Sans Serif"/>
                <a:cs typeface="Microsoft Sans Serif"/>
              </a:rPr>
              <a:t>Emergenza</a:t>
            </a:r>
            <a:r>
              <a:rPr sz="2400" spc="1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Covid-19: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come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cambia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l’identità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nell’utilizzo </a:t>
            </a:r>
            <a:r>
              <a:rPr sz="2400" spc="-62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dei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social</a:t>
            </a:r>
            <a:r>
              <a:rPr sz="2400" spc="5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media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education</a:t>
            </a:r>
            <a:endParaRPr sz="2400">
              <a:latin typeface="Microsoft Sans Serif"/>
              <a:cs typeface="Microsoft Sans Serif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52600" y="3020123"/>
            <a:ext cx="5060061" cy="3182239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9207" y="1204671"/>
            <a:ext cx="4519295" cy="81915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355600" marR="5080" indent="-342900">
              <a:lnSpc>
                <a:spcPct val="80000"/>
              </a:lnSpc>
              <a:spcBef>
                <a:spcPts val="585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Microsoft Sans Serif"/>
                <a:cs typeface="Microsoft Sans Serif"/>
              </a:rPr>
              <a:t>Analfabetismo emotivo: </a:t>
            </a:r>
            <a:r>
              <a:rPr sz="2000" spc="-15" dirty="0">
                <a:latin typeface="Microsoft Sans Serif"/>
                <a:cs typeface="Microsoft Sans Serif"/>
              </a:rPr>
              <a:t>il 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riconoscimento</a:t>
            </a:r>
            <a:r>
              <a:rPr sz="2000" spc="-4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delle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emozioni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passa </a:t>
            </a:r>
            <a:r>
              <a:rPr sz="2000" spc="-5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attraverso</a:t>
            </a:r>
            <a:r>
              <a:rPr sz="2000" spc="-45" dirty="0">
                <a:latin typeface="Microsoft Sans Serif"/>
                <a:cs typeface="Microsoft Sans Serif"/>
              </a:rPr>
              <a:t> </a:t>
            </a:r>
            <a:r>
              <a:rPr sz="2000" spc="-15" dirty="0">
                <a:latin typeface="Microsoft Sans Serif"/>
                <a:cs typeface="Microsoft Sans Serif"/>
              </a:rPr>
              <a:t>il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corpo.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9207" y="2302256"/>
            <a:ext cx="4783455" cy="1795145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355600" marR="5080" indent="-342900">
              <a:lnSpc>
                <a:spcPct val="80000"/>
              </a:lnSpc>
              <a:spcBef>
                <a:spcPts val="585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Microsoft Sans Serif"/>
                <a:cs typeface="Microsoft Sans Serif"/>
              </a:rPr>
              <a:t>La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mancanza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di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fisicità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dell’altro, </a:t>
            </a:r>
            <a:r>
              <a:rPr sz="2000" spc="-5" dirty="0">
                <a:latin typeface="Microsoft Sans Serif"/>
                <a:cs typeface="Microsoft Sans Serif"/>
              </a:rPr>
              <a:t> alterata dall’uso del </a:t>
            </a:r>
            <a:r>
              <a:rPr sz="2000" dirty="0">
                <a:latin typeface="Microsoft Sans Serif"/>
                <a:cs typeface="Microsoft Sans Serif"/>
              </a:rPr>
              <a:t>medium, </a:t>
            </a:r>
            <a:r>
              <a:rPr sz="2000" spc="-5" dirty="0">
                <a:latin typeface="Microsoft Sans Serif"/>
                <a:cs typeface="Microsoft Sans Serif"/>
              </a:rPr>
              <a:t>priva </a:t>
            </a:r>
            <a:r>
              <a:rPr sz="2000" spc="-20" dirty="0">
                <a:latin typeface="Microsoft Sans Serif"/>
                <a:cs typeface="Microsoft Sans Serif"/>
              </a:rPr>
              <a:t>il 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nativo digitale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di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un importante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punto</a:t>
            </a:r>
            <a:r>
              <a:rPr sz="2000" spc="-5" dirty="0">
                <a:latin typeface="Microsoft Sans Serif"/>
                <a:cs typeface="Microsoft Sans Serif"/>
              </a:rPr>
              <a:t> di </a:t>
            </a:r>
            <a:r>
              <a:rPr sz="2000" spc="-51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riferimento nel </a:t>
            </a:r>
            <a:r>
              <a:rPr sz="2000" dirty="0">
                <a:latin typeface="Microsoft Sans Serif"/>
                <a:cs typeface="Microsoft Sans Serif"/>
              </a:rPr>
              <a:t>processo </a:t>
            </a:r>
            <a:r>
              <a:rPr sz="2000" spc="-5" dirty="0">
                <a:latin typeface="Microsoft Sans Serif"/>
                <a:cs typeface="Microsoft Sans Serif"/>
              </a:rPr>
              <a:t>di </a:t>
            </a:r>
            <a:r>
              <a:rPr sz="2000" dirty="0">
                <a:latin typeface="Microsoft Sans Serif"/>
                <a:cs typeface="Microsoft Sans Serif"/>
              </a:rPr>
              <a:t> apprendimento </a:t>
            </a:r>
            <a:r>
              <a:rPr sz="2000" spc="-5" dirty="0">
                <a:latin typeface="Microsoft Sans Serif"/>
                <a:cs typeface="Microsoft Sans Serif"/>
              </a:rPr>
              <a:t>delle proprie </a:t>
            </a:r>
            <a:r>
              <a:rPr sz="2000" dirty="0">
                <a:latin typeface="Microsoft Sans Serif"/>
                <a:cs typeface="Microsoft Sans Serif"/>
              </a:rPr>
              <a:t>e </a:t>
            </a:r>
            <a:r>
              <a:rPr sz="2000" spc="-5" dirty="0">
                <a:latin typeface="Microsoft Sans Serif"/>
                <a:cs typeface="Microsoft Sans Serif"/>
              </a:rPr>
              <a:t>altrui 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emozioni. </a:t>
            </a:r>
            <a:r>
              <a:rPr sz="2000" dirty="0">
                <a:latin typeface="Microsoft Sans Serif"/>
                <a:cs typeface="Microsoft Sans Serif"/>
              </a:rPr>
              <a:t>La consapevolezza </a:t>
            </a:r>
            <a:r>
              <a:rPr sz="2000" spc="-5" dirty="0">
                <a:latin typeface="Microsoft Sans Serif"/>
                <a:cs typeface="Microsoft Sans Serif"/>
              </a:rPr>
              <a:t>della </a:t>
            </a:r>
            <a:r>
              <a:rPr sz="2000" dirty="0">
                <a:latin typeface="Microsoft Sans Serif"/>
                <a:cs typeface="Microsoft Sans Serif"/>
              </a:rPr>
              <a:t> regolazione</a:t>
            </a:r>
            <a:r>
              <a:rPr sz="2000" spc="-3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emotiva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è </a:t>
            </a:r>
            <a:r>
              <a:rPr sz="2000" spc="-5" dirty="0">
                <a:latin typeface="Microsoft Sans Serif"/>
                <a:cs typeface="Microsoft Sans Serif"/>
              </a:rPr>
              <a:t>ridotta.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9207" y="4375530"/>
            <a:ext cx="4861560" cy="15506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355600" marR="5080" indent="-342900">
              <a:lnSpc>
                <a:spcPct val="80000"/>
              </a:lnSpc>
              <a:spcBef>
                <a:spcPts val="585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Microsoft Sans Serif"/>
                <a:cs typeface="Microsoft Sans Serif"/>
              </a:rPr>
              <a:t>I </a:t>
            </a:r>
            <a:r>
              <a:rPr sz="2000" spc="-5" dirty="0">
                <a:latin typeface="Microsoft Sans Serif"/>
                <a:cs typeface="Microsoft Sans Serif"/>
              </a:rPr>
              <a:t>«modelli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operativi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interni»,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derivati 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dall’esplorazione</a:t>
            </a:r>
            <a:r>
              <a:rPr sz="2000" spc="-2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dell’ambiente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grazie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al </a:t>
            </a:r>
            <a:r>
              <a:rPr sz="2000" spc="-5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comportamento</a:t>
            </a:r>
            <a:r>
              <a:rPr sz="2000" spc="13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osservato</a:t>
            </a:r>
            <a:r>
              <a:rPr sz="2000" spc="15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nel </a:t>
            </a:r>
            <a:r>
              <a:rPr sz="2000" dirty="0">
                <a:latin typeface="Microsoft Sans Serif"/>
                <a:cs typeface="Microsoft Sans Serif"/>
              </a:rPr>
              <a:t> caregiver, </a:t>
            </a:r>
            <a:r>
              <a:rPr sz="2000" spc="-5" dirty="0">
                <a:latin typeface="Microsoft Sans Serif"/>
                <a:cs typeface="Microsoft Sans Serif"/>
              </a:rPr>
              <a:t>risultano alterati </a:t>
            </a:r>
            <a:r>
              <a:rPr sz="2000" dirty="0">
                <a:latin typeface="Microsoft Sans Serif"/>
                <a:cs typeface="Microsoft Sans Serif"/>
              </a:rPr>
              <a:t>e non </a:t>
            </a:r>
            <a:r>
              <a:rPr sz="2000" spc="-5" dirty="0">
                <a:latin typeface="Microsoft Sans Serif"/>
                <a:cs typeface="Microsoft Sans Serif"/>
              </a:rPr>
              <a:t>si </a:t>
            </a:r>
            <a:r>
              <a:rPr sz="2000" dirty="0">
                <a:latin typeface="Microsoft Sans Serif"/>
                <a:cs typeface="Microsoft Sans Serif"/>
              </a:rPr>
              <a:t> riesce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più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dare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senso</a:t>
            </a:r>
            <a:r>
              <a:rPr sz="2000" spc="-5" dirty="0">
                <a:latin typeface="Microsoft Sans Serif"/>
                <a:cs typeface="Microsoft Sans Serif"/>
              </a:rPr>
              <a:t> alle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relazioni. </a:t>
            </a:r>
            <a:r>
              <a:rPr sz="2000" dirty="0">
                <a:latin typeface="Microsoft Sans Serif"/>
                <a:cs typeface="Microsoft Sans Serif"/>
              </a:rPr>
              <a:t> Sono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alterati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gli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schemi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di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attaccamento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5940" y="6273495"/>
            <a:ext cx="9169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Microsoft Sans Serif"/>
                <a:cs typeface="Microsoft Sans Serif"/>
              </a:rPr>
              <a:t>22/10/</a:t>
            </a:r>
            <a:r>
              <a:rPr sz="1400" spc="-15" dirty="0">
                <a:latin typeface="Microsoft Sans Serif"/>
                <a:cs typeface="Microsoft Sans Serif"/>
              </a:rPr>
              <a:t>2</a:t>
            </a:r>
            <a:r>
              <a:rPr sz="1400" dirty="0">
                <a:latin typeface="Microsoft Sans Serif"/>
                <a:cs typeface="Microsoft Sans Serif"/>
              </a:rPr>
              <a:t>021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472434" y="6273495"/>
            <a:ext cx="21990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Microsoft Sans Serif"/>
                <a:cs typeface="Microsoft Sans Serif"/>
              </a:rPr>
              <a:t>T</a:t>
            </a:r>
            <a:r>
              <a:rPr sz="1400" dirty="0">
                <a:latin typeface="Microsoft Sans Serif"/>
                <a:cs typeface="Microsoft Sans Serif"/>
              </a:rPr>
              <a:t>I</a:t>
            </a:r>
            <a:r>
              <a:rPr sz="1400" spc="-30" dirty="0">
                <a:latin typeface="Microsoft Sans Serif"/>
                <a:cs typeface="Microsoft Sans Serif"/>
              </a:rPr>
              <a:t>T</a:t>
            </a:r>
            <a:r>
              <a:rPr sz="1400" dirty="0">
                <a:latin typeface="Microsoft Sans Serif"/>
                <a:cs typeface="Microsoft Sans Serif"/>
              </a:rPr>
              <a:t>OLO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P</a:t>
            </a:r>
            <a:r>
              <a:rPr sz="1400" spc="-10" dirty="0">
                <a:latin typeface="Microsoft Sans Serif"/>
                <a:cs typeface="Microsoft Sans Serif"/>
              </a:rPr>
              <a:t>R</a:t>
            </a:r>
            <a:r>
              <a:rPr sz="1400" dirty="0">
                <a:latin typeface="Microsoft Sans Serif"/>
                <a:cs typeface="Microsoft Sans Serif"/>
              </a:rPr>
              <a:t>ESE</a:t>
            </a:r>
            <a:r>
              <a:rPr sz="1400" spc="-10" dirty="0">
                <a:latin typeface="Microsoft Sans Serif"/>
                <a:cs typeface="Microsoft Sans Serif"/>
              </a:rPr>
              <a:t>N</a:t>
            </a:r>
            <a:r>
              <a:rPr sz="1400" spc="-114" dirty="0">
                <a:latin typeface="Microsoft Sans Serif"/>
                <a:cs typeface="Microsoft Sans Serif"/>
              </a:rPr>
              <a:t>T</a:t>
            </a:r>
            <a:r>
              <a:rPr sz="1400" dirty="0">
                <a:latin typeface="Microsoft Sans Serif"/>
                <a:cs typeface="Microsoft Sans Serif"/>
              </a:rPr>
              <a:t>A</a:t>
            </a:r>
            <a:r>
              <a:rPr sz="1400" spc="-10" dirty="0">
                <a:latin typeface="Microsoft Sans Serif"/>
                <a:cs typeface="Microsoft Sans Serif"/>
              </a:rPr>
              <a:t>Z</a:t>
            </a:r>
            <a:r>
              <a:rPr sz="1400" dirty="0">
                <a:latin typeface="Microsoft Sans Serif"/>
                <a:cs typeface="Microsoft Sans Serif"/>
              </a:rPr>
              <a:t>IO</a:t>
            </a:r>
            <a:r>
              <a:rPr sz="1400" spc="-10" dirty="0">
                <a:latin typeface="Microsoft Sans Serif"/>
                <a:cs typeface="Microsoft Sans Serif"/>
              </a:rPr>
              <a:t>N</a:t>
            </a:r>
            <a:r>
              <a:rPr sz="1400" dirty="0">
                <a:latin typeface="Microsoft Sans Serif"/>
                <a:cs typeface="Microsoft Sans Serif"/>
              </a:rPr>
              <a:t>E</a:t>
            </a:r>
            <a:endParaRPr sz="1400">
              <a:latin typeface="Microsoft Sans Serif"/>
              <a:cs typeface="Microsoft Sans Serif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83734" y="478790"/>
            <a:ext cx="4019550" cy="2505582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5345048" y="3131896"/>
            <a:ext cx="3616960" cy="3044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40" dirty="0">
                <a:solidFill>
                  <a:srgbClr val="FF0000"/>
                </a:solidFill>
                <a:latin typeface="Arial"/>
                <a:cs typeface="Arial"/>
              </a:rPr>
              <a:t>INTERREALTA’</a:t>
            </a:r>
            <a:endParaRPr sz="1800">
              <a:latin typeface="Arial"/>
              <a:cs typeface="Arial"/>
            </a:endParaRPr>
          </a:p>
          <a:p>
            <a:pPr marL="12700" marR="625475">
              <a:lnSpc>
                <a:spcPct val="100000"/>
              </a:lnSpc>
            </a:pPr>
            <a:r>
              <a:rPr sz="1800" spc="-10" dirty="0">
                <a:latin typeface="Microsoft Sans Serif"/>
                <a:cs typeface="Microsoft Sans Serif"/>
              </a:rPr>
              <a:t>Cambiano</a:t>
            </a:r>
            <a:r>
              <a:rPr sz="1800" spc="20" dirty="0">
                <a:latin typeface="Microsoft Sans Serif"/>
                <a:cs typeface="Microsoft Sans Serif"/>
              </a:rPr>
              <a:t> </a:t>
            </a:r>
            <a:r>
              <a:rPr sz="1800" spc="-15" dirty="0">
                <a:latin typeface="Microsoft Sans Serif"/>
                <a:cs typeface="Microsoft Sans Serif"/>
              </a:rPr>
              <a:t>i</a:t>
            </a:r>
            <a:r>
              <a:rPr sz="1800" spc="1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meccanismi</a:t>
            </a:r>
            <a:r>
              <a:rPr sz="1800" spc="2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di </a:t>
            </a:r>
            <a:r>
              <a:rPr sz="1800" spc="-5" dirty="0">
                <a:latin typeface="Microsoft Sans Serif"/>
                <a:cs typeface="Microsoft Sans Serif"/>
              </a:rPr>
              <a:t> percezione,</a:t>
            </a:r>
            <a:r>
              <a:rPr sz="1800" spc="-1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organizzazione</a:t>
            </a:r>
            <a:r>
              <a:rPr sz="1800" spc="1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e </a:t>
            </a:r>
            <a:r>
              <a:rPr sz="1800" spc="-46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attuazione</a:t>
            </a:r>
            <a:r>
              <a:rPr sz="1800" spc="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dell’azione.</a:t>
            </a:r>
            <a:endParaRPr sz="18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Microsoft Sans Serif"/>
                <a:cs typeface="Microsoft Sans Serif"/>
              </a:rPr>
              <a:t>Rendono</a:t>
            </a:r>
            <a:r>
              <a:rPr sz="1800" spc="1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possibile</a:t>
            </a:r>
            <a:r>
              <a:rPr sz="1800" spc="3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la</a:t>
            </a:r>
            <a:r>
              <a:rPr sz="180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gestione</a:t>
            </a:r>
            <a:r>
              <a:rPr sz="1800" spc="3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della</a:t>
            </a:r>
            <a:endParaRPr sz="1800">
              <a:latin typeface="Microsoft Sans Serif"/>
              <a:cs typeface="Microsoft Sans Serif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latin typeface="Microsoft Sans Serif"/>
                <a:cs typeface="Microsoft Sans Serif"/>
              </a:rPr>
              <a:t>propria</a:t>
            </a:r>
            <a:r>
              <a:rPr sz="1800" spc="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e</a:t>
            </a:r>
            <a:r>
              <a:rPr sz="1800" spc="2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altrui</a:t>
            </a:r>
            <a:r>
              <a:rPr sz="1800" spc="3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reputazione. </a:t>
            </a:r>
            <a:r>
              <a:rPr sz="1800" spc="-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Moltiplicazione</a:t>
            </a:r>
            <a:r>
              <a:rPr sz="1800" spc="3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di</a:t>
            </a:r>
            <a:r>
              <a:rPr sz="1800" spc="1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identità</a:t>
            </a:r>
            <a:r>
              <a:rPr sz="1800" spc="3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sociali </a:t>
            </a:r>
            <a:r>
              <a:rPr sz="1800" spc="-5" dirty="0">
                <a:latin typeface="Microsoft Sans Serif"/>
                <a:cs typeface="Microsoft Sans Serif"/>
              </a:rPr>
              <a:t> (anche</a:t>
            </a:r>
            <a:r>
              <a:rPr sz="1800" spc="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a</a:t>
            </a:r>
            <a:r>
              <a:rPr sz="1800" spc="1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seconda</a:t>
            </a:r>
            <a:r>
              <a:rPr sz="1800" spc="2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del</a:t>
            </a:r>
            <a:r>
              <a:rPr sz="1800" spc="2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medium) </a:t>
            </a:r>
            <a:r>
              <a:rPr sz="180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Ruoli</a:t>
            </a:r>
            <a:r>
              <a:rPr sz="1800" spc="1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sociali</a:t>
            </a:r>
            <a:r>
              <a:rPr sz="1800" spc="3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confusi,</a:t>
            </a:r>
            <a:r>
              <a:rPr sz="1800" spc="2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limite</a:t>
            </a:r>
            <a:r>
              <a:rPr sz="1800" spc="2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alterato </a:t>
            </a:r>
            <a:r>
              <a:rPr sz="180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Altro</a:t>
            </a:r>
            <a:r>
              <a:rPr sz="1800" spc="-2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generalizzato</a:t>
            </a:r>
            <a:r>
              <a:rPr sz="1800" spc="2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(es. </a:t>
            </a:r>
            <a:r>
              <a:rPr sz="1800" spc="-5" dirty="0">
                <a:latin typeface="Microsoft Sans Serif"/>
                <a:cs typeface="Microsoft Sans Serif"/>
              </a:rPr>
              <a:t>Selfie/storie </a:t>
            </a:r>
            <a:r>
              <a:rPr sz="1800" spc="-46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di</a:t>
            </a:r>
            <a:r>
              <a:rPr sz="180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Instagram)</a:t>
            </a:r>
            <a:endParaRPr sz="18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604" marR="5080" indent="142621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Riferimenti</a:t>
            </a:r>
            <a:r>
              <a:rPr spc="55" dirty="0"/>
              <a:t> </a:t>
            </a:r>
            <a:r>
              <a:rPr spc="-10" dirty="0"/>
              <a:t>teorici </a:t>
            </a:r>
            <a:r>
              <a:rPr spc="-5" dirty="0"/>
              <a:t> </a:t>
            </a:r>
            <a:r>
              <a:rPr spc="-10" dirty="0"/>
              <a:t>efficacia</a:t>
            </a:r>
            <a:r>
              <a:rPr spc="35" dirty="0"/>
              <a:t> </a:t>
            </a:r>
            <a:r>
              <a:rPr spc="-5" dirty="0"/>
              <a:t>personale</a:t>
            </a:r>
            <a:r>
              <a:rPr spc="70" dirty="0"/>
              <a:t> </a:t>
            </a:r>
            <a:r>
              <a:rPr spc="-5" dirty="0"/>
              <a:t>e</a:t>
            </a:r>
            <a:r>
              <a:rPr spc="40" dirty="0"/>
              <a:t> </a:t>
            </a:r>
            <a:r>
              <a:rPr spc="-10" dirty="0"/>
              <a:t>collettiva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589278"/>
            <a:ext cx="7929245" cy="5074285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355600" marR="5080" indent="-342900">
              <a:lnSpc>
                <a:spcPct val="90000"/>
              </a:lnSpc>
              <a:spcBef>
                <a:spcPts val="385"/>
              </a:spcBef>
              <a:buChar char="•"/>
              <a:tabLst>
                <a:tab pos="354965" algn="l"/>
                <a:tab pos="355600" algn="l"/>
                <a:tab pos="1609090" algn="l"/>
                <a:tab pos="2726055" algn="l"/>
              </a:tabLst>
            </a:pPr>
            <a:r>
              <a:rPr sz="2400" spc="-5" dirty="0">
                <a:latin typeface="Microsoft Sans Serif"/>
                <a:cs typeface="Microsoft Sans Serif"/>
              </a:rPr>
              <a:t>Le</a:t>
            </a:r>
            <a:r>
              <a:rPr sz="2400" spc="1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convinzioni</a:t>
            </a:r>
            <a:r>
              <a:rPr sz="2400" spc="6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di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efficacia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personale</a:t>
            </a:r>
            <a:r>
              <a:rPr sz="2400" spc="5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sono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gli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indicatori </a:t>
            </a:r>
            <a:r>
              <a:rPr sz="2400" spc="-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più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importanti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della</a:t>
            </a:r>
            <a:r>
              <a:rPr sz="2400" spc="55" dirty="0">
                <a:latin typeface="Microsoft Sans Serif"/>
                <a:cs typeface="Microsoft Sans Serif"/>
              </a:rPr>
              <a:t> </a:t>
            </a:r>
            <a:r>
              <a:rPr sz="2400" i="1" spc="-10" dirty="0">
                <a:latin typeface="Arial"/>
                <a:cs typeface="Arial"/>
              </a:rPr>
              <a:t>human</a:t>
            </a:r>
            <a:r>
              <a:rPr sz="2400" i="1" spc="35" dirty="0">
                <a:latin typeface="Arial"/>
                <a:cs typeface="Arial"/>
              </a:rPr>
              <a:t> </a:t>
            </a:r>
            <a:r>
              <a:rPr sz="2400" i="1" spc="-5" dirty="0">
                <a:latin typeface="Arial"/>
                <a:cs typeface="Arial"/>
              </a:rPr>
              <a:t>agency</a:t>
            </a:r>
            <a:r>
              <a:rPr sz="2400" spc="-5" dirty="0">
                <a:latin typeface="Microsoft Sans Serif"/>
                <a:cs typeface="Microsoft Sans Serif"/>
              </a:rPr>
              <a:t>,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cioè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della</a:t>
            </a:r>
            <a:r>
              <a:rPr sz="2400" spc="6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capacità </a:t>
            </a:r>
            <a:r>
              <a:rPr sz="240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delle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persone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di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operare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in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modo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consapevole</a:t>
            </a:r>
            <a:r>
              <a:rPr sz="2400" spc="7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di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sé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e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in </a:t>
            </a:r>
            <a:r>
              <a:rPr sz="2400" spc="-62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accordo	con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15" dirty="0">
                <a:latin typeface="Microsoft Sans Serif"/>
                <a:cs typeface="Microsoft Sans Serif"/>
              </a:rPr>
              <a:t>il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raggiungimento</a:t>
            </a:r>
            <a:r>
              <a:rPr sz="2400" spc="6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di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obiettivi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e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standard </a:t>
            </a:r>
            <a:r>
              <a:rPr sz="240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personali</a:t>
            </a:r>
            <a:r>
              <a:rPr sz="2400" spc="5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permettendo,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inoltre,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di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orchestrare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meglio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le </a:t>
            </a:r>
            <a:r>
              <a:rPr sz="2400" spc="-5" dirty="0">
                <a:latin typeface="Microsoft Sans Serif"/>
                <a:cs typeface="Microsoft Sans Serif"/>
              </a:rPr>
              <a:t> proprie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condotte	</a:t>
            </a:r>
            <a:r>
              <a:rPr sz="2400" dirty="0">
                <a:latin typeface="Microsoft Sans Serif"/>
                <a:cs typeface="Microsoft Sans Serif"/>
              </a:rPr>
              <a:t>e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le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proprie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relazioni</a:t>
            </a:r>
            <a:r>
              <a:rPr sz="2400" spc="5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nei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diversi </a:t>
            </a:r>
            <a:r>
              <a:rPr sz="240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contesti</a:t>
            </a:r>
            <a:r>
              <a:rPr sz="2400" spc="1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in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cui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si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declina</a:t>
            </a:r>
            <a:r>
              <a:rPr sz="2400" spc="5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l’attività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individuale.</a:t>
            </a:r>
            <a:endParaRPr sz="2400">
              <a:latin typeface="Microsoft Sans Serif"/>
              <a:cs typeface="Microsoft Sans Serif"/>
            </a:endParaRPr>
          </a:p>
          <a:p>
            <a:pPr marL="355600" marR="173355" indent="-342900">
              <a:lnSpc>
                <a:spcPct val="90000"/>
              </a:lnSpc>
              <a:spcBef>
                <a:spcPts val="575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latin typeface="Microsoft Sans Serif"/>
                <a:cs typeface="Microsoft Sans Serif"/>
              </a:rPr>
              <a:t>L’efficacia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collettiva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rispecchia</a:t>
            </a:r>
            <a:r>
              <a:rPr sz="2400" spc="6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la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capacità</a:t>
            </a:r>
            <a:r>
              <a:rPr sz="2400" spc="5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dei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15" dirty="0">
                <a:latin typeface="Microsoft Sans Serif"/>
                <a:cs typeface="Microsoft Sans Serif"/>
              </a:rPr>
              <a:t>singoli</a:t>
            </a:r>
            <a:r>
              <a:rPr sz="2400" spc="65" dirty="0">
                <a:latin typeface="Microsoft Sans Serif"/>
                <a:cs typeface="Microsoft Sans Serif"/>
              </a:rPr>
              <a:t> </a:t>
            </a:r>
            <a:r>
              <a:rPr sz="2400" spc="-15" dirty="0">
                <a:latin typeface="Microsoft Sans Serif"/>
                <a:cs typeface="Microsoft Sans Serif"/>
              </a:rPr>
              <a:t>di </a:t>
            </a:r>
            <a:r>
              <a:rPr sz="2400" spc="-6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operare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di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concerto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e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15" dirty="0">
                <a:latin typeface="Microsoft Sans Serif"/>
                <a:cs typeface="Microsoft Sans Serif"/>
              </a:rPr>
              <a:t>il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valore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aggiunto</a:t>
            </a:r>
            <a:r>
              <a:rPr sz="2400" spc="6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che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essa </a:t>
            </a:r>
            <a:r>
              <a:rPr sz="240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comporta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rispetto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15" dirty="0">
                <a:latin typeface="Microsoft Sans Serif"/>
                <a:cs typeface="Microsoft Sans Serif"/>
              </a:rPr>
              <a:t>alla</a:t>
            </a:r>
            <a:r>
              <a:rPr sz="2400" spc="5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somma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delle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competenze </a:t>
            </a:r>
            <a:r>
              <a:rPr sz="240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individuali</a:t>
            </a:r>
            <a:r>
              <a:rPr sz="2400" spc="6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è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tanto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maggiore</a:t>
            </a:r>
            <a:r>
              <a:rPr sz="2400" spc="5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quanto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più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15" dirty="0">
                <a:latin typeface="Microsoft Sans Serif"/>
                <a:cs typeface="Microsoft Sans Serif"/>
              </a:rPr>
              <a:t>i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risultati </a:t>
            </a:r>
            <a:r>
              <a:rPr sz="2400" spc="-5" dirty="0">
                <a:latin typeface="Microsoft Sans Serif"/>
                <a:cs typeface="Microsoft Sans Serif"/>
              </a:rPr>
              <a:t> dipendono</a:t>
            </a:r>
            <a:r>
              <a:rPr sz="2400" spc="5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dalle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loro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iterazioni.</a:t>
            </a:r>
            <a:r>
              <a:rPr sz="2400" spc="5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Per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tale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ragioni</a:t>
            </a:r>
            <a:r>
              <a:rPr sz="2400" spc="5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in </a:t>
            </a:r>
            <a:r>
              <a:rPr sz="2400" spc="-5" dirty="0">
                <a:latin typeface="Microsoft Sans Serif"/>
                <a:cs typeface="Microsoft Sans Serif"/>
              </a:rPr>
              <a:t> contesti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organizzativi</a:t>
            </a:r>
            <a:r>
              <a:rPr sz="2400" spc="6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sono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le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convinzioni</a:t>
            </a:r>
            <a:r>
              <a:rPr sz="2400" spc="6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di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efficacia </a:t>
            </a:r>
            <a:r>
              <a:rPr sz="240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collettiva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gli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indicatori</a:t>
            </a:r>
            <a:r>
              <a:rPr sz="2400" spc="5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più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prossimi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delle</a:t>
            </a:r>
            <a:r>
              <a:rPr sz="2400" spc="5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capacità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di </a:t>
            </a:r>
            <a:r>
              <a:rPr sz="2400" spc="-5" dirty="0">
                <a:latin typeface="Microsoft Sans Serif"/>
                <a:cs typeface="Microsoft Sans Serif"/>
              </a:rPr>
              <a:t> funzionamento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del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sistema.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(Caprara,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2001)</a:t>
            </a:r>
            <a:endParaRPr sz="24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7217" y="23875"/>
            <a:ext cx="8063230" cy="60001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Microsoft Sans Serif"/>
                <a:cs typeface="Microsoft Sans Serif"/>
              </a:rPr>
              <a:t>L’accogIienza e Ia cuItura deII'ospitaIità </a:t>
            </a:r>
            <a:r>
              <a:rPr sz="2800" dirty="0">
                <a:latin typeface="Microsoft Sans Serif"/>
                <a:cs typeface="Microsoft Sans Serif"/>
              </a:rPr>
              <a:t>sono una </a:t>
            </a:r>
            <a:r>
              <a:rPr sz="2800" spc="5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deIIe </a:t>
            </a:r>
            <a:r>
              <a:rPr sz="2800" spc="-5" dirty="0">
                <a:latin typeface="Microsoft Sans Serif"/>
                <a:cs typeface="Microsoft Sans Serif"/>
              </a:rPr>
              <a:t>componenti principaIi deII'offerta turistica </a:t>
            </a:r>
            <a:r>
              <a:rPr sz="2800" spc="-10" dirty="0">
                <a:latin typeface="Microsoft Sans Serif"/>
                <a:cs typeface="Microsoft Sans Serif"/>
              </a:rPr>
              <a:t>di </a:t>
            </a:r>
            <a:r>
              <a:rPr sz="2800" spc="-5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una</a:t>
            </a:r>
            <a:r>
              <a:rPr sz="2800" spc="5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destinazione,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10" dirty="0">
                <a:latin typeface="Microsoft Sans Serif"/>
                <a:cs typeface="Microsoft Sans Serif"/>
              </a:rPr>
              <a:t>ma</a:t>
            </a:r>
            <a:r>
              <a:rPr sz="2800" spc="-5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non</a:t>
            </a:r>
            <a:r>
              <a:rPr sz="2800" spc="5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costituiscono</a:t>
            </a:r>
            <a:r>
              <a:rPr sz="2800" dirty="0">
                <a:latin typeface="Microsoft Sans Serif"/>
                <a:cs typeface="Microsoft Sans Serif"/>
              </a:rPr>
              <a:t> un </a:t>
            </a:r>
            <a:r>
              <a:rPr sz="2800" spc="5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eIemento fisso deIIo sviIuppo turistico. La cuItura 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deII'accogIienza </a:t>
            </a:r>
            <a:r>
              <a:rPr sz="2800" spc="-10" dirty="0">
                <a:latin typeface="Microsoft Sans Serif"/>
                <a:cs typeface="Microsoft Sans Serif"/>
              </a:rPr>
              <a:t>di </a:t>
            </a:r>
            <a:r>
              <a:rPr sz="2800" spc="-5" dirty="0">
                <a:latin typeface="Microsoft Sans Serif"/>
                <a:cs typeface="Microsoft Sans Serif"/>
              </a:rPr>
              <a:t>un Iuogo infIuenza ed è a sua 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voIta infIuenzata daIIe modaIità </a:t>
            </a:r>
            <a:r>
              <a:rPr sz="2800" dirty="0">
                <a:latin typeface="Microsoft Sans Serif"/>
                <a:cs typeface="Microsoft Sans Serif"/>
              </a:rPr>
              <a:t>con </a:t>
            </a:r>
            <a:r>
              <a:rPr sz="2800" spc="-5" dirty="0">
                <a:latin typeface="Microsoft Sans Serif"/>
                <a:cs typeface="Microsoft Sans Serif"/>
              </a:rPr>
              <a:t>cui </a:t>
            </a:r>
            <a:r>
              <a:rPr sz="2800" spc="-10" dirty="0">
                <a:latin typeface="Microsoft Sans Serif"/>
                <a:cs typeface="Microsoft Sans Serif"/>
              </a:rPr>
              <a:t>si </a:t>
            </a:r>
            <a:r>
              <a:rPr sz="2800" spc="-5" dirty="0">
                <a:latin typeface="Microsoft Sans Serif"/>
                <a:cs typeface="Microsoft Sans Serif"/>
              </a:rPr>
              <a:t>evoIve </a:t>
            </a:r>
            <a:r>
              <a:rPr sz="2800" spc="-20" dirty="0">
                <a:latin typeface="Microsoft Sans Serif"/>
                <a:cs typeface="Microsoft Sans Serif"/>
              </a:rPr>
              <a:t>iI </a:t>
            </a:r>
            <a:r>
              <a:rPr sz="2800" spc="-15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fenomeno </a:t>
            </a:r>
            <a:r>
              <a:rPr sz="2800" spc="-5" dirty="0">
                <a:latin typeface="Microsoft Sans Serif"/>
                <a:cs typeface="Microsoft Sans Serif"/>
              </a:rPr>
              <a:t>turistico, </a:t>
            </a:r>
            <a:r>
              <a:rPr sz="2800" spc="-15" dirty="0">
                <a:latin typeface="Microsoft Sans Serif"/>
                <a:cs typeface="Microsoft Sans Serif"/>
              </a:rPr>
              <a:t>in </a:t>
            </a:r>
            <a:r>
              <a:rPr sz="2800" spc="-5" dirty="0">
                <a:latin typeface="Microsoft Sans Serif"/>
                <a:cs typeface="Microsoft Sans Serif"/>
              </a:rPr>
              <a:t>un interagire compIesso tra </a:t>
            </a:r>
            <a:r>
              <a:rPr sz="2800" dirty="0">
                <a:latin typeface="Microsoft Sans Serif"/>
                <a:cs typeface="Microsoft Sans Serif"/>
              </a:rPr>
              <a:t> cuItura </a:t>
            </a:r>
            <a:r>
              <a:rPr sz="2800" spc="-5" dirty="0">
                <a:latin typeface="Microsoft Sans Serif"/>
                <a:cs typeface="Microsoft Sans Serif"/>
              </a:rPr>
              <a:t>e stiIe </a:t>
            </a:r>
            <a:r>
              <a:rPr sz="2800" spc="-10" dirty="0">
                <a:latin typeface="Microsoft Sans Serif"/>
                <a:cs typeface="Microsoft Sans Serif"/>
              </a:rPr>
              <a:t>di </a:t>
            </a:r>
            <a:r>
              <a:rPr sz="2800" spc="-5" dirty="0">
                <a:latin typeface="Microsoft Sans Serif"/>
                <a:cs typeface="Microsoft Sans Serif"/>
              </a:rPr>
              <a:t>vita </a:t>
            </a:r>
            <a:r>
              <a:rPr sz="2800" spc="735" dirty="0">
                <a:latin typeface="Microsoft Sans Serif"/>
                <a:cs typeface="Microsoft Sans Serif"/>
              </a:rPr>
              <a:t>– </a:t>
            </a:r>
            <a:r>
              <a:rPr sz="2800" spc="-5" dirty="0">
                <a:latin typeface="Microsoft Sans Serif"/>
                <a:cs typeface="Microsoft Sans Serif"/>
              </a:rPr>
              <a:t>IDENTITA’- </a:t>
            </a:r>
            <a:r>
              <a:rPr sz="2800" spc="-10" dirty="0">
                <a:latin typeface="Microsoft Sans Serif"/>
                <a:cs typeface="Microsoft Sans Serif"/>
              </a:rPr>
              <a:t>dei </a:t>
            </a:r>
            <a:r>
              <a:rPr sz="2800" spc="-5" dirty="0">
                <a:latin typeface="Microsoft Sans Serif"/>
                <a:cs typeface="Microsoft Sans Serif"/>
              </a:rPr>
              <a:t>residenti, 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dimensione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e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provenienza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dei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10" dirty="0">
                <a:latin typeface="Microsoft Sans Serif"/>
                <a:cs typeface="Microsoft Sans Serif"/>
              </a:rPr>
              <a:t>fIussi</a:t>
            </a:r>
            <a:r>
              <a:rPr sz="2800" spc="-5" dirty="0">
                <a:latin typeface="Microsoft Sans Serif"/>
                <a:cs typeface="Microsoft Sans Serif"/>
              </a:rPr>
              <a:t> turistici, 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tipoIogie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10" dirty="0">
                <a:latin typeface="Microsoft Sans Serif"/>
                <a:cs typeface="Microsoft Sans Serif"/>
              </a:rPr>
              <a:t>di</a:t>
            </a:r>
            <a:r>
              <a:rPr sz="2800" spc="-5" dirty="0">
                <a:latin typeface="Microsoft Sans Serif"/>
                <a:cs typeface="Microsoft Sans Serif"/>
              </a:rPr>
              <a:t> turismo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e</a:t>
            </a:r>
            <a:r>
              <a:rPr sz="2800" dirty="0">
                <a:latin typeface="Microsoft Sans Serif"/>
                <a:cs typeface="Microsoft Sans Serif"/>
              </a:rPr>
              <a:t> comportamento</a:t>
            </a:r>
            <a:r>
              <a:rPr sz="2800" spc="5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dei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turisti, </a:t>
            </a:r>
            <a:r>
              <a:rPr sz="2800" spc="-73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caratteristiche deII'ambiente </a:t>
            </a:r>
            <a:r>
              <a:rPr sz="2800" spc="-10" dirty="0">
                <a:latin typeface="Microsoft Sans Serif"/>
                <a:cs typeface="Microsoft Sans Serif"/>
              </a:rPr>
              <a:t>fisico </a:t>
            </a:r>
            <a:r>
              <a:rPr sz="2800" spc="-5" dirty="0">
                <a:latin typeface="Microsoft Sans Serif"/>
                <a:cs typeface="Microsoft Sans Serif"/>
              </a:rPr>
              <a:t>e naturaIe </a:t>
            </a:r>
            <a:r>
              <a:rPr sz="2800" dirty="0">
                <a:latin typeface="Microsoft Sans Serif"/>
                <a:cs typeface="Microsoft Sans Serif"/>
              </a:rPr>
              <a:t>deI </a:t>
            </a:r>
            <a:r>
              <a:rPr sz="2800" spc="5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Iuogo,</a:t>
            </a:r>
            <a:r>
              <a:rPr sz="2800" spc="5" dirty="0">
                <a:latin typeface="Microsoft Sans Serif"/>
                <a:cs typeface="Microsoft Sans Serif"/>
              </a:rPr>
              <a:t> </a:t>
            </a:r>
            <a:r>
              <a:rPr sz="2800" spc="-10" dirty="0">
                <a:latin typeface="Microsoft Sans Serif"/>
                <a:cs typeface="Microsoft Sans Serif"/>
              </a:rPr>
              <a:t>decisioni</a:t>
            </a:r>
            <a:r>
              <a:rPr sz="2800" spc="-5" dirty="0">
                <a:latin typeface="Microsoft Sans Serif"/>
                <a:cs typeface="Microsoft Sans Serif"/>
              </a:rPr>
              <a:t> economiche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degIi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operatori </a:t>
            </a:r>
            <a:r>
              <a:rPr sz="2800" spc="-73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coinvoIti,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poIitiche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intraprese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dagIi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enti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e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daIIe 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organizzazioni</a:t>
            </a:r>
            <a:r>
              <a:rPr sz="2800" spc="45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competenti.</a:t>
            </a:r>
            <a:endParaRPr sz="28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209803"/>
            <a:ext cx="8032115" cy="1489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II</a:t>
            </a:r>
            <a:r>
              <a:rPr sz="3200" spc="10" dirty="0"/>
              <a:t> </a:t>
            </a:r>
            <a:r>
              <a:rPr sz="3200" dirty="0"/>
              <a:t>fattore</a:t>
            </a:r>
            <a:r>
              <a:rPr sz="3200" spc="5" dirty="0"/>
              <a:t> </a:t>
            </a:r>
            <a:r>
              <a:rPr sz="3200" spc="-5" dirty="0"/>
              <a:t>ospitaIità</a:t>
            </a:r>
            <a:r>
              <a:rPr sz="3200" spc="25" dirty="0"/>
              <a:t> </a:t>
            </a:r>
            <a:r>
              <a:rPr sz="3200" dirty="0"/>
              <a:t>è</a:t>
            </a:r>
            <a:r>
              <a:rPr sz="3200" spc="15" dirty="0"/>
              <a:t> </a:t>
            </a:r>
            <a:r>
              <a:rPr sz="3200" spc="-5" dirty="0"/>
              <a:t>Ia</a:t>
            </a:r>
            <a:r>
              <a:rPr sz="3200" spc="25" dirty="0"/>
              <a:t> </a:t>
            </a:r>
            <a:r>
              <a:rPr sz="3200" dirty="0"/>
              <a:t>somma </a:t>
            </a:r>
            <a:r>
              <a:rPr sz="3200" spc="-10" dirty="0"/>
              <a:t>di</a:t>
            </a:r>
            <a:r>
              <a:rPr sz="3200" spc="25" dirty="0"/>
              <a:t> </a:t>
            </a:r>
            <a:r>
              <a:rPr sz="3200" spc="-5" dirty="0"/>
              <a:t>eIementi </a:t>
            </a:r>
            <a:r>
              <a:rPr sz="3200" dirty="0"/>
              <a:t> che </a:t>
            </a:r>
            <a:r>
              <a:rPr sz="3200" spc="-5" dirty="0"/>
              <a:t>riguardano</a:t>
            </a:r>
            <a:r>
              <a:rPr sz="3200" spc="5" dirty="0"/>
              <a:t> </a:t>
            </a:r>
            <a:r>
              <a:rPr sz="3200" dirty="0"/>
              <a:t>tutte</a:t>
            </a:r>
            <a:r>
              <a:rPr sz="3200" spc="25" dirty="0"/>
              <a:t> </a:t>
            </a:r>
            <a:r>
              <a:rPr sz="3200" dirty="0"/>
              <a:t>Ie</a:t>
            </a:r>
            <a:r>
              <a:rPr sz="3200" spc="15" dirty="0"/>
              <a:t> </a:t>
            </a:r>
            <a:r>
              <a:rPr sz="3200" spc="-5" dirty="0"/>
              <a:t>reIazioni</a:t>
            </a:r>
            <a:r>
              <a:rPr sz="3200" spc="20" dirty="0"/>
              <a:t> </a:t>
            </a:r>
            <a:r>
              <a:rPr sz="3200" dirty="0"/>
              <a:t>che</a:t>
            </a:r>
            <a:r>
              <a:rPr sz="3200" spc="20" dirty="0"/>
              <a:t> </a:t>
            </a:r>
            <a:r>
              <a:rPr sz="3200" spc="-15" dirty="0"/>
              <a:t>iI</a:t>
            </a:r>
            <a:r>
              <a:rPr sz="3200" spc="25" dirty="0"/>
              <a:t> </a:t>
            </a:r>
            <a:r>
              <a:rPr sz="3200" spc="-5" dirty="0"/>
              <a:t>turista </a:t>
            </a:r>
            <a:r>
              <a:rPr sz="3200" spc="-835" dirty="0"/>
              <a:t> </a:t>
            </a:r>
            <a:r>
              <a:rPr sz="3200" spc="-5" dirty="0"/>
              <a:t>stabiIisce neI</a:t>
            </a:r>
            <a:r>
              <a:rPr sz="3200" spc="30" dirty="0"/>
              <a:t> </a:t>
            </a:r>
            <a:r>
              <a:rPr sz="3200" spc="-5" dirty="0"/>
              <a:t>periodo</a:t>
            </a:r>
            <a:r>
              <a:rPr sz="3200" spc="40" dirty="0"/>
              <a:t> </a:t>
            </a:r>
            <a:r>
              <a:rPr sz="3200" spc="-20" dirty="0"/>
              <a:t>di</a:t>
            </a:r>
            <a:r>
              <a:rPr sz="3200" spc="35" dirty="0"/>
              <a:t> </a:t>
            </a:r>
            <a:r>
              <a:rPr sz="3200" spc="-5" dirty="0"/>
              <a:t>permanenza.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535940" y="1761489"/>
            <a:ext cx="8058150" cy="47205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Microsoft Sans Serif"/>
                <a:cs typeface="Microsoft Sans Serif"/>
              </a:rPr>
              <a:t>L'affermazione</a:t>
            </a:r>
            <a:r>
              <a:rPr sz="2800" spc="50" dirty="0">
                <a:latin typeface="Microsoft Sans Serif"/>
                <a:cs typeface="Microsoft Sans Serif"/>
              </a:rPr>
              <a:t> </a:t>
            </a:r>
            <a:r>
              <a:rPr sz="2800" spc="-15" dirty="0">
                <a:latin typeface="Microsoft Sans Serif"/>
                <a:cs typeface="Microsoft Sans Serif"/>
              </a:rPr>
              <a:t>di</a:t>
            </a:r>
            <a:r>
              <a:rPr sz="2800" spc="35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un</a:t>
            </a:r>
            <a:r>
              <a:rPr sz="2800" spc="4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concetto</a:t>
            </a:r>
            <a:r>
              <a:rPr sz="2800" spc="15" dirty="0">
                <a:latin typeface="Microsoft Sans Serif"/>
                <a:cs typeface="Microsoft Sans Serif"/>
              </a:rPr>
              <a:t> </a:t>
            </a:r>
            <a:r>
              <a:rPr sz="2800" spc="-10" dirty="0">
                <a:latin typeface="Microsoft Sans Serif"/>
                <a:cs typeface="Microsoft Sans Serif"/>
              </a:rPr>
              <a:t>più</a:t>
            </a:r>
            <a:r>
              <a:rPr sz="2800" spc="100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evoIuto</a:t>
            </a:r>
            <a:r>
              <a:rPr sz="2800" spc="40" dirty="0">
                <a:latin typeface="Microsoft Sans Serif"/>
                <a:cs typeface="Microsoft Sans Serif"/>
              </a:rPr>
              <a:t> </a:t>
            </a:r>
            <a:r>
              <a:rPr sz="2800" spc="-15" dirty="0">
                <a:latin typeface="Microsoft Sans Serif"/>
                <a:cs typeface="Microsoft Sans Serif"/>
              </a:rPr>
              <a:t>di </a:t>
            </a:r>
            <a:r>
              <a:rPr sz="2800" spc="-1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ospitaIità</a:t>
            </a:r>
            <a:r>
              <a:rPr sz="2800" spc="30" dirty="0">
                <a:latin typeface="Microsoft Sans Serif"/>
                <a:cs typeface="Microsoft Sans Serif"/>
              </a:rPr>
              <a:t> </a:t>
            </a:r>
            <a:r>
              <a:rPr sz="2800" spc="-10" dirty="0">
                <a:latin typeface="Microsoft Sans Serif"/>
                <a:cs typeface="Microsoft Sans Serif"/>
              </a:rPr>
              <a:t>si</a:t>
            </a:r>
            <a:r>
              <a:rPr sz="2800" spc="3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accompagna</a:t>
            </a:r>
            <a:r>
              <a:rPr sz="2800" spc="7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ad</a:t>
            </a:r>
            <a:r>
              <a:rPr sz="2800" spc="4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un</a:t>
            </a:r>
            <a:r>
              <a:rPr sz="2800" spc="4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mutamento 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cuIturaIe</a:t>
            </a:r>
            <a:r>
              <a:rPr sz="2800" spc="3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degIi</a:t>
            </a:r>
            <a:r>
              <a:rPr sz="2800" spc="55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operatori</a:t>
            </a:r>
            <a:r>
              <a:rPr sz="2800" spc="45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turistici.</a:t>
            </a:r>
            <a:r>
              <a:rPr sz="2800" spc="40" dirty="0">
                <a:latin typeface="Microsoft Sans Serif"/>
                <a:cs typeface="Microsoft Sans Serif"/>
              </a:rPr>
              <a:t> </a:t>
            </a:r>
            <a:r>
              <a:rPr sz="2800" spc="-10" dirty="0">
                <a:latin typeface="Microsoft Sans Serif"/>
                <a:cs typeface="Microsoft Sans Serif"/>
              </a:rPr>
              <a:t>Oggi</a:t>
            </a:r>
            <a:r>
              <a:rPr sz="2800" spc="45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è</a:t>
            </a:r>
            <a:r>
              <a:rPr sz="2800" spc="35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necessario </a:t>
            </a:r>
            <a:r>
              <a:rPr sz="2800" spc="-730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adoperarsi</a:t>
            </a:r>
            <a:r>
              <a:rPr sz="2800" spc="35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perché</a:t>
            </a:r>
            <a:r>
              <a:rPr sz="2800" spc="40" dirty="0">
                <a:latin typeface="Microsoft Sans Serif"/>
                <a:cs typeface="Microsoft Sans Serif"/>
              </a:rPr>
              <a:t> </a:t>
            </a:r>
            <a:r>
              <a:rPr sz="2800" spc="-10" dirty="0">
                <a:latin typeface="Microsoft Sans Serif"/>
                <a:cs typeface="Microsoft Sans Serif"/>
              </a:rPr>
              <a:t>si</a:t>
            </a:r>
            <a:r>
              <a:rPr sz="2800" spc="2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affermi</a:t>
            </a:r>
            <a:r>
              <a:rPr sz="2800" spc="40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una</a:t>
            </a:r>
            <a:r>
              <a:rPr sz="2800" spc="5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cuItura 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deII'ospitaIità</a:t>
            </a:r>
            <a:r>
              <a:rPr sz="2800" spc="30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che</a:t>
            </a:r>
            <a:r>
              <a:rPr sz="2800" spc="35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recuperi</a:t>
            </a:r>
            <a:r>
              <a:rPr sz="2800" spc="65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I'idea</a:t>
            </a:r>
            <a:r>
              <a:rPr sz="2800" spc="60" dirty="0">
                <a:latin typeface="Microsoft Sans Serif"/>
                <a:cs typeface="Microsoft Sans Serif"/>
              </a:rPr>
              <a:t> </a:t>
            </a:r>
            <a:r>
              <a:rPr sz="2800" spc="-10" dirty="0">
                <a:latin typeface="Microsoft Sans Serif"/>
                <a:cs typeface="Microsoft Sans Serif"/>
              </a:rPr>
              <a:t>di</a:t>
            </a:r>
            <a:r>
              <a:rPr sz="2800" spc="4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accogIienza 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come</a:t>
            </a:r>
            <a:r>
              <a:rPr sz="2800" spc="25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componente</a:t>
            </a:r>
            <a:r>
              <a:rPr sz="2800" spc="80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strutturaIe</a:t>
            </a:r>
            <a:r>
              <a:rPr sz="2800" spc="3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e</a:t>
            </a:r>
            <a:r>
              <a:rPr sz="2800" spc="4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quaIificante</a:t>
            </a:r>
            <a:r>
              <a:rPr sz="2800" spc="45" dirty="0">
                <a:latin typeface="Microsoft Sans Serif"/>
                <a:cs typeface="Microsoft Sans Serif"/>
              </a:rPr>
              <a:t> </a:t>
            </a:r>
            <a:r>
              <a:rPr sz="2800" spc="-15" dirty="0">
                <a:latin typeface="Microsoft Sans Serif"/>
                <a:cs typeface="Microsoft Sans Serif"/>
              </a:rPr>
              <a:t>di</a:t>
            </a:r>
            <a:r>
              <a:rPr sz="2800" spc="35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un 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rapporto</a:t>
            </a:r>
            <a:r>
              <a:rPr sz="2800" spc="4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equiIibrato</a:t>
            </a:r>
            <a:r>
              <a:rPr sz="2800" spc="7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fra</a:t>
            </a:r>
            <a:r>
              <a:rPr sz="2800" spc="35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operatore</a:t>
            </a:r>
            <a:r>
              <a:rPr sz="2800" spc="55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e</a:t>
            </a:r>
            <a:r>
              <a:rPr sz="2800" spc="3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turista,</a:t>
            </a:r>
            <a:r>
              <a:rPr sz="2800" spc="15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dove 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servire</a:t>
            </a:r>
            <a:r>
              <a:rPr sz="2800" spc="40" dirty="0">
                <a:latin typeface="Microsoft Sans Serif"/>
                <a:cs typeface="Microsoft Sans Serif"/>
              </a:rPr>
              <a:t> </a:t>
            </a:r>
            <a:r>
              <a:rPr sz="2800" spc="-10" dirty="0">
                <a:latin typeface="Microsoft Sans Serif"/>
                <a:cs typeface="Microsoft Sans Serif"/>
              </a:rPr>
              <a:t>iI</a:t>
            </a:r>
            <a:r>
              <a:rPr sz="2800" spc="3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turista</a:t>
            </a:r>
            <a:r>
              <a:rPr sz="2800" spc="35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non</a:t>
            </a:r>
            <a:r>
              <a:rPr sz="2800" spc="55" dirty="0">
                <a:latin typeface="Microsoft Sans Serif"/>
                <a:cs typeface="Microsoft Sans Serif"/>
              </a:rPr>
              <a:t> </a:t>
            </a:r>
            <a:r>
              <a:rPr sz="2800" spc="-10" dirty="0">
                <a:latin typeface="Microsoft Sans Serif"/>
                <a:cs typeface="Microsoft Sans Serif"/>
              </a:rPr>
              <a:t>impIichi</a:t>
            </a:r>
            <a:r>
              <a:rPr sz="2800" spc="5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una</a:t>
            </a:r>
            <a:r>
              <a:rPr sz="2800" spc="55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minorità</a:t>
            </a:r>
            <a:r>
              <a:rPr sz="2800" spc="7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sociaIe</a:t>
            </a:r>
            <a:r>
              <a:rPr sz="2800" spc="4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e </a:t>
            </a:r>
            <a:r>
              <a:rPr sz="2800" spc="-73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cuIturaIe</a:t>
            </a:r>
            <a:r>
              <a:rPr sz="2800" spc="25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deII'operatore,</a:t>
            </a:r>
            <a:r>
              <a:rPr sz="2800" spc="5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ma</a:t>
            </a:r>
            <a:r>
              <a:rPr sz="2800" spc="50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aI</a:t>
            </a:r>
            <a:r>
              <a:rPr sz="2800" spc="4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contrario</a:t>
            </a:r>
            <a:r>
              <a:rPr sz="2800" spc="4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consenta 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15" dirty="0">
                <a:latin typeface="Microsoft Sans Serif"/>
                <a:cs typeface="Microsoft Sans Serif"/>
              </a:rPr>
              <a:t>di</a:t>
            </a:r>
            <a:r>
              <a:rPr sz="2800" spc="20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preservarne</a:t>
            </a:r>
            <a:r>
              <a:rPr sz="2800" spc="55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I'identità</a:t>
            </a:r>
            <a:r>
              <a:rPr sz="2800" spc="50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attraverso</a:t>
            </a:r>
            <a:r>
              <a:rPr sz="2800" spc="35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I'apertura</a:t>
            </a:r>
            <a:r>
              <a:rPr sz="2800" spc="6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e</a:t>
            </a:r>
            <a:r>
              <a:rPr sz="2800" spc="15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Ia 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disponibiIità</a:t>
            </a:r>
            <a:r>
              <a:rPr sz="2800" spc="40" dirty="0">
                <a:latin typeface="Microsoft Sans Serif"/>
                <a:cs typeface="Microsoft Sans Serif"/>
              </a:rPr>
              <a:t> </a:t>
            </a:r>
            <a:r>
              <a:rPr sz="2800" spc="-10" dirty="0">
                <a:latin typeface="Microsoft Sans Serif"/>
                <a:cs typeface="Microsoft Sans Serif"/>
              </a:rPr>
              <a:t>nei</a:t>
            </a:r>
            <a:r>
              <a:rPr sz="2800" spc="4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confronti</a:t>
            </a:r>
            <a:r>
              <a:rPr sz="2800" spc="45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deII'ospite.</a:t>
            </a:r>
            <a:endParaRPr sz="28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69850"/>
            <a:ext cx="48031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/>
              <a:t>eIementi</a:t>
            </a:r>
            <a:r>
              <a:rPr sz="2400" spc="15" dirty="0"/>
              <a:t> </a:t>
            </a:r>
            <a:r>
              <a:rPr sz="2400" spc="-10" dirty="0"/>
              <a:t>dell’accoglienza/ospitalità: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78739" y="496570"/>
            <a:ext cx="8387080" cy="54527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23875" indent="-342900" algn="just">
              <a:lnSpc>
                <a:spcPct val="100000"/>
              </a:lnSpc>
              <a:spcBef>
                <a:spcPts val="105"/>
              </a:spcBef>
              <a:buChar char="•"/>
              <a:tabLst>
                <a:tab pos="355600" algn="l"/>
              </a:tabLst>
            </a:pPr>
            <a:r>
              <a:rPr sz="2000" spc="-5" dirty="0">
                <a:latin typeface="Microsoft Sans Serif"/>
                <a:cs typeface="Microsoft Sans Serif"/>
              </a:rPr>
              <a:t>Ia </a:t>
            </a:r>
            <a:r>
              <a:rPr sz="2000" dirty="0">
                <a:latin typeface="Microsoft Sans Serif"/>
                <a:cs typeface="Microsoft Sans Serif"/>
              </a:rPr>
              <a:t>distanza cuIturaIe ed economica tra </a:t>
            </a:r>
            <a:r>
              <a:rPr sz="2000" spc="-5" dirty="0">
                <a:latin typeface="Microsoft Sans Serif"/>
                <a:cs typeface="Microsoft Sans Serif"/>
              </a:rPr>
              <a:t>turisti </a:t>
            </a:r>
            <a:r>
              <a:rPr sz="2000" dirty="0">
                <a:latin typeface="Microsoft Sans Serif"/>
                <a:cs typeface="Microsoft Sans Serif"/>
              </a:rPr>
              <a:t>e </a:t>
            </a:r>
            <a:r>
              <a:rPr sz="2000" spc="-5" dirty="0">
                <a:latin typeface="Microsoft Sans Serif"/>
                <a:cs typeface="Microsoft Sans Serif"/>
              </a:rPr>
              <a:t>ospiti: </a:t>
            </a:r>
            <a:r>
              <a:rPr sz="2000" dirty="0">
                <a:latin typeface="Microsoft Sans Serif"/>
                <a:cs typeface="Microsoft Sans Serif"/>
              </a:rPr>
              <a:t>maggiore è </a:t>
            </a:r>
            <a:r>
              <a:rPr sz="2000" spc="-10" dirty="0">
                <a:latin typeface="Microsoft Sans Serif"/>
                <a:cs typeface="Microsoft Sans Serif"/>
              </a:rPr>
              <a:t>iI </a:t>
            </a:r>
            <a:r>
              <a:rPr sz="2000" spc="-52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divario </a:t>
            </a:r>
            <a:r>
              <a:rPr sz="2000" dirty="0">
                <a:latin typeface="Microsoft Sans Serif"/>
                <a:cs typeface="Microsoft Sans Serif"/>
              </a:rPr>
              <a:t>maggiore è </a:t>
            </a:r>
            <a:r>
              <a:rPr sz="2000" spc="-5" dirty="0">
                <a:latin typeface="Microsoft Sans Serif"/>
                <a:cs typeface="Microsoft Sans Serif"/>
              </a:rPr>
              <a:t>I'impatto </a:t>
            </a:r>
            <a:r>
              <a:rPr sz="2000" dirty="0">
                <a:latin typeface="Microsoft Sans Serif"/>
                <a:cs typeface="Microsoft Sans Serif"/>
              </a:rPr>
              <a:t>sociocuIturaIe e tanto </a:t>
            </a:r>
            <a:r>
              <a:rPr sz="2000" spc="-5" dirty="0">
                <a:latin typeface="Microsoft Sans Serif"/>
                <a:cs typeface="Microsoft Sans Serif"/>
              </a:rPr>
              <a:t>più </a:t>
            </a:r>
            <a:r>
              <a:rPr sz="2000" dirty="0">
                <a:latin typeface="Microsoft Sans Serif"/>
                <a:cs typeface="Microsoft Sans Serif"/>
              </a:rPr>
              <a:t>rapidamente </a:t>
            </a:r>
            <a:r>
              <a:rPr sz="2000" spc="-52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viene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raggiunta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Ia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sogIia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di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saturazione;</a:t>
            </a:r>
            <a:endParaRPr sz="2000">
              <a:latin typeface="Microsoft Sans Serif"/>
              <a:cs typeface="Microsoft Sans Serif"/>
            </a:endParaRPr>
          </a:p>
          <a:p>
            <a:pPr marL="355600" marR="223520" indent="-342900">
              <a:lnSpc>
                <a:spcPct val="100000"/>
              </a:lnSpc>
              <a:spcBef>
                <a:spcPts val="48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Microsoft Sans Serif"/>
                <a:cs typeface="Microsoft Sans Serif"/>
              </a:rPr>
              <a:t>Ia </a:t>
            </a:r>
            <a:r>
              <a:rPr sz="2000" dirty="0">
                <a:latin typeface="Microsoft Sans Serif"/>
                <a:cs typeface="Microsoft Sans Serif"/>
              </a:rPr>
              <a:t>capacità </a:t>
            </a:r>
            <a:r>
              <a:rPr sz="2000" spc="-5" dirty="0">
                <a:latin typeface="Microsoft Sans Serif"/>
                <a:cs typeface="Microsoft Sans Serif"/>
              </a:rPr>
              <a:t>deIIa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comunità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ospitante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di</a:t>
            </a:r>
            <a:r>
              <a:rPr sz="2000" spc="3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accogIiere</a:t>
            </a:r>
            <a:r>
              <a:rPr sz="2000" spc="-5" dirty="0">
                <a:latin typeface="Microsoft Sans Serif"/>
                <a:cs typeface="Microsoft Sans Serif"/>
              </a:rPr>
              <a:t> sia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fisicamente</a:t>
            </a:r>
            <a:r>
              <a:rPr sz="2000" dirty="0">
                <a:latin typeface="Microsoft Sans Serif"/>
                <a:cs typeface="Microsoft Sans Serif"/>
              </a:rPr>
              <a:t> che </a:t>
            </a:r>
            <a:r>
              <a:rPr sz="2000" spc="-5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psicoIogicamente </a:t>
            </a:r>
            <a:r>
              <a:rPr sz="2000" spc="-5" dirty="0">
                <a:latin typeface="Microsoft Sans Serif"/>
                <a:cs typeface="Microsoft Sans Serif"/>
              </a:rPr>
              <a:t>I'arrivo dei turisti </a:t>
            </a:r>
            <a:r>
              <a:rPr sz="2000" dirty="0">
                <a:latin typeface="Microsoft Sans Serif"/>
                <a:cs typeface="Microsoft Sans Serif"/>
              </a:rPr>
              <a:t>senza aIterare, ridurre o 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compromettere</a:t>
            </a:r>
            <a:r>
              <a:rPr sz="2000" spc="-3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attività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ed </a:t>
            </a:r>
            <a:r>
              <a:rPr sz="2000" spc="-5" dirty="0">
                <a:latin typeface="Microsoft Sans Serif"/>
                <a:cs typeface="Microsoft Sans Serif"/>
              </a:rPr>
              <a:t>abitudini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IocaIi;</a:t>
            </a:r>
            <a:endParaRPr sz="2000">
              <a:latin typeface="Microsoft Sans Serif"/>
              <a:cs typeface="Microsoft Sans Serif"/>
            </a:endParaRPr>
          </a:p>
          <a:p>
            <a:pPr marL="355600" marR="428625" indent="-342900">
              <a:lnSpc>
                <a:spcPct val="100000"/>
              </a:lnSpc>
              <a:spcBef>
                <a:spcPts val="48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Microsoft Sans Serif"/>
                <a:cs typeface="Microsoft Sans Serif"/>
              </a:rPr>
              <a:t>Ia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rapidità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e</a:t>
            </a:r>
            <a:r>
              <a:rPr sz="2000" spc="3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I'intensità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deIIo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sviIuppo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turistico,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che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può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essere</a:t>
            </a:r>
            <a:r>
              <a:rPr sz="2000" spc="-5" dirty="0">
                <a:latin typeface="Microsoft Sans Serif"/>
                <a:cs typeface="Microsoft Sans Serif"/>
              </a:rPr>
              <a:t> più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 </a:t>
            </a:r>
            <a:r>
              <a:rPr sz="2000" spc="-5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meno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graduaIe e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quindi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originare</a:t>
            </a:r>
            <a:r>
              <a:rPr sz="2000" dirty="0">
                <a:latin typeface="Microsoft Sans Serif"/>
                <a:cs typeface="Microsoft Sans Serif"/>
              </a:rPr>
              <a:t> un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diverso</a:t>
            </a:r>
            <a:r>
              <a:rPr sz="2000" spc="-5" dirty="0">
                <a:latin typeface="Microsoft Sans Serif"/>
                <a:cs typeface="Microsoft Sans Serif"/>
              </a:rPr>
              <a:t> impatto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sociocuIturaIe;</a:t>
            </a:r>
            <a:endParaRPr sz="2000">
              <a:latin typeface="Microsoft Sans Serif"/>
              <a:cs typeface="Microsoft Sans Serif"/>
            </a:endParaRPr>
          </a:p>
          <a:p>
            <a:pPr marL="355600" marR="76200" indent="-342900">
              <a:lnSpc>
                <a:spcPct val="100000"/>
              </a:lnSpc>
              <a:spcBef>
                <a:spcPts val="48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Microsoft Sans Serif"/>
                <a:cs typeface="Microsoft Sans Serif"/>
              </a:rPr>
              <a:t>Ie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caratteristiche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deII'industria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turistica</a:t>
            </a:r>
            <a:r>
              <a:rPr sz="2000" dirty="0">
                <a:latin typeface="Microsoft Sans Serif"/>
                <a:cs typeface="Microsoft Sans Serif"/>
              </a:rPr>
              <a:t> che </a:t>
            </a:r>
            <a:r>
              <a:rPr sz="2000" spc="-5" dirty="0">
                <a:latin typeface="Microsoft Sans Serif"/>
                <a:cs typeface="Microsoft Sans Serif"/>
              </a:rPr>
              <a:t>viene</a:t>
            </a:r>
            <a:r>
              <a:rPr sz="2000" spc="3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</a:t>
            </a:r>
            <a:r>
              <a:rPr sz="2000" spc="3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strutturarsi: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iI </a:t>
            </a:r>
            <a:r>
              <a:rPr sz="2000" spc="-5" dirty="0">
                <a:latin typeface="Microsoft Sans Serif"/>
                <a:cs typeface="Microsoft Sans Serif"/>
              </a:rPr>
              <a:t> coinvoIgimento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di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capitaIe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e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di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personaIe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IocaIe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può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contrapporsi 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aII'arrivo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di</a:t>
            </a:r>
            <a:r>
              <a:rPr sz="2000" spc="3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investimenti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e</a:t>
            </a:r>
            <a:r>
              <a:rPr sz="2000" spc="3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Iavoratori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“esterni".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TaIi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due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aIternative 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infIuiscono in</a:t>
            </a:r>
            <a:r>
              <a:rPr sz="2000" spc="3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modo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nettamente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diver-so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oItre</a:t>
            </a:r>
            <a:r>
              <a:rPr sz="2000" dirty="0">
                <a:latin typeface="Microsoft Sans Serif"/>
                <a:cs typeface="Microsoft Sans Serif"/>
              </a:rPr>
              <a:t> che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suII'economia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anche </a:t>
            </a:r>
            <a:r>
              <a:rPr sz="2000" spc="-5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suIIa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cuItura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deIIa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popoIazione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IocaIe;</a:t>
            </a:r>
            <a:endParaRPr sz="2000">
              <a:latin typeface="Microsoft Sans Serif"/>
              <a:cs typeface="Microsoft Sans Serif"/>
            </a:endParaRPr>
          </a:p>
          <a:p>
            <a:pPr marL="355600" marR="5080" indent="-342900">
              <a:lnSpc>
                <a:spcPct val="100000"/>
              </a:lnSpc>
              <a:spcBef>
                <a:spcPts val="484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10" dirty="0">
                <a:latin typeface="Microsoft Sans Serif"/>
                <a:cs typeface="Microsoft Sans Serif"/>
              </a:rPr>
              <a:t>iI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rapporto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turisti/residenti</a:t>
            </a:r>
            <a:r>
              <a:rPr sz="2000" dirty="0">
                <a:latin typeface="Microsoft Sans Serif"/>
                <a:cs typeface="Microsoft Sans Serif"/>
              </a:rPr>
              <a:t> correIato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aIIa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“capacità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di</a:t>
            </a:r>
            <a:r>
              <a:rPr sz="2000" spc="3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carico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deII'area":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aI </a:t>
            </a:r>
            <a:r>
              <a:rPr sz="2000" spc="-5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crescere</a:t>
            </a:r>
            <a:r>
              <a:rPr sz="2000" spc="-3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deI rapporto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aumentano </a:t>
            </a:r>
            <a:r>
              <a:rPr sz="2000" spc="-5" dirty="0">
                <a:latin typeface="Microsoft Sans Serif"/>
                <a:cs typeface="Microsoft Sans Serif"/>
              </a:rPr>
              <a:t>Ie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percezioni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di</a:t>
            </a:r>
            <a:r>
              <a:rPr sz="2000" spc="3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tipo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negativo,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spc="25" dirty="0">
                <a:latin typeface="Microsoft Sans Serif"/>
                <a:cs typeface="Microsoft Sans Serif"/>
              </a:rPr>
              <a:t>così </a:t>
            </a:r>
            <a:r>
              <a:rPr sz="2000" spc="3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come incrementa </a:t>
            </a:r>
            <a:r>
              <a:rPr sz="2000" spc="-5" dirty="0">
                <a:latin typeface="Microsoft Sans Serif"/>
                <a:cs typeface="Microsoft Sans Serif"/>
              </a:rPr>
              <a:t>Ia </a:t>
            </a:r>
            <a:r>
              <a:rPr sz="2000" dirty="0">
                <a:latin typeface="Microsoft Sans Serif"/>
                <a:cs typeface="Microsoft Sans Serif"/>
              </a:rPr>
              <a:t>consapevoIezza </a:t>
            </a:r>
            <a:r>
              <a:rPr sz="2000" spc="-5" dirty="0">
                <a:latin typeface="Microsoft Sans Serif"/>
                <a:cs typeface="Microsoft Sans Serif"/>
              </a:rPr>
              <a:t>deIIa </a:t>
            </a:r>
            <a:r>
              <a:rPr sz="2000" dirty="0">
                <a:latin typeface="Microsoft Sans Serif"/>
                <a:cs typeface="Microsoft Sans Serif"/>
              </a:rPr>
              <a:t>necessità </a:t>
            </a:r>
            <a:r>
              <a:rPr sz="2000" spc="-5" dirty="0">
                <a:latin typeface="Microsoft Sans Serif"/>
                <a:cs typeface="Microsoft Sans Serif"/>
              </a:rPr>
              <a:t>di </a:t>
            </a:r>
            <a:r>
              <a:rPr sz="2000" dirty="0">
                <a:latin typeface="Microsoft Sans Serif"/>
                <a:cs typeface="Microsoft Sans Serif"/>
              </a:rPr>
              <a:t>tuteIare 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I'ambiente.</a:t>
            </a:r>
            <a:endParaRPr sz="20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22498" y="482930"/>
            <a:ext cx="270002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/>
              <a:t>IDENTITA’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1524420"/>
            <a:ext cx="7169784" cy="2367280"/>
          </a:xfrm>
          <a:prstGeom prst="rect">
            <a:avLst/>
          </a:prstGeom>
        </p:spPr>
        <p:txBody>
          <a:bodyPr vert="horz" wrap="square" lIns="0" tIns="11049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Microsoft Sans Serif"/>
                <a:cs typeface="Microsoft Sans Serif"/>
              </a:rPr>
              <a:t>LA</a:t>
            </a:r>
            <a:r>
              <a:rPr sz="3200" spc="5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COSTRUZIONE</a:t>
            </a:r>
            <a:r>
              <a:rPr sz="3200" spc="-10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DELL’IDENTITA’</a:t>
            </a:r>
            <a:endParaRPr sz="3200">
              <a:latin typeface="Microsoft Sans Serif"/>
              <a:cs typeface="Microsoft Sans Serif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Microsoft Sans Serif"/>
                <a:cs typeface="Microsoft Sans Serif"/>
              </a:rPr>
              <a:t>IDENTITA’</a:t>
            </a:r>
            <a:r>
              <a:rPr sz="3200" spc="-10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PERSONALE</a:t>
            </a:r>
            <a:r>
              <a:rPr sz="3200" spc="10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E</a:t>
            </a:r>
            <a:r>
              <a:rPr sz="3200" spc="30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SOCIALE</a:t>
            </a:r>
            <a:endParaRPr sz="3200">
              <a:latin typeface="Microsoft Sans Serif"/>
              <a:cs typeface="Microsoft Sans Serif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Microsoft Sans Serif"/>
                <a:cs typeface="Microsoft Sans Serif"/>
              </a:rPr>
              <a:t>IDENTITA’</a:t>
            </a:r>
            <a:r>
              <a:rPr sz="3200" spc="-35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DI</a:t>
            </a:r>
            <a:r>
              <a:rPr sz="3200" spc="5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LUOGO</a:t>
            </a:r>
            <a:endParaRPr sz="3200">
              <a:latin typeface="Microsoft Sans Serif"/>
              <a:cs typeface="Microsoft Sans Serif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Microsoft Sans Serif"/>
                <a:cs typeface="Microsoft Sans Serif"/>
              </a:rPr>
              <a:t>IDENTITA’</a:t>
            </a:r>
            <a:r>
              <a:rPr sz="3200" spc="-70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VIRTUALE</a:t>
            </a:r>
            <a:endParaRPr sz="32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524420"/>
            <a:ext cx="7473315" cy="2269490"/>
          </a:xfrm>
          <a:prstGeom prst="rect">
            <a:avLst/>
          </a:prstGeom>
        </p:spPr>
        <p:txBody>
          <a:bodyPr vert="horz" wrap="square" lIns="0" tIns="11049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Microsoft Sans Serif"/>
                <a:cs typeface="Microsoft Sans Serif"/>
              </a:rPr>
              <a:t>TURISMO</a:t>
            </a:r>
            <a:r>
              <a:rPr sz="3200" spc="-25" dirty="0">
                <a:latin typeface="Microsoft Sans Serif"/>
                <a:cs typeface="Microsoft Sans Serif"/>
              </a:rPr>
              <a:t> </a:t>
            </a:r>
            <a:r>
              <a:rPr sz="3200" spc="5" dirty="0">
                <a:latin typeface="Microsoft Sans Serif"/>
                <a:cs typeface="Microsoft Sans Serif"/>
              </a:rPr>
              <a:t>O </a:t>
            </a:r>
            <a:r>
              <a:rPr sz="3200" dirty="0">
                <a:latin typeface="Microsoft Sans Serif"/>
                <a:cs typeface="Microsoft Sans Serif"/>
              </a:rPr>
              <a:t>TURISMI?</a:t>
            </a:r>
            <a:endParaRPr sz="3200">
              <a:latin typeface="Microsoft Sans Serif"/>
              <a:cs typeface="Microsoft Sans Serif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latin typeface="Microsoft Sans Serif"/>
                <a:cs typeface="Microsoft Sans Serif"/>
              </a:rPr>
              <a:t>Parliamo</a:t>
            </a:r>
            <a:r>
              <a:rPr sz="3200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di</a:t>
            </a:r>
            <a:r>
              <a:rPr sz="3200" spc="5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turisti.</a:t>
            </a:r>
            <a:endParaRPr sz="3200">
              <a:latin typeface="Microsoft Sans Serif"/>
              <a:cs typeface="Microsoft Sans Serif"/>
            </a:endParaRPr>
          </a:p>
          <a:p>
            <a:pPr marL="355600" marR="508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latin typeface="Microsoft Sans Serif"/>
                <a:cs typeface="Microsoft Sans Serif"/>
              </a:rPr>
              <a:t>Riflettiamo</a:t>
            </a:r>
            <a:r>
              <a:rPr sz="3200" spc="10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su</a:t>
            </a:r>
            <a:r>
              <a:rPr sz="3200" spc="40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quali</a:t>
            </a:r>
            <a:r>
              <a:rPr sz="3200" spc="25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sono</a:t>
            </a:r>
            <a:r>
              <a:rPr sz="3200" spc="5" dirty="0">
                <a:latin typeface="Microsoft Sans Serif"/>
                <a:cs typeface="Microsoft Sans Serif"/>
              </a:rPr>
              <a:t> </a:t>
            </a:r>
            <a:r>
              <a:rPr sz="3200" spc="-20" dirty="0">
                <a:latin typeface="Microsoft Sans Serif"/>
                <a:cs typeface="Microsoft Sans Serif"/>
              </a:rPr>
              <a:t>i</a:t>
            </a:r>
            <a:r>
              <a:rPr sz="3200" spc="40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turisti</a:t>
            </a:r>
            <a:r>
              <a:rPr sz="3200" spc="40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con</a:t>
            </a:r>
            <a:r>
              <a:rPr sz="3200" spc="10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cui </a:t>
            </a:r>
            <a:r>
              <a:rPr sz="3200" spc="-835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entriamo</a:t>
            </a:r>
            <a:r>
              <a:rPr sz="3200" spc="-10" dirty="0">
                <a:latin typeface="Microsoft Sans Serif"/>
                <a:cs typeface="Microsoft Sans Serif"/>
              </a:rPr>
              <a:t> in</a:t>
            </a:r>
            <a:r>
              <a:rPr sz="3200" spc="30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contatto</a:t>
            </a:r>
            <a:endParaRPr sz="32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6639" y="411226"/>
            <a:ext cx="8308975" cy="64814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53235" indent="-343535">
              <a:lnSpc>
                <a:spcPct val="100000"/>
              </a:lnSpc>
              <a:spcBef>
                <a:spcPts val="100"/>
              </a:spcBef>
              <a:buFont typeface="Microsoft Sans Serif"/>
              <a:buChar char="•"/>
              <a:tabLst>
                <a:tab pos="1753235" algn="l"/>
                <a:tab pos="1753870" algn="l"/>
              </a:tabLst>
            </a:pPr>
            <a:r>
              <a:rPr sz="1800" b="1" dirty="0">
                <a:latin typeface="Arial"/>
                <a:cs typeface="Arial"/>
              </a:rPr>
              <a:t>RIFLETTERE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i="1" spc="-5" dirty="0">
                <a:latin typeface="Arial"/>
                <a:cs typeface="Arial"/>
              </a:rPr>
              <a:t>[da</a:t>
            </a:r>
            <a:r>
              <a:rPr sz="1800" i="1" dirty="0">
                <a:latin typeface="Arial"/>
                <a:cs typeface="Arial"/>
              </a:rPr>
              <a:t> </a:t>
            </a:r>
            <a:r>
              <a:rPr sz="1800" i="1" spc="-5" dirty="0">
                <a:latin typeface="Arial"/>
                <a:cs typeface="Arial"/>
              </a:rPr>
              <a:t>confrontare</a:t>
            </a:r>
            <a:r>
              <a:rPr sz="1800" i="1" spc="15" dirty="0">
                <a:latin typeface="Arial"/>
                <a:cs typeface="Arial"/>
              </a:rPr>
              <a:t> </a:t>
            </a:r>
            <a:r>
              <a:rPr sz="1800" i="1" spc="-5" dirty="0">
                <a:latin typeface="Arial"/>
                <a:cs typeface="Arial"/>
              </a:rPr>
              <a:t>con vissuto dei</a:t>
            </a:r>
            <a:r>
              <a:rPr sz="1800" i="1" spc="20" dirty="0">
                <a:latin typeface="Arial"/>
                <a:cs typeface="Arial"/>
              </a:rPr>
              <a:t> </a:t>
            </a:r>
            <a:r>
              <a:rPr sz="1800" i="1" spc="-5" dirty="0">
                <a:latin typeface="Arial"/>
                <a:cs typeface="Arial"/>
              </a:rPr>
              <a:t>turisti]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650">
              <a:latin typeface="Arial"/>
              <a:cs typeface="Arial"/>
            </a:endParaRPr>
          </a:p>
          <a:p>
            <a:pPr marL="355600" marR="502920" indent="-342900" algn="just">
              <a:lnSpc>
                <a:spcPct val="100000"/>
              </a:lnSpc>
              <a:buChar char="•"/>
              <a:tabLst>
                <a:tab pos="355600" algn="l"/>
              </a:tabLst>
            </a:pPr>
            <a:r>
              <a:rPr sz="2000" dirty="0">
                <a:latin typeface="Microsoft Sans Serif"/>
                <a:cs typeface="Microsoft Sans Serif"/>
              </a:rPr>
              <a:t>DEFINIZIONE DEL NOSTRO LUOGO E CONOSCENZA ENTITA' </a:t>
            </a:r>
            <a:r>
              <a:rPr sz="2000" spc="-5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FENOMENO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TURISTICO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IN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ZONA</a:t>
            </a:r>
            <a:endParaRPr sz="2000">
              <a:latin typeface="Microsoft Sans Serif"/>
              <a:cs typeface="Microsoft Sans Serif"/>
            </a:endParaRPr>
          </a:p>
          <a:p>
            <a:pPr marL="355600" indent="-342900" algn="just">
              <a:lnSpc>
                <a:spcPct val="100000"/>
              </a:lnSpc>
              <a:spcBef>
                <a:spcPts val="484"/>
              </a:spcBef>
              <a:buChar char="•"/>
              <a:tabLst>
                <a:tab pos="355600" algn="l"/>
              </a:tabLst>
            </a:pPr>
            <a:r>
              <a:rPr sz="2000" dirty="0">
                <a:latin typeface="Microsoft Sans Serif"/>
                <a:cs typeface="Microsoft Sans Serif"/>
              </a:rPr>
              <a:t>COSA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HA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COMPORTATO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IL COVID</a:t>
            </a:r>
            <a:endParaRPr sz="2000">
              <a:latin typeface="Microsoft Sans Serif"/>
              <a:cs typeface="Microsoft Sans Serif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480"/>
              </a:spcBef>
              <a:buChar char="•"/>
              <a:tabLst>
                <a:tab pos="355600" algn="l"/>
              </a:tabLst>
            </a:pPr>
            <a:r>
              <a:rPr sz="2000" dirty="0">
                <a:latin typeface="Microsoft Sans Serif"/>
                <a:cs typeface="Microsoft Sans Serif"/>
              </a:rPr>
              <a:t>CONOSCENZA QUALITA' FENOMENO TURISTICO E PERCEZIONE </a:t>
            </a:r>
            <a:r>
              <a:rPr sz="2000" spc="-5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ATTRATTIVE PERCEZIONE IMPORTANZA ECONOMICA TURISMO </a:t>
            </a:r>
            <a:r>
              <a:rPr sz="2000" spc="-52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PER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LA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REGIONE</a:t>
            </a:r>
            <a:endParaRPr sz="2000">
              <a:latin typeface="Microsoft Sans Serif"/>
              <a:cs typeface="Microsoft Sans Serif"/>
            </a:endParaRPr>
          </a:p>
          <a:p>
            <a:pPr marL="355600" indent="-342900" algn="just">
              <a:lnSpc>
                <a:spcPct val="100000"/>
              </a:lnSpc>
              <a:spcBef>
                <a:spcPts val="480"/>
              </a:spcBef>
              <a:buChar char="•"/>
              <a:tabLst>
                <a:tab pos="355600" algn="l"/>
              </a:tabLst>
            </a:pPr>
            <a:r>
              <a:rPr sz="2000" dirty="0">
                <a:latin typeface="Microsoft Sans Serif"/>
                <a:cs typeface="Microsoft Sans Serif"/>
              </a:rPr>
              <a:t>EFFETTI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POSITIVI/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NEGATIVI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DEL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TURISMO</a:t>
            </a:r>
            <a:r>
              <a:rPr sz="2000" spc="-5" dirty="0">
                <a:latin typeface="Microsoft Sans Serif"/>
                <a:cs typeface="Microsoft Sans Serif"/>
              </a:rPr>
              <a:t> PER</a:t>
            </a:r>
            <a:r>
              <a:rPr sz="2000" spc="3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IL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LUOGO</a:t>
            </a:r>
            <a:endParaRPr sz="2000">
              <a:latin typeface="Microsoft Sans Serif"/>
              <a:cs typeface="Microsoft Sans Serif"/>
            </a:endParaRPr>
          </a:p>
          <a:p>
            <a:pPr marL="355600" marR="1959610" indent="-342900">
              <a:lnSpc>
                <a:spcPct val="100000"/>
              </a:lnSpc>
              <a:spcBef>
                <a:spcPts val="48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Microsoft Sans Serif"/>
                <a:cs typeface="Microsoft Sans Serif"/>
              </a:rPr>
              <a:t>INDIVIDUAZIONE ANELLI DEBOLI DELLA CATENA </a:t>
            </a:r>
            <a:r>
              <a:rPr sz="2000" spc="-52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DELL'OSPITALITA’</a:t>
            </a:r>
            <a:endParaRPr sz="2000">
              <a:latin typeface="Microsoft Sans Serif"/>
              <a:cs typeface="Microsoft Sans Serif"/>
            </a:endParaRPr>
          </a:p>
          <a:p>
            <a:pPr marL="355600" marR="532765" indent="-342900">
              <a:lnSpc>
                <a:spcPct val="100000"/>
              </a:lnSpc>
              <a:spcBef>
                <a:spcPts val="48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Microsoft Sans Serif"/>
                <a:cs typeface="Microsoft Sans Serif"/>
              </a:rPr>
              <a:t>PERCEZIONE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DEL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GRADO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DI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SODDISFAZIONE DEL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TURISTA </a:t>
            </a:r>
            <a:r>
              <a:rPr sz="2000" spc="-5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DEFINIZIONE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DEL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RAPPORTO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CON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IL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TURISTA</a:t>
            </a:r>
            <a:endParaRPr sz="2000">
              <a:latin typeface="Microsoft Sans Serif"/>
              <a:cs typeface="Microsoft Sans Serif"/>
            </a:endParaRPr>
          </a:p>
          <a:p>
            <a:pPr marL="355600" indent="-342900">
              <a:lnSpc>
                <a:spcPct val="100000"/>
              </a:lnSpc>
              <a:spcBef>
                <a:spcPts val="484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Microsoft Sans Serif"/>
                <a:cs typeface="Microsoft Sans Serif"/>
              </a:rPr>
              <a:t>CONSIGLI</a:t>
            </a:r>
            <a:r>
              <a:rPr sz="2000" spc="-2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PER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MIGLIORARE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TURISMO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(COVID E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FUTURO)</a:t>
            </a:r>
            <a:endParaRPr sz="2000">
              <a:latin typeface="Microsoft Sans Serif"/>
              <a:cs typeface="Microsoft Sans Serif"/>
            </a:endParaRPr>
          </a:p>
          <a:p>
            <a:pPr marL="355600" indent="-342900">
              <a:lnSpc>
                <a:spcPct val="100000"/>
              </a:lnSpc>
              <a:spcBef>
                <a:spcPts val="48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Microsoft Sans Serif"/>
                <a:cs typeface="Microsoft Sans Serif"/>
              </a:rPr>
              <a:t>GRADO</a:t>
            </a:r>
            <a:r>
              <a:rPr sz="2000" spc="-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DI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SODDISFAZIONE RISPETTO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AL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PROPRIO</a:t>
            </a:r>
            <a:endParaRPr sz="2000">
              <a:latin typeface="Microsoft Sans Serif"/>
              <a:cs typeface="Microsoft Sans Serif"/>
            </a:endParaRPr>
          </a:p>
          <a:p>
            <a:pPr marL="355600">
              <a:lnSpc>
                <a:spcPct val="100000"/>
              </a:lnSpc>
            </a:pPr>
            <a:r>
              <a:rPr sz="2000" spc="-5" dirty="0">
                <a:latin typeface="Microsoft Sans Serif"/>
                <a:cs typeface="Microsoft Sans Serif"/>
              </a:rPr>
              <a:t>LAVORO/ATTIVITA’</a:t>
            </a:r>
            <a:endParaRPr sz="2000">
              <a:latin typeface="Microsoft Sans Serif"/>
              <a:cs typeface="Microsoft Sans Serif"/>
            </a:endParaRPr>
          </a:p>
          <a:p>
            <a:pPr marL="355600" indent="-342900">
              <a:lnSpc>
                <a:spcPct val="100000"/>
              </a:lnSpc>
              <a:spcBef>
                <a:spcPts val="48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Microsoft Sans Serif"/>
                <a:cs typeface="Microsoft Sans Serif"/>
              </a:rPr>
              <a:t>SOFT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SKILLS/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AUTOVALUTAZIONE</a:t>
            </a:r>
            <a:endParaRPr sz="2000">
              <a:latin typeface="Microsoft Sans Serif"/>
              <a:cs typeface="Microsoft Sans Serif"/>
            </a:endParaRPr>
          </a:p>
          <a:p>
            <a:pPr marL="355600" indent="-342900">
              <a:lnSpc>
                <a:spcPct val="100000"/>
              </a:lnSpc>
              <a:spcBef>
                <a:spcPts val="48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Microsoft Sans Serif"/>
                <a:cs typeface="Microsoft Sans Serif"/>
              </a:rPr>
              <a:t>MODALITA'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DI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ACQUISIZIONE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CLIENTI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POTENZIALI</a:t>
            </a:r>
            <a:endParaRPr sz="2000">
              <a:latin typeface="Microsoft Sans Serif"/>
              <a:cs typeface="Microsoft Sans Serif"/>
            </a:endParaRPr>
          </a:p>
          <a:p>
            <a:pPr marL="355600" indent="-342900">
              <a:lnSpc>
                <a:spcPct val="100000"/>
              </a:lnSpc>
              <a:spcBef>
                <a:spcPts val="48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Microsoft Sans Serif"/>
                <a:cs typeface="Microsoft Sans Serif"/>
              </a:rPr>
              <a:t>COMUNICAZIONE</a:t>
            </a:r>
            <a:r>
              <a:rPr sz="2000" spc="-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CON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CLIENTE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ABITUALE</a:t>
            </a:r>
            <a:endParaRPr sz="20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4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246090" y="1273001"/>
            <a:ext cx="5108108" cy="643832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1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 origini e le funzioni del Sé</a:t>
            </a:r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F71FE0E6-43B3-3645-AE58-9907036B9CEF}"/>
              </a:ext>
            </a:extLst>
          </p:cNvPr>
          <p:cNvGrpSpPr/>
          <p:nvPr/>
        </p:nvGrpSpPr>
        <p:grpSpPr>
          <a:xfrm>
            <a:off x="2218197" y="2180355"/>
            <a:ext cx="5216121" cy="553998"/>
            <a:chOff x="95392" y="1762695"/>
            <a:chExt cx="6954828" cy="738663"/>
          </a:xfrm>
        </p:grpSpPr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B00C0187-B877-534A-ABA2-EF1BE407F6D2}"/>
                </a:ext>
              </a:extLst>
            </p:cNvPr>
            <p:cNvSpPr txBox="1"/>
            <p:nvPr/>
          </p:nvSpPr>
          <p:spPr>
            <a:xfrm>
              <a:off x="95392" y="1762695"/>
              <a:ext cx="2058284" cy="738663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500" dirty="0">
                  <a:latin typeface="Cambria" panose="02040503050406030204" pitchFamily="18" charset="0"/>
                </a:rPr>
                <a:t>WILLIAM </a:t>
              </a:r>
              <a:r>
                <a:rPr lang="it-IT" sz="1500" b="1" dirty="0">
                  <a:latin typeface="Cambria" panose="02040503050406030204" pitchFamily="18" charset="0"/>
                </a:rPr>
                <a:t>JAMES</a:t>
              </a:r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DCF2414E-2703-0141-AACC-9FFB9DE85C14}"/>
                </a:ext>
              </a:extLst>
            </p:cNvPr>
            <p:cNvSpPr txBox="1"/>
            <p:nvPr/>
          </p:nvSpPr>
          <p:spPr>
            <a:xfrm>
              <a:off x="4025884" y="1762695"/>
              <a:ext cx="3024336" cy="738663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500" dirty="0">
                  <a:latin typeface="Cambria" panose="02040503050406030204" pitchFamily="18" charset="0"/>
                </a:rPr>
                <a:t>GEORGE HERBERT </a:t>
              </a:r>
              <a:r>
                <a:rPr lang="it-IT" sz="1500" b="1" dirty="0">
                  <a:latin typeface="Cambria" panose="02040503050406030204" pitchFamily="18" charset="0"/>
                </a:rPr>
                <a:t>MEAD</a:t>
              </a:r>
            </a:p>
          </p:txBody>
        </p:sp>
      </p:grpSp>
      <p:grpSp>
        <p:nvGrpSpPr>
          <p:cNvPr id="5" name="Gruppo 4">
            <a:extLst>
              <a:ext uri="{FF2B5EF4-FFF2-40B4-BE49-F238E27FC236}">
                <a16:creationId xmlns:a16="http://schemas.microsoft.com/office/drawing/2014/main" id="{68D81B7D-EB5E-5144-8907-74A3DE2ED04C}"/>
              </a:ext>
            </a:extLst>
          </p:cNvPr>
          <p:cNvGrpSpPr/>
          <p:nvPr/>
        </p:nvGrpSpPr>
        <p:grpSpPr>
          <a:xfrm>
            <a:off x="1246089" y="2672916"/>
            <a:ext cx="6620277" cy="2677656"/>
            <a:chOff x="137452" y="2320270"/>
            <a:chExt cx="8827036" cy="3570208"/>
          </a:xfrm>
        </p:grpSpPr>
        <p:sp>
          <p:nvSpPr>
            <p:cNvPr id="2" name="CasellaDiTesto 1">
              <a:extLst>
                <a:ext uri="{FF2B5EF4-FFF2-40B4-BE49-F238E27FC236}">
                  <a16:creationId xmlns:a16="http://schemas.microsoft.com/office/drawing/2014/main" id="{DA734522-A83D-504E-B431-EAF225AA9D2E}"/>
                </a:ext>
              </a:extLst>
            </p:cNvPr>
            <p:cNvSpPr txBox="1"/>
            <p:nvPr/>
          </p:nvSpPr>
          <p:spPr>
            <a:xfrm>
              <a:off x="137452" y="2320270"/>
              <a:ext cx="4938604" cy="3570208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050" dirty="0">
                  <a:latin typeface="Cambria" panose="02040503050406030204" pitchFamily="18" charset="0"/>
                </a:rPr>
                <a:t>L’esperienza che facciamo di noi stessi come </a:t>
              </a:r>
              <a:r>
                <a:rPr lang="it-IT" sz="1050" b="1" dirty="0">
                  <a:latin typeface="Cambria" panose="02040503050406030204" pitchFamily="18" charset="0"/>
                </a:rPr>
                <a:t>attori sociali </a:t>
              </a:r>
              <a:r>
                <a:rPr lang="it-IT" sz="1050" dirty="0">
                  <a:latin typeface="Cambria" panose="02040503050406030204" pitchFamily="18" charset="0"/>
                </a:rPr>
                <a:t>permette di costruirci la nostra identità;</a:t>
              </a:r>
            </a:p>
            <a:p>
              <a:endParaRPr lang="it-IT" sz="1050" dirty="0">
                <a:latin typeface="Cambria" panose="02040503050406030204" pitchFamily="18" charset="0"/>
              </a:endParaRPr>
            </a:p>
            <a:p>
              <a:r>
                <a:rPr lang="it-IT" sz="1050" dirty="0">
                  <a:latin typeface="Cambria" panose="02040503050406030204" pitchFamily="18" charset="0"/>
                </a:rPr>
                <a:t>Il processo di acquisizione di consapevolezza del Sé si sviluppa attraverso la </a:t>
              </a:r>
              <a:r>
                <a:rPr lang="it-IT" sz="1050" b="1" dirty="0">
                  <a:latin typeface="Cambria" panose="02040503050406030204" pitchFamily="18" charset="0"/>
                </a:rPr>
                <a:t>relazione con gli altri </a:t>
              </a:r>
              <a:r>
                <a:rPr lang="it-IT" sz="1050" dirty="0">
                  <a:latin typeface="Cambria" panose="02040503050406030204" pitchFamily="18" charset="0"/>
                </a:rPr>
                <a:t>ed è continuamente soggetta a variazioni;</a:t>
              </a:r>
            </a:p>
            <a:p>
              <a:pPr marL="214313" indent="-214313">
                <a:buFontTx/>
                <a:buChar char="-"/>
              </a:pPr>
              <a:endParaRPr lang="it-IT" sz="1050" dirty="0">
                <a:latin typeface="Cambria" panose="02040503050406030204" pitchFamily="18" charset="0"/>
              </a:endParaRPr>
            </a:p>
            <a:p>
              <a:r>
                <a:rPr lang="it-IT" sz="1050" dirty="0">
                  <a:latin typeface="Cambria" panose="02040503050406030204" pitchFamily="18" charset="0"/>
                </a:rPr>
                <a:t>Le variazioni scaturiscono dai </a:t>
              </a:r>
              <a:r>
                <a:rPr lang="it-IT" sz="1050" b="1" dirty="0">
                  <a:latin typeface="Cambria" panose="02040503050406030204" pitchFamily="18" charset="0"/>
                </a:rPr>
                <a:t>feedback</a:t>
              </a:r>
              <a:r>
                <a:rPr lang="it-IT" sz="1050" dirty="0">
                  <a:latin typeface="Cambria" panose="02040503050406030204" pitchFamily="18" charset="0"/>
                </a:rPr>
                <a:t> ricevuti durante le interazioni sociali.</a:t>
              </a:r>
            </a:p>
            <a:p>
              <a:endParaRPr lang="it-IT" sz="1050" dirty="0">
                <a:latin typeface="Cambria" panose="02040503050406030204" pitchFamily="18" charset="0"/>
              </a:endParaRPr>
            </a:p>
            <a:p>
              <a:pPr lvl="1"/>
              <a:r>
                <a:rPr lang="it-IT" sz="1050" b="1" dirty="0">
                  <a:latin typeface="Cambria" panose="02040503050406030204" pitchFamily="18" charset="0"/>
                </a:rPr>
                <a:t>Feedback positivi </a:t>
              </a:r>
              <a:r>
                <a:rPr lang="it-IT" sz="1050" dirty="0">
                  <a:latin typeface="Cambria" panose="02040503050406030204" pitchFamily="18" charset="0"/>
                </a:rPr>
                <a:t>= corroborano le nostre risorse e permettono di costruire nuove esperienze su di esse;</a:t>
              </a:r>
            </a:p>
            <a:p>
              <a:pPr lvl="1"/>
              <a:r>
                <a:rPr lang="it-IT" sz="1050" b="1" dirty="0">
                  <a:latin typeface="Cambria" panose="02040503050406030204" pitchFamily="18" charset="0"/>
                </a:rPr>
                <a:t>Feedback negativi </a:t>
              </a:r>
              <a:r>
                <a:rPr lang="it-IT" sz="1050" dirty="0">
                  <a:latin typeface="Cambria" panose="02040503050406030204" pitchFamily="18" charset="0"/>
                </a:rPr>
                <a:t>= incrementano la consapevolezza degli aspetti poco funzionali di sé e permettono di autoregolare la condotta, in un processo di adattamento all’ambiente in cui viviamo.</a:t>
              </a:r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13453D7B-542A-E24A-8E7F-6C71A631E87D}"/>
                </a:ext>
              </a:extLst>
            </p:cNvPr>
            <p:cNvSpPr txBox="1"/>
            <p:nvPr/>
          </p:nvSpPr>
          <p:spPr>
            <a:xfrm>
              <a:off x="5156249" y="2320270"/>
              <a:ext cx="3808239" cy="2062103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050" dirty="0">
                  <a:latin typeface="Cambria" panose="02040503050406030204" pitchFamily="18" charset="0"/>
                </a:rPr>
                <a:t>Il processo di acquisizione del Sé è legato </a:t>
              </a:r>
              <a:r>
                <a:rPr lang="it-IT" sz="1050" b="1" dirty="0">
                  <a:latin typeface="Cambria" panose="02040503050406030204" pitchFamily="18" charset="0"/>
                </a:rPr>
                <a:t>all’interazione sociale e alla capacità degli esseri umani di utilizzare simboli </a:t>
              </a:r>
              <a:r>
                <a:rPr lang="it-IT" sz="1050" dirty="0">
                  <a:latin typeface="Cambria" panose="02040503050406030204" pitchFamily="18" charset="0"/>
                </a:rPr>
                <a:t>e, quindi, allo sviluppo del linguaggio.</a:t>
              </a:r>
            </a:p>
            <a:p>
              <a:endParaRPr lang="it-IT" sz="1050" dirty="0">
                <a:latin typeface="Cambria" panose="02040503050406030204" pitchFamily="18" charset="0"/>
              </a:endParaRPr>
            </a:p>
            <a:p>
              <a:r>
                <a:rPr lang="it-IT" sz="1050" dirty="0">
                  <a:latin typeface="Cambria" panose="02040503050406030204" pitchFamily="18" charset="0"/>
                </a:rPr>
                <a:t>Il </a:t>
              </a:r>
              <a:r>
                <a:rPr lang="it-IT" sz="1050" b="1" dirty="0">
                  <a:latin typeface="Cambria" panose="02040503050406030204" pitchFamily="18" charset="0"/>
                </a:rPr>
                <a:t>GIOCO</a:t>
              </a:r>
              <a:r>
                <a:rPr lang="it-IT" sz="1050" dirty="0">
                  <a:latin typeface="Cambria" panose="02040503050406030204" pitchFamily="18" charset="0"/>
                </a:rPr>
                <a:t> permette all’individuo di vedere se stesso dal punto di vista degli altri e acquisire la prospettiva </a:t>
              </a:r>
              <a:r>
                <a:rPr lang="it-IT" sz="1050" b="1" dirty="0">
                  <a:latin typeface="Cambria" panose="02040503050406030204" pitchFamily="18" charset="0"/>
                </a:rPr>
                <a:t>dell’altro generalizzato </a:t>
              </a:r>
              <a:r>
                <a:rPr lang="it-IT" sz="1050" dirty="0">
                  <a:latin typeface="Cambria" panose="02040503050406030204" pitchFamily="18" charset="0"/>
                </a:rPr>
                <a:t>(ultima tappa dello sviluppo del Sé).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57109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198" y="836764"/>
            <a:ext cx="9089009" cy="511251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4222" y="527050"/>
            <a:ext cx="519493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Arial"/>
                <a:cs typeface="Arial"/>
              </a:rPr>
              <a:t>Il</a:t>
            </a:r>
            <a:r>
              <a:rPr sz="2000" b="1" spc="-45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cervello …il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luogo</a:t>
            </a:r>
            <a:r>
              <a:rPr sz="2000" b="1" spc="-5" dirty="0">
                <a:latin typeface="Arial"/>
                <a:cs typeface="Arial"/>
              </a:rPr>
              <a:t> delle</a:t>
            </a:r>
            <a:r>
              <a:rPr sz="2000" b="1" spc="-20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emozioni</a:t>
            </a:r>
            <a:r>
              <a:rPr sz="2000" b="1" spc="-4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e</a:t>
            </a:r>
            <a:r>
              <a:rPr sz="2000" b="1" spc="-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dei</a:t>
            </a:r>
            <a:endParaRPr sz="2000">
              <a:latin typeface="Arial"/>
              <a:cs typeface="Arial"/>
            </a:endParaRPr>
          </a:p>
          <a:p>
            <a:pPr marL="2684780">
              <a:lnSpc>
                <a:spcPct val="100000"/>
              </a:lnSpc>
              <a:tabLst>
                <a:tab pos="3867785" algn="l"/>
              </a:tabLst>
            </a:pPr>
            <a:r>
              <a:rPr sz="2000" b="1" dirty="0">
                <a:latin typeface="Arial"/>
                <a:cs typeface="Arial"/>
              </a:rPr>
              <a:t>processi	</a:t>
            </a:r>
            <a:r>
              <a:rPr sz="2000" b="1" spc="-10" dirty="0">
                <a:latin typeface="Arial"/>
                <a:cs typeface="Arial"/>
              </a:rPr>
              <a:t>d</a:t>
            </a:r>
            <a:r>
              <a:rPr sz="2000" b="1" dirty="0">
                <a:latin typeface="Arial"/>
                <a:cs typeface="Arial"/>
              </a:rPr>
              <a:t>ecis</a:t>
            </a:r>
            <a:r>
              <a:rPr sz="2000" b="1" spc="-10" dirty="0">
                <a:latin typeface="Arial"/>
                <a:cs typeface="Arial"/>
              </a:rPr>
              <a:t>i</a:t>
            </a:r>
            <a:r>
              <a:rPr sz="2000" b="1" dirty="0">
                <a:latin typeface="Arial"/>
                <a:cs typeface="Arial"/>
              </a:rPr>
              <a:t>ona</a:t>
            </a:r>
            <a:r>
              <a:rPr sz="2000" b="1" spc="-10" dirty="0">
                <a:latin typeface="Arial"/>
                <a:cs typeface="Arial"/>
              </a:rPr>
              <a:t>l</a:t>
            </a:r>
            <a:r>
              <a:rPr sz="2000" b="1" dirty="0">
                <a:latin typeface="Arial"/>
                <a:cs typeface="Arial"/>
              </a:rPr>
              <a:t>i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99375" y="6368592"/>
            <a:ext cx="11874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solidFill>
                  <a:srgbClr val="210DC7"/>
                </a:solidFill>
                <a:latin typeface="Georgia"/>
                <a:cs typeface="Georgia"/>
              </a:rPr>
              <a:t>9</a:t>
            </a:r>
            <a:endParaRPr sz="1300">
              <a:latin typeface="Georgia"/>
              <a:cs typeface="Georgi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03603" y="1527175"/>
            <a:ext cx="6336665" cy="4572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514" y="0"/>
            <a:ext cx="114300" cy="6858000"/>
          </a:xfrm>
          <a:custGeom>
            <a:avLst/>
            <a:gdLst/>
            <a:ahLst/>
            <a:cxnLst/>
            <a:rect l="l" t="t" r="r" b="b"/>
            <a:pathLst>
              <a:path w="114300" h="6858000">
                <a:moveTo>
                  <a:pt x="114299" y="0"/>
                </a:moveTo>
                <a:lnTo>
                  <a:pt x="0" y="0"/>
                </a:lnTo>
                <a:lnTo>
                  <a:pt x="0" y="6858000"/>
                </a:lnTo>
                <a:lnTo>
                  <a:pt x="114299" y="6858000"/>
                </a:lnTo>
                <a:lnTo>
                  <a:pt x="11429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748521" y="0"/>
            <a:ext cx="114300" cy="6858000"/>
          </a:xfrm>
          <a:custGeom>
            <a:avLst/>
            <a:gdLst/>
            <a:ahLst/>
            <a:cxnLst/>
            <a:rect l="l" t="t" r="r" b="b"/>
            <a:pathLst>
              <a:path w="114300" h="6858000">
                <a:moveTo>
                  <a:pt x="11430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0" y="6858000"/>
                </a:lnTo>
                <a:lnTo>
                  <a:pt x="1143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1252537" y="150812"/>
            <a:ext cx="6634480" cy="6556375"/>
            <a:chOff x="1252537" y="150812"/>
            <a:chExt cx="6634480" cy="6556375"/>
          </a:xfrm>
        </p:grpSpPr>
        <p:sp>
          <p:nvSpPr>
            <p:cNvPr id="5" name="object 5"/>
            <p:cNvSpPr/>
            <p:nvPr/>
          </p:nvSpPr>
          <p:spPr>
            <a:xfrm>
              <a:off x="1254925" y="6388100"/>
              <a:ext cx="6624955" cy="309245"/>
            </a:xfrm>
            <a:custGeom>
              <a:avLst/>
              <a:gdLst/>
              <a:ahLst/>
              <a:cxnLst/>
              <a:rect l="l" t="t" r="r" b="b"/>
              <a:pathLst>
                <a:path w="6624955" h="309245">
                  <a:moveTo>
                    <a:pt x="6624701" y="0"/>
                  </a:moveTo>
                  <a:lnTo>
                    <a:pt x="0" y="0"/>
                  </a:lnTo>
                  <a:lnTo>
                    <a:pt x="0" y="309245"/>
                  </a:lnTo>
                  <a:lnTo>
                    <a:pt x="6624701" y="309245"/>
                  </a:lnTo>
                  <a:lnTo>
                    <a:pt x="66247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257300" y="155575"/>
              <a:ext cx="6624955" cy="6546850"/>
            </a:xfrm>
            <a:custGeom>
              <a:avLst/>
              <a:gdLst/>
              <a:ahLst/>
              <a:cxnLst/>
              <a:rect l="l" t="t" r="r" b="b"/>
              <a:pathLst>
                <a:path w="6624955" h="6546850">
                  <a:moveTo>
                    <a:pt x="0" y="6546850"/>
                  </a:moveTo>
                  <a:lnTo>
                    <a:pt x="6624701" y="6546850"/>
                  </a:lnTo>
                  <a:lnTo>
                    <a:pt x="6624701" y="0"/>
                  </a:lnTo>
                  <a:lnTo>
                    <a:pt x="0" y="0"/>
                  </a:lnTo>
                  <a:lnTo>
                    <a:pt x="0" y="6546850"/>
                  </a:lnTo>
                  <a:close/>
                </a:path>
              </a:pathLst>
            </a:custGeom>
            <a:ln w="9525">
              <a:solidFill>
                <a:srgbClr val="DFDFD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257300" y="1276350"/>
              <a:ext cx="6624955" cy="0"/>
            </a:xfrm>
            <a:custGeom>
              <a:avLst/>
              <a:gdLst/>
              <a:ahLst/>
              <a:cxnLst/>
              <a:rect l="l" t="t" r="r" b="b"/>
              <a:pathLst>
                <a:path w="6624955">
                  <a:moveTo>
                    <a:pt x="0" y="0"/>
                  </a:moveTo>
                  <a:lnTo>
                    <a:pt x="6624701" y="0"/>
                  </a:lnTo>
                </a:path>
              </a:pathLst>
            </a:custGeom>
            <a:ln w="9525">
              <a:solidFill>
                <a:srgbClr val="DFDFDF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343400" y="955674"/>
              <a:ext cx="457200" cy="609600"/>
            </a:xfrm>
            <a:custGeom>
              <a:avLst/>
              <a:gdLst/>
              <a:ahLst/>
              <a:cxnLst/>
              <a:rect l="l" t="t" r="r" b="b"/>
              <a:pathLst>
                <a:path w="457200" h="609600">
                  <a:moveTo>
                    <a:pt x="457200" y="304800"/>
                  </a:moveTo>
                  <a:lnTo>
                    <a:pt x="454152" y="255397"/>
                  </a:lnTo>
                  <a:lnTo>
                    <a:pt x="445516" y="208534"/>
                  </a:lnTo>
                  <a:lnTo>
                    <a:pt x="431673" y="164719"/>
                  </a:lnTo>
                  <a:lnTo>
                    <a:pt x="413131" y="124841"/>
                  </a:lnTo>
                  <a:lnTo>
                    <a:pt x="390271" y="89281"/>
                  </a:lnTo>
                  <a:lnTo>
                    <a:pt x="363601" y="58801"/>
                  </a:lnTo>
                  <a:lnTo>
                    <a:pt x="333629" y="34036"/>
                  </a:lnTo>
                  <a:lnTo>
                    <a:pt x="265684" y="3937"/>
                  </a:lnTo>
                  <a:lnTo>
                    <a:pt x="228600" y="0"/>
                  </a:lnTo>
                  <a:lnTo>
                    <a:pt x="191516" y="3937"/>
                  </a:lnTo>
                  <a:lnTo>
                    <a:pt x="123571" y="34036"/>
                  </a:lnTo>
                  <a:lnTo>
                    <a:pt x="93599" y="58801"/>
                  </a:lnTo>
                  <a:lnTo>
                    <a:pt x="66929" y="89281"/>
                  </a:lnTo>
                  <a:lnTo>
                    <a:pt x="44069" y="124841"/>
                  </a:lnTo>
                  <a:lnTo>
                    <a:pt x="25527" y="164719"/>
                  </a:lnTo>
                  <a:lnTo>
                    <a:pt x="11684" y="208534"/>
                  </a:lnTo>
                  <a:lnTo>
                    <a:pt x="3048" y="255397"/>
                  </a:lnTo>
                  <a:lnTo>
                    <a:pt x="0" y="304800"/>
                  </a:lnTo>
                  <a:lnTo>
                    <a:pt x="3048" y="354203"/>
                  </a:lnTo>
                  <a:lnTo>
                    <a:pt x="11684" y="401066"/>
                  </a:lnTo>
                  <a:lnTo>
                    <a:pt x="25527" y="444881"/>
                  </a:lnTo>
                  <a:lnTo>
                    <a:pt x="44069" y="484759"/>
                  </a:lnTo>
                  <a:lnTo>
                    <a:pt x="66929" y="520319"/>
                  </a:lnTo>
                  <a:lnTo>
                    <a:pt x="93599" y="550799"/>
                  </a:lnTo>
                  <a:lnTo>
                    <a:pt x="123571" y="575564"/>
                  </a:lnTo>
                  <a:lnTo>
                    <a:pt x="191516" y="605663"/>
                  </a:lnTo>
                  <a:lnTo>
                    <a:pt x="228600" y="609600"/>
                  </a:lnTo>
                  <a:lnTo>
                    <a:pt x="265684" y="605663"/>
                  </a:lnTo>
                  <a:lnTo>
                    <a:pt x="333629" y="575564"/>
                  </a:lnTo>
                  <a:lnTo>
                    <a:pt x="363601" y="550799"/>
                  </a:lnTo>
                  <a:lnTo>
                    <a:pt x="390271" y="520319"/>
                  </a:lnTo>
                  <a:lnTo>
                    <a:pt x="413131" y="484759"/>
                  </a:lnTo>
                  <a:lnTo>
                    <a:pt x="431673" y="444881"/>
                  </a:lnTo>
                  <a:lnTo>
                    <a:pt x="445516" y="401066"/>
                  </a:lnTo>
                  <a:lnTo>
                    <a:pt x="454152" y="354203"/>
                  </a:lnTo>
                  <a:lnTo>
                    <a:pt x="457200" y="3048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395851" y="1025524"/>
              <a:ext cx="352425" cy="471805"/>
            </a:xfrm>
            <a:custGeom>
              <a:avLst/>
              <a:gdLst/>
              <a:ahLst/>
              <a:cxnLst/>
              <a:rect l="l" t="t" r="r" b="b"/>
              <a:pathLst>
                <a:path w="352425" h="471805">
                  <a:moveTo>
                    <a:pt x="326898" y="235077"/>
                  </a:moveTo>
                  <a:lnTo>
                    <a:pt x="326263" y="216027"/>
                  </a:lnTo>
                  <a:lnTo>
                    <a:pt x="320294" y="176657"/>
                  </a:lnTo>
                  <a:lnTo>
                    <a:pt x="314325" y="157429"/>
                  </a:lnTo>
                  <a:lnTo>
                    <a:pt x="314325" y="237617"/>
                  </a:lnTo>
                  <a:lnTo>
                    <a:pt x="313563" y="256667"/>
                  </a:lnTo>
                  <a:lnTo>
                    <a:pt x="303022" y="310134"/>
                  </a:lnTo>
                  <a:lnTo>
                    <a:pt x="282194" y="354584"/>
                  </a:lnTo>
                  <a:lnTo>
                    <a:pt x="252476" y="390144"/>
                  </a:lnTo>
                  <a:lnTo>
                    <a:pt x="216408" y="413004"/>
                  </a:lnTo>
                  <a:lnTo>
                    <a:pt x="175133" y="421894"/>
                  </a:lnTo>
                  <a:lnTo>
                    <a:pt x="161036" y="420624"/>
                  </a:lnTo>
                  <a:lnTo>
                    <a:pt x="121539" y="406654"/>
                  </a:lnTo>
                  <a:lnTo>
                    <a:pt x="87630" y="378714"/>
                  </a:lnTo>
                  <a:lnTo>
                    <a:pt x="61214" y="339344"/>
                  </a:lnTo>
                  <a:lnTo>
                    <a:pt x="43942" y="289814"/>
                  </a:lnTo>
                  <a:lnTo>
                    <a:pt x="38100" y="235077"/>
                  </a:lnTo>
                  <a:lnTo>
                    <a:pt x="38735" y="216027"/>
                  </a:lnTo>
                  <a:lnTo>
                    <a:pt x="49276" y="162687"/>
                  </a:lnTo>
                  <a:lnTo>
                    <a:pt x="70104" y="118237"/>
                  </a:lnTo>
                  <a:lnTo>
                    <a:pt x="99822" y="82550"/>
                  </a:lnTo>
                  <a:lnTo>
                    <a:pt x="136017" y="58420"/>
                  </a:lnTo>
                  <a:lnTo>
                    <a:pt x="177165" y="50800"/>
                  </a:lnTo>
                  <a:lnTo>
                    <a:pt x="191262" y="52070"/>
                  </a:lnTo>
                  <a:lnTo>
                    <a:pt x="242824" y="73660"/>
                  </a:lnTo>
                  <a:lnTo>
                    <a:pt x="274447" y="106807"/>
                  </a:lnTo>
                  <a:lnTo>
                    <a:pt x="297942" y="148717"/>
                  </a:lnTo>
                  <a:lnTo>
                    <a:pt x="311658" y="200787"/>
                  </a:lnTo>
                  <a:lnTo>
                    <a:pt x="314325" y="237617"/>
                  </a:lnTo>
                  <a:lnTo>
                    <a:pt x="314325" y="157429"/>
                  </a:lnTo>
                  <a:lnTo>
                    <a:pt x="292735" y="108077"/>
                  </a:lnTo>
                  <a:lnTo>
                    <a:pt x="248285" y="58420"/>
                  </a:lnTo>
                  <a:lnTo>
                    <a:pt x="206883" y="38100"/>
                  </a:lnTo>
                  <a:lnTo>
                    <a:pt x="176403" y="34290"/>
                  </a:lnTo>
                  <a:lnTo>
                    <a:pt x="146050" y="38100"/>
                  </a:lnTo>
                  <a:lnTo>
                    <a:pt x="92202" y="68580"/>
                  </a:lnTo>
                  <a:lnTo>
                    <a:pt x="51308" y="123317"/>
                  </a:lnTo>
                  <a:lnTo>
                    <a:pt x="28575" y="195707"/>
                  </a:lnTo>
                  <a:lnTo>
                    <a:pt x="25400" y="235077"/>
                  </a:lnTo>
                  <a:lnTo>
                    <a:pt x="26035" y="256667"/>
                  </a:lnTo>
                  <a:lnTo>
                    <a:pt x="32004" y="296164"/>
                  </a:lnTo>
                  <a:lnTo>
                    <a:pt x="59563" y="364744"/>
                  </a:lnTo>
                  <a:lnTo>
                    <a:pt x="104013" y="414274"/>
                  </a:lnTo>
                  <a:lnTo>
                    <a:pt x="160401" y="437134"/>
                  </a:lnTo>
                  <a:lnTo>
                    <a:pt x="175895" y="438404"/>
                  </a:lnTo>
                  <a:lnTo>
                    <a:pt x="191135" y="437134"/>
                  </a:lnTo>
                  <a:lnTo>
                    <a:pt x="234569" y="423164"/>
                  </a:lnTo>
                  <a:lnTo>
                    <a:pt x="271907" y="392684"/>
                  </a:lnTo>
                  <a:lnTo>
                    <a:pt x="308483" y="332994"/>
                  </a:lnTo>
                  <a:lnTo>
                    <a:pt x="326136" y="257937"/>
                  </a:lnTo>
                  <a:lnTo>
                    <a:pt x="326898" y="235077"/>
                  </a:lnTo>
                  <a:close/>
                </a:path>
                <a:path w="352425" h="471805">
                  <a:moveTo>
                    <a:pt x="352425" y="235077"/>
                  </a:moveTo>
                  <a:lnTo>
                    <a:pt x="351282" y="210947"/>
                  </a:lnTo>
                  <a:lnTo>
                    <a:pt x="344170" y="165227"/>
                  </a:lnTo>
                  <a:lnTo>
                    <a:pt x="339598" y="151003"/>
                  </a:lnTo>
                  <a:lnTo>
                    <a:pt x="339598" y="235077"/>
                  </a:lnTo>
                  <a:lnTo>
                    <a:pt x="339598" y="237617"/>
                  </a:lnTo>
                  <a:lnTo>
                    <a:pt x="336296" y="279527"/>
                  </a:lnTo>
                  <a:lnTo>
                    <a:pt x="326898" y="321564"/>
                  </a:lnTo>
                  <a:lnTo>
                    <a:pt x="311912" y="358394"/>
                  </a:lnTo>
                  <a:lnTo>
                    <a:pt x="291973" y="391414"/>
                  </a:lnTo>
                  <a:lnTo>
                    <a:pt x="240030" y="438404"/>
                  </a:lnTo>
                  <a:lnTo>
                    <a:pt x="176403" y="454914"/>
                  </a:lnTo>
                  <a:lnTo>
                    <a:pt x="159766" y="453644"/>
                  </a:lnTo>
                  <a:lnTo>
                    <a:pt x="98425" y="429514"/>
                  </a:lnTo>
                  <a:lnTo>
                    <a:pt x="50165" y="376174"/>
                  </a:lnTo>
                  <a:lnTo>
                    <a:pt x="32512" y="340614"/>
                  </a:lnTo>
                  <a:lnTo>
                    <a:pt x="20193" y="302514"/>
                  </a:lnTo>
                  <a:lnTo>
                    <a:pt x="13462" y="259207"/>
                  </a:lnTo>
                  <a:lnTo>
                    <a:pt x="12700" y="235077"/>
                  </a:lnTo>
                  <a:lnTo>
                    <a:pt x="16002" y="193167"/>
                  </a:lnTo>
                  <a:lnTo>
                    <a:pt x="25400" y="151257"/>
                  </a:lnTo>
                  <a:lnTo>
                    <a:pt x="40386" y="114427"/>
                  </a:lnTo>
                  <a:lnTo>
                    <a:pt x="60325" y="81280"/>
                  </a:lnTo>
                  <a:lnTo>
                    <a:pt x="112268" y="34290"/>
                  </a:lnTo>
                  <a:lnTo>
                    <a:pt x="175895" y="17780"/>
                  </a:lnTo>
                  <a:lnTo>
                    <a:pt x="192532" y="19050"/>
                  </a:lnTo>
                  <a:lnTo>
                    <a:pt x="239522" y="34290"/>
                  </a:lnTo>
                  <a:lnTo>
                    <a:pt x="291592" y="81280"/>
                  </a:lnTo>
                  <a:lnTo>
                    <a:pt x="326644" y="151257"/>
                  </a:lnTo>
                  <a:lnTo>
                    <a:pt x="336296" y="191897"/>
                  </a:lnTo>
                  <a:lnTo>
                    <a:pt x="339598" y="235077"/>
                  </a:lnTo>
                  <a:lnTo>
                    <a:pt x="339598" y="151003"/>
                  </a:lnTo>
                  <a:lnTo>
                    <a:pt x="311658" y="85090"/>
                  </a:lnTo>
                  <a:lnTo>
                    <a:pt x="287528" y="53340"/>
                  </a:lnTo>
                  <a:lnTo>
                    <a:pt x="241681" y="17780"/>
                  </a:lnTo>
                  <a:lnTo>
                    <a:pt x="193167" y="1270"/>
                  </a:lnTo>
                  <a:lnTo>
                    <a:pt x="175133" y="0"/>
                  </a:lnTo>
                  <a:lnTo>
                    <a:pt x="139827" y="5080"/>
                  </a:lnTo>
                  <a:lnTo>
                    <a:pt x="76835" y="41910"/>
                  </a:lnTo>
                  <a:lnTo>
                    <a:pt x="50927" y="69850"/>
                  </a:lnTo>
                  <a:lnTo>
                    <a:pt x="29591" y="105537"/>
                  </a:lnTo>
                  <a:lnTo>
                    <a:pt x="13462" y="146177"/>
                  </a:lnTo>
                  <a:lnTo>
                    <a:pt x="3429" y="190627"/>
                  </a:lnTo>
                  <a:lnTo>
                    <a:pt x="0" y="237617"/>
                  </a:lnTo>
                  <a:lnTo>
                    <a:pt x="1016" y="261747"/>
                  </a:lnTo>
                  <a:lnTo>
                    <a:pt x="8128" y="307594"/>
                  </a:lnTo>
                  <a:lnTo>
                    <a:pt x="21590" y="349504"/>
                  </a:lnTo>
                  <a:lnTo>
                    <a:pt x="40640" y="387604"/>
                  </a:lnTo>
                  <a:lnTo>
                    <a:pt x="64770" y="419354"/>
                  </a:lnTo>
                  <a:lnTo>
                    <a:pt x="124714" y="461264"/>
                  </a:lnTo>
                  <a:lnTo>
                    <a:pt x="159131" y="471551"/>
                  </a:lnTo>
                  <a:lnTo>
                    <a:pt x="177165" y="471551"/>
                  </a:lnTo>
                  <a:lnTo>
                    <a:pt x="229362" y="461264"/>
                  </a:lnTo>
                  <a:lnTo>
                    <a:pt x="275463" y="430784"/>
                  </a:lnTo>
                  <a:lnTo>
                    <a:pt x="301371" y="401574"/>
                  </a:lnTo>
                  <a:lnTo>
                    <a:pt x="322707" y="367284"/>
                  </a:lnTo>
                  <a:lnTo>
                    <a:pt x="338836" y="326644"/>
                  </a:lnTo>
                  <a:lnTo>
                    <a:pt x="348869" y="282194"/>
                  </a:lnTo>
                  <a:lnTo>
                    <a:pt x="352425" y="235077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780413" y="990727"/>
            <a:ext cx="5831840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spc="-10" dirty="0"/>
              <a:t>Emozioni</a:t>
            </a:r>
            <a:r>
              <a:rPr sz="3300" spc="-5" dirty="0"/>
              <a:t> e</a:t>
            </a:r>
            <a:r>
              <a:rPr sz="3300" spc="35" dirty="0"/>
              <a:t> </a:t>
            </a:r>
            <a:r>
              <a:rPr sz="3300" spc="-5" dirty="0"/>
              <a:t>processi</a:t>
            </a:r>
            <a:r>
              <a:rPr sz="3300" spc="-70" dirty="0"/>
              <a:t> </a:t>
            </a:r>
            <a:r>
              <a:rPr sz="3300" spc="-10" dirty="0"/>
              <a:t>decisionali</a:t>
            </a:r>
            <a:endParaRPr sz="3300"/>
          </a:p>
        </p:txBody>
      </p:sp>
      <p:sp>
        <p:nvSpPr>
          <p:cNvPr id="11" name="object 11"/>
          <p:cNvSpPr/>
          <p:nvPr/>
        </p:nvSpPr>
        <p:spPr>
          <a:xfrm>
            <a:off x="775779" y="3247643"/>
            <a:ext cx="7400925" cy="20320"/>
          </a:xfrm>
          <a:custGeom>
            <a:avLst/>
            <a:gdLst/>
            <a:ahLst/>
            <a:cxnLst/>
            <a:rect l="l" t="t" r="r" b="b"/>
            <a:pathLst>
              <a:path w="7400925" h="20320">
                <a:moveTo>
                  <a:pt x="1796796" y="0"/>
                </a:moveTo>
                <a:lnTo>
                  <a:pt x="0" y="0"/>
                </a:lnTo>
                <a:lnTo>
                  <a:pt x="0" y="19812"/>
                </a:lnTo>
                <a:lnTo>
                  <a:pt x="1796796" y="19812"/>
                </a:lnTo>
                <a:lnTo>
                  <a:pt x="1796796" y="0"/>
                </a:lnTo>
                <a:close/>
              </a:path>
              <a:path w="7400925" h="20320">
                <a:moveTo>
                  <a:pt x="7400480" y="0"/>
                </a:moveTo>
                <a:lnTo>
                  <a:pt x="5728640" y="0"/>
                </a:lnTo>
                <a:lnTo>
                  <a:pt x="5728640" y="19812"/>
                </a:lnTo>
                <a:lnTo>
                  <a:pt x="7400480" y="19812"/>
                </a:lnTo>
                <a:lnTo>
                  <a:pt x="7400480" y="0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50952" y="1450596"/>
            <a:ext cx="8607425" cy="3691890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95"/>
              </a:spcBef>
            </a:pPr>
            <a:r>
              <a:rPr sz="2700" dirty="0">
                <a:latin typeface="Georgia"/>
                <a:cs typeface="Georgia"/>
              </a:rPr>
              <a:t>Presenza</a:t>
            </a:r>
            <a:r>
              <a:rPr sz="2700" spc="-30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conscia</a:t>
            </a:r>
            <a:r>
              <a:rPr sz="2700" spc="-15" dirty="0">
                <a:latin typeface="Georgia"/>
                <a:cs typeface="Georgia"/>
              </a:rPr>
              <a:t> </a:t>
            </a:r>
            <a:r>
              <a:rPr sz="2700" dirty="0">
                <a:latin typeface="Georgia"/>
                <a:cs typeface="Georgia"/>
              </a:rPr>
              <a:t>e</a:t>
            </a:r>
            <a:r>
              <a:rPr sz="2700" spc="-10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inconscia</a:t>
            </a:r>
            <a:r>
              <a:rPr sz="2700" spc="-25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delle</a:t>
            </a:r>
            <a:r>
              <a:rPr sz="2700" spc="-10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emozioni</a:t>
            </a:r>
            <a:endParaRPr sz="2700">
              <a:latin typeface="Georgia"/>
              <a:cs typeface="Georgia"/>
            </a:endParaRPr>
          </a:p>
          <a:p>
            <a:pPr marL="12700" marR="5080">
              <a:lnSpc>
                <a:spcPct val="100000"/>
              </a:lnSpc>
              <a:spcBef>
                <a:spcPts val="700"/>
              </a:spcBef>
              <a:buClr>
                <a:srgbClr val="D16147"/>
              </a:buClr>
              <a:buSzPct val="81481"/>
              <a:buFont typeface="Segoe UI Symbol"/>
              <a:buChar char="⚫"/>
              <a:tabLst>
                <a:tab pos="175895" algn="l"/>
                <a:tab pos="1829435" algn="l"/>
                <a:tab pos="3658235" algn="l"/>
                <a:tab pos="7725409" algn="l"/>
              </a:tabLst>
            </a:pPr>
            <a:r>
              <a:rPr sz="2700" i="1" spc="-5" dirty="0">
                <a:latin typeface="Georgia"/>
                <a:cs typeface="Georgia"/>
              </a:rPr>
              <a:t>Descartes' Error: Emotion, Reason, </a:t>
            </a:r>
            <a:r>
              <a:rPr sz="2700" i="1" dirty="0">
                <a:latin typeface="Georgia"/>
                <a:cs typeface="Georgia"/>
              </a:rPr>
              <a:t>and </a:t>
            </a:r>
            <a:r>
              <a:rPr sz="2700" i="1" spc="-5" dirty="0">
                <a:latin typeface="Georgia"/>
                <a:cs typeface="Georgia"/>
              </a:rPr>
              <a:t>the Human </a:t>
            </a:r>
            <a:r>
              <a:rPr sz="2700" i="1" dirty="0">
                <a:latin typeface="Georgia"/>
                <a:cs typeface="Georgia"/>
              </a:rPr>
              <a:t> Brain.	</a:t>
            </a:r>
            <a:r>
              <a:rPr sz="2700" spc="-5" dirty="0">
                <a:latin typeface="Georgia"/>
                <a:cs typeface="Georgia"/>
              </a:rPr>
              <a:t>Damasio	</a:t>
            </a:r>
            <a:r>
              <a:rPr sz="2700" spc="-10" dirty="0">
                <a:latin typeface="Georgia"/>
                <a:cs typeface="Georgia"/>
              </a:rPr>
              <a:t>contrasta</a:t>
            </a:r>
            <a:r>
              <a:rPr sz="2700" spc="-5" dirty="0">
                <a:latin typeface="Georgia"/>
                <a:cs typeface="Georgia"/>
              </a:rPr>
              <a:t> la</a:t>
            </a:r>
            <a:r>
              <a:rPr sz="2700" spc="10" dirty="0">
                <a:latin typeface="Georgia"/>
                <a:cs typeface="Georgia"/>
              </a:rPr>
              <a:t> </a:t>
            </a:r>
            <a:r>
              <a:rPr sz="2700" spc="-10" dirty="0">
                <a:latin typeface="Georgia"/>
                <a:cs typeface="Georgia"/>
              </a:rPr>
              <a:t>drastica</a:t>
            </a:r>
            <a:r>
              <a:rPr sz="2700" spc="-5" dirty="0">
                <a:latin typeface="Georgia"/>
                <a:cs typeface="Georgia"/>
              </a:rPr>
              <a:t> separazione </a:t>
            </a:r>
            <a:r>
              <a:rPr sz="2700" spc="-635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tra </a:t>
            </a:r>
            <a:r>
              <a:rPr sz="2700" b="1" dirty="0">
                <a:solidFill>
                  <a:srgbClr val="009999"/>
                </a:solidFill>
                <a:latin typeface="Georgia"/>
                <a:cs typeface="Georgia"/>
                <a:hlinkClick r:id="rId2"/>
              </a:rPr>
              <a:t>emozione </a:t>
            </a:r>
            <a:r>
              <a:rPr sz="2700" spc="-5" dirty="0">
                <a:latin typeface="Georgia"/>
                <a:cs typeface="Georgia"/>
              </a:rPr>
              <a:t>e</a:t>
            </a:r>
            <a:r>
              <a:rPr sz="2700" u="heavy" spc="-5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Georgia"/>
                <a:cs typeface="Georgia"/>
                <a:hlinkClick r:id="rId3"/>
              </a:rPr>
              <a:t> </a:t>
            </a:r>
            <a:r>
              <a:rPr sz="2700" b="1" u="heavy" spc="-5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Georgia"/>
                <a:cs typeface="Georgia"/>
                <a:hlinkClick r:id="rId3"/>
              </a:rPr>
              <a:t>intelletto</a:t>
            </a:r>
            <a:r>
              <a:rPr sz="2700" b="1" spc="-5" dirty="0">
                <a:solidFill>
                  <a:srgbClr val="009999"/>
                </a:solidFill>
                <a:latin typeface="Georgia"/>
                <a:cs typeface="Georgia"/>
                <a:hlinkClick r:id="rId3"/>
              </a:rPr>
              <a:t> </a:t>
            </a:r>
            <a:r>
              <a:rPr sz="2700" dirty="0">
                <a:latin typeface="Georgia"/>
                <a:cs typeface="Georgia"/>
              </a:rPr>
              <a:t>introdotta </a:t>
            </a:r>
            <a:r>
              <a:rPr sz="2700" spc="-5" dirty="0">
                <a:latin typeface="Georgia"/>
                <a:cs typeface="Georgia"/>
              </a:rPr>
              <a:t>da </a:t>
            </a:r>
            <a:r>
              <a:rPr sz="2700" b="1" spc="-5" dirty="0">
                <a:solidFill>
                  <a:srgbClr val="009999"/>
                </a:solidFill>
                <a:latin typeface="Georgia"/>
                <a:cs typeface="Georgia"/>
                <a:hlinkClick r:id="rId4"/>
              </a:rPr>
              <a:t>Cartesio. </a:t>
            </a:r>
            <a:r>
              <a:rPr sz="2700" b="1" dirty="0">
                <a:solidFill>
                  <a:srgbClr val="009999"/>
                </a:solidFill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Senza</a:t>
            </a:r>
            <a:r>
              <a:rPr sz="2700" spc="-15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sentimenti di</a:t>
            </a:r>
            <a:r>
              <a:rPr sz="2700" spc="5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fondo</a:t>
            </a:r>
            <a:r>
              <a:rPr sz="2700" spc="5" dirty="0">
                <a:latin typeface="Georgia"/>
                <a:cs typeface="Georgia"/>
              </a:rPr>
              <a:t> </a:t>
            </a:r>
            <a:r>
              <a:rPr sz="2700" spc="-10" dirty="0">
                <a:latin typeface="Georgia"/>
                <a:cs typeface="Georgia"/>
              </a:rPr>
              <a:t>sarebbe </a:t>
            </a:r>
            <a:r>
              <a:rPr sz="2700" dirty="0">
                <a:latin typeface="Georgia"/>
                <a:cs typeface="Georgia"/>
              </a:rPr>
              <a:t>il</a:t>
            </a:r>
            <a:r>
              <a:rPr sz="2700" spc="15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nucleo</a:t>
            </a:r>
            <a:r>
              <a:rPr sz="2700" spc="5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stesso	della </a:t>
            </a:r>
            <a:r>
              <a:rPr sz="2700" dirty="0">
                <a:latin typeface="Georgia"/>
                <a:cs typeface="Georgia"/>
              </a:rPr>
              <a:t> rappresentazione</a:t>
            </a:r>
            <a:r>
              <a:rPr sz="2700" spc="-60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del sé </a:t>
            </a:r>
            <a:r>
              <a:rPr sz="2700" spc="-10" dirty="0">
                <a:latin typeface="Georgia"/>
                <a:cs typeface="Georgia"/>
              </a:rPr>
              <a:t>ad</a:t>
            </a:r>
            <a:r>
              <a:rPr sz="2700" spc="-5" dirty="0">
                <a:latin typeface="Georgia"/>
                <a:cs typeface="Georgia"/>
              </a:rPr>
              <a:t> essere</a:t>
            </a:r>
            <a:r>
              <a:rPr sz="2700" spc="-35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infranto.</a:t>
            </a:r>
            <a:endParaRPr sz="27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D16147"/>
              </a:buClr>
              <a:buFont typeface="Segoe UI Symbol"/>
              <a:buChar char="⚫"/>
            </a:pPr>
            <a:endParaRPr sz="4200">
              <a:latin typeface="Georgia"/>
              <a:cs typeface="Georgia"/>
            </a:endParaRPr>
          </a:p>
          <a:p>
            <a:pPr marL="175260" indent="-163195">
              <a:lnSpc>
                <a:spcPct val="100000"/>
              </a:lnSpc>
              <a:buClr>
                <a:srgbClr val="D16147"/>
              </a:buClr>
              <a:buSzPct val="81481"/>
              <a:buFont typeface="Segoe UI Symbol"/>
              <a:buChar char="⚫"/>
              <a:tabLst>
                <a:tab pos="175895" algn="l"/>
              </a:tabLst>
            </a:pPr>
            <a:r>
              <a:rPr sz="2700" spc="-5" dirty="0">
                <a:latin typeface="Georgia"/>
                <a:cs typeface="Georgia"/>
              </a:rPr>
              <a:t>Qual</a:t>
            </a:r>
            <a:r>
              <a:rPr sz="2700" spc="-20" dirty="0">
                <a:latin typeface="Georgia"/>
                <a:cs typeface="Georgia"/>
              </a:rPr>
              <a:t> </a:t>
            </a:r>
            <a:r>
              <a:rPr sz="2700" dirty="0">
                <a:latin typeface="Georgia"/>
                <a:cs typeface="Georgia"/>
              </a:rPr>
              <a:t>è</a:t>
            </a:r>
            <a:r>
              <a:rPr sz="2700" spc="-15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allora </a:t>
            </a:r>
            <a:r>
              <a:rPr sz="2700" dirty="0">
                <a:latin typeface="Georgia"/>
                <a:cs typeface="Georgia"/>
              </a:rPr>
              <a:t>il</a:t>
            </a:r>
            <a:r>
              <a:rPr sz="2700" spc="-15" dirty="0">
                <a:latin typeface="Georgia"/>
                <a:cs typeface="Georgia"/>
              </a:rPr>
              <a:t> </a:t>
            </a:r>
            <a:r>
              <a:rPr sz="2700" spc="-10" dirty="0">
                <a:latin typeface="Georgia"/>
                <a:cs typeface="Georgia"/>
              </a:rPr>
              <a:t>ruolo</a:t>
            </a:r>
            <a:r>
              <a:rPr sz="2700" spc="-15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delle</a:t>
            </a:r>
            <a:r>
              <a:rPr sz="2700" spc="-15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emozioni?</a:t>
            </a:r>
            <a:endParaRPr sz="2700">
              <a:latin typeface="Georgia"/>
              <a:cs typeface="Georgi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640828" y="6368592"/>
            <a:ext cx="127000" cy="421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solidFill>
                  <a:srgbClr val="210DC7"/>
                </a:solidFill>
                <a:latin typeface="Georgia"/>
                <a:cs typeface="Georgia"/>
              </a:rPr>
              <a:t>1</a:t>
            </a:r>
            <a:endParaRPr sz="13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</a:pPr>
            <a:r>
              <a:rPr sz="1300" spc="-5" dirty="0">
                <a:solidFill>
                  <a:srgbClr val="210DC7"/>
                </a:solidFill>
                <a:latin typeface="Georgia"/>
                <a:cs typeface="Georgia"/>
              </a:rPr>
              <a:t>0</a:t>
            </a:r>
            <a:endParaRPr sz="13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43000" y="0"/>
            <a:ext cx="114300" cy="6858000"/>
          </a:xfrm>
          <a:custGeom>
            <a:avLst/>
            <a:gdLst/>
            <a:ahLst/>
            <a:cxnLst/>
            <a:rect l="l" t="t" r="r" b="b"/>
            <a:pathLst>
              <a:path w="114300" h="6858000">
                <a:moveTo>
                  <a:pt x="11430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0" y="6858000"/>
                </a:lnTo>
                <a:lnTo>
                  <a:pt x="1143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252537" y="0"/>
            <a:ext cx="6748780" cy="6858000"/>
            <a:chOff x="1252537" y="0"/>
            <a:chExt cx="6748780" cy="6858000"/>
          </a:xfrm>
        </p:grpSpPr>
        <p:sp>
          <p:nvSpPr>
            <p:cNvPr id="4" name="object 4"/>
            <p:cNvSpPr/>
            <p:nvPr/>
          </p:nvSpPr>
          <p:spPr>
            <a:xfrm>
              <a:off x="1254925" y="0"/>
              <a:ext cx="6746240" cy="6858000"/>
            </a:xfrm>
            <a:custGeom>
              <a:avLst/>
              <a:gdLst/>
              <a:ahLst/>
              <a:cxnLst/>
              <a:rect l="l" t="t" r="r" b="b"/>
              <a:pathLst>
                <a:path w="6746240" h="6858000">
                  <a:moveTo>
                    <a:pt x="6624701" y="6388100"/>
                  </a:moveTo>
                  <a:lnTo>
                    <a:pt x="0" y="6388100"/>
                  </a:lnTo>
                  <a:lnTo>
                    <a:pt x="0" y="6697345"/>
                  </a:lnTo>
                  <a:lnTo>
                    <a:pt x="6624701" y="6697345"/>
                  </a:lnTo>
                  <a:lnTo>
                    <a:pt x="6624701" y="6388100"/>
                  </a:lnTo>
                  <a:close/>
                </a:path>
                <a:path w="6746240" h="6858000">
                  <a:moveTo>
                    <a:pt x="6746075" y="0"/>
                  </a:moveTo>
                  <a:lnTo>
                    <a:pt x="6631775" y="0"/>
                  </a:lnTo>
                  <a:lnTo>
                    <a:pt x="6631775" y="6858000"/>
                  </a:lnTo>
                  <a:lnTo>
                    <a:pt x="6746075" y="6858000"/>
                  </a:lnTo>
                  <a:lnTo>
                    <a:pt x="67460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257300" y="155574"/>
              <a:ext cx="6624955" cy="6546850"/>
            </a:xfrm>
            <a:custGeom>
              <a:avLst/>
              <a:gdLst/>
              <a:ahLst/>
              <a:cxnLst/>
              <a:rect l="l" t="t" r="r" b="b"/>
              <a:pathLst>
                <a:path w="6624955" h="6546850">
                  <a:moveTo>
                    <a:pt x="0" y="6546850"/>
                  </a:moveTo>
                  <a:lnTo>
                    <a:pt x="6624701" y="6546850"/>
                  </a:lnTo>
                  <a:lnTo>
                    <a:pt x="6624701" y="0"/>
                  </a:lnTo>
                  <a:lnTo>
                    <a:pt x="0" y="0"/>
                  </a:lnTo>
                  <a:lnTo>
                    <a:pt x="0" y="6546850"/>
                  </a:lnTo>
                  <a:close/>
                </a:path>
              </a:pathLst>
            </a:custGeom>
            <a:ln w="9525">
              <a:solidFill>
                <a:srgbClr val="DFDFD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257300" y="1276350"/>
              <a:ext cx="6624955" cy="0"/>
            </a:xfrm>
            <a:custGeom>
              <a:avLst/>
              <a:gdLst/>
              <a:ahLst/>
              <a:cxnLst/>
              <a:rect l="l" t="t" r="r" b="b"/>
              <a:pathLst>
                <a:path w="6624955">
                  <a:moveTo>
                    <a:pt x="0" y="0"/>
                  </a:moveTo>
                  <a:lnTo>
                    <a:pt x="6624701" y="0"/>
                  </a:lnTo>
                </a:path>
              </a:pathLst>
            </a:custGeom>
            <a:ln w="9525">
              <a:solidFill>
                <a:srgbClr val="DFDFDF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343400" y="955674"/>
              <a:ext cx="457200" cy="609600"/>
            </a:xfrm>
            <a:custGeom>
              <a:avLst/>
              <a:gdLst/>
              <a:ahLst/>
              <a:cxnLst/>
              <a:rect l="l" t="t" r="r" b="b"/>
              <a:pathLst>
                <a:path w="457200" h="609600">
                  <a:moveTo>
                    <a:pt x="457200" y="304800"/>
                  </a:moveTo>
                  <a:lnTo>
                    <a:pt x="454152" y="255397"/>
                  </a:lnTo>
                  <a:lnTo>
                    <a:pt x="445516" y="208534"/>
                  </a:lnTo>
                  <a:lnTo>
                    <a:pt x="431673" y="164719"/>
                  </a:lnTo>
                  <a:lnTo>
                    <a:pt x="413131" y="124841"/>
                  </a:lnTo>
                  <a:lnTo>
                    <a:pt x="390271" y="89281"/>
                  </a:lnTo>
                  <a:lnTo>
                    <a:pt x="363601" y="58801"/>
                  </a:lnTo>
                  <a:lnTo>
                    <a:pt x="333629" y="34036"/>
                  </a:lnTo>
                  <a:lnTo>
                    <a:pt x="265684" y="3937"/>
                  </a:lnTo>
                  <a:lnTo>
                    <a:pt x="228600" y="0"/>
                  </a:lnTo>
                  <a:lnTo>
                    <a:pt x="191516" y="3937"/>
                  </a:lnTo>
                  <a:lnTo>
                    <a:pt x="123571" y="34036"/>
                  </a:lnTo>
                  <a:lnTo>
                    <a:pt x="93599" y="58801"/>
                  </a:lnTo>
                  <a:lnTo>
                    <a:pt x="66929" y="89281"/>
                  </a:lnTo>
                  <a:lnTo>
                    <a:pt x="44069" y="124841"/>
                  </a:lnTo>
                  <a:lnTo>
                    <a:pt x="25527" y="164719"/>
                  </a:lnTo>
                  <a:lnTo>
                    <a:pt x="11684" y="208534"/>
                  </a:lnTo>
                  <a:lnTo>
                    <a:pt x="3048" y="255397"/>
                  </a:lnTo>
                  <a:lnTo>
                    <a:pt x="0" y="304800"/>
                  </a:lnTo>
                  <a:lnTo>
                    <a:pt x="3048" y="354203"/>
                  </a:lnTo>
                  <a:lnTo>
                    <a:pt x="11684" y="401066"/>
                  </a:lnTo>
                  <a:lnTo>
                    <a:pt x="25527" y="444881"/>
                  </a:lnTo>
                  <a:lnTo>
                    <a:pt x="44069" y="484759"/>
                  </a:lnTo>
                  <a:lnTo>
                    <a:pt x="66929" y="520319"/>
                  </a:lnTo>
                  <a:lnTo>
                    <a:pt x="93599" y="550799"/>
                  </a:lnTo>
                  <a:lnTo>
                    <a:pt x="123571" y="575564"/>
                  </a:lnTo>
                  <a:lnTo>
                    <a:pt x="191516" y="605663"/>
                  </a:lnTo>
                  <a:lnTo>
                    <a:pt x="228600" y="609600"/>
                  </a:lnTo>
                  <a:lnTo>
                    <a:pt x="265684" y="605663"/>
                  </a:lnTo>
                  <a:lnTo>
                    <a:pt x="333629" y="575564"/>
                  </a:lnTo>
                  <a:lnTo>
                    <a:pt x="363601" y="550799"/>
                  </a:lnTo>
                  <a:lnTo>
                    <a:pt x="390271" y="520319"/>
                  </a:lnTo>
                  <a:lnTo>
                    <a:pt x="413131" y="484759"/>
                  </a:lnTo>
                  <a:lnTo>
                    <a:pt x="431673" y="444881"/>
                  </a:lnTo>
                  <a:lnTo>
                    <a:pt x="445516" y="401066"/>
                  </a:lnTo>
                  <a:lnTo>
                    <a:pt x="454152" y="354203"/>
                  </a:lnTo>
                  <a:lnTo>
                    <a:pt x="457200" y="3048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395851" y="1025524"/>
              <a:ext cx="352425" cy="471805"/>
            </a:xfrm>
            <a:custGeom>
              <a:avLst/>
              <a:gdLst/>
              <a:ahLst/>
              <a:cxnLst/>
              <a:rect l="l" t="t" r="r" b="b"/>
              <a:pathLst>
                <a:path w="352425" h="471805">
                  <a:moveTo>
                    <a:pt x="326898" y="235077"/>
                  </a:moveTo>
                  <a:lnTo>
                    <a:pt x="326263" y="216027"/>
                  </a:lnTo>
                  <a:lnTo>
                    <a:pt x="320294" y="176657"/>
                  </a:lnTo>
                  <a:lnTo>
                    <a:pt x="314325" y="157429"/>
                  </a:lnTo>
                  <a:lnTo>
                    <a:pt x="314325" y="237617"/>
                  </a:lnTo>
                  <a:lnTo>
                    <a:pt x="313563" y="256667"/>
                  </a:lnTo>
                  <a:lnTo>
                    <a:pt x="303022" y="310134"/>
                  </a:lnTo>
                  <a:lnTo>
                    <a:pt x="282194" y="354584"/>
                  </a:lnTo>
                  <a:lnTo>
                    <a:pt x="252476" y="390144"/>
                  </a:lnTo>
                  <a:lnTo>
                    <a:pt x="216408" y="413004"/>
                  </a:lnTo>
                  <a:lnTo>
                    <a:pt x="175133" y="421894"/>
                  </a:lnTo>
                  <a:lnTo>
                    <a:pt x="161036" y="420624"/>
                  </a:lnTo>
                  <a:lnTo>
                    <a:pt x="121539" y="406654"/>
                  </a:lnTo>
                  <a:lnTo>
                    <a:pt x="87630" y="378714"/>
                  </a:lnTo>
                  <a:lnTo>
                    <a:pt x="61214" y="339344"/>
                  </a:lnTo>
                  <a:lnTo>
                    <a:pt x="43942" y="289814"/>
                  </a:lnTo>
                  <a:lnTo>
                    <a:pt x="38100" y="235077"/>
                  </a:lnTo>
                  <a:lnTo>
                    <a:pt x="38735" y="216027"/>
                  </a:lnTo>
                  <a:lnTo>
                    <a:pt x="49276" y="162687"/>
                  </a:lnTo>
                  <a:lnTo>
                    <a:pt x="70104" y="118237"/>
                  </a:lnTo>
                  <a:lnTo>
                    <a:pt x="99822" y="82550"/>
                  </a:lnTo>
                  <a:lnTo>
                    <a:pt x="136017" y="58420"/>
                  </a:lnTo>
                  <a:lnTo>
                    <a:pt x="177165" y="50800"/>
                  </a:lnTo>
                  <a:lnTo>
                    <a:pt x="191262" y="52070"/>
                  </a:lnTo>
                  <a:lnTo>
                    <a:pt x="242824" y="73660"/>
                  </a:lnTo>
                  <a:lnTo>
                    <a:pt x="274447" y="106807"/>
                  </a:lnTo>
                  <a:lnTo>
                    <a:pt x="297942" y="148717"/>
                  </a:lnTo>
                  <a:lnTo>
                    <a:pt x="311658" y="200787"/>
                  </a:lnTo>
                  <a:lnTo>
                    <a:pt x="314325" y="237617"/>
                  </a:lnTo>
                  <a:lnTo>
                    <a:pt x="314325" y="157429"/>
                  </a:lnTo>
                  <a:lnTo>
                    <a:pt x="292735" y="108077"/>
                  </a:lnTo>
                  <a:lnTo>
                    <a:pt x="248285" y="58420"/>
                  </a:lnTo>
                  <a:lnTo>
                    <a:pt x="206883" y="38100"/>
                  </a:lnTo>
                  <a:lnTo>
                    <a:pt x="176403" y="34290"/>
                  </a:lnTo>
                  <a:lnTo>
                    <a:pt x="146050" y="38100"/>
                  </a:lnTo>
                  <a:lnTo>
                    <a:pt x="92202" y="68580"/>
                  </a:lnTo>
                  <a:lnTo>
                    <a:pt x="51308" y="123317"/>
                  </a:lnTo>
                  <a:lnTo>
                    <a:pt x="28575" y="195707"/>
                  </a:lnTo>
                  <a:lnTo>
                    <a:pt x="25400" y="235077"/>
                  </a:lnTo>
                  <a:lnTo>
                    <a:pt x="26035" y="256667"/>
                  </a:lnTo>
                  <a:lnTo>
                    <a:pt x="32004" y="296164"/>
                  </a:lnTo>
                  <a:lnTo>
                    <a:pt x="59563" y="364744"/>
                  </a:lnTo>
                  <a:lnTo>
                    <a:pt x="104013" y="414274"/>
                  </a:lnTo>
                  <a:lnTo>
                    <a:pt x="160401" y="437134"/>
                  </a:lnTo>
                  <a:lnTo>
                    <a:pt x="175895" y="438404"/>
                  </a:lnTo>
                  <a:lnTo>
                    <a:pt x="191135" y="437134"/>
                  </a:lnTo>
                  <a:lnTo>
                    <a:pt x="234569" y="423164"/>
                  </a:lnTo>
                  <a:lnTo>
                    <a:pt x="271907" y="392684"/>
                  </a:lnTo>
                  <a:lnTo>
                    <a:pt x="308483" y="332994"/>
                  </a:lnTo>
                  <a:lnTo>
                    <a:pt x="326136" y="257937"/>
                  </a:lnTo>
                  <a:lnTo>
                    <a:pt x="326898" y="235077"/>
                  </a:lnTo>
                  <a:close/>
                </a:path>
                <a:path w="352425" h="471805">
                  <a:moveTo>
                    <a:pt x="352425" y="235077"/>
                  </a:moveTo>
                  <a:lnTo>
                    <a:pt x="351282" y="210947"/>
                  </a:lnTo>
                  <a:lnTo>
                    <a:pt x="344170" y="165227"/>
                  </a:lnTo>
                  <a:lnTo>
                    <a:pt x="339598" y="151003"/>
                  </a:lnTo>
                  <a:lnTo>
                    <a:pt x="339598" y="235077"/>
                  </a:lnTo>
                  <a:lnTo>
                    <a:pt x="339598" y="237617"/>
                  </a:lnTo>
                  <a:lnTo>
                    <a:pt x="336296" y="279527"/>
                  </a:lnTo>
                  <a:lnTo>
                    <a:pt x="326898" y="321564"/>
                  </a:lnTo>
                  <a:lnTo>
                    <a:pt x="311912" y="358394"/>
                  </a:lnTo>
                  <a:lnTo>
                    <a:pt x="291973" y="391414"/>
                  </a:lnTo>
                  <a:lnTo>
                    <a:pt x="240030" y="438404"/>
                  </a:lnTo>
                  <a:lnTo>
                    <a:pt x="176403" y="454914"/>
                  </a:lnTo>
                  <a:lnTo>
                    <a:pt x="159766" y="453644"/>
                  </a:lnTo>
                  <a:lnTo>
                    <a:pt x="98425" y="429514"/>
                  </a:lnTo>
                  <a:lnTo>
                    <a:pt x="50165" y="376174"/>
                  </a:lnTo>
                  <a:lnTo>
                    <a:pt x="32512" y="340614"/>
                  </a:lnTo>
                  <a:lnTo>
                    <a:pt x="20193" y="302514"/>
                  </a:lnTo>
                  <a:lnTo>
                    <a:pt x="13462" y="259207"/>
                  </a:lnTo>
                  <a:lnTo>
                    <a:pt x="12700" y="235077"/>
                  </a:lnTo>
                  <a:lnTo>
                    <a:pt x="16002" y="193167"/>
                  </a:lnTo>
                  <a:lnTo>
                    <a:pt x="25400" y="151257"/>
                  </a:lnTo>
                  <a:lnTo>
                    <a:pt x="40386" y="114427"/>
                  </a:lnTo>
                  <a:lnTo>
                    <a:pt x="60325" y="81280"/>
                  </a:lnTo>
                  <a:lnTo>
                    <a:pt x="112268" y="34290"/>
                  </a:lnTo>
                  <a:lnTo>
                    <a:pt x="175895" y="17780"/>
                  </a:lnTo>
                  <a:lnTo>
                    <a:pt x="192532" y="19050"/>
                  </a:lnTo>
                  <a:lnTo>
                    <a:pt x="239522" y="34290"/>
                  </a:lnTo>
                  <a:lnTo>
                    <a:pt x="291592" y="81280"/>
                  </a:lnTo>
                  <a:lnTo>
                    <a:pt x="326644" y="151257"/>
                  </a:lnTo>
                  <a:lnTo>
                    <a:pt x="336296" y="191897"/>
                  </a:lnTo>
                  <a:lnTo>
                    <a:pt x="339598" y="235077"/>
                  </a:lnTo>
                  <a:lnTo>
                    <a:pt x="339598" y="151003"/>
                  </a:lnTo>
                  <a:lnTo>
                    <a:pt x="311658" y="85090"/>
                  </a:lnTo>
                  <a:lnTo>
                    <a:pt x="287528" y="53340"/>
                  </a:lnTo>
                  <a:lnTo>
                    <a:pt x="241681" y="17780"/>
                  </a:lnTo>
                  <a:lnTo>
                    <a:pt x="193167" y="1270"/>
                  </a:lnTo>
                  <a:lnTo>
                    <a:pt x="175133" y="0"/>
                  </a:lnTo>
                  <a:lnTo>
                    <a:pt x="139827" y="5080"/>
                  </a:lnTo>
                  <a:lnTo>
                    <a:pt x="76835" y="41910"/>
                  </a:lnTo>
                  <a:lnTo>
                    <a:pt x="50927" y="69850"/>
                  </a:lnTo>
                  <a:lnTo>
                    <a:pt x="29591" y="105537"/>
                  </a:lnTo>
                  <a:lnTo>
                    <a:pt x="13462" y="146177"/>
                  </a:lnTo>
                  <a:lnTo>
                    <a:pt x="3429" y="190627"/>
                  </a:lnTo>
                  <a:lnTo>
                    <a:pt x="0" y="237617"/>
                  </a:lnTo>
                  <a:lnTo>
                    <a:pt x="1016" y="261747"/>
                  </a:lnTo>
                  <a:lnTo>
                    <a:pt x="8128" y="307594"/>
                  </a:lnTo>
                  <a:lnTo>
                    <a:pt x="21590" y="349504"/>
                  </a:lnTo>
                  <a:lnTo>
                    <a:pt x="40640" y="387604"/>
                  </a:lnTo>
                  <a:lnTo>
                    <a:pt x="64770" y="419354"/>
                  </a:lnTo>
                  <a:lnTo>
                    <a:pt x="124714" y="461264"/>
                  </a:lnTo>
                  <a:lnTo>
                    <a:pt x="159131" y="471551"/>
                  </a:lnTo>
                  <a:lnTo>
                    <a:pt x="177165" y="471551"/>
                  </a:lnTo>
                  <a:lnTo>
                    <a:pt x="229362" y="461264"/>
                  </a:lnTo>
                  <a:lnTo>
                    <a:pt x="275463" y="430784"/>
                  </a:lnTo>
                  <a:lnTo>
                    <a:pt x="301371" y="401574"/>
                  </a:lnTo>
                  <a:lnTo>
                    <a:pt x="322707" y="367284"/>
                  </a:lnTo>
                  <a:lnTo>
                    <a:pt x="338836" y="326644"/>
                  </a:lnTo>
                  <a:lnTo>
                    <a:pt x="348869" y="282194"/>
                  </a:lnTo>
                  <a:lnTo>
                    <a:pt x="352425" y="235077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731135" y="672465"/>
            <a:ext cx="3693160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spc="-5" dirty="0"/>
              <a:t>Marcatore</a:t>
            </a:r>
            <a:r>
              <a:rPr sz="3300" spc="-95" dirty="0"/>
              <a:t> </a:t>
            </a:r>
            <a:r>
              <a:rPr sz="3300" spc="-5" dirty="0"/>
              <a:t>somatico</a:t>
            </a:r>
            <a:endParaRPr sz="3300"/>
          </a:p>
        </p:txBody>
      </p:sp>
      <p:sp>
        <p:nvSpPr>
          <p:cNvPr id="10" name="object 10"/>
          <p:cNvSpPr/>
          <p:nvPr/>
        </p:nvSpPr>
        <p:spPr>
          <a:xfrm>
            <a:off x="3320415" y="2653919"/>
            <a:ext cx="71755" cy="15240"/>
          </a:xfrm>
          <a:custGeom>
            <a:avLst/>
            <a:gdLst/>
            <a:ahLst/>
            <a:cxnLst/>
            <a:rect l="l" t="t" r="r" b="b"/>
            <a:pathLst>
              <a:path w="71754" h="15239">
                <a:moveTo>
                  <a:pt x="71627" y="0"/>
                </a:moveTo>
                <a:lnTo>
                  <a:pt x="0" y="0"/>
                </a:lnTo>
                <a:lnTo>
                  <a:pt x="0" y="15239"/>
                </a:lnTo>
                <a:lnTo>
                  <a:pt x="71627" y="15239"/>
                </a:lnTo>
                <a:lnTo>
                  <a:pt x="71627" y="0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67055" y="1211960"/>
            <a:ext cx="8217534" cy="4781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115" marR="5080" indent="-273050">
              <a:lnSpc>
                <a:spcPct val="100000"/>
              </a:lnSpc>
              <a:spcBef>
                <a:spcPts val="100"/>
              </a:spcBef>
              <a:buClr>
                <a:srgbClr val="D16147"/>
              </a:buClr>
              <a:buSzPct val="85416"/>
              <a:buFont typeface="Segoe UI Symbol"/>
              <a:buChar char="⚫"/>
              <a:tabLst>
                <a:tab pos="285115" algn="l"/>
                <a:tab pos="285750" algn="l"/>
                <a:tab pos="4398010" algn="l"/>
              </a:tabLst>
            </a:pPr>
            <a:r>
              <a:rPr sz="2400" spc="-5" dirty="0">
                <a:latin typeface="Georgia"/>
                <a:cs typeface="Georgia"/>
              </a:rPr>
              <a:t>Dinanzi </a:t>
            </a:r>
            <a:r>
              <a:rPr sz="2400" dirty="0">
                <a:latin typeface="Georgia"/>
                <a:cs typeface="Georgia"/>
              </a:rPr>
              <a:t>a </a:t>
            </a:r>
            <a:r>
              <a:rPr sz="2400" spc="-5" dirty="0">
                <a:latin typeface="Georgia"/>
                <a:cs typeface="Georgia"/>
              </a:rPr>
              <a:t>un campo di possibili decisioni, l'esito negativo </a:t>
            </a:r>
            <a:r>
              <a:rPr sz="2400" dirty="0">
                <a:latin typeface="Georgia"/>
                <a:cs typeface="Georgia"/>
              </a:rPr>
              <a:t> relativo ad </a:t>
            </a:r>
            <a:r>
              <a:rPr sz="2400" spc="-5" dirty="0">
                <a:latin typeface="Georgia"/>
                <a:cs typeface="Georgia"/>
              </a:rPr>
              <a:t>una di esse produrrà una</a:t>
            </a:r>
            <a:r>
              <a:rPr sz="2400" spc="-5" dirty="0">
                <a:solidFill>
                  <a:srgbClr val="009999"/>
                </a:solidFill>
                <a:latin typeface="Georgia"/>
                <a:cs typeface="Georgia"/>
              </a:rPr>
              <a:t> </a:t>
            </a:r>
            <a:r>
              <a:rPr sz="2400" u="heavy" spc="-5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Georgia"/>
                <a:cs typeface="Georgia"/>
                <a:hlinkClick r:id="rId2"/>
              </a:rPr>
              <a:t>sensazione</a:t>
            </a:r>
            <a:r>
              <a:rPr sz="2400" spc="-5" dirty="0">
                <a:solidFill>
                  <a:srgbClr val="009999"/>
                </a:solidFill>
                <a:latin typeface="Georgia"/>
                <a:cs typeface="Georgia"/>
                <a:hlinkClick r:id="rId2"/>
              </a:rPr>
              <a:t> </a:t>
            </a:r>
            <a:r>
              <a:rPr sz="2400" spc="-5" dirty="0">
                <a:latin typeface="Georgia"/>
                <a:cs typeface="Georgia"/>
              </a:rPr>
              <a:t>spiacevole, </a:t>
            </a:r>
            <a:r>
              <a:rPr sz="2400" spc="-565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somatica, che contrassegnerà un'immagine: </a:t>
            </a:r>
            <a:r>
              <a:rPr sz="2400" dirty="0">
                <a:latin typeface="Georgia"/>
                <a:cs typeface="Georgia"/>
              </a:rPr>
              <a:t>il marcatore </a:t>
            </a:r>
            <a:r>
              <a:rPr sz="2400" spc="5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somatico. </a:t>
            </a:r>
            <a:r>
              <a:rPr sz="2400" dirty="0">
                <a:latin typeface="Georgia"/>
                <a:cs typeface="Georgia"/>
              </a:rPr>
              <a:t>La </a:t>
            </a:r>
            <a:r>
              <a:rPr sz="2400" spc="-5" dirty="0">
                <a:latin typeface="Georgia"/>
                <a:cs typeface="Georgia"/>
              </a:rPr>
              <a:t>teoria di Damasio stabilisce che </a:t>
            </a:r>
            <a:r>
              <a:rPr sz="2400" dirty="0">
                <a:latin typeface="Georgia"/>
                <a:cs typeface="Georgia"/>
              </a:rPr>
              <a:t>ruolo </a:t>
            </a:r>
            <a:r>
              <a:rPr sz="2400" spc="-5" dirty="0">
                <a:latin typeface="Georgia"/>
                <a:cs typeface="Georgia"/>
              </a:rPr>
              <a:t>del </a:t>
            </a:r>
            <a:r>
              <a:rPr sz="2400" dirty="0">
                <a:latin typeface="Georgia"/>
                <a:cs typeface="Georgia"/>
              </a:rPr>
              <a:t> marcatore </a:t>
            </a:r>
            <a:r>
              <a:rPr sz="2400" spc="-5" dirty="0">
                <a:latin typeface="Georgia"/>
                <a:cs typeface="Georgia"/>
              </a:rPr>
              <a:t>somatico sia </a:t>
            </a:r>
            <a:r>
              <a:rPr sz="2400" dirty="0">
                <a:latin typeface="Georgia"/>
                <a:cs typeface="Georgia"/>
              </a:rPr>
              <a:t>quello </a:t>
            </a:r>
            <a:r>
              <a:rPr sz="2400" spc="-5" dirty="0">
                <a:latin typeface="Georgia"/>
                <a:cs typeface="Georgia"/>
              </a:rPr>
              <a:t>di forzare l'attenzione </a:t>
            </a:r>
            <a:r>
              <a:rPr sz="2400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sull'esito negativo </a:t>
            </a:r>
            <a:r>
              <a:rPr sz="2400" dirty="0">
                <a:latin typeface="Georgia"/>
                <a:cs typeface="Georgia"/>
              </a:rPr>
              <a:t>al quale </a:t>
            </a:r>
            <a:r>
              <a:rPr sz="2400" spc="-5" dirty="0">
                <a:latin typeface="Georgia"/>
                <a:cs typeface="Georgia"/>
              </a:rPr>
              <a:t>può condurre una certa azione, </a:t>
            </a:r>
            <a:r>
              <a:rPr sz="2400" dirty="0">
                <a:latin typeface="Georgia"/>
                <a:cs typeface="Georgia"/>
              </a:rPr>
              <a:t> agendo </a:t>
            </a:r>
            <a:r>
              <a:rPr sz="2400" spc="-5" dirty="0">
                <a:latin typeface="Georgia"/>
                <a:cs typeface="Georgia"/>
              </a:rPr>
              <a:t>come un segnale </a:t>
            </a:r>
            <a:r>
              <a:rPr sz="2400" dirty="0">
                <a:latin typeface="Georgia"/>
                <a:cs typeface="Georgia"/>
              </a:rPr>
              <a:t>automatico </a:t>
            </a:r>
            <a:r>
              <a:rPr sz="2400" spc="-5" dirty="0">
                <a:latin typeface="Georgia"/>
                <a:cs typeface="Georgia"/>
              </a:rPr>
              <a:t>d'allarme </a:t>
            </a:r>
            <a:r>
              <a:rPr sz="2400" dirty="0">
                <a:latin typeface="Georgia"/>
                <a:cs typeface="Georgia"/>
              </a:rPr>
              <a:t>e </a:t>
            </a:r>
            <a:r>
              <a:rPr sz="2400" spc="5" dirty="0">
                <a:latin typeface="Georgia"/>
                <a:cs typeface="Georgia"/>
              </a:rPr>
              <a:t> </a:t>
            </a:r>
            <a:r>
              <a:rPr sz="2400" dirty="0">
                <a:latin typeface="Georgia"/>
                <a:cs typeface="Georgia"/>
              </a:rPr>
              <a:t>restringendo notevolmente </a:t>
            </a:r>
            <a:r>
              <a:rPr sz="2400" spc="-5" dirty="0">
                <a:latin typeface="Georgia"/>
                <a:cs typeface="Georgia"/>
              </a:rPr>
              <a:t>la gamma di scelte possibili. </a:t>
            </a:r>
            <a:r>
              <a:rPr sz="2400" dirty="0">
                <a:latin typeface="Georgia"/>
                <a:cs typeface="Georgia"/>
              </a:rPr>
              <a:t>I </a:t>
            </a:r>
            <a:r>
              <a:rPr sz="2400" spc="5" dirty="0">
                <a:latin typeface="Georgia"/>
                <a:cs typeface="Georgia"/>
              </a:rPr>
              <a:t> </a:t>
            </a:r>
            <a:r>
              <a:rPr sz="2400" dirty="0">
                <a:latin typeface="Georgia"/>
                <a:cs typeface="Georgia"/>
              </a:rPr>
              <a:t>marcatori </a:t>
            </a:r>
            <a:r>
              <a:rPr sz="2400" spc="-5" dirty="0">
                <a:latin typeface="Georgia"/>
                <a:cs typeface="Georgia"/>
              </a:rPr>
              <a:t>somatici </a:t>
            </a:r>
            <a:r>
              <a:rPr sz="2400" dirty="0">
                <a:latin typeface="Georgia"/>
                <a:cs typeface="Georgia"/>
              </a:rPr>
              <a:t>renderebbero </a:t>
            </a:r>
            <a:r>
              <a:rPr sz="2400" spc="-5" dirty="0">
                <a:latin typeface="Georgia"/>
                <a:cs typeface="Georgia"/>
              </a:rPr>
              <a:t>così più efficiente </a:t>
            </a:r>
            <a:r>
              <a:rPr sz="2400" dirty="0">
                <a:latin typeface="Georgia"/>
                <a:cs typeface="Georgia"/>
              </a:rPr>
              <a:t>e </a:t>
            </a:r>
            <a:r>
              <a:rPr sz="2400" spc="5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preciso </a:t>
            </a:r>
            <a:r>
              <a:rPr sz="2400" dirty="0">
                <a:latin typeface="Georgia"/>
                <a:cs typeface="Georgia"/>
              </a:rPr>
              <a:t>il </a:t>
            </a:r>
            <a:r>
              <a:rPr sz="2400" spc="-5" dirty="0">
                <a:latin typeface="Georgia"/>
                <a:cs typeface="Georgia"/>
              </a:rPr>
              <a:t>processo di decisione, </a:t>
            </a:r>
            <a:r>
              <a:rPr sz="2400" dirty="0">
                <a:latin typeface="Georgia"/>
                <a:cs typeface="Georgia"/>
              </a:rPr>
              <a:t>al </a:t>
            </a:r>
            <a:r>
              <a:rPr sz="2400" spc="-5" dirty="0">
                <a:latin typeface="Georgia"/>
                <a:cs typeface="Georgia"/>
              </a:rPr>
              <a:t>contrario la loro assenza </a:t>
            </a:r>
            <a:r>
              <a:rPr sz="2400" spc="-565" dirty="0">
                <a:latin typeface="Georgia"/>
                <a:cs typeface="Georgia"/>
              </a:rPr>
              <a:t> </a:t>
            </a:r>
            <a:r>
              <a:rPr sz="2400" dirty="0">
                <a:latin typeface="Georgia"/>
                <a:cs typeface="Georgia"/>
              </a:rPr>
              <a:t>ne</a:t>
            </a:r>
            <a:r>
              <a:rPr sz="2400" spc="-20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ridurrà</a:t>
            </a:r>
            <a:r>
              <a:rPr sz="2400" spc="5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tali caratteristiche.	Dovrebbe </a:t>
            </a:r>
            <a:r>
              <a:rPr sz="2400" dirty="0">
                <a:latin typeface="Georgia"/>
                <a:cs typeface="Georgia"/>
              </a:rPr>
              <a:t>risultare </a:t>
            </a:r>
            <a:r>
              <a:rPr sz="2400" spc="-5" dirty="0">
                <a:latin typeface="Georgia"/>
                <a:cs typeface="Georgia"/>
              </a:rPr>
              <a:t>così </a:t>
            </a:r>
            <a:r>
              <a:rPr sz="2400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evidente l'associazione tra processi cosiddetti cognitivi </a:t>
            </a:r>
            <a:r>
              <a:rPr sz="2400" dirty="0">
                <a:latin typeface="Georgia"/>
                <a:cs typeface="Georgia"/>
              </a:rPr>
              <a:t>e </a:t>
            </a:r>
            <a:r>
              <a:rPr sz="2400" spc="5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processi</a:t>
            </a:r>
            <a:r>
              <a:rPr sz="2400" spc="-10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chiamati</a:t>
            </a:r>
            <a:r>
              <a:rPr sz="2400" spc="-15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emotivi</a:t>
            </a:r>
            <a:endParaRPr sz="2400">
              <a:latin typeface="Georgia"/>
              <a:cs typeface="Georgi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663688" y="6368592"/>
            <a:ext cx="96520" cy="421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solidFill>
                  <a:srgbClr val="210DC7"/>
                </a:solidFill>
                <a:latin typeface="Georgia"/>
                <a:cs typeface="Georgia"/>
              </a:rPr>
              <a:t>1</a:t>
            </a:r>
            <a:endParaRPr sz="13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</a:pPr>
            <a:r>
              <a:rPr sz="1300" spc="-5" dirty="0">
                <a:solidFill>
                  <a:srgbClr val="210DC7"/>
                </a:solidFill>
                <a:latin typeface="Georgia"/>
                <a:cs typeface="Georgia"/>
              </a:rPr>
              <a:t>1</a:t>
            </a:r>
            <a:endParaRPr sz="13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43000" y="0"/>
            <a:ext cx="114300" cy="6858000"/>
          </a:xfrm>
          <a:custGeom>
            <a:avLst/>
            <a:gdLst/>
            <a:ahLst/>
            <a:cxnLst/>
            <a:rect l="l" t="t" r="r" b="b"/>
            <a:pathLst>
              <a:path w="114300" h="6858000">
                <a:moveTo>
                  <a:pt x="11430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0" y="6858000"/>
                </a:lnTo>
                <a:lnTo>
                  <a:pt x="1143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252537" y="0"/>
            <a:ext cx="6748780" cy="6858000"/>
            <a:chOff x="1252537" y="0"/>
            <a:chExt cx="6748780" cy="6858000"/>
          </a:xfrm>
        </p:grpSpPr>
        <p:sp>
          <p:nvSpPr>
            <p:cNvPr id="4" name="object 4"/>
            <p:cNvSpPr/>
            <p:nvPr/>
          </p:nvSpPr>
          <p:spPr>
            <a:xfrm>
              <a:off x="1254925" y="0"/>
              <a:ext cx="6746240" cy="6858000"/>
            </a:xfrm>
            <a:custGeom>
              <a:avLst/>
              <a:gdLst/>
              <a:ahLst/>
              <a:cxnLst/>
              <a:rect l="l" t="t" r="r" b="b"/>
              <a:pathLst>
                <a:path w="6746240" h="6858000">
                  <a:moveTo>
                    <a:pt x="6624701" y="6388100"/>
                  </a:moveTo>
                  <a:lnTo>
                    <a:pt x="0" y="6388100"/>
                  </a:lnTo>
                  <a:lnTo>
                    <a:pt x="0" y="6697345"/>
                  </a:lnTo>
                  <a:lnTo>
                    <a:pt x="6624701" y="6697345"/>
                  </a:lnTo>
                  <a:lnTo>
                    <a:pt x="6624701" y="6388100"/>
                  </a:lnTo>
                  <a:close/>
                </a:path>
                <a:path w="6746240" h="6858000">
                  <a:moveTo>
                    <a:pt x="6746075" y="0"/>
                  </a:moveTo>
                  <a:lnTo>
                    <a:pt x="6631775" y="0"/>
                  </a:lnTo>
                  <a:lnTo>
                    <a:pt x="6631775" y="6858000"/>
                  </a:lnTo>
                  <a:lnTo>
                    <a:pt x="6746075" y="6858000"/>
                  </a:lnTo>
                  <a:lnTo>
                    <a:pt x="67460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257300" y="155574"/>
              <a:ext cx="6624955" cy="6546850"/>
            </a:xfrm>
            <a:custGeom>
              <a:avLst/>
              <a:gdLst/>
              <a:ahLst/>
              <a:cxnLst/>
              <a:rect l="l" t="t" r="r" b="b"/>
              <a:pathLst>
                <a:path w="6624955" h="6546850">
                  <a:moveTo>
                    <a:pt x="0" y="6546850"/>
                  </a:moveTo>
                  <a:lnTo>
                    <a:pt x="6624701" y="6546850"/>
                  </a:lnTo>
                  <a:lnTo>
                    <a:pt x="6624701" y="0"/>
                  </a:lnTo>
                  <a:lnTo>
                    <a:pt x="0" y="0"/>
                  </a:lnTo>
                  <a:lnTo>
                    <a:pt x="0" y="6546850"/>
                  </a:lnTo>
                  <a:close/>
                </a:path>
              </a:pathLst>
            </a:custGeom>
            <a:ln w="9525">
              <a:solidFill>
                <a:srgbClr val="DFDFD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257300" y="1276350"/>
              <a:ext cx="6624955" cy="0"/>
            </a:xfrm>
            <a:custGeom>
              <a:avLst/>
              <a:gdLst/>
              <a:ahLst/>
              <a:cxnLst/>
              <a:rect l="l" t="t" r="r" b="b"/>
              <a:pathLst>
                <a:path w="6624955">
                  <a:moveTo>
                    <a:pt x="0" y="0"/>
                  </a:moveTo>
                  <a:lnTo>
                    <a:pt x="6624701" y="0"/>
                  </a:lnTo>
                </a:path>
              </a:pathLst>
            </a:custGeom>
            <a:ln w="9525">
              <a:solidFill>
                <a:srgbClr val="DFDFDF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343400" y="955674"/>
              <a:ext cx="457200" cy="609600"/>
            </a:xfrm>
            <a:custGeom>
              <a:avLst/>
              <a:gdLst/>
              <a:ahLst/>
              <a:cxnLst/>
              <a:rect l="l" t="t" r="r" b="b"/>
              <a:pathLst>
                <a:path w="457200" h="609600">
                  <a:moveTo>
                    <a:pt x="457200" y="304800"/>
                  </a:moveTo>
                  <a:lnTo>
                    <a:pt x="454152" y="255397"/>
                  </a:lnTo>
                  <a:lnTo>
                    <a:pt x="445516" y="208534"/>
                  </a:lnTo>
                  <a:lnTo>
                    <a:pt x="431673" y="164719"/>
                  </a:lnTo>
                  <a:lnTo>
                    <a:pt x="413131" y="124841"/>
                  </a:lnTo>
                  <a:lnTo>
                    <a:pt x="390271" y="89281"/>
                  </a:lnTo>
                  <a:lnTo>
                    <a:pt x="363601" y="58801"/>
                  </a:lnTo>
                  <a:lnTo>
                    <a:pt x="333629" y="34036"/>
                  </a:lnTo>
                  <a:lnTo>
                    <a:pt x="265684" y="3937"/>
                  </a:lnTo>
                  <a:lnTo>
                    <a:pt x="228600" y="0"/>
                  </a:lnTo>
                  <a:lnTo>
                    <a:pt x="191516" y="3937"/>
                  </a:lnTo>
                  <a:lnTo>
                    <a:pt x="123571" y="34036"/>
                  </a:lnTo>
                  <a:lnTo>
                    <a:pt x="93599" y="58801"/>
                  </a:lnTo>
                  <a:lnTo>
                    <a:pt x="66929" y="89281"/>
                  </a:lnTo>
                  <a:lnTo>
                    <a:pt x="44069" y="124841"/>
                  </a:lnTo>
                  <a:lnTo>
                    <a:pt x="25527" y="164719"/>
                  </a:lnTo>
                  <a:lnTo>
                    <a:pt x="11684" y="208534"/>
                  </a:lnTo>
                  <a:lnTo>
                    <a:pt x="3048" y="255397"/>
                  </a:lnTo>
                  <a:lnTo>
                    <a:pt x="0" y="304800"/>
                  </a:lnTo>
                  <a:lnTo>
                    <a:pt x="3048" y="354203"/>
                  </a:lnTo>
                  <a:lnTo>
                    <a:pt x="11684" y="401066"/>
                  </a:lnTo>
                  <a:lnTo>
                    <a:pt x="25527" y="444881"/>
                  </a:lnTo>
                  <a:lnTo>
                    <a:pt x="44069" y="484759"/>
                  </a:lnTo>
                  <a:lnTo>
                    <a:pt x="66929" y="520319"/>
                  </a:lnTo>
                  <a:lnTo>
                    <a:pt x="93599" y="550799"/>
                  </a:lnTo>
                  <a:lnTo>
                    <a:pt x="123571" y="575564"/>
                  </a:lnTo>
                  <a:lnTo>
                    <a:pt x="191516" y="605663"/>
                  </a:lnTo>
                  <a:lnTo>
                    <a:pt x="228600" y="609600"/>
                  </a:lnTo>
                  <a:lnTo>
                    <a:pt x="265684" y="605663"/>
                  </a:lnTo>
                  <a:lnTo>
                    <a:pt x="333629" y="575564"/>
                  </a:lnTo>
                  <a:lnTo>
                    <a:pt x="363601" y="550799"/>
                  </a:lnTo>
                  <a:lnTo>
                    <a:pt x="390271" y="520319"/>
                  </a:lnTo>
                  <a:lnTo>
                    <a:pt x="413131" y="484759"/>
                  </a:lnTo>
                  <a:lnTo>
                    <a:pt x="431673" y="444881"/>
                  </a:lnTo>
                  <a:lnTo>
                    <a:pt x="445516" y="401066"/>
                  </a:lnTo>
                  <a:lnTo>
                    <a:pt x="454152" y="354203"/>
                  </a:lnTo>
                  <a:lnTo>
                    <a:pt x="457200" y="3048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395851" y="1025524"/>
              <a:ext cx="352425" cy="471805"/>
            </a:xfrm>
            <a:custGeom>
              <a:avLst/>
              <a:gdLst/>
              <a:ahLst/>
              <a:cxnLst/>
              <a:rect l="l" t="t" r="r" b="b"/>
              <a:pathLst>
                <a:path w="352425" h="471805">
                  <a:moveTo>
                    <a:pt x="326898" y="235077"/>
                  </a:moveTo>
                  <a:lnTo>
                    <a:pt x="326263" y="216027"/>
                  </a:lnTo>
                  <a:lnTo>
                    <a:pt x="320294" y="176657"/>
                  </a:lnTo>
                  <a:lnTo>
                    <a:pt x="314325" y="157429"/>
                  </a:lnTo>
                  <a:lnTo>
                    <a:pt x="314325" y="237617"/>
                  </a:lnTo>
                  <a:lnTo>
                    <a:pt x="313563" y="256667"/>
                  </a:lnTo>
                  <a:lnTo>
                    <a:pt x="303022" y="310134"/>
                  </a:lnTo>
                  <a:lnTo>
                    <a:pt x="282194" y="354584"/>
                  </a:lnTo>
                  <a:lnTo>
                    <a:pt x="252476" y="390144"/>
                  </a:lnTo>
                  <a:lnTo>
                    <a:pt x="216408" y="413004"/>
                  </a:lnTo>
                  <a:lnTo>
                    <a:pt x="175133" y="421894"/>
                  </a:lnTo>
                  <a:lnTo>
                    <a:pt x="161036" y="420624"/>
                  </a:lnTo>
                  <a:lnTo>
                    <a:pt x="121539" y="406654"/>
                  </a:lnTo>
                  <a:lnTo>
                    <a:pt x="87630" y="378714"/>
                  </a:lnTo>
                  <a:lnTo>
                    <a:pt x="61214" y="339344"/>
                  </a:lnTo>
                  <a:lnTo>
                    <a:pt x="43942" y="289814"/>
                  </a:lnTo>
                  <a:lnTo>
                    <a:pt x="38100" y="235077"/>
                  </a:lnTo>
                  <a:lnTo>
                    <a:pt x="38735" y="216027"/>
                  </a:lnTo>
                  <a:lnTo>
                    <a:pt x="49276" y="162687"/>
                  </a:lnTo>
                  <a:lnTo>
                    <a:pt x="70104" y="118237"/>
                  </a:lnTo>
                  <a:lnTo>
                    <a:pt x="99822" y="82550"/>
                  </a:lnTo>
                  <a:lnTo>
                    <a:pt x="136017" y="58420"/>
                  </a:lnTo>
                  <a:lnTo>
                    <a:pt x="177165" y="50800"/>
                  </a:lnTo>
                  <a:lnTo>
                    <a:pt x="191262" y="52070"/>
                  </a:lnTo>
                  <a:lnTo>
                    <a:pt x="242824" y="73660"/>
                  </a:lnTo>
                  <a:lnTo>
                    <a:pt x="274447" y="106807"/>
                  </a:lnTo>
                  <a:lnTo>
                    <a:pt x="297942" y="148717"/>
                  </a:lnTo>
                  <a:lnTo>
                    <a:pt x="311658" y="200787"/>
                  </a:lnTo>
                  <a:lnTo>
                    <a:pt x="314325" y="237617"/>
                  </a:lnTo>
                  <a:lnTo>
                    <a:pt x="314325" y="157429"/>
                  </a:lnTo>
                  <a:lnTo>
                    <a:pt x="292735" y="108077"/>
                  </a:lnTo>
                  <a:lnTo>
                    <a:pt x="248285" y="58420"/>
                  </a:lnTo>
                  <a:lnTo>
                    <a:pt x="206883" y="38100"/>
                  </a:lnTo>
                  <a:lnTo>
                    <a:pt x="176403" y="34290"/>
                  </a:lnTo>
                  <a:lnTo>
                    <a:pt x="146050" y="38100"/>
                  </a:lnTo>
                  <a:lnTo>
                    <a:pt x="92202" y="68580"/>
                  </a:lnTo>
                  <a:lnTo>
                    <a:pt x="51308" y="123317"/>
                  </a:lnTo>
                  <a:lnTo>
                    <a:pt x="28575" y="195707"/>
                  </a:lnTo>
                  <a:lnTo>
                    <a:pt x="25400" y="235077"/>
                  </a:lnTo>
                  <a:lnTo>
                    <a:pt x="26035" y="256667"/>
                  </a:lnTo>
                  <a:lnTo>
                    <a:pt x="32004" y="296164"/>
                  </a:lnTo>
                  <a:lnTo>
                    <a:pt x="59563" y="364744"/>
                  </a:lnTo>
                  <a:lnTo>
                    <a:pt x="104013" y="414274"/>
                  </a:lnTo>
                  <a:lnTo>
                    <a:pt x="160401" y="437134"/>
                  </a:lnTo>
                  <a:lnTo>
                    <a:pt x="175895" y="438404"/>
                  </a:lnTo>
                  <a:lnTo>
                    <a:pt x="191135" y="437134"/>
                  </a:lnTo>
                  <a:lnTo>
                    <a:pt x="234569" y="423164"/>
                  </a:lnTo>
                  <a:lnTo>
                    <a:pt x="271907" y="392684"/>
                  </a:lnTo>
                  <a:lnTo>
                    <a:pt x="308483" y="332994"/>
                  </a:lnTo>
                  <a:lnTo>
                    <a:pt x="326136" y="257937"/>
                  </a:lnTo>
                  <a:lnTo>
                    <a:pt x="326898" y="235077"/>
                  </a:lnTo>
                  <a:close/>
                </a:path>
                <a:path w="352425" h="471805">
                  <a:moveTo>
                    <a:pt x="352425" y="235077"/>
                  </a:moveTo>
                  <a:lnTo>
                    <a:pt x="351282" y="210947"/>
                  </a:lnTo>
                  <a:lnTo>
                    <a:pt x="344170" y="165227"/>
                  </a:lnTo>
                  <a:lnTo>
                    <a:pt x="339598" y="151003"/>
                  </a:lnTo>
                  <a:lnTo>
                    <a:pt x="339598" y="235077"/>
                  </a:lnTo>
                  <a:lnTo>
                    <a:pt x="339598" y="237617"/>
                  </a:lnTo>
                  <a:lnTo>
                    <a:pt x="336296" y="279527"/>
                  </a:lnTo>
                  <a:lnTo>
                    <a:pt x="326898" y="321564"/>
                  </a:lnTo>
                  <a:lnTo>
                    <a:pt x="311912" y="358394"/>
                  </a:lnTo>
                  <a:lnTo>
                    <a:pt x="291973" y="391414"/>
                  </a:lnTo>
                  <a:lnTo>
                    <a:pt x="240030" y="438404"/>
                  </a:lnTo>
                  <a:lnTo>
                    <a:pt x="176403" y="454914"/>
                  </a:lnTo>
                  <a:lnTo>
                    <a:pt x="159766" y="453644"/>
                  </a:lnTo>
                  <a:lnTo>
                    <a:pt x="98425" y="429514"/>
                  </a:lnTo>
                  <a:lnTo>
                    <a:pt x="50165" y="376174"/>
                  </a:lnTo>
                  <a:lnTo>
                    <a:pt x="32512" y="340614"/>
                  </a:lnTo>
                  <a:lnTo>
                    <a:pt x="20193" y="302514"/>
                  </a:lnTo>
                  <a:lnTo>
                    <a:pt x="13462" y="259207"/>
                  </a:lnTo>
                  <a:lnTo>
                    <a:pt x="12700" y="235077"/>
                  </a:lnTo>
                  <a:lnTo>
                    <a:pt x="16002" y="193167"/>
                  </a:lnTo>
                  <a:lnTo>
                    <a:pt x="25400" y="151257"/>
                  </a:lnTo>
                  <a:lnTo>
                    <a:pt x="40386" y="114427"/>
                  </a:lnTo>
                  <a:lnTo>
                    <a:pt x="60325" y="81280"/>
                  </a:lnTo>
                  <a:lnTo>
                    <a:pt x="112268" y="34290"/>
                  </a:lnTo>
                  <a:lnTo>
                    <a:pt x="175895" y="17780"/>
                  </a:lnTo>
                  <a:lnTo>
                    <a:pt x="192532" y="19050"/>
                  </a:lnTo>
                  <a:lnTo>
                    <a:pt x="239522" y="34290"/>
                  </a:lnTo>
                  <a:lnTo>
                    <a:pt x="291592" y="81280"/>
                  </a:lnTo>
                  <a:lnTo>
                    <a:pt x="326644" y="151257"/>
                  </a:lnTo>
                  <a:lnTo>
                    <a:pt x="336296" y="191897"/>
                  </a:lnTo>
                  <a:lnTo>
                    <a:pt x="339598" y="235077"/>
                  </a:lnTo>
                  <a:lnTo>
                    <a:pt x="339598" y="151003"/>
                  </a:lnTo>
                  <a:lnTo>
                    <a:pt x="311658" y="85090"/>
                  </a:lnTo>
                  <a:lnTo>
                    <a:pt x="287528" y="53340"/>
                  </a:lnTo>
                  <a:lnTo>
                    <a:pt x="241681" y="17780"/>
                  </a:lnTo>
                  <a:lnTo>
                    <a:pt x="193167" y="1270"/>
                  </a:lnTo>
                  <a:lnTo>
                    <a:pt x="175133" y="0"/>
                  </a:lnTo>
                  <a:lnTo>
                    <a:pt x="139827" y="5080"/>
                  </a:lnTo>
                  <a:lnTo>
                    <a:pt x="76835" y="41910"/>
                  </a:lnTo>
                  <a:lnTo>
                    <a:pt x="50927" y="69850"/>
                  </a:lnTo>
                  <a:lnTo>
                    <a:pt x="29591" y="105537"/>
                  </a:lnTo>
                  <a:lnTo>
                    <a:pt x="13462" y="146177"/>
                  </a:lnTo>
                  <a:lnTo>
                    <a:pt x="3429" y="190627"/>
                  </a:lnTo>
                  <a:lnTo>
                    <a:pt x="0" y="237617"/>
                  </a:lnTo>
                  <a:lnTo>
                    <a:pt x="1016" y="261747"/>
                  </a:lnTo>
                  <a:lnTo>
                    <a:pt x="8128" y="307594"/>
                  </a:lnTo>
                  <a:lnTo>
                    <a:pt x="21590" y="349504"/>
                  </a:lnTo>
                  <a:lnTo>
                    <a:pt x="40640" y="387604"/>
                  </a:lnTo>
                  <a:lnTo>
                    <a:pt x="64770" y="419354"/>
                  </a:lnTo>
                  <a:lnTo>
                    <a:pt x="124714" y="461264"/>
                  </a:lnTo>
                  <a:lnTo>
                    <a:pt x="159131" y="471551"/>
                  </a:lnTo>
                  <a:lnTo>
                    <a:pt x="177165" y="471551"/>
                  </a:lnTo>
                  <a:lnTo>
                    <a:pt x="229362" y="461264"/>
                  </a:lnTo>
                  <a:lnTo>
                    <a:pt x="275463" y="430784"/>
                  </a:lnTo>
                  <a:lnTo>
                    <a:pt x="301371" y="401574"/>
                  </a:lnTo>
                  <a:lnTo>
                    <a:pt x="322707" y="367284"/>
                  </a:lnTo>
                  <a:lnTo>
                    <a:pt x="338836" y="326644"/>
                  </a:lnTo>
                  <a:lnTo>
                    <a:pt x="348869" y="282194"/>
                  </a:lnTo>
                  <a:lnTo>
                    <a:pt x="352425" y="235077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504314" y="935812"/>
            <a:ext cx="5832475" cy="528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spc="-5" dirty="0"/>
              <a:t>Emozioni</a:t>
            </a:r>
            <a:r>
              <a:rPr sz="3300" spc="-20" dirty="0"/>
              <a:t> </a:t>
            </a:r>
            <a:r>
              <a:rPr sz="3300" dirty="0"/>
              <a:t>e</a:t>
            </a:r>
            <a:r>
              <a:rPr sz="3300" spc="30" dirty="0"/>
              <a:t> </a:t>
            </a:r>
            <a:r>
              <a:rPr sz="3300" spc="-5" dirty="0"/>
              <a:t>processi</a:t>
            </a:r>
            <a:r>
              <a:rPr sz="3300" spc="-80" dirty="0"/>
              <a:t> </a:t>
            </a:r>
            <a:r>
              <a:rPr sz="3300" spc="-10" dirty="0"/>
              <a:t>decisionali</a:t>
            </a:r>
            <a:endParaRPr sz="3300"/>
          </a:p>
        </p:txBody>
      </p:sp>
      <p:sp>
        <p:nvSpPr>
          <p:cNvPr id="10" name="object 10"/>
          <p:cNvSpPr txBox="1"/>
          <p:nvPr/>
        </p:nvSpPr>
        <p:spPr>
          <a:xfrm>
            <a:off x="1428369" y="1538985"/>
            <a:ext cx="4042410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115" indent="-273050">
              <a:lnSpc>
                <a:spcPct val="100000"/>
              </a:lnSpc>
              <a:spcBef>
                <a:spcPts val="100"/>
              </a:spcBef>
              <a:buClr>
                <a:srgbClr val="D16147"/>
              </a:buClr>
              <a:buSzPct val="85185"/>
              <a:buFont typeface="Segoe UI Symbol"/>
              <a:buChar char="⚫"/>
              <a:tabLst>
                <a:tab pos="285750" algn="l"/>
              </a:tabLst>
            </a:pPr>
            <a:r>
              <a:rPr sz="2700" spc="-5" dirty="0">
                <a:latin typeface="Georgia"/>
                <a:cs typeface="Georgia"/>
              </a:rPr>
              <a:t>Ruolo</a:t>
            </a:r>
            <a:r>
              <a:rPr sz="2700" spc="-60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della</a:t>
            </a:r>
            <a:r>
              <a:rPr sz="2700" spc="-45" dirty="0">
                <a:latin typeface="Georgia"/>
                <a:cs typeface="Georgia"/>
              </a:rPr>
              <a:t> </a:t>
            </a:r>
            <a:r>
              <a:rPr sz="2700" spc="-20" dirty="0">
                <a:latin typeface="Georgia"/>
                <a:cs typeface="Georgia"/>
              </a:rPr>
              <a:t>farmacologia</a:t>
            </a:r>
            <a:endParaRPr sz="27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D16147"/>
              </a:buClr>
              <a:buFont typeface="Segoe UI Symbol"/>
              <a:buChar char="⚫"/>
            </a:pPr>
            <a:endParaRPr sz="4100">
              <a:latin typeface="Georgia"/>
              <a:cs typeface="Georgia"/>
            </a:endParaRPr>
          </a:p>
          <a:p>
            <a:pPr marL="285115" marR="392430" indent="-273050">
              <a:lnSpc>
                <a:spcPct val="100000"/>
              </a:lnSpc>
              <a:spcBef>
                <a:spcPts val="5"/>
              </a:spcBef>
              <a:buClr>
                <a:srgbClr val="D16147"/>
              </a:buClr>
              <a:buSzPct val="85185"/>
              <a:buFont typeface="Segoe UI Symbol"/>
              <a:buChar char="⚫"/>
              <a:tabLst>
                <a:tab pos="285750" algn="l"/>
              </a:tabLst>
            </a:pPr>
            <a:r>
              <a:rPr sz="2700" spc="-5" dirty="0">
                <a:latin typeface="Georgia"/>
                <a:cs typeface="Georgia"/>
              </a:rPr>
              <a:t>Ruolo</a:t>
            </a:r>
            <a:r>
              <a:rPr sz="2700" spc="-75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del</a:t>
            </a:r>
            <a:r>
              <a:rPr sz="2700" spc="-45" dirty="0">
                <a:latin typeface="Georgia"/>
                <a:cs typeface="Georgia"/>
              </a:rPr>
              <a:t> </a:t>
            </a:r>
            <a:r>
              <a:rPr sz="2700" spc="-15" dirty="0">
                <a:latin typeface="Georgia"/>
                <a:cs typeface="Georgia"/>
              </a:rPr>
              <a:t>sociale</a:t>
            </a:r>
            <a:r>
              <a:rPr sz="2700" spc="-40" dirty="0">
                <a:latin typeface="Georgia"/>
                <a:cs typeface="Georgia"/>
              </a:rPr>
              <a:t> </a:t>
            </a:r>
            <a:r>
              <a:rPr sz="2700" dirty="0">
                <a:latin typeface="Georgia"/>
                <a:cs typeface="Georgia"/>
              </a:rPr>
              <a:t>nella </a:t>
            </a:r>
            <a:r>
              <a:rPr sz="2700" spc="-635" dirty="0">
                <a:latin typeface="Georgia"/>
                <a:cs typeface="Georgia"/>
              </a:rPr>
              <a:t> </a:t>
            </a:r>
            <a:r>
              <a:rPr sz="2700" spc="-10" dirty="0">
                <a:latin typeface="Georgia"/>
                <a:cs typeface="Georgia"/>
              </a:rPr>
              <a:t>modificazione</a:t>
            </a:r>
            <a:endParaRPr sz="2700">
              <a:latin typeface="Georgia"/>
              <a:cs typeface="Georgi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648193" y="6368592"/>
            <a:ext cx="117475" cy="421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solidFill>
                  <a:srgbClr val="210DC7"/>
                </a:solidFill>
                <a:latin typeface="Georgia"/>
                <a:cs typeface="Georgia"/>
              </a:rPr>
              <a:t>1</a:t>
            </a:r>
            <a:endParaRPr sz="13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</a:pPr>
            <a:r>
              <a:rPr sz="1300" spc="-5" dirty="0">
                <a:solidFill>
                  <a:srgbClr val="210DC7"/>
                </a:solidFill>
                <a:latin typeface="Georgia"/>
                <a:cs typeface="Georgia"/>
              </a:rPr>
              <a:t>2</a:t>
            </a:r>
            <a:endParaRPr sz="13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9999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</TotalTime>
  <Words>2488</Words>
  <Application>Microsoft Office PowerPoint</Application>
  <PresentationFormat>Presentazione su schermo (4:3)</PresentationFormat>
  <Paragraphs>174</Paragraphs>
  <Slides>31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31</vt:i4>
      </vt:variant>
    </vt:vector>
  </HeadingPairs>
  <TitlesOfParts>
    <vt:vector size="42" baseType="lpstr">
      <vt:lpstr>Agency FB</vt:lpstr>
      <vt:lpstr>Arial</vt:lpstr>
      <vt:lpstr>Calibri</vt:lpstr>
      <vt:lpstr>Cambria</vt:lpstr>
      <vt:lpstr>Georgia</vt:lpstr>
      <vt:lpstr>Microsoft Sans Serif</vt:lpstr>
      <vt:lpstr>Segoe UI Symbol</vt:lpstr>
      <vt:lpstr>Tahoma</vt:lpstr>
      <vt:lpstr>Times New Roman</vt:lpstr>
      <vt:lpstr>Wingdings</vt:lpstr>
      <vt:lpstr>Office Theme</vt:lpstr>
      <vt:lpstr>Presentazione standard di PowerPoint</vt:lpstr>
      <vt:lpstr>Presentazione standard di PowerPoint</vt:lpstr>
      <vt:lpstr>IDENTITA’</vt:lpstr>
      <vt:lpstr>Presentazione standard di PowerPoint</vt:lpstr>
      <vt:lpstr>Presentazione standard di PowerPoint</vt:lpstr>
      <vt:lpstr>Il cervello …il luogo delle emozioni e dei processi decisionali</vt:lpstr>
      <vt:lpstr>Emozioni e processi decisionali</vt:lpstr>
      <vt:lpstr>Marcatore somatico</vt:lpstr>
      <vt:lpstr>Emozioni e processi decisionali</vt:lpstr>
      <vt:lpstr>Presentazione standard di PowerPoint</vt:lpstr>
      <vt:lpstr>Identità</vt:lpstr>
      <vt:lpstr>Un nuovo modello (Crocetti  e Meeus, 2006)….</vt:lpstr>
      <vt:lpstr>Riflettori e illusioni esercitazione: resoconto pubblico, quali emozioni ha/hai provato?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Discrepanze del Sé</vt:lpstr>
      <vt:lpstr>Le emozioni coscienti del Sé</vt:lpstr>
      <vt:lpstr>Teoria del confronto sociale  [Festinger, 1954]</vt:lpstr>
      <vt:lpstr>Presentazione standard di PowerPoint</vt:lpstr>
      <vt:lpstr>La psicologia ambientale e  l’attaccamento ai luoghi</vt:lpstr>
      <vt:lpstr>Presentazione standard di PowerPoint</vt:lpstr>
      <vt:lpstr>Virtual place identity?</vt:lpstr>
      <vt:lpstr>Presentazione standard di PowerPoint</vt:lpstr>
      <vt:lpstr>Riferimenti teorici  efficacia personale e collettiva</vt:lpstr>
      <vt:lpstr>Presentazione standard di PowerPoint</vt:lpstr>
      <vt:lpstr>II fattore ospitaIità è Ia somma di eIementi  che riguardano tutte Ie reIazioni che iI turista  stabiIisce neI periodo di permanenza.</vt:lpstr>
      <vt:lpstr>eIementi dell’accoglienza/ospitalità: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percezione del ruolo politico del loro impegno nei giovani volontari</dc:title>
  <dc:creator>user1</dc:creator>
  <cp:lastModifiedBy>alessandra.fermani@unimc.it</cp:lastModifiedBy>
  <cp:revision>10</cp:revision>
  <dcterms:created xsi:type="dcterms:W3CDTF">2022-02-21T06:54:26Z</dcterms:created>
  <dcterms:modified xsi:type="dcterms:W3CDTF">2023-03-01T09:57:26Z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2021-10-22T00:00:00Z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2022-02-21T00:00:00Z</vt:filetime>
  </property>
</Properties>
</file>