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8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628900" y="577722"/>
            <a:ext cx="3886199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F0000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43000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54925" y="0"/>
            <a:ext cx="6746240" cy="6858000"/>
          </a:xfrm>
          <a:custGeom>
            <a:avLst/>
            <a:gdLst/>
            <a:ahLst/>
            <a:cxnLst/>
            <a:rect l="l" t="t" r="r" b="b"/>
            <a:pathLst>
              <a:path w="6746240" h="6858000">
                <a:moveTo>
                  <a:pt x="6624701" y="6388100"/>
                </a:moveTo>
                <a:lnTo>
                  <a:pt x="0" y="6388100"/>
                </a:lnTo>
                <a:lnTo>
                  <a:pt x="0" y="6697345"/>
                </a:lnTo>
                <a:lnTo>
                  <a:pt x="6624701" y="6697345"/>
                </a:lnTo>
                <a:lnTo>
                  <a:pt x="6624701" y="6388100"/>
                </a:lnTo>
                <a:close/>
              </a:path>
              <a:path w="6746240" h="6858000">
                <a:moveTo>
                  <a:pt x="6746075" y="0"/>
                </a:moveTo>
                <a:lnTo>
                  <a:pt x="6631775" y="0"/>
                </a:lnTo>
                <a:lnTo>
                  <a:pt x="6631775" y="6858000"/>
                </a:lnTo>
                <a:lnTo>
                  <a:pt x="6746075" y="6858000"/>
                </a:lnTo>
                <a:lnTo>
                  <a:pt x="6746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257300" y="155574"/>
            <a:ext cx="6624955" cy="6546850"/>
          </a:xfrm>
          <a:custGeom>
            <a:avLst/>
            <a:gdLst/>
            <a:ahLst/>
            <a:cxnLst/>
            <a:rect l="l" t="t" r="r" b="b"/>
            <a:pathLst>
              <a:path w="6624955" h="6546850">
                <a:moveTo>
                  <a:pt x="0" y="6546850"/>
                </a:moveTo>
                <a:lnTo>
                  <a:pt x="6624701" y="6546850"/>
                </a:lnTo>
                <a:lnTo>
                  <a:pt x="6624701" y="0"/>
                </a:lnTo>
                <a:lnTo>
                  <a:pt x="0" y="0"/>
                </a:lnTo>
                <a:lnTo>
                  <a:pt x="0" y="6546850"/>
                </a:lnTo>
                <a:close/>
              </a:path>
            </a:pathLst>
          </a:custGeom>
          <a:ln w="9525">
            <a:solidFill>
              <a:srgbClr val="DFDF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257300" y="1276350"/>
            <a:ext cx="6624955" cy="0"/>
          </a:xfrm>
          <a:custGeom>
            <a:avLst/>
            <a:gdLst/>
            <a:ahLst/>
            <a:cxnLst/>
            <a:rect l="l" t="t" r="r" b="b"/>
            <a:pathLst>
              <a:path w="6624955">
                <a:moveTo>
                  <a:pt x="0" y="0"/>
                </a:moveTo>
                <a:lnTo>
                  <a:pt x="6624701" y="0"/>
                </a:lnTo>
              </a:path>
            </a:pathLst>
          </a:custGeom>
          <a:ln w="9525">
            <a:solidFill>
              <a:srgbClr val="DFDFDF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343400" y="955674"/>
            <a:ext cx="457200" cy="609600"/>
          </a:xfrm>
          <a:custGeom>
            <a:avLst/>
            <a:gdLst/>
            <a:ahLst/>
            <a:cxnLst/>
            <a:rect l="l" t="t" r="r" b="b"/>
            <a:pathLst>
              <a:path w="457200" h="609600">
                <a:moveTo>
                  <a:pt x="457200" y="304800"/>
                </a:moveTo>
                <a:lnTo>
                  <a:pt x="454152" y="255397"/>
                </a:lnTo>
                <a:lnTo>
                  <a:pt x="445516" y="208534"/>
                </a:lnTo>
                <a:lnTo>
                  <a:pt x="431673" y="164719"/>
                </a:lnTo>
                <a:lnTo>
                  <a:pt x="413131" y="124841"/>
                </a:lnTo>
                <a:lnTo>
                  <a:pt x="390271" y="89281"/>
                </a:lnTo>
                <a:lnTo>
                  <a:pt x="363601" y="58801"/>
                </a:lnTo>
                <a:lnTo>
                  <a:pt x="333629" y="34036"/>
                </a:lnTo>
                <a:lnTo>
                  <a:pt x="265684" y="3937"/>
                </a:lnTo>
                <a:lnTo>
                  <a:pt x="228600" y="0"/>
                </a:lnTo>
                <a:lnTo>
                  <a:pt x="191516" y="3937"/>
                </a:lnTo>
                <a:lnTo>
                  <a:pt x="123571" y="34036"/>
                </a:lnTo>
                <a:lnTo>
                  <a:pt x="93599" y="58801"/>
                </a:lnTo>
                <a:lnTo>
                  <a:pt x="66929" y="89281"/>
                </a:lnTo>
                <a:lnTo>
                  <a:pt x="44069" y="124841"/>
                </a:lnTo>
                <a:lnTo>
                  <a:pt x="25527" y="164719"/>
                </a:lnTo>
                <a:lnTo>
                  <a:pt x="11684" y="208534"/>
                </a:lnTo>
                <a:lnTo>
                  <a:pt x="3048" y="255397"/>
                </a:lnTo>
                <a:lnTo>
                  <a:pt x="0" y="304800"/>
                </a:lnTo>
                <a:lnTo>
                  <a:pt x="3048" y="354203"/>
                </a:lnTo>
                <a:lnTo>
                  <a:pt x="11684" y="401066"/>
                </a:lnTo>
                <a:lnTo>
                  <a:pt x="25527" y="444881"/>
                </a:lnTo>
                <a:lnTo>
                  <a:pt x="44069" y="484759"/>
                </a:lnTo>
                <a:lnTo>
                  <a:pt x="66929" y="520319"/>
                </a:lnTo>
                <a:lnTo>
                  <a:pt x="93599" y="550799"/>
                </a:lnTo>
                <a:lnTo>
                  <a:pt x="123571" y="575564"/>
                </a:lnTo>
                <a:lnTo>
                  <a:pt x="191516" y="605663"/>
                </a:lnTo>
                <a:lnTo>
                  <a:pt x="228600" y="609600"/>
                </a:lnTo>
                <a:lnTo>
                  <a:pt x="265684" y="605663"/>
                </a:lnTo>
                <a:lnTo>
                  <a:pt x="333629" y="575564"/>
                </a:lnTo>
                <a:lnTo>
                  <a:pt x="363601" y="550799"/>
                </a:lnTo>
                <a:lnTo>
                  <a:pt x="390271" y="520319"/>
                </a:lnTo>
                <a:lnTo>
                  <a:pt x="413131" y="484759"/>
                </a:lnTo>
                <a:lnTo>
                  <a:pt x="431673" y="444881"/>
                </a:lnTo>
                <a:lnTo>
                  <a:pt x="445516" y="401066"/>
                </a:lnTo>
                <a:lnTo>
                  <a:pt x="454152" y="354203"/>
                </a:lnTo>
                <a:lnTo>
                  <a:pt x="45720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395851" y="1025524"/>
            <a:ext cx="352425" cy="471805"/>
          </a:xfrm>
          <a:custGeom>
            <a:avLst/>
            <a:gdLst/>
            <a:ahLst/>
            <a:cxnLst/>
            <a:rect l="l" t="t" r="r" b="b"/>
            <a:pathLst>
              <a:path w="352425" h="471805">
                <a:moveTo>
                  <a:pt x="326898" y="235077"/>
                </a:moveTo>
                <a:lnTo>
                  <a:pt x="326263" y="216027"/>
                </a:lnTo>
                <a:lnTo>
                  <a:pt x="320294" y="176657"/>
                </a:lnTo>
                <a:lnTo>
                  <a:pt x="314325" y="157429"/>
                </a:lnTo>
                <a:lnTo>
                  <a:pt x="314325" y="237617"/>
                </a:lnTo>
                <a:lnTo>
                  <a:pt x="313563" y="256667"/>
                </a:lnTo>
                <a:lnTo>
                  <a:pt x="303022" y="310134"/>
                </a:lnTo>
                <a:lnTo>
                  <a:pt x="282194" y="354584"/>
                </a:lnTo>
                <a:lnTo>
                  <a:pt x="252476" y="390144"/>
                </a:lnTo>
                <a:lnTo>
                  <a:pt x="216408" y="413004"/>
                </a:lnTo>
                <a:lnTo>
                  <a:pt x="175133" y="421894"/>
                </a:lnTo>
                <a:lnTo>
                  <a:pt x="161036" y="420624"/>
                </a:lnTo>
                <a:lnTo>
                  <a:pt x="121539" y="406654"/>
                </a:lnTo>
                <a:lnTo>
                  <a:pt x="87630" y="378714"/>
                </a:lnTo>
                <a:lnTo>
                  <a:pt x="61214" y="339344"/>
                </a:lnTo>
                <a:lnTo>
                  <a:pt x="43942" y="289814"/>
                </a:lnTo>
                <a:lnTo>
                  <a:pt x="38100" y="235077"/>
                </a:lnTo>
                <a:lnTo>
                  <a:pt x="38735" y="216027"/>
                </a:lnTo>
                <a:lnTo>
                  <a:pt x="49276" y="162687"/>
                </a:lnTo>
                <a:lnTo>
                  <a:pt x="70104" y="118237"/>
                </a:lnTo>
                <a:lnTo>
                  <a:pt x="99822" y="82550"/>
                </a:lnTo>
                <a:lnTo>
                  <a:pt x="136017" y="58420"/>
                </a:lnTo>
                <a:lnTo>
                  <a:pt x="177165" y="50800"/>
                </a:lnTo>
                <a:lnTo>
                  <a:pt x="191262" y="52070"/>
                </a:lnTo>
                <a:lnTo>
                  <a:pt x="242824" y="73660"/>
                </a:lnTo>
                <a:lnTo>
                  <a:pt x="274447" y="106807"/>
                </a:lnTo>
                <a:lnTo>
                  <a:pt x="297942" y="148717"/>
                </a:lnTo>
                <a:lnTo>
                  <a:pt x="311658" y="200787"/>
                </a:lnTo>
                <a:lnTo>
                  <a:pt x="314325" y="237617"/>
                </a:lnTo>
                <a:lnTo>
                  <a:pt x="314325" y="157429"/>
                </a:lnTo>
                <a:lnTo>
                  <a:pt x="292735" y="108077"/>
                </a:lnTo>
                <a:lnTo>
                  <a:pt x="248285" y="58420"/>
                </a:lnTo>
                <a:lnTo>
                  <a:pt x="206883" y="38100"/>
                </a:lnTo>
                <a:lnTo>
                  <a:pt x="176403" y="34290"/>
                </a:lnTo>
                <a:lnTo>
                  <a:pt x="146050" y="38100"/>
                </a:lnTo>
                <a:lnTo>
                  <a:pt x="92202" y="68580"/>
                </a:lnTo>
                <a:lnTo>
                  <a:pt x="51308" y="123317"/>
                </a:lnTo>
                <a:lnTo>
                  <a:pt x="28575" y="195707"/>
                </a:lnTo>
                <a:lnTo>
                  <a:pt x="25400" y="235077"/>
                </a:lnTo>
                <a:lnTo>
                  <a:pt x="26035" y="256667"/>
                </a:lnTo>
                <a:lnTo>
                  <a:pt x="32004" y="296164"/>
                </a:lnTo>
                <a:lnTo>
                  <a:pt x="59563" y="364744"/>
                </a:lnTo>
                <a:lnTo>
                  <a:pt x="104013" y="414274"/>
                </a:lnTo>
                <a:lnTo>
                  <a:pt x="160401" y="437134"/>
                </a:lnTo>
                <a:lnTo>
                  <a:pt x="175895" y="438404"/>
                </a:lnTo>
                <a:lnTo>
                  <a:pt x="191135" y="437134"/>
                </a:lnTo>
                <a:lnTo>
                  <a:pt x="234569" y="423164"/>
                </a:lnTo>
                <a:lnTo>
                  <a:pt x="271907" y="392684"/>
                </a:lnTo>
                <a:lnTo>
                  <a:pt x="308483" y="332994"/>
                </a:lnTo>
                <a:lnTo>
                  <a:pt x="326136" y="257937"/>
                </a:lnTo>
                <a:lnTo>
                  <a:pt x="326898" y="235077"/>
                </a:lnTo>
                <a:close/>
              </a:path>
              <a:path w="352425" h="471805">
                <a:moveTo>
                  <a:pt x="352425" y="235077"/>
                </a:moveTo>
                <a:lnTo>
                  <a:pt x="351282" y="210947"/>
                </a:lnTo>
                <a:lnTo>
                  <a:pt x="344170" y="165227"/>
                </a:lnTo>
                <a:lnTo>
                  <a:pt x="339598" y="151003"/>
                </a:lnTo>
                <a:lnTo>
                  <a:pt x="339598" y="235077"/>
                </a:lnTo>
                <a:lnTo>
                  <a:pt x="339598" y="237617"/>
                </a:lnTo>
                <a:lnTo>
                  <a:pt x="336296" y="279527"/>
                </a:lnTo>
                <a:lnTo>
                  <a:pt x="326898" y="321564"/>
                </a:lnTo>
                <a:lnTo>
                  <a:pt x="311912" y="358394"/>
                </a:lnTo>
                <a:lnTo>
                  <a:pt x="291973" y="391414"/>
                </a:lnTo>
                <a:lnTo>
                  <a:pt x="240030" y="438404"/>
                </a:lnTo>
                <a:lnTo>
                  <a:pt x="176403" y="454914"/>
                </a:lnTo>
                <a:lnTo>
                  <a:pt x="159766" y="453644"/>
                </a:lnTo>
                <a:lnTo>
                  <a:pt x="98425" y="429514"/>
                </a:lnTo>
                <a:lnTo>
                  <a:pt x="50165" y="376174"/>
                </a:lnTo>
                <a:lnTo>
                  <a:pt x="32512" y="340614"/>
                </a:lnTo>
                <a:lnTo>
                  <a:pt x="20193" y="302514"/>
                </a:lnTo>
                <a:lnTo>
                  <a:pt x="13462" y="259207"/>
                </a:lnTo>
                <a:lnTo>
                  <a:pt x="12700" y="235077"/>
                </a:lnTo>
                <a:lnTo>
                  <a:pt x="16002" y="193167"/>
                </a:lnTo>
                <a:lnTo>
                  <a:pt x="25400" y="151257"/>
                </a:lnTo>
                <a:lnTo>
                  <a:pt x="40386" y="114427"/>
                </a:lnTo>
                <a:lnTo>
                  <a:pt x="60325" y="81280"/>
                </a:lnTo>
                <a:lnTo>
                  <a:pt x="112268" y="34290"/>
                </a:lnTo>
                <a:lnTo>
                  <a:pt x="175895" y="17780"/>
                </a:lnTo>
                <a:lnTo>
                  <a:pt x="192532" y="19050"/>
                </a:lnTo>
                <a:lnTo>
                  <a:pt x="239522" y="34290"/>
                </a:lnTo>
                <a:lnTo>
                  <a:pt x="291592" y="81280"/>
                </a:lnTo>
                <a:lnTo>
                  <a:pt x="326644" y="151257"/>
                </a:lnTo>
                <a:lnTo>
                  <a:pt x="336296" y="191897"/>
                </a:lnTo>
                <a:lnTo>
                  <a:pt x="339598" y="235077"/>
                </a:lnTo>
                <a:lnTo>
                  <a:pt x="339598" y="151003"/>
                </a:lnTo>
                <a:lnTo>
                  <a:pt x="311658" y="85090"/>
                </a:lnTo>
                <a:lnTo>
                  <a:pt x="287528" y="53340"/>
                </a:lnTo>
                <a:lnTo>
                  <a:pt x="241681" y="17780"/>
                </a:lnTo>
                <a:lnTo>
                  <a:pt x="193167" y="1270"/>
                </a:lnTo>
                <a:lnTo>
                  <a:pt x="175133" y="0"/>
                </a:lnTo>
                <a:lnTo>
                  <a:pt x="139827" y="5080"/>
                </a:lnTo>
                <a:lnTo>
                  <a:pt x="76835" y="41910"/>
                </a:lnTo>
                <a:lnTo>
                  <a:pt x="50927" y="69850"/>
                </a:lnTo>
                <a:lnTo>
                  <a:pt x="29591" y="105537"/>
                </a:lnTo>
                <a:lnTo>
                  <a:pt x="13462" y="146177"/>
                </a:lnTo>
                <a:lnTo>
                  <a:pt x="3429" y="190627"/>
                </a:lnTo>
                <a:lnTo>
                  <a:pt x="0" y="237617"/>
                </a:lnTo>
                <a:lnTo>
                  <a:pt x="1016" y="261747"/>
                </a:lnTo>
                <a:lnTo>
                  <a:pt x="8128" y="307594"/>
                </a:lnTo>
                <a:lnTo>
                  <a:pt x="21590" y="349504"/>
                </a:lnTo>
                <a:lnTo>
                  <a:pt x="40640" y="387604"/>
                </a:lnTo>
                <a:lnTo>
                  <a:pt x="64770" y="419354"/>
                </a:lnTo>
                <a:lnTo>
                  <a:pt x="124714" y="461264"/>
                </a:lnTo>
                <a:lnTo>
                  <a:pt x="159131" y="471551"/>
                </a:lnTo>
                <a:lnTo>
                  <a:pt x="177165" y="471551"/>
                </a:lnTo>
                <a:lnTo>
                  <a:pt x="229362" y="461264"/>
                </a:lnTo>
                <a:lnTo>
                  <a:pt x="275463" y="430784"/>
                </a:lnTo>
                <a:lnTo>
                  <a:pt x="301371" y="401574"/>
                </a:lnTo>
                <a:lnTo>
                  <a:pt x="322707" y="367284"/>
                </a:lnTo>
                <a:lnTo>
                  <a:pt x="338836" y="326644"/>
                </a:lnTo>
                <a:lnTo>
                  <a:pt x="348869" y="282194"/>
                </a:lnTo>
                <a:lnTo>
                  <a:pt x="352425" y="235077"/>
                </a:lnTo>
                <a:close/>
              </a:path>
            </a:pathLst>
          </a:custGeom>
          <a:solidFill>
            <a:srgbClr val="DFD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</p:spPr>
        <p:txBody>
          <a:bodyPr/>
          <a:lstStyle/>
          <a:p>
            <a:fld id="{2996DBDB-B6B6-4A94-B3AE-6DFBACFE32EB}" type="datetimeFigureOut">
              <a:rPr lang="it-IT" smtClean="0"/>
              <a:t>01/03/2023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08960" y="6377940"/>
            <a:ext cx="2926080" cy="276999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</p:spPr>
        <p:txBody>
          <a:bodyPr/>
          <a:lstStyle/>
          <a:p>
            <a:fld id="{3B1BE7FD-35F1-4E6B-B1D4-F27F49B6A6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54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399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8501" y="210134"/>
            <a:ext cx="6806996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0489" y="1524420"/>
            <a:ext cx="8523020" cy="2269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t.wikipedia.org/wiki/Intelletto" TargetMode="External"/><Relationship Id="rId2" Type="http://schemas.openxmlformats.org/officeDocument/2006/relationships/hyperlink" Target="https://it.wikipedia.org/wiki/Emozio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t.wikipedia.org/wiki/Cartesio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pedia.org/wiki/Sensazion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791205" y="5482234"/>
            <a:ext cx="3562985" cy="10130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Alessandra</a:t>
            </a:r>
            <a:r>
              <a:rPr sz="2000" spc="-6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2000" dirty="0">
                <a:solidFill>
                  <a:srgbClr val="FFFFFF"/>
                </a:solidFill>
                <a:latin typeface="Microsoft Sans Serif"/>
                <a:cs typeface="Microsoft Sans Serif"/>
              </a:rPr>
              <a:t>Fermani</a:t>
            </a:r>
            <a:endParaRPr sz="20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500" dirty="0">
              <a:latin typeface="Microsoft Sans Serif"/>
              <a:cs typeface="Microsoft Sans Serif"/>
            </a:endParaRPr>
          </a:p>
          <a:p>
            <a:pPr marL="12065" marR="5080" algn="ctr">
              <a:lnSpc>
                <a:spcPct val="100000"/>
              </a:lnSpc>
              <a:spcBef>
                <a:spcPts val="5"/>
              </a:spcBef>
            </a:pP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Università</a:t>
            </a:r>
            <a:r>
              <a:rPr sz="2000" i="1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degli</a:t>
            </a:r>
            <a:r>
              <a:rPr sz="2000" i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 dirty="0">
                <a:solidFill>
                  <a:srgbClr val="FFFFFF"/>
                </a:solidFill>
                <a:latin typeface="Times New Roman"/>
                <a:cs typeface="Times New Roman"/>
              </a:rPr>
              <a:t>Studi</a:t>
            </a:r>
            <a:r>
              <a:rPr sz="2000" i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>
                <a:solidFill>
                  <a:srgbClr val="FFFFFF"/>
                </a:solidFill>
                <a:latin typeface="Times New Roman"/>
                <a:cs typeface="Times New Roman"/>
              </a:rPr>
              <a:t>di</a:t>
            </a:r>
            <a:r>
              <a:rPr sz="2000" i="1" spc="-1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0" i="1">
                <a:solidFill>
                  <a:srgbClr val="FFFFFF"/>
                </a:solidFill>
                <a:latin typeface="Times New Roman"/>
                <a:cs typeface="Times New Roman"/>
              </a:rPr>
              <a:t>Macerata</a:t>
            </a:r>
            <a:endParaRPr sz="2000" dirty="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88125" y="188976"/>
            <a:ext cx="1297051" cy="1270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F74D464E-A901-4BE8-9EF4-83EAAF0CB69F}"/>
              </a:ext>
            </a:extLst>
          </p:cNvPr>
          <p:cNvSpPr txBox="1"/>
          <p:nvPr/>
        </p:nvSpPr>
        <p:spPr>
          <a:xfrm>
            <a:off x="228600" y="2309718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dirty="0">
                <a:solidFill>
                  <a:schemeClr val="bg1">
                    <a:lumMod val="95000"/>
                  </a:schemeClr>
                </a:solidFill>
              </a:rPr>
              <a:t>PSICOLOGIA AMBIENTALE E DEI </a:t>
            </a:r>
            <a:r>
              <a:rPr lang="it-IT" sz="4000">
                <a:solidFill>
                  <a:schemeClr val="bg1">
                    <a:lumMod val="95000"/>
                  </a:schemeClr>
                </a:solidFill>
              </a:rPr>
              <a:t>PROCESSI ORGANIZZATIVI CAP 6</a:t>
            </a:r>
            <a:endParaRPr lang="it-IT" sz="4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002283"/>
            <a:ext cx="8736965" cy="5782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  <a:tab pos="3624579" algn="l"/>
                <a:tab pos="6847205" algn="l"/>
              </a:tabLst>
            </a:pPr>
            <a:r>
              <a:rPr sz="3200" spc="-5" dirty="0">
                <a:latin typeface="Microsoft Sans Serif"/>
                <a:cs typeface="Microsoft Sans Serif"/>
              </a:rPr>
              <a:t>Corteccia</a:t>
            </a:r>
            <a:r>
              <a:rPr sz="3200" spc="-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prefrontale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mediale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che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occupa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la </a:t>
            </a:r>
            <a:r>
              <a:rPr sz="3200" spc="-5" dirty="0">
                <a:latin typeface="Microsoft Sans Serif"/>
                <a:cs typeface="Microsoft Sans Serif"/>
              </a:rPr>
              <a:t> scissura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centrale	</a:t>
            </a:r>
            <a:r>
              <a:rPr sz="3200" dirty="0">
                <a:latin typeface="Microsoft Sans Serif"/>
                <a:cs typeface="Microsoft Sans Serif"/>
              </a:rPr>
              <a:t>tra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spc="4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due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emisferi	</a:t>
            </a:r>
            <a:r>
              <a:rPr sz="3200" dirty="0">
                <a:latin typeface="Microsoft Sans Serif"/>
                <a:cs typeface="Microsoft Sans Serif"/>
              </a:rPr>
              <a:t>sembra 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essere</a:t>
            </a:r>
            <a:r>
              <a:rPr sz="3200" spc="-1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la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responsabile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della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coesione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del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Sé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si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attiva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quando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si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pensa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a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stessi</a:t>
            </a:r>
            <a:endParaRPr sz="3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buFont typeface="Microsoft Sans Serif"/>
              <a:buChar char="•"/>
            </a:pPr>
            <a:endParaRPr sz="475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15" dirty="0">
                <a:latin typeface="Microsoft Sans Serif"/>
                <a:cs typeface="Microsoft Sans Serif"/>
              </a:rPr>
              <a:t>Gli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schemi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sono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modelli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mentali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quelli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del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Sé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sono </a:t>
            </a:r>
            <a:r>
              <a:rPr sz="3200" spc="-5" dirty="0">
                <a:latin typeface="Microsoft Sans Serif"/>
                <a:cs typeface="Microsoft Sans Serif"/>
              </a:rPr>
              <a:t>più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nitidi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centrali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perché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essi 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valutiamo</a:t>
            </a:r>
            <a:r>
              <a:rPr sz="3200" spc="2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noi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stessi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gli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altri</a:t>
            </a:r>
            <a:endParaRPr sz="3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</a:pPr>
            <a:endParaRPr sz="4750">
              <a:latin typeface="Microsoft Sans Serif"/>
              <a:cs typeface="Microsoft Sans Serif"/>
            </a:endParaRPr>
          </a:p>
          <a:p>
            <a:pPr marL="355600" marR="32131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Microsoft Sans Serif"/>
                <a:cs typeface="Microsoft Sans Serif"/>
              </a:rPr>
              <a:t>Ricordiamo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meglio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ciò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che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è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in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relazione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noi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o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che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facciamo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noi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stessi</a:t>
            </a:r>
            <a:endParaRPr sz="3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25036" y="500887"/>
            <a:ext cx="16903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Identità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56207" y="1412875"/>
            <a:ext cx="5886450" cy="1808480"/>
          </a:xfrm>
          <a:prstGeom prst="rect">
            <a:avLst/>
          </a:prstGeom>
          <a:solidFill>
            <a:srgbClr val="FFFFFF">
              <a:alpha val="59999"/>
            </a:srgbClr>
          </a:solidFill>
        </p:spPr>
        <p:txBody>
          <a:bodyPr vert="horz" wrap="square" lIns="0" tIns="0" rIns="0" bIns="0" rtlCol="0">
            <a:spAutoFit/>
          </a:bodyPr>
          <a:lstStyle/>
          <a:p>
            <a:pPr marL="434340" indent="-343535">
              <a:lnSpc>
                <a:spcPts val="1800"/>
              </a:lnSpc>
              <a:buChar char="•"/>
              <a:tabLst>
                <a:tab pos="434340" algn="l"/>
                <a:tab pos="434975" algn="l"/>
              </a:tabLst>
            </a:pPr>
            <a:r>
              <a:rPr sz="2200" spc="-5" dirty="0">
                <a:latin typeface="Microsoft Sans Serif"/>
                <a:cs typeface="Microsoft Sans Serif"/>
              </a:rPr>
              <a:t>Erikson</a:t>
            </a:r>
            <a:r>
              <a:rPr sz="2200" spc="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(1950):</a:t>
            </a:r>
            <a:r>
              <a:rPr sz="2200" spc="5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l’acquisizione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dell’identità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è</a:t>
            </a:r>
            <a:endParaRPr sz="2200">
              <a:latin typeface="Microsoft Sans Serif"/>
              <a:cs typeface="Microsoft Sans Serif"/>
            </a:endParaRPr>
          </a:p>
          <a:p>
            <a:pPr marL="434340" marR="1796414">
              <a:lnSpc>
                <a:spcPct val="70000"/>
              </a:lnSpc>
              <a:spcBef>
                <a:spcPts val="395"/>
              </a:spcBef>
            </a:pPr>
            <a:r>
              <a:rPr sz="2200" spc="-15" dirty="0">
                <a:latin typeface="Microsoft Sans Serif"/>
                <a:cs typeface="Microsoft Sans Serif"/>
              </a:rPr>
              <a:t>il</a:t>
            </a:r>
            <a:r>
              <a:rPr sz="2200" spc="-5" dirty="0">
                <a:latin typeface="Microsoft Sans Serif"/>
                <a:cs typeface="Microsoft Sans Serif"/>
              </a:rPr>
              <a:t> compito</a:t>
            </a:r>
            <a:r>
              <a:rPr sz="2200" spc="2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di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sviluppo</a:t>
            </a:r>
            <a:r>
              <a:rPr sz="2200" spc="1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centrale </a:t>
            </a:r>
            <a:r>
              <a:rPr sz="2200" spc="-57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dell’adolescenza</a:t>
            </a:r>
            <a:endParaRPr sz="2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550">
              <a:latin typeface="Microsoft Sans Serif"/>
              <a:cs typeface="Microsoft Sans Serif"/>
            </a:endParaRPr>
          </a:p>
          <a:p>
            <a:pPr marL="434340" marR="426084" indent="-342900">
              <a:lnSpc>
                <a:spcPct val="70100"/>
              </a:lnSpc>
              <a:buChar char="•"/>
              <a:tabLst>
                <a:tab pos="434340" algn="l"/>
                <a:tab pos="434975" algn="l"/>
              </a:tabLst>
            </a:pPr>
            <a:r>
              <a:rPr sz="2200" spc="-5" dirty="0">
                <a:latin typeface="Microsoft Sans Serif"/>
                <a:cs typeface="Microsoft Sans Serif"/>
              </a:rPr>
              <a:t>Marcia</a:t>
            </a:r>
            <a:r>
              <a:rPr sz="2200" spc="30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(1966):</a:t>
            </a:r>
            <a:r>
              <a:rPr sz="2200" spc="4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individuzione</a:t>
            </a:r>
            <a:r>
              <a:rPr sz="2200" spc="4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dei</a:t>
            </a:r>
            <a:r>
              <a:rPr sz="2200" spc="4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possibili </a:t>
            </a:r>
            <a:r>
              <a:rPr sz="2200" spc="-570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esiti</a:t>
            </a:r>
            <a:r>
              <a:rPr sz="2200" spc="5" dirty="0">
                <a:latin typeface="Microsoft Sans Serif"/>
                <a:cs typeface="Microsoft Sans Serif"/>
              </a:rPr>
              <a:t> </a:t>
            </a:r>
            <a:r>
              <a:rPr sz="2200" spc="-10" dirty="0">
                <a:latin typeface="Microsoft Sans Serif"/>
                <a:cs typeface="Microsoft Sans Serif"/>
              </a:rPr>
              <a:t>del</a:t>
            </a:r>
            <a:r>
              <a:rPr sz="2200" spc="30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processo</a:t>
            </a:r>
            <a:r>
              <a:rPr sz="2200" spc="25" dirty="0">
                <a:latin typeface="Microsoft Sans Serif"/>
                <a:cs typeface="Microsoft Sans Serif"/>
              </a:rPr>
              <a:t> </a:t>
            </a:r>
            <a:r>
              <a:rPr sz="2200" spc="-5" dirty="0">
                <a:latin typeface="Microsoft Sans Serif"/>
                <a:cs typeface="Microsoft Sans Serif"/>
              </a:rPr>
              <a:t>identitario</a:t>
            </a:r>
            <a:endParaRPr sz="22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94282" y="3644836"/>
            <a:ext cx="6156706" cy="291947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0445" y="119634"/>
            <a:ext cx="55619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01065" marR="5080" indent="-8890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Un</a:t>
            </a:r>
            <a:r>
              <a:rPr sz="3600" spc="35" dirty="0"/>
              <a:t> </a:t>
            </a:r>
            <a:r>
              <a:rPr sz="3600" spc="-5" dirty="0"/>
              <a:t>nuovo</a:t>
            </a:r>
            <a:r>
              <a:rPr sz="3600" spc="25" dirty="0"/>
              <a:t> </a:t>
            </a:r>
            <a:r>
              <a:rPr sz="3600" spc="-10" dirty="0"/>
              <a:t>modello</a:t>
            </a:r>
            <a:r>
              <a:rPr sz="3600" spc="15" dirty="0"/>
              <a:t> </a:t>
            </a:r>
            <a:r>
              <a:rPr sz="3600" spc="-5" dirty="0"/>
              <a:t>(Crocetti </a:t>
            </a:r>
            <a:r>
              <a:rPr sz="3600" spc="-940" dirty="0"/>
              <a:t> </a:t>
            </a:r>
            <a:r>
              <a:rPr sz="3600" dirty="0"/>
              <a:t>e</a:t>
            </a:r>
            <a:r>
              <a:rPr sz="3600" spc="15" dirty="0"/>
              <a:t> </a:t>
            </a:r>
            <a:r>
              <a:rPr sz="3600" spc="-5" dirty="0"/>
              <a:t>Meeus,</a:t>
            </a:r>
            <a:r>
              <a:rPr sz="3600" spc="30" dirty="0"/>
              <a:t> </a:t>
            </a:r>
            <a:r>
              <a:rPr sz="3600" spc="215" dirty="0"/>
              <a:t>2006)….</a:t>
            </a:r>
            <a:endParaRPr sz="3600"/>
          </a:p>
        </p:txBody>
      </p:sp>
      <p:sp>
        <p:nvSpPr>
          <p:cNvPr id="3" name="object 3"/>
          <p:cNvSpPr/>
          <p:nvPr/>
        </p:nvSpPr>
        <p:spPr>
          <a:xfrm>
            <a:off x="323532" y="1676400"/>
            <a:ext cx="8569325" cy="4924425"/>
          </a:xfrm>
          <a:custGeom>
            <a:avLst/>
            <a:gdLst/>
            <a:ahLst/>
            <a:cxnLst/>
            <a:rect l="l" t="t" r="r" b="b"/>
            <a:pathLst>
              <a:path w="8569325" h="4924425">
                <a:moveTo>
                  <a:pt x="8568944" y="0"/>
                </a:moveTo>
                <a:lnTo>
                  <a:pt x="0" y="0"/>
                </a:lnTo>
                <a:lnTo>
                  <a:pt x="0" y="4924425"/>
                </a:lnTo>
                <a:lnTo>
                  <a:pt x="8568944" y="4924425"/>
                </a:lnTo>
                <a:lnTo>
                  <a:pt x="8568944" y="0"/>
                </a:lnTo>
                <a:close/>
              </a:path>
            </a:pathLst>
          </a:custGeom>
          <a:solidFill>
            <a:srgbClr val="FFFFFF">
              <a:alpha val="47842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02437" y="1607641"/>
            <a:ext cx="8378190" cy="469011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 marR="179070">
              <a:lnSpc>
                <a:spcPts val="2880"/>
              </a:lnSpc>
              <a:spcBef>
                <a:spcPts val="795"/>
              </a:spcBef>
              <a:buSzPct val="96666"/>
              <a:buFont typeface="Wingdings"/>
              <a:buChar char=""/>
              <a:tabLst>
                <a:tab pos="316865" algn="l"/>
              </a:tabLst>
            </a:pPr>
            <a:r>
              <a:rPr sz="3000" b="1" i="1" spc="-5" dirty="0">
                <a:latin typeface="Arial"/>
                <a:cs typeface="Arial"/>
              </a:rPr>
              <a:t>Impegno:</a:t>
            </a:r>
            <a:r>
              <a:rPr sz="3000" b="1" i="1" dirty="0">
                <a:latin typeface="Arial"/>
                <a:cs typeface="Arial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fa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riferimento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alle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scelte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fatte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negli </a:t>
            </a:r>
            <a:r>
              <a:rPr sz="3000" spc="-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ambiti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rilevanti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dell’identità </a:t>
            </a:r>
            <a:r>
              <a:rPr sz="3000" dirty="0">
                <a:latin typeface="Microsoft Sans Serif"/>
                <a:cs typeface="Microsoft Sans Serif"/>
              </a:rPr>
              <a:t>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alla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misura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5" dirty="0">
                <a:latin typeface="Microsoft Sans Serif"/>
                <a:cs typeface="Microsoft Sans Serif"/>
              </a:rPr>
              <a:t>in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cui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20" dirty="0">
                <a:latin typeface="Microsoft Sans Serif"/>
                <a:cs typeface="Microsoft Sans Serif"/>
              </a:rPr>
              <a:t>gli </a:t>
            </a:r>
            <a:r>
              <a:rPr sz="3000" spc="-78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individui</a:t>
            </a:r>
            <a:r>
              <a:rPr sz="3000" spc="2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si</a:t>
            </a:r>
            <a:r>
              <a:rPr sz="3000" spc="-5" dirty="0">
                <a:latin typeface="Microsoft Sans Serif"/>
                <a:cs typeface="Microsoft Sans Serif"/>
              </a:rPr>
              <a:t> identificano con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la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tali</a:t>
            </a:r>
            <a:r>
              <a:rPr sz="3000" spc="3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scelte</a:t>
            </a:r>
            <a:endParaRPr sz="3000">
              <a:latin typeface="Microsoft Sans Serif"/>
              <a:cs typeface="Microsoft Sans Serif"/>
            </a:endParaRPr>
          </a:p>
          <a:p>
            <a:pPr marL="12700" marR="154940">
              <a:lnSpc>
                <a:spcPct val="80000"/>
              </a:lnSpc>
              <a:spcBef>
                <a:spcPts val="745"/>
              </a:spcBef>
              <a:buSzPct val="96666"/>
              <a:buFont typeface="Wingdings"/>
              <a:buChar char=""/>
              <a:tabLst>
                <a:tab pos="421640" algn="l"/>
              </a:tabLst>
            </a:pPr>
            <a:r>
              <a:rPr sz="3000" b="1" i="1" dirty="0">
                <a:latin typeface="Arial"/>
                <a:cs typeface="Arial"/>
              </a:rPr>
              <a:t>Esplorazione</a:t>
            </a:r>
            <a:r>
              <a:rPr sz="3000" b="1" i="1" spc="-5" dirty="0">
                <a:latin typeface="Arial"/>
                <a:cs typeface="Arial"/>
              </a:rPr>
              <a:t> </a:t>
            </a:r>
            <a:r>
              <a:rPr sz="3000" b="1" i="1" dirty="0">
                <a:latin typeface="Arial"/>
                <a:cs typeface="Arial"/>
              </a:rPr>
              <a:t>in</a:t>
            </a:r>
            <a:r>
              <a:rPr sz="3000" b="1" i="1" spc="5" dirty="0">
                <a:latin typeface="Arial"/>
                <a:cs typeface="Arial"/>
              </a:rPr>
              <a:t> </a:t>
            </a:r>
            <a:r>
              <a:rPr sz="3000" b="1" i="1" dirty="0">
                <a:latin typeface="Arial"/>
                <a:cs typeface="Arial"/>
              </a:rPr>
              <a:t>profondità</a:t>
            </a:r>
            <a:r>
              <a:rPr sz="3000" i="1" dirty="0">
                <a:latin typeface="Arial"/>
                <a:cs typeface="Arial"/>
              </a:rPr>
              <a:t>:</a:t>
            </a:r>
            <a:r>
              <a:rPr sz="3000" i="1" spc="10" dirty="0">
                <a:latin typeface="Arial"/>
                <a:cs typeface="Arial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rappresenta</a:t>
            </a:r>
            <a:r>
              <a:rPr sz="3000" spc="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una </a:t>
            </a:r>
            <a:r>
              <a:rPr sz="3000" spc="-78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modalità</a:t>
            </a:r>
            <a:r>
              <a:rPr sz="3000" spc="-15" dirty="0">
                <a:latin typeface="Microsoft Sans Serif"/>
                <a:cs typeface="Microsoft Sans Serif"/>
              </a:rPr>
              <a:t> di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vivere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l’impegno attivamente,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per 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esempio</a:t>
            </a:r>
            <a:r>
              <a:rPr sz="3000" spc="-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riflettendo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su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</a:t>
            </a:r>
            <a:r>
              <a:rPr sz="3000" spc="30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esso,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cercando 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informazioni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o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confrontandosi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con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altre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persone</a:t>
            </a:r>
            <a:endParaRPr sz="3000">
              <a:latin typeface="Microsoft Sans Serif"/>
              <a:cs typeface="Microsoft Sans Serif"/>
            </a:endParaRPr>
          </a:p>
          <a:p>
            <a:pPr marL="12700" marR="5080">
              <a:lnSpc>
                <a:spcPct val="80000"/>
              </a:lnSpc>
              <a:spcBef>
                <a:spcPts val="725"/>
              </a:spcBef>
              <a:buSzPct val="96666"/>
              <a:buFont typeface="Wingdings"/>
              <a:buChar char=""/>
              <a:tabLst>
                <a:tab pos="316865" algn="l"/>
              </a:tabLst>
            </a:pPr>
            <a:r>
              <a:rPr sz="3000" b="1" i="1" spc="-5" dirty="0">
                <a:latin typeface="Arial"/>
                <a:cs typeface="Arial"/>
              </a:rPr>
              <a:t>Riconsiderazione</a:t>
            </a:r>
            <a:r>
              <a:rPr sz="3000" b="1" i="1" dirty="0">
                <a:latin typeface="Arial"/>
                <a:cs typeface="Arial"/>
              </a:rPr>
              <a:t> </a:t>
            </a:r>
            <a:r>
              <a:rPr sz="3000" b="1" i="1" spc="-5" dirty="0">
                <a:latin typeface="Arial"/>
                <a:cs typeface="Arial"/>
              </a:rPr>
              <a:t>dell’impegno</a:t>
            </a:r>
            <a:r>
              <a:rPr sz="3000" i="1" spc="-5" dirty="0">
                <a:latin typeface="Arial"/>
                <a:cs typeface="Arial"/>
              </a:rPr>
              <a:t>:</a:t>
            </a:r>
            <a:r>
              <a:rPr sz="3000" i="1" spc="40" dirty="0">
                <a:latin typeface="Arial"/>
                <a:cs typeface="Arial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fa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riferimento </a:t>
            </a:r>
            <a:r>
              <a:rPr sz="3000" spc="-78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tentativi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degli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individui</a:t>
            </a:r>
            <a:r>
              <a:rPr sz="3000" spc="-2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confrontare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20" dirty="0">
                <a:latin typeface="Microsoft Sans Serif"/>
                <a:cs typeface="Microsoft Sans Serif"/>
              </a:rPr>
              <a:t>i</a:t>
            </a:r>
            <a:r>
              <a:rPr sz="3000" spc="4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loro </a:t>
            </a:r>
            <a:r>
              <a:rPr sz="3000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impegni</a:t>
            </a:r>
            <a:r>
              <a:rPr sz="3000" spc="-5" dirty="0">
                <a:latin typeface="Microsoft Sans Serif"/>
                <a:cs typeface="Microsoft Sans Serif"/>
              </a:rPr>
              <a:t> con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altre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alternative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disponibili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e</a:t>
            </a:r>
            <a:r>
              <a:rPr sz="3000" spc="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agli </a:t>
            </a:r>
            <a:r>
              <a:rPr sz="3000" spc="-5" dirty="0">
                <a:latin typeface="Microsoft Sans Serif"/>
                <a:cs typeface="Microsoft Sans Serif"/>
              </a:rPr>
              <a:t> sforzi</a:t>
            </a:r>
            <a:r>
              <a:rPr sz="3000" spc="3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di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cambiare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5" dirty="0">
                <a:latin typeface="Microsoft Sans Serif"/>
                <a:cs typeface="Microsoft Sans Serif"/>
              </a:rPr>
              <a:t>gli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impegni</a:t>
            </a:r>
            <a:r>
              <a:rPr sz="3000" spc="1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assunti</a:t>
            </a:r>
            <a:r>
              <a:rPr sz="3000" spc="15" dirty="0">
                <a:latin typeface="Microsoft Sans Serif"/>
                <a:cs typeface="Microsoft Sans Serif"/>
              </a:rPr>
              <a:t> </a:t>
            </a:r>
            <a:r>
              <a:rPr sz="3000" spc="-10" dirty="0">
                <a:latin typeface="Microsoft Sans Serif"/>
                <a:cs typeface="Microsoft Sans Serif"/>
              </a:rPr>
              <a:t>in</a:t>
            </a:r>
            <a:r>
              <a:rPr sz="3000" spc="30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quanto </a:t>
            </a:r>
            <a:r>
              <a:rPr sz="3000" dirty="0">
                <a:latin typeface="Microsoft Sans Serif"/>
                <a:cs typeface="Microsoft Sans Serif"/>
              </a:rPr>
              <a:t> non</a:t>
            </a:r>
            <a:r>
              <a:rPr sz="3000" spc="-5" dirty="0">
                <a:latin typeface="Microsoft Sans Serif"/>
                <a:cs typeface="Microsoft Sans Serif"/>
              </a:rPr>
              <a:t> </a:t>
            </a:r>
            <a:r>
              <a:rPr sz="3000" dirty="0">
                <a:latin typeface="Microsoft Sans Serif"/>
                <a:cs typeface="Microsoft Sans Serif"/>
              </a:rPr>
              <a:t>sono</a:t>
            </a:r>
            <a:r>
              <a:rPr sz="3000" spc="25" dirty="0">
                <a:latin typeface="Microsoft Sans Serif"/>
                <a:cs typeface="Microsoft Sans Serif"/>
              </a:rPr>
              <a:t> </a:t>
            </a:r>
            <a:r>
              <a:rPr sz="3000" spc="-5" dirty="0">
                <a:latin typeface="Microsoft Sans Serif"/>
                <a:cs typeface="Microsoft Sans Serif"/>
              </a:rPr>
              <a:t>soddisfacenti</a:t>
            </a:r>
            <a:endParaRPr sz="3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6591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4400" spc="-10" dirty="0"/>
              <a:t>Riflettori</a:t>
            </a:r>
            <a:r>
              <a:rPr sz="4400" spc="20" dirty="0"/>
              <a:t> </a:t>
            </a:r>
            <a:r>
              <a:rPr sz="4400" dirty="0"/>
              <a:t>e</a:t>
            </a:r>
            <a:r>
              <a:rPr sz="4400" spc="50" dirty="0"/>
              <a:t> </a:t>
            </a:r>
            <a:r>
              <a:rPr sz="4400" spc="-15" dirty="0"/>
              <a:t>illusioni</a:t>
            </a:r>
            <a:endParaRPr sz="4400"/>
          </a:p>
          <a:p>
            <a:pPr algn="ctr">
              <a:lnSpc>
                <a:spcPct val="100000"/>
              </a:lnSpc>
              <a:spcBef>
                <a:spcPts val="70"/>
              </a:spcBef>
            </a:pPr>
            <a:r>
              <a:rPr sz="1700" dirty="0"/>
              <a:t>esercitazione:</a:t>
            </a:r>
            <a:r>
              <a:rPr sz="1700" spc="10" dirty="0"/>
              <a:t> </a:t>
            </a:r>
            <a:r>
              <a:rPr sz="1700" dirty="0"/>
              <a:t>resoconto</a:t>
            </a:r>
            <a:r>
              <a:rPr sz="1700" spc="25" dirty="0"/>
              <a:t> </a:t>
            </a:r>
            <a:r>
              <a:rPr sz="1700" spc="-5" dirty="0"/>
              <a:t>pubblico,</a:t>
            </a:r>
            <a:r>
              <a:rPr sz="1700" spc="20" dirty="0"/>
              <a:t> </a:t>
            </a:r>
            <a:r>
              <a:rPr sz="1700" spc="-5" dirty="0"/>
              <a:t>quali</a:t>
            </a:r>
            <a:r>
              <a:rPr sz="1700" spc="10" dirty="0"/>
              <a:t> </a:t>
            </a:r>
            <a:r>
              <a:rPr sz="1700" spc="-5" dirty="0"/>
              <a:t>emozioni</a:t>
            </a:r>
            <a:r>
              <a:rPr sz="1700" spc="10" dirty="0"/>
              <a:t> </a:t>
            </a:r>
            <a:r>
              <a:rPr sz="1700" dirty="0"/>
              <a:t>ha/hai</a:t>
            </a:r>
            <a:r>
              <a:rPr sz="1700" spc="25" dirty="0"/>
              <a:t> </a:t>
            </a:r>
            <a:r>
              <a:rPr sz="1700" dirty="0"/>
              <a:t>provato?</a:t>
            </a:r>
            <a:endParaRPr sz="1700"/>
          </a:p>
        </p:txBody>
      </p:sp>
      <p:sp>
        <p:nvSpPr>
          <p:cNvPr id="3" name="object 3"/>
          <p:cNvSpPr txBox="1"/>
          <p:nvPr/>
        </p:nvSpPr>
        <p:spPr>
          <a:xfrm>
            <a:off x="535940" y="1552702"/>
            <a:ext cx="7940040" cy="4635500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355600" marR="5080" indent="-342900">
              <a:lnSpc>
                <a:spcPct val="801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  <a:tab pos="4048125" algn="l"/>
              </a:tabLst>
            </a:pPr>
            <a:r>
              <a:rPr sz="2400" dirty="0">
                <a:latin typeface="Microsoft Sans Serif"/>
                <a:cs typeface="Microsoft Sans Serif"/>
              </a:rPr>
              <a:t>Effetto</a:t>
            </a:r>
            <a:r>
              <a:rPr sz="2400" spc="-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spotlight: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tendenza	a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sopravvalutare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l’attenzione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che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gli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altri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ripongono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nei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confronti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del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aspetto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 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dei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comportamenti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icrosoft Sans Serif"/>
              <a:buChar char="•"/>
            </a:pPr>
            <a:endParaRPr sz="3000">
              <a:latin typeface="Microsoft Sans Serif"/>
              <a:cs typeface="Microsoft Sans Serif"/>
            </a:endParaRPr>
          </a:p>
          <a:p>
            <a:pPr marL="355600" marR="34925" indent="-342900">
              <a:lnSpc>
                <a:spcPts val="231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Illusione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trasparenza: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illusione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emozioni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traspaiano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siano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lette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con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facilità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dagli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altri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icrosoft Sans Serif"/>
              <a:buChar char="•"/>
            </a:pPr>
            <a:endParaRPr sz="3050">
              <a:latin typeface="Microsoft Sans Serif"/>
              <a:cs typeface="Microsoft Sans Serif"/>
            </a:endParaRPr>
          </a:p>
          <a:p>
            <a:pPr marL="355600" marR="336550" indent="-342900">
              <a:lnSpc>
                <a:spcPct val="80000"/>
              </a:lnSpc>
              <a:buChar char="•"/>
              <a:tabLst>
                <a:tab pos="354965" algn="l"/>
                <a:tab pos="355600" algn="l"/>
                <a:tab pos="576199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Gli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altri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influenzano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autoconsapevolezza</a:t>
            </a:r>
            <a:r>
              <a:rPr sz="2400" spc="8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(un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bianco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tra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neri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sente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“più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bianco”).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Il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modo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pensiamo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stessi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regola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base	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frequentiamo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icrosoft Sans Serif"/>
              <a:buChar char="•"/>
            </a:pPr>
            <a:endParaRPr sz="3000">
              <a:latin typeface="Microsoft Sans Serif"/>
              <a:cs typeface="Microsoft Sans Serif"/>
            </a:endParaRPr>
          </a:p>
          <a:p>
            <a:pPr marL="355600" marR="120014" indent="-342900">
              <a:lnSpc>
                <a:spcPts val="2310"/>
              </a:lnSpc>
              <a:buChar char="•"/>
              <a:tabLst>
                <a:tab pos="354965" algn="l"/>
                <a:tab pos="355600" algn="l"/>
                <a:tab pos="342265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L’interesse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personale	</a:t>
            </a:r>
            <a:r>
              <a:rPr sz="2400" spc="-5" dirty="0">
                <a:latin typeface="Microsoft Sans Serif"/>
                <a:cs typeface="Microsoft Sans Serif"/>
              </a:rPr>
              <a:t>tende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dare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spiegazioni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diverse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una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condotta-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gestiamo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reputazione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0097" y="1270"/>
            <a:ext cx="7682865" cy="1260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700" b="1" spc="-5" dirty="0">
                <a:latin typeface="Arial"/>
                <a:cs typeface="Arial"/>
              </a:rPr>
              <a:t>L’esperienza sociale gioca </a:t>
            </a:r>
            <a:r>
              <a:rPr sz="2700" b="1" dirty="0">
                <a:latin typeface="Arial"/>
                <a:cs typeface="Arial"/>
              </a:rPr>
              <a:t>un importante </a:t>
            </a:r>
            <a:r>
              <a:rPr sz="2700" b="1" spc="-5" dirty="0">
                <a:latin typeface="Arial"/>
                <a:cs typeface="Arial"/>
              </a:rPr>
              <a:t>ruolo </a:t>
            </a:r>
            <a:r>
              <a:rPr sz="2700" b="1" spc="-740" dirty="0">
                <a:latin typeface="Arial"/>
                <a:cs typeface="Arial"/>
              </a:rPr>
              <a:t> </a:t>
            </a:r>
            <a:r>
              <a:rPr sz="2700" b="1" spc="-5" dirty="0">
                <a:latin typeface="Arial"/>
                <a:cs typeface="Arial"/>
              </a:rPr>
              <a:t>nella costruzione </a:t>
            </a:r>
            <a:r>
              <a:rPr sz="2700" b="1" dirty="0">
                <a:latin typeface="Arial"/>
                <a:cs typeface="Arial"/>
              </a:rPr>
              <a:t>del Sé. </a:t>
            </a:r>
            <a:r>
              <a:rPr sz="2700" b="1" spc="-5" dirty="0">
                <a:latin typeface="Arial"/>
                <a:cs typeface="Arial"/>
              </a:rPr>
              <a:t>Tra </a:t>
            </a:r>
            <a:r>
              <a:rPr sz="2700" b="1" dirty="0">
                <a:latin typeface="Arial"/>
                <a:cs typeface="Arial"/>
              </a:rPr>
              <a:t>i </a:t>
            </a:r>
            <a:r>
              <a:rPr sz="2700" b="1" spc="-5" dirty="0">
                <a:latin typeface="Arial"/>
                <a:cs typeface="Arial"/>
              </a:rPr>
              <a:t>fattori che </a:t>
            </a:r>
            <a:r>
              <a:rPr sz="2700" b="1" dirty="0">
                <a:latin typeface="Arial"/>
                <a:cs typeface="Arial"/>
              </a:rPr>
              <a:t>lo </a:t>
            </a:r>
            <a:r>
              <a:rPr sz="2700" b="1" spc="5" dirty="0">
                <a:latin typeface="Arial"/>
                <a:cs typeface="Arial"/>
              </a:rPr>
              <a:t> </a:t>
            </a:r>
            <a:r>
              <a:rPr sz="2700" b="1" spc="-5" dirty="0">
                <a:latin typeface="Arial"/>
                <a:cs typeface="Arial"/>
              </a:rPr>
              <a:t>determinano:</a:t>
            </a:r>
            <a:endParaRPr sz="27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0200" y="1191844"/>
            <a:ext cx="39522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  <a:tab pos="725805" algn="l"/>
                <a:tab pos="1751330" algn="l"/>
                <a:tab pos="3295650" algn="l"/>
              </a:tabLst>
            </a:pPr>
            <a:r>
              <a:rPr sz="3200" dirty="0">
                <a:latin typeface="Microsoft Sans Serif"/>
                <a:cs typeface="Microsoft Sans Serif"/>
              </a:rPr>
              <a:t>I	ru</a:t>
            </a:r>
            <a:r>
              <a:rPr sz="3200" spc="-15" dirty="0">
                <a:latin typeface="Microsoft Sans Serif"/>
                <a:cs typeface="Microsoft Sans Serif"/>
              </a:rPr>
              <a:t>o</a:t>
            </a:r>
            <a:r>
              <a:rPr sz="3200" spc="-20" dirty="0">
                <a:latin typeface="Microsoft Sans Serif"/>
                <a:cs typeface="Microsoft Sans Serif"/>
              </a:rPr>
              <a:t>li</a:t>
            </a:r>
            <a:r>
              <a:rPr sz="3200" dirty="0">
                <a:latin typeface="Microsoft Sans Serif"/>
                <a:cs typeface="Microsoft Sans Serif"/>
              </a:rPr>
              <a:t>	ass</a:t>
            </a:r>
            <a:r>
              <a:rPr sz="3200" spc="-20" dirty="0">
                <a:latin typeface="Microsoft Sans Serif"/>
                <a:cs typeface="Microsoft Sans Serif"/>
              </a:rPr>
              <a:t>u</a:t>
            </a:r>
            <a:r>
              <a:rPr sz="3200" dirty="0">
                <a:latin typeface="Microsoft Sans Serif"/>
                <a:cs typeface="Microsoft Sans Serif"/>
              </a:rPr>
              <a:t>n</a:t>
            </a:r>
            <a:r>
              <a:rPr sz="3200" spc="-10" dirty="0">
                <a:latin typeface="Microsoft Sans Serif"/>
                <a:cs typeface="Microsoft Sans Serif"/>
              </a:rPr>
              <a:t>t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(</a:t>
            </a:r>
            <a:r>
              <a:rPr sz="1600" spc="-10" dirty="0">
                <a:latin typeface="Microsoft Sans Serif"/>
                <a:cs typeface="Microsoft Sans Serif"/>
              </a:rPr>
              <a:t>n</a:t>
            </a:r>
            <a:r>
              <a:rPr sz="1600" spc="-5" dirty="0">
                <a:latin typeface="Microsoft Sans Serif"/>
                <a:cs typeface="Microsoft Sans Serif"/>
              </a:rPr>
              <a:t>orme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13884" y="1396060"/>
            <a:ext cx="44748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95300" algn="l"/>
                <a:tab pos="1679575" algn="l"/>
                <a:tab pos="2332355" algn="l"/>
                <a:tab pos="2825750" algn="l"/>
                <a:tab pos="3717925" algn="l"/>
                <a:tab pos="4020820" algn="l"/>
              </a:tabLst>
            </a:pPr>
            <a:r>
              <a:rPr sz="1600" spc="-5" dirty="0">
                <a:latin typeface="Microsoft Sans Serif"/>
                <a:cs typeface="Microsoft Sans Serif"/>
              </a:rPr>
              <a:t>che	d</a:t>
            </a:r>
            <a:r>
              <a:rPr sz="1600" dirty="0">
                <a:latin typeface="Microsoft Sans Serif"/>
                <a:cs typeface="Microsoft Sans Serif"/>
              </a:rPr>
              <a:t>e</a:t>
            </a:r>
            <a:r>
              <a:rPr sz="1600" spc="-10" dirty="0">
                <a:latin typeface="Microsoft Sans Serif"/>
                <a:cs typeface="Microsoft Sans Serif"/>
              </a:rPr>
              <a:t>fin</a:t>
            </a:r>
            <a:r>
              <a:rPr sz="1600" spc="-15" dirty="0">
                <a:latin typeface="Microsoft Sans Serif"/>
                <a:cs typeface="Microsoft Sans Serif"/>
              </a:rPr>
              <a:t>i</a:t>
            </a:r>
            <a:r>
              <a:rPr sz="1600" spc="-5" dirty="0">
                <a:latin typeface="Microsoft Sans Serif"/>
                <a:cs typeface="Microsoft Sans Serif"/>
              </a:rPr>
              <a:t>scono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come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10" dirty="0">
                <a:latin typeface="Microsoft Sans Serif"/>
                <a:cs typeface="Microsoft Sans Serif"/>
              </a:rPr>
              <a:t>un</a:t>
            </a:r>
            <a:r>
              <a:rPr sz="1600" spc="-5" dirty="0">
                <a:latin typeface="Microsoft Sans Serif"/>
                <a:cs typeface="Microsoft Sans Serif"/>
              </a:rPr>
              <a:t>a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p</a:t>
            </a:r>
            <a:r>
              <a:rPr sz="1600" dirty="0">
                <a:latin typeface="Microsoft Sans Serif"/>
                <a:cs typeface="Microsoft Sans Serif"/>
              </a:rPr>
              <a:t>e</a:t>
            </a:r>
            <a:r>
              <a:rPr sz="1600" spc="-5" dirty="0">
                <a:latin typeface="Microsoft Sans Serif"/>
                <a:cs typeface="Microsoft Sans Serif"/>
              </a:rPr>
              <a:t>rsona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10" dirty="0">
                <a:latin typeface="Microsoft Sans Serif"/>
                <a:cs typeface="Microsoft Sans Serif"/>
              </a:rPr>
              <a:t>si</a:t>
            </a:r>
            <a:r>
              <a:rPr sz="1600" dirty="0">
                <a:latin typeface="Microsoft Sans Serif"/>
                <a:cs typeface="Microsoft Sans Serif"/>
              </a:rPr>
              <a:t>	</a:t>
            </a:r>
            <a:r>
              <a:rPr sz="1600" spc="-5" dirty="0">
                <a:latin typeface="Microsoft Sans Serif"/>
                <a:cs typeface="Microsoft Sans Serif"/>
              </a:rPr>
              <a:t>deve</a:t>
            </a:r>
            <a:endParaRPr sz="16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0200" y="1638680"/>
            <a:ext cx="8557895" cy="438975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5715" algn="just">
              <a:lnSpc>
                <a:spcPts val="1540"/>
              </a:lnSpc>
              <a:spcBef>
                <a:spcPts val="459"/>
              </a:spcBef>
            </a:pPr>
            <a:r>
              <a:rPr sz="1600" spc="-10" dirty="0">
                <a:latin typeface="Microsoft Sans Serif"/>
                <a:cs typeface="Microsoft Sans Serif"/>
              </a:rPr>
              <a:t>comportare_all’inizio </a:t>
            </a:r>
            <a:r>
              <a:rPr sz="1600" spc="-5" dirty="0">
                <a:latin typeface="Microsoft Sans Serif"/>
                <a:cs typeface="Microsoft Sans Serif"/>
              </a:rPr>
              <a:t>possiamo sentirci finti ma </a:t>
            </a:r>
            <a:r>
              <a:rPr sz="1600" spc="-15" dirty="0">
                <a:latin typeface="Microsoft Sans Serif"/>
                <a:cs typeface="Microsoft Sans Serif"/>
              </a:rPr>
              <a:t>poi </a:t>
            </a:r>
            <a:r>
              <a:rPr sz="1600" spc="-5" dirty="0">
                <a:latin typeface="Microsoft Sans Serif"/>
                <a:cs typeface="Microsoft Sans Serif"/>
              </a:rPr>
              <a:t>tale </a:t>
            </a:r>
            <a:r>
              <a:rPr sz="1600" spc="-10" dirty="0">
                <a:latin typeface="Microsoft Sans Serif"/>
                <a:cs typeface="Microsoft Sans Serif"/>
              </a:rPr>
              <a:t>disagio </a:t>
            </a:r>
            <a:r>
              <a:rPr sz="1600" spc="-5" dirty="0">
                <a:latin typeface="Microsoft Sans Serif"/>
                <a:cs typeface="Microsoft Sans Serif"/>
              </a:rPr>
              <a:t>sparisce </a:t>
            </a:r>
            <a:r>
              <a:rPr sz="1600" dirty="0">
                <a:latin typeface="Microsoft Sans Serif"/>
                <a:cs typeface="Microsoft Sans Serif"/>
              </a:rPr>
              <a:t>_ </a:t>
            </a:r>
            <a:r>
              <a:rPr sz="1600" spc="-5" dirty="0">
                <a:latin typeface="Microsoft Sans Serif"/>
                <a:cs typeface="Microsoft Sans Serif"/>
              </a:rPr>
              <a:t>Goffman. La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complessità </a:t>
            </a:r>
            <a:r>
              <a:rPr sz="1600" spc="-15" dirty="0">
                <a:latin typeface="Microsoft Sans Serif"/>
                <a:cs typeface="Microsoft Sans Serif"/>
              </a:rPr>
              <a:t>del </a:t>
            </a:r>
            <a:r>
              <a:rPr sz="1600" spc="-5" dirty="0">
                <a:latin typeface="Microsoft Sans Serif"/>
                <a:cs typeface="Microsoft Sans Serif"/>
              </a:rPr>
              <a:t>Sé protegge </a:t>
            </a:r>
            <a:r>
              <a:rPr sz="1600" dirty="0">
                <a:latin typeface="Microsoft Sans Serif"/>
                <a:cs typeface="Microsoft Sans Serif"/>
              </a:rPr>
              <a:t>perché </a:t>
            </a:r>
            <a:r>
              <a:rPr sz="1600" spc="-5" dirty="0">
                <a:latin typeface="Microsoft Sans Serif"/>
                <a:cs typeface="Microsoft Sans Serif"/>
              </a:rPr>
              <a:t>ci si può rifugiare in </a:t>
            </a:r>
            <a:r>
              <a:rPr sz="1600" spc="-15" dirty="0">
                <a:latin typeface="Microsoft Sans Serif"/>
                <a:cs typeface="Microsoft Sans Serif"/>
              </a:rPr>
              <a:t>più </a:t>
            </a:r>
            <a:r>
              <a:rPr sz="1600" spc="-10" dirty="0">
                <a:latin typeface="Microsoft Sans Serif"/>
                <a:cs typeface="Microsoft Sans Serif"/>
              </a:rPr>
              <a:t>aspetti del </a:t>
            </a:r>
            <a:r>
              <a:rPr sz="1600" spc="-5" dirty="0">
                <a:latin typeface="Microsoft Sans Serif"/>
                <a:cs typeface="Microsoft Sans Serif"/>
              </a:rPr>
              <a:t>Sé quando uno ne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fallisce)</a:t>
            </a:r>
            <a:endParaRPr sz="1600">
              <a:latin typeface="Microsoft Sans Serif"/>
              <a:cs typeface="Microsoft Sans Serif"/>
            </a:endParaRPr>
          </a:p>
          <a:p>
            <a:pPr marL="355600" marR="5715" indent="-343535" algn="just">
              <a:lnSpc>
                <a:spcPct val="85300"/>
              </a:lnSpc>
              <a:spcBef>
                <a:spcPts val="520"/>
              </a:spcBef>
              <a:buChar char="•"/>
              <a:tabLst>
                <a:tab pos="356235" algn="l"/>
              </a:tabLst>
            </a:pPr>
            <a:r>
              <a:rPr sz="3200" spc="-5" dirty="0">
                <a:latin typeface="Microsoft Sans Serif"/>
                <a:cs typeface="Microsoft Sans Serif"/>
              </a:rPr>
              <a:t>Le </a:t>
            </a:r>
            <a:r>
              <a:rPr sz="3200" spc="-10" dirty="0">
                <a:latin typeface="Microsoft Sans Serif"/>
                <a:cs typeface="Microsoft Sans Serif"/>
              </a:rPr>
              <a:t>identità sociali </a:t>
            </a:r>
            <a:r>
              <a:rPr sz="3200" dirty="0">
                <a:latin typeface="Microsoft Sans Serif"/>
                <a:cs typeface="Microsoft Sans Serif"/>
              </a:rPr>
              <a:t>che </a:t>
            </a:r>
            <a:r>
              <a:rPr sz="3200" spc="-15" dirty="0">
                <a:latin typeface="Microsoft Sans Serif"/>
                <a:cs typeface="Microsoft Sans Serif"/>
              </a:rPr>
              <a:t>le </a:t>
            </a:r>
            <a:r>
              <a:rPr sz="3200" spc="-5" dirty="0">
                <a:latin typeface="Microsoft Sans Serif"/>
                <a:cs typeface="Microsoft Sans Serif"/>
              </a:rPr>
              <a:t>persone </a:t>
            </a:r>
            <a:r>
              <a:rPr sz="3200" spc="-10" dirty="0">
                <a:latin typeface="Microsoft Sans Serif"/>
                <a:cs typeface="Microsoft Sans Serif"/>
              </a:rPr>
              <a:t>si </a:t>
            </a:r>
            <a:r>
              <a:rPr sz="3200" spc="-5" dirty="0">
                <a:latin typeface="Microsoft Sans Serif"/>
                <a:cs typeface="Microsoft Sans Serif"/>
              </a:rPr>
              <a:t>creano </a:t>
            </a:r>
            <a:r>
              <a:rPr sz="1600" spc="-5" dirty="0">
                <a:latin typeface="Microsoft Sans Serif"/>
                <a:cs typeface="Microsoft Sans Serif"/>
              </a:rPr>
              <a:t>(ciò 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che</a:t>
            </a:r>
            <a:r>
              <a:rPr sz="160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si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è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e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ciò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che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non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si</a:t>
            </a:r>
            <a:r>
              <a:rPr sz="1600" spc="1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è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dirty="0">
                <a:latin typeface="Microsoft Sans Serif"/>
                <a:cs typeface="Microsoft Sans Serif"/>
              </a:rPr>
              <a:t>_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SIT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10" dirty="0">
                <a:latin typeface="Microsoft Sans Serif"/>
                <a:cs typeface="Microsoft Sans Serif"/>
              </a:rPr>
              <a:t>di</a:t>
            </a:r>
            <a:r>
              <a:rPr sz="1600" spc="2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Tajfel</a:t>
            </a:r>
            <a:r>
              <a:rPr sz="1600" spc="15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e</a:t>
            </a:r>
            <a:r>
              <a:rPr sz="1600" spc="30" dirty="0">
                <a:latin typeface="Microsoft Sans Serif"/>
                <a:cs typeface="Microsoft Sans Serif"/>
              </a:rPr>
              <a:t> </a:t>
            </a:r>
            <a:r>
              <a:rPr sz="1600" spc="-5" dirty="0">
                <a:latin typeface="Microsoft Sans Serif"/>
                <a:cs typeface="Microsoft Sans Serif"/>
              </a:rPr>
              <a:t>Turner)</a:t>
            </a:r>
            <a:endParaRPr sz="1600">
              <a:latin typeface="Microsoft Sans Serif"/>
              <a:cs typeface="Microsoft Sans Serif"/>
            </a:endParaRPr>
          </a:p>
          <a:p>
            <a:pPr marL="355600" marR="5080" indent="-343535" algn="just">
              <a:lnSpc>
                <a:spcPct val="82200"/>
              </a:lnSpc>
              <a:spcBef>
                <a:spcPts val="630"/>
              </a:spcBef>
              <a:buChar char="•"/>
              <a:tabLst>
                <a:tab pos="356235" algn="l"/>
              </a:tabLst>
            </a:pPr>
            <a:r>
              <a:rPr sz="3200" dirty="0">
                <a:latin typeface="Microsoft Sans Serif"/>
                <a:cs typeface="Microsoft Sans Serif"/>
              </a:rPr>
              <a:t>I </a:t>
            </a:r>
            <a:r>
              <a:rPr sz="3200" spc="-5" dirty="0">
                <a:latin typeface="Microsoft Sans Serif"/>
                <a:cs typeface="Microsoft Sans Serif"/>
              </a:rPr>
              <a:t>confronti </a:t>
            </a:r>
            <a:r>
              <a:rPr sz="3200" dirty="0">
                <a:latin typeface="Microsoft Sans Serif"/>
                <a:cs typeface="Microsoft Sans Serif"/>
              </a:rPr>
              <a:t>con </a:t>
            </a:r>
            <a:r>
              <a:rPr sz="3200" spc="-10" dirty="0">
                <a:latin typeface="Microsoft Sans Serif"/>
                <a:cs typeface="Microsoft Sans Serif"/>
              </a:rPr>
              <a:t>le altre </a:t>
            </a:r>
            <a:r>
              <a:rPr sz="3200" dirty="0">
                <a:latin typeface="Microsoft Sans Serif"/>
                <a:cs typeface="Microsoft Sans Serif"/>
              </a:rPr>
              <a:t>persone </a:t>
            </a:r>
            <a:r>
              <a:rPr sz="1800" spc="-10" dirty="0">
                <a:latin typeface="Microsoft Sans Serif"/>
                <a:cs typeface="Microsoft Sans Serif"/>
              </a:rPr>
              <a:t>(valutazione del </a:t>
            </a:r>
            <a:r>
              <a:rPr sz="1800" spc="-5" dirty="0">
                <a:latin typeface="Microsoft Sans Serif"/>
                <a:cs typeface="Microsoft Sans Serif"/>
              </a:rPr>
              <a:t>proprio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valore </a:t>
            </a:r>
            <a:r>
              <a:rPr sz="1800" spc="-10" dirty="0">
                <a:latin typeface="Microsoft Sans Serif"/>
                <a:cs typeface="Microsoft Sans Serif"/>
              </a:rPr>
              <a:t>in </a:t>
            </a:r>
            <a:r>
              <a:rPr sz="1800" spc="-5" dirty="0">
                <a:latin typeface="Microsoft Sans Serif"/>
                <a:cs typeface="Microsoft Sans Serif"/>
              </a:rPr>
              <a:t>base </a:t>
            </a:r>
            <a:r>
              <a:rPr sz="1800" spc="-10" dirty="0">
                <a:latin typeface="Microsoft Sans Serif"/>
                <a:cs typeface="Microsoft Sans Serif"/>
              </a:rPr>
              <a:t>al </a:t>
            </a:r>
            <a:r>
              <a:rPr sz="1800" spc="-5" dirty="0">
                <a:latin typeface="Microsoft Sans Serif"/>
                <a:cs typeface="Microsoft Sans Serif"/>
              </a:rPr>
              <a:t>confronto sociale </a:t>
            </a:r>
            <a:r>
              <a:rPr sz="1800" spc="5" dirty="0">
                <a:latin typeface="Microsoft Sans Serif"/>
                <a:cs typeface="Microsoft Sans Serif"/>
              </a:rPr>
              <a:t>_ </a:t>
            </a:r>
            <a:r>
              <a:rPr sz="1800" spc="-5" dirty="0">
                <a:latin typeface="Microsoft Sans Serif"/>
                <a:cs typeface="Microsoft Sans Serif"/>
              </a:rPr>
              <a:t>Festinger. Confronti </a:t>
            </a:r>
            <a:r>
              <a:rPr sz="1800" spc="-10" dirty="0">
                <a:latin typeface="Microsoft Sans Serif"/>
                <a:cs typeface="Microsoft Sans Serif"/>
              </a:rPr>
              <a:t>al </a:t>
            </a:r>
            <a:r>
              <a:rPr sz="1800" spc="-5" dirty="0">
                <a:latin typeface="Microsoft Sans Serif"/>
                <a:cs typeface="Microsoft Sans Serif"/>
              </a:rPr>
              <a:t>ribasso proteggono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l’autostima)</a:t>
            </a:r>
            <a:endParaRPr sz="1800">
              <a:latin typeface="Microsoft Sans Serif"/>
              <a:cs typeface="Microsoft Sans Serif"/>
            </a:endParaRPr>
          </a:p>
          <a:p>
            <a:pPr marL="355600" indent="-343535">
              <a:lnSpc>
                <a:spcPts val="3800"/>
              </a:lnSpc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Microsoft Sans Serif"/>
                <a:cs typeface="Microsoft Sans Serif"/>
              </a:rPr>
              <a:t>I</a:t>
            </a:r>
            <a:r>
              <a:rPr sz="3200" spc="1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successi</a:t>
            </a:r>
            <a:r>
              <a:rPr sz="3200" spc="-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spc="35" dirty="0">
                <a:latin typeface="Microsoft Sans Serif"/>
                <a:cs typeface="Microsoft Sans Serif"/>
              </a:rPr>
              <a:t> </a:t>
            </a:r>
            <a:r>
              <a:rPr sz="3200" spc="-15" dirty="0">
                <a:latin typeface="Microsoft Sans Serif"/>
                <a:cs typeface="Microsoft Sans Serif"/>
              </a:rPr>
              <a:t>fallimenti</a:t>
            </a:r>
            <a:r>
              <a:rPr sz="3200" spc="4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(Locus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of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control)</a:t>
            </a:r>
            <a:endParaRPr sz="1800">
              <a:latin typeface="Microsoft Sans Serif"/>
              <a:cs typeface="Microsoft Sans Serif"/>
            </a:endParaRPr>
          </a:p>
          <a:p>
            <a:pPr marL="355600" marR="6350" indent="-343535">
              <a:lnSpc>
                <a:spcPct val="84100"/>
              </a:lnSpc>
              <a:spcBef>
                <a:spcPts val="610"/>
              </a:spcBef>
              <a:buChar char="•"/>
              <a:tabLst>
                <a:tab pos="355600" algn="l"/>
                <a:tab pos="356235" algn="l"/>
                <a:tab pos="645160" algn="l"/>
                <a:tab pos="1972310" algn="l"/>
                <a:tab pos="3028950" algn="l"/>
              </a:tabLst>
            </a:pPr>
            <a:r>
              <a:rPr sz="3200" dirty="0">
                <a:latin typeface="Microsoft Sans Serif"/>
                <a:cs typeface="Microsoft Sans Serif"/>
              </a:rPr>
              <a:t>I	</a:t>
            </a:r>
            <a:r>
              <a:rPr sz="3200" spc="-10" dirty="0">
                <a:latin typeface="Microsoft Sans Serif"/>
                <a:cs typeface="Microsoft Sans Serif"/>
              </a:rPr>
              <a:t>giudizi	altrui	</a:t>
            </a:r>
            <a:r>
              <a:rPr sz="1800" dirty="0">
                <a:latin typeface="Microsoft Sans Serif"/>
                <a:cs typeface="Microsoft Sans Serif"/>
              </a:rPr>
              <a:t>(Sé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riflesso_</a:t>
            </a:r>
            <a:r>
              <a:rPr sz="1800" spc="204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Cooley.</a:t>
            </a:r>
            <a:r>
              <a:rPr sz="1800" spc="2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Il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modo</a:t>
            </a:r>
            <a:r>
              <a:rPr sz="1800" spc="2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in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cui</a:t>
            </a:r>
            <a:r>
              <a:rPr sz="1800" spc="204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pensiamo</a:t>
            </a:r>
            <a:r>
              <a:rPr sz="1800" spc="2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che</a:t>
            </a:r>
            <a:r>
              <a:rPr sz="1800" spc="21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gli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altri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ci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pensino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viene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utilizzato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come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uno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specchio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per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percepire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noi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stessi)</a:t>
            </a:r>
            <a:endParaRPr sz="1800">
              <a:latin typeface="Microsoft Sans Serif"/>
              <a:cs typeface="Microsoft Sans Serif"/>
            </a:endParaRPr>
          </a:p>
          <a:p>
            <a:pPr marL="355600" marR="222885" indent="-343535">
              <a:lnSpc>
                <a:spcPct val="82200"/>
              </a:lnSpc>
              <a:spcBef>
                <a:spcPts val="64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Microsoft Sans Serif"/>
                <a:cs typeface="Microsoft Sans Serif"/>
              </a:rPr>
              <a:t>La </a:t>
            </a:r>
            <a:r>
              <a:rPr sz="3200" spc="-5" dirty="0">
                <a:latin typeface="Microsoft Sans Serif"/>
                <a:cs typeface="Microsoft Sans Serif"/>
              </a:rPr>
              <a:t>cultura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dominante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(collettivismo-idiocentrismo</a:t>
            </a:r>
            <a:r>
              <a:rPr sz="1800" spc="6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VS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individualismo-allocentrismo.</a:t>
            </a:r>
            <a:r>
              <a:rPr sz="1800" spc="7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Gli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individualisti</a:t>
            </a:r>
            <a:r>
              <a:rPr sz="1800" spc="7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fanno</a:t>
            </a:r>
            <a:r>
              <a:rPr sz="1800" spc="4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meno</a:t>
            </a:r>
            <a:r>
              <a:rPr sz="1800" spc="4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riferimento</a:t>
            </a:r>
            <a:r>
              <a:rPr sz="1800" spc="4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ai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gruppi, </a:t>
            </a:r>
            <a:r>
              <a:rPr sz="1800" spc="-459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alle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nazioni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e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alle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culture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appartenenza)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8269" y="2060583"/>
            <a:ext cx="3955616" cy="381634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43000" y="0"/>
            <a:ext cx="1640713" cy="233210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327652" y="507872"/>
            <a:ext cx="13633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ahoma"/>
                <a:cs typeface="Tahoma"/>
              </a:rPr>
              <a:t>Cosa</a:t>
            </a:r>
            <a:r>
              <a:rPr sz="1800" spc="-6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vedete?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2119" y="1844707"/>
            <a:ext cx="3631858" cy="286229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31086" y="692121"/>
            <a:ext cx="1539498" cy="3797328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165472" y="723722"/>
            <a:ext cx="1663064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ahoma"/>
                <a:cs typeface="Tahoma"/>
              </a:rPr>
              <a:t>Quale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-5" dirty="0">
                <a:latin typeface="Tahoma"/>
                <a:cs typeface="Tahoma"/>
              </a:rPr>
              <a:t>scegliete?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94257" y="1666875"/>
            <a:ext cx="6554343" cy="352742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39417" y="476313"/>
            <a:ext cx="991793" cy="67468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4285" y="6273495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Microsoft Sans Serif"/>
                <a:cs typeface="Microsoft Sans Serif"/>
              </a:rPr>
              <a:t>19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6085" y="590372"/>
            <a:ext cx="5108575" cy="858519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00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625"/>
              </a:spcBef>
            </a:pPr>
            <a:r>
              <a:rPr sz="2800" b="1" spc="-10" dirty="0">
                <a:latin typeface="Cambria"/>
                <a:cs typeface="Cambria"/>
              </a:rPr>
              <a:t>Discrepanze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del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5" dirty="0">
                <a:latin typeface="Cambria"/>
                <a:cs typeface="Cambria"/>
              </a:rPr>
              <a:t>Sé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46327" y="1700847"/>
            <a:ext cx="6451600" cy="400685"/>
          </a:xfrm>
          <a:custGeom>
            <a:avLst/>
            <a:gdLst/>
            <a:ahLst/>
            <a:cxnLst/>
            <a:rect l="l" t="t" r="r" b="b"/>
            <a:pathLst>
              <a:path w="6451600" h="400685">
                <a:moveTo>
                  <a:pt x="6451346" y="0"/>
                </a:moveTo>
                <a:lnTo>
                  <a:pt x="0" y="0"/>
                </a:lnTo>
                <a:lnTo>
                  <a:pt x="0" y="400113"/>
                </a:lnTo>
                <a:lnTo>
                  <a:pt x="6451346" y="400113"/>
                </a:lnTo>
                <a:lnTo>
                  <a:pt x="64513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46327" y="1700847"/>
            <a:ext cx="6451600" cy="400685"/>
          </a:xfrm>
          <a:prstGeom prst="rect">
            <a:avLst/>
          </a:prstGeom>
          <a:ln w="22225">
            <a:solidFill>
              <a:srgbClr val="88A3A7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"/>
              </a:spcBef>
            </a:pPr>
            <a:r>
              <a:rPr sz="2000" spc="-30" dirty="0">
                <a:latin typeface="Cambria"/>
                <a:cs typeface="Cambria"/>
              </a:rPr>
              <a:t>Teoria</a:t>
            </a:r>
            <a:r>
              <a:rPr sz="2000" spc="-40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sulle</a:t>
            </a:r>
            <a:r>
              <a:rPr sz="2000" spc="-35" dirty="0">
                <a:latin typeface="Cambria"/>
                <a:cs typeface="Cambria"/>
              </a:rPr>
              <a:t> </a:t>
            </a:r>
            <a:r>
              <a:rPr sz="2000" b="1" dirty="0">
                <a:latin typeface="Cambria"/>
                <a:cs typeface="Cambria"/>
              </a:rPr>
              <a:t>discrepanze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b="1" spc="-5" dirty="0">
                <a:latin typeface="Cambria"/>
                <a:cs typeface="Cambria"/>
              </a:rPr>
              <a:t>del</a:t>
            </a:r>
            <a:r>
              <a:rPr sz="2000" b="1" spc="-15" dirty="0">
                <a:latin typeface="Cambria"/>
                <a:cs typeface="Cambria"/>
              </a:rPr>
              <a:t> </a:t>
            </a:r>
            <a:r>
              <a:rPr sz="2000" b="1" spc="5" dirty="0">
                <a:latin typeface="Cambria"/>
                <a:cs typeface="Cambria"/>
              </a:rPr>
              <a:t>Sé</a:t>
            </a:r>
            <a:r>
              <a:rPr sz="2000" b="1" spc="-25" dirty="0">
                <a:latin typeface="Cambria"/>
                <a:cs typeface="Cambria"/>
              </a:rPr>
              <a:t> </a:t>
            </a:r>
            <a:r>
              <a:rPr sz="2000" dirty="0">
                <a:latin typeface="Cambria"/>
                <a:cs typeface="Cambria"/>
              </a:rPr>
              <a:t>[Higgins,</a:t>
            </a:r>
            <a:r>
              <a:rPr sz="2000" spc="-30" dirty="0">
                <a:latin typeface="Cambria"/>
                <a:cs typeface="Cambria"/>
              </a:rPr>
              <a:t> </a:t>
            </a:r>
            <a:r>
              <a:rPr sz="2000" spc="-5" dirty="0">
                <a:latin typeface="Cambria"/>
                <a:cs typeface="Cambria"/>
              </a:rPr>
              <a:t>1989]</a:t>
            </a:r>
            <a:endParaRPr sz="2000">
              <a:latin typeface="Cambria"/>
              <a:cs typeface="Cambri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89014" y="1110614"/>
            <a:ext cx="1308862" cy="191909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654038" y="3081654"/>
            <a:ext cx="6108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Cambria"/>
                <a:cs typeface="Cambria"/>
              </a:rPr>
              <a:t>E.</a:t>
            </a:r>
            <a:r>
              <a:rPr sz="900" spc="-40" dirty="0">
                <a:latin typeface="Cambria"/>
                <a:cs typeface="Cambria"/>
              </a:rPr>
              <a:t> </a:t>
            </a:r>
            <a:r>
              <a:rPr sz="900" spc="-5" dirty="0">
                <a:latin typeface="Cambria"/>
                <a:cs typeface="Cambria"/>
              </a:rPr>
              <a:t>T.</a:t>
            </a:r>
            <a:r>
              <a:rPr sz="900" spc="-20" dirty="0">
                <a:latin typeface="Cambria"/>
                <a:cs typeface="Cambria"/>
              </a:rPr>
              <a:t> </a:t>
            </a:r>
            <a:r>
              <a:rPr sz="900" spc="-5" dirty="0">
                <a:latin typeface="Cambria"/>
                <a:cs typeface="Cambria"/>
              </a:rPr>
              <a:t>Higgins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346327" y="2207501"/>
            <a:ext cx="6451600" cy="1262380"/>
          </a:xfrm>
          <a:custGeom>
            <a:avLst/>
            <a:gdLst/>
            <a:ahLst/>
            <a:cxnLst/>
            <a:rect l="l" t="t" r="r" b="b"/>
            <a:pathLst>
              <a:path w="6451600" h="1262379">
                <a:moveTo>
                  <a:pt x="0" y="1261884"/>
                </a:moveTo>
                <a:lnTo>
                  <a:pt x="6451346" y="1261884"/>
                </a:lnTo>
                <a:lnTo>
                  <a:pt x="6451346" y="0"/>
                </a:lnTo>
                <a:lnTo>
                  <a:pt x="0" y="0"/>
                </a:lnTo>
                <a:lnTo>
                  <a:pt x="0" y="126188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438021" y="2234945"/>
            <a:ext cx="417322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Cambria"/>
                <a:cs typeface="Cambria"/>
              </a:rPr>
              <a:t>Il</a:t>
            </a:r>
            <a:r>
              <a:rPr sz="1400" spc="-2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Sé</a:t>
            </a:r>
            <a:r>
              <a:rPr sz="1400" dirty="0">
                <a:latin typeface="Cambria"/>
                <a:cs typeface="Cambria"/>
              </a:rPr>
              <a:t> è</a:t>
            </a:r>
            <a:r>
              <a:rPr sz="1400" spc="15" dirty="0">
                <a:latin typeface="Cambria"/>
                <a:cs typeface="Cambria"/>
              </a:rPr>
              <a:t> </a:t>
            </a:r>
            <a:r>
              <a:rPr sz="1400" spc="-5" dirty="0">
                <a:latin typeface="Cambria"/>
                <a:cs typeface="Cambria"/>
              </a:rPr>
              <a:t>strutturato</a:t>
            </a:r>
            <a:r>
              <a:rPr sz="1400" spc="-4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in</a:t>
            </a:r>
            <a:r>
              <a:rPr sz="1400" spc="5" dirty="0">
                <a:latin typeface="Cambria"/>
                <a:cs typeface="Cambria"/>
              </a:rPr>
              <a:t> </a:t>
            </a:r>
            <a:r>
              <a:rPr sz="1400" b="1" spc="-10" dirty="0">
                <a:latin typeface="Cambria"/>
                <a:cs typeface="Cambria"/>
              </a:rPr>
              <a:t>tre</a:t>
            </a:r>
            <a:r>
              <a:rPr sz="1400" b="1" dirty="0">
                <a:latin typeface="Cambria"/>
                <a:cs typeface="Cambria"/>
              </a:rPr>
              <a:t> </a:t>
            </a:r>
            <a:r>
              <a:rPr sz="1400" b="1" spc="-10" dirty="0">
                <a:latin typeface="Cambria"/>
                <a:cs typeface="Cambria"/>
              </a:rPr>
              <a:t>diversi</a:t>
            </a:r>
            <a:r>
              <a:rPr sz="1400" b="1" spc="-40" dirty="0">
                <a:latin typeface="Cambria"/>
                <a:cs typeface="Cambria"/>
              </a:rPr>
              <a:t> </a:t>
            </a:r>
            <a:r>
              <a:rPr sz="1400" b="1" dirty="0">
                <a:latin typeface="Cambria"/>
                <a:cs typeface="Cambria"/>
              </a:rPr>
              <a:t>schemi</a:t>
            </a:r>
            <a:r>
              <a:rPr sz="1400" dirty="0">
                <a:latin typeface="Cambria"/>
                <a:cs typeface="Cambria"/>
              </a:rPr>
              <a:t>:</a:t>
            </a: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SÉ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b="1" spc="-10" dirty="0">
                <a:latin typeface="Cambria"/>
                <a:cs typeface="Cambria"/>
              </a:rPr>
              <a:t>REALE</a:t>
            </a:r>
            <a:r>
              <a:rPr sz="1600" b="1" spc="1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riferito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a</a:t>
            </a:r>
            <a:r>
              <a:rPr sz="1600" spc="15" dirty="0"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come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 realmente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 siamo</a:t>
            </a:r>
            <a:r>
              <a:rPr sz="1600" spc="-5" dirty="0">
                <a:latin typeface="Cambria"/>
                <a:cs typeface="Cambria"/>
              </a:rPr>
              <a:t>.</a:t>
            </a:r>
            <a:endParaRPr sz="16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r>
              <a:rPr sz="1600" spc="-5" dirty="0">
                <a:latin typeface="Cambria"/>
                <a:cs typeface="Cambria"/>
              </a:rPr>
              <a:t>SÉ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b="1" spc="-10" dirty="0">
                <a:latin typeface="Cambria"/>
                <a:cs typeface="Cambria"/>
              </a:rPr>
              <a:t>IDEALE</a:t>
            </a:r>
            <a:r>
              <a:rPr sz="1600" b="1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riferito</a:t>
            </a:r>
            <a:r>
              <a:rPr sz="1600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a</a:t>
            </a:r>
            <a:r>
              <a:rPr sz="1600" spc="10" dirty="0"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ciò</a:t>
            </a:r>
            <a:r>
              <a:rPr sz="1600" spc="1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che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15" dirty="0">
                <a:solidFill>
                  <a:srgbClr val="18184D"/>
                </a:solidFill>
                <a:latin typeface="Cambria"/>
                <a:cs typeface="Cambria"/>
              </a:rPr>
              <a:t>vorremmo</a:t>
            </a:r>
            <a:r>
              <a:rPr sz="1600" spc="2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essere</a:t>
            </a:r>
            <a:r>
              <a:rPr sz="1600" spc="-5" dirty="0">
                <a:latin typeface="Cambria"/>
                <a:cs typeface="Cambria"/>
              </a:rPr>
              <a:t>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8021" y="3151123"/>
            <a:ext cx="58267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Cambria"/>
                <a:cs typeface="Cambria"/>
              </a:rPr>
              <a:t>SÉ</a:t>
            </a:r>
            <a:r>
              <a:rPr sz="1600" dirty="0">
                <a:latin typeface="Cambria"/>
                <a:cs typeface="Cambria"/>
              </a:rPr>
              <a:t> </a:t>
            </a:r>
            <a:r>
              <a:rPr sz="1600" b="1" spc="-30" dirty="0">
                <a:latin typeface="Cambria"/>
                <a:cs typeface="Cambria"/>
              </a:rPr>
              <a:t>NORMATIVO</a:t>
            </a:r>
            <a:r>
              <a:rPr sz="1600" b="1" spc="4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 </a:t>
            </a:r>
            <a:r>
              <a:rPr sz="1600" spc="-15" dirty="0">
                <a:latin typeface="Cambria"/>
                <a:cs typeface="Cambria"/>
              </a:rPr>
              <a:t>relativo</a:t>
            </a:r>
            <a:r>
              <a:rPr sz="1600" spc="3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a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come</a:t>
            </a:r>
            <a:r>
              <a:rPr sz="1600" spc="-15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pensiamo</a:t>
            </a:r>
            <a:r>
              <a:rPr sz="1600" spc="15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che </a:t>
            </a:r>
            <a:r>
              <a:rPr sz="1600" spc="-10" dirty="0">
                <a:solidFill>
                  <a:srgbClr val="18184D"/>
                </a:solidFill>
                <a:latin typeface="Cambria"/>
                <a:cs typeface="Cambria"/>
              </a:rPr>
              <a:t>dovremmo</a:t>
            </a:r>
            <a:r>
              <a:rPr sz="1600" spc="20" dirty="0">
                <a:solidFill>
                  <a:srgbClr val="18184D"/>
                </a:solidFill>
                <a:latin typeface="Cambria"/>
                <a:cs typeface="Cambria"/>
              </a:rPr>
              <a:t> </a:t>
            </a:r>
            <a:r>
              <a:rPr sz="1600" spc="-5" dirty="0">
                <a:solidFill>
                  <a:srgbClr val="18184D"/>
                </a:solidFill>
                <a:latin typeface="Cambria"/>
                <a:cs typeface="Cambria"/>
              </a:rPr>
              <a:t>essere</a:t>
            </a:r>
            <a:r>
              <a:rPr sz="1600" spc="-5" dirty="0">
                <a:latin typeface="Cambria"/>
                <a:cs typeface="Cambria"/>
              </a:rPr>
              <a:t>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817751" y="4149026"/>
            <a:ext cx="5539740" cy="1662430"/>
          </a:xfrm>
          <a:custGeom>
            <a:avLst/>
            <a:gdLst/>
            <a:ahLst/>
            <a:cxnLst/>
            <a:rect l="l" t="t" r="r" b="b"/>
            <a:pathLst>
              <a:path w="5539740" h="1662429">
                <a:moveTo>
                  <a:pt x="0" y="1662049"/>
                </a:moveTo>
                <a:lnTo>
                  <a:pt x="5539358" y="1662049"/>
                </a:lnTo>
                <a:lnTo>
                  <a:pt x="5539358" y="0"/>
                </a:lnTo>
                <a:lnTo>
                  <a:pt x="0" y="0"/>
                </a:lnTo>
                <a:lnTo>
                  <a:pt x="0" y="1662049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830451" y="4147978"/>
            <a:ext cx="5514340" cy="1651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41275" rIns="0" bIns="0" rtlCol="0">
            <a:spAutoFit/>
          </a:bodyPr>
          <a:lstStyle/>
          <a:p>
            <a:pPr marL="78740">
              <a:lnSpc>
                <a:spcPct val="100000"/>
              </a:lnSpc>
              <a:spcBef>
                <a:spcPts val="325"/>
              </a:spcBef>
            </a:pPr>
            <a:r>
              <a:rPr sz="1800" b="1" spc="-5" dirty="0">
                <a:latin typeface="Cambria"/>
                <a:cs typeface="Cambria"/>
              </a:rPr>
              <a:t>Il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spc="-20" dirty="0">
                <a:latin typeface="Cambria"/>
                <a:cs typeface="Cambria"/>
              </a:rPr>
              <a:t>CONFRONTO</a:t>
            </a:r>
            <a:r>
              <a:rPr sz="1800" b="1" spc="-5" dirty="0">
                <a:latin typeface="Cambria"/>
                <a:cs typeface="Cambria"/>
              </a:rPr>
              <a:t> TRA </a:t>
            </a:r>
            <a:r>
              <a:rPr sz="1800" b="1" dirty="0">
                <a:latin typeface="Cambria"/>
                <a:cs typeface="Cambria"/>
              </a:rPr>
              <a:t>I</a:t>
            </a:r>
            <a:r>
              <a:rPr sz="1800" b="1" spc="-1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TRE DIVERSI</a:t>
            </a:r>
            <a:r>
              <a:rPr sz="1800" b="1" spc="-2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SCHEMI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del</a:t>
            </a:r>
            <a:r>
              <a:rPr sz="1800" b="1" spc="-20" dirty="0">
                <a:latin typeface="Cambria"/>
                <a:cs typeface="Cambria"/>
              </a:rPr>
              <a:t> </a:t>
            </a:r>
            <a:r>
              <a:rPr sz="1800" b="1" spc="5" dirty="0">
                <a:latin typeface="Cambria"/>
                <a:cs typeface="Cambria"/>
              </a:rPr>
              <a:t>Sé</a:t>
            </a:r>
            <a:endParaRPr sz="1800">
              <a:latin typeface="Cambria"/>
              <a:cs typeface="Cambria"/>
            </a:endParaRPr>
          </a:p>
          <a:p>
            <a:pPr marL="78740" marR="378460">
              <a:lnSpc>
                <a:spcPct val="100000"/>
              </a:lnSpc>
            </a:pPr>
            <a:r>
              <a:rPr sz="1800" b="1" dirty="0">
                <a:latin typeface="Cambria"/>
                <a:cs typeface="Cambria"/>
              </a:rPr>
              <a:t>può</a:t>
            </a:r>
            <a:r>
              <a:rPr sz="1800" b="1" spc="-30" dirty="0">
                <a:latin typeface="Cambria"/>
                <a:cs typeface="Cambria"/>
              </a:rPr>
              <a:t> </a:t>
            </a:r>
            <a:r>
              <a:rPr sz="1800" b="1" spc="-10" dirty="0">
                <a:latin typeface="Cambria"/>
                <a:cs typeface="Cambria"/>
              </a:rPr>
              <a:t>mettere</a:t>
            </a:r>
            <a:r>
              <a:rPr sz="1800" b="1" spc="-4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in</a:t>
            </a:r>
            <a:r>
              <a:rPr sz="1800" b="1" spc="-1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luce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delle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discrepanze</a:t>
            </a:r>
            <a:r>
              <a:rPr sz="1800" b="1" spc="-4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che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danno </a:t>
            </a:r>
            <a:r>
              <a:rPr sz="1800" b="1" spc="-38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origine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dirty="0">
                <a:latin typeface="Cambria"/>
                <a:cs typeface="Cambria"/>
              </a:rPr>
              <a:t>a</a:t>
            </a:r>
            <a:r>
              <a:rPr sz="1800" b="1" spc="5" dirty="0">
                <a:latin typeface="Cambria"/>
                <a:cs typeface="Cambria"/>
              </a:rPr>
              <a:t> </a:t>
            </a:r>
            <a:r>
              <a:rPr sz="1800" b="1" spc="-15" dirty="0">
                <a:latin typeface="Cambria"/>
                <a:cs typeface="Cambria"/>
              </a:rPr>
              <a:t>diverse</a:t>
            </a:r>
            <a:r>
              <a:rPr sz="1800" b="1" spc="-50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emozioni</a:t>
            </a:r>
            <a:r>
              <a:rPr sz="1800" b="1" spc="-10" dirty="0">
                <a:latin typeface="Cambria"/>
                <a:cs typeface="Cambria"/>
              </a:rPr>
              <a:t> </a:t>
            </a:r>
            <a:r>
              <a:rPr sz="1800" b="1" spc="-15" dirty="0">
                <a:latin typeface="Cambria"/>
                <a:cs typeface="Cambria"/>
              </a:rPr>
              <a:t>negative.</a:t>
            </a:r>
            <a:endParaRPr sz="18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650">
              <a:latin typeface="Cambria"/>
              <a:cs typeface="Cambria"/>
            </a:endParaRPr>
          </a:p>
          <a:p>
            <a:pPr marL="78740">
              <a:lnSpc>
                <a:spcPct val="100000"/>
              </a:lnSpc>
            </a:pPr>
            <a:r>
              <a:rPr sz="1600" b="1" dirty="0">
                <a:latin typeface="Cambria"/>
                <a:cs typeface="Cambria"/>
              </a:rPr>
              <a:t>Sé</a:t>
            </a:r>
            <a:r>
              <a:rPr sz="1600" b="1" spc="-5" dirty="0">
                <a:latin typeface="Cambria"/>
                <a:cs typeface="Cambria"/>
              </a:rPr>
              <a:t> </a:t>
            </a:r>
            <a:r>
              <a:rPr sz="1600" b="1" spc="-10" dirty="0">
                <a:latin typeface="Cambria"/>
                <a:cs typeface="Cambria"/>
              </a:rPr>
              <a:t>reale</a:t>
            </a:r>
            <a:r>
              <a:rPr sz="1600" b="1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–</a:t>
            </a:r>
            <a:r>
              <a:rPr sz="1600" b="1" spc="-15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Sé </a:t>
            </a:r>
            <a:r>
              <a:rPr sz="1600" b="1" spc="-5" dirty="0">
                <a:latin typeface="Cambria"/>
                <a:cs typeface="Cambria"/>
              </a:rPr>
              <a:t>ideale</a:t>
            </a:r>
            <a:r>
              <a:rPr sz="1600" b="1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 </a:t>
            </a:r>
            <a:r>
              <a:rPr sz="1600" spc="-10" dirty="0">
                <a:latin typeface="Cambria"/>
                <a:cs typeface="Cambria"/>
              </a:rPr>
              <a:t>tristezza,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inadeguatezza,</a:t>
            </a:r>
            <a:r>
              <a:rPr sz="1600" spc="25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depressione</a:t>
            </a:r>
            <a:endParaRPr sz="1600">
              <a:latin typeface="Cambria"/>
              <a:cs typeface="Cambria"/>
            </a:endParaRPr>
          </a:p>
          <a:p>
            <a:pPr marL="78740">
              <a:lnSpc>
                <a:spcPct val="100000"/>
              </a:lnSpc>
            </a:pPr>
            <a:r>
              <a:rPr sz="1600" b="1" dirty="0">
                <a:latin typeface="Cambria"/>
                <a:cs typeface="Cambria"/>
              </a:rPr>
              <a:t>Sé</a:t>
            </a:r>
            <a:r>
              <a:rPr sz="1600" b="1" spc="-10" dirty="0">
                <a:latin typeface="Cambria"/>
                <a:cs typeface="Cambria"/>
              </a:rPr>
              <a:t> reale</a:t>
            </a:r>
            <a:r>
              <a:rPr sz="1600" b="1" spc="15" dirty="0">
                <a:latin typeface="Cambria"/>
                <a:cs typeface="Cambria"/>
              </a:rPr>
              <a:t> </a:t>
            </a:r>
            <a:r>
              <a:rPr sz="1600" b="1" spc="-5" dirty="0">
                <a:latin typeface="Cambria"/>
                <a:cs typeface="Cambria"/>
              </a:rPr>
              <a:t>–</a:t>
            </a:r>
            <a:r>
              <a:rPr sz="1600" b="1" spc="-15" dirty="0">
                <a:latin typeface="Cambria"/>
                <a:cs typeface="Cambria"/>
              </a:rPr>
              <a:t> </a:t>
            </a:r>
            <a:r>
              <a:rPr sz="1600" b="1" dirty="0">
                <a:latin typeface="Cambria"/>
                <a:cs typeface="Cambria"/>
              </a:rPr>
              <a:t>Sé</a:t>
            </a:r>
            <a:r>
              <a:rPr sz="1600" b="1" spc="10" dirty="0">
                <a:latin typeface="Cambria"/>
                <a:cs typeface="Cambria"/>
              </a:rPr>
              <a:t> </a:t>
            </a:r>
            <a:r>
              <a:rPr sz="1600" b="1" spc="-15" dirty="0">
                <a:latin typeface="Cambria"/>
                <a:cs typeface="Cambria"/>
              </a:rPr>
              <a:t>normativo</a:t>
            </a:r>
            <a:r>
              <a:rPr sz="1600" b="1" spc="20" dirty="0">
                <a:latin typeface="Cambria"/>
                <a:cs typeface="Cambria"/>
              </a:rPr>
              <a:t> </a:t>
            </a:r>
            <a:r>
              <a:rPr sz="1600" spc="-5" dirty="0">
                <a:latin typeface="Cambria"/>
                <a:cs typeface="Cambria"/>
              </a:rPr>
              <a:t>= </a:t>
            </a:r>
            <a:r>
              <a:rPr sz="1600" spc="-10" dirty="0">
                <a:latin typeface="Cambria"/>
                <a:cs typeface="Cambria"/>
              </a:rPr>
              <a:t>ansia,</a:t>
            </a:r>
            <a:r>
              <a:rPr sz="1600" spc="5" dirty="0">
                <a:latin typeface="Cambria"/>
                <a:cs typeface="Cambria"/>
              </a:rPr>
              <a:t> </a:t>
            </a:r>
            <a:r>
              <a:rPr sz="1600" spc="-10" dirty="0">
                <a:latin typeface="Cambria"/>
                <a:cs typeface="Cambria"/>
              </a:rPr>
              <a:t>frustrazione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331594" y="3625913"/>
            <a:ext cx="6466205" cy="492759"/>
          </a:xfrm>
          <a:custGeom>
            <a:avLst/>
            <a:gdLst/>
            <a:ahLst/>
            <a:cxnLst/>
            <a:rect l="l" t="t" r="r" b="b"/>
            <a:pathLst>
              <a:path w="6466205" h="492760">
                <a:moveTo>
                  <a:pt x="0" y="492442"/>
                </a:moveTo>
                <a:lnTo>
                  <a:pt x="6466078" y="492442"/>
                </a:lnTo>
                <a:lnTo>
                  <a:pt x="6466078" y="0"/>
                </a:lnTo>
                <a:lnTo>
                  <a:pt x="0" y="0"/>
                </a:lnTo>
                <a:lnTo>
                  <a:pt x="0" y="492442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341119" y="3635438"/>
            <a:ext cx="6447155" cy="4876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1750" rIns="0" bIns="0" rtlCol="0">
            <a:spAutoFit/>
          </a:bodyPr>
          <a:lstStyle/>
          <a:p>
            <a:pPr marL="81915" marR="399415">
              <a:lnSpc>
                <a:spcPct val="100000"/>
              </a:lnSpc>
              <a:spcBef>
                <a:spcPts val="250"/>
              </a:spcBef>
            </a:pP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Sé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ideale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motiva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l’azione</a:t>
            </a:r>
            <a:r>
              <a:rPr sz="1300" spc="1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verso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SUCCESSO,</a:t>
            </a:r>
            <a:r>
              <a:rPr sz="1300" spc="3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mentre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Sé</a:t>
            </a:r>
            <a:r>
              <a:rPr sz="1300" spc="25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normativo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5" dirty="0">
                <a:latin typeface="Cambria"/>
                <a:cs typeface="Cambria"/>
              </a:rPr>
              <a:t>motiva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10" dirty="0">
                <a:latin typeface="Cambria"/>
                <a:cs typeface="Cambria"/>
              </a:rPr>
              <a:t>l’azione </a:t>
            </a:r>
            <a:r>
              <a:rPr sz="1300" spc="-27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tesa a</a:t>
            </a:r>
            <a:r>
              <a:rPr sz="1300" dirty="0">
                <a:latin typeface="Cambria"/>
                <a:cs typeface="Cambria"/>
              </a:rPr>
              <a:t> </a:t>
            </a:r>
            <a:r>
              <a:rPr sz="1300" spc="-25" dirty="0">
                <a:latin typeface="Cambria"/>
                <a:cs typeface="Cambria"/>
              </a:rPr>
              <a:t>EVITARE</a:t>
            </a:r>
            <a:r>
              <a:rPr sz="1300" spc="45" dirty="0">
                <a:latin typeface="Cambria"/>
                <a:cs typeface="Cambria"/>
              </a:rPr>
              <a:t> </a:t>
            </a:r>
            <a:r>
              <a:rPr sz="1300" spc="-5" dirty="0">
                <a:latin typeface="Cambria"/>
                <a:cs typeface="Cambria"/>
              </a:rPr>
              <a:t>IL</a:t>
            </a:r>
            <a:r>
              <a:rPr sz="1300" spc="10" dirty="0">
                <a:latin typeface="Cambria"/>
                <a:cs typeface="Cambria"/>
              </a:rPr>
              <a:t> </a:t>
            </a:r>
            <a:r>
              <a:rPr sz="1300" spc="-20" dirty="0">
                <a:latin typeface="Cambria"/>
                <a:cs typeface="Cambria"/>
              </a:rPr>
              <a:t>FALLIMENTO</a:t>
            </a:r>
            <a:endParaRPr sz="13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4285" y="6273495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Microsoft Sans Serif"/>
                <a:cs typeface="Microsoft Sans Serif"/>
              </a:rPr>
              <a:t>20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6085" y="590372"/>
            <a:ext cx="5108575" cy="858519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00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625"/>
              </a:spcBef>
            </a:pPr>
            <a:r>
              <a:rPr sz="2800" b="1" spc="-5" dirty="0">
                <a:latin typeface="Cambria"/>
                <a:cs typeface="Cambria"/>
              </a:rPr>
              <a:t>Le</a:t>
            </a:r>
            <a:r>
              <a:rPr sz="2800" b="1" spc="-3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emozioni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coscienti</a:t>
            </a:r>
            <a:r>
              <a:rPr sz="2800" b="1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del</a:t>
            </a:r>
            <a:r>
              <a:rPr sz="2800" b="1" spc="-15" dirty="0">
                <a:latin typeface="Cambria"/>
                <a:cs typeface="Cambria"/>
              </a:rPr>
              <a:t> </a:t>
            </a:r>
            <a:r>
              <a:rPr sz="2800" b="1" spc="10" dirty="0">
                <a:latin typeface="Cambria"/>
                <a:cs typeface="Cambria"/>
              </a:rPr>
              <a:t>Sé</a:t>
            </a:r>
            <a:endParaRPr sz="2800">
              <a:latin typeface="Cambria"/>
              <a:cs typeface="Cambri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241323" y="1552054"/>
          <a:ext cx="6549390" cy="45132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49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4740">
                <a:tc>
                  <a:txBody>
                    <a:bodyPr/>
                    <a:lstStyle/>
                    <a:p>
                      <a:pPr marL="91440" marR="36512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-3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COLPA</a:t>
                      </a:r>
                      <a:r>
                        <a:rPr sz="1600" spc="-35" dirty="0">
                          <a:latin typeface="Cambria"/>
                          <a:cs typeface="Cambria"/>
                        </a:rPr>
                        <a:t>:</a:t>
                      </a:r>
                      <a:r>
                        <a:rPr sz="16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sentimenti</a:t>
                      </a:r>
                      <a:r>
                        <a:rPr sz="14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colpa</a:t>
                      </a:r>
                      <a:r>
                        <a:rPr sz="1400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emergono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quando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ci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sente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responsabili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per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aver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violato delle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norme sociali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e,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allo stesso tempo,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ci si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sente in grado di poter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controllare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tale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comportamento in 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futuro.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406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5799">
                <a:tc>
                  <a:txBody>
                    <a:bodyPr/>
                    <a:lstStyle/>
                    <a:p>
                      <a:pPr marL="91440" marR="2952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600" b="1" spc="-1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VERGOGNA</a:t>
                      </a:r>
                      <a:r>
                        <a:rPr sz="1600" spc="-15" dirty="0">
                          <a:latin typeface="Cambria"/>
                          <a:cs typeface="Cambria"/>
                        </a:rPr>
                        <a:t>:</a:t>
                      </a:r>
                      <a:r>
                        <a:rPr sz="1600" spc="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vergogna</a:t>
                      </a:r>
                      <a:r>
                        <a:rPr sz="1400" spc="-2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emergono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quando ci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si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sente</a:t>
                      </a:r>
                      <a:r>
                        <a:rPr sz="14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responsabili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per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aver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violato delle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norme sociali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e,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allo stesso tempo,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si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crede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che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tale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violazione scaturisca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da un aspetto del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Sé che non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può essere controllato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e </a:t>
                      </a:r>
                      <a:r>
                        <a:rPr sz="14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quindi</a:t>
                      </a:r>
                      <a:r>
                        <a:rPr sz="1400" b="1" spc="-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modificato in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 futuro.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65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6117">
                <a:tc>
                  <a:txBody>
                    <a:bodyPr/>
                    <a:lstStyle/>
                    <a:p>
                      <a:pPr marL="92075" marR="977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5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ORGOGLIO</a:t>
                      </a:r>
                      <a:r>
                        <a:rPr sz="1600" spc="-15" dirty="0">
                          <a:latin typeface="Cambria"/>
                          <a:cs typeface="Cambria"/>
                        </a:rPr>
                        <a:t>: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emozione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derivata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da una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valutazione positiva di </a:t>
                      </a:r>
                      <a:r>
                        <a:rPr sz="1400" b="1" spc="5" dirty="0">
                          <a:latin typeface="Cambria"/>
                          <a:cs typeface="Cambria"/>
                        </a:rPr>
                        <a:t>Sé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.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distingue un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orgoglio autentico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,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indica il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piacere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aver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svolto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accuratamente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lavoro,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 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orgoglio arrogante (o arroganza)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indica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la soddisfazione compiaciuta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con 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se</a:t>
                      </a:r>
                      <a:r>
                        <a:rPr sz="1400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stessi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in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generale</a:t>
                      </a:r>
                      <a:r>
                        <a:rPr sz="1400" spc="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[Tracy</a:t>
                      </a:r>
                      <a:r>
                        <a:rPr sz="1400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Robins,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2014].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marL="91440" marR="12509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INVIDIA</a:t>
                      </a:r>
                      <a:r>
                        <a:rPr sz="1600" spc="-10" dirty="0">
                          <a:latin typeface="Cambria"/>
                          <a:cs typeface="Cambria"/>
                        </a:rPr>
                        <a:t>: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emozione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comparazione sociale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scaturisce da un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confronto tra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l’individuo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e 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un’altra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persona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da luogo a un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esito 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sfavorevole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nei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confronti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del proprio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Sé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caratterizzato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sentimento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negativo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che </a:t>
                      </a:r>
                      <a:r>
                        <a:rPr sz="1400" spc="-10" dirty="0">
                          <a:latin typeface="Cambria"/>
                          <a:cs typeface="Cambria"/>
                        </a:rPr>
                        <a:t>genera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un’impressione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inferiorità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.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0488">
                <a:tc>
                  <a:txBody>
                    <a:bodyPr/>
                    <a:lstStyle/>
                    <a:p>
                      <a:pPr marL="82550" marR="1162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0" dirty="0">
                          <a:solidFill>
                            <a:srgbClr val="C00000"/>
                          </a:solidFill>
                          <a:latin typeface="Cambria"/>
                          <a:cs typeface="Cambria"/>
                        </a:rPr>
                        <a:t>GELOSIA</a:t>
                      </a:r>
                      <a:r>
                        <a:rPr sz="1600" spc="-10" dirty="0">
                          <a:latin typeface="Cambria"/>
                          <a:cs typeface="Cambria"/>
                        </a:rPr>
                        <a:t>:</a:t>
                      </a:r>
                      <a:r>
                        <a:rPr sz="1600" spc="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scaturisce</a:t>
                      </a:r>
                      <a:r>
                        <a:rPr sz="1400" spc="-3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dalla</a:t>
                      </a:r>
                      <a:r>
                        <a:rPr sz="1400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credenza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che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 la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propria relazione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con</a:t>
                      </a:r>
                      <a:r>
                        <a:rPr sz="1400" b="1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10" dirty="0">
                          <a:latin typeface="Cambria"/>
                          <a:cs typeface="Cambria"/>
                        </a:rPr>
                        <a:t>un’altra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persona sia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minacciata da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una terza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. Nella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misura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in cui questa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relazione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è messa </a:t>
                      </a:r>
                      <a:r>
                        <a:rPr sz="1400" spc="-29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repentaglio, la gelosia veicola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un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messaggio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 minaccia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per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il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proprio Sé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ed è </a:t>
                      </a:r>
                      <a:r>
                        <a:rPr sz="1400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associata</a:t>
                      </a:r>
                      <a:r>
                        <a:rPr sz="1400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a</a:t>
                      </a:r>
                      <a:r>
                        <a:rPr sz="14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spc="-5" dirty="0">
                          <a:latin typeface="Cambria"/>
                          <a:cs typeface="Cambria"/>
                        </a:rPr>
                        <a:t>sentimenti </a:t>
                      </a:r>
                      <a:r>
                        <a:rPr sz="1400" dirty="0">
                          <a:latin typeface="Cambria"/>
                          <a:cs typeface="Cambria"/>
                        </a:rPr>
                        <a:t>di</a:t>
                      </a:r>
                      <a:r>
                        <a:rPr sz="1400" spc="1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ostilità,</a:t>
                      </a:r>
                      <a:r>
                        <a:rPr sz="1400" b="1" spc="-3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paura,</a:t>
                      </a:r>
                      <a:r>
                        <a:rPr sz="1400" b="1" spc="-1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rabbia</a:t>
                      </a:r>
                      <a:r>
                        <a:rPr sz="1400" b="1" spc="-20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dirty="0">
                          <a:latin typeface="Cambria"/>
                          <a:cs typeface="Cambria"/>
                        </a:rPr>
                        <a:t>e</a:t>
                      </a:r>
                      <a:r>
                        <a:rPr sz="1400" b="1" spc="5" dirty="0">
                          <a:latin typeface="Cambria"/>
                          <a:cs typeface="Cambria"/>
                        </a:rPr>
                        <a:t> </a:t>
                      </a:r>
                      <a:r>
                        <a:rPr sz="1400" b="1" spc="-5" dirty="0">
                          <a:latin typeface="Cambria"/>
                          <a:cs typeface="Cambria"/>
                        </a:rPr>
                        <a:t>sospetto</a:t>
                      </a:r>
                      <a:endParaRPr sz="1400">
                        <a:latin typeface="Cambria"/>
                        <a:cs typeface="Cambria"/>
                      </a:endParaRPr>
                    </a:p>
                  </a:txBody>
                  <a:tcPr marL="0" marR="0" marT="1714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A470513-BD55-443B-9DE9-124A1553C960}"/>
              </a:ext>
            </a:extLst>
          </p:cNvPr>
          <p:cNvSpPr txBox="1"/>
          <p:nvPr/>
        </p:nvSpPr>
        <p:spPr>
          <a:xfrm>
            <a:off x="914400" y="685800"/>
            <a:ext cx="77724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latin typeface="Agency FB" panose="020B0503020202020204" pitchFamily="34" charset="0"/>
              </a:rPr>
              <a:t>DEFINIZIONE PSICOLOGIA AMBIENTALE</a:t>
            </a:r>
          </a:p>
          <a:p>
            <a:r>
              <a:rPr lang="it-IT" sz="3200" b="1" dirty="0">
                <a:latin typeface="Agency FB" panose="020B0503020202020204" pitchFamily="34" charset="0"/>
              </a:rPr>
              <a:t> </a:t>
            </a:r>
          </a:p>
          <a:p>
            <a:r>
              <a:rPr lang="it-IT" sz="3200" b="1" dirty="0">
                <a:latin typeface="Agency FB" panose="020B0503020202020204" pitchFamily="34" charset="0"/>
              </a:rPr>
              <a:t>LO STUDIO PSICOLOGICO DELLE RELAZIONI E  DELLE TRANSIZIONI  TRA LE PERSONE E L’AMBIENTE FISICO -SOCIALE</a:t>
            </a:r>
          </a:p>
          <a:p>
            <a:endParaRPr lang="it-IT" sz="3200" b="1" dirty="0">
              <a:latin typeface="Agency FB" panose="020B0503020202020204" pitchFamily="34" charset="0"/>
            </a:endParaRPr>
          </a:p>
          <a:p>
            <a:r>
              <a:rPr lang="it-IT" sz="3200" b="1" dirty="0">
                <a:latin typeface="Agency FB" panose="020B0503020202020204" pitchFamily="34" charset="0"/>
              </a:rPr>
              <a:t>L’ATTENZIONE è DUPLICE ED è RIVOLTA : AI CAMBIAMENTI CHE L’AMBIENTE INDUCE SULLE PERSONE E A QUELLI CHE LE PERSONE PROVOCANO NELL’AMBIENTE IN UN DETERMINATO CONTESTO STORICO</a:t>
            </a:r>
          </a:p>
          <a:p>
            <a:r>
              <a:rPr lang="it-IT" sz="1400" dirty="0" err="1"/>
              <a:t>Cfr</a:t>
            </a:r>
            <a:r>
              <a:rPr lang="it-IT" sz="1400" dirty="0"/>
              <a:t> Bonaiuto, 2017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33787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4285" y="6273495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Microsoft Sans Serif"/>
                <a:cs typeface="Microsoft Sans Serif"/>
              </a:rPr>
              <a:t>21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46085" y="590372"/>
            <a:ext cx="5702300" cy="858519"/>
          </a:xfrm>
          <a:prstGeom prst="rect">
            <a:avLst/>
          </a:prstGeom>
          <a:solidFill>
            <a:srgbClr val="3399FF"/>
          </a:solidFill>
          <a:ln w="25400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 marL="91440" marR="1074420">
              <a:lnSpc>
                <a:spcPts val="3360"/>
              </a:lnSpc>
              <a:spcBef>
                <a:spcPts val="40"/>
              </a:spcBef>
            </a:pPr>
            <a:r>
              <a:rPr sz="2800" b="1" spc="-45" dirty="0">
                <a:latin typeface="Cambria"/>
                <a:cs typeface="Cambria"/>
              </a:rPr>
              <a:t>Teoria</a:t>
            </a:r>
            <a:r>
              <a:rPr sz="2800" b="1" spc="-3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del</a:t>
            </a:r>
            <a:r>
              <a:rPr sz="2800" b="1" spc="-15" dirty="0">
                <a:latin typeface="Cambria"/>
                <a:cs typeface="Cambria"/>
              </a:rPr>
              <a:t> confronto</a:t>
            </a:r>
            <a:r>
              <a:rPr sz="2800" b="1" spc="-10" dirty="0">
                <a:latin typeface="Cambria"/>
                <a:cs typeface="Cambria"/>
              </a:rPr>
              <a:t> </a:t>
            </a:r>
            <a:r>
              <a:rPr sz="2800" b="1" spc="-5" dirty="0">
                <a:latin typeface="Cambria"/>
                <a:cs typeface="Cambria"/>
              </a:rPr>
              <a:t>sociale </a:t>
            </a:r>
            <a:r>
              <a:rPr sz="2800" b="1" spc="-600" dirty="0">
                <a:latin typeface="Cambria"/>
                <a:cs typeface="Cambria"/>
              </a:rPr>
              <a:t> </a:t>
            </a:r>
            <a:r>
              <a:rPr sz="2800" b="1" spc="-40" dirty="0">
                <a:latin typeface="Cambria"/>
                <a:cs typeface="Cambria"/>
              </a:rPr>
              <a:t>[Festinger,</a:t>
            </a:r>
            <a:r>
              <a:rPr sz="2800" b="1" spc="-35" dirty="0">
                <a:latin typeface="Cambria"/>
                <a:cs typeface="Cambria"/>
              </a:rPr>
              <a:t> </a:t>
            </a:r>
            <a:r>
              <a:rPr sz="2800" b="1" spc="-10" dirty="0">
                <a:latin typeface="Cambria"/>
                <a:cs typeface="Cambria"/>
              </a:rPr>
              <a:t>1954]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39431" y="1628863"/>
            <a:ext cx="6658609" cy="9239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 marR="87630">
              <a:lnSpc>
                <a:spcPct val="100000"/>
              </a:lnSpc>
              <a:spcBef>
                <a:spcPts val="315"/>
              </a:spcBef>
            </a:pPr>
            <a:r>
              <a:rPr sz="1800" spc="-5" dirty="0">
                <a:latin typeface="Cambria"/>
                <a:cs typeface="Cambria"/>
              </a:rPr>
              <a:t>Il confronto può </a:t>
            </a:r>
            <a:r>
              <a:rPr sz="1800" spc="-10" dirty="0">
                <a:latin typeface="Cambria"/>
                <a:cs typeface="Cambria"/>
              </a:rPr>
              <a:t>essere fatto </a:t>
            </a:r>
            <a:r>
              <a:rPr sz="1800" b="1" spc="-10" dirty="0">
                <a:latin typeface="Cambria"/>
                <a:cs typeface="Cambria"/>
              </a:rPr>
              <a:t>verso l’alto </a:t>
            </a:r>
            <a:r>
              <a:rPr sz="1800" spc="-5" dirty="0">
                <a:latin typeface="Cambria"/>
                <a:cs typeface="Cambria"/>
              </a:rPr>
              <a:t>(con persone migliori </a:t>
            </a:r>
            <a:r>
              <a:rPr sz="1800" dirty="0">
                <a:latin typeface="Cambria"/>
                <a:cs typeface="Cambria"/>
              </a:rPr>
              <a:t>di 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noi) </a:t>
            </a:r>
            <a:r>
              <a:rPr sz="1800" spc="-10" dirty="0">
                <a:latin typeface="Cambria"/>
                <a:cs typeface="Cambria"/>
              </a:rPr>
              <a:t>oppure </a:t>
            </a:r>
            <a:r>
              <a:rPr sz="1800" b="1" spc="-10" dirty="0">
                <a:latin typeface="Cambria"/>
                <a:cs typeface="Cambria"/>
              </a:rPr>
              <a:t>verso </a:t>
            </a:r>
            <a:r>
              <a:rPr sz="1800" b="1" spc="-5" dirty="0">
                <a:latin typeface="Cambria"/>
                <a:cs typeface="Cambria"/>
              </a:rPr>
              <a:t>il basso </a:t>
            </a:r>
            <a:r>
              <a:rPr sz="1800" spc="-5" dirty="0">
                <a:latin typeface="Cambria"/>
                <a:cs typeface="Cambria"/>
              </a:rPr>
              <a:t>(con persone peggiori </a:t>
            </a:r>
            <a:r>
              <a:rPr sz="1800" dirty="0">
                <a:latin typeface="Cambria"/>
                <a:cs typeface="Cambria"/>
              </a:rPr>
              <a:t>di noi), o </a:t>
            </a:r>
            <a:r>
              <a:rPr sz="1800" spc="-10" dirty="0">
                <a:latin typeface="Cambria"/>
                <a:cs typeface="Cambria"/>
              </a:rPr>
              <a:t>ancora, </a:t>
            </a:r>
            <a:r>
              <a:rPr sz="1800" spc="-38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può</a:t>
            </a:r>
            <a:r>
              <a:rPr sz="1800" spc="-15" dirty="0">
                <a:latin typeface="Cambria"/>
                <a:cs typeface="Cambria"/>
              </a:rPr>
              <a:t> </a:t>
            </a:r>
            <a:r>
              <a:rPr sz="1800" spc="-10" dirty="0">
                <a:latin typeface="Cambria"/>
                <a:cs typeface="Cambria"/>
              </a:rPr>
              <a:t>essere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un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b="1" spc="-15" dirty="0">
                <a:latin typeface="Cambria"/>
                <a:cs typeface="Cambria"/>
              </a:rPr>
              <a:t>confronto</a:t>
            </a:r>
            <a:r>
              <a:rPr sz="1800" b="1" dirty="0">
                <a:latin typeface="Cambria"/>
                <a:cs typeface="Cambria"/>
              </a:rPr>
              <a:t> </a:t>
            </a:r>
            <a:r>
              <a:rPr sz="1800" b="1" spc="-5" dirty="0">
                <a:latin typeface="Cambria"/>
                <a:cs typeface="Cambria"/>
              </a:rPr>
              <a:t>orizzontale</a:t>
            </a:r>
            <a:r>
              <a:rPr sz="1800" b="1" spc="15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(con</a:t>
            </a:r>
            <a:r>
              <a:rPr sz="1800" spc="-20" dirty="0">
                <a:latin typeface="Cambria"/>
                <a:cs typeface="Cambria"/>
              </a:rPr>
              <a:t> </a:t>
            </a:r>
            <a:r>
              <a:rPr sz="1800" spc="-5" dirty="0">
                <a:latin typeface="Cambria"/>
                <a:cs typeface="Cambria"/>
              </a:rPr>
              <a:t>persone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simili</a:t>
            </a:r>
            <a:r>
              <a:rPr sz="1800" spc="-10" dirty="0">
                <a:latin typeface="Cambria"/>
                <a:cs typeface="Cambria"/>
              </a:rPr>
              <a:t> </a:t>
            </a:r>
            <a:r>
              <a:rPr sz="1800" dirty="0">
                <a:latin typeface="Cambria"/>
                <a:cs typeface="Cambria"/>
              </a:rPr>
              <a:t>a</a:t>
            </a:r>
            <a:r>
              <a:rPr sz="1800" spc="-5" dirty="0">
                <a:latin typeface="Cambria"/>
                <a:cs typeface="Cambria"/>
              </a:rPr>
              <a:t> noi).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46085" y="2930144"/>
            <a:ext cx="3129280" cy="1939289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0"/>
              </a:spcBef>
            </a:pPr>
            <a:r>
              <a:rPr sz="1500" b="1" spc="-15" dirty="0">
                <a:latin typeface="Cambria"/>
                <a:cs typeface="Cambria"/>
              </a:rPr>
              <a:t>CONFRONTO</a:t>
            </a:r>
            <a:r>
              <a:rPr sz="1500" b="1" spc="-4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VERSO</a:t>
            </a:r>
            <a:r>
              <a:rPr sz="1500" b="1" spc="-20" dirty="0">
                <a:latin typeface="Cambria"/>
                <a:cs typeface="Cambria"/>
              </a:rPr>
              <a:t> </a:t>
            </a:r>
            <a:r>
              <a:rPr sz="1500" b="1" spc="-105" dirty="0">
                <a:latin typeface="Cambria"/>
                <a:cs typeface="Cambria"/>
              </a:rPr>
              <a:t>L’ALTO</a:t>
            </a:r>
            <a:endParaRPr sz="15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Cambria"/>
              <a:cs typeface="Cambria"/>
            </a:endParaRPr>
          </a:p>
          <a:p>
            <a:pPr marL="91440" marR="92710">
              <a:lnSpc>
                <a:spcPct val="100000"/>
              </a:lnSpc>
            </a:pPr>
            <a:r>
              <a:rPr sz="1500" dirty="0">
                <a:latin typeface="Cambria"/>
                <a:cs typeface="Cambria"/>
              </a:rPr>
              <a:t>Può </a:t>
            </a:r>
            <a:r>
              <a:rPr sz="1500" spc="-5" dirty="0">
                <a:latin typeface="Cambria"/>
                <a:cs typeface="Cambria"/>
              </a:rPr>
              <a:t>dar luogo </a:t>
            </a:r>
            <a:r>
              <a:rPr sz="1500" dirty="0">
                <a:latin typeface="Cambria"/>
                <a:cs typeface="Cambria"/>
              </a:rPr>
              <a:t>a </a:t>
            </a:r>
            <a:r>
              <a:rPr sz="1500" b="1" spc="-10" dirty="0">
                <a:latin typeface="Cambria"/>
                <a:cs typeface="Cambria"/>
              </a:rPr>
              <a:t>sentimenti </a:t>
            </a:r>
            <a:r>
              <a:rPr sz="1500" b="1" spc="-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negativi</a:t>
            </a:r>
            <a:r>
              <a:rPr sz="1500" spc="-10" dirty="0">
                <a:latin typeface="Cambria"/>
                <a:cs typeface="Cambria"/>
              </a:rPr>
              <a:t>,</a:t>
            </a:r>
            <a:r>
              <a:rPr sz="1500" spc="-1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perché</a:t>
            </a:r>
            <a:r>
              <a:rPr sz="1500" spc="-10" dirty="0">
                <a:latin typeface="Cambria"/>
                <a:cs typeface="Cambria"/>
              </a:rPr>
              <a:t> </a:t>
            </a:r>
            <a:r>
              <a:rPr sz="1500" dirty="0">
                <a:latin typeface="Cambria"/>
                <a:cs typeface="Cambria"/>
              </a:rPr>
              <a:t>portano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alla </a:t>
            </a:r>
            <a:r>
              <a:rPr sz="1500" dirty="0">
                <a:latin typeface="Cambria"/>
                <a:cs typeface="Cambria"/>
              </a:rPr>
              <a:t> </a:t>
            </a:r>
            <a:r>
              <a:rPr sz="1500" spc="-10" dirty="0">
                <a:latin typeface="Cambria"/>
                <a:cs typeface="Cambria"/>
              </a:rPr>
              <a:t>consapevolezza</a:t>
            </a:r>
            <a:r>
              <a:rPr sz="1500" spc="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del</a:t>
            </a:r>
            <a:r>
              <a:rPr sz="1500" spc="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Sé </a:t>
            </a:r>
            <a:r>
              <a:rPr sz="1500" dirty="0">
                <a:latin typeface="Cambria"/>
                <a:cs typeface="Cambria"/>
              </a:rPr>
              <a:t>i</a:t>
            </a:r>
            <a:r>
              <a:rPr sz="1500" spc="-2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nostri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b="1" spc="-5" dirty="0">
                <a:latin typeface="Cambria"/>
                <a:cs typeface="Cambria"/>
              </a:rPr>
              <a:t>limiti </a:t>
            </a:r>
            <a:r>
              <a:rPr sz="1500" b="1" spc="-31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ma,</a:t>
            </a:r>
            <a:r>
              <a:rPr sz="1500" spc="-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allo</a:t>
            </a:r>
            <a:r>
              <a:rPr sz="1500" spc="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stesso,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tempo,</a:t>
            </a:r>
            <a:r>
              <a:rPr sz="1500" spc="15" dirty="0">
                <a:latin typeface="Cambria"/>
                <a:cs typeface="Cambria"/>
              </a:rPr>
              <a:t> </a:t>
            </a:r>
            <a:r>
              <a:rPr sz="1500" spc="-10" dirty="0">
                <a:latin typeface="Cambria"/>
                <a:cs typeface="Cambria"/>
              </a:rPr>
              <a:t>potrebbero </a:t>
            </a:r>
            <a:r>
              <a:rPr sz="1500" spc="-5" dirty="0">
                <a:latin typeface="Cambria"/>
                <a:cs typeface="Cambria"/>
              </a:rPr>
              <a:t> </a:t>
            </a:r>
            <a:r>
              <a:rPr sz="1500" spc="-15" dirty="0">
                <a:latin typeface="Cambria"/>
                <a:cs typeface="Cambria"/>
              </a:rPr>
              <a:t>avere</a:t>
            </a:r>
            <a:r>
              <a:rPr sz="1500" spc="6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una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funzione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motivazionale </a:t>
            </a:r>
            <a:r>
              <a:rPr sz="1500" b="1" spc="-5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e</a:t>
            </a:r>
            <a:r>
              <a:rPr sz="1500" b="1" spc="-3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sostenere</a:t>
            </a:r>
            <a:r>
              <a:rPr sz="1500" b="1" spc="-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l’auto-miglioramento</a:t>
            </a:r>
            <a:r>
              <a:rPr sz="1500" spc="-10" dirty="0">
                <a:latin typeface="Cambria"/>
                <a:cs typeface="Cambria"/>
              </a:rPr>
              <a:t>.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64050" y="2930144"/>
            <a:ext cx="3434079" cy="216979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2075" marR="638175">
              <a:lnSpc>
                <a:spcPct val="100000"/>
              </a:lnSpc>
              <a:spcBef>
                <a:spcPts val="330"/>
              </a:spcBef>
            </a:pPr>
            <a:r>
              <a:rPr sz="1500" b="1" spc="-15" dirty="0">
                <a:latin typeface="Cambria"/>
                <a:cs typeface="Cambria"/>
              </a:rPr>
              <a:t>CONFRONTO</a:t>
            </a:r>
            <a:r>
              <a:rPr sz="1500" b="1" spc="-4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VERSO</a:t>
            </a:r>
            <a:r>
              <a:rPr sz="1500" b="1" spc="-20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IL</a:t>
            </a:r>
            <a:r>
              <a:rPr sz="1500" b="1" spc="-25" dirty="0">
                <a:latin typeface="Cambria"/>
                <a:cs typeface="Cambria"/>
              </a:rPr>
              <a:t> </a:t>
            </a:r>
            <a:r>
              <a:rPr sz="1500" b="1" spc="-15" dirty="0">
                <a:latin typeface="Cambria"/>
                <a:cs typeface="Cambria"/>
              </a:rPr>
              <a:t>BASSO</a:t>
            </a:r>
            <a:r>
              <a:rPr sz="1500" b="1" spc="-20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e </a:t>
            </a:r>
            <a:r>
              <a:rPr sz="1500" b="1" spc="-315" dirty="0">
                <a:latin typeface="Cambria"/>
                <a:cs typeface="Cambria"/>
              </a:rPr>
              <a:t> </a:t>
            </a:r>
            <a:r>
              <a:rPr sz="1500" b="1" spc="-20" dirty="0">
                <a:latin typeface="Cambria"/>
                <a:cs typeface="Cambria"/>
              </a:rPr>
              <a:t>ORIZZONTALE</a:t>
            </a:r>
            <a:endParaRPr sz="15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Cambria"/>
              <a:cs typeface="Cambria"/>
            </a:endParaRPr>
          </a:p>
          <a:p>
            <a:pPr marL="92075" marR="159385">
              <a:lnSpc>
                <a:spcPct val="100000"/>
              </a:lnSpc>
            </a:pPr>
            <a:r>
              <a:rPr sz="1500" dirty="0">
                <a:latin typeface="Cambria"/>
                <a:cs typeface="Cambria"/>
              </a:rPr>
              <a:t>Hanno </a:t>
            </a:r>
            <a:r>
              <a:rPr sz="1500" spc="-5" dirty="0">
                <a:latin typeface="Cambria"/>
                <a:cs typeface="Cambria"/>
              </a:rPr>
              <a:t>uno </a:t>
            </a:r>
            <a:r>
              <a:rPr sz="1500" b="1" spc="-5" dirty="0">
                <a:latin typeface="Cambria"/>
                <a:cs typeface="Cambria"/>
              </a:rPr>
              <a:t>scopo </a:t>
            </a:r>
            <a:r>
              <a:rPr sz="1500" b="1" spc="-15" dirty="0">
                <a:latin typeface="Cambria"/>
                <a:cs typeface="Cambria"/>
              </a:rPr>
              <a:t>difensivo </a:t>
            </a:r>
            <a:r>
              <a:rPr sz="1500" dirty="0">
                <a:latin typeface="Cambria"/>
                <a:cs typeface="Cambria"/>
              </a:rPr>
              <a:t>e </a:t>
            </a:r>
            <a:r>
              <a:rPr sz="1500" spc="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permettono di </a:t>
            </a:r>
            <a:r>
              <a:rPr sz="1500" b="1" spc="-10" dirty="0">
                <a:latin typeface="Cambria"/>
                <a:cs typeface="Cambria"/>
              </a:rPr>
              <a:t>mantenere </a:t>
            </a:r>
            <a:r>
              <a:rPr sz="1500" b="1" spc="-5" dirty="0">
                <a:latin typeface="Cambria"/>
                <a:cs typeface="Cambria"/>
              </a:rPr>
              <a:t>una buona </a:t>
            </a:r>
            <a:r>
              <a:rPr sz="1500" b="1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autostima </a:t>
            </a:r>
            <a:r>
              <a:rPr sz="1500" dirty="0">
                <a:latin typeface="Cambria"/>
                <a:cs typeface="Cambria"/>
              </a:rPr>
              <a:t>e </a:t>
            </a:r>
            <a:r>
              <a:rPr sz="1500" b="1" spc="-10" dirty="0">
                <a:latin typeface="Cambria"/>
                <a:cs typeface="Cambria"/>
              </a:rPr>
              <a:t>proteggere </a:t>
            </a:r>
            <a:r>
              <a:rPr sz="1500" b="1" spc="-5" dirty="0">
                <a:latin typeface="Cambria"/>
                <a:cs typeface="Cambria"/>
              </a:rPr>
              <a:t>il proprio </a:t>
            </a:r>
            <a:r>
              <a:rPr sz="1500" b="1" dirty="0">
                <a:latin typeface="Cambria"/>
                <a:cs typeface="Cambria"/>
              </a:rPr>
              <a:t>Sé</a:t>
            </a:r>
            <a:r>
              <a:rPr sz="1500" dirty="0">
                <a:latin typeface="Cambria"/>
                <a:cs typeface="Cambria"/>
              </a:rPr>
              <a:t>. </a:t>
            </a:r>
            <a:r>
              <a:rPr sz="1500" spc="-320" dirty="0">
                <a:latin typeface="Cambria"/>
                <a:cs typeface="Cambria"/>
              </a:rPr>
              <a:t> </a:t>
            </a:r>
            <a:r>
              <a:rPr sz="1500" spc="-35" dirty="0">
                <a:latin typeface="Cambria"/>
                <a:cs typeface="Cambria"/>
              </a:rPr>
              <a:t>Tali</a:t>
            </a:r>
            <a:r>
              <a:rPr sz="1500" spc="-25" dirty="0">
                <a:latin typeface="Cambria"/>
                <a:cs typeface="Cambria"/>
              </a:rPr>
              <a:t> </a:t>
            </a:r>
            <a:r>
              <a:rPr sz="1500" spc="-10" dirty="0">
                <a:latin typeface="Cambria"/>
                <a:cs typeface="Cambria"/>
              </a:rPr>
              <a:t>confronti</a:t>
            </a:r>
            <a:r>
              <a:rPr sz="1500" spc="15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possono</a:t>
            </a:r>
            <a:r>
              <a:rPr sz="1500" spc="1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dar</a:t>
            </a:r>
            <a:r>
              <a:rPr sz="1500" dirty="0">
                <a:latin typeface="Cambria"/>
                <a:cs typeface="Cambria"/>
              </a:rPr>
              <a:t> </a:t>
            </a:r>
            <a:r>
              <a:rPr sz="1500" spc="-5" dirty="0">
                <a:latin typeface="Cambria"/>
                <a:cs typeface="Cambria"/>
              </a:rPr>
              <a:t>luogo </a:t>
            </a:r>
            <a:r>
              <a:rPr sz="1500" dirty="0">
                <a:latin typeface="Cambria"/>
                <a:cs typeface="Cambria"/>
              </a:rPr>
              <a:t>a </a:t>
            </a:r>
            <a:r>
              <a:rPr sz="1500" spc="5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sentimenti</a:t>
            </a:r>
            <a:r>
              <a:rPr sz="1500" b="1" spc="1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positivi</a:t>
            </a:r>
            <a:r>
              <a:rPr sz="1500" spc="-10" dirty="0">
                <a:latin typeface="Cambria"/>
                <a:cs typeface="Cambria"/>
              </a:rPr>
              <a:t>,</a:t>
            </a:r>
            <a:r>
              <a:rPr sz="1500" spc="20" dirty="0">
                <a:latin typeface="Cambria"/>
                <a:cs typeface="Cambria"/>
              </a:rPr>
              <a:t> </a:t>
            </a:r>
            <a:r>
              <a:rPr sz="1500" b="1" spc="-10" dirty="0">
                <a:latin typeface="Cambria"/>
                <a:cs typeface="Cambria"/>
              </a:rPr>
              <a:t>sostenendo</a:t>
            </a:r>
            <a:endParaRPr sz="1500">
              <a:latin typeface="Cambria"/>
              <a:cs typeface="Cambria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500" b="1" spc="-5" dirty="0">
                <a:latin typeface="Cambria"/>
                <a:cs typeface="Cambria"/>
              </a:rPr>
              <a:t>l’umore</a:t>
            </a:r>
            <a:r>
              <a:rPr sz="1500" b="1" spc="-35" dirty="0">
                <a:latin typeface="Cambria"/>
                <a:cs typeface="Cambria"/>
              </a:rPr>
              <a:t> </a:t>
            </a:r>
            <a:r>
              <a:rPr sz="1500" b="1" dirty="0">
                <a:latin typeface="Cambria"/>
                <a:cs typeface="Cambria"/>
              </a:rPr>
              <a:t>e</a:t>
            </a:r>
            <a:r>
              <a:rPr sz="1500" b="1" spc="-15" dirty="0">
                <a:latin typeface="Cambria"/>
                <a:cs typeface="Cambria"/>
              </a:rPr>
              <a:t> </a:t>
            </a:r>
            <a:r>
              <a:rPr sz="1500" b="1" spc="-5" dirty="0">
                <a:latin typeface="Cambria"/>
                <a:cs typeface="Cambria"/>
              </a:rPr>
              <a:t>l’immagine</a:t>
            </a:r>
            <a:r>
              <a:rPr sz="1500" b="1" dirty="0">
                <a:latin typeface="Cambria"/>
                <a:cs typeface="Cambria"/>
              </a:rPr>
              <a:t> </a:t>
            </a:r>
            <a:r>
              <a:rPr sz="1500" b="1" spc="-15" dirty="0">
                <a:latin typeface="Cambria"/>
                <a:cs typeface="Cambria"/>
              </a:rPr>
              <a:t>positiva</a:t>
            </a:r>
            <a:r>
              <a:rPr sz="1500" b="1" spc="-5" dirty="0">
                <a:latin typeface="Cambria"/>
                <a:cs typeface="Cambria"/>
              </a:rPr>
              <a:t> del Sé.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72434" y="6273495"/>
            <a:ext cx="21990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I</a:t>
            </a:r>
            <a:r>
              <a:rPr sz="1400" spc="-3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OLO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P</a:t>
            </a:r>
            <a:r>
              <a:rPr sz="1400" spc="-10" dirty="0">
                <a:latin typeface="Microsoft Sans Serif"/>
                <a:cs typeface="Microsoft Sans Serif"/>
              </a:rPr>
              <a:t>R</a:t>
            </a:r>
            <a:r>
              <a:rPr sz="1400" dirty="0">
                <a:latin typeface="Microsoft Sans Serif"/>
                <a:cs typeface="Microsoft Sans Serif"/>
              </a:rPr>
              <a:t>ESE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spc="-114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A</a:t>
            </a:r>
            <a:r>
              <a:rPr sz="1400" spc="-10" dirty="0">
                <a:latin typeface="Microsoft Sans Serif"/>
                <a:cs typeface="Microsoft Sans Serif"/>
              </a:rPr>
              <a:t>Z</a:t>
            </a:r>
            <a:r>
              <a:rPr sz="1400" dirty="0">
                <a:latin typeface="Microsoft Sans Serif"/>
                <a:cs typeface="Microsoft Sans Serif"/>
              </a:rPr>
              <a:t>IO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dirty="0">
                <a:latin typeface="Microsoft Sans Serif"/>
                <a:cs typeface="Microsoft Sans Serif"/>
              </a:rPr>
              <a:t>E</a:t>
            </a:r>
            <a:endParaRPr sz="14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77025" y="5010150"/>
            <a:ext cx="2466974" cy="1847846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603504" y="1554480"/>
            <a:ext cx="3484245" cy="2153920"/>
            <a:chOff x="603504" y="1554480"/>
            <a:chExt cx="3484245" cy="215392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3504" y="1554480"/>
              <a:ext cx="3483864" cy="2153412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9328" y="1796796"/>
              <a:ext cx="3320796" cy="159410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1471" y="1579245"/>
              <a:ext cx="3387979" cy="2058288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651471" y="1579244"/>
            <a:ext cx="3388360" cy="205867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r>
              <a:rPr sz="2000" b="1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Identity/Social</a:t>
            </a:r>
            <a:endParaRPr sz="2000">
              <a:latin typeface="Arial"/>
              <a:cs typeface="Arial"/>
            </a:endParaRPr>
          </a:p>
          <a:p>
            <a:pPr marL="3175" algn="ctr">
              <a:lnSpc>
                <a:spcPct val="100000"/>
              </a:lnSpc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Identity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8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(Tajfel,</a:t>
            </a:r>
            <a:r>
              <a:rPr sz="18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1982)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835652" y="1554480"/>
            <a:ext cx="3542029" cy="2153920"/>
            <a:chOff x="4835652" y="1554480"/>
            <a:chExt cx="3542029" cy="2153920"/>
          </a:xfrm>
        </p:grpSpPr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35652" y="1554480"/>
              <a:ext cx="3541776" cy="2153412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882642" y="1579245"/>
              <a:ext cx="3447415" cy="2058288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4882641" y="1579244"/>
            <a:ext cx="3447415" cy="205867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5080" algn="ctr">
              <a:lnSpc>
                <a:spcPct val="100000"/>
              </a:lnSpc>
            </a:pPr>
            <a:r>
              <a:rPr sz="2000" b="1" spc="-5" dirty="0">
                <a:solidFill>
                  <a:srgbClr val="FFFFFF"/>
                </a:solidFill>
                <a:latin typeface="Arial"/>
                <a:cs typeface="Arial"/>
              </a:rPr>
              <a:t>Place</a:t>
            </a:r>
            <a:r>
              <a:rPr sz="2000" b="1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Identity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Arial"/>
              <a:cs typeface="Arial"/>
            </a:endParaRPr>
          </a:p>
          <a:p>
            <a:pPr marL="577215" marR="504190" algn="ctr">
              <a:lnSpc>
                <a:spcPct val="100000"/>
              </a:lnSpc>
            </a:pPr>
            <a:r>
              <a:rPr sz="18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(Proshansky,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Fabian,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FFFFFF"/>
                </a:solidFill>
                <a:latin typeface="Microsoft Sans Serif"/>
                <a:cs typeface="Microsoft Sans Serif"/>
              </a:rPr>
              <a:t>&amp; </a:t>
            </a:r>
            <a:r>
              <a:rPr sz="1800" spc="-46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Kaminoff,</a:t>
            </a:r>
            <a:r>
              <a:rPr sz="18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1983)</a:t>
            </a:r>
            <a:endParaRPr sz="1800">
              <a:latin typeface="Microsoft Sans Serif"/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2796539" y="3823715"/>
            <a:ext cx="3775075" cy="1990725"/>
            <a:chOff x="2796539" y="3823715"/>
            <a:chExt cx="3775075" cy="1990725"/>
          </a:xfrm>
        </p:grpSpPr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96539" y="3823715"/>
              <a:ext cx="3771900" cy="199034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62655" y="4090415"/>
              <a:ext cx="3608832" cy="1365504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843656" y="3848582"/>
              <a:ext cx="3677666" cy="1895728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2843657" y="3848582"/>
            <a:ext cx="3677920" cy="1896110"/>
          </a:xfrm>
          <a:prstGeom prst="rect">
            <a:avLst/>
          </a:prstGeom>
          <a:ln w="9525">
            <a:solidFill>
              <a:srgbClr val="B6DCDF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235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solidFill>
                  <a:srgbClr val="FF0000"/>
                </a:solidFill>
                <a:latin typeface="Arial"/>
                <a:cs typeface="Arial"/>
              </a:rPr>
              <a:t>Virtual</a:t>
            </a:r>
            <a:r>
              <a:rPr sz="24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Place Identity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170"/>
              </a:spcBef>
            </a:pP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(Fermani,</a:t>
            </a:r>
            <a:r>
              <a:rPr sz="18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2020)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1674" y="0"/>
            <a:ext cx="7139940" cy="1367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5445" marR="5080" indent="-37338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latin typeface="Arial"/>
                <a:cs typeface="Arial"/>
              </a:rPr>
              <a:t>La</a:t>
            </a:r>
            <a:r>
              <a:rPr sz="4400" b="1" spc="-4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psicologia</a:t>
            </a:r>
            <a:r>
              <a:rPr sz="4400" b="1" spc="-2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ambientale</a:t>
            </a:r>
            <a:r>
              <a:rPr sz="4400" b="1" spc="-25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e </a:t>
            </a:r>
            <a:r>
              <a:rPr sz="4400" b="1" spc="-1210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l’attaccamento</a:t>
            </a:r>
            <a:r>
              <a:rPr sz="4400" b="1" spc="-10" dirty="0">
                <a:latin typeface="Arial"/>
                <a:cs typeface="Arial"/>
              </a:rPr>
              <a:t> </a:t>
            </a:r>
            <a:r>
              <a:rPr sz="4400" b="1" dirty="0">
                <a:latin typeface="Arial"/>
                <a:cs typeface="Arial"/>
              </a:rPr>
              <a:t>ai</a:t>
            </a:r>
            <a:r>
              <a:rPr sz="4400" b="1" spc="-5" dirty="0">
                <a:latin typeface="Arial"/>
                <a:cs typeface="Arial"/>
              </a:rPr>
              <a:t> luoghi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739" y="1625853"/>
            <a:ext cx="8721725" cy="40500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Il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comportamento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modo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pensare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dipendono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dove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siamo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oltre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siamo.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Uno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degli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ambiti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occupa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Psicologia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ambientale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riguarda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l’identità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di </a:t>
            </a:r>
            <a:r>
              <a:rPr sz="2400" spc="-10" dirty="0">
                <a:latin typeface="Microsoft Sans Serif"/>
                <a:cs typeface="Microsoft Sans Serif"/>
              </a:rPr>
              <a:t> luogo,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meglio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ancora,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l’attaccamento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al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luogo.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E’ </a:t>
            </a:r>
            <a:r>
              <a:rPr sz="2400" spc="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comunemente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condiviso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accettato,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che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nostra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identità,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oltre</a:t>
            </a:r>
            <a:r>
              <a:rPr sz="2400" spc="9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ad</a:t>
            </a:r>
            <a:r>
              <a:rPr sz="2400" spc="9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essere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influenzata</a:t>
            </a:r>
            <a:r>
              <a:rPr sz="2400" spc="1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dai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nostri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atteggiamenti</a:t>
            </a:r>
            <a:r>
              <a:rPr sz="2400" spc="11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1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dai </a:t>
            </a:r>
            <a:r>
              <a:rPr sz="2400" spc="-5" dirty="0">
                <a:latin typeface="Microsoft Sans Serif"/>
                <a:cs typeface="Microsoft Sans Serif"/>
              </a:rPr>
              <a:t> nostri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comportamenti,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sia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fortemente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determinata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luoghi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viviamo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abbiamo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vissuto.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luoghi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incontriamo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nel 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corso</a:t>
            </a:r>
            <a:r>
              <a:rPr sz="2400" spc="1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della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nostra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esistenza,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entrano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gioco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nella </a:t>
            </a:r>
            <a:r>
              <a:rPr sz="2400" spc="-5" dirty="0">
                <a:latin typeface="Microsoft Sans Serif"/>
                <a:cs typeface="Microsoft Sans Serif"/>
              </a:rPr>
              <a:t> costruzione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Sé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influiscono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su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ciò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facciamo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pensiamo.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14121"/>
            <a:ext cx="8989060" cy="441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3876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Nel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1978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da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Proshansky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introduce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il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concetto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b="1" dirty="0">
                <a:latin typeface="Arial"/>
                <a:cs typeface="Arial"/>
              </a:rPr>
              <a:t>identità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di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luogo</a:t>
            </a:r>
            <a:r>
              <a:rPr sz="2000" dirty="0">
                <a:latin typeface="Microsoft Sans Serif"/>
                <a:cs typeface="Microsoft Sans Serif"/>
              </a:rPr>
              <a:t>,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definito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come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una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“parte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dell’identità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sé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che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rimanda a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quelle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dimensioni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sé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che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definiscono </a:t>
            </a:r>
            <a:r>
              <a:rPr sz="2000" spc="-10" dirty="0">
                <a:latin typeface="Microsoft Sans Serif"/>
                <a:cs typeface="Microsoft Sans Serif"/>
              </a:rPr>
              <a:t>l’identità</a:t>
            </a:r>
            <a:r>
              <a:rPr sz="2000" spc="5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personale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in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relazione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all’ambito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fisico,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attraverso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 </a:t>
            </a:r>
            <a:r>
              <a:rPr sz="2000" spc="-5" dirty="0">
                <a:latin typeface="Microsoft Sans Serif"/>
                <a:cs typeface="Microsoft Sans Serif"/>
              </a:rPr>
              <a:t>insieme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idee,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credenze,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valori,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mete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consapevoli 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inconsapevoli,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sentimenti,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uniti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alle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tendenze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comportamentali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le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abilità</a:t>
            </a:r>
            <a:r>
              <a:rPr sz="2000" spc="4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rilevanti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per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tale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ambito”.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Microsoft Sans Serif"/>
              <a:buChar char="•"/>
            </a:pPr>
            <a:endParaRPr sz="295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Anche </a:t>
            </a:r>
            <a:r>
              <a:rPr sz="2000" spc="-5" dirty="0">
                <a:latin typeface="Microsoft Sans Serif"/>
                <a:cs typeface="Microsoft Sans Serif"/>
              </a:rPr>
              <a:t>Breakwell </a:t>
            </a:r>
            <a:r>
              <a:rPr sz="2000" dirty="0">
                <a:latin typeface="Microsoft Sans Serif"/>
                <a:cs typeface="Microsoft Sans Serif"/>
              </a:rPr>
              <a:t>(1966) </a:t>
            </a:r>
            <a:r>
              <a:rPr sz="2000" spc="-5" dirty="0">
                <a:latin typeface="Microsoft Sans Serif"/>
                <a:cs typeface="Microsoft Sans Serif"/>
              </a:rPr>
              <a:t>diede</a:t>
            </a:r>
            <a:r>
              <a:rPr sz="2000" dirty="0">
                <a:latin typeface="Microsoft Sans Serif"/>
                <a:cs typeface="Microsoft Sans Serif"/>
              </a:rPr>
              <a:t> una </a:t>
            </a:r>
            <a:r>
              <a:rPr sz="2000" spc="-5" dirty="0">
                <a:latin typeface="Microsoft Sans Serif"/>
                <a:cs typeface="Microsoft Sans Serif"/>
              </a:rPr>
              <a:t>definizione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 concetto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 identità di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luogo,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egli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affermava </a:t>
            </a:r>
            <a:r>
              <a:rPr sz="2000" dirty="0">
                <a:latin typeface="Microsoft Sans Serif"/>
                <a:cs typeface="Microsoft Sans Serif"/>
              </a:rPr>
              <a:t>che </a:t>
            </a:r>
            <a:r>
              <a:rPr sz="2000" spc="-15" dirty="0">
                <a:latin typeface="Microsoft Sans Serif"/>
                <a:cs typeface="Microsoft Sans Serif"/>
              </a:rPr>
              <a:t>i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luoghi</a:t>
            </a:r>
            <a:r>
              <a:rPr sz="2000" dirty="0">
                <a:latin typeface="Microsoft Sans Serif"/>
                <a:cs typeface="Microsoft Sans Serif"/>
              </a:rPr>
              <a:t> sono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fondamentali</a:t>
            </a:r>
            <a:r>
              <a:rPr sz="2000" dirty="0">
                <a:latin typeface="Microsoft Sans Serif"/>
                <a:cs typeface="Microsoft Sans Serif"/>
              </a:rPr>
              <a:t> per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la</a:t>
            </a:r>
            <a:r>
              <a:rPr sz="2000" spc="-5" dirty="0">
                <a:latin typeface="Microsoft Sans Serif"/>
                <a:cs typeface="Microsoft Sans Serif"/>
              </a:rPr>
              <a:t> formazione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dell’identità dell’individuo. </a:t>
            </a:r>
            <a:r>
              <a:rPr sz="2000" spc="-5" dirty="0">
                <a:latin typeface="Microsoft Sans Serif"/>
                <a:cs typeface="Microsoft Sans Serif"/>
              </a:rPr>
              <a:t>Il </a:t>
            </a:r>
            <a:r>
              <a:rPr sz="2000" dirty="0">
                <a:latin typeface="Microsoft Sans Serif"/>
                <a:cs typeface="Microsoft Sans Serif"/>
              </a:rPr>
              <a:t>senso </a:t>
            </a:r>
            <a:r>
              <a:rPr sz="2000" spc="-10" dirty="0">
                <a:latin typeface="Microsoft Sans Serif"/>
                <a:cs typeface="Microsoft Sans Serif"/>
              </a:rPr>
              <a:t>del </a:t>
            </a:r>
            <a:r>
              <a:rPr sz="2000" dirty="0">
                <a:latin typeface="Microsoft Sans Serif"/>
                <a:cs typeface="Microsoft Sans Serif"/>
              </a:rPr>
              <a:t>luogo </a:t>
            </a:r>
            <a:r>
              <a:rPr sz="2000" i="1" spc="-5" dirty="0">
                <a:latin typeface="Arial"/>
                <a:cs typeface="Arial"/>
              </a:rPr>
              <a:t>(sense </a:t>
            </a:r>
            <a:r>
              <a:rPr sz="2000" i="1" dirty="0">
                <a:latin typeface="Arial"/>
                <a:cs typeface="Arial"/>
              </a:rPr>
              <a:t>of place) </a:t>
            </a:r>
            <a:r>
              <a:rPr sz="2000" spc="-5" dirty="0">
                <a:latin typeface="Microsoft Sans Serif"/>
                <a:cs typeface="Microsoft Sans Serif"/>
              </a:rPr>
              <a:t>si riferisce al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significato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che</a:t>
            </a:r>
            <a:r>
              <a:rPr sz="2000" dirty="0">
                <a:latin typeface="Microsoft Sans Serif"/>
                <a:cs typeface="Microsoft Sans Serif"/>
              </a:rPr>
              <a:t> un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soggetto</a:t>
            </a:r>
            <a:r>
              <a:rPr sz="2000" dirty="0">
                <a:latin typeface="Microsoft Sans Serif"/>
                <a:cs typeface="Microsoft Sans Serif"/>
              </a:rPr>
              <a:t> 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gruppo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sociale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attribuisce</a:t>
            </a:r>
            <a:r>
              <a:rPr sz="2000" dirty="0">
                <a:latin typeface="Microsoft Sans Serif"/>
                <a:cs typeface="Microsoft Sans Serif"/>
              </a:rPr>
              <a:t> a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uno</a:t>
            </a:r>
            <a:r>
              <a:rPr sz="2000" spc="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</a:t>
            </a:r>
            <a:r>
              <a:rPr sz="2000" spc="5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più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luoghi, nel momento </a:t>
            </a:r>
            <a:r>
              <a:rPr sz="2000" spc="-10" dirty="0">
                <a:latin typeface="Microsoft Sans Serif"/>
                <a:cs typeface="Microsoft Sans Serif"/>
              </a:rPr>
              <a:t>in </a:t>
            </a:r>
            <a:r>
              <a:rPr sz="2000" spc="-5" dirty="0">
                <a:latin typeface="Microsoft Sans Serif"/>
                <a:cs typeface="Microsoft Sans Serif"/>
              </a:rPr>
              <a:t>cui entra </a:t>
            </a:r>
            <a:r>
              <a:rPr sz="2000" spc="-10" dirty="0">
                <a:latin typeface="Microsoft Sans Serif"/>
                <a:cs typeface="Microsoft Sans Serif"/>
              </a:rPr>
              <a:t>in</a:t>
            </a:r>
            <a:r>
              <a:rPr sz="2000" spc="509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relazione </a:t>
            </a:r>
            <a:r>
              <a:rPr sz="2000" dirty="0">
                <a:latin typeface="Microsoft Sans Serif"/>
                <a:cs typeface="Microsoft Sans Serif"/>
              </a:rPr>
              <a:t>con </a:t>
            </a:r>
            <a:r>
              <a:rPr sz="2000" spc="-5" dirty="0">
                <a:latin typeface="Microsoft Sans Serif"/>
                <a:cs typeface="Microsoft Sans Serif"/>
              </a:rPr>
              <a:t>esso. </a:t>
            </a:r>
            <a:r>
              <a:rPr sz="2000" spc="-10" dirty="0">
                <a:latin typeface="Microsoft Sans Serif"/>
                <a:cs typeface="Microsoft Sans Serif"/>
              </a:rPr>
              <a:t>Il </a:t>
            </a:r>
            <a:r>
              <a:rPr sz="2000" spc="-5" dirty="0">
                <a:latin typeface="Microsoft Sans Serif"/>
                <a:cs typeface="Microsoft Sans Serif"/>
              </a:rPr>
              <a:t>luogo </a:t>
            </a:r>
            <a:r>
              <a:rPr sz="2000" dirty="0">
                <a:latin typeface="Microsoft Sans Serif"/>
                <a:cs typeface="Microsoft Sans Serif"/>
              </a:rPr>
              <a:t>è </a:t>
            </a:r>
            <a:r>
              <a:rPr sz="2000" spc="-15" dirty="0">
                <a:latin typeface="Microsoft Sans Serif"/>
                <a:cs typeface="Microsoft Sans Serif"/>
              </a:rPr>
              <a:t>il</a:t>
            </a:r>
            <a:r>
              <a:rPr sz="2000" spc="5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prodotto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 </a:t>
            </a:r>
            <a:r>
              <a:rPr sz="2000" dirty="0">
                <a:latin typeface="Microsoft Sans Serif"/>
                <a:cs typeface="Microsoft Sans Serif"/>
              </a:rPr>
              <a:t>tre </a:t>
            </a:r>
            <a:r>
              <a:rPr sz="2000" spc="-5" dirty="0">
                <a:latin typeface="Microsoft Sans Serif"/>
                <a:cs typeface="Microsoft Sans Serif"/>
              </a:rPr>
              <a:t>componenti: </a:t>
            </a:r>
            <a:r>
              <a:rPr sz="2000" spc="-10" dirty="0">
                <a:latin typeface="Microsoft Sans Serif"/>
                <a:cs typeface="Microsoft Sans Serif"/>
              </a:rPr>
              <a:t>la </a:t>
            </a:r>
            <a:r>
              <a:rPr sz="2000" dirty="0">
                <a:latin typeface="Microsoft Sans Serif"/>
                <a:cs typeface="Microsoft Sans Serif"/>
              </a:rPr>
              <a:t>componente </a:t>
            </a:r>
            <a:r>
              <a:rPr sz="2000" spc="-5" dirty="0">
                <a:latin typeface="Microsoft Sans Serif"/>
                <a:cs typeface="Microsoft Sans Serif"/>
              </a:rPr>
              <a:t>cognitiva </a:t>
            </a:r>
            <a:r>
              <a:rPr sz="2000" i="1" dirty="0">
                <a:latin typeface="Arial"/>
                <a:cs typeface="Arial"/>
              </a:rPr>
              <a:t>(place </a:t>
            </a:r>
            <a:r>
              <a:rPr sz="2000" i="1" spc="-5" dirty="0">
                <a:latin typeface="Arial"/>
                <a:cs typeface="Arial"/>
              </a:rPr>
              <a:t>identity)</a:t>
            </a:r>
            <a:r>
              <a:rPr sz="2000" spc="-5" dirty="0">
                <a:latin typeface="Microsoft Sans Serif"/>
                <a:cs typeface="Microsoft Sans Serif"/>
              </a:rPr>
              <a:t>, </a:t>
            </a:r>
            <a:r>
              <a:rPr sz="2000" spc="-10" dirty="0">
                <a:latin typeface="Microsoft Sans Serif"/>
                <a:cs typeface="Microsoft Sans Serif"/>
              </a:rPr>
              <a:t>la </a:t>
            </a:r>
            <a:r>
              <a:rPr sz="2000" spc="-5" dirty="0">
                <a:latin typeface="Microsoft Sans Serif"/>
                <a:cs typeface="Microsoft Sans Serif"/>
              </a:rPr>
              <a:t>componente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affettiva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i="1" dirty="0">
                <a:latin typeface="Arial"/>
                <a:cs typeface="Arial"/>
              </a:rPr>
              <a:t>(place</a:t>
            </a:r>
            <a:r>
              <a:rPr sz="2000" i="1" spc="-2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based-affect</a:t>
            </a:r>
            <a:r>
              <a:rPr sz="2000" i="1" spc="-45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)</a:t>
            </a:r>
            <a:r>
              <a:rPr sz="2000" i="1" spc="-10" dirty="0">
                <a:latin typeface="Arial"/>
                <a:cs typeface="Arial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la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componente</a:t>
            </a:r>
            <a:r>
              <a:rPr sz="2000" spc="-5" dirty="0">
                <a:latin typeface="Microsoft Sans Serif"/>
                <a:cs typeface="Microsoft Sans Serif"/>
              </a:rPr>
              <a:t> conativa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i="1" dirty="0">
                <a:latin typeface="Arial"/>
                <a:cs typeface="Arial"/>
              </a:rPr>
              <a:t>(place</a:t>
            </a:r>
            <a:r>
              <a:rPr sz="2000" i="1" spc="-20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dependence)</a:t>
            </a:r>
            <a:r>
              <a:rPr sz="2000" dirty="0">
                <a:latin typeface="Microsoft Sans Serif"/>
                <a:cs typeface="Microsoft Sans Serif"/>
              </a:rPr>
              <a:t>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Virtual</a:t>
            </a:r>
            <a:r>
              <a:rPr spc="10" dirty="0"/>
              <a:t> </a:t>
            </a:r>
            <a:r>
              <a:rPr spc="-10" dirty="0"/>
              <a:t>place</a:t>
            </a:r>
            <a:r>
              <a:rPr spc="25" dirty="0"/>
              <a:t> </a:t>
            </a:r>
            <a:r>
              <a:rPr spc="-10" dirty="0"/>
              <a:t>identity?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4481" y="1435734"/>
            <a:ext cx="763460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21839" marR="5080" indent="-200977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Microsoft Sans Serif"/>
                <a:cs typeface="Microsoft Sans Serif"/>
              </a:rPr>
              <a:t>Emergenza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Covid-19: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come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cambia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l’identità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nell’utilizzo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social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media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education</a:t>
            </a:r>
            <a:endParaRPr sz="24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52600" y="3020123"/>
            <a:ext cx="5060061" cy="3182239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207" y="1204671"/>
            <a:ext cx="4519295" cy="81915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Analfabetismo emotivo: </a:t>
            </a:r>
            <a:r>
              <a:rPr sz="2000" spc="-15" dirty="0">
                <a:latin typeface="Microsoft Sans Serif"/>
                <a:cs typeface="Microsoft Sans Serif"/>
              </a:rPr>
              <a:t>il 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riconoscimento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delle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emozioni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passa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attraverso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15" dirty="0">
                <a:latin typeface="Microsoft Sans Serif"/>
                <a:cs typeface="Microsoft Sans Serif"/>
              </a:rPr>
              <a:t>il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corpo.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9207" y="2302256"/>
            <a:ext cx="4783455" cy="179514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La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mancanza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fisicità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dell’altro, </a:t>
            </a:r>
            <a:r>
              <a:rPr sz="2000" spc="-5" dirty="0">
                <a:latin typeface="Microsoft Sans Serif"/>
                <a:cs typeface="Microsoft Sans Serif"/>
              </a:rPr>
              <a:t> alterata dall’uso del </a:t>
            </a:r>
            <a:r>
              <a:rPr sz="2000" dirty="0">
                <a:latin typeface="Microsoft Sans Serif"/>
                <a:cs typeface="Microsoft Sans Serif"/>
              </a:rPr>
              <a:t>medium, </a:t>
            </a:r>
            <a:r>
              <a:rPr sz="2000" spc="-5" dirty="0">
                <a:latin typeface="Microsoft Sans Serif"/>
                <a:cs typeface="Microsoft Sans Serif"/>
              </a:rPr>
              <a:t>priva </a:t>
            </a:r>
            <a:r>
              <a:rPr sz="2000" spc="-20" dirty="0">
                <a:latin typeface="Microsoft Sans Serif"/>
                <a:cs typeface="Microsoft Sans Serif"/>
              </a:rPr>
              <a:t>il 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nativo digitale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un importante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punto</a:t>
            </a:r>
            <a:r>
              <a:rPr sz="2000" spc="-5" dirty="0">
                <a:latin typeface="Microsoft Sans Serif"/>
                <a:cs typeface="Microsoft Sans Serif"/>
              </a:rPr>
              <a:t> di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riferimento nel </a:t>
            </a:r>
            <a:r>
              <a:rPr sz="2000" dirty="0">
                <a:latin typeface="Microsoft Sans Serif"/>
                <a:cs typeface="Microsoft Sans Serif"/>
              </a:rPr>
              <a:t>processo </a:t>
            </a:r>
            <a:r>
              <a:rPr sz="2000" spc="-5" dirty="0">
                <a:latin typeface="Microsoft Sans Serif"/>
                <a:cs typeface="Microsoft Sans Serif"/>
              </a:rPr>
              <a:t>di </a:t>
            </a:r>
            <a:r>
              <a:rPr sz="2000" dirty="0">
                <a:latin typeface="Microsoft Sans Serif"/>
                <a:cs typeface="Microsoft Sans Serif"/>
              </a:rPr>
              <a:t> apprendimento </a:t>
            </a:r>
            <a:r>
              <a:rPr sz="2000" spc="-5" dirty="0">
                <a:latin typeface="Microsoft Sans Serif"/>
                <a:cs typeface="Microsoft Sans Serif"/>
              </a:rPr>
              <a:t>delle proprie </a:t>
            </a:r>
            <a:r>
              <a:rPr sz="2000" dirty="0">
                <a:latin typeface="Microsoft Sans Serif"/>
                <a:cs typeface="Microsoft Sans Serif"/>
              </a:rPr>
              <a:t>e </a:t>
            </a:r>
            <a:r>
              <a:rPr sz="2000" spc="-5" dirty="0">
                <a:latin typeface="Microsoft Sans Serif"/>
                <a:cs typeface="Microsoft Sans Serif"/>
              </a:rPr>
              <a:t>altrui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emozioni. </a:t>
            </a:r>
            <a:r>
              <a:rPr sz="2000" dirty="0">
                <a:latin typeface="Microsoft Sans Serif"/>
                <a:cs typeface="Microsoft Sans Serif"/>
              </a:rPr>
              <a:t>La consapevolezza </a:t>
            </a:r>
            <a:r>
              <a:rPr sz="2000" spc="-5" dirty="0">
                <a:latin typeface="Microsoft Sans Serif"/>
                <a:cs typeface="Microsoft Sans Serif"/>
              </a:rPr>
              <a:t>della </a:t>
            </a:r>
            <a:r>
              <a:rPr sz="2000" dirty="0">
                <a:latin typeface="Microsoft Sans Serif"/>
                <a:cs typeface="Microsoft Sans Serif"/>
              </a:rPr>
              <a:t> regolazione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emotiva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è </a:t>
            </a:r>
            <a:r>
              <a:rPr sz="2000" spc="-5" dirty="0">
                <a:latin typeface="Microsoft Sans Serif"/>
                <a:cs typeface="Microsoft Sans Serif"/>
              </a:rPr>
              <a:t>ridotta.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9207" y="4375530"/>
            <a:ext cx="4861560" cy="15506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5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I </a:t>
            </a:r>
            <a:r>
              <a:rPr sz="2000" spc="-5" dirty="0">
                <a:latin typeface="Microsoft Sans Serif"/>
                <a:cs typeface="Microsoft Sans Serif"/>
              </a:rPr>
              <a:t>«modelli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operativi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interni»,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derivati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dall’esplorazione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dell’ambiente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grazie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al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comportamento</a:t>
            </a:r>
            <a:r>
              <a:rPr sz="2000" spc="1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osservato</a:t>
            </a:r>
            <a:r>
              <a:rPr sz="2000" spc="15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nel </a:t>
            </a:r>
            <a:r>
              <a:rPr sz="2000" dirty="0">
                <a:latin typeface="Microsoft Sans Serif"/>
                <a:cs typeface="Microsoft Sans Serif"/>
              </a:rPr>
              <a:t> caregiver, </a:t>
            </a:r>
            <a:r>
              <a:rPr sz="2000" spc="-5" dirty="0">
                <a:latin typeface="Microsoft Sans Serif"/>
                <a:cs typeface="Microsoft Sans Serif"/>
              </a:rPr>
              <a:t>risultano alterati </a:t>
            </a:r>
            <a:r>
              <a:rPr sz="2000" dirty="0">
                <a:latin typeface="Microsoft Sans Serif"/>
                <a:cs typeface="Microsoft Sans Serif"/>
              </a:rPr>
              <a:t>e non </a:t>
            </a:r>
            <a:r>
              <a:rPr sz="2000" spc="-5" dirty="0">
                <a:latin typeface="Microsoft Sans Serif"/>
                <a:cs typeface="Microsoft Sans Serif"/>
              </a:rPr>
              <a:t>si </a:t>
            </a:r>
            <a:r>
              <a:rPr sz="2000" dirty="0">
                <a:latin typeface="Microsoft Sans Serif"/>
                <a:cs typeface="Microsoft Sans Serif"/>
              </a:rPr>
              <a:t> riesce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più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dare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senso</a:t>
            </a:r>
            <a:r>
              <a:rPr sz="2000" spc="-5" dirty="0">
                <a:latin typeface="Microsoft Sans Serif"/>
                <a:cs typeface="Microsoft Sans Serif"/>
              </a:rPr>
              <a:t> alle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relazioni. </a:t>
            </a:r>
            <a:r>
              <a:rPr sz="2000" dirty="0">
                <a:latin typeface="Microsoft Sans Serif"/>
                <a:cs typeface="Microsoft Sans Serif"/>
              </a:rPr>
              <a:t> Sono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alterati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gli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schemi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attaccamento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6273495"/>
            <a:ext cx="9169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Microsoft Sans Serif"/>
                <a:cs typeface="Microsoft Sans Serif"/>
              </a:rPr>
              <a:t>22/10/</a:t>
            </a:r>
            <a:r>
              <a:rPr sz="1400" spc="-15" dirty="0">
                <a:latin typeface="Microsoft Sans Serif"/>
                <a:cs typeface="Microsoft Sans Serif"/>
              </a:rPr>
              <a:t>2</a:t>
            </a:r>
            <a:r>
              <a:rPr sz="1400" dirty="0">
                <a:latin typeface="Microsoft Sans Serif"/>
                <a:cs typeface="Microsoft Sans Serif"/>
              </a:rPr>
              <a:t>021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72434" y="6273495"/>
            <a:ext cx="21990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I</a:t>
            </a:r>
            <a:r>
              <a:rPr sz="1400" spc="-30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OLO</a:t>
            </a:r>
            <a:r>
              <a:rPr sz="1400" spc="-3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P</a:t>
            </a:r>
            <a:r>
              <a:rPr sz="1400" spc="-10" dirty="0">
                <a:latin typeface="Microsoft Sans Serif"/>
                <a:cs typeface="Microsoft Sans Serif"/>
              </a:rPr>
              <a:t>R</a:t>
            </a:r>
            <a:r>
              <a:rPr sz="1400" dirty="0">
                <a:latin typeface="Microsoft Sans Serif"/>
                <a:cs typeface="Microsoft Sans Serif"/>
              </a:rPr>
              <a:t>ESE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spc="-114" dirty="0">
                <a:latin typeface="Microsoft Sans Serif"/>
                <a:cs typeface="Microsoft Sans Serif"/>
              </a:rPr>
              <a:t>T</a:t>
            </a:r>
            <a:r>
              <a:rPr sz="1400" dirty="0">
                <a:latin typeface="Microsoft Sans Serif"/>
                <a:cs typeface="Microsoft Sans Serif"/>
              </a:rPr>
              <a:t>A</a:t>
            </a:r>
            <a:r>
              <a:rPr sz="1400" spc="-10" dirty="0">
                <a:latin typeface="Microsoft Sans Serif"/>
                <a:cs typeface="Microsoft Sans Serif"/>
              </a:rPr>
              <a:t>Z</a:t>
            </a:r>
            <a:r>
              <a:rPr sz="1400" dirty="0">
                <a:latin typeface="Microsoft Sans Serif"/>
                <a:cs typeface="Microsoft Sans Serif"/>
              </a:rPr>
              <a:t>IO</a:t>
            </a:r>
            <a:r>
              <a:rPr sz="1400" spc="-10" dirty="0">
                <a:latin typeface="Microsoft Sans Serif"/>
                <a:cs typeface="Microsoft Sans Serif"/>
              </a:rPr>
              <a:t>N</a:t>
            </a:r>
            <a:r>
              <a:rPr sz="1400" dirty="0">
                <a:latin typeface="Microsoft Sans Serif"/>
                <a:cs typeface="Microsoft Sans Serif"/>
              </a:rPr>
              <a:t>E</a:t>
            </a:r>
            <a:endParaRPr sz="1400">
              <a:latin typeface="Microsoft Sans Serif"/>
              <a:cs typeface="Microsoft Sans Serif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83734" y="478790"/>
            <a:ext cx="4019550" cy="250558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345048" y="3131896"/>
            <a:ext cx="3616960" cy="3044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0" dirty="0">
                <a:solidFill>
                  <a:srgbClr val="FF0000"/>
                </a:solidFill>
                <a:latin typeface="Arial"/>
                <a:cs typeface="Arial"/>
              </a:rPr>
              <a:t>INTERREALTA’</a:t>
            </a:r>
            <a:endParaRPr sz="1800">
              <a:latin typeface="Arial"/>
              <a:cs typeface="Arial"/>
            </a:endParaRPr>
          </a:p>
          <a:p>
            <a:pPr marL="12700" marR="625475">
              <a:lnSpc>
                <a:spcPct val="100000"/>
              </a:lnSpc>
            </a:pPr>
            <a:r>
              <a:rPr sz="1800" spc="-10" dirty="0">
                <a:latin typeface="Microsoft Sans Serif"/>
                <a:cs typeface="Microsoft Sans Serif"/>
              </a:rPr>
              <a:t>Cambiano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5" dirty="0">
                <a:latin typeface="Microsoft Sans Serif"/>
                <a:cs typeface="Microsoft Sans Serif"/>
              </a:rPr>
              <a:t>i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meccanismi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 </a:t>
            </a:r>
            <a:r>
              <a:rPr sz="1800" spc="-5" dirty="0">
                <a:latin typeface="Microsoft Sans Serif"/>
                <a:cs typeface="Microsoft Sans Serif"/>
              </a:rPr>
              <a:t> percezione,</a:t>
            </a:r>
            <a:r>
              <a:rPr sz="1800" spc="-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organizzazione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e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attuazione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dell’azione.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Microsoft Sans Serif"/>
                <a:cs typeface="Microsoft Sans Serif"/>
              </a:rPr>
              <a:t>Rendono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possibile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la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gestione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della</a:t>
            </a:r>
            <a:endParaRPr sz="18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Microsoft Sans Serif"/>
                <a:cs typeface="Microsoft Sans Serif"/>
              </a:rPr>
              <a:t>propria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e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altrui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reputazione. </a:t>
            </a:r>
            <a:r>
              <a:rPr sz="1800" spc="-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Moltiplicazione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identità</a:t>
            </a:r>
            <a:r>
              <a:rPr sz="1800" spc="3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sociali </a:t>
            </a:r>
            <a:r>
              <a:rPr sz="1800" spc="-5" dirty="0">
                <a:latin typeface="Microsoft Sans Serif"/>
                <a:cs typeface="Microsoft Sans Serif"/>
              </a:rPr>
              <a:t> (anche</a:t>
            </a:r>
            <a:r>
              <a:rPr sz="1800" spc="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seconda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del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medium)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Ruoli</a:t>
            </a:r>
            <a:r>
              <a:rPr sz="1800" spc="1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sociali</a:t>
            </a:r>
            <a:r>
              <a:rPr sz="1800" spc="3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confusi,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limite</a:t>
            </a:r>
            <a:r>
              <a:rPr sz="1800" spc="25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alterato 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Altro</a:t>
            </a:r>
            <a:r>
              <a:rPr sz="1800" spc="-2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generalizzato</a:t>
            </a:r>
            <a:r>
              <a:rPr sz="1800" spc="20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(es. </a:t>
            </a:r>
            <a:r>
              <a:rPr sz="1800" spc="-5" dirty="0">
                <a:latin typeface="Microsoft Sans Serif"/>
                <a:cs typeface="Microsoft Sans Serif"/>
              </a:rPr>
              <a:t>Selfie/storie </a:t>
            </a:r>
            <a:r>
              <a:rPr sz="1800" spc="-46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di</a:t>
            </a:r>
            <a:r>
              <a:rPr sz="1800" dirty="0">
                <a:latin typeface="Microsoft Sans Serif"/>
                <a:cs typeface="Microsoft Sans Serif"/>
              </a:rPr>
              <a:t> </a:t>
            </a:r>
            <a:r>
              <a:rPr sz="1800" spc="-5" dirty="0">
                <a:latin typeface="Microsoft Sans Serif"/>
                <a:cs typeface="Microsoft Sans Serif"/>
              </a:rPr>
              <a:t>Instagram)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04" marR="5080" indent="142621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Riferimenti</a:t>
            </a:r>
            <a:r>
              <a:rPr spc="55" dirty="0"/>
              <a:t> </a:t>
            </a:r>
            <a:r>
              <a:rPr spc="-10" dirty="0"/>
              <a:t>teorici </a:t>
            </a:r>
            <a:r>
              <a:rPr spc="-5" dirty="0"/>
              <a:t> </a:t>
            </a:r>
            <a:r>
              <a:rPr spc="-10" dirty="0"/>
              <a:t>efficacia</a:t>
            </a:r>
            <a:r>
              <a:rPr spc="35" dirty="0"/>
              <a:t> </a:t>
            </a:r>
            <a:r>
              <a:rPr spc="-5" dirty="0"/>
              <a:t>personale</a:t>
            </a:r>
            <a:r>
              <a:rPr spc="70" dirty="0"/>
              <a:t> </a:t>
            </a:r>
            <a:r>
              <a:rPr spc="-5" dirty="0"/>
              <a:t>e</a:t>
            </a:r>
            <a:r>
              <a:rPr spc="40" dirty="0"/>
              <a:t> </a:t>
            </a:r>
            <a:r>
              <a:rPr spc="-10" dirty="0"/>
              <a:t>collettiva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89278"/>
            <a:ext cx="7929245" cy="507428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385"/>
              </a:spcBef>
              <a:buChar char="•"/>
              <a:tabLst>
                <a:tab pos="354965" algn="l"/>
                <a:tab pos="355600" algn="l"/>
                <a:tab pos="1609090" algn="l"/>
                <a:tab pos="2726055" algn="l"/>
              </a:tabLst>
            </a:pPr>
            <a:r>
              <a:rPr sz="2400" spc="-5" dirty="0">
                <a:latin typeface="Microsoft Sans Serif"/>
                <a:cs typeface="Microsoft Sans Serif"/>
              </a:rPr>
              <a:t>Le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convinzioni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efficacia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personale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sono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gli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indicatori 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più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importanti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della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i="1" spc="-10" dirty="0">
                <a:latin typeface="Arial"/>
                <a:cs typeface="Arial"/>
              </a:rPr>
              <a:t>human</a:t>
            </a:r>
            <a:r>
              <a:rPr sz="2400" i="1" spc="35" dirty="0">
                <a:latin typeface="Arial"/>
                <a:cs typeface="Arial"/>
              </a:rPr>
              <a:t> </a:t>
            </a:r>
            <a:r>
              <a:rPr sz="2400" i="1" spc="-5" dirty="0">
                <a:latin typeface="Arial"/>
                <a:cs typeface="Arial"/>
              </a:rPr>
              <a:t>agency</a:t>
            </a:r>
            <a:r>
              <a:rPr sz="2400" spc="-5" dirty="0">
                <a:latin typeface="Microsoft Sans Serif"/>
                <a:cs typeface="Microsoft Sans Serif"/>
              </a:rPr>
              <a:t>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cioè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della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capacità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delle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persone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operare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modo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consapevole</a:t>
            </a:r>
            <a:r>
              <a:rPr sz="2400" spc="7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sé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 </a:t>
            </a:r>
            <a:r>
              <a:rPr sz="2400" spc="-6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accordo	con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il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raggiungimento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obiettivi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standard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personali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permettendo,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inoltre,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orchestrare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meglio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 </a:t>
            </a:r>
            <a:r>
              <a:rPr sz="2400" spc="-5" dirty="0">
                <a:latin typeface="Microsoft Sans Serif"/>
                <a:cs typeface="Microsoft Sans Serif"/>
              </a:rPr>
              <a:t> proprie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condotte	</a:t>
            </a:r>
            <a:r>
              <a:rPr sz="2400" dirty="0">
                <a:latin typeface="Microsoft Sans Serif"/>
                <a:cs typeface="Microsoft Sans Serif"/>
              </a:rPr>
              <a:t>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proprie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relazioni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nei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diversi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contesti</a:t>
            </a:r>
            <a:r>
              <a:rPr sz="2400" spc="1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cui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si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declina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l’attività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individuale.</a:t>
            </a:r>
            <a:endParaRPr sz="2400">
              <a:latin typeface="Microsoft Sans Serif"/>
              <a:cs typeface="Microsoft Sans Serif"/>
            </a:endParaRPr>
          </a:p>
          <a:p>
            <a:pPr marL="355600" marR="173355" indent="-342900">
              <a:lnSpc>
                <a:spcPct val="9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10" dirty="0">
                <a:latin typeface="Microsoft Sans Serif"/>
                <a:cs typeface="Microsoft Sans Serif"/>
              </a:rPr>
              <a:t>L’efficacia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collettiva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rispecchia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capacità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singoli</a:t>
            </a:r>
            <a:r>
              <a:rPr sz="2400" spc="6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di </a:t>
            </a:r>
            <a:r>
              <a:rPr sz="2400" spc="-6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operare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concerto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valore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aggiunto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che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essa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comporta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rispetto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alla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somma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competenze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individuali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è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tanto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maggiore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quanto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più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15" dirty="0">
                <a:latin typeface="Microsoft Sans Serif"/>
                <a:cs typeface="Microsoft Sans Serif"/>
              </a:rPr>
              <a:t>i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risultati </a:t>
            </a:r>
            <a:r>
              <a:rPr sz="2400" spc="-5" dirty="0">
                <a:latin typeface="Microsoft Sans Serif"/>
                <a:cs typeface="Microsoft Sans Serif"/>
              </a:rPr>
              <a:t> dipendono</a:t>
            </a:r>
            <a:r>
              <a:rPr sz="2400" spc="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dalle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loro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iterazioni.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Per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tale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ragioni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 </a:t>
            </a:r>
            <a:r>
              <a:rPr sz="2400" spc="-5" dirty="0">
                <a:latin typeface="Microsoft Sans Serif"/>
                <a:cs typeface="Microsoft Sans Serif"/>
              </a:rPr>
              <a:t> contesti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organizzativi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sono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le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convinzioni</a:t>
            </a:r>
            <a:r>
              <a:rPr sz="2400" spc="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</a:t>
            </a:r>
            <a:r>
              <a:rPr sz="2400" spc="3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efficacia 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collettiva</a:t>
            </a:r>
            <a:r>
              <a:rPr sz="2400" spc="2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gli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indicatori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più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prossimi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delle</a:t>
            </a:r>
            <a:r>
              <a:rPr sz="2400" spc="5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capacità</a:t>
            </a:r>
            <a:r>
              <a:rPr sz="2400" spc="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di </a:t>
            </a:r>
            <a:r>
              <a:rPr sz="2400" spc="-5" dirty="0">
                <a:latin typeface="Microsoft Sans Serif"/>
                <a:cs typeface="Microsoft Sans Serif"/>
              </a:rPr>
              <a:t> funzionamento</a:t>
            </a:r>
            <a:r>
              <a:rPr sz="2400" spc="4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del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sistema.</a:t>
            </a:r>
            <a:r>
              <a:rPr sz="2400" spc="25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(Caprara,</a:t>
            </a:r>
            <a:r>
              <a:rPr sz="2400" spc="30" dirty="0">
                <a:latin typeface="Microsoft Sans Serif"/>
                <a:cs typeface="Microsoft Sans Serif"/>
              </a:rPr>
              <a:t> </a:t>
            </a:r>
            <a:r>
              <a:rPr sz="2400" spc="-5" dirty="0">
                <a:latin typeface="Microsoft Sans Serif"/>
                <a:cs typeface="Microsoft Sans Serif"/>
              </a:rPr>
              <a:t>2001)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7217" y="23875"/>
            <a:ext cx="8063230" cy="6000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Microsoft Sans Serif"/>
                <a:cs typeface="Microsoft Sans Serif"/>
              </a:rPr>
              <a:t>L’accogIienza e Ia cuItura deII'ospitaIità </a:t>
            </a:r>
            <a:r>
              <a:rPr sz="2800" dirty="0">
                <a:latin typeface="Microsoft Sans Serif"/>
                <a:cs typeface="Microsoft Sans Serif"/>
              </a:rPr>
              <a:t>sono una 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deIIe </a:t>
            </a:r>
            <a:r>
              <a:rPr sz="2800" spc="-5" dirty="0">
                <a:latin typeface="Microsoft Sans Serif"/>
                <a:cs typeface="Microsoft Sans Serif"/>
              </a:rPr>
              <a:t>componenti principaIi deII'offerta turistica </a:t>
            </a:r>
            <a:r>
              <a:rPr sz="2800" spc="-10" dirty="0">
                <a:latin typeface="Microsoft Sans Serif"/>
                <a:cs typeface="Microsoft Sans Serif"/>
              </a:rPr>
              <a:t>di 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una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destinazione,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ma</a:t>
            </a:r>
            <a:r>
              <a:rPr sz="2800" spc="-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non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costituiscono</a:t>
            </a:r>
            <a:r>
              <a:rPr sz="2800" dirty="0">
                <a:latin typeface="Microsoft Sans Serif"/>
                <a:cs typeface="Microsoft Sans Serif"/>
              </a:rPr>
              <a:t> un 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eIemento fisso deIIo sviIuppo turistico. La cuItura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deII'accogIienza </a:t>
            </a:r>
            <a:r>
              <a:rPr sz="2800" spc="-10" dirty="0">
                <a:latin typeface="Microsoft Sans Serif"/>
                <a:cs typeface="Microsoft Sans Serif"/>
              </a:rPr>
              <a:t>di </a:t>
            </a:r>
            <a:r>
              <a:rPr sz="2800" spc="-5" dirty="0">
                <a:latin typeface="Microsoft Sans Serif"/>
                <a:cs typeface="Microsoft Sans Serif"/>
              </a:rPr>
              <a:t>un Iuogo infIuenza ed è a sua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voIta infIuenzata daIIe modaIità </a:t>
            </a:r>
            <a:r>
              <a:rPr sz="2800" dirty="0">
                <a:latin typeface="Microsoft Sans Serif"/>
                <a:cs typeface="Microsoft Sans Serif"/>
              </a:rPr>
              <a:t>con </a:t>
            </a:r>
            <a:r>
              <a:rPr sz="2800" spc="-5" dirty="0">
                <a:latin typeface="Microsoft Sans Serif"/>
                <a:cs typeface="Microsoft Sans Serif"/>
              </a:rPr>
              <a:t>cui </a:t>
            </a:r>
            <a:r>
              <a:rPr sz="2800" spc="-10" dirty="0">
                <a:latin typeface="Microsoft Sans Serif"/>
                <a:cs typeface="Microsoft Sans Serif"/>
              </a:rPr>
              <a:t>si </a:t>
            </a:r>
            <a:r>
              <a:rPr sz="2800" spc="-5" dirty="0">
                <a:latin typeface="Microsoft Sans Serif"/>
                <a:cs typeface="Microsoft Sans Serif"/>
              </a:rPr>
              <a:t>evoIve </a:t>
            </a:r>
            <a:r>
              <a:rPr sz="2800" spc="-20" dirty="0">
                <a:latin typeface="Microsoft Sans Serif"/>
                <a:cs typeface="Microsoft Sans Serif"/>
              </a:rPr>
              <a:t>iI </a:t>
            </a:r>
            <a:r>
              <a:rPr sz="2800" spc="-1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fenomeno </a:t>
            </a:r>
            <a:r>
              <a:rPr sz="2800" spc="-5" dirty="0">
                <a:latin typeface="Microsoft Sans Serif"/>
                <a:cs typeface="Microsoft Sans Serif"/>
              </a:rPr>
              <a:t>turistico, </a:t>
            </a:r>
            <a:r>
              <a:rPr sz="2800" spc="-15" dirty="0">
                <a:latin typeface="Microsoft Sans Serif"/>
                <a:cs typeface="Microsoft Sans Serif"/>
              </a:rPr>
              <a:t>in </a:t>
            </a:r>
            <a:r>
              <a:rPr sz="2800" spc="-5" dirty="0">
                <a:latin typeface="Microsoft Sans Serif"/>
                <a:cs typeface="Microsoft Sans Serif"/>
              </a:rPr>
              <a:t>un interagire compIesso tra </a:t>
            </a:r>
            <a:r>
              <a:rPr sz="2800" dirty="0">
                <a:latin typeface="Microsoft Sans Serif"/>
                <a:cs typeface="Microsoft Sans Serif"/>
              </a:rPr>
              <a:t> cuItura </a:t>
            </a:r>
            <a:r>
              <a:rPr sz="2800" spc="-5" dirty="0">
                <a:latin typeface="Microsoft Sans Serif"/>
                <a:cs typeface="Microsoft Sans Serif"/>
              </a:rPr>
              <a:t>e stiIe </a:t>
            </a:r>
            <a:r>
              <a:rPr sz="2800" spc="-10" dirty="0">
                <a:latin typeface="Microsoft Sans Serif"/>
                <a:cs typeface="Microsoft Sans Serif"/>
              </a:rPr>
              <a:t>di </a:t>
            </a:r>
            <a:r>
              <a:rPr sz="2800" spc="-5" dirty="0">
                <a:latin typeface="Microsoft Sans Serif"/>
                <a:cs typeface="Microsoft Sans Serif"/>
              </a:rPr>
              <a:t>vita </a:t>
            </a:r>
            <a:r>
              <a:rPr sz="2800" spc="735" dirty="0">
                <a:latin typeface="Microsoft Sans Serif"/>
                <a:cs typeface="Microsoft Sans Serif"/>
              </a:rPr>
              <a:t>– </a:t>
            </a:r>
            <a:r>
              <a:rPr sz="2800" spc="-5" dirty="0">
                <a:latin typeface="Microsoft Sans Serif"/>
                <a:cs typeface="Microsoft Sans Serif"/>
              </a:rPr>
              <a:t>IDENTITA’- </a:t>
            </a:r>
            <a:r>
              <a:rPr sz="2800" spc="-10" dirty="0">
                <a:latin typeface="Microsoft Sans Serif"/>
                <a:cs typeface="Microsoft Sans Serif"/>
              </a:rPr>
              <a:t>dei </a:t>
            </a:r>
            <a:r>
              <a:rPr sz="2800" spc="-5" dirty="0">
                <a:latin typeface="Microsoft Sans Serif"/>
                <a:cs typeface="Microsoft Sans Serif"/>
              </a:rPr>
              <a:t>residenti,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dimensione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provenienza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fIussi</a:t>
            </a:r>
            <a:r>
              <a:rPr sz="2800" spc="-5" dirty="0">
                <a:latin typeface="Microsoft Sans Serif"/>
                <a:cs typeface="Microsoft Sans Serif"/>
              </a:rPr>
              <a:t> turistici,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tipoIogie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di</a:t>
            </a:r>
            <a:r>
              <a:rPr sz="2800" spc="-5" dirty="0">
                <a:latin typeface="Microsoft Sans Serif"/>
                <a:cs typeface="Microsoft Sans Serif"/>
              </a:rPr>
              <a:t> turismo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dirty="0">
                <a:latin typeface="Microsoft Sans Serif"/>
                <a:cs typeface="Microsoft Sans Serif"/>
              </a:rPr>
              <a:t> comportamento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turisti,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caratteristiche deII'ambiente </a:t>
            </a:r>
            <a:r>
              <a:rPr sz="2800" spc="-10" dirty="0">
                <a:latin typeface="Microsoft Sans Serif"/>
                <a:cs typeface="Microsoft Sans Serif"/>
              </a:rPr>
              <a:t>fisico </a:t>
            </a:r>
            <a:r>
              <a:rPr sz="2800" spc="-5" dirty="0">
                <a:latin typeface="Microsoft Sans Serif"/>
                <a:cs typeface="Microsoft Sans Serif"/>
              </a:rPr>
              <a:t>e naturaIe </a:t>
            </a:r>
            <a:r>
              <a:rPr sz="2800" dirty="0">
                <a:latin typeface="Microsoft Sans Serif"/>
                <a:cs typeface="Microsoft Sans Serif"/>
              </a:rPr>
              <a:t>deI 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Iuogo,</a:t>
            </a:r>
            <a:r>
              <a:rPr sz="2800" spc="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decisioni</a:t>
            </a:r>
            <a:r>
              <a:rPr sz="2800" spc="-5" dirty="0">
                <a:latin typeface="Microsoft Sans Serif"/>
                <a:cs typeface="Microsoft Sans Serif"/>
              </a:rPr>
              <a:t> economiche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degIi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operatori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coinvoIti,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poIitiche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intraprese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dagIi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enti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daIIe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organizzazioni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competenti.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09803"/>
            <a:ext cx="8032115" cy="1489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II</a:t>
            </a:r>
            <a:r>
              <a:rPr sz="3200" spc="10" dirty="0"/>
              <a:t> </a:t>
            </a:r>
            <a:r>
              <a:rPr sz="3200" dirty="0"/>
              <a:t>fattore</a:t>
            </a:r>
            <a:r>
              <a:rPr sz="3200" spc="5" dirty="0"/>
              <a:t> </a:t>
            </a:r>
            <a:r>
              <a:rPr sz="3200" spc="-5" dirty="0"/>
              <a:t>ospitaIità</a:t>
            </a:r>
            <a:r>
              <a:rPr sz="3200" spc="25" dirty="0"/>
              <a:t> </a:t>
            </a:r>
            <a:r>
              <a:rPr sz="3200" dirty="0"/>
              <a:t>è</a:t>
            </a:r>
            <a:r>
              <a:rPr sz="3200" spc="15" dirty="0"/>
              <a:t> </a:t>
            </a:r>
            <a:r>
              <a:rPr sz="3200" spc="-5" dirty="0"/>
              <a:t>Ia</a:t>
            </a:r>
            <a:r>
              <a:rPr sz="3200" spc="25" dirty="0"/>
              <a:t> </a:t>
            </a:r>
            <a:r>
              <a:rPr sz="3200" dirty="0"/>
              <a:t>somma </a:t>
            </a:r>
            <a:r>
              <a:rPr sz="3200" spc="-10" dirty="0"/>
              <a:t>di</a:t>
            </a:r>
            <a:r>
              <a:rPr sz="3200" spc="25" dirty="0"/>
              <a:t> </a:t>
            </a:r>
            <a:r>
              <a:rPr sz="3200" spc="-5" dirty="0"/>
              <a:t>eIementi </a:t>
            </a:r>
            <a:r>
              <a:rPr sz="3200" dirty="0"/>
              <a:t> che </a:t>
            </a:r>
            <a:r>
              <a:rPr sz="3200" spc="-5" dirty="0"/>
              <a:t>riguardano</a:t>
            </a:r>
            <a:r>
              <a:rPr sz="3200" spc="5" dirty="0"/>
              <a:t> </a:t>
            </a:r>
            <a:r>
              <a:rPr sz="3200" dirty="0"/>
              <a:t>tutte</a:t>
            </a:r>
            <a:r>
              <a:rPr sz="3200" spc="25" dirty="0"/>
              <a:t> </a:t>
            </a:r>
            <a:r>
              <a:rPr sz="3200" dirty="0"/>
              <a:t>Ie</a:t>
            </a:r>
            <a:r>
              <a:rPr sz="3200" spc="15" dirty="0"/>
              <a:t> </a:t>
            </a:r>
            <a:r>
              <a:rPr sz="3200" spc="-5" dirty="0"/>
              <a:t>reIazioni</a:t>
            </a:r>
            <a:r>
              <a:rPr sz="3200" spc="20" dirty="0"/>
              <a:t> </a:t>
            </a:r>
            <a:r>
              <a:rPr sz="3200" dirty="0"/>
              <a:t>che</a:t>
            </a:r>
            <a:r>
              <a:rPr sz="3200" spc="20" dirty="0"/>
              <a:t> </a:t>
            </a:r>
            <a:r>
              <a:rPr sz="3200" spc="-15" dirty="0"/>
              <a:t>iI</a:t>
            </a:r>
            <a:r>
              <a:rPr sz="3200" spc="25" dirty="0"/>
              <a:t> </a:t>
            </a:r>
            <a:r>
              <a:rPr sz="3200" spc="-5" dirty="0"/>
              <a:t>turista </a:t>
            </a:r>
            <a:r>
              <a:rPr sz="3200" spc="-835" dirty="0"/>
              <a:t> </a:t>
            </a:r>
            <a:r>
              <a:rPr sz="3200" spc="-5" dirty="0"/>
              <a:t>stabiIisce neI</a:t>
            </a:r>
            <a:r>
              <a:rPr sz="3200" spc="30" dirty="0"/>
              <a:t> </a:t>
            </a:r>
            <a:r>
              <a:rPr sz="3200" spc="-5" dirty="0"/>
              <a:t>periodo</a:t>
            </a:r>
            <a:r>
              <a:rPr sz="3200" spc="40" dirty="0"/>
              <a:t> </a:t>
            </a:r>
            <a:r>
              <a:rPr sz="3200" spc="-20" dirty="0"/>
              <a:t>di</a:t>
            </a:r>
            <a:r>
              <a:rPr sz="3200" spc="35" dirty="0"/>
              <a:t> </a:t>
            </a:r>
            <a:r>
              <a:rPr sz="3200" spc="-5" dirty="0"/>
              <a:t>permanenza.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761489"/>
            <a:ext cx="8058150" cy="47205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Microsoft Sans Serif"/>
                <a:cs typeface="Microsoft Sans Serif"/>
              </a:rPr>
              <a:t>L'affermazione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concetto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più</a:t>
            </a:r>
            <a:r>
              <a:rPr sz="2800" spc="10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evoIuto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 </a:t>
            </a:r>
            <a:r>
              <a:rPr sz="2800" spc="-1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ospitaIità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si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accompagna</a:t>
            </a:r>
            <a:r>
              <a:rPr sz="2800" spc="7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ad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mutamento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cuIturaIe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degIi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operatori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turistici.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Oggi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è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necessario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adoperarsi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perché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si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affermi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una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cuItura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deII'ospitaIità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che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recuperi</a:t>
            </a:r>
            <a:r>
              <a:rPr sz="2800" spc="6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I'idea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di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accogIienza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come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componente</a:t>
            </a:r>
            <a:r>
              <a:rPr sz="2800" spc="8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strutturaIe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quaIificante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rapporto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equiIibrato</a:t>
            </a:r>
            <a:r>
              <a:rPr sz="2800" spc="7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fra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operatore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turista,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dove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servire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iI</a:t>
            </a:r>
            <a:r>
              <a:rPr sz="2800" spc="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turista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non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impIichi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una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minorità</a:t>
            </a:r>
            <a:r>
              <a:rPr sz="2800" spc="7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sociaIe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 </a:t>
            </a:r>
            <a:r>
              <a:rPr sz="2800" spc="-73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cuIturaIe</a:t>
            </a:r>
            <a:r>
              <a:rPr sz="2800" spc="2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deII'operatore,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ma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contrario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consenta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15" dirty="0">
                <a:latin typeface="Microsoft Sans Serif"/>
                <a:cs typeface="Microsoft Sans Serif"/>
              </a:rPr>
              <a:t>di</a:t>
            </a:r>
            <a:r>
              <a:rPr sz="2800" spc="2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preservarne</a:t>
            </a:r>
            <a:r>
              <a:rPr sz="2800" spc="5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I'identità</a:t>
            </a:r>
            <a:r>
              <a:rPr sz="2800" spc="50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attraverso</a:t>
            </a:r>
            <a:r>
              <a:rPr sz="2800" spc="3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I'apertura</a:t>
            </a:r>
            <a:r>
              <a:rPr sz="2800" spc="6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e</a:t>
            </a:r>
            <a:r>
              <a:rPr sz="2800" spc="15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Ia </a:t>
            </a:r>
            <a:r>
              <a:rPr sz="280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disponibiIità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10" dirty="0">
                <a:latin typeface="Microsoft Sans Serif"/>
                <a:cs typeface="Microsoft Sans Serif"/>
              </a:rPr>
              <a:t>nei</a:t>
            </a:r>
            <a:r>
              <a:rPr sz="2800" spc="40" dirty="0">
                <a:latin typeface="Microsoft Sans Serif"/>
                <a:cs typeface="Microsoft Sans Serif"/>
              </a:rPr>
              <a:t> </a:t>
            </a:r>
            <a:r>
              <a:rPr sz="2800" spc="-5" dirty="0">
                <a:latin typeface="Microsoft Sans Serif"/>
                <a:cs typeface="Microsoft Sans Serif"/>
              </a:rPr>
              <a:t>confronti</a:t>
            </a:r>
            <a:r>
              <a:rPr sz="2800" spc="45" dirty="0">
                <a:latin typeface="Microsoft Sans Serif"/>
                <a:cs typeface="Microsoft Sans Serif"/>
              </a:rPr>
              <a:t> </a:t>
            </a:r>
            <a:r>
              <a:rPr sz="2800" dirty="0">
                <a:latin typeface="Microsoft Sans Serif"/>
                <a:cs typeface="Microsoft Sans Serif"/>
              </a:rPr>
              <a:t>deII'ospite.</a:t>
            </a:r>
            <a:endParaRPr sz="2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69850"/>
            <a:ext cx="4803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/>
              <a:t>eIementi</a:t>
            </a:r>
            <a:r>
              <a:rPr sz="2400" spc="15" dirty="0"/>
              <a:t> </a:t>
            </a:r>
            <a:r>
              <a:rPr sz="2400" spc="-10" dirty="0"/>
              <a:t>dell’accoglienza/ospitalità: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739" y="496570"/>
            <a:ext cx="8387080" cy="5452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23875" indent="-342900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Ia </a:t>
            </a:r>
            <a:r>
              <a:rPr sz="2000" dirty="0">
                <a:latin typeface="Microsoft Sans Serif"/>
                <a:cs typeface="Microsoft Sans Serif"/>
              </a:rPr>
              <a:t>distanza cuIturaIe ed economica tra </a:t>
            </a:r>
            <a:r>
              <a:rPr sz="2000" spc="-5" dirty="0">
                <a:latin typeface="Microsoft Sans Serif"/>
                <a:cs typeface="Microsoft Sans Serif"/>
              </a:rPr>
              <a:t>turisti </a:t>
            </a:r>
            <a:r>
              <a:rPr sz="2000" dirty="0">
                <a:latin typeface="Microsoft Sans Serif"/>
                <a:cs typeface="Microsoft Sans Serif"/>
              </a:rPr>
              <a:t>e </a:t>
            </a:r>
            <a:r>
              <a:rPr sz="2000" spc="-5" dirty="0">
                <a:latin typeface="Microsoft Sans Serif"/>
                <a:cs typeface="Microsoft Sans Serif"/>
              </a:rPr>
              <a:t>ospiti: </a:t>
            </a:r>
            <a:r>
              <a:rPr sz="2000" dirty="0">
                <a:latin typeface="Microsoft Sans Serif"/>
                <a:cs typeface="Microsoft Sans Serif"/>
              </a:rPr>
              <a:t>maggiore è </a:t>
            </a:r>
            <a:r>
              <a:rPr sz="2000" spc="-10" dirty="0">
                <a:latin typeface="Microsoft Sans Serif"/>
                <a:cs typeface="Microsoft Sans Serif"/>
              </a:rPr>
              <a:t>iI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divario </a:t>
            </a:r>
            <a:r>
              <a:rPr sz="2000" dirty="0">
                <a:latin typeface="Microsoft Sans Serif"/>
                <a:cs typeface="Microsoft Sans Serif"/>
              </a:rPr>
              <a:t>maggiore è </a:t>
            </a:r>
            <a:r>
              <a:rPr sz="2000" spc="-5" dirty="0">
                <a:latin typeface="Microsoft Sans Serif"/>
                <a:cs typeface="Microsoft Sans Serif"/>
              </a:rPr>
              <a:t>I'impatto </a:t>
            </a:r>
            <a:r>
              <a:rPr sz="2000" dirty="0">
                <a:latin typeface="Microsoft Sans Serif"/>
                <a:cs typeface="Microsoft Sans Serif"/>
              </a:rPr>
              <a:t>sociocuIturaIe e tanto </a:t>
            </a:r>
            <a:r>
              <a:rPr sz="2000" spc="-5" dirty="0">
                <a:latin typeface="Microsoft Sans Serif"/>
                <a:cs typeface="Microsoft Sans Serif"/>
              </a:rPr>
              <a:t>più </a:t>
            </a:r>
            <a:r>
              <a:rPr sz="2000" dirty="0">
                <a:latin typeface="Microsoft Sans Serif"/>
                <a:cs typeface="Microsoft Sans Serif"/>
              </a:rPr>
              <a:t>rapidamente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viene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raggiunta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sogIia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saturazione;</a:t>
            </a:r>
            <a:endParaRPr sz="2000">
              <a:latin typeface="Microsoft Sans Serif"/>
              <a:cs typeface="Microsoft Sans Serif"/>
            </a:endParaRPr>
          </a:p>
          <a:p>
            <a:pPr marL="355600" marR="22352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Ia </a:t>
            </a:r>
            <a:r>
              <a:rPr sz="2000" dirty="0">
                <a:latin typeface="Microsoft Sans Serif"/>
                <a:cs typeface="Microsoft Sans Serif"/>
              </a:rPr>
              <a:t>capacità </a:t>
            </a:r>
            <a:r>
              <a:rPr sz="2000" spc="-5" dirty="0">
                <a:latin typeface="Microsoft Sans Serif"/>
                <a:cs typeface="Microsoft Sans Serif"/>
              </a:rPr>
              <a:t>deIIa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comunità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ospitante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accogIiere</a:t>
            </a:r>
            <a:r>
              <a:rPr sz="2000" spc="-5" dirty="0">
                <a:latin typeface="Microsoft Sans Serif"/>
                <a:cs typeface="Microsoft Sans Serif"/>
              </a:rPr>
              <a:t> sia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fisicamente</a:t>
            </a:r>
            <a:r>
              <a:rPr sz="2000" dirty="0">
                <a:latin typeface="Microsoft Sans Serif"/>
                <a:cs typeface="Microsoft Sans Serif"/>
              </a:rPr>
              <a:t> che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psicoIogicamente </a:t>
            </a:r>
            <a:r>
              <a:rPr sz="2000" spc="-5" dirty="0">
                <a:latin typeface="Microsoft Sans Serif"/>
                <a:cs typeface="Microsoft Sans Serif"/>
              </a:rPr>
              <a:t>I'arrivo dei turisti </a:t>
            </a:r>
            <a:r>
              <a:rPr sz="2000" dirty="0">
                <a:latin typeface="Microsoft Sans Serif"/>
                <a:cs typeface="Microsoft Sans Serif"/>
              </a:rPr>
              <a:t>senza aIterare, ridurre o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compromettere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attività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ed </a:t>
            </a:r>
            <a:r>
              <a:rPr sz="2000" spc="-5" dirty="0">
                <a:latin typeface="Microsoft Sans Serif"/>
                <a:cs typeface="Microsoft Sans Serif"/>
              </a:rPr>
              <a:t>abitudini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IocaIi;</a:t>
            </a:r>
            <a:endParaRPr sz="2000">
              <a:latin typeface="Microsoft Sans Serif"/>
              <a:cs typeface="Microsoft Sans Serif"/>
            </a:endParaRPr>
          </a:p>
          <a:p>
            <a:pPr marL="355600" marR="428625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Ia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rapidità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I'intensità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deIIo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sviIuppo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turistico,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che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può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essere</a:t>
            </a:r>
            <a:r>
              <a:rPr sz="2000" spc="-5" dirty="0">
                <a:latin typeface="Microsoft Sans Serif"/>
                <a:cs typeface="Microsoft Sans Serif"/>
              </a:rPr>
              <a:t> più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o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meno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graduaIe 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quindi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originare</a:t>
            </a:r>
            <a:r>
              <a:rPr sz="2000" dirty="0">
                <a:latin typeface="Microsoft Sans Serif"/>
                <a:cs typeface="Microsoft Sans Serif"/>
              </a:rPr>
              <a:t> un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diverso</a:t>
            </a:r>
            <a:r>
              <a:rPr sz="2000" spc="-5" dirty="0">
                <a:latin typeface="Microsoft Sans Serif"/>
                <a:cs typeface="Microsoft Sans Serif"/>
              </a:rPr>
              <a:t> impatto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sociocuIturaIe;</a:t>
            </a:r>
            <a:endParaRPr sz="2000">
              <a:latin typeface="Microsoft Sans Serif"/>
              <a:cs typeface="Microsoft Sans Serif"/>
            </a:endParaRPr>
          </a:p>
          <a:p>
            <a:pPr marL="355600" marR="762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Microsoft Sans Serif"/>
                <a:cs typeface="Microsoft Sans Serif"/>
              </a:rPr>
              <a:t>Ie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caratteristiche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deII'industria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turistica</a:t>
            </a:r>
            <a:r>
              <a:rPr sz="2000" dirty="0">
                <a:latin typeface="Microsoft Sans Serif"/>
                <a:cs typeface="Microsoft Sans Serif"/>
              </a:rPr>
              <a:t> che </a:t>
            </a:r>
            <a:r>
              <a:rPr sz="2000" spc="-5" dirty="0">
                <a:latin typeface="Microsoft Sans Serif"/>
                <a:cs typeface="Microsoft Sans Serif"/>
              </a:rPr>
              <a:t>viene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strutturarsi: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iI </a:t>
            </a:r>
            <a:r>
              <a:rPr sz="2000" spc="-5" dirty="0">
                <a:latin typeface="Microsoft Sans Serif"/>
                <a:cs typeface="Microsoft Sans Serif"/>
              </a:rPr>
              <a:t> coinvoIgimento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capitaIe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personaIe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IocaIe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può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contrapporsi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aII'arrivo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investimenti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e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Iavoratori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“esterni".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TaIi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due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aIternative 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infIuiscono in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modo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nettamente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diver-so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oItre</a:t>
            </a:r>
            <a:r>
              <a:rPr sz="2000" dirty="0">
                <a:latin typeface="Microsoft Sans Serif"/>
                <a:cs typeface="Microsoft Sans Serif"/>
              </a:rPr>
              <a:t> che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suII'economia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anche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suIIa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cuItura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deIIa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popoIazione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IocaIe;</a:t>
            </a:r>
            <a:endParaRPr sz="200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10" dirty="0">
                <a:latin typeface="Microsoft Sans Serif"/>
                <a:cs typeface="Microsoft Sans Serif"/>
              </a:rPr>
              <a:t>iI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rapporto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turisti/residenti</a:t>
            </a:r>
            <a:r>
              <a:rPr sz="2000" dirty="0">
                <a:latin typeface="Microsoft Sans Serif"/>
                <a:cs typeface="Microsoft Sans Serif"/>
              </a:rPr>
              <a:t> correIato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aIIa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“capacità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di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carico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deII'area":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aI </a:t>
            </a:r>
            <a:r>
              <a:rPr sz="2000" spc="-5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crescere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deI rapporto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aumentano </a:t>
            </a:r>
            <a:r>
              <a:rPr sz="2000" spc="-5" dirty="0">
                <a:latin typeface="Microsoft Sans Serif"/>
                <a:cs typeface="Microsoft Sans Serif"/>
              </a:rPr>
              <a:t>Ie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percezioni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di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tipo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negativo,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spc="25" dirty="0">
                <a:latin typeface="Microsoft Sans Serif"/>
                <a:cs typeface="Microsoft Sans Serif"/>
              </a:rPr>
              <a:t>così </a:t>
            </a:r>
            <a:r>
              <a:rPr sz="2000" spc="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come incrementa </a:t>
            </a:r>
            <a:r>
              <a:rPr sz="2000" spc="-5" dirty="0">
                <a:latin typeface="Microsoft Sans Serif"/>
                <a:cs typeface="Microsoft Sans Serif"/>
              </a:rPr>
              <a:t>Ia </a:t>
            </a:r>
            <a:r>
              <a:rPr sz="2000" dirty="0">
                <a:latin typeface="Microsoft Sans Serif"/>
                <a:cs typeface="Microsoft Sans Serif"/>
              </a:rPr>
              <a:t>consapevoIezza </a:t>
            </a:r>
            <a:r>
              <a:rPr sz="2000" spc="-5" dirty="0">
                <a:latin typeface="Microsoft Sans Serif"/>
                <a:cs typeface="Microsoft Sans Serif"/>
              </a:rPr>
              <a:t>deIIa </a:t>
            </a:r>
            <a:r>
              <a:rPr sz="2000" dirty="0">
                <a:latin typeface="Microsoft Sans Serif"/>
                <a:cs typeface="Microsoft Sans Serif"/>
              </a:rPr>
              <a:t>necessità </a:t>
            </a:r>
            <a:r>
              <a:rPr sz="2000" spc="-5" dirty="0">
                <a:latin typeface="Microsoft Sans Serif"/>
                <a:cs typeface="Microsoft Sans Serif"/>
              </a:rPr>
              <a:t>di </a:t>
            </a:r>
            <a:r>
              <a:rPr sz="2000" dirty="0">
                <a:latin typeface="Microsoft Sans Serif"/>
                <a:cs typeface="Microsoft Sans Serif"/>
              </a:rPr>
              <a:t>tuteIare 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I'ambiente.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2498" y="482930"/>
            <a:ext cx="2700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IDENTITA’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24420"/>
            <a:ext cx="7169784" cy="236728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LA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COSTRUZIONE</a:t>
            </a:r>
            <a:r>
              <a:rPr sz="3200" spc="-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DELL’IDENTITA’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IDENTITA’</a:t>
            </a:r>
            <a:r>
              <a:rPr sz="3200" spc="-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PERSONALE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E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SOCIALE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IDENTITA’</a:t>
            </a:r>
            <a:r>
              <a:rPr sz="3200" spc="-3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DI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LUOGO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IDENTITA’</a:t>
            </a:r>
            <a:r>
              <a:rPr sz="3200" spc="-7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VIRTUALE</a:t>
            </a:r>
            <a:endParaRPr sz="3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24420"/>
            <a:ext cx="7473315" cy="226949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Microsoft Sans Serif"/>
                <a:cs typeface="Microsoft Sans Serif"/>
              </a:rPr>
              <a:t>TURISMO</a:t>
            </a:r>
            <a:r>
              <a:rPr sz="3200" spc="-25" dirty="0">
                <a:latin typeface="Microsoft Sans Serif"/>
                <a:cs typeface="Microsoft Sans Serif"/>
              </a:rPr>
              <a:t> </a:t>
            </a:r>
            <a:r>
              <a:rPr sz="3200" spc="5" dirty="0">
                <a:latin typeface="Microsoft Sans Serif"/>
                <a:cs typeface="Microsoft Sans Serif"/>
              </a:rPr>
              <a:t>O </a:t>
            </a:r>
            <a:r>
              <a:rPr sz="3200" dirty="0">
                <a:latin typeface="Microsoft Sans Serif"/>
                <a:cs typeface="Microsoft Sans Serif"/>
              </a:rPr>
              <a:t>TURISMI?</a:t>
            </a:r>
            <a:endParaRPr sz="32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Microsoft Sans Serif"/>
                <a:cs typeface="Microsoft Sans Serif"/>
              </a:rPr>
              <a:t>Parliamo</a:t>
            </a:r>
            <a:r>
              <a:rPr sz="320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di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turisti.</a:t>
            </a:r>
            <a:endParaRPr sz="3200">
              <a:latin typeface="Microsoft Sans Serif"/>
              <a:cs typeface="Microsoft Sans Serif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latin typeface="Microsoft Sans Serif"/>
                <a:cs typeface="Microsoft Sans Serif"/>
              </a:rPr>
              <a:t>Riflettiamo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su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quali</a:t>
            </a:r>
            <a:r>
              <a:rPr sz="3200" spc="25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sono</a:t>
            </a:r>
            <a:r>
              <a:rPr sz="3200" spc="5" dirty="0">
                <a:latin typeface="Microsoft Sans Serif"/>
                <a:cs typeface="Microsoft Sans Serif"/>
              </a:rPr>
              <a:t> </a:t>
            </a:r>
            <a:r>
              <a:rPr sz="3200" spc="-20" dirty="0">
                <a:latin typeface="Microsoft Sans Serif"/>
                <a:cs typeface="Microsoft Sans Serif"/>
              </a:rPr>
              <a:t>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spc="-10" dirty="0">
                <a:latin typeface="Microsoft Sans Serif"/>
                <a:cs typeface="Microsoft Sans Serif"/>
              </a:rPr>
              <a:t>turisti</a:t>
            </a:r>
            <a:r>
              <a:rPr sz="3200" spc="4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</a:t>
            </a:r>
            <a:r>
              <a:rPr sz="3200" spc="10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cui </a:t>
            </a:r>
            <a:r>
              <a:rPr sz="3200" spc="-835" dirty="0">
                <a:latin typeface="Microsoft Sans Serif"/>
                <a:cs typeface="Microsoft Sans Serif"/>
              </a:rPr>
              <a:t> </a:t>
            </a:r>
            <a:r>
              <a:rPr sz="3200" spc="-5" dirty="0">
                <a:latin typeface="Microsoft Sans Serif"/>
                <a:cs typeface="Microsoft Sans Serif"/>
              </a:rPr>
              <a:t>entriamo</a:t>
            </a:r>
            <a:r>
              <a:rPr sz="3200" spc="-10" dirty="0">
                <a:latin typeface="Microsoft Sans Serif"/>
                <a:cs typeface="Microsoft Sans Serif"/>
              </a:rPr>
              <a:t> in</a:t>
            </a:r>
            <a:r>
              <a:rPr sz="3200" spc="30" dirty="0">
                <a:latin typeface="Microsoft Sans Serif"/>
                <a:cs typeface="Microsoft Sans Serif"/>
              </a:rPr>
              <a:t> </a:t>
            </a:r>
            <a:r>
              <a:rPr sz="3200" dirty="0">
                <a:latin typeface="Microsoft Sans Serif"/>
                <a:cs typeface="Microsoft Sans Serif"/>
              </a:rPr>
              <a:t>contatto</a:t>
            </a:r>
            <a:endParaRPr sz="32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6639" y="411226"/>
            <a:ext cx="8308975" cy="6481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3235" indent="-34353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1753235" algn="l"/>
                <a:tab pos="1753870" algn="l"/>
              </a:tabLst>
            </a:pPr>
            <a:r>
              <a:rPr sz="1800" b="1" dirty="0">
                <a:latin typeface="Arial"/>
                <a:cs typeface="Arial"/>
              </a:rPr>
              <a:t>RIFLETTERE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[da</a:t>
            </a:r>
            <a:r>
              <a:rPr sz="1800" i="1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confrontare</a:t>
            </a:r>
            <a:r>
              <a:rPr sz="1800" i="1" spc="15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con vissuto dei</a:t>
            </a:r>
            <a:r>
              <a:rPr sz="1800" i="1" spc="20" dirty="0">
                <a:latin typeface="Arial"/>
                <a:cs typeface="Arial"/>
              </a:rPr>
              <a:t> </a:t>
            </a:r>
            <a:r>
              <a:rPr sz="1800" i="1" spc="-5" dirty="0">
                <a:latin typeface="Arial"/>
                <a:cs typeface="Arial"/>
              </a:rPr>
              <a:t>turisti]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650">
              <a:latin typeface="Arial"/>
              <a:cs typeface="Arial"/>
            </a:endParaRPr>
          </a:p>
          <a:p>
            <a:pPr marL="355600" marR="50292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DEFINIZIONE DEL NOSTRO LUOGO E CONOSCENZA ENTITA'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FENOMENO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TURISTICO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IN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ZONA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 algn="just">
              <a:lnSpc>
                <a:spcPct val="100000"/>
              </a:lnSpc>
              <a:spcBef>
                <a:spcPts val="484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COSA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HA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COMPORTATO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IL COVID</a:t>
            </a:r>
            <a:endParaRPr sz="2000">
              <a:latin typeface="Microsoft Sans Serif"/>
              <a:cs typeface="Microsoft Sans Serif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CONOSCENZA QUALITA' FENOMENO TURISTICO E PERCEZIONE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ATTRATTIVE PERCEZIONE IMPORTANZA ECONOMICA TURISMO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PER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LA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REGIONE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 algn="just">
              <a:lnSpc>
                <a:spcPct val="100000"/>
              </a:lnSpc>
              <a:spcBef>
                <a:spcPts val="480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EFFETTI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POSITIVI/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NEGATIVI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DEL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TURISMO</a:t>
            </a:r>
            <a:r>
              <a:rPr sz="2000" spc="-5" dirty="0">
                <a:latin typeface="Microsoft Sans Serif"/>
                <a:cs typeface="Microsoft Sans Serif"/>
              </a:rPr>
              <a:t> PER</a:t>
            </a:r>
            <a:r>
              <a:rPr sz="2000" spc="3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IL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LUOGO</a:t>
            </a:r>
            <a:endParaRPr sz="2000">
              <a:latin typeface="Microsoft Sans Serif"/>
              <a:cs typeface="Microsoft Sans Serif"/>
            </a:endParaRPr>
          </a:p>
          <a:p>
            <a:pPr marL="355600" marR="195961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INDIVIDUAZIONE ANELLI DEBOLI DELLA CATENA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DELL'OSPITALITA’</a:t>
            </a:r>
            <a:endParaRPr sz="2000">
              <a:latin typeface="Microsoft Sans Serif"/>
              <a:cs typeface="Microsoft Sans Serif"/>
            </a:endParaRPr>
          </a:p>
          <a:p>
            <a:pPr marL="355600" marR="532765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PERCEZIONE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GRADO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SODDISFAZIONE DEL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TURISTA </a:t>
            </a:r>
            <a:r>
              <a:rPr sz="2000" spc="-5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DEFINIZIONE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DEL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RAPPORTO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IL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TURISTA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CONSIGLI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PER</a:t>
            </a:r>
            <a:r>
              <a:rPr sz="2000" spc="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MIGLIORARE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TURISMO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(COVID E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FUTURO)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GRADO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SODDISFAZIONE RISPETTO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AL</a:t>
            </a:r>
            <a:r>
              <a:rPr sz="2000" spc="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PROPRIO</a:t>
            </a:r>
            <a:endParaRPr sz="2000">
              <a:latin typeface="Microsoft Sans Serif"/>
              <a:cs typeface="Microsoft Sans Serif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latin typeface="Microsoft Sans Serif"/>
                <a:cs typeface="Microsoft Sans Serif"/>
              </a:rPr>
              <a:t>LAVORO/ATTIVITA’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SOFT</a:t>
            </a:r>
            <a:r>
              <a:rPr sz="2000" spc="-15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SKILLS/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AUTOVALUTAZIONE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MODALITA'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DI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ACQUISIZIONE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CLIENTI</a:t>
            </a:r>
            <a:r>
              <a:rPr sz="2000" spc="1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POTENZIALI</a:t>
            </a:r>
            <a:endParaRPr sz="2000">
              <a:latin typeface="Microsoft Sans Serif"/>
              <a:cs typeface="Microsoft Sans Serif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Microsoft Sans Serif"/>
                <a:cs typeface="Microsoft Sans Serif"/>
              </a:rPr>
              <a:t>COMUNICAZIONE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CON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CLIENTE</a:t>
            </a:r>
            <a:r>
              <a:rPr sz="2000" spc="20" dirty="0">
                <a:latin typeface="Microsoft Sans Serif"/>
                <a:cs typeface="Microsoft Sans Serif"/>
              </a:rPr>
              <a:t> </a:t>
            </a:r>
            <a:r>
              <a:rPr sz="2000" spc="-5" dirty="0">
                <a:latin typeface="Microsoft Sans Serif"/>
                <a:cs typeface="Microsoft Sans Serif"/>
              </a:rPr>
              <a:t>ABITUALE</a:t>
            </a:r>
            <a:endParaRPr sz="20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47E38C0-08CF-F741-88EF-F3398AD1F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0637DFD-FB59-2F49-AFE4-AAFF759B002C}"/>
              </a:ext>
            </a:extLst>
          </p:cNvPr>
          <p:cNvSpPr/>
          <p:nvPr/>
        </p:nvSpPr>
        <p:spPr>
          <a:xfrm>
            <a:off x="1246090" y="1273001"/>
            <a:ext cx="5108108" cy="643832"/>
          </a:xfrm>
          <a:prstGeom prst="rect">
            <a:avLst/>
          </a:prstGeom>
          <a:noFill/>
          <a:ln cmpd="sng">
            <a:solidFill>
              <a:schemeClr val="tx2">
                <a:alpha val="86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9178724"/>
                      <a:gd name="connsiteY0" fmla="*/ 0 h 620030"/>
                      <a:gd name="connsiteX1" fmla="*/ 298309 w 9178724"/>
                      <a:gd name="connsiteY1" fmla="*/ 0 h 620030"/>
                      <a:gd name="connsiteX2" fmla="*/ 596617 w 9178724"/>
                      <a:gd name="connsiteY2" fmla="*/ 0 h 620030"/>
                      <a:gd name="connsiteX3" fmla="*/ 894926 w 9178724"/>
                      <a:gd name="connsiteY3" fmla="*/ 0 h 620030"/>
                      <a:gd name="connsiteX4" fmla="*/ 1652170 w 9178724"/>
                      <a:gd name="connsiteY4" fmla="*/ 0 h 620030"/>
                      <a:gd name="connsiteX5" fmla="*/ 2225841 w 9178724"/>
                      <a:gd name="connsiteY5" fmla="*/ 0 h 620030"/>
                      <a:gd name="connsiteX6" fmla="*/ 2524149 w 9178724"/>
                      <a:gd name="connsiteY6" fmla="*/ 0 h 620030"/>
                      <a:gd name="connsiteX7" fmla="*/ 3097819 w 9178724"/>
                      <a:gd name="connsiteY7" fmla="*/ 0 h 620030"/>
                      <a:gd name="connsiteX8" fmla="*/ 3855064 w 9178724"/>
                      <a:gd name="connsiteY8" fmla="*/ 0 h 620030"/>
                      <a:gd name="connsiteX9" fmla="*/ 4336947 w 9178724"/>
                      <a:gd name="connsiteY9" fmla="*/ 0 h 620030"/>
                      <a:gd name="connsiteX10" fmla="*/ 4818830 w 9178724"/>
                      <a:gd name="connsiteY10" fmla="*/ 0 h 620030"/>
                      <a:gd name="connsiteX11" fmla="*/ 5392500 w 9178724"/>
                      <a:gd name="connsiteY11" fmla="*/ 0 h 620030"/>
                      <a:gd name="connsiteX12" fmla="*/ 6057958 w 9178724"/>
                      <a:gd name="connsiteY12" fmla="*/ 0 h 620030"/>
                      <a:gd name="connsiteX13" fmla="*/ 6723415 w 9178724"/>
                      <a:gd name="connsiteY13" fmla="*/ 0 h 620030"/>
                      <a:gd name="connsiteX14" fmla="*/ 7388873 w 9178724"/>
                      <a:gd name="connsiteY14" fmla="*/ 0 h 620030"/>
                      <a:gd name="connsiteX15" fmla="*/ 8146118 w 9178724"/>
                      <a:gd name="connsiteY15" fmla="*/ 0 h 620030"/>
                      <a:gd name="connsiteX16" fmla="*/ 9178724 w 9178724"/>
                      <a:gd name="connsiteY16" fmla="*/ 0 h 620030"/>
                      <a:gd name="connsiteX17" fmla="*/ 9178724 w 9178724"/>
                      <a:gd name="connsiteY17" fmla="*/ 316215 h 620030"/>
                      <a:gd name="connsiteX18" fmla="*/ 9178724 w 9178724"/>
                      <a:gd name="connsiteY18" fmla="*/ 620030 h 620030"/>
                      <a:gd name="connsiteX19" fmla="*/ 8421479 w 9178724"/>
                      <a:gd name="connsiteY19" fmla="*/ 620030 h 620030"/>
                      <a:gd name="connsiteX20" fmla="*/ 7847809 w 9178724"/>
                      <a:gd name="connsiteY20" fmla="*/ 620030 h 620030"/>
                      <a:gd name="connsiteX21" fmla="*/ 7365926 w 9178724"/>
                      <a:gd name="connsiteY21" fmla="*/ 620030 h 620030"/>
                      <a:gd name="connsiteX22" fmla="*/ 6884043 w 9178724"/>
                      <a:gd name="connsiteY22" fmla="*/ 620030 h 620030"/>
                      <a:gd name="connsiteX23" fmla="*/ 6402160 w 9178724"/>
                      <a:gd name="connsiteY23" fmla="*/ 620030 h 620030"/>
                      <a:gd name="connsiteX24" fmla="*/ 5920277 w 9178724"/>
                      <a:gd name="connsiteY24" fmla="*/ 620030 h 620030"/>
                      <a:gd name="connsiteX25" fmla="*/ 5254819 w 9178724"/>
                      <a:gd name="connsiteY25" fmla="*/ 620030 h 620030"/>
                      <a:gd name="connsiteX26" fmla="*/ 4681149 w 9178724"/>
                      <a:gd name="connsiteY26" fmla="*/ 620030 h 620030"/>
                      <a:gd name="connsiteX27" fmla="*/ 4382841 w 9178724"/>
                      <a:gd name="connsiteY27" fmla="*/ 620030 h 620030"/>
                      <a:gd name="connsiteX28" fmla="*/ 3900958 w 9178724"/>
                      <a:gd name="connsiteY28" fmla="*/ 620030 h 620030"/>
                      <a:gd name="connsiteX29" fmla="*/ 3235500 w 9178724"/>
                      <a:gd name="connsiteY29" fmla="*/ 620030 h 620030"/>
                      <a:gd name="connsiteX30" fmla="*/ 2845404 w 9178724"/>
                      <a:gd name="connsiteY30" fmla="*/ 620030 h 620030"/>
                      <a:gd name="connsiteX31" fmla="*/ 2088160 w 9178724"/>
                      <a:gd name="connsiteY31" fmla="*/ 620030 h 620030"/>
                      <a:gd name="connsiteX32" fmla="*/ 1330915 w 9178724"/>
                      <a:gd name="connsiteY32" fmla="*/ 620030 h 620030"/>
                      <a:gd name="connsiteX33" fmla="*/ 757245 w 9178724"/>
                      <a:gd name="connsiteY33" fmla="*/ 620030 h 620030"/>
                      <a:gd name="connsiteX34" fmla="*/ 0 w 9178724"/>
                      <a:gd name="connsiteY34" fmla="*/ 620030 h 620030"/>
                      <a:gd name="connsiteX35" fmla="*/ 0 w 9178724"/>
                      <a:gd name="connsiteY35" fmla="*/ 310015 h 620030"/>
                      <a:gd name="connsiteX36" fmla="*/ 0 w 9178724"/>
                      <a:gd name="connsiteY36" fmla="*/ 0 h 6200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</a:cxnLst>
                    <a:rect l="l" t="t" r="r" b="b"/>
                    <a:pathLst>
                      <a:path w="9178724" h="620030" fill="none" extrusionOk="0">
                        <a:moveTo>
                          <a:pt x="0" y="0"/>
                        </a:moveTo>
                        <a:cubicBezTo>
                          <a:pt x="102535" y="-35417"/>
                          <a:pt x="231128" y="19743"/>
                          <a:pt x="298309" y="0"/>
                        </a:cubicBezTo>
                        <a:cubicBezTo>
                          <a:pt x="365490" y="-19743"/>
                          <a:pt x="504771" y="6903"/>
                          <a:pt x="596617" y="0"/>
                        </a:cubicBezTo>
                        <a:cubicBezTo>
                          <a:pt x="688463" y="-6903"/>
                          <a:pt x="801466" y="32459"/>
                          <a:pt x="894926" y="0"/>
                        </a:cubicBezTo>
                        <a:cubicBezTo>
                          <a:pt x="988386" y="-32459"/>
                          <a:pt x="1351220" y="8679"/>
                          <a:pt x="1652170" y="0"/>
                        </a:cubicBezTo>
                        <a:cubicBezTo>
                          <a:pt x="1953120" y="-8679"/>
                          <a:pt x="2036343" y="40882"/>
                          <a:pt x="2225841" y="0"/>
                        </a:cubicBezTo>
                        <a:cubicBezTo>
                          <a:pt x="2415339" y="-40882"/>
                          <a:pt x="2409558" y="12227"/>
                          <a:pt x="2524149" y="0"/>
                        </a:cubicBezTo>
                        <a:cubicBezTo>
                          <a:pt x="2638740" y="-12227"/>
                          <a:pt x="2909787" y="59308"/>
                          <a:pt x="3097819" y="0"/>
                        </a:cubicBezTo>
                        <a:cubicBezTo>
                          <a:pt x="3285851" y="-59308"/>
                          <a:pt x="3499507" y="53098"/>
                          <a:pt x="3855064" y="0"/>
                        </a:cubicBezTo>
                        <a:cubicBezTo>
                          <a:pt x="4210622" y="-53098"/>
                          <a:pt x="4150339" y="24700"/>
                          <a:pt x="4336947" y="0"/>
                        </a:cubicBezTo>
                        <a:cubicBezTo>
                          <a:pt x="4523555" y="-24700"/>
                          <a:pt x="4623920" y="10678"/>
                          <a:pt x="4818830" y="0"/>
                        </a:cubicBezTo>
                        <a:cubicBezTo>
                          <a:pt x="5013740" y="-10678"/>
                          <a:pt x="5127394" y="40268"/>
                          <a:pt x="5392500" y="0"/>
                        </a:cubicBezTo>
                        <a:cubicBezTo>
                          <a:pt x="5657606" y="-40268"/>
                          <a:pt x="5754330" y="74320"/>
                          <a:pt x="6057958" y="0"/>
                        </a:cubicBezTo>
                        <a:cubicBezTo>
                          <a:pt x="6361586" y="-74320"/>
                          <a:pt x="6494940" y="37329"/>
                          <a:pt x="6723415" y="0"/>
                        </a:cubicBezTo>
                        <a:cubicBezTo>
                          <a:pt x="6951890" y="-37329"/>
                          <a:pt x="7117832" y="30948"/>
                          <a:pt x="7388873" y="0"/>
                        </a:cubicBezTo>
                        <a:cubicBezTo>
                          <a:pt x="7659914" y="-30948"/>
                          <a:pt x="7926991" y="65074"/>
                          <a:pt x="8146118" y="0"/>
                        </a:cubicBezTo>
                        <a:cubicBezTo>
                          <a:pt x="8365246" y="-65074"/>
                          <a:pt x="8701383" y="71750"/>
                          <a:pt x="9178724" y="0"/>
                        </a:cubicBezTo>
                        <a:cubicBezTo>
                          <a:pt x="9200174" y="141322"/>
                          <a:pt x="9160033" y="216766"/>
                          <a:pt x="9178724" y="316215"/>
                        </a:cubicBezTo>
                        <a:cubicBezTo>
                          <a:pt x="9197415" y="415665"/>
                          <a:pt x="9170910" y="493137"/>
                          <a:pt x="9178724" y="620030"/>
                        </a:cubicBezTo>
                        <a:cubicBezTo>
                          <a:pt x="8847610" y="633606"/>
                          <a:pt x="8699284" y="581521"/>
                          <a:pt x="8421479" y="620030"/>
                        </a:cubicBezTo>
                        <a:cubicBezTo>
                          <a:pt x="8143674" y="658539"/>
                          <a:pt x="8043343" y="588100"/>
                          <a:pt x="7847809" y="620030"/>
                        </a:cubicBezTo>
                        <a:cubicBezTo>
                          <a:pt x="7652275" y="651960"/>
                          <a:pt x="7499974" y="566721"/>
                          <a:pt x="7365926" y="620030"/>
                        </a:cubicBezTo>
                        <a:cubicBezTo>
                          <a:pt x="7231878" y="673339"/>
                          <a:pt x="6983206" y="609203"/>
                          <a:pt x="6884043" y="620030"/>
                        </a:cubicBezTo>
                        <a:cubicBezTo>
                          <a:pt x="6784880" y="630857"/>
                          <a:pt x="6634085" y="589226"/>
                          <a:pt x="6402160" y="620030"/>
                        </a:cubicBezTo>
                        <a:cubicBezTo>
                          <a:pt x="6170235" y="650834"/>
                          <a:pt x="6075682" y="619367"/>
                          <a:pt x="5920277" y="620030"/>
                        </a:cubicBezTo>
                        <a:cubicBezTo>
                          <a:pt x="5764872" y="620693"/>
                          <a:pt x="5573139" y="548710"/>
                          <a:pt x="5254819" y="620030"/>
                        </a:cubicBezTo>
                        <a:cubicBezTo>
                          <a:pt x="4936499" y="691350"/>
                          <a:pt x="4839040" y="582151"/>
                          <a:pt x="4681149" y="620030"/>
                        </a:cubicBezTo>
                        <a:cubicBezTo>
                          <a:pt x="4523258" y="657909"/>
                          <a:pt x="4447847" y="611926"/>
                          <a:pt x="4382841" y="620030"/>
                        </a:cubicBezTo>
                        <a:cubicBezTo>
                          <a:pt x="4317835" y="628134"/>
                          <a:pt x="4075188" y="570834"/>
                          <a:pt x="3900958" y="620030"/>
                        </a:cubicBezTo>
                        <a:cubicBezTo>
                          <a:pt x="3726728" y="669226"/>
                          <a:pt x="3504960" y="595564"/>
                          <a:pt x="3235500" y="620030"/>
                        </a:cubicBezTo>
                        <a:cubicBezTo>
                          <a:pt x="2966040" y="644496"/>
                          <a:pt x="3034078" y="612289"/>
                          <a:pt x="2845404" y="620030"/>
                        </a:cubicBezTo>
                        <a:cubicBezTo>
                          <a:pt x="2656730" y="627771"/>
                          <a:pt x="2449560" y="570399"/>
                          <a:pt x="2088160" y="620030"/>
                        </a:cubicBezTo>
                        <a:cubicBezTo>
                          <a:pt x="1726760" y="669661"/>
                          <a:pt x="1489744" y="618694"/>
                          <a:pt x="1330915" y="620030"/>
                        </a:cubicBezTo>
                        <a:cubicBezTo>
                          <a:pt x="1172086" y="621366"/>
                          <a:pt x="970889" y="568148"/>
                          <a:pt x="757245" y="620030"/>
                        </a:cubicBezTo>
                        <a:cubicBezTo>
                          <a:pt x="543601" y="671912"/>
                          <a:pt x="288056" y="618081"/>
                          <a:pt x="0" y="620030"/>
                        </a:cubicBezTo>
                        <a:cubicBezTo>
                          <a:pt x="-24602" y="527322"/>
                          <a:pt x="13740" y="373087"/>
                          <a:pt x="0" y="310015"/>
                        </a:cubicBezTo>
                        <a:cubicBezTo>
                          <a:pt x="-13740" y="246943"/>
                          <a:pt x="26405" y="66838"/>
                          <a:pt x="0" y="0"/>
                        </a:cubicBezTo>
                        <a:close/>
                      </a:path>
                      <a:path w="9178724" h="620030" stroke="0" extrusionOk="0">
                        <a:moveTo>
                          <a:pt x="0" y="0"/>
                        </a:moveTo>
                        <a:cubicBezTo>
                          <a:pt x="96739" y="-29740"/>
                          <a:pt x="316269" y="55884"/>
                          <a:pt x="481883" y="0"/>
                        </a:cubicBezTo>
                        <a:cubicBezTo>
                          <a:pt x="647497" y="-55884"/>
                          <a:pt x="662906" y="22298"/>
                          <a:pt x="780192" y="0"/>
                        </a:cubicBezTo>
                        <a:cubicBezTo>
                          <a:pt x="897478" y="-22298"/>
                          <a:pt x="1174454" y="84120"/>
                          <a:pt x="1537436" y="0"/>
                        </a:cubicBezTo>
                        <a:cubicBezTo>
                          <a:pt x="1900418" y="-84120"/>
                          <a:pt x="1921992" y="49836"/>
                          <a:pt x="2019319" y="0"/>
                        </a:cubicBezTo>
                        <a:cubicBezTo>
                          <a:pt x="2116646" y="-49836"/>
                          <a:pt x="2279697" y="53246"/>
                          <a:pt x="2501202" y="0"/>
                        </a:cubicBezTo>
                        <a:cubicBezTo>
                          <a:pt x="2722707" y="-53246"/>
                          <a:pt x="3105924" y="15731"/>
                          <a:pt x="3258447" y="0"/>
                        </a:cubicBezTo>
                        <a:cubicBezTo>
                          <a:pt x="3410970" y="-15731"/>
                          <a:pt x="3548202" y="42104"/>
                          <a:pt x="3648543" y="0"/>
                        </a:cubicBezTo>
                        <a:cubicBezTo>
                          <a:pt x="3748884" y="-42104"/>
                          <a:pt x="4173673" y="21777"/>
                          <a:pt x="4405788" y="0"/>
                        </a:cubicBezTo>
                        <a:cubicBezTo>
                          <a:pt x="4637904" y="-21777"/>
                          <a:pt x="4991337" y="42536"/>
                          <a:pt x="5163032" y="0"/>
                        </a:cubicBezTo>
                        <a:cubicBezTo>
                          <a:pt x="5334727" y="-42536"/>
                          <a:pt x="5620270" y="48170"/>
                          <a:pt x="5736703" y="0"/>
                        </a:cubicBezTo>
                        <a:cubicBezTo>
                          <a:pt x="5853136" y="-48170"/>
                          <a:pt x="6278797" y="51597"/>
                          <a:pt x="6493947" y="0"/>
                        </a:cubicBezTo>
                        <a:cubicBezTo>
                          <a:pt x="6709097" y="-51597"/>
                          <a:pt x="6791622" y="51322"/>
                          <a:pt x="6975830" y="0"/>
                        </a:cubicBezTo>
                        <a:cubicBezTo>
                          <a:pt x="7160038" y="-51322"/>
                          <a:pt x="7222993" y="41857"/>
                          <a:pt x="7457713" y="0"/>
                        </a:cubicBezTo>
                        <a:cubicBezTo>
                          <a:pt x="7692433" y="-41857"/>
                          <a:pt x="7885776" y="62575"/>
                          <a:pt x="8123171" y="0"/>
                        </a:cubicBezTo>
                        <a:cubicBezTo>
                          <a:pt x="8360566" y="-62575"/>
                          <a:pt x="8394351" y="45246"/>
                          <a:pt x="8605054" y="0"/>
                        </a:cubicBezTo>
                        <a:cubicBezTo>
                          <a:pt x="8815757" y="-45246"/>
                          <a:pt x="8988246" y="15581"/>
                          <a:pt x="9178724" y="0"/>
                        </a:cubicBezTo>
                        <a:cubicBezTo>
                          <a:pt x="9202683" y="95727"/>
                          <a:pt x="9155313" y="164771"/>
                          <a:pt x="9178724" y="322416"/>
                        </a:cubicBezTo>
                        <a:cubicBezTo>
                          <a:pt x="9202135" y="480061"/>
                          <a:pt x="9157802" y="527713"/>
                          <a:pt x="9178724" y="620030"/>
                        </a:cubicBezTo>
                        <a:cubicBezTo>
                          <a:pt x="8951193" y="671370"/>
                          <a:pt x="8799462" y="595443"/>
                          <a:pt x="8513267" y="620030"/>
                        </a:cubicBezTo>
                        <a:cubicBezTo>
                          <a:pt x="8227072" y="644617"/>
                          <a:pt x="8259683" y="573792"/>
                          <a:pt x="8123171" y="620030"/>
                        </a:cubicBezTo>
                        <a:cubicBezTo>
                          <a:pt x="7986659" y="666268"/>
                          <a:pt x="7591580" y="543706"/>
                          <a:pt x="7365926" y="620030"/>
                        </a:cubicBezTo>
                        <a:cubicBezTo>
                          <a:pt x="7140272" y="696354"/>
                          <a:pt x="6935755" y="598652"/>
                          <a:pt x="6792256" y="620030"/>
                        </a:cubicBezTo>
                        <a:cubicBezTo>
                          <a:pt x="6648757" y="641408"/>
                          <a:pt x="6575267" y="585033"/>
                          <a:pt x="6402160" y="620030"/>
                        </a:cubicBezTo>
                        <a:cubicBezTo>
                          <a:pt x="6229053" y="655027"/>
                          <a:pt x="6024031" y="591791"/>
                          <a:pt x="5828490" y="620030"/>
                        </a:cubicBezTo>
                        <a:cubicBezTo>
                          <a:pt x="5632949" y="648269"/>
                          <a:pt x="5678078" y="587768"/>
                          <a:pt x="5530181" y="620030"/>
                        </a:cubicBezTo>
                        <a:cubicBezTo>
                          <a:pt x="5382284" y="652292"/>
                          <a:pt x="5354071" y="600649"/>
                          <a:pt x="5231873" y="620030"/>
                        </a:cubicBezTo>
                        <a:cubicBezTo>
                          <a:pt x="5109675" y="639411"/>
                          <a:pt x="4917260" y="557481"/>
                          <a:pt x="4658202" y="620030"/>
                        </a:cubicBezTo>
                        <a:cubicBezTo>
                          <a:pt x="4399144" y="682579"/>
                          <a:pt x="4442789" y="601632"/>
                          <a:pt x="4268107" y="620030"/>
                        </a:cubicBezTo>
                        <a:cubicBezTo>
                          <a:pt x="4093426" y="638428"/>
                          <a:pt x="3806188" y="560095"/>
                          <a:pt x="3602649" y="620030"/>
                        </a:cubicBezTo>
                        <a:cubicBezTo>
                          <a:pt x="3399110" y="679965"/>
                          <a:pt x="3364832" y="602250"/>
                          <a:pt x="3212553" y="620030"/>
                        </a:cubicBezTo>
                        <a:cubicBezTo>
                          <a:pt x="3060274" y="637810"/>
                          <a:pt x="2803745" y="611116"/>
                          <a:pt x="2547096" y="620030"/>
                        </a:cubicBezTo>
                        <a:cubicBezTo>
                          <a:pt x="2290447" y="628944"/>
                          <a:pt x="2330663" y="599928"/>
                          <a:pt x="2248787" y="620030"/>
                        </a:cubicBezTo>
                        <a:cubicBezTo>
                          <a:pt x="2166911" y="640132"/>
                          <a:pt x="1894976" y="566256"/>
                          <a:pt x="1583330" y="620030"/>
                        </a:cubicBezTo>
                        <a:cubicBezTo>
                          <a:pt x="1271684" y="673804"/>
                          <a:pt x="1331706" y="588276"/>
                          <a:pt x="1193234" y="620030"/>
                        </a:cubicBezTo>
                        <a:cubicBezTo>
                          <a:pt x="1054762" y="651784"/>
                          <a:pt x="1037048" y="618999"/>
                          <a:pt x="894926" y="620030"/>
                        </a:cubicBezTo>
                        <a:cubicBezTo>
                          <a:pt x="752804" y="621061"/>
                          <a:pt x="670831" y="580283"/>
                          <a:pt x="504830" y="620030"/>
                        </a:cubicBezTo>
                        <a:cubicBezTo>
                          <a:pt x="338829" y="659777"/>
                          <a:pt x="209164" y="605714"/>
                          <a:pt x="0" y="620030"/>
                        </a:cubicBezTo>
                        <a:cubicBezTo>
                          <a:pt x="-25652" y="520703"/>
                          <a:pt x="14295" y="447375"/>
                          <a:pt x="0" y="322416"/>
                        </a:cubicBezTo>
                        <a:cubicBezTo>
                          <a:pt x="-14295" y="197457"/>
                          <a:pt x="4354" y="14623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1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 origini e le funzioni del Sé</a:t>
            </a:r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F71FE0E6-43B3-3645-AE58-9907036B9CEF}"/>
              </a:ext>
            </a:extLst>
          </p:cNvPr>
          <p:cNvGrpSpPr/>
          <p:nvPr/>
        </p:nvGrpSpPr>
        <p:grpSpPr>
          <a:xfrm>
            <a:off x="2218197" y="2180355"/>
            <a:ext cx="5216121" cy="553998"/>
            <a:chOff x="95392" y="1762695"/>
            <a:chExt cx="6954828" cy="738663"/>
          </a:xfrm>
        </p:grpSpPr>
        <p:sp>
          <p:nvSpPr>
            <p:cNvPr id="11" name="CasellaDiTesto 10">
              <a:extLst>
                <a:ext uri="{FF2B5EF4-FFF2-40B4-BE49-F238E27FC236}">
                  <a16:creationId xmlns:a16="http://schemas.microsoft.com/office/drawing/2014/main" id="{B00C0187-B877-534A-ABA2-EF1BE407F6D2}"/>
                </a:ext>
              </a:extLst>
            </p:cNvPr>
            <p:cNvSpPr txBox="1"/>
            <p:nvPr/>
          </p:nvSpPr>
          <p:spPr>
            <a:xfrm>
              <a:off x="95392" y="1762695"/>
              <a:ext cx="2058284" cy="738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500" dirty="0">
                  <a:latin typeface="Cambria" panose="02040503050406030204" pitchFamily="18" charset="0"/>
                </a:rPr>
                <a:t>WILLIAM </a:t>
              </a:r>
              <a:r>
                <a:rPr lang="it-IT" sz="1500" b="1" dirty="0">
                  <a:latin typeface="Cambria" panose="02040503050406030204" pitchFamily="18" charset="0"/>
                </a:rPr>
                <a:t>JAMES</a:t>
              </a:r>
            </a:p>
          </p:txBody>
        </p:sp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DCF2414E-2703-0141-AACC-9FFB9DE85C14}"/>
                </a:ext>
              </a:extLst>
            </p:cNvPr>
            <p:cNvSpPr txBox="1"/>
            <p:nvPr/>
          </p:nvSpPr>
          <p:spPr>
            <a:xfrm>
              <a:off x="4025884" y="1762695"/>
              <a:ext cx="3024336" cy="738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500" dirty="0">
                  <a:latin typeface="Cambria" panose="02040503050406030204" pitchFamily="18" charset="0"/>
                </a:rPr>
                <a:t>GEORGE HERBERT </a:t>
              </a:r>
              <a:r>
                <a:rPr lang="it-IT" sz="1500" b="1" dirty="0">
                  <a:latin typeface="Cambria" panose="02040503050406030204" pitchFamily="18" charset="0"/>
                </a:rPr>
                <a:t>MEAD</a:t>
              </a:r>
            </a:p>
          </p:txBody>
        </p:sp>
      </p:grpSp>
      <p:grpSp>
        <p:nvGrpSpPr>
          <p:cNvPr id="5" name="Gruppo 4">
            <a:extLst>
              <a:ext uri="{FF2B5EF4-FFF2-40B4-BE49-F238E27FC236}">
                <a16:creationId xmlns:a16="http://schemas.microsoft.com/office/drawing/2014/main" id="{68D81B7D-EB5E-5144-8907-74A3DE2ED04C}"/>
              </a:ext>
            </a:extLst>
          </p:cNvPr>
          <p:cNvGrpSpPr/>
          <p:nvPr/>
        </p:nvGrpSpPr>
        <p:grpSpPr>
          <a:xfrm>
            <a:off x="1246089" y="2672916"/>
            <a:ext cx="6620277" cy="2677656"/>
            <a:chOff x="137452" y="2320270"/>
            <a:chExt cx="8827036" cy="3570208"/>
          </a:xfrm>
        </p:grpSpPr>
        <p:sp>
          <p:nvSpPr>
            <p:cNvPr id="2" name="CasellaDiTesto 1">
              <a:extLst>
                <a:ext uri="{FF2B5EF4-FFF2-40B4-BE49-F238E27FC236}">
                  <a16:creationId xmlns:a16="http://schemas.microsoft.com/office/drawing/2014/main" id="{DA734522-A83D-504E-B431-EAF225AA9D2E}"/>
                </a:ext>
              </a:extLst>
            </p:cNvPr>
            <p:cNvSpPr txBox="1"/>
            <p:nvPr/>
          </p:nvSpPr>
          <p:spPr>
            <a:xfrm>
              <a:off x="137452" y="2320270"/>
              <a:ext cx="4938604" cy="3570208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050" dirty="0">
                  <a:latin typeface="Cambria" panose="02040503050406030204" pitchFamily="18" charset="0"/>
                </a:rPr>
                <a:t>L’esperienza che facciamo di noi stessi come </a:t>
              </a:r>
              <a:r>
                <a:rPr lang="it-IT" sz="1050" b="1" dirty="0">
                  <a:latin typeface="Cambria" panose="02040503050406030204" pitchFamily="18" charset="0"/>
                </a:rPr>
                <a:t>attori sociali </a:t>
              </a:r>
              <a:r>
                <a:rPr lang="it-IT" sz="1050" dirty="0">
                  <a:latin typeface="Cambria" panose="02040503050406030204" pitchFamily="18" charset="0"/>
                </a:rPr>
                <a:t>permette di costruirci la nostra identità;</a:t>
              </a:r>
            </a:p>
            <a:p>
              <a:endParaRPr lang="it-IT" sz="1050" dirty="0">
                <a:latin typeface="Cambria" panose="02040503050406030204" pitchFamily="18" charset="0"/>
              </a:endParaRPr>
            </a:p>
            <a:p>
              <a:r>
                <a:rPr lang="it-IT" sz="1050" dirty="0">
                  <a:latin typeface="Cambria" panose="02040503050406030204" pitchFamily="18" charset="0"/>
                </a:rPr>
                <a:t>Il processo di acquisizione di consapevolezza del Sé si sviluppa attraverso la </a:t>
              </a:r>
              <a:r>
                <a:rPr lang="it-IT" sz="1050" b="1" dirty="0">
                  <a:latin typeface="Cambria" panose="02040503050406030204" pitchFamily="18" charset="0"/>
                </a:rPr>
                <a:t>relazione con gli altri </a:t>
              </a:r>
              <a:r>
                <a:rPr lang="it-IT" sz="1050" dirty="0">
                  <a:latin typeface="Cambria" panose="02040503050406030204" pitchFamily="18" charset="0"/>
                </a:rPr>
                <a:t>ed è continuamente soggetta a variazioni;</a:t>
              </a:r>
            </a:p>
            <a:p>
              <a:pPr marL="214313" indent="-214313">
                <a:buFontTx/>
                <a:buChar char="-"/>
              </a:pPr>
              <a:endParaRPr lang="it-IT" sz="1050" dirty="0">
                <a:latin typeface="Cambria" panose="02040503050406030204" pitchFamily="18" charset="0"/>
              </a:endParaRPr>
            </a:p>
            <a:p>
              <a:r>
                <a:rPr lang="it-IT" sz="1050" dirty="0">
                  <a:latin typeface="Cambria" panose="02040503050406030204" pitchFamily="18" charset="0"/>
                </a:rPr>
                <a:t>Le variazioni scaturiscono dai </a:t>
              </a:r>
              <a:r>
                <a:rPr lang="it-IT" sz="1050" b="1" dirty="0">
                  <a:latin typeface="Cambria" panose="02040503050406030204" pitchFamily="18" charset="0"/>
                </a:rPr>
                <a:t>feedback</a:t>
              </a:r>
              <a:r>
                <a:rPr lang="it-IT" sz="1050" dirty="0">
                  <a:latin typeface="Cambria" panose="02040503050406030204" pitchFamily="18" charset="0"/>
                </a:rPr>
                <a:t> ricevuti durante le interazioni sociali.</a:t>
              </a:r>
            </a:p>
            <a:p>
              <a:endParaRPr lang="it-IT" sz="1050" dirty="0">
                <a:latin typeface="Cambria" panose="02040503050406030204" pitchFamily="18" charset="0"/>
              </a:endParaRPr>
            </a:p>
            <a:p>
              <a:pPr lvl="1"/>
              <a:r>
                <a:rPr lang="it-IT" sz="1050" b="1" dirty="0">
                  <a:latin typeface="Cambria" panose="02040503050406030204" pitchFamily="18" charset="0"/>
                </a:rPr>
                <a:t>Feedback positivi </a:t>
              </a:r>
              <a:r>
                <a:rPr lang="it-IT" sz="1050" dirty="0">
                  <a:latin typeface="Cambria" panose="02040503050406030204" pitchFamily="18" charset="0"/>
                </a:rPr>
                <a:t>= corroborano le nostre risorse e permettono di costruire nuove esperienze su di esse;</a:t>
              </a:r>
            </a:p>
            <a:p>
              <a:pPr lvl="1"/>
              <a:r>
                <a:rPr lang="it-IT" sz="1050" b="1" dirty="0">
                  <a:latin typeface="Cambria" panose="02040503050406030204" pitchFamily="18" charset="0"/>
                </a:rPr>
                <a:t>Feedback negativi </a:t>
              </a:r>
              <a:r>
                <a:rPr lang="it-IT" sz="1050" dirty="0">
                  <a:latin typeface="Cambria" panose="02040503050406030204" pitchFamily="18" charset="0"/>
                </a:rPr>
                <a:t>= incrementano la consapevolezza degli aspetti poco funzionali di sé e permettono di autoregolare la condotta, in un processo di adattamento all’ambiente in cui viviamo.</a:t>
              </a:r>
            </a:p>
          </p:txBody>
        </p:sp>
        <p:sp>
          <p:nvSpPr>
            <p:cNvPr id="13" name="CasellaDiTesto 12">
              <a:extLst>
                <a:ext uri="{FF2B5EF4-FFF2-40B4-BE49-F238E27FC236}">
                  <a16:creationId xmlns:a16="http://schemas.microsoft.com/office/drawing/2014/main" id="{13453D7B-542A-E24A-8E7F-6C71A631E87D}"/>
                </a:ext>
              </a:extLst>
            </p:cNvPr>
            <p:cNvSpPr txBox="1"/>
            <p:nvPr/>
          </p:nvSpPr>
          <p:spPr>
            <a:xfrm>
              <a:off x="5156249" y="2320270"/>
              <a:ext cx="3808239" cy="2062103"/>
            </a:xfrm>
            <a:prstGeom prst="rect">
              <a:avLst/>
            </a:prstGeom>
            <a:noFill/>
            <a:ln>
              <a:solidFill>
                <a:schemeClr val="tx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t-IT" sz="1050" dirty="0">
                  <a:latin typeface="Cambria" panose="02040503050406030204" pitchFamily="18" charset="0"/>
                </a:rPr>
                <a:t>Il processo di acquisizione del Sé è legato </a:t>
              </a:r>
              <a:r>
                <a:rPr lang="it-IT" sz="1050" b="1" dirty="0">
                  <a:latin typeface="Cambria" panose="02040503050406030204" pitchFamily="18" charset="0"/>
                </a:rPr>
                <a:t>all’interazione sociale e alla capacità degli esseri umani di utilizzare simboli </a:t>
              </a:r>
              <a:r>
                <a:rPr lang="it-IT" sz="1050" dirty="0">
                  <a:latin typeface="Cambria" panose="02040503050406030204" pitchFamily="18" charset="0"/>
                </a:rPr>
                <a:t>e, quindi, allo sviluppo del linguaggio.</a:t>
              </a:r>
            </a:p>
            <a:p>
              <a:endParaRPr lang="it-IT" sz="1050" dirty="0">
                <a:latin typeface="Cambria" panose="02040503050406030204" pitchFamily="18" charset="0"/>
              </a:endParaRPr>
            </a:p>
            <a:p>
              <a:r>
                <a:rPr lang="it-IT" sz="1050" dirty="0">
                  <a:latin typeface="Cambria" panose="02040503050406030204" pitchFamily="18" charset="0"/>
                </a:rPr>
                <a:t>Il </a:t>
              </a:r>
              <a:r>
                <a:rPr lang="it-IT" sz="1050" b="1" dirty="0">
                  <a:latin typeface="Cambria" panose="02040503050406030204" pitchFamily="18" charset="0"/>
                </a:rPr>
                <a:t>GIOCO</a:t>
              </a:r>
              <a:r>
                <a:rPr lang="it-IT" sz="1050" dirty="0">
                  <a:latin typeface="Cambria" panose="02040503050406030204" pitchFamily="18" charset="0"/>
                </a:rPr>
                <a:t> permette all’individuo di vedere se stesso dal punto di vista degli altri e acquisire la prospettiva </a:t>
              </a:r>
              <a:r>
                <a:rPr lang="it-IT" sz="1050" b="1" dirty="0">
                  <a:latin typeface="Cambria" panose="02040503050406030204" pitchFamily="18" charset="0"/>
                </a:rPr>
                <a:t>dell’altro generalizzato </a:t>
              </a:r>
              <a:r>
                <a:rPr lang="it-IT" sz="1050" dirty="0">
                  <a:latin typeface="Cambria" panose="02040503050406030204" pitchFamily="18" charset="0"/>
                </a:rPr>
                <a:t>(ultima tappa dello sviluppo del Sé).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710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98" y="836764"/>
            <a:ext cx="9089009" cy="51125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4222" y="527050"/>
            <a:ext cx="519493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Il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cervello …il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luogo</a:t>
            </a:r>
            <a:r>
              <a:rPr sz="2000" b="1" spc="-5" dirty="0">
                <a:latin typeface="Arial"/>
                <a:cs typeface="Arial"/>
              </a:rPr>
              <a:t> delle</a:t>
            </a:r>
            <a:r>
              <a:rPr sz="2000" b="1" spc="-2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emozioni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dei</a:t>
            </a:r>
            <a:endParaRPr sz="2000">
              <a:latin typeface="Arial"/>
              <a:cs typeface="Arial"/>
            </a:endParaRPr>
          </a:p>
          <a:p>
            <a:pPr marL="2684780">
              <a:lnSpc>
                <a:spcPct val="100000"/>
              </a:lnSpc>
              <a:tabLst>
                <a:tab pos="3867785" algn="l"/>
              </a:tabLst>
            </a:pPr>
            <a:r>
              <a:rPr sz="2000" b="1" dirty="0">
                <a:latin typeface="Arial"/>
                <a:cs typeface="Arial"/>
              </a:rPr>
              <a:t>processi	</a:t>
            </a:r>
            <a:r>
              <a:rPr sz="2000" b="1" spc="-10" dirty="0">
                <a:latin typeface="Arial"/>
                <a:cs typeface="Arial"/>
              </a:rPr>
              <a:t>d</a:t>
            </a:r>
            <a:r>
              <a:rPr sz="2000" b="1" dirty="0">
                <a:latin typeface="Arial"/>
                <a:cs typeface="Arial"/>
              </a:rPr>
              <a:t>ecis</a:t>
            </a:r>
            <a:r>
              <a:rPr sz="2000" b="1" spc="-10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ona</a:t>
            </a:r>
            <a:r>
              <a:rPr sz="2000" b="1" spc="-10" dirty="0">
                <a:latin typeface="Arial"/>
                <a:cs typeface="Arial"/>
              </a:rPr>
              <a:t>l</a:t>
            </a:r>
            <a:r>
              <a:rPr sz="2000" b="1" dirty="0">
                <a:latin typeface="Arial"/>
                <a:cs typeface="Arial"/>
              </a:rPr>
              <a:t>i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99375" y="6368592"/>
            <a:ext cx="1187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9</a:t>
            </a:r>
            <a:endParaRPr sz="1300">
              <a:latin typeface="Georgia"/>
              <a:cs typeface="Georg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3603" y="1527175"/>
            <a:ext cx="6336665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514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299" y="0"/>
                </a:moveTo>
                <a:lnTo>
                  <a:pt x="0" y="0"/>
                </a:lnTo>
                <a:lnTo>
                  <a:pt x="0" y="6858000"/>
                </a:lnTo>
                <a:lnTo>
                  <a:pt x="114299" y="6858000"/>
                </a:lnTo>
                <a:lnTo>
                  <a:pt x="1142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748521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1252537" y="150812"/>
            <a:ext cx="6634480" cy="6556375"/>
            <a:chOff x="1252537" y="150812"/>
            <a:chExt cx="6634480" cy="6556375"/>
          </a:xfrm>
        </p:grpSpPr>
        <p:sp>
          <p:nvSpPr>
            <p:cNvPr id="5" name="object 5"/>
            <p:cNvSpPr/>
            <p:nvPr/>
          </p:nvSpPr>
          <p:spPr>
            <a:xfrm>
              <a:off x="1254925" y="6388100"/>
              <a:ext cx="6624955" cy="309245"/>
            </a:xfrm>
            <a:custGeom>
              <a:avLst/>
              <a:gdLst/>
              <a:ahLst/>
              <a:cxnLst/>
              <a:rect l="l" t="t" r="r" b="b"/>
              <a:pathLst>
                <a:path w="6624955" h="309245">
                  <a:moveTo>
                    <a:pt x="6624701" y="0"/>
                  </a:moveTo>
                  <a:lnTo>
                    <a:pt x="0" y="0"/>
                  </a:lnTo>
                  <a:lnTo>
                    <a:pt x="0" y="309245"/>
                  </a:lnTo>
                  <a:lnTo>
                    <a:pt x="6624701" y="309245"/>
                  </a:lnTo>
                  <a:lnTo>
                    <a:pt x="662470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7300" y="155575"/>
              <a:ext cx="6624955" cy="6546850"/>
            </a:xfrm>
            <a:custGeom>
              <a:avLst/>
              <a:gdLst/>
              <a:ahLst/>
              <a:cxnLst/>
              <a:rect l="l" t="t" r="r" b="b"/>
              <a:pathLst>
                <a:path w="6624955" h="6546850">
                  <a:moveTo>
                    <a:pt x="0" y="6546850"/>
                  </a:moveTo>
                  <a:lnTo>
                    <a:pt x="6624701" y="6546850"/>
                  </a:lnTo>
                  <a:lnTo>
                    <a:pt x="6624701" y="0"/>
                  </a:lnTo>
                  <a:lnTo>
                    <a:pt x="0" y="0"/>
                  </a:lnTo>
                  <a:lnTo>
                    <a:pt x="0" y="6546850"/>
                  </a:lnTo>
                  <a:close/>
                </a:path>
              </a:pathLst>
            </a:custGeom>
            <a:ln w="9525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57300" y="1276350"/>
              <a:ext cx="6624955" cy="0"/>
            </a:xfrm>
            <a:custGeom>
              <a:avLst/>
              <a:gdLst/>
              <a:ahLst/>
              <a:cxnLst/>
              <a:rect l="l" t="t" r="r" b="b"/>
              <a:pathLst>
                <a:path w="6624955">
                  <a:moveTo>
                    <a:pt x="0" y="0"/>
                  </a:moveTo>
                  <a:lnTo>
                    <a:pt x="6624701" y="0"/>
                  </a:lnTo>
                </a:path>
              </a:pathLst>
            </a:custGeom>
            <a:ln w="9525">
              <a:solidFill>
                <a:srgbClr val="DFDFD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43400" y="955674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457200" y="304800"/>
                  </a:moveTo>
                  <a:lnTo>
                    <a:pt x="454152" y="255397"/>
                  </a:lnTo>
                  <a:lnTo>
                    <a:pt x="445516" y="208534"/>
                  </a:lnTo>
                  <a:lnTo>
                    <a:pt x="431673" y="164719"/>
                  </a:lnTo>
                  <a:lnTo>
                    <a:pt x="413131" y="124841"/>
                  </a:lnTo>
                  <a:lnTo>
                    <a:pt x="390271" y="89281"/>
                  </a:lnTo>
                  <a:lnTo>
                    <a:pt x="363601" y="58801"/>
                  </a:lnTo>
                  <a:lnTo>
                    <a:pt x="333629" y="34036"/>
                  </a:lnTo>
                  <a:lnTo>
                    <a:pt x="265684" y="3937"/>
                  </a:lnTo>
                  <a:lnTo>
                    <a:pt x="228600" y="0"/>
                  </a:lnTo>
                  <a:lnTo>
                    <a:pt x="191516" y="3937"/>
                  </a:lnTo>
                  <a:lnTo>
                    <a:pt x="123571" y="34036"/>
                  </a:lnTo>
                  <a:lnTo>
                    <a:pt x="93599" y="58801"/>
                  </a:lnTo>
                  <a:lnTo>
                    <a:pt x="66929" y="89281"/>
                  </a:lnTo>
                  <a:lnTo>
                    <a:pt x="44069" y="124841"/>
                  </a:lnTo>
                  <a:lnTo>
                    <a:pt x="25527" y="164719"/>
                  </a:lnTo>
                  <a:lnTo>
                    <a:pt x="11684" y="208534"/>
                  </a:lnTo>
                  <a:lnTo>
                    <a:pt x="3048" y="255397"/>
                  </a:lnTo>
                  <a:lnTo>
                    <a:pt x="0" y="304800"/>
                  </a:lnTo>
                  <a:lnTo>
                    <a:pt x="3048" y="354203"/>
                  </a:lnTo>
                  <a:lnTo>
                    <a:pt x="11684" y="401066"/>
                  </a:lnTo>
                  <a:lnTo>
                    <a:pt x="25527" y="444881"/>
                  </a:lnTo>
                  <a:lnTo>
                    <a:pt x="44069" y="484759"/>
                  </a:lnTo>
                  <a:lnTo>
                    <a:pt x="66929" y="520319"/>
                  </a:lnTo>
                  <a:lnTo>
                    <a:pt x="93599" y="550799"/>
                  </a:lnTo>
                  <a:lnTo>
                    <a:pt x="123571" y="575564"/>
                  </a:lnTo>
                  <a:lnTo>
                    <a:pt x="191516" y="605663"/>
                  </a:lnTo>
                  <a:lnTo>
                    <a:pt x="228600" y="609600"/>
                  </a:lnTo>
                  <a:lnTo>
                    <a:pt x="265684" y="605663"/>
                  </a:lnTo>
                  <a:lnTo>
                    <a:pt x="333629" y="575564"/>
                  </a:lnTo>
                  <a:lnTo>
                    <a:pt x="363601" y="550799"/>
                  </a:lnTo>
                  <a:lnTo>
                    <a:pt x="390271" y="520319"/>
                  </a:lnTo>
                  <a:lnTo>
                    <a:pt x="413131" y="484759"/>
                  </a:lnTo>
                  <a:lnTo>
                    <a:pt x="431673" y="444881"/>
                  </a:lnTo>
                  <a:lnTo>
                    <a:pt x="445516" y="401066"/>
                  </a:lnTo>
                  <a:lnTo>
                    <a:pt x="454152" y="354203"/>
                  </a:lnTo>
                  <a:lnTo>
                    <a:pt x="4572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395851" y="1025524"/>
              <a:ext cx="352425" cy="471805"/>
            </a:xfrm>
            <a:custGeom>
              <a:avLst/>
              <a:gdLst/>
              <a:ahLst/>
              <a:cxnLst/>
              <a:rect l="l" t="t" r="r" b="b"/>
              <a:pathLst>
                <a:path w="352425" h="471805">
                  <a:moveTo>
                    <a:pt x="326898" y="235077"/>
                  </a:moveTo>
                  <a:lnTo>
                    <a:pt x="326263" y="216027"/>
                  </a:lnTo>
                  <a:lnTo>
                    <a:pt x="320294" y="176657"/>
                  </a:lnTo>
                  <a:lnTo>
                    <a:pt x="314325" y="157429"/>
                  </a:lnTo>
                  <a:lnTo>
                    <a:pt x="314325" y="237617"/>
                  </a:lnTo>
                  <a:lnTo>
                    <a:pt x="313563" y="256667"/>
                  </a:lnTo>
                  <a:lnTo>
                    <a:pt x="303022" y="310134"/>
                  </a:lnTo>
                  <a:lnTo>
                    <a:pt x="282194" y="354584"/>
                  </a:lnTo>
                  <a:lnTo>
                    <a:pt x="252476" y="390144"/>
                  </a:lnTo>
                  <a:lnTo>
                    <a:pt x="216408" y="413004"/>
                  </a:lnTo>
                  <a:lnTo>
                    <a:pt x="175133" y="421894"/>
                  </a:lnTo>
                  <a:lnTo>
                    <a:pt x="161036" y="420624"/>
                  </a:lnTo>
                  <a:lnTo>
                    <a:pt x="121539" y="406654"/>
                  </a:lnTo>
                  <a:lnTo>
                    <a:pt x="87630" y="378714"/>
                  </a:lnTo>
                  <a:lnTo>
                    <a:pt x="61214" y="339344"/>
                  </a:lnTo>
                  <a:lnTo>
                    <a:pt x="43942" y="289814"/>
                  </a:lnTo>
                  <a:lnTo>
                    <a:pt x="38100" y="235077"/>
                  </a:lnTo>
                  <a:lnTo>
                    <a:pt x="38735" y="216027"/>
                  </a:lnTo>
                  <a:lnTo>
                    <a:pt x="49276" y="162687"/>
                  </a:lnTo>
                  <a:lnTo>
                    <a:pt x="70104" y="118237"/>
                  </a:lnTo>
                  <a:lnTo>
                    <a:pt x="99822" y="82550"/>
                  </a:lnTo>
                  <a:lnTo>
                    <a:pt x="136017" y="58420"/>
                  </a:lnTo>
                  <a:lnTo>
                    <a:pt x="177165" y="50800"/>
                  </a:lnTo>
                  <a:lnTo>
                    <a:pt x="191262" y="52070"/>
                  </a:lnTo>
                  <a:lnTo>
                    <a:pt x="242824" y="73660"/>
                  </a:lnTo>
                  <a:lnTo>
                    <a:pt x="274447" y="106807"/>
                  </a:lnTo>
                  <a:lnTo>
                    <a:pt x="297942" y="148717"/>
                  </a:lnTo>
                  <a:lnTo>
                    <a:pt x="311658" y="200787"/>
                  </a:lnTo>
                  <a:lnTo>
                    <a:pt x="314325" y="237617"/>
                  </a:lnTo>
                  <a:lnTo>
                    <a:pt x="314325" y="157429"/>
                  </a:lnTo>
                  <a:lnTo>
                    <a:pt x="292735" y="108077"/>
                  </a:lnTo>
                  <a:lnTo>
                    <a:pt x="248285" y="58420"/>
                  </a:lnTo>
                  <a:lnTo>
                    <a:pt x="206883" y="38100"/>
                  </a:lnTo>
                  <a:lnTo>
                    <a:pt x="176403" y="34290"/>
                  </a:lnTo>
                  <a:lnTo>
                    <a:pt x="146050" y="38100"/>
                  </a:lnTo>
                  <a:lnTo>
                    <a:pt x="92202" y="68580"/>
                  </a:lnTo>
                  <a:lnTo>
                    <a:pt x="51308" y="123317"/>
                  </a:lnTo>
                  <a:lnTo>
                    <a:pt x="28575" y="195707"/>
                  </a:lnTo>
                  <a:lnTo>
                    <a:pt x="25400" y="235077"/>
                  </a:lnTo>
                  <a:lnTo>
                    <a:pt x="26035" y="256667"/>
                  </a:lnTo>
                  <a:lnTo>
                    <a:pt x="32004" y="296164"/>
                  </a:lnTo>
                  <a:lnTo>
                    <a:pt x="59563" y="364744"/>
                  </a:lnTo>
                  <a:lnTo>
                    <a:pt x="104013" y="414274"/>
                  </a:lnTo>
                  <a:lnTo>
                    <a:pt x="160401" y="437134"/>
                  </a:lnTo>
                  <a:lnTo>
                    <a:pt x="175895" y="438404"/>
                  </a:lnTo>
                  <a:lnTo>
                    <a:pt x="191135" y="437134"/>
                  </a:lnTo>
                  <a:lnTo>
                    <a:pt x="234569" y="423164"/>
                  </a:lnTo>
                  <a:lnTo>
                    <a:pt x="271907" y="392684"/>
                  </a:lnTo>
                  <a:lnTo>
                    <a:pt x="308483" y="332994"/>
                  </a:lnTo>
                  <a:lnTo>
                    <a:pt x="326136" y="257937"/>
                  </a:lnTo>
                  <a:lnTo>
                    <a:pt x="326898" y="235077"/>
                  </a:lnTo>
                  <a:close/>
                </a:path>
                <a:path w="352425" h="471805">
                  <a:moveTo>
                    <a:pt x="352425" y="235077"/>
                  </a:moveTo>
                  <a:lnTo>
                    <a:pt x="351282" y="210947"/>
                  </a:lnTo>
                  <a:lnTo>
                    <a:pt x="344170" y="165227"/>
                  </a:lnTo>
                  <a:lnTo>
                    <a:pt x="339598" y="151003"/>
                  </a:lnTo>
                  <a:lnTo>
                    <a:pt x="339598" y="235077"/>
                  </a:lnTo>
                  <a:lnTo>
                    <a:pt x="339598" y="237617"/>
                  </a:lnTo>
                  <a:lnTo>
                    <a:pt x="336296" y="279527"/>
                  </a:lnTo>
                  <a:lnTo>
                    <a:pt x="326898" y="321564"/>
                  </a:lnTo>
                  <a:lnTo>
                    <a:pt x="311912" y="358394"/>
                  </a:lnTo>
                  <a:lnTo>
                    <a:pt x="291973" y="391414"/>
                  </a:lnTo>
                  <a:lnTo>
                    <a:pt x="240030" y="438404"/>
                  </a:lnTo>
                  <a:lnTo>
                    <a:pt x="176403" y="454914"/>
                  </a:lnTo>
                  <a:lnTo>
                    <a:pt x="159766" y="453644"/>
                  </a:lnTo>
                  <a:lnTo>
                    <a:pt x="98425" y="429514"/>
                  </a:lnTo>
                  <a:lnTo>
                    <a:pt x="50165" y="376174"/>
                  </a:lnTo>
                  <a:lnTo>
                    <a:pt x="32512" y="340614"/>
                  </a:lnTo>
                  <a:lnTo>
                    <a:pt x="20193" y="302514"/>
                  </a:lnTo>
                  <a:lnTo>
                    <a:pt x="13462" y="259207"/>
                  </a:lnTo>
                  <a:lnTo>
                    <a:pt x="12700" y="235077"/>
                  </a:lnTo>
                  <a:lnTo>
                    <a:pt x="16002" y="193167"/>
                  </a:lnTo>
                  <a:lnTo>
                    <a:pt x="25400" y="151257"/>
                  </a:lnTo>
                  <a:lnTo>
                    <a:pt x="40386" y="114427"/>
                  </a:lnTo>
                  <a:lnTo>
                    <a:pt x="60325" y="81280"/>
                  </a:lnTo>
                  <a:lnTo>
                    <a:pt x="112268" y="34290"/>
                  </a:lnTo>
                  <a:lnTo>
                    <a:pt x="175895" y="17780"/>
                  </a:lnTo>
                  <a:lnTo>
                    <a:pt x="192532" y="19050"/>
                  </a:lnTo>
                  <a:lnTo>
                    <a:pt x="239522" y="34290"/>
                  </a:lnTo>
                  <a:lnTo>
                    <a:pt x="291592" y="81280"/>
                  </a:lnTo>
                  <a:lnTo>
                    <a:pt x="326644" y="151257"/>
                  </a:lnTo>
                  <a:lnTo>
                    <a:pt x="336296" y="191897"/>
                  </a:lnTo>
                  <a:lnTo>
                    <a:pt x="339598" y="235077"/>
                  </a:lnTo>
                  <a:lnTo>
                    <a:pt x="339598" y="151003"/>
                  </a:lnTo>
                  <a:lnTo>
                    <a:pt x="311658" y="85090"/>
                  </a:lnTo>
                  <a:lnTo>
                    <a:pt x="287528" y="53340"/>
                  </a:lnTo>
                  <a:lnTo>
                    <a:pt x="241681" y="17780"/>
                  </a:lnTo>
                  <a:lnTo>
                    <a:pt x="193167" y="1270"/>
                  </a:lnTo>
                  <a:lnTo>
                    <a:pt x="175133" y="0"/>
                  </a:lnTo>
                  <a:lnTo>
                    <a:pt x="139827" y="5080"/>
                  </a:lnTo>
                  <a:lnTo>
                    <a:pt x="76835" y="41910"/>
                  </a:lnTo>
                  <a:lnTo>
                    <a:pt x="50927" y="69850"/>
                  </a:lnTo>
                  <a:lnTo>
                    <a:pt x="29591" y="105537"/>
                  </a:lnTo>
                  <a:lnTo>
                    <a:pt x="13462" y="146177"/>
                  </a:lnTo>
                  <a:lnTo>
                    <a:pt x="3429" y="190627"/>
                  </a:lnTo>
                  <a:lnTo>
                    <a:pt x="0" y="237617"/>
                  </a:lnTo>
                  <a:lnTo>
                    <a:pt x="1016" y="261747"/>
                  </a:lnTo>
                  <a:lnTo>
                    <a:pt x="8128" y="307594"/>
                  </a:lnTo>
                  <a:lnTo>
                    <a:pt x="21590" y="349504"/>
                  </a:lnTo>
                  <a:lnTo>
                    <a:pt x="40640" y="387604"/>
                  </a:lnTo>
                  <a:lnTo>
                    <a:pt x="64770" y="419354"/>
                  </a:lnTo>
                  <a:lnTo>
                    <a:pt x="124714" y="461264"/>
                  </a:lnTo>
                  <a:lnTo>
                    <a:pt x="159131" y="471551"/>
                  </a:lnTo>
                  <a:lnTo>
                    <a:pt x="177165" y="471551"/>
                  </a:lnTo>
                  <a:lnTo>
                    <a:pt x="229362" y="461264"/>
                  </a:lnTo>
                  <a:lnTo>
                    <a:pt x="275463" y="430784"/>
                  </a:lnTo>
                  <a:lnTo>
                    <a:pt x="301371" y="401574"/>
                  </a:lnTo>
                  <a:lnTo>
                    <a:pt x="322707" y="367284"/>
                  </a:lnTo>
                  <a:lnTo>
                    <a:pt x="338836" y="326644"/>
                  </a:lnTo>
                  <a:lnTo>
                    <a:pt x="348869" y="282194"/>
                  </a:lnTo>
                  <a:lnTo>
                    <a:pt x="352425" y="23507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780413" y="990727"/>
            <a:ext cx="58318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10" dirty="0"/>
              <a:t>Emozioni</a:t>
            </a:r>
            <a:r>
              <a:rPr sz="3300" spc="-5" dirty="0"/>
              <a:t> e</a:t>
            </a:r>
            <a:r>
              <a:rPr sz="3300" spc="35" dirty="0"/>
              <a:t> </a:t>
            </a:r>
            <a:r>
              <a:rPr sz="3300" spc="-5" dirty="0"/>
              <a:t>processi</a:t>
            </a:r>
            <a:r>
              <a:rPr sz="3300" spc="-70" dirty="0"/>
              <a:t> </a:t>
            </a:r>
            <a:r>
              <a:rPr sz="3300" spc="-10" dirty="0"/>
              <a:t>decisionali</a:t>
            </a:r>
            <a:endParaRPr sz="3300"/>
          </a:p>
        </p:txBody>
      </p:sp>
      <p:sp>
        <p:nvSpPr>
          <p:cNvPr id="11" name="object 11"/>
          <p:cNvSpPr/>
          <p:nvPr/>
        </p:nvSpPr>
        <p:spPr>
          <a:xfrm>
            <a:off x="775779" y="3247643"/>
            <a:ext cx="7400925" cy="20320"/>
          </a:xfrm>
          <a:custGeom>
            <a:avLst/>
            <a:gdLst/>
            <a:ahLst/>
            <a:cxnLst/>
            <a:rect l="l" t="t" r="r" b="b"/>
            <a:pathLst>
              <a:path w="7400925" h="20320">
                <a:moveTo>
                  <a:pt x="1796796" y="0"/>
                </a:moveTo>
                <a:lnTo>
                  <a:pt x="0" y="0"/>
                </a:lnTo>
                <a:lnTo>
                  <a:pt x="0" y="19812"/>
                </a:lnTo>
                <a:lnTo>
                  <a:pt x="1796796" y="19812"/>
                </a:lnTo>
                <a:lnTo>
                  <a:pt x="1796796" y="0"/>
                </a:lnTo>
                <a:close/>
              </a:path>
              <a:path w="7400925" h="20320">
                <a:moveTo>
                  <a:pt x="7400480" y="0"/>
                </a:moveTo>
                <a:lnTo>
                  <a:pt x="5728640" y="0"/>
                </a:lnTo>
                <a:lnTo>
                  <a:pt x="5728640" y="19812"/>
                </a:lnTo>
                <a:lnTo>
                  <a:pt x="7400480" y="19812"/>
                </a:lnTo>
                <a:lnTo>
                  <a:pt x="7400480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50952" y="1450596"/>
            <a:ext cx="8607425" cy="369189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2700" dirty="0">
                <a:latin typeface="Georgia"/>
                <a:cs typeface="Georgia"/>
              </a:rPr>
              <a:t>Presenza</a:t>
            </a:r>
            <a:r>
              <a:rPr sz="2700" spc="-3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conscia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e</a:t>
            </a:r>
            <a:r>
              <a:rPr sz="2700" spc="-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inconscia</a:t>
            </a:r>
            <a:r>
              <a:rPr sz="2700" spc="-2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delle</a:t>
            </a:r>
            <a:r>
              <a:rPr sz="2700" spc="-1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emozioni</a:t>
            </a:r>
            <a:endParaRPr sz="270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700"/>
              </a:spcBef>
              <a:buClr>
                <a:srgbClr val="D16147"/>
              </a:buClr>
              <a:buSzPct val="81481"/>
              <a:buFont typeface="Segoe UI Symbol"/>
              <a:buChar char="⚫"/>
              <a:tabLst>
                <a:tab pos="175895" algn="l"/>
                <a:tab pos="1829435" algn="l"/>
                <a:tab pos="3658235" algn="l"/>
                <a:tab pos="7725409" algn="l"/>
              </a:tabLst>
            </a:pPr>
            <a:r>
              <a:rPr sz="2700" i="1" spc="-5" dirty="0">
                <a:latin typeface="Georgia"/>
                <a:cs typeface="Georgia"/>
              </a:rPr>
              <a:t>Descartes' Error: Emotion, Reason, </a:t>
            </a:r>
            <a:r>
              <a:rPr sz="2700" i="1" dirty="0">
                <a:latin typeface="Georgia"/>
                <a:cs typeface="Georgia"/>
              </a:rPr>
              <a:t>and </a:t>
            </a:r>
            <a:r>
              <a:rPr sz="2700" i="1" spc="-5" dirty="0">
                <a:latin typeface="Georgia"/>
                <a:cs typeface="Georgia"/>
              </a:rPr>
              <a:t>the Human </a:t>
            </a:r>
            <a:r>
              <a:rPr sz="2700" i="1" dirty="0">
                <a:latin typeface="Georgia"/>
                <a:cs typeface="Georgia"/>
              </a:rPr>
              <a:t> Brain.	</a:t>
            </a:r>
            <a:r>
              <a:rPr sz="2700" spc="-5" dirty="0">
                <a:latin typeface="Georgia"/>
                <a:cs typeface="Georgia"/>
              </a:rPr>
              <a:t>Damasio	</a:t>
            </a:r>
            <a:r>
              <a:rPr sz="2700" spc="-10" dirty="0">
                <a:latin typeface="Georgia"/>
                <a:cs typeface="Georgia"/>
              </a:rPr>
              <a:t>contrasta</a:t>
            </a:r>
            <a:r>
              <a:rPr sz="2700" spc="-5" dirty="0">
                <a:latin typeface="Georgia"/>
                <a:cs typeface="Georgia"/>
              </a:rPr>
              <a:t> la</a:t>
            </a:r>
            <a:r>
              <a:rPr sz="2700" spc="10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drastica</a:t>
            </a:r>
            <a:r>
              <a:rPr sz="2700" spc="-5" dirty="0">
                <a:latin typeface="Georgia"/>
                <a:cs typeface="Georgia"/>
              </a:rPr>
              <a:t> separazione </a:t>
            </a:r>
            <a:r>
              <a:rPr sz="2700" spc="-63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tra </a:t>
            </a:r>
            <a:r>
              <a:rPr sz="2700" b="1" dirty="0">
                <a:solidFill>
                  <a:srgbClr val="009999"/>
                </a:solidFill>
                <a:latin typeface="Georgia"/>
                <a:cs typeface="Georgia"/>
                <a:hlinkClick r:id="rId2"/>
              </a:rPr>
              <a:t>emozione </a:t>
            </a:r>
            <a:r>
              <a:rPr sz="2700" spc="-5" dirty="0">
                <a:latin typeface="Georgia"/>
                <a:cs typeface="Georgia"/>
              </a:rPr>
              <a:t>e</a:t>
            </a:r>
            <a:r>
              <a:rPr sz="27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eorgia"/>
                <a:cs typeface="Georgia"/>
                <a:hlinkClick r:id="rId3"/>
              </a:rPr>
              <a:t> </a:t>
            </a:r>
            <a:r>
              <a:rPr sz="2700" b="1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eorgia"/>
                <a:cs typeface="Georgia"/>
                <a:hlinkClick r:id="rId3"/>
              </a:rPr>
              <a:t>intelletto</a:t>
            </a:r>
            <a:r>
              <a:rPr sz="2700" b="1" spc="-5" dirty="0">
                <a:solidFill>
                  <a:srgbClr val="009999"/>
                </a:solidFill>
                <a:latin typeface="Georgia"/>
                <a:cs typeface="Georgia"/>
                <a:hlinkClick r:id="rId3"/>
              </a:rPr>
              <a:t> </a:t>
            </a:r>
            <a:r>
              <a:rPr sz="2700" dirty="0">
                <a:latin typeface="Georgia"/>
                <a:cs typeface="Georgia"/>
              </a:rPr>
              <a:t>introdotta </a:t>
            </a:r>
            <a:r>
              <a:rPr sz="2700" spc="-5" dirty="0">
                <a:latin typeface="Georgia"/>
                <a:cs typeface="Georgia"/>
              </a:rPr>
              <a:t>da </a:t>
            </a:r>
            <a:r>
              <a:rPr sz="2700" b="1" spc="-5" dirty="0">
                <a:solidFill>
                  <a:srgbClr val="009999"/>
                </a:solidFill>
                <a:latin typeface="Georgia"/>
                <a:cs typeface="Georgia"/>
                <a:hlinkClick r:id="rId4"/>
              </a:rPr>
              <a:t>Cartesio. </a:t>
            </a:r>
            <a:r>
              <a:rPr sz="2700" b="1" dirty="0">
                <a:solidFill>
                  <a:srgbClr val="009999"/>
                </a:solidFill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Senza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sentimenti di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fondo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sarebbe </a:t>
            </a:r>
            <a:r>
              <a:rPr sz="2700" dirty="0">
                <a:latin typeface="Georgia"/>
                <a:cs typeface="Georgia"/>
              </a:rPr>
              <a:t>il</a:t>
            </a:r>
            <a:r>
              <a:rPr sz="2700" spc="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nucleo</a:t>
            </a:r>
            <a:r>
              <a:rPr sz="2700" spc="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stesso	della </a:t>
            </a:r>
            <a:r>
              <a:rPr sz="2700" dirty="0">
                <a:latin typeface="Georgia"/>
                <a:cs typeface="Georgia"/>
              </a:rPr>
              <a:t> rappresentazione</a:t>
            </a:r>
            <a:r>
              <a:rPr sz="2700" spc="-6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 sé </a:t>
            </a:r>
            <a:r>
              <a:rPr sz="2700" spc="-10" dirty="0">
                <a:latin typeface="Georgia"/>
                <a:cs typeface="Georgia"/>
              </a:rPr>
              <a:t>ad</a:t>
            </a:r>
            <a:r>
              <a:rPr sz="2700" spc="-5" dirty="0">
                <a:latin typeface="Georgia"/>
                <a:cs typeface="Georgia"/>
              </a:rPr>
              <a:t> essere</a:t>
            </a:r>
            <a:r>
              <a:rPr sz="2700" spc="-3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infranto.</a:t>
            </a:r>
            <a:endParaRPr sz="27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16147"/>
              </a:buClr>
              <a:buFont typeface="Segoe UI Symbol"/>
              <a:buChar char="⚫"/>
            </a:pPr>
            <a:endParaRPr sz="4200">
              <a:latin typeface="Georgia"/>
              <a:cs typeface="Georgia"/>
            </a:endParaRPr>
          </a:p>
          <a:p>
            <a:pPr marL="175260" indent="-163195">
              <a:lnSpc>
                <a:spcPct val="100000"/>
              </a:lnSpc>
              <a:buClr>
                <a:srgbClr val="D16147"/>
              </a:buClr>
              <a:buSzPct val="81481"/>
              <a:buFont typeface="Segoe UI Symbol"/>
              <a:buChar char="⚫"/>
              <a:tabLst>
                <a:tab pos="175895" algn="l"/>
              </a:tabLst>
            </a:pPr>
            <a:r>
              <a:rPr sz="2700" spc="-5" dirty="0">
                <a:latin typeface="Georgia"/>
                <a:cs typeface="Georgia"/>
              </a:rPr>
              <a:t>Qual</a:t>
            </a:r>
            <a:r>
              <a:rPr sz="2700" spc="-2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è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allora </a:t>
            </a:r>
            <a:r>
              <a:rPr sz="2700" dirty="0">
                <a:latin typeface="Georgia"/>
                <a:cs typeface="Georgia"/>
              </a:rPr>
              <a:t>il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ruolo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delle</a:t>
            </a:r>
            <a:r>
              <a:rPr sz="2700" spc="-1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emozioni?</a:t>
            </a:r>
            <a:endParaRPr sz="27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40828" y="6368592"/>
            <a:ext cx="12700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0</a:t>
            </a:r>
            <a:endParaRPr sz="13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3000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2537" y="0"/>
            <a:ext cx="6748780" cy="6858000"/>
            <a:chOff x="1252537" y="0"/>
            <a:chExt cx="6748780" cy="6858000"/>
          </a:xfrm>
        </p:grpSpPr>
        <p:sp>
          <p:nvSpPr>
            <p:cNvPr id="4" name="object 4"/>
            <p:cNvSpPr/>
            <p:nvPr/>
          </p:nvSpPr>
          <p:spPr>
            <a:xfrm>
              <a:off x="1254925" y="0"/>
              <a:ext cx="6746240" cy="6858000"/>
            </a:xfrm>
            <a:custGeom>
              <a:avLst/>
              <a:gdLst/>
              <a:ahLst/>
              <a:cxnLst/>
              <a:rect l="l" t="t" r="r" b="b"/>
              <a:pathLst>
                <a:path w="6746240" h="6858000">
                  <a:moveTo>
                    <a:pt x="6624701" y="6388100"/>
                  </a:moveTo>
                  <a:lnTo>
                    <a:pt x="0" y="6388100"/>
                  </a:lnTo>
                  <a:lnTo>
                    <a:pt x="0" y="6697345"/>
                  </a:lnTo>
                  <a:lnTo>
                    <a:pt x="6624701" y="6697345"/>
                  </a:lnTo>
                  <a:lnTo>
                    <a:pt x="6624701" y="6388100"/>
                  </a:lnTo>
                  <a:close/>
                </a:path>
                <a:path w="6746240" h="6858000">
                  <a:moveTo>
                    <a:pt x="6746075" y="0"/>
                  </a:moveTo>
                  <a:lnTo>
                    <a:pt x="6631775" y="0"/>
                  </a:lnTo>
                  <a:lnTo>
                    <a:pt x="6631775" y="6858000"/>
                  </a:lnTo>
                  <a:lnTo>
                    <a:pt x="6746075" y="6858000"/>
                  </a:lnTo>
                  <a:lnTo>
                    <a:pt x="67460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57300" y="155574"/>
              <a:ext cx="6624955" cy="6546850"/>
            </a:xfrm>
            <a:custGeom>
              <a:avLst/>
              <a:gdLst/>
              <a:ahLst/>
              <a:cxnLst/>
              <a:rect l="l" t="t" r="r" b="b"/>
              <a:pathLst>
                <a:path w="6624955" h="6546850">
                  <a:moveTo>
                    <a:pt x="0" y="6546850"/>
                  </a:moveTo>
                  <a:lnTo>
                    <a:pt x="6624701" y="6546850"/>
                  </a:lnTo>
                  <a:lnTo>
                    <a:pt x="6624701" y="0"/>
                  </a:lnTo>
                  <a:lnTo>
                    <a:pt x="0" y="0"/>
                  </a:lnTo>
                  <a:lnTo>
                    <a:pt x="0" y="6546850"/>
                  </a:lnTo>
                  <a:close/>
                </a:path>
              </a:pathLst>
            </a:custGeom>
            <a:ln w="9525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7300" y="1276350"/>
              <a:ext cx="6624955" cy="0"/>
            </a:xfrm>
            <a:custGeom>
              <a:avLst/>
              <a:gdLst/>
              <a:ahLst/>
              <a:cxnLst/>
              <a:rect l="l" t="t" r="r" b="b"/>
              <a:pathLst>
                <a:path w="6624955">
                  <a:moveTo>
                    <a:pt x="0" y="0"/>
                  </a:moveTo>
                  <a:lnTo>
                    <a:pt x="6624701" y="0"/>
                  </a:lnTo>
                </a:path>
              </a:pathLst>
            </a:custGeom>
            <a:ln w="9525">
              <a:solidFill>
                <a:srgbClr val="DFDFD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43400" y="955674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457200" y="304800"/>
                  </a:moveTo>
                  <a:lnTo>
                    <a:pt x="454152" y="255397"/>
                  </a:lnTo>
                  <a:lnTo>
                    <a:pt x="445516" y="208534"/>
                  </a:lnTo>
                  <a:lnTo>
                    <a:pt x="431673" y="164719"/>
                  </a:lnTo>
                  <a:lnTo>
                    <a:pt x="413131" y="124841"/>
                  </a:lnTo>
                  <a:lnTo>
                    <a:pt x="390271" y="89281"/>
                  </a:lnTo>
                  <a:lnTo>
                    <a:pt x="363601" y="58801"/>
                  </a:lnTo>
                  <a:lnTo>
                    <a:pt x="333629" y="34036"/>
                  </a:lnTo>
                  <a:lnTo>
                    <a:pt x="265684" y="3937"/>
                  </a:lnTo>
                  <a:lnTo>
                    <a:pt x="228600" y="0"/>
                  </a:lnTo>
                  <a:lnTo>
                    <a:pt x="191516" y="3937"/>
                  </a:lnTo>
                  <a:lnTo>
                    <a:pt x="123571" y="34036"/>
                  </a:lnTo>
                  <a:lnTo>
                    <a:pt x="93599" y="58801"/>
                  </a:lnTo>
                  <a:lnTo>
                    <a:pt x="66929" y="89281"/>
                  </a:lnTo>
                  <a:lnTo>
                    <a:pt x="44069" y="124841"/>
                  </a:lnTo>
                  <a:lnTo>
                    <a:pt x="25527" y="164719"/>
                  </a:lnTo>
                  <a:lnTo>
                    <a:pt x="11684" y="208534"/>
                  </a:lnTo>
                  <a:lnTo>
                    <a:pt x="3048" y="255397"/>
                  </a:lnTo>
                  <a:lnTo>
                    <a:pt x="0" y="304800"/>
                  </a:lnTo>
                  <a:lnTo>
                    <a:pt x="3048" y="354203"/>
                  </a:lnTo>
                  <a:lnTo>
                    <a:pt x="11684" y="401066"/>
                  </a:lnTo>
                  <a:lnTo>
                    <a:pt x="25527" y="444881"/>
                  </a:lnTo>
                  <a:lnTo>
                    <a:pt x="44069" y="484759"/>
                  </a:lnTo>
                  <a:lnTo>
                    <a:pt x="66929" y="520319"/>
                  </a:lnTo>
                  <a:lnTo>
                    <a:pt x="93599" y="550799"/>
                  </a:lnTo>
                  <a:lnTo>
                    <a:pt x="123571" y="575564"/>
                  </a:lnTo>
                  <a:lnTo>
                    <a:pt x="191516" y="605663"/>
                  </a:lnTo>
                  <a:lnTo>
                    <a:pt x="228600" y="609600"/>
                  </a:lnTo>
                  <a:lnTo>
                    <a:pt x="265684" y="605663"/>
                  </a:lnTo>
                  <a:lnTo>
                    <a:pt x="333629" y="575564"/>
                  </a:lnTo>
                  <a:lnTo>
                    <a:pt x="363601" y="550799"/>
                  </a:lnTo>
                  <a:lnTo>
                    <a:pt x="390271" y="520319"/>
                  </a:lnTo>
                  <a:lnTo>
                    <a:pt x="413131" y="484759"/>
                  </a:lnTo>
                  <a:lnTo>
                    <a:pt x="431673" y="444881"/>
                  </a:lnTo>
                  <a:lnTo>
                    <a:pt x="445516" y="401066"/>
                  </a:lnTo>
                  <a:lnTo>
                    <a:pt x="454152" y="354203"/>
                  </a:lnTo>
                  <a:lnTo>
                    <a:pt x="4572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95851" y="1025524"/>
              <a:ext cx="352425" cy="471805"/>
            </a:xfrm>
            <a:custGeom>
              <a:avLst/>
              <a:gdLst/>
              <a:ahLst/>
              <a:cxnLst/>
              <a:rect l="l" t="t" r="r" b="b"/>
              <a:pathLst>
                <a:path w="352425" h="471805">
                  <a:moveTo>
                    <a:pt x="326898" y="235077"/>
                  </a:moveTo>
                  <a:lnTo>
                    <a:pt x="326263" y="216027"/>
                  </a:lnTo>
                  <a:lnTo>
                    <a:pt x="320294" y="176657"/>
                  </a:lnTo>
                  <a:lnTo>
                    <a:pt x="314325" y="157429"/>
                  </a:lnTo>
                  <a:lnTo>
                    <a:pt x="314325" y="237617"/>
                  </a:lnTo>
                  <a:lnTo>
                    <a:pt x="313563" y="256667"/>
                  </a:lnTo>
                  <a:lnTo>
                    <a:pt x="303022" y="310134"/>
                  </a:lnTo>
                  <a:lnTo>
                    <a:pt x="282194" y="354584"/>
                  </a:lnTo>
                  <a:lnTo>
                    <a:pt x="252476" y="390144"/>
                  </a:lnTo>
                  <a:lnTo>
                    <a:pt x="216408" y="413004"/>
                  </a:lnTo>
                  <a:lnTo>
                    <a:pt x="175133" y="421894"/>
                  </a:lnTo>
                  <a:lnTo>
                    <a:pt x="161036" y="420624"/>
                  </a:lnTo>
                  <a:lnTo>
                    <a:pt x="121539" y="406654"/>
                  </a:lnTo>
                  <a:lnTo>
                    <a:pt x="87630" y="378714"/>
                  </a:lnTo>
                  <a:lnTo>
                    <a:pt x="61214" y="339344"/>
                  </a:lnTo>
                  <a:lnTo>
                    <a:pt x="43942" y="289814"/>
                  </a:lnTo>
                  <a:lnTo>
                    <a:pt x="38100" y="235077"/>
                  </a:lnTo>
                  <a:lnTo>
                    <a:pt x="38735" y="216027"/>
                  </a:lnTo>
                  <a:lnTo>
                    <a:pt x="49276" y="162687"/>
                  </a:lnTo>
                  <a:lnTo>
                    <a:pt x="70104" y="118237"/>
                  </a:lnTo>
                  <a:lnTo>
                    <a:pt x="99822" y="82550"/>
                  </a:lnTo>
                  <a:lnTo>
                    <a:pt x="136017" y="58420"/>
                  </a:lnTo>
                  <a:lnTo>
                    <a:pt x="177165" y="50800"/>
                  </a:lnTo>
                  <a:lnTo>
                    <a:pt x="191262" y="52070"/>
                  </a:lnTo>
                  <a:lnTo>
                    <a:pt x="242824" y="73660"/>
                  </a:lnTo>
                  <a:lnTo>
                    <a:pt x="274447" y="106807"/>
                  </a:lnTo>
                  <a:lnTo>
                    <a:pt x="297942" y="148717"/>
                  </a:lnTo>
                  <a:lnTo>
                    <a:pt x="311658" y="200787"/>
                  </a:lnTo>
                  <a:lnTo>
                    <a:pt x="314325" y="237617"/>
                  </a:lnTo>
                  <a:lnTo>
                    <a:pt x="314325" y="157429"/>
                  </a:lnTo>
                  <a:lnTo>
                    <a:pt x="292735" y="108077"/>
                  </a:lnTo>
                  <a:lnTo>
                    <a:pt x="248285" y="58420"/>
                  </a:lnTo>
                  <a:lnTo>
                    <a:pt x="206883" y="38100"/>
                  </a:lnTo>
                  <a:lnTo>
                    <a:pt x="176403" y="34290"/>
                  </a:lnTo>
                  <a:lnTo>
                    <a:pt x="146050" y="38100"/>
                  </a:lnTo>
                  <a:lnTo>
                    <a:pt x="92202" y="68580"/>
                  </a:lnTo>
                  <a:lnTo>
                    <a:pt x="51308" y="123317"/>
                  </a:lnTo>
                  <a:lnTo>
                    <a:pt x="28575" y="195707"/>
                  </a:lnTo>
                  <a:lnTo>
                    <a:pt x="25400" y="235077"/>
                  </a:lnTo>
                  <a:lnTo>
                    <a:pt x="26035" y="256667"/>
                  </a:lnTo>
                  <a:lnTo>
                    <a:pt x="32004" y="296164"/>
                  </a:lnTo>
                  <a:lnTo>
                    <a:pt x="59563" y="364744"/>
                  </a:lnTo>
                  <a:lnTo>
                    <a:pt x="104013" y="414274"/>
                  </a:lnTo>
                  <a:lnTo>
                    <a:pt x="160401" y="437134"/>
                  </a:lnTo>
                  <a:lnTo>
                    <a:pt x="175895" y="438404"/>
                  </a:lnTo>
                  <a:lnTo>
                    <a:pt x="191135" y="437134"/>
                  </a:lnTo>
                  <a:lnTo>
                    <a:pt x="234569" y="423164"/>
                  </a:lnTo>
                  <a:lnTo>
                    <a:pt x="271907" y="392684"/>
                  </a:lnTo>
                  <a:lnTo>
                    <a:pt x="308483" y="332994"/>
                  </a:lnTo>
                  <a:lnTo>
                    <a:pt x="326136" y="257937"/>
                  </a:lnTo>
                  <a:lnTo>
                    <a:pt x="326898" y="235077"/>
                  </a:lnTo>
                  <a:close/>
                </a:path>
                <a:path w="352425" h="471805">
                  <a:moveTo>
                    <a:pt x="352425" y="235077"/>
                  </a:moveTo>
                  <a:lnTo>
                    <a:pt x="351282" y="210947"/>
                  </a:lnTo>
                  <a:lnTo>
                    <a:pt x="344170" y="165227"/>
                  </a:lnTo>
                  <a:lnTo>
                    <a:pt x="339598" y="151003"/>
                  </a:lnTo>
                  <a:lnTo>
                    <a:pt x="339598" y="235077"/>
                  </a:lnTo>
                  <a:lnTo>
                    <a:pt x="339598" y="237617"/>
                  </a:lnTo>
                  <a:lnTo>
                    <a:pt x="336296" y="279527"/>
                  </a:lnTo>
                  <a:lnTo>
                    <a:pt x="326898" y="321564"/>
                  </a:lnTo>
                  <a:lnTo>
                    <a:pt x="311912" y="358394"/>
                  </a:lnTo>
                  <a:lnTo>
                    <a:pt x="291973" y="391414"/>
                  </a:lnTo>
                  <a:lnTo>
                    <a:pt x="240030" y="438404"/>
                  </a:lnTo>
                  <a:lnTo>
                    <a:pt x="176403" y="454914"/>
                  </a:lnTo>
                  <a:lnTo>
                    <a:pt x="159766" y="453644"/>
                  </a:lnTo>
                  <a:lnTo>
                    <a:pt x="98425" y="429514"/>
                  </a:lnTo>
                  <a:lnTo>
                    <a:pt x="50165" y="376174"/>
                  </a:lnTo>
                  <a:lnTo>
                    <a:pt x="32512" y="340614"/>
                  </a:lnTo>
                  <a:lnTo>
                    <a:pt x="20193" y="302514"/>
                  </a:lnTo>
                  <a:lnTo>
                    <a:pt x="13462" y="259207"/>
                  </a:lnTo>
                  <a:lnTo>
                    <a:pt x="12700" y="235077"/>
                  </a:lnTo>
                  <a:lnTo>
                    <a:pt x="16002" y="193167"/>
                  </a:lnTo>
                  <a:lnTo>
                    <a:pt x="25400" y="151257"/>
                  </a:lnTo>
                  <a:lnTo>
                    <a:pt x="40386" y="114427"/>
                  </a:lnTo>
                  <a:lnTo>
                    <a:pt x="60325" y="81280"/>
                  </a:lnTo>
                  <a:lnTo>
                    <a:pt x="112268" y="34290"/>
                  </a:lnTo>
                  <a:lnTo>
                    <a:pt x="175895" y="17780"/>
                  </a:lnTo>
                  <a:lnTo>
                    <a:pt x="192532" y="19050"/>
                  </a:lnTo>
                  <a:lnTo>
                    <a:pt x="239522" y="34290"/>
                  </a:lnTo>
                  <a:lnTo>
                    <a:pt x="291592" y="81280"/>
                  </a:lnTo>
                  <a:lnTo>
                    <a:pt x="326644" y="151257"/>
                  </a:lnTo>
                  <a:lnTo>
                    <a:pt x="336296" y="191897"/>
                  </a:lnTo>
                  <a:lnTo>
                    <a:pt x="339598" y="235077"/>
                  </a:lnTo>
                  <a:lnTo>
                    <a:pt x="339598" y="151003"/>
                  </a:lnTo>
                  <a:lnTo>
                    <a:pt x="311658" y="85090"/>
                  </a:lnTo>
                  <a:lnTo>
                    <a:pt x="287528" y="53340"/>
                  </a:lnTo>
                  <a:lnTo>
                    <a:pt x="241681" y="17780"/>
                  </a:lnTo>
                  <a:lnTo>
                    <a:pt x="193167" y="1270"/>
                  </a:lnTo>
                  <a:lnTo>
                    <a:pt x="175133" y="0"/>
                  </a:lnTo>
                  <a:lnTo>
                    <a:pt x="139827" y="5080"/>
                  </a:lnTo>
                  <a:lnTo>
                    <a:pt x="76835" y="41910"/>
                  </a:lnTo>
                  <a:lnTo>
                    <a:pt x="50927" y="69850"/>
                  </a:lnTo>
                  <a:lnTo>
                    <a:pt x="29591" y="105537"/>
                  </a:lnTo>
                  <a:lnTo>
                    <a:pt x="13462" y="146177"/>
                  </a:lnTo>
                  <a:lnTo>
                    <a:pt x="3429" y="190627"/>
                  </a:lnTo>
                  <a:lnTo>
                    <a:pt x="0" y="237617"/>
                  </a:lnTo>
                  <a:lnTo>
                    <a:pt x="1016" y="261747"/>
                  </a:lnTo>
                  <a:lnTo>
                    <a:pt x="8128" y="307594"/>
                  </a:lnTo>
                  <a:lnTo>
                    <a:pt x="21590" y="349504"/>
                  </a:lnTo>
                  <a:lnTo>
                    <a:pt x="40640" y="387604"/>
                  </a:lnTo>
                  <a:lnTo>
                    <a:pt x="64770" y="419354"/>
                  </a:lnTo>
                  <a:lnTo>
                    <a:pt x="124714" y="461264"/>
                  </a:lnTo>
                  <a:lnTo>
                    <a:pt x="159131" y="471551"/>
                  </a:lnTo>
                  <a:lnTo>
                    <a:pt x="177165" y="471551"/>
                  </a:lnTo>
                  <a:lnTo>
                    <a:pt x="229362" y="461264"/>
                  </a:lnTo>
                  <a:lnTo>
                    <a:pt x="275463" y="430784"/>
                  </a:lnTo>
                  <a:lnTo>
                    <a:pt x="301371" y="401574"/>
                  </a:lnTo>
                  <a:lnTo>
                    <a:pt x="322707" y="367284"/>
                  </a:lnTo>
                  <a:lnTo>
                    <a:pt x="338836" y="326644"/>
                  </a:lnTo>
                  <a:lnTo>
                    <a:pt x="348869" y="282194"/>
                  </a:lnTo>
                  <a:lnTo>
                    <a:pt x="352425" y="23507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31135" y="672465"/>
            <a:ext cx="369316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Marcatore</a:t>
            </a:r>
            <a:r>
              <a:rPr sz="3300" spc="-95" dirty="0"/>
              <a:t> </a:t>
            </a:r>
            <a:r>
              <a:rPr sz="3300" spc="-5" dirty="0"/>
              <a:t>somatico</a:t>
            </a:r>
            <a:endParaRPr sz="3300"/>
          </a:p>
        </p:txBody>
      </p:sp>
      <p:sp>
        <p:nvSpPr>
          <p:cNvPr id="10" name="object 10"/>
          <p:cNvSpPr/>
          <p:nvPr/>
        </p:nvSpPr>
        <p:spPr>
          <a:xfrm>
            <a:off x="3320415" y="2653919"/>
            <a:ext cx="71755" cy="15240"/>
          </a:xfrm>
          <a:custGeom>
            <a:avLst/>
            <a:gdLst/>
            <a:ahLst/>
            <a:cxnLst/>
            <a:rect l="l" t="t" r="r" b="b"/>
            <a:pathLst>
              <a:path w="71754" h="15239">
                <a:moveTo>
                  <a:pt x="71627" y="0"/>
                </a:moveTo>
                <a:lnTo>
                  <a:pt x="0" y="0"/>
                </a:lnTo>
                <a:lnTo>
                  <a:pt x="0" y="15239"/>
                </a:lnTo>
                <a:lnTo>
                  <a:pt x="71627" y="15239"/>
                </a:lnTo>
                <a:lnTo>
                  <a:pt x="71627" y="0"/>
                </a:lnTo>
                <a:close/>
              </a:path>
            </a:pathLst>
          </a:custGeom>
          <a:solidFill>
            <a:srgbClr val="0099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67055" y="1211960"/>
            <a:ext cx="8217534" cy="4781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0"/>
              </a:spcBef>
              <a:buClr>
                <a:srgbClr val="D16147"/>
              </a:buClr>
              <a:buSzPct val="85416"/>
              <a:buFont typeface="Segoe UI Symbol"/>
              <a:buChar char="⚫"/>
              <a:tabLst>
                <a:tab pos="285115" algn="l"/>
                <a:tab pos="285750" algn="l"/>
                <a:tab pos="4398010" algn="l"/>
              </a:tabLst>
            </a:pPr>
            <a:r>
              <a:rPr sz="2400" spc="-5" dirty="0">
                <a:latin typeface="Georgia"/>
                <a:cs typeface="Georgia"/>
              </a:rPr>
              <a:t>Dinanzi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un campo di possibili decisioni, l'esito negativo </a:t>
            </a:r>
            <a:r>
              <a:rPr sz="2400" dirty="0">
                <a:latin typeface="Georgia"/>
                <a:cs typeface="Georgia"/>
              </a:rPr>
              <a:t> relativo ad </a:t>
            </a:r>
            <a:r>
              <a:rPr sz="2400" spc="-5" dirty="0">
                <a:latin typeface="Georgia"/>
                <a:cs typeface="Georgia"/>
              </a:rPr>
              <a:t>una di esse produrrà una</a:t>
            </a:r>
            <a:r>
              <a:rPr sz="2400" spc="-5" dirty="0">
                <a:solidFill>
                  <a:srgbClr val="009999"/>
                </a:solidFill>
                <a:latin typeface="Georgia"/>
                <a:cs typeface="Georgia"/>
              </a:rPr>
              <a:t> </a:t>
            </a:r>
            <a:r>
              <a:rPr sz="2400" u="heavy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Georgia"/>
                <a:cs typeface="Georgia"/>
                <a:hlinkClick r:id="rId2"/>
              </a:rPr>
              <a:t>sensazione</a:t>
            </a:r>
            <a:r>
              <a:rPr sz="2400" spc="-5" dirty="0">
                <a:solidFill>
                  <a:srgbClr val="009999"/>
                </a:solidFill>
                <a:latin typeface="Georgia"/>
                <a:cs typeface="Georgia"/>
                <a:hlinkClick r:id="rId2"/>
              </a:rPr>
              <a:t> </a:t>
            </a:r>
            <a:r>
              <a:rPr sz="2400" spc="-5" dirty="0">
                <a:latin typeface="Georgia"/>
                <a:cs typeface="Georgia"/>
              </a:rPr>
              <a:t>spiacevole, </a:t>
            </a:r>
            <a:r>
              <a:rPr sz="2400" spc="-56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somatica, che contrassegnerà un'immagine: </a:t>
            </a:r>
            <a:r>
              <a:rPr sz="2400" dirty="0">
                <a:latin typeface="Georgia"/>
                <a:cs typeface="Georgia"/>
              </a:rPr>
              <a:t>il marcatore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somatico. </a:t>
            </a:r>
            <a:r>
              <a:rPr sz="2400" dirty="0">
                <a:latin typeface="Georgia"/>
                <a:cs typeface="Georgia"/>
              </a:rPr>
              <a:t>La </a:t>
            </a:r>
            <a:r>
              <a:rPr sz="2400" spc="-5" dirty="0">
                <a:latin typeface="Georgia"/>
                <a:cs typeface="Georgia"/>
              </a:rPr>
              <a:t>teoria di Damasio stabilisce che </a:t>
            </a:r>
            <a:r>
              <a:rPr sz="2400" dirty="0">
                <a:latin typeface="Georgia"/>
                <a:cs typeface="Georgia"/>
              </a:rPr>
              <a:t>ruolo </a:t>
            </a:r>
            <a:r>
              <a:rPr sz="2400" spc="-5" dirty="0">
                <a:latin typeface="Georgia"/>
                <a:cs typeface="Georgia"/>
              </a:rPr>
              <a:t>del </a:t>
            </a:r>
            <a:r>
              <a:rPr sz="2400" dirty="0">
                <a:latin typeface="Georgia"/>
                <a:cs typeface="Georgia"/>
              </a:rPr>
              <a:t> marcatore </a:t>
            </a:r>
            <a:r>
              <a:rPr sz="2400" spc="-5" dirty="0">
                <a:latin typeface="Georgia"/>
                <a:cs typeface="Georgia"/>
              </a:rPr>
              <a:t>somatico sia </a:t>
            </a:r>
            <a:r>
              <a:rPr sz="2400" dirty="0">
                <a:latin typeface="Georgia"/>
                <a:cs typeface="Georgia"/>
              </a:rPr>
              <a:t>quello </a:t>
            </a:r>
            <a:r>
              <a:rPr sz="2400" spc="-5" dirty="0">
                <a:latin typeface="Georgia"/>
                <a:cs typeface="Georgia"/>
              </a:rPr>
              <a:t>di forzare l'attenzione </a:t>
            </a:r>
            <a:r>
              <a:rPr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sull'esito negativo </a:t>
            </a:r>
            <a:r>
              <a:rPr sz="2400" dirty="0">
                <a:latin typeface="Georgia"/>
                <a:cs typeface="Georgia"/>
              </a:rPr>
              <a:t>al quale </a:t>
            </a:r>
            <a:r>
              <a:rPr sz="2400" spc="-5" dirty="0">
                <a:latin typeface="Georgia"/>
                <a:cs typeface="Georgia"/>
              </a:rPr>
              <a:t>può condurre una certa azione, </a:t>
            </a:r>
            <a:r>
              <a:rPr sz="2400" dirty="0">
                <a:latin typeface="Georgia"/>
                <a:cs typeface="Georgia"/>
              </a:rPr>
              <a:t> agendo </a:t>
            </a:r>
            <a:r>
              <a:rPr sz="2400" spc="-5" dirty="0">
                <a:latin typeface="Georgia"/>
                <a:cs typeface="Georgia"/>
              </a:rPr>
              <a:t>come un segnale </a:t>
            </a:r>
            <a:r>
              <a:rPr sz="2400" dirty="0">
                <a:latin typeface="Georgia"/>
                <a:cs typeface="Georgia"/>
              </a:rPr>
              <a:t>automatico </a:t>
            </a:r>
            <a:r>
              <a:rPr sz="2400" spc="-5" dirty="0">
                <a:latin typeface="Georgia"/>
                <a:cs typeface="Georgia"/>
              </a:rPr>
              <a:t>d'allarme </a:t>
            </a:r>
            <a:r>
              <a:rPr sz="2400" dirty="0">
                <a:latin typeface="Georgia"/>
                <a:cs typeface="Georgia"/>
              </a:rPr>
              <a:t>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restringendo notevolmente </a:t>
            </a:r>
            <a:r>
              <a:rPr sz="2400" spc="-5" dirty="0">
                <a:latin typeface="Georgia"/>
                <a:cs typeface="Georgia"/>
              </a:rPr>
              <a:t>la gamma di scelte possibili. </a:t>
            </a:r>
            <a:r>
              <a:rPr sz="2400" dirty="0">
                <a:latin typeface="Georgia"/>
                <a:cs typeface="Georgia"/>
              </a:rPr>
              <a:t>I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marcatori </a:t>
            </a:r>
            <a:r>
              <a:rPr sz="2400" spc="-5" dirty="0">
                <a:latin typeface="Georgia"/>
                <a:cs typeface="Georgia"/>
              </a:rPr>
              <a:t>somatici </a:t>
            </a:r>
            <a:r>
              <a:rPr sz="2400" dirty="0">
                <a:latin typeface="Georgia"/>
                <a:cs typeface="Georgia"/>
              </a:rPr>
              <a:t>renderebbero </a:t>
            </a:r>
            <a:r>
              <a:rPr sz="2400" spc="-5" dirty="0">
                <a:latin typeface="Georgia"/>
                <a:cs typeface="Georgia"/>
              </a:rPr>
              <a:t>così più efficiente </a:t>
            </a:r>
            <a:r>
              <a:rPr sz="2400" dirty="0">
                <a:latin typeface="Georgia"/>
                <a:cs typeface="Georgia"/>
              </a:rPr>
              <a:t>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preciso </a:t>
            </a:r>
            <a:r>
              <a:rPr sz="2400" dirty="0">
                <a:latin typeface="Georgia"/>
                <a:cs typeface="Georgia"/>
              </a:rPr>
              <a:t>il </a:t>
            </a:r>
            <a:r>
              <a:rPr sz="2400" spc="-5" dirty="0">
                <a:latin typeface="Georgia"/>
                <a:cs typeface="Georgia"/>
              </a:rPr>
              <a:t>processo di decisione, </a:t>
            </a:r>
            <a:r>
              <a:rPr sz="2400" dirty="0">
                <a:latin typeface="Georgia"/>
                <a:cs typeface="Georgia"/>
              </a:rPr>
              <a:t>al </a:t>
            </a:r>
            <a:r>
              <a:rPr sz="2400" spc="-5" dirty="0">
                <a:latin typeface="Georgia"/>
                <a:cs typeface="Georgia"/>
              </a:rPr>
              <a:t>contrario la loro assenza </a:t>
            </a:r>
            <a:r>
              <a:rPr sz="2400" spc="-56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ne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ridurrà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tali caratteristiche.	Dovrebbe </a:t>
            </a:r>
            <a:r>
              <a:rPr sz="2400" dirty="0">
                <a:latin typeface="Georgia"/>
                <a:cs typeface="Georgia"/>
              </a:rPr>
              <a:t>risultare </a:t>
            </a:r>
            <a:r>
              <a:rPr sz="2400" spc="-5" dirty="0">
                <a:latin typeface="Georgia"/>
                <a:cs typeface="Georgia"/>
              </a:rPr>
              <a:t>così </a:t>
            </a:r>
            <a:r>
              <a:rPr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evidente l'associazione tra processi cosiddetti cognitivi </a:t>
            </a:r>
            <a:r>
              <a:rPr sz="2400" dirty="0">
                <a:latin typeface="Georgia"/>
                <a:cs typeface="Georgia"/>
              </a:rPr>
              <a:t>e </a:t>
            </a:r>
            <a:r>
              <a:rPr sz="2400" spc="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processi</a:t>
            </a:r>
            <a:r>
              <a:rPr sz="2400" spc="-1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chiamati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emotivi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63688" y="6368592"/>
            <a:ext cx="96520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3000" y="0"/>
            <a:ext cx="114300" cy="6858000"/>
          </a:xfrm>
          <a:custGeom>
            <a:avLst/>
            <a:gdLst/>
            <a:ahLst/>
            <a:cxnLst/>
            <a:rect l="l" t="t" r="r" b="b"/>
            <a:pathLst>
              <a:path w="114300" h="6858000">
                <a:moveTo>
                  <a:pt x="11430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0" y="6858000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252537" y="0"/>
            <a:ext cx="6748780" cy="6858000"/>
            <a:chOff x="1252537" y="0"/>
            <a:chExt cx="6748780" cy="6858000"/>
          </a:xfrm>
        </p:grpSpPr>
        <p:sp>
          <p:nvSpPr>
            <p:cNvPr id="4" name="object 4"/>
            <p:cNvSpPr/>
            <p:nvPr/>
          </p:nvSpPr>
          <p:spPr>
            <a:xfrm>
              <a:off x="1254925" y="0"/>
              <a:ext cx="6746240" cy="6858000"/>
            </a:xfrm>
            <a:custGeom>
              <a:avLst/>
              <a:gdLst/>
              <a:ahLst/>
              <a:cxnLst/>
              <a:rect l="l" t="t" r="r" b="b"/>
              <a:pathLst>
                <a:path w="6746240" h="6858000">
                  <a:moveTo>
                    <a:pt x="6624701" y="6388100"/>
                  </a:moveTo>
                  <a:lnTo>
                    <a:pt x="0" y="6388100"/>
                  </a:lnTo>
                  <a:lnTo>
                    <a:pt x="0" y="6697345"/>
                  </a:lnTo>
                  <a:lnTo>
                    <a:pt x="6624701" y="6697345"/>
                  </a:lnTo>
                  <a:lnTo>
                    <a:pt x="6624701" y="6388100"/>
                  </a:lnTo>
                  <a:close/>
                </a:path>
                <a:path w="6746240" h="6858000">
                  <a:moveTo>
                    <a:pt x="6746075" y="0"/>
                  </a:moveTo>
                  <a:lnTo>
                    <a:pt x="6631775" y="0"/>
                  </a:lnTo>
                  <a:lnTo>
                    <a:pt x="6631775" y="6858000"/>
                  </a:lnTo>
                  <a:lnTo>
                    <a:pt x="6746075" y="6858000"/>
                  </a:lnTo>
                  <a:lnTo>
                    <a:pt x="67460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57300" y="155574"/>
              <a:ext cx="6624955" cy="6546850"/>
            </a:xfrm>
            <a:custGeom>
              <a:avLst/>
              <a:gdLst/>
              <a:ahLst/>
              <a:cxnLst/>
              <a:rect l="l" t="t" r="r" b="b"/>
              <a:pathLst>
                <a:path w="6624955" h="6546850">
                  <a:moveTo>
                    <a:pt x="0" y="6546850"/>
                  </a:moveTo>
                  <a:lnTo>
                    <a:pt x="6624701" y="6546850"/>
                  </a:lnTo>
                  <a:lnTo>
                    <a:pt x="6624701" y="0"/>
                  </a:lnTo>
                  <a:lnTo>
                    <a:pt x="0" y="0"/>
                  </a:lnTo>
                  <a:lnTo>
                    <a:pt x="0" y="6546850"/>
                  </a:lnTo>
                  <a:close/>
                </a:path>
              </a:pathLst>
            </a:custGeom>
            <a:ln w="9525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7300" y="1276350"/>
              <a:ext cx="6624955" cy="0"/>
            </a:xfrm>
            <a:custGeom>
              <a:avLst/>
              <a:gdLst/>
              <a:ahLst/>
              <a:cxnLst/>
              <a:rect l="l" t="t" r="r" b="b"/>
              <a:pathLst>
                <a:path w="6624955">
                  <a:moveTo>
                    <a:pt x="0" y="0"/>
                  </a:moveTo>
                  <a:lnTo>
                    <a:pt x="6624701" y="0"/>
                  </a:lnTo>
                </a:path>
              </a:pathLst>
            </a:custGeom>
            <a:ln w="9525">
              <a:solidFill>
                <a:srgbClr val="DFDFDF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43400" y="955674"/>
              <a:ext cx="457200" cy="609600"/>
            </a:xfrm>
            <a:custGeom>
              <a:avLst/>
              <a:gdLst/>
              <a:ahLst/>
              <a:cxnLst/>
              <a:rect l="l" t="t" r="r" b="b"/>
              <a:pathLst>
                <a:path w="457200" h="609600">
                  <a:moveTo>
                    <a:pt x="457200" y="304800"/>
                  </a:moveTo>
                  <a:lnTo>
                    <a:pt x="454152" y="255397"/>
                  </a:lnTo>
                  <a:lnTo>
                    <a:pt x="445516" y="208534"/>
                  </a:lnTo>
                  <a:lnTo>
                    <a:pt x="431673" y="164719"/>
                  </a:lnTo>
                  <a:lnTo>
                    <a:pt x="413131" y="124841"/>
                  </a:lnTo>
                  <a:lnTo>
                    <a:pt x="390271" y="89281"/>
                  </a:lnTo>
                  <a:lnTo>
                    <a:pt x="363601" y="58801"/>
                  </a:lnTo>
                  <a:lnTo>
                    <a:pt x="333629" y="34036"/>
                  </a:lnTo>
                  <a:lnTo>
                    <a:pt x="265684" y="3937"/>
                  </a:lnTo>
                  <a:lnTo>
                    <a:pt x="228600" y="0"/>
                  </a:lnTo>
                  <a:lnTo>
                    <a:pt x="191516" y="3937"/>
                  </a:lnTo>
                  <a:lnTo>
                    <a:pt x="123571" y="34036"/>
                  </a:lnTo>
                  <a:lnTo>
                    <a:pt x="93599" y="58801"/>
                  </a:lnTo>
                  <a:lnTo>
                    <a:pt x="66929" y="89281"/>
                  </a:lnTo>
                  <a:lnTo>
                    <a:pt x="44069" y="124841"/>
                  </a:lnTo>
                  <a:lnTo>
                    <a:pt x="25527" y="164719"/>
                  </a:lnTo>
                  <a:lnTo>
                    <a:pt x="11684" y="208534"/>
                  </a:lnTo>
                  <a:lnTo>
                    <a:pt x="3048" y="255397"/>
                  </a:lnTo>
                  <a:lnTo>
                    <a:pt x="0" y="304800"/>
                  </a:lnTo>
                  <a:lnTo>
                    <a:pt x="3048" y="354203"/>
                  </a:lnTo>
                  <a:lnTo>
                    <a:pt x="11684" y="401066"/>
                  </a:lnTo>
                  <a:lnTo>
                    <a:pt x="25527" y="444881"/>
                  </a:lnTo>
                  <a:lnTo>
                    <a:pt x="44069" y="484759"/>
                  </a:lnTo>
                  <a:lnTo>
                    <a:pt x="66929" y="520319"/>
                  </a:lnTo>
                  <a:lnTo>
                    <a:pt x="93599" y="550799"/>
                  </a:lnTo>
                  <a:lnTo>
                    <a:pt x="123571" y="575564"/>
                  </a:lnTo>
                  <a:lnTo>
                    <a:pt x="191516" y="605663"/>
                  </a:lnTo>
                  <a:lnTo>
                    <a:pt x="228600" y="609600"/>
                  </a:lnTo>
                  <a:lnTo>
                    <a:pt x="265684" y="605663"/>
                  </a:lnTo>
                  <a:lnTo>
                    <a:pt x="333629" y="575564"/>
                  </a:lnTo>
                  <a:lnTo>
                    <a:pt x="363601" y="550799"/>
                  </a:lnTo>
                  <a:lnTo>
                    <a:pt x="390271" y="520319"/>
                  </a:lnTo>
                  <a:lnTo>
                    <a:pt x="413131" y="484759"/>
                  </a:lnTo>
                  <a:lnTo>
                    <a:pt x="431673" y="444881"/>
                  </a:lnTo>
                  <a:lnTo>
                    <a:pt x="445516" y="401066"/>
                  </a:lnTo>
                  <a:lnTo>
                    <a:pt x="454152" y="354203"/>
                  </a:lnTo>
                  <a:lnTo>
                    <a:pt x="4572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395851" y="1025524"/>
              <a:ext cx="352425" cy="471805"/>
            </a:xfrm>
            <a:custGeom>
              <a:avLst/>
              <a:gdLst/>
              <a:ahLst/>
              <a:cxnLst/>
              <a:rect l="l" t="t" r="r" b="b"/>
              <a:pathLst>
                <a:path w="352425" h="471805">
                  <a:moveTo>
                    <a:pt x="326898" y="235077"/>
                  </a:moveTo>
                  <a:lnTo>
                    <a:pt x="326263" y="216027"/>
                  </a:lnTo>
                  <a:lnTo>
                    <a:pt x="320294" y="176657"/>
                  </a:lnTo>
                  <a:lnTo>
                    <a:pt x="314325" y="157429"/>
                  </a:lnTo>
                  <a:lnTo>
                    <a:pt x="314325" y="237617"/>
                  </a:lnTo>
                  <a:lnTo>
                    <a:pt x="313563" y="256667"/>
                  </a:lnTo>
                  <a:lnTo>
                    <a:pt x="303022" y="310134"/>
                  </a:lnTo>
                  <a:lnTo>
                    <a:pt x="282194" y="354584"/>
                  </a:lnTo>
                  <a:lnTo>
                    <a:pt x="252476" y="390144"/>
                  </a:lnTo>
                  <a:lnTo>
                    <a:pt x="216408" y="413004"/>
                  </a:lnTo>
                  <a:lnTo>
                    <a:pt x="175133" y="421894"/>
                  </a:lnTo>
                  <a:lnTo>
                    <a:pt x="161036" y="420624"/>
                  </a:lnTo>
                  <a:lnTo>
                    <a:pt x="121539" y="406654"/>
                  </a:lnTo>
                  <a:lnTo>
                    <a:pt x="87630" y="378714"/>
                  </a:lnTo>
                  <a:lnTo>
                    <a:pt x="61214" y="339344"/>
                  </a:lnTo>
                  <a:lnTo>
                    <a:pt x="43942" y="289814"/>
                  </a:lnTo>
                  <a:lnTo>
                    <a:pt x="38100" y="235077"/>
                  </a:lnTo>
                  <a:lnTo>
                    <a:pt x="38735" y="216027"/>
                  </a:lnTo>
                  <a:lnTo>
                    <a:pt x="49276" y="162687"/>
                  </a:lnTo>
                  <a:lnTo>
                    <a:pt x="70104" y="118237"/>
                  </a:lnTo>
                  <a:lnTo>
                    <a:pt x="99822" y="82550"/>
                  </a:lnTo>
                  <a:lnTo>
                    <a:pt x="136017" y="58420"/>
                  </a:lnTo>
                  <a:lnTo>
                    <a:pt x="177165" y="50800"/>
                  </a:lnTo>
                  <a:lnTo>
                    <a:pt x="191262" y="52070"/>
                  </a:lnTo>
                  <a:lnTo>
                    <a:pt x="242824" y="73660"/>
                  </a:lnTo>
                  <a:lnTo>
                    <a:pt x="274447" y="106807"/>
                  </a:lnTo>
                  <a:lnTo>
                    <a:pt x="297942" y="148717"/>
                  </a:lnTo>
                  <a:lnTo>
                    <a:pt x="311658" y="200787"/>
                  </a:lnTo>
                  <a:lnTo>
                    <a:pt x="314325" y="237617"/>
                  </a:lnTo>
                  <a:lnTo>
                    <a:pt x="314325" y="157429"/>
                  </a:lnTo>
                  <a:lnTo>
                    <a:pt x="292735" y="108077"/>
                  </a:lnTo>
                  <a:lnTo>
                    <a:pt x="248285" y="58420"/>
                  </a:lnTo>
                  <a:lnTo>
                    <a:pt x="206883" y="38100"/>
                  </a:lnTo>
                  <a:lnTo>
                    <a:pt x="176403" y="34290"/>
                  </a:lnTo>
                  <a:lnTo>
                    <a:pt x="146050" y="38100"/>
                  </a:lnTo>
                  <a:lnTo>
                    <a:pt x="92202" y="68580"/>
                  </a:lnTo>
                  <a:lnTo>
                    <a:pt x="51308" y="123317"/>
                  </a:lnTo>
                  <a:lnTo>
                    <a:pt x="28575" y="195707"/>
                  </a:lnTo>
                  <a:lnTo>
                    <a:pt x="25400" y="235077"/>
                  </a:lnTo>
                  <a:lnTo>
                    <a:pt x="26035" y="256667"/>
                  </a:lnTo>
                  <a:lnTo>
                    <a:pt x="32004" y="296164"/>
                  </a:lnTo>
                  <a:lnTo>
                    <a:pt x="59563" y="364744"/>
                  </a:lnTo>
                  <a:lnTo>
                    <a:pt x="104013" y="414274"/>
                  </a:lnTo>
                  <a:lnTo>
                    <a:pt x="160401" y="437134"/>
                  </a:lnTo>
                  <a:lnTo>
                    <a:pt x="175895" y="438404"/>
                  </a:lnTo>
                  <a:lnTo>
                    <a:pt x="191135" y="437134"/>
                  </a:lnTo>
                  <a:lnTo>
                    <a:pt x="234569" y="423164"/>
                  </a:lnTo>
                  <a:lnTo>
                    <a:pt x="271907" y="392684"/>
                  </a:lnTo>
                  <a:lnTo>
                    <a:pt x="308483" y="332994"/>
                  </a:lnTo>
                  <a:lnTo>
                    <a:pt x="326136" y="257937"/>
                  </a:lnTo>
                  <a:lnTo>
                    <a:pt x="326898" y="235077"/>
                  </a:lnTo>
                  <a:close/>
                </a:path>
                <a:path w="352425" h="471805">
                  <a:moveTo>
                    <a:pt x="352425" y="235077"/>
                  </a:moveTo>
                  <a:lnTo>
                    <a:pt x="351282" y="210947"/>
                  </a:lnTo>
                  <a:lnTo>
                    <a:pt x="344170" y="165227"/>
                  </a:lnTo>
                  <a:lnTo>
                    <a:pt x="339598" y="151003"/>
                  </a:lnTo>
                  <a:lnTo>
                    <a:pt x="339598" y="235077"/>
                  </a:lnTo>
                  <a:lnTo>
                    <a:pt x="339598" y="237617"/>
                  </a:lnTo>
                  <a:lnTo>
                    <a:pt x="336296" y="279527"/>
                  </a:lnTo>
                  <a:lnTo>
                    <a:pt x="326898" y="321564"/>
                  </a:lnTo>
                  <a:lnTo>
                    <a:pt x="311912" y="358394"/>
                  </a:lnTo>
                  <a:lnTo>
                    <a:pt x="291973" y="391414"/>
                  </a:lnTo>
                  <a:lnTo>
                    <a:pt x="240030" y="438404"/>
                  </a:lnTo>
                  <a:lnTo>
                    <a:pt x="176403" y="454914"/>
                  </a:lnTo>
                  <a:lnTo>
                    <a:pt x="159766" y="453644"/>
                  </a:lnTo>
                  <a:lnTo>
                    <a:pt x="98425" y="429514"/>
                  </a:lnTo>
                  <a:lnTo>
                    <a:pt x="50165" y="376174"/>
                  </a:lnTo>
                  <a:lnTo>
                    <a:pt x="32512" y="340614"/>
                  </a:lnTo>
                  <a:lnTo>
                    <a:pt x="20193" y="302514"/>
                  </a:lnTo>
                  <a:lnTo>
                    <a:pt x="13462" y="259207"/>
                  </a:lnTo>
                  <a:lnTo>
                    <a:pt x="12700" y="235077"/>
                  </a:lnTo>
                  <a:lnTo>
                    <a:pt x="16002" y="193167"/>
                  </a:lnTo>
                  <a:lnTo>
                    <a:pt x="25400" y="151257"/>
                  </a:lnTo>
                  <a:lnTo>
                    <a:pt x="40386" y="114427"/>
                  </a:lnTo>
                  <a:lnTo>
                    <a:pt x="60325" y="81280"/>
                  </a:lnTo>
                  <a:lnTo>
                    <a:pt x="112268" y="34290"/>
                  </a:lnTo>
                  <a:lnTo>
                    <a:pt x="175895" y="17780"/>
                  </a:lnTo>
                  <a:lnTo>
                    <a:pt x="192532" y="19050"/>
                  </a:lnTo>
                  <a:lnTo>
                    <a:pt x="239522" y="34290"/>
                  </a:lnTo>
                  <a:lnTo>
                    <a:pt x="291592" y="81280"/>
                  </a:lnTo>
                  <a:lnTo>
                    <a:pt x="326644" y="151257"/>
                  </a:lnTo>
                  <a:lnTo>
                    <a:pt x="336296" y="191897"/>
                  </a:lnTo>
                  <a:lnTo>
                    <a:pt x="339598" y="235077"/>
                  </a:lnTo>
                  <a:lnTo>
                    <a:pt x="339598" y="151003"/>
                  </a:lnTo>
                  <a:lnTo>
                    <a:pt x="311658" y="85090"/>
                  </a:lnTo>
                  <a:lnTo>
                    <a:pt x="287528" y="53340"/>
                  </a:lnTo>
                  <a:lnTo>
                    <a:pt x="241681" y="17780"/>
                  </a:lnTo>
                  <a:lnTo>
                    <a:pt x="193167" y="1270"/>
                  </a:lnTo>
                  <a:lnTo>
                    <a:pt x="175133" y="0"/>
                  </a:lnTo>
                  <a:lnTo>
                    <a:pt x="139827" y="5080"/>
                  </a:lnTo>
                  <a:lnTo>
                    <a:pt x="76835" y="41910"/>
                  </a:lnTo>
                  <a:lnTo>
                    <a:pt x="50927" y="69850"/>
                  </a:lnTo>
                  <a:lnTo>
                    <a:pt x="29591" y="105537"/>
                  </a:lnTo>
                  <a:lnTo>
                    <a:pt x="13462" y="146177"/>
                  </a:lnTo>
                  <a:lnTo>
                    <a:pt x="3429" y="190627"/>
                  </a:lnTo>
                  <a:lnTo>
                    <a:pt x="0" y="237617"/>
                  </a:lnTo>
                  <a:lnTo>
                    <a:pt x="1016" y="261747"/>
                  </a:lnTo>
                  <a:lnTo>
                    <a:pt x="8128" y="307594"/>
                  </a:lnTo>
                  <a:lnTo>
                    <a:pt x="21590" y="349504"/>
                  </a:lnTo>
                  <a:lnTo>
                    <a:pt x="40640" y="387604"/>
                  </a:lnTo>
                  <a:lnTo>
                    <a:pt x="64770" y="419354"/>
                  </a:lnTo>
                  <a:lnTo>
                    <a:pt x="124714" y="461264"/>
                  </a:lnTo>
                  <a:lnTo>
                    <a:pt x="159131" y="471551"/>
                  </a:lnTo>
                  <a:lnTo>
                    <a:pt x="177165" y="471551"/>
                  </a:lnTo>
                  <a:lnTo>
                    <a:pt x="229362" y="461264"/>
                  </a:lnTo>
                  <a:lnTo>
                    <a:pt x="275463" y="430784"/>
                  </a:lnTo>
                  <a:lnTo>
                    <a:pt x="301371" y="401574"/>
                  </a:lnTo>
                  <a:lnTo>
                    <a:pt x="322707" y="367284"/>
                  </a:lnTo>
                  <a:lnTo>
                    <a:pt x="338836" y="326644"/>
                  </a:lnTo>
                  <a:lnTo>
                    <a:pt x="348869" y="282194"/>
                  </a:lnTo>
                  <a:lnTo>
                    <a:pt x="352425" y="235077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4314" y="935812"/>
            <a:ext cx="583247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5" dirty="0"/>
              <a:t>Emozioni</a:t>
            </a:r>
            <a:r>
              <a:rPr sz="3300" spc="-20" dirty="0"/>
              <a:t> </a:t>
            </a:r>
            <a:r>
              <a:rPr sz="3300" dirty="0"/>
              <a:t>e</a:t>
            </a:r>
            <a:r>
              <a:rPr sz="3300" spc="30" dirty="0"/>
              <a:t> </a:t>
            </a:r>
            <a:r>
              <a:rPr sz="3300" spc="-5" dirty="0"/>
              <a:t>processi</a:t>
            </a:r>
            <a:r>
              <a:rPr sz="3300" spc="-80" dirty="0"/>
              <a:t> </a:t>
            </a:r>
            <a:r>
              <a:rPr sz="3300" spc="-10" dirty="0"/>
              <a:t>decisionali</a:t>
            </a:r>
            <a:endParaRPr sz="3300"/>
          </a:p>
        </p:txBody>
      </p:sp>
      <p:sp>
        <p:nvSpPr>
          <p:cNvPr id="10" name="object 10"/>
          <p:cNvSpPr txBox="1"/>
          <p:nvPr/>
        </p:nvSpPr>
        <p:spPr>
          <a:xfrm>
            <a:off x="1428369" y="1538985"/>
            <a:ext cx="404241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indent="-273050">
              <a:lnSpc>
                <a:spcPct val="100000"/>
              </a:lnSpc>
              <a:spcBef>
                <a:spcPts val="100"/>
              </a:spcBef>
              <a:buClr>
                <a:srgbClr val="D16147"/>
              </a:buClr>
              <a:buSzPct val="85185"/>
              <a:buFont typeface="Segoe UI Symbol"/>
              <a:buChar char="⚫"/>
              <a:tabLst>
                <a:tab pos="285750" algn="l"/>
              </a:tabLst>
            </a:pPr>
            <a:r>
              <a:rPr sz="2700" spc="-5" dirty="0">
                <a:latin typeface="Georgia"/>
                <a:cs typeface="Georgia"/>
              </a:rPr>
              <a:t>Ruolo</a:t>
            </a:r>
            <a:r>
              <a:rPr sz="2700" spc="-60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della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20" dirty="0">
                <a:latin typeface="Georgia"/>
                <a:cs typeface="Georgia"/>
              </a:rPr>
              <a:t>farmacologia</a:t>
            </a:r>
            <a:endParaRPr sz="27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D16147"/>
              </a:buClr>
              <a:buFont typeface="Segoe UI Symbol"/>
              <a:buChar char="⚫"/>
            </a:pPr>
            <a:endParaRPr sz="4100">
              <a:latin typeface="Georgia"/>
              <a:cs typeface="Georgia"/>
            </a:endParaRPr>
          </a:p>
          <a:p>
            <a:pPr marL="285115" marR="392430" indent="-273050">
              <a:lnSpc>
                <a:spcPct val="100000"/>
              </a:lnSpc>
              <a:spcBef>
                <a:spcPts val="5"/>
              </a:spcBef>
              <a:buClr>
                <a:srgbClr val="D16147"/>
              </a:buClr>
              <a:buSzPct val="85185"/>
              <a:buFont typeface="Segoe UI Symbol"/>
              <a:buChar char="⚫"/>
              <a:tabLst>
                <a:tab pos="285750" algn="l"/>
              </a:tabLst>
            </a:pPr>
            <a:r>
              <a:rPr sz="2700" spc="-5" dirty="0">
                <a:latin typeface="Georgia"/>
                <a:cs typeface="Georgia"/>
              </a:rPr>
              <a:t>Ruolo</a:t>
            </a:r>
            <a:r>
              <a:rPr sz="2700" spc="-75" dirty="0">
                <a:latin typeface="Georgia"/>
                <a:cs typeface="Georgia"/>
              </a:rPr>
              <a:t> </a:t>
            </a:r>
            <a:r>
              <a:rPr sz="2700" spc="-5" dirty="0">
                <a:latin typeface="Georgia"/>
                <a:cs typeface="Georgia"/>
              </a:rPr>
              <a:t>del</a:t>
            </a:r>
            <a:r>
              <a:rPr sz="2700" spc="-45" dirty="0">
                <a:latin typeface="Georgia"/>
                <a:cs typeface="Georgia"/>
              </a:rPr>
              <a:t> </a:t>
            </a:r>
            <a:r>
              <a:rPr sz="2700" spc="-15" dirty="0">
                <a:latin typeface="Georgia"/>
                <a:cs typeface="Georgia"/>
              </a:rPr>
              <a:t>sociale</a:t>
            </a:r>
            <a:r>
              <a:rPr sz="2700" spc="-40" dirty="0">
                <a:latin typeface="Georgia"/>
                <a:cs typeface="Georgia"/>
              </a:rPr>
              <a:t> </a:t>
            </a:r>
            <a:r>
              <a:rPr sz="2700" dirty="0">
                <a:latin typeface="Georgia"/>
                <a:cs typeface="Georgia"/>
              </a:rPr>
              <a:t>nella </a:t>
            </a:r>
            <a:r>
              <a:rPr sz="2700" spc="-635" dirty="0">
                <a:latin typeface="Georgia"/>
                <a:cs typeface="Georgia"/>
              </a:rPr>
              <a:t> </a:t>
            </a:r>
            <a:r>
              <a:rPr sz="2700" spc="-10" dirty="0">
                <a:latin typeface="Georgia"/>
                <a:cs typeface="Georgia"/>
              </a:rPr>
              <a:t>modificazione</a:t>
            </a:r>
            <a:endParaRPr sz="2700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48193" y="6368592"/>
            <a:ext cx="11747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1</a:t>
            </a:r>
            <a:endParaRPr sz="13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sz="1300" spc="-5" dirty="0">
                <a:solidFill>
                  <a:srgbClr val="210DC7"/>
                </a:solidFill>
                <a:latin typeface="Georgia"/>
                <a:cs typeface="Georgia"/>
              </a:rPr>
              <a:t>2</a:t>
            </a:r>
            <a:endParaRPr sz="13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99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2488</Words>
  <Application>Microsoft Office PowerPoint</Application>
  <PresentationFormat>Presentazione su schermo (4:3)</PresentationFormat>
  <Paragraphs>174</Paragraphs>
  <Slides>31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31</vt:i4>
      </vt:variant>
    </vt:vector>
  </HeadingPairs>
  <TitlesOfParts>
    <vt:vector size="42" baseType="lpstr">
      <vt:lpstr>Agency FB</vt:lpstr>
      <vt:lpstr>Arial</vt:lpstr>
      <vt:lpstr>Calibri</vt:lpstr>
      <vt:lpstr>Cambria</vt:lpstr>
      <vt:lpstr>Georgia</vt:lpstr>
      <vt:lpstr>Microsoft Sans Serif</vt:lpstr>
      <vt:lpstr>Segoe UI Symbol</vt:lpstr>
      <vt:lpstr>Tahoma</vt:lpstr>
      <vt:lpstr>Times New Roman</vt:lpstr>
      <vt:lpstr>Wingdings</vt:lpstr>
      <vt:lpstr>Office Theme</vt:lpstr>
      <vt:lpstr>Presentazione standard di PowerPoint</vt:lpstr>
      <vt:lpstr>Presentazione standard di PowerPoint</vt:lpstr>
      <vt:lpstr>IDENTITA’</vt:lpstr>
      <vt:lpstr>Presentazione standard di PowerPoint</vt:lpstr>
      <vt:lpstr>Presentazione standard di PowerPoint</vt:lpstr>
      <vt:lpstr>Il cervello …il luogo delle emozioni e dei processi decisionali</vt:lpstr>
      <vt:lpstr>Emozioni e processi decisionali</vt:lpstr>
      <vt:lpstr>Marcatore somatico</vt:lpstr>
      <vt:lpstr>Emozioni e processi decisionali</vt:lpstr>
      <vt:lpstr>Presentazione standard di PowerPoint</vt:lpstr>
      <vt:lpstr>Identità</vt:lpstr>
      <vt:lpstr>Un nuovo modello (Crocetti  e Meeus, 2006)….</vt:lpstr>
      <vt:lpstr>Riflettori e illusioni esercitazione: resoconto pubblico, quali emozioni ha/hai provato?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Discrepanze del Sé</vt:lpstr>
      <vt:lpstr>Le emozioni coscienti del Sé</vt:lpstr>
      <vt:lpstr>Teoria del confronto sociale  [Festinger, 1954]</vt:lpstr>
      <vt:lpstr>Presentazione standard di PowerPoint</vt:lpstr>
      <vt:lpstr>La psicologia ambientale e  l’attaccamento ai luoghi</vt:lpstr>
      <vt:lpstr>Presentazione standard di PowerPoint</vt:lpstr>
      <vt:lpstr>Virtual place identity?</vt:lpstr>
      <vt:lpstr>Presentazione standard di PowerPoint</vt:lpstr>
      <vt:lpstr>Riferimenti teorici  efficacia personale e collettiva</vt:lpstr>
      <vt:lpstr>Presentazione standard di PowerPoint</vt:lpstr>
      <vt:lpstr>II fattore ospitaIità è Ia somma di eIementi  che riguardano tutte Ie reIazioni che iI turista  stabiIisce neI periodo di permanenza.</vt:lpstr>
      <vt:lpstr>eIementi dell’accoglienza/ospitalità: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percezione del ruolo politico del loro impegno nei giovani volontari</dc:title>
  <dc:creator>user1</dc:creator>
  <cp:lastModifiedBy>alessandra.fermani@unimc.it</cp:lastModifiedBy>
  <cp:revision>10</cp:revision>
  <dcterms:created xsi:type="dcterms:W3CDTF">2022-02-21T06:54:26Z</dcterms:created>
  <dcterms:modified xsi:type="dcterms:W3CDTF">2023-03-01T09:57:26Z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2021-10-22T00:00:00Z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2022-02-21T00:00:00Z</vt:filetime>
  </property>
</Properties>
</file>