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3"/>
  </p:notesMasterIdLst>
  <p:handoutMasterIdLst>
    <p:handoutMasterId r:id="rId24"/>
  </p:handoutMasterIdLst>
  <p:sldIdLst>
    <p:sldId id="257" r:id="rId2"/>
    <p:sldId id="266" r:id="rId3"/>
    <p:sldId id="343" r:id="rId4"/>
    <p:sldId id="344" r:id="rId5"/>
    <p:sldId id="345" r:id="rId6"/>
    <p:sldId id="318" r:id="rId7"/>
    <p:sldId id="346" r:id="rId8"/>
    <p:sldId id="267" r:id="rId9"/>
    <p:sldId id="303" r:id="rId10"/>
    <p:sldId id="302" r:id="rId11"/>
    <p:sldId id="294" r:id="rId12"/>
    <p:sldId id="295" r:id="rId13"/>
    <p:sldId id="297" r:id="rId14"/>
    <p:sldId id="296" r:id="rId15"/>
    <p:sldId id="348" r:id="rId16"/>
    <p:sldId id="298" r:id="rId17"/>
    <p:sldId id="328" r:id="rId18"/>
    <p:sldId id="329" r:id="rId19"/>
    <p:sldId id="331" r:id="rId20"/>
    <p:sldId id="347" r:id="rId21"/>
    <p:sldId id="319" r:id="rId22"/>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A4"/>
    <a:srgbClr val="631450"/>
    <a:srgbClr val="E47823"/>
    <a:srgbClr val="4F02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15620"/>
    <p:restoredTop sz="95226" autoAdjust="0"/>
  </p:normalViewPr>
  <p:slideViewPr>
    <p:cSldViewPr snapToGrid="0" snapToObjects="1">
      <p:cViewPr varScale="1">
        <p:scale>
          <a:sx n="82" d="100"/>
          <a:sy n="82" d="100"/>
        </p:scale>
        <p:origin x="1939"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B01E24-BE99-4154-AD95-0A199845F587}" type="doc">
      <dgm:prSet loTypeId="urn:microsoft.com/office/officeart/2005/8/layout/vList2" loCatId="list" qsTypeId="urn:microsoft.com/office/officeart/2005/8/quickstyle/simple4" qsCatId="simple" csTypeId="urn:microsoft.com/office/officeart/2005/8/colors/accent1_2" csCatId="accent1"/>
      <dgm:spPr/>
      <dgm:t>
        <a:bodyPr/>
        <a:lstStyle/>
        <a:p>
          <a:endParaRPr lang="en-US"/>
        </a:p>
      </dgm:t>
    </dgm:pt>
    <dgm:pt modelId="{5D2C2CF0-FDDC-4A24-8FFE-6DA61F9D7C98}">
      <dgm:prSet/>
      <dgm:spPr/>
      <dgm:t>
        <a:bodyPr/>
        <a:lstStyle/>
        <a:p>
          <a:r>
            <a:rPr lang="it-IT" dirty="0"/>
            <a:t>L’esperienza traumatica sembra far funzionare meno un’area cerebrale (ad esempio non permettendo il blocco di emozioni come la paura) e l’ippocampo ha un’influenza sulla memoria (i traumatizzati hanno vivo il ricordo del passato ma non di eventi recenti, Brenner 2016). Il volume si riduce: sono intrappolati nel passato.</a:t>
          </a:r>
          <a:endParaRPr lang="en-US" dirty="0"/>
        </a:p>
      </dgm:t>
    </dgm:pt>
    <dgm:pt modelId="{A949BC65-49D1-4ED4-BB1A-5B8DEB5B97B1}" type="parTrans" cxnId="{95384329-5DE3-489D-95FA-31B00DCDCE29}">
      <dgm:prSet/>
      <dgm:spPr/>
      <dgm:t>
        <a:bodyPr/>
        <a:lstStyle/>
        <a:p>
          <a:endParaRPr lang="en-US"/>
        </a:p>
      </dgm:t>
    </dgm:pt>
    <dgm:pt modelId="{FD76B62A-2552-486D-B08D-891B8555E819}" type="sibTrans" cxnId="{95384329-5DE3-489D-95FA-31B00DCDCE29}">
      <dgm:prSet/>
      <dgm:spPr/>
      <dgm:t>
        <a:bodyPr/>
        <a:lstStyle/>
        <a:p>
          <a:endParaRPr lang="en-US"/>
        </a:p>
      </dgm:t>
    </dgm:pt>
    <dgm:pt modelId="{72687D63-8D4E-412C-A91A-EDEA5459F83C}">
      <dgm:prSet/>
      <dgm:spPr/>
      <dgm:t>
        <a:bodyPr/>
        <a:lstStyle/>
        <a:p>
          <a:r>
            <a:rPr lang="it-IT"/>
            <a:t>Le emozioni hanno effetti che durano a lungo e rendono memorabili alcuni eventi come il primo amore. Le esperienze emotive caratterizzano la nostra vita, azioni, identità, fanno di noi ciò che siamo. Per Damasio se le elimini, cancelli anche i valori.</a:t>
          </a:r>
          <a:endParaRPr lang="en-US"/>
        </a:p>
      </dgm:t>
    </dgm:pt>
    <dgm:pt modelId="{5E2B7004-0723-4C2F-AB18-2DF572A0B550}" type="parTrans" cxnId="{159E3291-D5B0-4057-B5EE-3510ADB26FC4}">
      <dgm:prSet/>
      <dgm:spPr/>
      <dgm:t>
        <a:bodyPr/>
        <a:lstStyle/>
        <a:p>
          <a:endParaRPr lang="en-US"/>
        </a:p>
      </dgm:t>
    </dgm:pt>
    <dgm:pt modelId="{6D001FFB-7768-4740-BF26-B63C51C5BF83}" type="sibTrans" cxnId="{159E3291-D5B0-4057-B5EE-3510ADB26FC4}">
      <dgm:prSet/>
      <dgm:spPr/>
      <dgm:t>
        <a:bodyPr/>
        <a:lstStyle/>
        <a:p>
          <a:endParaRPr lang="en-US"/>
        </a:p>
      </dgm:t>
    </dgm:pt>
    <dgm:pt modelId="{1A8BAD94-EA09-4284-88AA-CCFE9C009053}">
      <dgm:prSet/>
      <dgm:spPr/>
      <dgm:t>
        <a:bodyPr/>
        <a:lstStyle/>
        <a:p>
          <a:r>
            <a:rPr lang="it-IT"/>
            <a:t>La logica non aiuta nei processi in cui c’è molta incertezza quindi sulla base dei marcatori somatici faccio le mie scelte (es. la sudorazione c’è sempre, prima e dopo aver reso una decisione e questo dimostra che le emozioni/i marker sono sempre attive e determinano un comportamento). Le sensazioni ci motivano, sono un impeto che ci spinge all’azione.</a:t>
          </a:r>
          <a:endParaRPr lang="en-US"/>
        </a:p>
      </dgm:t>
    </dgm:pt>
    <dgm:pt modelId="{5C3947C8-03C0-4616-938E-960E23EC7595}" type="parTrans" cxnId="{5F9B809D-3F97-456A-BCE7-EFEDC5D40A7F}">
      <dgm:prSet/>
      <dgm:spPr/>
      <dgm:t>
        <a:bodyPr/>
        <a:lstStyle/>
        <a:p>
          <a:endParaRPr lang="en-US"/>
        </a:p>
      </dgm:t>
    </dgm:pt>
    <dgm:pt modelId="{B4CFF7B3-A52E-4C41-BAC7-574E4F33EF4B}" type="sibTrans" cxnId="{5F9B809D-3F97-456A-BCE7-EFEDC5D40A7F}">
      <dgm:prSet/>
      <dgm:spPr/>
      <dgm:t>
        <a:bodyPr/>
        <a:lstStyle/>
        <a:p>
          <a:endParaRPr lang="en-US"/>
        </a:p>
      </dgm:t>
    </dgm:pt>
    <dgm:pt modelId="{0818355B-86CE-4B2C-870B-B6B141534FF0}" type="pres">
      <dgm:prSet presAssocID="{96B01E24-BE99-4154-AD95-0A199845F587}" presName="linear" presStyleCnt="0">
        <dgm:presLayoutVars>
          <dgm:animLvl val="lvl"/>
          <dgm:resizeHandles val="exact"/>
        </dgm:presLayoutVars>
      </dgm:prSet>
      <dgm:spPr/>
    </dgm:pt>
    <dgm:pt modelId="{F8F72271-D9AF-49FE-A18C-63014DE66869}" type="pres">
      <dgm:prSet presAssocID="{5D2C2CF0-FDDC-4A24-8FFE-6DA61F9D7C98}" presName="parentText" presStyleLbl="node1" presStyleIdx="0" presStyleCnt="3">
        <dgm:presLayoutVars>
          <dgm:chMax val="0"/>
          <dgm:bulletEnabled val="1"/>
        </dgm:presLayoutVars>
      </dgm:prSet>
      <dgm:spPr/>
    </dgm:pt>
    <dgm:pt modelId="{589AF1C7-2372-4429-8E65-2F9E79AFE6F3}" type="pres">
      <dgm:prSet presAssocID="{FD76B62A-2552-486D-B08D-891B8555E819}" presName="spacer" presStyleCnt="0"/>
      <dgm:spPr/>
    </dgm:pt>
    <dgm:pt modelId="{F554D0A3-7FD3-4B8D-82D1-53FED065ABAF}" type="pres">
      <dgm:prSet presAssocID="{72687D63-8D4E-412C-A91A-EDEA5459F83C}" presName="parentText" presStyleLbl="node1" presStyleIdx="1" presStyleCnt="3">
        <dgm:presLayoutVars>
          <dgm:chMax val="0"/>
          <dgm:bulletEnabled val="1"/>
        </dgm:presLayoutVars>
      </dgm:prSet>
      <dgm:spPr/>
    </dgm:pt>
    <dgm:pt modelId="{E0367017-B923-4A38-A5ED-3825CCE8B3F3}" type="pres">
      <dgm:prSet presAssocID="{6D001FFB-7768-4740-BF26-B63C51C5BF83}" presName="spacer" presStyleCnt="0"/>
      <dgm:spPr/>
    </dgm:pt>
    <dgm:pt modelId="{48F602BC-A79A-4828-B503-778E1DF16276}" type="pres">
      <dgm:prSet presAssocID="{1A8BAD94-EA09-4284-88AA-CCFE9C009053}" presName="parentText" presStyleLbl="node1" presStyleIdx="2" presStyleCnt="3">
        <dgm:presLayoutVars>
          <dgm:chMax val="0"/>
          <dgm:bulletEnabled val="1"/>
        </dgm:presLayoutVars>
      </dgm:prSet>
      <dgm:spPr/>
    </dgm:pt>
  </dgm:ptLst>
  <dgm:cxnLst>
    <dgm:cxn modelId="{95384329-5DE3-489D-95FA-31B00DCDCE29}" srcId="{96B01E24-BE99-4154-AD95-0A199845F587}" destId="{5D2C2CF0-FDDC-4A24-8FFE-6DA61F9D7C98}" srcOrd="0" destOrd="0" parTransId="{A949BC65-49D1-4ED4-BB1A-5B8DEB5B97B1}" sibTransId="{FD76B62A-2552-486D-B08D-891B8555E819}"/>
    <dgm:cxn modelId="{24150D5C-D768-45E4-9E07-6B7FB3FF8BB5}" type="presOf" srcId="{1A8BAD94-EA09-4284-88AA-CCFE9C009053}" destId="{48F602BC-A79A-4828-B503-778E1DF16276}" srcOrd="0" destOrd="0" presId="urn:microsoft.com/office/officeart/2005/8/layout/vList2"/>
    <dgm:cxn modelId="{159E3291-D5B0-4057-B5EE-3510ADB26FC4}" srcId="{96B01E24-BE99-4154-AD95-0A199845F587}" destId="{72687D63-8D4E-412C-A91A-EDEA5459F83C}" srcOrd="1" destOrd="0" parTransId="{5E2B7004-0723-4C2F-AB18-2DF572A0B550}" sibTransId="{6D001FFB-7768-4740-BF26-B63C51C5BF83}"/>
    <dgm:cxn modelId="{3AD11996-85B6-4531-8DB3-14D7B380C384}" type="presOf" srcId="{5D2C2CF0-FDDC-4A24-8FFE-6DA61F9D7C98}" destId="{F8F72271-D9AF-49FE-A18C-63014DE66869}" srcOrd="0" destOrd="0" presId="urn:microsoft.com/office/officeart/2005/8/layout/vList2"/>
    <dgm:cxn modelId="{EF13189C-625B-4D08-8CE1-4FBE6CF93DF2}" type="presOf" srcId="{96B01E24-BE99-4154-AD95-0A199845F587}" destId="{0818355B-86CE-4B2C-870B-B6B141534FF0}" srcOrd="0" destOrd="0" presId="urn:microsoft.com/office/officeart/2005/8/layout/vList2"/>
    <dgm:cxn modelId="{5F9B809D-3F97-456A-BCE7-EFEDC5D40A7F}" srcId="{96B01E24-BE99-4154-AD95-0A199845F587}" destId="{1A8BAD94-EA09-4284-88AA-CCFE9C009053}" srcOrd="2" destOrd="0" parTransId="{5C3947C8-03C0-4616-938E-960E23EC7595}" sibTransId="{B4CFF7B3-A52E-4C41-BAC7-574E4F33EF4B}"/>
    <dgm:cxn modelId="{ED01C4E6-00BB-43E8-B9A2-65D70E603EE1}" type="presOf" srcId="{72687D63-8D4E-412C-A91A-EDEA5459F83C}" destId="{F554D0A3-7FD3-4B8D-82D1-53FED065ABAF}" srcOrd="0" destOrd="0" presId="urn:microsoft.com/office/officeart/2005/8/layout/vList2"/>
    <dgm:cxn modelId="{A0F963BA-5503-4E02-AE9A-0AD485C7B245}" type="presParOf" srcId="{0818355B-86CE-4B2C-870B-B6B141534FF0}" destId="{F8F72271-D9AF-49FE-A18C-63014DE66869}" srcOrd="0" destOrd="0" presId="urn:microsoft.com/office/officeart/2005/8/layout/vList2"/>
    <dgm:cxn modelId="{FAC01564-21C2-45C2-BC3F-96028CC9F5D3}" type="presParOf" srcId="{0818355B-86CE-4B2C-870B-B6B141534FF0}" destId="{589AF1C7-2372-4429-8E65-2F9E79AFE6F3}" srcOrd="1" destOrd="0" presId="urn:microsoft.com/office/officeart/2005/8/layout/vList2"/>
    <dgm:cxn modelId="{0AEEBE56-7195-47D8-8C01-9664A6667E7D}" type="presParOf" srcId="{0818355B-86CE-4B2C-870B-B6B141534FF0}" destId="{F554D0A3-7FD3-4B8D-82D1-53FED065ABAF}" srcOrd="2" destOrd="0" presId="urn:microsoft.com/office/officeart/2005/8/layout/vList2"/>
    <dgm:cxn modelId="{AD7214CB-91D3-4A4B-A050-216E47C547D3}" type="presParOf" srcId="{0818355B-86CE-4B2C-870B-B6B141534FF0}" destId="{E0367017-B923-4A38-A5ED-3825CCE8B3F3}" srcOrd="3" destOrd="0" presId="urn:microsoft.com/office/officeart/2005/8/layout/vList2"/>
    <dgm:cxn modelId="{F7D00CE0-4D85-43B1-A4FE-80DD4B75AFE7}" type="presParOf" srcId="{0818355B-86CE-4B2C-870B-B6B141534FF0}" destId="{48F602BC-A79A-4828-B503-778E1DF1627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39846E-2120-4CE7-9D38-65CEF2066FC5}"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242F00DF-DE4B-48F9-8A85-7E4BC5CF3694}">
      <dgm:prSet/>
      <dgm:spPr/>
      <dgm:t>
        <a:bodyPr/>
        <a:lstStyle/>
        <a:p>
          <a:r>
            <a:rPr lang="it-IT" dirty="0"/>
            <a:t>Come misuriamo ciò che non riusciamo nemmeno a descrivere? Da dove viene la sensazione dell’amore?</a:t>
          </a:r>
          <a:endParaRPr lang="en-US" dirty="0"/>
        </a:p>
      </dgm:t>
    </dgm:pt>
    <dgm:pt modelId="{EE8DC2E3-86ED-46DE-9352-E43683B7D46C}" type="parTrans" cxnId="{F97EDF1B-E4E1-488F-A729-AF20C9523B72}">
      <dgm:prSet/>
      <dgm:spPr/>
      <dgm:t>
        <a:bodyPr/>
        <a:lstStyle/>
        <a:p>
          <a:endParaRPr lang="en-US"/>
        </a:p>
      </dgm:t>
    </dgm:pt>
    <dgm:pt modelId="{14FB71F5-E8D0-4F31-AEC1-15585F4C4E3F}" type="sibTrans" cxnId="{F97EDF1B-E4E1-488F-A729-AF20C9523B72}">
      <dgm:prSet/>
      <dgm:spPr/>
      <dgm:t>
        <a:bodyPr/>
        <a:lstStyle/>
        <a:p>
          <a:endParaRPr lang="en-US"/>
        </a:p>
      </dgm:t>
    </dgm:pt>
    <dgm:pt modelId="{F891B75B-5E9F-4D13-84D4-835DFDF9B29D}">
      <dgm:prSet/>
      <dgm:spPr/>
      <dgm:t>
        <a:bodyPr/>
        <a:lstStyle/>
        <a:p>
          <a:r>
            <a:rPr lang="it-IT"/>
            <a:t>Rebecca Turner, dell’Università della California, ha dimostrato che ci sono nelle  aree del controllo delle emozioni una maggiore produzione di ossitocina nelle donne se stanno parlando di amore, mentre diminuisce se stanno parlando di cose tristi.</a:t>
          </a:r>
          <a:endParaRPr lang="en-US"/>
        </a:p>
      </dgm:t>
    </dgm:pt>
    <dgm:pt modelId="{2B1CB423-92AD-4CE9-AA81-04B3D3E2408A}" type="parTrans" cxnId="{1CC0EDC6-47DC-4418-9CBB-88CC1BBD9A94}">
      <dgm:prSet/>
      <dgm:spPr/>
      <dgm:t>
        <a:bodyPr/>
        <a:lstStyle/>
        <a:p>
          <a:endParaRPr lang="en-US"/>
        </a:p>
      </dgm:t>
    </dgm:pt>
    <dgm:pt modelId="{28FCB4DF-C7C3-4DD9-83E8-FF1DB4208E9E}" type="sibTrans" cxnId="{1CC0EDC6-47DC-4418-9CBB-88CC1BBD9A94}">
      <dgm:prSet/>
      <dgm:spPr/>
      <dgm:t>
        <a:bodyPr/>
        <a:lstStyle/>
        <a:p>
          <a:endParaRPr lang="en-US"/>
        </a:p>
      </dgm:t>
    </dgm:pt>
    <dgm:pt modelId="{17C73663-87CD-48D3-878B-8FE3D839CB93}">
      <dgm:prSet/>
      <dgm:spPr/>
      <dgm:t>
        <a:bodyPr/>
        <a:lstStyle/>
        <a:p>
          <a:r>
            <a:rPr lang="it-IT"/>
            <a:t>La biochimica però non ha dimostrato che attivando certe sostanze come l’ossitocina con un’anfetamina che stimoli il sistema limbico non si prova amore. L’interpretazione personale conta più e quindi altri processi cerebrali sono alla base del sentimento l’ossitocina è solo una conseguenza.</a:t>
          </a:r>
          <a:endParaRPr lang="en-US"/>
        </a:p>
      </dgm:t>
    </dgm:pt>
    <dgm:pt modelId="{3A0072A4-80A2-4F8C-B505-D7C47ED76B05}" type="parTrans" cxnId="{936F3CB3-F8FF-4213-B94C-43DD9AF18D46}">
      <dgm:prSet/>
      <dgm:spPr/>
      <dgm:t>
        <a:bodyPr/>
        <a:lstStyle/>
        <a:p>
          <a:endParaRPr lang="en-US"/>
        </a:p>
      </dgm:t>
    </dgm:pt>
    <dgm:pt modelId="{73AB0CE3-8D36-4920-B858-055F449F8947}" type="sibTrans" cxnId="{936F3CB3-F8FF-4213-B94C-43DD9AF18D46}">
      <dgm:prSet/>
      <dgm:spPr/>
      <dgm:t>
        <a:bodyPr/>
        <a:lstStyle/>
        <a:p>
          <a:endParaRPr lang="en-US"/>
        </a:p>
      </dgm:t>
    </dgm:pt>
    <dgm:pt modelId="{25325848-0ECF-4B11-A07E-F19C049E14E3}">
      <dgm:prSet/>
      <dgm:spPr/>
      <dgm:t>
        <a:bodyPr/>
        <a:lstStyle/>
        <a:p>
          <a:r>
            <a:rPr lang="it-IT"/>
            <a:t>Dobbiamo allora cercare nei modelli di attività del cervello le origini dell’attivazione del picco emotivo che segue lo stato neutro /passivo </a:t>
          </a:r>
          <a:endParaRPr lang="en-US"/>
        </a:p>
      </dgm:t>
    </dgm:pt>
    <dgm:pt modelId="{0A48127C-406C-4329-AE2A-06CBDBF5F714}" type="parTrans" cxnId="{FFD1E6B4-9919-48ED-AB21-FB8A3B824A87}">
      <dgm:prSet/>
      <dgm:spPr/>
      <dgm:t>
        <a:bodyPr/>
        <a:lstStyle/>
        <a:p>
          <a:endParaRPr lang="en-US"/>
        </a:p>
      </dgm:t>
    </dgm:pt>
    <dgm:pt modelId="{5681DDF0-AF61-49B5-813B-DF68E5F6B854}" type="sibTrans" cxnId="{FFD1E6B4-9919-48ED-AB21-FB8A3B824A87}">
      <dgm:prSet/>
      <dgm:spPr/>
      <dgm:t>
        <a:bodyPr/>
        <a:lstStyle/>
        <a:p>
          <a:endParaRPr lang="en-US"/>
        </a:p>
      </dgm:t>
    </dgm:pt>
    <dgm:pt modelId="{A23849AE-BC32-44B0-9894-CB1B991CA73B}">
      <dgm:prSet/>
      <dgm:spPr/>
      <dgm:t>
        <a:bodyPr/>
        <a:lstStyle/>
        <a:p>
          <a:r>
            <a:rPr lang="it-IT"/>
            <a:t>La teoria per ora maggiormente seguita è che siano i circuiti neurali che si accendono e quindi le configurazioni di neuroni che dobbiamo comprendere per raggiungere la natura delle emozioni.</a:t>
          </a:r>
          <a:endParaRPr lang="en-US"/>
        </a:p>
      </dgm:t>
    </dgm:pt>
    <dgm:pt modelId="{C8AAB862-92CF-4C81-84AE-B4C66797407D}" type="parTrans" cxnId="{5A15E4AA-79D0-4EFC-B690-90EA1D2069C7}">
      <dgm:prSet/>
      <dgm:spPr/>
      <dgm:t>
        <a:bodyPr/>
        <a:lstStyle/>
        <a:p>
          <a:endParaRPr lang="en-US"/>
        </a:p>
      </dgm:t>
    </dgm:pt>
    <dgm:pt modelId="{16D730CD-7E26-4EDF-BE40-EE8E2662728A}" type="sibTrans" cxnId="{5A15E4AA-79D0-4EFC-B690-90EA1D2069C7}">
      <dgm:prSet/>
      <dgm:spPr/>
      <dgm:t>
        <a:bodyPr/>
        <a:lstStyle/>
        <a:p>
          <a:endParaRPr lang="en-US"/>
        </a:p>
      </dgm:t>
    </dgm:pt>
    <dgm:pt modelId="{7E00883B-5F6C-460C-9493-A32B26752E04}" type="pres">
      <dgm:prSet presAssocID="{ED39846E-2120-4CE7-9D38-65CEF2066FC5}" presName="linear" presStyleCnt="0">
        <dgm:presLayoutVars>
          <dgm:animLvl val="lvl"/>
          <dgm:resizeHandles val="exact"/>
        </dgm:presLayoutVars>
      </dgm:prSet>
      <dgm:spPr/>
    </dgm:pt>
    <dgm:pt modelId="{9F78BE44-F6F5-455A-BF3F-8952278FF2A6}" type="pres">
      <dgm:prSet presAssocID="{242F00DF-DE4B-48F9-8A85-7E4BC5CF3694}" presName="parentText" presStyleLbl="node1" presStyleIdx="0" presStyleCnt="5" custScaleY="122416">
        <dgm:presLayoutVars>
          <dgm:chMax val="0"/>
          <dgm:bulletEnabled val="1"/>
        </dgm:presLayoutVars>
      </dgm:prSet>
      <dgm:spPr/>
    </dgm:pt>
    <dgm:pt modelId="{9678D94D-5E96-4A0A-A2C0-12585B3F0F46}" type="pres">
      <dgm:prSet presAssocID="{14FB71F5-E8D0-4F31-AEC1-15585F4C4E3F}" presName="spacer" presStyleCnt="0"/>
      <dgm:spPr/>
    </dgm:pt>
    <dgm:pt modelId="{CABBA98C-A94C-4BD7-B7AD-24F9A05A71D5}" type="pres">
      <dgm:prSet presAssocID="{F891B75B-5E9F-4D13-84D4-835DFDF9B29D}" presName="parentText" presStyleLbl="node1" presStyleIdx="1" presStyleCnt="5">
        <dgm:presLayoutVars>
          <dgm:chMax val="0"/>
          <dgm:bulletEnabled val="1"/>
        </dgm:presLayoutVars>
      </dgm:prSet>
      <dgm:spPr/>
    </dgm:pt>
    <dgm:pt modelId="{74752E3F-1D74-42E5-B984-FBCFF91B38EC}" type="pres">
      <dgm:prSet presAssocID="{28FCB4DF-C7C3-4DD9-83E8-FF1DB4208E9E}" presName="spacer" presStyleCnt="0"/>
      <dgm:spPr/>
    </dgm:pt>
    <dgm:pt modelId="{79CB47C3-3818-4BA6-8022-CEBE6506DCF7}" type="pres">
      <dgm:prSet presAssocID="{17C73663-87CD-48D3-878B-8FE3D839CB93}" presName="parentText" presStyleLbl="node1" presStyleIdx="2" presStyleCnt="5">
        <dgm:presLayoutVars>
          <dgm:chMax val="0"/>
          <dgm:bulletEnabled val="1"/>
        </dgm:presLayoutVars>
      </dgm:prSet>
      <dgm:spPr/>
    </dgm:pt>
    <dgm:pt modelId="{0451EBD2-A733-402B-9B49-B8352D3B6A8A}" type="pres">
      <dgm:prSet presAssocID="{73AB0CE3-8D36-4920-B858-055F449F8947}" presName="spacer" presStyleCnt="0"/>
      <dgm:spPr/>
    </dgm:pt>
    <dgm:pt modelId="{648C66D5-8BAB-406C-9DA1-2C426457DAF3}" type="pres">
      <dgm:prSet presAssocID="{25325848-0ECF-4B11-A07E-F19C049E14E3}" presName="parentText" presStyleLbl="node1" presStyleIdx="3" presStyleCnt="5">
        <dgm:presLayoutVars>
          <dgm:chMax val="0"/>
          <dgm:bulletEnabled val="1"/>
        </dgm:presLayoutVars>
      </dgm:prSet>
      <dgm:spPr/>
    </dgm:pt>
    <dgm:pt modelId="{0B0D965B-AF63-465B-8096-F0890C0E55E8}" type="pres">
      <dgm:prSet presAssocID="{5681DDF0-AF61-49B5-813B-DF68E5F6B854}" presName="spacer" presStyleCnt="0"/>
      <dgm:spPr/>
    </dgm:pt>
    <dgm:pt modelId="{6E5FC011-B623-4F7F-AD85-F82BDE4FD057}" type="pres">
      <dgm:prSet presAssocID="{A23849AE-BC32-44B0-9894-CB1B991CA73B}" presName="parentText" presStyleLbl="node1" presStyleIdx="4" presStyleCnt="5">
        <dgm:presLayoutVars>
          <dgm:chMax val="0"/>
          <dgm:bulletEnabled val="1"/>
        </dgm:presLayoutVars>
      </dgm:prSet>
      <dgm:spPr/>
    </dgm:pt>
  </dgm:ptLst>
  <dgm:cxnLst>
    <dgm:cxn modelId="{16976507-DF09-434E-BDFD-0D31A2961FD1}" type="presOf" srcId="{A23849AE-BC32-44B0-9894-CB1B991CA73B}" destId="{6E5FC011-B623-4F7F-AD85-F82BDE4FD057}" srcOrd="0" destOrd="0" presId="urn:microsoft.com/office/officeart/2005/8/layout/vList2"/>
    <dgm:cxn modelId="{F97EDF1B-E4E1-488F-A729-AF20C9523B72}" srcId="{ED39846E-2120-4CE7-9D38-65CEF2066FC5}" destId="{242F00DF-DE4B-48F9-8A85-7E4BC5CF3694}" srcOrd="0" destOrd="0" parTransId="{EE8DC2E3-86ED-46DE-9352-E43683B7D46C}" sibTransId="{14FB71F5-E8D0-4F31-AEC1-15585F4C4E3F}"/>
    <dgm:cxn modelId="{ECE23C1D-DDA1-425C-B8E7-ED77E5B522A8}" type="presOf" srcId="{F891B75B-5E9F-4D13-84D4-835DFDF9B29D}" destId="{CABBA98C-A94C-4BD7-B7AD-24F9A05A71D5}" srcOrd="0" destOrd="0" presId="urn:microsoft.com/office/officeart/2005/8/layout/vList2"/>
    <dgm:cxn modelId="{397604AA-B697-4A2A-9A73-F2B94A043A9E}" type="presOf" srcId="{25325848-0ECF-4B11-A07E-F19C049E14E3}" destId="{648C66D5-8BAB-406C-9DA1-2C426457DAF3}" srcOrd="0" destOrd="0" presId="urn:microsoft.com/office/officeart/2005/8/layout/vList2"/>
    <dgm:cxn modelId="{5A15E4AA-79D0-4EFC-B690-90EA1D2069C7}" srcId="{ED39846E-2120-4CE7-9D38-65CEF2066FC5}" destId="{A23849AE-BC32-44B0-9894-CB1B991CA73B}" srcOrd="4" destOrd="0" parTransId="{C8AAB862-92CF-4C81-84AE-B4C66797407D}" sibTransId="{16D730CD-7E26-4EDF-BE40-EE8E2662728A}"/>
    <dgm:cxn modelId="{27886EAD-0942-4D4A-892B-8871CDA47F5A}" type="presOf" srcId="{242F00DF-DE4B-48F9-8A85-7E4BC5CF3694}" destId="{9F78BE44-F6F5-455A-BF3F-8952278FF2A6}" srcOrd="0" destOrd="0" presId="urn:microsoft.com/office/officeart/2005/8/layout/vList2"/>
    <dgm:cxn modelId="{936F3CB3-F8FF-4213-B94C-43DD9AF18D46}" srcId="{ED39846E-2120-4CE7-9D38-65CEF2066FC5}" destId="{17C73663-87CD-48D3-878B-8FE3D839CB93}" srcOrd="2" destOrd="0" parTransId="{3A0072A4-80A2-4F8C-B505-D7C47ED76B05}" sibTransId="{73AB0CE3-8D36-4920-B858-055F449F8947}"/>
    <dgm:cxn modelId="{FFD1E6B4-9919-48ED-AB21-FB8A3B824A87}" srcId="{ED39846E-2120-4CE7-9D38-65CEF2066FC5}" destId="{25325848-0ECF-4B11-A07E-F19C049E14E3}" srcOrd="3" destOrd="0" parTransId="{0A48127C-406C-4329-AE2A-06CBDBF5F714}" sibTransId="{5681DDF0-AF61-49B5-813B-DF68E5F6B854}"/>
    <dgm:cxn modelId="{954DFEC5-04BE-4A69-82B2-7FC67899CDAB}" type="presOf" srcId="{17C73663-87CD-48D3-878B-8FE3D839CB93}" destId="{79CB47C3-3818-4BA6-8022-CEBE6506DCF7}" srcOrd="0" destOrd="0" presId="urn:microsoft.com/office/officeart/2005/8/layout/vList2"/>
    <dgm:cxn modelId="{1CC0EDC6-47DC-4418-9CBB-88CC1BBD9A94}" srcId="{ED39846E-2120-4CE7-9D38-65CEF2066FC5}" destId="{F891B75B-5E9F-4D13-84D4-835DFDF9B29D}" srcOrd="1" destOrd="0" parTransId="{2B1CB423-92AD-4CE9-AA81-04B3D3E2408A}" sibTransId="{28FCB4DF-C7C3-4DD9-83E8-FF1DB4208E9E}"/>
    <dgm:cxn modelId="{5F6B44DE-B312-4985-B4AD-795C426C431D}" type="presOf" srcId="{ED39846E-2120-4CE7-9D38-65CEF2066FC5}" destId="{7E00883B-5F6C-460C-9493-A32B26752E04}" srcOrd="0" destOrd="0" presId="urn:microsoft.com/office/officeart/2005/8/layout/vList2"/>
    <dgm:cxn modelId="{C1383ACA-412E-4B33-A8D9-FAF5C188C05F}" type="presParOf" srcId="{7E00883B-5F6C-460C-9493-A32B26752E04}" destId="{9F78BE44-F6F5-455A-BF3F-8952278FF2A6}" srcOrd="0" destOrd="0" presId="urn:microsoft.com/office/officeart/2005/8/layout/vList2"/>
    <dgm:cxn modelId="{DAB243BA-1976-4C98-B517-195B42D5E4A6}" type="presParOf" srcId="{7E00883B-5F6C-460C-9493-A32B26752E04}" destId="{9678D94D-5E96-4A0A-A2C0-12585B3F0F46}" srcOrd="1" destOrd="0" presId="urn:microsoft.com/office/officeart/2005/8/layout/vList2"/>
    <dgm:cxn modelId="{B28FA142-2572-4C3C-BC28-0BDB5D2B66EB}" type="presParOf" srcId="{7E00883B-5F6C-460C-9493-A32B26752E04}" destId="{CABBA98C-A94C-4BD7-B7AD-24F9A05A71D5}" srcOrd="2" destOrd="0" presId="urn:microsoft.com/office/officeart/2005/8/layout/vList2"/>
    <dgm:cxn modelId="{63F67ABC-3468-4746-AB51-989288C280A0}" type="presParOf" srcId="{7E00883B-5F6C-460C-9493-A32B26752E04}" destId="{74752E3F-1D74-42E5-B984-FBCFF91B38EC}" srcOrd="3" destOrd="0" presId="urn:microsoft.com/office/officeart/2005/8/layout/vList2"/>
    <dgm:cxn modelId="{9A962FD0-6579-43B5-A4AE-F341EA9C43CE}" type="presParOf" srcId="{7E00883B-5F6C-460C-9493-A32B26752E04}" destId="{79CB47C3-3818-4BA6-8022-CEBE6506DCF7}" srcOrd="4" destOrd="0" presId="urn:microsoft.com/office/officeart/2005/8/layout/vList2"/>
    <dgm:cxn modelId="{30E6909C-4FB5-472E-BF57-D71CD0484AF6}" type="presParOf" srcId="{7E00883B-5F6C-460C-9493-A32B26752E04}" destId="{0451EBD2-A733-402B-9B49-B8352D3B6A8A}" srcOrd="5" destOrd="0" presId="urn:microsoft.com/office/officeart/2005/8/layout/vList2"/>
    <dgm:cxn modelId="{3623E769-1EF1-475D-BFF6-B6E03C12FFE2}" type="presParOf" srcId="{7E00883B-5F6C-460C-9493-A32B26752E04}" destId="{648C66D5-8BAB-406C-9DA1-2C426457DAF3}" srcOrd="6" destOrd="0" presId="urn:microsoft.com/office/officeart/2005/8/layout/vList2"/>
    <dgm:cxn modelId="{F7A8C3D2-256B-49D3-A7F9-0CEAC3E1EF68}" type="presParOf" srcId="{7E00883B-5F6C-460C-9493-A32B26752E04}" destId="{0B0D965B-AF63-465B-8096-F0890C0E55E8}" srcOrd="7" destOrd="0" presId="urn:microsoft.com/office/officeart/2005/8/layout/vList2"/>
    <dgm:cxn modelId="{375606AF-4168-4D64-9E43-4AEDE34B1609}" type="presParOf" srcId="{7E00883B-5F6C-460C-9493-A32B26752E04}" destId="{6E5FC011-B623-4F7F-AD85-F82BDE4FD057}"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04B03C-21A1-4A65-B0C1-3F7728548B49}" type="doc">
      <dgm:prSet loTypeId="urn:microsoft.com/office/officeart/2005/8/layout/vProcess5" loCatId="process" qsTypeId="urn:microsoft.com/office/officeart/2005/8/quickstyle/simple4" qsCatId="simple" csTypeId="urn:microsoft.com/office/officeart/2005/8/colors/accent1_2" csCatId="accent1"/>
      <dgm:spPr/>
      <dgm:t>
        <a:bodyPr/>
        <a:lstStyle/>
        <a:p>
          <a:endParaRPr lang="en-US"/>
        </a:p>
      </dgm:t>
    </dgm:pt>
    <dgm:pt modelId="{4F6A3274-D3C1-4660-B0CB-517452D6AAFD}">
      <dgm:prSet/>
      <dgm:spPr/>
      <dgm:t>
        <a:bodyPr/>
        <a:lstStyle/>
        <a:p>
          <a:r>
            <a:rPr lang="it-IT" dirty="0"/>
            <a:t>Nella nostra cultura è diffusa l’idea che le donne siano più emotive degli uomini e avrebbero  maggiore capacità di espressione e comunicazione dei sentimenti, ecco perché certi lavori sarebbero più o meno adatti alle donne (</a:t>
          </a:r>
          <a:r>
            <a:rPr lang="it-IT" dirty="0" err="1"/>
            <a:t>Briton</a:t>
          </a:r>
          <a:r>
            <a:rPr lang="it-IT" dirty="0"/>
            <a:t>, Hall, 1995)</a:t>
          </a:r>
          <a:endParaRPr lang="en-US" dirty="0"/>
        </a:p>
      </dgm:t>
    </dgm:pt>
    <dgm:pt modelId="{1133BF8B-CA64-4026-A0F2-C7D740841BBB}" type="parTrans" cxnId="{2F947071-E772-44F5-A1EB-1CEE74B9BCFC}">
      <dgm:prSet/>
      <dgm:spPr/>
      <dgm:t>
        <a:bodyPr/>
        <a:lstStyle/>
        <a:p>
          <a:endParaRPr lang="en-US"/>
        </a:p>
      </dgm:t>
    </dgm:pt>
    <dgm:pt modelId="{39730706-D15D-4965-B24B-5F01ADB653FE}" type="sibTrans" cxnId="{2F947071-E772-44F5-A1EB-1CEE74B9BCFC}">
      <dgm:prSet/>
      <dgm:spPr/>
      <dgm:t>
        <a:bodyPr/>
        <a:lstStyle/>
        <a:p>
          <a:endParaRPr lang="en-US"/>
        </a:p>
      </dgm:t>
    </dgm:pt>
    <dgm:pt modelId="{1B253F03-76C5-424A-8E3D-3C7E7C438CEF}">
      <dgm:prSet/>
      <dgm:spPr/>
      <dgm:t>
        <a:bodyPr/>
        <a:lstStyle/>
        <a:p>
          <a:r>
            <a:rPr lang="it-IT"/>
            <a:t>Le donne accettano tale stereotipo e lo avvalorano nella </a:t>
          </a:r>
          <a:r>
            <a:rPr lang="it-IT" i="1"/>
            <a:t>profezia che si autoavvera. </a:t>
          </a:r>
          <a:endParaRPr lang="en-US"/>
        </a:p>
      </dgm:t>
    </dgm:pt>
    <dgm:pt modelId="{13CE5C39-C0A2-415F-A0F5-145DF1CCBBF5}" type="parTrans" cxnId="{B29C4AA2-4DEC-43DE-810E-2797596C03D1}">
      <dgm:prSet/>
      <dgm:spPr/>
      <dgm:t>
        <a:bodyPr/>
        <a:lstStyle/>
        <a:p>
          <a:endParaRPr lang="en-US"/>
        </a:p>
      </dgm:t>
    </dgm:pt>
    <dgm:pt modelId="{2EC9B297-6872-4FD8-B4BB-62264E011DC3}" type="sibTrans" cxnId="{B29C4AA2-4DEC-43DE-810E-2797596C03D1}">
      <dgm:prSet/>
      <dgm:spPr/>
      <dgm:t>
        <a:bodyPr/>
        <a:lstStyle/>
        <a:p>
          <a:endParaRPr lang="en-US"/>
        </a:p>
      </dgm:t>
    </dgm:pt>
    <dgm:pt modelId="{C99B0B65-0F50-4B17-8C09-99787E38A8DB}">
      <dgm:prSet/>
      <dgm:spPr/>
      <dgm:t>
        <a:bodyPr/>
        <a:lstStyle/>
        <a:p>
          <a:r>
            <a:rPr lang="it-IT"/>
            <a:t>Lo stereotipo però è generale e per questo talvolta fallace perché scarta variabili di personalità, cultura e contesto e dà alle emozioni natura biologica.</a:t>
          </a:r>
          <a:endParaRPr lang="en-US"/>
        </a:p>
      </dgm:t>
    </dgm:pt>
    <dgm:pt modelId="{2BD11407-3026-48AE-988A-2AE74EEC830D}" type="parTrans" cxnId="{7117F2F8-1006-47BD-951E-E3196F8446B5}">
      <dgm:prSet/>
      <dgm:spPr/>
      <dgm:t>
        <a:bodyPr/>
        <a:lstStyle/>
        <a:p>
          <a:endParaRPr lang="en-US"/>
        </a:p>
      </dgm:t>
    </dgm:pt>
    <dgm:pt modelId="{03A7F47E-56E3-42A4-84C5-A29EE8E767F4}" type="sibTrans" cxnId="{7117F2F8-1006-47BD-951E-E3196F8446B5}">
      <dgm:prSet/>
      <dgm:spPr/>
      <dgm:t>
        <a:bodyPr/>
        <a:lstStyle/>
        <a:p>
          <a:endParaRPr lang="en-US"/>
        </a:p>
      </dgm:t>
    </dgm:pt>
    <dgm:pt modelId="{43BA1064-5C86-4094-952A-618D993159CD}">
      <dgm:prSet/>
      <dgm:spPr/>
      <dgm:t>
        <a:bodyPr/>
        <a:lstStyle/>
        <a:p>
          <a:r>
            <a:rPr lang="it-IT"/>
            <a:t>Il rifiuto di certi copioni (display rules) può avere conseguenze come il rifiuto sociale  e la riduzione di attrattività nei confronti dell’altro sesso (è una donna poco femminile). Per questo gli individui imparano a mettersi una maschera e inibire o controllare certe emozioni per adeguarle alla desiderabilità sociale. Le donne nella nostra cultura sono più libere degli uomini di esprimere emozioni (restrictive emotionality, Jansz, 2000).</a:t>
          </a:r>
          <a:endParaRPr lang="en-US"/>
        </a:p>
      </dgm:t>
    </dgm:pt>
    <dgm:pt modelId="{E244037E-B78A-42A2-AA10-03776C2FFC77}" type="parTrans" cxnId="{F68CA9F5-E937-4988-B4B9-E2F4AEDB08A2}">
      <dgm:prSet/>
      <dgm:spPr/>
      <dgm:t>
        <a:bodyPr/>
        <a:lstStyle/>
        <a:p>
          <a:endParaRPr lang="en-US"/>
        </a:p>
      </dgm:t>
    </dgm:pt>
    <dgm:pt modelId="{B6ED84CF-6DFF-4131-896E-AE3BBFD8C741}" type="sibTrans" cxnId="{F68CA9F5-E937-4988-B4B9-E2F4AEDB08A2}">
      <dgm:prSet/>
      <dgm:spPr/>
      <dgm:t>
        <a:bodyPr/>
        <a:lstStyle/>
        <a:p>
          <a:endParaRPr lang="en-US"/>
        </a:p>
      </dgm:t>
    </dgm:pt>
    <dgm:pt modelId="{87868D32-90A0-4003-88C5-7266F5A4DA94}">
      <dgm:prSet/>
      <dgm:spPr/>
      <dgm:t>
        <a:bodyPr/>
        <a:lstStyle/>
        <a:p>
          <a:r>
            <a:rPr lang="it-IT"/>
            <a:t>Gli uomini dovrebbero evitare sentimenti caldi/intensi o che sottolineino dipendenza come può avvenire nel provare amore. Collera e disprezzo sarebbero emozioni da uomini, ansia e depressione (legata agli estrogeni) da donne.</a:t>
          </a:r>
          <a:endParaRPr lang="en-US"/>
        </a:p>
      </dgm:t>
    </dgm:pt>
    <dgm:pt modelId="{292C8E21-901F-4719-A4E3-BD39289A2A45}" type="parTrans" cxnId="{3C8A46C1-7E18-4E24-B92E-41D6861508FD}">
      <dgm:prSet/>
      <dgm:spPr/>
      <dgm:t>
        <a:bodyPr/>
        <a:lstStyle/>
        <a:p>
          <a:endParaRPr lang="en-US"/>
        </a:p>
      </dgm:t>
    </dgm:pt>
    <dgm:pt modelId="{C6B48AFA-BF66-488B-B150-604E13658A7A}" type="sibTrans" cxnId="{3C8A46C1-7E18-4E24-B92E-41D6861508FD}">
      <dgm:prSet/>
      <dgm:spPr/>
      <dgm:t>
        <a:bodyPr/>
        <a:lstStyle/>
        <a:p>
          <a:endParaRPr lang="en-US"/>
        </a:p>
      </dgm:t>
    </dgm:pt>
    <dgm:pt modelId="{1FB977FC-DC8C-425C-9CFA-138C5EF53CDA}" type="pres">
      <dgm:prSet presAssocID="{E704B03C-21A1-4A65-B0C1-3F7728548B49}" presName="outerComposite" presStyleCnt="0">
        <dgm:presLayoutVars>
          <dgm:chMax val="5"/>
          <dgm:dir/>
          <dgm:resizeHandles val="exact"/>
        </dgm:presLayoutVars>
      </dgm:prSet>
      <dgm:spPr/>
    </dgm:pt>
    <dgm:pt modelId="{C3C57ED2-E2E8-4E93-B0E6-00E9AC617790}" type="pres">
      <dgm:prSet presAssocID="{E704B03C-21A1-4A65-B0C1-3F7728548B49}" presName="dummyMaxCanvas" presStyleCnt="0">
        <dgm:presLayoutVars/>
      </dgm:prSet>
      <dgm:spPr/>
    </dgm:pt>
    <dgm:pt modelId="{7A0FB546-62D7-4865-8E99-92D031656118}" type="pres">
      <dgm:prSet presAssocID="{E704B03C-21A1-4A65-B0C1-3F7728548B49}" presName="FiveNodes_1" presStyleLbl="node1" presStyleIdx="0" presStyleCnt="5">
        <dgm:presLayoutVars>
          <dgm:bulletEnabled val="1"/>
        </dgm:presLayoutVars>
      </dgm:prSet>
      <dgm:spPr/>
    </dgm:pt>
    <dgm:pt modelId="{193E87ED-F972-47BB-A230-C4E5EFAEF451}" type="pres">
      <dgm:prSet presAssocID="{E704B03C-21A1-4A65-B0C1-3F7728548B49}" presName="FiveNodes_2" presStyleLbl="node1" presStyleIdx="1" presStyleCnt="5">
        <dgm:presLayoutVars>
          <dgm:bulletEnabled val="1"/>
        </dgm:presLayoutVars>
      </dgm:prSet>
      <dgm:spPr/>
    </dgm:pt>
    <dgm:pt modelId="{1E606301-6886-4FD0-8A48-FC8608EA108C}" type="pres">
      <dgm:prSet presAssocID="{E704B03C-21A1-4A65-B0C1-3F7728548B49}" presName="FiveNodes_3" presStyleLbl="node1" presStyleIdx="2" presStyleCnt="5">
        <dgm:presLayoutVars>
          <dgm:bulletEnabled val="1"/>
        </dgm:presLayoutVars>
      </dgm:prSet>
      <dgm:spPr/>
    </dgm:pt>
    <dgm:pt modelId="{20099FBD-AB26-430D-895A-8CC251F55B2A}" type="pres">
      <dgm:prSet presAssocID="{E704B03C-21A1-4A65-B0C1-3F7728548B49}" presName="FiveNodes_4" presStyleLbl="node1" presStyleIdx="3" presStyleCnt="5">
        <dgm:presLayoutVars>
          <dgm:bulletEnabled val="1"/>
        </dgm:presLayoutVars>
      </dgm:prSet>
      <dgm:spPr/>
    </dgm:pt>
    <dgm:pt modelId="{EBCDD24C-0ADD-4650-9799-3050F3DFDF45}" type="pres">
      <dgm:prSet presAssocID="{E704B03C-21A1-4A65-B0C1-3F7728548B49}" presName="FiveNodes_5" presStyleLbl="node1" presStyleIdx="4" presStyleCnt="5">
        <dgm:presLayoutVars>
          <dgm:bulletEnabled val="1"/>
        </dgm:presLayoutVars>
      </dgm:prSet>
      <dgm:spPr/>
    </dgm:pt>
    <dgm:pt modelId="{F0DFD13B-102C-4F52-B31A-F47A08CDC6CA}" type="pres">
      <dgm:prSet presAssocID="{E704B03C-21A1-4A65-B0C1-3F7728548B49}" presName="FiveConn_1-2" presStyleLbl="fgAccFollowNode1" presStyleIdx="0" presStyleCnt="4">
        <dgm:presLayoutVars>
          <dgm:bulletEnabled val="1"/>
        </dgm:presLayoutVars>
      </dgm:prSet>
      <dgm:spPr/>
    </dgm:pt>
    <dgm:pt modelId="{B7185E03-7A3A-4F91-A5BD-94B5850C0C61}" type="pres">
      <dgm:prSet presAssocID="{E704B03C-21A1-4A65-B0C1-3F7728548B49}" presName="FiveConn_2-3" presStyleLbl="fgAccFollowNode1" presStyleIdx="1" presStyleCnt="4">
        <dgm:presLayoutVars>
          <dgm:bulletEnabled val="1"/>
        </dgm:presLayoutVars>
      </dgm:prSet>
      <dgm:spPr/>
    </dgm:pt>
    <dgm:pt modelId="{AC7F5646-3C38-4ABA-B2C8-3D341651EF8F}" type="pres">
      <dgm:prSet presAssocID="{E704B03C-21A1-4A65-B0C1-3F7728548B49}" presName="FiveConn_3-4" presStyleLbl="fgAccFollowNode1" presStyleIdx="2" presStyleCnt="4">
        <dgm:presLayoutVars>
          <dgm:bulletEnabled val="1"/>
        </dgm:presLayoutVars>
      </dgm:prSet>
      <dgm:spPr/>
    </dgm:pt>
    <dgm:pt modelId="{6BA7357D-7114-4FC3-BEB5-8EC7F61E2ABD}" type="pres">
      <dgm:prSet presAssocID="{E704B03C-21A1-4A65-B0C1-3F7728548B49}" presName="FiveConn_4-5" presStyleLbl="fgAccFollowNode1" presStyleIdx="3" presStyleCnt="4">
        <dgm:presLayoutVars>
          <dgm:bulletEnabled val="1"/>
        </dgm:presLayoutVars>
      </dgm:prSet>
      <dgm:spPr/>
    </dgm:pt>
    <dgm:pt modelId="{0C9D775C-5AD7-4985-B094-780515541A06}" type="pres">
      <dgm:prSet presAssocID="{E704B03C-21A1-4A65-B0C1-3F7728548B49}" presName="FiveNodes_1_text" presStyleLbl="node1" presStyleIdx="4" presStyleCnt="5">
        <dgm:presLayoutVars>
          <dgm:bulletEnabled val="1"/>
        </dgm:presLayoutVars>
      </dgm:prSet>
      <dgm:spPr/>
    </dgm:pt>
    <dgm:pt modelId="{95AFF8D7-5563-4755-BA3A-0565FBF08FEF}" type="pres">
      <dgm:prSet presAssocID="{E704B03C-21A1-4A65-B0C1-3F7728548B49}" presName="FiveNodes_2_text" presStyleLbl="node1" presStyleIdx="4" presStyleCnt="5">
        <dgm:presLayoutVars>
          <dgm:bulletEnabled val="1"/>
        </dgm:presLayoutVars>
      </dgm:prSet>
      <dgm:spPr/>
    </dgm:pt>
    <dgm:pt modelId="{02DF32A0-E7E7-4280-AC0A-A62938C811E5}" type="pres">
      <dgm:prSet presAssocID="{E704B03C-21A1-4A65-B0C1-3F7728548B49}" presName="FiveNodes_3_text" presStyleLbl="node1" presStyleIdx="4" presStyleCnt="5">
        <dgm:presLayoutVars>
          <dgm:bulletEnabled val="1"/>
        </dgm:presLayoutVars>
      </dgm:prSet>
      <dgm:spPr/>
    </dgm:pt>
    <dgm:pt modelId="{3DF74C8A-B318-45F0-A758-A4FC419211B8}" type="pres">
      <dgm:prSet presAssocID="{E704B03C-21A1-4A65-B0C1-3F7728548B49}" presName="FiveNodes_4_text" presStyleLbl="node1" presStyleIdx="4" presStyleCnt="5">
        <dgm:presLayoutVars>
          <dgm:bulletEnabled val="1"/>
        </dgm:presLayoutVars>
      </dgm:prSet>
      <dgm:spPr/>
    </dgm:pt>
    <dgm:pt modelId="{7824107A-4CED-498C-95EC-197862AB8129}" type="pres">
      <dgm:prSet presAssocID="{E704B03C-21A1-4A65-B0C1-3F7728548B49}" presName="FiveNodes_5_text" presStyleLbl="node1" presStyleIdx="4" presStyleCnt="5">
        <dgm:presLayoutVars>
          <dgm:bulletEnabled val="1"/>
        </dgm:presLayoutVars>
      </dgm:prSet>
      <dgm:spPr/>
    </dgm:pt>
  </dgm:ptLst>
  <dgm:cxnLst>
    <dgm:cxn modelId="{E368B109-2AB2-45DD-919C-58B9186A5435}" type="presOf" srcId="{43BA1064-5C86-4094-952A-618D993159CD}" destId="{3DF74C8A-B318-45F0-A758-A4FC419211B8}" srcOrd="1" destOrd="0" presId="urn:microsoft.com/office/officeart/2005/8/layout/vProcess5"/>
    <dgm:cxn modelId="{51A62914-918A-4D52-ABF2-77AF0C639AB8}" type="presOf" srcId="{87868D32-90A0-4003-88C5-7266F5A4DA94}" destId="{EBCDD24C-0ADD-4650-9799-3050F3DFDF45}" srcOrd="0" destOrd="0" presId="urn:microsoft.com/office/officeart/2005/8/layout/vProcess5"/>
    <dgm:cxn modelId="{B1F8C01C-C439-43E1-AA82-7D78FC9ABED4}" type="presOf" srcId="{1B253F03-76C5-424A-8E3D-3C7E7C438CEF}" destId="{193E87ED-F972-47BB-A230-C4E5EFAEF451}" srcOrd="0" destOrd="0" presId="urn:microsoft.com/office/officeart/2005/8/layout/vProcess5"/>
    <dgm:cxn modelId="{3A5D3921-6096-4F44-99A2-1DD3ACAAEC0B}" type="presOf" srcId="{43BA1064-5C86-4094-952A-618D993159CD}" destId="{20099FBD-AB26-430D-895A-8CC251F55B2A}" srcOrd="0" destOrd="0" presId="urn:microsoft.com/office/officeart/2005/8/layout/vProcess5"/>
    <dgm:cxn modelId="{63250C35-1453-41C7-9435-990EC228D8E7}" type="presOf" srcId="{C99B0B65-0F50-4B17-8C09-99787E38A8DB}" destId="{02DF32A0-E7E7-4280-AC0A-A62938C811E5}" srcOrd="1" destOrd="0" presId="urn:microsoft.com/office/officeart/2005/8/layout/vProcess5"/>
    <dgm:cxn modelId="{6517C670-5CCF-40C4-B9B3-CC3C9A43C3FF}" type="presOf" srcId="{87868D32-90A0-4003-88C5-7266F5A4DA94}" destId="{7824107A-4CED-498C-95EC-197862AB8129}" srcOrd="1" destOrd="0" presId="urn:microsoft.com/office/officeart/2005/8/layout/vProcess5"/>
    <dgm:cxn modelId="{2F947071-E772-44F5-A1EB-1CEE74B9BCFC}" srcId="{E704B03C-21A1-4A65-B0C1-3F7728548B49}" destId="{4F6A3274-D3C1-4660-B0CB-517452D6AAFD}" srcOrd="0" destOrd="0" parTransId="{1133BF8B-CA64-4026-A0F2-C7D740841BBB}" sibTransId="{39730706-D15D-4965-B24B-5F01ADB653FE}"/>
    <dgm:cxn modelId="{18081675-1FCD-435A-90E9-BC43FF2AECD5}" type="presOf" srcId="{2EC9B297-6872-4FD8-B4BB-62264E011DC3}" destId="{B7185E03-7A3A-4F91-A5BD-94B5850C0C61}" srcOrd="0" destOrd="0" presId="urn:microsoft.com/office/officeart/2005/8/layout/vProcess5"/>
    <dgm:cxn modelId="{ADCA9987-2AEB-43BB-B212-2A1A59E0F1EB}" type="presOf" srcId="{C99B0B65-0F50-4B17-8C09-99787E38A8DB}" destId="{1E606301-6886-4FD0-8A48-FC8608EA108C}" srcOrd="0" destOrd="0" presId="urn:microsoft.com/office/officeart/2005/8/layout/vProcess5"/>
    <dgm:cxn modelId="{8D71859F-18C0-4934-BA1F-9B6478BC0CB2}" type="presOf" srcId="{B6ED84CF-6DFF-4131-896E-AE3BBFD8C741}" destId="{6BA7357D-7114-4FC3-BEB5-8EC7F61E2ABD}" srcOrd="0" destOrd="0" presId="urn:microsoft.com/office/officeart/2005/8/layout/vProcess5"/>
    <dgm:cxn modelId="{B29C4AA2-4DEC-43DE-810E-2797596C03D1}" srcId="{E704B03C-21A1-4A65-B0C1-3F7728548B49}" destId="{1B253F03-76C5-424A-8E3D-3C7E7C438CEF}" srcOrd="1" destOrd="0" parTransId="{13CE5C39-C0A2-415F-A0F5-145DF1CCBBF5}" sibTransId="{2EC9B297-6872-4FD8-B4BB-62264E011DC3}"/>
    <dgm:cxn modelId="{F56275B4-5E45-4242-B281-0567D1A56B6C}" type="presOf" srcId="{39730706-D15D-4965-B24B-5F01ADB653FE}" destId="{F0DFD13B-102C-4F52-B31A-F47A08CDC6CA}" srcOrd="0" destOrd="0" presId="urn:microsoft.com/office/officeart/2005/8/layout/vProcess5"/>
    <dgm:cxn modelId="{F139F9B4-7292-4661-9B49-0FCFC17BDDFF}" type="presOf" srcId="{4F6A3274-D3C1-4660-B0CB-517452D6AAFD}" destId="{0C9D775C-5AD7-4985-B094-780515541A06}" srcOrd="1" destOrd="0" presId="urn:microsoft.com/office/officeart/2005/8/layout/vProcess5"/>
    <dgm:cxn modelId="{C24E27BF-C339-40F8-841A-94C2241D0A79}" type="presOf" srcId="{1B253F03-76C5-424A-8E3D-3C7E7C438CEF}" destId="{95AFF8D7-5563-4755-BA3A-0565FBF08FEF}" srcOrd="1" destOrd="0" presId="urn:microsoft.com/office/officeart/2005/8/layout/vProcess5"/>
    <dgm:cxn modelId="{3C8A46C1-7E18-4E24-B92E-41D6861508FD}" srcId="{E704B03C-21A1-4A65-B0C1-3F7728548B49}" destId="{87868D32-90A0-4003-88C5-7266F5A4DA94}" srcOrd="4" destOrd="0" parTransId="{292C8E21-901F-4719-A4E3-BD39289A2A45}" sibTransId="{C6B48AFA-BF66-488B-B150-604E13658A7A}"/>
    <dgm:cxn modelId="{49D200ED-2D9C-4F53-8EDE-7029B746A0E8}" type="presOf" srcId="{03A7F47E-56E3-42A4-84C5-A29EE8E767F4}" destId="{AC7F5646-3C38-4ABA-B2C8-3D341651EF8F}" srcOrd="0" destOrd="0" presId="urn:microsoft.com/office/officeart/2005/8/layout/vProcess5"/>
    <dgm:cxn modelId="{F68CA9F5-E937-4988-B4B9-E2F4AEDB08A2}" srcId="{E704B03C-21A1-4A65-B0C1-3F7728548B49}" destId="{43BA1064-5C86-4094-952A-618D993159CD}" srcOrd="3" destOrd="0" parTransId="{E244037E-B78A-42A2-AA10-03776C2FFC77}" sibTransId="{B6ED84CF-6DFF-4131-896E-AE3BBFD8C741}"/>
    <dgm:cxn modelId="{26DD99F7-89D2-4307-9849-77654FF3AFEE}" type="presOf" srcId="{E704B03C-21A1-4A65-B0C1-3F7728548B49}" destId="{1FB977FC-DC8C-425C-9CFA-138C5EF53CDA}" srcOrd="0" destOrd="0" presId="urn:microsoft.com/office/officeart/2005/8/layout/vProcess5"/>
    <dgm:cxn modelId="{7117F2F8-1006-47BD-951E-E3196F8446B5}" srcId="{E704B03C-21A1-4A65-B0C1-3F7728548B49}" destId="{C99B0B65-0F50-4B17-8C09-99787E38A8DB}" srcOrd="2" destOrd="0" parTransId="{2BD11407-3026-48AE-988A-2AE74EEC830D}" sibTransId="{03A7F47E-56E3-42A4-84C5-A29EE8E767F4}"/>
    <dgm:cxn modelId="{0F146CFA-2A41-4BB7-9623-7F4A4131AA38}" type="presOf" srcId="{4F6A3274-D3C1-4660-B0CB-517452D6AAFD}" destId="{7A0FB546-62D7-4865-8E99-92D031656118}" srcOrd="0" destOrd="0" presId="urn:microsoft.com/office/officeart/2005/8/layout/vProcess5"/>
    <dgm:cxn modelId="{480C96A0-7C05-4103-B330-97D83F71ECA3}" type="presParOf" srcId="{1FB977FC-DC8C-425C-9CFA-138C5EF53CDA}" destId="{C3C57ED2-E2E8-4E93-B0E6-00E9AC617790}" srcOrd="0" destOrd="0" presId="urn:microsoft.com/office/officeart/2005/8/layout/vProcess5"/>
    <dgm:cxn modelId="{8550D285-606A-42DE-84AE-3C4D25B85732}" type="presParOf" srcId="{1FB977FC-DC8C-425C-9CFA-138C5EF53CDA}" destId="{7A0FB546-62D7-4865-8E99-92D031656118}" srcOrd="1" destOrd="0" presId="urn:microsoft.com/office/officeart/2005/8/layout/vProcess5"/>
    <dgm:cxn modelId="{6152AA4D-33BB-4860-BDD8-9F029B2860FA}" type="presParOf" srcId="{1FB977FC-DC8C-425C-9CFA-138C5EF53CDA}" destId="{193E87ED-F972-47BB-A230-C4E5EFAEF451}" srcOrd="2" destOrd="0" presId="urn:microsoft.com/office/officeart/2005/8/layout/vProcess5"/>
    <dgm:cxn modelId="{3942AD6F-3E44-4F14-8A37-943FD4E5C029}" type="presParOf" srcId="{1FB977FC-DC8C-425C-9CFA-138C5EF53CDA}" destId="{1E606301-6886-4FD0-8A48-FC8608EA108C}" srcOrd="3" destOrd="0" presId="urn:microsoft.com/office/officeart/2005/8/layout/vProcess5"/>
    <dgm:cxn modelId="{32B70032-CCF0-4B8D-BD88-C563A7BCB6E8}" type="presParOf" srcId="{1FB977FC-DC8C-425C-9CFA-138C5EF53CDA}" destId="{20099FBD-AB26-430D-895A-8CC251F55B2A}" srcOrd="4" destOrd="0" presId="urn:microsoft.com/office/officeart/2005/8/layout/vProcess5"/>
    <dgm:cxn modelId="{9B840389-2645-4796-B82B-F26A1C1423B4}" type="presParOf" srcId="{1FB977FC-DC8C-425C-9CFA-138C5EF53CDA}" destId="{EBCDD24C-0ADD-4650-9799-3050F3DFDF45}" srcOrd="5" destOrd="0" presId="urn:microsoft.com/office/officeart/2005/8/layout/vProcess5"/>
    <dgm:cxn modelId="{97E0100F-C547-4ED9-AA67-3E4D5D1E7596}" type="presParOf" srcId="{1FB977FC-DC8C-425C-9CFA-138C5EF53CDA}" destId="{F0DFD13B-102C-4F52-B31A-F47A08CDC6CA}" srcOrd="6" destOrd="0" presId="urn:microsoft.com/office/officeart/2005/8/layout/vProcess5"/>
    <dgm:cxn modelId="{726DC48A-5202-480A-9DCB-AA6DC1911319}" type="presParOf" srcId="{1FB977FC-DC8C-425C-9CFA-138C5EF53CDA}" destId="{B7185E03-7A3A-4F91-A5BD-94B5850C0C61}" srcOrd="7" destOrd="0" presId="urn:microsoft.com/office/officeart/2005/8/layout/vProcess5"/>
    <dgm:cxn modelId="{F5EACC1C-3DDF-449F-93B3-E275E67872BD}" type="presParOf" srcId="{1FB977FC-DC8C-425C-9CFA-138C5EF53CDA}" destId="{AC7F5646-3C38-4ABA-B2C8-3D341651EF8F}" srcOrd="8" destOrd="0" presId="urn:microsoft.com/office/officeart/2005/8/layout/vProcess5"/>
    <dgm:cxn modelId="{5D24DB62-DABE-414D-A19E-0B4C26D83D65}" type="presParOf" srcId="{1FB977FC-DC8C-425C-9CFA-138C5EF53CDA}" destId="{6BA7357D-7114-4FC3-BEB5-8EC7F61E2ABD}" srcOrd="9" destOrd="0" presId="urn:microsoft.com/office/officeart/2005/8/layout/vProcess5"/>
    <dgm:cxn modelId="{9290CEF4-B089-44F9-BE5B-F9856EA18F5E}" type="presParOf" srcId="{1FB977FC-DC8C-425C-9CFA-138C5EF53CDA}" destId="{0C9D775C-5AD7-4985-B094-780515541A06}" srcOrd="10" destOrd="0" presId="urn:microsoft.com/office/officeart/2005/8/layout/vProcess5"/>
    <dgm:cxn modelId="{1FDEC898-700B-4D5F-B7E5-C7A4DDAD010C}" type="presParOf" srcId="{1FB977FC-DC8C-425C-9CFA-138C5EF53CDA}" destId="{95AFF8D7-5563-4755-BA3A-0565FBF08FEF}" srcOrd="11" destOrd="0" presId="urn:microsoft.com/office/officeart/2005/8/layout/vProcess5"/>
    <dgm:cxn modelId="{CC882144-B0E5-4C35-8A80-4A0B9E74BFCF}" type="presParOf" srcId="{1FB977FC-DC8C-425C-9CFA-138C5EF53CDA}" destId="{02DF32A0-E7E7-4280-AC0A-A62938C811E5}" srcOrd="12" destOrd="0" presId="urn:microsoft.com/office/officeart/2005/8/layout/vProcess5"/>
    <dgm:cxn modelId="{8CC03DFD-A93F-435D-87ED-6805FA43400A}" type="presParOf" srcId="{1FB977FC-DC8C-425C-9CFA-138C5EF53CDA}" destId="{3DF74C8A-B318-45F0-A758-A4FC419211B8}" srcOrd="13" destOrd="0" presId="urn:microsoft.com/office/officeart/2005/8/layout/vProcess5"/>
    <dgm:cxn modelId="{272C2E34-C3FB-4D9F-B7EF-827822BCF178}" type="presParOf" srcId="{1FB977FC-DC8C-425C-9CFA-138C5EF53CDA}" destId="{7824107A-4CED-498C-95EC-197862AB8129}"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793EA45-66A3-4760-BF2B-72FE766E6F22}" type="doc">
      <dgm:prSet loTypeId="urn:microsoft.com/office/officeart/2005/8/layout/default" loCatId="list" qsTypeId="urn:microsoft.com/office/officeart/2005/8/quickstyle/simple4" qsCatId="simple" csTypeId="urn:microsoft.com/office/officeart/2005/8/colors/accent1_2" csCatId="accent1"/>
      <dgm:spPr/>
      <dgm:t>
        <a:bodyPr/>
        <a:lstStyle/>
        <a:p>
          <a:endParaRPr lang="en-US"/>
        </a:p>
      </dgm:t>
    </dgm:pt>
    <dgm:pt modelId="{8C7B35D8-0F85-4D7C-B397-18ED65CA4BC2}">
      <dgm:prSet/>
      <dgm:spPr/>
      <dgm:t>
        <a:bodyPr/>
        <a:lstStyle/>
        <a:p>
          <a:r>
            <a:rPr lang="it-IT"/>
            <a:t>Gli uomini sarebbero più gelosi delle donne perché l’infedeltà sessuale della partner renderebbe incerta la paternità mentre le donne sarebbero più gelose dell’infedeltà emotiva perché determinerebbe una perdita di risorse per la prole e per loro stesse. Gli uomini producono le risorse, le donne debbono difendere la prole, siamo gli animali con i cuccioli più deboli.</a:t>
          </a:r>
          <a:endParaRPr lang="en-US"/>
        </a:p>
      </dgm:t>
    </dgm:pt>
    <dgm:pt modelId="{AB00A4A5-28CA-47EA-A05B-D4F9F9A7EC78}" type="parTrans" cxnId="{9E9A9D69-C744-4F75-A89A-D0B963B68FB0}">
      <dgm:prSet/>
      <dgm:spPr/>
      <dgm:t>
        <a:bodyPr/>
        <a:lstStyle/>
        <a:p>
          <a:endParaRPr lang="en-US"/>
        </a:p>
      </dgm:t>
    </dgm:pt>
    <dgm:pt modelId="{01540B5F-0086-412C-B148-B3E11EC8D7FD}" type="sibTrans" cxnId="{9E9A9D69-C744-4F75-A89A-D0B963B68FB0}">
      <dgm:prSet/>
      <dgm:spPr/>
      <dgm:t>
        <a:bodyPr/>
        <a:lstStyle/>
        <a:p>
          <a:endParaRPr lang="en-US"/>
        </a:p>
      </dgm:t>
    </dgm:pt>
    <dgm:pt modelId="{53496E3F-A839-4FC6-BC3D-D5CCF7792132}">
      <dgm:prSet/>
      <dgm:spPr/>
      <dgm:t>
        <a:bodyPr/>
        <a:lstStyle/>
        <a:p>
          <a:r>
            <a:rPr lang="it-IT"/>
            <a:t>Le donne piangono più degli uomini, ma questo potrebbe essere causato biologicamente dal fatto che le donne producono la prolattina che abbassa la soglia del pianto (crying proneness-Frey, 1985), questo avviene soprattutto ad esempio in pubertà.</a:t>
          </a:r>
          <a:endParaRPr lang="en-US"/>
        </a:p>
      </dgm:t>
    </dgm:pt>
    <dgm:pt modelId="{D220138C-F747-494F-BADB-0196186B99BF}" type="parTrans" cxnId="{468F4CA6-5FD7-4F89-A686-5E6C9466D3F2}">
      <dgm:prSet/>
      <dgm:spPr/>
      <dgm:t>
        <a:bodyPr/>
        <a:lstStyle/>
        <a:p>
          <a:endParaRPr lang="en-US"/>
        </a:p>
      </dgm:t>
    </dgm:pt>
    <dgm:pt modelId="{F71021CC-B782-465F-B0C2-C81107CA971D}" type="sibTrans" cxnId="{468F4CA6-5FD7-4F89-A686-5E6C9466D3F2}">
      <dgm:prSet/>
      <dgm:spPr/>
      <dgm:t>
        <a:bodyPr/>
        <a:lstStyle/>
        <a:p>
          <a:endParaRPr lang="en-US"/>
        </a:p>
      </dgm:t>
    </dgm:pt>
    <dgm:pt modelId="{708BA749-FF2E-40A4-88C4-27DCDE810B5A}">
      <dgm:prSet/>
      <dgm:spPr/>
      <dgm:t>
        <a:bodyPr/>
        <a:lstStyle/>
        <a:p>
          <a:r>
            <a:rPr lang="it-IT"/>
            <a:t>Gli uomini passano più tempo fuori casa e le donne più tempo in casa e questo enfatizza gli aspetti relazionali intimi ed emotivi.</a:t>
          </a:r>
          <a:endParaRPr lang="en-US"/>
        </a:p>
      </dgm:t>
    </dgm:pt>
    <dgm:pt modelId="{DEFD1FDB-67ED-4229-A94C-966DDAB19DD9}" type="parTrans" cxnId="{329163C1-FDA2-4D5C-B7A2-DFF73F90C40E}">
      <dgm:prSet/>
      <dgm:spPr/>
      <dgm:t>
        <a:bodyPr/>
        <a:lstStyle/>
        <a:p>
          <a:endParaRPr lang="en-US"/>
        </a:p>
      </dgm:t>
    </dgm:pt>
    <dgm:pt modelId="{74AD1B49-8451-4F41-ACC6-3E13899E5B1C}" type="sibTrans" cxnId="{329163C1-FDA2-4D5C-B7A2-DFF73F90C40E}">
      <dgm:prSet/>
      <dgm:spPr/>
      <dgm:t>
        <a:bodyPr/>
        <a:lstStyle/>
        <a:p>
          <a:endParaRPr lang="en-US"/>
        </a:p>
      </dgm:t>
    </dgm:pt>
    <dgm:pt modelId="{0CFE5AB5-B307-4005-86E5-2130F0883A94}">
      <dgm:prSet/>
      <dgm:spPr/>
      <dgm:t>
        <a:bodyPr/>
        <a:lstStyle/>
        <a:p>
          <a:r>
            <a:rPr lang="it-IT"/>
            <a:t>L’ambiente sociale premia le donne che esprimono gioia, empatia e amore e affettività (ruoli di cura), mentre l’uomo quelli di successo (achievement) e aggressività.</a:t>
          </a:r>
          <a:endParaRPr lang="en-US"/>
        </a:p>
      </dgm:t>
    </dgm:pt>
    <dgm:pt modelId="{CCE493B8-A641-4322-945C-8C322F3D1DEA}" type="parTrans" cxnId="{C649180B-D77D-4599-B5CE-C8EE9B004ADF}">
      <dgm:prSet/>
      <dgm:spPr/>
      <dgm:t>
        <a:bodyPr/>
        <a:lstStyle/>
        <a:p>
          <a:endParaRPr lang="en-US"/>
        </a:p>
      </dgm:t>
    </dgm:pt>
    <dgm:pt modelId="{5992A1F3-1955-4619-933F-E23C842626FE}" type="sibTrans" cxnId="{C649180B-D77D-4599-B5CE-C8EE9B004ADF}">
      <dgm:prSet/>
      <dgm:spPr/>
      <dgm:t>
        <a:bodyPr/>
        <a:lstStyle/>
        <a:p>
          <a:endParaRPr lang="en-US"/>
        </a:p>
      </dgm:t>
    </dgm:pt>
    <dgm:pt modelId="{1A582E35-01EF-4140-A63F-BE1E96FAA954}">
      <dgm:prSet/>
      <dgm:spPr/>
      <dgm:t>
        <a:bodyPr/>
        <a:lstStyle/>
        <a:p>
          <a:r>
            <a:rPr lang="it-IT" dirty="0"/>
            <a:t>Per le donne non avere ancora ruoli apicali e di potere porta mancanza di controllo, vulnerabilità economica e psicologica. Inoltre deve esprimere accordo e consenso nei confronti di chi ha potere (uomini, Madden e </a:t>
          </a:r>
          <a:r>
            <a:rPr lang="it-IT" dirty="0" err="1"/>
            <a:t>coll</a:t>
          </a:r>
          <a:r>
            <a:rPr lang="it-IT" dirty="0"/>
            <a:t>. 2000) e per questo deve sorridere di più (Belelli, 2008).</a:t>
          </a:r>
          <a:endParaRPr lang="en-US" dirty="0"/>
        </a:p>
      </dgm:t>
    </dgm:pt>
    <dgm:pt modelId="{7CA2AB00-150F-47C9-ADB0-3030EAA67027}" type="parTrans" cxnId="{807037D7-79C7-428C-8C46-EEB7DC0D4DA2}">
      <dgm:prSet/>
      <dgm:spPr/>
      <dgm:t>
        <a:bodyPr/>
        <a:lstStyle/>
        <a:p>
          <a:endParaRPr lang="en-US"/>
        </a:p>
      </dgm:t>
    </dgm:pt>
    <dgm:pt modelId="{FEFB10F1-8CC7-4815-8AEC-CE30C93BFE8F}" type="sibTrans" cxnId="{807037D7-79C7-428C-8C46-EEB7DC0D4DA2}">
      <dgm:prSet/>
      <dgm:spPr/>
      <dgm:t>
        <a:bodyPr/>
        <a:lstStyle/>
        <a:p>
          <a:endParaRPr lang="en-US"/>
        </a:p>
      </dgm:t>
    </dgm:pt>
    <dgm:pt modelId="{EFBC6F50-449D-4198-BC88-B1BE2C3EFA02}">
      <dgm:prSet/>
      <dgm:spPr/>
      <dgm:t>
        <a:bodyPr/>
        <a:lstStyle/>
        <a:p>
          <a:r>
            <a:rPr lang="it-IT"/>
            <a:t>L’educazione ha un ruolo importante e le madri crescono i figli a seconda delle regole di genere. Una ricerca mostra che le madri condividono di più con le figlie  episodi concernenti la tristezza tanto da far apprendere questa sensazione come parte della loro vita (comunicazione associata a stili romantici disadattivi- Pragma)</a:t>
          </a:r>
          <a:endParaRPr lang="en-US"/>
        </a:p>
      </dgm:t>
    </dgm:pt>
    <dgm:pt modelId="{BFA5BB53-473F-49DF-BBEC-1EE3E1C50435}" type="parTrans" cxnId="{E2E880D3-DA12-46BE-8F55-C0399BD670C6}">
      <dgm:prSet/>
      <dgm:spPr/>
      <dgm:t>
        <a:bodyPr/>
        <a:lstStyle/>
        <a:p>
          <a:endParaRPr lang="en-US"/>
        </a:p>
      </dgm:t>
    </dgm:pt>
    <dgm:pt modelId="{79F3E145-3C65-4EAF-B43D-6869AD6CD4D6}" type="sibTrans" cxnId="{E2E880D3-DA12-46BE-8F55-C0399BD670C6}">
      <dgm:prSet/>
      <dgm:spPr/>
      <dgm:t>
        <a:bodyPr/>
        <a:lstStyle/>
        <a:p>
          <a:endParaRPr lang="en-US"/>
        </a:p>
      </dgm:t>
    </dgm:pt>
    <dgm:pt modelId="{7CCB1AC5-A35B-4B6D-A579-B839739FDD81}" type="pres">
      <dgm:prSet presAssocID="{D793EA45-66A3-4760-BF2B-72FE766E6F22}" presName="diagram" presStyleCnt="0">
        <dgm:presLayoutVars>
          <dgm:dir/>
          <dgm:resizeHandles val="exact"/>
        </dgm:presLayoutVars>
      </dgm:prSet>
      <dgm:spPr/>
    </dgm:pt>
    <dgm:pt modelId="{D24B5A54-6260-46E1-86A7-810DE6104A58}" type="pres">
      <dgm:prSet presAssocID="{8C7B35D8-0F85-4D7C-B397-18ED65CA4BC2}" presName="node" presStyleLbl="node1" presStyleIdx="0" presStyleCnt="6">
        <dgm:presLayoutVars>
          <dgm:bulletEnabled val="1"/>
        </dgm:presLayoutVars>
      </dgm:prSet>
      <dgm:spPr/>
    </dgm:pt>
    <dgm:pt modelId="{941CDC07-1707-46BE-94A2-632E8C1BE5CE}" type="pres">
      <dgm:prSet presAssocID="{01540B5F-0086-412C-B148-B3E11EC8D7FD}" presName="sibTrans" presStyleCnt="0"/>
      <dgm:spPr/>
    </dgm:pt>
    <dgm:pt modelId="{6FB27238-5BB3-4564-891D-675E70808E84}" type="pres">
      <dgm:prSet presAssocID="{53496E3F-A839-4FC6-BC3D-D5CCF7792132}" presName="node" presStyleLbl="node1" presStyleIdx="1" presStyleCnt="6">
        <dgm:presLayoutVars>
          <dgm:bulletEnabled val="1"/>
        </dgm:presLayoutVars>
      </dgm:prSet>
      <dgm:spPr/>
    </dgm:pt>
    <dgm:pt modelId="{8B973ABB-8486-47C3-9688-E5E8AAB35815}" type="pres">
      <dgm:prSet presAssocID="{F71021CC-B782-465F-B0C2-C81107CA971D}" presName="sibTrans" presStyleCnt="0"/>
      <dgm:spPr/>
    </dgm:pt>
    <dgm:pt modelId="{E8A58F79-D090-4276-AE71-6381FCA65354}" type="pres">
      <dgm:prSet presAssocID="{708BA749-FF2E-40A4-88C4-27DCDE810B5A}" presName="node" presStyleLbl="node1" presStyleIdx="2" presStyleCnt="6">
        <dgm:presLayoutVars>
          <dgm:bulletEnabled val="1"/>
        </dgm:presLayoutVars>
      </dgm:prSet>
      <dgm:spPr/>
    </dgm:pt>
    <dgm:pt modelId="{60DC7913-56A7-452F-9250-26EEADB103FD}" type="pres">
      <dgm:prSet presAssocID="{74AD1B49-8451-4F41-ACC6-3E13899E5B1C}" presName="sibTrans" presStyleCnt="0"/>
      <dgm:spPr/>
    </dgm:pt>
    <dgm:pt modelId="{6D8A7F63-D27C-4F8C-971C-9F0A36E12FB5}" type="pres">
      <dgm:prSet presAssocID="{0CFE5AB5-B307-4005-86E5-2130F0883A94}" presName="node" presStyleLbl="node1" presStyleIdx="3" presStyleCnt="6">
        <dgm:presLayoutVars>
          <dgm:bulletEnabled val="1"/>
        </dgm:presLayoutVars>
      </dgm:prSet>
      <dgm:spPr/>
    </dgm:pt>
    <dgm:pt modelId="{9AA7CC21-A8EE-4A8A-8728-DC4BD89305DF}" type="pres">
      <dgm:prSet presAssocID="{5992A1F3-1955-4619-933F-E23C842626FE}" presName="sibTrans" presStyleCnt="0"/>
      <dgm:spPr/>
    </dgm:pt>
    <dgm:pt modelId="{7D5C31B0-60F0-4AE1-B40A-2E5D5FD2F214}" type="pres">
      <dgm:prSet presAssocID="{1A582E35-01EF-4140-A63F-BE1E96FAA954}" presName="node" presStyleLbl="node1" presStyleIdx="4" presStyleCnt="6">
        <dgm:presLayoutVars>
          <dgm:bulletEnabled val="1"/>
        </dgm:presLayoutVars>
      </dgm:prSet>
      <dgm:spPr/>
    </dgm:pt>
    <dgm:pt modelId="{10B6E439-C5AB-4924-AA30-D26F3E2BA4A8}" type="pres">
      <dgm:prSet presAssocID="{FEFB10F1-8CC7-4815-8AEC-CE30C93BFE8F}" presName="sibTrans" presStyleCnt="0"/>
      <dgm:spPr/>
    </dgm:pt>
    <dgm:pt modelId="{6D72D747-FE4E-483F-A22B-556437E5F096}" type="pres">
      <dgm:prSet presAssocID="{EFBC6F50-449D-4198-BC88-B1BE2C3EFA02}" presName="node" presStyleLbl="node1" presStyleIdx="5" presStyleCnt="6">
        <dgm:presLayoutVars>
          <dgm:bulletEnabled val="1"/>
        </dgm:presLayoutVars>
      </dgm:prSet>
      <dgm:spPr/>
    </dgm:pt>
  </dgm:ptLst>
  <dgm:cxnLst>
    <dgm:cxn modelId="{C649180B-D77D-4599-B5CE-C8EE9B004ADF}" srcId="{D793EA45-66A3-4760-BF2B-72FE766E6F22}" destId="{0CFE5AB5-B307-4005-86E5-2130F0883A94}" srcOrd="3" destOrd="0" parTransId="{CCE493B8-A641-4322-945C-8C322F3D1DEA}" sibTransId="{5992A1F3-1955-4619-933F-E23C842626FE}"/>
    <dgm:cxn modelId="{24BBE224-4799-4849-BF32-DB265DEF983F}" type="presOf" srcId="{EFBC6F50-449D-4198-BC88-B1BE2C3EFA02}" destId="{6D72D747-FE4E-483F-A22B-556437E5F096}" srcOrd="0" destOrd="0" presId="urn:microsoft.com/office/officeart/2005/8/layout/default"/>
    <dgm:cxn modelId="{6D763F2F-D9DB-469D-BAFE-31E03EF78EC6}" type="presOf" srcId="{1A582E35-01EF-4140-A63F-BE1E96FAA954}" destId="{7D5C31B0-60F0-4AE1-B40A-2E5D5FD2F214}" srcOrd="0" destOrd="0" presId="urn:microsoft.com/office/officeart/2005/8/layout/default"/>
    <dgm:cxn modelId="{9CFB273E-EE4A-49CB-BC15-AE71975C2EB2}" type="presOf" srcId="{708BA749-FF2E-40A4-88C4-27DCDE810B5A}" destId="{E8A58F79-D090-4276-AE71-6381FCA65354}" srcOrd="0" destOrd="0" presId="urn:microsoft.com/office/officeart/2005/8/layout/default"/>
    <dgm:cxn modelId="{9E9A9D69-C744-4F75-A89A-D0B963B68FB0}" srcId="{D793EA45-66A3-4760-BF2B-72FE766E6F22}" destId="{8C7B35D8-0F85-4D7C-B397-18ED65CA4BC2}" srcOrd="0" destOrd="0" parTransId="{AB00A4A5-28CA-47EA-A05B-D4F9F9A7EC78}" sibTransId="{01540B5F-0086-412C-B148-B3E11EC8D7FD}"/>
    <dgm:cxn modelId="{A03A0658-7912-4513-AF63-17B67C63FB56}" type="presOf" srcId="{53496E3F-A839-4FC6-BC3D-D5CCF7792132}" destId="{6FB27238-5BB3-4564-891D-675E70808E84}" srcOrd="0" destOrd="0" presId="urn:microsoft.com/office/officeart/2005/8/layout/default"/>
    <dgm:cxn modelId="{D72FBC90-D48A-48FE-A01A-49A2EFABB2AA}" type="presOf" srcId="{0CFE5AB5-B307-4005-86E5-2130F0883A94}" destId="{6D8A7F63-D27C-4F8C-971C-9F0A36E12FB5}" srcOrd="0" destOrd="0" presId="urn:microsoft.com/office/officeart/2005/8/layout/default"/>
    <dgm:cxn modelId="{468F4CA6-5FD7-4F89-A686-5E6C9466D3F2}" srcId="{D793EA45-66A3-4760-BF2B-72FE766E6F22}" destId="{53496E3F-A839-4FC6-BC3D-D5CCF7792132}" srcOrd="1" destOrd="0" parTransId="{D220138C-F747-494F-BADB-0196186B99BF}" sibTransId="{F71021CC-B782-465F-B0C2-C81107CA971D}"/>
    <dgm:cxn modelId="{329163C1-FDA2-4D5C-B7A2-DFF73F90C40E}" srcId="{D793EA45-66A3-4760-BF2B-72FE766E6F22}" destId="{708BA749-FF2E-40A4-88C4-27DCDE810B5A}" srcOrd="2" destOrd="0" parTransId="{DEFD1FDB-67ED-4229-A94C-966DDAB19DD9}" sibTransId="{74AD1B49-8451-4F41-ACC6-3E13899E5B1C}"/>
    <dgm:cxn modelId="{E2E880D3-DA12-46BE-8F55-C0399BD670C6}" srcId="{D793EA45-66A3-4760-BF2B-72FE766E6F22}" destId="{EFBC6F50-449D-4198-BC88-B1BE2C3EFA02}" srcOrd="5" destOrd="0" parTransId="{BFA5BB53-473F-49DF-BBEC-1EE3E1C50435}" sibTransId="{79F3E145-3C65-4EAF-B43D-6869AD6CD4D6}"/>
    <dgm:cxn modelId="{807037D7-79C7-428C-8C46-EEB7DC0D4DA2}" srcId="{D793EA45-66A3-4760-BF2B-72FE766E6F22}" destId="{1A582E35-01EF-4140-A63F-BE1E96FAA954}" srcOrd="4" destOrd="0" parTransId="{7CA2AB00-150F-47C9-ADB0-3030EAA67027}" sibTransId="{FEFB10F1-8CC7-4815-8AEC-CE30C93BFE8F}"/>
    <dgm:cxn modelId="{CE153DDF-F4CC-45C4-8FD2-0294BF46FE19}" type="presOf" srcId="{8C7B35D8-0F85-4D7C-B397-18ED65CA4BC2}" destId="{D24B5A54-6260-46E1-86A7-810DE6104A58}" srcOrd="0" destOrd="0" presId="urn:microsoft.com/office/officeart/2005/8/layout/default"/>
    <dgm:cxn modelId="{5BA758E3-E2FD-41C7-A686-A58FA49E7B1D}" type="presOf" srcId="{D793EA45-66A3-4760-BF2B-72FE766E6F22}" destId="{7CCB1AC5-A35B-4B6D-A579-B839739FDD81}" srcOrd="0" destOrd="0" presId="urn:microsoft.com/office/officeart/2005/8/layout/default"/>
    <dgm:cxn modelId="{E25A723D-2AAC-4605-9C63-49A13AB48046}" type="presParOf" srcId="{7CCB1AC5-A35B-4B6D-A579-B839739FDD81}" destId="{D24B5A54-6260-46E1-86A7-810DE6104A58}" srcOrd="0" destOrd="0" presId="urn:microsoft.com/office/officeart/2005/8/layout/default"/>
    <dgm:cxn modelId="{37ED2DC4-08B0-4B4C-B316-044469415AE9}" type="presParOf" srcId="{7CCB1AC5-A35B-4B6D-A579-B839739FDD81}" destId="{941CDC07-1707-46BE-94A2-632E8C1BE5CE}" srcOrd="1" destOrd="0" presId="urn:microsoft.com/office/officeart/2005/8/layout/default"/>
    <dgm:cxn modelId="{0175FCD9-7300-45C0-A3AD-A3D28FCC4CF1}" type="presParOf" srcId="{7CCB1AC5-A35B-4B6D-A579-B839739FDD81}" destId="{6FB27238-5BB3-4564-891D-675E70808E84}" srcOrd="2" destOrd="0" presId="urn:microsoft.com/office/officeart/2005/8/layout/default"/>
    <dgm:cxn modelId="{A7DC55C9-18E1-423C-9E1E-FB907037F2D6}" type="presParOf" srcId="{7CCB1AC5-A35B-4B6D-A579-B839739FDD81}" destId="{8B973ABB-8486-47C3-9688-E5E8AAB35815}" srcOrd="3" destOrd="0" presId="urn:microsoft.com/office/officeart/2005/8/layout/default"/>
    <dgm:cxn modelId="{7EBE9E10-1181-4716-B59A-6CC36E9D0E86}" type="presParOf" srcId="{7CCB1AC5-A35B-4B6D-A579-B839739FDD81}" destId="{E8A58F79-D090-4276-AE71-6381FCA65354}" srcOrd="4" destOrd="0" presId="urn:microsoft.com/office/officeart/2005/8/layout/default"/>
    <dgm:cxn modelId="{45C3CB6B-C3CF-49A1-A9FE-292835BB254B}" type="presParOf" srcId="{7CCB1AC5-A35B-4B6D-A579-B839739FDD81}" destId="{60DC7913-56A7-452F-9250-26EEADB103FD}" srcOrd="5" destOrd="0" presId="urn:microsoft.com/office/officeart/2005/8/layout/default"/>
    <dgm:cxn modelId="{C9E00F86-C85A-4BC4-A43C-6BE0DF7B9F71}" type="presParOf" srcId="{7CCB1AC5-A35B-4B6D-A579-B839739FDD81}" destId="{6D8A7F63-D27C-4F8C-971C-9F0A36E12FB5}" srcOrd="6" destOrd="0" presId="urn:microsoft.com/office/officeart/2005/8/layout/default"/>
    <dgm:cxn modelId="{0338F680-C0B9-4344-977D-23D425FF1535}" type="presParOf" srcId="{7CCB1AC5-A35B-4B6D-A579-B839739FDD81}" destId="{9AA7CC21-A8EE-4A8A-8728-DC4BD89305DF}" srcOrd="7" destOrd="0" presId="urn:microsoft.com/office/officeart/2005/8/layout/default"/>
    <dgm:cxn modelId="{D8FC4F50-D452-4797-8B9C-0BB91D59922D}" type="presParOf" srcId="{7CCB1AC5-A35B-4B6D-A579-B839739FDD81}" destId="{7D5C31B0-60F0-4AE1-B40A-2E5D5FD2F214}" srcOrd="8" destOrd="0" presId="urn:microsoft.com/office/officeart/2005/8/layout/default"/>
    <dgm:cxn modelId="{6BB950ED-C1D8-4764-9FAF-01788D4700DB}" type="presParOf" srcId="{7CCB1AC5-A35B-4B6D-A579-B839739FDD81}" destId="{10B6E439-C5AB-4924-AA30-D26F3E2BA4A8}" srcOrd="9" destOrd="0" presId="urn:microsoft.com/office/officeart/2005/8/layout/default"/>
    <dgm:cxn modelId="{2E16BDAB-E859-4FCF-958D-5B08DB8EADB1}" type="presParOf" srcId="{7CCB1AC5-A35B-4B6D-A579-B839739FDD81}" destId="{6D72D747-FE4E-483F-A22B-556437E5F096}"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3EEE894-7D88-452C-97EA-7B75543E0119}" type="doc">
      <dgm:prSet loTypeId="urn:microsoft.com/office/officeart/2005/8/layout/vList2" loCatId="list" qsTypeId="urn:microsoft.com/office/officeart/2005/8/quickstyle/simple4" qsCatId="simple" csTypeId="urn:microsoft.com/office/officeart/2005/8/colors/accent1_2" csCatId="accent1"/>
      <dgm:spPr/>
      <dgm:t>
        <a:bodyPr/>
        <a:lstStyle/>
        <a:p>
          <a:endParaRPr lang="en-US"/>
        </a:p>
      </dgm:t>
    </dgm:pt>
    <dgm:pt modelId="{947D7498-97D9-43A4-ADDC-16FEBDF9B11B}">
      <dgm:prSet/>
      <dgm:spPr/>
      <dgm:t>
        <a:bodyPr/>
        <a:lstStyle/>
        <a:p>
          <a:r>
            <a:rPr lang="it-IT"/>
            <a:t>Caretaker affettuoso, sensibile, contatto gradevole e risposta alle esigenze di conforto contribuiscono alla rappresentazione mentale di noi stessi come persona degna di essere amata e amabile. I positivi accadimenti affettivi precoci vengono impressi nella memoria procedurale del bambino e, se non modificati, hanno effetti a lungo termine.</a:t>
          </a:r>
          <a:endParaRPr lang="en-US"/>
        </a:p>
      </dgm:t>
    </dgm:pt>
    <dgm:pt modelId="{1B511C7E-4BE4-4B98-A18B-6B338B8FF116}" type="parTrans" cxnId="{8E8624F6-9381-4892-89ED-0841364F4158}">
      <dgm:prSet/>
      <dgm:spPr/>
      <dgm:t>
        <a:bodyPr/>
        <a:lstStyle/>
        <a:p>
          <a:endParaRPr lang="en-US"/>
        </a:p>
      </dgm:t>
    </dgm:pt>
    <dgm:pt modelId="{163EEB18-B752-435E-8D76-6FE395C97138}" type="sibTrans" cxnId="{8E8624F6-9381-4892-89ED-0841364F4158}">
      <dgm:prSet/>
      <dgm:spPr/>
      <dgm:t>
        <a:bodyPr/>
        <a:lstStyle/>
        <a:p>
          <a:endParaRPr lang="en-US"/>
        </a:p>
      </dgm:t>
    </dgm:pt>
    <dgm:pt modelId="{2212EF42-DAE2-4EC1-9C63-55761B0461AD}">
      <dgm:prSet/>
      <dgm:spPr/>
      <dgm:t>
        <a:bodyPr/>
        <a:lstStyle/>
        <a:p>
          <a:r>
            <a:rPr lang="it-IT"/>
            <a:t>Legami sentimentali stabili, monogamici, improntati all’impegno, alla fiducia nel partner e disponibilità a prendervi cura dell’altro. Capacità autoregolatoria delle emozioni, capacità empatica, minore ansia nel pensare di essere abbandonati (nel distacco il dolore non perdura oltre l’anno, c’è capacità di aprirsi a nuove situazioni) e nell’affrontare le difficoltà. (EROS, AGAPE)</a:t>
          </a:r>
          <a:endParaRPr lang="en-US"/>
        </a:p>
      </dgm:t>
    </dgm:pt>
    <dgm:pt modelId="{868D0E2B-02C3-4A9E-9FF3-5E28B6DBA9D2}" type="parTrans" cxnId="{4562EC0F-295F-42FF-9AEF-E3B695A479B2}">
      <dgm:prSet/>
      <dgm:spPr/>
      <dgm:t>
        <a:bodyPr/>
        <a:lstStyle/>
        <a:p>
          <a:endParaRPr lang="en-US"/>
        </a:p>
      </dgm:t>
    </dgm:pt>
    <dgm:pt modelId="{E4A3A259-F773-42B0-808F-8019AEB0DC7D}" type="sibTrans" cxnId="{4562EC0F-295F-42FF-9AEF-E3B695A479B2}">
      <dgm:prSet/>
      <dgm:spPr/>
      <dgm:t>
        <a:bodyPr/>
        <a:lstStyle/>
        <a:p>
          <a:endParaRPr lang="en-US"/>
        </a:p>
      </dgm:t>
    </dgm:pt>
    <dgm:pt modelId="{1C64FA07-9D52-4037-BEAF-1718BDB6BBB0}" type="pres">
      <dgm:prSet presAssocID="{03EEE894-7D88-452C-97EA-7B75543E0119}" presName="linear" presStyleCnt="0">
        <dgm:presLayoutVars>
          <dgm:animLvl val="lvl"/>
          <dgm:resizeHandles val="exact"/>
        </dgm:presLayoutVars>
      </dgm:prSet>
      <dgm:spPr/>
    </dgm:pt>
    <dgm:pt modelId="{B29DE2D4-469F-4955-B60E-0597DB5762CA}" type="pres">
      <dgm:prSet presAssocID="{947D7498-97D9-43A4-ADDC-16FEBDF9B11B}" presName="parentText" presStyleLbl="node1" presStyleIdx="0" presStyleCnt="2">
        <dgm:presLayoutVars>
          <dgm:chMax val="0"/>
          <dgm:bulletEnabled val="1"/>
        </dgm:presLayoutVars>
      </dgm:prSet>
      <dgm:spPr/>
    </dgm:pt>
    <dgm:pt modelId="{E2A7CD07-64A9-407A-B7B5-883694D9A79E}" type="pres">
      <dgm:prSet presAssocID="{163EEB18-B752-435E-8D76-6FE395C97138}" presName="spacer" presStyleCnt="0"/>
      <dgm:spPr/>
    </dgm:pt>
    <dgm:pt modelId="{91F053B1-67B1-40F4-9252-2B40ACC7E982}" type="pres">
      <dgm:prSet presAssocID="{2212EF42-DAE2-4EC1-9C63-55761B0461AD}" presName="parentText" presStyleLbl="node1" presStyleIdx="1" presStyleCnt="2">
        <dgm:presLayoutVars>
          <dgm:chMax val="0"/>
          <dgm:bulletEnabled val="1"/>
        </dgm:presLayoutVars>
      </dgm:prSet>
      <dgm:spPr/>
    </dgm:pt>
  </dgm:ptLst>
  <dgm:cxnLst>
    <dgm:cxn modelId="{9E637503-B6CD-4848-BAC5-1E1286FAD5D5}" type="presOf" srcId="{03EEE894-7D88-452C-97EA-7B75543E0119}" destId="{1C64FA07-9D52-4037-BEAF-1718BDB6BBB0}" srcOrd="0" destOrd="0" presId="urn:microsoft.com/office/officeart/2005/8/layout/vList2"/>
    <dgm:cxn modelId="{4562EC0F-295F-42FF-9AEF-E3B695A479B2}" srcId="{03EEE894-7D88-452C-97EA-7B75543E0119}" destId="{2212EF42-DAE2-4EC1-9C63-55761B0461AD}" srcOrd="1" destOrd="0" parTransId="{868D0E2B-02C3-4A9E-9FF3-5E28B6DBA9D2}" sibTransId="{E4A3A259-F773-42B0-808F-8019AEB0DC7D}"/>
    <dgm:cxn modelId="{3C591D47-DA14-443A-B913-E9B555E555D3}" type="presOf" srcId="{947D7498-97D9-43A4-ADDC-16FEBDF9B11B}" destId="{B29DE2D4-469F-4955-B60E-0597DB5762CA}" srcOrd="0" destOrd="0" presId="urn:microsoft.com/office/officeart/2005/8/layout/vList2"/>
    <dgm:cxn modelId="{CF438277-0947-4366-88EB-47D8F6998338}" type="presOf" srcId="{2212EF42-DAE2-4EC1-9C63-55761B0461AD}" destId="{91F053B1-67B1-40F4-9252-2B40ACC7E982}" srcOrd="0" destOrd="0" presId="urn:microsoft.com/office/officeart/2005/8/layout/vList2"/>
    <dgm:cxn modelId="{8E8624F6-9381-4892-89ED-0841364F4158}" srcId="{03EEE894-7D88-452C-97EA-7B75543E0119}" destId="{947D7498-97D9-43A4-ADDC-16FEBDF9B11B}" srcOrd="0" destOrd="0" parTransId="{1B511C7E-4BE4-4B98-A18B-6B338B8FF116}" sibTransId="{163EEB18-B752-435E-8D76-6FE395C97138}"/>
    <dgm:cxn modelId="{595A7FAB-FA99-48CD-A90F-92BFF2A0340D}" type="presParOf" srcId="{1C64FA07-9D52-4037-BEAF-1718BDB6BBB0}" destId="{B29DE2D4-469F-4955-B60E-0597DB5762CA}" srcOrd="0" destOrd="0" presId="urn:microsoft.com/office/officeart/2005/8/layout/vList2"/>
    <dgm:cxn modelId="{45742574-32B0-4F49-A398-12B79B2A9244}" type="presParOf" srcId="{1C64FA07-9D52-4037-BEAF-1718BDB6BBB0}" destId="{E2A7CD07-64A9-407A-B7B5-883694D9A79E}" srcOrd="1" destOrd="0" presId="urn:microsoft.com/office/officeart/2005/8/layout/vList2"/>
    <dgm:cxn modelId="{1E83D799-9C1F-4CD8-86E6-A0B34FAA23ED}" type="presParOf" srcId="{1C64FA07-9D52-4037-BEAF-1718BDB6BBB0}" destId="{91F053B1-67B1-40F4-9252-2B40ACC7E982}"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CFF42A5-89BA-436E-BC70-762A155D616B}" type="doc">
      <dgm:prSet loTypeId="urn:microsoft.com/office/officeart/2005/8/layout/vList2" loCatId="list" qsTypeId="urn:microsoft.com/office/officeart/2005/8/quickstyle/simple4" qsCatId="simple" csTypeId="urn:microsoft.com/office/officeart/2005/8/colors/accent1_2" csCatId="accent1"/>
      <dgm:spPr/>
      <dgm:t>
        <a:bodyPr/>
        <a:lstStyle/>
        <a:p>
          <a:endParaRPr lang="en-US"/>
        </a:p>
      </dgm:t>
    </dgm:pt>
    <dgm:pt modelId="{1E431488-ABE3-483F-B905-81B2E2445AA1}">
      <dgm:prSet/>
      <dgm:spPr/>
      <dgm:t>
        <a:bodyPr/>
        <a:lstStyle/>
        <a:p>
          <a:r>
            <a:rPr lang="it-IT"/>
            <a:t>Cure carenti, spinta all’estrema autonomia e poco contatto fisico portano l’individuo a pensarsi come persona che deve cavarsela da sola, non degna di essere amato. </a:t>
          </a:r>
          <a:endParaRPr lang="en-US"/>
        </a:p>
      </dgm:t>
    </dgm:pt>
    <dgm:pt modelId="{9F421D11-8444-42B7-BEFF-44E5D25E6D41}" type="parTrans" cxnId="{AC0F53E5-B8BB-437F-9FFD-02015BCBA117}">
      <dgm:prSet/>
      <dgm:spPr/>
      <dgm:t>
        <a:bodyPr/>
        <a:lstStyle/>
        <a:p>
          <a:endParaRPr lang="en-US"/>
        </a:p>
      </dgm:t>
    </dgm:pt>
    <dgm:pt modelId="{0C689A25-0BC5-4DF7-8C8E-9A3D9CBEA8B8}" type="sibTrans" cxnId="{AC0F53E5-B8BB-437F-9FFD-02015BCBA117}">
      <dgm:prSet/>
      <dgm:spPr/>
      <dgm:t>
        <a:bodyPr/>
        <a:lstStyle/>
        <a:p>
          <a:endParaRPr lang="en-US"/>
        </a:p>
      </dgm:t>
    </dgm:pt>
    <dgm:pt modelId="{A2FFDD2F-C924-4D47-A1C2-48F74A79CEE8}">
      <dgm:prSet/>
      <dgm:spPr/>
      <dgm:t>
        <a:bodyPr/>
        <a:lstStyle/>
        <a:p>
          <a:r>
            <a:rPr lang="it-IT"/>
            <a:t>Indifferenza al rinforzo sociale, piacere ridotto nello stare insieme ad altri, poco bisogno di appartenenza e desiderio di solitudine, in risposta al sorriso alla RMF mostrano bassa attivazione delle aree cerebrali deputate alla gratificazione</a:t>
          </a:r>
          <a:endParaRPr lang="en-US"/>
        </a:p>
      </dgm:t>
    </dgm:pt>
    <dgm:pt modelId="{52625FE4-4908-4C47-9C93-C14432BC8444}" type="parTrans" cxnId="{9759D201-FC97-471E-8F63-F71A96D0F812}">
      <dgm:prSet/>
      <dgm:spPr/>
      <dgm:t>
        <a:bodyPr/>
        <a:lstStyle/>
        <a:p>
          <a:endParaRPr lang="en-US"/>
        </a:p>
      </dgm:t>
    </dgm:pt>
    <dgm:pt modelId="{2D556EB1-F7D0-4A16-9E6F-359F7C792859}" type="sibTrans" cxnId="{9759D201-FC97-471E-8F63-F71A96D0F812}">
      <dgm:prSet/>
      <dgm:spPr/>
      <dgm:t>
        <a:bodyPr/>
        <a:lstStyle/>
        <a:p>
          <a:endParaRPr lang="en-US"/>
        </a:p>
      </dgm:t>
    </dgm:pt>
    <dgm:pt modelId="{1231CE54-5ED0-40C5-ABEE-2989C448E7DB}">
      <dgm:prSet/>
      <dgm:spPr/>
      <dgm:t>
        <a:bodyPr/>
        <a:lstStyle/>
        <a:p>
          <a:r>
            <a:rPr lang="it-IT"/>
            <a:t>Incapacità a prendersi cura del partner, forte controllo emozionale (si può contare solo su se stessi) incapacità di intimità fisica ed emotiva. Difficoltà a mantenere legami stabili o nell’innamoramento, continua attrazione della novità/promiscuità e di sensazioni forti con nuovi partner per attivare processi neuronali di eccitazione  (dreem sekers).</a:t>
          </a:r>
          <a:endParaRPr lang="en-US"/>
        </a:p>
      </dgm:t>
    </dgm:pt>
    <dgm:pt modelId="{6A579E81-105B-4ABC-BD93-84C4FA6CD010}" type="parTrans" cxnId="{7F45FE6F-CE0B-408C-B1E6-8BFD12A63482}">
      <dgm:prSet/>
      <dgm:spPr/>
      <dgm:t>
        <a:bodyPr/>
        <a:lstStyle/>
        <a:p>
          <a:endParaRPr lang="en-US"/>
        </a:p>
      </dgm:t>
    </dgm:pt>
    <dgm:pt modelId="{B215418F-0094-4E36-AB0F-DA558BEE188A}" type="sibTrans" cxnId="{7F45FE6F-CE0B-408C-B1E6-8BFD12A63482}">
      <dgm:prSet/>
      <dgm:spPr/>
      <dgm:t>
        <a:bodyPr/>
        <a:lstStyle/>
        <a:p>
          <a:endParaRPr lang="en-US"/>
        </a:p>
      </dgm:t>
    </dgm:pt>
    <dgm:pt modelId="{5E91B057-E349-41AB-8D6E-3F3ECC1904A6}">
      <dgm:prSet/>
      <dgm:spPr/>
      <dgm:t>
        <a:bodyPr/>
        <a:lstStyle/>
        <a:p>
          <a:r>
            <a:rPr lang="it-IT"/>
            <a:t>Alla base c’è la volontà inconscia di non coinvolgersi per paura di essere rifiutati e soffrire. Viene mostrato minore dolore per una rottura ma spesso il controllo emotivo cela comunque ansietà. </a:t>
          </a:r>
          <a:endParaRPr lang="en-US"/>
        </a:p>
      </dgm:t>
    </dgm:pt>
    <dgm:pt modelId="{0637DE9B-8A13-4C4B-89E3-82D5273E1DFA}" type="parTrans" cxnId="{BB02472B-94C5-444B-B756-321FC5AC6631}">
      <dgm:prSet/>
      <dgm:spPr/>
      <dgm:t>
        <a:bodyPr/>
        <a:lstStyle/>
        <a:p>
          <a:endParaRPr lang="en-US"/>
        </a:p>
      </dgm:t>
    </dgm:pt>
    <dgm:pt modelId="{E89F4ABE-7D1F-4D89-80ED-4BA2BDC39DC8}" type="sibTrans" cxnId="{BB02472B-94C5-444B-B756-321FC5AC6631}">
      <dgm:prSet/>
      <dgm:spPr/>
      <dgm:t>
        <a:bodyPr/>
        <a:lstStyle/>
        <a:p>
          <a:endParaRPr lang="en-US"/>
        </a:p>
      </dgm:t>
    </dgm:pt>
    <dgm:pt modelId="{AE765751-2A4F-4B53-B2A6-ED3CD25F191D}">
      <dgm:prSet/>
      <dgm:spPr/>
      <dgm:t>
        <a:bodyPr/>
        <a:lstStyle/>
        <a:p>
          <a:r>
            <a:rPr lang="it-IT"/>
            <a:t>Gli individui evitanti sono genitori meno capaci di attivarsi empaticamente di fronte a distress da parte dei figli (emerge il ricordo doloroso dell’infanzia e si attuano strategie di coping difensivo e di disinvestimento emotivo) </a:t>
          </a:r>
          <a:endParaRPr lang="en-US"/>
        </a:p>
      </dgm:t>
    </dgm:pt>
    <dgm:pt modelId="{EEE8926D-2731-4B4B-ABC5-55F337135FE8}" type="parTrans" cxnId="{3E9B08B8-5802-4B3B-9543-9C8DF9269F45}">
      <dgm:prSet/>
      <dgm:spPr/>
      <dgm:t>
        <a:bodyPr/>
        <a:lstStyle/>
        <a:p>
          <a:endParaRPr lang="en-US"/>
        </a:p>
      </dgm:t>
    </dgm:pt>
    <dgm:pt modelId="{24BFEFB8-F2F5-4131-9BE2-7F62B9571057}" type="sibTrans" cxnId="{3E9B08B8-5802-4B3B-9543-9C8DF9269F45}">
      <dgm:prSet/>
      <dgm:spPr/>
      <dgm:t>
        <a:bodyPr/>
        <a:lstStyle/>
        <a:p>
          <a:endParaRPr lang="en-US"/>
        </a:p>
      </dgm:t>
    </dgm:pt>
    <dgm:pt modelId="{7E2256AE-497C-4D87-ABA7-998E0AA134EC}">
      <dgm:prSet/>
      <dgm:spPr/>
      <dgm:t>
        <a:bodyPr/>
        <a:lstStyle/>
        <a:p>
          <a:r>
            <a:rPr lang="it-IT"/>
            <a:t>LUDUS , PRAGMA, STORGE</a:t>
          </a:r>
          <a:endParaRPr lang="en-US"/>
        </a:p>
      </dgm:t>
    </dgm:pt>
    <dgm:pt modelId="{074F65FB-580B-4D7A-BD05-D48D85C5882C}" type="parTrans" cxnId="{649C1F2B-D79D-4C4A-9272-1831888247C6}">
      <dgm:prSet/>
      <dgm:spPr/>
      <dgm:t>
        <a:bodyPr/>
        <a:lstStyle/>
        <a:p>
          <a:endParaRPr lang="en-US"/>
        </a:p>
      </dgm:t>
    </dgm:pt>
    <dgm:pt modelId="{4497323E-D15E-42D5-BE2A-1135F958E168}" type="sibTrans" cxnId="{649C1F2B-D79D-4C4A-9272-1831888247C6}">
      <dgm:prSet/>
      <dgm:spPr/>
      <dgm:t>
        <a:bodyPr/>
        <a:lstStyle/>
        <a:p>
          <a:endParaRPr lang="en-US"/>
        </a:p>
      </dgm:t>
    </dgm:pt>
    <dgm:pt modelId="{B4B4719E-C590-474C-BC00-AD9543D268D8}" type="pres">
      <dgm:prSet presAssocID="{ECFF42A5-89BA-436E-BC70-762A155D616B}" presName="linear" presStyleCnt="0">
        <dgm:presLayoutVars>
          <dgm:animLvl val="lvl"/>
          <dgm:resizeHandles val="exact"/>
        </dgm:presLayoutVars>
      </dgm:prSet>
      <dgm:spPr/>
    </dgm:pt>
    <dgm:pt modelId="{D6398E55-8C9E-420B-871D-5D1642F21338}" type="pres">
      <dgm:prSet presAssocID="{1E431488-ABE3-483F-B905-81B2E2445AA1}" presName="parentText" presStyleLbl="node1" presStyleIdx="0" presStyleCnt="6">
        <dgm:presLayoutVars>
          <dgm:chMax val="0"/>
          <dgm:bulletEnabled val="1"/>
        </dgm:presLayoutVars>
      </dgm:prSet>
      <dgm:spPr/>
    </dgm:pt>
    <dgm:pt modelId="{E22AECB9-C6AE-43CA-B34B-67E52707535D}" type="pres">
      <dgm:prSet presAssocID="{0C689A25-0BC5-4DF7-8C8E-9A3D9CBEA8B8}" presName="spacer" presStyleCnt="0"/>
      <dgm:spPr/>
    </dgm:pt>
    <dgm:pt modelId="{8EBEDCB2-B16A-4443-82A6-A12B9D9B03CA}" type="pres">
      <dgm:prSet presAssocID="{A2FFDD2F-C924-4D47-A1C2-48F74A79CEE8}" presName="parentText" presStyleLbl="node1" presStyleIdx="1" presStyleCnt="6">
        <dgm:presLayoutVars>
          <dgm:chMax val="0"/>
          <dgm:bulletEnabled val="1"/>
        </dgm:presLayoutVars>
      </dgm:prSet>
      <dgm:spPr/>
    </dgm:pt>
    <dgm:pt modelId="{715DA273-D837-4FB1-A2DB-64033FFAEE52}" type="pres">
      <dgm:prSet presAssocID="{2D556EB1-F7D0-4A16-9E6F-359F7C792859}" presName="spacer" presStyleCnt="0"/>
      <dgm:spPr/>
    </dgm:pt>
    <dgm:pt modelId="{5378FF69-F71A-4D9D-B495-C4E623657535}" type="pres">
      <dgm:prSet presAssocID="{1231CE54-5ED0-40C5-ABEE-2989C448E7DB}" presName="parentText" presStyleLbl="node1" presStyleIdx="2" presStyleCnt="6">
        <dgm:presLayoutVars>
          <dgm:chMax val="0"/>
          <dgm:bulletEnabled val="1"/>
        </dgm:presLayoutVars>
      </dgm:prSet>
      <dgm:spPr/>
    </dgm:pt>
    <dgm:pt modelId="{1CC0C2CE-A751-4048-BBE9-88F77E93E332}" type="pres">
      <dgm:prSet presAssocID="{B215418F-0094-4E36-AB0F-DA558BEE188A}" presName="spacer" presStyleCnt="0"/>
      <dgm:spPr/>
    </dgm:pt>
    <dgm:pt modelId="{1F8C3A05-FB13-48FA-9FCD-3E0B3881C1FE}" type="pres">
      <dgm:prSet presAssocID="{5E91B057-E349-41AB-8D6E-3F3ECC1904A6}" presName="parentText" presStyleLbl="node1" presStyleIdx="3" presStyleCnt="6">
        <dgm:presLayoutVars>
          <dgm:chMax val="0"/>
          <dgm:bulletEnabled val="1"/>
        </dgm:presLayoutVars>
      </dgm:prSet>
      <dgm:spPr/>
    </dgm:pt>
    <dgm:pt modelId="{4E92897C-9E5E-4A35-9CA7-BA8B93BBF80F}" type="pres">
      <dgm:prSet presAssocID="{E89F4ABE-7D1F-4D89-80ED-4BA2BDC39DC8}" presName="spacer" presStyleCnt="0"/>
      <dgm:spPr/>
    </dgm:pt>
    <dgm:pt modelId="{F5750170-C8A1-448A-9618-A684A37DD9BE}" type="pres">
      <dgm:prSet presAssocID="{AE765751-2A4F-4B53-B2A6-ED3CD25F191D}" presName="parentText" presStyleLbl="node1" presStyleIdx="4" presStyleCnt="6">
        <dgm:presLayoutVars>
          <dgm:chMax val="0"/>
          <dgm:bulletEnabled val="1"/>
        </dgm:presLayoutVars>
      </dgm:prSet>
      <dgm:spPr/>
    </dgm:pt>
    <dgm:pt modelId="{0FEBEC89-FE49-4269-9AE3-791E31D3F082}" type="pres">
      <dgm:prSet presAssocID="{24BFEFB8-F2F5-4131-9BE2-7F62B9571057}" presName="spacer" presStyleCnt="0"/>
      <dgm:spPr/>
    </dgm:pt>
    <dgm:pt modelId="{B29D976A-868C-4CAB-97C0-53B054520C9D}" type="pres">
      <dgm:prSet presAssocID="{7E2256AE-497C-4D87-ABA7-998E0AA134EC}" presName="parentText" presStyleLbl="node1" presStyleIdx="5" presStyleCnt="6">
        <dgm:presLayoutVars>
          <dgm:chMax val="0"/>
          <dgm:bulletEnabled val="1"/>
        </dgm:presLayoutVars>
      </dgm:prSet>
      <dgm:spPr/>
    </dgm:pt>
  </dgm:ptLst>
  <dgm:cxnLst>
    <dgm:cxn modelId="{9759D201-FC97-471E-8F63-F71A96D0F812}" srcId="{ECFF42A5-89BA-436E-BC70-762A155D616B}" destId="{A2FFDD2F-C924-4D47-A1C2-48F74A79CEE8}" srcOrd="1" destOrd="0" parTransId="{52625FE4-4908-4C47-9C93-C14432BC8444}" sibTransId="{2D556EB1-F7D0-4A16-9E6F-359F7C792859}"/>
    <dgm:cxn modelId="{9287B115-835E-4D63-9957-AF5700EC59FD}" type="presOf" srcId="{A2FFDD2F-C924-4D47-A1C2-48F74A79CEE8}" destId="{8EBEDCB2-B16A-4443-82A6-A12B9D9B03CA}" srcOrd="0" destOrd="0" presId="urn:microsoft.com/office/officeart/2005/8/layout/vList2"/>
    <dgm:cxn modelId="{649C1F2B-D79D-4C4A-9272-1831888247C6}" srcId="{ECFF42A5-89BA-436E-BC70-762A155D616B}" destId="{7E2256AE-497C-4D87-ABA7-998E0AA134EC}" srcOrd="5" destOrd="0" parTransId="{074F65FB-580B-4D7A-BD05-D48D85C5882C}" sibTransId="{4497323E-D15E-42D5-BE2A-1135F958E168}"/>
    <dgm:cxn modelId="{BB02472B-94C5-444B-B756-321FC5AC6631}" srcId="{ECFF42A5-89BA-436E-BC70-762A155D616B}" destId="{5E91B057-E349-41AB-8D6E-3F3ECC1904A6}" srcOrd="3" destOrd="0" parTransId="{0637DE9B-8A13-4C4B-89E3-82D5273E1DFA}" sibTransId="{E89F4ABE-7D1F-4D89-80ED-4BA2BDC39DC8}"/>
    <dgm:cxn modelId="{1F7A2437-B917-455D-BE06-B97CEC97B0BD}" type="presOf" srcId="{7E2256AE-497C-4D87-ABA7-998E0AA134EC}" destId="{B29D976A-868C-4CAB-97C0-53B054520C9D}" srcOrd="0" destOrd="0" presId="urn:microsoft.com/office/officeart/2005/8/layout/vList2"/>
    <dgm:cxn modelId="{4513063B-A8C2-43A8-BBE2-5C3318815E91}" type="presOf" srcId="{5E91B057-E349-41AB-8D6E-3F3ECC1904A6}" destId="{1F8C3A05-FB13-48FA-9FCD-3E0B3881C1FE}" srcOrd="0" destOrd="0" presId="urn:microsoft.com/office/officeart/2005/8/layout/vList2"/>
    <dgm:cxn modelId="{7F45FE6F-CE0B-408C-B1E6-8BFD12A63482}" srcId="{ECFF42A5-89BA-436E-BC70-762A155D616B}" destId="{1231CE54-5ED0-40C5-ABEE-2989C448E7DB}" srcOrd="2" destOrd="0" parTransId="{6A579E81-105B-4ABC-BD93-84C4FA6CD010}" sibTransId="{B215418F-0094-4E36-AB0F-DA558BEE188A}"/>
    <dgm:cxn modelId="{6A274A8C-AECA-4556-8B46-F7B13A871962}" type="presOf" srcId="{1231CE54-5ED0-40C5-ABEE-2989C448E7DB}" destId="{5378FF69-F71A-4D9D-B495-C4E623657535}" srcOrd="0" destOrd="0" presId="urn:microsoft.com/office/officeart/2005/8/layout/vList2"/>
    <dgm:cxn modelId="{3E9B08B8-5802-4B3B-9543-9C8DF9269F45}" srcId="{ECFF42A5-89BA-436E-BC70-762A155D616B}" destId="{AE765751-2A4F-4B53-B2A6-ED3CD25F191D}" srcOrd="4" destOrd="0" parTransId="{EEE8926D-2731-4B4B-ABC5-55F337135FE8}" sibTransId="{24BFEFB8-F2F5-4131-9BE2-7F62B9571057}"/>
    <dgm:cxn modelId="{93A76BC9-1F22-453A-9258-6DCA742819BD}" type="presOf" srcId="{ECFF42A5-89BA-436E-BC70-762A155D616B}" destId="{B4B4719E-C590-474C-BC00-AD9543D268D8}" srcOrd="0" destOrd="0" presId="urn:microsoft.com/office/officeart/2005/8/layout/vList2"/>
    <dgm:cxn modelId="{7C3B40E4-A4C6-460F-94EF-6F7979635375}" type="presOf" srcId="{1E431488-ABE3-483F-B905-81B2E2445AA1}" destId="{D6398E55-8C9E-420B-871D-5D1642F21338}" srcOrd="0" destOrd="0" presId="urn:microsoft.com/office/officeart/2005/8/layout/vList2"/>
    <dgm:cxn modelId="{AC0F53E5-B8BB-437F-9FFD-02015BCBA117}" srcId="{ECFF42A5-89BA-436E-BC70-762A155D616B}" destId="{1E431488-ABE3-483F-B905-81B2E2445AA1}" srcOrd="0" destOrd="0" parTransId="{9F421D11-8444-42B7-BEFF-44E5D25E6D41}" sibTransId="{0C689A25-0BC5-4DF7-8C8E-9A3D9CBEA8B8}"/>
    <dgm:cxn modelId="{C7DC2AF9-C456-4A44-A04B-E3AE139340FF}" type="presOf" srcId="{AE765751-2A4F-4B53-B2A6-ED3CD25F191D}" destId="{F5750170-C8A1-448A-9618-A684A37DD9BE}" srcOrd="0" destOrd="0" presId="urn:microsoft.com/office/officeart/2005/8/layout/vList2"/>
    <dgm:cxn modelId="{EC397156-856C-4A39-BF39-1CFCA6390526}" type="presParOf" srcId="{B4B4719E-C590-474C-BC00-AD9543D268D8}" destId="{D6398E55-8C9E-420B-871D-5D1642F21338}" srcOrd="0" destOrd="0" presId="urn:microsoft.com/office/officeart/2005/8/layout/vList2"/>
    <dgm:cxn modelId="{A54E4519-103F-449B-B9D1-611A46F1D5A7}" type="presParOf" srcId="{B4B4719E-C590-474C-BC00-AD9543D268D8}" destId="{E22AECB9-C6AE-43CA-B34B-67E52707535D}" srcOrd="1" destOrd="0" presId="urn:microsoft.com/office/officeart/2005/8/layout/vList2"/>
    <dgm:cxn modelId="{4EC0C6D5-55C3-4873-81E7-2D81AFDACA71}" type="presParOf" srcId="{B4B4719E-C590-474C-BC00-AD9543D268D8}" destId="{8EBEDCB2-B16A-4443-82A6-A12B9D9B03CA}" srcOrd="2" destOrd="0" presId="urn:microsoft.com/office/officeart/2005/8/layout/vList2"/>
    <dgm:cxn modelId="{76299DEC-05B7-41F4-8DCD-DD87777D3C79}" type="presParOf" srcId="{B4B4719E-C590-474C-BC00-AD9543D268D8}" destId="{715DA273-D837-4FB1-A2DB-64033FFAEE52}" srcOrd="3" destOrd="0" presId="urn:microsoft.com/office/officeart/2005/8/layout/vList2"/>
    <dgm:cxn modelId="{D1833BBC-A510-4B34-B002-160AD0B6F25C}" type="presParOf" srcId="{B4B4719E-C590-474C-BC00-AD9543D268D8}" destId="{5378FF69-F71A-4D9D-B495-C4E623657535}" srcOrd="4" destOrd="0" presId="urn:microsoft.com/office/officeart/2005/8/layout/vList2"/>
    <dgm:cxn modelId="{47654795-758E-4D71-B7D8-8CC40343B8AC}" type="presParOf" srcId="{B4B4719E-C590-474C-BC00-AD9543D268D8}" destId="{1CC0C2CE-A751-4048-BBE9-88F77E93E332}" srcOrd="5" destOrd="0" presId="urn:microsoft.com/office/officeart/2005/8/layout/vList2"/>
    <dgm:cxn modelId="{83D5E618-6943-4CD2-B47C-8B2F8A7AC202}" type="presParOf" srcId="{B4B4719E-C590-474C-BC00-AD9543D268D8}" destId="{1F8C3A05-FB13-48FA-9FCD-3E0B3881C1FE}" srcOrd="6" destOrd="0" presId="urn:microsoft.com/office/officeart/2005/8/layout/vList2"/>
    <dgm:cxn modelId="{5435593A-6669-4D4F-B554-A43A48EA01FE}" type="presParOf" srcId="{B4B4719E-C590-474C-BC00-AD9543D268D8}" destId="{4E92897C-9E5E-4A35-9CA7-BA8B93BBF80F}" srcOrd="7" destOrd="0" presId="urn:microsoft.com/office/officeart/2005/8/layout/vList2"/>
    <dgm:cxn modelId="{8A8967A0-7BD1-4C97-939B-7402F55ACD10}" type="presParOf" srcId="{B4B4719E-C590-474C-BC00-AD9543D268D8}" destId="{F5750170-C8A1-448A-9618-A684A37DD9BE}" srcOrd="8" destOrd="0" presId="urn:microsoft.com/office/officeart/2005/8/layout/vList2"/>
    <dgm:cxn modelId="{B41C6A63-EF06-4BAC-A72B-B70AFC03C001}" type="presParOf" srcId="{B4B4719E-C590-474C-BC00-AD9543D268D8}" destId="{0FEBEC89-FE49-4269-9AE3-791E31D3F082}" srcOrd="9" destOrd="0" presId="urn:microsoft.com/office/officeart/2005/8/layout/vList2"/>
    <dgm:cxn modelId="{D6677142-C676-4852-BA31-0D324C2F4490}" type="presParOf" srcId="{B4B4719E-C590-474C-BC00-AD9543D268D8}" destId="{B29D976A-868C-4CAB-97C0-53B054520C9D}"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F72271-D9AF-49FE-A18C-63014DE66869}">
      <dsp:nvSpPr>
        <dsp:cNvPr id="0" name=""/>
        <dsp:cNvSpPr/>
      </dsp:nvSpPr>
      <dsp:spPr>
        <a:xfrm>
          <a:off x="0" y="394086"/>
          <a:ext cx="8229600" cy="1213289"/>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it-IT" sz="1700" kern="1200" dirty="0"/>
            <a:t>L’esperienza traumatica sembra far funzionare meno un’area cerebrale (ad esempio non permettendo il blocco di emozioni come la paura) e l’ippocampo ha un’influenza sulla memoria (i traumatizzati hanno vivo il ricordo del passato ma non di eventi recenti, Brenner 2016). Il volume si riduce: sono intrappolati nel passato.</a:t>
          </a:r>
          <a:endParaRPr lang="en-US" sz="1700" kern="1200" dirty="0"/>
        </a:p>
      </dsp:txBody>
      <dsp:txXfrm>
        <a:off x="59228" y="453314"/>
        <a:ext cx="8111144" cy="1094833"/>
      </dsp:txXfrm>
    </dsp:sp>
    <dsp:sp modelId="{F554D0A3-7FD3-4B8D-82D1-53FED065ABAF}">
      <dsp:nvSpPr>
        <dsp:cNvPr id="0" name=""/>
        <dsp:cNvSpPr/>
      </dsp:nvSpPr>
      <dsp:spPr>
        <a:xfrm>
          <a:off x="0" y="1656336"/>
          <a:ext cx="8229600" cy="1213289"/>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it-IT" sz="1700" kern="1200"/>
            <a:t>Le emozioni hanno effetti che durano a lungo e rendono memorabili alcuni eventi come il primo amore. Le esperienze emotive caratterizzano la nostra vita, azioni, identità, fanno di noi ciò che siamo. Per Damasio se le elimini, cancelli anche i valori.</a:t>
          </a:r>
          <a:endParaRPr lang="en-US" sz="1700" kern="1200"/>
        </a:p>
      </dsp:txBody>
      <dsp:txXfrm>
        <a:off x="59228" y="1715564"/>
        <a:ext cx="8111144" cy="1094833"/>
      </dsp:txXfrm>
    </dsp:sp>
    <dsp:sp modelId="{48F602BC-A79A-4828-B503-778E1DF16276}">
      <dsp:nvSpPr>
        <dsp:cNvPr id="0" name=""/>
        <dsp:cNvSpPr/>
      </dsp:nvSpPr>
      <dsp:spPr>
        <a:xfrm>
          <a:off x="0" y="2918586"/>
          <a:ext cx="8229600" cy="1213289"/>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it-IT" sz="1700" kern="1200"/>
            <a:t>La logica non aiuta nei processi in cui c’è molta incertezza quindi sulla base dei marcatori somatici faccio le mie scelte (es. la sudorazione c’è sempre, prima e dopo aver reso una decisione e questo dimostra che le emozioni/i marker sono sempre attive e determinano un comportamento). Le sensazioni ci motivano, sono un impeto che ci spinge all’azione.</a:t>
          </a:r>
          <a:endParaRPr lang="en-US" sz="1700" kern="1200"/>
        </a:p>
      </dsp:txBody>
      <dsp:txXfrm>
        <a:off x="59228" y="2977814"/>
        <a:ext cx="8111144" cy="10948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78BE44-F6F5-455A-BF3F-8952278FF2A6}">
      <dsp:nvSpPr>
        <dsp:cNvPr id="0" name=""/>
        <dsp:cNvSpPr/>
      </dsp:nvSpPr>
      <dsp:spPr>
        <a:xfrm>
          <a:off x="0" y="340916"/>
          <a:ext cx="5111749" cy="104090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kern="1200" dirty="0"/>
            <a:t>Come misuriamo ciò che non riusciamo nemmeno a descrivere? Da dove viene la sensazione dell’amore?</a:t>
          </a:r>
          <a:endParaRPr lang="en-US" sz="1200" kern="1200" dirty="0"/>
        </a:p>
      </dsp:txBody>
      <dsp:txXfrm>
        <a:off x="50813" y="391729"/>
        <a:ext cx="5010123" cy="939274"/>
      </dsp:txXfrm>
    </dsp:sp>
    <dsp:sp modelId="{CABBA98C-A94C-4BD7-B7AD-24F9A05A71D5}">
      <dsp:nvSpPr>
        <dsp:cNvPr id="0" name=""/>
        <dsp:cNvSpPr/>
      </dsp:nvSpPr>
      <dsp:spPr>
        <a:xfrm>
          <a:off x="0" y="1416376"/>
          <a:ext cx="5111749" cy="850297"/>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kern="1200"/>
            <a:t>Rebecca Turner, dell’Università della California, ha dimostrato che ci sono nelle  aree del controllo delle emozioni una maggiore produzione di ossitocina nelle donne se stanno parlando di amore, mentre diminuisce se stanno parlando di cose tristi.</a:t>
          </a:r>
          <a:endParaRPr lang="en-US" sz="1200" kern="1200"/>
        </a:p>
      </dsp:txBody>
      <dsp:txXfrm>
        <a:off x="41508" y="1457884"/>
        <a:ext cx="5028733" cy="767281"/>
      </dsp:txXfrm>
    </dsp:sp>
    <dsp:sp modelId="{79CB47C3-3818-4BA6-8022-CEBE6506DCF7}">
      <dsp:nvSpPr>
        <dsp:cNvPr id="0" name=""/>
        <dsp:cNvSpPr/>
      </dsp:nvSpPr>
      <dsp:spPr>
        <a:xfrm>
          <a:off x="0" y="2301234"/>
          <a:ext cx="5111749" cy="850297"/>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kern="1200"/>
            <a:t>La biochimica però non ha dimostrato che attivando certe sostanze come l’ossitocina con un’anfetamina che stimoli il sistema limbico non si prova amore. L’interpretazione personale conta più e quindi altri processi cerebrali sono alla base del sentimento l’ossitocina è solo una conseguenza.</a:t>
          </a:r>
          <a:endParaRPr lang="en-US" sz="1200" kern="1200"/>
        </a:p>
      </dsp:txBody>
      <dsp:txXfrm>
        <a:off x="41508" y="2342742"/>
        <a:ext cx="5028733" cy="767281"/>
      </dsp:txXfrm>
    </dsp:sp>
    <dsp:sp modelId="{648C66D5-8BAB-406C-9DA1-2C426457DAF3}">
      <dsp:nvSpPr>
        <dsp:cNvPr id="0" name=""/>
        <dsp:cNvSpPr/>
      </dsp:nvSpPr>
      <dsp:spPr>
        <a:xfrm>
          <a:off x="0" y="3186091"/>
          <a:ext cx="5111749" cy="850297"/>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kern="1200"/>
            <a:t>Dobbiamo allora cercare nei modelli di attività del cervello le origini dell’attivazione del picco emotivo che segue lo stato neutro /passivo </a:t>
          </a:r>
          <a:endParaRPr lang="en-US" sz="1200" kern="1200"/>
        </a:p>
      </dsp:txBody>
      <dsp:txXfrm>
        <a:off x="41508" y="3227599"/>
        <a:ext cx="5028733" cy="767281"/>
      </dsp:txXfrm>
    </dsp:sp>
    <dsp:sp modelId="{6E5FC011-B623-4F7F-AD85-F82BDE4FD057}">
      <dsp:nvSpPr>
        <dsp:cNvPr id="0" name=""/>
        <dsp:cNvSpPr/>
      </dsp:nvSpPr>
      <dsp:spPr>
        <a:xfrm>
          <a:off x="0" y="4070949"/>
          <a:ext cx="5111749" cy="850297"/>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kern="1200"/>
            <a:t>La teoria per ora maggiormente seguita è che siano i circuiti neurali che si accendono e quindi le configurazioni di neuroni che dobbiamo comprendere per raggiungere la natura delle emozioni.</a:t>
          </a:r>
          <a:endParaRPr lang="en-US" sz="1200" kern="1200"/>
        </a:p>
      </dsp:txBody>
      <dsp:txXfrm>
        <a:off x="41508" y="4112457"/>
        <a:ext cx="5028733" cy="7672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0FB546-62D7-4865-8E99-92D031656118}">
      <dsp:nvSpPr>
        <dsp:cNvPr id="0" name=""/>
        <dsp:cNvSpPr/>
      </dsp:nvSpPr>
      <dsp:spPr>
        <a:xfrm>
          <a:off x="0" y="0"/>
          <a:ext cx="6422239" cy="938836"/>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it-IT" sz="1100" kern="1200" dirty="0"/>
            <a:t>Nella nostra cultura è diffusa l’idea che le donne siano più emotive degli uomini e avrebbero  maggiore capacità di espressione e comunicazione dei sentimenti, ecco perché certi lavori sarebbero più o meno adatti alle donne (</a:t>
          </a:r>
          <a:r>
            <a:rPr lang="it-IT" sz="1100" kern="1200" dirty="0" err="1"/>
            <a:t>Briton</a:t>
          </a:r>
          <a:r>
            <a:rPr lang="it-IT" sz="1100" kern="1200" dirty="0"/>
            <a:t>, Hall, 1995)</a:t>
          </a:r>
          <a:endParaRPr lang="en-US" sz="1100" kern="1200" dirty="0"/>
        </a:p>
      </dsp:txBody>
      <dsp:txXfrm>
        <a:off x="27498" y="27498"/>
        <a:ext cx="5299316" cy="883840"/>
      </dsp:txXfrm>
    </dsp:sp>
    <dsp:sp modelId="{193E87ED-F972-47BB-A230-C4E5EFAEF451}">
      <dsp:nvSpPr>
        <dsp:cNvPr id="0" name=""/>
        <dsp:cNvSpPr/>
      </dsp:nvSpPr>
      <dsp:spPr>
        <a:xfrm>
          <a:off x="479582" y="1069230"/>
          <a:ext cx="6422239" cy="938836"/>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it-IT" sz="1100" kern="1200"/>
            <a:t>Le donne accettano tale stereotipo e lo avvalorano nella </a:t>
          </a:r>
          <a:r>
            <a:rPr lang="it-IT" sz="1100" i="1" kern="1200"/>
            <a:t>profezia che si autoavvera. </a:t>
          </a:r>
          <a:endParaRPr lang="en-US" sz="1100" kern="1200"/>
        </a:p>
      </dsp:txBody>
      <dsp:txXfrm>
        <a:off x="507080" y="1096728"/>
        <a:ext cx="5277416" cy="883840"/>
      </dsp:txXfrm>
    </dsp:sp>
    <dsp:sp modelId="{1E606301-6886-4FD0-8A48-FC8608EA108C}">
      <dsp:nvSpPr>
        <dsp:cNvPr id="0" name=""/>
        <dsp:cNvSpPr/>
      </dsp:nvSpPr>
      <dsp:spPr>
        <a:xfrm>
          <a:off x="959165" y="2138461"/>
          <a:ext cx="6422239" cy="938836"/>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it-IT" sz="1100" kern="1200"/>
            <a:t>Lo stereotipo però è generale e per questo talvolta fallace perché scarta variabili di personalità, cultura e contesto e dà alle emozioni natura biologica.</a:t>
          </a:r>
          <a:endParaRPr lang="en-US" sz="1100" kern="1200"/>
        </a:p>
      </dsp:txBody>
      <dsp:txXfrm>
        <a:off x="986663" y="2165959"/>
        <a:ext cx="5277416" cy="883840"/>
      </dsp:txXfrm>
    </dsp:sp>
    <dsp:sp modelId="{20099FBD-AB26-430D-895A-8CC251F55B2A}">
      <dsp:nvSpPr>
        <dsp:cNvPr id="0" name=""/>
        <dsp:cNvSpPr/>
      </dsp:nvSpPr>
      <dsp:spPr>
        <a:xfrm>
          <a:off x="1438748" y="3207692"/>
          <a:ext cx="6422239" cy="938836"/>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it-IT" sz="1100" kern="1200"/>
            <a:t>Il rifiuto di certi copioni (display rules) può avere conseguenze come il rifiuto sociale  e la riduzione di attrattività nei confronti dell’altro sesso (è una donna poco femminile). Per questo gli individui imparano a mettersi una maschera e inibire o controllare certe emozioni per adeguarle alla desiderabilità sociale. Le donne nella nostra cultura sono più libere degli uomini di esprimere emozioni (restrictive emotionality, Jansz, 2000).</a:t>
          </a:r>
          <a:endParaRPr lang="en-US" sz="1100" kern="1200"/>
        </a:p>
      </dsp:txBody>
      <dsp:txXfrm>
        <a:off x="1466246" y="3235190"/>
        <a:ext cx="5277416" cy="883840"/>
      </dsp:txXfrm>
    </dsp:sp>
    <dsp:sp modelId="{EBCDD24C-0ADD-4650-9799-3050F3DFDF45}">
      <dsp:nvSpPr>
        <dsp:cNvPr id="0" name=""/>
        <dsp:cNvSpPr/>
      </dsp:nvSpPr>
      <dsp:spPr>
        <a:xfrm>
          <a:off x="1918331" y="4276923"/>
          <a:ext cx="6422239" cy="938836"/>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it-IT" sz="1100" kern="1200"/>
            <a:t>Gli uomini dovrebbero evitare sentimenti caldi/intensi o che sottolineino dipendenza come può avvenire nel provare amore. Collera e disprezzo sarebbero emozioni da uomini, ansia e depressione (legata agli estrogeni) da donne.</a:t>
          </a:r>
          <a:endParaRPr lang="en-US" sz="1100" kern="1200"/>
        </a:p>
      </dsp:txBody>
      <dsp:txXfrm>
        <a:off x="1945829" y="4304421"/>
        <a:ext cx="5277416" cy="883840"/>
      </dsp:txXfrm>
    </dsp:sp>
    <dsp:sp modelId="{F0DFD13B-102C-4F52-B31A-F47A08CDC6CA}">
      <dsp:nvSpPr>
        <dsp:cNvPr id="0" name=""/>
        <dsp:cNvSpPr/>
      </dsp:nvSpPr>
      <dsp:spPr>
        <a:xfrm>
          <a:off x="5811995" y="685872"/>
          <a:ext cx="610243" cy="610243"/>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5949300" y="685872"/>
        <a:ext cx="335633" cy="459208"/>
      </dsp:txXfrm>
    </dsp:sp>
    <dsp:sp modelId="{B7185E03-7A3A-4F91-A5BD-94B5850C0C61}">
      <dsp:nvSpPr>
        <dsp:cNvPr id="0" name=""/>
        <dsp:cNvSpPr/>
      </dsp:nvSpPr>
      <dsp:spPr>
        <a:xfrm>
          <a:off x="6291578" y="1755103"/>
          <a:ext cx="610243" cy="610243"/>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6428883" y="1755103"/>
        <a:ext cx="335633" cy="459208"/>
      </dsp:txXfrm>
    </dsp:sp>
    <dsp:sp modelId="{AC7F5646-3C38-4ABA-B2C8-3D341651EF8F}">
      <dsp:nvSpPr>
        <dsp:cNvPr id="0" name=""/>
        <dsp:cNvSpPr/>
      </dsp:nvSpPr>
      <dsp:spPr>
        <a:xfrm>
          <a:off x="6771161" y="2808686"/>
          <a:ext cx="610243" cy="610243"/>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6908466" y="2808686"/>
        <a:ext cx="335633" cy="459208"/>
      </dsp:txXfrm>
    </dsp:sp>
    <dsp:sp modelId="{6BA7357D-7114-4FC3-BEB5-8EC7F61E2ABD}">
      <dsp:nvSpPr>
        <dsp:cNvPr id="0" name=""/>
        <dsp:cNvSpPr/>
      </dsp:nvSpPr>
      <dsp:spPr>
        <a:xfrm>
          <a:off x="7250744" y="3888349"/>
          <a:ext cx="610243" cy="610243"/>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7388049" y="3888349"/>
        <a:ext cx="335633" cy="4592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4B5A54-6260-46E1-86A7-810DE6104A58}">
      <dsp:nvSpPr>
        <dsp:cNvPr id="0" name=""/>
        <dsp:cNvSpPr/>
      </dsp:nvSpPr>
      <dsp:spPr>
        <a:xfrm>
          <a:off x="0" y="945610"/>
          <a:ext cx="2738206" cy="1642923"/>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it-IT" sz="1100" kern="1200"/>
            <a:t>Gli uomini sarebbero più gelosi delle donne perché l’infedeltà sessuale della partner renderebbe incerta la paternità mentre le donne sarebbero più gelose dell’infedeltà emotiva perché determinerebbe una perdita di risorse per la prole e per loro stesse. Gli uomini producono le risorse, le donne debbono difendere la prole, siamo gli animali con i cuccioli più deboli.</a:t>
          </a:r>
          <a:endParaRPr lang="en-US" sz="1100" kern="1200"/>
        </a:p>
      </dsp:txBody>
      <dsp:txXfrm>
        <a:off x="0" y="945610"/>
        <a:ext cx="2738206" cy="1642923"/>
      </dsp:txXfrm>
    </dsp:sp>
    <dsp:sp modelId="{6FB27238-5BB3-4564-891D-675E70808E84}">
      <dsp:nvSpPr>
        <dsp:cNvPr id="0" name=""/>
        <dsp:cNvSpPr/>
      </dsp:nvSpPr>
      <dsp:spPr>
        <a:xfrm>
          <a:off x="3012027" y="945610"/>
          <a:ext cx="2738206" cy="1642923"/>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it-IT" sz="1100" kern="1200"/>
            <a:t>Le donne piangono più degli uomini, ma questo potrebbe essere causato biologicamente dal fatto che le donne producono la prolattina che abbassa la soglia del pianto (crying proneness-Frey, 1985), questo avviene soprattutto ad esempio in pubertà.</a:t>
          </a:r>
          <a:endParaRPr lang="en-US" sz="1100" kern="1200"/>
        </a:p>
      </dsp:txBody>
      <dsp:txXfrm>
        <a:off x="3012027" y="945610"/>
        <a:ext cx="2738206" cy="1642923"/>
      </dsp:txXfrm>
    </dsp:sp>
    <dsp:sp modelId="{E8A58F79-D090-4276-AE71-6381FCA65354}">
      <dsp:nvSpPr>
        <dsp:cNvPr id="0" name=""/>
        <dsp:cNvSpPr/>
      </dsp:nvSpPr>
      <dsp:spPr>
        <a:xfrm>
          <a:off x="6024054" y="945610"/>
          <a:ext cx="2738206" cy="1642923"/>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it-IT" sz="1100" kern="1200"/>
            <a:t>Gli uomini passano più tempo fuori casa e le donne più tempo in casa e questo enfatizza gli aspetti relazionali intimi ed emotivi.</a:t>
          </a:r>
          <a:endParaRPr lang="en-US" sz="1100" kern="1200"/>
        </a:p>
      </dsp:txBody>
      <dsp:txXfrm>
        <a:off x="6024054" y="945610"/>
        <a:ext cx="2738206" cy="1642923"/>
      </dsp:txXfrm>
    </dsp:sp>
    <dsp:sp modelId="{6D8A7F63-D27C-4F8C-971C-9F0A36E12FB5}">
      <dsp:nvSpPr>
        <dsp:cNvPr id="0" name=""/>
        <dsp:cNvSpPr/>
      </dsp:nvSpPr>
      <dsp:spPr>
        <a:xfrm>
          <a:off x="0" y="2862355"/>
          <a:ext cx="2738206" cy="1642923"/>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it-IT" sz="1100" kern="1200"/>
            <a:t>L’ambiente sociale premia le donne che esprimono gioia, empatia e amore e affettività (ruoli di cura), mentre l’uomo quelli di successo (achievement) e aggressività.</a:t>
          </a:r>
          <a:endParaRPr lang="en-US" sz="1100" kern="1200"/>
        </a:p>
      </dsp:txBody>
      <dsp:txXfrm>
        <a:off x="0" y="2862355"/>
        <a:ext cx="2738206" cy="1642923"/>
      </dsp:txXfrm>
    </dsp:sp>
    <dsp:sp modelId="{7D5C31B0-60F0-4AE1-B40A-2E5D5FD2F214}">
      <dsp:nvSpPr>
        <dsp:cNvPr id="0" name=""/>
        <dsp:cNvSpPr/>
      </dsp:nvSpPr>
      <dsp:spPr>
        <a:xfrm>
          <a:off x="3012027" y="2862355"/>
          <a:ext cx="2738206" cy="1642923"/>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it-IT" sz="1100" kern="1200" dirty="0"/>
            <a:t>Per le donne non avere ancora ruoli apicali e di potere porta mancanza di controllo, vulnerabilità economica e psicologica. Inoltre deve esprimere accordo e consenso nei confronti di chi ha potere (uomini, Madden e </a:t>
          </a:r>
          <a:r>
            <a:rPr lang="it-IT" sz="1100" kern="1200" dirty="0" err="1"/>
            <a:t>coll</a:t>
          </a:r>
          <a:r>
            <a:rPr lang="it-IT" sz="1100" kern="1200" dirty="0"/>
            <a:t>. 2000) e per questo deve sorridere di più (Belelli, 2008).</a:t>
          </a:r>
          <a:endParaRPr lang="en-US" sz="1100" kern="1200" dirty="0"/>
        </a:p>
      </dsp:txBody>
      <dsp:txXfrm>
        <a:off x="3012027" y="2862355"/>
        <a:ext cx="2738206" cy="1642923"/>
      </dsp:txXfrm>
    </dsp:sp>
    <dsp:sp modelId="{6D72D747-FE4E-483F-A22B-556437E5F096}">
      <dsp:nvSpPr>
        <dsp:cNvPr id="0" name=""/>
        <dsp:cNvSpPr/>
      </dsp:nvSpPr>
      <dsp:spPr>
        <a:xfrm>
          <a:off x="6024054" y="2862355"/>
          <a:ext cx="2738206" cy="1642923"/>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it-IT" sz="1100" kern="1200"/>
            <a:t>L’educazione ha un ruolo importante e le madri crescono i figli a seconda delle regole di genere. Una ricerca mostra che le madri condividono di più con le figlie  episodi concernenti la tristezza tanto da far apprendere questa sensazione come parte della loro vita (comunicazione associata a stili romantici disadattivi- Pragma)</a:t>
          </a:r>
          <a:endParaRPr lang="en-US" sz="1100" kern="1200"/>
        </a:p>
      </dsp:txBody>
      <dsp:txXfrm>
        <a:off x="6024054" y="2862355"/>
        <a:ext cx="2738206" cy="16429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9DE2D4-469F-4955-B60E-0597DB5762CA}">
      <dsp:nvSpPr>
        <dsp:cNvPr id="0" name=""/>
        <dsp:cNvSpPr/>
      </dsp:nvSpPr>
      <dsp:spPr>
        <a:xfrm>
          <a:off x="0" y="170098"/>
          <a:ext cx="5111749" cy="243506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it-IT" sz="1800" kern="1200"/>
            <a:t>Caretaker affettuoso, sensibile, contatto gradevole e risposta alle esigenze di conforto contribuiscono alla rappresentazione mentale di noi stessi come persona degna di essere amata e amabile. I positivi accadimenti affettivi precoci vengono impressi nella memoria procedurale del bambino e, se non modificati, hanno effetti a lungo termine.</a:t>
          </a:r>
          <a:endParaRPr lang="en-US" sz="1800" kern="1200"/>
        </a:p>
      </dsp:txBody>
      <dsp:txXfrm>
        <a:off x="118870" y="288968"/>
        <a:ext cx="4874009" cy="2197322"/>
      </dsp:txXfrm>
    </dsp:sp>
    <dsp:sp modelId="{91F053B1-67B1-40F4-9252-2B40ACC7E982}">
      <dsp:nvSpPr>
        <dsp:cNvPr id="0" name=""/>
        <dsp:cNvSpPr/>
      </dsp:nvSpPr>
      <dsp:spPr>
        <a:xfrm>
          <a:off x="0" y="2657001"/>
          <a:ext cx="5111749" cy="243506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it-IT" sz="1800" kern="1200"/>
            <a:t>Legami sentimentali stabili, monogamici, improntati all’impegno, alla fiducia nel partner e disponibilità a prendervi cura dell’altro. Capacità autoregolatoria delle emozioni, capacità empatica, minore ansia nel pensare di essere abbandonati (nel distacco il dolore non perdura oltre l’anno, c’è capacità di aprirsi a nuove situazioni) e nell’affrontare le difficoltà. (EROS, AGAPE)</a:t>
          </a:r>
          <a:endParaRPr lang="en-US" sz="1800" kern="1200"/>
        </a:p>
      </dsp:txBody>
      <dsp:txXfrm>
        <a:off x="118870" y="2775871"/>
        <a:ext cx="4874009" cy="219732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398E55-8C9E-420B-871D-5D1642F21338}">
      <dsp:nvSpPr>
        <dsp:cNvPr id="0" name=""/>
        <dsp:cNvSpPr/>
      </dsp:nvSpPr>
      <dsp:spPr>
        <a:xfrm>
          <a:off x="0" y="408863"/>
          <a:ext cx="5111749" cy="716739"/>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it-IT" sz="1000" kern="1200"/>
            <a:t>Cure carenti, spinta all’estrema autonomia e poco contatto fisico portano l’individuo a pensarsi come persona che deve cavarsela da sola, non degna di essere amato. </a:t>
          </a:r>
          <a:endParaRPr lang="en-US" sz="1000" kern="1200"/>
        </a:p>
      </dsp:txBody>
      <dsp:txXfrm>
        <a:off x="34988" y="443851"/>
        <a:ext cx="5041773" cy="646763"/>
      </dsp:txXfrm>
    </dsp:sp>
    <dsp:sp modelId="{8EBEDCB2-B16A-4443-82A6-A12B9D9B03CA}">
      <dsp:nvSpPr>
        <dsp:cNvPr id="0" name=""/>
        <dsp:cNvSpPr/>
      </dsp:nvSpPr>
      <dsp:spPr>
        <a:xfrm>
          <a:off x="0" y="1154402"/>
          <a:ext cx="5111749" cy="716739"/>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it-IT" sz="1000" kern="1200"/>
            <a:t>Indifferenza al rinforzo sociale, piacere ridotto nello stare insieme ad altri, poco bisogno di appartenenza e desiderio di solitudine, in risposta al sorriso alla RMF mostrano bassa attivazione delle aree cerebrali deputate alla gratificazione</a:t>
          </a:r>
          <a:endParaRPr lang="en-US" sz="1000" kern="1200"/>
        </a:p>
      </dsp:txBody>
      <dsp:txXfrm>
        <a:off x="34988" y="1189390"/>
        <a:ext cx="5041773" cy="646763"/>
      </dsp:txXfrm>
    </dsp:sp>
    <dsp:sp modelId="{5378FF69-F71A-4D9D-B495-C4E623657535}">
      <dsp:nvSpPr>
        <dsp:cNvPr id="0" name=""/>
        <dsp:cNvSpPr/>
      </dsp:nvSpPr>
      <dsp:spPr>
        <a:xfrm>
          <a:off x="0" y="1899942"/>
          <a:ext cx="5111749" cy="716739"/>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it-IT" sz="1000" kern="1200"/>
            <a:t>Incapacità a prendersi cura del partner, forte controllo emozionale (si può contare solo su se stessi) incapacità di intimità fisica ed emotiva. Difficoltà a mantenere legami stabili o nell’innamoramento, continua attrazione della novità/promiscuità e di sensazioni forti con nuovi partner per attivare processi neuronali di eccitazione  (dreem sekers).</a:t>
          </a:r>
          <a:endParaRPr lang="en-US" sz="1000" kern="1200"/>
        </a:p>
      </dsp:txBody>
      <dsp:txXfrm>
        <a:off x="34988" y="1934930"/>
        <a:ext cx="5041773" cy="646763"/>
      </dsp:txXfrm>
    </dsp:sp>
    <dsp:sp modelId="{1F8C3A05-FB13-48FA-9FCD-3E0B3881C1FE}">
      <dsp:nvSpPr>
        <dsp:cNvPr id="0" name=""/>
        <dsp:cNvSpPr/>
      </dsp:nvSpPr>
      <dsp:spPr>
        <a:xfrm>
          <a:off x="0" y="2645481"/>
          <a:ext cx="5111749" cy="716739"/>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it-IT" sz="1000" kern="1200"/>
            <a:t>Alla base c’è la volontà inconscia di non coinvolgersi per paura di essere rifiutati e soffrire. Viene mostrato minore dolore per una rottura ma spesso il controllo emotivo cela comunque ansietà. </a:t>
          </a:r>
          <a:endParaRPr lang="en-US" sz="1000" kern="1200"/>
        </a:p>
      </dsp:txBody>
      <dsp:txXfrm>
        <a:off x="34988" y="2680469"/>
        <a:ext cx="5041773" cy="646763"/>
      </dsp:txXfrm>
    </dsp:sp>
    <dsp:sp modelId="{F5750170-C8A1-448A-9618-A684A37DD9BE}">
      <dsp:nvSpPr>
        <dsp:cNvPr id="0" name=""/>
        <dsp:cNvSpPr/>
      </dsp:nvSpPr>
      <dsp:spPr>
        <a:xfrm>
          <a:off x="0" y="3391020"/>
          <a:ext cx="5111749" cy="716739"/>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it-IT" sz="1000" kern="1200"/>
            <a:t>Gli individui evitanti sono genitori meno capaci di attivarsi empaticamente di fronte a distress da parte dei figli (emerge il ricordo doloroso dell’infanzia e si attuano strategie di coping difensivo e di disinvestimento emotivo) </a:t>
          </a:r>
          <a:endParaRPr lang="en-US" sz="1000" kern="1200"/>
        </a:p>
      </dsp:txBody>
      <dsp:txXfrm>
        <a:off x="34988" y="3426008"/>
        <a:ext cx="5041773" cy="646763"/>
      </dsp:txXfrm>
    </dsp:sp>
    <dsp:sp modelId="{B29D976A-868C-4CAB-97C0-53B054520C9D}">
      <dsp:nvSpPr>
        <dsp:cNvPr id="0" name=""/>
        <dsp:cNvSpPr/>
      </dsp:nvSpPr>
      <dsp:spPr>
        <a:xfrm>
          <a:off x="0" y="4136560"/>
          <a:ext cx="5111749" cy="716739"/>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it-IT" sz="1000" kern="1200"/>
            <a:t>LUDUS , PRAGMA, STORGE</a:t>
          </a:r>
          <a:endParaRPr lang="en-US" sz="1000" kern="1200"/>
        </a:p>
      </dsp:txBody>
      <dsp:txXfrm>
        <a:off x="34988" y="4171548"/>
        <a:ext cx="5041773" cy="64676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ADAF882-3615-CC40-AABB-F107669C1F0B}" type="datetimeFigureOut">
              <a:rPr lang="it-IT" smtClean="0"/>
              <a:pPr/>
              <a:t>08/03/2023</a:t>
            </a:fld>
            <a:endParaRPr lang="it-IT"/>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A073650-BE25-7242-AC9E-C76181C8761E}" type="slidenum">
              <a:rPr lang="it-IT" smtClean="0"/>
              <a:pPr/>
              <a:t>‹N›</a:t>
            </a:fld>
            <a:endParaRPr lang="it-IT"/>
          </a:p>
        </p:txBody>
      </p:sp>
    </p:spTree>
    <p:extLst>
      <p:ext uri="{BB962C8B-B14F-4D97-AF65-F5344CB8AC3E}">
        <p14:creationId xmlns:p14="http://schemas.microsoft.com/office/powerpoint/2010/main" val="4844693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D88A5F-DB3E-214A-9E95-2A8E24980C5C}" type="datetimeFigureOut">
              <a:rPr lang="it-IT" smtClean="0"/>
              <a:pPr/>
              <a:t>08/03/2023</a:t>
            </a:fld>
            <a:endParaRPr lang="it-IT"/>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D9AFFB-A531-2245-8930-D012CEB0EB8B}" type="slidenum">
              <a:rPr lang="it-IT" smtClean="0"/>
              <a:pPr/>
              <a:t>‹N›</a:t>
            </a:fld>
            <a:endParaRPr lang="it-IT"/>
          </a:p>
        </p:txBody>
      </p:sp>
    </p:spTree>
    <p:extLst>
      <p:ext uri="{BB962C8B-B14F-4D97-AF65-F5344CB8AC3E}">
        <p14:creationId xmlns:p14="http://schemas.microsoft.com/office/powerpoint/2010/main" val="335985906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it-IT"/>
              <a:t>Fare clic per modificare lo stile del titolo</a:t>
            </a:r>
            <a:endParaRPr lang="it-IT"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it-IT"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cs typeface="Arial"/>
              </a:defRPr>
            </a:lvl1pPr>
          </a:lstStyle>
          <a:p>
            <a:r>
              <a:rPr lang="it-IT"/>
              <a:t>Fare clic per modificare lo stile del titolo</a:t>
            </a:r>
            <a:endParaRPr lang="it-IT" dirty="0"/>
          </a:p>
        </p:txBody>
      </p:sp>
      <p:sp>
        <p:nvSpPr>
          <p:cNvPr id="3" name="Vertical Text Placeholder 2"/>
          <p:cNvSpPr>
            <a:spLocks noGrp="1"/>
          </p:cNvSpPr>
          <p:nvPr>
            <p:ph type="body" orient="vert" idx="1"/>
          </p:nvPr>
        </p:nvSpPr>
        <p:spPr/>
        <p:txBody>
          <a:bodyPr vert="eaVert"/>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7" name="Date Placeholder 2"/>
          <p:cNvSpPr>
            <a:spLocks noGrp="1"/>
          </p:cNvSpPr>
          <p:nvPr>
            <p:ph type="dt" sz="half" idx="10"/>
          </p:nvPr>
        </p:nvSpPr>
        <p:spPr>
          <a:xfrm>
            <a:off x="457200" y="6356350"/>
            <a:ext cx="2133600" cy="365125"/>
          </a:xfrm>
        </p:spPr>
        <p:txBody>
          <a:bodyPr/>
          <a:lstStyle>
            <a:lvl1pPr>
              <a:defRPr sz="800">
                <a:latin typeface="Arial"/>
                <a:cs typeface="Arial"/>
              </a:defRPr>
            </a:lvl1pPr>
          </a:lstStyle>
          <a:p>
            <a:fld id="{98E2029E-4D77-374B-99B9-8F7400CAF970}" type="datetime1">
              <a:rPr lang="it-IT" smtClean="0"/>
              <a:pPr/>
              <a:t>08/03/2023</a:t>
            </a:fld>
            <a:endParaRPr lang="it-IT" dirty="0"/>
          </a:p>
        </p:txBody>
      </p:sp>
      <p:sp>
        <p:nvSpPr>
          <p:cNvPr id="8" name="Footer Placeholder 3"/>
          <p:cNvSpPr>
            <a:spLocks noGrp="1"/>
          </p:cNvSpPr>
          <p:nvPr>
            <p:ph type="ftr" sz="quarter" idx="11"/>
          </p:nvPr>
        </p:nvSpPr>
        <p:spPr>
          <a:xfrm>
            <a:off x="3124200" y="6356350"/>
            <a:ext cx="2895600" cy="365125"/>
          </a:xfrm>
        </p:spPr>
        <p:txBody>
          <a:bodyPr/>
          <a:lstStyle>
            <a:lvl1pPr>
              <a:defRPr sz="800" b="1" i="0">
                <a:latin typeface="Arial"/>
                <a:cs typeface="Arial"/>
              </a:defRPr>
            </a:lvl1pPr>
          </a:lstStyle>
          <a:p>
            <a:r>
              <a:rPr lang="en-US"/>
              <a:t>TITOLO PRESENTAZIONE</a:t>
            </a:r>
            <a:endParaRPr lang="it-IT" dirty="0"/>
          </a:p>
        </p:txBody>
      </p:sp>
      <p:sp>
        <p:nvSpPr>
          <p:cNvPr id="9" name="Slide Number Placeholder 4"/>
          <p:cNvSpPr>
            <a:spLocks noGrp="1"/>
          </p:cNvSpPr>
          <p:nvPr>
            <p:ph type="sldNum" sz="quarter" idx="12"/>
          </p:nvPr>
        </p:nvSpPr>
        <p:spPr>
          <a:xfrm>
            <a:off x="6650890" y="6356350"/>
            <a:ext cx="2133600" cy="365125"/>
          </a:xfrm>
        </p:spPr>
        <p:txBody>
          <a:bodyPr/>
          <a:lstStyle>
            <a:lvl1pPr>
              <a:defRPr sz="800">
                <a:latin typeface="Arial"/>
                <a:cs typeface="Arial"/>
              </a:defRPr>
            </a:lvl1pPr>
          </a:lstStyle>
          <a:p>
            <a:fld id="{65A5D2F2-A109-7144-80E6-3AAACABD5BA2}" type="slidenum">
              <a:rPr lang="it-IT" smtClean="0"/>
              <a:pPr/>
              <a:t>‹N›</a:t>
            </a:fld>
            <a:endParaRPr lang="it-IT"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5840"/>
            <a:ext cx="2057400" cy="5210323"/>
          </a:xfrm>
        </p:spPr>
        <p:txBody>
          <a:bodyPr vert="eaVert"/>
          <a:lstStyle/>
          <a:p>
            <a:r>
              <a:rPr lang="it-IT"/>
              <a:t>Fare clic per modificare lo stile del titolo</a:t>
            </a:r>
            <a:endParaRPr lang="it-IT" dirty="0"/>
          </a:p>
        </p:txBody>
      </p:sp>
      <p:sp>
        <p:nvSpPr>
          <p:cNvPr id="3" name="Vertical Text Placeholder 2"/>
          <p:cNvSpPr>
            <a:spLocks noGrp="1"/>
          </p:cNvSpPr>
          <p:nvPr>
            <p:ph type="body" orient="vert" idx="1"/>
          </p:nvPr>
        </p:nvSpPr>
        <p:spPr>
          <a:xfrm>
            <a:off x="457200" y="915840"/>
            <a:ext cx="6019800" cy="5210323"/>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13" name="Date Placeholder 2"/>
          <p:cNvSpPr>
            <a:spLocks noGrp="1"/>
          </p:cNvSpPr>
          <p:nvPr>
            <p:ph type="dt" sz="half" idx="10"/>
          </p:nvPr>
        </p:nvSpPr>
        <p:spPr>
          <a:xfrm>
            <a:off x="457200" y="6356350"/>
            <a:ext cx="2133600" cy="365125"/>
          </a:xfrm>
        </p:spPr>
        <p:txBody>
          <a:bodyPr/>
          <a:lstStyle>
            <a:lvl1pPr>
              <a:defRPr sz="800">
                <a:latin typeface="Arial"/>
                <a:cs typeface="Arial"/>
              </a:defRPr>
            </a:lvl1pPr>
          </a:lstStyle>
          <a:p>
            <a:fld id="{7FF47CD3-70AF-D149-AC5D-DFD802178410}" type="datetime1">
              <a:rPr lang="it-IT" smtClean="0"/>
              <a:pPr/>
              <a:t>08/03/2023</a:t>
            </a:fld>
            <a:endParaRPr lang="it-IT" dirty="0"/>
          </a:p>
        </p:txBody>
      </p:sp>
      <p:sp>
        <p:nvSpPr>
          <p:cNvPr id="14" name="Footer Placeholder 3"/>
          <p:cNvSpPr>
            <a:spLocks noGrp="1"/>
          </p:cNvSpPr>
          <p:nvPr>
            <p:ph type="ftr" sz="quarter" idx="11"/>
          </p:nvPr>
        </p:nvSpPr>
        <p:spPr>
          <a:xfrm>
            <a:off x="3124200" y="6356350"/>
            <a:ext cx="2895600" cy="365125"/>
          </a:xfrm>
        </p:spPr>
        <p:txBody>
          <a:bodyPr/>
          <a:lstStyle>
            <a:lvl1pPr>
              <a:defRPr sz="800" b="1" i="0">
                <a:latin typeface="Arial"/>
                <a:cs typeface="Arial"/>
              </a:defRPr>
            </a:lvl1pPr>
          </a:lstStyle>
          <a:p>
            <a:r>
              <a:rPr lang="en-US"/>
              <a:t>TITOLO PRESENTAZIONE</a:t>
            </a:r>
            <a:endParaRPr lang="it-IT" dirty="0"/>
          </a:p>
        </p:txBody>
      </p:sp>
      <p:sp>
        <p:nvSpPr>
          <p:cNvPr id="15" name="Slide Number Placeholder 4"/>
          <p:cNvSpPr>
            <a:spLocks noGrp="1"/>
          </p:cNvSpPr>
          <p:nvPr>
            <p:ph type="sldNum" sz="quarter" idx="12"/>
          </p:nvPr>
        </p:nvSpPr>
        <p:spPr>
          <a:xfrm>
            <a:off x="6650890" y="6356350"/>
            <a:ext cx="2133600" cy="365125"/>
          </a:xfrm>
        </p:spPr>
        <p:txBody>
          <a:bodyPr/>
          <a:lstStyle>
            <a:lvl1pPr>
              <a:defRPr sz="800">
                <a:latin typeface="Arial"/>
                <a:cs typeface="Arial"/>
              </a:defRPr>
            </a:lvl1pPr>
          </a:lstStyle>
          <a:p>
            <a:fld id="{65A5D2F2-A109-7144-80E6-3AAACABD5BA2}" type="slidenum">
              <a:rPr lang="it-IT" smtClean="0"/>
              <a:pPr/>
              <a:t>‹N›</a:t>
            </a:fld>
            <a:endParaRPr lang="it-IT"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7" name="Date Placeholder 2"/>
          <p:cNvSpPr>
            <a:spLocks noGrp="1"/>
          </p:cNvSpPr>
          <p:nvPr>
            <p:ph type="dt" sz="half" idx="10"/>
          </p:nvPr>
        </p:nvSpPr>
        <p:spPr>
          <a:xfrm>
            <a:off x="457200" y="6356350"/>
            <a:ext cx="2133600" cy="365125"/>
          </a:xfrm>
        </p:spPr>
        <p:txBody>
          <a:bodyPr/>
          <a:lstStyle>
            <a:lvl1pPr>
              <a:defRPr sz="800">
                <a:latin typeface="Arial"/>
                <a:cs typeface="Arial"/>
              </a:defRPr>
            </a:lvl1pPr>
          </a:lstStyle>
          <a:p>
            <a:fld id="{A4B3F369-3775-6B49-950F-429C20F585EB}" type="datetime1">
              <a:rPr lang="it-IT" smtClean="0"/>
              <a:pPr/>
              <a:t>08/03/2023</a:t>
            </a:fld>
            <a:endParaRPr lang="it-IT" dirty="0"/>
          </a:p>
        </p:txBody>
      </p:sp>
      <p:sp>
        <p:nvSpPr>
          <p:cNvPr id="8" name="Footer Placeholder 3"/>
          <p:cNvSpPr>
            <a:spLocks noGrp="1"/>
          </p:cNvSpPr>
          <p:nvPr>
            <p:ph type="ftr" sz="quarter" idx="11"/>
          </p:nvPr>
        </p:nvSpPr>
        <p:spPr>
          <a:xfrm>
            <a:off x="3124200" y="6356350"/>
            <a:ext cx="2895600" cy="365125"/>
          </a:xfrm>
        </p:spPr>
        <p:txBody>
          <a:bodyPr/>
          <a:lstStyle>
            <a:lvl1pPr>
              <a:defRPr sz="800" b="1" i="0">
                <a:solidFill>
                  <a:schemeClr val="tx1"/>
                </a:solidFill>
                <a:latin typeface="Arial"/>
                <a:cs typeface="Arial"/>
              </a:defRPr>
            </a:lvl1pPr>
          </a:lstStyle>
          <a:p>
            <a:r>
              <a:rPr lang="en-US"/>
              <a:t>TITOLO PRESENTAZIONE</a:t>
            </a:r>
            <a:endParaRPr lang="it-IT" dirty="0"/>
          </a:p>
        </p:txBody>
      </p:sp>
      <p:sp>
        <p:nvSpPr>
          <p:cNvPr id="9" name="Slide Number Placeholder 4"/>
          <p:cNvSpPr>
            <a:spLocks noGrp="1"/>
          </p:cNvSpPr>
          <p:nvPr>
            <p:ph type="sldNum" sz="quarter" idx="12"/>
          </p:nvPr>
        </p:nvSpPr>
        <p:spPr>
          <a:xfrm>
            <a:off x="6650890" y="6356350"/>
            <a:ext cx="2133600" cy="365125"/>
          </a:xfrm>
        </p:spPr>
        <p:txBody>
          <a:bodyPr/>
          <a:lstStyle>
            <a:lvl1pPr>
              <a:defRPr sz="800">
                <a:solidFill>
                  <a:srgbClr val="000000"/>
                </a:solidFill>
                <a:latin typeface="Arial"/>
                <a:cs typeface="Arial"/>
              </a:defRPr>
            </a:lvl1pPr>
          </a:lstStyle>
          <a:p>
            <a:fld id="{65A5D2F2-A109-7144-80E6-3AAACABD5BA2}" type="slidenum">
              <a:rPr lang="it-IT" smtClean="0"/>
              <a:pPr/>
              <a:t>‹N›</a:t>
            </a:fld>
            <a:endParaRPr lang="it-IT"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Arial"/>
                <a:cs typeface="Arial"/>
              </a:defRPr>
            </a:lvl1pPr>
          </a:lstStyle>
          <a:p>
            <a:r>
              <a:rPr lang="it-IT"/>
              <a:t>Fare clic per modificare lo stile del titolo</a:t>
            </a:r>
            <a:endParaRPr lang="it-IT"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0" i="1">
                <a:solidFill>
                  <a:schemeClr val="tx1">
                    <a:tint val="75000"/>
                  </a:schemeClr>
                </a:solidFill>
                <a:latin typeface="Arial Italic"/>
                <a:cs typeface="Arial Ital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b="1">
                <a:latin typeface="Arial"/>
                <a:cs typeface="Arial"/>
              </a:defRPr>
            </a:lvl1pPr>
          </a:lstStyle>
          <a:p>
            <a:r>
              <a:rPr lang="it-IT"/>
              <a:t>Fare clic per modificare lo stile del titolo</a:t>
            </a:r>
            <a:endParaRPr lang="it-IT" dirty="0"/>
          </a:p>
        </p:txBody>
      </p:sp>
      <p:sp>
        <p:nvSpPr>
          <p:cNvPr id="3" name="Content Placeholder 2"/>
          <p:cNvSpPr>
            <a:spLocks noGrp="1"/>
          </p:cNvSpPr>
          <p:nvPr>
            <p:ph sz="half" idx="1"/>
          </p:nvPr>
        </p:nvSpPr>
        <p:spPr>
          <a:xfrm>
            <a:off x="457200" y="1600200"/>
            <a:ext cx="4038600" cy="4525963"/>
          </a:xfrm>
        </p:spPr>
        <p:txBody>
          <a:bodyPr/>
          <a:lstStyle>
            <a:lvl1pPr>
              <a:defRPr sz="2800">
                <a:latin typeface="Arial"/>
                <a:cs typeface="Arial"/>
              </a:defRPr>
            </a:lvl1pPr>
            <a:lvl2pPr>
              <a:defRPr sz="24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4" name="Content Placeholder 3"/>
          <p:cNvSpPr>
            <a:spLocks noGrp="1"/>
          </p:cNvSpPr>
          <p:nvPr>
            <p:ph sz="half" idx="2"/>
          </p:nvPr>
        </p:nvSpPr>
        <p:spPr>
          <a:xfrm>
            <a:off x="4648200" y="1600200"/>
            <a:ext cx="4038600" cy="4525963"/>
          </a:xfrm>
        </p:spPr>
        <p:txBody>
          <a:bodyPr/>
          <a:lstStyle>
            <a:lvl1pPr>
              <a:defRPr sz="2800">
                <a:latin typeface="Arial"/>
                <a:cs typeface="Arial"/>
              </a:defRPr>
            </a:lvl1pPr>
            <a:lvl2pPr>
              <a:defRPr sz="24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12" name="Date Placeholder 2"/>
          <p:cNvSpPr>
            <a:spLocks noGrp="1"/>
          </p:cNvSpPr>
          <p:nvPr>
            <p:ph type="dt" sz="half" idx="10"/>
          </p:nvPr>
        </p:nvSpPr>
        <p:spPr>
          <a:xfrm>
            <a:off x="457200" y="6356350"/>
            <a:ext cx="2133600" cy="365125"/>
          </a:xfrm>
        </p:spPr>
        <p:txBody>
          <a:bodyPr/>
          <a:lstStyle>
            <a:lvl1pPr>
              <a:defRPr sz="800">
                <a:latin typeface="Arial"/>
                <a:cs typeface="Arial"/>
              </a:defRPr>
            </a:lvl1pPr>
          </a:lstStyle>
          <a:p>
            <a:fld id="{D2F33633-BF34-1E4A-B798-B62B808660BD}" type="datetime1">
              <a:rPr lang="it-IT" smtClean="0"/>
              <a:pPr/>
              <a:t>08/03/2023</a:t>
            </a:fld>
            <a:endParaRPr lang="it-IT" dirty="0"/>
          </a:p>
        </p:txBody>
      </p:sp>
      <p:sp>
        <p:nvSpPr>
          <p:cNvPr id="13" name="Footer Placeholder 3"/>
          <p:cNvSpPr>
            <a:spLocks noGrp="1"/>
          </p:cNvSpPr>
          <p:nvPr>
            <p:ph type="ftr" sz="quarter" idx="11"/>
          </p:nvPr>
        </p:nvSpPr>
        <p:spPr>
          <a:xfrm>
            <a:off x="3124200" y="6356350"/>
            <a:ext cx="2895600" cy="365125"/>
          </a:xfrm>
        </p:spPr>
        <p:txBody>
          <a:bodyPr/>
          <a:lstStyle>
            <a:lvl1pPr>
              <a:defRPr sz="800" b="1" i="0">
                <a:solidFill>
                  <a:srgbClr val="000000"/>
                </a:solidFill>
                <a:latin typeface="Arial"/>
                <a:cs typeface="Arial"/>
              </a:defRPr>
            </a:lvl1pPr>
          </a:lstStyle>
          <a:p>
            <a:r>
              <a:rPr lang="en-US"/>
              <a:t>TITOLO PRESENTAZIONE</a:t>
            </a:r>
            <a:endParaRPr lang="it-IT" dirty="0"/>
          </a:p>
        </p:txBody>
      </p:sp>
      <p:sp>
        <p:nvSpPr>
          <p:cNvPr id="14" name="Slide Number Placeholder 4"/>
          <p:cNvSpPr>
            <a:spLocks noGrp="1"/>
          </p:cNvSpPr>
          <p:nvPr>
            <p:ph type="sldNum" sz="quarter" idx="12"/>
          </p:nvPr>
        </p:nvSpPr>
        <p:spPr>
          <a:xfrm>
            <a:off x="6650890" y="6356350"/>
            <a:ext cx="2133600" cy="365125"/>
          </a:xfrm>
        </p:spPr>
        <p:txBody>
          <a:bodyPr/>
          <a:lstStyle>
            <a:lvl1pPr>
              <a:defRPr sz="800">
                <a:solidFill>
                  <a:srgbClr val="000000"/>
                </a:solidFill>
                <a:latin typeface="Arial"/>
                <a:cs typeface="Arial"/>
              </a:defRPr>
            </a:lvl1pPr>
          </a:lstStyle>
          <a:p>
            <a:fld id="{65A5D2F2-A109-7144-80E6-3AAACABD5BA2}" type="slidenum">
              <a:rPr lang="it-IT" smtClean="0"/>
              <a:pPr/>
              <a:t>‹N›</a:t>
            </a:fld>
            <a:endParaRPr lang="it-IT"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cs typeface="Arial"/>
              </a:defRPr>
            </a:lvl1pPr>
          </a:lstStyle>
          <a:p>
            <a:r>
              <a:rPr lang="it-IT"/>
              <a:t>Fare clic per modificare lo stile del titolo</a:t>
            </a:r>
            <a:endParaRPr lang="it-IT"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lang="it-IT" sz="2000" b="1" kern="1200" dirty="0" smtClean="0">
                <a:solidFill>
                  <a:schemeClr val="tx1"/>
                </a:solidFill>
                <a:latin typeface="Arial"/>
                <a:ea typeface="+mn-ea"/>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457200" rtl="0" eaLnBrk="1" latinLnBrk="0" hangingPunct="1">
              <a:spcBef>
                <a:spcPct val="20000"/>
              </a:spcBef>
              <a:buFont typeface="Arial"/>
              <a:buNone/>
            </a:pPr>
            <a:r>
              <a:rPr lang="it-IT"/>
              <a:t>Fare clic per modificare stili del testo dello schema</a:t>
            </a:r>
          </a:p>
        </p:txBody>
      </p:sp>
      <p:sp>
        <p:nvSpPr>
          <p:cNvPr id="6" name="Content Placeholder 5"/>
          <p:cNvSpPr>
            <a:spLocks noGrp="1"/>
          </p:cNvSpPr>
          <p:nvPr>
            <p:ph sz="quarter" idx="4"/>
          </p:nvPr>
        </p:nvSpPr>
        <p:spPr>
          <a:xfrm>
            <a:off x="4645025" y="2174875"/>
            <a:ext cx="4041775" cy="3951288"/>
          </a:xfrm>
        </p:spPr>
        <p:txBody>
          <a:bodyPr>
            <a:normAutofit/>
          </a:bodyPr>
          <a:lstStyle>
            <a:lvl1pPr algn="l" defTabSz="457200" rtl="0" eaLnBrk="1" latinLnBrk="0" hangingPunct="1">
              <a:spcBef>
                <a:spcPct val="20000"/>
              </a:spcBef>
              <a:buFont typeface="Arial"/>
              <a:defRPr lang="it-IT" sz="2400" kern="1200" dirty="0" smtClean="0">
                <a:solidFill>
                  <a:schemeClr val="tx1"/>
                </a:solidFill>
                <a:latin typeface="Arial"/>
                <a:ea typeface="+mn-ea"/>
                <a:cs typeface="Arial"/>
              </a:defRPr>
            </a:lvl1pPr>
            <a:lvl2pPr algn="l" defTabSz="457200" rtl="0" eaLnBrk="1" latinLnBrk="0" hangingPunct="1">
              <a:spcBef>
                <a:spcPct val="20000"/>
              </a:spcBef>
              <a:buFont typeface="Arial"/>
              <a:defRPr lang="it-IT" sz="2400" kern="1200" dirty="0" smtClean="0">
                <a:solidFill>
                  <a:schemeClr val="tx1"/>
                </a:solidFill>
                <a:latin typeface="Arial"/>
                <a:ea typeface="+mn-ea"/>
                <a:cs typeface="Arial"/>
              </a:defRPr>
            </a:lvl2pPr>
            <a:lvl3pPr algn="l" defTabSz="457200" rtl="0" eaLnBrk="1" latinLnBrk="0" hangingPunct="1">
              <a:spcBef>
                <a:spcPct val="20000"/>
              </a:spcBef>
              <a:buFont typeface="Arial"/>
              <a:defRPr lang="it-IT" sz="2400" kern="1200" dirty="0" smtClean="0">
                <a:solidFill>
                  <a:schemeClr val="tx1"/>
                </a:solidFill>
                <a:latin typeface="Arial"/>
                <a:ea typeface="+mn-ea"/>
                <a:cs typeface="Arial"/>
              </a:defRPr>
            </a:lvl3pPr>
            <a:lvl4pPr algn="l" defTabSz="457200" rtl="0" eaLnBrk="1" latinLnBrk="0" hangingPunct="1">
              <a:spcBef>
                <a:spcPct val="20000"/>
              </a:spcBef>
              <a:buFont typeface="Arial"/>
              <a:defRPr lang="it-IT" sz="2400" kern="1200" dirty="0" smtClean="0">
                <a:solidFill>
                  <a:schemeClr val="tx1"/>
                </a:solidFill>
                <a:latin typeface="Arial"/>
                <a:ea typeface="+mn-ea"/>
                <a:cs typeface="Arial"/>
              </a:defRPr>
            </a:lvl4pPr>
            <a:lvl5pPr algn="l" defTabSz="457200" rtl="0" eaLnBrk="1" latinLnBrk="0" hangingPunct="1">
              <a:spcBef>
                <a:spcPct val="20000"/>
              </a:spcBef>
              <a:buFont typeface="Arial"/>
              <a:defRPr lang="it-IT" sz="2400" kern="1200" dirty="0" smtClean="0">
                <a:solidFill>
                  <a:schemeClr val="tx1"/>
                </a:solidFill>
                <a:latin typeface="Arial"/>
                <a:ea typeface="+mn-ea"/>
                <a:cs typeface="Arial"/>
              </a:defRPr>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14" name="Date Placeholder 2"/>
          <p:cNvSpPr>
            <a:spLocks noGrp="1"/>
          </p:cNvSpPr>
          <p:nvPr>
            <p:ph type="dt" sz="half" idx="10"/>
          </p:nvPr>
        </p:nvSpPr>
        <p:spPr>
          <a:xfrm>
            <a:off x="457200" y="6356350"/>
            <a:ext cx="2133600" cy="365125"/>
          </a:xfrm>
        </p:spPr>
        <p:txBody>
          <a:bodyPr/>
          <a:lstStyle>
            <a:lvl1pPr>
              <a:defRPr sz="800">
                <a:latin typeface="Arial"/>
                <a:cs typeface="Arial"/>
              </a:defRPr>
            </a:lvl1pPr>
          </a:lstStyle>
          <a:p>
            <a:fld id="{CF008CD7-C430-C641-89A0-AAA5EC89DCB6}" type="datetime1">
              <a:rPr lang="it-IT" smtClean="0"/>
              <a:pPr/>
              <a:t>08/03/2023</a:t>
            </a:fld>
            <a:endParaRPr lang="it-IT" dirty="0"/>
          </a:p>
        </p:txBody>
      </p:sp>
      <p:sp>
        <p:nvSpPr>
          <p:cNvPr id="15" name="Footer Placeholder 3"/>
          <p:cNvSpPr>
            <a:spLocks noGrp="1"/>
          </p:cNvSpPr>
          <p:nvPr>
            <p:ph type="ftr" sz="quarter" idx="11"/>
          </p:nvPr>
        </p:nvSpPr>
        <p:spPr>
          <a:xfrm>
            <a:off x="3124200" y="6356350"/>
            <a:ext cx="2895600" cy="365125"/>
          </a:xfrm>
        </p:spPr>
        <p:txBody>
          <a:bodyPr/>
          <a:lstStyle>
            <a:lvl1pPr>
              <a:defRPr sz="800" b="1" i="0">
                <a:solidFill>
                  <a:schemeClr val="tx1"/>
                </a:solidFill>
                <a:latin typeface="Arial"/>
                <a:cs typeface="Arial"/>
              </a:defRPr>
            </a:lvl1pPr>
          </a:lstStyle>
          <a:p>
            <a:r>
              <a:rPr lang="en-US"/>
              <a:t>TITOLO PRESENTAZIONE</a:t>
            </a:r>
            <a:endParaRPr lang="it-IT" dirty="0"/>
          </a:p>
        </p:txBody>
      </p:sp>
      <p:sp>
        <p:nvSpPr>
          <p:cNvPr id="16" name="Slide Number Placeholder 4"/>
          <p:cNvSpPr>
            <a:spLocks noGrp="1"/>
          </p:cNvSpPr>
          <p:nvPr>
            <p:ph type="sldNum" sz="quarter" idx="12"/>
          </p:nvPr>
        </p:nvSpPr>
        <p:spPr>
          <a:xfrm>
            <a:off x="6650890" y="6356350"/>
            <a:ext cx="2133600" cy="365125"/>
          </a:xfrm>
        </p:spPr>
        <p:txBody>
          <a:bodyPr/>
          <a:lstStyle>
            <a:lvl1pPr>
              <a:defRPr sz="800">
                <a:latin typeface="Arial"/>
                <a:cs typeface="Arial"/>
              </a:defRPr>
            </a:lvl1pPr>
          </a:lstStyle>
          <a:p>
            <a:fld id="{65A5D2F2-A109-7144-80E6-3AAACABD5BA2}" type="slidenum">
              <a:rPr lang="it-IT" smtClean="0"/>
              <a:pPr/>
              <a:t>‹N›</a:t>
            </a:fld>
            <a:endParaRPr lang="it-IT"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Arial"/>
                <a:cs typeface="Arial"/>
              </a:defRPr>
            </a:lvl1pPr>
          </a:lstStyle>
          <a:p>
            <a:r>
              <a:rPr lang="it-IT"/>
              <a:t>Fare clic per modificare lo stile del titolo</a:t>
            </a:r>
            <a:endParaRPr lang="it-IT" dirty="0"/>
          </a:p>
        </p:txBody>
      </p:sp>
      <p:sp>
        <p:nvSpPr>
          <p:cNvPr id="3" name="Date Placeholder 2"/>
          <p:cNvSpPr>
            <a:spLocks noGrp="1"/>
          </p:cNvSpPr>
          <p:nvPr>
            <p:ph type="dt" sz="half" idx="10"/>
          </p:nvPr>
        </p:nvSpPr>
        <p:spPr/>
        <p:txBody>
          <a:bodyPr/>
          <a:lstStyle>
            <a:lvl1pPr>
              <a:defRPr sz="800">
                <a:latin typeface="Arial"/>
                <a:cs typeface="Arial"/>
              </a:defRPr>
            </a:lvl1pPr>
          </a:lstStyle>
          <a:p>
            <a:fld id="{0D8D2961-7752-8147-9F32-6FFB67B11C2A}" type="datetime1">
              <a:rPr lang="it-IT" smtClean="0"/>
              <a:pPr/>
              <a:t>08/03/2023</a:t>
            </a:fld>
            <a:endParaRPr lang="it-IT" dirty="0"/>
          </a:p>
        </p:txBody>
      </p:sp>
      <p:sp>
        <p:nvSpPr>
          <p:cNvPr id="4" name="Footer Placeholder 3"/>
          <p:cNvSpPr>
            <a:spLocks noGrp="1"/>
          </p:cNvSpPr>
          <p:nvPr>
            <p:ph type="ftr" sz="quarter" idx="11"/>
          </p:nvPr>
        </p:nvSpPr>
        <p:spPr/>
        <p:txBody>
          <a:bodyPr/>
          <a:lstStyle>
            <a:lvl1pPr>
              <a:defRPr sz="800" b="1" i="0">
                <a:latin typeface="Arial"/>
                <a:cs typeface="Arial"/>
              </a:defRPr>
            </a:lvl1pPr>
          </a:lstStyle>
          <a:p>
            <a:r>
              <a:rPr lang="en-US" dirty="0"/>
              <a:t>TITOLO PRESENTAZIONE</a:t>
            </a:r>
            <a:endParaRPr lang="it-IT" dirty="0"/>
          </a:p>
        </p:txBody>
      </p:sp>
      <p:sp>
        <p:nvSpPr>
          <p:cNvPr id="5" name="Slide Number Placeholder 4"/>
          <p:cNvSpPr>
            <a:spLocks noGrp="1"/>
          </p:cNvSpPr>
          <p:nvPr>
            <p:ph type="sldNum" sz="quarter" idx="12"/>
          </p:nvPr>
        </p:nvSpPr>
        <p:spPr/>
        <p:txBody>
          <a:bodyPr/>
          <a:lstStyle>
            <a:lvl1pPr>
              <a:defRPr sz="800">
                <a:latin typeface="Arial"/>
                <a:cs typeface="Arial"/>
              </a:defRPr>
            </a:lvl1pPr>
          </a:lstStyle>
          <a:p>
            <a:fld id="{65A5D2F2-A109-7144-80E6-3AAACABD5BA2}" type="slidenum">
              <a:rPr lang="it-IT" smtClean="0"/>
              <a:pPr/>
              <a:t>‹N›</a:t>
            </a:fld>
            <a:endParaRPr lang="it-IT"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11" name="Date Placeholder 2"/>
          <p:cNvSpPr>
            <a:spLocks noGrp="1"/>
          </p:cNvSpPr>
          <p:nvPr>
            <p:ph type="dt" sz="half" idx="10"/>
          </p:nvPr>
        </p:nvSpPr>
        <p:spPr>
          <a:xfrm>
            <a:off x="457200" y="6356350"/>
            <a:ext cx="2133600" cy="365125"/>
          </a:xfrm>
        </p:spPr>
        <p:txBody>
          <a:bodyPr/>
          <a:lstStyle>
            <a:lvl1pPr>
              <a:defRPr sz="800">
                <a:latin typeface="Arial"/>
                <a:cs typeface="Arial"/>
              </a:defRPr>
            </a:lvl1pPr>
          </a:lstStyle>
          <a:p>
            <a:fld id="{28DD5883-3593-A747-89B4-77730AAAD6BC}" type="datetime1">
              <a:rPr lang="it-IT" smtClean="0"/>
              <a:pPr/>
              <a:t>08/03/2023</a:t>
            </a:fld>
            <a:endParaRPr lang="it-IT" dirty="0"/>
          </a:p>
        </p:txBody>
      </p:sp>
      <p:sp>
        <p:nvSpPr>
          <p:cNvPr id="12" name="Footer Placeholder 3"/>
          <p:cNvSpPr>
            <a:spLocks noGrp="1"/>
          </p:cNvSpPr>
          <p:nvPr>
            <p:ph type="ftr" sz="quarter" idx="11"/>
          </p:nvPr>
        </p:nvSpPr>
        <p:spPr>
          <a:xfrm>
            <a:off x="3124200" y="6356350"/>
            <a:ext cx="2895600" cy="365125"/>
          </a:xfrm>
        </p:spPr>
        <p:txBody>
          <a:bodyPr/>
          <a:lstStyle>
            <a:lvl1pPr>
              <a:defRPr sz="800" b="1" i="0">
                <a:latin typeface="Arial"/>
                <a:cs typeface="Arial"/>
              </a:defRPr>
            </a:lvl1pPr>
          </a:lstStyle>
          <a:p>
            <a:r>
              <a:rPr lang="en-US"/>
              <a:t>TITOLO PRESENTAZIONE</a:t>
            </a:r>
            <a:endParaRPr lang="it-IT" dirty="0"/>
          </a:p>
        </p:txBody>
      </p:sp>
      <p:sp>
        <p:nvSpPr>
          <p:cNvPr id="13" name="Slide Number Placeholder 4"/>
          <p:cNvSpPr>
            <a:spLocks noGrp="1"/>
          </p:cNvSpPr>
          <p:nvPr>
            <p:ph type="sldNum" sz="quarter" idx="12"/>
          </p:nvPr>
        </p:nvSpPr>
        <p:spPr>
          <a:xfrm>
            <a:off x="6553200" y="6356350"/>
            <a:ext cx="2133600" cy="365125"/>
          </a:xfrm>
        </p:spPr>
        <p:txBody>
          <a:bodyPr/>
          <a:lstStyle>
            <a:lvl1pPr>
              <a:defRPr sz="800">
                <a:latin typeface="Arial"/>
                <a:cs typeface="Arial"/>
              </a:defRPr>
            </a:lvl1pPr>
          </a:lstStyle>
          <a:p>
            <a:fld id="{65A5D2F2-A109-7144-80E6-3AAACABD5BA2}" type="slidenum">
              <a:rPr lang="it-IT" smtClean="0"/>
              <a:pPr/>
              <a:t>‹N›</a:t>
            </a:fld>
            <a:endParaRPr lang="it-IT"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864000"/>
            <a:ext cx="3008313" cy="571100"/>
          </a:xfrm>
        </p:spPr>
        <p:txBody>
          <a:bodyPr anchor="b"/>
          <a:lstStyle>
            <a:lvl1pPr algn="l">
              <a:defRPr sz="2000" b="1">
                <a:latin typeface="Arial"/>
                <a:cs typeface="Arial"/>
              </a:defRPr>
            </a:lvl1pPr>
          </a:lstStyle>
          <a:p>
            <a:r>
              <a:rPr lang="it-IT"/>
              <a:t>Fare clic per modificare lo stile del titolo</a:t>
            </a:r>
            <a:endParaRPr lang="it-IT" dirty="0"/>
          </a:p>
        </p:txBody>
      </p:sp>
      <p:sp>
        <p:nvSpPr>
          <p:cNvPr id="3" name="Content Placeholder 2"/>
          <p:cNvSpPr>
            <a:spLocks noGrp="1"/>
          </p:cNvSpPr>
          <p:nvPr>
            <p:ph idx="1"/>
          </p:nvPr>
        </p:nvSpPr>
        <p:spPr>
          <a:xfrm>
            <a:off x="3575050" y="864000"/>
            <a:ext cx="5111750" cy="5262163"/>
          </a:xfrm>
        </p:spPr>
        <p:txBody>
          <a:bodyPr/>
          <a:lstStyle>
            <a:lvl1pPr>
              <a:defRPr sz="3200">
                <a:latin typeface="Arial"/>
                <a:cs typeface="Arial"/>
              </a:defRPr>
            </a:lvl1pPr>
            <a:lvl2pPr>
              <a:defRPr sz="2800">
                <a:latin typeface="Arial"/>
                <a:cs typeface="Arial"/>
              </a:defRPr>
            </a:lvl2pPr>
            <a:lvl3pPr>
              <a:defRPr sz="2400">
                <a:latin typeface="Arial"/>
                <a:cs typeface="Arial"/>
              </a:defRPr>
            </a:lvl3pPr>
            <a:lvl4pPr>
              <a:defRPr sz="2000">
                <a:latin typeface="Arial"/>
                <a:cs typeface="Arial"/>
              </a:defRPr>
            </a:lvl4pPr>
            <a:lvl5pPr>
              <a:defRPr sz="2000">
                <a:latin typeface="Arial"/>
                <a:cs typeface="Arial"/>
              </a:defRPr>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8" name="Date Placeholder 2"/>
          <p:cNvSpPr>
            <a:spLocks noGrp="1"/>
          </p:cNvSpPr>
          <p:nvPr>
            <p:ph type="dt" sz="half" idx="10"/>
          </p:nvPr>
        </p:nvSpPr>
        <p:spPr>
          <a:xfrm>
            <a:off x="457200" y="6356350"/>
            <a:ext cx="2133600" cy="365125"/>
          </a:xfrm>
        </p:spPr>
        <p:txBody>
          <a:bodyPr/>
          <a:lstStyle>
            <a:lvl1pPr>
              <a:defRPr sz="800">
                <a:latin typeface="Arial"/>
                <a:cs typeface="Arial"/>
              </a:defRPr>
            </a:lvl1pPr>
          </a:lstStyle>
          <a:p>
            <a:fld id="{C1F2E32B-AFB4-7448-A9E4-F7446110BAB7}" type="datetime1">
              <a:rPr lang="it-IT" smtClean="0"/>
              <a:pPr/>
              <a:t>08/03/2023</a:t>
            </a:fld>
            <a:endParaRPr lang="it-IT" dirty="0"/>
          </a:p>
        </p:txBody>
      </p:sp>
      <p:sp>
        <p:nvSpPr>
          <p:cNvPr id="9" name="Footer Placeholder 3"/>
          <p:cNvSpPr>
            <a:spLocks noGrp="1"/>
          </p:cNvSpPr>
          <p:nvPr>
            <p:ph type="ftr" sz="quarter" idx="11"/>
          </p:nvPr>
        </p:nvSpPr>
        <p:spPr>
          <a:xfrm>
            <a:off x="3124200" y="6356350"/>
            <a:ext cx="2895600" cy="365125"/>
          </a:xfrm>
        </p:spPr>
        <p:txBody>
          <a:bodyPr/>
          <a:lstStyle>
            <a:lvl1pPr>
              <a:defRPr sz="800" b="1" i="0">
                <a:latin typeface="Arial"/>
                <a:cs typeface="Arial"/>
              </a:defRPr>
            </a:lvl1pPr>
          </a:lstStyle>
          <a:p>
            <a:r>
              <a:rPr lang="en-US"/>
              <a:t>TITOLO PRESENTAZIONE</a:t>
            </a:r>
            <a:endParaRPr lang="it-IT" dirty="0"/>
          </a:p>
        </p:txBody>
      </p:sp>
      <p:sp>
        <p:nvSpPr>
          <p:cNvPr id="10" name="Slide Number Placeholder 4"/>
          <p:cNvSpPr>
            <a:spLocks noGrp="1"/>
          </p:cNvSpPr>
          <p:nvPr>
            <p:ph type="sldNum" sz="quarter" idx="12"/>
          </p:nvPr>
        </p:nvSpPr>
        <p:spPr>
          <a:xfrm>
            <a:off x="6650890" y="6356350"/>
            <a:ext cx="2133600" cy="365125"/>
          </a:xfrm>
        </p:spPr>
        <p:txBody>
          <a:bodyPr/>
          <a:lstStyle>
            <a:lvl1pPr>
              <a:defRPr sz="800">
                <a:latin typeface="Arial"/>
                <a:cs typeface="Arial"/>
              </a:defRPr>
            </a:lvl1pPr>
          </a:lstStyle>
          <a:p>
            <a:fld id="{65A5D2F2-A109-7144-80E6-3AAACABD5BA2}" type="slidenum">
              <a:rPr lang="it-IT" smtClean="0"/>
              <a:pPr/>
              <a:t>‹N›</a:t>
            </a:fld>
            <a:endParaRPr lang="it-IT"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a:cs typeface="Arial"/>
              </a:defRPr>
            </a:lvl1pPr>
          </a:lstStyle>
          <a:p>
            <a:r>
              <a:rPr lang="it-IT"/>
              <a:t>Fare clic per modificare lo stile del titolo</a:t>
            </a:r>
            <a:endParaRPr lang="it-IT" dirty="0"/>
          </a:p>
        </p:txBody>
      </p:sp>
      <p:sp>
        <p:nvSpPr>
          <p:cNvPr id="3" name="Picture Placeholder 2"/>
          <p:cNvSpPr>
            <a:spLocks noGrp="1"/>
          </p:cNvSpPr>
          <p:nvPr>
            <p:ph type="pic" idx="1"/>
          </p:nvPr>
        </p:nvSpPr>
        <p:spPr>
          <a:xfrm>
            <a:off x="1792288" y="915839"/>
            <a:ext cx="5486400" cy="381173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it-IT"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9" name="Date Placeholder 2"/>
          <p:cNvSpPr>
            <a:spLocks noGrp="1"/>
          </p:cNvSpPr>
          <p:nvPr>
            <p:ph type="dt" sz="half" idx="10"/>
          </p:nvPr>
        </p:nvSpPr>
        <p:spPr>
          <a:xfrm>
            <a:off x="457200" y="6356350"/>
            <a:ext cx="2133600" cy="365125"/>
          </a:xfrm>
        </p:spPr>
        <p:txBody>
          <a:bodyPr/>
          <a:lstStyle>
            <a:lvl1pPr>
              <a:defRPr sz="800">
                <a:latin typeface="Arial"/>
                <a:cs typeface="Arial"/>
              </a:defRPr>
            </a:lvl1pPr>
          </a:lstStyle>
          <a:p>
            <a:fld id="{C62DFF53-BA88-8842-A3B1-977899737ADB}" type="datetime1">
              <a:rPr lang="it-IT" smtClean="0"/>
              <a:pPr/>
              <a:t>08/03/2023</a:t>
            </a:fld>
            <a:endParaRPr lang="it-IT" dirty="0"/>
          </a:p>
        </p:txBody>
      </p:sp>
      <p:sp>
        <p:nvSpPr>
          <p:cNvPr id="10" name="Footer Placeholder 3"/>
          <p:cNvSpPr>
            <a:spLocks noGrp="1"/>
          </p:cNvSpPr>
          <p:nvPr>
            <p:ph type="ftr" sz="quarter" idx="11"/>
          </p:nvPr>
        </p:nvSpPr>
        <p:spPr>
          <a:xfrm>
            <a:off x="3124200" y="6356350"/>
            <a:ext cx="2895600" cy="365125"/>
          </a:xfrm>
        </p:spPr>
        <p:txBody>
          <a:bodyPr/>
          <a:lstStyle>
            <a:lvl1pPr>
              <a:defRPr sz="800" b="1" i="0">
                <a:latin typeface="Arial"/>
                <a:cs typeface="Arial"/>
              </a:defRPr>
            </a:lvl1pPr>
          </a:lstStyle>
          <a:p>
            <a:r>
              <a:rPr lang="en-US"/>
              <a:t>TITOLO PRESENTAZIONE</a:t>
            </a:r>
            <a:endParaRPr lang="it-IT" dirty="0"/>
          </a:p>
        </p:txBody>
      </p:sp>
      <p:sp>
        <p:nvSpPr>
          <p:cNvPr id="11" name="Slide Number Placeholder 4"/>
          <p:cNvSpPr>
            <a:spLocks noGrp="1"/>
          </p:cNvSpPr>
          <p:nvPr>
            <p:ph type="sldNum" sz="quarter" idx="12"/>
          </p:nvPr>
        </p:nvSpPr>
        <p:spPr>
          <a:xfrm>
            <a:off x="6650890" y="6356350"/>
            <a:ext cx="2133600" cy="365125"/>
          </a:xfrm>
        </p:spPr>
        <p:txBody>
          <a:bodyPr/>
          <a:lstStyle>
            <a:lvl1pPr>
              <a:defRPr sz="800">
                <a:latin typeface="Arial"/>
                <a:cs typeface="Arial"/>
              </a:defRPr>
            </a:lvl1pPr>
          </a:lstStyle>
          <a:p>
            <a:fld id="{65A5D2F2-A109-7144-80E6-3AAACABD5BA2}" type="slidenum">
              <a:rPr lang="it-IT" smtClean="0"/>
              <a:pPr/>
              <a:t>‹N›</a:t>
            </a:fld>
            <a:endParaRPr lang="it-IT"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10403"/>
            <a:ext cx="8229600" cy="557946"/>
          </a:xfrm>
          <a:prstGeom prst="rect">
            <a:avLst/>
          </a:prstGeom>
        </p:spPr>
        <p:txBody>
          <a:bodyPr vert="horz" lIns="91440" tIns="45720" rIns="91440" bIns="45720" rtlCol="0" anchor="ctr">
            <a:normAutofit/>
          </a:bodyPr>
          <a:lstStyle/>
          <a:p>
            <a:r>
              <a:rPr lang="it-IT"/>
              <a:t>Fare clic per modificare stile</a:t>
            </a:r>
            <a:endParaRPr lang="it-IT"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AC1F1603-7EC9-9A44-BA15-ABCB29D37C75}" type="datetime1">
              <a:rPr lang="it-IT" smtClean="0"/>
              <a:pPr/>
              <a:t>08/03/2023</a:t>
            </a:fld>
            <a:endParaRPr lang="it-IT"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a:solidFill>
                  <a:srgbClr val="000000"/>
                </a:solidFill>
              </a:defRPr>
            </a:lvl1pPr>
          </a:lstStyle>
          <a:p>
            <a:r>
              <a:rPr lang="en-US"/>
              <a:t>TITOLO PRESENTAZIONE</a:t>
            </a:r>
            <a:endParaRPr lang="it-IT"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5A5D2F2-A109-7144-80E6-3AAACABD5BA2}" type="slidenum">
              <a:rPr lang="it-IT" smtClean="0"/>
              <a:pPr/>
              <a:t>‹N›</a:t>
            </a:fld>
            <a:endParaRPr lang="it-IT" dirty="0"/>
          </a:p>
        </p:txBody>
      </p:sp>
      <p:cxnSp>
        <p:nvCxnSpPr>
          <p:cNvPr id="9" name="Straight Connector 8"/>
          <p:cNvCxnSpPr/>
          <p:nvPr/>
        </p:nvCxnSpPr>
        <p:spPr>
          <a:xfrm>
            <a:off x="457200" y="6223853"/>
            <a:ext cx="8229600" cy="1588"/>
          </a:xfrm>
          <a:prstGeom prst="line">
            <a:avLst/>
          </a:prstGeom>
          <a:ln w="6350">
            <a:solidFill>
              <a:srgbClr val="631450"/>
            </a:solidFill>
          </a:ln>
        </p:spPr>
        <p:style>
          <a:lnRef idx="2">
            <a:schemeClr val="accent1"/>
          </a:lnRef>
          <a:fillRef idx="0">
            <a:schemeClr val="accent1"/>
          </a:fillRef>
          <a:effectRef idx="1">
            <a:schemeClr val="accent1"/>
          </a:effectRef>
          <a:fontRef idx="minor">
            <a:schemeClr val="tx1"/>
          </a:fontRef>
        </p:style>
      </p:cxnSp>
      <p:pic>
        <p:nvPicPr>
          <p:cNvPr id="7" name="Immagine 6" descr="INT_PP_SDF_.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57200" y="76214"/>
            <a:ext cx="8229600" cy="68593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457200" rtl="0" eaLnBrk="1" latinLnBrk="0" hangingPunct="1">
        <a:spcBef>
          <a:spcPct val="0"/>
        </a:spcBef>
        <a:buNone/>
        <a:defRPr sz="4400" b="1"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lessandra.fermani@unimc.it" TargetMode="External"/><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8.png"/><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9.jpeg"/><Relationship Id="rId2" Type="http://schemas.openxmlformats.org/officeDocument/2006/relationships/diagramData" Target="../diagrams/data6.xml"/><Relationship Id="rId1" Type="http://schemas.openxmlformats.org/officeDocument/2006/relationships/slideLayout" Target="../slideLayouts/slideLayout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it.wikipedia.org/wiki/Sensazione" TargetMode="External"/><Relationship Id="rId2" Type="http://schemas.openxmlformats.org/officeDocument/2006/relationships/hyperlink" Target="https://it.wikipedia.org/wiki/Intelletto" TargetMode="External"/><Relationship Id="rId1" Type="http://schemas.openxmlformats.org/officeDocument/2006/relationships/slideLayout" Target="../slideLayouts/slideLayout2.xml"/><Relationship Id="rId4" Type="http://schemas.openxmlformats.org/officeDocument/2006/relationships/hyperlink" Target="https://it.wikipedia.org/wiki/Teoria"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jpeg"/><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75000"/>
            <a:alpha val="50000"/>
          </a:schemeClr>
        </a:solidFill>
        <a:effectLst/>
      </p:bgPr>
    </p:bg>
    <p:spTree>
      <p:nvGrpSpPr>
        <p:cNvPr id="1" name=""/>
        <p:cNvGrpSpPr/>
        <p:nvPr/>
      </p:nvGrpSpPr>
      <p:grpSpPr>
        <a:xfrm>
          <a:off x="0" y="0"/>
          <a:ext cx="0" cy="0"/>
          <a:chOff x="0" y="0"/>
          <a:chExt cx="0" cy="0"/>
        </a:xfrm>
      </p:grpSpPr>
      <p:pic>
        <p:nvPicPr>
          <p:cNvPr id="1026" name="Picture 2" descr="Immagine correl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5944"/>
            <a:ext cx="4803990" cy="5344439"/>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2148396" y="855945"/>
            <a:ext cx="6906827" cy="6002056"/>
          </a:xfrm>
        </p:spPr>
        <p:txBody>
          <a:bodyPr>
            <a:noAutofit/>
          </a:bodyPr>
          <a:lstStyle/>
          <a:p>
            <a:br>
              <a:rPr lang="it-IT" sz="3200" dirty="0">
                <a:solidFill>
                  <a:schemeClr val="bg1"/>
                </a:solidFill>
              </a:rPr>
            </a:br>
            <a:r>
              <a:rPr lang="en-GB"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“What is more important than love?” </a:t>
            </a:r>
            <a:br>
              <a:rPr lang="it-IT" sz="3200" dirty="0">
                <a:solidFill>
                  <a:srgbClr val="FF0000"/>
                </a:solidFill>
                <a:latin typeface="+mj-lt"/>
              </a:rPr>
            </a:br>
            <a:r>
              <a:rPr lang="it-IT" sz="3200" dirty="0">
                <a:solidFill>
                  <a:srgbClr val="FF0000"/>
                </a:solidFill>
                <a:latin typeface="+mj-lt"/>
              </a:rPr>
              <a:t>Attaccamento e stili romantici	</a:t>
            </a:r>
            <a:br>
              <a:rPr lang="it-IT" sz="3200" dirty="0">
                <a:solidFill>
                  <a:srgbClr val="FF0000"/>
                </a:solidFill>
                <a:latin typeface="+mj-lt"/>
              </a:rPr>
            </a:br>
            <a:r>
              <a:rPr lang="it-IT" sz="3200" dirty="0">
                <a:solidFill>
                  <a:srgbClr val="FF0000"/>
                </a:solidFill>
                <a:latin typeface="+mj-lt"/>
              </a:rPr>
              <a:t>			                   </a:t>
            </a:r>
            <a:r>
              <a:rPr lang="it-IT" sz="2000" dirty="0">
                <a:latin typeface="+mj-lt"/>
              </a:rPr>
              <a:t>Alessandra Fermani</a:t>
            </a:r>
            <a:br>
              <a:rPr lang="it-IT" sz="2000" dirty="0">
                <a:latin typeface="+mj-lt"/>
              </a:rPr>
            </a:br>
            <a:br>
              <a:rPr lang="it-IT" sz="2000" dirty="0">
                <a:latin typeface="+mj-lt"/>
              </a:rPr>
            </a:br>
            <a:r>
              <a:rPr lang="it-IT" sz="2000" dirty="0">
                <a:latin typeface="+mj-lt"/>
              </a:rPr>
              <a:t>	</a:t>
            </a:r>
            <a:br>
              <a:rPr lang="it-IT" sz="2000" dirty="0">
                <a:latin typeface="+mj-lt"/>
              </a:rPr>
            </a:br>
            <a:r>
              <a:rPr lang="it-IT" sz="2000" dirty="0">
                <a:latin typeface="+mj-lt"/>
              </a:rPr>
              <a:t>			     	              </a:t>
            </a:r>
            <a:r>
              <a:rPr lang="it-IT" sz="1800" i="1" dirty="0">
                <a:latin typeface="+mj-lt"/>
              </a:rPr>
              <a:t>Università degli studi di Macerata</a:t>
            </a:r>
            <a:br>
              <a:rPr lang="it-IT" sz="2000" dirty="0">
                <a:latin typeface="+mj-lt"/>
              </a:rPr>
            </a:br>
            <a:br>
              <a:rPr lang="it-IT" sz="2000" dirty="0">
                <a:latin typeface="+mj-lt"/>
              </a:rPr>
            </a:br>
            <a:r>
              <a:rPr lang="it-IT" sz="2000" dirty="0">
                <a:latin typeface="+mj-lt"/>
              </a:rPr>
              <a:t>	</a:t>
            </a:r>
            <a:br>
              <a:rPr lang="it-IT" sz="4400" dirty="0">
                <a:solidFill>
                  <a:schemeClr val="accent1"/>
                </a:solidFill>
                <a:latin typeface="+mj-lt"/>
              </a:rPr>
            </a:br>
            <a:br>
              <a:rPr lang="it-IT" sz="4400" dirty="0">
                <a:solidFill>
                  <a:schemeClr val="accent1"/>
                </a:solidFill>
                <a:latin typeface="+mj-lt"/>
              </a:rPr>
            </a:br>
            <a:r>
              <a:rPr lang="it-IT" sz="1050" dirty="0">
                <a:solidFill>
                  <a:schemeClr val="accent1"/>
                </a:solidFill>
                <a:latin typeface="+mj-lt"/>
              </a:rPr>
              <a:t> </a:t>
            </a:r>
            <a:br>
              <a:rPr lang="it-IT" sz="1050" dirty="0">
                <a:solidFill>
                  <a:schemeClr val="accent1"/>
                </a:solidFill>
                <a:latin typeface="+mj-lt"/>
              </a:rPr>
            </a:br>
            <a:br>
              <a:rPr lang="it-IT" sz="1050" dirty="0">
                <a:solidFill>
                  <a:schemeClr val="accent1"/>
                </a:solidFill>
                <a:latin typeface="+mj-lt"/>
              </a:rPr>
            </a:br>
            <a:br>
              <a:rPr lang="it-IT" sz="1050" dirty="0">
                <a:solidFill>
                  <a:schemeClr val="accent1"/>
                </a:solidFill>
                <a:latin typeface="+mj-lt"/>
              </a:rPr>
            </a:br>
            <a:br>
              <a:rPr lang="it-IT" sz="1050" dirty="0">
                <a:solidFill>
                  <a:schemeClr val="accent1"/>
                </a:solidFill>
                <a:latin typeface="+mj-lt"/>
              </a:rPr>
            </a:br>
            <a:br>
              <a:rPr lang="it-IT" sz="1050" dirty="0">
                <a:solidFill>
                  <a:schemeClr val="accent1"/>
                </a:solidFill>
                <a:latin typeface="+mj-lt"/>
              </a:rPr>
            </a:br>
            <a:br>
              <a:rPr lang="it-IT" sz="4400" dirty="0">
                <a:solidFill>
                  <a:schemeClr val="accent1"/>
                </a:solidFill>
                <a:latin typeface="+mj-lt"/>
              </a:rPr>
            </a:br>
            <a:r>
              <a:rPr lang="it-IT" sz="2000" dirty="0">
                <a:solidFill>
                  <a:schemeClr val="accent1"/>
                </a:solidFill>
                <a:latin typeface="Aldhabi" panose="020B0604020202020204" pitchFamily="2" charset="-78"/>
                <a:cs typeface="Aldhabi" panose="020B0604020202020204" pitchFamily="2" charset="-78"/>
                <a:hlinkClick r:id="rId3"/>
              </a:rPr>
              <a:t>alessandra.fermani@unimc.it</a:t>
            </a:r>
            <a:r>
              <a:rPr lang="it-IT" sz="2000" dirty="0">
                <a:solidFill>
                  <a:schemeClr val="accent1"/>
                </a:solidFill>
                <a:latin typeface="Aldhabi" panose="020B0604020202020204" pitchFamily="2" charset="-78"/>
                <a:cs typeface="Aldhabi" panose="020B0604020202020204" pitchFamily="2" charset="-78"/>
              </a:rPr>
              <a:t>         </a:t>
            </a:r>
            <a:r>
              <a:rPr lang="it-IT" sz="2000" dirty="0">
                <a:solidFill>
                  <a:schemeClr val="accent1"/>
                </a:solidFill>
                <a:latin typeface="+mj-lt"/>
              </a:rPr>
              <a:t>8 marzo 2023</a:t>
            </a:r>
            <a:br>
              <a:rPr lang="it-IT" altLang="it-IT" sz="6600" dirty="0"/>
            </a:br>
            <a:endParaRPr lang="it-IT" sz="6600" b="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910403"/>
            <a:ext cx="8229600" cy="557946"/>
          </a:xfrm>
        </p:spPr>
        <p:txBody>
          <a:bodyPr anchor="ctr">
            <a:normAutofit/>
          </a:bodyPr>
          <a:lstStyle/>
          <a:p>
            <a:pPr>
              <a:lnSpc>
                <a:spcPct val="90000"/>
              </a:lnSpc>
            </a:pPr>
            <a:r>
              <a:rPr lang="it-IT" sz="3300"/>
              <a:t>LOVE STYLE SCALE</a:t>
            </a:r>
          </a:p>
        </p:txBody>
      </p:sp>
      <p:pic>
        <p:nvPicPr>
          <p:cNvPr id="6" name="Picture 2" descr="C:\Users\fermani\Desktop\hugs.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7200" y="1843881"/>
            <a:ext cx="4038600" cy="4038600"/>
          </a:xfrm>
          <a:prstGeom prst="rect">
            <a:avLst/>
          </a:prstGeom>
          <a:solidFill>
            <a:srgbClr val="FFFFFF"/>
          </a:solidFill>
        </p:spPr>
      </p:pic>
      <p:sp>
        <p:nvSpPr>
          <p:cNvPr id="3" name="Segnaposto contenuto 2"/>
          <p:cNvSpPr>
            <a:spLocks noGrp="1"/>
          </p:cNvSpPr>
          <p:nvPr>
            <p:ph sz="half" idx="2"/>
          </p:nvPr>
        </p:nvSpPr>
        <p:spPr>
          <a:xfrm>
            <a:off x="4648200" y="1600200"/>
            <a:ext cx="4038600" cy="4525963"/>
          </a:xfrm>
        </p:spPr>
        <p:txBody>
          <a:bodyPr>
            <a:normAutofit/>
          </a:bodyPr>
          <a:lstStyle/>
          <a:p>
            <a:pPr marL="0" indent="0">
              <a:lnSpc>
                <a:spcPct val="90000"/>
              </a:lnSpc>
              <a:buNone/>
            </a:pPr>
            <a:r>
              <a:rPr lang="en-US" sz="1500" err="1"/>
              <a:t>Hendrick</a:t>
            </a:r>
            <a:r>
              <a:rPr lang="en-US" sz="1500"/>
              <a:t>, C. &amp; </a:t>
            </a:r>
            <a:r>
              <a:rPr lang="en-US" sz="1500" err="1"/>
              <a:t>Hendrick</a:t>
            </a:r>
            <a:r>
              <a:rPr lang="en-US" sz="1500"/>
              <a:t>, S. (1986). A theory and method of love. </a:t>
            </a:r>
            <a:r>
              <a:rPr lang="en-US" sz="1500" i="1"/>
              <a:t>Journal of Personality and Social </a:t>
            </a:r>
            <a:r>
              <a:rPr lang="it-IT" sz="1500" i="1"/>
              <a:t>Psychology, 50</a:t>
            </a:r>
            <a:r>
              <a:rPr lang="it-IT" sz="1500"/>
              <a:t>, 392-402.</a:t>
            </a:r>
          </a:p>
          <a:p>
            <a:pPr>
              <a:lnSpc>
                <a:spcPct val="90000"/>
              </a:lnSpc>
            </a:pPr>
            <a:endParaRPr lang="it-IT" sz="1500"/>
          </a:p>
          <a:p>
            <a:pPr marL="0" indent="0">
              <a:lnSpc>
                <a:spcPct val="90000"/>
              </a:lnSpc>
              <a:buNone/>
            </a:pPr>
            <a:r>
              <a:rPr lang="en-US" sz="1500"/>
              <a:t>Attitudes toward one’s current/recent/hypothetical partner with attitudes about love in general.</a:t>
            </a:r>
          </a:p>
          <a:p>
            <a:pPr>
              <a:lnSpc>
                <a:spcPct val="90000"/>
              </a:lnSpc>
            </a:pPr>
            <a:r>
              <a:rPr lang="en-US" sz="1500"/>
              <a:t>The scale is broken into 6 subscales (7 items each) that each represent a different love style (Lee, J.A. 1973, The colors of love)  LIKERT 1-5</a:t>
            </a:r>
          </a:p>
          <a:p>
            <a:pPr>
              <a:lnSpc>
                <a:spcPct val="90000"/>
              </a:lnSpc>
            </a:pPr>
            <a:r>
              <a:rPr lang="it-IT" sz="1500"/>
              <a:t>EROS (passionate love) </a:t>
            </a:r>
          </a:p>
          <a:p>
            <a:pPr>
              <a:lnSpc>
                <a:spcPct val="90000"/>
              </a:lnSpc>
            </a:pPr>
            <a:r>
              <a:rPr lang="it-IT" sz="1500"/>
              <a:t>AGAPE (</a:t>
            </a:r>
            <a:r>
              <a:rPr lang="it-IT" sz="1500" err="1"/>
              <a:t>altruistic</a:t>
            </a:r>
            <a:r>
              <a:rPr lang="it-IT" sz="1500"/>
              <a:t> love)</a:t>
            </a:r>
          </a:p>
          <a:p>
            <a:pPr>
              <a:lnSpc>
                <a:spcPct val="90000"/>
              </a:lnSpc>
            </a:pPr>
            <a:r>
              <a:rPr lang="it-IT" sz="1500"/>
              <a:t>STORGE (</a:t>
            </a:r>
            <a:r>
              <a:rPr lang="it-IT" sz="1500" err="1"/>
              <a:t>friendship</a:t>
            </a:r>
            <a:r>
              <a:rPr lang="it-IT" sz="1500"/>
              <a:t> love)</a:t>
            </a:r>
          </a:p>
          <a:p>
            <a:pPr>
              <a:lnSpc>
                <a:spcPct val="90000"/>
              </a:lnSpc>
            </a:pPr>
            <a:r>
              <a:rPr lang="it-IT" sz="1500"/>
              <a:t>LUDUS (game-</a:t>
            </a:r>
            <a:r>
              <a:rPr lang="it-IT" sz="1500" err="1"/>
              <a:t>playing</a:t>
            </a:r>
            <a:r>
              <a:rPr lang="it-IT" sz="1500"/>
              <a:t> love)</a:t>
            </a:r>
          </a:p>
          <a:p>
            <a:pPr>
              <a:lnSpc>
                <a:spcPct val="90000"/>
              </a:lnSpc>
            </a:pPr>
            <a:r>
              <a:rPr lang="it-IT" sz="1500"/>
              <a:t>PRAGMA (</a:t>
            </a:r>
            <a:r>
              <a:rPr lang="it-IT" sz="1500" err="1"/>
              <a:t>practical</a:t>
            </a:r>
            <a:r>
              <a:rPr lang="it-IT" sz="1500"/>
              <a:t> love)</a:t>
            </a:r>
          </a:p>
          <a:p>
            <a:pPr>
              <a:lnSpc>
                <a:spcPct val="90000"/>
              </a:lnSpc>
            </a:pPr>
            <a:r>
              <a:rPr lang="it-IT" sz="1500"/>
              <a:t>MANIA (possessive, </a:t>
            </a:r>
            <a:r>
              <a:rPr lang="it-IT" sz="1500" err="1"/>
              <a:t>dependent</a:t>
            </a:r>
            <a:r>
              <a:rPr lang="it-IT" sz="1500"/>
              <a:t> love)</a:t>
            </a:r>
          </a:p>
          <a:p>
            <a:pPr marL="0" indent="0">
              <a:lnSpc>
                <a:spcPct val="90000"/>
              </a:lnSpc>
              <a:buNone/>
            </a:pPr>
            <a:r>
              <a:rPr lang="it-IT" sz="1500" err="1"/>
              <a:t>Cronbach</a:t>
            </a:r>
            <a:r>
              <a:rPr lang="it-IT" sz="1500"/>
              <a:t> Alpha &gt;.60</a:t>
            </a:r>
          </a:p>
          <a:p>
            <a:pPr>
              <a:lnSpc>
                <a:spcPct val="90000"/>
              </a:lnSpc>
            </a:pPr>
            <a:endParaRPr lang="it-IT" sz="1500"/>
          </a:p>
          <a:p>
            <a:pPr>
              <a:lnSpc>
                <a:spcPct val="90000"/>
              </a:lnSpc>
            </a:pPr>
            <a:endParaRPr lang="it-IT" sz="1500"/>
          </a:p>
        </p:txBody>
      </p:sp>
    </p:spTree>
    <p:extLst>
      <p:ext uri="{BB962C8B-B14F-4D97-AF65-F5344CB8AC3E}">
        <p14:creationId xmlns:p14="http://schemas.microsoft.com/office/powerpoint/2010/main" val="751072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DF75FE9B-0C7B-BD6E-1FD7-58011DF07B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44" y="1864311"/>
            <a:ext cx="3815747" cy="2814776"/>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p:cNvSpPr>
            <a:spLocks noGrp="1"/>
          </p:cNvSpPr>
          <p:nvPr>
            <p:ph type="title"/>
          </p:nvPr>
        </p:nvSpPr>
        <p:spPr>
          <a:xfrm>
            <a:off x="457200" y="864000"/>
            <a:ext cx="3008313" cy="571100"/>
          </a:xfrm>
        </p:spPr>
        <p:txBody>
          <a:bodyPr anchor="b">
            <a:normAutofit/>
          </a:bodyPr>
          <a:lstStyle/>
          <a:p>
            <a:pPr>
              <a:lnSpc>
                <a:spcPct val="90000"/>
              </a:lnSpc>
            </a:pPr>
            <a:r>
              <a:rPr lang="it-IT" sz="1700"/>
              <a:t>Attaccamento sicuro</a:t>
            </a:r>
            <a:br>
              <a:rPr lang="it-IT" sz="1700"/>
            </a:br>
            <a:endParaRPr lang="it-IT" sz="1700"/>
          </a:p>
        </p:txBody>
      </p:sp>
      <p:graphicFrame>
        <p:nvGraphicFramePr>
          <p:cNvPr id="5" name="Segnaposto contenuto 2">
            <a:extLst>
              <a:ext uri="{FF2B5EF4-FFF2-40B4-BE49-F238E27FC236}">
                <a16:creationId xmlns:a16="http://schemas.microsoft.com/office/drawing/2014/main" id="{15B51A25-6B93-A5AC-AD18-2F399DF1F6F3}"/>
              </a:ext>
            </a:extLst>
          </p:cNvPr>
          <p:cNvGraphicFramePr>
            <a:graphicFrameLocks noGrp="1"/>
          </p:cNvGraphicFramePr>
          <p:nvPr>
            <p:ph idx="1"/>
            <p:extLst>
              <p:ext uri="{D42A27DB-BD31-4B8C-83A1-F6EECF244321}">
                <p14:modId xmlns:p14="http://schemas.microsoft.com/office/powerpoint/2010/main" val="497537880"/>
              </p:ext>
            </p:extLst>
          </p:nvPr>
        </p:nvGraphicFramePr>
        <p:xfrm>
          <a:off x="3575050" y="864000"/>
          <a:ext cx="5111750" cy="5262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7656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864000"/>
            <a:ext cx="3008313" cy="571100"/>
          </a:xfrm>
        </p:spPr>
        <p:txBody>
          <a:bodyPr anchor="b">
            <a:normAutofit/>
          </a:bodyPr>
          <a:lstStyle/>
          <a:p>
            <a:pPr>
              <a:lnSpc>
                <a:spcPct val="90000"/>
              </a:lnSpc>
            </a:pPr>
            <a:r>
              <a:rPr lang="it-IT" sz="1700"/>
              <a:t>Attaccamento evitante</a:t>
            </a:r>
            <a:br>
              <a:rPr lang="it-IT" sz="1700"/>
            </a:br>
            <a:endParaRPr lang="it-IT" sz="1700"/>
          </a:p>
        </p:txBody>
      </p:sp>
      <p:graphicFrame>
        <p:nvGraphicFramePr>
          <p:cNvPr id="5" name="Segnaposto contenuto 2">
            <a:extLst>
              <a:ext uri="{FF2B5EF4-FFF2-40B4-BE49-F238E27FC236}">
                <a16:creationId xmlns:a16="http://schemas.microsoft.com/office/drawing/2014/main" id="{E0F74454-DCCC-9D8B-11FD-F051092B1E53}"/>
              </a:ext>
            </a:extLst>
          </p:cNvPr>
          <p:cNvGraphicFramePr>
            <a:graphicFrameLocks noGrp="1"/>
          </p:cNvGraphicFramePr>
          <p:nvPr>
            <p:ph idx="1"/>
            <p:extLst>
              <p:ext uri="{D42A27DB-BD31-4B8C-83A1-F6EECF244321}">
                <p14:modId xmlns:p14="http://schemas.microsoft.com/office/powerpoint/2010/main" val="3805320117"/>
              </p:ext>
            </p:extLst>
          </p:nvPr>
        </p:nvGraphicFramePr>
        <p:xfrm>
          <a:off x="3575050" y="864000"/>
          <a:ext cx="5111750" cy="5262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4" name="Picture 4">
            <a:extLst>
              <a:ext uri="{FF2B5EF4-FFF2-40B4-BE49-F238E27FC236}">
                <a16:creationId xmlns:a16="http://schemas.microsoft.com/office/drawing/2014/main" id="{D685CF9C-5DEF-B24A-80CF-E08D7FDD3F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 y="3889874"/>
            <a:ext cx="3408363" cy="2236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265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fermani\Desktop\hug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45" y="1540719"/>
            <a:ext cx="4939252" cy="4939252"/>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p:cNvSpPr>
            <a:spLocks noGrp="1"/>
          </p:cNvSpPr>
          <p:nvPr>
            <p:ph type="title"/>
          </p:nvPr>
        </p:nvSpPr>
        <p:spPr>
          <a:xfrm>
            <a:off x="551144" y="910403"/>
            <a:ext cx="8592855" cy="557946"/>
          </a:xfrm>
        </p:spPr>
        <p:txBody>
          <a:bodyPr>
            <a:noAutofit/>
          </a:bodyPr>
          <a:lstStyle/>
          <a:p>
            <a:r>
              <a:rPr lang="it-IT" sz="3600"/>
              <a:t>Attaccamento ambivalente invischiato</a:t>
            </a:r>
            <a:endParaRPr lang="it-IT" sz="3600" dirty="0"/>
          </a:p>
        </p:txBody>
      </p:sp>
      <p:sp>
        <p:nvSpPr>
          <p:cNvPr id="3" name="Segnaposto contenuto 2"/>
          <p:cNvSpPr>
            <a:spLocks noGrp="1"/>
          </p:cNvSpPr>
          <p:nvPr>
            <p:ph idx="1"/>
          </p:nvPr>
        </p:nvSpPr>
        <p:spPr>
          <a:xfrm>
            <a:off x="4747365" y="1468348"/>
            <a:ext cx="4396636" cy="4757087"/>
          </a:xfrm>
        </p:spPr>
        <p:txBody>
          <a:bodyPr>
            <a:normAutofit fontScale="55000" lnSpcReduction="20000"/>
          </a:bodyPr>
          <a:lstStyle/>
          <a:p>
            <a:pPr algn="just"/>
            <a:r>
              <a:rPr lang="it-IT"/>
              <a:t>Cure imprevedibili portano a strutturare una personalità con bassa autostima, al sentirsi fragili/vulnerabili, poco amabili, ma a farsi carico della relazione affettiva.</a:t>
            </a:r>
          </a:p>
          <a:p>
            <a:pPr algn="just"/>
            <a:endParaRPr lang="it-IT"/>
          </a:p>
          <a:p>
            <a:pPr algn="just"/>
            <a:r>
              <a:rPr lang="it-IT">
                <a:solidFill>
                  <a:srgbClr val="0064A4"/>
                </a:solidFill>
              </a:rPr>
              <a:t>Una dipendenza dall’amore che porta ansia, gelosia, ipercoinvolgimento ossessivo, dolorosa dipendenza dal partner e sua idealizzazione. Le aree cerebrali che si attivano sono maggiormente quelle delle emozioni ma con minore capacità di saperle regolare (es. iper attivazione dell’amigdala come stato continuo di allarme che si manifesta con gelosia patologica)</a:t>
            </a:r>
          </a:p>
          <a:p>
            <a:pPr algn="just"/>
            <a:r>
              <a:rPr lang="it-IT">
                <a:solidFill>
                  <a:srgbClr val="0064A4"/>
                </a:solidFill>
              </a:rPr>
              <a:t>MANIA, LUDUS</a:t>
            </a:r>
          </a:p>
          <a:p>
            <a:endParaRPr lang="it-IT" dirty="0"/>
          </a:p>
        </p:txBody>
      </p:sp>
    </p:spTree>
    <p:extLst>
      <p:ext uri="{BB962C8B-B14F-4D97-AF65-F5344CB8AC3E}">
        <p14:creationId xmlns:p14="http://schemas.microsoft.com/office/powerpoint/2010/main" val="286794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910403"/>
            <a:ext cx="8229600" cy="557946"/>
          </a:xfrm>
        </p:spPr>
        <p:txBody>
          <a:bodyPr anchor="ctr">
            <a:normAutofit/>
          </a:bodyPr>
          <a:lstStyle/>
          <a:p>
            <a:pPr>
              <a:lnSpc>
                <a:spcPct val="90000"/>
              </a:lnSpc>
            </a:pPr>
            <a:r>
              <a:rPr lang="it-IT" sz="3300"/>
              <a:t>Attaccamento disorganizzato</a:t>
            </a:r>
          </a:p>
        </p:txBody>
      </p:sp>
      <p:pic>
        <p:nvPicPr>
          <p:cNvPr id="1026" name="Picture 2" descr="Immagine che contiene testo&#10;&#10;Descrizione generata automaticamente">
            <a:extLst>
              <a:ext uri="{FF2B5EF4-FFF2-40B4-BE49-F238E27FC236}">
                <a16:creationId xmlns:a16="http://schemas.microsoft.com/office/drawing/2014/main" id="{F11F499D-76AF-DB50-948D-77D12C5EA55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28347" y="1600200"/>
            <a:ext cx="3496306" cy="4525963"/>
          </a:xfrm>
          <a:prstGeom prst="rect">
            <a:avLst/>
          </a:prstGeom>
          <a:solidFill>
            <a:srgbClr val="FFFFFF"/>
          </a:solidFill>
        </p:spPr>
      </p:pic>
      <p:sp>
        <p:nvSpPr>
          <p:cNvPr id="3" name="Segnaposto contenuto 2"/>
          <p:cNvSpPr>
            <a:spLocks noGrp="1"/>
          </p:cNvSpPr>
          <p:nvPr>
            <p:ph sz="half" idx="2"/>
          </p:nvPr>
        </p:nvSpPr>
        <p:spPr>
          <a:xfrm>
            <a:off x="4012707" y="1468350"/>
            <a:ext cx="4674093" cy="4888000"/>
          </a:xfrm>
        </p:spPr>
        <p:txBody>
          <a:bodyPr>
            <a:normAutofit/>
          </a:bodyPr>
          <a:lstStyle/>
          <a:p>
            <a:pPr algn="just">
              <a:lnSpc>
                <a:spcPct val="90000"/>
              </a:lnSpc>
            </a:pPr>
            <a:r>
              <a:rPr lang="it-IT" sz="1100" dirty="0"/>
              <a:t>Cure imprevedibili, maltrattamento e trascuratezza emotiva provocano nel bambino paura irrisolvibile nei confronti di un caregiver violento. La rappresentazione di se stessi è quella di individui indegni di essere amati e anzi violati da chi li dovrebbe proteggere.</a:t>
            </a:r>
          </a:p>
          <a:p>
            <a:pPr algn="just">
              <a:lnSpc>
                <a:spcPct val="90000"/>
              </a:lnSpc>
            </a:pPr>
            <a:endParaRPr lang="it-IT" sz="1100" dirty="0"/>
          </a:p>
          <a:p>
            <a:pPr algn="just">
              <a:lnSpc>
                <a:spcPct val="90000"/>
              </a:lnSpc>
            </a:pPr>
            <a:endParaRPr lang="it-IT" sz="1100" dirty="0"/>
          </a:p>
          <a:p>
            <a:pPr algn="just">
              <a:lnSpc>
                <a:spcPct val="90000"/>
              </a:lnSpc>
            </a:pPr>
            <a:endParaRPr lang="it-IT" sz="1100" dirty="0"/>
          </a:p>
          <a:p>
            <a:pPr algn="just">
              <a:lnSpc>
                <a:spcPct val="90000"/>
              </a:lnSpc>
            </a:pPr>
            <a:r>
              <a:rPr lang="it-IT" sz="1100" dirty="0"/>
              <a:t>Chi ha subito un trauma nel momento in cui gli si chiede di ricordarlo non incrementa le connessioni cerebrali quindi il dolore ostacolando le funzioni corticali superiori non permette la rielaborazione e impedisce alla coscienza di dare nuovi significati all’esperienza.</a:t>
            </a:r>
          </a:p>
          <a:p>
            <a:pPr algn="just">
              <a:lnSpc>
                <a:spcPct val="90000"/>
              </a:lnSpc>
            </a:pPr>
            <a:endParaRPr lang="it-IT" sz="1100" dirty="0"/>
          </a:p>
          <a:p>
            <a:pPr algn="just">
              <a:lnSpc>
                <a:spcPct val="90000"/>
              </a:lnSpc>
            </a:pPr>
            <a:endParaRPr lang="it-IT" sz="1100" dirty="0"/>
          </a:p>
          <a:p>
            <a:pPr algn="just">
              <a:lnSpc>
                <a:spcPct val="90000"/>
              </a:lnSpc>
            </a:pPr>
            <a:endParaRPr lang="it-IT" sz="1100" dirty="0">
              <a:solidFill>
                <a:schemeClr val="tx2">
                  <a:lumMod val="60000"/>
                  <a:lumOff val="40000"/>
                </a:schemeClr>
              </a:solidFill>
            </a:endParaRPr>
          </a:p>
          <a:p>
            <a:pPr algn="just">
              <a:lnSpc>
                <a:spcPct val="90000"/>
              </a:lnSpc>
            </a:pPr>
            <a:r>
              <a:rPr lang="it-IT" sz="1100" dirty="0">
                <a:solidFill>
                  <a:schemeClr val="tx2">
                    <a:lumMod val="60000"/>
                    <a:lumOff val="40000"/>
                  </a:schemeClr>
                </a:solidFill>
              </a:rPr>
              <a:t>Tendenza ad attaccare il partner o ad essere troppo compiacenti per non essere ulteriormente perseguitati. La struttura evitante – timorosa porta alla continua ricerca dell’amore ma anche alla fuga o distruzione dello stesso legame per timore di essere feriti o rifiutati. Il dolore sociale è conseguenza del rifiuto ed è identico a quello che si prova quando si ha un dolore fisico ad esempio causato da una ferita. I due tipi di dolori si basano su processi </a:t>
            </a:r>
            <a:r>
              <a:rPr lang="it-IT" sz="1100" dirty="0" err="1">
                <a:solidFill>
                  <a:schemeClr val="tx2">
                    <a:lumMod val="60000"/>
                    <a:lumOff val="40000"/>
                  </a:schemeClr>
                </a:solidFill>
              </a:rPr>
              <a:t>neurocognitivi</a:t>
            </a:r>
            <a:r>
              <a:rPr lang="it-IT" sz="1100" dirty="0">
                <a:solidFill>
                  <a:schemeClr val="tx2">
                    <a:lumMod val="60000"/>
                    <a:lumOff val="40000"/>
                  </a:schemeClr>
                </a:solidFill>
              </a:rPr>
              <a:t> analoghi           MANIA</a:t>
            </a:r>
          </a:p>
        </p:txBody>
      </p:sp>
    </p:spTree>
    <p:extLst>
      <p:ext uri="{BB962C8B-B14F-4D97-AF65-F5344CB8AC3E}">
        <p14:creationId xmlns:p14="http://schemas.microsoft.com/office/powerpoint/2010/main" val="3416638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5DF209-3785-8F7E-48F8-8CED8257B640}"/>
              </a:ext>
            </a:extLst>
          </p:cNvPr>
          <p:cNvSpPr>
            <a:spLocks noGrp="1"/>
          </p:cNvSpPr>
          <p:nvPr>
            <p:ph type="title"/>
          </p:nvPr>
        </p:nvSpPr>
        <p:spPr/>
        <p:txBody>
          <a:bodyPr>
            <a:normAutofit fontScale="90000"/>
          </a:bodyPr>
          <a:lstStyle/>
          <a:p>
            <a:endParaRPr lang="it-IT"/>
          </a:p>
        </p:txBody>
      </p:sp>
      <p:pic>
        <p:nvPicPr>
          <p:cNvPr id="3074" name="Picture 2" descr="Anteprima immagine">
            <a:extLst>
              <a:ext uri="{FF2B5EF4-FFF2-40B4-BE49-F238E27FC236}">
                <a16:creationId xmlns:a16="http://schemas.microsoft.com/office/drawing/2014/main" id="{D8958DC8-1272-6DE9-9F19-FB432074DF6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2395" y="975462"/>
            <a:ext cx="4627158" cy="512349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nteprima immagine">
            <a:extLst>
              <a:ext uri="{FF2B5EF4-FFF2-40B4-BE49-F238E27FC236}">
                <a16:creationId xmlns:a16="http://schemas.microsoft.com/office/drawing/2014/main" id="{F29E1547-EF44-90AD-CAE7-80422A41F1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2520" y="783125"/>
            <a:ext cx="4049538" cy="5387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2422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Campione</a:t>
            </a:r>
          </a:p>
        </p:txBody>
      </p:sp>
      <p:sp>
        <p:nvSpPr>
          <p:cNvPr id="4" name="Segnaposto data 3"/>
          <p:cNvSpPr>
            <a:spLocks noGrp="1"/>
          </p:cNvSpPr>
          <p:nvPr>
            <p:ph type="dt" sz="half" idx="10"/>
          </p:nvPr>
        </p:nvSpPr>
        <p:spPr/>
        <p:txBody>
          <a:bodyPr/>
          <a:lstStyle/>
          <a:p>
            <a:fld id="{A4B3F369-3775-6B49-950F-429C20F585EB}" type="datetime1">
              <a:rPr lang="it-IT" smtClean="0"/>
              <a:pPr/>
              <a:t>08/03/2023</a:t>
            </a:fld>
            <a:endParaRPr lang="it-IT" dirty="0"/>
          </a:p>
        </p:txBody>
      </p:sp>
      <p:sp>
        <p:nvSpPr>
          <p:cNvPr id="5" name="Segnaposto piè di pagina 4"/>
          <p:cNvSpPr>
            <a:spLocks noGrp="1"/>
          </p:cNvSpPr>
          <p:nvPr>
            <p:ph type="ftr" sz="quarter" idx="11"/>
          </p:nvPr>
        </p:nvSpPr>
        <p:spPr/>
        <p:txBody>
          <a:bodyPr/>
          <a:lstStyle/>
          <a:p>
            <a:r>
              <a:rPr lang="en-US"/>
              <a:t>TITOLO PRESENTAZIONE</a:t>
            </a:r>
            <a:endParaRPr lang="it-IT" dirty="0"/>
          </a:p>
        </p:txBody>
      </p:sp>
      <p:sp>
        <p:nvSpPr>
          <p:cNvPr id="7" name="CasellaDiTesto 6"/>
          <p:cNvSpPr txBox="1"/>
          <p:nvPr/>
        </p:nvSpPr>
        <p:spPr>
          <a:xfrm>
            <a:off x="6533949" y="1094967"/>
            <a:ext cx="2610051" cy="5324535"/>
          </a:xfrm>
          <a:prstGeom prst="rect">
            <a:avLst/>
          </a:prstGeom>
          <a:noFill/>
        </p:spPr>
        <p:txBody>
          <a:bodyPr wrap="square" rtlCol="0">
            <a:spAutoFit/>
          </a:bodyPr>
          <a:lstStyle/>
          <a:p>
            <a:r>
              <a:rPr lang="it-IT" sz="2000" b="1" dirty="0">
                <a:solidFill>
                  <a:schemeClr val="accent2">
                    <a:lumMod val="75000"/>
                  </a:schemeClr>
                </a:solidFill>
              </a:rPr>
              <a:t>Età media 24.4 (2.5 SD) da 19 a 32 (</a:t>
            </a:r>
            <a:r>
              <a:rPr lang="it-IT" sz="2000" b="1" dirty="0" err="1">
                <a:solidFill>
                  <a:schemeClr val="accent2">
                    <a:lumMod val="75000"/>
                  </a:schemeClr>
                </a:solidFill>
              </a:rPr>
              <a:t>rec</a:t>
            </a:r>
            <a:r>
              <a:rPr lang="it-IT" sz="2000" b="1" dirty="0">
                <a:solidFill>
                  <a:schemeClr val="accent2">
                    <a:lumMod val="75000"/>
                  </a:schemeClr>
                </a:solidFill>
              </a:rPr>
              <a:t> 19-24 e 25-32)</a:t>
            </a:r>
          </a:p>
          <a:p>
            <a:endParaRPr lang="it-IT" sz="2000" b="1" dirty="0">
              <a:solidFill>
                <a:schemeClr val="accent2">
                  <a:lumMod val="75000"/>
                </a:schemeClr>
              </a:solidFill>
            </a:endParaRPr>
          </a:p>
          <a:p>
            <a:r>
              <a:rPr lang="it-IT" sz="2000" b="1" dirty="0">
                <a:solidFill>
                  <a:schemeClr val="accent2">
                    <a:lumMod val="75000"/>
                  </a:schemeClr>
                </a:solidFill>
              </a:rPr>
              <a:t>168 studenti 104 occupati e 24 inoccupati/disoccupati</a:t>
            </a:r>
          </a:p>
          <a:p>
            <a:endParaRPr lang="it-IT" sz="2000" b="1" dirty="0">
              <a:solidFill>
                <a:schemeClr val="accent2">
                  <a:lumMod val="75000"/>
                </a:schemeClr>
              </a:solidFill>
            </a:endParaRPr>
          </a:p>
          <a:p>
            <a:r>
              <a:rPr lang="it-IT" sz="2000" b="1" dirty="0">
                <a:solidFill>
                  <a:schemeClr val="accent2">
                    <a:lumMod val="75000"/>
                  </a:schemeClr>
                </a:solidFill>
              </a:rPr>
              <a:t>14 con figli</a:t>
            </a:r>
          </a:p>
          <a:p>
            <a:endParaRPr lang="it-IT" sz="2000" b="1" dirty="0">
              <a:solidFill>
                <a:schemeClr val="accent2">
                  <a:lumMod val="75000"/>
                </a:schemeClr>
              </a:solidFill>
            </a:endParaRPr>
          </a:p>
          <a:p>
            <a:r>
              <a:rPr lang="it-IT" sz="2000" b="1" dirty="0">
                <a:solidFill>
                  <a:schemeClr val="accent2">
                    <a:lumMod val="75000"/>
                  </a:schemeClr>
                </a:solidFill>
              </a:rPr>
              <a:t>13 scuola media</a:t>
            </a:r>
          </a:p>
          <a:p>
            <a:r>
              <a:rPr lang="it-IT" sz="2000" b="1" dirty="0">
                <a:solidFill>
                  <a:schemeClr val="accent2">
                    <a:lumMod val="75000"/>
                  </a:schemeClr>
                </a:solidFill>
              </a:rPr>
              <a:t>146 diploma superiore</a:t>
            </a:r>
          </a:p>
          <a:p>
            <a:r>
              <a:rPr lang="it-IT" sz="2000" b="1" dirty="0">
                <a:solidFill>
                  <a:schemeClr val="accent2">
                    <a:lumMod val="75000"/>
                  </a:schemeClr>
                </a:solidFill>
              </a:rPr>
              <a:t>133 laurea</a:t>
            </a:r>
          </a:p>
          <a:p>
            <a:endParaRPr lang="it-IT" sz="2000" b="1" dirty="0">
              <a:solidFill>
                <a:schemeClr val="accent2">
                  <a:lumMod val="75000"/>
                </a:schemeClr>
              </a:solidFill>
            </a:endParaRPr>
          </a:p>
          <a:p>
            <a:endParaRPr lang="it-IT" sz="2000" b="1" dirty="0">
              <a:solidFill>
                <a:schemeClr val="accent2">
                  <a:lumMod val="75000"/>
                </a:schemeClr>
              </a:solidFill>
            </a:endParaRPr>
          </a:p>
          <a:p>
            <a:r>
              <a:rPr lang="it-IT" b="1" i="1" dirty="0">
                <a:solidFill>
                  <a:schemeClr val="accent2">
                    <a:lumMod val="75000"/>
                  </a:schemeClr>
                </a:solidFill>
              </a:rPr>
              <a:t>Durata relazione non analizzata</a:t>
            </a: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7901" y="1646498"/>
            <a:ext cx="5925726" cy="1860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901" y="3791103"/>
            <a:ext cx="5126907" cy="1858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2469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592645803"/>
              </p:ext>
            </p:extLst>
          </p:nvPr>
        </p:nvGraphicFramePr>
        <p:xfrm>
          <a:off x="4759891" y="763686"/>
          <a:ext cx="4162291" cy="5178425"/>
        </p:xfrm>
        <a:graphic>
          <a:graphicData uri="http://schemas.openxmlformats.org/drawingml/2006/table">
            <a:tbl>
              <a:tblPr>
                <a:tableStyleId>{5C22544A-7EE6-4342-B048-85BDC9FD1C3A}</a:tableStyleId>
              </a:tblPr>
              <a:tblGrid>
                <a:gridCol w="1935163">
                  <a:extLst>
                    <a:ext uri="{9D8B030D-6E8A-4147-A177-3AD203B41FA5}">
                      <a16:colId xmlns:a16="http://schemas.microsoft.com/office/drawing/2014/main" val="20000"/>
                    </a:ext>
                  </a:extLst>
                </a:gridCol>
                <a:gridCol w="591448">
                  <a:extLst>
                    <a:ext uri="{9D8B030D-6E8A-4147-A177-3AD203B41FA5}">
                      <a16:colId xmlns:a16="http://schemas.microsoft.com/office/drawing/2014/main" val="20001"/>
                    </a:ext>
                  </a:extLst>
                </a:gridCol>
                <a:gridCol w="817840">
                  <a:extLst>
                    <a:ext uri="{9D8B030D-6E8A-4147-A177-3AD203B41FA5}">
                      <a16:colId xmlns:a16="http://schemas.microsoft.com/office/drawing/2014/main" val="20002"/>
                    </a:ext>
                  </a:extLst>
                </a:gridCol>
                <a:gridCol w="817840">
                  <a:extLst>
                    <a:ext uri="{9D8B030D-6E8A-4147-A177-3AD203B41FA5}">
                      <a16:colId xmlns:a16="http://schemas.microsoft.com/office/drawing/2014/main" val="20003"/>
                    </a:ext>
                  </a:extLst>
                </a:gridCol>
              </a:tblGrid>
              <a:tr h="207137">
                <a:tc>
                  <a:txBody>
                    <a:bodyPr/>
                    <a:lstStyle/>
                    <a:p>
                      <a:pPr>
                        <a:lnSpc>
                          <a:spcPct val="115000"/>
                        </a:lnSpc>
                        <a:spcAft>
                          <a:spcPts val="0"/>
                        </a:spcAft>
                      </a:pPr>
                      <a:r>
                        <a:rPr lang="it-IT" sz="1000" dirty="0">
                          <a:effectLst/>
                        </a:rPr>
                        <a:t> </a:t>
                      </a:r>
                      <a:endParaRPr lang="it-IT" sz="1000" dirty="0">
                        <a:effectLst/>
                        <a:latin typeface="Calibri"/>
                        <a:ea typeface="Calibri"/>
                        <a:cs typeface="Times New Roman"/>
                      </a:endParaRPr>
                    </a:p>
                  </a:txBody>
                  <a:tcPr marL="0" marR="0" marT="0" marB="0"/>
                </a:tc>
                <a:tc>
                  <a:txBody>
                    <a:bodyPr/>
                    <a:lstStyle/>
                    <a:p>
                      <a:pPr marL="38100" marR="38100">
                        <a:lnSpc>
                          <a:spcPts val="1600"/>
                        </a:lnSpc>
                        <a:spcAft>
                          <a:spcPts val="0"/>
                        </a:spcAft>
                      </a:pPr>
                      <a:r>
                        <a:rPr lang="it-IT" sz="1000">
                          <a:effectLst/>
                        </a:rPr>
                        <a:t>genere</a:t>
                      </a:r>
                      <a:endParaRPr lang="it-IT" sz="1000">
                        <a:effectLst/>
                        <a:latin typeface="Calibri"/>
                        <a:ea typeface="Calibri"/>
                        <a:cs typeface="Times New Roman"/>
                      </a:endParaRPr>
                    </a:p>
                  </a:txBody>
                  <a:tcPr marL="0" marR="0" marT="0" marB="0" anchor="b"/>
                </a:tc>
                <a:tc>
                  <a:txBody>
                    <a:bodyPr/>
                    <a:lstStyle/>
                    <a:p>
                      <a:pPr marL="38100" marR="38100" algn="ctr">
                        <a:lnSpc>
                          <a:spcPts val="1600"/>
                        </a:lnSpc>
                        <a:spcAft>
                          <a:spcPts val="0"/>
                        </a:spcAft>
                      </a:pPr>
                      <a:r>
                        <a:rPr lang="it-IT" sz="1000">
                          <a:effectLst/>
                        </a:rPr>
                        <a:t>Mean</a:t>
                      </a:r>
                      <a:endParaRPr lang="it-IT" sz="1000">
                        <a:effectLst/>
                        <a:latin typeface="Calibri"/>
                        <a:ea typeface="Calibri"/>
                        <a:cs typeface="Times New Roman"/>
                      </a:endParaRPr>
                    </a:p>
                  </a:txBody>
                  <a:tcPr marL="0" marR="0" marT="0" marB="0" anchor="b"/>
                </a:tc>
                <a:tc>
                  <a:txBody>
                    <a:bodyPr/>
                    <a:lstStyle/>
                    <a:p>
                      <a:pPr marL="38100" marR="38100" algn="ctr">
                        <a:lnSpc>
                          <a:spcPts val="1600"/>
                        </a:lnSpc>
                        <a:spcAft>
                          <a:spcPts val="0"/>
                        </a:spcAft>
                      </a:pPr>
                      <a:r>
                        <a:rPr lang="it-IT" sz="1000" dirty="0" err="1">
                          <a:effectLst/>
                        </a:rPr>
                        <a:t>Std</a:t>
                      </a:r>
                      <a:r>
                        <a:rPr lang="it-IT" sz="1000" dirty="0">
                          <a:effectLst/>
                        </a:rPr>
                        <a:t>. </a:t>
                      </a:r>
                      <a:r>
                        <a:rPr lang="it-IT" sz="1000" dirty="0" err="1">
                          <a:effectLst/>
                        </a:rPr>
                        <a:t>Deviation</a:t>
                      </a:r>
                      <a:endParaRPr lang="it-IT" sz="1000" dirty="0">
                        <a:effectLst/>
                        <a:latin typeface="Calibri"/>
                        <a:ea typeface="Calibri"/>
                        <a:cs typeface="Times New Roman"/>
                      </a:endParaRPr>
                    </a:p>
                  </a:txBody>
                  <a:tcPr marL="0" marR="0" marT="0" marB="0" anchor="b"/>
                </a:tc>
                <a:extLst>
                  <a:ext uri="{0D108BD9-81ED-4DB2-BD59-A6C34878D82A}">
                    <a16:rowId xmlns:a16="http://schemas.microsoft.com/office/drawing/2014/main" val="10000"/>
                  </a:ext>
                </a:extLst>
              </a:tr>
              <a:tr h="207137">
                <a:tc rowSpan="3">
                  <a:txBody>
                    <a:bodyPr/>
                    <a:lstStyle/>
                    <a:p>
                      <a:pPr marL="38100" marR="38100">
                        <a:lnSpc>
                          <a:spcPts val="1600"/>
                        </a:lnSpc>
                        <a:spcAft>
                          <a:spcPts val="0"/>
                        </a:spcAft>
                      </a:pPr>
                      <a:r>
                        <a:rPr lang="it-IT" sz="1000" dirty="0" err="1">
                          <a:solidFill>
                            <a:srgbClr val="FF0000"/>
                          </a:solidFill>
                          <a:effectLst/>
                        </a:rPr>
                        <a:t>mother</a:t>
                      </a:r>
                      <a:r>
                        <a:rPr lang="it-IT" sz="1000" dirty="0">
                          <a:solidFill>
                            <a:srgbClr val="FF0000"/>
                          </a:solidFill>
                          <a:effectLst/>
                        </a:rPr>
                        <a:t> attachment</a:t>
                      </a:r>
                      <a:endParaRPr lang="it-IT" sz="1000" dirty="0">
                        <a:solidFill>
                          <a:srgbClr val="FF0000"/>
                        </a:solidFill>
                        <a:effectLst/>
                        <a:latin typeface="Calibri"/>
                        <a:ea typeface="Calibri"/>
                        <a:cs typeface="Times New Roman"/>
                      </a:endParaRPr>
                    </a:p>
                  </a:txBody>
                  <a:tcPr marL="0" marR="0" marT="0" marB="0"/>
                </a:tc>
                <a:tc>
                  <a:txBody>
                    <a:bodyPr/>
                    <a:lstStyle/>
                    <a:p>
                      <a:pPr marL="38100" marR="38100">
                        <a:lnSpc>
                          <a:spcPts val="1600"/>
                        </a:lnSpc>
                        <a:spcAft>
                          <a:spcPts val="0"/>
                        </a:spcAft>
                      </a:pPr>
                      <a:r>
                        <a:rPr lang="it-IT" sz="1000">
                          <a:effectLst/>
                        </a:rPr>
                        <a:t>Males</a:t>
                      </a:r>
                      <a:endParaRPr lang="it-IT" sz="10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it-IT" sz="1000">
                          <a:effectLst/>
                        </a:rPr>
                        <a:t>4,51</a:t>
                      </a:r>
                      <a:endParaRPr lang="it-IT" sz="100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it-IT" sz="1000">
                          <a:effectLst/>
                        </a:rPr>
                        <a:t>,839</a:t>
                      </a:r>
                      <a:endParaRPr lang="it-IT" sz="1000">
                        <a:effectLst/>
                        <a:latin typeface="Calibri"/>
                        <a:ea typeface="Calibri"/>
                        <a:cs typeface="Times New Roman"/>
                      </a:endParaRPr>
                    </a:p>
                  </a:txBody>
                  <a:tcPr marL="0" marR="0" marT="0" marB="0" anchor="ctr"/>
                </a:tc>
                <a:extLst>
                  <a:ext uri="{0D108BD9-81ED-4DB2-BD59-A6C34878D82A}">
                    <a16:rowId xmlns:a16="http://schemas.microsoft.com/office/drawing/2014/main" val="10001"/>
                  </a:ext>
                </a:extLst>
              </a:tr>
              <a:tr h="207137">
                <a:tc vMerge="1">
                  <a:txBody>
                    <a:bodyPr/>
                    <a:lstStyle/>
                    <a:p>
                      <a:endParaRPr lang="it-IT"/>
                    </a:p>
                  </a:txBody>
                  <a:tcPr/>
                </a:tc>
                <a:tc>
                  <a:txBody>
                    <a:bodyPr/>
                    <a:lstStyle/>
                    <a:p>
                      <a:pPr marL="38100" marR="38100">
                        <a:lnSpc>
                          <a:spcPts val="1600"/>
                        </a:lnSpc>
                        <a:spcAft>
                          <a:spcPts val="0"/>
                        </a:spcAft>
                      </a:pPr>
                      <a:r>
                        <a:rPr lang="it-IT" sz="1000">
                          <a:effectLst/>
                        </a:rPr>
                        <a:t>Females</a:t>
                      </a:r>
                      <a:endParaRPr lang="it-IT" sz="10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it-IT" sz="1000">
                          <a:effectLst/>
                        </a:rPr>
                        <a:t>4,90</a:t>
                      </a:r>
                      <a:endParaRPr lang="it-IT" sz="100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it-IT" sz="1000">
                          <a:effectLst/>
                        </a:rPr>
                        <a:t>,781</a:t>
                      </a:r>
                      <a:endParaRPr lang="it-IT" sz="1000">
                        <a:effectLst/>
                        <a:latin typeface="Calibri"/>
                        <a:ea typeface="Calibri"/>
                        <a:cs typeface="Times New Roman"/>
                      </a:endParaRPr>
                    </a:p>
                  </a:txBody>
                  <a:tcPr marL="0" marR="0" marT="0" marB="0" anchor="ctr"/>
                </a:tc>
                <a:extLst>
                  <a:ext uri="{0D108BD9-81ED-4DB2-BD59-A6C34878D82A}">
                    <a16:rowId xmlns:a16="http://schemas.microsoft.com/office/drawing/2014/main" val="10002"/>
                  </a:ext>
                </a:extLst>
              </a:tr>
              <a:tr h="207137">
                <a:tc vMerge="1">
                  <a:txBody>
                    <a:bodyPr/>
                    <a:lstStyle/>
                    <a:p>
                      <a:endParaRPr lang="it-IT"/>
                    </a:p>
                  </a:txBody>
                  <a:tcPr/>
                </a:tc>
                <a:tc>
                  <a:txBody>
                    <a:bodyPr/>
                    <a:lstStyle/>
                    <a:p>
                      <a:pPr marL="38100" marR="38100">
                        <a:lnSpc>
                          <a:spcPts val="1600"/>
                        </a:lnSpc>
                        <a:spcAft>
                          <a:spcPts val="0"/>
                        </a:spcAft>
                      </a:pPr>
                      <a:r>
                        <a:rPr lang="it-IT" sz="1000">
                          <a:effectLst/>
                        </a:rPr>
                        <a:t>Total</a:t>
                      </a:r>
                      <a:endParaRPr lang="it-IT" sz="10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it-IT" sz="1000">
                          <a:effectLst/>
                        </a:rPr>
                        <a:t>4,70</a:t>
                      </a:r>
                      <a:endParaRPr lang="it-IT" sz="100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it-IT" sz="1000">
                          <a:effectLst/>
                        </a:rPr>
                        <a:t>,833</a:t>
                      </a:r>
                      <a:endParaRPr lang="it-IT" sz="1000">
                        <a:effectLst/>
                        <a:latin typeface="Calibri"/>
                        <a:ea typeface="Calibri"/>
                        <a:cs typeface="Times New Roman"/>
                      </a:endParaRPr>
                    </a:p>
                  </a:txBody>
                  <a:tcPr marL="0" marR="0" marT="0" marB="0" anchor="ctr"/>
                </a:tc>
                <a:extLst>
                  <a:ext uri="{0D108BD9-81ED-4DB2-BD59-A6C34878D82A}">
                    <a16:rowId xmlns:a16="http://schemas.microsoft.com/office/drawing/2014/main" val="10003"/>
                  </a:ext>
                </a:extLst>
              </a:tr>
              <a:tr h="207137">
                <a:tc rowSpan="3">
                  <a:txBody>
                    <a:bodyPr/>
                    <a:lstStyle/>
                    <a:p>
                      <a:pPr marL="38100" marR="38100">
                        <a:lnSpc>
                          <a:spcPts val="1600"/>
                        </a:lnSpc>
                        <a:spcAft>
                          <a:spcPts val="0"/>
                        </a:spcAft>
                      </a:pPr>
                      <a:r>
                        <a:rPr lang="it-IT" sz="1000" dirty="0" err="1">
                          <a:effectLst/>
                        </a:rPr>
                        <a:t>father</a:t>
                      </a:r>
                      <a:r>
                        <a:rPr lang="it-IT" sz="1000" dirty="0">
                          <a:effectLst/>
                        </a:rPr>
                        <a:t> attachment</a:t>
                      </a:r>
                      <a:endParaRPr lang="it-IT" sz="1000" dirty="0">
                        <a:effectLst/>
                        <a:latin typeface="Calibri"/>
                        <a:ea typeface="Calibri"/>
                        <a:cs typeface="Times New Roman"/>
                      </a:endParaRPr>
                    </a:p>
                  </a:txBody>
                  <a:tcPr marL="0" marR="0" marT="0" marB="0"/>
                </a:tc>
                <a:tc>
                  <a:txBody>
                    <a:bodyPr/>
                    <a:lstStyle/>
                    <a:p>
                      <a:pPr marL="38100" marR="38100">
                        <a:lnSpc>
                          <a:spcPts val="1600"/>
                        </a:lnSpc>
                        <a:spcAft>
                          <a:spcPts val="0"/>
                        </a:spcAft>
                      </a:pPr>
                      <a:r>
                        <a:rPr lang="it-IT" sz="1000">
                          <a:effectLst/>
                        </a:rPr>
                        <a:t>Males</a:t>
                      </a:r>
                      <a:endParaRPr lang="it-IT" sz="10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it-IT" sz="1000">
                          <a:effectLst/>
                        </a:rPr>
                        <a:t>4,23</a:t>
                      </a:r>
                      <a:endParaRPr lang="it-IT" sz="100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it-IT" sz="1000">
                          <a:effectLst/>
                        </a:rPr>
                        <a:t>,921</a:t>
                      </a:r>
                      <a:endParaRPr lang="it-IT" sz="1000">
                        <a:effectLst/>
                        <a:latin typeface="Calibri"/>
                        <a:ea typeface="Calibri"/>
                        <a:cs typeface="Times New Roman"/>
                      </a:endParaRPr>
                    </a:p>
                  </a:txBody>
                  <a:tcPr marL="0" marR="0" marT="0" marB="0" anchor="ctr"/>
                </a:tc>
                <a:extLst>
                  <a:ext uri="{0D108BD9-81ED-4DB2-BD59-A6C34878D82A}">
                    <a16:rowId xmlns:a16="http://schemas.microsoft.com/office/drawing/2014/main" val="10004"/>
                  </a:ext>
                </a:extLst>
              </a:tr>
              <a:tr h="207137">
                <a:tc vMerge="1">
                  <a:txBody>
                    <a:bodyPr/>
                    <a:lstStyle/>
                    <a:p>
                      <a:endParaRPr lang="it-IT"/>
                    </a:p>
                  </a:txBody>
                  <a:tcPr/>
                </a:tc>
                <a:tc>
                  <a:txBody>
                    <a:bodyPr/>
                    <a:lstStyle/>
                    <a:p>
                      <a:pPr marL="38100" marR="38100">
                        <a:lnSpc>
                          <a:spcPts val="1600"/>
                        </a:lnSpc>
                        <a:spcAft>
                          <a:spcPts val="0"/>
                        </a:spcAft>
                      </a:pPr>
                      <a:r>
                        <a:rPr lang="it-IT" sz="1000" dirty="0" err="1">
                          <a:effectLst/>
                        </a:rPr>
                        <a:t>Females</a:t>
                      </a:r>
                      <a:endParaRPr lang="it-IT" sz="1000" dirty="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it-IT" sz="1000" dirty="0">
                          <a:effectLst/>
                        </a:rPr>
                        <a:t>4,41</a:t>
                      </a:r>
                      <a:endParaRPr lang="it-IT" sz="1000" dirty="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it-IT" sz="1000">
                          <a:effectLst/>
                        </a:rPr>
                        <a:t>,950</a:t>
                      </a:r>
                      <a:endParaRPr lang="it-IT" sz="1000">
                        <a:effectLst/>
                        <a:latin typeface="Calibri"/>
                        <a:ea typeface="Calibri"/>
                        <a:cs typeface="Times New Roman"/>
                      </a:endParaRPr>
                    </a:p>
                  </a:txBody>
                  <a:tcPr marL="0" marR="0" marT="0" marB="0" anchor="ctr"/>
                </a:tc>
                <a:extLst>
                  <a:ext uri="{0D108BD9-81ED-4DB2-BD59-A6C34878D82A}">
                    <a16:rowId xmlns:a16="http://schemas.microsoft.com/office/drawing/2014/main" val="10005"/>
                  </a:ext>
                </a:extLst>
              </a:tr>
              <a:tr h="207137">
                <a:tc vMerge="1">
                  <a:txBody>
                    <a:bodyPr/>
                    <a:lstStyle/>
                    <a:p>
                      <a:endParaRPr lang="it-IT"/>
                    </a:p>
                  </a:txBody>
                  <a:tcPr/>
                </a:tc>
                <a:tc>
                  <a:txBody>
                    <a:bodyPr/>
                    <a:lstStyle/>
                    <a:p>
                      <a:pPr marL="38100" marR="38100">
                        <a:lnSpc>
                          <a:spcPts val="1600"/>
                        </a:lnSpc>
                        <a:spcAft>
                          <a:spcPts val="0"/>
                        </a:spcAft>
                      </a:pPr>
                      <a:r>
                        <a:rPr lang="it-IT" sz="1000">
                          <a:effectLst/>
                        </a:rPr>
                        <a:t>Total</a:t>
                      </a:r>
                      <a:endParaRPr lang="it-IT" sz="10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it-IT" sz="1000">
                          <a:effectLst/>
                        </a:rPr>
                        <a:t>4,32</a:t>
                      </a:r>
                      <a:endParaRPr lang="it-IT" sz="100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it-IT" sz="1000">
                          <a:effectLst/>
                        </a:rPr>
                        <a:t>,938</a:t>
                      </a:r>
                      <a:endParaRPr lang="it-IT" sz="1000">
                        <a:effectLst/>
                        <a:latin typeface="Calibri"/>
                        <a:ea typeface="Calibri"/>
                        <a:cs typeface="Times New Roman"/>
                      </a:endParaRPr>
                    </a:p>
                  </a:txBody>
                  <a:tcPr marL="0" marR="0" marT="0" marB="0" anchor="ctr"/>
                </a:tc>
                <a:extLst>
                  <a:ext uri="{0D108BD9-81ED-4DB2-BD59-A6C34878D82A}">
                    <a16:rowId xmlns:a16="http://schemas.microsoft.com/office/drawing/2014/main" val="10006"/>
                  </a:ext>
                </a:extLst>
              </a:tr>
              <a:tr h="207137">
                <a:tc rowSpan="3">
                  <a:txBody>
                    <a:bodyPr/>
                    <a:lstStyle/>
                    <a:p>
                      <a:pPr marL="38100" marR="38100">
                        <a:lnSpc>
                          <a:spcPts val="1600"/>
                        </a:lnSpc>
                        <a:spcAft>
                          <a:spcPts val="0"/>
                        </a:spcAft>
                      </a:pPr>
                      <a:r>
                        <a:rPr lang="it-IT" sz="1000" dirty="0">
                          <a:solidFill>
                            <a:srgbClr val="FF0000"/>
                          </a:solidFill>
                          <a:effectLst/>
                        </a:rPr>
                        <a:t>trust </a:t>
                      </a:r>
                      <a:r>
                        <a:rPr lang="it-IT" sz="1000" dirty="0" err="1">
                          <a:solidFill>
                            <a:srgbClr val="FF0000"/>
                          </a:solidFill>
                          <a:effectLst/>
                        </a:rPr>
                        <a:t>adolescent</a:t>
                      </a:r>
                      <a:r>
                        <a:rPr lang="it-IT" sz="1000" dirty="0">
                          <a:solidFill>
                            <a:srgbClr val="FF0000"/>
                          </a:solidFill>
                          <a:effectLst/>
                        </a:rPr>
                        <a:t> </a:t>
                      </a:r>
                      <a:r>
                        <a:rPr lang="it-IT" sz="1000" dirty="0" err="1">
                          <a:solidFill>
                            <a:srgbClr val="FF0000"/>
                          </a:solidFill>
                          <a:effectLst/>
                        </a:rPr>
                        <a:t>father</a:t>
                      </a:r>
                      <a:endParaRPr lang="it-IT" sz="1000" dirty="0">
                        <a:solidFill>
                          <a:srgbClr val="FF0000"/>
                        </a:solidFill>
                        <a:effectLst/>
                        <a:latin typeface="Calibri"/>
                        <a:ea typeface="Calibri"/>
                        <a:cs typeface="Times New Roman"/>
                      </a:endParaRPr>
                    </a:p>
                  </a:txBody>
                  <a:tcPr marL="0" marR="0" marT="0" marB="0"/>
                </a:tc>
                <a:tc>
                  <a:txBody>
                    <a:bodyPr/>
                    <a:lstStyle/>
                    <a:p>
                      <a:pPr marL="38100" marR="38100">
                        <a:lnSpc>
                          <a:spcPts val="1600"/>
                        </a:lnSpc>
                        <a:spcAft>
                          <a:spcPts val="0"/>
                        </a:spcAft>
                      </a:pPr>
                      <a:r>
                        <a:rPr lang="it-IT" sz="1000">
                          <a:effectLst/>
                        </a:rPr>
                        <a:t>Males</a:t>
                      </a:r>
                      <a:endParaRPr lang="it-IT" sz="10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it-IT" sz="1000">
                          <a:effectLst/>
                        </a:rPr>
                        <a:t>4,48</a:t>
                      </a:r>
                      <a:endParaRPr lang="it-IT" sz="100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it-IT" sz="1000">
                          <a:effectLst/>
                        </a:rPr>
                        <a:t>1,252</a:t>
                      </a:r>
                      <a:endParaRPr lang="it-IT" sz="1000">
                        <a:effectLst/>
                        <a:latin typeface="Calibri"/>
                        <a:ea typeface="Calibri"/>
                        <a:cs typeface="Times New Roman"/>
                      </a:endParaRPr>
                    </a:p>
                  </a:txBody>
                  <a:tcPr marL="0" marR="0" marT="0" marB="0" anchor="ctr"/>
                </a:tc>
                <a:extLst>
                  <a:ext uri="{0D108BD9-81ED-4DB2-BD59-A6C34878D82A}">
                    <a16:rowId xmlns:a16="http://schemas.microsoft.com/office/drawing/2014/main" val="10007"/>
                  </a:ext>
                </a:extLst>
              </a:tr>
              <a:tr h="207137">
                <a:tc vMerge="1">
                  <a:txBody>
                    <a:bodyPr/>
                    <a:lstStyle/>
                    <a:p>
                      <a:endParaRPr lang="it-IT"/>
                    </a:p>
                  </a:txBody>
                  <a:tcPr/>
                </a:tc>
                <a:tc>
                  <a:txBody>
                    <a:bodyPr/>
                    <a:lstStyle/>
                    <a:p>
                      <a:pPr marL="38100" marR="38100">
                        <a:lnSpc>
                          <a:spcPts val="1600"/>
                        </a:lnSpc>
                        <a:spcAft>
                          <a:spcPts val="0"/>
                        </a:spcAft>
                      </a:pPr>
                      <a:r>
                        <a:rPr lang="it-IT" sz="1000">
                          <a:effectLst/>
                        </a:rPr>
                        <a:t>Females</a:t>
                      </a:r>
                      <a:endParaRPr lang="it-IT" sz="10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it-IT" sz="1000">
                          <a:effectLst/>
                        </a:rPr>
                        <a:t>4,85</a:t>
                      </a:r>
                      <a:endParaRPr lang="it-IT" sz="100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it-IT" sz="1000">
                          <a:effectLst/>
                        </a:rPr>
                        <a:t>1,159</a:t>
                      </a:r>
                      <a:endParaRPr lang="it-IT" sz="1000">
                        <a:effectLst/>
                        <a:latin typeface="Calibri"/>
                        <a:ea typeface="Calibri"/>
                        <a:cs typeface="Times New Roman"/>
                      </a:endParaRPr>
                    </a:p>
                  </a:txBody>
                  <a:tcPr marL="0" marR="0" marT="0" marB="0" anchor="ctr"/>
                </a:tc>
                <a:extLst>
                  <a:ext uri="{0D108BD9-81ED-4DB2-BD59-A6C34878D82A}">
                    <a16:rowId xmlns:a16="http://schemas.microsoft.com/office/drawing/2014/main" val="10008"/>
                  </a:ext>
                </a:extLst>
              </a:tr>
              <a:tr h="207137">
                <a:tc vMerge="1">
                  <a:txBody>
                    <a:bodyPr/>
                    <a:lstStyle/>
                    <a:p>
                      <a:endParaRPr lang="it-IT"/>
                    </a:p>
                  </a:txBody>
                  <a:tcPr/>
                </a:tc>
                <a:tc>
                  <a:txBody>
                    <a:bodyPr/>
                    <a:lstStyle/>
                    <a:p>
                      <a:pPr marL="38100" marR="38100">
                        <a:lnSpc>
                          <a:spcPts val="1600"/>
                        </a:lnSpc>
                        <a:spcAft>
                          <a:spcPts val="0"/>
                        </a:spcAft>
                      </a:pPr>
                      <a:r>
                        <a:rPr lang="it-IT" sz="1000">
                          <a:effectLst/>
                        </a:rPr>
                        <a:t>Total</a:t>
                      </a:r>
                      <a:endParaRPr lang="it-IT" sz="10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it-IT" sz="1000">
                          <a:effectLst/>
                        </a:rPr>
                        <a:t>4,66</a:t>
                      </a:r>
                      <a:endParaRPr lang="it-IT" sz="100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it-IT" sz="1000">
                          <a:effectLst/>
                        </a:rPr>
                        <a:t>1,219</a:t>
                      </a:r>
                      <a:endParaRPr lang="it-IT" sz="1000">
                        <a:effectLst/>
                        <a:latin typeface="Calibri"/>
                        <a:ea typeface="Calibri"/>
                        <a:cs typeface="Times New Roman"/>
                      </a:endParaRPr>
                    </a:p>
                  </a:txBody>
                  <a:tcPr marL="0" marR="0" marT="0" marB="0" anchor="ctr"/>
                </a:tc>
                <a:extLst>
                  <a:ext uri="{0D108BD9-81ED-4DB2-BD59-A6C34878D82A}">
                    <a16:rowId xmlns:a16="http://schemas.microsoft.com/office/drawing/2014/main" val="10009"/>
                  </a:ext>
                </a:extLst>
              </a:tr>
              <a:tr h="207137">
                <a:tc rowSpan="3">
                  <a:txBody>
                    <a:bodyPr/>
                    <a:lstStyle/>
                    <a:p>
                      <a:pPr marL="38100" marR="38100">
                        <a:lnSpc>
                          <a:spcPts val="1600"/>
                        </a:lnSpc>
                        <a:spcAft>
                          <a:spcPts val="0"/>
                        </a:spcAft>
                      </a:pPr>
                      <a:r>
                        <a:rPr lang="it-IT" sz="1000">
                          <a:effectLst/>
                        </a:rPr>
                        <a:t>communication adolescent father</a:t>
                      </a:r>
                      <a:endParaRPr lang="it-IT" sz="1000">
                        <a:effectLst/>
                        <a:latin typeface="Calibri"/>
                        <a:ea typeface="Calibri"/>
                        <a:cs typeface="Times New Roman"/>
                      </a:endParaRPr>
                    </a:p>
                  </a:txBody>
                  <a:tcPr marL="0" marR="0" marT="0" marB="0"/>
                </a:tc>
                <a:tc>
                  <a:txBody>
                    <a:bodyPr/>
                    <a:lstStyle/>
                    <a:p>
                      <a:pPr marL="38100" marR="38100">
                        <a:lnSpc>
                          <a:spcPts val="1600"/>
                        </a:lnSpc>
                        <a:spcAft>
                          <a:spcPts val="0"/>
                        </a:spcAft>
                      </a:pPr>
                      <a:r>
                        <a:rPr lang="it-IT" sz="1000">
                          <a:effectLst/>
                        </a:rPr>
                        <a:t>Males</a:t>
                      </a:r>
                      <a:endParaRPr lang="it-IT" sz="10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it-IT" sz="1000">
                          <a:effectLst/>
                        </a:rPr>
                        <a:t>3,68</a:t>
                      </a:r>
                      <a:endParaRPr lang="it-IT" sz="100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it-IT" sz="1000">
                          <a:effectLst/>
                        </a:rPr>
                        <a:t>1,405</a:t>
                      </a:r>
                      <a:endParaRPr lang="it-IT" sz="1000">
                        <a:effectLst/>
                        <a:latin typeface="Calibri"/>
                        <a:ea typeface="Calibri"/>
                        <a:cs typeface="Times New Roman"/>
                      </a:endParaRPr>
                    </a:p>
                  </a:txBody>
                  <a:tcPr marL="0" marR="0" marT="0" marB="0" anchor="ctr"/>
                </a:tc>
                <a:extLst>
                  <a:ext uri="{0D108BD9-81ED-4DB2-BD59-A6C34878D82A}">
                    <a16:rowId xmlns:a16="http://schemas.microsoft.com/office/drawing/2014/main" val="10010"/>
                  </a:ext>
                </a:extLst>
              </a:tr>
              <a:tr h="207137">
                <a:tc vMerge="1">
                  <a:txBody>
                    <a:bodyPr/>
                    <a:lstStyle/>
                    <a:p>
                      <a:endParaRPr lang="it-IT"/>
                    </a:p>
                  </a:txBody>
                  <a:tcPr/>
                </a:tc>
                <a:tc>
                  <a:txBody>
                    <a:bodyPr/>
                    <a:lstStyle/>
                    <a:p>
                      <a:pPr marL="38100" marR="38100">
                        <a:lnSpc>
                          <a:spcPts val="1600"/>
                        </a:lnSpc>
                        <a:spcAft>
                          <a:spcPts val="0"/>
                        </a:spcAft>
                      </a:pPr>
                      <a:r>
                        <a:rPr lang="it-IT" sz="1000">
                          <a:effectLst/>
                        </a:rPr>
                        <a:t>Females</a:t>
                      </a:r>
                      <a:endParaRPr lang="it-IT" sz="10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it-IT" sz="1000">
                          <a:effectLst/>
                        </a:rPr>
                        <a:t>3,80</a:t>
                      </a:r>
                      <a:endParaRPr lang="it-IT" sz="100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it-IT" sz="1000">
                          <a:effectLst/>
                        </a:rPr>
                        <a:t>1,348</a:t>
                      </a:r>
                      <a:endParaRPr lang="it-IT" sz="1000">
                        <a:effectLst/>
                        <a:latin typeface="Calibri"/>
                        <a:ea typeface="Calibri"/>
                        <a:cs typeface="Times New Roman"/>
                      </a:endParaRPr>
                    </a:p>
                  </a:txBody>
                  <a:tcPr marL="0" marR="0" marT="0" marB="0" anchor="ctr"/>
                </a:tc>
                <a:extLst>
                  <a:ext uri="{0D108BD9-81ED-4DB2-BD59-A6C34878D82A}">
                    <a16:rowId xmlns:a16="http://schemas.microsoft.com/office/drawing/2014/main" val="10011"/>
                  </a:ext>
                </a:extLst>
              </a:tr>
              <a:tr h="207137">
                <a:tc vMerge="1">
                  <a:txBody>
                    <a:bodyPr/>
                    <a:lstStyle/>
                    <a:p>
                      <a:endParaRPr lang="it-IT"/>
                    </a:p>
                  </a:txBody>
                  <a:tcPr/>
                </a:tc>
                <a:tc>
                  <a:txBody>
                    <a:bodyPr/>
                    <a:lstStyle/>
                    <a:p>
                      <a:pPr marL="38100" marR="38100">
                        <a:lnSpc>
                          <a:spcPts val="1600"/>
                        </a:lnSpc>
                        <a:spcAft>
                          <a:spcPts val="0"/>
                        </a:spcAft>
                      </a:pPr>
                      <a:r>
                        <a:rPr lang="it-IT" sz="1000">
                          <a:effectLst/>
                        </a:rPr>
                        <a:t>Total</a:t>
                      </a:r>
                      <a:endParaRPr lang="it-IT" sz="10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it-IT" sz="1000">
                          <a:effectLst/>
                        </a:rPr>
                        <a:t>3,74</a:t>
                      </a:r>
                      <a:endParaRPr lang="it-IT" sz="100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it-IT" sz="1000">
                          <a:effectLst/>
                        </a:rPr>
                        <a:t>1,376</a:t>
                      </a:r>
                      <a:endParaRPr lang="it-IT" sz="1000">
                        <a:effectLst/>
                        <a:latin typeface="Calibri"/>
                        <a:ea typeface="Calibri"/>
                        <a:cs typeface="Times New Roman"/>
                      </a:endParaRPr>
                    </a:p>
                  </a:txBody>
                  <a:tcPr marL="0" marR="0" marT="0" marB="0" anchor="ctr"/>
                </a:tc>
                <a:extLst>
                  <a:ext uri="{0D108BD9-81ED-4DB2-BD59-A6C34878D82A}">
                    <a16:rowId xmlns:a16="http://schemas.microsoft.com/office/drawing/2014/main" val="10012"/>
                  </a:ext>
                </a:extLst>
              </a:tr>
              <a:tr h="207137">
                <a:tc rowSpan="3">
                  <a:txBody>
                    <a:bodyPr/>
                    <a:lstStyle/>
                    <a:p>
                      <a:pPr marL="38100" marR="38100">
                        <a:lnSpc>
                          <a:spcPts val="1600"/>
                        </a:lnSpc>
                        <a:spcAft>
                          <a:spcPts val="0"/>
                        </a:spcAft>
                      </a:pPr>
                      <a:r>
                        <a:rPr lang="it-IT" sz="1000" dirty="0">
                          <a:effectLst/>
                        </a:rPr>
                        <a:t> </a:t>
                      </a:r>
                      <a:r>
                        <a:rPr lang="it-IT" sz="1000" dirty="0" err="1">
                          <a:effectLst/>
                        </a:rPr>
                        <a:t>closeness</a:t>
                      </a:r>
                      <a:r>
                        <a:rPr lang="it-IT" sz="1000" dirty="0">
                          <a:effectLst/>
                        </a:rPr>
                        <a:t> </a:t>
                      </a:r>
                      <a:r>
                        <a:rPr lang="it-IT" sz="1000" dirty="0" err="1">
                          <a:effectLst/>
                        </a:rPr>
                        <a:t>adolescent</a:t>
                      </a:r>
                      <a:r>
                        <a:rPr lang="it-IT" sz="1000" dirty="0">
                          <a:effectLst/>
                        </a:rPr>
                        <a:t> </a:t>
                      </a:r>
                      <a:r>
                        <a:rPr lang="it-IT" sz="1000" dirty="0" err="1">
                          <a:effectLst/>
                        </a:rPr>
                        <a:t>father</a:t>
                      </a:r>
                      <a:endParaRPr lang="it-IT" sz="1000" dirty="0">
                        <a:effectLst/>
                        <a:latin typeface="Calibri"/>
                        <a:ea typeface="Calibri"/>
                        <a:cs typeface="Times New Roman"/>
                      </a:endParaRPr>
                    </a:p>
                  </a:txBody>
                  <a:tcPr marL="0" marR="0" marT="0" marB="0"/>
                </a:tc>
                <a:tc>
                  <a:txBody>
                    <a:bodyPr/>
                    <a:lstStyle/>
                    <a:p>
                      <a:pPr marL="38100" marR="38100">
                        <a:lnSpc>
                          <a:spcPts val="1600"/>
                        </a:lnSpc>
                        <a:spcAft>
                          <a:spcPts val="0"/>
                        </a:spcAft>
                      </a:pPr>
                      <a:r>
                        <a:rPr lang="it-IT" sz="1000">
                          <a:effectLst/>
                        </a:rPr>
                        <a:t>Males</a:t>
                      </a:r>
                      <a:endParaRPr lang="it-IT" sz="10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it-IT" sz="1000">
                          <a:effectLst/>
                        </a:rPr>
                        <a:t>4,58</a:t>
                      </a:r>
                      <a:endParaRPr lang="it-IT" sz="100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it-IT" sz="1000">
                          <a:effectLst/>
                        </a:rPr>
                        <a:t>1,129</a:t>
                      </a:r>
                      <a:endParaRPr lang="it-IT" sz="1000">
                        <a:effectLst/>
                        <a:latin typeface="Calibri"/>
                        <a:ea typeface="Calibri"/>
                        <a:cs typeface="Times New Roman"/>
                      </a:endParaRPr>
                    </a:p>
                  </a:txBody>
                  <a:tcPr marL="0" marR="0" marT="0" marB="0" anchor="ctr"/>
                </a:tc>
                <a:extLst>
                  <a:ext uri="{0D108BD9-81ED-4DB2-BD59-A6C34878D82A}">
                    <a16:rowId xmlns:a16="http://schemas.microsoft.com/office/drawing/2014/main" val="10013"/>
                  </a:ext>
                </a:extLst>
              </a:tr>
              <a:tr h="207137">
                <a:tc vMerge="1">
                  <a:txBody>
                    <a:bodyPr/>
                    <a:lstStyle/>
                    <a:p>
                      <a:endParaRPr lang="it-IT"/>
                    </a:p>
                  </a:txBody>
                  <a:tcPr/>
                </a:tc>
                <a:tc>
                  <a:txBody>
                    <a:bodyPr/>
                    <a:lstStyle/>
                    <a:p>
                      <a:pPr marL="38100" marR="38100">
                        <a:lnSpc>
                          <a:spcPts val="1600"/>
                        </a:lnSpc>
                        <a:spcAft>
                          <a:spcPts val="0"/>
                        </a:spcAft>
                      </a:pPr>
                      <a:r>
                        <a:rPr lang="it-IT" sz="1000">
                          <a:effectLst/>
                        </a:rPr>
                        <a:t>Females</a:t>
                      </a:r>
                      <a:endParaRPr lang="it-IT" sz="10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it-IT" sz="1000">
                          <a:effectLst/>
                        </a:rPr>
                        <a:t>4,86</a:t>
                      </a:r>
                      <a:endParaRPr lang="it-IT" sz="100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it-IT" sz="1000">
                          <a:effectLst/>
                        </a:rPr>
                        <a:t>1,188</a:t>
                      </a:r>
                      <a:endParaRPr lang="it-IT" sz="1000">
                        <a:effectLst/>
                        <a:latin typeface="Calibri"/>
                        <a:ea typeface="Calibri"/>
                        <a:cs typeface="Times New Roman"/>
                      </a:endParaRPr>
                    </a:p>
                  </a:txBody>
                  <a:tcPr marL="0" marR="0" marT="0" marB="0" anchor="ctr"/>
                </a:tc>
                <a:extLst>
                  <a:ext uri="{0D108BD9-81ED-4DB2-BD59-A6C34878D82A}">
                    <a16:rowId xmlns:a16="http://schemas.microsoft.com/office/drawing/2014/main" val="10014"/>
                  </a:ext>
                </a:extLst>
              </a:tr>
              <a:tr h="207137">
                <a:tc vMerge="1">
                  <a:txBody>
                    <a:bodyPr/>
                    <a:lstStyle/>
                    <a:p>
                      <a:endParaRPr lang="it-IT"/>
                    </a:p>
                  </a:txBody>
                  <a:tcPr/>
                </a:tc>
                <a:tc>
                  <a:txBody>
                    <a:bodyPr/>
                    <a:lstStyle/>
                    <a:p>
                      <a:pPr marL="38100" marR="38100">
                        <a:lnSpc>
                          <a:spcPts val="1600"/>
                        </a:lnSpc>
                        <a:spcAft>
                          <a:spcPts val="0"/>
                        </a:spcAft>
                      </a:pPr>
                      <a:r>
                        <a:rPr lang="it-IT" sz="1000">
                          <a:effectLst/>
                        </a:rPr>
                        <a:t>Total</a:t>
                      </a:r>
                      <a:endParaRPr lang="it-IT" sz="10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it-IT" sz="1000">
                          <a:effectLst/>
                        </a:rPr>
                        <a:t>4,71</a:t>
                      </a:r>
                      <a:endParaRPr lang="it-IT" sz="100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it-IT" sz="1000">
                          <a:effectLst/>
                        </a:rPr>
                        <a:t>1,165</a:t>
                      </a:r>
                      <a:endParaRPr lang="it-IT" sz="1000">
                        <a:effectLst/>
                        <a:latin typeface="Calibri"/>
                        <a:ea typeface="Calibri"/>
                        <a:cs typeface="Times New Roman"/>
                      </a:endParaRPr>
                    </a:p>
                  </a:txBody>
                  <a:tcPr marL="0" marR="0" marT="0" marB="0" anchor="ctr"/>
                </a:tc>
                <a:extLst>
                  <a:ext uri="{0D108BD9-81ED-4DB2-BD59-A6C34878D82A}">
                    <a16:rowId xmlns:a16="http://schemas.microsoft.com/office/drawing/2014/main" val="10015"/>
                  </a:ext>
                </a:extLst>
              </a:tr>
              <a:tr h="207137">
                <a:tc rowSpan="3">
                  <a:txBody>
                    <a:bodyPr/>
                    <a:lstStyle/>
                    <a:p>
                      <a:pPr marL="38100" marR="38100">
                        <a:lnSpc>
                          <a:spcPts val="1600"/>
                        </a:lnSpc>
                        <a:spcAft>
                          <a:spcPts val="0"/>
                        </a:spcAft>
                      </a:pPr>
                      <a:r>
                        <a:rPr lang="it-IT" sz="1000">
                          <a:effectLst/>
                        </a:rPr>
                        <a:t>trust adolescent moeder</a:t>
                      </a:r>
                      <a:endParaRPr lang="it-IT" sz="1000">
                        <a:effectLst/>
                        <a:latin typeface="Calibri"/>
                        <a:ea typeface="Calibri"/>
                        <a:cs typeface="Times New Roman"/>
                      </a:endParaRPr>
                    </a:p>
                  </a:txBody>
                  <a:tcPr marL="0" marR="0" marT="0" marB="0"/>
                </a:tc>
                <a:tc>
                  <a:txBody>
                    <a:bodyPr/>
                    <a:lstStyle/>
                    <a:p>
                      <a:pPr marL="38100" marR="38100">
                        <a:lnSpc>
                          <a:spcPts val="1600"/>
                        </a:lnSpc>
                        <a:spcAft>
                          <a:spcPts val="0"/>
                        </a:spcAft>
                      </a:pPr>
                      <a:r>
                        <a:rPr lang="it-IT" sz="1000">
                          <a:effectLst/>
                        </a:rPr>
                        <a:t>Males</a:t>
                      </a:r>
                      <a:endParaRPr lang="it-IT" sz="10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it-IT" sz="1000">
                          <a:effectLst/>
                        </a:rPr>
                        <a:t>4,75</a:t>
                      </a:r>
                      <a:endParaRPr lang="it-IT" sz="100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it-IT" sz="1000">
                          <a:effectLst/>
                        </a:rPr>
                        <a:t>1,166</a:t>
                      </a:r>
                      <a:endParaRPr lang="it-IT" sz="1000">
                        <a:effectLst/>
                        <a:latin typeface="Calibri"/>
                        <a:ea typeface="Calibri"/>
                        <a:cs typeface="Times New Roman"/>
                      </a:endParaRPr>
                    </a:p>
                  </a:txBody>
                  <a:tcPr marL="0" marR="0" marT="0" marB="0" anchor="ctr"/>
                </a:tc>
                <a:extLst>
                  <a:ext uri="{0D108BD9-81ED-4DB2-BD59-A6C34878D82A}">
                    <a16:rowId xmlns:a16="http://schemas.microsoft.com/office/drawing/2014/main" val="10016"/>
                  </a:ext>
                </a:extLst>
              </a:tr>
              <a:tr h="207137">
                <a:tc vMerge="1">
                  <a:txBody>
                    <a:bodyPr/>
                    <a:lstStyle/>
                    <a:p>
                      <a:endParaRPr lang="it-IT"/>
                    </a:p>
                  </a:txBody>
                  <a:tcPr/>
                </a:tc>
                <a:tc>
                  <a:txBody>
                    <a:bodyPr/>
                    <a:lstStyle/>
                    <a:p>
                      <a:pPr marL="38100" marR="38100">
                        <a:lnSpc>
                          <a:spcPts val="1600"/>
                        </a:lnSpc>
                        <a:spcAft>
                          <a:spcPts val="0"/>
                        </a:spcAft>
                      </a:pPr>
                      <a:r>
                        <a:rPr lang="it-IT" sz="1000">
                          <a:effectLst/>
                        </a:rPr>
                        <a:t>Females</a:t>
                      </a:r>
                      <a:endParaRPr lang="it-IT" sz="10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it-IT" sz="1000">
                          <a:effectLst/>
                        </a:rPr>
                        <a:t>4,99</a:t>
                      </a:r>
                      <a:endParaRPr lang="it-IT" sz="100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it-IT" sz="1000">
                          <a:effectLst/>
                        </a:rPr>
                        <a:t>1,088</a:t>
                      </a:r>
                      <a:endParaRPr lang="it-IT" sz="1000">
                        <a:effectLst/>
                        <a:latin typeface="Calibri"/>
                        <a:ea typeface="Calibri"/>
                        <a:cs typeface="Times New Roman"/>
                      </a:endParaRPr>
                    </a:p>
                  </a:txBody>
                  <a:tcPr marL="0" marR="0" marT="0" marB="0" anchor="ctr"/>
                </a:tc>
                <a:extLst>
                  <a:ext uri="{0D108BD9-81ED-4DB2-BD59-A6C34878D82A}">
                    <a16:rowId xmlns:a16="http://schemas.microsoft.com/office/drawing/2014/main" val="10017"/>
                  </a:ext>
                </a:extLst>
              </a:tr>
              <a:tr h="207137">
                <a:tc vMerge="1">
                  <a:txBody>
                    <a:bodyPr/>
                    <a:lstStyle/>
                    <a:p>
                      <a:endParaRPr lang="it-IT"/>
                    </a:p>
                  </a:txBody>
                  <a:tcPr/>
                </a:tc>
                <a:tc>
                  <a:txBody>
                    <a:bodyPr/>
                    <a:lstStyle/>
                    <a:p>
                      <a:pPr marL="38100" marR="38100">
                        <a:lnSpc>
                          <a:spcPts val="1600"/>
                        </a:lnSpc>
                        <a:spcAft>
                          <a:spcPts val="0"/>
                        </a:spcAft>
                      </a:pPr>
                      <a:r>
                        <a:rPr lang="it-IT" sz="1000">
                          <a:effectLst/>
                        </a:rPr>
                        <a:t>Total</a:t>
                      </a:r>
                      <a:endParaRPr lang="it-IT" sz="10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it-IT" sz="1000">
                          <a:effectLst/>
                        </a:rPr>
                        <a:t>4,87</a:t>
                      </a:r>
                      <a:endParaRPr lang="it-IT" sz="100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it-IT" sz="1000">
                          <a:effectLst/>
                        </a:rPr>
                        <a:t>1,132</a:t>
                      </a:r>
                      <a:endParaRPr lang="it-IT" sz="1000">
                        <a:effectLst/>
                        <a:latin typeface="Calibri"/>
                        <a:ea typeface="Calibri"/>
                        <a:cs typeface="Times New Roman"/>
                      </a:endParaRPr>
                    </a:p>
                  </a:txBody>
                  <a:tcPr marL="0" marR="0" marT="0" marB="0" anchor="ctr"/>
                </a:tc>
                <a:extLst>
                  <a:ext uri="{0D108BD9-81ED-4DB2-BD59-A6C34878D82A}">
                    <a16:rowId xmlns:a16="http://schemas.microsoft.com/office/drawing/2014/main" val="10018"/>
                  </a:ext>
                </a:extLst>
              </a:tr>
              <a:tr h="207137">
                <a:tc rowSpan="3">
                  <a:txBody>
                    <a:bodyPr/>
                    <a:lstStyle/>
                    <a:p>
                      <a:pPr marL="38100" marR="38100">
                        <a:lnSpc>
                          <a:spcPts val="1600"/>
                        </a:lnSpc>
                        <a:spcAft>
                          <a:spcPts val="0"/>
                        </a:spcAft>
                      </a:pPr>
                      <a:r>
                        <a:rPr lang="it-IT" sz="1000">
                          <a:solidFill>
                            <a:srgbClr val="FF0000"/>
                          </a:solidFill>
                          <a:effectLst/>
                        </a:rPr>
                        <a:t>communication adolescent moeder</a:t>
                      </a:r>
                      <a:endParaRPr lang="it-IT" sz="1000">
                        <a:solidFill>
                          <a:srgbClr val="FF0000"/>
                        </a:solidFill>
                        <a:effectLst/>
                        <a:latin typeface="Calibri"/>
                        <a:ea typeface="Calibri"/>
                        <a:cs typeface="Times New Roman"/>
                      </a:endParaRPr>
                    </a:p>
                  </a:txBody>
                  <a:tcPr marL="0" marR="0" marT="0" marB="0"/>
                </a:tc>
                <a:tc>
                  <a:txBody>
                    <a:bodyPr/>
                    <a:lstStyle/>
                    <a:p>
                      <a:pPr marL="38100" marR="38100">
                        <a:lnSpc>
                          <a:spcPts val="1600"/>
                        </a:lnSpc>
                        <a:spcAft>
                          <a:spcPts val="0"/>
                        </a:spcAft>
                      </a:pPr>
                      <a:r>
                        <a:rPr lang="it-IT" sz="1000">
                          <a:effectLst/>
                        </a:rPr>
                        <a:t>Males</a:t>
                      </a:r>
                      <a:endParaRPr lang="it-IT" sz="10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it-IT" sz="1000">
                          <a:effectLst/>
                        </a:rPr>
                        <a:t>4,33</a:t>
                      </a:r>
                      <a:endParaRPr lang="it-IT" sz="100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it-IT" sz="1000">
                          <a:effectLst/>
                        </a:rPr>
                        <a:t>1,154</a:t>
                      </a:r>
                      <a:endParaRPr lang="it-IT" sz="1000">
                        <a:effectLst/>
                        <a:latin typeface="Calibri"/>
                        <a:ea typeface="Calibri"/>
                        <a:cs typeface="Times New Roman"/>
                      </a:endParaRPr>
                    </a:p>
                  </a:txBody>
                  <a:tcPr marL="0" marR="0" marT="0" marB="0" anchor="ctr"/>
                </a:tc>
                <a:extLst>
                  <a:ext uri="{0D108BD9-81ED-4DB2-BD59-A6C34878D82A}">
                    <a16:rowId xmlns:a16="http://schemas.microsoft.com/office/drawing/2014/main" val="10019"/>
                  </a:ext>
                </a:extLst>
              </a:tr>
              <a:tr h="207137">
                <a:tc vMerge="1">
                  <a:txBody>
                    <a:bodyPr/>
                    <a:lstStyle/>
                    <a:p>
                      <a:endParaRPr lang="it-IT"/>
                    </a:p>
                  </a:txBody>
                  <a:tcPr/>
                </a:tc>
                <a:tc>
                  <a:txBody>
                    <a:bodyPr/>
                    <a:lstStyle/>
                    <a:p>
                      <a:pPr marL="38100" marR="38100">
                        <a:lnSpc>
                          <a:spcPts val="1600"/>
                        </a:lnSpc>
                        <a:spcAft>
                          <a:spcPts val="0"/>
                        </a:spcAft>
                      </a:pPr>
                      <a:r>
                        <a:rPr lang="it-IT" sz="1000">
                          <a:effectLst/>
                        </a:rPr>
                        <a:t>Females</a:t>
                      </a:r>
                      <a:endParaRPr lang="it-IT" sz="10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it-IT" sz="1000">
                          <a:effectLst/>
                        </a:rPr>
                        <a:t>4,92</a:t>
                      </a:r>
                      <a:endParaRPr lang="it-IT" sz="100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it-IT" sz="1000">
                          <a:effectLst/>
                        </a:rPr>
                        <a:t>1,089</a:t>
                      </a:r>
                      <a:endParaRPr lang="it-IT" sz="1000">
                        <a:effectLst/>
                        <a:latin typeface="Calibri"/>
                        <a:ea typeface="Calibri"/>
                        <a:cs typeface="Times New Roman"/>
                      </a:endParaRPr>
                    </a:p>
                  </a:txBody>
                  <a:tcPr marL="0" marR="0" marT="0" marB="0" anchor="ctr"/>
                </a:tc>
                <a:extLst>
                  <a:ext uri="{0D108BD9-81ED-4DB2-BD59-A6C34878D82A}">
                    <a16:rowId xmlns:a16="http://schemas.microsoft.com/office/drawing/2014/main" val="10020"/>
                  </a:ext>
                </a:extLst>
              </a:tr>
              <a:tr h="207137">
                <a:tc vMerge="1">
                  <a:txBody>
                    <a:bodyPr/>
                    <a:lstStyle/>
                    <a:p>
                      <a:endParaRPr lang="it-IT"/>
                    </a:p>
                  </a:txBody>
                  <a:tcPr/>
                </a:tc>
                <a:tc>
                  <a:txBody>
                    <a:bodyPr/>
                    <a:lstStyle/>
                    <a:p>
                      <a:pPr marL="38100" marR="38100">
                        <a:lnSpc>
                          <a:spcPts val="1600"/>
                        </a:lnSpc>
                        <a:spcAft>
                          <a:spcPts val="0"/>
                        </a:spcAft>
                      </a:pPr>
                      <a:r>
                        <a:rPr lang="it-IT" sz="1000">
                          <a:effectLst/>
                        </a:rPr>
                        <a:t>Total</a:t>
                      </a:r>
                      <a:endParaRPr lang="it-IT" sz="10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it-IT" sz="1000">
                          <a:effectLst/>
                        </a:rPr>
                        <a:t>4,62</a:t>
                      </a:r>
                      <a:endParaRPr lang="it-IT" sz="100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it-IT" sz="1000">
                          <a:effectLst/>
                        </a:rPr>
                        <a:t>1,158</a:t>
                      </a:r>
                      <a:endParaRPr lang="it-IT" sz="1000">
                        <a:effectLst/>
                        <a:latin typeface="Calibri"/>
                        <a:ea typeface="Calibri"/>
                        <a:cs typeface="Times New Roman"/>
                      </a:endParaRPr>
                    </a:p>
                  </a:txBody>
                  <a:tcPr marL="0" marR="0" marT="0" marB="0" anchor="ctr"/>
                </a:tc>
                <a:extLst>
                  <a:ext uri="{0D108BD9-81ED-4DB2-BD59-A6C34878D82A}">
                    <a16:rowId xmlns:a16="http://schemas.microsoft.com/office/drawing/2014/main" val="10021"/>
                  </a:ext>
                </a:extLst>
              </a:tr>
              <a:tr h="207137">
                <a:tc rowSpan="3">
                  <a:txBody>
                    <a:bodyPr/>
                    <a:lstStyle/>
                    <a:p>
                      <a:pPr marL="38100" marR="38100">
                        <a:lnSpc>
                          <a:spcPts val="1600"/>
                        </a:lnSpc>
                        <a:spcAft>
                          <a:spcPts val="0"/>
                        </a:spcAft>
                      </a:pPr>
                      <a:r>
                        <a:rPr lang="it-IT" sz="1000" dirty="0">
                          <a:solidFill>
                            <a:srgbClr val="FF0000"/>
                          </a:solidFill>
                          <a:effectLst/>
                        </a:rPr>
                        <a:t> </a:t>
                      </a:r>
                      <a:r>
                        <a:rPr lang="it-IT" sz="1000" dirty="0" err="1">
                          <a:solidFill>
                            <a:srgbClr val="FF0000"/>
                          </a:solidFill>
                          <a:effectLst/>
                        </a:rPr>
                        <a:t>clonesess</a:t>
                      </a:r>
                      <a:r>
                        <a:rPr lang="it-IT" sz="1000" dirty="0">
                          <a:solidFill>
                            <a:srgbClr val="FF0000"/>
                          </a:solidFill>
                          <a:effectLst/>
                        </a:rPr>
                        <a:t> </a:t>
                      </a:r>
                      <a:r>
                        <a:rPr lang="it-IT" sz="1000" dirty="0" err="1">
                          <a:solidFill>
                            <a:srgbClr val="FF0000"/>
                          </a:solidFill>
                          <a:effectLst/>
                        </a:rPr>
                        <a:t>adolescent</a:t>
                      </a:r>
                      <a:r>
                        <a:rPr lang="it-IT" sz="1000" dirty="0">
                          <a:solidFill>
                            <a:srgbClr val="FF0000"/>
                          </a:solidFill>
                          <a:effectLst/>
                        </a:rPr>
                        <a:t> </a:t>
                      </a:r>
                      <a:r>
                        <a:rPr lang="it-IT" sz="1000" dirty="0" err="1">
                          <a:solidFill>
                            <a:srgbClr val="FF0000"/>
                          </a:solidFill>
                          <a:effectLst/>
                        </a:rPr>
                        <a:t>moeder</a:t>
                      </a:r>
                      <a:endParaRPr lang="it-IT" sz="1000" dirty="0">
                        <a:solidFill>
                          <a:srgbClr val="FF0000"/>
                        </a:solidFill>
                        <a:effectLst/>
                        <a:latin typeface="Calibri"/>
                        <a:ea typeface="Calibri"/>
                        <a:cs typeface="Times New Roman"/>
                      </a:endParaRPr>
                    </a:p>
                  </a:txBody>
                  <a:tcPr marL="0" marR="0" marT="0" marB="0"/>
                </a:tc>
                <a:tc>
                  <a:txBody>
                    <a:bodyPr/>
                    <a:lstStyle/>
                    <a:p>
                      <a:pPr marL="38100" marR="38100">
                        <a:lnSpc>
                          <a:spcPts val="1600"/>
                        </a:lnSpc>
                        <a:spcAft>
                          <a:spcPts val="0"/>
                        </a:spcAft>
                      </a:pPr>
                      <a:r>
                        <a:rPr lang="it-IT" sz="1000">
                          <a:effectLst/>
                        </a:rPr>
                        <a:t>Males</a:t>
                      </a:r>
                      <a:endParaRPr lang="it-IT" sz="10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it-IT" sz="1000">
                          <a:effectLst/>
                        </a:rPr>
                        <a:t>4,64</a:t>
                      </a:r>
                      <a:endParaRPr lang="it-IT" sz="100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it-IT" sz="1000">
                          <a:effectLst/>
                        </a:rPr>
                        <a:t>1,075</a:t>
                      </a:r>
                      <a:endParaRPr lang="it-IT" sz="1000">
                        <a:effectLst/>
                        <a:latin typeface="Calibri"/>
                        <a:ea typeface="Calibri"/>
                        <a:cs typeface="Times New Roman"/>
                      </a:endParaRPr>
                    </a:p>
                  </a:txBody>
                  <a:tcPr marL="0" marR="0" marT="0" marB="0" anchor="ctr"/>
                </a:tc>
                <a:extLst>
                  <a:ext uri="{0D108BD9-81ED-4DB2-BD59-A6C34878D82A}">
                    <a16:rowId xmlns:a16="http://schemas.microsoft.com/office/drawing/2014/main" val="10022"/>
                  </a:ext>
                </a:extLst>
              </a:tr>
              <a:tr h="207137">
                <a:tc vMerge="1">
                  <a:txBody>
                    <a:bodyPr/>
                    <a:lstStyle/>
                    <a:p>
                      <a:endParaRPr lang="it-IT"/>
                    </a:p>
                  </a:txBody>
                  <a:tcPr/>
                </a:tc>
                <a:tc>
                  <a:txBody>
                    <a:bodyPr/>
                    <a:lstStyle/>
                    <a:p>
                      <a:pPr marL="38100" marR="38100">
                        <a:lnSpc>
                          <a:spcPts val="1600"/>
                        </a:lnSpc>
                        <a:spcAft>
                          <a:spcPts val="0"/>
                        </a:spcAft>
                      </a:pPr>
                      <a:r>
                        <a:rPr lang="it-IT" sz="1000">
                          <a:effectLst/>
                        </a:rPr>
                        <a:t>Females</a:t>
                      </a:r>
                      <a:endParaRPr lang="it-IT" sz="10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it-IT" sz="1000">
                          <a:effectLst/>
                        </a:rPr>
                        <a:t>4,97</a:t>
                      </a:r>
                      <a:endParaRPr lang="it-IT" sz="100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it-IT" sz="1000">
                          <a:effectLst/>
                        </a:rPr>
                        <a:t>,810</a:t>
                      </a:r>
                      <a:endParaRPr lang="it-IT" sz="1000">
                        <a:effectLst/>
                        <a:latin typeface="Calibri"/>
                        <a:ea typeface="Calibri"/>
                        <a:cs typeface="Times New Roman"/>
                      </a:endParaRPr>
                    </a:p>
                  </a:txBody>
                  <a:tcPr marL="0" marR="0" marT="0" marB="0" anchor="ctr"/>
                </a:tc>
                <a:extLst>
                  <a:ext uri="{0D108BD9-81ED-4DB2-BD59-A6C34878D82A}">
                    <a16:rowId xmlns:a16="http://schemas.microsoft.com/office/drawing/2014/main" val="10023"/>
                  </a:ext>
                </a:extLst>
              </a:tr>
              <a:tr h="207137">
                <a:tc vMerge="1">
                  <a:txBody>
                    <a:bodyPr/>
                    <a:lstStyle/>
                    <a:p>
                      <a:endParaRPr lang="it-IT"/>
                    </a:p>
                  </a:txBody>
                  <a:tcPr/>
                </a:tc>
                <a:tc>
                  <a:txBody>
                    <a:bodyPr/>
                    <a:lstStyle/>
                    <a:p>
                      <a:pPr marL="38100" marR="38100">
                        <a:lnSpc>
                          <a:spcPts val="1600"/>
                        </a:lnSpc>
                        <a:spcAft>
                          <a:spcPts val="0"/>
                        </a:spcAft>
                      </a:pPr>
                      <a:r>
                        <a:rPr lang="it-IT" sz="1000">
                          <a:effectLst/>
                        </a:rPr>
                        <a:t>Total</a:t>
                      </a:r>
                      <a:endParaRPr lang="it-IT" sz="10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it-IT" sz="1000">
                          <a:effectLst/>
                        </a:rPr>
                        <a:t>4,80</a:t>
                      </a:r>
                      <a:endParaRPr lang="it-IT" sz="100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it-IT" sz="1000" dirty="0">
                          <a:effectLst/>
                        </a:rPr>
                        <a:t>,966</a:t>
                      </a:r>
                      <a:endParaRPr lang="it-IT" sz="1000" dirty="0">
                        <a:effectLst/>
                        <a:latin typeface="Calibri"/>
                        <a:ea typeface="Calibri"/>
                        <a:cs typeface="Times New Roman"/>
                      </a:endParaRPr>
                    </a:p>
                  </a:txBody>
                  <a:tcPr marL="0" marR="0" marT="0" marB="0" anchor="ctr"/>
                </a:tc>
                <a:extLst>
                  <a:ext uri="{0D108BD9-81ED-4DB2-BD59-A6C34878D82A}">
                    <a16:rowId xmlns:a16="http://schemas.microsoft.com/office/drawing/2014/main" val="10024"/>
                  </a:ext>
                </a:extLst>
              </a:tr>
            </a:tbl>
          </a:graphicData>
        </a:graphic>
      </p:graphicFrame>
      <p:sp>
        <p:nvSpPr>
          <p:cNvPr id="4" name="Segnaposto data 3"/>
          <p:cNvSpPr>
            <a:spLocks noGrp="1"/>
          </p:cNvSpPr>
          <p:nvPr>
            <p:ph type="dt" sz="half" idx="10"/>
          </p:nvPr>
        </p:nvSpPr>
        <p:spPr/>
        <p:txBody>
          <a:bodyPr/>
          <a:lstStyle/>
          <a:p>
            <a:fld id="{A4B3F369-3775-6B49-950F-429C20F585EB}" type="datetime1">
              <a:rPr lang="it-IT" smtClean="0"/>
              <a:pPr/>
              <a:t>08/03/2023</a:t>
            </a:fld>
            <a:endParaRPr lang="it-IT" dirty="0"/>
          </a:p>
        </p:txBody>
      </p:sp>
      <p:sp>
        <p:nvSpPr>
          <p:cNvPr id="5" name="Segnaposto piè di pagina 4"/>
          <p:cNvSpPr>
            <a:spLocks noGrp="1"/>
          </p:cNvSpPr>
          <p:nvPr>
            <p:ph type="ftr" sz="quarter" idx="11"/>
          </p:nvPr>
        </p:nvSpPr>
        <p:spPr/>
        <p:txBody>
          <a:bodyPr/>
          <a:lstStyle/>
          <a:p>
            <a:r>
              <a:rPr lang="en-US" dirty="0"/>
              <a:t>TITOLO PRESENTAZIONE</a:t>
            </a:r>
            <a:endParaRPr lang="it-IT" dirty="0"/>
          </a:p>
        </p:txBody>
      </p:sp>
      <p:sp>
        <p:nvSpPr>
          <p:cNvPr id="7" name="CasellaDiTesto 6"/>
          <p:cNvSpPr txBox="1"/>
          <p:nvPr/>
        </p:nvSpPr>
        <p:spPr>
          <a:xfrm>
            <a:off x="901874" y="1315233"/>
            <a:ext cx="3645074" cy="4647426"/>
          </a:xfrm>
          <a:prstGeom prst="rect">
            <a:avLst/>
          </a:prstGeom>
          <a:noFill/>
        </p:spPr>
        <p:txBody>
          <a:bodyPr wrap="square" rtlCol="0">
            <a:spAutoFit/>
          </a:bodyPr>
          <a:lstStyle/>
          <a:p>
            <a:r>
              <a:rPr lang="it-IT" sz="4400" b="1" dirty="0">
                <a:solidFill>
                  <a:srgbClr val="00B050"/>
                </a:solidFill>
              </a:rPr>
              <a:t>MANOVE</a:t>
            </a:r>
          </a:p>
          <a:p>
            <a:r>
              <a:rPr lang="it-IT" dirty="0"/>
              <a:t>In generale è migliore il rapporto con la madre</a:t>
            </a:r>
          </a:p>
          <a:p>
            <a:endParaRPr lang="it-IT" dirty="0"/>
          </a:p>
          <a:p>
            <a:endParaRPr lang="it-IT" dirty="0"/>
          </a:p>
          <a:p>
            <a:r>
              <a:rPr lang="it-IT" dirty="0"/>
              <a:t>F più alto attaccamento alla madre, migliore comunicazione e sentimento di maggiore vicinanza</a:t>
            </a:r>
          </a:p>
          <a:p>
            <a:endParaRPr lang="it-IT" dirty="0"/>
          </a:p>
          <a:p>
            <a:r>
              <a:rPr lang="it-IT" dirty="0"/>
              <a:t>F più fiducia nel padre</a:t>
            </a:r>
          </a:p>
          <a:p>
            <a:endParaRPr lang="it-IT" dirty="0"/>
          </a:p>
          <a:p>
            <a:r>
              <a:rPr lang="it-IT" dirty="0"/>
              <a:t>(p &lt;. 001)</a:t>
            </a:r>
          </a:p>
          <a:p>
            <a:endParaRPr lang="it-IT" dirty="0"/>
          </a:p>
          <a:p>
            <a:endParaRPr lang="it-IT" dirty="0"/>
          </a:p>
          <a:p>
            <a:endParaRPr lang="it-IT" dirty="0"/>
          </a:p>
        </p:txBody>
      </p:sp>
    </p:spTree>
    <p:extLst>
      <p:ext uri="{BB962C8B-B14F-4D97-AF65-F5344CB8AC3E}">
        <p14:creationId xmlns:p14="http://schemas.microsoft.com/office/powerpoint/2010/main" val="1597227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fld id="{A4B3F369-3775-6B49-950F-429C20F585EB}" type="datetime1">
              <a:rPr lang="it-IT" smtClean="0"/>
              <a:pPr/>
              <a:t>08/03/2023</a:t>
            </a:fld>
            <a:endParaRPr lang="it-IT" dirty="0"/>
          </a:p>
        </p:txBody>
      </p:sp>
      <p:sp>
        <p:nvSpPr>
          <p:cNvPr id="5" name="Segnaposto piè di pagina 4"/>
          <p:cNvSpPr>
            <a:spLocks noGrp="1"/>
          </p:cNvSpPr>
          <p:nvPr>
            <p:ph type="ftr" sz="quarter" idx="11"/>
          </p:nvPr>
        </p:nvSpPr>
        <p:spPr/>
        <p:txBody>
          <a:bodyPr/>
          <a:lstStyle/>
          <a:p>
            <a:r>
              <a:rPr lang="en-US"/>
              <a:t>TITOLO PRESENTAZIONE</a:t>
            </a:r>
            <a:endParaRPr lang="it-IT" dirty="0"/>
          </a:p>
        </p:txBody>
      </p:sp>
      <p:graphicFrame>
        <p:nvGraphicFramePr>
          <p:cNvPr id="9" name="Tabella 8"/>
          <p:cNvGraphicFramePr>
            <a:graphicFrameLocks noGrp="1"/>
          </p:cNvGraphicFramePr>
          <p:nvPr>
            <p:extLst>
              <p:ext uri="{D42A27DB-BD31-4B8C-83A1-F6EECF244321}">
                <p14:modId xmlns:p14="http://schemas.microsoft.com/office/powerpoint/2010/main" val="4107948254"/>
              </p:ext>
            </p:extLst>
          </p:nvPr>
        </p:nvGraphicFramePr>
        <p:xfrm>
          <a:off x="3119437" y="926922"/>
          <a:ext cx="5849199" cy="5649251"/>
        </p:xfrm>
        <a:graphic>
          <a:graphicData uri="http://schemas.openxmlformats.org/drawingml/2006/table">
            <a:tbl>
              <a:tblPr>
                <a:tableStyleId>{5C22544A-7EE6-4342-B048-85BDC9FD1C3A}</a:tableStyleId>
              </a:tblPr>
              <a:tblGrid>
                <a:gridCol w="1241271">
                  <a:extLst>
                    <a:ext uri="{9D8B030D-6E8A-4147-A177-3AD203B41FA5}">
                      <a16:colId xmlns:a16="http://schemas.microsoft.com/office/drawing/2014/main" val="20000"/>
                    </a:ext>
                  </a:extLst>
                </a:gridCol>
                <a:gridCol w="1223706">
                  <a:extLst>
                    <a:ext uri="{9D8B030D-6E8A-4147-A177-3AD203B41FA5}">
                      <a16:colId xmlns:a16="http://schemas.microsoft.com/office/drawing/2014/main" val="20001"/>
                    </a:ext>
                  </a:extLst>
                </a:gridCol>
                <a:gridCol w="1692111">
                  <a:extLst>
                    <a:ext uri="{9D8B030D-6E8A-4147-A177-3AD203B41FA5}">
                      <a16:colId xmlns:a16="http://schemas.microsoft.com/office/drawing/2014/main" val="20002"/>
                    </a:ext>
                  </a:extLst>
                </a:gridCol>
                <a:gridCol w="1692111">
                  <a:extLst>
                    <a:ext uri="{9D8B030D-6E8A-4147-A177-3AD203B41FA5}">
                      <a16:colId xmlns:a16="http://schemas.microsoft.com/office/drawing/2014/main" val="20003"/>
                    </a:ext>
                  </a:extLst>
                </a:gridCol>
              </a:tblGrid>
              <a:tr h="297329">
                <a:tc>
                  <a:txBody>
                    <a:bodyPr/>
                    <a:lstStyle/>
                    <a:p>
                      <a:pPr>
                        <a:lnSpc>
                          <a:spcPct val="115000"/>
                        </a:lnSpc>
                        <a:spcAft>
                          <a:spcPts val="0"/>
                        </a:spcAft>
                      </a:pPr>
                      <a:r>
                        <a:rPr lang="it-IT" sz="1400" dirty="0">
                          <a:effectLst/>
                        </a:rPr>
                        <a:t> </a:t>
                      </a:r>
                      <a:endParaRPr lang="it-IT" sz="1400" dirty="0">
                        <a:effectLst/>
                        <a:latin typeface="Calibri"/>
                        <a:ea typeface="Calibri"/>
                        <a:cs typeface="Times New Roman"/>
                      </a:endParaRPr>
                    </a:p>
                  </a:txBody>
                  <a:tcPr marL="0" marR="0" marT="0" marB="0"/>
                </a:tc>
                <a:tc>
                  <a:txBody>
                    <a:bodyPr/>
                    <a:lstStyle/>
                    <a:p>
                      <a:pPr marL="38100" marR="38100">
                        <a:lnSpc>
                          <a:spcPts val="1600"/>
                        </a:lnSpc>
                        <a:spcAft>
                          <a:spcPts val="0"/>
                        </a:spcAft>
                      </a:pPr>
                      <a:r>
                        <a:rPr lang="it-IT" sz="1400">
                          <a:effectLst/>
                        </a:rPr>
                        <a:t>genere</a:t>
                      </a:r>
                      <a:endParaRPr lang="it-IT" sz="1400">
                        <a:effectLst/>
                        <a:latin typeface="Calibri"/>
                        <a:ea typeface="Calibri"/>
                        <a:cs typeface="Times New Roman"/>
                      </a:endParaRPr>
                    </a:p>
                  </a:txBody>
                  <a:tcPr marL="0" marR="0" marT="0" marB="0" anchor="b"/>
                </a:tc>
                <a:tc>
                  <a:txBody>
                    <a:bodyPr/>
                    <a:lstStyle/>
                    <a:p>
                      <a:pPr marL="38100" marR="38100" algn="ctr">
                        <a:lnSpc>
                          <a:spcPts val="1600"/>
                        </a:lnSpc>
                        <a:spcAft>
                          <a:spcPts val="0"/>
                        </a:spcAft>
                      </a:pPr>
                      <a:r>
                        <a:rPr lang="it-IT" sz="1400">
                          <a:effectLst/>
                        </a:rPr>
                        <a:t>Mean</a:t>
                      </a:r>
                      <a:endParaRPr lang="it-IT" sz="1400">
                        <a:effectLst/>
                        <a:latin typeface="Calibri"/>
                        <a:ea typeface="Calibri"/>
                        <a:cs typeface="Times New Roman"/>
                      </a:endParaRPr>
                    </a:p>
                  </a:txBody>
                  <a:tcPr marL="0" marR="0" marT="0" marB="0" anchor="b"/>
                </a:tc>
                <a:tc>
                  <a:txBody>
                    <a:bodyPr/>
                    <a:lstStyle/>
                    <a:p>
                      <a:pPr marL="38100" marR="38100" algn="ctr">
                        <a:lnSpc>
                          <a:spcPts val="1600"/>
                        </a:lnSpc>
                        <a:spcAft>
                          <a:spcPts val="0"/>
                        </a:spcAft>
                      </a:pPr>
                      <a:r>
                        <a:rPr lang="it-IT" sz="1400">
                          <a:effectLst/>
                        </a:rPr>
                        <a:t>Std. Deviation</a:t>
                      </a:r>
                      <a:endParaRPr lang="it-IT" sz="1400">
                        <a:effectLst/>
                        <a:latin typeface="Calibri"/>
                        <a:ea typeface="Calibri"/>
                        <a:cs typeface="Times New Roman"/>
                      </a:endParaRPr>
                    </a:p>
                  </a:txBody>
                  <a:tcPr marL="0" marR="0" marT="0" marB="0" anchor="b"/>
                </a:tc>
                <a:extLst>
                  <a:ext uri="{0D108BD9-81ED-4DB2-BD59-A6C34878D82A}">
                    <a16:rowId xmlns:a16="http://schemas.microsoft.com/office/drawing/2014/main" val="10000"/>
                  </a:ext>
                </a:extLst>
              </a:tr>
              <a:tr h="297329">
                <a:tc rowSpan="3">
                  <a:txBody>
                    <a:bodyPr/>
                    <a:lstStyle/>
                    <a:p>
                      <a:pPr marL="38100" marR="38100">
                        <a:lnSpc>
                          <a:spcPts val="1600"/>
                        </a:lnSpc>
                        <a:spcAft>
                          <a:spcPts val="0"/>
                        </a:spcAft>
                      </a:pPr>
                      <a:r>
                        <a:rPr lang="it-IT" sz="1400" dirty="0">
                          <a:effectLst/>
                        </a:rPr>
                        <a:t>EROS</a:t>
                      </a:r>
                      <a:endParaRPr lang="it-IT" sz="1400" dirty="0">
                        <a:effectLst/>
                        <a:latin typeface="Calibri"/>
                        <a:ea typeface="Calibri"/>
                        <a:cs typeface="Times New Roman"/>
                      </a:endParaRPr>
                    </a:p>
                  </a:txBody>
                  <a:tcPr marL="0" marR="0" marT="0" marB="0"/>
                </a:tc>
                <a:tc>
                  <a:txBody>
                    <a:bodyPr/>
                    <a:lstStyle/>
                    <a:p>
                      <a:pPr marL="38100" marR="38100">
                        <a:lnSpc>
                          <a:spcPts val="1600"/>
                        </a:lnSpc>
                        <a:spcAft>
                          <a:spcPts val="0"/>
                        </a:spcAft>
                      </a:pPr>
                      <a:r>
                        <a:rPr lang="it-IT" sz="1400">
                          <a:effectLst/>
                        </a:rPr>
                        <a:t>Males</a:t>
                      </a:r>
                      <a:endParaRPr lang="it-IT" sz="14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it-IT" sz="1400" dirty="0">
                          <a:solidFill>
                            <a:srgbClr val="FF0000"/>
                          </a:solidFill>
                          <a:effectLst/>
                        </a:rPr>
                        <a:t>3,84</a:t>
                      </a:r>
                      <a:endParaRPr lang="it-IT" sz="1400" dirty="0">
                        <a:solidFill>
                          <a:srgbClr val="FF0000"/>
                        </a:solidFill>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it-IT" sz="1400">
                          <a:effectLst/>
                        </a:rPr>
                        <a:t>,699</a:t>
                      </a:r>
                      <a:endParaRPr lang="it-IT" sz="1400">
                        <a:effectLst/>
                        <a:latin typeface="Calibri"/>
                        <a:ea typeface="Calibri"/>
                        <a:cs typeface="Times New Roman"/>
                      </a:endParaRPr>
                    </a:p>
                  </a:txBody>
                  <a:tcPr marL="0" marR="0" marT="0" marB="0" anchor="ctr"/>
                </a:tc>
                <a:extLst>
                  <a:ext uri="{0D108BD9-81ED-4DB2-BD59-A6C34878D82A}">
                    <a16:rowId xmlns:a16="http://schemas.microsoft.com/office/drawing/2014/main" val="10001"/>
                  </a:ext>
                </a:extLst>
              </a:tr>
              <a:tr h="297329">
                <a:tc vMerge="1">
                  <a:txBody>
                    <a:bodyPr/>
                    <a:lstStyle/>
                    <a:p>
                      <a:endParaRPr lang="it-IT"/>
                    </a:p>
                  </a:txBody>
                  <a:tcPr/>
                </a:tc>
                <a:tc>
                  <a:txBody>
                    <a:bodyPr/>
                    <a:lstStyle/>
                    <a:p>
                      <a:pPr marL="38100" marR="38100">
                        <a:lnSpc>
                          <a:spcPts val="1600"/>
                        </a:lnSpc>
                        <a:spcAft>
                          <a:spcPts val="0"/>
                        </a:spcAft>
                      </a:pPr>
                      <a:r>
                        <a:rPr lang="it-IT" sz="1400" dirty="0" err="1">
                          <a:effectLst/>
                        </a:rPr>
                        <a:t>Females</a:t>
                      </a:r>
                      <a:endParaRPr lang="it-IT" sz="1400" dirty="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it-IT" sz="1400" dirty="0">
                          <a:solidFill>
                            <a:srgbClr val="FF0000"/>
                          </a:solidFill>
                          <a:effectLst/>
                        </a:rPr>
                        <a:t>4,05</a:t>
                      </a:r>
                      <a:endParaRPr lang="it-IT" sz="1400" dirty="0">
                        <a:solidFill>
                          <a:srgbClr val="FF0000"/>
                        </a:solidFill>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it-IT" sz="1400">
                          <a:effectLst/>
                        </a:rPr>
                        <a:t>,636</a:t>
                      </a:r>
                      <a:endParaRPr lang="it-IT" sz="1400">
                        <a:effectLst/>
                        <a:latin typeface="Calibri"/>
                        <a:ea typeface="Calibri"/>
                        <a:cs typeface="Times New Roman"/>
                      </a:endParaRPr>
                    </a:p>
                  </a:txBody>
                  <a:tcPr marL="0" marR="0" marT="0" marB="0" anchor="ctr"/>
                </a:tc>
                <a:extLst>
                  <a:ext uri="{0D108BD9-81ED-4DB2-BD59-A6C34878D82A}">
                    <a16:rowId xmlns:a16="http://schemas.microsoft.com/office/drawing/2014/main" val="10002"/>
                  </a:ext>
                </a:extLst>
              </a:tr>
              <a:tr h="297329">
                <a:tc vMerge="1">
                  <a:txBody>
                    <a:bodyPr/>
                    <a:lstStyle/>
                    <a:p>
                      <a:endParaRPr lang="it-IT"/>
                    </a:p>
                  </a:txBody>
                  <a:tcPr/>
                </a:tc>
                <a:tc>
                  <a:txBody>
                    <a:bodyPr/>
                    <a:lstStyle/>
                    <a:p>
                      <a:pPr marL="38100" marR="38100">
                        <a:lnSpc>
                          <a:spcPts val="1600"/>
                        </a:lnSpc>
                        <a:spcAft>
                          <a:spcPts val="0"/>
                        </a:spcAft>
                      </a:pPr>
                      <a:r>
                        <a:rPr lang="it-IT" sz="1400" dirty="0">
                          <a:effectLst/>
                        </a:rPr>
                        <a:t>Total</a:t>
                      </a:r>
                      <a:endParaRPr lang="it-IT" sz="1400" dirty="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it-IT" sz="1400" dirty="0">
                          <a:effectLst/>
                        </a:rPr>
                        <a:t>3,94</a:t>
                      </a:r>
                      <a:endParaRPr lang="it-IT" sz="1400" dirty="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it-IT" sz="1400">
                          <a:effectLst/>
                        </a:rPr>
                        <a:t>,675</a:t>
                      </a:r>
                      <a:endParaRPr lang="it-IT" sz="1400">
                        <a:effectLst/>
                        <a:latin typeface="Calibri"/>
                        <a:ea typeface="Calibri"/>
                        <a:cs typeface="Times New Roman"/>
                      </a:endParaRPr>
                    </a:p>
                  </a:txBody>
                  <a:tcPr marL="0" marR="0" marT="0" marB="0" anchor="ctr"/>
                </a:tc>
                <a:extLst>
                  <a:ext uri="{0D108BD9-81ED-4DB2-BD59-A6C34878D82A}">
                    <a16:rowId xmlns:a16="http://schemas.microsoft.com/office/drawing/2014/main" val="10003"/>
                  </a:ext>
                </a:extLst>
              </a:tr>
              <a:tr h="297329">
                <a:tc rowSpan="3">
                  <a:txBody>
                    <a:bodyPr/>
                    <a:lstStyle/>
                    <a:p>
                      <a:pPr marL="38100" marR="38100">
                        <a:lnSpc>
                          <a:spcPts val="1600"/>
                        </a:lnSpc>
                        <a:spcAft>
                          <a:spcPts val="0"/>
                        </a:spcAft>
                      </a:pPr>
                      <a:r>
                        <a:rPr lang="it-IT" sz="1400">
                          <a:effectLst/>
                        </a:rPr>
                        <a:t>LUDUS</a:t>
                      </a:r>
                      <a:endParaRPr lang="it-IT" sz="1400">
                        <a:effectLst/>
                        <a:latin typeface="Calibri"/>
                        <a:ea typeface="Calibri"/>
                        <a:cs typeface="Times New Roman"/>
                      </a:endParaRPr>
                    </a:p>
                  </a:txBody>
                  <a:tcPr marL="0" marR="0" marT="0" marB="0"/>
                </a:tc>
                <a:tc>
                  <a:txBody>
                    <a:bodyPr/>
                    <a:lstStyle/>
                    <a:p>
                      <a:pPr marL="38100" marR="38100">
                        <a:lnSpc>
                          <a:spcPts val="1600"/>
                        </a:lnSpc>
                        <a:spcAft>
                          <a:spcPts val="0"/>
                        </a:spcAft>
                      </a:pPr>
                      <a:r>
                        <a:rPr lang="it-IT" sz="1400">
                          <a:effectLst/>
                        </a:rPr>
                        <a:t>Males</a:t>
                      </a:r>
                      <a:endParaRPr lang="it-IT" sz="14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it-IT" sz="1400" dirty="0">
                          <a:solidFill>
                            <a:srgbClr val="FF0000"/>
                          </a:solidFill>
                          <a:effectLst/>
                        </a:rPr>
                        <a:t>2,59</a:t>
                      </a:r>
                      <a:endParaRPr lang="it-IT" sz="1400" dirty="0">
                        <a:solidFill>
                          <a:srgbClr val="FF0000"/>
                        </a:solidFill>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it-IT" sz="1400">
                          <a:effectLst/>
                        </a:rPr>
                        <a:t>,705</a:t>
                      </a:r>
                      <a:endParaRPr lang="it-IT" sz="1400">
                        <a:effectLst/>
                        <a:latin typeface="Calibri"/>
                        <a:ea typeface="Calibri"/>
                        <a:cs typeface="Times New Roman"/>
                      </a:endParaRPr>
                    </a:p>
                  </a:txBody>
                  <a:tcPr marL="0" marR="0" marT="0" marB="0" anchor="ctr"/>
                </a:tc>
                <a:extLst>
                  <a:ext uri="{0D108BD9-81ED-4DB2-BD59-A6C34878D82A}">
                    <a16:rowId xmlns:a16="http://schemas.microsoft.com/office/drawing/2014/main" val="10004"/>
                  </a:ext>
                </a:extLst>
              </a:tr>
              <a:tr h="297329">
                <a:tc vMerge="1">
                  <a:txBody>
                    <a:bodyPr/>
                    <a:lstStyle/>
                    <a:p>
                      <a:endParaRPr lang="it-IT"/>
                    </a:p>
                  </a:txBody>
                  <a:tcPr/>
                </a:tc>
                <a:tc>
                  <a:txBody>
                    <a:bodyPr/>
                    <a:lstStyle/>
                    <a:p>
                      <a:pPr marL="38100" marR="38100">
                        <a:lnSpc>
                          <a:spcPts val="1600"/>
                        </a:lnSpc>
                        <a:spcAft>
                          <a:spcPts val="0"/>
                        </a:spcAft>
                      </a:pPr>
                      <a:r>
                        <a:rPr lang="it-IT" sz="1400">
                          <a:effectLst/>
                        </a:rPr>
                        <a:t>Females</a:t>
                      </a:r>
                      <a:endParaRPr lang="it-IT" sz="14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it-IT" sz="1400" dirty="0">
                          <a:solidFill>
                            <a:srgbClr val="FF0000"/>
                          </a:solidFill>
                          <a:effectLst/>
                        </a:rPr>
                        <a:t>2,17</a:t>
                      </a:r>
                      <a:endParaRPr lang="it-IT" sz="1400" dirty="0">
                        <a:solidFill>
                          <a:srgbClr val="FF0000"/>
                        </a:solidFill>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it-IT" sz="1400">
                          <a:effectLst/>
                        </a:rPr>
                        <a:t>,592</a:t>
                      </a:r>
                      <a:endParaRPr lang="it-IT" sz="1400">
                        <a:effectLst/>
                        <a:latin typeface="Calibri"/>
                        <a:ea typeface="Calibri"/>
                        <a:cs typeface="Times New Roman"/>
                      </a:endParaRPr>
                    </a:p>
                  </a:txBody>
                  <a:tcPr marL="0" marR="0" marT="0" marB="0" anchor="ctr"/>
                </a:tc>
                <a:extLst>
                  <a:ext uri="{0D108BD9-81ED-4DB2-BD59-A6C34878D82A}">
                    <a16:rowId xmlns:a16="http://schemas.microsoft.com/office/drawing/2014/main" val="10005"/>
                  </a:ext>
                </a:extLst>
              </a:tr>
              <a:tr h="297329">
                <a:tc vMerge="1">
                  <a:txBody>
                    <a:bodyPr/>
                    <a:lstStyle/>
                    <a:p>
                      <a:endParaRPr lang="it-IT"/>
                    </a:p>
                  </a:txBody>
                  <a:tcPr/>
                </a:tc>
                <a:tc>
                  <a:txBody>
                    <a:bodyPr/>
                    <a:lstStyle/>
                    <a:p>
                      <a:pPr marL="38100" marR="38100">
                        <a:lnSpc>
                          <a:spcPts val="1600"/>
                        </a:lnSpc>
                        <a:spcAft>
                          <a:spcPts val="0"/>
                        </a:spcAft>
                      </a:pPr>
                      <a:r>
                        <a:rPr lang="it-IT" sz="1400">
                          <a:effectLst/>
                        </a:rPr>
                        <a:t>Total</a:t>
                      </a:r>
                      <a:endParaRPr lang="it-IT" sz="14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it-IT" sz="1400" dirty="0">
                          <a:effectLst/>
                        </a:rPr>
                        <a:t>2,38</a:t>
                      </a:r>
                      <a:endParaRPr lang="it-IT" sz="1400" dirty="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it-IT" sz="1400">
                          <a:effectLst/>
                        </a:rPr>
                        <a:t>,684</a:t>
                      </a:r>
                      <a:endParaRPr lang="it-IT" sz="1400">
                        <a:effectLst/>
                        <a:latin typeface="Calibri"/>
                        <a:ea typeface="Calibri"/>
                        <a:cs typeface="Times New Roman"/>
                      </a:endParaRPr>
                    </a:p>
                  </a:txBody>
                  <a:tcPr marL="0" marR="0" marT="0" marB="0" anchor="ctr"/>
                </a:tc>
                <a:extLst>
                  <a:ext uri="{0D108BD9-81ED-4DB2-BD59-A6C34878D82A}">
                    <a16:rowId xmlns:a16="http://schemas.microsoft.com/office/drawing/2014/main" val="10006"/>
                  </a:ext>
                </a:extLst>
              </a:tr>
              <a:tr h="297329">
                <a:tc rowSpan="3">
                  <a:txBody>
                    <a:bodyPr/>
                    <a:lstStyle/>
                    <a:p>
                      <a:pPr marL="38100" marR="38100">
                        <a:lnSpc>
                          <a:spcPts val="1600"/>
                        </a:lnSpc>
                        <a:spcAft>
                          <a:spcPts val="0"/>
                        </a:spcAft>
                      </a:pPr>
                      <a:r>
                        <a:rPr lang="it-IT" sz="1400">
                          <a:effectLst/>
                        </a:rPr>
                        <a:t>STORGE</a:t>
                      </a:r>
                      <a:endParaRPr lang="it-IT" sz="1400">
                        <a:effectLst/>
                        <a:latin typeface="Calibri"/>
                        <a:ea typeface="Calibri"/>
                        <a:cs typeface="Times New Roman"/>
                      </a:endParaRPr>
                    </a:p>
                  </a:txBody>
                  <a:tcPr marL="0" marR="0" marT="0" marB="0"/>
                </a:tc>
                <a:tc>
                  <a:txBody>
                    <a:bodyPr/>
                    <a:lstStyle/>
                    <a:p>
                      <a:pPr marL="38100" marR="38100">
                        <a:lnSpc>
                          <a:spcPts val="1600"/>
                        </a:lnSpc>
                        <a:spcAft>
                          <a:spcPts val="0"/>
                        </a:spcAft>
                      </a:pPr>
                      <a:r>
                        <a:rPr lang="it-IT" sz="1400">
                          <a:effectLst/>
                        </a:rPr>
                        <a:t>Males</a:t>
                      </a:r>
                      <a:endParaRPr lang="it-IT" sz="14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it-IT" sz="1400" dirty="0">
                          <a:effectLst/>
                        </a:rPr>
                        <a:t>2,81</a:t>
                      </a:r>
                      <a:endParaRPr lang="it-IT" sz="1400" dirty="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it-IT" sz="1400">
                          <a:effectLst/>
                        </a:rPr>
                        <a:t>,784</a:t>
                      </a:r>
                      <a:endParaRPr lang="it-IT" sz="1400">
                        <a:effectLst/>
                        <a:latin typeface="Calibri"/>
                        <a:ea typeface="Calibri"/>
                        <a:cs typeface="Times New Roman"/>
                      </a:endParaRPr>
                    </a:p>
                  </a:txBody>
                  <a:tcPr marL="0" marR="0" marT="0" marB="0" anchor="ctr"/>
                </a:tc>
                <a:extLst>
                  <a:ext uri="{0D108BD9-81ED-4DB2-BD59-A6C34878D82A}">
                    <a16:rowId xmlns:a16="http://schemas.microsoft.com/office/drawing/2014/main" val="10007"/>
                  </a:ext>
                </a:extLst>
              </a:tr>
              <a:tr h="297329">
                <a:tc vMerge="1">
                  <a:txBody>
                    <a:bodyPr/>
                    <a:lstStyle/>
                    <a:p>
                      <a:endParaRPr lang="it-IT"/>
                    </a:p>
                  </a:txBody>
                  <a:tcPr/>
                </a:tc>
                <a:tc>
                  <a:txBody>
                    <a:bodyPr/>
                    <a:lstStyle/>
                    <a:p>
                      <a:pPr marL="38100" marR="38100">
                        <a:lnSpc>
                          <a:spcPts val="1600"/>
                        </a:lnSpc>
                        <a:spcAft>
                          <a:spcPts val="0"/>
                        </a:spcAft>
                      </a:pPr>
                      <a:r>
                        <a:rPr lang="it-IT" sz="1400">
                          <a:effectLst/>
                        </a:rPr>
                        <a:t>Females</a:t>
                      </a:r>
                      <a:endParaRPr lang="it-IT" sz="14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it-IT" sz="1400" dirty="0">
                          <a:effectLst/>
                        </a:rPr>
                        <a:t>2,88</a:t>
                      </a:r>
                      <a:endParaRPr lang="it-IT" sz="1400" dirty="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it-IT" sz="1400">
                          <a:effectLst/>
                        </a:rPr>
                        <a:t>,756</a:t>
                      </a:r>
                      <a:endParaRPr lang="it-IT" sz="1400">
                        <a:effectLst/>
                        <a:latin typeface="Calibri"/>
                        <a:ea typeface="Calibri"/>
                        <a:cs typeface="Times New Roman"/>
                      </a:endParaRPr>
                    </a:p>
                  </a:txBody>
                  <a:tcPr marL="0" marR="0" marT="0" marB="0" anchor="ctr"/>
                </a:tc>
                <a:extLst>
                  <a:ext uri="{0D108BD9-81ED-4DB2-BD59-A6C34878D82A}">
                    <a16:rowId xmlns:a16="http://schemas.microsoft.com/office/drawing/2014/main" val="10008"/>
                  </a:ext>
                </a:extLst>
              </a:tr>
              <a:tr h="297329">
                <a:tc vMerge="1">
                  <a:txBody>
                    <a:bodyPr/>
                    <a:lstStyle/>
                    <a:p>
                      <a:endParaRPr lang="it-IT"/>
                    </a:p>
                  </a:txBody>
                  <a:tcPr/>
                </a:tc>
                <a:tc>
                  <a:txBody>
                    <a:bodyPr/>
                    <a:lstStyle/>
                    <a:p>
                      <a:pPr marL="38100" marR="38100">
                        <a:lnSpc>
                          <a:spcPts val="1600"/>
                        </a:lnSpc>
                        <a:spcAft>
                          <a:spcPts val="0"/>
                        </a:spcAft>
                      </a:pPr>
                      <a:r>
                        <a:rPr lang="it-IT" sz="1400">
                          <a:effectLst/>
                        </a:rPr>
                        <a:t>Total</a:t>
                      </a:r>
                      <a:endParaRPr lang="it-IT" sz="14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it-IT" sz="1400" dirty="0">
                          <a:effectLst/>
                        </a:rPr>
                        <a:t>2,84</a:t>
                      </a:r>
                      <a:endParaRPr lang="it-IT" sz="1400" dirty="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it-IT" sz="1400">
                          <a:effectLst/>
                        </a:rPr>
                        <a:t>,770</a:t>
                      </a:r>
                      <a:endParaRPr lang="it-IT" sz="1400">
                        <a:effectLst/>
                        <a:latin typeface="Calibri"/>
                        <a:ea typeface="Calibri"/>
                        <a:cs typeface="Times New Roman"/>
                      </a:endParaRPr>
                    </a:p>
                  </a:txBody>
                  <a:tcPr marL="0" marR="0" marT="0" marB="0" anchor="ctr"/>
                </a:tc>
                <a:extLst>
                  <a:ext uri="{0D108BD9-81ED-4DB2-BD59-A6C34878D82A}">
                    <a16:rowId xmlns:a16="http://schemas.microsoft.com/office/drawing/2014/main" val="10009"/>
                  </a:ext>
                </a:extLst>
              </a:tr>
              <a:tr h="297329">
                <a:tc rowSpan="3">
                  <a:txBody>
                    <a:bodyPr/>
                    <a:lstStyle/>
                    <a:p>
                      <a:pPr marL="38100" marR="38100">
                        <a:lnSpc>
                          <a:spcPts val="1600"/>
                        </a:lnSpc>
                        <a:spcAft>
                          <a:spcPts val="0"/>
                        </a:spcAft>
                      </a:pPr>
                      <a:r>
                        <a:rPr lang="it-IT" sz="1400">
                          <a:effectLst/>
                        </a:rPr>
                        <a:t>PRAGMA</a:t>
                      </a:r>
                      <a:endParaRPr lang="it-IT" sz="1400">
                        <a:effectLst/>
                        <a:latin typeface="Calibri"/>
                        <a:ea typeface="Calibri"/>
                        <a:cs typeface="Times New Roman"/>
                      </a:endParaRPr>
                    </a:p>
                  </a:txBody>
                  <a:tcPr marL="0" marR="0" marT="0" marB="0"/>
                </a:tc>
                <a:tc>
                  <a:txBody>
                    <a:bodyPr/>
                    <a:lstStyle/>
                    <a:p>
                      <a:pPr marL="38100" marR="38100">
                        <a:lnSpc>
                          <a:spcPts val="1600"/>
                        </a:lnSpc>
                        <a:spcAft>
                          <a:spcPts val="0"/>
                        </a:spcAft>
                      </a:pPr>
                      <a:r>
                        <a:rPr lang="it-IT" sz="1400">
                          <a:effectLst/>
                        </a:rPr>
                        <a:t>Males</a:t>
                      </a:r>
                      <a:endParaRPr lang="it-IT" sz="14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it-IT" sz="1400" dirty="0">
                          <a:effectLst/>
                        </a:rPr>
                        <a:t>2,65</a:t>
                      </a:r>
                      <a:endParaRPr lang="it-IT" sz="1400" dirty="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it-IT" sz="1400">
                          <a:effectLst/>
                        </a:rPr>
                        <a:t>,763</a:t>
                      </a:r>
                      <a:endParaRPr lang="it-IT" sz="1400">
                        <a:effectLst/>
                        <a:latin typeface="Calibri"/>
                        <a:ea typeface="Calibri"/>
                        <a:cs typeface="Times New Roman"/>
                      </a:endParaRPr>
                    </a:p>
                  </a:txBody>
                  <a:tcPr marL="0" marR="0" marT="0" marB="0" anchor="ctr"/>
                </a:tc>
                <a:extLst>
                  <a:ext uri="{0D108BD9-81ED-4DB2-BD59-A6C34878D82A}">
                    <a16:rowId xmlns:a16="http://schemas.microsoft.com/office/drawing/2014/main" val="10010"/>
                  </a:ext>
                </a:extLst>
              </a:tr>
              <a:tr h="297329">
                <a:tc vMerge="1">
                  <a:txBody>
                    <a:bodyPr/>
                    <a:lstStyle/>
                    <a:p>
                      <a:endParaRPr lang="it-IT"/>
                    </a:p>
                  </a:txBody>
                  <a:tcPr/>
                </a:tc>
                <a:tc>
                  <a:txBody>
                    <a:bodyPr/>
                    <a:lstStyle/>
                    <a:p>
                      <a:pPr marL="38100" marR="38100">
                        <a:lnSpc>
                          <a:spcPts val="1600"/>
                        </a:lnSpc>
                        <a:spcAft>
                          <a:spcPts val="0"/>
                        </a:spcAft>
                      </a:pPr>
                      <a:r>
                        <a:rPr lang="it-IT" sz="1400">
                          <a:effectLst/>
                        </a:rPr>
                        <a:t>Females</a:t>
                      </a:r>
                      <a:endParaRPr lang="it-IT" sz="14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it-IT" sz="1400" dirty="0">
                          <a:effectLst/>
                        </a:rPr>
                        <a:t>2,54</a:t>
                      </a:r>
                      <a:endParaRPr lang="it-IT" sz="1400" dirty="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it-IT" sz="1400">
                          <a:effectLst/>
                        </a:rPr>
                        <a:t>,831</a:t>
                      </a:r>
                      <a:endParaRPr lang="it-IT" sz="1400">
                        <a:effectLst/>
                        <a:latin typeface="Calibri"/>
                        <a:ea typeface="Calibri"/>
                        <a:cs typeface="Times New Roman"/>
                      </a:endParaRPr>
                    </a:p>
                  </a:txBody>
                  <a:tcPr marL="0" marR="0" marT="0" marB="0" anchor="ctr"/>
                </a:tc>
                <a:extLst>
                  <a:ext uri="{0D108BD9-81ED-4DB2-BD59-A6C34878D82A}">
                    <a16:rowId xmlns:a16="http://schemas.microsoft.com/office/drawing/2014/main" val="10011"/>
                  </a:ext>
                </a:extLst>
              </a:tr>
              <a:tr h="297329">
                <a:tc vMerge="1">
                  <a:txBody>
                    <a:bodyPr/>
                    <a:lstStyle/>
                    <a:p>
                      <a:endParaRPr lang="it-IT"/>
                    </a:p>
                  </a:txBody>
                  <a:tcPr/>
                </a:tc>
                <a:tc>
                  <a:txBody>
                    <a:bodyPr/>
                    <a:lstStyle/>
                    <a:p>
                      <a:pPr marL="38100" marR="38100">
                        <a:lnSpc>
                          <a:spcPts val="1600"/>
                        </a:lnSpc>
                        <a:spcAft>
                          <a:spcPts val="0"/>
                        </a:spcAft>
                      </a:pPr>
                      <a:r>
                        <a:rPr lang="it-IT" sz="1400">
                          <a:effectLst/>
                        </a:rPr>
                        <a:t>Total</a:t>
                      </a:r>
                      <a:endParaRPr lang="it-IT" sz="14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it-IT" sz="1400" dirty="0">
                          <a:effectLst/>
                        </a:rPr>
                        <a:t>2,59</a:t>
                      </a:r>
                      <a:endParaRPr lang="it-IT" sz="1400" dirty="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it-IT" sz="1400">
                          <a:effectLst/>
                        </a:rPr>
                        <a:t>,798</a:t>
                      </a:r>
                      <a:endParaRPr lang="it-IT" sz="1400">
                        <a:effectLst/>
                        <a:latin typeface="Calibri"/>
                        <a:ea typeface="Calibri"/>
                        <a:cs typeface="Times New Roman"/>
                      </a:endParaRPr>
                    </a:p>
                  </a:txBody>
                  <a:tcPr marL="0" marR="0" marT="0" marB="0" anchor="ctr"/>
                </a:tc>
                <a:extLst>
                  <a:ext uri="{0D108BD9-81ED-4DB2-BD59-A6C34878D82A}">
                    <a16:rowId xmlns:a16="http://schemas.microsoft.com/office/drawing/2014/main" val="10012"/>
                  </a:ext>
                </a:extLst>
              </a:tr>
              <a:tr h="297329">
                <a:tc rowSpan="3">
                  <a:txBody>
                    <a:bodyPr/>
                    <a:lstStyle/>
                    <a:p>
                      <a:pPr marL="38100" marR="38100">
                        <a:lnSpc>
                          <a:spcPts val="1600"/>
                        </a:lnSpc>
                        <a:spcAft>
                          <a:spcPts val="0"/>
                        </a:spcAft>
                      </a:pPr>
                      <a:r>
                        <a:rPr lang="it-IT" sz="1400">
                          <a:effectLst/>
                        </a:rPr>
                        <a:t>MANIA</a:t>
                      </a:r>
                      <a:endParaRPr lang="it-IT" sz="1400">
                        <a:effectLst/>
                        <a:latin typeface="Calibri"/>
                        <a:ea typeface="Calibri"/>
                        <a:cs typeface="Times New Roman"/>
                      </a:endParaRPr>
                    </a:p>
                  </a:txBody>
                  <a:tcPr marL="0" marR="0" marT="0" marB="0"/>
                </a:tc>
                <a:tc>
                  <a:txBody>
                    <a:bodyPr/>
                    <a:lstStyle/>
                    <a:p>
                      <a:pPr marL="38100" marR="38100">
                        <a:lnSpc>
                          <a:spcPts val="1600"/>
                        </a:lnSpc>
                        <a:spcAft>
                          <a:spcPts val="0"/>
                        </a:spcAft>
                      </a:pPr>
                      <a:r>
                        <a:rPr lang="it-IT" sz="1400">
                          <a:effectLst/>
                        </a:rPr>
                        <a:t>Males</a:t>
                      </a:r>
                      <a:endParaRPr lang="it-IT" sz="14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it-IT" sz="1400" dirty="0">
                          <a:effectLst/>
                        </a:rPr>
                        <a:t>2,83</a:t>
                      </a:r>
                      <a:endParaRPr lang="it-IT" sz="1400" dirty="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it-IT" sz="1400">
                          <a:effectLst/>
                        </a:rPr>
                        <a:t>,685</a:t>
                      </a:r>
                      <a:endParaRPr lang="it-IT" sz="1400">
                        <a:effectLst/>
                        <a:latin typeface="Calibri"/>
                        <a:ea typeface="Calibri"/>
                        <a:cs typeface="Times New Roman"/>
                      </a:endParaRPr>
                    </a:p>
                  </a:txBody>
                  <a:tcPr marL="0" marR="0" marT="0" marB="0" anchor="ctr"/>
                </a:tc>
                <a:extLst>
                  <a:ext uri="{0D108BD9-81ED-4DB2-BD59-A6C34878D82A}">
                    <a16:rowId xmlns:a16="http://schemas.microsoft.com/office/drawing/2014/main" val="10013"/>
                  </a:ext>
                </a:extLst>
              </a:tr>
              <a:tr h="297329">
                <a:tc vMerge="1">
                  <a:txBody>
                    <a:bodyPr/>
                    <a:lstStyle/>
                    <a:p>
                      <a:endParaRPr lang="it-IT"/>
                    </a:p>
                  </a:txBody>
                  <a:tcPr/>
                </a:tc>
                <a:tc>
                  <a:txBody>
                    <a:bodyPr/>
                    <a:lstStyle/>
                    <a:p>
                      <a:pPr marL="38100" marR="38100">
                        <a:lnSpc>
                          <a:spcPts val="1600"/>
                        </a:lnSpc>
                        <a:spcAft>
                          <a:spcPts val="0"/>
                        </a:spcAft>
                      </a:pPr>
                      <a:r>
                        <a:rPr lang="it-IT" sz="1400">
                          <a:effectLst/>
                        </a:rPr>
                        <a:t>Females</a:t>
                      </a:r>
                      <a:endParaRPr lang="it-IT" sz="14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it-IT" sz="1400" dirty="0">
                          <a:effectLst/>
                        </a:rPr>
                        <a:t>2,88</a:t>
                      </a:r>
                      <a:endParaRPr lang="it-IT" sz="1400" dirty="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it-IT" sz="1400">
                          <a:effectLst/>
                        </a:rPr>
                        <a:t>,709</a:t>
                      </a:r>
                      <a:endParaRPr lang="it-IT" sz="1400">
                        <a:effectLst/>
                        <a:latin typeface="Calibri"/>
                        <a:ea typeface="Calibri"/>
                        <a:cs typeface="Times New Roman"/>
                      </a:endParaRPr>
                    </a:p>
                  </a:txBody>
                  <a:tcPr marL="0" marR="0" marT="0" marB="0" anchor="ctr"/>
                </a:tc>
                <a:extLst>
                  <a:ext uri="{0D108BD9-81ED-4DB2-BD59-A6C34878D82A}">
                    <a16:rowId xmlns:a16="http://schemas.microsoft.com/office/drawing/2014/main" val="10014"/>
                  </a:ext>
                </a:extLst>
              </a:tr>
              <a:tr h="297329">
                <a:tc vMerge="1">
                  <a:txBody>
                    <a:bodyPr/>
                    <a:lstStyle/>
                    <a:p>
                      <a:endParaRPr lang="it-IT"/>
                    </a:p>
                  </a:txBody>
                  <a:tcPr/>
                </a:tc>
                <a:tc>
                  <a:txBody>
                    <a:bodyPr/>
                    <a:lstStyle/>
                    <a:p>
                      <a:pPr marL="38100" marR="38100">
                        <a:lnSpc>
                          <a:spcPts val="1600"/>
                        </a:lnSpc>
                        <a:spcAft>
                          <a:spcPts val="0"/>
                        </a:spcAft>
                      </a:pPr>
                      <a:r>
                        <a:rPr lang="it-IT" sz="1400">
                          <a:effectLst/>
                        </a:rPr>
                        <a:t>Total</a:t>
                      </a:r>
                      <a:endParaRPr lang="it-IT" sz="14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it-IT" sz="1400" dirty="0">
                          <a:effectLst/>
                        </a:rPr>
                        <a:t>2,86</a:t>
                      </a:r>
                      <a:endParaRPr lang="it-IT" sz="1400" dirty="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it-IT" sz="1400">
                          <a:effectLst/>
                        </a:rPr>
                        <a:t>,696</a:t>
                      </a:r>
                      <a:endParaRPr lang="it-IT" sz="1400">
                        <a:effectLst/>
                        <a:latin typeface="Calibri"/>
                        <a:ea typeface="Calibri"/>
                        <a:cs typeface="Times New Roman"/>
                      </a:endParaRPr>
                    </a:p>
                  </a:txBody>
                  <a:tcPr marL="0" marR="0" marT="0" marB="0" anchor="ctr"/>
                </a:tc>
                <a:extLst>
                  <a:ext uri="{0D108BD9-81ED-4DB2-BD59-A6C34878D82A}">
                    <a16:rowId xmlns:a16="http://schemas.microsoft.com/office/drawing/2014/main" val="10015"/>
                  </a:ext>
                </a:extLst>
              </a:tr>
              <a:tr h="297329">
                <a:tc rowSpan="3">
                  <a:txBody>
                    <a:bodyPr/>
                    <a:lstStyle/>
                    <a:p>
                      <a:pPr marL="38100" marR="38100">
                        <a:lnSpc>
                          <a:spcPts val="1600"/>
                        </a:lnSpc>
                        <a:spcAft>
                          <a:spcPts val="0"/>
                        </a:spcAft>
                      </a:pPr>
                      <a:r>
                        <a:rPr lang="it-IT" sz="1400">
                          <a:effectLst/>
                        </a:rPr>
                        <a:t>AGAPE</a:t>
                      </a:r>
                      <a:endParaRPr lang="it-IT" sz="1400">
                        <a:effectLst/>
                        <a:latin typeface="Calibri"/>
                        <a:ea typeface="Calibri"/>
                        <a:cs typeface="Times New Roman"/>
                      </a:endParaRPr>
                    </a:p>
                  </a:txBody>
                  <a:tcPr marL="0" marR="0" marT="0" marB="0"/>
                </a:tc>
                <a:tc>
                  <a:txBody>
                    <a:bodyPr/>
                    <a:lstStyle/>
                    <a:p>
                      <a:pPr marL="38100" marR="38100">
                        <a:lnSpc>
                          <a:spcPts val="1600"/>
                        </a:lnSpc>
                        <a:spcAft>
                          <a:spcPts val="0"/>
                        </a:spcAft>
                      </a:pPr>
                      <a:r>
                        <a:rPr lang="it-IT" sz="1400">
                          <a:effectLst/>
                        </a:rPr>
                        <a:t>Males</a:t>
                      </a:r>
                      <a:endParaRPr lang="it-IT" sz="14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it-IT" sz="1400" dirty="0">
                          <a:solidFill>
                            <a:srgbClr val="FF0000"/>
                          </a:solidFill>
                          <a:effectLst/>
                        </a:rPr>
                        <a:t>3,50</a:t>
                      </a:r>
                      <a:endParaRPr lang="it-IT" sz="1400" dirty="0">
                        <a:solidFill>
                          <a:srgbClr val="FF0000"/>
                        </a:solidFill>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it-IT" sz="1400">
                          <a:effectLst/>
                        </a:rPr>
                        <a:t>,721</a:t>
                      </a:r>
                      <a:endParaRPr lang="it-IT" sz="1400">
                        <a:effectLst/>
                        <a:latin typeface="Calibri"/>
                        <a:ea typeface="Calibri"/>
                        <a:cs typeface="Times New Roman"/>
                      </a:endParaRPr>
                    </a:p>
                  </a:txBody>
                  <a:tcPr marL="0" marR="0" marT="0" marB="0" anchor="ctr"/>
                </a:tc>
                <a:extLst>
                  <a:ext uri="{0D108BD9-81ED-4DB2-BD59-A6C34878D82A}">
                    <a16:rowId xmlns:a16="http://schemas.microsoft.com/office/drawing/2014/main" val="10016"/>
                  </a:ext>
                </a:extLst>
              </a:tr>
              <a:tr h="297329">
                <a:tc vMerge="1">
                  <a:txBody>
                    <a:bodyPr/>
                    <a:lstStyle/>
                    <a:p>
                      <a:endParaRPr lang="it-IT"/>
                    </a:p>
                  </a:txBody>
                  <a:tcPr/>
                </a:tc>
                <a:tc>
                  <a:txBody>
                    <a:bodyPr/>
                    <a:lstStyle/>
                    <a:p>
                      <a:pPr marL="38100" marR="38100">
                        <a:lnSpc>
                          <a:spcPts val="1600"/>
                        </a:lnSpc>
                        <a:spcAft>
                          <a:spcPts val="0"/>
                        </a:spcAft>
                      </a:pPr>
                      <a:r>
                        <a:rPr lang="it-IT" sz="1400">
                          <a:effectLst/>
                        </a:rPr>
                        <a:t>Females</a:t>
                      </a:r>
                      <a:endParaRPr lang="it-IT" sz="14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it-IT" sz="1400" dirty="0">
                          <a:solidFill>
                            <a:srgbClr val="FF0000"/>
                          </a:solidFill>
                          <a:effectLst/>
                        </a:rPr>
                        <a:t>3,32</a:t>
                      </a:r>
                      <a:endParaRPr lang="it-IT" sz="1400" dirty="0">
                        <a:solidFill>
                          <a:srgbClr val="FF0000"/>
                        </a:solidFill>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it-IT" sz="1400">
                          <a:effectLst/>
                        </a:rPr>
                        <a:t>,685</a:t>
                      </a:r>
                      <a:endParaRPr lang="it-IT" sz="1400">
                        <a:effectLst/>
                        <a:latin typeface="Calibri"/>
                        <a:ea typeface="Calibri"/>
                        <a:cs typeface="Times New Roman"/>
                      </a:endParaRPr>
                    </a:p>
                  </a:txBody>
                  <a:tcPr marL="0" marR="0" marT="0" marB="0" anchor="ctr"/>
                </a:tc>
                <a:extLst>
                  <a:ext uri="{0D108BD9-81ED-4DB2-BD59-A6C34878D82A}">
                    <a16:rowId xmlns:a16="http://schemas.microsoft.com/office/drawing/2014/main" val="10017"/>
                  </a:ext>
                </a:extLst>
              </a:tr>
              <a:tr h="297329">
                <a:tc vMerge="1">
                  <a:txBody>
                    <a:bodyPr/>
                    <a:lstStyle/>
                    <a:p>
                      <a:endParaRPr lang="it-IT"/>
                    </a:p>
                  </a:txBody>
                  <a:tcPr/>
                </a:tc>
                <a:tc>
                  <a:txBody>
                    <a:bodyPr/>
                    <a:lstStyle/>
                    <a:p>
                      <a:pPr marL="38100" marR="38100">
                        <a:lnSpc>
                          <a:spcPts val="1600"/>
                        </a:lnSpc>
                        <a:spcAft>
                          <a:spcPts val="0"/>
                        </a:spcAft>
                      </a:pPr>
                      <a:r>
                        <a:rPr lang="it-IT" sz="1400">
                          <a:effectLst/>
                        </a:rPr>
                        <a:t>Total</a:t>
                      </a:r>
                      <a:endParaRPr lang="it-IT" sz="14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it-IT" sz="1400" dirty="0">
                          <a:effectLst/>
                        </a:rPr>
                        <a:t>3,41</a:t>
                      </a:r>
                      <a:endParaRPr lang="it-IT" sz="1400" dirty="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it-IT" sz="1400" dirty="0">
                          <a:effectLst/>
                        </a:rPr>
                        <a:t>,708</a:t>
                      </a:r>
                      <a:endParaRPr lang="it-IT" sz="1400" dirty="0">
                        <a:effectLst/>
                        <a:latin typeface="Calibri"/>
                        <a:ea typeface="Calibri"/>
                        <a:cs typeface="Times New Roman"/>
                      </a:endParaRPr>
                    </a:p>
                  </a:txBody>
                  <a:tcPr marL="0" marR="0" marT="0" marB="0" anchor="ctr"/>
                </a:tc>
                <a:extLst>
                  <a:ext uri="{0D108BD9-81ED-4DB2-BD59-A6C34878D82A}">
                    <a16:rowId xmlns:a16="http://schemas.microsoft.com/office/drawing/2014/main" val="10018"/>
                  </a:ext>
                </a:extLst>
              </a:tr>
            </a:tbl>
          </a:graphicData>
        </a:graphic>
      </p:graphicFrame>
      <p:sp>
        <p:nvSpPr>
          <p:cNvPr id="10" name="CasellaDiTesto 9"/>
          <p:cNvSpPr txBox="1"/>
          <p:nvPr/>
        </p:nvSpPr>
        <p:spPr>
          <a:xfrm>
            <a:off x="457200" y="1114816"/>
            <a:ext cx="2386208" cy="4524315"/>
          </a:xfrm>
          <a:prstGeom prst="rect">
            <a:avLst/>
          </a:prstGeom>
          <a:noFill/>
        </p:spPr>
        <p:txBody>
          <a:bodyPr wrap="square" rtlCol="0">
            <a:spAutoFit/>
          </a:bodyPr>
          <a:lstStyle/>
          <a:p>
            <a:r>
              <a:rPr lang="it-IT" dirty="0"/>
              <a:t>F punteggi medi più alti di EROS (p &lt;. 001) </a:t>
            </a:r>
          </a:p>
          <a:p>
            <a:endParaRPr lang="it-IT" dirty="0"/>
          </a:p>
          <a:p>
            <a:endParaRPr lang="it-IT" dirty="0"/>
          </a:p>
          <a:p>
            <a:r>
              <a:rPr lang="it-IT" dirty="0"/>
              <a:t>M punteggi medi più alti di LUDUS (p &lt;. 001) e AGAPE (p&lt;.05) </a:t>
            </a:r>
          </a:p>
          <a:p>
            <a:endParaRPr lang="it-IT" dirty="0"/>
          </a:p>
          <a:p>
            <a:endParaRPr lang="it-IT" dirty="0"/>
          </a:p>
          <a:p>
            <a:r>
              <a:rPr lang="it-IT" dirty="0"/>
              <a:t>presente in letteratura (Attili, 2017) come tipico di un attaccamento sicuro</a:t>
            </a:r>
          </a:p>
          <a:p>
            <a:endParaRPr lang="it-IT" dirty="0"/>
          </a:p>
          <a:p>
            <a:endParaRPr lang="it-IT" dirty="0"/>
          </a:p>
          <a:p>
            <a:endParaRPr lang="it-IT" dirty="0"/>
          </a:p>
        </p:txBody>
      </p:sp>
    </p:spTree>
    <p:extLst>
      <p:ext uri="{BB962C8B-B14F-4D97-AF65-F5344CB8AC3E}">
        <p14:creationId xmlns:p14="http://schemas.microsoft.com/office/powerpoint/2010/main" val="1445648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fld id="{A4B3F369-3775-6B49-950F-429C20F585EB}" type="datetime1">
              <a:rPr lang="it-IT" smtClean="0"/>
              <a:pPr/>
              <a:t>08/03/2023</a:t>
            </a:fld>
            <a:endParaRPr lang="it-IT" dirty="0"/>
          </a:p>
        </p:txBody>
      </p:sp>
      <p:sp>
        <p:nvSpPr>
          <p:cNvPr id="5" name="Segnaposto piè di pagina 4"/>
          <p:cNvSpPr>
            <a:spLocks noGrp="1"/>
          </p:cNvSpPr>
          <p:nvPr>
            <p:ph type="ftr" sz="quarter" idx="11"/>
          </p:nvPr>
        </p:nvSpPr>
        <p:spPr/>
        <p:txBody>
          <a:bodyPr/>
          <a:lstStyle/>
          <a:p>
            <a:r>
              <a:rPr lang="en-US"/>
              <a:t>TITOLO PRESENTAZIONE</a:t>
            </a:r>
            <a:endParaRPr lang="it-IT" dirty="0"/>
          </a:p>
        </p:txBody>
      </p:sp>
      <p:graphicFrame>
        <p:nvGraphicFramePr>
          <p:cNvPr id="8" name="Segnaposto contenuto 7"/>
          <p:cNvGraphicFramePr>
            <a:graphicFrameLocks noGrp="1"/>
          </p:cNvGraphicFramePr>
          <p:nvPr>
            <p:ph idx="1"/>
            <p:extLst>
              <p:ext uri="{D42A27DB-BD31-4B8C-83A1-F6EECF244321}">
                <p14:modId xmlns:p14="http://schemas.microsoft.com/office/powerpoint/2010/main" val="1533266236"/>
              </p:ext>
            </p:extLst>
          </p:nvPr>
        </p:nvGraphicFramePr>
        <p:xfrm>
          <a:off x="4659682" y="275583"/>
          <a:ext cx="4421688" cy="6034032"/>
        </p:xfrm>
        <a:graphic>
          <a:graphicData uri="http://schemas.openxmlformats.org/drawingml/2006/table">
            <a:tbl>
              <a:tblPr>
                <a:tableStyleId>{5C22544A-7EE6-4342-B048-85BDC9FD1C3A}</a:tableStyleId>
              </a:tblPr>
              <a:tblGrid>
                <a:gridCol w="1472063">
                  <a:extLst>
                    <a:ext uri="{9D8B030D-6E8A-4147-A177-3AD203B41FA5}">
                      <a16:colId xmlns:a16="http://schemas.microsoft.com/office/drawing/2014/main" val="20000"/>
                    </a:ext>
                  </a:extLst>
                </a:gridCol>
                <a:gridCol w="799952">
                  <a:extLst>
                    <a:ext uri="{9D8B030D-6E8A-4147-A177-3AD203B41FA5}">
                      <a16:colId xmlns:a16="http://schemas.microsoft.com/office/drawing/2014/main" val="20001"/>
                    </a:ext>
                  </a:extLst>
                </a:gridCol>
                <a:gridCol w="1106151">
                  <a:extLst>
                    <a:ext uri="{9D8B030D-6E8A-4147-A177-3AD203B41FA5}">
                      <a16:colId xmlns:a16="http://schemas.microsoft.com/office/drawing/2014/main" val="20002"/>
                    </a:ext>
                  </a:extLst>
                </a:gridCol>
                <a:gridCol w="1043522">
                  <a:extLst>
                    <a:ext uri="{9D8B030D-6E8A-4147-A177-3AD203B41FA5}">
                      <a16:colId xmlns:a16="http://schemas.microsoft.com/office/drawing/2014/main" val="20003"/>
                    </a:ext>
                  </a:extLst>
                </a:gridCol>
              </a:tblGrid>
              <a:tr h="312491">
                <a:tc>
                  <a:txBody>
                    <a:bodyPr/>
                    <a:lstStyle/>
                    <a:p>
                      <a:pPr>
                        <a:lnSpc>
                          <a:spcPct val="115000"/>
                        </a:lnSpc>
                        <a:spcAft>
                          <a:spcPts val="1000"/>
                        </a:spcAft>
                      </a:pPr>
                      <a:r>
                        <a:rPr lang="it-IT" sz="1600" dirty="0">
                          <a:effectLst/>
                        </a:rPr>
                        <a:t> </a:t>
                      </a:r>
                      <a:endParaRPr lang="it-IT" sz="1600" dirty="0">
                        <a:effectLst/>
                        <a:latin typeface="Calibri"/>
                        <a:ea typeface="Calibri"/>
                        <a:cs typeface="Times New Roman"/>
                      </a:endParaRPr>
                    </a:p>
                  </a:txBody>
                  <a:tcPr marL="0" marR="0" marT="0" marB="0"/>
                </a:tc>
                <a:tc>
                  <a:txBody>
                    <a:bodyPr/>
                    <a:lstStyle/>
                    <a:p>
                      <a:pPr marL="38100" marR="38100">
                        <a:lnSpc>
                          <a:spcPts val="1600"/>
                        </a:lnSpc>
                        <a:spcAft>
                          <a:spcPts val="0"/>
                        </a:spcAft>
                      </a:pPr>
                      <a:r>
                        <a:rPr lang="it-IT" sz="1600">
                          <a:effectLst/>
                        </a:rPr>
                        <a:t>genere</a:t>
                      </a:r>
                      <a:endParaRPr lang="it-IT" sz="1600">
                        <a:effectLst/>
                        <a:latin typeface="Calibri"/>
                        <a:ea typeface="Calibri"/>
                        <a:cs typeface="Times New Roman"/>
                      </a:endParaRPr>
                    </a:p>
                  </a:txBody>
                  <a:tcPr marL="0" marR="0" marT="0" marB="0" anchor="b"/>
                </a:tc>
                <a:tc>
                  <a:txBody>
                    <a:bodyPr/>
                    <a:lstStyle/>
                    <a:p>
                      <a:pPr marL="38100" marR="38100" algn="ctr">
                        <a:lnSpc>
                          <a:spcPts val="1600"/>
                        </a:lnSpc>
                        <a:spcAft>
                          <a:spcPts val="0"/>
                        </a:spcAft>
                      </a:pPr>
                      <a:r>
                        <a:rPr lang="it-IT" sz="1600">
                          <a:effectLst/>
                        </a:rPr>
                        <a:t>Mean</a:t>
                      </a:r>
                      <a:endParaRPr lang="it-IT" sz="1600">
                        <a:effectLst/>
                        <a:latin typeface="Calibri"/>
                        <a:ea typeface="Calibri"/>
                        <a:cs typeface="Times New Roman"/>
                      </a:endParaRPr>
                    </a:p>
                  </a:txBody>
                  <a:tcPr marL="0" marR="0" marT="0" marB="0" anchor="b"/>
                </a:tc>
                <a:tc>
                  <a:txBody>
                    <a:bodyPr/>
                    <a:lstStyle/>
                    <a:p>
                      <a:pPr marL="38100" marR="38100" algn="ctr">
                        <a:lnSpc>
                          <a:spcPts val="1600"/>
                        </a:lnSpc>
                        <a:spcAft>
                          <a:spcPts val="0"/>
                        </a:spcAft>
                      </a:pPr>
                      <a:r>
                        <a:rPr lang="it-IT" sz="1600">
                          <a:effectLst/>
                        </a:rPr>
                        <a:t>Std. Deviation</a:t>
                      </a:r>
                      <a:endParaRPr lang="it-IT" sz="1600">
                        <a:effectLst/>
                        <a:latin typeface="Calibri"/>
                        <a:ea typeface="Calibri"/>
                        <a:cs typeface="Times New Roman"/>
                      </a:endParaRPr>
                    </a:p>
                  </a:txBody>
                  <a:tcPr marL="0" marR="0" marT="0" marB="0" anchor="b"/>
                </a:tc>
                <a:extLst>
                  <a:ext uri="{0D108BD9-81ED-4DB2-BD59-A6C34878D82A}">
                    <a16:rowId xmlns:a16="http://schemas.microsoft.com/office/drawing/2014/main" val="10000"/>
                  </a:ext>
                </a:extLst>
              </a:tr>
              <a:tr h="312491">
                <a:tc rowSpan="3">
                  <a:txBody>
                    <a:bodyPr/>
                    <a:lstStyle/>
                    <a:p>
                      <a:pPr marL="38100" marR="38100">
                        <a:lnSpc>
                          <a:spcPts val="1600"/>
                        </a:lnSpc>
                        <a:spcAft>
                          <a:spcPts val="0"/>
                        </a:spcAft>
                      </a:pPr>
                      <a:r>
                        <a:rPr lang="it-IT" sz="1600" dirty="0" err="1">
                          <a:effectLst/>
                        </a:rPr>
                        <a:t>Paniek</a:t>
                      </a:r>
                      <a:endParaRPr lang="it-IT" sz="1600" dirty="0">
                        <a:effectLst/>
                        <a:latin typeface="Calibri"/>
                        <a:ea typeface="Calibri"/>
                        <a:cs typeface="Times New Roman"/>
                      </a:endParaRPr>
                    </a:p>
                  </a:txBody>
                  <a:tcPr marL="0" marR="0" marT="0" marB="0"/>
                </a:tc>
                <a:tc>
                  <a:txBody>
                    <a:bodyPr/>
                    <a:lstStyle/>
                    <a:p>
                      <a:pPr marL="38100" marR="38100">
                        <a:lnSpc>
                          <a:spcPts val="1600"/>
                        </a:lnSpc>
                        <a:spcAft>
                          <a:spcPts val="0"/>
                        </a:spcAft>
                      </a:pPr>
                      <a:r>
                        <a:rPr lang="it-IT" sz="1600">
                          <a:effectLst/>
                        </a:rPr>
                        <a:t>Males</a:t>
                      </a:r>
                      <a:endParaRPr lang="it-IT" sz="16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it-IT" sz="1600">
                          <a:solidFill>
                            <a:srgbClr val="FF0000"/>
                          </a:solidFill>
                          <a:effectLst/>
                        </a:rPr>
                        <a:t>1,33</a:t>
                      </a:r>
                      <a:endParaRPr lang="it-IT" sz="1600">
                        <a:solidFill>
                          <a:srgbClr val="FF0000"/>
                        </a:solidFill>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it-IT" sz="1600">
                          <a:effectLst/>
                        </a:rPr>
                        <a:t>,370</a:t>
                      </a:r>
                      <a:endParaRPr lang="it-IT" sz="1600">
                        <a:effectLst/>
                        <a:latin typeface="Calibri"/>
                        <a:ea typeface="Calibri"/>
                        <a:cs typeface="Times New Roman"/>
                      </a:endParaRPr>
                    </a:p>
                  </a:txBody>
                  <a:tcPr marL="0" marR="0" marT="0" marB="0" anchor="ctr"/>
                </a:tc>
                <a:extLst>
                  <a:ext uri="{0D108BD9-81ED-4DB2-BD59-A6C34878D82A}">
                    <a16:rowId xmlns:a16="http://schemas.microsoft.com/office/drawing/2014/main" val="10001"/>
                  </a:ext>
                </a:extLst>
              </a:tr>
              <a:tr h="312491">
                <a:tc vMerge="1">
                  <a:txBody>
                    <a:bodyPr/>
                    <a:lstStyle/>
                    <a:p>
                      <a:endParaRPr lang="it-IT"/>
                    </a:p>
                  </a:txBody>
                  <a:tcPr/>
                </a:tc>
                <a:tc>
                  <a:txBody>
                    <a:bodyPr/>
                    <a:lstStyle/>
                    <a:p>
                      <a:pPr marL="38100" marR="38100">
                        <a:lnSpc>
                          <a:spcPts val="1600"/>
                        </a:lnSpc>
                        <a:spcAft>
                          <a:spcPts val="0"/>
                        </a:spcAft>
                      </a:pPr>
                      <a:r>
                        <a:rPr lang="it-IT" sz="1600">
                          <a:effectLst/>
                        </a:rPr>
                        <a:t>Females</a:t>
                      </a:r>
                      <a:endParaRPr lang="it-IT" sz="16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it-IT" sz="1600" dirty="0">
                          <a:solidFill>
                            <a:srgbClr val="FF0000"/>
                          </a:solidFill>
                          <a:effectLst/>
                        </a:rPr>
                        <a:t>1,46</a:t>
                      </a:r>
                      <a:endParaRPr lang="it-IT" sz="1600" dirty="0">
                        <a:solidFill>
                          <a:srgbClr val="FF0000"/>
                        </a:solidFill>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it-IT" sz="1600">
                          <a:effectLst/>
                        </a:rPr>
                        <a:t>,402</a:t>
                      </a:r>
                      <a:endParaRPr lang="it-IT" sz="1600">
                        <a:effectLst/>
                        <a:latin typeface="Calibri"/>
                        <a:ea typeface="Calibri"/>
                        <a:cs typeface="Times New Roman"/>
                      </a:endParaRPr>
                    </a:p>
                  </a:txBody>
                  <a:tcPr marL="0" marR="0" marT="0" marB="0" anchor="ctr"/>
                </a:tc>
                <a:extLst>
                  <a:ext uri="{0D108BD9-81ED-4DB2-BD59-A6C34878D82A}">
                    <a16:rowId xmlns:a16="http://schemas.microsoft.com/office/drawing/2014/main" val="10002"/>
                  </a:ext>
                </a:extLst>
              </a:tr>
              <a:tr h="312491">
                <a:tc vMerge="1">
                  <a:txBody>
                    <a:bodyPr/>
                    <a:lstStyle/>
                    <a:p>
                      <a:endParaRPr lang="it-IT"/>
                    </a:p>
                  </a:txBody>
                  <a:tcPr/>
                </a:tc>
                <a:tc>
                  <a:txBody>
                    <a:bodyPr/>
                    <a:lstStyle/>
                    <a:p>
                      <a:pPr marL="38100" marR="38100">
                        <a:lnSpc>
                          <a:spcPts val="1600"/>
                        </a:lnSpc>
                        <a:spcAft>
                          <a:spcPts val="0"/>
                        </a:spcAft>
                      </a:pPr>
                      <a:r>
                        <a:rPr lang="it-IT" sz="1600">
                          <a:effectLst/>
                        </a:rPr>
                        <a:t>Total</a:t>
                      </a:r>
                      <a:endParaRPr lang="it-IT" sz="16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it-IT" sz="1600">
                          <a:effectLst/>
                        </a:rPr>
                        <a:t>1,39</a:t>
                      </a:r>
                      <a:endParaRPr lang="it-IT" sz="160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it-IT" sz="1600">
                          <a:effectLst/>
                        </a:rPr>
                        <a:t>,391</a:t>
                      </a:r>
                      <a:endParaRPr lang="it-IT" sz="1600">
                        <a:effectLst/>
                        <a:latin typeface="Calibri"/>
                        <a:ea typeface="Calibri"/>
                        <a:cs typeface="Times New Roman"/>
                      </a:endParaRPr>
                    </a:p>
                  </a:txBody>
                  <a:tcPr marL="0" marR="0" marT="0" marB="0" anchor="ctr"/>
                </a:tc>
                <a:extLst>
                  <a:ext uri="{0D108BD9-81ED-4DB2-BD59-A6C34878D82A}">
                    <a16:rowId xmlns:a16="http://schemas.microsoft.com/office/drawing/2014/main" val="10003"/>
                  </a:ext>
                </a:extLst>
              </a:tr>
              <a:tr h="312491">
                <a:tc rowSpan="3">
                  <a:txBody>
                    <a:bodyPr/>
                    <a:lstStyle/>
                    <a:p>
                      <a:pPr marL="38100" marR="38100">
                        <a:lnSpc>
                          <a:spcPts val="1600"/>
                        </a:lnSpc>
                        <a:spcAft>
                          <a:spcPts val="0"/>
                        </a:spcAft>
                      </a:pPr>
                      <a:r>
                        <a:rPr lang="it-IT" sz="1600" dirty="0">
                          <a:effectLst/>
                        </a:rPr>
                        <a:t>Social </a:t>
                      </a:r>
                      <a:r>
                        <a:rPr lang="it-IT" sz="1600" dirty="0" err="1">
                          <a:effectLst/>
                        </a:rPr>
                        <a:t>phobia</a:t>
                      </a:r>
                      <a:endParaRPr lang="it-IT" sz="1600" dirty="0">
                        <a:effectLst/>
                        <a:latin typeface="Calibri"/>
                        <a:ea typeface="Calibri"/>
                        <a:cs typeface="Times New Roman"/>
                      </a:endParaRPr>
                    </a:p>
                  </a:txBody>
                  <a:tcPr marL="0" marR="0" marT="0" marB="0"/>
                </a:tc>
                <a:tc>
                  <a:txBody>
                    <a:bodyPr/>
                    <a:lstStyle/>
                    <a:p>
                      <a:pPr marL="38100" marR="38100">
                        <a:lnSpc>
                          <a:spcPts val="1600"/>
                        </a:lnSpc>
                        <a:spcAft>
                          <a:spcPts val="0"/>
                        </a:spcAft>
                      </a:pPr>
                      <a:r>
                        <a:rPr lang="it-IT" sz="1600">
                          <a:effectLst/>
                        </a:rPr>
                        <a:t>Males</a:t>
                      </a:r>
                      <a:endParaRPr lang="it-IT" sz="16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it-IT" sz="1600">
                          <a:effectLst/>
                        </a:rPr>
                        <a:t>1,66</a:t>
                      </a:r>
                      <a:endParaRPr lang="it-IT" sz="160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it-IT" sz="1600">
                          <a:effectLst/>
                        </a:rPr>
                        <a:t>,494</a:t>
                      </a:r>
                      <a:endParaRPr lang="it-IT" sz="1600">
                        <a:effectLst/>
                        <a:latin typeface="Calibri"/>
                        <a:ea typeface="Calibri"/>
                        <a:cs typeface="Times New Roman"/>
                      </a:endParaRPr>
                    </a:p>
                  </a:txBody>
                  <a:tcPr marL="0" marR="0" marT="0" marB="0" anchor="ctr"/>
                </a:tc>
                <a:extLst>
                  <a:ext uri="{0D108BD9-81ED-4DB2-BD59-A6C34878D82A}">
                    <a16:rowId xmlns:a16="http://schemas.microsoft.com/office/drawing/2014/main" val="10004"/>
                  </a:ext>
                </a:extLst>
              </a:tr>
              <a:tr h="312491">
                <a:tc vMerge="1">
                  <a:txBody>
                    <a:bodyPr/>
                    <a:lstStyle/>
                    <a:p>
                      <a:endParaRPr lang="it-IT"/>
                    </a:p>
                  </a:txBody>
                  <a:tcPr/>
                </a:tc>
                <a:tc>
                  <a:txBody>
                    <a:bodyPr/>
                    <a:lstStyle/>
                    <a:p>
                      <a:pPr marL="38100" marR="38100">
                        <a:lnSpc>
                          <a:spcPts val="1600"/>
                        </a:lnSpc>
                        <a:spcAft>
                          <a:spcPts val="0"/>
                        </a:spcAft>
                      </a:pPr>
                      <a:r>
                        <a:rPr lang="it-IT" sz="1600" dirty="0" err="1">
                          <a:effectLst/>
                        </a:rPr>
                        <a:t>Females</a:t>
                      </a:r>
                      <a:endParaRPr lang="it-IT" sz="1600" dirty="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it-IT" sz="1600">
                          <a:effectLst/>
                        </a:rPr>
                        <a:t>1,76</a:t>
                      </a:r>
                      <a:endParaRPr lang="it-IT" sz="160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it-IT" sz="1600">
                          <a:effectLst/>
                        </a:rPr>
                        <a:t>,507</a:t>
                      </a:r>
                      <a:endParaRPr lang="it-IT" sz="1600">
                        <a:effectLst/>
                        <a:latin typeface="Calibri"/>
                        <a:ea typeface="Calibri"/>
                        <a:cs typeface="Times New Roman"/>
                      </a:endParaRPr>
                    </a:p>
                  </a:txBody>
                  <a:tcPr marL="0" marR="0" marT="0" marB="0" anchor="ctr"/>
                </a:tc>
                <a:extLst>
                  <a:ext uri="{0D108BD9-81ED-4DB2-BD59-A6C34878D82A}">
                    <a16:rowId xmlns:a16="http://schemas.microsoft.com/office/drawing/2014/main" val="10005"/>
                  </a:ext>
                </a:extLst>
              </a:tr>
              <a:tr h="312491">
                <a:tc vMerge="1">
                  <a:txBody>
                    <a:bodyPr/>
                    <a:lstStyle/>
                    <a:p>
                      <a:endParaRPr lang="it-IT"/>
                    </a:p>
                  </a:txBody>
                  <a:tcPr/>
                </a:tc>
                <a:tc>
                  <a:txBody>
                    <a:bodyPr/>
                    <a:lstStyle/>
                    <a:p>
                      <a:pPr marL="38100" marR="38100">
                        <a:lnSpc>
                          <a:spcPts val="1600"/>
                        </a:lnSpc>
                        <a:spcAft>
                          <a:spcPts val="0"/>
                        </a:spcAft>
                      </a:pPr>
                      <a:r>
                        <a:rPr lang="it-IT" sz="1600" dirty="0">
                          <a:effectLst/>
                        </a:rPr>
                        <a:t>Total</a:t>
                      </a:r>
                      <a:endParaRPr lang="it-IT" sz="1600" dirty="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it-IT" sz="1600">
                          <a:effectLst/>
                        </a:rPr>
                        <a:t>1,71</a:t>
                      </a:r>
                      <a:endParaRPr lang="it-IT" sz="160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it-IT" sz="1600">
                          <a:effectLst/>
                        </a:rPr>
                        <a:t>,503</a:t>
                      </a:r>
                      <a:endParaRPr lang="it-IT" sz="1600">
                        <a:effectLst/>
                        <a:latin typeface="Calibri"/>
                        <a:ea typeface="Calibri"/>
                        <a:cs typeface="Times New Roman"/>
                      </a:endParaRPr>
                    </a:p>
                  </a:txBody>
                  <a:tcPr marL="0" marR="0" marT="0" marB="0" anchor="ctr"/>
                </a:tc>
                <a:extLst>
                  <a:ext uri="{0D108BD9-81ED-4DB2-BD59-A6C34878D82A}">
                    <a16:rowId xmlns:a16="http://schemas.microsoft.com/office/drawing/2014/main" val="10006"/>
                  </a:ext>
                </a:extLst>
              </a:tr>
              <a:tr h="312491">
                <a:tc rowSpan="3">
                  <a:txBody>
                    <a:bodyPr/>
                    <a:lstStyle/>
                    <a:p>
                      <a:pPr marL="38100" marR="38100">
                        <a:lnSpc>
                          <a:spcPts val="1600"/>
                        </a:lnSpc>
                        <a:spcAft>
                          <a:spcPts val="0"/>
                        </a:spcAft>
                      </a:pPr>
                      <a:r>
                        <a:rPr lang="it-IT" sz="1600">
                          <a:effectLst/>
                        </a:rPr>
                        <a:t>Separation anxiety</a:t>
                      </a:r>
                      <a:endParaRPr lang="it-IT" sz="1600">
                        <a:effectLst/>
                        <a:latin typeface="Calibri"/>
                        <a:ea typeface="Calibri"/>
                        <a:cs typeface="Times New Roman"/>
                      </a:endParaRPr>
                    </a:p>
                  </a:txBody>
                  <a:tcPr marL="0" marR="0" marT="0" marB="0"/>
                </a:tc>
                <a:tc>
                  <a:txBody>
                    <a:bodyPr/>
                    <a:lstStyle/>
                    <a:p>
                      <a:pPr marL="38100" marR="38100">
                        <a:lnSpc>
                          <a:spcPts val="1600"/>
                        </a:lnSpc>
                        <a:spcAft>
                          <a:spcPts val="0"/>
                        </a:spcAft>
                      </a:pPr>
                      <a:r>
                        <a:rPr lang="it-IT" sz="1600" dirty="0" err="1">
                          <a:effectLst/>
                        </a:rPr>
                        <a:t>Males</a:t>
                      </a:r>
                      <a:endParaRPr lang="it-IT" sz="1600" dirty="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it-IT" sz="1600">
                          <a:solidFill>
                            <a:srgbClr val="FF0000"/>
                          </a:solidFill>
                          <a:effectLst/>
                        </a:rPr>
                        <a:t>1,60</a:t>
                      </a:r>
                      <a:endParaRPr lang="it-IT" sz="1600">
                        <a:solidFill>
                          <a:srgbClr val="FF0000"/>
                        </a:solidFill>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it-IT" sz="1600">
                          <a:effectLst/>
                        </a:rPr>
                        <a:t>,496</a:t>
                      </a:r>
                      <a:endParaRPr lang="it-IT" sz="1600">
                        <a:effectLst/>
                        <a:latin typeface="Calibri"/>
                        <a:ea typeface="Calibri"/>
                        <a:cs typeface="Times New Roman"/>
                      </a:endParaRPr>
                    </a:p>
                  </a:txBody>
                  <a:tcPr marL="0" marR="0" marT="0" marB="0" anchor="ctr"/>
                </a:tc>
                <a:extLst>
                  <a:ext uri="{0D108BD9-81ED-4DB2-BD59-A6C34878D82A}">
                    <a16:rowId xmlns:a16="http://schemas.microsoft.com/office/drawing/2014/main" val="10007"/>
                  </a:ext>
                </a:extLst>
              </a:tr>
              <a:tr h="312491">
                <a:tc vMerge="1">
                  <a:txBody>
                    <a:bodyPr/>
                    <a:lstStyle/>
                    <a:p>
                      <a:endParaRPr lang="it-IT"/>
                    </a:p>
                  </a:txBody>
                  <a:tcPr/>
                </a:tc>
                <a:tc>
                  <a:txBody>
                    <a:bodyPr/>
                    <a:lstStyle/>
                    <a:p>
                      <a:pPr marL="38100" marR="38100">
                        <a:lnSpc>
                          <a:spcPts val="1600"/>
                        </a:lnSpc>
                        <a:spcAft>
                          <a:spcPts val="0"/>
                        </a:spcAft>
                      </a:pPr>
                      <a:r>
                        <a:rPr lang="it-IT" sz="1600" dirty="0" err="1">
                          <a:effectLst/>
                        </a:rPr>
                        <a:t>Females</a:t>
                      </a:r>
                      <a:endParaRPr lang="it-IT" sz="1600" dirty="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it-IT" sz="1600" dirty="0">
                          <a:solidFill>
                            <a:srgbClr val="FF0000"/>
                          </a:solidFill>
                          <a:effectLst/>
                        </a:rPr>
                        <a:t>1,79</a:t>
                      </a:r>
                      <a:endParaRPr lang="it-IT" sz="1600" dirty="0">
                        <a:solidFill>
                          <a:srgbClr val="FF0000"/>
                        </a:solidFill>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it-IT" sz="1600">
                          <a:effectLst/>
                        </a:rPr>
                        <a:t>,536</a:t>
                      </a:r>
                      <a:endParaRPr lang="it-IT" sz="1600">
                        <a:effectLst/>
                        <a:latin typeface="Calibri"/>
                        <a:ea typeface="Calibri"/>
                        <a:cs typeface="Times New Roman"/>
                      </a:endParaRPr>
                    </a:p>
                  </a:txBody>
                  <a:tcPr marL="0" marR="0" marT="0" marB="0" anchor="ctr"/>
                </a:tc>
                <a:extLst>
                  <a:ext uri="{0D108BD9-81ED-4DB2-BD59-A6C34878D82A}">
                    <a16:rowId xmlns:a16="http://schemas.microsoft.com/office/drawing/2014/main" val="10008"/>
                  </a:ext>
                </a:extLst>
              </a:tr>
              <a:tr h="312491">
                <a:tc vMerge="1">
                  <a:txBody>
                    <a:bodyPr/>
                    <a:lstStyle/>
                    <a:p>
                      <a:endParaRPr lang="it-IT"/>
                    </a:p>
                  </a:txBody>
                  <a:tcPr/>
                </a:tc>
                <a:tc>
                  <a:txBody>
                    <a:bodyPr/>
                    <a:lstStyle/>
                    <a:p>
                      <a:pPr marL="38100" marR="38100">
                        <a:lnSpc>
                          <a:spcPts val="1600"/>
                        </a:lnSpc>
                        <a:spcAft>
                          <a:spcPts val="0"/>
                        </a:spcAft>
                      </a:pPr>
                      <a:r>
                        <a:rPr lang="it-IT" sz="1600">
                          <a:effectLst/>
                        </a:rPr>
                        <a:t>Total</a:t>
                      </a:r>
                      <a:endParaRPr lang="it-IT" sz="16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it-IT" sz="1600" dirty="0">
                          <a:effectLst/>
                        </a:rPr>
                        <a:t>1,69</a:t>
                      </a:r>
                      <a:endParaRPr lang="it-IT" sz="1600" dirty="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it-IT" sz="1600">
                          <a:effectLst/>
                        </a:rPr>
                        <a:t>,524</a:t>
                      </a:r>
                      <a:endParaRPr lang="it-IT" sz="1600">
                        <a:effectLst/>
                        <a:latin typeface="Calibri"/>
                        <a:ea typeface="Calibri"/>
                        <a:cs typeface="Times New Roman"/>
                      </a:endParaRPr>
                    </a:p>
                  </a:txBody>
                  <a:tcPr marL="0" marR="0" marT="0" marB="0" anchor="ctr"/>
                </a:tc>
                <a:extLst>
                  <a:ext uri="{0D108BD9-81ED-4DB2-BD59-A6C34878D82A}">
                    <a16:rowId xmlns:a16="http://schemas.microsoft.com/office/drawing/2014/main" val="10009"/>
                  </a:ext>
                </a:extLst>
              </a:tr>
              <a:tr h="312491">
                <a:tc rowSpan="3">
                  <a:txBody>
                    <a:bodyPr/>
                    <a:lstStyle/>
                    <a:p>
                      <a:pPr marL="38100" marR="38100">
                        <a:lnSpc>
                          <a:spcPts val="1600"/>
                        </a:lnSpc>
                        <a:spcAft>
                          <a:spcPts val="0"/>
                        </a:spcAft>
                      </a:pPr>
                      <a:r>
                        <a:rPr lang="it-IT" sz="1600">
                          <a:effectLst/>
                        </a:rPr>
                        <a:t>Generalized anxiety</a:t>
                      </a:r>
                      <a:endParaRPr lang="it-IT" sz="1600">
                        <a:effectLst/>
                        <a:latin typeface="Calibri"/>
                        <a:ea typeface="Calibri"/>
                        <a:cs typeface="Times New Roman"/>
                      </a:endParaRPr>
                    </a:p>
                  </a:txBody>
                  <a:tcPr marL="0" marR="0" marT="0" marB="0"/>
                </a:tc>
                <a:tc>
                  <a:txBody>
                    <a:bodyPr/>
                    <a:lstStyle/>
                    <a:p>
                      <a:pPr marL="38100" marR="38100">
                        <a:lnSpc>
                          <a:spcPts val="1600"/>
                        </a:lnSpc>
                        <a:spcAft>
                          <a:spcPts val="0"/>
                        </a:spcAft>
                      </a:pPr>
                      <a:r>
                        <a:rPr lang="it-IT" sz="1600">
                          <a:effectLst/>
                        </a:rPr>
                        <a:t>Males</a:t>
                      </a:r>
                      <a:endParaRPr lang="it-IT" sz="16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it-IT" sz="1600" dirty="0">
                          <a:solidFill>
                            <a:srgbClr val="FF0000"/>
                          </a:solidFill>
                          <a:effectLst/>
                        </a:rPr>
                        <a:t>1,93</a:t>
                      </a:r>
                      <a:endParaRPr lang="it-IT" sz="1600" dirty="0">
                        <a:solidFill>
                          <a:srgbClr val="FF0000"/>
                        </a:solidFill>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it-IT" sz="1600">
                          <a:effectLst/>
                        </a:rPr>
                        <a:t>,479</a:t>
                      </a:r>
                      <a:endParaRPr lang="it-IT" sz="1600">
                        <a:effectLst/>
                        <a:latin typeface="Calibri"/>
                        <a:ea typeface="Calibri"/>
                        <a:cs typeface="Times New Roman"/>
                      </a:endParaRPr>
                    </a:p>
                  </a:txBody>
                  <a:tcPr marL="0" marR="0" marT="0" marB="0" anchor="ctr"/>
                </a:tc>
                <a:extLst>
                  <a:ext uri="{0D108BD9-81ED-4DB2-BD59-A6C34878D82A}">
                    <a16:rowId xmlns:a16="http://schemas.microsoft.com/office/drawing/2014/main" val="10010"/>
                  </a:ext>
                </a:extLst>
              </a:tr>
              <a:tr h="312491">
                <a:tc vMerge="1">
                  <a:txBody>
                    <a:bodyPr/>
                    <a:lstStyle/>
                    <a:p>
                      <a:endParaRPr lang="it-IT"/>
                    </a:p>
                  </a:txBody>
                  <a:tcPr/>
                </a:tc>
                <a:tc>
                  <a:txBody>
                    <a:bodyPr/>
                    <a:lstStyle/>
                    <a:p>
                      <a:pPr marL="38100" marR="38100">
                        <a:lnSpc>
                          <a:spcPts val="1600"/>
                        </a:lnSpc>
                        <a:spcAft>
                          <a:spcPts val="0"/>
                        </a:spcAft>
                      </a:pPr>
                      <a:r>
                        <a:rPr lang="it-IT" sz="1600">
                          <a:effectLst/>
                        </a:rPr>
                        <a:t>Females</a:t>
                      </a:r>
                      <a:endParaRPr lang="it-IT" sz="16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it-IT" sz="1600" dirty="0">
                          <a:solidFill>
                            <a:srgbClr val="FF0000"/>
                          </a:solidFill>
                          <a:effectLst/>
                        </a:rPr>
                        <a:t>2,11</a:t>
                      </a:r>
                      <a:endParaRPr lang="it-IT" sz="1600" dirty="0">
                        <a:solidFill>
                          <a:srgbClr val="FF0000"/>
                        </a:solidFill>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it-IT" sz="1600">
                          <a:effectLst/>
                        </a:rPr>
                        <a:t>,476</a:t>
                      </a:r>
                      <a:endParaRPr lang="it-IT" sz="1600">
                        <a:effectLst/>
                        <a:latin typeface="Calibri"/>
                        <a:ea typeface="Calibri"/>
                        <a:cs typeface="Times New Roman"/>
                      </a:endParaRPr>
                    </a:p>
                  </a:txBody>
                  <a:tcPr marL="0" marR="0" marT="0" marB="0" anchor="ctr"/>
                </a:tc>
                <a:extLst>
                  <a:ext uri="{0D108BD9-81ED-4DB2-BD59-A6C34878D82A}">
                    <a16:rowId xmlns:a16="http://schemas.microsoft.com/office/drawing/2014/main" val="10011"/>
                  </a:ext>
                </a:extLst>
              </a:tr>
              <a:tr h="312491">
                <a:tc vMerge="1">
                  <a:txBody>
                    <a:bodyPr/>
                    <a:lstStyle/>
                    <a:p>
                      <a:endParaRPr lang="it-IT"/>
                    </a:p>
                  </a:txBody>
                  <a:tcPr/>
                </a:tc>
                <a:tc>
                  <a:txBody>
                    <a:bodyPr/>
                    <a:lstStyle/>
                    <a:p>
                      <a:pPr marL="38100" marR="38100">
                        <a:lnSpc>
                          <a:spcPts val="1600"/>
                        </a:lnSpc>
                        <a:spcAft>
                          <a:spcPts val="0"/>
                        </a:spcAft>
                      </a:pPr>
                      <a:r>
                        <a:rPr lang="it-IT" sz="1600">
                          <a:effectLst/>
                        </a:rPr>
                        <a:t>Total</a:t>
                      </a:r>
                      <a:endParaRPr lang="it-IT" sz="16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it-IT" sz="1600" dirty="0">
                          <a:effectLst/>
                        </a:rPr>
                        <a:t>2,02</a:t>
                      </a:r>
                      <a:endParaRPr lang="it-IT" sz="1600" dirty="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it-IT" sz="1600">
                          <a:effectLst/>
                        </a:rPr>
                        <a:t>,485</a:t>
                      </a:r>
                      <a:endParaRPr lang="it-IT" sz="1600">
                        <a:effectLst/>
                        <a:latin typeface="Calibri"/>
                        <a:ea typeface="Calibri"/>
                        <a:cs typeface="Times New Roman"/>
                      </a:endParaRPr>
                    </a:p>
                  </a:txBody>
                  <a:tcPr marL="0" marR="0" marT="0" marB="0" anchor="ctr"/>
                </a:tc>
                <a:extLst>
                  <a:ext uri="{0D108BD9-81ED-4DB2-BD59-A6C34878D82A}">
                    <a16:rowId xmlns:a16="http://schemas.microsoft.com/office/drawing/2014/main" val="10012"/>
                  </a:ext>
                </a:extLst>
              </a:tr>
              <a:tr h="312491">
                <a:tc rowSpan="3">
                  <a:txBody>
                    <a:bodyPr/>
                    <a:lstStyle/>
                    <a:p>
                      <a:pPr marL="38100" marR="38100">
                        <a:lnSpc>
                          <a:spcPts val="1600"/>
                        </a:lnSpc>
                        <a:spcAft>
                          <a:spcPts val="0"/>
                        </a:spcAft>
                      </a:pPr>
                      <a:r>
                        <a:rPr lang="it-IT" sz="1600">
                          <a:effectLst/>
                        </a:rPr>
                        <a:t>Total anxiety</a:t>
                      </a:r>
                      <a:endParaRPr lang="it-IT" sz="1600">
                        <a:effectLst/>
                        <a:latin typeface="Calibri"/>
                        <a:ea typeface="Calibri"/>
                        <a:cs typeface="Times New Roman"/>
                      </a:endParaRPr>
                    </a:p>
                  </a:txBody>
                  <a:tcPr marL="0" marR="0" marT="0" marB="0"/>
                </a:tc>
                <a:tc>
                  <a:txBody>
                    <a:bodyPr/>
                    <a:lstStyle/>
                    <a:p>
                      <a:pPr marL="38100" marR="38100">
                        <a:lnSpc>
                          <a:spcPts val="1600"/>
                        </a:lnSpc>
                        <a:spcAft>
                          <a:spcPts val="0"/>
                        </a:spcAft>
                      </a:pPr>
                      <a:r>
                        <a:rPr lang="it-IT" sz="1600">
                          <a:effectLst/>
                        </a:rPr>
                        <a:t>Males</a:t>
                      </a:r>
                      <a:endParaRPr lang="it-IT" sz="16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it-IT" sz="1600" dirty="0">
                          <a:solidFill>
                            <a:srgbClr val="FF0000"/>
                          </a:solidFill>
                          <a:effectLst/>
                        </a:rPr>
                        <a:t>1,56</a:t>
                      </a:r>
                      <a:endParaRPr lang="it-IT" sz="1600" dirty="0">
                        <a:solidFill>
                          <a:srgbClr val="FF0000"/>
                        </a:solidFill>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it-IT" sz="1600">
                          <a:effectLst/>
                        </a:rPr>
                        <a:t>,320</a:t>
                      </a:r>
                      <a:endParaRPr lang="it-IT" sz="1600">
                        <a:effectLst/>
                        <a:latin typeface="Calibri"/>
                        <a:ea typeface="Calibri"/>
                        <a:cs typeface="Times New Roman"/>
                      </a:endParaRPr>
                    </a:p>
                  </a:txBody>
                  <a:tcPr marL="0" marR="0" marT="0" marB="0" anchor="ctr"/>
                </a:tc>
                <a:extLst>
                  <a:ext uri="{0D108BD9-81ED-4DB2-BD59-A6C34878D82A}">
                    <a16:rowId xmlns:a16="http://schemas.microsoft.com/office/drawing/2014/main" val="10013"/>
                  </a:ext>
                </a:extLst>
              </a:tr>
              <a:tr h="312491">
                <a:tc vMerge="1">
                  <a:txBody>
                    <a:bodyPr/>
                    <a:lstStyle/>
                    <a:p>
                      <a:endParaRPr lang="it-IT"/>
                    </a:p>
                  </a:txBody>
                  <a:tcPr/>
                </a:tc>
                <a:tc>
                  <a:txBody>
                    <a:bodyPr/>
                    <a:lstStyle/>
                    <a:p>
                      <a:pPr marL="38100" marR="38100">
                        <a:lnSpc>
                          <a:spcPts val="1600"/>
                        </a:lnSpc>
                        <a:spcAft>
                          <a:spcPts val="0"/>
                        </a:spcAft>
                      </a:pPr>
                      <a:r>
                        <a:rPr lang="it-IT" sz="1600">
                          <a:effectLst/>
                        </a:rPr>
                        <a:t>Females</a:t>
                      </a:r>
                      <a:endParaRPr lang="it-IT" sz="16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it-IT" sz="1600" dirty="0">
                          <a:solidFill>
                            <a:srgbClr val="FF0000"/>
                          </a:solidFill>
                          <a:effectLst/>
                        </a:rPr>
                        <a:t>1,68</a:t>
                      </a:r>
                      <a:endParaRPr lang="it-IT" sz="1600" dirty="0">
                        <a:solidFill>
                          <a:srgbClr val="FF0000"/>
                        </a:solidFill>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it-IT" sz="1600">
                          <a:effectLst/>
                        </a:rPr>
                        <a:t>,350</a:t>
                      </a:r>
                      <a:endParaRPr lang="it-IT" sz="1600">
                        <a:effectLst/>
                        <a:latin typeface="Calibri"/>
                        <a:ea typeface="Calibri"/>
                        <a:cs typeface="Times New Roman"/>
                      </a:endParaRPr>
                    </a:p>
                  </a:txBody>
                  <a:tcPr marL="0" marR="0" marT="0" marB="0" anchor="ctr"/>
                </a:tc>
                <a:extLst>
                  <a:ext uri="{0D108BD9-81ED-4DB2-BD59-A6C34878D82A}">
                    <a16:rowId xmlns:a16="http://schemas.microsoft.com/office/drawing/2014/main" val="10014"/>
                  </a:ext>
                </a:extLst>
              </a:tr>
              <a:tr h="312491">
                <a:tc vMerge="1">
                  <a:txBody>
                    <a:bodyPr/>
                    <a:lstStyle/>
                    <a:p>
                      <a:endParaRPr lang="it-IT"/>
                    </a:p>
                  </a:txBody>
                  <a:tcPr/>
                </a:tc>
                <a:tc>
                  <a:txBody>
                    <a:bodyPr/>
                    <a:lstStyle/>
                    <a:p>
                      <a:pPr marL="38100" marR="38100">
                        <a:lnSpc>
                          <a:spcPts val="1600"/>
                        </a:lnSpc>
                        <a:spcAft>
                          <a:spcPts val="0"/>
                        </a:spcAft>
                      </a:pPr>
                      <a:r>
                        <a:rPr lang="it-IT" sz="1600">
                          <a:effectLst/>
                        </a:rPr>
                        <a:t>Total</a:t>
                      </a:r>
                      <a:endParaRPr lang="it-IT" sz="16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it-IT" sz="1600" dirty="0">
                          <a:effectLst/>
                        </a:rPr>
                        <a:t>1,62</a:t>
                      </a:r>
                      <a:endParaRPr lang="it-IT" sz="1600" dirty="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it-IT" sz="1600">
                          <a:effectLst/>
                        </a:rPr>
                        <a:t>,340</a:t>
                      </a:r>
                      <a:endParaRPr lang="it-IT" sz="1600">
                        <a:effectLst/>
                        <a:latin typeface="Calibri"/>
                        <a:ea typeface="Calibri"/>
                        <a:cs typeface="Times New Roman"/>
                      </a:endParaRPr>
                    </a:p>
                  </a:txBody>
                  <a:tcPr marL="0" marR="0" marT="0" marB="0" anchor="ctr"/>
                </a:tc>
                <a:extLst>
                  <a:ext uri="{0D108BD9-81ED-4DB2-BD59-A6C34878D82A}">
                    <a16:rowId xmlns:a16="http://schemas.microsoft.com/office/drawing/2014/main" val="10015"/>
                  </a:ext>
                </a:extLst>
              </a:tr>
              <a:tr h="312491">
                <a:tc rowSpan="3">
                  <a:txBody>
                    <a:bodyPr/>
                    <a:lstStyle/>
                    <a:p>
                      <a:pPr marL="38100" marR="38100">
                        <a:lnSpc>
                          <a:spcPts val="1600"/>
                        </a:lnSpc>
                        <a:spcAft>
                          <a:spcPts val="0"/>
                        </a:spcAft>
                      </a:pPr>
                      <a:r>
                        <a:rPr lang="it-IT" sz="1600">
                          <a:effectLst/>
                        </a:rPr>
                        <a:t>Depression</a:t>
                      </a:r>
                      <a:endParaRPr lang="it-IT" sz="1600">
                        <a:effectLst/>
                        <a:latin typeface="Calibri"/>
                        <a:ea typeface="Calibri"/>
                        <a:cs typeface="Times New Roman"/>
                      </a:endParaRPr>
                    </a:p>
                  </a:txBody>
                  <a:tcPr marL="0" marR="0" marT="0" marB="0"/>
                </a:tc>
                <a:tc>
                  <a:txBody>
                    <a:bodyPr/>
                    <a:lstStyle/>
                    <a:p>
                      <a:pPr marL="38100" marR="38100">
                        <a:lnSpc>
                          <a:spcPts val="1600"/>
                        </a:lnSpc>
                        <a:spcAft>
                          <a:spcPts val="0"/>
                        </a:spcAft>
                      </a:pPr>
                      <a:r>
                        <a:rPr lang="it-IT" sz="1600">
                          <a:effectLst/>
                        </a:rPr>
                        <a:t>Males</a:t>
                      </a:r>
                      <a:endParaRPr lang="it-IT" sz="16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it-IT" sz="1600" dirty="0">
                          <a:effectLst/>
                        </a:rPr>
                        <a:t>1,37</a:t>
                      </a:r>
                      <a:endParaRPr lang="it-IT" sz="1600" dirty="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it-IT" sz="1600">
                          <a:effectLst/>
                        </a:rPr>
                        <a:t>,301</a:t>
                      </a:r>
                      <a:endParaRPr lang="it-IT" sz="1600">
                        <a:effectLst/>
                        <a:latin typeface="Calibri"/>
                        <a:ea typeface="Calibri"/>
                        <a:cs typeface="Times New Roman"/>
                      </a:endParaRPr>
                    </a:p>
                  </a:txBody>
                  <a:tcPr marL="0" marR="0" marT="0" marB="0" anchor="ctr"/>
                </a:tc>
                <a:extLst>
                  <a:ext uri="{0D108BD9-81ED-4DB2-BD59-A6C34878D82A}">
                    <a16:rowId xmlns:a16="http://schemas.microsoft.com/office/drawing/2014/main" val="10016"/>
                  </a:ext>
                </a:extLst>
              </a:tr>
              <a:tr h="312491">
                <a:tc vMerge="1">
                  <a:txBody>
                    <a:bodyPr/>
                    <a:lstStyle/>
                    <a:p>
                      <a:endParaRPr lang="it-IT"/>
                    </a:p>
                  </a:txBody>
                  <a:tcPr/>
                </a:tc>
                <a:tc>
                  <a:txBody>
                    <a:bodyPr/>
                    <a:lstStyle/>
                    <a:p>
                      <a:pPr marL="38100" marR="38100">
                        <a:lnSpc>
                          <a:spcPts val="1600"/>
                        </a:lnSpc>
                        <a:spcAft>
                          <a:spcPts val="0"/>
                        </a:spcAft>
                      </a:pPr>
                      <a:r>
                        <a:rPr lang="it-IT" sz="1600">
                          <a:effectLst/>
                        </a:rPr>
                        <a:t>Females</a:t>
                      </a:r>
                      <a:endParaRPr lang="it-IT" sz="16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it-IT" sz="1600" dirty="0">
                          <a:effectLst/>
                        </a:rPr>
                        <a:t>1,34</a:t>
                      </a:r>
                      <a:endParaRPr lang="it-IT" sz="1600" dirty="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it-IT" sz="1600" dirty="0">
                          <a:effectLst/>
                        </a:rPr>
                        <a:t>,269</a:t>
                      </a:r>
                      <a:endParaRPr lang="it-IT" sz="1600" dirty="0">
                        <a:effectLst/>
                        <a:latin typeface="Calibri"/>
                        <a:ea typeface="Calibri"/>
                        <a:cs typeface="Times New Roman"/>
                      </a:endParaRPr>
                    </a:p>
                  </a:txBody>
                  <a:tcPr marL="0" marR="0" marT="0" marB="0" anchor="ctr"/>
                </a:tc>
                <a:extLst>
                  <a:ext uri="{0D108BD9-81ED-4DB2-BD59-A6C34878D82A}">
                    <a16:rowId xmlns:a16="http://schemas.microsoft.com/office/drawing/2014/main" val="10017"/>
                  </a:ext>
                </a:extLst>
              </a:tr>
              <a:tr h="312491">
                <a:tc vMerge="1">
                  <a:txBody>
                    <a:bodyPr/>
                    <a:lstStyle/>
                    <a:p>
                      <a:endParaRPr lang="it-IT"/>
                    </a:p>
                  </a:txBody>
                  <a:tcPr/>
                </a:tc>
                <a:tc>
                  <a:txBody>
                    <a:bodyPr/>
                    <a:lstStyle/>
                    <a:p>
                      <a:pPr marL="38100" marR="38100">
                        <a:lnSpc>
                          <a:spcPts val="1600"/>
                        </a:lnSpc>
                        <a:spcAft>
                          <a:spcPts val="0"/>
                        </a:spcAft>
                      </a:pPr>
                      <a:r>
                        <a:rPr lang="it-IT" sz="1600">
                          <a:effectLst/>
                        </a:rPr>
                        <a:t>Total</a:t>
                      </a:r>
                      <a:endParaRPr lang="it-IT" sz="16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it-IT" sz="1600">
                          <a:effectLst/>
                        </a:rPr>
                        <a:t>1,35</a:t>
                      </a:r>
                      <a:endParaRPr lang="it-IT" sz="160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it-IT" sz="1600" dirty="0">
                          <a:effectLst/>
                        </a:rPr>
                        <a:t>,286</a:t>
                      </a:r>
                      <a:endParaRPr lang="it-IT" sz="1600" dirty="0">
                        <a:effectLst/>
                        <a:latin typeface="Calibri"/>
                        <a:ea typeface="Calibri"/>
                        <a:cs typeface="Times New Roman"/>
                      </a:endParaRPr>
                    </a:p>
                  </a:txBody>
                  <a:tcPr marL="0" marR="0" marT="0" marB="0" anchor="ctr"/>
                </a:tc>
                <a:extLst>
                  <a:ext uri="{0D108BD9-81ED-4DB2-BD59-A6C34878D82A}">
                    <a16:rowId xmlns:a16="http://schemas.microsoft.com/office/drawing/2014/main" val="10018"/>
                  </a:ext>
                </a:extLst>
              </a:tr>
            </a:tbl>
          </a:graphicData>
        </a:graphic>
      </p:graphicFrame>
      <p:sp>
        <p:nvSpPr>
          <p:cNvPr id="9" name="CasellaDiTesto 8"/>
          <p:cNvSpPr txBox="1"/>
          <p:nvPr/>
        </p:nvSpPr>
        <p:spPr>
          <a:xfrm>
            <a:off x="638827" y="1139868"/>
            <a:ext cx="3093929" cy="1200329"/>
          </a:xfrm>
          <a:prstGeom prst="rect">
            <a:avLst/>
          </a:prstGeom>
          <a:noFill/>
        </p:spPr>
        <p:txBody>
          <a:bodyPr wrap="square" rtlCol="0">
            <a:spAutoFit/>
          </a:bodyPr>
          <a:lstStyle/>
          <a:p>
            <a:r>
              <a:rPr lang="it-IT" dirty="0"/>
              <a:t>F maggiori sintomi ansiosi rispetto ai M</a:t>
            </a:r>
          </a:p>
          <a:p>
            <a:endParaRPr lang="it-IT" dirty="0"/>
          </a:p>
          <a:p>
            <a:r>
              <a:rPr lang="it-IT" dirty="0"/>
              <a:t>P&lt;.01</a:t>
            </a:r>
          </a:p>
        </p:txBody>
      </p:sp>
      <p:pic>
        <p:nvPicPr>
          <p:cNvPr id="6" name="Picture 2" descr="C:\Users\fermani\Desktop\dep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809" y="2530866"/>
            <a:ext cx="4327134" cy="4327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794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bject 2"/>
          <p:cNvSpPr>
            <a:spLocks/>
          </p:cNvSpPr>
          <p:nvPr/>
        </p:nvSpPr>
        <p:spPr bwMode="auto">
          <a:xfrm>
            <a:off x="1143000" y="857250"/>
            <a:ext cx="114300" cy="5143500"/>
          </a:xfrm>
          <a:custGeom>
            <a:avLst/>
            <a:gdLst>
              <a:gd name="T0" fmla="*/ 0 w 152400"/>
              <a:gd name="T1" fmla="*/ 6858000 h 6858000"/>
              <a:gd name="T2" fmla="*/ 152400 w 152400"/>
              <a:gd name="T3" fmla="*/ 6858000 h 6858000"/>
              <a:gd name="T4" fmla="*/ 152400 w 152400"/>
              <a:gd name="T5" fmla="*/ 0 h 6858000"/>
              <a:gd name="T6" fmla="*/ 0 w 152400"/>
              <a:gd name="T7" fmla="*/ 0 h 6858000"/>
              <a:gd name="T8" fmla="*/ 0 w 152400"/>
              <a:gd name="T9" fmla="*/ 685800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400" h="6858000">
                <a:moveTo>
                  <a:pt x="0" y="6858000"/>
                </a:moveTo>
                <a:lnTo>
                  <a:pt x="152400" y="6858000"/>
                </a:lnTo>
                <a:lnTo>
                  <a:pt x="152400" y="0"/>
                </a:lnTo>
                <a:lnTo>
                  <a:pt x="0" y="0"/>
                </a:lnTo>
                <a:lnTo>
                  <a:pt x="0" y="68580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it-IT" sz="1350"/>
          </a:p>
        </p:txBody>
      </p:sp>
      <p:sp>
        <p:nvSpPr>
          <p:cNvPr id="4099" name="object 3"/>
          <p:cNvSpPr>
            <a:spLocks/>
          </p:cNvSpPr>
          <p:nvPr/>
        </p:nvSpPr>
        <p:spPr bwMode="auto">
          <a:xfrm>
            <a:off x="7886700" y="857250"/>
            <a:ext cx="114300" cy="5143500"/>
          </a:xfrm>
          <a:custGeom>
            <a:avLst/>
            <a:gdLst>
              <a:gd name="T0" fmla="*/ 0 w 152400"/>
              <a:gd name="T1" fmla="*/ 6858000 h 6858000"/>
              <a:gd name="T2" fmla="*/ 152400 w 152400"/>
              <a:gd name="T3" fmla="*/ 6858000 h 6858000"/>
              <a:gd name="T4" fmla="*/ 152400 w 152400"/>
              <a:gd name="T5" fmla="*/ 0 h 6858000"/>
              <a:gd name="T6" fmla="*/ 0 w 152400"/>
              <a:gd name="T7" fmla="*/ 0 h 6858000"/>
              <a:gd name="T8" fmla="*/ 0 w 152400"/>
              <a:gd name="T9" fmla="*/ 685800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400" h="6858000">
                <a:moveTo>
                  <a:pt x="0" y="6858000"/>
                </a:moveTo>
                <a:lnTo>
                  <a:pt x="152400" y="6858000"/>
                </a:lnTo>
                <a:lnTo>
                  <a:pt x="152400" y="0"/>
                </a:lnTo>
                <a:lnTo>
                  <a:pt x="0" y="0"/>
                </a:lnTo>
                <a:lnTo>
                  <a:pt x="0" y="68580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it-IT" sz="1350"/>
          </a:p>
        </p:txBody>
      </p:sp>
      <p:sp>
        <p:nvSpPr>
          <p:cNvPr id="4100" name="object 4"/>
          <p:cNvSpPr>
            <a:spLocks/>
          </p:cNvSpPr>
          <p:nvPr/>
        </p:nvSpPr>
        <p:spPr bwMode="auto">
          <a:xfrm>
            <a:off x="1254919" y="5648326"/>
            <a:ext cx="6624638" cy="232172"/>
          </a:xfrm>
          <a:custGeom>
            <a:avLst/>
            <a:gdLst>
              <a:gd name="T0" fmla="*/ 0 w 8832850"/>
              <a:gd name="T1" fmla="*/ 308616 h 309879"/>
              <a:gd name="T2" fmla="*/ 8832850 w 8832850"/>
              <a:gd name="T3" fmla="*/ 308616 h 309879"/>
              <a:gd name="T4" fmla="*/ 8832850 w 8832850"/>
              <a:gd name="T5" fmla="*/ 0 h 309879"/>
              <a:gd name="T6" fmla="*/ 0 w 8832850"/>
              <a:gd name="T7" fmla="*/ 0 h 309879"/>
              <a:gd name="T8" fmla="*/ 0 w 8832850"/>
              <a:gd name="T9" fmla="*/ 308616 h 3098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32850" h="309879">
                <a:moveTo>
                  <a:pt x="0" y="309562"/>
                </a:moveTo>
                <a:lnTo>
                  <a:pt x="8832850" y="309562"/>
                </a:lnTo>
                <a:lnTo>
                  <a:pt x="8832850" y="0"/>
                </a:lnTo>
                <a:lnTo>
                  <a:pt x="0" y="0"/>
                </a:lnTo>
                <a:lnTo>
                  <a:pt x="0" y="3095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it-IT" sz="1350"/>
          </a:p>
        </p:txBody>
      </p:sp>
      <p:sp>
        <p:nvSpPr>
          <p:cNvPr id="4101" name="object 5"/>
          <p:cNvSpPr>
            <a:spLocks/>
          </p:cNvSpPr>
          <p:nvPr/>
        </p:nvSpPr>
        <p:spPr bwMode="auto">
          <a:xfrm>
            <a:off x="1257300" y="973931"/>
            <a:ext cx="6624638" cy="4910138"/>
          </a:xfrm>
          <a:custGeom>
            <a:avLst/>
            <a:gdLst>
              <a:gd name="T0" fmla="*/ 0 w 8832850"/>
              <a:gd name="T1" fmla="*/ 6546850 h 6546850"/>
              <a:gd name="T2" fmla="*/ 8832850 w 8832850"/>
              <a:gd name="T3" fmla="*/ 6546850 h 6546850"/>
              <a:gd name="T4" fmla="*/ 8832850 w 8832850"/>
              <a:gd name="T5" fmla="*/ 0 h 6546850"/>
              <a:gd name="T6" fmla="*/ 0 w 8832850"/>
              <a:gd name="T7" fmla="*/ 0 h 6546850"/>
              <a:gd name="T8" fmla="*/ 0 w 8832850"/>
              <a:gd name="T9" fmla="*/ 6546850 h 65468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32850" h="6546850">
                <a:moveTo>
                  <a:pt x="0" y="6546850"/>
                </a:moveTo>
                <a:lnTo>
                  <a:pt x="8832850" y="6546850"/>
                </a:lnTo>
                <a:lnTo>
                  <a:pt x="8832850" y="0"/>
                </a:lnTo>
                <a:lnTo>
                  <a:pt x="0" y="0"/>
                </a:lnTo>
                <a:lnTo>
                  <a:pt x="0" y="6546850"/>
                </a:lnTo>
                <a:close/>
              </a:path>
            </a:pathLst>
          </a:custGeom>
          <a:noFill/>
          <a:ln w="9525">
            <a:solidFill>
              <a:srgbClr val="E0E0E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it-IT" sz="1350"/>
          </a:p>
        </p:txBody>
      </p:sp>
      <p:sp>
        <p:nvSpPr>
          <p:cNvPr id="4102" name="object 6"/>
          <p:cNvSpPr>
            <a:spLocks/>
          </p:cNvSpPr>
          <p:nvPr/>
        </p:nvSpPr>
        <p:spPr bwMode="auto">
          <a:xfrm>
            <a:off x="1257300" y="1814513"/>
            <a:ext cx="6624638" cy="0"/>
          </a:xfrm>
          <a:custGeom>
            <a:avLst/>
            <a:gdLst>
              <a:gd name="T0" fmla="*/ 0 w 8832850"/>
              <a:gd name="T1" fmla="*/ 8832850 w 8832850"/>
              <a:gd name="T2" fmla="*/ 0 60000 65536"/>
              <a:gd name="T3" fmla="*/ 0 60000 65536"/>
            </a:gdLst>
            <a:ahLst/>
            <a:cxnLst>
              <a:cxn ang="T2">
                <a:pos x="T0" y="0"/>
              </a:cxn>
              <a:cxn ang="T3">
                <a:pos x="T1" y="0"/>
              </a:cxn>
            </a:cxnLst>
            <a:rect l="0" t="0" r="r" b="b"/>
            <a:pathLst>
              <a:path w="8832850">
                <a:moveTo>
                  <a:pt x="0" y="0"/>
                </a:moveTo>
                <a:lnTo>
                  <a:pt x="8832850" y="0"/>
                </a:lnTo>
              </a:path>
            </a:pathLst>
          </a:custGeom>
          <a:noFill/>
          <a:ln w="9525">
            <a:solidFill>
              <a:srgbClr val="E0E0E0"/>
            </a:solidFill>
            <a:prstDash val="sysDash"/>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it-IT" sz="1350"/>
          </a:p>
        </p:txBody>
      </p:sp>
      <p:sp>
        <p:nvSpPr>
          <p:cNvPr id="4103" name="object 7"/>
          <p:cNvSpPr>
            <a:spLocks/>
          </p:cNvSpPr>
          <p:nvPr/>
        </p:nvSpPr>
        <p:spPr bwMode="auto">
          <a:xfrm>
            <a:off x="4343400" y="1574006"/>
            <a:ext cx="457200" cy="457200"/>
          </a:xfrm>
          <a:custGeom>
            <a:avLst/>
            <a:gdLst>
              <a:gd name="T0" fmla="*/ 304800 w 609600"/>
              <a:gd name="T1" fmla="*/ 0 h 609600"/>
              <a:gd name="T2" fmla="*/ 255374 w 609600"/>
              <a:gd name="T3" fmla="*/ 3990 h 609600"/>
              <a:gd name="T4" fmla="*/ 208483 w 609600"/>
              <a:gd name="T5" fmla="*/ 15544 h 609600"/>
              <a:gd name="T6" fmla="*/ 164753 w 609600"/>
              <a:gd name="T7" fmla="*/ 34032 h 609600"/>
              <a:gd name="T8" fmla="*/ 124815 w 609600"/>
              <a:gd name="T9" fmla="*/ 58826 h 609600"/>
              <a:gd name="T10" fmla="*/ 89296 w 609600"/>
              <a:gd name="T11" fmla="*/ 89296 h 609600"/>
              <a:gd name="T12" fmla="*/ 58826 w 609600"/>
              <a:gd name="T13" fmla="*/ 124815 h 609600"/>
              <a:gd name="T14" fmla="*/ 34032 w 609600"/>
              <a:gd name="T15" fmla="*/ 164753 h 609600"/>
              <a:gd name="T16" fmla="*/ 15544 w 609600"/>
              <a:gd name="T17" fmla="*/ 208483 h 609600"/>
              <a:gd name="T18" fmla="*/ 3990 w 609600"/>
              <a:gd name="T19" fmla="*/ 255374 h 609600"/>
              <a:gd name="T20" fmla="*/ 0 w 609600"/>
              <a:gd name="T21" fmla="*/ 304800 h 609600"/>
              <a:gd name="T22" fmla="*/ 3990 w 609600"/>
              <a:gd name="T23" fmla="*/ 354225 h 609600"/>
              <a:gd name="T24" fmla="*/ 15544 w 609600"/>
              <a:gd name="T25" fmla="*/ 401116 h 609600"/>
              <a:gd name="T26" fmla="*/ 34032 w 609600"/>
              <a:gd name="T27" fmla="*/ 444846 h 609600"/>
              <a:gd name="T28" fmla="*/ 58826 w 609600"/>
              <a:gd name="T29" fmla="*/ 484784 h 609600"/>
              <a:gd name="T30" fmla="*/ 89296 w 609600"/>
              <a:gd name="T31" fmla="*/ 520303 h 609600"/>
              <a:gd name="T32" fmla="*/ 124815 w 609600"/>
              <a:gd name="T33" fmla="*/ 550773 h 609600"/>
              <a:gd name="T34" fmla="*/ 164753 w 609600"/>
              <a:gd name="T35" fmla="*/ 575567 h 609600"/>
              <a:gd name="T36" fmla="*/ 208483 w 609600"/>
              <a:gd name="T37" fmla="*/ 594055 h 609600"/>
              <a:gd name="T38" fmla="*/ 255374 w 609600"/>
              <a:gd name="T39" fmla="*/ 605609 h 609600"/>
              <a:gd name="T40" fmla="*/ 304800 w 609600"/>
              <a:gd name="T41" fmla="*/ 609600 h 609600"/>
              <a:gd name="T42" fmla="*/ 354225 w 609600"/>
              <a:gd name="T43" fmla="*/ 605609 h 609600"/>
              <a:gd name="T44" fmla="*/ 401116 w 609600"/>
              <a:gd name="T45" fmla="*/ 594055 h 609600"/>
              <a:gd name="T46" fmla="*/ 444846 w 609600"/>
              <a:gd name="T47" fmla="*/ 575567 h 609600"/>
              <a:gd name="T48" fmla="*/ 484784 w 609600"/>
              <a:gd name="T49" fmla="*/ 550773 h 609600"/>
              <a:gd name="T50" fmla="*/ 520303 w 609600"/>
              <a:gd name="T51" fmla="*/ 520303 h 609600"/>
              <a:gd name="T52" fmla="*/ 550773 w 609600"/>
              <a:gd name="T53" fmla="*/ 484784 h 609600"/>
              <a:gd name="T54" fmla="*/ 575567 w 609600"/>
              <a:gd name="T55" fmla="*/ 444846 h 609600"/>
              <a:gd name="T56" fmla="*/ 594055 w 609600"/>
              <a:gd name="T57" fmla="*/ 401116 h 609600"/>
              <a:gd name="T58" fmla="*/ 605609 w 609600"/>
              <a:gd name="T59" fmla="*/ 354225 h 609600"/>
              <a:gd name="T60" fmla="*/ 609600 w 609600"/>
              <a:gd name="T61" fmla="*/ 304800 h 609600"/>
              <a:gd name="T62" fmla="*/ 605609 w 609600"/>
              <a:gd name="T63" fmla="*/ 255374 h 609600"/>
              <a:gd name="T64" fmla="*/ 594055 w 609600"/>
              <a:gd name="T65" fmla="*/ 208483 h 609600"/>
              <a:gd name="T66" fmla="*/ 575567 w 609600"/>
              <a:gd name="T67" fmla="*/ 164753 h 609600"/>
              <a:gd name="T68" fmla="*/ 550773 w 609600"/>
              <a:gd name="T69" fmla="*/ 124815 h 609600"/>
              <a:gd name="T70" fmla="*/ 520303 w 609600"/>
              <a:gd name="T71" fmla="*/ 89296 h 609600"/>
              <a:gd name="T72" fmla="*/ 484784 w 609600"/>
              <a:gd name="T73" fmla="*/ 58826 h 609600"/>
              <a:gd name="T74" fmla="*/ 444846 w 609600"/>
              <a:gd name="T75" fmla="*/ 34032 h 609600"/>
              <a:gd name="T76" fmla="*/ 401116 w 609600"/>
              <a:gd name="T77" fmla="*/ 15544 h 609600"/>
              <a:gd name="T78" fmla="*/ 354225 w 609600"/>
              <a:gd name="T79" fmla="*/ 3990 h 609600"/>
              <a:gd name="T80" fmla="*/ 304800 w 609600"/>
              <a:gd name="T81" fmla="*/ 0 h 6096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09600" h="609600">
                <a:moveTo>
                  <a:pt x="304800" y="0"/>
                </a:moveTo>
                <a:lnTo>
                  <a:pt x="255374" y="3990"/>
                </a:lnTo>
                <a:lnTo>
                  <a:pt x="208483" y="15544"/>
                </a:lnTo>
                <a:lnTo>
                  <a:pt x="164753" y="34032"/>
                </a:lnTo>
                <a:lnTo>
                  <a:pt x="124815" y="58826"/>
                </a:lnTo>
                <a:lnTo>
                  <a:pt x="89296" y="89296"/>
                </a:lnTo>
                <a:lnTo>
                  <a:pt x="58826" y="124815"/>
                </a:lnTo>
                <a:lnTo>
                  <a:pt x="34032" y="164753"/>
                </a:lnTo>
                <a:lnTo>
                  <a:pt x="15544" y="208483"/>
                </a:lnTo>
                <a:lnTo>
                  <a:pt x="3990" y="255374"/>
                </a:lnTo>
                <a:lnTo>
                  <a:pt x="0" y="304800"/>
                </a:lnTo>
                <a:lnTo>
                  <a:pt x="3990" y="354225"/>
                </a:lnTo>
                <a:lnTo>
                  <a:pt x="15544" y="401116"/>
                </a:lnTo>
                <a:lnTo>
                  <a:pt x="34032" y="444846"/>
                </a:lnTo>
                <a:lnTo>
                  <a:pt x="58826" y="484784"/>
                </a:lnTo>
                <a:lnTo>
                  <a:pt x="89296" y="520303"/>
                </a:lnTo>
                <a:lnTo>
                  <a:pt x="124815" y="550773"/>
                </a:lnTo>
                <a:lnTo>
                  <a:pt x="164753" y="575567"/>
                </a:lnTo>
                <a:lnTo>
                  <a:pt x="208483" y="594055"/>
                </a:lnTo>
                <a:lnTo>
                  <a:pt x="255374" y="605609"/>
                </a:lnTo>
                <a:lnTo>
                  <a:pt x="304800" y="609600"/>
                </a:lnTo>
                <a:lnTo>
                  <a:pt x="354225" y="605609"/>
                </a:lnTo>
                <a:lnTo>
                  <a:pt x="401116" y="594055"/>
                </a:lnTo>
                <a:lnTo>
                  <a:pt x="444846" y="575567"/>
                </a:lnTo>
                <a:lnTo>
                  <a:pt x="484784" y="550773"/>
                </a:lnTo>
                <a:lnTo>
                  <a:pt x="520303" y="520303"/>
                </a:lnTo>
                <a:lnTo>
                  <a:pt x="550773" y="484784"/>
                </a:lnTo>
                <a:lnTo>
                  <a:pt x="575567" y="444846"/>
                </a:lnTo>
                <a:lnTo>
                  <a:pt x="594055" y="401116"/>
                </a:lnTo>
                <a:lnTo>
                  <a:pt x="605609" y="354225"/>
                </a:lnTo>
                <a:lnTo>
                  <a:pt x="609600" y="304800"/>
                </a:lnTo>
                <a:lnTo>
                  <a:pt x="605609" y="255374"/>
                </a:lnTo>
                <a:lnTo>
                  <a:pt x="594055" y="208483"/>
                </a:lnTo>
                <a:lnTo>
                  <a:pt x="575567" y="164753"/>
                </a:lnTo>
                <a:lnTo>
                  <a:pt x="550773" y="124815"/>
                </a:lnTo>
                <a:lnTo>
                  <a:pt x="520303" y="89296"/>
                </a:lnTo>
                <a:lnTo>
                  <a:pt x="484784" y="58826"/>
                </a:lnTo>
                <a:lnTo>
                  <a:pt x="444846" y="34032"/>
                </a:lnTo>
                <a:lnTo>
                  <a:pt x="401116" y="15544"/>
                </a:lnTo>
                <a:lnTo>
                  <a:pt x="354225" y="3990"/>
                </a:lnTo>
                <a:lnTo>
                  <a:pt x="30480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it-IT" sz="1350"/>
          </a:p>
        </p:txBody>
      </p:sp>
      <p:sp>
        <p:nvSpPr>
          <p:cNvPr id="4104" name="object 8"/>
          <p:cNvSpPr>
            <a:spLocks/>
          </p:cNvSpPr>
          <p:nvPr/>
        </p:nvSpPr>
        <p:spPr bwMode="auto">
          <a:xfrm>
            <a:off x="4414838" y="1645444"/>
            <a:ext cx="314325" cy="315516"/>
          </a:xfrm>
          <a:custGeom>
            <a:avLst/>
            <a:gdLst>
              <a:gd name="T0" fmla="*/ 209550 w 419100"/>
              <a:gd name="T1" fmla="*/ 0 h 421005"/>
              <a:gd name="T2" fmla="*/ 161512 w 419100"/>
              <a:gd name="T3" fmla="*/ 5546 h 421005"/>
              <a:gd name="T4" fmla="*/ 117410 w 419100"/>
              <a:gd name="T5" fmla="*/ 21341 h 421005"/>
              <a:gd name="T6" fmla="*/ 78501 w 419100"/>
              <a:gd name="T7" fmla="*/ 46121 h 421005"/>
              <a:gd name="T8" fmla="*/ 46046 w 419100"/>
              <a:gd name="T9" fmla="*/ 78626 h 421005"/>
              <a:gd name="T10" fmla="*/ 21304 w 419100"/>
              <a:gd name="T11" fmla="*/ 117587 h 421005"/>
              <a:gd name="T12" fmla="*/ 5536 w 419100"/>
              <a:gd name="T13" fmla="*/ 161746 h 421005"/>
              <a:gd name="T14" fmla="*/ 0 w 419100"/>
              <a:gd name="T15" fmla="*/ 209838 h 421005"/>
              <a:gd name="T16" fmla="*/ 5536 w 419100"/>
              <a:gd name="T17" fmla="*/ 257974 h 421005"/>
              <a:gd name="T18" fmla="*/ 21304 w 419100"/>
              <a:gd name="T19" fmla="*/ 302166 h 421005"/>
              <a:gd name="T20" fmla="*/ 46046 w 419100"/>
              <a:gd name="T21" fmla="*/ 341152 h 421005"/>
              <a:gd name="T22" fmla="*/ 78501 w 419100"/>
              <a:gd name="T23" fmla="*/ 373668 h 421005"/>
              <a:gd name="T24" fmla="*/ 117410 w 419100"/>
              <a:gd name="T25" fmla="*/ 398457 h 421005"/>
              <a:gd name="T26" fmla="*/ 161512 w 419100"/>
              <a:gd name="T27" fmla="*/ 414255 h 421005"/>
              <a:gd name="T28" fmla="*/ 209550 w 419100"/>
              <a:gd name="T29" fmla="*/ 419800 h 421005"/>
              <a:gd name="T30" fmla="*/ 257587 w 419100"/>
              <a:gd name="T31" fmla="*/ 414255 h 421005"/>
              <a:gd name="T32" fmla="*/ 301689 w 419100"/>
              <a:gd name="T33" fmla="*/ 398457 h 421005"/>
              <a:gd name="T34" fmla="*/ 340598 w 419100"/>
              <a:gd name="T35" fmla="*/ 373668 h 421005"/>
              <a:gd name="T36" fmla="*/ 373053 w 419100"/>
              <a:gd name="T37" fmla="*/ 341152 h 421005"/>
              <a:gd name="T38" fmla="*/ 397795 w 419100"/>
              <a:gd name="T39" fmla="*/ 302166 h 421005"/>
              <a:gd name="T40" fmla="*/ 413563 w 419100"/>
              <a:gd name="T41" fmla="*/ 257974 h 421005"/>
              <a:gd name="T42" fmla="*/ 419100 w 419100"/>
              <a:gd name="T43" fmla="*/ 209838 h 421005"/>
              <a:gd name="T44" fmla="*/ 413563 w 419100"/>
              <a:gd name="T45" fmla="*/ 161746 h 421005"/>
              <a:gd name="T46" fmla="*/ 397795 w 419100"/>
              <a:gd name="T47" fmla="*/ 117587 h 421005"/>
              <a:gd name="T48" fmla="*/ 373053 w 419100"/>
              <a:gd name="T49" fmla="*/ 78626 h 421005"/>
              <a:gd name="T50" fmla="*/ 340598 w 419100"/>
              <a:gd name="T51" fmla="*/ 46121 h 421005"/>
              <a:gd name="T52" fmla="*/ 301689 w 419100"/>
              <a:gd name="T53" fmla="*/ 21341 h 421005"/>
              <a:gd name="T54" fmla="*/ 257587 w 419100"/>
              <a:gd name="T55" fmla="*/ 5546 h 421005"/>
              <a:gd name="T56" fmla="*/ 209550 w 419100"/>
              <a:gd name="T57" fmla="*/ 0 h 4210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19100" h="421005">
                <a:moveTo>
                  <a:pt x="209550" y="0"/>
                </a:moveTo>
                <a:lnTo>
                  <a:pt x="161512" y="5558"/>
                </a:lnTo>
                <a:lnTo>
                  <a:pt x="117410" y="21389"/>
                </a:lnTo>
                <a:lnTo>
                  <a:pt x="78501" y="46226"/>
                </a:lnTo>
                <a:lnTo>
                  <a:pt x="46046" y="78803"/>
                </a:lnTo>
                <a:lnTo>
                  <a:pt x="21304" y="117854"/>
                </a:lnTo>
                <a:lnTo>
                  <a:pt x="5536" y="162112"/>
                </a:lnTo>
                <a:lnTo>
                  <a:pt x="0" y="210312"/>
                </a:lnTo>
                <a:lnTo>
                  <a:pt x="5536" y="258558"/>
                </a:lnTo>
                <a:lnTo>
                  <a:pt x="21304" y="302850"/>
                </a:lnTo>
                <a:lnTo>
                  <a:pt x="46046" y="341923"/>
                </a:lnTo>
                <a:lnTo>
                  <a:pt x="78501" y="374514"/>
                </a:lnTo>
                <a:lnTo>
                  <a:pt x="117410" y="399358"/>
                </a:lnTo>
                <a:lnTo>
                  <a:pt x="161512" y="415192"/>
                </a:lnTo>
                <a:lnTo>
                  <a:pt x="209550" y="420750"/>
                </a:lnTo>
                <a:lnTo>
                  <a:pt x="257587" y="415192"/>
                </a:lnTo>
                <a:lnTo>
                  <a:pt x="301689" y="399358"/>
                </a:lnTo>
                <a:lnTo>
                  <a:pt x="340598" y="374514"/>
                </a:lnTo>
                <a:lnTo>
                  <a:pt x="373053" y="341923"/>
                </a:lnTo>
                <a:lnTo>
                  <a:pt x="397795" y="302850"/>
                </a:lnTo>
                <a:lnTo>
                  <a:pt x="413563" y="258558"/>
                </a:lnTo>
                <a:lnTo>
                  <a:pt x="419100" y="210312"/>
                </a:lnTo>
                <a:lnTo>
                  <a:pt x="413563" y="162112"/>
                </a:lnTo>
                <a:lnTo>
                  <a:pt x="397795" y="117854"/>
                </a:lnTo>
                <a:lnTo>
                  <a:pt x="373053" y="78803"/>
                </a:lnTo>
                <a:lnTo>
                  <a:pt x="340598" y="46226"/>
                </a:lnTo>
                <a:lnTo>
                  <a:pt x="301689" y="21389"/>
                </a:lnTo>
                <a:lnTo>
                  <a:pt x="257587" y="5558"/>
                </a:lnTo>
                <a:lnTo>
                  <a:pt x="20955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it-IT" sz="1350"/>
          </a:p>
        </p:txBody>
      </p:sp>
      <p:sp>
        <p:nvSpPr>
          <p:cNvPr id="4105" name="object 9"/>
          <p:cNvSpPr>
            <a:spLocks/>
          </p:cNvSpPr>
          <p:nvPr/>
        </p:nvSpPr>
        <p:spPr bwMode="auto">
          <a:xfrm>
            <a:off x="4395788" y="1626394"/>
            <a:ext cx="352425" cy="353616"/>
          </a:xfrm>
          <a:custGeom>
            <a:avLst/>
            <a:gdLst>
              <a:gd name="T0" fmla="*/ 142366 w 469900"/>
              <a:gd name="T1" fmla="*/ 19089 h 471169"/>
              <a:gd name="T2" fmla="*/ 39497 w 469900"/>
              <a:gd name="T3" fmla="*/ 105623 h 471169"/>
              <a:gd name="T4" fmla="*/ 0 w 469900"/>
              <a:gd name="T5" fmla="*/ 237973 h 471169"/>
              <a:gd name="T6" fmla="*/ 28955 w 469900"/>
              <a:gd name="T7" fmla="*/ 349960 h 471169"/>
              <a:gd name="T8" fmla="*/ 123951 w 469900"/>
              <a:gd name="T9" fmla="*/ 445403 h 471169"/>
              <a:gd name="T10" fmla="*/ 236220 w 469900"/>
              <a:gd name="T11" fmla="*/ 472127 h 471169"/>
              <a:gd name="T12" fmla="*/ 305942 w 469900"/>
              <a:gd name="T13" fmla="*/ 461947 h 471169"/>
              <a:gd name="T14" fmla="*/ 213105 w 469900"/>
              <a:gd name="T15" fmla="*/ 454311 h 471169"/>
              <a:gd name="T16" fmla="*/ 96647 w 469900"/>
              <a:gd name="T17" fmla="*/ 405953 h 471169"/>
              <a:gd name="T18" fmla="*/ 26924 w 469900"/>
              <a:gd name="T19" fmla="*/ 302875 h 471169"/>
              <a:gd name="T20" fmla="*/ 16958 w 469900"/>
              <a:gd name="T21" fmla="*/ 235427 h 471169"/>
              <a:gd name="T22" fmla="*/ 53975 w 469900"/>
              <a:gd name="T23" fmla="*/ 114531 h 471169"/>
              <a:gd name="T24" fmla="*/ 149733 w 469900"/>
              <a:gd name="T25" fmla="*/ 34359 h 471169"/>
              <a:gd name="T26" fmla="*/ 322253 w 469900"/>
              <a:gd name="T27" fmla="*/ 17816 h 471169"/>
              <a:gd name="T28" fmla="*/ 257683 w 469900"/>
              <a:gd name="T29" fmla="*/ 1273 h 471169"/>
              <a:gd name="T30" fmla="*/ 234569 w 469900"/>
              <a:gd name="T31" fmla="*/ 17816 h 471169"/>
              <a:gd name="T32" fmla="*/ 319404 w 469900"/>
              <a:gd name="T33" fmla="*/ 34359 h 471169"/>
              <a:gd name="T34" fmla="*/ 415544 w 469900"/>
              <a:gd name="T35" fmla="*/ 113261 h 471169"/>
              <a:gd name="T36" fmla="*/ 452945 w 469900"/>
              <a:gd name="T37" fmla="*/ 235427 h 471169"/>
              <a:gd name="T38" fmla="*/ 435990 w 469900"/>
              <a:gd name="T39" fmla="*/ 321964 h 471169"/>
              <a:gd name="T40" fmla="*/ 357250 w 469900"/>
              <a:gd name="T41" fmla="*/ 418679 h 471169"/>
              <a:gd name="T42" fmla="*/ 235330 w 469900"/>
              <a:gd name="T43" fmla="*/ 455584 h 471169"/>
              <a:gd name="T44" fmla="*/ 401954 w 469900"/>
              <a:gd name="T45" fmla="*/ 402136 h 471169"/>
              <a:gd name="T46" fmla="*/ 465327 w 469900"/>
              <a:gd name="T47" fmla="*/ 282513 h 471169"/>
              <a:gd name="T48" fmla="*/ 458977 w 469900"/>
              <a:gd name="T49" fmla="*/ 165436 h 471169"/>
              <a:gd name="T50" fmla="*/ 383413 w 469900"/>
              <a:gd name="T51" fmla="*/ 53448 h 471169"/>
              <a:gd name="T52" fmla="*/ 322253 w 469900"/>
              <a:gd name="T53" fmla="*/ 17816 h 471169"/>
              <a:gd name="T54" fmla="*/ 157099 w 469900"/>
              <a:gd name="T55" fmla="*/ 49632 h 471169"/>
              <a:gd name="T56" fmla="*/ 68452 w 469900"/>
              <a:gd name="T57" fmla="*/ 123440 h 471169"/>
              <a:gd name="T58" fmla="*/ 33968 w 469900"/>
              <a:gd name="T59" fmla="*/ 235427 h 471169"/>
              <a:gd name="T60" fmla="*/ 42799 w 469900"/>
              <a:gd name="T61" fmla="*/ 296511 h 471169"/>
              <a:gd name="T62" fmla="*/ 106807 w 469900"/>
              <a:gd name="T63" fmla="*/ 391955 h 471169"/>
              <a:gd name="T64" fmla="*/ 213995 w 469900"/>
              <a:gd name="T65" fmla="*/ 437768 h 471169"/>
              <a:gd name="T66" fmla="*/ 275082 w 469900"/>
              <a:gd name="T67" fmla="*/ 435222 h 471169"/>
              <a:gd name="T68" fmla="*/ 315322 w 469900"/>
              <a:gd name="T69" fmla="*/ 422497 h 471169"/>
              <a:gd name="T70" fmla="*/ 162178 w 469900"/>
              <a:gd name="T71" fmla="*/ 407226 h 471169"/>
              <a:gd name="T72" fmla="*/ 58674 w 469900"/>
              <a:gd name="T73" fmla="*/ 290148 h 471169"/>
              <a:gd name="T74" fmla="*/ 65786 w 469900"/>
              <a:gd name="T75" fmla="*/ 162890 h 471169"/>
              <a:gd name="T76" fmla="*/ 181483 w 469900"/>
              <a:gd name="T77" fmla="*/ 58540 h 471169"/>
              <a:gd name="T78" fmla="*/ 295148 w 469900"/>
              <a:gd name="T79" fmla="*/ 43267 h 471169"/>
              <a:gd name="T80" fmla="*/ 235330 w 469900"/>
              <a:gd name="T81" fmla="*/ 34359 h 471169"/>
              <a:gd name="T82" fmla="*/ 255142 w 469900"/>
              <a:gd name="T83" fmla="*/ 52175 h 471169"/>
              <a:gd name="T84" fmla="*/ 366013 w 469900"/>
              <a:gd name="T85" fmla="*/ 106896 h 471169"/>
              <a:gd name="T86" fmla="*/ 419100 w 469900"/>
              <a:gd name="T87" fmla="*/ 237973 h 471169"/>
              <a:gd name="T88" fmla="*/ 376300 w 469900"/>
              <a:gd name="T89" fmla="*/ 355050 h 471169"/>
              <a:gd name="T90" fmla="*/ 233679 w 469900"/>
              <a:gd name="T91" fmla="*/ 422497 h 471169"/>
              <a:gd name="T92" fmla="*/ 389889 w 469900"/>
              <a:gd name="T93" fmla="*/ 365231 h 471169"/>
              <a:gd name="T94" fmla="*/ 434975 w 469900"/>
              <a:gd name="T95" fmla="*/ 258335 h 471169"/>
              <a:gd name="T96" fmla="*/ 427100 w 469900"/>
              <a:gd name="T97" fmla="*/ 176890 h 471169"/>
              <a:gd name="T98" fmla="*/ 363092 w 469900"/>
              <a:gd name="T99" fmla="*/ 80172 h 4711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9900" h="471169">
                <a:moveTo>
                  <a:pt x="233679" y="0"/>
                </a:moveTo>
                <a:lnTo>
                  <a:pt x="186436" y="5080"/>
                </a:lnTo>
                <a:lnTo>
                  <a:pt x="142366" y="19050"/>
                </a:lnTo>
                <a:lnTo>
                  <a:pt x="102488" y="41910"/>
                </a:lnTo>
                <a:lnTo>
                  <a:pt x="67945" y="69850"/>
                </a:lnTo>
                <a:lnTo>
                  <a:pt x="39497" y="105410"/>
                </a:lnTo>
                <a:lnTo>
                  <a:pt x="18034" y="146050"/>
                </a:lnTo>
                <a:lnTo>
                  <a:pt x="4572" y="190500"/>
                </a:lnTo>
                <a:lnTo>
                  <a:pt x="0" y="237490"/>
                </a:lnTo>
                <a:lnTo>
                  <a:pt x="1397" y="261620"/>
                </a:lnTo>
                <a:lnTo>
                  <a:pt x="10922" y="307340"/>
                </a:lnTo>
                <a:lnTo>
                  <a:pt x="28955" y="349250"/>
                </a:lnTo>
                <a:lnTo>
                  <a:pt x="54355" y="387350"/>
                </a:lnTo>
                <a:lnTo>
                  <a:pt x="86487" y="419100"/>
                </a:lnTo>
                <a:lnTo>
                  <a:pt x="123951" y="444500"/>
                </a:lnTo>
                <a:lnTo>
                  <a:pt x="166370" y="461010"/>
                </a:lnTo>
                <a:lnTo>
                  <a:pt x="212216" y="471170"/>
                </a:lnTo>
                <a:lnTo>
                  <a:pt x="236220" y="471170"/>
                </a:lnTo>
                <a:lnTo>
                  <a:pt x="260350" y="469900"/>
                </a:lnTo>
                <a:lnTo>
                  <a:pt x="283463" y="467360"/>
                </a:lnTo>
                <a:lnTo>
                  <a:pt x="305942" y="461010"/>
                </a:lnTo>
                <a:lnTo>
                  <a:pt x="323934" y="454660"/>
                </a:lnTo>
                <a:lnTo>
                  <a:pt x="235330" y="454660"/>
                </a:lnTo>
                <a:lnTo>
                  <a:pt x="213105" y="453390"/>
                </a:lnTo>
                <a:lnTo>
                  <a:pt x="170561" y="445770"/>
                </a:lnTo>
                <a:lnTo>
                  <a:pt x="131317" y="429260"/>
                </a:lnTo>
                <a:lnTo>
                  <a:pt x="96647" y="405130"/>
                </a:lnTo>
                <a:lnTo>
                  <a:pt x="66928" y="375920"/>
                </a:lnTo>
                <a:lnTo>
                  <a:pt x="43434" y="340360"/>
                </a:lnTo>
                <a:lnTo>
                  <a:pt x="26924" y="302260"/>
                </a:lnTo>
                <a:lnTo>
                  <a:pt x="18034" y="259080"/>
                </a:lnTo>
                <a:lnTo>
                  <a:pt x="16954" y="237490"/>
                </a:lnTo>
                <a:lnTo>
                  <a:pt x="16958" y="234950"/>
                </a:lnTo>
                <a:lnTo>
                  <a:pt x="21336" y="193040"/>
                </a:lnTo>
                <a:lnTo>
                  <a:pt x="33909" y="151130"/>
                </a:lnTo>
                <a:lnTo>
                  <a:pt x="53975" y="114300"/>
                </a:lnTo>
                <a:lnTo>
                  <a:pt x="80517" y="81280"/>
                </a:lnTo>
                <a:lnTo>
                  <a:pt x="112649" y="54610"/>
                </a:lnTo>
                <a:lnTo>
                  <a:pt x="149733" y="34290"/>
                </a:lnTo>
                <a:lnTo>
                  <a:pt x="190626" y="21590"/>
                </a:lnTo>
                <a:lnTo>
                  <a:pt x="234569" y="17780"/>
                </a:lnTo>
                <a:lnTo>
                  <a:pt x="322253" y="17780"/>
                </a:lnTo>
                <a:lnTo>
                  <a:pt x="303529" y="10160"/>
                </a:lnTo>
                <a:lnTo>
                  <a:pt x="281050" y="5080"/>
                </a:lnTo>
                <a:lnTo>
                  <a:pt x="257683" y="1270"/>
                </a:lnTo>
                <a:lnTo>
                  <a:pt x="233679" y="0"/>
                </a:lnTo>
                <a:close/>
              </a:path>
              <a:path w="469900" h="471169">
                <a:moveTo>
                  <a:pt x="322253" y="17780"/>
                </a:moveTo>
                <a:lnTo>
                  <a:pt x="234569" y="17780"/>
                </a:lnTo>
                <a:lnTo>
                  <a:pt x="256794" y="19050"/>
                </a:lnTo>
                <a:lnTo>
                  <a:pt x="278511" y="21590"/>
                </a:lnTo>
                <a:lnTo>
                  <a:pt x="319404" y="34290"/>
                </a:lnTo>
                <a:lnTo>
                  <a:pt x="356488" y="54610"/>
                </a:lnTo>
                <a:lnTo>
                  <a:pt x="388874" y="81280"/>
                </a:lnTo>
                <a:lnTo>
                  <a:pt x="415544" y="113030"/>
                </a:lnTo>
                <a:lnTo>
                  <a:pt x="435610" y="151130"/>
                </a:lnTo>
                <a:lnTo>
                  <a:pt x="448437" y="191770"/>
                </a:lnTo>
                <a:lnTo>
                  <a:pt x="452945" y="234950"/>
                </a:lnTo>
                <a:lnTo>
                  <a:pt x="452941" y="237490"/>
                </a:lnTo>
                <a:lnTo>
                  <a:pt x="448563" y="279400"/>
                </a:lnTo>
                <a:lnTo>
                  <a:pt x="435990" y="321310"/>
                </a:lnTo>
                <a:lnTo>
                  <a:pt x="415925" y="358140"/>
                </a:lnTo>
                <a:lnTo>
                  <a:pt x="389382" y="391160"/>
                </a:lnTo>
                <a:lnTo>
                  <a:pt x="357250" y="417830"/>
                </a:lnTo>
                <a:lnTo>
                  <a:pt x="320166" y="438150"/>
                </a:lnTo>
                <a:lnTo>
                  <a:pt x="279273" y="450850"/>
                </a:lnTo>
                <a:lnTo>
                  <a:pt x="235330" y="454660"/>
                </a:lnTo>
                <a:lnTo>
                  <a:pt x="323934" y="454660"/>
                </a:lnTo>
                <a:lnTo>
                  <a:pt x="367411" y="430530"/>
                </a:lnTo>
                <a:lnTo>
                  <a:pt x="401954" y="401320"/>
                </a:lnTo>
                <a:lnTo>
                  <a:pt x="430402" y="367030"/>
                </a:lnTo>
                <a:lnTo>
                  <a:pt x="451865" y="326390"/>
                </a:lnTo>
                <a:lnTo>
                  <a:pt x="465327" y="281940"/>
                </a:lnTo>
                <a:lnTo>
                  <a:pt x="469900" y="234950"/>
                </a:lnTo>
                <a:lnTo>
                  <a:pt x="468502" y="210820"/>
                </a:lnTo>
                <a:lnTo>
                  <a:pt x="458977" y="165100"/>
                </a:lnTo>
                <a:lnTo>
                  <a:pt x="440944" y="123190"/>
                </a:lnTo>
                <a:lnTo>
                  <a:pt x="415544" y="85090"/>
                </a:lnTo>
                <a:lnTo>
                  <a:pt x="383413" y="53340"/>
                </a:lnTo>
                <a:lnTo>
                  <a:pt x="345948" y="27940"/>
                </a:lnTo>
                <a:lnTo>
                  <a:pt x="325374" y="19050"/>
                </a:lnTo>
                <a:lnTo>
                  <a:pt x="322253" y="17780"/>
                </a:lnTo>
                <a:close/>
              </a:path>
              <a:path w="469900" h="471169">
                <a:moveTo>
                  <a:pt x="235330" y="34290"/>
                </a:moveTo>
                <a:lnTo>
                  <a:pt x="194817" y="38100"/>
                </a:lnTo>
                <a:lnTo>
                  <a:pt x="157099" y="49530"/>
                </a:lnTo>
                <a:lnTo>
                  <a:pt x="122936" y="68580"/>
                </a:lnTo>
                <a:lnTo>
                  <a:pt x="92963" y="92710"/>
                </a:lnTo>
                <a:lnTo>
                  <a:pt x="68452" y="123190"/>
                </a:lnTo>
                <a:lnTo>
                  <a:pt x="49784" y="157480"/>
                </a:lnTo>
                <a:lnTo>
                  <a:pt x="38100" y="195580"/>
                </a:lnTo>
                <a:lnTo>
                  <a:pt x="33968" y="234950"/>
                </a:lnTo>
                <a:lnTo>
                  <a:pt x="33964" y="237490"/>
                </a:lnTo>
                <a:lnTo>
                  <a:pt x="34798" y="256540"/>
                </a:lnTo>
                <a:lnTo>
                  <a:pt x="42799" y="295910"/>
                </a:lnTo>
                <a:lnTo>
                  <a:pt x="58038" y="331470"/>
                </a:lnTo>
                <a:lnTo>
                  <a:pt x="79501" y="364490"/>
                </a:lnTo>
                <a:lnTo>
                  <a:pt x="106807" y="391160"/>
                </a:lnTo>
                <a:lnTo>
                  <a:pt x="138684" y="414020"/>
                </a:lnTo>
                <a:lnTo>
                  <a:pt x="174751" y="429260"/>
                </a:lnTo>
                <a:lnTo>
                  <a:pt x="213995" y="436880"/>
                </a:lnTo>
                <a:lnTo>
                  <a:pt x="234569" y="438150"/>
                </a:lnTo>
                <a:lnTo>
                  <a:pt x="255015" y="436880"/>
                </a:lnTo>
                <a:lnTo>
                  <a:pt x="275082" y="434340"/>
                </a:lnTo>
                <a:lnTo>
                  <a:pt x="294386" y="429260"/>
                </a:lnTo>
                <a:lnTo>
                  <a:pt x="312800" y="422910"/>
                </a:lnTo>
                <a:lnTo>
                  <a:pt x="315322" y="421640"/>
                </a:lnTo>
                <a:lnTo>
                  <a:pt x="233679" y="421640"/>
                </a:lnTo>
                <a:lnTo>
                  <a:pt x="214757" y="420370"/>
                </a:lnTo>
                <a:lnTo>
                  <a:pt x="162178" y="406400"/>
                </a:lnTo>
                <a:lnTo>
                  <a:pt x="116966" y="378460"/>
                </a:lnTo>
                <a:lnTo>
                  <a:pt x="81661" y="339090"/>
                </a:lnTo>
                <a:lnTo>
                  <a:pt x="58674" y="289560"/>
                </a:lnTo>
                <a:lnTo>
                  <a:pt x="50800" y="234950"/>
                </a:lnTo>
                <a:lnTo>
                  <a:pt x="51815" y="215900"/>
                </a:lnTo>
                <a:lnTo>
                  <a:pt x="65786" y="162560"/>
                </a:lnTo>
                <a:lnTo>
                  <a:pt x="93599" y="118110"/>
                </a:lnTo>
                <a:lnTo>
                  <a:pt x="133096" y="82550"/>
                </a:lnTo>
                <a:lnTo>
                  <a:pt x="181483" y="58420"/>
                </a:lnTo>
                <a:lnTo>
                  <a:pt x="236220" y="50800"/>
                </a:lnTo>
                <a:lnTo>
                  <a:pt x="313563" y="50800"/>
                </a:lnTo>
                <a:lnTo>
                  <a:pt x="295148" y="43180"/>
                </a:lnTo>
                <a:lnTo>
                  <a:pt x="275844" y="38100"/>
                </a:lnTo>
                <a:lnTo>
                  <a:pt x="255904" y="35560"/>
                </a:lnTo>
                <a:lnTo>
                  <a:pt x="235330" y="34290"/>
                </a:lnTo>
                <a:close/>
              </a:path>
              <a:path w="469900" h="471169">
                <a:moveTo>
                  <a:pt x="313563" y="50800"/>
                </a:moveTo>
                <a:lnTo>
                  <a:pt x="236220" y="50800"/>
                </a:lnTo>
                <a:lnTo>
                  <a:pt x="255142" y="52070"/>
                </a:lnTo>
                <a:lnTo>
                  <a:pt x="273176" y="54610"/>
                </a:lnTo>
                <a:lnTo>
                  <a:pt x="323850" y="73660"/>
                </a:lnTo>
                <a:lnTo>
                  <a:pt x="366013" y="106680"/>
                </a:lnTo>
                <a:lnTo>
                  <a:pt x="397383" y="148590"/>
                </a:lnTo>
                <a:lnTo>
                  <a:pt x="415544" y="200660"/>
                </a:lnTo>
                <a:lnTo>
                  <a:pt x="419100" y="237490"/>
                </a:lnTo>
                <a:lnTo>
                  <a:pt x="418084" y="256540"/>
                </a:lnTo>
                <a:lnTo>
                  <a:pt x="404113" y="309880"/>
                </a:lnTo>
                <a:lnTo>
                  <a:pt x="376300" y="354330"/>
                </a:lnTo>
                <a:lnTo>
                  <a:pt x="336803" y="389890"/>
                </a:lnTo>
                <a:lnTo>
                  <a:pt x="288544" y="412750"/>
                </a:lnTo>
                <a:lnTo>
                  <a:pt x="233679" y="421640"/>
                </a:lnTo>
                <a:lnTo>
                  <a:pt x="315322" y="421640"/>
                </a:lnTo>
                <a:lnTo>
                  <a:pt x="362585" y="392430"/>
                </a:lnTo>
                <a:lnTo>
                  <a:pt x="389889" y="364490"/>
                </a:lnTo>
                <a:lnTo>
                  <a:pt x="411479" y="332740"/>
                </a:lnTo>
                <a:lnTo>
                  <a:pt x="426847" y="297180"/>
                </a:lnTo>
                <a:lnTo>
                  <a:pt x="434975" y="257810"/>
                </a:lnTo>
                <a:lnTo>
                  <a:pt x="435935" y="234950"/>
                </a:lnTo>
                <a:lnTo>
                  <a:pt x="435101" y="215900"/>
                </a:lnTo>
                <a:lnTo>
                  <a:pt x="427100" y="176530"/>
                </a:lnTo>
                <a:lnTo>
                  <a:pt x="411861" y="139700"/>
                </a:lnTo>
                <a:lnTo>
                  <a:pt x="390398" y="107950"/>
                </a:lnTo>
                <a:lnTo>
                  <a:pt x="363092" y="80010"/>
                </a:lnTo>
                <a:lnTo>
                  <a:pt x="331215" y="58420"/>
                </a:lnTo>
                <a:lnTo>
                  <a:pt x="313563" y="5080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it-IT" sz="1350"/>
          </a:p>
        </p:txBody>
      </p:sp>
      <p:sp>
        <p:nvSpPr>
          <p:cNvPr id="4106" name="object 10"/>
          <p:cNvSpPr>
            <a:spLocks noGrp="1"/>
          </p:cNvSpPr>
          <p:nvPr>
            <p:ph type="title"/>
          </p:nvPr>
        </p:nvSpPr>
        <p:spPr>
          <a:xfrm>
            <a:off x="1485900" y="1371868"/>
            <a:ext cx="6172200" cy="239970"/>
          </a:xfrm>
        </p:spPr>
        <p:txBody>
          <a:bodyPr vert="horz" lIns="0" tIns="9049" rIns="0" bIns="0" rtlCol="0" anchor="ctr">
            <a:spAutoFit/>
          </a:bodyPr>
          <a:lstStyle/>
          <a:p>
            <a:pPr marL="2466975" indent="-2234804">
              <a:spcBef>
                <a:spcPts val="75"/>
              </a:spcBef>
            </a:pPr>
            <a:r>
              <a:rPr lang="it-IT" altLang="it-IT" sz="1500"/>
              <a:t>Il cervello …il luogo delle emozioni e dei processi  decisionali</a:t>
            </a:r>
          </a:p>
        </p:txBody>
      </p:sp>
      <p:sp>
        <p:nvSpPr>
          <p:cNvPr id="11" name="object 11"/>
          <p:cNvSpPr txBox="1"/>
          <p:nvPr/>
        </p:nvSpPr>
        <p:spPr>
          <a:xfrm>
            <a:off x="7698583" y="5636419"/>
            <a:ext cx="89297" cy="159178"/>
          </a:xfrm>
          <a:prstGeom prst="rect">
            <a:avLst/>
          </a:prstGeom>
        </p:spPr>
        <p:txBody>
          <a:bodyPr lIns="0" tIns="9049" rIns="0" bIns="0">
            <a:spAutoFit/>
          </a:bodyPr>
          <a:lstStyle/>
          <a:p>
            <a:pPr marL="9525">
              <a:spcBef>
                <a:spcPts val="71"/>
              </a:spcBef>
              <a:defRPr/>
            </a:pPr>
            <a:r>
              <a:rPr sz="975" spc="-4" dirty="0">
                <a:solidFill>
                  <a:srgbClr val="220DC8"/>
                </a:solidFill>
                <a:latin typeface="Georgia"/>
                <a:cs typeface="Georgia"/>
              </a:rPr>
              <a:t>9</a:t>
            </a:r>
            <a:endParaRPr sz="975">
              <a:latin typeface="Georgia"/>
              <a:cs typeface="Georgia"/>
            </a:endParaRPr>
          </a:p>
        </p:txBody>
      </p:sp>
      <p:sp>
        <p:nvSpPr>
          <p:cNvPr id="4108" name="object 12"/>
          <p:cNvSpPr>
            <a:spLocks noChangeArrowheads="1"/>
          </p:cNvSpPr>
          <p:nvPr/>
        </p:nvSpPr>
        <p:spPr bwMode="auto">
          <a:xfrm>
            <a:off x="2528888" y="2002631"/>
            <a:ext cx="4058841" cy="3429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it-IT" altLang="it-IT" sz="1350"/>
          </a:p>
        </p:txBody>
      </p:sp>
    </p:spTree>
    <p:extLst>
      <p:ext uri="{BB962C8B-B14F-4D97-AF65-F5344CB8AC3E}">
        <p14:creationId xmlns:p14="http://schemas.microsoft.com/office/powerpoint/2010/main" val="100121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2F23CD-167C-8966-9D24-52E3ABDD1BE5}"/>
              </a:ext>
            </a:extLst>
          </p:cNvPr>
          <p:cNvSpPr>
            <a:spLocks noGrp="1"/>
          </p:cNvSpPr>
          <p:nvPr>
            <p:ph type="title"/>
          </p:nvPr>
        </p:nvSpPr>
        <p:spPr>
          <a:xfrm>
            <a:off x="457200" y="910403"/>
            <a:ext cx="8229600" cy="1601978"/>
          </a:xfrm>
        </p:spPr>
        <p:txBody>
          <a:bodyPr>
            <a:normAutofit/>
          </a:bodyPr>
          <a:lstStyle/>
          <a:p>
            <a:pPr algn="l"/>
            <a:r>
              <a:rPr lang="it-IT" sz="1200" dirty="0"/>
              <a:t>F con più fiducia nel padre rischiano meno di avere un amore di tipo amicale o pragmatico, se si sentono comprese dal padre sviluppano meno un amore maniacale.</a:t>
            </a:r>
            <a:br>
              <a:rPr lang="it-IT" sz="1200" dirty="0"/>
            </a:br>
            <a:br>
              <a:rPr lang="it-IT" sz="1200" dirty="0"/>
            </a:br>
            <a:r>
              <a:rPr lang="it-IT" sz="1200" dirty="0"/>
              <a:t>La F con più comunicazione con la madre rischiano di avere in futuro un amore maniacale mentre il sentirsi comprese le protegge da un amore di tipo ludico o maniacale</a:t>
            </a:r>
            <a:br>
              <a:rPr lang="it-IT" sz="1200" dirty="0"/>
            </a:br>
            <a:endParaRPr lang="it-IT" sz="1200" dirty="0"/>
          </a:p>
        </p:txBody>
      </p:sp>
      <p:graphicFrame>
        <p:nvGraphicFramePr>
          <p:cNvPr id="6" name="Segnaposto contenuto 5">
            <a:extLst>
              <a:ext uri="{FF2B5EF4-FFF2-40B4-BE49-F238E27FC236}">
                <a16:creationId xmlns:a16="http://schemas.microsoft.com/office/drawing/2014/main" id="{40295D1E-7CF7-8976-9271-B98D09EE75F7}"/>
              </a:ext>
            </a:extLst>
          </p:cNvPr>
          <p:cNvGraphicFramePr>
            <a:graphicFrameLocks noGrp="1"/>
          </p:cNvGraphicFramePr>
          <p:nvPr>
            <p:ph idx="1"/>
            <p:extLst>
              <p:ext uri="{D42A27DB-BD31-4B8C-83A1-F6EECF244321}">
                <p14:modId xmlns:p14="http://schemas.microsoft.com/office/powerpoint/2010/main" val="3544048654"/>
              </p:ext>
            </p:extLst>
          </p:nvPr>
        </p:nvGraphicFramePr>
        <p:xfrm>
          <a:off x="861134" y="3346882"/>
          <a:ext cx="7013356" cy="2325950"/>
        </p:xfrm>
        <a:graphic>
          <a:graphicData uri="http://schemas.openxmlformats.org/drawingml/2006/table">
            <a:tbl>
              <a:tblPr>
                <a:tableStyleId>{5C22544A-7EE6-4342-B048-85BDC9FD1C3A}</a:tableStyleId>
              </a:tblPr>
              <a:tblGrid>
                <a:gridCol w="1207342">
                  <a:extLst>
                    <a:ext uri="{9D8B030D-6E8A-4147-A177-3AD203B41FA5}">
                      <a16:colId xmlns:a16="http://schemas.microsoft.com/office/drawing/2014/main" val="2800326149"/>
                    </a:ext>
                  </a:extLst>
                </a:gridCol>
                <a:gridCol w="483891">
                  <a:extLst>
                    <a:ext uri="{9D8B030D-6E8A-4147-A177-3AD203B41FA5}">
                      <a16:colId xmlns:a16="http://schemas.microsoft.com/office/drawing/2014/main" val="270116493"/>
                    </a:ext>
                  </a:extLst>
                </a:gridCol>
                <a:gridCol w="483891">
                  <a:extLst>
                    <a:ext uri="{9D8B030D-6E8A-4147-A177-3AD203B41FA5}">
                      <a16:colId xmlns:a16="http://schemas.microsoft.com/office/drawing/2014/main" val="2623781641"/>
                    </a:ext>
                  </a:extLst>
                </a:gridCol>
                <a:gridCol w="483891">
                  <a:extLst>
                    <a:ext uri="{9D8B030D-6E8A-4147-A177-3AD203B41FA5}">
                      <a16:colId xmlns:a16="http://schemas.microsoft.com/office/drawing/2014/main" val="3810896819"/>
                    </a:ext>
                  </a:extLst>
                </a:gridCol>
                <a:gridCol w="483209">
                  <a:extLst>
                    <a:ext uri="{9D8B030D-6E8A-4147-A177-3AD203B41FA5}">
                      <a16:colId xmlns:a16="http://schemas.microsoft.com/office/drawing/2014/main" val="1464847994"/>
                    </a:ext>
                  </a:extLst>
                </a:gridCol>
                <a:gridCol w="483891">
                  <a:extLst>
                    <a:ext uri="{9D8B030D-6E8A-4147-A177-3AD203B41FA5}">
                      <a16:colId xmlns:a16="http://schemas.microsoft.com/office/drawing/2014/main" val="36311632"/>
                    </a:ext>
                  </a:extLst>
                </a:gridCol>
                <a:gridCol w="485939">
                  <a:extLst>
                    <a:ext uri="{9D8B030D-6E8A-4147-A177-3AD203B41FA5}">
                      <a16:colId xmlns:a16="http://schemas.microsoft.com/office/drawing/2014/main" val="3588049515"/>
                    </a:ext>
                  </a:extLst>
                </a:gridCol>
                <a:gridCol w="481844">
                  <a:extLst>
                    <a:ext uri="{9D8B030D-6E8A-4147-A177-3AD203B41FA5}">
                      <a16:colId xmlns:a16="http://schemas.microsoft.com/office/drawing/2014/main" val="214780696"/>
                    </a:ext>
                  </a:extLst>
                </a:gridCol>
                <a:gridCol w="483209">
                  <a:extLst>
                    <a:ext uri="{9D8B030D-6E8A-4147-A177-3AD203B41FA5}">
                      <a16:colId xmlns:a16="http://schemas.microsoft.com/office/drawing/2014/main" val="2124133547"/>
                    </a:ext>
                  </a:extLst>
                </a:gridCol>
                <a:gridCol w="483891">
                  <a:extLst>
                    <a:ext uri="{9D8B030D-6E8A-4147-A177-3AD203B41FA5}">
                      <a16:colId xmlns:a16="http://schemas.microsoft.com/office/drawing/2014/main" val="3903272200"/>
                    </a:ext>
                  </a:extLst>
                </a:gridCol>
                <a:gridCol w="483891">
                  <a:extLst>
                    <a:ext uri="{9D8B030D-6E8A-4147-A177-3AD203B41FA5}">
                      <a16:colId xmlns:a16="http://schemas.microsoft.com/office/drawing/2014/main" val="2952455606"/>
                    </a:ext>
                  </a:extLst>
                </a:gridCol>
                <a:gridCol w="483891">
                  <a:extLst>
                    <a:ext uri="{9D8B030D-6E8A-4147-A177-3AD203B41FA5}">
                      <a16:colId xmlns:a16="http://schemas.microsoft.com/office/drawing/2014/main" val="3823264358"/>
                    </a:ext>
                  </a:extLst>
                </a:gridCol>
                <a:gridCol w="484576">
                  <a:extLst>
                    <a:ext uri="{9D8B030D-6E8A-4147-A177-3AD203B41FA5}">
                      <a16:colId xmlns:a16="http://schemas.microsoft.com/office/drawing/2014/main" val="2722506227"/>
                    </a:ext>
                  </a:extLst>
                </a:gridCol>
              </a:tblGrid>
              <a:tr h="261337">
                <a:tc>
                  <a:txBody>
                    <a:bodyPr/>
                    <a:lstStyle/>
                    <a:p>
                      <a:pPr algn="just" hangingPunct="0">
                        <a:lnSpc>
                          <a:spcPct val="115000"/>
                        </a:lnSpc>
                        <a:tabLst>
                          <a:tab pos="659130" algn="l"/>
                        </a:tabLst>
                      </a:pPr>
                      <a:r>
                        <a:rPr lang="en-GB" sz="1000">
                          <a:effectLst/>
                        </a:rPr>
                        <a:t> </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tc>
                <a:tc gridSpan="2">
                  <a:txBody>
                    <a:bodyPr/>
                    <a:lstStyle/>
                    <a:p>
                      <a:pPr algn="ctr" hangingPunct="0">
                        <a:lnSpc>
                          <a:spcPct val="115000"/>
                        </a:lnSpc>
                        <a:tabLst>
                          <a:tab pos="659130" algn="l"/>
                        </a:tabLst>
                      </a:pPr>
                      <a:r>
                        <a:rPr lang="en-GB" sz="1000">
                          <a:effectLst/>
                        </a:rPr>
                        <a:t>Eros</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nchor="ctr"/>
                </a:tc>
                <a:tc hMerge="1">
                  <a:txBody>
                    <a:bodyPr/>
                    <a:lstStyle/>
                    <a:p>
                      <a:endParaRPr lang="it-IT"/>
                    </a:p>
                  </a:txBody>
                  <a:tcPr/>
                </a:tc>
                <a:tc gridSpan="2">
                  <a:txBody>
                    <a:bodyPr/>
                    <a:lstStyle/>
                    <a:p>
                      <a:pPr algn="ctr" hangingPunct="0">
                        <a:lnSpc>
                          <a:spcPct val="115000"/>
                        </a:lnSpc>
                        <a:tabLst>
                          <a:tab pos="659130" algn="l"/>
                        </a:tabLst>
                      </a:pPr>
                      <a:r>
                        <a:rPr lang="en-GB" sz="1000">
                          <a:effectLst/>
                        </a:rPr>
                        <a:t>Ludus</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nchor="ctr"/>
                </a:tc>
                <a:tc hMerge="1">
                  <a:txBody>
                    <a:bodyPr/>
                    <a:lstStyle/>
                    <a:p>
                      <a:endParaRPr lang="it-IT"/>
                    </a:p>
                  </a:txBody>
                  <a:tcPr/>
                </a:tc>
                <a:tc gridSpan="2">
                  <a:txBody>
                    <a:bodyPr/>
                    <a:lstStyle/>
                    <a:p>
                      <a:pPr algn="ctr" hangingPunct="0">
                        <a:lnSpc>
                          <a:spcPct val="115000"/>
                        </a:lnSpc>
                        <a:tabLst>
                          <a:tab pos="659130" algn="l"/>
                        </a:tabLst>
                      </a:pPr>
                      <a:r>
                        <a:rPr lang="en-GB" sz="1000">
                          <a:effectLst/>
                        </a:rPr>
                        <a:t>Storge</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tc>
                <a:tc hMerge="1">
                  <a:txBody>
                    <a:bodyPr/>
                    <a:lstStyle/>
                    <a:p>
                      <a:endParaRPr lang="it-IT"/>
                    </a:p>
                  </a:txBody>
                  <a:tcPr/>
                </a:tc>
                <a:tc gridSpan="2">
                  <a:txBody>
                    <a:bodyPr/>
                    <a:lstStyle/>
                    <a:p>
                      <a:pPr algn="ctr" hangingPunct="0">
                        <a:lnSpc>
                          <a:spcPct val="115000"/>
                        </a:lnSpc>
                        <a:tabLst>
                          <a:tab pos="659130" algn="l"/>
                        </a:tabLst>
                      </a:pPr>
                      <a:r>
                        <a:rPr lang="en-GB" sz="1000">
                          <a:effectLst/>
                        </a:rPr>
                        <a:t>Pragma</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tc>
                <a:tc hMerge="1">
                  <a:txBody>
                    <a:bodyPr/>
                    <a:lstStyle/>
                    <a:p>
                      <a:endParaRPr lang="it-IT"/>
                    </a:p>
                  </a:txBody>
                  <a:tcPr/>
                </a:tc>
                <a:tc gridSpan="2">
                  <a:txBody>
                    <a:bodyPr/>
                    <a:lstStyle/>
                    <a:p>
                      <a:pPr algn="ctr" hangingPunct="0">
                        <a:lnSpc>
                          <a:spcPct val="115000"/>
                        </a:lnSpc>
                        <a:tabLst>
                          <a:tab pos="659130" algn="l"/>
                        </a:tabLst>
                      </a:pPr>
                      <a:r>
                        <a:rPr lang="en-GB" sz="1000">
                          <a:effectLst/>
                        </a:rPr>
                        <a:t>Mania </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tc>
                <a:tc hMerge="1">
                  <a:txBody>
                    <a:bodyPr/>
                    <a:lstStyle/>
                    <a:p>
                      <a:endParaRPr lang="it-IT"/>
                    </a:p>
                  </a:txBody>
                  <a:tcPr/>
                </a:tc>
                <a:tc gridSpan="2">
                  <a:txBody>
                    <a:bodyPr/>
                    <a:lstStyle/>
                    <a:p>
                      <a:pPr algn="ctr" hangingPunct="0">
                        <a:lnSpc>
                          <a:spcPct val="115000"/>
                        </a:lnSpc>
                        <a:tabLst>
                          <a:tab pos="659130" algn="l"/>
                        </a:tabLst>
                      </a:pPr>
                      <a:r>
                        <a:rPr lang="en-GB" sz="1000">
                          <a:effectLst/>
                        </a:rPr>
                        <a:t>Agape</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tc>
                <a:tc hMerge="1">
                  <a:txBody>
                    <a:bodyPr/>
                    <a:lstStyle/>
                    <a:p>
                      <a:endParaRPr lang="it-IT"/>
                    </a:p>
                  </a:txBody>
                  <a:tcPr/>
                </a:tc>
                <a:extLst>
                  <a:ext uri="{0D108BD9-81ED-4DB2-BD59-A6C34878D82A}">
                    <a16:rowId xmlns:a16="http://schemas.microsoft.com/office/drawing/2014/main" val="3428464524"/>
                  </a:ext>
                </a:extLst>
              </a:tr>
              <a:tr h="261337">
                <a:tc>
                  <a:txBody>
                    <a:bodyPr/>
                    <a:lstStyle/>
                    <a:p>
                      <a:pPr algn="just" hangingPunct="0">
                        <a:lnSpc>
                          <a:spcPct val="115000"/>
                        </a:lnSpc>
                        <a:tabLst>
                          <a:tab pos="659130" algn="l"/>
                        </a:tabLst>
                      </a:pPr>
                      <a:r>
                        <a:rPr lang="en-GB" sz="1000">
                          <a:effectLst/>
                        </a:rPr>
                        <a:t> </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tc>
                <a:tc>
                  <a:txBody>
                    <a:bodyPr/>
                    <a:lstStyle/>
                    <a:p>
                      <a:pPr algn="ctr" hangingPunct="0">
                        <a:lnSpc>
                          <a:spcPct val="115000"/>
                        </a:lnSpc>
                        <a:tabLst>
                          <a:tab pos="659130" algn="l"/>
                        </a:tabLst>
                      </a:pPr>
                      <a:r>
                        <a:rPr lang="en-GB" sz="1000">
                          <a:effectLst/>
                        </a:rPr>
                        <a:t>M</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nchor="ctr"/>
                </a:tc>
                <a:tc>
                  <a:txBody>
                    <a:bodyPr/>
                    <a:lstStyle/>
                    <a:p>
                      <a:pPr algn="ctr" hangingPunct="0">
                        <a:lnSpc>
                          <a:spcPct val="115000"/>
                        </a:lnSpc>
                        <a:tabLst>
                          <a:tab pos="659130" algn="l"/>
                        </a:tabLst>
                      </a:pPr>
                      <a:r>
                        <a:rPr lang="en-GB" sz="1000">
                          <a:effectLst/>
                        </a:rPr>
                        <a:t>F</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nchor="ctr"/>
                </a:tc>
                <a:tc>
                  <a:txBody>
                    <a:bodyPr/>
                    <a:lstStyle/>
                    <a:p>
                      <a:pPr algn="ctr" hangingPunct="0">
                        <a:lnSpc>
                          <a:spcPct val="115000"/>
                        </a:lnSpc>
                        <a:tabLst>
                          <a:tab pos="659130" algn="l"/>
                        </a:tabLst>
                      </a:pPr>
                      <a:r>
                        <a:rPr lang="en-GB" sz="1000">
                          <a:effectLst/>
                        </a:rPr>
                        <a:t>M</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nchor="ctr"/>
                </a:tc>
                <a:tc>
                  <a:txBody>
                    <a:bodyPr/>
                    <a:lstStyle/>
                    <a:p>
                      <a:pPr algn="ctr" hangingPunct="0">
                        <a:lnSpc>
                          <a:spcPct val="115000"/>
                        </a:lnSpc>
                        <a:tabLst>
                          <a:tab pos="659130" algn="l"/>
                        </a:tabLst>
                      </a:pPr>
                      <a:r>
                        <a:rPr lang="en-GB" sz="1000">
                          <a:effectLst/>
                        </a:rPr>
                        <a:t>F</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nchor="ctr"/>
                </a:tc>
                <a:tc>
                  <a:txBody>
                    <a:bodyPr/>
                    <a:lstStyle/>
                    <a:p>
                      <a:pPr algn="ctr" hangingPunct="0">
                        <a:lnSpc>
                          <a:spcPct val="115000"/>
                        </a:lnSpc>
                        <a:tabLst>
                          <a:tab pos="659130" algn="l"/>
                        </a:tabLst>
                      </a:pPr>
                      <a:r>
                        <a:rPr lang="en-GB" sz="1000">
                          <a:effectLst/>
                        </a:rPr>
                        <a:t>M</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nchor="ctr"/>
                </a:tc>
                <a:tc>
                  <a:txBody>
                    <a:bodyPr/>
                    <a:lstStyle/>
                    <a:p>
                      <a:pPr algn="ctr" hangingPunct="0">
                        <a:lnSpc>
                          <a:spcPct val="115000"/>
                        </a:lnSpc>
                        <a:tabLst>
                          <a:tab pos="659130" algn="l"/>
                        </a:tabLst>
                      </a:pPr>
                      <a:r>
                        <a:rPr lang="en-GB" sz="1000">
                          <a:effectLst/>
                        </a:rPr>
                        <a:t>F</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nchor="ctr"/>
                </a:tc>
                <a:tc>
                  <a:txBody>
                    <a:bodyPr/>
                    <a:lstStyle/>
                    <a:p>
                      <a:pPr algn="ctr" hangingPunct="0">
                        <a:lnSpc>
                          <a:spcPct val="115000"/>
                        </a:lnSpc>
                        <a:tabLst>
                          <a:tab pos="659130" algn="l"/>
                        </a:tabLst>
                      </a:pPr>
                      <a:r>
                        <a:rPr lang="en-GB" sz="1000">
                          <a:effectLst/>
                        </a:rPr>
                        <a:t>M</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nchor="ctr"/>
                </a:tc>
                <a:tc>
                  <a:txBody>
                    <a:bodyPr/>
                    <a:lstStyle/>
                    <a:p>
                      <a:pPr algn="ctr" hangingPunct="0">
                        <a:lnSpc>
                          <a:spcPct val="115000"/>
                        </a:lnSpc>
                        <a:tabLst>
                          <a:tab pos="659130" algn="l"/>
                        </a:tabLst>
                      </a:pPr>
                      <a:r>
                        <a:rPr lang="en-GB" sz="1000">
                          <a:effectLst/>
                        </a:rPr>
                        <a:t>F</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nchor="ctr"/>
                </a:tc>
                <a:tc>
                  <a:txBody>
                    <a:bodyPr/>
                    <a:lstStyle/>
                    <a:p>
                      <a:pPr algn="ctr" hangingPunct="0">
                        <a:lnSpc>
                          <a:spcPct val="115000"/>
                        </a:lnSpc>
                        <a:tabLst>
                          <a:tab pos="659130" algn="l"/>
                        </a:tabLst>
                      </a:pPr>
                      <a:r>
                        <a:rPr lang="en-GB" sz="1000">
                          <a:effectLst/>
                        </a:rPr>
                        <a:t>M</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nchor="ctr"/>
                </a:tc>
                <a:tc>
                  <a:txBody>
                    <a:bodyPr/>
                    <a:lstStyle/>
                    <a:p>
                      <a:pPr algn="ctr" hangingPunct="0">
                        <a:lnSpc>
                          <a:spcPct val="115000"/>
                        </a:lnSpc>
                        <a:tabLst>
                          <a:tab pos="659130" algn="l"/>
                        </a:tabLst>
                      </a:pPr>
                      <a:r>
                        <a:rPr lang="en-GB" sz="1000">
                          <a:effectLst/>
                        </a:rPr>
                        <a:t>F</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nchor="ctr"/>
                </a:tc>
                <a:tc>
                  <a:txBody>
                    <a:bodyPr/>
                    <a:lstStyle/>
                    <a:p>
                      <a:pPr algn="ctr" hangingPunct="0">
                        <a:lnSpc>
                          <a:spcPct val="115000"/>
                        </a:lnSpc>
                        <a:tabLst>
                          <a:tab pos="659130" algn="l"/>
                        </a:tabLst>
                      </a:pPr>
                      <a:r>
                        <a:rPr lang="en-GB" sz="1000">
                          <a:effectLst/>
                        </a:rPr>
                        <a:t>M</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nchor="ctr"/>
                </a:tc>
                <a:tc>
                  <a:txBody>
                    <a:bodyPr/>
                    <a:lstStyle/>
                    <a:p>
                      <a:pPr algn="ctr" hangingPunct="0">
                        <a:lnSpc>
                          <a:spcPct val="115000"/>
                        </a:lnSpc>
                        <a:tabLst>
                          <a:tab pos="659130" algn="l"/>
                        </a:tabLst>
                      </a:pPr>
                      <a:r>
                        <a:rPr lang="en-GB" sz="1000">
                          <a:effectLst/>
                        </a:rPr>
                        <a:t>F</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nchor="ctr"/>
                </a:tc>
                <a:extLst>
                  <a:ext uri="{0D108BD9-81ED-4DB2-BD59-A6C34878D82A}">
                    <a16:rowId xmlns:a16="http://schemas.microsoft.com/office/drawing/2014/main" val="3206209173"/>
                  </a:ext>
                </a:extLst>
              </a:tr>
              <a:tr h="261337">
                <a:tc>
                  <a:txBody>
                    <a:bodyPr/>
                    <a:lstStyle/>
                    <a:p>
                      <a:pPr algn="just" hangingPunct="0">
                        <a:lnSpc>
                          <a:spcPct val="115000"/>
                        </a:lnSpc>
                        <a:tabLst>
                          <a:tab pos="659130" algn="l"/>
                        </a:tabLst>
                      </a:pPr>
                      <a:r>
                        <a:rPr lang="en-US" sz="1000" dirty="0">
                          <a:effectLst/>
                        </a:rPr>
                        <a:t>Trust father</a:t>
                      </a:r>
                      <a:endParaRPr lang="it-IT" sz="1400" dirty="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tc>
                <a:tc>
                  <a:txBody>
                    <a:bodyPr/>
                    <a:lstStyle/>
                    <a:p>
                      <a:pPr marL="38100" marR="38100" algn="r" hangingPunct="0">
                        <a:lnSpc>
                          <a:spcPct val="115000"/>
                        </a:lnSpc>
                        <a:spcAft>
                          <a:spcPts val="0"/>
                        </a:spcAft>
                      </a:pPr>
                      <a:r>
                        <a:rPr lang="en-GB" sz="800">
                          <a:effectLst/>
                        </a:rPr>
                        <a:t>.08</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nchor="ctr"/>
                </a:tc>
                <a:tc>
                  <a:txBody>
                    <a:bodyPr/>
                    <a:lstStyle/>
                    <a:p>
                      <a:pPr marL="38100" marR="38100" algn="r" hangingPunct="0">
                        <a:lnSpc>
                          <a:spcPct val="115000"/>
                        </a:lnSpc>
                        <a:spcAft>
                          <a:spcPts val="0"/>
                        </a:spcAft>
                      </a:pPr>
                      <a:r>
                        <a:rPr lang="en-GB" sz="800">
                          <a:effectLst/>
                        </a:rPr>
                        <a:t>.18</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nchor="ctr"/>
                </a:tc>
                <a:tc>
                  <a:txBody>
                    <a:bodyPr/>
                    <a:lstStyle/>
                    <a:p>
                      <a:pPr marL="38100" marR="38100" algn="r" hangingPunct="0">
                        <a:lnSpc>
                          <a:spcPct val="115000"/>
                        </a:lnSpc>
                        <a:spcAft>
                          <a:spcPts val="0"/>
                        </a:spcAft>
                      </a:pPr>
                      <a:r>
                        <a:rPr lang="en-GB" sz="800">
                          <a:effectLst/>
                        </a:rPr>
                        <a:t>-.17</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nchor="ctr"/>
                </a:tc>
                <a:tc>
                  <a:txBody>
                    <a:bodyPr/>
                    <a:lstStyle/>
                    <a:p>
                      <a:pPr marL="38100" marR="38100" algn="r" hangingPunct="0">
                        <a:lnSpc>
                          <a:spcPct val="115000"/>
                        </a:lnSpc>
                        <a:spcAft>
                          <a:spcPts val="0"/>
                        </a:spcAft>
                      </a:pPr>
                      <a:r>
                        <a:rPr lang="en-GB" sz="800">
                          <a:effectLst/>
                        </a:rPr>
                        <a:t>.10</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nchor="ctr"/>
                </a:tc>
                <a:tc>
                  <a:txBody>
                    <a:bodyPr/>
                    <a:lstStyle/>
                    <a:p>
                      <a:pPr marL="38100" marR="38100" algn="r" hangingPunct="0">
                        <a:lnSpc>
                          <a:spcPct val="115000"/>
                        </a:lnSpc>
                        <a:spcAft>
                          <a:spcPts val="0"/>
                        </a:spcAft>
                      </a:pPr>
                      <a:r>
                        <a:rPr lang="en-GB" sz="800">
                          <a:effectLst/>
                        </a:rPr>
                        <a:t>.05</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nchor="ctr"/>
                </a:tc>
                <a:tc>
                  <a:txBody>
                    <a:bodyPr/>
                    <a:lstStyle/>
                    <a:p>
                      <a:pPr marL="38100" marR="38100" algn="r" hangingPunct="0">
                        <a:lnSpc>
                          <a:spcPct val="115000"/>
                        </a:lnSpc>
                        <a:spcAft>
                          <a:spcPts val="0"/>
                        </a:spcAft>
                      </a:pPr>
                      <a:r>
                        <a:rPr lang="en-GB" sz="800">
                          <a:effectLst/>
                        </a:rPr>
                        <a:t>-.29</a:t>
                      </a:r>
                      <a:r>
                        <a:rPr lang="it-IT" sz="800" baseline="30000">
                          <a:effectLst/>
                        </a:rPr>
                        <a:t>*</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nchor="ctr"/>
                </a:tc>
                <a:tc>
                  <a:txBody>
                    <a:bodyPr/>
                    <a:lstStyle/>
                    <a:p>
                      <a:pPr marL="38100" marR="38100" algn="r" hangingPunct="0">
                        <a:lnSpc>
                          <a:spcPct val="115000"/>
                        </a:lnSpc>
                        <a:spcAft>
                          <a:spcPts val="0"/>
                        </a:spcAft>
                      </a:pPr>
                      <a:r>
                        <a:rPr lang="en-GB" sz="800">
                          <a:effectLst/>
                        </a:rPr>
                        <a:t>-.01</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nchor="ctr"/>
                </a:tc>
                <a:tc>
                  <a:txBody>
                    <a:bodyPr/>
                    <a:lstStyle/>
                    <a:p>
                      <a:pPr marL="38100" marR="38100" algn="r" hangingPunct="0">
                        <a:lnSpc>
                          <a:spcPct val="115000"/>
                        </a:lnSpc>
                        <a:spcAft>
                          <a:spcPts val="0"/>
                        </a:spcAft>
                      </a:pPr>
                      <a:r>
                        <a:rPr lang="en-GB" sz="800">
                          <a:effectLst/>
                        </a:rPr>
                        <a:t>-.30</a:t>
                      </a:r>
                      <a:r>
                        <a:rPr lang="it-IT" sz="800" baseline="30000">
                          <a:effectLst/>
                        </a:rPr>
                        <a:t>**</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nchor="ctr"/>
                </a:tc>
                <a:tc>
                  <a:txBody>
                    <a:bodyPr/>
                    <a:lstStyle/>
                    <a:p>
                      <a:pPr marL="38100" marR="38100" algn="r" hangingPunct="0">
                        <a:lnSpc>
                          <a:spcPct val="115000"/>
                        </a:lnSpc>
                        <a:spcAft>
                          <a:spcPts val="0"/>
                        </a:spcAft>
                      </a:pPr>
                      <a:r>
                        <a:rPr lang="en-GB" sz="800">
                          <a:effectLst/>
                        </a:rPr>
                        <a:t>-.03</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nchor="ctr"/>
                </a:tc>
                <a:tc>
                  <a:txBody>
                    <a:bodyPr/>
                    <a:lstStyle/>
                    <a:p>
                      <a:pPr marL="38100" marR="38100" algn="r" hangingPunct="0">
                        <a:lnSpc>
                          <a:spcPct val="115000"/>
                        </a:lnSpc>
                        <a:spcAft>
                          <a:spcPts val="0"/>
                        </a:spcAft>
                      </a:pPr>
                      <a:r>
                        <a:rPr lang="en-GB" sz="800">
                          <a:effectLst/>
                        </a:rPr>
                        <a:t>.11</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nchor="ctr"/>
                </a:tc>
                <a:tc>
                  <a:txBody>
                    <a:bodyPr/>
                    <a:lstStyle/>
                    <a:p>
                      <a:pPr marL="38100" marR="38100" algn="r" hangingPunct="0">
                        <a:lnSpc>
                          <a:spcPct val="115000"/>
                        </a:lnSpc>
                        <a:spcAft>
                          <a:spcPts val="0"/>
                        </a:spcAft>
                      </a:pPr>
                      <a:r>
                        <a:rPr lang="en-GB" sz="800">
                          <a:effectLst/>
                        </a:rPr>
                        <a:t>.16</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nchor="ctr"/>
                </a:tc>
                <a:tc>
                  <a:txBody>
                    <a:bodyPr/>
                    <a:lstStyle/>
                    <a:p>
                      <a:pPr marL="38100" marR="38100" algn="r" hangingPunct="0">
                        <a:lnSpc>
                          <a:spcPct val="115000"/>
                        </a:lnSpc>
                        <a:spcAft>
                          <a:spcPts val="0"/>
                        </a:spcAft>
                      </a:pPr>
                      <a:r>
                        <a:rPr lang="en-GB" sz="800">
                          <a:effectLst/>
                        </a:rPr>
                        <a:t>.11</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nchor="ctr"/>
                </a:tc>
                <a:extLst>
                  <a:ext uri="{0D108BD9-81ED-4DB2-BD59-A6C34878D82A}">
                    <a16:rowId xmlns:a16="http://schemas.microsoft.com/office/drawing/2014/main" val="1641987906"/>
                  </a:ext>
                </a:extLst>
              </a:tr>
              <a:tr h="261337">
                <a:tc>
                  <a:txBody>
                    <a:bodyPr/>
                    <a:lstStyle/>
                    <a:p>
                      <a:pPr algn="just" hangingPunct="0">
                        <a:lnSpc>
                          <a:spcPct val="115000"/>
                        </a:lnSpc>
                        <a:tabLst>
                          <a:tab pos="659130" algn="l"/>
                        </a:tabLst>
                      </a:pPr>
                      <a:r>
                        <a:rPr lang="en-GB" sz="1000">
                          <a:effectLst/>
                        </a:rPr>
                        <a:t>Communication f.</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tc>
                <a:tc>
                  <a:txBody>
                    <a:bodyPr/>
                    <a:lstStyle/>
                    <a:p>
                      <a:pPr marL="38100" marR="38100" algn="r" hangingPunct="0">
                        <a:lnSpc>
                          <a:spcPct val="115000"/>
                        </a:lnSpc>
                        <a:spcAft>
                          <a:spcPts val="0"/>
                        </a:spcAft>
                      </a:pPr>
                      <a:r>
                        <a:rPr lang="en-GB" sz="800">
                          <a:effectLst/>
                        </a:rPr>
                        <a:t>-.01</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nchor="ctr"/>
                </a:tc>
                <a:tc>
                  <a:txBody>
                    <a:bodyPr/>
                    <a:lstStyle/>
                    <a:p>
                      <a:pPr marL="38100" marR="38100" algn="r" hangingPunct="0">
                        <a:lnSpc>
                          <a:spcPct val="115000"/>
                        </a:lnSpc>
                        <a:spcAft>
                          <a:spcPts val="0"/>
                        </a:spcAft>
                      </a:pPr>
                      <a:r>
                        <a:rPr lang="en-GB" sz="800">
                          <a:effectLst/>
                        </a:rPr>
                        <a:t>.13</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nchor="ctr"/>
                </a:tc>
                <a:tc>
                  <a:txBody>
                    <a:bodyPr/>
                    <a:lstStyle/>
                    <a:p>
                      <a:pPr marL="38100" marR="38100" algn="r" hangingPunct="0">
                        <a:lnSpc>
                          <a:spcPct val="115000"/>
                        </a:lnSpc>
                        <a:spcAft>
                          <a:spcPts val="0"/>
                        </a:spcAft>
                      </a:pPr>
                      <a:r>
                        <a:rPr lang="en-GB" sz="800">
                          <a:effectLst/>
                        </a:rPr>
                        <a:t>-.08</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nchor="ctr"/>
                </a:tc>
                <a:tc>
                  <a:txBody>
                    <a:bodyPr/>
                    <a:lstStyle/>
                    <a:p>
                      <a:pPr marL="38100" marR="38100" algn="r" hangingPunct="0">
                        <a:lnSpc>
                          <a:spcPct val="115000"/>
                        </a:lnSpc>
                        <a:spcAft>
                          <a:spcPts val="0"/>
                        </a:spcAft>
                      </a:pPr>
                      <a:r>
                        <a:rPr lang="en-GB" sz="800">
                          <a:effectLst/>
                        </a:rPr>
                        <a:t>.13</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nchor="ctr"/>
                </a:tc>
                <a:tc>
                  <a:txBody>
                    <a:bodyPr/>
                    <a:lstStyle/>
                    <a:p>
                      <a:pPr marL="38100" marR="38100" algn="r" hangingPunct="0">
                        <a:lnSpc>
                          <a:spcPct val="115000"/>
                        </a:lnSpc>
                        <a:spcAft>
                          <a:spcPts val="0"/>
                        </a:spcAft>
                      </a:pPr>
                      <a:r>
                        <a:rPr lang="en-GB" sz="800">
                          <a:effectLst/>
                        </a:rPr>
                        <a:t>-.02</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nchor="ctr"/>
                </a:tc>
                <a:tc>
                  <a:txBody>
                    <a:bodyPr/>
                    <a:lstStyle/>
                    <a:p>
                      <a:pPr marL="38100" marR="38100" algn="r" hangingPunct="0">
                        <a:lnSpc>
                          <a:spcPct val="115000"/>
                        </a:lnSpc>
                        <a:spcAft>
                          <a:spcPts val="0"/>
                        </a:spcAft>
                      </a:pPr>
                      <a:r>
                        <a:rPr lang="en-GB" sz="800">
                          <a:effectLst/>
                        </a:rPr>
                        <a:t>.15</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nchor="ctr"/>
                </a:tc>
                <a:tc>
                  <a:txBody>
                    <a:bodyPr/>
                    <a:lstStyle/>
                    <a:p>
                      <a:pPr marL="38100" marR="38100" algn="r" hangingPunct="0">
                        <a:lnSpc>
                          <a:spcPct val="115000"/>
                        </a:lnSpc>
                        <a:spcAft>
                          <a:spcPts val="0"/>
                        </a:spcAft>
                      </a:pPr>
                      <a:r>
                        <a:rPr lang="en-GB" sz="800">
                          <a:effectLst/>
                        </a:rPr>
                        <a:t>.17</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nchor="ctr"/>
                </a:tc>
                <a:tc>
                  <a:txBody>
                    <a:bodyPr/>
                    <a:lstStyle/>
                    <a:p>
                      <a:pPr marL="38100" marR="38100" algn="r" hangingPunct="0">
                        <a:lnSpc>
                          <a:spcPct val="115000"/>
                        </a:lnSpc>
                        <a:spcAft>
                          <a:spcPts val="0"/>
                        </a:spcAft>
                      </a:pPr>
                      <a:r>
                        <a:rPr lang="en-GB" sz="800">
                          <a:effectLst/>
                        </a:rPr>
                        <a:t>.35</a:t>
                      </a:r>
                      <a:r>
                        <a:rPr lang="it-IT" sz="800" baseline="30000">
                          <a:effectLst/>
                        </a:rPr>
                        <a:t>***</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nchor="ctr"/>
                </a:tc>
                <a:tc>
                  <a:txBody>
                    <a:bodyPr/>
                    <a:lstStyle/>
                    <a:p>
                      <a:pPr marL="38100" marR="38100" algn="r" hangingPunct="0">
                        <a:lnSpc>
                          <a:spcPct val="115000"/>
                        </a:lnSpc>
                        <a:spcAft>
                          <a:spcPts val="0"/>
                        </a:spcAft>
                      </a:pPr>
                      <a:r>
                        <a:rPr lang="en-GB" sz="800">
                          <a:effectLst/>
                        </a:rPr>
                        <a:t>.02</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nchor="ctr"/>
                </a:tc>
                <a:tc>
                  <a:txBody>
                    <a:bodyPr/>
                    <a:lstStyle/>
                    <a:p>
                      <a:pPr marL="38100" marR="38100" algn="r" hangingPunct="0">
                        <a:lnSpc>
                          <a:spcPct val="115000"/>
                        </a:lnSpc>
                        <a:spcAft>
                          <a:spcPts val="0"/>
                        </a:spcAft>
                      </a:pPr>
                      <a:r>
                        <a:rPr lang="en-GB" sz="800">
                          <a:effectLst/>
                        </a:rPr>
                        <a:t>.13</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nchor="ctr"/>
                </a:tc>
                <a:tc>
                  <a:txBody>
                    <a:bodyPr/>
                    <a:lstStyle/>
                    <a:p>
                      <a:pPr marL="38100" marR="38100" algn="r" hangingPunct="0">
                        <a:lnSpc>
                          <a:spcPct val="115000"/>
                        </a:lnSpc>
                        <a:spcAft>
                          <a:spcPts val="0"/>
                        </a:spcAft>
                      </a:pPr>
                      <a:r>
                        <a:rPr lang="en-GB" sz="800">
                          <a:effectLst/>
                        </a:rPr>
                        <a:t>.06</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nchor="ctr"/>
                </a:tc>
                <a:tc>
                  <a:txBody>
                    <a:bodyPr/>
                    <a:lstStyle/>
                    <a:p>
                      <a:pPr marL="38100" marR="38100" algn="r" hangingPunct="0">
                        <a:lnSpc>
                          <a:spcPct val="115000"/>
                        </a:lnSpc>
                        <a:spcAft>
                          <a:spcPts val="0"/>
                        </a:spcAft>
                      </a:pPr>
                      <a:r>
                        <a:rPr lang="en-GB" sz="800">
                          <a:effectLst/>
                        </a:rPr>
                        <a:t>.03</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nchor="ctr"/>
                </a:tc>
                <a:extLst>
                  <a:ext uri="{0D108BD9-81ED-4DB2-BD59-A6C34878D82A}">
                    <a16:rowId xmlns:a16="http://schemas.microsoft.com/office/drawing/2014/main" val="3319136589"/>
                  </a:ext>
                </a:extLst>
              </a:tr>
              <a:tr h="261337">
                <a:tc>
                  <a:txBody>
                    <a:bodyPr/>
                    <a:lstStyle/>
                    <a:p>
                      <a:pPr algn="just" hangingPunct="0">
                        <a:lnSpc>
                          <a:spcPct val="115000"/>
                        </a:lnSpc>
                        <a:tabLst>
                          <a:tab pos="659130" algn="l"/>
                        </a:tabLst>
                      </a:pPr>
                      <a:r>
                        <a:rPr lang="en-GB" sz="1000">
                          <a:effectLst/>
                        </a:rPr>
                        <a:t>Closeness f.</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tc>
                <a:tc>
                  <a:txBody>
                    <a:bodyPr/>
                    <a:lstStyle/>
                    <a:p>
                      <a:pPr marR="38100" algn="r" hangingPunct="0">
                        <a:lnSpc>
                          <a:spcPct val="115000"/>
                        </a:lnSpc>
                      </a:pPr>
                      <a:r>
                        <a:rPr lang="it-IT" sz="800">
                          <a:effectLst/>
                        </a:rPr>
                        <a:t>.29</a:t>
                      </a:r>
                      <a:r>
                        <a:rPr lang="it-IT" sz="800" baseline="30000">
                          <a:effectLst/>
                        </a:rPr>
                        <a:t>*</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nchor="ctr"/>
                </a:tc>
                <a:tc>
                  <a:txBody>
                    <a:bodyPr/>
                    <a:lstStyle/>
                    <a:p>
                      <a:pPr marL="38100" marR="38100" algn="r" hangingPunct="0">
                        <a:lnSpc>
                          <a:spcPct val="115000"/>
                        </a:lnSpc>
                        <a:spcAft>
                          <a:spcPts val="0"/>
                        </a:spcAft>
                      </a:pPr>
                      <a:r>
                        <a:rPr lang="it-IT" sz="800">
                          <a:effectLst/>
                        </a:rPr>
                        <a:t>-.06</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nchor="ctr"/>
                </a:tc>
                <a:tc>
                  <a:txBody>
                    <a:bodyPr/>
                    <a:lstStyle/>
                    <a:p>
                      <a:pPr marL="38100" marR="38100" algn="r" hangingPunct="0">
                        <a:lnSpc>
                          <a:spcPct val="115000"/>
                        </a:lnSpc>
                        <a:spcAft>
                          <a:spcPts val="0"/>
                        </a:spcAft>
                      </a:pPr>
                      <a:r>
                        <a:rPr lang="it-IT" sz="800">
                          <a:effectLst/>
                        </a:rPr>
                        <a:t>-.05</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nchor="ctr"/>
                </a:tc>
                <a:tc>
                  <a:txBody>
                    <a:bodyPr/>
                    <a:lstStyle/>
                    <a:p>
                      <a:pPr marL="38100" marR="38100" algn="r" hangingPunct="0">
                        <a:lnSpc>
                          <a:spcPct val="115000"/>
                        </a:lnSpc>
                        <a:spcAft>
                          <a:spcPts val="0"/>
                        </a:spcAft>
                      </a:pPr>
                      <a:r>
                        <a:rPr lang="it-IT" sz="800">
                          <a:effectLst/>
                        </a:rPr>
                        <a:t>-.16</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nchor="ctr"/>
                </a:tc>
                <a:tc>
                  <a:txBody>
                    <a:bodyPr/>
                    <a:lstStyle/>
                    <a:p>
                      <a:pPr marL="38100" marR="38100" algn="r" hangingPunct="0">
                        <a:lnSpc>
                          <a:spcPct val="115000"/>
                        </a:lnSpc>
                        <a:spcAft>
                          <a:spcPts val="0"/>
                        </a:spcAft>
                      </a:pPr>
                      <a:r>
                        <a:rPr lang="it-IT" sz="800">
                          <a:effectLst/>
                        </a:rPr>
                        <a:t>.04</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nchor="ctr"/>
                </a:tc>
                <a:tc>
                  <a:txBody>
                    <a:bodyPr/>
                    <a:lstStyle/>
                    <a:p>
                      <a:pPr marL="38100" marR="38100" algn="r" hangingPunct="0">
                        <a:lnSpc>
                          <a:spcPct val="115000"/>
                        </a:lnSpc>
                        <a:spcAft>
                          <a:spcPts val="0"/>
                        </a:spcAft>
                      </a:pPr>
                      <a:r>
                        <a:rPr lang="it-IT" sz="800">
                          <a:effectLst/>
                        </a:rPr>
                        <a:t>-.16</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nchor="ctr"/>
                </a:tc>
                <a:tc>
                  <a:txBody>
                    <a:bodyPr/>
                    <a:lstStyle/>
                    <a:p>
                      <a:pPr marL="38100" marR="38100" algn="r" hangingPunct="0">
                        <a:lnSpc>
                          <a:spcPct val="115000"/>
                        </a:lnSpc>
                        <a:spcAft>
                          <a:spcPts val="0"/>
                        </a:spcAft>
                      </a:pPr>
                      <a:r>
                        <a:rPr lang="it-IT" sz="800">
                          <a:effectLst/>
                        </a:rPr>
                        <a:t>.02</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nchor="ctr"/>
                </a:tc>
                <a:tc>
                  <a:txBody>
                    <a:bodyPr/>
                    <a:lstStyle/>
                    <a:p>
                      <a:pPr marL="38100" marR="38100" algn="r" hangingPunct="0">
                        <a:lnSpc>
                          <a:spcPct val="115000"/>
                        </a:lnSpc>
                        <a:spcAft>
                          <a:spcPts val="0"/>
                        </a:spcAft>
                      </a:pPr>
                      <a:r>
                        <a:rPr lang="en-GB" sz="800">
                          <a:effectLst/>
                        </a:rPr>
                        <a:t>-.23</a:t>
                      </a:r>
                      <a:r>
                        <a:rPr lang="it-IT" sz="800" baseline="30000">
                          <a:effectLst/>
                        </a:rPr>
                        <a:t>*</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nchor="ctr"/>
                </a:tc>
                <a:tc>
                  <a:txBody>
                    <a:bodyPr/>
                    <a:lstStyle/>
                    <a:p>
                      <a:pPr marL="38100" marR="38100" algn="r" hangingPunct="0">
                        <a:lnSpc>
                          <a:spcPct val="115000"/>
                        </a:lnSpc>
                        <a:spcAft>
                          <a:spcPts val="0"/>
                        </a:spcAft>
                      </a:pPr>
                      <a:r>
                        <a:rPr lang="it-IT" sz="800">
                          <a:effectLst/>
                        </a:rPr>
                        <a:t>-.04</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nchor="ctr"/>
                </a:tc>
                <a:tc>
                  <a:txBody>
                    <a:bodyPr/>
                    <a:lstStyle/>
                    <a:p>
                      <a:pPr marL="38100" marR="38100" algn="r" hangingPunct="0">
                        <a:lnSpc>
                          <a:spcPct val="115000"/>
                        </a:lnSpc>
                        <a:spcAft>
                          <a:spcPts val="0"/>
                        </a:spcAft>
                      </a:pPr>
                      <a:r>
                        <a:rPr lang="it-IT" sz="800">
                          <a:effectLst/>
                        </a:rPr>
                        <a:t>-.33</a:t>
                      </a:r>
                      <a:r>
                        <a:rPr lang="it-IT" sz="800" baseline="30000">
                          <a:effectLst/>
                        </a:rPr>
                        <a:t>**</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nchor="ctr"/>
                </a:tc>
                <a:tc>
                  <a:txBody>
                    <a:bodyPr/>
                    <a:lstStyle/>
                    <a:p>
                      <a:pPr marL="38100" marR="38100" algn="r" hangingPunct="0">
                        <a:lnSpc>
                          <a:spcPct val="115000"/>
                        </a:lnSpc>
                        <a:spcAft>
                          <a:spcPts val="0"/>
                        </a:spcAft>
                      </a:pPr>
                      <a:r>
                        <a:rPr lang="it-IT" sz="800">
                          <a:effectLst/>
                        </a:rPr>
                        <a:t>-.01</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nchor="ctr"/>
                </a:tc>
                <a:tc>
                  <a:txBody>
                    <a:bodyPr/>
                    <a:lstStyle/>
                    <a:p>
                      <a:pPr marL="38100" marR="38100" algn="r" hangingPunct="0">
                        <a:lnSpc>
                          <a:spcPct val="115000"/>
                        </a:lnSpc>
                        <a:spcAft>
                          <a:spcPts val="0"/>
                        </a:spcAft>
                      </a:pPr>
                      <a:r>
                        <a:rPr lang="it-IT" sz="800">
                          <a:effectLst/>
                        </a:rPr>
                        <a:t>-.10</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nchor="ctr"/>
                </a:tc>
                <a:extLst>
                  <a:ext uri="{0D108BD9-81ED-4DB2-BD59-A6C34878D82A}">
                    <a16:rowId xmlns:a16="http://schemas.microsoft.com/office/drawing/2014/main" val="3175136162"/>
                  </a:ext>
                </a:extLst>
              </a:tr>
              <a:tr h="261337">
                <a:tc>
                  <a:txBody>
                    <a:bodyPr/>
                    <a:lstStyle/>
                    <a:p>
                      <a:pPr algn="just" hangingPunct="0">
                        <a:lnSpc>
                          <a:spcPct val="115000"/>
                        </a:lnSpc>
                        <a:tabLst>
                          <a:tab pos="659130" algn="l"/>
                        </a:tabLst>
                      </a:pPr>
                      <a:r>
                        <a:rPr lang="en-US" sz="1000">
                          <a:effectLst/>
                        </a:rPr>
                        <a:t>Trust mother</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tc>
                <a:tc>
                  <a:txBody>
                    <a:bodyPr/>
                    <a:lstStyle/>
                    <a:p>
                      <a:pPr marL="38100" marR="38100" algn="r" hangingPunct="0">
                        <a:lnSpc>
                          <a:spcPct val="115000"/>
                        </a:lnSpc>
                        <a:spcAft>
                          <a:spcPts val="0"/>
                        </a:spcAft>
                      </a:pPr>
                      <a:r>
                        <a:rPr lang="it-IT" sz="800">
                          <a:effectLst/>
                        </a:rPr>
                        <a:t>.01</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nchor="ctr"/>
                </a:tc>
                <a:tc>
                  <a:txBody>
                    <a:bodyPr/>
                    <a:lstStyle/>
                    <a:p>
                      <a:pPr marL="38100" marR="38100" algn="r" hangingPunct="0">
                        <a:lnSpc>
                          <a:spcPct val="115000"/>
                        </a:lnSpc>
                        <a:spcAft>
                          <a:spcPts val="0"/>
                        </a:spcAft>
                      </a:pPr>
                      <a:r>
                        <a:rPr lang="it-IT" sz="800">
                          <a:effectLst/>
                        </a:rPr>
                        <a:t>-.16</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nchor="ctr"/>
                </a:tc>
                <a:tc>
                  <a:txBody>
                    <a:bodyPr/>
                    <a:lstStyle/>
                    <a:p>
                      <a:pPr marR="38100" algn="r" hangingPunct="0">
                        <a:lnSpc>
                          <a:spcPct val="115000"/>
                        </a:lnSpc>
                      </a:pPr>
                      <a:r>
                        <a:rPr lang="it-IT" sz="800">
                          <a:effectLst/>
                        </a:rPr>
                        <a:t>-.04</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nchor="ctr"/>
                </a:tc>
                <a:tc>
                  <a:txBody>
                    <a:bodyPr/>
                    <a:lstStyle/>
                    <a:p>
                      <a:pPr marL="38100" marR="38100" algn="r" hangingPunct="0">
                        <a:lnSpc>
                          <a:spcPct val="115000"/>
                        </a:lnSpc>
                        <a:spcAft>
                          <a:spcPts val="0"/>
                        </a:spcAft>
                      </a:pPr>
                      <a:r>
                        <a:rPr lang="it-IT" sz="800">
                          <a:effectLst/>
                        </a:rPr>
                        <a:t>.04</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nchor="ctr"/>
                </a:tc>
                <a:tc>
                  <a:txBody>
                    <a:bodyPr/>
                    <a:lstStyle/>
                    <a:p>
                      <a:pPr marL="38100" marR="38100" algn="r" hangingPunct="0">
                        <a:lnSpc>
                          <a:spcPct val="115000"/>
                        </a:lnSpc>
                        <a:spcAft>
                          <a:spcPts val="0"/>
                        </a:spcAft>
                      </a:pPr>
                      <a:r>
                        <a:rPr lang="it-IT" sz="800">
                          <a:effectLst/>
                        </a:rPr>
                        <a:t>.01</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nchor="ctr"/>
                </a:tc>
                <a:tc>
                  <a:txBody>
                    <a:bodyPr/>
                    <a:lstStyle/>
                    <a:p>
                      <a:pPr marL="38100" marR="38100" algn="r" hangingPunct="0">
                        <a:lnSpc>
                          <a:spcPct val="115000"/>
                        </a:lnSpc>
                        <a:spcAft>
                          <a:spcPts val="0"/>
                        </a:spcAft>
                      </a:pPr>
                      <a:r>
                        <a:rPr lang="it-IT" sz="800">
                          <a:effectLst/>
                        </a:rPr>
                        <a:t>-.34</a:t>
                      </a:r>
                      <a:r>
                        <a:rPr lang="it-IT" sz="800" baseline="30000">
                          <a:effectLst/>
                        </a:rPr>
                        <a:t>**</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nchor="ctr"/>
                </a:tc>
                <a:tc>
                  <a:txBody>
                    <a:bodyPr/>
                    <a:lstStyle/>
                    <a:p>
                      <a:pPr marL="38100" marR="38100" algn="r" hangingPunct="0">
                        <a:lnSpc>
                          <a:spcPct val="115000"/>
                        </a:lnSpc>
                        <a:spcAft>
                          <a:spcPts val="0"/>
                        </a:spcAft>
                      </a:pPr>
                      <a:r>
                        <a:rPr lang="it-IT" sz="800">
                          <a:effectLst/>
                        </a:rPr>
                        <a:t>-.01</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nchor="ctr"/>
                </a:tc>
                <a:tc>
                  <a:txBody>
                    <a:bodyPr/>
                    <a:lstStyle/>
                    <a:p>
                      <a:pPr marL="38100" marR="38100" algn="r" hangingPunct="0">
                        <a:lnSpc>
                          <a:spcPct val="115000"/>
                        </a:lnSpc>
                        <a:spcAft>
                          <a:spcPts val="0"/>
                        </a:spcAft>
                      </a:pPr>
                      <a:r>
                        <a:rPr lang="it-IT" sz="800">
                          <a:effectLst/>
                        </a:rPr>
                        <a:t>-.16</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nchor="ctr"/>
                </a:tc>
                <a:tc>
                  <a:txBody>
                    <a:bodyPr/>
                    <a:lstStyle/>
                    <a:p>
                      <a:pPr marL="38100" marR="38100" algn="r" hangingPunct="0">
                        <a:lnSpc>
                          <a:spcPct val="115000"/>
                        </a:lnSpc>
                        <a:spcAft>
                          <a:spcPts val="0"/>
                        </a:spcAft>
                      </a:pPr>
                      <a:r>
                        <a:rPr lang="it-IT" sz="800">
                          <a:effectLst/>
                        </a:rPr>
                        <a:t>-.05</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nchor="ctr"/>
                </a:tc>
                <a:tc>
                  <a:txBody>
                    <a:bodyPr/>
                    <a:lstStyle/>
                    <a:p>
                      <a:pPr marL="38100" marR="38100" algn="r" hangingPunct="0">
                        <a:lnSpc>
                          <a:spcPct val="115000"/>
                        </a:lnSpc>
                        <a:spcAft>
                          <a:spcPts val="0"/>
                        </a:spcAft>
                      </a:pPr>
                      <a:r>
                        <a:rPr lang="it-IT" sz="800">
                          <a:effectLst/>
                        </a:rPr>
                        <a:t>-.11</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nchor="ctr"/>
                </a:tc>
                <a:tc>
                  <a:txBody>
                    <a:bodyPr/>
                    <a:lstStyle/>
                    <a:p>
                      <a:pPr marL="38100" marR="38100" algn="r" hangingPunct="0">
                        <a:lnSpc>
                          <a:spcPct val="115000"/>
                        </a:lnSpc>
                        <a:spcAft>
                          <a:spcPts val="0"/>
                        </a:spcAft>
                      </a:pPr>
                      <a:r>
                        <a:rPr lang="it-IT" sz="800">
                          <a:effectLst/>
                        </a:rPr>
                        <a:t>-.08</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nchor="ctr"/>
                </a:tc>
                <a:tc>
                  <a:txBody>
                    <a:bodyPr/>
                    <a:lstStyle/>
                    <a:p>
                      <a:pPr marL="38100" marR="38100" algn="r" hangingPunct="0">
                        <a:lnSpc>
                          <a:spcPct val="115000"/>
                        </a:lnSpc>
                        <a:spcAft>
                          <a:spcPts val="0"/>
                        </a:spcAft>
                      </a:pPr>
                      <a:r>
                        <a:rPr lang="it-IT" sz="800">
                          <a:effectLst/>
                        </a:rPr>
                        <a:t>-.07</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nchor="ctr"/>
                </a:tc>
                <a:extLst>
                  <a:ext uri="{0D108BD9-81ED-4DB2-BD59-A6C34878D82A}">
                    <a16:rowId xmlns:a16="http://schemas.microsoft.com/office/drawing/2014/main" val="2553907444"/>
                  </a:ext>
                </a:extLst>
              </a:tr>
              <a:tr h="261337">
                <a:tc>
                  <a:txBody>
                    <a:bodyPr/>
                    <a:lstStyle/>
                    <a:p>
                      <a:pPr algn="just" hangingPunct="0">
                        <a:lnSpc>
                          <a:spcPct val="115000"/>
                        </a:lnSpc>
                        <a:tabLst>
                          <a:tab pos="659130" algn="l"/>
                        </a:tabLst>
                      </a:pPr>
                      <a:r>
                        <a:rPr lang="en-GB" sz="1000">
                          <a:effectLst/>
                        </a:rPr>
                        <a:t>Communication m.</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tc>
                <a:tc>
                  <a:txBody>
                    <a:bodyPr/>
                    <a:lstStyle/>
                    <a:p>
                      <a:pPr marL="38100" marR="38100" algn="r" hangingPunct="0">
                        <a:lnSpc>
                          <a:spcPct val="115000"/>
                        </a:lnSpc>
                        <a:spcAft>
                          <a:spcPts val="0"/>
                        </a:spcAft>
                      </a:pPr>
                      <a:r>
                        <a:rPr lang="en-GB" sz="800">
                          <a:effectLst/>
                        </a:rPr>
                        <a:t>.07</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nchor="ctr"/>
                </a:tc>
                <a:tc>
                  <a:txBody>
                    <a:bodyPr/>
                    <a:lstStyle/>
                    <a:p>
                      <a:pPr marL="38100" marR="38100" algn="r" hangingPunct="0">
                        <a:lnSpc>
                          <a:spcPct val="115000"/>
                        </a:lnSpc>
                        <a:spcAft>
                          <a:spcPts val="0"/>
                        </a:spcAft>
                      </a:pPr>
                      <a:r>
                        <a:rPr lang="en-GB" sz="800">
                          <a:effectLst/>
                        </a:rPr>
                        <a:t>.07</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nchor="ctr"/>
                </a:tc>
                <a:tc>
                  <a:txBody>
                    <a:bodyPr/>
                    <a:lstStyle/>
                    <a:p>
                      <a:pPr marL="38100" marR="38100" algn="r" hangingPunct="0">
                        <a:lnSpc>
                          <a:spcPct val="115000"/>
                        </a:lnSpc>
                        <a:spcAft>
                          <a:spcPts val="0"/>
                        </a:spcAft>
                      </a:pPr>
                      <a:r>
                        <a:rPr lang="en-GB" sz="800">
                          <a:effectLst/>
                        </a:rPr>
                        <a:t>.18</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nchor="ctr"/>
                </a:tc>
                <a:tc>
                  <a:txBody>
                    <a:bodyPr/>
                    <a:lstStyle/>
                    <a:p>
                      <a:pPr marL="38100" marR="38100" algn="r" hangingPunct="0">
                        <a:lnSpc>
                          <a:spcPct val="115000"/>
                        </a:lnSpc>
                        <a:spcAft>
                          <a:spcPts val="0"/>
                        </a:spcAft>
                      </a:pPr>
                      <a:r>
                        <a:rPr lang="en-GB" sz="800">
                          <a:effectLst/>
                        </a:rPr>
                        <a:t>-.06</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nchor="ctr"/>
                </a:tc>
                <a:tc>
                  <a:txBody>
                    <a:bodyPr/>
                    <a:lstStyle/>
                    <a:p>
                      <a:pPr marL="38100" marR="38100" algn="r" hangingPunct="0">
                        <a:lnSpc>
                          <a:spcPct val="115000"/>
                        </a:lnSpc>
                        <a:spcAft>
                          <a:spcPts val="0"/>
                        </a:spcAft>
                      </a:pPr>
                      <a:r>
                        <a:rPr lang="en-GB" sz="800">
                          <a:effectLst/>
                        </a:rPr>
                        <a:t>.04</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nchor="ctr"/>
                </a:tc>
                <a:tc>
                  <a:txBody>
                    <a:bodyPr/>
                    <a:lstStyle/>
                    <a:p>
                      <a:pPr marL="38100" marR="38100" algn="ctr" hangingPunct="0">
                        <a:lnSpc>
                          <a:spcPct val="115000"/>
                        </a:lnSpc>
                        <a:spcAft>
                          <a:spcPts val="0"/>
                        </a:spcAft>
                      </a:pPr>
                      <a:r>
                        <a:rPr lang="it-IT" sz="800">
                          <a:effectLst/>
                        </a:rPr>
                        <a:t>-.21</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nchor="ctr"/>
                </a:tc>
                <a:tc>
                  <a:txBody>
                    <a:bodyPr/>
                    <a:lstStyle/>
                    <a:p>
                      <a:pPr marL="38100" marR="38100" algn="r" hangingPunct="0">
                        <a:lnSpc>
                          <a:spcPct val="115000"/>
                        </a:lnSpc>
                        <a:spcAft>
                          <a:spcPts val="0"/>
                        </a:spcAft>
                      </a:pPr>
                      <a:r>
                        <a:rPr lang="en-GB" sz="800">
                          <a:effectLst/>
                        </a:rPr>
                        <a:t>-.09</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nchor="ctr"/>
                </a:tc>
                <a:tc>
                  <a:txBody>
                    <a:bodyPr/>
                    <a:lstStyle/>
                    <a:p>
                      <a:pPr marL="38100" marR="38100" algn="r" hangingPunct="0">
                        <a:lnSpc>
                          <a:spcPct val="115000"/>
                        </a:lnSpc>
                        <a:spcAft>
                          <a:spcPts val="0"/>
                        </a:spcAft>
                      </a:pPr>
                      <a:r>
                        <a:rPr lang="en-GB" sz="800">
                          <a:effectLst/>
                        </a:rPr>
                        <a:t>.09</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nchor="ctr"/>
                </a:tc>
                <a:tc>
                  <a:txBody>
                    <a:bodyPr/>
                    <a:lstStyle/>
                    <a:p>
                      <a:pPr marL="38100" marR="38100" algn="r" hangingPunct="0">
                        <a:lnSpc>
                          <a:spcPct val="115000"/>
                        </a:lnSpc>
                        <a:spcAft>
                          <a:spcPts val="0"/>
                        </a:spcAft>
                      </a:pPr>
                      <a:r>
                        <a:rPr lang="en-GB" sz="800">
                          <a:effectLst/>
                        </a:rPr>
                        <a:t>.30</a:t>
                      </a:r>
                      <a:r>
                        <a:rPr lang="it-IT" sz="800" baseline="30000">
                          <a:effectLst/>
                        </a:rPr>
                        <a:t>**</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nchor="ctr"/>
                </a:tc>
                <a:tc>
                  <a:txBody>
                    <a:bodyPr/>
                    <a:lstStyle/>
                    <a:p>
                      <a:pPr marL="38100" marR="38100" algn="r" hangingPunct="0">
                        <a:lnSpc>
                          <a:spcPct val="115000"/>
                        </a:lnSpc>
                        <a:spcAft>
                          <a:spcPts val="0"/>
                        </a:spcAft>
                      </a:pPr>
                      <a:r>
                        <a:rPr lang="en-GB" sz="800">
                          <a:effectLst/>
                        </a:rPr>
                        <a:t>-.09</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nchor="ctr"/>
                </a:tc>
                <a:tc>
                  <a:txBody>
                    <a:bodyPr/>
                    <a:lstStyle/>
                    <a:p>
                      <a:pPr marL="38100" marR="38100" algn="r" hangingPunct="0">
                        <a:lnSpc>
                          <a:spcPct val="115000"/>
                        </a:lnSpc>
                        <a:spcAft>
                          <a:spcPts val="0"/>
                        </a:spcAft>
                      </a:pPr>
                      <a:r>
                        <a:rPr lang="en-GB" sz="800">
                          <a:effectLst/>
                        </a:rPr>
                        <a:t>-.07</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nchor="ctr"/>
                </a:tc>
                <a:tc>
                  <a:txBody>
                    <a:bodyPr/>
                    <a:lstStyle/>
                    <a:p>
                      <a:pPr marL="38100" marR="38100" algn="r" hangingPunct="0">
                        <a:lnSpc>
                          <a:spcPct val="115000"/>
                        </a:lnSpc>
                        <a:spcAft>
                          <a:spcPts val="0"/>
                        </a:spcAft>
                      </a:pPr>
                      <a:r>
                        <a:rPr lang="en-GB" sz="800">
                          <a:effectLst/>
                        </a:rPr>
                        <a:t>.07</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nchor="ctr"/>
                </a:tc>
                <a:extLst>
                  <a:ext uri="{0D108BD9-81ED-4DB2-BD59-A6C34878D82A}">
                    <a16:rowId xmlns:a16="http://schemas.microsoft.com/office/drawing/2014/main" val="2740604544"/>
                  </a:ext>
                </a:extLst>
              </a:tr>
              <a:tr h="261337">
                <a:tc>
                  <a:txBody>
                    <a:bodyPr/>
                    <a:lstStyle/>
                    <a:p>
                      <a:pPr algn="just" hangingPunct="0">
                        <a:lnSpc>
                          <a:spcPct val="115000"/>
                        </a:lnSpc>
                        <a:tabLst>
                          <a:tab pos="659130" algn="l"/>
                        </a:tabLst>
                      </a:pPr>
                      <a:r>
                        <a:rPr lang="en-GB" sz="1000">
                          <a:effectLst/>
                        </a:rPr>
                        <a:t>Closeness m.</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tc>
                <a:tc>
                  <a:txBody>
                    <a:bodyPr/>
                    <a:lstStyle/>
                    <a:p>
                      <a:pPr marL="38100" marR="38100" algn="r" hangingPunct="0">
                        <a:lnSpc>
                          <a:spcPct val="115000"/>
                        </a:lnSpc>
                        <a:spcAft>
                          <a:spcPts val="0"/>
                        </a:spcAft>
                      </a:pPr>
                      <a:r>
                        <a:rPr lang="en-GB" sz="800">
                          <a:effectLst/>
                        </a:rPr>
                        <a:t>-.01</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nchor="ctr"/>
                </a:tc>
                <a:tc>
                  <a:txBody>
                    <a:bodyPr/>
                    <a:lstStyle/>
                    <a:p>
                      <a:pPr marL="38100" marR="38100" algn="r" hangingPunct="0">
                        <a:lnSpc>
                          <a:spcPct val="115000"/>
                        </a:lnSpc>
                        <a:spcAft>
                          <a:spcPts val="0"/>
                        </a:spcAft>
                      </a:pPr>
                      <a:r>
                        <a:rPr lang="en-GB" sz="800">
                          <a:effectLst/>
                        </a:rPr>
                        <a:t>-.08</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nchor="ctr"/>
                </a:tc>
                <a:tc>
                  <a:txBody>
                    <a:bodyPr/>
                    <a:lstStyle/>
                    <a:p>
                      <a:pPr marL="38100" marR="38100" algn="r" hangingPunct="0">
                        <a:lnSpc>
                          <a:spcPct val="115000"/>
                        </a:lnSpc>
                        <a:spcAft>
                          <a:spcPts val="0"/>
                        </a:spcAft>
                      </a:pPr>
                      <a:r>
                        <a:rPr lang="en-GB" sz="800">
                          <a:effectLst/>
                        </a:rPr>
                        <a:t>-.28</a:t>
                      </a:r>
                      <a:r>
                        <a:rPr lang="it-IT" sz="800" baseline="30000">
                          <a:effectLst/>
                        </a:rPr>
                        <a:t>**</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nchor="ctr"/>
                </a:tc>
                <a:tc>
                  <a:txBody>
                    <a:bodyPr/>
                    <a:lstStyle/>
                    <a:p>
                      <a:pPr marL="38100" marR="38100" algn="r" hangingPunct="0">
                        <a:lnSpc>
                          <a:spcPct val="115000"/>
                        </a:lnSpc>
                        <a:spcAft>
                          <a:spcPts val="0"/>
                        </a:spcAft>
                      </a:pPr>
                      <a:r>
                        <a:rPr lang="en-GB" sz="800">
                          <a:effectLst/>
                        </a:rPr>
                        <a:t>-.10</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nchor="ctr"/>
                </a:tc>
                <a:tc>
                  <a:txBody>
                    <a:bodyPr/>
                    <a:lstStyle/>
                    <a:p>
                      <a:pPr marR="38100" algn="r" hangingPunct="0">
                        <a:lnSpc>
                          <a:spcPct val="115000"/>
                        </a:lnSpc>
                      </a:pPr>
                      <a:r>
                        <a:rPr lang="en-GB" sz="800">
                          <a:effectLst/>
                        </a:rPr>
                        <a:t>-.14</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nchor="ctr"/>
                </a:tc>
                <a:tc>
                  <a:txBody>
                    <a:bodyPr/>
                    <a:lstStyle/>
                    <a:p>
                      <a:pPr marL="38100" marR="38100" algn="r" hangingPunct="0">
                        <a:lnSpc>
                          <a:spcPct val="115000"/>
                        </a:lnSpc>
                        <a:spcAft>
                          <a:spcPts val="0"/>
                        </a:spcAft>
                      </a:pPr>
                      <a:r>
                        <a:rPr lang="en-GB" sz="800">
                          <a:effectLst/>
                        </a:rPr>
                        <a:t>.06</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nchor="ctr"/>
                </a:tc>
                <a:tc>
                  <a:txBody>
                    <a:bodyPr/>
                    <a:lstStyle/>
                    <a:p>
                      <a:pPr marL="38100" marR="38100" algn="r" hangingPunct="0">
                        <a:lnSpc>
                          <a:spcPct val="115000"/>
                        </a:lnSpc>
                        <a:spcAft>
                          <a:spcPts val="0"/>
                        </a:spcAft>
                      </a:pPr>
                      <a:r>
                        <a:rPr lang="en-GB" sz="800">
                          <a:effectLst/>
                        </a:rPr>
                        <a:t>-.22</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nchor="ctr"/>
                </a:tc>
                <a:tc>
                  <a:txBody>
                    <a:bodyPr/>
                    <a:lstStyle/>
                    <a:p>
                      <a:pPr marL="38100" marR="38100" algn="r" hangingPunct="0">
                        <a:lnSpc>
                          <a:spcPct val="115000"/>
                        </a:lnSpc>
                        <a:spcAft>
                          <a:spcPts val="0"/>
                        </a:spcAft>
                      </a:pPr>
                      <a:r>
                        <a:rPr lang="en-GB" sz="800">
                          <a:effectLst/>
                        </a:rPr>
                        <a:t>.03</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nchor="ctr"/>
                </a:tc>
                <a:tc>
                  <a:txBody>
                    <a:bodyPr/>
                    <a:lstStyle/>
                    <a:p>
                      <a:pPr marL="38100" marR="38100" algn="r" hangingPunct="0">
                        <a:lnSpc>
                          <a:spcPct val="115000"/>
                        </a:lnSpc>
                        <a:spcAft>
                          <a:spcPts val="0"/>
                        </a:spcAft>
                      </a:pPr>
                      <a:r>
                        <a:rPr lang="en-GB" sz="800">
                          <a:effectLst/>
                        </a:rPr>
                        <a:t>-.23</a:t>
                      </a:r>
                      <a:r>
                        <a:rPr lang="it-IT" sz="800" baseline="30000">
                          <a:effectLst/>
                        </a:rPr>
                        <a:t>*</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nchor="ctr"/>
                </a:tc>
                <a:tc>
                  <a:txBody>
                    <a:bodyPr/>
                    <a:lstStyle/>
                    <a:p>
                      <a:pPr marL="38100" marR="38100" algn="r" hangingPunct="0">
                        <a:lnSpc>
                          <a:spcPct val="115000"/>
                        </a:lnSpc>
                        <a:spcAft>
                          <a:spcPts val="0"/>
                        </a:spcAft>
                      </a:pPr>
                      <a:r>
                        <a:rPr lang="en-GB" sz="800">
                          <a:effectLst/>
                        </a:rPr>
                        <a:t>-.08</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nchor="ctr"/>
                </a:tc>
                <a:tc>
                  <a:txBody>
                    <a:bodyPr/>
                    <a:lstStyle/>
                    <a:p>
                      <a:pPr marL="38100" marR="38100" algn="r" hangingPunct="0">
                        <a:lnSpc>
                          <a:spcPct val="115000"/>
                        </a:lnSpc>
                        <a:spcAft>
                          <a:spcPts val="0"/>
                        </a:spcAft>
                      </a:pPr>
                      <a:r>
                        <a:rPr lang="en-GB" sz="800">
                          <a:effectLst/>
                        </a:rPr>
                        <a:t>.15</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nchor="ctr"/>
                </a:tc>
                <a:tc>
                  <a:txBody>
                    <a:bodyPr/>
                    <a:lstStyle/>
                    <a:p>
                      <a:pPr marR="38100" algn="r" hangingPunct="0">
                        <a:lnSpc>
                          <a:spcPct val="115000"/>
                        </a:lnSpc>
                      </a:pPr>
                      <a:r>
                        <a:rPr lang="en-GB" sz="800">
                          <a:effectLst/>
                        </a:rPr>
                        <a:t>.00</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nchor="ctr"/>
                </a:tc>
                <a:extLst>
                  <a:ext uri="{0D108BD9-81ED-4DB2-BD59-A6C34878D82A}">
                    <a16:rowId xmlns:a16="http://schemas.microsoft.com/office/drawing/2014/main" val="3907212840"/>
                  </a:ext>
                </a:extLst>
              </a:tr>
              <a:tr h="235254">
                <a:tc>
                  <a:txBody>
                    <a:bodyPr/>
                    <a:lstStyle/>
                    <a:p>
                      <a:pPr algn="just" hangingPunct="0">
                        <a:lnSpc>
                          <a:spcPct val="115000"/>
                        </a:lnSpc>
                        <a:tabLst>
                          <a:tab pos="659130" algn="l"/>
                        </a:tabLst>
                      </a:pPr>
                      <a:r>
                        <a:rPr lang="it-IT" sz="900">
                          <a:effectLst/>
                        </a:rPr>
                        <a:t>R</a:t>
                      </a:r>
                      <a:r>
                        <a:rPr lang="it-IT" sz="900" baseline="30000">
                          <a:effectLst/>
                        </a:rPr>
                        <a:t>2</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tc>
                <a:tc>
                  <a:txBody>
                    <a:bodyPr/>
                    <a:lstStyle/>
                    <a:p>
                      <a:pPr marL="38100" marR="38100" algn="r" hangingPunct="0">
                        <a:lnSpc>
                          <a:spcPct val="115000"/>
                        </a:lnSpc>
                        <a:spcAft>
                          <a:spcPts val="0"/>
                        </a:spcAft>
                      </a:pPr>
                      <a:r>
                        <a:rPr lang="it-IT" sz="800">
                          <a:effectLst/>
                        </a:rPr>
                        <a:t>.14</a:t>
                      </a:r>
                      <a:r>
                        <a:rPr lang="it-IT" sz="800" baseline="30000">
                          <a:effectLst/>
                        </a:rPr>
                        <a:t>**</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nchor="ctr"/>
                </a:tc>
                <a:tc>
                  <a:txBody>
                    <a:bodyPr/>
                    <a:lstStyle/>
                    <a:p>
                      <a:pPr marL="38100" marR="38100" algn="r" hangingPunct="0">
                        <a:lnSpc>
                          <a:spcPct val="115000"/>
                        </a:lnSpc>
                        <a:spcAft>
                          <a:spcPts val="0"/>
                        </a:spcAft>
                      </a:pPr>
                      <a:r>
                        <a:rPr lang="it-IT" sz="800">
                          <a:effectLst/>
                        </a:rPr>
                        <a:t>.07</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nchor="ctr"/>
                </a:tc>
                <a:tc>
                  <a:txBody>
                    <a:bodyPr/>
                    <a:lstStyle/>
                    <a:p>
                      <a:pPr marL="38100" marR="38100" algn="r" hangingPunct="0">
                        <a:lnSpc>
                          <a:spcPct val="115000"/>
                        </a:lnSpc>
                        <a:spcAft>
                          <a:spcPts val="0"/>
                        </a:spcAft>
                      </a:pPr>
                      <a:r>
                        <a:rPr lang="it-IT" sz="800">
                          <a:effectLst/>
                        </a:rPr>
                        <a:t>.18</a:t>
                      </a:r>
                      <a:r>
                        <a:rPr lang="it-IT" sz="800" baseline="30000">
                          <a:effectLst/>
                        </a:rPr>
                        <a:t>***</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nchor="ctr"/>
                </a:tc>
                <a:tc>
                  <a:txBody>
                    <a:bodyPr/>
                    <a:lstStyle/>
                    <a:p>
                      <a:pPr marL="38100" marR="38100" algn="r" hangingPunct="0">
                        <a:lnSpc>
                          <a:spcPct val="115000"/>
                        </a:lnSpc>
                        <a:spcAft>
                          <a:spcPts val="0"/>
                        </a:spcAft>
                      </a:pPr>
                      <a:r>
                        <a:rPr lang="it-IT" sz="800">
                          <a:effectLst/>
                        </a:rPr>
                        <a:t>.04</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nchor="ctr"/>
                </a:tc>
                <a:tc>
                  <a:txBody>
                    <a:bodyPr/>
                    <a:lstStyle/>
                    <a:p>
                      <a:pPr marL="38100" marR="38100" algn="r" hangingPunct="0">
                        <a:lnSpc>
                          <a:spcPct val="115000"/>
                        </a:lnSpc>
                        <a:spcAft>
                          <a:spcPts val="0"/>
                        </a:spcAft>
                      </a:pPr>
                      <a:r>
                        <a:rPr lang="en-GB" sz="800">
                          <a:effectLst/>
                        </a:rPr>
                        <a:t>.01</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nchor="ctr"/>
                </a:tc>
                <a:tc>
                  <a:txBody>
                    <a:bodyPr/>
                    <a:lstStyle/>
                    <a:p>
                      <a:pPr marL="38100" marR="38100" algn="r" hangingPunct="0">
                        <a:lnSpc>
                          <a:spcPct val="115000"/>
                        </a:lnSpc>
                        <a:spcAft>
                          <a:spcPts val="0"/>
                        </a:spcAft>
                      </a:pPr>
                      <a:r>
                        <a:rPr lang="it-IT" sz="800">
                          <a:effectLst/>
                        </a:rPr>
                        <a:t>.11</a:t>
                      </a:r>
                      <a:r>
                        <a:rPr lang="it-IT" sz="800" baseline="30000">
                          <a:effectLst/>
                        </a:rPr>
                        <a:t>**</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nchor="ctr"/>
                </a:tc>
                <a:tc>
                  <a:txBody>
                    <a:bodyPr/>
                    <a:lstStyle/>
                    <a:p>
                      <a:pPr marL="38100" marR="38100" algn="r" hangingPunct="0">
                        <a:lnSpc>
                          <a:spcPct val="115000"/>
                        </a:lnSpc>
                        <a:spcAft>
                          <a:spcPts val="0"/>
                        </a:spcAft>
                      </a:pPr>
                      <a:r>
                        <a:rPr lang="it-IT" sz="800">
                          <a:effectLst/>
                        </a:rPr>
                        <a:t>.06</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nchor="ctr"/>
                </a:tc>
                <a:tc>
                  <a:txBody>
                    <a:bodyPr/>
                    <a:lstStyle/>
                    <a:p>
                      <a:pPr marL="38100" marR="38100" algn="r" hangingPunct="0">
                        <a:lnSpc>
                          <a:spcPct val="115000"/>
                        </a:lnSpc>
                        <a:spcAft>
                          <a:spcPts val="0"/>
                        </a:spcAft>
                      </a:pPr>
                      <a:r>
                        <a:rPr lang="it-IT" sz="800">
                          <a:effectLst/>
                        </a:rPr>
                        <a:t>.21</a:t>
                      </a:r>
                      <a:r>
                        <a:rPr lang="it-IT" sz="800" baseline="30000">
                          <a:effectLst/>
                        </a:rPr>
                        <a:t>***</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nchor="ctr"/>
                </a:tc>
                <a:tc>
                  <a:txBody>
                    <a:bodyPr/>
                    <a:lstStyle/>
                    <a:p>
                      <a:pPr marL="38100" marR="38100" algn="r" hangingPunct="0">
                        <a:lnSpc>
                          <a:spcPct val="115000"/>
                        </a:lnSpc>
                        <a:spcAft>
                          <a:spcPts val="0"/>
                        </a:spcAft>
                      </a:pPr>
                      <a:r>
                        <a:rPr lang="it-IT" sz="800">
                          <a:effectLst/>
                        </a:rPr>
                        <a:t>.09</a:t>
                      </a:r>
                      <a:r>
                        <a:rPr lang="it-IT" sz="800" baseline="30000">
                          <a:effectLst/>
                        </a:rPr>
                        <a:t>*</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nchor="ctr"/>
                </a:tc>
                <a:tc>
                  <a:txBody>
                    <a:bodyPr/>
                    <a:lstStyle/>
                    <a:p>
                      <a:pPr marL="38100" marR="38100" algn="r" hangingPunct="0">
                        <a:lnSpc>
                          <a:spcPct val="115000"/>
                        </a:lnSpc>
                        <a:spcAft>
                          <a:spcPts val="0"/>
                        </a:spcAft>
                      </a:pPr>
                      <a:r>
                        <a:rPr lang="it-IT" sz="800">
                          <a:effectLst/>
                        </a:rPr>
                        <a:t>.13</a:t>
                      </a:r>
                      <a:r>
                        <a:rPr lang="it-IT" sz="800" baseline="30000">
                          <a:effectLst/>
                        </a:rPr>
                        <a:t>**</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nchor="ctr"/>
                </a:tc>
                <a:tc>
                  <a:txBody>
                    <a:bodyPr/>
                    <a:lstStyle/>
                    <a:p>
                      <a:pPr marL="38100" marR="38100" algn="r" hangingPunct="0">
                        <a:lnSpc>
                          <a:spcPct val="115000"/>
                        </a:lnSpc>
                        <a:spcAft>
                          <a:spcPts val="0"/>
                        </a:spcAft>
                      </a:pPr>
                      <a:r>
                        <a:rPr lang="it-IT" sz="800">
                          <a:effectLst/>
                        </a:rPr>
                        <a:t>.05</a:t>
                      </a:r>
                      <a:endParaRPr lang="it-IT" sz="140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nchor="ctr"/>
                </a:tc>
                <a:tc>
                  <a:txBody>
                    <a:bodyPr/>
                    <a:lstStyle/>
                    <a:p>
                      <a:pPr marL="38100" marR="38100" algn="r" hangingPunct="0">
                        <a:lnSpc>
                          <a:spcPct val="115000"/>
                        </a:lnSpc>
                        <a:spcAft>
                          <a:spcPts val="0"/>
                        </a:spcAft>
                      </a:pPr>
                      <a:r>
                        <a:rPr lang="it-IT" sz="800" dirty="0">
                          <a:effectLst/>
                        </a:rPr>
                        <a:t>.01</a:t>
                      </a:r>
                      <a:endParaRPr lang="it-IT" sz="1400" dirty="0">
                        <a:solidFill>
                          <a:srgbClr val="00000A"/>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0" marR="68580" marT="0" marB="0" anchor="ctr"/>
                </a:tc>
                <a:extLst>
                  <a:ext uri="{0D108BD9-81ED-4DB2-BD59-A6C34878D82A}">
                    <a16:rowId xmlns:a16="http://schemas.microsoft.com/office/drawing/2014/main" val="825228095"/>
                  </a:ext>
                </a:extLst>
              </a:tr>
            </a:tbl>
          </a:graphicData>
        </a:graphic>
      </p:graphicFrame>
      <p:sp>
        <p:nvSpPr>
          <p:cNvPr id="4" name="Segnaposto data 3">
            <a:extLst>
              <a:ext uri="{FF2B5EF4-FFF2-40B4-BE49-F238E27FC236}">
                <a16:creationId xmlns:a16="http://schemas.microsoft.com/office/drawing/2014/main" id="{5CB15752-117E-8336-F1C9-24F3E28384F5}"/>
              </a:ext>
            </a:extLst>
          </p:cNvPr>
          <p:cNvSpPr>
            <a:spLocks noGrp="1"/>
          </p:cNvSpPr>
          <p:nvPr>
            <p:ph type="dt" sz="half" idx="10"/>
          </p:nvPr>
        </p:nvSpPr>
        <p:spPr/>
        <p:txBody>
          <a:bodyPr/>
          <a:lstStyle/>
          <a:p>
            <a:fld id="{A4B3F369-3775-6B49-950F-429C20F585EB}" type="datetime1">
              <a:rPr lang="it-IT" smtClean="0"/>
              <a:pPr/>
              <a:t>08/03/2023</a:t>
            </a:fld>
            <a:endParaRPr lang="it-IT" dirty="0"/>
          </a:p>
        </p:txBody>
      </p:sp>
      <p:sp>
        <p:nvSpPr>
          <p:cNvPr id="5" name="Segnaposto piè di pagina 4">
            <a:extLst>
              <a:ext uri="{FF2B5EF4-FFF2-40B4-BE49-F238E27FC236}">
                <a16:creationId xmlns:a16="http://schemas.microsoft.com/office/drawing/2014/main" id="{E9630A7D-C067-0BE9-19D1-9DE739A9F98E}"/>
              </a:ext>
            </a:extLst>
          </p:cNvPr>
          <p:cNvSpPr>
            <a:spLocks noGrp="1"/>
          </p:cNvSpPr>
          <p:nvPr>
            <p:ph type="ftr" sz="quarter" idx="11"/>
          </p:nvPr>
        </p:nvSpPr>
        <p:spPr/>
        <p:txBody>
          <a:bodyPr/>
          <a:lstStyle/>
          <a:p>
            <a:r>
              <a:rPr lang="en-US"/>
              <a:t>TITOLO PRESENTAZIONE</a:t>
            </a:r>
            <a:endParaRPr lang="it-IT" dirty="0"/>
          </a:p>
        </p:txBody>
      </p:sp>
      <p:sp>
        <p:nvSpPr>
          <p:cNvPr id="7" name="Rectangle 1">
            <a:extLst>
              <a:ext uri="{FF2B5EF4-FFF2-40B4-BE49-F238E27FC236}">
                <a16:creationId xmlns:a16="http://schemas.microsoft.com/office/drawing/2014/main" id="{46787B34-9B39-721E-D931-0B69935421BD}"/>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58813" algn="l"/>
              </a:tabLst>
              <a:defRPr>
                <a:solidFill>
                  <a:schemeClr val="tx1"/>
                </a:solidFill>
                <a:latin typeface="Arial" panose="020B0604020202020204" pitchFamily="34" charset="0"/>
              </a:defRPr>
            </a:lvl1pPr>
            <a:lvl2pPr eaLnBrk="0" fontAlgn="base" hangingPunct="0">
              <a:spcBef>
                <a:spcPct val="0"/>
              </a:spcBef>
              <a:spcAft>
                <a:spcPct val="0"/>
              </a:spcAft>
              <a:tabLst>
                <a:tab pos="658813" algn="l"/>
              </a:tabLst>
              <a:defRPr>
                <a:solidFill>
                  <a:schemeClr val="tx1"/>
                </a:solidFill>
                <a:latin typeface="Arial" panose="020B0604020202020204" pitchFamily="34" charset="0"/>
              </a:defRPr>
            </a:lvl2pPr>
            <a:lvl3pPr eaLnBrk="0" fontAlgn="base" hangingPunct="0">
              <a:spcBef>
                <a:spcPct val="0"/>
              </a:spcBef>
              <a:spcAft>
                <a:spcPct val="0"/>
              </a:spcAft>
              <a:tabLst>
                <a:tab pos="658813" algn="l"/>
              </a:tabLst>
              <a:defRPr>
                <a:solidFill>
                  <a:schemeClr val="tx1"/>
                </a:solidFill>
                <a:latin typeface="Arial" panose="020B0604020202020204" pitchFamily="34" charset="0"/>
              </a:defRPr>
            </a:lvl3pPr>
            <a:lvl4pPr eaLnBrk="0" fontAlgn="base" hangingPunct="0">
              <a:spcBef>
                <a:spcPct val="0"/>
              </a:spcBef>
              <a:spcAft>
                <a:spcPct val="0"/>
              </a:spcAft>
              <a:tabLst>
                <a:tab pos="658813" algn="l"/>
              </a:tabLst>
              <a:defRPr>
                <a:solidFill>
                  <a:schemeClr val="tx1"/>
                </a:solidFill>
                <a:latin typeface="Arial" panose="020B0604020202020204" pitchFamily="34" charset="0"/>
              </a:defRPr>
            </a:lvl4pPr>
            <a:lvl5pPr eaLnBrk="0" fontAlgn="base" hangingPunct="0">
              <a:spcBef>
                <a:spcPct val="0"/>
              </a:spcBef>
              <a:spcAft>
                <a:spcPct val="0"/>
              </a:spcAft>
              <a:tabLst>
                <a:tab pos="658813" algn="l"/>
              </a:tabLst>
              <a:defRPr>
                <a:solidFill>
                  <a:schemeClr val="tx1"/>
                </a:solidFill>
                <a:latin typeface="Arial" panose="020B0604020202020204" pitchFamily="34" charset="0"/>
              </a:defRPr>
            </a:lvl5pPr>
            <a:lvl6pPr eaLnBrk="0" fontAlgn="base" hangingPunct="0">
              <a:spcBef>
                <a:spcPct val="0"/>
              </a:spcBef>
              <a:spcAft>
                <a:spcPct val="0"/>
              </a:spcAft>
              <a:tabLst>
                <a:tab pos="658813" algn="l"/>
              </a:tabLst>
              <a:defRPr>
                <a:solidFill>
                  <a:schemeClr val="tx1"/>
                </a:solidFill>
                <a:latin typeface="Arial" panose="020B0604020202020204" pitchFamily="34" charset="0"/>
              </a:defRPr>
            </a:lvl6pPr>
            <a:lvl7pPr eaLnBrk="0" fontAlgn="base" hangingPunct="0">
              <a:spcBef>
                <a:spcPct val="0"/>
              </a:spcBef>
              <a:spcAft>
                <a:spcPct val="0"/>
              </a:spcAft>
              <a:tabLst>
                <a:tab pos="658813" algn="l"/>
              </a:tabLst>
              <a:defRPr>
                <a:solidFill>
                  <a:schemeClr val="tx1"/>
                </a:solidFill>
                <a:latin typeface="Arial" panose="020B0604020202020204" pitchFamily="34" charset="0"/>
              </a:defRPr>
            </a:lvl7pPr>
            <a:lvl8pPr eaLnBrk="0" fontAlgn="base" hangingPunct="0">
              <a:spcBef>
                <a:spcPct val="0"/>
              </a:spcBef>
              <a:spcAft>
                <a:spcPct val="0"/>
              </a:spcAft>
              <a:tabLst>
                <a:tab pos="658813" algn="l"/>
              </a:tabLst>
              <a:defRPr>
                <a:solidFill>
                  <a:schemeClr val="tx1"/>
                </a:solidFill>
                <a:latin typeface="Arial" panose="020B0604020202020204" pitchFamily="34" charset="0"/>
              </a:defRPr>
            </a:lvl8pPr>
            <a:lvl9pPr eaLnBrk="0" fontAlgn="base" hangingPunct="0">
              <a:spcBef>
                <a:spcPct val="0"/>
              </a:spcBef>
              <a:spcAft>
                <a:spcPct val="0"/>
              </a:spcAft>
              <a:tabLst>
                <a:tab pos="65881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58813" algn="l"/>
              </a:tabLst>
            </a:pPr>
            <a:r>
              <a:rPr kumimoji="0" lang="en-GB" altLang="it-IT" sz="10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t>Standardized Betas and Proportion Explained Variance for the Regression Analyses of LAS on IPPA as predictors in males and females</a:t>
            </a:r>
            <a:endParaRPr kumimoji="0" lang="it-IT" altLang="it-IT" sz="6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58813" algn="l"/>
              </a:tabLst>
            </a:pPr>
            <a:r>
              <a:rPr kumimoji="0" lang="en-GB" altLang="it-IT" sz="10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t>*** </a:t>
            </a:r>
            <a:r>
              <a:rPr kumimoji="0" lang="en-GB" altLang="it-IT" sz="1000" b="0" i="1" u="none" strike="noStrike" cap="none" normalizeH="0" baseline="0">
                <a:ln>
                  <a:noFill/>
                </a:ln>
                <a:solidFill>
                  <a:srgbClr val="000000"/>
                </a:solidFill>
                <a:effectLst/>
                <a:latin typeface="Arial" panose="020B0604020202020204" pitchFamily="34" charset="0"/>
                <a:ea typeface="Times New Roman" panose="02020603050405020304" pitchFamily="18" charset="0"/>
              </a:rPr>
              <a:t>p</a:t>
            </a:r>
            <a:r>
              <a:rPr kumimoji="0" lang="en-GB" altLang="it-IT" sz="10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t>&lt;.001. ** </a:t>
            </a:r>
            <a:r>
              <a:rPr kumimoji="0" lang="en-GB" altLang="it-IT" sz="1000" b="0" i="1" u="none" strike="noStrike" cap="none" normalizeH="0" baseline="0">
                <a:ln>
                  <a:noFill/>
                </a:ln>
                <a:solidFill>
                  <a:srgbClr val="000000"/>
                </a:solidFill>
                <a:effectLst/>
                <a:latin typeface="Arial" panose="020B0604020202020204" pitchFamily="34" charset="0"/>
                <a:ea typeface="Times New Roman" panose="02020603050405020304" pitchFamily="18" charset="0"/>
              </a:rPr>
              <a:t>p</a:t>
            </a:r>
            <a:r>
              <a:rPr kumimoji="0" lang="en-GB" altLang="it-IT" sz="10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t>&lt;.01. * </a:t>
            </a:r>
            <a:r>
              <a:rPr kumimoji="0" lang="en-GB" altLang="it-IT" sz="1000" b="0" i="1" u="none" strike="noStrike" cap="none" normalizeH="0" baseline="0">
                <a:ln>
                  <a:noFill/>
                </a:ln>
                <a:solidFill>
                  <a:srgbClr val="000000"/>
                </a:solidFill>
                <a:effectLst/>
                <a:latin typeface="Arial" panose="020B0604020202020204" pitchFamily="34" charset="0"/>
                <a:ea typeface="Times New Roman" panose="02020603050405020304" pitchFamily="18" charset="0"/>
              </a:rPr>
              <a:t>p</a:t>
            </a:r>
            <a:r>
              <a:rPr kumimoji="0" lang="en-GB" altLang="it-IT" sz="10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t>&lt;.05 Significant differences are noted in </a:t>
            </a:r>
            <a:r>
              <a:rPr kumimoji="0" lang="en-GB" altLang="it-IT" sz="1000" b="1" i="0" u="none" strike="noStrike" cap="none" normalizeH="0" baseline="0">
                <a:ln>
                  <a:noFill/>
                </a:ln>
                <a:solidFill>
                  <a:srgbClr val="000000"/>
                </a:solidFill>
                <a:effectLst/>
                <a:latin typeface="Arial" panose="020B0604020202020204" pitchFamily="34" charset="0"/>
                <a:ea typeface="Times New Roman" panose="02020603050405020304" pitchFamily="18" charset="0"/>
              </a:rPr>
              <a:t>bold</a:t>
            </a:r>
            <a:r>
              <a:rPr kumimoji="0" lang="en-GB" altLang="it-IT" sz="10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t>.</a:t>
            </a:r>
            <a:endParaRPr kumimoji="0" lang="it-IT" altLang="it-IT" sz="6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58813" algn="l"/>
              </a:tabLst>
            </a:pPr>
            <a:endParaRPr kumimoji="0" lang="it-IT" altLang="it-IT"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56135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fermani\Desktop\DTQp05YVAAEF3WA-5a86a40e48607__7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826" y="739036"/>
            <a:ext cx="6095174" cy="5982439"/>
          </a:xfrm>
          <a:prstGeom prst="rect">
            <a:avLst/>
          </a:prstGeom>
          <a:noFill/>
          <a:extLst>
            <a:ext uri="{909E8E84-426E-40DD-AFC4-6F175D3DCCD1}">
              <a14:hiddenFill xmlns:a14="http://schemas.microsoft.com/office/drawing/2010/main">
                <a:solidFill>
                  <a:srgbClr val="FFFFFF"/>
                </a:solidFill>
              </a14:hiddenFill>
            </a:ext>
          </a:extLst>
        </p:spPr>
      </p:pic>
      <p:sp>
        <p:nvSpPr>
          <p:cNvPr id="3" name="Segnaposto contenuto 2"/>
          <p:cNvSpPr>
            <a:spLocks noGrp="1"/>
          </p:cNvSpPr>
          <p:nvPr>
            <p:ph idx="1"/>
          </p:nvPr>
        </p:nvSpPr>
        <p:spPr>
          <a:xfrm>
            <a:off x="0" y="875561"/>
            <a:ext cx="9018740" cy="5982439"/>
          </a:xfrm>
        </p:spPr>
        <p:txBody>
          <a:bodyPr>
            <a:normAutofit fontScale="85000" lnSpcReduction="20000"/>
          </a:bodyPr>
          <a:lstStyle/>
          <a:p>
            <a:pPr marL="0" indent="0">
              <a:buNone/>
            </a:pPr>
            <a:r>
              <a:rPr lang="it-IT" sz="3400" b="1" dirty="0">
                <a:solidFill>
                  <a:srgbClr val="FF0000"/>
                </a:solidFill>
              </a:rPr>
              <a:t>Nessuna categorizzazione potrà mai essere esaustiva e discreta</a:t>
            </a:r>
          </a:p>
          <a:p>
            <a:pPr marL="0" indent="0">
              <a:buNone/>
            </a:pPr>
            <a:endParaRPr lang="it-IT" sz="3400" b="1" dirty="0">
              <a:solidFill>
                <a:srgbClr val="FF0000"/>
              </a:solidFill>
            </a:endParaRPr>
          </a:p>
          <a:p>
            <a:pPr marL="0" indent="0">
              <a:buNone/>
            </a:pPr>
            <a:endParaRPr lang="it-IT" i="1" dirty="0">
              <a:solidFill>
                <a:srgbClr val="FF0000"/>
              </a:solidFill>
            </a:endParaRPr>
          </a:p>
          <a:p>
            <a:pPr marL="0" indent="0">
              <a:buNone/>
            </a:pPr>
            <a:endParaRPr lang="it-IT" dirty="0">
              <a:solidFill>
                <a:srgbClr val="FF0000"/>
              </a:solidFill>
            </a:endParaRPr>
          </a:p>
          <a:p>
            <a:pPr marL="0" indent="0">
              <a:buNone/>
            </a:pPr>
            <a:endParaRPr lang="it-IT" dirty="0">
              <a:solidFill>
                <a:srgbClr val="FF0000"/>
              </a:solidFill>
            </a:endParaRPr>
          </a:p>
          <a:p>
            <a:pPr marL="0" indent="0">
              <a:buNone/>
            </a:pPr>
            <a:endParaRPr lang="it-IT" dirty="0">
              <a:solidFill>
                <a:srgbClr val="FF0000"/>
              </a:solidFill>
            </a:endParaRPr>
          </a:p>
          <a:p>
            <a:pPr marL="0" indent="0">
              <a:buNone/>
            </a:pPr>
            <a:endParaRPr lang="it-IT" dirty="0">
              <a:solidFill>
                <a:srgbClr val="FF0000"/>
              </a:solidFill>
            </a:endParaRPr>
          </a:p>
          <a:p>
            <a:pPr marL="0" indent="0">
              <a:buNone/>
            </a:pPr>
            <a:endParaRPr lang="it-IT" dirty="0">
              <a:solidFill>
                <a:srgbClr val="FF0000"/>
              </a:solidFill>
            </a:endParaRPr>
          </a:p>
          <a:p>
            <a:pPr marL="0" indent="0">
              <a:buNone/>
            </a:pPr>
            <a:r>
              <a:rPr lang="it-IT" sz="4000" b="1" dirty="0"/>
              <a:t>GRAZIE!!!!</a:t>
            </a:r>
          </a:p>
          <a:p>
            <a:pPr marL="0" indent="0">
              <a:buNone/>
            </a:pPr>
            <a:endParaRPr lang="it-IT" dirty="0">
              <a:solidFill>
                <a:srgbClr val="FF0000"/>
              </a:solidFill>
            </a:endParaRPr>
          </a:p>
          <a:p>
            <a:pPr marL="0" indent="0">
              <a:buNone/>
            </a:pPr>
            <a:endParaRPr lang="it-IT" dirty="0">
              <a:solidFill>
                <a:srgbClr val="FF0000"/>
              </a:solidFill>
            </a:endParaRPr>
          </a:p>
          <a:p>
            <a:pPr marL="0" indent="0">
              <a:buNone/>
            </a:pPr>
            <a:endParaRPr lang="it-IT" dirty="0">
              <a:solidFill>
                <a:srgbClr val="FF0000"/>
              </a:solidFill>
            </a:endParaRPr>
          </a:p>
          <a:p>
            <a:pPr marL="0" indent="0">
              <a:buNone/>
            </a:pPr>
            <a:r>
              <a:rPr lang="it-IT" sz="1400" dirty="0">
                <a:solidFill>
                  <a:srgbClr val="FF0000"/>
                </a:solidFill>
              </a:rPr>
              <a:t>														          Illustrazioni AVOCADO6</a:t>
            </a:r>
          </a:p>
        </p:txBody>
      </p:sp>
      <p:sp>
        <p:nvSpPr>
          <p:cNvPr id="4" name="Segnaposto data 3"/>
          <p:cNvSpPr>
            <a:spLocks noGrp="1"/>
          </p:cNvSpPr>
          <p:nvPr>
            <p:ph type="dt" sz="half" idx="10"/>
          </p:nvPr>
        </p:nvSpPr>
        <p:spPr/>
        <p:txBody>
          <a:bodyPr/>
          <a:lstStyle/>
          <a:p>
            <a:fld id="{A4B3F369-3775-6B49-950F-429C20F585EB}" type="datetime1">
              <a:rPr lang="it-IT" smtClean="0"/>
              <a:pPr/>
              <a:t>08/03/2023</a:t>
            </a:fld>
            <a:endParaRPr lang="it-IT" dirty="0"/>
          </a:p>
        </p:txBody>
      </p:sp>
      <p:sp>
        <p:nvSpPr>
          <p:cNvPr id="5" name="Segnaposto piè di pagina 4"/>
          <p:cNvSpPr>
            <a:spLocks noGrp="1"/>
          </p:cNvSpPr>
          <p:nvPr>
            <p:ph type="ftr" sz="quarter" idx="11"/>
          </p:nvPr>
        </p:nvSpPr>
        <p:spPr/>
        <p:txBody>
          <a:bodyPr/>
          <a:lstStyle/>
          <a:p>
            <a:r>
              <a:rPr lang="en-US"/>
              <a:t>TITOLO PRESENTAZIONE</a:t>
            </a:r>
            <a:endParaRPr lang="it-IT" dirty="0"/>
          </a:p>
        </p:txBody>
      </p:sp>
    </p:spTree>
    <p:extLst>
      <p:ext uri="{BB962C8B-B14F-4D97-AF65-F5344CB8AC3E}">
        <p14:creationId xmlns:p14="http://schemas.microsoft.com/office/powerpoint/2010/main" val="2352461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object 5"/>
          <p:cNvSpPr>
            <a:spLocks/>
          </p:cNvSpPr>
          <p:nvPr/>
        </p:nvSpPr>
        <p:spPr bwMode="auto">
          <a:xfrm>
            <a:off x="1257300" y="973931"/>
            <a:ext cx="6624638" cy="4910138"/>
          </a:xfrm>
          <a:custGeom>
            <a:avLst/>
            <a:gdLst>
              <a:gd name="T0" fmla="*/ 0 w 8832850"/>
              <a:gd name="T1" fmla="*/ 6546850 h 6546850"/>
              <a:gd name="T2" fmla="*/ 8832850 w 8832850"/>
              <a:gd name="T3" fmla="*/ 6546850 h 6546850"/>
              <a:gd name="T4" fmla="*/ 8832850 w 8832850"/>
              <a:gd name="T5" fmla="*/ 0 h 6546850"/>
              <a:gd name="T6" fmla="*/ 0 w 8832850"/>
              <a:gd name="T7" fmla="*/ 0 h 6546850"/>
              <a:gd name="T8" fmla="*/ 0 w 8832850"/>
              <a:gd name="T9" fmla="*/ 6546850 h 65468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32850" h="6546850">
                <a:moveTo>
                  <a:pt x="0" y="6546850"/>
                </a:moveTo>
                <a:lnTo>
                  <a:pt x="8832850" y="6546850"/>
                </a:lnTo>
                <a:lnTo>
                  <a:pt x="8832850" y="0"/>
                </a:lnTo>
                <a:lnTo>
                  <a:pt x="0" y="0"/>
                </a:lnTo>
                <a:lnTo>
                  <a:pt x="0" y="6546850"/>
                </a:lnTo>
                <a:close/>
              </a:path>
            </a:pathLst>
          </a:custGeom>
          <a:noFill/>
          <a:ln w="9525">
            <a:solidFill>
              <a:srgbClr val="E0E0E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it-IT" sz="1350"/>
          </a:p>
        </p:txBody>
      </p:sp>
      <p:sp>
        <p:nvSpPr>
          <p:cNvPr id="5126" name="object 6"/>
          <p:cNvSpPr>
            <a:spLocks/>
          </p:cNvSpPr>
          <p:nvPr/>
        </p:nvSpPr>
        <p:spPr bwMode="auto">
          <a:xfrm>
            <a:off x="1257300" y="1814513"/>
            <a:ext cx="6624638" cy="0"/>
          </a:xfrm>
          <a:custGeom>
            <a:avLst/>
            <a:gdLst>
              <a:gd name="T0" fmla="*/ 0 w 8832850"/>
              <a:gd name="T1" fmla="*/ 8832850 w 8832850"/>
              <a:gd name="T2" fmla="*/ 0 60000 65536"/>
              <a:gd name="T3" fmla="*/ 0 60000 65536"/>
            </a:gdLst>
            <a:ahLst/>
            <a:cxnLst>
              <a:cxn ang="T2">
                <a:pos x="T0" y="0"/>
              </a:cxn>
              <a:cxn ang="T3">
                <a:pos x="T1" y="0"/>
              </a:cxn>
            </a:cxnLst>
            <a:rect l="0" t="0" r="r" b="b"/>
            <a:pathLst>
              <a:path w="8832850">
                <a:moveTo>
                  <a:pt x="0" y="0"/>
                </a:moveTo>
                <a:lnTo>
                  <a:pt x="8832850" y="0"/>
                </a:lnTo>
              </a:path>
            </a:pathLst>
          </a:custGeom>
          <a:noFill/>
          <a:ln w="9525">
            <a:solidFill>
              <a:srgbClr val="E0E0E0"/>
            </a:solidFill>
            <a:prstDash val="sysDash"/>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it-IT" sz="1350"/>
          </a:p>
        </p:txBody>
      </p:sp>
      <p:sp>
        <p:nvSpPr>
          <p:cNvPr id="5129" name="object 9"/>
          <p:cNvSpPr>
            <a:spLocks/>
          </p:cNvSpPr>
          <p:nvPr/>
        </p:nvSpPr>
        <p:spPr bwMode="auto">
          <a:xfrm>
            <a:off x="4395788" y="1626394"/>
            <a:ext cx="352425" cy="353616"/>
          </a:xfrm>
          <a:custGeom>
            <a:avLst/>
            <a:gdLst>
              <a:gd name="T0" fmla="*/ 142366 w 469900"/>
              <a:gd name="T1" fmla="*/ 19089 h 471169"/>
              <a:gd name="T2" fmla="*/ 39497 w 469900"/>
              <a:gd name="T3" fmla="*/ 105623 h 471169"/>
              <a:gd name="T4" fmla="*/ 0 w 469900"/>
              <a:gd name="T5" fmla="*/ 237973 h 471169"/>
              <a:gd name="T6" fmla="*/ 28955 w 469900"/>
              <a:gd name="T7" fmla="*/ 349960 h 471169"/>
              <a:gd name="T8" fmla="*/ 123951 w 469900"/>
              <a:gd name="T9" fmla="*/ 445403 h 471169"/>
              <a:gd name="T10" fmla="*/ 236220 w 469900"/>
              <a:gd name="T11" fmla="*/ 472127 h 471169"/>
              <a:gd name="T12" fmla="*/ 305942 w 469900"/>
              <a:gd name="T13" fmla="*/ 461947 h 471169"/>
              <a:gd name="T14" fmla="*/ 213105 w 469900"/>
              <a:gd name="T15" fmla="*/ 454311 h 471169"/>
              <a:gd name="T16" fmla="*/ 96647 w 469900"/>
              <a:gd name="T17" fmla="*/ 405953 h 471169"/>
              <a:gd name="T18" fmla="*/ 26924 w 469900"/>
              <a:gd name="T19" fmla="*/ 302875 h 471169"/>
              <a:gd name="T20" fmla="*/ 16958 w 469900"/>
              <a:gd name="T21" fmla="*/ 235427 h 471169"/>
              <a:gd name="T22" fmla="*/ 53975 w 469900"/>
              <a:gd name="T23" fmla="*/ 114531 h 471169"/>
              <a:gd name="T24" fmla="*/ 149733 w 469900"/>
              <a:gd name="T25" fmla="*/ 34359 h 471169"/>
              <a:gd name="T26" fmla="*/ 322253 w 469900"/>
              <a:gd name="T27" fmla="*/ 17816 h 471169"/>
              <a:gd name="T28" fmla="*/ 257683 w 469900"/>
              <a:gd name="T29" fmla="*/ 1273 h 471169"/>
              <a:gd name="T30" fmla="*/ 234569 w 469900"/>
              <a:gd name="T31" fmla="*/ 17816 h 471169"/>
              <a:gd name="T32" fmla="*/ 319404 w 469900"/>
              <a:gd name="T33" fmla="*/ 34359 h 471169"/>
              <a:gd name="T34" fmla="*/ 415544 w 469900"/>
              <a:gd name="T35" fmla="*/ 113261 h 471169"/>
              <a:gd name="T36" fmla="*/ 452945 w 469900"/>
              <a:gd name="T37" fmla="*/ 235427 h 471169"/>
              <a:gd name="T38" fmla="*/ 435990 w 469900"/>
              <a:gd name="T39" fmla="*/ 321964 h 471169"/>
              <a:gd name="T40" fmla="*/ 357250 w 469900"/>
              <a:gd name="T41" fmla="*/ 418679 h 471169"/>
              <a:gd name="T42" fmla="*/ 235330 w 469900"/>
              <a:gd name="T43" fmla="*/ 455584 h 471169"/>
              <a:gd name="T44" fmla="*/ 401954 w 469900"/>
              <a:gd name="T45" fmla="*/ 402136 h 471169"/>
              <a:gd name="T46" fmla="*/ 465327 w 469900"/>
              <a:gd name="T47" fmla="*/ 282513 h 471169"/>
              <a:gd name="T48" fmla="*/ 458977 w 469900"/>
              <a:gd name="T49" fmla="*/ 165436 h 471169"/>
              <a:gd name="T50" fmla="*/ 383413 w 469900"/>
              <a:gd name="T51" fmla="*/ 53448 h 471169"/>
              <a:gd name="T52" fmla="*/ 322253 w 469900"/>
              <a:gd name="T53" fmla="*/ 17816 h 471169"/>
              <a:gd name="T54" fmla="*/ 157099 w 469900"/>
              <a:gd name="T55" fmla="*/ 49632 h 471169"/>
              <a:gd name="T56" fmla="*/ 68452 w 469900"/>
              <a:gd name="T57" fmla="*/ 123440 h 471169"/>
              <a:gd name="T58" fmla="*/ 33968 w 469900"/>
              <a:gd name="T59" fmla="*/ 235427 h 471169"/>
              <a:gd name="T60" fmla="*/ 42799 w 469900"/>
              <a:gd name="T61" fmla="*/ 296511 h 471169"/>
              <a:gd name="T62" fmla="*/ 106807 w 469900"/>
              <a:gd name="T63" fmla="*/ 391955 h 471169"/>
              <a:gd name="T64" fmla="*/ 213995 w 469900"/>
              <a:gd name="T65" fmla="*/ 437768 h 471169"/>
              <a:gd name="T66" fmla="*/ 275082 w 469900"/>
              <a:gd name="T67" fmla="*/ 435222 h 471169"/>
              <a:gd name="T68" fmla="*/ 315322 w 469900"/>
              <a:gd name="T69" fmla="*/ 422497 h 471169"/>
              <a:gd name="T70" fmla="*/ 162178 w 469900"/>
              <a:gd name="T71" fmla="*/ 407226 h 471169"/>
              <a:gd name="T72" fmla="*/ 58674 w 469900"/>
              <a:gd name="T73" fmla="*/ 290148 h 471169"/>
              <a:gd name="T74" fmla="*/ 65786 w 469900"/>
              <a:gd name="T75" fmla="*/ 162890 h 471169"/>
              <a:gd name="T76" fmla="*/ 181483 w 469900"/>
              <a:gd name="T77" fmla="*/ 58540 h 471169"/>
              <a:gd name="T78" fmla="*/ 295148 w 469900"/>
              <a:gd name="T79" fmla="*/ 43267 h 471169"/>
              <a:gd name="T80" fmla="*/ 235330 w 469900"/>
              <a:gd name="T81" fmla="*/ 34359 h 471169"/>
              <a:gd name="T82" fmla="*/ 255142 w 469900"/>
              <a:gd name="T83" fmla="*/ 52175 h 471169"/>
              <a:gd name="T84" fmla="*/ 366013 w 469900"/>
              <a:gd name="T85" fmla="*/ 106896 h 471169"/>
              <a:gd name="T86" fmla="*/ 419100 w 469900"/>
              <a:gd name="T87" fmla="*/ 237973 h 471169"/>
              <a:gd name="T88" fmla="*/ 376300 w 469900"/>
              <a:gd name="T89" fmla="*/ 355050 h 471169"/>
              <a:gd name="T90" fmla="*/ 233679 w 469900"/>
              <a:gd name="T91" fmla="*/ 422497 h 471169"/>
              <a:gd name="T92" fmla="*/ 389889 w 469900"/>
              <a:gd name="T93" fmla="*/ 365231 h 471169"/>
              <a:gd name="T94" fmla="*/ 434975 w 469900"/>
              <a:gd name="T95" fmla="*/ 258335 h 471169"/>
              <a:gd name="T96" fmla="*/ 427100 w 469900"/>
              <a:gd name="T97" fmla="*/ 176890 h 471169"/>
              <a:gd name="T98" fmla="*/ 363092 w 469900"/>
              <a:gd name="T99" fmla="*/ 80172 h 4711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9900" h="471169">
                <a:moveTo>
                  <a:pt x="233679" y="0"/>
                </a:moveTo>
                <a:lnTo>
                  <a:pt x="186436" y="5080"/>
                </a:lnTo>
                <a:lnTo>
                  <a:pt x="142366" y="19050"/>
                </a:lnTo>
                <a:lnTo>
                  <a:pt x="102488" y="41910"/>
                </a:lnTo>
                <a:lnTo>
                  <a:pt x="67945" y="69850"/>
                </a:lnTo>
                <a:lnTo>
                  <a:pt x="39497" y="105410"/>
                </a:lnTo>
                <a:lnTo>
                  <a:pt x="18034" y="146050"/>
                </a:lnTo>
                <a:lnTo>
                  <a:pt x="4572" y="190500"/>
                </a:lnTo>
                <a:lnTo>
                  <a:pt x="0" y="237490"/>
                </a:lnTo>
                <a:lnTo>
                  <a:pt x="1397" y="261620"/>
                </a:lnTo>
                <a:lnTo>
                  <a:pt x="10922" y="307340"/>
                </a:lnTo>
                <a:lnTo>
                  <a:pt x="28955" y="349250"/>
                </a:lnTo>
                <a:lnTo>
                  <a:pt x="54355" y="387350"/>
                </a:lnTo>
                <a:lnTo>
                  <a:pt x="86487" y="419100"/>
                </a:lnTo>
                <a:lnTo>
                  <a:pt x="123951" y="444500"/>
                </a:lnTo>
                <a:lnTo>
                  <a:pt x="166370" y="461010"/>
                </a:lnTo>
                <a:lnTo>
                  <a:pt x="212216" y="471170"/>
                </a:lnTo>
                <a:lnTo>
                  <a:pt x="236220" y="471170"/>
                </a:lnTo>
                <a:lnTo>
                  <a:pt x="260350" y="469900"/>
                </a:lnTo>
                <a:lnTo>
                  <a:pt x="283463" y="467360"/>
                </a:lnTo>
                <a:lnTo>
                  <a:pt x="305942" y="461010"/>
                </a:lnTo>
                <a:lnTo>
                  <a:pt x="323934" y="454660"/>
                </a:lnTo>
                <a:lnTo>
                  <a:pt x="235330" y="454660"/>
                </a:lnTo>
                <a:lnTo>
                  <a:pt x="213105" y="453390"/>
                </a:lnTo>
                <a:lnTo>
                  <a:pt x="170561" y="445770"/>
                </a:lnTo>
                <a:lnTo>
                  <a:pt x="131317" y="429260"/>
                </a:lnTo>
                <a:lnTo>
                  <a:pt x="96647" y="405130"/>
                </a:lnTo>
                <a:lnTo>
                  <a:pt x="66928" y="375920"/>
                </a:lnTo>
                <a:lnTo>
                  <a:pt x="43434" y="340360"/>
                </a:lnTo>
                <a:lnTo>
                  <a:pt x="26924" y="302260"/>
                </a:lnTo>
                <a:lnTo>
                  <a:pt x="18034" y="259080"/>
                </a:lnTo>
                <a:lnTo>
                  <a:pt x="16954" y="237490"/>
                </a:lnTo>
                <a:lnTo>
                  <a:pt x="16958" y="234950"/>
                </a:lnTo>
                <a:lnTo>
                  <a:pt x="21336" y="193040"/>
                </a:lnTo>
                <a:lnTo>
                  <a:pt x="33909" y="151130"/>
                </a:lnTo>
                <a:lnTo>
                  <a:pt x="53975" y="114300"/>
                </a:lnTo>
                <a:lnTo>
                  <a:pt x="80517" y="81280"/>
                </a:lnTo>
                <a:lnTo>
                  <a:pt x="112649" y="54610"/>
                </a:lnTo>
                <a:lnTo>
                  <a:pt x="149733" y="34290"/>
                </a:lnTo>
                <a:lnTo>
                  <a:pt x="190626" y="21590"/>
                </a:lnTo>
                <a:lnTo>
                  <a:pt x="234569" y="17780"/>
                </a:lnTo>
                <a:lnTo>
                  <a:pt x="322253" y="17780"/>
                </a:lnTo>
                <a:lnTo>
                  <a:pt x="303529" y="10160"/>
                </a:lnTo>
                <a:lnTo>
                  <a:pt x="281050" y="5080"/>
                </a:lnTo>
                <a:lnTo>
                  <a:pt x="257683" y="1270"/>
                </a:lnTo>
                <a:lnTo>
                  <a:pt x="233679" y="0"/>
                </a:lnTo>
                <a:close/>
              </a:path>
              <a:path w="469900" h="471169">
                <a:moveTo>
                  <a:pt x="322253" y="17780"/>
                </a:moveTo>
                <a:lnTo>
                  <a:pt x="234569" y="17780"/>
                </a:lnTo>
                <a:lnTo>
                  <a:pt x="256794" y="19050"/>
                </a:lnTo>
                <a:lnTo>
                  <a:pt x="278511" y="21590"/>
                </a:lnTo>
                <a:lnTo>
                  <a:pt x="319404" y="34290"/>
                </a:lnTo>
                <a:lnTo>
                  <a:pt x="356488" y="54610"/>
                </a:lnTo>
                <a:lnTo>
                  <a:pt x="388874" y="81280"/>
                </a:lnTo>
                <a:lnTo>
                  <a:pt x="415544" y="113030"/>
                </a:lnTo>
                <a:lnTo>
                  <a:pt x="435610" y="151130"/>
                </a:lnTo>
                <a:lnTo>
                  <a:pt x="448437" y="191770"/>
                </a:lnTo>
                <a:lnTo>
                  <a:pt x="452945" y="234950"/>
                </a:lnTo>
                <a:lnTo>
                  <a:pt x="452941" y="237490"/>
                </a:lnTo>
                <a:lnTo>
                  <a:pt x="448563" y="279400"/>
                </a:lnTo>
                <a:lnTo>
                  <a:pt x="435990" y="321310"/>
                </a:lnTo>
                <a:lnTo>
                  <a:pt x="415925" y="358140"/>
                </a:lnTo>
                <a:lnTo>
                  <a:pt x="389382" y="391160"/>
                </a:lnTo>
                <a:lnTo>
                  <a:pt x="357250" y="417830"/>
                </a:lnTo>
                <a:lnTo>
                  <a:pt x="320166" y="438150"/>
                </a:lnTo>
                <a:lnTo>
                  <a:pt x="279273" y="450850"/>
                </a:lnTo>
                <a:lnTo>
                  <a:pt x="235330" y="454660"/>
                </a:lnTo>
                <a:lnTo>
                  <a:pt x="323934" y="454660"/>
                </a:lnTo>
                <a:lnTo>
                  <a:pt x="367411" y="430530"/>
                </a:lnTo>
                <a:lnTo>
                  <a:pt x="401954" y="401320"/>
                </a:lnTo>
                <a:lnTo>
                  <a:pt x="430402" y="367030"/>
                </a:lnTo>
                <a:lnTo>
                  <a:pt x="451865" y="326390"/>
                </a:lnTo>
                <a:lnTo>
                  <a:pt x="465327" y="281940"/>
                </a:lnTo>
                <a:lnTo>
                  <a:pt x="469900" y="234950"/>
                </a:lnTo>
                <a:lnTo>
                  <a:pt x="468502" y="210820"/>
                </a:lnTo>
                <a:lnTo>
                  <a:pt x="458977" y="165100"/>
                </a:lnTo>
                <a:lnTo>
                  <a:pt x="440944" y="123190"/>
                </a:lnTo>
                <a:lnTo>
                  <a:pt x="415544" y="85090"/>
                </a:lnTo>
                <a:lnTo>
                  <a:pt x="383413" y="53340"/>
                </a:lnTo>
                <a:lnTo>
                  <a:pt x="345948" y="27940"/>
                </a:lnTo>
                <a:lnTo>
                  <a:pt x="325374" y="19050"/>
                </a:lnTo>
                <a:lnTo>
                  <a:pt x="322253" y="17780"/>
                </a:lnTo>
                <a:close/>
              </a:path>
              <a:path w="469900" h="471169">
                <a:moveTo>
                  <a:pt x="235330" y="34290"/>
                </a:moveTo>
                <a:lnTo>
                  <a:pt x="194817" y="38100"/>
                </a:lnTo>
                <a:lnTo>
                  <a:pt x="157099" y="49530"/>
                </a:lnTo>
                <a:lnTo>
                  <a:pt x="122936" y="68580"/>
                </a:lnTo>
                <a:lnTo>
                  <a:pt x="92963" y="92710"/>
                </a:lnTo>
                <a:lnTo>
                  <a:pt x="68452" y="123190"/>
                </a:lnTo>
                <a:lnTo>
                  <a:pt x="49784" y="157480"/>
                </a:lnTo>
                <a:lnTo>
                  <a:pt x="38100" y="195580"/>
                </a:lnTo>
                <a:lnTo>
                  <a:pt x="33968" y="234950"/>
                </a:lnTo>
                <a:lnTo>
                  <a:pt x="33964" y="237490"/>
                </a:lnTo>
                <a:lnTo>
                  <a:pt x="34798" y="256540"/>
                </a:lnTo>
                <a:lnTo>
                  <a:pt x="42799" y="295910"/>
                </a:lnTo>
                <a:lnTo>
                  <a:pt x="58038" y="331470"/>
                </a:lnTo>
                <a:lnTo>
                  <a:pt x="79501" y="364490"/>
                </a:lnTo>
                <a:lnTo>
                  <a:pt x="106807" y="391160"/>
                </a:lnTo>
                <a:lnTo>
                  <a:pt x="138684" y="414020"/>
                </a:lnTo>
                <a:lnTo>
                  <a:pt x="174751" y="429260"/>
                </a:lnTo>
                <a:lnTo>
                  <a:pt x="213995" y="436880"/>
                </a:lnTo>
                <a:lnTo>
                  <a:pt x="234569" y="438150"/>
                </a:lnTo>
                <a:lnTo>
                  <a:pt x="255015" y="436880"/>
                </a:lnTo>
                <a:lnTo>
                  <a:pt x="275082" y="434340"/>
                </a:lnTo>
                <a:lnTo>
                  <a:pt x="294386" y="429260"/>
                </a:lnTo>
                <a:lnTo>
                  <a:pt x="312800" y="422910"/>
                </a:lnTo>
                <a:lnTo>
                  <a:pt x="315322" y="421640"/>
                </a:lnTo>
                <a:lnTo>
                  <a:pt x="233679" y="421640"/>
                </a:lnTo>
                <a:lnTo>
                  <a:pt x="214757" y="420370"/>
                </a:lnTo>
                <a:lnTo>
                  <a:pt x="162178" y="406400"/>
                </a:lnTo>
                <a:lnTo>
                  <a:pt x="116966" y="378460"/>
                </a:lnTo>
                <a:lnTo>
                  <a:pt x="81661" y="339090"/>
                </a:lnTo>
                <a:lnTo>
                  <a:pt x="58674" y="289560"/>
                </a:lnTo>
                <a:lnTo>
                  <a:pt x="50800" y="234950"/>
                </a:lnTo>
                <a:lnTo>
                  <a:pt x="51815" y="215900"/>
                </a:lnTo>
                <a:lnTo>
                  <a:pt x="65786" y="162560"/>
                </a:lnTo>
                <a:lnTo>
                  <a:pt x="93599" y="118110"/>
                </a:lnTo>
                <a:lnTo>
                  <a:pt x="133096" y="82550"/>
                </a:lnTo>
                <a:lnTo>
                  <a:pt x="181483" y="58420"/>
                </a:lnTo>
                <a:lnTo>
                  <a:pt x="236220" y="50800"/>
                </a:lnTo>
                <a:lnTo>
                  <a:pt x="313563" y="50800"/>
                </a:lnTo>
                <a:lnTo>
                  <a:pt x="295148" y="43180"/>
                </a:lnTo>
                <a:lnTo>
                  <a:pt x="275844" y="38100"/>
                </a:lnTo>
                <a:lnTo>
                  <a:pt x="255904" y="35560"/>
                </a:lnTo>
                <a:lnTo>
                  <a:pt x="235330" y="34290"/>
                </a:lnTo>
                <a:close/>
              </a:path>
              <a:path w="469900" h="471169">
                <a:moveTo>
                  <a:pt x="313563" y="50800"/>
                </a:moveTo>
                <a:lnTo>
                  <a:pt x="236220" y="50800"/>
                </a:lnTo>
                <a:lnTo>
                  <a:pt x="255142" y="52070"/>
                </a:lnTo>
                <a:lnTo>
                  <a:pt x="273176" y="54610"/>
                </a:lnTo>
                <a:lnTo>
                  <a:pt x="323850" y="73660"/>
                </a:lnTo>
                <a:lnTo>
                  <a:pt x="366013" y="106680"/>
                </a:lnTo>
                <a:lnTo>
                  <a:pt x="397383" y="148590"/>
                </a:lnTo>
                <a:lnTo>
                  <a:pt x="415544" y="200660"/>
                </a:lnTo>
                <a:lnTo>
                  <a:pt x="419100" y="237490"/>
                </a:lnTo>
                <a:lnTo>
                  <a:pt x="418084" y="256540"/>
                </a:lnTo>
                <a:lnTo>
                  <a:pt x="404113" y="309880"/>
                </a:lnTo>
                <a:lnTo>
                  <a:pt x="376300" y="354330"/>
                </a:lnTo>
                <a:lnTo>
                  <a:pt x="336803" y="389890"/>
                </a:lnTo>
                <a:lnTo>
                  <a:pt x="288544" y="412750"/>
                </a:lnTo>
                <a:lnTo>
                  <a:pt x="233679" y="421640"/>
                </a:lnTo>
                <a:lnTo>
                  <a:pt x="315322" y="421640"/>
                </a:lnTo>
                <a:lnTo>
                  <a:pt x="362585" y="392430"/>
                </a:lnTo>
                <a:lnTo>
                  <a:pt x="389889" y="364490"/>
                </a:lnTo>
                <a:lnTo>
                  <a:pt x="411479" y="332740"/>
                </a:lnTo>
                <a:lnTo>
                  <a:pt x="426847" y="297180"/>
                </a:lnTo>
                <a:lnTo>
                  <a:pt x="434975" y="257810"/>
                </a:lnTo>
                <a:lnTo>
                  <a:pt x="435935" y="234950"/>
                </a:lnTo>
                <a:lnTo>
                  <a:pt x="435101" y="215900"/>
                </a:lnTo>
                <a:lnTo>
                  <a:pt x="427100" y="176530"/>
                </a:lnTo>
                <a:lnTo>
                  <a:pt x="411861" y="139700"/>
                </a:lnTo>
                <a:lnTo>
                  <a:pt x="390398" y="107950"/>
                </a:lnTo>
                <a:lnTo>
                  <a:pt x="363092" y="80010"/>
                </a:lnTo>
                <a:lnTo>
                  <a:pt x="331215" y="58420"/>
                </a:lnTo>
                <a:lnTo>
                  <a:pt x="313563" y="5080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it-IT" sz="1350"/>
          </a:p>
        </p:txBody>
      </p:sp>
      <p:sp>
        <p:nvSpPr>
          <p:cNvPr id="10" name="object 10"/>
          <p:cNvSpPr txBox="1">
            <a:spLocks noGrp="1"/>
          </p:cNvSpPr>
          <p:nvPr>
            <p:ph type="title"/>
          </p:nvPr>
        </p:nvSpPr>
        <p:spPr>
          <a:xfrm>
            <a:off x="2469823" y="796485"/>
            <a:ext cx="5062193" cy="390492"/>
          </a:xfrm>
        </p:spPr>
        <p:txBody>
          <a:bodyPr vert="horz" wrap="square" lIns="0" tIns="9525" rIns="0" bIns="0" rtlCol="0" anchor="ctr">
            <a:spAutoFit/>
          </a:bodyPr>
          <a:lstStyle/>
          <a:p>
            <a:pPr marL="9525">
              <a:spcBef>
                <a:spcPts val="75"/>
              </a:spcBef>
              <a:defRPr/>
            </a:pPr>
            <a:r>
              <a:rPr sz="2475" spc="-4" dirty="0"/>
              <a:t>Emozioni </a:t>
            </a:r>
            <a:r>
              <a:rPr sz="2475" dirty="0"/>
              <a:t>e </a:t>
            </a:r>
            <a:r>
              <a:rPr sz="2475" spc="-4" dirty="0" err="1"/>
              <a:t>processi</a:t>
            </a:r>
            <a:r>
              <a:rPr sz="2475" spc="-45" dirty="0"/>
              <a:t> </a:t>
            </a:r>
            <a:r>
              <a:rPr sz="2475" spc="-4" dirty="0" err="1"/>
              <a:t>decisionali</a:t>
            </a:r>
            <a:endParaRPr sz="2475" dirty="0"/>
          </a:p>
        </p:txBody>
      </p:sp>
      <p:sp>
        <p:nvSpPr>
          <p:cNvPr id="5131" name="object 11"/>
          <p:cNvSpPr txBox="1">
            <a:spLocks noChangeArrowheads="1"/>
          </p:cNvSpPr>
          <p:nvPr/>
        </p:nvSpPr>
        <p:spPr bwMode="auto">
          <a:xfrm>
            <a:off x="292232" y="1885376"/>
            <a:ext cx="3195686" cy="4003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1438" rIns="0" bIns="0">
            <a:spAutoFit/>
          </a:bodyPr>
          <a:lstStyle>
            <a:lvl1pPr marL="127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ts val="488"/>
              </a:spcBef>
              <a:buClr>
                <a:srgbClr val="D16248"/>
              </a:buClr>
              <a:buSzPct val="85000"/>
              <a:buNone/>
            </a:pPr>
            <a:r>
              <a:rPr lang="it-IT" altLang="it-IT" sz="2025" i="1" dirty="0">
                <a:latin typeface="Cambria" panose="02040503050406030204" pitchFamily="18" charset="0"/>
                <a:ea typeface="Cambria" panose="02040503050406030204" pitchFamily="18" charset="0"/>
              </a:rPr>
              <a:t>Descartes' </a:t>
            </a:r>
            <a:r>
              <a:rPr lang="it-IT" altLang="it-IT" sz="2025" i="1" dirty="0" err="1">
                <a:latin typeface="Cambria" panose="02040503050406030204" pitchFamily="18" charset="0"/>
                <a:ea typeface="Cambria" panose="02040503050406030204" pitchFamily="18" charset="0"/>
              </a:rPr>
              <a:t>Error</a:t>
            </a:r>
            <a:r>
              <a:rPr lang="it-IT" altLang="it-IT" sz="2025" i="1" dirty="0">
                <a:latin typeface="Cambria" panose="02040503050406030204" pitchFamily="18" charset="0"/>
                <a:ea typeface="Cambria" panose="02040503050406030204" pitchFamily="18" charset="0"/>
              </a:rPr>
              <a:t>: </a:t>
            </a:r>
            <a:r>
              <a:rPr lang="it-IT" altLang="it-IT" sz="2025" i="1" dirty="0" err="1">
                <a:latin typeface="Cambria" panose="02040503050406030204" pitchFamily="18" charset="0"/>
                <a:ea typeface="Cambria" panose="02040503050406030204" pitchFamily="18" charset="0"/>
              </a:rPr>
              <a:t>Emotion</a:t>
            </a:r>
            <a:r>
              <a:rPr lang="it-IT" altLang="it-IT" sz="2025" i="1" dirty="0">
                <a:latin typeface="Cambria" panose="02040503050406030204" pitchFamily="18" charset="0"/>
                <a:ea typeface="Cambria" panose="02040503050406030204" pitchFamily="18" charset="0"/>
              </a:rPr>
              <a:t>, </a:t>
            </a:r>
            <a:r>
              <a:rPr lang="it-IT" altLang="it-IT" sz="2025" i="1" dirty="0" err="1">
                <a:latin typeface="Cambria" panose="02040503050406030204" pitchFamily="18" charset="0"/>
                <a:ea typeface="Cambria" panose="02040503050406030204" pitchFamily="18" charset="0"/>
              </a:rPr>
              <a:t>Reason</a:t>
            </a:r>
            <a:r>
              <a:rPr lang="it-IT" altLang="it-IT" sz="2025" i="1" dirty="0">
                <a:latin typeface="Cambria" panose="02040503050406030204" pitchFamily="18" charset="0"/>
                <a:ea typeface="Cambria" panose="02040503050406030204" pitchFamily="18" charset="0"/>
              </a:rPr>
              <a:t>, and the Human  Brain.</a:t>
            </a:r>
          </a:p>
          <a:p>
            <a:pPr algn="just">
              <a:spcBef>
                <a:spcPts val="488"/>
              </a:spcBef>
              <a:buClr>
                <a:srgbClr val="D16248"/>
              </a:buClr>
              <a:buSzPct val="85000"/>
              <a:buNone/>
            </a:pPr>
            <a:endParaRPr lang="it-IT" altLang="it-IT" sz="2025" i="1" dirty="0">
              <a:latin typeface="Cambria" panose="02040503050406030204" pitchFamily="18" charset="0"/>
              <a:ea typeface="Cambria" panose="02040503050406030204" pitchFamily="18" charset="0"/>
            </a:endParaRPr>
          </a:p>
          <a:p>
            <a:pPr algn="just">
              <a:spcBef>
                <a:spcPts val="488"/>
              </a:spcBef>
              <a:buClr>
                <a:srgbClr val="D16248"/>
              </a:buClr>
              <a:buSzPct val="85000"/>
              <a:buNone/>
            </a:pPr>
            <a:r>
              <a:rPr lang="it-IT" altLang="it-IT" sz="2025" dirty="0" err="1">
                <a:latin typeface="Cambria" panose="02040503050406030204" pitchFamily="18" charset="0"/>
                <a:ea typeface="Cambria" panose="02040503050406030204" pitchFamily="18" charset="0"/>
              </a:rPr>
              <a:t>Damasio</a:t>
            </a:r>
            <a:r>
              <a:rPr lang="it-IT" altLang="it-IT" sz="2025" dirty="0">
                <a:latin typeface="Cambria" panose="02040503050406030204" pitchFamily="18" charset="0"/>
                <a:ea typeface="Cambria" panose="02040503050406030204" pitchFamily="18" charset="0"/>
              </a:rPr>
              <a:t> contrasta la drastica separazione  tra emozione e </a:t>
            </a:r>
            <a:r>
              <a:rPr lang="it-IT" altLang="it-IT" sz="2025" dirty="0">
                <a:latin typeface="Cambria" panose="02040503050406030204" pitchFamily="18" charset="0"/>
                <a:ea typeface="Cambria" panose="02040503050406030204" pitchFamily="18" charset="0"/>
                <a:hlinkClick r:id="rId2"/>
              </a:rPr>
              <a:t>intelletto </a:t>
            </a:r>
            <a:r>
              <a:rPr lang="it-IT" altLang="it-IT" sz="2025" dirty="0">
                <a:latin typeface="Cambria" panose="02040503050406030204" pitchFamily="18" charset="0"/>
                <a:ea typeface="Cambria" panose="02040503050406030204" pitchFamily="18" charset="0"/>
              </a:rPr>
              <a:t>introdotta da Cartesio.</a:t>
            </a:r>
            <a:endParaRPr lang="it-IT" altLang="it-IT" sz="2025" u="sng" dirty="0">
              <a:latin typeface="Cambria" panose="02040503050406030204" pitchFamily="18" charset="0"/>
              <a:ea typeface="Cambria" panose="02040503050406030204" pitchFamily="18" charset="0"/>
            </a:endParaRPr>
          </a:p>
          <a:p>
            <a:pPr algn="just">
              <a:spcBef>
                <a:spcPts val="488"/>
              </a:spcBef>
              <a:buClr>
                <a:srgbClr val="D16248"/>
              </a:buClr>
              <a:buSzPct val="85000"/>
              <a:buNone/>
            </a:pPr>
            <a:r>
              <a:rPr lang="it-IT" altLang="it-IT" sz="2025" dirty="0">
                <a:latin typeface="Cambria" panose="02040503050406030204" pitchFamily="18" charset="0"/>
                <a:ea typeface="Cambria" panose="02040503050406030204" pitchFamily="18" charset="0"/>
              </a:rPr>
              <a:t>Senza sentimenti di fondo sarebbe il nucleo stesso  della rappresentazione del sé ad essere infranto.</a:t>
            </a:r>
          </a:p>
        </p:txBody>
      </p:sp>
      <p:sp>
        <p:nvSpPr>
          <p:cNvPr id="12" name="object 12"/>
          <p:cNvSpPr txBox="1"/>
          <p:nvPr/>
        </p:nvSpPr>
        <p:spPr>
          <a:xfrm>
            <a:off x="7640241" y="5636419"/>
            <a:ext cx="146447" cy="159178"/>
          </a:xfrm>
          <a:prstGeom prst="rect">
            <a:avLst/>
          </a:prstGeom>
        </p:spPr>
        <p:txBody>
          <a:bodyPr lIns="0" tIns="9049" rIns="0" bIns="0">
            <a:spAutoFit/>
          </a:bodyPr>
          <a:lstStyle/>
          <a:p>
            <a:pPr marL="9525">
              <a:spcBef>
                <a:spcPts val="71"/>
              </a:spcBef>
              <a:defRPr/>
            </a:pPr>
            <a:r>
              <a:rPr sz="975" spc="-8" dirty="0">
                <a:solidFill>
                  <a:srgbClr val="220DC8"/>
                </a:solidFill>
                <a:latin typeface="Georgia"/>
                <a:cs typeface="Georgia"/>
              </a:rPr>
              <a:t>10</a:t>
            </a:r>
            <a:endParaRPr sz="975">
              <a:latin typeface="Georgia"/>
              <a:cs typeface="Georgia"/>
            </a:endParaRPr>
          </a:p>
        </p:txBody>
      </p:sp>
      <p:sp>
        <p:nvSpPr>
          <p:cNvPr id="3" name="object 11">
            <a:extLst>
              <a:ext uri="{FF2B5EF4-FFF2-40B4-BE49-F238E27FC236}">
                <a16:creationId xmlns:a16="http://schemas.microsoft.com/office/drawing/2014/main" id="{2F02D258-A3DA-6958-1E33-BB477CAE9ABC}"/>
              </a:ext>
            </a:extLst>
          </p:cNvPr>
          <p:cNvSpPr txBox="1">
            <a:spLocks noChangeArrowheads="1"/>
          </p:cNvSpPr>
          <p:nvPr/>
        </p:nvSpPr>
        <p:spPr bwMode="auto">
          <a:xfrm>
            <a:off x="3591612" y="1626394"/>
            <a:ext cx="5420414" cy="4744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9525" rIns="0" bIns="0">
            <a:spAutoFit/>
          </a:bodyPr>
          <a:lstStyle>
            <a:lvl1pPr marL="284163" indent="-271463">
              <a:spcBef>
                <a:spcPct val="20000"/>
              </a:spcBef>
              <a:buChar char="•"/>
              <a:tabLst>
                <a:tab pos="284163" algn="l"/>
                <a:tab pos="285750" algn="l"/>
                <a:tab pos="4395788" algn="l"/>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284163" algn="l"/>
                <a:tab pos="285750" algn="l"/>
                <a:tab pos="4395788" algn="l"/>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284163" algn="l"/>
                <a:tab pos="285750" algn="l"/>
                <a:tab pos="4395788"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284163" algn="l"/>
                <a:tab pos="285750" algn="l"/>
                <a:tab pos="4395788" algn="l"/>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284163" algn="l"/>
                <a:tab pos="285750" algn="l"/>
                <a:tab pos="4395788"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284163" algn="l"/>
                <a:tab pos="285750" algn="l"/>
                <a:tab pos="4395788"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284163" algn="l"/>
                <a:tab pos="285750" algn="l"/>
                <a:tab pos="4395788"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284163" algn="l"/>
                <a:tab pos="285750" algn="l"/>
                <a:tab pos="4395788"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284163" algn="l"/>
                <a:tab pos="285750" algn="l"/>
                <a:tab pos="4395788" algn="l"/>
              </a:tabLst>
              <a:defRPr sz="2000">
                <a:solidFill>
                  <a:schemeClr val="tx1"/>
                </a:solidFill>
                <a:latin typeface="Arial" panose="020B0604020202020204" pitchFamily="34" charset="0"/>
                <a:cs typeface="Arial" panose="020B0604020202020204" pitchFamily="34" charset="0"/>
              </a:defRPr>
            </a:lvl9pPr>
          </a:lstStyle>
          <a:p>
            <a:pPr marL="12700" indent="0" algn="just">
              <a:spcBef>
                <a:spcPts val="75"/>
              </a:spcBef>
              <a:buClr>
                <a:srgbClr val="D16248"/>
              </a:buClr>
              <a:buSzPct val="85000"/>
              <a:buNone/>
            </a:pPr>
            <a:r>
              <a:rPr lang="it-IT" sz="1800" b="1" spc="-4" dirty="0">
                <a:solidFill>
                  <a:srgbClr val="FF0000"/>
                </a:solidFill>
                <a:latin typeface="Cambria" panose="02040503050406030204" pitchFamily="18" charset="0"/>
                <a:ea typeface="Cambria" panose="02040503050406030204" pitchFamily="18" charset="0"/>
              </a:rPr>
              <a:t>Marcatore</a:t>
            </a:r>
            <a:r>
              <a:rPr lang="it-IT" sz="1800" b="1" spc="-38" dirty="0">
                <a:solidFill>
                  <a:srgbClr val="FF0000"/>
                </a:solidFill>
                <a:latin typeface="Cambria" panose="02040503050406030204" pitchFamily="18" charset="0"/>
                <a:ea typeface="Cambria" panose="02040503050406030204" pitchFamily="18" charset="0"/>
              </a:rPr>
              <a:t> </a:t>
            </a:r>
            <a:r>
              <a:rPr lang="it-IT" sz="1800" b="1" spc="-4" dirty="0">
                <a:solidFill>
                  <a:srgbClr val="FF0000"/>
                </a:solidFill>
                <a:latin typeface="Cambria" panose="02040503050406030204" pitchFamily="18" charset="0"/>
                <a:ea typeface="Cambria" panose="02040503050406030204" pitchFamily="18" charset="0"/>
              </a:rPr>
              <a:t>somatico</a:t>
            </a:r>
            <a:endParaRPr lang="it-IT" sz="1800" b="1" dirty="0">
              <a:solidFill>
                <a:srgbClr val="FF0000"/>
              </a:solidFill>
              <a:latin typeface="Cambria" panose="02040503050406030204" pitchFamily="18" charset="0"/>
              <a:ea typeface="Cambria" panose="02040503050406030204" pitchFamily="18" charset="0"/>
            </a:endParaRPr>
          </a:p>
          <a:p>
            <a:pPr algn="just">
              <a:spcBef>
                <a:spcPts val="75"/>
              </a:spcBef>
              <a:buClr>
                <a:srgbClr val="D16248"/>
              </a:buClr>
              <a:buSzPct val="85000"/>
              <a:buFont typeface="Wingdings 2" panose="05020102010507070707" pitchFamily="18" charset="2"/>
              <a:buChar char=""/>
            </a:pPr>
            <a:r>
              <a:rPr lang="it-IT" altLang="it-IT" sz="1800" dirty="0">
                <a:latin typeface="Cambria" panose="02040503050406030204" pitchFamily="18" charset="0"/>
                <a:ea typeface="Cambria" panose="02040503050406030204" pitchFamily="18" charset="0"/>
              </a:rPr>
              <a:t>Dinanzi a un campo di possibili decisioni, l'esito negativo  relativo ad una di esse produrrà una </a:t>
            </a:r>
            <a:r>
              <a:rPr lang="it-IT" altLang="it-IT" sz="1800" u="sng" dirty="0">
                <a:latin typeface="Cambria" panose="02040503050406030204" pitchFamily="18" charset="0"/>
                <a:ea typeface="Cambria" panose="02040503050406030204" pitchFamily="18" charset="0"/>
                <a:hlinkClick r:id="rId3"/>
              </a:rPr>
              <a:t>sensazione</a:t>
            </a:r>
            <a:r>
              <a:rPr lang="it-IT" altLang="it-IT" sz="1800" dirty="0">
                <a:latin typeface="Cambria" panose="02040503050406030204" pitchFamily="18" charset="0"/>
                <a:ea typeface="Cambria" panose="02040503050406030204" pitchFamily="18" charset="0"/>
                <a:hlinkClick r:id="rId3"/>
              </a:rPr>
              <a:t> </a:t>
            </a:r>
            <a:r>
              <a:rPr lang="it-IT" altLang="it-IT" sz="1800" dirty="0">
                <a:latin typeface="Cambria" panose="02040503050406030204" pitchFamily="18" charset="0"/>
                <a:ea typeface="Cambria" panose="02040503050406030204" pitchFamily="18" charset="0"/>
              </a:rPr>
              <a:t>spiacevole,  somatica, che contrassegnerà un'immagine: il marcatore  somatico. La</a:t>
            </a:r>
            <a:r>
              <a:rPr lang="it-IT" altLang="it-IT" sz="1800" dirty="0">
                <a:latin typeface="Cambria" panose="02040503050406030204" pitchFamily="18" charset="0"/>
                <a:ea typeface="Cambria" panose="02040503050406030204" pitchFamily="18" charset="0"/>
                <a:hlinkClick r:id="rId4"/>
              </a:rPr>
              <a:t> </a:t>
            </a:r>
            <a:r>
              <a:rPr lang="it-IT" altLang="it-IT" sz="1800" u="sng" dirty="0">
                <a:latin typeface="Cambria" panose="02040503050406030204" pitchFamily="18" charset="0"/>
                <a:ea typeface="Cambria" panose="02040503050406030204" pitchFamily="18" charset="0"/>
                <a:hlinkClick r:id="rId4"/>
              </a:rPr>
              <a:t>teoria</a:t>
            </a:r>
            <a:r>
              <a:rPr lang="it-IT" altLang="it-IT" sz="1800" dirty="0">
                <a:latin typeface="Cambria" panose="02040503050406030204" pitchFamily="18" charset="0"/>
                <a:ea typeface="Cambria" panose="02040503050406030204" pitchFamily="18" charset="0"/>
                <a:hlinkClick r:id="rId4"/>
              </a:rPr>
              <a:t> </a:t>
            </a:r>
            <a:r>
              <a:rPr lang="it-IT" altLang="it-IT" sz="1800" dirty="0">
                <a:latin typeface="Cambria" panose="02040503050406030204" pitchFamily="18" charset="0"/>
                <a:ea typeface="Cambria" panose="02040503050406030204" pitchFamily="18" charset="0"/>
              </a:rPr>
              <a:t>di </a:t>
            </a:r>
            <a:r>
              <a:rPr lang="it-IT" altLang="it-IT" sz="1800" dirty="0" err="1">
                <a:latin typeface="Cambria" panose="02040503050406030204" pitchFamily="18" charset="0"/>
                <a:ea typeface="Cambria" panose="02040503050406030204" pitchFamily="18" charset="0"/>
              </a:rPr>
              <a:t>Damasio</a:t>
            </a:r>
            <a:r>
              <a:rPr lang="it-IT" altLang="it-IT" sz="1800" dirty="0">
                <a:latin typeface="Cambria" panose="02040503050406030204" pitchFamily="18" charset="0"/>
                <a:ea typeface="Cambria" panose="02040503050406030204" pitchFamily="18" charset="0"/>
              </a:rPr>
              <a:t> stabilisce che ruolo del  marcatore somatico sia quello di forzare l'attenzione  sull'esito negativo al quale può condurre una certa azione,  agendo come un segnale automatico d'allarme e  restringendo notevolmente la gamma di scelte possibili. I  marcatori somatici renderebbero così più efficiente e  preciso il processo di decisione, al contrario la loro assenza  ne ridurrà tali caratteristiche. Dovrebbe risultare così evidente l'associazione tra processi cosiddetti cognitivi e  processi chiamati emotivi</a:t>
            </a:r>
          </a:p>
          <a:p>
            <a:pPr algn="just">
              <a:spcBef>
                <a:spcPts val="75"/>
              </a:spcBef>
              <a:buClr>
                <a:srgbClr val="D16248"/>
              </a:buClr>
              <a:buSzPct val="85000"/>
              <a:buFont typeface="Wingdings 2" panose="05020102010507070707" pitchFamily="18" charset="2"/>
              <a:buChar char=""/>
            </a:pPr>
            <a:endParaRPr lang="it-IT" altLang="it-IT" sz="1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07892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F1B7D97-8575-41C8-786C-7941ADD82C29}"/>
              </a:ext>
            </a:extLst>
          </p:cNvPr>
          <p:cNvSpPr>
            <a:spLocks noGrp="1"/>
          </p:cNvSpPr>
          <p:nvPr>
            <p:ph type="title"/>
          </p:nvPr>
        </p:nvSpPr>
        <p:spPr>
          <a:xfrm>
            <a:off x="457200" y="910403"/>
            <a:ext cx="8229600" cy="557946"/>
          </a:xfrm>
        </p:spPr>
        <p:txBody>
          <a:bodyPr>
            <a:normAutofit fontScale="90000"/>
          </a:bodyPr>
          <a:lstStyle/>
          <a:p>
            <a:endParaRPr lang="en-US"/>
          </a:p>
        </p:txBody>
      </p:sp>
      <p:sp>
        <p:nvSpPr>
          <p:cNvPr id="12" name="Date Placeholder 3">
            <a:extLst>
              <a:ext uri="{FF2B5EF4-FFF2-40B4-BE49-F238E27FC236}">
                <a16:creationId xmlns:a16="http://schemas.microsoft.com/office/drawing/2014/main" id="{B80E0F9E-FD27-ED1E-D75D-C7E16D137360}"/>
              </a:ext>
            </a:extLst>
          </p:cNvPr>
          <p:cNvSpPr>
            <a:spLocks noGrp="1"/>
          </p:cNvSpPr>
          <p:nvPr>
            <p:ph type="dt" sz="half" idx="10"/>
          </p:nvPr>
        </p:nvSpPr>
        <p:spPr>
          <a:xfrm>
            <a:off x="457200" y="6356350"/>
            <a:ext cx="2133600" cy="365125"/>
          </a:xfrm>
        </p:spPr>
        <p:txBody>
          <a:bodyPr/>
          <a:lstStyle/>
          <a:p>
            <a:pPr>
              <a:spcAft>
                <a:spcPts val="600"/>
              </a:spcAft>
            </a:pPr>
            <a:fld id="{A4B3F369-3775-6B49-950F-429C20F585EB}" type="datetime1">
              <a:rPr lang="it-IT" smtClean="0"/>
              <a:pPr>
                <a:spcAft>
                  <a:spcPts val="600"/>
                </a:spcAft>
              </a:pPr>
              <a:t>08/03/2023</a:t>
            </a:fld>
            <a:endParaRPr lang="it-IT"/>
          </a:p>
        </p:txBody>
      </p:sp>
      <p:sp>
        <p:nvSpPr>
          <p:cNvPr id="14" name="Footer Placeholder 4">
            <a:extLst>
              <a:ext uri="{FF2B5EF4-FFF2-40B4-BE49-F238E27FC236}">
                <a16:creationId xmlns:a16="http://schemas.microsoft.com/office/drawing/2014/main" id="{F04EABF2-2D8A-3B48-FEA8-B1854CD9C152}"/>
              </a:ext>
            </a:extLst>
          </p:cNvPr>
          <p:cNvSpPr>
            <a:spLocks noGrp="1"/>
          </p:cNvSpPr>
          <p:nvPr>
            <p:ph type="ftr" sz="quarter" idx="11"/>
          </p:nvPr>
        </p:nvSpPr>
        <p:spPr>
          <a:xfrm>
            <a:off x="3124200" y="6356350"/>
            <a:ext cx="2895600" cy="365125"/>
          </a:xfrm>
        </p:spPr>
        <p:txBody>
          <a:bodyPr/>
          <a:lstStyle/>
          <a:p>
            <a:pPr>
              <a:spcAft>
                <a:spcPts val="600"/>
              </a:spcAft>
            </a:pPr>
            <a:r>
              <a:rPr lang="en-US"/>
              <a:t>TITOLO PRESENTAZIONE</a:t>
            </a:r>
            <a:endParaRPr lang="it-IT"/>
          </a:p>
        </p:txBody>
      </p:sp>
      <p:graphicFrame>
        <p:nvGraphicFramePr>
          <p:cNvPr id="6" name="Segnaposto contenuto 2">
            <a:extLst>
              <a:ext uri="{FF2B5EF4-FFF2-40B4-BE49-F238E27FC236}">
                <a16:creationId xmlns:a16="http://schemas.microsoft.com/office/drawing/2014/main" id="{A21C6EC0-A514-F50A-7F14-B585C84AB9B1}"/>
              </a:ext>
            </a:extLst>
          </p:cNvPr>
          <p:cNvGraphicFramePr>
            <a:graphicFrameLocks noGrp="1"/>
          </p:cNvGraphicFramePr>
          <p:nvPr>
            <p:ph idx="1"/>
            <p:extLst>
              <p:ext uri="{D42A27DB-BD31-4B8C-83A1-F6EECF244321}">
                <p14:modId xmlns:p14="http://schemas.microsoft.com/office/powerpoint/2010/main" val="4193356564"/>
              </p:ext>
            </p:extLst>
          </p:nvPr>
        </p:nvGraphicFramePr>
        <p:xfrm>
          <a:off x="457200" y="1421634"/>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461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egnaposto contenuto 2">
            <a:extLst>
              <a:ext uri="{FF2B5EF4-FFF2-40B4-BE49-F238E27FC236}">
                <a16:creationId xmlns:a16="http://schemas.microsoft.com/office/drawing/2014/main" id="{2D80CA1D-9132-A382-36F7-F3336A252B3A}"/>
              </a:ext>
            </a:extLst>
          </p:cNvPr>
          <p:cNvGraphicFramePr>
            <a:graphicFrameLocks noGrp="1"/>
          </p:cNvGraphicFramePr>
          <p:nvPr>
            <p:ph idx="1"/>
            <p:extLst>
              <p:ext uri="{D42A27DB-BD31-4B8C-83A1-F6EECF244321}">
                <p14:modId xmlns:p14="http://schemas.microsoft.com/office/powerpoint/2010/main" val="1559326416"/>
              </p:ext>
            </p:extLst>
          </p:nvPr>
        </p:nvGraphicFramePr>
        <p:xfrm>
          <a:off x="3575050" y="864000"/>
          <a:ext cx="5111750" cy="5262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2" name="Picture 4">
            <a:extLst>
              <a:ext uri="{FF2B5EF4-FFF2-40B4-BE49-F238E27FC236}">
                <a16:creationId xmlns:a16="http://schemas.microsoft.com/office/drawing/2014/main" id="{67C9A5B6-49AC-BB68-3C2B-2D43AB039EC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186" y="1597819"/>
            <a:ext cx="3385962" cy="2321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755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B60476E8-75E2-CC9A-D6AD-98D078876365}"/>
              </a:ext>
            </a:extLst>
          </p:cNvPr>
          <p:cNvSpPr>
            <a:spLocks noGrp="1"/>
          </p:cNvSpPr>
          <p:nvPr>
            <p:ph type="title"/>
          </p:nvPr>
        </p:nvSpPr>
        <p:spPr>
          <a:xfrm>
            <a:off x="457200" y="910403"/>
            <a:ext cx="8229600" cy="557946"/>
          </a:xfrm>
        </p:spPr>
        <p:txBody>
          <a:bodyPr>
            <a:normAutofit fontScale="90000"/>
          </a:bodyPr>
          <a:lstStyle/>
          <a:p>
            <a:endParaRPr lang="en-US"/>
          </a:p>
        </p:txBody>
      </p:sp>
      <p:sp>
        <p:nvSpPr>
          <p:cNvPr id="11" name="Date Placeholder 3">
            <a:extLst>
              <a:ext uri="{FF2B5EF4-FFF2-40B4-BE49-F238E27FC236}">
                <a16:creationId xmlns:a16="http://schemas.microsoft.com/office/drawing/2014/main" id="{603B7B1B-1E63-A072-E882-3E6BB290F2FC}"/>
              </a:ext>
            </a:extLst>
          </p:cNvPr>
          <p:cNvSpPr>
            <a:spLocks noGrp="1"/>
          </p:cNvSpPr>
          <p:nvPr>
            <p:ph type="dt" sz="half" idx="10"/>
          </p:nvPr>
        </p:nvSpPr>
        <p:spPr>
          <a:xfrm>
            <a:off x="457200" y="6356350"/>
            <a:ext cx="2133600" cy="365125"/>
          </a:xfrm>
        </p:spPr>
        <p:txBody>
          <a:bodyPr anchor="ctr">
            <a:normAutofit/>
          </a:bodyPr>
          <a:lstStyle/>
          <a:p>
            <a:pPr>
              <a:spcAft>
                <a:spcPts val="600"/>
              </a:spcAft>
            </a:pPr>
            <a:fld id="{A4B3F369-3775-6B49-950F-429C20F585EB}" type="datetime1">
              <a:rPr lang="it-IT" smtClean="0"/>
              <a:pPr>
                <a:spcAft>
                  <a:spcPts val="600"/>
                </a:spcAft>
              </a:pPr>
              <a:t>08/03/2023</a:t>
            </a:fld>
            <a:endParaRPr lang="it-IT"/>
          </a:p>
        </p:txBody>
      </p:sp>
      <p:sp>
        <p:nvSpPr>
          <p:cNvPr id="13" name="Footer Placeholder 4">
            <a:extLst>
              <a:ext uri="{FF2B5EF4-FFF2-40B4-BE49-F238E27FC236}">
                <a16:creationId xmlns:a16="http://schemas.microsoft.com/office/drawing/2014/main" id="{07CB18F0-BFF6-C509-8EFE-4ABD8A0520B9}"/>
              </a:ext>
            </a:extLst>
          </p:cNvPr>
          <p:cNvSpPr>
            <a:spLocks noGrp="1"/>
          </p:cNvSpPr>
          <p:nvPr>
            <p:ph type="ftr" sz="quarter" idx="11"/>
          </p:nvPr>
        </p:nvSpPr>
        <p:spPr>
          <a:xfrm>
            <a:off x="3124200" y="6356350"/>
            <a:ext cx="2895600" cy="365125"/>
          </a:xfrm>
        </p:spPr>
        <p:txBody>
          <a:bodyPr anchor="ctr">
            <a:normAutofit/>
          </a:bodyPr>
          <a:lstStyle/>
          <a:p>
            <a:pPr>
              <a:spcAft>
                <a:spcPts val="600"/>
              </a:spcAft>
            </a:pPr>
            <a:r>
              <a:rPr lang="en-US"/>
              <a:t>TITOLO PRESENTAZIONE</a:t>
            </a:r>
            <a:endParaRPr lang="it-IT"/>
          </a:p>
        </p:txBody>
      </p:sp>
      <p:graphicFrame>
        <p:nvGraphicFramePr>
          <p:cNvPr id="5" name="Segnaposto contenuto 2">
            <a:extLst>
              <a:ext uri="{FF2B5EF4-FFF2-40B4-BE49-F238E27FC236}">
                <a16:creationId xmlns:a16="http://schemas.microsoft.com/office/drawing/2014/main" id="{DC4DD3D1-B284-C50B-42C5-C799D2EF8CBB}"/>
              </a:ext>
            </a:extLst>
          </p:cNvPr>
          <p:cNvGraphicFramePr>
            <a:graphicFrameLocks noGrp="1"/>
          </p:cNvGraphicFramePr>
          <p:nvPr>
            <p:ph idx="1"/>
            <p:extLst>
              <p:ext uri="{D42A27DB-BD31-4B8C-83A1-F6EECF244321}">
                <p14:modId xmlns:p14="http://schemas.microsoft.com/office/powerpoint/2010/main" val="1508162582"/>
              </p:ext>
            </p:extLst>
          </p:nvPr>
        </p:nvGraphicFramePr>
        <p:xfrm>
          <a:off x="346229" y="910404"/>
          <a:ext cx="8340571" cy="5215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636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64A5D5-E877-9601-D179-F4BB25C7F029}"/>
              </a:ext>
            </a:extLst>
          </p:cNvPr>
          <p:cNvSpPr>
            <a:spLocks noGrp="1"/>
          </p:cNvSpPr>
          <p:nvPr>
            <p:ph type="title"/>
          </p:nvPr>
        </p:nvSpPr>
        <p:spPr>
          <a:xfrm>
            <a:off x="457200" y="910403"/>
            <a:ext cx="8229600" cy="557946"/>
          </a:xfrm>
        </p:spPr>
        <p:txBody>
          <a:bodyPr anchor="ctr">
            <a:normAutofit/>
          </a:bodyPr>
          <a:lstStyle/>
          <a:p>
            <a:pPr>
              <a:lnSpc>
                <a:spcPct val="90000"/>
              </a:lnSpc>
            </a:pPr>
            <a:r>
              <a:rPr lang="it-IT" sz="3400" err="1"/>
              <a:t>Buss</a:t>
            </a:r>
            <a:r>
              <a:rPr lang="it-IT" sz="3400"/>
              <a:t> e </a:t>
            </a:r>
            <a:r>
              <a:rPr lang="it-IT" sz="3400" err="1"/>
              <a:t>coll</a:t>
            </a:r>
            <a:r>
              <a:rPr lang="it-IT" sz="3400"/>
              <a:t>, 1992 evoluzionismo</a:t>
            </a:r>
          </a:p>
        </p:txBody>
      </p:sp>
      <p:graphicFrame>
        <p:nvGraphicFramePr>
          <p:cNvPr id="5" name="Segnaposto contenuto 2">
            <a:extLst>
              <a:ext uri="{FF2B5EF4-FFF2-40B4-BE49-F238E27FC236}">
                <a16:creationId xmlns:a16="http://schemas.microsoft.com/office/drawing/2014/main" id="{9A686013-1DA0-B69B-CAAC-01ACE364F772}"/>
              </a:ext>
            </a:extLst>
          </p:cNvPr>
          <p:cNvGraphicFramePr>
            <a:graphicFrameLocks noGrp="1"/>
          </p:cNvGraphicFramePr>
          <p:nvPr>
            <p:ph idx="1"/>
            <p:extLst>
              <p:ext uri="{D42A27DB-BD31-4B8C-83A1-F6EECF244321}">
                <p14:modId xmlns:p14="http://schemas.microsoft.com/office/powerpoint/2010/main" val="3612182057"/>
              </p:ext>
            </p:extLst>
          </p:nvPr>
        </p:nvGraphicFramePr>
        <p:xfrm>
          <a:off x="213063" y="1331650"/>
          <a:ext cx="8762261" cy="54508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7229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fermani\Desktop\famil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06100"/>
            <a:ext cx="6051899" cy="6051899"/>
          </a:xfrm>
          <a:prstGeom prst="rect">
            <a:avLst/>
          </a:prstGeom>
          <a:noFill/>
          <a:extLst>
            <a:ext uri="{909E8E84-426E-40DD-AFC4-6F175D3DCCD1}">
              <a14:hiddenFill xmlns:a14="http://schemas.microsoft.com/office/drawing/2010/main">
                <a:solidFill>
                  <a:srgbClr val="FFFFFF"/>
                </a:solidFill>
              </a14:hiddenFill>
            </a:ext>
          </a:extLst>
        </p:spPr>
      </p:pic>
      <p:sp>
        <p:nvSpPr>
          <p:cNvPr id="3" name="Segnaposto testo 2"/>
          <p:cNvSpPr>
            <a:spLocks noGrp="1"/>
          </p:cNvSpPr>
          <p:nvPr>
            <p:ph type="body" idx="1"/>
          </p:nvPr>
        </p:nvSpPr>
        <p:spPr>
          <a:xfrm>
            <a:off x="4659681" y="806100"/>
            <a:ext cx="4484319" cy="5469440"/>
          </a:xfrm>
        </p:spPr>
        <p:txBody>
          <a:bodyPr>
            <a:normAutofit fontScale="92500" lnSpcReduction="20000"/>
          </a:bodyPr>
          <a:lstStyle/>
          <a:p>
            <a:r>
              <a:rPr lang="it-IT" sz="2200" i="0" dirty="0">
                <a:solidFill>
                  <a:schemeClr val="tx1"/>
                </a:solidFill>
                <a:latin typeface="+mj-lt"/>
                <a:cs typeface="Arial" panose="020B0604020202020204" pitchFamily="34" charset="0"/>
              </a:rPr>
              <a:t>Lo sviluppo del cervello è sotto controllo genetico ma è comunque plasmato anche dall’ambiente che lo circonda e dall’esperienza </a:t>
            </a:r>
            <a:r>
              <a:rPr lang="it-IT" sz="2200" dirty="0">
                <a:solidFill>
                  <a:schemeClr val="tx1"/>
                </a:solidFill>
                <a:latin typeface="+mj-lt"/>
                <a:cs typeface="Arial" panose="020B0604020202020204" pitchFamily="34" charset="0"/>
              </a:rPr>
              <a:t>(</a:t>
            </a:r>
            <a:r>
              <a:rPr lang="it-IT" sz="2200" dirty="0" err="1">
                <a:solidFill>
                  <a:schemeClr val="tx1"/>
                </a:solidFill>
                <a:latin typeface="+mj-lt"/>
                <a:cs typeface="Arial" panose="020B0604020202020204" pitchFamily="34" charset="0"/>
              </a:rPr>
              <a:t>Troisi</a:t>
            </a:r>
            <a:r>
              <a:rPr lang="it-IT" sz="2200" dirty="0">
                <a:solidFill>
                  <a:schemeClr val="tx1"/>
                </a:solidFill>
                <a:latin typeface="+mj-lt"/>
                <a:cs typeface="Arial" panose="020B0604020202020204" pitchFamily="34" charset="0"/>
              </a:rPr>
              <a:t>, 2017) </a:t>
            </a:r>
          </a:p>
          <a:p>
            <a:endParaRPr lang="it-IT" sz="2200" i="0" dirty="0">
              <a:solidFill>
                <a:schemeClr val="tx1"/>
              </a:solidFill>
              <a:latin typeface="+mj-lt"/>
              <a:cs typeface="Arial" panose="020B0604020202020204" pitchFamily="34" charset="0"/>
            </a:endParaRPr>
          </a:p>
          <a:p>
            <a:r>
              <a:rPr lang="it-IT" sz="2200" i="0" dirty="0">
                <a:solidFill>
                  <a:schemeClr val="tx1"/>
                </a:solidFill>
                <a:latin typeface="+mj-lt"/>
                <a:cs typeface="Arial" panose="020B0604020202020204" pitchFamily="34" charset="0"/>
              </a:rPr>
              <a:t>Le implicazioni per il cervello umano e  ambienti malsani/carenti possono esercitare sullo sviluppo del/</a:t>
            </a:r>
            <a:r>
              <a:rPr lang="it-IT" sz="2200" i="0" dirty="0" err="1">
                <a:solidFill>
                  <a:schemeClr val="tx1"/>
                </a:solidFill>
                <a:latin typeface="+mj-lt"/>
                <a:cs typeface="Arial" panose="020B0604020202020204" pitchFamily="34" charset="0"/>
              </a:rPr>
              <a:t>lla</a:t>
            </a:r>
            <a:r>
              <a:rPr lang="it-IT" sz="2200" i="0" dirty="0">
                <a:solidFill>
                  <a:schemeClr val="tx1"/>
                </a:solidFill>
                <a:latin typeface="+mj-lt"/>
                <a:cs typeface="Arial" panose="020B0604020202020204" pitchFamily="34" charset="0"/>
              </a:rPr>
              <a:t> bambino/a effetti a lungo termine</a:t>
            </a:r>
          </a:p>
          <a:p>
            <a:endParaRPr lang="it-IT" sz="2200" i="0" dirty="0">
              <a:solidFill>
                <a:schemeClr val="tx1"/>
              </a:solidFill>
              <a:latin typeface="+mj-lt"/>
              <a:cs typeface="Arial" panose="020B0604020202020204" pitchFamily="34" charset="0"/>
            </a:endParaRPr>
          </a:p>
          <a:p>
            <a:r>
              <a:rPr lang="it-IT" sz="2200" i="0" dirty="0">
                <a:solidFill>
                  <a:schemeClr val="tx1"/>
                </a:solidFill>
                <a:latin typeface="+mj-lt"/>
              </a:rPr>
              <a:t>I legami d’attaccamento e la qualità delle cure ricevute  determinano forti variazioni nei circuiti cerebrali che potrebbero essere responsabili del perché amiamo  come amiamo, cioè come viviamo l’innamoramento, l’amore, la fedeltà/monogamia </a:t>
            </a:r>
            <a:r>
              <a:rPr lang="it-IT" sz="2200" dirty="0">
                <a:solidFill>
                  <a:schemeClr val="tx1"/>
                </a:solidFill>
                <a:latin typeface="+mj-lt"/>
              </a:rPr>
              <a:t>(Bowlby, 1982; Ainsworth, 1970; Lee, 1973; Hendrick,1986; Attili, 2017)</a:t>
            </a:r>
          </a:p>
          <a:p>
            <a:endParaRPr lang="it-IT" sz="2200" i="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1939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910403"/>
            <a:ext cx="4958179" cy="557946"/>
          </a:xfrm>
        </p:spPr>
        <p:txBody>
          <a:bodyPr>
            <a:normAutofit fontScale="90000"/>
          </a:bodyPr>
          <a:lstStyle/>
          <a:p>
            <a:r>
              <a:rPr lang="it-IT" dirty="0"/>
              <a:t>SCALE</a:t>
            </a:r>
          </a:p>
        </p:txBody>
      </p:sp>
      <p:sp>
        <p:nvSpPr>
          <p:cNvPr id="3" name="Segnaposto contenuto 2"/>
          <p:cNvSpPr>
            <a:spLocks noGrp="1"/>
          </p:cNvSpPr>
          <p:nvPr>
            <p:ph idx="1"/>
          </p:nvPr>
        </p:nvSpPr>
        <p:spPr>
          <a:xfrm>
            <a:off x="62144" y="1468350"/>
            <a:ext cx="5855773" cy="4657814"/>
          </a:xfrm>
        </p:spPr>
        <p:txBody>
          <a:bodyPr>
            <a:noAutofit/>
          </a:bodyPr>
          <a:lstStyle/>
          <a:p>
            <a:pPr marL="0" indent="0" algn="just">
              <a:buNone/>
            </a:pPr>
            <a:r>
              <a:rPr lang="it-IT" altLang="it-IT" sz="1400" b="1" i="1" dirty="0">
                <a:latin typeface="+mj-lt"/>
              </a:rPr>
              <a:t>Inventory of Parent and Peer Attachment</a:t>
            </a:r>
            <a:r>
              <a:rPr lang="it-IT" altLang="it-IT" sz="1400" b="1" dirty="0">
                <a:latin typeface="+mj-lt"/>
              </a:rPr>
              <a:t> (IPPA; </a:t>
            </a:r>
            <a:r>
              <a:rPr lang="it-IT" altLang="it-IT" sz="1400" dirty="0" err="1">
                <a:latin typeface="+mj-lt"/>
              </a:rPr>
              <a:t>Armsden</a:t>
            </a:r>
            <a:r>
              <a:rPr lang="it-IT" altLang="it-IT" sz="1400" dirty="0">
                <a:latin typeface="+mj-lt"/>
              </a:rPr>
              <a:t> e </a:t>
            </a:r>
            <a:r>
              <a:rPr lang="it-IT" altLang="it-IT" sz="1400" dirty="0" err="1">
                <a:latin typeface="+mj-lt"/>
              </a:rPr>
              <a:t>Greenberg</a:t>
            </a:r>
            <a:r>
              <a:rPr lang="it-IT" altLang="it-IT" sz="1400" dirty="0">
                <a:latin typeface="+mj-lt"/>
              </a:rPr>
              <a:t>, 1987), versione ridotta (Nada-Raja, </a:t>
            </a:r>
            <a:r>
              <a:rPr lang="it-IT" altLang="it-IT" sz="1400" dirty="0" err="1">
                <a:latin typeface="+mj-lt"/>
              </a:rPr>
              <a:t>McGee</a:t>
            </a:r>
            <a:r>
              <a:rPr lang="it-IT" altLang="it-IT" sz="1400" dirty="0">
                <a:latin typeface="+mj-lt"/>
              </a:rPr>
              <a:t>, &amp; </a:t>
            </a:r>
            <a:r>
              <a:rPr lang="it-IT" altLang="it-IT" sz="1400" dirty="0" err="1">
                <a:latin typeface="+mj-lt"/>
              </a:rPr>
              <a:t>Stanton</a:t>
            </a:r>
            <a:r>
              <a:rPr lang="it-IT" altLang="it-IT" sz="1400" dirty="0">
                <a:latin typeface="+mj-lt"/>
              </a:rPr>
              <a:t>, 1992), per misurare la qualità del rapporto con il padre (12 item) e la madre (12 item). Tre fattori: fiducia, comunicazione, comprensione. </a:t>
            </a:r>
            <a:r>
              <a:rPr lang="it-IT" sz="1400" dirty="0" err="1">
                <a:latin typeface="+mj-lt"/>
              </a:rPr>
              <a:t>Likert</a:t>
            </a:r>
            <a:r>
              <a:rPr lang="it-IT" sz="1400" dirty="0">
                <a:latin typeface="+mj-lt"/>
              </a:rPr>
              <a:t> a 6 punti. Es. «Sono arrabbiato/a con mio/ M/P»</a:t>
            </a:r>
            <a:endParaRPr lang="it-IT" altLang="it-IT" sz="1400" dirty="0">
              <a:latin typeface="+mj-lt"/>
            </a:endParaRPr>
          </a:p>
          <a:p>
            <a:pPr marL="0" indent="0" algn="just">
              <a:buNone/>
            </a:pPr>
            <a:endParaRPr lang="it-IT" altLang="it-IT" sz="1400" b="1" dirty="0">
              <a:latin typeface="+mj-lt"/>
            </a:endParaRPr>
          </a:p>
          <a:p>
            <a:pPr marL="0" indent="0" algn="just">
              <a:buNone/>
            </a:pPr>
            <a:r>
              <a:rPr lang="it-IT" sz="1400" b="1" i="1" dirty="0">
                <a:latin typeface="+mj-lt"/>
              </a:rPr>
              <a:t>The </a:t>
            </a:r>
            <a:r>
              <a:rPr lang="it-IT" sz="1400" b="1" i="1" dirty="0" err="1">
                <a:latin typeface="+mj-lt"/>
              </a:rPr>
              <a:t>Children's</a:t>
            </a:r>
            <a:r>
              <a:rPr lang="it-IT" sz="1400" b="1" i="1" dirty="0">
                <a:latin typeface="+mj-lt"/>
              </a:rPr>
              <a:t> </a:t>
            </a:r>
            <a:r>
              <a:rPr lang="it-IT" sz="1400" b="1" i="1" dirty="0" err="1">
                <a:latin typeface="+mj-lt"/>
              </a:rPr>
              <a:t>Depression</a:t>
            </a:r>
            <a:r>
              <a:rPr lang="it-IT" sz="1400" b="1" i="1" dirty="0">
                <a:latin typeface="+mj-lt"/>
              </a:rPr>
              <a:t> Inventory</a:t>
            </a:r>
            <a:r>
              <a:rPr lang="it-IT" sz="1400" b="1" dirty="0">
                <a:latin typeface="+mj-lt"/>
              </a:rPr>
              <a:t> </a:t>
            </a:r>
            <a:r>
              <a:rPr lang="it-IT" sz="1400" dirty="0">
                <a:latin typeface="+mj-lt"/>
              </a:rPr>
              <a:t>(CDI) (Kovacs, 1985). Scala </a:t>
            </a:r>
            <a:r>
              <a:rPr lang="it-IT" sz="1400" dirty="0" err="1">
                <a:latin typeface="+mj-lt"/>
              </a:rPr>
              <a:t>monofattoriale</a:t>
            </a:r>
            <a:r>
              <a:rPr lang="it-IT" sz="1400" dirty="0">
                <a:latin typeface="+mj-lt"/>
              </a:rPr>
              <a:t> (27 item- </a:t>
            </a:r>
            <a:r>
              <a:rPr lang="it-IT" sz="1400" dirty="0" err="1">
                <a:latin typeface="+mj-lt"/>
              </a:rPr>
              <a:t>Likert</a:t>
            </a:r>
            <a:r>
              <a:rPr lang="it-IT" sz="1400" dirty="0">
                <a:latin typeface="+mj-lt"/>
              </a:rPr>
              <a:t> a 3 punti. Es.: “Sono sempre triste”, “Mi sento sempre solo/a”</a:t>
            </a:r>
          </a:p>
          <a:p>
            <a:pPr marL="0" indent="0" algn="just">
              <a:buNone/>
            </a:pPr>
            <a:endParaRPr lang="it-IT" sz="1400" i="1" dirty="0">
              <a:latin typeface="+mj-lt"/>
            </a:endParaRPr>
          </a:p>
          <a:p>
            <a:pPr marL="0" indent="0" algn="just">
              <a:buNone/>
            </a:pPr>
            <a:r>
              <a:rPr lang="it-IT" sz="1400" b="1" i="1" dirty="0">
                <a:latin typeface="+mj-lt"/>
              </a:rPr>
              <a:t>The Screen for Child </a:t>
            </a:r>
            <a:r>
              <a:rPr lang="it-IT" sz="1400" b="1" i="1" dirty="0" err="1">
                <a:latin typeface="+mj-lt"/>
              </a:rPr>
              <a:t>Anxiety</a:t>
            </a:r>
            <a:r>
              <a:rPr lang="it-IT" sz="1400" b="1" i="1" dirty="0">
                <a:latin typeface="+mj-lt"/>
              </a:rPr>
              <a:t> </a:t>
            </a:r>
            <a:r>
              <a:rPr lang="it-IT" sz="1400" b="1" i="1" dirty="0" err="1">
                <a:latin typeface="+mj-lt"/>
              </a:rPr>
              <a:t>Related</a:t>
            </a:r>
            <a:r>
              <a:rPr lang="it-IT" sz="1400" b="1" i="1" dirty="0">
                <a:latin typeface="+mj-lt"/>
              </a:rPr>
              <a:t> </a:t>
            </a:r>
            <a:r>
              <a:rPr lang="it-IT" sz="1400" b="1" i="1" dirty="0" err="1">
                <a:latin typeface="+mj-lt"/>
              </a:rPr>
              <a:t>Emotional</a:t>
            </a:r>
            <a:r>
              <a:rPr lang="it-IT" sz="1400" b="1" i="1" dirty="0">
                <a:latin typeface="+mj-lt"/>
              </a:rPr>
              <a:t> </a:t>
            </a:r>
            <a:r>
              <a:rPr lang="it-IT" sz="1400" b="1" i="1" dirty="0" err="1">
                <a:latin typeface="+mj-lt"/>
              </a:rPr>
              <a:t>Disorders</a:t>
            </a:r>
            <a:r>
              <a:rPr lang="it-IT" sz="1400" b="1" dirty="0">
                <a:latin typeface="+mj-lt"/>
              </a:rPr>
              <a:t> </a:t>
            </a:r>
            <a:r>
              <a:rPr lang="it-IT" sz="1400" dirty="0">
                <a:latin typeface="+mj-lt"/>
              </a:rPr>
              <a:t>(SCARED) (</a:t>
            </a:r>
            <a:r>
              <a:rPr lang="it-IT" sz="1400" dirty="0" err="1">
                <a:latin typeface="+mj-lt"/>
              </a:rPr>
              <a:t>Birmaher</a:t>
            </a:r>
            <a:r>
              <a:rPr lang="it-IT" sz="1400" dirty="0">
                <a:latin typeface="+mj-lt"/>
              </a:rPr>
              <a:t>, </a:t>
            </a:r>
            <a:r>
              <a:rPr lang="it-IT" sz="1400" dirty="0" err="1">
                <a:latin typeface="+mj-lt"/>
              </a:rPr>
              <a:t>Khetarpal</a:t>
            </a:r>
            <a:r>
              <a:rPr lang="it-IT" sz="1400" dirty="0">
                <a:latin typeface="+mj-lt"/>
              </a:rPr>
              <a:t>, Brent, </a:t>
            </a:r>
            <a:r>
              <a:rPr lang="it-IT" sz="1400" dirty="0" err="1">
                <a:latin typeface="+mj-lt"/>
              </a:rPr>
              <a:t>Cully</a:t>
            </a:r>
            <a:r>
              <a:rPr lang="it-IT" sz="1400" dirty="0">
                <a:latin typeface="+mj-lt"/>
              </a:rPr>
              <a:t>, </a:t>
            </a:r>
            <a:r>
              <a:rPr lang="it-IT" sz="1400" dirty="0" err="1">
                <a:latin typeface="+mj-lt"/>
              </a:rPr>
              <a:t>Balach</a:t>
            </a:r>
            <a:r>
              <a:rPr lang="it-IT" sz="1400" dirty="0">
                <a:latin typeface="+mj-lt"/>
              </a:rPr>
              <a:t>, Kaufman et al., 1997). Si tratta di una scala che si basa sulla classificazione dei disturbi di ansia riportata nel DSM-IV (American </a:t>
            </a:r>
            <a:r>
              <a:rPr lang="it-IT" sz="1400" dirty="0" err="1">
                <a:latin typeface="+mj-lt"/>
              </a:rPr>
              <a:t>Psychiatric</a:t>
            </a:r>
            <a:r>
              <a:rPr lang="it-IT" sz="1400" dirty="0">
                <a:latin typeface="+mj-lt"/>
              </a:rPr>
              <a:t> </a:t>
            </a:r>
            <a:r>
              <a:rPr lang="it-IT" sz="1400" dirty="0" err="1">
                <a:latin typeface="+mj-lt"/>
              </a:rPr>
              <a:t>Association</a:t>
            </a:r>
            <a:r>
              <a:rPr lang="it-IT" sz="1400" dirty="0">
                <a:latin typeface="+mj-lt"/>
              </a:rPr>
              <a:t>, 2000). 38 item - </a:t>
            </a:r>
            <a:r>
              <a:rPr lang="it-IT" sz="1400" dirty="0" err="1">
                <a:latin typeface="+mj-lt"/>
              </a:rPr>
              <a:t>Likert</a:t>
            </a:r>
            <a:r>
              <a:rPr lang="it-IT" sz="1400" dirty="0">
                <a:latin typeface="+mj-lt"/>
              </a:rPr>
              <a:t> a 3 punti. Es.: “Ho paura di non piacere agli altri”, “Sono una persona che si preoccupa molto”. Panico, fobia sociale, ansia da separazione, ansia totale, ansia generalizzata, fobia scolastica</a:t>
            </a:r>
          </a:p>
          <a:p>
            <a:pPr marL="0" indent="0">
              <a:buNone/>
            </a:pPr>
            <a:endParaRPr lang="it-IT" sz="1400" b="1" dirty="0">
              <a:solidFill>
                <a:schemeClr val="accent2">
                  <a:lumMod val="75000"/>
                </a:schemeClr>
              </a:solidFill>
              <a:latin typeface="+mj-lt"/>
            </a:endParaRPr>
          </a:p>
          <a:p>
            <a:pPr marL="0" indent="0">
              <a:buNone/>
            </a:pPr>
            <a:endParaRPr lang="it-IT" sz="1400" b="1" dirty="0">
              <a:solidFill>
                <a:schemeClr val="accent2">
                  <a:lumMod val="75000"/>
                </a:schemeClr>
              </a:solidFill>
              <a:latin typeface="+mj-lt"/>
            </a:endParaRPr>
          </a:p>
          <a:p>
            <a:pPr marL="0" indent="0">
              <a:buNone/>
            </a:pPr>
            <a:r>
              <a:rPr lang="it-IT" sz="1400" dirty="0" err="1">
                <a:solidFill>
                  <a:schemeClr val="accent2">
                    <a:lumMod val="75000"/>
                  </a:schemeClr>
                </a:solidFill>
                <a:latin typeface="+mj-lt"/>
              </a:rPr>
              <a:t>Cronbach</a:t>
            </a:r>
            <a:r>
              <a:rPr lang="it-IT" sz="1400" dirty="0">
                <a:solidFill>
                  <a:schemeClr val="accent2">
                    <a:lumMod val="75000"/>
                  </a:schemeClr>
                </a:solidFill>
                <a:latin typeface="+mj-lt"/>
              </a:rPr>
              <a:t> Alpha &gt;.60</a:t>
            </a:r>
          </a:p>
          <a:p>
            <a:endParaRPr lang="it-IT" altLang="it-IT" sz="1800" b="1" dirty="0">
              <a:latin typeface="+mj-lt"/>
            </a:endParaRPr>
          </a:p>
          <a:p>
            <a:endParaRPr lang="it-IT" sz="1800" dirty="0">
              <a:latin typeface="+mj-lt"/>
            </a:endParaRPr>
          </a:p>
        </p:txBody>
      </p:sp>
      <p:pic>
        <p:nvPicPr>
          <p:cNvPr id="4" name="Picture 2" descr="C:\Users\fermani\Desktop\depre.jpg">
            <a:extLst>
              <a:ext uri="{FF2B5EF4-FFF2-40B4-BE49-F238E27FC236}">
                <a16:creationId xmlns:a16="http://schemas.microsoft.com/office/drawing/2014/main" id="{8687CB1A-53AE-F1A8-8B88-98D9DF01B4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2206" y="1216241"/>
            <a:ext cx="2812366" cy="281236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86094300"/>
      </p:ext>
    </p:extLst>
  </p:cSld>
  <p:clrMapOvr>
    <a:masterClrMapping/>
  </p:clrMapOvr>
</p:sld>
</file>

<file path=ppt/theme/theme1.xml><?xml version="1.0" encoding="utf-8"?>
<a:theme xmlns:a="http://schemas.openxmlformats.org/drawingml/2006/main" name="SLIDE_UNIMC_DipSdF_Bc_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SLIDE_UNIMC_DipSdF_Bc_T</Template>
  <TotalTime>1651</TotalTime>
  <Words>2819</Words>
  <Application>Microsoft Office PowerPoint</Application>
  <PresentationFormat>Presentazione su schermo (4:3)</PresentationFormat>
  <Paragraphs>471</Paragraphs>
  <Slides>21</Slides>
  <Notes>0</Notes>
  <HiddenSlides>1</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21</vt:i4>
      </vt:variant>
    </vt:vector>
  </HeadingPairs>
  <TitlesOfParts>
    <vt:vector size="30" baseType="lpstr">
      <vt:lpstr>Aldhabi</vt:lpstr>
      <vt:lpstr>Arial</vt:lpstr>
      <vt:lpstr>Arial Italic</vt:lpstr>
      <vt:lpstr>Calibri</vt:lpstr>
      <vt:lpstr>Cambria</vt:lpstr>
      <vt:lpstr>Georgia</vt:lpstr>
      <vt:lpstr>Times New Roman</vt:lpstr>
      <vt:lpstr>Wingdings 2</vt:lpstr>
      <vt:lpstr>SLIDE_UNIMC_DipSdF_Bc_T</vt:lpstr>
      <vt:lpstr> “What is more important than love?”  Attaccamento e stili romantici                        Alessandra Fermani                           Università degli studi di Macerata            alessandra.fermani@unimc.it         8 marzo 2023 </vt:lpstr>
      <vt:lpstr>Il cervello …il luogo delle emozioni e dei processi  decisionali</vt:lpstr>
      <vt:lpstr>Emozioni e processi decisionali</vt:lpstr>
      <vt:lpstr>Presentazione standard di PowerPoint</vt:lpstr>
      <vt:lpstr>Presentazione standard di PowerPoint</vt:lpstr>
      <vt:lpstr>Presentazione standard di PowerPoint</vt:lpstr>
      <vt:lpstr>Buss e coll, 1992 evoluzionismo</vt:lpstr>
      <vt:lpstr>Presentazione standard di PowerPoint</vt:lpstr>
      <vt:lpstr>SCALE</vt:lpstr>
      <vt:lpstr>LOVE STYLE SCALE</vt:lpstr>
      <vt:lpstr>Attaccamento sicuro </vt:lpstr>
      <vt:lpstr>Attaccamento evitante </vt:lpstr>
      <vt:lpstr>Attaccamento ambivalente invischiato</vt:lpstr>
      <vt:lpstr>Attaccamento disorganizzato</vt:lpstr>
      <vt:lpstr>Presentazione standard di PowerPoint</vt:lpstr>
      <vt:lpstr>Campione</vt:lpstr>
      <vt:lpstr>Presentazione standard di PowerPoint</vt:lpstr>
      <vt:lpstr>Presentazione standard di PowerPoint</vt:lpstr>
      <vt:lpstr>Presentazione standard di PowerPoint</vt:lpstr>
      <vt:lpstr>F con più fiducia nel padre rischiano meno di avere un amore di tipo amicale o pragmatico, se si sentono comprese dal padre sviluppano meno un amore maniacale.  La F con più comunicazione con la madre rischiano di avere in futuro un amore maniacale mentre il sentirsi comprese le protegge da un amore di tipo ludico o maniacale </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fermani</dc:creator>
  <cp:lastModifiedBy>alessandra.fermani@unimc.it</cp:lastModifiedBy>
  <cp:revision>222</cp:revision>
  <dcterms:created xsi:type="dcterms:W3CDTF">2016-12-06T11:39:03Z</dcterms:created>
  <dcterms:modified xsi:type="dcterms:W3CDTF">2023-03-08T14:33:15Z</dcterms:modified>
</cp:coreProperties>
</file>