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99" r:id="rId5"/>
    <p:sldId id="300" r:id="rId6"/>
    <p:sldId id="301" r:id="rId7"/>
    <p:sldId id="302"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685E3066-0979-43F5-B123-E14E6F64BC67}" type="datetimeFigureOut">
              <a:rPr lang="it-IT" smtClean="0"/>
              <a:t>16/10/2023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3280EE6-C5E4-4096-8A85-54EF4A4CF738}" type="slidenum">
              <a:rPr lang="it-IT" smtClean="0"/>
              <a:t>‹N›</a:t>
            </a:fld>
            <a:endParaRPr lang="it-IT"/>
          </a:p>
        </p:txBody>
      </p:sp>
    </p:spTree>
    <p:extLst>
      <p:ext uri="{BB962C8B-B14F-4D97-AF65-F5344CB8AC3E}">
        <p14:creationId xmlns:p14="http://schemas.microsoft.com/office/powerpoint/2010/main" val="2425212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85E3066-0979-43F5-B123-E14E6F64BC67}" type="datetimeFigureOut">
              <a:rPr lang="it-IT" smtClean="0"/>
              <a:t>16/10/2023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3280EE6-C5E4-4096-8A85-54EF4A4CF738}" type="slidenum">
              <a:rPr lang="it-IT" smtClean="0"/>
              <a:t>‹N›</a:t>
            </a:fld>
            <a:endParaRPr lang="it-IT"/>
          </a:p>
        </p:txBody>
      </p:sp>
    </p:spTree>
    <p:extLst>
      <p:ext uri="{BB962C8B-B14F-4D97-AF65-F5344CB8AC3E}">
        <p14:creationId xmlns:p14="http://schemas.microsoft.com/office/powerpoint/2010/main" val="122752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85E3066-0979-43F5-B123-E14E6F64BC67}" type="datetimeFigureOut">
              <a:rPr lang="it-IT" smtClean="0"/>
              <a:t>16/10/2023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3280EE6-C5E4-4096-8A85-54EF4A4CF738}" type="slidenum">
              <a:rPr lang="it-IT" smtClean="0"/>
              <a:t>‹N›</a:t>
            </a:fld>
            <a:endParaRPr lang="it-IT"/>
          </a:p>
        </p:txBody>
      </p:sp>
    </p:spTree>
    <p:extLst>
      <p:ext uri="{BB962C8B-B14F-4D97-AF65-F5344CB8AC3E}">
        <p14:creationId xmlns:p14="http://schemas.microsoft.com/office/powerpoint/2010/main" val="2774413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85E3066-0979-43F5-B123-E14E6F64BC67}" type="datetimeFigureOut">
              <a:rPr lang="it-IT" smtClean="0"/>
              <a:t>16/10/2023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3280EE6-C5E4-4096-8A85-54EF4A4CF738}" type="slidenum">
              <a:rPr lang="it-IT" smtClean="0"/>
              <a:t>‹N›</a:t>
            </a:fld>
            <a:endParaRPr lang="it-IT"/>
          </a:p>
        </p:txBody>
      </p:sp>
    </p:spTree>
    <p:extLst>
      <p:ext uri="{BB962C8B-B14F-4D97-AF65-F5344CB8AC3E}">
        <p14:creationId xmlns:p14="http://schemas.microsoft.com/office/powerpoint/2010/main" val="3194950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685E3066-0979-43F5-B123-E14E6F64BC67}" type="datetimeFigureOut">
              <a:rPr lang="it-IT" smtClean="0"/>
              <a:t>16/10/2023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3280EE6-C5E4-4096-8A85-54EF4A4CF738}" type="slidenum">
              <a:rPr lang="it-IT" smtClean="0"/>
              <a:t>‹N›</a:t>
            </a:fld>
            <a:endParaRPr lang="it-IT"/>
          </a:p>
        </p:txBody>
      </p:sp>
    </p:spTree>
    <p:extLst>
      <p:ext uri="{BB962C8B-B14F-4D97-AF65-F5344CB8AC3E}">
        <p14:creationId xmlns:p14="http://schemas.microsoft.com/office/powerpoint/2010/main" val="1045218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685E3066-0979-43F5-B123-E14E6F64BC67}" type="datetimeFigureOut">
              <a:rPr lang="it-IT" smtClean="0"/>
              <a:t>16/10/2023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3280EE6-C5E4-4096-8A85-54EF4A4CF738}" type="slidenum">
              <a:rPr lang="it-IT" smtClean="0"/>
              <a:t>‹N›</a:t>
            </a:fld>
            <a:endParaRPr lang="it-IT"/>
          </a:p>
        </p:txBody>
      </p:sp>
    </p:spTree>
    <p:extLst>
      <p:ext uri="{BB962C8B-B14F-4D97-AF65-F5344CB8AC3E}">
        <p14:creationId xmlns:p14="http://schemas.microsoft.com/office/powerpoint/2010/main" val="241137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685E3066-0979-43F5-B123-E14E6F64BC67}" type="datetimeFigureOut">
              <a:rPr lang="it-IT" smtClean="0"/>
              <a:t>16/10/2023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D3280EE6-C5E4-4096-8A85-54EF4A4CF738}" type="slidenum">
              <a:rPr lang="it-IT" smtClean="0"/>
              <a:t>‹N›</a:t>
            </a:fld>
            <a:endParaRPr lang="it-IT"/>
          </a:p>
        </p:txBody>
      </p:sp>
    </p:spTree>
    <p:extLst>
      <p:ext uri="{BB962C8B-B14F-4D97-AF65-F5344CB8AC3E}">
        <p14:creationId xmlns:p14="http://schemas.microsoft.com/office/powerpoint/2010/main" val="295018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685E3066-0979-43F5-B123-E14E6F64BC67}" type="datetimeFigureOut">
              <a:rPr lang="it-IT" smtClean="0"/>
              <a:t>16/10/2023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D3280EE6-C5E4-4096-8A85-54EF4A4CF738}" type="slidenum">
              <a:rPr lang="it-IT" smtClean="0"/>
              <a:t>‹N›</a:t>
            </a:fld>
            <a:endParaRPr lang="it-IT"/>
          </a:p>
        </p:txBody>
      </p:sp>
    </p:spTree>
    <p:extLst>
      <p:ext uri="{BB962C8B-B14F-4D97-AF65-F5344CB8AC3E}">
        <p14:creationId xmlns:p14="http://schemas.microsoft.com/office/powerpoint/2010/main" val="2453724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85E3066-0979-43F5-B123-E14E6F64BC67}" type="datetimeFigureOut">
              <a:rPr lang="it-IT" smtClean="0"/>
              <a:t>16/10/2023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D3280EE6-C5E4-4096-8A85-54EF4A4CF738}" type="slidenum">
              <a:rPr lang="it-IT" smtClean="0"/>
              <a:t>‹N›</a:t>
            </a:fld>
            <a:endParaRPr lang="it-IT"/>
          </a:p>
        </p:txBody>
      </p:sp>
    </p:spTree>
    <p:extLst>
      <p:ext uri="{BB962C8B-B14F-4D97-AF65-F5344CB8AC3E}">
        <p14:creationId xmlns:p14="http://schemas.microsoft.com/office/powerpoint/2010/main" val="3619940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685E3066-0979-43F5-B123-E14E6F64BC67}" type="datetimeFigureOut">
              <a:rPr lang="it-IT" smtClean="0"/>
              <a:t>16/10/2023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3280EE6-C5E4-4096-8A85-54EF4A4CF738}" type="slidenum">
              <a:rPr lang="it-IT" smtClean="0"/>
              <a:t>‹N›</a:t>
            </a:fld>
            <a:endParaRPr lang="it-IT"/>
          </a:p>
        </p:txBody>
      </p:sp>
    </p:spTree>
    <p:extLst>
      <p:ext uri="{BB962C8B-B14F-4D97-AF65-F5344CB8AC3E}">
        <p14:creationId xmlns:p14="http://schemas.microsoft.com/office/powerpoint/2010/main" val="587107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685E3066-0979-43F5-B123-E14E6F64BC67}" type="datetimeFigureOut">
              <a:rPr lang="it-IT" smtClean="0"/>
              <a:t>16/10/2023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3280EE6-C5E4-4096-8A85-54EF4A4CF738}" type="slidenum">
              <a:rPr lang="it-IT" smtClean="0"/>
              <a:t>‹N›</a:t>
            </a:fld>
            <a:endParaRPr lang="it-IT"/>
          </a:p>
        </p:txBody>
      </p:sp>
    </p:spTree>
    <p:extLst>
      <p:ext uri="{BB962C8B-B14F-4D97-AF65-F5344CB8AC3E}">
        <p14:creationId xmlns:p14="http://schemas.microsoft.com/office/powerpoint/2010/main" val="3602900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5E3066-0979-43F5-B123-E14E6F64BC67}" type="datetimeFigureOut">
              <a:rPr lang="it-IT" smtClean="0"/>
              <a:t>16/10/2023</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280EE6-C5E4-4096-8A85-54EF4A4CF738}" type="slidenum">
              <a:rPr lang="it-IT" smtClean="0"/>
              <a:t>‹N›</a:t>
            </a:fld>
            <a:endParaRPr lang="it-IT"/>
          </a:p>
        </p:txBody>
      </p:sp>
    </p:spTree>
    <p:extLst>
      <p:ext uri="{BB962C8B-B14F-4D97-AF65-F5344CB8AC3E}">
        <p14:creationId xmlns:p14="http://schemas.microsoft.com/office/powerpoint/2010/main" val="534334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asana.com/it/resources/unconscious-bias-example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www.progettostep.it/"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27esimaora.corriere.it/21_marzo_21/violenza-contro-donne-cosi-stereotipi-si-infiltrano-linguaggio-media-f08fa7e6-827c-11eb-8fd7-3fd81ad54bdb.shtml" TargetMode="External"/><Relationship Id="rId2" Type="http://schemas.openxmlformats.org/officeDocument/2006/relationships/hyperlink" Target="http://corrieredelveneto.corriere.it/veneto/cronaca/17_novembre_25/violenza-contro-donne-firma-manifesto-che-libera-parole-60e4ebfc-d1df-11e7-a2a9-2c18c4fdfd63.s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ctrTitle"/>
          </p:nvPr>
        </p:nvSpPr>
        <p:spPr/>
        <p:txBody>
          <a:bodyPr/>
          <a:lstStyle/>
          <a:p>
            <a:endParaRPr lang="it-IT"/>
          </a:p>
        </p:txBody>
      </p:sp>
      <p:sp>
        <p:nvSpPr>
          <p:cNvPr id="6" name="Sottotitolo 5"/>
          <p:cNvSpPr>
            <a:spLocks noGrp="1"/>
          </p:cNvSpPr>
          <p:nvPr>
            <p:ph type="subTitle" idx="1"/>
          </p:nvPr>
        </p:nvSpPr>
        <p:spPr/>
        <p:txBody>
          <a:bodyPr>
            <a:normAutofit/>
          </a:bodyPr>
          <a:lstStyle/>
          <a:p>
            <a:r>
              <a:rPr lang="it-IT" dirty="0"/>
              <a:t>Psicologia sociale</a:t>
            </a:r>
          </a:p>
          <a:p>
            <a:r>
              <a:rPr lang="it-IT" dirty="0">
                <a:hlinkClick r:id="rId2"/>
              </a:rPr>
              <a:t>https://asana.com/it/resources/unconscious-bias-examples</a:t>
            </a:r>
            <a:endParaRPr lang="it-IT" dirty="0"/>
          </a:p>
          <a:p>
            <a:r>
              <a:rPr lang="it-IT" dirty="0"/>
              <a:t>In questo link ci sono vari esempi di pregiudizio</a:t>
            </a:r>
          </a:p>
        </p:txBody>
      </p:sp>
      <p:sp>
        <p:nvSpPr>
          <p:cNvPr id="4" name="Segnaposto numero diapositiva 3">
            <a:extLst>
              <a:ext uri="{FF2B5EF4-FFF2-40B4-BE49-F238E27FC236}">
                <a16:creationId xmlns:a16="http://schemas.microsoft.com/office/drawing/2014/main" id="{08205213-B3E1-C64F-AE8F-386216D743CD}"/>
              </a:ext>
            </a:extLst>
          </p:cNvPr>
          <p:cNvSpPr>
            <a:spLocks noGrp="1"/>
          </p:cNvSpPr>
          <p:nvPr>
            <p:ph type="sldNum" sz="quarter" idx="12"/>
          </p:nvPr>
        </p:nvSpPr>
        <p:spPr/>
        <p:txBody>
          <a:bodyPr/>
          <a:lstStyle/>
          <a:p>
            <a:fld id="{E3AAEEB7-370C-4CD1-84ED-44A96922B98A}" type="slidenum">
              <a:rPr lang="it-IT" smtClean="0"/>
              <a:pPr/>
              <a:t>1</a:t>
            </a:fld>
            <a:endParaRPr lang="it-IT"/>
          </a:p>
        </p:txBody>
      </p:sp>
      <p:sp>
        <p:nvSpPr>
          <p:cNvPr id="30" name="Rettangolo 29">
            <a:extLst>
              <a:ext uri="{FF2B5EF4-FFF2-40B4-BE49-F238E27FC236}">
                <a16:creationId xmlns:a16="http://schemas.microsoft.com/office/drawing/2014/main" id="{9858E431-F248-314D-A61C-E5792E6951D0}"/>
              </a:ext>
            </a:extLst>
          </p:cNvPr>
          <p:cNvSpPr/>
          <p:nvPr/>
        </p:nvSpPr>
        <p:spPr>
          <a:xfrm>
            <a:off x="2209800" y="1988840"/>
            <a:ext cx="7772400" cy="720081"/>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1" name="Rettangolo 30">
            <a:extLst>
              <a:ext uri="{FF2B5EF4-FFF2-40B4-BE49-F238E27FC236}">
                <a16:creationId xmlns:a16="http://schemas.microsoft.com/office/drawing/2014/main" id="{8B07364D-864F-CC4D-B930-6569D8CFD0E7}"/>
              </a:ext>
            </a:extLst>
          </p:cNvPr>
          <p:cNvSpPr/>
          <p:nvPr/>
        </p:nvSpPr>
        <p:spPr>
          <a:xfrm>
            <a:off x="2234064" y="1995297"/>
            <a:ext cx="7772400" cy="1631216"/>
          </a:xfrm>
          <a:prstGeom prst="rect">
            <a:avLst/>
          </a:prstGeom>
        </p:spPr>
        <p:txBody>
          <a:bodyPr wrap="square">
            <a:spAutoFit/>
          </a:bodyPr>
          <a:lstStyle/>
          <a:p>
            <a:pPr algn="ctr"/>
            <a:r>
              <a:rPr lang="it-IT" sz="3600" b="1" dirty="0">
                <a:solidFill>
                  <a:prstClr val="black"/>
                </a:solidFill>
                <a:latin typeface="Cambria" panose="02040503050406030204" pitchFamily="18" charset="0"/>
                <a:ea typeface="+mj-ea"/>
                <a:cs typeface="Arial" panose="020B0604020202020204" pitchFamily="34" charset="0"/>
              </a:rPr>
              <a:t>Il pregiudizio</a:t>
            </a:r>
            <a:br>
              <a:rPr lang="it-IT" sz="3600" dirty="0">
                <a:solidFill>
                  <a:prstClr val="black"/>
                </a:solidFill>
                <a:latin typeface="Cambria" panose="02040503050406030204" pitchFamily="18" charset="0"/>
                <a:ea typeface="+mj-ea"/>
                <a:cs typeface="Arial" panose="020B0604020202020204" pitchFamily="34" charset="0"/>
              </a:rPr>
            </a:br>
            <a:br>
              <a:rPr lang="it-IT" sz="3600" dirty="0">
                <a:solidFill>
                  <a:prstClr val="black"/>
                </a:solidFill>
                <a:latin typeface="Cambria" panose="02040503050406030204" pitchFamily="18" charset="0"/>
                <a:ea typeface="+mj-ea"/>
                <a:cs typeface="Arial" panose="020B0604020202020204" pitchFamily="34" charset="0"/>
              </a:rPr>
            </a:br>
            <a:r>
              <a:rPr lang="it-IT" sz="2800" dirty="0">
                <a:solidFill>
                  <a:srgbClr val="1F497D"/>
                </a:solidFill>
                <a:latin typeface="Cambria" panose="02040503050406030204" pitchFamily="18" charset="0"/>
                <a:ea typeface="+mj-ea"/>
                <a:cs typeface="Arial Narrow" panose="020B0604020202020204" pitchFamily="34" charset="0"/>
              </a:rPr>
              <a:t>Cap. 10</a:t>
            </a:r>
            <a:endParaRPr lang="it-IT" dirty="0">
              <a:latin typeface="Cambria" panose="02040503050406030204" pitchFamily="18" charset="0"/>
            </a:endParaRPr>
          </a:p>
        </p:txBody>
      </p:sp>
    </p:spTree>
    <p:extLst>
      <p:ext uri="{BB962C8B-B14F-4D97-AF65-F5344CB8AC3E}">
        <p14:creationId xmlns:p14="http://schemas.microsoft.com/office/powerpoint/2010/main" val="3783248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7E38C0-08CF-F741-88EF-F3398AD1F37A}"/>
              </a:ext>
            </a:extLst>
          </p:cNvPr>
          <p:cNvSpPr>
            <a:spLocks noGrp="1"/>
          </p:cNvSpPr>
          <p:nvPr>
            <p:ph type="sldNum" sz="quarter" idx="12"/>
          </p:nvPr>
        </p:nvSpPr>
        <p:spPr/>
        <p:txBody>
          <a:bodyPr/>
          <a:lstStyle/>
          <a:p>
            <a:fld id="{E3AAEEB7-370C-4CD1-84ED-44A96922B98A}" type="slidenum">
              <a:rPr lang="it-IT" smtClean="0"/>
              <a:pPr/>
              <a:t>10</a:t>
            </a:fld>
            <a:endParaRPr lang="it-IT"/>
          </a:p>
        </p:txBody>
      </p:sp>
      <p:sp>
        <p:nvSpPr>
          <p:cNvPr id="6" name="Rettangolo 5">
            <a:extLst>
              <a:ext uri="{FF2B5EF4-FFF2-40B4-BE49-F238E27FC236}">
                <a16:creationId xmlns:a16="http://schemas.microsoft.com/office/drawing/2014/main" id="{80637DFD-FB59-2F49-AFE4-AAFF759B002C}"/>
              </a:ext>
            </a:extLst>
          </p:cNvPr>
          <p:cNvSpPr/>
          <p:nvPr/>
        </p:nvSpPr>
        <p:spPr>
          <a:xfrm>
            <a:off x="1661452" y="590428"/>
            <a:ext cx="6882820" cy="858443"/>
          </a:xfrm>
          <a:prstGeom prst="rect">
            <a:avLst/>
          </a:prstGeom>
          <a:noFill/>
          <a:ln cmpd="sng">
            <a:solidFill>
              <a:schemeClr val="tx2">
                <a:alpha val="86000"/>
              </a:schemeClr>
            </a:solidFill>
            <a:prstDash val="solid"/>
            <a:extLst>
              <a:ext uri="{C807C97D-BFC1-408E-A445-0C87EB9F89A2}">
                <ask:lineSketchStyleProps xmlns:ask="http://schemas.microsoft.com/office/drawing/2018/sketchyshapes" sd="1219033472">
                  <a:custGeom>
                    <a:avLst/>
                    <a:gdLst>
                      <a:gd name="connsiteX0" fmla="*/ 0 w 9178724"/>
                      <a:gd name="connsiteY0" fmla="*/ 0 h 620030"/>
                      <a:gd name="connsiteX1" fmla="*/ 298309 w 9178724"/>
                      <a:gd name="connsiteY1" fmla="*/ 0 h 620030"/>
                      <a:gd name="connsiteX2" fmla="*/ 596617 w 9178724"/>
                      <a:gd name="connsiteY2" fmla="*/ 0 h 620030"/>
                      <a:gd name="connsiteX3" fmla="*/ 894926 w 9178724"/>
                      <a:gd name="connsiteY3" fmla="*/ 0 h 620030"/>
                      <a:gd name="connsiteX4" fmla="*/ 1652170 w 9178724"/>
                      <a:gd name="connsiteY4" fmla="*/ 0 h 620030"/>
                      <a:gd name="connsiteX5" fmla="*/ 2225841 w 9178724"/>
                      <a:gd name="connsiteY5" fmla="*/ 0 h 620030"/>
                      <a:gd name="connsiteX6" fmla="*/ 2524149 w 9178724"/>
                      <a:gd name="connsiteY6" fmla="*/ 0 h 620030"/>
                      <a:gd name="connsiteX7" fmla="*/ 3097819 w 9178724"/>
                      <a:gd name="connsiteY7" fmla="*/ 0 h 620030"/>
                      <a:gd name="connsiteX8" fmla="*/ 3855064 w 9178724"/>
                      <a:gd name="connsiteY8" fmla="*/ 0 h 620030"/>
                      <a:gd name="connsiteX9" fmla="*/ 4336947 w 9178724"/>
                      <a:gd name="connsiteY9" fmla="*/ 0 h 620030"/>
                      <a:gd name="connsiteX10" fmla="*/ 4818830 w 9178724"/>
                      <a:gd name="connsiteY10" fmla="*/ 0 h 620030"/>
                      <a:gd name="connsiteX11" fmla="*/ 5392500 w 9178724"/>
                      <a:gd name="connsiteY11" fmla="*/ 0 h 620030"/>
                      <a:gd name="connsiteX12" fmla="*/ 6057958 w 9178724"/>
                      <a:gd name="connsiteY12" fmla="*/ 0 h 620030"/>
                      <a:gd name="connsiteX13" fmla="*/ 6723415 w 9178724"/>
                      <a:gd name="connsiteY13" fmla="*/ 0 h 620030"/>
                      <a:gd name="connsiteX14" fmla="*/ 7388873 w 9178724"/>
                      <a:gd name="connsiteY14" fmla="*/ 0 h 620030"/>
                      <a:gd name="connsiteX15" fmla="*/ 8146118 w 9178724"/>
                      <a:gd name="connsiteY15" fmla="*/ 0 h 620030"/>
                      <a:gd name="connsiteX16" fmla="*/ 9178724 w 9178724"/>
                      <a:gd name="connsiteY16" fmla="*/ 0 h 620030"/>
                      <a:gd name="connsiteX17" fmla="*/ 9178724 w 9178724"/>
                      <a:gd name="connsiteY17" fmla="*/ 316215 h 620030"/>
                      <a:gd name="connsiteX18" fmla="*/ 9178724 w 9178724"/>
                      <a:gd name="connsiteY18" fmla="*/ 620030 h 620030"/>
                      <a:gd name="connsiteX19" fmla="*/ 8421479 w 9178724"/>
                      <a:gd name="connsiteY19" fmla="*/ 620030 h 620030"/>
                      <a:gd name="connsiteX20" fmla="*/ 7847809 w 9178724"/>
                      <a:gd name="connsiteY20" fmla="*/ 620030 h 620030"/>
                      <a:gd name="connsiteX21" fmla="*/ 7365926 w 9178724"/>
                      <a:gd name="connsiteY21" fmla="*/ 620030 h 620030"/>
                      <a:gd name="connsiteX22" fmla="*/ 6884043 w 9178724"/>
                      <a:gd name="connsiteY22" fmla="*/ 620030 h 620030"/>
                      <a:gd name="connsiteX23" fmla="*/ 6402160 w 9178724"/>
                      <a:gd name="connsiteY23" fmla="*/ 620030 h 620030"/>
                      <a:gd name="connsiteX24" fmla="*/ 5920277 w 9178724"/>
                      <a:gd name="connsiteY24" fmla="*/ 620030 h 620030"/>
                      <a:gd name="connsiteX25" fmla="*/ 5254819 w 9178724"/>
                      <a:gd name="connsiteY25" fmla="*/ 620030 h 620030"/>
                      <a:gd name="connsiteX26" fmla="*/ 4681149 w 9178724"/>
                      <a:gd name="connsiteY26" fmla="*/ 620030 h 620030"/>
                      <a:gd name="connsiteX27" fmla="*/ 4382841 w 9178724"/>
                      <a:gd name="connsiteY27" fmla="*/ 620030 h 620030"/>
                      <a:gd name="connsiteX28" fmla="*/ 3900958 w 9178724"/>
                      <a:gd name="connsiteY28" fmla="*/ 620030 h 620030"/>
                      <a:gd name="connsiteX29" fmla="*/ 3235500 w 9178724"/>
                      <a:gd name="connsiteY29" fmla="*/ 620030 h 620030"/>
                      <a:gd name="connsiteX30" fmla="*/ 2845404 w 9178724"/>
                      <a:gd name="connsiteY30" fmla="*/ 620030 h 620030"/>
                      <a:gd name="connsiteX31" fmla="*/ 2088160 w 9178724"/>
                      <a:gd name="connsiteY31" fmla="*/ 620030 h 620030"/>
                      <a:gd name="connsiteX32" fmla="*/ 1330915 w 9178724"/>
                      <a:gd name="connsiteY32" fmla="*/ 620030 h 620030"/>
                      <a:gd name="connsiteX33" fmla="*/ 757245 w 9178724"/>
                      <a:gd name="connsiteY33" fmla="*/ 620030 h 620030"/>
                      <a:gd name="connsiteX34" fmla="*/ 0 w 9178724"/>
                      <a:gd name="connsiteY34" fmla="*/ 620030 h 620030"/>
                      <a:gd name="connsiteX35" fmla="*/ 0 w 9178724"/>
                      <a:gd name="connsiteY35" fmla="*/ 310015 h 620030"/>
                      <a:gd name="connsiteX36" fmla="*/ 0 w 9178724"/>
                      <a:gd name="connsiteY36" fmla="*/ 0 h 62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78724" h="620030" fill="none" extrusionOk="0">
                        <a:moveTo>
                          <a:pt x="0" y="0"/>
                        </a:moveTo>
                        <a:cubicBezTo>
                          <a:pt x="102535" y="-35417"/>
                          <a:pt x="231128" y="19743"/>
                          <a:pt x="298309" y="0"/>
                        </a:cubicBezTo>
                        <a:cubicBezTo>
                          <a:pt x="365490" y="-19743"/>
                          <a:pt x="504771" y="6903"/>
                          <a:pt x="596617" y="0"/>
                        </a:cubicBezTo>
                        <a:cubicBezTo>
                          <a:pt x="688463" y="-6903"/>
                          <a:pt x="801466" y="32459"/>
                          <a:pt x="894926" y="0"/>
                        </a:cubicBezTo>
                        <a:cubicBezTo>
                          <a:pt x="988386" y="-32459"/>
                          <a:pt x="1351220" y="8679"/>
                          <a:pt x="1652170" y="0"/>
                        </a:cubicBezTo>
                        <a:cubicBezTo>
                          <a:pt x="1953120" y="-8679"/>
                          <a:pt x="2036343" y="40882"/>
                          <a:pt x="2225841" y="0"/>
                        </a:cubicBezTo>
                        <a:cubicBezTo>
                          <a:pt x="2415339" y="-40882"/>
                          <a:pt x="2409558" y="12227"/>
                          <a:pt x="2524149" y="0"/>
                        </a:cubicBezTo>
                        <a:cubicBezTo>
                          <a:pt x="2638740" y="-12227"/>
                          <a:pt x="2909787" y="59308"/>
                          <a:pt x="3097819" y="0"/>
                        </a:cubicBezTo>
                        <a:cubicBezTo>
                          <a:pt x="3285851" y="-59308"/>
                          <a:pt x="3499507" y="53098"/>
                          <a:pt x="3855064" y="0"/>
                        </a:cubicBezTo>
                        <a:cubicBezTo>
                          <a:pt x="4210622" y="-53098"/>
                          <a:pt x="4150339" y="24700"/>
                          <a:pt x="4336947" y="0"/>
                        </a:cubicBezTo>
                        <a:cubicBezTo>
                          <a:pt x="4523555" y="-24700"/>
                          <a:pt x="4623920" y="10678"/>
                          <a:pt x="4818830" y="0"/>
                        </a:cubicBezTo>
                        <a:cubicBezTo>
                          <a:pt x="5013740" y="-10678"/>
                          <a:pt x="5127394" y="40268"/>
                          <a:pt x="5392500" y="0"/>
                        </a:cubicBezTo>
                        <a:cubicBezTo>
                          <a:pt x="5657606" y="-40268"/>
                          <a:pt x="5754330" y="74320"/>
                          <a:pt x="6057958" y="0"/>
                        </a:cubicBezTo>
                        <a:cubicBezTo>
                          <a:pt x="6361586" y="-74320"/>
                          <a:pt x="6494940" y="37329"/>
                          <a:pt x="6723415" y="0"/>
                        </a:cubicBezTo>
                        <a:cubicBezTo>
                          <a:pt x="6951890" y="-37329"/>
                          <a:pt x="7117832" y="30948"/>
                          <a:pt x="7388873" y="0"/>
                        </a:cubicBezTo>
                        <a:cubicBezTo>
                          <a:pt x="7659914" y="-30948"/>
                          <a:pt x="7926991" y="65074"/>
                          <a:pt x="8146118" y="0"/>
                        </a:cubicBezTo>
                        <a:cubicBezTo>
                          <a:pt x="8365246" y="-65074"/>
                          <a:pt x="8701383" y="71750"/>
                          <a:pt x="9178724" y="0"/>
                        </a:cubicBezTo>
                        <a:cubicBezTo>
                          <a:pt x="9200174" y="141322"/>
                          <a:pt x="9160033" y="216766"/>
                          <a:pt x="9178724" y="316215"/>
                        </a:cubicBezTo>
                        <a:cubicBezTo>
                          <a:pt x="9197415" y="415665"/>
                          <a:pt x="9170910" y="493137"/>
                          <a:pt x="9178724" y="620030"/>
                        </a:cubicBezTo>
                        <a:cubicBezTo>
                          <a:pt x="8847610" y="633606"/>
                          <a:pt x="8699284" y="581521"/>
                          <a:pt x="8421479" y="620030"/>
                        </a:cubicBezTo>
                        <a:cubicBezTo>
                          <a:pt x="8143674" y="658539"/>
                          <a:pt x="8043343" y="588100"/>
                          <a:pt x="7847809" y="620030"/>
                        </a:cubicBezTo>
                        <a:cubicBezTo>
                          <a:pt x="7652275" y="651960"/>
                          <a:pt x="7499974" y="566721"/>
                          <a:pt x="7365926" y="620030"/>
                        </a:cubicBezTo>
                        <a:cubicBezTo>
                          <a:pt x="7231878" y="673339"/>
                          <a:pt x="6983206" y="609203"/>
                          <a:pt x="6884043" y="620030"/>
                        </a:cubicBezTo>
                        <a:cubicBezTo>
                          <a:pt x="6784880" y="630857"/>
                          <a:pt x="6634085" y="589226"/>
                          <a:pt x="6402160" y="620030"/>
                        </a:cubicBezTo>
                        <a:cubicBezTo>
                          <a:pt x="6170235" y="650834"/>
                          <a:pt x="6075682" y="619367"/>
                          <a:pt x="5920277" y="620030"/>
                        </a:cubicBezTo>
                        <a:cubicBezTo>
                          <a:pt x="5764872" y="620693"/>
                          <a:pt x="5573139" y="548710"/>
                          <a:pt x="5254819" y="620030"/>
                        </a:cubicBezTo>
                        <a:cubicBezTo>
                          <a:pt x="4936499" y="691350"/>
                          <a:pt x="4839040" y="582151"/>
                          <a:pt x="4681149" y="620030"/>
                        </a:cubicBezTo>
                        <a:cubicBezTo>
                          <a:pt x="4523258" y="657909"/>
                          <a:pt x="4447847" y="611926"/>
                          <a:pt x="4382841" y="620030"/>
                        </a:cubicBezTo>
                        <a:cubicBezTo>
                          <a:pt x="4317835" y="628134"/>
                          <a:pt x="4075188" y="570834"/>
                          <a:pt x="3900958" y="620030"/>
                        </a:cubicBezTo>
                        <a:cubicBezTo>
                          <a:pt x="3726728" y="669226"/>
                          <a:pt x="3504960" y="595564"/>
                          <a:pt x="3235500" y="620030"/>
                        </a:cubicBezTo>
                        <a:cubicBezTo>
                          <a:pt x="2966040" y="644496"/>
                          <a:pt x="3034078" y="612289"/>
                          <a:pt x="2845404" y="620030"/>
                        </a:cubicBezTo>
                        <a:cubicBezTo>
                          <a:pt x="2656730" y="627771"/>
                          <a:pt x="2449560" y="570399"/>
                          <a:pt x="2088160" y="620030"/>
                        </a:cubicBezTo>
                        <a:cubicBezTo>
                          <a:pt x="1726760" y="669661"/>
                          <a:pt x="1489744" y="618694"/>
                          <a:pt x="1330915" y="620030"/>
                        </a:cubicBezTo>
                        <a:cubicBezTo>
                          <a:pt x="1172086" y="621366"/>
                          <a:pt x="970889" y="568148"/>
                          <a:pt x="757245" y="620030"/>
                        </a:cubicBezTo>
                        <a:cubicBezTo>
                          <a:pt x="543601" y="671912"/>
                          <a:pt x="288056" y="618081"/>
                          <a:pt x="0" y="620030"/>
                        </a:cubicBezTo>
                        <a:cubicBezTo>
                          <a:pt x="-24602" y="527322"/>
                          <a:pt x="13740" y="373087"/>
                          <a:pt x="0" y="310015"/>
                        </a:cubicBezTo>
                        <a:cubicBezTo>
                          <a:pt x="-13740" y="246943"/>
                          <a:pt x="26405" y="66838"/>
                          <a:pt x="0" y="0"/>
                        </a:cubicBezTo>
                        <a:close/>
                      </a:path>
                      <a:path w="9178724" h="620030" stroke="0" extrusionOk="0">
                        <a:moveTo>
                          <a:pt x="0" y="0"/>
                        </a:moveTo>
                        <a:cubicBezTo>
                          <a:pt x="96739" y="-29740"/>
                          <a:pt x="316269" y="55884"/>
                          <a:pt x="481883" y="0"/>
                        </a:cubicBezTo>
                        <a:cubicBezTo>
                          <a:pt x="647497" y="-55884"/>
                          <a:pt x="662906" y="22298"/>
                          <a:pt x="780192" y="0"/>
                        </a:cubicBezTo>
                        <a:cubicBezTo>
                          <a:pt x="897478" y="-22298"/>
                          <a:pt x="1174454" y="84120"/>
                          <a:pt x="1537436" y="0"/>
                        </a:cubicBezTo>
                        <a:cubicBezTo>
                          <a:pt x="1900418" y="-84120"/>
                          <a:pt x="1921992" y="49836"/>
                          <a:pt x="2019319" y="0"/>
                        </a:cubicBezTo>
                        <a:cubicBezTo>
                          <a:pt x="2116646" y="-49836"/>
                          <a:pt x="2279697" y="53246"/>
                          <a:pt x="2501202" y="0"/>
                        </a:cubicBezTo>
                        <a:cubicBezTo>
                          <a:pt x="2722707" y="-53246"/>
                          <a:pt x="3105924" y="15731"/>
                          <a:pt x="3258447" y="0"/>
                        </a:cubicBezTo>
                        <a:cubicBezTo>
                          <a:pt x="3410970" y="-15731"/>
                          <a:pt x="3548202" y="42104"/>
                          <a:pt x="3648543" y="0"/>
                        </a:cubicBezTo>
                        <a:cubicBezTo>
                          <a:pt x="3748884" y="-42104"/>
                          <a:pt x="4173673" y="21777"/>
                          <a:pt x="4405788" y="0"/>
                        </a:cubicBezTo>
                        <a:cubicBezTo>
                          <a:pt x="4637904" y="-21777"/>
                          <a:pt x="4991337" y="42536"/>
                          <a:pt x="5163032" y="0"/>
                        </a:cubicBezTo>
                        <a:cubicBezTo>
                          <a:pt x="5334727" y="-42536"/>
                          <a:pt x="5620270" y="48170"/>
                          <a:pt x="5736703" y="0"/>
                        </a:cubicBezTo>
                        <a:cubicBezTo>
                          <a:pt x="5853136" y="-48170"/>
                          <a:pt x="6278797" y="51597"/>
                          <a:pt x="6493947" y="0"/>
                        </a:cubicBezTo>
                        <a:cubicBezTo>
                          <a:pt x="6709097" y="-51597"/>
                          <a:pt x="6791622" y="51322"/>
                          <a:pt x="6975830" y="0"/>
                        </a:cubicBezTo>
                        <a:cubicBezTo>
                          <a:pt x="7160038" y="-51322"/>
                          <a:pt x="7222993" y="41857"/>
                          <a:pt x="7457713" y="0"/>
                        </a:cubicBezTo>
                        <a:cubicBezTo>
                          <a:pt x="7692433" y="-41857"/>
                          <a:pt x="7885776" y="62575"/>
                          <a:pt x="8123171" y="0"/>
                        </a:cubicBezTo>
                        <a:cubicBezTo>
                          <a:pt x="8360566" y="-62575"/>
                          <a:pt x="8394351" y="45246"/>
                          <a:pt x="8605054" y="0"/>
                        </a:cubicBezTo>
                        <a:cubicBezTo>
                          <a:pt x="8815757" y="-45246"/>
                          <a:pt x="8988246" y="15581"/>
                          <a:pt x="9178724" y="0"/>
                        </a:cubicBezTo>
                        <a:cubicBezTo>
                          <a:pt x="9202683" y="95727"/>
                          <a:pt x="9155313" y="164771"/>
                          <a:pt x="9178724" y="322416"/>
                        </a:cubicBezTo>
                        <a:cubicBezTo>
                          <a:pt x="9202135" y="480061"/>
                          <a:pt x="9157802" y="527713"/>
                          <a:pt x="9178724" y="620030"/>
                        </a:cubicBezTo>
                        <a:cubicBezTo>
                          <a:pt x="8951193" y="671370"/>
                          <a:pt x="8799462" y="595443"/>
                          <a:pt x="8513267" y="620030"/>
                        </a:cubicBezTo>
                        <a:cubicBezTo>
                          <a:pt x="8227072" y="644617"/>
                          <a:pt x="8259683" y="573792"/>
                          <a:pt x="8123171" y="620030"/>
                        </a:cubicBezTo>
                        <a:cubicBezTo>
                          <a:pt x="7986659" y="666268"/>
                          <a:pt x="7591580" y="543706"/>
                          <a:pt x="7365926" y="620030"/>
                        </a:cubicBezTo>
                        <a:cubicBezTo>
                          <a:pt x="7140272" y="696354"/>
                          <a:pt x="6935755" y="598652"/>
                          <a:pt x="6792256" y="620030"/>
                        </a:cubicBezTo>
                        <a:cubicBezTo>
                          <a:pt x="6648757" y="641408"/>
                          <a:pt x="6575267" y="585033"/>
                          <a:pt x="6402160" y="620030"/>
                        </a:cubicBezTo>
                        <a:cubicBezTo>
                          <a:pt x="6229053" y="655027"/>
                          <a:pt x="6024031" y="591791"/>
                          <a:pt x="5828490" y="620030"/>
                        </a:cubicBezTo>
                        <a:cubicBezTo>
                          <a:pt x="5632949" y="648269"/>
                          <a:pt x="5678078" y="587768"/>
                          <a:pt x="5530181" y="620030"/>
                        </a:cubicBezTo>
                        <a:cubicBezTo>
                          <a:pt x="5382284" y="652292"/>
                          <a:pt x="5354071" y="600649"/>
                          <a:pt x="5231873" y="620030"/>
                        </a:cubicBezTo>
                        <a:cubicBezTo>
                          <a:pt x="5109675" y="639411"/>
                          <a:pt x="4917260" y="557481"/>
                          <a:pt x="4658202" y="620030"/>
                        </a:cubicBezTo>
                        <a:cubicBezTo>
                          <a:pt x="4399144" y="682579"/>
                          <a:pt x="4442789" y="601632"/>
                          <a:pt x="4268107" y="620030"/>
                        </a:cubicBezTo>
                        <a:cubicBezTo>
                          <a:pt x="4093426" y="638428"/>
                          <a:pt x="3806188" y="560095"/>
                          <a:pt x="3602649" y="620030"/>
                        </a:cubicBezTo>
                        <a:cubicBezTo>
                          <a:pt x="3399110" y="679965"/>
                          <a:pt x="3364832" y="602250"/>
                          <a:pt x="3212553" y="620030"/>
                        </a:cubicBezTo>
                        <a:cubicBezTo>
                          <a:pt x="3060274" y="637810"/>
                          <a:pt x="2803745" y="611116"/>
                          <a:pt x="2547096" y="620030"/>
                        </a:cubicBezTo>
                        <a:cubicBezTo>
                          <a:pt x="2290447" y="628944"/>
                          <a:pt x="2330663" y="599928"/>
                          <a:pt x="2248787" y="620030"/>
                        </a:cubicBezTo>
                        <a:cubicBezTo>
                          <a:pt x="2166911" y="640132"/>
                          <a:pt x="1894976" y="566256"/>
                          <a:pt x="1583330" y="620030"/>
                        </a:cubicBezTo>
                        <a:cubicBezTo>
                          <a:pt x="1271684" y="673804"/>
                          <a:pt x="1331706" y="588276"/>
                          <a:pt x="1193234" y="620030"/>
                        </a:cubicBezTo>
                        <a:cubicBezTo>
                          <a:pt x="1054762" y="651784"/>
                          <a:pt x="1037048" y="618999"/>
                          <a:pt x="894926" y="620030"/>
                        </a:cubicBezTo>
                        <a:cubicBezTo>
                          <a:pt x="752804" y="621061"/>
                          <a:pt x="670831" y="580283"/>
                          <a:pt x="504830" y="620030"/>
                        </a:cubicBezTo>
                        <a:cubicBezTo>
                          <a:pt x="338829" y="659777"/>
                          <a:pt x="209164" y="605714"/>
                          <a:pt x="0" y="620030"/>
                        </a:cubicBezTo>
                        <a:cubicBezTo>
                          <a:pt x="-25652" y="520703"/>
                          <a:pt x="14295" y="447375"/>
                          <a:pt x="0" y="322416"/>
                        </a:cubicBezTo>
                        <a:cubicBezTo>
                          <a:pt x="-14295" y="197457"/>
                          <a:pt x="4354" y="146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800" b="1" dirty="0">
                <a:solidFill>
                  <a:schemeClr val="tx1"/>
                </a:solidFill>
                <a:latin typeface="Cambria" panose="02040503050406030204" pitchFamily="18" charset="0"/>
                <a:cs typeface="Arial" panose="020B0604020202020204" pitchFamily="34" charset="0"/>
              </a:rPr>
              <a:t>Pregiudizio e discriminazione</a:t>
            </a:r>
          </a:p>
        </p:txBody>
      </p:sp>
      <p:sp>
        <p:nvSpPr>
          <p:cNvPr id="18" name="CasellaDiTesto 17">
            <a:extLst>
              <a:ext uri="{FF2B5EF4-FFF2-40B4-BE49-F238E27FC236}">
                <a16:creationId xmlns:a16="http://schemas.microsoft.com/office/drawing/2014/main" id="{13A685CD-6C5D-FD4E-AB6D-2BCC85CB6FE4}"/>
              </a:ext>
            </a:extLst>
          </p:cNvPr>
          <p:cNvSpPr txBox="1"/>
          <p:nvPr/>
        </p:nvSpPr>
        <p:spPr>
          <a:xfrm>
            <a:off x="1661452" y="1844567"/>
            <a:ext cx="8899044" cy="400110"/>
          </a:xfrm>
          <a:prstGeom prst="rect">
            <a:avLst/>
          </a:prstGeom>
          <a:noFill/>
          <a:ln>
            <a:solidFill>
              <a:schemeClr val="tx2"/>
            </a:solidFill>
          </a:ln>
        </p:spPr>
        <p:txBody>
          <a:bodyPr wrap="square" rtlCol="0">
            <a:spAutoFit/>
          </a:bodyPr>
          <a:lstStyle/>
          <a:p>
            <a:r>
              <a:rPr lang="it-IT" sz="2000" dirty="0">
                <a:latin typeface="Cambria" panose="02040503050406030204" pitchFamily="18" charset="0"/>
              </a:rPr>
              <a:t>La traduzione comportamentale del pregiudizio è la </a:t>
            </a:r>
            <a:r>
              <a:rPr lang="it-IT" sz="2000" b="1" dirty="0">
                <a:latin typeface="Cambria" panose="02040503050406030204" pitchFamily="18" charset="0"/>
              </a:rPr>
              <a:t>discriminazione</a:t>
            </a:r>
            <a:r>
              <a:rPr lang="it-IT" sz="2000" dirty="0">
                <a:latin typeface="Cambria" panose="02040503050406030204" pitchFamily="18" charset="0"/>
              </a:rPr>
              <a:t>.</a:t>
            </a:r>
          </a:p>
        </p:txBody>
      </p:sp>
      <p:sp>
        <p:nvSpPr>
          <p:cNvPr id="19" name="CasellaDiTesto 18">
            <a:extLst>
              <a:ext uri="{FF2B5EF4-FFF2-40B4-BE49-F238E27FC236}">
                <a16:creationId xmlns:a16="http://schemas.microsoft.com/office/drawing/2014/main" id="{A9ED475F-1AD4-7542-BC7C-C5A40C759A98}"/>
              </a:ext>
            </a:extLst>
          </p:cNvPr>
          <p:cNvSpPr txBox="1"/>
          <p:nvPr/>
        </p:nvSpPr>
        <p:spPr>
          <a:xfrm>
            <a:off x="1661452" y="2492417"/>
            <a:ext cx="8899044" cy="707886"/>
          </a:xfrm>
          <a:prstGeom prst="rect">
            <a:avLst/>
          </a:prstGeom>
          <a:noFill/>
          <a:ln>
            <a:solidFill>
              <a:schemeClr val="tx2"/>
            </a:solidFill>
          </a:ln>
        </p:spPr>
        <p:txBody>
          <a:bodyPr wrap="square" rtlCol="0">
            <a:spAutoFit/>
          </a:bodyPr>
          <a:lstStyle/>
          <a:p>
            <a:r>
              <a:rPr lang="it-IT" sz="2000" dirty="0">
                <a:latin typeface="Cambria" panose="02040503050406030204" pitchFamily="18" charset="0"/>
              </a:rPr>
              <a:t>La discriminazione indica la messa in atto di un comportamento negativo </a:t>
            </a:r>
            <a:r>
              <a:rPr lang="it-IT" sz="2000" b="1" dirty="0">
                <a:latin typeface="Cambria" panose="02040503050406030204" pitchFamily="18" charset="0"/>
              </a:rPr>
              <a:t>sulla base di un pregiudizio negativo.</a:t>
            </a:r>
          </a:p>
        </p:txBody>
      </p:sp>
      <p:sp>
        <p:nvSpPr>
          <p:cNvPr id="20" name="CasellaDiTesto 19">
            <a:extLst>
              <a:ext uri="{FF2B5EF4-FFF2-40B4-BE49-F238E27FC236}">
                <a16:creationId xmlns:a16="http://schemas.microsoft.com/office/drawing/2014/main" id="{13B35214-575A-8242-8B26-B09B2D841683}"/>
              </a:ext>
            </a:extLst>
          </p:cNvPr>
          <p:cNvSpPr txBox="1"/>
          <p:nvPr/>
        </p:nvSpPr>
        <p:spPr>
          <a:xfrm>
            <a:off x="1661452" y="3471304"/>
            <a:ext cx="8899044" cy="707886"/>
          </a:xfrm>
          <a:prstGeom prst="rect">
            <a:avLst/>
          </a:prstGeom>
          <a:noFill/>
          <a:ln w="22225">
            <a:solidFill>
              <a:srgbClr val="C00000"/>
            </a:solidFill>
          </a:ln>
        </p:spPr>
        <p:txBody>
          <a:bodyPr wrap="square" rtlCol="0">
            <a:spAutoFit/>
          </a:bodyPr>
          <a:lstStyle/>
          <a:p>
            <a:r>
              <a:rPr lang="it-IT" sz="2000" dirty="0">
                <a:latin typeface="Cambria" panose="02040503050406030204" pitchFamily="18" charset="0"/>
              </a:rPr>
              <a:t>Non sempre il pregiudizio (come </a:t>
            </a:r>
            <a:r>
              <a:rPr lang="it-IT" sz="2000" b="1" dirty="0">
                <a:latin typeface="Cambria" panose="02040503050406030204" pitchFamily="18" charset="0"/>
              </a:rPr>
              <a:t>ATTEGGIAMENTO</a:t>
            </a:r>
            <a:r>
              <a:rPr lang="it-IT" sz="2000" dirty="0">
                <a:latin typeface="Cambria" panose="02040503050406030204" pitchFamily="18" charset="0"/>
              </a:rPr>
              <a:t>) si traduce in discriminazione (</a:t>
            </a:r>
            <a:r>
              <a:rPr lang="it-IT" sz="2000" b="1" dirty="0">
                <a:latin typeface="Cambria" panose="02040503050406030204" pitchFamily="18" charset="0"/>
              </a:rPr>
              <a:t>COMPORTAMENTO</a:t>
            </a:r>
            <a:r>
              <a:rPr lang="it-IT" sz="2000" dirty="0">
                <a:latin typeface="Cambria" panose="02040503050406030204" pitchFamily="18" charset="0"/>
              </a:rPr>
              <a:t>).</a:t>
            </a:r>
          </a:p>
        </p:txBody>
      </p:sp>
    </p:spTree>
    <p:extLst>
      <p:ext uri="{BB962C8B-B14F-4D97-AF65-F5344CB8AC3E}">
        <p14:creationId xmlns:p14="http://schemas.microsoft.com/office/powerpoint/2010/main" val="3410447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7E38C0-08CF-F741-88EF-F3398AD1F37A}"/>
              </a:ext>
            </a:extLst>
          </p:cNvPr>
          <p:cNvSpPr>
            <a:spLocks noGrp="1"/>
          </p:cNvSpPr>
          <p:nvPr>
            <p:ph type="sldNum" sz="quarter" idx="12"/>
          </p:nvPr>
        </p:nvSpPr>
        <p:spPr/>
        <p:txBody>
          <a:bodyPr/>
          <a:lstStyle/>
          <a:p>
            <a:fld id="{E3AAEEB7-370C-4CD1-84ED-44A96922B98A}" type="slidenum">
              <a:rPr lang="it-IT" smtClean="0"/>
              <a:pPr/>
              <a:t>11</a:t>
            </a:fld>
            <a:endParaRPr lang="it-IT"/>
          </a:p>
        </p:txBody>
      </p:sp>
      <p:sp>
        <p:nvSpPr>
          <p:cNvPr id="6" name="Rettangolo 5">
            <a:extLst>
              <a:ext uri="{FF2B5EF4-FFF2-40B4-BE49-F238E27FC236}">
                <a16:creationId xmlns:a16="http://schemas.microsoft.com/office/drawing/2014/main" id="{80637DFD-FB59-2F49-AFE4-AAFF759B002C}"/>
              </a:ext>
            </a:extLst>
          </p:cNvPr>
          <p:cNvSpPr/>
          <p:nvPr/>
        </p:nvSpPr>
        <p:spPr>
          <a:xfrm>
            <a:off x="1661452" y="590428"/>
            <a:ext cx="6882820" cy="858443"/>
          </a:xfrm>
          <a:prstGeom prst="rect">
            <a:avLst/>
          </a:prstGeom>
          <a:noFill/>
          <a:ln cmpd="sng">
            <a:solidFill>
              <a:schemeClr val="tx2">
                <a:alpha val="86000"/>
              </a:schemeClr>
            </a:solidFill>
            <a:prstDash val="solid"/>
            <a:extLst>
              <a:ext uri="{C807C97D-BFC1-408E-A445-0C87EB9F89A2}">
                <ask:lineSketchStyleProps xmlns:ask="http://schemas.microsoft.com/office/drawing/2018/sketchyshapes" sd="1219033472">
                  <a:custGeom>
                    <a:avLst/>
                    <a:gdLst>
                      <a:gd name="connsiteX0" fmla="*/ 0 w 9178724"/>
                      <a:gd name="connsiteY0" fmla="*/ 0 h 620030"/>
                      <a:gd name="connsiteX1" fmla="*/ 298309 w 9178724"/>
                      <a:gd name="connsiteY1" fmla="*/ 0 h 620030"/>
                      <a:gd name="connsiteX2" fmla="*/ 596617 w 9178724"/>
                      <a:gd name="connsiteY2" fmla="*/ 0 h 620030"/>
                      <a:gd name="connsiteX3" fmla="*/ 894926 w 9178724"/>
                      <a:gd name="connsiteY3" fmla="*/ 0 h 620030"/>
                      <a:gd name="connsiteX4" fmla="*/ 1652170 w 9178724"/>
                      <a:gd name="connsiteY4" fmla="*/ 0 h 620030"/>
                      <a:gd name="connsiteX5" fmla="*/ 2225841 w 9178724"/>
                      <a:gd name="connsiteY5" fmla="*/ 0 h 620030"/>
                      <a:gd name="connsiteX6" fmla="*/ 2524149 w 9178724"/>
                      <a:gd name="connsiteY6" fmla="*/ 0 h 620030"/>
                      <a:gd name="connsiteX7" fmla="*/ 3097819 w 9178724"/>
                      <a:gd name="connsiteY7" fmla="*/ 0 h 620030"/>
                      <a:gd name="connsiteX8" fmla="*/ 3855064 w 9178724"/>
                      <a:gd name="connsiteY8" fmla="*/ 0 h 620030"/>
                      <a:gd name="connsiteX9" fmla="*/ 4336947 w 9178724"/>
                      <a:gd name="connsiteY9" fmla="*/ 0 h 620030"/>
                      <a:gd name="connsiteX10" fmla="*/ 4818830 w 9178724"/>
                      <a:gd name="connsiteY10" fmla="*/ 0 h 620030"/>
                      <a:gd name="connsiteX11" fmla="*/ 5392500 w 9178724"/>
                      <a:gd name="connsiteY11" fmla="*/ 0 h 620030"/>
                      <a:gd name="connsiteX12" fmla="*/ 6057958 w 9178724"/>
                      <a:gd name="connsiteY12" fmla="*/ 0 h 620030"/>
                      <a:gd name="connsiteX13" fmla="*/ 6723415 w 9178724"/>
                      <a:gd name="connsiteY13" fmla="*/ 0 h 620030"/>
                      <a:gd name="connsiteX14" fmla="*/ 7388873 w 9178724"/>
                      <a:gd name="connsiteY14" fmla="*/ 0 h 620030"/>
                      <a:gd name="connsiteX15" fmla="*/ 8146118 w 9178724"/>
                      <a:gd name="connsiteY15" fmla="*/ 0 h 620030"/>
                      <a:gd name="connsiteX16" fmla="*/ 9178724 w 9178724"/>
                      <a:gd name="connsiteY16" fmla="*/ 0 h 620030"/>
                      <a:gd name="connsiteX17" fmla="*/ 9178724 w 9178724"/>
                      <a:gd name="connsiteY17" fmla="*/ 316215 h 620030"/>
                      <a:gd name="connsiteX18" fmla="*/ 9178724 w 9178724"/>
                      <a:gd name="connsiteY18" fmla="*/ 620030 h 620030"/>
                      <a:gd name="connsiteX19" fmla="*/ 8421479 w 9178724"/>
                      <a:gd name="connsiteY19" fmla="*/ 620030 h 620030"/>
                      <a:gd name="connsiteX20" fmla="*/ 7847809 w 9178724"/>
                      <a:gd name="connsiteY20" fmla="*/ 620030 h 620030"/>
                      <a:gd name="connsiteX21" fmla="*/ 7365926 w 9178724"/>
                      <a:gd name="connsiteY21" fmla="*/ 620030 h 620030"/>
                      <a:gd name="connsiteX22" fmla="*/ 6884043 w 9178724"/>
                      <a:gd name="connsiteY22" fmla="*/ 620030 h 620030"/>
                      <a:gd name="connsiteX23" fmla="*/ 6402160 w 9178724"/>
                      <a:gd name="connsiteY23" fmla="*/ 620030 h 620030"/>
                      <a:gd name="connsiteX24" fmla="*/ 5920277 w 9178724"/>
                      <a:gd name="connsiteY24" fmla="*/ 620030 h 620030"/>
                      <a:gd name="connsiteX25" fmla="*/ 5254819 w 9178724"/>
                      <a:gd name="connsiteY25" fmla="*/ 620030 h 620030"/>
                      <a:gd name="connsiteX26" fmla="*/ 4681149 w 9178724"/>
                      <a:gd name="connsiteY26" fmla="*/ 620030 h 620030"/>
                      <a:gd name="connsiteX27" fmla="*/ 4382841 w 9178724"/>
                      <a:gd name="connsiteY27" fmla="*/ 620030 h 620030"/>
                      <a:gd name="connsiteX28" fmla="*/ 3900958 w 9178724"/>
                      <a:gd name="connsiteY28" fmla="*/ 620030 h 620030"/>
                      <a:gd name="connsiteX29" fmla="*/ 3235500 w 9178724"/>
                      <a:gd name="connsiteY29" fmla="*/ 620030 h 620030"/>
                      <a:gd name="connsiteX30" fmla="*/ 2845404 w 9178724"/>
                      <a:gd name="connsiteY30" fmla="*/ 620030 h 620030"/>
                      <a:gd name="connsiteX31" fmla="*/ 2088160 w 9178724"/>
                      <a:gd name="connsiteY31" fmla="*/ 620030 h 620030"/>
                      <a:gd name="connsiteX32" fmla="*/ 1330915 w 9178724"/>
                      <a:gd name="connsiteY32" fmla="*/ 620030 h 620030"/>
                      <a:gd name="connsiteX33" fmla="*/ 757245 w 9178724"/>
                      <a:gd name="connsiteY33" fmla="*/ 620030 h 620030"/>
                      <a:gd name="connsiteX34" fmla="*/ 0 w 9178724"/>
                      <a:gd name="connsiteY34" fmla="*/ 620030 h 620030"/>
                      <a:gd name="connsiteX35" fmla="*/ 0 w 9178724"/>
                      <a:gd name="connsiteY35" fmla="*/ 310015 h 620030"/>
                      <a:gd name="connsiteX36" fmla="*/ 0 w 9178724"/>
                      <a:gd name="connsiteY36" fmla="*/ 0 h 62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78724" h="620030" fill="none" extrusionOk="0">
                        <a:moveTo>
                          <a:pt x="0" y="0"/>
                        </a:moveTo>
                        <a:cubicBezTo>
                          <a:pt x="102535" y="-35417"/>
                          <a:pt x="231128" y="19743"/>
                          <a:pt x="298309" y="0"/>
                        </a:cubicBezTo>
                        <a:cubicBezTo>
                          <a:pt x="365490" y="-19743"/>
                          <a:pt x="504771" y="6903"/>
                          <a:pt x="596617" y="0"/>
                        </a:cubicBezTo>
                        <a:cubicBezTo>
                          <a:pt x="688463" y="-6903"/>
                          <a:pt x="801466" y="32459"/>
                          <a:pt x="894926" y="0"/>
                        </a:cubicBezTo>
                        <a:cubicBezTo>
                          <a:pt x="988386" y="-32459"/>
                          <a:pt x="1351220" y="8679"/>
                          <a:pt x="1652170" y="0"/>
                        </a:cubicBezTo>
                        <a:cubicBezTo>
                          <a:pt x="1953120" y="-8679"/>
                          <a:pt x="2036343" y="40882"/>
                          <a:pt x="2225841" y="0"/>
                        </a:cubicBezTo>
                        <a:cubicBezTo>
                          <a:pt x="2415339" y="-40882"/>
                          <a:pt x="2409558" y="12227"/>
                          <a:pt x="2524149" y="0"/>
                        </a:cubicBezTo>
                        <a:cubicBezTo>
                          <a:pt x="2638740" y="-12227"/>
                          <a:pt x="2909787" y="59308"/>
                          <a:pt x="3097819" y="0"/>
                        </a:cubicBezTo>
                        <a:cubicBezTo>
                          <a:pt x="3285851" y="-59308"/>
                          <a:pt x="3499507" y="53098"/>
                          <a:pt x="3855064" y="0"/>
                        </a:cubicBezTo>
                        <a:cubicBezTo>
                          <a:pt x="4210622" y="-53098"/>
                          <a:pt x="4150339" y="24700"/>
                          <a:pt x="4336947" y="0"/>
                        </a:cubicBezTo>
                        <a:cubicBezTo>
                          <a:pt x="4523555" y="-24700"/>
                          <a:pt x="4623920" y="10678"/>
                          <a:pt x="4818830" y="0"/>
                        </a:cubicBezTo>
                        <a:cubicBezTo>
                          <a:pt x="5013740" y="-10678"/>
                          <a:pt x="5127394" y="40268"/>
                          <a:pt x="5392500" y="0"/>
                        </a:cubicBezTo>
                        <a:cubicBezTo>
                          <a:pt x="5657606" y="-40268"/>
                          <a:pt x="5754330" y="74320"/>
                          <a:pt x="6057958" y="0"/>
                        </a:cubicBezTo>
                        <a:cubicBezTo>
                          <a:pt x="6361586" y="-74320"/>
                          <a:pt x="6494940" y="37329"/>
                          <a:pt x="6723415" y="0"/>
                        </a:cubicBezTo>
                        <a:cubicBezTo>
                          <a:pt x="6951890" y="-37329"/>
                          <a:pt x="7117832" y="30948"/>
                          <a:pt x="7388873" y="0"/>
                        </a:cubicBezTo>
                        <a:cubicBezTo>
                          <a:pt x="7659914" y="-30948"/>
                          <a:pt x="7926991" y="65074"/>
                          <a:pt x="8146118" y="0"/>
                        </a:cubicBezTo>
                        <a:cubicBezTo>
                          <a:pt x="8365246" y="-65074"/>
                          <a:pt x="8701383" y="71750"/>
                          <a:pt x="9178724" y="0"/>
                        </a:cubicBezTo>
                        <a:cubicBezTo>
                          <a:pt x="9200174" y="141322"/>
                          <a:pt x="9160033" y="216766"/>
                          <a:pt x="9178724" y="316215"/>
                        </a:cubicBezTo>
                        <a:cubicBezTo>
                          <a:pt x="9197415" y="415665"/>
                          <a:pt x="9170910" y="493137"/>
                          <a:pt x="9178724" y="620030"/>
                        </a:cubicBezTo>
                        <a:cubicBezTo>
                          <a:pt x="8847610" y="633606"/>
                          <a:pt x="8699284" y="581521"/>
                          <a:pt x="8421479" y="620030"/>
                        </a:cubicBezTo>
                        <a:cubicBezTo>
                          <a:pt x="8143674" y="658539"/>
                          <a:pt x="8043343" y="588100"/>
                          <a:pt x="7847809" y="620030"/>
                        </a:cubicBezTo>
                        <a:cubicBezTo>
                          <a:pt x="7652275" y="651960"/>
                          <a:pt x="7499974" y="566721"/>
                          <a:pt x="7365926" y="620030"/>
                        </a:cubicBezTo>
                        <a:cubicBezTo>
                          <a:pt x="7231878" y="673339"/>
                          <a:pt x="6983206" y="609203"/>
                          <a:pt x="6884043" y="620030"/>
                        </a:cubicBezTo>
                        <a:cubicBezTo>
                          <a:pt x="6784880" y="630857"/>
                          <a:pt x="6634085" y="589226"/>
                          <a:pt x="6402160" y="620030"/>
                        </a:cubicBezTo>
                        <a:cubicBezTo>
                          <a:pt x="6170235" y="650834"/>
                          <a:pt x="6075682" y="619367"/>
                          <a:pt x="5920277" y="620030"/>
                        </a:cubicBezTo>
                        <a:cubicBezTo>
                          <a:pt x="5764872" y="620693"/>
                          <a:pt x="5573139" y="548710"/>
                          <a:pt x="5254819" y="620030"/>
                        </a:cubicBezTo>
                        <a:cubicBezTo>
                          <a:pt x="4936499" y="691350"/>
                          <a:pt x="4839040" y="582151"/>
                          <a:pt x="4681149" y="620030"/>
                        </a:cubicBezTo>
                        <a:cubicBezTo>
                          <a:pt x="4523258" y="657909"/>
                          <a:pt x="4447847" y="611926"/>
                          <a:pt x="4382841" y="620030"/>
                        </a:cubicBezTo>
                        <a:cubicBezTo>
                          <a:pt x="4317835" y="628134"/>
                          <a:pt x="4075188" y="570834"/>
                          <a:pt x="3900958" y="620030"/>
                        </a:cubicBezTo>
                        <a:cubicBezTo>
                          <a:pt x="3726728" y="669226"/>
                          <a:pt x="3504960" y="595564"/>
                          <a:pt x="3235500" y="620030"/>
                        </a:cubicBezTo>
                        <a:cubicBezTo>
                          <a:pt x="2966040" y="644496"/>
                          <a:pt x="3034078" y="612289"/>
                          <a:pt x="2845404" y="620030"/>
                        </a:cubicBezTo>
                        <a:cubicBezTo>
                          <a:pt x="2656730" y="627771"/>
                          <a:pt x="2449560" y="570399"/>
                          <a:pt x="2088160" y="620030"/>
                        </a:cubicBezTo>
                        <a:cubicBezTo>
                          <a:pt x="1726760" y="669661"/>
                          <a:pt x="1489744" y="618694"/>
                          <a:pt x="1330915" y="620030"/>
                        </a:cubicBezTo>
                        <a:cubicBezTo>
                          <a:pt x="1172086" y="621366"/>
                          <a:pt x="970889" y="568148"/>
                          <a:pt x="757245" y="620030"/>
                        </a:cubicBezTo>
                        <a:cubicBezTo>
                          <a:pt x="543601" y="671912"/>
                          <a:pt x="288056" y="618081"/>
                          <a:pt x="0" y="620030"/>
                        </a:cubicBezTo>
                        <a:cubicBezTo>
                          <a:pt x="-24602" y="527322"/>
                          <a:pt x="13740" y="373087"/>
                          <a:pt x="0" y="310015"/>
                        </a:cubicBezTo>
                        <a:cubicBezTo>
                          <a:pt x="-13740" y="246943"/>
                          <a:pt x="26405" y="66838"/>
                          <a:pt x="0" y="0"/>
                        </a:cubicBezTo>
                        <a:close/>
                      </a:path>
                      <a:path w="9178724" h="620030" stroke="0" extrusionOk="0">
                        <a:moveTo>
                          <a:pt x="0" y="0"/>
                        </a:moveTo>
                        <a:cubicBezTo>
                          <a:pt x="96739" y="-29740"/>
                          <a:pt x="316269" y="55884"/>
                          <a:pt x="481883" y="0"/>
                        </a:cubicBezTo>
                        <a:cubicBezTo>
                          <a:pt x="647497" y="-55884"/>
                          <a:pt x="662906" y="22298"/>
                          <a:pt x="780192" y="0"/>
                        </a:cubicBezTo>
                        <a:cubicBezTo>
                          <a:pt x="897478" y="-22298"/>
                          <a:pt x="1174454" y="84120"/>
                          <a:pt x="1537436" y="0"/>
                        </a:cubicBezTo>
                        <a:cubicBezTo>
                          <a:pt x="1900418" y="-84120"/>
                          <a:pt x="1921992" y="49836"/>
                          <a:pt x="2019319" y="0"/>
                        </a:cubicBezTo>
                        <a:cubicBezTo>
                          <a:pt x="2116646" y="-49836"/>
                          <a:pt x="2279697" y="53246"/>
                          <a:pt x="2501202" y="0"/>
                        </a:cubicBezTo>
                        <a:cubicBezTo>
                          <a:pt x="2722707" y="-53246"/>
                          <a:pt x="3105924" y="15731"/>
                          <a:pt x="3258447" y="0"/>
                        </a:cubicBezTo>
                        <a:cubicBezTo>
                          <a:pt x="3410970" y="-15731"/>
                          <a:pt x="3548202" y="42104"/>
                          <a:pt x="3648543" y="0"/>
                        </a:cubicBezTo>
                        <a:cubicBezTo>
                          <a:pt x="3748884" y="-42104"/>
                          <a:pt x="4173673" y="21777"/>
                          <a:pt x="4405788" y="0"/>
                        </a:cubicBezTo>
                        <a:cubicBezTo>
                          <a:pt x="4637904" y="-21777"/>
                          <a:pt x="4991337" y="42536"/>
                          <a:pt x="5163032" y="0"/>
                        </a:cubicBezTo>
                        <a:cubicBezTo>
                          <a:pt x="5334727" y="-42536"/>
                          <a:pt x="5620270" y="48170"/>
                          <a:pt x="5736703" y="0"/>
                        </a:cubicBezTo>
                        <a:cubicBezTo>
                          <a:pt x="5853136" y="-48170"/>
                          <a:pt x="6278797" y="51597"/>
                          <a:pt x="6493947" y="0"/>
                        </a:cubicBezTo>
                        <a:cubicBezTo>
                          <a:pt x="6709097" y="-51597"/>
                          <a:pt x="6791622" y="51322"/>
                          <a:pt x="6975830" y="0"/>
                        </a:cubicBezTo>
                        <a:cubicBezTo>
                          <a:pt x="7160038" y="-51322"/>
                          <a:pt x="7222993" y="41857"/>
                          <a:pt x="7457713" y="0"/>
                        </a:cubicBezTo>
                        <a:cubicBezTo>
                          <a:pt x="7692433" y="-41857"/>
                          <a:pt x="7885776" y="62575"/>
                          <a:pt x="8123171" y="0"/>
                        </a:cubicBezTo>
                        <a:cubicBezTo>
                          <a:pt x="8360566" y="-62575"/>
                          <a:pt x="8394351" y="45246"/>
                          <a:pt x="8605054" y="0"/>
                        </a:cubicBezTo>
                        <a:cubicBezTo>
                          <a:pt x="8815757" y="-45246"/>
                          <a:pt x="8988246" y="15581"/>
                          <a:pt x="9178724" y="0"/>
                        </a:cubicBezTo>
                        <a:cubicBezTo>
                          <a:pt x="9202683" y="95727"/>
                          <a:pt x="9155313" y="164771"/>
                          <a:pt x="9178724" y="322416"/>
                        </a:cubicBezTo>
                        <a:cubicBezTo>
                          <a:pt x="9202135" y="480061"/>
                          <a:pt x="9157802" y="527713"/>
                          <a:pt x="9178724" y="620030"/>
                        </a:cubicBezTo>
                        <a:cubicBezTo>
                          <a:pt x="8951193" y="671370"/>
                          <a:pt x="8799462" y="595443"/>
                          <a:pt x="8513267" y="620030"/>
                        </a:cubicBezTo>
                        <a:cubicBezTo>
                          <a:pt x="8227072" y="644617"/>
                          <a:pt x="8259683" y="573792"/>
                          <a:pt x="8123171" y="620030"/>
                        </a:cubicBezTo>
                        <a:cubicBezTo>
                          <a:pt x="7986659" y="666268"/>
                          <a:pt x="7591580" y="543706"/>
                          <a:pt x="7365926" y="620030"/>
                        </a:cubicBezTo>
                        <a:cubicBezTo>
                          <a:pt x="7140272" y="696354"/>
                          <a:pt x="6935755" y="598652"/>
                          <a:pt x="6792256" y="620030"/>
                        </a:cubicBezTo>
                        <a:cubicBezTo>
                          <a:pt x="6648757" y="641408"/>
                          <a:pt x="6575267" y="585033"/>
                          <a:pt x="6402160" y="620030"/>
                        </a:cubicBezTo>
                        <a:cubicBezTo>
                          <a:pt x="6229053" y="655027"/>
                          <a:pt x="6024031" y="591791"/>
                          <a:pt x="5828490" y="620030"/>
                        </a:cubicBezTo>
                        <a:cubicBezTo>
                          <a:pt x="5632949" y="648269"/>
                          <a:pt x="5678078" y="587768"/>
                          <a:pt x="5530181" y="620030"/>
                        </a:cubicBezTo>
                        <a:cubicBezTo>
                          <a:pt x="5382284" y="652292"/>
                          <a:pt x="5354071" y="600649"/>
                          <a:pt x="5231873" y="620030"/>
                        </a:cubicBezTo>
                        <a:cubicBezTo>
                          <a:pt x="5109675" y="639411"/>
                          <a:pt x="4917260" y="557481"/>
                          <a:pt x="4658202" y="620030"/>
                        </a:cubicBezTo>
                        <a:cubicBezTo>
                          <a:pt x="4399144" y="682579"/>
                          <a:pt x="4442789" y="601632"/>
                          <a:pt x="4268107" y="620030"/>
                        </a:cubicBezTo>
                        <a:cubicBezTo>
                          <a:pt x="4093426" y="638428"/>
                          <a:pt x="3806188" y="560095"/>
                          <a:pt x="3602649" y="620030"/>
                        </a:cubicBezTo>
                        <a:cubicBezTo>
                          <a:pt x="3399110" y="679965"/>
                          <a:pt x="3364832" y="602250"/>
                          <a:pt x="3212553" y="620030"/>
                        </a:cubicBezTo>
                        <a:cubicBezTo>
                          <a:pt x="3060274" y="637810"/>
                          <a:pt x="2803745" y="611116"/>
                          <a:pt x="2547096" y="620030"/>
                        </a:cubicBezTo>
                        <a:cubicBezTo>
                          <a:pt x="2290447" y="628944"/>
                          <a:pt x="2330663" y="599928"/>
                          <a:pt x="2248787" y="620030"/>
                        </a:cubicBezTo>
                        <a:cubicBezTo>
                          <a:pt x="2166911" y="640132"/>
                          <a:pt x="1894976" y="566256"/>
                          <a:pt x="1583330" y="620030"/>
                        </a:cubicBezTo>
                        <a:cubicBezTo>
                          <a:pt x="1271684" y="673804"/>
                          <a:pt x="1331706" y="588276"/>
                          <a:pt x="1193234" y="620030"/>
                        </a:cubicBezTo>
                        <a:cubicBezTo>
                          <a:pt x="1054762" y="651784"/>
                          <a:pt x="1037048" y="618999"/>
                          <a:pt x="894926" y="620030"/>
                        </a:cubicBezTo>
                        <a:cubicBezTo>
                          <a:pt x="752804" y="621061"/>
                          <a:pt x="670831" y="580283"/>
                          <a:pt x="504830" y="620030"/>
                        </a:cubicBezTo>
                        <a:cubicBezTo>
                          <a:pt x="338829" y="659777"/>
                          <a:pt x="209164" y="605714"/>
                          <a:pt x="0" y="620030"/>
                        </a:cubicBezTo>
                        <a:cubicBezTo>
                          <a:pt x="-25652" y="520703"/>
                          <a:pt x="14295" y="447375"/>
                          <a:pt x="0" y="322416"/>
                        </a:cubicBezTo>
                        <a:cubicBezTo>
                          <a:pt x="-14295" y="197457"/>
                          <a:pt x="4354" y="146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800" b="1" dirty="0">
                <a:solidFill>
                  <a:schemeClr val="tx1"/>
                </a:solidFill>
                <a:latin typeface="Cambria" panose="02040503050406030204" pitchFamily="18" charset="0"/>
                <a:cs typeface="Arial" panose="020B0604020202020204" pitchFamily="34" charset="0"/>
              </a:rPr>
              <a:t>Le origini del pregiudizio</a:t>
            </a:r>
          </a:p>
        </p:txBody>
      </p:sp>
      <p:grpSp>
        <p:nvGrpSpPr>
          <p:cNvPr id="23" name="Gruppo 22">
            <a:extLst>
              <a:ext uri="{FF2B5EF4-FFF2-40B4-BE49-F238E27FC236}">
                <a16:creationId xmlns:a16="http://schemas.microsoft.com/office/drawing/2014/main" id="{AC4C0258-26E2-9B49-8223-52741AC3636E}"/>
              </a:ext>
            </a:extLst>
          </p:cNvPr>
          <p:cNvGrpSpPr/>
          <p:nvPr/>
        </p:nvGrpSpPr>
        <p:grpSpPr>
          <a:xfrm>
            <a:off x="1661316" y="1628800"/>
            <a:ext cx="8549484" cy="892552"/>
            <a:chOff x="137316" y="1628800"/>
            <a:chExt cx="8549484" cy="892552"/>
          </a:xfrm>
        </p:grpSpPr>
        <p:sp>
          <p:nvSpPr>
            <p:cNvPr id="17" name="Rettangolo 16">
              <a:extLst>
                <a:ext uri="{FF2B5EF4-FFF2-40B4-BE49-F238E27FC236}">
                  <a16:creationId xmlns:a16="http://schemas.microsoft.com/office/drawing/2014/main" id="{EB654934-E96F-CD42-AE5D-3A44F6A50388}"/>
                </a:ext>
              </a:extLst>
            </p:cNvPr>
            <p:cNvSpPr/>
            <p:nvPr/>
          </p:nvSpPr>
          <p:spPr>
            <a:xfrm>
              <a:off x="137316" y="1700807"/>
              <a:ext cx="8549348" cy="400109"/>
            </a:xfrm>
            <a:prstGeom prst="rect">
              <a:avLst/>
            </a:prstGeom>
            <a:solidFill>
              <a:schemeClr val="accent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nvGrpSpPr>
            <p:cNvPr id="5" name="Gruppo 4">
              <a:extLst>
                <a:ext uri="{FF2B5EF4-FFF2-40B4-BE49-F238E27FC236}">
                  <a16:creationId xmlns:a16="http://schemas.microsoft.com/office/drawing/2014/main" id="{14E89D9D-AAFD-5040-B1DA-9BA231057219}"/>
                </a:ext>
              </a:extLst>
            </p:cNvPr>
            <p:cNvGrpSpPr/>
            <p:nvPr/>
          </p:nvGrpSpPr>
          <p:grpSpPr>
            <a:xfrm>
              <a:off x="137452" y="1628800"/>
              <a:ext cx="8549348" cy="892552"/>
              <a:chOff x="137452" y="1628800"/>
              <a:chExt cx="8549348" cy="892552"/>
            </a:xfrm>
          </p:grpSpPr>
          <p:sp>
            <p:nvSpPr>
              <p:cNvPr id="7" name="CasellaDiTesto 6">
                <a:extLst>
                  <a:ext uri="{FF2B5EF4-FFF2-40B4-BE49-F238E27FC236}">
                    <a16:creationId xmlns:a16="http://schemas.microsoft.com/office/drawing/2014/main" id="{AFD86DE8-E783-FD41-97B3-73A19BE0DF50}"/>
                  </a:ext>
                </a:extLst>
              </p:cNvPr>
              <p:cNvSpPr txBox="1"/>
              <p:nvPr/>
            </p:nvSpPr>
            <p:spPr>
              <a:xfrm>
                <a:off x="137452" y="1628800"/>
                <a:ext cx="2994388" cy="461665"/>
              </a:xfrm>
              <a:prstGeom prst="rect">
                <a:avLst/>
              </a:prstGeom>
              <a:noFill/>
            </p:spPr>
            <p:txBody>
              <a:bodyPr wrap="square" rtlCol="0">
                <a:spAutoFit/>
              </a:bodyPr>
              <a:lstStyle/>
              <a:p>
                <a:r>
                  <a:rPr lang="it-IT" b="1" dirty="0">
                    <a:latin typeface="Cambria" panose="02040503050406030204" pitchFamily="18" charset="0"/>
                  </a:rPr>
                  <a:t>FASE I: </a:t>
                </a:r>
                <a:r>
                  <a:rPr lang="it-IT" sz="2400" dirty="0">
                    <a:latin typeface="Cambria" panose="02040503050406030204" pitchFamily="18" charset="0"/>
                  </a:rPr>
                  <a:t>1920 – 1950 </a:t>
                </a:r>
                <a:endParaRPr lang="it-IT" dirty="0">
                  <a:latin typeface="Cambria" panose="02040503050406030204" pitchFamily="18" charset="0"/>
                </a:endParaRPr>
              </a:p>
            </p:txBody>
          </p:sp>
          <p:sp>
            <p:nvSpPr>
              <p:cNvPr id="8" name="CasellaDiTesto 7">
                <a:extLst>
                  <a:ext uri="{FF2B5EF4-FFF2-40B4-BE49-F238E27FC236}">
                    <a16:creationId xmlns:a16="http://schemas.microsoft.com/office/drawing/2014/main" id="{B64346E3-F2A9-A04B-8EF2-57466131FC0C}"/>
                  </a:ext>
                </a:extLst>
              </p:cNvPr>
              <p:cNvSpPr txBox="1"/>
              <p:nvPr/>
            </p:nvSpPr>
            <p:spPr>
              <a:xfrm>
                <a:off x="137452" y="2152020"/>
                <a:ext cx="8549348" cy="369332"/>
              </a:xfrm>
              <a:prstGeom prst="rect">
                <a:avLst/>
              </a:prstGeom>
              <a:noFill/>
              <a:ln>
                <a:solidFill>
                  <a:srgbClr val="C00000"/>
                </a:solidFill>
              </a:ln>
            </p:spPr>
            <p:txBody>
              <a:bodyPr wrap="square" rtlCol="0">
                <a:spAutoFit/>
              </a:bodyPr>
              <a:lstStyle/>
              <a:p>
                <a:r>
                  <a:rPr lang="it-IT" dirty="0">
                    <a:latin typeface="Cambria" panose="02040503050406030204" pitchFamily="18" charset="0"/>
                  </a:rPr>
                  <a:t>Il pregiudizio è espressione </a:t>
                </a:r>
                <a:r>
                  <a:rPr lang="it-IT" b="1" dirty="0">
                    <a:latin typeface="Cambria" panose="02040503050406030204" pitchFamily="18" charset="0"/>
                  </a:rPr>
                  <a:t>particolari caratteristiche di personalità</a:t>
                </a:r>
                <a:r>
                  <a:rPr lang="it-IT" dirty="0">
                    <a:latin typeface="Cambria" panose="02040503050406030204" pitchFamily="18" charset="0"/>
                  </a:rPr>
                  <a:t>.</a:t>
                </a:r>
              </a:p>
            </p:txBody>
          </p:sp>
        </p:grpSp>
      </p:grpSp>
      <p:grpSp>
        <p:nvGrpSpPr>
          <p:cNvPr id="24" name="Gruppo 23">
            <a:extLst>
              <a:ext uri="{FF2B5EF4-FFF2-40B4-BE49-F238E27FC236}">
                <a16:creationId xmlns:a16="http://schemas.microsoft.com/office/drawing/2014/main" id="{F771F244-177C-3147-A5BC-61787D17A5A9}"/>
              </a:ext>
            </a:extLst>
          </p:cNvPr>
          <p:cNvGrpSpPr/>
          <p:nvPr/>
        </p:nvGrpSpPr>
        <p:grpSpPr>
          <a:xfrm>
            <a:off x="1661316" y="2780929"/>
            <a:ext cx="8549484" cy="1723549"/>
            <a:chOff x="137316" y="2780928"/>
            <a:chExt cx="8549484" cy="1723549"/>
          </a:xfrm>
        </p:grpSpPr>
        <p:sp>
          <p:nvSpPr>
            <p:cNvPr id="21" name="Rettangolo 20">
              <a:extLst>
                <a:ext uri="{FF2B5EF4-FFF2-40B4-BE49-F238E27FC236}">
                  <a16:creationId xmlns:a16="http://schemas.microsoft.com/office/drawing/2014/main" id="{B669CCA5-0352-044F-A77E-9720D8E85516}"/>
                </a:ext>
              </a:extLst>
            </p:cNvPr>
            <p:cNvSpPr/>
            <p:nvPr/>
          </p:nvSpPr>
          <p:spPr>
            <a:xfrm>
              <a:off x="137316" y="2855155"/>
              <a:ext cx="8549348" cy="400109"/>
            </a:xfrm>
            <a:prstGeom prst="rect">
              <a:avLst/>
            </a:prstGeom>
            <a:solidFill>
              <a:schemeClr val="accent5">
                <a:lumMod val="75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nvGrpSpPr>
            <p:cNvPr id="10" name="Gruppo 9">
              <a:extLst>
                <a:ext uri="{FF2B5EF4-FFF2-40B4-BE49-F238E27FC236}">
                  <a16:creationId xmlns:a16="http://schemas.microsoft.com/office/drawing/2014/main" id="{7503F607-44F3-2245-8726-1533D7A62F98}"/>
                </a:ext>
              </a:extLst>
            </p:cNvPr>
            <p:cNvGrpSpPr/>
            <p:nvPr/>
          </p:nvGrpSpPr>
          <p:grpSpPr>
            <a:xfrm>
              <a:off x="137452" y="2780928"/>
              <a:ext cx="8549348" cy="1723549"/>
              <a:chOff x="137452" y="2780928"/>
              <a:chExt cx="8549348" cy="1723549"/>
            </a:xfrm>
          </p:grpSpPr>
          <p:sp>
            <p:nvSpPr>
              <p:cNvPr id="13" name="CasellaDiTesto 12">
                <a:extLst>
                  <a:ext uri="{FF2B5EF4-FFF2-40B4-BE49-F238E27FC236}">
                    <a16:creationId xmlns:a16="http://schemas.microsoft.com/office/drawing/2014/main" id="{719AE791-79EF-D34F-AF81-2DFBC729F5C1}"/>
                  </a:ext>
                </a:extLst>
              </p:cNvPr>
              <p:cNvSpPr txBox="1"/>
              <p:nvPr/>
            </p:nvSpPr>
            <p:spPr>
              <a:xfrm>
                <a:off x="137452" y="2780928"/>
                <a:ext cx="3354428" cy="461665"/>
              </a:xfrm>
              <a:prstGeom prst="rect">
                <a:avLst/>
              </a:prstGeom>
              <a:noFill/>
            </p:spPr>
            <p:txBody>
              <a:bodyPr wrap="square" rtlCol="0">
                <a:spAutoFit/>
              </a:bodyPr>
              <a:lstStyle/>
              <a:p>
                <a:r>
                  <a:rPr lang="it-IT" b="1" dirty="0">
                    <a:latin typeface="Cambria" panose="02040503050406030204" pitchFamily="18" charset="0"/>
                  </a:rPr>
                  <a:t>FASE II: </a:t>
                </a:r>
                <a:r>
                  <a:rPr lang="it-IT" sz="2400" dirty="0">
                    <a:latin typeface="Cambria" panose="02040503050406030204" pitchFamily="18" charset="0"/>
                  </a:rPr>
                  <a:t>1950/60 – 1970 </a:t>
                </a:r>
                <a:endParaRPr lang="it-IT" dirty="0">
                  <a:latin typeface="Cambria" panose="02040503050406030204" pitchFamily="18" charset="0"/>
                </a:endParaRPr>
              </a:p>
            </p:txBody>
          </p:sp>
          <p:sp>
            <p:nvSpPr>
              <p:cNvPr id="14" name="CasellaDiTesto 13">
                <a:extLst>
                  <a:ext uri="{FF2B5EF4-FFF2-40B4-BE49-F238E27FC236}">
                    <a16:creationId xmlns:a16="http://schemas.microsoft.com/office/drawing/2014/main" id="{45B7BCF7-0BE1-6043-B99D-25FF4F1E3CA1}"/>
                  </a:ext>
                </a:extLst>
              </p:cNvPr>
              <p:cNvSpPr txBox="1"/>
              <p:nvPr/>
            </p:nvSpPr>
            <p:spPr>
              <a:xfrm>
                <a:off x="137452" y="3304148"/>
                <a:ext cx="8549348" cy="1200329"/>
              </a:xfrm>
              <a:prstGeom prst="rect">
                <a:avLst/>
              </a:prstGeom>
              <a:noFill/>
              <a:ln>
                <a:solidFill>
                  <a:srgbClr val="C00000"/>
                </a:solidFill>
              </a:ln>
            </p:spPr>
            <p:txBody>
              <a:bodyPr wrap="square" rtlCol="0">
                <a:spAutoFit/>
              </a:bodyPr>
              <a:lstStyle/>
              <a:p>
                <a:r>
                  <a:rPr lang="it-IT" dirty="0">
                    <a:latin typeface="Cambria" panose="02040503050406030204" pitchFamily="18" charset="0"/>
                  </a:rPr>
                  <a:t>Il pregiudizio è esito di </a:t>
                </a:r>
                <a:r>
                  <a:rPr lang="it-IT" b="1" dirty="0">
                    <a:latin typeface="Cambria" panose="02040503050406030204" pitchFamily="18" charset="0"/>
                  </a:rPr>
                  <a:t>normali processi </a:t>
                </a:r>
                <a:r>
                  <a:rPr lang="it-IT" dirty="0">
                    <a:latin typeface="Cambria" panose="02040503050406030204" pitchFamily="18" charset="0"/>
                  </a:rPr>
                  <a:t>(cognitivi e motivazionali) </a:t>
                </a:r>
                <a:r>
                  <a:rPr lang="it-IT" b="1" dirty="0">
                    <a:latin typeface="Cambria" panose="02040503050406030204" pitchFamily="18" charset="0"/>
                  </a:rPr>
                  <a:t>che operano in ciascun individuo. </a:t>
                </a:r>
              </a:p>
              <a:p>
                <a:endParaRPr lang="it-IT" dirty="0">
                  <a:latin typeface="Cambria" panose="02040503050406030204" pitchFamily="18" charset="0"/>
                </a:endParaRPr>
              </a:p>
              <a:p>
                <a:r>
                  <a:rPr lang="it-IT" dirty="0">
                    <a:latin typeface="Cambria" panose="02040503050406030204" pitchFamily="18" charset="0"/>
                  </a:rPr>
                  <a:t>Il pregiudizio è un </a:t>
                </a:r>
                <a:r>
                  <a:rPr lang="it-IT" b="1" dirty="0">
                    <a:latin typeface="Cambria" panose="02040503050406030204" pitchFamily="18" charset="0"/>
                  </a:rPr>
                  <a:t>fenomeno di gruppo</a:t>
                </a:r>
                <a:r>
                  <a:rPr lang="it-IT" dirty="0">
                    <a:latin typeface="Cambria" panose="02040503050406030204" pitchFamily="18" charset="0"/>
                  </a:rPr>
                  <a:t>.</a:t>
                </a:r>
              </a:p>
            </p:txBody>
          </p:sp>
        </p:grpSp>
      </p:grpSp>
      <p:grpSp>
        <p:nvGrpSpPr>
          <p:cNvPr id="25" name="Gruppo 24">
            <a:extLst>
              <a:ext uri="{FF2B5EF4-FFF2-40B4-BE49-F238E27FC236}">
                <a16:creationId xmlns:a16="http://schemas.microsoft.com/office/drawing/2014/main" id="{4F315BE7-D370-A64C-94D3-DAAECBC2CDC1}"/>
              </a:ext>
            </a:extLst>
          </p:cNvPr>
          <p:cNvGrpSpPr/>
          <p:nvPr/>
        </p:nvGrpSpPr>
        <p:grpSpPr>
          <a:xfrm>
            <a:off x="1661316" y="4850630"/>
            <a:ext cx="8549348" cy="923857"/>
            <a:chOff x="137316" y="4850629"/>
            <a:chExt cx="8549348" cy="923857"/>
          </a:xfrm>
        </p:grpSpPr>
        <p:sp>
          <p:nvSpPr>
            <p:cNvPr id="22" name="Rettangolo 21">
              <a:extLst>
                <a:ext uri="{FF2B5EF4-FFF2-40B4-BE49-F238E27FC236}">
                  <a16:creationId xmlns:a16="http://schemas.microsoft.com/office/drawing/2014/main" id="{E192A6E2-520A-714A-BF2E-E4A42440C877}"/>
                </a:ext>
              </a:extLst>
            </p:cNvPr>
            <p:cNvSpPr/>
            <p:nvPr/>
          </p:nvSpPr>
          <p:spPr>
            <a:xfrm>
              <a:off x="137316" y="4869160"/>
              <a:ext cx="8549348" cy="400109"/>
            </a:xfrm>
            <a:prstGeom prst="rect">
              <a:avLst/>
            </a:prstGeom>
            <a:solidFill>
              <a:schemeClr val="accent4">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nvGrpSpPr>
            <p:cNvPr id="12" name="Gruppo 11">
              <a:extLst>
                <a:ext uri="{FF2B5EF4-FFF2-40B4-BE49-F238E27FC236}">
                  <a16:creationId xmlns:a16="http://schemas.microsoft.com/office/drawing/2014/main" id="{786E121D-E1AA-4A43-AF95-728D038F9056}"/>
                </a:ext>
              </a:extLst>
            </p:cNvPr>
            <p:cNvGrpSpPr/>
            <p:nvPr/>
          </p:nvGrpSpPr>
          <p:grpSpPr>
            <a:xfrm>
              <a:off x="137316" y="4850629"/>
              <a:ext cx="8549348" cy="923857"/>
              <a:chOff x="137316" y="4804697"/>
              <a:chExt cx="8549348" cy="923857"/>
            </a:xfrm>
          </p:grpSpPr>
          <p:sp>
            <p:nvSpPr>
              <p:cNvPr id="15" name="CasellaDiTesto 14">
                <a:extLst>
                  <a:ext uri="{FF2B5EF4-FFF2-40B4-BE49-F238E27FC236}">
                    <a16:creationId xmlns:a16="http://schemas.microsoft.com/office/drawing/2014/main" id="{086103ED-21F0-0A4D-B091-BF2AE0D60ADA}"/>
                  </a:ext>
                </a:extLst>
              </p:cNvPr>
              <p:cNvSpPr txBox="1"/>
              <p:nvPr/>
            </p:nvSpPr>
            <p:spPr>
              <a:xfrm>
                <a:off x="137452" y="4804697"/>
                <a:ext cx="2994388" cy="461665"/>
              </a:xfrm>
              <a:prstGeom prst="rect">
                <a:avLst/>
              </a:prstGeom>
              <a:noFill/>
            </p:spPr>
            <p:txBody>
              <a:bodyPr wrap="square" rtlCol="0">
                <a:spAutoFit/>
              </a:bodyPr>
              <a:lstStyle/>
              <a:p>
                <a:r>
                  <a:rPr lang="it-IT" b="1" dirty="0">
                    <a:latin typeface="Cambria" panose="02040503050406030204" pitchFamily="18" charset="0"/>
                  </a:rPr>
                  <a:t>FASE III</a:t>
                </a:r>
                <a:r>
                  <a:rPr lang="it-IT" b="1">
                    <a:latin typeface="Cambria" panose="02040503050406030204" pitchFamily="18" charset="0"/>
                  </a:rPr>
                  <a:t>: </a:t>
                </a:r>
                <a:r>
                  <a:rPr lang="it-IT" sz="2400">
                    <a:latin typeface="Cambria" panose="02040503050406030204" pitchFamily="18" charset="0"/>
                  </a:rPr>
                  <a:t>1970 </a:t>
                </a:r>
                <a:r>
                  <a:rPr lang="it-IT" sz="2400" dirty="0">
                    <a:latin typeface="Cambria" panose="02040503050406030204" pitchFamily="18" charset="0"/>
                  </a:rPr>
                  <a:t>– </a:t>
                </a:r>
                <a:endParaRPr lang="it-IT" dirty="0">
                  <a:latin typeface="Cambria" panose="02040503050406030204" pitchFamily="18" charset="0"/>
                </a:endParaRPr>
              </a:p>
            </p:txBody>
          </p:sp>
          <p:sp>
            <p:nvSpPr>
              <p:cNvPr id="16" name="CasellaDiTesto 15">
                <a:extLst>
                  <a:ext uri="{FF2B5EF4-FFF2-40B4-BE49-F238E27FC236}">
                    <a16:creationId xmlns:a16="http://schemas.microsoft.com/office/drawing/2014/main" id="{6EEBA98F-E96E-A143-8A50-0847049D83E5}"/>
                  </a:ext>
                </a:extLst>
              </p:cNvPr>
              <p:cNvSpPr txBox="1"/>
              <p:nvPr/>
            </p:nvSpPr>
            <p:spPr>
              <a:xfrm>
                <a:off x="137316" y="5359222"/>
                <a:ext cx="8549348" cy="369332"/>
              </a:xfrm>
              <a:prstGeom prst="rect">
                <a:avLst/>
              </a:prstGeom>
              <a:noFill/>
              <a:ln>
                <a:solidFill>
                  <a:srgbClr val="C00000"/>
                </a:solidFill>
              </a:ln>
            </p:spPr>
            <p:txBody>
              <a:bodyPr wrap="square" rtlCol="0">
                <a:spAutoFit/>
              </a:bodyPr>
              <a:lstStyle/>
              <a:p>
                <a:r>
                  <a:rPr lang="it-IT" dirty="0">
                    <a:latin typeface="Cambria" panose="02040503050406030204" pitchFamily="18" charset="0"/>
                  </a:rPr>
                  <a:t>Forme di </a:t>
                </a:r>
                <a:r>
                  <a:rPr lang="it-IT" b="1" dirty="0">
                    <a:latin typeface="Cambria" panose="02040503050406030204" pitchFamily="18" charset="0"/>
                  </a:rPr>
                  <a:t>espressione nascosta di pregiudizio</a:t>
                </a:r>
                <a:r>
                  <a:rPr lang="it-IT" dirty="0">
                    <a:latin typeface="Cambria" panose="02040503050406030204" pitchFamily="18" charset="0"/>
                  </a:rPr>
                  <a:t>.</a:t>
                </a:r>
              </a:p>
            </p:txBody>
          </p:sp>
        </p:grpSp>
      </p:grpSp>
    </p:spTree>
    <p:extLst>
      <p:ext uri="{BB962C8B-B14F-4D97-AF65-F5344CB8AC3E}">
        <p14:creationId xmlns:p14="http://schemas.microsoft.com/office/powerpoint/2010/main" val="413696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7E38C0-08CF-F741-88EF-F3398AD1F37A}"/>
              </a:ext>
            </a:extLst>
          </p:cNvPr>
          <p:cNvSpPr>
            <a:spLocks noGrp="1"/>
          </p:cNvSpPr>
          <p:nvPr>
            <p:ph type="sldNum" sz="quarter" idx="12"/>
          </p:nvPr>
        </p:nvSpPr>
        <p:spPr/>
        <p:txBody>
          <a:bodyPr/>
          <a:lstStyle/>
          <a:p>
            <a:fld id="{E3AAEEB7-370C-4CD1-84ED-44A96922B98A}" type="slidenum">
              <a:rPr lang="it-IT" smtClean="0"/>
              <a:pPr/>
              <a:t>12</a:t>
            </a:fld>
            <a:endParaRPr lang="it-IT"/>
          </a:p>
        </p:txBody>
      </p:sp>
      <p:sp>
        <p:nvSpPr>
          <p:cNvPr id="6" name="Rettangolo 5">
            <a:extLst>
              <a:ext uri="{FF2B5EF4-FFF2-40B4-BE49-F238E27FC236}">
                <a16:creationId xmlns:a16="http://schemas.microsoft.com/office/drawing/2014/main" id="{80637DFD-FB59-2F49-AFE4-AAFF759B002C}"/>
              </a:ext>
            </a:extLst>
          </p:cNvPr>
          <p:cNvSpPr/>
          <p:nvPr/>
        </p:nvSpPr>
        <p:spPr>
          <a:xfrm>
            <a:off x="1661452" y="590428"/>
            <a:ext cx="6882820" cy="858443"/>
          </a:xfrm>
          <a:prstGeom prst="rect">
            <a:avLst/>
          </a:prstGeom>
          <a:noFill/>
          <a:ln cmpd="sng">
            <a:solidFill>
              <a:schemeClr val="tx2">
                <a:alpha val="86000"/>
              </a:schemeClr>
            </a:solidFill>
            <a:prstDash val="solid"/>
            <a:extLst>
              <a:ext uri="{C807C97D-BFC1-408E-A445-0C87EB9F89A2}">
                <ask:lineSketchStyleProps xmlns:ask="http://schemas.microsoft.com/office/drawing/2018/sketchyshapes" sd="1219033472">
                  <a:custGeom>
                    <a:avLst/>
                    <a:gdLst>
                      <a:gd name="connsiteX0" fmla="*/ 0 w 9178724"/>
                      <a:gd name="connsiteY0" fmla="*/ 0 h 620030"/>
                      <a:gd name="connsiteX1" fmla="*/ 298309 w 9178724"/>
                      <a:gd name="connsiteY1" fmla="*/ 0 h 620030"/>
                      <a:gd name="connsiteX2" fmla="*/ 596617 w 9178724"/>
                      <a:gd name="connsiteY2" fmla="*/ 0 h 620030"/>
                      <a:gd name="connsiteX3" fmla="*/ 894926 w 9178724"/>
                      <a:gd name="connsiteY3" fmla="*/ 0 h 620030"/>
                      <a:gd name="connsiteX4" fmla="*/ 1652170 w 9178724"/>
                      <a:gd name="connsiteY4" fmla="*/ 0 h 620030"/>
                      <a:gd name="connsiteX5" fmla="*/ 2225841 w 9178724"/>
                      <a:gd name="connsiteY5" fmla="*/ 0 h 620030"/>
                      <a:gd name="connsiteX6" fmla="*/ 2524149 w 9178724"/>
                      <a:gd name="connsiteY6" fmla="*/ 0 h 620030"/>
                      <a:gd name="connsiteX7" fmla="*/ 3097819 w 9178724"/>
                      <a:gd name="connsiteY7" fmla="*/ 0 h 620030"/>
                      <a:gd name="connsiteX8" fmla="*/ 3855064 w 9178724"/>
                      <a:gd name="connsiteY8" fmla="*/ 0 h 620030"/>
                      <a:gd name="connsiteX9" fmla="*/ 4336947 w 9178724"/>
                      <a:gd name="connsiteY9" fmla="*/ 0 h 620030"/>
                      <a:gd name="connsiteX10" fmla="*/ 4818830 w 9178724"/>
                      <a:gd name="connsiteY10" fmla="*/ 0 h 620030"/>
                      <a:gd name="connsiteX11" fmla="*/ 5392500 w 9178724"/>
                      <a:gd name="connsiteY11" fmla="*/ 0 h 620030"/>
                      <a:gd name="connsiteX12" fmla="*/ 6057958 w 9178724"/>
                      <a:gd name="connsiteY12" fmla="*/ 0 h 620030"/>
                      <a:gd name="connsiteX13" fmla="*/ 6723415 w 9178724"/>
                      <a:gd name="connsiteY13" fmla="*/ 0 h 620030"/>
                      <a:gd name="connsiteX14" fmla="*/ 7388873 w 9178724"/>
                      <a:gd name="connsiteY14" fmla="*/ 0 h 620030"/>
                      <a:gd name="connsiteX15" fmla="*/ 8146118 w 9178724"/>
                      <a:gd name="connsiteY15" fmla="*/ 0 h 620030"/>
                      <a:gd name="connsiteX16" fmla="*/ 9178724 w 9178724"/>
                      <a:gd name="connsiteY16" fmla="*/ 0 h 620030"/>
                      <a:gd name="connsiteX17" fmla="*/ 9178724 w 9178724"/>
                      <a:gd name="connsiteY17" fmla="*/ 316215 h 620030"/>
                      <a:gd name="connsiteX18" fmla="*/ 9178724 w 9178724"/>
                      <a:gd name="connsiteY18" fmla="*/ 620030 h 620030"/>
                      <a:gd name="connsiteX19" fmla="*/ 8421479 w 9178724"/>
                      <a:gd name="connsiteY19" fmla="*/ 620030 h 620030"/>
                      <a:gd name="connsiteX20" fmla="*/ 7847809 w 9178724"/>
                      <a:gd name="connsiteY20" fmla="*/ 620030 h 620030"/>
                      <a:gd name="connsiteX21" fmla="*/ 7365926 w 9178724"/>
                      <a:gd name="connsiteY21" fmla="*/ 620030 h 620030"/>
                      <a:gd name="connsiteX22" fmla="*/ 6884043 w 9178724"/>
                      <a:gd name="connsiteY22" fmla="*/ 620030 h 620030"/>
                      <a:gd name="connsiteX23" fmla="*/ 6402160 w 9178724"/>
                      <a:gd name="connsiteY23" fmla="*/ 620030 h 620030"/>
                      <a:gd name="connsiteX24" fmla="*/ 5920277 w 9178724"/>
                      <a:gd name="connsiteY24" fmla="*/ 620030 h 620030"/>
                      <a:gd name="connsiteX25" fmla="*/ 5254819 w 9178724"/>
                      <a:gd name="connsiteY25" fmla="*/ 620030 h 620030"/>
                      <a:gd name="connsiteX26" fmla="*/ 4681149 w 9178724"/>
                      <a:gd name="connsiteY26" fmla="*/ 620030 h 620030"/>
                      <a:gd name="connsiteX27" fmla="*/ 4382841 w 9178724"/>
                      <a:gd name="connsiteY27" fmla="*/ 620030 h 620030"/>
                      <a:gd name="connsiteX28" fmla="*/ 3900958 w 9178724"/>
                      <a:gd name="connsiteY28" fmla="*/ 620030 h 620030"/>
                      <a:gd name="connsiteX29" fmla="*/ 3235500 w 9178724"/>
                      <a:gd name="connsiteY29" fmla="*/ 620030 h 620030"/>
                      <a:gd name="connsiteX30" fmla="*/ 2845404 w 9178724"/>
                      <a:gd name="connsiteY30" fmla="*/ 620030 h 620030"/>
                      <a:gd name="connsiteX31" fmla="*/ 2088160 w 9178724"/>
                      <a:gd name="connsiteY31" fmla="*/ 620030 h 620030"/>
                      <a:gd name="connsiteX32" fmla="*/ 1330915 w 9178724"/>
                      <a:gd name="connsiteY32" fmla="*/ 620030 h 620030"/>
                      <a:gd name="connsiteX33" fmla="*/ 757245 w 9178724"/>
                      <a:gd name="connsiteY33" fmla="*/ 620030 h 620030"/>
                      <a:gd name="connsiteX34" fmla="*/ 0 w 9178724"/>
                      <a:gd name="connsiteY34" fmla="*/ 620030 h 620030"/>
                      <a:gd name="connsiteX35" fmla="*/ 0 w 9178724"/>
                      <a:gd name="connsiteY35" fmla="*/ 310015 h 620030"/>
                      <a:gd name="connsiteX36" fmla="*/ 0 w 9178724"/>
                      <a:gd name="connsiteY36" fmla="*/ 0 h 62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78724" h="620030" fill="none" extrusionOk="0">
                        <a:moveTo>
                          <a:pt x="0" y="0"/>
                        </a:moveTo>
                        <a:cubicBezTo>
                          <a:pt x="102535" y="-35417"/>
                          <a:pt x="231128" y="19743"/>
                          <a:pt x="298309" y="0"/>
                        </a:cubicBezTo>
                        <a:cubicBezTo>
                          <a:pt x="365490" y="-19743"/>
                          <a:pt x="504771" y="6903"/>
                          <a:pt x="596617" y="0"/>
                        </a:cubicBezTo>
                        <a:cubicBezTo>
                          <a:pt x="688463" y="-6903"/>
                          <a:pt x="801466" y="32459"/>
                          <a:pt x="894926" y="0"/>
                        </a:cubicBezTo>
                        <a:cubicBezTo>
                          <a:pt x="988386" y="-32459"/>
                          <a:pt x="1351220" y="8679"/>
                          <a:pt x="1652170" y="0"/>
                        </a:cubicBezTo>
                        <a:cubicBezTo>
                          <a:pt x="1953120" y="-8679"/>
                          <a:pt x="2036343" y="40882"/>
                          <a:pt x="2225841" y="0"/>
                        </a:cubicBezTo>
                        <a:cubicBezTo>
                          <a:pt x="2415339" y="-40882"/>
                          <a:pt x="2409558" y="12227"/>
                          <a:pt x="2524149" y="0"/>
                        </a:cubicBezTo>
                        <a:cubicBezTo>
                          <a:pt x="2638740" y="-12227"/>
                          <a:pt x="2909787" y="59308"/>
                          <a:pt x="3097819" y="0"/>
                        </a:cubicBezTo>
                        <a:cubicBezTo>
                          <a:pt x="3285851" y="-59308"/>
                          <a:pt x="3499507" y="53098"/>
                          <a:pt x="3855064" y="0"/>
                        </a:cubicBezTo>
                        <a:cubicBezTo>
                          <a:pt x="4210622" y="-53098"/>
                          <a:pt x="4150339" y="24700"/>
                          <a:pt x="4336947" y="0"/>
                        </a:cubicBezTo>
                        <a:cubicBezTo>
                          <a:pt x="4523555" y="-24700"/>
                          <a:pt x="4623920" y="10678"/>
                          <a:pt x="4818830" y="0"/>
                        </a:cubicBezTo>
                        <a:cubicBezTo>
                          <a:pt x="5013740" y="-10678"/>
                          <a:pt x="5127394" y="40268"/>
                          <a:pt x="5392500" y="0"/>
                        </a:cubicBezTo>
                        <a:cubicBezTo>
                          <a:pt x="5657606" y="-40268"/>
                          <a:pt x="5754330" y="74320"/>
                          <a:pt x="6057958" y="0"/>
                        </a:cubicBezTo>
                        <a:cubicBezTo>
                          <a:pt x="6361586" y="-74320"/>
                          <a:pt x="6494940" y="37329"/>
                          <a:pt x="6723415" y="0"/>
                        </a:cubicBezTo>
                        <a:cubicBezTo>
                          <a:pt x="6951890" y="-37329"/>
                          <a:pt x="7117832" y="30948"/>
                          <a:pt x="7388873" y="0"/>
                        </a:cubicBezTo>
                        <a:cubicBezTo>
                          <a:pt x="7659914" y="-30948"/>
                          <a:pt x="7926991" y="65074"/>
                          <a:pt x="8146118" y="0"/>
                        </a:cubicBezTo>
                        <a:cubicBezTo>
                          <a:pt x="8365246" y="-65074"/>
                          <a:pt x="8701383" y="71750"/>
                          <a:pt x="9178724" y="0"/>
                        </a:cubicBezTo>
                        <a:cubicBezTo>
                          <a:pt x="9200174" y="141322"/>
                          <a:pt x="9160033" y="216766"/>
                          <a:pt x="9178724" y="316215"/>
                        </a:cubicBezTo>
                        <a:cubicBezTo>
                          <a:pt x="9197415" y="415665"/>
                          <a:pt x="9170910" y="493137"/>
                          <a:pt x="9178724" y="620030"/>
                        </a:cubicBezTo>
                        <a:cubicBezTo>
                          <a:pt x="8847610" y="633606"/>
                          <a:pt x="8699284" y="581521"/>
                          <a:pt x="8421479" y="620030"/>
                        </a:cubicBezTo>
                        <a:cubicBezTo>
                          <a:pt x="8143674" y="658539"/>
                          <a:pt x="8043343" y="588100"/>
                          <a:pt x="7847809" y="620030"/>
                        </a:cubicBezTo>
                        <a:cubicBezTo>
                          <a:pt x="7652275" y="651960"/>
                          <a:pt x="7499974" y="566721"/>
                          <a:pt x="7365926" y="620030"/>
                        </a:cubicBezTo>
                        <a:cubicBezTo>
                          <a:pt x="7231878" y="673339"/>
                          <a:pt x="6983206" y="609203"/>
                          <a:pt x="6884043" y="620030"/>
                        </a:cubicBezTo>
                        <a:cubicBezTo>
                          <a:pt x="6784880" y="630857"/>
                          <a:pt x="6634085" y="589226"/>
                          <a:pt x="6402160" y="620030"/>
                        </a:cubicBezTo>
                        <a:cubicBezTo>
                          <a:pt x="6170235" y="650834"/>
                          <a:pt x="6075682" y="619367"/>
                          <a:pt x="5920277" y="620030"/>
                        </a:cubicBezTo>
                        <a:cubicBezTo>
                          <a:pt x="5764872" y="620693"/>
                          <a:pt x="5573139" y="548710"/>
                          <a:pt x="5254819" y="620030"/>
                        </a:cubicBezTo>
                        <a:cubicBezTo>
                          <a:pt x="4936499" y="691350"/>
                          <a:pt x="4839040" y="582151"/>
                          <a:pt x="4681149" y="620030"/>
                        </a:cubicBezTo>
                        <a:cubicBezTo>
                          <a:pt x="4523258" y="657909"/>
                          <a:pt x="4447847" y="611926"/>
                          <a:pt x="4382841" y="620030"/>
                        </a:cubicBezTo>
                        <a:cubicBezTo>
                          <a:pt x="4317835" y="628134"/>
                          <a:pt x="4075188" y="570834"/>
                          <a:pt x="3900958" y="620030"/>
                        </a:cubicBezTo>
                        <a:cubicBezTo>
                          <a:pt x="3726728" y="669226"/>
                          <a:pt x="3504960" y="595564"/>
                          <a:pt x="3235500" y="620030"/>
                        </a:cubicBezTo>
                        <a:cubicBezTo>
                          <a:pt x="2966040" y="644496"/>
                          <a:pt x="3034078" y="612289"/>
                          <a:pt x="2845404" y="620030"/>
                        </a:cubicBezTo>
                        <a:cubicBezTo>
                          <a:pt x="2656730" y="627771"/>
                          <a:pt x="2449560" y="570399"/>
                          <a:pt x="2088160" y="620030"/>
                        </a:cubicBezTo>
                        <a:cubicBezTo>
                          <a:pt x="1726760" y="669661"/>
                          <a:pt x="1489744" y="618694"/>
                          <a:pt x="1330915" y="620030"/>
                        </a:cubicBezTo>
                        <a:cubicBezTo>
                          <a:pt x="1172086" y="621366"/>
                          <a:pt x="970889" y="568148"/>
                          <a:pt x="757245" y="620030"/>
                        </a:cubicBezTo>
                        <a:cubicBezTo>
                          <a:pt x="543601" y="671912"/>
                          <a:pt x="288056" y="618081"/>
                          <a:pt x="0" y="620030"/>
                        </a:cubicBezTo>
                        <a:cubicBezTo>
                          <a:pt x="-24602" y="527322"/>
                          <a:pt x="13740" y="373087"/>
                          <a:pt x="0" y="310015"/>
                        </a:cubicBezTo>
                        <a:cubicBezTo>
                          <a:pt x="-13740" y="246943"/>
                          <a:pt x="26405" y="66838"/>
                          <a:pt x="0" y="0"/>
                        </a:cubicBezTo>
                        <a:close/>
                      </a:path>
                      <a:path w="9178724" h="620030" stroke="0" extrusionOk="0">
                        <a:moveTo>
                          <a:pt x="0" y="0"/>
                        </a:moveTo>
                        <a:cubicBezTo>
                          <a:pt x="96739" y="-29740"/>
                          <a:pt x="316269" y="55884"/>
                          <a:pt x="481883" y="0"/>
                        </a:cubicBezTo>
                        <a:cubicBezTo>
                          <a:pt x="647497" y="-55884"/>
                          <a:pt x="662906" y="22298"/>
                          <a:pt x="780192" y="0"/>
                        </a:cubicBezTo>
                        <a:cubicBezTo>
                          <a:pt x="897478" y="-22298"/>
                          <a:pt x="1174454" y="84120"/>
                          <a:pt x="1537436" y="0"/>
                        </a:cubicBezTo>
                        <a:cubicBezTo>
                          <a:pt x="1900418" y="-84120"/>
                          <a:pt x="1921992" y="49836"/>
                          <a:pt x="2019319" y="0"/>
                        </a:cubicBezTo>
                        <a:cubicBezTo>
                          <a:pt x="2116646" y="-49836"/>
                          <a:pt x="2279697" y="53246"/>
                          <a:pt x="2501202" y="0"/>
                        </a:cubicBezTo>
                        <a:cubicBezTo>
                          <a:pt x="2722707" y="-53246"/>
                          <a:pt x="3105924" y="15731"/>
                          <a:pt x="3258447" y="0"/>
                        </a:cubicBezTo>
                        <a:cubicBezTo>
                          <a:pt x="3410970" y="-15731"/>
                          <a:pt x="3548202" y="42104"/>
                          <a:pt x="3648543" y="0"/>
                        </a:cubicBezTo>
                        <a:cubicBezTo>
                          <a:pt x="3748884" y="-42104"/>
                          <a:pt x="4173673" y="21777"/>
                          <a:pt x="4405788" y="0"/>
                        </a:cubicBezTo>
                        <a:cubicBezTo>
                          <a:pt x="4637904" y="-21777"/>
                          <a:pt x="4991337" y="42536"/>
                          <a:pt x="5163032" y="0"/>
                        </a:cubicBezTo>
                        <a:cubicBezTo>
                          <a:pt x="5334727" y="-42536"/>
                          <a:pt x="5620270" y="48170"/>
                          <a:pt x="5736703" y="0"/>
                        </a:cubicBezTo>
                        <a:cubicBezTo>
                          <a:pt x="5853136" y="-48170"/>
                          <a:pt x="6278797" y="51597"/>
                          <a:pt x="6493947" y="0"/>
                        </a:cubicBezTo>
                        <a:cubicBezTo>
                          <a:pt x="6709097" y="-51597"/>
                          <a:pt x="6791622" y="51322"/>
                          <a:pt x="6975830" y="0"/>
                        </a:cubicBezTo>
                        <a:cubicBezTo>
                          <a:pt x="7160038" y="-51322"/>
                          <a:pt x="7222993" y="41857"/>
                          <a:pt x="7457713" y="0"/>
                        </a:cubicBezTo>
                        <a:cubicBezTo>
                          <a:pt x="7692433" y="-41857"/>
                          <a:pt x="7885776" y="62575"/>
                          <a:pt x="8123171" y="0"/>
                        </a:cubicBezTo>
                        <a:cubicBezTo>
                          <a:pt x="8360566" y="-62575"/>
                          <a:pt x="8394351" y="45246"/>
                          <a:pt x="8605054" y="0"/>
                        </a:cubicBezTo>
                        <a:cubicBezTo>
                          <a:pt x="8815757" y="-45246"/>
                          <a:pt x="8988246" y="15581"/>
                          <a:pt x="9178724" y="0"/>
                        </a:cubicBezTo>
                        <a:cubicBezTo>
                          <a:pt x="9202683" y="95727"/>
                          <a:pt x="9155313" y="164771"/>
                          <a:pt x="9178724" y="322416"/>
                        </a:cubicBezTo>
                        <a:cubicBezTo>
                          <a:pt x="9202135" y="480061"/>
                          <a:pt x="9157802" y="527713"/>
                          <a:pt x="9178724" y="620030"/>
                        </a:cubicBezTo>
                        <a:cubicBezTo>
                          <a:pt x="8951193" y="671370"/>
                          <a:pt x="8799462" y="595443"/>
                          <a:pt x="8513267" y="620030"/>
                        </a:cubicBezTo>
                        <a:cubicBezTo>
                          <a:pt x="8227072" y="644617"/>
                          <a:pt x="8259683" y="573792"/>
                          <a:pt x="8123171" y="620030"/>
                        </a:cubicBezTo>
                        <a:cubicBezTo>
                          <a:pt x="7986659" y="666268"/>
                          <a:pt x="7591580" y="543706"/>
                          <a:pt x="7365926" y="620030"/>
                        </a:cubicBezTo>
                        <a:cubicBezTo>
                          <a:pt x="7140272" y="696354"/>
                          <a:pt x="6935755" y="598652"/>
                          <a:pt x="6792256" y="620030"/>
                        </a:cubicBezTo>
                        <a:cubicBezTo>
                          <a:pt x="6648757" y="641408"/>
                          <a:pt x="6575267" y="585033"/>
                          <a:pt x="6402160" y="620030"/>
                        </a:cubicBezTo>
                        <a:cubicBezTo>
                          <a:pt x="6229053" y="655027"/>
                          <a:pt x="6024031" y="591791"/>
                          <a:pt x="5828490" y="620030"/>
                        </a:cubicBezTo>
                        <a:cubicBezTo>
                          <a:pt x="5632949" y="648269"/>
                          <a:pt x="5678078" y="587768"/>
                          <a:pt x="5530181" y="620030"/>
                        </a:cubicBezTo>
                        <a:cubicBezTo>
                          <a:pt x="5382284" y="652292"/>
                          <a:pt x="5354071" y="600649"/>
                          <a:pt x="5231873" y="620030"/>
                        </a:cubicBezTo>
                        <a:cubicBezTo>
                          <a:pt x="5109675" y="639411"/>
                          <a:pt x="4917260" y="557481"/>
                          <a:pt x="4658202" y="620030"/>
                        </a:cubicBezTo>
                        <a:cubicBezTo>
                          <a:pt x="4399144" y="682579"/>
                          <a:pt x="4442789" y="601632"/>
                          <a:pt x="4268107" y="620030"/>
                        </a:cubicBezTo>
                        <a:cubicBezTo>
                          <a:pt x="4093426" y="638428"/>
                          <a:pt x="3806188" y="560095"/>
                          <a:pt x="3602649" y="620030"/>
                        </a:cubicBezTo>
                        <a:cubicBezTo>
                          <a:pt x="3399110" y="679965"/>
                          <a:pt x="3364832" y="602250"/>
                          <a:pt x="3212553" y="620030"/>
                        </a:cubicBezTo>
                        <a:cubicBezTo>
                          <a:pt x="3060274" y="637810"/>
                          <a:pt x="2803745" y="611116"/>
                          <a:pt x="2547096" y="620030"/>
                        </a:cubicBezTo>
                        <a:cubicBezTo>
                          <a:pt x="2290447" y="628944"/>
                          <a:pt x="2330663" y="599928"/>
                          <a:pt x="2248787" y="620030"/>
                        </a:cubicBezTo>
                        <a:cubicBezTo>
                          <a:pt x="2166911" y="640132"/>
                          <a:pt x="1894976" y="566256"/>
                          <a:pt x="1583330" y="620030"/>
                        </a:cubicBezTo>
                        <a:cubicBezTo>
                          <a:pt x="1271684" y="673804"/>
                          <a:pt x="1331706" y="588276"/>
                          <a:pt x="1193234" y="620030"/>
                        </a:cubicBezTo>
                        <a:cubicBezTo>
                          <a:pt x="1054762" y="651784"/>
                          <a:pt x="1037048" y="618999"/>
                          <a:pt x="894926" y="620030"/>
                        </a:cubicBezTo>
                        <a:cubicBezTo>
                          <a:pt x="752804" y="621061"/>
                          <a:pt x="670831" y="580283"/>
                          <a:pt x="504830" y="620030"/>
                        </a:cubicBezTo>
                        <a:cubicBezTo>
                          <a:pt x="338829" y="659777"/>
                          <a:pt x="209164" y="605714"/>
                          <a:pt x="0" y="620030"/>
                        </a:cubicBezTo>
                        <a:cubicBezTo>
                          <a:pt x="-25652" y="520703"/>
                          <a:pt x="14295" y="447375"/>
                          <a:pt x="0" y="322416"/>
                        </a:cubicBezTo>
                        <a:cubicBezTo>
                          <a:pt x="-14295" y="197457"/>
                          <a:pt x="4354" y="146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800" b="1" dirty="0">
                <a:solidFill>
                  <a:schemeClr val="tx1"/>
                </a:solidFill>
                <a:latin typeface="Cambria" panose="02040503050406030204" pitchFamily="18" charset="0"/>
                <a:cs typeface="Arial" panose="020B0604020202020204" pitchFamily="34" charset="0"/>
              </a:rPr>
              <a:t>Le origini del pregiudizio</a:t>
            </a:r>
          </a:p>
        </p:txBody>
      </p:sp>
      <p:sp>
        <p:nvSpPr>
          <p:cNvPr id="7" name="CasellaDiTesto 6">
            <a:extLst>
              <a:ext uri="{FF2B5EF4-FFF2-40B4-BE49-F238E27FC236}">
                <a16:creationId xmlns:a16="http://schemas.microsoft.com/office/drawing/2014/main" id="{AFD86DE8-E783-FD41-97B3-73A19BE0DF50}"/>
              </a:ext>
            </a:extLst>
          </p:cNvPr>
          <p:cNvSpPr txBox="1"/>
          <p:nvPr/>
        </p:nvSpPr>
        <p:spPr>
          <a:xfrm>
            <a:off x="8544272" y="1096918"/>
            <a:ext cx="860788" cy="369332"/>
          </a:xfrm>
          <a:prstGeom prst="rect">
            <a:avLst/>
          </a:prstGeom>
          <a:noFill/>
        </p:spPr>
        <p:txBody>
          <a:bodyPr wrap="square" rtlCol="0">
            <a:spAutoFit/>
          </a:bodyPr>
          <a:lstStyle/>
          <a:p>
            <a:r>
              <a:rPr lang="it-IT" b="1" dirty="0">
                <a:solidFill>
                  <a:schemeClr val="tx2">
                    <a:lumMod val="50000"/>
                  </a:schemeClr>
                </a:solidFill>
                <a:latin typeface="Cambria" panose="02040503050406030204" pitchFamily="18" charset="0"/>
              </a:rPr>
              <a:t>FASE I</a:t>
            </a:r>
          </a:p>
        </p:txBody>
      </p:sp>
      <p:sp>
        <p:nvSpPr>
          <p:cNvPr id="9" name="CasellaDiTesto 8">
            <a:extLst>
              <a:ext uri="{FF2B5EF4-FFF2-40B4-BE49-F238E27FC236}">
                <a16:creationId xmlns:a16="http://schemas.microsoft.com/office/drawing/2014/main" id="{887DB38F-5A88-9A4A-88AA-7EBB83EE4CA6}"/>
              </a:ext>
            </a:extLst>
          </p:cNvPr>
          <p:cNvSpPr txBox="1"/>
          <p:nvPr/>
        </p:nvSpPr>
        <p:spPr>
          <a:xfrm>
            <a:off x="1661452" y="1595065"/>
            <a:ext cx="6165040" cy="369332"/>
          </a:xfrm>
          <a:prstGeom prst="rect">
            <a:avLst/>
          </a:prstGeom>
          <a:noFill/>
        </p:spPr>
        <p:txBody>
          <a:bodyPr wrap="square" rtlCol="0">
            <a:spAutoFit/>
          </a:bodyPr>
          <a:lstStyle/>
          <a:p>
            <a:r>
              <a:rPr lang="it-IT" b="1" dirty="0">
                <a:solidFill>
                  <a:schemeClr val="tx2">
                    <a:lumMod val="50000"/>
                  </a:schemeClr>
                </a:solidFill>
                <a:latin typeface="Cambria" panose="02040503050406030204" pitchFamily="18" charset="0"/>
              </a:rPr>
              <a:t>Teoria della Personalità autoritaria [Adorno et al. 1950]</a:t>
            </a:r>
            <a:endParaRPr lang="it-IT" dirty="0">
              <a:solidFill>
                <a:schemeClr val="tx2">
                  <a:lumMod val="50000"/>
                </a:schemeClr>
              </a:solidFill>
              <a:latin typeface="Cambria" panose="02040503050406030204" pitchFamily="18" charset="0"/>
            </a:endParaRPr>
          </a:p>
        </p:txBody>
      </p:sp>
      <p:grpSp>
        <p:nvGrpSpPr>
          <p:cNvPr id="3" name="Gruppo 2">
            <a:extLst>
              <a:ext uri="{FF2B5EF4-FFF2-40B4-BE49-F238E27FC236}">
                <a16:creationId xmlns:a16="http://schemas.microsoft.com/office/drawing/2014/main" id="{95A15ECF-3AAA-7F4C-9C55-A8EB1AF55A95}"/>
              </a:ext>
            </a:extLst>
          </p:cNvPr>
          <p:cNvGrpSpPr/>
          <p:nvPr/>
        </p:nvGrpSpPr>
        <p:grpSpPr>
          <a:xfrm>
            <a:off x="1669225" y="2107803"/>
            <a:ext cx="1152128" cy="1514021"/>
            <a:chOff x="179512" y="3393781"/>
            <a:chExt cx="1152128" cy="1514021"/>
          </a:xfrm>
        </p:grpSpPr>
        <p:pic>
          <p:nvPicPr>
            <p:cNvPr id="2" name="Immagine 1">
              <a:extLst>
                <a:ext uri="{FF2B5EF4-FFF2-40B4-BE49-F238E27FC236}">
                  <a16:creationId xmlns:a16="http://schemas.microsoft.com/office/drawing/2014/main" id="{82211013-FB3D-5645-92EB-435FB87FC32D}"/>
                </a:ext>
              </a:extLst>
            </p:cNvPr>
            <p:cNvPicPr>
              <a:picLocks noChangeAspect="1"/>
            </p:cNvPicPr>
            <p:nvPr/>
          </p:nvPicPr>
          <p:blipFill>
            <a:blip r:embed="rId2"/>
            <a:stretch>
              <a:fillRect/>
            </a:stretch>
          </p:blipFill>
          <p:spPr>
            <a:xfrm>
              <a:off x="251520" y="3393781"/>
              <a:ext cx="947635" cy="1259356"/>
            </a:xfrm>
            <a:prstGeom prst="rect">
              <a:avLst/>
            </a:prstGeom>
          </p:spPr>
        </p:pic>
        <p:sp>
          <p:nvSpPr>
            <p:cNvPr id="11" name="CasellaDiTesto 10">
              <a:extLst>
                <a:ext uri="{FF2B5EF4-FFF2-40B4-BE49-F238E27FC236}">
                  <a16:creationId xmlns:a16="http://schemas.microsoft.com/office/drawing/2014/main" id="{5871F8E9-6854-D344-B5BA-74133963EF4E}"/>
                </a:ext>
              </a:extLst>
            </p:cNvPr>
            <p:cNvSpPr txBox="1"/>
            <p:nvPr/>
          </p:nvSpPr>
          <p:spPr>
            <a:xfrm>
              <a:off x="179512" y="4676970"/>
              <a:ext cx="1152128" cy="230832"/>
            </a:xfrm>
            <a:prstGeom prst="rect">
              <a:avLst/>
            </a:prstGeom>
            <a:noFill/>
          </p:spPr>
          <p:txBody>
            <a:bodyPr wrap="square" rtlCol="0">
              <a:spAutoFit/>
            </a:bodyPr>
            <a:lstStyle/>
            <a:p>
              <a:r>
                <a:rPr lang="it-IT" sz="900" dirty="0">
                  <a:latin typeface="Cambria" panose="02040503050406030204" pitchFamily="18" charset="0"/>
                </a:rPr>
                <a:t>Theodor Adorno</a:t>
              </a:r>
            </a:p>
          </p:txBody>
        </p:sp>
      </p:grpSp>
      <p:sp>
        <p:nvSpPr>
          <p:cNvPr id="10" name="CasellaDiTesto 9">
            <a:extLst>
              <a:ext uri="{FF2B5EF4-FFF2-40B4-BE49-F238E27FC236}">
                <a16:creationId xmlns:a16="http://schemas.microsoft.com/office/drawing/2014/main" id="{84F1A00A-C6BC-8846-A787-6033CA217646}"/>
              </a:ext>
            </a:extLst>
          </p:cNvPr>
          <p:cNvSpPr txBox="1"/>
          <p:nvPr/>
        </p:nvSpPr>
        <p:spPr>
          <a:xfrm>
            <a:off x="2821352" y="2107802"/>
            <a:ext cx="7739143" cy="523220"/>
          </a:xfrm>
          <a:prstGeom prst="rect">
            <a:avLst/>
          </a:prstGeom>
          <a:noFill/>
          <a:ln w="3175">
            <a:solidFill>
              <a:schemeClr val="tx2">
                <a:lumMod val="50000"/>
              </a:schemeClr>
            </a:solidFill>
          </a:ln>
        </p:spPr>
        <p:txBody>
          <a:bodyPr wrap="square" rtlCol="0">
            <a:spAutoFit/>
          </a:bodyPr>
          <a:lstStyle/>
          <a:p>
            <a:r>
              <a:rPr lang="it-IT" sz="1400" dirty="0">
                <a:latin typeface="Cambria" panose="02040503050406030204" pitchFamily="18" charset="0"/>
              </a:rPr>
              <a:t>Adorno e colleghi hanno sviluppato una spiegazione al pregiudizio che si basa su </a:t>
            </a:r>
            <a:r>
              <a:rPr lang="it-IT" sz="1400" b="1" dirty="0">
                <a:latin typeface="Cambria" panose="02040503050406030204" pitchFamily="18" charset="0"/>
              </a:rPr>
              <a:t>particolari caratteristiche individuali.</a:t>
            </a:r>
          </a:p>
        </p:txBody>
      </p:sp>
      <p:sp>
        <p:nvSpPr>
          <p:cNvPr id="12" name="CasellaDiTesto 11">
            <a:extLst>
              <a:ext uri="{FF2B5EF4-FFF2-40B4-BE49-F238E27FC236}">
                <a16:creationId xmlns:a16="http://schemas.microsoft.com/office/drawing/2014/main" id="{A8950954-AB0B-4144-AA4A-79CFE44590B8}"/>
              </a:ext>
            </a:extLst>
          </p:cNvPr>
          <p:cNvSpPr txBox="1"/>
          <p:nvPr/>
        </p:nvSpPr>
        <p:spPr>
          <a:xfrm>
            <a:off x="2821352" y="2737481"/>
            <a:ext cx="7739144" cy="307777"/>
          </a:xfrm>
          <a:prstGeom prst="rect">
            <a:avLst/>
          </a:prstGeom>
          <a:noFill/>
          <a:ln w="3175">
            <a:solidFill>
              <a:schemeClr val="tx2">
                <a:lumMod val="50000"/>
              </a:schemeClr>
            </a:solidFill>
          </a:ln>
        </p:spPr>
        <p:txBody>
          <a:bodyPr wrap="square" rtlCol="0">
            <a:spAutoFit/>
          </a:bodyPr>
          <a:lstStyle/>
          <a:p>
            <a:r>
              <a:rPr lang="it-IT" sz="1400" dirty="0">
                <a:latin typeface="Cambria" panose="02040503050406030204" pitchFamily="18" charset="0"/>
              </a:rPr>
              <a:t>La teoria della personalità autoritaria è basata su </a:t>
            </a:r>
            <a:r>
              <a:rPr lang="it-IT" sz="1400" b="1" dirty="0">
                <a:latin typeface="Cambria" panose="02040503050406030204" pitchFamily="18" charset="0"/>
              </a:rPr>
              <a:t>un’analisi freudiana delle dinamiche familiari. </a:t>
            </a:r>
          </a:p>
        </p:txBody>
      </p:sp>
      <p:sp>
        <p:nvSpPr>
          <p:cNvPr id="13" name="CasellaDiTesto 12">
            <a:extLst>
              <a:ext uri="{FF2B5EF4-FFF2-40B4-BE49-F238E27FC236}">
                <a16:creationId xmlns:a16="http://schemas.microsoft.com/office/drawing/2014/main" id="{59B48750-1818-4947-8A17-4F1C8B571560}"/>
              </a:ext>
            </a:extLst>
          </p:cNvPr>
          <p:cNvSpPr txBox="1"/>
          <p:nvPr/>
        </p:nvSpPr>
        <p:spPr>
          <a:xfrm>
            <a:off x="2821352" y="3360214"/>
            <a:ext cx="7739142" cy="307777"/>
          </a:xfrm>
          <a:prstGeom prst="rect">
            <a:avLst/>
          </a:prstGeom>
          <a:noFill/>
          <a:ln w="3175">
            <a:solidFill>
              <a:srgbClr val="C00000"/>
            </a:solidFill>
          </a:ln>
        </p:spPr>
        <p:txBody>
          <a:bodyPr wrap="square" rtlCol="0">
            <a:spAutoFit/>
          </a:bodyPr>
          <a:lstStyle/>
          <a:p>
            <a:r>
              <a:rPr lang="it-IT" sz="1400" b="1" dirty="0">
                <a:latin typeface="Cambria" panose="02040503050406030204" pitchFamily="18" charset="0"/>
              </a:rPr>
              <a:t>Il pregiudizio può essere ricondotto a un PARTICOLARE PROFILO DI PERSONALITÀ.</a:t>
            </a:r>
          </a:p>
        </p:txBody>
      </p:sp>
      <p:sp>
        <p:nvSpPr>
          <p:cNvPr id="14" name="CasellaDiTesto 13">
            <a:extLst>
              <a:ext uri="{FF2B5EF4-FFF2-40B4-BE49-F238E27FC236}">
                <a16:creationId xmlns:a16="http://schemas.microsoft.com/office/drawing/2014/main" id="{CDD7FC80-F127-574D-9364-15438D354BA0}"/>
              </a:ext>
            </a:extLst>
          </p:cNvPr>
          <p:cNvSpPr txBox="1"/>
          <p:nvPr/>
        </p:nvSpPr>
        <p:spPr>
          <a:xfrm>
            <a:off x="1741232" y="3893000"/>
            <a:ext cx="8819262" cy="1569660"/>
          </a:xfrm>
          <a:prstGeom prst="rect">
            <a:avLst/>
          </a:prstGeom>
          <a:noFill/>
          <a:ln w="3175">
            <a:solidFill>
              <a:schemeClr val="tx2">
                <a:lumMod val="50000"/>
              </a:schemeClr>
            </a:solidFill>
          </a:ln>
        </p:spPr>
        <p:txBody>
          <a:bodyPr wrap="square" rtlCol="0">
            <a:spAutoFit/>
          </a:bodyPr>
          <a:lstStyle/>
          <a:p>
            <a:r>
              <a:rPr lang="it-IT" sz="1600" dirty="0">
                <a:latin typeface="Cambria" panose="02040503050406030204" pitchFamily="18" charset="0"/>
              </a:rPr>
              <a:t>Le</a:t>
            </a:r>
            <a:r>
              <a:rPr lang="it-IT" sz="1600" b="1" dirty="0">
                <a:latin typeface="Cambria" panose="02040503050406030204" pitchFamily="18" charset="0"/>
              </a:rPr>
              <a:t> PERSONE AUTORITARIE:</a:t>
            </a:r>
          </a:p>
          <a:p>
            <a:endParaRPr lang="it-IT" sz="1600" b="1" dirty="0">
              <a:latin typeface="Cambria" panose="02040503050406030204" pitchFamily="18" charset="0"/>
            </a:endParaRPr>
          </a:p>
          <a:p>
            <a:pPr marL="285750" indent="-285750">
              <a:buFont typeface="Arial" panose="020B0604020202020204" pitchFamily="34" charset="0"/>
              <a:buChar char="•"/>
            </a:pPr>
            <a:r>
              <a:rPr lang="it-IT" sz="1600" dirty="0">
                <a:latin typeface="Cambria" panose="02040503050406030204" pitchFamily="18" charset="0"/>
              </a:rPr>
              <a:t>hanno credenze rigide verso il mondo sociale;</a:t>
            </a:r>
          </a:p>
          <a:p>
            <a:pPr marL="285750" indent="-285750">
              <a:buFont typeface="Arial" panose="020B0604020202020204" pitchFamily="34" charset="0"/>
              <a:buChar char="•"/>
            </a:pPr>
            <a:r>
              <a:rPr lang="it-IT" sz="1600" dirty="0">
                <a:latin typeface="Cambria" panose="02040503050406030204" pitchFamily="18" charset="0"/>
              </a:rPr>
              <a:t>supportano valori tradizionali e conservatori;</a:t>
            </a:r>
          </a:p>
          <a:p>
            <a:pPr marL="285750" indent="-285750">
              <a:buFont typeface="Arial" panose="020B0604020202020204" pitchFamily="34" charset="0"/>
              <a:buChar char="•"/>
            </a:pPr>
            <a:r>
              <a:rPr lang="it-IT" sz="1600" dirty="0">
                <a:latin typeface="Cambria" panose="02040503050406030204" pitchFamily="18" charset="0"/>
              </a:rPr>
              <a:t>hanno atteggiamenti servili verso l’autorità;</a:t>
            </a:r>
          </a:p>
          <a:p>
            <a:pPr marL="285750" indent="-285750">
              <a:buFont typeface="Arial" panose="020B0604020202020204" pitchFamily="34" charset="0"/>
              <a:buChar char="•"/>
            </a:pPr>
            <a:r>
              <a:rPr lang="it-IT" sz="1600" dirty="0">
                <a:latin typeface="Cambria" panose="02040503050406030204" pitchFamily="18" charset="0"/>
              </a:rPr>
              <a:t>tendono a sostenere o infliggere punizioni severe.</a:t>
            </a:r>
          </a:p>
        </p:txBody>
      </p:sp>
    </p:spTree>
    <p:extLst>
      <p:ext uri="{BB962C8B-B14F-4D97-AF65-F5344CB8AC3E}">
        <p14:creationId xmlns:p14="http://schemas.microsoft.com/office/powerpoint/2010/main" val="1019839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build="allAtOnce"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7E38C0-08CF-F741-88EF-F3398AD1F37A}"/>
              </a:ext>
            </a:extLst>
          </p:cNvPr>
          <p:cNvSpPr>
            <a:spLocks noGrp="1"/>
          </p:cNvSpPr>
          <p:nvPr>
            <p:ph type="sldNum" sz="quarter" idx="12"/>
          </p:nvPr>
        </p:nvSpPr>
        <p:spPr/>
        <p:txBody>
          <a:bodyPr/>
          <a:lstStyle/>
          <a:p>
            <a:fld id="{E3AAEEB7-370C-4CD1-84ED-44A96922B98A}" type="slidenum">
              <a:rPr lang="it-IT" smtClean="0"/>
              <a:pPr/>
              <a:t>13</a:t>
            </a:fld>
            <a:endParaRPr lang="it-IT"/>
          </a:p>
        </p:txBody>
      </p:sp>
      <p:sp>
        <p:nvSpPr>
          <p:cNvPr id="6" name="Rettangolo 5">
            <a:extLst>
              <a:ext uri="{FF2B5EF4-FFF2-40B4-BE49-F238E27FC236}">
                <a16:creationId xmlns:a16="http://schemas.microsoft.com/office/drawing/2014/main" id="{80637DFD-FB59-2F49-AFE4-AAFF759B002C}"/>
              </a:ext>
            </a:extLst>
          </p:cNvPr>
          <p:cNvSpPr/>
          <p:nvPr/>
        </p:nvSpPr>
        <p:spPr>
          <a:xfrm>
            <a:off x="1661452" y="590428"/>
            <a:ext cx="6882820" cy="858443"/>
          </a:xfrm>
          <a:prstGeom prst="rect">
            <a:avLst/>
          </a:prstGeom>
          <a:noFill/>
          <a:ln cmpd="sng">
            <a:solidFill>
              <a:schemeClr val="tx2">
                <a:alpha val="86000"/>
              </a:schemeClr>
            </a:solidFill>
            <a:prstDash val="solid"/>
            <a:extLst>
              <a:ext uri="{C807C97D-BFC1-408E-A445-0C87EB9F89A2}">
                <ask:lineSketchStyleProps xmlns:ask="http://schemas.microsoft.com/office/drawing/2018/sketchyshapes" sd="1219033472">
                  <a:custGeom>
                    <a:avLst/>
                    <a:gdLst>
                      <a:gd name="connsiteX0" fmla="*/ 0 w 9178724"/>
                      <a:gd name="connsiteY0" fmla="*/ 0 h 620030"/>
                      <a:gd name="connsiteX1" fmla="*/ 298309 w 9178724"/>
                      <a:gd name="connsiteY1" fmla="*/ 0 h 620030"/>
                      <a:gd name="connsiteX2" fmla="*/ 596617 w 9178724"/>
                      <a:gd name="connsiteY2" fmla="*/ 0 h 620030"/>
                      <a:gd name="connsiteX3" fmla="*/ 894926 w 9178724"/>
                      <a:gd name="connsiteY3" fmla="*/ 0 h 620030"/>
                      <a:gd name="connsiteX4" fmla="*/ 1652170 w 9178724"/>
                      <a:gd name="connsiteY4" fmla="*/ 0 h 620030"/>
                      <a:gd name="connsiteX5" fmla="*/ 2225841 w 9178724"/>
                      <a:gd name="connsiteY5" fmla="*/ 0 h 620030"/>
                      <a:gd name="connsiteX6" fmla="*/ 2524149 w 9178724"/>
                      <a:gd name="connsiteY6" fmla="*/ 0 h 620030"/>
                      <a:gd name="connsiteX7" fmla="*/ 3097819 w 9178724"/>
                      <a:gd name="connsiteY7" fmla="*/ 0 h 620030"/>
                      <a:gd name="connsiteX8" fmla="*/ 3855064 w 9178724"/>
                      <a:gd name="connsiteY8" fmla="*/ 0 h 620030"/>
                      <a:gd name="connsiteX9" fmla="*/ 4336947 w 9178724"/>
                      <a:gd name="connsiteY9" fmla="*/ 0 h 620030"/>
                      <a:gd name="connsiteX10" fmla="*/ 4818830 w 9178724"/>
                      <a:gd name="connsiteY10" fmla="*/ 0 h 620030"/>
                      <a:gd name="connsiteX11" fmla="*/ 5392500 w 9178724"/>
                      <a:gd name="connsiteY11" fmla="*/ 0 h 620030"/>
                      <a:gd name="connsiteX12" fmla="*/ 6057958 w 9178724"/>
                      <a:gd name="connsiteY12" fmla="*/ 0 h 620030"/>
                      <a:gd name="connsiteX13" fmla="*/ 6723415 w 9178724"/>
                      <a:gd name="connsiteY13" fmla="*/ 0 h 620030"/>
                      <a:gd name="connsiteX14" fmla="*/ 7388873 w 9178724"/>
                      <a:gd name="connsiteY14" fmla="*/ 0 h 620030"/>
                      <a:gd name="connsiteX15" fmla="*/ 8146118 w 9178724"/>
                      <a:gd name="connsiteY15" fmla="*/ 0 h 620030"/>
                      <a:gd name="connsiteX16" fmla="*/ 9178724 w 9178724"/>
                      <a:gd name="connsiteY16" fmla="*/ 0 h 620030"/>
                      <a:gd name="connsiteX17" fmla="*/ 9178724 w 9178724"/>
                      <a:gd name="connsiteY17" fmla="*/ 316215 h 620030"/>
                      <a:gd name="connsiteX18" fmla="*/ 9178724 w 9178724"/>
                      <a:gd name="connsiteY18" fmla="*/ 620030 h 620030"/>
                      <a:gd name="connsiteX19" fmla="*/ 8421479 w 9178724"/>
                      <a:gd name="connsiteY19" fmla="*/ 620030 h 620030"/>
                      <a:gd name="connsiteX20" fmla="*/ 7847809 w 9178724"/>
                      <a:gd name="connsiteY20" fmla="*/ 620030 h 620030"/>
                      <a:gd name="connsiteX21" fmla="*/ 7365926 w 9178724"/>
                      <a:gd name="connsiteY21" fmla="*/ 620030 h 620030"/>
                      <a:gd name="connsiteX22" fmla="*/ 6884043 w 9178724"/>
                      <a:gd name="connsiteY22" fmla="*/ 620030 h 620030"/>
                      <a:gd name="connsiteX23" fmla="*/ 6402160 w 9178724"/>
                      <a:gd name="connsiteY23" fmla="*/ 620030 h 620030"/>
                      <a:gd name="connsiteX24" fmla="*/ 5920277 w 9178724"/>
                      <a:gd name="connsiteY24" fmla="*/ 620030 h 620030"/>
                      <a:gd name="connsiteX25" fmla="*/ 5254819 w 9178724"/>
                      <a:gd name="connsiteY25" fmla="*/ 620030 h 620030"/>
                      <a:gd name="connsiteX26" fmla="*/ 4681149 w 9178724"/>
                      <a:gd name="connsiteY26" fmla="*/ 620030 h 620030"/>
                      <a:gd name="connsiteX27" fmla="*/ 4382841 w 9178724"/>
                      <a:gd name="connsiteY27" fmla="*/ 620030 h 620030"/>
                      <a:gd name="connsiteX28" fmla="*/ 3900958 w 9178724"/>
                      <a:gd name="connsiteY28" fmla="*/ 620030 h 620030"/>
                      <a:gd name="connsiteX29" fmla="*/ 3235500 w 9178724"/>
                      <a:gd name="connsiteY29" fmla="*/ 620030 h 620030"/>
                      <a:gd name="connsiteX30" fmla="*/ 2845404 w 9178724"/>
                      <a:gd name="connsiteY30" fmla="*/ 620030 h 620030"/>
                      <a:gd name="connsiteX31" fmla="*/ 2088160 w 9178724"/>
                      <a:gd name="connsiteY31" fmla="*/ 620030 h 620030"/>
                      <a:gd name="connsiteX32" fmla="*/ 1330915 w 9178724"/>
                      <a:gd name="connsiteY32" fmla="*/ 620030 h 620030"/>
                      <a:gd name="connsiteX33" fmla="*/ 757245 w 9178724"/>
                      <a:gd name="connsiteY33" fmla="*/ 620030 h 620030"/>
                      <a:gd name="connsiteX34" fmla="*/ 0 w 9178724"/>
                      <a:gd name="connsiteY34" fmla="*/ 620030 h 620030"/>
                      <a:gd name="connsiteX35" fmla="*/ 0 w 9178724"/>
                      <a:gd name="connsiteY35" fmla="*/ 310015 h 620030"/>
                      <a:gd name="connsiteX36" fmla="*/ 0 w 9178724"/>
                      <a:gd name="connsiteY36" fmla="*/ 0 h 62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78724" h="620030" fill="none" extrusionOk="0">
                        <a:moveTo>
                          <a:pt x="0" y="0"/>
                        </a:moveTo>
                        <a:cubicBezTo>
                          <a:pt x="102535" y="-35417"/>
                          <a:pt x="231128" y="19743"/>
                          <a:pt x="298309" y="0"/>
                        </a:cubicBezTo>
                        <a:cubicBezTo>
                          <a:pt x="365490" y="-19743"/>
                          <a:pt x="504771" y="6903"/>
                          <a:pt x="596617" y="0"/>
                        </a:cubicBezTo>
                        <a:cubicBezTo>
                          <a:pt x="688463" y="-6903"/>
                          <a:pt x="801466" y="32459"/>
                          <a:pt x="894926" y="0"/>
                        </a:cubicBezTo>
                        <a:cubicBezTo>
                          <a:pt x="988386" y="-32459"/>
                          <a:pt x="1351220" y="8679"/>
                          <a:pt x="1652170" y="0"/>
                        </a:cubicBezTo>
                        <a:cubicBezTo>
                          <a:pt x="1953120" y="-8679"/>
                          <a:pt x="2036343" y="40882"/>
                          <a:pt x="2225841" y="0"/>
                        </a:cubicBezTo>
                        <a:cubicBezTo>
                          <a:pt x="2415339" y="-40882"/>
                          <a:pt x="2409558" y="12227"/>
                          <a:pt x="2524149" y="0"/>
                        </a:cubicBezTo>
                        <a:cubicBezTo>
                          <a:pt x="2638740" y="-12227"/>
                          <a:pt x="2909787" y="59308"/>
                          <a:pt x="3097819" y="0"/>
                        </a:cubicBezTo>
                        <a:cubicBezTo>
                          <a:pt x="3285851" y="-59308"/>
                          <a:pt x="3499507" y="53098"/>
                          <a:pt x="3855064" y="0"/>
                        </a:cubicBezTo>
                        <a:cubicBezTo>
                          <a:pt x="4210622" y="-53098"/>
                          <a:pt x="4150339" y="24700"/>
                          <a:pt x="4336947" y="0"/>
                        </a:cubicBezTo>
                        <a:cubicBezTo>
                          <a:pt x="4523555" y="-24700"/>
                          <a:pt x="4623920" y="10678"/>
                          <a:pt x="4818830" y="0"/>
                        </a:cubicBezTo>
                        <a:cubicBezTo>
                          <a:pt x="5013740" y="-10678"/>
                          <a:pt x="5127394" y="40268"/>
                          <a:pt x="5392500" y="0"/>
                        </a:cubicBezTo>
                        <a:cubicBezTo>
                          <a:pt x="5657606" y="-40268"/>
                          <a:pt x="5754330" y="74320"/>
                          <a:pt x="6057958" y="0"/>
                        </a:cubicBezTo>
                        <a:cubicBezTo>
                          <a:pt x="6361586" y="-74320"/>
                          <a:pt x="6494940" y="37329"/>
                          <a:pt x="6723415" y="0"/>
                        </a:cubicBezTo>
                        <a:cubicBezTo>
                          <a:pt x="6951890" y="-37329"/>
                          <a:pt x="7117832" y="30948"/>
                          <a:pt x="7388873" y="0"/>
                        </a:cubicBezTo>
                        <a:cubicBezTo>
                          <a:pt x="7659914" y="-30948"/>
                          <a:pt x="7926991" y="65074"/>
                          <a:pt x="8146118" y="0"/>
                        </a:cubicBezTo>
                        <a:cubicBezTo>
                          <a:pt x="8365246" y="-65074"/>
                          <a:pt x="8701383" y="71750"/>
                          <a:pt x="9178724" y="0"/>
                        </a:cubicBezTo>
                        <a:cubicBezTo>
                          <a:pt x="9200174" y="141322"/>
                          <a:pt x="9160033" y="216766"/>
                          <a:pt x="9178724" y="316215"/>
                        </a:cubicBezTo>
                        <a:cubicBezTo>
                          <a:pt x="9197415" y="415665"/>
                          <a:pt x="9170910" y="493137"/>
                          <a:pt x="9178724" y="620030"/>
                        </a:cubicBezTo>
                        <a:cubicBezTo>
                          <a:pt x="8847610" y="633606"/>
                          <a:pt x="8699284" y="581521"/>
                          <a:pt x="8421479" y="620030"/>
                        </a:cubicBezTo>
                        <a:cubicBezTo>
                          <a:pt x="8143674" y="658539"/>
                          <a:pt x="8043343" y="588100"/>
                          <a:pt x="7847809" y="620030"/>
                        </a:cubicBezTo>
                        <a:cubicBezTo>
                          <a:pt x="7652275" y="651960"/>
                          <a:pt x="7499974" y="566721"/>
                          <a:pt x="7365926" y="620030"/>
                        </a:cubicBezTo>
                        <a:cubicBezTo>
                          <a:pt x="7231878" y="673339"/>
                          <a:pt x="6983206" y="609203"/>
                          <a:pt x="6884043" y="620030"/>
                        </a:cubicBezTo>
                        <a:cubicBezTo>
                          <a:pt x="6784880" y="630857"/>
                          <a:pt x="6634085" y="589226"/>
                          <a:pt x="6402160" y="620030"/>
                        </a:cubicBezTo>
                        <a:cubicBezTo>
                          <a:pt x="6170235" y="650834"/>
                          <a:pt x="6075682" y="619367"/>
                          <a:pt x="5920277" y="620030"/>
                        </a:cubicBezTo>
                        <a:cubicBezTo>
                          <a:pt x="5764872" y="620693"/>
                          <a:pt x="5573139" y="548710"/>
                          <a:pt x="5254819" y="620030"/>
                        </a:cubicBezTo>
                        <a:cubicBezTo>
                          <a:pt x="4936499" y="691350"/>
                          <a:pt x="4839040" y="582151"/>
                          <a:pt x="4681149" y="620030"/>
                        </a:cubicBezTo>
                        <a:cubicBezTo>
                          <a:pt x="4523258" y="657909"/>
                          <a:pt x="4447847" y="611926"/>
                          <a:pt x="4382841" y="620030"/>
                        </a:cubicBezTo>
                        <a:cubicBezTo>
                          <a:pt x="4317835" y="628134"/>
                          <a:pt x="4075188" y="570834"/>
                          <a:pt x="3900958" y="620030"/>
                        </a:cubicBezTo>
                        <a:cubicBezTo>
                          <a:pt x="3726728" y="669226"/>
                          <a:pt x="3504960" y="595564"/>
                          <a:pt x="3235500" y="620030"/>
                        </a:cubicBezTo>
                        <a:cubicBezTo>
                          <a:pt x="2966040" y="644496"/>
                          <a:pt x="3034078" y="612289"/>
                          <a:pt x="2845404" y="620030"/>
                        </a:cubicBezTo>
                        <a:cubicBezTo>
                          <a:pt x="2656730" y="627771"/>
                          <a:pt x="2449560" y="570399"/>
                          <a:pt x="2088160" y="620030"/>
                        </a:cubicBezTo>
                        <a:cubicBezTo>
                          <a:pt x="1726760" y="669661"/>
                          <a:pt x="1489744" y="618694"/>
                          <a:pt x="1330915" y="620030"/>
                        </a:cubicBezTo>
                        <a:cubicBezTo>
                          <a:pt x="1172086" y="621366"/>
                          <a:pt x="970889" y="568148"/>
                          <a:pt x="757245" y="620030"/>
                        </a:cubicBezTo>
                        <a:cubicBezTo>
                          <a:pt x="543601" y="671912"/>
                          <a:pt x="288056" y="618081"/>
                          <a:pt x="0" y="620030"/>
                        </a:cubicBezTo>
                        <a:cubicBezTo>
                          <a:pt x="-24602" y="527322"/>
                          <a:pt x="13740" y="373087"/>
                          <a:pt x="0" y="310015"/>
                        </a:cubicBezTo>
                        <a:cubicBezTo>
                          <a:pt x="-13740" y="246943"/>
                          <a:pt x="26405" y="66838"/>
                          <a:pt x="0" y="0"/>
                        </a:cubicBezTo>
                        <a:close/>
                      </a:path>
                      <a:path w="9178724" h="620030" stroke="0" extrusionOk="0">
                        <a:moveTo>
                          <a:pt x="0" y="0"/>
                        </a:moveTo>
                        <a:cubicBezTo>
                          <a:pt x="96739" y="-29740"/>
                          <a:pt x="316269" y="55884"/>
                          <a:pt x="481883" y="0"/>
                        </a:cubicBezTo>
                        <a:cubicBezTo>
                          <a:pt x="647497" y="-55884"/>
                          <a:pt x="662906" y="22298"/>
                          <a:pt x="780192" y="0"/>
                        </a:cubicBezTo>
                        <a:cubicBezTo>
                          <a:pt x="897478" y="-22298"/>
                          <a:pt x="1174454" y="84120"/>
                          <a:pt x="1537436" y="0"/>
                        </a:cubicBezTo>
                        <a:cubicBezTo>
                          <a:pt x="1900418" y="-84120"/>
                          <a:pt x="1921992" y="49836"/>
                          <a:pt x="2019319" y="0"/>
                        </a:cubicBezTo>
                        <a:cubicBezTo>
                          <a:pt x="2116646" y="-49836"/>
                          <a:pt x="2279697" y="53246"/>
                          <a:pt x="2501202" y="0"/>
                        </a:cubicBezTo>
                        <a:cubicBezTo>
                          <a:pt x="2722707" y="-53246"/>
                          <a:pt x="3105924" y="15731"/>
                          <a:pt x="3258447" y="0"/>
                        </a:cubicBezTo>
                        <a:cubicBezTo>
                          <a:pt x="3410970" y="-15731"/>
                          <a:pt x="3548202" y="42104"/>
                          <a:pt x="3648543" y="0"/>
                        </a:cubicBezTo>
                        <a:cubicBezTo>
                          <a:pt x="3748884" y="-42104"/>
                          <a:pt x="4173673" y="21777"/>
                          <a:pt x="4405788" y="0"/>
                        </a:cubicBezTo>
                        <a:cubicBezTo>
                          <a:pt x="4637904" y="-21777"/>
                          <a:pt x="4991337" y="42536"/>
                          <a:pt x="5163032" y="0"/>
                        </a:cubicBezTo>
                        <a:cubicBezTo>
                          <a:pt x="5334727" y="-42536"/>
                          <a:pt x="5620270" y="48170"/>
                          <a:pt x="5736703" y="0"/>
                        </a:cubicBezTo>
                        <a:cubicBezTo>
                          <a:pt x="5853136" y="-48170"/>
                          <a:pt x="6278797" y="51597"/>
                          <a:pt x="6493947" y="0"/>
                        </a:cubicBezTo>
                        <a:cubicBezTo>
                          <a:pt x="6709097" y="-51597"/>
                          <a:pt x="6791622" y="51322"/>
                          <a:pt x="6975830" y="0"/>
                        </a:cubicBezTo>
                        <a:cubicBezTo>
                          <a:pt x="7160038" y="-51322"/>
                          <a:pt x="7222993" y="41857"/>
                          <a:pt x="7457713" y="0"/>
                        </a:cubicBezTo>
                        <a:cubicBezTo>
                          <a:pt x="7692433" y="-41857"/>
                          <a:pt x="7885776" y="62575"/>
                          <a:pt x="8123171" y="0"/>
                        </a:cubicBezTo>
                        <a:cubicBezTo>
                          <a:pt x="8360566" y="-62575"/>
                          <a:pt x="8394351" y="45246"/>
                          <a:pt x="8605054" y="0"/>
                        </a:cubicBezTo>
                        <a:cubicBezTo>
                          <a:pt x="8815757" y="-45246"/>
                          <a:pt x="8988246" y="15581"/>
                          <a:pt x="9178724" y="0"/>
                        </a:cubicBezTo>
                        <a:cubicBezTo>
                          <a:pt x="9202683" y="95727"/>
                          <a:pt x="9155313" y="164771"/>
                          <a:pt x="9178724" y="322416"/>
                        </a:cubicBezTo>
                        <a:cubicBezTo>
                          <a:pt x="9202135" y="480061"/>
                          <a:pt x="9157802" y="527713"/>
                          <a:pt x="9178724" y="620030"/>
                        </a:cubicBezTo>
                        <a:cubicBezTo>
                          <a:pt x="8951193" y="671370"/>
                          <a:pt x="8799462" y="595443"/>
                          <a:pt x="8513267" y="620030"/>
                        </a:cubicBezTo>
                        <a:cubicBezTo>
                          <a:pt x="8227072" y="644617"/>
                          <a:pt x="8259683" y="573792"/>
                          <a:pt x="8123171" y="620030"/>
                        </a:cubicBezTo>
                        <a:cubicBezTo>
                          <a:pt x="7986659" y="666268"/>
                          <a:pt x="7591580" y="543706"/>
                          <a:pt x="7365926" y="620030"/>
                        </a:cubicBezTo>
                        <a:cubicBezTo>
                          <a:pt x="7140272" y="696354"/>
                          <a:pt x="6935755" y="598652"/>
                          <a:pt x="6792256" y="620030"/>
                        </a:cubicBezTo>
                        <a:cubicBezTo>
                          <a:pt x="6648757" y="641408"/>
                          <a:pt x="6575267" y="585033"/>
                          <a:pt x="6402160" y="620030"/>
                        </a:cubicBezTo>
                        <a:cubicBezTo>
                          <a:pt x="6229053" y="655027"/>
                          <a:pt x="6024031" y="591791"/>
                          <a:pt x="5828490" y="620030"/>
                        </a:cubicBezTo>
                        <a:cubicBezTo>
                          <a:pt x="5632949" y="648269"/>
                          <a:pt x="5678078" y="587768"/>
                          <a:pt x="5530181" y="620030"/>
                        </a:cubicBezTo>
                        <a:cubicBezTo>
                          <a:pt x="5382284" y="652292"/>
                          <a:pt x="5354071" y="600649"/>
                          <a:pt x="5231873" y="620030"/>
                        </a:cubicBezTo>
                        <a:cubicBezTo>
                          <a:pt x="5109675" y="639411"/>
                          <a:pt x="4917260" y="557481"/>
                          <a:pt x="4658202" y="620030"/>
                        </a:cubicBezTo>
                        <a:cubicBezTo>
                          <a:pt x="4399144" y="682579"/>
                          <a:pt x="4442789" y="601632"/>
                          <a:pt x="4268107" y="620030"/>
                        </a:cubicBezTo>
                        <a:cubicBezTo>
                          <a:pt x="4093426" y="638428"/>
                          <a:pt x="3806188" y="560095"/>
                          <a:pt x="3602649" y="620030"/>
                        </a:cubicBezTo>
                        <a:cubicBezTo>
                          <a:pt x="3399110" y="679965"/>
                          <a:pt x="3364832" y="602250"/>
                          <a:pt x="3212553" y="620030"/>
                        </a:cubicBezTo>
                        <a:cubicBezTo>
                          <a:pt x="3060274" y="637810"/>
                          <a:pt x="2803745" y="611116"/>
                          <a:pt x="2547096" y="620030"/>
                        </a:cubicBezTo>
                        <a:cubicBezTo>
                          <a:pt x="2290447" y="628944"/>
                          <a:pt x="2330663" y="599928"/>
                          <a:pt x="2248787" y="620030"/>
                        </a:cubicBezTo>
                        <a:cubicBezTo>
                          <a:pt x="2166911" y="640132"/>
                          <a:pt x="1894976" y="566256"/>
                          <a:pt x="1583330" y="620030"/>
                        </a:cubicBezTo>
                        <a:cubicBezTo>
                          <a:pt x="1271684" y="673804"/>
                          <a:pt x="1331706" y="588276"/>
                          <a:pt x="1193234" y="620030"/>
                        </a:cubicBezTo>
                        <a:cubicBezTo>
                          <a:pt x="1054762" y="651784"/>
                          <a:pt x="1037048" y="618999"/>
                          <a:pt x="894926" y="620030"/>
                        </a:cubicBezTo>
                        <a:cubicBezTo>
                          <a:pt x="752804" y="621061"/>
                          <a:pt x="670831" y="580283"/>
                          <a:pt x="504830" y="620030"/>
                        </a:cubicBezTo>
                        <a:cubicBezTo>
                          <a:pt x="338829" y="659777"/>
                          <a:pt x="209164" y="605714"/>
                          <a:pt x="0" y="620030"/>
                        </a:cubicBezTo>
                        <a:cubicBezTo>
                          <a:pt x="-25652" y="520703"/>
                          <a:pt x="14295" y="447375"/>
                          <a:pt x="0" y="322416"/>
                        </a:cubicBezTo>
                        <a:cubicBezTo>
                          <a:pt x="-14295" y="197457"/>
                          <a:pt x="4354" y="146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800" b="1" dirty="0">
                <a:solidFill>
                  <a:schemeClr val="tx1"/>
                </a:solidFill>
                <a:latin typeface="Cambria" panose="02040503050406030204" pitchFamily="18" charset="0"/>
                <a:cs typeface="Arial" panose="020B0604020202020204" pitchFamily="34" charset="0"/>
              </a:rPr>
              <a:t>Le origini del pregiudizio</a:t>
            </a:r>
          </a:p>
        </p:txBody>
      </p:sp>
      <p:sp>
        <p:nvSpPr>
          <p:cNvPr id="7" name="CasellaDiTesto 6">
            <a:extLst>
              <a:ext uri="{FF2B5EF4-FFF2-40B4-BE49-F238E27FC236}">
                <a16:creationId xmlns:a16="http://schemas.microsoft.com/office/drawing/2014/main" id="{AFD86DE8-E783-FD41-97B3-73A19BE0DF50}"/>
              </a:ext>
            </a:extLst>
          </p:cNvPr>
          <p:cNvSpPr txBox="1"/>
          <p:nvPr/>
        </p:nvSpPr>
        <p:spPr>
          <a:xfrm>
            <a:off x="8544272" y="1096918"/>
            <a:ext cx="860788" cy="369332"/>
          </a:xfrm>
          <a:prstGeom prst="rect">
            <a:avLst/>
          </a:prstGeom>
          <a:noFill/>
        </p:spPr>
        <p:txBody>
          <a:bodyPr wrap="square" rtlCol="0">
            <a:spAutoFit/>
          </a:bodyPr>
          <a:lstStyle/>
          <a:p>
            <a:r>
              <a:rPr lang="it-IT" b="1" dirty="0">
                <a:solidFill>
                  <a:schemeClr val="tx2">
                    <a:lumMod val="50000"/>
                  </a:schemeClr>
                </a:solidFill>
                <a:latin typeface="Cambria" panose="02040503050406030204" pitchFamily="18" charset="0"/>
              </a:rPr>
              <a:t>FASE I</a:t>
            </a:r>
          </a:p>
        </p:txBody>
      </p:sp>
      <p:sp>
        <p:nvSpPr>
          <p:cNvPr id="9" name="CasellaDiTesto 8">
            <a:extLst>
              <a:ext uri="{FF2B5EF4-FFF2-40B4-BE49-F238E27FC236}">
                <a16:creationId xmlns:a16="http://schemas.microsoft.com/office/drawing/2014/main" id="{887DB38F-5A88-9A4A-88AA-7EBB83EE4CA6}"/>
              </a:ext>
            </a:extLst>
          </p:cNvPr>
          <p:cNvSpPr txBox="1"/>
          <p:nvPr/>
        </p:nvSpPr>
        <p:spPr>
          <a:xfrm>
            <a:off x="1661452" y="1595065"/>
            <a:ext cx="6165040" cy="369332"/>
          </a:xfrm>
          <a:prstGeom prst="rect">
            <a:avLst/>
          </a:prstGeom>
          <a:noFill/>
        </p:spPr>
        <p:txBody>
          <a:bodyPr wrap="square" rtlCol="0">
            <a:spAutoFit/>
          </a:bodyPr>
          <a:lstStyle/>
          <a:p>
            <a:r>
              <a:rPr lang="it-IT" b="1" dirty="0">
                <a:solidFill>
                  <a:schemeClr val="tx2">
                    <a:lumMod val="50000"/>
                  </a:schemeClr>
                </a:solidFill>
                <a:latin typeface="Cambria" panose="02040503050406030204" pitchFamily="18" charset="0"/>
              </a:rPr>
              <a:t>Teoria della Personalità autoritaria [Adorno et al. 1950]</a:t>
            </a:r>
            <a:endParaRPr lang="it-IT" dirty="0">
              <a:solidFill>
                <a:schemeClr val="tx2">
                  <a:lumMod val="50000"/>
                </a:schemeClr>
              </a:solidFill>
              <a:latin typeface="Cambria" panose="02040503050406030204" pitchFamily="18" charset="0"/>
            </a:endParaRPr>
          </a:p>
        </p:txBody>
      </p:sp>
      <p:sp>
        <p:nvSpPr>
          <p:cNvPr id="15" name="CasellaDiTesto 14">
            <a:extLst>
              <a:ext uri="{FF2B5EF4-FFF2-40B4-BE49-F238E27FC236}">
                <a16:creationId xmlns:a16="http://schemas.microsoft.com/office/drawing/2014/main" id="{32B0B5D0-F62E-BD40-876C-546CFE7EF5DB}"/>
              </a:ext>
            </a:extLst>
          </p:cNvPr>
          <p:cNvSpPr txBox="1"/>
          <p:nvPr/>
        </p:nvSpPr>
        <p:spPr>
          <a:xfrm>
            <a:off x="1674466" y="1990022"/>
            <a:ext cx="8093942" cy="307777"/>
          </a:xfrm>
          <a:prstGeom prst="rect">
            <a:avLst/>
          </a:prstGeom>
          <a:noFill/>
          <a:ln w="3175">
            <a:solidFill>
              <a:schemeClr val="tx2">
                <a:lumMod val="50000"/>
              </a:schemeClr>
            </a:solidFill>
          </a:ln>
        </p:spPr>
        <p:txBody>
          <a:bodyPr wrap="square" rtlCol="0">
            <a:spAutoFit/>
          </a:bodyPr>
          <a:lstStyle/>
          <a:p>
            <a:r>
              <a:rPr lang="it-IT" sz="1400" dirty="0">
                <a:latin typeface="Cambria" panose="02040503050406030204" pitchFamily="18" charset="0"/>
              </a:rPr>
              <a:t>Adorno e colleghi [1950] hanno sviluppato una scala per misurare la personalità autoritaria (</a:t>
            </a:r>
            <a:r>
              <a:rPr lang="it-IT" sz="1400" b="1" dirty="0">
                <a:latin typeface="Cambria" panose="02040503050406030204" pitchFamily="18" charset="0"/>
              </a:rPr>
              <a:t>SCALA F</a:t>
            </a:r>
            <a:r>
              <a:rPr lang="it-IT" sz="1400" dirty="0">
                <a:latin typeface="Cambria" panose="02040503050406030204" pitchFamily="18" charset="0"/>
              </a:rPr>
              <a:t>).</a:t>
            </a:r>
            <a:endParaRPr lang="it-IT" sz="1400" b="1" dirty="0">
              <a:latin typeface="Cambria" panose="02040503050406030204" pitchFamily="18" charset="0"/>
            </a:endParaRPr>
          </a:p>
        </p:txBody>
      </p:sp>
      <p:grpSp>
        <p:nvGrpSpPr>
          <p:cNvPr id="5" name="Gruppo 4">
            <a:extLst>
              <a:ext uri="{FF2B5EF4-FFF2-40B4-BE49-F238E27FC236}">
                <a16:creationId xmlns:a16="http://schemas.microsoft.com/office/drawing/2014/main" id="{22249546-6AD1-F749-BBFF-7B6E741E73CE}"/>
              </a:ext>
            </a:extLst>
          </p:cNvPr>
          <p:cNvGrpSpPr/>
          <p:nvPr/>
        </p:nvGrpSpPr>
        <p:grpSpPr>
          <a:xfrm>
            <a:off x="1524000" y="2595786"/>
            <a:ext cx="9036496" cy="1318951"/>
            <a:chOff x="-13234" y="2595785"/>
            <a:chExt cx="9049730" cy="1318951"/>
          </a:xfrm>
        </p:grpSpPr>
        <p:sp>
          <p:nvSpPr>
            <p:cNvPr id="16" name="CasellaDiTesto 15">
              <a:extLst>
                <a:ext uri="{FF2B5EF4-FFF2-40B4-BE49-F238E27FC236}">
                  <a16:creationId xmlns:a16="http://schemas.microsoft.com/office/drawing/2014/main" id="{B77F7A2C-F478-2E4F-9ED0-CA895071B401}"/>
                </a:ext>
              </a:extLst>
            </p:cNvPr>
            <p:cNvSpPr txBox="1"/>
            <p:nvPr/>
          </p:nvSpPr>
          <p:spPr>
            <a:xfrm>
              <a:off x="22313" y="2602974"/>
              <a:ext cx="1792026" cy="261610"/>
            </a:xfrm>
            <a:prstGeom prst="rect">
              <a:avLst/>
            </a:prstGeom>
            <a:solidFill>
              <a:schemeClr val="tx2">
                <a:lumMod val="20000"/>
                <a:lumOff val="80000"/>
              </a:schemeClr>
            </a:solidFill>
            <a:ln w="3175">
              <a:solidFill>
                <a:schemeClr val="tx2">
                  <a:lumMod val="50000"/>
                </a:schemeClr>
              </a:solidFill>
            </a:ln>
          </p:spPr>
          <p:txBody>
            <a:bodyPr wrap="square" rtlCol="0">
              <a:spAutoFit/>
            </a:bodyPr>
            <a:lstStyle/>
            <a:p>
              <a:r>
                <a:rPr lang="it-IT" sz="1100" b="1" dirty="0">
                  <a:latin typeface="Cambria" panose="02040503050406030204" pitchFamily="18" charset="0"/>
                </a:rPr>
                <a:t>CONVENZIONALISMO</a:t>
              </a:r>
              <a:endParaRPr lang="it-IT" sz="1200" b="1" dirty="0">
                <a:latin typeface="Cambria" panose="02040503050406030204" pitchFamily="18" charset="0"/>
              </a:endParaRPr>
            </a:p>
          </p:txBody>
        </p:sp>
        <p:sp>
          <p:nvSpPr>
            <p:cNvPr id="17" name="CasellaDiTesto 16">
              <a:extLst>
                <a:ext uri="{FF2B5EF4-FFF2-40B4-BE49-F238E27FC236}">
                  <a16:creationId xmlns:a16="http://schemas.microsoft.com/office/drawing/2014/main" id="{FCC8836E-2AED-C243-B0C6-7B5E38A4A7DE}"/>
                </a:ext>
              </a:extLst>
            </p:cNvPr>
            <p:cNvSpPr txBox="1"/>
            <p:nvPr/>
          </p:nvSpPr>
          <p:spPr>
            <a:xfrm>
              <a:off x="1907704" y="2595785"/>
              <a:ext cx="1512168" cy="430887"/>
            </a:xfrm>
            <a:prstGeom prst="rect">
              <a:avLst/>
            </a:prstGeom>
            <a:solidFill>
              <a:schemeClr val="tx2">
                <a:lumMod val="20000"/>
                <a:lumOff val="80000"/>
              </a:schemeClr>
            </a:solidFill>
            <a:ln w="3175">
              <a:solidFill>
                <a:schemeClr val="tx2">
                  <a:lumMod val="50000"/>
                </a:schemeClr>
              </a:solidFill>
            </a:ln>
          </p:spPr>
          <p:txBody>
            <a:bodyPr wrap="square" rtlCol="0">
              <a:spAutoFit/>
            </a:bodyPr>
            <a:lstStyle/>
            <a:p>
              <a:r>
                <a:rPr lang="it-IT" sz="1100" b="1" dirty="0">
                  <a:latin typeface="Cambria" panose="02040503050406030204" pitchFamily="18" charset="0"/>
                </a:rPr>
                <a:t>SOTTOMOSSIONE ALL’AUTORITÀ</a:t>
              </a:r>
              <a:endParaRPr lang="it-IT" sz="1200" b="1" dirty="0">
                <a:latin typeface="Cambria" panose="02040503050406030204" pitchFamily="18" charset="0"/>
              </a:endParaRPr>
            </a:p>
          </p:txBody>
        </p:sp>
        <p:sp>
          <p:nvSpPr>
            <p:cNvPr id="18" name="CasellaDiTesto 17">
              <a:extLst>
                <a:ext uri="{FF2B5EF4-FFF2-40B4-BE49-F238E27FC236}">
                  <a16:creationId xmlns:a16="http://schemas.microsoft.com/office/drawing/2014/main" id="{A55EFD04-D031-CB4E-B713-FFD911BF98CC}"/>
                </a:ext>
              </a:extLst>
            </p:cNvPr>
            <p:cNvSpPr txBox="1"/>
            <p:nvPr/>
          </p:nvSpPr>
          <p:spPr>
            <a:xfrm>
              <a:off x="3563887" y="2602974"/>
              <a:ext cx="2024816" cy="430887"/>
            </a:xfrm>
            <a:prstGeom prst="rect">
              <a:avLst/>
            </a:prstGeom>
            <a:solidFill>
              <a:schemeClr val="tx2">
                <a:lumMod val="20000"/>
                <a:lumOff val="80000"/>
              </a:schemeClr>
            </a:solidFill>
            <a:ln w="3175">
              <a:solidFill>
                <a:schemeClr val="tx2">
                  <a:lumMod val="50000"/>
                </a:schemeClr>
              </a:solidFill>
            </a:ln>
          </p:spPr>
          <p:txBody>
            <a:bodyPr wrap="square" rtlCol="0">
              <a:spAutoFit/>
            </a:bodyPr>
            <a:lstStyle/>
            <a:p>
              <a:r>
                <a:rPr lang="it-IT" sz="1100" b="1" dirty="0">
                  <a:latin typeface="Cambria" panose="02040503050406030204" pitchFamily="18" charset="0"/>
                </a:rPr>
                <a:t>AGGRESSIVITÀ AUTORITARIA</a:t>
              </a:r>
              <a:endParaRPr lang="it-IT" sz="1200" b="1" dirty="0">
                <a:latin typeface="Cambria" panose="02040503050406030204" pitchFamily="18" charset="0"/>
              </a:endParaRPr>
            </a:p>
          </p:txBody>
        </p:sp>
        <p:sp>
          <p:nvSpPr>
            <p:cNvPr id="19" name="CasellaDiTesto 18">
              <a:extLst>
                <a:ext uri="{FF2B5EF4-FFF2-40B4-BE49-F238E27FC236}">
                  <a16:creationId xmlns:a16="http://schemas.microsoft.com/office/drawing/2014/main" id="{1DFCCDD1-532C-974B-9106-56DF0E7CD118}"/>
                </a:ext>
              </a:extLst>
            </p:cNvPr>
            <p:cNvSpPr txBox="1"/>
            <p:nvPr/>
          </p:nvSpPr>
          <p:spPr>
            <a:xfrm>
              <a:off x="-13234" y="2901458"/>
              <a:ext cx="1846199" cy="646331"/>
            </a:xfrm>
            <a:prstGeom prst="rect">
              <a:avLst/>
            </a:prstGeom>
            <a:noFill/>
            <a:ln w="3175">
              <a:solidFill>
                <a:schemeClr val="tx2">
                  <a:lumMod val="50000"/>
                </a:schemeClr>
              </a:solidFill>
            </a:ln>
          </p:spPr>
          <p:txBody>
            <a:bodyPr wrap="square" rtlCol="0">
              <a:spAutoFit/>
            </a:bodyPr>
            <a:lstStyle/>
            <a:p>
              <a:r>
                <a:rPr lang="it-IT" sz="1200" dirty="0">
                  <a:latin typeface="Cambria" panose="02040503050406030204" pitchFamily="18" charset="0"/>
                </a:rPr>
                <a:t>Adeguamento acritico a modelli comportamentali tipici della classe media.</a:t>
              </a:r>
              <a:endParaRPr lang="it-IT" sz="1200" b="1" dirty="0">
                <a:latin typeface="Cambria" panose="02040503050406030204" pitchFamily="18" charset="0"/>
              </a:endParaRPr>
            </a:p>
          </p:txBody>
        </p:sp>
        <p:sp>
          <p:nvSpPr>
            <p:cNvPr id="20" name="CasellaDiTesto 19">
              <a:extLst>
                <a:ext uri="{FF2B5EF4-FFF2-40B4-BE49-F238E27FC236}">
                  <a16:creationId xmlns:a16="http://schemas.microsoft.com/office/drawing/2014/main" id="{14A114B4-1C41-5346-BB35-154CA7C9A7A7}"/>
                </a:ext>
              </a:extLst>
            </p:cNvPr>
            <p:cNvSpPr txBox="1"/>
            <p:nvPr/>
          </p:nvSpPr>
          <p:spPr>
            <a:xfrm>
              <a:off x="1907704" y="3083739"/>
              <a:ext cx="1512168" cy="830997"/>
            </a:xfrm>
            <a:prstGeom prst="rect">
              <a:avLst/>
            </a:prstGeom>
            <a:noFill/>
            <a:ln w="3175">
              <a:solidFill>
                <a:schemeClr val="tx2">
                  <a:lumMod val="50000"/>
                </a:schemeClr>
              </a:solidFill>
            </a:ln>
          </p:spPr>
          <p:txBody>
            <a:bodyPr wrap="square" rtlCol="0">
              <a:spAutoFit/>
            </a:bodyPr>
            <a:lstStyle/>
            <a:p>
              <a:r>
                <a:rPr lang="it-IT" sz="1200" dirty="0">
                  <a:latin typeface="Cambria" panose="02040503050406030204" pitchFamily="18" charset="0"/>
                </a:rPr>
                <a:t>Tendenza a esaltare valori legati alla valorizzazione dell’autorità.</a:t>
              </a:r>
              <a:endParaRPr lang="it-IT" sz="1200" b="1" dirty="0">
                <a:latin typeface="Cambria" panose="02040503050406030204" pitchFamily="18" charset="0"/>
              </a:endParaRPr>
            </a:p>
          </p:txBody>
        </p:sp>
        <p:sp>
          <p:nvSpPr>
            <p:cNvPr id="21" name="CasellaDiTesto 20">
              <a:extLst>
                <a:ext uri="{FF2B5EF4-FFF2-40B4-BE49-F238E27FC236}">
                  <a16:creationId xmlns:a16="http://schemas.microsoft.com/office/drawing/2014/main" id="{E92CE983-F316-2146-997D-5A447B207DFA}"/>
                </a:ext>
              </a:extLst>
            </p:cNvPr>
            <p:cNvSpPr txBox="1"/>
            <p:nvPr/>
          </p:nvSpPr>
          <p:spPr>
            <a:xfrm>
              <a:off x="3494612" y="3083739"/>
              <a:ext cx="2100342" cy="830997"/>
            </a:xfrm>
            <a:prstGeom prst="rect">
              <a:avLst/>
            </a:prstGeom>
            <a:noFill/>
            <a:ln w="3175">
              <a:solidFill>
                <a:schemeClr val="tx2">
                  <a:lumMod val="50000"/>
                </a:schemeClr>
              </a:solidFill>
            </a:ln>
          </p:spPr>
          <p:txBody>
            <a:bodyPr wrap="square" rtlCol="0">
              <a:spAutoFit/>
            </a:bodyPr>
            <a:lstStyle/>
            <a:p>
              <a:r>
                <a:rPr lang="it-IT" sz="1200" dirty="0">
                  <a:latin typeface="Cambria" panose="02040503050406030204" pitchFamily="18" charset="0"/>
                </a:rPr>
                <a:t>Sostegno a punizioni particolarmente severe per i membri considerati devianti all’interno della società.</a:t>
              </a:r>
            </a:p>
          </p:txBody>
        </p:sp>
        <p:sp>
          <p:nvSpPr>
            <p:cNvPr id="22" name="CasellaDiTesto 21">
              <a:extLst>
                <a:ext uri="{FF2B5EF4-FFF2-40B4-BE49-F238E27FC236}">
                  <a16:creationId xmlns:a16="http://schemas.microsoft.com/office/drawing/2014/main" id="{5D7AEED5-446D-1546-A916-693A12E3F517}"/>
                </a:ext>
              </a:extLst>
            </p:cNvPr>
            <p:cNvSpPr txBox="1"/>
            <p:nvPr/>
          </p:nvSpPr>
          <p:spPr>
            <a:xfrm>
              <a:off x="5682068" y="2595785"/>
              <a:ext cx="1626236" cy="261610"/>
            </a:xfrm>
            <a:prstGeom prst="rect">
              <a:avLst/>
            </a:prstGeom>
            <a:solidFill>
              <a:schemeClr val="tx2">
                <a:lumMod val="20000"/>
                <a:lumOff val="80000"/>
              </a:schemeClr>
            </a:solidFill>
            <a:ln w="3175">
              <a:solidFill>
                <a:schemeClr val="tx2">
                  <a:lumMod val="50000"/>
                </a:schemeClr>
              </a:solidFill>
            </a:ln>
          </p:spPr>
          <p:txBody>
            <a:bodyPr wrap="square" rtlCol="0">
              <a:spAutoFit/>
            </a:bodyPr>
            <a:lstStyle/>
            <a:p>
              <a:r>
                <a:rPr lang="it-IT" sz="1100" b="1" dirty="0">
                  <a:latin typeface="Cambria" panose="02040503050406030204" pitchFamily="18" charset="0"/>
                </a:rPr>
                <a:t>ANTI-INTROSPEZIONE</a:t>
              </a:r>
              <a:endParaRPr lang="it-IT" sz="1200" b="1" dirty="0">
                <a:latin typeface="Cambria" panose="02040503050406030204" pitchFamily="18" charset="0"/>
              </a:endParaRPr>
            </a:p>
          </p:txBody>
        </p:sp>
        <p:sp>
          <p:nvSpPr>
            <p:cNvPr id="23" name="CasellaDiTesto 22">
              <a:extLst>
                <a:ext uri="{FF2B5EF4-FFF2-40B4-BE49-F238E27FC236}">
                  <a16:creationId xmlns:a16="http://schemas.microsoft.com/office/drawing/2014/main" id="{6A7862F2-20D1-E348-9B47-99D7E49F2968}"/>
                </a:ext>
              </a:extLst>
            </p:cNvPr>
            <p:cNvSpPr txBox="1"/>
            <p:nvPr/>
          </p:nvSpPr>
          <p:spPr>
            <a:xfrm>
              <a:off x="7335522" y="2602974"/>
              <a:ext cx="1700974" cy="261610"/>
            </a:xfrm>
            <a:prstGeom prst="rect">
              <a:avLst/>
            </a:prstGeom>
            <a:solidFill>
              <a:schemeClr val="tx2">
                <a:lumMod val="20000"/>
                <a:lumOff val="80000"/>
              </a:schemeClr>
            </a:solidFill>
            <a:ln w="3175">
              <a:solidFill>
                <a:schemeClr val="tx2">
                  <a:lumMod val="50000"/>
                </a:schemeClr>
              </a:solidFill>
            </a:ln>
          </p:spPr>
          <p:txBody>
            <a:bodyPr wrap="square" rtlCol="0">
              <a:spAutoFit/>
            </a:bodyPr>
            <a:lstStyle/>
            <a:p>
              <a:r>
                <a:rPr lang="it-IT" sz="1100" b="1" dirty="0">
                  <a:latin typeface="Cambria" panose="02040503050406030204" pitchFamily="18" charset="0"/>
                </a:rPr>
                <a:t>POTERE E DUREZZA</a:t>
              </a:r>
              <a:endParaRPr lang="it-IT" sz="1200" b="1" dirty="0">
                <a:latin typeface="Cambria" panose="02040503050406030204" pitchFamily="18" charset="0"/>
              </a:endParaRPr>
            </a:p>
          </p:txBody>
        </p:sp>
        <p:sp>
          <p:nvSpPr>
            <p:cNvPr id="24" name="CasellaDiTesto 23">
              <a:extLst>
                <a:ext uri="{FF2B5EF4-FFF2-40B4-BE49-F238E27FC236}">
                  <a16:creationId xmlns:a16="http://schemas.microsoft.com/office/drawing/2014/main" id="{2717FF38-31C8-C246-AB80-5DA474C6A4BF}"/>
                </a:ext>
              </a:extLst>
            </p:cNvPr>
            <p:cNvSpPr txBox="1"/>
            <p:nvPr/>
          </p:nvSpPr>
          <p:spPr>
            <a:xfrm>
              <a:off x="5652120" y="2901458"/>
              <a:ext cx="1626236" cy="646331"/>
            </a:xfrm>
            <a:prstGeom prst="rect">
              <a:avLst/>
            </a:prstGeom>
            <a:noFill/>
            <a:ln w="3175">
              <a:solidFill>
                <a:schemeClr val="tx2">
                  <a:lumMod val="50000"/>
                </a:schemeClr>
              </a:solidFill>
            </a:ln>
          </p:spPr>
          <p:txBody>
            <a:bodyPr wrap="square" rtlCol="0">
              <a:spAutoFit/>
            </a:bodyPr>
            <a:lstStyle/>
            <a:p>
              <a:r>
                <a:rPr lang="it-IT" sz="1200" dirty="0">
                  <a:latin typeface="Cambria" panose="02040503050406030204" pitchFamily="18" charset="0"/>
                </a:rPr>
                <a:t>Paura delle proprie sensazioni, di essere inadeguati o sbagliati.</a:t>
              </a:r>
              <a:endParaRPr lang="it-IT" sz="1200" b="1" dirty="0">
                <a:latin typeface="Cambria" panose="02040503050406030204" pitchFamily="18" charset="0"/>
              </a:endParaRPr>
            </a:p>
          </p:txBody>
        </p:sp>
        <p:sp>
          <p:nvSpPr>
            <p:cNvPr id="25" name="CasellaDiTesto 24">
              <a:extLst>
                <a:ext uri="{FF2B5EF4-FFF2-40B4-BE49-F238E27FC236}">
                  <a16:creationId xmlns:a16="http://schemas.microsoft.com/office/drawing/2014/main" id="{DF2AE8C6-0796-F94F-AC3B-8743E609F97F}"/>
                </a:ext>
              </a:extLst>
            </p:cNvPr>
            <p:cNvSpPr txBox="1"/>
            <p:nvPr/>
          </p:nvSpPr>
          <p:spPr>
            <a:xfrm>
              <a:off x="7335522" y="2901458"/>
              <a:ext cx="1700974" cy="830997"/>
            </a:xfrm>
            <a:prstGeom prst="rect">
              <a:avLst/>
            </a:prstGeom>
            <a:noFill/>
            <a:ln w="3175">
              <a:solidFill>
                <a:schemeClr val="tx2">
                  <a:lumMod val="50000"/>
                </a:schemeClr>
              </a:solidFill>
            </a:ln>
          </p:spPr>
          <p:txBody>
            <a:bodyPr wrap="square" rtlCol="0">
              <a:spAutoFit/>
            </a:bodyPr>
            <a:lstStyle/>
            <a:p>
              <a:r>
                <a:rPr lang="it-IT" sz="1200" dirty="0">
                  <a:latin typeface="Cambria" panose="02040503050406030204" pitchFamily="18" charset="0"/>
                </a:rPr>
                <a:t>Ricerca in se stessi e negli altri del potere e dell’integrità invece che vicinanza emotiva.</a:t>
              </a:r>
            </a:p>
          </p:txBody>
        </p:sp>
      </p:grpSp>
      <p:sp>
        <p:nvSpPr>
          <p:cNvPr id="26" name="CasellaDiTesto 25">
            <a:extLst>
              <a:ext uri="{FF2B5EF4-FFF2-40B4-BE49-F238E27FC236}">
                <a16:creationId xmlns:a16="http://schemas.microsoft.com/office/drawing/2014/main" id="{308C3FF3-3AAD-DA46-BFFE-64531F66679E}"/>
              </a:ext>
            </a:extLst>
          </p:cNvPr>
          <p:cNvSpPr txBox="1"/>
          <p:nvPr/>
        </p:nvSpPr>
        <p:spPr>
          <a:xfrm>
            <a:off x="1674466" y="4149081"/>
            <a:ext cx="8814022" cy="307777"/>
          </a:xfrm>
          <a:prstGeom prst="rect">
            <a:avLst/>
          </a:prstGeom>
          <a:noFill/>
          <a:ln w="3175">
            <a:solidFill>
              <a:schemeClr val="tx2">
                <a:lumMod val="50000"/>
              </a:schemeClr>
            </a:solidFill>
          </a:ln>
        </p:spPr>
        <p:txBody>
          <a:bodyPr wrap="square" rtlCol="0">
            <a:spAutoFit/>
          </a:bodyPr>
          <a:lstStyle/>
          <a:p>
            <a:r>
              <a:rPr lang="it-IT" sz="1400" dirty="0">
                <a:latin typeface="Cambria" panose="02040503050406030204" pitchFamily="18" charset="0"/>
              </a:rPr>
              <a:t>Alti punteggi nella SCALA F sono collegate a più alte tendenze a </a:t>
            </a:r>
            <a:r>
              <a:rPr lang="it-IT" sz="1400" b="1" dirty="0">
                <a:latin typeface="Cambria" panose="02040503050406030204" pitchFamily="18" charset="0"/>
              </a:rPr>
              <a:t>pregiudizio</a:t>
            </a:r>
            <a:r>
              <a:rPr lang="it-IT" sz="1400" dirty="0">
                <a:latin typeface="Cambria" panose="02040503050406030204" pitchFamily="18" charset="0"/>
              </a:rPr>
              <a:t> verso diversi gruppi sociali.</a:t>
            </a:r>
          </a:p>
        </p:txBody>
      </p:sp>
      <p:sp>
        <p:nvSpPr>
          <p:cNvPr id="27" name="CasellaDiTesto 26">
            <a:extLst>
              <a:ext uri="{FF2B5EF4-FFF2-40B4-BE49-F238E27FC236}">
                <a16:creationId xmlns:a16="http://schemas.microsoft.com/office/drawing/2014/main" id="{739DD328-F5DB-9142-BA81-002FF32E6251}"/>
              </a:ext>
            </a:extLst>
          </p:cNvPr>
          <p:cNvSpPr txBox="1"/>
          <p:nvPr/>
        </p:nvSpPr>
        <p:spPr>
          <a:xfrm>
            <a:off x="1674466" y="4581129"/>
            <a:ext cx="8814022" cy="954107"/>
          </a:xfrm>
          <a:prstGeom prst="rect">
            <a:avLst/>
          </a:prstGeom>
          <a:noFill/>
          <a:ln w="3175">
            <a:solidFill>
              <a:schemeClr val="tx2">
                <a:lumMod val="50000"/>
              </a:schemeClr>
            </a:solidFill>
          </a:ln>
        </p:spPr>
        <p:txBody>
          <a:bodyPr wrap="square" rtlCol="0">
            <a:spAutoFit/>
          </a:bodyPr>
          <a:lstStyle/>
          <a:p>
            <a:r>
              <a:rPr lang="it-IT" sz="1400" dirty="0">
                <a:latin typeface="Cambria" panose="02040503050406030204" pitchFamily="18" charset="0"/>
              </a:rPr>
              <a:t>In seguito a interviste cliniche è emerso che le persone autoritarie (con alti punteggi nella scala F):</a:t>
            </a:r>
          </a:p>
          <a:p>
            <a:pPr marL="285750" indent="-285750">
              <a:buFont typeface="Arial" panose="020B0604020202020204" pitchFamily="34" charset="0"/>
              <a:buChar char="•"/>
            </a:pPr>
            <a:r>
              <a:rPr lang="it-IT" sz="1400" dirty="0">
                <a:latin typeface="Cambria" panose="02040503050406030204" pitchFamily="18" charset="0"/>
              </a:rPr>
              <a:t>hanno solitamente avuto </a:t>
            </a:r>
            <a:r>
              <a:rPr lang="it-IT" sz="1400" b="1" dirty="0">
                <a:latin typeface="Cambria" panose="02040503050406030204" pitchFamily="18" charset="0"/>
              </a:rPr>
              <a:t>un’educazione estremamente rigida e severa</a:t>
            </a:r>
            <a:r>
              <a:rPr lang="it-IT" sz="1400" dirty="0">
                <a:latin typeface="Cambria" panose="02040503050406030204" pitchFamily="18" charset="0"/>
              </a:rPr>
              <a:t>;</a:t>
            </a:r>
          </a:p>
          <a:p>
            <a:pPr marL="285750" indent="-285750">
              <a:buFont typeface="Arial" panose="020B0604020202020204" pitchFamily="34" charset="0"/>
              <a:buChar char="•"/>
            </a:pPr>
            <a:r>
              <a:rPr lang="it-IT" sz="1400" dirty="0">
                <a:latin typeface="Cambria" panose="02040503050406030204" pitchFamily="18" charset="0"/>
              </a:rPr>
              <a:t>sono persone </a:t>
            </a:r>
            <a:r>
              <a:rPr lang="it-IT" sz="1400" b="1" dirty="0">
                <a:latin typeface="Cambria" panose="02040503050406030204" pitchFamily="18" charset="0"/>
              </a:rPr>
              <a:t>insicure e dipendenti </a:t>
            </a:r>
            <a:r>
              <a:rPr lang="it-IT" sz="1400" dirty="0">
                <a:latin typeface="Cambria" panose="02040503050406030204" pitchFamily="18" charset="0"/>
              </a:rPr>
              <a:t>dai genitori ma, al tempo stesso , con </a:t>
            </a:r>
            <a:r>
              <a:rPr lang="it-IT" sz="1400" b="1" dirty="0">
                <a:latin typeface="Cambria" panose="02040503050406030204" pitchFamily="18" charset="0"/>
              </a:rPr>
              <a:t>un’ostilità </a:t>
            </a:r>
            <a:r>
              <a:rPr lang="it-IT" sz="1400" dirty="0">
                <a:latin typeface="Cambria" panose="02040503050406030204" pitchFamily="18" charset="0"/>
              </a:rPr>
              <a:t>inconscia verso di loro;</a:t>
            </a:r>
          </a:p>
          <a:p>
            <a:pPr marL="285750" indent="-285750">
              <a:buFont typeface="Arial" panose="020B0604020202020204" pitchFamily="34" charset="0"/>
              <a:buChar char="•"/>
            </a:pPr>
            <a:r>
              <a:rPr lang="it-IT" sz="1400" dirty="0">
                <a:latin typeface="Cambria" panose="02040503050406030204" pitchFamily="18" charset="0"/>
              </a:rPr>
              <a:t>vivono uno stato di </a:t>
            </a:r>
            <a:r>
              <a:rPr lang="it-IT" sz="1400" b="1" dirty="0">
                <a:latin typeface="Cambria" panose="02040503050406030204" pitchFamily="18" charset="0"/>
              </a:rPr>
              <a:t>rabbia</a:t>
            </a:r>
            <a:r>
              <a:rPr lang="it-IT" sz="1400" dirty="0">
                <a:latin typeface="Cambria" panose="02040503050406030204" pitchFamily="18" charset="0"/>
              </a:rPr>
              <a:t> che sfogano verso </a:t>
            </a:r>
            <a:r>
              <a:rPr lang="it-IT" sz="1400" b="1" dirty="0">
                <a:latin typeface="Cambria" panose="02040503050406030204" pitchFamily="18" charset="0"/>
              </a:rPr>
              <a:t>gruppi deboli e devianti della società</a:t>
            </a:r>
            <a:r>
              <a:rPr lang="it-IT" sz="1400" dirty="0">
                <a:latin typeface="Cambria" panose="02040503050406030204" pitchFamily="18" charset="0"/>
              </a:rPr>
              <a:t>. </a:t>
            </a:r>
          </a:p>
        </p:txBody>
      </p:sp>
    </p:spTree>
    <p:extLst>
      <p:ext uri="{BB962C8B-B14F-4D97-AF65-F5344CB8AC3E}">
        <p14:creationId xmlns:p14="http://schemas.microsoft.com/office/powerpoint/2010/main" val="111838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9" presetClass="emph" presetSubtype="0" nodeType="withEffect">
                                  <p:stCondLst>
                                    <p:cond delay="0"/>
                                  </p:stCondLst>
                                  <p:childTnLst>
                                    <p:set>
                                      <p:cBhvr>
                                        <p:cTn id="12" dur="indefinite"/>
                                        <p:tgtEl>
                                          <p:spTgt spid="5"/>
                                        </p:tgtEl>
                                        <p:attrNameLst>
                                          <p:attrName>style.opacity</p:attrName>
                                        </p:attrNameLst>
                                      </p:cBhvr>
                                      <p:to>
                                        <p:strVal val="0.5"/>
                                      </p:to>
                                    </p:set>
                                    <p:animEffect filter="image" prLst="opacity: 0.5">
                                      <p:cBhvr rctx="IE">
                                        <p:cTn id="13" dur="indefinite"/>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7E38C0-08CF-F741-88EF-F3398AD1F37A}"/>
              </a:ext>
            </a:extLst>
          </p:cNvPr>
          <p:cNvSpPr>
            <a:spLocks noGrp="1"/>
          </p:cNvSpPr>
          <p:nvPr>
            <p:ph type="sldNum" sz="quarter" idx="12"/>
          </p:nvPr>
        </p:nvSpPr>
        <p:spPr/>
        <p:txBody>
          <a:bodyPr/>
          <a:lstStyle/>
          <a:p>
            <a:fld id="{E3AAEEB7-370C-4CD1-84ED-44A96922B98A}" type="slidenum">
              <a:rPr lang="it-IT" smtClean="0"/>
              <a:pPr/>
              <a:t>14</a:t>
            </a:fld>
            <a:endParaRPr lang="it-IT"/>
          </a:p>
        </p:txBody>
      </p:sp>
      <p:sp>
        <p:nvSpPr>
          <p:cNvPr id="6" name="Rettangolo 5">
            <a:extLst>
              <a:ext uri="{FF2B5EF4-FFF2-40B4-BE49-F238E27FC236}">
                <a16:creationId xmlns:a16="http://schemas.microsoft.com/office/drawing/2014/main" id="{80637DFD-FB59-2F49-AFE4-AAFF759B002C}"/>
              </a:ext>
            </a:extLst>
          </p:cNvPr>
          <p:cNvSpPr/>
          <p:nvPr/>
        </p:nvSpPr>
        <p:spPr>
          <a:xfrm>
            <a:off x="1661452" y="590428"/>
            <a:ext cx="6882820" cy="858443"/>
          </a:xfrm>
          <a:prstGeom prst="rect">
            <a:avLst/>
          </a:prstGeom>
          <a:noFill/>
          <a:ln cmpd="sng">
            <a:solidFill>
              <a:schemeClr val="tx2">
                <a:alpha val="86000"/>
              </a:schemeClr>
            </a:solidFill>
            <a:prstDash val="solid"/>
            <a:extLst>
              <a:ext uri="{C807C97D-BFC1-408E-A445-0C87EB9F89A2}">
                <ask:lineSketchStyleProps xmlns:ask="http://schemas.microsoft.com/office/drawing/2018/sketchyshapes" sd="1219033472">
                  <a:custGeom>
                    <a:avLst/>
                    <a:gdLst>
                      <a:gd name="connsiteX0" fmla="*/ 0 w 9178724"/>
                      <a:gd name="connsiteY0" fmla="*/ 0 h 620030"/>
                      <a:gd name="connsiteX1" fmla="*/ 298309 w 9178724"/>
                      <a:gd name="connsiteY1" fmla="*/ 0 h 620030"/>
                      <a:gd name="connsiteX2" fmla="*/ 596617 w 9178724"/>
                      <a:gd name="connsiteY2" fmla="*/ 0 h 620030"/>
                      <a:gd name="connsiteX3" fmla="*/ 894926 w 9178724"/>
                      <a:gd name="connsiteY3" fmla="*/ 0 h 620030"/>
                      <a:gd name="connsiteX4" fmla="*/ 1652170 w 9178724"/>
                      <a:gd name="connsiteY4" fmla="*/ 0 h 620030"/>
                      <a:gd name="connsiteX5" fmla="*/ 2225841 w 9178724"/>
                      <a:gd name="connsiteY5" fmla="*/ 0 h 620030"/>
                      <a:gd name="connsiteX6" fmla="*/ 2524149 w 9178724"/>
                      <a:gd name="connsiteY6" fmla="*/ 0 h 620030"/>
                      <a:gd name="connsiteX7" fmla="*/ 3097819 w 9178724"/>
                      <a:gd name="connsiteY7" fmla="*/ 0 h 620030"/>
                      <a:gd name="connsiteX8" fmla="*/ 3855064 w 9178724"/>
                      <a:gd name="connsiteY8" fmla="*/ 0 h 620030"/>
                      <a:gd name="connsiteX9" fmla="*/ 4336947 w 9178724"/>
                      <a:gd name="connsiteY9" fmla="*/ 0 h 620030"/>
                      <a:gd name="connsiteX10" fmla="*/ 4818830 w 9178724"/>
                      <a:gd name="connsiteY10" fmla="*/ 0 h 620030"/>
                      <a:gd name="connsiteX11" fmla="*/ 5392500 w 9178724"/>
                      <a:gd name="connsiteY11" fmla="*/ 0 h 620030"/>
                      <a:gd name="connsiteX12" fmla="*/ 6057958 w 9178724"/>
                      <a:gd name="connsiteY12" fmla="*/ 0 h 620030"/>
                      <a:gd name="connsiteX13" fmla="*/ 6723415 w 9178724"/>
                      <a:gd name="connsiteY13" fmla="*/ 0 h 620030"/>
                      <a:gd name="connsiteX14" fmla="*/ 7388873 w 9178724"/>
                      <a:gd name="connsiteY14" fmla="*/ 0 h 620030"/>
                      <a:gd name="connsiteX15" fmla="*/ 8146118 w 9178724"/>
                      <a:gd name="connsiteY15" fmla="*/ 0 h 620030"/>
                      <a:gd name="connsiteX16" fmla="*/ 9178724 w 9178724"/>
                      <a:gd name="connsiteY16" fmla="*/ 0 h 620030"/>
                      <a:gd name="connsiteX17" fmla="*/ 9178724 w 9178724"/>
                      <a:gd name="connsiteY17" fmla="*/ 316215 h 620030"/>
                      <a:gd name="connsiteX18" fmla="*/ 9178724 w 9178724"/>
                      <a:gd name="connsiteY18" fmla="*/ 620030 h 620030"/>
                      <a:gd name="connsiteX19" fmla="*/ 8421479 w 9178724"/>
                      <a:gd name="connsiteY19" fmla="*/ 620030 h 620030"/>
                      <a:gd name="connsiteX20" fmla="*/ 7847809 w 9178724"/>
                      <a:gd name="connsiteY20" fmla="*/ 620030 h 620030"/>
                      <a:gd name="connsiteX21" fmla="*/ 7365926 w 9178724"/>
                      <a:gd name="connsiteY21" fmla="*/ 620030 h 620030"/>
                      <a:gd name="connsiteX22" fmla="*/ 6884043 w 9178724"/>
                      <a:gd name="connsiteY22" fmla="*/ 620030 h 620030"/>
                      <a:gd name="connsiteX23" fmla="*/ 6402160 w 9178724"/>
                      <a:gd name="connsiteY23" fmla="*/ 620030 h 620030"/>
                      <a:gd name="connsiteX24" fmla="*/ 5920277 w 9178724"/>
                      <a:gd name="connsiteY24" fmla="*/ 620030 h 620030"/>
                      <a:gd name="connsiteX25" fmla="*/ 5254819 w 9178724"/>
                      <a:gd name="connsiteY25" fmla="*/ 620030 h 620030"/>
                      <a:gd name="connsiteX26" fmla="*/ 4681149 w 9178724"/>
                      <a:gd name="connsiteY26" fmla="*/ 620030 h 620030"/>
                      <a:gd name="connsiteX27" fmla="*/ 4382841 w 9178724"/>
                      <a:gd name="connsiteY27" fmla="*/ 620030 h 620030"/>
                      <a:gd name="connsiteX28" fmla="*/ 3900958 w 9178724"/>
                      <a:gd name="connsiteY28" fmla="*/ 620030 h 620030"/>
                      <a:gd name="connsiteX29" fmla="*/ 3235500 w 9178724"/>
                      <a:gd name="connsiteY29" fmla="*/ 620030 h 620030"/>
                      <a:gd name="connsiteX30" fmla="*/ 2845404 w 9178724"/>
                      <a:gd name="connsiteY30" fmla="*/ 620030 h 620030"/>
                      <a:gd name="connsiteX31" fmla="*/ 2088160 w 9178724"/>
                      <a:gd name="connsiteY31" fmla="*/ 620030 h 620030"/>
                      <a:gd name="connsiteX32" fmla="*/ 1330915 w 9178724"/>
                      <a:gd name="connsiteY32" fmla="*/ 620030 h 620030"/>
                      <a:gd name="connsiteX33" fmla="*/ 757245 w 9178724"/>
                      <a:gd name="connsiteY33" fmla="*/ 620030 h 620030"/>
                      <a:gd name="connsiteX34" fmla="*/ 0 w 9178724"/>
                      <a:gd name="connsiteY34" fmla="*/ 620030 h 620030"/>
                      <a:gd name="connsiteX35" fmla="*/ 0 w 9178724"/>
                      <a:gd name="connsiteY35" fmla="*/ 310015 h 620030"/>
                      <a:gd name="connsiteX36" fmla="*/ 0 w 9178724"/>
                      <a:gd name="connsiteY36" fmla="*/ 0 h 62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78724" h="620030" fill="none" extrusionOk="0">
                        <a:moveTo>
                          <a:pt x="0" y="0"/>
                        </a:moveTo>
                        <a:cubicBezTo>
                          <a:pt x="102535" y="-35417"/>
                          <a:pt x="231128" y="19743"/>
                          <a:pt x="298309" y="0"/>
                        </a:cubicBezTo>
                        <a:cubicBezTo>
                          <a:pt x="365490" y="-19743"/>
                          <a:pt x="504771" y="6903"/>
                          <a:pt x="596617" y="0"/>
                        </a:cubicBezTo>
                        <a:cubicBezTo>
                          <a:pt x="688463" y="-6903"/>
                          <a:pt x="801466" y="32459"/>
                          <a:pt x="894926" y="0"/>
                        </a:cubicBezTo>
                        <a:cubicBezTo>
                          <a:pt x="988386" y="-32459"/>
                          <a:pt x="1351220" y="8679"/>
                          <a:pt x="1652170" y="0"/>
                        </a:cubicBezTo>
                        <a:cubicBezTo>
                          <a:pt x="1953120" y="-8679"/>
                          <a:pt x="2036343" y="40882"/>
                          <a:pt x="2225841" y="0"/>
                        </a:cubicBezTo>
                        <a:cubicBezTo>
                          <a:pt x="2415339" y="-40882"/>
                          <a:pt x="2409558" y="12227"/>
                          <a:pt x="2524149" y="0"/>
                        </a:cubicBezTo>
                        <a:cubicBezTo>
                          <a:pt x="2638740" y="-12227"/>
                          <a:pt x="2909787" y="59308"/>
                          <a:pt x="3097819" y="0"/>
                        </a:cubicBezTo>
                        <a:cubicBezTo>
                          <a:pt x="3285851" y="-59308"/>
                          <a:pt x="3499507" y="53098"/>
                          <a:pt x="3855064" y="0"/>
                        </a:cubicBezTo>
                        <a:cubicBezTo>
                          <a:pt x="4210622" y="-53098"/>
                          <a:pt x="4150339" y="24700"/>
                          <a:pt x="4336947" y="0"/>
                        </a:cubicBezTo>
                        <a:cubicBezTo>
                          <a:pt x="4523555" y="-24700"/>
                          <a:pt x="4623920" y="10678"/>
                          <a:pt x="4818830" y="0"/>
                        </a:cubicBezTo>
                        <a:cubicBezTo>
                          <a:pt x="5013740" y="-10678"/>
                          <a:pt x="5127394" y="40268"/>
                          <a:pt x="5392500" y="0"/>
                        </a:cubicBezTo>
                        <a:cubicBezTo>
                          <a:pt x="5657606" y="-40268"/>
                          <a:pt x="5754330" y="74320"/>
                          <a:pt x="6057958" y="0"/>
                        </a:cubicBezTo>
                        <a:cubicBezTo>
                          <a:pt x="6361586" y="-74320"/>
                          <a:pt x="6494940" y="37329"/>
                          <a:pt x="6723415" y="0"/>
                        </a:cubicBezTo>
                        <a:cubicBezTo>
                          <a:pt x="6951890" y="-37329"/>
                          <a:pt x="7117832" y="30948"/>
                          <a:pt x="7388873" y="0"/>
                        </a:cubicBezTo>
                        <a:cubicBezTo>
                          <a:pt x="7659914" y="-30948"/>
                          <a:pt x="7926991" y="65074"/>
                          <a:pt x="8146118" y="0"/>
                        </a:cubicBezTo>
                        <a:cubicBezTo>
                          <a:pt x="8365246" y="-65074"/>
                          <a:pt x="8701383" y="71750"/>
                          <a:pt x="9178724" y="0"/>
                        </a:cubicBezTo>
                        <a:cubicBezTo>
                          <a:pt x="9200174" y="141322"/>
                          <a:pt x="9160033" y="216766"/>
                          <a:pt x="9178724" y="316215"/>
                        </a:cubicBezTo>
                        <a:cubicBezTo>
                          <a:pt x="9197415" y="415665"/>
                          <a:pt x="9170910" y="493137"/>
                          <a:pt x="9178724" y="620030"/>
                        </a:cubicBezTo>
                        <a:cubicBezTo>
                          <a:pt x="8847610" y="633606"/>
                          <a:pt x="8699284" y="581521"/>
                          <a:pt x="8421479" y="620030"/>
                        </a:cubicBezTo>
                        <a:cubicBezTo>
                          <a:pt x="8143674" y="658539"/>
                          <a:pt x="8043343" y="588100"/>
                          <a:pt x="7847809" y="620030"/>
                        </a:cubicBezTo>
                        <a:cubicBezTo>
                          <a:pt x="7652275" y="651960"/>
                          <a:pt x="7499974" y="566721"/>
                          <a:pt x="7365926" y="620030"/>
                        </a:cubicBezTo>
                        <a:cubicBezTo>
                          <a:pt x="7231878" y="673339"/>
                          <a:pt x="6983206" y="609203"/>
                          <a:pt x="6884043" y="620030"/>
                        </a:cubicBezTo>
                        <a:cubicBezTo>
                          <a:pt x="6784880" y="630857"/>
                          <a:pt x="6634085" y="589226"/>
                          <a:pt x="6402160" y="620030"/>
                        </a:cubicBezTo>
                        <a:cubicBezTo>
                          <a:pt x="6170235" y="650834"/>
                          <a:pt x="6075682" y="619367"/>
                          <a:pt x="5920277" y="620030"/>
                        </a:cubicBezTo>
                        <a:cubicBezTo>
                          <a:pt x="5764872" y="620693"/>
                          <a:pt x="5573139" y="548710"/>
                          <a:pt x="5254819" y="620030"/>
                        </a:cubicBezTo>
                        <a:cubicBezTo>
                          <a:pt x="4936499" y="691350"/>
                          <a:pt x="4839040" y="582151"/>
                          <a:pt x="4681149" y="620030"/>
                        </a:cubicBezTo>
                        <a:cubicBezTo>
                          <a:pt x="4523258" y="657909"/>
                          <a:pt x="4447847" y="611926"/>
                          <a:pt x="4382841" y="620030"/>
                        </a:cubicBezTo>
                        <a:cubicBezTo>
                          <a:pt x="4317835" y="628134"/>
                          <a:pt x="4075188" y="570834"/>
                          <a:pt x="3900958" y="620030"/>
                        </a:cubicBezTo>
                        <a:cubicBezTo>
                          <a:pt x="3726728" y="669226"/>
                          <a:pt x="3504960" y="595564"/>
                          <a:pt x="3235500" y="620030"/>
                        </a:cubicBezTo>
                        <a:cubicBezTo>
                          <a:pt x="2966040" y="644496"/>
                          <a:pt x="3034078" y="612289"/>
                          <a:pt x="2845404" y="620030"/>
                        </a:cubicBezTo>
                        <a:cubicBezTo>
                          <a:pt x="2656730" y="627771"/>
                          <a:pt x="2449560" y="570399"/>
                          <a:pt x="2088160" y="620030"/>
                        </a:cubicBezTo>
                        <a:cubicBezTo>
                          <a:pt x="1726760" y="669661"/>
                          <a:pt x="1489744" y="618694"/>
                          <a:pt x="1330915" y="620030"/>
                        </a:cubicBezTo>
                        <a:cubicBezTo>
                          <a:pt x="1172086" y="621366"/>
                          <a:pt x="970889" y="568148"/>
                          <a:pt x="757245" y="620030"/>
                        </a:cubicBezTo>
                        <a:cubicBezTo>
                          <a:pt x="543601" y="671912"/>
                          <a:pt x="288056" y="618081"/>
                          <a:pt x="0" y="620030"/>
                        </a:cubicBezTo>
                        <a:cubicBezTo>
                          <a:pt x="-24602" y="527322"/>
                          <a:pt x="13740" y="373087"/>
                          <a:pt x="0" y="310015"/>
                        </a:cubicBezTo>
                        <a:cubicBezTo>
                          <a:pt x="-13740" y="246943"/>
                          <a:pt x="26405" y="66838"/>
                          <a:pt x="0" y="0"/>
                        </a:cubicBezTo>
                        <a:close/>
                      </a:path>
                      <a:path w="9178724" h="620030" stroke="0" extrusionOk="0">
                        <a:moveTo>
                          <a:pt x="0" y="0"/>
                        </a:moveTo>
                        <a:cubicBezTo>
                          <a:pt x="96739" y="-29740"/>
                          <a:pt x="316269" y="55884"/>
                          <a:pt x="481883" y="0"/>
                        </a:cubicBezTo>
                        <a:cubicBezTo>
                          <a:pt x="647497" y="-55884"/>
                          <a:pt x="662906" y="22298"/>
                          <a:pt x="780192" y="0"/>
                        </a:cubicBezTo>
                        <a:cubicBezTo>
                          <a:pt x="897478" y="-22298"/>
                          <a:pt x="1174454" y="84120"/>
                          <a:pt x="1537436" y="0"/>
                        </a:cubicBezTo>
                        <a:cubicBezTo>
                          <a:pt x="1900418" y="-84120"/>
                          <a:pt x="1921992" y="49836"/>
                          <a:pt x="2019319" y="0"/>
                        </a:cubicBezTo>
                        <a:cubicBezTo>
                          <a:pt x="2116646" y="-49836"/>
                          <a:pt x="2279697" y="53246"/>
                          <a:pt x="2501202" y="0"/>
                        </a:cubicBezTo>
                        <a:cubicBezTo>
                          <a:pt x="2722707" y="-53246"/>
                          <a:pt x="3105924" y="15731"/>
                          <a:pt x="3258447" y="0"/>
                        </a:cubicBezTo>
                        <a:cubicBezTo>
                          <a:pt x="3410970" y="-15731"/>
                          <a:pt x="3548202" y="42104"/>
                          <a:pt x="3648543" y="0"/>
                        </a:cubicBezTo>
                        <a:cubicBezTo>
                          <a:pt x="3748884" y="-42104"/>
                          <a:pt x="4173673" y="21777"/>
                          <a:pt x="4405788" y="0"/>
                        </a:cubicBezTo>
                        <a:cubicBezTo>
                          <a:pt x="4637904" y="-21777"/>
                          <a:pt x="4991337" y="42536"/>
                          <a:pt x="5163032" y="0"/>
                        </a:cubicBezTo>
                        <a:cubicBezTo>
                          <a:pt x="5334727" y="-42536"/>
                          <a:pt x="5620270" y="48170"/>
                          <a:pt x="5736703" y="0"/>
                        </a:cubicBezTo>
                        <a:cubicBezTo>
                          <a:pt x="5853136" y="-48170"/>
                          <a:pt x="6278797" y="51597"/>
                          <a:pt x="6493947" y="0"/>
                        </a:cubicBezTo>
                        <a:cubicBezTo>
                          <a:pt x="6709097" y="-51597"/>
                          <a:pt x="6791622" y="51322"/>
                          <a:pt x="6975830" y="0"/>
                        </a:cubicBezTo>
                        <a:cubicBezTo>
                          <a:pt x="7160038" y="-51322"/>
                          <a:pt x="7222993" y="41857"/>
                          <a:pt x="7457713" y="0"/>
                        </a:cubicBezTo>
                        <a:cubicBezTo>
                          <a:pt x="7692433" y="-41857"/>
                          <a:pt x="7885776" y="62575"/>
                          <a:pt x="8123171" y="0"/>
                        </a:cubicBezTo>
                        <a:cubicBezTo>
                          <a:pt x="8360566" y="-62575"/>
                          <a:pt x="8394351" y="45246"/>
                          <a:pt x="8605054" y="0"/>
                        </a:cubicBezTo>
                        <a:cubicBezTo>
                          <a:pt x="8815757" y="-45246"/>
                          <a:pt x="8988246" y="15581"/>
                          <a:pt x="9178724" y="0"/>
                        </a:cubicBezTo>
                        <a:cubicBezTo>
                          <a:pt x="9202683" y="95727"/>
                          <a:pt x="9155313" y="164771"/>
                          <a:pt x="9178724" y="322416"/>
                        </a:cubicBezTo>
                        <a:cubicBezTo>
                          <a:pt x="9202135" y="480061"/>
                          <a:pt x="9157802" y="527713"/>
                          <a:pt x="9178724" y="620030"/>
                        </a:cubicBezTo>
                        <a:cubicBezTo>
                          <a:pt x="8951193" y="671370"/>
                          <a:pt x="8799462" y="595443"/>
                          <a:pt x="8513267" y="620030"/>
                        </a:cubicBezTo>
                        <a:cubicBezTo>
                          <a:pt x="8227072" y="644617"/>
                          <a:pt x="8259683" y="573792"/>
                          <a:pt x="8123171" y="620030"/>
                        </a:cubicBezTo>
                        <a:cubicBezTo>
                          <a:pt x="7986659" y="666268"/>
                          <a:pt x="7591580" y="543706"/>
                          <a:pt x="7365926" y="620030"/>
                        </a:cubicBezTo>
                        <a:cubicBezTo>
                          <a:pt x="7140272" y="696354"/>
                          <a:pt x="6935755" y="598652"/>
                          <a:pt x="6792256" y="620030"/>
                        </a:cubicBezTo>
                        <a:cubicBezTo>
                          <a:pt x="6648757" y="641408"/>
                          <a:pt x="6575267" y="585033"/>
                          <a:pt x="6402160" y="620030"/>
                        </a:cubicBezTo>
                        <a:cubicBezTo>
                          <a:pt x="6229053" y="655027"/>
                          <a:pt x="6024031" y="591791"/>
                          <a:pt x="5828490" y="620030"/>
                        </a:cubicBezTo>
                        <a:cubicBezTo>
                          <a:pt x="5632949" y="648269"/>
                          <a:pt x="5678078" y="587768"/>
                          <a:pt x="5530181" y="620030"/>
                        </a:cubicBezTo>
                        <a:cubicBezTo>
                          <a:pt x="5382284" y="652292"/>
                          <a:pt x="5354071" y="600649"/>
                          <a:pt x="5231873" y="620030"/>
                        </a:cubicBezTo>
                        <a:cubicBezTo>
                          <a:pt x="5109675" y="639411"/>
                          <a:pt x="4917260" y="557481"/>
                          <a:pt x="4658202" y="620030"/>
                        </a:cubicBezTo>
                        <a:cubicBezTo>
                          <a:pt x="4399144" y="682579"/>
                          <a:pt x="4442789" y="601632"/>
                          <a:pt x="4268107" y="620030"/>
                        </a:cubicBezTo>
                        <a:cubicBezTo>
                          <a:pt x="4093426" y="638428"/>
                          <a:pt x="3806188" y="560095"/>
                          <a:pt x="3602649" y="620030"/>
                        </a:cubicBezTo>
                        <a:cubicBezTo>
                          <a:pt x="3399110" y="679965"/>
                          <a:pt x="3364832" y="602250"/>
                          <a:pt x="3212553" y="620030"/>
                        </a:cubicBezTo>
                        <a:cubicBezTo>
                          <a:pt x="3060274" y="637810"/>
                          <a:pt x="2803745" y="611116"/>
                          <a:pt x="2547096" y="620030"/>
                        </a:cubicBezTo>
                        <a:cubicBezTo>
                          <a:pt x="2290447" y="628944"/>
                          <a:pt x="2330663" y="599928"/>
                          <a:pt x="2248787" y="620030"/>
                        </a:cubicBezTo>
                        <a:cubicBezTo>
                          <a:pt x="2166911" y="640132"/>
                          <a:pt x="1894976" y="566256"/>
                          <a:pt x="1583330" y="620030"/>
                        </a:cubicBezTo>
                        <a:cubicBezTo>
                          <a:pt x="1271684" y="673804"/>
                          <a:pt x="1331706" y="588276"/>
                          <a:pt x="1193234" y="620030"/>
                        </a:cubicBezTo>
                        <a:cubicBezTo>
                          <a:pt x="1054762" y="651784"/>
                          <a:pt x="1037048" y="618999"/>
                          <a:pt x="894926" y="620030"/>
                        </a:cubicBezTo>
                        <a:cubicBezTo>
                          <a:pt x="752804" y="621061"/>
                          <a:pt x="670831" y="580283"/>
                          <a:pt x="504830" y="620030"/>
                        </a:cubicBezTo>
                        <a:cubicBezTo>
                          <a:pt x="338829" y="659777"/>
                          <a:pt x="209164" y="605714"/>
                          <a:pt x="0" y="620030"/>
                        </a:cubicBezTo>
                        <a:cubicBezTo>
                          <a:pt x="-25652" y="520703"/>
                          <a:pt x="14295" y="447375"/>
                          <a:pt x="0" y="322416"/>
                        </a:cubicBezTo>
                        <a:cubicBezTo>
                          <a:pt x="-14295" y="197457"/>
                          <a:pt x="4354" y="146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800" b="1" dirty="0">
                <a:solidFill>
                  <a:schemeClr val="tx1"/>
                </a:solidFill>
                <a:latin typeface="Cambria" panose="02040503050406030204" pitchFamily="18" charset="0"/>
                <a:cs typeface="Arial" panose="020B0604020202020204" pitchFamily="34" charset="0"/>
              </a:rPr>
              <a:t>Le origini del pregiudizio</a:t>
            </a:r>
          </a:p>
        </p:txBody>
      </p:sp>
      <p:sp>
        <p:nvSpPr>
          <p:cNvPr id="7" name="CasellaDiTesto 6">
            <a:extLst>
              <a:ext uri="{FF2B5EF4-FFF2-40B4-BE49-F238E27FC236}">
                <a16:creationId xmlns:a16="http://schemas.microsoft.com/office/drawing/2014/main" id="{AFD86DE8-E783-FD41-97B3-73A19BE0DF50}"/>
              </a:ext>
            </a:extLst>
          </p:cNvPr>
          <p:cNvSpPr txBox="1"/>
          <p:nvPr/>
        </p:nvSpPr>
        <p:spPr>
          <a:xfrm>
            <a:off x="8544272" y="1096918"/>
            <a:ext cx="860788" cy="369332"/>
          </a:xfrm>
          <a:prstGeom prst="rect">
            <a:avLst/>
          </a:prstGeom>
          <a:noFill/>
        </p:spPr>
        <p:txBody>
          <a:bodyPr wrap="square" rtlCol="0">
            <a:spAutoFit/>
          </a:bodyPr>
          <a:lstStyle/>
          <a:p>
            <a:r>
              <a:rPr lang="it-IT" b="1" dirty="0">
                <a:solidFill>
                  <a:schemeClr val="tx2">
                    <a:lumMod val="50000"/>
                  </a:schemeClr>
                </a:solidFill>
                <a:latin typeface="Cambria" panose="02040503050406030204" pitchFamily="18" charset="0"/>
              </a:rPr>
              <a:t>FASE I</a:t>
            </a:r>
          </a:p>
        </p:txBody>
      </p:sp>
      <p:sp>
        <p:nvSpPr>
          <p:cNvPr id="9" name="CasellaDiTesto 8">
            <a:extLst>
              <a:ext uri="{FF2B5EF4-FFF2-40B4-BE49-F238E27FC236}">
                <a16:creationId xmlns:a16="http://schemas.microsoft.com/office/drawing/2014/main" id="{887DB38F-5A88-9A4A-88AA-7EBB83EE4CA6}"/>
              </a:ext>
            </a:extLst>
          </p:cNvPr>
          <p:cNvSpPr txBox="1"/>
          <p:nvPr/>
        </p:nvSpPr>
        <p:spPr>
          <a:xfrm>
            <a:off x="1661452" y="1595065"/>
            <a:ext cx="6165040" cy="369332"/>
          </a:xfrm>
          <a:prstGeom prst="rect">
            <a:avLst/>
          </a:prstGeom>
          <a:noFill/>
        </p:spPr>
        <p:txBody>
          <a:bodyPr wrap="square" rtlCol="0">
            <a:spAutoFit/>
          </a:bodyPr>
          <a:lstStyle/>
          <a:p>
            <a:r>
              <a:rPr lang="it-IT" b="1" dirty="0">
                <a:solidFill>
                  <a:schemeClr val="tx2">
                    <a:lumMod val="50000"/>
                  </a:schemeClr>
                </a:solidFill>
                <a:latin typeface="Cambria" panose="02040503050406030204" pitchFamily="18" charset="0"/>
              </a:rPr>
              <a:t>Teoria della Personalità autoritaria [Adorno et al. 1950]</a:t>
            </a:r>
            <a:endParaRPr lang="it-IT" dirty="0">
              <a:solidFill>
                <a:schemeClr val="tx2">
                  <a:lumMod val="50000"/>
                </a:schemeClr>
              </a:solidFill>
              <a:latin typeface="Cambria" panose="02040503050406030204" pitchFamily="18" charset="0"/>
            </a:endParaRPr>
          </a:p>
        </p:txBody>
      </p:sp>
      <p:grpSp>
        <p:nvGrpSpPr>
          <p:cNvPr id="2" name="Gruppo 1">
            <a:extLst>
              <a:ext uri="{FF2B5EF4-FFF2-40B4-BE49-F238E27FC236}">
                <a16:creationId xmlns:a16="http://schemas.microsoft.com/office/drawing/2014/main" id="{77716310-8444-BD49-9F80-6310ACF3BE1E}"/>
              </a:ext>
            </a:extLst>
          </p:cNvPr>
          <p:cNvGrpSpPr/>
          <p:nvPr/>
        </p:nvGrpSpPr>
        <p:grpSpPr>
          <a:xfrm>
            <a:off x="1661453" y="2276873"/>
            <a:ext cx="8841559" cy="1356689"/>
            <a:chOff x="137452" y="2276872"/>
            <a:chExt cx="8841559" cy="1356689"/>
          </a:xfrm>
        </p:grpSpPr>
        <p:sp>
          <p:nvSpPr>
            <p:cNvPr id="28" name="CasellaDiTesto 27">
              <a:extLst>
                <a:ext uri="{FF2B5EF4-FFF2-40B4-BE49-F238E27FC236}">
                  <a16:creationId xmlns:a16="http://schemas.microsoft.com/office/drawing/2014/main" id="{3F031E7A-15A7-4F4C-A493-60111B696988}"/>
                </a:ext>
              </a:extLst>
            </p:cNvPr>
            <p:cNvSpPr txBox="1"/>
            <p:nvPr/>
          </p:nvSpPr>
          <p:spPr>
            <a:xfrm>
              <a:off x="137452" y="2276872"/>
              <a:ext cx="834148" cy="369332"/>
            </a:xfrm>
            <a:prstGeom prst="rect">
              <a:avLst/>
            </a:prstGeom>
            <a:noFill/>
            <a:ln w="3175">
              <a:noFill/>
            </a:ln>
          </p:spPr>
          <p:txBody>
            <a:bodyPr wrap="square" rtlCol="0">
              <a:spAutoFit/>
            </a:bodyPr>
            <a:lstStyle/>
            <a:p>
              <a:r>
                <a:rPr lang="it-IT" b="1" dirty="0">
                  <a:solidFill>
                    <a:schemeClr val="accent2">
                      <a:lumMod val="50000"/>
                    </a:schemeClr>
                  </a:solidFill>
                  <a:latin typeface="Cambria" panose="02040503050406030204" pitchFamily="18" charset="0"/>
                </a:rPr>
                <a:t>MA…</a:t>
              </a:r>
            </a:p>
          </p:txBody>
        </p:sp>
        <p:sp>
          <p:nvSpPr>
            <p:cNvPr id="29" name="CasellaDiTesto 28">
              <a:extLst>
                <a:ext uri="{FF2B5EF4-FFF2-40B4-BE49-F238E27FC236}">
                  <a16:creationId xmlns:a16="http://schemas.microsoft.com/office/drawing/2014/main" id="{3BCC37BC-BB33-834A-8F8C-CF15C22B08EF}"/>
                </a:ext>
              </a:extLst>
            </p:cNvPr>
            <p:cNvSpPr txBox="1"/>
            <p:nvPr/>
          </p:nvSpPr>
          <p:spPr>
            <a:xfrm>
              <a:off x="164989" y="2710231"/>
              <a:ext cx="8814022" cy="923330"/>
            </a:xfrm>
            <a:prstGeom prst="rect">
              <a:avLst/>
            </a:prstGeom>
            <a:noFill/>
            <a:ln w="3175">
              <a:solidFill>
                <a:schemeClr val="tx2">
                  <a:lumMod val="50000"/>
                </a:schemeClr>
              </a:solidFill>
            </a:ln>
          </p:spPr>
          <p:txBody>
            <a:bodyPr wrap="square" rtlCol="0">
              <a:spAutoFit/>
            </a:bodyPr>
            <a:lstStyle/>
            <a:p>
              <a:r>
                <a:rPr lang="it-IT" dirty="0">
                  <a:latin typeface="Cambria" panose="02040503050406030204" pitchFamily="18" charset="0"/>
                </a:rPr>
                <a:t>Un approccio individuale non spiega perché </a:t>
              </a:r>
              <a:r>
                <a:rPr lang="it-IT" b="1" dirty="0">
                  <a:latin typeface="Cambria" panose="02040503050406030204" pitchFamily="18" charset="0"/>
                </a:rPr>
                <a:t>in certi contesti e in certe epoche si assista a un’uniformità e polarizzazione di atteggiamenti ostili verso determinati gruppi</a:t>
              </a:r>
              <a:r>
                <a:rPr lang="it-IT" dirty="0">
                  <a:latin typeface="Cambria" panose="02040503050406030204" pitchFamily="18" charset="0"/>
                </a:rPr>
                <a:t>.</a:t>
              </a:r>
            </a:p>
          </p:txBody>
        </p:sp>
      </p:grpSp>
      <p:sp>
        <p:nvSpPr>
          <p:cNvPr id="30" name="CasellaDiTesto 29">
            <a:extLst>
              <a:ext uri="{FF2B5EF4-FFF2-40B4-BE49-F238E27FC236}">
                <a16:creationId xmlns:a16="http://schemas.microsoft.com/office/drawing/2014/main" id="{E66E0B3E-9108-7A4F-ACFA-39253668767C}"/>
              </a:ext>
            </a:extLst>
          </p:cNvPr>
          <p:cNvSpPr txBox="1"/>
          <p:nvPr/>
        </p:nvSpPr>
        <p:spPr>
          <a:xfrm>
            <a:off x="1688989" y="3890186"/>
            <a:ext cx="8814022" cy="646331"/>
          </a:xfrm>
          <a:prstGeom prst="rect">
            <a:avLst/>
          </a:prstGeom>
          <a:noFill/>
          <a:ln w="12700">
            <a:solidFill>
              <a:srgbClr val="C00000"/>
            </a:solidFill>
          </a:ln>
        </p:spPr>
        <p:txBody>
          <a:bodyPr wrap="square" rtlCol="0">
            <a:spAutoFit/>
          </a:bodyPr>
          <a:lstStyle/>
          <a:p>
            <a:r>
              <a:rPr lang="it-IT" dirty="0">
                <a:latin typeface="Cambria" panose="02040503050406030204" pitchFamily="18" charset="0"/>
              </a:rPr>
              <a:t>La teoria della Personalità autoritaria NON può essere considerata una spiegazione esaustiva delle origini del pregiudizio.</a:t>
            </a:r>
          </a:p>
        </p:txBody>
      </p:sp>
      <p:sp>
        <p:nvSpPr>
          <p:cNvPr id="10" name="CasellaDiTesto 9">
            <a:extLst>
              <a:ext uri="{FF2B5EF4-FFF2-40B4-BE49-F238E27FC236}">
                <a16:creationId xmlns:a16="http://schemas.microsoft.com/office/drawing/2014/main" id="{0C781D7D-C106-F34A-8002-41E55329A99D}"/>
              </a:ext>
            </a:extLst>
          </p:cNvPr>
          <p:cNvSpPr txBox="1"/>
          <p:nvPr/>
        </p:nvSpPr>
        <p:spPr>
          <a:xfrm>
            <a:off x="1688989" y="4784125"/>
            <a:ext cx="8814022" cy="646331"/>
          </a:xfrm>
          <a:prstGeom prst="rect">
            <a:avLst/>
          </a:prstGeom>
          <a:noFill/>
          <a:ln w="12700">
            <a:solidFill>
              <a:schemeClr val="tx2">
                <a:lumMod val="50000"/>
              </a:schemeClr>
            </a:solidFill>
          </a:ln>
        </p:spPr>
        <p:txBody>
          <a:bodyPr wrap="square" rtlCol="0">
            <a:spAutoFit/>
          </a:bodyPr>
          <a:lstStyle/>
          <a:p>
            <a:r>
              <a:rPr lang="it-IT" dirty="0">
                <a:latin typeface="Cambria" panose="02040503050406030204" pitchFamily="18" charset="0"/>
              </a:rPr>
              <a:t>Tuttavia, </a:t>
            </a:r>
            <a:r>
              <a:rPr lang="it-IT" b="1" dirty="0">
                <a:latin typeface="Cambria" panose="02040503050406030204" pitchFamily="18" charset="0"/>
              </a:rPr>
              <a:t>particolari predisposizioni individuali</a:t>
            </a:r>
            <a:r>
              <a:rPr lang="it-IT" dirty="0">
                <a:latin typeface="Cambria" panose="02040503050406030204" pitchFamily="18" charset="0"/>
              </a:rPr>
              <a:t> possono predire la propensione delle persone ad esprimere alti (o bassi) livelli di pregiudizio. </a:t>
            </a:r>
          </a:p>
        </p:txBody>
      </p:sp>
    </p:spTree>
    <p:extLst>
      <p:ext uri="{BB962C8B-B14F-4D97-AF65-F5344CB8AC3E}">
        <p14:creationId xmlns:p14="http://schemas.microsoft.com/office/powerpoint/2010/main" val="319744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7E38C0-08CF-F741-88EF-F3398AD1F37A}"/>
              </a:ext>
            </a:extLst>
          </p:cNvPr>
          <p:cNvSpPr>
            <a:spLocks noGrp="1"/>
          </p:cNvSpPr>
          <p:nvPr>
            <p:ph type="sldNum" sz="quarter" idx="12"/>
          </p:nvPr>
        </p:nvSpPr>
        <p:spPr/>
        <p:txBody>
          <a:bodyPr/>
          <a:lstStyle/>
          <a:p>
            <a:fld id="{E3AAEEB7-370C-4CD1-84ED-44A96922B98A}" type="slidenum">
              <a:rPr lang="it-IT" smtClean="0"/>
              <a:pPr/>
              <a:t>15</a:t>
            </a:fld>
            <a:endParaRPr lang="it-IT"/>
          </a:p>
        </p:txBody>
      </p:sp>
      <p:sp>
        <p:nvSpPr>
          <p:cNvPr id="6" name="Rettangolo 5">
            <a:extLst>
              <a:ext uri="{FF2B5EF4-FFF2-40B4-BE49-F238E27FC236}">
                <a16:creationId xmlns:a16="http://schemas.microsoft.com/office/drawing/2014/main" id="{80637DFD-FB59-2F49-AFE4-AAFF759B002C}"/>
              </a:ext>
            </a:extLst>
          </p:cNvPr>
          <p:cNvSpPr/>
          <p:nvPr/>
        </p:nvSpPr>
        <p:spPr>
          <a:xfrm>
            <a:off x="1661452" y="590428"/>
            <a:ext cx="6882820" cy="858443"/>
          </a:xfrm>
          <a:prstGeom prst="rect">
            <a:avLst/>
          </a:prstGeom>
          <a:noFill/>
          <a:ln cmpd="sng">
            <a:solidFill>
              <a:schemeClr val="tx2">
                <a:alpha val="86000"/>
              </a:schemeClr>
            </a:solidFill>
            <a:prstDash val="solid"/>
            <a:extLst>
              <a:ext uri="{C807C97D-BFC1-408E-A445-0C87EB9F89A2}">
                <ask:lineSketchStyleProps xmlns:ask="http://schemas.microsoft.com/office/drawing/2018/sketchyshapes" sd="1219033472">
                  <a:custGeom>
                    <a:avLst/>
                    <a:gdLst>
                      <a:gd name="connsiteX0" fmla="*/ 0 w 9178724"/>
                      <a:gd name="connsiteY0" fmla="*/ 0 h 620030"/>
                      <a:gd name="connsiteX1" fmla="*/ 298309 w 9178724"/>
                      <a:gd name="connsiteY1" fmla="*/ 0 h 620030"/>
                      <a:gd name="connsiteX2" fmla="*/ 596617 w 9178724"/>
                      <a:gd name="connsiteY2" fmla="*/ 0 h 620030"/>
                      <a:gd name="connsiteX3" fmla="*/ 894926 w 9178724"/>
                      <a:gd name="connsiteY3" fmla="*/ 0 h 620030"/>
                      <a:gd name="connsiteX4" fmla="*/ 1652170 w 9178724"/>
                      <a:gd name="connsiteY4" fmla="*/ 0 h 620030"/>
                      <a:gd name="connsiteX5" fmla="*/ 2225841 w 9178724"/>
                      <a:gd name="connsiteY5" fmla="*/ 0 h 620030"/>
                      <a:gd name="connsiteX6" fmla="*/ 2524149 w 9178724"/>
                      <a:gd name="connsiteY6" fmla="*/ 0 h 620030"/>
                      <a:gd name="connsiteX7" fmla="*/ 3097819 w 9178724"/>
                      <a:gd name="connsiteY7" fmla="*/ 0 h 620030"/>
                      <a:gd name="connsiteX8" fmla="*/ 3855064 w 9178724"/>
                      <a:gd name="connsiteY8" fmla="*/ 0 h 620030"/>
                      <a:gd name="connsiteX9" fmla="*/ 4336947 w 9178724"/>
                      <a:gd name="connsiteY9" fmla="*/ 0 h 620030"/>
                      <a:gd name="connsiteX10" fmla="*/ 4818830 w 9178724"/>
                      <a:gd name="connsiteY10" fmla="*/ 0 h 620030"/>
                      <a:gd name="connsiteX11" fmla="*/ 5392500 w 9178724"/>
                      <a:gd name="connsiteY11" fmla="*/ 0 h 620030"/>
                      <a:gd name="connsiteX12" fmla="*/ 6057958 w 9178724"/>
                      <a:gd name="connsiteY12" fmla="*/ 0 h 620030"/>
                      <a:gd name="connsiteX13" fmla="*/ 6723415 w 9178724"/>
                      <a:gd name="connsiteY13" fmla="*/ 0 h 620030"/>
                      <a:gd name="connsiteX14" fmla="*/ 7388873 w 9178724"/>
                      <a:gd name="connsiteY14" fmla="*/ 0 h 620030"/>
                      <a:gd name="connsiteX15" fmla="*/ 8146118 w 9178724"/>
                      <a:gd name="connsiteY15" fmla="*/ 0 h 620030"/>
                      <a:gd name="connsiteX16" fmla="*/ 9178724 w 9178724"/>
                      <a:gd name="connsiteY16" fmla="*/ 0 h 620030"/>
                      <a:gd name="connsiteX17" fmla="*/ 9178724 w 9178724"/>
                      <a:gd name="connsiteY17" fmla="*/ 316215 h 620030"/>
                      <a:gd name="connsiteX18" fmla="*/ 9178724 w 9178724"/>
                      <a:gd name="connsiteY18" fmla="*/ 620030 h 620030"/>
                      <a:gd name="connsiteX19" fmla="*/ 8421479 w 9178724"/>
                      <a:gd name="connsiteY19" fmla="*/ 620030 h 620030"/>
                      <a:gd name="connsiteX20" fmla="*/ 7847809 w 9178724"/>
                      <a:gd name="connsiteY20" fmla="*/ 620030 h 620030"/>
                      <a:gd name="connsiteX21" fmla="*/ 7365926 w 9178724"/>
                      <a:gd name="connsiteY21" fmla="*/ 620030 h 620030"/>
                      <a:gd name="connsiteX22" fmla="*/ 6884043 w 9178724"/>
                      <a:gd name="connsiteY22" fmla="*/ 620030 h 620030"/>
                      <a:gd name="connsiteX23" fmla="*/ 6402160 w 9178724"/>
                      <a:gd name="connsiteY23" fmla="*/ 620030 h 620030"/>
                      <a:gd name="connsiteX24" fmla="*/ 5920277 w 9178724"/>
                      <a:gd name="connsiteY24" fmla="*/ 620030 h 620030"/>
                      <a:gd name="connsiteX25" fmla="*/ 5254819 w 9178724"/>
                      <a:gd name="connsiteY25" fmla="*/ 620030 h 620030"/>
                      <a:gd name="connsiteX26" fmla="*/ 4681149 w 9178724"/>
                      <a:gd name="connsiteY26" fmla="*/ 620030 h 620030"/>
                      <a:gd name="connsiteX27" fmla="*/ 4382841 w 9178724"/>
                      <a:gd name="connsiteY27" fmla="*/ 620030 h 620030"/>
                      <a:gd name="connsiteX28" fmla="*/ 3900958 w 9178724"/>
                      <a:gd name="connsiteY28" fmla="*/ 620030 h 620030"/>
                      <a:gd name="connsiteX29" fmla="*/ 3235500 w 9178724"/>
                      <a:gd name="connsiteY29" fmla="*/ 620030 h 620030"/>
                      <a:gd name="connsiteX30" fmla="*/ 2845404 w 9178724"/>
                      <a:gd name="connsiteY30" fmla="*/ 620030 h 620030"/>
                      <a:gd name="connsiteX31" fmla="*/ 2088160 w 9178724"/>
                      <a:gd name="connsiteY31" fmla="*/ 620030 h 620030"/>
                      <a:gd name="connsiteX32" fmla="*/ 1330915 w 9178724"/>
                      <a:gd name="connsiteY32" fmla="*/ 620030 h 620030"/>
                      <a:gd name="connsiteX33" fmla="*/ 757245 w 9178724"/>
                      <a:gd name="connsiteY33" fmla="*/ 620030 h 620030"/>
                      <a:gd name="connsiteX34" fmla="*/ 0 w 9178724"/>
                      <a:gd name="connsiteY34" fmla="*/ 620030 h 620030"/>
                      <a:gd name="connsiteX35" fmla="*/ 0 w 9178724"/>
                      <a:gd name="connsiteY35" fmla="*/ 310015 h 620030"/>
                      <a:gd name="connsiteX36" fmla="*/ 0 w 9178724"/>
                      <a:gd name="connsiteY36" fmla="*/ 0 h 62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78724" h="620030" fill="none" extrusionOk="0">
                        <a:moveTo>
                          <a:pt x="0" y="0"/>
                        </a:moveTo>
                        <a:cubicBezTo>
                          <a:pt x="102535" y="-35417"/>
                          <a:pt x="231128" y="19743"/>
                          <a:pt x="298309" y="0"/>
                        </a:cubicBezTo>
                        <a:cubicBezTo>
                          <a:pt x="365490" y="-19743"/>
                          <a:pt x="504771" y="6903"/>
                          <a:pt x="596617" y="0"/>
                        </a:cubicBezTo>
                        <a:cubicBezTo>
                          <a:pt x="688463" y="-6903"/>
                          <a:pt x="801466" y="32459"/>
                          <a:pt x="894926" y="0"/>
                        </a:cubicBezTo>
                        <a:cubicBezTo>
                          <a:pt x="988386" y="-32459"/>
                          <a:pt x="1351220" y="8679"/>
                          <a:pt x="1652170" y="0"/>
                        </a:cubicBezTo>
                        <a:cubicBezTo>
                          <a:pt x="1953120" y="-8679"/>
                          <a:pt x="2036343" y="40882"/>
                          <a:pt x="2225841" y="0"/>
                        </a:cubicBezTo>
                        <a:cubicBezTo>
                          <a:pt x="2415339" y="-40882"/>
                          <a:pt x="2409558" y="12227"/>
                          <a:pt x="2524149" y="0"/>
                        </a:cubicBezTo>
                        <a:cubicBezTo>
                          <a:pt x="2638740" y="-12227"/>
                          <a:pt x="2909787" y="59308"/>
                          <a:pt x="3097819" y="0"/>
                        </a:cubicBezTo>
                        <a:cubicBezTo>
                          <a:pt x="3285851" y="-59308"/>
                          <a:pt x="3499507" y="53098"/>
                          <a:pt x="3855064" y="0"/>
                        </a:cubicBezTo>
                        <a:cubicBezTo>
                          <a:pt x="4210622" y="-53098"/>
                          <a:pt x="4150339" y="24700"/>
                          <a:pt x="4336947" y="0"/>
                        </a:cubicBezTo>
                        <a:cubicBezTo>
                          <a:pt x="4523555" y="-24700"/>
                          <a:pt x="4623920" y="10678"/>
                          <a:pt x="4818830" y="0"/>
                        </a:cubicBezTo>
                        <a:cubicBezTo>
                          <a:pt x="5013740" y="-10678"/>
                          <a:pt x="5127394" y="40268"/>
                          <a:pt x="5392500" y="0"/>
                        </a:cubicBezTo>
                        <a:cubicBezTo>
                          <a:pt x="5657606" y="-40268"/>
                          <a:pt x="5754330" y="74320"/>
                          <a:pt x="6057958" y="0"/>
                        </a:cubicBezTo>
                        <a:cubicBezTo>
                          <a:pt x="6361586" y="-74320"/>
                          <a:pt x="6494940" y="37329"/>
                          <a:pt x="6723415" y="0"/>
                        </a:cubicBezTo>
                        <a:cubicBezTo>
                          <a:pt x="6951890" y="-37329"/>
                          <a:pt x="7117832" y="30948"/>
                          <a:pt x="7388873" y="0"/>
                        </a:cubicBezTo>
                        <a:cubicBezTo>
                          <a:pt x="7659914" y="-30948"/>
                          <a:pt x="7926991" y="65074"/>
                          <a:pt x="8146118" y="0"/>
                        </a:cubicBezTo>
                        <a:cubicBezTo>
                          <a:pt x="8365246" y="-65074"/>
                          <a:pt x="8701383" y="71750"/>
                          <a:pt x="9178724" y="0"/>
                        </a:cubicBezTo>
                        <a:cubicBezTo>
                          <a:pt x="9200174" y="141322"/>
                          <a:pt x="9160033" y="216766"/>
                          <a:pt x="9178724" y="316215"/>
                        </a:cubicBezTo>
                        <a:cubicBezTo>
                          <a:pt x="9197415" y="415665"/>
                          <a:pt x="9170910" y="493137"/>
                          <a:pt x="9178724" y="620030"/>
                        </a:cubicBezTo>
                        <a:cubicBezTo>
                          <a:pt x="8847610" y="633606"/>
                          <a:pt x="8699284" y="581521"/>
                          <a:pt x="8421479" y="620030"/>
                        </a:cubicBezTo>
                        <a:cubicBezTo>
                          <a:pt x="8143674" y="658539"/>
                          <a:pt x="8043343" y="588100"/>
                          <a:pt x="7847809" y="620030"/>
                        </a:cubicBezTo>
                        <a:cubicBezTo>
                          <a:pt x="7652275" y="651960"/>
                          <a:pt x="7499974" y="566721"/>
                          <a:pt x="7365926" y="620030"/>
                        </a:cubicBezTo>
                        <a:cubicBezTo>
                          <a:pt x="7231878" y="673339"/>
                          <a:pt x="6983206" y="609203"/>
                          <a:pt x="6884043" y="620030"/>
                        </a:cubicBezTo>
                        <a:cubicBezTo>
                          <a:pt x="6784880" y="630857"/>
                          <a:pt x="6634085" y="589226"/>
                          <a:pt x="6402160" y="620030"/>
                        </a:cubicBezTo>
                        <a:cubicBezTo>
                          <a:pt x="6170235" y="650834"/>
                          <a:pt x="6075682" y="619367"/>
                          <a:pt x="5920277" y="620030"/>
                        </a:cubicBezTo>
                        <a:cubicBezTo>
                          <a:pt x="5764872" y="620693"/>
                          <a:pt x="5573139" y="548710"/>
                          <a:pt x="5254819" y="620030"/>
                        </a:cubicBezTo>
                        <a:cubicBezTo>
                          <a:pt x="4936499" y="691350"/>
                          <a:pt x="4839040" y="582151"/>
                          <a:pt x="4681149" y="620030"/>
                        </a:cubicBezTo>
                        <a:cubicBezTo>
                          <a:pt x="4523258" y="657909"/>
                          <a:pt x="4447847" y="611926"/>
                          <a:pt x="4382841" y="620030"/>
                        </a:cubicBezTo>
                        <a:cubicBezTo>
                          <a:pt x="4317835" y="628134"/>
                          <a:pt x="4075188" y="570834"/>
                          <a:pt x="3900958" y="620030"/>
                        </a:cubicBezTo>
                        <a:cubicBezTo>
                          <a:pt x="3726728" y="669226"/>
                          <a:pt x="3504960" y="595564"/>
                          <a:pt x="3235500" y="620030"/>
                        </a:cubicBezTo>
                        <a:cubicBezTo>
                          <a:pt x="2966040" y="644496"/>
                          <a:pt x="3034078" y="612289"/>
                          <a:pt x="2845404" y="620030"/>
                        </a:cubicBezTo>
                        <a:cubicBezTo>
                          <a:pt x="2656730" y="627771"/>
                          <a:pt x="2449560" y="570399"/>
                          <a:pt x="2088160" y="620030"/>
                        </a:cubicBezTo>
                        <a:cubicBezTo>
                          <a:pt x="1726760" y="669661"/>
                          <a:pt x="1489744" y="618694"/>
                          <a:pt x="1330915" y="620030"/>
                        </a:cubicBezTo>
                        <a:cubicBezTo>
                          <a:pt x="1172086" y="621366"/>
                          <a:pt x="970889" y="568148"/>
                          <a:pt x="757245" y="620030"/>
                        </a:cubicBezTo>
                        <a:cubicBezTo>
                          <a:pt x="543601" y="671912"/>
                          <a:pt x="288056" y="618081"/>
                          <a:pt x="0" y="620030"/>
                        </a:cubicBezTo>
                        <a:cubicBezTo>
                          <a:pt x="-24602" y="527322"/>
                          <a:pt x="13740" y="373087"/>
                          <a:pt x="0" y="310015"/>
                        </a:cubicBezTo>
                        <a:cubicBezTo>
                          <a:pt x="-13740" y="246943"/>
                          <a:pt x="26405" y="66838"/>
                          <a:pt x="0" y="0"/>
                        </a:cubicBezTo>
                        <a:close/>
                      </a:path>
                      <a:path w="9178724" h="620030" stroke="0" extrusionOk="0">
                        <a:moveTo>
                          <a:pt x="0" y="0"/>
                        </a:moveTo>
                        <a:cubicBezTo>
                          <a:pt x="96739" y="-29740"/>
                          <a:pt x="316269" y="55884"/>
                          <a:pt x="481883" y="0"/>
                        </a:cubicBezTo>
                        <a:cubicBezTo>
                          <a:pt x="647497" y="-55884"/>
                          <a:pt x="662906" y="22298"/>
                          <a:pt x="780192" y="0"/>
                        </a:cubicBezTo>
                        <a:cubicBezTo>
                          <a:pt x="897478" y="-22298"/>
                          <a:pt x="1174454" y="84120"/>
                          <a:pt x="1537436" y="0"/>
                        </a:cubicBezTo>
                        <a:cubicBezTo>
                          <a:pt x="1900418" y="-84120"/>
                          <a:pt x="1921992" y="49836"/>
                          <a:pt x="2019319" y="0"/>
                        </a:cubicBezTo>
                        <a:cubicBezTo>
                          <a:pt x="2116646" y="-49836"/>
                          <a:pt x="2279697" y="53246"/>
                          <a:pt x="2501202" y="0"/>
                        </a:cubicBezTo>
                        <a:cubicBezTo>
                          <a:pt x="2722707" y="-53246"/>
                          <a:pt x="3105924" y="15731"/>
                          <a:pt x="3258447" y="0"/>
                        </a:cubicBezTo>
                        <a:cubicBezTo>
                          <a:pt x="3410970" y="-15731"/>
                          <a:pt x="3548202" y="42104"/>
                          <a:pt x="3648543" y="0"/>
                        </a:cubicBezTo>
                        <a:cubicBezTo>
                          <a:pt x="3748884" y="-42104"/>
                          <a:pt x="4173673" y="21777"/>
                          <a:pt x="4405788" y="0"/>
                        </a:cubicBezTo>
                        <a:cubicBezTo>
                          <a:pt x="4637904" y="-21777"/>
                          <a:pt x="4991337" y="42536"/>
                          <a:pt x="5163032" y="0"/>
                        </a:cubicBezTo>
                        <a:cubicBezTo>
                          <a:pt x="5334727" y="-42536"/>
                          <a:pt x="5620270" y="48170"/>
                          <a:pt x="5736703" y="0"/>
                        </a:cubicBezTo>
                        <a:cubicBezTo>
                          <a:pt x="5853136" y="-48170"/>
                          <a:pt x="6278797" y="51597"/>
                          <a:pt x="6493947" y="0"/>
                        </a:cubicBezTo>
                        <a:cubicBezTo>
                          <a:pt x="6709097" y="-51597"/>
                          <a:pt x="6791622" y="51322"/>
                          <a:pt x="6975830" y="0"/>
                        </a:cubicBezTo>
                        <a:cubicBezTo>
                          <a:pt x="7160038" y="-51322"/>
                          <a:pt x="7222993" y="41857"/>
                          <a:pt x="7457713" y="0"/>
                        </a:cubicBezTo>
                        <a:cubicBezTo>
                          <a:pt x="7692433" y="-41857"/>
                          <a:pt x="7885776" y="62575"/>
                          <a:pt x="8123171" y="0"/>
                        </a:cubicBezTo>
                        <a:cubicBezTo>
                          <a:pt x="8360566" y="-62575"/>
                          <a:pt x="8394351" y="45246"/>
                          <a:pt x="8605054" y="0"/>
                        </a:cubicBezTo>
                        <a:cubicBezTo>
                          <a:pt x="8815757" y="-45246"/>
                          <a:pt x="8988246" y="15581"/>
                          <a:pt x="9178724" y="0"/>
                        </a:cubicBezTo>
                        <a:cubicBezTo>
                          <a:pt x="9202683" y="95727"/>
                          <a:pt x="9155313" y="164771"/>
                          <a:pt x="9178724" y="322416"/>
                        </a:cubicBezTo>
                        <a:cubicBezTo>
                          <a:pt x="9202135" y="480061"/>
                          <a:pt x="9157802" y="527713"/>
                          <a:pt x="9178724" y="620030"/>
                        </a:cubicBezTo>
                        <a:cubicBezTo>
                          <a:pt x="8951193" y="671370"/>
                          <a:pt x="8799462" y="595443"/>
                          <a:pt x="8513267" y="620030"/>
                        </a:cubicBezTo>
                        <a:cubicBezTo>
                          <a:pt x="8227072" y="644617"/>
                          <a:pt x="8259683" y="573792"/>
                          <a:pt x="8123171" y="620030"/>
                        </a:cubicBezTo>
                        <a:cubicBezTo>
                          <a:pt x="7986659" y="666268"/>
                          <a:pt x="7591580" y="543706"/>
                          <a:pt x="7365926" y="620030"/>
                        </a:cubicBezTo>
                        <a:cubicBezTo>
                          <a:pt x="7140272" y="696354"/>
                          <a:pt x="6935755" y="598652"/>
                          <a:pt x="6792256" y="620030"/>
                        </a:cubicBezTo>
                        <a:cubicBezTo>
                          <a:pt x="6648757" y="641408"/>
                          <a:pt x="6575267" y="585033"/>
                          <a:pt x="6402160" y="620030"/>
                        </a:cubicBezTo>
                        <a:cubicBezTo>
                          <a:pt x="6229053" y="655027"/>
                          <a:pt x="6024031" y="591791"/>
                          <a:pt x="5828490" y="620030"/>
                        </a:cubicBezTo>
                        <a:cubicBezTo>
                          <a:pt x="5632949" y="648269"/>
                          <a:pt x="5678078" y="587768"/>
                          <a:pt x="5530181" y="620030"/>
                        </a:cubicBezTo>
                        <a:cubicBezTo>
                          <a:pt x="5382284" y="652292"/>
                          <a:pt x="5354071" y="600649"/>
                          <a:pt x="5231873" y="620030"/>
                        </a:cubicBezTo>
                        <a:cubicBezTo>
                          <a:pt x="5109675" y="639411"/>
                          <a:pt x="4917260" y="557481"/>
                          <a:pt x="4658202" y="620030"/>
                        </a:cubicBezTo>
                        <a:cubicBezTo>
                          <a:pt x="4399144" y="682579"/>
                          <a:pt x="4442789" y="601632"/>
                          <a:pt x="4268107" y="620030"/>
                        </a:cubicBezTo>
                        <a:cubicBezTo>
                          <a:pt x="4093426" y="638428"/>
                          <a:pt x="3806188" y="560095"/>
                          <a:pt x="3602649" y="620030"/>
                        </a:cubicBezTo>
                        <a:cubicBezTo>
                          <a:pt x="3399110" y="679965"/>
                          <a:pt x="3364832" y="602250"/>
                          <a:pt x="3212553" y="620030"/>
                        </a:cubicBezTo>
                        <a:cubicBezTo>
                          <a:pt x="3060274" y="637810"/>
                          <a:pt x="2803745" y="611116"/>
                          <a:pt x="2547096" y="620030"/>
                        </a:cubicBezTo>
                        <a:cubicBezTo>
                          <a:pt x="2290447" y="628944"/>
                          <a:pt x="2330663" y="599928"/>
                          <a:pt x="2248787" y="620030"/>
                        </a:cubicBezTo>
                        <a:cubicBezTo>
                          <a:pt x="2166911" y="640132"/>
                          <a:pt x="1894976" y="566256"/>
                          <a:pt x="1583330" y="620030"/>
                        </a:cubicBezTo>
                        <a:cubicBezTo>
                          <a:pt x="1271684" y="673804"/>
                          <a:pt x="1331706" y="588276"/>
                          <a:pt x="1193234" y="620030"/>
                        </a:cubicBezTo>
                        <a:cubicBezTo>
                          <a:pt x="1054762" y="651784"/>
                          <a:pt x="1037048" y="618999"/>
                          <a:pt x="894926" y="620030"/>
                        </a:cubicBezTo>
                        <a:cubicBezTo>
                          <a:pt x="752804" y="621061"/>
                          <a:pt x="670831" y="580283"/>
                          <a:pt x="504830" y="620030"/>
                        </a:cubicBezTo>
                        <a:cubicBezTo>
                          <a:pt x="338829" y="659777"/>
                          <a:pt x="209164" y="605714"/>
                          <a:pt x="0" y="620030"/>
                        </a:cubicBezTo>
                        <a:cubicBezTo>
                          <a:pt x="-25652" y="520703"/>
                          <a:pt x="14295" y="447375"/>
                          <a:pt x="0" y="322416"/>
                        </a:cubicBezTo>
                        <a:cubicBezTo>
                          <a:pt x="-14295" y="197457"/>
                          <a:pt x="4354" y="146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800" b="1" dirty="0">
                <a:solidFill>
                  <a:schemeClr val="tx1"/>
                </a:solidFill>
                <a:latin typeface="Cambria" panose="02040503050406030204" pitchFamily="18" charset="0"/>
                <a:cs typeface="Arial" panose="020B0604020202020204" pitchFamily="34" charset="0"/>
              </a:rPr>
              <a:t>Le origini del pregiudizio</a:t>
            </a:r>
          </a:p>
        </p:txBody>
      </p:sp>
      <p:sp>
        <p:nvSpPr>
          <p:cNvPr id="7" name="CasellaDiTesto 6">
            <a:extLst>
              <a:ext uri="{FF2B5EF4-FFF2-40B4-BE49-F238E27FC236}">
                <a16:creationId xmlns:a16="http://schemas.microsoft.com/office/drawing/2014/main" id="{AFD86DE8-E783-FD41-97B3-73A19BE0DF50}"/>
              </a:ext>
            </a:extLst>
          </p:cNvPr>
          <p:cNvSpPr txBox="1"/>
          <p:nvPr/>
        </p:nvSpPr>
        <p:spPr>
          <a:xfrm>
            <a:off x="8544272" y="1096918"/>
            <a:ext cx="860788" cy="369332"/>
          </a:xfrm>
          <a:prstGeom prst="rect">
            <a:avLst/>
          </a:prstGeom>
          <a:noFill/>
        </p:spPr>
        <p:txBody>
          <a:bodyPr wrap="square" rtlCol="0">
            <a:spAutoFit/>
          </a:bodyPr>
          <a:lstStyle/>
          <a:p>
            <a:r>
              <a:rPr lang="it-IT" b="1" dirty="0">
                <a:solidFill>
                  <a:schemeClr val="tx2">
                    <a:lumMod val="50000"/>
                  </a:schemeClr>
                </a:solidFill>
                <a:latin typeface="Cambria" panose="02040503050406030204" pitchFamily="18" charset="0"/>
              </a:rPr>
              <a:t>FASE I</a:t>
            </a:r>
          </a:p>
        </p:txBody>
      </p:sp>
      <p:grpSp>
        <p:nvGrpSpPr>
          <p:cNvPr id="8" name="Gruppo 7">
            <a:extLst>
              <a:ext uri="{FF2B5EF4-FFF2-40B4-BE49-F238E27FC236}">
                <a16:creationId xmlns:a16="http://schemas.microsoft.com/office/drawing/2014/main" id="{128FDC3B-84C0-3343-A0C3-A43E553B4A75}"/>
              </a:ext>
            </a:extLst>
          </p:cNvPr>
          <p:cNvGrpSpPr/>
          <p:nvPr/>
        </p:nvGrpSpPr>
        <p:grpSpPr>
          <a:xfrm>
            <a:off x="1661452" y="1595066"/>
            <a:ext cx="8869096" cy="2253083"/>
            <a:chOff x="137452" y="1595065"/>
            <a:chExt cx="8869096" cy="2253083"/>
          </a:xfrm>
        </p:grpSpPr>
        <p:sp>
          <p:nvSpPr>
            <p:cNvPr id="9" name="CasellaDiTesto 8">
              <a:extLst>
                <a:ext uri="{FF2B5EF4-FFF2-40B4-BE49-F238E27FC236}">
                  <a16:creationId xmlns:a16="http://schemas.microsoft.com/office/drawing/2014/main" id="{887DB38F-5A88-9A4A-88AA-7EBB83EE4CA6}"/>
                </a:ext>
              </a:extLst>
            </p:cNvPr>
            <p:cNvSpPr txBox="1"/>
            <p:nvPr/>
          </p:nvSpPr>
          <p:spPr>
            <a:xfrm>
              <a:off x="137452" y="1595065"/>
              <a:ext cx="6165040" cy="369332"/>
            </a:xfrm>
            <a:prstGeom prst="rect">
              <a:avLst/>
            </a:prstGeom>
            <a:noFill/>
          </p:spPr>
          <p:txBody>
            <a:bodyPr wrap="square" rtlCol="0">
              <a:spAutoFit/>
            </a:bodyPr>
            <a:lstStyle/>
            <a:p>
              <a:r>
                <a:rPr lang="it-IT" b="1" dirty="0">
                  <a:solidFill>
                    <a:schemeClr val="tx2">
                      <a:lumMod val="50000"/>
                    </a:schemeClr>
                  </a:solidFill>
                  <a:latin typeface="Cambria" panose="02040503050406030204" pitchFamily="18" charset="0"/>
                </a:rPr>
                <a:t>Autoritarismo di destra [</a:t>
              </a:r>
              <a:r>
                <a:rPr lang="it-IT" b="1" dirty="0" err="1">
                  <a:solidFill>
                    <a:schemeClr val="tx2">
                      <a:lumMod val="50000"/>
                    </a:schemeClr>
                  </a:solidFill>
                  <a:latin typeface="Cambria" panose="02040503050406030204" pitchFamily="18" charset="0"/>
                </a:rPr>
                <a:t>Altemeyer</a:t>
              </a:r>
              <a:r>
                <a:rPr lang="it-IT" b="1" dirty="0">
                  <a:solidFill>
                    <a:schemeClr val="tx2">
                      <a:lumMod val="50000"/>
                    </a:schemeClr>
                  </a:solidFill>
                  <a:latin typeface="Cambria" panose="02040503050406030204" pitchFamily="18" charset="0"/>
                </a:rPr>
                <a:t>, 1996]</a:t>
              </a:r>
              <a:endParaRPr lang="it-IT" dirty="0">
                <a:solidFill>
                  <a:schemeClr val="tx2">
                    <a:lumMod val="50000"/>
                  </a:schemeClr>
                </a:solidFill>
                <a:latin typeface="Cambria" panose="02040503050406030204" pitchFamily="18" charset="0"/>
              </a:endParaRPr>
            </a:p>
          </p:txBody>
        </p:sp>
        <p:sp>
          <p:nvSpPr>
            <p:cNvPr id="31" name="CasellaDiTesto 30">
              <a:extLst>
                <a:ext uri="{FF2B5EF4-FFF2-40B4-BE49-F238E27FC236}">
                  <a16:creationId xmlns:a16="http://schemas.microsoft.com/office/drawing/2014/main" id="{8DB18B24-49DC-804C-804C-32F74CCAB803}"/>
                </a:ext>
              </a:extLst>
            </p:cNvPr>
            <p:cNvSpPr txBox="1"/>
            <p:nvPr/>
          </p:nvSpPr>
          <p:spPr>
            <a:xfrm>
              <a:off x="164914" y="2032266"/>
              <a:ext cx="8841634" cy="1815882"/>
            </a:xfrm>
            <a:prstGeom prst="rect">
              <a:avLst/>
            </a:prstGeom>
            <a:noFill/>
            <a:ln>
              <a:solidFill>
                <a:schemeClr val="tx2">
                  <a:lumMod val="50000"/>
                </a:schemeClr>
              </a:solidFill>
            </a:ln>
          </p:spPr>
          <p:txBody>
            <a:bodyPr wrap="square" rtlCol="0">
              <a:spAutoFit/>
            </a:bodyPr>
            <a:lstStyle/>
            <a:p>
              <a:r>
                <a:rPr lang="it-IT" sz="1400" dirty="0">
                  <a:latin typeface="Cambria" panose="02040503050406030204" pitchFamily="18" charset="0"/>
                </a:rPr>
                <a:t>Tendenza ad aderire alle norme convenzionali della società (convenzionalismo), a sottomettersi alle autorità (sottomissione all’autorità) e a sostenere comportamenti punitivi per coloro che vengono considerati devianti (aggressività autoritaria).</a:t>
              </a:r>
            </a:p>
            <a:p>
              <a:endParaRPr lang="it-IT" sz="1400" dirty="0">
                <a:latin typeface="Cambria" panose="02040503050406030204" pitchFamily="18" charset="0"/>
              </a:endParaRPr>
            </a:p>
            <a:p>
              <a:r>
                <a:rPr lang="it-IT" sz="1400" b="1" dirty="0">
                  <a:latin typeface="Cambria" panose="02040503050406030204" pitchFamily="18" charset="0"/>
                </a:rPr>
                <a:t>A differenza della Teoria della Personalità autoritaria…</a:t>
              </a:r>
            </a:p>
            <a:p>
              <a:endParaRPr lang="it-IT" sz="1400" dirty="0">
                <a:latin typeface="Cambria" panose="02040503050406030204" pitchFamily="18" charset="0"/>
              </a:endParaRPr>
            </a:p>
            <a:p>
              <a:r>
                <a:rPr lang="it-IT" sz="1400" dirty="0" err="1">
                  <a:latin typeface="Cambria" panose="02040503050406030204" pitchFamily="18" charset="0"/>
                </a:rPr>
                <a:t>Altemeyer</a:t>
              </a:r>
              <a:r>
                <a:rPr lang="it-IT" sz="1400" dirty="0">
                  <a:latin typeface="Cambria" panose="02040503050406030204" pitchFamily="18" charset="0"/>
                </a:rPr>
                <a:t> [1996] </a:t>
              </a:r>
              <a:r>
                <a:rPr lang="it-IT" sz="1400" b="1" dirty="0">
                  <a:latin typeface="Cambria" panose="02040503050406030204" pitchFamily="18" charset="0"/>
                </a:rPr>
                <a:t>NON</a:t>
              </a:r>
              <a:r>
                <a:rPr lang="it-IT" sz="1400" dirty="0">
                  <a:latin typeface="Cambria" panose="02040503050406030204" pitchFamily="18" charset="0"/>
                </a:rPr>
                <a:t> considera questo costrutto come una </a:t>
              </a:r>
              <a:r>
                <a:rPr lang="it-IT" sz="1400" b="1" dirty="0">
                  <a:latin typeface="Cambria" panose="02040503050406030204" pitchFamily="18" charset="0"/>
                </a:rPr>
                <a:t>disposizione stabile </a:t>
              </a:r>
              <a:r>
                <a:rPr lang="it-IT" sz="1400" dirty="0">
                  <a:latin typeface="Cambria" panose="02040503050406030204" pitchFamily="18" charset="0"/>
                </a:rPr>
                <a:t>degli individui ma come un </a:t>
              </a:r>
              <a:r>
                <a:rPr lang="it-IT" sz="1400" b="1" dirty="0">
                  <a:latin typeface="Cambria" panose="02040503050406030204" pitchFamily="18" charset="0"/>
                </a:rPr>
                <a:t>FATTORE MODIFICABILE  </a:t>
              </a:r>
              <a:r>
                <a:rPr lang="it-IT" sz="1400" dirty="0">
                  <a:latin typeface="Cambria" panose="02040503050406030204" pitchFamily="18" charset="0"/>
                </a:rPr>
                <a:t>a seconda dell’ambiente entro cui l’individuo interagisce.</a:t>
              </a:r>
            </a:p>
          </p:txBody>
        </p:sp>
      </p:grpSp>
      <p:grpSp>
        <p:nvGrpSpPr>
          <p:cNvPr id="3" name="Gruppo 2">
            <a:extLst>
              <a:ext uri="{FF2B5EF4-FFF2-40B4-BE49-F238E27FC236}">
                <a16:creationId xmlns:a16="http://schemas.microsoft.com/office/drawing/2014/main" id="{2061F285-B4DE-5F40-AFE4-86ACD62BA752}"/>
              </a:ext>
            </a:extLst>
          </p:cNvPr>
          <p:cNvGrpSpPr/>
          <p:nvPr/>
        </p:nvGrpSpPr>
        <p:grpSpPr>
          <a:xfrm>
            <a:off x="1691630" y="3994344"/>
            <a:ext cx="8838918" cy="960421"/>
            <a:chOff x="167630" y="3994343"/>
            <a:chExt cx="8838918" cy="960421"/>
          </a:xfrm>
        </p:grpSpPr>
        <p:sp>
          <p:nvSpPr>
            <p:cNvPr id="32" name="CasellaDiTesto 31">
              <a:extLst>
                <a:ext uri="{FF2B5EF4-FFF2-40B4-BE49-F238E27FC236}">
                  <a16:creationId xmlns:a16="http://schemas.microsoft.com/office/drawing/2014/main" id="{6504227C-B437-A945-858F-9F468FD539A9}"/>
                </a:ext>
              </a:extLst>
            </p:cNvPr>
            <p:cNvSpPr txBox="1"/>
            <p:nvPr/>
          </p:nvSpPr>
          <p:spPr>
            <a:xfrm>
              <a:off x="167630" y="3994343"/>
              <a:ext cx="6165040" cy="369332"/>
            </a:xfrm>
            <a:prstGeom prst="rect">
              <a:avLst/>
            </a:prstGeom>
            <a:noFill/>
          </p:spPr>
          <p:txBody>
            <a:bodyPr wrap="square" rtlCol="0">
              <a:spAutoFit/>
            </a:bodyPr>
            <a:lstStyle/>
            <a:p>
              <a:r>
                <a:rPr lang="it-IT" b="1" dirty="0">
                  <a:solidFill>
                    <a:schemeClr val="tx2">
                      <a:lumMod val="50000"/>
                    </a:schemeClr>
                  </a:solidFill>
                  <a:latin typeface="Cambria" panose="02040503050406030204" pitchFamily="18" charset="0"/>
                </a:rPr>
                <a:t>Orientamento alla dominanza sociale [</a:t>
              </a:r>
              <a:r>
                <a:rPr lang="it-IT" b="1" dirty="0" err="1">
                  <a:solidFill>
                    <a:schemeClr val="tx2">
                      <a:lumMod val="50000"/>
                    </a:schemeClr>
                  </a:solidFill>
                  <a:latin typeface="Cambria" panose="02040503050406030204" pitchFamily="18" charset="0"/>
                </a:rPr>
                <a:t>Pratto</a:t>
              </a:r>
              <a:r>
                <a:rPr lang="it-IT" b="1" dirty="0">
                  <a:solidFill>
                    <a:schemeClr val="tx2">
                      <a:lumMod val="50000"/>
                    </a:schemeClr>
                  </a:solidFill>
                  <a:latin typeface="Cambria" panose="02040503050406030204" pitchFamily="18" charset="0"/>
                </a:rPr>
                <a:t> et al. 1994]</a:t>
              </a:r>
              <a:endParaRPr lang="it-IT" dirty="0">
                <a:solidFill>
                  <a:schemeClr val="tx2">
                    <a:lumMod val="50000"/>
                  </a:schemeClr>
                </a:solidFill>
                <a:latin typeface="Cambria" panose="02040503050406030204" pitchFamily="18" charset="0"/>
              </a:endParaRPr>
            </a:p>
          </p:txBody>
        </p:sp>
        <p:sp>
          <p:nvSpPr>
            <p:cNvPr id="33" name="CasellaDiTesto 32">
              <a:extLst>
                <a:ext uri="{FF2B5EF4-FFF2-40B4-BE49-F238E27FC236}">
                  <a16:creationId xmlns:a16="http://schemas.microsoft.com/office/drawing/2014/main" id="{A11857C5-B3E8-EC4F-BE5A-05154735E127}"/>
                </a:ext>
              </a:extLst>
            </p:cNvPr>
            <p:cNvSpPr txBox="1"/>
            <p:nvPr/>
          </p:nvSpPr>
          <p:spPr>
            <a:xfrm>
              <a:off x="195092" y="4431544"/>
              <a:ext cx="8811456" cy="523220"/>
            </a:xfrm>
            <a:prstGeom prst="rect">
              <a:avLst/>
            </a:prstGeom>
            <a:noFill/>
            <a:ln>
              <a:solidFill>
                <a:schemeClr val="tx2">
                  <a:lumMod val="50000"/>
                </a:schemeClr>
              </a:solidFill>
            </a:ln>
          </p:spPr>
          <p:txBody>
            <a:bodyPr wrap="square" rtlCol="0">
              <a:spAutoFit/>
            </a:bodyPr>
            <a:lstStyle/>
            <a:p>
              <a:r>
                <a:rPr lang="it-IT" sz="1400" dirty="0">
                  <a:latin typeface="Cambria" panose="02040503050406030204" pitchFamily="18" charset="0"/>
                </a:rPr>
                <a:t>Tendenza individuale a credere che ogni società debba essere gerarchicamente strutturata, in cui dunque è legittimo che vi siano alcuni gruppi che occupano posizioni di status superiore rispetto ad altri.</a:t>
              </a:r>
            </a:p>
          </p:txBody>
        </p:sp>
      </p:grpSp>
      <p:grpSp>
        <p:nvGrpSpPr>
          <p:cNvPr id="10" name="Gruppo 9">
            <a:extLst>
              <a:ext uri="{FF2B5EF4-FFF2-40B4-BE49-F238E27FC236}">
                <a16:creationId xmlns:a16="http://schemas.microsoft.com/office/drawing/2014/main" id="{7A088562-8DF9-4A4C-8918-9FD7FCE95E87}"/>
              </a:ext>
            </a:extLst>
          </p:cNvPr>
          <p:cNvGrpSpPr/>
          <p:nvPr/>
        </p:nvGrpSpPr>
        <p:grpSpPr>
          <a:xfrm>
            <a:off x="1661452" y="5013176"/>
            <a:ext cx="8869096" cy="883260"/>
            <a:chOff x="137452" y="5013176"/>
            <a:chExt cx="8869096" cy="883260"/>
          </a:xfrm>
        </p:grpSpPr>
        <p:sp>
          <p:nvSpPr>
            <p:cNvPr id="34" name="CasellaDiTesto 33">
              <a:extLst>
                <a:ext uri="{FF2B5EF4-FFF2-40B4-BE49-F238E27FC236}">
                  <a16:creationId xmlns:a16="http://schemas.microsoft.com/office/drawing/2014/main" id="{8498F4E0-67E1-B946-85FE-A366E23211AA}"/>
                </a:ext>
              </a:extLst>
            </p:cNvPr>
            <p:cNvSpPr txBox="1"/>
            <p:nvPr/>
          </p:nvSpPr>
          <p:spPr>
            <a:xfrm>
              <a:off x="137452" y="5013176"/>
              <a:ext cx="6165040" cy="369332"/>
            </a:xfrm>
            <a:prstGeom prst="rect">
              <a:avLst/>
            </a:prstGeom>
            <a:noFill/>
          </p:spPr>
          <p:txBody>
            <a:bodyPr wrap="square" rtlCol="0">
              <a:spAutoFit/>
            </a:bodyPr>
            <a:lstStyle/>
            <a:p>
              <a:r>
                <a:rPr lang="it-IT" b="1" dirty="0">
                  <a:solidFill>
                    <a:schemeClr val="tx2">
                      <a:lumMod val="50000"/>
                    </a:schemeClr>
                  </a:solidFill>
                  <a:latin typeface="Cambria" panose="02040503050406030204" pitchFamily="18" charset="0"/>
                </a:rPr>
                <a:t>Altre variabili individuali</a:t>
              </a:r>
              <a:endParaRPr lang="it-IT" dirty="0">
                <a:solidFill>
                  <a:schemeClr val="tx2">
                    <a:lumMod val="50000"/>
                  </a:schemeClr>
                </a:solidFill>
                <a:latin typeface="Cambria" panose="02040503050406030204" pitchFamily="18" charset="0"/>
              </a:endParaRPr>
            </a:p>
          </p:txBody>
        </p:sp>
        <p:sp>
          <p:nvSpPr>
            <p:cNvPr id="35" name="CasellaDiTesto 34">
              <a:extLst>
                <a:ext uri="{FF2B5EF4-FFF2-40B4-BE49-F238E27FC236}">
                  <a16:creationId xmlns:a16="http://schemas.microsoft.com/office/drawing/2014/main" id="{10105F9F-FB21-0741-9285-23CB89B5A749}"/>
                </a:ext>
              </a:extLst>
            </p:cNvPr>
            <p:cNvSpPr txBox="1"/>
            <p:nvPr/>
          </p:nvSpPr>
          <p:spPr>
            <a:xfrm>
              <a:off x="195091" y="5373216"/>
              <a:ext cx="8811457" cy="523220"/>
            </a:xfrm>
            <a:prstGeom prst="rect">
              <a:avLst/>
            </a:prstGeom>
            <a:noFill/>
            <a:ln>
              <a:solidFill>
                <a:schemeClr val="tx2">
                  <a:lumMod val="50000"/>
                </a:schemeClr>
              </a:solidFill>
            </a:ln>
          </p:spPr>
          <p:txBody>
            <a:bodyPr wrap="square" rtlCol="0">
              <a:spAutoFit/>
            </a:bodyPr>
            <a:lstStyle/>
            <a:p>
              <a:r>
                <a:rPr lang="it-IT" sz="1400" dirty="0">
                  <a:latin typeface="Cambria" panose="02040503050406030204" pitchFamily="18" charset="0"/>
                </a:rPr>
                <a:t>L’apertura alle esperienze e la cordialità del Big </a:t>
              </a:r>
              <a:r>
                <a:rPr lang="it-IT" sz="1400" dirty="0" err="1">
                  <a:latin typeface="Cambria" panose="02040503050406030204" pitchFamily="18" charset="0"/>
                </a:rPr>
                <a:t>Five</a:t>
              </a:r>
              <a:r>
                <a:rPr lang="it-IT" sz="1400" dirty="0">
                  <a:latin typeface="Cambria" panose="02040503050406030204" pitchFamily="18" charset="0"/>
                </a:rPr>
                <a:t> </a:t>
              </a:r>
              <a:r>
                <a:rPr lang="it-IT" sz="1400" dirty="0" err="1">
                  <a:latin typeface="Cambria" panose="02040503050406030204" pitchFamily="18" charset="0"/>
                </a:rPr>
                <a:t>personalty</a:t>
              </a:r>
              <a:r>
                <a:rPr lang="it-IT" sz="1400" dirty="0">
                  <a:latin typeface="Cambria" panose="02040503050406030204" pitchFamily="18" charset="0"/>
                </a:rPr>
                <a:t> model sono associati a minori livelli di pregiudizio verso i gruppi a cui non si appartiene.</a:t>
              </a:r>
            </a:p>
          </p:txBody>
        </p:sp>
      </p:grpSp>
    </p:spTree>
    <p:extLst>
      <p:ext uri="{BB962C8B-B14F-4D97-AF65-F5344CB8AC3E}">
        <p14:creationId xmlns:p14="http://schemas.microsoft.com/office/powerpoint/2010/main" val="129720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7E38C0-08CF-F741-88EF-F3398AD1F37A}"/>
              </a:ext>
            </a:extLst>
          </p:cNvPr>
          <p:cNvSpPr>
            <a:spLocks noGrp="1"/>
          </p:cNvSpPr>
          <p:nvPr>
            <p:ph type="sldNum" sz="quarter" idx="12"/>
          </p:nvPr>
        </p:nvSpPr>
        <p:spPr/>
        <p:txBody>
          <a:bodyPr/>
          <a:lstStyle/>
          <a:p>
            <a:fld id="{E3AAEEB7-370C-4CD1-84ED-44A96922B98A}" type="slidenum">
              <a:rPr lang="it-IT" smtClean="0"/>
              <a:pPr/>
              <a:t>16</a:t>
            </a:fld>
            <a:endParaRPr lang="it-IT"/>
          </a:p>
        </p:txBody>
      </p:sp>
      <p:sp>
        <p:nvSpPr>
          <p:cNvPr id="6" name="Rettangolo 5">
            <a:extLst>
              <a:ext uri="{FF2B5EF4-FFF2-40B4-BE49-F238E27FC236}">
                <a16:creationId xmlns:a16="http://schemas.microsoft.com/office/drawing/2014/main" id="{80637DFD-FB59-2F49-AFE4-AAFF759B002C}"/>
              </a:ext>
            </a:extLst>
          </p:cNvPr>
          <p:cNvSpPr/>
          <p:nvPr/>
        </p:nvSpPr>
        <p:spPr>
          <a:xfrm>
            <a:off x="1661452" y="590428"/>
            <a:ext cx="6882820" cy="858443"/>
          </a:xfrm>
          <a:prstGeom prst="rect">
            <a:avLst/>
          </a:prstGeom>
          <a:noFill/>
          <a:ln cmpd="sng">
            <a:solidFill>
              <a:schemeClr val="tx2">
                <a:alpha val="86000"/>
              </a:schemeClr>
            </a:solidFill>
            <a:prstDash val="solid"/>
            <a:extLst>
              <a:ext uri="{C807C97D-BFC1-408E-A445-0C87EB9F89A2}">
                <ask:lineSketchStyleProps xmlns:ask="http://schemas.microsoft.com/office/drawing/2018/sketchyshapes" sd="1219033472">
                  <a:custGeom>
                    <a:avLst/>
                    <a:gdLst>
                      <a:gd name="connsiteX0" fmla="*/ 0 w 9178724"/>
                      <a:gd name="connsiteY0" fmla="*/ 0 h 620030"/>
                      <a:gd name="connsiteX1" fmla="*/ 298309 w 9178724"/>
                      <a:gd name="connsiteY1" fmla="*/ 0 h 620030"/>
                      <a:gd name="connsiteX2" fmla="*/ 596617 w 9178724"/>
                      <a:gd name="connsiteY2" fmla="*/ 0 h 620030"/>
                      <a:gd name="connsiteX3" fmla="*/ 894926 w 9178724"/>
                      <a:gd name="connsiteY3" fmla="*/ 0 h 620030"/>
                      <a:gd name="connsiteX4" fmla="*/ 1652170 w 9178724"/>
                      <a:gd name="connsiteY4" fmla="*/ 0 h 620030"/>
                      <a:gd name="connsiteX5" fmla="*/ 2225841 w 9178724"/>
                      <a:gd name="connsiteY5" fmla="*/ 0 h 620030"/>
                      <a:gd name="connsiteX6" fmla="*/ 2524149 w 9178724"/>
                      <a:gd name="connsiteY6" fmla="*/ 0 h 620030"/>
                      <a:gd name="connsiteX7" fmla="*/ 3097819 w 9178724"/>
                      <a:gd name="connsiteY7" fmla="*/ 0 h 620030"/>
                      <a:gd name="connsiteX8" fmla="*/ 3855064 w 9178724"/>
                      <a:gd name="connsiteY8" fmla="*/ 0 h 620030"/>
                      <a:gd name="connsiteX9" fmla="*/ 4336947 w 9178724"/>
                      <a:gd name="connsiteY9" fmla="*/ 0 h 620030"/>
                      <a:gd name="connsiteX10" fmla="*/ 4818830 w 9178724"/>
                      <a:gd name="connsiteY10" fmla="*/ 0 h 620030"/>
                      <a:gd name="connsiteX11" fmla="*/ 5392500 w 9178724"/>
                      <a:gd name="connsiteY11" fmla="*/ 0 h 620030"/>
                      <a:gd name="connsiteX12" fmla="*/ 6057958 w 9178724"/>
                      <a:gd name="connsiteY12" fmla="*/ 0 h 620030"/>
                      <a:gd name="connsiteX13" fmla="*/ 6723415 w 9178724"/>
                      <a:gd name="connsiteY13" fmla="*/ 0 h 620030"/>
                      <a:gd name="connsiteX14" fmla="*/ 7388873 w 9178724"/>
                      <a:gd name="connsiteY14" fmla="*/ 0 h 620030"/>
                      <a:gd name="connsiteX15" fmla="*/ 8146118 w 9178724"/>
                      <a:gd name="connsiteY15" fmla="*/ 0 h 620030"/>
                      <a:gd name="connsiteX16" fmla="*/ 9178724 w 9178724"/>
                      <a:gd name="connsiteY16" fmla="*/ 0 h 620030"/>
                      <a:gd name="connsiteX17" fmla="*/ 9178724 w 9178724"/>
                      <a:gd name="connsiteY17" fmla="*/ 316215 h 620030"/>
                      <a:gd name="connsiteX18" fmla="*/ 9178724 w 9178724"/>
                      <a:gd name="connsiteY18" fmla="*/ 620030 h 620030"/>
                      <a:gd name="connsiteX19" fmla="*/ 8421479 w 9178724"/>
                      <a:gd name="connsiteY19" fmla="*/ 620030 h 620030"/>
                      <a:gd name="connsiteX20" fmla="*/ 7847809 w 9178724"/>
                      <a:gd name="connsiteY20" fmla="*/ 620030 h 620030"/>
                      <a:gd name="connsiteX21" fmla="*/ 7365926 w 9178724"/>
                      <a:gd name="connsiteY21" fmla="*/ 620030 h 620030"/>
                      <a:gd name="connsiteX22" fmla="*/ 6884043 w 9178724"/>
                      <a:gd name="connsiteY22" fmla="*/ 620030 h 620030"/>
                      <a:gd name="connsiteX23" fmla="*/ 6402160 w 9178724"/>
                      <a:gd name="connsiteY23" fmla="*/ 620030 h 620030"/>
                      <a:gd name="connsiteX24" fmla="*/ 5920277 w 9178724"/>
                      <a:gd name="connsiteY24" fmla="*/ 620030 h 620030"/>
                      <a:gd name="connsiteX25" fmla="*/ 5254819 w 9178724"/>
                      <a:gd name="connsiteY25" fmla="*/ 620030 h 620030"/>
                      <a:gd name="connsiteX26" fmla="*/ 4681149 w 9178724"/>
                      <a:gd name="connsiteY26" fmla="*/ 620030 h 620030"/>
                      <a:gd name="connsiteX27" fmla="*/ 4382841 w 9178724"/>
                      <a:gd name="connsiteY27" fmla="*/ 620030 h 620030"/>
                      <a:gd name="connsiteX28" fmla="*/ 3900958 w 9178724"/>
                      <a:gd name="connsiteY28" fmla="*/ 620030 h 620030"/>
                      <a:gd name="connsiteX29" fmla="*/ 3235500 w 9178724"/>
                      <a:gd name="connsiteY29" fmla="*/ 620030 h 620030"/>
                      <a:gd name="connsiteX30" fmla="*/ 2845404 w 9178724"/>
                      <a:gd name="connsiteY30" fmla="*/ 620030 h 620030"/>
                      <a:gd name="connsiteX31" fmla="*/ 2088160 w 9178724"/>
                      <a:gd name="connsiteY31" fmla="*/ 620030 h 620030"/>
                      <a:gd name="connsiteX32" fmla="*/ 1330915 w 9178724"/>
                      <a:gd name="connsiteY32" fmla="*/ 620030 h 620030"/>
                      <a:gd name="connsiteX33" fmla="*/ 757245 w 9178724"/>
                      <a:gd name="connsiteY33" fmla="*/ 620030 h 620030"/>
                      <a:gd name="connsiteX34" fmla="*/ 0 w 9178724"/>
                      <a:gd name="connsiteY34" fmla="*/ 620030 h 620030"/>
                      <a:gd name="connsiteX35" fmla="*/ 0 w 9178724"/>
                      <a:gd name="connsiteY35" fmla="*/ 310015 h 620030"/>
                      <a:gd name="connsiteX36" fmla="*/ 0 w 9178724"/>
                      <a:gd name="connsiteY36" fmla="*/ 0 h 62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78724" h="620030" fill="none" extrusionOk="0">
                        <a:moveTo>
                          <a:pt x="0" y="0"/>
                        </a:moveTo>
                        <a:cubicBezTo>
                          <a:pt x="102535" y="-35417"/>
                          <a:pt x="231128" y="19743"/>
                          <a:pt x="298309" y="0"/>
                        </a:cubicBezTo>
                        <a:cubicBezTo>
                          <a:pt x="365490" y="-19743"/>
                          <a:pt x="504771" y="6903"/>
                          <a:pt x="596617" y="0"/>
                        </a:cubicBezTo>
                        <a:cubicBezTo>
                          <a:pt x="688463" y="-6903"/>
                          <a:pt x="801466" y="32459"/>
                          <a:pt x="894926" y="0"/>
                        </a:cubicBezTo>
                        <a:cubicBezTo>
                          <a:pt x="988386" y="-32459"/>
                          <a:pt x="1351220" y="8679"/>
                          <a:pt x="1652170" y="0"/>
                        </a:cubicBezTo>
                        <a:cubicBezTo>
                          <a:pt x="1953120" y="-8679"/>
                          <a:pt x="2036343" y="40882"/>
                          <a:pt x="2225841" y="0"/>
                        </a:cubicBezTo>
                        <a:cubicBezTo>
                          <a:pt x="2415339" y="-40882"/>
                          <a:pt x="2409558" y="12227"/>
                          <a:pt x="2524149" y="0"/>
                        </a:cubicBezTo>
                        <a:cubicBezTo>
                          <a:pt x="2638740" y="-12227"/>
                          <a:pt x="2909787" y="59308"/>
                          <a:pt x="3097819" y="0"/>
                        </a:cubicBezTo>
                        <a:cubicBezTo>
                          <a:pt x="3285851" y="-59308"/>
                          <a:pt x="3499507" y="53098"/>
                          <a:pt x="3855064" y="0"/>
                        </a:cubicBezTo>
                        <a:cubicBezTo>
                          <a:pt x="4210622" y="-53098"/>
                          <a:pt x="4150339" y="24700"/>
                          <a:pt x="4336947" y="0"/>
                        </a:cubicBezTo>
                        <a:cubicBezTo>
                          <a:pt x="4523555" y="-24700"/>
                          <a:pt x="4623920" y="10678"/>
                          <a:pt x="4818830" y="0"/>
                        </a:cubicBezTo>
                        <a:cubicBezTo>
                          <a:pt x="5013740" y="-10678"/>
                          <a:pt x="5127394" y="40268"/>
                          <a:pt x="5392500" y="0"/>
                        </a:cubicBezTo>
                        <a:cubicBezTo>
                          <a:pt x="5657606" y="-40268"/>
                          <a:pt x="5754330" y="74320"/>
                          <a:pt x="6057958" y="0"/>
                        </a:cubicBezTo>
                        <a:cubicBezTo>
                          <a:pt x="6361586" y="-74320"/>
                          <a:pt x="6494940" y="37329"/>
                          <a:pt x="6723415" y="0"/>
                        </a:cubicBezTo>
                        <a:cubicBezTo>
                          <a:pt x="6951890" y="-37329"/>
                          <a:pt x="7117832" y="30948"/>
                          <a:pt x="7388873" y="0"/>
                        </a:cubicBezTo>
                        <a:cubicBezTo>
                          <a:pt x="7659914" y="-30948"/>
                          <a:pt x="7926991" y="65074"/>
                          <a:pt x="8146118" y="0"/>
                        </a:cubicBezTo>
                        <a:cubicBezTo>
                          <a:pt x="8365246" y="-65074"/>
                          <a:pt x="8701383" y="71750"/>
                          <a:pt x="9178724" y="0"/>
                        </a:cubicBezTo>
                        <a:cubicBezTo>
                          <a:pt x="9200174" y="141322"/>
                          <a:pt x="9160033" y="216766"/>
                          <a:pt x="9178724" y="316215"/>
                        </a:cubicBezTo>
                        <a:cubicBezTo>
                          <a:pt x="9197415" y="415665"/>
                          <a:pt x="9170910" y="493137"/>
                          <a:pt x="9178724" y="620030"/>
                        </a:cubicBezTo>
                        <a:cubicBezTo>
                          <a:pt x="8847610" y="633606"/>
                          <a:pt x="8699284" y="581521"/>
                          <a:pt x="8421479" y="620030"/>
                        </a:cubicBezTo>
                        <a:cubicBezTo>
                          <a:pt x="8143674" y="658539"/>
                          <a:pt x="8043343" y="588100"/>
                          <a:pt x="7847809" y="620030"/>
                        </a:cubicBezTo>
                        <a:cubicBezTo>
                          <a:pt x="7652275" y="651960"/>
                          <a:pt x="7499974" y="566721"/>
                          <a:pt x="7365926" y="620030"/>
                        </a:cubicBezTo>
                        <a:cubicBezTo>
                          <a:pt x="7231878" y="673339"/>
                          <a:pt x="6983206" y="609203"/>
                          <a:pt x="6884043" y="620030"/>
                        </a:cubicBezTo>
                        <a:cubicBezTo>
                          <a:pt x="6784880" y="630857"/>
                          <a:pt x="6634085" y="589226"/>
                          <a:pt x="6402160" y="620030"/>
                        </a:cubicBezTo>
                        <a:cubicBezTo>
                          <a:pt x="6170235" y="650834"/>
                          <a:pt x="6075682" y="619367"/>
                          <a:pt x="5920277" y="620030"/>
                        </a:cubicBezTo>
                        <a:cubicBezTo>
                          <a:pt x="5764872" y="620693"/>
                          <a:pt x="5573139" y="548710"/>
                          <a:pt x="5254819" y="620030"/>
                        </a:cubicBezTo>
                        <a:cubicBezTo>
                          <a:pt x="4936499" y="691350"/>
                          <a:pt x="4839040" y="582151"/>
                          <a:pt x="4681149" y="620030"/>
                        </a:cubicBezTo>
                        <a:cubicBezTo>
                          <a:pt x="4523258" y="657909"/>
                          <a:pt x="4447847" y="611926"/>
                          <a:pt x="4382841" y="620030"/>
                        </a:cubicBezTo>
                        <a:cubicBezTo>
                          <a:pt x="4317835" y="628134"/>
                          <a:pt x="4075188" y="570834"/>
                          <a:pt x="3900958" y="620030"/>
                        </a:cubicBezTo>
                        <a:cubicBezTo>
                          <a:pt x="3726728" y="669226"/>
                          <a:pt x="3504960" y="595564"/>
                          <a:pt x="3235500" y="620030"/>
                        </a:cubicBezTo>
                        <a:cubicBezTo>
                          <a:pt x="2966040" y="644496"/>
                          <a:pt x="3034078" y="612289"/>
                          <a:pt x="2845404" y="620030"/>
                        </a:cubicBezTo>
                        <a:cubicBezTo>
                          <a:pt x="2656730" y="627771"/>
                          <a:pt x="2449560" y="570399"/>
                          <a:pt x="2088160" y="620030"/>
                        </a:cubicBezTo>
                        <a:cubicBezTo>
                          <a:pt x="1726760" y="669661"/>
                          <a:pt x="1489744" y="618694"/>
                          <a:pt x="1330915" y="620030"/>
                        </a:cubicBezTo>
                        <a:cubicBezTo>
                          <a:pt x="1172086" y="621366"/>
                          <a:pt x="970889" y="568148"/>
                          <a:pt x="757245" y="620030"/>
                        </a:cubicBezTo>
                        <a:cubicBezTo>
                          <a:pt x="543601" y="671912"/>
                          <a:pt x="288056" y="618081"/>
                          <a:pt x="0" y="620030"/>
                        </a:cubicBezTo>
                        <a:cubicBezTo>
                          <a:pt x="-24602" y="527322"/>
                          <a:pt x="13740" y="373087"/>
                          <a:pt x="0" y="310015"/>
                        </a:cubicBezTo>
                        <a:cubicBezTo>
                          <a:pt x="-13740" y="246943"/>
                          <a:pt x="26405" y="66838"/>
                          <a:pt x="0" y="0"/>
                        </a:cubicBezTo>
                        <a:close/>
                      </a:path>
                      <a:path w="9178724" h="620030" stroke="0" extrusionOk="0">
                        <a:moveTo>
                          <a:pt x="0" y="0"/>
                        </a:moveTo>
                        <a:cubicBezTo>
                          <a:pt x="96739" y="-29740"/>
                          <a:pt x="316269" y="55884"/>
                          <a:pt x="481883" y="0"/>
                        </a:cubicBezTo>
                        <a:cubicBezTo>
                          <a:pt x="647497" y="-55884"/>
                          <a:pt x="662906" y="22298"/>
                          <a:pt x="780192" y="0"/>
                        </a:cubicBezTo>
                        <a:cubicBezTo>
                          <a:pt x="897478" y="-22298"/>
                          <a:pt x="1174454" y="84120"/>
                          <a:pt x="1537436" y="0"/>
                        </a:cubicBezTo>
                        <a:cubicBezTo>
                          <a:pt x="1900418" y="-84120"/>
                          <a:pt x="1921992" y="49836"/>
                          <a:pt x="2019319" y="0"/>
                        </a:cubicBezTo>
                        <a:cubicBezTo>
                          <a:pt x="2116646" y="-49836"/>
                          <a:pt x="2279697" y="53246"/>
                          <a:pt x="2501202" y="0"/>
                        </a:cubicBezTo>
                        <a:cubicBezTo>
                          <a:pt x="2722707" y="-53246"/>
                          <a:pt x="3105924" y="15731"/>
                          <a:pt x="3258447" y="0"/>
                        </a:cubicBezTo>
                        <a:cubicBezTo>
                          <a:pt x="3410970" y="-15731"/>
                          <a:pt x="3548202" y="42104"/>
                          <a:pt x="3648543" y="0"/>
                        </a:cubicBezTo>
                        <a:cubicBezTo>
                          <a:pt x="3748884" y="-42104"/>
                          <a:pt x="4173673" y="21777"/>
                          <a:pt x="4405788" y="0"/>
                        </a:cubicBezTo>
                        <a:cubicBezTo>
                          <a:pt x="4637904" y="-21777"/>
                          <a:pt x="4991337" y="42536"/>
                          <a:pt x="5163032" y="0"/>
                        </a:cubicBezTo>
                        <a:cubicBezTo>
                          <a:pt x="5334727" y="-42536"/>
                          <a:pt x="5620270" y="48170"/>
                          <a:pt x="5736703" y="0"/>
                        </a:cubicBezTo>
                        <a:cubicBezTo>
                          <a:pt x="5853136" y="-48170"/>
                          <a:pt x="6278797" y="51597"/>
                          <a:pt x="6493947" y="0"/>
                        </a:cubicBezTo>
                        <a:cubicBezTo>
                          <a:pt x="6709097" y="-51597"/>
                          <a:pt x="6791622" y="51322"/>
                          <a:pt x="6975830" y="0"/>
                        </a:cubicBezTo>
                        <a:cubicBezTo>
                          <a:pt x="7160038" y="-51322"/>
                          <a:pt x="7222993" y="41857"/>
                          <a:pt x="7457713" y="0"/>
                        </a:cubicBezTo>
                        <a:cubicBezTo>
                          <a:pt x="7692433" y="-41857"/>
                          <a:pt x="7885776" y="62575"/>
                          <a:pt x="8123171" y="0"/>
                        </a:cubicBezTo>
                        <a:cubicBezTo>
                          <a:pt x="8360566" y="-62575"/>
                          <a:pt x="8394351" y="45246"/>
                          <a:pt x="8605054" y="0"/>
                        </a:cubicBezTo>
                        <a:cubicBezTo>
                          <a:pt x="8815757" y="-45246"/>
                          <a:pt x="8988246" y="15581"/>
                          <a:pt x="9178724" y="0"/>
                        </a:cubicBezTo>
                        <a:cubicBezTo>
                          <a:pt x="9202683" y="95727"/>
                          <a:pt x="9155313" y="164771"/>
                          <a:pt x="9178724" y="322416"/>
                        </a:cubicBezTo>
                        <a:cubicBezTo>
                          <a:pt x="9202135" y="480061"/>
                          <a:pt x="9157802" y="527713"/>
                          <a:pt x="9178724" y="620030"/>
                        </a:cubicBezTo>
                        <a:cubicBezTo>
                          <a:pt x="8951193" y="671370"/>
                          <a:pt x="8799462" y="595443"/>
                          <a:pt x="8513267" y="620030"/>
                        </a:cubicBezTo>
                        <a:cubicBezTo>
                          <a:pt x="8227072" y="644617"/>
                          <a:pt x="8259683" y="573792"/>
                          <a:pt x="8123171" y="620030"/>
                        </a:cubicBezTo>
                        <a:cubicBezTo>
                          <a:pt x="7986659" y="666268"/>
                          <a:pt x="7591580" y="543706"/>
                          <a:pt x="7365926" y="620030"/>
                        </a:cubicBezTo>
                        <a:cubicBezTo>
                          <a:pt x="7140272" y="696354"/>
                          <a:pt x="6935755" y="598652"/>
                          <a:pt x="6792256" y="620030"/>
                        </a:cubicBezTo>
                        <a:cubicBezTo>
                          <a:pt x="6648757" y="641408"/>
                          <a:pt x="6575267" y="585033"/>
                          <a:pt x="6402160" y="620030"/>
                        </a:cubicBezTo>
                        <a:cubicBezTo>
                          <a:pt x="6229053" y="655027"/>
                          <a:pt x="6024031" y="591791"/>
                          <a:pt x="5828490" y="620030"/>
                        </a:cubicBezTo>
                        <a:cubicBezTo>
                          <a:pt x="5632949" y="648269"/>
                          <a:pt x="5678078" y="587768"/>
                          <a:pt x="5530181" y="620030"/>
                        </a:cubicBezTo>
                        <a:cubicBezTo>
                          <a:pt x="5382284" y="652292"/>
                          <a:pt x="5354071" y="600649"/>
                          <a:pt x="5231873" y="620030"/>
                        </a:cubicBezTo>
                        <a:cubicBezTo>
                          <a:pt x="5109675" y="639411"/>
                          <a:pt x="4917260" y="557481"/>
                          <a:pt x="4658202" y="620030"/>
                        </a:cubicBezTo>
                        <a:cubicBezTo>
                          <a:pt x="4399144" y="682579"/>
                          <a:pt x="4442789" y="601632"/>
                          <a:pt x="4268107" y="620030"/>
                        </a:cubicBezTo>
                        <a:cubicBezTo>
                          <a:pt x="4093426" y="638428"/>
                          <a:pt x="3806188" y="560095"/>
                          <a:pt x="3602649" y="620030"/>
                        </a:cubicBezTo>
                        <a:cubicBezTo>
                          <a:pt x="3399110" y="679965"/>
                          <a:pt x="3364832" y="602250"/>
                          <a:pt x="3212553" y="620030"/>
                        </a:cubicBezTo>
                        <a:cubicBezTo>
                          <a:pt x="3060274" y="637810"/>
                          <a:pt x="2803745" y="611116"/>
                          <a:pt x="2547096" y="620030"/>
                        </a:cubicBezTo>
                        <a:cubicBezTo>
                          <a:pt x="2290447" y="628944"/>
                          <a:pt x="2330663" y="599928"/>
                          <a:pt x="2248787" y="620030"/>
                        </a:cubicBezTo>
                        <a:cubicBezTo>
                          <a:pt x="2166911" y="640132"/>
                          <a:pt x="1894976" y="566256"/>
                          <a:pt x="1583330" y="620030"/>
                        </a:cubicBezTo>
                        <a:cubicBezTo>
                          <a:pt x="1271684" y="673804"/>
                          <a:pt x="1331706" y="588276"/>
                          <a:pt x="1193234" y="620030"/>
                        </a:cubicBezTo>
                        <a:cubicBezTo>
                          <a:pt x="1054762" y="651784"/>
                          <a:pt x="1037048" y="618999"/>
                          <a:pt x="894926" y="620030"/>
                        </a:cubicBezTo>
                        <a:cubicBezTo>
                          <a:pt x="752804" y="621061"/>
                          <a:pt x="670831" y="580283"/>
                          <a:pt x="504830" y="620030"/>
                        </a:cubicBezTo>
                        <a:cubicBezTo>
                          <a:pt x="338829" y="659777"/>
                          <a:pt x="209164" y="605714"/>
                          <a:pt x="0" y="620030"/>
                        </a:cubicBezTo>
                        <a:cubicBezTo>
                          <a:pt x="-25652" y="520703"/>
                          <a:pt x="14295" y="447375"/>
                          <a:pt x="0" y="322416"/>
                        </a:cubicBezTo>
                        <a:cubicBezTo>
                          <a:pt x="-14295" y="197457"/>
                          <a:pt x="4354" y="146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800" b="1" dirty="0">
                <a:solidFill>
                  <a:schemeClr val="tx1"/>
                </a:solidFill>
                <a:latin typeface="Cambria" panose="02040503050406030204" pitchFamily="18" charset="0"/>
                <a:cs typeface="Arial" panose="020B0604020202020204" pitchFamily="34" charset="0"/>
              </a:rPr>
              <a:t>Le origini del pregiudizio</a:t>
            </a:r>
          </a:p>
        </p:txBody>
      </p:sp>
      <p:sp>
        <p:nvSpPr>
          <p:cNvPr id="7" name="CasellaDiTesto 6">
            <a:extLst>
              <a:ext uri="{FF2B5EF4-FFF2-40B4-BE49-F238E27FC236}">
                <a16:creationId xmlns:a16="http://schemas.microsoft.com/office/drawing/2014/main" id="{AFD86DE8-E783-FD41-97B3-73A19BE0DF50}"/>
              </a:ext>
            </a:extLst>
          </p:cNvPr>
          <p:cNvSpPr txBox="1"/>
          <p:nvPr/>
        </p:nvSpPr>
        <p:spPr>
          <a:xfrm>
            <a:off x="8544272" y="1096918"/>
            <a:ext cx="1008112" cy="369332"/>
          </a:xfrm>
          <a:prstGeom prst="rect">
            <a:avLst/>
          </a:prstGeom>
          <a:noFill/>
        </p:spPr>
        <p:txBody>
          <a:bodyPr wrap="square" rtlCol="0">
            <a:spAutoFit/>
          </a:bodyPr>
          <a:lstStyle/>
          <a:p>
            <a:r>
              <a:rPr lang="it-IT" b="1" dirty="0">
                <a:solidFill>
                  <a:schemeClr val="tx2">
                    <a:lumMod val="50000"/>
                  </a:schemeClr>
                </a:solidFill>
                <a:latin typeface="Cambria" panose="02040503050406030204" pitchFamily="18" charset="0"/>
              </a:rPr>
              <a:t>FASE II</a:t>
            </a:r>
          </a:p>
        </p:txBody>
      </p:sp>
      <p:sp>
        <p:nvSpPr>
          <p:cNvPr id="14" name="CasellaDiTesto 13">
            <a:extLst>
              <a:ext uri="{FF2B5EF4-FFF2-40B4-BE49-F238E27FC236}">
                <a16:creationId xmlns:a16="http://schemas.microsoft.com/office/drawing/2014/main" id="{1DAF97EA-E6D5-9745-B8E1-C3DC8B870DA0}"/>
              </a:ext>
            </a:extLst>
          </p:cNvPr>
          <p:cNvSpPr txBox="1"/>
          <p:nvPr/>
        </p:nvSpPr>
        <p:spPr>
          <a:xfrm>
            <a:off x="1661452" y="1595065"/>
            <a:ext cx="6165040" cy="369332"/>
          </a:xfrm>
          <a:prstGeom prst="rect">
            <a:avLst/>
          </a:prstGeom>
          <a:noFill/>
        </p:spPr>
        <p:txBody>
          <a:bodyPr wrap="square" rtlCol="0">
            <a:spAutoFit/>
          </a:bodyPr>
          <a:lstStyle/>
          <a:p>
            <a:r>
              <a:rPr lang="it-IT" b="1" dirty="0">
                <a:solidFill>
                  <a:schemeClr val="tx2">
                    <a:lumMod val="50000"/>
                  </a:schemeClr>
                </a:solidFill>
                <a:latin typeface="Cambria" panose="02040503050406030204" pitchFamily="18" charset="0"/>
              </a:rPr>
              <a:t>Teoria del Conflitto realistico [</a:t>
            </a:r>
            <a:r>
              <a:rPr lang="it-IT" b="1" dirty="0" err="1">
                <a:solidFill>
                  <a:schemeClr val="tx2">
                    <a:lumMod val="50000"/>
                  </a:schemeClr>
                </a:solidFill>
                <a:latin typeface="Cambria" panose="02040503050406030204" pitchFamily="18" charset="0"/>
              </a:rPr>
              <a:t>Sherif</a:t>
            </a:r>
            <a:r>
              <a:rPr lang="it-IT" b="1" dirty="0">
                <a:solidFill>
                  <a:schemeClr val="tx2">
                    <a:lumMod val="50000"/>
                  </a:schemeClr>
                </a:solidFill>
                <a:latin typeface="Cambria" panose="02040503050406030204" pitchFamily="18" charset="0"/>
              </a:rPr>
              <a:t>, 1966]</a:t>
            </a:r>
            <a:endParaRPr lang="it-IT" dirty="0">
              <a:solidFill>
                <a:schemeClr val="tx2">
                  <a:lumMod val="50000"/>
                </a:schemeClr>
              </a:solidFill>
              <a:latin typeface="Cambria" panose="02040503050406030204" pitchFamily="18" charset="0"/>
            </a:endParaRPr>
          </a:p>
        </p:txBody>
      </p:sp>
      <p:sp>
        <p:nvSpPr>
          <p:cNvPr id="15" name="CasellaDiTesto 14">
            <a:extLst>
              <a:ext uri="{FF2B5EF4-FFF2-40B4-BE49-F238E27FC236}">
                <a16:creationId xmlns:a16="http://schemas.microsoft.com/office/drawing/2014/main" id="{C4A2DDC0-563F-1F42-B67F-92ED24F3E372}"/>
              </a:ext>
            </a:extLst>
          </p:cNvPr>
          <p:cNvSpPr txBox="1"/>
          <p:nvPr/>
        </p:nvSpPr>
        <p:spPr>
          <a:xfrm>
            <a:off x="1688914" y="2032267"/>
            <a:ext cx="8799574" cy="584775"/>
          </a:xfrm>
          <a:prstGeom prst="rect">
            <a:avLst/>
          </a:prstGeom>
          <a:noFill/>
          <a:ln>
            <a:solidFill>
              <a:schemeClr val="tx2">
                <a:lumMod val="50000"/>
              </a:schemeClr>
            </a:solidFill>
          </a:ln>
        </p:spPr>
        <p:txBody>
          <a:bodyPr wrap="square" rtlCol="0">
            <a:spAutoFit/>
          </a:bodyPr>
          <a:lstStyle/>
          <a:p>
            <a:r>
              <a:rPr lang="it-IT" sz="1600" dirty="0">
                <a:latin typeface="Cambria" panose="02040503050406030204" pitchFamily="18" charset="0"/>
              </a:rPr>
              <a:t>Il pregiudizio si origina quando c’è una </a:t>
            </a:r>
            <a:r>
              <a:rPr lang="it-IT" sz="1600" b="1" dirty="0">
                <a:latin typeface="Cambria" panose="02040503050406030204" pitchFamily="18" charset="0"/>
              </a:rPr>
              <a:t>competizione per scarse risorse </a:t>
            </a:r>
            <a:r>
              <a:rPr lang="it-IT" sz="1600" dirty="0">
                <a:latin typeface="Cambria" panose="02040503050406030204" pitchFamily="18" charset="0"/>
              </a:rPr>
              <a:t>(economiche, territoriali, simboliche etc.).</a:t>
            </a:r>
          </a:p>
        </p:txBody>
      </p:sp>
      <p:sp>
        <p:nvSpPr>
          <p:cNvPr id="16" name="CasellaDiTesto 15">
            <a:extLst>
              <a:ext uri="{FF2B5EF4-FFF2-40B4-BE49-F238E27FC236}">
                <a16:creationId xmlns:a16="http://schemas.microsoft.com/office/drawing/2014/main" id="{277BD305-DB4A-6B42-A3CA-925D92355764}"/>
              </a:ext>
            </a:extLst>
          </p:cNvPr>
          <p:cNvSpPr txBox="1"/>
          <p:nvPr/>
        </p:nvSpPr>
        <p:spPr>
          <a:xfrm>
            <a:off x="1688914" y="2780928"/>
            <a:ext cx="8799574" cy="1600438"/>
          </a:xfrm>
          <a:prstGeom prst="rect">
            <a:avLst/>
          </a:prstGeom>
          <a:noFill/>
          <a:ln>
            <a:solidFill>
              <a:schemeClr val="tx2">
                <a:lumMod val="50000"/>
              </a:schemeClr>
            </a:solidFill>
          </a:ln>
        </p:spPr>
        <p:txBody>
          <a:bodyPr wrap="square" rtlCol="0">
            <a:spAutoFit/>
          </a:bodyPr>
          <a:lstStyle/>
          <a:p>
            <a:r>
              <a:rPr lang="it-IT" sz="1400" dirty="0">
                <a:latin typeface="Cambria" panose="02040503050406030204" pitchFamily="18" charset="0"/>
              </a:rPr>
              <a:t>In una situazione di competizione per scarse risorse, si crea una condizione di </a:t>
            </a:r>
            <a:r>
              <a:rPr lang="it-IT" sz="1400" b="1" dirty="0">
                <a:latin typeface="Cambria" panose="02040503050406030204" pitchFamily="18" charset="0"/>
              </a:rPr>
              <a:t>INTERDIPENDENZA NEGATIVA TRA I DUE GRUPPI.</a:t>
            </a:r>
          </a:p>
          <a:p>
            <a:endParaRPr lang="it-IT" sz="1400" dirty="0">
              <a:latin typeface="Cambria" panose="02040503050406030204" pitchFamily="18" charset="0"/>
            </a:endParaRPr>
          </a:p>
          <a:p>
            <a:r>
              <a:rPr lang="it-IT" sz="1400" dirty="0">
                <a:latin typeface="Cambria" panose="02040503050406030204" pitchFamily="18" charset="0"/>
              </a:rPr>
              <a:t>Infatti:</a:t>
            </a:r>
          </a:p>
          <a:p>
            <a:pPr marL="285750" indent="-285750">
              <a:buFont typeface="Arial" panose="020B0604020202020204" pitchFamily="34" charset="0"/>
              <a:buChar char="•"/>
            </a:pPr>
            <a:r>
              <a:rPr lang="it-IT" sz="1400" dirty="0">
                <a:latin typeface="Cambria" panose="02040503050406030204" pitchFamily="18" charset="0"/>
              </a:rPr>
              <a:t>Gli interessi di un gruppo si scontrano con quelli dell’altro gruppo;</a:t>
            </a:r>
          </a:p>
          <a:p>
            <a:pPr marL="285750" indent="-285750">
              <a:buFont typeface="Arial" panose="020B0604020202020204" pitchFamily="34" charset="0"/>
              <a:buChar char="•"/>
            </a:pPr>
            <a:r>
              <a:rPr lang="it-IT" sz="1400" dirty="0">
                <a:latin typeface="Cambria" panose="02040503050406030204" pitchFamily="18" charset="0"/>
              </a:rPr>
              <a:t>Il raggiungimento dell’obiettivo da parte del gruppo di appartenenza dipende dal fallimento dei tentativi dell’outgroup (gruppo di cui non si fa parte).</a:t>
            </a:r>
          </a:p>
        </p:txBody>
      </p:sp>
      <p:sp>
        <p:nvSpPr>
          <p:cNvPr id="17" name="CasellaDiTesto 16">
            <a:extLst>
              <a:ext uri="{FF2B5EF4-FFF2-40B4-BE49-F238E27FC236}">
                <a16:creationId xmlns:a16="http://schemas.microsoft.com/office/drawing/2014/main" id="{769A0BE4-6EC8-0241-9FD6-B216AB357B38}"/>
              </a:ext>
            </a:extLst>
          </p:cNvPr>
          <p:cNvSpPr txBox="1"/>
          <p:nvPr/>
        </p:nvSpPr>
        <p:spPr>
          <a:xfrm>
            <a:off x="1688914" y="4537478"/>
            <a:ext cx="8799574" cy="830997"/>
          </a:xfrm>
          <a:prstGeom prst="rect">
            <a:avLst/>
          </a:prstGeom>
          <a:noFill/>
          <a:ln w="19050">
            <a:solidFill>
              <a:srgbClr val="C00000"/>
            </a:solidFill>
          </a:ln>
        </p:spPr>
        <p:txBody>
          <a:bodyPr wrap="square" rtlCol="0">
            <a:spAutoFit/>
          </a:bodyPr>
          <a:lstStyle/>
          <a:p>
            <a:r>
              <a:rPr lang="it-IT" sz="1600" dirty="0">
                <a:latin typeface="Cambria" panose="02040503050406030204" pitchFamily="18" charset="0"/>
              </a:rPr>
              <a:t>Assumere atteggiamenti negativi e comportamenti discriminatori verso i membri dell’altro gruppo è un mezzo </a:t>
            </a:r>
            <a:r>
              <a:rPr lang="it-IT" sz="1600" b="1" dirty="0">
                <a:latin typeface="Cambria" panose="02040503050406030204" pitchFamily="18" charset="0"/>
              </a:rPr>
              <a:t>funzionale per legittimare e attuare l’emarginazione dei membri dell’outgroup facilitando, dunque, l’accesso alle risorse</a:t>
            </a:r>
            <a:r>
              <a:rPr lang="it-IT" sz="1600" dirty="0">
                <a:latin typeface="Cambria" panose="02040503050406030204" pitchFamily="18" charset="0"/>
              </a:rPr>
              <a:t>.</a:t>
            </a:r>
          </a:p>
        </p:txBody>
      </p:sp>
    </p:spTree>
    <p:extLst>
      <p:ext uri="{BB962C8B-B14F-4D97-AF65-F5344CB8AC3E}">
        <p14:creationId xmlns:p14="http://schemas.microsoft.com/office/powerpoint/2010/main" val="335945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7E38C0-08CF-F741-88EF-F3398AD1F37A}"/>
              </a:ext>
            </a:extLst>
          </p:cNvPr>
          <p:cNvSpPr>
            <a:spLocks noGrp="1"/>
          </p:cNvSpPr>
          <p:nvPr>
            <p:ph type="sldNum" sz="quarter" idx="12"/>
          </p:nvPr>
        </p:nvSpPr>
        <p:spPr/>
        <p:txBody>
          <a:bodyPr/>
          <a:lstStyle/>
          <a:p>
            <a:fld id="{E3AAEEB7-370C-4CD1-84ED-44A96922B98A}" type="slidenum">
              <a:rPr lang="it-IT" smtClean="0"/>
              <a:pPr/>
              <a:t>17</a:t>
            </a:fld>
            <a:endParaRPr lang="it-IT"/>
          </a:p>
        </p:txBody>
      </p:sp>
      <p:sp>
        <p:nvSpPr>
          <p:cNvPr id="6" name="Rettangolo 5">
            <a:extLst>
              <a:ext uri="{FF2B5EF4-FFF2-40B4-BE49-F238E27FC236}">
                <a16:creationId xmlns:a16="http://schemas.microsoft.com/office/drawing/2014/main" id="{80637DFD-FB59-2F49-AFE4-AAFF759B002C}"/>
              </a:ext>
            </a:extLst>
          </p:cNvPr>
          <p:cNvSpPr/>
          <p:nvPr/>
        </p:nvSpPr>
        <p:spPr>
          <a:xfrm>
            <a:off x="1661452" y="590428"/>
            <a:ext cx="7602900" cy="858443"/>
          </a:xfrm>
          <a:prstGeom prst="rect">
            <a:avLst/>
          </a:prstGeom>
          <a:noFill/>
          <a:ln cmpd="sng">
            <a:solidFill>
              <a:schemeClr val="tx2">
                <a:alpha val="86000"/>
              </a:schemeClr>
            </a:solidFill>
            <a:prstDash val="solid"/>
            <a:extLst>
              <a:ext uri="{C807C97D-BFC1-408E-A445-0C87EB9F89A2}">
                <ask:lineSketchStyleProps xmlns:ask="http://schemas.microsoft.com/office/drawing/2018/sketchyshapes" sd="1219033472">
                  <a:custGeom>
                    <a:avLst/>
                    <a:gdLst>
                      <a:gd name="connsiteX0" fmla="*/ 0 w 9178724"/>
                      <a:gd name="connsiteY0" fmla="*/ 0 h 620030"/>
                      <a:gd name="connsiteX1" fmla="*/ 298309 w 9178724"/>
                      <a:gd name="connsiteY1" fmla="*/ 0 h 620030"/>
                      <a:gd name="connsiteX2" fmla="*/ 596617 w 9178724"/>
                      <a:gd name="connsiteY2" fmla="*/ 0 h 620030"/>
                      <a:gd name="connsiteX3" fmla="*/ 894926 w 9178724"/>
                      <a:gd name="connsiteY3" fmla="*/ 0 h 620030"/>
                      <a:gd name="connsiteX4" fmla="*/ 1652170 w 9178724"/>
                      <a:gd name="connsiteY4" fmla="*/ 0 h 620030"/>
                      <a:gd name="connsiteX5" fmla="*/ 2225841 w 9178724"/>
                      <a:gd name="connsiteY5" fmla="*/ 0 h 620030"/>
                      <a:gd name="connsiteX6" fmla="*/ 2524149 w 9178724"/>
                      <a:gd name="connsiteY6" fmla="*/ 0 h 620030"/>
                      <a:gd name="connsiteX7" fmla="*/ 3097819 w 9178724"/>
                      <a:gd name="connsiteY7" fmla="*/ 0 h 620030"/>
                      <a:gd name="connsiteX8" fmla="*/ 3855064 w 9178724"/>
                      <a:gd name="connsiteY8" fmla="*/ 0 h 620030"/>
                      <a:gd name="connsiteX9" fmla="*/ 4336947 w 9178724"/>
                      <a:gd name="connsiteY9" fmla="*/ 0 h 620030"/>
                      <a:gd name="connsiteX10" fmla="*/ 4818830 w 9178724"/>
                      <a:gd name="connsiteY10" fmla="*/ 0 h 620030"/>
                      <a:gd name="connsiteX11" fmla="*/ 5392500 w 9178724"/>
                      <a:gd name="connsiteY11" fmla="*/ 0 h 620030"/>
                      <a:gd name="connsiteX12" fmla="*/ 6057958 w 9178724"/>
                      <a:gd name="connsiteY12" fmla="*/ 0 h 620030"/>
                      <a:gd name="connsiteX13" fmla="*/ 6723415 w 9178724"/>
                      <a:gd name="connsiteY13" fmla="*/ 0 h 620030"/>
                      <a:gd name="connsiteX14" fmla="*/ 7388873 w 9178724"/>
                      <a:gd name="connsiteY14" fmla="*/ 0 h 620030"/>
                      <a:gd name="connsiteX15" fmla="*/ 8146118 w 9178724"/>
                      <a:gd name="connsiteY15" fmla="*/ 0 h 620030"/>
                      <a:gd name="connsiteX16" fmla="*/ 9178724 w 9178724"/>
                      <a:gd name="connsiteY16" fmla="*/ 0 h 620030"/>
                      <a:gd name="connsiteX17" fmla="*/ 9178724 w 9178724"/>
                      <a:gd name="connsiteY17" fmla="*/ 316215 h 620030"/>
                      <a:gd name="connsiteX18" fmla="*/ 9178724 w 9178724"/>
                      <a:gd name="connsiteY18" fmla="*/ 620030 h 620030"/>
                      <a:gd name="connsiteX19" fmla="*/ 8421479 w 9178724"/>
                      <a:gd name="connsiteY19" fmla="*/ 620030 h 620030"/>
                      <a:gd name="connsiteX20" fmla="*/ 7847809 w 9178724"/>
                      <a:gd name="connsiteY20" fmla="*/ 620030 h 620030"/>
                      <a:gd name="connsiteX21" fmla="*/ 7365926 w 9178724"/>
                      <a:gd name="connsiteY21" fmla="*/ 620030 h 620030"/>
                      <a:gd name="connsiteX22" fmla="*/ 6884043 w 9178724"/>
                      <a:gd name="connsiteY22" fmla="*/ 620030 h 620030"/>
                      <a:gd name="connsiteX23" fmla="*/ 6402160 w 9178724"/>
                      <a:gd name="connsiteY23" fmla="*/ 620030 h 620030"/>
                      <a:gd name="connsiteX24" fmla="*/ 5920277 w 9178724"/>
                      <a:gd name="connsiteY24" fmla="*/ 620030 h 620030"/>
                      <a:gd name="connsiteX25" fmla="*/ 5254819 w 9178724"/>
                      <a:gd name="connsiteY25" fmla="*/ 620030 h 620030"/>
                      <a:gd name="connsiteX26" fmla="*/ 4681149 w 9178724"/>
                      <a:gd name="connsiteY26" fmla="*/ 620030 h 620030"/>
                      <a:gd name="connsiteX27" fmla="*/ 4382841 w 9178724"/>
                      <a:gd name="connsiteY27" fmla="*/ 620030 h 620030"/>
                      <a:gd name="connsiteX28" fmla="*/ 3900958 w 9178724"/>
                      <a:gd name="connsiteY28" fmla="*/ 620030 h 620030"/>
                      <a:gd name="connsiteX29" fmla="*/ 3235500 w 9178724"/>
                      <a:gd name="connsiteY29" fmla="*/ 620030 h 620030"/>
                      <a:gd name="connsiteX30" fmla="*/ 2845404 w 9178724"/>
                      <a:gd name="connsiteY30" fmla="*/ 620030 h 620030"/>
                      <a:gd name="connsiteX31" fmla="*/ 2088160 w 9178724"/>
                      <a:gd name="connsiteY31" fmla="*/ 620030 h 620030"/>
                      <a:gd name="connsiteX32" fmla="*/ 1330915 w 9178724"/>
                      <a:gd name="connsiteY32" fmla="*/ 620030 h 620030"/>
                      <a:gd name="connsiteX33" fmla="*/ 757245 w 9178724"/>
                      <a:gd name="connsiteY33" fmla="*/ 620030 h 620030"/>
                      <a:gd name="connsiteX34" fmla="*/ 0 w 9178724"/>
                      <a:gd name="connsiteY34" fmla="*/ 620030 h 620030"/>
                      <a:gd name="connsiteX35" fmla="*/ 0 w 9178724"/>
                      <a:gd name="connsiteY35" fmla="*/ 310015 h 620030"/>
                      <a:gd name="connsiteX36" fmla="*/ 0 w 9178724"/>
                      <a:gd name="connsiteY36" fmla="*/ 0 h 62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78724" h="620030" fill="none" extrusionOk="0">
                        <a:moveTo>
                          <a:pt x="0" y="0"/>
                        </a:moveTo>
                        <a:cubicBezTo>
                          <a:pt x="102535" y="-35417"/>
                          <a:pt x="231128" y="19743"/>
                          <a:pt x="298309" y="0"/>
                        </a:cubicBezTo>
                        <a:cubicBezTo>
                          <a:pt x="365490" y="-19743"/>
                          <a:pt x="504771" y="6903"/>
                          <a:pt x="596617" y="0"/>
                        </a:cubicBezTo>
                        <a:cubicBezTo>
                          <a:pt x="688463" y="-6903"/>
                          <a:pt x="801466" y="32459"/>
                          <a:pt x="894926" y="0"/>
                        </a:cubicBezTo>
                        <a:cubicBezTo>
                          <a:pt x="988386" y="-32459"/>
                          <a:pt x="1351220" y="8679"/>
                          <a:pt x="1652170" y="0"/>
                        </a:cubicBezTo>
                        <a:cubicBezTo>
                          <a:pt x="1953120" y="-8679"/>
                          <a:pt x="2036343" y="40882"/>
                          <a:pt x="2225841" y="0"/>
                        </a:cubicBezTo>
                        <a:cubicBezTo>
                          <a:pt x="2415339" y="-40882"/>
                          <a:pt x="2409558" y="12227"/>
                          <a:pt x="2524149" y="0"/>
                        </a:cubicBezTo>
                        <a:cubicBezTo>
                          <a:pt x="2638740" y="-12227"/>
                          <a:pt x="2909787" y="59308"/>
                          <a:pt x="3097819" y="0"/>
                        </a:cubicBezTo>
                        <a:cubicBezTo>
                          <a:pt x="3285851" y="-59308"/>
                          <a:pt x="3499507" y="53098"/>
                          <a:pt x="3855064" y="0"/>
                        </a:cubicBezTo>
                        <a:cubicBezTo>
                          <a:pt x="4210622" y="-53098"/>
                          <a:pt x="4150339" y="24700"/>
                          <a:pt x="4336947" y="0"/>
                        </a:cubicBezTo>
                        <a:cubicBezTo>
                          <a:pt x="4523555" y="-24700"/>
                          <a:pt x="4623920" y="10678"/>
                          <a:pt x="4818830" y="0"/>
                        </a:cubicBezTo>
                        <a:cubicBezTo>
                          <a:pt x="5013740" y="-10678"/>
                          <a:pt x="5127394" y="40268"/>
                          <a:pt x="5392500" y="0"/>
                        </a:cubicBezTo>
                        <a:cubicBezTo>
                          <a:pt x="5657606" y="-40268"/>
                          <a:pt x="5754330" y="74320"/>
                          <a:pt x="6057958" y="0"/>
                        </a:cubicBezTo>
                        <a:cubicBezTo>
                          <a:pt x="6361586" y="-74320"/>
                          <a:pt x="6494940" y="37329"/>
                          <a:pt x="6723415" y="0"/>
                        </a:cubicBezTo>
                        <a:cubicBezTo>
                          <a:pt x="6951890" y="-37329"/>
                          <a:pt x="7117832" y="30948"/>
                          <a:pt x="7388873" y="0"/>
                        </a:cubicBezTo>
                        <a:cubicBezTo>
                          <a:pt x="7659914" y="-30948"/>
                          <a:pt x="7926991" y="65074"/>
                          <a:pt x="8146118" y="0"/>
                        </a:cubicBezTo>
                        <a:cubicBezTo>
                          <a:pt x="8365246" y="-65074"/>
                          <a:pt x="8701383" y="71750"/>
                          <a:pt x="9178724" y="0"/>
                        </a:cubicBezTo>
                        <a:cubicBezTo>
                          <a:pt x="9200174" y="141322"/>
                          <a:pt x="9160033" y="216766"/>
                          <a:pt x="9178724" y="316215"/>
                        </a:cubicBezTo>
                        <a:cubicBezTo>
                          <a:pt x="9197415" y="415665"/>
                          <a:pt x="9170910" y="493137"/>
                          <a:pt x="9178724" y="620030"/>
                        </a:cubicBezTo>
                        <a:cubicBezTo>
                          <a:pt x="8847610" y="633606"/>
                          <a:pt x="8699284" y="581521"/>
                          <a:pt x="8421479" y="620030"/>
                        </a:cubicBezTo>
                        <a:cubicBezTo>
                          <a:pt x="8143674" y="658539"/>
                          <a:pt x="8043343" y="588100"/>
                          <a:pt x="7847809" y="620030"/>
                        </a:cubicBezTo>
                        <a:cubicBezTo>
                          <a:pt x="7652275" y="651960"/>
                          <a:pt x="7499974" y="566721"/>
                          <a:pt x="7365926" y="620030"/>
                        </a:cubicBezTo>
                        <a:cubicBezTo>
                          <a:pt x="7231878" y="673339"/>
                          <a:pt x="6983206" y="609203"/>
                          <a:pt x="6884043" y="620030"/>
                        </a:cubicBezTo>
                        <a:cubicBezTo>
                          <a:pt x="6784880" y="630857"/>
                          <a:pt x="6634085" y="589226"/>
                          <a:pt x="6402160" y="620030"/>
                        </a:cubicBezTo>
                        <a:cubicBezTo>
                          <a:pt x="6170235" y="650834"/>
                          <a:pt x="6075682" y="619367"/>
                          <a:pt x="5920277" y="620030"/>
                        </a:cubicBezTo>
                        <a:cubicBezTo>
                          <a:pt x="5764872" y="620693"/>
                          <a:pt x="5573139" y="548710"/>
                          <a:pt x="5254819" y="620030"/>
                        </a:cubicBezTo>
                        <a:cubicBezTo>
                          <a:pt x="4936499" y="691350"/>
                          <a:pt x="4839040" y="582151"/>
                          <a:pt x="4681149" y="620030"/>
                        </a:cubicBezTo>
                        <a:cubicBezTo>
                          <a:pt x="4523258" y="657909"/>
                          <a:pt x="4447847" y="611926"/>
                          <a:pt x="4382841" y="620030"/>
                        </a:cubicBezTo>
                        <a:cubicBezTo>
                          <a:pt x="4317835" y="628134"/>
                          <a:pt x="4075188" y="570834"/>
                          <a:pt x="3900958" y="620030"/>
                        </a:cubicBezTo>
                        <a:cubicBezTo>
                          <a:pt x="3726728" y="669226"/>
                          <a:pt x="3504960" y="595564"/>
                          <a:pt x="3235500" y="620030"/>
                        </a:cubicBezTo>
                        <a:cubicBezTo>
                          <a:pt x="2966040" y="644496"/>
                          <a:pt x="3034078" y="612289"/>
                          <a:pt x="2845404" y="620030"/>
                        </a:cubicBezTo>
                        <a:cubicBezTo>
                          <a:pt x="2656730" y="627771"/>
                          <a:pt x="2449560" y="570399"/>
                          <a:pt x="2088160" y="620030"/>
                        </a:cubicBezTo>
                        <a:cubicBezTo>
                          <a:pt x="1726760" y="669661"/>
                          <a:pt x="1489744" y="618694"/>
                          <a:pt x="1330915" y="620030"/>
                        </a:cubicBezTo>
                        <a:cubicBezTo>
                          <a:pt x="1172086" y="621366"/>
                          <a:pt x="970889" y="568148"/>
                          <a:pt x="757245" y="620030"/>
                        </a:cubicBezTo>
                        <a:cubicBezTo>
                          <a:pt x="543601" y="671912"/>
                          <a:pt x="288056" y="618081"/>
                          <a:pt x="0" y="620030"/>
                        </a:cubicBezTo>
                        <a:cubicBezTo>
                          <a:pt x="-24602" y="527322"/>
                          <a:pt x="13740" y="373087"/>
                          <a:pt x="0" y="310015"/>
                        </a:cubicBezTo>
                        <a:cubicBezTo>
                          <a:pt x="-13740" y="246943"/>
                          <a:pt x="26405" y="66838"/>
                          <a:pt x="0" y="0"/>
                        </a:cubicBezTo>
                        <a:close/>
                      </a:path>
                      <a:path w="9178724" h="620030" stroke="0" extrusionOk="0">
                        <a:moveTo>
                          <a:pt x="0" y="0"/>
                        </a:moveTo>
                        <a:cubicBezTo>
                          <a:pt x="96739" y="-29740"/>
                          <a:pt x="316269" y="55884"/>
                          <a:pt x="481883" y="0"/>
                        </a:cubicBezTo>
                        <a:cubicBezTo>
                          <a:pt x="647497" y="-55884"/>
                          <a:pt x="662906" y="22298"/>
                          <a:pt x="780192" y="0"/>
                        </a:cubicBezTo>
                        <a:cubicBezTo>
                          <a:pt x="897478" y="-22298"/>
                          <a:pt x="1174454" y="84120"/>
                          <a:pt x="1537436" y="0"/>
                        </a:cubicBezTo>
                        <a:cubicBezTo>
                          <a:pt x="1900418" y="-84120"/>
                          <a:pt x="1921992" y="49836"/>
                          <a:pt x="2019319" y="0"/>
                        </a:cubicBezTo>
                        <a:cubicBezTo>
                          <a:pt x="2116646" y="-49836"/>
                          <a:pt x="2279697" y="53246"/>
                          <a:pt x="2501202" y="0"/>
                        </a:cubicBezTo>
                        <a:cubicBezTo>
                          <a:pt x="2722707" y="-53246"/>
                          <a:pt x="3105924" y="15731"/>
                          <a:pt x="3258447" y="0"/>
                        </a:cubicBezTo>
                        <a:cubicBezTo>
                          <a:pt x="3410970" y="-15731"/>
                          <a:pt x="3548202" y="42104"/>
                          <a:pt x="3648543" y="0"/>
                        </a:cubicBezTo>
                        <a:cubicBezTo>
                          <a:pt x="3748884" y="-42104"/>
                          <a:pt x="4173673" y="21777"/>
                          <a:pt x="4405788" y="0"/>
                        </a:cubicBezTo>
                        <a:cubicBezTo>
                          <a:pt x="4637904" y="-21777"/>
                          <a:pt x="4991337" y="42536"/>
                          <a:pt x="5163032" y="0"/>
                        </a:cubicBezTo>
                        <a:cubicBezTo>
                          <a:pt x="5334727" y="-42536"/>
                          <a:pt x="5620270" y="48170"/>
                          <a:pt x="5736703" y="0"/>
                        </a:cubicBezTo>
                        <a:cubicBezTo>
                          <a:pt x="5853136" y="-48170"/>
                          <a:pt x="6278797" y="51597"/>
                          <a:pt x="6493947" y="0"/>
                        </a:cubicBezTo>
                        <a:cubicBezTo>
                          <a:pt x="6709097" y="-51597"/>
                          <a:pt x="6791622" y="51322"/>
                          <a:pt x="6975830" y="0"/>
                        </a:cubicBezTo>
                        <a:cubicBezTo>
                          <a:pt x="7160038" y="-51322"/>
                          <a:pt x="7222993" y="41857"/>
                          <a:pt x="7457713" y="0"/>
                        </a:cubicBezTo>
                        <a:cubicBezTo>
                          <a:pt x="7692433" y="-41857"/>
                          <a:pt x="7885776" y="62575"/>
                          <a:pt x="8123171" y="0"/>
                        </a:cubicBezTo>
                        <a:cubicBezTo>
                          <a:pt x="8360566" y="-62575"/>
                          <a:pt x="8394351" y="45246"/>
                          <a:pt x="8605054" y="0"/>
                        </a:cubicBezTo>
                        <a:cubicBezTo>
                          <a:pt x="8815757" y="-45246"/>
                          <a:pt x="8988246" y="15581"/>
                          <a:pt x="9178724" y="0"/>
                        </a:cubicBezTo>
                        <a:cubicBezTo>
                          <a:pt x="9202683" y="95727"/>
                          <a:pt x="9155313" y="164771"/>
                          <a:pt x="9178724" y="322416"/>
                        </a:cubicBezTo>
                        <a:cubicBezTo>
                          <a:pt x="9202135" y="480061"/>
                          <a:pt x="9157802" y="527713"/>
                          <a:pt x="9178724" y="620030"/>
                        </a:cubicBezTo>
                        <a:cubicBezTo>
                          <a:pt x="8951193" y="671370"/>
                          <a:pt x="8799462" y="595443"/>
                          <a:pt x="8513267" y="620030"/>
                        </a:cubicBezTo>
                        <a:cubicBezTo>
                          <a:pt x="8227072" y="644617"/>
                          <a:pt x="8259683" y="573792"/>
                          <a:pt x="8123171" y="620030"/>
                        </a:cubicBezTo>
                        <a:cubicBezTo>
                          <a:pt x="7986659" y="666268"/>
                          <a:pt x="7591580" y="543706"/>
                          <a:pt x="7365926" y="620030"/>
                        </a:cubicBezTo>
                        <a:cubicBezTo>
                          <a:pt x="7140272" y="696354"/>
                          <a:pt x="6935755" y="598652"/>
                          <a:pt x="6792256" y="620030"/>
                        </a:cubicBezTo>
                        <a:cubicBezTo>
                          <a:pt x="6648757" y="641408"/>
                          <a:pt x="6575267" y="585033"/>
                          <a:pt x="6402160" y="620030"/>
                        </a:cubicBezTo>
                        <a:cubicBezTo>
                          <a:pt x="6229053" y="655027"/>
                          <a:pt x="6024031" y="591791"/>
                          <a:pt x="5828490" y="620030"/>
                        </a:cubicBezTo>
                        <a:cubicBezTo>
                          <a:pt x="5632949" y="648269"/>
                          <a:pt x="5678078" y="587768"/>
                          <a:pt x="5530181" y="620030"/>
                        </a:cubicBezTo>
                        <a:cubicBezTo>
                          <a:pt x="5382284" y="652292"/>
                          <a:pt x="5354071" y="600649"/>
                          <a:pt x="5231873" y="620030"/>
                        </a:cubicBezTo>
                        <a:cubicBezTo>
                          <a:pt x="5109675" y="639411"/>
                          <a:pt x="4917260" y="557481"/>
                          <a:pt x="4658202" y="620030"/>
                        </a:cubicBezTo>
                        <a:cubicBezTo>
                          <a:pt x="4399144" y="682579"/>
                          <a:pt x="4442789" y="601632"/>
                          <a:pt x="4268107" y="620030"/>
                        </a:cubicBezTo>
                        <a:cubicBezTo>
                          <a:pt x="4093426" y="638428"/>
                          <a:pt x="3806188" y="560095"/>
                          <a:pt x="3602649" y="620030"/>
                        </a:cubicBezTo>
                        <a:cubicBezTo>
                          <a:pt x="3399110" y="679965"/>
                          <a:pt x="3364832" y="602250"/>
                          <a:pt x="3212553" y="620030"/>
                        </a:cubicBezTo>
                        <a:cubicBezTo>
                          <a:pt x="3060274" y="637810"/>
                          <a:pt x="2803745" y="611116"/>
                          <a:pt x="2547096" y="620030"/>
                        </a:cubicBezTo>
                        <a:cubicBezTo>
                          <a:pt x="2290447" y="628944"/>
                          <a:pt x="2330663" y="599928"/>
                          <a:pt x="2248787" y="620030"/>
                        </a:cubicBezTo>
                        <a:cubicBezTo>
                          <a:pt x="2166911" y="640132"/>
                          <a:pt x="1894976" y="566256"/>
                          <a:pt x="1583330" y="620030"/>
                        </a:cubicBezTo>
                        <a:cubicBezTo>
                          <a:pt x="1271684" y="673804"/>
                          <a:pt x="1331706" y="588276"/>
                          <a:pt x="1193234" y="620030"/>
                        </a:cubicBezTo>
                        <a:cubicBezTo>
                          <a:pt x="1054762" y="651784"/>
                          <a:pt x="1037048" y="618999"/>
                          <a:pt x="894926" y="620030"/>
                        </a:cubicBezTo>
                        <a:cubicBezTo>
                          <a:pt x="752804" y="621061"/>
                          <a:pt x="670831" y="580283"/>
                          <a:pt x="504830" y="620030"/>
                        </a:cubicBezTo>
                        <a:cubicBezTo>
                          <a:pt x="338829" y="659777"/>
                          <a:pt x="209164" y="605714"/>
                          <a:pt x="0" y="620030"/>
                        </a:cubicBezTo>
                        <a:cubicBezTo>
                          <a:pt x="-25652" y="520703"/>
                          <a:pt x="14295" y="447375"/>
                          <a:pt x="0" y="322416"/>
                        </a:cubicBezTo>
                        <a:cubicBezTo>
                          <a:pt x="-14295" y="197457"/>
                          <a:pt x="4354" y="146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solidFill>
                  <a:schemeClr val="tx1"/>
                </a:solidFill>
                <a:latin typeface="Cambria" panose="02040503050406030204" pitchFamily="18" charset="0"/>
                <a:cs typeface="Arial" panose="020B0604020202020204" pitchFamily="34" charset="0"/>
              </a:rPr>
              <a:t>The </a:t>
            </a:r>
            <a:r>
              <a:rPr lang="it-IT" sz="2400" b="1" dirty="0" err="1">
                <a:solidFill>
                  <a:schemeClr val="tx1"/>
                </a:solidFill>
                <a:latin typeface="Cambria" panose="02040503050406030204" pitchFamily="18" charset="0"/>
                <a:cs typeface="Arial" panose="020B0604020202020204" pitchFamily="34" charset="0"/>
              </a:rPr>
              <a:t>Robber’s</a:t>
            </a:r>
            <a:r>
              <a:rPr lang="it-IT" sz="2400" b="1" dirty="0">
                <a:solidFill>
                  <a:schemeClr val="tx1"/>
                </a:solidFill>
                <a:latin typeface="Cambria" panose="02040503050406030204" pitchFamily="18" charset="0"/>
                <a:cs typeface="Arial" panose="020B0604020202020204" pitchFamily="34" charset="0"/>
              </a:rPr>
              <a:t> cave </a:t>
            </a:r>
            <a:r>
              <a:rPr lang="it-IT" sz="2400" b="1" dirty="0" err="1">
                <a:solidFill>
                  <a:schemeClr val="tx1"/>
                </a:solidFill>
                <a:latin typeface="Cambria" panose="02040503050406030204" pitchFamily="18" charset="0"/>
                <a:cs typeface="Arial" panose="020B0604020202020204" pitchFamily="34" charset="0"/>
              </a:rPr>
              <a:t>experiment</a:t>
            </a:r>
            <a:r>
              <a:rPr lang="it-IT" sz="2400" b="1" dirty="0">
                <a:solidFill>
                  <a:schemeClr val="tx1"/>
                </a:solidFill>
                <a:latin typeface="Cambria" panose="02040503050406030204" pitchFamily="18" charset="0"/>
                <a:cs typeface="Arial" panose="020B0604020202020204" pitchFamily="34" charset="0"/>
              </a:rPr>
              <a:t> [</a:t>
            </a:r>
            <a:r>
              <a:rPr lang="it-IT" sz="2400" b="1" dirty="0" err="1">
                <a:solidFill>
                  <a:schemeClr val="tx1"/>
                </a:solidFill>
                <a:latin typeface="Cambria" panose="02040503050406030204" pitchFamily="18" charset="0"/>
                <a:cs typeface="Arial" panose="020B0604020202020204" pitchFamily="34" charset="0"/>
              </a:rPr>
              <a:t>Sherif</a:t>
            </a:r>
            <a:r>
              <a:rPr lang="it-IT" sz="2400" b="1" dirty="0">
                <a:solidFill>
                  <a:schemeClr val="tx1"/>
                </a:solidFill>
                <a:latin typeface="Cambria" panose="02040503050406030204" pitchFamily="18" charset="0"/>
                <a:cs typeface="Arial" panose="020B0604020202020204" pitchFamily="34" charset="0"/>
              </a:rPr>
              <a:t> e </a:t>
            </a:r>
            <a:r>
              <a:rPr lang="it-IT" sz="2400" b="1" dirty="0" err="1">
                <a:solidFill>
                  <a:schemeClr val="tx1"/>
                </a:solidFill>
                <a:latin typeface="Cambria" panose="02040503050406030204" pitchFamily="18" charset="0"/>
                <a:cs typeface="Arial" panose="020B0604020202020204" pitchFamily="34" charset="0"/>
              </a:rPr>
              <a:t>Sherif</a:t>
            </a:r>
            <a:r>
              <a:rPr lang="it-IT" sz="2400" b="1" dirty="0">
                <a:solidFill>
                  <a:schemeClr val="tx1"/>
                </a:solidFill>
                <a:latin typeface="Cambria" panose="02040503050406030204" pitchFamily="18" charset="0"/>
                <a:cs typeface="Arial" panose="020B0604020202020204" pitchFamily="34" charset="0"/>
              </a:rPr>
              <a:t>, 1953]</a:t>
            </a:r>
          </a:p>
        </p:txBody>
      </p:sp>
      <p:sp>
        <p:nvSpPr>
          <p:cNvPr id="7" name="CasellaDiTesto 6">
            <a:extLst>
              <a:ext uri="{FF2B5EF4-FFF2-40B4-BE49-F238E27FC236}">
                <a16:creationId xmlns:a16="http://schemas.microsoft.com/office/drawing/2014/main" id="{AFD86DE8-E783-FD41-97B3-73A19BE0DF50}"/>
              </a:ext>
            </a:extLst>
          </p:cNvPr>
          <p:cNvSpPr txBox="1"/>
          <p:nvPr/>
        </p:nvSpPr>
        <p:spPr>
          <a:xfrm>
            <a:off x="9264352" y="1096918"/>
            <a:ext cx="1008112" cy="369332"/>
          </a:xfrm>
          <a:prstGeom prst="rect">
            <a:avLst/>
          </a:prstGeom>
          <a:noFill/>
        </p:spPr>
        <p:txBody>
          <a:bodyPr wrap="square" rtlCol="0">
            <a:spAutoFit/>
          </a:bodyPr>
          <a:lstStyle/>
          <a:p>
            <a:r>
              <a:rPr lang="it-IT" b="1" dirty="0">
                <a:solidFill>
                  <a:schemeClr val="tx2">
                    <a:lumMod val="50000"/>
                  </a:schemeClr>
                </a:solidFill>
                <a:latin typeface="Cambria" panose="02040503050406030204" pitchFamily="18" charset="0"/>
              </a:rPr>
              <a:t>FASE II</a:t>
            </a:r>
          </a:p>
        </p:txBody>
      </p:sp>
      <p:sp>
        <p:nvSpPr>
          <p:cNvPr id="15" name="CasellaDiTesto 14">
            <a:extLst>
              <a:ext uri="{FF2B5EF4-FFF2-40B4-BE49-F238E27FC236}">
                <a16:creationId xmlns:a16="http://schemas.microsoft.com/office/drawing/2014/main" id="{C4A2DDC0-563F-1F42-B67F-92ED24F3E372}"/>
              </a:ext>
            </a:extLst>
          </p:cNvPr>
          <p:cNvSpPr txBox="1"/>
          <p:nvPr/>
        </p:nvSpPr>
        <p:spPr>
          <a:xfrm>
            <a:off x="1701110" y="1702216"/>
            <a:ext cx="8521885" cy="584775"/>
          </a:xfrm>
          <a:prstGeom prst="rect">
            <a:avLst/>
          </a:prstGeom>
          <a:noFill/>
          <a:ln>
            <a:solidFill>
              <a:schemeClr val="tx2">
                <a:lumMod val="50000"/>
              </a:schemeClr>
            </a:solidFill>
          </a:ln>
        </p:spPr>
        <p:txBody>
          <a:bodyPr wrap="square" rtlCol="0">
            <a:spAutoFit/>
          </a:bodyPr>
          <a:lstStyle/>
          <a:p>
            <a:r>
              <a:rPr lang="it-IT" sz="1600" b="1" dirty="0">
                <a:solidFill>
                  <a:schemeClr val="tx2">
                    <a:lumMod val="75000"/>
                  </a:schemeClr>
                </a:solidFill>
                <a:latin typeface="Cambria" panose="02040503050406030204" pitchFamily="18" charset="0"/>
              </a:rPr>
              <a:t>OBIETTIVI</a:t>
            </a:r>
            <a:r>
              <a:rPr lang="it-IT" sz="1600" dirty="0">
                <a:latin typeface="Cambria" panose="02040503050406030204" pitchFamily="18" charset="0"/>
              </a:rPr>
              <a:t>: confermare l’assunzione che il pregiudizio e la discriminazione abbiano </a:t>
            </a:r>
            <a:r>
              <a:rPr lang="it-IT" sz="1600" b="1" dirty="0">
                <a:latin typeface="Cambria" panose="02040503050406030204" pitchFamily="18" charset="0"/>
              </a:rPr>
              <a:t>origine da un conflitto di interesse tra due gruppi sociali. </a:t>
            </a:r>
          </a:p>
        </p:txBody>
      </p:sp>
      <p:sp>
        <p:nvSpPr>
          <p:cNvPr id="9" name="CasellaDiTesto 8">
            <a:extLst>
              <a:ext uri="{FF2B5EF4-FFF2-40B4-BE49-F238E27FC236}">
                <a16:creationId xmlns:a16="http://schemas.microsoft.com/office/drawing/2014/main" id="{EF0DCD5B-2DD6-444F-9210-2300A5542109}"/>
              </a:ext>
            </a:extLst>
          </p:cNvPr>
          <p:cNvSpPr txBox="1"/>
          <p:nvPr/>
        </p:nvSpPr>
        <p:spPr>
          <a:xfrm>
            <a:off x="1696538" y="2420889"/>
            <a:ext cx="8521885" cy="584775"/>
          </a:xfrm>
          <a:prstGeom prst="rect">
            <a:avLst/>
          </a:prstGeom>
          <a:noFill/>
          <a:ln>
            <a:solidFill>
              <a:schemeClr val="tx2">
                <a:lumMod val="50000"/>
              </a:schemeClr>
            </a:solidFill>
          </a:ln>
        </p:spPr>
        <p:txBody>
          <a:bodyPr wrap="square" rtlCol="0">
            <a:spAutoFit/>
          </a:bodyPr>
          <a:lstStyle/>
          <a:p>
            <a:r>
              <a:rPr lang="it-IT" sz="1600" b="1" dirty="0">
                <a:solidFill>
                  <a:schemeClr val="tx2">
                    <a:lumMod val="75000"/>
                  </a:schemeClr>
                </a:solidFill>
                <a:latin typeface="Cambria" panose="02040503050406030204" pitchFamily="18" charset="0"/>
              </a:rPr>
              <a:t>PARTECIPANTI</a:t>
            </a:r>
            <a:r>
              <a:rPr lang="it-IT" sz="1600" dirty="0">
                <a:latin typeface="Cambria" panose="02040503050406030204" pitchFamily="18" charset="0"/>
              </a:rPr>
              <a:t>: ragazzi adolescenti (12 anni) americani, di estrazione medio-borghese e senza alcun problema caratteriale.</a:t>
            </a:r>
          </a:p>
        </p:txBody>
      </p:sp>
      <p:sp>
        <p:nvSpPr>
          <p:cNvPr id="10" name="CasellaDiTesto 9">
            <a:extLst>
              <a:ext uri="{FF2B5EF4-FFF2-40B4-BE49-F238E27FC236}">
                <a16:creationId xmlns:a16="http://schemas.microsoft.com/office/drawing/2014/main" id="{9CC9FF79-4E60-1544-8D8B-554FEAE8E55D}"/>
              </a:ext>
            </a:extLst>
          </p:cNvPr>
          <p:cNvSpPr txBox="1"/>
          <p:nvPr/>
        </p:nvSpPr>
        <p:spPr>
          <a:xfrm>
            <a:off x="1696537" y="3140968"/>
            <a:ext cx="8521885" cy="2308324"/>
          </a:xfrm>
          <a:prstGeom prst="rect">
            <a:avLst/>
          </a:prstGeom>
          <a:noFill/>
          <a:ln>
            <a:solidFill>
              <a:schemeClr val="tx2">
                <a:lumMod val="50000"/>
              </a:schemeClr>
            </a:solidFill>
          </a:ln>
        </p:spPr>
        <p:txBody>
          <a:bodyPr wrap="square" rtlCol="0">
            <a:spAutoFit/>
          </a:bodyPr>
          <a:lstStyle/>
          <a:p>
            <a:r>
              <a:rPr lang="it-IT" sz="1600" b="1" dirty="0">
                <a:solidFill>
                  <a:schemeClr val="tx2">
                    <a:lumMod val="75000"/>
                  </a:schemeClr>
                </a:solidFill>
                <a:latin typeface="Cambria" panose="02040503050406030204" pitchFamily="18" charset="0"/>
              </a:rPr>
              <a:t>PROCEDURA</a:t>
            </a:r>
            <a:r>
              <a:rPr lang="it-IT" sz="1600" dirty="0">
                <a:latin typeface="Cambria" panose="02040503050406030204" pitchFamily="18" charset="0"/>
              </a:rPr>
              <a:t>: l’esperimento è stato organizzato durante le </a:t>
            </a:r>
            <a:r>
              <a:rPr lang="it-IT" sz="1600" b="1" dirty="0">
                <a:latin typeface="Cambria" panose="02040503050406030204" pitchFamily="18" charset="0"/>
              </a:rPr>
              <a:t>tre settimane di campo estivo </a:t>
            </a:r>
            <a:r>
              <a:rPr lang="it-IT" sz="1600" dirty="0">
                <a:latin typeface="Cambria" panose="02040503050406030204" pitchFamily="18" charset="0"/>
              </a:rPr>
              <a:t>in un parco naturale in Oklahoma. I direttori e gli animatori del campo estivo, all’insaputa dei partecipanti, erano psicologi sociali che avevano organizzato l’esperimento e che osservavano e trascrivevano i comportamenti dei bambini.</a:t>
            </a:r>
          </a:p>
          <a:p>
            <a:endParaRPr lang="it-IT" sz="1600" dirty="0">
              <a:latin typeface="Cambria" panose="02040503050406030204" pitchFamily="18" charset="0"/>
            </a:endParaRPr>
          </a:p>
          <a:p>
            <a:r>
              <a:rPr lang="it-IT" sz="1600" dirty="0">
                <a:latin typeface="Cambria" panose="02040503050406030204" pitchFamily="18" charset="0"/>
              </a:rPr>
              <a:t>L’esperimento era organizzato in </a:t>
            </a:r>
            <a:r>
              <a:rPr lang="it-IT" sz="1600" b="1" dirty="0">
                <a:latin typeface="Cambria" panose="02040503050406030204" pitchFamily="18" charset="0"/>
              </a:rPr>
              <a:t>diverse fasi</a:t>
            </a:r>
            <a:r>
              <a:rPr lang="it-IT" sz="1600" dirty="0">
                <a:latin typeface="Cambria" panose="02040503050406030204" pitchFamily="18" charset="0"/>
              </a:rPr>
              <a:t>:</a:t>
            </a:r>
          </a:p>
          <a:p>
            <a:r>
              <a:rPr lang="it-IT" sz="1600" dirty="0">
                <a:latin typeface="Cambria" panose="02040503050406030204" pitchFamily="18" charset="0"/>
              </a:rPr>
              <a:t>Fase </a:t>
            </a:r>
            <a:r>
              <a:rPr lang="it-IT" sz="1600" b="1" dirty="0">
                <a:latin typeface="Cambria" panose="02040503050406030204" pitchFamily="18" charset="0"/>
              </a:rPr>
              <a:t>I</a:t>
            </a:r>
            <a:r>
              <a:rPr lang="it-IT" sz="1600" dirty="0">
                <a:latin typeface="Cambria" panose="02040503050406030204" pitchFamily="18" charset="0"/>
              </a:rPr>
              <a:t>: formazione dei due gruppi e aumento di coesione interna</a:t>
            </a:r>
          </a:p>
          <a:p>
            <a:r>
              <a:rPr lang="it-IT" sz="1600" dirty="0">
                <a:latin typeface="Cambria" panose="02040503050406030204" pitchFamily="18" charset="0"/>
              </a:rPr>
              <a:t>Fase </a:t>
            </a:r>
            <a:r>
              <a:rPr lang="it-IT" sz="1600" b="1" dirty="0">
                <a:latin typeface="Cambria" panose="02040503050406030204" pitchFamily="18" charset="0"/>
              </a:rPr>
              <a:t>II</a:t>
            </a:r>
            <a:r>
              <a:rPr lang="it-IT" sz="1600" dirty="0">
                <a:latin typeface="Cambria" panose="02040503050406030204" pitchFamily="18" charset="0"/>
              </a:rPr>
              <a:t>: Competizione intergruppi</a:t>
            </a:r>
          </a:p>
          <a:p>
            <a:r>
              <a:rPr lang="it-IT" sz="1600" dirty="0">
                <a:latin typeface="Cambria" panose="02040503050406030204" pitchFamily="18" charset="0"/>
              </a:rPr>
              <a:t>Fase </a:t>
            </a:r>
            <a:r>
              <a:rPr lang="it-IT" sz="1600" b="1" dirty="0">
                <a:latin typeface="Cambria" panose="02040503050406030204" pitchFamily="18" charset="0"/>
              </a:rPr>
              <a:t>III</a:t>
            </a:r>
            <a:r>
              <a:rPr lang="it-IT" sz="1600" dirty="0">
                <a:latin typeface="Cambria" panose="02040503050406030204" pitchFamily="18" charset="0"/>
              </a:rPr>
              <a:t>: Cooperazione intergruppi</a:t>
            </a:r>
          </a:p>
        </p:txBody>
      </p:sp>
    </p:spTree>
    <p:extLst>
      <p:ext uri="{BB962C8B-B14F-4D97-AF65-F5344CB8AC3E}">
        <p14:creationId xmlns:p14="http://schemas.microsoft.com/office/powerpoint/2010/main" val="14530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7E38C0-08CF-F741-88EF-F3398AD1F37A}"/>
              </a:ext>
            </a:extLst>
          </p:cNvPr>
          <p:cNvSpPr>
            <a:spLocks noGrp="1"/>
          </p:cNvSpPr>
          <p:nvPr>
            <p:ph type="sldNum" sz="quarter" idx="12"/>
          </p:nvPr>
        </p:nvSpPr>
        <p:spPr/>
        <p:txBody>
          <a:bodyPr/>
          <a:lstStyle/>
          <a:p>
            <a:fld id="{E3AAEEB7-370C-4CD1-84ED-44A96922B98A}" type="slidenum">
              <a:rPr lang="it-IT" smtClean="0"/>
              <a:pPr/>
              <a:t>18</a:t>
            </a:fld>
            <a:endParaRPr lang="it-IT"/>
          </a:p>
        </p:txBody>
      </p:sp>
      <p:sp>
        <p:nvSpPr>
          <p:cNvPr id="6" name="Rettangolo 5">
            <a:extLst>
              <a:ext uri="{FF2B5EF4-FFF2-40B4-BE49-F238E27FC236}">
                <a16:creationId xmlns:a16="http://schemas.microsoft.com/office/drawing/2014/main" id="{80637DFD-FB59-2F49-AFE4-AAFF759B002C}"/>
              </a:ext>
            </a:extLst>
          </p:cNvPr>
          <p:cNvSpPr/>
          <p:nvPr/>
        </p:nvSpPr>
        <p:spPr>
          <a:xfrm>
            <a:off x="1661452" y="590428"/>
            <a:ext cx="7602900" cy="858443"/>
          </a:xfrm>
          <a:prstGeom prst="rect">
            <a:avLst/>
          </a:prstGeom>
          <a:noFill/>
          <a:ln cmpd="sng">
            <a:solidFill>
              <a:schemeClr val="tx2">
                <a:alpha val="86000"/>
              </a:schemeClr>
            </a:solidFill>
            <a:prstDash val="solid"/>
            <a:extLst>
              <a:ext uri="{C807C97D-BFC1-408E-A445-0C87EB9F89A2}">
                <ask:lineSketchStyleProps xmlns:ask="http://schemas.microsoft.com/office/drawing/2018/sketchyshapes" sd="1219033472">
                  <a:custGeom>
                    <a:avLst/>
                    <a:gdLst>
                      <a:gd name="connsiteX0" fmla="*/ 0 w 9178724"/>
                      <a:gd name="connsiteY0" fmla="*/ 0 h 620030"/>
                      <a:gd name="connsiteX1" fmla="*/ 298309 w 9178724"/>
                      <a:gd name="connsiteY1" fmla="*/ 0 h 620030"/>
                      <a:gd name="connsiteX2" fmla="*/ 596617 w 9178724"/>
                      <a:gd name="connsiteY2" fmla="*/ 0 h 620030"/>
                      <a:gd name="connsiteX3" fmla="*/ 894926 w 9178724"/>
                      <a:gd name="connsiteY3" fmla="*/ 0 h 620030"/>
                      <a:gd name="connsiteX4" fmla="*/ 1652170 w 9178724"/>
                      <a:gd name="connsiteY4" fmla="*/ 0 h 620030"/>
                      <a:gd name="connsiteX5" fmla="*/ 2225841 w 9178724"/>
                      <a:gd name="connsiteY5" fmla="*/ 0 h 620030"/>
                      <a:gd name="connsiteX6" fmla="*/ 2524149 w 9178724"/>
                      <a:gd name="connsiteY6" fmla="*/ 0 h 620030"/>
                      <a:gd name="connsiteX7" fmla="*/ 3097819 w 9178724"/>
                      <a:gd name="connsiteY7" fmla="*/ 0 h 620030"/>
                      <a:gd name="connsiteX8" fmla="*/ 3855064 w 9178724"/>
                      <a:gd name="connsiteY8" fmla="*/ 0 h 620030"/>
                      <a:gd name="connsiteX9" fmla="*/ 4336947 w 9178724"/>
                      <a:gd name="connsiteY9" fmla="*/ 0 h 620030"/>
                      <a:gd name="connsiteX10" fmla="*/ 4818830 w 9178724"/>
                      <a:gd name="connsiteY10" fmla="*/ 0 h 620030"/>
                      <a:gd name="connsiteX11" fmla="*/ 5392500 w 9178724"/>
                      <a:gd name="connsiteY11" fmla="*/ 0 h 620030"/>
                      <a:gd name="connsiteX12" fmla="*/ 6057958 w 9178724"/>
                      <a:gd name="connsiteY12" fmla="*/ 0 h 620030"/>
                      <a:gd name="connsiteX13" fmla="*/ 6723415 w 9178724"/>
                      <a:gd name="connsiteY13" fmla="*/ 0 h 620030"/>
                      <a:gd name="connsiteX14" fmla="*/ 7388873 w 9178724"/>
                      <a:gd name="connsiteY14" fmla="*/ 0 h 620030"/>
                      <a:gd name="connsiteX15" fmla="*/ 8146118 w 9178724"/>
                      <a:gd name="connsiteY15" fmla="*/ 0 h 620030"/>
                      <a:gd name="connsiteX16" fmla="*/ 9178724 w 9178724"/>
                      <a:gd name="connsiteY16" fmla="*/ 0 h 620030"/>
                      <a:gd name="connsiteX17" fmla="*/ 9178724 w 9178724"/>
                      <a:gd name="connsiteY17" fmla="*/ 316215 h 620030"/>
                      <a:gd name="connsiteX18" fmla="*/ 9178724 w 9178724"/>
                      <a:gd name="connsiteY18" fmla="*/ 620030 h 620030"/>
                      <a:gd name="connsiteX19" fmla="*/ 8421479 w 9178724"/>
                      <a:gd name="connsiteY19" fmla="*/ 620030 h 620030"/>
                      <a:gd name="connsiteX20" fmla="*/ 7847809 w 9178724"/>
                      <a:gd name="connsiteY20" fmla="*/ 620030 h 620030"/>
                      <a:gd name="connsiteX21" fmla="*/ 7365926 w 9178724"/>
                      <a:gd name="connsiteY21" fmla="*/ 620030 h 620030"/>
                      <a:gd name="connsiteX22" fmla="*/ 6884043 w 9178724"/>
                      <a:gd name="connsiteY22" fmla="*/ 620030 h 620030"/>
                      <a:gd name="connsiteX23" fmla="*/ 6402160 w 9178724"/>
                      <a:gd name="connsiteY23" fmla="*/ 620030 h 620030"/>
                      <a:gd name="connsiteX24" fmla="*/ 5920277 w 9178724"/>
                      <a:gd name="connsiteY24" fmla="*/ 620030 h 620030"/>
                      <a:gd name="connsiteX25" fmla="*/ 5254819 w 9178724"/>
                      <a:gd name="connsiteY25" fmla="*/ 620030 h 620030"/>
                      <a:gd name="connsiteX26" fmla="*/ 4681149 w 9178724"/>
                      <a:gd name="connsiteY26" fmla="*/ 620030 h 620030"/>
                      <a:gd name="connsiteX27" fmla="*/ 4382841 w 9178724"/>
                      <a:gd name="connsiteY27" fmla="*/ 620030 h 620030"/>
                      <a:gd name="connsiteX28" fmla="*/ 3900958 w 9178724"/>
                      <a:gd name="connsiteY28" fmla="*/ 620030 h 620030"/>
                      <a:gd name="connsiteX29" fmla="*/ 3235500 w 9178724"/>
                      <a:gd name="connsiteY29" fmla="*/ 620030 h 620030"/>
                      <a:gd name="connsiteX30" fmla="*/ 2845404 w 9178724"/>
                      <a:gd name="connsiteY30" fmla="*/ 620030 h 620030"/>
                      <a:gd name="connsiteX31" fmla="*/ 2088160 w 9178724"/>
                      <a:gd name="connsiteY31" fmla="*/ 620030 h 620030"/>
                      <a:gd name="connsiteX32" fmla="*/ 1330915 w 9178724"/>
                      <a:gd name="connsiteY32" fmla="*/ 620030 h 620030"/>
                      <a:gd name="connsiteX33" fmla="*/ 757245 w 9178724"/>
                      <a:gd name="connsiteY33" fmla="*/ 620030 h 620030"/>
                      <a:gd name="connsiteX34" fmla="*/ 0 w 9178724"/>
                      <a:gd name="connsiteY34" fmla="*/ 620030 h 620030"/>
                      <a:gd name="connsiteX35" fmla="*/ 0 w 9178724"/>
                      <a:gd name="connsiteY35" fmla="*/ 310015 h 620030"/>
                      <a:gd name="connsiteX36" fmla="*/ 0 w 9178724"/>
                      <a:gd name="connsiteY36" fmla="*/ 0 h 62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78724" h="620030" fill="none" extrusionOk="0">
                        <a:moveTo>
                          <a:pt x="0" y="0"/>
                        </a:moveTo>
                        <a:cubicBezTo>
                          <a:pt x="102535" y="-35417"/>
                          <a:pt x="231128" y="19743"/>
                          <a:pt x="298309" y="0"/>
                        </a:cubicBezTo>
                        <a:cubicBezTo>
                          <a:pt x="365490" y="-19743"/>
                          <a:pt x="504771" y="6903"/>
                          <a:pt x="596617" y="0"/>
                        </a:cubicBezTo>
                        <a:cubicBezTo>
                          <a:pt x="688463" y="-6903"/>
                          <a:pt x="801466" y="32459"/>
                          <a:pt x="894926" y="0"/>
                        </a:cubicBezTo>
                        <a:cubicBezTo>
                          <a:pt x="988386" y="-32459"/>
                          <a:pt x="1351220" y="8679"/>
                          <a:pt x="1652170" y="0"/>
                        </a:cubicBezTo>
                        <a:cubicBezTo>
                          <a:pt x="1953120" y="-8679"/>
                          <a:pt x="2036343" y="40882"/>
                          <a:pt x="2225841" y="0"/>
                        </a:cubicBezTo>
                        <a:cubicBezTo>
                          <a:pt x="2415339" y="-40882"/>
                          <a:pt x="2409558" y="12227"/>
                          <a:pt x="2524149" y="0"/>
                        </a:cubicBezTo>
                        <a:cubicBezTo>
                          <a:pt x="2638740" y="-12227"/>
                          <a:pt x="2909787" y="59308"/>
                          <a:pt x="3097819" y="0"/>
                        </a:cubicBezTo>
                        <a:cubicBezTo>
                          <a:pt x="3285851" y="-59308"/>
                          <a:pt x="3499507" y="53098"/>
                          <a:pt x="3855064" y="0"/>
                        </a:cubicBezTo>
                        <a:cubicBezTo>
                          <a:pt x="4210622" y="-53098"/>
                          <a:pt x="4150339" y="24700"/>
                          <a:pt x="4336947" y="0"/>
                        </a:cubicBezTo>
                        <a:cubicBezTo>
                          <a:pt x="4523555" y="-24700"/>
                          <a:pt x="4623920" y="10678"/>
                          <a:pt x="4818830" y="0"/>
                        </a:cubicBezTo>
                        <a:cubicBezTo>
                          <a:pt x="5013740" y="-10678"/>
                          <a:pt x="5127394" y="40268"/>
                          <a:pt x="5392500" y="0"/>
                        </a:cubicBezTo>
                        <a:cubicBezTo>
                          <a:pt x="5657606" y="-40268"/>
                          <a:pt x="5754330" y="74320"/>
                          <a:pt x="6057958" y="0"/>
                        </a:cubicBezTo>
                        <a:cubicBezTo>
                          <a:pt x="6361586" y="-74320"/>
                          <a:pt x="6494940" y="37329"/>
                          <a:pt x="6723415" y="0"/>
                        </a:cubicBezTo>
                        <a:cubicBezTo>
                          <a:pt x="6951890" y="-37329"/>
                          <a:pt x="7117832" y="30948"/>
                          <a:pt x="7388873" y="0"/>
                        </a:cubicBezTo>
                        <a:cubicBezTo>
                          <a:pt x="7659914" y="-30948"/>
                          <a:pt x="7926991" y="65074"/>
                          <a:pt x="8146118" y="0"/>
                        </a:cubicBezTo>
                        <a:cubicBezTo>
                          <a:pt x="8365246" y="-65074"/>
                          <a:pt x="8701383" y="71750"/>
                          <a:pt x="9178724" y="0"/>
                        </a:cubicBezTo>
                        <a:cubicBezTo>
                          <a:pt x="9200174" y="141322"/>
                          <a:pt x="9160033" y="216766"/>
                          <a:pt x="9178724" y="316215"/>
                        </a:cubicBezTo>
                        <a:cubicBezTo>
                          <a:pt x="9197415" y="415665"/>
                          <a:pt x="9170910" y="493137"/>
                          <a:pt x="9178724" y="620030"/>
                        </a:cubicBezTo>
                        <a:cubicBezTo>
                          <a:pt x="8847610" y="633606"/>
                          <a:pt x="8699284" y="581521"/>
                          <a:pt x="8421479" y="620030"/>
                        </a:cubicBezTo>
                        <a:cubicBezTo>
                          <a:pt x="8143674" y="658539"/>
                          <a:pt x="8043343" y="588100"/>
                          <a:pt x="7847809" y="620030"/>
                        </a:cubicBezTo>
                        <a:cubicBezTo>
                          <a:pt x="7652275" y="651960"/>
                          <a:pt x="7499974" y="566721"/>
                          <a:pt x="7365926" y="620030"/>
                        </a:cubicBezTo>
                        <a:cubicBezTo>
                          <a:pt x="7231878" y="673339"/>
                          <a:pt x="6983206" y="609203"/>
                          <a:pt x="6884043" y="620030"/>
                        </a:cubicBezTo>
                        <a:cubicBezTo>
                          <a:pt x="6784880" y="630857"/>
                          <a:pt x="6634085" y="589226"/>
                          <a:pt x="6402160" y="620030"/>
                        </a:cubicBezTo>
                        <a:cubicBezTo>
                          <a:pt x="6170235" y="650834"/>
                          <a:pt x="6075682" y="619367"/>
                          <a:pt x="5920277" y="620030"/>
                        </a:cubicBezTo>
                        <a:cubicBezTo>
                          <a:pt x="5764872" y="620693"/>
                          <a:pt x="5573139" y="548710"/>
                          <a:pt x="5254819" y="620030"/>
                        </a:cubicBezTo>
                        <a:cubicBezTo>
                          <a:pt x="4936499" y="691350"/>
                          <a:pt x="4839040" y="582151"/>
                          <a:pt x="4681149" y="620030"/>
                        </a:cubicBezTo>
                        <a:cubicBezTo>
                          <a:pt x="4523258" y="657909"/>
                          <a:pt x="4447847" y="611926"/>
                          <a:pt x="4382841" y="620030"/>
                        </a:cubicBezTo>
                        <a:cubicBezTo>
                          <a:pt x="4317835" y="628134"/>
                          <a:pt x="4075188" y="570834"/>
                          <a:pt x="3900958" y="620030"/>
                        </a:cubicBezTo>
                        <a:cubicBezTo>
                          <a:pt x="3726728" y="669226"/>
                          <a:pt x="3504960" y="595564"/>
                          <a:pt x="3235500" y="620030"/>
                        </a:cubicBezTo>
                        <a:cubicBezTo>
                          <a:pt x="2966040" y="644496"/>
                          <a:pt x="3034078" y="612289"/>
                          <a:pt x="2845404" y="620030"/>
                        </a:cubicBezTo>
                        <a:cubicBezTo>
                          <a:pt x="2656730" y="627771"/>
                          <a:pt x="2449560" y="570399"/>
                          <a:pt x="2088160" y="620030"/>
                        </a:cubicBezTo>
                        <a:cubicBezTo>
                          <a:pt x="1726760" y="669661"/>
                          <a:pt x="1489744" y="618694"/>
                          <a:pt x="1330915" y="620030"/>
                        </a:cubicBezTo>
                        <a:cubicBezTo>
                          <a:pt x="1172086" y="621366"/>
                          <a:pt x="970889" y="568148"/>
                          <a:pt x="757245" y="620030"/>
                        </a:cubicBezTo>
                        <a:cubicBezTo>
                          <a:pt x="543601" y="671912"/>
                          <a:pt x="288056" y="618081"/>
                          <a:pt x="0" y="620030"/>
                        </a:cubicBezTo>
                        <a:cubicBezTo>
                          <a:pt x="-24602" y="527322"/>
                          <a:pt x="13740" y="373087"/>
                          <a:pt x="0" y="310015"/>
                        </a:cubicBezTo>
                        <a:cubicBezTo>
                          <a:pt x="-13740" y="246943"/>
                          <a:pt x="26405" y="66838"/>
                          <a:pt x="0" y="0"/>
                        </a:cubicBezTo>
                        <a:close/>
                      </a:path>
                      <a:path w="9178724" h="620030" stroke="0" extrusionOk="0">
                        <a:moveTo>
                          <a:pt x="0" y="0"/>
                        </a:moveTo>
                        <a:cubicBezTo>
                          <a:pt x="96739" y="-29740"/>
                          <a:pt x="316269" y="55884"/>
                          <a:pt x="481883" y="0"/>
                        </a:cubicBezTo>
                        <a:cubicBezTo>
                          <a:pt x="647497" y="-55884"/>
                          <a:pt x="662906" y="22298"/>
                          <a:pt x="780192" y="0"/>
                        </a:cubicBezTo>
                        <a:cubicBezTo>
                          <a:pt x="897478" y="-22298"/>
                          <a:pt x="1174454" y="84120"/>
                          <a:pt x="1537436" y="0"/>
                        </a:cubicBezTo>
                        <a:cubicBezTo>
                          <a:pt x="1900418" y="-84120"/>
                          <a:pt x="1921992" y="49836"/>
                          <a:pt x="2019319" y="0"/>
                        </a:cubicBezTo>
                        <a:cubicBezTo>
                          <a:pt x="2116646" y="-49836"/>
                          <a:pt x="2279697" y="53246"/>
                          <a:pt x="2501202" y="0"/>
                        </a:cubicBezTo>
                        <a:cubicBezTo>
                          <a:pt x="2722707" y="-53246"/>
                          <a:pt x="3105924" y="15731"/>
                          <a:pt x="3258447" y="0"/>
                        </a:cubicBezTo>
                        <a:cubicBezTo>
                          <a:pt x="3410970" y="-15731"/>
                          <a:pt x="3548202" y="42104"/>
                          <a:pt x="3648543" y="0"/>
                        </a:cubicBezTo>
                        <a:cubicBezTo>
                          <a:pt x="3748884" y="-42104"/>
                          <a:pt x="4173673" y="21777"/>
                          <a:pt x="4405788" y="0"/>
                        </a:cubicBezTo>
                        <a:cubicBezTo>
                          <a:pt x="4637904" y="-21777"/>
                          <a:pt x="4991337" y="42536"/>
                          <a:pt x="5163032" y="0"/>
                        </a:cubicBezTo>
                        <a:cubicBezTo>
                          <a:pt x="5334727" y="-42536"/>
                          <a:pt x="5620270" y="48170"/>
                          <a:pt x="5736703" y="0"/>
                        </a:cubicBezTo>
                        <a:cubicBezTo>
                          <a:pt x="5853136" y="-48170"/>
                          <a:pt x="6278797" y="51597"/>
                          <a:pt x="6493947" y="0"/>
                        </a:cubicBezTo>
                        <a:cubicBezTo>
                          <a:pt x="6709097" y="-51597"/>
                          <a:pt x="6791622" y="51322"/>
                          <a:pt x="6975830" y="0"/>
                        </a:cubicBezTo>
                        <a:cubicBezTo>
                          <a:pt x="7160038" y="-51322"/>
                          <a:pt x="7222993" y="41857"/>
                          <a:pt x="7457713" y="0"/>
                        </a:cubicBezTo>
                        <a:cubicBezTo>
                          <a:pt x="7692433" y="-41857"/>
                          <a:pt x="7885776" y="62575"/>
                          <a:pt x="8123171" y="0"/>
                        </a:cubicBezTo>
                        <a:cubicBezTo>
                          <a:pt x="8360566" y="-62575"/>
                          <a:pt x="8394351" y="45246"/>
                          <a:pt x="8605054" y="0"/>
                        </a:cubicBezTo>
                        <a:cubicBezTo>
                          <a:pt x="8815757" y="-45246"/>
                          <a:pt x="8988246" y="15581"/>
                          <a:pt x="9178724" y="0"/>
                        </a:cubicBezTo>
                        <a:cubicBezTo>
                          <a:pt x="9202683" y="95727"/>
                          <a:pt x="9155313" y="164771"/>
                          <a:pt x="9178724" y="322416"/>
                        </a:cubicBezTo>
                        <a:cubicBezTo>
                          <a:pt x="9202135" y="480061"/>
                          <a:pt x="9157802" y="527713"/>
                          <a:pt x="9178724" y="620030"/>
                        </a:cubicBezTo>
                        <a:cubicBezTo>
                          <a:pt x="8951193" y="671370"/>
                          <a:pt x="8799462" y="595443"/>
                          <a:pt x="8513267" y="620030"/>
                        </a:cubicBezTo>
                        <a:cubicBezTo>
                          <a:pt x="8227072" y="644617"/>
                          <a:pt x="8259683" y="573792"/>
                          <a:pt x="8123171" y="620030"/>
                        </a:cubicBezTo>
                        <a:cubicBezTo>
                          <a:pt x="7986659" y="666268"/>
                          <a:pt x="7591580" y="543706"/>
                          <a:pt x="7365926" y="620030"/>
                        </a:cubicBezTo>
                        <a:cubicBezTo>
                          <a:pt x="7140272" y="696354"/>
                          <a:pt x="6935755" y="598652"/>
                          <a:pt x="6792256" y="620030"/>
                        </a:cubicBezTo>
                        <a:cubicBezTo>
                          <a:pt x="6648757" y="641408"/>
                          <a:pt x="6575267" y="585033"/>
                          <a:pt x="6402160" y="620030"/>
                        </a:cubicBezTo>
                        <a:cubicBezTo>
                          <a:pt x="6229053" y="655027"/>
                          <a:pt x="6024031" y="591791"/>
                          <a:pt x="5828490" y="620030"/>
                        </a:cubicBezTo>
                        <a:cubicBezTo>
                          <a:pt x="5632949" y="648269"/>
                          <a:pt x="5678078" y="587768"/>
                          <a:pt x="5530181" y="620030"/>
                        </a:cubicBezTo>
                        <a:cubicBezTo>
                          <a:pt x="5382284" y="652292"/>
                          <a:pt x="5354071" y="600649"/>
                          <a:pt x="5231873" y="620030"/>
                        </a:cubicBezTo>
                        <a:cubicBezTo>
                          <a:pt x="5109675" y="639411"/>
                          <a:pt x="4917260" y="557481"/>
                          <a:pt x="4658202" y="620030"/>
                        </a:cubicBezTo>
                        <a:cubicBezTo>
                          <a:pt x="4399144" y="682579"/>
                          <a:pt x="4442789" y="601632"/>
                          <a:pt x="4268107" y="620030"/>
                        </a:cubicBezTo>
                        <a:cubicBezTo>
                          <a:pt x="4093426" y="638428"/>
                          <a:pt x="3806188" y="560095"/>
                          <a:pt x="3602649" y="620030"/>
                        </a:cubicBezTo>
                        <a:cubicBezTo>
                          <a:pt x="3399110" y="679965"/>
                          <a:pt x="3364832" y="602250"/>
                          <a:pt x="3212553" y="620030"/>
                        </a:cubicBezTo>
                        <a:cubicBezTo>
                          <a:pt x="3060274" y="637810"/>
                          <a:pt x="2803745" y="611116"/>
                          <a:pt x="2547096" y="620030"/>
                        </a:cubicBezTo>
                        <a:cubicBezTo>
                          <a:pt x="2290447" y="628944"/>
                          <a:pt x="2330663" y="599928"/>
                          <a:pt x="2248787" y="620030"/>
                        </a:cubicBezTo>
                        <a:cubicBezTo>
                          <a:pt x="2166911" y="640132"/>
                          <a:pt x="1894976" y="566256"/>
                          <a:pt x="1583330" y="620030"/>
                        </a:cubicBezTo>
                        <a:cubicBezTo>
                          <a:pt x="1271684" y="673804"/>
                          <a:pt x="1331706" y="588276"/>
                          <a:pt x="1193234" y="620030"/>
                        </a:cubicBezTo>
                        <a:cubicBezTo>
                          <a:pt x="1054762" y="651784"/>
                          <a:pt x="1037048" y="618999"/>
                          <a:pt x="894926" y="620030"/>
                        </a:cubicBezTo>
                        <a:cubicBezTo>
                          <a:pt x="752804" y="621061"/>
                          <a:pt x="670831" y="580283"/>
                          <a:pt x="504830" y="620030"/>
                        </a:cubicBezTo>
                        <a:cubicBezTo>
                          <a:pt x="338829" y="659777"/>
                          <a:pt x="209164" y="605714"/>
                          <a:pt x="0" y="620030"/>
                        </a:cubicBezTo>
                        <a:cubicBezTo>
                          <a:pt x="-25652" y="520703"/>
                          <a:pt x="14295" y="447375"/>
                          <a:pt x="0" y="322416"/>
                        </a:cubicBezTo>
                        <a:cubicBezTo>
                          <a:pt x="-14295" y="197457"/>
                          <a:pt x="4354" y="146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solidFill>
                  <a:schemeClr val="tx1"/>
                </a:solidFill>
                <a:latin typeface="Cambria" panose="02040503050406030204" pitchFamily="18" charset="0"/>
                <a:cs typeface="Arial" panose="020B0604020202020204" pitchFamily="34" charset="0"/>
              </a:rPr>
              <a:t>The </a:t>
            </a:r>
            <a:r>
              <a:rPr lang="it-IT" sz="2400" b="1" dirty="0" err="1">
                <a:solidFill>
                  <a:schemeClr val="tx1"/>
                </a:solidFill>
                <a:latin typeface="Cambria" panose="02040503050406030204" pitchFamily="18" charset="0"/>
                <a:cs typeface="Arial" panose="020B0604020202020204" pitchFamily="34" charset="0"/>
              </a:rPr>
              <a:t>Robber’s</a:t>
            </a:r>
            <a:r>
              <a:rPr lang="it-IT" sz="2400" b="1" dirty="0">
                <a:solidFill>
                  <a:schemeClr val="tx1"/>
                </a:solidFill>
                <a:latin typeface="Cambria" panose="02040503050406030204" pitchFamily="18" charset="0"/>
                <a:cs typeface="Arial" panose="020B0604020202020204" pitchFamily="34" charset="0"/>
              </a:rPr>
              <a:t> cave </a:t>
            </a:r>
            <a:r>
              <a:rPr lang="it-IT" sz="2400" b="1" dirty="0" err="1">
                <a:solidFill>
                  <a:schemeClr val="tx1"/>
                </a:solidFill>
                <a:latin typeface="Cambria" panose="02040503050406030204" pitchFamily="18" charset="0"/>
                <a:cs typeface="Arial" panose="020B0604020202020204" pitchFamily="34" charset="0"/>
              </a:rPr>
              <a:t>experiment</a:t>
            </a:r>
            <a:r>
              <a:rPr lang="it-IT" sz="2400" b="1" dirty="0">
                <a:solidFill>
                  <a:schemeClr val="tx1"/>
                </a:solidFill>
                <a:latin typeface="Cambria" panose="02040503050406030204" pitchFamily="18" charset="0"/>
                <a:cs typeface="Arial" panose="020B0604020202020204" pitchFamily="34" charset="0"/>
              </a:rPr>
              <a:t> [</a:t>
            </a:r>
            <a:r>
              <a:rPr lang="it-IT" sz="2400" b="1" dirty="0" err="1">
                <a:solidFill>
                  <a:schemeClr val="tx1"/>
                </a:solidFill>
                <a:latin typeface="Cambria" panose="02040503050406030204" pitchFamily="18" charset="0"/>
                <a:cs typeface="Arial" panose="020B0604020202020204" pitchFamily="34" charset="0"/>
              </a:rPr>
              <a:t>Sherif</a:t>
            </a:r>
            <a:r>
              <a:rPr lang="it-IT" sz="2400" b="1" dirty="0">
                <a:solidFill>
                  <a:schemeClr val="tx1"/>
                </a:solidFill>
                <a:latin typeface="Cambria" panose="02040503050406030204" pitchFamily="18" charset="0"/>
                <a:cs typeface="Arial" panose="020B0604020202020204" pitchFamily="34" charset="0"/>
              </a:rPr>
              <a:t> e </a:t>
            </a:r>
            <a:r>
              <a:rPr lang="it-IT" sz="2400" b="1" dirty="0" err="1">
                <a:solidFill>
                  <a:schemeClr val="tx1"/>
                </a:solidFill>
                <a:latin typeface="Cambria" panose="02040503050406030204" pitchFamily="18" charset="0"/>
                <a:cs typeface="Arial" panose="020B0604020202020204" pitchFamily="34" charset="0"/>
              </a:rPr>
              <a:t>Sherif</a:t>
            </a:r>
            <a:r>
              <a:rPr lang="it-IT" sz="2400" b="1" dirty="0">
                <a:solidFill>
                  <a:schemeClr val="tx1"/>
                </a:solidFill>
                <a:latin typeface="Cambria" panose="02040503050406030204" pitchFamily="18" charset="0"/>
                <a:cs typeface="Arial" panose="020B0604020202020204" pitchFamily="34" charset="0"/>
              </a:rPr>
              <a:t>, 1953]</a:t>
            </a:r>
          </a:p>
        </p:txBody>
      </p:sp>
      <p:sp>
        <p:nvSpPr>
          <p:cNvPr id="7" name="CasellaDiTesto 6">
            <a:extLst>
              <a:ext uri="{FF2B5EF4-FFF2-40B4-BE49-F238E27FC236}">
                <a16:creationId xmlns:a16="http://schemas.microsoft.com/office/drawing/2014/main" id="{AFD86DE8-E783-FD41-97B3-73A19BE0DF50}"/>
              </a:ext>
            </a:extLst>
          </p:cNvPr>
          <p:cNvSpPr txBox="1"/>
          <p:nvPr/>
        </p:nvSpPr>
        <p:spPr>
          <a:xfrm>
            <a:off x="9264352" y="1096918"/>
            <a:ext cx="1008112" cy="369332"/>
          </a:xfrm>
          <a:prstGeom prst="rect">
            <a:avLst/>
          </a:prstGeom>
          <a:noFill/>
        </p:spPr>
        <p:txBody>
          <a:bodyPr wrap="square" rtlCol="0">
            <a:spAutoFit/>
          </a:bodyPr>
          <a:lstStyle/>
          <a:p>
            <a:r>
              <a:rPr lang="it-IT" b="1" dirty="0">
                <a:solidFill>
                  <a:schemeClr val="tx2">
                    <a:lumMod val="50000"/>
                  </a:schemeClr>
                </a:solidFill>
                <a:latin typeface="Cambria" panose="02040503050406030204" pitchFamily="18" charset="0"/>
              </a:rPr>
              <a:t>FASE II</a:t>
            </a:r>
          </a:p>
        </p:txBody>
      </p:sp>
      <p:sp>
        <p:nvSpPr>
          <p:cNvPr id="15" name="CasellaDiTesto 14">
            <a:extLst>
              <a:ext uri="{FF2B5EF4-FFF2-40B4-BE49-F238E27FC236}">
                <a16:creationId xmlns:a16="http://schemas.microsoft.com/office/drawing/2014/main" id="{C4A2DDC0-563F-1F42-B67F-92ED24F3E372}"/>
              </a:ext>
            </a:extLst>
          </p:cNvPr>
          <p:cNvSpPr txBox="1"/>
          <p:nvPr/>
        </p:nvSpPr>
        <p:spPr>
          <a:xfrm>
            <a:off x="1701110" y="1702215"/>
            <a:ext cx="8521885" cy="338554"/>
          </a:xfrm>
          <a:prstGeom prst="rect">
            <a:avLst/>
          </a:prstGeom>
          <a:noFill/>
          <a:ln>
            <a:solidFill>
              <a:schemeClr val="tx2">
                <a:lumMod val="50000"/>
              </a:schemeClr>
            </a:solidFill>
          </a:ln>
        </p:spPr>
        <p:txBody>
          <a:bodyPr wrap="square" rtlCol="0">
            <a:spAutoFit/>
          </a:bodyPr>
          <a:lstStyle/>
          <a:p>
            <a:r>
              <a:rPr lang="it-IT" sz="1600" b="1" dirty="0">
                <a:solidFill>
                  <a:schemeClr val="tx2">
                    <a:lumMod val="75000"/>
                  </a:schemeClr>
                </a:solidFill>
                <a:latin typeface="Cambria" panose="02040503050406030204" pitchFamily="18" charset="0"/>
              </a:rPr>
              <a:t>FASE I: Formazione dei due gruppi e aumento della coesione interna</a:t>
            </a:r>
            <a:endParaRPr lang="it-IT" sz="1600" dirty="0">
              <a:latin typeface="Cambria" panose="02040503050406030204" pitchFamily="18" charset="0"/>
            </a:endParaRPr>
          </a:p>
        </p:txBody>
      </p:sp>
      <p:sp>
        <p:nvSpPr>
          <p:cNvPr id="8" name="CasellaDiTesto 7">
            <a:extLst>
              <a:ext uri="{FF2B5EF4-FFF2-40B4-BE49-F238E27FC236}">
                <a16:creationId xmlns:a16="http://schemas.microsoft.com/office/drawing/2014/main" id="{74870C5A-BCD1-9F48-A79C-DF9F12CD08DC}"/>
              </a:ext>
            </a:extLst>
          </p:cNvPr>
          <p:cNvSpPr txBox="1"/>
          <p:nvPr/>
        </p:nvSpPr>
        <p:spPr>
          <a:xfrm>
            <a:off x="1696537" y="3032824"/>
            <a:ext cx="6234748" cy="584775"/>
          </a:xfrm>
          <a:prstGeom prst="rect">
            <a:avLst/>
          </a:prstGeom>
          <a:noFill/>
          <a:ln>
            <a:solidFill>
              <a:schemeClr val="tx2">
                <a:lumMod val="50000"/>
              </a:schemeClr>
            </a:solidFill>
          </a:ln>
        </p:spPr>
        <p:txBody>
          <a:bodyPr wrap="square" rtlCol="0">
            <a:spAutoFit/>
          </a:bodyPr>
          <a:lstStyle/>
          <a:p>
            <a:r>
              <a:rPr lang="it-IT" sz="1600" dirty="0">
                <a:latin typeface="Cambria" panose="02040503050406030204" pitchFamily="18" charset="0"/>
              </a:rPr>
              <a:t>Gli sperimentatori organizzavano </a:t>
            </a:r>
            <a:r>
              <a:rPr lang="it-IT" sz="1600" b="1" dirty="0">
                <a:latin typeface="Cambria" panose="02040503050406030204" pitchFamily="18" charset="0"/>
              </a:rPr>
              <a:t>compiti di squadra </a:t>
            </a:r>
            <a:r>
              <a:rPr lang="it-IT" sz="1600" dirty="0">
                <a:latin typeface="Cambria" panose="02040503050406030204" pitchFamily="18" charset="0"/>
              </a:rPr>
              <a:t>finalizzati ad </a:t>
            </a:r>
            <a:r>
              <a:rPr lang="it-IT" sz="1600" b="1" dirty="0">
                <a:latin typeface="Cambria" panose="02040503050406030204" pitchFamily="18" charset="0"/>
              </a:rPr>
              <a:t>aumentare l’unità e la coesione tra i membri del gruppo.</a:t>
            </a:r>
          </a:p>
        </p:txBody>
      </p:sp>
      <p:sp>
        <p:nvSpPr>
          <p:cNvPr id="11" name="CasellaDiTesto 10">
            <a:extLst>
              <a:ext uri="{FF2B5EF4-FFF2-40B4-BE49-F238E27FC236}">
                <a16:creationId xmlns:a16="http://schemas.microsoft.com/office/drawing/2014/main" id="{F360F7ED-C5FF-724D-B0A7-EB5E34879125}"/>
              </a:ext>
            </a:extLst>
          </p:cNvPr>
          <p:cNvSpPr txBox="1"/>
          <p:nvPr/>
        </p:nvSpPr>
        <p:spPr>
          <a:xfrm>
            <a:off x="1676157" y="3860782"/>
            <a:ext cx="6255129" cy="338554"/>
          </a:xfrm>
          <a:prstGeom prst="rect">
            <a:avLst/>
          </a:prstGeom>
          <a:noFill/>
          <a:ln>
            <a:solidFill>
              <a:schemeClr val="tx2">
                <a:lumMod val="50000"/>
              </a:schemeClr>
            </a:solidFill>
          </a:ln>
        </p:spPr>
        <p:txBody>
          <a:bodyPr wrap="square" rtlCol="0">
            <a:spAutoFit/>
          </a:bodyPr>
          <a:lstStyle/>
          <a:p>
            <a:r>
              <a:rPr lang="it-IT" sz="1600" dirty="0">
                <a:latin typeface="Cambria" panose="02040503050406030204" pitchFamily="18" charset="0"/>
              </a:rPr>
              <a:t>In questa prima fase, i due gruppi vivevano in </a:t>
            </a:r>
            <a:r>
              <a:rPr lang="it-IT" sz="1600" b="1" dirty="0">
                <a:latin typeface="Cambria" panose="02040503050406030204" pitchFamily="18" charset="0"/>
              </a:rPr>
              <a:t>due dimore separate</a:t>
            </a:r>
            <a:r>
              <a:rPr lang="it-IT" sz="1600" dirty="0">
                <a:latin typeface="Cambria" panose="02040503050406030204" pitchFamily="18" charset="0"/>
              </a:rPr>
              <a:t>.</a:t>
            </a:r>
            <a:endParaRPr lang="it-IT" sz="1600" b="1" dirty="0">
              <a:latin typeface="Cambria" panose="02040503050406030204" pitchFamily="18" charset="0"/>
            </a:endParaRPr>
          </a:p>
        </p:txBody>
      </p:sp>
      <p:grpSp>
        <p:nvGrpSpPr>
          <p:cNvPr id="3" name="Gruppo 2">
            <a:extLst>
              <a:ext uri="{FF2B5EF4-FFF2-40B4-BE49-F238E27FC236}">
                <a16:creationId xmlns:a16="http://schemas.microsoft.com/office/drawing/2014/main" id="{8F0717D8-3495-7C49-91A7-6D74B035E650}"/>
              </a:ext>
            </a:extLst>
          </p:cNvPr>
          <p:cNvGrpSpPr/>
          <p:nvPr/>
        </p:nvGrpSpPr>
        <p:grpSpPr>
          <a:xfrm>
            <a:off x="1696538" y="2204864"/>
            <a:ext cx="8549287" cy="2506960"/>
            <a:chOff x="172537" y="2204864"/>
            <a:chExt cx="8549287" cy="2506960"/>
          </a:xfrm>
        </p:grpSpPr>
        <p:sp>
          <p:nvSpPr>
            <p:cNvPr id="9" name="CasellaDiTesto 8">
              <a:extLst>
                <a:ext uri="{FF2B5EF4-FFF2-40B4-BE49-F238E27FC236}">
                  <a16:creationId xmlns:a16="http://schemas.microsoft.com/office/drawing/2014/main" id="{EF0DCD5B-2DD6-444F-9210-2300A5542109}"/>
                </a:ext>
              </a:extLst>
            </p:cNvPr>
            <p:cNvSpPr txBox="1"/>
            <p:nvPr/>
          </p:nvSpPr>
          <p:spPr>
            <a:xfrm>
              <a:off x="172537" y="2204864"/>
              <a:ext cx="8521885" cy="584775"/>
            </a:xfrm>
            <a:prstGeom prst="rect">
              <a:avLst/>
            </a:prstGeom>
            <a:noFill/>
            <a:ln>
              <a:solidFill>
                <a:schemeClr val="tx2">
                  <a:lumMod val="50000"/>
                </a:schemeClr>
              </a:solidFill>
            </a:ln>
          </p:spPr>
          <p:txBody>
            <a:bodyPr wrap="square" rtlCol="0">
              <a:spAutoFit/>
            </a:bodyPr>
            <a:lstStyle/>
            <a:p>
              <a:r>
                <a:rPr lang="it-IT" sz="1600" dirty="0">
                  <a:latin typeface="Cambria" panose="02040503050406030204" pitchFamily="18" charset="0"/>
                </a:rPr>
                <a:t>I partecipanti venivano </a:t>
              </a:r>
              <a:r>
                <a:rPr lang="it-IT" sz="1600" b="1" dirty="0">
                  <a:latin typeface="Cambria" panose="02040503050406030204" pitchFamily="18" charset="0"/>
                </a:rPr>
                <a:t>casualmente assegnati a due gruppi</a:t>
              </a:r>
              <a:r>
                <a:rPr lang="it-IT" sz="1600" dirty="0">
                  <a:latin typeface="Cambria" panose="02040503050406030204" pitchFamily="18" charset="0"/>
                </a:rPr>
                <a:t>, a cui venivano assegnati nome (gli «</a:t>
              </a:r>
              <a:r>
                <a:rPr lang="it-IT" sz="1600" dirty="0" err="1">
                  <a:latin typeface="Cambria" panose="02040503050406030204" pitchFamily="18" charset="0"/>
                </a:rPr>
                <a:t>Eagles</a:t>
              </a:r>
              <a:r>
                <a:rPr lang="it-IT" sz="1600" dirty="0">
                  <a:latin typeface="Cambria" panose="02040503050406030204" pitchFamily="18" charset="0"/>
                </a:rPr>
                <a:t>» e i «</a:t>
              </a:r>
              <a:r>
                <a:rPr lang="it-IT" sz="1600" dirty="0" err="1">
                  <a:latin typeface="Cambria" panose="02040503050406030204" pitchFamily="18" charset="0"/>
                </a:rPr>
                <a:t>Rattlers</a:t>
              </a:r>
              <a:r>
                <a:rPr lang="it-IT" sz="1600" dirty="0">
                  <a:latin typeface="Cambria" panose="02040503050406030204" pitchFamily="18" charset="0"/>
                </a:rPr>
                <a:t>») e bandiera.</a:t>
              </a:r>
            </a:p>
          </p:txBody>
        </p:sp>
        <p:pic>
          <p:nvPicPr>
            <p:cNvPr id="2" name="Immagine 1">
              <a:extLst>
                <a:ext uri="{FF2B5EF4-FFF2-40B4-BE49-F238E27FC236}">
                  <a16:creationId xmlns:a16="http://schemas.microsoft.com/office/drawing/2014/main" id="{166A73B0-FE29-F241-A478-6FA40387035F}"/>
                </a:ext>
              </a:extLst>
            </p:cNvPr>
            <p:cNvPicPr>
              <a:picLocks noChangeAspect="1"/>
            </p:cNvPicPr>
            <p:nvPr/>
          </p:nvPicPr>
          <p:blipFill>
            <a:blip r:embed="rId2"/>
            <a:stretch>
              <a:fillRect/>
            </a:stretch>
          </p:blipFill>
          <p:spPr>
            <a:xfrm>
              <a:off x="6588224" y="2578224"/>
              <a:ext cx="2133600" cy="2133600"/>
            </a:xfrm>
            <a:prstGeom prst="rect">
              <a:avLst/>
            </a:prstGeom>
          </p:spPr>
        </p:pic>
      </p:grpSp>
    </p:spTree>
    <p:extLst>
      <p:ext uri="{BB962C8B-B14F-4D97-AF65-F5344CB8AC3E}">
        <p14:creationId xmlns:p14="http://schemas.microsoft.com/office/powerpoint/2010/main" val="458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7E38C0-08CF-F741-88EF-F3398AD1F37A}"/>
              </a:ext>
            </a:extLst>
          </p:cNvPr>
          <p:cNvSpPr>
            <a:spLocks noGrp="1"/>
          </p:cNvSpPr>
          <p:nvPr>
            <p:ph type="sldNum" sz="quarter" idx="12"/>
          </p:nvPr>
        </p:nvSpPr>
        <p:spPr/>
        <p:txBody>
          <a:bodyPr/>
          <a:lstStyle/>
          <a:p>
            <a:fld id="{E3AAEEB7-370C-4CD1-84ED-44A96922B98A}" type="slidenum">
              <a:rPr lang="it-IT" smtClean="0"/>
              <a:pPr/>
              <a:t>19</a:t>
            </a:fld>
            <a:endParaRPr lang="it-IT"/>
          </a:p>
        </p:txBody>
      </p:sp>
      <p:sp>
        <p:nvSpPr>
          <p:cNvPr id="6" name="Rettangolo 5">
            <a:extLst>
              <a:ext uri="{FF2B5EF4-FFF2-40B4-BE49-F238E27FC236}">
                <a16:creationId xmlns:a16="http://schemas.microsoft.com/office/drawing/2014/main" id="{80637DFD-FB59-2F49-AFE4-AAFF759B002C}"/>
              </a:ext>
            </a:extLst>
          </p:cNvPr>
          <p:cNvSpPr/>
          <p:nvPr/>
        </p:nvSpPr>
        <p:spPr>
          <a:xfrm>
            <a:off x="1661452" y="590428"/>
            <a:ext cx="7602900" cy="858443"/>
          </a:xfrm>
          <a:prstGeom prst="rect">
            <a:avLst/>
          </a:prstGeom>
          <a:noFill/>
          <a:ln cmpd="sng">
            <a:solidFill>
              <a:schemeClr val="tx2">
                <a:alpha val="86000"/>
              </a:schemeClr>
            </a:solidFill>
            <a:prstDash val="solid"/>
            <a:extLst>
              <a:ext uri="{C807C97D-BFC1-408E-A445-0C87EB9F89A2}">
                <ask:lineSketchStyleProps xmlns:ask="http://schemas.microsoft.com/office/drawing/2018/sketchyshapes" sd="1219033472">
                  <a:custGeom>
                    <a:avLst/>
                    <a:gdLst>
                      <a:gd name="connsiteX0" fmla="*/ 0 w 9178724"/>
                      <a:gd name="connsiteY0" fmla="*/ 0 h 620030"/>
                      <a:gd name="connsiteX1" fmla="*/ 298309 w 9178724"/>
                      <a:gd name="connsiteY1" fmla="*/ 0 h 620030"/>
                      <a:gd name="connsiteX2" fmla="*/ 596617 w 9178724"/>
                      <a:gd name="connsiteY2" fmla="*/ 0 h 620030"/>
                      <a:gd name="connsiteX3" fmla="*/ 894926 w 9178724"/>
                      <a:gd name="connsiteY3" fmla="*/ 0 h 620030"/>
                      <a:gd name="connsiteX4" fmla="*/ 1652170 w 9178724"/>
                      <a:gd name="connsiteY4" fmla="*/ 0 h 620030"/>
                      <a:gd name="connsiteX5" fmla="*/ 2225841 w 9178724"/>
                      <a:gd name="connsiteY5" fmla="*/ 0 h 620030"/>
                      <a:gd name="connsiteX6" fmla="*/ 2524149 w 9178724"/>
                      <a:gd name="connsiteY6" fmla="*/ 0 h 620030"/>
                      <a:gd name="connsiteX7" fmla="*/ 3097819 w 9178724"/>
                      <a:gd name="connsiteY7" fmla="*/ 0 h 620030"/>
                      <a:gd name="connsiteX8" fmla="*/ 3855064 w 9178724"/>
                      <a:gd name="connsiteY8" fmla="*/ 0 h 620030"/>
                      <a:gd name="connsiteX9" fmla="*/ 4336947 w 9178724"/>
                      <a:gd name="connsiteY9" fmla="*/ 0 h 620030"/>
                      <a:gd name="connsiteX10" fmla="*/ 4818830 w 9178724"/>
                      <a:gd name="connsiteY10" fmla="*/ 0 h 620030"/>
                      <a:gd name="connsiteX11" fmla="*/ 5392500 w 9178724"/>
                      <a:gd name="connsiteY11" fmla="*/ 0 h 620030"/>
                      <a:gd name="connsiteX12" fmla="*/ 6057958 w 9178724"/>
                      <a:gd name="connsiteY12" fmla="*/ 0 h 620030"/>
                      <a:gd name="connsiteX13" fmla="*/ 6723415 w 9178724"/>
                      <a:gd name="connsiteY13" fmla="*/ 0 h 620030"/>
                      <a:gd name="connsiteX14" fmla="*/ 7388873 w 9178724"/>
                      <a:gd name="connsiteY14" fmla="*/ 0 h 620030"/>
                      <a:gd name="connsiteX15" fmla="*/ 8146118 w 9178724"/>
                      <a:gd name="connsiteY15" fmla="*/ 0 h 620030"/>
                      <a:gd name="connsiteX16" fmla="*/ 9178724 w 9178724"/>
                      <a:gd name="connsiteY16" fmla="*/ 0 h 620030"/>
                      <a:gd name="connsiteX17" fmla="*/ 9178724 w 9178724"/>
                      <a:gd name="connsiteY17" fmla="*/ 316215 h 620030"/>
                      <a:gd name="connsiteX18" fmla="*/ 9178724 w 9178724"/>
                      <a:gd name="connsiteY18" fmla="*/ 620030 h 620030"/>
                      <a:gd name="connsiteX19" fmla="*/ 8421479 w 9178724"/>
                      <a:gd name="connsiteY19" fmla="*/ 620030 h 620030"/>
                      <a:gd name="connsiteX20" fmla="*/ 7847809 w 9178724"/>
                      <a:gd name="connsiteY20" fmla="*/ 620030 h 620030"/>
                      <a:gd name="connsiteX21" fmla="*/ 7365926 w 9178724"/>
                      <a:gd name="connsiteY21" fmla="*/ 620030 h 620030"/>
                      <a:gd name="connsiteX22" fmla="*/ 6884043 w 9178724"/>
                      <a:gd name="connsiteY22" fmla="*/ 620030 h 620030"/>
                      <a:gd name="connsiteX23" fmla="*/ 6402160 w 9178724"/>
                      <a:gd name="connsiteY23" fmla="*/ 620030 h 620030"/>
                      <a:gd name="connsiteX24" fmla="*/ 5920277 w 9178724"/>
                      <a:gd name="connsiteY24" fmla="*/ 620030 h 620030"/>
                      <a:gd name="connsiteX25" fmla="*/ 5254819 w 9178724"/>
                      <a:gd name="connsiteY25" fmla="*/ 620030 h 620030"/>
                      <a:gd name="connsiteX26" fmla="*/ 4681149 w 9178724"/>
                      <a:gd name="connsiteY26" fmla="*/ 620030 h 620030"/>
                      <a:gd name="connsiteX27" fmla="*/ 4382841 w 9178724"/>
                      <a:gd name="connsiteY27" fmla="*/ 620030 h 620030"/>
                      <a:gd name="connsiteX28" fmla="*/ 3900958 w 9178724"/>
                      <a:gd name="connsiteY28" fmla="*/ 620030 h 620030"/>
                      <a:gd name="connsiteX29" fmla="*/ 3235500 w 9178724"/>
                      <a:gd name="connsiteY29" fmla="*/ 620030 h 620030"/>
                      <a:gd name="connsiteX30" fmla="*/ 2845404 w 9178724"/>
                      <a:gd name="connsiteY30" fmla="*/ 620030 h 620030"/>
                      <a:gd name="connsiteX31" fmla="*/ 2088160 w 9178724"/>
                      <a:gd name="connsiteY31" fmla="*/ 620030 h 620030"/>
                      <a:gd name="connsiteX32" fmla="*/ 1330915 w 9178724"/>
                      <a:gd name="connsiteY32" fmla="*/ 620030 h 620030"/>
                      <a:gd name="connsiteX33" fmla="*/ 757245 w 9178724"/>
                      <a:gd name="connsiteY33" fmla="*/ 620030 h 620030"/>
                      <a:gd name="connsiteX34" fmla="*/ 0 w 9178724"/>
                      <a:gd name="connsiteY34" fmla="*/ 620030 h 620030"/>
                      <a:gd name="connsiteX35" fmla="*/ 0 w 9178724"/>
                      <a:gd name="connsiteY35" fmla="*/ 310015 h 620030"/>
                      <a:gd name="connsiteX36" fmla="*/ 0 w 9178724"/>
                      <a:gd name="connsiteY36" fmla="*/ 0 h 62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78724" h="620030" fill="none" extrusionOk="0">
                        <a:moveTo>
                          <a:pt x="0" y="0"/>
                        </a:moveTo>
                        <a:cubicBezTo>
                          <a:pt x="102535" y="-35417"/>
                          <a:pt x="231128" y="19743"/>
                          <a:pt x="298309" y="0"/>
                        </a:cubicBezTo>
                        <a:cubicBezTo>
                          <a:pt x="365490" y="-19743"/>
                          <a:pt x="504771" y="6903"/>
                          <a:pt x="596617" y="0"/>
                        </a:cubicBezTo>
                        <a:cubicBezTo>
                          <a:pt x="688463" y="-6903"/>
                          <a:pt x="801466" y="32459"/>
                          <a:pt x="894926" y="0"/>
                        </a:cubicBezTo>
                        <a:cubicBezTo>
                          <a:pt x="988386" y="-32459"/>
                          <a:pt x="1351220" y="8679"/>
                          <a:pt x="1652170" y="0"/>
                        </a:cubicBezTo>
                        <a:cubicBezTo>
                          <a:pt x="1953120" y="-8679"/>
                          <a:pt x="2036343" y="40882"/>
                          <a:pt x="2225841" y="0"/>
                        </a:cubicBezTo>
                        <a:cubicBezTo>
                          <a:pt x="2415339" y="-40882"/>
                          <a:pt x="2409558" y="12227"/>
                          <a:pt x="2524149" y="0"/>
                        </a:cubicBezTo>
                        <a:cubicBezTo>
                          <a:pt x="2638740" y="-12227"/>
                          <a:pt x="2909787" y="59308"/>
                          <a:pt x="3097819" y="0"/>
                        </a:cubicBezTo>
                        <a:cubicBezTo>
                          <a:pt x="3285851" y="-59308"/>
                          <a:pt x="3499507" y="53098"/>
                          <a:pt x="3855064" y="0"/>
                        </a:cubicBezTo>
                        <a:cubicBezTo>
                          <a:pt x="4210622" y="-53098"/>
                          <a:pt x="4150339" y="24700"/>
                          <a:pt x="4336947" y="0"/>
                        </a:cubicBezTo>
                        <a:cubicBezTo>
                          <a:pt x="4523555" y="-24700"/>
                          <a:pt x="4623920" y="10678"/>
                          <a:pt x="4818830" y="0"/>
                        </a:cubicBezTo>
                        <a:cubicBezTo>
                          <a:pt x="5013740" y="-10678"/>
                          <a:pt x="5127394" y="40268"/>
                          <a:pt x="5392500" y="0"/>
                        </a:cubicBezTo>
                        <a:cubicBezTo>
                          <a:pt x="5657606" y="-40268"/>
                          <a:pt x="5754330" y="74320"/>
                          <a:pt x="6057958" y="0"/>
                        </a:cubicBezTo>
                        <a:cubicBezTo>
                          <a:pt x="6361586" y="-74320"/>
                          <a:pt x="6494940" y="37329"/>
                          <a:pt x="6723415" y="0"/>
                        </a:cubicBezTo>
                        <a:cubicBezTo>
                          <a:pt x="6951890" y="-37329"/>
                          <a:pt x="7117832" y="30948"/>
                          <a:pt x="7388873" y="0"/>
                        </a:cubicBezTo>
                        <a:cubicBezTo>
                          <a:pt x="7659914" y="-30948"/>
                          <a:pt x="7926991" y="65074"/>
                          <a:pt x="8146118" y="0"/>
                        </a:cubicBezTo>
                        <a:cubicBezTo>
                          <a:pt x="8365246" y="-65074"/>
                          <a:pt x="8701383" y="71750"/>
                          <a:pt x="9178724" y="0"/>
                        </a:cubicBezTo>
                        <a:cubicBezTo>
                          <a:pt x="9200174" y="141322"/>
                          <a:pt x="9160033" y="216766"/>
                          <a:pt x="9178724" y="316215"/>
                        </a:cubicBezTo>
                        <a:cubicBezTo>
                          <a:pt x="9197415" y="415665"/>
                          <a:pt x="9170910" y="493137"/>
                          <a:pt x="9178724" y="620030"/>
                        </a:cubicBezTo>
                        <a:cubicBezTo>
                          <a:pt x="8847610" y="633606"/>
                          <a:pt x="8699284" y="581521"/>
                          <a:pt x="8421479" y="620030"/>
                        </a:cubicBezTo>
                        <a:cubicBezTo>
                          <a:pt x="8143674" y="658539"/>
                          <a:pt x="8043343" y="588100"/>
                          <a:pt x="7847809" y="620030"/>
                        </a:cubicBezTo>
                        <a:cubicBezTo>
                          <a:pt x="7652275" y="651960"/>
                          <a:pt x="7499974" y="566721"/>
                          <a:pt x="7365926" y="620030"/>
                        </a:cubicBezTo>
                        <a:cubicBezTo>
                          <a:pt x="7231878" y="673339"/>
                          <a:pt x="6983206" y="609203"/>
                          <a:pt x="6884043" y="620030"/>
                        </a:cubicBezTo>
                        <a:cubicBezTo>
                          <a:pt x="6784880" y="630857"/>
                          <a:pt x="6634085" y="589226"/>
                          <a:pt x="6402160" y="620030"/>
                        </a:cubicBezTo>
                        <a:cubicBezTo>
                          <a:pt x="6170235" y="650834"/>
                          <a:pt x="6075682" y="619367"/>
                          <a:pt x="5920277" y="620030"/>
                        </a:cubicBezTo>
                        <a:cubicBezTo>
                          <a:pt x="5764872" y="620693"/>
                          <a:pt x="5573139" y="548710"/>
                          <a:pt x="5254819" y="620030"/>
                        </a:cubicBezTo>
                        <a:cubicBezTo>
                          <a:pt x="4936499" y="691350"/>
                          <a:pt x="4839040" y="582151"/>
                          <a:pt x="4681149" y="620030"/>
                        </a:cubicBezTo>
                        <a:cubicBezTo>
                          <a:pt x="4523258" y="657909"/>
                          <a:pt x="4447847" y="611926"/>
                          <a:pt x="4382841" y="620030"/>
                        </a:cubicBezTo>
                        <a:cubicBezTo>
                          <a:pt x="4317835" y="628134"/>
                          <a:pt x="4075188" y="570834"/>
                          <a:pt x="3900958" y="620030"/>
                        </a:cubicBezTo>
                        <a:cubicBezTo>
                          <a:pt x="3726728" y="669226"/>
                          <a:pt x="3504960" y="595564"/>
                          <a:pt x="3235500" y="620030"/>
                        </a:cubicBezTo>
                        <a:cubicBezTo>
                          <a:pt x="2966040" y="644496"/>
                          <a:pt x="3034078" y="612289"/>
                          <a:pt x="2845404" y="620030"/>
                        </a:cubicBezTo>
                        <a:cubicBezTo>
                          <a:pt x="2656730" y="627771"/>
                          <a:pt x="2449560" y="570399"/>
                          <a:pt x="2088160" y="620030"/>
                        </a:cubicBezTo>
                        <a:cubicBezTo>
                          <a:pt x="1726760" y="669661"/>
                          <a:pt x="1489744" y="618694"/>
                          <a:pt x="1330915" y="620030"/>
                        </a:cubicBezTo>
                        <a:cubicBezTo>
                          <a:pt x="1172086" y="621366"/>
                          <a:pt x="970889" y="568148"/>
                          <a:pt x="757245" y="620030"/>
                        </a:cubicBezTo>
                        <a:cubicBezTo>
                          <a:pt x="543601" y="671912"/>
                          <a:pt x="288056" y="618081"/>
                          <a:pt x="0" y="620030"/>
                        </a:cubicBezTo>
                        <a:cubicBezTo>
                          <a:pt x="-24602" y="527322"/>
                          <a:pt x="13740" y="373087"/>
                          <a:pt x="0" y="310015"/>
                        </a:cubicBezTo>
                        <a:cubicBezTo>
                          <a:pt x="-13740" y="246943"/>
                          <a:pt x="26405" y="66838"/>
                          <a:pt x="0" y="0"/>
                        </a:cubicBezTo>
                        <a:close/>
                      </a:path>
                      <a:path w="9178724" h="620030" stroke="0" extrusionOk="0">
                        <a:moveTo>
                          <a:pt x="0" y="0"/>
                        </a:moveTo>
                        <a:cubicBezTo>
                          <a:pt x="96739" y="-29740"/>
                          <a:pt x="316269" y="55884"/>
                          <a:pt x="481883" y="0"/>
                        </a:cubicBezTo>
                        <a:cubicBezTo>
                          <a:pt x="647497" y="-55884"/>
                          <a:pt x="662906" y="22298"/>
                          <a:pt x="780192" y="0"/>
                        </a:cubicBezTo>
                        <a:cubicBezTo>
                          <a:pt x="897478" y="-22298"/>
                          <a:pt x="1174454" y="84120"/>
                          <a:pt x="1537436" y="0"/>
                        </a:cubicBezTo>
                        <a:cubicBezTo>
                          <a:pt x="1900418" y="-84120"/>
                          <a:pt x="1921992" y="49836"/>
                          <a:pt x="2019319" y="0"/>
                        </a:cubicBezTo>
                        <a:cubicBezTo>
                          <a:pt x="2116646" y="-49836"/>
                          <a:pt x="2279697" y="53246"/>
                          <a:pt x="2501202" y="0"/>
                        </a:cubicBezTo>
                        <a:cubicBezTo>
                          <a:pt x="2722707" y="-53246"/>
                          <a:pt x="3105924" y="15731"/>
                          <a:pt x="3258447" y="0"/>
                        </a:cubicBezTo>
                        <a:cubicBezTo>
                          <a:pt x="3410970" y="-15731"/>
                          <a:pt x="3548202" y="42104"/>
                          <a:pt x="3648543" y="0"/>
                        </a:cubicBezTo>
                        <a:cubicBezTo>
                          <a:pt x="3748884" y="-42104"/>
                          <a:pt x="4173673" y="21777"/>
                          <a:pt x="4405788" y="0"/>
                        </a:cubicBezTo>
                        <a:cubicBezTo>
                          <a:pt x="4637904" y="-21777"/>
                          <a:pt x="4991337" y="42536"/>
                          <a:pt x="5163032" y="0"/>
                        </a:cubicBezTo>
                        <a:cubicBezTo>
                          <a:pt x="5334727" y="-42536"/>
                          <a:pt x="5620270" y="48170"/>
                          <a:pt x="5736703" y="0"/>
                        </a:cubicBezTo>
                        <a:cubicBezTo>
                          <a:pt x="5853136" y="-48170"/>
                          <a:pt x="6278797" y="51597"/>
                          <a:pt x="6493947" y="0"/>
                        </a:cubicBezTo>
                        <a:cubicBezTo>
                          <a:pt x="6709097" y="-51597"/>
                          <a:pt x="6791622" y="51322"/>
                          <a:pt x="6975830" y="0"/>
                        </a:cubicBezTo>
                        <a:cubicBezTo>
                          <a:pt x="7160038" y="-51322"/>
                          <a:pt x="7222993" y="41857"/>
                          <a:pt x="7457713" y="0"/>
                        </a:cubicBezTo>
                        <a:cubicBezTo>
                          <a:pt x="7692433" y="-41857"/>
                          <a:pt x="7885776" y="62575"/>
                          <a:pt x="8123171" y="0"/>
                        </a:cubicBezTo>
                        <a:cubicBezTo>
                          <a:pt x="8360566" y="-62575"/>
                          <a:pt x="8394351" y="45246"/>
                          <a:pt x="8605054" y="0"/>
                        </a:cubicBezTo>
                        <a:cubicBezTo>
                          <a:pt x="8815757" y="-45246"/>
                          <a:pt x="8988246" y="15581"/>
                          <a:pt x="9178724" y="0"/>
                        </a:cubicBezTo>
                        <a:cubicBezTo>
                          <a:pt x="9202683" y="95727"/>
                          <a:pt x="9155313" y="164771"/>
                          <a:pt x="9178724" y="322416"/>
                        </a:cubicBezTo>
                        <a:cubicBezTo>
                          <a:pt x="9202135" y="480061"/>
                          <a:pt x="9157802" y="527713"/>
                          <a:pt x="9178724" y="620030"/>
                        </a:cubicBezTo>
                        <a:cubicBezTo>
                          <a:pt x="8951193" y="671370"/>
                          <a:pt x="8799462" y="595443"/>
                          <a:pt x="8513267" y="620030"/>
                        </a:cubicBezTo>
                        <a:cubicBezTo>
                          <a:pt x="8227072" y="644617"/>
                          <a:pt x="8259683" y="573792"/>
                          <a:pt x="8123171" y="620030"/>
                        </a:cubicBezTo>
                        <a:cubicBezTo>
                          <a:pt x="7986659" y="666268"/>
                          <a:pt x="7591580" y="543706"/>
                          <a:pt x="7365926" y="620030"/>
                        </a:cubicBezTo>
                        <a:cubicBezTo>
                          <a:pt x="7140272" y="696354"/>
                          <a:pt x="6935755" y="598652"/>
                          <a:pt x="6792256" y="620030"/>
                        </a:cubicBezTo>
                        <a:cubicBezTo>
                          <a:pt x="6648757" y="641408"/>
                          <a:pt x="6575267" y="585033"/>
                          <a:pt x="6402160" y="620030"/>
                        </a:cubicBezTo>
                        <a:cubicBezTo>
                          <a:pt x="6229053" y="655027"/>
                          <a:pt x="6024031" y="591791"/>
                          <a:pt x="5828490" y="620030"/>
                        </a:cubicBezTo>
                        <a:cubicBezTo>
                          <a:pt x="5632949" y="648269"/>
                          <a:pt x="5678078" y="587768"/>
                          <a:pt x="5530181" y="620030"/>
                        </a:cubicBezTo>
                        <a:cubicBezTo>
                          <a:pt x="5382284" y="652292"/>
                          <a:pt x="5354071" y="600649"/>
                          <a:pt x="5231873" y="620030"/>
                        </a:cubicBezTo>
                        <a:cubicBezTo>
                          <a:pt x="5109675" y="639411"/>
                          <a:pt x="4917260" y="557481"/>
                          <a:pt x="4658202" y="620030"/>
                        </a:cubicBezTo>
                        <a:cubicBezTo>
                          <a:pt x="4399144" y="682579"/>
                          <a:pt x="4442789" y="601632"/>
                          <a:pt x="4268107" y="620030"/>
                        </a:cubicBezTo>
                        <a:cubicBezTo>
                          <a:pt x="4093426" y="638428"/>
                          <a:pt x="3806188" y="560095"/>
                          <a:pt x="3602649" y="620030"/>
                        </a:cubicBezTo>
                        <a:cubicBezTo>
                          <a:pt x="3399110" y="679965"/>
                          <a:pt x="3364832" y="602250"/>
                          <a:pt x="3212553" y="620030"/>
                        </a:cubicBezTo>
                        <a:cubicBezTo>
                          <a:pt x="3060274" y="637810"/>
                          <a:pt x="2803745" y="611116"/>
                          <a:pt x="2547096" y="620030"/>
                        </a:cubicBezTo>
                        <a:cubicBezTo>
                          <a:pt x="2290447" y="628944"/>
                          <a:pt x="2330663" y="599928"/>
                          <a:pt x="2248787" y="620030"/>
                        </a:cubicBezTo>
                        <a:cubicBezTo>
                          <a:pt x="2166911" y="640132"/>
                          <a:pt x="1894976" y="566256"/>
                          <a:pt x="1583330" y="620030"/>
                        </a:cubicBezTo>
                        <a:cubicBezTo>
                          <a:pt x="1271684" y="673804"/>
                          <a:pt x="1331706" y="588276"/>
                          <a:pt x="1193234" y="620030"/>
                        </a:cubicBezTo>
                        <a:cubicBezTo>
                          <a:pt x="1054762" y="651784"/>
                          <a:pt x="1037048" y="618999"/>
                          <a:pt x="894926" y="620030"/>
                        </a:cubicBezTo>
                        <a:cubicBezTo>
                          <a:pt x="752804" y="621061"/>
                          <a:pt x="670831" y="580283"/>
                          <a:pt x="504830" y="620030"/>
                        </a:cubicBezTo>
                        <a:cubicBezTo>
                          <a:pt x="338829" y="659777"/>
                          <a:pt x="209164" y="605714"/>
                          <a:pt x="0" y="620030"/>
                        </a:cubicBezTo>
                        <a:cubicBezTo>
                          <a:pt x="-25652" y="520703"/>
                          <a:pt x="14295" y="447375"/>
                          <a:pt x="0" y="322416"/>
                        </a:cubicBezTo>
                        <a:cubicBezTo>
                          <a:pt x="-14295" y="197457"/>
                          <a:pt x="4354" y="146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solidFill>
                  <a:schemeClr val="tx1"/>
                </a:solidFill>
                <a:latin typeface="Cambria" panose="02040503050406030204" pitchFamily="18" charset="0"/>
                <a:cs typeface="Arial" panose="020B0604020202020204" pitchFamily="34" charset="0"/>
              </a:rPr>
              <a:t>The </a:t>
            </a:r>
            <a:r>
              <a:rPr lang="it-IT" sz="2400" b="1" dirty="0" err="1">
                <a:solidFill>
                  <a:schemeClr val="tx1"/>
                </a:solidFill>
                <a:latin typeface="Cambria" panose="02040503050406030204" pitchFamily="18" charset="0"/>
                <a:cs typeface="Arial" panose="020B0604020202020204" pitchFamily="34" charset="0"/>
              </a:rPr>
              <a:t>Robber’s</a:t>
            </a:r>
            <a:r>
              <a:rPr lang="it-IT" sz="2400" b="1" dirty="0">
                <a:solidFill>
                  <a:schemeClr val="tx1"/>
                </a:solidFill>
                <a:latin typeface="Cambria" panose="02040503050406030204" pitchFamily="18" charset="0"/>
                <a:cs typeface="Arial" panose="020B0604020202020204" pitchFamily="34" charset="0"/>
              </a:rPr>
              <a:t> cave </a:t>
            </a:r>
            <a:r>
              <a:rPr lang="it-IT" sz="2400" b="1" dirty="0" err="1">
                <a:solidFill>
                  <a:schemeClr val="tx1"/>
                </a:solidFill>
                <a:latin typeface="Cambria" panose="02040503050406030204" pitchFamily="18" charset="0"/>
                <a:cs typeface="Arial" panose="020B0604020202020204" pitchFamily="34" charset="0"/>
              </a:rPr>
              <a:t>experiment</a:t>
            </a:r>
            <a:r>
              <a:rPr lang="it-IT" sz="2400" b="1" dirty="0">
                <a:solidFill>
                  <a:schemeClr val="tx1"/>
                </a:solidFill>
                <a:latin typeface="Cambria" panose="02040503050406030204" pitchFamily="18" charset="0"/>
                <a:cs typeface="Arial" panose="020B0604020202020204" pitchFamily="34" charset="0"/>
              </a:rPr>
              <a:t> [</a:t>
            </a:r>
            <a:r>
              <a:rPr lang="it-IT" sz="2400" b="1" dirty="0" err="1">
                <a:solidFill>
                  <a:schemeClr val="tx1"/>
                </a:solidFill>
                <a:latin typeface="Cambria" panose="02040503050406030204" pitchFamily="18" charset="0"/>
                <a:cs typeface="Arial" panose="020B0604020202020204" pitchFamily="34" charset="0"/>
              </a:rPr>
              <a:t>Sherif</a:t>
            </a:r>
            <a:r>
              <a:rPr lang="it-IT" sz="2400" b="1" dirty="0">
                <a:solidFill>
                  <a:schemeClr val="tx1"/>
                </a:solidFill>
                <a:latin typeface="Cambria" panose="02040503050406030204" pitchFamily="18" charset="0"/>
                <a:cs typeface="Arial" panose="020B0604020202020204" pitchFamily="34" charset="0"/>
              </a:rPr>
              <a:t> e </a:t>
            </a:r>
            <a:r>
              <a:rPr lang="it-IT" sz="2400" b="1" dirty="0" err="1">
                <a:solidFill>
                  <a:schemeClr val="tx1"/>
                </a:solidFill>
                <a:latin typeface="Cambria" panose="02040503050406030204" pitchFamily="18" charset="0"/>
                <a:cs typeface="Arial" panose="020B0604020202020204" pitchFamily="34" charset="0"/>
              </a:rPr>
              <a:t>Sherif</a:t>
            </a:r>
            <a:r>
              <a:rPr lang="it-IT" sz="2400" b="1" dirty="0">
                <a:solidFill>
                  <a:schemeClr val="tx1"/>
                </a:solidFill>
                <a:latin typeface="Cambria" panose="02040503050406030204" pitchFamily="18" charset="0"/>
                <a:cs typeface="Arial" panose="020B0604020202020204" pitchFamily="34" charset="0"/>
              </a:rPr>
              <a:t>, 1953]</a:t>
            </a:r>
          </a:p>
        </p:txBody>
      </p:sp>
      <p:sp>
        <p:nvSpPr>
          <p:cNvPr id="7" name="CasellaDiTesto 6">
            <a:extLst>
              <a:ext uri="{FF2B5EF4-FFF2-40B4-BE49-F238E27FC236}">
                <a16:creationId xmlns:a16="http://schemas.microsoft.com/office/drawing/2014/main" id="{AFD86DE8-E783-FD41-97B3-73A19BE0DF50}"/>
              </a:ext>
            </a:extLst>
          </p:cNvPr>
          <p:cNvSpPr txBox="1"/>
          <p:nvPr/>
        </p:nvSpPr>
        <p:spPr>
          <a:xfrm>
            <a:off x="9264352" y="1096918"/>
            <a:ext cx="1008112" cy="369332"/>
          </a:xfrm>
          <a:prstGeom prst="rect">
            <a:avLst/>
          </a:prstGeom>
          <a:noFill/>
        </p:spPr>
        <p:txBody>
          <a:bodyPr wrap="square" rtlCol="0">
            <a:spAutoFit/>
          </a:bodyPr>
          <a:lstStyle/>
          <a:p>
            <a:r>
              <a:rPr lang="it-IT" b="1" dirty="0">
                <a:solidFill>
                  <a:schemeClr val="tx2">
                    <a:lumMod val="50000"/>
                  </a:schemeClr>
                </a:solidFill>
                <a:latin typeface="Cambria" panose="02040503050406030204" pitchFamily="18" charset="0"/>
              </a:rPr>
              <a:t>FASE II</a:t>
            </a:r>
          </a:p>
        </p:txBody>
      </p:sp>
      <p:sp>
        <p:nvSpPr>
          <p:cNvPr id="15" name="CasellaDiTesto 14">
            <a:extLst>
              <a:ext uri="{FF2B5EF4-FFF2-40B4-BE49-F238E27FC236}">
                <a16:creationId xmlns:a16="http://schemas.microsoft.com/office/drawing/2014/main" id="{C4A2DDC0-563F-1F42-B67F-92ED24F3E372}"/>
              </a:ext>
            </a:extLst>
          </p:cNvPr>
          <p:cNvSpPr txBox="1"/>
          <p:nvPr/>
        </p:nvSpPr>
        <p:spPr>
          <a:xfrm>
            <a:off x="1701110" y="1702215"/>
            <a:ext cx="8521885" cy="338554"/>
          </a:xfrm>
          <a:prstGeom prst="rect">
            <a:avLst/>
          </a:prstGeom>
          <a:noFill/>
          <a:ln>
            <a:solidFill>
              <a:schemeClr val="tx2">
                <a:lumMod val="50000"/>
              </a:schemeClr>
            </a:solidFill>
          </a:ln>
        </p:spPr>
        <p:txBody>
          <a:bodyPr wrap="square" rtlCol="0">
            <a:spAutoFit/>
          </a:bodyPr>
          <a:lstStyle/>
          <a:p>
            <a:r>
              <a:rPr lang="it-IT" sz="1600" b="1" dirty="0">
                <a:solidFill>
                  <a:schemeClr val="tx2">
                    <a:lumMod val="75000"/>
                  </a:schemeClr>
                </a:solidFill>
                <a:latin typeface="Cambria" panose="02040503050406030204" pitchFamily="18" charset="0"/>
              </a:rPr>
              <a:t>FASE II: Competizione intergruppi</a:t>
            </a:r>
            <a:endParaRPr lang="it-IT" sz="1600" dirty="0">
              <a:latin typeface="Cambria" panose="02040503050406030204" pitchFamily="18" charset="0"/>
            </a:endParaRPr>
          </a:p>
        </p:txBody>
      </p:sp>
      <p:sp>
        <p:nvSpPr>
          <p:cNvPr id="9" name="CasellaDiTesto 8">
            <a:extLst>
              <a:ext uri="{FF2B5EF4-FFF2-40B4-BE49-F238E27FC236}">
                <a16:creationId xmlns:a16="http://schemas.microsoft.com/office/drawing/2014/main" id="{EF0DCD5B-2DD6-444F-9210-2300A5542109}"/>
              </a:ext>
            </a:extLst>
          </p:cNvPr>
          <p:cNvSpPr txBox="1"/>
          <p:nvPr/>
        </p:nvSpPr>
        <p:spPr>
          <a:xfrm>
            <a:off x="1696538" y="2298358"/>
            <a:ext cx="8521885" cy="338554"/>
          </a:xfrm>
          <a:prstGeom prst="rect">
            <a:avLst/>
          </a:prstGeom>
          <a:noFill/>
          <a:ln>
            <a:solidFill>
              <a:schemeClr val="tx2">
                <a:lumMod val="50000"/>
              </a:schemeClr>
            </a:solidFill>
          </a:ln>
        </p:spPr>
        <p:txBody>
          <a:bodyPr wrap="square" rtlCol="0">
            <a:spAutoFit/>
          </a:bodyPr>
          <a:lstStyle/>
          <a:p>
            <a:r>
              <a:rPr lang="it-IT" sz="1600" dirty="0">
                <a:latin typeface="Cambria" panose="02040503050406030204" pitchFamily="18" charset="0"/>
              </a:rPr>
              <a:t>I partecipanti venivano messi al corrente dell’esistenza dell’altro gruppo.</a:t>
            </a:r>
          </a:p>
        </p:txBody>
      </p:sp>
      <p:sp>
        <p:nvSpPr>
          <p:cNvPr id="8" name="CasellaDiTesto 7">
            <a:extLst>
              <a:ext uri="{FF2B5EF4-FFF2-40B4-BE49-F238E27FC236}">
                <a16:creationId xmlns:a16="http://schemas.microsoft.com/office/drawing/2014/main" id="{74870C5A-BCD1-9F48-A79C-DF9F12CD08DC}"/>
              </a:ext>
            </a:extLst>
          </p:cNvPr>
          <p:cNvSpPr txBox="1"/>
          <p:nvPr/>
        </p:nvSpPr>
        <p:spPr>
          <a:xfrm>
            <a:off x="1696538" y="2780929"/>
            <a:ext cx="8521885" cy="584775"/>
          </a:xfrm>
          <a:prstGeom prst="rect">
            <a:avLst/>
          </a:prstGeom>
          <a:noFill/>
          <a:ln>
            <a:solidFill>
              <a:schemeClr val="tx2">
                <a:lumMod val="50000"/>
              </a:schemeClr>
            </a:solidFill>
          </a:ln>
        </p:spPr>
        <p:txBody>
          <a:bodyPr wrap="square" rtlCol="0">
            <a:spAutoFit/>
          </a:bodyPr>
          <a:lstStyle/>
          <a:p>
            <a:r>
              <a:rPr lang="it-IT" sz="1600" dirty="0">
                <a:latin typeface="Cambria" panose="02040503050406030204" pitchFamily="18" charset="0"/>
              </a:rPr>
              <a:t>Gli sperimentatori introducevano delle attività finalizzate a creare una situazione di </a:t>
            </a:r>
            <a:r>
              <a:rPr lang="it-IT" sz="1600" b="1" dirty="0">
                <a:latin typeface="Cambria" panose="02040503050406030204" pitchFamily="18" charset="0"/>
              </a:rPr>
              <a:t>competizione tra gruppi</a:t>
            </a:r>
            <a:r>
              <a:rPr lang="it-IT" sz="1600" dirty="0">
                <a:latin typeface="Cambria" panose="02040503050406030204" pitchFamily="18" charset="0"/>
              </a:rPr>
              <a:t>.</a:t>
            </a:r>
            <a:endParaRPr lang="it-IT" sz="1600" b="1" dirty="0">
              <a:latin typeface="Cambria" panose="02040503050406030204" pitchFamily="18" charset="0"/>
            </a:endParaRPr>
          </a:p>
        </p:txBody>
      </p:sp>
      <p:grpSp>
        <p:nvGrpSpPr>
          <p:cNvPr id="2" name="Gruppo 1">
            <a:extLst>
              <a:ext uri="{FF2B5EF4-FFF2-40B4-BE49-F238E27FC236}">
                <a16:creationId xmlns:a16="http://schemas.microsoft.com/office/drawing/2014/main" id="{168287ED-F4AD-4B45-846E-7F233F8D1F11}"/>
              </a:ext>
            </a:extLst>
          </p:cNvPr>
          <p:cNvGrpSpPr/>
          <p:nvPr/>
        </p:nvGrpSpPr>
        <p:grpSpPr>
          <a:xfrm>
            <a:off x="1717314" y="3501009"/>
            <a:ext cx="8521885" cy="1806009"/>
            <a:chOff x="193313" y="3501008"/>
            <a:chExt cx="8521885" cy="1806009"/>
          </a:xfrm>
        </p:grpSpPr>
        <p:sp>
          <p:nvSpPr>
            <p:cNvPr id="11" name="CasellaDiTesto 10">
              <a:extLst>
                <a:ext uri="{FF2B5EF4-FFF2-40B4-BE49-F238E27FC236}">
                  <a16:creationId xmlns:a16="http://schemas.microsoft.com/office/drawing/2014/main" id="{F360F7ED-C5FF-724D-B0A7-EB5E34879125}"/>
                </a:ext>
              </a:extLst>
            </p:cNvPr>
            <p:cNvSpPr txBox="1"/>
            <p:nvPr/>
          </p:nvSpPr>
          <p:spPr>
            <a:xfrm>
              <a:off x="193313" y="3501008"/>
              <a:ext cx="8521885" cy="584775"/>
            </a:xfrm>
            <a:prstGeom prst="rect">
              <a:avLst/>
            </a:prstGeom>
            <a:noFill/>
            <a:ln>
              <a:solidFill>
                <a:schemeClr val="tx2">
                  <a:lumMod val="50000"/>
                </a:schemeClr>
              </a:solidFill>
            </a:ln>
          </p:spPr>
          <p:txBody>
            <a:bodyPr wrap="square" rtlCol="0">
              <a:spAutoFit/>
            </a:bodyPr>
            <a:lstStyle/>
            <a:p>
              <a:r>
                <a:rPr lang="it-IT" sz="1600" dirty="0">
                  <a:latin typeface="Cambria" panose="02040503050406030204" pitchFamily="18" charset="0"/>
                </a:rPr>
                <a:t>Venivano messi in palio premi per un solo gruppo vincitore, creando quindi un contesto di </a:t>
              </a:r>
              <a:r>
                <a:rPr lang="it-IT" sz="1600" b="1" dirty="0">
                  <a:latin typeface="Cambria" panose="02040503050406030204" pitchFamily="18" charset="0"/>
                </a:rPr>
                <a:t>INTERDIPENDENZA NEGATIVA</a:t>
              </a:r>
              <a:r>
                <a:rPr lang="it-IT" sz="1600" dirty="0">
                  <a:latin typeface="Cambria" panose="02040503050406030204" pitchFamily="18" charset="0"/>
                </a:rPr>
                <a:t>.</a:t>
              </a:r>
            </a:p>
          </p:txBody>
        </p:sp>
        <p:sp>
          <p:nvSpPr>
            <p:cNvPr id="10" name="CasellaDiTesto 9">
              <a:extLst>
                <a:ext uri="{FF2B5EF4-FFF2-40B4-BE49-F238E27FC236}">
                  <a16:creationId xmlns:a16="http://schemas.microsoft.com/office/drawing/2014/main" id="{22B5C723-262F-934F-B10B-FE9652B8AA93}"/>
                </a:ext>
              </a:extLst>
            </p:cNvPr>
            <p:cNvSpPr txBox="1"/>
            <p:nvPr/>
          </p:nvSpPr>
          <p:spPr>
            <a:xfrm>
              <a:off x="4355976" y="4229799"/>
              <a:ext cx="4338446" cy="1077218"/>
            </a:xfrm>
            <a:prstGeom prst="rect">
              <a:avLst/>
            </a:prstGeom>
            <a:noFill/>
            <a:ln w="19050">
              <a:solidFill>
                <a:srgbClr val="C00000"/>
              </a:solidFill>
            </a:ln>
          </p:spPr>
          <p:txBody>
            <a:bodyPr wrap="square" rtlCol="0">
              <a:spAutoFit/>
            </a:bodyPr>
            <a:lstStyle/>
            <a:p>
              <a:r>
                <a:rPr lang="it-IT" sz="1600" dirty="0">
                  <a:latin typeface="Cambria" panose="02040503050406030204" pitchFamily="18" charset="0"/>
                </a:rPr>
                <a:t>Già dalle prime attività competitive iniziarono </a:t>
              </a:r>
              <a:r>
                <a:rPr lang="it-IT" sz="1600" b="1" dirty="0">
                  <a:latin typeface="Cambria" panose="02040503050406030204" pitchFamily="18" charset="0"/>
                </a:rPr>
                <a:t>episodi di pregiudizio e discriminazione verso l’altro gruppo </a:t>
              </a:r>
              <a:r>
                <a:rPr lang="it-IT" sz="1600" dirty="0">
                  <a:latin typeface="Cambria" panose="02040503050406030204" pitchFamily="18" charset="0"/>
                </a:rPr>
                <a:t>(appellativi dispregiativi, aggressioni, atti vandalici).</a:t>
              </a:r>
            </a:p>
          </p:txBody>
        </p:sp>
      </p:grpSp>
    </p:spTree>
    <p:extLst>
      <p:ext uri="{BB962C8B-B14F-4D97-AF65-F5344CB8AC3E}">
        <p14:creationId xmlns:p14="http://schemas.microsoft.com/office/powerpoint/2010/main" val="1714943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7E38C0-08CF-F741-88EF-F3398AD1F37A}"/>
              </a:ext>
            </a:extLst>
          </p:cNvPr>
          <p:cNvSpPr>
            <a:spLocks noGrp="1"/>
          </p:cNvSpPr>
          <p:nvPr>
            <p:ph type="sldNum" sz="quarter" idx="12"/>
          </p:nvPr>
        </p:nvSpPr>
        <p:spPr/>
        <p:txBody>
          <a:bodyPr/>
          <a:lstStyle/>
          <a:p>
            <a:fld id="{E3AAEEB7-370C-4CD1-84ED-44A96922B98A}" type="slidenum">
              <a:rPr lang="it-IT" smtClean="0"/>
              <a:pPr/>
              <a:t>2</a:t>
            </a:fld>
            <a:endParaRPr lang="it-IT"/>
          </a:p>
        </p:txBody>
      </p:sp>
      <p:sp>
        <p:nvSpPr>
          <p:cNvPr id="6" name="Rettangolo 5">
            <a:extLst>
              <a:ext uri="{FF2B5EF4-FFF2-40B4-BE49-F238E27FC236}">
                <a16:creationId xmlns:a16="http://schemas.microsoft.com/office/drawing/2014/main" id="{80637DFD-FB59-2F49-AFE4-AAFF759B002C}"/>
              </a:ext>
            </a:extLst>
          </p:cNvPr>
          <p:cNvSpPr/>
          <p:nvPr/>
        </p:nvSpPr>
        <p:spPr>
          <a:xfrm>
            <a:off x="1661452" y="590428"/>
            <a:ext cx="6882820" cy="858443"/>
          </a:xfrm>
          <a:prstGeom prst="rect">
            <a:avLst/>
          </a:prstGeom>
          <a:noFill/>
          <a:ln cmpd="sng">
            <a:solidFill>
              <a:schemeClr val="tx2">
                <a:alpha val="86000"/>
              </a:schemeClr>
            </a:solidFill>
            <a:prstDash val="solid"/>
            <a:extLst>
              <a:ext uri="{C807C97D-BFC1-408E-A445-0C87EB9F89A2}">
                <ask:lineSketchStyleProps xmlns:ask="http://schemas.microsoft.com/office/drawing/2018/sketchyshapes" sd="1219033472">
                  <a:custGeom>
                    <a:avLst/>
                    <a:gdLst>
                      <a:gd name="connsiteX0" fmla="*/ 0 w 9178724"/>
                      <a:gd name="connsiteY0" fmla="*/ 0 h 620030"/>
                      <a:gd name="connsiteX1" fmla="*/ 298309 w 9178724"/>
                      <a:gd name="connsiteY1" fmla="*/ 0 h 620030"/>
                      <a:gd name="connsiteX2" fmla="*/ 596617 w 9178724"/>
                      <a:gd name="connsiteY2" fmla="*/ 0 h 620030"/>
                      <a:gd name="connsiteX3" fmla="*/ 894926 w 9178724"/>
                      <a:gd name="connsiteY3" fmla="*/ 0 h 620030"/>
                      <a:gd name="connsiteX4" fmla="*/ 1652170 w 9178724"/>
                      <a:gd name="connsiteY4" fmla="*/ 0 h 620030"/>
                      <a:gd name="connsiteX5" fmla="*/ 2225841 w 9178724"/>
                      <a:gd name="connsiteY5" fmla="*/ 0 h 620030"/>
                      <a:gd name="connsiteX6" fmla="*/ 2524149 w 9178724"/>
                      <a:gd name="connsiteY6" fmla="*/ 0 h 620030"/>
                      <a:gd name="connsiteX7" fmla="*/ 3097819 w 9178724"/>
                      <a:gd name="connsiteY7" fmla="*/ 0 h 620030"/>
                      <a:gd name="connsiteX8" fmla="*/ 3855064 w 9178724"/>
                      <a:gd name="connsiteY8" fmla="*/ 0 h 620030"/>
                      <a:gd name="connsiteX9" fmla="*/ 4336947 w 9178724"/>
                      <a:gd name="connsiteY9" fmla="*/ 0 h 620030"/>
                      <a:gd name="connsiteX10" fmla="*/ 4818830 w 9178724"/>
                      <a:gd name="connsiteY10" fmla="*/ 0 h 620030"/>
                      <a:gd name="connsiteX11" fmla="*/ 5392500 w 9178724"/>
                      <a:gd name="connsiteY11" fmla="*/ 0 h 620030"/>
                      <a:gd name="connsiteX12" fmla="*/ 6057958 w 9178724"/>
                      <a:gd name="connsiteY12" fmla="*/ 0 h 620030"/>
                      <a:gd name="connsiteX13" fmla="*/ 6723415 w 9178724"/>
                      <a:gd name="connsiteY13" fmla="*/ 0 h 620030"/>
                      <a:gd name="connsiteX14" fmla="*/ 7388873 w 9178724"/>
                      <a:gd name="connsiteY14" fmla="*/ 0 h 620030"/>
                      <a:gd name="connsiteX15" fmla="*/ 8146118 w 9178724"/>
                      <a:gd name="connsiteY15" fmla="*/ 0 h 620030"/>
                      <a:gd name="connsiteX16" fmla="*/ 9178724 w 9178724"/>
                      <a:gd name="connsiteY16" fmla="*/ 0 h 620030"/>
                      <a:gd name="connsiteX17" fmla="*/ 9178724 w 9178724"/>
                      <a:gd name="connsiteY17" fmla="*/ 316215 h 620030"/>
                      <a:gd name="connsiteX18" fmla="*/ 9178724 w 9178724"/>
                      <a:gd name="connsiteY18" fmla="*/ 620030 h 620030"/>
                      <a:gd name="connsiteX19" fmla="*/ 8421479 w 9178724"/>
                      <a:gd name="connsiteY19" fmla="*/ 620030 h 620030"/>
                      <a:gd name="connsiteX20" fmla="*/ 7847809 w 9178724"/>
                      <a:gd name="connsiteY20" fmla="*/ 620030 h 620030"/>
                      <a:gd name="connsiteX21" fmla="*/ 7365926 w 9178724"/>
                      <a:gd name="connsiteY21" fmla="*/ 620030 h 620030"/>
                      <a:gd name="connsiteX22" fmla="*/ 6884043 w 9178724"/>
                      <a:gd name="connsiteY22" fmla="*/ 620030 h 620030"/>
                      <a:gd name="connsiteX23" fmla="*/ 6402160 w 9178724"/>
                      <a:gd name="connsiteY23" fmla="*/ 620030 h 620030"/>
                      <a:gd name="connsiteX24" fmla="*/ 5920277 w 9178724"/>
                      <a:gd name="connsiteY24" fmla="*/ 620030 h 620030"/>
                      <a:gd name="connsiteX25" fmla="*/ 5254819 w 9178724"/>
                      <a:gd name="connsiteY25" fmla="*/ 620030 h 620030"/>
                      <a:gd name="connsiteX26" fmla="*/ 4681149 w 9178724"/>
                      <a:gd name="connsiteY26" fmla="*/ 620030 h 620030"/>
                      <a:gd name="connsiteX27" fmla="*/ 4382841 w 9178724"/>
                      <a:gd name="connsiteY27" fmla="*/ 620030 h 620030"/>
                      <a:gd name="connsiteX28" fmla="*/ 3900958 w 9178724"/>
                      <a:gd name="connsiteY28" fmla="*/ 620030 h 620030"/>
                      <a:gd name="connsiteX29" fmla="*/ 3235500 w 9178724"/>
                      <a:gd name="connsiteY29" fmla="*/ 620030 h 620030"/>
                      <a:gd name="connsiteX30" fmla="*/ 2845404 w 9178724"/>
                      <a:gd name="connsiteY30" fmla="*/ 620030 h 620030"/>
                      <a:gd name="connsiteX31" fmla="*/ 2088160 w 9178724"/>
                      <a:gd name="connsiteY31" fmla="*/ 620030 h 620030"/>
                      <a:gd name="connsiteX32" fmla="*/ 1330915 w 9178724"/>
                      <a:gd name="connsiteY32" fmla="*/ 620030 h 620030"/>
                      <a:gd name="connsiteX33" fmla="*/ 757245 w 9178724"/>
                      <a:gd name="connsiteY33" fmla="*/ 620030 h 620030"/>
                      <a:gd name="connsiteX34" fmla="*/ 0 w 9178724"/>
                      <a:gd name="connsiteY34" fmla="*/ 620030 h 620030"/>
                      <a:gd name="connsiteX35" fmla="*/ 0 w 9178724"/>
                      <a:gd name="connsiteY35" fmla="*/ 310015 h 620030"/>
                      <a:gd name="connsiteX36" fmla="*/ 0 w 9178724"/>
                      <a:gd name="connsiteY36" fmla="*/ 0 h 62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78724" h="620030" fill="none" extrusionOk="0">
                        <a:moveTo>
                          <a:pt x="0" y="0"/>
                        </a:moveTo>
                        <a:cubicBezTo>
                          <a:pt x="102535" y="-35417"/>
                          <a:pt x="231128" y="19743"/>
                          <a:pt x="298309" y="0"/>
                        </a:cubicBezTo>
                        <a:cubicBezTo>
                          <a:pt x="365490" y="-19743"/>
                          <a:pt x="504771" y="6903"/>
                          <a:pt x="596617" y="0"/>
                        </a:cubicBezTo>
                        <a:cubicBezTo>
                          <a:pt x="688463" y="-6903"/>
                          <a:pt x="801466" y="32459"/>
                          <a:pt x="894926" y="0"/>
                        </a:cubicBezTo>
                        <a:cubicBezTo>
                          <a:pt x="988386" y="-32459"/>
                          <a:pt x="1351220" y="8679"/>
                          <a:pt x="1652170" y="0"/>
                        </a:cubicBezTo>
                        <a:cubicBezTo>
                          <a:pt x="1953120" y="-8679"/>
                          <a:pt x="2036343" y="40882"/>
                          <a:pt x="2225841" y="0"/>
                        </a:cubicBezTo>
                        <a:cubicBezTo>
                          <a:pt x="2415339" y="-40882"/>
                          <a:pt x="2409558" y="12227"/>
                          <a:pt x="2524149" y="0"/>
                        </a:cubicBezTo>
                        <a:cubicBezTo>
                          <a:pt x="2638740" y="-12227"/>
                          <a:pt x="2909787" y="59308"/>
                          <a:pt x="3097819" y="0"/>
                        </a:cubicBezTo>
                        <a:cubicBezTo>
                          <a:pt x="3285851" y="-59308"/>
                          <a:pt x="3499507" y="53098"/>
                          <a:pt x="3855064" y="0"/>
                        </a:cubicBezTo>
                        <a:cubicBezTo>
                          <a:pt x="4210622" y="-53098"/>
                          <a:pt x="4150339" y="24700"/>
                          <a:pt x="4336947" y="0"/>
                        </a:cubicBezTo>
                        <a:cubicBezTo>
                          <a:pt x="4523555" y="-24700"/>
                          <a:pt x="4623920" y="10678"/>
                          <a:pt x="4818830" y="0"/>
                        </a:cubicBezTo>
                        <a:cubicBezTo>
                          <a:pt x="5013740" y="-10678"/>
                          <a:pt x="5127394" y="40268"/>
                          <a:pt x="5392500" y="0"/>
                        </a:cubicBezTo>
                        <a:cubicBezTo>
                          <a:pt x="5657606" y="-40268"/>
                          <a:pt x="5754330" y="74320"/>
                          <a:pt x="6057958" y="0"/>
                        </a:cubicBezTo>
                        <a:cubicBezTo>
                          <a:pt x="6361586" y="-74320"/>
                          <a:pt x="6494940" y="37329"/>
                          <a:pt x="6723415" y="0"/>
                        </a:cubicBezTo>
                        <a:cubicBezTo>
                          <a:pt x="6951890" y="-37329"/>
                          <a:pt x="7117832" y="30948"/>
                          <a:pt x="7388873" y="0"/>
                        </a:cubicBezTo>
                        <a:cubicBezTo>
                          <a:pt x="7659914" y="-30948"/>
                          <a:pt x="7926991" y="65074"/>
                          <a:pt x="8146118" y="0"/>
                        </a:cubicBezTo>
                        <a:cubicBezTo>
                          <a:pt x="8365246" y="-65074"/>
                          <a:pt x="8701383" y="71750"/>
                          <a:pt x="9178724" y="0"/>
                        </a:cubicBezTo>
                        <a:cubicBezTo>
                          <a:pt x="9200174" y="141322"/>
                          <a:pt x="9160033" y="216766"/>
                          <a:pt x="9178724" y="316215"/>
                        </a:cubicBezTo>
                        <a:cubicBezTo>
                          <a:pt x="9197415" y="415665"/>
                          <a:pt x="9170910" y="493137"/>
                          <a:pt x="9178724" y="620030"/>
                        </a:cubicBezTo>
                        <a:cubicBezTo>
                          <a:pt x="8847610" y="633606"/>
                          <a:pt x="8699284" y="581521"/>
                          <a:pt x="8421479" y="620030"/>
                        </a:cubicBezTo>
                        <a:cubicBezTo>
                          <a:pt x="8143674" y="658539"/>
                          <a:pt x="8043343" y="588100"/>
                          <a:pt x="7847809" y="620030"/>
                        </a:cubicBezTo>
                        <a:cubicBezTo>
                          <a:pt x="7652275" y="651960"/>
                          <a:pt x="7499974" y="566721"/>
                          <a:pt x="7365926" y="620030"/>
                        </a:cubicBezTo>
                        <a:cubicBezTo>
                          <a:pt x="7231878" y="673339"/>
                          <a:pt x="6983206" y="609203"/>
                          <a:pt x="6884043" y="620030"/>
                        </a:cubicBezTo>
                        <a:cubicBezTo>
                          <a:pt x="6784880" y="630857"/>
                          <a:pt x="6634085" y="589226"/>
                          <a:pt x="6402160" y="620030"/>
                        </a:cubicBezTo>
                        <a:cubicBezTo>
                          <a:pt x="6170235" y="650834"/>
                          <a:pt x="6075682" y="619367"/>
                          <a:pt x="5920277" y="620030"/>
                        </a:cubicBezTo>
                        <a:cubicBezTo>
                          <a:pt x="5764872" y="620693"/>
                          <a:pt x="5573139" y="548710"/>
                          <a:pt x="5254819" y="620030"/>
                        </a:cubicBezTo>
                        <a:cubicBezTo>
                          <a:pt x="4936499" y="691350"/>
                          <a:pt x="4839040" y="582151"/>
                          <a:pt x="4681149" y="620030"/>
                        </a:cubicBezTo>
                        <a:cubicBezTo>
                          <a:pt x="4523258" y="657909"/>
                          <a:pt x="4447847" y="611926"/>
                          <a:pt x="4382841" y="620030"/>
                        </a:cubicBezTo>
                        <a:cubicBezTo>
                          <a:pt x="4317835" y="628134"/>
                          <a:pt x="4075188" y="570834"/>
                          <a:pt x="3900958" y="620030"/>
                        </a:cubicBezTo>
                        <a:cubicBezTo>
                          <a:pt x="3726728" y="669226"/>
                          <a:pt x="3504960" y="595564"/>
                          <a:pt x="3235500" y="620030"/>
                        </a:cubicBezTo>
                        <a:cubicBezTo>
                          <a:pt x="2966040" y="644496"/>
                          <a:pt x="3034078" y="612289"/>
                          <a:pt x="2845404" y="620030"/>
                        </a:cubicBezTo>
                        <a:cubicBezTo>
                          <a:pt x="2656730" y="627771"/>
                          <a:pt x="2449560" y="570399"/>
                          <a:pt x="2088160" y="620030"/>
                        </a:cubicBezTo>
                        <a:cubicBezTo>
                          <a:pt x="1726760" y="669661"/>
                          <a:pt x="1489744" y="618694"/>
                          <a:pt x="1330915" y="620030"/>
                        </a:cubicBezTo>
                        <a:cubicBezTo>
                          <a:pt x="1172086" y="621366"/>
                          <a:pt x="970889" y="568148"/>
                          <a:pt x="757245" y="620030"/>
                        </a:cubicBezTo>
                        <a:cubicBezTo>
                          <a:pt x="543601" y="671912"/>
                          <a:pt x="288056" y="618081"/>
                          <a:pt x="0" y="620030"/>
                        </a:cubicBezTo>
                        <a:cubicBezTo>
                          <a:pt x="-24602" y="527322"/>
                          <a:pt x="13740" y="373087"/>
                          <a:pt x="0" y="310015"/>
                        </a:cubicBezTo>
                        <a:cubicBezTo>
                          <a:pt x="-13740" y="246943"/>
                          <a:pt x="26405" y="66838"/>
                          <a:pt x="0" y="0"/>
                        </a:cubicBezTo>
                        <a:close/>
                      </a:path>
                      <a:path w="9178724" h="620030" stroke="0" extrusionOk="0">
                        <a:moveTo>
                          <a:pt x="0" y="0"/>
                        </a:moveTo>
                        <a:cubicBezTo>
                          <a:pt x="96739" y="-29740"/>
                          <a:pt x="316269" y="55884"/>
                          <a:pt x="481883" y="0"/>
                        </a:cubicBezTo>
                        <a:cubicBezTo>
                          <a:pt x="647497" y="-55884"/>
                          <a:pt x="662906" y="22298"/>
                          <a:pt x="780192" y="0"/>
                        </a:cubicBezTo>
                        <a:cubicBezTo>
                          <a:pt x="897478" y="-22298"/>
                          <a:pt x="1174454" y="84120"/>
                          <a:pt x="1537436" y="0"/>
                        </a:cubicBezTo>
                        <a:cubicBezTo>
                          <a:pt x="1900418" y="-84120"/>
                          <a:pt x="1921992" y="49836"/>
                          <a:pt x="2019319" y="0"/>
                        </a:cubicBezTo>
                        <a:cubicBezTo>
                          <a:pt x="2116646" y="-49836"/>
                          <a:pt x="2279697" y="53246"/>
                          <a:pt x="2501202" y="0"/>
                        </a:cubicBezTo>
                        <a:cubicBezTo>
                          <a:pt x="2722707" y="-53246"/>
                          <a:pt x="3105924" y="15731"/>
                          <a:pt x="3258447" y="0"/>
                        </a:cubicBezTo>
                        <a:cubicBezTo>
                          <a:pt x="3410970" y="-15731"/>
                          <a:pt x="3548202" y="42104"/>
                          <a:pt x="3648543" y="0"/>
                        </a:cubicBezTo>
                        <a:cubicBezTo>
                          <a:pt x="3748884" y="-42104"/>
                          <a:pt x="4173673" y="21777"/>
                          <a:pt x="4405788" y="0"/>
                        </a:cubicBezTo>
                        <a:cubicBezTo>
                          <a:pt x="4637904" y="-21777"/>
                          <a:pt x="4991337" y="42536"/>
                          <a:pt x="5163032" y="0"/>
                        </a:cubicBezTo>
                        <a:cubicBezTo>
                          <a:pt x="5334727" y="-42536"/>
                          <a:pt x="5620270" y="48170"/>
                          <a:pt x="5736703" y="0"/>
                        </a:cubicBezTo>
                        <a:cubicBezTo>
                          <a:pt x="5853136" y="-48170"/>
                          <a:pt x="6278797" y="51597"/>
                          <a:pt x="6493947" y="0"/>
                        </a:cubicBezTo>
                        <a:cubicBezTo>
                          <a:pt x="6709097" y="-51597"/>
                          <a:pt x="6791622" y="51322"/>
                          <a:pt x="6975830" y="0"/>
                        </a:cubicBezTo>
                        <a:cubicBezTo>
                          <a:pt x="7160038" y="-51322"/>
                          <a:pt x="7222993" y="41857"/>
                          <a:pt x="7457713" y="0"/>
                        </a:cubicBezTo>
                        <a:cubicBezTo>
                          <a:pt x="7692433" y="-41857"/>
                          <a:pt x="7885776" y="62575"/>
                          <a:pt x="8123171" y="0"/>
                        </a:cubicBezTo>
                        <a:cubicBezTo>
                          <a:pt x="8360566" y="-62575"/>
                          <a:pt x="8394351" y="45246"/>
                          <a:pt x="8605054" y="0"/>
                        </a:cubicBezTo>
                        <a:cubicBezTo>
                          <a:pt x="8815757" y="-45246"/>
                          <a:pt x="8988246" y="15581"/>
                          <a:pt x="9178724" y="0"/>
                        </a:cubicBezTo>
                        <a:cubicBezTo>
                          <a:pt x="9202683" y="95727"/>
                          <a:pt x="9155313" y="164771"/>
                          <a:pt x="9178724" y="322416"/>
                        </a:cubicBezTo>
                        <a:cubicBezTo>
                          <a:pt x="9202135" y="480061"/>
                          <a:pt x="9157802" y="527713"/>
                          <a:pt x="9178724" y="620030"/>
                        </a:cubicBezTo>
                        <a:cubicBezTo>
                          <a:pt x="8951193" y="671370"/>
                          <a:pt x="8799462" y="595443"/>
                          <a:pt x="8513267" y="620030"/>
                        </a:cubicBezTo>
                        <a:cubicBezTo>
                          <a:pt x="8227072" y="644617"/>
                          <a:pt x="8259683" y="573792"/>
                          <a:pt x="8123171" y="620030"/>
                        </a:cubicBezTo>
                        <a:cubicBezTo>
                          <a:pt x="7986659" y="666268"/>
                          <a:pt x="7591580" y="543706"/>
                          <a:pt x="7365926" y="620030"/>
                        </a:cubicBezTo>
                        <a:cubicBezTo>
                          <a:pt x="7140272" y="696354"/>
                          <a:pt x="6935755" y="598652"/>
                          <a:pt x="6792256" y="620030"/>
                        </a:cubicBezTo>
                        <a:cubicBezTo>
                          <a:pt x="6648757" y="641408"/>
                          <a:pt x="6575267" y="585033"/>
                          <a:pt x="6402160" y="620030"/>
                        </a:cubicBezTo>
                        <a:cubicBezTo>
                          <a:pt x="6229053" y="655027"/>
                          <a:pt x="6024031" y="591791"/>
                          <a:pt x="5828490" y="620030"/>
                        </a:cubicBezTo>
                        <a:cubicBezTo>
                          <a:pt x="5632949" y="648269"/>
                          <a:pt x="5678078" y="587768"/>
                          <a:pt x="5530181" y="620030"/>
                        </a:cubicBezTo>
                        <a:cubicBezTo>
                          <a:pt x="5382284" y="652292"/>
                          <a:pt x="5354071" y="600649"/>
                          <a:pt x="5231873" y="620030"/>
                        </a:cubicBezTo>
                        <a:cubicBezTo>
                          <a:pt x="5109675" y="639411"/>
                          <a:pt x="4917260" y="557481"/>
                          <a:pt x="4658202" y="620030"/>
                        </a:cubicBezTo>
                        <a:cubicBezTo>
                          <a:pt x="4399144" y="682579"/>
                          <a:pt x="4442789" y="601632"/>
                          <a:pt x="4268107" y="620030"/>
                        </a:cubicBezTo>
                        <a:cubicBezTo>
                          <a:pt x="4093426" y="638428"/>
                          <a:pt x="3806188" y="560095"/>
                          <a:pt x="3602649" y="620030"/>
                        </a:cubicBezTo>
                        <a:cubicBezTo>
                          <a:pt x="3399110" y="679965"/>
                          <a:pt x="3364832" y="602250"/>
                          <a:pt x="3212553" y="620030"/>
                        </a:cubicBezTo>
                        <a:cubicBezTo>
                          <a:pt x="3060274" y="637810"/>
                          <a:pt x="2803745" y="611116"/>
                          <a:pt x="2547096" y="620030"/>
                        </a:cubicBezTo>
                        <a:cubicBezTo>
                          <a:pt x="2290447" y="628944"/>
                          <a:pt x="2330663" y="599928"/>
                          <a:pt x="2248787" y="620030"/>
                        </a:cubicBezTo>
                        <a:cubicBezTo>
                          <a:pt x="2166911" y="640132"/>
                          <a:pt x="1894976" y="566256"/>
                          <a:pt x="1583330" y="620030"/>
                        </a:cubicBezTo>
                        <a:cubicBezTo>
                          <a:pt x="1271684" y="673804"/>
                          <a:pt x="1331706" y="588276"/>
                          <a:pt x="1193234" y="620030"/>
                        </a:cubicBezTo>
                        <a:cubicBezTo>
                          <a:pt x="1054762" y="651784"/>
                          <a:pt x="1037048" y="618999"/>
                          <a:pt x="894926" y="620030"/>
                        </a:cubicBezTo>
                        <a:cubicBezTo>
                          <a:pt x="752804" y="621061"/>
                          <a:pt x="670831" y="580283"/>
                          <a:pt x="504830" y="620030"/>
                        </a:cubicBezTo>
                        <a:cubicBezTo>
                          <a:pt x="338829" y="659777"/>
                          <a:pt x="209164" y="605714"/>
                          <a:pt x="0" y="620030"/>
                        </a:cubicBezTo>
                        <a:cubicBezTo>
                          <a:pt x="-25652" y="520703"/>
                          <a:pt x="14295" y="447375"/>
                          <a:pt x="0" y="322416"/>
                        </a:cubicBezTo>
                        <a:cubicBezTo>
                          <a:pt x="-14295" y="197457"/>
                          <a:pt x="4354" y="146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800" b="1" dirty="0">
                <a:solidFill>
                  <a:schemeClr val="tx1"/>
                </a:solidFill>
                <a:latin typeface="Cambria" panose="02040503050406030204" pitchFamily="18" charset="0"/>
                <a:cs typeface="Arial" panose="020B0604020202020204" pitchFamily="34" charset="0"/>
              </a:rPr>
              <a:t>Definizione e forme di pregiudizio</a:t>
            </a:r>
          </a:p>
        </p:txBody>
      </p:sp>
      <p:grpSp>
        <p:nvGrpSpPr>
          <p:cNvPr id="5" name="Gruppo 4">
            <a:extLst>
              <a:ext uri="{FF2B5EF4-FFF2-40B4-BE49-F238E27FC236}">
                <a16:creationId xmlns:a16="http://schemas.microsoft.com/office/drawing/2014/main" id="{94274DBB-6137-2A40-BF92-0E3D1B0F89E1}"/>
              </a:ext>
            </a:extLst>
          </p:cNvPr>
          <p:cNvGrpSpPr/>
          <p:nvPr/>
        </p:nvGrpSpPr>
        <p:grpSpPr>
          <a:xfrm>
            <a:off x="1661453" y="1628801"/>
            <a:ext cx="8886121" cy="584775"/>
            <a:chOff x="137452" y="1628800"/>
            <a:chExt cx="8886121" cy="584775"/>
          </a:xfrm>
        </p:grpSpPr>
        <p:sp>
          <p:nvSpPr>
            <p:cNvPr id="2" name="CasellaDiTesto 1">
              <a:extLst>
                <a:ext uri="{FF2B5EF4-FFF2-40B4-BE49-F238E27FC236}">
                  <a16:creationId xmlns:a16="http://schemas.microsoft.com/office/drawing/2014/main" id="{3D6B81C7-E212-CA46-846C-D3604F996AC2}"/>
                </a:ext>
              </a:extLst>
            </p:cNvPr>
            <p:cNvSpPr txBox="1"/>
            <p:nvPr/>
          </p:nvSpPr>
          <p:spPr>
            <a:xfrm>
              <a:off x="137452" y="1751911"/>
              <a:ext cx="1953740" cy="338554"/>
            </a:xfrm>
            <a:prstGeom prst="rect">
              <a:avLst/>
            </a:prstGeom>
            <a:noFill/>
          </p:spPr>
          <p:txBody>
            <a:bodyPr wrap="none" rtlCol="0">
              <a:spAutoFit/>
            </a:bodyPr>
            <a:lstStyle/>
            <a:p>
              <a:r>
                <a:rPr lang="it-IT" sz="1600" b="1" dirty="0">
                  <a:latin typeface="Cambria" panose="02040503050406030204" pitchFamily="18" charset="0"/>
                </a:rPr>
                <a:t>Etimologicamente:</a:t>
              </a:r>
            </a:p>
          </p:txBody>
        </p:sp>
        <p:sp>
          <p:nvSpPr>
            <p:cNvPr id="23" name="CasellaDiTesto 22">
              <a:extLst>
                <a:ext uri="{FF2B5EF4-FFF2-40B4-BE49-F238E27FC236}">
                  <a16:creationId xmlns:a16="http://schemas.microsoft.com/office/drawing/2014/main" id="{C6AC7B21-938B-DD46-856F-3698F6CCD722}"/>
                </a:ext>
              </a:extLst>
            </p:cNvPr>
            <p:cNvSpPr txBox="1"/>
            <p:nvPr/>
          </p:nvSpPr>
          <p:spPr>
            <a:xfrm>
              <a:off x="2140753" y="1628800"/>
              <a:ext cx="6882820" cy="584775"/>
            </a:xfrm>
            <a:prstGeom prst="rect">
              <a:avLst/>
            </a:prstGeom>
            <a:noFill/>
            <a:ln w="19050">
              <a:noFill/>
            </a:ln>
          </p:spPr>
          <p:txBody>
            <a:bodyPr wrap="square" rtlCol="0">
              <a:spAutoFit/>
            </a:bodyPr>
            <a:lstStyle/>
            <a:p>
              <a:r>
                <a:rPr lang="it-IT" sz="1600" dirty="0">
                  <a:solidFill>
                    <a:schemeClr val="tx1">
                      <a:lumMod val="95000"/>
                      <a:lumOff val="5000"/>
                    </a:schemeClr>
                  </a:solidFill>
                  <a:latin typeface="Cambria" panose="02040503050406030204" pitchFamily="18" charset="0"/>
                </a:rPr>
                <a:t>Dal latino PRAE-JUDICIUM («</a:t>
              </a:r>
              <a:r>
                <a:rPr lang="it-IT" sz="1600" b="1" dirty="0">
                  <a:solidFill>
                    <a:schemeClr val="tx1">
                      <a:lumMod val="95000"/>
                      <a:lumOff val="5000"/>
                    </a:schemeClr>
                  </a:solidFill>
                  <a:latin typeface="Cambria" panose="02040503050406030204" pitchFamily="18" charset="0"/>
                </a:rPr>
                <a:t>giudizio dato prima</a:t>
              </a:r>
              <a:r>
                <a:rPr lang="it-IT" sz="1600" dirty="0">
                  <a:solidFill>
                    <a:schemeClr val="tx1">
                      <a:lumMod val="95000"/>
                      <a:lumOff val="5000"/>
                    </a:schemeClr>
                  </a:solidFill>
                  <a:latin typeface="Cambria" panose="02040503050406030204" pitchFamily="18" charset="0"/>
                </a:rPr>
                <a:t>») che nel diritto romano indicava </a:t>
              </a:r>
              <a:r>
                <a:rPr lang="it-IT" sz="1600" b="1" dirty="0">
                  <a:solidFill>
                    <a:schemeClr val="tx1">
                      <a:lumMod val="95000"/>
                      <a:lumOff val="5000"/>
                    </a:schemeClr>
                  </a:solidFill>
                  <a:latin typeface="Cambria" panose="02040503050406030204" pitchFamily="18" charset="0"/>
                </a:rPr>
                <a:t>l’atto preparatorio al giudizio </a:t>
              </a:r>
              <a:r>
                <a:rPr lang="it-IT" sz="1600" dirty="0">
                  <a:solidFill>
                    <a:schemeClr val="tx1">
                      <a:lumMod val="95000"/>
                      <a:lumOff val="5000"/>
                    </a:schemeClr>
                  </a:solidFill>
                  <a:latin typeface="Cambria" panose="02040503050406030204" pitchFamily="18" charset="0"/>
                </a:rPr>
                <a:t>di un imputato.</a:t>
              </a:r>
              <a:endParaRPr lang="it-IT" sz="1400" dirty="0">
                <a:solidFill>
                  <a:schemeClr val="tx1">
                    <a:lumMod val="95000"/>
                    <a:lumOff val="5000"/>
                  </a:schemeClr>
                </a:solidFill>
                <a:latin typeface="Cambria" panose="02040503050406030204" pitchFamily="18" charset="0"/>
              </a:endParaRPr>
            </a:p>
          </p:txBody>
        </p:sp>
      </p:grpSp>
      <p:grpSp>
        <p:nvGrpSpPr>
          <p:cNvPr id="8" name="Gruppo 7">
            <a:extLst>
              <a:ext uri="{FF2B5EF4-FFF2-40B4-BE49-F238E27FC236}">
                <a16:creationId xmlns:a16="http://schemas.microsoft.com/office/drawing/2014/main" id="{AB1CBB7F-B7E3-5A46-BD89-DFAEA9E33441}"/>
              </a:ext>
            </a:extLst>
          </p:cNvPr>
          <p:cNvGrpSpPr/>
          <p:nvPr/>
        </p:nvGrpSpPr>
        <p:grpSpPr>
          <a:xfrm>
            <a:off x="1661452" y="2353031"/>
            <a:ext cx="7026836" cy="1296807"/>
            <a:chOff x="137452" y="2353030"/>
            <a:chExt cx="4407214" cy="1296807"/>
          </a:xfrm>
        </p:grpSpPr>
        <p:sp>
          <p:nvSpPr>
            <p:cNvPr id="7" name="CasellaDiTesto 6">
              <a:extLst>
                <a:ext uri="{FF2B5EF4-FFF2-40B4-BE49-F238E27FC236}">
                  <a16:creationId xmlns:a16="http://schemas.microsoft.com/office/drawing/2014/main" id="{3A5C7D3F-103F-9E4C-8B9A-6EA326D36213}"/>
                </a:ext>
              </a:extLst>
            </p:cNvPr>
            <p:cNvSpPr txBox="1"/>
            <p:nvPr/>
          </p:nvSpPr>
          <p:spPr>
            <a:xfrm>
              <a:off x="152179" y="2726507"/>
              <a:ext cx="4392487" cy="923330"/>
            </a:xfrm>
            <a:prstGeom prst="rect">
              <a:avLst/>
            </a:prstGeom>
            <a:solidFill>
              <a:schemeClr val="bg1"/>
            </a:solidFill>
            <a:ln w="19050">
              <a:solidFill>
                <a:schemeClr val="tx2">
                  <a:lumMod val="50000"/>
                </a:schemeClr>
              </a:solidFill>
            </a:ln>
          </p:spPr>
          <p:txBody>
            <a:bodyPr wrap="square" rtlCol="0">
              <a:spAutoFit/>
            </a:bodyPr>
            <a:lstStyle/>
            <a:p>
              <a:r>
                <a:rPr lang="it-IT" dirty="0">
                  <a:solidFill>
                    <a:schemeClr val="tx1">
                      <a:lumMod val="95000"/>
                      <a:lumOff val="5000"/>
                    </a:schemeClr>
                  </a:solidFill>
                  <a:latin typeface="Cambria" panose="02040503050406030204" pitchFamily="18" charset="0"/>
                </a:rPr>
                <a:t>Il pregiudizio è un </a:t>
              </a:r>
              <a:r>
                <a:rPr lang="it-IT" b="1" dirty="0">
                  <a:solidFill>
                    <a:schemeClr val="tx1">
                      <a:lumMod val="95000"/>
                      <a:lumOff val="5000"/>
                    </a:schemeClr>
                  </a:solidFill>
                  <a:latin typeface="Cambria" panose="02040503050406030204" pitchFamily="18" charset="0"/>
                </a:rPr>
                <a:t>	</a:t>
              </a:r>
              <a:r>
                <a:rPr lang="it-IT" b="1" dirty="0">
                  <a:solidFill>
                    <a:schemeClr val="tx2">
                      <a:lumMod val="50000"/>
                    </a:schemeClr>
                  </a:solidFill>
                  <a:latin typeface="Cambria" panose="02040503050406030204" pitchFamily="18" charset="0"/>
                </a:rPr>
                <a:t>ATTEGGIAMENTO</a:t>
              </a:r>
              <a:r>
                <a:rPr lang="it-IT" b="1" dirty="0">
                  <a:solidFill>
                    <a:schemeClr val="tx1">
                      <a:lumMod val="95000"/>
                      <a:lumOff val="5000"/>
                    </a:schemeClr>
                  </a:solidFill>
                  <a:latin typeface="Cambria" panose="02040503050406030204" pitchFamily="18" charset="0"/>
                </a:rPr>
                <a:t> </a:t>
              </a:r>
              <a:r>
                <a:rPr lang="it-IT" b="1" dirty="0">
                  <a:solidFill>
                    <a:schemeClr val="tx2">
                      <a:lumMod val="50000"/>
                    </a:schemeClr>
                  </a:solidFill>
                  <a:latin typeface="Cambria" panose="02040503050406030204" pitchFamily="18" charset="0"/>
                </a:rPr>
                <a:t>NEGATIVO</a:t>
              </a:r>
              <a:r>
                <a:rPr lang="it-IT" b="1" dirty="0">
                  <a:solidFill>
                    <a:schemeClr val="tx1">
                      <a:lumMod val="95000"/>
                      <a:lumOff val="5000"/>
                    </a:schemeClr>
                  </a:solidFill>
                  <a:latin typeface="Cambria" panose="02040503050406030204" pitchFamily="18" charset="0"/>
                </a:rPr>
                <a:t> </a:t>
              </a:r>
              <a:r>
                <a:rPr lang="it-IT" dirty="0">
                  <a:solidFill>
                    <a:schemeClr val="tx1">
                      <a:lumMod val="95000"/>
                      <a:lumOff val="5000"/>
                    </a:schemeClr>
                  </a:solidFill>
                  <a:latin typeface="Cambria" panose="02040503050406030204" pitchFamily="18" charset="0"/>
                </a:rPr>
                <a:t>verso </a:t>
              </a:r>
              <a:r>
                <a:rPr lang="it-IT" b="1" dirty="0">
                  <a:solidFill>
                    <a:schemeClr val="tx1">
                      <a:lumMod val="95000"/>
                      <a:lumOff val="5000"/>
                    </a:schemeClr>
                  </a:solidFill>
                  <a:latin typeface="Cambria" panose="02040503050406030204" pitchFamily="18" charset="0"/>
                </a:rPr>
                <a:t>un individuo </a:t>
              </a:r>
              <a:r>
                <a:rPr lang="it-IT" dirty="0">
                  <a:solidFill>
                    <a:schemeClr val="tx1">
                      <a:lumMod val="95000"/>
                      <a:lumOff val="5000"/>
                    </a:schemeClr>
                  </a:solidFill>
                  <a:latin typeface="Cambria" panose="02040503050406030204" pitchFamily="18" charset="0"/>
                </a:rPr>
                <a:t>che si fonda </a:t>
              </a:r>
              <a:r>
                <a:rPr lang="it-IT" b="1" dirty="0">
                  <a:solidFill>
                    <a:schemeClr val="tx1">
                      <a:lumMod val="95000"/>
                      <a:lumOff val="5000"/>
                    </a:schemeClr>
                  </a:solidFill>
                  <a:latin typeface="Cambria" panose="02040503050406030204" pitchFamily="18" charset="0"/>
                </a:rPr>
                <a:t>esclusivamente</a:t>
              </a:r>
              <a:r>
                <a:rPr lang="it-IT" dirty="0">
                  <a:solidFill>
                    <a:schemeClr val="tx1">
                      <a:lumMod val="95000"/>
                      <a:lumOff val="5000"/>
                    </a:schemeClr>
                  </a:solidFill>
                  <a:latin typeface="Cambria" panose="02040503050406030204" pitchFamily="18" charset="0"/>
                </a:rPr>
                <a:t> sulla sua appartenenza a un particolare </a:t>
              </a:r>
              <a:r>
                <a:rPr lang="it-IT" b="1" dirty="0">
                  <a:solidFill>
                    <a:schemeClr val="tx2">
                      <a:lumMod val="50000"/>
                    </a:schemeClr>
                  </a:solidFill>
                  <a:latin typeface="Cambria" panose="02040503050406030204" pitchFamily="18" charset="0"/>
                </a:rPr>
                <a:t>GRUPPO SOCIALE </a:t>
              </a:r>
              <a:r>
                <a:rPr lang="it-IT" dirty="0">
                  <a:solidFill>
                    <a:schemeClr val="tx2">
                      <a:lumMod val="50000"/>
                    </a:schemeClr>
                  </a:solidFill>
                  <a:latin typeface="Cambria" panose="02040503050406030204" pitchFamily="18" charset="0"/>
                </a:rPr>
                <a:t>[</a:t>
              </a:r>
              <a:r>
                <a:rPr lang="it-IT" dirty="0" err="1">
                  <a:solidFill>
                    <a:schemeClr val="tx2">
                      <a:lumMod val="50000"/>
                    </a:schemeClr>
                  </a:solidFill>
                  <a:latin typeface="Cambria" panose="02040503050406030204" pitchFamily="18" charset="0"/>
                </a:rPr>
                <a:t>Worchel</a:t>
              </a:r>
              <a:r>
                <a:rPr lang="it-IT" dirty="0">
                  <a:solidFill>
                    <a:schemeClr val="tx2">
                      <a:lumMod val="50000"/>
                    </a:schemeClr>
                  </a:solidFill>
                  <a:latin typeface="Cambria" panose="02040503050406030204" pitchFamily="18" charset="0"/>
                </a:rPr>
                <a:t>, Cooper e Goethals 1988]. </a:t>
              </a:r>
              <a:endParaRPr lang="it-IT" sz="1600" dirty="0">
                <a:solidFill>
                  <a:schemeClr val="tx2">
                    <a:lumMod val="50000"/>
                  </a:schemeClr>
                </a:solidFill>
                <a:latin typeface="Cambria" panose="02040503050406030204" pitchFamily="18" charset="0"/>
              </a:endParaRPr>
            </a:p>
          </p:txBody>
        </p:sp>
        <p:sp>
          <p:nvSpPr>
            <p:cNvPr id="3" name="CasellaDiTesto 2">
              <a:extLst>
                <a:ext uri="{FF2B5EF4-FFF2-40B4-BE49-F238E27FC236}">
                  <a16:creationId xmlns:a16="http://schemas.microsoft.com/office/drawing/2014/main" id="{7A7D84E1-095D-AE40-9F1C-CCEDBFC0E25A}"/>
                </a:ext>
              </a:extLst>
            </p:cNvPr>
            <p:cNvSpPr txBox="1"/>
            <p:nvPr/>
          </p:nvSpPr>
          <p:spPr>
            <a:xfrm>
              <a:off x="137452" y="2353030"/>
              <a:ext cx="1491289" cy="369332"/>
            </a:xfrm>
            <a:prstGeom prst="rect">
              <a:avLst/>
            </a:prstGeom>
            <a:noFill/>
          </p:spPr>
          <p:txBody>
            <a:bodyPr wrap="none" rtlCol="0">
              <a:spAutoFit/>
            </a:bodyPr>
            <a:lstStyle/>
            <a:p>
              <a:r>
                <a:rPr lang="it-IT" b="1" dirty="0">
                  <a:latin typeface="Cambria" panose="02040503050406030204" pitchFamily="18" charset="0"/>
                </a:rPr>
                <a:t>In psicologia sociale:</a:t>
              </a:r>
            </a:p>
          </p:txBody>
        </p:sp>
      </p:grpSp>
      <p:sp>
        <p:nvSpPr>
          <p:cNvPr id="25" name="CasellaDiTesto 24">
            <a:extLst>
              <a:ext uri="{FF2B5EF4-FFF2-40B4-BE49-F238E27FC236}">
                <a16:creationId xmlns:a16="http://schemas.microsoft.com/office/drawing/2014/main" id="{626D32AF-7B46-F74F-9879-1CB3916A39EE}"/>
              </a:ext>
            </a:extLst>
          </p:cNvPr>
          <p:cNvSpPr txBox="1"/>
          <p:nvPr/>
        </p:nvSpPr>
        <p:spPr>
          <a:xfrm>
            <a:off x="2125357" y="3855149"/>
            <a:ext cx="8291123" cy="1969770"/>
          </a:xfrm>
          <a:prstGeom prst="rect">
            <a:avLst/>
          </a:prstGeom>
          <a:solidFill>
            <a:schemeClr val="bg1"/>
          </a:solidFill>
          <a:ln w="6350">
            <a:solidFill>
              <a:schemeClr val="tx2">
                <a:lumMod val="50000"/>
              </a:schemeClr>
            </a:solidFill>
            <a:prstDash val="solid"/>
          </a:ln>
        </p:spPr>
        <p:txBody>
          <a:bodyPr wrap="square" rtlCol="0">
            <a:spAutoFit/>
          </a:bodyPr>
          <a:lstStyle/>
          <a:p>
            <a:r>
              <a:rPr lang="it-IT" sz="1600" b="1" dirty="0">
                <a:solidFill>
                  <a:schemeClr val="tx2">
                    <a:lumMod val="50000"/>
                  </a:schemeClr>
                </a:solidFill>
                <a:latin typeface="Cambria" panose="02040503050406030204" pitchFamily="18" charset="0"/>
              </a:rPr>
              <a:t>ATTEGGIAMENTO</a:t>
            </a:r>
            <a:r>
              <a:rPr lang="it-IT" sz="1600" dirty="0">
                <a:solidFill>
                  <a:schemeClr val="tx1">
                    <a:lumMod val="95000"/>
                    <a:lumOff val="5000"/>
                  </a:schemeClr>
                </a:solidFill>
                <a:latin typeface="Cambria" panose="02040503050406030204" pitchFamily="18" charset="0"/>
              </a:rPr>
              <a:t> </a:t>
            </a:r>
            <a:r>
              <a:rPr lang="it-IT" sz="1400" dirty="0">
                <a:solidFill>
                  <a:schemeClr val="tx1">
                    <a:lumMod val="95000"/>
                    <a:lumOff val="5000"/>
                  </a:schemeClr>
                </a:solidFill>
                <a:latin typeface="Cambria" panose="02040503050406030204" pitchFamily="18" charset="0"/>
              </a:rPr>
              <a:t>= ha una struttura complessa e assolve a delle funzioni importanti.</a:t>
            </a:r>
            <a:endParaRPr lang="it-IT" sz="1600" dirty="0">
              <a:solidFill>
                <a:schemeClr val="tx1">
                  <a:lumMod val="95000"/>
                  <a:lumOff val="5000"/>
                </a:schemeClr>
              </a:solidFill>
              <a:latin typeface="Cambria" panose="02040503050406030204" pitchFamily="18" charset="0"/>
            </a:endParaRPr>
          </a:p>
          <a:p>
            <a:pPr lvl="0"/>
            <a:endParaRPr lang="it-IT" sz="1600" b="1" dirty="0">
              <a:solidFill>
                <a:schemeClr val="tx2">
                  <a:lumMod val="50000"/>
                </a:schemeClr>
              </a:solidFill>
              <a:latin typeface="Cambria" panose="02040503050406030204" pitchFamily="18" charset="0"/>
            </a:endParaRPr>
          </a:p>
          <a:p>
            <a:pPr lvl="0"/>
            <a:r>
              <a:rPr lang="it-IT" sz="1600" b="1" dirty="0">
                <a:solidFill>
                  <a:schemeClr val="tx2">
                    <a:lumMod val="50000"/>
                  </a:schemeClr>
                </a:solidFill>
                <a:latin typeface="Cambria" panose="02040503050406030204" pitchFamily="18" charset="0"/>
              </a:rPr>
              <a:t>NEGATIVO</a:t>
            </a:r>
            <a:r>
              <a:rPr lang="it-IT" sz="1600" dirty="0">
                <a:solidFill>
                  <a:schemeClr val="tx1">
                    <a:lumMod val="95000"/>
                    <a:lumOff val="5000"/>
                  </a:schemeClr>
                </a:solidFill>
                <a:latin typeface="Cambria" panose="02040503050406030204" pitchFamily="18" charset="0"/>
              </a:rPr>
              <a:t> </a:t>
            </a:r>
            <a:r>
              <a:rPr lang="it-IT" sz="1400" dirty="0">
                <a:solidFill>
                  <a:prstClr val="black">
                    <a:lumMod val="95000"/>
                    <a:lumOff val="5000"/>
                  </a:prstClr>
                </a:solidFill>
                <a:latin typeface="Cambria" panose="02040503050406030204" pitchFamily="18" charset="0"/>
              </a:rPr>
              <a:t>= può avere anche una valenza positiva, ma sono i pregiudizi negativi a influenzare profondamente le relazioni tra gli individui.</a:t>
            </a:r>
            <a:endParaRPr lang="it-IT" sz="1600" dirty="0">
              <a:solidFill>
                <a:schemeClr val="tx1">
                  <a:lumMod val="95000"/>
                  <a:lumOff val="5000"/>
                </a:schemeClr>
              </a:solidFill>
              <a:latin typeface="Cambria" panose="02040503050406030204" pitchFamily="18" charset="0"/>
            </a:endParaRPr>
          </a:p>
          <a:p>
            <a:pPr lvl="0"/>
            <a:endParaRPr lang="it-IT" sz="1600" b="1" dirty="0">
              <a:solidFill>
                <a:schemeClr val="tx2">
                  <a:lumMod val="50000"/>
                </a:schemeClr>
              </a:solidFill>
              <a:latin typeface="Cambria" panose="02040503050406030204" pitchFamily="18" charset="0"/>
            </a:endParaRPr>
          </a:p>
          <a:p>
            <a:pPr lvl="0"/>
            <a:r>
              <a:rPr lang="it-IT" sz="1600" b="1" dirty="0">
                <a:solidFill>
                  <a:schemeClr val="tx2">
                    <a:lumMod val="50000"/>
                  </a:schemeClr>
                </a:solidFill>
                <a:latin typeface="Cambria" panose="02040503050406030204" pitchFamily="18" charset="0"/>
              </a:rPr>
              <a:t>Fondato esclusivamente sull’appartenenza di un individuo ad un GRUPPO SOCIALE </a:t>
            </a:r>
            <a:r>
              <a:rPr lang="it-IT" sz="1400" dirty="0">
                <a:solidFill>
                  <a:prstClr val="black">
                    <a:lumMod val="95000"/>
                    <a:lumOff val="5000"/>
                  </a:prstClr>
                </a:solidFill>
                <a:latin typeface="Cambria" panose="02040503050406030204" pitchFamily="18" charset="0"/>
              </a:rPr>
              <a:t>= è indirizzato spesso a un singolo individuo, ma è un fenomeno di gruppo, ovvero si attiva quando in noi è saliente l’appartenenza di un individuo a un gruppo diverso rispetto al nostro.</a:t>
            </a:r>
          </a:p>
        </p:txBody>
      </p:sp>
    </p:spTree>
    <p:extLst>
      <p:ext uri="{BB962C8B-B14F-4D97-AF65-F5344CB8AC3E}">
        <p14:creationId xmlns:p14="http://schemas.microsoft.com/office/powerpoint/2010/main" val="160429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9" presetClass="emph" presetSubtype="0" nodeType="withEffect">
                                  <p:stCondLst>
                                    <p:cond delay="0"/>
                                  </p:stCondLst>
                                  <p:childTnLst>
                                    <p:set>
                                      <p:cBhvr>
                                        <p:cTn id="16" dur="indefinite"/>
                                        <p:tgtEl>
                                          <p:spTgt spid="5"/>
                                        </p:tgtEl>
                                        <p:attrNameLst>
                                          <p:attrName>style.opacity</p:attrName>
                                        </p:attrNameLst>
                                      </p:cBhvr>
                                      <p:to>
                                        <p:strVal val="0.5"/>
                                      </p:to>
                                    </p:set>
                                    <p:animEffect filter="image" prLst="opacity: 0.5">
                                      <p:cBhvr rctx="IE">
                                        <p:cTn id="17"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7E38C0-08CF-F741-88EF-F3398AD1F37A}"/>
              </a:ext>
            </a:extLst>
          </p:cNvPr>
          <p:cNvSpPr>
            <a:spLocks noGrp="1"/>
          </p:cNvSpPr>
          <p:nvPr>
            <p:ph type="sldNum" sz="quarter" idx="12"/>
          </p:nvPr>
        </p:nvSpPr>
        <p:spPr/>
        <p:txBody>
          <a:bodyPr/>
          <a:lstStyle/>
          <a:p>
            <a:fld id="{E3AAEEB7-370C-4CD1-84ED-44A96922B98A}" type="slidenum">
              <a:rPr lang="it-IT" smtClean="0"/>
              <a:pPr/>
              <a:t>20</a:t>
            </a:fld>
            <a:endParaRPr lang="it-IT"/>
          </a:p>
        </p:txBody>
      </p:sp>
      <p:sp>
        <p:nvSpPr>
          <p:cNvPr id="6" name="Rettangolo 5">
            <a:extLst>
              <a:ext uri="{FF2B5EF4-FFF2-40B4-BE49-F238E27FC236}">
                <a16:creationId xmlns:a16="http://schemas.microsoft.com/office/drawing/2014/main" id="{80637DFD-FB59-2F49-AFE4-AAFF759B002C}"/>
              </a:ext>
            </a:extLst>
          </p:cNvPr>
          <p:cNvSpPr/>
          <p:nvPr/>
        </p:nvSpPr>
        <p:spPr>
          <a:xfrm>
            <a:off x="1661452" y="590428"/>
            <a:ext cx="7602900" cy="858443"/>
          </a:xfrm>
          <a:prstGeom prst="rect">
            <a:avLst/>
          </a:prstGeom>
          <a:noFill/>
          <a:ln cmpd="sng">
            <a:solidFill>
              <a:schemeClr val="tx2">
                <a:alpha val="86000"/>
              </a:schemeClr>
            </a:solidFill>
            <a:prstDash val="solid"/>
            <a:extLst>
              <a:ext uri="{C807C97D-BFC1-408E-A445-0C87EB9F89A2}">
                <ask:lineSketchStyleProps xmlns:ask="http://schemas.microsoft.com/office/drawing/2018/sketchyshapes" sd="1219033472">
                  <a:custGeom>
                    <a:avLst/>
                    <a:gdLst>
                      <a:gd name="connsiteX0" fmla="*/ 0 w 9178724"/>
                      <a:gd name="connsiteY0" fmla="*/ 0 h 620030"/>
                      <a:gd name="connsiteX1" fmla="*/ 298309 w 9178724"/>
                      <a:gd name="connsiteY1" fmla="*/ 0 h 620030"/>
                      <a:gd name="connsiteX2" fmla="*/ 596617 w 9178724"/>
                      <a:gd name="connsiteY2" fmla="*/ 0 h 620030"/>
                      <a:gd name="connsiteX3" fmla="*/ 894926 w 9178724"/>
                      <a:gd name="connsiteY3" fmla="*/ 0 h 620030"/>
                      <a:gd name="connsiteX4" fmla="*/ 1652170 w 9178724"/>
                      <a:gd name="connsiteY4" fmla="*/ 0 h 620030"/>
                      <a:gd name="connsiteX5" fmla="*/ 2225841 w 9178724"/>
                      <a:gd name="connsiteY5" fmla="*/ 0 h 620030"/>
                      <a:gd name="connsiteX6" fmla="*/ 2524149 w 9178724"/>
                      <a:gd name="connsiteY6" fmla="*/ 0 h 620030"/>
                      <a:gd name="connsiteX7" fmla="*/ 3097819 w 9178724"/>
                      <a:gd name="connsiteY7" fmla="*/ 0 h 620030"/>
                      <a:gd name="connsiteX8" fmla="*/ 3855064 w 9178724"/>
                      <a:gd name="connsiteY8" fmla="*/ 0 h 620030"/>
                      <a:gd name="connsiteX9" fmla="*/ 4336947 w 9178724"/>
                      <a:gd name="connsiteY9" fmla="*/ 0 h 620030"/>
                      <a:gd name="connsiteX10" fmla="*/ 4818830 w 9178724"/>
                      <a:gd name="connsiteY10" fmla="*/ 0 h 620030"/>
                      <a:gd name="connsiteX11" fmla="*/ 5392500 w 9178724"/>
                      <a:gd name="connsiteY11" fmla="*/ 0 h 620030"/>
                      <a:gd name="connsiteX12" fmla="*/ 6057958 w 9178724"/>
                      <a:gd name="connsiteY12" fmla="*/ 0 h 620030"/>
                      <a:gd name="connsiteX13" fmla="*/ 6723415 w 9178724"/>
                      <a:gd name="connsiteY13" fmla="*/ 0 h 620030"/>
                      <a:gd name="connsiteX14" fmla="*/ 7388873 w 9178724"/>
                      <a:gd name="connsiteY14" fmla="*/ 0 h 620030"/>
                      <a:gd name="connsiteX15" fmla="*/ 8146118 w 9178724"/>
                      <a:gd name="connsiteY15" fmla="*/ 0 h 620030"/>
                      <a:gd name="connsiteX16" fmla="*/ 9178724 w 9178724"/>
                      <a:gd name="connsiteY16" fmla="*/ 0 h 620030"/>
                      <a:gd name="connsiteX17" fmla="*/ 9178724 w 9178724"/>
                      <a:gd name="connsiteY17" fmla="*/ 316215 h 620030"/>
                      <a:gd name="connsiteX18" fmla="*/ 9178724 w 9178724"/>
                      <a:gd name="connsiteY18" fmla="*/ 620030 h 620030"/>
                      <a:gd name="connsiteX19" fmla="*/ 8421479 w 9178724"/>
                      <a:gd name="connsiteY19" fmla="*/ 620030 h 620030"/>
                      <a:gd name="connsiteX20" fmla="*/ 7847809 w 9178724"/>
                      <a:gd name="connsiteY20" fmla="*/ 620030 h 620030"/>
                      <a:gd name="connsiteX21" fmla="*/ 7365926 w 9178724"/>
                      <a:gd name="connsiteY21" fmla="*/ 620030 h 620030"/>
                      <a:gd name="connsiteX22" fmla="*/ 6884043 w 9178724"/>
                      <a:gd name="connsiteY22" fmla="*/ 620030 h 620030"/>
                      <a:gd name="connsiteX23" fmla="*/ 6402160 w 9178724"/>
                      <a:gd name="connsiteY23" fmla="*/ 620030 h 620030"/>
                      <a:gd name="connsiteX24" fmla="*/ 5920277 w 9178724"/>
                      <a:gd name="connsiteY24" fmla="*/ 620030 h 620030"/>
                      <a:gd name="connsiteX25" fmla="*/ 5254819 w 9178724"/>
                      <a:gd name="connsiteY25" fmla="*/ 620030 h 620030"/>
                      <a:gd name="connsiteX26" fmla="*/ 4681149 w 9178724"/>
                      <a:gd name="connsiteY26" fmla="*/ 620030 h 620030"/>
                      <a:gd name="connsiteX27" fmla="*/ 4382841 w 9178724"/>
                      <a:gd name="connsiteY27" fmla="*/ 620030 h 620030"/>
                      <a:gd name="connsiteX28" fmla="*/ 3900958 w 9178724"/>
                      <a:gd name="connsiteY28" fmla="*/ 620030 h 620030"/>
                      <a:gd name="connsiteX29" fmla="*/ 3235500 w 9178724"/>
                      <a:gd name="connsiteY29" fmla="*/ 620030 h 620030"/>
                      <a:gd name="connsiteX30" fmla="*/ 2845404 w 9178724"/>
                      <a:gd name="connsiteY30" fmla="*/ 620030 h 620030"/>
                      <a:gd name="connsiteX31" fmla="*/ 2088160 w 9178724"/>
                      <a:gd name="connsiteY31" fmla="*/ 620030 h 620030"/>
                      <a:gd name="connsiteX32" fmla="*/ 1330915 w 9178724"/>
                      <a:gd name="connsiteY32" fmla="*/ 620030 h 620030"/>
                      <a:gd name="connsiteX33" fmla="*/ 757245 w 9178724"/>
                      <a:gd name="connsiteY33" fmla="*/ 620030 h 620030"/>
                      <a:gd name="connsiteX34" fmla="*/ 0 w 9178724"/>
                      <a:gd name="connsiteY34" fmla="*/ 620030 h 620030"/>
                      <a:gd name="connsiteX35" fmla="*/ 0 w 9178724"/>
                      <a:gd name="connsiteY35" fmla="*/ 310015 h 620030"/>
                      <a:gd name="connsiteX36" fmla="*/ 0 w 9178724"/>
                      <a:gd name="connsiteY36" fmla="*/ 0 h 62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78724" h="620030" fill="none" extrusionOk="0">
                        <a:moveTo>
                          <a:pt x="0" y="0"/>
                        </a:moveTo>
                        <a:cubicBezTo>
                          <a:pt x="102535" y="-35417"/>
                          <a:pt x="231128" y="19743"/>
                          <a:pt x="298309" y="0"/>
                        </a:cubicBezTo>
                        <a:cubicBezTo>
                          <a:pt x="365490" y="-19743"/>
                          <a:pt x="504771" y="6903"/>
                          <a:pt x="596617" y="0"/>
                        </a:cubicBezTo>
                        <a:cubicBezTo>
                          <a:pt x="688463" y="-6903"/>
                          <a:pt x="801466" y="32459"/>
                          <a:pt x="894926" y="0"/>
                        </a:cubicBezTo>
                        <a:cubicBezTo>
                          <a:pt x="988386" y="-32459"/>
                          <a:pt x="1351220" y="8679"/>
                          <a:pt x="1652170" y="0"/>
                        </a:cubicBezTo>
                        <a:cubicBezTo>
                          <a:pt x="1953120" y="-8679"/>
                          <a:pt x="2036343" y="40882"/>
                          <a:pt x="2225841" y="0"/>
                        </a:cubicBezTo>
                        <a:cubicBezTo>
                          <a:pt x="2415339" y="-40882"/>
                          <a:pt x="2409558" y="12227"/>
                          <a:pt x="2524149" y="0"/>
                        </a:cubicBezTo>
                        <a:cubicBezTo>
                          <a:pt x="2638740" y="-12227"/>
                          <a:pt x="2909787" y="59308"/>
                          <a:pt x="3097819" y="0"/>
                        </a:cubicBezTo>
                        <a:cubicBezTo>
                          <a:pt x="3285851" y="-59308"/>
                          <a:pt x="3499507" y="53098"/>
                          <a:pt x="3855064" y="0"/>
                        </a:cubicBezTo>
                        <a:cubicBezTo>
                          <a:pt x="4210622" y="-53098"/>
                          <a:pt x="4150339" y="24700"/>
                          <a:pt x="4336947" y="0"/>
                        </a:cubicBezTo>
                        <a:cubicBezTo>
                          <a:pt x="4523555" y="-24700"/>
                          <a:pt x="4623920" y="10678"/>
                          <a:pt x="4818830" y="0"/>
                        </a:cubicBezTo>
                        <a:cubicBezTo>
                          <a:pt x="5013740" y="-10678"/>
                          <a:pt x="5127394" y="40268"/>
                          <a:pt x="5392500" y="0"/>
                        </a:cubicBezTo>
                        <a:cubicBezTo>
                          <a:pt x="5657606" y="-40268"/>
                          <a:pt x="5754330" y="74320"/>
                          <a:pt x="6057958" y="0"/>
                        </a:cubicBezTo>
                        <a:cubicBezTo>
                          <a:pt x="6361586" y="-74320"/>
                          <a:pt x="6494940" y="37329"/>
                          <a:pt x="6723415" y="0"/>
                        </a:cubicBezTo>
                        <a:cubicBezTo>
                          <a:pt x="6951890" y="-37329"/>
                          <a:pt x="7117832" y="30948"/>
                          <a:pt x="7388873" y="0"/>
                        </a:cubicBezTo>
                        <a:cubicBezTo>
                          <a:pt x="7659914" y="-30948"/>
                          <a:pt x="7926991" y="65074"/>
                          <a:pt x="8146118" y="0"/>
                        </a:cubicBezTo>
                        <a:cubicBezTo>
                          <a:pt x="8365246" y="-65074"/>
                          <a:pt x="8701383" y="71750"/>
                          <a:pt x="9178724" y="0"/>
                        </a:cubicBezTo>
                        <a:cubicBezTo>
                          <a:pt x="9200174" y="141322"/>
                          <a:pt x="9160033" y="216766"/>
                          <a:pt x="9178724" y="316215"/>
                        </a:cubicBezTo>
                        <a:cubicBezTo>
                          <a:pt x="9197415" y="415665"/>
                          <a:pt x="9170910" y="493137"/>
                          <a:pt x="9178724" y="620030"/>
                        </a:cubicBezTo>
                        <a:cubicBezTo>
                          <a:pt x="8847610" y="633606"/>
                          <a:pt x="8699284" y="581521"/>
                          <a:pt x="8421479" y="620030"/>
                        </a:cubicBezTo>
                        <a:cubicBezTo>
                          <a:pt x="8143674" y="658539"/>
                          <a:pt x="8043343" y="588100"/>
                          <a:pt x="7847809" y="620030"/>
                        </a:cubicBezTo>
                        <a:cubicBezTo>
                          <a:pt x="7652275" y="651960"/>
                          <a:pt x="7499974" y="566721"/>
                          <a:pt x="7365926" y="620030"/>
                        </a:cubicBezTo>
                        <a:cubicBezTo>
                          <a:pt x="7231878" y="673339"/>
                          <a:pt x="6983206" y="609203"/>
                          <a:pt x="6884043" y="620030"/>
                        </a:cubicBezTo>
                        <a:cubicBezTo>
                          <a:pt x="6784880" y="630857"/>
                          <a:pt x="6634085" y="589226"/>
                          <a:pt x="6402160" y="620030"/>
                        </a:cubicBezTo>
                        <a:cubicBezTo>
                          <a:pt x="6170235" y="650834"/>
                          <a:pt x="6075682" y="619367"/>
                          <a:pt x="5920277" y="620030"/>
                        </a:cubicBezTo>
                        <a:cubicBezTo>
                          <a:pt x="5764872" y="620693"/>
                          <a:pt x="5573139" y="548710"/>
                          <a:pt x="5254819" y="620030"/>
                        </a:cubicBezTo>
                        <a:cubicBezTo>
                          <a:pt x="4936499" y="691350"/>
                          <a:pt x="4839040" y="582151"/>
                          <a:pt x="4681149" y="620030"/>
                        </a:cubicBezTo>
                        <a:cubicBezTo>
                          <a:pt x="4523258" y="657909"/>
                          <a:pt x="4447847" y="611926"/>
                          <a:pt x="4382841" y="620030"/>
                        </a:cubicBezTo>
                        <a:cubicBezTo>
                          <a:pt x="4317835" y="628134"/>
                          <a:pt x="4075188" y="570834"/>
                          <a:pt x="3900958" y="620030"/>
                        </a:cubicBezTo>
                        <a:cubicBezTo>
                          <a:pt x="3726728" y="669226"/>
                          <a:pt x="3504960" y="595564"/>
                          <a:pt x="3235500" y="620030"/>
                        </a:cubicBezTo>
                        <a:cubicBezTo>
                          <a:pt x="2966040" y="644496"/>
                          <a:pt x="3034078" y="612289"/>
                          <a:pt x="2845404" y="620030"/>
                        </a:cubicBezTo>
                        <a:cubicBezTo>
                          <a:pt x="2656730" y="627771"/>
                          <a:pt x="2449560" y="570399"/>
                          <a:pt x="2088160" y="620030"/>
                        </a:cubicBezTo>
                        <a:cubicBezTo>
                          <a:pt x="1726760" y="669661"/>
                          <a:pt x="1489744" y="618694"/>
                          <a:pt x="1330915" y="620030"/>
                        </a:cubicBezTo>
                        <a:cubicBezTo>
                          <a:pt x="1172086" y="621366"/>
                          <a:pt x="970889" y="568148"/>
                          <a:pt x="757245" y="620030"/>
                        </a:cubicBezTo>
                        <a:cubicBezTo>
                          <a:pt x="543601" y="671912"/>
                          <a:pt x="288056" y="618081"/>
                          <a:pt x="0" y="620030"/>
                        </a:cubicBezTo>
                        <a:cubicBezTo>
                          <a:pt x="-24602" y="527322"/>
                          <a:pt x="13740" y="373087"/>
                          <a:pt x="0" y="310015"/>
                        </a:cubicBezTo>
                        <a:cubicBezTo>
                          <a:pt x="-13740" y="246943"/>
                          <a:pt x="26405" y="66838"/>
                          <a:pt x="0" y="0"/>
                        </a:cubicBezTo>
                        <a:close/>
                      </a:path>
                      <a:path w="9178724" h="620030" stroke="0" extrusionOk="0">
                        <a:moveTo>
                          <a:pt x="0" y="0"/>
                        </a:moveTo>
                        <a:cubicBezTo>
                          <a:pt x="96739" y="-29740"/>
                          <a:pt x="316269" y="55884"/>
                          <a:pt x="481883" y="0"/>
                        </a:cubicBezTo>
                        <a:cubicBezTo>
                          <a:pt x="647497" y="-55884"/>
                          <a:pt x="662906" y="22298"/>
                          <a:pt x="780192" y="0"/>
                        </a:cubicBezTo>
                        <a:cubicBezTo>
                          <a:pt x="897478" y="-22298"/>
                          <a:pt x="1174454" y="84120"/>
                          <a:pt x="1537436" y="0"/>
                        </a:cubicBezTo>
                        <a:cubicBezTo>
                          <a:pt x="1900418" y="-84120"/>
                          <a:pt x="1921992" y="49836"/>
                          <a:pt x="2019319" y="0"/>
                        </a:cubicBezTo>
                        <a:cubicBezTo>
                          <a:pt x="2116646" y="-49836"/>
                          <a:pt x="2279697" y="53246"/>
                          <a:pt x="2501202" y="0"/>
                        </a:cubicBezTo>
                        <a:cubicBezTo>
                          <a:pt x="2722707" y="-53246"/>
                          <a:pt x="3105924" y="15731"/>
                          <a:pt x="3258447" y="0"/>
                        </a:cubicBezTo>
                        <a:cubicBezTo>
                          <a:pt x="3410970" y="-15731"/>
                          <a:pt x="3548202" y="42104"/>
                          <a:pt x="3648543" y="0"/>
                        </a:cubicBezTo>
                        <a:cubicBezTo>
                          <a:pt x="3748884" y="-42104"/>
                          <a:pt x="4173673" y="21777"/>
                          <a:pt x="4405788" y="0"/>
                        </a:cubicBezTo>
                        <a:cubicBezTo>
                          <a:pt x="4637904" y="-21777"/>
                          <a:pt x="4991337" y="42536"/>
                          <a:pt x="5163032" y="0"/>
                        </a:cubicBezTo>
                        <a:cubicBezTo>
                          <a:pt x="5334727" y="-42536"/>
                          <a:pt x="5620270" y="48170"/>
                          <a:pt x="5736703" y="0"/>
                        </a:cubicBezTo>
                        <a:cubicBezTo>
                          <a:pt x="5853136" y="-48170"/>
                          <a:pt x="6278797" y="51597"/>
                          <a:pt x="6493947" y="0"/>
                        </a:cubicBezTo>
                        <a:cubicBezTo>
                          <a:pt x="6709097" y="-51597"/>
                          <a:pt x="6791622" y="51322"/>
                          <a:pt x="6975830" y="0"/>
                        </a:cubicBezTo>
                        <a:cubicBezTo>
                          <a:pt x="7160038" y="-51322"/>
                          <a:pt x="7222993" y="41857"/>
                          <a:pt x="7457713" y="0"/>
                        </a:cubicBezTo>
                        <a:cubicBezTo>
                          <a:pt x="7692433" y="-41857"/>
                          <a:pt x="7885776" y="62575"/>
                          <a:pt x="8123171" y="0"/>
                        </a:cubicBezTo>
                        <a:cubicBezTo>
                          <a:pt x="8360566" y="-62575"/>
                          <a:pt x="8394351" y="45246"/>
                          <a:pt x="8605054" y="0"/>
                        </a:cubicBezTo>
                        <a:cubicBezTo>
                          <a:pt x="8815757" y="-45246"/>
                          <a:pt x="8988246" y="15581"/>
                          <a:pt x="9178724" y="0"/>
                        </a:cubicBezTo>
                        <a:cubicBezTo>
                          <a:pt x="9202683" y="95727"/>
                          <a:pt x="9155313" y="164771"/>
                          <a:pt x="9178724" y="322416"/>
                        </a:cubicBezTo>
                        <a:cubicBezTo>
                          <a:pt x="9202135" y="480061"/>
                          <a:pt x="9157802" y="527713"/>
                          <a:pt x="9178724" y="620030"/>
                        </a:cubicBezTo>
                        <a:cubicBezTo>
                          <a:pt x="8951193" y="671370"/>
                          <a:pt x="8799462" y="595443"/>
                          <a:pt x="8513267" y="620030"/>
                        </a:cubicBezTo>
                        <a:cubicBezTo>
                          <a:pt x="8227072" y="644617"/>
                          <a:pt x="8259683" y="573792"/>
                          <a:pt x="8123171" y="620030"/>
                        </a:cubicBezTo>
                        <a:cubicBezTo>
                          <a:pt x="7986659" y="666268"/>
                          <a:pt x="7591580" y="543706"/>
                          <a:pt x="7365926" y="620030"/>
                        </a:cubicBezTo>
                        <a:cubicBezTo>
                          <a:pt x="7140272" y="696354"/>
                          <a:pt x="6935755" y="598652"/>
                          <a:pt x="6792256" y="620030"/>
                        </a:cubicBezTo>
                        <a:cubicBezTo>
                          <a:pt x="6648757" y="641408"/>
                          <a:pt x="6575267" y="585033"/>
                          <a:pt x="6402160" y="620030"/>
                        </a:cubicBezTo>
                        <a:cubicBezTo>
                          <a:pt x="6229053" y="655027"/>
                          <a:pt x="6024031" y="591791"/>
                          <a:pt x="5828490" y="620030"/>
                        </a:cubicBezTo>
                        <a:cubicBezTo>
                          <a:pt x="5632949" y="648269"/>
                          <a:pt x="5678078" y="587768"/>
                          <a:pt x="5530181" y="620030"/>
                        </a:cubicBezTo>
                        <a:cubicBezTo>
                          <a:pt x="5382284" y="652292"/>
                          <a:pt x="5354071" y="600649"/>
                          <a:pt x="5231873" y="620030"/>
                        </a:cubicBezTo>
                        <a:cubicBezTo>
                          <a:pt x="5109675" y="639411"/>
                          <a:pt x="4917260" y="557481"/>
                          <a:pt x="4658202" y="620030"/>
                        </a:cubicBezTo>
                        <a:cubicBezTo>
                          <a:pt x="4399144" y="682579"/>
                          <a:pt x="4442789" y="601632"/>
                          <a:pt x="4268107" y="620030"/>
                        </a:cubicBezTo>
                        <a:cubicBezTo>
                          <a:pt x="4093426" y="638428"/>
                          <a:pt x="3806188" y="560095"/>
                          <a:pt x="3602649" y="620030"/>
                        </a:cubicBezTo>
                        <a:cubicBezTo>
                          <a:pt x="3399110" y="679965"/>
                          <a:pt x="3364832" y="602250"/>
                          <a:pt x="3212553" y="620030"/>
                        </a:cubicBezTo>
                        <a:cubicBezTo>
                          <a:pt x="3060274" y="637810"/>
                          <a:pt x="2803745" y="611116"/>
                          <a:pt x="2547096" y="620030"/>
                        </a:cubicBezTo>
                        <a:cubicBezTo>
                          <a:pt x="2290447" y="628944"/>
                          <a:pt x="2330663" y="599928"/>
                          <a:pt x="2248787" y="620030"/>
                        </a:cubicBezTo>
                        <a:cubicBezTo>
                          <a:pt x="2166911" y="640132"/>
                          <a:pt x="1894976" y="566256"/>
                          <a:pt x="1583330" y="620030"/>
                        </a:cubicBezTo>
                        <a:cubicBezTo>
                          <a:pt x="1271684" y="673804"/>
                          <a:pt x="1331706" y="588276"/>
                          <a:pt x="1193234" y="620030"/>
                        </a:cubicBezTo>
                        <a:cubicBezTo>
                          <a:pt x="1054762" y="651784"/>
                          <a:pt x="1037048" y="618999"/>
                          <a:pt x="894926" y="620030"/>
                        </a:cubicBezTo>
                        <a:cubicBezTo>
                          <a:pt x="752804" y="621061"/>
                          <a:pt x="670831" y="580283"/>
                          <a:pt x="504830" y="620030"/>
                        </a:cubicBezTo>
                        <a:cubicBezTo>
                          <a:pt x="338829" y="659777"/>
                          <a:pt x="209164" y="605714"/>
                          <a:pt x="0" y="620030"/>
                        </a:cubicBezTo>
                        <a:cubicBezTo>
                          <a:pt x="-25652" y="520703"/>
                          <a:pt x="14295" y="447375"/>
                          <a:pt x="0" y="322416"/>
                        </a:cubicBezTo>
                        <a:cubicBezTo>
                          <a:pt x="-14295" y="197457"/>
                          <a:pt x="4354" y="146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solidFill>
                  <a:schemeClr val="tx1"/>
                </a:solidFill>
                <a:latin typeface="Cambria" panose="02040503050406030204" pitchFamily="18" charset="0"/>
                <a:cs typeface="Arial" panose="020B0604020202020204" pitchFamily="34" charset="0"/>
              </a:rPr>
              <a:t>The </a:t>
            </a:r>
            <a:r>
              <a:rPr lang="it-IT" sz="2400" b="1" dirty="0" err="1">
                <a:solidFill>
                  <a:schemeClr val="tx1"/>
                </a:solidFill>
                <a:latin typeface="Cambria" panose="02040503050406030204" pitchFamily="18" charset="0"/>
                <a:cs typeface="Arial" panose="020B0604020202020204" pitchFamily="34" charset="0"/>
              </a:rPr>
              <a:t>Robber’s</a:t>
            </a:r>
            <a:r>
              <a:rPr lang="it-IT" sz="2400" b="1" dirty="0">
                <a:solidFill>
                  <a:schemeClr val="tx1"/>
                </a:solidFill>
                <a:latin typeface="Cambria" panose="02040503050406030204" pitchFamily="18" charset="0"/>
                <a:cs typeface="Arial" panose="020B0604020202020204" pitchFamily="34" charset="0"/>
              </a:rPr>
              <a:t> cave </a:t>
            </a:r>
            <a:r>
              <a:rPr lang="it-IT" sz="2400" b="1" dirty="0" err="1">
                <a:solidFill>
                  <a:schemeClr val="tx1"/>
                </a:solidFill>
                <a:latin typeface="Cambria" panose="02040503050406030204" pitchFamily="18" charset="0"/>
                <a:cs typeface="Arial" panose="020B0604020202020204" pitchFamily="34" charset="0"/>
              </a:rPr>
              <a:t>experiment</a:t>
            </a:r>
            <a:r>
              <a:rPr lang="it-IT" sz="2400" b="1" dirty="0">
                <a:solidFill>
                  <a:schemeClr val="tx1"/>
                </a:solidFill>
                <a:latin typeface="Cambria" panose="02040503050406030204" pitchFamily="18" charset="0"/>
                <a:cs typeface="Arial" panose="020B0604020202020204" pitchFamily="34" charset="0"/>
              </a:rPr>
              <a:t> [</a:t>
            </a:r>
            <a:r>
              <a:rPr lang="it-IT" sz="2400" b="1" dirty="0" err="1">
                <a:solidFill>
                  <a:schemeClr val="tx1"/>
                </a:solidFill>
                <a:latin typeface="Cambria" panose="02040503050406030204" pitchFamily="18" charset="0"/>
                <a:cs typeface="Arial" panose="020B0604020202020204" pitchFamily="34" charset="0"/>
              </a:rPr>
              <a:t>Sherif</a:t>
            </a:r>
            <a:r>
              <a:rPr lang="it-IT" sz="2400" b="1" dirty="0">
                <a:solidFill>
                  <a:schemeClr val="tx1"/>
                </a:solidFill>
                <a:latin typeface="Cambria" panose="02040503050406030204" pitchFamily="18" charset="0"/>
                <a:cs typeface="Arial" panose="020B0604020202020204" pitchFamily="34" charset="0"/>
              </a:rPr>
              <a:t> e </a:t>
            </a:r>
            <a:r>
              <a:rPr lang="it-IT" sz="2400" b="1" dirty="0" err="1">
                <a:solidFill>
                  <a:schemeClr val="tx1"/>
                </a:solidFill>
                <a:latin typeface="Cambria" panose="02040503050406030204" pitchFamily="18" charset="0"/>
                <a:cs typeface="Arial" panose="020B0604020202020204" pitchFamily="34" charset="0"/>
              </a:rPr>
              <a:t>Sherif</a:t>
            </a:r>
            <a:r>
              <a:rPr lang="it-IT" sz="2400" b="1" dirty="0">
                <a:solidFill>
                  <a:schemeClr val="tx1"/>
                </a:solidFill>
                <a:latin typeface="Cambria" panose="02040503050406030204" pitchFamily="18" charset="0"/>
                <a:cs typeface="Arial" panose="020B0604020202020204" pitchFamily="34" charset="0"/>
              </a:rPr>
              <a:t>, 1953]</a:t>
            </a:r>
          </a:p>
        </p:txBody>
      </p:sp>
      <p:sp>
        <p:nvSpPr>
          <p:cNvPr id="7" name="CasellaDiTesto 6">
            <a:extLst>
              <a:ext uri="{FF2B5EF4-FFF2-40B4-BE49-F238E27FC236}">
                <a16:creationId xmlns:a16="http://schemas.microsoft.com/office/drawing/2014/main" id="{AFD86DE8-E783-FD41-97B3-73A19BE0DF50}"/>
              </a:ext>
            </a:extLst>
          </p:cNvPr>
          <p:cNvSpPr txBox="1"/>
          <p:nvPr/>
        </p:nvSpPr>
        <p:spPr>
          <a:xfrm>
            <a:off x="9264352" y="1096918"/>
            <a:ext cx="1008112" cy="369332"/>
          </a:xfrm>
          <a:prstGeom prst="rect">
            <a:avLst/>
          </a:prstGeom>
          <a:noFill/>
        </p:spPr>
        <p:txBody>
          <a:bodyPr wrap="square" rtlCol="0">
            <a:spAutoFit/>
          </a:bodyPr>
          <a:lstStyle/>
          <a:p>
            <a:r>
              <a:rPr lang="it-IT" b="1" dirty="0">
                <a:solidFill>
                  <a:schemeClr val="tx2">
                    <a:lumMod val="50000"/>
                  </a:schemeClr>
                </a:solidFill>
                <a:latin typeface="Cambria" panose="02040503050406030204" pitchFamily="18" charset="0"/>
              </a:rPr>
              <a:t>FASE II</a:t>
            </a:r>
          </a:p>
        </p:txBody>
      </p:sp>
      <p:sp>
        <p:nvSpPr>
          <p:cNvPr id="15" name="CasellaDiTesto 14">
            <a:extLst>
              <a:ext uri="{FF2B5EF4-FFF2-40B4-BE49-F238E27FC236}">
                <a16:creationId xmlns:a16="http://schemas.microsoft.com/office/drawing/2014/main" id="{C4A2DDC0-563F-1F42-B67F-92ED24F3E372}"/>
              </a:ext>
            </a:extLst>
          </p:cNvPr>
          <p:cNvSpPr txBox="1"/>
          <p:nvPr/>
        </p:nvSpPr>
        <p:spPr>
          <a:xfrm>
            <a:off x="1701110" y="1702215"/>
            <a:ext cx="8521885" cy="338554"/>
          </a:xfrm>
          <a:prstGeom prst="rect">
            <a:avLst/>
          </a:prstGeom>
          <a:noFill/>
          <a:ln>
            <a:solidFill>
              <a:schemeClr val="tx2">
                <a:lumMod val="50000"/>
              </a:schemeClr>
            </a:solidFill>
          </a:ln>
        </p:spPr>
        <p:txBody>
          <a:bodyPr wrap="square" rtlCol="0">
            <a:spAutoFit/>
          </a:bodyPr>
          <a:lstStyle/>
          <a:p>
            <a:r>
              <a:rPr lang="it-IT" sz="1600" b="1" dirty="0">
                <a:solidFill>
                  <a:schemeClr val="tx2">
                    <a:lumMod val="75000"/>
                  </a:schemeClr>
                </a:solidFill>
                <a:latin typeface="Cambria" panose="02040503050406030204" pitchFamily="18" charset="0"/>
              </a:rPr>
              <a:t>FASE III: Cooperazione </a:t>
            </a:r>
            <a:r>
              <a:rPr lang="it-IT" sz="1600" b="1" dirty="0" err="1">
                <a:solidFill>
                  <a:schemeClr val="tx2">
                    <a:lumMod val="75000"/>
                  </a:schemeClr>
                </a:solidFill>
                <a:latin typeface="Cambria" panose="02040503050406030204" pitchFamily="18" charset="0"/>
              </a:rPr>
              <a:t>integruppi</a:t>
            </a:r>
            <a:endParaRPr lang="it-IT" sz="1600" dirty="0">
              <a:latin typeface="Cambria" panose="02040503050406030204" pitchFamily="18" charset="0"/>
            </a:endParaRPr>
          </a:p>
        </p:txBody>
      </p:sp>
      <p:grpSp>
        <p:nvGrpSpPr>
          <p:cNvPr id="2" name="Gruppo 1">
            <a:extLst>
              <a:ext uri="{FF2B5EF4-FFF2-40B4-BE49-F238E27FC236}">
                <a16:creationId xmlns:a16="http://schemas.microsoft.com/office/drawing/2014/main" id="{0081516A-D93F-9A45-A8DA-49EE48F27B87}"/>
              </a:ext>
            </a:extLst>
          </p:cNvPr>
          <p:cNvGrpSpPr/>
          <p:nvPr/>
        </p:nvGrpSpPr>
        <p:grpSpPr>
          <a:xfrm>
            <a:off x="1696537" y="2298359"/>
            <a:ext cx="8527362" cy="2310065"/>
            <a:chOff x="172537" y="2298358"/>
            <a:chExt cx="8527362" cy="2310065"/>
          </a:xfrm>
        </p:grpSpPr>
        <p:sp>
          <p:nvSpPr>
            <p:cNvPr id="9" name="CasellaDiTesto 8">
              <a:extLst>
                <a:ext uri="{FF2B5EF4-FFF2-40B4-BE49-F238E27FC236}">
                  <a16:creationId xmlns:a16="http://schemas.microsoft.com/office/drawing/2014/main" id="{EF0DCD5B-2DD6-444F-9210-2300A5542109}"/>
                </a:ext>
              </a:extLst>
            </p:cNvPr>
            <p:cNvSpPr txBox="1"/>
            <p:nvPr/>
          </p:nvSpPr>
          <p:spPr>
            <a:xfrm>
              <a:off x="172537" y="2298358"/>
              <a:ext cx="8521885" cy="830997"/>
            </a:xfrm>
            <a:prstGeom prst="rect">
              <a:avLst/>
            </a:prstGeom>
            <a:noFill/>
            <a:ln>
              <a:solidFill>
                <a:schemeClr val="tx2">
                  <a:lumMod val="50000"/>
                </a:schemeClr>
              </a:solidFill>
            </a:ln>
          </p:spPr>
          <p:txBody>
            <a:bodyPr wrap="square" rtlCol="0">
              <a:spAutoFit/>
            </a:bodyPr>
            <a:lstStyle/>
            <a:p>
              <a:r>
                <a:rPr lang="it-IT" sz="1600" dirty="0">
                  <a:latin typeface="Cambria" panose="02040503050406030204" pitchFamily="18" charset="0"/>
                </a:rPr>
                <a:t>Gli sperimentatori cambiarono l’interdipendenza (</a:t>
              </a:r>
              <a:r>
                <a:rPr lang="it-IT" sz="1600" b="1" dirty="0">
                  <a:latin typeface="Cambria" panose="02040503050406030204" pitchFamily="18" charset="0"/>
                </a:rPr>
                <a:t>da</a:t>
              </a:r>
              <a:r>
                <a:rPr lang="it-IT" sz="1600" dirty="0">
                  <a:latin typeface="Cambria" panose="02040503050406030204" pitchFamily="18" charset="0"/>
                </a:rPr>
                <a:t> </a:t>
              </a:r>
              <a:r>
                <a:rPr lang="it-IT" sz="1600" b="1" dirty="0">
                  <a:latin typeface="Cambria" panose="02040503050406030204" pitchFamily="18" charset="0"/>
                </a:rPr>
                <a:t>negativa a positiva</a:t>
              </a:r>
              <a:r>
                <a:rPr lang="it-IT" sz="1600" dirty="0">
                  <a:latin typeface="Cambria" panose="02040503050406030204" pitchFamily="18" charset="0"/>
                </a:rPr>
                <a:t>) attraverso l’introduzione di OBIETTIVI SOVRAORDINATI (ad esempio, rottura della tubatura dell’acqua, guasto del camion che portava i viveri).</a:t>
              </a:r>
            </a:p>
          </p:txBody>
        </p:sp>
        <p:sp>
          <p:nvSpPr>
            <p:cNvPr id="8" name="CasellaDiTesto 7">
              <a:extLst>
                <a:ext uri="{FF2B5EF4-FFF2-40B4-BE49-F238E27FC236}">
                  <a16:creationId xmlns:a16="http://schemas.microsoft.com/office/drawing/2014/main" id="{74870C5A-BCD1-9F48-A79C-DF9F12CD08DC}"/>
                </a:ext>
              </a:extLst>
            </p:cNvPr>
            <p:cNvSpPr txBox="1"/>
            <p:nvPr/>
          </p:nvSpPr>
          <p:spPr>
            <a:xfrm>
              <a:off x="3569365" y="3284984"/>
              <a:ext cx="5130534" cy="1323439"/>
            </a:xfrm>
            <a:prstGeom prst="rect">
              <a:avLst/>
            </a:prstGeom>
            <a:noFill/>
            <a:ln w="19050">
              <a:solidFill>
                <a:srgbClr val="C00000"/>
              </a:solidFill>
            </a:ln>
          </p:spPr>
          <p:txBody>
            <a:bodyPr wrap="square" rtlCol="0">
              <a:spAutoFit/>
            </a:bodyPr>
            <a:lstStyle/>
            <a:p>
              <a:r>
                <a:rPr lang="it-IT" sz="1600" dirty="0">
                  <a:latin typeface="Cambria" panose="02040503050406030204" pitchFamily="18" charset="0"/>
                </a:rPr>
                <a:t>Gli obiettivi sovraordinati sono obiettivi </a:t>
              </a:r>
              <a:r>
                <a:rPr lang="it-IT" sz="1600" b="1" dirty="0">
                  <a:latin typeface="Cambria" panose="02040503050406030204" pitchFamily="18" charset="0"/>
                </a:rPr>
                <a:t>importanti per entrambi </a:t>
              </a:r>
              <a:r>
                <a:rPr lang="it-IT" sz="1600" dirty="0">
                  <a:latin typeface="Cambria" panose="02040503050406030204" pitchFamily="18" charset="0"/>
                </a:rPr>
                <a:t>i gruppi e per il cui raggiungimento è necessaria la </a:t>
              </a:r>
              <a:r>
                <a:rPr lang="it-IT" sz="1600" b="1" dirty="0">
                  <a:latin typeface="Cambria" panose="02040503050406030204" pitchFamily="18" charset="0"/>
                </a:rPr>
                <a:t>cooperazione con l’altro gruppo</a:t>
              </a:r>
              <a:r>
                <a:rPr lang="it-IT" sz="1600" dirty="0">
                  <a:latin typeface="Cambria" panose="02040503050406030204" pitchFamily="18" charset="0"/>
                </a:rPr>
                <a:t>. I due gruppi devono quindi agire assieme e in maniera coordinata per raggiungere l’obiettivo.</a:t>
              </a:r>
              <a:endParaRPr lang="it-IT" sz="1600" b="1" dirty="0">
                <a:latin typeface="Cambria" panose="02040503050406030204" pitchFamily="18" charset="0"/>
              </a:endParaRPr>
            </a:p>
          </p:txBody>
        </p:sp>
      </p:grpSp>
      <p:sp>
        <p:nvSpPr>
          <p:cNvPr id="10" name="CasellaDiTesto 9">
            <a:extLst>
              <a:ext uri="{FF2B5EF4-FFF2-40B4-BE49-F238E27FC236}">
                <a16:creationId xmlns:a16="http://schemas.microsoft.com/office/drawing/2014/main" id="{46C0E458-CDB3-6846-82DA-1CA06EE97BF4}"/>
              </a:ext>
            </a:extLst>
          </p:cNvPr>
          <p:cNvSpPr txBox="1"/>
          <p:nvPr/>
        </p:nvSpPr>
        <p:spPr>
          <a:xfrm>
            <a:off x="1750580" y="4817232"/>
            <a:ext cx="8521885" cy="1077218"/>
          </a:xfrm>
          <a:prstGeom prst="rect">
            <a:avLst/>
          </a:prstGeom>
          <a:noFill/>
          <a:ln>
            <a:solidFill>
              <a:schemeClr val="tx2">
                <a:lumMod val="50000"/>
              </a:schemeClr>
            </a:solidFill>
          </a:ln>
        </p:spPr>
        <p:txBody>
          <a:bodyPr wrap="square" rtlCol="0">
            <a:spAutoFit/>
          </a:bodyPr>
          <a:lstStyle/>
          <a:p>
            <a:r>
              <a:rPr lang="it-IT" sz="1600" dirty="0">
                <a:latin typeface="Cambria" panose="02040503050406030204" pitchFamily="18" charset="0"/>
              </a:rPr>
              <a:t>L’introduzione di obiettivi sovraordinati ha conseguenze positive:</a:t>
            </a:r>
          </a:p>
          <a:p>
            <a:pPr marL="285750" indent="-285750">
              <a:buFont typeface="Arial" panose="020B0604020202020204" pitchFamily="34" charset="0"/>
              <a:buChar char="•"/>
            </a:pPr>
            <a:r>
              <a:rPr lang="it-IT" sz="1600" b="1" dirty="0">
                <a:latin typeface="Cambria" panose="02040503050406030204" pitchFamily="18" charset="0"/>
              </a:rPr>
              <a:t>diminuisce i pregiudizi e i comportamenti aggressivi </a:t>
            </a:r>
            <a:r>
              <a:rPr lang="it-IT" sz="1600" dirty="0">
                <a:latin typeface="Cambria" panose="02040503050406030204" pitchFamily="18" charset="0"/>
              </a:rPr>
              <a:t>nei confronti dell’altro gruppo;</a:t>
            </a:r>
          </a:p>
          <a:p>
            <a:pPr marL="285750" indent="-285750">
              <a:buFont typeface="Arial" panose="020B0604020202020204" pitchFamily="34" charset="0"/>
              <a:buChar char="•"/>
            </a:pPr>
            <a:r>
              <a:rPr lang="it-IT" sz="1600" dirty="0">
                <a:latin typeface="Cambria" panose="02040503050406030204" pitchFamily="18" charset="0"/>
              </a:rPr>
              <a:t>porta alla nascita di </a:t>
            </a:r>
            <a:r>
              <a:rPr lang="it-IT" sz="1600" b="1" dirty="0">
                <a:latin typeface="Cambria" panose="02040503050406030204" pitchFamily="18" charset="0"/>
              </a:rPr>
              <a:t>amicizie intergruppi</a:t>
            </a:r>
            <a:r>
              <a:rPr lang="it-IT" sz="1600" dirty="0">
                <a:latin typeface="Cambria" panose="02040503050406030204" pitchFamily="18" charset="0"/>
              </a:rPr>
              <a:t>;</a:t>
            </a:r>
          </a:p>
          <a:p>
            <a:pPr marL="285750" indent="-285750">
              <a:buFont typeface="Arial" panose="020B0604020202020204" pitchFamily="34" charset="0"/>
              <a:buChar char="•"/>
            </a:pPr>
            <a:r>
              <a:rPr lang="it-IT" sz="1600" b="1" dirty="0">
                <a:latin typeface="Cambria" panose="02040503050406030204" pitchFamily="18" charset="0"/>
              </a:rPr>
              <a:t>riduce la salienza di appartenenza </a:t>
            </a:r>
            <a:r>
              <a:rPr lang="it-IT" sz="1600" dirty="0">
                <a:latin typeface="Cambria" panose="02040503050406030204" pitchFamily="18" charset="0"/>
              </a:rPr>
              <a:t>al proprio gruppo.</a:t>
            </a:r>
          </a:p>
        </p:txBody>
      </p:sp>
    </p:spTree>
    <p:extLst>
      <p:ext uri="{BB962C8B-B14F-4D97-AF65-F5344CB8AC3E}">
        <p14:creationId xmlns:p14="http://schemas.microsoft.com/office/powerpoint/2010/main" val="26408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7E38C0-08CF-F741-88EF-F3398AD1F37A}"/>
              </a:ext>
            </a:extLst>
          </p:cNvPr>
          <p:cNvSpPr>
            <a:spLocks noGrp="1"/>
          </p:cNvSpPr>
          <p:nvPr>
            <p:ph type="sldNum" sz="quarter" idx="12"/>
          </p:nvPr>
        </p:nvSpPr>
        <p:spPr/>
        <p:txBody>
          <a:bodyPr/>
          <a:lstStyle/>
          <a:p>
            <a:fld id="{E3AAEEB7-370C-4CD1-84ED-44A96922B98A}" type="slidenum">
              <a:rPr lang="it-IT" smtClean="0"/>
              <a:pPr/>
              <a:t>21</a:t>
            </a:fld>
            <a:endParaRPr lang="it-IT"/>
          </a:p>
        </p:txBody>
      </p:sp>
      <p:sp>
        <p:nvSpPr>
          <p:cNvPr id="6" name="Rettangolo 5">
            <a:extLst>
              <a:ext uri="{FF2B5EF4-FFF2-40B4-BE49-F238E27FC236}">
                <a16:creationId xmlns:a16="http://schemas.microsoft.com/office/drawing/2014/main" id="{80637DFD-FB59-2F49-AFE4-AAFF759B002C}"/>
              </a:ext>
            </a:extLst>
          </p:cNvPr>
          <p:cNvSpPr/>
          <p:nvPr/>
        </p:nvSpPr>
        <p:spPr>
          <a:xfrm>
            <a:off x="1661452" y="590428"/>
            <a:ext cx="7602900" cy="858443"/>
          </a:xfrm>
          <a:prstGeom prst="rect">
            <a:avLst/>
          </a:prstGeom>
          <a:noFill/>
          <a:ln cmpd="sng">
            <a:solidFill>
              <a:schemeClr val="tx2">
                <a:alpha val="86000"/>
              </a:schemeClr>
            </a:solidFill>
            <a:prstDash val="solid"/>
            <a:extLst>
              <a:ext uri="{C807C97D-BFC1-408E-A445-0C87EB9F89A2}">
                <ask:lineSketchStyleProps xmlns:ask="http://schemas.microsoft.com/office/drawing/2018/sketchyshapes" sd="1219033472">
                  <a:custGeom>
                    <a:avLst/>
                    <a:gdLst>
                      <a:gd name="connsiteX0" fmla="*/ 0 w 9178724"/>
                      <a:gd name="connsiteY0" fmla="*/ 0 h 620030"/>
                      <a:gd name="connsiteX1" fmla="*/ 298309 w 9178724"/>
                      <a:gd name="connsiteY1" fmla="*/ 0 h 620030"/>
                      <a:gd name="connsiteX2" fmla="*/ 596617 w 9178724"/>
                      <a:gd name="connsiteY2" fmla="*/ 0 h 620030"/>
                      <a:gd name="connsiteX3" fmla="*/ 894926 w 9178724"/>
                      <a:gd name="connsiteY3" fmla="*/ 0 h 620030"/>
                      <a:gd name="connsiteX4" fmla="*/ 1652170 w 9178724"/>
                      <a:gd name="connsiteY4" fmla="*/ 0 h 620030"/>
                      <a:gd name="connsiteX5" fmla="*/ 2225841 w 9178724"/>
                      <a:gd name="connsiteY5" fmla="*/ 0 h 620030"/>
                      <a:gd name="connsiteX6" fmla="*/ 2524149 w 9178724"/>
                      <a:gd name="connsiteY6" fmla="*/ 0 h 620030"/>
                      <a:gd name="connsiteX7" fmla="*/ 3097819 w 9178724"/>
                      <a:gd name="connsiteY7" fmla="*/ 0 h 620030"/>
                      <a:gd name="connsiteX8" fmla="*/ 3855064 w 9178724"/>
                      <a:gd name="connsiteY8" fmla="*/ 0 h 620030"/>
                      <a:gd name="connsiteX9" fmla="*/ 4336947 w 9178724"/>
                      <a:gd name="connsiteY9" fmla="*/ 0 h 620030"/>
                      <a:gd name="connsiteX10" fmla="*/ 4818830 w 9178724"/>
                      <a:gd name="connsiteY10" fmla="*/ 0 h 620030"/>
                      <a:gd name="connsiteX11" fmla="*/ 5392500 w 9178724"/>
                      <a:gd name="connsiteY11" fmla="*/ 0 h 620030"/>
                      <a:gd name="connsiteX12" fmla="*/ 6057958 w 9178724"/>
                      <a:gd name="connsiteY12" fmla="*/ 0 h 620030"/>
                      <a:gd name="connsiteX13" fmla="*/ 6723415 w 9178724"/>
                      <a:gd name="connsiteY13" fmla="*/ 0 h 620030"/>
                      <a:gd name="connsiteX14" fmla="*/ 7388873 w 9178724"/>
                      <a:gd name="connsiteY14" fmla="*/ 0 h 620030"/>
                      <a:gd name="connsiteX15" fmla="*/ 8146118 w 9178724"/>
                      <a:gd name="connsiteY15" fmla="*/ 0 h 620030"/>
                      <a:gd name="connsiteX16" fmla="*/ 9178724 w 9178724"/>
                      <a:gd name="connsiteY16" fmla="*/ 0 h 620030"/>
                      <a:gd name="connsiteX17" fmla="*/ 9178724 w 9178724"/>
                      <a:gd name="connsiteY17" fmla="*/ 316215 h 620030"/>
                      <a:gd name="connsiteX18" fmla="*/ 9178724 w 9178724"/>
                      <a:gd name="connsiteY18" fmla="*/ 620030 h 620030"/>
                      <a:gd name="connsiteX19" fmla="*/ 8421479 w 9178724"/>
                      <a:gd name="connsiteY19" fmla="*/ 620030 h 620030"/>
                      <a:gd name="connsiteX20" fmla="*/ 7847809 w 9178724"/>
                      <a:gd name="connsiteY20" fmla="*/ 620030 h 620030"/>
                      <a:gd name="connsiteX21" fmla="*/ 7365926 w 9178724"/>
                      <a:gd name="connsiteY21" fmla="*/ 620030 h 620030"/>
                      <a:gd name="connsiteX22" fmla="*/ 6884043 w 9178724"/>
                      <a:gd name="connsiteY22" fmla="*/ 620030 h 620030"/>
                      <a:gd name="connsiteX23" fmla="*/ 6402160 w 9178724"/>
                      <a:gd name="connsiteY23" fmla="*/ 620030 h 620030"/>
                      <a:gd name="connsiteX24" fmla="*/ 5920277 w 9178724"/>
                      <a:gd name="connsiteY24" fmla="*/ 620030 h 620030"/>
                      <a:gd name="connsiteX25" fmla="*/ 5254819 w 9178724"/>
                      <a:gd name="connsiteY25" fmla="*/ 620030 h 620030"/>
                      <a:gd name="connsiteX26" fmla="*/ 4681149 w 9178724"/>
                      <a:gd name="connsiteY26" fmla="*/ 620030 h 620030"/>
                      <a:gd name="connsiteX27" fmla="*/ 4382841 w 9178724"/>
                      <a:gd name="connsiteY27" fmla="*/ 620030 h 620030"/>
                      <a:gd name="connsiteX28" fmla="*/ 3900958 w 9178724"/>
                      <a:gd name="connsiteY28" fmla="*/ 620030 h 620030"/>
                      <a:gd name="connsiteX29" fmla="*/ 3235500 w 9178724"/>
                      <a:gd name="connsiteY29" fmla="*/ 620030 h 620030"/>
                      <a:gd name="connsiteX30" fmla="*/ 2845404 w 9178724"/>
                      <a:gd name="connsiteY30" fmla="*/ 620030 h 620030"/>
                      <a:gd name="connsiteX31" fmla="*/ 2088160 w 9178724"/>
                      <a:gd name="connsiteY31" fmla="*/ 620030 h 620030"/>
                      <a:gd name="connsiteX32" fmla="*/ 1330915 w 9178724"/>
                      <a:gd name="connsiteY32" fmla="*/ 620030 h 620030"/>
                      <a:gd name="connsiteX33" fmla="*/ 757245 w 9178724"/>
                      <a:gd name="connsiteY33" fmla="*/ 620030 h 620030"/>
                      <a:gd name="connsiteX34" fmla="*/ 0 w 9178724"/>
                      <a:gd name="connsiteY34" fmla="*/ 620030 h 620030"/>
                      <a:gd name="connsiteX35" fmla="*/ 0 w 9178724"/>
                      <a:gd name="connsiteY35" fmla="*/ 310015 h 620030"/>
                      <a:gd name="connsiteX36" fmla="*/ 0 w 9178724"/>
                      <a:gd name="connsiteY36" fmla="*/ 0 h 62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78724" h="620030" fill="none" extrusionOk="0">
                        <a:moveTo>
                          <a:pt x="0" y="0"/>
                        </a:moveTo>
                        <a:cubicBezTo>
                          <a:pt x="102535" y="-35417"/>
                          <a:pt x="231128" y="19743"/>
                          <a:pt x="298309" y="0"/>
                        </a:cubicBezTo>
                        <a:cubicBezTo>
                          <a:pt x="365490" y="-19743"/>
                          <a:pt x="504771" y="6903"/>
                          <a:pt x="596617" y="0"/>
                        </a:cubicBezTo>
                        <a:cubicBezTo>
                          <a:pt x="688463" y="-6903"/>
                          <a:pt x="801466" y="32459"/>
                          <a:pt x="894926" y="0"/>
                        </a:cubicBezTo>
                        <a:cubicBezTo>
                          <a:pt x="988386" y="-32459"/>
                          <a:pt x="1351220" y="8679"/>
                          <a:pt x="1652170" y="0"/>
                        </a:cubicBezTo>
                        <a:cubicBezTo>
                          <a:pt x="1953120" y="-8679"/>
                          <a:pt x="2036343" y="40882"/>
                          <a:pt x="2225841" y="0"/>
                        </a:cubicBezTo>
                        <a:cubicBezTo>
                          <a:pt x="2415339" y="-40882"/>
                          <a:pt x="2409558" y="12227"/>
                          <a:pt x="2524149" y="0"/>
                        </a:cubicBezTo>
                        <a:cubicBezTo>
                          <a:pt x="2638740" y="-12227"/>
                          <a:pt x="2909787" y="59308"/>
                          <a:pt x="3097819" y="0"/>
                        </a:cubicBezTo>
                        <a:cubicBezTo>
                          <a:pt x="3285851" y="-59308"/>
                          <a:pt x="3499507" y="53098"/>
                          <a:pt x="3855064" y="0"/>
                        </a:cubicBezTo>
                        <a:cubicBezTo>
                          <a:pt x="4210622" y="-53098"/>
                          <a:pt x="4150339" y="24700"/>
                          <a:pt x="4336947" y="0"/>
                        </a:cubicBezTo>
                        <a:cubicBezTo>
                          <a:pt x="4523555" y="-24700"/>
                          <a:pt x="4623920" y="10678"/>
                          <a:pt x="4818830" y="0"/>
                        </a:cubicBezTo>
                        <a:cubicBezTo>
                          <a:pt x="5013740" y="-10678"/>
                          <a:pt x="5127394" y="40268"/>
                          <a:pt x="5392500" y="0"/>
                        </a:cubicBezTo>
                        <a:cubicBezTo>
                          <a:pt x="5657606" y="-40268"/>
                          <a:pt x="5754330" y="74320"/>
                          <a:pt x="6057958" y="0"/>
                        </a:cubicBezTo>
                        <a:cubicBezTo>
                          <a:pt x="6361586" y="-74320"/>
                          <a:pt x="6494940" y="37329"/>
                          <a:pt x="6723415" y="0"/>
                        </a:cubicBezTo>
                        <a:cubicBezTo>
                          <a:pt x="6951890" y="-37329"/>
                          <a:pt x="7117832" y="30948"/>
                          <a:pt x="7388873" y="0"/>
                        </a:cubicBezTo>
                        <a:cubicBezTo>
                          <a:pt x="7659914" y="-30948"/>
                          <a:pt x="7926991" y="65074"/>
                          <a:pt x="8146118" y="0"/>
                        </a:cubicBezTo>
                        <a:cubicBezTo>
                          <a:pt x="8365246" y="-65074"/>
                          <a:pt x="8701383" y="71750"/>
                          <a:pt x="9178724" y="0"/>
                        </a:cubicBezTo>
                        <a:cubicBezTo>
                          <a:pt x="9200174" y="141322"/>
                          <a:pt x="9160033" y="216766"/>
                          <a:pt x="9178724" y="316215"/>
                        </a:cubicBezTo>
                        <a:cubicBezTo>
                          <a:pt x="9197415" y="415665"/>
                          <a:pt x="9170910" y="493137"/>
                          <a:pt x="9178724" y="620030"/>
                        </a:cubicBezTo>
                        <a:cubicBezTo>
                          <a:pt x="8847610" y="633606"/>
                          <a:pt x="8699284" y="581521"/>
                          <a:pt x="8421479" y="620030"/>
                        </a:cubicBezTo>
                        <a:cubicBezTo>
                          <a:pt x="8143674" y="658539"/>
                          <a:pt x="8043343" y="588100"/>
                          <a:pt x="7847809" y="620030"/>
                        </a:cubicBezTo>
                        <a:cubicBezTo>
                          <a:pt x="7652275" y="651960"/>
                          <a:pt x="7499974" y="566721"/>
                          <a:pt x="7365926" y="620030"/>
                        </a:cubicBezTo>
                        <a:cubicBezTo>
                          <a:pt x="7231878" y="673339"/>
                          <a:pt x="6983206" y="609203"/>
                          <a:pt x="6884043" y="620030"/>
                        </a:cubicBezTo>
                        <a:cubicBezTo>
                          <a:pt x="6784880" y="630857"/>
                          <a:pt x="6634085" y="589226"/>
                          <a:pt x="6402160" y="620030"/>
                        </a:cubicBezTo>
                        <a:cubicBezTo>
                          <a:pt x="6170235" y="650834"/>
                          <a:pt x="6075682" y="619367"/>
                          <a:pt x="5920277" y="620030"/>
                        </a:cubicBezTo>
                        <a:cubicBezTo>
                          <a:pt x="5764872" y="620693"/>
                          <a:pt x="5573139" y="548710"/>
                          <a:pt x="5254819" y="620030"/>
                        </a:cubicBezTo>
                        <a:cubicBezTo>
                          <a:pt x="4936499" y="691350"/>
                          <a:pt x="4839040" y="582151"/>
                          <a:pt x="4681149" y="620030"/>
                        </a:cubicBezTo>
                        <a:cubicBezTo>
                          <a:pt x="4523258" y="657909"/>
                          <a:pt x="4447847" y="611926"/>
                          <a:pt x="4382841" y="620030"/>
                        </a:cubicBezTo>
                        <a:cubicBezTo>
                          <a:pt x="4317835" y="628134"/>
                          <a:pt x="4075188" y="570834"/>
                          <a:pt x="3900958" y="620030"/>
                        </a:cubicBezTo>
                        <a:cubicBezTo>
                          <a:pt x="3726728" y="669226"/>
                          <a:pt x="3504960" y="595564"/>
                          <a:pt x="3235500" y="620030"/>
                        </a:cubicBezTo>
                        <a:cubicBezTo>
                          <a:pt x="2966040" y="644496"/>
                          <a:pt x="3034078" y="612289"/>
                          <a:pt x="2845404" y="620030"/>
                        </a:cubicBezTo>
                        <a:cubicBezTo>
                          <a:pt x="2656730" y="627771"/>
                          <a:pt x="2449560" y="570399"/>
                          <a:pt x="2088160" y="620030"/>
                        </a:cubicBezTo>
                        <a:cubicBezTo>
                          <a:pt x="1726760" y="669661"/>
                          <a:pt x="1489744" y="618694"/>
                          <a:pt x="1330915" y="620030"/>
                        </a:cubicBezTo>
                        <a:cubicBezTo>
                          <a:pt x="1172086" y="621366"/>
                          <a:pt x="970889" y="568148"/>
                          <a:pt x="757245" y="620030"/>
                        </a:cubicBezTo>
                        <a:cubicBezTo>
                          <a:pt x="543601" y="671912"/>
                          <a:pt x="288056" y="618081"/>
                          <a:pt x="0" y="620030"/>
                        </a:cubicBezTo>
                        <a:cubicBezTo>
                          <a:pt x="-24602" y="527322"/>
                          <a:pt x="13740" y="373087"/>
                          <a:pt x="0" y="310015"/>
                        </a:cubicBezTo>
                        <a:cubicBezTo>
                          <a:pt x="-13740" y="246943"/>
                          <a:pt x="26405" y="66838"/>
                          <a:pt x="0" y="0"/>
                        </a:cubicBezTo>
                        <a:close/>
                      </a:path>
                      <a:path w="9178724" h="620030" stroke="0" extrusionOk="0">
                        <a:moveTo>
                          <a:pt x="0" y="0"/>
                        </a:moveTo>
                        <a:cubicBezTo>
                          <a:pt x="96739" y="-29740"/>
                          <a:pt x="316269" y="55884"/>
                          <a:pt x="481883" y="0"/>
                        </a:cubicBezTo>
                        <a:cubicBezTo>
                          <a:pt x="647497" y="-55884"/>
                          <a:pt x="662906" y="22298"/>
                          <a:pt x="780192" y="0"/>
                        </a:cubicBezTo>
                        <a:cubicBezTo>
                          <a:pt x="897478" y="-22298"/>
                          <a:pt x="1174454" y="84120"/>
                          <a:pt x="1537436" y="0"/>
                        </a:cubicBezTo>
                        <a:cubicBezTo>
                          <a:pt x="1900418" y="-84120"/>
                          <a:pt x="1921992" y="49836"/>
                          <a:pt x="2019319" y="0"/>
                        </a:cubicBezTo>
                        <a:cubicBezTo>
                          <a:pt x="2116646" y="-49836"/>
                          <a:pt x="2279697" y="53246"/>
                          <a:pt x="2501202" y="0"/>
                        </a:cubicBezTo>
                        <a:cubicBezTo>
                          <a:pt x="2722707" y="-53246"/>
                          <a:pt x="3105924" y="15731"/>
                          <a:pt x="3258447" y="0"/>
                        </a:cubicBezTo>
                        <a:cubicBezTo>
                          <a:pt x="3410970" y="-15731"/>
                          <a:pt x="3548202" y="42104"/>
                          <a:pt x="3648543" y="0"/>
                        </a:cubicBezTo>
                        <a:cubicBezTo>
                          <a:pt x="3748884" y="-42104"/>
                          <a:pt x="4173673" y="21777"/>
                          <a:pt x="4405788" y="0"/>
                        </a:cubicBezTo>
                        <a:cubicBezTo>
                          <a:pt x="4637904" y="-21777"/>
                          <a:pt x="4991337" y="42536"/>
                          <a:pt x="5163032" y="0"/>
                        </a:cubicBezTo>
                        <a:cubicBezTo>
                          <a:pt x="5334727" y="-42536"/>
                          <a:pt x="5620270" y="48170"/>
                          <a:pt x="5736703" y="0"/>
                        </a:cubicBezTo>
                        <a:cubicBezTo>
                          <a:pt x="5853136" y="-48170"/>
                          <a:pt x="6278797" y="51597"/>
                          <a:pt x="6493947" y="0"/>
                        </a:cubicBezTo>
                        <a:cubicBezTo>
                          <a:pt x="6709097" y="-51597"/>
                          <a:pt x="6791622" y="51322"/>
                          <a:pt x="6975830" y="0"/>
                        </a:cubicBezTo>
                        <a:cubicBezTo>
                          <a:pt x="7160038" y="-51322"/>
                          <a:pt x="7222993" y="41857"/>
                          <a:pt x="7457713" y="0"/>
                        </a:cubicBezTo>
                        <a:cubicBezTo>
                          <a:pt x="7692433" y="-41857"/>
                          <a:pt x="7885776" y="62575"/>
                          <a:pt x="8123171" y="0"/>
                        </a:cubicBezTo>
                        <a:cubicBezTo>
                          <a:pt x="8360566" y="-62575"/>
                          <a:pt x="8394351" y="45246"/>
                          <a:pt x="8605054" y="0"/>
                        </a:cubicBezTo>
                        <a:cubicBezTo>
                          <a:pt x="8815757" y="-45246"/>
                          <a:pt x="8988246" y="15581"/>
                          <a:pt x="9178724" y="0"/>
                        </a:cubicBezTo>
                        <a:cubicBezTo>
                          <a:pt x="9202683" y="95727"/>
                          <a:pt x="9155313" y="164771"/>
                          <a:pt x="9178724" y="322416"/>
                        </a:cubicBezTo>
                        <a:cubicBezTo>
                          <a:pt x="9202135" y="480061"/>
                          <a:pt x="9157802" y="527713"/>
                          <a:pt x="9178724" y="620030"/>
                        </a:cubicBezTo>
                        <a:cubicBezTo>
                          <a:pt x="8951193" y="671370"/>
                          <a:pt x="8799462" y="595443"/>
                          <a:pt x="8513267" y="620030"/>
                        </a:cubicBezTo>
                        <a:cubicBezTo>
                          <a:pt x="8227072" y="644617"/>
                          <a:pt x="8259683" y="573792"/>
                          <a:pt x="8123171" y="620030"/>
                        </a:cubicBezTo>
                        <a:cubicBezTo>
                          <a:pt x="7986659" y="666268"/>
                          <a:pt x="7591580" y="543706"/>
                          <a:pt x="7365926" y="620030"/>
                        </a:cubicBezTo>
                        <a:cubicBezTo>
                          <a:pt x="7140272" y="696354"/>
                          <a:pt x="6935755" y="598652"/>
                          <a:pt x="6792256" y="620030"/>
                        </a:cubicBezTo>
                        <a:cubicBezTo>
                          <a:pt x="6648757" y="641408"/>
                          <a:pt x="6575267" y="585033"/>
                          <a:pt x="6402160" y="620030"/>
                        </a:cubicBezTo>
                        <a:cubicBezTo>
                          <a:pt x="6229053" y="655027"/>
                          <a:pt x="6024031" y="591791"/>
                          <a:pt x="5828490" y="620030"/>
                        </a:cubicBezTo>
                        <a:cubicBezTo>
                          <a:pt x="5632949" y="648269"/>
                          <a:pt x="5678078" y="587768"/>
                          <a:pt x="5530181" y="620030"/>
                        </a:cubicBezTo>
                        <a:cubicBezTo>
                          <a:pt x="5382284" y="652292"/>
                          <a:pt x="5354071" y="600649"/>
                          <a:pt x="5231873" y="620030"/>
                        </a:cubicBezTo>
                        <a:cubicBezTo>
                          <a:pt x="5109675" y="639411"/>
                          <a:pt x="4917260" y="557481"/>
                          <a:pt x="4658202" y="620030"/>
                        </a:cubicBezTo>
                        <a:cubicBezTo>
                          <a:pt x="4399144" y="682579"/>
                          <a:pt x="4442789" y="601632"/>
                          <a:pt x="4268107" y="620030"/>
                        </a:cubicBezTo>
                        <a:cubicBezTo>
                          <a:pt x="4093426" y="638428"/>
                          <a:pt x="3806188" y="560095"/>
                          <a:pt x="3602649" y="620030"/>
                        </a:cubicBezTo>
                        <a:cubicBezTo>
                          <a:pt x="3399110" y="679965"/>
                          <a:pt x="3364832" y="602250"/>
                          <a:pt x="3212553" y="620030"/>
                        </a:cubicBezTo>
                        <a:cubicBezTo>
                          <a:pt x="3060274" y="637810"/>
                          <a:pt x="2803745" y="611116"/>
                          <a:pt x="2547096" y="620030"/>
                        </a:cubicBezTo>
                        <a:cubicBezTo>
                          <a:pt x="2290447" y="628944"/>
                          <a:pt x="2330663" y="599928"/>
                          <a:pt x="2248787" y="620030"/>
                        </a:cubicBezTo>
                        <a:cubicBezTo>
                          <a:pt x="2166911" y="640132"/>
                          <a:pt x="1894976" y="566256"/>
                          <a:pt x="1583330" y="620030"/>
                        </a:cubicBezTo>
                        <a:cubicBezTo>
                          <a:pt x="1271684" y="673804"/>
                          <a:pt x="1331706" y="588276"/>
                          <a:pt x="1193234" y="620030"/>
                        </a:cubicBezTo>
                        <a:cubicBezTo>
                          <a:pt x="1054762" y="651784"/>
                          <a:pt x="1037048" y="618999"/>
                          <a:pt x="894926" y="620030"/>
                        </a:cubicBezTo>
                        <a:cubicBezTo>
                          <a:pt x="752804" y="621061"/>
                          <a:pt x="670831" y="580283"/>
                          <a:pt x="504830" y="620030"/>
                        </a:cubicBezTo>
                        <a:cubicBezTo>
                          <a:pt x="338829" y="659777"/>
                          <a:pt x="209164" y="605714"/>
                          <a:pt x="0" y="620030"/>
                        </a:cubicBezTo>
                        <a:cubicBezTo>
                          <a:pt x="-25652" y="520703"/>
                          <a:pt x="14295" y="447375"/>
                          <a:pt x="0" y="322416"/>
                        </a:cubicBezTo>
                        <a:cubicBezTo>
                          <a:pt x="-14295" y="197457"/>
                          <a:pt x="4354" y="146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solidFill>
                  <a:schemeClr val="tx1"/>
                </a:solidFill>
                <a:latin typeface="Cambria" panose="02040503050406030204" pitchFamily="18" charset="0"/>
                <a:cs typeface="Arial" panose="020B0604020202020204" pitchFamily="34" charset="0"/>
              </a:rPr>
              <a:t>The </a:t>
            </a:r>
            <a:r>
              <a:rPr lang="it-IT" sz="2400" b="1" dirty="0" err="1">
                <a:solidFill>
                  <a:schemeClr val="tx1"/>
                </a:solidFill>
                <a:latin typeface="Cambria" panose="02040503050406030204" pitchFamily="18" charset="0"/>
                <a:cs typeface="Arial" panose="020B0604020202020204" pitchFamily="34" charset="0"/>
              </a:rPr>
              <a:t>Robber’s</a:t>
            </a:r>
            <a:r>
              <a:rPr lang="it-IT" sz="2400" b="1" dirty="0">
                <a:solidFill>
                  <a:schemeClr val="tx1"/>
                </a:solidFill>
                <a:latin typeface="Cambria" panose="02040503050406030204" pitchFamily="18" charset="0"/>
                <a:cs typeface="Arial" panose="020B0604020202020204" pitchFamily="34" charset="0"/>
              </a:rPr>
              <a:t> cave </a:t>
            </a:r>
            <a:r>
              <a:rPr lang="it-IT" sz="2400" b="1" dirty="0" err="1">
                <a:solidFill>
                  <a:schemeClr val="tx1"/>
                </a:solidFill>
                <a:latin typeface="Cambria" panose="02040503050406030204" pitchFamily="18" charset="0"/>
                <a:cs typeface="Arial" panose="020B0604020202020204" pitchFamily="34" charset="0"/>
              </a:rPr>
              <a:t>experiment</a:t>
            </a:r>
            <a:r>
              <a:rPr lang="it-IT" sz="2400" b="1" dirty="0">
                <a:solidFill>
                  <a:schemeClr val="tx1"/>
                </a:solidFill>
                <a:latin typeface="Cambria" panose="02040503050406030204" pitchFamily="18" charset="0"/>
                <a:cs typeface="Arial" panose="020B0604020202020204" pitchFamily="34" charset="0"/>
              </a:rPr>
              <a:t> [</a:t>
            </a:r>
            <a:r>
              <a:rPr lang="it-IT" sz="2400" b="1" dirty="0" err="1">
                <a:solidFill>
                  <a:schemeClr val="tx1"/>
                </a:solidFill>
                <a:latin typeface="Cambria" panose="02040503050406030204" pitchFamily="18" charset="0"/>
                <a:cs typeface="Arial" panose="020B0604020202020204" pitchFamily="34" charset="0"/>
              </a:rPr>
              <a:t>Sherif</a:t>
            </a:r>
            <a:r>
              <a:rPr lang="it-IT" sz="2400" b="1" dirty="0">
                <a:solidFill>
                  <a:schemeClr val="tx1"/>
                </a:solidFill>
                <a:latin typeface="Cambria" panose="02040503050406030204" pitchFamily="18" charset="0"/>
                <a:cs typeface="Arial" panose="020B0604020202020204" pitchFamily="34" charset="0"/>
              </a:rPr>
              <a:t> e </a:t>
            </a:r>
            <a:r>
              <a:rPr lang="it-IT" sz="2400" b="1" dirty="0" err="1">
                <a:solidFill>
                  <a:schemeClr val="tx1"/>
                </a:solidFill>
                <a:latin typeface="Cambria" panose="02040503050406030204" pitchFamily="18" charset="0"/>
                <a:cs typeface="Arial" panose="020B0604020202020204" pitchFamily="34" charset="0"/>
              </a:rPr>
              <a:t>Sherif</a:t>
            </a:r>
            <a:r>
              <a:rPr lang="it-IT" sz="2400" b="1" dirty="0">
                <a:solidFill>
                  <a:schemeClr val="tx1"/>
                </a:solidFill>
                <a:latin typeface="Cambria" panose="02040503050406030204" pitchFamily="18" charset="0"/>
                <a:cs typeface="Arial" panose="020B0604020202020204" pitchFamily="34" charset="0"/>
              </a:rPr>
              <a:t>, 1953]</a:t>
            </a:r>
          </a:p>
        </p:txBody>
      </p:sp>
      <p:sp>
        <p:nvSpPr>
          <p:cNvPr id="7" name="CasellaDiTesto 6">
            <a:extLst>
              <a:ext uri="{FF2B5EF4-FFF2-40B4-BE49-F238E27FC236}">
                <a16:creationId xmlns:a16="http://schemas.microsoft.com/office/drawing/2014/main" id="{AFD86DE8-E783-FD41-97B3-73A19BE0DF50}"/>
              </a:ext>
            </a:extLst>
          </p:cNvPr>
          <p:cNvSpPr txBox="1"/>
          <p:nvPr/>
        </p:nvSpPr>
        <p:spPr>
          <a:xfrm>
            <a:off x="9264352" y="1096918"/>
            <a:ext cx="1008112" cy="369332"/>
          </a:xfrm>
          <a:prstGeom prst="rect">
            <a:avLst/>
          </a:prstGeom>
          <a:noFill/>
        </p:spPr>
        <p:txBody>
          <a:bodyPr wrap="square" rtlCol="0">
            <a:spAutoFit/>
          </a:bodyPr>
          <a:lstStyle/>
          <a:p>
            <a:r>
              <a:rPr lang="it-IT" b="1" dirty="0">
                <a:solidFill>
                  <a:schemeClr val="tx2">
                    <a:lumMod val="50000"/>
                  </a:schemeClr>
                </a:solidFill>
                <a:latin typeface="Cambria" panose="02040503050406030204" pitchFamily="18" charset="0"/>
              </a:rPr>
              <a:t>FASE II</a:t>
            </a:r>
          </a:p>
        </p:txBody>
      </p:sp>
      <p:sp>
        <p:nvSpPr>
          <p:cNvPr id="14" name="CasellaDiTesto 13">
            <a:extLst>
              <a:ext uri="{FF2B5EF4-FFF2-40B4-BE49-F238E27FC236}">
                <a16:creationId xmlns:a16="http://schemas.microsoft.com/office/drawing/2014/main" id="{5F8F2B93-123B-8A44-9484-FE97110F492A}"/>
              </a:ext>
            </a:extLst>
          </p:cNvPr>
          <p:cNvSpPr txBox="1"/>
          <p:nvPr/>
        </p:nvSpPr>
        <p:spPr>
          <a:xfrm>
            <a:off x="1702758" y="1720340"/>
            <a:ext cx="8713723" cy="1077218"/>
          </a:xfrm>
          <a:prstGeom prst="rect">
            <a:avLst/>
          </a:prstGeom>
          <a:noFill/>
          <a:ln w="3175">
            <a:solidFill>
              <a:schemeClr val="tx2">
                <a:lumMod val="50000"/>
              </a:schemeClr>
            </a:solidFill>
          </a:ln>
        </p:spPr>
        <p:txBody>
          <a:bodyPr wrap="square" rtlCol="0">
            <a:spAutoFit/>
          </a:bodyPr>
          <a:lstStyle/>
          <a:p>
            <a:r>
              <a:rPr lang="it-IT" sz="1600" dirty="0">
                <a:latin typeface="Cambria" panose="02040503050406030204" pitchFamily="18" charset="0"/>
              </a:rPr>
              <a:t>La Teoria del Conflitto realistico è particolarmente importante perché dimostra come la </a:t>
            </a:r>
            <a:r>
              <a:rPr lang="it-IT" sz="1600" b="1" dirty="0">
                <a:latin typeface="Cambria" panose="02040503050406030204" pitchFamily="18" charset="0"/>
              </a:rPr>
              <a:t>competizione e l’interdipendenza negativa </a:t>
            </a:r>
            <a:r>
              <a:rPr lang="it-IT" sz="1600" dirty="0">
                <a:latin typeface="Cambria" panose="02040503050406030204" pitchFamily="18" charset="0"/>
              </a:rPr>
              <a:t>tra due gruppi </a:t>
            </a:r>
            <a:r>
              <a:rPr lang="it-IT" sz="1600" b="1" dirty="0">
                <a:latin typeface="Cambria" panose="02040503050406030204" pitchFamily="18" charset="0"/>
              </a:rPr>
              <a:t>aumentano pregiudizio e discriminazione </a:t>
            </a:r>
            <a:r>
              <a:rPr lang="it-IT" sz="1600" dirty="0">
                <a:latin typeface="Cambria" panose="02040503050406030204" pitchFamily="18" charset="0"/>
              </a:rPr>
              <a:t>e indica una prima </a:t>
            </a:r>
            <a:r>
              <a:rPr lang="it-IT" sz="1600" b="1" dirty="0">
                <a:latin typeface="Cambria" panose="02040503050406030204" pitchFamily="18" charset="0"/>
              </a:rPr>
              <a:t>via di</a:t>
            </a:r>
            <a:r>
              <a:rPr lang="it-IT" sz="1600" dirty="0">
                <a:latin typeface="Cambria" panose="02040503050406030204" pitchFamily="18" charset="0"/>
              </a:rPr>
              <a:t> </a:t>
            </a:r>
            <a:r>
              <a:rPr lang="it-IT" sz="1600" b="1" dirty="0">
                <a:latin typeface="Cambria" panose="02040503050406030204" pitchFamily="18" charset="0"/>
              </a:rPr>
              <a:t>riduzione</a:t>
            </a:r>
            <a:r>
              <a:rPr lang="it-IT" sz="1600" dirty="0">
                <a:latin typeface="Cambria" panose="02040503050406030204" pitchFamily="18" charset="0"/>
              </a:rPr>
              <a:t> di questi processi (introduzione di scopi sovraordinati).</a:t>
            </a:r>
          </a:p>
        </p:txBody>
      </p:sp>
      <p:grpSp>
        <p:nvGrpSpPr>
          <p:cNvPr id="2" name="Gruppo 1">
            <a:extLst>
              <a:ext uri="{FF2B5EF4-FFF2-40B4-BE49-F238E27FC236}">
                <a16:creationId xmlns:a16="http://schemas.microsoft.com/office/drawing/2014/main" id="{293B3189-1A65-7140-87E0-C7191D33A4FB}"/>
              </a:ext>
            </a:extLst>
          </p:cNvPr>
          <p:cNvGrpSpPr/>
          <p:nvPr/>
        </p:nvGrpSpPr>
        <p:grpSpPr>
          <a:xfrm>
            <a:off x="1736540" y="3055258"/>
            <a:ext cx="8679941" cy="2822015"/>
            <a:chOff x="212539" y="3055257"/>
            <a:chExt cx="8679941" cy="2822015"/>
          </a:xfrm>
        </p:grpSpPr>
        <p:sp>
          <p:nvSpPr>
            <p:cNvPr id="12" name="CasellaDiTesto 11">
              <a:extLst>
                <a:ext uri="{FF2B5EF4-FFF2-40B4-BE49-F238E27FC236}">
                  <a16:creationId xmlns:a16="http://schemas.microsoft.com/office/drawing/2014/main" id="{ECA7E8D6-EA88-994C-9C06-A4D1DE48977D}"/>
                </a:ext>
              </a:extLst>
            </p:cNvPr>
            <p:cNvSpPr txBox="1"/>
            <p:nvPr/>
          </p:nvSpPr>
          <p:spPr>
            <a:xfrm>
              <a:off x="212539" y="3055257"/>
              <a:ext cx="834148" cy="369332"/>
            </a:xfrm>
            <a:prstGeom prst="rect">
              <a:avLst/>
            </a:prstGeom>
            <a:noFill/>
            <a:ln w="3175">
              <a:noFill/>
            </a:ln>
          </p:spPr>
          <p:txBody>
            <a:bodyPr wrap="square" rtlCol="0">
              <a:spAutoFit/>
            </a:bodyPr>
            <a:lstStyle/>
            <a:p>
              <a:r>
                <a:rPr lang="it-IT" b="1" dirty="0">
                  <a:solidFill>
                    <a:schemeClr val="accent2">
                      <a:lumMod val="50000"/>
                    </a:schemeClr>
                  </a:solidFill>
                  <a:latin typeface="Cambria" panose="02040503050406030204" pitchFamily="18" charset="0"/>
                </a:rPr>
                <a:t>MA…</a:t>
              </a:r>
            </a:p>
          </p:txBody>
        </p:sp>
        <p:sp>
          <p:nvSpPr>
            <p:cNvPr id="13" name="CasellaDiTesto 12">
              <a:extLst>
                <a:ext uri="{FF2B5EF4-FFF2-40B4-BE49-F238E27FC236}">
                  <a16:creationId xmlns:a16="http://schemas.microsoft.com/office/drawing/2014/main" id="{700DCE51-585F-1A45-A96C-9795D46ADAE8}"/>
                </a:ext>
              </a:extLst>
            </p:cNvPr>
            <p:cNvSpPr txBox="1"/>
            <p:nvPr/>
          </p:nvSpPr>
          <p:spPr>
            <a:xfrm>
              <a:off x="212539" y="4109672"/>
              <a:ext cx="8679941" cy="646331"/>
            </a:xfrm>
            <a:prstGeom prst="rect">
              <a:avLst/>
            </a:prstGeom>
            <a:noFill/>
            <a:ln w="3175">
              <a:solidFill>
                <a:schemeClr val="tx2">
                  <a:lumMod val="50000"/>
                </a:schemeClr>
              </a:solidFill>
            </a:ln>
          </p:spPr>
          <p:txBody>
            <a:bodyPr wrap="square" rtlCol="0">
              <a:spAutoFit/>
            </a:bodyPr>
            <a:lstStyle/>
            <a:p>
              <a:r>
                <a:rPr lang="it-IT" dirty="0">
                  <a:latin typeface="Cambria" panose="02040503050406030204" pitchFamily="18" charset="0"/>
                </a:rPr>
                <a:t>Il pregiudizio era </a:t>
              </a:r>
              <a:r>
                <a:rPr lang="it-IT" b="1" dirty="0">
                  <a:latin typeface="Cambria" panose="02040503050406030204" pitchFamily="18" charset="0"/>
                </a:rPr>
                <a:t>iniziato</a:t>
              </a:r>
              <a:r>
                <a:rPr lang="it-IT" dirty="0">
                  <a:latin typeface="Cambria" panose="02040503050406030204" pitchFamily="18" charset="0"/>
                </a:rPr>
                <a:t> ancora </a:t>
              </a:r>
              <a:r>
                <a:rPr lang="it-IT" b="1" dirty="0">
                  <a:latin typeface="Cambria" panose="02040503050406030204" pitchFamily="18" charset="0"/>
                </a:rPr>
                <a:t>prima dell’introduzione di attività competitive </a:t>
              </a:r>
              <a:r>
                <a:rPr lang="it-IT" dirty="0">
                  <a:latin typeface="Cambria" panose="02040503050406030204" pitchFamily="18" charset="0"/>
                </a:rPr>
                <a:t>tra i due gruppi.</a:t>
              </a:r>
            </a:p>
          </p:txBody>
        </p:sp>
        <p:sp>
          <p:nvSpPr>
            <p:cNvPr id="16" name="CasellaDiTesto 15">
              <a:extLst>
                <a:ext uri="{FF2B5EF4-FFF2-40B4-BE49-F238E27FC236}">
                  <a16:creationId xmlns:a16="http://schemas.microsoft.com/office/drawing/2014/main" id="{177647FC-6864-8F4D-9583-86B943E41E4B}"/>
                </a:ext>
              </a:extLst>
            </p:cNvPr>
            <p:cNvSpPr txBox="1"/>
            <p:nvPr/>
          </p:nvSpPr>
          <p:spPr>
            <a:xfrm>
              <a:off x="212539" y="4953942"/>
              <a:ext cx="8679941" cy="923330"/>
            </a:xfrm>
            <a:prstGeom prst="rect">
              <a:avLst/>
            </a:prstGeom>
            <a:noFill/>
            <a:ln w="3175">
              <a:solidFill>
                <a:schemeClr val="tx2">
                  <a:lumMod val="50000"/>
                </a:schemeClr>
              </a:solidFill>
            </a:ln>
          </p:spPr>
          <p:txBody>
            <a:bodyPr wrap="square" rtlCol="0">
              <a:spAutoFit/>
            </a:bodyPr>
            <a:lstStyle/>
            <a:p>
              <a:r>
                <a:rPr lang="it-IT" dirty="0">
                  <a:latin typeface="Cambria" panose="02040503050406030204" pitchFamily="18" charset="0"/>
                </a:rPr>
                <a:t>La competizione per scarse risorse e l’interdipendenza negativa </a:t>
              </a:r>
              <a:r>
                <a:rPr lang="it-IT" b="1" dirty="0">
                  <a:latin typeface="Cambria" panose="02040503050406030204" pitchFamily="18" charset="0"/>
                </a:rPr>
                <a:t>NON sono condizioni necessarie </a:t>
              </a:r>
              <a:r>
                <a:rPr lang="it-IT" dirty="0">
                  <a:latin typeface="Cambria" panose="02040503050406030204" pitchFamily="18" charset="0"/>
                </a:rPr>
                <a:t>perché nasca il pregiudizio: ci può essere pregiudizio e discriminazione verso l’altro gruppo anche in assenza di competizione.</a:t>
              </a:r>
            </a:p>
          </p:txBody>
        </p:sp>
        <p:sp>
          <p:nvSpPr>
            <p:cNvPr id="17" name="CasellaDiTesto 16">
              <a:extLst>
                <a:ext uri="{FF2B5EF4-FFF2-40B4-BE49-F238E27FC236}">
                  <a16:creationId xmlns:a16="http://schemas.microsoft.com/office/drawing/2014/main" id="{137745E0-B98D-1A47-813C-A138D68184FE}"/>
                </a:ext>
              </a:extLst>
            </p:cNvPr>
            <p:cNvSpPr txBox="1"/>
            <p:nvPr/>
          </p:nvSpPr>
          <p:spPr>
            <a:xfrm>
              <a:off x="212539" y="3573016"/>
              <a:ext cx="8679941" cy="369332"/>
            </a:xfrm>
            <a:prstGeom prst="rect">
              <a:avLst/>
            </a:prstGeom>
            <a:noFill/>
            <a:ln w="3175">
              <a:solidFill>
                <a:schemeClr val="tx2">
                  <a:lumMod val="50000"/>
                </a:schemeClr>
              </a:solidFill>
            </a:ln>
          </p:spPr>
          <p:txBody>
            <a:bodyPr wrap="square" rtlCol="0">
              <a:spAutoFit/>
            </a:bodyPr>
            <a:lstStyle/>
            <a:p>
              <a:r>
                <a:rPr lang="it-IT" dirty="0">
                  <a:latin typeface="Cambria" panose="02040503050406030204" pitchFamily="18" charset="0"/>
                </a:rPr>
                <a:t>Non permette di spiegare tutti i </a:t>
              </a:r>
              <a:r>
                <a:rPr lang="it-IT" b="1" dirty="0">
                  <a:latin typeface="Cambria" panose="02040503050406030204" pitchFamily="18" charset="0"/>
                </a:rPr>
                <a:t>tipi di pregiudizio</a:t>
              </a:r>
              <a:r>
                <a:rPr lang="it-IT" dirty="0">
                  <a:latin typeface="Cambria" panose="02040503050406030204" pitchFamily="18" charset="0"/>
                </a:rPr>
                <a:t>.</a:t>
              </a:r>
            </a:p>
          </p:txBody>
        </p:sp>
      </p:grpSp>
    </p:spTree>
    <p:extLst>
      <p:ext uri="{BB962C8B-B14F-4D97-AF65-F5344CB8AC3E}">
        <p14:creationId xmlns:p14="http://schemas.microsoft.com/office/powerpoint/2010/main" val="422620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7E38C0-08CF-F741-88EF-F3398AD1F37A}"/>
              </a:ext>
            </a:extLst>
          </p:cNvPr>
          <p:cNvSpPr>
            <a:spLocks noGrp="1"/>
          </p:cNvSpPr>
          <p:nvPr>
            <p:ph type="sldNum" sz="quarter" idx="12"/>
          </p:nvPr>
        </p:nvSpPr>
        <p:spPr/>
        <p:txBody>
          <a:bodyPr/>
          <a:lstStyle/>
          <a:p>
            <a:fld id="{E3AAEEB7-370C-4CD1-84ED-44A96922B98A}" type="slidenum">
              <a:rPr lang="it-IT" smtClean="0"/>
              <a:pPr/>
              <a:t>22</a:t>
            </a:fld>
            <a:endParaRPr lang="it-IT"/>
          </a:p>
        </p:txBody>
      </p:sp>
      <p:sp>
        <p:nvSpPr>
          <p:cNvPr id="6" name="Rettangolo 5">
            <a:extLst>
              <a:ext uri="{FF2B5EF4-FFF2-40B4-BE49-F238E27FC236}">
                <a16:creationId xmlns:a16="http://schemas.microsoft.com/office/drawing/2014/main" id="{80637DFD-FB59-2F49-AFE4-AAFF759B002C}"/>
              </a:ext>
            </a:extLst>
          </p:cNvPr>
          <p:cNvSpPr/>
          <p:nvPr/>
        </p:nvSpPr>
        <p:spPr>
          <a:xfrm>
            <a:off x="1661452" y="590428"/>
            <a:ext cx="7602900" cy="858443"/>
          </a:xfrm>
          <a:prstGeom prst="rect">
            <a:avLst/>
          </a:prstGeom>
          <a:noFill/>
          <a:ln cmpd="sng">
            <a:solidFill>
              <a:schemeClr val="tx2">
                <a:alpha val="86000"/>
              </a:schemeClr>
            </a:solidFill>
            <a:prstDash val="solid"/>
            <a:extLst>
              <a:ext uri="{C807C97D-BFC1-408E-A445-0C87EB9F89A2}">
                <ask:lineSketchStyleProps xmlns:ask="http://schemas.microsoft.com/office/drawing/2018/sketchyshapes" sd="1219033472">
                  <a:custGeom>
                    <a:avLst/>
                    <a:gdLst>
                      <a:gd name="connsiteX0" fmla="*/ 0 w 9178724"/>
                      <a:gd name="connsiteY0" fmla="*/ 0 h 620030"/>
                      <a:gd name="connsiteX1" fmla="*/ 298309 w 9178724"/>
                      <a:gd name="connsiteY1" fmla="*/ 0 h 620030"/>
                      <a:gd name="connsiteX2" fmla="*/ 596617 w 9178724"/>
                      <a:gd name="connsiteY2" fmla="*/ 0 h 620030"/>
                      <a:gd name="connsiteX3" fmla="*/ 894926 w 9178724"/>
                      <a:gd name="connsiteY3" fmla="*/ 0 h 620030"/>
                      <a:gd name="connsiteX4" fmla="*/ 1652170 w 9178724"/>
                      <a:gd name="connsiteY4" fmla="*/ 0 h 620030"/>
                      <a:gd name="connsiteX5" fmla="*/ 2225841 w 9178724"/>
                      <a:gd name="connsiteY5" fmla="*/ 0 h 620030"/>
                      <a:gd name="connsiteX6" fmla="*/ 2524149 w 9178724"/>
                      <a:gd name="connsiteY6" fmla="*/ 0 h 620030"/>
                      <a:gd name="connsiteX7" fmla="*/ 3097819 w 9178724"/>
                      <a:gd name="connsiteY7" fmla="*/ 0 h 620030"/>
                      <a:gd name="connsiteX8" fmla="*/ 3855064 w 9178724"/>
                      <a:gd name="connsiteY8" fmla="*/ 0 h 620030"/>
                      <a:gd name="connsiteX9" fmla="*/ 4336947 w 9178724"/>
                      <a:gd name="connsiteY9" fmla="*/ 0 h 620030"/>
                      <a:gd name="connsiteX10" fmla="*/ 4818830 w 9178724"/>
                      <a:gd name="connsiteY10" fmla="*/ 0 h 620030"/>
                      <a:gd name="connsiteX11" fmla="*/ 5392500 w 9178724"/>
                      <a:gd name="connsiteY11" fmla="*/ 0 h 620030"/>
                      <a:gd name="connsiteX12" fmla="*/ 6057958 w 9178724"/>
                      <a:gd name="connsiteY12" fmla="*/ 0 h 620030"/>
                      <a:gd name="connsiteX13" fmla="*/ 6723415 w 9178724"/>
                      <a:gd name="connsiteY13" fmla="*/ 0 h 620030"/>
                      <a:gd name="connsiteX14" fmla="*/ 7388873 w 9178724"/>
                      <a:gd name="connsiteY14" fmla="*/ 0 h 620030"/>
                      <a:gd name="connsiteX15" fmla="*/ 8146118 w 9178724"/>
                      <a:gd name="connsiteY15" fmla="*/ 0 h 620030"/>
                      <a:gd name="connsiteX16" fmla="*/ 9178724 w 9178724"/>
                      <a:gd name="connsiteY16" fmla="*/ 0 h 620030"/>
                      <a:gd name="connsiteX17" fmla="*/ 9178724 w 9178724"/>
                      <a:gd name="connsiteY17" fmla="*/ 316215 h 620030"/>
                      <a:gd name="connsiteX18" fmla="*/ 9178724 w 9178724"/>
                      <a:gd name="connsiteY18" fmla="*/ 620030 h 620030"/>
                      <a:gd name="connsiteX19" fmla="*/ 8421479 w 9178724"/>
                      <a:gd name="connsiteY19" fmla="*/ 620030 h 620030"/>
                      <a:gd name="connsiteX20" fmla="*/ 7847809 w 9178724"/>
                      <a:gd name="connsiteY20" fmla="*/ 620030 h 620030"/>
                      <a:gd name="connsiteX21" fmla="*/ 7365926 w 9178724"/>
                      <a:gd name="connsiteY21" fmla="*/ 620030 h 620030"/>
                      <a:gd name="connsiteX22" fmla="*/ 6884043 w 9178724"/>
                      <a:gd name="connsiteY22" fmla="*/ 620030 h 620030"/>
                      <a:gd name="connsiteX23" fmla="*/ 6402160 w 9178724"/>
                      <a:gd name="connsiteY23" fmla="*/ 620030 h 620030"/>
                      <a:gd name="connsiteX24" fmla="*/ 5920277 w 9178724"/>
                      <a:gd name="connsiteY24" fmla="*/ 620030 h 620030"/>
                      <a:gd name="connsiteX25" fmla="*/ 5254819 w 9178724"/>
                      <a:gd name="connsiteY25" fmla="*/ 620030 h 620030"/>
                      <a:gd name="connsiteX26" fmla="*/ 4681149 w 9178724"/>
                      <a:gd name="connsiteY26" fmla="*/ 620030 h 620030"/>
                      <a:gd name="connsiteX27" fmla="*/ 4382841 w 9178724"/>
                      <a:gd name="connsiteY27" fmla="*/ 620030 h 620030"/>
                      <a:gd name="connsiteX28" fmla="*/ 3900958 w 9178724"/>
                      <a:gd name="connsiteY28" fmla="*/ 620030 h 620030"/>
                      <a:gd name="connsiteX29" fmla="*/ 3235500 w 9178724"/>
                      <a:gd name="connsiteY29" fmla="*/ 620030 h 620030"/>
                      <a:gd name="connsiteX30" fmla="*/ 2845404 w 9178724"/>
                      <a:gd name="connsiteY30" fmla="*/ 620030 h 620030"/>
                      <a:gd name="connsiteX31" fmla="*/ 2088160 w 9178724"/>
                      <a:gd name="connsiteY31" fmla="*/ 620030 h 620030"/>
                      <a:gd name="connsiteX32" fmla="*/ 1330915 w 9178724"/>
                      <a:gd name="connsiteY32" fmla="*/ 620030 h 620030"/>
                      <a:gd name="connsiteX33" fmla="*/ 757245 w 9178724"/>
                      <a:gd name="connsiteY33" fmla="*/ 620030 h 620030"/>
                      <a:gd name="connsiteX34" fmla="*/ 0 w 9178724"/>
                      <a:gd name="connsiteY34" fmla="*/ 620030 h 620030"/>
                      <a:gd name="connsiteX35" fmla="*/ 0 w 9178724"/>
                      <a:gd name="connsiteY35" fmla="*/ 310015 h 620030"/>
                      <a:gd name="connsiteX36" fmla="*/ 0 w 9178724"/>
                      <a:gd name="connsiteY36" fmla="*/ 0 h 62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78724" h="620030" fill="none" extrusionOk="0">
                        <a:moveTo>
                          <a:pt x="0" y="0"/>
                        </a:moveTo>
                        <a:cubicBezTo>
                          <a:pt x="102535" y="-35417"/>
                          <a:pt x="231128" y="19743"/>
                          <a:pt x="298309" y="0"/>
                        </a:cubicBezTo>
                        <a:cubicBezTo>
                          <a:pt x="365490" y="-19743"/>
                          <a:pt x="504771" y="6903"/>
                          <a:pt x="596617" y="0"/>
                        </a:cubicBezTo>
                        <a:cubicBezTo>
                          <a:pt x="688463" y="-6903"/>
                          <a:pt x="801466" y="32459"/>
                          <a:pt x="894926" y="0"/>
                        </a:cubicBezTo>
                        <a:cubicBezTo>
                          <a:pt x="988386" y="-32459"/>
                          <a:pt x="1351220" y="8679"/>
                          <a:pt x="1652170" y="0"/>
                        </a:cubicBezTo>
                        <a:cubicBezTo>
                          <a:pt x="1953120" y="-8679"/>
                          <a:pt x="2036343" y="40882"/>
                          <a:pt x="2225841" y="0"/>
                        </a:cubicBezTo>
                        <a:cubicBezTo>
                          <a:pt x="2415339" y="-40882"/>
                          <a:pt x="2409558" y="12227"/>
                          <a:pt x="2524149" y="0"/>
                        </a:cubicBezTo>
                        <a:cubicBezTo>
                          <a:pt x="2638740" y="-12227"/>
                          <a:pt x="2909787" y="59308"/>
                          <a:pt x="3097819" y="0"/>
                        </a:cubicBezTo>
                        <a:cubicBezTo>
                          <a:pt x="3285851" y="-59308"/>
                          <a:pt x="3499507" y="53098"/>
                          <a:pt x="3855064" y="0"/>
                        </a:cubicBezTo>
                        <a:cubicBezTo>
                          <a:pt x="4210622" y="-53098"/>
                          <a:pt x="4150339" y="24700"/>
                          <a:pt x="4336947" y="0"/>
                        </a:cubicBezTo>
                        <a:cubicBezTo>
                          <a:pt x="4523555" y="-24700"/>
                          <a:pt x="4623920" y="10678"/>
                          <a:pt x="4818830" y="0"/>
                        </a:cubicBezTo>
                        <a:cubicBezTo>
                          <a:pt x="5013740" y="-10678"/>
                          <a:pt x="5127394" y="40268"/>
                          <a:pt x="5392500" y="0"/>
                        </a:cubicBezTo>
                        <a:cubicBezTo>
                          <a:pt x="5657606" y="-40268"/>
                          <a:pt x="5754330" y="74320"/>
                          <a:pt x="6057958" y="0"/>
                        </a:cubicBezTo>
                        <a:cubicBezTo>
                          <a:pt x="6361586" y="-74320"/>
                          <a:pt x="6494940" y="37329"/>
                          <a:pt x="6723415" y="0"/>
                        </a:cubicBezTo>
                        <a:cubicBezTo>
                          <a:pt x="6951890" y="-37329"/>
                          <a:pt x="7117832" y="30948"/>
                          <a:pt x="7388873" y="0"/>
                        </a:cubicBezTo>
                        <a:cubicBezTo>
                          <a:pt x="7659914" y="-30948"/>
                          <a:pt x="7926991" y="65074"/>
                          <a:pt x="8146118" y="0"/>
                        </a:cubicBezTo>
                        <a:cubicBezTo>
                          <a:pt x="8365246" y="-65074"/>
                          <a:pt x="8701383" y="71750"/>
                          <a:pt x="9178724" y="0"/>
                        </a:cubicBezTo>
                        <a:cubicBezTo>
                          <a:pt x="9200174" y="141322"/>
                          <a:pt x="9160033" y="216766"/>
                          <a:pt x="9178724" y="316215"/>
                        </a:cubicBezTo>
                        <a:cubicBezTo>
                          <a:pt x="9197415" y="415665"/>
                          <a:pt x="9170910" y="493137"/>
                          <a:pt x="9178724" y="620030"/>
                        </a:cubicBezTo>
                        <a:cubicBezTo>
                          <a:pt x="8847610" y="633606"/>
                          <a:pt x="8699284" y="581521"/>
                          <a:pt x="8421479" y="620030"/>
                        </a:cubicBezTo>
                        <a:cubicBezTo>
                          <a:pt x="8143674" y="658539"/>
                          <a:pt x="8043343" y="588100"/>
                          <a:pt x="7847809" y="620030"/>
                        </a:cubicBezTo>
                        <a:cubicBezTo>
                          <a:pt x="7652275" y="651960"/>
                          <a:pt x="7499974" y="566721"/>
                          <a:pt x="7365926" y="620030"/>
                        </a:cubicBezTo>
                        <a:cubicBezTo>
                          <a:pt x="7231878" y="673339"/>
                          <a:pt x="6983206" y="609203"/>
                          <a:pt x="6884043" y="620030"/>
                        </a:cubicBezTo>
                        <a:cubicBezTo>
                          <a:pt x="6784880" y="630857"/>
                          <a:pt x="6634085" y="589226"/>
                          <a:pt x="6402160" y="620030"/>
                        </a:cubicBezTo>
                        <a:cubicBezTo>
                          <a:pt x="6170235" y="650834"/>
                          <a:pt x="6075682" y="619367"/>
                          <a:pt x="5920277" y="620030"/>
                        </a:cubicBezTo>
                        <a:cubicBezTo>
                          <a:pt x="5764872" y="620693"/>
                          <a:pt x="5573139" y="548710"/>
                          <a:pt x="5254819" y="620030"/>
                        </a:cubicBezTo>
                        <a:cubicBezTo>
                          <a:pt x="4936499" y="691350"/>
                          <a:pt x="4839040" y="582151"/>
                          <a:pt x="4681149" y="620030"/>
                        </a:cubicBezTo>
                        <a:cubicBezTo>
                          <a:pt x="4523258" y="657909"/>
                          <a:pt x="4447847" y="611926"/>
                          <a:pt x="4382841" y="620030"/>
                        </a:cubicBezTo>
                        <a:cubicBezTo>
                          <a:pt x="4317835" y="628134"/>
                          <a:pt x="4075188" y="570834"/>
                          <a:pt x="3900958" y="620030"/>
                        </a:cubicBezTo>
                        <a:cubicBezTo>
                          <a:pt x="3726728" y="669226"/>
                          <a:pt x="3504960" y="595564"/>
                          <a:pt x="3235500" y="620030"/>
                        </a:cubicBezTo>
                        <a:cubicBezTo>
                          <a:pt x="2966040" y="644496"/>
                          <a:pt x="3034078" y="612289"/>
                          <a:pt x="2845404" y="620030"/>
                        </a:cubicBezTo>
                        <a:cubicBezTo>
                          <a:pt x="2656730" y="627771"/>
                          <a:pt x="2449560" y="570399"/>
                          <a:pt x="2088160" y="620030"/>
                        </a:cubicBezTo>
                        <a:cubicBezTo>
                          <a:pt x="1726760" y="669661"/>
                          <a:pt x="1489744" y="618694"/>
                          <a:pt x="1330915" y="620030"/>
                        </a:cubicBezTo>
                        <a:cubicBezTo>
                          <a:pt x="1172086" y="621366"/>
                          <a:pt x="970889" y="568148"/>
                          <a:pt x="757245" y="620030"/>
                        </a:cubicBezTo>
                        <a:cubicBezTo>
                          <a:pt x="543601" y="671912"/>
                          <a:pt x="288056" y="618081"/>
                          <a:pt x="0" y="620030"/>
                        </a:cubicBezTo>
                        <a:cubicBezTo>
                          <a:pt x="-24602" y="527322"/>
                          <a:pt x="13740" y="373087"/>
                          <a:pt x="0" y="310015"/>
                        </a:cubicBezTo>
                        <a:cubicBezTo>
                          <a:pt x="-13740" y="246943"/>
                          <a:pt x="26405" y="66838"/>
                          <a:pt x="0" y="0"/>
                        </a:cubicBezTo>
                        <a:close/>
                      </a:path>
                      <a:path w="9178724" h="620030" stroke="0" extrusionOk="0">
                        <a:moveTo>
                          <a:pt x="0" y="0"/>
                        </a:moveTo>
                        <a:cubicBezTo>
                          <a:pt x="96739" y="-29740"/>
                          <a:pt x="316269" y="55884"/>
                          <a:pt x="481883" y="0"/>
                        </a:cubicBezTo>
                        <a:cubicBezTo>
                          <a:pt x="647497" y="-55884"/>
                          <a:pt x="662906" y="22298"/>
                          <a:pt x="780192" y="0"/>
                        </a:cubicBezTo>
                        <a:cubicBezTo>
                          <a:pt x="897478" y="-22298"/>
                          <a:pt x="1174454" y="84120"/>
                          <a:pt x="1537436" y="0"/>
                        </a:cubicBezTo>
                        <a:cubicBezTo>
                          <a:pt x="1900418" y="-84120"/>
                          <a:pt x="1921992" y="49836"/>
                          <a:pt x="2019319" y="0"/>
                        </a:cubicBezTo>
                        <a:cubicBezTo>
                          <a:pt x="2116646" y="-49836"/>
                          <a:pt x="2279697" y="53246"/>
                          <a:pt x="2501202" y="0"/>
                        </a:cubicBezTo>
                        <a:cubicBezTo>
                          <a:pt x="2722707" y="-53246"/>
                          <a:pt x="3105924" y="15731"/>
                          <a:pt x="3258447" y="0"/>
                        </a:cubicBezTo>
                        <a:cubicBezTo>
                          <a:pt x="3410970" y="-15731"/>
                          <a:pt x="3548202" y="42104"/>
                          <a:pt x="3648543" y="0"/>
                        </a:cubicBezTo>
                        <a:cubicBezTo>
                          <a:pt x="3748884" y="-42104"/>
                          <a:pt x="4173673" y="21777"/>
                          <a:pt x="4405788" y="0"/>
                        </a:cubicBezTo>
                        <a:cubicBezTo>
                          <a:pt x="4637904" y="-21777"/>
                          <a:pt x="4991337" y="42536"/>
                          <a:pt x="5163032" y="0"/>
                        </a:cubicBezTo>
                        <a:cubicBezTo>
                          <a:pt x="5334727" y="-42536"/>
                          <a:pt x="5620270" y="48170"/>
                          <a:pt x="5736703" y="0"/>
                        </a:cubicBezTo>
                        <a:cubicBezTo>
                          <a:pt x="5853136" y="-48170"/>
                          <a:pt x="6278797" y="51597"/>
                          <a:pt x="6493947" y="0"/>
                        </a:cubicBezTo>
                        <a:cubicBezTo>
                          <a:pt x="6709097" y="-51597"/>
                          <a:pt x="6791622" y="51322"/>
                          <a:pt x="6975830" y="0"/>
                        </a:cubicBezTo>
                        <a:cubicBezTo>
                          <a:pt x="7160038" y="-51322"/>
                          <a:pt x="7222993" y="41857"/>
                          <a:pt x="7457713" y="0"/>
                        </a:cubicBezTo>
                        <a:cubicBezTo>
                          <a:pt x="7692433" y="-41857"/>
                          <a:pt x="7885776" y="62575"/>
                          <a:pt x="8123171" y="0"/>
                        </a:cubicBezTo>
                        <a:cubicBezTo>
                          <a:pt x="8360566" y="-62575"/>
                          <a:pt x="8394351" y="45246"/>
                          <a:pt x="8605054" y="0"/>
                        </a:cubicBezTo>
                        <a:cubicBezTo>
                          <a:pt x="8815757" y="-45246"/>
                          <a:pt x="8988246" y="15581"/>
                          <a:pt x="9178724" y="0"/>
                        </a:cubicBezTo>
                        <a:cubicBezTo>
                          <a:pt x="9202683" y="95727"/>
                          <a:pt x="9155313" y="164771"/>
                          <a:pt x="9178724" y="322416"/>
                        </a:cubicBezTo>
                        <a:cubicBezTo>
                          <a:pt x="9202135" y="480061"/>
                          <a:pt x="9157802" y="527713"/>
                          <a:pt x="9178724" y="620030"/>
                        </a:cubicBezTo>
                        <a:cubicBezTo>
                          <a:pt x="8951193" y="671370"/>
                          <a:pt x="8799462" y="595443"/>
                          <a:pt x="8513267" y="620030"/>
                        </a:cubicBezTo>
                        <a:cubicBezTo>
                          <a:pt x="8227072" y="644617"/>
                          <a:pt x="8259683" y="573792"/>
                          <a:pt x="8123171" y="620030"/>
                        </a:cubicBezTo>
                        <a:cubicBezTo>
                          <a:pt x="7986659" y="666268"/>
                          <a:pt x="7591580" y="543706"/>
                          <a:pt x="7365926" y="620030"/>
                        </a:cubicBezTo>
                        <a:cubicBezTo>
                          <a:pt x="7140272" y="696354"/>
                          <a:pt x="6935755" y="598652"/>
                          <a:pt x="6792256" y="620030"/>
                        </a:cubicBezTo>
                        <a:cubicBezTo>
                          <a:pt x="6648757" y="641408"/>
                          <a:pt x="6575267" y="585033"/>
                          <a:pt x="6402160" y="620030"/>
                        </a:cubicBezTo>
                        <a:cubicBezTo>
                          <a:pt x="6229053" y="655027"/>
                          <a:pt x="6024031" y="591791"/>
                          <a:pt x="5828490" y="620030"/>
                        </a:cubicBezTo>
                        <a:cubicBezTo>
                          <a:pt x="5632949" y="648269"/>
                          <a:pt x="5678078" y="587768"/>
                          <a:pt x="5530181" y="620030"/>
                        </a:cubicBezTo>
                        <a:cubicBezTo>
                          <a:pt x="5382284" y="652292"/>
                          <a:pt x="5354071" y="600649"/>
                          <a:pt x="5231873" y="620030"/>
                        </a:cubicBezTo>
                        <a:cubicBezTo>
                          <a:pt x="5109675" y="639411"/>
                          <a:pt x="4917260" y="557481"/>
                          <a:pt x="4658202" y="620030"/>
                        </a:cubicBezTo>
                        <a:cubicBezTo>
                          <a:pt x="4399144" y="682579"/>
                          <a:pt x="4442789" y="601632"/>
                          <a:pt x="4268107" y="620030"/>
                        </a:cubicBezTo>
                        <a:cubicBezTo>
                          <a:pt x="4093426" y="638428"/>
                          <a:pt x="3806188" y="560095"/>
                          <a:pt x="3602649" y="620030"/>
                        </a:cubicBezTo>
                        <a:cubicBezTo>
                          <a:pt x="3399110" y="679965"/>
                          <a:pt x="3364832" y="602250"/>
                          <a:pt x="3212553" y="620030"/>
                        </a:cubicBezTo>
                        <a:cubicBezTo>
                          <a:pt x="3060274" y="637810"/>
                          <a:pt x="2803745" y="611116"/>
                          <a:pt x="2547096" y="620030"/>
                        </a:cubicBezTo>
                        <a:cubicBezTo>
                          <a:pt x="2290447" y="628944"/>
                          <a:pt x="2330663" y="599928"/>
                          <a:pt x="2248787" y="620030"/>
                        </a:cubicBezTo>
                        <a:cubicBezTo>
                          <a:pt x="2166911" y="640132"/>
                          <a:pt x="1894976" y="566256"/>
                          <a:pt x="1583330" y="620030"/>
                        </a:cubicBezTo>
                        <a:cubicBezTo>
                          <a:pt x="1271684" y="673804"/>
                          <a:pt x="1331706" y="588276"/>
                          <a:pt x="1193234" y="620030"/>
                        </a:cubicBezTo>
                        <a:cubicBezTo>
                          <a:pt x="1054762" y="651784"/>
                          <a:pt x="1037048" y="618999"/>
                          <a:pt x="894926" y="620030"/>
                        </a:cubicBezTo>
                        <a:cubicBezTo>
                          <a:pt x="752804" y="621061"/>
                          <a:pt x="670831" y="580283"/>
                          <a:pt x="504830" y="620030"/>
                        </a:cubicBezTo>
                        <a:cubicBezTo>
                          <a:pt x="338829" y="659777"/>
                          <a:pt x="209164" y="605714"/>
                          <a:pt x="0" y="620030"/>
                        </a:cubicBezTo>
                        <a:cubicBezTo>
                          <a:pt x="-25652" y="520703"/>
                          <a:pt x="14295" y="447375"/>
                          <a:pt x="0" y="322416"/>
                        </a:cubicBezTo>
                        <a:cubicBezTo>
                          <a:pt x="-14295" y="197457"/>
                          <a:pt x="4354" y="146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solidFill>
                  <a:schemeClr val="tx1"/>
                </a:solidFill>
                <a:latin typeface="Cambria" panose="02040503050406030204" pitchFamily="18" charset="0"/>
                <a:cs typeface="Arial" panose="020B0604020202020204" pitchFamily="34" charset="0"/>
              </a:rPr>
              <a:t>La teoria dell’identità sociale</a:t>
            </a:r>
          </a:p>
        </p:txBody>
      </p:sp>
      <p:sp>
        <p:nvSpPr>
          <p:cNvPr id="7" name="CasellaDiTesto 6">
            <a:extLst>
              <a:ext uri="{FF2B5EF4-FFF2-40B4-BE49-F238E27FC236}">
                <a16:creationId xmlns:a16="http://schemas.microsoft.com/office/drawing/2014/main" id="{AFD86DE8-E783-FD41-97B3-73A19BE0DF50}"/>
              </a:ext>
            </a:extLst>
          </p:cNvPr>
          <p:cNvSpPr txBox="1"/>
          <p:nvPr/>
        </p:nvSpPr>
        <p:spPr>
          <a:xfrm>
            <a:off x="9264352" y="1096918"/>
            <a:ext cx="1008112" cy="369332"/>
          </a:xfrm>
          <a:prstGeom prst="rect">
            <a:avLst/>
          </a:prstGeom>
          <a:noFill/>
        </p:spPr>
        <p:txBody>
          <a:bodyPr wrap="square" rtlCol="0">
            <a:spAutoFit/>
          </a:bodyPr>
          <a:lstStyle/>
          <a:p>
            <a:r>
              <a:rPr lang="it-IT" b="1" dirty="0">
                <a:solidFill>
                  <a:schemeClr val="tx2">
                    <a:lumMod val="50000"/>
                  </a:schemeClr>
                </a:solidFill>
                <a:latin typeface="Cambria" panose="02040503050406030204" pitchFamily="18" charset="0"/>
              </a:rPr>
              <a:t>FASE II</a:t>
            </a:r>
          </a:p>
        </p:txBody>
      </p:sp>
      <p:sp>
        <p:nvSpPr>
          <p:cNvPr id="14" name="CasellaDiTesto 13">
            <a:extLst>
              <a:ext uri="{FF2B5EF4-FFF2-40B4-BE49-F238E27FC236}">
                <a16:creationId xmlns:a16="http://schemas.microsoft.com/office/drawing/2014/main" id="{5F8F2B93-123B-8A44-9484-FE97110F492A}"/>
              </a:ext>
            </a:extLst>
          </p:cNvPr>
          <p:cNvSpPr txBox="1"/>
          <p:nvPr/>
        </p:nvSpPr>
        <p:spPr>
          <a:xfrm>
            <a:off x="1702758" y="1720340"/>
            <a:ext cx="8713723" cy="369332"/>
          </a:xfrm>
          <a:prstGeom prst="rect">
            <a:avLst/>
          </a:prstGeom>
          <a:noFill/>
          <a:ln w="3175">
            <a:solidFill>
              <a:schemeClr val="tx2">
                <a:lumMod val="50000"/>
              </a:schemeClr>
            </a:solidFill>
          </a:ln>
        </p:spPr>
        <p:txBody>
          <a:bodyPr wrap="square" rtlCol="0">
            <a:spAutoFit/>
          </a:bodyPr>
          <a:lstStyle/>
          <a:p>
            <a:r>
              <a:rPr lang="it-IT" dirty="0">
                <a:latin typeface="Cambria" panose="02040503050406030204" pitchFamily="18" charset="0"/>
              </a:rPr>
              <a:t>Il pregiudizio è un fenomeno che </a:t>
            </a:r>
            <a:r>
              <a:rPr lang="it-IT" b="1" dirty="0">
                <a:latin typeface="Cambria" panose="02040503050406030204" pitchFamily="18" charset="0"/>
              </a:rPr>
              <a:t>riguarda tutti gli individui</a:t>
            </a:r>
            <a:r>
              <a:rPr lang="it-IT" dirty="0">
                <a:latin typeface="Cambria" panose="02040503050406030204" pitchFamily="18" charset="0"/>
              </a:rPr>
              <a:t>.</a:t>
            </a:r>
          </a:p>
        </p:txBody>
      </p:sp>
      <p:sp>
        <p:nvSpPr>
          <p:cNvPr id="10" name="CasellaDiTesto 9">
            <a:extLst>
              <a:ext uri="{FF2B5EF4-FFF2-40B4-BE49-F238E27FC236}">
                <a16:creationId xmlns:a16="http://schemas.microsoft.com/office/drawing/2014/main" id="{EF034164-0E5F-4E42-BBF6-78F23044C643}"/>
              </a:ext>
            </a:extLst>
          </p:cNvPr>
          <p:cNvSpPr txBox="1"/>
          <p:nvPr/>
        </p:nvSpPr>
        <p:spPr>
          <a:xfrm>
            <a:off x="1702758" y="2361143"/>
            <a:ext cx="8713723" cy="646331"/>
          </a:xfrm>
          <a:prstGeom prst="rect">
            <a:avLst/>
          </a:prstGeom>
          <a:noFill/>
          <a:ln w="3175">
            <a:solidFill>
              <a:schemeClr val="tx2">
                <a:lumMod val="50000"/>
              </a:schemeClr>
            </a:solidFill>
          </a:ln>
        </p:spPr>
        <p:txBody>
          <a:bodyPr wrap="square" rtlCol="0">
            <a:spAutoFit/>
          </a:bodyPr>
          <a:lstStyle/>
          <a:p>
            <a:r>
              <a:rPr lang="it-IT" dirty="0">
                <a:latin typeface="Cambria" panose="02040503050406030204" pitchFamily="18" charset="0"/>
              </a:rPr>
              <a:t>Esistono </a:t>
            </a:r>
            <a:r>
              <a:rPr lang="it-IT" b="1" dirty="0">
                <a:latin typeface="Cambria" panose="02040503050406030204" pitchFamily="18" charset="0"/>
              </a:rPr>
              <a:t>particolari caratteristiche individuali e condizioni socio-economiche </a:t>
            </a:r>
            <a:r>
              <a:rPr lang="it-IT" dirty="0">
                <a:latin typeface="Cambria" panose="02040503050406030204" pitchFamily="18" charset="0"/>
              </a:rPr>
              <a:t>che possono accentuare espressioni di pregiudizio, </a:t>
            </a:r>
            <a:r>
              <a:rPr lang="it-IT" b="1" dirty="0">
                <a:solidFill>
                  <a:schemeClr val="accent2"/>
                </a:solidFill>
                <a:latin typeface="Cambria" panose="02040503050406030204" pitchFamily="18" charset="0"/>
              </a:rPr>
              <a:t>ma non possono spiegarne le origini</a:t>
            </a:r>
            <a:r>
              <a:rPr lang="it-IT" dirty="0">
                <a:latin typeface="Cambria" panose="02040503050406030204" pitchFamily="18" charset="0"/>
              </a:rPr>
              <a:t>.</a:t>
            </a:r>
          </a:p>
        </p:txBody>
      </p:sp>
      <p:grpSp>
        <p:nvGrpSpPr>
          <p:cNvPr id="3" name="Gruppo 2">
            <a:extLst>
              <a:ext uri="{FF2B5EF4-FFF2-40B4-BE49-F238E27FC236}">
                <a16:creationId xmlns:a16="http://schemas.microsoft.com/office/drawing/2014/main" id="{07341D3D-E132-C84C-A155-DCE560D2D072}"/>
              </a:ext>
            </a:extLst>
          </p:cNvPr>
          <p:cNvGrpSpPr/>
          <p:nvPr/>
        </p:nvGrpSpPr>
        <p:grpSpPr>
          <a:xfrm>
            <a:off x="1702758" y="3502749"/>
            <a:ext cx="8713723" cy="1941478"/>
            <a:chOff x="178757" y="3502749"/>
            <a:chExt cx="8713723" cy="1941478"/>
          </a:xfrm>
        </p:grpSpPr>
        <p:sp>
          <p:nvSpPr>
            <p:cNvPr id="11" name="CasellaDiTesto 10">
              <a:extLst>
                <a:ext uri="{FF2B5EF4-FFF2-40B4-BE49-F238E27FC236}">
                  <a16:creationId xmlns:a16="http://schemas.microsoft.com/office/drawing/2014/main" id="{B9D1342A-909E-DF45-A4E9-FC9598DBD2A2}"/>
                </a:ext>
              </a:extLst>
            </p:cNvPr>
            <p:cNvSpPr txBox="1"/>
            <p:nvPr/>
          </p:nvSpPr>
          <p:spPr>
            <a:xfrm>
              <a:off x="178757" y="3502749"/>
              <a:ext cx="8713723" cy="646331"/>
            </a:xfrm>
            <a:prstGeom prst="rect">
              <a:avLst/>
            </a:prstGeom>
            <a:noFill/>
            <a:ln w="3175">
              <a:solidFill>
                <a:schemeClr val="tx2">
                  <a:lumMod val="50000"/>
                </a:schemeClr>
              </a:solidFill>
            </a:ln>
          </p:spPr>
          <p:txBody>
            <a:bodyPr wrap="square" rtlCol="0">
              <a:spAutoFit/>
            </a:bodyPr>
            <a:lstStyle/>
            <a:p>
              <a:r>
                <a:rPr lang="it-IT" dirty="0">
                  <a:latin typeface="Cambria" panose="02040503050406030204" pitchFamily="18" charset="0"/>
                </a:rPr>
                <a:t>Le origini del pregiudizio vanno ricercate nei </a:t>
              </a:r>
              <a:r>
                <a:rPr lang="it-IT" b="1" dirty="0">
                  <a:latin typeface="Cambria" panose="02040503050406030204" pitchFamily="18" charset="0"/>
                </a:rPr>
                <a:t>NORMALI PROCESSI COGNITIVI E MOTIVAZIONALI DELL’INDIVIDUO.</a:t>
              </a:r>
            </a:p>
          </p:txBody>
        </p:sp>
        <p:sp>
          <p:nvSpPr>
            <p:cNvPr id="2" name="CasellaDiTesto 1">
              <a:extLst>
                <a:ext uri="{FF2B5EF4-FFF2-40B4-BE49-F238E27FC236}">
                  <a16:creationId xmlns:a16="http://schemas.microsoft.com/office/drawing/2014/main" id="{B2C6FDE5-412F-2B46-934C-1C6EEF6E7DFD}"/>
                </a:ext>
              </a:extLst>
            </p:cNvPr>
            <p:cNvSpPr txBox="1"/>
            <p:nvPr/>
          </p:nvSpPr>
          <p:spPr>
            <a:xfrm>
              <a:off x="2855568" y="4315419"/>
              <a:ext cx="1716432" cy="338554"/>
            </a:xfrm>
            <a:prstGeom prst="rect">
              <a:avLst/>
            </a:prstGeom>
            <a:noFill/>
          </p:spPr>
          <p:txBody>
            <a:bodyPr wrap="none" rtlCol="0">
              <a:spAutoFit/>
            </a:bodyPr>
            <a:lstStyle/>
            <a:p>
              <a:r>
                <a:rPr lang="it-IT" sz="1600" dirty="0">
                  <a:latin typeface="Cambria" panose="02040503050406030204" pitchFamily="18" charset="0"/>
                </a:rPr>
                <a:t>Processi cognitivi</a:t>
              </a:r>
            </a:p>
          </p:txBody>
        </p:sp>
        <p:sp>
          <p:nvSpPr>
            <p:cNvPr id="15" name="CasellaDiTesto 14">
              <a:extLst>
                <a:ext uri="{FF2B5EF4-FFF2-40B4-BE49-F238E27FC236}">
                  <a16:creationId xmlns:a16="http://schemas.microsoft.com/office/drawing/2014/main" id="{E87562BC-C864-AE4A-A623-D4324CED404F}"/>
                </a:ext>
              </a:extLst>
            </p:cNvPr>
            <p:cNvSpPr txBox="1"/>
            <p:nvPr/>
          </p:nvSpPr>
          <p:spPr>
            <a:xfrm>
              <a:off x="2855568" y="5069216"/>
              <a:ext cx="2152833" cy="338554"/>
            </a:xfrm>
            <a:prstGeom prst="rect">
              <a:avLst/>
            </a:prstGeom>
            <a:noFill/>
          </p:spPr>
          <p:txBody>
            <a:bodyPr wrap="none" rtlCol="0">
              <a:spAutoFit/>
            </a:bodyPr>
            <a:lstStyle/>
            <a:p>
              <a:r>
                <a:rPr lang="it-IT" sz="1600" dirty="0">
                  <a:latin typeface="Cambria" panose="02040503050406030204" pitchFamily="18" charset="0"/>
                </a:rPr>
                <a:t>Processi motivazionali</a:t>
              </a:r>
            </a:p>
          </p:txBody>
        </p:sp>
        <p:sp>
          <p:nvSpPr>
            <p:cNvPr id="18" name="CasellaDiTesto 17">
              <a:extLst>
                <a:ext uri="{FF2B5EF4-FFF2-40B4-BE49-F238E27FC236}">
                  <a16:creationId xmlns:a16="http://schemas.microsoft.com/office/drawing/2014/main" id="{2D0D8167-E8E7-4446-A326-EBDDEE7C3912}"/>
                </a:ext>
              </a:extLst>
            </p:cNvPr>
            <p:cNvSpPr txBox="1"/>
            <p:nvPr/>
          </p:nvSpPr>
          <p:spPr>
            <a:xfrm>
              <a:off x="4572000" y="4315419"/>
              <a:ext cx="3168352" cy="369332"/>
            </a:xfrm>
            <a:prstGeom prst="rect">
              <a:avLst/>
            </a:prstGeom>
            <a:solidFill>
              <a:schemeClr val="accent1">
                <a:lumMod val="20000"/>
                <a:lumOff val="80000"/>
              </a:schemeClr>
            </a:solidFill>
            <a:ln w="3175">
              <a:solidFill>
                <a:schemeClr val="tx2">
                  <a:lumMod val="50000"/>
                </a:schemeClr>
              </a:solidFill>
            </a:ln>
          </p:spPr>
          <p:txBody>
            <a:bodyPr wrap="square" rtlCol="0">
              <a:spAutoFit/>
            </a:bodyPr>
            <a:lstStyle/>
            <a:p>
              <a:r>
                <a:rPr lang="it-IT" dirty="0">
                  <a:latin typeface="Cambria" panose="02040503050406030204" pitchFamily="18" charset="0"/>
                </a:rPr>
                <a:t>CATEGORIZZAZIONE SOCIALE</a:t>
              </a:r>
            </a:p>
          </p:txBody>
        </p:sp>
        <p:sp>
          <p:nvSpPr>
            <p:cNvPr id="19" name="CasellaDiTesto 18">
              <a:extLst>
                <a:ext uri="{FF2B5EF4-FFF2-40B4-BE49-F238E27FC236}">
                  <a16:creationId xmlns:a16="http://schemas.microsoft.com/office/drawing/2014/main" id="{862C30BC-1E7F-F14C-BBC1-F232E442A802}"/>
                </a:ext>
              </a:extLst>
            </p:cNvPr>
            <p:cNvSpPr txBox="1"/>
            <p:nvPr/>
          </p:nvSpPr>
          <p:spPr>
            <a:xfrm>
              <a:off x="4952662" y="5069216"/>
              <a:ext cx="2152833" cy="375011"/>
            </a:xfrm>
            <a:prstGeom prst="rect">
              <a:avLst/>
            </a:prstGeom>
            <a:solidFill>
              <a:schemeClr val="accent1">
                <a:lumMod val="20000"/>
                <a:lumOff val="80000"/>
              </a:schemeClr>
            </a:solidFill>
            <a:ln w="3175">
              <a:solidFill>
                <a:schemeClr val="tx2">
                  <a:lumMod val="50000"/>
                </a:schemeClr>
              </a:solidFill>
            </a:ln>
          </p:spPr>
          <p:txBody>
            <a:bodyPr wrap="square" rtlCol="0">
              <a:spAutoFit/>
            </a:bodyPr>
            <a:lstStyle/>
            <a:p>
              <a:r>
                <a:rPr lang="it-IT" dirty="0">
                  <a:latin typeface="Cambria" panose="02040503050406030204" pitchFamily="18" charset="0"/>
                </a:rPr>
                <a:t>IDENTITÀ SOCIALE</a:t>
              </a:r>
            </a:p>
          </p:txBody>
        </p:sp>
      </p:grpSp>
    </p:spTree>
    <p:extLst>
      <p:ext uri="{BB962C8B-B14F-4D97-AF65-F5344CB8AC3E}">
        <p14:creationId xmlns:p14="http://schemas.microsoft.com/office/powerpoint/2010/main" val="97512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7E38C0-08CF-F741-88EF-F3398AD1F37A}"/>
              </a:ext>
            </a:extLst>
          </p:cNvPr>
          <p:cNvSpPr>
            <a:spLocks noGrp="1"/>
          </p:cNvSpPr>
          <p:nvPr>
            <p:ph type="sldNum" sz="quarter" idx="12"/>
          </p:nvPr>
        </p:nvSpPr>
        <p:spPr/>
        <p:txBody>
          <a:bodyPr/>
          <a:lstStyle/>
          <a:p>
            <a:fld id="{E3AAEEB7-370C-4CD1-84ED-44A96922B98A}" type="slidenum">
              <a:rPr lang="it-IT" smtClean="0"/>
              <a:pPr/>
              <a:t>23</a:t>
            </a:fld>
            <a:endParaRPr lang="it-IT"/>
          </a:p>
        </p:txBody>
      </p:sp>
      <p:sp>
        <p:nvSpPr>
          <p:cNvPr id="6" name="Rettangolo 5">
            <a:extLst>
              <a:ext uri="{FF2B5EF4-FFF2-40B4-BE49-F238E27FC236}">
                <a16:creationId xmlns:a16="http://schemas.microsoft.com/office/drawing/2014/main" id="{80637DFD-FB59-2F49-AFE4-AAFF759B002C}"/>
              </a:ext>
            </a:extLst>
          </p:cNvPr>
          <p:cNvSpPr/>
          <p:nvPr/>
        </p:nvSpPr>
        <p:spPr>
          <a:xfrm>
            <a:off x="1661452" y="590428"/>
            <a:ext cx="7602900" cy="858443"/>
          </a:xfrm>
          <a:prstGeom prst="rect">
            <a:avLst/>
          </a:prstGeom>
          <a:noFill/>
          <a:ln cmpd="sng">
            <a:solidFill>
              <a:schemeClr val="tx2">
                <a:alpha val="86000"/>
              </a:schemeClr>
            </a:solidFill>
            <a:prstDash val="solid"/>
            <a:extLst>
              <a:ext uri="{C807C97D-BFC1-408E-A445-0C87EB9F89A2}">
                <ask:lineSketchStyleProps xmlns:ask="http://schemas.microsoft.com/office/drawing/2018/sketchyshapes" sd="1219033472">
                  <a:custGeom>
                    <a:avLst/>
                    <a:gdLst>
                      <a:gd name="connsiteX0" fmla="*/ 0 w 9178724"/>
                      <a:gd name="connsiteY0" fmla="*/ 0 h 620030"/>
                      <a:gd name="connsiteX1" fmla="*/ 298309 w 9178724"/>
                      <a:gd name="connsiteY1" fmla="*/ 0 h 620030"/>
                      <a:gd name="connsiteX2" fmla="*/ 596617 w 9178724"/>
                      <a:gd name="connsiteY2" fmla="*/ 0 h 620030"/>
                      <a:gd name="connsiteX3" fmla="*/ 894926 w 9178724"/>
                      <a:gd name="connsiteY3" fmla="*/ 0 h 620030"/>
                      <a:gd name="connsiteX4" fmla="*/ 1652170 w 9178724"/>
                      <a:gd name="connsiteY4" fmla="*/ 0 h 620030"/>
                      <a:gd name="connsiteX5" fmla="*/ 2225841 w 9178724"/>
                      <a:gd name="connsiteY5" fmla="*/ 0 h 620030"/>
                      <a:gd name="connsiteX6" fmla="*/ 2524149 w 9178724"/>
                      <a:gd name="connsiteY6" fmla="*/ 0 h 620030"/>
                      <a:gd name="connsiteX7" fmla="*/ 3097819 w 9178724"/>
                      <a:gd name="connsiteY7" fmla="*/ 0 h 620030"/>
                      <a:gd name="connsiteX8" fmla="*/ 3855064 w 9178724"/>
                      <a:gd name="connsiteY8" fmla="*/ 0 h 620030"/>
                      <a:gd name="connsiteX9" fmla="*/ 4336947 w 9178724"/>
                      <a:gd name="connsiteY9" fmla="*/ 0 h 620030"/>
                      <a:gd name="connsiteX10" fmla="*/ 4818830 w 9178724"/>
                      <a:gd name="connsiteY10" fmla="*/ 0 h 620030"/>
                      <a:gd name="connsiteX11" fmla="*/ 5392500 w 9178724"/>
                      <a:gd name="connsiteY11" fmla="*/ 0 h 620030"/>
                      <a:gd name="connsiteX12" fmla="*/ 6057958 w 9178724"/>
                      <a:gd name="connsiteY12" fmla="*/ 0 h 620030"/>
                      <a:gd name="connsiteX13" fmla="*/ 6723415 w 9178724"/>
                      <a:gd name="connsiteY13" fmla="*/ 0 h 620030"/>
                      <a:gd name="connsiteX14" fmla="*/ 7388873 w 9178724"/>
                      <a:gd name="connsiteY14" fmla="*/ 0 h 620030"/>
                      <a:gd name="connsiteX15" fmla="*/ 8146118 w 9178724"/>
                      <a:gd name="connsiteY15" fmla="*/ 0 h 620030"/>
                      <a:gd name="connsiteX16" fmla="*/ 9178724 w 9178724"/>
                      <a:gd name="connsiteY16" fmla="*/ 0 h 620030"/>
                      <a:gd name="connsiteX17" fmla="*/ 9178724 w 9178724"/>
                      <a:gd name="connsiteY17" fmla="*/ 316215 h 620030"/>
                      <a:gd name="connsiteX18" fmla="*/ 9178724 w 9178724"/>
                      <a:gd name="connsiteY18" fmla="*/ 620030 h 620030"/>
                      <a:gd name="connsiteX19" fmla="*/ 8421479 w 9178724"/>
                      <a:gd name="connsiteY19" fmla="*/ 620030 h 620030"/>
                      <a:gd name="connsiteX20" fmla="*/ 7847809 w 9178724"/>
                      <a:gd name="connsiteY20" fmla="*/ 620030 h 620030"/>
                      <a:gd name="connsiteX21" fmla="*/ 7365926 w 9178724"/>
                      <a:gd name="connsiteY21" fmla="*/ 620030 h 620030"/>
                      <a:gd name="connsiteX22" fmla="*/ 6884043 w 9178724"/>
                      <a:gd name="connsiteY22" fmla="*/ 620030 h 620030"/>
                      <a:gd name="connsiteX23" fmla="*/ 6402160 w 9178724"/>
                      <a:gd name="connsiteY23" fmla="*/ 620030 h 620030"/>
                      <a:gd name="connsiteX24" fmla="*/ 5920277 w 9178724"/>
                      <a:gd name="connsiteY24" fmla="*/ 620030 h 620030"/>
                      <a:gd name="connsiteX25" fmla="*/ 5254819 w 9178724"/>
                      <a:gd name="connsiteY25" fmla="*/ 620030 h 620030"/>
                      <a:gd name="connsiteX26" fmla="*/ 4681149 w 9178724"/>
                      <a:gd name="connsiteY26" fmla="*/ 620030 h 620030"/>
                      <a:gd name="connsiteX27" fmla="*/ 4382841 w 9178724"/>
                      <a:gd name="connsiteY27" fmla="*/ 620030 h 620030"/>
                      <a:gd name="connsiteX28" fmla="*/ 3900958 w 9178724"/>
                      <a:gd name="connsiteY28" fmla="*/ 620030 h 620030"/>
                      <a:gd name="connsiteX29" fmla="*/ 3235500 w 9178724"/>
                      <a:gd name="connsiteY29" fmla="*/ 620030 h 620030"/>
                      <a:gd name="connsiteX30" fmla="*/ 2845404 w 9178724"/>
                      <a:gd name="connsiteY30" fmla="*/ 620030 h 620030"/>
                      <a:gd name="connsiteX31" fmla="*/ 2088160 w 9178724"/>
                      <a:gd name="connsiteY31" fmla="*/ 620030 h 620030"/>
                      <a:gd name="connsiteX32" fmla="*/ 1330915 w 9178724"/>
                      <a:gd name="connsiteY32" fmla="*/ 620030 h 620030"/>
                      <a:gd name="connsiteX33" fmla="*/ 757245 w 9178724"/>
                      <a:gd name="connsiteY33" fmla="*/ 620030 h 620030"/>
                      <a:gd name="connsiteX34" fmla="*/ 0 w 9178724"/>
                      <a:gd name="connsiteY34" fmla="*/ 620030 h 620030"/>
                      <a:gd name="connsiteX35" fmla="*/ 0 w 9178724"/>
                      <a:gd name="connsiteY35" fmla="*/ 310015 h 620030"/>
                      <a:gd name="connsiteX36" fmla="*/ 0 w 9178724"/>
                      <a:gd name="connsiteY36" fmla="*/ 0 h 62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78724" h="620030" fill="none" extrusionOk="0">
                        <a:moveTo>
                          <a:pt x="0" y="0"/>
                        </a:moveTo>
                        <a:cubicBezTo>
                          <a:pt x="102535" y="-35417"/>
                          <a:pt x="231128" y="19743"/>
                          <a:pt x="298309" y="0"/>
                        </a:cubicBezTo>
                        <a:cubicBezTo>
                          <a:pt x="365490" y="-19743"/>
                          <a:pt x="504771" y="6903"/>
                          <a:pt x="596617" y="0"/>
                        </a:cubicBezTo>
                        <a:cubicBezTo>
                          <a:pt x="688463" y="-6903"/>
                          <a:pt x="801466" y="32459"/>
                          <a:pt x="894926" y="0"/>
                        </a:cubicBezTo>
                        <a:cubicBezTo>
                          <a:pt x="988386" y="-32459"/>
                          <a:pt x="1351220" y="8679"/>
                          <a:pt x="1652170" y="0"/>
                        </a:cubicBezTo>
                        <a:cubicBezTo>
                          <a:pt x="1953120" y="-8679"/>
                          <a:pt x="2036343" y="40882"/>
                          <a:pt x="2225841" y="0"/>
                        </a:cubicBezTo>
                        <a:cubicBezTo>
                          <a:pt x="2415339" y="-40882"/>
                          <a:pt x="2409558" y="12227"/>
                          <a:pt x="2524149" y="0"/>
                        </a:cubicBezTo>
                        <a:cubicBezTo>
                          <a:pt x="2638740" y="-12227"/>
                          <a:pt x="2909787" y="59308"/>
                          <a:pt x="3097819" y="0"/>
                        </a:cubicBezTo>
                        <a:cubicBezTo>
                          <a:pt x="3285851" y="-59308"/>
                          <a:pt x="3499507" y="53098"/>
                          <a:pt x="3855064" y="0"/>
                        </a:cubicBezTo>
                        <a:cubicBezTo>
                          <a:pt x="4210622" y="-53098"/>
                          <a:pt x="4150339" y="24700"/>
                          <a:pt x="4336947" y="0"/>
                        </a:cubicBezTo>
                        <a:cubicBezTo>
                          <a:pt x="4523555" y="-24700"/>
                          <a:pt x="4623920" y="10678"/>
                          <a:pt x="4818830" y="0"/>
                        </a:cubicBezTo>
                        <a:cubicBezTo>
                          <a:pt x="5013740" y="-10678"/>
                          <a:pt x="5127394" y="40268"/>
                          <a:pt x="5392500" y="0"/>
                        </a:cubicBezTo>
                        <a:cubicBezTo>
                          <a:pt x="5657606" y="-40268"/>
                          <a:pt x="5754330" y="74320"/>
                          <a:pt x="6057958" y="0"/>
                        </a:cubicBezTo>
                        <a:cubicBezTo>
                          <a:pt x="6361586" y="-74320"/>
                          <a:pt x="6494940" y="37329"/>
                          <a:pt x="6723415" y="0"/>
                        </a:cubicBezTo>
                        <a:cubicBezTo>
                          <a:pt x="6951890" y="-37329"/>
                          <a:pt x="7117832" y="30948"/>
                          <a:pt x="7388873" y="0"/>
                        </a:cubicBezTo>
                        <a:cubicBezTo>
                          <a:pt x="7659914" y="-30948"/>
                          <a:pt x="7926991" y="65074"/>
                          <a:pt x="8146118" y="0"/>
                        </a:cubicBezTo>
                        <a:cubicBezTo>
                          <a:pt x="8365246" y="-65074"/>
                          <a:pt x="8701383" y="71750"/>
                          <a:pt x="9178724" y="0"/>
                        </a:cubicBezTo>
                        <a:cubicBezTo>
                          <a:pt x="9200174" y="141322"/>
                          <a:pt x="9160033" y="216766"/>
                          <a:pt x="9178724" y="316215"/>
                        </a:cubicBezTo>
                        <a:cubicBezTo>
                          <a:pt x="9197415" y="415665"/>
                          <a:pt x="9170910" y="493137"/>
                          <a:pt x="9178724" y="620030"/>
                        </a:cubicBezTo>
                        <a:cubicBezTo>
                          <a:pt x="8847610" y="633606"/>
                          <a:pt x="8699284" y="581521"/>
                          <a:pt x="8421479" y="620030"/>
                        </a:cubicBezTo>
                        <a:cubicBezTo>
                          <a:pt x="8143674" y="658539"/>
                          <a:pt x="8043343" y="588100"/>
                          <a:pt x="7847809" y="620030"/>
                        </a:cubicBezTo>
                        <a:cubicBezTo>
                          <a:pt x="7652275" y="651960"/>
                          <a:pt x="7499974" y="566721"/>
                          <a:pt x="7365926" y="620030"/>
                        </a:cubicBezTo>
                        <a:cubicBezTo>
                          <a:pt x="7231878" y="673339"/>
                          <a:pt x="6983206" y="609203"/>
                          <a:pt x="6884043" y="620030"/>
                        </a:cubicBezTo>
                        <a:cubicBezTo>
                          <a:pt x="6784880" y="630857"/>
                          <a:pt x="6634085" y="589226"/>
                          <a:pt x="6402160" y="620030"/>
                        </a:cubicBezTo>
                        <a:cubicBezTo>
                          <a:pt x="6170235" y="650834"/>
                          <a:pt x="6075682" y="619367"/>
                          <a:pt x="5920277" y="620030"/>
                        </a:cubicBezTo>
                        <a:cubicBezTo>
                          <a:pt x="5764872" y="620693"/>
                          <a:pt x="5573139" y="548710"/>
                          <a:pt x="5254819" y="620030"/>
                        </a:cubicBezTo>
                        <a:cubicBezTo>
                          <a:pt x="4936499" y="691350"/>
                          <a:pt x="4839040" y="582151"/>
                          <a:pt x="4681149" y="620030"/>
                        </a:cubicBezTo>
                        <a:cubicBezTo>
                          <a:pt x="4523258" y="657909"/>
                          <a:pt x="4447847" y="611926"/>
                          <a:pt x="4382841" y="620030"/>
                        </a:cubicBezTo>
                        <a:cubicBezTo>
                          <a:pt x="4317835" y="628134"/>
                          <a:pt x="4075188" y="570834"/>
                          <a:pt x="3900958" y="620030"/>
                        </a:cubicBezTo>
                        <a:cubicBezTo>
                          <a:pt x="3726728" y="669226"/>
                          <a:pt x="3504960" y="595564"/>
                          <a:pt x="3235500" y="620030"/>
                        </a:cubicBezTo>
                        <a:cubicBezTo>
                          <a:pt x="2966040" y="644496"/>
                          <a:pt x="3034078" y="612289"/>
                          <a:pt x="2845404" y="620030"/>
                        </a:cubicBezTo>
                        <a:cubicBezTo>
                          <a:pt x="2656730" y="627771"/>
                          <a:pt x="2449560" y="570399"/>
                          <a:pt x="2088160" y="620030"/>
                        </a:cubicBezTo>
                        <a:cubicBezTo>
                          <a:pt x="1726760" y="669661"/>
                          <a:pt x="1489744" y="618694"/>
                          <a:pt x="1330915" y="620030"/>
                        </a:cubicBezTo>
                        <a:cubicBezTo>
                          <a:pt x="1172086" y="621366"/>
                          <a:pt x="970889" y="568148"/>
                          <a:pt x="757245" y="620030"/>
                        </a:cubicBezTo>
                        <a:cubicBezTo>
                          <a:pt x="543601" y="671912"/>
                          <a:pt x="288056" y="618081"/>
                          <a:pt x="0" y="620030"/>
                        </a:cubicBezTo>
                        <a:cubicBezTo>
                          <a:pt x="-24602" y="527322"/>
                          <a:pt x="13740" y="373087"/>
                          <a:pt x="0" y="310015"/>
                        </a:cubicBezTo>
                        <a:cubicBezTo>
                          <a:pt x="-13740" y="246943"/>
                          <a:pt x="26405" y="66838"/>
                          <a:pt x="0" y="0"/>
                        </a:cubicBezTo>
                        <a:close/>
                      </a:path>
                      <a:path w="9178724" h="620030" stroke="0" extrusionOk="0">
                        <a:moveTo>
                          <a:pt x="0" y="0"/>
                        </a:moveTo>
                        <a:cubicBezTo>
                          <a:pt x="96739" y="-29740"/>
                          <a:pt x="316269" y="55884"/>
                          <a:pt x="481883" y="0"/>
                        </a:cubicBezTo>
                        <a:cubicBezTo>
                          <a:pt x="647497" y="-55884"/>
                          <a:pt x="662906" y="22298"/>
                          <a:pt x="780192" y="0"/>
                        </a:cubicBezTo>
                        <a:cubicBezTo>
                          <a:pt x="897478" y="-22298"/>
                          <a:pt x="1174454" y="84120"/>
                          <a:pt x="1537436" y="0"/>
                        </a:cubicBezTo>
                        <a:cubicBezTo>
                          <a:pt x="1900418" y="-84120"/>
                          <a:pt x="1921992" y="49836"/>
                          <a:pt x="2019319" y="0"/>
                        </a:cubicBezTo>
                        <a:cubicBezTo>
                          <a:pt x="2116646" y="-49836"/>
                          <a:pt x="2279697" y="53246"/>
                          <a:pt x="2501202" y="0"/>
                        </a:cubicBezTo>
                        <a:cubicBezTo>
                          <a:pt x="2722707" y="-53246"/>
                          <a:pt x="3105924" y="15731"/>
                          <a:pt x="3258447" y="0"/>
                        </a:cubicBezTo>
                        <a:cubicBezTo>
                          <a:pt x="3410970" y="-15731"/>
                          <a:pt x="3548202" y="42104"/>
                          <a:pt x="3648543" y="0"/>
                        </a:cubicBezTo>
                        <a:cubicBezTo>
                          <a:pt x="3748884" y="-42104"/>
                          <a:pt x="4173673" y="21777"/>
                          <a:pt x="4405788" y="0"/>
                        </a:cubicBezTo>
                        <a:cubicBezTo>
                          <a:pt x="4637904" y="-21777"/>
                          <a:pt x="4991337" y="42536"/>
                          <a:pt x="5163032" y="0"/>
                        </a:cubicBezTo>
                        <a:cubicBezTo>
                          <a:pt x="5334727" y="-42536"/>
                          <a:pt x="5620270" y="48170"/>
                          <a:pt x="5736703" y="0"/>
                        </a:cubicBezTo>
                        <a:cubicBezTo>
                          <a:pt x="5853136" y="-48170"/>
                          <a:pt x="6278797" y="51597"/>
                          <a:pt x="6493947" y="0"/>
                        </a:cubicBezTo>
                        <a:cubicBezTo>
                          <a:pt x="6709097" y="-51597"/>
                          <a:pt x="6791622" y="51322"/>
                          <a:pt x="6975830" y="0"/>
                        </a:cubicBezTo>
                        <a:cubicBezTo>
                          <a:pt x="7160038" y="-51322"/>
                          <a:pt x="7222993" y="41857"/>
                          <a:pt x="7457713" y="0"/>
                        </a:cubicBezTo>
                        <a:cubicBezTo>
                          <a:pt x="7692433" y="-41857"/>
                          <a:pt x="7885776" y="62575"/>
                          <a:pt x="8123171" y="0"/>
                        </a:cubicBezTo>
                        <a:cubicBezTo>
                          <a:pt x="8360566" y="-62575"/>
                          <a:pt x="8394351" y="45246"/>
                          <a:pt x="8605054" y="0"/>
                        </a:cubicBezTo>
                        <a:cubicBezTo>
                          <a:pt x="8815757" y="-45246"/>
                          <a:pt x="8988246" y="15581"/>
                          <a:pt x="9178724" y="0"/>
                        </a:cubicBezTo>
                        <a:cubicBezTo>
                          <a:pt x="9202683" y="95727"/>
                          <a:pt x="9155313" y="164771"/>
                          <a:pt x="9178724" y="322416"/>
                        </a:cubicBezTo>
                        <a:cubicBezTo>
                          <a:pt x="9202135" y="480061"/>
                          <a:pt x="9157802" y="527713"/>
                          <a:pt x="9178724" y="620030"/>
                        </a:cubicBezTo>
                        <a:cubicBezTo>
                          <a:pt x="8951193" y="671370"/>
                          <a:pt x="8799462" y="595443"/>
                          <a:pt x="8513267" y="620030"/>
                        </a:cubicBezTo>
                        <a:cubicBezTo>
                          <a:pt x="8227072" y="644617"/>
                          <a:pt x="8259683" y="573792"/>
                          <a:pt x="8123171" y="620030"/>
                        </a:cubicBezTo>
                        <a:cubicBezTo>
                          <a:pt x="7986659" y="666268"/>
                          <a:pt x="7591580" y="543706"/>
                          <a:pt x="7365926" y="620030"/>
                        </a:cubicBezTo>
                        <a:cubicBezTo>
                          <a:pt x="7140272" y="696354"/>
                          <a:pt x="6935755" y="598652"/>
                          <a:pt x="6792256" y="620030"/>
                        </a:cubicBezTo>
                        <a:cubicBezTo>
                          <a:pt x="6648757" y="641408"/>
                          <a:pt x="6575267" y="585033"/>
                          <a:pt x="6402160" y="620030"/>
                        </a:cubicBezTo>
                        <a:cubicBezTo>
                          <a:pt x="6229053" y="655027"/>
                          <a:pt x="6024031" y="591791"/>
                          <a:pt x="5828490" y="620030"/>
                        </a:cubicBezTo>
                        <a:cubicBezTo>
                          <a:pt x="5632949" y="648269"/>
                          <a:pt x="5678078" y="587768"/>
                          <a:pt x="5530181" y="620030"/>
                        </a:cubicBezTo>
                        <a:cubicBezTo>
                          <a:pt x="5382284" y="652292"/>
                          <a:pt x="5354071" y="600649"/>
                          <a:pt x="5231873" y="620030"/>
                        </a:cubicBezTo>
                        <a:cubicBezTo>
                          <a:pt x="5109675" y="639411"/>
                          <a:pt x="4917260" y="557481"/>
                          <a:pt x="4658202" y="620030"/>
                        </a:cubicBezTo>
                        <a:cubicBezTo>
                          <a:pt x="4399144" y="682579"/>
                          <a:pt x="4442789" y="601632"/>
                          <a:pt x="4268107" y="620030"/>
                        </a:cubicBezTo>
                        <a:cubicBezTo>
                          <a:pt x="4093426" y="638428"/>
                          <a:pt x="3806188" y="560095"/>
                          <a:pt x="3602649" y="620030"/>
                        </a:cubicBezTo>
                        <a:cubicBezTo>
                          <a:pt x="3399110" y="679965"/>
                          <a:pt x="3364832" y="602250"/>
                          <a:pt x="3212553" y="620030"/>
                        </a:cubicBezTo>
                        <a:cubicBezTo>
                          <a:pt x="3060274" y="637810"/>
                          <a:pt x="2803745" y="611116"/>
                          <a:pt x="2547096" y="620030"/>
                        </a:cubicBezTo>
                        <a:cubicBezTo>
                          <a:pt x="2290447" y="628944"/>
                          <a:pt x="2330663" y="599928"/>
                          <a:pt x="2248787" y="620030"/>
                        </a:cubicBezTo>
                        <a:cubicBezTo>
                          <a:pt x="2166911" y="640132"/>
                          <a:pt x="1894976" y="566256"/>
                          <a:pt x="1583330" y="620030"/>
                        </a:cubicBezTo>
                        <a:cubicBezTo>
                          <a:pt x="1271684" y="673804"/>
                          <a:pt x="1331706" y="588276"/>
                          <a:pt x="1193234" y="620030"/>
                        </a:cubicBezTo>
                        <a:cubicBezTo>
                          <a:pt x="1054762" y="651784"/>
                          <a:pt x="1037048" y="618999"/>
                          <a:pt x="894926" y="620030"/>
                        </a:cubicBezTo>
                        <a:cubicBezTo>
                          <a:pt x="752804" y="621061"/>
                          <a:pt x="670831" y="580283"/>
                          <a:pt x="504830" y="620030"/>
                        </a:cubicBezTo>
                        <a:cubicBezTo>
                          <a:pt x="338829" y="659777"/>
                          <a:pt x="209164" y="605714"/>
                          <a:pt x="0" y="620030"/>
                        </a:cubicBezTo>
                        <a:cubicBezTo>
                          <a:pt x="-25652" y="520703"/>
                          <a:pt x="14295" y="447375"/>
                          <a:pt x="0" y="322416"/>
                        </a:cubicBezTo>
                        <a:cubicBezTo>
                          <a:pt x="-14295" y="197457"/>
                          <a:pt x="4354" y="146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solidFill>
                  <a:schemeClr val="tx1"/>
                </a:solidFill>
                <a:latin typeface="Cambria" panose="02040503050406030204" pitchFamily="18" charset="0"/>
                <a:cs typeface="Arial" panose="020B0604020202020204" pitchFamily="34" charset="0"/>
              </a:rPr>
              <a:t>La categorizzazione sociale</a:t>
            </a:r>
          </a:p>
        </p:txBody>
      </p:sp>
      <p:sp>
        <p:nvSpPr>
          <p:cNvPr id="7" name="CasellaDiTesto 6">
            <a:extLst>
              <a:ext uri="{FF2B5EF4-FFF2-40B4-BE49-F238E27FC236}">
                <a16:creationId xmlns:a16="http://schemas.microsoft.com/office/drawing/2014/main" id="{AFD86DE8-E783-FD41-97B3-73A19BE0DF50}"/>
              </a:ext>
            </a:extLst>
          </p:cNvPr>
          <p:cNvSpPr txBox="1"/>
          <p:nvPr/>
        </p:nvSpPr>
        <p:spPr>
          <a:xfrm>
            <a:off x="9264352" y="1096918"/>
            <a:ext cx="1008112" cy="369332"/>
          </a:xfrm>
          <a:prstGeom prst="rect">
            <a:avLst/>
          </a:prstGeom>
          <a:noFill/>
        </p:spPr>
        <p:txBody>
          <a:bodyPr wrap="square" rtlCol="0">
            <a:spAutoFit/>
          </a:bodyPr>
          <a:lstStyle/>
          <a:p>
            <a:r>
              <a:rPr lang="it-IT" b="1" dirty="0">
                <a:solidFill>
                  <a:schemeClr val="tx2">
                    <a:lumMod val="50000"/>
                  </a:schemeClr>
                </a:solidFill>
                <a:latin typeface="Cambria" panose="02040503050406030204" pitchFamily="18" charset="0"/>
              </a:rPr>
              <a:t>FASE II</a:t>
            </a:r>
          </a:p>
        </p:txBody>
      </p:sp>
      <p:grpSp>
        <p:nvGrpSpPr>
          <p:cNvPr id="2" name="Gruppo 1">
            <a:extLst>
              <a:ext uri="{FF2B5EF4-FFF2-40B4-BE49-F238E27FC236}">
                <a16:creationId xmlns:a16="http://schemas.microsoft.com/office/drawing/2014/main" id="{E18E2FF4-19A9-5542-A86D-8EF7A47D33FA}"/>
              </a:ext>
            </a:extLst>
          </p:cNvPr>
          <p:cNvGrpSpPr/>
          <p:nvPr/>
        </p:nvGrpSpPr>
        <p:grpSpPr>
          <a:xfrm>
            <a:off x="1702757" y="1720341"/>
            <a:ext cx="8508044" cy="1946861"/>
            <a:chOff x="178757" y="1720340"/>
            <a:chExt cx="8508044" cy="1946861"/>
          </a:xfrm>
        </p:grpSpPr>
        <p:sp>
          <p:nvSpPr>
            <p:cNvPr id="14" name="CasellaDiTesto 13">
              <a:extLst>
                <a:ext uri="{FF2B5EF4-FFF2-40B4-BE49-F238E27FC236}">
                  <a16:creationId xmlns:a16="http://schemas.microsoft.com/office/drawing/2014/main" id="{5F8F2B93-123B-8A44-9484-FE97110F492A}"/>
                </a:ext>
              </a:extLst>
            </p:cNvPr>
            <p:cNvSpPr txBox="1"/>
            <p:nvPr/>
          </p:nvSpPr>
          <p:spPr>
            <a:xfrm>
              <a:off x="178757" y="1720340"/>
              <a:ext cx="8508043" cy="369332"/>
            </a:xfrm>
            <a:prstGeom prst="rect">
              <a:avLst/>
            </a:prstGeom>
            <a:noFill/>
            <a:ln w="3175">
              <a:solidFill>
                <a:schemeClr val="tx2">
                  <a:lumMod val="50000"/>
                </a:schemeClr>
              </a:solidFill>
            </a:ln>
          </p:spPr>
          <p:txBody>
            <a:bodyPr wrap="square" rtlCol="0">
              <a:spAutoFit/>
            </a:bodyPr>
            <a:lstStyle/>
            <a:p>
              <a:r>
                <a:rPr lang="it-IT" dirty="0">
                  <a:latin typeface="Cambria" panose="02040503050406030204" pitchFamily="18" charset="0"/>
                </a:rPr>
                <a:t>Il pregiudizio si origina da un </a:t>
              </a:r>
              <a:r>
                <a:rPr lang="it-IT" b="1" dirty="0">
                  <a:latin typeface="Cambria" panose="02040503050406030204" pitchFamily="18" charset="0"/>
                </a:rPr>
                <a:t>processo di categorizzazione sociale</a:t>
              </a:r>
              <a:r>
                <a:rPr lang="it-IT" dirty="0">
                  <a:latin typeface="Cambria" panose="02040503050406030204" pitchFamily="18" charset="0"/>
                </a:rPr>
                <a:t>.</a:t>
              </a:r>
            </a:p>
          </p:txBody>
        </p:sp>
        <p:sp>
          <p:nvSpPr>
            <p:cNvPr id="10" name="CasellaDiTesto 9">
              <a:extLst>
                <a:ext uri="{FF2B5EF4-FFF2-40B4-BE49-F238E27FC236}">
                  <a16:creationId xmlns:a16="http://schemas.microsoft.com/office/drawing/2014/main" id="{EF034164-0E5F-4E42-BBF6-78F23044C643}"/>
                </a:ext>
              </a:extLst>
            </p:cNvPr>
            <p:cNvSpPr txBox="1"/>
            <p:nvPr/>
          </p:nvSpPr>
          <p:spPr>
            <a:xfrm>
              <a:off x="3779913" y="2343762"/>
              <a:ext cx="4906888" cy="1323439"/>
            </a:xfrm>
            <a:prstGeom prst="rect">
              <a:avLst/>
            </a:prstGeom>
            <a:noFill/>
            <a:ln w="19050">
              <a:solidFill>
                <a:srgbClr val="C00000"/>
              </a:solidFill>
            </a:ln>
          </p:spPr>
          <p:txBody>
            <a:bodyPr wrap="square" rtlCol="0">
              <a:spAutoFit/>
            </a:bodyPr>
            <a:lstStyle/>
            <a:p>
              <a:r>
                <a:rPr lang="it-IT" sz="1600" dirty="0">
                  <a:latin typeface="Cambria" panose="02040503050406030204" pitchFamily="18" charset="0"/>
                </a:rPr>
                <a:t>La categorizzazione sociale è il processo attraverso cui l’individuo </a:t>
              </a:r>
              <a:r>
                <a:rPr lang="it-IT" sz="1600" b="1" dirty="0">
                  <a:latin typeface="Cambria" panose="02040503050406030204" pitchFamily="18" charset="0"/>
                </a:rPr>
                <a:t>classifica un’altra persona entro un determinato gruppo sociale</a:t>
              </a:r>
              <a:r>
                <a:rPr lang="it-IT" sz="1600" dirty="0">
                  <a:latin typeface="Cambria" panose="02040503050406030204" pitchFamily="18" charset="0"/>
                </a:rPr>
                <a:t>. Tale processo è </a:t>
              </a:r>
              <a:r>
                <a:rPr lang="it-IT" sz="1600" b="1" dirty="0">
                  <a:latin typeface="Cambria" panose="02040503050406030204" pitchFamily="18" charset="0"/>
                </a:rPr>
                <a:t>caratteristico</a:t>
              </a:r>
              <a:r>
                <a:rPr lang="it-IT" sz="1600" dirty="0">
                  <a:latin typeface="Cambria" panose="02040503050406030204" pitchFamily="18" charset="0"/>
                </a:rPr>
                <a:t> della cognizione umana e serve a </a:t>
              </a:r>
              <a:r>
                <a:rPr lang="it-IT" sz="1600" b="1" dirty="0">
                  <a:latin typeface="Cambria" panose="02040503050406030204" pitchFamily="18" charset="0"/>
                </a:rPr>
                <a:t>economizzare</a:t>
              </a:r>
              <a:r>
                <a:rPr lang="it-IT" sz="1600" dirty="0">
                  <a:latin typeface="Cambria" panose="02040503050406030204" pitchFamily="18" charset="0"/>
                </a:rPr>
                <a:t> le risorse cognitive.</a:t>
              </a:r>
            </a:p>
          </p:txBody>
        </p:sp>
      </p:grpSp>
      <p:sp>
        <p:nvSpPr>
          <p:cNvPr id="8" name="CasellaDiTesto 7">
            <a:extLst>
              <a:ext uri="{FF2B5EF4-FFF2-40B4-BE49-F238E27FC236}">
                <a16:creationId xmlns:a16="http://schemas.microsoft.com/office/drawing/2014/main" id="{E078A0CF-EBE3-DA4C-A8B3-E843E4963B4D}"/>
              </a:ext>
            </a:extLst>
          </p:cNvPr>
          <p:cNvSpPr txBox="1"/>
          <p:nvPr/>
        </p:nvSpPr>
        <p:spPr>
          <a:xfrm>
            <a:off x="1702758" y="3921292"/>
            <a:ext cx="8508043" cy="646331"/>
          </a:xfrm>
          <a:prstGeom prst="rect">
            <a:avLst/>
          </a:prstGeom>
          <a:noFill/>
          <a:ln w="3175">
            <a:solidFill>
              <a:schemeClr val="tx2">
                <a:lumMod val="50000"/>
              </a:schemeClr>
            </a:solidFill>
          </a:ln>
        </p:spPr>
        <p:txBody>
          <a:bodyPr wrap="square" rtlCol="0">
            <a:spAutoFit/>
          </a:bodyPr>
          <a:lstStyle/>
          <a:p>
            <a:r>
              <a:rPr lang="it-IT" dirty="0">
                <a:latin typeface="Cambria" panose="02040503050406030204" pitchFamily="18" charset="0"/>
              </a:rPr>
              <a:t>È una </a:t>
            </a:r>
            <a:r>
              <a:rPr lang="it-IT" b="1" dirty="0">
                <a:latin typeface="Cambria" panose="02040503050406030204" pitchFamily="18" charset="0"/>
              </a:rPr>
              <a:t>risposta categoriale</a:t>
            </a:r>
            <a:r>
              <a:rPr lang="it-IT" dirty="0">
                <a:latin typeface="Cambria" panose="02040503050406030204" pitchFamily="18" charset="0"/>
              </a:rPr>
              <a:t>, ovvero, è rivolto a un’altra persona in quanto membro di una categoria sociale diversa dalla propria.</a:t>
            </a:r>
          </a:p>
        </p:txBody>
      </p:sp>
      <p:sp>
        <p:nvSpPr>
          <p:cNvPr id="9" name="CasellaDiTesto 8">
            <a:extLst>
              <a:ext uri="{FF2B5EF4-FFF2-40B4-BE49-F238E27FC236}">
                <a16:creationId xmlns:a16="http://schemas.microsoft.com/office/drawing/2014/main" id="{C34C8DE9-9BEA-4E44-BD12-9B16F6D0B306}"/>
              </a:ext>
            </a:extLst>
          </p:cNvPr>
          <p:cNvSpPr txBox="1"/>
          <p:nvPr/>
        </p:nvSpPr>
        <p:spPr>
          <a:xfrm>
            <a:off x="1702758" y="4809598"/>
            <a:ext cx="8508043" cy="923330"/>
          </a:xfrm>
          <a:prstGeom prst="rect">
            <a:avLst/>
          </a:prstGeom>
          <a:noFill/>
          <a:ln w="3175">
            <a:solidFill>
              <a:schemeClr val="tx2">
                <a:lumMod val="50000"/>
              </a:schemeClr>
            </a:solidFill>
          </a:ln>
        </p:spPr>
        <p:txBody>
          <a:bodyPr wrap="square" rtlCol="0">
            <a:spAutoFit/>
          </a:bodyPr>
          <a:lstStyle/>
          <a:p>
            <a:r>
              <a:rPr lang="it-IT" dirty="0">
                <a:latin typeface="Cambria" panose="02040503050406030204" pitchFamily="18" charset="0"/>
              </a:rPr>
              <a:t>Il pregiudizio deriva dalla categorizzazione sociale in:</a:t>
            </a:r>
          </a:p>
          <a:p>
            <a:pPr marL="285750" indent="-285750">
              <a:buFont typeface="Arial" panose="020B0604020202020204" pitchFamily="34" charset="0"/>
              <a:buChar char="•"/>
            </a:pPr>
            <a:r>
              <a:rPr lang="it-IT" b="1" dirty="0">
                <a:latin typeface="Cambria" panose="02040503050406030204" pitchFamily="18" charset="0"/>
              </a:rPr>
              <a:t>Ingroups</a:t>
            </a:r>
            <a:r>
              <a:rPr lang="it-IT" dirty="0">
                <a:latin typeface="Cambria" panose="02040503050406030204" pitchFamily="18" charset="0"/>
              </a:rPr>
              <a:t>: il gruppo di appartenenza, al quale la persona appartiene;</a:t>
            </a:r>
          </a:p>
          <a:p>
            <a:pPr marL="285750" indent="-285750">
              <a:buFont typeface="Arial" panose="020B0604020202020204" pitchFamily="34" charset="0"/>
              <a:buChar char="•"/>
            </a:pPr>
            <a:r>
              <a:rPr lang="it-IT" b="1" dirty="0" err="1">
                <a:latin typeface="Cambria" panose="02040503050406030204" pitchFamily="18" charset="0"/>
              </a:rPr>
              <a:t>Outgroups</a:t>
            </a:r>
            <a:r>
              <a:rPr lang="it-IT" dirty="0">
                <a:latin typeface="Cambria" panose="02040503050406030204" pitchFamily="18" charset="0"/>
              </a:rPr>
              <a:t>: i gruppi esterni, ai quali la persona non appartiene.</a:t>
            </a:r>
          </a:p>
        </p:txBody>
      </p:sp>
    </p:spTree>
    <p:extLst>
      <p:ext uri="{BB962C8B-B14F-4D97-AF65-F5344CB8AC3E}">
        <p14:creationId xmlns:p14="http://schemas.microsoft.com/office/powerpoint/2010/main" val="114034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7E38C0-08CF-F741-88EF-F3398AD1F37A}"/>
              </a:ext>
            </a:extLst>
          </p:cNvPr>
          <p:cNvSpPr>
            <a:spLocks noGrp="1"/>
          </p:cNvSpPr>
          <p:nvPr>
            <p:ph type="sldNum" sz="quarter" idx="12"/>
          </p:nvPr>
        </p:nvSpPr>
        <p:spPr/>
        <p:txBody>
          <a:bodyPr/>
          <a:lstStyle/>
          <a:p>
            <a:fld id="{E3AAEEB7-370C-4CD1-84ED-44A96922B98A}" type="slidenum">
              <a:rPr lang="it-IT" smtClean="0"/>
              <a:pPr/>
              <a:t>24</a:t>
            </a:fld>
            <a:endParaRPr lang="it-IT"/>
          </a:p>
        </p:txBody>
      </p:sp>
      <p:sp>
        <p:nvSpPr>
          <p:cNvPr id="6" name="Rettangolo 5">
            <a:extLst>
              <a:ext uri="{FF2B5EF4-FFF2-40B4-BE49-F238E27FC236}">
                <a16:creationId xmlns:a16="http://schemas.microsoft.com/office/drawing/2014/main" id="{80637DFD-FB59-2F49-AFE4-AAFF759B002C}"/>
              </a:ext>
            </a:extLst>
          </p:cNvPr>
          <p:cNvSpPr/>
          <p:nvPr/>
        </p:nvSpPr>
        <p:spPr>
          <a:xfrm>
            <a:off x="1661452" y="590428"/>
            <a:ext cx="7602900" cy="858443"/>
          </a:xfrm>
          <a:prstGeom prst="rect">
            <a:avLst/>
          </a:prstGeom>
          <a:noFill/>
          <a:ln cmpd="sng">
            <a:solidFill>
              <a:schemeClr val="tx2">
                <a:alpha val="86000"/>
              </a:schemeClr>
            </a:solidFill>
            <a:prstDash val="solid"/>
            <a:extLst>
              <a:ext uri="{C807C97D-BFC1-408E-A445-0C87EB9F89A2}">
                <ask:lineSketchStyleProps xmlns:ask="http://schemas.microsoft.com/office/drawing/2018/sketchyshapes" sd="1219033472">
                  <a:custGeom>
                    <a:avLst/>
                    <a:gdLst>
                      <a:gd name="connsiteX0" fmla="*/ 0 w 9178724"/>
                      <a:gd name="connsiteY0" fmla="*/ 0 h 620030"/>
                      <a:gd name="connsiteX1" fmla="*/ 298309 w 9178724"/>
                      <a:gd name="connsiteY1" fmla="*/ 0 h 620030"/>
                      <a:gd name="connsiteX2" fmla="*/ 596617 w 9178724"/>
                      <a:gd name="connsiteY2" fmla="*/ 0 h 620030"/>
                      <a:gd name="connsiteX3" fmla="*/ 894926 w 9178724"/>
                      <a:gd name="connsiteY3" fmla="*/ 0 h 620030"/>
                      <a:gd name="connsiteX4" fmla="*/ 1652170 w 9178724"/>
                      <a:gd name="connsiteY4" fmla="*/ 0 h 620030"/>
                      <a:gd name="connsiteX5" fmla="*/ 2225841 w 9178724"/>
                      <a:gd name="connsiteY5" fmla="*/ 0 h 620030"/>
                      <a:gd name="connsiteX6" fmla="*/ 2524149 w 9178724"/>
                      <a:gd name="connsiteY6" fmla="*/ 0 h 620030"/>
                      <a:gd name="connsiteX7" fmla="*/ 3097819 w 9178724"/>
                      <a:gd name="connsiteY7" fmla="*/ 0 h 620030"/>
                      <a:gd name="connsiteX8" fmla="*/ 3855064 w 9178724"/>
                      <a:gd name="connsiteY8" fmla="*/ 0 h 620030"/>
                      <a:gd name="connsiteX9" fmla="*/ 4336947 w 9178724"/>
                      <a:gd name="connsiteY9" fmla="*/ 0 h 620030"/>
                      <a:gd name="connsiteX10" fmla="*/ 4818830 w 9178724"/>
                      <a:gd name="connsiteY10" fmla="*/ 0 h 620030"/>
                      <a:gd name="connsiteX11" fmla="*/ 5392500 w 9178724"/>
                      <a:gd name="connsiteY11" fmla="*/ 0 h 620030"/>
                      <a:gd name="connsiteX12" fmla="*/ 6057958 w 9178724"/>
                      <a:gd name="connsiteY12" fmla="*/ 0 h 620030"/>
                      <a:gd name="connsiteX13" fmla="*/ 6723415 w 9178724"/>
                      <a:gd name="connsiteY13" fmla="*/ 0 h 620030"/>
                      <a:gd name="connsiteX14" fmla="*/ 7388873 w 9178724"/>
                      <a:gd name="connsiteY14" fmla="*/ 0 h 620030"/>
                      <a:gd name="connsiteX15" fmla="*/ 8146118 w 9178724"/>
                      <a:gd name="connsiteY15" fmla="*/ 0 h 620030"/>
                      <a:gd name="connsiteX16" fmla="*/ 9178724 w 9178724"/>
                      <a:gd name="connsiteY16" fmla="*/ 0 h 620030"/>
                      <a:gd name="connsiteX17" fmla="*/ 9178724 w 9178724"/>
                      <a:gd name="connsiteY17" fmla="*/ 316215 h 620030"/>
                      <a:gd name="connsiteX18" fmla="*/ 9178724 w 9178724"/>
                      <a:gd name="connsiteY18" fmla="*/ 620030 h 620030"/>
                      <a:gd name="connsiteX19" fmla="*/ 8421479 w 9178724"/>
                      <a:gd name="connsiteY19" fmla="*/ 620030 h 620030"/>
                      <a:gd name="connsiteX20" fmla="*/ 7847809 w 9178724"/>
                      <a:gd name="connsiteY20" fmla="*/ 620030 h 620030"/>
                      <a:gd name="connsiteX21" fmla="*/ 7365926 w 9178724"/>
                      <a:gd name="connsiteY21" fmla="*/ 620030 h 620030"/>
                      <a:gd name="connsiteX22" fmla="*/ 6884043 w 9178724"/>
                      <a:gd name="connsiteY22" fmla="*/ 620030 h 620030"/>
                      <a:gd name="connsiteX23" fmla="*/ 6402160 w 9178724"/>
                      <a:gd name="connsiteY23" fmla="*/ 620030 h 620030"/>
                      <a:gd name="connsiteX24" fmla="*/ 5920277 w 9178724"/>
                      <a:gd name="connsiteY24" fmla="*/ 620030 h 620030"/>
                      <a:gd name="connsiteX25" fmla="*/ 5254819 w 9178724"/>
                      <a:gd name="connsiteY25" fmla="*/ 620030 h 620030"/>
                      <a:gd name="connsiteX26" fmla="*/ 4681149 w 9178724"/>
                      <a:gd name="connsiteY26" fmla="*/ 620030 h 620030"/>
                      <a:gd name="connsiteX27" fmla="*/ 4382841 w 9178724"/>
                      <a:gd name="connsiteY27" fmla="*/ 620030 h 620030"/>
                      <a:gd name="connsiteX28" fmla="*/ 3900958 w 9178724"/>
                      <a:gd name="connsiteY28" fmla="*/ 620030 h 620030"/>
                      <a:gd name="connsiteX29" fmla="*/ 3235500 w 9178724"/>
                      <a:gd name="connsiteY29" fmla="*/ 620030 h 620030"/>
                      <a:gd name="connsiteX30" fmla="*/ 2845404 w 9178724"/>
                      <a:gd name="connsiteY30" fmla="*/ 620030 h 620030"/>
                      <a:gd name="connsiteX31" fmla="*/ 2088160 w 9178724"/>
                      <a:gd name="connsiteY31" fmla="*/ 620030 h 620030"/>
                      <a:gd name="connsiteX32" fmla="*/ 1330915 w 9178724"/>
                      <a:gd name="connsiteY32" fmla="*/ 620030 h 620030"/>
                      <a:gd name="connsiteX33" fmla="*/ 757245 w 9178724"/>
                      <a:gd name="connsiteY33" fmla="*/ 620030 h 620030"/>
                      <a:gd name="connsiteX34" fmla="*/ 0 w 9178724"/>
                      <a:gd name="connsiteY34" fmla="*/ 620030 h 620030"/>
                      <a:gd name="connsiteX35" fmla="*/ 0 w 9178724"/>
                      <a:gd name="connsiteY35" fmla="*/ 310015 h 620030"/>
                      <a:gd name="connsiteX36" fmla="*/ 0 w 9178724"/>
                      <a:gd name="connsiteY36" fmla="*/ 0 h 62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78724" h="620030" fill="none" extrusionOk="0">
                        <a:moveTo>
                          <a:pt x="0" y="0"/>
                        </a:moveTo>
                        <a:cubicBezTo>
                          <a:pt x="102535" y="-35417"/>
                          <a:pt x="231128" y="19743"/>
                          <a:pt x="298309" y="0"/>
                        </a:cubicBezTo>
                        <a:cubicBezTo>
                          <a:pt x="365490" y="-19743"/>
                          <a:pt x="504771" y="6903"/>
                          <a:pt x="596617" y="0"/>
                        </a:cubicBezTo>
                        <a:cubicBezTo>
                          <a:pt x="688463" y="-6903"/>
                          <a:pt x="801466" y="32459"/>
                          <a:pt x="894926" y="0"/>
                        </a:cubicBezTo>
                        <a:cubicBezTo>
                          <a:pt x="988386" y="-32459"/>
                          <a:pt x="1351220" y="8679"/>
                          <a:pt x="1652170" y="0"/>
                        </a:cubicBezTo>
                        <a:cubicBezTo>
                          <a:pt x="1953120" y="-8679"/>
                          <a:pt x="2036343" y="40882"/>
                          <a:pt x="2225841" y="0"/>
                        </a:cubicBezTo>
                        <a:cubicBezTo>
                          <a:pt x="2415339" y="-40882"/>
                          <a:pt x="2409558" y="12227"/>
                          <a:pt x="2524149" y="0"/>
                        </a:cubicBezTo>
                        <a:cubicBezTo>
                          <a:pt x="2638740" y="-12227"/>
                          <a:pt x="2909787" y="59308"/>
                          <a:pt x="3097819" y="0"/>
                        </a:cubicBezTo>
                        <a:cubicBezTo>
                          <a:pt x="3285851" y="-59308"/>
                          <a:pt x="3499507" y="53098"/>
                          <a:pt x="3855064" y="0"/>
                        </a:cubicBezTo>
                        <a:cubicBezTo>
                          <a:pt x="4210622" y="-53098"/>
                          <a:pt x="4150339" y="24700"/>
                          <a:pt x="4336947" y="0"/>
                        </a:cubicBezTo>
                        <a:cubicBezTo>
                          <a:pt x="4523555" y="-24700"/>
                          <a:pt x="4623920" y="10678"/>
                          <a:pt x="4818830" y="0"/>
                        </a:cubicBezTo>
                        <a:cubicBezTo>
                          <a:pt x="5013740" y="-10678"/>
                          <a:pt x="5127394" y="40268"/>
                          <a:pt x="5392500" y="0"/>
                        </a:cubicBezTo>
                        <a:cubicBezTo>
                          <a:pt x="5657606" y="-40268"/>
                          <a:pt x="5754330" y="74320"/>
                          <a:pt x="6057958" y="0"/>
                        </a:cubicBezTo>
                        <a:cubicBezTo>
                          <a:pt x="6361586" y="-74320"/>
                          <a:pt x="6494940" y="37329"/>
                          <a:pt x="6723415" y="0"/>
                        </a:cubicBezTo>
                        <a:cubicBezTo>
                          <a:pt x="6951890" y="-37329"/>
                          <a:pt x="7117832" y="30948"/>
                          <a:pt x="7388873" y="0"/>
                        </a:cubicBezTo>
                        <a:cubicBezTo>
                          <a:pt x="7659914" y="-30948"/>
                          <a:pt x="7926991" y="65074"/>
                          <a:pt x="8146118" y="0"/>
                        </a:cubicBezTo>
                        <a:cubicBezTo>
                          <a:pt x="8365246" y="-65074"/>
                          <a:pt x="8701383" y="71750"/>
                          <a:pt x="9178724" y="0"/>
                        </a:cubicBezTo>
                        <a:cubicBezTo>
                          <a:pt x="9200174" y="141322"/>
                          <a:pt x="9160033" y="216766"/>
                          <a:pt x="9178724" y="316215"/>
                        </a:cubicBezTo>
                        <a:cubicBezTo>
                          <a:pt x="9197415" y="415665"/>
                          <a:pt x="9170910" y="493137"/>
                          <a:pt x="9178724" y="620030"/>
                        </a:cubicBezTo>
                        <a:cubicBezTo>
                          <a:pt x="8847610" y="633606"/>
                          <a:pt x="8699284" y="581521"/>
                          <a:pt x="8421479" y="620030"/>
                        </a:cubicBezTo>
                        <a:cubicBezTo>
                          <a:pt x="8143674" y="658539"/>
                          <a:pt x="8043343" y="588100"/>
                          <a:pt x="7847809" y="620030"/>
                        </a:cubicBezTo>
                        <a:cubicBezTo>
                          <a:pt x="7652275" y="651960"/>
                          <a:pt x="7499974" y="566721"/>
                          <a:pt x="7365926" y="620030"/>
                        </a:cubicBezTo>
                        <a:cubicBezTo>
                          <a:pt x="7231878" y="673339"/>
                          <a:pt x="6983206" y="609203"/>
                          <a:pt x="6884043" y="620030"/>
                        </a:cubicBezTo>
                        <a:cubicBezTo>
                          <a:pt x="6784880" y="630857"/>
                          <a:pt x="6634085" y="589226"/>
                          <a:pt x="6402160" y="620030"/>
                        </a:cubicBezTo>
                        <a:cubicBezTo>
                          <a:pt x="6170235" y="650834"/>
                          <a:pt x="6075682" y="619367"/>
                          <a:pt x="5920277" y="620030"/>
                        </a:cubicBezTo>
                        <a:cubicBezTo>
                          <a:pt x="5764872" y="620693"/>
                          <a:pt x="5573139" y="548710"/>
                          <a:pt x="5254819" y="620030"/>
                        </a:cubicBezTo>
                        <a:cubicBezTo>
                          <a:pt x="4936499" y="691350"/>
                          <a:pt x="4839040" y="582151"/>
                          <a:pt x="4681149" y="620030"/>
                        </a:cubicBezTo>
                        <a:cubicBezTo>
                          <a:pt x="4523258" y="657909"/>
                          <a:pt x="4447847" y="611926"/>
                          <a:pt x="4382841" y="620030"/>
                        </a:cubicBezTo>
                        <a:cubicBezTo>
                          <a:pt x="4317835" y="628134"/>
                          <a:pt x="4075188" y="570834"/>
                          <a:pt x="3900958" y="620030"/>
                        </a:cubicBezTo>
                        <a:cubicBezTo>
                          <a:pt x="3726728" y="669226"/>
                          <a:pt x="3504960" y="595564"/>
                          <a:pt x="3235500" y="620030"/>
                        </a:cubicBezTo>
                        <a:cubicBezTo>
                          <a:pt x="2966040" y="644496"/>
                          <a:pt x="3034078" y="612289"/>
                          <a:pt x="2845404" y="620030"/>
                        </a:cubicBezTo>
                        <a:cubicBezTo>
                          <a:pt x="2656730" y="627771"/>
                          <a:pt x="2449560" y="570399"/>
                          <a:pt x="2088160" y="620030"/>
                        </a:cubicBezTo>
                        <a:cubicBezTo>
                          <a:pt x="1726760" y="669661"/>
                          <a:pt x="1489744" y="618694"/>
                          <a:pt x="1330915" y="620030"/>
                        </a:cubicBezTo>
                        <a:cubicBezTo>
                          <a:pt x="1172086" y="621366"/>
                          <a:pt x="970889" y="568148"/>
                          <a:pt x="757245" y="620030"/>
                        </a:cubicBezTo>
                        <a:cubicBezTo>
                          <a:pt x="543601" y="671912"/>
                          <a:pt x="288056" y="618081"/>
                          <a:pt x="0" y="620030"/>
                        </a:cubicBezTo>
                        <a:cubicBezTo>
                          <a:pt x="-24602" y="527322"/>
                          <a:pt x="13740" y="373087"/>
                          <a:pt x="0" y="310015"/>
                        </a:cubicBezTo>
                        <a:cubicBezTo>
                          <a:pt x="-13740" y="246943"/>
                          <a:pt x="26405" y="66838"/>
                          <a:pt x="0" y="0"/>
                        </a:cubicBezTo>
                        <a:close/>
                      </a:path>
                      <a:path w="9178724" h="620030" stroke="0" extrusionOk="0">
                        <a:moveTo>
                          <a:pt x="0" y="0"/>
                        </a:moveTo>
                        <a:cubicBezTo>
                          <a:pt x="96739" y="-29740"/>
                          <a:pt x="316269" y="55884"/>
                          <a:pt x="481883" y="0"/>
                        </a:cubicBezTo>
                        <a:cubicBezTo>
                          <a:pt x="647497" y="-55884"/>
                          <a:pt x="662906" y="22298"/>
                          <a:pt x="780192" y="0"/>
                        </a:cubicBezTo>
                        <a:cubicBezTo>
                          <a:pt x="897478" y="-22298"/>
                          <a:pt x="1174454" y="84120"/>
                          <a:pt x="1537436" y="0"/>
                        </a:cubicBezTo>
                        <a:cubicBezTo>
                          <a:pt x="1900418" y="-84120"/>
                          <a:pt x="1921992" y="49836"/>
                          <a:pt x="2019319" y="0"/>
                        </a:cubicBezTo>
                        <a:cubicBezTo>
                          <a:pt x="2116646" y="-49836"/>
                          <a:pt x="2279697" y="53246"/>
                          <a:pt x="2501202" y="0"/>
                        </a:cubicBezTo>
                        <a:cubicBezTo>
                          <a:pt x="2722707" y="-53246"/>
                          <a:pt x="3105924" y="15731"/>
                          <a:pt x="3258447" y="0"/>
                        </a:cubicBezTo>
                        <a:cubicBezTo>
                          <a:pt x="3410970" y="-15731"/>
                          <a:pt x="3548202" y="42104"/>
                          <a:pt x="3648543" y="0"/>
                        </a:cubicBezTo>
                        <a:cubicBezTo>
                          <a:pt x="3748884" y="-42104"/>
                          <a:pt x="4173673" y="21777"/>
                          <a:pt x="4405788" y="0"/>
                        </a:cubicBezTo>
                        <a:cubicBezTo>
                          <a:pt x="4637904" y="-21777"/>
                          <a:pt x="4991337" y="42536"/>
                          <a:pt x="5163032" y="0"/>
                        </a:cubicBezTo>
                        <a:cubicBezTo>
                          <a:pt x="5334727" y="-42536"/>
                          <a:pt x="5620270" y="48170"/>
                          <a:pt x="5736703" y="0"/>
                        </a:cubicBezTo>
                        <a:cubicBezTo>
                          <a:pt x="5853136" y="-48170"/>
                          <a:pt x="6278797" y="51597"/>
                          <a:pt x="6493947" y="0"/>
                        </a:cubicBezTo>
                        <a:cubicBezTo>
                          <a:pt x="6709097" y="-51597"/>
                          <a:pt x="6791622" y="51322"/>
                          <a:pt x="6975830" y="0"/>
                        </a:cubicBezTo>
                        <a:cubicBezTo>
                          <a:pt x="7160038" y="-51322"/>
                          <a:pt x="7222993" y="41857"/>
                          <a:pt x="7457713" y="0"/>
                        </a:cubicBezTo>
                        <a:cubicBezTo>
                          <a:pt x="7692433" y="-41857"/>
                          <a:pt x="7885776" y="62575"/>
                          <a:pt x="8123171" y="0"/>
                        </a:cubicBezTo>
                        <a:cubicBezTo>
                          <a:pt x="8360566" y="-62575"/>
                          <a:pt x="8394351" y="45246"/>
                          <a:pt x="8605054" y="0"/>
                        </a:cubicBezTo>
                        <a:cubicBezTo>
                          <a:pt x="8815757" y="-45246"/>
                          <a:pt x="8988246" y="15581"/>
                          <a:pt x="9178724" y="0"/>
                        </a:cubicBezTo>
                        <a:cubicBezTo>
                          <a:pt x="9202683" y="95727"/>
                          <a:pt x="9155313" y="164771"/>
                          <a:pt x="9178724" y="322416"/>
                        </a:cubicBezTo>
                        <a:cubicBezTo>
                          <a:pt x="9202135" y="480061"/>
                          <a:pt x="9157802" y="527713"/>
                          <a:pt x="9178724" y="620030"/>
                        </a:cubicBezTo>
                        <a:cubicBezTo>
                          <a:pt x="8951193" y="671370"/>
                          <a:pt x="8799462" y="595443"/>
                          <a:pt x="8513267" y="620030"/>
                        </a:cubicBezTo>
                        <a:cubicBezTo>
                          <a:pt x="8227072" y="644617"/>
                          <a:pt x="8259683" y="573792"/>
                          <a:pt x="8123171" y="620030"/>
                        </a:cubicBezTo>
                        <a:cubicBezTo>
                          <a:pt x="7986659" y="666268"/>
                          <a:pt x="7591580" y="543706"/>
                          <a:pt x="7365926" y="620030"/>
                        </a:cubicBezTo>
                        <a:cubicBezTo>
                          <a:pt x="7140272" y="696354"/>
                          <a:pt x="6935755" y="598652"/>
                          <a:pt x="6792256" y="620030"/>
                        </a:cubicBezTo>
                        <a:cubicBezTo>
                          <a:pt x="6648757" y="641408"/>
                          <a:pt x="6575267" y="585033"/>
                          <a:pt x="6402160" y="620030"/>
                        </a:cubicBezTo>
                        <a:cubicBezTo>
                          <a:pt x="6229053" y="655027"/>
                          <a:pt x="6024031" y="591791"/>
                          <a:pt x="5828490" y="620030"/>
                        </a:cubicBezTo>
                        <a:cubicBezTo>
                          <a:pt x="5632949" y="648269"/>
                          <a:pt x="5678078" y="587768"/>
                          <a:pt x="5530181" y="620030"/>
                        </a:cubicBezTo>
                        <a:cubicBezTo>
                          <a:pt x="5382284" y="652292"/>
                          <a:pt x="5354071" y="600649"/>
                          <a:pt x="5231873" y="620030"/>
                        </a:cubicBezTo>
                        <a:cubicBezTo>
                          <a:pt x="5109675" y="639411"/>
                          <a:pt x="4917260" y="557481"/>
                          <a:pt x="4658202" y="620030"/>
                        </a:cubicBezTo>
                        <a:cubicBezTo>
                          <a:pt x="4399144" y="682579"/>
                          <a:pt x="4442789" y="601632"/>
                          <a:pt x="4268107" y="620030"/>
                        </a:cubicBezTo>
                        <a:cubicBezTo>
                          <a:pt x="4093426" y="638428"/>
                          <a:pt x="3806188" y="560095"/>
                          <a:pt x="3602649" y="620030"/>
                        </a:cubicBezTo>
                        <a:cubicBezTo>
                          <a:pt x="3399110" y="679965"/>
                          <a:pt x="3364832" y="602250"/>
                          <a:pt x="3212553" y="620030"/>
                        </a:cubicBezTo>
                        <a:cubicBezTo>
                          <a:pt x="3060274" y="637810"/>
                          <a:pt x="2803745" y="611116"/>
                          <a:pt x="2547096" y="620030"/>
                        </a:cubicBezTo>
                        <a:cubicBezTo>
                          <a:pt x="2290447" y="628944"/>
                          <a:pt x="2330663" y="599928"/>
                          <a:pt x="2248787" y="620030"/>
                        </a:cubicBezTo>
                        <a:cubicBezTo>
                          <a:pt x="2166911" y="640132"/>
                          <a:pt x="1894976" y="566256"/>
                          <a:pt x="1583330" y="620030"/>
                        </a:cubicBezTo>
                        <a:cubicBezTo>
                          <a:pt x="1271684" y="673804"/>
                          <a:pt x="1331706" y="588276"/>
                          <a:pt x="1193234" y="620030"/>
                        </a:cubicBezTo>
                        <a:cubicBezTo>
                          <a:pt x="1054762" y="651784"/>
                          <a:pt x="1037048" y="618999"/>
                          <a:pt x="894926" y="620030"/>
                        </a:cubicBezTo>
                        <a:cubicBezTo>
                          <a:pt x="752804" y="621061"/>
                          <a:pt x="670831" y="580283"/>
                          <a:pt x="504830" y="620030"/>
                        </a:cubicBezTo>
                        <a:cubicBezTo>
                          <a:pt x="338829" y="659777"/>
                          <a:pt x="209164" y="605714"/>
                          <a:pt x="0" y="620030"/>
                        </a:cubicBezTo>
                        <a:cubicBezTo>
                          <a:pt x="-25652" y="520703"/>
                          <a:pt x="14295" y="447375"/>
                          <a:pt x="0" y="322416"/>
                        </a:cubicBezTo>
                        <a:cubicBezTo>
                          <a:pt x="-14295" y="197457"/>
                          <a:pt x="4354" y="146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solidFill>
                  <a:schemeClr val="tx1"/>
                </a:solidFill>
                <a:latin typeface="Cambria" panose="02040503050406030204" pitchFamily="18" charset="0"/>
                <a:cs typeface="Arial" panose="020B0604020202020204" pitchFamily="34" charset="0"/>
              </a:rPr>
              <a:t>La Teoria dell’Identità sociale [</a:t>
            </a:r>
            <a:r>
              <a:rPr lang="it-IT" sz="2400" b="1" dirty="0" err="1">
                <a:solidFill>
                  <a:schemeClr val="tx1"/>
                </a:solidFill>
                <a:latin typeface="Cambria" panose="02040503050406030204" pitchFamily="18" charset="0"/>
                <a:cs typeface="Arial" panose="020B0604020202020204" pitchFamily="34" charset="0"/>
              </a:rPr>
              <a:t>Tajfel</a:t>
            </a:r>
            <a:r>
              <a:rPr lang="it-IT" sz="2400" b="1" dirty="0">
                <a:solidFill>
                  <a:schemeClr val="tx1"/>
                </a:solidFill>
                <a:latin typeface="Cambria" panose="02040503050406030204" pitchFamily="18" charset="0"/>
                <a:cs typeface="Arial" panose="020B0604020202020204" pitchFamily="34" charset="0"/>
              </a:rPr>
              <a:t> e Turner, 1979]</a:t>
            </a:r>
          </a:p>
        </p:txBody>
      </p:sp>
      <p:sp>
        <p:nvSpPr>
          <p:cNvPr id="7" name="CasellaDiTesto 6">
            <a:extLst>
              <a:ext uri="{FF2B5EF4-FFF2-40B4-BE49-F238E27FC236}">
                <a16:creationId xmlns:a16="http://schemas.microsoft.com/office/drawing/2014/main" id="{AFD86DE8-E783-FD41-97B3-73A19BE0DF50}"/>
              </a:ext>
            </a:extLst>
          </p:cNvPr>
          <p:cNvSpPr txBox="1"/>
          <p:nvPr/>
        </p:nvSpPr>
        <p:spPr>
          <a:xfrm>
            <a:off x="9264352" y="1096918"/>
            <a:ext cx="1008112" cy="369332"/>
          </a:xfrm>
          <a:prstGeom prst="rect">
            <a:avLst/>
          </a:prstGeom>
          <a:noFill/>
        </p:spPr>
        <p:txBody>
          <a:bodyPr wrap="square" rtlCol="0">
            <a:spAutoFit/>
          </a:bodyPr>
          <a:lstStyle/>
          <a:p>
            <a:r>
              <a:rPr lang="it-IT" b="1" dirty="0">
                <a:solidFill>
                  <a:schemeClr val="tx2">
                    <a:lumMod val="50000"/>
                  </a:schemeClr>
                </a:solidFill>
                <a:latin typeface="Cambria" panose="02040503050406030204" pitchFamily="18" charset="0"/>
              </a:rPr>
              <a:t>FASE II</a:t>
            </a:r>
          </a:p>
        </p:txBody>
      </p:sp>
      <p:sp>
        <p:nvSpPr>
          <p:cNvPr id="14" name="CasellaDiTesto 13">
            <a:extLst>
              <a:ext uri="{FF2B5EF4-FFF2-40B4-BE49-F238E27FC236}">
                <a16:creationId xmlns:a16="http://schemas.microsoft.com/office/drawing/2014/main" id="{5F8F2B93-123B-8A44-9484-FE97110F492A}"/>
              </a:ext>
            </a:extLst>
          </p:cNvPr>
          <p:cNvSpPr txBox="1"/>
          <p:nvPr/>
        </p:nvSpPr>
        <p:spPr>
          <a:xfrm>
            <a:off x="1702758" y="1720341"/>
            <a:ext cx="8508043" cy="584775"/>
          </a:xfrm>
          <a:prstGeom prst="rect">
            <a:avLst/>
          </a:prstGeom>
          <a:noFill/>
          <a:ln w="3175">
            <a:solidFill>
              <a:schemeClr val="tx2">
                <a:lumMod val="50000"/>
              </a:schemeClr>
            </a:solidFill>
          </a:ln>
        </p:spPr>
        <p:txBody>
          <a:bodyPr wrap="square" rtlCol="0">
            <a:spAutoFit/>
          </a:bodyPr>
          <a:lstStyle/>
          <a:p>
            <a:r>
              <a:rPr lang="it-IT" sz="1600" dirty="0">
                <a:latin typeface="Cambria" panose="02040503050406030204" pitchFamily="18" charset="0"/>
              </a:rPr>
              <a:t>Ciascun individuo appartiene a </a:t>
            </a:r>
            <a:r>
              <a:rPr lang="it-IT" sz="1600" b="1" dirty="0">
                <a:latin typeface="Cambria" panose="02040503050406030204" pitchFamily="18" charset="0"/>
              </a:rPr>
              <a:t>innumerevoli ingroups</a:t>
            </a:r>
            <a:r>
              <a:rPr lang="it-IT" sz="1600" dirty="0">
                <a:latin typeface="Cambria" panose="02040503050406030204" pitchFamily="18" charset="0"/>
              </a:rPr>
              <a:t>, cui </a:t>
            </a:r>
            <a:r>
              <a:rPr lang="it-IT" sz="1600" b="1" dirty="0">
                <a:latin typeface="Cambria" panose="02040503050406030204" pitchFamily="18" charset="0"/>
              </a:rPr>
              <a:t>contrapponiamo degli </a:t>
            </a:r>
            <a:r>
              <a:rPr lang="it-IT" sz="1600" b="1" dirty="0" err="1">
                <a:latin typeface="Cambria" panose="02040503050406030204" pitchFamily="18" charset="0"/>
              </a:rPr>
              <a:t>outgroups</a:t>
            </a:r>
            <a:r>
              <a:rPr lang="it-IT" sz="1600" b="1" dirty="0">
                <a:latin typeface="Cambria" panose="02040503050406030204" pitchFamily="18" charset="0"/>
              </a:rPr>
              <a:t> </a:t>
            </a:r>
            <a:r>
              <a:rPr lang="it-IT" sz="1600" dirty="0">
                <a:latin typeface="Cambria" panose="02040503050406030204" pitchFamily="18" charset="0"/>
              </a:rPr>
              <a:t>(donne vs. uomini, eterosessuali vs. omosessuali, italiani vs. tedeschi).</a:t>
            </a:r>
            <a:endParaRPr lang="it-IT" sz="1600" b="1" dirty="0">
              <a:latin typeface="Cambria" panose="02040503050406030204" pitchFamily="18" charset="0"/>
            </a:endParaRPr>
          </a:p>
        </p:txBody>
      </p:sp>
      <p:sp>
        <p:nvSpPr>
          <p:cNvPr id="8" name="CasellaDiTesto 7">
            <a:extLst>
              <a:ext uri="{FF2B5EF4-FFF2-40B4-BE49-F238E27FC236}">
                <a16:creationId xmlns:a16="http://schemas.microsoft.com/office/drawing/2014/main" id="{E078A0CF-EBE3-DA4C-A8B3-E843E4963B4D}"/>
              </a:ext>
            </a:extLst>
          </p:cNvPr>
          <p:cNvSpPr txBox="1"/>
          <p:nvPr/>
        </p:nvSpPr>
        <p:spPr>
          <a:xfrm>
            <a:off x="1710812" y="2522319"/>
            <a:ext cx="8508043" cy="584775"/>
          </a:xfrm>
          <a:prstGeom prst="rect">
            <a:avLst/>
          </a:prstGeom>
          <a:noFill/>
          <a:ln w="3175">
            <a:solidFill>
              <a:schemeClr val="tx2">
                <a:lumMod val="50000"/>
              </a:schemeClr>
            </a:solidFill>
          </a:ln>
        </p:spPr>
        <p:txBody>
          <a:bodyPr wrap="square" rtlCol="0">
            <a:spAutoFit/>
          </a:bodyPr>
          <a:lstStyle/>
          <a:p>
            <a:r>
              <a:rPr lang="it-IT" sz="1600" dirty="0">
                <a:latin typeface="Cambria" panose="02040503050406030204" pitchFamily="18" charset="0"/>
              </a:rPr>
              <a:t>La </a:t>
            </a:r>
            <a:r>
              <a:rPr lang="it-IT" sz="1600" b="1" dirty="0">
                <a:latin typeface="Cambria" panose="02040503050406030204" pitchFamily="18" charset="0"/>
              </a:rPr>
              <a:t>salienza dell’appartenenza </a:t>
            </a:r>
            <a:r>
              <a:rPr lang="it-IT" sz="1600" dirty="0">
                <a:latin typeface="Cambria" panose="02040503050406030204" pitchFamily="18" charset="0"/>
              </a:rPr>
              <a:t>a un determinato ingroup è </a:t>
            </a:r>
            <a:r>
              <a:rPr lang="it-IT" sz="1600" b="1" dirty="0">
                <a:latin typeface="Cambria" panose="02040503050406030204" pitchFamily="18" charset="0"/>
              </a:rPr>
              <a:t>contestuale</a:t>
            </a:r>
            <a:r>
              <a:rPr lang="it-IT" sz="1600" dirty="0">
                <a:latin typeface="Cambria" panose="02040503050406030204" pitchFamily="18" charset="0"/>
              </a:rPr>
              <a:t>: dipende dal contesto sociale entro cui interagiamo in quel momento.</a:t>
            </a:r>
          </a:p>
        </p:txBody>
      </p:sp>
      <p:grpSp>
        <p:nvGrpSpPr>
          <p:cNvPr id="3" name="Gruppo 2">
            <a:extLst>
              <a:ext uri="{FF2B5EF4-FFF2-40B4-BE49-F238E27FC236}">
                <a16:creationId xmlns:a16="http://schemas.microsoft.com/office/drawing/2014/main" id="{F01BB59E-F893-E54D-B3A1-3BE7C6608CE1}"/>
              </a:ext>
            </a:extLst>
          </p:cNvPr>
          <p:cNvGrpSpPr/>
          <p:nvPr/>
        </p:nvGrpSpPr>
        <p:grpSpPr>
          <a:xfrm>
            <a:off x="3259738" y="3406593"/>
            <a:ext cx="5688632" cy="1638734"/>
            <a:chOff x="1727683" y="3696517"/>
            <a:chExt cx="5688632" cy="1638734"/>
          </a:xfrm>
        </p:grpSpPr>
        <p:sp>
          <p:nvSpPr>
            <p:cNvPr id="9" name="CasellaDiTesto 8">
              <a:extLst>
                <a:ext uri="{FF2B5EF4-FFF2-40B4-BE49-F238E27FC236}">
                  <a16:creationId xmlns:a16="http://schemas.microsoft.com/office/drawing/2014/main" id="{C34C8DE9-9BEA-4E44-BD12-9B16F6D0B306}"/>
                </a:ext>
              </a:extLst>
            </p:cNvPr>
            <p:cNvSpPr txBox="1"/>
            <p:nvPr/>
          </p:nvSpPr>
          <p:spPr>
            <a:xfrm>
              <a:off x="1727683" y="3696517"/>
              <a:ext cx="5688632" cy="830997"/>
            </a:xfrm>
            <a:prstGeom prst="rect">
              <a:avLst/>
            </a:prstGeom>
            <a:solidFill>
              <a:schemeClr val="bg1"/>
            </a:solidFill>
            <a:ln w="9525">
              <a:solidFill>
                <a:srgbClr val="C00000"/>
              </a:solidFill>
            </a:ln>
          </p:spPr>
          <p:txBody>
            <a:bodyPr wrap="square" rtlCol="0">
              <a:spAutoFit/>
            </a:bodyPr>
            <a:lstStyle/>
            <a:p>
              <a:pPr algn="ctr"/>
              <a:r>
                <a:rPr lang="it-IT" sz="1600" dirty="0">
                  <a:latin typeface="Cambria" panose="02040503050406030204" pitchFamily="18" charset="0"/>
                </a:rPr>
                <a:t>Secondo la Teoria dell’Identità sociale, </a:t>
              </a:r>
              <a:r>
                <a:rPr lang="it-IT" sz="1600" b="1" dirty="0">
                  <a:latin typeface="Cambria" panose="02040503050406030204" pitchFamily="18" charset="0"/>
                </a:rPr>
                <a:t>la categorizzazione sociale </a:t>
              </a:r>
              <a:r>
                <a:rPr lang="it-IT" sz="1600" dirty="0">
                  <a:latin typeface="Cambria" panose="02040503050406030204" pitchFamily="18" charset="0"/>
                </a:rPr>
                <a:t>e la semplice </a:t>
              </a:r>
              <a:r>
                <a:rPr lang="it-IT" sz="1600" b="1" dirty="0">
                  <a:latin typeface="Cambria" panose="02040503050406030204" pitchFamily="18" charset="0"/>
                </a:rPr>
                <a:t>consapevolezza di appartenere </a:t>
              </a:r>
              <a:r>
                <a:rPr lang="it-IT" sz="1600" dirty="0">
                  <a:latin typeface="Cambria" panose="02040503050406030204" pitchFamily="18" charset="0"/>
                </a:rPr>
                <a:t>a un determinato gruppo</a:t>
              </a:r>
              <a:r>
                <a:rPr lang="it-IT" sz="1600" b="1" dirty="0">
                  <a:latin typeface="Cambria" panose="02040503050406030204" pitchFamily="18" charset="0"/>
                </a:rPr>
                <a:t> sono alla base del pregiudizio</a:t>
              </a:r>
              <a:r>
                <a:rPr lang="it-IT" sz="1600" dirty="0">
                  <a:latin typeface="Cambria" panose="02040503050406030204" pitchFamily="18" charset="0"/>
                </a:rPr>
                <a:t>.</a:t>
              </a:r>
            </a:p>
          </p:txBody>
        </p:sp>
        <p:sp>
          <p:nvSpPr>
            <p:cNvPr id="11" name="CasellaDiTesto 10">
              <a:extLst>
                <a:ext uri="{FF2B5EF4-FFF2-40B4-BE49-F238E27FC236}">
                  <a16:creationId xmlns:a16="http://schemas.microsoft.com/office/drawing/2014/main" id="{144D5755-BC93-B544-AF45-5969AA5135BD}"/>
                </a:ext>
              </a:extLst>
            </p:cNvPr>
            <p:cNvSpPr txBox="1"/>
            <p:nvPr/>
          </p:nvSpPr>
          <p:spPr>
            <a:xfrm>
              <a:off x="3915702" y="4935141"/>
              <a:ext cx="1312595" cy="400110"/>
            </a:xfrm>
            <a:prstGeom prst="rect">
              <a:avLst/>
            </a:prstGeom>
            <a:noFill/>
            <a:ln w="3175">
              <a:noFill/>
            </a:ln>
          </p:spPr>
          <p:txBody>
            <a:bodyPr wrap="square" rtlCol="0">
              <a:spAutoFit/>
            </a:bodyPr>
            <a:lstStyle/>
            <a:p>
              <a:r>
                <a:rPr lang="it-IT" sz="2000" b="1" dirty="0">
                  <a:solidFill>
                    <a:schemeClr val="accent2"/>
                  </a:solidFill>
                  <a:latin typeface="Cambria" panose="02040503050406030204" pitchFamily="18" charset="0"/>
                </a:rPr>
                <a:t>PERCHÉ?</a:t>
              </a:r>
            </a:p>
          </p:txBody>
        </p:sp>
      </p:grpSp>
    </p:spTree>
    <p:extLst>
      <p:ext uri="{BB962C8B-B14F-4D97-AF65-F5344CB8AC3E}">
        <p14:creationId xmlns:p14="http://schemas.microsoft.com/office/powerpoint/2010/main" val="117395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7E38C0-08CF-F741-88EF-F3398AD1F37A}"/>
              </a:ext>
            </a:extLst>
          </p:cNvPr>
          <p:cNvSpPr>
            <a:spLocks noGrp="1"/>
          </p:cNvSpPr>
          <p:nvPr>
            <p:ph type="sldNum" sz="quarter" idx="12"/>
          </p:nvPr>
        </p:nvSpPr>
        <p:spPr/>
        <p:txBody>
          <a:bodyPr/>
          <a:lstStyle/>
          <a:p>
            <a:fld id="{E3AAEEB7-370C-4CD1-84ED-44A96922B98A}" type="slidenum">
              <a:rPr lang="it-IT" smtClean="0"/>
              <a:pPr/>
              <a:t>25</a:t>
            </a:fld>
            <a:endParaRPr lang="it-IT"/>
          </a:p>
        </p:txBody>
      </p:sp>
      <p:sp>
        <p:nvSpPr>
          <p:cNvPr id="6" name="Rettangolo 5">
            <a:extLst>
              <a:ext uri="{FF2B5EF4-FFF2-40B4-BE49-F238E27FC236}">
                <a16:creationId xmlns:a16="http://schemas.microsoft.com/office/drawing/2014/main" id="{80637DFD-FB59-2F49-AFE4-AAFF759B002C}"/>
              </a:ext>
            </a:extLst>
          </p:cNvPr>
          <p:cNvSpPr/>
          <p:nvPr/>
        </p:nvSpPr>
        <p:spPr>
          <a:xfrm>
            <a:off x="1661452" y="590428"/>
            <a:ext cx="7602900" cy="858443"/>
          </a:xfrm>
          <a:prstGeom prst="rect">
            <a:avLst/>
          </a:prstGeom>
          <a:noFill/>
          <a:ln cmpd="sng">
            <a:solidFill>
              <a:schemeClr val="tx2">
                <a:alpha val="86000"/>
              </a:schemeClr>
            </a:solidFill>
            <a:prstDash val="solid"/>
            <a:extLst>
              <a:ext uri="{C807C97D-BFC1-408E-A445-0C87EB9F89A2}">
                <ask:lineSketchStyleProps xmlns:ask="http://schemas.microsoft.com/office/drawing/2018/sketchyshapes" sd="1219033472">
                  <a:custGeom>
                    <a:avLst/>
                    <a:gdLst>
                      <a:gd name="connsiteX0" fmla="*/ 0 w 9178724"/>
                      <a:gd name="connsiteY0" fmla="*/ 0 h 620030"/>
                      <a:gd name="connsiteX1" fmla="*/ 298309 w 9178724"/>
                      <a:gd name="connsiteY1" fmla="*/ 0 h 620030"/>
                      <a:gd name="connsiteX2" fmla="*/ 596617 w 9178724"/>
                      <a:gd name="connsiteY2" fmla="*/ 0 h 620030"/>
                      <a:gd name="connsiteX3" fmla="*/ 894926 w 9178724"/>
                      <a:gd name="connsiteY3" fmla="*/ 0 h 620030"/>
                      <a:gd name="connsiteX4" fmla="*/ 1652170 w 9178724"/>
                      <a:gd name="connsiteY4" fmla="*/ 0 h 620030"/>
                      <a:gd name="connsiteX5" fmla="*/ 2225841 w 9178724"/>
                      <a:gd name="connsiteY5" fmla="*/ 0 h 620030"/>
                      <a:gd name="connsiteX6" fmla="*/ 2524149 w 9178724"/>
                      <a:gd name="connsiteY6" fmla="*/ 0 h 620030"/>
                      <a:gd name="connsiteX7" fmla="*/ 3097819 w 9178724"/>
                      <a:gd name="connsiteY7" fmla="*/ 0 h 620030"/>
                      <a:gd name="connsiteX8" fmla="*/ 3855064 w 9178724"/>
                      <a:gd name="connsiteY8" fmla="*/ 0 h 620030"/>
                      <a:gd name="connsiteX9" fmla="*/ 4336947 w 9178724"/>
                      <a:gd name="connsiteY9" fmla="*/ 0 h 620030"/>
                      <a:gd name="connsiteX10" fmla="*/ 4818830 w 9178724"/>
                      <a:gd name="connsiteY10" fmla="*/ 0 h 620030"/>
                      <a:gd name="connsiteX11" fmla="*/ 5392500 w 9178724"/>
                      <a:gd name="connsiteY11" fmla="*/ 0 h 620030"/>
                      <a:gd name="connsiteX12" fmla="*/ 6057958 w 9178724"/>
                      <a:gd name="connsiteY12" fmla="*/ 0 h 620030"/>
                      <a:gd name="connsiteX13" fmla="*/ 6723415 w 9178724"/>
                      <a:gd name="connsiteY13" fmla="*/ 0 h 620030"/>
                      <a:gd name="connsiteX14" fmla="*/ 7388873 w 9178724"/>
                      <a:gd name="connsiteY14" fmla="*/ 0 h 620030"/>
                      <a:gd name="connsiteX15" fmla="*/ 8146118 w 9178724"/>
                      <a:gd name="connsiteY15" fmla="*/ 0 h 620030"/>
                      <a:gd name="connsiteX16" fmla="*/ 9178724 w 9178724"/>
                      <a:gd name="connsiteY16" fmla="*/ 0 h 620030"/>
                      <a:gd name="connsiteX17" fmla="*/ 9178724 w 9178724"/>
                      <a:gd name="connsiteY17" fmla="*/ 316215 h 620030"/>
                      <a:gd name="connsiteX18" fmla="*/ 9178724 w 9178724"/>
                      <a:gd name="connsiteY18" fmla="*/ 620030 h 620030"/>
                      <a:gd name="connsiteX19" fmla="*/ 8421479 w 9178724"/>
                      <a:gd name="connsiteY19" fmla="*/ 620030 h 620030"/>
                      <a:gd name="connsiteX20" fmla="*/ 7847809 w 9178724"/>
                      <a:gd name="connsiteY20" fmla="*/ 620030 h 620030"/>
                      <a:gd name="connsiteX21" fmla="*/ 7365926 w 9178724"/>
                      <a:gd name="connsiteY21" fmla="*/ 620030 h 620030"/>
                      <a:gd name="connsiteX22" fmla="*/ 6884043 w 9178724"/>
                      <a:gd name="connsiteY22" fmla="*/ 620030 h 620030"/>
                      <a:gd name="connsiteX23" fmla="*/ 6402160 w 9178724"/>
                      <a:gd name="connsiteY23" fmla="*/ 620030 h 620030"/>
                      <a:gd name="connsiteX24" fmla="*/ 5920277 w 9178724"/>
                      <a:gd name="connsiteY24" fmla="*/ 620030 h 620030"/>
                      <a:gd name="connsiteX25" fmla="*/ 5254819 w 9178724"/>
                      <a:gd name="connsiteY25" fmla="*/ 620030 h 620030"/>
                      <a:gd name="connsiteX26" fmla="*/ 4681149 w 9178724"/>
                      <a:gd name="connsiteY26" fmla="*/ 620030 h 620030"/>
                      <a:gd name="connsiteX27" fmla="*/ 4382841 w 9178724"/>
                      <a:gd name="connsiteY27" fmla="*/ 620030 h 620030"/>
                      <a:gd name="connsiteX28" fmla="*/ 3900958 w 9178724"/>
                      <a:gd name="connsiteY28" fmla="*/ 620030 h 620030"/>
                      <a:gd name="connsiteX29" fmla="*/ 3235500 w 9178724"/>
                      <a:gd name="connsiteY29" fmla="*/ 620030 h 620030"/>
                      <a:gd name="connsiteX30" fmla="*/ 2845404 w 9178724"/>
                      <a:gd name="connsiteY30" fmla="*/ 620030 h 620030"/>
                      <a:gd name="connsiteX31" fmla="*/ 2088160 w 9178724"/>
                      <a:gd name="connsiteY31" fmla="*/ 620030 h 620030"/>
                      <a:gd name="connsiteX32" fmla="*/ 1330915 w 9178724"/>
                      <a:gd name="connsiteY32" fmla="*/ 620030 h 620030"/>
                      <a:gd name="connsiteX33" fmla="*/ 757245 w 9178724"/>
                      <a:gd name="connsiteY33" fmla="*/ 620030 h 620030"/>
                      <a:gd name="connsiteX34" fmla="*/ 0 w 9178724"/>
                      <a:gd name="connsiteY34" fmla="*/ 620030 h 620030"/>
                      <a:gd name="connsiteX35" fmla="*/ 0 w 9178724"/>
                      <a:gd name="connsiteY35" fmla="*/ 310015 h 620030"/>
                      <a:gd name="connsiteX36" fmla="*/ 0 w 9178724"/>
                      <a:gd name="connsiteY36" fmla="*/ 0 h 62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78724" h="620030" fill="none" extrusionOk="0">
                        <a:moveTo>
                          <a:pt x="0" y="0"/>
                        </a:moveTo>
                        <a:cubicBezTo>
                          <a:pt x="102535" y="-35417"/>
                          <a:pt x="231128" y="19743"/>
                          <a:pt x="298309" y="0"/>
                        </a:cubicBezTo>
                        <a:cubicBezTo>
                          <a:pt x="365490" y="-19743"/>
                          <a:pt x="504771" y="6903"/>
                          <a:pt x="596617" y="0"/>
                        </a:cubicBezTo>
                        <a:cubicBezTo>
                          <a:pt x="688463" y="-6903"/>
                          <a:pt x="801466" y="32459"/>
                          <a:pt x="894926" y="0"/>
                        </a:cubicBezTo>
                        <a:cubicBezTo>
                          <a:pt x="988386" y="-32459"/>
                          <a:pt x="1351220" y="8679"/>
                          <a:pt x="1652170" y="0"/>
                        </a:cubicBezTo>
                        <a:cubicBezTo>
                          <a:pt x="1953120" y="-8679"/>
                          <a:pt x="2036343" y="40882"/>
                          <a:pt x="2225841" y="0"/>
                        </a:cubicBezTo>
                        <a:cubicBezTo>
                          <a:pt x="2415339" y="-40882"/>
                          <a:pt x="2409558" y="12227"/>
                          <a:pt x="2524149" y="0"/>
                        </a:cubicBezTo>
                        <a:cubicBezTo>
                          <a:pt x="2638740" y="-12227"/>
                          <a:pt x="2909787" y="59308"/>
                          <a:pt x="3097819" y="0"/>
                        </a:cubicBezTo>
                        <a:cubicBezTo>
                          <a:pt x="3285851" y="-59308"/>
                          <a:pt x="3499507" y="53098"/>
                          <a:pt x="3855064" y="0"/>
                        </a:cubicBezTo>
                        <a:cubicBezTo>
                          <a:pt x="4210622" y="-53098"/>
                          <a:pt x="4150339" y="24700"/>
                          <a:pt x="4336947" y="0"/>
                        </a:cubicBezTo>
                        <a:cubicBezTo>
                          <a:pt x="4523555" y="-24700"/>
                          <a:pt x="4623920" y="10678"/>
                          <a:pt x="4818830" y="0"/>
                        </a:cubicBezTo>
                        <a:cubicBezTo>
                          <a:pt x="5013740" y="-10678"/>
                          <a:pt x="5127394" y="40268"/>
                          <a:pt x="5392500" y="0"/>
                        </a:cubicBezTo>
                        <a:cubicBezTo>
                          <a:pt x="5657606" y="-40268"/>
                          <a:pt x="5754330" y="74320"/>
                          <a:pt x="6057958" y="0"/>
                        </a:cubicBezTo>
                        <a:cubicBezTo>
                          <a:pt x="6361586" y="-74320"/>
                          <a:pt x="6494940" y="37329"/>
                          <a:pt x="6723415" y="0"/>
                        </a:cubicBezTo>
                        <a:cubicBezTo>
                          <a:pt x="6951890" y="-37329"/>
                          <a:pt x="7117832" y="30948"/>
                          <a:pt x="7388873" y="0"/>
                        </a:cubicBezTo>
                        <a:cubicBezTo>
                          <a:pt x="7659914" y="-30948"/>
                          <a:pt x="7926991" y="65074"/>
                          <a:pt x="8146118" y="0"/>
                        </a:cubicBezTo>
                        <a:cubicBezTo>
                          <a:pt x="8365246" y="-65074"/>
                          <a:pt x="8701383" y="71750"/>
                          <a:pt x="9178724" y="0"/>
                        </a:cubicBezTo>
                        <a:cubicBezTo>
                          <a:pt x="9200174" y="141322"/>
                          <a:pt x="9160033" y="216766"/>
                          <a:pt x="9178724" y="316215"/>
                        </a:cubicBezTo>
                        <a:cubicBezTo>
                          <a:pt x="9197415" y="415665"/>
                          <a:pt x="9170910" y="493137"/>
                          <a:pt x="9178724" y="620030"/>
                        </a:cubicBezTo>
                        <a:cubicBezTo>
                          <a:pt x="8847610" y="633606"/>
                          <a:pt x="8699284" y="581521"/>
                          <a:pt x="8421479" y="620030"/>
                        </a:cubicBezTo>
                        <a:cubicBezTo>
                          <a:pt x="8143674" y="658539"/>
                          <a:pt x="8043343" y="588100"/>
                          <a:pt x="7847809" y="620030"/>
                        </a:cubicBezTo>
                        <a:cubicBezTo>
                          <a:pt x="7652275" y="651960"/>
                          <a:pt x="7499974" y="566721"/>
                          <a:pt x="7365926" y="620030"/>
                        </a:cubicBezTo>
                        <a:cubicBezTo>
                          <a:pt x="7231878" y="673339"/>
                          <a:pt x="6983206" y="609203"/>
                          <a:pt x="6884043" y="620030"/>
                        </a:cubicBezTo>
                        <a:cubicBezTo>
                          <a:pt x="6784880" y="630857"/>
                          <a:pt x="6634085" y="589226"/>
                          <a:pt x="6402160" y="620030"/>
                        </a:cubicBezTo>
                        <a:cubicBezTo>
                          <a:pt x="6170235" y="650834"/>
                          <a:pt x="6075682" y="619367"/>
                          <a:pt x="5920277" y="620030"/>
                        </a:cubicBezTo>
                        <a:cubicBezTo>
                          <a:pt x="5764872" y="620693"/>
                          <a:pt x="5573139" y="548710"/>
                          <a:pt x="5254819" y="620030"/>
                        </a:cubicBezTo>
                        <a:cubicBezTo>
                          <a:pt x="4936499" y="691350"/>
                          <a:pt x="4839040" y="582151"/>
                          <a:pt x="4681149" y="620030"/>
                        </a:cubicBezTo>
                        <a:cubicBezTo>
                          <a:pt x="4523258" y="657909"/>
                          <a:pt x="4447847" y="611926"/>
                          <a:pt x="4382841" y="620030"/>
                        </a:cubicBezTo>
                        <a:cubicBezTo>
                          <a:pt x="4317835" y="628134"/>
                          <a:pt x="4075188" y="570834"/>
                          <a:pt x="3900958" y="620030"/>
                        </a:cubicBezTo>
                        <a:cubicBezTo>
                          <a:pt x="3726728" y="669226"/>
                          <a:pt x="3504960" y="595564"/>
                          <a:pt x="3235500" y="620030"/>
                        </a:cubicBezTo>
                        <a:cubicBezTo>
                          <a:pt x="2966040" y="644496"/>
                          <a:pt x="3034078" y="612289"/>
                          <a:pt x="2845404" y="620030"/>
                        </a:cubicBezTo>
                        <a:cubicBezTo>
                          <a:pt x="2656730" y="627771"/>
                          <a:pt x="2449560" y="570399"/>
                          <a:pt x="2088160" y="620030"/>
                        </a:cubicBezTo>
                        <a:cubicBezTo>
                          <a:pt x="1726760" y="669661"/>
                          <a:pt x="1489744" y="618694"/>
                          <a:pt x="1330915" y="620030"/>
                        </a:cubicBezTo>
                        <a:cubicBezTo>
                          <a:pt x="1172086" y="621366"/>
                          <a:pt x="970889" y="568148"/>
                          <a:pt x="757245" y="620030"/>
                        </a:cubicBezTo>
                        <a:cubicBezTo>
                          <a:pt x="543601" y="671912"/>
                          <a:pt x="288056" y="618081"/>
                          <a:pt x="0" y="620030"/>
                        </a:cubicBezTo>
                        <a:cubicBezTo>
                          <a:pt x="-24602" y="527322"/>
                          <a:pt x="13740" y="373087"/>
                          <a:pt x="0" y="310015"/>
                        </a:cubicBezTo>
                        <a:cubicBezTo>
                          <a:pt x="-13740" y="246943"/>
                          <a:pt x="26405" y="66838"/>
                          <a:pt x="0" y="0"/>
                        </a:cubicBezTo>
                        <a:close/>
                      </a:path>
                      <a:path w="9178724" h="620030" stroke="0" extrusionOk="0">
                        <a:moveTo>
                          <a:pt x="0" y="0"/>
                        </a:moveTo>
                        <a:cubicBezTo>
                          <a:pt x="96739" y="-29740"/>
                          <a:pt x="316269" y="55884"/>
                          <a:pt x="481883" y="0"/>
                        </a:cubicBezTo>
                        <a:cubicBezTo>
                          <a:pt x="647497" y="-55884"/>
                          <a:pt x="662906" y="22298"/>
                          <a:pt x="780192" y="0"/>
                        </a:cubicBezTo>
                        <a:cubicBezTo>
                          <a:pt x="897478" y="-22298"/>
                          <a:pt x="1174454" y="84120"/>
                          <a:pt x="1537436" y="0"/>
                        </a:cubicBezTo>
                        <a:cubicBezTo>
                          <a:pt x="1900418" y="-84120"/>
                          <a:pt x="1921992" y="49836"/>
                          <a:pt x="2019319" y="0"/>
                        </a:cubicBezTo>
                        <a:cubicBezTo>
                          <a:pt x="2116646" y="-49836"/>
                          <a:pt x="2279697" y="53246"/>
                          <a:pt x="2501202" y="0"/>
                        </a:cubicBezTo>
                        <a:cubicBezTo>
                          <a:pt x="2722707" y="-53246"/>
                          <a:pt x="3105924" y="15731"/>
                          <a:pt x="3258447" y="0"/>
                        </a:cubicBezTo>
                        <a:cubicBezTo>
                          <a:pt x="3410970" y="-15731"/>
                          <a:pt x="3548202" y="42104"/>
                          <a:pt x="3648543" y="0"/>
                        </a:cubicBezTo>
                        <a:cubicBezTo>
                          <a:pt x="3748884" y="-42104"/>
                          <a:pt x="4173673" y="21777"/>
                          <a:pt x="4405788" y="0"/>
                        </a:cubicBezTo>
                        <a:cubicBezTo>
                          <a:pt x="4637904" y="-21777"/>
                          <a:pt x="4991337" y="42536"/>
                          <a:pt x="5163032" y="0"/>
                        </a:cubicBezTo>
                        <a:cubicBezTo>
                          <a:pt x="5334727" y="-42536"/>
                          <a:pt x="5620270" y="48170"/>
                          <a:pt x="5736703" y="0"/>
                        </a:cubicBezTo>
                        <a:cubicBezTo>
                          <a:pt x="5853136" y="-48170"/>
                          <a:pt x="6278797" y="51597"/>
                          <a:pt x="6493947" y="0"/>
                        </a:cubicBezTo>
                        <a:cubicBezTo>
                          <a:pt x="6709097" y="-51597"/>
                          <a:pt x="6791622" y="51322"/>
                          <a:pt x="6975830" y="0"/>
                        </a:cubicBezTo>
                        <a:cubicBezTo>
                          <a:pt x="7160038" y="-51322"/>
                          <a:pt x="7222993" y="41857"/>
                          <a:pt x="7457713" y="0"/>
                        </a:cubicBezTo>
                        <a:cubicBezTo>
                          <a:pt x="7692433" y="-41857"/>
                          <a:pt x="7885776" y="62575"/>
                          <a:pt x="8123171" y="0"/>
                        </a:cubicBezTo>
                        <a:cubicBezTo>
                          <a:pt x="8360566" y="-62575"/>
                          <a:pt x="8394351" y="45246"/>
                          <a:pt x="8605054" y="0"/>
                        </a:cubicBezTo>
                        <a:cubicBezTo>
                          <a:pt x="8815757" y="-45246"/>
                          <a:pt x="8988246" y="15581"/>
                          <a:pt x="9178724" y="0"/>
                        </a:cubicBezTo>
                        <a:cubicBezTo>
                          <a:pt x="9202683" y="95727"/>
                          <a:pt x="9155313" y="164771"/>
                          <a:pt x="9178724" y="322416"/>
                        </a:cubicBezTo>
                        <a:cubicBezTo>
                          <a:pt x="9202135" y="480061"/>
                          <a:pt x="9157802" y="527713"/>
                          <a:pt x="9178724" y="620030"/>
                        </a:cubicBezTo>
                        <a:cubicBezTo>
                          <a:pt x="8951193" y="671370"/>
                          <a:pt x="8799462" y="595443"/>
                          <a:pt x="8513267" y="620030"/>
                        </a:cubicBezTo>
                        <a:cubicBezTo>
                          <a:pt x="8227072" y="644617"/>
                          <a:pt x="8259683" y="573792"/>
                          <a:pt x="8123171" y="620030"/>
                        </a:cubicBezTo>
                        <a:cubicBezTo>
                          <a:pt x="7986659" y="666268"/>
                          <a:pt x="7591580" y="543706"/>
                          <a:pt x="7365926" y="620030"/>
                        </a:cubicBezTo>
                        <a:cubicBezTo>
                          <a:pt x="7140272" y="696354"/>
                          <a:pt x="6935755" y="598652"/>
                          <a:pt x="6792256" y="620030"/>
                        </a:cubicBezTo>
                        <a:cubicBezTo>
                          <a:pt x="6648757" y="641408"/>
                          <a:pt x="6575267" y="585033"/>
                          <a:pt x="6402160" y="620030"/>
                        </a:cubicBezTo>
                        <a:cubicBezTo>
                          <a:pt x="6229053" y="655027"/>
                          <a:pt x="6024031" y="591791"/>
                          <a:pt x="5828490" y="620030"/>
                        </a:cubicBezTo>
                        <a:cubicBezTo>
                          <a:pt x="5632949" y="648269"/>
                          <a:pt x="5678078" y="587768"/>
                          <a:pt x="5530181" y="620030"/>
                        </a:cubicBezTo>
                        <a:cubicBezTo>
                          <a:pt x="5382284" y="652292"/>
                          <a:pt x="5354071" y="600649"/>
                          <a:pt x="5231873" y="620030"/>
                        </a:cubicBezTo>
                        <a:cubicBezTo>
                          <a:pt x="5109675" y="639411"/>
                          <a:pt x="4917260" y="557481"/>
                          <a:pt x="4658202" y="620030"/>
                        </a:cubicBezTo>
                        <a:cubicBezTo>
                          <a:pt x="4399144" y="682579"/>
                          <a:pt x="4442789" y="601632"/>
                          <a:pt x="4268107" y="620030"/>
                        </a:cubicBezTo>
                        <a:cubicBezTo>
                          <a:pt x="4093426" y="638428"/>
                          <a:pt x="3806188" y="560095"/>
                          <a:pt x="3602649" y="620030"/>
                        </a:cubicBezTo>
                        <a:cubicBezTo>
                          <a:pt x="3399110" y="679965"/>
                          <a:pt x="3364832" y="602250"/>
                          <a:pt x="3212553" y="620030"/>
                        </a:cubicBezTo>
                        <a:cubicBezTo>
                          <a:pt x="3060274" y="637810"/>
                          <a:pt x="2803745" y="611116"/>
                          <a:pt x="2547096" y="620030"/>
                        </a:cubicBezTo>
                        <a:cubicBezTo>
                          <a:pt x="2290447" y="628944"/>
                          <a:pt x="2330663" y="599928"/>
                          <a:pt x="2248787" y="620030"/>
                        </a:cubicBezTo>
                        <a:cubicBezTo>
                          <a:pt x="2166911" y="640132"/>
                          <a:pt x="1894976" y="566256"/>
                          <a:pt x="1583330" y="620030"/>
                        </a:cubicBezTo>
                        <a:cubicBezTo>
                          <a:pt x="1271684" y="673804"/>
                          <a:pt x="1331706" y="588276"/>
                          <a:pt x="1193234" y="620030"/>
                        </a:cubicBezTo>
                        <a:cubicBezTo>
                          <a:pt x="1054762" y="651784"/>
                          <a:pt x="1037048" y="618999"/>
                          <a:pt x="894926" y="620030"/>
                        </a:cubicBezTo>
                        <a:cubicBezTo>
                          <a:pt x="752804" y="621061"/>
                          <a:pt x="670831" y="580283"/>
                          <a:pt x="504830" y="620030"/>
                        </a:cubicBezTo>
                        <a:cubicBezTo>
                          <a:pt x="338829" y="659777"/>
                          <a:pt x="209164" y="605714"/>
                          <a:pt x="0" y="620030"/>
                        </a:cubicBezTo>
                        <a:cubicBezTo>
                          <a:pt x="-25652" y="520703"/>
                          <a:pt x="14295" y="447375"/>
                          <a:pt x="0" y="322416"/>
                        </a:cubicBezTo>
                        <a:cubicBezTo>
                          <a:pt x="-14295" y="197457"/>
                          <a:pt x="4354" y="146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solidFill>
                  <a:schemeClr val="tx1"/>
                </a:solidFill>
                <a:latin typeface="Cambria" panose="02040503050406030204" pitchFamily="18" charset="0"/>
                <a:cs typeface="Arial" panose="020B0604020202020204" pitchFamily="34" charset="0"/>
              </a:rPr>
              <a:t>La Teoria dell’Identità sociale [</a:t>
            </a:r>
            <a:r>
              <a:rPr lang="it-IT" sz="2400" b="1" dirty="0" err="1">
                <a:solidFill>
                  <a:schemeClr val="tx1"/>
                </a:solidFill>
                <a:latin typeface="Cambria" panose="02040503050406030204" pitchFamily="18" charset="0"/>
                <a:cs typeface="Arial" panose="020B0604020202020204" pitchFamily="34" charset="0"/>
              </a:rPr>
              <a:t>Tajfel</a:t>
            </a:r>
            <a:r>
              <a:rPr lang="it-IT" sz="2400" b="1" dirty="0">
                <a:solidFill>
                  <a:schemeClr val="tx1"/>
                </a:solidFill>
                <a:latin typeface="Cambria" panose="02040503050406030204" pitchFamily="18" charset="0"/>
                <a:cs typeface="Arial" panose="020B0604020202020204" pitchFamily="34" charset="0"/>
              </a:rPr>
              <a:t> e Turner, 1979]</a:t>
            </a:r>
          </a:p>
        </p:txBody>
      </p:sp>
      <p:sp>
        <p:nvSpPr>
          <p:cNvPr id="7" name="CasellaDiTesto 6">
            <a:extLst>
              <a:ext uri="{FF2B5EF4-FFF2-40B4-BE49-F238E27FC236}">
                <a16:creationId xmlns:a16="http://schemas.microsoft.com/office/drawing/2014/main" id="{AFD86DE8-E783-FD41-97B3-73A19BE0DF50}"/>
              </a:ext>
            </a:extLst>
          </p:cNvPr>
          <p:cNvSpPr txBox="1"/>
          <p:nvPr/>
        </p:nvSpPr>
        <p:spPr>
          <a:xfrm>
            <a:off x="9264352" y="1096918"/>
            <a:ext cx="1008112" cy="369332"/>
          </a:xfrm>
          <a:prstGeom prst="rect">
            <a:avLst/>
          </a:prstGeom>
          <a:noFill/>
        </p:spPr>
        <p:txBody>
          <a:bodyPr wrap="square" rtlCol="0">
            <a:spAutoFit/>
          </a:bodyPr>
          <a:lstStyle/>
          <a:p>
            <a:r>
              <a:rPr lang="it-IT" b="1" dirty="0">
                <a:solidFill>
                  <a:schemeClr val="tx2">
                    <a:lumMod val="50000"/>
                  </a:schemeClr>
                </a:solidFill>
                <a:latin typeface="Cambria" panose="02040503050406030204" pitchFamily="18" charset="0"/>
              </a:rPr>
              <a:t>FASE II</a:t>
            </a:r>
          </a:p>
        </p:txBody>
      </p:sp>
      <p:sp>
        <p:nvSpPr>
          <p:cNvPr id="14" name="CasellaDiTesto 13">
            <a:extLst>
              <a:ext uri="{FF2B5EF4-FFF2-40B4-BE49-F238E27FC236}">
                <a16:creationId xmlns:a16="http://schemas.microsoft.com/office/drawing/2014/main" id="{5F8F2B93-123B-8A44-9484-FE97110F492A}"/>
              </a:ext>
            </a:extLst>
          </p:cNvPr>
          <p:cNvSpPr txBox="1"/>
          <p:nvPr/>
        </p:nvSpPr>
        <p:spPr>
          <a:xfrm>
            <a:off x="1702757" y="1720340"/>
            <a:ext cx="8814022" cy="369332"/>
          </a:xfrm>
          <a:prstGeom prst="rect">
            <a:avLst/>
          </a:prstGeom>
          <a:noFill/>
          <a:ln w="3175">
            <a:solidFill>
              <a:schemeClr val="tx2">
                <a:lumMod val="50000"/>
              </a:schemeClr>
            </a:solidFill>
          </a:ln>
        </p:spPr>
        <p:txBody>
          <a:bodyPr wrap="square" rtlCol="0">
            <a:spAutoFit/>
          </a:bodyPr>
          <a:lstStyle/>
          <a:p>
            <a:r>
              <a:rPr lang="it-IT" dirty="0">
                <a:latin typeface="Cambria" panose="02040503050406030204" pitchFamily="18" charset="0"/>
              </a:rPr>
              <a:t>L’identità di un individuo è composta dall’identità </a:t>
            </a:r>
            <a:r>
              <a:rPr lang="it-IT" b="1" dirty="0">
                <a:latin typeface="Cambria" panose="02040503050406030204" pitchFamily="18" charset="0"/>
              </a:rPr>
              <a:t>personale</a:t>
            </a:r>
            <a:r>
              <a:rPr lang="it-IT" dirty="0">
                <a:latin typeface="Cambria" panose="02040503050406030204" pitchFamily="18" charset="0"/>
              </a:rPr>
              <a:t> e dall’identità </a:t>
            </a:r>
            <a:r>
              <a:rPr lang="it-IT" b="1" dirty="0">
                <a:latin typeface="Cambria" panose="02040503050406030204" pitchFamily="18" charset="0"/>
              </a:rPr>
              <a:t>sociale</a:t>
            </a:r>
            <a:r>
              <a:rPr lang="it-IT" dirty="0">
                <a:latin typeface="Cambria" panose="02040503050406030204" pitchFamily="18" charset="0"/>
              </a:rPr>
              <a:t>.</a:t>
            </a:r>
          </a:p>
        </p:txBody>
      </p:sp>
      <p:grpSp>
        <p:nvGrpSpPr>
          <p:cNvPr id="3" name="Gruppo 2">
            <a:extLst>
              <a:ext uri="{FF2B5EF4-FFF2-40B4-BE49-F238E27FC236}">
                <a16:creationId xmlns:a16="http://schemas.microsoft.com/office/drawing/2014/main" id="{8BCEDF50-0C90-1948-BBA0-7F77BAF62E16}"/>
              </a:ext>
            </a:extLst>
          </p:cNvPr>
          <p:cNvGrpSpPr/>
          <p:nvPr/>
        </p:nvGrpSpPr>
        <p:grpSpPr>
          <a:xfrm>
            <a:off x="2535618" y="2334721"/>
            <a:ext cx="7300784" cy="3093647"/>
            <a:chOff x="1011618" y="2334720"/>
            <a:chExt cx="7300784" cy="3093647"/>
          </a:xfrm>
        </p:grpSpPr>
        <p:sp>
          <p:nvSpPr>
            <p:cNvPr id="10" name="CasellaDiTesto 9">
              <a:extLst>
                <a:ext uri="{FF2B5EF4-FFF2-40B4-BE49-F238E27FC236}">
                  <a16:creationId xmlns:a16="http://schemas.microsoft.com/office/drawing/2014/main" id="{EF034164-0E5F-4E42-BBF6-78F23044C643}"/>
                </a:ext>
              </a:extLst>
            </p:cNvPr>
            <p:cNvSpPr txBox="1"/>
            <p:nvPr/>
          </p:nvSpPr>
          <p:spPr>
            <a:xfrm>
              <a:off x="1011618" y="2356240"/>
              <a:ext cx="2520281" cy="954107"/>
            </a:xfrm>
            <a:prstGeom prst="rect">
              <a:avLst/>
            </a:prstGeom>
            <a:solidFill>
              <a:schemeClr val="accent1">
                <a:lumMod val="20000"/>
                <a:lumOff val="80000"/>
              </a:schemeClr>
            </a:solidFill>
            <a:ln w="3175">
              <a:solidFill>
                <a:schemeClr val="tx2">
                  <a:lumMod val="50000"/>
                </a:schemeClr>
              </a:solidFill>
            </a:ln>
          </p:spPr>
          <p:txBody>
            <a:bodyPr wrap="square" rtlCol="0">
              <a:spAutoFit/>
            </a:bodyPr>
            <a:lstStyle/>
            <a:p>
              <a:r>
                <a:rPr lang="it-IT" sz="1400" dirty="0">
                  <a:latin typeface="Cambria" panose="02040503050406030204" pitchFamily="18" charset="0"/>
                </a:rPr>
                <a:t>Parte del sé che deriva dai </a:t>
              </a:r>
              <a:r>
                <a:rPr lang="it-IT" sz="1400" b="1" dirty="0">
                  <a:latin typeface="Cambria" panose="02040503050406030204" pitchFamily="18" charset="0"/>
                </a:rPr>
                <a:t>tratti individuali e dai rapporti </a:t>
              </a:r>
              <a:r>
                <a:rPr lang="it-IT" sz="1400" dirty="0">
                  <a:latin typeface="Cambria" panose="02040503050406030204" pitchFamily="18" charset="0"/>
                </a:rPr>
                <a:t>che noi intratteniamo con gli altri.</a:t>
              </a:r>
            </a:p>
          </p:txBody>
        </p:sp>
        <p:sp>
          <p:nvSpPr>
            <p:cNvPr id="2" name="Ovale 1">
              <a:extLst>
                <a:ext uri="{FF2B5EF4-FFF2-40B4-BE49-F238E27FC236}">
                  <a16:creationId xmlns:a16="http://schemas.microsoft.com/office/drawing/2014/main" id="{02B99B46-C29A-1D4E-BF0B-310B875B28CF}"/>
                </a:ext>
              </a:extLst>
            </p:cNvPr>
            <p:cNvSpPr/>
            <p:nvPr/>
          </p:nvSpPr>
          <p:spPr>
            <a:xfrm>
              <a:off x="3167844" y="3168794"/>
              <a:ext cx="1944216" cy="1944216"/>
            </a:xfrm>
            <a:prstGeom prst="ellipse">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 name="Ovale 11">
              <a:extLst>
                <a:ext uri="{FF2B5EF4-FFF2-40B4-BE49-F238E27FC236}">
                  <a16:creationId xmlns:a16="http://schemas.microsoft.com/office/drawing/2014/main" id="{E66A9A9A-F3F5-BF42-BBB2-73156433B891}"/>
                </a:ext>
              </a:extLst>
            </p:cNvPr>
            <p:cNvSpPr/>
            <p:nvPr/>
          </p:nvSpPr>
          <p:spPr>
            <a:xfrm>
              <a:off x="4211960" y="3168794"/>
              <a:ext cx="1944216" cy="1944216"/>
            </a:xfrm>
            <a:prstGeom prst="ellipse">
              <a:avLst/>
            </a:prstGeom>
            <a:solidFill>
              <a:schemeClr val="accent3">
                <a:lumMod val="7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 name="CasellaDiTesto 12">
              <a:extLst>
                <a:ext uri="{FF2B5EF4-FFF2-40B4-BE49-F238E27FC236}">
                  <a16:creationId xmlns:a16="http://schemas.microsoft.com/office/drawing/2014/main" id="{4263B481-05DD-D64B-8ED0-9BBCDCA71DC2}"/>
                </a:ext>
              </a:extLst>
            </p:cNvPr>
            <p:cNvSpPr txBox="1"/>
            <p:nvPr/>
          </p:nvSpPr>
          <p:spPr>
            <a:xfrm>
              <a:off x="5792121" y="2334720"/>
              <a:ext cx="2520281" cy="954107"/>
            </a:xfrm>
            <a:prstGeom prst="rect">
              <a:avLst/>
            </a:prstGeom>
            <a:solidFill>
              <a:schemeClr val="accent3">
                <a:lumMod val="20000"/>
                <a:lumOff val="80000"/>
              </a:schemeClr>
            </a:solidFill>
            <a:ln w="3175">
              <a:solidFill>
                <a:schemeClr val="tx2">
                  <a:lumMod val="50000"/>
                </a:schemeClr>
              </a:solidFill>
            </a:ln>
          </p:spPr>
          <p:txBody>
            <a:bodyPr wrap="square" rtlCol="0">
              <a:spAutoFit/>
            </a:bodyPr>
            <a:lstStyle/>
            <a:p>
              <a:r>
                <a:rPr lang="it-IT" sz="1400" dirty="0">
                  <a:latin typeface="Cambria" panose="02040503050406030204" pitchFamily="18" charset="0"/>
                </a:rPr>
                <a:t>Parte dell’immagine di sé legata alla </a:t>
              </a:r>
              <a:r>
                <a:rPr lang="it-IT" sz="1400" b="1" dirty="0">
                  <a:latin typeface="Cambria" panose="02040503050406030204" pitchFamily="18" charset="0"/>
                </a:rPr>
                <a:t>consapevolezza di appartenere a uno o più gruppi sociali.</a:t>
              </a:r>
            </a:p>
          </p:txBody>
        </p:sp>
        <p:sp>
          <p:nvSpPr>
            <p:cNvPr id="15" name="CasellaDiTesto 14">
              <a:extLst>
                <a:ext uri="{FF2B5EF4-FFF2-40B4-BE49-F238E27FC236}">
                  <a16:creationId xmlns:a16="http://schemas.microsoft.com/office/drawing/2014/main" id="{DFAE033A-6F1D-5D42-9855-005004C8EF6B}"/>
                </a:ext>
              </a:extLst>
            </p:cNvPr>
            <p:cNvSpPr txBox="1"/>
            <p:nvPr/>
          </p:nvSpPr>
          <p:spPr>
            <a:xfrm>
              <a:off x="2607380" y="5110733"/>
              <a:ext cx="1944217" cy="307777"/>
            </a:xfrm>
            <a:prstGeom prst="rect">
              <a:avLst/>
            </a:prstGeom>
            <a:noFill/>
            <a:ln w="3175">
              <a:noFill/>
            </a:ln>
          </p:spPr>
          <p:txBody>
            <a:bodyPr wrap="square" rtlCol="0">
              <a:spAutoFit/>
            </a:bodyPr>
            <a:lstStyle/>
            <a:p>
              <a:r>
                <a:rPr lang="it-IT" sz="1400" b="1" dirty="0">
                  <a:latin typeface="Cambria" panose="02040503050406030204" pitchFamily="18" charset="0"/>
                </a:rPr>
                <a:t>Identità personale</a:t>
              </a:r>
            </a:p>
          </p:txBody>
        </p:sp>
        <p:sp>
          <p:nvSpPr>
            <p:cNvPr id="16" name="CasellaDiTesto 15">
              <a:extLst>
                <a:ext uri="{FF2B5EF4-FFF2-40B4-BE49-F238E27FC236}">
                  <a16:creationId xmlns:a16="http://schemas.microsoft.com/office/drawing/2014/main" id="{8012078D-386F-A24F-AEF9-78A4BC84BFE8}"/>
                </a:ext>
              </a:extLst>
            </p:cNvPr>
            <p:cNvSpPr txBox="1"/>
            <p:nvPr/>
          </p:nvSpPr>
          <p:spPr>
            <a:xfrm>
              <a:off x="5184067" y="5120590"/>
              <a:ext cx="1944217" cy="307777"/>
            </a:xfrm>
            <a:prstGeom prst="rect">
              <a:avLst/>
            </a:prstGeom>
            <a:noFill/>
            <a:ln w="3175">
              <a:noFill/>
            </a:ln>
          </p:spPr>
          <p:txBody>
            <a:bodyPr wrap="square" rtlCol="0">
              <a:spAutoFit/>
            </a:bodyPr>
            <a:lstStyle/>
            <a:p>
              <a:r>
                <a:rPr lang="it-IT" sz="1400" b="1" dirty="0">
                  <a:latin typeface="Cambria" panose="02040503050406030204" pitchFamily="18" charset="0"/>
                </a:rPr>
                <a:t>Identità sociale</a:t>
              </a:r>
            </a:p>
          </p:txBody>
        </p:sp>
      </p:grpSp>
    </p:spTree>
    <p:extLst>
      <p:ext uri="{BB962C8B-B14F-4D97-AF65-F5344CB8AC3E}">
        <p14:creationId xmlns:p14="http://schemas.microsoft.com/office/powerpoint/2010/main" val="257558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7E38C0-08CF-F741-88EF-F3398AD1F37A}"/>
              </a:ext>
            </a:extLst>
          </p:cNvPr>
          <p:cNvSpPr>
            <a:spLocks noGrp="1"/>
          </p:cNvSpPr>
          <p:nvPr>
            <p:ph type="sldNum" sz="quarter" idx="12"/>
          </p:nvPr>
        </p:nvSpPr>
        <p:spPr/>
        <p:txBody>
          <a:bodyPr/>
          <a:lstStyle/>
          <a:p>
            <a:fld id="{E3AAEEB7-370C-4CD1-84ED-44A96922B98A}" type="slidenum">
              <a:rPr lang="it-IT" smtClean="0"/>
              <a:pPr/>
              <a:t>26</a:t>
            </a:fld>
            <a:endParaRPr lang="it-IT"/>
          </a:p>
        </p:txBody>
      </p:sp>
      <p:sp>
        <p:nvSpPr>
          <p:cNvPr id="6" name="Rettangolo 5">
            <a:extLst>
              <a:ext uri="{FF2B5EF4-FFF2-40B4-BE49-F238E27FC236}">
                <a16:creationId xmlns:a16="http://schemas.microsoft.com/office/drawing/2014/main" id="{80637DFD-FB59-2F49-AFE4-AAFF759B002C}"/>
              </a:ext>
            </a:extLst>
          </p:cNvPr>
          <p:cNvSpPr/>
          <p:nvPr/>
        </p:nvSpPr>
        <p:spPr>
          <a:xfrm>
            <a:off x="1661452" y="590428"/>
            <a:ext cx="7602900" cy="858443"/>
          </a:xfrm>
          <a:prstGeom prst="rect">
            <a:avLst/>
          </a:prstGeom>
          <a:noFill/>
          <a:ln cmpd="sng">
            <a:solidFill>
              <a:schemeClr val="tx2">
                <a:alpha val="86000"/>
              </a:schemeClr>
            </a:solidFill>
            <a:prstDash val="solid"/>
            <a:extLst>
              <a:ext uri="{C807C97D-BFC1-408E-A445-0C87EB9F89A2}">
                <ask:lineSketchStyleProps xmlns:ask="http://schemas.microsoft.com/office/drawing/2018/sketchyshapes" sd="1219033472">
                  <a:custGeom>
                    <a:avLst/>
                    <a:gdLst>
                      <a:gd name="connsiteX0" fmla="*/ 0 w 9178724"/>
                      <a:gd name="connsiteY0" fmla="*/ 0 h 620030"/>
                      <a:gd name="connsiteX1" fmla="*/ 298309 w 9178724"/>
                      <a:gd name="connsiteY1" fmla="*/ 0 h 620030"/>
                      <a:gd name="connsiteX2" fmla="*/ 596617 w 9178724"/>
                      <a:gd name="connsiteY2" fmla="*/ 0 h 620030"/>
                      <a:gd name="connsiteX3" fmla="*/ 894926 w 9178724"/>
                      <a:gd name="connsiteY3" fmla="*/ 0 h 620030"/>
                      <a:gd name="connsiteX4" fmla="*/ 1652170 w 9178724"/>
                      <a:gd name="connsiteY4" fmla="*/ 0 h 620030"/>
                      <a:gd name="connsiteX5" fmla="*/ 2225841 w 9178724"/>
                      <a:gd name="connsiteY5" fmla="*/ 0 h 620030"/>
                      <a:gd name="connsiteX6" fmla="*/ 2524149 w 9178724"/>
                      <a:gd name="connsiteY6" fmla="*/ 0 h 620030"/>
                      <a:gd name="connsiteX7" fmla="*/ 3097819 w 9178724"/>
                      <a:gd name="connsiteY7" fmla="*/ 0 h 620030"/>
                      <a:gd name="connsiteX8" fmla="*/ 3855064 w 9178724"/>
                      <a:gd name="connsiteY8" fmla="*/ 0 h 620030"/>
                      <a:gd name="connsiteX9" fmla="*/ 4336947 w 9178724"/>
                      <a:gd name="connsiteY9" fmla="*/ 0 h 620030"/>
                      <a:gd name="connsiteX10" fmla="*/ 4818830 w 9178724"/>
                      <a:gd name="connsiteY10" fmla="*/ 0 h 620030"/>
                      <a:gd name="connsiteX11" fmla="*/ 5392500 w 9178724"/>
                      <a:gd name="connsiteY11" fmla="*/ 0 h 620030"/>
                      <a:gd name="connsiteX12" fmla="*/ 6057958 w 9178724"/>
                      <a:gd name="connsiteY12" fmla="*/ 0 h 620030"/>
                      <a:gd name="connsiteX13" fmla="*/ 6723415 w 9178724"/>
                      <a:gd name="connsiteY13" fmla="*/ 0 h 620030"/>
                      <a:gd name="connsiteX14" fmla="*/ 7388873 w 9178724"/>
                      <a:gd name="connsiteY14" fmla="*/ 0 h 620030"/>
                      <a:gd name="connsiteX15" fmla="*/ 8146118 w 9178724"/>
                      <a:gd name="connsiteY15" fmla="*/ 0 h 620030"/>
                      <a:gd name="connsiteX16" fmla="*/ 9178724 w 9178724"/>
                      <a:gd name="connsiteY16" fmla="*/ 0 h 620030"/>
                      <a:gd name="connsiteX17" fmla="*/ 9178724 w 9178724"/>
                      <a:gd name="connsiteY17" fmla="*/ 316215 h 620030"/>
                      <a:gd name="connsiteX18" fmla="*/ 9178724 w 9178724"/>
                      <a:gd name="connsiteY18" fmla="*/ 620030 h 620030"/>
                      <a:gd name="connsiteX19" fmla="*/ 8421479 w 9178724"/>
                      <a:gd name="connsiteY19" fmla="*/ 620030 h 620030"/>
                      <a:gd name="connsiteX20" fmla="*/ 7847809 w 9178724"/>
                      <a:gd name="connsiteY20" fmla="*/ 620030 h 620030"/>
                      <a:gd name="connsiteX21" fmla="*/ 7365926 w 9178724"/>
                      <a:gd name="connsiteY21" fmla="*/ 620030 h 620030"/>
                      <a:gd name="connsiteX22" fmla="*/ 6884043 w 9178724"/>
                      <a:gd name="connsiteY22" fmla="*/ 620030 h 620030"/>
                      <a:gd name="connsiteX23" fmla="*/ 6402160 w 9178724"/>
                      <a:gd name="connsiteY23" fmla="*/ 620030 h 620030"/>
                      <a:gd name="connsiteX24" fmla="*/ 5920277 w 9178724"/>
                      <a:gd name="connsiteY24" fmla="*/ 620030 h 620030"/>
                      <a:gd name="connsiteX25" fmla="*/ 5254819 w 9178724"/>
                      <a:gd name="connsiteY25" fmla="*/ 620030 h 620030"/>
                      <a:gd name="connsiteX26" fmla="*/ 4681149 w 9178724"/>
                      <a:gd name="connsiteY26" fmla="*/ 620030 h 620030"/>
                      <a:gd name="connsiteX27" fmla="*/ 4382841 w 9178724"/>
                      <a:gd name="connsiteY27" fmla="*/ 620030 h 620030"/>
                      <a:gd name="connsiteX28" fmla="*/ 3900958 w 9178724"/>
                      <a:gd name="connsiteY28" fmla="*/ 620030 h 620030"/>
                      <a:gd name="connsiteX29" fmla="*/ 3235500 w 9178724"/>
                      <a:gd name="connsiteY29" fmla="*/ 620030 h 620030"/>
                      <a:gd name="connsiteX30" fmla="*/ 2845404 w 9178724"/>
                      <a:gd name="connsiteY30" fmla="*/ 620030 h 620030"/>
                      <a:gd name="connsiteX31" fmla="*/ 2088160 w 9178724"/>
                      <a:gd name="connsiteY31" fmla="*/ 620030 h 620030"/>
                      <a:gd name="connsiteX32" fmla="*/ 1330915 w 9178724"/>
                      <a:gd name="connsiteY32" fmla="*/ 620030 h 620030"/>
                      <a:gd name="connsiteX33" fmla="*/ 757245 w 9178724"/>
                      <a:gd name="connsiteY33" fmla="*/ 620030 h 620030"/>
                      <a:gd name="connsiteX34" fmla="*/ 0 w 9178724"/>
                      <a:gd name="connsiteY34" fmla="*/ 620030 h 620030"/>
                      <a:gd name="connsiteX35" fmla="*/ 0 w 9178724"/>
                      <a:gd name="connsiteY35" fmla="*/ 310015 h 620030"/>
                      <a:gd name="connsiteX36" fmla="*/ 0 w 9178724"/>
                      <a:gd name="connsiteY36" fmla="*/ 0 h 62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78724" h="620030" fill="none" extrusionOk="0">
                        <a:moveTo>
                          <a:pt x="0" y="0"/>
                        </a:moveTo>
                        <a:cubicBezTo>
                          <a:pt x="102535" y="-35417"/>
                          <a:pt x="231128" y="19743"/>
                          <a:pt x="298309" y="0"/>
                        </a:cubicBezTo>
                        <a:cubicBezTo>
                          <a:pt x="365490" y="-19743"/>
                          <a:pt x="504771" y="6903"/>
                          <a:pt x="596617" y="0"/>
                        </a:cubicBezTo>
                        <a:cubicBezTo>
                          <a:pt x="688463" y="-6903"/>
                          <a:pt x="801466" y="32459"/>
                          <a:pt x="894926" y="0"/>
                        </a:cubicBezTo>
                        <a:cubicBezTo>
                          <a:pt x="988386" y="-32459"/>
                          <a:pt x="1351220" y="8679"/>
                          <a:pt x="1652170" y="0"/>
                        </a:cubicBezTo>
                        <a:cubicBezTo>
                          <a:pt x="1953120" y="-8679"/>
                          <a:pt x="2036343" y="40882"/>
                          <a:pt x="2225841" y="0"/>
                        </a:cubicBezTo>
                        <a:cubicBezTo>
                          <a:pt x="2415339" y="-40882"/>
                          <a:pt x="2409558" y="12227"/>
                          <a:pt x="2524149" y="0"/>
                        </a:cubicBezTo>
                        <a:cubicBezTo>
                          <a:pt x="2638740" y="-12227"/>
                          <a:pt x="2909787" y="59308"/>
                          <a:pt x="3097819" y="0"/>
                        </a:cubicBezTo>
                        <a:cubicBezTo>
                          <a:pt x="3285851" y="-59308"/>
                          <a:pt x="3499507" y="53098"/>
                          <a:pt x="3855064" y="0"/>
                        </a:cubicBezTo>
                        <a:cubicBezTo>
                          <a:pt x="4210622" y="-53098"/>
                          <a:pt x="4150339" y="24700"/>
                          <a:pt x="4336947" y="0"/>
                        </a:cubicBezTo>
                        <a:cubicBezTo>
                          <a:pt x="4523555" y="-24700"/>
                          <a:pt x="4623920" y="10678"/>
                          <a:pt x="4818830" y="0"/>
                        </a:cubicBezTo>
                        <a:cubicBezTo>
                          <a:pt x="5013740" y="-10678"/>
                          <a:pt x="5127394" y="40268"/>
                          <a:pt x="5392500" y="0"/>
                        </a:cubicBezTo>
                        <a:cubicBezTo>
                          <a:pt x="5657606" y="-40268"/>
                          <a:pt x="5754330" y="74320"/>
                          <a:pt x="6057958" y="0"/>
                        </a:cubicBezTo>
                        <a:cubicBezTo>
                          <a:pt x="6361586" y="-74320"/>
                          <a:pt x="6494940" y="37329"/>
                          <a:pt x="6723415" y="0"/>
                        </a:cubicBezTo>
                        <a:cubicBezTo>
                          <a:pt x="6951890" y="-37329"/>
                          <a:pt x="7117832" y="30948"/>
                          <a:pt x="7388873" y="0"/>
                        </a:cubicBezTo>
                        <a:cubicBezTo>
                          <a:pt x="7659914" y="-30948"/>
                          <a:pt x="7926991" y="65074"/>
                          <a:pt x="8146118" y="0"/>
                        </a:cubicBezTo>
                        <a:cubicBezTo>
                          <a:pt x="8365246" y="-65074"/>
                          <a:pt x="8701383" y="71750"/>
                          <a:pt x="9178724" y="0"/>
                        </a:cubicBezTo>
                        <a:cubicBezTo>
                          <a:pt x="9200174" y="141322"/>
                          <a:pt x="9160033" y="216766"/>
                          <a:pt x="9178724" y="316215"/>
                        </a:cubicBezTo>
                        <a:cubicBezTo>
                          <a:pt x="9197415" y="415665"/>
                          <a:pt x="9170910" y="493137"/>
                          <a:pt x="9178724" y="620030"/>
                        </a:cubicBezTo>
                        <a:cubicBezTo>
                          <a:pt x="8847610" y="633606"/>
                          <a:pt x="8699284" y="581521"/>
                          <a:pt x="8421479" y="620030"/>
                        </a:cubicBezTo>
                        <a:cubicBezTo>
                          <a:pt x="8143674" y="658539"/>
                          <a:pt x="8043343" y="588100"/>
                          <a:pt x="7847809" y="620030"/>
                        </a:cubicBezTo>
                        <a:cubicBezTo>
                          <a:pt x="7652275" y="651960"/>
                          <a:pt x="7499974" y="566721"/>
                          <a:pt x="7365926" y="620030"/>
                        </a:cubicBezTo>
                        <a:cubicBezTo>
                          <a:pt x="7231878" y="673339"/>
                          <a:pt x="6983206" y="609203"/>
                          <a:pt x="6884043" y="620030"/>
                        </a:cubicBezTo>
                        <a:cubicBezTo>
                          <a:pt x="6784880" y="630857"/>
                          <a:pt x="6634085" y="589226"/>
                          <a:pt x="6402160" y="620030"/>
                        </a:cubicBezTo>
                        <a:cubicBezTo>
                          <a:pt x="6170235" y="650834"/>
                          <a:pt x="6075682" y="619367"/>
                          <a:pt x="5920277" y="620030"/>
                        </a:cubicBezTo>
                        <a:cubicBezTo>
                          <a:pt x="5764872" y="620693"/>
                          <a:pt x="5573139" y="548710"/>
                          <a:pt x="5254819" y="620030"/>
                        </a:cubicBezTo>
                        <a:cubicBezTo>
                          <a:pt x="4936499" y="691350"/>
                          <a:pt x="4839040" y="582151"/>
                          <a:pt x="4681149" y="620030"/>
                        </a:cubicBezTo>
                        <a:cubicBezTo>
                          <a:pt x="4523258" y="657909"/>
                          <a:pt x="4447847" y="611926"/>
                          <a:pt x="4382841" y="620030"/>
                        </a:cubicBezTo>
                        <a:cubicBezTo>
                          <a:pt x="4317835" y="628134"/>
                          <a:pt x="4075188" y="570834"/>
                          <a:pt x="3900958" y="620030"/>
                        </a:cubicBezTo>
                        <a:cubicBezTo>
                          <a:pt x="3726728" y="669226"/>
                          <a:pt x="3504960" y="595564"/>
                          <a:pt x="3235500" y="620030"/>
                        </a:cubicBezTo>
                        <a:cubicBezTo>
                          <a:pt x="2966040" y="644496"/>
                          <a:pt x="3034078" y="612289"/>
                          <a:pt x="2845404" y="620030"/>
                        </a:cubicBezTo>
                        <a:cubicBezTo>
                          <a:pt x="2656730" y="627771"/>
                          <a:pt x="2449560" y="570399"/>
                          <a:pt x="2088160" y="620030"/>
                        </a:cubicBezTo>
                        <a:cubicBezTo>
                          <a:pt x="1726760" y="669661"/>
                          <a:pt x="1489744" y="618694"/>
                          <a:pt x="1330915" y="620030"/>
                        </a:cubicBezTo>
                        <a:cubicBezTo>
                          <a:pt x="1172086" y="621366"/>
                          <a:pt x="970889" y="568148"/>
                          <a:pt x="757245" y="620030"/>
                        </a:cubicBezTo>
                        <a:cubicBezTo>
                          <a:pt x="543601" y="671912"/>
                          <a:pt x="288056" y="618081"/>
                          <a:pt x="0" y="620030"/>
                        </a:cubicBezTo>
                        <a:cubicBezTo>
                          <a:pt x="-24602" y="527322"/>
                          <a:pt x="13740" y="373087"/>
                          <a:pt x="0" y="310015"/>
                        </a:cubicBezTo>
                        <a:cubicBezTo>
                          <a:pt x="-13740" y="246943"/>
                          <a:pt x="26405" y="66838"/>
                          <a:pt x="0" y="0"/>
                        </a:cubicBezTo>
                        <a:close/>
                      </a:path>
                      <a:path w="9178724" h="620030" stroke="0" extrusionOk="0">
                        <a:moveTo>
                          <a:pt x="0" y="0"/>
                        </a:moveTo>
                        <a:cubicBezTo>
                          <a:pt x="96739" y="-29740"/>
                          <a:pt x="316269" y="55884"/>
                          <a:pt x="481883" y="0"/>
                        </a:cubicBezTo>
                        <a:cubicBezTo>
                          <a:pt x="647497" y="-55884"/>
                          <a:pt x="662906" y="22298"/>
                          <a:pt x="780192" y="0"/>
                        </a:cubicBezTo>
                        <a:cubicBezTo>
                          <a:pt x="897478" y="-22298"/>
                          <a:pt x="1174454" y="84120"/>
                          <a:pt x="1537436" y="0"/>
                        </a:cubicBezTo>
                        <a:cubicBezTo>
                          <a:pt x="1900418" y="-84120"/>
                          <a:pt x="1921992" y="49836"/>
                          <a:pt x="2019319" y="0"/>
                        </a:cubicBezTo>
                        <a:cubicBezTo>
                          <a:pt x="2116646" y="-49836"/>
                          <a:pt x="2279697" y="53246"/>
                          <a:pt x="2501202" y="0"/>
                        </a:cubicBezTo>
                        <a:cubicBezTo>
                          <a:pt x="2722707" y="-53246"/>
                          <a:pt x="3105924" y="15731"/>
                          <a:pt x="3258447" y="0"/>
                        </a:cubicBezTo>
                        <a:cubicBezTo>
                          <a:pt x="3410970" y="-15731"/>
                          <a:pt x="3548202" y="42104"/>
                          <a:pt x="3648543" y="0"/>
                        </a:cubicBezTo>
                        <a:cubicBezTo>
                          <a:pt x="3748884" y="-42104"/>
                          <a:pt x="4173673" y="21777"/>
                          <a:pt x="4405788" y="0"/>
                        </a:cubicBezTo>
                        <a:cubicBezTo>
                          <a:pt x="4637904" y="-21777"/>
                          <a:pt x="4991337" y="42536"/>
                          <a:pt x="5163032" y="0"/>
                        </a:cubicBezTo>
                        <a:cubicBezTo>
                          <a:pt x="5334727" y="-42536"/>
                          <a:pt x="5620270" y="48170"/>
                          <a:pt x="5736703" y="0"/>
                        </a:cubicBezTo>
                        <a:cubicBezTo>
                          <a:pt x="5853136" y="-48170"/>
                          <a:pt x="6278797" y="51597"/>
                          <a:pt x="6493947" y="0"/>
                        </a:cubicBezTo>
                        <a:cubicBezTo>
                          <a:pt x="6709097" y="-51597"/>
                          <a:pt x="6791622" y="51322"/>
                          <a:pt x="6975830" y="0"/>
                        </a:cubicBezTo>
                        <a:cubicBezTo>
                          <a:pt x="7160038" y="-51322"/>
                          <a:pt x="7222993" y="41857"/>
                          <a:pt x="7457713" y="0"/>
                        </a:cubicBezTo>
                        <a:cubicBezTo>
                          <a:pt x="7692433" y="-41857"/>
                          <a:pt x="7885776" y="62575"/>
                          <a:pt x="8123171" y="0"/>
                        </a:cubicBezTo>
                        <a:cubicBezTo>
                          <a:pt x="8360566" y="-62575"/>
                          <a:pt x="8394351" y="45246"/>
                          <a:pt x="8605054" y="0"/>
                        </a:cubicBezTo>
                        <a:cubicBezTo>
                          <a:pt x="8815757" y="-45246"/>
                          <a:pt x="8988246" y="15581"/>
                          <a:pt x="9178724" y="0"/>
                        </a:cubicBezTo>
                        <a:cubicBezTo>
                          <a:pt x="9202683" y="95727"/>
                          <a:pt x="9155313" y="164771"/>
                          <a:pt x="9178724" y="322416"/>
                        </a:cubicBezTo>
                        <a:cubicBezTo>
                          <a:pt x="9202135" y="480061"/>
                          <a:pt x="9157802" y="527713"/>
                          <a:pt x="9178724" y="620030"/>
                        </a:cubicBezTo>
                        <a:cubicBezTo>
                          <a:pt x="8951193" y="671370"/>
                          <a:pt x="8799462" y="595443"/>
                          <a:pt x="8513267" y="620030"/>
                        </a:cubicBezTo>
                        <a:cubicBezTo>
                          <a:pt x="8227072" y="644617"/>
                          <a:pt x="8259683" y="573792"/>
                          <a:pt x="8123171" y="620030"/>
                        </a:cubicBezTo>
                        <a:cubicBezTo>
                          <a:pt x="7986659" y="666268"/>
                          <a:pt x="7591580" y="543706"/>
                          <a:pt x="7365926" y="620030"/>
                        </a:cubicBezTo>
                        <a:cubicBezTo>
                          <a:pt x="7140272" y="696354"/>
                          <a:pt x="6935755" y="598652"/>
                          <a:pt x="6792256" y="620030"/>
                        </a:cubicBezTo>
                        <a:cubicBezTo>
                          <a:pt x="6648757" y="641408"/>
                          <a:pt x="6575267" y="585033"/>
                          <a:pt x="6402160" y="620030"/>
                        </a:cubicBezTo>
                        <a:cubicBezTo>
                          <a:pt x="6229053" y="655027"/>
                          <a:pt x="6024031" y="591791"/>
                          <a:pt x="5828490" y="620030"/>
                        </a:cubicBezTo>
                        <a:cubicBezTo>
                          <a:pt x="5632949" y="648269"/>
                          <a:pt x="5678078" y="587768"/>
                          <a:pt x="5530181" y="620030"/>
                        </a:cubicBezTo>
                        <a:cubicBezTo>
                          <a:pt x="5382284" y="652292"/>
                          <a:pt x="5354071" y="600649"/>
                          <a:pt x="5231873" y="620030"/>
                        </a:cubicBezTo>
                        <a:cubicBezTo>
                          <a:pt x="5109675" y="639411"/>
                          <a:pt x="4917260" y="557481"/>
                          <a:pt x="4658202" y="620030"/>
                        </a:cubicBezTo>
                        <a:cubicBezTo>
                          <a:pt x="4399144" y="682579"/>
                          <a:pt x="4442789" y="601632"/>
                          <a:pt x="4268107" y="620030"/>
                        </a:cubicBezTo>
                        <a:cubicBezTo>
                          <a:pt x="4093426" y="638428"/>
                          <a:pt x="3806188" y="560095"/>
                          <a:pt x="3602649" y="620030"/>
                        </a:cubicBezTo>
                        <a:cubicBezTo>
                          <a:pt x="3399110" y="679965"/>
                          <a:pt x="3364832" y="602250"/>
                          <a:pt x="3212553" y="620030"/>
                        </a:cubicBezTo>
                        <a:cubicBezTo>
                          <a:pt x="3060274" y="637810"/>
                          <a:pt x="2803745" y="611116"/>
                          <a:pt x="2547096" y="620030"/>
                        </a:cubicBezTo>
                        <a:cubicBezTo>
                          <a:pt x="2290447" y="628944"/>
                          <a:pt x="2330663" y="599928"/>
                          <a:pt x="2248787" y="620030"/>
                        </a:cubicBezTo>
                        <a:cubicBezTo>
                          <a:pt x="2166911" y="640132"/>
                          <a:pt x="1894976" y="566256"/>
                          <a:pt x="1583330" y="620030"/>
                        </a:cubicBezTo>
                        <a:cubicBezTo>
                          <a:pt x="1271684" y="673804"/>
                          <a:pt x="1331706" y="588276"/>
                          <a:pt x="1193234" y="620030"/>
                        </a:cubicBezTo>
                        <a:cubicBezTo>
                          <a:pt x="1054762" y="651784"/>
                          <a:pt x="1037048" y="618999"/>
                          <a:pt x="894926" y="620030"/>
                        </a:cubicBezTo>
                        <a:cubicBezTo>
                          <a:pt x="752804" y="621061"/>
                          <a:pt x="670831" y="580283"/>
                          <a:pt x="504830" y="620030"/>
                        </a:cubicBezTo>
                        <a:cubicBezTo>
                          <a:pt x="338829" y="659777"/>
                          <a:pt x="209164" y="605714"/>
                          <a:pt x="0" y="620030"/>
                        </a:cubicBezTo>
                        <a:cubicBezTo>
                          <a:pt x="-25652" y="520703"/>
                          <a:pt x="14295" y="447375"/>
                          <a:pt x="0" y="322416"/>
                        </a:cubicBezTo>
                        <a:cubicBezTo>
                          <a:pt x="-14295" y="197457"/>
                          <a:pt x="4354" y="146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solidFill>
                  <a:schemeClr val="tx1"/>
                </a:solidFill>
                <a:latin typeface="Cambria" panose="02040503050406030204" pitchFamily="18" charset="0"/>
                <a:cs typeface="Arial" panose="020B0604020202020204" pitchFamily="34" charset="0"/>
              </a:rPr>
              <a:t>La Teoria dell’Identità sociale [</a:t>
            </a:r>
            <a:r>
              <a:rPr lang="it-IT" sz="2400" b="1" dirty="0" err="1">
                <a:solidFill>
                  <a:schemeClr val="tx1"/>
                </a:solidFill>
                <a:latin typeface="Cambria" panose="02040503050406030204" pitchFamily="18" charset="0"/>
                <a:cs typeface="Arial" panose="020B0604020202020204" pitchFamily="34" charset="0"/>
              </a:rPr>
              <a:t>Tajfel</a:t>
            </a:r>
            <a:r>
              <a:rPr lang="it-IT" sz="2400" b="1" dirty="0">
                <a:solidFill>
                  <a:schemeClr val="tx1"/>
                </a:solidFill>
                <a:latin typeface="Cambria" panose="02040503050406030204" pitchFamily="18" charset="0"/>
                <a:cs typeface="Arial" panose="020B0604020202020204" pitchFamily="34" charset="0"/>
              </a:rPr>
              <a:t> e Turner, 1979]</a:t>
            </a:r>
          </a:p>
        </p:txBody>
      </p:sp>
      <p:sp>
        <p:nvSpPr>
          <p:cNvPr id="7" name="CasellaDiTesto 6">
            <a:extLst>
              <a:ext uri="{FF2B5EF4-FFF2-40B4-BE49-F238E27FC236}">
                <a16:creationId xmlns:a16="http://schemas.microsoft.com/office/drawing/2014/main" id="{AFD86DE8-E783-FD41-97B3-73A19BE0DF50}"/>
              </a:ext>
            </a:extLst>
          </p:cNvPr>
          <p:cNvSpPr txBox="1"/>
          <p:nvPr/>
        </p:nvSpPr>
        <p:spPr>
          <a:xfrm>
            <a:off x="9264352" y="1096918"/>
            <a:ext cx="1008112" cy="369332"/>
          </a:xfrm>
          <a:prstGeom prst="rect">
            <a:avLst/>
          </a:prstGeom>
          <a:noFill/>
        </p:spPr>
        <p:txBody>
          <a:bodyPr wrap="square" rtlCol="0">
            <a:spAutoFit/>
          </a:bodyPr>
          <a:lstStyle/>
          <a:p>
            <a:r>
              <a:rPr lang="it-IT" b="1" dirty="0">
                <a:solidFill>
                  <a:schemeClr val="tx2">
                    <a:lumMod val="50000"/>
                  </a:schemeClr>
                </a:solidFill>
                <a:latin typeface="Cambria" panose="02040503050406030204" pitchFamily="18" charset="0"/>
              </a:rPr>
              <a:t>FASE II</a:t>
            </a:r>
          </a:p>
        </p:txBody>
      </p:sp>
      <p:grpSp>
        <p:nvGrpSpPr>
          <p:cNvPr id="24" name="Gruppo 23">
            <a:extLst>
              <a:ext uri="{FF2B5EF4-FFF2-40B4-BE49-F238E27FC236}">
                <a16:creationId xmlns:a16="http://schemas.microsoft.com/office/drawing/2014/main" id="{A219C8C9-0A19-0842-8DAC-DDD6F7F3A323}"/>
              </a:ext>
            </a:extLst>
          </p:cNvPr>
          <p:cNvGrpSpPr/>
          <p:nvPr/>
        </p:nvGrpSpPr>
        <p:grpSpPr>
          <a:xfrm>
            <a:off x="1702758" y="1720340"/>
            <a:ext cx="8508043" cy="1996692"/>
            <a:chOff x="178757" y="1720340"/>
            <a:chExt cx="8508043" cy="1996692"/>
          </a:xfrm>
        </p:grpSpPr>
        <p:sp>
          <p:nvSpPr>
            <p:cNvPr id="14" name="CasellaDiTesto 13">
              <a:extLst>
                <a:ext uri="{FF2B5EF4-FFF2-40B4-BE49-F238E27FC236}">
                  <a16:creationId xmlns:a16="http://schemas.microsoft.com/office/drawing/2014/main" id="{5F8F2B93-123B-8A44-9484-FE97110F492A}"/>
                </a:ext>
              </a:extLst>
            </p:cNvPr>
            <p:cNvSpPr txBox="1"/>
            <p:nvPr/>
          </p:nvSpPr>
          <p:spPr>
            <a:xfrm>
              <a:off x="178757" y="1720340"/>
              <a:ext cx="8508043" cy="584775"/>
            </a:xfrm>
            <a:prstGeom prst="rect">
              <a:avLst/>
            </a:prstGeom>
            <a:noFill/>
            <a:ln w="3175">
              <a:solidFill>
                <a:schemeClr val="tx2">
                  <a:lumMod val="50000"/>
                </a:schemeClr>
              </a:solidFill>
            </a:ln>
          </p:spPr>
          <p:txBody>
            <a:bodyPr wrap="square" rtlCol="0">
              <a:spAutoFit/>
            </a:bodyPr>
            <a:lstStyle/>
            <a:p>
              <a:r>
                <a:rPr lang="it-IT" sz="1600" dirty="0">
                  <a:latin typeface="Cambria" panose="02040503050406030204" pitchFamily="18" charset="0"/>
                </a:rPr>
                <a:t>La </a:t>
              </a:r>
              <a:r>
                <a:rPr lang="it-IT" sz="1600" b="1" dirty="0">
                  <a:latin typeface="Cambria" panose="02040503050406030204" pitchFamily="18" charset="0"/>
                </a:rPr>
                <a:t>PROTEZIONE DELLA PROPRIA AUTOSTIMA </a:t>
              </a:r>
              <a:r>
                <a:rPr lang="it-IT" sz="1600" dirty="0">
                  <a:latin typeface="Cambria" panose="02040503050406030204" pitchFamily="18" charset="0"/>
                </a:rPr>
                <a:t>è uno dei bisogni fondamentali di ciascun individuo.</a:t>
              </a:r>
            </a:p>
          </p:txBody>
        </p:sp>
        <p:sp>
          <p:nvSpPr>
            <p:cNvPr id="17" name="CasellaDiTesto 16">
              <a:extLst>
                <a:ext uri="{FF2B5EF4-FFF2-40B4-BE49-F238E27FC236}">
                  <a16:creationId xmlns:a16="http://schemas.microsoft.com/office/drawing/2014/main" id="{DA972A3E-64BA-EF4F-B2BE-A44E37900EA2}"/>
                </a:ext>
              </a:extLst>
            </p:cNvPr>
            <p:cNvSpPr txBox="1"/>
            <p:nvPr/>
          </p:nvSpPr>
          <p:spPr>
            <a:xfrm>
              <a:off x="467543" y="2434865"/>
              <a:ext cx="8219257" cy="584775"/>
            </a:xfrm>
            <a:prstGeom prst="rect">
              <a:avLst/>
            </a:prstGeom>
            <a:noFill/>
            <a:ln w="3175">
              <a:solidFill>
                <a:schemeClr val="tx2">
                  <a:lumMod val="50000"/>
                </a:schemeClr>
              </a:solidFill>
            </a:ln>
          </p:spPr>
          <p:txBody>
            <a:bodyPr wrap="square" rtlCol="0">
              <a:spAutoFit/>
            </a:bodyPr>
            <a:lstStyle/>
            <a:p>
              <a:r>
                <a:rPr lang="it-IT" sz="1600" dirty="0">
                  <a:latin typeface="Cambria" panose="02040503050406030204" pitchFamily="18" charset="0"/>
                </a:rPr>
                <a:t>Per proteggere la propria autostima, l’individuo tende a </a:t>
              </a:r>
              <a:r>
                <a:rPr lang="it-IT" sz="1600" b="1" dirty="0">
                  <a:latin typeface="Cambria" panose="02040503050406030204" pitchFamily="18" charset="0"/>
                </a:rPr>
                <a:t>mantenere un’identità personale positiva.</a:t>
              </a:r>
            </a:p>
          </p:txBody>
        </p:sp>
        <p:sp>
          <p:nvSpPr>
            <p:cNvPr id="18" name="CasellaDiTesto 17">
              <a:extLst>
                <a:ext uri="{FF2B5EF4-FFF2-40B4-BE49-F238E27FC236}">
                  <a16:creationId xmlns:a16="http://schemas.microsoft.com/office/drawing/2014/main" id="{94306196-DF5F-B44F-A4F4-72FBECA0D6DC}"/>
                </a:ext>
              </a:extLst>
            </p:cNvPr>
            <p:cNvSpPr txBox="1"/>
            <p:nvPr/>
          </p:nvSpPr>
          <p:spPr>
            <a:xfrm>
              <a:off x="467543" y="3132257"/>
              <a:ext cx="8219257" cy="584775"/>
            </a:xfrm>
            <a:prstGeom prst="rect">
              <a:avLst/>
            </a:prstGeom>
            <a:noFill/>
            <a:ln w="3175">
              <a:solidFill>
                <a:schemeClr val="tx2">
                  <a:lumMod val="50000"/>
                </a:schemeClr>
              </a:solidFill>
            </a:ln>
          </p:spPr>
          <p:txBody>
            <a:bodyPr wrap="square" rtlCol="0">
              <a:spAutoFit/>
            </a:bodyPr>
            <a:lstStyle/>
            <a:p>
              <a:r>
                <a:rPr lang="it-IT" sz="1600" dirty="0">
                  <a:latin typeface="Cambria" panose="02040503050406030204" pitchFamily="18" charset="0"/>
                </a:rPr>
                <a:t>Allo stesso modo, il </a:t>
              </a:r>
              <a:r>
                <a:rPr lang="it-IT" sz="1600" b="1" dirty="0">
                  <a:latin typeface="Cambria" panose="02040503050406030204" pitchFamily="18" charset="0"/>
                </a:rPr>
                <a:t>mantenimento di un’identità sociale positiva </a:t>
              </a:r>
              <a:r>
                <a:rPr lang="it-IT" sz="1600" dirty="0">
                  <a:latin typeface="Cambria" panose="02040503050406030204" pitchFamily="18" charset="0"/>
                </a:rPr>
                <a:t>del proprio gruppo è fondamentale per mantenere un’autostima individuale elevata.</a:t>
              </a:r>
            </a:p>
          </p:txBody>
        </p:sp>
      </p:grpSp>
      <p:grpSp>
        <p:nvGrpSpPr>
          <p:cNvPr id="23" name="Gruppo 22">
            <a:extLst>
              <a:ext uri="{FF2B5EF4-FFF2-40B4-BE49-F238E27FC236}">
                <a16:creationId xmlns:a16="http://schemas.microsoft.com/office/drawing/2014/main" id="{A9B56DAF-F8C1-7843-AB33-3ADBEF92294C}"/>
              </a:ext>
            </a:extLst>
          </p:cNvPr>
          <p:cNvGrpSpPr/>
          <p:nvPr/>
        </p:nvGrpSpPr>
        <p:grpSpPr>
          <a:xfrm>
            <a:off x="1847530" y="3838362"/>
            <a:ext cx="8695223" cy="2236885"/>
            <a:chOff x="323529" y="3838361"/>
            <a:chExt cx="8695223" cy="2236885"/>
          </a:xfrm>
        </p:grpSpPr>
        <p:sp>
          <p:nvSpPr>
            <p:cNvPr id="19" name="CasellaDiTesto 18">
              <a:extLst>
                <a:ext uri="{FF2B5EF4-FFF2-40B4-BE49-F238E27FC236}">
                  <a16:creationId xmlns:a16="http://schemas.microsoft.com/office/drawing/2014/main" id="{319E80EB-C0E8-FE4F-9583-6834F63F14EA}"/>
                </a:ext>
              </a:extLst>
            </p:cNvPr>
            <p:cNvSpPr txBox="1"/>
            <p:nvPr/>
          </p:nvSpPr>
          <p:spPr>
            <a:xfrm>
              <a:off x="323529" y="4130749"/>
              <a:ext cx="4752528" cy="1323439"/>
            </a:xfrm>
            <a:prstGeom prst="rect">
              <a:avLst/>
            </a:prstGeom>
            <a:noFill/>
            <a:ln w="3175">
              <a:solidFill>
                <a:schemeClr val="tx2">
                  <a:lumMod val="50000"/>
                </a:schemeClr>
              </a:solidFill>
            </a:ln>
          </p:spPr>
          <p:txBody>
            <a:bodyPr wrap="square" rtlCol="0">
              <a:spAutoFit/>
            </a:bodyPr>
            <a:lstStyle/>
            <a:p>
              <a:r>
                <a:rPr lang="it-IT" sz="1600" b="1" dirty="0">
                  <a:latin typeface="Cambria" panose="02040503050406030204" pitchFamily="18" charset="0"/>
                </a:rPr>
                <a:t>Confronto sociale positivo con altri gruppi</a:t>
              </a:r>
              <a:r>
                <a:rPr lang="it-IT" sz="1600" dirty="0">
                  <a:latin typeface="Cambria" panose="02040503050406030204" pitchFamily="18" charset="0"/>
                </a:rPr>
                <a:t>: siamo motivati ad attuare atteggiamenti o comportamenti positivi che favoriscano il proprio gruppo di appartenenza o comportamenti e atteggiamenti negativi che sfavoriscono l’altro gruppo.</a:t>
              </a:r>
            </a:p>
          </p:txBody>
        </p:sp>
        <p:sp>
          <p:nvSpPr>
            <p:cNvPr id="20" name="CasellaDiTesto 19">
              <a:extLst>
                <a:ext uri="{FF2B5EF4-FFF2-40B4-BE49-F238E27FC236}">
                  <a16:creationId xmlns:a16="http://schemas.microsoft.com/office/drawing/2014/main" id="{829112FF-51B0-1144-A897-306F2B62DCAB}"/>
                </a:ext>
              </a:extLst>
            </p:cNvPr>
            <p:cNvSpPr txBox="1"/>
            <p:nvPr/>
          </p:nvSpPr>
          <p:spPr>
            <a:xfrm>
              <a:off x="5949742" y="3838361"/>
              <a:ext cx="3049556" cy="1077218"/>
            </a:xfrm>
            <a:prstGeom prst="rect">
              <a:avLst/>
            </a:prstGeom>
            <a:noFill/>
            <a:ln w="3175">
              <a:solidFill>
                <a:schemeClr val="tx2">
                  <a:lumMod val="50000"/>
                </a:schemeClr>
              </a:solidFill>
            </a:ln>
          </p:spPr>
          <p:txBody>
            <a:bodyPr wrap="square" rtlCol="0">
              <a:spAutoFit/>
            </a:bodyPr>
            <a:lstStyle/>
            <a:p>
              <a:r>
                <a:rPr lang="it-IT" sz="1600" dirty="0">
                  <a:latin typeface="Cambria" panose="02040503050406030204" pitchFamily="18" charset="0"/>
                </a:rPr>
                <a:t>Tanto più il confronto è a </a:t>
              </a:r>
              <a:r>
                <a:rPr lang="it-IT" sz="1600" b="1" dirty="0">
                  <a:latin typeface="Cambria" panose="02040503050406030204" pitchFamily="18" charset="0"/>
                </a:rPr>
                <a:t>favore nel nostro gruppo</a:t>
              </a:r>
              <a:r>
                <a:rPr lang="it-IT" sz="1600" dirty="0">
                  <a:latin typeface="Cambria" panose="02040503050406030204" pitchFamily="18" charset="0"/>
                </a:rPr>
                <a:t>, tanto più la nostra identità sociale è positiva e la nostra autostima più alta.</a:t>
              </a:r>
            </a:p>
          </p:txBody>
        </p:sp>
        <p:sp>
          <p:nvSpPr>
            <p:cNvPr id="21" name="CasellaDiTesto 20">
              <a:extLst>
                <a:ext uri="{FF2B5EF4-FFF2-40B4-BE49-F238E27FC236}">
                  <a16:creationId xmlns:a16="http://schemas.microsoft.com/office/drawing/2014/main" id="{E814DDBA-A5C5-6147-A3B6-729DC6F68391}"/>
                </a:ext>
              </a:extLst>
            </p:cNvPr>
            <p:cNvSpPr txBox="1"/>
            <p:nvPr/>
          </p:nvSpPr>
          <p:spPr>
            <a:xfrm>
              <a:off x="5949742" y="4998028"/>
              <a:ext cx="3069010" cy="1077218"/>
            </a:xfrm>
            <a:prstGeom prst="rect">
              <a:avLst/>
            </a:prstGeom>
            <a:noFill/>
            <a:ln w="3175">
              <a:solidFill>
                <a:schemeClr val="tx2">
                  <a:lumMod val="50000"/>
                </a:schemeClr>
              </a:solidFill>
            </a:ln>
          </p:spPr>
          <p:txBody>
            <a:bodyPr wrap="square" rtlCol="0">
              <a:spAutoFit/>
            </a:bodyPr>
            <a:lstStyle/>
            <a:p>
              <a:r>
                <a:rPr lang="it-IT" sz="1600" dirty="0">
                  <a:latin typeface="Cambria" panose="02040503050406030204" pitchFamily="18" charset="0"/>
                </a:rPr>
                <a:t>Il confronto sociale acquista maggiore significato quando avviene con </a:t>
              </a:r>
              <a:r>
                <a:rPr lang="it-IT" sz="1600" b="1" dirty="0">
                  <a:latin typeface="Cambria" panose="02040503050406030204" pitchFamily="18" charset="0"/>
                </a:rPr>
                <a:t>gruppi simili </a:t>
              </a:r>
              <a:r>
                <a:rPr lang="it-IT" sz="1600" dirty="0">
                  <a:latin typeface="Cambria" panose="02040503050406030204" pitchFamily="18" charset="0"/>
                </a:rPr>
                <a:t>al nostro per status e competenza.</a:t>
              </a:r>
            </a:p>
          </p:txBody>
        </p:sp>
        <p:cxnSp>
          <p:nvCxnSpPr>
            <p:cNvPr id="5" name="Connettore 2 4">
              <a:extLst>
                <a:ext uri="{FF2B5EF4-FFF2-40B4-BE49-F238E27FC236}">
                  <a16:creationId xmlns:a16="http://schemas.microsoft.com/office/drawing/2014/main" id="{2772E25B-CB80-8D4E-80B8-DFD7509DB2B1}"/>
                </a:ext>
              </a:extLst>
            </p:cNvPr>
            <p:cNvCxnSpPr>
              <a:cxnSpLocks/>
              <a:stCxn id="19" idx="3"/>
              <a:endCxn id="20" idx="1"/>
            </p:cNvCxnSpPr>
            <p:nvPr/>
          </p:nvCxnSpPr>
          <p:spPr>
            <a:xfrm flipV="1">
              <a:off x="5076057" y="4376970"/>
              <a:ext cx="873685" cy="4154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nettore 2 8">
              <a:extLst>
                <a:ext uri="{FF2B5EF4-FFF2-40B4-BE49-F238E27FC236}">
                  <a16:creationId xmlns:a16="http://schemas.microsoft.com/office/drawing/2014/main" id="{D88EA012-D0CC-344D-8D09-B0569E9E047A}"/>
                </a:ext>
              </a:extLst>
            </p:cNvPr>
            <p:cNvCxnSpPr>
              <a:cxnSpLocks/>
              <a:stCxn id="19" idx="3"/>
              <a:endCxn id="21" idx="1"/>
            </p:cNvCxnSpPr>
            <p:nvPr/>
          </p:nvCxnSpPr>
          <p:spPr>
            <a:xfrm>
              <a:off x="5076057" y="4792469"/>
              <a:ext cx="873685" cy="7441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3035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9" presetClass="emph" presetSubtype="0" nodeType="withEffect">
                                  <p:stCondLst>
                                    <p:cond delay="0"/>
                                  </p:stCondLst>
                                  <p:childTnLst>
                                    <p:set>
                                      <p:cBhvr>
                                        <p:cTn id="8" dur="indefinite"/>
                                        <p:tgtEl>
                                          <p:spTgt spid="24"/>
                                        </p:tgtEl>
                                        <p:attrNameLst>
                                          <p:attrName>style.opacity</p:attrName>
                                        </p:attrNameLst>
                                      </p:cBhvr>
                                      <p:to>
                                        <p:strVal val="0.5"/>
                                      </p:to>
                                    </p:set>
                                    <p:animEffect filter="image" prLst="opacity: 0.5">
                                      <p:cBhvr rctx="IE">
                                        <p:cTn id="9" dur="indefinite"/>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7E38C0-08CF-F741-88EF-F3398AD1F37A}"/>
              </a:ext>
            </a:extLst>
          </p:cNvPr>
          <p:cNvSpPr>
            <a:spLocks noGrp="1"/>
          </p:cNvSpPr>
          <p:nvPr>
            <p:ph type="sldNum" sz="quarter" idx="12"/>
          </p:nvPr>
        </p:nvSpPr>
        <p:spPr/>
        <p:txBody>
          <a:bodyPr/>
          <a:lstStyle/>
          <a:p>
            <a:fld id="{E3AAEEB7-370C-4CD1-84ED-44A96922B98A}" type="slidenum">
              <a:rPr lang="it-IT" smtClean="0"/>
              <a:pPr/>
              <a:t>27</a:t>
            </a:fld>
            <a:endParaRPr lang="it-IT"/>
          </a:p>
        </p:txBody>
      </p:sp>
      <p:sp>
        <p:nvSpPr>
          <p:cNvPr id="6" name="Rettangolo 5">
            <a:extLst>
              <a:ext uri="{FF2B5EF4-FFF2-40B4-BE49-F238E27FC236}">
                <a16:creationId xmlns:a16="http://schemas.microsoft.com/office/drawing/2014/main" id="{80637DFD-FB59-2F49-AFE4-AAFF759B002C}"/>
              </a:ext>
            </a:extLst>
          </p:cNvPr>
          <p:cNvSpPr/>
          <p:nvPr/>
        </p:nvSpPr>
        <p:spPr>
          <a:xfrm>
            <a:off x="1661452" y="590428"/>
            <a:ext cx="7602900" cy="858443"/>
          </a:xfrm>
          <a:prstGeom prst="rect">
            <a:avLst/>
          </a:prstGeom>
          <a:noFill/>
          <a:ln cmpd="sng">
            <a:solidFill>
              <a:schemeClr val="tx2">
                <a:alpha val="86000"/>
              </a:schemeClr>
            </a:solidFill>
            <a:prstDash val="solid"/>
            <a:extLst>
              <a:ext uri="{C807C97D-BFC1-408E-A445-0C87EB9F89A2}">
                <ask:lineSketchStyleProps xmlns:ask="http://schemas.microsoft.com/office/drawing/2018/sketchyshapes" sd="1219033472">
                  <a:custGeom>
                    <a:avLst/>
                    <a:gdLst>
                      <a:gd name="connsiteX0" fmla="*/ 0 w 9178724"/>
                      <a:gd name="connsiteY0" fmla="*/ 0 h 620030"/>
                      <a:gd name="connsiteX1" fmla="*/ 298309 w 9178724"/>
                      <a:gd name="connsiteY1" fmla="*/ 0 h 620030"/>
                      <a:gd name="connsiteX2" fmla="*/ 596617 w 9178724"/>
                      <a:gd name="connsiteY2" fmla="*/ 0 h 620030"/>
                      <a:gd name="connsiteX3" fmla="*/ 894926 w 9178724"/>
                      <a:gd name="connsiteY3" fmla="*/ 0 h 620030"/>
                      <a:gd name="connsiteX4" fmla="*/ 1652170 w 9178724"/>
                      <a:gd name="connsiteY4" fmla="*/ 0 h 620030"/>
                      <a:gd name="connsiteX5" fmla="*/ 2225841 w 9178724"/>
                      <a:gd name="connsiteY5" fmla="*/ 0 h 620030"/>
                      <a:gd name="connsiteX6" fmla="*/ 2524149 w 9178724"/>
                      <a:gd name="connsiteY6" fmla="*/ 0 h 620030"/>
                      <a:gd name="connsiteX7" fmla="*/ 3097819 w 9178724"/>
                      <a:gd name="connsiteY7" fmla="*/ 0 h 620030"/>
                      <a:gd name="connsiteX8" fmla="*/ 3855064 w 9178724"/>
                      <a:gd name="connsiteY8" fmla="*/ 0 h 620030"/>
                      <a:gd name="connsiteX9" fmla="*/ 4336947 w 9178724"/>
                      <a:gd name="connsiteY9" fmla="*/ 0 h 620030"/>
                      <a:gd name="connsiteX10" fmla="*/ 4818830 w 9178724"/>
                      <a:gd name="connsiteY10" fmla="*/ 0 h 620030"/>
                      <a:gd name="connsiteX11" fmla="*/ 5392500 w 9178724"/>
                      <a:gd name="connsiteY11" fmla="*/ 0 h 620030"/>
                      <a:gd name="connsiteX12" fmla="*/ 6057958 w 9178724"/>
                      <a:gd name="connsiteY12" fmla="*/ 0 h 620030"/>
                      <a:gd name="connsiteX13" fmla="*/ 6723415 w 9178724"/>
                      <a:gd name="connsiteY13" fmla="*/ 0 h 620030"/>
                      <a:gd name="connsiteX14" fmla="*/ 7388873 w 9178724"/>
                      <a:gd name="connsiteY14" fmla="*/ 0 h 620030"/>
                      <a:gd name="connsiteX15" fmla="*/ 8146118 w 9178724"/>
                      <a:gd name="connsiteY15" fmla="*/ 0 h 620030"/>
                      <a:gd name="connsiteX16" fmla="*/ 9178724 w 9178724"/>
                      <a:gd name="connsiteY16" fmla="*/ 0 h 620030"/>
                      <a:gd name="connsiteX17" fmla="*/ 9178724 w 9178724"/>
                      <a:gd name="connsiteY17" fmla="*/ 316215 h 620030"/>
                      <a:gd name="connsiteX18" fmla="*/ 9178724 w 9178724"/>
                      <a:gd name="connsiteY18" fmla="*/ 620030 h 620030"/>
                      <a:gd name="connsiteX19" fmla="*/ 8421479 w 9178724"/>
                      <a:gd name="connsiteY19" fmla="*/ 620030 h 620030"/>
                      <a:gd name="connsiteX20" fmla="*/ 7847809 w 9178724"/>
                      <a:gd name="connsiteY20" fmla="*/ 620030 h 620030"/>
                      <a:gd name="connsiteX21" fmla="*/ 7365926 w 9178724"/>
                      <a:gd name="connsiteY21" fmla="*/ 620030 h 620030"/>
                      <a:gd name="connsiteX22" fmla="*/ 6884043 w 9178724"/>
                      <a:gd name="connsiteY22" fmla="*/ 620030 h 620030"/>
                      <a:gd name="connsiteX23" fmla="*/ 6402160 w 9178724"/>
                      <a:gd name="connsiteY23" fmla="*/ 620030 h 620030"/>
                      <a:gd name="connsiteX24" fmla="*/ 5920277 w 9178724"/>
                      <a:gd name="connsiteY24" fmla="*/ 620030 h 620030"/>
                      <a:gd name="connsiteX25" fmla="*/ 5254819 w 9178724"/>
                      <a:gd name="connsiteY25" fmla="*/ 620030 h 620030"/>
                      <a:gd name="connsiteX26" fmla="*/ 4681149 w 9178724"/>
                      <a:gd name="connsiteY26" fmla="*/ 620030 h 620030"/>
                      <a:gd name="connsiteX27" fmla="*/ 4382841 w 9178724"/>
                      <a:gd name="connsiteY27" fmla="*/ 620030 h 620030"/>
                      <a:gd name="connsiteX28" fmla="*/ 3900958 w 9178724"/>
                      <a:gd name="connsiteY28" fmla="*/ 620030 h 620030"/>
                      <a:gd name="connsiteX29" fmla="*/ 3235500 w 9178724"/>
                      <a:gd name="connsiteY29" fmla="*/ 620030 h 620030"/>
                      <a:gd name="connsiteX30" fmla="*/ 2845404 w 9178724"/>
                      <a:gd name="connsiteY30" fmla="*/ 620030 h 620030"/>
                      <a:gd name="connsiteX31" fmla="*/ 2088160 w 9178724"/>
                      <a:gd name="connsiteY31" fmla="*/ 620030 h 620030"/>
                      <a:gd name="connsiteX32" fmla="*/ 1330915 w 9178724"/>
                      <a:gd name="connsiteY32" fmla="*/ 620030 h 620030"/>
                      <a:gd name="connsiteX33" fmla="*/ 757245 w 9178724"/>
                      <a:gd name="connsiteY33" fmla="*/ 620030 h 620030"/>
                      <a:gd name="connsiteX34" fmla="*/ 0 w 9178724"/>
                      <a:gd name="connsiteY34" fmla="*/ 620030 h 620030"/>
                      <a:gd name="connsiteX35" fmla="*/ 0 w 9178724"/>
                      <a:gd name="connsiteY35" fmla="*/ 310015 h 620030"/>
                      <a:gd name="connsiteX36" fmla="*/ 0 w 9178724"/>
                      <a:gd name="connsiteY36" fmla="*/ 0 h 62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78724" h="620030" fill="none" extrusionOk="0">
                        <a:moveTo>
                          <a:pt x="0" y="0"/>
                        </a:moveTo>
                        <a:cubicBezTo>
                          <a:pt x="102535" y="-35417"/>
                          <a:pt x="231128" y="19743"/>
                          <a:pt x="298309" y="0"/>
                        </a:cubicBezTo>
                        <a:cubicBezTo>
                          <a:pt x="365490" y="-19743"/>
                          <a:pt x="504771" y="6903"/>
                          <a:pt x="596617" y="0"/>
                        </a:cubicBezTo>
                        <a:cubicBezTo>
                          <a:pt x="688463" y="-6903"/>
                          <a:pt x="801466" y="32459"/>
                          <a:pt x="894926" y="0"/>
                        </a:cubicBezTo>
                        <a:cubicBezTo>
                          <a:pt x="988386" y="-32459"/>
                          <a:pt x="1351220" y="8679"/>
                          <a:pt x="1652170" y="0"/>
                        </a:cubicBezTo>
                        <a:cubicBezTo>
                          <a:pt x="1953120" y="-8679"/>
                          <a:pt x="2036343" y="40882"/>
                          <a:pt x="2225841" y="0"/>
                        </a:cubicBezTo>
                        <a:cubicBezTo>
                          <a:pt x="2415339" y="-40882"/>
                          <a:pt x="2409558" y="12227"/>
                          <a:pt x="2524149" y="0"/>
                        </a:cubicBezTo>
                        <a:cubicBezTo>
                          <a:pt x="2638740" y="-12227"/>
                          <a:pt x="2909787" y="59308"/>
                          <a:pt x="3097819" y="0"/>
                        </a:cubicBezTo>
                        <a:cubicBezTo>
                          <a:pt x="3285851" y="-59308"/>
                          <a:pt x="3499507" y="53098"/>
                          <a:pt x="3855064" y="0"/>
                        </a:cubicBezTo>
                        <a:cubicBezTo>
                          <a:pt x="4210622" y="-53098"/>
                          <a:pt x="4150339" y="24700"/>
                          <a:pt x="4336947" y="0"/>
                        </a:cubicBezTo>
                        <a:cubicBezTo>
                          <a:pt x="4523555" y="-24700"/>
                          <a:pt x="4623920" y="10678"/>
                          <a:pt x="4818830" y="0"/>
                        </a:cubicBezTo>
                        <a:cubicBezTo>
                          <a:pt x="5013740" y="-10678"/>
                          <a:pt x="5127394" y="40268"/>
                          <a:pt x="5392500" y="0"/>
                        </a:cubicBezTo>
                        <a:cubicBezTo>
                          <a:pt x="5657606" y="-40268"/>
                          <a:pt x="5754330" y="74320"/>
                          <a:pt x="6057958" y="0"/>
                        </a:cubicBezTo>
                        <a:cubicBezTo>
                          <a:pt x="6361586" y="-74320"/>
                          <a:pt x="6494940" y="37329"/>
                          <a:pt x="6723415" y="0"/>
                        </a:cubicBezTo>
                        <a:cubicBezTo>
                          <a:pt x="6951890" y="-37329"/>
                          <a:pt x="7117832" y="30948"/>
                          <a:pt x="7388873" y="0"/>
                        </a:cubicBezTo>
                        <a:cubicBezTo>
                          <a:pt x="7659914" y="-30948"/>
                          <a:pt x="7926991" y="65074"/>
                          <a:pt x="8146118" y="0"/>
                        </a:cubicBezTo>
                        <a:cubicBezTo>
                          <a:pt x="8365246" y="-65074"/>
                          <a:pt x="8701383" y="71750"/>
                          <a:pt x="9178724" y="0"/>
                        </a:cubicBezTo>
                        <a:cubicBezTo>
                          <a:pt x="9200174" y="141322"/>
                          <a:pt x="9160033" y="216766"/>
                          <a:pt x="9178724" y="316215"/>
                        </a:cubicBezTo>
                        <a:cubicBezTo>
                          <a:pt x="9197415" y="415665"/>
                          <a:pt x="9170910" y="493137"/>
                          <a:pt x="9178724" y="620030"/>
                        </a:cubicBezTo>
                        <a:cubicBezTo>
                          <a:pt x="8847610" y="633606"/>
                          <a:pt x="8699284" y="581521"/>
                          <a:pt x="8421479" y="620030"/>
                        </a:cubicBezTo>
                        <a:cubicBezTo>
                          <a:pt x="8143674" y="658539"/>
                          <a:pt x="8043343" y="588100"/>
                          <a:pt x="7847809" y="620030"/>
                        </a:cubicBezTo>
                        <a:cubicBezTo>
                          <a:pt x="7652275" y="651960"/>
                          <a:pt x="7499974" y="566721"/>
                          <a:pt x="7365926" y="620030"/>
                        </a:cubicBezTo>
                        <a:cubicBezTo>
                          <a:pt x="7231878" y="673339"/>
                          <a:pt x="6983206" y="609203"/>
                          <a:pt x="6884043" y="620030"/>
                        </a:cubicBezTo>
                        <a:cubicBezTo>
                          <a:pt x="6784880" y="630857"/>
                          <a:pt x="6634085" y="589226"/>
                          <a:pt x="6402160" y="620030"/>
                        </a:cubicBezTo>
                        <a:cubicBezTo>
                          <a:pt x="6170235" y="650834"/>
                          <a:pt x="6075682" y="619367"/>
                          <a:pt x="5920277" y="620030"/>
                        </a:cubicBezTo>
                        <a:cubicBezTo>
                          <a:pt x="5764872" y="620693"/>
                          <a:pt x="5573139" y="548710"/>
                          <a:pt x="5254819" y="620030"/>
                        </a:cubicBezTo>
                        <a:cubicBezTo>
                          <a:pt x="4936499" y="691350"/>
                          <a:pt x="4839040" y="582151"/>
                          <a:pt x="4681149" y="620030"/>
                        </a:cubicBezTo>
                        <a:cubicBezTo>
                          <a:pt x="4523258" y="657909"/>
                          <a:pt x="4447847" y="611926"/>
                          <a:pt x="4382841" y="620030"/>
                        </a:cubicBezTo>
                        <a:cubicBezTo>
                          <a:pt x="4317835" y="628134"/>
                          <a:pt x="4075188" y="570834"/>
                          <a:pt x="3900958" y="620030"/>
                        </a:cubicBezTo>
                        <a:cubicBezTo>
                          <a:pt x="3726728" y="669226"/>
                          <a:pt x="3504960" y="595564"/>
                          <a:pt x="3235500" y="620030"/>
                        </a:cubicBezTo>
                        <a:cubicBezTo>
                          <a:pt x="2966040" y="644496"/>
                          <a:pt x="3034078" y="612289"/>
                          <a:pt x="2845404" y="620030"/>
                        </a:cubicBezTo>
                        <a:cubicBezTo>
                          <a:pt x="2656730" y="627771"/>
                          <a:pt x="2449560" y="570399"/>
                          <a:pt x="2088160" y="620030"/>
                        </a:cubicBezTo>
                        <a:cubicBezTo>
                          <a:pt x="1726760" y="669661"/>
                          <a:pt x="1489744" y="618694"/>
                          <a:pt x="1330915" y="620030"/>
                        </a:cubicBezTo>
                        <a:cubicBezTo>
                          <a:pt x="1172086" y="621366"/>
                          <a:pt x="970889" y="568148"/>
                          <a:pt x="757245" y="620030"/>
                        </a:cubicBezTo>
                        <a:cubicBezTo>
                          <a:pt x="543601" y="671912"/>
                          <a:pt x="288056" y="618081"/>
                          <a:pt x="0" y="620030"/>
                        </a:cubicBezTo>
                        <a:cubicBezTo>
                          <a:pt x="-24602" y="527322"/>
                          <a:pt x="13740" y="373087"/>
                          <a:pt x="0" y="310015"/>
                        </a:cubicBezTo>
                        <a:cubicBezTo>
                          <a:pt x="-13740" y="246943"/>
                          <a:pt x="26405" y="66838"/>
                          <a:pt x="0" y="0"/>
                        </a:cubicBezTo>
                        <a:close/>
                      </a:path>
                      <a:path w="9178724" h="620030" stroke="0" extrusionOk="0">
                        <a:moveTo>
                          <a:pt x="0" y="0"/>
                        </a:moveTo>
                        <a:cubicBezTo>
                          <a:pt x="96739" y="-29740"/>
                          <a:pt x="316269" y="55884"/>
                          <a:pt x="481883" y="0"/>
                        </a:cubicBezTo>
                        <a:cubicBezTo>
                          <a:pt x="647497" y="-55884"/>
                          <a:pt x="662906" y="22298"/>
                          <a:pt x="780192" y="0"/>
                        </a:cubicBezTo>
                        <a:cubicBezTo>
                          <a:pt x="897478" y="-22298"/>
                          <a:pt x="1174454" y="84120"/>
                          <a:pt x="1537436" y="0"/>
                        </a:cubicBezTo>
                        <a:cubicBezTo>
                          <a:pt x="1900418" y="-84120"/>
                          <a:pt x="1921992" y="49836"/>
                          <a:pt x="2019319" y="0"/>
                        </a:cubicBezTo>
                        <a:cubicBezTo>
                          <a:pt x="2116646" y="-49836"/>
                          <a:pt x="2279697" y="53246"/>
                          <a:pt x="2501202" y="0"/>
                        </a:cubicBezTo>
                        <a:cubicBezTo>
                          <a:pt x="2722707" y="-53246"/>
                          <a:pt x="3105924" y="15731"/>
                          <a:pt x="3258447" y="0"/>
                        </a:cubicBezTo>
                        <a:cubicBezTo>
                          <a:pt x="3410970" y="-15731"/>
                          <a:pt x="3548202" y="42104"/>
                          <a:pt x="3648543" y="0"/>
                        </a:cubicBezTo>
                        <a:cubicBezTo>
                          <a:pt x="3748884" y="-42104"/>
                          <a:pt x="4173673" y="21777"/>
                          <a:pt x="4405788" y="0"/>
                        </a:cubicBezTo>
                        <a:cubicBezTo>
                          <a:pt x="4637904" y="-21777"/>
                          <a:pt x="4991337" y="42536"/>
                          <a:pt x="5163032" y="0"/>
                        </a:cubicBezTo>
                        <a:cubicBezTo>
                          <a:pt x="5334727" y="-42536"/>
                          <a:pt x="5620270" y="48170"/>
                          <a:pt x="5736703" y="0"/>
                        </a:cubicBezTo>
                        <a:cubicBezTo>
                          <a:pt x="5853136" y="-48170"/>
                          <a:pt x="6278797" y="51597"/>
                          <a:pt x="6493947" y="0"/>
                        </a:cubicBezTo>
                        <a:cubicBezTo>
                          <a:pt x="6709097" y="-51597"/>
                          <a:pt x="6791622" y="51322"/>
                          <a:pt x="6975830" y="0"/>
                        </a:cubicBezTo>
                        <a:cubicBezTo>
                          <a:pt x="7160038" y="-51322"/>
                          <a:pt x="7222993" y="41857"/>
                          <a:pt x="7457713" y="0"/>
                        </a:cubicBezTo>
                        <a:cubicBezTo>
                          <a:pt x="7692433" y="-41857"/>
                          <a:pt x="7885776" y="62575"/>
                          <a:pt x="8123171" y="0"/>
                        </a:cubicBezTo>
                        <a:cubicBezTo>
                          <a:pt x="8360566" y="-62575"/>
                          <a:pt x="8394351" y="45246"/>
                          <a:pt x="8605054" y="0"/>
                        </a:cubicBezTo>
                        <a:cubicBezTo>
                          <a:pt x="8815757" y="-45246"/>
                          <a:pt x="8988246" y="15581"/>
                          <a:pt x="9178724" y="0"/>
                        </a:cubicBezTo>
                        <a:cubicBezTo>
                          <a:pt x="9202683" y="95727"/>
                          <a:pt x="9155313" y="164771"/>
                          <a:pt x="9178724" y="322416"/>
                        </a:cubicBezTo>
                        <a:cubicBezTo>
                          <a:pt x="9202135" y="480061"/>
                          <a:pt x="9157802" y="527713"/>
                          <a:pt x="9178724" y="620030"/>
                        </a:cubicBezTo>
                        <a:cubicBezTo>
                          <a:pt x="8951193" y="671370"/>
                          <a:pt x="8799462" y="595443"/>
                          <a:pt x="8513267" y="620030"/>
                        </a:cubicBezTo>
                        <a:cubicBezTo>
                          <a:pt x="8227072" y="644617"/>
                          <a:pt x="8259683" y="573792"/>
                          <a:pt x="8123171" y="620030"/>
                        </a:cubicBezTo>
                        <a:cubicBezTo>
                          <a:pt x="7986659" y="666268"/>
                          <a:pt x="7591580" y="543706"/>
                          <a:pt x="7365926" y="620030"/>
                        </a:cubicBezTo>
                        <a:cubicBezTo>
                          <a:pt x="7140272" y="696354"/>
                          <a:pt x="6935755" y="598652"/>
                          <a:pt x="6792256" y="620030"/>
                        </a:cubicBezTo>
                        <a:cubicBezTo>
                          <a:pt x="6648757" y="641408"/>
                          <a:pt x="6575267" y="585033"/>
                          <a:pt x="6402160" y="620030"/>
                        </a:cubicBezTo>
                        <a:cubicBezTo>
                          <a:pt x="6229053" y="655027"/>
                          <a:pt x="6024031" y="591791"/>
                          <a:pt x="5828490" y="620030"/>
                        </a:cubicBezTo>
                        <a:cubicBezTo>
                          <a:pt x="5632949" y="648269"/>
                          <a:pt x="5678078" y="587768"/>
                          <a:pt x="5530181" y="620030"/>
                        </a:cubicBezTo>
                        <a:cubicBezTo>
                          <a:pt x="5382284" y="652292"/>
                          <a:pt x="5354071" y="600649"/>
                          <a:pt x="5231873" y="620030"/>
                        </a:cubicBezTo>
                        <a:cubicBezTo>
                          <a:pt x="5109675" y="639411"/>
                          <a:pt x="4917260" y="557481"/>
                          <a:pt x="4658202" y="620030"/>
                        </a:cubicBezTo>
                        <a:cubicBezTo>
                          <a:pt x="4399144" y="682579"/>
                          <a:pt x="4442789" y="601632"/>
                          <a:pt x="4268107" y="620030"/>
                        </a:cubicBezTo>
                        <a:cubicBezTo>
                          <a:pt x="4093426" y="638428"/>
                          <a:pt x="3806188" y="560095"/>
                          <a:pt x="3602649" y="620030"/>
                        </a:cubicBezTo>
                        <a:cubicBezTo>
                          <a:pt x="3399110" y="679965"/>
                          <a:pt x="3364832" y="602250"/>
                          <a:pt x="3212553" y="620030"/>
                        </a:cubicBezTo>
                        <a:cubicBezTo>
                          <a:pt x="3060274" y="637810"/>
                          <a:pt x="2803745" y="611116"/>
                          <a:pt x="2547096" y="620030"/>
                        </a:cubicBezTo>
                        <a:cubicBezTo>
                          <a:pt x="2290447" y="628944"/>
                          <a:pt x="2330663" y="599928"/>
                          <a:pt x="2248787" y="620030"/>
                        </a:cubicBezTo>
                        <a:cubicBezTo>
                          <a:pt x="2166911" y="640132"/>
                          <a:pt x="1894976" y="566256"/>
                          <a:pt x="1583330" y="620030"/>
                        </a:cubicBezTo>
                        <a:cubicBezTo>
                          <a:pt x="1271684" y="673804"/>
                          <a:pt x="1331706" y="588276"/>
                          <a:pt x="1193234" y="620030"/>
                        </a:cubicBezTo>
                        <a:cubicBezTo>
                          <a:pt x="1054762" y="651784"/>
                          <a:pt x="1037048" y="618999"/>
                          <a:pt x="894926" y="620030"/>
                        </a:cubicBezTo>
                        <a:cubicBezTo>
                          <a:pt x="752804" y="621061"/>
                          <a:pt x="670831" y="580283"/>
                          <a:pt x="504830" y="620030"/>
                        </a:cubicBezTo>
                        <a:cubicBezTo>
                          <a:pt x="338829" y="659777"/>
                          <a:pt x="209164" y="605714"/>
                          <a:pt x="0" y="620030"/>
                        </a:cubicBezTo>
                        <a:cubicBezTo>
                          <a:pt x="-25652" y="520703"/>
                          <a:pt x="14295" y="447375"/>
                          <a:pt x="0" y="322416"/>
                        </a:cubicBezTo>
                        <a:cubicBezTo>
                          <a:pt x="-14295" y="197457"/>
                          <a:pt x="4354" y="146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solidFill>
                  <a:schemeClr val="tx1"/>
                </a:solidFill>
                <a:latin typeface="Cambria" panose="02040503050406030204" pitchFamily="18" charset="0"/>
                <a:cs typeface="Arial" panose="020B0604020202020204" pitchFamily="34" charset="0"/>
              </a:rPr>
              <a:t>Il paradigma dei gruppi minimi [</a:t>
            </a:r>
            <a:r>
              <a:rPr lang="it-IT" sz="2400" b="1" dirty="0" err="1">
                <a:solidFill>
                  <a:schemeClr val="tx1"/>
                </a:solidFill>
                <a:latin typeface="Cambria" panose="02040503050406030204" pitchFamily="18" charset="0"/>
                <a:cs typeface="Arial" panose="020B0604020202020204" pitchFamily="34" charset="0"/>
              </a:rPr>
              <a:t>Tajfel</a:t>
            </a:r>
            <a:r>
              <a:rPr lang="it-IT" sz="2400" b="1" dirty="0">
                <a:solidFill>
                  <a:schemeClr val="tx1"/>
                </a:solidFill>
                <a:latin typeface="Cambria" panose="02040503050406030204" pitchFamily="18" charset="0"/>
                <a:cs typeface="Arial" panose="020B0604020202020204" pitchFamily="34" charset="0"/>
              </a:rPr>
              <a:t> et al., 1971]</a:t>
            </a:r>
          </a:p>
        </p:txBody>
      </p:sp>
      <p:sp>
        <p:nvSpPr>
          <p:cNvPr id="14" name="CasellaDiTesto 13">
            <a:extLst>
              <a:ext uri="{FF2B5EF4-FFF2-40B4-BE49-F238E27FC236}">
                <a16:creationId xmlns:a16="http://schemas.microsoft.com/office/drawing/2014/main" id="{5F8F2B93-123B-8A44-9484-FE97110F492A}"/>
              </a:ext>
            </a:extLst>
          </p:cNvPr>
          <p:cNvSpPr txBox="1"/>
          <p:nvPr/>
        </p:nvSpPr>
        <p:spPr>
          <a:xfrm>
            <a:off x="1702757" y="1720340"/>
            <a:ext cx="8814022" cy="369332"/>
          </a:xfrm>
          <a:prstGeom prst="rect">
            <a:avLst/>
          </a:prstGeom>
          <a:noFill/>
          <a:ln w="3175">
            <a:noFill/>
          </a:ln>
        </p:spPr>
        <p:txBody>
          <a:bodyPr wrap="square" rtlCol="0">
            <a:spAutoFit/>
          </a:bodyPr>
          <a:lstStyle/>
          <a:p>
            <a:r>
              <a:rPr lang="it-IT" b="1" dirty="0" err="1">
                <a:solidFill>
                  <a:schemeClr val="tx2">
                    <a:lumMod val="50000"/>
                  </a:schemeClr>
                </a:solidFill>
                <a:latin typeface="Cambria" panose="02040503050406030204" pitchFamily="18" charset="0"/>
              </a:rPr>
              <a:t>Tajfel</a:t>
            </a:r>
            <a:r>
              <a:rPr lang="it-IT" b="1" dirty="0">
                <a:solidFill>
                  <a:schemeClr val="tx2">
                    <a:lumMod val="50000"/>
                  </a:schemeClr>
                </a:solidFill>
                <a:latin typeface="Cambria" panose="02040503050406030204" pitchFamily="18" charset="0"/>
              </a:rPr>
              <a:t>, </a:t>
            </a:r>
            <a:r>
              <a:rPr lang="it-IT" b="1" dirty="0" err="1">
                <a:solidFill>
                  <a:schemeClr val="tx2">
                    <a:lumMod val="50000"/>
                  </a:schemeClr>
                </a:solidFill>
                <a:latin typeface="Cambria" panose="02040503050406030204" pitchFamily="18" charset="0"/>
              </a:rPr>
              <a:t>Billig</a:t>
            </a:r>
            <a:r>
              <a:rPr lang="it-IT" b="1" dirty="0">
                <a:solidFill>
                  <a:schemeClr val="tx2">
                    <a:lumMod val="50000"/>
                  </a:schemeClr>
                </a:solidFill>
                <a:latin typeface="Cambria" panose="02040503050406030204" pitchFamily="18" charset="0"/>
              </a:rPr>
              <a:t>, </a:t>
            </a:r>
            <a:r>
              <a:rPr lang="it-IT" b="1" dirty="0" err="1">
                <a:solidFill>
                  <a:schemeClr val="tx2">
                    <a:lumMod val="50000"/>
                  </a:schemeClr>
                </a:solidFill>
                <a:latin typeface="Cambria" panose="02040503050406030204" pitchFamily="18" charset="0"/>
              </a:rPr>
              <a:t>Bundy</a:t>
            </a:r>
            <a:r>
              <a:rPr lang="it-IT" b="1" dirty="0">
                <a:solidFill>
                  <a:schemeClr val="tx2">
                    <a:lumMod val="50000"/>
                  </a:schemeClr>
                </a:solidFill>
                <a:latin typeface="Cambria" panose="02040503050406030204" pitchFamily="18" charset="0"/>
              </a:rPr>
              <a:t>, e </a:t>
            </a:r>
            <a:r>
              <a:rPr lang="it-IT" b="1" dirty="0" err="1">
                <a:solidFill>
                  <a:schemeClr val="tx2">
                    <a:lumMod val="50000"/>
                  </a:schemeClr>
                </a:solidFill>
                <a:latin typeface="Cambria" panose="02040503050406030204" pitchFamily="18" charset="0"/>
              </a:rPr>
              <a:t>Flament</a:t>
            </a:r>
            <a:r>
              <a:rPr lang="it-IT" b="1" dirty="0">
                <a:solidFill>
                  <a:schemeClr val="tx2">
                    <a:lumMod val="50000"/>
                  </a:schemeClr>
                </a:solidFill>
                <a:latin typeface="Cambria" panose="02040503050406030204" pitchFamily="18" charset="0"/>
              </a:rPr>
              <a:t>, 1971</a:t>
            </a:r>
          </a:p>
        </p:txBody>
      </p:sp>
      <p:sp>
        <p:nvSpPr>
          <p:cNvPr id="17" name="CasellaDiTesto 16">
            <a:extLst>
              <a:ext uri="{FF2B5EF4-FFF2-40B4-BE49-F238E27FC236}">
                <a16:creationId xmlns:a16="http://schemas.microsoft.com/office/drawing/2014/main" id="{DA972A3E-64BA-EF4F-B2BE-A44E37900EA2}"/>
              </a:ext>
            </a:extLst>
          </p:cNvPr>
          <p:cNvSpPr txBox="1"/>
          <p:nvPr/>
        </p:nvSpPr>
        <p:spPr>
          <a:xfrm>
            <a:off x="1595254" y="2240426"/>
            <a:ext cx="8965242" cy="830997"/>
          </a:xfrm>
          <a:prstGeom prst="rect">
            <a:avLst/>
          </a:prstGeom>
          <a:noFill/>
          <a:ln w="3175">
            <a:solidFill>
              <a:schemeClr val="tx2">
                <a:lumMod val="50000"/>
              </a:schemeClr>
            </a:solidFill>
          </a:ln>
        </p:spPr>
        <p:txBody>
          <a:bodyPr wrap="square" rtlCol="0">
            <a:spAutoFit/>
          </a:bodyPr>
          <a:lstStyle/>
          <a:p>
            <a:r>
              <a:rPr lang="it-IT" sz="1600" b="1" dirty="0">
                <a:solidFill>
                  <a:schemeClr val="tx2"/>
                </a:solidFill>
                <a:latin typeface="Cambria" panose="02040503050406030204" pitchFamily="18" charset="0"/>
              </a:rPr>
              <a:t>OBIETTIVI</a:t>
            </a:r>
            <a:r>
              <a:rPr lang="it-IT" sz="1600" dirty="0">
                <a:latin typeface="Cambria" panose="02040503050406030204" pitchFamily="18" charset="0"/>
              </a:rPr>
              <a:t>: dimostrare che </a:t>
            </a:r>
            <a:r>
              <a:rPr lang="it-IT" sz="1600" b="1" dirty="0">
                <a:latin typeface="Cambria" panose="02040503050406030204" pitchFamily="18" charset="0"/>
              </a:rPr>
              <a:t>la semplice categorizzazione </a:t>
            </a:r>
            <a:r>
              <a:rPr lang="it-IT" sz="1600" dirty="0">
                <a:latin typeface="Cambria" panose="02040503050406030204" pitchFamily="18" charset="0"/>
              </a:rPr>
              <a:t>in ingroup e outgroup </a:t>
            </a:r>
            <a:r>
              <a:rPr lang="it-IT" sz="1600" b="1" dirty="0">
                <a:latin typeface="Cambria" panose="02040503050406030204" pitchFamily="18" charset="0"/>
              </a:rPr>
              <a:t>è condizione minima sufficiente</a:t>
            </a:r>
            <a:r>
              <a:rPr lang="it-IT" sz="1600" dirty="0">
                <a:latin typeface="Cambria" panose="02040503050406030204" pitchFamily="18" charset="0"/>
              </a:rPr>
              <a:t> per sviluppare atteggiamenti di favoritismo verso l’ingroup e negativi verso l’outgroup.</a:t>
            </a:r>
          </a:p>
        </p:txBody>
      </p:sp>
      <p:sp>
        <p:nvSpPr>
          <p:cNvPr id="12" name="CasellaDiTesto 11">
            <a:extLst>
              <a:ext uri="{FF2B5EF4-FFF2-40B4-BE49-F238E27FC236}">
                <a16:creationId xmlns:a16="http://schemas.microsoft.com/office/drawing/2014/main" id="{FF1FED6F-B8C7-C741-98EE-7D55945BC5FF}"/>
              </a:ext>
            </a:extLst>
          </p:cNvPr>
          <p:cNvSpPr txBox="1"/>
          <p:nvPr/>
        </p:nvSpPr>
        <p:spPr>
          <a:xfrm>
            <a:off x="1595254" y="3174068"/>
            <a:ext cx="8965243" cy="830997"/>
          </a:xfrm>
          <a:prstGeom prst="rect">
            <a:avLst/>
          </a:prstGeom>
          <a:noFill/>
          <a:ln w="3175">
            <a:solidFill>
              <a:schemeClr val="tx2">
                <a:lumMod val="50000"/>
              </a:schemeClr>
            </a:solidFill>
          </a:ln>
        </p:spPr>
        <p:txBody>
          <a:bodyPr wrap="square" rtlCol="0">
            <a:spAutoFit/>
          </a:bodyPr>
          <a:lstStyle/>
          <a:p>
            <a:r>
              <a:rPr lang="it-IT" sz="1600" b="1" dirty="0">
                <a:solidFill>
                  <a:schemeClr val="tx2"/>
                </a:solidFill>
                <a:latin typeface="Cambria" panose="02040503050406030204" pitchFamily="18" charset="0"/>
              </a:rPr>
              <a:t>PROCEDURA</a:t>
            </a:r>
            <a:r>
              <a:rPr lang="it-IT" sz="1600" dirty="0">
                <a:latin typeface="Cambria" panose="02040503050406030204" pitchFamily="18" charset="0"/>
              </a:rPr>
              <a:t>: i partecipanti venivano </a:t>
            </a:r>
            <a:r>
              <a:rPr lang="it-IT" sz="1600" b="1" dirty="0">
                <a:latin typeface="Cambria" panose="02040503050406030204" pitchFamily="18" charset="0"/>
              </a:rPr>
              <a:t>assegnati casualmente a un gruppo sociale</a:t>
            </a:r>
            <a:r>
              <a:rPr lang="it-IT" sz="1600" dirty="0">
                <a:latin typeface="Cambria" panose="02040503050406030204" pitchFamily="18" charset="0"/>
              </a:rPr>
              <a:t>. L’assegnazione avveniva </a:t>
            </a:r>
            <a:r>
              <a:rPr lang="it-IT" sz="1600" b="1" dirty="0">
                <a:latin typeface="Cambria" panose="02040503050406030204" pitchFamily="18" charset="0"/>
              </a:rPr>
              <a:t>tramite criteri insignificanti </a:t>
            </a:r>
            <a:r>
              <a:rPr lang="it-IT" sz="1600" dirty="0">
                <a:latin typeface="Cambria" panose="02040503050406030204" pitchFamily="18" charset="0"/>
              </a:rPr>
              <a:t>(ad esempio, preferenze estetiche per un quadro, lancio della moneta). </a:t>
            </a:r>
          </a:p>
        </p:txBody>
      </p:sp>
      <p:sp>
        <p:nvSpPr>
          <p:cNvPr id="13" name="CasellaDiTesto 12">
            <a:extLst>
              <a:ext uri="{FF2B5EF4-FFF2-40B4-BE49-F238E27FC236}">
                <a16:creationId xmlns:a16="http://schemas.microsoft.com/office/drawing/2014/main" id="{FCD1BEB4-A6D8-B543-8194-B56784617AB6}"/>
              </a:ext>
            </a:extLst>
          </p:cNvPr>
          <p:cNvSpPr txBox="1"/>
          <p:nvPr/>
        </p:nvSpPr>
        <p:spPr>
          <a:xfrm>
            <a:off x="3359697" y="4273544"/>
            <a:ext cx="7157082" cy="1077218"/>
          </a:xfrm>
          <a:prstGeom prst="rect">
            <a:avLst/>
          </a:prstGeom>
          <a:noFill/>
          <a:ln w="15875">
            <a:solidFill>
              <a:srgbClr val="C00000"/>
            </a:solidFill>
          </a:ln>
        </p:spPr>
        <p:txBody>
          <a:bodyPr wrap="square" rtlCol="0">
            <a:spAutoFit/>
          </a:bodyPr>
          <a:lstStyle/>
          <a:p>
            <a:r>
              <a:rPr lang="it-IT" sz="1600" dirty="0">
                <a:latin typeface="Cambria" panose="02040503050406030204" pitchFamily="18" charset="0"/>
              </a:rPr>
              <a:t>Con il paradigma dei gruppi minimi </a:t>
            </a:r>
            <a:r>
              <a:rPr lang="it-IT" sz="1600" b="1" dirty="0">
                <a:latin typeface="Cambria" panose="02040503050406030204" pitchFamily="18" charset="0"/>
              </a:rPr>
              <a:t>l’unico fattore salienza è l’appartenenza </a:t>
            </a:r>
            <a:r>
              <a:rPr lang="it-IT" sz="1600" dirty="0">
                <a:latin typeface="Cambria" panose="02040503050406030204" pitchFamily="18" charset="0"/>
              </a:rPr>
              <a:t>e qualsiasi altro fattore che può condurre a pregiudizio viene eliminato (assenza di conflitto di interesse, assenza di interesse personale, nessuna precedente conoscenza dei partecipanti, nessuna interazione tra partecipanti). </a:t>
            </a:r>
          </a:p>
        </p:txBody>
      </p:sp>
      <p:sp>
        <p:nvSpPr>
          <p:cNvPr id="15" name="CasellaDiTesto 14">
            <a:extLst>
              <a:ext uri="{FF2B5EF4-FFF2-40B4-BE49-F238E27FC236}">
                <a16:creationId xmlns:a16="http://schemas.microsoft.com/office/drawing/2014/main" id="{B5A91DF3-1CFD-7849-BD58-86AFCB3CEBE7}"/>
              </a:ext>
            </a:extLst>
          </p:cNvPr>
          <p:cNvSpPr txBox="1"/>
          <p:nvPr/>
        </p:nvSpPr>
        <p:spPr>
          <a:xfrm>
            <a:off x="9264352" y="1096918"/>
            <a:ext cx="1008112" cy="369332"/>
          </a:xfrm>
          <a:prstGeom prst="rect">
            <a:avLst/>
          </a:prstGeom>
          <a:noFill/>
        </p:spPr>
        <p:txBody>
          <a:bodyPr wrap="square" rtlCol="0">
            <a:spAutoFit/>
          </a:bodyPr>
          <a:lstStyle/>
          <a:p>
            <a:r>
              <a:rPr lang="it-IT" b="1" dirty="0">
                <a:solidFill>
                  <a:schemeClr val="tx2">
                    <a:lumMod val="50000"/>
                  </a:schemeClr>
                </a:solidFill>
                <a:latin typeface="Cambria" panose="02040503050406030204" pitchFamily="18" charset="0"/>
              </a:rPr>
              <a:t>FASE II</a:t>
            </a:r>
          </a:p>
        </p:txBody>
      </p:sp>
    </p:spTree>
    <p:extLst>
      <p:ext uri="{BB962C8B-B14F-4D97-AF65-F5344CB8AC3E}">
        <p14:creationId xmlns:p14="http://schemas.microsoft.com/office/powerpoint/2010/main" val="162518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7E38C0-08CF-F741-88EF-F3398AD1F37A}"/>
              </a:ext>
            </a:extLst>
          </p:cNvPr>
          <p:cNvSpPr>
            <a:spLocks noGrp="1"/>
          </p:cNvSpPr>
          <p:nvPr>
            <p:ph type="sldNum" sz="quarter" idx="12"/>
          </p:nvPr>
        </p:nvSpPr>
        <p:spPr/>
        <p:txBody>
          <a:bodyPr/>
          <a:lstStyle/>
          <a:p>
            <a:fld id="{E3AAEEB7-370C-4CD1-84ED-44A96922B98A}" type="slidenum">
              <a:rPr lang="it-IT" smtClean="0"/>
              <a:pPr/>
              <a:t>28</a:t>
            </a:fld>
            <a:endParaRPr lang="it-IT"/>
          </a:p>
        </p:txBody>
      </p:sp>
      <p:sp>
        <p:nvSpPr>
          <p:cNvPr id="6" name="Rettangolo 5">
            <a:extLst>
              <a:ext uri="{FF2B5EF4-FFF2-40B4-BE49-F238E27FC236}">
                <a16:creationId xmlns:a16="http://schemas.microsoft.com/office/drawing/2014/main" id="{80637DFD-FB59-2F49-AFE4-AAFF759B002C}"/>
              </a:ext>
            </a:extLst>
          </p:cNvPr>
          <p:cNvSpPr/>
          <p:nvPr/>
        </p:nvSpPr>
        <p:spPr>
          <a:xfrm>
            <a:off x="1661452" y="590428"/>
            <a:ext cx="7602900" cy="858443"/>
          </a:xfrm>
          <a:prstGeom prst="rect">
            <a:avLst/>
          </a:prstGeom>
          <a:noFill/>
          <a:ln cmpd="sng">
            <a:solidFill>
              <a:schemeClr val="tx2">
                <a:alpha val="86000"/>
              </a:schemeClr>
            </a:solidFill>
            <a:prstDash val="solid"/>
            <a:extLst>
              <a:ext uri="{C807C97D-BFC1-408E-A445-0C87EB9F89A2}">
                <ask:lineSketchStyleProps xmlns:ask="http://schemas.microsoft.com/office/drawing/2018/sketchyshapes" sd="1219033472">
                  <a:custGeom>
                    <a:avLst/>
                    <a:gdLst>
                      <a:gd name="connsiteX0" fmla="*/ 0 w 9178724"/>
                      <a:gd name="connsiteY0" fmla="*/ 0 h 620030"/>
                      <a:gd name="connsiteX1" fmla="*/ 298309 w 9178724"/>
                      <a:gd name="connsiteY1" fmla="*/ 0 h 620030"/>
                      <a:gd name="connsiteX2" fmla="*/ 596617 w 9178724"/>
                      <a:gd name="connsiteY2" fmla="*/ 0 h 620030"/>
                      <a:gd name="connsiteX3" fmla="*/ 894926 w 9178724"/>
                      <a:gd name="connsiteY3" fmla="*/ 0 h 620030"/>
                      <a:gd name="connsiteX4" fmla="*/ 1652170 w 9178724"/>
                      <a:gd name="connsiteY4" fmla="*/ 0 h 620030"/>
                      <a:gd name="connsiteX5" fmla="*/ 2225841 w 9178724"/>
                      <a:gd name="connsiteY5" fmla="*/ 0 h 620030"/>
                      <a:gd name="connsiteX6" fmla="*/ 2524149 w 9178724"/>
                      <a:gd name="connsiteY6" fmla="*/ 0 h 620030"/>
                      <a:gd name="connsiteX7" fmla="*/ 3097819 w 9178724"/>
                      <a:gd name="connsiteY7" fmla="*/ 0 h 620030"/>
                      <a:gd name="connsiteX8" fmla="*/ 3855064 w 9178724"/>
                      <a:gd name="connsiteY8" fmla="*/ 0 h 620030"/>
                      <a:gd name="connsiteX9" fmla="*/ 4336947 w 9178724"/>
                      <a:gd name="connsiteY9" fmla="*/ 0 h 620030"/>
                      <a:gd name="connsiteX10" fmla="*/ 4818830 w 9178724"/>
                      <a:gd name="connsiteY10" fmla="*/ 0 h 620030"/>
                      <a:gd name="connsiteX11" fmla="*/ 5392500 w 9178724"/>
                      <a:gd name="connsiteY11" fmla="*/ 0 h 620030"/>
                      <a:gd name="connsiteX12" fmla="*/ 6057958 w 9178724"/>
                      <a:gd name="connsiteY12" fmla="*/ 0 h 620030"/>
                      <a:gd name="connsiteX13" fmla="*/ 6723415 w 9178724"/>
                      <a:gd name="connsiteY13" fmla="*/ 0 h 620030"/>
                      <a:gd name="connsiteX14" fmla="*/ 7388873 w 9178724"/>
                      <a:gd name="connsiteY14" fmla="*/ 0 h 620030"/>
                      <a:gd name="connsiteX15" fmla="*/ 8146118 w 9178724"/>
                      <a:gd name="connsiteY15" fmla="*/ 0 h 620030"/>
                      <a:gd name="connsiteX16" fmla="*/ 9178724 w 9178724"/>
                      <a:gd name="connsiteY16" fmla="*/ 0 h 620030"/>
                      <a:gd name="connsiteX17" fmla="*/ 9178724 w 9178724"/>
                      <a:gd name="connsiteY17" fmla="*/ 316215 h 620030"/>
                      <a:gd name="connsiteX18" fmla="*/ 9178724 w 9178724"/>
                      <a:gd name="connsiteY18" fmla="*/ 620030 h 620030"/>
                      <a:gd name="connsiteX19" fmla="*/ 8421479 w 9178724"/>
                      <a:gd name="connsiteY19" fmla="*/ 620030 h 620030"/>
                      <a:gd name="connsiteX20" fmla="*/ 7847809 w 9178724"/>
                      <a:gd name="connsiteY20" fmla="*/ 620030 h 620030"/>
                      <a:gd name="connsiteX21" fmla="*/ 7365926 w 9178724"/>
                      <a:gd name="connsiteY21" fmla="*/ 620030 h 620030"/>
                      <a:gd name="connsiteX22" fmla="*/ 6884043 w 9178724"/>
                      <a:gd name="connsiteY22" fmla="*/ 620030 h 620030"/>
                      <a:gd name="connsiteX23" fmla="*/ 6402160 w 9178724"/>
                      <a:gd name="connsiteY23" fmla="*/ 620030 h 620030"/>
                      <a:gd name="connsiteX24" fmla="*/ 5920277 w 9178724"/>
                      <a:gd name="connsiteY24" fmla="*/ 620030 h 620030"/>
                      <a:gd name="connsiteX25" fmla="*/ 5254819 w 9178724"/>
                      <a:gd name="connsiteY25" fmla="*/ 620030 h 620030"/>
                      <a:gd name="connsiteX26" fmla="*/ 4681149 w 9178724"/>
                      <a:gd name="connsiteY26" fmla="*/ 620030 h 620030"/>
                      <a:gd name="connsiteX27" fmla="*/ 4382841 w 9178724"/>
                      <a:gd name="connsiteY27" fmla="*/ 620030 h 620030"/>
                      <a:gd name="connsiteX28" fmla="*/ 3900958 w 9178724"/>
                      <a:gd name="connsiteY28" fmla="*/ 620030 h 620030"/>
                      <a:gd name="connsiteX29" fmla="*/ 3235500 w 9178724"/>
                      <a:gd name="connsiteY29" fmla="*/ 620030 h 620030"/>
                      <a:gd name="connsiteX30" fmla="*/ 2845404 w 9178724"/>
                      <a:gd name="connsiteY30" fmla="*/ 620030 h 620030"/>
                      <a:gd name="connsiteX31" fmla="*/ 2088160 w 9178724"/>
                      <a:gd name="connsiteY31" fmla="*/ 620030 h 620030"/>
                      <a:gd name="connsiteX32" fmla="*/ 1330915 w 9178724"/>
                      <a:gd name="connsiteY32" fmla="*/ 620030 h 620030"/>
                      <a:gd name="connsiteX33" fmla="*/ 757245 w 9178724"/>
                      <a:gd name="connsiteY33" fmla="*/ 620030 h 620030"/>
                      <a:gd name="connsiteX34" fmla="*/ 0 w 9178724"/>
                      <a:gd name="connsiteY34" fmla="*/ 620030 h 620030"/>
                      <a:gd name="connsiteX35" fmla="*/ 0 w 9178724"/>
                      <a:gd name="connsiteY35" fmla="*/ 310015 h 620030"/>
                      <a:gd name="connsiteX36" fmla="*/ 0 w 9178724"/>
                      <a:gd name="connsiteY36" fmla="*/ 0 h 62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78724" h="620030" fill="none" extrusionOk="0">
                        <a:moveTo>
                          <a:pt x="0" y="0"/>
                        </a:moveTo>
                        <a:cubicBezTo>
                          <a:pt x="102535" y="-35417"/>
                          <a:pt x="231128" y="19743"/>
                          <a:pt x="298309" y="0"/>
                        </a:cubicBezTo>
                        <a:cubicBezTo>
                          <a:pt x="365490" y="-19743"/>
                          <a:pt x="504771" y="6903"/>
                          <a:pt x="596617" y="0"/>
                        </a:cubicBezTo>
                        <a:cubicBezTo>
                          <a:pt x="688463" y="-6903"/>
                          <a:pt x="801466" y="32459"/>
                          <a:pt x="894926" y="0"/>
                        </a:cubicBezTo>
                        <a:cubicBezTo>
                          <a:pt x="988386" y="-32459"/>
                          <a:pt x="1351220" y="8679"/>
                          <a:pt x="1652170" y="0"/>
                        </a:cubicBezTo>
                        <a:cubicBezTo>
                          <a:pt x="1953120" y="-8679"/>
                          <a:pt x="2036343" y="40882"/>
                          <a:pt x="2225841" y="0"/>
                        </a:cubicBezTo>
                        <a:cubicBezTo>
                          <a:pt x="2415339" y="-40882"/>
                          <a:pt x="2409558" y="12227"/>
                          <a:pt x="2524149" y="0"/>
                        </a:cubicBezTo>
                        <a:cubicBezTo>
                          <a:pt x="2638740" y="-12227"/>
                          <a:pt x="2909787" y="59308"/>
                          <a:pt x="3097819" y="0"/>
                        </a:cubicBezTo>
                        <a:cubicBezTo>
                          <a:pt x="3285851" y="-59308"/>
                          <a:pt x="3499507" y="53098"/>
                          <a:pt x="3855064" y="0"/>
                        </a:cubicBezTo>
                        <a:cubicBezTo>
                          <a:pt x="4210622" y="-53098"/>
                          <a:pt x="4150339" y="24700"/>
                          <a:pt x="4336947" y="0"/>
                        </a:cubicBezTo>
                        <a:cubicBezTo>
                          <a:pt x="4523555" y="-24700"/>
                          <a:pt x="4623920" y="10678"/>
                          <a:pt x="4818830" y="0"/>
                        </a:cubicBezTo>
                        <a:cubicBezTo>
                          <a:pt x="5013740" y="-10678"/>
                          <a:pt x="5127394" y="40268"/>
                          <a:pt x="5392500" y="0"/>
                        </a:cubicBezTo>
                        <a:cubicBezTo>
                          <a:pt x="5657606" y="-40268"/>
                          <a:pt x="5754330" y="74320"/>
                          <a:pt x="6057958" y="0"/>
                        </a:cubicBezTo>
                        <a:cubicBezTo>
                          <a:pt x="6361586" y="-74320"/>
                          <a:pt x="6494940" y="37329"/>
                          <a:pt x="6723415" y="0"/>
                        </a:cubicBezTo>
                        <a:cubicBezTo>
                          <a:pt x="6951890" y="-37329"/>
                          <a:pt x="7117832" y="30948"/>
                          <a:pt x="7388873" y="0"/>
                        </a:cubicBezTo>
                        <a:cubicBezTo>
                          <a:pt x="7659914" y="-30948"/>
                          <a:pt x="7926991" y="65074"/>
                          <a:pt x="8146118" y="0"/>
                        </a:cubicBezTo>
                        <a:cubicBezTo>
                          <a:pt x="8365246" y="-65074"/>
                          <a:pt x="8701383" y="71750"/>
                          <a:pt x="9178724" y="0"/>
                        </a:cubicBezTo>
                        <a:cubicBezTo>
                          <a:pt x="9200174" y="141322"/>
                          <a:pt x="9160033" y="216766"/>
                          <a:pt x="9178724" y="316215"/>
                        </a:cubicBezTo>
                        <a:cubicBezTo>
                          <a:pt x="9197415" y="415665"/>
                          <a:pt x="9170910" y="493137"/>
                          <a:pt x="9178724" y="620030"/>
                        </a:cubicBezTo>
                        <a:cubicBezTo>
                          <a:pt x="8847610" y="633606"/>
                          <a:pt x="8699284" y="581521"/>
                          <a:pt x="8421479" y="620030"/>
                        </a:cubicBezTo>
                        <a:cubicBezTo>
                          <a:pt x="8143674" y="658539"/>
                          <a:pt x="8043343" y="588100"/>
                          <a:pt x="7847809" y="620030"/>
                        </a:cubicBezTo>
                        <a:cubicBezTo>
                          <a:pt x="7652275" y="651960"/>
                          <a:pt x="7499974" y="566721"/>
                          <a:pt x="7365926" y="620030"/>
                        </a:cubicBezTo>
                        <a:cubicBezTo>
                          <a:pt x="7231878" y="673339"/>
                          <a:pt x="6983206" y="609203"/>
                          <a:pt x="6884043" y="620030"/>
                        </a:cubicBezTo>
                        <a:cubicBezTo>
                          <a:pt x="6784880" y="630857"/>
                          <a:pt x="6634085" y="589226"/>
                          <a:pt x="6402160" y="620030"/>
                        </a:cubicBezTo>
                        <a:cubicBezTo>
                          <a:pt x="6170235" y="650834"/>
                          <a:pt x="6075682" y="619367"/>
                          <a:pt x="5920277" y="620030"/>
                        </a:cubicBezTo>
                        <a:cubicBezTo>
                          <a:pt x="5764872" y="620693"/>
                          <a:pt x="5573139" y="548710"/>
                          <a:pt x="5254819" y="620030"/>
                        </a:cubicBezTo>
                        <a:cubicBezTo>
                          <a:pt x="4936499" y="691350"/>
                          <a:pt x="4839040" y="582151"/>
                          <a:pt x="4681149" y="620030"/>
                        </a:cubicBezTo>
                        <a:cubicBezTo>
                          <a:pt x="4523258" y="657909"/>
                          <a:pt x="4447847" y="611926"/>
                          <a:pt x="4382841" y="620030"/>
                        </a:cubicBezTo>
                        <a:cubicBezTo>
                          <a:pt x="4317835" y="628134"/>
                          <a:pt x="4075188" y="570834"/>
                          <a:pt x="3900958" y="620030"/>
                        </a:cubicBezTo>
                        <a:cubicBezTo>
                          <a:pt x="3726728" y="669226"/>
                          <a:pt x="3504960" y="595564"/>
                          <a:pt x="3235500" y="620030"/>
                        </a:cubicBezTo>
                        <a:cubicBezTo>
                          <a:pt x="2966040" y="644496"/>
                          <a:pt x="3034078" y="612289"/>
                          <a:pt x="2845404" y="620030"/>
                        </a:cubicBezTo>
                        <a:cubicBezTo>
                          <a:pt x="2656730" y="627771"/>
                          <a:pt x="2449560" y="570399"/>
                          <a:pt x="2088160" y="620030"/>
                        </a:cubicBezTo>
                        <a:cubicBezTo>
                          <a:pt x="1726760" y="669661"/>
                          <a:pt x="1489744" y="618694"/>
                          <a:pt x="1330915" y="620030"/>
                        </a:cubicBezTo>
                        <a:cubicBezTo>
                          <a:pt x="1172086" y="621366"/>
                          <a:pt x="970889" y="568148"/>
                          <a:pt x="757245" y="620030"/>
                        </a:cubicBezTo>
                        <a:cubicBezTo>
                          <a:pt x="543601" y="671912"/>
                          <a:pt x="288056" y="618081"/>
                          <a:pt x="0" y="620030"/>
                        </a:cubicBezTo>
                        <a:cubicBezTo>
                          <a:pt x="-24602" y="527322"/>
                          <a:pt x="13740" y="373087"/>
                          <a:pt x="0" y="310015"/>
                        </a:cubicBezTo>
                        <a:cubicBezTo>
                          <a:pt x="-13740" y="246943"/>
                          <a:pt x="26405" y="66838"/>
                          <a:pt x="0" y="0"/>
                        </a:cubicBezTo>
                        <a:close/>
                      </a:path>
                      <a:path w="9178724" h="620030" stroke="0" extrusionOk="0">
                        <a:moveTo>
                          <a:pt x="0" y="0"/>
                        </a:moveTo>
                        <a:cubicBezTo>
                          <a:pt x="96739" y="-29740"/>
                          <a:pt x="316269" y="55884"/>
                          <a:pt x="481883" y="0"/>
                        </a:cubicBezTo>
                        <a:cubicBezTo>
                          <a:pt x="647497" y="-55884"/>
                          <a:pt x="662906" y="22298"/>
                          <a:pt x="780192" y="0"/>
                        </a:cubicBezTo>
                        <a:cubicBezTo>
                          <a:pt x="897478" y="-22298"/>
                          <a:pt x="1174454" y="84120"/>
                          <a:pt x="1537436" y="0"/>
                        </a:cubicBezTo>
                        <a:cubicBezTo>
                          <a:pt x="1900418" y="-84120"/>
                          <a:pt x="1921992" y="49836"/>
                          <a:pt x="2019319" y="0"/>
                        </a:cubicBezTo>
                        <a:cubicBezTo>
                          <a:pt x="2116646" y="-49836"/>
                          <a:pt x="2279697" y="53246"/>
                          <a:pt x="2501202" y="0"/>
                        </a:cubicBezTo>
                        <a:cubicBezTo>
                          <a:pt x="2722707" y="-53246"/>
                          <a:pt x="3105924" y="15731"/>
                          <a:pt x="3258447" y="0"/>
                        </a:cubicBezTo>
                        <a:cubicBezTo>
                          <a:pt x="3410970" y="-15731"/>
                          <a:pt x="3548202" y="42104"/>
                          <a:pt x="3648543" y="0"/>
                        </a:cubicBezTo>
                        <a:cubicBezTo>
                          <a:pt x="3748884" y="-42104"/>
                          <a:pt x="4173673" y="21777"/>
                          <a:pt x="4405788" y="0"/>
                        </a:cubicBezTo>
                        <a:cubicBezTo>
                          <a:pt x="4637904" y="-21777"/>
                          <a:pt x="4991337" y="42536"/>
                          <a:pt x="5163032" y="0"/>
                        </a:cubicBezTo>
                        <a:cubicBezTo>
                          <a:pt x="5334727" y="-42536"/>
                          <a:pt x="5620270" y="48170"/>
                          <a:pt x="5736703" y="0"/>
                        </a:cubicBezTo>
                        <a:cubicBezTo>
                          <a:pt x="5853136" y="-48170"/>
                          <a:pt x="6278797" y="51597"/>
                          <a:pt x="6493947" y="0"/>
                        </a:cubicBezTo>
                        <a:cubicBezTo>
                          <a:pt x="6709097" y="-51597"/>
                          <a:pt x="6791622" y="51322"/>
                          <a:pt x="6975830" y="0"/>
                        </a:cubicBezTo>
                        <a:cubicBezTo>
                          <a:pt x="7160038" y="-51322"/>
                          <a:pt x="7222993" y="41857"/>
                          <a:pt x="7457713" y="0"/>
                        </a:cubicBezTo>
                        <a:cubicBezTo>
                          <a:pt x="7692433" y="-41857"/>
                          <a:pt x="7885776" y="62575"/>
                          <a:pt x="8123171" y="0"/>
                        </a:cubicBezTo>
                        <a:cubicBezTo>
                          <a:pt x="8360566" y="-62575"/>
                          <a:pt x="8394351" y="45246"/>
                          <a:pt x="8605054" y="0"/>
                        </a:cubicBezTo>
                        <a:cubicBezTo>
                          <a:pt x="8815757" y="-45246"/>
                          <a:pt x="8988246" y="15581"/>
                          <a:pt x="9178724" y="0"/>
                        </a:cubicBezTo>
                        <a:cubicBezTo>
                          <a:pt x="9202683" y="95727"/>
                          <a:pt x="9155313" y="164771"/>
                          <a:pt x="9178724" y="322416"/>
                        </a:cubicBezTo>
                        <a:cubicBezTo>
                          <a:pt x="9202135" y="480061"/>
                          <a:pt x="9157802" y="527713"/>
                          <a:pt x="9178724" y="620030"/>
                        </a:cubicBezTo>
                        <a:cubicBezTo>
                          <a:pt x="8951193" y="671370"/>
                          <a:pt x="8799462" y="595443"/>
                          <a:pt x="8513267" y="620030"/>
                        </a:cubicBezTo>
                        <a:cubicBezTo>
                          <a:pt x="8227072" y="644617"/>
                          <a:pt x="8259683" y="573792"/>
                          <a:pt x="8123171" y="620030"/>
                        </a:cubicBezTo>
                        <a:cubicBezTo>
                          <a:pt x="7986659" y="666268"/>
                          <a:pt x="7591580" y="543706"/>
                          <a:pt x="7365926" y="620030"/>
                        </a:cubicBezTo>
                        <a:cubicBezTo>
                          <a:pt x="7140272" y="696354"/>
                          <a:pt x="6935755" y="598652"/>
                          <a:pt x="6792256" y="620030"/>
                        </a:cubicBezTo>
                        <a:cubicBezTo>
                          <a:pt x="6648757" y="641408"/>
                          <a:pt x="6575267" y="585033"/>
                          <a:pt x="6402160" y="620030"/>
                        </a:cubicBezTo>
                        <a:cubicBezTo>
                          <a:pt x="6229053" y="655027"/>
                          <a:pt x="6024031" y="591791"/>
                          <a:pt x="5828490" y="620030"/>
                        </a:cubicBezTo>
                        <a:cubicBezTo>
                          <a:pt x="5632949" y="648269"/>
                          <a:pt x="5678078" y="587768"/>
                          <a:pt x="5530181" y="620030"/>
                        </a:cubicBezTo>
                        <a:cubicBezTo>
                          <a:pt x="5382284" y="652292"/>
                          <a:pt x="5354071" y="600649"/>
                          <a:pt x="5231873" y="620030"/>
                        </a:cubicBezTo>
                        <a:cubicBezTo>
                          <a:pt x="5109675" y="639411"/>
                          <a:pt x="4917260" y="557481"/>
                          <a:pt x="4658202" y="620030"/>
                        </a:cubicBezTo>
                        <a:cubicBezTo>
                          <a:pt x="4399144" y="682579"/>
                          <a:pt x="4442789" y="601632"/>
                          <a:pt x="4268107" y="620030"/>
                        </a:cubicBezTo>
                        <a:cubicBezTo>
                          <a:pt x="4093426" y="638428"/>
                          <a:pt x="3806188" y="560095"/>
                          <a:pt x="3602649" y="620030"/>
                        </a:cubicBezTo>
                        <a:cubicBezTo>
                          <a:pt x="3399110" y="679965"/>
                          <a:pt x="3364832" y="602250"/>
                          <a:pt x="3212553" y="620030"/>
                        </a:cubicBezTo>
                        <a:cubicBezTo>
                          <a:pt x="3060274" y="637810"/>
                          <a:pt x="2803745" y="611116"/>
                          <a:pt x="2547096" y="620030"/>
                        </a:cubicBezTo>
                        <a:cubicBezTo>
                          <a:pt x="2290447" y="628944"/>
                          <a:pt x="2330663" y="599928"/>
                          <a:pt x="2248787" y="620030"/>
                        </a:cubicBezTo>
                        <a:cubicBezTo>
                          <a:pt x="2166911" y="640132"/>
                          <a:pt x="1894976" y="566256"/>
                          <a:pt x="1583330" y="620030"/>
                        </a:cubicBezTo>
                        <a:cubicBezTo>
                          <a:pt x="1271684" y="673804"/>
                          <a:pt x="1331706" y="588276"/>
                          <a:pt x="1193234" y="620030"/>
                        </a:cubicBezTo>
                        <a:cubicBezTo>
                          <a:pt x="1054762" y="651784"/>
                          <a:pt x="1037048" y="618999"/>
                          <a:pt x="894926" y="620030"/>
                        </a:cubicBezTo>
                        <a:cubicBezTo>
                          <a:pt x="752804" y="621061"/>
                          <a:pt x="670831" y="580283"/>
                          <a:pt x="504830" y="620030"/>
                        </a:cubicBezTo>
                        <a:cubicBezTo>
                          <a:pt x="338829" y="659777"/>
                          <a:pt x="209164" y="605714"/>
                          <a:pt x="0" y="620030"/>
                        </a:cubicBezTo>
                        <a:cubicBezTo>
                          <a:pt x="-25652" y="520703"/>
                          <a:pt x="14295" y="447375"/>
                          <a:pt x="0" y="322416"/>
                        </a:cubicBezTo>
                        <a:cubicBezTo>
                          <a:pt x="-14295" y="197457"/>
                          <a:pt x="4354" y="146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solidFill>
                  <a:schemeClr val="tx1"/>
                </a:solidFill>
                <a:latin typeface="Cambria" panose="02040503050406030204" pitchFamily="18" charset="0"/>
                <a:cs typeface="Arial" panose="020B0604020202020204" pitchFamily="34" charset="0"/>
              </a:rPr>
              <a:t>Il paradigma dei gruppi minimi [</a:t>
            </a:r>
            <a:r>
              <a:rPr lang="it-IT" sz="2400" b="1" dirty="0" err="1">
                <a:solidFill>
                  <a:schemeClr val="tx1"/>
                </a:solidFill>
                <a:latin typeface="Cambria" panose="02040503050406030204" pitchFamily="18" charset="0"/>
                <a:cs typeface="Arial" panose="020B0604020202020204" pitchFamily="34" charset="0"/>
              </a:rPr>
              <a:t>Tajfel</a:t>
            </a:r>
            <a:r>
              <a:rPr lang="it-IT" sz="2400" b="1" dirty="0">
                <a:solidFill>
                  <a:schemeClr val="tx1"/>
                </a:solidFill>
                <a:latin typeface="Cambria" panose="02040503050406030204" pitchFamily="18" charset="0"/>
                <a:cs typeface="Arial" panose="020B0604020202020204" pitchFamily="34" charset="0"/>
              </a:rPr>
              <a:t> et al., 1971]</a:t>
            </a:r>
          </a:p>
        </p:txBody>
      </p:sp>
      <p:sp>
        <p:nvSpPr>
          <p:cNvPr id="14" name="CasellaDiTesto 13">
            <a:extLst>
              <a:ext uri="{FF2B5EF4-FFF2-40B4-BE49-F238E27FC236}">
                <a16:creationId xmlns:a16="http://schemas.microsoft.com/office/drawing/2014/main" id="{5F8F2B93-123B-8A44-9484-FE97110F492A}"/>
              </a:ext>
            </a:extLst>
          </p:cNvPr>
          <p:cNvSpPr txBox="1"/>
          <p:nvPr/>
        </p:nvSpPr>
        <p:spPr>
          <a:xfrm>
            <a:off x="1702757" y="1720340"/>
            <a:ext cx="8814022" cy="369332"/>
          </a:xfrm>
          <a:prstGeom prst="rect">
            <a:avLst/>
          </a:prstGeom>
          <a:noFill/>
          <a:ln w="3175">
            <a:noFill/>
          </a:ln>
        </p:spPr>
        <p:txBody>
          <a:bodyPr wrap="square" rtlCol="0">
            <a:spAutoFit/>
          </a:bodyPr>
          <a:lstStyle/>
          <a:p>
            <a:r>
              <a:rPr lang="it-IT" b="1" dirty="0" err="1">
                <a:solidFill>
                  <a:schemeClr val="tx2">
                    <a:lumMod val="50000"/>
                  </a:schemeClr>
                </a:solidFill>
                <a:latin typeface="Cambria" panose="02040503050406030204" pitchFamily="18" charset="0"/>
              </a:rPr>
              <a:t>Tajfel</a:t>
            </a:r>
            <a:r>
              <a:rPr lang="it-IT" b="1" dirty="0">
                <a:solidFill>
                  <a:schemeClr val="tx2">
                    <a:lumMod val="50000"/>
                  </a:schemeClr>
                </a:solidFill>
                <a:latin typeface="Cambria" panose="02040503050406030204" pitchFamily="18" charset="0"/>
              </a:rPr>
              <a:t>, </a:t>
            </a:r>
            <a:r>
              <a:rPr lang="it-IT" b="1" dirty="0" err="1">
                <a:solidFill>
                  <a:schemeClr val="tx2">
                    <a:lumMod val="50000"/>
                  </a:schemeClr>
                </a:solidFill>
                <a:latin typeface="Cambria" panose="02040503050406030204" pitchFamily="18" charset="0"/>
              </a:rPr>
              <a:t>Billig</a:t>
            </a:r>
            <a:r>
              <a:rPr lang="it-IT" b="1" dirty="0">
                <a:solidFill>
                  <a:schemeClr val="tx2">
                    <a:lumMod val="50000"/>
                  </a:schemeClr>
                </a:solidFill>
                <a:latin typeface="Cambria" panose="02040503050406030204" pitchFamily="18" charset="0"/>
              </a:rPr>
              <a:t>, </a:t>
            </a:r>
            <a:r>
              <a:rPr lang="it-IT" b="1" dirty="0" err="1">
                <a:solidFill>
                  <a:schemeClr val="tx2">
                    <a:lumMod val="50000"/>
                  </a:schemeClr>
                </a:solidFill>
                <a:latin typeface="Cambria" panose="02040503050406030204" pitchFamily="18" charset="0"/>
              </a:rPr>
              <a:t>Bundy</a:t>
            </a:r>
            <a:r>
              <a:rPr lang="it-IT" b="1" dirty="0">
                <a:solidFill>
                  <a:schemeClr val="tx2">
                    <a:lumMod val="50000"/>
                  </a:schemeClr>
                </a:solidFill>
                <a:latin typeface="Cambria" panose="02040503050406030204" pitchFamily="18" charset="0"/>
              </a:rPr>
              <a:t>, e </a:t>
            </a:r>
            <a:r>
              <a:rPr lang="it-IT" b="1" dirty="0" err="1">
                <a:solidFill>
                  <a:schemeClr val="tx2">
                    <a:lumMod val="50000"/>
                  </a:schemeClr>
                </a:solidFill>
                <a:latin typeface="Cambria" panose="02040503050406030204" pitchFamily="18" charset="0"/>
              </a:rPr>
              <a:t>Flament</a:t>
            </a:r>
            <a:r>
              <a:rPr lang="it-IT" b="1" dirty="0">
                <a:solidFill>
                  <a:schemeClr val="tx2">
                    <a:lumMod val="50000"/>
                  </a:schemeClr>
                </a:solidFill>
                <a:latin typeface="Cambria" panose="02040503050406030204" pitchFamily="18" charset="0"/>
              </a:rPr>
              <a:t>, 1971</a:t>
            </a:r>
          </a:p>
        </p:txBody>
      </p:sp>
      <p:sp>
        <p:nvSpPr>
          <p:cNvPr id="17" name="CasellaDiTesto 16">
            <a:extLst>
              <a:ext uri="{FF2B5EF4-FFF2-40B4-BE49-F238E27FC236}">
                <a16:creationId xmlns:a16="http://schemas.microsoft.com/office/drawing/2014/main" id="{DA972A3E-64BA-EF4F-B2BE-A44E37900EA2}"/>
              </a:ext>
            </a:extLst>
          </p:cNvPr>
          <p:cNvSpPr txBox="1"/>
          <p:nvPr/>
        </p:nvSpPr>
        <p:spPr>
          <a:xfrm>
            <a:off x="1702758" y="2340170"/>
            <a:ext cx="8508043" cy="584775"/>
          </a:xfrm>
          <a:prstGeom prst="rect">
            <a:avLst/>
          </a:prstGeom>
          <a:noFill/>
          <a:ln w="3175">
            <a:solidFill>
              <a:schemeClr val="tx2">
                <a:lumMod val="50000"/>
              </a:schemeClr>
            </a:solidFill>
          </a:ln>
        </p:spPr>
        <p:txBody>
          <a:bodyPr wrap="square" rtlCol="0">
            <a:spAutoFit/>
          </a:bodyPr>
          <a:lstStyle/>
          <a:p>
            <a:r>
              <a:rPr lang="it-IT" sz="1600" dirty="0">
                <a:latin typeface="Cambria" panose="02040503050406030204" pitchFamily="18" charset="0"/>
              </a:rPr>
              <a:t>Dopo l’assegnazione a uno dei due gruppi minimi, i partecipanti dovevano </a:t>
            </a:r>
            <a:r>
              <a:rPr lang="it-IT" sz="1600" b="1" dirty="0">
                <a:latin typeface="Cambria" panose="02040503050406030204" pitchFamily="18" charset="0"/>
              </a:rPr>
              <a:t>distribuire delle risorse monetarie </a:t>
            </a:r>
            <a:r>
              <a:rPr lang="it-IT" sz="1600" dirty="0">
                <a:latin typeface="Cambria" panose="02040503050406030204" pitchFamily="18" charset="0"/>
              </a:rPr>
              <a:t>ai membri dell’ingroup e dell’outgroup. </a:t>
            </a:r>
          </a:p>
        </p:txBody>
      </p:sp>
      <p:sp>
        <p:nvSpPr>
          <p:cNvPr id="10" name="CasellaDiTesto 9">
            <a:extLst>
              <a:ext uri="{FF2B5EF4-FFF2-40B4-BE49-F238E27FC236}">
                <a16:creationId xmlns:a16="http://schemas.microsoft.com/office/drawing/2014/main" id="{15D44B63-7973-5749-A938-A058AD579626}"/>
              </a:ext>
            </a:extLst>
          </p:cNvPr>
          <p:cNvSpPr txBox="1"/>
          <p:nvPr/>
        </p:nvSpPr>
        <p:spPr>
          <a:xfrm>
            <a:off x="1702758" y="3174068"/>
            <a:ext cx="8508043" cy="830997"/>
          </a:xfrm>
          <a:prstGeom prst="rect">
            <a:avLst/>
          </a:prstGeom>
          <a:noFill/>
          <a:ln w="3175">
            <a:solidFill>
              <a:schemeClr val="tx2">
                <a:lumMod val="50000"/>
              </a:schemeClr>
            </a:solidFill>
          </a:ln>
        </p:spPr>
        <p:txBody>
          <a:bodyPr wrap="square" rtlCol="0">
            <a:spAutoFit/>
          </a:bodyPr>
          <a:lstStyle/>
          <a:p>
            <a:r>
              <a:rPr lang="it-IT" sz="1600" dirty="0">
                <a:latin typeface="Cambria" panose="02040503050406030204" pitchFamily="18" charset="0"/>
              </a:rPr>
              <a:t>Ai partecipanti veniva detto che la loro distribuzione avrebbe avuto un valore monetario ma che </a:t>
            </a:r>
            <a:r>
              <a:rPr lang="it-IT" sz="1600" b="1" dirty="0">
                <a:latin typeface="Cambria" panose="02040503050406030204" pitchFamily="18" charset="0"/>
              </a:rPr>
              <a:t>non avrebbero mai distribuito denaro a se stessi</a:t>
            </a:r>
            <a:r>
              <a:rPr lang="it-IT" sz="1600" dirty="0">
                <a:latin typeface="Cambria" panose="02040503050406030204" pitchFamily="18" charset="0"/>
              </a:rPr>
              <a:t>: il denaro che loro avrebbero ricevuto sarebbe stato assegnato loro da altri partecipanti.</a:t>
            </a:r>
          </a:p>
        </p:txBody>
      </p:sp>
      <p:sp>
        <p:nvSpPr>
          <p:cNvPr id="13" name="CasellaDiTesto 12">
            <a:extLst>
              <a:ext uri="{FF2B5EF4-FFF2-40B4-BE49-F238E27FC236}">
                <a16:creationId xmlns:a16="http://schemas.microsoft.com/office/drawing/2014/main" id="{FCD1BEB4-A6D8-B543-8194-B56784617AB6}"/>
              </a:ext>
            </a:extLst>
          </p:cNvPr>
          <p:cNvSpPr txBox="1"/>
          <p:nvPr/>
        </p:nvSpPr>
        <p:spPr>
          <a:xfrm>
            <a:off x="1702758" y="4314582"/>
            <a:ext cx="8508043" cy="338554"/>
          </a:xfrm>
          <a:prstGeom prst="rect">
            <a:avLst/>
          </a:prstGeom>
          <a:noFill/>
          <a:ln w="3175">
            <a:solidFill>
              <a:schemeClr val="tx2">
                <a:lumMod val="50000"/>
              </a:schemeClr>
            </a:solidFill>
          </a:ln>
        </p:spPr>
        <p:txBody>
          <a:bodyPr wrap="square" rtlCol="0">
            <a:spAutoFit/>
          </a:bodyPr>
          <a:lstStyle/>
          <a:p>
            <a:r>
              <a:rPr lang="it-IT" sz="1600" dirty="0">
                <a:latin typeface="Cambria" panose="02040503050406030204" pitchFamily="18" charset="0"/>
              </a:rPr>
              <a:t>Le strategie di distribuzione avvenivano attraverso delle </a:t>
            </a:r>
            <a:r>
              <a:rPr lang="it-IT" sz="1600" b="1" dirty="0">
                <a:latin typeface="Cambria" panose="02040503050406030204" pitchFamily="18" charset="0"/>
              </a:rPr>
              <a:t>MATRICI DI PAGAMENTO</a:t>
            </a:r>
            <a:r>
              <a:rPr lang="it-IT" sz="1600" dirty="0">
                <a:latin typeface="Cambria" panose="02040503050406030204" pitchFamily="18" charset="0"/>
              </a:rPr>
              <a:t>.</a:t>
            </a:r>
          </a:p>
        </p:txBody>
      </p:sp>
      <p:sp>
        <p:nvSpPr>
          <p:cNvPr id="9" name="CasellaDiTesto 8">
            <a:extLst>
              <a:ext uri="{FF2B5EF4-FFF2-40B4-BE49-F238E27FC236}">
                <a16:creationId xmlns:a16="http://schemas.microsoft.com/office/drawing/2014/main" id="{1ECAED47-3EBF-0240-BDC4-724D527163EC}"/>
              </a:ext>
            </a:extLst>
          </p:cNvPr>
          <p:cNvSpPr txBox="1"/>
          <p:nvPr/>
        </p:nvSpPr>
        <p:spPr>
          <a:xfrm>
            <a:off x="9264352" y="1096918"/>
            <a:ext cx="1008112" cy="369332"/>
          </a:xfrm>
          <a:prstGeom prst="rect">
            <a:avLst/>
          </a:prstGeom>
          <a:noFill/>
        </p:spPr>
        <p:txBody>
          <a:bodyPr wrap="square" rtlCol="0">
            <a:spAutoFit/>
          </a:bodyPr>
          <a:lstStyle/>
          <a:p>
            <a:r>
              <a:rPr lang="it-IT" b="1" dirty="0">
                <a:solidFill>
                  <a:schemeClr val="tx2">
                    <a:lumMod val="50000"/>
                  </a:schemeClr>
                </a:solidFill>
                <a:latin typeface="Cambria" panose="02040503050406030204" pitchFamily="18" charset="0"/>
              </a:rPr>
              <a:t>FASE II</a:t>
            </a:r>
          </a:p>
        </p:txBody>
      </p:sp>
    </p:spTree>
    <p:extLst>
      <p:ext uri="{BB962C8B-B14F-4D97-AF65-F5344CB8AC3E}">
        <p14:creationId xmlns:p14="http://schemas.microsoft.com/office/powerpoint/2010/main" val="1554259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7E38C0-08CF-F741-88EF-F3398AD1F37A}"/>
              </a:ext>
            </a:extLst>
          </p:cNvPr>
          <p:cNvSpPr>
            <a:spLocks noGrp="1"/>
          </p:cNvSpPr>
          <p:nvPr>
            <p:ph type="sldNum" sz="quarter" idx="12"/>
          </p:nvPr>
        </p:nvSpPr>
        <p:spPr/>
        <p:txBody>
          <a:bodyPr/>
          <a:lstStyle/>
          <a:p>
            <a:fld id="{E3AAEEB7-370C-4CD1-84ED-44A96922B98A}" type="slidenum">
              <a:rPr lang="it-IT" smtClean="0"/>
              <a:pPr/>
              <a:t>29</a:t>
            </a:fld>
            <a:endParaRPr lang="it-IT"/>
          </a:p>
        </p:txBody>
      </p:sp>
      <p:sp>
        <p:nvSpPr>
          <p:cNvPr id="6" name="Rettangolo 5">
            <a:extLst>
              <a:ext uri="{FF2B5EF4-FFF2-40B4-BE49-F238E27FC236}">
                <a16:creationId xmlns:a16="http://schemas.microsoft.com/office/drawing/2014/main" id="{80637DFD-FB59-2F49-AFE4-AAFF759B002C}"/>
              </a:ext>
            </a:extLst>
          </p:cNvPr>
          <p:cNvSpPr/>
          <p:nvPr/>
        </p:nvSpPr>
        <p:spPr>
          <a:xfrm>
            <a:off x="1661452" y="590428"/>
            <a:ext cx="7602900" cy="858443"/>
          </a:xfrm>
          <a:prstGeom prst="rect">
            <a:avLst/>
          </a:prstGeom>
          <a:noFill/>
          <a:ln cmpd="sng">
            <a:solidFill>
              <a:schemeClr val="tx2">
                <a:alpha val="86000"/>
              </a:schemeClr>
            </a:solidFill>
            <a:prstDash val="solid"/>
            <a:extLst>
              <a:ext uri="{C807C97D-BFC1-408E-A445-0C87EB9F89A2}">
                <ask:lineSketchStyleProps xmlns:ask="http://schemas.microsoft.com/office/drawing/2018/sketchyshapes" sd="1219033472">
                  <a:custGeom>
                    <a:avLst/>
                    <a:gdLst>
                      <a:gd name="connsiteX0" fmla="*/ 0 w 9178724"/>
                      <a:gd name="connsiteY0" fmla="*/ 0 h 620030"/>
                      <a:gd name="connsiteX1" fmla="*/ 298309 w 9178724"/>
                      <a:gd name="connsiteY1" fmla="*/ 0 h 620030"/>
                      <a:gd name="connsiteX2" fmla="*/ 596617 w 9178724"/>
                      <a:gd name="connsiteY2" fmla="*/ 0 h 620030"/>
                      <a:gd name="connsiteX3" fmla="*/ 894926 w 9178724"/>
                      <a:gd name="connsiteY3" fmla="*/ 0 h 620030"/>
                      <a:gd name="connsiteX4" fmla="*/ 1652170 w 9178724"/>
                      <a:gd name="connsiteY4" fmla="*/ 0 h 620030"/>
                      <a:gd name="connsiteX5" fmla="*/ 2225841 w 9178724"/>
                      <a:gd name="connsiteY5" fmla="*/ 0 h 620030"/>
                      <a:gd name="connsiteX6" fmla="*/ 2524149 w 9178724"/>
                      <a:gd name="connsiteY6" fmla="*/ 0 h 620030"/>
                      <a:gd name="connsiteX7" fmla="*/ 3097819 w 9178724"/>
                      <a:gd name="connsiteY7" fmla="*/ 0 h 620030"/>
                      <a:gd name="connsiteX8" fmla="*/ 3855064 w 9178724"/>
                      <a:gd name="connsiteY8" fmla="*/ 0 h 620030"/>
                      <a:gd name="connsiteX9" fmla="*/ 4336947 w 9178724"/>
                      <a:gd name="connsiteY9" fmla="*/ 0 h 620030"/>
                      <a:gd name="connsiteX10" fmla="*/ 4818830 w 9178724"/>
                      <a:gd name="connsiteY10" fmla="*/ 0 h 620030"/>
                      <a:gd name="connsiteX11" fmla="*/ 5392500 w 9178724"/>
                      <a:gd name="connsiteY11" fmla="*/ 0 h 620030"/>
                      <a:gd name="connsiteX12" fmla="*/ 6057958 w 9178724"/>
                      <a:gd name="connsiteY12" fmla="*/ 0 h 620030"/>
                      <a:gd name="connsiteX13" fmla="*/ 6723415 w 9178724"/>
                      <a:gd name="connsiteY13" fmla="*/ 0 h 620030"/>
                      <a:gd name="connsiteX14" fmla="*/ 7388873 w 9178724"/>
                      <a:gd name="connsiteY14" fmla="*/ 0 h 620030"/>
                      <a:gd name="connsiteX15" fmla="*/ 8146118 w 9178724"/>
                      <a:gd name="connsiteY15" fmla="*/ 0 h 620030"/>
                      <a:gd name="connsiteX16" fmla="*/ 9178724 w 9178724"/>
                      <a:gd name="connsiteY16" fmla="*/ 0 h 620030"/>
                      <a:gd name="connsiteX17" fmla="*/ 9178724 w 9178724"/>
                      <a:gd name="connsiteY17" fmla="*/ 316215 h 620030"/>
                      <a:gd name="connsiteX18" fmla="*/ 9178724 w 9178724"/>
                      <a:gd name="connsiteY18" fmla="*/ 620030 h 620030"/>
                      <a:gd name="connsiteX19" fmla="*/ 8421479 w 9178724"/>
                      <a:gd name="connsiteY19" fmla="*/ 620030 h 620030"/>
                      <a:gd name="connsiteX20" fmla="*/ 7847809 w 9178724"/>
                      <a:gd name="connsiteY20" fmla="*/ 620030 h 620030"/>
                      <a:gd name="connsiteX21" fmla="*/ 7365926 w 9178724"/>
                      <a:gd name="connsiteY21" fmla="*/ 620030 h 620030"/>
                      <a:gd name="connsiteX22" fmla="*/ 6884043 w 9178724"/>
                      <a:gd name="connsiteY22" fmla="*/ 620030 h 620030"/>
                      <a:gd name="connsiteX23" fmla="*/ 6402160 w 9178724"/>
                      <a:gd name="connsiteY23" fmla="*/ 620030 h 620030"/>
                      <a:gd name="connsiteX24" fmla="*/ 5920277 w 9178724"/>
                      <a:gd name="connsiteY24" fmla="*/ 620030 h 620030"/>
                      <a:gd name="connsiteX25" fmla="*/ 5254819 w 9178724"/>
                      <a:gd name="connsiteY25" fmla="*/ 620030 h 620030"/>
                      <a:gd name="connsiteX26" fmla="*/ 4681149 w 9178724"/>
                      <a:gd name="connsiteY26" fmla="*/ 620030 h 620030"/>
                      <a:gd name="connsiteX27" fmla="*/ 4382841 w 9178724"/>
                      <a:gd name="connsiteY27" fmla="*/ 620030 h 620030"/>
                      <a:gd name="connsiteX28" fmla="*/ 3900958 w 9178724"/>
                      <a:gd name="connsiteY28" fmla="*/ 620030 h 620030"/>
                      <a:gd name="connsiteX29" fmla="*/ 3235500 w 9178724"/>
                      <a:gd name="connsiteY29" fmla="*/ 620030 h 620030"/>
                      <a:gd name="connsiteX30" fmla="*/ 2845404 w 9178724"/>
                      <a:gd name="connsiteY30" fmla="*/ 620030 h 620030"/>
                      <a:gd name="connsiteX31" fmla="*/ 2088160 w 9178724"/>
                      <a:gd name="connsiteY31" fmla="*/ 620030 h 620030"/>
                      <a:gd name="connsiteX32" fmla="*/ 1330915 w 9178724"/>
                      <a:gd name="connsiteY32" fmla="*/ 620030 h 620030"/>
                      <a:gd name="connsiteX33" fmla="*/ 757245 w 9178724"/>
                      <a:gd name="connsiteY33" fmla="*/ 620030 h 620030"/>
                      <a:gd name="connsiteX34" fmla="*/ 0 w 9178724"/>
                      <a:gd name="connsiteY34" fmla="*/ 620030 h 620030"/>
                      <a:gd name="connsiteX35" fmla="*/ 0 w 9178724"/>
                      <a:gd name="connsiteY35" fmla="*/ 310015 h 620030"/>
                      <a:gd name="connsiteX36" fmla="*/ 0 w 9178724"/>
                      <a:gd name="connsiteY36" fmla="*/ 0 h 62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78724" h="620030" fill="none" extrusionOk="0">
                        <a:moveTo>
                          <a:pt x="0" y="0"/>
                        </a:moveTo>
                        <a:cubicBezTo>
                          <a:pt x="102535" y="-35417"/>
                          <a:pt x="231128" y="19743"/>
                          <a:pt x="298309" y="0"/>
                        </a:cubicBezTo>
                        <a:cubicBezTo>
                          <a:pt x="365490" y="-19743"/>
                          <a:pt x="504771" y="6903"/>
                          <a:pt x="596617" y="0"/>
                        </a:cubicBezTo>
                        <a:cubicBezTo>
                          <a:pt x="688463" y="-6903"/>
                          <a:pt x="801466" y="32459"/>
                          <a:pt x="894926" y="0"/>
                        </a:cubicBezTo>
                        <a:cubicBezTo>
                          <a:pt x="988386" y="-32459"/>
                          <a:pt x="1351220" y="8679"/>
                          <a:pt x="1652170" y="0"/>
                        </a:cubicBezTo>
                        <a:cubicBezTo>
                          <a:pt x="1953120" y="-8679"/>
                          <a:pt x="2036343" y="40882"/>
                          <a:pt x="2225841" y="0"/>
                        </a:cubicBezTo>
                        <a:cubicBezTo>
                          <a:pt x="2415339" y="-40882"/>
                          <a:pt x="2409558" y="12227"/>
                          <a:pt x="2524149" y="0"/>
                        </a:cubicBezTo>
                        <a:cubicBezTo>
                          <a:pt x="2638740" y="-12227"/>
                          <a:pt x="2909787" y="59308"/>
                          <a:pt x="3097819" y="0"/>
                        </a:cubicBezTo>
                        <a:cubicBezTo>
                          <a:pt x="3285851" y="-59308"/>
                          <a:pt x="3499507" y="53098"/>
                          <a:pt x="3855064" y="0"/>
                        </a:cubicBezTo>
                        <a:cubicBezTo>
                          <a:pt x="4210622" y="-53098"/>
                          <a:pt x="4150339" y="24700"/>
                          <a:pt x="4336947" y="0"/>
                        </a:cubicBezTo>
                        <a:cubicBezTo>
                          <a:pt x="4523555" y="-24700"/>
                          <a:pt x="4623920" y="10678"/>
                          <a:pt x="4818830" y="0"/>
                        </a:cubicBezTo>
                        <a:cubicBezTo>
                          <a:pt x="5013740" y="-10678"/>
                          <a:pt x="5127394" y="40268"/>
                          <a:pt x="5392500" y="0"/>
                        </a:cubicBezTo>
                        <a:cubicBezTo>
                          <a:pt x="5657606" y="-40268"/>
                          <a:pt x="5754330" y="74320"/>
                          <a:pt x="6057958" y="0"/>
                        </a:cubicBezTo>
                        <a:cubicBezTo>
                          <a:pt x="6361586" y="-74320"/>
                          <a:pt x="6494940" y="37329"/>
                          <a:pt x="6723415" y="0"/>
                        </a:cubicBezTo>
                        <a:cubicBezTo>
                          <a:pt x="6951890" y="-37329"/>
                          <a:pt x="7117832" y="30948"/>
                          <a:pt x="7388873" y="0"/>
                        </a:cubicBezTo>
                        <a:cubicBezTo>
                          <a:pt x="7659914" y="-30948"/>
                          <a:pt x="7926991" y="65074"/>
                          <a:pt x="8146118" y="0"/>
                        </a:cubicBezTo>
                        <a:cubicBezTo>
                          <a:pt x="8365246" y="-65074"/>
                          <a:pt x="8701383" y="71750"/>
                          <a:pt x="9178724" y="0"/>
                        </a:cubicBezTo>
                        <a:cubicBezTo>
                          <a:pt x="9200174" y="141322"/>
                          <a:pt x="9160033" y="216766"/>
                          <a:pt x="9178724" y="316215"/>
                        </a:cubicBezTo>
                        <a:cubicBezTo>
                          <a:pt x="9197415" y="415665"/>
                          <a:pt x="9170910" y="493137"/>
                          <a:pt x="9178724" y="620030"/>
                        </a:cubicBezTo>
                        <a:cubicBezTo>
                          <a:pt x="8847610" y="633606"/>
                          <a:pt x="8699284" y="581521"/>
                          <a:pt x="8421479" y="620030"/>
                        </a:cubicBezTo>
                        <a:cubicBezTo>
                          <a:pt x="8143674" y="658539"/>
                          <a:pt x="8043343" y="588100"/>
                          <a:pt x="7847809" y="620030"/>
                        </a:cubicBezTo>
                        <a:cubicBezTo>
                          <a:pt x="7652275" y="651960"/>
                          <a:pt x="7499974" y="566721"/>
                          <a:pt x="7365926" y="620030"/>
                        </a:cubicBezTo>
                        <a:cubicBezTo>
                          <a:pt x="7231878" y="673339"/>
                          <a:pt x="6983206" y="609203"/>
                          <a:pt x="6884043" y="620030"/>
                        </a:cubicBezTo>
                        <a:cubicBezTo>
                          <a:pt x="6784880" y="630857"/>
                          <a:pt x="6634085" y="589226"/>
                          <a:pt x="6402160" y="620030"/>
                        </a:cubicBezTo>
                        <a:cubicBezTo>
                          <a:pt x="6170235" y="650834"/>
                          <a:pt x="6075682" y="619367"/>
                          <a:pt x="5920277" y="620030"/>
                        </a:cubicBezTo>
                        <a:cubicBezTo>
                          <a:pt x="5764872" y="620693"/>
                          <a:pt x="5573139" y="548710"/>
                          <a:pt x="5254819" y="620030"/>
                        </a:cubicBezTo>
                        <a:cubicBezTo>
                          <a:pt x="4936499" y="691350"/>
                          <a:pt x="4839040" y="582151"/>
                          <a:pt x="4681149" y="620030"/>
                        </a:cubicBezTo>
                        <a:cubicBezTo>
                          <a:pt x="4523258" y="657909"/>
                          <a:pt x="4447847" y="611926"/>
                          <a:pt x="4382841" y="620030"/>
                        </a:cubicBezTo>
                        <a:cubicBezTo>
                          <a:pt x="4317835" y="628134"/>
                          <a:pt x="4075188" y="570834"/>
                          <a:pt x="3900958" y="620030"/>
                        </a:cubicBezTo>
                        <a:cubicBezTo>
                          <a:pt x="3726728" y="669226"/>
                          <a:pt x="3504960" y="595564"/>
                          <a:pt x="3235500" y="620030"/>
                        </a:cubicBezTo>
                        <a:cubicBezTo>
                          <a:pt x="2966040" y="644496"/>
                          <a:pt x="3034078" y="612289"/>
                          <a:pt x="2845404" y="620030"/>
                        </a:cubicBezTo>
                        <a:cubicBezTo>
                          <a:pt x="2656730" y="627771"/>
                          <a:pt x="2449560" y="570399"/>
                          <a:pt x="2088160" y="620030"/>
                        </a:cubicBezTo>
                        <a:cubicBezTo>
                          <a:pt x="1726760" y="669661"/>
                          <a:pt x="1489744" y="618694"/>
                          <a:pt x="1330915" y="620030"/>
                        </a:cubicBezTo>
                        <a:cubicBezTo>
                          <a:pt x="1172086" y="621366"/>
                          <a:pt x="970889" y="568148"/>
                          <a:pt x="757245" y="620030"/>
                        </a:cubicBezTo>
                        <a:cubicBezTo>
                          <a:pt x="543601" y="671912"/>
                          <a:pt x="288056" y="618081"/>
                          <a:pt x="0" y="620030"/>
                        </a:cubicBezTo>
                        <a:cubicBezTo>
                          <a:pt x="-24602" y="527322"/>
                          <a:pt x="13740" y="373087"/>
                          <a:pt x="0" y="310015"/>
                        </a:cubicBezTo>
                        <a:cubicBezTo>
                          <a:pt x="-13740" y="246943"/>
                          <a:pt x="26405" y="66838"/>
                          <a:pt x="0" y="0"/>
                        </a:cubicBezTo>
                        <a:close/>
                      </a:path>
                      <a:path w="9178724" h="620030" stroke="0" extrusionOk="0">
                        <a:moveTo>
                          <a:pt x="0" y="0"/>
                        </a:moveTo>
                        <a:cubicBezTo>
                          <a:pt x="96739" y="-29740"/>
                          <a:pt x="316269" y="55884"/>
                          <a:pt x="481883" y="0"/>
                        </a:cubicBezTo>
                        <a:cubicBezTo>
                          <a:pt x="647497" y="-55884"/>
                          <a:pt x="662906" y="22298"/>
                          <a:pt x="780192" y="0"/>
                        </a:cubicBezTo>
                        <a:cubicBezTo>
                          <a:pt x="897478" y="-22298"/>
                          <a:pt x="1174454" y="84120"/>
                          <a:pt x="1537436" y="0"/>
                        </a:cubicBezTo>
                        <a:cubicBezTo>
                          <a:pt x="1900418" y="-84120"/>
                          <a:pt x="1921992" y="49836"/>
                          <a:pt x="2019319" y="0"/>
                        </a:cubicBezTo>
                        <a:cubicBezTo>
                          <a:pt x="2116646" y="-49836"/>
                          <a:pt x="2279697" y="53246"/>
                          <a:pt x="2501202" y="0"/>
                        </a:cubicBezTo>
                        <a:cubicBezTo>
                          <a:pt x="2722707" y="-53246"/>
                          <a:pt x="3105924" y="15731"/>
                          <a:pt x="3258447" y="0"/>
                        </a:cubicBezTo>
                        <a:cubicBezTo>
                          <a:pt x="3410970" y="-15731"/>
                          <a:pt x="3548202" y="42104"/>
                          <a:pt x="3648543" y="0"/>
                        </a:cubicBezTo>
                        <a:cubicBezTo>
                          <a:pt x="3748884" y="-42104"/>
                          <a:pt x="4173673" y="21777"/>
                          <a:pt x="4405788" y="0"/>
                        </a:cubicBezTo>
                        <a:cubicBezTo>
                          <a:pt x="4637904" y="-21777"/>
                          <a:pt x="4991337" y="42536"/>
                          <a:pt x="5163032" y="0"/>
                        </a:cubicBezTo>
                        <a:cubicBezTo>
                          <a:pt x="5334727" y="-42536"/>
                          <a:pt x="5620270" y="48170"/>
                          <a:pt x="5736703" y="0"/>
                        </a:cubicBezTo>
                        <a:cubicBezTo>
                          <a:pt x="5853136" y="-48170"/>
                          <a:pt x="6278797" y="51597"/>
                          <a:pt x="6493947" y="0"/>
                        </a:cubicBezTo>
                        <a:cubicBezTo>
                          <a:pt x="6709097" y="-51597"/>
                          <a:pt x="6791622" y="51322"/>
                          <a:pt x="6975830" y="0"/>
                        </a:cubicBezTo>
                        <a:cubicBezTo>
                          <a:pt x="7160038" y="-51322"/>
                          <a:pt x="7222993" y="41857"/>
                          <a:pt x="7457713" y="0"/>
                        </a:cubicBezTo>
                        <a:cubicBezTo>
                          <a:pt x="7692433" y="-41857"/>
                          <a:pt x="7885776" y="62575"/>
                          <a:pt x="8123171" y="0"/>
                        </a:cubicBezTo>
                        <a:cubicBezTo>
                          <a:pt x="8360566" y="-62575"/>
                          <a:pt x="8394351" y="45246"/>
                          <a:pt x="8605054" y="0"/>
                        </a:cubicBezTo>
                        <a:cubicBezTo>
                          <a:pt x="8815757" y="-45246"/>
                          <a:pt x="8988246" y="15581"/>
                          <a:pt x="9178724" y="0"/>
                        </a:cubicBezTo>
                        <a:cubicBezTo>
                          <a:pt x="9202683" y="95727"/>
                          <a:pt x="9155313" y="164771"/>
                          <a:pt x="9178724" y="322416"/>
                        </a:cubicBezTo>
                        <a:cubicBezTo>
                          <a:pt x="9202135" y="480061"/>
                          <a:pt x="9157802" y="527713"/>
                          <a:pt x="9178724" y="620030"/>
                        </a:cubicBezTo>
                        <a:cubicBezTo>
                          <a:pt x="8951193" y="671370"/>
                          <a:pt x="8799462" y="595443"/>
                          <a:pt x="8513267" y="620030"/>
                        </a:cubicBezTo>
                        <a:cubicBezTo>
                          <a:pt x="8227072" y="644617"/>
                          <a:pt x="8259683" y="573792"/>
                          <a:pt x="8123171" y="620030"/>
                        </a:cubicBezTo>
                        <a:cubicBezTo>
                          <a:pt x="7986659" y="666268"/>
                          <a:pt x="7591580" y="543706"/>
                          <a:pt x="7365926" y="620030"/>
                        </a:cubicBezTo>
                        <a:cubicBezTo>
                          <a:pt x="7140272" y="696354"/>
                          <a:pt x="6935755" y="598652"/>
                          <a:pt x="6792256" y="620030"/>
                        </a:cubicBezTo>
                        <a:cubicBezTo>
                          <a:pt x="6648757" y="641408"/>
                          <a:pt x="6575267" y="585033"/>
                          <a:pt x="6402160" y="620030"/>
                        </a:cubicBezTo>
                        <a:cubicBezTo>
                          <a:pt x="6229053" y="655027"/>
                          <a:pt x="6024031" y="591791"/>
                          <a:pt x="5828490" y="620030"/>
                        </a:cubicBezTo>
                        <a:cubicBezTo>
                          <a:pt x="5632949" y="648269"/>
                          <a:pt x="5678078" y="587768"/>
                          <a:pt x="5530181" y="620030"/>
                        </a:cubicBezTo>
                        <a:cubicBezTo>
                          <a:pt x="5382284" y="652292"/>
                          <a:pt x="5354071" y="600649"/>
                          <a:pt x="5231873" y="620030"/>
                        </a:cubicBezTo>
                        <a:cubicBezTo>
                          <a:pt x="5109675" y="639411"/>
                          <a:pt x="4917260" y="557481"/>
                          <a:pt x="4658202" y="620030"/>
                        </a:cubicBezTo>
                        <a:cubicBezTo>
                          <a:pt x="4399144" y="682579"/>
                          <a:pt x="4442789" y="601632"/>
                          <a:pt x="4268107" y="620030"/>
                        </a:cubicBezTo>
                        <a:cubicBezTo>
                          <a:pt x="4093426" y="638428"/>
                          <a:pt x="3806188" y="560095"/>
                          <a:pt x="3602649" y="620030"/>
                        </a:cubicBezTo>
                        <a:cubicBezTo>
                          <a:pt x="3399110" y="679965"/>
                          <a:pt x="3364832" y="602250"/>
                          <a:pt x="3212553" y="620030"/>
                        </a:cubicBezTo>
                        <a:cubicBezTo>
                          <a:pt x="3060274" y="637810"/>
                          <a:pt x="2803745" y="611116"/>
                          <a:pt x="2547096" y="620030"/>
                        </a:cubicBezTo>
                        <a:cubicBezTo>
                          <a:pt x="2290447" y="628944"/>
                          <a:pt x="2330663" y="599928"/>
                          <a:pt x="2248787" y="620030"/>
                        </a:cubicBezTo>
                        <a:cubicBezTo>
                          <a:pt x="2166911" y="640132"/>
                          <a:pt x="1894976" y="566256"/>
                          <a:pt x="1583330" y="620030"/>
                        </a:cubicBezTo>
                        <a:cubicBezTo>
                          <a:pt x="1271684" y="673804"/>
                          <a:pt x="1331706" y="588276"/>
                          <a:pt x="1193234" y="620030"/>
                        </a:cubicBezTo>
                        <a:cubicBezTo>
                          <a:pt x="1054762" y="651784"/>
                          <a:pt x="1037048" y="618999"/>
                          <a:pt x="894926" y="620030"/>
                        </a:cubicBezTo>
                        <a:cubicBezTo>
                          <a:pt x="752804" y="621061"/>
                          <a:pt x="670831" y="580283"/>
                          <a:pt x="504830" y="620030"/>
                        </a:cubicBezTo>
                        <a:cubicBezTo>
                          <a:pt x="338829" y="659777"/>
                          <a:pt x="209164" y="605714"/>
                          <a:pt x="0" y="620030"/>
                        </a:cubicBezTo>
                        <a:cubicBezTo>
                          <a:pt x="-25652" y="520703"/>
                          <a:pt x="14295" y="447375"/>
                          <a:pt x="0" y="322416"/>
                        </a:cubicBezTo>
                        <a:cubicBezTo>
                          <a:pt x="-14295" y="197457"/>
                          <a:pt x="4354" y="146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solidFill>
                  <a:schemeClr val="tx1"/>
                </a:solidFill>
                <a:latin typeface="Cambria" panose="02040503050406030204" pitchFamily="18" charset="0"/>
                <a:cs typeface="Arial" panose="020B0604020202020204" pitchFamily="34" charset="0"/>
              </a:rPr>
              <a:t>Il paradigma dei gruppi minimi [</a:t>
            </a:r>
            <a:r>
              <a:rPr lang="it-IT" sz="2400" b="1" dirty="0" err="1">
                <a:solidFill>
                  <a:schemeClr val="tx1"/>
                </a:solidFill>
                <a:latin typeface="Cambria" panose="02040503050406030204" pitchFamily="18" charset="0"/>
                <a:cs typeface="Arial" panose="020B0604020202020204" pitchFamily="34" charset="0"/>
              </a:rPr>
              <a:t>Tajfel</a:t>
            </a:r>
            <a:r>
              <a:rPr lang="it-IT" sz="2400" b="1" dirty="0">
                <a:solidFill>
                  <a:schemeClr val="tx1"/>
                </a:solidFill>
                <a:latin typeface="Cambria" panose="02040503050406030204" pitchFamily="18" charset="0"/>
                <a:cs typeface="Arial" panose="020B0604020202020204" pitchFamily="34" charset="0"/>
              </a:rPr>
              <a:t> et al., 1971]</a:t>
            </a:r>
          </a:p>
        </p:txBody>
      </p:sp>
      <p:sp>
        <p:nvSpPr>
          <p:cNvPr id="14" name="CasellaDiTesto 13">
            <a:extLst>
              <a:ext uri="{FF2B5EF4-FFF2-40B4-BE49-F238E27FC236}">
                <a16:creationId xmlns:a16="http://schemas.microsoft.com/office/drawing/2014/main" id="{5F8F2B93-123B-8A44-9484-FE97110F492A}"/>
              </a:ext>
            </a:extLst>
          </p:cNvPr>
          <p:cNvSpPr txBox="1"/>
          <p:nvPr/>
        </p:nvSpPr>
        <p:spPr>
          <a:xfrm>
            <a:off x="1702757" y="1720340"/>
            <a:ext cx="8814022" cy="369332"/>
          </a:xfrm>
          <a:prstGeom prst="rect">
            <a:avLst/>
          </a:prstGeom>
          <a:noFill/>
          <a:ln w="3175">
            <a:noFill/>
          </a:ln>
        </p:spPr>
        <p:txBody>
          <a:bodyPr wrap="square" rtlCol="0">
            <a:spAutoFit/>
          </a:bodyPr>
          <a:lstStyle/>
          <a:p>
            <a:r>
              <a:rPr lang="it-IT" b="1" dirty="0" err="1">
                <a:solidFill>
                  <a:schemeClr val="tx2">
                    <a:lumMod val="50000"/>
                  </a:schemeClr>
                </a:solidFill>
                <a:latin typeface="Cambria" panose="02040503050406030204" pitchFamily="18" charset="0"/>
              </a:rPr>
              <a:t>Tajfel</a:t>
            </a:r>
            <a:r>
              <a:rPr lang="it-IT" b="1" dirty="0">
                <a:solidFill>
                  <a:schemeClr val="tx2">
                    <a:lumMod val="50000"/>
                  </a:schemeClr>
                </a:solidFill>
                <a:latin typeface="Cambria" panose="02040503050406030204" pitchFamily="18" charset="0"/>
              </a:rPr>
              <a:t>, </a:t>
            </a:r>
            <a:r>
              <a:rPr lang="it-IT" b="1" dirty="0" err="1">
                <a:solidFill>
                  <a:schemeClr val="tx2">
                    <a:lumMod val="50000"/>
                  </a:schemeClr>
                </a:solidFill>
                <a:latin typeface="Cambria" panose="02040503050406030204" pitchFamily="18" charset="0"/>
              </a:rPr>
              <a:t>Billig</a:t>
            </a:r>
            <a:r>
              <a:rPr lang="it-IT" b="1" dirty="0">
                <a:solidFill>
                  <a:schemeClr val="tx2">
                    <a:lumMod val="50000"/>
                  </a:schemeClr>
                </a:solidFill>
                <a:latin typeface="Cambria" panose="02040503050406030204" pitchFamily="18" charset="0"/>
              </a:rPr>
              <a:t>, </a:t>
            </a:r>
            <a:r>
              <a:rPr lang="it-IT" b="1" dirty="0" err="1">
                <a:solidFill>
                  <a:schemeClr val="tx2">
                    <a:lumMod val="50000"/>
                  </a:schemeClr>
                </a:solidFill>
                <a:latin typeface="Cambria" panose="02040503050406030204" pitchFamily="18" charset="0"/>
              </a:rPr>
              <a:t>Bundy</a:t>
            </a:r>
            <a:r>
              <a:rPr lang="it-IT" b="1" dirty="0">
                <a:solidFill>
                  <a:schemeClr val="tx2">
                    <a:lumMod val="50000"/>
                  </a:schemeClr>
                </a:solidFill>
                <a:latin typeface="Cambria" panose="02040503050406030204" pitchFamily="18" charset="0"/>
              </a:rPr>
              <a:t>, e </a:t>
            </a:r>
            <a:r>
              <a:rPr lang="it-IT" b="1" dirty="0" err="1">
                <a:solidFill>
                  <a:schemeClr val="tx2">
                    <a:lumMod val="50000"/>
                  </a:schemeClr>
                </a:solidFill>
                <a:latin typeface="Cambria" panose="02040503050406030204" pitchFamily="18" charset="0"/>
              </a:rPr>
              <a:t>Flament</a:t>
            </a:r>
            <a:r>
              <a:rPr lang="it-IT" b="1" dirty="0">
                <a:solidFill>
                  <a:schemeClr val="tx2">
                    <a:lumMod val="50000"/>
                  </a:schemeClr>
                </a:solidFill>
                <a:latin typeface="Cambria" panose="02040503050406030204" pitchFamily="18" charset="0"/>
              </a:rPr>
              <a:t>, 1971</a:t>
            </a:r>
          </a:p>
        </p:txBody>
      </p:sp>
      <p:grpSp>
        <p:nvGrpSpPr>
          <p:cNvPr id="2" name="Gruppo 1">
            <a:extLst>
              <a:ext uri="{FF2B5EF4-FFF2-40B4-BE49-F238E27FC236}">
                <a16:creationId xmlns:a16="http://schemas.microsoft.com/office/drawing/2014/main" id="{205317F6-8B88-6E47-831A-2AF74DA0984B}"/>
              </a:ext>
            </a:extLst>
          </p:cNvPr>
          <p:cNvGrpSpPr/>
          <p:nvPr/>
        </p:nvGrpSpPr>
        <p:grpSpPr>
          <a:xfrm>
            <a:off x="1702757" y="2240425"/>
            <a:ext cx="8814022" cy="2905864"/>
            <a:chOff x="178757" y="2240425"/>
            <a:chExt cx="8814022" cy="2905864"/>
          </a:xfrm>
        </p:grpSpPr>
        <p:sp>
          <p:nvSpPr>
            <p:cNvPr id="17" name="CasellaDiTesto 16">
              <a:extLst>
                <a:ext uri="{FF2B5EF4-FFF2-40B4-BE49-F238E27FC236}">
                  <a16:creationId xmlns:a16="http://schemas.microsoft.com/office/drawing/2014/main" id="{DA972A3E-64BA-EF4F-B2BE-A44E37900EA2}"/>
                </a:ext>
              </a:extLst>
            </p:cNvPr>
            <p:cNvSpPr txBox="1"/>
            <p:nvPr/>
          </p:nvSpPr>
          <p:spPr>
            <a:xfrm>
              <a:off x="178757" y="2240425"/>
              <a:ext cx="8814022" cy="338554"/>
            </a:xfrm>
            <a:prstGeom prst="rect">
              <a:avLst/>
            </a:prstGeom>
            <a:noFill/>
            <a:ln w="3175">
              <a:noFill/>
            </a:ln>
          </p:spPr>
          <p:txBody>
            <a:bodyPr wrap="square" rtlCol="0">
              <a:spAutoFit/>
            </a:bodyPr>
            <a:lstStyle/>
            <a:p>
              <a:r>
                <a:rPr lang="it-IT" sz="1600" b="1" dirty="0">
                  <a:latin typeface="Cambria" panose="02040503050406030204" pitchFamily="18" charset="0"/>
                </a:rPr>
                <a:t>Le matrici erano create in modo tale che i partecipanti potessero scegliere se assegnare:</a:t>
              </a:r>
            </a:p>
          </p:txBody>
        </p:sp>
        <p:sp>
          <p:nvSpPr>
            <p:cNvPr id="10" name="CasellaDiTesto 9">
              <a:extLst>
                <a:ext uri="{FF2B5EF4-FFF2-40B4-BE49-F238E27FC236}">
                  <a16:creationId xmlns:a16="http://schemas.microsoft.com/office/drawing/2014/main" id="{15D44B63-7973-5749-A938-A058AD579626}"/>
                </a:ext>
              </a:extLst>
            </p:cNvPr>
            <p:cNvSpPr txBox="1"/>
            <p:nvPr/>
          </p:nvSpPr>
          <p:spPr>
            <a:xfrm>
              <a:off x="971600" y="2782367"/>
              <a:ext cx="7715200" cy="338554"/>
            </a:xfrm>
            <a:prstGeom prst="rect">
              <a:avLst/>
            </a:prstGeom>
            <a:noFill/>
            <a:ln w="3175">
              <a:solidFill>
                <a:schemeClr val="tx2">
                  <a:lumMod val="50000"/>
                </a:schemeClr>
              </a:solidFill>
            </a:ln>
          </p:spPr>
          <p:txBody>
            <a:bodyPr wrap="square" rtlCol="0">
              <a:spAutoFit/>
            </a:bodyPr>
            <a:lstStyle/>
            <a:p>
              <a:r>
                <a:rPr lang="it-IT" sz="1600" b="1" dirty="0">
                  <a:solidFill>
                    <a:schemeClr val="tx2"/>
                  </a:solidFill>
                  <a:latin typeface="Cambria" panose="02040503050406030204" pitchFamily="18" charset="0"/>
                </a:rPr>
                <a:t>EQUITÀ</a:t>
              </a:r>
              <a:r>
                <a:rPr lang="it-IT" sz="1600" dirty="0">
                  <a:latin typeface="Cambria" panose="02040503050406030204" pitchFamily="18" charset="0"/>
                </a:rPr>
                <a:t>: uguali risorse ai membri dell’ingroup e dell’outgroup.</a:t>
              </a:r>
            </a:p>
          </p:txBody>
        </p:sp>
        <p:sp>
          <p:nvSpPr>
            <p:cNvPr id="13" name="CasellaDiTesto 12">
              <a:extLst>
                <a:ext uri="{FF2B5EF4-FFF2-40B4-BE49-F238E27FC236}">
                  <a16:creationId xmlns:a16="http://schemas.microsoft.com/office/drawing/2014/main" id="{FCD1BEB4-A6D8-B543-8194-B56784617AB6}"/>
                </a:ext>
              </a:extLst>
            </p:cNvPr>
            <p:cNvSpPr txBox="1"/>
            <p:nvPr/>
          </p:nvSpPr>
          <p:spPr>
            <a:xfrm>
              <a:off x="971600" y="3789040"/>
              <a:ext cx="7715200" cy="584775"/>
            </a:xfrm>
            <a:prstGeom prst="rect">
              <a:avLst/>
            </a:prstGeom>
            <a:noFill/>
            <a:ln w="3175">
              <a:solidFill>
                <a:schemeClr val="tx2">
                  <a:lumMod val="50000"/>
                </a:schemeClr>
              </a:solidFill>
            </a:ln>
          </p:spPr>
          <p:txBody>
            <a:bodyPr wrap="square" rtlCol="0">
              <a:spAutoFit/>
            </a:bodyPr>
            <a:lstStyle/>
            <a:p>
              <a:r>
                <a:rPr lang="it-IT" sz="1600" b="1" dirty="0">
                  <a:solidFill>
                    <a:schemeClr val="tx2"/>
                  </a:solidFill>
                  <a:latin typeface="Cambria" panose="02040503050406030204" pitchFamily="18" charset="0"/>
                </a:rPr>
                <a:t>MASSIMO PROFITTO COMUNE</a:t>
              </a:r>
              <a:r>
                <a:rPr lang="it-IT" sz="1600" dirty="0">
                  <a:latin typeface="Cambria" panose="02040503050406030204" pitchFamily="18" charset="0"/>
                </a:rPr>
                <a:t>: massime risorse uguali sia per i membri dell’ingroup che dell’outgroup.</a:t>
              </a:r>
            </a:p>
          </p:txBody>
        </p:sp>
        <p:sp>
          <p:nvSpPr>
            <p:cNvPr id="8" name="CasellaDiTesto 7">
              <a:extLst>
                <a:ext uri="{FF2B5EF4-FFF2-40B4-BE49-F238E27FC236}">
                  <a16:creationId xmlns:a16="http://schemas.microsoft.com/office/drawing/2014/main" id="{E127E386-3CB9-604B-B24D-4552B112E810}"/>
                </a:ext>
              </a:extLst>
            </p:cNvPr>
            <p:cNvSpPr txBox="1"/>
            <p:nvPr/>
          </p:nvSpPr>
          <p:spPr>
            <a:xfrm>
              <a:off x="971600" y="3274438"/>
              <a:ext cx="7715200" cy="338554"/>
            </a:xfrm>
            <a:prstGeom prst="rect">
              <a:avLst/>
            </a:prstGeom>
            <a:noFill/>
            <a:ln w="3175">
              <a:solidFill>
                <a:schemeClr val="tx2">
                  <a:lumMod val="50000"/>
                </a:schemeClr>
              </a:solidFill>
            </a:ln>
          </p:spPr>
          <p:txBody>
            <a:bodyPr wrap="square" rtlCol="0">
              <a:spAutoFit/>
            </a:bodyPr>
            <a:lstStyle/>
            <a:p>
              <a:r>
                <a:rPr lang="it-IT" sz="1600" b="1" dirty="0">
                  <a:solidFill>
                    <a:schemeClr val="tx2"/>
                  </a:solidFill>
                  <a:latin typeface="Cambria" panose="02040503050406030204" pitchFamily="18" charset="0"/>
                </a:rPr>
                <a:t>MASSIMO PROFITTO PER L’INGROUP</a:t>
              </a:r>
              <a:r>
                <a:rPr lang="it-IT" sz="1600" dirty="0">
                  <a:latin typeface="Cambria" panose="02040503050406030204" pitchFamily="18" charset="0"/>
                </a:rPr>
                <a:t>: profitto massimo per il proprio gruppo.</a:t>
              </a:r>
            </a:p>
          </p:txBody>
        </p:sp>
        <p:sp>
          <p:nvSpPr>
            <p:cNvPr id="9" name="CasellaDiTesto 8">
              <a:extLst>
                <a:ext uri="{FF2B5EF4-FFF2-40B4-BE49-F238E27FC236}">
                  <a16:creationId xmlns:a16="http://schemas.microsoft.com/office/drawing/2014/main" id="{3C5E47A8-2FD0-114E-8B30-0FFFEA419E4A}"/>
                </a:ext>
              </a:extLst>
            </p:cNvPr>
            <p:cNvSpPr txBox="1"/>
            <p:nvPr/>
          </p:nvSpPr>
          <p:spPr>
            <a:xfrm>
              <a:off x="971600" y="4561514"/>
              <a:ext cx="7715199" cy="584775"/>
            </a:xfrm>
            <a:prstGeom prst="rect">
              <a:avLst/>
            </a:prstGeom>
            <a:noFill/>
            <a:ln w="3175">
              <a:solidFill>
                <a:schemeClr val="tx2">
                  <a:lumMod val="50000"/>
                </a:schemeClr>
              </a:solidFill>
            </a:ln>
          </p:spPr>
          <p:txBody>
            <a:bodyPr wrap="square" rtlCol="0">
              <a:spAutoFit/>
            </a:bodyPr>
            <a:lstStyle/>
            <a:p>
              <a:r>
                <a:rPr lang="it-IT" sz="1600" b="1" dirty="0">
                  <a:solidFill>
                    <a:schemeClr val="tx2"/>
                  </a:solidFill>
                  <a:latin typeface="Cambria" panose="02040503050406030204" pitchFamily="18" charset="0"/>
                </a:rPr>
                <a:t>MASSIMA DIFFERENZA INGROUP-OUTGROUP</a:t>
              </a:r>
              <a:r>
                <a:rPr lang="it-IT" sz="1600" dirty="0">
                  <a:latin typeface="Cambria" panose="02040503050406030204" pitchFamily="18" charset="0"/>
                </a:rPr>
                <a:t>: la differenza tra la ricompensa dell’outgroup e quella dell’ingroup è massima e a favore del proprio gruppo</a:t>
              </a:r>
            </a:p>
          </p:txBody>
        </p:sp>
      </p:grpSp>
      <p:sp>
        <p:nvSpPr>
          <p:cNvPr id="11" name="CasellaDiTesto 10">
            <a:extLst>
              <a:ext uri="{FF2B5EF4-FFF2-40B4-BE49-F238E27FC236}">
                <a16:creationId xmlns:a16="http://schemas.microsoft.com/office/drawing/2014/main" id="{E80FAF18-FB08-9C46-9E69-F639BE732F9A}"/>
              </a:ext>
            </a:extLst>
          </p:cNvPr>
          <p:cNvSpPr txBox="1"/>
          <p:nvPr/>
        </p:nvSpPr>
        <p:spPr>
          <a:xfrm>
            <a:off x="9264352" y="1096918"/>
            <a:ext cx="1008112" cy="369332"/>
          </a:xfrm>
          <a:prstGeom prst="rect">
            <a:avLst/>
          </a:prstGeom>
          <a:noFill/>
        </p:spPr>
        <p:txBody>
          <a:bodyPr wrap="square" rtlCol="0">
            <a:spAutoFit/>
          </a:bodyPr>
          <a:lstStyle/>
          <a:p>
            <a:r>
              <a:rPr lang="it-IT" b="1" dirty="0">
                <a:solidFill>
                  <a:schemeClr val="tx2">
                    <a:lumMod val="50000"/>
                  </a:schemeClr>
                </a:solidFill>
                <a:latin typeface="Cambria" panose="02040503050406030204" pitchFamily="18" charset="0"/>
              </a:rPr>
              <a:t>FASE II</a:t>
            </a:r>
          </a:p>
        </p:txBody>
      </p:sp>
    </p:spTree>
    <p:extLst>
      <p:ext uri="{BB962C8B-B14F-4D97-AF65-F5344CB8AC3E}">
        <p14:creationId xmlns:p14="http://schemas.microsoft.com/office/powerpoint/2010/main" val="687132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7E38C0-08CF-F741-88EF-F3398AD1F37A}"/>
              </a:ext>
            </a:extLst>
          </p:cNvPr>
          <p:cNvSpPr>
            <a:spLocks noGrp="1"/>
          </p:cNvSpPr>
          <p:nvPr>
            <p:ph type="sldNum" sz="quarter" idx="12"/>
          </p:nvPr>
        </p:nvSpPr>
        <p:spPr/>
        <p:txBody>
          <a:bodyPr/>
          <a:lstStyle/>
          <a:p>
            <a:fld id="{E3AAEEB7-370C-4CD1-84ED-44A96922B98A}" type="slidenum">
              <a:rPr lang="it-IT" smtClean="0"/>
              <a:pPr/>
              <a:t>3</a:t>
            </a:fld>
            <a:endParaRPr lang="it-IT"/>
          </a:p>
        </p:txBody>
      </p:sp>
      <p:sp>
        <p:nvSpPr>
          <p:cNvPr id="6" name="Rettangolo 5">
            <a:extLst>
              <a:ext uri="{FF2B5EF4-FFF2-40B4-BE49-F238E27FC236}">
                <a16:creationId xmlns:a16="http://schemas.microsoft.com/office/drawing/2014/main" id="{80637DFD-FB59-2F49-AFE4-AAFF759B002C}"/>
              </a:ext>
            </a:extLst>
          </p:cNvPr>
          <p:cNvSpPr/>
          <p:nvPr/>
        </p:nvSpPr>
        <p:spPr>
          <a:xfrm>
            <a:off x="1661452" y="590428"/>
            <a:ext cx="6882820" cy="858443"/>
          </a:xfrm>
          <a:prstGeom prst="rect">
            <a:avLst/>
          </a:prstGeom>
          <a:noFill/>
          <a:ln cmpd="sng">
            <a:solidFill>
              <a:schemeClr val="tx2">
                <a:alpha val="86000"/>
              </a:schemeClr>
            </a:solidFill>
            <a:prstDash val="solid"/>
            <a:extLst>
              <a:ext uri="{C807C97D-BFC1-408E-A445-0C87EB9F89A2}">
                <ask:lineSketchStyleProps xmlns:ask="http://schemas.microsoft.com/office/drawing/2018/sketchyshapes" sd="1219033472">
                  <a:custGeom>
                    <a:avLst/>
                    <a:gdLst>
                      <a:gd name="connsiteX0" fmla="*/ 0 w 9178724"/>
                      <a:gd name="connsiteY0" fmla="*/ 0 h 620030"/>
                      <a:gd name="connsiteX1" fmla="*/ 298309 w 9178724"/>
                      <a:gd name="connsiteY1" fmla="*/ 0 h 620030"/>
                      <a:gd name="connsiteX2" fmla="*/ 596617 w 9178724"/>
                      <a:gd name="connsiteY2" fmla="*/ 0 h 620030"/>
                      <a:gd name="connsiteX3" fmla="*/ 894926 w 9178724"/>
                      <a:gd name="connsiteY3" fmla="*/ 0 h 620030"/>
                      <a:gd name="connsiteX4" fmla="*/ 1652170 w 9178724"/>
                      <a:gd name="connsiteY4" fmla="*/ 0 h 620030"/>
                      <a:gd name="connsiteX5" fmla="*/ 2225841 w 9178724"/>
                      <a:gd name="connsiteY5" fmla="*/ 0 h 620030"/>
                      <a:gd name="connsiteX6" fmla="*/ 2524149 w 9178724"/>
                      <a:gd name="connsiteY6" fmla="*/ 0 h 620030"/>
                      <a:gd name="connsiteX7" fmla="*/ 3097819 w 9178724"/>
                      <a:gd name="connsiteY7" fmla="*/ 0 h 620030"/>
                      <a:gd name="connsiteX8" fmla="*/ 3855064 w 9178724"/>
                      <a:gd name="connsiteY8" fmla="*/ 0 h 620030"/>
                      <a:gd name="connsiteX9" fmla="*/ 4336947 w 9178724"/>
                      <a:gd name="connsiteY9" fmla="*/ 0 h 620030"/>
                      <a:gd name="connsiteX10" fmla="*/ 4818830 w 9178724"/>
                      <a:gd name="connsiteY10" fmla="*/ 0 h 620030"/>
                      <a:gd name="connsiteX11" fmla="*/ 5392500 w 9178724"/>
                      <a:gd name="connsiteY11" fmla="*/ 0 h 620030"/>
                      <a:gd name="connsiteX12" fmla="*/ 6057958 w 9178724"/>
                      <a:gd name="connsiteY12" fmla="*/ 0 h 620030"/>
                      <a:gd name="connsiteX13" fmla="*/ 6723415 w 9178724"/>
                      <a:gd name="connsiteY13" fmla="*/ 0 h 620030"/>
                      <a:gd name="connsiteX14" fmla="*/ 7388873 w 9178724"/>
                      <a:gd name="connsiteY14" fmla="*/ 0 h 620030"/>
                      <a:gd name="connsiteX15" fmla="*/ 8146118 w 9178724"/>
                      <a:gd name="connsiteY15" fmla="*/ 0 h 620030"/>
                      <a:gd name="connsiteX16" fmla="*/ 9178724 w 9178724"/>
                      <a:gd name="connsiteY16" fmla="*/ 0 h 620030"/>
                      <a:gd name="connsiteX17" fmla="*/ 9178724 w 9178724"/>
                      <a:gd name="connsiteY17" fmla="*/ 316215 h 620030"/>
                      <a:gd name="connsiteX18" fmla="*/ 9178724 w 9178724"/>
                      <a:gd name="connsiteY18" fmla="*/ 620030 h 620030"/>
                      <a:gd name="connsiteX19" fmla="*/ 8421479 w 9178724"/>
                      <a:gd name="connsiteY19" fmla="*/ 620030 h 620030"/>
                      <a:gd name="connsiteX20" fmla="*/ 7847809 w 9178724"/>
                      <a:gd name="connsiteY20" fmla="*/ 620030 h 620030"/>
                      <a:gd name="connsiteX21" fmla="*/ 7365926 w 9178724"/>
                      <a:gd name="connsiteY21" fmla="*/ 620030 h 620030"/>
                      <a:gd name="connsiteX22" fmla="*/ 6884043 w 9178724"/>
                      <a:gd name="connsiteY22" fmla="*/ 620030 h 620030"/>
                      <a:gd name="connsiteX23" fmla="*/ 6402160 w 9178724"/>
                      <a:gd name="connsiteY23" fmla="*/ 620030 h 620030"/>
                      <a:gd name="connsiteX24" fmla="*/ 5920277 w 9178724"/>
                      <a:gd name="connsiteY24" fmla="*/ 620030 h 620030"/>
                      <a:gd name="connsiteX25" fmla="*/ 5254819 w 9178724"/>
                      <a:gd name="connsiteY25" fmla="*/ 620030 h 620030"/>
                      <a:gd name="connsiteX26" fmla="*/ 4681149 w 9178724"/>
                      <a:gd name="connsiteY26" fmla="*/ 620030 h 620030"/>
                      <a:gd name="connsiteX27" fmla="*/ 4382841 w 9178724"/>
                      <a:gd name="connsiteY27" fmla="*/ 620030 h 620030"/>
                      <a:gd name="connsiteX28" fmla="*/ 3900958 w 9178724"/>
                      <a:gd name="connsiteY28" fmla="*/ 620030 h 620030"/>
                      <a:gd name="connsiteX29" fmla="*/ 3235500 w 9178724"/>
                      <a:gd name="connsiteY29" fmla="*/ 620030 h 620030"/>
                      <a:gd name="connsiteX30" fmla="*/ 2845404 w 9178724"/>
                      <a:gd name="connsiteY30" fmla="*/ 620030 h 620030"/>
                      <a:gd name="connsiteX31" fmla="*/ 2088160 w 9178724"/>
                      <a:gd name="connsiteY31" fmla="*/ 620030 h 620030"/>
                      <a:gd name="connsiteX32" fmla="*/ 1330915 w 9178724"/>
                      <a:gd name="connsiteY32" fmla="*/ 620030 h 620030"/>
                      <a:gd name="connsiteX33" fmla="*/ 757245 w 9178724"/>
                      <a:gd name="connsiteY33" fmla="*/ 620030 h 620030"/>
                      <a:gd name="connsiteX34" fmla="*/ 0 w 9178724"/>
                      <a:gd name="connsiteY34" fmla="*/ 620030 h 620030"/>
                      <a:gd name="connsiteX35" fmla="*/ 0 w 9178724"/>
                      <a:gd name="connsiteY35" fmla="*/ 310015 h 620030"/>
                      <a:gd name="connsiteX36" fmla="*/ 0 w 9178724"/>
                      <a:gd name="connsiteY36" fmla="*/ 0 h 62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78724" h="620030" fill="none" extrusionOk="0">
                        <a:moveTo>
                          <a:pt x="0" y="0"/>
                        </a:moveTo>
                        <a:cubicBezTo>
                          <a:pt x="102535" y="-35417"/>
                          <a:pt x="231128" y="19743"/>
                          <a:pt x="298309" y="0"/>
                        </a:cubicBezTo>
                        <a:cubicBezTo>
                          <a:pt x="365490" y="-19743"/>
                          <a:pt x="504771" y="6903"/>
                          <a:pt x="596617" y="0"/>
                        </a:cubicBezTo>
                        <a:cubicBezTo>
                          <a:pt x="688463" y="-6903"/>
                          <a:pt x="801466" y="32459"/>
                          <a:pt x="894926" y="0"/>
                        </a:cubicBezTo>
                        <a:cubicBezTo>
                          <a:pt x="988386" y="-32459"/>
                          <a:pt x="1351220" y="8679"/>
                          <a:pt x="1652170" y="0"/>
                        </a:cubicBezTo>
                        <a:cubicBezTo>
                          <a:pt x="1953120" y="-8679"/>
                          <a:pt x="2036343" y="40882"/>
                          <a:pt x="2225841" y="0"/>
                        </a:cubicBezTo>
                        <a:cubicBezTo>
                          <a:pt x="2415339" y="-40882"/>
                          <a:pt x="2409558" y="12227"/>
                          <a:pt x="2524149" y="0"/>
                        </a:cubicBezTo>
                        <a:cubicBezTo>
                          <a:pt x="2638740" y="-12227"/>
                          <a:pt x="2909787" y="59308"/>
                          <a:pt x="3097819" y="0"/>
                        </a:cubicBezTo>
                        <a:cubicBezTo>
                          <a:pt x="3285851" y="-59308"/>
                          <a:pt x="3499507" y="53098"/>
                          <a:pt x="3855064" y="0"/>
                        </a:cubicBezTo>
                        <a:cubicBezTo>
                          <a:pt x="4210622" y="-53098"/>
                          <a:pt x="4150339" y="24700"/>
                          <a:pt x="4336947" y="0"/>
                        </a:cubicBezTo>
                        <a:cubicBezTo>
                          <a:pt x="4523555" y="-24700"/>
                          <a:pt x="4623920" y="10678"/>
                          <a:pt x="4818830" y="0"/>
                        </a:cubicBezTo>
                        <a:cubicBezTo>
                          <a:pt x="5013740" y="-10678"/>
                          <a:pt x="5127394" y="40268"/>
                          <a:pt x="5392500" y="0"/>
                        </a:cubicBezTo>
                        <a:cubicBezTo>
                          <a:pt x="5657606" y="-40268"/>
                          <a:pt x="5754330" y="74320"/>
                          <a:pt x="6057958" y="0"/>
                        </a:cubicBezTo>
                        <a:cubicBezTo>
                          <a:pt x="6361586" y="-74320"/>
                          <a:pt x="6494940" y="37329"/>
                          <a:pt x="6723415" y="0"/>
                        </a:cubicBezTo>
                        <a:cubicBezTo>
                          <a:pt x="6951890" y="-37329"/>
                          <a:pt x="7117832" y="30948"/>
                          <a:pt x="7388873" y="0"/>
                        </a:cubicBezTo>
                        <a:cubicBezTo>
                          <a:pt x="7659914" y="-30948"/>
                          <a:pt x="7926991" y="65074"/>
                          <a:pt x="8146118" y="0"/>
                        </a:cubicBezTo>
                        <a:cubicBezTo>
                          <a:pt x="8365246" y="-65074"/>
                          <a:pt x="8701383" y="71750"/>
                          <a:pt x="9178724" y="0"/>
                        </a:cubicBezTo>
                        <a:cubicBezTo>
                          <a:pt x="9200174" y="141322"/>
                          <a:pt x="9160033" y="216766"/>
                          <a:pt x="9178724" y="316215"/>
                        </a:cubicBezTo>
                        <a:cubicBezTo>
                          <a:pt x="9197415" y="415665"/>
                          <a:pt x="9170910" y="493137"/>
                          <a:pt x="9178724" y="620030"/>
                        </a:cubicBezTo>
                        <a:cubicBezTo>
                          <a:pt x="8847610" y="633606"/>
                          <a:pt x="8699284" y="581521"/>
                          <a:pt x="8421479" y="620030"/>
                        </a:cubicBezTo>
                        <a:cubicBezTo>
                          <a:pt x="8143674" y="658539"/>
                          <a:pt x="8043343" y="588100"/>
                          <a:pt x="7847809" y="620030"/>
                        </a:cubicBezTo>
                        <a:cubicBezTo>
                          <a:pt x="7652275" y="651960"/>
                          <a:pt x="7499974" y="566721"/>
                          <a:pt x="7365926" y="620030"/>
                        </a:cubicBezTo>
                        <a:cubicBezTo>
                          <a:pt x="7231878" y="673339"/>
                          <a:pt x="6983206" y="609203"/>
                          <a:pt x="6884043" y="620030"/>
                        </a:cubicBezTo>
                        <a:cubicBezTo>
                          <a:pt x="6784880" y="630857"/>
                          <a:pt x="6634085" y="589226"/>
                          <a:pt x="6402160" y="620030"/>
                        </a:cubicBezTo>
                        <a:cubicBezTo>
                          <a:pt x="6170235" y="650834"/>
                          <a:pt x="6075682" y="619367"/>
                          <a:pt x="5920277" y="620030"/>
                        </a:cubicBezTo>
                        <a:cubicBezTo>
                          <a:pt x="5764872" y="620693"/>
                          <a:pt x="5573139" y="548710"/>
                          <a:pt x="5254819" y="620030"/>
                        </a:cubicBezTo>
                        <a:cubicBezTo>
                          <a:pt x="4936499" y="691350"/>
                          <a:pt x="4839040" y="582151"/>
                          <a:pt x="4681149" y="620030"/>
                        </a:cubicBezTo>
                        <a:cubicBezTo>
                          <a:pt x="4523258" y="657909"/>
                          <a:pt x="4447847" y="611926"/>
                          <a:pt x="4382841" y="620030"/>
                        </a:cubicBezTo>
                        <a:cubicBezTo>
                          <a:pt x="4317835" y="628134"/>
                          <a:pt x="4075188" y="570834"/>
                          <a:pt x="3900958" y="620030"/>
                        </a:cubicBezTo>
                        <a:cubicBezTo>
                          <a:pt x="3726728" y="669226"/>
                          <a:pt x="3504960" y="595564"/>
                          <a:pt x="3235500" y="620030"/>
                        </a:cubicBezTo>
                        <a:cubicBezTo>
                          <a:pt x="2966040" y="644496"/>
                          <a:pt x="3034078" y="612289"/>
                          <a:pt x="2845404" y="620030"/>
                        </a:cubicBezTo>
                        <a:cubicBezTo>
                          <a:pt x="2656730" y="627771"/>
                          <a:pt x="2449560" y="570399"/>
                          <a:pt x="2088160" y="620030"/>
                        </a:cubicBezTo>
                        <a:cubicBezTo>
                          <a:pt x="1726760" y="669661"/>
                          <a:pt x="1489744" y="618694"/>
                          <a:pt x="1330915" y="620030"/>
                        </a:cubicBezTo>
                        <a:cubicBezTo>
                          <a:pt x="1172086" y="621366"/>
                          <a:pt x="970889" y="568148"/>
                          <a:pt x="757245" y="620030"/>
                        </a:cubicBezTo>
                        <a:cubicBezTo>
                          <a:pt x="543601" y="671912"/>
                          <a:pt x="288056" y="618081"/>
                          <a:pt x="0" y="620030"/>
                        </a:cubicBezTo>
                        <a:cubicBezTo>
                          <a:pt x="-24602" y="527322"/>
                          <a:pt x="13740" y="373087"/>
                          <a:pt x="0" y="310015"/>
                        </a:cubicBezTo>
                        <a:cubicBezTo>
                          <a:pt x="-13740" y="246943"/>
                          <a:pt x="26405" y="66838"/>
                          <a:pt x="0" y="0"/>
                        </a:cubicBezTo>
                        <a:close/>
                      </a:path>
                      <a:path w="9178724" h="620030" stroke="0" extrusionOk="0">
                        <a:moveTo>
                          <a:pt x="0" y="0"/>
                        </a:moveTo>
                        <a:cubicBezTo>
                          <a:pt x="96739" y="-29740"/>
                          <a:pt x="316269" y="55884"/>
                          <a:pt x="481883" y="0"/>
                        </a:cubicBezTo>
                        <a:cubicBezTo>
                          <a:pt x="647497" y="-55884"/>
                          <a:pt x="662906" y="22298"/>
                          <a:pt x="780192" y="0"/>
                        </a:cubicBezTo>
                        <a:cubicBezTo>
                          <a:pt x="897478" y="-22298"/>
                          <a:pt x="1174454" y="84120"/>
                          <a:pt x="1537436" y="0"/>
                        </a:cubicBezTo>
                        <a:cubicBezTo>
                          <a:pt x="1900418" y="-84120"/>
                          <a:pt x="1921992" y="49836"/>
                          <a:pt x="2019319" y="0"/>
                        </a:cubicBezTo>
                        <a:cubicBezTo>
                          <a:pt x="2116646" y="-49836"/>
                          <a:pt x="2279697" y="53246"/>
                          <a:pt x="2501202" y="0"/>
                        </a:cubicBezTo>
                        <a:cubicBezTo>
                          <a:pt x="2722707" y="-53246"/>
                          <a:pt x="3105924" y="15731"/>
                          <a:pt x="3258447" y="0"/>
                        </a:cubicBezTo>
                        <a:cubicBezTo>
                          <a:pt x="3410970" y="-15731"/>
                          <a:pt x="3548202" y="42104"/>
                          <a:pt x="3648543" y="0"/>
                        </a:cubicBezTo>
                        <a:cubicBezTo>
                          <a:pt x="3748884" y="-42104"/>
                          <a:pt x="4173673" y="21777"/>
                          <a:pt x="4405788" y="0"/>
                        </a:cubicBezTo>
                        <a:cubicBezTo>
                          <a:pt x="4637904" y="-21777"/>
                          <a:pt x="4991337" y="42536"/>
                          <a:pt x="5163032" y="0"/>
                        </a:cubicBezTo>
                        <a:cubicBezTo>
                          <a:pt x="5334727" y="-42536"/>
                          <a:pt x="5620270" y="48170"/>
                          <a:pt x="5736703" y="0"/>
                        </a:cubicBezTo>
                        <a:cubicBezTo>
                          <a:pt x="5853136" y="-48170"/>
                          <a:pt x="6278797" y="51597"/>
                          <a:pt x="6493947" y="0"/>
                        </a:cubicBezTo>
                        <a:cubicBezTo>
                          <a:pt x="6709097" y="-51597"/>
                          <a:pt x="6791622" y="51322"/>
                          <a:pt x="6975830" y="0"/>
                        </a:cubicBezTo>
                        <a:cubicBezTo>
                          <a:pt x="7160038" y="-51322"/>
                          <a:pt x="7222993" y="41857"/>
                          <a:pt x="7457713" y="0"/>
                        </a:cubicBezTo>
                        <a:cubicBezTo>
                          <a:pt x="7692433" y="-41857"/>
                          <a:pt x="7885776" y="62575"/>
                          <a:pt x="8123171" y="0"/>
                        </a:cubicBezTo>
                        <a:cubicBezTo>
                          <a:pt x="8360566" y="-62575"/>
                          <a:pt x="8394351" y="45246"/>
                          <a:pt x="8605054" y="0"/>
                        </a:cubicBezTo>
                        <a:cubicBezTo>
                          <a:pt x="8815757" y="-45246"/>
                          <a:pt x="8988246" y="15581"/>
                          <a:pt x="9178724" y="0"/>
                        </a:cubicBezTo>
                        <a:cubicBezTo>
                          <a:pt x="9202683" y="95727"/>
                          <a:pt x="9155313" y="164771"/>
                          <a:pt x="9178724" y="322416"/>
                        </a:cubicBezTo>
                        <a:cubicBezTo>
                          <a:pt x="9202135" y="480061"/>
                          <a:pt x="9157802" y="527713"/>
                          <a:pt x="9178724" y="620030"/>
                        </a:cubicBezTo>
                        <a:cubicBezTo>
                          <a:pt x="8951193" y="671370"/>
                          <a:pt x="8799462" y="595443"/>
                          <a:pt x="8513267" y="620030"/>
                        </a:cubicBezTo>
                        <a:cubicBezTo>
                          <a:pt x="8227072" y="644617"/>
                          <a:pt x="8259683" y="573792"/>
                          <a:pt x="8123171" y="620030"/>
                        </a:cubicBezTo>
                        <a:cubicBezTo>
                          <a:pt x="7986659" y="666268"/>
                          <a:pt x="7591580" y="543706"/>
                          <a:pt x="7365926" y="620030"/>
                        </a:cubicBezTo>
                        <a:cubicBezTo>
                          <a:pt x="7140272" y="696354"/>
                          <a:pt x="6935755" y="598652"/>
                          <a:pt x="6792256" y="620030"/>
                        </a:cubicBezTo>
                        <a:cubicBezTo>
                          <a:pt x="6648757" y="641408"/>
                          <a:pt x="6575267" y="585033"/>
                          <a:pt x="6402160" y="620030"/>
                        </a:cubicBezTo>
                        <a:cubicBezTo>
                          <a:pt x="6229053" y="655027"/>
                          <a:pt x="6024031" y="591791"/>
                          <a:pt x="5828490" y="620030"/>
                        </a:cubicBezTo>
                        <a:cubicBezTo>
                          <a:pt x="5632949" y="648269"/>
                          <a:pt x="5678078" y="587768"/>
                          <a:pt x="5530181" y="620030"/>
                        </a:cubicBezTo>
                        <a:cubicBezTo>
                          <a:pt x="5382284" y="652292"/>
                          <a:pt x="5354071" y="600649"/>
                          <a:pt x="5231873" y="620030"/>
                        </a:cubicBezTo>
                        <a:cubicBezTo>
                          <a:pt x="5109675" y="639411"/>
                          <a:pt x="4917260" y="557481"/>
                          <a:pt x="4658202" y="620030"/>
                        </a:cubicBezTo>
                        <a:cubicBezTo>
                          <a:pt x="4399144" y="682579"/>
                          <a:pt x="4442789" y="601632"/>
                          <a:pt x="4268107" y="620030"/>
                        </a:cubicBezTo>
                        <a:cubicBezTo>
                          <a:pt x="4093426" y="638428"/>
                          <a:pt x="3806188" y="560095"/>
                          <a:pt x="3602649" y="620030"/>
                        </a:cubicBezTo>
                        <a:cubicBezTo>
                          <a:pt x="3399110" y="679965"/>
                          <a:pt x="3364832" y="602250"/>
                          <a:pt x="3212553" y="620030"/>
                        </a:cubicBezTo>
                        <a:cubicBezTo>
                          <a:pt x="3060274" y="637810"/>
                          <a:pt x="2803745" y="611116"/>
                          <a:pt x="2547096" y="620030"/>
                        </a:cubicBezTo>
                        <a:cubicBezTo>
                          <a:pt x="2290447" y="628944"/>
                          <a:pt x="2330663" y="599928"/>
                          <a:pt x="2248787" y="620030"/>
                        </a:cubicBezTo>
                        <a:cubicBezTo>
                          <a:pt x="2166911" y="640132"/>
                          <a:pt x="1894976" y="566256"/>
                          <a:pt x="1583330" y="620030"/>
                        </a:cubicBezTo>
                        <a:cubicBezTo>
                          <a:pt x="1271684" y="673804"/>
                          <a:pt x="1331706" y="588276"/>
                          <a:pt x="1193234" y="620030"/>
                        </a:cubicBezTo>
                        <a:cubicBezTo>
                          <a:pt x="1054762" y="651784"/>
                          <a:pt x="1037048" y="618999"/>
                          <a:pt x="894926" y="620030"/>
                        </a:cubicBezTo>
                        <a:cubicBezTo>
                          <a:pt x="752804" y="621061"/>
                          <a:pt x="670831" y="580283"/>
                          <a:pt x="504830" y="620030"/>
                        </a:cubicBezTo>
                        <a:cubicBezTo>
                          <a:pt x="338829" y="659777"/>
                          <a:pt x="209164" y="605714"/>
                          <a:pt x="0" y="620030"/>
                        </a:cubicBezTo>
                        <a:cubicBezTo>
                          <a:pt x="-25652" y="520703"/>
                          <a:pt x="14295" y="447375"/>
                          <a:pt x="0" y="322416"/>
                        </a:cubicBezTo>
                        <a:cubicBezTo>
                          <a:pt x="-14295" y="197457"/>
                          <a:pt x="4354" y="146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800" b="1" dirty="0">
                <a:solidFill>
                  <a:schemeClr val="tx1"/>
                </a:solidFill>
                <a:latin typeface="Cambria" panose="02040503050406030204" pitchFamily="18" charset="0"/>
                <a:cs typeface="Arial" panose="020B0604020202020204" pitchFamily="34" charset="0"/>
              </a:rPr>
              <a:t>Definizione e forme di pregiudizio</a:t>
            </a:r>
          </a:p>
        </p:txBody>
      </p:sp>
      <p:sp>
        <p:nvSpPr>
          <p:cNvPr id="2" name="CasellaDiTesto 1">
            <a:extLst>
              <a:ext uri="{FF2B5EF4-FFF2-40B4-BE49-F238E27FC236}">
                <a16:creationId xmlns:a16="http://schemas.microsoft.com/office/drawing/2014/main" id="{3D6B81C7-E212-CA46-846C-D3604F996AC2}"/>
              </a:ext>
            </a:extLst>
          </p:cNvPr>
          <p:cNvSpPr txBox="1"/>
          <p:nvPr/>
        </p:nvSpPr>
        <p:spPr>
          <a:xfrm>
            <a:off x="1661453" y="1751911"/>
            <a:ext cx="4027449" cy="338554"/>
          </a:xfrm>
          <a:prstGeom prst="rect">
            <a:avLst/>
          </a:prstGeom>
          <a:noFill/>
        </p:spPr>
        <p:txBody>
          <a:bodyPr wrap="none" rtlCol="0">
            <a:spAutoFit/>
          </a:bodyPr>
          <a:lstStyle/>
          <a:p>
            <a:r>
              <a:rPr lang="it-IT" sz="1600" dirty="0">
                <a:latin typeface="Cambria" panose="02040503050406030204" pitchFamily="18" charset="0"/>
              </a:rPr>
              <a:t>Il pregiudizio può assumere </a:t>
            </a:r>
            <a:r>
              <a:rPr lang="it-IT" sz="1600" b="1" dirty="0">
                <a:latin typeface="Cambria" panose="02040503050406030204" pitchFamily="18" charset="0"/>
              </a:rPr>
              <a:t>diverse forme</a:t>
            </a:r>
            <a:r>
              <a:rPr lang="it-IT" sz="1600" dirty="0">
                <a:latin typeface="Cambria" panose="02040503050406030204" pitchFamily="18" charset="0"/>
              </a:rPr>
              <a:t>:</a:t>
            </a:r>
          </a:p>
        </p:txBody>
      </p:sp>
      <p:grpSp>
        <p:nvGrpSpPr>
          <p:cNvPr id="31" name="Gruppo 30">
            <a:extLst>
              <a:ext uri="{FF2B5EF4-FFF2-40B4-BE49-F238E27FC236}">
                <a16:creationId xmlns:a16="http://schemas.microsoft.com/office/drawing/2014/main" id="{6F93CA49-5D09-6F44-A3B2-8EEC9DD1A462}"/>
              </a:ext>
            </a:extLst>
          </p:cNvPr>
          <p:cNvGrpSpPr/>
          <p:nvPr/>
        </p:nvGrpSpPr>
        <p:grpSpPr>
          <a:xfrm>
            <a:off x="1661452" y="2177482"/>
            <a:ext cx="7748958" cy="3915814"/>
            <a:chOff x="137452" y="2177482"/>
            <a:chExt cx="7748958" cy="3915814"/>
          </a:xfrm>
        </p:grpSpPr>
        <p:sp>
          <p:nvSpPr>
            <p:cNvPr id="11" name="CasellaDiTesto 10">
              <a:extLst>
                <a:ext uri="{FF2B5EF4-FFF2-40B4-BE49-F238E27FC236}">
                  <a16:creationId xmlns:a16="http://schemas.microsoft.com/office/drawing/2014/main" id="{F6848544-A0A1-D541-9ACD-46A98797F5A2}"/>
                </a:ext>
              </a:extLst>
            </p:cNvPr>
            <p:cNvSpPr txBox="1"/>
            <p:nvPr/>
          </p:nvSpPr>
          <p:spPr>
            <a:xfrm>
              <a:off x="137452" y="2177482"/>
              <a:ext cx="2071269" cy="415498"/>
            </a:xfrm>
            <a:prstGeom prst="rect">
              <a:avLst/>
            </a:prstGeom>
            <a:noFill/>
            <a:ln w="19050">
              <a:noFill/>
            </a:ln>
          </p:spPr>
          <p:txBody>
            <a:bodyPr wrap="square" rtlCol="0">
              <a:spAutoFit/>
            </a:bodyPr>
            <a:lstStyle/>
            <a:p>
              <a:pPr>
                <a:lnSpc>
                  <a:spcPct val="150000"/>
                </a:lnSpc>
              </a:pPr>
              <a:r>
                <a:rPr lang="it-IT" sz="1400" b="1" dirty="0">
                  <a:solidFill>
                    <a:schemeClr val="tx2">
                      <a:lumMod val="50000"/>
                    </a:schemeClr>
                  </a:solidFill>
                  <a:latin typeface="Cambria" panose="02040503050406030204" pitchFamily="18" charset="0"/>
                </a:rPr>
                <a:t>PREGIUDIZIO ETNICO</a:t>
              </a:r>
              <a:endParaRPr lang="it-IT" sz="1200" b="1" dirty="0">
                <a:solidFill>
                  <a:schemeClr val="tx2">
                    <a:lumMod val="50000"/>
                  </a:schemeClr>
                </a:solidFill>
                <a:latin typeface="Cambria" panose="02040503050406030204" pitchFamily="18" charset="0"/>
              </a:endParaRPr>
            </a:p>
          </p:txBody>
        </p:sp>
        <p:sp>
          <p:nvSpPr>
            <p:cNvPr id="12" name="CasellaDiTesto 11">
              <a:extLst>
                <a:ext uri="{FF2B5EF4-FFF2-40B4-BE49-F238E27FC236}">
                  <a16:creationId xmlns:a16="http://schemas.microsoft.com/office/drawing/2014/main" id="{549BAFA7-094B-484A-BBD8-CF4D9096D2ED}"/>
                </a:ext>
              </a:extLst>
            </p:cNvPr>
            <p:cNvSpPr txBox="1"/>
            <p:nvPr/>
          </p:nvSpPr>
          <p:spPr>
            <a:xfrm>
              <a:off x="2982926" y="2182617"/>
              <a:ext cx="1914268" cy="415498"/>
            </a:xfrm>
            <a:prstGeom prst="rect">
              <a:avLst/>
            </a:prstGeom>
            <a:noFill/>
            <a:ln w="19050">
              <a:noFill/>
            </a:ln>
          </p:spPr>
          <p:txBody>
            <a:bodyPr wrap="square" rtlCol="0">
              <a:spAutoFit/>
            </a:bodyPr>
            <a:lstStyle/>
            <a:p>
              <a:pPr>
                <a:lnSpc>
                  <a:spcPct val="150000"/>
                </a:lnSpc>
              </a:pPr>
              <a:r>
                <a:rPr lang="it-IT" sz="1400" b="1" dirty="0">
                  <a:solidFill>
                    <a:schemeClr val="tx2">
                      <a:lumMod val="50000"/>
                    </a:schemeClr>
                  </a:solidFill>
                  <a:latin typeface="Cambria" panose="02040503050406030204" pitchFamily="18" charset="0"/>
                </a:rPr>
                <a:t>SESSISMO</a:t>
              </a:r>
              <a:endParaRPr lang="it-IT" sz="1200" b="1" dirty="0">
                <a:solidFill>
                  <a:schemeClr val="tx2">
                    <a:lumMod val="50000"/>
                  </a:schemeClr>
                </a:solidFill>
                <a:latin typeface="Cambria" panose="02040503050406030204" pitchFamily="18" charset="0"/>
              </a:endParaRPr>
            </a:p>
          </p:txBody>
        </p:sp>
        <p:sp>
          <p:nvSpPr>
            <p:cNvPr id="13" name="CasellaDiTesto 12">
              <a:extLst>
                <a:ext uri="{FF2B5EF4-FFF2-40B4-BE49-F238E27FC236}">
                  <a16:creationId xmlns:a16="http://schemas.microsoft.com/office/drawing/2014/main" id="{F67FC7DA-A55C-6840-B661-DDB16750230B}"/>
                </a:ext>
              </a:extLst>
            </p:cNvPr>
            <p:cNvSpPr txBox="1"/>
            <p:nvPr/>
          </p:nvSpPr>
          <p:spPr>
            <a:xfrm>
              <a:off x="5669147" y="2177482"/>
              <a:ext cx="2217263" cy="415498"/>
            </a:xfrm>
            <a:prstGeom prst="rect">
              <a:avLst/>
            </a:prstGeom>
            <a:noFill/>
            <a:ln w="19050">
              <a:noFill/>
            </a:ln>
          </p:spPr>
          <p:txBody>
            <a:bodyPr wrap="square" rtlCol="0">
              <a:spAutoFit/>
            </a:bodyPr>
            <a:lstStyle/>
            <a:p>
              <a:pPr>
                <a:lnSpc>
                  <a:spcPct val="150000"/>
                </a:lnSpc>
              </a:pPr>
              <a:r>
                <a:rPr lang="it-IT" sz="1400" b="1" dirty="0">
                  <a:solidFill>
                    <a:schemeClr val="tx2">
                      <a:lumMod val="50000"/>
                    </a:schemeClr>
                  </a:solidFill>
                  <a:latin typeface="Cambria" panose="02040503050406030204" pitchFamily="18" charset="0"/>
                </a:rPr>
                <a:t>PREGIUDIZIO SESSUALE</a:t>
              </a:r>
              <a:endParaRPr lang="it-IT" sz="1200" b="1" dirty="0">
                <a:solidFill>
                  <a:schemeClr val="tx2">
                    <a:lumMod val="50000"/>
                  </a:schemeClr>
                </a:solidFill>
                <a:latin typeface="Cambria" panose="02040503050406030204" pitchFamily="18" charset="0"/>
              </a:endParaRPr>
            </a:p>
          </p:txBody>
        </p:sp>
        <p:cxnSp>
          <p:nvCxnSpPr>
            <p:cNvPr id="10" name="Connettore 1 9">
              <a:extLst>
                <a:ext uri="{FF2B5EF4-FFF2-40B4-BE49-F238E27FC236}">
                  <a16:creationId xmlns:a16="http://schemas.microsoft.com/office/drawing/2014/main" id="{9CDCF732-0DAF-174C-8275-3691828AB58D}"/>
                </a:ext>
              </a:extLst>
            </p:cNvPr>
            <p:cNvCxnSpPr/>
            <p:nvPr/>
          </p:nvCxnSpPr>
          <p:spPr>
            <a:xfrm>
              <a:off x="2915816" y="2420888"/>
              <a:ext cx="0" cy="36724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ttore 1 16">
              <a:extLst>
                <a:ext uri="{FF2B5EF4-FFF2-40B4-BE49-F238E27FC236}">
                  <a16:creationId xmlns:a16="http://schemas.microsoft.com/office/drawing/2014/main" id="{D02D0429-7E7D-0946-B45B-314C8809CFDE}"/>
                </a:ext>
              </a:extLst>
            </p:cNvPr>
            <p:cNvCxnSpPr/>
            <p:nvPr/>
          </p:nvCxnSpPr>
          <p:spPr>
            <a:xfrm>
              <a:off x="5580112" y="2420888"/>
              <a:ext cx="0" cy="3672408"/>
            </a:xfrm>
            <a:prstGeom prst="line">
              <a:avLst/>
            </a:prstGeom>
          </p:spPr>
          <p:style>
            <a:lnRef idx="1">
              <a:schemeClr val="accent1"/>
            </a:lnRef>
            <a:fillRef idx="0">
              <a:schemeClr val="accent1"/>
            </a:fillRef>
            <a:effectRef idx="0">
              <a:schemeClr val="accent1"/>
            </a:effectRef>
            <a:fontRef idx="minor">
              <a:schemeClr val="tx1"/>
            </a:fontRef>
          </p:style>
        </p:cxnSp>
      </p:grpSp>
      <p:sp>
        <p:nvSpPr>
          <p:cNvPr id="19" name="CasellaDiTesto 18">
            <a:extLst>
              <a:ext uri="{FF2B5EF4-FFF2-40B4-BE49-F238E27FC236}">
                <a16:creationId xmlns:a16="http://schemas.microsoft.com/office/drawing/2014/main" id="{69FCE7F5-F484-8C40-9A8C-E9AE1C8A00AD}"/>
              </a:ext>
            </a:extLst>
          </p:cNvPr>
          <p:cNvSpPr txBox="1"/>
          <p:nvPr/>
        </p:nvSpPr>
        <p:spPr>
          <a:xfrm>
            <a:off x="6048186" y="123688"/>
            <a:ext cx="1015021" cy="307777"/>
          </a:xfrm>
          <a:prstGeom prst="rect">
            <a:avLst/>
          </a:prstGeom>
          <a:noFill/>
        </p:spPr>
        <p:txBody>
          <a:bodyPr wrap="none" rtlCol="0">
            <a:spAutoFit/>
          </a:bodyPr>
          <a:lstStyle/>
          <a:p>
            <a:r>
              <a:rPr lang="it-IT" sz="1400" b="1" dirty="0">
                <a:latin typeface="Cambria" panose="02040503050406030204" pitchFamily="18" charset="0"/>
              </a:rPr>
              <a:t>Ma anche:</a:t>
            </a:r>
          </a:p>
        </p:txBody>
      </p:sp>
      <p:sp>
        <p:nvSpPr>
          <p:cNvPr id="20" name="CasellaDiTesto 19">
            <a:extLst>
              <a:ext uri="{FF2B5EF4-FFF2-40B4-BE49-F238E27FC236}">
                <a16:creationId xmlns:a16="http://schemas.microsoft.com/office/drawing/2014/main" id="{32EC2402-AF38-B046-8433-D8E633747C9B}"/>
              </a:ext>
            </a:extLst>
          </p:cNvPr>
          <p:cNvSpPr txBox="1"/>
          <p:nvPr/>
        </p:nvSpPr>
        <p:spPr>
          <a:xfrm>
            <a:off x="1739851" y="2553035"/>
            <a:ext cx="2490335" cy="1169551"/>
          </a:xfrm>
          <a:prstGeom prst="rect">
            <a:avLst/>
          </a:prstGeom>
          <a:noFill/>
          <a:ln w="19050">
            <a:noFill/>
            <a:prstDash val="dash"/>
          </a:ln>
        </p:spPr>
        <p:txBody>
          <a:bodyPr wrap="square" rtlCol="0">
            <a:spAutoFit/>
          </a:bodyPr>
          <a:lstStyle/>
          <a:p>
            <a:r>
              <a:rPr lang="it-IT" sz="1400" dirty="0">
                <a:latin typeface="Cambria" panose="02040503050406030204" pitchFamily="18" charset="0"/>
              </a:rPr>
              <a:t>Atteggiamento negativo verso individui appartenenti a gruppi con un </a:t>
            </a:r>
            <a:r>
              <a:rPr lang="it-IT" sz="1400" b="1" dirty="0">
                <a:latin typeface="Cambria" panose="02040503050406030204" pitchFamily="18" charset="0"/>
              </a:rPr>
              <a:t>background socio-culturale diverso </a:t>
            </a:r>
            <a:r>
              <a:rPr lang="it-IT" sz="1400" dirty="0">
                <a:latin typeface="Cambria" panose="02040503050406030204" pitchFamily="18" charset="0"/>
              </a:rPr>
              <a:t>rispetto al proprio gruppo.</a:t>
            </a:r>
            <a:endParaRPr lang="it-IT" dirty="0">
              <a:latin typeface="Cambria" panose="02040503050406030204" pitchFamily="18" charset="0"/>
            </a:endParaRPr>
          </a:p>
        </p:txBody>
      </p:sp>
      <p:grpSp>
        <p:nvGrpSpPr>
          <p:cNvPr id="30" name="Gruppo 29">
            <a:extLst>
              <a:ext uri="{FF2B5EF4-FFF2-40B4-BE49-F238E27FC236}">
                <a16:creationId xmlns:a16="http://schemas.microsoft.com/office/drawing/2014/main" id="{B4CB2A6A-FB1F-A54D-ACE2-BDDBA5B0B223}"/>
              </a:ext>
            </a:extLst>
          </p:cNvPr>
          <p:cNvGrpSpPr/>
          <p:nvPr/>
        </p:nvGrpSpPr>
        <p:grpSpPr>
          <a:xfrm>
            <a:off x="1682321" y="4531973"/>
            <a:ext cx="2706353" cy="1593925"/>
            <a:chOff x="137451" y="4234232"/>
            <a:chExt cx="2706353" cy="1593925"/>
          </a:xfrm>
        </p:grpSpPr>
        <mc:AlternateContent xmlns:mc="http://schemas.openxmlformats.org/markup-compatibility/2006" xmlns:a14="http://schemas.microsoft.com/office/drawing/2010/main">
          <mc:Choice Requires="a14">
            <p:sp>
              <p:nvSpPr>
                <p:cNvPr id="21" name="CasellaDiTesto 20">
                  <a:extLst>
                    <a:ext uri="{FF2B5EF4-FFF2-40B4-BE49-F238E27FC236}">
                      <a16:creationId xmlns:a16="http://schemas.microsoft.com/office/drawing/2014/main" id="{0B77F793-75F5-3D40-9F9C-3A17738FB356}"/>
                    </a:ext>
                  </a:extLst>
                </p:cNvPr>
                <p:cNvSpPr txBox="1"/>
                <p:nvPr/>
              </p:nvSpPr>
              <p:spPr>
                <a:xfrm>
                  <a:off x="137451" y="4234232"/>
                  <a:ext cx="2706353" cy="369332"/>
                </a:xfrm>
                <a:prstGeom prst="rect">
                  <a:avLst/>
                </a:prstGeom>
                <a:solidFill>
                  <a:schemeClr val="bg1"/>
                </a:solidFill>
                <a:ln w="12700">
                  <a:solidFill>
                    <a:schemeClr val="tx2">
                      <a:lumMod val="50000"/>
                    </a:schemeClr>
                  </a:solidFill>
                </a:ln>
              </p:spPr>
              <p:txBody>
                <a:bodyPr wrap="square" rtlCol="0">
                  <a:spAutoFit/>
                </a:bodyPr>
                <a:lstStyle/>
                <a:p>
                  <a:pPr>
                    <a:lnSpc>
                      <a:spcPct val="150000"/>
                    </a:lnSpc>
                  </a:pPr>
                  <a:r>
                    <a:rPr lang="it-IT" sz="1200" b="1" dirty="0">
                      <a:solidFill>
                        <a:schemeClr val="accent2">
                          <a:lumMod val="50000"/>
                        </a:schemeClr>
                      </a:solidFill>
                      <a:latin typeface="Cambria" panose="02040503050406030204" pitchFamily="18" charset="0"/>
                    </a:rPr>
                    <a:t>PREGIUDIZIO ETNICO </a:t>
                  </a:r>
                  <a14:m>
                    <m:oMath xmlns:m="http://schemas.openxmlformats.org/officeDocument/2006/math">
                      <m:r>
                        <a:rPr lang="it-IT" sz="1200" b="1" i="1">
                          <a:solidFill>
                            <a:schemeClr val="accent2">
                              <a:lumMod val="50000"/>
                            </a:schemeClr>
                          </a:solidFill>
                          <a:latin typeface="Cambria Math" panose="02040503050406030204" pitchFamily="18" charset="0"/>
                          <a:ea typeface="Cambria Math" panose="02040503050406030204" pitchFamily="18" charset="0"/>
                        </a:rPr>
                        <m:t>≠</m:t>
                      </m:r>
                    </m:oMath>
                  </a14:m>
                  <a:r>
                    <a:rPr lang="it-IT" sz="1200" b="1" dirty="0">
                      <a:solidFill>
                        <a:schemeClr val="accent2">
                          <a:lumMod val="50000"/>
                        </a:schemeClr>
                      </a:solidFill>
                      <a:latin typeface="Cambria" panose="02040503050406030204" pitchFamily="18" charset="0"/>
                    </a:rPr>
                    <a:t> RAZZISMO</a:t>
                  </a:r>
                </a:p>
              </p:txBody>
            </p:sp>
          </mc:Choice>
          <mc:Fallback xmlns="">
            <p:sp>
              <p:nvSpPr>
                <p:cNvPr id="21" name="CasellaDiTesto 20">
                  <a:extLst>
                    <a:ext uri="{FF2B5EF4-FFF2-40B4-BE49-F238E27FC236}">
                      <a16:creationId xmlns:a16="http://schemas.microsoft.com/office/drawing/2014/main" id="{0B77F793-75F5-3D40-9F9C-3A17738FB356}"/>
                    </a:ext>
                  </a:extLst>
                </p:cNvPr>
                <p:cNvSpPr txBox="1">
                  <a:spLocks noRot="1" noChangeAspect="1" noMove="1" noResize="1" noEditPoints="1" noAdjustHandles="1" noChangeArrowheads="1" noChangeShapeType="1" noTextEdit="1"/>
                </p:cNvSpPr>
                <p:nvPr/>
              </p:nvSpPr>
              <p:spPr>
                <a:xfrm>
                  <a:off x="137451" y="4234232"/>
                  <a:ext cx="2706353" cy="369332"/>
                </a:xfrm>
                <a:prstGeom prst="rect">
                  <a:avLst/>
                </a:prstGeom>
                <a:blipFill>
                  <a:blip r:embed="rId2"/>
                  <a:stretch>
                    <a:fillRect b="-3226"/>
                  </a:stretch>
                </a:blipFill>
                <a:ln w="12700">
                  <a:solidFill>
                    <a:schemeClr val="tx2">
                      <a:lumMod val="50000"/>
                    </a:schemeClr>
                  </a:solidFill>
                </a:ln>
              </p:spPr>
              <p:txBody>
                <a:bodyPr/>
                <a:lstStyle/>
                <a:p>
                  <a:r>
                    <a:rPr lang="it-IT">
                      <a:noFill/>
                    </a:rPr>
                    <a:t> </a:t>
                  </a:r>
                </a:p>
              </p:txBody>
            </p:sp>
          </mc:Fallback>
        </mc:AlternateContent>
        <p:sp>
          <p:nvSpPr>
            <p:cNvPr id="22" name="CasellaDiTesto 21">
              <a:extLst>
                <a:ext uri="{FF2B5EF4-FFF2-40B4-BE49-F238E27FC236}">
                  <a16:creationId xmlns:a16="http://schemas.microsoft.com/office/drawing/2014/main" id="{5456477B-D667-C543-8428-51A6AD526A68}"/>
                </a:ext>
              </a:extLst>
            </p:cNvPr>
            <p:cNvSpPr txBox="1"/>
            <p:nvPr/>
          </p:nvSpPr>
          <p:spPr>
            <a:xfrm>
              <a:off x="139263" y="4627828"/>
              <a:ext cx="2490335" cy="1200329"/>
            </a:xfrm>
            <a:prstGeom prst="rect">
              <a:avLst/>
            </a:prstGeom>
            <a:noFill/>
            <a:ln w="19050">
              <a:noFill/>
              <a:prstDash val="dash"/>
            </a:ln>
          </p:spPr>
          <p:txBody>
            <a:bodyPr wrap="square" rtlCol="0">
              <a:spAutoFit/>
            </a:bodyPr>
            <a:lstStyle/>
            <a:p>
              <a:r>
                <a:rPr lang="it-IT" sz="1200" dirty="0">
                  <a:latin typeface="Cambria" panose="02040503050406030204" pitchFamily="18" charset="0"/>
                </a:rPr>
                <a:t>Il razzismo implica la credenza che un gruppo «razziale» sia superiore rispetto a un altro.</a:t>
              </a:r>
            </a:p>
            <a:p>
              <a:endParaRPr lang="it-IT" sz="1200" dirty="0">
                <a:latin typeface="Cambria" panose="02040503050406030204" pitchFamily="18" charset="0"/>
              </a:endParaRPr>
            </a:p>
            <a:p>
              <a:r>
                <a:rPr lang="it-IT" sz="1200" b="1" dirty="0">
                  <a:latin typeface="Cambria" panose="02040503050406030204" pitchFamily="18" charset="0"/>
                </a:rPr>
                <a:t>Il pregiudizio etnico NON implica tale credenza di superiorità.</a:t>
              </a:r>
              <a:endParaRPr lang="it-IT" sz="1600" b="1" dirty="0">
                <a:latin typeface="Cambria" panose="02040503050406030204" pitchFamily="18" charset="0"/>
              </a:endParaRPr>
            </a:p>
          </p:txBody>
        </p:sp>
      </p:grpSp>
      <p:sp>
        <p:nvSpPr>
          <p:cNvPr id="26" name="CasellaDiTesto 25">
            <a:extLst>
              <a:ext uri="{FF2B5EF4-FFF2-40B4-BE49-F238E27FC236}">
                <a16:creationId xmlns:a16="http://schemas.microsoft.com/office/drawing/2014/main" id="{391D6DE3-ACD7-1640-80CF-71851292DC67}"/>
              </a:ext>
            </a:extLst>
          </p:cNvPr>
          <p:cNvSpPr txBox="1"/>
          <p:nvPr/>
        </p:nvSpPr>
        <p:spPr>
          <a:xfrm>
            <a:off x="4516402" y="2509591"/>
            <a:ext cx="2648846" cy="1692771"/>
          </a:xfrm>
          <a:prstGeom prst="rect">
            <a:avLst/>
          </a:prstGeom>
          <a:noFill/>
          <a:ln w="19050">
            <a:noFill/>
            <a:prstDash val="dash"/>
          </a:ln>
        </p:spPr>
        <p:txBody>
          <a:bodyPr wrap="square" rtlCol="0">
            <a:spAutoFit/>
          </a:bodyPr>
          <a:lstStyle/>
          <a:p>
            <a:r>
              <a:rPr lang="it-IT" sz="1400" dirty="0">
                <a:latin typeface="Cambria" panose="02040503050406030204" pitchFamily="18" charset="0"/>
              </a:rPr>
              <a:t>Atteggiamento negativo verso l’altro in base al suo </a:t>
            </a:r>
            <a:r>
              <a:rPr lang="it-IT" sz="1400" b="1" dirty="0">
                <a:latin typeface="Cambria" panose="02040503050406030204" pitchFamily="18" charset="0"/>
              </a:rPr>
              <a:t>genere sessuale.</a:t>
            </a:r>
          </a:p>
          <a:p>
            <a:endParaRPr lang="it-IT" sz="1400" dirty="0">
              <a:latin typeface="Cambria" panose="02040503050406030204" pitchFamily="18" charset="0"/>
            </a:endParaRPr>
          </a:p>
          <a:p>
            <a:r>
              <a:rPr lang="it-IT" sz="1200" dirty="0">
                <a:latin typeface="Cambria" panose="02040503050406030204" pitchFamily="18" charset="0"/>
              </a:rPr>
              <a:t>In particolare, il sessismo è studiato come l’insieme di atteggiamenti sessisti che gli uomini possono provare nei confronti delle donne.</a:t>
            </a:r>
            <a:endParaRPr lang="it-IT" sz="1600" dirty="0">
              <a:latin typeface="Cambria" panose="02040503050406030204" pitchFamily="18" charset="0"/>
            </a:endParaRPr>
          </a:p>
        </p:txBody>
      </p:sp>
      <p:sp>
        <p:nvSpPr>
          <p:cNvPr id="27" name="CasellaDiTesto 26">
            <a:extLst>
              <a:ext uri="{FF2B5EF4-FFF2-40B4-BE49-F238E27FC236}">
                <a16:creationId xmlns:a16="http://schemas.microsoft.com/office/drawing/2014/main" id="{33A5BB26-F065-4A44-B4DE-A8CFB6ABC95F}"/>
              </a:ext>
            </a:extLst>
          </p:cNvPr>
          <p:cNvSpPr txBox="1"/>
          <p:nvPr/>
        </p:nvSpPr>
        <p:spPr>
          <a:xfrm>
            <a:off x="7104113" y="2552109"/>
            <a:ext cx="3563888" cy="954107"/>
          </a:xfrm>
          <a:prstGeom prst="rect">
            <a:avLst/>
          </a:prstGeom>
          <a:noFill/>
          <a:ln w="19050">
            <a:noFill/>
            <a:prstDash val="dash"/>
          </a:ln>
        </p:spPr>
        <p:txBody>
          <a:bodyPr wrap="square" rtlCol="0">
            <a:spAutoFit/>
          </a:bodyPr>
          <a:lstStyle/>
          <a:p>
            <a:r>
              <a:rPr lang="it-IT" sz="1400" dirty="0">
                <a:latin typeface="Cambria" panose="02040503050406030204" pitchFamily="18" charset="0"/>
              </a:rPr>
              <a:t>È l’insieme dei preconcetti e atteggiamenti negativi che le persone eterosessuali provano verso le persone con un </a:t>
            </a:r>
            <a:r>
              <a:rPr lang="it-IT" sz="1400" b="1" dirty="0">
                <a:latin typeface="Cambria" panose="02040503050406030204" pitchFamily="18" charset="0"/>
              </a:rPr>
              <a:t>orientamento sessuale </a:t>
            </a:r>
            <a:r>
              <a:rPr lang="it-IT" sz="1400" dirty="0">
                <a:latin typeface="Cambria" panose="02040503050406030204" pitchFamily="18" charset="0"/>
              </a:rPr>
              <a:t>diverso dal proprio.</a:t>
            </a:r>
          </a:p>
        </p:txBody>
      </p:sp>
      <p:grpSp>
        <p:nvGrpSpPr>
          <p:cNvPr id="16" name="Gruppo 15">
            <a:extLst>
              <a:ext uri="{FF2B5EF4-FFF2-40B4-BE49-F238E27FC236}">
                <a16:creationId xmlns:a16="http://schemas.microsoft.com/office/drawing/2014/main" id="{FCCEB72D-444E-FF40-B3CB-BDB38C33A575}"/>
              </a:ext>
            </a:extLst>
          </p:cNvPr>
          <p:cNvGrpSpPr/>
          <p:nvPr/>
        </p:nvGrpSpPr>
        <p:grpSpPr>
          <a:xfrm>
            <a:off x="7206397" y="4029392"/>
            <a:ext cx="3461603" cy="1778591"/>
            <a:chOff x="5690851" y="4234232"/>
            <a:chExt cx="3461603" cy="1778591"/>
          </a:xfrm>
        </p:grpSpPr>
        <mc:AlternateContent xmlns:mc="http://schemas.openxmlformats.org/markup-compatibility/2006" xmlns:a14="http://schemas.microsoft.com/office/drawing/2010/main">
          <mc:Choice Requires="a14">
            <p:sp>
              <p:nvSpPr>
                <p:cNvPr id="28" name="CasellaDiTesto 27">
                  <a:extLst>
                    <a:ext uri="{FF2B5EF4-FFF2-40B4-BE49-F238E27FC236}">
                      <a16:creationId xmlns:a16="http://schemas.microsoft.com/office/drawing/2014/main" id="{22B2E2D1-24A6-CD4E-8281-A26261D0FE69}"/>
                    </a:ext>
                  </a:extLst>
                </p:cNvPr>
                <p:cNvSpPr txBox="1"/>
                <p:nvPr/>
              </p:nvSpPr>
              <p:spPr>
                <a:xfrm>
                  <a:off x="5690852" y="4234232"/>
                  <a:ext cx="3313873" cy="369332"/>
                </a:xfrm>
                <a:prstGeom prst="rect">
                  <a:avLst/>
                </a:prstGeom>
                <a:solidFill>
                  <a:schemeClr val="bg1"/>
                </a:solidFill>
                <a:ln w="12700">
                  <a:solidFill>
                    <a:schemeClr val="tx2">
                      <a:lumMod val="50000"/>
                    </a:schemeClr>
                  </a:solidFill>
                </a:ln>
              </p:spPr>
              <p:txBody>
                <a:bodyPr wrap="square" rtlCol="0">
                  <a:spAutoFit/>
                </a:bodyPr>
                <a:lstStyle/>
                <a:p>
                  <a:pPr>
                    <a:lnSpc>
                      <a:spcPct val="150000"/>
                    </a:lnSpc>
                  </a:pPr>
                  <a:r>
                    <a:rPr lang="it-IT" sz="1200" b="1" dirty="0">
                      <a:solidFill>
                        <a:schemeClr val="accent2">
                          <a:lumMod val="50000"/>
                        </a:schemeClr>
                      </a:solidFill>
                      <a:latin typeface="Cambria" panose="02040503050406030204" pitchFamily="18" charset="0"/>
                    </a:rPr>
                    <a:t>PREGIUDIZIO SESSUALE </a:t>
                  </a:r>
                  <a14:m>
                    <m:oMath xmlns:m="http://schemas.openxmlformats.org/officeDocument/2006/math">
                      <m:r>
                        <a:rPr lang="it-IT" sz="1200" b="1" i="1">
                          <a:solidFill>
                            <a:schemeClr val="accent2">
                              <a:lumMod val="50000"/>
                            </a:schemeClr>
                          </a:solidFill>
                          <a:latin typeface="Cambria Math" panose="02040503050406030204" pitchFamily="18" charset="0"/>
                          <a:ea typeface="Cambria Math" panose="02040503050406030204" pitchFamily="18" charset="0"/>
                        </a:rPr>
                        <m:t>≠</m:t>
                      </m:r>
                    </m:oMath>
                  </a14:m>
                  <a:r>
                    <a:rPr lang="it-IT" sz="1200" b="1" dirty="0">
                      <a:solidFill>
                        <a:schemeClr val="accent2">
                          <a:lumMod val="50000"/>
                        </a:schemeClr>
                      </a:solidFill>
                      <a:latin typeface="Cambria" panose="02040503050406030204" pitchFamily="18" charset="0"/>
                    </a:rPr>
                    <a:t> OMOFOBIA</a:t>
                  </a:r>
                </a:p>
              </p:txBody>
            </p:sp>
          </mc:Choice>
          <mc:Fallback xmlns="">
            <p:sp>
              <p:nvSpPr>
                <p:cNvPr id="28" name="CasellaDiTesto 27">
                  <a:extLst>
                    <a:ext uri="{FF2B5EF4-FFF2-40B4-BE49-F238E27FC236}">
                      <a16:creationId xmlns:a16="http://schemas.microsoft.com/office/drawing/2014/main" id="{22B2E2D1-24A6-CD4E-8281-A26261D0FE69}"/>
                    </a:ext>
                  </a:extLst>
                </p:cNvPr>
                <p:cNvSpPr txBox="1">
                  <a:spLocks noRot="1" noChangeAspect="1" noMove="1" noResize="1" noEditPoints="1" noAdjustHandles="1" noChangeArrowheads="1" noChangeShapeType="1" noTextEdit="1"/>
                </p:cNvSpPr>
                <p:nvPr/>
              </p:nvSpPr>
              <p:spPr>
                <a:xfrm>
                  <a:off x="5690852" y="4234232"/>
                  <a:ext cx="3313873" cy="369332"/>
                </a:xfrm>
                <a:prstGeom prst="rect">
                  <a:avLst/>
                </a:prstGeom>
                <a:blipFill>
                  <a:blip r:embed="rId3"/>
                  <a:stretch>
                    <a:fillRect b="-1587"/>
                  </a:stretch>
                </a:blipFill>
                <a:ln w="12700">
                  <a:solidFill>
                    <a:schemeClr val="tx2">
                      <a:lumMod val="50000"/>
                    </a:schemeClr>
                  </a:solidFill>
                </a:ln>
              </p:spPr>
              <p:txBody>
                <a:bodyPr/>
                <a:lstStyle/>
                <a:p>
                  <a:r>
                    <a:rPr lang="it-IT">
                      <a:noFill/>
                    </a:rPr>
                    <a:t> </a:t>
                  </a:r>
                </a:p>
              </p:txBody>
            </p:sp>
          </mc:Fallback>
        </mc:AlternateContent>
        <p:sp>
          <p:nvSpPr>
            <p:cNvPr id="29" name="CasellaDiTesto 28">
              <a:extLst>
                <a:ext uri="{FF2B5EF4-FFF2-40B4-BE49-F238E27FC236}">
                  <a16:creationId xmlns:a16="http://schemas.microsoft.com/office/drawing/2014/main" id="{C6218365-F80A-7346-9F14-A9D44144D806}"/>
                </a:ext>
              </a:extLst>
            </p:cNvPr>
            <p:cNvSpPr txBox="1"/>
            <p:nvPr/>
          </p:nvSpPr>
          <p:spPr>
            <a:xfrm>
              <a:off x="5690851" y="4627828"/>
              <a:ext cx="3461603" cy="1384995"/>
            </a:xfrm>
            <a:prstGeom prst="rect">
              <a:avLst/>
            </a:prstGeom>
            <a:noFill/>
            <a:ln w="19050">
              <a:noFill/>
              <a:prstDash val="dash"/>
            </a:ln>
          </p:spPr>
          <p:txBody>
            <a:bodyPr wrap="square" rtlCol="0">
              <a:spAutoFit/>
            </a:bodyPr>
            <a:lstStyle/>
            <a:p>
              <a:r>
                <a:rPr lang="it-IT" sz="1200" dirty="0">
                  <a:latin typeface="Cambria" panose="02040503050406030204" pitchFamily="18" charset="0"/>
                </a:rPr>
                <a:t>L’omofobia indica una paura irrazionale verso gli omosessuali , espressione di una personalità patologica [</a:t>
              </a:r>
              <a:r>
                <a:rPr lang="it-IT" sz="1200" dirty="0" err="1">
                  <a:latin typeface="Cambria" panose="02040503050406030204" pitchFamily="18" charset="0"/>
                </a:rPr>
                <a:t>Herek</a:t>
              </a:r>
              <a:r>
                <a:rPr lang="it-IT" sz="1200" dirty="0">
                  <a:latin typeface="Cambria" panose="02040503050406030204" pitchFamily="18" charset="0"/>
                </a:rPr>
                <a:t>, 2000].</a:t>
              </a:r>
            </a:p>
            <a:p>
              <a:endParaRPr lang="it-IT" sz="1200" dirty="0">
                <a:latin typeface="Cambria" panose="02040503050406030204" pitchFamily="18" charset="0"/>
              </a:endParaRPr>
            </a:p>
            <a:p>
              <a:r>
                <a:rPr lang="it-IT" sz="1200" b="1" dirty="0">
                  <a:latin typeface="Cambria" panose="02040503050406030204" pitchFamily="18" charset="0"/>
                </a:rPr>
                <a:t>Il pregiudizio sessuale si sviluppa socialmente e NON è legato necessariamente a particolari caratteristiche di personalità.</a:t>
              </a:r>
              <a:endParaRPr lang="it-IT" sz="1600" b="1" dirty="0">
                <a:latin typeface="Cambria" panose="02040503050406030204" pitchFamily="18" charset="0"/>
              </a:endParaRPr>
            </a:p>
          </p:txBody>
        </p:sp>
      </p:grpSp>
      <p:sp>
        <p:nvSpPr>
          <p:cNvPr id="32" name="CasellaDiTesto 31">
            <a:extLst>
              <a:ext uri="{FF2B5EF4-FFF2-40B4-BE49-F238E27FC236}">
                <a16:creationId xmlns:a16="http://schemas.microsoft.com/office/drawing/2014/main" id="{80BACD51-A8FE-F34A-84BF-2304BD3A1BA4}"/>
              </a:ext>
            </a:extLst>
          </p:cNvPr>
          <p:cNvSpPr txBox="1"/>
          <p:nvPr/>
        </p:nvSpPr>
        <p:spPr>
          <a:xfrm>
            <a:off x="1739851" y="2148970"/>
            <a:ext cx="5248439" cy="2354491"/>
          </a:xfrm>
          <a:prstGeom prst="rect">
            <a:avLst/>
          </a:prstGeom>
          <a:solidFill>
            <a:schemeClr val="bg1"/>
          </a:solidFill>
          <a:ln w="19050">
            <a:solidFill>
              <a:schemeClr val="accent1">
                <a:shade val="95000"/>
                <a:satMod val="105000"/>
              </a:schemeClr>
            </a:solidFill>
          </a:ln>
        </p:spPr>
        <p:txBody>
          <a:bodyPr wrap="square" rtlCol="0">
            <a:spAutoFit/>
          </a:bodyPr>
          <a:lstStyle/>
          <a:p>
            <a:pPr marL="285750" indent="-285750">
              <a:lnSpc>
                <a:spcPct val="150000"/>
              </a:lnSpc>
              <a:buFont typeface="Arial" panose="020B0604020202020204" pitchFamily="34" charset="0"/>
              <a:buChar char="•"/>
            </a:pPr>
            <a:r>
              <a:rPr lang="it-IT" sz="1400" dirty="0">
                <a:solidFill>
                  <a:schemeClr val="tx2">
                    <a:lumMod val="50000"/>
                  </a:schemeClr>
                </a:solidFill>
                <a:latin typeface="Cambria" panose="02040503050406030204" pitchFamily="18" charset="0"/>
              </a:rPr>
              <a:t>PREGIUDIZIO ETNICO</a:t>
            </a:r>
          </a:p>
          <a:p>
            <a:pPr marL="285750" indent="-285750">
              <a:lnSpc>
                <a:spcPct val="150000"/>
              </a:lnSpc>
              <a:buFont typeface="Arial" panose="020B0604020202020204" pitchFamily="34" charset="0"/>
              <a:buChar char="•"/>
            </a:pPr>
            <a:r>
              <a:rPr lang="it-IT" sz="1400" dirty="0">
                <a:solidFill>
                  <a:schemeClr val="tx2">
                    <a:lumMod val="50000"/>
                  </a:schemeClr>
                </a:solidFill>
                <a:latin typeface="Cambria" panose="02040503050406030204" pitchFamily="18" charset="0"/>
              </a:rPr>
              <a:t>SESSISMO</a:t>
            </a:r>
          </a:p>
          <a:p>
            <a:pPr marL="285750" indent="-285750">
              <a:lnSpc>
                <a:spcPct val="150000"/>
              </a:lnSpc>
              <a:buFont typeface="Arial" panose="020B0604020202020204" pitchFamily="34" charset="0"/>
              <a:buChar char="•"/>
            </a:pPr>
            <a:r>
              <a:rPr lang="it-IT" sz="1400" dirty="0">
                <a:solidFill>
                  <a:schemeClr val="tx2">
                    <a:lumMod val="50000"/>
                  </a:schemeClr>
                </a:solidFill>
                <a:latin typeface="Cambria" panose="02040503050406030204" pitchFamily="18" charset="0"/>
              </a:rPr>
              <a:t>PREGIUDIZIO SESSUALE</a:t>
            </a:r>
          </a:p>
          <a:p>
            <a:pPr marL="285750" indent="-285750">
              <a:lnSpc>
                <a:spcPct val="150000"/>
              </a:lnSpc>
              <a:buFont typeface="Arial" panose="020B0604020202020204" pitchFamily="34" charset="0"/>
              <a:buChar char="•"/>
            </a:pPr>
            <a:r>
              <a:rPr lang="it-IT" sz="1400" dirty="0">
                <a:solidFill>
                  <a:schemeClr val="tx2">
                    <a:lumMod val="50000"/>
                  </a:schemeClr>
                </a:solidFill>
                <a:latin typeface="Cambria" panose="02040503050406030204" pitchFamily="18" charset="0"/>
              </a:rPr>
              <a:t>AGEISM</a:t>
            </a:r>
          </a:p>
          <a:p>
            <a:pPr marL="285750" indent="-285750">
              <a:lnSpc>
                <a:spcPct val="150000"/>
              </a:lnSpc>
              <a:buFont typeface="Arial" panose="020B0604020202020204" pitchFamily="34" charset="0"/>
              <a:buChar char="•"/>
            </a:pPr>
            <a:r>
              <a:rPr lang="it-IT" sz="1400" dirty="0">
                <a:solidFill>
                  <a:schemeClr val="tx2">
                    <a:lumMod val="50000"/>
                  </a:schemeClr>
                </a:solidFill>
                <a:latin typeface="Cambria" panose="02040503050406030204" pitchFamily="18" charset="0"/>
              </a:rPr>
              <a:t>PREGIUDIZIO NEI CONFRONTI DELLE PERSONE OBESE</a:t>
            </a:r>
          </a:p>
          <a:p>
            <a:pPr marL="285750" indent="-285750">
              <a:lnSpc>
                <a:spcPct val="150000"/>
              </a:lnSpc>
              <a:buFont typeface="Arial" panose="020B0604020202020204" pitchFamily="34" charset="0"/>
              <a:buChar char="•"/>
            </a:pPr>
            <a:r>
              <a:rPr lang="it-IT" sz="1400" dirty="0">
                <a:solidFill>
                  <a:schemeClr val="tx2">
                    <a:lumMod val="50000"/>
                  </a:schemeClr>
                </a:solidFill>
                <a:latin typeface="Cambria" panose="02040503050406030204" pitchFamily="18" charset="0"/>
              </a:rPr>
              <a:t>PREGIUDIZIO VERSO I MALATI MENTALI</a:t>
            </a:r>
          </a:p>
          <a:p>
            <a:pPr marL="285750" indent="-285750">
              <a:lnSpc>
                <a:spcPct val="150000"/>
              </a:lnSpc>
              <a:buFont typeface="Arial" panose="020B0604020202020204" pitchFamily="34" charset="0"/>
              <a:buChar char="•"/>
            </a:pPr>
            <a:r>
              <a:rPr lang="it-IT" sz="1400" dirty="0">
                <a:solidFill>
                  <a:schemeClr val="tx2">
                    <a:lumMod val="50000"/>
                  </a:schemeClr>
                </a:solidFill>
                <a:latin typeface="Cambria" panose="02040503050406030204" pitchFamily="18" charset="0"/>
              </a:rPr>
              <a:t>PREGIUDIZIO VERSO LE PERSONE CON DISABILITÀ FISICHE</a:t>
            </a:r>
            <a:endParaRPr lang="it-IT" sz="1200" dirty="0">
              <a:solidFill>
                <a:schemeClr val="tx2">
                  <a:lumMod val="50000"/>
                </a:schemeClr>
              </a:solidFill>
              <a:latin typeface="Cambria" panose="02040503050406030204" pitchFamily="18" charset="0"/>
            </a:endParaRPr>
          </a:p>
        </p:txBody>
      </p:sp>
    </p:spTree>
    <p:extLst>
      <p:ext uri="{BB962C8B-B14F-4D97-AF65-F5344CB8AC3E}">
        <p14:creationId xmlns:p14="http://schemas.microsoft.com/office/powerpoint/2010/main" val="47034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6" grpId="0"/>
      <p:bldP spid="32" grpId="0" animBg="1"/>
      <p:bldP spid="32"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7E38C0-08CF-F741-88EF-F3398AD1F37A}"/>
              </a:ext>
            </a:extLst>
          </p:cNvPr>
          <p:cNvSpPr>
            <a:spLocks noGrp="1"/>
          </p:cNvSpPr>
          <p:nvPr>
            <p:ph type="sldNum" sz="quarter" idx="12"/>
          </p:nvPr>
        </p:nvSpPr>
        <p:spPr/>
        <p:txBody>
          <a:bodyPr/>
          <a:lstStyle/>
          <a:p>
            <a:fld id="{E3AAEEB7-370C-4CD1-84ED-44A96922B98A}" type="slidenum">
              <a:rPr lang="it-IT" smtClean="0"/>
              <a:pPr/>
              <a:t>30</a:t>
            </a:fld>
            <a:endParaRPr lang="it-IT"/>
          </a:p>
        </p:txBody>
      </p:sp>
      <p:sp>
        <p:nvSpPr>
          <p:cNvPr id="6" name="Rettangolo 5">
            <a:extLst>
              <a:ext uri="{FF2B5EF4-FFF2-40B4-BE49-F238E27FC236}">
                <a16:creationId xmlns:a16="http://schemas.microsoft.com/office/drawing/2014/main" id="{80637DFD-FB59-2F49-AFE4-AAFF759B002C}"/>
              </a:ext>
            </a:extLst>
          </p:cNvPr>
          <p:cNvSpPr/>
          <p:nvPr/>
        </p:nvSpPr>
        <p:spPr>
          <a:xfrm>
            <a:off x="1661452" y="590428"/>
            <a:ext cx="7602900" cy="858443"/>
          </a:xfrm>
          <a:prstGeom prst="rect">
            <a:avLst/>
          </a:prstGeom>
          <a:noFill/>
          <a:ln cmpd="sng">
            <a:solidFill>
              <a:schemeClr val="tx2">
                <a:alpha val="86000"/>
              </a:schemeClr>
            </a:solidFill>
            <a:prstDash val="solid"/>
            <a:extLst>
              <a:ext uri="{C807C97D-BFC1-408E-A445-0C87EB9F89A2}">
                <ask:lineSketchStyleProps xmlns:ask="http://schemas.microsoft.com/office/drawing/2018/sketchyshapes" sd="1219033472">
                  <a:custGeom>
                    <a:avLst/>
                    <a:gdLst>
                      <a:gd name="connsiteX0" fmla="*/ 0 w 9178724"/>
                      <a:gd name="connsiteY0" fmla="*/ 0 h 620030"/>
                      <a:gd name="connsiteX1" fmla="*/ 298309 w 9178724"/>
                      <a:gd name="connsiteY1" fmla="*/ 0 h 620030"/>
                      <a:gd name="connsiteX2" fmla="*/ 596617 w 9178724"/>
                      <a:gd name="connsiteY2" fmla="*/ 0 h 620030"/>
                      <a:gd name="connsiteX3" fmla="*/ 894926 w 9178724"/>
                      <a:gd name="connsiteY3" fmla="*/ 0 h 620030"/>
                      <a:gd name="connsiteX4" fmla="*/ 1652170 w 9178724"/>
                      <a:gd name="connsiteY4" fmla="*/ 0 h 620030"/>
                      <a:gd name="connsiteX5" fmla="*/ 2225841 w 9178724"/>
                      <a:gd name="connsiteY5" fmla="*/ 0 h 620030"/>
                      <a:gd name="connsiteX6" fmla="*/ 2524149 w 9178724"/>
                      <a:gd name="connsiteY6" fmla="*/ 0 h 620030"/>
                      <a:gd name="connsiteX7" fmla="*/ 3097819 w 9178724"/>
                      <a:gd name="connsiteY7" fmla="*/ 0 h 620030"/>
                      <a:gd name="connsiteX8" fmla="*/ 3855064 w 9178724"/>
                      <a:gd name="connsiteY8" fmla="*/ 0 h 620030"/>
                      <a:gd name="connsiteX9" fmla="*/ 4336947 w 9178724"/>
                      <a:gd name="connsiteY9" fmla="*/ 0 h 620030"/>
                      <a:gd name="connsiteX10" fmla="*/ 4818830 w 9178724"/>
                      <a:gd name="connsiteY10" fmla="*/ 0 h 620030"/>
                      <a:gd name="connsiteX11" fmla="*/ 5392500 w 9178724"/>
                      <a:gd name="connsiteY11" fmla="*/ 0 h 620030"/>
                      <a:gd name="connsiteX12" fmla="*/ 6057958 w 9178724"/>
                      <a:gd name="connsiteY12" fmla="*/ 0 h 620030"/>
                      <a:gd name="connsiteX13" fmla="*/ 6723415 w 9178724"/>
                      <a:gd name="connsiteY13" fmla="*/ 0 h 620030"/>
                      <a:gd name="connsiteX14" fmla="*/ 7388873 w 9178724"/>
                      <a:gd name="connsiteY14" fmla="*/ 0 h 620030"/>
                      <a:gd name="connsiteX15" fmla="*/ 8146118 w 9178724"/>
                      <a:gd name="connsiteY15" fmla="*/ 0 h 620030"/>
                      <a:gd name="connsiteX16" fmla="*/ 9178724 w 9178724"/>
                      <a:gd name="connsiteY16" fmla="*/ 0 h 620030"/>
                      <a:gd name="connsiteX17" fmla="*/ 9178724 w 9178724"/>
                      <a:gd name="connsiteY17" fmla="*/ 316215 h 620030"/>
                      <a:gd name="connsiteX18" fmla="*/ 9178724 w 9178724"/>
                      <a:gd name="connsiteY18" fmla="*/ 620030 h 620030"/>
                      <a:gd name="connsiteX19" fmla="*/ 8421479 w 9178724"/>
                      <a:gd name="connsiteY19" fmla="*/ 620030 h 620030"/>
                      <a:gd name="connsiteX20" fmla="*/ 7847809 w 9178724"/>
                      <a:gd name="connsiteY20" fmla="*/ 620030 h 620030"/>
                      <a:gd name="connsiteX21" fmla="*/ 7365926 w 9178724"/>
                      <a:gd name="connsiteY21" fmla="*/ 620030 h 620030"/>
                      <a:gd name="connsiteX22" fmla="*/ 6884043 w 9178724"/>
                      <a:gd name="connsiteY22" fmla="*/ 620030 h 620030"/>
                      <a:gd name="connsiteX23" fmla="*/ 6402160 w 9178724"/>
                      <a:gd name="connsiteY23" fmla="*/ 620030 h 620030"/>
                      <a:gd name="connsiteX24" fmla="*/ 5920277 w 9178724"/>
                      <a:gd name="connsiteY24" fmla="*/ 620030 h 620030"/>
                      <a:gd name="connsiteX25" fmla="*/ 5254819 w 9178724"/>
                      <a:gd name="connsiteY25" fmla="*/ 620030 h 620030"/>
                      <a:gd name="connsiteX26" fmla="*/ 4681149 w 9178724"/>
                      <a:gd name="connsiteY26" fmla="*/ 620030 h 620030"/>
                      <a:gd name="connsiteX27" fmla="*/ 4382841 w 9178724"/>
                      <a:gd name="connsiteY27" fmla="*/ 620030 h 620030"/>
                      <a:gd name="connsiteX28" fmla="*/ 3900958 w 9178724"/>
                      <a:gd name="connsiteY28" fmla="*/ 620030 h 620030"/>
                      <a:gd name="connsiteX29" fmla="*/ 3235500 w 9178724"/>
                      <a:gd name="connsiteY29" fmla="*/ 620030 h 620030"/>
                      <a:gd name="connsiteX30" fmla="*/ 2845404 w 9178724"/>
                      <a:gd name="connsiteY30" fmla="*/ 620030 h 620030"/>
                      <a:gd name="connsiteX31" fmla="*/ 2088160 w 9178724"/>
                      <a:gd name="connsiteY31" fmla="*/ 620030 h 620030"/>
                      <a:gd name="connsiteX32" fmla="*/ 1330915 w 9178724"/>
                      <a:gd name="connsiteY32" fmla="*/ 620030 h 620030"/>
                      <a:gd name="connsiteX33" fmla="*/ 757245 w 9178724"/>
                      <a:gd name="connsiteY33" fmla="*/ 620030 h 620030"/>
                      <a:gd name="connsiteX34" fmla="*/ 0 w 9178724"/>
                      <a:gd name="connsiteY34" fmla="*/ 620030 h 620030"/>
                      <a:gd name="connsiteX35" fmla="*/ 0 w 9178724"/>
                      <a:gd name="connsiteY35" fmla="*/ 310015 h 620030"/>
                      <a:gd name="connsiteX36" fmla="*/ 0 w 9178724"/>
                      <a:gd name="connsiteY36" fmla="*/ 0 h 62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78724" h="620030" fill="none" extrusionOk="0">
                        <a:moveTo>
                          <a:pt x="0" y="0"/>
                        </a:moveTo>
                        <a:cubicBezTo>
                          <a:pt x="102535" y="-35417"/>
                          <a:pt x="231128" y="19743"/>
                          <a:pt x="298309" y="0"/>
                        </a:cubicBezTo>
                        <a:cubicBezTo>
                          <a:pt x="365490" y="-19743"/>
                          <a:pt x="504771" y="6903"/>
                          <a:pt x="596617" y="0"/>
                        </a:cubicBezTo>
                        <a:cubicBezTo>
                          <a:pt x="688463" y="-6903"/>
                          <a:pt x="801466" y="32459"/>
                          <a:pt x="894926" y="0"/>
                        </a:cubicBezTo>
                        <a:cubicBezTo>
                          <a:pt x="988386" y="-32459"/>
                          <a:pt x="1351220" y="8679"/>
                          <a:pt x="1652170" y="0"/>
                        </a:cubicBezTo>
                        <a:cubicBezTo>
                          <a:pt x="1953120" y="-8679"/>
                          <a:pt x="2036343" y="40882"/>
                          <a:pt x="2225841" y="0"/>
                        </a:cubicBezTo>
                        <a:cubicBezTo>
                          <a:pt x="2415339" y="-40882"/>
                          <a:pt x="2409558" y="12227"/>
                          <a:pt x="2524149" y="0"/>
                        </a:cubicBezTo>
                        <a:cubicBezTo>
                          <a:pt x="2638740" y="-12227"/>
                          <a:pt x="2909787" y="59308"/>
                          <a:pt x="3097819" y="0"/>
                        </a:cubicBezTo>
                        <a:cubicBezTo>
                          <a:pt x="3285851" y="-59308"/>
                          <a:pt x="3499507" y="53098"/>
                          <a:pt x="3855064" y="0"/>
                        </a:cubicBezTo>
                        <a:cubicBezTo>
                          <a:pt x="4210622" y="-53098"/>
                          <a:pt x="4150339" y="24700"/>
                          <a:pt x="4336947" y="0"/>
                        </a:cubicBezTo>
                        <a:cubicBezTo>
                          <a:pt x="4523555" y="-24700"/>
                          <a:pt x="4623920" y="10678"/>
                          <a:pt x="4818830" y="0"/>
                        </a:cubicBezTo>
                        <a:cubicBezTo>
                          <a:pt x="5013740" y="-10678"/>
                          <a:pt x="5127394" y="40268"/>
                          <a:pt x="5392500" y="0"/>
                        </a:cubicBezTo>
                        <a:cubicBezTo>
                          <a:pt x="5657606" y="-40268"/>
                          <a:pt x="5754330" y="74320"/>
                          <a:pt x="6057958" y="0"/>
                        </a:cubicBezTo>
                        <a:cubicBezTo>
                          <a:pt x="6361586" y="-74320"/>
                          <a:pt x="6494940" y="37329"/>
                          <a:pt x="6723415" y="0"/>
                        </a:cubicBezTo>
                        <a:cubicBezTo>
                          <a:pt x="6951890" y="-37329"/>
                          <a:pt x="7117832" y="30948"/>
                          <a:pt x="7388873" y="0"/>
                        </a:cubicBezTo>
                        <a:cubicBezTo>
                          <a:pt x="7659914" y="-30948"/>
                          <a:pt x="7926991" y="65074"/>
                          <a:pt x="8146118" y="0"/>
                        </a:cubicBezTo>
                        <a:cubicBezTo>
                          <a:pt x="8365246" y="-65074"/>
                          <a:pt x="8701383" y="71750"/>
                          <a:pt x="9178724" y="0"/>
                        </a:cubicBezTo>
                        <a:cubicBezTo>
                          <a:pt x="9200174" y="141322"/>
                          <a:pt x="9160033" y="216766"/>
                          <a:pt x="9178724" y="316215"/>
                        </a:cubicBezTo>
                        <a:cubicBezTo>
                          <a:pt x="9197415" y="415665"/>
                          <a:pt x="9170910" y="493137"/>
                          <a:pt x="9178724" y="620030"/>
                        </a:cubicBezTo>
                        <a:cubicBezTo>
                          <a:pt x="8847610" y="633606"/>
                          <a:pt x="8699284" y="581521"/>
                          <a:pt x="8421479" y="620030"/>
                        </a:cubicBezTo>
                        <a:cubicBezTo>
                          <a:pt x="8143674" y="658539"/>
                          <a:pt x="8043343" y="588100"/>
                          <a:pt x="7847809" y="620030"/>
                        </a:cubicBezTo>
                        <a:cubicBezTo>
                          <a:pt x="7652275" y="651960"/>
                          <a:pt x="7499974" y="566721"/>
                          <a:pt x="7365926" y="620030"/>
                        </a:cubicBezTo>
                        <a:cubicBezTo>
                          <a:pt x="7231878" y="673339"/>
                          <a:pt x="6983206" y="609203"/>
                          <a:pt x="6884043" y="620030"/>
                        </a:cubicBezTo>
                        <a:cubicBezTo>
                          <a:pt x="6784880" y="630857"/>
                          <a:pt x="6634085" y="589226"/>
                          <a:pt x="6402160" y="620030"/>
                        </a:cubicBezTo>
                        <a:cubicBezTo>
                          <a:pt x="6170235" y="650834"/>
                          <a:pt x="6075682" y="619367"/>
                          <a:pt x="5920277" y="620030"/>
                        </a:cubicBezTo>
                        <a:cubicBezTo>
                          <a:pt x="5764872" y="620693"/>
                          <a:pt x="5573139" y="548710"/>
                          <a:pt x="5254819" y="620030"/>
                        </a:cubicBezTo>
                        <a:cubicBezTo>
                          <a:pt x="4936499" y="691350"/>
                          <a:pt x="4839040" y="582151"/>
                          <a:pt x="4681149" y="620030"/>
                        </a:cubicBezTo>
                        <a:cubicBezTo>
                          <a:pt x="4523258" y="657909"/>
                          <a:pt x="4447847" y="611926"/>
                          <a:pt x="4382841" y="620030"/>
                        </a:cubicBezTo>
                        <a:cubicBezTo>
                          <a:pt x="4317835" y="628134"/>
                          <a:pt x="4075188" y="570834"/>
                          <a:pt x="3900958" y="620030"/>
                        </a:cubicBezTo>
                        <a:cubicBezTo>
                          <a:pt x="3726728" y="669226"/>
                          <a:pt x="3504960" y="595564"/>
                          <a:pt x="3235500" y="620030"/>
                        </a:cubicBezTo>
                        <a:cubicBezTo>
                          <a:pt x="2966040" y="644496"/>
                          <a:pt x="3034078" y="612289"/>
                          <a:pt x="2845404" y="620030"/>
                        </a:cubicBezTo>
                        <a:cubicBezTo>
                          <a:pt x="2656730" y="627771"/>
                          <a:pt x="2449560" y="570399"/>
                          <a:pt x="2088160" y="620030"/>
                        </a:cubicBezTo>
                        <a:cubicBezTo>
                          <a:pt x="1726760" y="669661"/>
                          <a:pt x="1489744" y="618694"/>
                          <a:pt x="1330915" y="620030"/>
                        </a:cubicBezTo>
                        <a:cubicBezTo>
                          <a:pt x="1172086" y="621366"/>
                          <a:pt x="970889" y="568148"/>
                          <a:pt x="757245" y="620030"/>
                        </a:cubicBezTo>
                        <a:cubicBezTo>
                          <a:pt x="543601" y="671912"/>
                          <a:pt x="288056" y="618081"/>
                          <a:pt x="0" y="620030"/>
                        </a:cubicBezTo>
                        <a:cubicBezTo>
                          <a:pt x="-24602" y="527322"/>
                          <a:pt x="13740" y="373087"/>
                          <a:pt x="0" y="310015"/>
                        </a:cubicBezTo>
                        <a:cubicBezTo>
                          <a:pt x="-13740" y="246943"/>
                          <a:pt x="26405" y="66838"/>
                          <a:pt x="0" y="0"/>
                        </a:cubicBezTo>
                        <a:close/>
                      </a:path>
                      <a:path w="9178724" h="620030" stroke="0" extrusionOk="0">
                        <a:moveTo>
                          <a:pt x="0" y="0"/>
                        </a:moveTo>
                        <a:cubicBezTo>
                          <a:pt x="96739" y="-29740"/>
                          <a:pt x="316269" y="55884"/>
                          <a:pt x="481883" y="0"/>
                        </a:cubicBezTo>
                        <a:cubicBezTo>
                          <a:pt x="647497" y="-55884"/>
                          <a:pt x="662906" y="22298"/>
                          <a:pt x="780192" y="0"/>
                        </a:cubicBezTo>
                        <a:cubicBezTo>
                          <a:pt x="897478" y="-22298"/>
                          <a:pt x="1174454" y="84120"/>
                          <a:pt x="1537436" y="0"/>
                        </a:cubicBezTo>
                        <a:cubicBezTo>
                          <a:pt x="1900418" y="-84120"/>
                          <a:pt x="1921992" y="49836"/>
                          <a:pt x="2019319" y="0"/>
                        </a:cubicBezTo>
                        <a:cubicBezTo>
                          <a:pt x="2116646" y="-49836"/>
                          <a:pt x="2279697" y="53246"/>
                          <a:pt x="2501202" y="0"/>
                        </a:cubicBezTo>
                        <a:cubicBezTo>
                          <a:pt x="2722707" y="-53246"/>
                          <a:pt x="3105924" y="15731"/>
                          <a:pt x="3258447" y="0"/>
                        </a:cubicBezTo>
                        <a:cubicBezTo>
                          <a:pt x="3410970" y="-15731"/>
                          <a:pt x="3548202" y="42104"/>
                          <a:pt x="3648543" y="0"/>
                        </a:cubicBezTo>
                        <a:cubicBezTo>
                          <a:pt x="3748884" y="-42104"/>
                          <a:pt x="4173673" y="21777"/>
                          <a:pt x="4405788" y="0"/>
                        </a:cubicBezTo>
                        <a:cubicBezTo>
                          <a:pt x="4637904" y="-21777"/>
                          <a:pt x="4991337" y="42536"/>
                          <a:pt x="5163032" y="0"/>
                        </a:cubicBezTo>
                        <a:cubicBezTo>
                          <a:pt x="5334727" y="-42536"/>
                          <a:pt x="5620270" y="48170"/>
                          <a:pt x="5736703" y="0"/>
                        </a:cubicBezTo>
                        <a:cubicBezTo>
                          <a:pt x="5853136" y="-48170"/>
                          <a:pt x="6278797" y="51597"/>
                          <a:pt x="6493947" y="0"/>
                        </a:cubicBezTo>
                        <a:cubicBezTo>
                          <a:pt x="6709097" y="-51597"/>
                          <a:pt x="6791622" y="51322"/>
                          <a:pt x="6975830" y="0"/>
                        </a:cubicBezTo>
                        <a:cubicBezTo>
                          <a:pt x="7160038" y="-51322"/>
                          <a:pt x="7222993" y="41857"/>
                          <a:pt x="7457713" y="0"/>
                        </a:cubicBezTo>
                        <a:cubicBezTo>
                          <a:pt x="7692433" y="-41857"/>
                          <a:pt x="7885776" y="62575"/>
                          <a:pt x="8123171" y="0"/>
                        </a:cubicBezTo>
                        <a:cubicBezTo>
                          <a:pt x="8360566" y="-62575"/>
                          <a:pt x="8394351" y="45246"/>
                          <a:pt x="8605054" y="0"/>
                        </a:cubicBezTo>
                        <a:cubicBezTo>
                          <a:pt x="8815757" y="-45246"/>
                          <a:pt x="8988246" y="15581"/>
                          <a:pt x="9178724" y="0"/>
                        </a:cubicBezTo>
                        <a:cubicBezTo>
                          <a:pt x="9202683" y="95727"/>
                          <a:pt x="9155313" y="164771"/>
                          <a:pt x="9178724" y="322416"/>
                        </a:cubicBezTo>
                        <a:cubicBezTo>
                          <a:pt x="9202135" y="480061"/>
                          <a:pt x="9157802" y="527713"/>
                          <a:pt x="9178724" y="620030"/>
                        </a:cubicBezTo>
                        <a:cubicBezTo>
                          <a:pt x="8951193" y="671370"/>
                          <a:pt x="8799462" y="595443"/>
                          <a:pt x="8513267" y="620030"/>
                        </a:cubicBezTo>
                        <a:cubicBezTo>
                          <a:pt x="8227072" y="644617"/>
                          <a:pt x="8259683" y="573792"/>
                          <a:pt x="8123171" y="620030"/>
                        </a:cubicBezTo>
                        <a:cubicBezTo>
                          <a:pt x="7986659" y="666268"/>
                          <a:pt x="7591580" y="543706"/>
                          <a:pt x="7365926" y="620030"/>
                        </a:cubicBezTo>
                        <a:cubicBezTo>
                          <a:pt x="7140272" y="696354"/>
                          <a:pt x="6935755" y="598652"/>
                          <a:pt x="6792256" y="620030"/>
                        </a:cubicBezTo>
                        <a:cubicBezTo>
                          <a:pt x="6648757" y="641408"/>
                          <a:pt x="6575267" y="585033"/>
                          <a:pt x="6402160" y="620030"/>
                        </a:cubicBezTo>
                        <a:cubicBezTo>
                          <a:pt x="6229053" y="655027"/>
                          <a:pt x="6024031" y="591791"/>
                          <a:pt x="5828490" y="620030"/>
                        </a:cubicBezTo>
                        <a:cubicBezTo>
                          <a:pt x="5632949" y="648269"/>
                          <a:pt x="5678078" y="587768"/>
                          <a:pt x="5530181" y="620030"/>
                        </a:cubicBezTo>
                        <a:cubicBezTo>
                          <a:pt x="5382284" y="652292"/>
                          <a:pt x="5354071" y="600649"/>
                          <a:pt x="5231873" y="620030"/>
                        </a:cubicBezTo>
                        <a:cubicBezTo>
                          <a:pt x="5109675" y="639411"/>
                          <a:pt x="4917260" y="557481"/>
                          <a:pt x="4658202" y="620030"/>
                        </a:cubicBezTo>
                        <a:cubicBezTo>
                          <a:pt x="4399144" y="682579"/>
                          <a:pt x="4442789" y="601632"/>
                          <a:pt x="4268107" y="620030"/>
                        </a:cubicBezTo>
                        <a:cubicBezTo>
                          <a:pt x="4093426" y="638428"/>
                          <a:pt x="3806188" y="560095"/>
                          <a:pt x="3602649" y="620030"/>
                        </a:cubicBezTo>
                        <a:cubicBezTo>
                          <a:pt x="3399110" y="679965"/>
                          <a:pt x="3364832" y="602250"/>
                          <a:pt x="3212553" y="620030"/>
                        </a:cubicBezTo>
                        <a:cubicBezTo>
                          <a:pt x="3060274" y="637810"/>
                          <a:pt x="2803745" y="611116"/>
                          <a:pt x="2547096" y="620030"/>
                        </a:cubicBezTo>
                        <a:cubicBezTo>
                          <a:pt x="2290447" y="628944"/>
                          <a:pt x="2330663" y="599928"/>
                          <a:pt x="2248787" y="620030"/>
                        </a:cubicBezTo>
                        <a:cubicBezTo>
                          <a:pt x="2166911" y="640132"/>
                          <a:pt x="1894976" y="566256"/>
                          <a:pt x="1583330" y="620030"/>
                        </a:cubicBezTo>
                        <a:cubicBezTo>
                          <a:pt x="1271684" y="673804"/>
                          <a:pt x="1331706" y="588276"/>
                          <a:pt x="1193234" y="620030"/>
                        </a:cubicBezTo>
                        <a:cubicBezTo>
                          <a:pt x="1054762" y="651784"/>
                          <a:pt x="1037048" y="618999"/>
                          <a:pt x="894926" y="620030"/>
                        </a:cubicBezTo>
                        <a:cubicBezTo>
                          <a:pt x="752804" y="621061"/>
                          <a:pt x="670831" y="580283"/>
                          <a:pt x="504830" y="620030"/>
                        </a:cubicBezTo>
                        <a:cubicBezTo>
                          <a:pt x="338829" y="659777"/>
                          <a:pt x="209164" y="605714"/>
                          <a:pt x="0" y="620030"/>
                        </a:cubicBezTo>
                        <a:cubicBezTo>
                          <a:pt x="-25652" y="520703"/>
                          <a:pt x="14295" y="447375"/>
                          <a:pt x="0" y="322416"/>
                        </a:cubicBezTo>
                        <a:cubicBezTo>
                          <a:pt x="-14295" y="197457"/>
                          <a:pt x="4354" y="146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solidFill>
                  <a:schemeClr val="tx1"/>
                </a:solidFill>
                <a:latin typeface="Cambria" panose="02040503050406030204" pitchFamily="18" charset="0"/>
                <a:cs typeface="Arial" panose="020B0604020202020204" pitchFamily="34" charset="0"/>
              </a:rPr>
              <a:t>Il paradigma dei gruppi minimi [</a:t>
            </a:r>
            <a:r>
              <a:rPr lang="it-IT" sz="2400" b="1" dirty="0" err="1">
                <a:solidFill>
                  <a:schemeClr val="tx1"/>
                </a:solidFill>
                <a:latin typeface="Cambria" panose="02040503050406030204" pitchFamily="18" charset="0"/>
                <a:cs typeface="Arial" panose="020B0604020202020204" pitchFamily="34" charset="0"/>
              </a:rPr>
              <a:t>Tajfel</a:t>
            </a:r>
            <a:r>
              <a:rPr lang="it-IT" sz="2400" b="1" dirty="0">
                <a:solidFill>
                  <a:schemeClr val="tx1"/>
                </a:solidFill>
                <a:latin typeface="Cambria" panose="02040503050406030204" pitchFamily="18" charset="0"/>
                <a:cs typeface="Arial" panose="020B0604020202020204" pitchFamily="34" charset="0"/>
              </a:rPr>
              <a:t> et al., 1971]</a:t>
            </a:r>
          </a:p>
        </p:txBody>
      </p:sp>
      <p:sp>
        <p:nvSpPr>
          <p:cNvPr id="14" name="CasellaDiTesto 13">
            <a:extLst>
              <a:ext uri="{FF2B5EF4-FFF2-40B4-BE49-F238E27FC236}">
                <a16:creationId xmlns:a16="http://schemas.microsoft.com/office/drawing/2014/main" id="{5F8F2B93-123B-8A44-9484-FE97110F492A}"/>
              </a:ext>
            </a:extLst>
          </p:cNvPr>
          <p:cNvSpPr txBox="1"/>
          <p:nvPr/>
        </p:nvSpPr>
        <p:spPr>
          <a:xfrm>
            <a:off x="1702757" y="1720340"/>
            <a:ext cx="8814022" cy="369332"/>
          </a:xfrm>
          <a:prstGeom prst="rect">
            <a:avLst/>
          </a:prstGeom>
          <a:noFill/>
          <a:ln w="3175">
            <a:noFill/>
          </a:ln>
        </p:spPr>
        <p:txBody>
          <a:bodyPr wrap="square" rtlCol="0">
            <a:spAutoFit/>
          </a:bodyPr>
          <a:lstStyle/>
          <a:p>
            <a:r>
              <a:rPr lang="it-IT" b="1" dirty="0" err="1">
                <a:solidFill>
                  <a:schemeClr val="tx2">
                    <a:lumMod val="50000"/>
                  </a:schemeClr>
                </a:solidFill>
                <a:latin typeface="Cambria" panose="02040503050406030204" pitchFamily="18" charset="0"/>
              </a:rPr>
              <a:t>Tajfel</a:t>
            </a:r>
            <a:r>
              <a:rPr lang="it-IT" b="1" dirty="0">
                <a:solidFill>
                  <a:schemeClr val="tx2">
                    <a:lumMod val="50000"/>
                  </a:schemeClr>
                </a:solidFill>
                <a:latin typeface="Cambria" panose="02040503050406030204" pitchFamily="18" charset="0"/>
              </a:rPr>
              <a:t>, </a:t>
            </a:r>
            <a:r>
              <a:rPr lang="it-IT" b="1" dirty="0" err="1">
                <a:solidFill>
                  <a:schemeClr val="tx2">
                    <a:lumMod val="50000"/>
                  </a:schemeClr>
                </a:solidFill>
                <a:latin typeface="Cambria" panose="02040503050406030204" pitchFamily="18" charset="0"/>
              </a:rPr>
              <a:t>Billig</a:t>
            </a:r>
            <a:r>
              <a:rPr lang="it-IT" b="1" dirty="0">
                <a:solidFill>
                  <a:schemeClr val="tx2">
                    <a:lumMod val="50000"/>
                  </a:schemeClr>
                </a:solidFill>
                <a:latin typeface="Cambria" panose="02040503050406030204" pitchFamily="18" charset="0"/>
              </a:rPr>
              <a:t>, </a:t>
            </a:r>
            <a:r>
              <a:rPr lang="it-IT" b="1" dirty="0" err="1">
                <a:solidFill>
                  <a:schemeClr val="tx2">
                    <a:lumMod val="50000"/>
                  </a:schemeClr>
                </a:solidFill>
                <a:latin typeface="Cambria" panose="02040503050406030204" pitchFamily="18" charset="0"/>
              </a:rPr>
              <a:t>Bundy</a:t>
            </a:r>
            <a:r>
              <a:rPr lang="it-IT" b="1" dirty="0">
                <a:solidFill>
                  <a:schemeClr val="tx2">
                    <a:lumMod val="50000"/>
                  </a:schemeClr>
                </a:solidFill>
                <a:latin typeface="Cambria" panose="02040503050406030204" pitchFamily="18" charset="0"/>
              </a:rPr>
              <a:t>, e </a:t>
            </a:r>
            <a:r>
              <a:rPr lang="it-IT" b="1" dirty="0" err="1">
                <a:solidFill>
                  <a:schemeClr val="tx2">
                    <a:lumMod val="50000"/>
                  </a:schemeClr>
                </a:solidFill>
                <a:latin typeface="Cambria" panose="02040503050406030204" pitchFamily="18" charset="0"/>
              </a:rPr>
              <a:t>Flament</a:t>
            </a:r>
            <a:r>
              <a:rPr lang="it-IT" b="1" dirty="0">
                <a:solidFill>
                  <a:schemeClr val="tx2">
                    <a:lumMod val="50000"/>
                  </a:schemeClr>
                </a:solidFill>
                <a:latin typeface="Cambria" panose="02040503050406030204" pitchFamily="18" charset="0"/>
              </a:rPr>
              <a:t>, 1971</a:t>
            </a:r>
          </a:p>
        </p:txBody>
      </p:sp>
      <p:sp>
        <p:nvSpPr>
          <p:cNvPr id="11" name="CasellaDiTesto 10">
            <a:extLst>
              <a:ext uri="{FF2B5EF4-FFF2-40B4-BE49-F238E27FC236}">
                <a16:creationId xmlns:a16="http://schemas.microsoft.com/office/drawing/2014/main" id="{8DD0E277-0089-E24D-AFF7-9A5F2DB3C3AF}"/>
              </a:ext>
            </a:extLst>
          </p:cNvPr>
          <p:cNvSpPr txBox="1"/>
          <p:nvPr/>
        </p:nvSpPr>
        <p:spPr>
          <a:xfrm>
            <a:off x="9264352" y="1096918"/>
            <a:ext cx="1008112" cy="369332"/>
          </a:xfrm>
          <a:prstGeom prst="rect">
            <a:avLst/>
          </a:prstGeom>
          <a:noFill/>
        </p:spPr>
        <p:txBody>
          <a:bodyPr wrap="square" rtlCol="0">
            <a:spAutoFit/>
          </a:bodyPr>
          <a:lstStyle/>
          <a:p>
            <a:r>
              <a:rPr lang="it-IT" b="1" dirty="0">
                <a:solidFill>
                  <a:schemeClr val="tx2">
                    <a:lumMod val="50000"/>
                  </a:schemeClr>
                </a:solidFill>
                <a:latin typeface="Cambria" panose="02040503050406030204" pitchFamily="18" charset="0"/>
              </a:rPr>
              <a:t>FASE II</a:t>
            </a:r>
          </a:p>
        </p:txBody>
      </p:sp>
      <p:graphicFrame>
        <p:nvGraphicFramePr>
          <p:cNvPr id="2" name="Tabella 1">
            <a:extLst>
              <a:ext uri="{FF2B5EF4-FFF2-40B4-BE49-F238E27FC236}">
                <a16:creationId xmlns:a16="http://schemas.microsoft.com/office/drawing/2014/main" id="{D1B99C4D-2439-0C4D-8D36-26219182B661}"/>
              </a:ext>
            </a:extLst>
          </p:cNvPr>
          <p:cNvGraphicFramePr>
            <a:graphicFrameLocks noGrp="1"/>
          </p:cNvGraphicFramePr>
          <p:nvPr/>
        </p:nvGraphicFramePr>
        <p:xfrm>
          <a:off x="3456378" y="3131967"/>
          <a:ext cx="6096006" cy="741680"/>
        </p:xfrm>
        <a:graphic>
          <a:graphicData uri="http://schemas.openxmlformats.org/drawingml/2006/table">
            <a:tbl>
              <a:tblPr firstRow="1" bandRow="1">
                <a:tableStyleId>{5C22544A-7EE6-4342-B048-85BDC9FD1C3A}</a:tableStyleId>
              </a:tblPr>
              <a:tblGrid>
                <a:gridCol w="435429">
                  <a:extLst>
                    <a:ext uri="{9D8B030D-6E8A-4147-A177-3AD203B41FA5}">
                      <a16:colId xmlns:a16="http://schemas.microsoft.com/office/drawing/2014/main" val="2063819930"/>
                    </a:ext>
                  </a:extLst>
                </a:gridCol>
                <a:gridCol w="435429">
                  <a:extLst>
                    <a:ext uri="{9D8B030D-6E8A-4147-A177-3AD203B41FA5}">
                      <a16:colId xmlns:a16="http://schemas.microsoft.com/office/drawing/2014/main" val="342084268"/>
                    </a:ext>
                  </a:extLst>
                </a:gridCol>
                <a:gridCol w="435429">
                  <a:extLst>
                    <a:ext uri="{9D8B030D-6E8A-4147-A177-3AD203B41FA5}">
                      <a16:colId xmlns:a16="http://schemas.microsoft.com/office/drawing/2014/main" val="615986816"/>
                    </a:ext>
                  </a:extLst>
                </a:gridCol>
                <a:gridCol w="435429">
                  <a:extLst>
                    <a:ext uri="{9D8B030D-6E8A-4147-A177-3AD203B41FA5}">
                      <a16:colId xmlns:a16="http://schemas.microsoft.com/office/drawing/2014/main" val="1338421523"/>
                    </a:ext>
                  </a:extLst>
                </a:gridCol>
                <a:gridCol w="435429">
                  <a:extLst>
                    <a:ext uri="{9D8B030D-6E8A-4147-A177-3AD203B41FA5}">
                      <a16:colId xmlns:a16="http://schemas.microsoft.com/office/drawing/2014/main" val="1019381410"/>
                    </a:ext>
                  </a:extLst>
                </a:gridCol>
                <a:gridCol w="435429">
                  <a:extLst>
                    <a:ext uri="{9D8B030D-6E8A-4147-A177-3AD203B41FA5}">
                      <a16:colId xmlns:a16="http://schemas.microsoft.com/office/drawing/2014/main" val="1789859715"/>
                    </a:ext>
                  </a:extLst>
                </a:gridCol>
                <a:gridCol w="435429">
                  <a:extLst>
                    <a:ext uri="{9D8B030D-6E8A-4147-A177-3AD203B41FA5}">
                      <a16:colId xmlns:a16="http://schemas.microsoft.com/office/drawing/2014/main" val="155872137"/>
                    </a:ext>
                  </a:extLst>
                </a:gridCol>
                <a:gridCol w="435429">
                  <a:extLst>
                    <a:ext uri="{9D8B030D-6E8A-4147-A177-3AD203B41FA5}">
                      <a16:colId xmlns:a16="http://schemas.microsoft.com/office/drawing/2014/main" val="2542601832"/>
                    </a:ext>
                  </a:extLst>
                </a:gridCol>
                <a:gridCol w="435429">
                  <a:extLst>
                    <a:ext uri="{9D8B030D-6E8A-4147-A177-3AD203B41FA5}">
                      <a16:colId xmlns:a16="http://schemas.microsoft.com/office/drawing/2014/main" val="1384426290"/>
                    </a:ext>
                  </a:extLst>
                </a:gridCol>
                <a:gridCol w="435429">
                  <a:extLst>
                    <a:ext uri="{9D8B030D-6E8A-4147-A177-3AD203B41FA5}">
                      <a16:colId xmlns:a16="http://schemas.microsoft.com/office/drawing/2014/main" val="831618580"/>
                    </a:ext>
                  </a:extLst>
                </a:gridCol>
                <a:gridCol w="435429">
                  <a:extLst>
                    <a:ext uri="{9D8B030D-6E8A-4147-A177-3AD203B41FA5}">
                      <a16:colId xmlns:a16="http://schemas.microsoft.com/office/drawing/2014/main" val="1833370523"/>
                    </a:ext>
                  </a:extLst>
                </a:gridCol>
                <a:gridCol w="435429">
                  <a:extLst>
                    <a:ext uri="{9D8B030D-6E8A-4147-A177-3AD203B41FA5}">
                      <a16:colId xmlns:a16="http://schemas.microsoft.com/office/drawing/2014/main" val="407714878"/>
                    </a:ext>
                  </a:extLst>
                </a:gridCol>
                <a:gridCol w="435429">
                  <a:extLst>
                    <a:ext uri="{9D8B030D-6E8A-4147-A177-3AD203B41FA5}">
                      <a16:colId xmlns:a16="http://schemas.microsoft.com/office/drawing/2014/main" val="2112306560"/>
                    </a:ext>
                  </a:extLst>
                </a:gridCol>
                <a:gridCol w="435429">
                  <a:extLst>
                    <a:ext uri="{9D8B030D-6E8A-4147-A177-3AD203B41FA5}">
                      <a16:colId xmlns:a16="http://schemas.microsoft.com/office/drawing/2014/main" val="4194265780"/>
                    </a:ext>
                  </a:extLst>
                </a:gridCol>
              </a:tblGrid>
              <a:tr h="370840">
                <a:tc>
                  <a:txBody>
                    <a:bodyPr/>
                    <a:lstStyle/>
                    <a:p>
                      <a:pPr algn="ctr"/>
                      <a:r>
                        <a:rPr lang="it-IT" sz="1200" b="1" dirty="0">
                          <a:latin typeface="Cambria" panose="02040503050406030204" pitchFamily="18" charset="0"/>
                        </a:rPr>
                        <a:t>7</a:t>
                      </a:r>
                    </a:p>
                  </a:txBody>
                  <a:tcPr/>
                </a:tc>
                <a:tc>
                  <a:txBody>
                    <a:bodyPr/>
                    <a:lstStyle/>
                    <a:p>
                      <a:pPr algn="ctr"/>
                      <a:r>
                        <a:rPr lang="it-IT" sz="1200" b="1" dirty="0">
                          <a:latin typeface="Cambria" panose="02040503050406030204" pitchFamily="18" charset="0"/>
                        </a:rPr>
                        <a:t>8</a:t>
                      </a:r>
                    </a:p>
                  </a:txBody>
                  <a:tcPr/>
                </a:tc>
                <a:tc>
                  <a:txBody>
                    <a:bodyPr/>
                    <a:lstStyle/>
                    <a:p>
                      <a:pPr algn="ctr"/>
                      <a:r>
                        <a:rPr lang="it-IT" sz="1200" b="1" dirty="0">
                          <a:latin typeface="Cambria" panose="02040503050406030204" pitchFamily="18" charset="0"/>
                        </a:rPr>
                        <a:t>9</a:t>
                      </a:r>
                    </a:p>
                  </a:txBody>
                  <a:tcPr/>
                </a:tc>
                <a:tc>
                  <a:txBody>
                    <a:bodyPr/>
                    <a:lstStyle/>
                    <a:p>
                      <a:pPr algn="ctr"/>
                      <a:r>
                        <a:rPr lang="it-IT" sz="1200" b="1" dirty="0">
                          <a:latin typeface="Cambria" panose="02040503050406030204" pitchFamily="18" charset="0"/>
                        </a:rPr>
                        <a:t>10</a:t>
                      </a:r>
                    </a:p>
                  </a:txBody>
                  <a:tcPr/>
                </a:tc>
                <a:tc>
                  <a:txBody>
                    <a:bodyPr/>
                    <a:lstStyle/>
                    <a:p>
                      <a:pPr algn="ctr"/>
                      <a:r>
                        <a:rPr lang="it-IT" sz="1200" b="1" dirty="0">
                          <a:latin typeface="Cambria" panose="02040503050406030204" pitchFamily="18" charset="0"/>
                        </a:rPr>
                        <a:t>11</a:t>
                      </a:r>
                    </a:p>
                  </a:txBody>
                  <a:tcPr/>
                </a:tc>
                <a:tc>
                  <a:txBody>
                    <a:bodyPr/>
                    <a:lstStyle/>
                    <a:p>
                      <a:pPr algn="ctr"/>
                      <a:r>
                        <a:rPr lang="it-IT" sz="1200" b="1" dirty="0">
                          <a:latin typeface="Cambria" panose="02040503050406030204" pitchFamily="18" charset="0"/>
                        </a:rPr>
                        <a:t>12</a:t>
                      </a:r>
                    </a:p>
                  </a:txBody>
                  <a:tcPr/>
                </a:tc>
                <a:tc>
                  <a:txBody>
                    <a:bodyPr/>
                    <a:lstStyle/>
                    <a:p>
                      <a:pPr algn="ctr"/>
                      <a:r>
                        <a:rPr lang="it-IT" sz="1200" b="1" dirty="0">
                          <a:latin typeface="Cambria" panose="02040503050406030204" pitchFamily="18" charset="0"/>
                        </a:rPr>
                        <a:t>13</a:t>
                      </a:r>
                    </a:p>
                  </a:txBody>
                  <a:tcPr/>
                </a:tc>
                <a:tc>
                  <a:txBody>
                    <a:bodyPr/>
                    <a:lstStyle/>
                    <a:p>
                      <a:pPr algn="ctr"/>
                      <a:r>
                        <a:rPr lang="it-IT" sz="1200" b="1" dirty="0">
                          <a:latin typeface="Cambria" panose="02040503050406030204" pitchFamily="18" charset="0"/>
                        </a:rPr>
                        <a:t>14</a:t>
                      </a:r>
                    </a:p>
                  </a:txBody>
                  <a:tcPr/>
                </a:tc>
                <a:tc>
                  <a:txBody>
                    <a:bodyPr/>
                    <a:lstStyle/>
                    <a:p>
                      <a:pPr algn="ctr"/>
                      <a:r>
                        <a:rPr lang="it-IT" sz="1200" b="1" dirty="0">
                          <a:latin typeface="Cambria" panose="02040503050406030204" pitchFamily="18" charset="0"/>
                        </a:rPr>
                        <a:t>15</a:t>
                      </a:r>
                    </a:p>
                  </a:txBody>
                  <a:tcPr/>
                </a:tc>
                <a:tc>
                  <a:txBody>
                    <a:bodyPr/>
                    <a:lstStyle/>
                    <a:p>
                      <a:pPr algn="ctr"/>
                      <a:r>
                        <a:rPr lang="it-IT" sz="1200" b="1" dirty="0">
                          <a:latin typeface="Cambria" panose="02040503050406030204" pitchFamily="18" charset="0"/>
                        </a:rPr>
                        <a:t>16</a:t>
                      </a:r>
                    </a:p>
                  </a:txBody>
                  <a:tcPr/>
                </a:tc>
                <a:tc>
                  <a:txBody>
                    <a:bodyPr/>
                    <a:lstStyle/>
                    <a:p>
                      <a:pPr algn="ctr"/>
                      <a:r>
                        <a:rPr lang="it-IT" sz="1200" b="1" dirty="0">
                          <a:latin typeface="Cambria" panose="02040503050406030204" pitchFamily="18" charset="0"/>
                        </a:rPr>
                        <a:t>17</a:t>
                      </a:r>
                    </a:p>
                  </a:txBody>
                  <a:tcPr/>
                </a:tc>
                <a:tc>
                  <a:txBody>
                    <a:bodyPr/>
                    <a:lstStyle/>
                    <a:p>
                      <a:pPr algn="ctr"/>
                      <a:r>
                        <a:rPr lang="it-IT" sz="1200" b="1" dirty="0">
                          <a:latin typeface="Cambria" panose="02040503050406030204" pitchFamily="18" charset="0"/>
                        </a:rPr>
                        <a:t>18</a:t>
                      </a:r>
                    </a:p>
                  </a:txBody>
                  <a:tcPr/>
                </a:tc>
                <a:tc>
                  <a:txBody>
                    <a:bodyPr/>
                    <a:lstStyle/>
                    <a:p>
                      <a:pPr algn="ctr"/>
                      <a:r>
                        <a:rPr lang="it-IT" sz="1200" b="1" dirty="0">
                          <a:latin typeface="Cambria" panose="02040503050406030204" pitchFamily="18" charset="0"/>
                        </a:rPr>
                        <a:t>19</a:t>
                      </a:r>
                    </a:p>
                  </a:txBody>
                  <a:tcPr/>
                </a:tc>
                <a:tc>
                  <a:txBody>
                    <a:bodyPr/>
                    <a:lstStyle/>
                    <a:p>
                      <a:pPr algn="ctr"/>
                      <a:r>
                        <a:rPr lang="it-IT" sz="1200" b="1" dirty="0">
                          <a:latin typeface="Cambria" panose="02040503050406030204" pitchFamily="18" charset="0"/>
                        </a:rPr>
                        <a:t>20</a:t>
                      </a:r>
                    </a:p>
                  </a:txBody>
                  <a:tcPr/>
                </a:tc>
                <a:extLst>
                  <a:ext uri="{0D108BD9-81ED-4DB2-BD59-A6C34878D82A}">
                    <a16:rowId xmlns:a16="http://schemas.microsoft.com/office/drawing/2014/main" val="4218008531"/>
                  </a:ext>
                </a:extLst>
              </a:tr>
              <a:tr h="370840">
                <a:tc>
                  <a:txBody>
                    <a:bodyPr/>
                    <a:lstStyle/>
                    <a:p>
                      <a:pPr algn="ctr"/>
                      <a:r>
                        <a:rPr lang="it-IT" sz="1200" b="1" dirty="0">
                          <a:latin typeface="Cambria" panose="02040503050406030204" pitchFamily="18" charset="0"/>
                        </a:rPr>
                        <a:t>1</a:t>
                      </a:r>
                    </a:p>
                  </a:txBody>
                  <a:tcPr/>
                </a:tc>
                <a:tc>
                  <a:txBody>
                    <a:bodyPr/>
                    <a:lstStyle/>
                    <a:p>
                      <a:pPr algn="ctr"/>
                      <a:r>
                        <a:rPr lang="it-IT" sz="1200" b="1" dirty="0">
                          <a:latin typeface="Cambria" panose="02040503050406030204" pitchFamily="18" charset="0"/>
                        </a:rPr>
                        <a:t>3</a:t>
                      </a:r>
                    </a:p>
                  </a:txBody>
                  <a:tcPr/>
                </a:tc>
                <a:tc>
                  <a:txBody>
                    <a:bodyPr/>
                    <a:lstStyle/>
                    <a:p>
                      <a:pPr algn="ctr"/>
                      <a:r>
                        <a:rPr lang="it-IT" sz="1200" b="1" dirty="0">
                          <a:latin typeface="Cambria" panose="02040503050406030204" pitchFamily="18" charset="0"/>
                        </a:rPr>
                        <a:t>5</a:t>
                      </a:r>
                    </a:p>
                  </a:txBody>
                  <a:tcPr/>
                </a:tc>
                <a:tc>
                  <a:txBody>
                    <a:bodyPr/>
                    <a:lstStyle/>
                    <a:p>
                      <a:pPr algn="ctr"/>
                      <a:r>
                        <a:rPr lang="it-IT" sz="1200" b="1" dirty="0">
                          <a:latin typeface="Cambria" panose="02040503050406030204" pitchFamily="18" charset="0"/>
                        </a:rPr>
                        <a:t>7</a:t>
                      </a:r>
                    </a:p>
                  </a:txBody>
                  <a:tcPr/>
                </a:tc>
                <a:tc>
                  <a:txBody>
                    <a:bodyPr/>
                    <a:lstStyle/>
                    <a:p>
                      <a:pPr algn="ctr"/>
                      <a:r>
                        <a:rPr lang="it-IT" sz="1200" b="1" dirty="0">
                          <a:latin typeface="Cambria" panose="02040503050406030204" pitchFamily="18" charset="0"/>
                        </a:rPr>
                        <a:t>9</a:t>
                      </a:r>
                    </a:p>
                  </a:txBody>
                  <a:tcPr/>
                </a:tc>
                <a:tc>
                  <a:txBody>
                    <a:bodyPr/>
                    <a:lstStyle/>
                    <a:p>
                      <a:pPr algn="ctr"/>
                      <a:r>
                        <a:rPr lang="it-IT" sz="1200" b="1" dirty="0">
                          <a:latin typeface="Cambria" panose="02040503050406030204" pitchFamily="18" charset="0"/>
                        </a:rPr>
                        <a:t>11</a:t>
                      </a:r>
                    </a:p>
                  </a:txBody>
                  <a:tcPr/>
                </a:tc>
                <a:tc>
                  <a:txBody>
                    <a:bodyPr/>
                    <a:lstStyle/>
                    <a:p>
                      <a:pPr algn="ctr"/>
                      <a:r>
                        <a:rPr lang="it-IT" sz="1200" b="1" dirty="0">
                          <a:latin typeface="Cambria" panose="02040503050406030204" pitchFamily="18" charset="0"/>
                        </a:rPr>
                        <a:t>13</a:t>
                      </a:r>
                    </a:p>
                  </a:txBody>
                  <a:tcPr/>
                </a:tc>
                <a:tc>
                  <a:txBody>
                    <a:bodyPr/>
                    <a:lstStyle/>
                    <a:p>
                      <a:pPr algn="ctr"/>
                      <a:r>
                        <a:rPr lang="it-IT" sz="1200" b="1" dirty="0">
                          <a:latin typeface="Cambria" panose="02040503050406030204" pitchFamily="18" charset="0"/>
                        </a:rPr>
                        <a:t>15</a:t>
                      </a:r>
                    </a:p>
                  </a:txBody>
                  <a:tcPr/>
                </a:tc>
                <a:tc>
                  <a:txBody>
                    <a:bodyPr/>
                    <a:lstStyle/>
                    <a:p>
                      <a:pPr algn="ctr"/>
                      <a:r>
                        <a:rPr lang="it-IT" sz="1200" b="1" dirty="0">
                          <a:latin typeface="Cambria" panose="02040503050406030204" pitchFamily="18" charset="0"/>
                        </a:rPr>
                        <a:t>17</a:t>
                      </a:r>
                    </a:p>
                  </a:txBody>
                  <a:tcPr/>
                </a:tc>
                <a:tc>
                  <a:txBody>
                    <a:bodyPr/>
                    <a:lstStyle/>
                    <a:p>
                      <a:pPr algn="ctr"/>
                      <a:r>
                        <a:rPr lang="it-IT" sz="1200" b="1" dirty="0">
                          <a:latin typeface="Cambria" panose="02040503050406030204" pitchFamily="18" charset="0"/>
                        </a:rPr>
                        <a:t>19</a:t>
                      </a:r>
                    </a:p>
                  </a:txBody>
                  <a:tcPr/>
                </a:tc>
                <a:tc>
                  <a:txBody>
                    <a:bodyPr/>
                    <a:lstStyle/>
                    <a:p>
                      <a:pPr algn="ctr"/>
                      <a:r>
                        <a:rPr lang="it-IT" sz="1200" b="1" dirty="0">
                          <a:latin typeface="Cambria" panose="02040503050406030204" pitchFamily="18" charset="0"/>
                        </a:rPr>
                        <a:t>21</a:t>
                      </a:r>
                    </a:p>
                  </a:txBody>
                  <a:tcPr/>
                </a:tc>
                <a:tc>
                  <a:txBody>
                    <a:bodyPr/>
                    <a:lstStyle/>
                    <a:p>
                      <a:pPr algn="ctr"/>
                      <a:r>
                        <a:rPr lang="it-IT" sz="1200" b="1" dirty="0">
                          <a:latin typeface="Cambria" panose="02040503050406030204" pitchFamily="18" charset="0"/>
                        </a:rPr>
                        <a:t>23</a:t>
                      </a:r>
                    </a:p>
                  </a:txBody>
                  <a:tcPr/>
                </a:tc>
                <a:tc>
                  <a:txBody>
                    <a:bodyPr/>
                    <a:lstStyle/>
                    <a:p>
                      <a:pPr algn="ctr"/>
                      <a:r>
                        <a:rPr lang="it-IT" sz="1200" b="1" dirty="0">
                          <a:latin typeface="Cambria" panose="02040503050406030204" pitchFamily="18" charset="0"/>
                        </a:rPr>
                        <a:t>25</a:t>
                      </a:r>
                    </a:p>
                  </a:txBody>
                  <a:tcPr/>
                </a:tc>
                <a:tc>
                  <a:txBody>
                    <a:bodyPr/>
                    <a:lstStyle/>
                    <a:p>
                      <a:pPr algn="ctr"/>
                      <a:r>
                        <a:rPr lang="it-IT" sz="1200" b="1" dirty="0">
                          <a:latin typeface="Cambria" panose="02040503050406030204" pitchFamily="18" charset="0"/>
                        </a:rPr>
                        <a:t>27</a:t>
                      </a:r>
                    </a:p>
                  </a:txBody>
                  <a:tcPr/>
                </a:tc>
                <a:extLst>
                  <a:ext uri="{0D108BD9-81ED-4DB2-BD59-A6C34878D82A}">
                    <a16:rowId xmlns:a16="http://schemas.microsoft.com/office/drawing/2014/main" val="1272828232"/>
                  </a:ext>
                </a:extLst>
              </a:tr>
            </a:tbl>
          </a:graphicData>
        </a:graphic>
      </p:graphicFrame>
      <p:grpSp>
        <p:nvGrpSpPr>
          <p:cNvPr id="7" name="Gruppo 6">
            <a:extLst>
              <a:ext uri="{FF2B5EF4-FFF2-40B4-BE49-F238E27FC236}">
                <a16:creationId xmlns:a16="http://schemas.microsoft.com/office/drawing/2014/main" id="{CC534485-44D9-214C-8A24-3C053D533F5C}"/>
              </a:ext>
            </a:extLst>
          </p:cNvPr>
          <p:cNvGrpSpPr/>
          <p:nvPr/>
        </p:nvGrpSpPr>
        <p:grpSpPr>
          <a:xfrm>
            <a:off x="2063552" y="3164093"/>
            <a:ext cx="1369286" cy="677429"/>
            <a:chOff x="827584" y="3167390"/>
            <a:chExt cx="1369286" cy="677429"/>
          </a:xfrm>
        </p:grpSpPr>
        <p:sp>
          <p:nvSpPr>
            <p:cNvPr id="3" name="CasellaDiTesto 2">
              <a:extLst>
                <a:ext uri="{FF2B5EF4-FFF2-40B4-BE49-F238E27FC236}">
                  <a16:creationId xmlns:a16="http://schemas.microsoft.com/office/drawing/2014/main" id="{633F2082-2489-B941-B431-4E5FF618205F}"/>
                </a:ext>
              </a:extLst>
            </p:cNvPr>
            <p:cNvSpPr txBox="1"/>
            <p:nvPr/>
          </p:nvSpPr>
          <p:spPr>
            <a:xfrm>
              <a:off x="913013" y="3167390"/>
              <a:ext cx="1282723" cy="261610"/>
            </a:xfrm>
            <a:prstGeom prst="rect">
              <a:avLst/>
            </a:prstGeom>
            <a:noFill/>
          </p:spPr>
          <p:txBody>
            <a:bodyPr wrap="none" rtlCol="0">
              <a:spAutoFit/>
            </a:bodyPr>
            <a:lstStyle/>
            <a:p>
              <a:r>
                <a:rPr lang="it-IT" sz="1100" b="1" dirty="0">
                  <a:latin typeface="Cambria" panose="02040503050406030204" pitchFamily="18" charset="0"/>
                </a:rPr>
                <a:t>Membro ingroup</a:t>
              </a:r>
            </a:p>
          </p:txBody>
        </p:sp>
        <p:sp>
          <p:nvSpPr>
            <p:cNvPr id="15" name="CasellaDiTesto 14">
              <a:extLst>
                <a:ext uri="{FF2B5EF4-FFF2-40B4-BE49-F238E27FC236}">
                  <a16:creationId xmlns:a16="http://schemas.microsoft.com/office/drawing/2014/main" id="{F1B19495-D03B-6144-B817-C9A64F98360C}"/>
                </a:ext>
              </a:extLst>
            </p:cNvPr>
            <p:cNvSpPr txBox="1"/>
            <p:nvPr/>
          </p:nvSpPr>
          <p:spPr>
            <a:xfrm>
              <a:off x="827584" y="3583209"/>
              <a:ext cx="1369286" cy="261610"/>
            </a:xfrm>
            <a:prstGeom prst="rect">
              <a:avLst/>
            </a:prstGeom>
            <a:noFill/>
          </p:spPr>
          <p:txBody>
            <a:bodyPr wrap="none" rtlCol="0">
              <a:spAutoFit/>
            </a:bodyPr>
            <a:lstStyle/>
            <a:p>
              <a:r>
                <a:rPr lang="it-IT" sz="1100" b="1" dirty="0">
                  <a:latin typeface="Cambria" panose="02040503050406030204" pitchFamily="18" charset="0"/>
                </a:rPr>
                <a:t>Membro outgroup</a:t>
              </a:r>
            </a:p>
          </p:txBody>
        </p:sp>
      </p:grpSp>
      <p:sp>
        <p:nvSpPr>
          <p:cNvPr id="5" name="CasellaDiTesto 4">
            <a:extLst>
              <a:ext uri="{FF2B5EF4-FFF2-40B4-BE49-F238E27FC236}">
                <a16:creationId xmlns:a16="http://schemas.microsoft.com/office/drawing/2014/main" id="{A7059CE3-F4B2-3B4D-B6BF-EE6A92AA900B}"/>
              </a:ext>
            </a:extLst>
          </p:cNvPr>
          <p:cNvSpPr txBox="1"/>
          <p:nvPr/>
        </p:nvSpPr>
        <p:spPr>
          <a:xfrm>
            <a:off x="1702757" y="2414702"/>
            <a:ext cx="1775294" cy="307777"/>
          </a:xfrm>
          <a:prstGeom prst="rect">
            <a:avLst/>
          </a:prstGeom>
          <a:noFill/>
        </p:spPr>
        <p:txBody>
          <a:bodyPr wrap="none" rtlCol="0">
            <a:spAutoFit/>
          </a:bodyPr>
          <a:lstStyle/>
          <a:p>
            <a:r>
              <a:rPr lang="it-IT" sz="1400" b="1" dirty="0">
                <a:latin typeface="Cambria" panose="02040503050406030204" pitchFamily="18" charset="0"/>
              </a:rPr>
              <a:t>Esempio di matrice</a:t>
            </a:r>
          </a:p>
        </p:txBody>
      </p:sp>
      <p:grpSp>
        <p:nvGrpSpPr>
          <p:cNvPr id="49" name="Gruppo 48">
            <a:extLst>
              <a:ext uri="{FF2B5EF4-FFF2-40B4-BE49-F238E27FC236}">
                <a16:creationId xmlns:a16="http://schemas.microsoft.com/office/drawing/2014/main" id="{58CE718D-C2A2-2745-B675-687FADFEAE2A}"/>
              </a:ext>
            </a:extLst>
          </p:cNvPr>
          <p:cNvGrpSpPr/>
          <p:nvPr/>
        </p:nvGrpSpPr>
        <p:grpSpPr>
          <a:xfrm>
            <a:off x="2495602" y="2356150"/>
            <a:ext cx="7620717" cy="2805818"/>
            <a:chOff x="971601" y="2356150"/>
            <a:chExt cx="7620717" cy="2805818"/>
          </a:xfrm>
        </p:grpSpPr>
        <p:sp>
          <p:nvSpPr>
            <p:cNvPr id="39" name="CasellaDiTesto 38">
              <a:extLst>
                <a:ext uri="{FF2B5EF4-FFF2-40B4-BE49-F238E27FC236}">
                  <a16:creationId xmlns:a16="http://schemas.microsoft.com/office/drawing/2014/main" id="{109FF5E9-0BFA-A848-B3A3-5913A05E11DC}"/>
                </a:ext>
              </a:extLst>
            </p:cNvPr>
            <p:cNvSpPr txBox="1"/>
            <p:nvPr/>
          </p:nvSpPr>
          <p:spPr>
            <a:xfrm>
              <a:off x="4427781" y="2356150"/>
              <a:ext cx="719677" cy="276999"/>
            </a:xfrm>
            <a:prstGeom prst="rect">
              <a:avLst/>
            </a:prstGeom>
            <a:noFill/>
            <a:ln w="3175">
              <a:solidFill>
                <a:srgbClr val="FF0000"/>
              </a:solidFill>
            </a:ln>
          </p:spPr>
          <p:txBody>
            <a:bodyPr wrap="square" rtlCol="0">
              <a:spAutoFit/>
            </a:bodyPr>
            <a:lstStyle/>
            <a:p>
              <a:r>
                <a:rPr lang="it-IT" sz="1200" b="1" dirty="0">
                  <a:latin typeface="Cambria" panose="02040503050406030204" pitchFamily="18" charset="0"/>
                </a:rPr>
                <a:t>Equità</a:t>
              </a:r>
              <a:endParaRPr lang="it-IT" sz="1200" dirty="0">
                <a:latin typeface="Cambria" panose="02040503050406030204" pitchFamily="18" charset="0"/>
              </a:endParaRPr>
            </a:p>
          </p:txBody>
        </p:sp>
        <p:grpSp>
          <p:nvGrpSpPr>
            <p:cNvPr id="48" name="Gruppo 47">
              <a:extLst>
                <a:ext uri="{FF2B5EF4-FFF2-40B4-BE49-F238E27FC236}">
                  <a16:creationId xmlns:a16="http://schemas.microsoft.com/office/drawing/2014/main" id="{52E8681D-CED7-4C48-BA70-6B93713EE267}"/>
                </a:ext>
              </a:extLst>
            </p:cNvPr>
            <p:cNvGrpSpPr/>
            <p:nvPr/>
          </p:nvGrpSpPr>
          <p:grpSpPr>
            <a:xfrm>
              <a:off x="971601" y="2633149"/>
              <a:ext cx="7620717" cy="2528819"/>
              <a:chOff x="971601" y="2633149"/>
              <a:chExt cx="7620717" cy="2528819"/>
            </a:xfrm>
          </p:grpSpPr>
          <p:sp>
            <p:nvSpPr>
              <p:cNvPr id="12" name="Ovale 11">
                <a:extLst>
                  <a:ext uri="{FF2B5EF4-FFF2-40B4-BE49-F238E27FC236}">
                    <a16:creationId xmlns:a16="http://schemas.microsoft.com/office/drawing/2014/main" id="{EA99FF4B-DB78-4B46-9219-F23B5A746ADA}"/>
                  </a:ext>
                </a:extLst>
              </p:cNvPr>
              <p:cNvSpPr/>
              <p:nvPr/>
            </p:nvSpPr>
            <p:spPr>
              <a:xfrm>
                <a:off x="1907704" y="2996952"/>
                <a:ext cx="504056" cy="1008112"/>
              </a:xfrm>
              <a:custGeom>
                <a:avLst/>
                <a:gdLst>
                  <a:gd name="connsiteX0" fmla="*/ 0 w 504056"/>
                  <a:gd name="connsiteY0" fmla="*/ 504056 h 1008112"/>
                  <a:gd name="connsiteX1" fmla="*/ 252028 w 504056"/>
                  <a:gd name="connsiteY1" fmla="*/ 0 h 1008112"/>
                  <a:gd name="connsiteX2" fmla="*/ 504056 w 504056"/>
                  <a:gd name="connsiteY2" fmla="*/ 504056 h 1008112"/>
                  <a:gd name="connsiteX3" fmla="*/ 252028 w 504056"/>
                  <a:gd name="connsiteY3" fmla="*/ 1008112 h 1008112"/>
                  <a:gd name="connsiteX4" fmla="*/ 0 w 504056"/>
                  <a:gd name="connsiteY4" fmla="*/ 504056 h 1008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056" h="1008112" extrusionOk="0">
                    <a:moveTo>
                      <a:pt x="0" y="504056"/>
                    </a:moveTo>
                    <a:cubicBezTo>
                      <a:pt x="-17231" y="215046"/>
                      <a:pt x="96997" y="5945"/>
                      <a:pt x="252028" y="0"/>
                    </a:cubicBezTo>
                    <a:cubicBezTo>
                      <a:pt x="399363" y="1715"/>
                      <a:pt x="486522" y="226232"/>
                      <a:pt x="504056" y="504056"/>
                    </a:cubicBezTo>
                    <a:cubicBezTo>
                      <a:pt x="490114" y="796053"/>
                      <a:pt x="386750" y="1032814"/>
                      <a:pt x="252028" y="1008112"/>
                    </a:cubicBezTo>
                    <a:cubicBezTo>
                      <a:pt x="108610" y="1005799"/>
                      <a:pt x="29986" y="796765"/>
                      <a:pt x="0" y="504056"/>
                    </a:cubicBezTo>
                    <a:close/>
                  </a:path>
                </a:pathLst>
              </a:custGeom>
              <a:noFill/>
              <a:ln w="19050">
                <a:solidFill>
                  <a:srgbClr val="FF0000"/>
                </a:solidFill>
                <a:extLst>
                  <a:ext uri="{C807C97D-BFC1-408E-A445-0C87EB9F89A2}">
                    <ask:lineSketchStyleProps xmlns:ask="http://schemas.microsoft.com/office/drawing/2018/sketchyshapes" sd="121903347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8" name="Ovale 17">
                <a:extLst>
                  <a:ext uri="{FF2B5EF4-FFF2-40B4-BE49-F238E27FC236}">
                    <a16:creationId xmlns:a16="http://schemas.microsoft.com/office/drawing/2014/main" id="{87D6050F-5F92-A04C-80AA-427AAC28BF84}"/>
                  </a:ext>
                </a:extLst>
              </p:cNvPr>
              <p:cNvSpPr/>
              <p:nvPr/>
            </p:nvSpPr>
            <p:spPr>
              <a:xfrm>
                <a:off x="4067944" y="2996952"/>
                <a:ext cx="504056" cy="1008112"/>
              </a:xfrm>
              <a:custGeom>
                <a:avLst/>
                <a:gdLst>
                  <a:gd name="connsiteX0" fmla="*/ 0 w 504056"/>
                  <a:gd name="connsiteY0" fmla="*/ 504056 h 1008112"/>
                  <a:gd name="connsiteX1" fmla="*/ 252028 w 504056"/>
                  <a:gd name="connsiteY1" fmla="*/ 0 h 1008112"/>
                  <a:gd name="connsiteX2" fmla="*/ 504056 w 504056"/>
                  <a:gd name="connsiteY2" fmla="*/ 504056 h 1008112"/>
                  <a:gd name="connsiteX3" fmla="*/ 252028 w 504056"/>
                  <a:gd name="connsiteY3" fmla="*/ 1008112 h 1008112"/>
                  <a:gd name="connsiteX4" fmla="*/ 0 w 504056"/>
                  <a:gd name="connsiteY4" fmla="*/ 504056 h 1008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056" h="1008112" extrusionOk="0">
                    <a:moveTo>
                      <a:pt x="0" y="504056"/>
                    </a:moveTo>
                    <a:cubicBezTo>
                      <a:pt x="-17231" y="215046"/>
                      <a:pt x="96997" y="5945"/>
                      <a:pt x="252028" y="0"/>
                    </a:cubicBezTo>
                    <a:cubicBezTo>
                      <a:pt x="399363" y="1715"/>
                      <a:pt x="486522" y="226232"/>
                      <a:pt x="504056" y="504056"/>
                    </a:cubicBezTo>
                    <a:cubicBezTo>
                      <a:pt x="490114" y="796053"/>
                      <a:pt x="386750" y="1032814"/>
                      <a:pt x="252028" y="1008112"/>
                    </a:cubicBezTo>
                    <a:cubicBezTo>
                      <a:pt x="108610" y="1005799"/>
                      <a:pt x="29986" y="796765"/>
                      <a:pt x="0" y="504056"/>
                    </a:cubicBezTo>
                    <a:close/>
                  </a:path>
                </a:pathLst>
              </a:custGeom>
              <a:noFill/>
              <a:ln w="19050">
                <a:solidFill>
                  <a:srgbClr val="FF0000"/>
                </a:solidFill>
                <a:extLst>
                  <a:ext uri="{C807C97D-BFC1-408E-A445-0C87EB9F89A2}">
                    <ask:lineSketchStyleProps xmlns:ask="http://schemas.microsoft.com/office/drawing/2018/sketchyshapes" sd="121903347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9" name="Ovale 18">
                <a:extLst>
                  <a:ext uri="{FF2B5EF4-FFF2-40B4-BE49-F238E27FC236}">
                    <a16:creationId xmlns:a16="http://schemas.microsoft.com/office/drawing/2014/main" id="{C98F69C1-2814-3643-976D-9C4F975D1770}"/>
                  </a:ext>
                </a:extLst>
              </p:cNvPr>
              <p:cNvSpPr/>
              <p:nvPr/>
            </p:nvSpPr>
            <p:spPr>
              <a:xfrm>
                <a:off x="4535592" y="2996952"/>
                <a:ext cx="504056" cy="1008112"/>
              </a:xfrm>
              <a:custGeom>
                <a:avLst/>
                <a:gdLst>
                  <a:gd name="connsiteX0" fmla="*/ 0 w 504056"/>
                  <a:gd name="connsiteY0" fmla="*/ 504056 h 1008112"/>
                  <a:gd name="connsiteX1" fmla="*/ 252028 w 504056"/>
                  <a:gd name="connsiteY1" fmla="*/ 0 h 1008112"/>
                  <a:gd name="connsiteX2" fmla="*/ 504056 w 504056"/>
                  <a:gd name="connsiteY2" fmla="*/ 504056 h 1008112"/>
                  <a:gd name="connsiteX3" fmla="*/ 252028 w 504056"/>
                  <a:gd name="connsiteY3" fmla="*/ 1008112 h 1008112"/>
                  <a:gd name="connsiteX4" fmla="*/ 0 w 504056"/>
                  <a:gd name="connsiteY4" fmla="*/ 504056 h 1008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056" h="1008112" extrusionOk="0">
                    <a:moveTo>
                      <a:pt x="0" y="504056"/>
                    </a:moveTo>
                    <a:cubicBezTo>
                      <a:pt x="-17231" y="215046"/>
                      <a:pt x="96997" y="5945"/>
                      <a:pt x="252028" y="0"/>
                    </a:cubicBezTo>
                    <a:cubicBezTo>
                      <a:pt x="399363" y="1715"/>
                      <a:pt x="486522" y="226232"/>
                      <a:pt x="504056" y="504056"/>
                    </a:cubicBezTo>
                    <a:cubicBezTo>
                      <a:pt x="490114" y="796053"/>
                      <a:pt x="386750" y="1032814"/>
                      <a:pt x="252028" y="1008112"/>
                    </a:cubicBezTo>
                    <a:cubicBezTo>
                      <a:pt x="108610" y="1005799"/>
                      <a:pt x="29986" y="796765"/>
                      <a:pt x="0" y="504056"/>
                    </a:cubicBezTo>
                    <a:close/>
                  </a:path>
                </a:pathLst>
              </a:custGeom>
              <a:noFill/>
              <a:ln w="19050">
                <a:solidFill>
                  <a:srgbClr val="FF0000"/>
                </a:solidFill>
                <a:extLst>
                  <a:ext uri="{C807C97D-BFC1-408E-A445-0C87EB9F89A2}">
                    <ask:lineSketchStyleProps xmlns:ask="http://schemas.microsoft.com/office/drawing/2018/sketchyshapes" sd="121903347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0" name="Ovale 19">
                <a:extLst>
                  <a:ext uri="{FF2B5EF4-FFF2-40B4-BE49-F238E27FC236}">
                    <a16:creationId xmlns:a16="http://schemas.microsoft.com/office/drawing/2014/main" id="{30073B23-0600-EB46-88A1-03184BF217DA}"/>
                  </a:ext>
                </a:extLst>
              </p:cNvPr>
              <p:cNvSpPr/>
              <p:nvPr/>
            </p:nvSpPr>
            <p:spPr>
              <a:xfrm>
                <a:off x="7617046" y="2996952"/>
                <a:ext cx="504056" cy="1008112"/>
              </a:xfrm>
              <a:custGeom>
                <a:avLst/>
                <a:gdLst>
                  <a:gd name="connsiteX0" fmla="*/ 0 w 504056"/>
                  <a:gd name="connsiteY0" fmla="*/ 504056 h 1008112"/>
                  <a:gd name="connsiteX1" fmla="*/ 252028 w 504056"/>
                  <a:gd name="connsiteY1" fmla="*/ 0 h 1008112"/>
                  <a:gd name="connsiteX2" fmla="*/ 504056 w 504056"/>
                  <a:gd name="connsiteY2" fmla="*/ 504056 h 1008112"/>
                  <a:gd name="connsiteX3" fmla="*/ 252028 w 504056"/>
                  <a:gd name="connsiteY3" fmla="*/ 1008112 h 1008112"/>
                  <a:gd name="connsiteX4" fmla="*/ 0 w 504056"/>
                  <a:gd name="connsiteY4" fmla="*/ 504056 h 1008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056" h="1008112" extrusionOk="0">
                    <a:moveTo>
                      <a:pt x="0" y="504056"/>
                    </a:moveTo>
                    <a:cubicBezTo>
                      <a:pt x="-17231" y="215046"/>
                      <a:pt x="96997" y="5945"/>
                      <a:pt x="252028" y="0"/>
                    </a:cubicBezTo>
                    <a:cubicBezTo>
                      <a:pt x="399363" y="1715"/>
                      <a:pt x="486522" y="226232"/>
                      <a:pt x="504056" y="504056"/>
                    </a:cubicBezTo>
                    <a:cubicBezTo>
                      <a:pt x="490114" y="796053"/>
                      <a:pt x="386750" y="1032814"/>
                      <a:pt x="252028" y="1008112"/>
                    </a:cubicBezTo>
                    <a:cubicBezTo>
                      <a:pt x="108610" y="1005799"/>
                      <a:pt x="29986" y="796765"/>
                      <a:pt x="0" y="504056"/>
                    </a:cubicBezTo>
                    <a:close/>
                  </a:path>
                </a:pathLst>
              </a:custGeom>
              <a:noFill/>
              <a:ln w="19050">
                <a:solidFill>
                  <a:srgbClr val="FF0000"/>
                </a:solidFill>
                <a:extLst>
                  <a:ext uri="{C807C97D-BFC1-408E-A445-0C87EB9F89A2}">
                    <ask:lineSketchStyleProps xmlns:ask="http://schemas.microsoft.com/office/drawing/2018/sketchyshapes" sd="121903347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21" name="Connettore 2 20">
                <a:extLst>
                  <a:ext uri="{FF2B5EF4-FFF2-40B4-BE49-F238E27FC236}">
                    <a16:creationId xmlns:a16="http://schemas.microsoft.com/office/drawing/2014/main" id="{5C7FCDAC-4884-EB41-A6AB-78A71FE707B5}"/>
                  </a:ext>
                </a:extLst>
              </p:cNvPr>
              <p:cNvCxnSpPr>
                <a:cxnSpLocks/>
                <a:stCxn id="12" idx="4"/>
                <a:endCxn id="27" idx="0"/>
              </p:cNvCxnSpPr>
              <p:nvPr/>
            </p:nvCxnSpPr>
            <p:spPr>
              <a:xfrm>
                <a:off x="1907704" y="3501008"/>
                <a:ext cx="117805" cy="119929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ttore 2 21">
                <a:extLst>
                  <a:ext uri="{FF2B5EF4-FFF2-40B4-BE49-F238E27FC236}">
                    <a16:creationId xmlns:a16="http://schemas.microsoft.com/office/drawing/2014/main" id="{1017F253-5158-0647-BAC4-2BB7B9792F34}"/>
                  </a:ext>
                </a:extLst>
              </p:cNvPr>
              <p:cNvCxnSpPr>
                <a:cxnSpLocks/>
                <a:stCxn id="18" idx="4"/>
                <a:endCxn id="35" idx="0"/>
              </p:cNvCxnSpPr>
              <p:nvPr/>
            </p:nvCxnSpPr>
            <p:spPr>
              <a:xfrm>
                <a:off x="4319972" y="4005064"/>
                <a:ext cx="0" cy="3757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ttore 2 22">
                <a:extLst>
                  <a:ext uri="{FF2B5EF4-FFF2-40B4-BE49-F238E27FC236}">
                    <a16:creationId xmlns:a16="http://schemas.microsoft.com/office/drawing/2014/main" id="{FB0EFB52-AD65-EC47-932D-10F060134DDD}"/>
                  </a:ext>
                </a:extLst>
              </p:cNvPr>
              <p:cNvCxnSpPr>
                <a:cxnSpLocks/>
                <a:stCxn id="19" idx="0"/>
                <a:endCxn id="39" idx="2"/>
              </p:cNvCxnSpPr>
              <p:nvPr/>
            </p:nvCxnSpPr>
            <p:spPr>
              <a:xfrm flipV="1">
                <a:off x="4787620" y="2633149"/>
                <a:ext cx="0" cy="3638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ttore 2 25">
                <a:extLst>
                  <a:ext uri="{FF2B5EF4-FFF2-40B4-BE49-F238E27FC236}">
                    <a16:creationId xmlns:a16="http://schemas.microsoft.com/office/drawing/2014/main" id="{A6871AF8-1A7B-D347-9E71-3EC8DA1C01FF}"/>
                  </a:ext>
                </a:extLst>
              </p:cNvPr>
              <p:cNvCxnSpPr>
                <a:cxnSpLocks/>
                <a:stCxn id="20" idx="4"/>
                <a:endCxn id="43" idx="0"/>
              </p:cNvCxnSpPr>
              <p:nvPr/>
            </p:nvCxnSpPr>
            <p:spPr>
              <a:xfrm>
                <a:off x="7869074" y="4005064"/>
                <a:ext cx="1019" cy="4769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CasellaDiTesto 26">
                <a:extLst>
                  <a:ext uri="{FF2B5EF4-FFF2-40B4-BE49-F238E27FC236}">
                    <a16:creationId xmlns:a16="http://schemas.microsoft.com/office/drawing/2014/main" id="{F408A159-3912-2E4D-B902-D05CC3440B7F}"/>
                  </a:ext>
                </a:extLst>
              </p:cNvPr>
              <p:cNvSpPr txBox="1"/>
              <p:nvPr/>
            </p:nvSpPr>
            <p:spPr>
              <a:xfrm>
                <a:off x="971601" y="4700303"/>
                <a:ext cx="2107816" cy="461665"/>
              </a:xfrm>
              <a:prstGeom prst="rect">
                <a:avLst/>
              </a:prstGeom>
              <a:noFill/>
              <a:ln w="3175">
                <a:solidFill>
                  <a:srgbClr val="FF0000"/>
                </a:solidFill>
              </a:ln>
            </p:spPr>
            <p:txBody>
              <a:bodyPr wrap="square" rtlCol="0">
                <a:spAutoFit/>
              </a:bodyPr>
              <a:lstStyle/>
              <a:p>
                <a:r>
                  <a:rPr lang="it-IT" sz="1200" b="1" dirty="0">
                    <a:latin typeface="Cambria" panose="02040503050406030204" pitchFamily="18" charset="0"/>
                  </a:rPr>
                  <a:t>Massima differenza </a:t>
                </a:r>
                <a:r>
                  <a:rPr lang="it-IT" sz="1200" dirty="0">
                    <a:latin typeface="Cambria" panose="02040503050406030204" pitchFamily="18" charset="0"/>
                  </a:rPr>
                  <a:t>a favore del proprio gruppo</a:t>
                </a:r>
              </a:p>
            </p:txBody>
          </p:sp>
          <p:sp>
            <p:nvSpPr>
              <p:cNvPr id="35" name="CasellaDiTesto 34">
                <a:extLst>
                  <a:ext uri="{FF2B5EF4-FFF2-40B4-BE49-F238E27FC236}">
                    <a16:creationId xmlns:a16="http://schemas.microsoft.com/office/drawing/2014/main" id="{E615D149-EE86-D541-941A-9FC3ABD19D31}"/>
                  </a:ext>
                </a:extLst>
              </p:cNvPr>
              <p:cNvSpPr txBox="1"/>
              <p:nvPr/>
            </p:nvSpPr>
            <p:spPr>
              <a:xfrm>
                <a:off x="3400287" y="4380824"/>
                <a:ext cx="1839369" cy="461665"/>
              </a:xfrm>
              <a:prstGeom prst="rect">
                <a:avLst/>
              </a:prstGeom>
              <a:noFill/>
              <a:ln w="3175">
                <a:solidFill>
                  <a:srgbClr val="FF0000"/>
                </a:solidFill>
              </a:ln>
            </p:spPr>
            <p:txBody>
              <a:bodyPr wrap="square" rtlCol="0">
                <a:spAutoFit/>
              </a:bodyPr>
              <a:lstStyle/>
              <a:p>
                <a:r>
                  <a:rPr lang="it-IT" sz="1200" b="1" dirty="0">
                    <a:latin typeface="Cambria" panose="02040503050406030204" pitchFamily="18" charset="0"/>
                  </a:rPr>
                  <a:t>Massimo profitto </a:t>
                </a:r>
                <a:r>
                  <a:rPr lang="it-IT" sz="1200" dirty="0">
                    <a:latin typeface="Cambria" panose="02040503050406030204" pitchFamily="18" charset="0"/>
                  </a:rPr>
                  <a:t>per il proprio gruppo</a:t>
                </a:r>
              </a:p>
            </p:txBody>
          </p:sp>
          <p:sp>
            <p:nvSpPr>
              <p:cNvPr id="43" name="CasellaDiTesto 42">
                <a:extLst>
                  <a:ext uri="{FF2B5EF4-FFF2-40B4-BE49-F238E27FC236}">
                    <a16:creationId xmlns:a16="http://schemas.microsoft.com/office/drawing/2014/main" id="{DB7CBA31-6A49-BD43-8E25-59B76B2C7E14}"/>
                  </a:ext>
                </a:extLst>
              </p:cNvPr>
              <p:cNvSpPr txBox="1"/>
              <p:nvPr/>
            </p:nvSpPr>
            <p:spPr>
              <a:xfrm>
                <a:off x="7147868" y="4482028"/>
                <a:ext cx="1444450" cy="461665"/>
              </a:xfrm>
              <a:prstGeom prst="rect">
                <a:avLst/>
              </a:prstGeom>
              <a:noFill/>
              <a:ln w="3175">
                <a:solidFill>
                  <a:srgbClr val="FF0000"/>
                </a:solidFill>
              </a:ln>
            </p:spPr>
            <p:txBody>
              <a:bodyPr wrap="square" rtlCol="0">
                <a:spAutoFit/>
              </a:bodyPr>
              <a:lstStyle/>
              <a:p>
                <a:r>
                  <a:rPr lang="it-IT" sz="1200" b="1" dirty="0">
                    <a:latin typeface="Cambria" panose="02040503050406030204" pitchFamily="18" charset="0"/>
                  </a:rPr>
                  <a:t>Massimo profitto comune</a:t>
                </a:r>
                <a:endParaRPr lang="it-IT" sz="1200" dirty="0">
                  <a:latin typeface="Cambria" panose="02040503050406030204" pitchFamily="18" charset="0"/>
                </a:endParaRPr>
              </a:p>
            </p:txBody>
          </p:sp>
        </p:grpSp>
      </p:grpSp>
    </p:spTree>
    <p:extLst>
      <p:ext uri="{BB962C8B-B14F-4D97-AF65-F5344CB8AC3E}">
        <p14:creationId xmlns:p14="http://schemas.microsoft.com/office/powerpoint/2010/main" val="146353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7E38C0-08CF-F741-88EF-F3398AD1F37A}"/>
              </a:ext>
            </a:extLst>
          </p:cNvPr>
          <p:cNvSpPr>
            <a:spLocks noGrp="1"/>
          </p:cNvSpPr>
          <p:nvPr>
            <p:ph type="sldNum" sz="quarter" idx="12"/>
          </p:nvPr>
        </p:nvSpPr>
        <p:spPr/>
        <p:txBody>
          <a:bodyPr/>
          <a:lstStyle/>
          <a:p>
            <a:fld id="{E3AAEEB7-370C-4CD1-84ED-44A96922B98A}" type="slidenum">
              <a:rPr lang="it-IT" smtClean="0"/>
              <a:pPr/>
              <a:t>31</a:t>
            </a:fld>
            <a:endParaRPr lang="it-IT"/>
          </a:p>
        </p:txBody>
      </p:sp>
      <p:sp>
        <p:nvSpPr>
          <p:cNvPr id="6" name="Rettangolo 5">
            <a:extLst>
              <a:ext uri="{FF2B5EF4-FFF2-40B4-BE49-F238E27FC236}">
                <a16:creationId xmlns:a16="http://schemas.microsoft.com/office/drawing/2014/main" id="{80637DFD-FB59-2F49-AFE4-AAFF759B002C}"/>
              </a:ext>
            </a:extLst>
          </p:cNvPr>
          <p:cNvSpPr/>
          <p:nvPr/>
        </p:nvSpPr>
        <p:spPr>
          <a:xfrm>
            <a:off x="1661452" y="590428"/>
            <a:ext cx="7602900" cy="858443"/>
          </a:xfrm>
          <a:prstGeom prst="rect">
            <a:avLst/>
          </a:prstGeom>
          <a:noFill/>
          <a:ln cmpd="sng">
            <a:solidFill>
              <a:schemeClr val="tx2">
                <a:alpha val="86000"/>
              </a:schemeClr>
            </a:solidFill>
            <a:prstDash val="solid"/>
            <a:extLst>
              <a:ext uri="{C807C97D-BFC1-408E-A445-0C87EB9F89A2}">
                <ask:lineSketchStyleProps xmlns:ask="http://schemas.microsoft.com/office/drawing/2018/sketchyshapes" sd="1219033472">
                  <a:custGeom>
                    <a:avLst/>
                    <a:gdLst>
                      <a:gd name="connsiteX0" fmla="*/ 0 w 9178724"/>
                      <a:gd name="connsiteY0" fmla="*/ 0 h 620030"/>
                      <a:gd name="connsiteX1" fmla="*/ 298309 w 9178724"/>
                      <a:gd name="connsiteY1" fmla="*/ 0 h 620030"/>
                      <a:gd name="connsiteX2" fmla="*/ 596617 w 9178724"/>
                      <a:gd name="connsiteY2" fmla="*/ 0 h 620030"/>
                      <a:gd name="connsiteX3" fmla="*/ 894926 w 9178724"/>
                      <a:gd name="connsiteY3" fmla="*/ 0 h 620030"/>
                      <a:gd name="connsiteX4" fmla="*/ 1652170 w 9178724"/>
                      <a:gd name="connsiteY4" fmla="*/ 0 h 620030"/>
                      <a:gd name="connsiteX5" fmla="*/ 2225841 w 9178724"/>
                      <a:gd name="connsiteY5" fmla="*/ 0 h 620030"/>
                      <a:gd name="connsiteX6" fmla="*/ 2524149 w 9178724"/>
                      <a:gd name="connsiteY6" fmla="*/ 0 h 620030"/>
                      <a:gd name="connsiteX7" fmla="*/ 3097819 w 9178724"/>
                      <a:gd name="connsiteY7" fmla="*/ 0 h 620030"/>
                      <a:gd name="connsiteX8" fmla="*/ 3855064 w 9178724"/>
                      <a:gd name="connsiteY8" fmla="*/ 0 h 620030"/>
                      <a:gd name="connsiteX9" fmla="*/ 4336947 w 9178724"/>
                      <a:gd name="connsiteY9" fmla="*/ 0 h 620030"/>
                      <a:gd name="connsiteX10" fmla="*/ 4818830 w 9178724"/>
                      <a:gd name="connsiteY10" fmla="*/ 0 h 620030"/>
                      <a:gd name="connsiteX11" fmla="*/ 5392500 w 9178724"/>
                      <a:gd name="connsiteY11" fmla="*/ 0 h 620030"/>
                      <a:gd name="connsiteX12" fmla="*/ 6057958 w 9178724"/>
                      <a:gd name="connsiteY12" fmla="*/ 0 h 620030"/>
                      <a:gd name="connsiteX13" fmla="*/ 6723415 w 9178724"/>
                      <a:gd name="connsiteY13" fmla="*/ 0 h 620030"/>
                      <a:gd name="connsiteX14" fmla="*/ 7388873 w 9178724"/>
                      <a:gd name="connsiteY14" fmla="*/ 0 h 620030"/>
                      <a:gd name="connsiteX15" fmla="*/ 8146118 w 9178724"/>
                      <a:gd name="connsiteY15" fmla="*/ 0 h 620030"/>
                      <a:gd name="connsiteX16" fmla="*/ 9178724 w 9178724"/>
                      <a:gd name="connsiteY16" fmla="*/ 0 h 620030"/>
                      <a:gd name="connsiteX17" fmla="*/ 9178724 w 9178724"/>
                      <a:gd name="connsiteY17" fmla="*/ 316215 h 620030"/>
                      <a:gd name="connsiteX18" fmla="*/ 9178724 w 9178724"/>
                      <a:gd name="connsiteY18" fmla="*/ 620030 h 620030"/>
                      <a:gd name="connsiteX19" fmla="*/ 8421479 w 9178724"/>
                      <a:gd name="connsiteY19" fmla="*/ 620030 h 620030"/>
                      <a:gd name="connsiteX20" fmla="*/ 7847809 w 9178724"/>
                      <a:gd name="connsiteY20" fmla="*/ 620030 h 620030"/>
                      <a:gd name="connsiteX21" fmla="*/ 7365926 w 9178724"/>
                      <a:gd name="connsiteY21" fmla="*/ 620030 h 620030"/>
                      <a:gd name="connsiteX22" fmla="*/ 6884043 w 9178724"/>
                      <a:gd name="connsiteY22" fmla="*/ 620030 h 620030"/>
                      <a:gd name="connsiteX23" fmla="*/ 6402160 w 9178724"/>
                      <a:gd name="connsiteY23" fmla="*/ 620030 h 620030"/>
                      <a:gd name="connsiteX24" fmla="*/ 5920277 w 9178724"/>
                      <a:gd name="connsiteY24" fmla="*/ 620030 h 620030"/>
                      <a:gd name="connsiteX25" fmla="*/ 5254819 w 9178724"/>
                      <a:gd name="connsiteY25" fmla="*/ 620030 h 620030"/>
                      <a:gd name="connsiteX26" fmla="*/ 4681149 w 9178724"/>
                      <a:gd name="connsiteY26" fmla="*/ 620030 h 620030"/>
                      <a:gd name="connsiteX27" fmla="*/ 4382841 w 9178724"/>
                      <a:gd name="connsiteY27" fmla="*/ 620030 h 620030"/>
                      <a:gd name="connsiteX28" fmla="*/ 3900958 w 9178724"/>
                      <a:gd name="connsiteY28" fmla="*/ 620030 h 620030"/>
                      <a:gd name="connsiteX29" fmla="*/ 3235500 w 9178724"/>
                      <a:gd name="connsiteY29" fmla="*/ 620030 h 620030"/>
                      <a:gd name="connsiteX30" fmla="*/ 2845404 w 9178724"/>
                      <a:gd name="connsiteY30" fmla="*/ 620030 h 620030"/>
                      <a:gd name="connsiteX31" fmla="*/ 2088160 w 9178724"/>
                      <a:gd name="connsiteY31" fmla="*/ 620030 h 620030"/>
                      <a:gd name="connsiteX32" fmla="*/ 1330915 w 9178724"/>
                      <a:gd name="connsiteY32" fmla="*/ 620030 h 620030"/>
                      <a:gd name="connsiteX33" fmla="*/ 757245 w 9178724"/>
                      <a:gd name="connsiteY33" fmla="*/ 620030 h 620030"/>
                      <a:gd name="connsiteX34" fmla="*/ 0 w 9178724"/>
                      <a:gd name="connsiteY34" fmla="*/ 620030 h 620030"/>
                      <a:gd name="connsiteX35" fmla="*/ 0 w 9178724"/>
                      <a:gd name="connsiteY35" fmla="*/ 310015 h 620030"/>
                      <a:gd name="connsiteX36" fmla="*/ 0 w 9178724"/>
                      <a:gd name="connsiteY36" fmla="*/ 0 h 62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78724" h="620030" fill="none" extrusionOk="0">
                        <a:moveTo>
                          <a:pt x="0" y="0"/>
                        </a:moveTo>
                        <a:cubicBezTo>
                          <a:pt x="102535" y="-35417"/>
                          <a:pt x="231128" y="19743"/>
                          <a:pt x="298309" y="0"/>
                        </a:cubicBezTo>
                        <a:cubicBezTo>
                          <a:pt x="365490" y="-19743"/>
                          <a:pt x="504771" y="6903"/>
                          <a:pt x="596617" y="0"/>
                        </a:cubicBezTo>
                        <a:cubicBezTo>
                          <a:pt x="688463" y="-6903"/>
                          <a:pt x="801466" y="32459"/>
                          <a:pt x="894926" y="0"/>
                        </a:cubicBezTo>
                        <a:cubicBezTo>
                          <a:pt x="988386" y="-32459"/>
                          <a:pt x="1351220" y="8679"/>
                          <a:pt x="1652170" y="0"/>
                        </a:cubicBezTo>
                        <a:cubicBezTo>
                          <a:pt x="1953120" y="-8679"/>
                          <a:pt x="2036343" y="40882"/>
                          <a:pt x="2225841" y="0"/>
                        </a:cubicBezTo>
                        <a:cubicBezTo>
                          <a:pt x="2415339" y="-40882"/>
                          <a:pt x="2409558" y="12227"/>
                          <a:pt x="2524149" y="0"/>
                        </a:cubicBezTo>
                        <a:cubicBezTo>
                          <a:pt x="2638740" y="-12227"/>
                          <a:pt x="2909787" y="59308"/>
                          <a:pt x="3097819" y="0"/>
                        </a:cubicBezTo>
                        <a:cubicBezTo>
                          <a:pt x="3285851" y="-59308"/>
                          <a:pt x="3499507" y="53098"/>
                          <a:pt x="3855064" y="0"/>
                        </a:cubicBezTo>
                        <a:cubicBezTo>
                          <a:pt x="4210622" y="-53098"/>
                          <a:pt x="4150339" y="24700"/>
                          <a:pt x="4336947" y="0"/>
                        </a:cubicBezTo>
                        <a:cubicBezTo>
                          <a:pt x="4523555" y="-24700"/>
                          <a:pt x="4623920" y="10678"/>
                          <a:pt x="4818830" y="0"/>
                        </a:cubicBezTo>
                        <a:cubicBezTo>
                          <a:pt x="5013740" y="-10678"/>
                          <a:pt x="5127394" y="40268"/>
                          <a:pt x="5392500" y="0"/>
                        </a:cubicBezTo>
                        <a:cubicBezTo>
                          <a:pt x="5657606" y="-40268"/>
                          <a:pt x="5754330" y="74320"/>
                          <a:pt x="6057958" y="0"/>
                        </a:cubicBezTo>
                        <a:cubicBezTo>
                          <a:pt x="6361586" y="-74320"/>
                          <a:pt x="6494940" y="37329"/>
                          <a:pt x="6723415" y="0"/>
                        </a:cubicBezTo>
                        <a:cubicBezTo>
                          <a:pt x="6951890" y="-37329"/>
                          <a:pt x="7117832" y="30948"/>
                          <a:pt x="7388873" y="0"/>
                        </a:cubicBezTo>
                        <a:cubicBezTo>
                          <a:pt x="7659914" y="-30948"/>
                          <a:pt x="7926991" y="65074"/>
                          <a:pt x="8146118" y="0"/>
                        </a:cubicBezTo>
                        <a:cubicBezTo>
                          <a:pt x="8365246" y="-65074"/>
                          <a:pt x="8701383" y="71750"/>
                          <a:pt x="9178724" y="0"/>
                        </a:cubicBezTo>
                        <a:cubicBezTo>
                          <a:pt x="9200174" y="141322"/>
                          <a:pt x="9160033" y="216766"/>
                          <a:pt x="9178724" y="316215"/>
                        </a:cubicBezTo>
                        <a:cubicBezTo>
                          <a:pt x="9197415" y="415665"/>
                          <a:pt x="9170910" y="493137"/>
                          <a:pt x="9178724" y="620030"/>
                        </a:cubicBezTo>
                        <a:cubicBezTo>
                          <a:pt x="8847610" y="633606"/>
                          <a:pt x="8699284" y="581521"/>
                          <a:pt x="8421479" y="620030"/>
                        </a:cubicBezTo>
                        <a:cubicBezTo>
                          <a:pt x="8143674" y="658539"/>
                          <a:pt x="8043343" y="588100"/>
                          <a:pt x="7847809" y="620030"/>
                        </a:cubicBezTo>
                        <a:cubicBezTo>
                          <a:pt x="7652275" y="651960"/>
                          <a:pt x="7499974" y="566721"/>
                          <a:pt x="7365926" y="620030"/>
                        </a:cubicBezTo>
                        <a:cubicBezTo>
                          <a:pt x="7231878" y="673339"/>
                          <a:pt x="6983206" y="609203"/>
                          <a:pt x="6884043" y="620030"/>
                        </a:cubicBezTo>
                        <a:cubicBezTo>
                          <a:pt x="6784880" y="630857"/>
                          <a:pt x="6634085" y="589226"/>
                          <a:pt x="6402160" y="620030"/>
                        </a:cubicBezTo>
                        <a:cubicBezTo>
                          <a:pt x="6170235" y="650834"/>
                          <a:pt x="6075682" y="619367"/>
                          <a:pt x="5920277" y="620030"/>
                        </a:cubicBezTo>
                        <a:cubicBezTo>
                          <a:pt x="5764872" y="620693"/>
                          <a:pt x="5573139" y="548710"/>
                          <a:pt x="5254819" y="620030"/>
                        </a:cubicBezTo>
                        <a:cubicBezTo>
                          <a:pt x="4936499" y="691350"/>
                          <a:pt x="4839040" y="582151"/>
                          <a:pt x="4681149" y="620030"/>
                        </a:cubicBezTo>
                        <a:cubicBezTo>
                          <a:pt x="4523258" y="657909"/>
                          <a:pt x="4447847" y="611926"/>
                          <a:pt x="4382841" y="620030"/>
                        </a:cubicBezTo>
                        <a:cubicBezTo>
                          <a:pt x="4317835" y="628134"/>
                          <a:pt x="4075188" y="570834"/>
                          <a:pt x="3900958" y="620030"/>
                        </a:cubicBezTo>
                        <a:cubicBezTo>
                          <a:pt x="3726728" y="669226"/>
                          <a:pt x="3504960" y="595564"/>
                          <a:pt x="3235500" y="620030"/>
                        </a:cubicBezTo>
                        <a:cubicBezTo>
                          <a:pt x="2966040" y="644496"/>
                          <a:pt x="3034078" y="612289"/>
                          <a:pt x="2845404" y="620030"/>
                        </a:cubicBezTo>
                        <a:cubicBezTo>
                          <a:pt x="2656730" y="627771"/>
                          <a:pt x="2449560" y="570399"/>
                          <a:pt x="2088160" y="620030"/>
                        </a:cubicBezTo>
                        <a:cubicBezTo>
                          <a:pt x="1726760" y="669661"/>
                          <a:pt x="1489744" y="618694"/>
                          <a:pt x="1330915" y="620030"/>
                        </a:cubicBezTo>
                        <a:cubicBezTo>
                          <a:pt x="1172086" y="621366"/>
                          <a:pt x="970889" y="568148"/>
                          <a:pt x="757245" y="620030"/>
                        </a:cubicBezTo>
                        <a:cubicBezTo>
                          <a:pt x="543601" y="671912"/>
                          <a:pt x="288056" y="618081"/>
                          <a:pt x="0" y="620030"/>
                        </a:cubicBezTo>
                        <a:cubicBezTo>
                          <a:pt x="-24602" y="527322"/>
                          <a:pt x="13740" y="373087"/>
                          <a:pt x="0" y="310015"/>
                        </a:cubicBezTo>
                        <a:cubicBezTo>
                          <a:pt x="-13740" y="246943"/>
                          <a:pt x="26405" y="66838"/>
                          <a:pt x="0" y="0"/>
                        </a:cubicBezTo>
                        <a:close/>
                      </a:path>
                      <a:path w="9178724" h="620030" stroke="0" extrusionOk="0">
                        <a:moveTo>
                          <a:pt x="0" y="0"/>
                        </a:moveTo>
                        <a:cubicBezTo>
                          <a:pt x="96739" y="-29740"/>
                          <a:pt x="316269" y="55884"/>
                          <a:pt x="481883" y="0"/>
                        </a:cubicBezTo>
                        <a:cubicBezTo>
                          <a:pt x="647497" y="-55884"/>
                          <a:pt x="662906" y="22298"/>
                          <a:pt x="780192" y="0"/>
                        </a:cubicBezTo>
                        <a:cubicBezTo>
                          <a:pt x="897478" y="-22298"/>
                          <a:pt x="1174454" y="84120"/>
                          <a:pt x="1537436" y="0"/>
                        </a:cubicBezTo>
                        <a:cubicBezTo>
                          <a:pt x="1900418" y="-84120"/>
                          <a:pt x="1921992" y="49836"/>
                          <a:pt x="2019319" y="0"/>
                        </a:cubicBezTo>
                        <a:cubicBezTo>
                          <a:pt x="2116646" y="-49836"/>
                          <a:pt x="2279697" y="53246"/>
                          <a:pt x="2501202" y="0"/>
                        </a:cubicBezTo>
                        <a:cubicBezTo>
                          <a:pt x="2722707" y="-53246"/>
                          <a:pt x="3105924" y="15731"/>
                          <a:pt x="3258447" y="0"/>
                        </a:cubicBezTo>
                        <a:cubicBezTo>
                          <a:pt x="3410970" y="-15731"/>
                          <a:pt x="3548202" y="42104"/>
                          <a:pt x="3648543" y="0"/>
                        </a:cubicBezTo>
                        <a:cubicBezTo>
                          <a:pt x="3748884" y="-42104"/>
                          <a:pt x="4173673" y="21777"/>
                          <a:pt x="4405788" y="0"/>
                        </a:cubicBezTo>
                        <a:cubicBezTo>
                          <a:pt x="4637904" y="-21777"/>
                          <a:pt x="4991337" y="42536"/>
                          <a:pt x="5163032" y="0"/>
                        </a:cubicBezTo>
                        <a:cubicBezTo>
                          <a:pt x="5334727" y="-42536"/>
                          <a:pt x="5620270" y="48170"/>
                          <a:pt x="5736703" y="0"/>
                        </a:cubicBezTo>
                        <a:cubicBezTo>
                          <a:pt x="5853136" y="-48170"/>
                          <a:pt x="6278797" y="51597"/>
                          <a:pt x="6493947" y="0"/>
                        </a:cubicBezTo>
                        <a:cubicBezTo>
                          <a:pt x="6709097" y="-51597"/>
                          <a:pt x="6791622" y="51322"/>
                          <a:pt x="6975830" y="0"/>
                        </a:cubicBezTo>
                        <a:cubicBezTo>
                          <a:pt x="7160038" y="-51322"/>
                          <a:pt x="7222993" y="41857"/>
                          <a:pt x="7457713" y="0"/>
                        </a:cubicBezTo>
                        <a:cubicBezTo>
                          <a:pt x="7692433" y="-41857"/>
                          <a:pt x="7885776" y="62575"/>
                          <a:pt x="8123171" y="0"/>
                        </a:cubicBezTo>
                        <a:cubicBezTo>
                          <a:pt x="8360566" y="-62575"/>
                          <a:pt x="8394351" y="45246"/>
                          <a:pt x="8605054" y="0"/>
                        </a:cubicBezTo>
                        <a:cubicBezTo>
                          <a:pt x="8815757" y="-45246"/>
                          <a:pt x="8988246" y="15581"/>
                          <a:pt x="9178724" y="0"/>
                        </a:cubicBezTo>
                        <a:cubicBezTo>
                          <a:pt x="9202683" y="95727"/>
                          <a:pt x="9155313" y="164771"/>
                          <a:pt x="9178724" y="322416"/>
                        </a:cubicBezTo>
                        <a:cubicBezTo>
                          <a:pt x="9202135" y="480061"/>
                          <a:pt x="9157802" y="527713"/>
                          <a:pt x="9178724" y="620030"/>
                        </a:cubicBezTo>
                        <a:cubicBezTo>
                          <a:pt x="8951193" y="671370"/>
                          <a:pt x="8799462" y="595443"/>
                          <a:pt x="8513267" y="620030"/>
                        </a:cubicBezTo>
                        <a:cubicBezTo>
                          <a:pt x="8227072" y="644617"/>
                          <a:pt x="8259683" y="573792"/>
                          <a:pt x="8123171" y="620030"/>
                        </a:cubicBezTo>
                        <a:cubicBezTo>
                          <a:pt x="7986659" y="666268"/>
                          <a:pt x="7591580" y="543706"/>
                          <a:pt x="7365926" y="620030"/>
                        </a:cubicBezTo>
                        <a:cubicBezTo>
                          <a:pt x="7140272" y="696354"/>
                          <a:pt x="6935755" y="598652"/>
                          <a:pt x="6792256" y="620030"/>
                        </a:cubicBezTo>
                        <a:cubicBezTo>
                          <a:pt x="6648757" y="641408"/>
                          <a:pt x="6575267" y="585033"/>
                          <a:pt x="6402160" y="620030"/>
                        </a:cubicBezTo>
                        <a:cubicBezTo>
                          <a:pt x="6229053" y="655027"/>
                          <a:pt x="6024031" y="591791"/>
                          <a:pt x="5828490" y="620030"/>
                        </a:cubicBezTo>
                        <a:cubicBezTo>
                          <a:pt x="5632949" y="648269"/>
                          <a:pt x="5678078" y="587768"/>
                          <a:pt x="5530181" y="620030"/>
                        </a:cubicBezTo>
                        <a:cubicBezTo>
                          <a:pt x="5382284" y="652292"/>
                          <a:pt x="5354071" y="600649"/>
                          <a:pt x="5231873" y="620030"/>
                        </a:cubicBezTo>
                        <a:cubicBezTo>
                          <a:pt x="5109675" y="639411"/>
                          <a:pt x="4917260" y="557481"/>
                          <a:pt x="4658202" y="620030"/>
                        </a:cubicBezTo>
                        <a:cubicBezTo>
                          <a:pt x="4399144" y="682579"/>
                          <a:pt x="4442789" y="601632"/>
                          <a:pt x="4268107" y="620030"/>
                        </a:cubicBezTo>
                        <a:cubicBezTo>
                          <a:pt x="4093426" y="638428"/>
                          <a:pt x="3806188" y="560095"/>
                          <a:pt x="3602649" y="620030"/>
                        </a:cubicBezTo>
                        <a:cubicBezTo>
                          <a:pt x="3399110" y="679965"/>
                          <a:pt x="3364832" y="602250"/>
                          <a:pt x="3212553" y="620030"/>
                        </a:cubicBezTo>
                        <a:cubicBezTo>
                          <a:pt x="3060274" y="637810"/>
                          <a:pt x="2803745" y="611116"/>
                          <a:pt x="2547096" y="620030"/>
                        </a:cubicBezTo>
                        <a:cubicBezTo>
                          <a:pt x="2290447" y="628944"/>
                          <a:pt x="2330663" y="599928"/>
                          <a:pt x="2248787" y="620030"/>
                        </a:cubicBezTo>
                        <a:cubicBezTo>
                          <a:pt x="2166911" y="640132"/>
                          <a:pt x="1894976" y="566256"/>
                          <a:pt x="1583330" y="620030"/>
                        </a:cubicBezTo>
                        <a:cubicBezTo>
                          <a:pt x="1271684" y="673804"/>
                          <a:pt x="1331706" y="588276"/>
                          <a:pt x="1193234" y="620030"/>
                        </a:cubicBezTo>
                        <a:cubicBezTo>
                          <a:pt x="1054762" y="651784"/>
                          <a:pt x="1037048" y="618999"/>
                          <a:pt x="894926" y="620030"/>
                        </a:cubicBezTo>
                        <a:cubicBezTo>
                          <a:pt x="752804" y="621061"/>
                          <a:pt x="670831" y="580283"/>
                          <a:pt x="504830" y="620030"/>
                        </a:cubicBezTo>
                        <a:cubicBezTo>
                          <a:pt x="338829" y="659777"/>
                          <a:pt x="209164" y="605714"/>
                          <a:pt x="0" y="620030"/>
                        </a:cubicBezTo>
                        <a:cubicBezTo>
                          <a:pt x="-25652" y="520703"/>
                          <a:pt x="14295" y="447375"/>
                          <a:pt x="0" y="322416"/>
                        </a:cubicBezTo>
                        <a:cubicBezTo>
                          <a:pt x="-14295" y="197457"/>
                          <a:pt x="4354" y="146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solidFill>
                  <a:schemeClr val="tx1"/>
                </a:solidFill>
                <a:latin typeface="Cambria" panose="02040503050406030204" pitchFamily="18" charset="0"/>
                <a:cs typeface="Arial" panose="020B0604020202020204" pitchFamily="34" charset="0"/>
              </a:rPr>
              <a:t>Il paradigma dei gruppi minimi [</a:t>
            </a:r>
            <a:r>
              <a:rPr lang="it-IT" sz="2400" b="1" dirty="0" err="1">
                <a:solidFill>
                  <a:schemeClr val="tx1"/>
                </a:solidFill>
                <a:latin typeface="Cambria" panose="02040503050406030204" pitchFamily="18" charset="0"/>
                <a:cs typeface="Arial" panose="020B0604020202020204" pitchFamily="34" charset="0"/>
              </a:rPr>
              <a:t>Tajfel</a:t>
            </a:r>
            <a:r>
              <a:rPr lang="it-IT" sz="2400" b="1" dirty="0">
                <a:solidFill>
                  <a:schemeClr val="tx1"/>
                </a:solidFill>
                <a:latin typeface="Cambria" panose="02040503050406030204" pitchFamily="18" charset="0"/>
                <a:cs typeface="Arial" panose="020B0604020202020204" pitchFamily="34" charset="0"/>
              </a:rPr>
              <a:t> et al., 1971]</a:t>
            </a:r>
          </a:p>
        </p:txBody>
      </p:sp>
      <p:sp>
        <p:nvSpPr>
          <p:cNvPr id="14" name="CasellaDiTesto 13">
            <a:extLst>
              <a:ext uri="{FF2B5EF4-FFF2-40B4-BE49-F238E27FC236}">
                <a16:creationId xmlns:a16="http://schemas.microsoft.com/office/drawing/2014/main" id="{5F8F2B93-123B-8A44-9484-FE97110F492A}"/>
              </a:ext>
            </a:extLst>
          </p:cNvPr>
          <p:cNvSpPr txBox="1"/>
          <p:nvPr/>
        </p:nvSpPr>
        <p:spPr>
          <a:xfrm>
            <a:off x="1702757" y="1720340"/>
            <a:ext cx="8814022" cy="369332"/>
          </a:xfrm>
          <a:prstGeom prst="rect">
            <a:avLst/>
          </a:prstGeom>
          <a:noFill/>
          <a:ln w="3175">
            <a:noFill/>
          </a:ln>
        </p:spPr>
        <p:txBody>
          <a:bodyPr wrap="square" rtlCol="0">
            <a:spAutoFit/>
          </a:bodyPr>
          <a:lstStyle/>
          <a:p>
            <a:r>
              <a:rPr lang="it-IT" b="1" dirty="0" err="1">
                <a:solidFill>
                  <a:schemeClr val="tx2">
                    <a:lumMod val="50000"/>
                  </a:schemeClr>
                </a:solidFill>
                <a:latin typeface="Cambria" panose="02040503050406030204" pitchFamily="18" charset="0"/>
              </a:rPr>
              <a:t>Tajfel</a:t>
            </a:r>
            <a:r>
              <a:rPr lang="it-IT" b="1" dirty="0">
                <a:solidFill>
                  <a:schemeClr val="tx2">
                    <a:lumMod val="50000"/>
                  </a:schemeClr>
                </a:solidFill>
                <a:latin typeface="Cambria" panose="02040503050406030204" pitchFamily="18" charset="0"/>
              </a:rPr>
              <a:t>, </a:t>
            </a:r>
            <a:r>
              <a:rPr lang="it-IT" b="1" dirty="0" err="1">
                <a:solidFill>
                  <a:schemeClr val="tx2">
                    <a:lumMod val="50000"/>
                  </a:schemeClr>
                </a:solidFill>
                <a:latin typeface="Cambria" panose="02040503050406030204" pitchFamily="18" charset="0"/>
              </a:rPr>
              <a:t>Billig</a:t>
            </a:r>
            <a:r>
              <a:rPr lang="it-IT" b="1" dirty="0">
                <a:solidFill>
                  <a:schemeClr val="tx2">
                    <a:lumMod val="50000"/>
                  </a:schemeClr>
                </a:solidFill>
                <a:latin typeface="Cambria" panose="02040503050406030204" pitchFamily="18" charset="0"/>
              </a:rPr>
              <a:t>, </a:t>
            </a:r>
            <a:r>
              <a:rPr lang="it-IT" b="1" dirty="0" err="1">
                <a:solidFill>
                  <a:schemeClr val="tx2">
                    <a:lumMod val="50000"/>
                  </a:schemeClr>
                </a:solidFill>
                <a:latin typeface="Cambria" panose="02040503050406030204" pitchFamily="18" charset="0"/>
              </a:rPr>
              <a:t>Bundy</a:t>
            </a:r>
            <a:r>
              <a:rPr lang="it-IT" b="1" dirty="0">
                <a:solidFill>
                  <a:schemeClr val="tx2">
                    <a:lumMod val="50000"/>
                  </a:schemeClr>
                </a:solidFill>
                <a:latin typeface="Cambria" panose="02040503050406030204" pitchFamily="18" charset="0"/>
              </a:rPr>
              <a:t>, e </a:t>
            </a:r>
            <a:r>
              <a:rPr lang="it-IT" b="1" dirty="0" err="1">
                <a:solidFill>
                  <a:schemeClr val="tx2">
                    <a:lumMod val="50000"/>
                  </a:schemeClr>
                </a:solidFill>
                <a:latin typeface="Cambria" panose="02040503050406030204" pitchFamily="18" charset="0"/>
              </a:rPr>
              <a:t>Flament</a:t>
            </a:r>
            <a:r>
              <a:rPr lang="it-IT" b="1" dirty="0">
                <a:solidFill>
                  <a:schemeClr val="tx2">
                    <a:lumMod val="50000"/>
                  </a:schemeClr>
                </a:solidFill>
                <a:latin typeface="Cambria" panose="02040503050406030204" pitchFamily="18" charset="0"/>
              </a:rPr>
              <a:t>, 1971</a:t>
            </a:r>
          </a:p>
        </p:txBody>
      </p:sp>
      <p:sp>
        <p:nvSpPr>
          <p:cNvPr id="5" name="CasellaDiTesto 4">
            <a:extLst>
              <a:ext uri="{FF2B5EF4-FFF2-40B4-BE49-F238E27FC236}">
                <a16:creationId xmlns:a16="http://schemas.microsoft.com/office/drawing/2014/main" id="{F0A15A18-CAD3-FA4E-B6F7-93D232F61151}"/>
              </a:ext>
            </a:extLst>
          </p:cNvPr>
          <p:cNvSpPr txBox="1"/>
          <p:nvPr/>
        </p:nvSpPr>
        <p:spPr>
          <a:xfrm>
            <a:off x="1702758" y="2176477"/>
            <a:ext cx="8713723" cy="1323439"/>
          </a:xfrm>
          <a:prstGeom prst="rect">
            <a:avLst/>
          </a:prstGeom>
          <a:noFill/>
          <a:ln w="3175">
            <a:solidFill>
              <a:schemeClr val="tx2">
                <a:lumMod val="50000"/>
              </a:schemeClr>
            </a:solidFill>
          </a:ln>
        </p:spPr>
        <p:txBody>
          <a:bodyPr wrap="square" rtlCol="0">
            <a:spAutoFit/>
          </a:bodyPr>
          <a:lstStyle/>
          <a:p>
            <a:r>
              <a:rPr lang="it-IT" sz="1600" b="1" dirty="0">
                <a:solidFill>
                  <a:schemeClr val="tx2"/>
                </a:solidFill>
                <a:latin typeface="Cambria" panose="02040503050406030204" pitchFamily="18" charset="0"/>
              </a:rPr>
              <a:t>RISULTATI</a:t>
            </a:r>
            <a:r>
              <a:rPr lang="it-IT" sz="1600" dirty="0">
                <a:latin typeface="Cambria" panose="02040503050406030204" pitchFamily="18" charset="0"/>
              </a:rPr>
              <a:t>: la </a:t>
            </a:r>
            <a:r>
              <a:rPr lang="it-IT" sz="1600" b="1" dirty="0">
                <a:latin typeface="Cambria" panose="02040503050406030204" pitchFamily="18" charset="0"/>
              </a:rPr>
              <a:t>maggioranza dei partecipanti </a:t>
            </a:r>
            <a:r>
              <a:rPr lang="it-IT" sz="1600" dirty="0">
                <a:latin typeface="Cambria" panose="02040503050406030204" pitchFamily="18" charset="0"/>
              </a:rPr>
              <a:t>(72%) tendeva a scegliere le </a:t>
            </a:r>
            <a:r>
              <a:rPr lang="it-IT" sz="1600" b="1" dirty="0">
                <a:latin typeface="Cambria" panose="02040503050406030204" pitchFamily="18" charset="0"/>
              </a:rPr>
              <a:t>strategie a favore del proprio gruppo </a:t>
            </a:r>
            <a:r>
              <a:rPr lang="it-IT" sz="1600" dirty="0">
                <a:latin typeface="Cambria" panose="02040503050406030204" pitchFamily="18" charset="0"/>
              </a:rPr>
              <a:t>(massima differenza ingroup-outgroup e massimo profitto ingroup).</a:t>
            </a:r>
          </a:p>
          <a:p>
            <a:endParaRPr lang="it-IT" sz="1600" dirty="0">
              <a:latin typeface="Cambria" panose="02040503050406030204" pitchFamily="18" charset="0"/>
            </a:endParaRPr>
          </a:p>
          <a:p>
            <a:r>
              <a:rPr lang="it-IT" sz="1600" dirty="0">
                <a:latin typeface="Cambria" panose="02040503050406030204" pitchFamily="18" charset="0"/>
              </a:rPr>
              <a:t>In molti casi, questa strategia era </a:t>
            </a:r>
            <a:r>
              <a:rPr lang="it-IT" sz="1600" b="1" dirty="0">
                <a:latin typeface="Cambria" panose="02040503050406030204" pitchFamily="18" charset="0"/>
              </a:rPr>
              <a:t>preferita a quella di massimo profitto comune </a:t>
            </a:r>
            <a:r>
              <a:rPr lang="it-IT" sz="1600" dirty="0">
                <a:latin typeface="Cambria" panose="02040503050406030204" pitchFamily="18" charset="0"/>
              </a:rPr>
              <a:t>anche se quest’ultima portava a </a:t>
            </a:r>
            <a:r>
              <a:rPr lang="it-IT" sz="1600" b="1" dirty="0">
                <a:latin typeface="Cambria" panose="02040503050406030204" pitchFamily="18" charset="0"/>
              </a:rPr>
              <a:t>maggiori guadagni in termini assoluti </a:t>
            </a:r>
            <a:r>
              <a:rPr lang="it-IT" sz="1600" dirty="0">
                <a:latin typeface="Cambria" panose="02040503050406030204" pitchFamily="18" charset="0"/>
              </a:rPr>
              <a:t>per il proprio gruppo.</a:t>
            </a:r>
          </a:p>
        </p:txBody>
      </p:sp>
      <p:sp>
        <p:nvSpPr>
          <p:cNvPr id="7" name="CasellaDiTesto 6">
            <a:extLst>
              <a:ext uri="{FF2B5EF4-FFF2-40B4-BE49-F238E27FC236}">
                <a16:creationId xmlns:a16="http://schemas.microsoft.com/office/drawing/2014/main" id="{04A08403-769B-7E42-9F6F-32910175FCF5}"/>
              </a:ext>
            </a:extLst>
          </p:cNvPr>
          <p:cNvSpPr txBox="1"/>
          <p:nvPr/>
        </p:nvSpPr>
        <p:spPr>
          <a:xfrm>
            <a:off x="1714414" y="4017606"/>
            <a:ext cx="8702066" cy="923330"/>
          </a:xfrm>
          <a:prstGeom prst="rect">
            <a:avLst/>
          </a:prstGeom>
          <a:solidFill>
            <a:schemeClr val="bg1"/>
          </a:solidFill>
          <a:ln w="15875">
            <a:solidFill>
              <a:srgbClr val="C00000"/>
            </a:solidFill>
          </a:ln>
        </p:spPr>
        <p:txBody>
          <a:bodyPr wrap="square" rtlCol="0">
            <a:spAutoFit/>
          </a:bodyPr>
          <a:lstStyle/>
          <a:p>
            <a:r>
              <a:rPr lang="it-IT" dirty="0">
                <a:latin typeface="Cambria" panose="02040503050406030204" pitchFamily="18" charset="0"/>
              </a:rPr>
              <a:t>Una </a:t>
            </a:r>
            <a:r>
              <a:rPr lang="it-IT" b="1" dirty="0">
                <a:latin typeface="Cambria" panose="02040503050406030204" pitchFamily="18" charset="0"/>
              </a:rPr>
              <a:t>semplice categorizzazione </a:t>
            </a:r>
            <a:r>
              <a:rPr lang="it-IT" dirty="0">
                <a:latin typeface="Cambria" panose="02040503050406030204" pitchFamily="18" charset="0"/>
              </a:rPr>
              <a:t>tra ingroup e outgroup porta gli individui a </a:t>
            </a:r>
            <a:r>
              <a:rPr lang="it-IT" b="1" dirty="0">
                <a:latin typeface="Cambria" panose="02040503050406030204" pitchFamily="18" charset="0"/>
              </a:rPr>
              <a:t>favorire il proprio gruppo e discriminare l’outgroup</a:t>
            </a:r>
            <a:r>
              <a:rPr lang="it-IT" dirty="0">
                <a:latin typeface="Cambria" panose="02040503050406030204" pitchFamily="18" charset="0"/>
              </a:rPr>
              <a:t>, anche in assenza di conflitto di interessi e competizione per scarse risorse.</a:t>
            </a:r>
          </a:p>
        </p:txBody>
      </p:sp>
      <p:sp>
        <p:nvSpPr>
          <p:cNvPr id="8" name="CasellaDiTesto 7">
            <a:extLst>
              <a:ext uri="{FF2B5EF4-FFF2-40B4-BE49-F238E27FC236}">
                <a16:creationId xmlns:a16="http://schemas.microsoft.com/office/drawing/2014/main" id="{0CA8E755-5D8B-3249-A4C9-2663953A8631}"/>
              </a:ext>
            </a:extLst>
          </p:cNvPr>
          <p:cNvSpPr txBox="1"/>
          <p:nvPr/>
        </p:nvSpPr>
        <p:spPr>
          <a:xfrm>
            <a:off x="9264352" y="1096918"/>
            <a:ext cx="1008112" cy="369332"/>
          </a:xfrm>
          <a:prstGeom prst="rect">
            <a:avLst/>
          </a:prstGeom>
          <a:noFill/>
        </p:spPr>
        <p:txBody>
          <a:bodyPr wrap="square" rtlCol="0">
            <a:spAutoFit/>
          </a:bodyPr>
          <a:lstStyle/>
          <a:p>
            <a:r>
              <a:rPr lang="it-IT" b="1" dirty="0">
                <a:solidFill>
                  <a:schemeClr val="tx2">
                    <a:lumMod val="50000"/>
                  </a:schemeClr>
                </a:solidFill>
                <a:latin typeface="Cambria" panose="02040503050406030204" pitchFamily="18" charset="0"/>
              </a:rPr>
              <a:t>FASE II</a:t>
            </a:r>
          </a:p>
        </p:txBody>
      </p:sp>
    </p:spTree>
    <p:extLst>
      <p:ext uri="{BB962C8B-B14F-4D97-AF65-F5344CB8AC3E}">
        <p14:creationId xmlns:p14="http://schemas.microsoft.com/office/powerpoint/2010/main" val="416574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7E38C0-08CF-F741-88EF-F3398AD1F37A}"/>
              </a:ext>
            </a:extLst>
          </p:cNvPr>
          <p:cNvSpPr>
            <a:spLocks noGrp="1"/>
          </p:cNvSpPr>
          <p:nvPr>
            <p:ph type="sldNum" sz="quarter" idx="12"/>
          </p:nvPr>
        </p:nvSpPr>
        <p:spPr/>
        <p:txBody>
          <a:bodyPr/>
          <a:lstStyle/>
          <a:p>
            <a:fld id="{E3AAEEB7-370C-4CD1-84ED-44A96922B98A}" type="slidenum">
              <a:rPr lang="it-IT" smtClean="0"/>
              <a:pPr/>
              <a:t>32</a:t>
            </a:fld>
            <a:endParaRPr lang="it-IT"/>
          </a:p>
        </p:txBody>
      </p:sp>
      <p:sp>
        <p:nvSpPr>
          <p:cNvPr id="6" name="Rettangolo 5">
            <a:extLst>
              <a:ext uri="{FF2B5EF4-FFF2-40B4-BE49-F238E27FC236}">
                <a16:creationId xmlns:a16="http://schemas.microsoft.com/office/drawing/2014/main" id="{80637DFD-FB59-2F49-AFE4-AAFF759B002C}"/>
              </a:ext>
            </a:extLst>
          </p:cNvPr>
          <p:cNvSpPr/>
          <p:nvPr/>
        </p:nvSpPr>
        <p:spPr>
          <a:xfrm>
            <a:off x="1661452" y="590428"/>
            <a:ext cx="7602900" cy="858443"/>
          </a:xfrm>
          <a:prstGeom prst="rect">
            <a:avLst/>
          </a:prstGeom>
          <a:noFill/>
          <a:ln cmpd="sng">
            <a:solidFill>
              <a:schemeClr val="tx2">
                <a:alpha val="86000"/>
              </a:schemeClr>
            </a:solidFill>
            <a:prstDash val="solid"/>
            <a:extLst>
              <a:ext uri="{C807C97D-BFC1-408E-A445-0C87EB9F89A2}">
                <ask:lineSketchStyleProps xmlns:ask="http://schemas.microsoft.com/office/drawing/2018/sketchyshapes" sd="1219033472">
                  <a:custGeom>
                    <a:avLst/>
                    <a:gdLst>
                      <a:gd name="connsiteX0" fmla="*/ 0 w 9178724"/>
                      <a:gd name="connsiteY0" fmla="*/ 0 h 620030"/>
                      <a:gd name="connsiteX1" fmla="*/ 298309 w 9178724"/>
                      <a:gd name="connsiteY1" fmla="*/ 0 h 620030"/>
                      <a:gd name="connsiteX2" fmla="*/ 596617 w 9178724"/>
                      <a:gd name="connsiteY2" fmla="*/ 0 h 620030"/>
                      <a:gd name="connsiteX3" fmla="*/ 894926 w 9178724"/>
                      <a:gd name="connsiteY3" fmla="*/ 0 h 620030"/>
                      <a:gd name="connsiteX4" fmla="*/ 1652170 w 9178724"/>
                      <a:gd name="connsiteY4" fmla="*/ 0 h 620030"/>
                      <a:gd name="connsiteX5" fmla="*/ 2225841 w 9178724"/>
                      <a:gd name="connsiteY5" fmla="*/ 0 h 620030"/>
                      <a:gd name="connsiteX6" fmla="*/ 2524149 w 9178724"/>
                      <a:gd name="connsiteY6" fmla="*/ 0 h 620030"/>
                      <a:gd name="connsiteX7" fmla="*/ 3097819 w 9178724"/>
                      <a:gd name="connsiteY7" fmla="*/ 0 h 620030"/>
                      <a:gd name="connsiteX8" fmla="*/ 3855064 w 9178724"/>
                      <a:gd name="connsiteY8" fmla="*/ 0 h 620030"/>
                      <a:gd name="connsiteX9" fmla="*/ 4336947 w 9178724"/>
                      <a:gd name="connsiteY9" fmla="*/ 0 h 620030"/>
                      <a:gd name="connsiteX10" fmla="*/ 4818830 w 9178724"/>
                      <a:gd name="connsiteY10" fmla="*/ 0 h 620030"/>
                      <a:gd name="connsiteX11" fmla="*/ 5392500 w 9178724"/>
                      <a:gd name="connsiteY11" fmla="*/ 0 h 620030"/>
                      <a:gd name="connsiteX12" fmla="*/ 6057958 w 9178724"/>
                      <a:gd name="connsiteY12" fmla="*/ 0 h 620030"/>
                      <a:gd name="connsiteX13" fmla="*/ 6723415 w 9178724"/>
                      <a:gd name="connsiteY13" fmla="*/ 0 h 620030"/>
                      <a:gd name="connsiteX14" fmla="*/ 7388873 w 9178724"/>
                      <a:gd name="connsiteY14" fmla="*/ 0 h 620030"/>
                      <a:gd name="connsiteX15" fmla="*/ 8146118 w 9178724"/>
                      <a:gd name="connsiteY15" fmla="*/ 0 h 620030"/>
                      <a:gd name="connsiteX16" fmla="*/ 9178724 w 9178724"/>
                      <a:gd name="connsiteY16" fmla="*/ 0 h 620030"/>
                      <a:gd name="connsiteX17" fmla="*/ 9178724 w 9178724"/>
                      <a:gd name="connsiteY17" fmla="*/ 316215 h 620030"/>
                      <a:gd name="connsiteX18" fmla="*/ 9178724 w 9178724"/>
                      <a:gd name="connsiteY18" fmla="*/ 620030 h 620030"/>
                      <a:gd name="connsiteX19" fmla="*/ 8421479 w 9178724"/>
                      <a:gd name="connsiteY19" fmla="*/ 620030 h 620030"/>
                      <a:gd name="connsiteX20" fmla="*/ 7847809 w 9178724"/>
                      <a:gd name="connsiteY20" fmla="*/ 620030 h 620030"/>
                      <a:gd name="connsiteX21" fmla="*/ 7365926 w 9178724"/>
                      <a:gd name="connsiteY21" fmla="*/ 620030 h 620030"/>
                      <a:gd name="connsiteX22" fmla="*/ 6884043 w 9178724"/>
                      <a:gd name="connsiteY22" fmla="*/ 620030 h 620030"/>
                      <a:gd name="connsiteX23" fmla="*/ 6402160 w 9178724"/>
                      <a:gd name="connsiteY23" fmla="*/ 620030 h 620030"/>
                      <a:gd name="connsiteX24" fmla="*/ 5920277 w 9178724"/>
                      <a:gd name="connsiteY24" fmla="*/ 620030 h 620030"/>
                      <a:gd name="connsiteX25" fmla="*/ 5254819 w 9178724"/>
                      <a:gd name="connsiteY25" fmla="*/ 620030 h 620030"/>
                      <a:gd name="connsiteX26" fmla="*/ 4681149 w 9178724"/>
                      <a:gd name="connsiteY26" fmla="*/ 620030 h 620030"/>
                      <a:gd name="connsiteX27" fmla="*/ 4382841 w 9178724"/>
                      <a:gd name="connsiteY27" fmla="*/ 620030 h 620030"/>
                      <a:gd name="connsiteX28" fmla="*/ 3900958 w 9178724"/>
                      <a:gd name="connsiteY28" fmla="*/ 620030 h 620030"/>
                      <a:gd name="connsiteX29" fmla="*/ 3235500 w 9178724"/>
                      <a:gd name="connsiteY29" fmla="*/ 620030 h 620030"/>
                      <a:gd name="connsiteX30" fmla="*/ 2845404 w 9178724"/>
                      <a:gd name="connsiteY30" fmla="*/ 620030 h 620030"/>
                      <a:gd name="connsiteX31" fmla="*/ 2088160 w 9178724"/>
                      <a:gd name="connsiteY31" fmla="*/ 620030 h 620030"/>
                      <a:gd name="connsiteX32" fmla="*/ 1330915 w 9178724"/>
                      <a:gd name="connsiteY32" fmla="*/ 620030 h 620030"/>
                      <a:gd name="connsiteX33" fmla="*/ 757245 w 9178724"/>
                      <a:gd name="connsiteY33" fmla="*/ 620030 h 620030"/>
                      <a:gd name="connsiteX34" fmla="*/ 0 w 9178724"/>
                      <a:gd name="connsiteY34" fmla="*/ 620030 h 620030"/>
                      <a:gd name="connsiteX35" fmla="*/ 0 w 9178724"/>
                      <a:gd name="connsiteY35" fmla="*/ 310015 h 620030"/>
                      <a:gd name="connsiteX36" fmla="*/ 0 w 9178724"/>
                      <a:gd name="connsiteY36" fmla="*/ 0 h 62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78724" h="620030" fill="none" extrusionOk="0">
                        <a:moveTo>
                          <a:pt x="0" y="0"/>
                        </a:moveTo>
                        <a:cubicBezTo>
                          <a:pt x="102535" y="-35417"/>
                          <a:pt x="231128" y="19743"/>
                          <a:pt x="298309" y="0"/>
                        </a:cubicBezTo>
                        <a:cubicBezTo>
                          <a:pt x="365490" y="-19743"/>
                          <a:pt x="504771" y="6903"/>
                          <a:pt x="596617" y="0"/>
                        </a:cubicBezTo>
                        <a:cubicBezTo>
                          <a:pt x="688463" y="-6903"/>
                          <a:pt x="801466" y="32459"/>
                          <a:pt x="894926" y="0"/>
                        </a:cubicBezTo>
                        <a:cubicBezTo>
                          <a:pt x="988386" y="-32459"/>
                          <a:pt x="1351220" y="8679"/>
                          <a:pt x="1652170" y="0"/>
                        </a:cubicBezTo>
                        <a:cubicBezTo>
                          <a:pt x="1953120" y="-8679"/>
                          <a:pt x="2036343" y="40882"/>
                          <a:pt x="2225841" y="0"/>
                        </a:cubicBezTo>
                        <a:cubicBezTo>
                          <a:pt x="2415339" y="-40882"/>
                          <a:pt x="2409558" y="12227"/>
                          <a:pt x="2524149" y="0"/>
                        </a:cubicBezTo>
                        <a:cubicBezTo>
                          <a:pt x="2638740" y="-12227"/>
                          <a:pt x="2909787" y="59308"/>
                          <a:pt x="3097819" y="0"/>
                        </a:cubicBezTo>
                        <a:cubicBezTo>
                          <a:pt x="3285851" y="-59308"/>
                          <a:pt x="3499507" y="53098"/>
                          <a:pt x="3855064" y="0"/>
                        </a:cubicBezTo>
                        <a:cubicBezTo>
                          <a:pt x="4210622" y="-53098"/>
                          <a:pt x="4150339" y="24700"/>
                          <a:pt x="4336947" y="0"/>
                        </a:cubicBezTo>
                        <a:cubicBezTo>
                          <a:pt x="4523555" y="-24700"/>
                          <a:pt x="4623920" y="10678"/>
                          <a:pt x="4818830" y="0"/>
                        </a:cubicBezTo>
                        <a:cubicBezTo>
                          <a:pt x="5013740" y="-10678"/>
                          <a:pt x="5127394" y="40268"/>
                          <a:pt x="5392500" y="0"/>
                        </a:cubicBezTo>
                        <a:cubicBezTo>
                          <a:pt x="5657606" y="-40268"/>
                          <a:pt x="5754330" y="74320"/>
                          <a:pt x="6057958" y="0"/>
                        </a:cubicBezTo>
                        <a:cubicBezTo>
                          <a:pt x="6361586" y="-74320"/>
                          <a:pt x="6494940" y="37329"/>
                          <a:pt x="6723415" y="0"/>
                        </a:cubicBezTo>
                        <a:cubicBezTo>
                          <a:pt x="6951890" y="-37329"/>
                          <a:pt x="7117832" y="30948"/>
                          <a:pt x="7388873" y="0"/>
                        </a:cubicBezTo>
                        <a:cubicBezTo>
                          <a:pt x="7659914" y="-30948"/>
                          <a:pt x="7926991" y="65074"/>
                          <a:pt x="8146118" y="0"/>
                        </a:cubicBezTo>
                        <a:cubicBezTo>
                          <a:pt x="8365246" y="-65074"/>
                          <a:pt x="8701383" y="71750"/>
                          <a:pt x="9178724" y="0"/>
                        </a:cubicBezTo>
                        <a:cubicBezTo>
                          <a:pt x="9200174" y="141322"/>
                          <a:pt x="9160033" y="216766"/>
                          <a:pt x="9178724" y="316215"/>
                        </a:cubicBezTo>
                        <a:cubicBezTo>
                          <a:pt x="9197415" y="415665"/>
                          <a:pt x="9170910" y="493137"/>
                          <a:pt x="9178724" y="620030"/>
                        </a:cubicBezTo>
                        <a:cubicBezTo>
                          <a:pt x="8847610" y="633606"/>
                          <a:pt x="8699284" y="581521"/>
                          <a:pt x="8421479" y="620030"/>
                        </a:cubicBezTo>
                        <a:cubicBezTo>
                          <a:pt x="8143674" y="658539"/>
                          <a:pt x="8043343" y="588100"/>
                          <a:pt x="7847809" y="620030"/>
                        </a:cubicBezTo>
                        <a:cubicBezTo>
                          <a:pt x="7652275" y="651960"/>
                          <a:pt x="7499974" y="566721"/>
                          <a:pt x="7365926" y="620030"/>
                        </a:cubicBezTo>
                        <a:cubicBezTo>
                          <a:pt x="7231878" y="673339"/>
                          <a:pt x="6983206" y="609203"/>
                          <a:pt x="6884043" y="620030"/>
                        </a:cubicBezTo>
                        <a:cubicBezTo>
                          <a:pt x="6784880" y="630857"/>
                          <a:pt x="6634085" y="589226"/>
                          <a:pt x="6402160" y="620030"/>
                        </a:cubicBezTo>
                        <a:cubicBezTo>
                          <a:pt x="6170235" y="650834"/>
                          <a:pt x="6075682" y="619367"/>
                          <a:pt x="5920277" y="620030"/>
                        </a:cubicBezTo>
                        <a:cubicBezTo>
                          <a:pt x="5764872" y="620693"/>
                          <a:pt x="5573139" y="548710"/>
                          <a:pt x="5254819" y="620030"/>
                        </a:cubicBezTo>
                        <a:cubicBezTo>
                          <a:pt x="4936499" y="691350"/>
                          <a:pt x="4839040" y="582151"/>
                          <a:pt x="4681149" y="620030"/>
                        </a:cubicBezTo>
                        <a:cubicBezTo>
                          <a:pt x="4523258" y="657909"/>
                          <a:pt x="4447847" y="611926"/>
                          <a:pt x="4382841" y="620030"/>
                        </a:cubicBezTo>
                        <a:cubicBezTo>
                          <a:pt x="4317835" y="628134"/>
                          <a:pt x="4075188" y="570834"/>
                          <a:pt x="3900958" y="620030"/>
                        </a:cubicBezTo>
                        <a:cubicBezTo>
                          <a:pt x="3726728" y="669226"/>
                          <a:pt x="3504960" y="595564"/>
                          <a:pt x="3235500" y="620030"/>
                        </a:cubicBezTo>
                        <a:cubicBezTo>
                          <a:pt x="2966040" y="644496"/>
                          <a:pt x="3034078" y="612289"/>
                          <a:pt x="2845404" y="620030"/>
                        </a:cubicBezTo>
                        <a:cubicBezTo>
                          <a:pt x="2656730" y="627771"/>
                          <a:pt x="2449560" y="570399"/>
                          <a:pt x="2088160" y="620030"/>
                        </a:cubicBezTo>
                        <a:cubicBezTo>
                          <a:pt x="1726760" y="669661"/>
                          <a:pt x="1489744" y="618694"/>
                          <a:pt x="1330915" y="620030"/>
                        </a:cubicBezTo>
                        <a:cubicBezTo>
                          <a:pt x="1172086" y="621366"/>
                          <a:pt x="970889" y="568148"/>
                          <a:pt x="757245" y="620030"/>
                        </a:cubicBezTo>
                        <a:cubicBezTo>
                          <a:pt x="543601" y="671912"/>
                          <a:pt x="288056" y="618081"/>
                          <a:pt x="0" y="620030"/>
                        </a:cubicBezTo>
                        <a:cubicBezTo>
                          <a:pt x="-24602" y="527322"/>
                          <a:pt x="13740" y="373087"/>
                          <a:pt x="0" y="310015"/>
                        </a:cubicBezTo>
                        <a:cubicBezTo>
                          <a:pt x="-13740" y="246943"/>
                          <a:pt x="26405" y="66838"/>
                          <a:pt x="0" y="0"/>
                        </a:cubicBezTo>
                        <a:close/>
                      </a:path>
                      <a:path w="9178724" h="620030" stroke="0" extrusionOk="0">
                        <a:moveTo>
                          <a:pt x="0" y="0"/>
                        </a:moveTo>
                        <a:cubicBezTo>
                          <a:pt x="96739" y="-29740"/>
                          <a:pt x="316269" y="55884"/>
                          <a:pt x="481883" y="0"/>
                        </a:cubicBezTo>
                        <a:cubicBezTo>
                          <a:pt x="647497" y="-55884"/>
                          <a:pt x="662906" y="22298"/>
                          <a:pt x="780192" y="0"/>
                        </a:cubicBezTo>
                        <a:cubicBezTo>
                          <a:pt x="897478" y="-22298"/>
                          <a:pt x="1174454" y="84120"/>
                          <a:pt x="1537436" y="0"/>
                        </a:cubicBezTo>
                        <a:cubicBezTo>
                          <a:pt x="1900418" y="-84120"/>
                          <a:pt x="1921992" y="49836"/>
                          <a:pt x="2019319" y="0"/>
                        </a:cubicBezTo>
                        <a:cubicBezTo>
                          <a:pt x="2116646" y="-49836"/>
                          <a:pt x="2279697" y="53246"/>
                          <a:pt x="2501202" y="0"/>
                        </a:cubicBezTo>
                        <a:cubicBezTo>
                          <a:pt x="2722707" y="-53246"/>
                          <a:pt x="3105924" y="15731"/>
                          <a:pt x="3258447" y="0"/>
                        </a:cubicBezTo>
                        <a:cubicBezTo>
                          <a:pt x="3410970" y="-15731"/>
                          <a:pt x="3548202" y="42104"/>
                          <a:pt x="3648543" y="0"/>
                        </a:cubicBezTo>
                        <a:cubicBezTo>
                          <a:pt x="3748884" y="-42104"/>
                          <a:pt x="4173673" y="21777"/>
                          <a:pt x="4405788" y="0"/>
                        </a:cubicBezTo>
                        <a:cubicBezTo>
                          <a:pt x="4637904" y="-21777"/>
                          <a:pt x="4991337" y="42536"/>
                          <a:pt x="5163032" y="0"/>
                        </a:cubicBezTo>
                        <a:cubicBezTo>
                          <a:pt x="5334727" y="-42536"/>
                          <a:pt x="5620270" y="48170"/>
                          <a:pt x="5736703" y="0"/>
                        </a:cubicBezTo>
                        <a:cubicBezTo>
                          <a:pt x="5853136" y="-48170"/>
                          <a:pt x="6278797" y="51597"/>
                          <a:pt x="6493947" y="0"/>
                        </a:cubicBezTo>
                        <a:cubicBezTo>
                          <a:pt x="6709097" y="-51597"/>
                          <a:pt x="6791622" y="51322"/>
                          <a:pt x="6975830" y="0"/>
                        </a:cubicBezTo>
                        <a:cubicBezTo>
                          <a:pt x="7160038" y="-51322"/>
                          <a:pt x="7222993" y="41857"/>
                          <a:pt x="7457713" y="0"/>
                        </a:cubicBezTo>
                        <a:cubicBezTo>
                          <a:pt x="7692433" y="-41857"/>
                          <a:pt x="7885776" y="62575"/>
                          <a:pt x="8123171" y="0"/>
                        </a:cubicBezTo>
                        <a:cubicBezTo>
                          <a:pt x="8360566" y="-62575"/>
                          <a:pt x="8394351" y="45246"/>
                          <a:pt x="8605054" y="0"/>
                        </a:cubicBezTo>
                        <a:cubicBezTo>
                          <a:pt x="8815757" y="-45246"/>
                          <a:pt x="8988246" y="15581"/>
                          <a:pt x="9178724" y="0"/>
                        </a:cubicBezTo>
                        <a:cubicBezTo>
                          <a:pt x="9202683" y="95727"/>
                          <a:pt x="9155313" y="164771"/>
                          <a:pt x="9178724" y="322416"/>
                        </a:cubicBezTo>
                        <a:cubicBezTo>
                          <a:pt x="9202135" y="480061"/>
                          <a:pt x="9157802" y="527713"/>
                          <a:pt x="9178724" y="620030"/>
                        </a:cubicBezTo>
                        <a:cubicBezTo>
                          <a:pt x="8951193" y="671370"/>
                          <a:pt x="8799462" y="595443"/>
                          <a:pt x="8513267" y="620030"/>
                        </a:cubicBezTo>
                        <a:cubicBezTo>
                          <a:pt x="8227072" y="644617"/>
                          <a:pt x="8259683" y="573792"/>
                          <a:pt x="8123171" y="620030"/>
                        </a:cubicBezTo>
                        <a:cubicBezTo>
                          <a:pt x="7986659" y="666268"/>
                          <a:pt x="7591580" y="543706"/>
                          <a:pt x="7365926" y="620030"/>
                        </a:cubicBezTo>
                        <a:cubicBezTo>
                          <a:pt x="7140272" y="696354"/>
                          <a:pt x="6935755" y="598652"/>
                          <a:pt x="6792256" y="620030"/>
                        </a:cubicBezTo>
                        <a:cubicBezTo>
                          <a:pt x="6648757" y="641408"/>
                          <a:pt x="6575267" y="585033"/>
                          <a:pt x="6402160" y="620030"/>
                        </a:cubicBezTo>
                        <a:cubicBezTo>
                          <a:pt x="6229053" y="655027"/>
                          <a:pt x="6024031" y="591791"/>
                          <a:pt x="5828490" y="620030"/>
                        </a:cubicBezTo>
                        <a:cubicBezTo>
                          <a:pt x="5632949" y="648269"/>
                          <a:pt x="5678078" y="587768"/>
                          <a:pt x="5530181" y="620030"/>
                        </a:cubicBezTo>
                        <a:cubicBezTo>
                          <a:pt x="5382284" y="652292"/>
                          <a:pt x="5354071" y="600649"/>
                          <a:pt x="5231873" y="620030"/>
                        </a:cubicBezTo>
                        <a:cubicBezTo>
                          <a:pt x="5109675" y="639411"/>
                          <a:pt x="4917260" y="557481"/>
                          <a:pt x="4658202" y="620030"/>
                        </a:cubicBezTo>
                        <a:cubicBezTo>
                          <a:pt x="4399144" y="682579"/>
                          <a:pt x="4442789" y="601632"/>
                          <a:pt x="4268107" y="620030"/>
                        </a:cubicBezTo>
                        <a:cubicBezTo>
                          <a:pt x="4093426" y="638428"/>
                          <a:pt x="3806188" y="560095"/>
                          <a:pt x="3602649" y="620030"/>
                        </a:cubicBezTo>
                        <a:cubicBezTo>
                          <a:pt x="3399110" y="679965"/>
                          <a:pt x="3364832" y="602250"/>
                          <a:pt x="3212553" y="620030"/>
                        </a:cubicBezTo>
                        <a:cubicBezTo>
                          <a:pt x="3060274" y="637810"/>
                          <a:pt x="2803745" y="611116"/>
                          <a:pt x="2547096" y="620030"/>
                        </a:cubicBezTo>
                        <a:cubicBezTo>
                          <a:pt x="2290447" y="628944"/>
                          <a:pt x="2330663" y="599928"/>
                          <a:pt x="2248787" y="620030"/>
                        </a:cubicBezTo>
                        <a:cubicBezTo>
                          <a:pt x="2166911" y="640132"/>
                          <a:pt x="1894976" y="566256"/>
                          <a:pt x="1583330" y="620030"/>
                        </a:cubicBezTo>
                        <a:cubicBezTo>
                          <a:pt x="1271684" y="673804"/>
                          <a:pt x="1331706" y="588276"/>
                          <a:pt x="1193234" y="620030"/>
                        </a:cubicBezTo>
                        <a:cubicBezTo>
                          <a:pt x="1054762" y="651784"/>
                          <a:pt x="1037048" y="618999"/>
                          <a:pt x="894926" y="620030"/>
                        </a:cubicBezTo>
                        <a:cubicBezTo>
                          <a:pt x="752804" y="621061"/>
                          <a:pt x="670831" y="580283"/>
                          <a:pt x="504830" y="620030"/>
                        </a:cubicBezTo>
                        <a:cubicBezTo>
                          <a:pt x="338829" y="659777"/>
                          <a:pt x="209164" y="605714"/>
                          <a:pt x="0" y="620030"/>
                        </a:cubicBezTo>
                        <a:cubicBezTo>
                          <a:pt x="-25652" y="520703"/>
                          <a:pt x="14295" y="447375"/>
                          <a:pt x="0" y="322416"/>
                        </a:cubicBezTo>
                        <a:cubicBezTo>
                          <a:pt x="-14295" y="197457"/>
                          <a:pt x="4354" y="146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solidFill>
                  <a:schemeClr val="tx1"/>
                </a:solidFill>
                <a:latin typeface="Cambria" panose="02040503050406030204" pitchFamily="18" charset="0"/>
                <a:cs typeface="Arial" panose="020B0604020202020204" pitchFamily="34" charset="0"/>
              </a:rPr>
              <a:t>Forme moderne di pregiudizio</a:t>
            </a:r>
          </a:p>
        </p:txBody>
      </p:sp>
      <p:sp>
        <p:nvSpPr>
          <p:cNvPr id="14" name="CasellaDiTesto 13">
            <a:extLst>
              <a:ext uri="{FF2B5EF4-FFF2-40B4-BE49-F238E27FC236}">
                <a16:creationId xmlns:a16="http://schemas.microsoft.com/office/drawing/2014/main" id="{5F8F2B93-123B-8A44-9484-FE97110F492A}"/>
              </a:ext>
            </a:extLst>
          </p:cNvPr>
          <p:cNvSpPr txBox="1"/>
          <p:nvPr/>
        </p:nvSpPr>
        <p:spPr>
          <a:xfrm>
            <a:off x="1702758" y="1720341"/>
            <a:ext cx="8508043" cy="584775"/>
          </a:xfrm>
          <a:prstGeom prst="rect">
            <a:avLst/>
          </a:prstGeom>
          <a:noFill/>
          <a:ln w="3175">
            <a:solidFill>
              <a:schemeClr val="tx2">
                <a:lumMod val="50000"/>
              </a:schemeClr>
            </a:solidFill>
          </a:ln>
        </p:spPr>
        <p:txBody>
          <a:bodyPr wrap="square" rtlCol="0">
            <a:spAutoFit/>
          </a:bodyPr>
          <a:lstStyle/>
          <a:p>
            <a:r>
              <a:rPr lang="it-IT" sz="1600" dirty="0">
                <a:latin typeface="Cambria" panose="02040503050406030204" pitchFamily="18" charset="0"/>
              </a:rPr>
              <a:t>Nelle società occidentali, il pregiudizio </a:t>
            </a:r>
            <a:r>
              <a:rPr lang="it-IT" sz="1600" b="1" dirty="0">
                <a:latin typeface="Cambria" panose="02040503050406030204" pitchFamily="18" charset="0"/>
              </a:rPr>
              <a:t>non è sparito ma ha assunto forme più articolate e complesse.</a:t>
            </a:r>
          </a:p>
        </p:txBody>
      </p:sp>
      <p:sp>
        <p:nvSpPr>
          <p:cNvPr id="8" name="CasellaDiTesto 7">
            <a:extLst>
              <a:ext uri="{FF2B5EF4-FFF2-40B4-BE49-F238E27FC236}">
                <a16:creationId xmlns:a16="http://schemas.microsoft.com/office/drawing/2014/main" id="{CCB4BB7E-BF6A-6141-B096-C487E3AF5653}"/>
              </a:ext>
            </a:extLst>
          </p:cNvPr>
          <p:cNvSpPr txBox="1"/>
          <p:nvPr/>
        </p:nvSpPr>
        <p:spPr>
          <a:xfrm>
            <a:off x="9264352" y="1096918"/>
            <a:ext cx="1008112" cy="369332"/>
          </a:xfrm>
          <a:prstGeom prst="rect">
            <a:avLst/>
          </a:prstGeom>
          <a:noFill/>
        </p:spPr>
        <p:txBody>
          <a:bodyPr wrap="square" rtlCol="0">
            <a:spAutoFit/>
          </a:bodyPr>
          <a:lstStyle/>
          <a:p>
            <a:r>
              <a:rPr lang="it-IT" b="1" dirty="0">
                <a:solidFill>
                  <a:schemeClr val="tx2">
                    <a:lumMod val="50000"/>
                  </a:schemeClr>
                </a:solidFill>
                <a:latin typeface="Cambria" panose="02040503050406030204" pitchFamily="18" charset="0"/>
              </a:rPr>
              <a:t>FASE III</a:t>
            </a:r>
          </a:p>
        </p:txBody>
      </p:sp>
      <p:grpSp>
        <p:nvGrpSpPr>
          <p:cNvPr id="2" name="Gruppo 1">
            <a:extLst>
              <a:ext uri="{FF2B5EF4-FFF2-40B4-BE49-F238E27FC236}">
                <a16:creationId xmlns:a16="http://schemas.microsoft.com/office/drawing/2014/main" id="{93722774-D84A-0E45-A969-4F048C73B6F0}"/>
              </a:ext>
            </a:extLst>
          </p:cNvPr>
          <p:cNvGrpSpPr/>
          <p:nvPr/>
        </p:nvGrpSpPr>
        <p:grpSpPr>
          <a:xfrm>
            <a:off x="2279576" y="2532824"/>
            <a:ext cx="7632848" cy="3525050"/>
            <a:chOff x="755576" y="2532824"/>
            <a:chExt cx="7632848" cy="3525050"/>
          </a:xfrm>
        </p:grpSpPr>
        <p:sp>
          <p:nvSpPr>
            <p:cNvPr id="5" name="CasellaDiTesto 4">
              <a:extLst>
                <a:ext uri="{FF2B5EF4-FFF2-40B4-BE49-F238E27FC236}">
                  <a16:creationId xmlns:a16="http://schemas.microsoft.com/office/drawing/2014/main" id="{F0A15A18-CAD3-FA4E-B6F7-93D232F61151}"/>
                </a:ext>
              </a:extLst>
            </p:cNvPr>
            <p:cNvSpPr txBox="1"/>
            <p:nvPr/>
          </p:nvSpPr>
          <p:spPr>
            <a:xfrm>
              <a:off x="755576" y="2532824"/>
              <a:ext cx="3816424" cy="3508653"/>
            </a:xfrm>
            <a:prstGeom prst="rect">
              <a:avLst/>
            </a:prstGeom>
            <a:solidFill>
              <a:schemeClr val="accent5">
                <a:alpha val="11000"/>
              </a:schemeClr>
            </a:solidFill>
            <a:ln w="3175">
              <a:noFill/>
            </a:ln>
          </p:spPr>
          <p:txBody>
            <a:bodyPr wrap="square" rtlCol="0">
              <a:spAutoFit/>
            </a:bodyPr>
            <a:lstStyle/>
            <a:p>
              <a:r>
                <a:rPr lang="it-IT" sz="1600" b="1" dirty="0">
                  <a:latin typeface="Cambria" panose="02040503050406030204" pitchFamily="18" charset="0"/>
                </a:rPr>
                <a:t>PREGIUDIZIO MANIFESTO </a:t>
              </a:r>
            </a:p>
            <a:p>
              <a:r>
                <a:rPr lang="it-IT" sz="1600" b="1" dirty="0">
                  <a:latin typeface="Cambria" panose="02040503050406030204" pitchFamily="18" charset="0"/>
                </a:rPr>
                <a:t>(O VECCHIO STILE)</a:t>
              </a:r>
            </a:p>
            <a:p>
              <a:endParaRPr lang="it-IT" dirty="0">
                <a:latin typeface="Cambria" panose="02040503050406030204" pitchFamily="18" charset="0"/>
              </a:endParaRPr>
            </a:p>
            <a:p>
              <a:r>
                <a:rPr lang="it-IT" sz="1600" b="1" dirty="0">
                  <a:latin typeface="Cambria" panose="02040503050406030204" pitchFamily="18" charset="0"/>
                </a:rPr>
                <a:t>Più facile da osservare e misurare.</a:t>
              </a:r>
            </a:p>
            <a:p>
              <a:endParaRPr lang="it-IT" sz="1600" dirty="0">
                <a:latin typeface="Cambria" panose="02040503050406030204" pitchFamily="18" charset="0"/>
              </a:endParaRPr>
            </a:p>
            <a:p>
              <a:pPr marL="285750" indent="-285750">
                <a:buFont typeface="Arial" panose="020B0604020202020204" pitchFamily="34" charset="0"/>
                <a:buChar char="•"/>
              </a:pPr>
              <a:r>
                <a:rPr lang="it-IT" sz="1400" dirty="0">
                  <a:latin typeface="Cambria" panose="02040503050406030204" pitchFamily="18" charset="0"/>
                </a:rPr>
                <a:t>Spontaneo</a:t>
              </a:r>
            </a:p>
            <a:p>
              <a:pPr marL="285750" indent="-285750">
                <a:buFont typeface="Arial" panose="020B0604020202020204" pitchFamily="34" charset="0"/>
                <a:buChar char="•"/>
              </a:pPr>
              <a:r>
                <a:rPr lang="it-IT" sz="1400" dirty="0">
                  <a:latin typeface="Cambria" panose="02040503050406030204" pitchFamily="18" charset="0"/>
                </a:rPr>
                <a:t>Diretto</a:t>
              </a:r>
            </a:p>
            <a:p>
              <a:pPr marL="285750" indent="-285750">
                <a:buFont typeface="Arial" panose="020B0604020202020204" pitchFamily="34" charset="0"/>
                <a:buChar char="•"/>
              </a:pPr>
              <a:r>
                <a:rPr lang="it-IT" sz="1400" dirty="0">
                  <a:latin typeface="Cambria" panose="02040503050406030204" pitchFamily="18" charset="0"/>
                </a:rPr>
                <a:t>Superficiale</a:t>
              </a:r>
            </a:p>
            <a:p>
              <a:pPr marL="285750" indent="-285750">
                <a:buFont typeface="Arial" panose="020B0604020202020204" pitchFamily="34" charset="0"/>
                <a:buChar char="•"/>
              </a:pPr>
              <a:r>
                <a:rPr lang="it-IT" sz="1400" dirty="0">
                  <a:latin typeface="Cambria" panose="02040503050406030204" pitchFamily="18" charset="0"/>
                </a:rPr>
                <a:t>Esplicito</a:t>
              </a:r>
            </a:p>
            <a:p>
              <a:pPr marL="285750" indent="-285750">
                <a:buFont typeface="Arial" panose="020B0604020202020204" pitchFamily="34" charset="0"/>
                <a:buChar char="•"/>
              </a:pPr>
              <a:r>
                <a:rPr lang="it-IT" sz="1400" dirty="0">
                  <a:latin typeface="Cambria" panose="02040503050406030204" pitchFamily="18" charset="0"/>
                </a:rPr>
                <a:t>Associato ad emozioni forti (rabbia, disprezzo, disgusto</a:t>
              </a:r>
            </a:p>
            <a:p>
              <a:pPr marL="285750" indent="-285750">
                <a:buFont typeface="Arial" panose="020B0604020202020204" pitchFamily="34" charset="0"/>
                <a:buChar char="•"/>
              </a:pPr>
              <a:endParaRPr lang="it-IT" sz="1400" dirty="0">
                <a:latin typeface="Cambria" panose="02040503050406030204" pitchFamily="18" charset="0"/>
              </a:endParaRPr>
            </a:p>
            <a:p>
              <a:pPr marL="285750" indent="-285750">
                <a:buFont typeface="Arial" panose="020B0604020202020204" pitchFamily="34" charset="0"/>
                <a:buChar char="•"/>
              </a:pPr>
              <a:endParaRPr lang="it-IT" sz="1400" dirty="0">
                <a:latin typeface="Cambria" panose="02040503050406030204" pitchFamily="18" charset="0"/>
              </a:endParaRPr>
            </a:p>
            <a:p>
              <a:pPr marL="285750" indent="-285750">
                <a:buFont typeface="Arial" panose="020B0604020202020204" pitchFamily="34" charset="0"/>
                <a:buChar char="•"/>
              </a:pPr>
              <a:endParaRPr lang="it-IT" sz="1400" dirty="0">
                <a:latin typeface="Cambria" panose="02040503050406030204" pitchFamily="18" charset="0"/>
              </a:endParaRPr>
            </a:p>
            <a:p>
              <a:pPr marL="285750" indent="-285750">
                <a:buFont typeface="Arial" panose="020B0604020202020204" pitchFamily="34" charset="0"/>
                <a:buChar char="•"/>
              </a:pPr>
              <a:endParaRPr lang="it-IT" sz="1400" dirty="0">
                <a:latin typeface="Cambria" panose="02040503050406030204" pitchFamily="18" charset="0"/>
              </a:endParaRPr>
            </a:p>
          </p:txBody>
        </p:sp>
        <p:sp>
          <p:nvSpPr>
            <p:cNvPr id="9" name="CasellaDiTesto 8">
              <a:extLst>
                <a:ext uri="{FF2B5EF4-FFF2-40B4-BE49-F238E27FC236}">
                  <a16:creationId xmlns:a16="http://schemas.microsoft.com/office/drawing/2014/main" id="{66E961DE-F572-8C4B-8A21-E2172BA92C9F}"/>
                </a:ext>
              </a:extLst>
            </p:cNvPr>
            <p:cNvSpPr txBox="1"/>
            <p:nvPr/>
          </p:nvSpPr>
          <p:spPr>
            <a:xfrm>
              <a:off x="4716016" y="2549221"/>
              <a:ext cx="3672408" cy="3508653"/>
            </a:xfrm>
            <a:prstGeom prst="rect">
              <a:avLst/>
            </a:prstGeom>
            <a:solidFill>
              <a:schemeClr val="accent2">
                <a:alpha val="16000"/>
              </a:schemeClr>
            </a:solidFill>
            <a:ln w="3175">
              <a:noFill/>
            </a:ln>
          </p:spPr>
          <p:txBody>
            <a:bodyPr wrap="square" rtlCol="0">
              <a:spAutoFit/>
            </a:bodyPr>
            <a:lstStyle/>
            <a:p>
              <a:r>
                <a:rPr lang="it-IT" sz="1600" b="1" dirty="0">
                  <a:latin typeface="Cambria" panose="02040503050406030204" pitchFamily="18" charset="0"/>
                </a:rPr>
                <a:t>PREGIUDIZIO MODERNO</a:t>
              </a:r>
            </a:p>
            <a:p>
              <a:endParaRPr lang="it-IT" dirty="0">
                <a:latin typeface="Cambria" panose="02040503050406030204" pitchFamily="18" charset="0"/>
              </a:endParaRPr>
            </a:p>
            <a:p>
              <a:r>
                <a:rPr lang="it-IT" sz="1600" b="1" dirty="0">
                  <a:latin typeface="Cambria" panose="02040503050406030204" pitchFamily="18" charset="0"/>
                </a:rPr>
                <a:t>Più difficile da osservare e misurare, ma non per questo meno pervasivo.</a:t>
              </a:r>
            </a:p>
            <a:p>
              <a:endParaRPr lang="it-IT" sz="1600" dirty="0">
                <a:latin typeface="Cambria" panose="02040503050406030204" pitchFamily="18" charset="0"/>
              </a:endParaRPr>
            </a:p>
            <a:p>
              <a:pPr marL="285750" indent="-285750">
                <a:buFont typeface="Arial" panose="020B0604020202020204" pitchFamily="34" charset="0"/>
                <a:buChar char="•"/>
              </a:pPr>
              <a:r>
                <a:rPr lang="it-IT" sz="1400" dirty="0">
                  <a:latin typeface="Cambria" panose="02040503050406030204" pitchFamily="18" charset="0"/>
                </a:rPr>
                <a:t>Complesso</a:t>
              </a:r>
            </a:p>
            <a:p>
              <a:pPr marL="285750" indent="-285750">
                <a:buFont typeface="Arial" panose="020B0604020202020204" pitchFamily="34" charset="0"/>
                <a:buChar char="•"/>
              </a:pPr>
              <a:r>
                <a:rPr lang="it-IT" sz="1400" dirty="0">
                  <a:latin typeface="Cambria" panose="02040503050406030204" pitchFamily="18" charset="0"/>
                </a:rPr>
                <a:t>Ambivalente</a:t>
              </a:r>
            </a:p>
            <a:p>
              <a:pPr marL="285750" indent="-285750">
                <a:buFont typeface="Arial" panose="020B0604020202020204" pitchFamily="34" charset="0"/>
                <a:buChar char="•"/>
              </a:pPr>
              <a:r>
                <a:rPr lang="it-IT" sz="1400" dirty="0">
                  <a:latin typeface="Cambria" panose="02040503050406030204" pitchFamily="18" charset="0"/>
                </a:rPr>
                <a:t>Implicito</a:t>
              </a:r>
            </a:p>
            <a:p>
              <a:pPr marL="285750" indent="-285750">
                <a:buFont typeface="Arial" panose="020B0604020202020204" pitchFamily="34" charset="0"/>
                <a:buChar char="•"/>
              </a:pPr>
              <a:r>
                <a:rPr lang="it-IT" sz="1400" dirty="0">
                  <a:latin typeface="Cambria" panose="02040503050406030204" pitchFamily="18" charset="0"/>
                </a:rPr>
                <a:t>A volte non consapevole</a:t>
              </a:r>
            </a:p>
            <a:p>
              <a:pPr marL="285750" indent="-285750">
                <a:buFont typeface="Arial" panose="020B0604020202020204" pitchFamily="34" charset="0"/>
                <a:buChar char="•"/>
              </a:pPr>
              <a:r>
                <a:rPr lang="it-IT" sz="1400" dirty="0">
                  <a:latin typeface="Cambria" panose="02040503050406030204" pitchFamily="18" charset="0"/>
                </a:rPr>
                <a:t>Associato a emozioni più latenti come disagio e imbarazzo</a:t>
              </a:r>
            </a:p>
            <a:p>
              <a:pPr marL="285750" indent="-285750">
                <a:buFont typeface="Arial" panose="020B0604020202020204" pitchFamily="34" charset="0"/>
                <a:buChar char="•"/>
              </a:pPr>
              <a:endParaRPr lang="it-IT" sz="1400" dirty="0">
                <a:latin typeface="Cambria" panose="02040503050406030204" pitchFamily="18" charset="0"/>
              </a:endParaRPr>
            </a:p>
            <a:p>
              <a:pPr marL="285750" indent="-285750">
                <a:buFont typeface="Arial" panose="020B0604020202020204" pitchFamily="34" charset="0"/>
                <a:buChar char="•"/>
              </a:pPr>
              <a:endParaRPr lang="it-IT" sz="1400" dirty="0">
                <a:latin typeface="Cambria" panose="02040503050406030204" pitchFamily="18" charset="0"/>
              </a:endParaRPr>
            </a:p>
            <a:p>
              <a:pPr marL="285750" indent="-285750">
                <a:buFont typeface="Arial" panose="020B0604020202020204" pitchFamily="34" charset="0"/>
                <a:buChar char="•"/>
              </a:pPr>
              <a:endParaRPr lang="it-IT" sz="1400" dirty="0">
                <a:latin typeface="Cambria" panose="02040503050406030204" pitchFamily="18" charset="0"/>
              </a:endParaRPr>
            </a:p>
            <a:p>
              <a:endParaRPr lang="it-IT" sz="1400" dirty="0">
                <a:latin typeface="Cambria" panose="02040503050406030204" pitchFamily="18" charset="0"/>
              </a:endParaRPr>
            </a:p>
          </p:txBody>
        </p:sp>
      </p:grpSp>
    </p:spTree>
    <p:extLst>
      <p:ext uri="{BB962C8B-B14F-4D97-AF65-F5344CB8AC3E}">
        <p14:creationId xmlns:p14="http://schemas.microsoft.com/office/powerpoint/2010/main" val="2681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7E38C0-08CF-F741-88EF-F3398AD1F37A}"/>
              </a:ext>
            </a:extLst>
          </p:cNvPr>
          <p:cNvSpPr>
            <a:spLocks noGrp="1"/>
          </p:cNvSpPr>
          <p:nvPr>
            <p:ph type="sldNum" sz="quarter" idx="12"/>
          </p:nvPr>
        </p:nvSpPr>
        <p:spPr/>
        <p:txBody>
          <a:bodyPr/>
          <a:lstStyle/>
          <a:p>
            <a:fld id="{E3AAEEB7-370C-4CD1-84ED-44A96922B98A}" type="slidenum">
              <a:rPr lang="it-IT" smtClean="0"/>
              <a:pPr/>
              <a:t>33</a:t>
            </a:fld>
            <a:endParaRPr lang="it-IT"/>
          </a:p>
        </p:txBody>
      </p:sp>
      <p:sp>
        <p:nvSpPr>
          <p:cNvPr id="6" name="Rettangolo 5">
            <a:extLst>
              <a:ext uri="{FF2B5EF4-FFF2-40B4-BE49-F238E27FC236}">
                <a16:creationId xmlns:a16="http://schemas.microsoft.com/office/drawing/2014/main" id="{80637DFD-FB59-2F49-AFE4-AAFF759B002C}"/>
              </a:ext>
            </a:extLst>
          </p:cNvPr>
          <p:cNvSpPr/>
          <p:nvPr/>
        </p:nvSpPr>
        <p:spPr>
          <a:xfrm>
            <a:off x="1661452" y="590428"/>
            <a:ext cx="7602900" cy="858443"/>
          </a:xfrm>
          <a:prstGeom prst="rect">
            <a:avLst/>
          </a:prstGeom>
          <a:noFill/>
          <a:ln cmpd="sng">
            <a:solidFill>
              <a:schemeClr val="tx2">
                <a:alpha val="86000"/>
              </a:schemeClr>
            </a:solidFill>
            <a:prstDash val="solid"/>
            <a:extLst>
              <a:ext uri="{C807C97D-BFC1-408E-A445-0C87EB9F89A2}">
                <ask:lineSketchStyleProps xmlns:ask="http://schemas.microsoft.com/office/drawing/2018/sketchyshapes" sd="1219033472">
                  <a:custGeom>
                    <a:avLst/>
                    <a:gdLst>
                      <a:gd name="connsiteX0" fmla="*/ 0 w 9178724"/>
                      <a:gd name="connsiteY0" fmla="*/ 0 h 620030"/>
                      <a:gd name="connsiteX1" fmla="*/ 298309 w 9178724"/>
                      <a:gd name="connsiteY1" fmla="*/ 0 h 620030"/>
                      <a:gd name="connsiteX2" fmla="*/ 596617 w 9178724"/>
                      <a:gd name="connsiteY2" fmla="*/ 0 h 620030"/>
                      <a:gd name="connsiteX3" fmla="*/ 894926 w 9178724"/>
                      <a:gd name="connsiteY3" fmla="*/ 0 h 620030"/>
                      <a:gd name="connsiteX4" fmla="*/ 1652170 w 9178724"/>
                      <a:gd name="connsiteY4" fmla="*/ 0 h 620030"/>
                      <a:gd name="connsiteX5" fmla="*/ 2225841 w 9178724"/>
                      <a:gd name="connsiteY5" fmla="*/ 0 h 620030"/>
                      <a:gd name="connsiteX6" fmla="*/ 2524149 w 9178724"/>
                      <a:gd name="connsiteY6" fmla="*/ 0 h 620030"/>
                      <a:gd name="connsiteX7" fmla="*/ 3097819 w 9178724"/>
                      <a:gd name="connsiteY7" fmla="*/ 0 h 620030"/>
                      <a:gd name="connsiteX8" fmla="*/ 3855064 w 9178724"/>
                      <a:gd name="connsiteY8" fmla="*/ 0 h 620030"/>
                      <a:gd name="connsiteX9" fmla="*/ 4336947 w 9178724"/>
                      <a:gd name="connsiteY9" fmla="*/ 0 h 620030"/>
                      <a:gd name="connsiteX10" fmla="*/ 4818830 w 9178724"/>
                      <a:gd name="connsiteY10" fmla="*/ 0 h 620030"/>
                      <a:gd name="connsiteX11" fmla="*/ 5392500 w 9178724"/>
                      <a:gd name="connsiteY11" fmla="*/ 0 h 620030"/>
                      <a:gd name="connsiteX12" fmla="*/ 6057958 w 9178724"/>
                      <a:gd name="connsiteY12" fmla="*/ 0 h 620030"/>
                      <a:gd name="connsiteX13" fmla="*/ 6723415 w 9178724"/>
                      <a:gd name="connsiteY13" fmla="*/ 0 h 620030"/>
                      <a:gd name="connsiteX14" fmla="*/ 7388873 w 9178724"/>
                      <a:gd name="connsiteY14" fmla="*/ 0 h 620030"/>
                      <a:gd name="connsiteX15" fmla="*/ 8146118 w 9178724"/>
                      <a:gd name="connsiteY15" fmla="*/ 0 h 620030"/>
                      <a:gd name="connsiteX16" fmla="*/ 9178724 w 9178724"/>
                      <a:gd name="connsiteY16" fmla="*/ 0 h 620030"/>
                      <a:gd name="connsiteX17" fmla="*/ 9178724 w 9178724"/>
                      <a:gd name="connsiteY17" fmla="*/ 316215 h 620030"/>
                      <a:gd name="connsiteX18" fmla="*/ 9178724 w 9178724"/>
                      <a:gd name="connsiteY18" fmla="*/ 620030 h 620030"/>
                      <a:gd name="connsiteX19" fmla="*/ 8421479 w 9178724"/>
                      <a:gd name="connsiteY19" fmla="*/ 620030 h 620030"/>
                      <a:gd name="connsiteX20" fmla="*/ 7847809 w 9178724"/>
                      <a:gd name="connsiteY20" fmla="*/ 620030 h 620030"/>
                      <a:gd name="connsiteX21" fmla="*/ 7365926 w 9178724"/>
                      <a:gd name="connsiteY21" fmla="*/ 620030 h 620030"/>
                      <a:gd name="connsiteX22" fmla="*/ 6884043 w 9178724"/>
                      <a:gd name="connsiteY22" fmla="*/ 620030 h 620030"/>
                      <a:gd name="connsiteX23" fmla="*/ 6402160 w 9178724"/>
                      <a:gd name="connsiteY23" fmla="*/ 620030 h 620030"/>
                      <a:gd name="connsiteX24" fmla="*/ 5920277 w 9178724"/>
                      <a:gd name="connsiteY24" fmla="*/ 620030 h 620030"/>
                      <a:gd name="connsiteX25" fmla="*/ 5254819 w 9178724"/>
                      <a:gd name="connsiteY25" fmla="*/ 620030 h 620030"/>
                      <a:gd name="connsiteX26" fmla="*/ 4681149 w 9178724"/>
                      <a:gd name="connsiteY26" fmla="*/ 620030 h 620030"/>
                      <a:gd name="connsiteX27" fmla="*/ 4382841 w 9178724"/>
                      <a:gd name="connsiteY27" fmla="*/ 620030 h 620030"/>
                      <a:gd name="connsiteX28" fmla="*/ 3900958 w 9178724"/>
                      <a:gd name="connsiteY28" fmla="*/ 620030 h 620030"/>
                      <a:gd name="connsiteX29" fmla="*/ 3235500 w 9178724"/>
                      <a:gd name="connsiteY29" fmla="*/ 620030 h 620030"/>
                      <a:gd name="connsiteX30" fmla="*/ 2845404 w 9178724"/>
                      <a:gd name="connsiteY30" fmla="*/ 620030 h 620030"/>
                      <a:gd name="connsiteX31" fmla="*/ 2088160 w 9178724"/>
                      <a:gd name="connsiteY31" fmla="*/ 620030 h 620030"/>
                      <a:gd name="connsiteX32" fmla="*/ 1330915 w 9178724"/>
                      <a:gd name="connsiteY32" fmla="*/ 620030 h 620030"/>
                      <a:gd name="connsiteX33" fmla="*/ 757245 w 9178724"/>
                      <a:gd name="connsiteY33" fmla="*/ 620030 h 620030"/>
                      <a:gd name="connsiteX34" fmla="*/ 0 w 9178724"/>
                      <a:gd name="connsiteY34" fmla="*/ 620030 h 620030"/>
                      <a:gd name="connsiteX35" fmla="*/ 0 w 9178724"/>
                      <a:gd name="connsiteY35" fmla="*/ 310015 h 620030"/>
                      <a:gd name="connsiteX36" fmla="*/ 0 w 9178724"/>
                      <a:gd name="connsiteY36" fmla="*/ 0 h 62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78724" h="620030" fill="none" extrusionOk="0">
                        <a:moveTo>
                          <a:pt x="0" y="0"/>
                        </a:moveTo>
                        <a:cubicBezTo>
                          <a:pt x="102535" y="-35417"/>
                          <a:pt x="231128" y="19743"/>
                          <a:pt x="298309" y="0"/>
                        </a:cubicBezTo>
                        <a:cubicBezTo>
                          <a:pt x="365490" y="-19743"/>
                          <a:pt x="504771" y="6903"/>
                          <a:pt x="596617" y="0"/>
                        </a:cubicBezTo>
                        <a:cubicBezTo>
                          <a:pt x="688463" y="-6903"/>
                          <a:pt x="801466" y="32459"/>
                          <a:pt x="894926" y="0"/>
                        </a:cubicBezTo>
                        <a:cubicBezTo>
                          <a:pt x="988386" y="-32459"/>
                          <a:pt x="1351220" y="8679"/>
                          <a:pt x="1652170" y="0"/>
                        </a:cubicBezTo>
                        <a:cubicBezTo>
                          <a:pt x="1953120" y="-8679"/>
                          <a:pt x="2036343" y="40882"/>
                          <a:pt x="2225841" y="0"/>
                        </a:cubicBezTo>
                        <a:cubicBezTo>
                          <a:pt x="2415339" y="-40882"/>
                          <a:pt x="2409558" y="12227"/>
                          <a:pt x="2524149" y="0"/>
                        </a:cubicBezTo>
                        <a:cubicBezTo>
                          <a:pt x="2638740" y="-12227"/>
                          <a:pt x="2909787" y="59308"/>
                          <a:pt x="3097819" y="0"/>
                        </a:cubicBezTo>
                        <a:cubicBezTo>
                          <a:pt x="3285851" y="-59308"/>
                          <a:pt x="3499507" y="53098"/>
                          <a:pt x="3855064" y="0"/>
                        </a:cubicBezTo>
                        <a:cubicBezTo>
                          <a:pt x="4210622" y="-53098"/>
                          <a:pt x="4150339" y="24700"/>
                          <a:pt x="4336947" y="0"/>
                        </a:cubicBezTo>
                        <a:cubicBezTo>
                          <a:pt x="4523555" y="-24700"/>
                          <a:pt x="4623920" y="10678"/>
                          <a:pt x="4818830" y="0"/>
                        </a:cubicBezTo>
                        <a:cubicBezTo>
                          <a:pt x="5013740" y="-10678"/>
                          <a:pt x="5127394" y="40268"/>
                          <a:pt x="5392500" y="0"/>
                        </a:cubicBezTo>
                        <a:cubicBezTo>
                          <a:pt x="5657606" y="-40268"/>
                          <a:pt x="5754330" y="74320"/>
                          <a:pt x="6057958" y="0"/>
                        </a:cubicBezTo>
                        <a:cubicBezTo>
                          <a:pt x="6361586" y="-74320"/>
                          <a:pt x="6494940" y="37329"/>
                          <a:pt x="6723415" y="0"/>
                        </a:cubicBezTo>
                        <a:cubicBezTo>
                          <a:pt x="6951890" y="-37329"/>
                          <a:pt x="7117832" y="30948"/>
                          <a:pt x="7388873" y="0"/>
                        </a:cubicBezTo>
                        <a:cubicBezTo>
                          <a:pt x="7659914" y="-30948"/>
                          <a:pt x="7926991" y="65074"/>
                          <a:pt x="8146118" y="0"/>
                        </a:cubicBezTo>
                        <a:cubicBezTo>
                          <a:pt x="8365246" y="-65074"/>
                          <a:pt x="8701383" y="71750"/>
                          <a:pt x="9178724" y="0"/>
                        </a:cubicBezTo>
                        <a:cubicBezTo>
                          <a:pt x="9200174" y="141322"/>
                          <a:pt x="9160033" y="216766"/>
                          <a:pt x="9178724" y="316215"/>
                        </a:cubicBezTo>
                        <a:cubicBezTo>
                          <a:pt x="9197415" y="415665"/>
                          <a:pt x="9170910" y="493137"/>
                          <a:pt x="9178724" y="620030"/>
                        </a:cubicBezTo>
                        <a:cubicBezTo>
                          <a:pt x="8847610" y="633606"/>
                          <a:pt x="8699284" y="581521"/>
                          <a:pt x="8421479" y="620030"/>
                        </a:cubicBezTo>
                        <a:cubicBezTo>
                          <a:pt x="8143674" y="658539"/>
                          <a:pt x="8043343" y="588100"/>
                          <a:pt x="7847809" y="620030"/>
                        </a:cubicBezTo>
                        <a:cubicBezTo>
                          <a:pt x="7652275" y="651960"/>
                          <a:pt x="7499974" y="566721"/>
                          <a:pt x="7365926" y="620030"/>
                        </a:cubicBezTo>
                        <a:cubicBezTo>
                          <a:pt x="7231878" y="673339"/>
                          <a:pt x="6983206" y="609203"/>
                          <a:pt x="6884043" y="620030"/>
                        </a:cubicBezTo>
                        <a:cubicBezTo>
                          <a:pt x="6784880" y="630857"/>
                          <a:pt x="6634085" y="589226"/>
                          <a:pt x="6402160" y="620030"/>
                        </a:cubicBezTo>
                        <a:cubicBezTo>
                          <a:pt x="6170235" y="650834"/>
                          <a:pt x="6075682" y="619367"/>
                          <a:pt x="5920277" y="620030"/>
                        </a:cubicBezTo>
                        <a:cubicBezTo>
                          <a:pt x="5764872" y="620693"/>
                          <a:pt x="5573139" y="548710"/>
                          <a:pt x="5254819" y="620030"/>
                        </a:cubicBezTo>
                        <a:cubicBezTo>
                          <a:pt x="4936499" y="691350"/>
                          <a:pt x="4839040" y="582151"/>
                          <a:pt x="4681149" y="620030"/>
                        </a:cubicBezTo>
                        <a:cubicBezTo>
                          <a:pt x="4523258" y="657909"/>
                          <a:pt x="4447847" y="611926"/>
                          <a:pt x="4382841" y="620030"/>
                        </a:cubicBezTo>
                        <a:cubicBezTo>
                          <a:pt x="4317835" y="628134"/>
                          <a:pt x="4075188" y="570834"/>
                          <a:pt x="3900958" y="620030"/>
                        </a:cubicBezTo>
                        <a:cubicBezTo>
                          <a:pt x="3726728" y="669226"/>
                          <a:pt x="3504960" y="595564"/>
                          <a:pt x="3235500" y="620030"/>
                        </a:cubicBezTo>
                        <a:cubicBezTo>
                          <a:pt x="2966040" y="644496"/>
                          <a:pt x="3034078" y="612289"/>
                          <a:pt x="2845404" y="620030"/>
                        </a:cubicBezTo>
                        <a:cubicBezTo>
                          <a:pt x="2656730" y="627771"/>
                          <a:pt x="2449560" y="570399"/>
                          <a:pt x="2088160" y="620030"/>
                        </a:cubicBezTo>
                        <a:cubicBezTo>
                          <a:pt x="1726760" y="669661"/>
                          <a:pt x="1489744" y="618694"/>
                          <a:pt x="1330915" y="620030"/>
                        </a:cubicBezTo>
                        <a:cubicBezTo>
                          <a:pt x="1172086" y="621366"/>
                          <a:pt x="970889" y="568148"/>
                          <a:pt x="757245" y="620030"/>
                        </a:cubicBezTo>
                        <a:cubicBezTo>
                          <a:pt x="543601" y="671912"/>
                          <a:pt x="288056" y="618081"/>
                          <a:pt x="0" y="620030"/>
                        </a:cubicBezTo>
                        <a:cubicBezTo>
                          <a:pt x="-24602" y="527322"/>
                          <a:pt x="13740" y="373087"/>
                          <a:pt x="0" y="310015"/>
                        </a:cubicBezTo>
                        <a:cubicBezTo>
                          <a:pt x="-13740" y="246943"/>
                          <a:pt x="26405" y="66838"/>
                          <a:pt x="0" y="0"/>
                        </a:cubicBezTo>
                        <a:close/>
                      </a:path>
                      <a:path w="9178724" h="620030" stroke="0" extrusionOk="0">
                        <a:moveTo>
                          <a:pt x="0" y="0"/>
                        </a:moveTo>
                        <a:cubicBezTo>
                          <a:pt x="96739" y="-29740"/>
                          <a:pt x="316269" y="55884"/>
                          <a:pt x="481883" y="0"/>
                        </a:cubicBezTo>
                        <a:cubicBezTo>
                          <a:pt x="647497" y="-55884"/>
                          <a:pt x="662906" y="22298"/>
                          <a:pt x="780192" y="0"/>
                        </a:cubicBezTo>
                        <a:cubicBezTo>
                          <a:pt x="897478" y="-22298"/>
                          <a:pt x="1174454" y="84120"/>
                          <a:pt x="1537436" y="0"/>
                        </a:cubicBezTo>
                        <a:cubicBezTo>
                          <a:pt x="1900418" y="-84120"/>
                          <a:pt x="1921992" y="49836"/>
                          <a:pt x="2019319" y="0"/>
                        </a:cubicBezTo>
                        <a:cubicBezTo>
                          <a:pt x="2116646" y="-49836"/>
                          <a:pt x="2279697" y="53246"/>
                          <a:pt x="2501202" y="0"/>
                        </a:cubicBezTo>
                        <a:cubicBezTo>
                          <a:pt x="2722707" y="-53246"/>
                          <a:pt x="3105924" y="15731"/>
                          <a:pt x="3258447" y="0"/>
                        </a:cubicBezTo>
                        <a:cubicBezTo>
                          <a:pt x="3410970" y="-15731"/>
                          <a:pt x="3548202" y="42104"/>
                          <a:pt x="3648543" y="0"/>
                        </a:cubicBezTo>
                        <a:cubicBezTo>
                          <a:pt x="3748884" y="-42104"/>
                          <a:pt x="4173673" y="21777"/>
                          <a:pt x="4405788" y="0"/>
                        </a:cubicBezTo>
                        <a:cubicBezTo>
                          <a:pt x="4637904" y="-21777"/>
                          <a:pt x="4991337" y="42536"/>
                          <a:pt x="5163032" y="0"/>
                        </a:cubicBezTo>
                        <a:cubicBezTo>
                          <a:pt x="5334727" y="-42536"/>
                          <a:pt x="5620270" y="48170"/>
                          <a:pt x="5736703" y="0"/>
                        </a:cubicBezTo>
                        <a:cubicBezTo>
                          <a:pt x="5853136" y="-48170"/>
                          <a:pt x="6278797" y="51597"/>
                          <a:pt x="6493947" y="0"/>
                        </a:cubicBezTo>
                        <a:cubicBezTo>
                          <a:pt x="6709097" y="-51597"/>
                          <a:pt x="6791622" y="51322"/>
                          <a:pt x="6975830" y="0"/>
                        </a:cubicBezTo>
                        <a:cubicBezTo>
                          <a:pt x="7160038" y="-51322"/>
                          <a:pt x="7222993" y="41857"/>
                          <a:pt x="7457713" y="0"/>
                        </a:cubicBezTo>
                        <a:cubicBezTo>
                          <a:pt x="7692433" y="-41857"/>
                          <a:pt x="7885776" y="62575"/>
                          <a:pt x="8123171" y="0"/>
                        </a:cubicBezTo>
                        <a:cubicBezTo>
                          <a:pt x="8360566" y="-62575"/>
                          <a:pt x="8394351" y="45246"/>
                          <a:pt x="8605054" y="0"/>
                        </a:cubicBezTo>
                        <a:cubicBezTo>
                          <a:pt x="8815757" y="-45246"/>
                          <a:pt x="8988246" y="15581"/>
                          <a:pt x="9178724" y="0"/>
                        </a:cubicBezTo>
                        <a:cubicBezTo>
                          <a:pt x="9202683" y="95727"/>
                          <a:pt x="9155313" y="164771"/>
                          <a:pt x="9178724" y="322416"/>
                        </a:cubicBezTo>
                        <a:cubicBezTo>
                          <a:pt x="9202135" y="480061"/>
                          <a:pt x="9157802" y="527713"/>
                          <a:pt x="9178724" y="620030"/>
                        </a:cubicBezTo>
                        <a:cubicBezTo>
                          <a:pt x="8951193" y="671370"/>
                          <a:pt x="8799462" y="595443"/>
                          <a:pt x="8513267" y="620030"/>
                        </a:cubicBezTo>
                        <a:cubicBezTo>
                          <a:pt x="8227072" y="644617"/>
                          <a:pt x="8259683" y="573792"/>
                          <a:pt x="8123171" y="620030"/>
                        </a:cubicBezTo>
                        <a:cubicBezTo>
                          <a:pt x="7986659" y="666268"/>
                          <a:pt x="7591580" y="543706"/>
                          <a:pt x="7365926" y="620030"/>
                        </a:cubicBezTo>
                        <a:cubicBezTo>
                          <a:pt x="7140272" y="696354"/>
                          <a:pt x="6935755" y="598652"/>
                          <a:pt x="6792256" y="620030"/>
                        </a:cubicBezTo>
                        <a:cubicBezTo>
                          <a:pt x="6648757" y="641408"/>
                          <a:pt x="6575267" y="585033"/>
                          <a:pt x="6402160" y="620030"/>
                        </a:cubicBezTo>
                        <a:cubicBezTo>
                          <a:pt x="6229053" y="655027"/>
                          <a:pt x="6024031" y="591791"/>
                          <a:pt x="5828490" y="620030"/>
                        </a:cubicBezTo>
                        <a:cubicBezTo>
                          <a:pt x="5632949" y="648269"/>
                          <a:pt x="5678078" y="587768"/>
                          <a:pt x="5530181" y="620030"/>
                        </a:cubicBezTo>
                        <a:cubicBezTo>
                          <a:pt x="5382284" y="652292"/>
                          <a:pt x="5354071" y="600649"/>
                          <a:pt x="5231873" y="620030"/>
                        </a:cubicBezTo>
                        <a:cubicBezTo>
                          <a:pt x="5109675" y="639411"/>
                          <a:pt x="4917260" y="557481"/>
                          <a:pt x="4658202" y="620030"/>
                        </a:cubicBezTo>
                        <a:cubicBezTo>
                          <a:pt x="4399144" y="682579"/>
                          <a:pt x="4442789" y="601632"/>
                          <a:pt x="4268107" y="620030"/>
                        </a:cubicBezTo>
                        <a:cubicBezTo>
                          <a:pt x="4093426" y="638428"/>
                          <a:pt x="3806188" y="560095"/>
                          <a:pt x="3602649" y="620030"/>
                        </a:cubicBezTo>
                        <a:cubicBezTo>
                          <a:pt x="3399110" y="679965"/>
                          <a:pt x="3364832" y="602250"/>
                          <a:pt x="3212553" y="620030"/>
                        </a:cubicBezTo>
                        <a:cubicBezTo>
                          <a:pt x="3060274" y="637810"/>
                          <a:pt x="2803745" y="611116"/>
                          <a:pt x="2547096" y="620030"/>
                        </a:cubicBezTo>
                        <a:cubicBezTo>
                          <a:pt x="2290447" y="628944"/>
                          <a:pt x="2330663" y="599928"/>
                          <a:pt x="2248787" y="620030"/>
                        </a:cubicBezTo>
                        <a:cubicBezTo>
                          <a:pt x="2166911" y="640132"/>
                          <a:pt x="1894976" y="566256"/>
                          <a:pt x="1583330" y="620030"/>
                        </a:cubicBezTo>
                        <a:cubicBezTo>
                          <a:pt x="1271684" y="673804"/>
                          <a:pt x="1331706" y="588276"/>
                          <a:pt x="1193234" y="620030"/>
                        </a:cubicBezTo>
                        <a:cubicBezTo>
                          <a:pt x="1054762" y="651784"/>
                          <a:pt x="1037048" y="618999"/>
                          <a:pt x="894926" y="620030"/>
                        </a:cubicBezTo>
                        <a:cubicBezTo>
                          <a:pt x="752804" y="621061"/>
                          <a:pt x="670831" y="580283"/>
                          <a:pt x="504830" y="620030"/>
                        </a:cubicBezTo>
                        <a:cubicBezTo>
                          <a:pt x="338829" y="659777"/>
                          <a:pt x="209164" y="605714"/>
                          <a:pt x="0" y="620030"/>
                        </a:cubicBezTo>
                        <a:cubicBezTo>
                          <a:pt x="-25652" y="520703"/>
                          <a:pt x="14295" y="447375"/>
                          <a:pt x="0" y="322416"/>
                        </a:cubicBezTo>
                        <a:cubicBezTo>
                          <a:pt x="-14295" y="197457"/>
                          <a:pt x="4354" y="146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solidFill>
                  <a:schemeClr val="tx1"/>
                </a:solidFill>
                <a:latin typeface="Cambria" panose="02040503050406030204" pitchFamily="18" charset="0"/>
                <a:cs typeface="Arial" panose="020B0604020202020204" pitchFamily="34" charset="0"/>
              </a:rPr>
              <a:t>Forme moderne di pregiudizio</a:t>
            </a:r>
          </a:p>
        </p:txBody>
      </p:sp>
      <p:sp>
        <p:nvSpPr>
          <p:cNvPr id="14" name="CasellaDiTesto 13">
            <a:extLst>
              <a:ext uri="{FF2B5EF4-FFF2-40B4-BE49-F238E27FC236}">
                <a16:creationId xmlns:a16="http://schemas.microsoft.com/office/drawing/2014/main" id="{5F8F2B93-123B-8A44-9484-FE97110F492A}"/>
              </a:ext>
            </a:extLst>
          </p:cNvPr>
          <p:cNvSpPr txBox="1"/>
          <p:nvPr/>
        </p:nvSpPr>
        <p:spPr>
          <a:xfrm>
            <a:off x="1702757" y="1720341"/>
            <a:ext cx="8814022" cy="584775"/>
          </a:xfrm>
          <a:prstGeom prst="rect">
            <a:avLst/>
          </a:prstGeom>
          <a:noFill/>
          <a:ln w="12700">
            <a:solidFill>
              <a:schemeClr val="tx2">
                <a:lumMod val="50000"/>
              </a:schemeClr>
            </a:solidFill>
          </a:ln>
        </p:spPr>
        <p:txBody>
          <a:bodyPr wrap="square" rtlCol="0">
            <a:spAutoFit/>
          </a:bodyPr>
          <a:lstStyle/>
          <a:p>
            <a:r>
              <a:rPr lang="it-IT" sz="1600" dirty="0">
                <a:latin typeface="Cambria" panose="02040503050406030204" pitchFamily="18" charset="0"/>
              </a:rPr>
              <a:t>Nel corso degli ultimi anni, gli psicologi sociali hanno dato </a:t>
            </a:r>
            <a:r>
              <a:rPr lang="it-IT" sz="1600" b="1" dirty="0">
                <a:latin typeface="Cambria" panose="02040503050406030204" pitchFamily="18" charset="0"/>
              </a:rPr>
              <a:t>diverse definizioni </a:t>
            </a:r>
            <a:r>
              <a:rPr lang="it-IT" sz="1600" dirty="0">
                <a:latin typeface="Cambria" panose="02040503050406030204" pitchFamily="18" charset="0"/>
              </a:rPr>
              <a:t>di queste nuove forme di pregiudizio, e sviluppato </a:t>
            </a:r>
            <a:r>
              <a:rPr lang="it-IT" sz="1600" b="1" dirty="0">
                <a:latin typeface="Cambria" panose="02040503050406030204" pitchFamily="18" charset="0"/>
              </a:rPr>
              <a:t>nuove scale di misura </a:t>
            </a:r>
            <a:r>
              <a:rPr lang="it-IT" sz="1600" dirty="0">
                <a:latin typeface="Cambria" panose="02040503050406030204" pitchFamily="18" charset="0"/>
              </a:rPr>
              <a:t>per poterlo misurare.</a:t>
            </a:r>
          </a:p>
        </p:txBody>
      </p:sp>
      <p:sp>
        <p:nvSpPr>
          <p:cNvPr id="8" name="CasellaDiTesto 7">
            <a:extLst>
              <a:ext uri="{FF2B5EF4-FFF2-40B4-BE49-F238E27FC236}">
                <a16:creationId xmlns:a16="http://schemas.microsoft.com/office/drawing/2014/main" id="{CCB4BB7E-BF6A-6141-B096-C487E3AF5653}"/>
              </a:ext>
            </a:extLst>
          </p:cNvPr>
          <p:cNvSpPr txBox="1"/>
          <p:nvPr/>
        </p:nvSpPr>
        <p:spPr>
          <a:xfrm>
            <a:off x="9264352" y="1096918"/>
            <a:ext cx="1008112" cy="369332"/>
          </a:xfrm>
          <a:prstGeom prst="rect">
            <a:avLst/>
          </a:prstGeom>
          <a:noFill/>
        </p:spPr>
        <p:txBody>
          <a:bodyPr wrap="square" rtlCol="0">
            <a:spAutoFit/>
          </a:bodyPr>
          <a:lstStyle/>
          <a:p>
            <a:r>
              <a:rPr lang="it-IT" b="1" dirty="0">
                <a:solidFill>
                  <a:schemeClr val="tx2">
                    <a:lumMod val="50000"/>
                  </a:schemeClr>
                </a:solidFill>
                <a:latin typeface="Cambria" panose="02040503050406030204" pitchFamily="18" charset="0"/>
              </a:rPr>
              <a:t>FASE III</a:t>
            </a:r>
          </a:p>
        </p:txBody>
      </p:sp>
      <p:sp>
        <p:nvSpPr>
          <p:cNvPr id="10" name="CasellaDiTesto 9">
            <a:extLst>
              <a:ext uri="{FF2B5EF4-FFF2-40B4-BE49-F238E27FC236}">
                <a16:creationId xmlns:a16="http://schemas.microsoft.com/office/drawing/2014/main" id="{206FF732-C2E9-1D43-81E4-3696F7927F0C}"/>
              </a:ext>
            </a:extLst>
          </p:cNvPr>
          <p:cNvSpPr txBox="1"/>
          <p:nvPr/>
        </p:nvSpPr>
        <p:spPr>
          <a:xfrm>
            <a:off x="1702757" y="2458131"/>
            <a:ext cx="8814022" cy="954107"/>
          </a:xfrm>
          <a:prstGeom prst="rect">
            <a:avLst/>
          </a:prstGeom>
          <a:noFill/>
          <a:ln w="3175">
            <a:solidFill>
              <a:schemeClr val="tx2">
                <a:lumMod val="50000"/>
              </a:schemeClr>
            </a:solidFill>
          </a:ln>
        </p:spPr>
        <p:txBody>
          <a:bodyPr wrap="square" rtlCol="0">
            <a:spAutoFit/>
          </a:bodyPr>
          <a:lstStyle/>
          <a:p>
            <a:r>
              <a:rPr lang="it-IT" sz="1400" b="1" dirty="0">
                <a:solidFill>
                  <a:schemeClr val="accent2">
                    <a:lumMod val="50000"/>
                  </a:schemeClr>
                </a:solidFill>
                <a:latin typeface="Cambria" panose="02040503050406030204" pitchFamily="18" charset="0"/>
              </a:rPr>
              <a:t>Pregiudizio sottile [</a:t>
            </a:r>
            <a:r>
              <a:rPr lang="it-IT" sz="1400" b="1" dirty="0" err="1">
                <a:solidFill>
                  <a:schemeClr val="accent2">
                    <a:lumMod val="50000"/>
                  </a:schemeClr>
                </a:solidFill>
                <a:latin typeface="Cambria" panose="02040503050406030204" pitchFamily="18" charset="0"/>
              </a:rPr>
              <a:t>Pettigrew</a:t>
            </a:r>
            <a:r>
              <a:rPr lang="it-IT" sz="1400" b="1" dirty="0">
                <a:solidFill>
                  <a:schemeClr val="accent2">
                    <a:lumMod val="50000"/>
                  </a:schemeClr>
                </a:solidFill>
                <a:latin typeface="Cambria" panose="02040503050406030204" pitchFamily="18" charset="0"/>
              </a:rPr>
              <a:t> e </a:t>
            </a:r>
            <a:r>
              <a:rPr lang="it-IT" sz="1400" b="1" dirty="0" err="1">
                <a:solidFill>
                  <a:schemeClr val="accent2">
                    <a:lumMod val="50000"/>
                  </a:schemeClr>
                </a:solidFill>
                <a:latin typeface="Cambria" panose="02040503050406030204" pitchFamily="18" charset="0"/>
              </a:rPr>
              <a:t>Meertens</a:t>
            </a:r>
            <a:r>
              <a:rPr lang="it-IT" sz="1400" b="1" dirty="0">
                <a:solidFill>
                  <a:schemeClr val="accent2">
                    <a:lumMod val="50000"/>
                  </a:schemeClr>
                </a:solidFill>
                <a:latin typeface="Cambria" panose="02040503050406030204" pitchFamily="18" charset="0"/>
              </a:rPr>
              <a:t>, 1995].</a:t>
            </a:r>
          </a:p>
          <a:p>
            <a:r>
              <a:rPr lang="it-IT" sz="1400" dirty="0">
                <a:latin typeface="Cambria" panose="02040503050406030204" pitchFamily="18" charset="0"/>
              </a:rPr>
              <a:t>Pregiudizio espresso in </a:t>
            </a:r>
            <a:r>
              <a:rPr lang="it-IT" sz="1400" b="1" dirty="0">
                <a:latin typeface="Cambria" panose="02040503050406030204" pitchFamily="18" charset="0"/>
              </a:rPr>
              <a:t>maniera socialmente accettabile </a:t>
            </a:r>
            <a:r>
              <a:rPr lang="it-IT" sz="1400" dirty="0">
                <a:latin typeface="Cambria" panose="02040503050406030204" pitchFamily="18" charset="0"/>
              </a:rPr>
              <a:t>che può manifestarsi attraverso:</a:t>
            </a:r>
          </a:p>
          <a:p>
            <a:pPr marL="285750" indent="-285750">
              <a:buFontTx/>
              <a:buChar char="-"/>
            </a:pPr>
            <a:r>
              <a:rPr lang="it-IT" sz="1400" dirty="0">
                <a:solidFill>
                  <a:schemeClr val="tx2">
                    <a:lumMod val="50000"/>
                  </a:schemeClr>
                </a:solidFill>
                <a:latin typeface="Cambria" panose="02040503050406030204" pitchFamily="18" charset="0"/>
              </a:rPr>
              <a:t>Un’enfatizzazione delle differenze </a:t>
            </a:r>
            <a:r>
              <a:rPr lang="it-IT" sz="1400" dirty="0">
                <a:latin typeface="Cambria" panose="02040503050406030204" pitchFamily="18" charset="0"/>
              </a:rPr>
              <a:t>tra ingroup e outgroup a livello di cultura, valori, religione, educazione etc.;</a:t>
            </a:r>
          </a:p>
          <a:p>
            <a:pPr marL="285750" indent="-285750">
              <a:buFontTx/>
              <a:buChar char="-"/>
            </a:pPr>
            <a:r>
              <a:rPr lang="it-IT" sz="1400" dirty="0">
                <a:latin typeface="Cambria" panose="02040503050406030204" pitchFamily="18" charset="0"/>
              </a:rPr>
              <a:t>La </a:t>
            </a:r>
            <a:r>
              <a:rPr lang="it-IT" sz="1400" dirty="0">
                <a:solidFill>
                  <a:schemeClr val="tx2">
                    <a:lumMod val="50000"/>
                  </a:schemeClr>
                </a:solidFill>
                <a:latin typeface="Cambria" panose="02040503050406030204" pitchFamily="18" charset="0"/>
              </a:rPr>
              <a:t>negazione di emozioni positive </a:t>
            </a:r>
            <a:r>
              <a:rPr lang="it-IT" sz="1400" dirty="0">
                <a:latin typeface="Cambria" panose="02040503050406030204" pitchFamily="18" charset="0"/>
              </a:rPr>
              <a:t>ai membri di un gruppo diverso dal proprio.</a:t>
            </a:r>
          </a:p>
        </p:txBody>
      </p:sp>
      <p:sp>
        <p:nvSpPr>
          <p:cNvPr id="11" name="CasellaDiTesto 10">
            <a:extLst>
              <a:ext uri="{FF2B5EF4-FFF2-40B4-BE49-F238E27FC236}">
                <a16:creationId xmlns:a16="http://schemas.microsoft.com/office/drawing/2014/main" id="{DF5442AF-9D57-114E-8E9A-98772854A9C3}"/>
              </a:ext>
            </a:extLst>
          </p:cNvPr>
          <p:cNvSpPr txBox="1"/>
          <p:nvPr/>
        </p:nvSpPr>
        <p:spPr>
          <a:xfrm>
            <a:off x="1702756" y="3719141"/>
            <a:ext cx="8814022" cy="2031325"/>
          </a:xfrm>
          <a:prstGeom prst="rect">
            <a:avLst/>
          </a:prstGeom>
          <a:noFill/>
          <a:ln w="3175">
            <a:solidFill>
              <a:schemeClr val="tx2">
                <a:lumMod val="50000"/>
              </a:schemeClr>
            </a:solidFill>
          </a:ln>
        </p:spPr>
        <p:txBody>
          <a:bodyPr wrap="square" rtlCol="0">
            <a:spAutoFit/>
          </a:bodyPr>
          <a:lstStyle/>
          <a:p>
            <a:r>
              <a:rPr lang="it-IT" sz="1400" b="1" dirty="0">
                <a:solidFill>
                  <a:schemeClr val="accent2">
                    <a:lumMod val="50000"/>
                  </a:schemeClr>
                </a:solidFill>
                <a:latin typeface="Cambria" panose="02040503050406030204" pitchFamily="18" charset="0"/>
              </a:rPr>
              <a:t>Pregiudizio moderno [</a:t>
            </a:r>
            <a:r>
              <a:rPr lang="it-IT" sz="1400" b="1" dirty="0" err="1">
                <a:solidFill>
                  <a:schemeClr val="accent2">
                    <a:lumMod val="50000"/>
                  </a:schemeClr>
                </a:solidFill>
                <a:latin typeface="Cambria" panose="02040503050406030204" pitchFamily="18" charset="0"/>
              </a:rPr>
              <a:t>McConahay</a:t>
            </a:r>
            <a:r>
              <a:rPr lang="it-IT" sz="1400" b="1" dirty="0">
                <a:solidFill>
                  <a:schemeClr val="accent2">
                    <a:lumMod val="50000"/>
                  </a:schemeClr>
                </a:solidFill>
                <a:latin typeface="Cambria" panose="02040503050406030204" pitchFamily="18" charset="0"/>
              </a:rPr>
              <a:t>, 1986].</a:t>
            </a:r>
          </a:p>
          <a:p>
            <a:r>
              <a:rPr lang="it-IT" sz="1400" dirty="0">
                <a:latin typeface="Cambria" panose="02040503050406030204" pitchFamily="18" charset="0"/>
              </a:rPr>
              <a:t>Si riferisce alla </a:t>
            </a:r>
            <a:r>
              <a:rPr lang="it-IT" sz="1400" b="1" dirty="0">
                <a:latin typeface="Cambria" panose="02040503050406030204" pitchFamily="18" charset="0"/>
              </a:rPr>
              <a:t>credenza per cui il pregiudizio, al giorno d’oggi, non esista più</a:t>
            </a:r>
            <a:r>
              <a:rPr lang="it-IT" sz="1400" dirty="0">
                <a:latin typeface="Cambria" panose="02040503050406030204" pitchFamily="18" charset="0"/>
              </a:rPr>
              <a:t> o comunque abbia un impatto </a:t>
            </a:r>
            <a:r>
              <a:rPr lang="it-IT" sz="1400" b="1" dirty="0">
                <a:latin typeface="Cambria" panose="02040503050406030204" pitchFamily="18" charset="0"/>
              </a:rPr>
              <a:t>trascurabile</a:t>
            </a:r>
            <a:r>
              <a:rPr lang="it-IT" sz="1400" dirty="0">
                <a:latin typeface="Cambria" panose="02040503050406030204" pitchFamily="18" charset="0"/>
              </a:rPr>
              <a:t> per la società. Se ne possono distinguere </a:t>
            </a:r>
            <a:r>
              <a:rPr lang="it-IT" sz="1400" b="1" dirty="0">
                <a:latin typeface="Cambria" panose="02040503050406030204" pitchFamily="18" charset="0"/>
              </a:rPr>
              <a:t>quattro componenti</a:t>
            </a:r>
            <a:r>
              <a:rPr lang="it-IT" sz="1400" dirty="0">
                <a:latin typeface="Cambria" panose="02040503050406030204" pitchFamily="18" charset="0"/>
              </a:rPr>
              <a:t>:</a:t>
            </a:r>
          </a:p>
          <a:p>
            <a:pPr marL="342900" indent="-342900">
              <a:buAutoNum type="arabicPeriod"/>
            </a:pPr>
            <a:r>
              <a:rPr lang="it-IT" sz="1400" dirty="0">
                <a:latin typeface="Cambria" panose="02040503050406030204" pitchFamily="18" charset="0"/>
              </a:rPr>
              <a:t>la </a:t>
            </a:r>
            <a:r>
              <a:rPr lang="it-IT" sz="1400" dirty="0">
                <a:solidFill>
                  <a:schemeClr val="tx2">
                    <a:lumMod val="50000"/>
                  </a:schemeClr>
                </a:solidFill>
                <a:latin typeface="Cambria" panose="02040503050406030204" pitchFamily="18" charset="0"/>
              </a:rPr>
              <a:t>discriminazione è qualcosa del passato</a:t>
            </a:r>
            <a:r>
              <a:rPr lang="it-IT" sz="1400" dirty="0">
                <a:latin typeface="Cambria" panose="02040503050406030204" pitchFamily="18" charset="0"/>
              </a:rPr>
              <a:t>, dal momento che oggi le minoranze possono partecipare attivamente a tutti i campi della vita pubblica;</a:t>
            </a:r>
          </a:p>
          <a:p>
            <a:pPr marL="342900" indent="-342900">
              <a:buAutoNum type="arabicPeriod"/>
            </a:pPr>
            <a:r>
              <a:rPr lang="it-IT" sz="1400" dirty="0">
                <a:latin typeface="Cambria" panose="02040503050406030204" pitchFamily="18" charset="0"/>
              </a:rPr>
              <a:t>le </a:t>
            </a:r>
            <a:r>
              <a:rPr lang="it-IT" sz="1400" dirty="0">
                <a:solidFill>
                  <a:schemeClr val="tx2">
                    <a:lumMod val="50000"/>
                  </a:schemeClr>
                </a:solidFill>
                <a:latin typeface="Cambria" panose="02040503050406030204" pitchFamily="18" charset="0"/>
              </a:rPr>
              <a:t>minoranze esagerano </a:t>
            </a:r>
            <a:r>
              <a:rPr lang="it-IT" sz="1400" dirty="0">
                <a:latin typeface="Cambria" panose="02040503050406030204" pitchFamily="18" charset="0"/>
              </a:rPr>
              <a:t>nel volere occupare posizioni in luoghi e situazioni nei quali non sono ben accette;</a:t>
            </a:r>
          </a:p>
          <a:p>
            <a:pPr marL="342900" indent="-342900">
              <a:buAutoNum type="arabicPeriod"/>
            </a:pPr>
            <a:r>
              <a:rPr lang="it-IT" sz="1400" dirty="0">
                <a:latin typeface="Cambria" panose="02040503050406030204" pitchFamily="18" charset="0"/>
              </a:rPr>
              <a:t>le richieste poste dalle minoranze e le strategie utilizzate da queste sono </a:t>
            </a:r>
            <a:r>
              <a:rPr lang="it-IT" sz="1400" dirty="0">
                <a:solidFill>
                  <a:schemeClr val="tx2">
                    <a:lumMod val="50000"/>
                  </a:schemeClr>
                </a:solidFill>
                <a:latin typeface="Cambria" panose="02040503050406030204" pitchFamily="18" charset="0"/>
              </a:rPr>
              <a:t>ingiuste</a:t>
            </a:r>
            <a:r>
              <a:rPr lang="it-IT" sz="1400" dirty="0">
                <a:latin typeface="Cambria" panose="02040503050406030204" pitchFamily="18" charset="0"/>
              </a:rPr>
              <a:t>;</a:t>
            </a:r>
          </a:p>
          <a:p>
            <a:pPr marL="342900" indent="-342900">
              <a:buAutoNum type="arabicPeriod"/>
            </a:pPr>
            <a:r>
              <a:rPr lang="it-IT" sz="1400" dirty="0">
                <a:latin typeface="Cambria" panose="02040503050406030204" pitchFamily="18" charset="0"/>
              </a:rPr>
              <a:t>i </a:t>
            </a:r>
            <a:r>
              <a:rPr lang="it-IT" sz="1400" dirty="0">
                <a:solidFill>
                  <a:schemeClr val="tx2">
                    <a:lumMod val="50000"/>
                  </a:schemeClr>
                </a:solidFill>
                <a:latin typeface="Cambria" panose="02040503050406030204" pitchFamily="18" charset="0"/>
              </a:rPr>
              <a:t>successi ottenuti negli ultimi anni non sono meritati </a:t>
            </a:r>
            <a:r>
              <a:rPr lang="it-IT" sz="1400" dirty="0">
                <a:latin typeface="Cambria" panose="02040503050406030204" pitchFamily="18" charset="0"/>
              </a:rPr>
              <a:t>e le </a:t>
            </a:r>
            <a:r>
              <a:rPr lang="it-IT" sz="1400" dirty="0">
                <a:solidFill>
                  <a:schemeClr val="tx2">
                    <a:lumMod val="50000"/>
                  </a:schemeClr>
                </a:solidFill>
                <a:latin typeface="Cambria" panose="02040503050406030204" pitchFamily="18" charset="0"/>
              </a:rPr>
              <a:t>istituzioni stanno dedicando spazio e attenzione</a:t>
            </a:r>
            <a:r>
              <a:rPr lang="it-IT" sz="1400" dirty="0">
                <a:latin typeface="Cambria" panose="02040503050406030204" pitchFamily="18" charset="0"/>
              </a:rPr>
              <a:t> a questi gruppi più di quanti essi meritano.</a:t>
            </a:r>
          </a:p>
        </p:txBody>
      </p:sp>
    </p:spTree>
    <p:extLst>
      <p:ext uri="{BB962C8B-B14F-4D97-AF65-F5344CB8AC3E}">
        <p14:creationId xmlns:p14="http://schemas.microsoft.com/office/powerpoint/2010/main" val="240392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9" presetClass="emph" presetSubtype="0" grpId="1" nodeType="withEffect">
                                  <p:stCondLst>
                                    <p:cond delay="0"/>
                                  </p:stCondLst>
                                  <p:childTnLst>
                                    <p:set>
                                      <p:cBhvr>
                                        <p:cTn id="12" dur="indefinite"/>
                                        <p:tgtEl>
                                          <p:spTgt spid="10"/>
                                        </p:tgtEl>
                                        <p:attrNameLst>
                                          <p:attrName>style.opacity</p:attrName>
                                        </p:attrNameLst>
                                      </p:cBhvr>
                                      <p:to>
                                        <p:strVal val="0.5"/>
                                      </p:to>
                                    </p:set>
                                    <p:animEffect filter="image" prLst="opacity: 0.5">
                                      <p:cBhvr rctx="IE">
                                        <p:cTn id="13" dur="indefinite"/>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7E38C0-08CF-F741-88EF-F3398AD1F37A}"/>
              </a:ext>
            </a:extLst>
          </p:cNvPr>
          <p:cNvSpPr>
            <a:spLocks noGrp="1"/>
          </p:cNvSpPr>
          <p:nvPr>
            <p:ph type="sldNum" sz="quarter" idx="12"/>
          </p:nvPr>
        </p:nvSpPr>
        <p:spPr/>
        <p:txBody>
          <a:bodyPr/>
          <a:lstStyle/>
          <a:p>
            <a:fld id="{E3AAEEB7-370C-4CD1-84ED-44A96922B98A}" type="slidenum">
              <a:rPr lang="it-IT" smtClean="0"/>
              <a:pPr/>
              <a:t>34</a:t>
            </a:fld>
            <a:endParaRPr lang="it-IT"/>
          </a:p>
        </p:txBody>
      </p:sp>
      <p:sp>
        <p:nvSpPr>
          <p:cNvPr id="6" name="Rettangolo 5">
            <a:extLst>
              <a:ext uri="{FF2B5EF4-FFF2-40B4-BE49-F238E27FC236}">
                <a16:creationId xmlns:a16="http://schemas.microsoft.com/office/drawing/2014/main" id="{80637DFD-FB59-2F49-AFE4-AAFF759B002C}"/>
              </a:ext>
            </a:extLst>
          </p:cNvPr>
          <p:cNvSpPr/>
          <p:nvPr/>
        </p:nvSpPr>
        <p:spPr>
          <a:xfrm>
            <a:off x="1661452" y="590428"/>
            <a:ext cx="7602900" cy="858443"/>
          </a:xfrm>
          <a:prstGeom prst="rect">
            <a:avLst/>
          </a:prstGeom>
          <a:noFill/>
          <a:ln cmpd="sng">
            <a:solidFill>
              <a:schemeClr val="tx2">
                <a:alpha val="86000"/>
              </a:schemeClr>
            </a:solidFill>
            <a:prstDash val="solid"/>
            <a:extLst>
              <a:ext uri="{C807C97D-BFC1-408E-A445-0C87EB9F89A2}">
                <ask:lineSketchStyleProps xmlns:ask="http://schemas.microsoft.com/office/drawing/2018/sketchyshapes" sd="1219033472">
                  <a:custGeom>
                    <a:avLst/>
                    <a:gdLst>
                      <a:gd name="connsiteX0" fmla="*/ 0 w 9178724"/>
                      <a:gd name="connsiteY0" fmla="*/ 0 h 620030"/>
                      <a:gd name="connsiteX1" fmla="*/ 298309 w 9178724"/>
                      <a:gd name="connsiteY1" fmla="*/ 0 h 620030"/>
                      <a:gd name="connsiteX2" fmla="*/ 596617 w 9178724"/>
                      <a:gd name="connsiteY2" fmla="*/ 0 h 620030"/>
                      <a:gd name="connsiteX3" fmla="*/ 894926 w 9178724"/>
                      <a:gd name="connsiteY3" fmla="*/ 0 h 620030"/>
                      <a:gd name="connsiteX4" fmla="*/ 1652170 w 9178724"/>
                      <a:gd name="connsiteY4" fmla="*/ 0 h 620030"/>
                      <a:gd name="connsiteX5" fmla="*/ 2225841 w 9178724"/>
                      <a:gd name="connsiteY5" fmla="*/ 0 h 620030"/>
                      <a:gd name="connsiteX6" fmla="*/ 2524149 w 9178724"/>
                      <a:gd name="connsiteY6" fmla="*/ 0 h 620030"/>
                      <a:gd name="connsiteX7" fmla="*/ 3097819 w 9178724"/>
                      <a:gd name="connsiteY7" fmla="*/ 0 h 620030"/>
                      <a:gd name="connsiteX8" fmla="*/ 3855064 w 9178724"/>
                      <a:gd name="connsiteY8" fmla="*/ 0 h 620030"/>
                      <a:gd name="connsiteX9" fmla="*/ 4336947 w 9178724"/>
                      <a:gd name="connsiteY9" fmla="*/ 0 h 620030"/>
                      <a:gd name="connsiteX10" fmla="*/ 4818830 w 9178724"/>
                      <a:gd name="connsiteY10" fmla="*/ 0 h 620030"/>
                      <a:gd name="connsiteX11" fmla="*/ 5392500 w 9178724"/>
                      <a:gd name="connsiteY11" fmla="*/ 0 h 620030"/>
                      <a:gd name="connsiteX12" fmla="*/ 6057958 w 9178724"/>
                      <a:gd name="connsiteY12" fmla="*/ 0 h 620030"/>
                      <a:gd name="connsiteX13" fmla="*/ 6723415 w 9178724"/>
                      <a:gd name="connsiteY13" fmla="*/ 0 h 620030"/>
                      <a:gd name="connsiteX14" fmla="*/ 7388873 w 9178724"/>
                      <a:gd name="connsiteY14" fmla="*/ 0 h 620030"/>
                      <a:gd name="connsiteX15" fmla="*/ 8146118 w 9178724"/>
                      <a:gd name="connsiteY15" fmla="*/ 0 h 620030"/>
                      <a:gd name="connsiteX16" fmla="*/ 9178724 w 9178724"/>
                      <a:gd name="connsiteY16" fmla="*/ 0 h 620030"/>
                      <a:gd name="connsiteX17" fmla="*/ 9178724 w 9178724"/>
                      <a:gd name="connsiteY17" fmla="*/ 316215 h 620030"/>
                      <a:gd name="connsiteX18" fmla="*/ 9178724 w 9178724"/>
                      <a:gd name="connsiteY18" fmla="*/ 620030 h 620030"/>
                      <a:gd name="connsiteX19" fmla="*/ 8421479 w 9178724"/>
                      <a:gd name="connsiteY19" fmla="*/ 620030 h 620030"/>
                      <a:gd name="connsiteX20" fmla="*/ 7847809 w 9178724"/>
                      <a:gd name="connsiteY20" fmla="*/ 620030 h 620030"/>
                      <a:gd name="connsiteX21" fmla="*/ 7365926 w 9178724"/>
                      <a:gd name="connsiteY21" fmla="*/ 620030 h 620030"/>
                      <a:gd name="connsiteX22" fmla="*/ 6884043 w 9178724"/>
                      <a:gd name="connsiteY22" fmla="*/ 620030 h 620030"/>
                      <a:gd name="connsiteX23" fmla="*/ 6402160 w 9178724"/>
                      <a:gd name="connsiteY23" fmla="*/ 620030 h 620030"/>
                      <a:gd name="connsiteX24" fmla="*/ 5920277 w 9178724"/>
                      <a:gd name="connsiteY24" fmla="*/ 620030 h 620030"/>
                      <a:gd name="connsiteX25" fmla="*/ 5254819 w 9178724"/>
                      <a:gd name="connsiteY25" fmla="*/ 620030 h 620030"/>
                      <a:gd name="connsiteX26" fmla="*/ 4681149 w 9178724"/>
                      <a:gd name="connsiteY26" fmla="*/ 620030 h 620030"/>
                      <a:gd name="connsiteX27" fmla="*/ 4382841 w 9178724"/>
                      <a:gd name="connsiteY27" fmla="*/ 620030 h 620030"/>
                      <a:gd name="connsiteX28" fmla="*/ 3900958 w 9178724"/>
                      <a:gd name="connsiteY28" fmla="*/ 620030 h 620030"/>
                      <a:gd name="connsiteX29" fmla="*/ 3235500 w 9178724"/>
                      <a:gd name="connsiteY29" fmla="*/ 620030 h 620030"/>
                      <a:gd name="connsiteX30" fmla="*/ 2845404 w 9178724"/>
                      <a:gd name="connsiteY30" fmla="*/ 620030 h 620030"/>
                      <a:gd name="connsiteX31" fmla="*/ 2088160 w 9178724"/>
                      <a:gd name="connsiteY31" fmla="*/ 620030 h 620030"/>
                      <a:gd name="connsiteX32" fmla="*/ 1330915 w 9178724"/>
                      <a:gd name="connsiteY32" fmla="*/ 620030 h 620030"/>
                      <a:gd name="connsiteX33" fmla="*/ 757245 w 9178724"/>
                      <a:gd name="connsiteY33" fmla="*/ 620030 h 620030"/>
                      <a:gd name="connsiteX34" fmla="*/ 0 w 9178724"/>
                      <a:gd name="connsiteY34" fmla="*/ 620030 h 620030"/>
                      <a:gd name="connsiteX35" fmla="*/ 0 w 9178724"/>
                      <a:gd name="connsiteY35" fmla="*/ 310015 h 620030"/>
                      <a:gd name="connsiteX36" fmla="*/ 0 w 9178724"/>
                      <a:gd name="connsiteY36" fmla="*/ 0 h 62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78724" h="620030" fill="none" extrusionOk="0">
                        <a:moveTo>
                          <a:pt x="0" y="0"/>
                        </a:moveTo>
                        <a:cubicBezTo>
                          <a:pt x="102535" y="-35417"/>
                          <a:pt x="231128" y="19743"/>
                          <a:pt x="298309" y="0"/>
                        </a:cubicBezTo>
                        <a:cubicBezTo>
                          <a:pt x="365490" y="-19743"/>
                          <a:pt x="504771" y="6903"/>
                          <a:pt x="596617" y="0"/>
                        </a:cubicBezTo>
                        <a:cubicBezTo>
                          <a:pt x="688463" y="-6903"/>
                          <a:pt x="801466" y="32459"/>
                          <a:pt x="894926" y="0"/>
                        </a:cubicBezTo>
                        <a:cubicBezTo>
                          <a:pt x="988386" y="-32459"/>
                          <a:pt x="1351220" y="8679"/>
                          <a:pt x="1652170" y="0"/>
                        </a:cubicBezTo>
                        <a:cubicBezTo>
                          <a:pt x="1953120" y="-8679"/>
                          <a:pt x="2036343" y="40882"/>
                          <a:pt x="2225841" y="0"/>
                        </a:cubicBezTo>
                        <a:cubicBezTo>
                          <a:pt x="2415339" y="-40882"/>
                          <a:pt x="2409558" y="12227"/>
                          <a:pt x="2524149" y="0"/>
                        </a:cubicBezTo>
                        <a:cubicBezTo>
                          <a:pt x="2638740" y="-12227"/>
                          <a:pt x="2909787" y="59308"/>
                          <a:pt x="3097819" y="0"/>
                        </a:cubicBezTo>
                        <a:cubicBezTo>
                          <a:pt x="3285851" y="-59308"/>
                          <a:pt x="3499507" y="53098"/>
                          <a:pt x="3855064" y="0"/>
                        </a:cubicBezTo>
                        <a:cubicBezTo>
                          <a:pt x="4210622" y="-53098"/>
                          <a:pt x="4150339" y="24700"/>
                          <a:pt x="4336947" y="0"/>
                        </a:cubicBezTo>
                        <a:cubicBezTo>
                          <a:pt x="4523555" y="-24700"/>
                          <a:pt x="4623920" y="10678"/>
                          <a:pt x="4818830" y="0"/>
                        </a:cubicBezTo>
                        <a:cubicBezTo>
                          <a:pt x="5013740" y="-10678"/>
                          <a:pt x="5127394" y="40268"/>
                          <a:pt x="5392500" y="0"/>
                        </a:cubicBezTo>
                        <a:cubicBezTo>
                          <a:pt x="5657606" y="-40268"/>
                          <a:pt x="5754330" y="74320"/>
                          <a:pt x="6057958" y="0"/>
                        </a:cubicBezTo>
                        <a:cubicBezTo>
                          <a:pt x="6361586" y="-74320"/>
                          <a:pt x="6494940" y="37329"/>
                          <a:pt x="6723415" y="0"/>
                        </a:cubicBezTo>
                        <a:cubicBezTo>
                          <a:pt x="6951890" y="-37329"/>
                          <a:pt x="7117832" y="30948"/>
                          <a:pt x="7388873" y="0"/>
                        </a:cubicBezTo>
                        <a:cubicBezTo>
                          <a:pt x="7659914" y="-30948"/>
                          <a:pt x="7926991" y="65074"/>
                          <a:pt x="8146118" y="0"/>
                        </a:cubicBezTo>
                        <a:cubicBezTo>
                          <a:pt x="8365246" y="-65074"/>
                          <a:pt x="8701383" y="71750"/>
                          <a:pt x="9178724" y="0"/>
                        </a:cubicBezTo>
                        <a:cubicBezTo>
                          <a:pt x="9200174" y="141322"/>
                          <a:pt x="9160033" y="216766"/>
                          <a:pt x="9178724" y="316215"/>
                        </a:cubicBezTo>
                        <a:cubicBezTo>
                          <a:pt x="9197415" y="415665"/>
                          <a:pt x="9170910" y="493137"/>
                          <a:pt x="9178724" y="620030"/>
                        </a:cubicBezTo>
                        <a:cubicBezTo>
                          <a:pt x="8847610" y="633606"/>
                          <a:pt x="8699284" y="581521"/>
                          <a:pt x="8421479" y="620030"/>
                        </a:cubicBezTo>
                        <a:cubicBezTo>
                          <a:pt x="8143674" y="658539"/>
                          <a:pt x="8043343" y="588100"/>
                          <a:pt x="7847809" y="620030"/>
                        </a:cubicBezTo>
                        <a:cubicBezTo>
                          <a:pt x="7652275" y="651960"/>
                          <a:pt x="7499974" y="566721"/>
                          <a:pt x="7365926" y="620030"/>
                        </a:cubicBezTo>
                        <a:cubicBezTo>
                          <a:pt x="7231878" y="673339"/>
                          <a:pt x="6983206" y="609203"/>
                          <a:pt x="6884043" y="620030"/>
                        </a:cubicBezTo>
                        <a:cubicBezTo>
                          <a:pt x="6784880" y="630857"/>
                          <a:pt x="6634085" y="589226"/>
                          <a:pt x="6402160" y="620030"/>
                        </a:cubicBezTo>
                        <a:cubicBezTo>
                          <a:pt x="6170235" y="650834"/>
                          <a:pt x="6075682" y="619367"/>
                          <a:pt x="5920277" y="620030"/>
                        </a:cubicBezTo>
                        <a:cubicBezTo>
                          <a:pt x="5764872" y="620693"/>
                          <a:pt x="5573139" y="548710"/>
                          <a:pt x="5254819" y="620030"/>
                        </a:cubicBezTo>
                        <a:cubicBezTo>
                          <a:pt x="4936499" y="691350"/>
                          <a:pt x="4839040" y="582151"/>
                          <a:pt x="4681149" y="620030"/>
                        </a:cubicBezTo>
                        <a:cubicBezTo>
                          <a:pt x="4523258" y="657909"/>
                          <a:pt x="4447847" y="611926"/>
                          <a:pt x="4382841" y="620030"/>
                        </a:cubicBezTo>
                        <a:cubicBezTo>
                          <a:pt x="4317835" y="628134"/>
                          <a:pt x="4075188" y="570834"/>
                          <a:pt x="3900958" y="620030"/>
                        </a:cubicBezTo>
                        <a:cubicBezTo>
                          <a:pt x="3726728" y="669226"/>
                          <a:pt x="3504960" y="595564"/>
                          <a:pt x="3235500" y="620030"/>
                        </a:cubicBezTo>
                        <a:cubicBezTo>
                          <a:pt x="2966040" y="644496"/>
                          <a:pt x="3034078" y="612289"/>
                          <a:pt x="2845404" y="620030"/>
                        </a:cubicBezTo>
                        <a:cubicBezTo>
                          <a:pt x="2656730" y="627771"/>
                          <a:pt x="2449560" y="570399"/>
                          <a:pt x="2088160" y="620030"/>
                        </a:cubicBezTo>
                        <a:cubicBezTo>
                          <a:pt x="1726760" y="669661"/>
                          <a:pt x="1489744" y="618694"/>
                          <a:pt x="1330915" y="620030"/>
                        </a:cubicBezTo>
                        <a:cubicBezTo>
                          <a:pt x="1172086" y="621366"/>
                          <a:pt x="970889" y="568148"/>
                          <a:pt x="757245" y="620030"/>
                        </a:cubicBezTo>
                        <a:cubicBezTo>
                          <a:pt x="543601" y="671912"/>
                          <a:pt x="288056" y="618081"/>
                          <a:pt x="0" y="620030"/>
                        </a:cubicBezTo>
                        <a:cubicBezTo>
                          <a:pt x="-24602" y="527322"/>
                          <a:pt x="13740" y="373087"/>
                          <a:pt x="0" y="310015"/>
                        </a:cubicBezTo>
                        <a:cubicBezTo>
                          <a:pt x="-13740" y="246943"/>
                          <a:pt x="26405" y="66838"/>
                          <a:pt x="0" y="0"/>
                        </a:cubicBezTo>
                        <a:close/>
                      </a:path>
                      <a:path w="9178724" h="620030" stroke="0" extrusionOk="0">
                        <a:moveTo>
                          <a:pt x="0" y="0"/>
                        </a:moveTo>
                        <a:cubicBezTo>
                          <a:pt x="96739" y="-29740"/>
                          <a:pt x="316269" y="55884"/>
                          <a:pt x="481883" y="0"/>
                        </a:cubicBezTo>
                        <a:cubicBezTo>
                          <a:pt x="647497" y="-55884"/>
                          <a:pt x="662906" y="22298"/>
                          <a:pt x="780192" y="0"/>
                        </a:cubicBezTo>
                        <a:cubicBezTo>
                          <a:pt x="897478" y="-22298"/>
                          <a:pt x="1174454" y="84120"/>
                          <a:pt x="1537436" y="0"/>
                        </a:cubicBezTo>
                        <a:cubicBezTo>
                          <a:pt x="1900418" y="-84120"/>
                          <a:pt x="1921992" y="49836"/>
                          <a:pt x="2019319" y="0"/>
                        </a:cubicBezTo>
                        <a:cubicBezTo>
                          <a:pt x="2116646" y="-49836"/>
                          <a:pt x="2279697" y="53246"/>
                          <a:pt x="2501202" y="0"/>
                        </a:cubicBezTo>
                        <a:cubicBezTo>
                          <a:pt x="2722707" y="-53246"/>
                          <a:pt x="3105924" y="15731"/>
                          <a:pt x="3258447" y="0"/>
                        </a:cubicBezTo>
                        <a:cubicBezTo>
                          <a:pt x="3410970" y="-15731"/>
                          <a:pt x="3548202" y="42104"/>
                          <a:pt x="3648543" y="0"/>
                        </a:cubicBezTo>
                        <a:cubicBezTo>
                          <a:pt x="3748884" y="-42104"/>
                          <a:pt x="4173673" y="21777"/>
                          <a:pt x="4405788" y="0"/>
                        </a:cubicBezTo>
                        <a:cubicBezTo>
                          <a:pt x="4637904" y="-21777"/>
                          <a:pt x="4991337" y="42536"/>
                          <a:pt x="5163032" y="0"/>
                        </a:cubicBezTo>
                        <a:cubicBezTo>
                          <a:pt x="5334727" y="-42536"/>
                          <a:pt x="5620270" y="48170"/>
                          <a:pt x="5736703" y="0"/>
                        </a:cubicBezTo>
                        <a:cubicBezTo>
                          <a:pt x="5853136" y="-48170"/>
                          <a:pt x="6278797" y="51597"/>
                          <a:pt x="6493947" y="0"/>
                        </a:cubicBezTo>
                        <a:cubicBezTo>
                          <a:pt x="6709097" y="-51597"/>
                          <a:pt x="6791622" y="51322"/>
                          <a:pt x="6975830" y="0"/>
                        </a:cubicBezTo>
                        <a:cubicBezTo>
                          <a:pt x="7160038" y="-51322"/>
                          <a:pt x="7222993" y="41857"/>
                          <a:pt x="7457713" y="0"/>
                        </a:cubicBezTo>
                        <a:cubicBezTo>
                          <a:pt x="7692433" y="-41857"/>
                          <a:pt x="7885776" y="62575"/>
                          <a:pt x="8123171" y="0"/>
                        </a:cubicBezTo>
                        <a:cubicBezTo>
                          <a:pt x="8360566" y="-62575"/>
                          <a:pt x="8394351" y="45246"/>
                          <a:pt x="8605054" y="0"/>
                        </a:cubicBezTo>
                        <a:cubicBezTo>
                          <a:pt x="8815757" y="-45246"/>
                          <a:pt x="8988246" y="15581"/>
                          <a:pt x="9178724" y="0"/>
                        </a:cubicBezTo>
                        <a:cubicBezTo>
                          <a:pt x="9202683" y="95727"/>
                          <a:pt x="9155313" y="164771"/>
                          <a:pt x="9178724" y="322416"/>
                        </a:cubicBezTo>
                        <a:cubicBezTo>
                          <a:pt x="9202135" y="480061"/>
                          <a:pt x="9157802" y="527713"/>
                          <a:pt x="9178724" y="620030"/>
                        </a:cubicBezTo>
                        <a:cubicBezTo>
                          <a:pt x="8951193" y="671370"/>
                          <a:pt x="8799462" y="595443"/>
                          <a:pt x="8513267" y="620030"/>
                        </a:cubicBezTo>
                        <a:cubicBezTo>
                          <a:pt x="8227072" y="644617"/>
                          <a:pt x="8259683" y="573792"/>
                          <a:pt x="8123171" y="620030"/>
                        </a:cubicBezTo>
                        <a:cubicBezTo>
                          <a:pt x="7986659" y="666268"/>
                          <a:pt x="7591580" y="543706"/>
                          <a:pt x="7365926" y="620030"/>
                        </a:cubicBezTo>
                        <a:cubicBezTo>
                          <a:pt x="7140272" y="696354"/>
                          <a:pt x="6935755" y="598652"/>
                          <a:pt x="6792256" y="620030"/>
                        </a:cubicBezTo>
                        <a:cubicBezTo>
                          <a:pt x="6648757" y="641408"/>
                          <a:pt x="6575267" y="585033"/>
                          <a:pt x="6402160" y="620030"/>
                        </a:cubicBezTo>
                        <a:cubicBezTo>
                          <a:pt x="6229053" y="655027"/>
                          <a:pt x="6024031" y="591791"/>
                          <a:pt x="5828490" y="620030"/>
                        </a:cubicBezTo>
                        <a:cubicBezTo>
                          <a:pt x="5632949" y="648269"/>
                          <a:pt x="5678078" y="587768"/>
                          <a:pt x="5530181" y="620030"/>
                        </a:cubicBezTo>
                        <a:cubicBezTo>
                          <a:pt x="5382284" y="652292"/>
                          <a:pt x="5354071" y="600649"/>
                          <a:pt x="5231873" y="620030"/>
                        </a:cubicBezTo>
                        <a:cubicBezTo>
                          <a:pt x="5109675" y="639411"/>
                          <a:pt x="4917260" y="557481"/>
                          <a:pt x="4658202" y="620030"/>
                        </a:cubicBezTo>
                        <a:cubicBezTo>
                          <a:pt x="4399144" y="682579"/>
                          <a:pt x="4442789" y="601632"/>
                          <a:pt x="4268107" y="620030"/>
                        </a:cubicBezTo>
                        <a:cubicBezTo>
                          <a:pt x="4093426" y="638428"/>
                          <a:pt x="3806188" y="560095"/>
                          <a:pt x="3602649" y="620030"/>
                        </a:cubicBezTo>
                        <a:cubicBezTo>
                          <a:pt x="3399110" y="679965"/>
                          <a:pt x="3364832" y="602250"/>
                          <a:pt x="3212553" y="620030"/>
                        </a:cubicBezTo>
                        <a:cubicBezTo>
                          <a:pt x="3060274" y="637810"/>
                          <a:pt x="2803745" y="611116"/>
                          <a:pt x="2547096" y="620030"/>
                        </a:cubicBezTo>
                        <a:cubicBezTo>
                          <a:pt x="2290447" y="628944"/>
                          <a:pt x="2330663" y="599928"/>
                          <a:pt x="2248787" y="620030"/>
                        </a:cubicBezTo>
                        <a:cubicBezTo>
                          <a:pt x="2166911" y="640132"/>
                          <a:pt x="1894976" y="566256"/>
                          <a:pt x="1583330" y="620030"/>
                        </a:cubicBezTo>
                        <a:cubicBezTo>
                          <a:pt x="1271684" y="673804"/>
                          <a:pt x="1331706" y="588276"/>
                          <a:pt x="1193234" y="620030"/>
                        </a:cubicBezTo>
                        <a:cubicBezTo>
                          <a:pt x="1054762" y="651784"/>
                          <a:pt x="1037048" y="618999"/>
                          <a:pt x="894926" y="620030"/>
                        </a:cubicBezTo>
                        <a:cubicBezTo>
                          <a:pt x="752804" y="621061"/>
                          <a:pt x="670831" y="580283"/>
                          <a:pt x="504830" y="620030"/>
                        </a:cubicBezTo>
                        <a:cubicBezTo>
                          <a:pt x="338829" y="659777"/>
                          <a:pt x="209164" y="605714"/>
                          <a:pt x="0" y="620030"/>
                        </a:cubicBezTo>
                        <a:cubicBezTo>
                          <a:pt x="-25652" y="520703"/>
                          <a:pt x="14295" y="447375"/>
                          <a:pt x="0" y="322416"/>
                        </a:cubicBezTo>
                        <a:cubicBezTo>
                          <a:pt x="-14295" y="197457"/>
                          <a:pt x="4354" y="146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solidFill>
                  <a:schemeClr val="tx1"/>
                </a:solidFill>
                <a:latin typeface="Cambria" panose="02040503050406030204" pitchFamily="18" charset="0"/>
                <a:cs typeface="Arial" panose="020B0604020202020204" pitchFamily="34" charset="0"/>
              </a:rPr>
              <a:t>Forme moderne di pregiudizio</a:t>
            </a:r>
          </a:p>
        </p:txBody>
      </p:sp>
      <p:sp>
        <p:nvSpPr>
          <p:cNvPr id="8" name="CasellaDiTesto 7">
            <a:extLst>
              <a:ext uri="{FF2B5EF4-FFF2-40B4-BE49-F238E27FC236}">
                <a16:creationId xmlns:a16="http://schemas.microsoft.com/office/drawing/2014/main" id="{CCB4BB7E-BF6A-6141-B096-C487E3AF5653}"/>
              </a:ext>
            </a:extLst>
          </p:cNvPr>
          <p:cNvSpPr txBox="1"/>
          <p:nvPr/>
        </p:nvSpPr>
        <p:spPr>
          <a:xfrm>
            <a:off x="9264352" y="1096918"/>
            <a:ext cx="1008112" cy="369332"/>
          </a:xfrm>
          <a:prstGeom prst="rect">
            <a:avLst/>
          </a:prstGeom>
          <a:noFill/>
        </p:spPr>
        <p:txBody>
          <a:bodyPr wrap="square" rtlCol="0">
            <a:spAutoFit/>
          </a:bodyPr>
          <a:lstStyle/>
          <a:p>
            <a:r>
              <a:rPr lang="it-IT" b="1" dirty="0">
                <a:solidFill>
                  <a:schemeClr val="tx2">
                    <a:lumMod val="50000"/>
                  </a:schemeClr>
                </a:solidFill>
                <a:latin typeface="Cambria" panose="02040503050406030204" pitchFamily="18" charset="0"/>
              </a:rPr>
              <a:t>FASE III</a:t>
            </a:r>
          </a:p>
        </p:txBody>
      </p:sp>
      <p:sp>
        <p:nvSpPr>
          <p:cNvPr id="11" name="CasellaDiTesto 10">
            <a:extLst>
              <a:ext uri="{FF2B5EF4-FFF2-40B4-BE49-F238E27FC236}">
                <a16:creationId xmlns:a16="http://schemas.microsoft.com/office/drawing/2014/main" id="{DF5442AF-9D57-114E-8E9A-98772854A9C3}"/>
              </a:ext>
            </a:extLst>
          </p:cNvPr>
          <p:cNvSpPr txBox="1"/>
          <p:nvPr/>
        </p:nvSpPr>
        <p:spPr>
          <a:xfrm>
            <a:off x="1733462" y="3356993"/>
            <a:ext cx="8755027" cy="2246769"/>
          </a:xfrm>
          <a:prstGeom prst="rect">
            <a:avLst/>
          </a:prstGeom>
          <a:noFill/>
          <a:ln w="3175">
            <a:solidFill>
              <a:schemeClr val="tx2">
                <a:lumMod val="50000"/>
              </a:schemeClr>
            </a:solidFill>
          </a:ln>
        </p:spPr>
        <p:txBody>
          <a:bodyPr wrap="square" rtlCol="0">
            <a:spAutoFit/>
          </a:bodyPr>
          <a:lstStyle/>
          <a:p>
            <a:r>
              <a:rPr lang="it-IT" sz="1400" b="1" dirty="0">
                <a:solidFill>
                  <a:schemeClr val="accent2">
                    <a:lumMod val="50000"/>
                  </a:schemeClr>
                </a:solidFill>
                <a:latin typeface="Cambria" panose="02040503050406030204" pitchFamily="18" charset="0"/>
              </a:rPr>
              <a:t>Pregiudizio riluttante [</a:t>
            </a:r>
            <a:r>
              <a:rPr lang="it-IT" sz="1400" b="1" dirty="0" err="1">
                <a:solidFill>
                  <a:schemeClr val="accent2">
                    <a:lumMod val="50000"/>
                  </a:schemeClr>
                </a:solidFill>
                <a:latin typeface="Cambria" panose="02040503050406030204" pitchFamily="18" charset="0"/>
              </a:rPr>
              <a:t>Dovidio</a:t>
            </a:r>
            <a:r>
              <a:rPr lang="it-IT" sz="1400" b="1" dirty="0">
                <a:solidFill>
                  <a:schemeClr val="accent2">
                    <a:lumMod val="50000"/>
                  </a:schemeClr>
                </a:solidFill>
                <a:latin typeface="Cambria" panose="02040503050406030204" pitchFamily="18" charset="0"/>
              </a:rPr>
              <a:t> e </a:t>
            </a:r>
            <a:r>
              <a:rPr lang="it-IT" sz="1400" b="1" dirty="0" err="1">
                <a:solidFill>
                  <a:schemeClr val="accent2">
                    <a:lumMod val="50000"/>
                  </a:schemeClr>
                </a:solidFill>
                <a:latin typeface="Cambria" panose="02040503050406030204" pitchFamily="18" charset="0"/>
              </a:rPr>
              <a:t>Gaertner</a:t>
            </a:r>
            <a:r>
              <a:rPr lang="it-IT" sz="1400" b="1" dirty="0">
                <a:solidFill>
                  <a:schemeClr val="accent2">
                    <a:lumMod val="50000"/>
                  </a:schemeClr>
                </a:solidFill>
                <a:latin typeface="Cambria" panose="02040503050406030204" pitchFamily="18" charset="0"/>
              </a:rPr>
              <a:t>, 2004].</a:t>
            </a:r>
          </a:p>
          <a:p>
            <a:r>
              <a:rPr lang="it-IT" sz="1400" dirty="0">
                <a:latin typeface="Cambria" panose="02040503050406030204" pitchFamily="18" charset="0"/>
              </a:rPr>
              <a:t>Parte dall’assunzione che ci sia una </a:t>
            </a:r>
            <a:r>
              <a:rPr lang="it-IT" sz="1400" b="1" dirty="0">
                <a:latin typeface="Cambria" panose="02040503050406030204" pitchFamily="18" charset="0"/>
              </a:rPr>
              <a:t>dissociazione tra pregiudizi espliciti e pregiudizi impliciti </a:t>
            </a:r>
            <a:r>
              <a:rPr lang="it-IT" sz="1400" dirty="0">
                <a:latin typeface="Cambria" panose="02040503050406030204" pitchFamily="18" charset="0"/>
              </a:rPr>
              <a:t>(inconsapevoli). Le persone con pregiudizio avversivo:</a:t>
            </a:r>
          </a:p>
          <a:p>
            <a:pPr marL="285750" indent="-285750">
              <a:buFontTx/>
              <a:buChar char="-"/>
            </a:pPr>
            <a:r>
              <a:rPr lang="it-IT" sz="1400" dirty="0">
                <a:latin typeface="Cambria" panose="02040503050406030204" pitchFamily="18" charset="0"/>
              </a:rPr>
              <a:t>sono convinte di riconoscersi in </a:t>
            </a:r>
            <a:r>
              <a:rPr lang="it-IT" sz="1400" dirty="0">
                <a:solidFill>
                  <a:schemeClr val="tx2">
                    <a:lumMod val="50000"/>
                  </a:schemeClr>
                </a:solidFill>
                <a:latin typeface="Cambria" panose="02040503050406030204" pitchFamily="18" charset="0"/>
              </a:rPr>
              <a:t>principi di natura egalitaria </a:t>
            </a:r>
            <a:r>
              <a:rPr lang="it-IT" sz="1400" dirty="0">
                <a:latin typeface="Cambria" panose="02040503050406030204" pitchFamily="18" charset="0"/>
              </a:rPr>
              <a:t>e di non essere portatori di pensieri pregiudiziali;</a:t>
            </a:r>
          </a:p>
          <a:p>
            <a:pPr marL="285750" indent="-285750">
              <a:buFontTx/>
              <a:buChar char="-"/>
            </a:pPr>
            <a:r>
              <a:rPr lang="it-IT" sz="1400" dirty="0">
                <a:latin typeface="Cambria" panose="02040503050406030204" pitchFamily="18" charset="0"/>
              </a:rPr>
              <a:t>sono motivate a </a:t>
            </a:r>
            <a:r>
              <a:rPr lang="it-IT" sz="1400" dirty="0">
                <a:solidFill>
                  <a:schemeClr val="tx2">
                    <a:lumMod val="50000"/>
                  </a:schemeClr>
                </a:solidFill>
                <a:latin typeface="Cambria" panose="02040503050406030204" pitchFamily="18" charset="0"/>
              </a:rPr>
              <a:t>ripudiare sentimenti pregiudizievoli dall’immagine di sé</a:t>
            </a:r>
            <a:r>
              <a:rPr lang="it-IT" sz="1400" dirty="0">
                <a:latin typeface="Cambria" panose="02040503050406030204" pitchFamily="18" charset="0"/>
              </a:rPr>
              <a:t>.</a:t>
            </a:r>
          </a:p>
          <a:p>
            <a:endParaRPr lang="it-IT" sz="1400" dirty="0">
              <a:latin typeface="Cambria" panose="02040503050406030204" pitchFamily="18" charset="0"/>
            </a:endParaRPr>
          </a:p>
          <a:p>
            <a:r>
              <a:rPr lang="it-IT" sz="1400" dirty="0">
                <a:latin typeface="Cambria" panose="02040503050406030204" pitchFamily="18" charset="0"/>
              </a:rPr>
              <a:t>Da un punto di vista </a:t>
            </a:r>
            <a:r>
              <a:rPr lang="it-IT" sz="1400" b="1" dirty="0">
                <a:latin typeface="Cambria" panose="02040503050406030204" pitchFamily="18" charset="0"/>
              </a:rPr>
              <a:t>consapevole</a:t>
            </a:r>
            <a:r>
              <a:rPr lang="it-IT" sz="1400" dirty="0">
                <a:latin typeface="Cambria" panose="02040503050406030204" pitchFamily="18" charset="0"/>
              </a:rPr>
              <a:t>, le persone con pregiudizio avversivo </a:t>
            </a:r>
            <a:r>
              <a:rPr lang="it-IT" sz="1400" b="1" dirty="0">
                <a:latin typeface="Cambria" panose="02040503050406030204" pitchFamily="18" charset="0"/>
              </a:rPr>
              <a:t>si comporteranno in modo tollerante</a:t>
            </a:r>
            <a:r>
              <a:rPr lang="it-IT" sz="1400" dirty="0">
                <a:latin typeface="Cambria" panose="02040503050406030204" pitchFamily="18" charset="0"/>
              </a:rPr>
              <a:t> ma, da un punto di vista </a:t>
            </a:r>
            <a:r>
              <a:rPr lang="it-IT" sz="1400" b="1" dirty="0">
                <a:latin typeface="Cambria" panose="02040503050406030204" pitchFamily="18" charset="0"/>
              </a:rPr>
              <a:t>implicito</a:t>
            </a:r>
            <a:r>
              <a:rPr lang="it-IT" sz="1400" dirty="0">
                <a:latin typeface="Cambria" panose="02040503050406030204" pitchFamily="18" charset="0"/>
              </a:rPr>
              <a:t> e meno controllabile, </a:t>
            </a:r>
            <a:r>
              <a:rPr lang="it-IT" sz="1400" b="1" dirty="0">
                <a:latin typeface="Cambria" panose="02040503050406030204" pitchFamily="18" charset="0"/>
              </a:rPr>
              <a:t>attueranno dei comportamenti e atteggiamenti non positivi con la minoranza </a:t>
            </a:r>
            <a:r>
              <a:rPr lang="it-IT" sz="1400" dirty="0">
                <a:latin typeface="Cambria" panose="02040503050406030204" pitchFamily="18" charset="0"/>
              </a:rPr>
              <a:t>(ad esempio, eviteranno il contatto con un membro della minoranza).</a:t>
            </a:r>
          </a:p>
        </p:txBody>
      </p:sp>
      <p:sp>
        <p:nvSpPr>
          <p:cNvPr id="9" name="CasellaDiTesto 8">
            <a:extLst>
              <a:ext uri="{FF2B5EF4-FFF2-40B4-BE49-F238E27FC236}">
                <a16:creationId xmlns:a16="http://schemas.microsoft.com/office/drawing/2014/main" id="{986A8029-E582-ED42-A126-0E9646D83936}"/>
              </a:ext>
            </a:extLst>
          </p:cNvPr>
          <p:cNvSpPr txBox="1"/>
          <p:nvPr/>
        </p:nvSpPr>
        <p:spPr>
          <a:xfrm>
            <a:off x="1733462" y="1628801"/>
            <a:ext cx="8755027" cy="1384995"/>
          </a:xfrm>
          <a:prstGeom prst="rect">
            <a:avLst/>
          </a:prstGeom>
          <a:noFill/>
          <a:ln w="3175">
            <a:solidFill>
              <a:schemeClr val="tx2">
                <a:lumMod val="50000"/>
              </a:schemeClr>
            </a:solidFill>
          </a:ln>
        </p:spPr>
        <p:txBody>
          <a:bodyPr wrap="square" rtlCol="0">
            <a:spAutoFit/>
          </a:bodyPr>
          <a:lstStyle/>
          <a:p>
            <a:r>
              <a:rPr lang="it-IT" sz="1400" b="1" dirty="0">
                <a:solidFill>
                  <a:schemeClr val="accent2">
                    <a:lumMod val="50000"/>
                  </a:schemeClr>
                </a:solidFill>
                <a:latin typeface="Cambria" panose="02040503050406030204" pitchFamily="18" charset="0"/>
              </a:rPr>
              <a:t>Teoria degli stereotipi ambivalenti [</a:t>
            </a:r>
            <a:r>
              <a:rPr lang="it-IT" sz="1400" b="1" dirty="0" err="1">
                <a:solidFill>
                  <a:schemeClr val="accent2">
                    <a:lumMod val="50000"/>
                  </a:schemeClr>
                </a:solidFill>
                <a:latin typeface="Cambria" panose="02040503050406030204" pitchFamily="18" charset="0"/>
              </a:rPr>
              <a:t>Glick</a:t>
            </a:r>
            <a:r>
              <a:rPr lang="it-IT" sz="1400" b="1" dirty="0">
                <a:solidFill>
                  <a:schemeClr val="accent2">
                    <a:lumMod val="50000"/>
                  </a:schemeClr>
                </a:solidFill>
                <a:latin typeface="Cambria" panose="02040503050406030204" pitchFamily="18" charset="0"/>
              </a:rPr>
              <a:t> e </a:t>
            </a:r>
            <a:r>
              <a:rPr lang="it-IT" sz="1400" b="1" dirty="0" err="1">
                <a:solidFill>
                  <a:schemeClr val="accent2">
                    <a:lumMod val="50000"/>
                  </a:schemeClr>
                </a:solidFill>
                <a:latin typeface="Cambria" panose="02040503050406030204" pitchFamily="18" charset="0"/>
              </a:rPr>
              <a:t>Fiske</a:t>
            </a:r>
            <a:r>
              <a:rPr lang="it-IT" sz="1400" b="1" dirty="0">
                <a:solidFill>
                  <a:schemeClr val="accent2">
                    <a:lumMod val="50000"/>
                  </a:schemeClr>
                </a:solidFill>
                <a:latin typeface="Cambria" panose="02040503050406030204" pitchFamily="18" charset="0"/>
              </a:rPr>
              <a:t>, 1996].</a:t>
            </a:r>
          </a:p>
          <a:p>
            <a:r>
              <a:rPr lang="it-IT" sz="1400" dirty="0">
                <a:latin typeface="Cambria" panose="02040503050406030204" pitchFamily="18" charset="0"/>
              </a:rPr>
              <a:t>Ai gruppi sono attribuiti stereotipi che vertono su due dimensioni principali: (a) </a:t>
            </a:r>
            <a:r>
              <a:rPr lang="it-IT" sz="1400" b="1" dirty="0">
                <a:latin typeface="Cambria" panose="02040503050406030204" pitchFamily="18" charset="0"/>
              </a:rPr>
              <a:t>competenza</a:t>
            </a:r>
            <a:r>
              <a:rPr lang="it-IT" sz="1400" dirty="0">
                <a:latin typeface="Cambria" panose="02040503050406030204" pitchFamily="18" charset="0"/>
              </a:rPr>
              <a:t> e (b) </a:t>
            </a:r>
            <a:r>
              <a:rPr lang="it-IT" sz="1400" b="1" dirty="0">
                <a:latin typeface="Cambria" panose="02040503050406030204" pitchFamily="18" charset="0"/>
              </a:rPr>
              <a:t>calore</a:t>
            </a:r>
            <a:r>
              <a:rPr lang="it-IT" sz="1400" dirty="0">
                <a:latin typeface="Cambria" panose="02040503050406030204" pitchFamily="18" charset="0"/>
              </a:rPr>
              <a:t>. Dall’incrocio di queste due dimensioni si possono identificare gruppi sociali percepiti (poco) competenti e (poco) calorosi all’interno di una data società. Quando i gruppi sono percepiti come </a:t>
            </a:r>
            <a:r>
              <a:rPr lang="it-IT" sz="1400" b="1" dirty="0">
                <a:latin typeface="Cambria" panose="02040503050406030204" pitchFamily="18" charset="0"/>
              </a:rPr>
              <a:t>alti in una dimensione ma bassi nell’altra </a:t>
            </a:r>
            <a:r>
              <a:rPr lang="it-IT" sz="1400" dirty="0">
                <a:latin typeface="Cambria" panose="02040503050406030204" pitchFamily="18" charset="0"/>
              </a:rPr>
              <a:t>si parla di </a:t>
            </a:r>
            <a:r>
              <a:rPr lang="it-IT" sz="1400" b="1" dirty="0">
                <a:latin typeface="Cambria" panose="02040503050406030204" pitchFamily="18" charset="0"/>
              </a:rPr>
              <a:t>stereotipi ambivalenti </a:t>
            </a:r>
            <a:r>
              <a:rPr lang="it-IT" sz="1400" dirty="0">
                <a:latin typeface="Cambria" panose="02040503050406030204" pitchFamily="18" charset="0"/>
              </a:rPr>
              <a:t>che consentono al gruppo che discrimina di </a:t>
            </a:r>
            <a:r>
              <a:rPr lang="it-IT" sz="1400" dirty="0">
                <a:solidFill>
                  <a:schemeClr val="tx2">
                    <a:lumMod val="50000"/>
                  </a:schemeClr>
                </a:solidFill>
                <a:latin typeface="Cambria" panose="02040503050406030204" pitchFamily="18" charset="0"/>
              </a:rPr>
              <a:t>mantenere un’immagine positiva di sé </a:t>
            </a:r>
            <a:r>
              <a:rPr lang="it-IT" sz="1400" dirty="0">
                <a:latin typeface="Cambria" panose="02040503050406030204" pitchFamily="18" charset="0"/>
              </a:rPr>
              <a:t>e, al gruppo discriminato, di </a:t>
            </a:r>
            <a:r>
              <a:rPr lang="it-IT" sz="1400" dirty="0">
                <a:solidFill>
                  <a:schemeClr val="tx2">
                    <a:lumMod val="50000"/>
                  </a:schemeClr>
                </a:solidFill>
                <a:latin typeface="Cambria" panose="02040503050406030204" pitchFamily="18" charset="0"/>
              </a:rPr>
              <a:t>mantenere un buon grado di autostima. </a:t>
            </a:r>
          </a:p>
        </p:txBody>
      </p:sp>
    </p:spTree>
    <p:extLst>
      <p:ext uri="{BB962C8B-B14F-4D97-AF65-F5344CB8AC3E}">
        <p14:creationId xmlns:p14="http://schemas.microsoft.com/office/powerpoint/2010/main" val="153032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9" presetClass="emph" presetSubtype="0" grpId="0" nodeType="withEffect">
                                  <p:stCondLst>
                                    <p:cond delay="0"/>
                                  </p:stCondLst>
                                  <p:childTnLst>
                                    <p:set>
                                      <p:cBhvr>
                                        <p:cTn id="8" dur="indefinite"/>
                                        <p:tgtEl>
                                          <p:spTgt spid="9"/>
                                        </p:tgtEl>
                                        <p:attrNameLst>
                                          <p:attrName>style.opacity</p:attrName>
                                        </p:attrNameLst>
                                      </p:cBhvr>
                                      <p:to>
                                        <p:strVal val="0.5"/>
                                      </p:to>
                                    </p:set>
                                    <p:animEffect filter="image" prLst="opacity: 0.5">
                                      <p:cBhvr rctx="IE">
                                        <p:cTn id="9" dur="indefinite"/>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7E38C0-08CF-F741-88EF-F3398AD1F37A}"/>
              </a:ext>
            </a:extLst>
          </p:cNvPr>
          <p:cNvSpPr>
            <a:spLocks noGrp="1"/>
          </p:cNvSpPr>
          <p:nvPr>
            <p:ph type="sldNum" sz="quarter" idx="12"/>
          </p:nvPr>
        </p:nvSpPr>
        <p:spPr/>
        <p:txBody>
          <a:bodyPr/>
          <a:lstStyle/>
          <a:p>
            <a:fld id="{E3AAEEB7-370C-4CD1-84ED-44A96922B98A}" type="slidenum">
              <a:rPr lang="it-IT" smtClean="0"/>
              <a:pPr/>
              <a:t>35</a:t>
            </a:fld>
            <a:endParaRPr lang="it-IT"/>
          </a:p>
        </p:txBody>
      </p:sp>
      <p:sp>
        <p:nvSpPr>
          <p:cNvPr id="6" name="Rettangolo 5">
            <a:extLst>
              <a:ext uri="{FF2B5EF4-FFF2-40B4-BE49-F238E27FC236}">
                <a16:creationId xmlns:a16="http://schemas.microsoft.com/office/drawing/2014/main" id="{80637DFD-FB59-2F49-AFE4-AAFF759B002C}"/>
              </a:ext>
            </a:extLst>
          </p:cNvPr>
          <p:cNvSpPr/>
          <p:nvPr/>
        </p:nvSpPr>
        <p:spPr>
          <a:xfrm>
            <a:off x="1661452" y="590428"/>
            <a:ext cx="7602900" cy="858443"/>
          </a:xfrm>
          <a:prstGeom prst="rect">
            <a:avLst/>
          </a:prstGeom>
          <a:noFill/>
          <a:ln cmpd="sng">
            <a:solidFill>
              <a:schemeClr val="tx2">
                <a:alpha val="86000"/>
              </a:schemeClr>
            </a:solidFill>
            <a:prstDash val="solid"/>
            <a:extLst>
              <a:ext uri="{C807C97D-BFC1-408E-A445-0C87EB9F89A2}">
                <ask:lineSketchStyleProps xmlns:ask="http://schemas.microsoft.com/office/drawing/2018/sketchyshapes" sd="1219033472">
                  <a:custGeom>
                    <a:avLst/>
                    <a:gdLst>
                      <a:gd name="connsiteX0" fmla="*/ 0 w 9178724"/>
                      <a:gd name="connsiteY0" fmla="*/ 0 h 620030"/>
                      <a:gd name="connsiteX1" fmla="*/ 298309 w 9178724"/>
                      <a:gd name="connsiteY1" fmla="*/ 0 h 620030"/>
                      <a:gd name="connsiteX2" fmla="*/ 596617 w 9178724"/>
                      <a:gd name="connsiteY2" fmla="*/ 0 h 620030"/>
                      <a:gd name="connsiteX3" fmla="*/ 894926 w 9178724"/>
                      <a:gd name="connsiteY3" fmla="*/ 0 h 620030"/>
                      <a:gd name="connsiteX4" fmla="*/ 1652170 w 9178724"/>
                      <a:gd name="connsiteY4" fmla="*/ 0 h 620030"/>
                      <a:gd name="connsiteX5" fmla="*/ 2225841 w 9178724"/>
                      <a:gd name="connsiteY5" fmla="*/ 0 h 620030"/>
                      <a:gd name="connsiteX6" fmla="*/ 2524149 w 9178724"/>
                      <a:gd name="connsiteY6" fmla="*/ 0 h 620030"/>
                      <a:gd name="connsiteX7" fmla="*/ 3097819 w 9178724"/>
                      <a:gd name="connsiteY7" fmla="*/ 0 h 620030"/>
                      <a:gd name="connsiteX8" fmla="*/ 3855064 w 9178724"/>
                      <a:gd name="connsiteY8" fmla="*/ 0 h 620030"/>
                      <a:gd name="connsiteX9" fmla="*/ 4336947 w 9178724"/>
                      <a:gd name="connsiteY9" fmla="*/ 0 h 620030"/>
                      <a:gd name="connsiteX10" fmla="*/ 4818830 w 9178724"/>
                      <a:gd name="connsiteY10" fmla="*/ 0 h 620030"/>
                      <a:gd name="connsiteX11" fmla="*/ 5392500 w 9178724"/>
                      <a:gd name="connsiteY11" fmla="*/ 0 h 620030"/>
                      <a:gd name="connsiteX12" fmla="*/ 6057958 w 9178724"/>
                      <a:gd name="connsiteY12" fmla="*/ 0 h 620030"/>
                      <a:gd name="connsiteX13" fmla="*/ 6723415 w 9178724"/>
                      <a:gd name="connsiteY13" fmla="*/ 0 h 620030"/>
                      <a:gd name="connsiteX14" fmla="*/ 7388873 w 9178724"/>
                      <a:gd name="connsiteY14" fmla="*/ 0 h 620030"/>
                      <a:gd name="connsiteX15" fmla="*/ 8146118 w 9178724"/>
                      <a:gd name="connsiteY15" fmla="*/ 0 h 620030"/>
                      <a:gd name="connsiteX16" fmla="*/ 9178724 w 9178724"/>
                      <a:gd name="connsiteY16" fmla="*/ 0 h 620030"/>
                      <a:gd name="connsiteX17" fmla="*/ 9178724 w 9178724"/>
                      <a:gd name="connsiteY17" fmla="*/ 316215 h 620030"/>
                      <a:gd name="connsiteX18" fmla="*/ 9178724 w 9178724"/>
                      <a:gd name="connsiteY18" fmla="*/ 620030 h 620030"/>
                      <a:gd name="connsiteX19" fmla="*/ 8421479 w 9178724"/>
                      <a:gd name="connsiteY19" fmla="*/ 620030 h 620030"/>
                      <a:gd name="connsiteX20" fmla="*/ 7847809 w 9178724"/>
                      <a:gd name="connsiteY20" fmla="*/ 620030 h 620030"/>
                      <a:gd name="connsiteX21" fmla="*/ 7365926 w 9178724"/>
                      <a:gd name="connsiteY21" fmla="*/ 620030 h 620030"/>
                      <a:gd name="connsiteX22" fmla="*/ 6884043 w 9178724"/>
                      <a:gd name="connsiteY22" fmla="*/ 620030 h 620030"/>
                      <a:gd name="connsiteX23" fmla="*/ 6402160 w 9178724"/>
                      <a:gd name="connsiteY23" fmla="*/ 620030 h 620030"/>
                      <a:gd name="connsiteX24" fmla="*/ 5920277 w 9178724"/>
                      <a:gd name="connsiteY24" fmla="*/ 620030 h 620030"/>
                      <a:gd name="connsiteX25" fmla="*/ 5254819 w 9178724"/>
                      <a:gd name="connsiteY25" fmla="*/ 620030 h 620030"/>
                      <a:gd name="connsiteX26" fmla="*/ 4681149 w 9178724"/>
                      <a:gd name="connsiteY26" fmla="*/ 620030 h 620030"/>
                      <a:gd name="connsiteX27" fmla="*/ 4382841 w 9178724"/>
                      <a:gd name="connsiteY27" fmla="*/ 620030 h 620030"/>
                      <a:gd name="connsiteX28" fmla="*/ 3900958 w 9178724"/>
                      <a:gd name="connsiteY28" fmla="*/ 620030 h 620030"/>
                      <a:gd name="connsiteX29" fmla="*/ 3235500 w 9178724"/>
                      <a:gd name="connsiteY29" fmla="*/ 620030 h 620030"/>
                      <a:gd name="connsiteX30" fmla="*/ 2845404 w 9178724"/>
                      <a:gd name="connsiteY30" fmla="*/ 620030 h 620030"/>
                      <a:gd name="connsiteX31" fmla="*/ 2088160 w 9178724"/>
                      <a:gd name="connsiteY31" fmla="*/ 620030 h 620030"/>
                      <a:gd name="connsiteX32" fmla="*/ 1330915 w 9178724"/>
                      <a:gd name="connsiteY32" fmla="*/ 620030 h 620030"/>
                      <a:gd name="connsiteX33" fmla="*/ 757245 w 9178724"/>
                      <a:gd name="connsiteY33" fmla="*/ 620030 h 620030"/>
                      <a:gd name="connsiteX34" fmla="*/ 0 w 9178724"/>
                      <a:gd name="connsiteY34" fmla="*/ 620030 h 620030"/>
                      <a:gd name="connsiteX35" fmla="*/ 0 w 9178724"/>
                      <a:gd name="connsiteY35" fmla="*/ 310015 h 620030"/>
                      <a:gd name="connsiteX36" fmla="*/ 0 w 9178724"/>
                      <a:gd name="connsiteY36" fmla="*/ 0 h 62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78724" h="620030" fill="none" extrusionOk="0">
                        <a:moveTo>
                          <a:pt x="0" y="0"/>
                        </a:moveTo>
                        <a:cubicBezTo>
                          <a:pt x="102535" y="-35417"/>
                          <a:pt x="231128" y="19743"/>
                          <a:pt x="298309" y="0"/>
                        </a:cubicBezTo>
                        <a:cubicBezTo>
                          <a:pt x="365490" y="-19743"/>
                          <a:pt x="504771" y="6903"/>
                          <a:pt x="596617" y="0"/>
                        </a:cubicBezTo>
                        <a:cubicBezTo>
                          <a:pt x="688463" y="-6903"/>
                          <a:pt x="801466" y="32459"/>
                          <a:pt x="894926" y="0"/>
                        </a:cubicBezTo>
                        <a:cubicBezTo>
                          <a:pt x="988386" y="-32459"/>
                          <a:pt x="1351220" y="8679"/>
                          <a:pt x="1652170" y="0"/>
                        </a:cubicBezTo>
                        <a:cubicBezTo>
                          <a:pt x="1953120" y="-8679"/>
                          <a:pt x="2036343" y="40882"/>
                          <a:pt x="2225841" y="0"/>
                        </a:cubicBezTo>
                        <a:cubicBezTo>
                          <a:pt x="2415339" y="-40882"/>
                          <a:pt x="2409558" y="12227"/>
                          <a:pt x="2524149" y="0"/>
                        </a:cubicBezTo>
                        <a:cubicBezTo>
                          <a:pt x="2638740" y="-12227"/>
                          <a:pt x="2909787" y="59308"/>
                          <a:pt x="3097819" y="0"/>
                        </a:cubicBezTo>
                        <a:cubicBezTo>
                          <a:pt x="3285851" y="-59308"/>
                          <a:pt x="3499507" y="53098"/>
                          <a:pt x="3855064" y="0"/>
                        </a:cubicBezTo>
                        <a:cubicBezTo>
                          <a:pt x="4210622" y="-53098"/>
                          <a:pt x="4150339" y="24700"/>
                          <a:pt x="4336947" y="0"/>
                        </a:cubicBezTo>
                        <a:cubicBezTo>
                          <a:pt x="4523555" y="-24700"/>
                          <a:pt x="4623920" y="10678"/>
                          <a:pt x="4818830" y="0"/>
                        </a:cubicBezTo>
                        <a:cubicBezTo>
                          <a:pt x="5013740" y="-10678"/>
                          <a:pt x="5127394" y="40268"/>
                          <a:pt x="5392500" y="0"/>
                        </a:cubicBezTo>
                        <a:cubicBezTo>
                          <a:pt x="5657606" y="-40268"/>
                          <a:pt x="5754330" y="74320"/>
                          <a:pt x="6057958" y="0"/>
                        </a:cubicBezTo>
                        <a:cubicBezTo>
                          <a:pt x="6361586" y="-74320"/>
                          <a:pt x="6494940" y="37329"/>
                          <a:pt x="6723415" y="0"/>
                        </a:cubicBezTo>
                        <a:cubicBezTo>
                          <a:pt x="6951890" y="-37329"/>
                          <a:pt x="7117832" y="30948"/>
                          <a:pt x="7388873" y="0"/>
                        </a:cubicBezTo>
                        <a:cubicBezTo>
                          <a:pt x="7659914" y="-30948"/>
                          <a:pt x="7926991" y="65074"/>
                          <a:pt x="8146118" y="0"/>
                        </a:cubicBezTo>
                        <a:cubicBezTo>
                          <a:pt x="8365246" y="-65074"/>
                          <a:pt x="8701383" y="71750"/>
                          <a:pt x="9178724" y="0"/>
                        </a:cubicBezTo>
                        <a:cubicBezTo>
                          <a:pt x="9200174" y="141322"/>
                          <a:pt x="9160033" y="216766"/>
                          <a:pt x="9178724" y="316215"/>
                        </a:cubicBezTo>
                        <a:cubicBezTo>
                          <a:pt x="9197415" y="415665"/>
                          <a:pt x="9170910" y="493137"/>
                          <a:pt x="9178724" y="620030"/>
                        </a:cubicBezTo>
                        <a:cubicBezTo>
                          <a:pt x="8847610" y="633606"/>
                          <a:pt x="8699284" y="581521"/>
                          <a:pt x="8421479" y="620030"/>
                        </a:cubicBezTo>
                        <a:cubicBezTo>
                          <a:pt x="8143674" y="658539"/>
                          <a:pt x="8043343" y="588100"/>
                          <a:pt x="7847809" y="620030"/>
                        </a:cubicBezTo>
                        <a:cubicBezTo>
                          <a:pt x="7652275" y="651960"/>
                          <a:pt x="7499974" y="566721"/>
                          <a:pt x="7365926" y="620030"/>
                        </a:cubicBezTo>
                        <a:cubicBezTo>
                          <a:pt x="7231878" y="673339"/>
                          <a:pt x="6983206" y="609203"/>
                          <a:pt x="6884043" y="620030"/>
                        </a:cubicBezTo>
                        <a:cubicBezTo>
                          <a:pt x="6784880" y="630857"/>
                          <a:pt x="6634085" y="589226"/>
                          <a:pt x="6402160" y="620030"/>
                        </a:cubicBezTo>
                        <a:cubicBezTo>
                          <a:pt x="6170235" y="650834"/>
                          <a:pt x="6075682" y="619367"/>
                          <a:pt x="5920277" y="620030"/>
                        </a:cubicBezTo>
                        <a:cubicBezTo>
                          <a:pt x="5764872" y="620693"/>
                          <a:pt x="5573139" y="548710"/>
                          <a:pt x="5254819" y="620030"/>
                        </a:cubicBezTo>
                        <a:cubicBezTo>
                          <a:pt x="4936499" y="691350"/>
                          <a:pt x="4839040" y="582151"/>
                          <a:pt x="4681149" y="620030"/>
                        </a:cubicBezTo>
                        <a:cubicBezTo>
                          <a:pt x="4523258" y="657909"/>
                          <a:pt x="4447847" y="611926"/>
                          <a:pt x="4382841" y="620030"/>
                        </a:cubicBezTo>
                        <a:cubicBezTo>
                          <a:pt x="4317835" y="628134"/>
                          <a:pt x="4075188" y="570834"/>
                          <a:pt x="3900958" y="620030"/>
                        </a:cubicBezTo>
                        <a:cubicBezTo>
                          <a:pt x="3726728" y="669226"/>
                          <a:pt x="3504960" y="595564"/>
                          <a:pt x="3235500" y="620030"/>
                        </a:cubicBezTo>
                        <a:cubicBezTo>
                          <a:pt x="2966040" y="644496"/>
                          <a:pt x="3034078" y="612289"/>
                          <a:pt x="2845404" y="620030"/>
                        </a:cubicBezTo>
                        <a:cubicBezTo>
                          <a:pt x="2656730" y="627771"/>
                          <a:pt x="2449560" y="570399"/>
                          <a:pt x="2088160" y="620030"/>
                        </a:cubicBezTo>
                        <a:cubicBezTo>
                          <a:pt x="1726760" y="669661"/>
                          <a:pt x="1489744" y="618694"/>
                          <a:pt x="1330915" y="620030"/>
                        </a:cubicBezTo>
                        <a:cubicBezTo>
                          <a:pt x="1172086" y="621366"/>
                          <a:pt x="970889" y="568148"/>
                          <a:pt x="757245" y="620030"/>
                        </a:cubicBezTo>
                        <a:cubicBezTo>
                          <a:pt x="543601" y="671912"/>
                          <a:pt x="288056" y="618081"/>
                          <a:pt x="0" y="620030"/>
                        </a:cubicBezTo>
                        <a:cubicBezTo>
                          <a:pt x="-24602" y="527322"/>
                          <a:pt x="13740" y="373087"/>
                          <a:pt x="0" y="310015"/>
                        </a:cubicBezTo>
                        <a:cubicBezTo>
                          <a:pt x="-13740" y="246943"/>
                          <a:pt x="26405" y="66838"/>
                          <a:pt x="0" y="0"/>
                        </a:cubicBezTo>
                        <a:close/>
                      </a:path>
                      <a:path w="9178724" h="620030" stroke="0" extrusionOk="0">
                        <a:moveTo>
                          <a:pt x="0" y="0"/>
                        </a:moveTo>
                        <a:cubicBezTo>
                          <a:pt x="96739" y="-29740"/>
                          <a:pt x="316269" y="55884"/>
                          <a:pt x="481883" y="0"/>
                        </a:cubicBezTo>
                        <a:cubicBezTo>
                          <a:pt x="647497" y="-55884"/>
                          <a:pt x="662906" y="22298"/>
                          <a:pt x="780192" y="0"/>
                        </a:cubicBezTo>
                        <a:cubicBezTo>
                          <a:pt x="897478" y="-22298"/>
                          <a:pt x="1174454" y="84120"/>
                          <a:pt x="1537436" y="0"/>
                        </a:cubicBezTo>
                        <a:cubicBezTo>
                          <a:pt x="1900418" y="-84120"/>
                          <a:pt x="1921992" y="49836"/>
                          <a:pt x="2019319" y="0"/>
                        </a:cubicBezTo>
                        <a:cubicBezTo>
                          <a:pt x="2116646" y="-49836"/>
                          <a:pt x="2279697" y="53246"/>
                          <a:pt x="2501202" y="0"/>
                        </a:cubicBezTo>
                        <a:cubicBezTo>
                          <a:pt x="2722707" y="-53246"/>
                          <a:pt x="3105924" y="15731"/>
                          <a:pt x="3258447" y="0"/>
                        </a:cubicBezTo>
                        <a:cubicBezTo>
                          <a:pt x="3410970" y="-15731"/>
                          <a:pt x="3548202" y="42104"/>
                          <a:pt x="3648543" y="0"/>
                        </a:cubicBezTo>
                        <a:cubicBezTo>
                          <a:pt x="3748884" y="-42104"/>
                          <a:pt x="4173673" y="21777"/>
                          <a:pt x="4405788" y="0"/>
                        </a:cubicBezTo>
                        <a:cubicBezTo>
                          <a:pt x="4637904" y="-21777"/>
                          <a:pt x="4991337" y="42536"/>
                          <a:pt x="5163032" y="0"/>
                        </a:cubicBezTo>
                        <a:cubicBezTo>
                          <a:pt x="5334727" y="-42536"/>
                          <a:pt x="5620270" y="48170"/>
                          <a:pt x="5736703" y="0"/>
                        </a:cubicBezTo>
                        <a:cubicBezTo>
                          <a:pt x="5853136" y="-48170"/>
                          <a:pt x="6278797" y="51597"/>
                          <a:pt x="6493947" y="0"/>
                        </a:cubicBezTo>
                        <a:cubicBezTo>
                          <a:pt x="6709097" y="-51597"/>
                          <a:pt x="6791622" y="51322"/>
                          <a:pt x="6975830" y="0"/>
                        </a:cubicBezTo>
                        <a:cubicBezTo>
                          <a:pt x="7160038" y="-51322"/>
                          <a:pt x="7222993" y="41857"/>
                          <a:pt x="7457713" y="0"/>
                        </a:cubicBezTo>
                        <a:cubicBezTo>
                          <a:pt x="7692433" y="-41857"/>
                          <a:pt x="7885776" y="62575"/>
                          <a:pt x="8123171" y="0"/>
                        </a:cubicBezTo>
                        <a:cubicBezTo>
                          <a:pt x="8360566" y="-62575"/>
                          <a:pt x="8394351" y="45246"/>
                          <a:pt x="8605054" y="0"/>
                        </a:cubicBezTo>
                        <a:cubicBezTo>
                          <a:pt x="8815757" y="-45246"/>
                          <a:pt x="8988246" y="15581"/>
                          <a:pt x="9178724" y="0"/>
                        </a:cubicBezTo>
                        <a:cubicBezTo>
                          <a:pt x="9202683" y="95727"/>
                          <a:pt x="9155313" y="164771"/>
                          <a:pt x="9178724" y="322416"/>
                        </a:cubicBezTo>
                        <a:cubicBezTo>
                          <a:pt x="9202135" y="480061"/>
                          <a:pt x="9157802" y="527713"/>
                          <a:pt x="9178724" y="620030"/>
                        </a:cubicBezTo>
                        <a:cubicBezTo>
                          <a:pt x="8951193" y="671370"/>
                          <a:pt x="8799462" y="595443"/>
                          <a:pt x="8513267" y="620030"/>
                        </a:cubicBezTo>
                        <a:cubicBezTo>
                          <a:pt x="8227072" y="644617"/>
                          <a:pt x="8259683" y="573792"/>
                          <a:pt x="8123171" y="620030"/>
                        </a:cubicBezTo>
                        <a:cubicBezTo>
                          <a:pt x="7986659" y="666268"/>
                          <a:pt x="7591580" y="543706"/>
                          <a:pt x="7365926" y="620030"/>
                        </a:cubicBezTo>
                        <a:cubicBezTo>
                          <a:pt x="7140272" y="696354"/>
                          <a:pt x="6935755" y="598652"/>
                          <a:pt x="6792256" y="620030"/>
                        </a:cubicBezTo>
                        <a:cubicBezTo>
                          <a:pt x="6648757" y="641408"/>
                          <a:pt x="6575267" y="585033"/>
                          <a:pt x="6402160" y="620030"/>
                        </a:cubicBezTo>
                        <a:cubicBezTo>
                          <a:pt x="6229053" y="655027"/>
                          <a:pt x="6024031" y="591791"/>
                          <a:pt x="5828490" y="620030"/>
                        </a:cubicBezTo>
                        <a:cubicBezTo>
                          <a:pt x="5632949" y="648269"/>
                          <a:pt x="5678078" y="587768"/>
                          <a:pt x="5530181" y="620030"/>
                        </a:cubicBezTo>
                        <a:cubicBezTo>
                          <a:pt x="5382284" y="652292"/>
                          <a:pt x="5354071" y="600649"/>
                          <a:pt x="5231873" y="620030"/>
                        </a:cubicBezTo>
                        <a:cubicBezTo>
                          <a:pt x="5109675" y="639411"/>
                          <a:pt x="4917260" y="557481"/>
                          <a:pt x="4658202" y="620030"/>
                        </a:cubicBezTo>
                        <a:cubicBezTo>
                          <a:pt x="4399144" y="682579"/>
                          <a:pt x="4442789" y="601632"/>
                          <a:pt x="4268107" y="620030"/>
                        </a:cubicBezTo>
                        <a:cubicBezTo>
                          <a:pt x="4093426" y="638428"/>
                          <a:pt x="3806188" y="560095"/>
                          <a:pt x="3602649" y="620030"/>
                        </a:cubicBezTo>
                        <a:cubicBezTo>
                          <a:pt x="3399110" y="679965"/>
                          <a:pt x="3364832" y="602250"/>
                          <a:pt x="3212553" y="620030"/>
                        </a:cubicBezTo>
                        <a:cubicBezTo>
                          <a:pt x="3060274" y="637810"/>
                          <a:pt x="2803745" y="611116"/>
                          <a:pt x="2547096" y="620030"/>
                        </a:cubicBezTo>
                        <a:cubicBezTo>
                          <a:pt x="2290447" y="628944"/>
                          <a:pt x="2330663" y="599928"/>
                          <a:pt x="2248787" y="620030"/>
                        </a:cubicBezTo>
                        <a:cubicBezTo>
                          <a:pt x="2166911" y="640132"/>
                          <a:pt x="1894976" y="566256"/>
                          <a:pt x="1583330" y="620030"/>
                        </a:cubicBezTo>
                        <a:cubicBezTo>
                          <a:pt x="1271684" y="673804"/>
                          <a:pt x="1331706" y="588276"/>
                          <a:pt x="1193234" y="620030"/>
                        </a:cubicBezTo>
                        <a:cubicBezTo>
                          <a:pt x="1054762" y="651784"/>
                          <a:pt x="1037048" y="618999"/>
                          <a:pt x="894926" y="620030"/>
                        </a:cubicBezTo>
                        <a:cubicBezTo>
                          <a:pt x="752804" y="621061"/>
                          <a:pt x="670831" y="580283"/>
                          <a:pt x="504830" y="620030"/>
                        </a:cubicBezTo>
                        <a:cubicBezTo>
                          <a:pt x="338829" y="659777"/>
                          <a:pt x="209164" y="605714"/>
                          <a:pt x="0" y="620030"/>
                        </a:cubicBezTo>
                        <a:cubicBezTo>
                          <a:pt x="-25652" y="520703"/>
                          <a:pt x="14295" y="447375"/>
                          <a:pt x="0" y="322416"/>
                        </a:cubicBezTo>
                        <a:cubicBezTo>
                          <a:pt x="-14295" y="197457"/>
                          <a:pt x="4354" y="146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err="1">
                <a:solidFill>
                  <a:schemeClr val="tx1"/>
                </a:solidFill>
                <a:latin typeface="Cambria" panose="02040503050406030204" pitchFamily="18" charset="0"/>
                <a:cs typeface="Arial" panose="020B0604020202020204" pitchFamily="34" charset="0"/>
              </a:rPr>
              <a:t>Gaertner</a:t>
            </a:r>
            <a:r>
              <a:rPr lang="it-IT" sz="2400" b="1" dirty="0">
                <a:solidFill>
                  <a:schemeClr val="tx1"/>
                </a:solidFill>
                <a:latin typeface="Cambria" panose="02040503050406030204" pitchFamily="18" charset="0"/>
                <a:cs typeface="Arial" panose="020B0604020202020204" pitchFamily="34" charset="0"/>
              </a:rPr>
              <a:t> e colleghi [1973]</a:t>
            </a:r>
          </a:p>
        </p:txBody>
      </p:sp>
      <p:sp>
        <p:nvSpPr>
          <p:cNvPr id="14" name="CasellaDiTesto 13">
            <a:extLst>
              <a:ext uri="{FF2B5EF4-FFF2-40B4-BE49-F238E27FC236}">
                <a16:creationId xmlns:a16="http://schemas.microsoft.com/office/drawing/2014/main" id="{5F8F2B93-123B-8A44-9484-FE97110F492A}"/>
              </a:ext>
            </a:extLst>
          </p:cNvPr>
          <p:cNvSpPr txBox="1"/>
          <p:nvPr/>
        </p:nvSpPr>
        <p:spPr>
          <a:xfrm>
            <a:off x="1702757" y="1628800"/>
            <a:ext cx="8814022" cy="338554"/>
          </a:xfrm>
          <a:prstGeom prst="rect">
            <a:avLst/>
          </a:prstGeom>
          <a:noFill/>
          <a:ln w="3175">
            <a:solidFill>
              <a:schemeClr val="tx2">
                <a:lumMod val="50000"/>
              </a:schemeClr>
            </a:solidFill>
          </a:ln>
        </p:spPr>
        <p:txBody>
          <a:bodyPr wrap="square" rtlCol="0">
            <a:spAutoFit/>
          </a:bodyPr>
          <a:lstStyle/>
          <a:p>
            <a:r>
              <a:rPr lang="it-IT" sz="1600" b="1" dirty="0">
                <a:solidFill>
                  <a:schemeClr val="tx2"/>
                </a:solidFill>
                <a:latin typeface="Cambria" panose="02040503050406030204" pitchFamily="18" charset="0"/>
              </a:rPr>
              <a:t>OBIETTIVI</a:t>
            </a:r>
            <a:r>
              <a:rPr lang="it-IT" sz="1600" dirty="0">
                <a:latin typeface="Cambria" panose="02040503050406030204" pitchFamily="18" charset="0"/>
              </a:rPr>
              <a:t>: misurare la </a:t>
            </a:r>
            <a:r>
              <a:rPr lang="it-IT" sz="1600" b="1" dirty="0">
                <a:latin typeface="Cambria" panose="02040503050406030204" pitchFamily="18" charset="0"/>
              </a:rPr>
              <a:t>volontà dei partecipanti di aiutare </a:t>
            </a:r>
            <a:r>
              <a:rPr lang="it-IT" sz="1600" dirty="0">
                <a:latin typeface="Cambria" panose="02040503050406030204" pitchFamily="18" charset="0"/>
              </a:rPr>
              <a:t>un individuo con l’automobile guasta.</a:t>
            </a:r>
          </a:p>
        </p:txBody>
      </p:sp>
      <p:sp>
        <p:nvSpPr>
          <p:cNvPr id="8" name="CasellaDiTesto 7">
            <a:extLst>
              <a:ext uri="{FF2B5EF4-FFF2-40B4-BE49-F238E27FC236}">
                <a16:creationId xmlns:a16="http://schemas.microsoft.com/office/drawing/2014/main" id="{CCB4BB7E-BF6A-6141-B096-C487E3AF5653}"/>
              </a:ext>
            </a:extLst>
          </p:cNvPr>
          <p:cNvSpPr txBox="1"/>
          <p:nvPr/>
        </p:nvSpPr>
        <p:spPr>
          <a:xfrm>
            <a:off x="9264352" y="1096918"/>
            <a:ext cx="1008112" cy="369332"/>
          </a:xfrm>
          <a:prstGeom prst="rect">
            <a:avLst/>
          </a:prstGeom>
          <a:noFill/>
        </p:spPr>
        <p:txBody>
          <a:bodyPr wrap="square" rtlCol="0">
            <a:spAutoFit/>
          </a:bodyPr>
          <a:lstStyle/>
          <a:p>
            <a:r>
              <a:rPr lang="it-IT" b="1" dirty="0">
                <a:solidFill>
                  <a:schemeClr val="tx2">
                    <a:lumMod val="50000"/>
                  </a:schemeClr>
                </a:solidFill>
                <a:latin typeface="Cambria" panose="02040503050406030204" pitchFamily="18" charset="0"/>
              </a:rPr>
              <a:t>FASE III</a:t>
            </a:r>
          </a:p>
        </p:txBody>
      </p:sp>
      <p:sp>
        <p:nvSpPr>
          <p:cNvPr id="9" name="CasellaDiTesto 8">
            <a:extLst>
              <a:ext uri="{FF2B5EF4-FFF2-40B4-BE49-F238E27FC236}">
                <a16:creationId xmlns:a16="http://schemas.microsoft.com/office/drawing/2014/main" id="{B2FA8BB3-81B8-1048-9840-0DDAB2B21025}"/>
              </a:ext>
            </a:extLst>
          </p:cNvPr>
          <p:cNvSpPr txBox="1"/>
          <p:nvPr/>
        </p:nvSpPr>
        <p:spPr>
          <a:xfrm>
            <a:off x="1706643" y="2069547"/>
            <a:ext cx="8814022" cy="338554"/>
          </a:xfrm>
          <a:prstGeom prst="rect">
            <a:avLst/>
          </a:prstGeom>
          <a:noFill/>
          <a:ln w="3175">
            <a:solidFill>
              <a:schemeClr val="tx2">
                <a:lumMod val="50000"/>
              </a:schemeClr>
            </a:solidFill>
          </a:ln>
        </p:spPr>
        <p:txBody>
          <a:bodyPr wrap="square" rtlCol="0">
            <a:spAutoFit/>
          </a:bodyPr>
          <a:lstStyle/>
          <a:p>
            <a:r>
              <a:rPr lang="it-IT" sz="1600" b="1" dirty="0">
                <a:solidFill>
                  <a:schemeClr val="tx2"/>
                </a:solidFill>
                <a:latin typeface="Cambria" panose="02040503050406030204" pitchFamily="18" charset="0"/>
              </a:rPr>
              <a:t>PARTECIPANTI</a:t>
            </a:r>
            <a:r>
              <a:rPr lang="it-IT" sz="1600" dirty="0">
                <a:latin typeface="Cambria" panose="02040503050406030204" pitchFamily="18" charset="0"/>
              </a:rPr>
              <a:t>: bianchi conservatori e bianchi liberali del distretto di New York.</a:t>
            </a:r>
          </a:p>
        </p:txBody>
      </p:sp>
      <p:sp>
        <p:nvSpPr>
          <p:cNvPr id="11" name="CasellaDiTesto 10">
            <a:extLst>
              <a:ext uri="{FF2B5EF4-FFF2-40B4-BE49-F238E27FC236}">
                <a16:creationId xmlns:a16="http://schemas.microsoft.com/office/drawing/2014/main" id="{2352C488-6626-E840-A730-576938D363D3}"/>
              </a:ext>
            </a:extLst>
          </p:cNvPr>
          <p:cNvSpPr txBox="1"/>
          <p:nvPr/>
        </p:nvSpPr>
        <p:spPr>
          <a:xfrm>
            <a:off x="1702757" y="2510294"/>
            <a:ext cx="8814022" cy="1815882"/>
          </a:xfrm>
          <a:prstGeom prst="rect">
            <a:avLst/>
          </a:prstGeom>
          <a:noFill/>
          <a:ln w="3175">
            <a:solidFill>
              <a:schemeClr val="tx2">
                <a:lumMod val="50000"/>
              </a:schemeClr>
            </a:solidFill>
          </a:ln>
        </p:spPr>
        <p:txBody>
          <a:bodyPr wrap="square" rtlCol="0">
            <a:spAutoFit/>
          </a:bodyPr>
          <a:lstStyle/>
          <a:p>
            <a:r>
              <a:rPr lang="it-IT" sz="1600" b="1" dirty="0">
                <a:solidFill>
                  <a:schemeClr val="tx2"/>
                </a:solidFill>
                <a:latin typeface="Cambria" panose="02040503050406030204" pitchFamily="18" charset="0"/>
              </a:rPr>
              <a:t>PROCEDURA</a:t>
            </a:r>
            <a:r>
              <a:rPr lang="it-IT" sz="1600" dirty="0">
                <a:latin typeface="Cambria" panose="02040503050406030204" pitchFamily="18" charset="0"/>
              </a:rPr>
              <a:t>: i partecipanti venivano contattati telefonicamente (</a:t>
            </a:r>
            <a:r>
              <a:rPr lang="it-IT" sz="1600" b="1" dirty="0" err="1">
                <a:latin typeface="Cambria" panose="02040503050406030204" pitchFamily="18" charset="0"/>
              </a:rPr>
              <a:t>Wrong</a:t>
            </a:r>
            <a:r>
              <a:rPr lang="it-IT" sz="1600" b="1" dirty="0">
                <a:latin typeface="Cambria" panose="02040503050406030204" pitchFamily="18" charset="0"/>
              </a:rPr>
              <a:t> Phone </a:t>
            </a:r>
            <a:r>
              <a:rPr lang="it-IT" sz="1600" b="1" dirty="0" err="1">
                <a:latin typeface="Cambria" panose="02040503050406030204" pitchFamily="18" charset="0"/>
              </a:rPr>
              <a:t>calling</a:t>
            </a:r>
            <a:r>
              <a:rPr lang="it-IT" sz="1600" b="1" dirty="0">
                <a:latin typeface="Cambria" panose="02040503050406030204" pitchFamily="18" charset="0"/>
              </a:rPr>
              <a:t> </a:t>
            </a:r>
            <a:r>
              <a:rPr lang="it-IT" sz="1600" b="1" dirty="0" err="1">
                <a:latin typeface="Cambria" panose="02040503050406030204" pitchFamily="18" charset="0"/>
              </a:rPr>
              <a:t>number</a:t>
            </a:r>
            <a:r>
              <a:rPr lang="it-IT" sz="1600" b="1" dirty="0">
                <a:latin typeface="Cambria" panose="02040503050406030204" pitchFamily="18" charset="0"/>
              </a:rPr>
              <a:t> </a:t>
            </a:r>
            <a:r>
              <a:rPr lang="it-IT" sz="1600" b="1" dirty="0" err="1">
                <a:latin typeface="Cambria" panose="02040503050406030204" pitchFamily="18" charset="0"/>
              </a:rPr>
              <a:t>technique</a:t>
            </a:r>
            <a:r>
              <a:rPr lang="it-IT" sz="1600" dirty="0">
                <a:latin typeface="Cambria" panose="02040503050406030204" pitchFamily="18" charset="0"/>
              </a:rPr>
              <a:t>). A seconda della condizione sperimentale, il richiedente aiuto poteva essere </a:t>
            </a:r>
            <a:r>
              <a:rPr lang="it-IT" sz="1600" b="1" dirty="0">
                <a:latin typeface="Cambria" panose="02040503050406030204" pitchFamily="18" charset="0"/>
              </a:rPr>
              <a:t>bianco</a:t>
            </a:r>
            <a:r>
              <a:rPr lang="it-IT" sz="1600" dirty="0">
                <a:latin typeface="Cambria" panose="02040503050406030204" pitchFamily="18" charset="0"/>
              </a:rPr>
              <a:t> o </a:t>
            </a:r>
            <a:r>
              <a:rPr lang="it-IT" sz="1600" b="1" dirty="0">
                <a:latin typeface="Cambria" panose="02040503050406030204" pitchFamily="18" charset="0"/>
              </a:rPr>
              <a:t>afro-americano</a:t>
            </a:r>
            <a:r>
              <a:rPr lang="it-IT" sz="1600" dirty="0">
                <a:latin typeface="Cambria" panose="02040503050406030204" pitchFamily="18" charset="0"/>
              </a:rPr>
              <a:t> (etnia riconoscibile attraverso lo slang parlato).</a:t>
            </a:r>
          </a:p>
          <a:p>
            <a:endParaRPr lang="it-IT" sz="1600" dirty="0">
              <a:latin typeface="Cambria" panose="02040503050406030204" pitchFamily="18" charset="0"/>
            </a:endParaRPr>
          </a:p>
          <a:p>
            <a:r>
              <a:rPr lang="it-IT" sz="1600" dirty="0">
                <a:latin typeface="Cambria" panose="02040503050406030204" pitchFamily="18" charset="0"/>
              </a:rPr>
              <a:t>Al telefono i richiedenti aiuto sostenevano di aver composto il numero del meccanico da un telefono pubblico e di aver erroneamente sbagliato numero. Quindi, </a:t>
            </a:r>
            <a:r>
              <a:rPr lang="it-IT" sz="1600" b="1" dirty="0">
                <a:latin typeface="Cambria" panose="02040503050406030204" pitchFamily="18" charset="0"/>
              </a:rPr>
              <a:t>chiedevano al rispondente di chiamare per loro il meccanico</a:t>
            </a:r>
            <a:r>
              <a:rPr lang="it-IT" sz="1600" dirty="0">
                <a:latin typeface="Cambria" panose="02040503050406030204" pitchFamily="18" charset="0"/>
              </a:rPr>
              <a:t> perché avevano usato il loro ultimo gettone per questa chiamata. </a:t>
            </a:r>
          </a:p>
        </p:txBody>
      </p:sp>
      <p:sp>
        <p:nvSpPr>
          <p:cNvPr id="12" name="CasellaDiTesto 11">
            <a:extLst>
              <a:ext uri="{FF2B5EF4-FFF2-40B4-BE49-F238E27FC236}">
                <a16:creationId xmlns:a16="http://schemas.microsoft.com/office/drawing/2014/main" id="{1F96368D-A029-C44D-8500-4FB3B2ED061C}"/>
              </a:ext>
            </a:extLst>
          </p:cNvPr>
          <p:cNvSpPr txBox="1"/>
          <p:nvPr/>
        </p:nvSpPr>
        <p:spPr>
          <a:xfrm>
            <a:off x="1702757" y="4428369"/>
            <a:ext cx="8814022" cy="1569660"/>
          </a:xfrm>
          <a:prstGeom prst="rect">
            <a:avLst/>
          </a:prstGeom>
          <a:noFill/>
          <a:ln w="3175">
            <a:solidFill>
              <a:schemeClr val="tx2">
                <a:lumMod val="50000"/>
              </a:schemeClr>
            </a:solidFill>
          </a:ln>
        </p:spPr>
        <p:txBody>
          <a:bodyPr wrap="square" rtlCol="0">
            <a:spAutoFit/>
          </a:bodyPr>
          <a:lstStyle/>
          <a:p>
            <a:r>
              <a:rPr lang="it-IT" sz="1600" b="1" dirty="0">
                <a:solidFill>
                  <a:schemeClr val="tx2"/>
                </a:solidFill>
                <a:latin typeface="Cambria" panose="02040503050406030204" pitchFamily="18" charset="0"/>
              </a:rPr>
              <a:t>VARIABILI DIPENDENTI:</a:t>
            </a:r>
          </a:p>
          <a:p>
            <a:endParaRPr lang="it-IT" sz="1600" dirty="0">
              <a:latin typeface="Cambria" panose="02040503050406030204" pitchFamily="18" charset="0"/>
            </a:endParaRPr>
          </a:p>
          <a:p>
            <a:pPr marL="285750" indent="-285750">
              <a:buFontTx/>
              <a:buChar char="-"/>
            </a:pPr>
            <a:r>
              <a:rPr lang="it-IT" sz="1600" b="1" dirty="0">
                <a:latin typeface="Cambria" panose="02040503050406030204" pitchFamily="18" charset="0"/>
              </a:rPr>
              <a:t>comportamento di aiuto </a:t>
            </a:r>
            <a:r>
              <a:rPr lang="it-IT" sz="1600" dirty="0">
                <a:latin typeface="Cambria" panose="02040503050406030204" pitchFamily="18" charset="0"/>
              </a:rPr>
              <a:t>(percentuale di partecipanti che effettivamente aiutavano l’automobilista);</a:t>
            </a:r>
          </a:p>
          <a:p>
            <a:pPr marL="285750" indent="-285750">
              <a:buFontTx/>
              <a:buChar char="-"/>
            </a:pPr>
            <a:r>
              <a:rPr lang="it-IT" sz="1600" b="1" dirty="0">
                <a:latin typeface="Cambria" panose="02040503050406030204" pitchFamily="18" charset="0"/>
              </a:rPr>
              <a:t>chiusura anzitempo della telefonata </a:t>
            </a:r>
            <a:r>
              <a:rPr lang="it-IT" sz="1600" dirty="0">
                <a:latin typeface="Cambria" panose="02040503050406030204" pitchFamily="18" charset="0"/>
              </a:rPr>
              <a:t>(percentuale di partecipanti che chiudevano anzitempo la telefonata).</a:t>
            </a:r>
          </a:p>
        </p:txBody>
      </p:sp>
    </p:spTree>
    <p:extLst>
      <p:ext uri="{BB962C8B-B14F-4D97-AF65-F5344CB8AC3E}">
        <p14:creationId xmlns:p14="http://schemas.microsoft.com/office/powerpoint/2010/main" val="166045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7E38C0-08CF-F741-88EF-F3398AD1F37A}"/>
              </a:ext>
            </a:extLst>
          </p:cNvPr>
          <p:cNvSpPr>
            <a:spLocks noGrp="1"/>
          </p:cNvSpPr>
          <p:nvPr>
            <p:ph type="sldNum" sz="quarter" idx="12"/>
          </p:nvPr>
        </p:nvSpPr>
        <p:spPr/>
        <p:txBody>
          <a:bodyPr/>
          <a:lstStyle/>
          <a:p>
            <a:fld id="{E3AAEEB7-370C-4CD1-84ED-44A96922B98A}" type="slidenum">
              <a:rPr lang="it-IT" smtClean="0"/>
              <a:pPr/>
              <a:t>36</a:t>
            </a:fld>
            <a:endParaRPr lang="it-IT"/>
          </a:p>
        </p:txBody>
      </p:sp>
      <p:sp>
        <p:nvSpPr>
          <p:cNvPr id="6" name="Rettangolo 5">
            <a:extLst>
              <a:ext uri="{FF2B5EF4-FFF2-40B4-BE49-F238E27FC236}">
                <a16:creationId xmlns:a16="http://schemas.microsoft.com/office/drawing/2014/main" id="{80637DFD-FB59-2F49-AFE4-AAFF759B002C}"/>
              </a:ext>
            </a:extLst>
          </p:cNvPr>
          <p:cNvSpPr/>
          <p:nvPr/>
        </p:nvSpPr>
        <p:spPr>
          <a:xfrm>
            <a:off x="1661452" y="590428"/>
            <a:ext cx="7602900" cy="858443"/>
          </a:xfrm>
          <a:prstGeom prst="rect">
            <a:avLst/>
          </a:prstGeom>
          <a:noFill/>
          <a:ln cmpd="sng">
            <a:solidFill>
              <a:schemeClr val="tx2">
                <a:alpha val="86000"/>
              </a:schemeClr>
            </a:solidFill>
            <a:prstDash val="solid"/>
            <a:extLst>
              <a:ext uri="{C807C97D-BFC1-408E-A445-0C87EB9F89A2}">
                <ask:lineSketchStyleProps xmlns:ask="http://schemas.microsoft.com/office/drawing/2018/sketchyshapes" sd="1219033472">
                  <a:custGeom>
                    <a:avLst/>
                    <a:gdLst>
                      <a:gd name="connsiteX0" fmla="*/ 0 w 9178724"/>
                      <a:gd name="connsiteY0" fmla="*/ 0 h 620030"/>
                      <a:gd name="connsiteX1" fmla="*/ 298309 w 9178724"/>
                      <a:gd name="connsiteY1" fmla="*/ 0 h 620030"/>
                      <a:gd name="connsiteX2" fmla="*/ 596617 w 9178724"/>
                      <a:gd name="connsiteY2" fmla="*/ 0 h 620030"/>
                      <a:gd name="connsiteX3" fmla="*/ 894926 w 9178724"/>
                      <a:gd name="connsiteY3" fmla="*/ 0 h 620030"/>
                      <a:gd name="connsiteX4" fmla="*/ 1652170 w 9178724"/>
                      <a:gd name="connsiteY4" fmla="*/ 0 h 620030"/>
                      <a:gd name="connsiteX5" fmla="*/ 2225841 w 9178724"/>
                      <a:gd name="connsiteY5" fmla="*/ 0 h 620030"/>
                      <a:gd name="connsiteX6" fmla="*/ 2524149 w 9178724"/>
                      <a:gd name="connsiteY6" fmla="*/ 0 h 620030"/>
                      <a:gd name="connsiteX7" fmla="*/ 3097819 w 9178724"/>
                      <a:gd name="connsiteY7" fmla="*/ 0 h 620030"/>
                      <a:gd name="connsiteX8" fmla="*/ 3855064 w 9178724"/>
                      <a:gd name="connsiteY8" fmla="*/ 0 h 620030"/>
                      <a:gd name="connsiteX9" fmla="*/ 4336947 w 9178724"/>
                      <a:gd name="connsiteY9" fmla="*/ 0 h 620030"/>
                      <a:gd name="connsiteX10" fmla="*/ 4818830 w 9178724"/>
                      <a:gd name="connsiteY10" fmla="*/ 0 h 620030"/>
                      <a:gd name="connsiteX11" fmla="*/ 5392500 w 9178724"/>
                      <a:gd name="connsiteY11" fmla="*/ 0 h 620030"/>
                      <a:gd name="connsiteX12" fmla="*/ 6057958 w 9178724"/>
                      <a:gd name="connsiteY12" fmla="*/ 0 h 620030"/>
                      <a:gd name="connsiteX13" fmla="*/ 6723415 w 9178724"/>
                      <a:gd name="connsiteY13" fmla="*/ 0 h 620030"/>
                      <a:gd name="connsiteX14" fmla="*/ 7388873 w 9178724"/>
                      <a:gd name="connsiteY14" fmla="*/ 0 h 620030"/>
                      <a:gd name="connsiteX15" fmla="*/ 8146118 w 9178724"/>
                      <a:gd name="connsiteY15" fmla="*/ 0 h 620030"/>
                      <a:gd name="connsiteX16" fmla="*/ 9178724 w 9178724"/>
                      <a:gd name="connsiteY16" fmla="*/ 0 h 620030"/>
                      <a:gd name="connsiteX17" fmla="*/ 9178724 w 9178724"/>
                      <a:gd name="connsiteY17" fmla="*/ 316215 h 620030"/>
                      <a:gd name="connsiteX18" fmla="*/ 9178724 w 9178724"/>
                      <a:gd name="connsiteY18" fmla="*/ 620030 h 620030"/>
                      <a:gd name="connsiteX19" fmla="*/ 8421479 w 9178724"/>
                      <a:gd name="connsiteY19" fmla="*/ 620030 h 620030"/>
                      <a:gd name="connsiteX20" fmla="*/ 7847809 w 9178724"/>
                      <a:gd name="connsiteY20" fmla="*/ 620030 h 620030"/>
                      <a:gd name="connsiteX21" fmla="*/ 7365926 w 9178724"/>
                      <a:gd name="connsiteY21" fmla="*/ 620030 h 620030"/>
                      <a:gd name="connsiteX22" fmla="*/ 6884043 w 9178724"/>
                      <a:gd name="connsiteY22" fmla="*/ 620030 h 620030"/>
                      <a:gd name="connsiteX23" fmla="*/ 6402160 w 9178724"/>
                      <a:gd name="connsiteY23" fmla="*/ 620030 h 620030"/>
                      <a:gd name="connsiteX24" fmla="*/ 5920277 w 9178724"/>
                      <a:gd name="connsiteY24" fmla="*/ 620030 h 620030"/>
                      <a:gd name="connsiteX25" fmla="*/ 5254819 w 9178724"/>
                      <a:gd name="connsiteY25" fmla="*/ 620030 h 620030"/>
                      <a:gd name="connsiteX26" fmla="*/ 4681149 w 9178724"/>
                      <a:gd name="connsiteY26" fmla="*/ 620030 h 620030"/>
                      <a:gd name="connsiteX27" fmla="*/ 4382841 w 9178724"/>
                      <a:gd name="connsiteY27" fmla="*/ 620030 h 620030"/>
                      <a:gd name="connsiteX28" fmla="*/ 3900958 w 9178724"/>
                      <a:gd name="connsiteY28" fmla="*/ 620030 h 620030"/>
                      <a:gd name="connsiteX29" fmla="*/ 3235500 w 9178724"/>
                      <a:gd name="connsiteY29" fmla="*/ 620030 h 620030"/>
                      <a:gd name="connsiteX30" fmla="*/ 2845404 w 9178724"/>
                      <a:gd name="connsiteY30" fmla="*/ 620030 h 620030"/>
                      <a:gd name="connsiteX31" fmla="*/ 2088160 w 9178724"/>
                      <a:gd name="connsiteY31" fmla="*/ 620030 h 620030"/>
                      <a:gd name="connsiteX32" fmla="*/ 1330915 w 9178724"/>
                      <a:gd name="connsiteY32" fmla="*/ 620030 h 620030"/>
                      <a:gd name="connsiteX33" fmla="*/ 757245 w 9178724"/>
                      <a:gd name="connsiteY33" fmla="*/ 620030 h 620030"/>
                      <a:gd name="connsiteX34" fmla="*/ 0 w 9178724"/>
                      <a:gd name="connsiteY34" fmla="*/ 620030 h 620030"/>
                      <a:gd name="connsiteX35" fmla="*/ 0 w 9178724"/>
                      <a:gd name="connsiteY35" fmla="*/ 310015 h 620030"/>
                      <a:gd name="connsiteX36" fmla="*/ 0 w 9178724"/>
                      <a:gd name="connsiteY36" fmla="*/ 0 h 62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78724" h="620030" fill="none" extrusionOk="0">
                        <a:moveTo>
                          <a:pt x="0" y="0"/>
                        </a:moveTo>
                        <a:cubicBezTo>
                          <a:pt x="102535" y="-35417"/>
                          <a:pt x="231128" y="19743"/>
                          <a:pt x="298309" y="0"/>
                        </a:cubicBezTo>
                        <a:cubicBezTo>
                          <a:pt x="365490" y="-19743"/>
                          <a:pt x="504771" y="6903"/>
                          <a:pt x="596617" y="0"/>
                        </a:cubicBezTo>
                        <a:cubicBezTo>
                          <a:pt x="688463" y="-6903"/>
                          <a:pt x="801466" y="32459"/>
                          <a:pt x="894926" y="0"/>
                        </a:cubicBezTo>
                        <a:cubicBezTo>
                          <a:pt x="988386" y="-32459"/>
                          <a:pt x="1351220" y="8679"/>
                          <a:pt x="1652170" y="0"/>
                        </a:cubicBezTo>
                        <a:cubicBezTo>
                          <a:pt x="1953120" y="-8679"/>
                          <a:pt x="2036343" y="40882"/>
                          <a:pt x="2225841" y="0"/>
                        </a:cubicBezTo>
                        <a:cubicBezTo>
                          <a:pt x="2415339" y="-40882"/>
                          <a:pt x="2409558" y="12227"/>
                          <a:pt x="2524149" y="0"/>
                        </a:cubicBezTo>
                        <a:cubicBezTo>
                          <a:pt x="2638740" y="-12227"/>
                          <a:pt x="2909787" y="59308"/>
                          <a:pt x="3097819" y="0"/>
                        </a:cubicBezTo>
                        <a:cubicBezTo>
                          <a:pt x="3285851" y="-59308"/>
                          <a:pt x="3499507" y="53098"/>
                          <a:pt x="3855064" y="0"/>
                        </a:cubicBezTo>
                        <a:cubicBezTo>
                          <a:pt x="4210622" y="-53098"/>
                          <a:pt x="4150339" y="24700"/>
                          <a:pt x="4336947" y="0"/>
                        </a:cubicBezTo>
                        <a:cubicBezTo>
                          <a:pt x="4523555" y="-24700"/>
                          <a:pt x="4623920" y="10678"/>
                          <a:pt x="4818830" y="0"/>
                        </a:cubicBezTo>
                        <a:cubicBezTo>
                          <a:pt x="5013740" y="-10678"/>
                          <a:pt x="5127394" y="40268"/>
                          <a:pt x="5392500" y="0"/>
                        </a:cubicBezTo>
                        <a:cubicBezTo>
                          <a:pt x="5657606" y="-40268"/>
                          <a:pt x="5754330" y="74320"/>
                          <a:pt x="6057958" y="0"/>
                        </a:cubicBezTo>
                        <a:cubicBezTo>
                          <a:pt x="6361586" y="-74320"/>
                          <a:pt x="6494940" y="37329"/>
                          <a:pt x="6723415" y="0"/>
                        </a:cubicBezTo>
                        <a:cubicBezTo>
                          <a:pt x="6951890" y="-37329"/>
                          <a:pt x="7117832" y="30948"/>
                          <a:pt x="7388873" y="0"/>
                        </a:cubicBezTo>
                        <a:cubicBezTo>
                          <a:pt x="7659914" y="-30948"/>
                          <a:pt x="7926991" y="65074"/>
                          <a:pt x="8146118" y="0"/>
                        </a:cubicBezTo>
                        <a:cubicBezTo>
                          <a:pt x="8365246" y="-65074"/>
                          <a:pt x="8701383" y="71750"/>
                          <a:pt x="9178724" y="0"/>
                        </a:cubicBezTo>
                        <a:cubicBezTo>
                          <a:pt x="9200174" y="141322"/>
                          <a:pt x="9160033" y="216766"/>
                          <a:pt x="9178724" y="316215"/>
                        </a:cubicBezTo>
                        <a:cubicBezTo>
                          <a:pt x="9197415" y="415665"/>
                          <a:pt x="9170910" y="493137"/>
                          <a:pt x="9178724" y="620030"/>
                        </a:cubicBezTo>
                        <a:cubicBezTo>
                          <a:pt x="8847610" y="633606"/>
                          <a:pt x="8699284" y="581521"/>
                          <a:pt x="8421479" y="620030"/>
                        </a:cubicBezTo>
                        <a:cubicBezTo>
                          <a:pt x="8143674" y="658539"/>
                          <a:pt x="8043343" y="588100"/>
                          <a:pt x="7847809" y="620030"/>
                        </a:cubicBezTo>
                        <a:cubicBezTo>
                          <a:pt x="7652275" y="651960"/>
                          <a:pt x="7499974" y="566721"/>
                          <a:pt x="7365926" y="620030"/>
                        </a:cubicBezTo>
                        <a:cubicBezTo>
                          <a:pt x="7231878" y="673339"/>
                          <a:pt x="6983206" y="609203"/>
                          <a:pt x="6884043" y="620030"/>
                        </a:cubicBezTo>
                        <a:cubicBezTo>
                          <a:pt x="6784880" y="630857"/>
                          <a:pt x="6634085" y="589226"/>
                          <a:pt x="6402160" y="620030"/>
                        </a:cubicBezTo>
                        <a:cubicBezTo>
                          <a:pt x="6170235" y="650834"/>
                          <a:pt x="6075682" y="619367"/>
                          <a:pt x="5920277" y="620030"/>
                        </a:cubicBezTo>
                        <a:cubicBezTo>
                          <a:pt x="5764872" y="620693"/>
                          <a:pt x="5573139" y="548710"/>
                          <a:pt x="5254819" y="620030"/>
                        </a:cubicBezTo>
                        <a:cubicBezTo>
                          <a:pt x="4936499" y="691350"/>
                          <a:pt x="4839040" y="582151"/>
                          <a:pt x="4681149" y="620030"/>
                        </a:cubicBezTo>
                        <a:cubicBezTo>
                          <a:pt x="4523258" y="657909"/>
                          <a:pt x="4447847" y="611926"/>
                          <a:pt x="4382841" y="620030"/>
                        </a:cubicBezTo>
                        <a:cubicBezTo>
                          <a:pt x="4317835" y="628134"/>
                          <a:pt x="4075188" y="570834"/>
                          <a:pt x="3900958" y="620030"/>
                        </a:cubicBezTo>
                        <a:cubicBezTo>
                          <a:pt x="3726728" y="669226"/>
                          <a:pt x="3504960" y="595564"/>
                          <a:pt x="3235500" y="620030"/>
                        </a:cubicBezTo>
                        <a:cubicBezTo>
                          <a:pt x="2966040" y="644496"/>
                          <a:pt x="3034078" y="612289"/>
                          <a:pt x="2845404" y="620030"/>
                        </a:cubicBezTo>
                        <a:cubicBezTo>
                          <a:pt x="2656730" y="627771"/>
                          <a:pt x="2449560" y="570399"/>
                          <a:pt x="2088160" y="620030"/>
                        </a:cubicBezTo>
                        <a:cubicBezTo>
                          <a:pt x="1726760" y="669661"/>
                          <a:pt x="1489744" y="618694"/>
                          <a:pt x="1330915" y="620030"/>
                        </a:cubicBezTo>
                        <a:cubicBezTo>
                          <a:pt x="1172086" y="621366"/>
                          <a:pt x="970889" y="568148"/>
                          <a:pt x="757245" y="620030"/>
                        </a:cubicBezTo>
                        <a:cubicBezTo>
                          <a:pt x="543601" y="671912"/>
                          <a:pt x="288056" y="618081"/>
                          <a:pt x="0" y="620030"/>
                        </a:cubicBezTo>
                        <a:cubicBezTo>
                          <a:pt x="-24602" y="527322"/>
                          <a:pt x="13740" y="373087"/>
                          <a:pt x="0" y="310015"/>
                        </a:cubicBezTo>
                        <a:cubicBezTo>
                          <a:pt x="-13740" y="246943"/>
                          <a:pt x="26405" y="66838"/>
                          <a:pt x="0" y="0"/>
                        </a:cubicBezTo>
                        <a:close/>
                      </a:path>
                      <a:path w="9178724" h="620030" stroke="0" extrusionOk="0">
                        <a:moveTo>
                          <a:pt x="0" y="0"/>
                        </a:moveTo>
                        <a:cubicBezTo>
                          <a:pt x="96739" y="-29740"/>
                          <a:pt x="316269" y="55884"/>
                          <a:pt x="481883" y="0"/>
                        </a:cubicBezTo>
                        <a:cubicBezTo>
                          <a:pt x="647497" y="-55884"/>
                          <a:pt x="662906" y="22298"/>
                          <a:pt x="780192" y="0"/>
                        </a:cubicBezTo>
                        <a:cubicBezTo>
                          <a:pt x="897478" y="-22298"/>
                          <a:pt x="1174454" y="84120"/>
                          <a:pt x="1537436" y="0"/>
                        </a:cubicBezTo>
                        <a:cubicBezTo>
                          <a:pt x="1900418" y="-84120"/>
                          <a:pt x="1921992" y="49836"/>
                          <a:pt x="2019319" y="0"/>
                        </a:cubicBezTo>
                        <a:cubicBezTo>
                          <a:pt x="2116646" y="-49836"/>
                          <a:pt x="2279697" y="53246"/>
                          <a:pt x="2501202" y="0"/>
                        </a:cubicBezTo>
                        <a:cubicBezTo>
                          <a:pt x="2722707" y="-53246"/>
                          <a:pt x="3105924" y="15731"/>
                          <a:pt x="3258447" y="0"/>
                        </a:cubicBezTo>
                        <a:cubicBezTo>
                          <a:pt x="3410970" y="-15731"/>
                          <a:pt x="3548202" y="42104"/>
                          <a:pt x="3648543" y="0"/>
                        </a:cubicBezTo>
                        <a:cubicBezTo>
                          <a:pt x="3748884" y="-42104"/>
                          <a:pt x="4173673" y="21777"/>
                          <a:pt x="4405788" y="0"/>
                        </a:cubicBezTo>
                        <a:cubicBezTo>
                          <a:pt x="4637904" y="-21777"/>
                          <a:pt x="4991337" y="42536"/>
                          <a:pt x="5163032" y="0"/>
                        </a:cubicBezTo>
                        <a:cubicBezTo>
                          <a:pt x="5334727" y="-42536"/>
                          <a:pt x="5620270" y="48170"/>
                          <a:pt x="5736703" y="0"/>
                        </a:cubicBezTo>
                        <a:cubicBezTo>
                          <a:pt x="5853136" y="-48170"/>
                          <a:pt x="6278797" y="51597"/>
                          <a:pt x="6493947" y="0"/>
                        </a:cubicBezTo>
                        <a:cubicBezTo>
                          <a:pt x="6709097" y="-51597"/>
                          <a:pt x="6791622" y="51322"/>
                          <a:pt x="6975830" y="0"/>
                        </a:cubicBezTo>
                        <a:cubicBezTo>
                          <a:pt x="7160038" y="-51322"/>
                          <a:pt x="7222993" y="41857"/>
                          <a:pt x="7457713" y="0"/>
                        </a:cubicBezTo>
                        <a:cubicBezTo>
                          <a:pt x="7692433" y="-41857"/>
                          <a:pt x="7885776" y="62575"/>
                          <a:pt x="8123171" y="0"/>
                        </a:cubicBezTo>
                        <a:cubicBezTo>
                          <a:pt x="8360566" y="-62575"/>
                          <a:pt x="8394351" y="45246"/>
                          <a:pt x="8605054" y="0"/>
                        </a:cubicBezTo>
                        <a:cubicBezTo>
                          <a:pt x="8815757" y="-45246"/>
                          <a:pt x="8988246" y="15581"/>
                          <a:pt x="9178724" y="0"/>
                        </a:cubicBezTo>
                        <a:cubicBezTo>
                          <a:pt x="9202683" y="95727"/>
                          <a:pt x="9155313" y="164771"/>
                          <a:pt x="9178724" y="322416"/>
                        </a:cubicBezTo>
                        <a:cubicBezTo>
                          <a:pt x="9202135" y="480061"/>
                          <a:pt x="9157802" y="527713"/>
                          <a:pt x="9178724" y="620030"/>
                        </a:cubicBezTo>
                        <a:cubicBezTo>
                          <a:pt x="8951193" y="671370"/>
                          <a:pt x="8799462" y="595443"/>
                          <a:pt x="8513267" y="620030"/>
                        </a:cubicBezTo>
                        <a:cubicBezTo>
                          <a:pt x="8227072" y="644617"/>
                          <a:pt x="8259683" y="573792"/>
                          <a:pt x="8123171" y="620030"/>
                        </a:cubicBezTo>
                        <a:cubicBezTo>
                          <a:pt x="7986659" y="666268"/>
                          <a:pt x="7591580" y="543706"/>
                          <a:pt x="7365926" y="620030"/>
                        </a:cubicBezTo>
                        <a:cubicBezTo>
                          <a:pt x="7140272" y="696354"/>
                          <a:pt x="6935755" y="598652"/>
                          <a:pt x="6792256" y="620030"/>
                        </a:cubicBezTo>
                        <a:cubicBezTo>
                          <a:pt x="6648757" y="641408"/>
                          <a:pt x="6575267" y="585033"/>
                          <a:pt x="6402160" y="620030"/>
                        </a:cubicBezTo>
                        <a:cubicBezTo>
                          <a:pt x="6229053" y="655027"/>
                          <a:pt x="6024031" y="591791"/>
                          <a:pt x="5828490" y="620030"/>
                        </a:cubicBezTo>
                        <a:cubicBezTo>
                          <a:pt x="5632949" y="648269"/>
                          <a:pt x="5678078" y="587768"/>
                          <a:pt x="5530181" y="620030"/>
                        </a:cubicBezTo>
                        <a:cubicBezTo>
                          <a:pt x="5382284" y="652292"/>
                          <a:pt x="5354071" y="600649"/>
                          <a:pt x="5231873" y="620030"/>
                        </a:cubicBezTo>
                        <a:cubicBezTo>
                          <a:pt x="5109675" y="639411"/>
                          <a:pt x="4917260" y="557481"/>
                          <a:pt x="4658202" y="620030"/>
                        </a:cubicBezTo>
                        <a:cubicBezTo>
                          <a:pt x="4399144" y="682579"/>
                          <a:pt x="4442789" y="601632"/>
                          <a:pt x="4268107" y="620030"/>
                        </a:cubicBezTo>
                        <a:cubicBezTo>
                          <a:pt x="4093426" y="638428"/>
                          <a:pt x="3806188" y="560095"/>
                          <a:pt x="3602649" y="620030"/>
                        </a:cubicBezTo>
                        <a:cubicBezTo>
                          <a:pt x="3399110" y="679965"/>
                          <a:pt x="3364832" y="602250"/>
                          <a:pt x="3212553" y="620030"/>
                        </a:cubicBezTo>
                        <a:cubicBezTo>
                          <a:pt x="3060274" y="637810"/>
                          <a:pt x="2803745" y="611116"/>
                          <a:pt x="2547096" y="620030"/>
                        </a:cubicBezTo>
                        <a:cubicBezTo>
                          <a:pt x="2290447" y="628944"/>
                          <a:pt x="2330663" y="599928"/>
                          <a:pt x="2248787" y="620030"/>
                        </a:cubicBezTo>
                        <a:cubicBezTo>
                          <a:pt x="2166911" y="640132"/>
                          <a:pt x="1894976" y="566256"/>
                          <a:pt x="1583330" y="620030"/>
                        </a:cubicBezTo>
                        <a:cubicBezTo>
                          <a:pt x="1271684" y="673804"/>
                          <a:pt x="1331706" y="588276"/>
                          <a:pt x="1193234" y="620030"/>
                        </a:cubicBezTo>
                        <a:cubicBezTo>
                          <a:pt x="1054762" y="651784"/>
                          <a:pt x="1037048" y="618999"/>
                          <a:pt x="894926" y="620030"/>
                        </a:cubicBezTo>
                        <a:cubicBezTo>
                          <a:pt x="752804" y="621061"/>
                          <a:pt x="670831" y="580283"/>
                          <a:pt x="504830" y="620030"/>
                        </a:cubicBezTo>
                        <a:cubicBezTo>
                          <a:pt x="338829" y="659777"/>
                          <a:pt x="209164" y="605714"/>
                          <a:pt x="0" y="620030"/>
                        </a:cubicBezTo>
                        <a:cubicBezTo>
                          <a:pt x="-25652" y="520703"/>
                          <a:pt x="14295" y="447375"/>
                          <a:pt x="0" y="322416"/>
                        </a:cubicBezTo>
                        <a:cubicBezTo>
                          <a:pt x="-14295" y="197457"/>
                          <a:pt x="4354" y="146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err="1">
                <a:solidFill>
                  <a:schemeClr val="tx1"/>
                </a:solidFill>
                <a:latin typeface="Cambria" panose="02040503050406030204" pitchFamily="18" charset="0"/>
                <a:cs typeface="Arial" panose="020B0604020202020204" pitchFamily="34" charset="0"/>
              </a:rPr>
              <a:t>Gaertner</a:t>
            </a:r>
            <a:r>
              <a:rPr lang="it-IT" sz="2400" b="1" dirty="0">
                <a:solidFill>
                  <a:schemeClr val="tx1"/>
                </a:solidFill>
                <a:latin typeface="Cambria" panose="02040503050406030204" pitchFamily="18" charset="0"/>
                <a:cs typeface="Arial" panose="020B0604020202020204" pitchFamily="34" charset="0"/>
              </a:rPr>
              <a:t> e colleghi [1973]</a:t>
            </a:r>
          </a:p>
        </p:txBody>
      </p:sp>
      <p:sp>
        <p:nvSpPr>
          <p:cNvPr id="14" name="CasellaDiTesto 13">
            <a:extLst>
              <a:ext uri="{FF2B5EF4-FFF2-40B4-BE49-F238E27FC236}">
                <a16:creationId xmlns:a16="http://schemas.microsoft.com/office/drawing/2014/main" id="{5F8F2B93-123B-8A44-9484-FE97110F492A}"/>
              </a:ext>
            </a:extLst>
          </p:cNvPr>
          <p:cNvSpPr txBox="1"/>
          <p:nvPr/>
        </p:nvSpPr>
        <p:spPr>
          <a:xfrm>
            <a:off x="1702757" y="1557367"/>
            <a:ext cx="8814022" cy="3046988"/>
          </a:xfrm>
          <a:prstGeom prst="rect">
            <a:avLst/>
          </a:prstGeom>
          <a:noFill/>
          <a:ln w="3175">
            <a:solidFill>
              <a:schemeClr val="tx2">
                <a:lumMod val="50000"/>
              </a:schemeClr>
            </a:solidFill>
          </a:ln>
        </p:spPr>
        <p:txBody>
          <a:bodyPr wrap="square" rtlCol="0">
            <a:spAutoFit/>
          </a:bodyPr>
          <a:lstStyle/>
          <a:p>
            <a:r>
              <a:rPr lang="it-IT" sz="1600" b="1" dirty="0">
                <a:solidFill>
                  <a:schemeClr val="tx2"/>
                </a:solidFill>
                <a:latin typeface="Cambria" panose="02040503050406030204" pitchFamily="18" charset="0"/>
              </a:rPr>
              <a:t>RISULTATI</a:t>
            </a:r>
            <a:r>
              <a:rPr lang="it-IT" sz="1600" dirty="0">
                <a:latin typeface="Cambria" panose="02040503050406030204" pitchFamily="18" charset="0"/>
              </a:rPr>
              <a:t>: </a:t>
            </a:r>
          </a:p>
          <a:p>
            <a:endParaRPr lang="it-IT" sz="1600" dirty="0">
              <a:latin typeface="Cambria" panose="02040503050406030204" pitchFamily="18" charset="0"/>
            </a:endParaRPr>
          </a:p>
          <a:p>
            <a:r>
              <a:rPr lang="it-IT" sz="1600" b="1" dirty="0">
                <a:latin typeface="Cambria" panose="02040503050406030204" pitchFamily="18" charset="0"/>
              </a:rPr>
              <a:t>Percentuale di partecipanti che aiutavano la vittima</a:t>
            </a:r>
            <a:endParaRPr lang="it-IT" sz="1600" dirty="0">
              <a:latin typeface="Cambria" panose="02040503050406030204" pitchFamily="18" charset="0"/>
            </a:endParaRPr>
          </a:p>
          <a:p>
            <a:pPr marL="285750" indent="-285750">
              <a:buFont typeface="Arial" panose="020B0604020202020204" pitchFamily="34" charset="0"/>
              <a:buChar char="•"/>
            </a:pPr>
            <a:r>
              <a:rPr lang="it-IT" sz="1600" dirty="0">
                <a:latin typeface="Cambria" panose="02040503050406030204" pitchFamily="18" charset="0"/>
              </a:rPr>
              <a:t>I Conservatori discriminavano più dei liberali e aiutavano di più l’uomo bisognoso di aiuto quando era bianco (vs. afro-americano).</a:t>
            </a:r>
          </a:p>
          <a:p>
            <a:pPr marL="285750" indent="-285750">
              <a:buFont typeface="Arial" panose="020B0604020202020204" pitchFamily="34" charset="0"/>
              <a:buChar char="•"/>
            </a:pPr>
            <a:r>
              <a:rPr lang="it-IT" sz="1600" dirty="0">
                <a:latin typeface="Cambria" panose="02040503050406030204" pitchFamily="18" charset="0"/>
              </a:rPr>
              <a:t>I liberali non sembravano discriminare (nessuna differenza significativa tra le due condizioni).</a:t>
            </a:r>
          </a:p>
          <a:p>
            <a:endParaRPr lang="it-IT" sz="1600" dirty="0">
              <a:latin typeface="Cambria" panose="02040503050406030204" pitchFamily="18" charset="0"/>
            </a:endParaRPr>
          </a:p>
          <a:p>
            <a:r>
              <a:rPr lang="it-IT" sz="1600" b="1" dirty="0">
                <a:latin typeface="Cambria" panose="02040503050406030204" pitchFamily="18" charset="0"/>
              </a:rPr>
              <a:t>Chiusura anzitempo della chiamata</a:t>
            </a:r>
            <a:endParaRPr lang="it-IT" sz="1600" dirty="0">
              <a:latin typeface="Cambria" panose="02040503050406030204" pitchFamily="18" charset="0"/>
            </a:endParaRPr>
          </a:p>
          <a:p>
            <a:pPr marL="285750" indent="-285750">
              <a:buFont typeface="Arial" panose="020B0604020202020204" pitchFamily="34" charset="0"/>
              <a:buChar char="•"/>
            </a:pPr>
            <a:r>
              <a:rPr lang="it-IT" sz="1600" dirty="0">
                <a:latin typeface="Cambria" panose="02040503050406030204" pitchFamily="18" charset="0"/>
              </a:rPr>
              <a:t>I liberali interrompevano prima la chiamata quando il richiedente era afro-americano rispetto a bianco. </a:t>
            </a:r>
          </a:p>
          <a:p>
            <a:pPr marL="285750" indent="-285750">
              <a:buFont typeface="Arial" panose="020B0604020202020204" pitchFamily="34" charset="0"/>
              <a:buChar char="•"/>
            </a:pPr>
            <a:r>
              <a:rPr lang="it-IT" sz="1600" dirty="0">
                <a:latin typeface="Cambria" panose="02040503050406030204" pitchFamily="18" charset="0"/>
              </a:rPr>
              <a:t>I conservatori non mostravano alcuna differenza (nessuna differenza significativa tra le due condizioni).</a:t>
            </a:r>
          </a:p>
        </p:txBody>
      </p:sp>
      <p:sp>
        <p:nvSpPr>
          <p:cNvPr id="8" name="CasellaDiTesto 7">
            <a:extLst>
              <a:ext uri="{FF2B5EF4-FFF2-40B4-BE49-F238E27FC236}">
                <a16:creationId xmlns:a16="http://schemas.microsoft.com/office/drawing/2014/main" id="{CCB4BB7E-BF6A-6141-B096-C487E3AF5653}"/>
              </a:ext>
            </a:extLst>
          </p:cNvPr>
          <p:cNvSpPr txBox="1"/>
          <p:nvPr/>
        </p:nvSpPr>
        <p:spPr>
          <a:xfrm>
            <a:off x="9264352" y="1096918"/>
            <a:ext cx="1008112" cy="369332"/>
          </a:xfrm>
          <a:prstGeom prst="rect">
            <a:avLst/>
          </a:prstGeom>
          <a:noFill/>
        </p:spPr>
        <p:txBody>
          <a:bodyPr wrap="square" rtlCol="0">
            <a:spAutoFit/>
          </a:bodyPr>
          <a:lstStyle/>
          <a:p>
            <a:r>
              <a:rPr lang="it-IT" b="1" dirty="0">
                <a:solidFill>
                  <a:schemeClr val="tx2">
                    <a:lumMod val="50000"/>
                  </a:schemeClr>
                </a:solidFill>
                <a:latin typeface="Cambria" panose="02040503050406030204" pitchFamily="18" charset="0"/>
              </a:rPr>
              <a:t>FASE III</a:t>
            </a:r>
          </a:p>
        </p:txBody>
      </p:sp>
      <p:sp>
        <p:nvSpPr>
          <p:cNvPr id="10" name="CasellaDiTesto 9">
            <a:extLst>
              <a:ext uri="{FF2B5EF4-FFF2-40B4-BE49-F238E27FC236}">
                <a16:creationId xmlns:a16="http://schemas.microsoft.com/office/drawing/2014/main" id="{81ADBB6D-6067-0745-9DD3-ED04AFB16FFF}"/>
              </a:ext>
            </a:extLst>
          </p:cNvPr>
          <p:cNvSpPr txBox="1"/>
          <p:nvPr/>
        </p:nvSpPr>
        <p:spPr>
          <a:xfrm>
            <a:off x="1688989" y="4762024"/>
            <a:ext cx="8814022" cy="1077218"/>
          </a:xfrm>
          <a:prstGeom prst="rect">
            <a:avLst/>
          </a:prstGeom>
          <a:solidFill>
            <a:schemeClr val="bg1"/>
          </a:solidFill>
          <a:ln w="19050">
            <a:solidFill>
              <a:srgbClr val="C00000"/>
            </a:solidFill>
          </a:ln>
        </p:spPr>
        <p:txBody>
          <a:bodyPr wrap="square" rtlCol="0">
            <a:spAutoFit/>
          </a:bodyPr>
          <a:lstStyle/>
          <a:p>
            <a:r>
              <a:rPr lang="it-IT" sz="1600" dirty="0">
                <a:latin typeface="Cambria" panose="02040503050406030204" pitchFamily="18" charset="0"/>
              </a:rPr>
              <a:t>Il comportamento discriminatorio emergeva per le persone senza apparente pregiudizio. Le persone apparentemente senza pregiudizio discriminavano gli afro-americani prima di essere certi che fosse richiesto loro aiuto, in una </a:t>
            </a:r>
            <a:r>
              <a:rPr lang="it-IT" sz="1600" b="1" dirty="0">
                <a:latin typeface="Cambria" panose="02040503050406030204" pitchFamily="18" charset="0"/>
              </a:rPr>
              <a:t>situazione di ambiguità in cui non era ancora saliente la norma di responsabilità sociale verso il membro della minoranza</a:t>
            </a:r>
            <a:r>
              <a:rPr lang="it-IT" sz="1600" dirty="0">
                <a:latin typeface="Cambria" panose="02040503050406030204" pitchFamily="18" charset="0"/>
              </a:rPr>
              <a:t>.</a:t>
            </a:r>
          </a:p>
        </p:txBody>
      </p:sp>
    </p:spTree>
    <p:extLst>
      <p:ext uri="{BB962C8B-B14F-4D97-AF65-F5344CB8AC3E}">
        <p14:creationId xmlns:p14="http://schemas.microsoft.com/office/powerpoint/2010/main" val="15408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9" presetClass="emph" presetSubtype="0" grpId="0" nodeType="withEffect">
                                  <p:stCondLst>
                                    <p:cond delay="0"/>
                                  </p:stCondLst>
                                  <p:childTnLst>
                                    <p:set>
                                      <p:cBhvr>
                                        <p:cTn id="8" dur="indefinite"/>
                                        <p:tgtEl>
                                          <p:spTgt spid="14"/>
                                        </p:tgtEl>
                                        <p:attrNameLst>
                                          <p:attrName>style.opacity</p:attrName>
                                        </p:attrNameLst>
                                      </p:cBhvr>
                                      <p:to>
                                        <p:strVal val="0.5"/>
                                      </p:to>
                                    </p:set>
                                    <p:animEffect filter="image" prLst="opacity: 0.5">
                                      <p:cBhvr rctx="IE">
                                        <p:cTn id="9" dur="indefinite"/>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7E38C0-08CF-F741-88EF-F3398AD1F37A}"/>
              </a:ext>
            </a:extLst>
          </p:cNvPr>
          <p:cNvSpPr>
            <a:spLocks noGrp="1"/>
          </p:cNvSpPr>
          <p:nvPr>
            <p:ph type="sldNum" sz="quarter" idx="12"/>
          </p:nvPr>
        </p:nvSpPr>
        <p:spPr/>
        <p:txBody>
          <a:bodyPr/>
          <a:lstStyle/>
          <a:p>
            <a:fld id="{E3AAEEB7-370C-4CD1-84ED-44A96922B98A}" type="slidenum">
              <a:rPr lang="it-IT" smtClean="0"/>
              <a:pPr/>
              <a:t>37</a:t>
            </a:fld>
            <a:endParaRPr lang="it-IT"/>
          </a:p>
        </p:txBody>
      </p:sp>
      <p:sp>
        <p:nvSpPr>
          <p:cNvPr id="6" name="Rettangolo 5">
            <a:extLst>
              <a:ext uri="{FF2B5EF4-FFF2-40B4-BE49-F238E27FC236}">
                <a16:creationId xmlns:a16="http://schemas.microsoft.com/office/drawing/2014/main" id="{80637DFD-FB59-2F49-AFE4-AAFF759B002C}"/>
              </a:ext>
            </a:extLst>
          </p:cNvPr>
          <p:cNvSpPr/>
          <p:nvPr/>
        </p:nvSpPr>
        <p:spPr>
          <a:xfrm>
            <a:off x="1661452" y="590428"/>
            <a:ext cx="7602900" cy="858443"/>
          </a:xfrm>
          <a:prstGeom prst="rect">
            <a:avLst/>
          </a:prstGeom>
          <a:noFill/>
          <a:ln cmpd="sng">
            <a:solidFill>
              <a:schemeClr val="tx2">
                <a:alpha val="86000"/>
              </a:schemeClr>
            </a:solidFill>
            <a:prstDash val="solid"/>
            <a:extLst>
              <a:ext uri="{C807C97D-BFC1-408E-A445-0C87EB9F89A2}">
                <ask:lineSketchStyleProps xmlns:ask="http://schemas.microsoft.com/office/drawing/2018/sketchyshapes" sd="1219033472">
                  <a:custGeom>
                    <a:avLst/>
                    <a:gdLst>
                      <a:gd name="connsiteX0" fmla="*/ 0 w 9178724"/>
                      <a:gd name="connsiteY0" fmla="*/ 0 h 620030"/>
                      <a:gd name="connsiteX1" fmla="*/ 298309 w 9178724"/>
                      <a:gd name="connsiteY1" fmla="*/ 0 h 620030"/>
                      <a:gd name="connsiteX2" fmla="*/ 596617 w 9178724"/>
                      <a:gd name="connsiteY2" fmla="*/ 0 h 620030"/>
                      <a:gd name="connsiteX3" fmla="*/ 894926 w 9178724"/>
                      <a:gd name="connsiteY3" fmla="*/ 0 h 620030"/>
                      <a:gd name="connsiteX4" fmla="*/ 1652170 w 9178724"/>
                      <a:gd name="connsiteY4" fmla="*/ 0 h 620030"/>
                      <a:gd name="connsiteX5" fmla="*/ 2225841 w 9178724"/>
                      <a:gd name="connsiteY5" fmla="*/ 0 h 620030"/>
                      <a:gd name="connsiteX6" fmla="*/ 2524149 w 9178724"/>
                      <a:gd name="connsiteY6" fmla="*/ 0 h 620030"/>
                      <a:gd name="connsiteX7" fmla="*/ 3097819 w 9178724"/>
                      <a:gd name="connsiteY7" fmla="*/ 0 h 620030"/>
                      <a:gd name="connsiteX8" fmla="*/ 3855064 w 9178724"/>
                      <a:gd name="connsiteY8" fmla="*/ 0 h 620030"/>
                      <a:gd name="connsiteX9" fmla="*/ 4336947 w 9178724"/>
                      <a:gd name="connsiteY9" fmla="*/ 0 h 620030"/>
                      <a:gd name="connsiteX10" fmla="*/ 4818830 w 9178724"/>
                      <a:gd name="connsiteY10" fmla="*/ 0 h 620030"/>
                      <a:gd name="connsiteX11" fmla="*/ 5392500 w 9178724"/>
                      <a:gd name="connsiteY11" fmla="*/ 0 h 620030"/>
                      <a:gd name="connsiteX12" fmla="*/ 6057958 w 9178724"/>
                      <a:gd name="connsiteY12" fmla="*/ 0 h 620030"/>
                      <a:gd name="connsiteX13" fmla="*/ 6723415 w 9178724"/>
                      <a:gd name="connsiteY13" fmla="*/ 0 h 620030"/>
                      <a:gd name="connsiteX14" fmla="*/ 7388873 w 9178724"/>
                      <a:gd name="connsiteY14" fmla="*/ 0 h 620030"/>
                      <a:gd name="connsiteX15" fmla="*/ 8146118 w 9178724"/>
                      <a:gd name="connsiteY15" fmla="*/ 0 h 620030"/>
                      <a:gd name="connsiteX16" fmla="*/ 9178724 w 9178724"/>
                      <a:gd name="connsiteY16" fmla="*/ 0 h 620030"/>
                      <a:gd name="connsiteX17" fmla="*/ 9178724 w 9178724"/>
                      <a:gd name="connsiteY17" fmla="*/ 316215 h 620030"/>
                      <a:gd name="connsiteX18" fmla="*/ 9178724 w 9178724"/>
                      <a:gd name="connsiteY18" fmla="*/ 620030 h 620030"/>
                      <a:gd name="connsiteX19" fmla="*/ 8421479 w 9178724"/>
                      <a:gd name="connsiteY19" fmla="*/ 620030 h 620030"/>
                      <a:gd name="connsiteX20" fmla="*/ 7847809 w 9178724"/>
                      <a:gd name="connsiteY20" fmla="*/ 620030 h 620030"/>
                      <a:gd name="connsiteX21" fmla="*/ 7365926 w 9178724"/>
                      <a:gd name="connsiteY21" fmla="*/ 620030 h 620030"/>
                      <a:gd name="connsiteX22" fmla="*/ 6884043 w 9178724"/>
                      <a:gd name="connsiteY22" fmla="*/ 620030 h 620030"/>
                      <a:gd name="connsiteX23" fmla="*/ 6402160 w 9178724"/>
                      <a:gd name="connsiteY23" fmla="*/ 620030 h 620030"/>
                      <a:gd name="connsiteX24" fmla="*/ 5920277 w 9178724"/>
                      <a:gd name="connsiteY24" fmla="*/ 620030 h 620030"/>
                      <a:gd name="connsiteX25" fmla="*/ 5254819 w 9178724"/>
                      <a:gd name="connsiteY25" fmla="*/ 620030 h 620030"/>
                      <a:gd name="connsiteX26" fmla="*/ 4681149 w 9178724"/>
                      <a:gd name="connsiteY26" fmla="*/ 620030 h 620030"/>
                      <a:gd name="connsiteX27" fmla="*/ 4382841 w 9178724"/>
                      <a:gd name="connsiteY27" fmla="*/ 620030 h 620030"/>
                      <a:gd name="connsiteX28" fmla="*/ 3900958 w 9178724"/>
                      <a:gd name="connsiteY28" fmla="*/ 620030 h 620030"/>
                      <a:gd name="connsiteX29" fmla="*/ 3235500 w 9178724"/>
                      <a:gd name="connsiteY29" fmla="*/ 620030 h 620030"/>
                      <a:gd name="connsiteX30" fmla="*/ 2845404 w 9178724"/>
                      <a:gd name="connsiteY30" fmla="*/ 620030 h 620030"/>
                      <a:gd name="connsiteX31" fmla="*/ 2088160 w 9178724"/>
                      <a:gd name="connsiteY31" fmla="*/ 620030 h 620030"/>
                      <a:gd name="connsiteX32" fmla="*/ 1330915 w 9178724"/>
                      <a:gd name="connsiteY32" fmla="*/ 620030 h 620030"/>
                      <a:gd name="connsiteX33" fmla="*/ 757245 w 9178724"/>
                      <a:gd name="connsiteY33" fmla="*/ 620030 h 620030"/>
                      <a:gd name="connsiteX34" fmla="*/ 0 w 9178724"/>
                      <a:gd name="connsiteY34" fmla="*/ 620030 h 620030"/>
                      <a:gd name="connsiteX35" fmla="*/ 0 w 9178724"/>
                      <a:gd name="connsiteY35" fmla="*/ 310015 h 620030"/>
                      <a:gd name="connsiteX36" fmla="*/ 0 w 9178724"/>
                      <a:gd name="connsiteY36" fmla="*/ 0 h 62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78724" h="620030" fill="none" extrusionOk="0">
                        <a:moveTo>
                          <a:pt x="0" y="0"/>
                        </a:moveTo>
                        <a:cubicBezTo>
                          <a:pt x="102535" y="-35417"/>
                          <a:pt x="231128" y="19743"/>
                          <a:pt x="298309" y="0"/>
                        </a:cubicBezTo>
                        <a:cubicBezTo>
                          <a:pt x="365490" y="-19743"/>
                          <a:pt x="504771" y="6903"/>
                          <a:pt x="596617" y="0"/>
                        </a:cubicBezTo>
                        <a:cubicBezTo>
                          <a:pt x="688463" y="-6903"/>
                          <a:pt x="801466" y="32459"/>
                          <a:pt x="894926" y="0"/>
                        </a:cubicBezTo>
                        <a:cubicBezTo>
                          <a:pt x="988386" y="-32459"/>
                          <a:pt x="1351220" y="8679"/>
                          <a:pt x="1652170" y="0"/>
                        </a:cubicBezTo>
                        <a:cubicBezTo>
                          <a:pt x="1953120" y="-8679"/>
                          <a:pt x="2036343" y="40882"/>
                          <a:pt x="2225841" y="0"/>
                        </a:cubicBezTo>
                        <a:cubicBezTo>
                          <a:pt x="2415339" y="-40882"/>
                          <a:pt x="2409558" y="12227"/>
                          <a:pt x="2524149" y="0"/>
                        </a:cubicBezTo>
                        <a:cubicBezTo>
                          <a:pt x="2638740" y="-12227"/>
                          <a:pt x="2909787" y="59308"/>
                          <a:pt x="3097819" y="0"/>
                        </a:cubicBezTo>
                        <a:cubicBezTo>
                          <a:pt x="3285851" y="-59308"/>
                          <a:pt x="3499507" y="53098"/>
                          <a:pt x="3855064" y="0"/>
                        </a:cubicBezTo>
                        <a:cubicBezTo>
                          <a:pt x="4210622" y="-53098"/>
                          <a:pt x="4150339" y="24700"/>
                          <a:pt x="4336947" y="0"/>
                        </a:cubicBezTo>
                        <a:cubicBezTo>
                          <a:pt x="4523555" y="-24700"/>
                          <a:pt x="4623920" y="10678"/>
                          <a:pt x="4818830" y="0"/>
                        </a:cubicBezTo>
                        <a:cubicBezTo>
                          <a:pt x="5013740" y="-10678"/>
                          <a:pt x="5127394" y="40268"/>
                          <a:pt x="5392500" y="0"/>
                        </a:cubicBezTo>
                        <a:cubicBezTo>
                          <a:pt x="5657606" y="-40268"/>
                          <a:pt x="5754330" y="74320"/>
                          <a:pt x="6057958" y="0"/>
                        </a:cubicBezTo>
                        <a:cubicBezTo>
                          <a:pt x="6361586" y="-74320"/>
                          <a:pt x="6494940" y="37329"/>
                          <a:pt x="6723415" y="0"/>
                        </a:cubicBezTo>
                        <a:cubicBezTo>
                          <a:pt x="6951890" y="-37329"/>
                          <a:pt x="7117832" y="30948"/>
                          <a:pt x="7388873" y="0"/>
                        </a:cubicBezTo>
                        <a:cubicBezTo>
                          <a:pt x="7659914" y="-30948"/>
                          <a:pt x="7926991" y="65074"/>
                          <a:pt x="8146118" y="0"/>
                        </a:cubicBezTo>
                        <a:cubicBezTo>
                          <a:pt x="8365246" y="-65074"/>
                          <a:pt x="8701383" y="71750"/>
                          <a:pt x="9178724" y="0"/>
                        </a:cubicBezTo>
                        <a:cubicBezTo>
                          <a:pt x="9200174" y="141322"/>
                          <a:pt x="9160033" y="216766"/>
                          <a:pt x="9178724" y="316215"/>
                        </a:cubicBezTo>
                        <a:cubicBezTo>
                          <a:pt x="9197415" y="415665"/>
                          <a:pt x="9170910" y="493137"/>
                          <a:pt x="9178724" y="620030"/>
                        </a:cubicBezTo>
                        <a:cubicBezTo>
                          <a:pt x="8847610" y="633606"/>
                          <a:pt x="8699284" y="581521"/>
                          <a:pt x="8421479" y="620030"/>
                        </a:cubicBezTo>
                        <a:cubicBezTo>
                          <a:pt x="8143674" y="658539"/>
                          <a:pt x="8043343" y="588100"/>
                          <a:pt x="7847809" y="620030"/>
                        </a:cubicBezTo>
                        <a:cubicBezTo>
                          <a:pt x="7652275" y="651960"/>
                          <a:pt x="7499974" y="566721"/>
                          <a:pt x="7365926" y="620030"/>
                        </a:cubicBezTo>
                        <a:cubicBezTo>
                          <a:pt x="7231878" y="673339"/>
                          <a:pt x="6983206" y="609203"/>
                          <a:pt x="6884043" y="620030"/>
                        </a:cubicBezTo>
                        <a:cubicBezTo>
                          <a:pt x="6784880" y="630857"/>
                          <a:pt x="6634085" y="589226"/>
                          <a:pt x="6402160" y="620030"/>
                        </a:cubicBezTo>
                        <a:cubicBezTo>
                          <a:pt x="6170235" y="650834"/>
                          <a:pt x="6075682" y="619367"/>
                          <a:pt x="5920277" y="620030"/>
                        </a:cubicBezTo>
                        <a:cubicBezTo>
                          <a:pt x="5764872" y="620693"/>
                          <a:pt x="5573139" y="548710"/>
                          <a:pt x="5254819" y="620030"/>
                        </a:cubicBezTo>
                        <a:cubicBezTo>
                          <a:pt x="4936499" y="691350"/>
                          <a:pt x="4839040" y="582151"/>
                          <a:pt x="4681149" y="620030"/>
                        </a:cubicBezTo>
                        <a:cubicBezTo>
                          <a:pt x="4523258" y="657909"/>
                          <a:pt x="4447847" y="611926"/>
                          <a:pt x="4382841" y="620030"/>
                        </a:cubicBezTo>
                        <a:cubicBezTo>
                          <a:pt x="4317835" y="628134"/>
                          <a:pt x="4075188" y="570834"/>
                          <a:pt x="3900958" y="620030"/>
                        </a:cubicBezTo>
                        <a:cubicBezTo>
                          <a:pt x="3726728" y="669226"/>
                          <a:pt x="3504960" y="595564"/>
                          <a:pt x="3235500" y="620030"/>
                        </a:cubicBezTo>
                        <a:cubicBezTo>
                          <a:pt x="2966040" y="644496"/>
                          <a:pt x="3034078" y="612289"/>
                          <a:pt x="2845404" y="620030"/>
                        </a:cubicBezTo>
                        <a:cubicBezTo>
                          <a:pt x="2656730" y="627771"/>
                          <a:pt x="2449560" y="570399"/>
                          <a:pt x="2088160" y="620030"/>
                        </a:cubicBezTo>
                        <a:cubicBezTo>
                          <a:pt x="1726760" y="669661"/>
                          <a:pt x="1489744" y="618694"/>
                          <a:pt x="1330915" y="620030"/>
                        </a:cubicBezTo>
                        <a:cubicBezTo>
                          <a:pt x="1172086" y="621366"/>
                          <a:pt x="970889" y="568148"/>
                          <a:pt x="757245" y="620030"/>
                        </a:cubicBezTo>
                        <a:cubicBezTo>
                          <a:pt x="543601" y="671912"/>
                          <a:pt x="288056" y="618081"/>
                          <a:pt x="0" y="620030"/>
                        </a:cubicBezTo>
                        <a:cubicBezTo>
                          <a:pt x="-24602" y="527322"/>
                          <a:pt x="13740" y="373087"/>
                          <a:pt x="0" y="310015"/>
                        </a:cubicBezTo>
                        <a:cubicBezTo>
                          <a:pt x="-13740" y="246943"/>
                          <a:pt x="26405" y="66838"/>
                          <a:pt x="0" y="0"/>
                        </a:cubicBezTo>
                        <a:close/>
                      </a:path>
                      <a:path w="9178724" h="620030" stroke="0" extrusionOk="0">
                        <a:moveTo>
                          <a:pt x="0" y="0"/>
                        </a:moveTo>
                        <a:cubicBezTo>
                          <a:pt x="96739" y="-29740"/>
                          <a:pt x="316269" y="55884"/>
                          <a:pt x="481883" y="0"/>
                        </a:cubicBezTo>
                        <a:cubicBezTo>
                          <a:pt x="647497" y="-55884"/>
                          <a:pt x="662906" y="22298"/>
                          <a:pt x="780192" y="0"/>
                        </a:cubicBezTo>
                        <a:cubicBezTo>
                          <a:pt x="897478" y="-22298"/>
                          <a:pt x="1174454" y="84120"/>
                          <a:pt x="1537436" y="0"/>
                        </a:cubicBezTo>
                        <a:cubicBezTo>
                          <a:pt x="1900418" y="-84120"/>
                          <a:pt x="1921992" y="49836"/>
                          <a:pt x="2019319" y="0"/>
                        </a:cubicBezTo>
                        <a:cubicBezTo>
                          <a:pt x="2116646" y="-49836"/>
                          <a:pt x="2279697" y="53246"/>
                          <a:pt x="2501202" y="0"/>
                        </a:cubicBezTo>
                        <a:cubicBezTo>
                          <a:pt x="2722707" y="-53246"/>
                          <a:pt x="3105924" y="15731"/>
                          <a:pt x="3258447" y="0"/>
                        </a:cubicBezTo>
                        <a:cubicBezTo>
                          <a:pt x="3410970" y="-15731"/>
                          <a:pt x="3548202" y="42104"/>
                          <a:pt x="3648543" y="0"/>
                        </a:cubicBezTo>
                        <a:cubicBezTo>
                          <a:pt x="3748884" y="-42104"/>
                          <a:pt x="4173673" y="21777"/>
                          <a:pt x="4405788" y="0"/>
                        </a:cubicBezTo>
                        <a:cubicBezTo>
                          <a:pt x="4637904" y="-21777"/>
                          <a:pt x="4991337" y="42536"/>
                          <a:pt x="5163032" y="0"/>
                        </a:cubicBezTo>
                        <a:cubicBezTo>
                          <a:pt x="5334727" y="-42536"/>
                          <a:pt x="5620270" y="48170"/>
                          <a:pt x="5736703" y="0"/>
                        </a:cubicBezTo>
                        <a:cubicBezTo>
                          <a:pt x="5853136" y="-48170"/>
                          <a:pt x="6278797" y="51597"/>
                          <a:pt x="6493947" y="0"/>
                        </a:cubicBezTo>
                        <a:cubicBezTo>
                          <a:pt x="6709097" y="-51597"/>
                          <a:pt x="6791622" y="51322"/>
                          <a:pt x="6975830" y="0"/>
                        </a:cubicBezTo>
                        <a:cubicBezTo>
                          <a:pt x="7160038" y="-51322"/>
                          <a:pt x="7222993" y="41857"/>
                          <a:pt x="7457713" y="0"/>
                        </a:cubicBezTo>
                        <a:cubicBezTo>
                          <a:pt x="7692433" y="-41857"/>
                          <a:pt x="7885776" y="62575"/>
                          <a:pt x="8123171" y="0"/>
                        </a:cubicBezTo>
                        <a:cubicBezTo>
                          <a:pt x="8360566" y="-62575"/>
                          <a:pt x="8394351" y="45246"/>
                          <a:pt x="8605054" y="0"/>
                        </a:cubicBezTo>
                        <a:cubicBezTo>
                          <a:pt x="8815757" y="-45246"/>
                          <a:pt x="8988246" y="15581"/>
                          <a:pt x="9178724" y="0"/>
                        </a:cubicBezTo>
                        <a:cubicBezTo>
                          <a:pt x="9202683" y="95727"/>
                          <a:pt x="9155313" y="164771"/>
                          <a:pt x="9178724" y="322416"/>
                        </a:cubicBezTo>
                        <a:cubicBezTo>
                          <a:pt x="9202135" y="480061"/>
                          <a:pt x="9157802" y="527713"/>
                          <a:pt x="9178724" y="620030"/>
                        </a:cubicBezTo>
                        <a:cubicBezTo>
                          <a:pt x="8951193" y="671370"/>
                          <a:pt x="8799462" y="595443"/>
                          <a:pt x="8513267" y="620030"/>
                        </a:cubicBezTo>
                        <a:cubicBezTo>
                          <a:pt x="8227072" y="644617"/>
                          <a:pt x="8259683" y="573792"/>
                          <a:pt x="8123171" y="620030"/>
                        </a:cubicBezTo>
                        <a:cubicBezTo>
                          <a:pt x="7986659" y="666268"/>
                          <a:pt x="7591580" y="543706"/>
                          <a:pt x="7365926" y="620030"/>
                        </a:cubicBezTo>
                        <a:cubicBezTo>
                          <a:pt x="7140272" y="696354"/>
                          <a:pt x="6935755" y="598652"/>
                          <a:pt x="6792256" y="620030"/>
                        </a:cubicBezTo>
                        <a:cubicBezTo>
                          <a:pt x="6648757" y="641408"/>
                          <a:pt x="6575267" y="585033"/>
                          <a:pt x="6402160" y="620030"/>
                        </a:cubicBezTo>
                        <a:cubicBezTo>
                          <a:pt x="6229053" y="655027"/>
                          <a:pt x="6024031" y="591791"/>
                          <a:pt x="5828490" y="620030"/>
                        </a:cubicBezTo>
                        <a:cubicBezTo>
                          <a:pt x="5632949" y="648269"/>
                          <a:pt x="5678078" y="587768"/>
                          <a:pt x="5530181" y="620030"/>
                        </a:cubicBezTo>
                        <a:cubicBezTo>
                          <a:pt x="5382284" y="652292"/>
                          <a:pt x="5354071" y="600649"/>
                          <a:pt x="5231873" y="620030"/>
                        </a:cubicBezTo>
                        <a:cubicBezTo>
                          <a:pt x="5109675" y="639411"/>
                          <a:pt x="4917260" y="557481"/>
                          <a:pt x="4658202" y="620030"/>
                        </a:cubicBezTo>
                        <a:cubicBezTo>
                          <a:pt x="4399144" y="682579"/>
                          <a:pt x="4442789" y="601632"/>
                          <a:pt x="4268107" y="620030"/>
                        </a:cubicBezTo>
                        <a:cubicBezTo>
                          <a:pt x="4093426" y="638428"/>
                          <a:pt x="3806188" y="560095"/>
                          <a:pt x="3602649" y="620030"/>
                        </a:cubicBezTo>
                        <a:cubicBezTo>
                          <a:pt x="3399110" y="679965"/>
                          <a:pt x="3364832" y="602250"/>
                          <a:pt x="3212553" y="620030"/>
                        </a:cubicBezTo>
                        <a:cubicBezTo>
                          <a:pt x="3060274" y="637810"/>
                          <a:pt x="2803745" y="611116"/>
                          <a:pt x="2547096" y="620030"/>
                        </a:cubicBezTo>
                        <a:cubicBezTo>
                          <a:pt x="2290447" y="628944"/>
                          <a:pt x="2330663" y="599928"/>
                          <a:pt x="2248787" y="620030"/>
                        </a:cubicBezTo>
                        <a:cubicBezTo>
                          <a:pt x="2166911" y="640132"/>
                          <a:pt x="1894976" y="566256"/>
                          <a:pt x="1583330" y="620030"/>
                        </a:cubicBezTo>
                        <a:cubicBezTo>
                          <a:pt x="1271684" y="673804"/>
                          <a:pt x="1331706" y="588276"/>
                          <a:pt x="1193234" y="620030"/>
                        </a:cubicBezTo>
                        <a:cubicBezTo>
                          <a:pt x="1054762" y="651784"/>
                          <a:pt x="1037048" y="618999"/>
                          <a:pt x="894926" y="620030"/>
                        </a:cubicBezTo>
                        <a:cubicBezTo>
                          <a:pt x="752804" y="621061"/>
                          <a:pt x="670831" y="580283"/>
                          <a:pt x="504830" y="620030"/>
                        </a:cubicBezTo>
                        <a:cubicBezTo>
                          <a:pt x="338829" y="659777"/>
                          <a:pt x="209164" y="605714"/>
                          <a:pt x="0" y="620030"/>
                        </a:cubicBezTo>
                        <a:cubicBezTo>
                          <a:pt x="-25652" y="520703"/>
                          <a:pt x="14295" y="447375"/>
                          <a:pt x="0" y="322416"/>
                        </a:cubicBezTo>
                        <a:cubicBezTo>
                          <a:pt x="-14295" y="197457"/>
                          <a:pt x="4354" y="146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solidFill>
                  <a:schemeClr val="tx1"/>
                </a:solidFill>
                <a:latin typeface="Cambria" panose="02040503050406030204" pitchFamily="18" charset="0"/>
                <a:cs typeface="Arial" panose="020B0604020202020204" pitchFamily="34" charset="0"/>
              </a:rPr>
              <a:t>L’impatto del pregiudizio e degli stereotipi negativi</a:t>
            </a:r>
          </a:p>
        </p:txBody>
      </p:sp>
      <p:sp>
        <p:nvSpPr>
          <p:cNvPr id="14" name="CasellaDiTesto 13">
            <a:extLst>
              <a:ext uri="{FF2B5EF4-FFF2-40B4-BE49-F238E27FC236}">
                <a16:creationId xmlns:a16="http://schemas.microsoft.com/office/drawing/2014/main" id="{5F8F2B93-123B-8A44-9484-FE97110F492A}"/>
              </a:ext>
            </a:extLst>
          </p:cNvPr>
          <p:cNvSpPr txBox="1"/>
          <p:nvPr/>
        </p:nvSpPr>
        <p:spPr>
          <a:xfrm>
            <a:off x="1702757" y="1557368"/>
            <a:ext cx="8814022" cy="584775"/>
          </a:xfrm>
          <a:prstGeom prst="rect">
            <a:avLst/>
          </a:prstGeom>
          <a:noFill/>
          <a:ln w="3175">
            <a:noFill/>
          </a:ln>
        </p:spPr>
        <p:txBody>
          <a:bodyPr wrap="square" rtlCol="0">
            <a:spAutoFit/>
          </a:bodyPr>
          <a:lstStyle/>
          <a:p>
            <a:r>
              <a:rPr lang="it-IT" sz="1600" b="1" dirty="0">
                <a:latin typeface="Cambria" panose="02040503050406030204" pitchFamily="18" charset="0"/>
              </a:rPr>
              <a:t>Quali possono essere le conseguenze per coloro che subiscono pregiudizio, per i membri quindi di gruppi stigmatizzati?</a:t>
            </a:r>
          </a:p>
        </p:txBody>
      </p:sp>
      <p:sp>
        <p:nvSpPr>
          <p:cNvPr id="10" name="CasellaDiTesto 9">
            <a:extLst>
              <a:ext uri="{FF2B5EF4-FFF2-40B4-BE49-F238E27FC236}">
                <a16:creationId xmlns:a16="http://schemas.microsoft.com/office/drawing/2014/main" id="{81ADBB6D-6067-0745-9DD3-ED04AFB16FFF}"/>
              </a:ext>
            </a:extLst>
          </p:cNvPr>
          <p:cNvSpPr txBox="1"/>
          <p:nvPr/>
        </p:nvSpPr>
        <p:spPr>
          <a:xfrm>
            <a:off x="5101657" y="2002257"/>
            <a:ext cx="5387586" cy="1169551"/>
          </a:xfrm>
          <a:prstGeom prst="rect">
            <a:avLst/>
          </a:prstGeom>
          <a:noFill/>
          <a:ln w="3175">
            <a:solidFill>
              <a:schemeClr val="tx2">
                <a:lumMod val="50000"/>
              </a:schemeClr>
            </a:solidFill>
          </a:ln>
        </p:spPr>
        <p:txBody>
          <a:bodyPr wrap="square" rtlCol="0">
            <a:spAutoFit/>
          </a:bodyPr>
          <a:lstStyle/>
          <a:p>
            <a:r>
              <a:rPr lang="it-IT" sz="1400" b="1" dirty="0">
                <a:solidFill>
                  <a:schemeClr val="accent2">
                    <a:lumMod val="50000"/>
                  </a:schemeClr>
                </a:solidFill>
                <a:latin typeface="Cambria" panose="02040503050406030204" pitchFamily="18" charset="0"/>
              </a:rPr>
              <a:t>STIGMA</a:t>
            </a:r>
            <a:r>
              <a:rPr lang="it-IT" sz="1400" dirty="0">
                <a:latin typeface="Cambria" panose="02040503050406030204" pitchFamily="18" charset="0"/>
              </a:rPr>
              <a:t> = caratteristica </a:t>
            </a:r>
            <a:r>
              <a:rPr lang="it-IT" sz="1400" b="1" dirty="0">
                <a:latin typeface="Cambria" panose="02040503050406030204" pitchFamily="18" charset="0"/>
              </a:rPr>
              <a:t>distinguibile della persona che evidenzia la sua appartenenza al gruppo stigmatizzato</a:t>
            </a:r>
            <a:r>
              <a:rPr lang="it-IT" sz="1400" dirty="0">
                <a:latin typeface="Cambria" panose="02040503050406030204" pitchFamily="18" charset="0"/>
              </a:rPr>
              <a:t> [</a:t>
            </a:r>
            <a:r>
              <a:rPr lang="it-IT" sz="1400" dirty="0" err="1">
                <a:latin typeface="Cambria" panose="02040503050406030204" pitchFamily="18" charset="0"/>
              </a:rPr>
              <a:t>Goffman</a:t>
            </a:r>
            <a:r>
              <a:rPr lang="it-IT" sz="1400" dirty="0">
                <a:latin typeface="Cambria" panose="02040503050406030204" pitchFamily="18" charset="0"/>
              </a:rPr>
              <a:t>, 1963]. Tale caratteristica può essere </a:t>
            </a:r>
            <a:r>
              <a:rPr lang="it-IT" sz="1400" dirty="0">
                <a:solidFill>
                  <a:schemeClr val="tx2"/>
                </a:solidFill>
                <a:latin typeface="Cambria" panose="02040503050406030204" pitchFamily="18" charset="0"/>
              </a:rPr>
              <a:t>visibile e difficilmente modificabile </a:t>
            </a:r>
            <a:r>
              <a:rPr lang="it-IT" sz="1400" dirty="0">
                <a:latin typeface="Cambria" panose="02040503050406030204" pitchFamily="18" charset="0"/>
              </a:rPr>
              <a:t>(ad esempio, il colore della pelle) oppure </a:t>
            </a:r>
            <a:r>
              <a:rPr lang="it-IT" sz="1400" dirty="0">
                <a:solidFill>
                  <a:schemeClr val="tx2"/>
                </a:solidFill>
                <a:latin typeface="Cambria" panose="02040503050406030204" pitchFamily="18" charset="0"/>
              </a:rPr>
              <a:t>non immediatamente percepibile </a:t>
            </a:r>
            <a:r>
              <a:rPr lang="it-IT" sz="1400" dirty="0">
                <a:latin typeface="Cambria" panose="02040503050406030204" pitchFamily="18" charset="0"/>
              </a:rPr>
              <a:t>(ad esempio, la classe sociale).</a:t>
            </a:r>
          </a:p>
        </p:txBody>
      </p:sp>
      <p:grpSp>
        <p:nvGrpSpPr>
          <p:cNvPr id="5" name="Gruppo 4">
            <a:extLst>
              <a:ext uri="{FF2B5EF4-FFF2-40B4-BE49-F238E27FC236}">
                <a16:creationId xmlns:a16="http://schemas.microsoft.com/office/drawing/2014/main" id="{D514ECBB-8635-C843-933F-5E594237F7BC}"/>
              </a:ext>
            </a:extLst>
          </p:cNvPr>
          <p:cNvGrpSpPr/>
          <p:nvPr/>
        </p:nvGrpSpPr>
        <p:grpSpPr>
          <a:xfrm>
            <a:off x="1702756" y="3528688"/>
            <a:ext cx="8929748" cy="2564609"/>
            <a:chOff x="178756" y="3528687"/>
            <a:chExt cx="8929748" cy="2564609"/>
          </a:xfrm>
        </p:grpSpPr>
        <p:sp>
          <p:nvSpPr>
            <p:cNvPr id="7" name="CasellaDiTesto 6">
              <a:extLst>
                <a:ext uri="{FF2B5EF4-FFF2-40B4-BE49-F238E27FC236}">
                  <a16:creationId xmlns:a16="http://schemas.microsoft.com/office/drawing/2014/main" id="{CE5F038E-A1CB-834B-A9EE-C3027BF341B5}"/>
                </a:ext>
              </a:extLst>
            </p:cNvPr>
            <p:cNvSpPr txBox="1"/>
            <p:nvPr/>
          </p:nvSpPr>
          <p:spPr>
            <a:xfrm>
              <a:off x="178757" y="3528687"/>
              <a:ext cx="8814022" cy="338554"/>
            </a:xfrm>
            <a:prstGeom prst="rect">
              <a:avLst/>
            </a:prstGeom>
            <a:noFill/>
            <a:ln w="3175">
              <a:noFill/>
            </a:ln>
          </p:spPr>
          <p:txBody>
            <a:bodyPr wrap="square" rtlCol="0">
              <a:spAutoFit/>
            </a:bodyPr>
            <a:lstStyle/>
            <a:p>
              <a:r>
                <a:rPr lang="it-IT" sz="1600" b="1" dirty="0">
                  <a:latin typeface="Cambria" panose="02040503050406030204" pitchFamily="18" charset="0"/>
                </a:rPr>
                <a:t>Pregiudizio e stereotipi hanno </a:t>
              </a:r>
              <a:r>
                <a:rPr lang="it-IT" sz="1600" b="1" dirty="0">
                  <a:solidFill>
                    <a:schemeClr val="accent2"/>
                  </a:solidFill>
                  <a:latin typeface="Cambria" panose="02040503050406030204" pitchFamily="18" charset="0"/>
                </a:rPr>
                <a:t>diverse conseguenze negative </a:t>
              </a:r>
              <a:r>
                <a:rPr lang="it-IT" sz="1600" b="1" dirty="0">
                  <a:latin typeface="Cambria" panose="02040503050406030204" pitchFamily="18" charset="0"/>
                </a:rPr>
                <a:t>per chi ne è vittima:</a:t>
              </a:r>
            </a:p>
          </p:txBody>
        </p:sp>
        <p:sp>
          <p:nvSpPr>
            <p:cNvPr id="9" name="CasellaDiTesto 8">
              <a:extLst>
                <a:ext uri="{FF2B5EF4-FFF2-40B4-BE49-F238E27FC236}">
                  <a16:creationId xmlns:a16="http://schemas.microsoft.com/office/drawing/2014/main" id="{5B296E3B-FCC8-FF48-9DDA-D8E81ACABBB3}"/>
                </a:ext>
              </a:extLst>
            </p:cNvPr>
            <p:cNvSpPr txBox="1"/>
            <p:nvPr/>
          </p:nvSpPr>
          <p:spPr>
            <a:xfrm>
              <a:off x="178757" y="3987679"/>
              <a:ext cx="4091442" cy="338554"/>
            </a:xfrm>
            <a:prstGeom prst="rect">
              <a:avLst/>
            </a:prstGeom>
            <a:noFill/>
            <a:ln w="3175">
              <a:noFill/>
            </a:ln>
          </p:spPr>
          <p:txBody>
            <a:bodyPr wrap="square" rtlCol="0">
              <a:spAutoFit/>
            </a:bodyPr>
            <a:lstStyle/>
            <a:p>
              <a:r>
                <a:rPr lang="it-IT" sz="1600" b="1" dirty="0">
                  <a:solidFill>
                    <a:schemeClr val="tx2"/>
                  </a:solidFill>
                  <a:latin typeface="Cambria" panose="02040503050406030204" pitchFamily="18" charset="0"/>
                </a:rPr>
                <a:t>CONSEGUENZE INDIVIDUALI</a:t>
              </a:r>
            </a:p>
          </p:txBody>
        </p:sp>
        <p:sp>
          <p:nvSpPr>
            <p:cNvPr id="11" name="CasellaDiTesto 10">
              <a:extLst>
                <a:ext uri="{FF2B5EF4-FFF2-40B4-BE49-F238E27FC236}">
                  <a16:creationId xmlns:a16="http://schemas.microsoft.com/office/drawing/2014/main" id="{B64FF346-2EB8-FD46-9DDA-5A4E269373AA}"/>
                </a:ext>
              </a:extLst>
            </p:cNvPr>
            <p:cNvSpPr txBox="1"/>
            <p:nvPr/>
          </p:nvSpPr>
          <p:spPr>
            <a:xfrm>
              <a:off x="5017062" y="3987679"/>
              <a:ext cx="4091442" cy="338554"/>
            </a:xfrm>
            <a:prstGeom prst="rect">
              <a:avLst/>
            </a:prstGeom>
            <a:noFill/>
            <a:ln w="3175">
              <a:noFill/>
            </a:ln>
          </p:spPr>
          <p:txBody>
            <a:bodyPr wrap="square" rtlCol="0">
              <a:spAutoFit/>
            </a:bodyPr>
            <a:lstStyle/>
            <a:p>
              <a:r>
                <a:rPr lang="it-IT" sz="1600" b="1" dirty="0">
                  <a:solidFill>
                    <a:schemeClr val="tx2"/>
                  </a:solidFill>
                  <a:latin typeface="Cambria" panose="02040503050406030204" pitchFamily="18" charset="0"/>
                </a:rPr>
                <a:t>CONSEGUENZE SOCIALI</a:t>
              </a:r>
            </a:p>
          </p:txBody>
        </p:sp>
        <p:sp>
          <p:nvSpPr>
            <p:cNvPr id="12" name="CasellaDiTesto 11">
              <a:extLst>
                <a:ext uri="{FF2B5EF4-FFF2-40B4-BE49-F238E27FC236}">
                  <a16:creationId xmlns:a16="http://schemas.microsoft.com/office/drawing/2014/main" id="{4B674141-8046-C24D-B3CB-47292CE49C12}"/>
                </a:ext>
              </a:extLst>
            </p:cNvPr>
            <p:cNvSpPr txBox="1"/>
            <p:nvPr/>
          </p:nvSpPr>
          <p:spPr>
            <a:xfrm>
              <a:off x="178756" y="4416362"/>
              <a:ext cx="4753283" cy="1384995"/>
            </a:xfrm>
            <a:prstGeom prst="rect">
              <a:avLst/>
            </a:prstGeom>
            <a:noFill/>
            <a:ln w="3175">
              <a:noFill/>
            </a:ln>
          </p:spPr>
          <p:txBody>
            <a:bodyPr wrap="square" rtlCol="0">
              <a:spAutoFit/>
            </a:bodyPr>
            <a:lstStyle/>
            <a:p>
              <a:pPr marL="171450" indent="-171450">
                <a:buFont typeface="Arial" panose="020B0604020202020204" pitchFamily="34" charset="0"/>
                <a:buChar char="•"/>
              </a:pPr>
              <a:r>
                <a:rPr lang="it-IT" sz="1200" b="1" dirty="0">
                  <a:latin typeface="Cambria" panose="02040503050406030204" pitchFamily="18" charset="0"/>
                </a:rPr>
                <a:t>Benessere fisico </a:t>
              </a:r>
              <a:r>
                <a:rPr lang="it-IT" sz="1200" dirty="0">
                  <a:latin typeface="Cambria" panose="02040503050406030204" pitchFamily="18" charset="0"/>
                </a:rPr>
                <a:t>(stress, ansia, problemi cardiovascolari);</a:t>
              </a:r>
            </a:p>
            <a:p>
              <a:pPr marL="171450" indent="-171450">
                <a:buFont typeface="Arial" panose="020B0604020202020204" pitchFamily="34" charset="0"/>
                <a:buChar char="•"/>
              </a:pPr>
              <a:r>
                <a:rPr lang="it-IT" sz="1200" dirty="0">
                  <a:latin typeface="Cambria" panose="02040503050406030204" pitchFamily="18" charset="0"/>
                </a:rPr>
                <a:t>Abbassamento </a:t>
              </a:r>
              <a:r>
                <a:rPr lang="it-IT" sz="1200" b="1" dirty="0">
                  <a:latin typeface="Cambria" panose="02040503050406030204" pitchFamily="18" charset="0"/>
                </a:rPr>
                <a:t>dell’autostima;</a:t>
              </a:r>
            </a:p>
            <a:p>
              <a:pPr marL="171450" indent="-171450">
                <a:buFont typeface="Arial" panose="020B0604020202020204" pitchFamily="34" charset="0"/>
                <a:buChar char="•"/>
              </a:pPr>
              <a:r>
                <a:rPr lang="it-IT" sz="1200" b="1" dirty="0">
                  <a:latin typeface="Cambria" panose="02040503050406030204" pitchFamily="18" charset="0"/>
                </a:rPr>
                <a:t>Interiorizzazione</a:t>
              </a:r>
              <a:r>
                <a:rPr lang="it-IT" sz="1200" dirty="0">
                  <a:latin typeface="Cambria" panose="02040503050406030204" pitchFamily="18" charset="0"/>
                </a:rPr>
                <a:t> dell’inferiorità;</a:t>
              </a:r>
            </a:p>
            <a:p>
              <a:pPr marL="171450" indent="-171450">
                <a:buFont typeface="Arial" panose="020B0604020202020204" pitchFamily="34" charset="0"/>
                <a:buChar char="•"/>
              </a:pPr>
              <a:r>
                <a:rPr lang="it-IT" sz="1200" b="1" dirty="0">
                  <a:latin typeface="Cambria" panose="02040503050406030204" pitchFamily="18" charset="0"/>
                </a:rPr>
                <a:t>Minaccia dello stereotipo </a:t>
              </a:r>
              <a:r>
                <a:rPr lang="it-IT" sz="1200" dirty="0">
                  <a:latin typeface="Cambria" panose="02040503050406030204" pitchFamily="18" charset="0"/>
                </a:rPr>
                <a:t>(la consapevolezza di essere stereotipati rispetto ad una particolare dimensione può creare uno stato di minaccia che influisce sulle prestazioni dell’individuo);</a:t>
              </a:r>
            </a:p>
            <a:p>
              <a:pPr marL="171450" indent="-171450">
                <a:buFont typeface="Arial" panose="020B0604020202020204" pitchFamily="34" charset="0"/>
                <a:buChar char="•"/>
              </a:pPr>
              <a:r>
                <a:rPr lang="it-IT" sz="1200" b="1" dirty="0">
                  <a:latin typeface="Cambria" panose="02040503050406030204" pitchFamily="18" charset="0"/>
                </a:rPr>
                <a:t>Profezia che si autoavvera.</a:t>
              </a:r>
            </a:p>
          </p:txBody>
        </p:sp>
        <p:sp>
          <p:nvSpPr>
            <p:cNvPr id="13" name="CasellaDiTesto 12">
              <a:extLst>
                <a:ext uri="{FF2B5EF4-FFF2-40B4-BE49-F238E27FC236}">
                  <a16:creationId xmlns:a16="http://schemas.microsoft.com/office/drawing/2014/main" id="{613FCE7A-55CB-E444-8EAF-397C461F1A63}"/>
                </a:ext>
              </a:extLst>
            </p:cNvPr>
            <p:cNvSpPr txBox="1"/>
            <p:nvPr/>
          </p:nvSpPr>
          <p:spPr>
            <a:xfrm>
              <a:off x="5017062" y="4416362"/>
              <a:ext cx="4091442" cy="461665"/>
            </a:xfrm>
            <a:prstGeom prst="rect">
              <a:avLst/>
            </a:prstGeom>
            <a:noFill/>
            <a:ln w="3175">
              <a:noFill/>
            </a:ln>
          </p:spPr>
          <p:txBody>
            <a:bodyPr wrap="square" rtlCol="0">
              <a:spAutoFit/>
            </a:bodyPr>
            <a:lstStyle/>
            <a:p>
              <a:pPr marL="285750" indent="-285750">
                <a:buFont typeface="Arial" panose="020B0604020202020204" pitchFamily="34" charset="0"/>
                <a:buChar char="•"/>
              </a:pPr>
              <a:r>
                <a:rPr lang="it-IT" sz="1200" dirty="0">
                  <a:latin typeface="Cambria" panose="02040503050406030204" pitchFamily="18" charset="0"/>
                </a:rPr>
                <a:t>Effetto </a:t>
              </a:r>
              <a:r>
                <a:rPr lang="it-IT" sz="1200" b="1" dirty="0">
                  <a:latin typeface="Cambria" panose="02040503050406030204" pitchFamily="18" charset="0"/>
                </a:rPr>
                <a:t>soffitto di vetro</a:t>
              </a:r>
              <a:r>
                <a:rPr lang="it-IT" sz="1200" dirty="0">
                  <a:latin typeface="Cambria" panose="02040503050406030204" pitchFamily="18" charset="0"/>
                </a:rPr>
                <a:t>;</a:t>
              </a:r>
            </a:p>
            <a:p>
              <a:pPr marL="285750" indent="-285750">
                <a:buFont typeface="Arial" panose="020B0604020202020204" pitchFamily="34" charset="0"/>
                <a:buChar char="•"/>
              </a:pPr>
              <a:r>
                <a:rPr lang="it-IT" sz="1200" b="1" dirty="0">
                  <a:latin typeface="Cambria" panose="02040503050406030204" pitchFamily="18" charset="0"/>
                </a:rPr>
                <a:t>Disparità nelle cure sanitarie</a:t>
              </a:r>
              <a:r>
                <a:rPr lang="it-IT" sz="1200" dirty="0">
                  <a:latin typeface="Cambria" panose="02040503050406030204" pitchFamily="18" charset="0"/>
                </a:rPr>
                <a:t>.</a:t>
              </a:r>
            </a:p>
          </p:txBody>
        </p:sp>
        <p:cxnSp>
          <p:nvCxnSpPr>
            <p:cNvPr id="3" name="Connettore 1 2">
              <a:extLst>
                <a:ext uri="{FF2B5EF4-FFF2-40B4-BE49-F238E27FC236}">
                  <a16:creationId xmlns:a16="http://schemas.microsoft.com/office/drawing/2014/main" id="{D4528AF9-3FE1-CB4C-A3CD-45DB843507BD}"/>
                </a:ext>
              </a:extLst>
            </p:cNvPr>
            <p:cNvCxnSpPr/>
            <p:nvPr/>
          </p:nvCxnSpPr>
          <p:spPr>
            <a:xfrm>
              <a:off x="4860032" y="3867241"/>
              <a:ext cx="0" cy="2226055"/>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3965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9" presetClass="emph" presetSubtype="0" grpId="1" nodeType="withEffect">
                                  <p:stCondLst>
                                    <p:cond delay="0"/>
                                  </p:stCondLst>
                                  <p:childTnLst>
                                    <p:set>
                                      <p:cBhvr>
                                        <p:cTn id="12" dur="indefinite"/>
                                        <p:tgtEl>
                                          <p:spTgt spid="10"/>
                                        </p:tgtEl>
                                        <p:attrNameLst>
                                          <p:attrName>style.opacity</p:attrName>
                                        </p:attrNameLst>
                                      </p:cBhvr>
                                      <p:to>
                                        <p:strVal val="0.5"/>
                                      </p:to>
                                    </p:set>
                                    <p:animEffect filter="image" prLst="opacity: 0.5">
                                      <p:cBhvr rctx="IE">
                                        <p:cTn id="13" dur="indefinite"/>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7E38C0-08CF-F741-88EF-F3398AD1F37A}"/>
              </a:ext>
            </a:extLst>
          </p:cNvPr>
          <p:cNvSpPr>
            <a:spLocks noGrp="1"/>
          </p:cNvSpPr>
          <p:nvPr>
            <p:ph type="sldNum" sz="quarter" idx="12"/>
          </p:nvPr>
        </p:nvSpPr>
        <p:spPr/>
        <p:txBody>
          <a:bodyPr/>
          <a:lstStyle/>
          <a:p>
            <a:fld id="{E3AAEEB7-370C-4CD1-84ED-44A96922B98A}" type="slidenum">
              <a:rPr lang="it-IT" smtClean="0"/>
              <a:pPr/>
              <a:t>38</a:t>
            </a:fld>
            <a:endParaRPr lang="it-IT"/>
          </a:p>
        </p:txBody>
      </p:sp>
      <p:sp>
        <p:nvSpPr>
          <p:cNvPr id="6" name="Rettangolo 5">
            <a:extLst>
              <a:ext uri="{FF2B5EF4-FFF2-40B4-BE49-F238E27FC236}">
                <a16:creationId xmlns:a16="http://schemas.microsoft.com/office/drawing/2014/main" id="{80637DFD-FB59-2F49-AFE4-AAFF759B002C}"/>
              </a:ext>
            </a:extLst>
          </p:cNvPr>
          <p:cNvSpPr/>
          <p:nvPr/>
        </p:nvSpPr>
        <p:spPr>
          <a:xfrm>
            <a:off x="1661452" y="590428"/>
            <a:ext cx="7602900" cy="858443"/>
          </a:xfrm>
          <a:prstGeom prst="rect">
            <a:avLst/>
          </a:prstGeom>
          <a:noFill/>
          <a:ln cmpd="sng">
            <a:solidFill>
              <a:schemeClr val="tx2">
                <a:alpha val="86000"/>
              </a:schemeClr>
            </a:solidFill>
            <a:prstDash val="solid"/>
            <a:extLst>
              <a:ext uri="{C807C97D-BFC1-408E-A445-0C87EB9F89A2}">
                <ask:lineSketchStyleProps xmlns:ask="http://schemas.microsoft.com/office/drawing/2018/sketchyshapes" sd="1219033472">
                  <a:custGeom>
                    <a:avLst/>
                    <a:gdLst>
                      <a:gd name="connsiteX0" fmla="*/ 0 w 9178724"/>
                      <a:gd name="connsiteY0" fmla="*/ 0 h 620030"/>
                      <a:gd name="connsiteX1" fmla="*/ 298309 w 9178724"/>
                      <a:gd name="connsiteY1" fmla="*/ 0 h 620030"/>
                      <a:gd name="connsiteX2" fmla="*/ 596617 w 9178724"/>
                      <a:gd name="connsiteY2" fmla="*/ 0 h 620030"/>
                      <a:gd name="connsiteX3" fmla="*/ 894926 w 9178724"/>
                      <a:gd name="connsiteY3" fmla="*/ 0 h 620030"/>
                      <a:gd name="connsiteX4" fmla="*/ 1652170 w 9178724"/>
                      <a:gd name="connsiteY4" fmla="*/ 0 h 620030"/>
                      <a:gd name="connsiteX5" fmla="*/ 2225841 w 9178724"/>
                      <a:gd name="connsiteY5" fmla="*/ 0 h 620030"/>
                      <a:gd name="connsiteX6" fmla="*/ 2524149 w 9178724"/>
                      <a:gd name="connsiteY6" fmla="*/ 0 h 620030"/>
                      <a:gd name="connsiteX7" fmla="*/ 3097819 w 9178724"/>
                      <a:gd name="connsiteY7" fmla="*/ 0 h 620030"/>
                      <a:gd name="connsiteX8" fmla="*/ 3855064 w 9178724"/>
                      <a:gd name="connsiteY8" fmla="*/ 0 h 620030"/>
                      <a:gd name="connsiteX9" fmla="*/ 4336947 w 9178724"/>
                      <a:gd name="connsiteY9" fmla="*/ 0 h 620030"/>
                      <a:gd name="connsiteX10" fmla="*/ 4818830 w 9178724"/>
                      <a:gd name="connsiteY10" fmla="*/ 0 h 620030"/>
                      <a:gd name="connsiteX11" fmla="*/ 5392500 w 9178724"/>
                      <a:gd name="connsiteY11" fmla="*/ 0 h 620030"/>
                      <a:gd name="connsiteX12" fmla="*/ 6057958 w 9178724"/>
                      <a:gd name="connsiteY12" fmla="*/ 0 h 620030"/>
                      <a:gd name="connsiteX13" fmla="*/ 6723415 w 9178724"/>
                      <a:gd name="connsiteY13" fmla="*/ 0 h 620030"/>
                      <a:gd name="connsiteX14" fmla="*/ 7388873 w 9178724"/>
                      <a:gd name="connsiteY14" fmla="*/ 0 h 620030"/>
                      <a:gd name="connsiteX15" fmla="*/ 8146118 w 9178724"/>
                      <a:gd name="connsiteY15" fmla="*/ 0 h 620030"/>
                      <a:gd name="connsiteX16" fmla="*/ 9178724 w 9178724"/>
                      <a:gd name="connsiteY16" fmla="*/ 0 h 620030"/>
                      <a:gd name="connsiteX17" fmla="*/ 9178724 w 9178724"/>
                      <a:gd name="connsiteY17" fmla="*/ 316215 h 620030"/>
                      <a:gd name="connsiteX18" fmla="*/ 9178724 w 9178724"/>
                      <a:gd name="connsiteY18" fmla="*/ 620030 h 620030"/>
                      <a:gd name="connsiteX19" fmla="*/ 8421479 w 9178724"/>
                      <a:gd name="connsiteY19" fmla="*/ 620030 h 620030"/>
                      <a:gd name="connsiteX20" fmla="*/ 7847809 w 9178724"/>
                      <a:gd name="connsiteY20" fmla="*/ 620030 h 620030"/>
                      <a:gd name="connsiteX21" fmla="*/ 7365926 w 9178724"/>
                      <a:gd name="connsiteY21" fmla="*/ 620030 h 620030"/>
                      <a:gd name="connsiteX22" fmla="*/ 6884043 w 9178724"/>
                      <a:gd name="connsiteY22" fmla="*/ 620030 h 620030"/>
                      <a:gd name="connsiteX23" fmla="*/ 6402160 w 9178724"/>
                      <a:gd name="connsiteY23" fmla="*/ 620030 h 620030"/>
                      <a:gd name="connsiteX24" fmla="*/ 5920277 w 9178724"/>
                      <a:gd name="connsiteY24" fmla="*/ 620030 h 620030"/>
                      <a:gd name="connsiteX25" fmla="*/ 5254819 w 9178724"/>
                      <a:gd name="connsiteY25" fmla="*/ 620030 h 620030"/>
                      <a:gd name="connsiteX26" fmla="*/ 4681149 w 9178724"/>
                      <a:gd name="connsiteY26" fmla="*/ 620030 h 620030"/>
                      <a:gd name="connsiteX27" fmla="*/ 4382841 w 9178724"/>
                      <a:gd name="connsiteY27" fmla="*/ 620030 h 620030"/>
                      <a:gd name="connsiteX28" fmla="*/ 3900958 w 9178724"/>
                      <a:gd name="connsiteY28" fmla="*/ 620030 h 620030"/>
                      <a:gd name="connsiteX29" fmla="*/ 3235500 w 9178724"/>
                      <a:gd name="connsiteY29" fmla="*/ 620030 h 620030"/>
                      <a:gd name="connsiteX30" fmla="*/ 2845404 w 9178724"/>
                      <a:gd name="connsiteY30" fmla="*/ 620030 h 620030"/>
                      <a:gd name="connsiteX31" fmla="*/ 2088160 w 9178724"/>
                      <a:gd name="connsiteY31" fmla="*/ 620030 h 620030"/>
                      <a:gd name="connsiteX32" fmla="*/ 1330915 w 9178724"/>
                      <a:gd name="connsiteY32" fmla="*/ 620030 h 620030"/>
                      <a:gd name="connsiteX33" fmla="*/ 757245 w 9178724"/>
                      <a:gd name="connsiteY33" fmla="*/ 620030 h 620030"/>
                      <a:gd name="connsiteX34" fmla="*/ 0 w 9178724"/>
                      <a:gd name="connsiteY34" fmla="*/ 620030 h 620030"/>
                      <a:gd name="connsiteX35" fmla="*/ 0 w 9178724"/>
                      <a:gd name="connsiteY35" fmla="*/ 310015 h 620030"/>
                      <a:gd name="connsiteX36" fmla="*/ 0 w 9178724"/>
                      <a:gd name="connsiteY36" fmla="*/ 0 h 62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78724" h="620030" fill="none" extrusionOk="0">
                        <a:moveTo>
                          <a:pt x="0" y="0"/>
                        </a:moveTo>
                        <a:cubicBezTo>
                          <a:pt x="102535" y="-35417"/>
                          <a:pt x="231128" y="19743"/>
                          <a:pt x="298309" y="0"/>
                        </a:cubicBezTo>
                        <a:cubicBezTo>
                          <a:pt x="365490" y="-19743"/>
                          <a:pt x="504771" y="6903"/>
                          <a:pt x="596617" y="0"/>
                        </a:cubicBezTo>
                        <a:cubicBezTo>
                          <a:pt x="688463" y="-6903"/>
                          <a:pt x="801466" y="32459"/>
                          <a:pt x="894926" y="0"/>
                        </a:cubicBezTo>
                        <a:cubicBezTo>
                          <a:pt x="988386" y="-32459"/>
                          <a:pt x="1351220" y="8679"/>
                          <a:pt x="1652170" y="0"/>
                        </a:cubicBezTo>
                        <a:cubicBezTo>
                          <a:pt x="1953120" y="-8679"/>
                          <a:pt x="2036343" y="40882"/>
                          <a:pt x="2225841" y="0"/>
                        </a:cubicBezTo>
                        <a:cubicBezTo>
                          <a:pt x="2415339" y="-40882"/>
                          <a:pt x="2409558" y="12227"/>
                          <a:pt x="2524149" y="0"/>
                        </a:cubicBezTo>
                        <a:cubicBezTo>
                          <a:pt x="2638740" y="-12227"/>
                          <a:pt x="2909787" y="59308"/>
                          <a:pt x="3097819" y="0"/>
                        </a:cubicBezTo>
                        <a:cubicBezTo>
                          <a:pt x="3285851" y="-59308"/>
                          <a:pt x="3499507" y="53098"/>
                          <a:pt x="3855064" y="0"/>
                        </a:cubicBezTo>
                        <a:cubicBezTo>
                          <a:pt x="4210622" y="-53098"/>
                          <a:pt x="4150339" y="24700"/>
                          <a:pt x="4336947" y="0"/>
                        </a:cubicBezTo>
                        <a:cubicBezTo>
                          <a:pt x="4523555" y="-24700"/>
                          <a:pt x="4623920" y="10678"/>
                          <a:pt x="4818830" y="0"/>
                        </a:cubicBezTo>
                        <a:cubicBezTo>
                          <a:pt x="5013740" y="-10678"/>
                          <a:pt x="5127394" y="40268"/>
                          <a:pt x="5392500" y="0"/>
                        </a:cubicBezTo>
                        <a:cubicBezTo>
                          <a:pt x="5657606" y="-40268"/>
                          <a:pt x="5754330" y="74320"/>
                          <a:pt x="6057958" y="0"/>
                        </a:cubicBezTo>
                        <a:cubicBezTo>
                          <a:pt x="6361586" y="-74320"/>
                          <a:pt x="6494940" y="37329"/>
                          <a:pt x="6723415" y="0"/>
                        </a:cubicBezTo>
                        <a:cubicBezTo>
                          <a:pt x="6951890" y="-37329"/>
                          <a:pt x="7117832" y="30948"/>
                          <a:pt x="7388873" y="0"/>
                        </a:cubicBezTo>
                        <a:cubicBezTo>
                          <a:pt x="7659914" y="-30948"/>
                          <a:pt x="7926991" y="65074"/>
                          <a:pt x="8146118" y="0"/>
                        </a:cubicBezTo>
                        <a:cubicBezTo>
                          <a:pt x="8365246" y="-65074"/>
                          <a:pt x="8701383" y="71750"/>
                          <a:pt x="9178724" y="0"/>
                        </a:cubicBezTo>
                        <a:cubicBezTo>
                          <a:pt x="9200174" y="141322"/>
                          <a:pt x="9160033" y="216766"/>
                          <a:pt x="9178724" y="316215"/>
                        </a:cubicBezTo>
                        <a:cubicBezTo>
                          <a:pt x="9197415" y="415665"/>
                          <a:pt x="9170910" y="493137"/>
                          <a:pt x="9178724" y="620030"/>
                        </a:cubicBezTo>
                        <a:cubicBezTo>
                          <a:pt x="8847610" y="633606"/>
                          <a:pt x="8699284" y="581521"/>
                          <a:pt x="8421479" y="620030"/>
                        </a:cubicBezTo>
                        <a:cubicBezTo>
                          <a:pt x="8143674" y="658539"/>
                          <a:pt x="8043343" y="588100"/>
                          <a:pt x="7847809" y="620030"/>
                        </a:cubicBezTo>
                        <a:cubicBezTo>
                          <a:pt x="7652275" y="651960"/>
                          <a:pt x="7499974" y="566721"/>
                          <a:pt x="7365926" y="620030"/>
                        </a:cubicBezTo>
                        <a:cubicBezTo>
                          <a:pt x="7231878" y="673339"/>
                          <a:pt x="6983206" y="609203"/>
                          <a:pt x="6884043" y="620030"/>
                        </a:cubicBezTo>
                        <a:cubicBezTo>
                          <a:pt x="6784880" y="630857"/>
                          <a:pt x="6634085" y="589226"/>
                          <a:pt x="6402160" y="620030"/>
                        </a:cubicBezTo>
                        <a:cubicBezTo>
                          <a:pt x="6170235" y="650834"/>
                          <a:pt x="6075682" y="619367"/>
                          <a:pt x="5920277" y="620030"/>
                        </a:cubicBezTo>
                        <a:cubicBezTo>
                          <a:pt x="5764872" y="620693"/>
                          <a:pt x="5573139" y="548710"/>
                          <a:pt x="5254819" y="620030"/>
                        </a:cubicBezTo>
                        <a:cubicBezTo>
                          <a:pt x="4936499" y="691350"/>
                          <a:pt x="4839040" y="582151"/>
                          <a:pt x="4681149" y="620030"/>
                        </a:cubicBezTo>
                        <a:cubicBezTo>
                          <a:pt x="4523258" y="657909"/>
                          <a:pt x="4447847" y="611926"/>
                          <a:pt x="4382841" y="620030"/>
                        </a:cubicBezTo>
                        <a:cubicBezTo>
                          <a:pt x="4317835" y="628134"/>
                          <a:pt x="4075188" y="570834"/>
                          <a:pt x="3900958" y="620030"/>
                        </a:cubicBezTo>
                        <a:cubicBezTo>
                          <a:pt x="3726728" y="669226"/>
                          <a:pt x="3504960" y="595564"/>
                          <a:pt x="3235500" y="620030"/>
                        </a:cubicBezTo>
                        <a:cubicBezTo>
                          <a:pt x="2966040" y="644496"/>
                          <a:pt x="3034078" y="612289"/>
                          <a:pt x="2845404" y="620030"/>
                        </a:cubicBezTo>
                        <a:cubicBezTo>
                          <a:pt x="2656730" y="627771"/>
                          <a:pt x="2449560" y="570399"/>
                          <a:pt x="2088160" y="620030"/>
                        </a:cubicBezTo>
                        <a:cubicBezTo>
                          <a:pt x="1726760" y="669661"/>
                          <a:pt x="1489744" y="618694"/>
                          <a:pt x="1330915" y="620030"/>
                        </a:cubicBezTo>
                        <a:cubicBezTo>
                          <a:pt x="1172086" y="621366"/>
                          <a:pt x="970889" y="568148"/>
                          <a:pt x="757245" y="620030"/>
                        </a:cubicBezTo>
                        <a:cubicBezTo>
                          <a:pt x="543601" y="671912"/>
                          <a:pt x="288056" y="618081"/>
                          <a:pt x="0" y="620030"/>
                        </a:cubicBezTo>
                        <a:cubicBezTo>
                          <a:pt x="-24602" y="527322"/>
                          <a:pt x="13740" y="373087"/>
                          <a:pt x="0" y="310015"/>
                        </a:cubicBezTo>
                        <a:cubicBezTo>
                          <a:pt x="-13740" y="246943"/>
                          <a:pt x="26405" y="66838"/>
                          <a:pt x="0" y="0"/>
                        </a:cubicBezTo>
                        <a:close/>
                      </a:path>
                      <a:path w="9178724" h="620030" stroke="0" extrusionOk="0">
                        <a:moveTo>
                          <a:pt x="0" y="0"/>
                        </a:moveTo>
                        <a:cubicBezTo>
                          <a:pt x="96739" y="-29740"/>
                          <a:pt x="316269" y="55884"/>
                          <a:pt x="481883" y="0"/>
                        </a:cubicBezTo>
                        <a:cubicBezTo>
                          <a:pt x="647497" y="-55884"/>
                          <a:pt x="662906" y="22298"/>
                          <a:pt x="780192" y="0"/>
                        </a:cubicBezTo>
                        <a:cubicBezTo>
                          <a:pt x="897478" y="-22298"/>
                          <a:pt x="1174454" y="84120"/>
                          <a:pt x="1537436" y="0"/>
                        </a:cubicBezTo>
                        <a:cubicBezTo>
                          <a:pt x="1900418" y="-84120"/>
                          <a:pt x="1921992" y="49836"/>
                          <a:pt x="2019319" y="0"/>
                        </a:cubicBezTo>
                        <a:cubicBezTo>
                          <a:pt x="2116646" y="-49836"/>
                          <a:pt x="2279697" y="53246"/>
                          <a:pt x="2501202" y="0"/>
                        </a:cubicBezTo>
                        <a:cubicBezTo>
                          <a:pt x="2722707" y="-53246"/>
                          <a:pt x="3105924" y="15731"/>
                          <a:pt x="3258447" y="0"/>
                        </a:cubicBezTo>
                        <a:cubicBezTo>
                          <a:pt x="3410970" y="-15731"/>
                          <a:pt x="3548202" y="42104"/>
                          <a:pt x="3648543" y="0"/>
                        </a:cubicBezTo>
                        <a:cubicBezTo>
                          <a:pt x="3748884" y="-42104"/>
                          <a:pt x="4173673" y="21777"/>
                          <a:pt x="4405788" y="0"/>
                        </a:cubicBezTo>
                        <a:cubicBezTo>
                          <a:pt x="4637904" y="-21777"/>
                          <a:pt x="4991337" y="42536"/>
                          <a:pt x="5163032" y="0"/>
                        </a:cubicBezTo>
                        <a:cubicBezTo>
                          <a:pt x="5334727" y="-42536"/>
                          <a:pt x="5620270" y="48170"/>
                          <a:pt x="5736703" y="0"/>
                        </a:cubicBezTo>
                        <a:cubicBezTo>
                          <a:pt x="5853136" y="-48170"/>
                          <a:pt x="6278797" y="51597"/>
                          <a:pt x="6493947" y="0"/>
                        </a:cubicBezTo>
                        <a:cubicBezTo>
                          <a:pt x="6709097" y="-51597"/>
                          <a:pt x="6791622" y="51322"/>
                          <a:pt x="6975830" y="0"/>
                        </a:cubicBezTo>
                        <a:cubicBezTo>
                          <a:pt x="7160038" y="-51322"/>
                          <a:pt x="7222993" y="41857"/>
                          <a:pt x="7457713" y="0"/>
                        </a:cubicBezTo>
                        <a:cubicBezTo>
                          <a:pt x="7692433" y="-41857"/>
                          <a:pt x="7885776" y="62575"/>
                          <a:pt x="8123171" y="0"/>
                        </a:cubicBezTo>
                        <a:cubicBezTo>
                          <a:pt x="8360566" y="-62575"/>
                          <a:pt x="8394351" y="45246"/>
                          <a:pt x="8605054" y="0"/>
                        </a:cubicBezTo>
                        <a:cubicBezTo>
                          <a:pt x="8815757" y="-45246"/>
                          <a:pt x="8988246" y="15581"/>
                          <a:pt x="9178724" y="0"/>
                        </a:cubicBezTo>
                        <a:cubicBezTo>
                          <a:pt x="9202683" y="95727"/>
                          <a:pt x="9155313" y="164771"/>
                          <a:pt x="9178724" y="322416"/>
                        </a:cubicBezTo>
                        <a:cubicBezTo>
                          <a:pt x="9202135" y="480061"/>
                          <a:pt x="9157802" y="527713"/>
                          <a:pt x="9178724" y="620030"/>
                        </a:cubicBezTo>
                        <a:cubicBezTo>
                          <a:pt x="8951193" y="671370"/>
                          <a:pt x="8799462" y="595443"/>
                          <a:pt x="8513267" y="620030"/>
                        </a:cubicBezTo>
                        <a:cubicBezTo>
                          <a:pt x="8227072" y="644617"/>
                          <a:pt x="8259683" y="573792"/>
                          <a:pt x="8123171" y="620030"/>
                        </a:cubicBezTo>
                        <a:cubicBezTo>
                          <a:pt x="7986659" y="666268"/>
                          <a:pt x="7591580" y="543706"/>
                          <a:pt x="7365926" y="620030"/>
                        </a:cubicBezTo>
                        <a:cubicBezTo>
                          <a:pt x="7140272" y="696354"/>
                          <a:pt x="6935755" y="598652"/>
                          <a:pt x="6792256" y="620030"/>
                        </a:cubicBezTo>
                        <a:cubicBezTo>
                          <a:pt x="6648757" y="641408"/>
                          <a:pt x="6575267" y="585033"/>
                          <a:pt x="6402160" y="620030"/>
                        </a:cubicBezTo>
                        <a:cubicBezTo>
                          <a:pt x="6229053" y="655027"/>
                          <a:pt x="6024031" y="591791"/>
                          <a:pt x="5828490" y="620030"/>
                        </a:cubicBezTo>
                        <a:cubicBezTo>
                          <a:pt x="5632949" y="648269"/>
                          <a:pt x="5678078" y="587768"/>
                          <a:pt x="5530181" y="620030"/>
                        </a:cubicBezTo>
                        <a:cubicBezTo>
                          <a:pt x="5382284" y="652292"/>
                          <a:pt x="5354071" y="600649"/>
                          <a:pt x="5231873" y="620030"/>
                        </a:cubicBezTo>
                        <a:cubicBezTo>
                          <a:pt x="5109675" y="639411"/>
                          <a:pt x="4917260" y="557481"/>
                          <a:pt x="4658202" y="620030"/>
                        </a:cubicBezTo>
                        <a:cubicBezTo>
                          <a:pt x="4399144" y="682579"/>
                          <a:pt x="4442789" y="601632"/>
                          <a:pt x="4268107" y="620030"/>
                        </a:cubicBezTo>
                        <a:cubicBezTo>
                          <a:pt x="4093426" y="638428"/>
                          <a:pt x="3806188" y="560095"/>
                          <a:pt x="3602649" y="620030"/>
                        </a:cubicBezTo>
                        <a:cubicBezTo>
                          <a:pt x="3399110" y="679965"/>
                          <a:pt x="3364832" y="602250"/>
                          <a:pt x="3212553" y="620030"/>
                        </a:cubicBezTo>
                        <a:cubicBezTo>
                          <a:pt x="3060274" y="637810"/>
                          <a:pt x="2803745" y="611116"/>
                          <a:pt x="2547096" y="620030"/>
                        </a:cubicBezTo>
                        <a:cubicBezTo>
                          <a:pt x="2290447" y="628944"/>
                          <a:pt x="2330663" y="599928"/>
                          <a:pt x="2248787" y="620030"/>
                        </a:cubicBezTo>
                        <a:cubicBezTo>
                          <a:pt x="2166911" y="640132"/>
                          <a:pt x="1894976" y="566256"/>
                          <a:pt x="1583330" y="620030"/>
                        </a:cubicBezTo>
                        <a:cubicBezTo>
                          <a:pt x="1271684" y="673804"/>
                          <a:pt x="1331706" y="588276"/>
                          <a:pt x="1193234" y="620030"/>
                        </a:cubicBezTo>
                        <a:cubicBezTo>
                          <a:pt x="1054762" y="651784"/>
                          <a:pt x="1037048" y="618999"/>
                          <a:pt x="894926" y="620030"/>
                        </a:cubicBezTo>
                        <a:cubicBezTo>
                          <a:pt x="752804" y="621061"/>
                          <a:pt x="670831" y="580283"/>
                          <a:pt x="504830" y="620030"/>
                        </a:cubicBezTo>
                        <a:cubicBezTo>
                          <a:pt x="338829" y="659777"/>
                          <a:pt x="209164" y="605714"/>
                          <a:pt x="0" y="620030"/>
                        </a:cubicBezTo>
                        <a:cubicBezTo>
                          <a:pt x="-25652" y="520703"/>
                          <a:pt x="14295" y="447375"/>
                          <a:pt x="0" y="322416"/>
                        </a:cubicBezTo>
                        <a:cubicBezTo>
                          <a:pt x="-14295" y="197457"/>
                          <a:pt x="4354" y="146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solidFill>
                  <a:schemeClr val="tx1"/>
                </a:solidFill>
                <a:latin typeface="Cambria" panose="02040503050406030204" pitchFamily="18" charset="0"/>
                <a:cs typeface="Arial" panose="020B0604020202020204" pitchFamily="34" charset="0"/>
              </a:rPr>
              <a:t>Ridurre il pregiudizio</a:t>
            </a:r>
          </a:p>
        </p:txBody>
      </p:sp>
      <p:sp>
        <p:nvSpPr>
          <p:cNvPr id="14" name="CasellaDiTesto 13">
            <a:extLst>
              <a:ext uri="{FF2B5EF4-FFF2-40B4-BE49-F238E27FC236}">
                <a16:creationId xmlns:a16="http://schemas.microsoft.com/office/drawing/2014/main" id="{5F8F2B93-123B-8A44-9484-FE97110F492A}"/>
              </a:ext>
            </a:extLst>
          </p:cNvPr>
          <p:cNvSpPr txBox="1"/>
          <p:nvPr/>
        </p:nvSpPr>
        <p:spPr>
          <a:xfrm>
            <a:off x="1702758" y="1557368"/>
            <a:ext cx="8508043" cy="584775"/>
          </a:xfrm>
          <a:prstGeom prst="rect">
            <a:avLst/>
          </a:prstGeom>
          <a:noFill/>
          <a:ln w="3175">
            <a:solidFill>
              <a:schemeClr val="tx2">
                <a:lumMod val="50000"/>
              </a:schemeClr>
            </a:solidFill>
          </a:ln>
        </p:spPr>
        <p:txBody>
          <a:bodyPr wrap="square" rtlCol="0">
            <a:spAutoFit/>
          </a:bodyPr>
          <a:lstStyle/>
          <a:p>
            <a:r>
              <a:rPr lang="it-IT" sz="1600" dirty="0">
                <a:latin typeface="Cambria" panose="02040503050406030204" pitchFamily="18" charset="0"/>
              </a:rPr>
              <a:t>Secondo </a:t>
            </a:r>
            <a:r>
              <a:rPr lang="it-IT" sz="1600" dirty="0" err="1">
                <a:latin typeface="Cambria" panose="02040503050406030204" pitchFamily="18" charset="0"/>
              </a:rPr>
              <a:t>Allport</a:t>
            </a:r>
            <a:r>
              <a:rPr lang="it-IT" sz="1600" dirty="0">
                <a:latin typeface="Cambria" panose="02040503050406030204" pitchFamily="18" charset="0"/>
              </a:rPr>
              <a:t> [1954], pregiudizio e discriminazione sorgono a causa della </a:t>
            </a:r>
            <a:r>
              <a:rPr lang="it-IT" sz="1600" b="1" dirty="0">
                <a:latin typeface="Cambria" panose="02040503050406030204" pitchFamily="18" charset="0"/>
              </a:rPr>
              <a:t>mancanza di conoscenza </a:t>
            </a:r>
            <a:r>
              <a:rPr lang="it-IT" sz="1600" dirty="0">
                <a:latin typeface="Cambria" panose="02040503050406030204" pitchFamily="18" charset="0"/>
              </a:rPr>
              <a:t>tra gli individui appartenenti a gruppi differenti.</a:t>
            </a:r>
          </a:p>
        </p:txBody>
      </p:sp>
      <p:sp>
        <p:nvSpPr>
          <p:cNvPr id="15" name="CasellaDiTesto 14">
            <a:extLst>
              <a:ext uri="{FF2B5EF4-FFF2-40B4-BE49-F238E27FC236}">
                <a16:creationId xmlns:a16="http://schemas.microsoft.com/office/drawing/2014/main" id="{12B44A08-4D65-AF4F-A0C9-44A8A6B3D4FB}"/>
              </a:ext>
            </a:extLst>
          </p:cNvPr>
          <p:cNvSpPr txBox="1"/>
          <p:nvPr/>
        </p:nvSpPr>
        <p:spPr>
          <a:xfrm>
            <a:off x="1688990" y="2250640"/>
            <a:ext cx="8521811" cy="584775"/>
          </a:xfrm>
          <a:prstGeom prst="rect">
            <a:avLst/>
          </a:prstGeom>
          <a:noFill/>
          <a:ln w="3175">
            <a:solidFill>
              <a:schemeClr val="tx2">
                <a:lumMod val="50000"/>
              </a:schemeClr>
            </a:solidFill>
          </a:ln>
        </p:spPr>
        <p:txBody>
          <a:bodyPr wrap="square" rtlCol="0">
            <a:spAutoFit/>
          </a:bodyPr>
          <a:lstStyle/>
          <a:p>
            <a:r>
              <a:rPr lang="it-IT" sz="1600" b="1" dirty="0">
                <a:latin typeface="Cambria" panose="02040503050406030204" pitchFamily="18" charset="0"/>
              </a:rPr>
              <a:t>Favorire la possibilità di contatto </a:t>
            </a:r>
            <a:r>
              <a:rPr lang="it-IT" sz="1600" dirty="0">
                <a:latin typeface="Cambria" panose="02040503050406030204" pitchFamily="18" charset="0"/>
              </a:rPr>
              <a:t>tra membri di gruppi etnici diversi dovrebbe </a:t>
            </a:r>
            <a:r>
              <a:rPr lang="it-IT" sz="1600" b="1" dirty="0">
                <a:latin typeface="Cambria" panose="02040503050406030204" pitchFamily="18" charset="0"/>
              </a:rPr>
              <a:t>aumentare la conoscenza reciproca</a:t>
            </a:r>
            <a:r>
              <a:rPr lang="it-IT" sz="1600" dirty="0">
                <a:latin typeface="Cambria" panose="02040503050406030204" pitchFamily="18" charset="0"/>
              </a:rPr>
              <a:t> e quindi diminuire il pregiudizio verso i membri dell’altro gruppo.</a:t>
            </a:r>
          </a:p>
        </p:txBody>
      </p:sp>
      <p:sp>
        <p:nvSpPr>
          <p:cNvPr id="16" name="CasellaDiTesto 15">
            <a:extLst>
              <a:ext uri="{FF2B5EF4-FFF2-40B4-BE49-F238E27FC236}">
                <a16:creationId xmlns:a16="http://schemas.microsoft.com/office/drawing/2014/main" id="{BF926346-EB05-AD44-990F-5D2B17A58B64}"/>
              </a:ext>
            </a:extLst>
          </p:cNvPr>
          <p:cNvSpPr txBox="1"/>
          <p:nvPr/>
        </p:nvSpPr>
        <p:spPr>
          <a:xfrm>
            <a:off x="1669226" y="2968914"/>
            <a:ext cx="8541575" cy="1815882"/>
          </a:xfrm>
          <a:prstGeom prst="rect">
            <a:avLst/>
          </a:prstGeom>
          <a:noFill/>
          <a:ln w="25400">
            <a:solidFill>
              <a:schemeClr val="tx2">
                <a:lumMod val="50000"/>
              </a:schemeClr>
            </a:solidFill>
          </a:ln>
        </p:spPr>
        <p:txBody>
          <a:bodyPr wrap="square" rtlCol="0">
            <a:spAutoFit/>
          </a:bodyPr>
          <a:lstStyle/>
          <a:p>
            <a:r>
              <a:rPr lang="it-IT" sz="1600" dirty="0">
                <a:latin typeface="Cambria" panose="02040503050406030204" pitchFamily="18" charset="0"/>
              </a:rPr>
              <a:t>Secondo </a:t>
            </a:r>
            <a:r>
              <a:rPr lang="it-IT" sz="1600" dirty="0" err="1">
                <a:latin typeface="Cambria" panose="02040503050406030204" pitchFamily="18" charset="0"/>
              </a:rPr>
              <a:t>Allport</a:t>
            </a:r>
            <a:r>
              <a:rPr lang="it-IT" sz="1600" dirty="0">
                <a:latin typeface="Cambria" panose="02040503050406030204" pitchFamily="18" charset="0"/>
              </a:rPr>
              <a:t> [1954], perché il contatto intergruppi abbia effetti positivi devono essere rispettate </a:t>
            </a:r>
            <a:r>
              <a:rPr lang="it-IT" sz="1600" b="1" dirty="0">
                <a:latin typeface="Cambria" panose="02040503050406030204" pitchFamily="18" charset="0"/>
              </a:rPr>
              <a:t>QUATTRO CONDIZIONI FONDAMENTALI</a:t>
            </a:r>
            <a:r>
              <a:rPr lang="it-IT" sz="1600" dirty="0">
                <a:latin typeface="Cambria" panose="02040503050406030204" pitchFamily="18" charset="0"/>
              </a:rPr>
              <a:t>:</a:t>
            </a:r>
          </a:p>
          <a:p>
            <a:endParaRPr lang="it-IT" sz="1600" dirty="0">
              <a:latin typeface="Cambria" panose="02040503050406030204" pitchFamily="18" charset="0"/>
            </a:endParaRPr>
          </a:p>
          <a:p>
            <a:pPr marL="342900" indent="-342900">
              <a:buAutoNum type="arabicPeriod"/>
            </a:pPr>
            <a:r>
              <a:rPr lang="it-IT" sz="1600" dirty="0">
                <a:latin typeface="Cambria" panose="02040503050406030204" pitchFamily="18" charset="0"/>
              </a:rPr>
              <a:t>ci deve essere la possibilità di una </a:t>
            </a:r>
            <a:r>
              <a:rPr lang="it-IT" sz="1600" b="1" dirty="0">
                <a:solidFill>
                  <a:schemeClr val="tx2"/>
                </a:solidFill>
                <a:latin typeface="Cambria" panose="02040503050406030204" pitchFamily="18" charset="0"/>
              </a:rPr>
              <a:t>conoscenza approfondita </a:t>
            </a:r>
            <a:r>
              <a:rPr lang="it-IT" sz="1600" dirty="0">
                <a:latin typeface="Cambria" panose="02040503050406030204" pitchFamily="18" charset="0"/>
              </a:rPr>
              <a:t>tra i membri dei due gruppi;</a:t>
            </a:r>
          </a:p>
          <a:p>
            <a:pPr marL="342900" indent="-342900">
              <a:buAutoNum type="arabicPeriod"/>
            </a:pPr>
            <a:r>
              <a:rPr lang="it-IT" sz="1600" dirty="0">
                <a:latin typeface="Cambria" panose="02040503050406030204" pitchFamily="18" charset="0"/>
              </a:rPr>
              <a:t>le persone che interagiscono devono avere uno </a:t>
            </a:r>
            <a:r>
              <a:rPr lang="it-IT" sz="1600" b="1" dirty="0">
                <a:solidFill>
                  <a:schemeClr val="tx2"/>
                </a:solidFill>
                <a:latin typeface="Cambria" panose="02040503050406030204" pitchFamily="18" charset="0"/>
              </a:rPr>
              <a:t>status simile</a:t>
            </a:r>
            <a:r>
              <a:rPr lang="it-IT" sz="1600" dirty="0">
                <a:latin typeface="Cambria" panose="02040503050406030204" pitchFamily="18" charset="0"/>
              </a:rPr>
              <a:t>;</a:t>
            </a:r>
          </a:p>
          <a:p>
            <a:pPr marL="342900" indent="-342900">
              <a:buAutoNum type="arabicPeriod"/>
            </a:pPr>
            <a:r>
              <a:rPr lang="it-IT" sz="1600" dirty="0">
                <a:latin typeface="Cambria" panose="02040503050406030204" pitchFamily="18" charset="0"/>
              </a:rPr>
              <a:t>ci deve essere </a:t>
            </a:r>
            <a:r>
              <a:rPr lang="it-IT" sz="1600" b="1" dirty="0">
                <a:solidFill>
                  <a:schemeClr val="tx2"/>
                </a:solidFill>
                <a:latin typeface="Cambria" panose="02040503050406030204" pitchFamily="18" charset="0"/>
              </a:rPr>
              <a:t>sostegno da parte delle istituzioni</a:t>
            </a:r>
            <a:r>
              <a:rPr lang="it-IT" sz="1600" dirty="0">
                <a:latin typeface="Cambria" panose="02040503050406030204" pitchFamily="18" charset="0"/>
              </a:rPr>
              <a:t>;</a:t>
            </a:r>
          </a:p>
          <a:p>
            <a:pPr marL="342900" indent="-342900">
              <a:buAutoNum type="arabicPeriod"/>
            </a:pPr>
            <a:r>
              <a:rPr lang="it-IT" sz="1600" dirty="0">
                <a:latin typeface="Cambria" panose="02040503050406030204" pitchFamily="18" charset="0"/>
              </a:rPr>
              <a:t>le persone devono </a:t>
            </a:r>
            <a:r>
              <a:rPr lang="it-IT" sz="1600" b="1" dirty="0">
                <a:solidFill>
                  <a:schemeClr val="tx2"/>
                </a:solidFill>
                <a:latin typeface="Cambria" panose="02040503050406030204" pitchFamily="18" charset="0"/>
              </a:rPr>
              <a:t>cooperare</a:t>
            </a:r>
            <a:r>
              <a:rPr lang="it-IT" sz="1600" dirty="0">
                <a:latin typeface="Cambria" panose="02040503050406030204" pitchFamily="18" charset="0"/>
              </a:rPr>
              <a:t> per il raggiungimento di </a:t>
            </a:r>
            <a:r>
              <a:rPr lang="it-IT" sz="1600" b="1" dirty="0">
                <a:solidFill>
                  <a:schemeClr val="tx2"/>
                </a:solidFill>
                <a:latin typeface="Cambria" panose="02040503050406030204" pitchFamily="18" charset="0"/>
              </a:rPr>
              <a:t>obiettivi comuni</a:t>
            </a:r>
            <a:r>
              <a:rPr lang="it-IT" sz="1600" dirty="0">
                <a:latin typeface="Cambria" panose="02040503050406030204" pitchFamily="18" charset="0"/>
              </a:rPr>
              <a:t>. </a:t>
            </a:r>
          </a:p>
        </p:txBody>
      </p:sp>
      <p:sp>
        <p:nvSpPr>
          <p:cNvPr id="17" name="CasellaDiTesto 16">
            <a:extLst>
              <a:ext uri="{FF2B5EF4-FFF2-40B4-BE49-F238E27FC236}">
                <a16:creationId xmlns:a16="http://schemas.microsoft.com/office/drawing/2014/main" id="{8C6CAB14-A566-AA4E-A381-DA4B775725F0}"/>
              </a:ext>
            </a:extLst>
          </p:cNvPr>
          <p:cNvSpPr txBox="1"/>
          <p:nvPr/>
        </p:nvSpPr>
        <p:spPr>
          <a:xfrm>
            <a:off x="5447928" y="4918297"/>
            <a:ext cx="4772960" cy="954107"/>
          </a:xfrm>
          <a:prstGeom prst="rect">
            <a:avLst/>
          </a:prstGeom>
          <a:noFill/>
          <a:ln w="3175">
            <a:solidFill>
              <a:schemeClr val="tx2">
                <a:lumMod val="50000"/>
              </a:schemeClr>
            </a:solidFill>
          </a:ln>
        </p:spPr>
        <p:txBody>
          <a:bodyPr wrap="square" rtlCol="0">
            <a:spAutoFit/>
          </a:bodyPr>
          <a:lstStyle/>
          <a:p>
            <a:r>
              <a:rPr lang="it-IT" sz="1400" dirty="0">
                <a:latin typeface="Cambria" panose="02040503050406030204" pitchFamily="18" charset="0"/>
              </a:rPr>
              <a:t>In una successiva meta-analisi [</a:t>
            </a:r>
            <a:r>
              <a:rPr lang="it-IT" sz="1400" dirty="0" err="1">
                <a:latin typeface="Cambria" panose="02040503050406030204" pitchFamily="18" charset="0"/>
              </a:rPr>
              <a:t>Pettigrew</a:t>
            </a:r>
            <a:r>
              <a:rPr lang="it-IT" sz="1400" dirty="0">
                <a:latin typeface="Cambria" panose="02040503050406030204" pitchFamily="18" charset="0"/>
              </a:rPr>
              <a:t> e </a:t>
            </a:r>
            <a:r>
              <a:rPr lang="it-IT" sz="1400" dirty="0" err="1">
                <a:latin typeface="Cambria" panose="02040503050406030204" pitchFamily="18" charset="0"/>
              </a:rPr>
              <a:t>Tropp</a:t>
            </a:r>
            <a:r>
              <a:rPr lang="it-IT" sz="1400" dirty="0">
                <a:latin typeface="Cambria" panose="02040503050406030204" pitchFamily="18" charset="0"/>
              </a:rPr>
              <a:t>, 2006] è emerso che </a:t>
            </a:r>
            <a:r>
              <a:rPr lang="it-IT" sz="1400" b="1" dirty="0">
                <a:solidFill>
                  <a:schemeClr val="tx2"/>
                </a:solidFill>
                <a:latin typeface="Cambria" panose="02040503050406030204" pitchFamily="18" charset="0"/>
              </a:rPr>
              <a:t>il contatto riduce il pregiudizio </a:t>
            </a:r>
            <a:r>
              <a:rPr lang="it-IT" sz="1400" dirty="0">
                <a:latin typeface="Cambria" panose="02040503050406030204" pitchFamily="18" charset="0"/>
              </a:rPr>
              <a:t>(l’effetto medio è </a:t>
            </a:r>
            <a:r>
              <a:rPr lang="it-IT" sz="1400" b="1" i="1" dirty="0" err="1">
                <a:latin typeface="Cambria" panose="02040503050406030204" pitchFamily="18" charset="0"/>
              </a:rPr>
              <a:t>r</a:t>
            </a:r>
            <a:r>
              <a:rPr lang="it-IT" sz="1400" b="1" dirty="0">
                <a:latin typeface="Cambria" panose="02040503050406030204" pitchFamily="18" charset="0"/>
              </a:rPr>
              <a:t> = -.21</a:t>
            </a:r>
            <a:r>
              <a:rPr lang="it-IT" sz="1400" dirty="0">
                <a:latin typeface="Cambria" panose="02040503050406030204" pitchFamily="18" charset="0"/>
              </a:rPr>
              <a:t>). Se le condizioni di </a:t>
            </a:r>
            <a:r>
              <a:rPr lang="it-IT" sz="1400" dirty="0" err="1">
                <a:latin typeface="Cambria" panose="02040503050406030204" pitchFamily="18" charset="0"/>
              </a:rPr>
              <a:t>Allport</a:t>
            </a:r>
            <a:r>
              <a:rPr lang="it-IT" sz="1400" dirty="0">
                <a:latin typeface="Cambria" panose="02040503050406030204" pitchFamily="18" charset="0"/>
              </a:rPr>
              <a:t> sono rispettate, l’effetto medio è più forte (</a:t>
            </a:r>
            <a:r>
              <a:rPr lang="it-IT" sz="1400" b="1" i="1" dirty="0" err="1">
                <a:latin typeface="Cambria" panose="02040503050406030204" pitchFamily="18" charset="0"/>
              </a:rPr>
              <a:t>r</a:t>
            </a:r>
            <a:r>
              <a:rPr lang="it-IT" sz="1400" b="1" dirty="0">
                <a:latin typeface="Cambria" panose="02040503050406030204" pitchFamily="18" charset="0"/>
              </a:rPr>
              <a:t> = -.29</a:t>
            </a:r>
            <a:r>
              <a:rPr lang="it-IT" sz="1400" dirty="0">
                <a:latin typeface="Cambria" panose="02040503050406030204" pitchFamily="18" charset="0"/>
              </a:rPr>
              <a:t>).</a:t>
            </a:r>
          </a:p>
        </p:txBody>
      </p:sp>
    </p:spTree>
    <p:extLst>
      <p:ext uri="{BB962C8B-B14F-4D97-AF65-F5344CB8AC3E}">
        <p14:creationId xmlns:p14="http://schemas.microsoft.com/office/powerpoint/2010/main" val="59412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7E38C0-08CF-F741-88EF-F3398AD1F37A}"/>
              </a:ext>
            </a:extLst>
          </p:cNvPr>
          <p:cNvSpPr>
            <a:spLocks noGrp="1"/>
          </p:cNvSpPr>
          <p:nvPr>
            <p:ph type="sldNum" sz="quarter" idx="12"/>
          </p:nvPr>
        </p:nvSpPr>
        <p:spPr/>
        <p:txBody>
          <a:bodyPr/>
          <a:lstStyle/>
          <a:p>
            <a:fld id="{E3AAEEB7-370C-4CD1-84ED-44A96922B98A}" type="slidenum">
              <a:rPr lang="it-IT" smtClean="0"/>
              <a:pPr/>
              <a:t>39</a:t>
            </a:fld>
            <a:endParaRPr lang="it-IT"/>
          </a:p>
        </p:txBody>
      </p:sp>
      <p:sp>
        <p:nvSpPr>
          <p:cNvPr id="6" name="Rettangolo 5">
            <a:extLst>
              <a:ext uri="{FF2B5EF4-FFF2-40B4-BE49-F238E27FC236}">
                <a16:creationId xmlns:a16="http://schemas.microsoft.com/office/drawing/2014/main" id="{80637DFD-FB59-2F49-AFE4-AAFF759B002C}"/>
              </a:ext>
            </a:extLst>
          </p:cNvPr>
          <p:cNvSpPr/>
          <p:nvPr/>
        </p:nvSpPr>
        <p:spPr>
          <a:xfrm>
            <a:off x="1661452" y="590428"/>
            <a:ext cx="7602900" cy="858443"/>
          </a:xfrm>
          <a:prstGeom prst="rect">
            <a:avLst/>
          </a:prstGeom>
          <a:noFill/>
          <a:ln cmpd="sng">
            <a:solidFill>
              <a:schemeClr val="tx2">
                <a:alpha val="86000"/>
              </a:schemeClr>
            </a:solidFill>
            <a:prstDash val="solid"/>
            <a:extLst>
              <a:ext uri="{C807C97D-BFC1-408E-A445-0C87EB9F89A2}">
                <ask:lineSketchStyleProps xmlns:ask="http://schemas.microsoft.com/office/drawing/2018/sketchyshapes" sd="1219033472">
                  <a:custGeom>
                    <a:avLst/>
                    <a:gdLst>
                      <a:gd name="connsiteX0" fmla="*/ 0 w 9178724"/>
                      <a:gd name="connsiteY0" fmla="*/ 0 h 620030"/>
                      <a:gd name="connsiteX1" fmla="*/ 298309 w 9178724"/>
                      <a:gd name="connsiteY1" fmla="*/ 0 h 620030"/>
                      <a:gd name="connsiteX2" fmla="*/ 596617 w 9178724"/>
                      <a:gd name="connsiteY2" fmla="*/ 0 h 620030"/>
                      <a:gd name="connsiteX3" fmla="*/ 894926 w 9178724"/>
                      <a:gd name="connsiteY3" fmla="*/ 0 h 620030"/>
                      <a:gd name="connsiteX4" fmla="*/ 1652170 w 9178724"/>
                      <a:gd name="connsiteY4" fmla="*/ 0 h 620030"/>
                      <a:gd name="connsiteX5" fmla="*/ 2225841 w 9178724"/>
                      <a:gd name="connsiteY5" fmla="*/ 0 h 620030"/>
                      <a:gd name="connsiteX6" fmla="*/ 2524149 w 9178724"/>
                      <a:gd name="connsiteY6" fmla="*/ 0 h 620030"/>
                      <a:gd name="connsiteX7" fmla="*/ 3097819 w 9178724"/>
                      <a:gd name="connsiteY7" fmla="*/ 0 h 620030"/>
                      <a:gd name="connsiteX8" fmla="*/ 3855064 w 9178724"/>
                      <a:gd name="connsiteY8" fmla="*/ 0 h 620030"/>
                      <a:gd name="connsiteX9" fmla="*/ 4336947 w 9178724"/>
                      <a:gd name="connsiteY9" fmla="*/ 0 h 620030"/>
                      <a:gd name="connsiteX10" fmla="*/ 4818830 w 9178724"/>
                      <a:gd name="connsiteY10" fmla="*/ 0 h 620030"/>
                      <a:gd name="connsiteX11" fmla="*/ 5392500 w 9178724"/>
                      <a:gd name="connsiteY11" fmla="*/ 0 h 620030"/>
                      <a:gd name="connsiteX12" fmla="*/ 6057958 w 9178724"/>
                      <a:gd name="connsiteY12" fmla="*/ 0 h 620030"/>
                      <a:gd name="connsiteX13" fmla="*/ 6723415 w 9178724"/>
                      <a:gd name="connsiteY13" fmla="*/ 0 h 620030"/>
                      <a:gd name="connsiteX14" fmla="*/ 7388873 w 9178724"/>
                      <a:gd name="connsiteY14" fmla="*/ 0 h 620030"/>
                      <a:gd name="connsiteX15" fmla="*/ 8146118 w 9178724"/>
                      <a:gd name="connsiteY15" fmla="*/ 0 h 620030"/>
                      <a:gd name="connsiteX16" fmla="*/ 9178724 w 9178724"/>
                      <a:gd name="connsiteY16" fmla="*/ 0 h 620030"/>
                      <a:gd name="connsiteX17" fmla="*/ 9178724 w 9178724"/>
                      <a:gd name="connsiteY17" fmla="*/ 316215 h 620030"/>
                      <a:gd name="connsiteX18" fmla="*/ 9178724 w 9178724"/>
                      <a:gd name="connsiteY18" fmla="*/ 620030 h 620030"/>
                      <a:gd name="connsiteX19" fmla="*/ 8421479 w 9178724"/>
                      <a:gd name="connsiteY19" fmla="*/ 620030 h 620030"/>
                      <a:gd name="connsiteX20" fmla="*/ 7847809 w 9178724"/>
                      <a:gd name="connsiteY20" fmla="*/ 620030 h 620030"/>
                      <a:gd name="connsiteX21" fmla="*/ 7365926 w 9178724"/>
                      <a:gd name="connsiteY21" fmla="*/ 620030 h 620030"/>
                      <a:gd name="connsiteX22" fmla="*/ 6884043 w 9178724"/>
                      <a:gd name="connsiteY22" fmla="*/ 620030 h 620030"/>
                      <a:gd name="connsiteX23" fmla="*/ 6402160 w 9178724"/>
                      <a:gd name="connsiteY23" fmla="*/ 620030 h 620030"/>
                      <a:gd name="connsiteX24" fmla="*/ 5920277 w 9178724"/>
                      <a:gd name="connsiteY24" fmla="*/ 620030 h 620030"/>
                      <a:gd name="connsiteX25" fmla="*/ 5254819 w 9178724"/>
                      <a:gd name="connsiteY25" fmla="*/ 620030 h 620030"/>
                      <a:gd name="connsiteX26" fmla="*/ 4681149 w 9178724"/>
                      <a:gd name="connsiteY26" fmla="*/ 620030 h 620030"/>
                      <a:gd name="connsiteX27" fmla="*/ 4382841 w 9178724"/>
                      <a:gd name="connsiteY27" fmla="*/ 620030 h 620030"/>
                      <a:gd name="connsiteX28" fmla="*/ 3900958 w 9178724"/>
                      <a:gd name="connsiteY28" fmla="*/ 620030 h 620030"/>
                      <a:gd name="connsiteX29" fmla="*/ 3235500 w 9178724"/>
                      <a:gd name="connsiteY29" fmla="*/ 620030 h 620030"/>
                      <a:gd name="connsiteX30" fmla="*/ 2845404 w 9178724"/>
                      <a:gd name="connsiteY30" fmla="*/ 620030 h 620030"/>
                      <a:gd name="connsiteX31" fmla="*/ 2088160 w 9178724"/>
                      <a:gd name="connsiteY31" fmla="*/ 620030 h 620030"/>
                      <a:gd name="connsiteX32" fmla="*/ 1330915 w 9178724"/>
                      <a:gd name="connsiteY32" fmla="*/ 620030 h 620030"/>
                      <a:gd name="connsiteX33" fmla="*/ 757245 w 9178724"/>
                      <a:gd name="connsiteY33" fmla="*/ 620030 h 620030"/>
                      <a:gd name="connsiteX34" fmla="*/ 0 w 9178724"/>
                      <a:gd name="connsiteY34" fmla="*/ 620030 h 620030"/>
                      <a:gd name="connsiteX35" fmla="*/ 0 w 9178724"/>
                      <a:gd name="connsiteY35" fmla="*/ 310015 h 620030"/>
                      <a:gd name="connsiteX36" fmla="*/ 0 w 9178724"/>
                      <a:gd name="connsiteY36" fmla="*/ 0 h 62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78724" h="620030" fill="none" extrusionOk="0">
                        <a:moveTo>
                          <a:pt x="0" y="0"/>
                        </a:moveTo>
                        <a:cubicBezTo>
                          <a:pt x="102535" y="-35417"/>
                          <a:pt x="231128" y="19743"/>
                          <a:pt x="298309" y="0"/>
                        </a:cubicBezTo>
                        <a:cubicBezTo>
                          <a:pt x="365490" y="-19743"/>
                          <a:pt x="504771" y="6903"/>
                          <a:pt x="596617" y="0"/>
                        </a:cubicBezTo>
                        <a:cubicBezTo>
                          <a:pt x="688463" y="-6903"/>
                          <a:pt x="801466" y="32459"/>
                          <a:pt x="894926" y="0"/>
                        </a:cubicBezTo>
                        <a:cubicBezTo>
                          <a:pt x="988386" y="-32459"/>
                          <a:pt x="1351220" y="8679"/>
                          <a:pt x="1652170" y="0"/>
                        </a:cubicBezTo>
                        <a:cubicBezTo>
                          <a:pt x="1953120" y="-8679"/>
                          <a:pt x="2036343" y="40882"/>
                          <a:pt x="2225841" y="0"/>
                        </a:cubicBezTo>
                        <a:cubicBezTo>
                          <a:pt x="2415339" y="-40882"/>
                          <a:pt x="2409558" y="12227"/>
                          <a:pt x="2524149" y="0"/>
                        </a:cubicBezTo>
                        <a:cubicBezTo>
                          <a:pt x="2638740" y="-12227"/>
                          <a:pt x="2909787" y="59308"/>
                          <a:pt x="3097819" y="0"/>
                        </a:cubicBezTo>
                        <a:cubicBezTo>
                          <a:pt x="3285851" y="-59308"/>
                          <a:pt x="3499507" y="53098"/>
                          <a:pt x="3855064" y="0"/>
                        </a:cubicBezTo>
                        <a:cubicBezTo>
                          <a:pt x="4210622" y="-53098"/>
                          <a:pt x="4150339" y="24700"/>
                          <a:pt x="4336947" y="0"/>
                        </a:cubicBezTo>
                        <a:cubicBezTo>
                          <a:pt x="4523555" y="-24700"/>
                          <a:pt x="4623920" y="10678"/>
                          <a:pt x="4818830" y="0"/>
                        </a:cubicBezTo>
                        <a:cubicBezTo>
                          <a:pt x="5013740" y="-10678"/>
                          <a:pt x="5127394" y="40268"/>
                          <a:pt x="5392500" y="0"/>
                        </a:cubicBezTo>
                        <a:cubicBezTo>
                          <a:pt x="5657606" y="-40268"/>
                          <a:pt x="5754330" y="74320"/>
                          <a:pt x="6057958" y="0"/>
                        </a:cubicBezTo>
                        <a:cubicBezTo>
                          <a:pt x="6361586" y="-74320"/>
                          <a:pt x="6494940" y="37329"/>
                          <a:pt x="6723415" y="0"/>
                        </a:cubicBezTo>
                        <a:cubicBezTo>
                          <a:pt x="6951890" y="-37329"/>
                          <a:pt x="7117832" y="30948"/>
                          <a:pt x="7388873" y="0"/>
                        </a:cubicBezTo>
                        <a:cubicBezTo>
                          <a:pt x="7659914" y="-30948"/>
                          <a:pt x="7926991" y="65074"/>
                          <a:pt x="8146118" y="0"/>
                        </a:cubicBezTo>
                        <a:cubicBezTo>
                          <a:pt x="8365246" y="-65074"/>
                          <a:pt x="8701383" y="71750"/>
                          <a:pt x="9178724" y="0"/>
                        </a:cubicBezTo>
                        <a:cubicBezTo>
                          <a:pt x="9200174" y="141322"/>
                          <a:pt x="9160033" y="216766"/>
                          <a:pt x="9178724" y="316215"/>
                        </a:cubicBezTo>
                        <a:cubicBezTo>
                          <a:pt x="9197415" y="415665"/>
                          <a:pt x="9170910" y="493137"/>
                          <a:pt x="9178724" y="620030"/>
                        </a:cubicBezTo>
                        <a:cubicBezTo>
                          <a:pt x="8847610" y="633606"/>
                          <a:pt x="8699284" y="581521"/>
                          <a:pt x="8421479" y="620030"/>
                        </a:cubicBezTo>
                        <a:cubicBezTo>
                          <a:pt x="8143674" y="658539"/>
                          <a:pt x="8043343" y="588100"/>
                          <a:pt x="7847809" y="620030"/>
                        </a:cubicBezTo>
                        <a:cubicBezTo>
                          <a:pt x="7652275" y="651960"/>
                          <a:pt x="7499974" y="566721"/>
                          <a:pt x="7365926" y="620030"/>
                        </a:cubicBezTo>
                        <a:cubicBezTo>
                          <a:pt x="7231878" y="673339"/>
                          <a:pt x="6983206" y="609203"/>
                          <a:pt x="6884043" y="620030"/>
                        </a:cubicBezTo>
                        <a:cubicBezTo>
                          <a:pt x="6784880" y="630857"/>
                          <a:pt x="6634085" y="589226"/>
                          <a:pt x="6402160" y="620030"/>
                        </a:cubicBezTo>
                        <a:cubicBezTo>
                          <a:pt x="6170235" y="650834"/>
                          <a:pt x="6075682" y="619367"/>
                          <a:pt x="5920277" y="620030"/>
                        </a:cubicBezTo>
                        <a:cubicBezTo>
                          <a:pt x="5764872" y="620693"/>
                          <a:pt x="5573139" y="548710"/>
                          <a:pt x="5254819" y="620030"/>
                        </a:cubicBezTo>
                        <a:cubicBezTo>
                          <a:pt x="4936499" y="691350"/>
                          <a:pt x="4839040" y="582151"/>
                          <a:pt x="4681149" y="620030"/>
                        </a:cubicBezTo>
                        <a:cubicBezTo>
                          <a:pt x="4523258" y="657909"/>
                          <a:pt x="4447847" y="611926"/>
                          <a:pt x="4382841" y="620030"/>
                        </a:cubicBezTo>
                        <a:cubicBezTo>
                          <a:pt x="4317835" y="628134"/>
                          <a:pt x="4075188" y="570834"/>
                          <a:pt x="3900958" y="620030"/>
                        </a:cubicBezTo>
                        <a:cubicBezTo>
                          <a:pt x="3726728" y="669226"/>
                          <a:pt x="3504960" y="595564"/>
                          <a:pt x="3235500" y="620030"/>
                        </a:cubicBezTo>
                        <a:cubicBezTo>
                          <a:pt x="2966040" y="644496"/>
                          <a:pt x="3034078" y="612289"/>
                          <a:pt x="2845404" y="620030"/>
                        </a:cubicBezTo>
                        <a:cubicBezTo>
                          <a:pt x="2656730" y="627771"/>
                          <a:pt x="2449560" y="570399"/>
                          <a:pt x="2088160" y="620030"/>
                        </a:cubicBezTo>
                        <a:cubicBezTo>
                          <a:pt x="1726760" y="669661"/>
                          <a:pt x="1489744" y="618694"/>
                          <a:pt x="1330915" y="620030"/>
                        </a:cubicBezTo>
                        <a:cubicBezTo>
                          <a:pt x="1172086" y="621366"/>
                          <a:pt x="970889" y="568148"/>
                          <a:pt x="757245" y="620030"/>
                        </a:cubicBezTo>
                        <a:cubicBezTo>
                          <a:pt x="543601" y="671912"/>
                          <a:pt x="288056" y="618081"/>
                          <a:pt x="0" y="620030"/>
                        </a:cubicBezTo>
                        <a:cubicBezTo>
                          <a:pt x="-24602" y="527322"/>
                          <a:pt x="13740" y="373087"/>
                          <a:pt x="0" y="310015"/>
                        </a:cubicBezTo>
                        <a:cubicBezTo>
                          <a:pt x="-13740" y="246943"/>
                          <a:pt x="26405" y="66838"/>
                          <a:pt x="0" y="0"/>
                        </a:cubicBezTo>
                        <a:close/>
                      </a:path>
                      <a:path w="9178724" h="620030" stroke="0" extrusionOk="0">
                        <a:moveTo>
                          <a:pt x="0" y="0"/>
                        </a:moveTo>
                        <a:cubicBezTo>
                          <a:pt x="96739" y="-29740"/>
                          <a:pt x="316269" y="55884"/>
                          <a:pt x="481883" y="0"/>
                        </a:cubicBezTo>
                        <a:cubicBezTo>
                          <a:pt x="647497" y="-55884"/>
                          <a:pt x="662906" y="22298"/>
                          <a:pt x="780192" y="0"/>
                        </a:cubicBezTo>
                        <a:cubicBezTo>
                          <a:pt x="897478" y="-22298"/>
                          <a:pt x="1174454" y="84120"/>
                          <a:pt x="1537436" y="0"/>
                        </a:cubicBezTo>
                        <a:cubicBezTo>
                          <a:pt x="1900418" y="-84120"/>
                          <a:pt x="1921992" y="49836"/>
                          <a:pt x="2019319" y="0"/>
                        </a:cubicBezTo>
                        <a:cubicBezTo>
                          <a:pt x="2116646" y="-49836"/>
                          <a:pt x="2279697" y="53246"/>
                          <a:pt x="2501202" y="0"/>
                        </a:cubicBezTo>
                        <a:cubicBezTo>
                          <a:pt x="2722707" y="-53246"/>
                          <a:pt x="3105924" y="15731"/>
                          <a:pt x="3258447" y="0"/>
                        </a:cubicBezTo>
                        <a:cubicBezTo>
                          <a:pt x="3410970" y="-15731"/>
                          <a:pt x="3548202" y="42104"/>
                          <a:pt x="3648543" y="0"/>
                        </a:cubicBezTo>
                        <a:cubicBezTo>
                          <a:pt x="3748884" y="-42104"/>
                          <a:pt x="4173673" y="21777"/>
                          <a:pt x="4405788" y="0"/>
                        </a:cubicBezTo>
                        <a:cubicBezTo>
                          <a:pt x="4637904" y="-21777"/>
                          <a:pt x="4991337" y="42536"/>
                          <a:pt x="5163032" y="0"/>
                        </a:cubicBezTo>
                        <a:cubicBezTo>
                          <a:pt x="5334727" y="-42536"/>
                          <a:pt x="5620270" y="48170"/>
                          <a:pt x="5736703" y="0"/>
                        </a:cubicBezTo>
                        <a:cubicBezTo>
                          <a:pt x="5853136" y="-48170"/>
                          <a:pt x="6278797" y="51597"/>
                          <a:pt x="6493947" y="0"/>
                        </a:cubicBezTo>
                        <a:cubicBezTo>
                          <a:pt x="6709097" y="-51597"/>
                          <a:pt x="6791622" y="51322"/>
                          <a:pt x="6975830" y="0"/>
                        </a:cubicBezTo>
                        <a:cubicBezTo>
                          <a:pt x="7160038" y="-51322"/>
                          <a:pt x="7222993" y="41857"/>
                          <a:pt x="7457713" y="0"/>
                        </a:cubicBezTo>
                        <a:cubicBezTo>
                          <a:pt x="7692433" y="-41857"/>
                          <a:pt x="7885776" y="62575"/>
                          <a:pt x="8123171" y="0"/>
                        </a:cubicBezTo>
                        <a:cubicBezTo>
                          <a:pt x="8360566" y="-62575"/>
                          <a:pt x="8394351" y="45246"/>
                          <a:pt x="8605054" y="0"/>
                        </a:cubicBezTo>
                        <a:cubicBezTo>
                          <a:pt x="8815757" y="-45246"/>
                          <a:pt x="8988246" y="15581"/>
                          <a:pt x="9178724" y="0"/>
                        </a:cubicBezTo>
                        <a:cubicBezTo>
                          <a:pt x="9202683" y="95727"/>
                          <a:pt x="9155313" y="164771"/>
                          <a:pt x="9178724" y="322416"/>
                        </a:cubicBezTo>
                        <a:cubicBezTo>
                          <a:pt x="9202135" y="480061"/>
                          <a:pt x="9157802" y="527713"/>
                          <a:pt x="9178724" y="620030"/>
                        </a:cubicBezTo>
                        <a:cubicBezTo>
                          <a:pt x="8951193" y="671370"/>
                          <a:pt x="8799462" y="595443"/>
                          <a:pt x="8513267" y="620030"/>
                        </a:cubicBezTo>
                        <a:cubicBezTo>
                          <a:pt x="8227072" y="644617"/>
                          <a:pt x="8259683" y="573792"/>
                          <a:pt x="8123171" y="620030"/>
                        </a:cubicBezTo>
                        <a:cubicBezTo>
                          <a:pt x="7986659" y="666268"/>
                          <a:pt x="7591580" y="543706"/>
                          <a:pt x="7365926" y="620030"/>
                        </a:cubicBezTo>
                        <a:cubicBezTo>
                          <a:pt x="7140272" y="696354"/>
                          <a:pt x="6935755" y="598652"/>
                          <a:pt x="6792256" y="620030"/>
                        </a:cubicBezTo>
                        <a:cubicBezTo>
                          <a:pt x="6648757" y="641408"/>
                          <a:pt x="6575267" y="585033"/>
                          <a:pt x="6402160" y="620030"/>
                        </a:cubicBezTo>
                        <a:cubicBezTo>
                          <a:pt x="6229053" y="655027"/>
                          <a:pt x="6024031" y="591791"/>
                          <a:pt x="5828490" y="620030"/>
                        </a:cubicBezTo>
                        <a:cubicBezTo>
                          <a:pt x="5632949" y="648269"/>
                          <a:pt x="5678078" y="587768"/>
                          <a:pt x="5530181" y="620030"/>
                        </a:cubicBezTo>
                        <a:cubicBezTo>
                          <a:pt x="5382284" y="652292"/>
                          <a:pt x="5354071" y="600649"/>
                          <a:pt x="5231873" y="620030"/>
                        </a:cubicBezTo>
                        <a:cubicBezTo>
                          <a:pt x="5109675" y="639411"/>
                          <a:pt x="4917260" y="557481"/>
                          <a:pt x="4658202" y="620030"/>
                        </a:cubicBezTo>
                        <a:cubicBezTo>
                          <a:pt x="4399144" y="682579"/>
                          <a:pt x="4442789" y="601632"/>
                          <a:pt x="4268107" y="620030"/>
                        </a:cubicBezTo>
                        <a:cubicBezTo>
                          <a:pt x="4093426" y="638428"/>
                          <a:pt x="3806188" y="560095"/>
                          <a:pt x="3602649" y="620030"/>
                        </a:cubicBezTo>
                        <a:cubicBezTo>
                          <a:pt x="3399110" y="679965"/>
                          <a:pt x="3364832" y="602250"/>
                          <a:pt x="3212553" y="620030"/>
                        </a:cubicBezTo>
                        <a:cubicBezTo>
                          <a:pt x="3060274" y="637810"/>
                          <a:pt x="2803745" y="611116"/>
                          <a:pt x="2547096" y="620030"/>
                        </a:cubicBezTo>
                        <a:cubicBezTo>
                          <a:pt x="2290447" y="628944"/>
                          <a:pt x="2330663" y="599928"/>
                          <a:pt x="2248787" y="620030"/>
                        </a:cubicBezTo>
                        <a:cubicBezTo>
                          <a:pt x="2166911" y="640132"/>
                          <a:pt x="1894976" y="566256"/>
                          <a:pt x="1583330" y="620030"/>
                        </a:cubicBezTo>
                        <a:cubicBezTo>
                          <a:pt x="1271684" y="673804"/>
                          <a:pt x="1331706" y="588276"/>
                          <a:pt x="1193234" y="620030"/>
                        </a:cubicBezTo>
                        <a:cubicBezTo>
                          <a:pt x="1054762" y="651784"/>
                          <a:pt x="1037048" y="618999"/>
                          <a:pt x="894926" y="620030"/>
                        </a:cubicBezTo>
                        <a:cubicBezTo>
                          <a:pt x="752804" y="621061"/>
                          <a:pt x="670831" y="580283"/>
                          <a:pt x="504830" y="620030"/>
                        </a:cubicBezTo>
                        <a:cubicBezTo>
                          <a:pt x="338829" y="659777"/>
                          <a:pt x="209164" y="605714"/>
                          <a:pt x="0" y="620030"/>
                        </a:cubicBezTo>
                        <a:cubicBezTo>
                          <a:pt x="-25652" y="520703"/>
                          <a:pt x="14295" y="447375"/>
                          <a:pt x="0" y="322416"/>
                        </a:cubicBezTo>
                        <a:cubicBezTo>
                          <a:pt x="-14295" y="197457"/>
                          <a:pt x="4354" y="146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solidFill>
                  <a:schemeClr val="tx1"/>
                </a:solidFill>
                <a:latin typeface="Cambria" panose="02040503050406030204" pitchFamily="18" charset="0"/>
                <a:cs typeface="Arial" panose="020B0604020202020204" pitchFamily="34" charset="0"/>
              </a:rPr>
              <a:t>Ridurre il pregiudizio</a:t>
            </a:r>
          </a:p>
        </p:txBody>
      </p:sp>
      <p:sp>
        <p:nvSpPr>
          <p:cNvPr id="14" name="CasellaDiTesto 13">
            <a:extLst>
              <a:ext uri="{FF2B5EF4-FFF2-40B4-BE49-F238E27FC236}">
                <a16:creationId xmlns:a16="http://schemas.microsoft.com/office/drawing/2014/main" id="{5F8F2B93-123B-8A44-9484-FE97110F492A}"/>
              </a:ext>
            </a:extLst>
          </p:cNvPr>
          <p:cNvSpPr txBox="1"/>
          <p:nvPr/>
        </p:nvSpPr>
        <p:spPr>
          <a:xfrm>
            <a:off x="1702758" y="1650286"/>
            <a:ext cx="8508043" cy="338554"/>
          </a:xfrm>
          <a:prstGeom prst="rect">
            <a:avLst/>
          </a:prstGeom>
          <a:noFill/>
          <a:ln w="3175">
            <a:solidFill>
              <a:schemeClr val="tx2">
                <a:lumMod val="50000"/>
              </a:schemeClr>
            </a:solidFill>
          </a:ln>
        </p:spPr>
        <p:txBody>
          <a:bodyPr wrap="square" rtlCol="0">
            <a:spAutoFit/>
          </a:bodyPr>
          <a:lstStyle/>
          <a:p>
            <a:r>
              <a:rPr lang="it-IT" sz="1600" dirty="0">
                <a:latin typeface="Cambria" panose="02040503050406030204" pitchFamily="18" charset="0"/>
              </a:rPr>
              <a:t>L’ipotesi del contatto sostiene che il contatto riduca il pregiudizio, ma non specifica </a:t>
            </a:r>
            <a:r>
              <a:rPr lang="it-IT" sz="1600" b="1" dirty="0">
                <a:latin typeface="Cambria" panose="02040503050406030204" pitchFamily="18" charset="0"/>
              </a:rPr>
              <a:t>come</a:t>
            </a:r>
            <a:r>
              <a:rPr lang="it-IT" sz="1600" dirty="0">
                <a:latin typeface="Cambria" panose="02040503050406030204" pitchFamily="18" charset="0"/>
              </a:rPr>
              <a:t>.</a:t>
            </a:r>
          </a:p>
        </p:txBody>
      </p:sp>
      <p:sp>
        <p:nvSpPr>
          <p:cNvPr id="15" name="CasellaDiTesto 14">
            <a:extLst>
              <a:ext uri="{FF2B5EF4-FFF2-40B4-BE49-F238E27FC236}">
                <a16:creationId xmlns:a16="http://schemas.microsoft.com/office/drawing/2014/main" id="{12B44A08-4D65-AF4F-A0C9-44A8A6B3D4FB}"/>
              </a:ext>
            </a:extLst>
          </p:cNvPr>
          <p:cNvSpPr txBox="1"/>
          <p:nvPr/>
        </p:nvSpPr>
        <p:spPr>
          <a:xfrm>
            <a:off x="1688990" y="2082334"/>
            <a:ext cx="8508043" cy="338554"/>
          </a:xfrm>
          <a:prstGeom prst="rect">
            <a:avLst/>
          </a:prstGeom>
          <a:noFill/>
          <a:ln w="3175">
            <a:solidFill>
              <a:schemeClr val="tx2">
                <a:lumMod val="50000"/>
              </a:schemeClr>
            </a:solidFill>
          </a:ln>
        </p:spPr>
        <p:txBody>
          <a:bodyPr wrap="square" rtlCol="0">
            <a:spAutoFit/>
          </a:bodyPr>
          <a:lstStyle/>
          <a:p>
            <a:r>
              <a:rPr lang="it-IT" sz="1600" dirty="0">
                <a:latin typeface="Cambria" panose="02040503050406030204" pitchFamily="18" charset="0"/>
              </a:rPr>
              <a:t>Sono stati proposti </a:t>
            </a:r>
            <a:r>
              <a:rPr lang="it-IT" sz="1600" b="1" dirty="0">
                <a:latin typeface="Cambria" panose="02040503050406030204" pitchFamily="18" charset="0"/>
              </a:rPr>
              <a:t>diversi fattori </a:t>
            </a:r>
            <a:r>
              <a:rPr lang="it-IT" sz="1600" dirty="0">
                <a:latin typeface="Cambria" panose="02040503050406030204" pitchFamily="18" charset="0"/>
              </a:rPr>
              <a:t>che possono spiegare gli effetti del contatto sul pregiudizio.</a:t>
            </a:r>
          </a:p>
        </p:txBody>
      </p:sp>
      <p:grpSp>
        <p:nvGrpSpPr>
          <p:cNvPr id="5" name="Gruppo 4">
            <a:extLst>
              <a:ext uri="{FF2B5EF4-FFF2-40B4-BE49-F238E27FC236}">
                <a16:creationId xmlns:a16="http://schemas.microsoft.com/office/drawing/2014/main" id="{64318755-BA68-334C-A186-42742AE36954}"/>
              </a:ext>
            </a:extLst>
          </p:cNvPr>
          <p:cNvGrpSpPr/>
          <p:nvPr/>
        </p:nvGrpSpPr>
        <p:grpSpPr>
          <a:xfrm>
            <a:off x="2351586" y="2708920"/>
            <a:ext cx="6912766" cy="2664296"/>
            <a:chOff x="545103" y="2708920"/>
            <a:chExt cx="6912766" cy="2664296"/>
          </a:xfrm>
        </p:grpSpPr>
        <p:sp>
          <p:nvSpPr>
            <p:cNvPr id="16" name="CasellaDiTesto 15">
              <a:extLst>
                <a:ext uri="{FF2B5EF4-FFF2-40B4-BE49-F238E27FC236}">
                  <a16:creationId xmlns:a16="http://schemas.microsoft.com/office/drawing/2014/main" id="{BF926346-EB05-AD44-990F-5D2B17A58B64}"/>
                </a:ext>
              </a:extLst>
            </p:cNvPr>
            <p:cNvSpPr txBox="1"/>
            <p:nvPr/>
          </p:nvSpPr>
          <p:spPr>
            <a:xfrm>
              <a:off x="545103" y="3075449"/>
              <a:ext cx="3738866" cy="1107996"/>
            </a:xfrm>
            <a:prstGeom prst="rect">
              <a:avLst/>
            </a:prstGeom>
            <a:noFill/>
            <a:ln w="3175">
              <a:noFill/>
            </a:ln>
          </p:spPr>
          <p:txBody>
            <a:bodyPr wrap="square" rtlCol="0">
              <a:spAutoFit/>
            </a:bodyPr>
            <a:lstStyle/>
            <a:p>
              <a:r>
                <a:rPr lang="it-IT" b="1" dirty="0">
                  <a:latin typeface="Cambria" panose="02040503050406030204" pitchFamily="18" charset="0"/>
                </a:rPr>
                <a:t>Fattori COGNITIVI</a:t>
              </a:r>
            </a:p>
            <a:p>
              <a:endParaRPr lang="it-IT" sz="1600" dirty="0">
                <a:latin typeface="Cambria" panose="02040503050406030204" pitchFamily="18" charset="0"/>
              </a:endParaRPr>
            </a:p>
            <a:p>
              <a:r>
                <a:rPr lang="it-IT" sz="1600" dirty="0">
                  <a:latin typeface="Cambria" panose="02040503050406030204" pitchFamily="18" charset="0"/>
                </a:rPr>
                <a:t>Cambiamento della rappresentazione cognitiva del proprio e dell’altro gruppo.</a:t>
              </a:r>
            </a:p>
          </p:txBody>
        </p:sp>
        <p:sp>
          <p:nvSpPr>
            <p:cNvPr id="12" name="CasellaDiTesto 11">
              <a:extLst>
                <a:ext uri="{FF2B5EF4-FFF2-40B4-BE49-F238E27FC236}">
                  <a16:creationId xmlns:a16="http://schemas.microsoft.com/office/drawing/2014/main" id="{E05EC9C7-718A-5F43-9478-A22606791E06}"/>
                </a:ext>
              </a:extLst>
            </p:cNvPr>
            <p:cNvSpPr txBox="1"/>
            <p:nvPr/>
          </p:nvSpPr>
          <p:spPr>
            <a:xfrm>
              <a:off x="4419010" y="3075449"/>
              <a:ext cx="3038859" cy="1107996"/>
            </a:xfrm>
            <a:prstGeom prst="rect">
              <a:avLst/>
            </a:prstGeom>
            <a:noFill/>
            <a:ln w="3175">
              <a:noFill/>
            </a:ln>
          </p:spPr>
          <p:txBody>
            <a:bodyPr wrap="square" rtlCol="0">
              <a:spAutoFit/>
            </a:bodyPr>
            <a:lstStyle/>
            <a:p>
              <a:r>
                <a:rPr lang="it-IT" b="1" dirty="0">
                  <a:latin typeface="Cambria" panose="02040503050406030204" pitchFamily="18" charset="0"/>
                </a:rPr>
                <a:t>Fattori EMOTIVI</a:t>
              </a:r>
            </a:p>
            <a:p>
              <a:endParaRPr lang="it-IT" sz="1600" dirty="0">
                <a:latin typeface="Cambria" panose="02040503050406030204" pitchFamily="18" charset="0"/>
              </a:endParaRPr>
            </a:p>
            <a:p>
              <a:r>
                <a:rPr lang="it-IT" sz="1600" dirty="0">
                  <a:latin typeface="Cambria" panose="02040503050406030204" pitchFamily="18" charset="0"/>
                </a:rPr>
                <a:t>Emozioni intergruppo (ansia, empatia, senso di minaccia).</a:t>
              </a:r>
            </a:p>
          </p:txBody>
        </p:sp>
        <p:cxnSp>
          <p:nvCxnSpPr>
            <p:cNvPr id="3" name="Connettore 1 2">
              <a:extLst>
                <a:ext uri="{FF2B5EF4-FFF2-40B4-BE49-F238E27FC236}">
                  <a16:creationId xmlns:a16="http://schemas.microsoft.com/office/drawing/2014/main" id="{30B242F7-9C25-3545-A194-4006833E1DB9}"/>
                </a:ext>
              </a:extLst>
            </p:cNvPr>
            <p:cNvCxnSpPr/>
            <p:nvPr/>
          </p:nvCxnSpPr>
          <p:spPr>
            <a:xfrm>
              <a:off x="4283968" y="2708920"/>
              <a:ext cx="0" cy="2664296"/>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5841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C0E654-34DC-9607-7F96-445621914E98}"/>
              </a:ext>
            </a:extLst>
          </p:cNvPr>
          <p:cNvSpPr>
            <a:spLocks noGrp="1"/>
          </p:cNvSpPr>
          <p:nvPr>
            <p:ph type="title"/>
          </p:nvPr>
        </p:nvSpPr>
        <p:spPr/>
        <p:txBody>
          <a:bodyPr/>
          <a:lstStyle/>
          <a:p>
            <a:r>
              <a:rPr lang="it-IT" dirty="0">
                <a:solidFill>
                  <a:srgbClr val="29ABEF"/>
                </a:solidFill>
                <a:latin typeface="title-regular"/>
                <a:hlinkClick r:id="rId2"/>
              </a:rPr>
              <a:t>Progetto STEP</a:t>
            </a:r>
            <a:endParaRPr lang="it-IT" dirty="0"/>
          </a:p>
        </p:txBody>
      </p:sp>
      <p:sp>
        <p:nvSpPr>
          <p:cNvPr id="3" name="Segnaposto contenuto 2">
            <a:extLst>
              <a:ext uri="{FF2B5EF4-FFF2-40B4-BE49-F238E27FC236}">
                <a16:creationId xmlns:a16="http://schemas.microsoft.com/office/drawing/2014/main" id="{21DA08BC-0DE1-2DCD-8C4B-DF079B3EA470}"/>
              </a:ext>
            </a:extLst>
          </p:cNvPr>
          <p:cNvSpPr>
            <a:spLocks noGrp="1"/>
          </p:cNvSpPr>
          <p:nvPr>
            <p:ph idx="1"/>
          </p:nvPr>
        </p:nvSpPr>
        <p:spPr/>
        <p:txBody>
          <a:bodyPr>
            <a:normAutofit fontScale="92500" lnSpcReduction="20000"/>
          </a:bodyPr>
          <a:lstStyle/>
          <a:p>
            <a:pPr marL="0" indent="0">
              <a:buNone/>
            </a:pPr>
            <a:r>
              <a:rPr lang="it-IT" dirty="0">
                <a:solidFill>
                  <a:srgbClr val="222222"/>
                </a:solidFill>
                <a:latin typeface="title-regular"/>
              </a:rPr>
              <a:t>L</a:t>
            </a:r>
            <a:r>
              <a:rPr lang="it-IT" b="0" i="0" dirty="0">
                <a:solidFill>
                  <a:srgbClr val="222222"/>
                </a:solidFill>
                <a:effectLst/>
                <a:latin typeface="title-regular"/>
              </a:rPr>
              <a:t>’</a:t>
            </a:r>
            <a:r>
              <a:rPr lang="it-IT" b="1" i="0" dirty="0">
                <a:solidFill>
                  <a:srgbClr val="222222"/>
                </a:solidFill>
                <a:effectLst/>
                <a:latin typeface="title-regular"/>
              </a:rPr>
              <a:t>Università della Tuscia</a:t>
            </a:r>
            <a:r>
              <a:rPr lang="it-IT" b="0" i="0" dirty="0">
                <a:solidFill>
                  <a:srgbClr val="222222"/>
                </a:solidFill>
                <a:effectLst/>
                <a:latin typeface="title-regular"/>
              </a:rPr>
              <a:t>, in partnership con </a:t>
            </a:r>
            <a:r>
              <a:rPr lang="it-IT" b="1" i="0" dirty="0">
                <a:solidFill>
                  <a:srgbClr val="222222"/>
                </a:solidFill>
                <a:effectLst/>
                <a:latin typeface="title-regular"/>
              </a:rPr>
              <a:t>Differenza Donna</a:t>
            </a:r>
            <a:r>
              <a:rPr lang="it-IT" dirty="0">
                <a:solidFill>
                  <a:srgbClr val="222222"/>
                </a:solidFill>
                <a:latin typeface="title-regular"/>
              </a:rPr>
              <a:t> (</a:t>
            </a:r>
            <a:r>
              <a:rPr lang="it-IT" b="0" i="0" dirty="0">
                <a:solidFill>
                  <a:srgbClr val="222222"/>
                </a:solidFill>
                <a:effectLst/>
                <a:latin typeface="title-regular"/>
              </a:rPr>
              <a:t>finanziamento del Dipartimento per le Pari Opportunità), </a:t>
            </a:r>
            <a:r>
              <a:rPr lang="it-IT" dirty="0">
                <a:solidFill>
                  <a:srgbClr val="222222"/>
                </a:solidFill>
                <a:latin typeface="title-regular"/>
              </a:rPr>
              <a:t>ha effettuato una </a:t>
            </a:r>
            <a:r>
              <a:rPr lang="it-IT" b="0" i="0" dirty="0">
                <a:solidFill>
                  <a:srgbClr val="222222"/>
                </a:solidFill>
                <a:effectLst/>
                <a:latin typeface="title-regular"/>
              </a:rPr>
              <a:t>ricerca che ha analizzato</a:t>
            </a:r>
            <a:r>
              <a:rPr lang="it-IT" b="1" i="0" dirty="0">
                <a:solidFill>
                  <a:srgbClr val="222222"/>
                </a:solidFill>
                <a:effectLst/>
                <a:latin typeface="title-regular"/>
              </a:rPr>
              <a:t> 16.715 articoli </a:t>
            </a:r>
            <a:r>
              <a:rPr lang="it-IT" b="0" i="0" dirty="0">
                <a:solidFill>
                  <a:srgbClr val="222222"/>
                </a:solidFill>
                <a:effectLst/>
                <a:latin typeface="title-regular"/>
              </a:rPr>
              <a:t>di </a:t>
            </a:r>
            <a:r>
              <a:rPr lang="it-IT" b="1" i="0" dirty="0">
                <a:solidFill>
                  <a:srgbClr val="222222"/>
                </a:solidFill>
                <a:effectLst/>
                <a:latin typeface="title-regular"/>
              </a:rPr>
              <a:t>quindici diverse testate, pubblicati tra 2017 e 2019</a:t>
            </a:r>
            <a:r>
              <a:rPr lang="it-IT" b="0" i="0" dirty="0">
                <a:solidFill>
                  <a:srgbClr val="222222"/>
                </a:solidFill>
                <a:effectLst/>
                <a:latin typeface="title-regular"/>
              </a:rPr>
              <a:t>.</a:t>
            </a:r>
            <a:br>
              <a:rPr lang="it-IT" dirty="0"/>
            </a:br>
            <a:r>
              <a:rPr lang="it-IT" b="0" i="0" dirty="0">
                <a:solidFill>
                  <a:srgbClr val="222222"/>
                </a:solidFill>
                <a:effectLst/>
                <a:latin typeface="title-regular"/>
              </a:rPr>
              <a:t>I risultati mostrano come la tendenza prevalente sia quella di descrivere la violenza di genere come un fatto privato ed episodico. Come una</a:t>
            </a:r>
            <a:r>
              <a:rPr lang="it-IT" b="1" i="0" dirty="0">
                <a:solidFill>
                  <a:srgbClr val="222222"/>
                </a:solidFill>
                <a:effectLst/>
                <a:latin typeface="title-regular"/>
              </a:rPr>
              <a:t> «tragedia familiare»</a:t>
            </a:r>
            <a:r>
              <a:rPr lang="it-IT" b="0" i="0" dirty="0">
                <a:solidFill>
                  <a:srgbClr val="222222"/>
                </a:solidFill>
                <a:effectLst/>
                <a:latin typeface="title-regular"/>
              </a:rPr>
              <a:t>, legata a una situazione contingente, e non come la</a:t>
            </a:r>
            <a:r>
              <a:rPr lang="it-IT" b="1" i="0" dirty="0">
                <a:solidFill>
                  <a:srgbClr val="222222"/>
                </a:solidFill>
                <a:effectLst/>
                <a:latin typeface="title-regular"/>
              </a:rPr>
              <a:t> conseguenza di una concezione malata del rapporto tra i sessi</a:t>
            </a:r>
            <a:r>
              <a:rPr lang="it-IT" b="0" i="0" dirty="0">
                <a:solidFill>
                  <a:srgbClr val="222222"/>
                </a:solidFill>
                <a:effectLst/>
                <a:latin typeface="title-regular"/>
              </a:rPr>
              <a:t>. Spesso, inoltre, sui media </a:t>
            </a:r>
            <a:r>
              <a:rPr lang="it-IT" b="1" i="0" dirty="0">
                <a:solidFill>
                  <a:srgbClr val="222222"/>
                </a:solidFill>
                <a:effectLst/>
                <a:latin typeface="title-regular"/>
              </a:rPr>
              <a:t>si indugia più sulla vittima della violenza che sul suo artefice</a:t>
            </a:r>
            <a:r>
              <a:rPr lang="it-IT" b="0" i="0" dirty="0">
                <a:solidFill>
                  <a:srgbClr val="222222"/>
                </a:solidFill>
                <a:effectLst/>
                <a:latin typeface="title-regular"/>
              </a:rPr>
              <a:t>. Ma se le vite delle donne vengono passate al setaccio più di quelle degli uomini, si finisce col </a:t>
            </a:r>
            <a:r>
              <a:rPr lang="it-IT" b="1" i="0" dirty="0">
                <a:solidFill>
                  <a:srgbClr val="222222"/>
                </a:solidFill>
                <a:effectLst/>
                <a:latin typeface="title-regular"/>
              </a:rPr>
              <a:t>mettere in secondo piano i colpevoli</a:t>
            </a:r>
            <a:r>
              <a:rPr lang="it-IT" b="0" i="0" dirty="0">
                <a:solidFill>
                  <a:srgbClr val="222222"/>
                </a:solidFill>
                <a:effectLst/>
                <a:latin typeface="title-regular"/>
              </a:rPr>
              <a:t>, come se la brutalità - paradossalmente - non li riguardasse. Quanto alla violenza in sé, talvolta viene ancora raccontata come un </a:t>
            </a:r>
            <a:r>
              <a:rPr lang="it-IT" b="1" i="0" dirty="0">
                <a:solidFill>
                  <a:srgbClr val="222222"/>
                </a:solidFill>
                <a:effectLst/>
                <a:latin typeface="title-regular"/>
              </a:rPr>
              <a:t>«raptus»</a:t>
            </a:r>
            <a:r>
              <a:rPr lang="it-IT" b="0" i="0" dirty="0">
                <a:solidFill>
                  <a:srgbClr val="222222"/>
                </a:solidFill>
                <a:effectLst/>
                <a:latin typeface="title-regular"/>
              </a:rPr>
              <a:t> oppure associata alla </a:t>
            </a:r>
            <a:r>
              <a:rPr lang="it-IT" b="1" i="0" dirty="0">
                <a:solidFill>
                  <a:srgbClr val="222222"/>
                </a:solidFill>
                <a:effectLst/>
                <a:latin typeface="title-regular"/>
              </a:rPr>
              <a:t>«gelosia»</a:t>
            </a:r>
            <a:r>
              <a:rPr lang="it-IT" b="0" i="0" dirty="0">
                <a:solidFill>
                  <a:srgbClr val="222222"/>
                </a:solidFill>
                <a:effectLst/>
                <a:latin typeface="title-regular"/>
              </a:rPr>
              <a:t>: il carnefice, in questi casi, ne esce quasi deresponsabilizzato.</a:t>
            </a:r>
            <a:endParaRPr lang="it-IT" dirty="0"/>
          </a:p>
        </p:txBody>
      </p:sp>
    </p:spTree>
    <p:extLst>
      <p:ext uri="{BB962C8B-B14F-4D97-AF65-F5344CB8AC3E}">
        <p14:creationId xmlns:p14="http://schemas.microsoft.com/office/powerpoint/2010/main" val="15140975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7E38C0-08CF-F741-88EF-F3398AD1F37A}"/>
              </a:ext>
            </a:extLst>
          </p:cNvPr>
          <p:cNvSpPr>
            <a:spLocks noGrp="1"/>
          </p:cNvSpPr>
          <p:nvPr>
            <p:ph type="sldNum" sz="quarter" idx="12"/>
          </p:nvPr>
        </p:nvSpPr>
        <p:spPr/>
        <p:txBody>
          <a:bodyPr/>
          <a:lstStyle/>
          <a:p>
            <a:fld id="{E3AAEEB7-370C-4CD1-84ED-44A96922B98A}" type="slidenum">
              <a:rPr lang="it-IT" smtClean="0"/>
              <a:pPr/>
              <a:t>40</a:t>
            </a:fld>
            <a:endParaRPr lang="it-IT"/>
          </a:p>
        </p:txBody>
      </p:sp>
      <p:sp>
        <p:nvSpPr>
          <p:cNvPr id="6" name="Rettangolo 5">
            <a:extLst>
              <a:ext uri="{FF2B5EF4-FFF2-40B4-BE49-F238E27FC236}">
                <a16:creationId xmlns:a16="http://schemas.microsoft.com/office/drawing/2014/main" id="{80637DFD-FB59-2F49-AFE4-AAFF759B002C}"/>
              </a:ext>
            </a:extLst>
          </p:cNvPr>
          <p:cNvSpPr/>
          <p:nvPr/>
        </p:nvSpPr>
        <p:spPr>
          <a:xfrm>
            <a:off x="1661452" y="590428"/>
            <a:ext cx="7602900" cy="858443"/>
          </a:xfrm>
          <a:prstGeom prst="rect">
            <a:avLst/>
          </a:prstGeom>
          <a:noFill/>
          <a:ln cmpd="sng">
            <a:solidFill>
              <a:schemeClr val="tx2">
                <a:alpha val="86000"/>
              </a:schemeClr>
            </a:solidFill>
            <a:prstDash val="solid"/>
            <a:extLst>
              <a:ext uri="{C807C97D-BFC1-408E-A445-0C87EB9F89A2}">
                <ask:lineSketchStyleProps xmlns:ask="http://schemas.microsoft.com/office/drawing/2018/sketchyshapes" sd="1219033472">
                  <a:custGeom>
                    <a:avLst/>
                    <a:gdLst>
                      <a:gd name="connsiteX0" fmla="*/ 0 w 9178724"/>
                      <a:gd name="connsiteY0" fmla="*/ 0 h 620030"/>
                      <a:gd name="connsiteX1" fmla="*/ 298309 w 9178724"/>
                      <a:gd name="connsiteY1" fmla="*/ 0 h 620030"/>
                      <a:gd name="connsiteX2" fmla="*/ 596617 w 9178724"/>
                      <a:gd name="connsiteY2" fmla="*/ 0 h 620030"/>
                      <a:gd name="connsiteX3" fmla="*/ 894926 w 9178724"/>
                      <a:gd name="connsiteY3" fmla="*/ 0 h 620030"/>
                      <a:gd name="connsiteX4" fmla="*/ 1652170 w 9178724"/>
                      <a:gd name="connsiteY4" fmla="*/ 0 h 620030"/>
                      <a:gd name="connsiteX5" fmla="*/ 2225841 w 9178724"/>
                      <a:gd name="connsiteY5" fmla="*/ 0 h 620030"/>
                      <a:gd name="connsiteX6" fmla="*/ 2524149 w 9178724"/>
                      <a:gd name="connsiteY6" fmla="*/ 0 h 620030"/>
                      <a:gd name="connsiteX7" fmla="*/ 3097819 w 9178724"/>
                      <a:gd name="connsiteY7" fmla="*/ 0 h 620030"/>
                      <a:gd name="connsiteX8" fmla="*/ 3855064 w 9178724"/>
                      <a:gd name="connsiteY8" fmla="*/ 0 h 620030"/>
                      <a:gd name="connsiteX9" fmla="*/ 4336947 w 9178724"/>
                      <a:gd name="connsiteY9" fmla="*/ 0 h 620030"/>
                      <a:gd name="connsiteX10" fmla="*/ 4818830 w 9178724"/>
                      <a:gd name="connsiteY10" fmla="*/ 0 h 620030"/>
                      <a:gd name="connsiteX11" fmla="*/ 5392500 w 9178724"/>
                      <a:gd name="connsiteY11" fmla="*/ 0 h 620030"/>
                      <a:gd name="connsiteX12" fmla="*/ 6057958 w 9178724"/>
                      <a:gd name="connsiteY12" fmla="*/ 0 h 620030"/>
                      <a:gd name="connsiteX13" fmla="*/ 6723415 w 9178724"/>
                      <a:gd name="connsiteY13" fmla="*/ 0 h 620030"/>
                      <a:gd name="connsiteX14" fmla="*/ 7388873 w 9178724"/>
                      <a:gd name="connsiteY14" fmla="*/ 0 h 620030"/>
                      <a:gd name="connsiteX15" fmla="*/ 8146118 w 9178724"/>
                      <a:gd name="connsiteY15" fmla="*/ 0 h 620030"/>
                      <a:gd name="connsiteX16" fmla="*/ 9178724 w 9178724"/>
                      <a:gd name="connsiteY16" fmla="*/ 0 h 620030"/>
                      <a:gd name="connsiteX17" fmla="*/ 9178724 w 9178724"/>
                      <a:gd name="connsiteY17" fmla="*/ 316215 h 620030"/>
                      <a:gd name="connsiteX18" fmla="*/ 9178724 w 9178724"/>
                      <a:gd name="connsiteY18" fmla="*/ 620030 h 620030"/>
                      <a:gd name="connsiteX19" fmla="*/ 8421479 w 9178724"/>
                      <a:gd name="connsiteY19" fmla="*/ 620030 h 620030"/>
                      <a:gd name="connsiteX20" fmla="*/ 7847809 w 9178724"/>
                      <a:gd name="connsiteY20" fmla="*/ 620030 h 620030"/>
                      <a:gd name="connsiteX21" fmla="*/ 7365926 w 9178724"/>
                      <a:gd name="connsiteY21" fmla="*/ 620030 h 620030"/>
                      <a:gd name="connsiteX22" fmla="*/ 6884043 w 9178724"/>
                      <a:gd name="connsiteY22" fmla="*/ 620030 h 620030"/>
                      <a:gd name="connsiteX23" fmla="*/ 6402160 w 9178724"/>
                      <a:gd name="connsiteY23" fmla="*/ 620030 h 620030"/>
                      <a:gd name="connsiteX24" fmla="*/ 5920277 w 9178724"/>
                      <a:gd name="connsiteY24" fmla="*/ 620030 h 620030"/>
                      <a:gd name="connsiteX25" fmla="*/ 5254819 w 9178724"/>
                      <a:gd name="connsiteY25" fmla="*/ 620030 h 620030"/>
                      <a:gd name="connsiteX26" fmla="*/ 4681149 w 9178724"/>
                      <a:gd name="connsiteY26" fmla="*/ 620030 h 620030"/>
                      <a:gd name="connsiteX27" fmla="*/ 4382841 w 9178724"/>
                      <a:gd name="connsiteY27" fmla="*/ 620030 h 620030"/>
                      <a:gd name="connsiteX28" fmla="*/ 3900958 w 9178724"/>
                      <a:gd name="connsiteY28" fmla="*/ 620030 h 620030"/>
                      <a:gd name="connsiteX29" fmla="*/ 3235500 w 9178724"/>
                      <a:gd name="connsiteY29" fmla="*/ 620030 h 620030"/>
                      <a:gd name="connsiteX30" fmla="*/ 2845404 w 9178724"/>
                      <a:gd name="connsiteY30" fmla="*/ 620030 h 620030"/>
                      <a:gd name="connsiteX31" fmla="*/ 2088160 w 9178724"/>
                      <a:gd name="connsiteY31" fmla="*/ 620030 h 620030"/>
                      <a:gd name="connsiteX32" fmla="*/ 1330915 w 9178724"/>
                      <a:gd name="connsiteY32" fmla="*/ 620030 h 620030"/>
                      <a:gd name="connsiteX33" fmla="*/ 757245 w 9178724"/>
                      <a:gd name="connsiteY33" fmla="*/ 620030 h 620030"/>
                      <a:gd name="connsiteX34" fmla="*/ 0 w 9178724"/>
                      <a:gd name="connsiteY34" fmla="*/ 620030 h 620030"/>
                      <a:gd name="connsiteX35" fmla="*/ 0 w 9178724"/>
                      <a:gd name="connsiteY35" fmla="*/ 310015 h 620030"/>
                      <a:gd name="connsiteX36" fmla="*/ 0 w 9178724"/>
                      <a:gd name="connsiteY36" fmla="*/ 0 h 62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78724" h="620030" fill="none" extrusionOk="0">
                        <a:moveTo>
                          <a:pt x="0" y="0"/>
                        </a:moveTo>
                        <a:cubicBezTo>
                          <a:pt x="102535" y="-35417"/>
                          <a:pt x="231128" y="19743"/>
                          <a:pt x="298309" y="0"/>
                        </a:cubicBezTo>
                        <a:cubicBezTo>
                          <a:pt x="365490" y="-19743"/>
                          <a:pt x="504771" y="6903"/>
                          <a:pt x="596617" y="0"/>
                        </a:cubicBezTo>
                        <a:cubicBezTo>
                          <a:pt x="688463" y="-6903"/>
                          <a:pt x="801466" y="32459"/>
                          <a:pt x="894926" y="0"/>
                        </a:cubicBezTo>
                        <a:cubicBezTo>
                          <a:pt x="988386" y="-32459"/>
                          <a:pt x="1351220" y="8679"/>
                          <a:pt x="1652170" y="0"/>
                        </a:cubicBezTo>
                        <a:cubicBezTo>
                          <a:pt x="1953120" y="-8679"/>
                          <a:pt x="2036343" y="40882"/>
                          <a:pt x="2225841" y="0"/>
                        </a:cubicBezTo>
                        <a:cubicBezTo>
                          <a:pt x="2415339" y="-40882"/>
                          <a:pt x="2409558" y="12227"/>
                          <a:pt x="2524149" y="0"/>
                        </a:cubicBezTo>
                        <a:cubicBezTo>
                          <a:pt x="2638740" y="-12227"/>
                          <a:pt x="2909787" y="59308"/>
                          <a:pt x="3097819" y="0"/>
                        </a:cubicBezTo>
                        <a:cubicBezTo>
                          <a:pt x="3285851" y="-59308"/>
                          <a:pt x="3499507" y="53098"/>
                          <a:pt x="3855064" y="0"/>
                        </a:cubicBezTo>
                        <a:cubicBezTo>
                          <a:pt x="4210622" y="-53098"/>
                          <a:pt x="4150339" y="24700"/>
                          <a:pt x="4336947" y="0"/>
                        </a:cubicBezTo>
                        <a:cubicBezTo>
                          <a:pt x="4523555" y="-24700"/>
                          <a:pt x="4623920" y="10678"/>
                          <a:pt x="4818830" y="0"/>
                        </a:cubicBezTo>
                        <a:cubicBezTo>
                          <a:pt x="5013740" y="-10678"/>
                          <a:pt x="5127394" y="40268"/>
                          <a:pt x="5392500" y="0"/>
                        </a:cubicBezTo>
                        <a:cubicBezTo>
                          <a:pt x="5657606" y="-40268"/>
                          <a:pt x="5754330" y="74320"/>
                          <a:pt x="6057958" y="0"/>
                        </a:cubicBezTo>
                        <a:cubicBezTo>
                          <a:pt x="6361586" y="-74320"/>
                          <a:pt x="6494940" y="37329"/>
                          <a:pt x="6723415" y="0"/>
                        </a:cubicBezTo>
                        <a:cubicBezTo>
                          <a:pt x="6951890" y="-37329"/>
                          <a:pt x="7117832" y="30948"/>
                          <a:pt x="7388873" y="0"/>
                        </a:cubicBezTo>
                        <a:cubicBezTo>
                          <a:pt x="7659914" y="-30948"/>
                          <a:pt x="7926991" y="65074"/>
                          <a:pt x="8146118" y="0"/>
                        </a:cubicBezTo>
                        <a:cubicBezTo>
                          <a:pt x="8365246" y="-65074"/>
                          <a:pt x="8701383" y="71750"/>
                          <a:pt x="9178724" y="0"/>
                        </a:cubicBezTo>
                        <a:cubicBezTo>
                          <a:pt x="9200174" y="141322"/>
                          <a:pt x="9160033" y="216766"/>
                          <a:pt x="9178724" y="316215"/>
                        </a:cubicBezTo>
                        <a:cubicBezTo>
                          <a:pt x="9197415" y="415665"/>
                          <a:pt x="9170910" y="493137"/>
                          <a:pt x="9178724" y="620030"/>
                        </a:cubicBezTo>
                        <a:cubicBezTo>
                          <a:pt x="8847610" y="633606"/>
                          <a:pt x="8699284" y="581521"/>
                          <a:pt x="8421479" y="620030"/>
                        </a:cubicBezTo>
                        <a:cubicBezTo>
                          <a:pt x="8143674" y="658539"/>
                          <a:pt x="8043343" y="588100"/>
                          <a:pt x="7847809" y="620030"/>
                        </a:cubicBezTo>
                        <a:cubicBezTo>
                          <a:pt x="7652275" y="651960"/>
                          <a:pt x="7499974" y="566721"/>
                          <a:pt x="7365926" y="620030"/>
                        </a:cubicBezTo>
                        <a:cubicBezTo>
                          <a:pt x="7231878" y="673339"/>
                          <a:pt x="6983206" y="609203"/>
                          <a:pt x="6884043" y="620030"/>
                        </a:cubicBezTo>
                        <a:cubicBezTo>
                          <a:pt x="6784880" y="630857"/>
                          <a:pt x="6634085" y="589226"/>
                          <a:pt x="6402160" y="620030"/>
                        </a:cubicBezTo>
                        <a:cubicBezTo>
                          <a:pt x="6170235" y="650834"/>
                          <a:pt x="6075682" y="619367"/>
                          <a:pt x="5920277" y="620030"/>
                        </a:cubicBezTo>
                        <a:cubicBezTo>
                          <a:pt x="5764872" y="620693"/>
                          <a:pt x="5573139" y="548710"/>
                          <a:pt x="5254819" y="620030"/>
                        </a:cubicBezTo>
                        <a:cubicBezTo>
                          <a:pt x="4936499" y="691350"/>
                          <a:pt x="4839040" y="582151"/>
                          <a:pt x="4681149" y="620030"/>
                        </a:cubicBezTo>
                        <a:cubicBezTo>
                          <a:pt x="4523258" y="657909"/>
                          <a:pt x="4447847" y="611926"/>
                          <a:pt x="4382841" y="620030"/>
                        </a:cubicBezTo>
                        <a:cubicBezTo>
                          <a:pt x="4317835" y="628134"/>
                          <a:pt x="4075188" y="570834"/>
                          <a:pt x="3900958" y="620030"/>
                        </a:cubicBezTo>
                        <a:cubicBezTo>
                          <a:pt x="3726728" y="669226"/>
                          <a:pt x="3504960" y="595564"/>
                          <a:pt x="3235500" y="620030"/>
                        </a:cubicBezTo>
                        <a:cubicBezTo>
                          <a:pt x="2966040" y="644496"/>
                          <a:pt x="3034078" y="612289"/>
                          <a:pt x="2845404" y="620030"/>
                        </a:cubicBezTo>
                        <a:cubicBezTo>
                          <a:pt x="2656730" y="627771"/>
                          <a:pt x="2449560" y="570399"/>
                          <a:pt x="2088160" y="620030"/>
                        </a:cubicBezTo>
                        <a:cubicBezTo>
                          <a:pt x="1726760" y="669661"/>
                          <a:pt x="1489744" y="618694"/>
                          <a:pt x="1330915" y="620030"/>
                        </a:cubicBezTo>
                        <a:cubicBezTo>
                          <a:pt x="1172086" y="621366"/>
                          <a:pt x="970889" y="568148"/>
                          <a:pt x="757245" y="620030"/>
                        </a:cubicBezTo>
                        <a:cubicBezTo>
                          <a:pt x="543601" y="671912"/>
                          <a:pt x="288056" y="618081"/>
                          <a:pt x="0" y="620030"/>
                        </a:cubicBezTo>
                        <a:cubicBezTo>
                          <a:pt x="-24602" y="527322"/>
                          <a:pt x="13740" y="373087"/>
                          <a:pt x="0" y="310015"/>
                        </a:cubicBezTo>
                        <a:cubicBezTo>
                          <a:pt x="-13740" y="246943"/>
                          <a:pt x="26405" y="66838"/>
                          <a:pt x="0" y="0"/>
                        </a:cubicBezTo>
                        <a:close/>
                      </a:path>
                      <a:path w="9178724" h="620030" stroke="0" extrusionOk="0">
                        <a:moveTo>
                          <a:pt x="0" y="0"/>
                        </a:moveTo>
                        <a:cubicBezTo>
                          <a:pt x="96739" y="-29740"/>
                          <a:pt x="316269" y="55884"/>
                          <a:pt x="481883" y="0"/>
                        </a:cubicBezTo>
                        <a:cubicBezTo>
                          <a:pt x="647497" y="-55884"/>
                          <a:pt x="662906" y="22298"/>
                          <a:pt x="780192" y="0"/>
                        </a:cubicBezTo>
                        <a:cubicBezTo>
                          <a:pt x="897478" y="-22298"/>
                          <a:pt x="1174454" y="84120"/>
                          <a:pt x="1537436" y="0"/>
                        </a:cubicBezTo>
                        <a:cubicBezTo>
                          <a:pt x="1900418" y="-84120"/>
                          <a:pt x="1921992" y="49836"/>
                          <a:pt x="2019319" y="0"/>
                        </a:cubicBezTo>
                        <a:cubicBezTo>
                          <a:pt x="2116646" y="-49836"/>
                          <a:pt x="2279697" y="53246"/>
                          <a:pt x="2501202" y="0"/>
                        </a:cubicBezTo>
                        <a:cubicBezTo>
                          <a:pt x="2722707" y="-53246"/>
                          <a:pt x="3105924" y="15731"/>
                          <a:pt x="3258447" y="0"/>
                        </a:cubicBezTo>
                        <a:cubicBezTo>
                          <a:pt x="3410970" y="-15731"/>
                          <a:pt x="3548202" y="42104"/>
                          <a:pt x="3648543" y="0"/>
                        </a:cubicBezTo>
                        <a:cubicBezTo>
                          <a:pt x="3748884" y="-42104"/>
                          <a:pt x="4173673" y="21777"/>
                          <a:pt x="4405788" y="0"/>
                        </a:cubicBezTo>
                        <a:cubicBezTo>
                          <a:pt x="4637904" y="-21777"/>
                          <a:pt x="4991337" y="42536"/>
                          <a:pt x="5163032" y="0"/>
                        </a:cubicBezTo>
                        <a:cubicBezTo>
                          <a:pt x="5334727" y="-42536"/>
                          <a:pt x="5620270" y="48170"/>
                          <a:pt x="5736703" y="0"/>
                        </a:cubicBezTo>
                        <a:cubicBezTo>
                          <a:pt x="5853136" y="-48170"/>
                          <a:pt x="6278797" y="51597"/>
                          <a:pt x="6493947" y="0"/>
                        </a:cubicBezTo>
                        <a:cubicBezTo>
                          <a:pt x="6709097" y="-51597"/>
                          <a:pt x="6791622" y="51322"/>
                          <a:pt x="6975830" y="0"/>
                        </a:cubicBezTo>
                        <a:cubicBezTo>
                          <a:pt x="7160038" y="-51322"/>
                          <a:pt x="7222993" y="41857"/>
                          <a:pt x="7457713" y="0"/>
                        </a:cubicBezTo>
                        <a:cubicBezTo>
                          <a:pt x="7692433" y="-41857"/>
                          <a:pt x="7885776" y="62575"/>
                          <a:pt x="8123171" y="0"/>
                        </a:cubicBezTo>
                        <a:cubicBezTo>
                          <a:pt x="8360566" y="-62575"/>
                          <a:pt x="8394351" y="45246"/>
                          <a:pt x="8605054" y="0"/>
                        </a:cubicBezTo>
                        <a:cubicBezTo>
                          <a:pt x="8815757" y="-45246"/>
                          <a:pt x="8988246" y="15581"/>
                          <a:pt x="9178724" y="0"/>
                        </a:cubicBezTo>
                        <a:cubicBezTo>
                          <a:pt x="9202683" y="95727"/>
                          <a:pt x="9155313" y="164771"/>
                          <a:pt x="9178724" y="322416"/>
                        </a:cubicBezTo>
                        <a:cubicBezTo>
                          <a:pt x="9202135" y="480061"/>
                          <a:pt x="9157802" y="527713"/>
                          <a:pt x="9178724" y="620030"/>
                        </a:cubicBezTo>
                        <a:cubicBezTo>
                          <a:pt x="8951193" y="671370"/>
                          <a:pt x="8799462" y="595443"/>
                          <a:pt x="8513267" y="620030"/>
                        </a:cubicBezTo>
                        <a:cubicBezTo>
                          <a:pt x="8227072" y="644617"/>
                          <a:pt x="8259683" y="573792"/>
                          <a:pt x="8123171" y="620030"/>
                        </a:cubicBezTo>
                        <a:cubicBezTo>
                          <a:pt x="7986659" y="666268"/>
                          <a:pt x="7591580" y="543706"/>
                          <a:pt x="7365926" y="620030"/>
                        </a:cubicBezTo>
                        <a:cubicBezTo>
                          <a:pt x="7140272" y="696354"/>
                          <a:pt x="6935755" y="598652"/>
                          <a:pt x="6792256" y="620030"/>
                        </a:cubicBezTo>
                        <a:cubicBezTo>
                          <a:pt x="6648757" y="641408"/>
                          <a:pt x="6575267" y="585033"/>
                          <a:pt x="6402160" y="620030"/>
                        </a:cubicBezTo>
                        <a:cubicBezTo>
                          <a:pt x="6229053" y="655027"/>
                          <a:pt x="6024031" y="591791"/>
                          <a:pt x="5828490" y="620030"/>
                        </a:cubicBezTo>
                        <a:cubicBezTo>
                          <a:pt x="5632949" y="648269"/>
                          <a:pt x="5678078" y="587768"/>
                          <a:pt x="5530181" y="620030"/>
                        </a:cubicBezTo>
                        <a:cubicBezTo>
                          <a:pt x="5382284" y="652292"/>
                          <a:pt x="5354071" y="600649"/>
                          <a:pt x="5231873" y="620030"/>
                        </a:cubicBezTo>
                        <a:cubicBezTo>
                          <a:pt x="5109675" y="639411"/>
                          <a:pt x="4917260" y="557481"/>
                          <a:pt x="4658202" y="620030"/>
                        </a:cubicBezTo>
                        <a:cubicBezTo>
                          <a:pt x="4399144" y="682579"/>
                          <a:pt x="4442789" y="601632"/>
                          <a:pt x="4268107" y="620030"/>
                        </a:cubicBezTo>
                        <a:cubicBezTo>
                          <a:pt x="4093426" y="638428"/>
                          <a:pt x="3806188" y="560095"/>
                          <a:pt x="3602649" y="620030"/>
                        </a:cubicBezTo>
                        <a:cubicBezTo>
                          <a:pt x="3399110" y="679965"/>
                          <a:pt x="3364832" y="602250"/>
                          <a:pt x="3212553" y="620030"/>
                        </a:cubicBezTo>
                        <a:cubicBezTo>
                          <a:pt x="3060274" y="637810"/>
                          <a:pt x="2803745" y="611116"/>
                          <a:pt x="2547096" y="620030"/>
                        </a:cubicBezTo>
                        <a:cubicBezTo>
                          <a:pt x="2290447" y="628944"/>
                          <a:pt x="2330663" y="599928"/>
                          <a:pt x="2248787" y="620030"/>
                        </a:cubicBezTo>
                        <a:cubicBezTo>
                          <a:pt x="2166911" y="640132"/>
                          <a:pt x="1894976" y="566256"/>
                          <a:pt x="1583330" y="620030"/>
                        </a:cubicBezTo>
                        <a:cubicBezTo>
                          <a:pt x="1271684" y="673804"/>
                          <a:pt x="1331706" y="588276"/>
                          <a:pt x="1193234" y="620030"/>
                        </a:cubicBezTo>
                        <a:cubicBezTo>
                          <a:pt x="1054762" y="651784"/>
                          <a:pt x="1037048" y="618999"/>
                          <a:pt x="894926" y="620030"/>
                        </a:cubicBezTo>
                        <a:cubicBezTo>
                          <a:pt x="752804" y="621061"/>
                          <a:pt x="670831" y="580283"/>
                          <a:pt x="504830" y="620030"/>
                        </a:cubicBezTo>
                        <a:cubicBezTo>
                          <a:pt x="338829" y="659777"/>
                          <a:pt x="209164" y="605714"/>
                          <a:pt x="0" y="620030"/>
                        </a:cubicBezTo>
                        <a:cubicBezTo>
                          <a:pt x="-25652" y="520703"/>
                          <a:pt x="14295" y="447375"/>
                          <a:pt x="0" y="322416"/>
                        </a:cubicBezTo>
                        <a:cubicBezTo>
                          <a:pt x="-14295" y="197457"/>
                          <a:pt x="4354" y="146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solidFill>
                  <a:schemeClr val="tx1"/>
                </a:solidFill>
                <a:latin typeface="Cambria" panose="02040503050406030204" pitchFamily="18" charset="0"/>
                <a:cs typeface="Arial" panose="020B0604020202020204" pitchFamily="34" charset="0"/>
              </a:rPr>
              <a:t>Ridurre il pregiudizio</a:t>
            </a:r>
          </a:p>
        </p:txBody>
      </p:sp>
      <p:grpSp>
        <p:nvGrpSpPr>
          <p:cNvPr id="2" name="Gruppo 1">
            <a:extLst>
              <a:ext uri="{FF2B5EF4-FFF2-40B4-BE49-F238E27FC236}">
                <a16:creationId xmlns:a16="http://schemas.microsoft.com/office/drawing/2014/main" id="{3768F5FE-7147-B440-9861-EB4D4AEAC84D}"/>
              </a:ext>
            </a:extLst>
          </p:cNvPr>
          <p:cNvGrpSpPr/>
          <p:nvPr/>
        </p:nvGrpSpPr>
        <p:grpSpPr>
          <a:xfrm>
            <a:off x="1661452" y="1650956"/>
            <a:ext cx="8814022" cy="4154308"/>
            <a:chOff x="137452" y="1650956"/>
            <a:chExt cx="8814022" cy="4154308"/>
          </a:xfrm>
        </p:grpSpPr>
        <p:sp>
          <p:nvSpPr>
            <p:cNvPr id="15" name="CasellaDiTesto 14">
              <a:extLst>
                <a:ext uri="{FF2B5EF4-FFF2-40B4-BE49-F238E27FC236}">
                  <a16:creationId xmlns:a16="http://schemas.microsoft.com/office/drawing/2014/main" id="{12B44A08-4D65-AF4F-A0C9-44A8A6B3D4FB}"/>
                </a:ext>
              </a:extLst>
            </p:cNvPr>
            <p:cNvSpPr txBox="1"/>
            <p:nvPr/>
          </p:nvSpPr>
          <p:spPr>
            <a:xfrm>
              <a:off x="137452" y="1650956"/>
              <a:ext cx="8814022" cy="338554"/>
            </a:xfrm>
            <a:prstGeom prst="rect">
              <a:avLst/>
            </a:prstGeom>
            <a:noFill/>
            <a:ln w="3175">
              <a:noFill/>
            </a:ln>
          </p:spPr>
          <p:txBody>
            <a:bodyPr wrap="square" rtlCol="0">
              <a:spAutoFit/>
            </a:bodyPr>
            <a:lstStyle/>
            <a:p>
              <a:r>
                <a:rPr lang="it-IT" sz="1600" b="1" dirty="0">
                  <a:solidFill>
                    <a:schemeClr val="tx2"/>
                  </a:solidFill>
                  <a:latin typeface="Cambria" panose="02040503050406030204" pitchFamily="18" charset="0"/>
                </a:rPr>
                <a:t>FATTORI COGNITIVI:</a:t>
              </a:r>
            </a:p>
          </p:txBody>
        </p:sp>
        <p:sp>
          <p:nvSpPr>
            <p:cNvPr id="8" name="CasellaDiTesto 7">
              <a:extLst>
                <a:ext uri="{FF2B5EF4-FFF2-40B4-BE49-F238E27FC236}">
                  <a16:creationId xmlns:a16="http://schemas.microsoft.com/office/drawing/2014/main" id="{472261F5-4445-9949-825D-6A378C757D17}"/>
                </a:ext>
              </a:extLst>
            </p:cNvPr>
            <p:cNvSpPr txBox="1"/>
            <p:nvPr/>
          </p:nvSpPr>
          <p:spPr>
            <a:xfrm>
              <a:off x="330228" y="2060848"/>
              <a:ext cx="8058198" cy="769441"/>
            </a:xfrm>
            <a:prstGeom prst="rect">
              <a:avLst/>
            </a:prstGeom>
            <a:noFill/>
            <a:ln w="3175">
              <a:solidFill>
                <a:schemeClr val="tx2">
                  <a:lumMod val="50000"/>
                </a:schemeClr>
              </a:solidFill>
            </a:ln>
          </p:spPr>
          <p:txBody>
            <a:bodyPr wrap="square" rtlCol="0">
              <a:spAutoFit/>
            </a:bodyPr>
            <a:lstStyle/>
            <a:p>
              <a:r>
                <a:rPr lang="it-IT" sz="1400" b="1" dirty="0">
                  <a:latin typeface="Cambria" panose="02040503050406030204" pitchFamily="18" charset="0"/>
                </a:rPr>
                <a:t>MODELLO DELLA DECATEGORIZZAZIONE </a:t>
              </a:r>
              <a:r>
                <a:rPr lang="it-IT" sz="1400" dirty="0">
                  <a:latin typeface="Cambria" panose="02040503050406030204" pitchFamily="18" charset="0"/>
                </a:rPr>
                <a:t>[</a:t>
              </a:r>
              <a:r>
                <a:rPr lang="it-IT" sz="1400" dirty="0" err="1">
                  <a:latin typeface="Cambria" panose="02040503050406030204" pitchFamily="18" charset="0"/>
                </a:rPr>
                <a:t>Brewer</a:t>
              </a:r>
              <a:r>
                <a:rPr lang="it-IT" sz="1400" dirty="0">
                  <a:latin typeface="Cambria" panose="02040503050406030204" pitchFamily="18" charset="0"/>
                </a:rPr>
                <a:t> e Miller, 1984] </a:t>
              </a:r>
              <a:r>
                <a:rPr lang="it-IT" sz="1600" dirty="0">
                  <a:latin typeface="Cambria" panose="02040503050406030204" pitchFamily="18" charset="0"/>
                </a:rPr>
                <a:t>= </a:t>
              </a:r>
              <a:r>
                <a:rPr lang="it-IT" sz="1400" dirty="0">
                  <a:latin typeface="Cambria" panose="02040503050406030204" pitchFamily="18" charset="0"/>
                </a:rPr>
                <a:t>il contatto intergruppi deve essere </a:t>
              </a:r>
              <a:r>
                <a:rPr lang="it-IT" sz="1400" dirty="0" err="1">
                  <a:latin typeface="Cambria" panose="02040503050406030204" pitchFamily="18" charset="0"/>
                </a:rPr>
                <a:t>decategorizzato</a:t>
              </a:r>
              <a:r>
                <a:rPr lang="it-IT" sz="1400" dirty="0">
                  <a:latin typeface="Cambria" panose="02040503050406030204" pitchFamily="18" charset="0"/>
                </a:rPr>
                <a:t>. In altre parole, è importante che </a:t>
              </a:r>
              <a:r>
                <a:rPr lang="it-IT" sz="1400" dirty="0">
                  <a:solidFill>
                    <a:schemeClr val="tx2"/>
                  </a:solidFill>
                  <a:latin typeface="Cambria" panose="02040503050406030204" pitchFamily="18" charset="0"/>
                </a:rPr>
                <a:t>durante l’incontro tra ingroup e outgroup siano salienti le caratteristiche dei singoli individui </a:t>
              </a:r>
              <a:r>
                <a:rPr lang="it-IT" sz="1400" dirty="0">
                  <a:latin typeface="Cambria" panose="02040503050406030204" pitchFamily="18" charset="0"/>
                </a:rPr>
                <a:t>piuttosto che quelle dei loro gruppi. </a:t>
              </a:r>
            </a:p>
          </p:txBody>
        </p:sp>
        <p:sp>
          <p:nvSpPr>
            <p:cNvPr id="9" name="CasellaDiTesto 8">
              <a:extLst>
                <a:ext uri="{FF2B5EF4-FFF2-40B4-BE49-F238E27FC236}">
                  <a16:creationId xmlns:a16="http://schemas.microsoft.com/office/drawing/2014/main" id="{8695157C-F5D4-8949-8947-ABA8ED4B201C}"/>
                </a:ext>
              </a:extLst>
            </p:cNvPr>
            <p:cNvSpPr txBox="1"/>
            <p:nvPr/>
          </p:nvSpPr>
          <p:spPr>
            <a:xfrm>
              <a:off x="336421" y="2996952"/>
              <a:ext cx="8058198" cy="954107"/>
            </a:xfrm>
            <a:prstGeom prst="rect">
              <a:avLst/>
            </a:prstGeom>
            <a:noFill/>
            <a:ln w="3175">
              <a:solidFill>
                <a:schemeClr val="tx2">
                  <a:lumMod val="50000"/>
                </a:schemeClr>
              </a:solidFill>
            </a:ln>
          </p:spPr>
          <p:txBody>
            <a:bodyPr wrap="square" rtlCol="0">
              <a:spAutoFit/>
            </a:bodyPr>
            <a:lstStyle/>
            <a:p>
              <a:r>
                <a:rPr lang="it-IT" sz="1400" b="1" dirty="0">
                  <a:latin typeface="Cambria" panose="02040503050406030204" pitchFamily="18" charset="0"/>
                </a:rPr>
                <a:t>MODELLO DELLA CATEGORIZZAZIONE </a:t>
              </a:r>
              <a:r>
                <a:rPr lang="it-IT" sz="1400" dirty="0">
                  <a:latin typeface="Cambria" panose="02040503050406030204" pitchFamily="18" charset="0"/>
                </a:rPr>
                <a:t>[</a:t>
              </a:r>
              <a:r>
                <a:rPr lang="it-IT" sz="1400" dirty="0" err="1">
                  <a:latin typeface="Cambria" panose="02040503050406030204" pitchFamily="18" charset="0"/>
                </a:rPr>
                <a:t>Hewstone</a:t>
              </a:r>
              <a:r>
                <a:rPr lang="it-IT" sz="1400" dirty="0">
                  <a:latin typeface="Cambria" panose="02040503050406030204" pitchFamily="18" charset="0"/>
                </a:rPr>
                <a:t> e </a:t>
              </a:r>
              <a:r>
                <a:rPr lang="it-IT" sz="1400" dirty="0" err="1">
                  <a:latin typeface="Cambria" panose="02040503050406030204" pitchFamily="18" charset="0"/>
                </a:rPr>
                <a:t>Brown</a:t>
              </a:r>
              <a:r>
                <a:rPr lang="it-IT" sz="1400" dirty="0">
                  <a:latin typeface="Cambria" panose="02040503050406030204" pitchFamily="18" charset="0"/>
                </a:rPr>
                <a:t>, 1986] = durante il </a:t>
              </a:r>
              <a:r>
                <a:rPr lang="it-IT" sz="1400" dirty="0">
                  <a:solidFill>
                    <a:schemeClr val="tx2"/>
                  </a:solidFill>
                  <a:latin typeface="Cambria" panose="02040503050406030204" pitchFamily="18" charset="0"/>
                </a:rPr>
                <a:t>contatto la salienza dei gruppi va mantenuta e rafforzata.</a:t>
              </a:r>
              <a:r>
                <a:rPr lang="it-IT" sz="1400" dirty="0">
                  <a:latin typeface="Cambria" panose="02040503050406030204" pitchFamily="18" charset="0"/>
                </a:rPr>
                <a:t> Infatti, avere relazioni positive tenendo presente le diverse appartenenza consente la </a:t>
              </a:r>
              <a:r>
                <a:rPr lang="it-IT" sz="1400" b="1" dirty="0">
                  <a:solidFill>
                    <a:schemeClr val="tx2"/>
                  </a:solidFill>
                  <a:latin typeface="Cambria" panose="02040503050406030204" pitchFamily="18" charset="0"/>
                </a:rPr>
                <a:t>generalizzazione</a:t>
              </a:r>
              <a:r>
                <a:rPr lang="it-IT" sz="1400" dirty="0">
                  <a:latin typeface="Cambria" panose="02040503050406030204" pitchFamily="18" charset="0"/>
                </a:rPr>
                <a:t> degli atteggiamenti positivi maturati durante il contatto con specifici membri dell’outgroup nel suo complesso.</a:t>
              </a:r>
            </a:p>
          </p:txBody>
        </p:sp>
        <p:sp>
          <p:nvSpPr>
            <p:cNvPr id="10" name="CasellaDiTesto 9">
              <a:extLst>
                <a:ext uri="{FF2B5EF4-FFF2-40B4-BE49-F238E27FC236}">
                  <a16:creationId xmlns:a16="http://schemas.microsoft.com/office/drawing/2014/main" id="{EFE00362-4F67-0E45-92D9-501F7B6B890C}"/>
                </a:ext>
              </a:extLst>
            </p:cNvPr>
            <p:cNvSpPr txBox="1"/>
            <p:nvPr/>
          </p:nvSpPr>
          <p:spPr>
            <a:xfrm>
              <a:off x="330227" y="4130496"/>
              <a:ext cx="8058198" cy="738664"/>
            </a:xfrm>
            <a:prstGeom prst="rect">
              <a:avLst/>
            </a:prstGeom>
            <a:noFill/>
            <a:ln w="3175">
              <a:solidFill>
                <a:schemeClr val="tx2">
                  <a:lumMod val="50000"/>
                </a:schemeClr>
              </a:solidFill>
            </a:ln>
          </p:spPr>
          <p:txBody>
            <a:bodyPr wrap="square" rtlCol="0">
              <a:spAutoFit/>
            </a:bodyPr>
            <a:lstStyle/>
            <a:p>
              <a:r>
                <a:rPr lang="it-IT" sz="1400" b="1" dirty="0">
                  <a:latin typeface="Cambria" panose="02040503050406030204" pitchFamily="18" charset="0"/>
                </a:rPr>
                <a:t>MODELLO DELL’IDENTITÀ DELL’INGROUP COMUNE </a:t>
              </a:r>
              <a:r>
                <a:rPr lang="it-IT" sz="1400" dirty="0">
                  <a:latin typeface="Cambria" panose="02040503050406030204" pitchFamily="18" charset="0"/>
                </a:rPr>
                <a:t>[</a:t>
              </a:r>
              <a:r>
                <a:rPr lang="it-IT" sz="1400" dirty="0" err="1">
                  <a:latin typeface="Cambria" panose="02040503050406030204" pitchFamily="18" charset="0"/>
                </a:rPr>
                <a:t>Gaertner</a:t>
              </a:r>
              <a:r>
                <a:rPr lang="it-IT" sz="1400" dirty="0">
                  <a:latin typeface="Cambria" panose="02040503050406030204" pitchFamily="18" charset="0"/>
                </a:rPr>
                <a:t> e </a:t>
              </a:r>
              <a:r>
                <a:rPr lang="it-IT" sz="1400" dirty="0" err="1">
                  <a:latin typeface="Cambria" panose="02040503050406030204" pitchFamily="18" charset="0"/>
                </a:rPr>
                <a:t>Dovidio</a:t>
              </a:r>
              <a:r>
                <a:rPr lang="it-IT" sz="1400" dirty="0">
                  <a:latin typeface="Cambria" panose="02040503050406030204" pitchFamily="18" charset="0"/>
                </a:rPr>
                <a:t>, 2000] = occorre che i membri si percepiscano come </a:t>
              </a:r>
              <a:r>
                <a:rPr lang="it-IT" sz="1400" dirty="0">
                  <a:solidFill>
                    <a:schemeClr val="tx2"/>
                  </a:solidFill>
                  <a:latin typeface="Cambria" panose="02040503050406030204" pitchFamily="18" charset="0"/>
                </a:rPr>
                <a:t>membri dello stesso gruppo</a:t>
              </a:r>
              <a:r>
                <a:rPr lang="it-IT" sz="1400" dirty="0">
                  <a:latin typeface="Cambria" panose="02040503050406030204" pitchFamily="18" charset="0"/>
                </a:rPr>
                <a:t>, vale a dire nei termini di un gruppo sovraordinato che includa sia outgroup che ingroup.</a:t>
              </a:r>
            </a:p>
          </p:txBody>
        </p:sp>
        <p:sp>
          <p:nvSpPr>
            <p:cNvPr id="11" name="CasellaDiTesto 10">
              <a:extLst>
                <a:ext uri="{FF2B5EF4-FFF2-40B4-BE49-F238E27FC236}">
                  <a16:creationId xmlns:a16="http://schemas.microsoft.com/office/drawing/2014/main" id="{09DF9E2D-D156-204A-B11B-435D29CC9A44}"/>
                </a:ext>
              </a:extLst>
            </p:cNvPr>
            <p:cNvSpPr txBox="1"/>
            <p:nvPr/>
          </p:nvSpPr>
          <p:spPr>
            <a:xfrm>
              <a:off x="337227" y="5066600"/>
              <a:ext cx="8058198" cy="738664"/>
            </a:xfrm>
            <a:prstGeom prst="rect">
              <a:avLst/>
            </a:prstGeom>
            <a:noFill/>
            <a:ln w="3175">
              <a:solidFill>
                <a:schemeClr val="tx2">
                  <a:lumMod val="50000"/>
                </a:schemeClr>
              </a:solidFill>
            </a:ln>
          </p:spPr>
          <p:txBody>
            <a:bodyPr wrap="square" rtlCol="0">
              <a:spAutoFit/>
            </a:bodyPr>
            <a:lstStyle/>
            <a:p>
              <a:r>
                <a:rPr lang="it-IT" sz="1400" b="1" dirty="0">
                  <a:latin typeface="Cambria" panose="02040503050406030204" pitchFamily="18" charset="0"/>
                </a:rPr>
                <a:t>MODELLO DELL’IDENTITÀ DUPLICE </a:t>
              </a:r>
              <a:r>
                <a:rPr lang="it-IT" sz="1400" dirty="0">
                  <a:latin typeface="Cambria" panose="02040503050406030204" pitchFamily="18" charset="0"/>
                </a:rPr>
                <a:t>[</a:t>
              </a:r>
              <a:r>
                <a:rPr lang="it-IT" sz="1400" dirty="0" err="1">
                  <a:latin typeface="Cambria" panose="02040503050406030204" pitchFamily="18" charset="0"/>
                </a:rPr>
                <a:t>Gaertner</a:t>
              </a:r>
              <a:r>
                <a:rPr lang="it-IT" sz="1400" dirty="0">
                  <a:latin typeface="Cambria" panose="02040503050406030204" pitchFamily="18" charset="0"/>
                </a:rPr>
                <a:t> et al., 1993] = consiste </a:t>
              </a:r>
              <a:r>
                <a:rPr lang="it-IT" sz="1400" dirty="0">
                  <a:solidFill>
                    <a:schemeClr val="tx2"/>
                  </a:solidFill>
                  <a:latin typeface="Cambria" panose="02040503050406030204" pitchFamily="18" charset="0"/>
                </a:rPr>
                <a:t>nell’includere ingroup e outgroup in un gruppo sovraordinato mantenendo al contempo la salienza delle identità originali</a:t>
              </a:r>
              <a:r>
                <a:rPr lang="it-IT" sz="1400" dirty="0">
                  <a:latin typeface="Cambria" panose="02040503050406030204" pitchFamily="18" charset="0"/>
                </a:rPr>
                <a:t>, che consente il processo di generalizzazione degli atteggiamenti. </a:t>
              </a:r>
            </a:p>
          </p:txBody>
        </p:sp>
      </p:grpSp>
    </p:spTree>
    <p:extLst>
      <p:ext uri="{BB962C8B-B14F-4D97-AF65-F5344CB8AC3E}">
        <p14:creationId xmlns:p14="http://schemas.microsoft.com/office/powerpoint/2010/main" val="1153799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7E38C0-08CF-F741-88EF-F3398AD1F37A}"/>
              </a:ext>
            </a:extLst>
          </p:cNvPr>
          <p:cNvSpPr>
            <a:spLocks noGrp="1"/>
          </p:cNvSpPr>
          <p:nvPr>
            <p:ph type="sldNum" sz="quarter" idx="12"/>
          </p:nvPr>
        </p:nvSpPr>
        <p:spPr/>
        <p:txBody>
          <a:bodyPr/>
          <a:lstStyle/>
          <a:p>
            <a:fld id="{E3AAEEB7-370C-4CD1-84ED-44A96922B98A}" type="slidenum">
              <a:rPr lang="it-IT" smtClean="0"/>
              <a:pPr/>
              <a:t>41</a:t>
            </a:fld>
            <a:endParaRPr lang="it-IT"/>
          </a:p>
        </p:txBody>
      </p:sp>
      <p:sp>
        <p:nvSpPr>
          <p:cNvPr id="6" name="Rettangolo 5">
            <a:extLst>
              <a:ext uri="{FF2B5EF4-FFF2-40B4-BE49-F238E27FC236}">
                <a16:creationId xmlns:a16="http://schemas.microsoft.com/office/drawing/2014/main" id="{80637DFD-FB59-2F49-AFE4-AAFF759B002C}"/>
              </a:ext>
            </a:extLst>
          </p:cNvPr>
          <p:cNvSpPr/>
          <p:nvPr/>
        </p:nvSpPr>
        <p:spPr>
          <a:xfrm>
            <a:off x="1661452" y="590428"/>
            <a:ext cx="7602900" cy="858443"/>
          </a:xfrm>
          <a:prstGeom prst="rect">
            <a:avLst/>
          </a:prstGeom>
          <a:noFill/>
          <a:ln cmpd="sng">
            <a:solidFill>
              <a:schemeClr val="tx2">
                <a:alpha val="86000"/>
              </a:schemeClr>
            </a:solidFill>
            <a:prstDash val="solid"/>
            <a:extLst>
              <a:ext uri="{C807C97D-BFC1-408E-A445-0C87EB9F89A2}">
                <ask:lineSketchStyleProps xmlns:ask="http://schemas.microsoft.com/office/drawing/2018/sketchyshapes" sd="1219033472">
                  <a:custGeom>
                    <a:avLst/>
                    <a:gdLst>
                      <a:gd name="connsiteX0" fmla="*/ 0 w 9178724"/>
                      <a:gd name="connsiteY0" fmla="*/ 0 h 620030"/>
                      <a:gd name="connsiteX1" fmla="*/ 298309 w 9178724"/>
                      <a:gd name="connsiteY1" fmla="*/ 0 h 620030"/>
                      <a:gd name="connsiteX2" fmla="*/ 596617 w 9178724"/>
                      <a:gd name="connsiteY2" fmla="*/ 0 h 620030"/>
                      <a:gd name="connsiteX3" fmla="*/ 894926 w 9178724"/>
                      <a:gd name="connsiteY3" fmla="*/ 0 h 620030"/>
                      <a:gd name="connsiteX4" fmla="*/ 1652170 w 9178724"/>
                      <a:gd name="connsiteY4" fmla="*/ 0 h 620030"/>
                      <a:gd name="connsiteX5" fmla="*/ 2225841 w 9178724"/>
                      <a:gd name="connsiteY5" fmla="*/ 0 h 620030"/>
                      <a:gd name="connsiteX6" fmla="*/ 2524149 w 9178724"/>
                      <a:gd name="connsiteY6" fmla="*/ 0 h 620030"/>
                      <a:gd name="connsiteX7" fmla="*/ 3097819 w 9178724"/>
                      <a:gd name="connsiteY7" fmla="*/ 0 h 620030"/>
                      <a:gd name="connsiteX8" fmla="*/ 3855064 w 9178724"/>
                      <a:gd name="connsiteY8" fmla="*/ 0 h 620030"/>
                      <a:gd name="connsiteX9" fmla="*/ 4336947 w 9178724"/>
                      <a:gd name="connsiteY9" fmla="*/ 0 h 620030"/>
                      <a:gd name="connsiteX10" fmla="*/ 4818830 w 9178724"/>
                      <a:gd name="connsiteY10" fmla="*/ 0 h 620030"/>
                      <a:gd name="connsiteX11" fmla="*/ 5392500 w 9178724"/>
                      <a:gd name="connsiteY11" fmla="*/ 0 h 620030"/>
                      <a:gd name="connsiteX12" fmla="*/ 6057958 w 9178724"/>
                      <a:gd name="connsiteY12" fmla="*/ 0 h 620030"/>
                      <a:gd name="connsiteX13" fmla="*/ 6723415 w 9178724"/>
                      <a:gd name="connsiteY13" fmla="*/ 0 h 620030"/>
                      <a:gd name="connsiteX14" fmla="*/ 7388873 w 9178724"/>
                      <a:gd name="connsiteY14" fmla="*/ 0 h 620030"/>
                      <a:gd name="connsiteX15" fmla="*/ 8146118 w 9178724"/>
                      <a:gd name="connsiteY15" fmla="*/ 0 h 620030"/>
                      <a:gd name="connsiteX16" fmla="*/ 9178724 w 9178724"/>
                      <a:gd name="connsiteY16" fmla="*/ 0 h 620030"/>
                      <a:gd name="connsiteX17" fmla="*/ 9178724 w 9178724"/>
                      <a:gd name="connsiteY17" fmla="*/ 316215 h 620030"/>
                      <a:gd name="connsiteX18" fmla="*/ 9178724 w 9178724"/>
                      <a:gd name="connsiteY18" fmla="*/ 620030 h 620030"/>
                      <a:gd name="connsiteX19" fmla="*/ 8421479 w 9178724"/>
                      <a:gd name="connsiteY19" fmla="*/ 620030 h 620030"/>
                      <a:gd name="connsiteX20" fmla="*/ 7847809 w 9178724"/>
                      <a:gd name="connsiteY20" fmla="*/ 620030 h 620030"/>
                      <a:gd name="connsiteX21" fmla="*/ 7365926 w 9178724"/>
                      <a:gd name="connsiteY21" fmla="*/ 620030 h 620030"/>
                      <a:gd name="connsiteX22" fmla="*/ 6884043 w 9178724"/>
                      <a:gd name="connsiteY22" fmla="*/ 620030 h 620030"/>
                      <a:gd name="connsiteX23" fmla="*/ 6402160 w 9178724"/>
                      <a:gd name="connsiteY23" fmla="*/ 620030 h 620030"/>
                      <a:gd name="connsiteX24" fmla="*/ 5920277 w 9178724"/>
                      <a:gd name="connsiteY24" fmla="*/ 620030 h 620030"/>
                      <a:gd name="connsiteX25" fmla="*/ 5254819 w 9178724"/>
                      <a:gd name="connsiteY25" fmla="*/ 620030 h 620030"/>
                      <a:gd name="connsiteX26" fmla="*/ 4681149 w 9178724"/>
                      <a:gd name="connsiteY26" fmla="*/ 620030 h 620030"/>
                      <a:gd name="connsiteX27" fmla="*/ 4382841 w 9178724"/>
                      <a:gd name="connsiteY27" fmla="*/ 620030 h 620030"/>
                      <a:gd name="connsiteX28" fmla="*/ 3900958 w 9178724"/>
                      <a:gd name="connsiteY28" fmla="*/ 620030 h 620030"/>
                      <a:gd name="connsiteX29" fmla="*/ 3235500 w 9178724"/>
                      <a:gd name="connsiteY29" fmla="*/ 620030 h 620030"/>
                      <a:gd name="connsiteX30" fmla="*/ 2845404 w 9178724"/>
                      <a:gd name="connsiteY30" fmla="*/ 620030 h 620030"/>
                      <a:gd name="connsiteX31" fmla="*/ 2088160 w 9178724"/>
                      <a:gd name="connsiteY31" fmla="*/ 620030 h 620030"/>
                      <a:gd name="connsiteX32" fmla="*/ 1330915 w 9178724"/>
                      <a:gd name="connsiteY32" fmla="*/ 620030 h 620030"/>
                      <a:gd name="connsiteX33" fmla="*/ 757245 w 9178724"/>
                      <a:gd name="connsiteY33" fmla="*/ 620030 h 620030"/>
                      <a:gd name="connsiteX34" fmla="*/ 0 w 9178724"/>
                      <a:gd name="connsiteY34" fmla="*/ 620030 h 620030"/>
                      <a:gd name="connsiteX35" fmla="*/ 0 w 9178724"/>
                      <a:gd name="connsiteY35" fmla="*/ 310015 h 620030"/>
                      <a:gd name="connsiteX36" fmla="*/ 0 w 9178724"/>
                      <a:gd name="connsiteY36" fmla="*/ 0 h 62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78724" h="620030" fill="none" extrusionOk="0">
                        <a:moveTo>
                          <a:pt x="0" y="0"/>
                        </a:moveTo>
                        <a:cubicBezTo>
                          <a:pt x="102535" y="-35417"/>
                          <a:pt x="231128" y="19743"/>
                          <a:pt x="298309" y="0"/>
                        </a:cubicBezTo>
                        <a:cubicBezTo>
                          <a:pt x="365490" y="-19743"/>
                          <a:pt x="504771" y="6903"/>
                          <a:pt x="596617" y="0"/>
                        </a:cubicBezTo>
                        <a:cubicBezTo>
                          <a:pt x="688463" y="-6903"/>
                          <a:pt x="801466" y="32459"/>
                          <a:pt x="894926" y="0"/>
                        </a:cubicBezTo>
                        <a:cubicBezTo>
                          <a:pt x="988386" y="-32459"/>
                          <a:pt x="1351220" y="8679"/>
                          <a:pt x="1652170" y="0"/>
                        </a:cubicBezTo>
                        <a:cubicBezTo>
                          <a:pt x="1953120" y="-8679"/>
                          <a:pt x="2036343" y="40882"/>
                          <a:pt x="2225841" y="0"/>
                        </a:cubicBezTo>
                        <a:cubicBezTo>
                          <a:pt x="2415339" y="-40882"/>
                          <a:pt x="2409558" y="12227"/>
                          <a:pt x="2524149" y="0"/>
                        </a:cubicBezTo>
                        <a:cubicBezTo>
                          <a:pt x="2638740" y="-12227"/>
                          <a:pt x="2909787" y="59308"/>
                          <a:pt x="3097819" y="0"/>
                        </a:cubicBezTo>
                        <a:cubicBezTo>
                          <a:pt x="3285851" y="-59308"/>
                          <a:pt x="3499507" y="53098"/>
                          <a:pt x="3855064" y="0"/>
                        </a:cubicBezTo>
                        <a:cubicBezTo>
                          <a:pt x="4210622" y="-53098"/>
                          <a:pt x="4150339" y="24700"/>
                          <a:pt x="4336947" y="0"/>
                        </a:cubicBezTo>
                        <a:cubicBezTo>
                          <a:pt x="4523555" y="-24700"/>
                          <a:pt x="4623920" y="10678"/>
                          <a:pt x="4818830" y="0"/>
                        </a:cubicBezTo>
                        <a:cubicBezTo>
                          <a:pt x="5013740" y="-10678"/>
                          <a:pt x="5127394" y="40268"/>
                          <a:pt x="5392500" y="0"/>
                        </a:cubicBezTo>
                        <a:cubicBezTo>
                          <a:pt x="5657606" y="-40268"/>
                          <a:pt x="5754330" y="74320"/>
                          <a:pt x="6057958" y="0"/>
                        </a:cubicBezTo>
                        <a:cubicBezTo>
                          <a:pt x="6361586" y="-74320"/>
                          <a:pt x="6494940" y="37329"/>
                          <a:pt x="6723415" y="0"/>
                        </a:cubicBezTo>
                        <a:cubicBezTo>
                          <a:pt x="6951890" y="-37329"/>
                          <a:pt x="7117832" y="30948"/>
                          <a:pt x="7388873" y="0"/>
                        </a:cubicBezTo>
                        <a:cubicBezTo>
                          <a:pt x="7659914" y="-30948"/>
                          <a:pt x="7926991" y="65074"/>
                          <a:pt x="8146118" y="0"/>
                        </a:cubicBezTo>
                        <a:cubicBezTo>
                          <a:pt x="8365246" y="-65074"/>
                          <a:pt x="8701383" y="71750"/>
                          <a:pt x="9178724" y="0"/>
                        </a:cubicBezTo>
                        <a:cubicBezTo>
                          <a:pt x="9200174" y="141322"/>
                          <a:pt x="9160033" y="216766"/>
                          <a:pt x="9178724" y="316215"/>
                        </a:cubicBezTo>
                        <a:cubicBezTo>
                          <a:pt x="9197415" y="415665"/>
                          <a:pt x="9170910" y="493137"/>
                          <a:pt x="9178724" y="620030"/>
                        </a:cubicBezTo>
                        <a:cubicBezTo>
                          <a:pt x="8847610" y="633606"/>
                          <a:pt x="8699284" y="581521"/>
                          <a:pt x="8421479" y="620030"/>
                        </a:cubicBezTo>
                        <a:cubicBezTo>
                          <a:pt x="8143674" y="658539"/>
                          <a:pt x="8043343" y="588100"/>
                          <a:pt x="7847809" y="620030"/>
                        </a:cubicBezTo>
                        <a:cubicBezTo>
                          <a:pt x="7652275" y="651960"/>
                          <a:pt x="7499974" y="566721"/>
                          <a:pt x="7365926" y="620030"/>
                        </a:cubicBezTo>
                        <a:cubicBezTo>
                          <a:pt x="7231878" y="673339"/>
                          <a:pt x="6983206" y="609203"/>
                          <a:pt x="6884043" y="620030"/>
                        </a:cubicBezTo>
                        <a:cubicBezTo>
                          <a:pt x="6784880" y="630857"/>
                          <a:pt x="6634085" y="589226"/>
                          <a:pt x="6402160" y="620030"/>
                        </a:cubicBezTo>
                        <a:cubicBezTo>
                          <a:pt x="6170235" y="650834"/>
                          <a:pt x="6075682" y="619367"/>
                          <a:pt x="5920277" y="620030"/>
                        </a:cubicBezTo>
                        <a:cubicBezTo>
                          <a:pt x="5764872" y="620693"/>
                          <a:pt x="5573139" y="548710"/>
                          <a:pt x="5254819" y="620030"/>
                        </a:cubicBezTo>
                        <a:cubicBezTo>
                          <a:pt x="4936499" y="691350"/>
                          <a:pt x="4839040" y="582151"/>
                          <a:pt x="4681149" y="620030"/>
                        </a:cubicBezTo>
                        <a:cubicBezTo>
                          <a:pt x="4523258" y="657909"/>
                          <a:pt x="4447847" y="611926"/>
                          <a:pt x="4382841" y="620030"/>
                        </a:cubicBezTo>
                        <a:cubicBezTo>
                          <a:pt x="4317835" y="628134"/>
                          <a:pt x="4075188" y="570834"/>
                          <a:pt x="3900958" y="620030"/>
                        </a:cubicBezTo>
                        <a:cubicBezTo>
                          <a:pt x="3726728" y="669226"/>
                          <a:pt x="3504960" y="595564"/>
                          <a:pt x="3235500" y="620030"/>
                        </a:cubicBezTo>
                        <a:cubicBezTo>
                          <a:pt x="2966040" y="644496"/>
                          <a:pt x="3034078" y="612289"/>
                          <a:pt x="2845404" y="620030"/>
                        </a:cubicBezTo>
                        <a:cubicBezTo>
                          <a:pt x="2656730" y="627771"/>
                          <a:pt x="2449560" y="570399"/>
                          <a:pt x="2088160" y="620030"/>
                        </a:cubicBezTo>
                        <a:cubicBezTo>
                          <a:pt x="1726760" y="669661"/>
                          <a:pt x="1489744" y="618694"/>
                          <a:pt x="1330915" y="620030"/>
                        </a:cubicBezTo>
                        <a:cubicBezTo>
                          <a:pt x="1172086" y="621366"/>
                          <a:pt x="970889" y="568148"/>
                          <a:pt x="757245" y="620030"/>
                        </a:cubicBezTo>
                        <a:cubicBezTo>
                          <a:pt x="543601" y="671912"/>
                          <a:pt x="288056" y="618081"/>
                          <a:pt x="0" y="620030"/>
                        </a:cubicBezTo>
                        <a:cubicBezTo>
                          <a:pt x="-24602" y="527322"/>
                          <a:pt x="13740" y="373087"/>
                          <a:pt x="0" y="310015"/>
                        </a:cubicBezTo>
                        <a:cubicBezTo>
                          <a:pt x="-13740" y="246943"/>
                          <a:pt x="26405" y="66838"/>
                          <a:pt x="0" y="0"/>
                        </a:cubicBezTo>
                        <a:close/>
                      </a:path>
                      <a:path w="9178724" h="620030" stroke="0" extrusionOk="0">
                        <a:moveTo>
                          <a:pt x="0" y="0"/>
                        </a:moveTo>
                        <a:cubicBezTo>
                          <a:pt x="96739" y="-29740"/>
                          <a:pt x="316269" y="55884"/>
                          <a:pt x="481883" y="0"/>
                        </a:cubicBezTo>
                        <a:cubicBezTo>
                          <a:pt x="647497" y="-55884"/>
                          <a:pt x="662906" y="22298"/>
                          <a:pt x="780192" y="0"/>
                        </a:cubicBezTo>
                        <a:cubicBezTo>
                          <a:pt x="897478" y="-22298"/>
                          <a:pt x="1174454" y="84120"/>
                          <a:pt x="1537436" y="0"/>
                        </a:cubicBezTo>
                        <a:cubicBezTo>
                          <a:pt x="1900418" y="-84120"/>
                          <a:pt x="1921992" y="49836"/>
                          <a:pt x="2019319" y="0"/>
                        </a:cubicBezTo>
                        <a:cubicBezTo>
                          <a:pt x="2116646" y="-49836"/>
                          <a:pt x="2279697" y="53246"/>
                          <a:pt x="2501202" y="0"/>
                        </a:cubicBezTo>
                        <a:cubicBezTo>
                          <a:pt x="2722707" y="-53246"/>
                          <a:pt x="3105924" y="15731"/>
                          <a:pt x="3258447" y="0"/>
                        </a:cubicBezTo>
                        <a:cubicBezTo>
                          <a:pt x="3410970" y="-15731"/>
                          <a:pt x="3548202" y="42104"/>
                          <a:pt x="3648543" y="0"/>
                        </a:cubicBezTo>
                        <a:cubicBezTo>
                          <a:pt x="3748884" y="-42104"/>
                          <a:pt x="4173673" y="21777"/>
                          <a:pt x="4405788" y="0"/>
                        </a:cubicBezTo>
                        <a:cubicBezTo>
                          <a:pt x="4637904" y="-21777"/>
                          <a:pt x="4991337" y="42536"/>
                          <a:pt x="5163032" y="0"/>
                        </a:cubicBezTo>
                        <a:cubicBezTo>
                          <a:pt x="5334727" y="-42536"/>
                          <a:pt x="5620270" y="48170"/>
                          <a:pt x="5736703" y="0"/>
                        </a:cubicBezTo>
                        <a:cubicBezTo>
                          <a:pt x="5853136" y="-48170"/>
                          <a:pt x="6278797" y="51597"/>
                          <a:pt x="6493947" y="0"/>
                        </a:cubicBezTo>
                        <a:cubicBezTo>
                          <a:pt x="6709097" y="-51597"/>
                          <a:pt x="6791622" y="51322"/>
                          <a:pt x="6975830" y="0"/>
                        </a:cubicBezTo>
                        <a:cubicBezTo>
                          <a:pt x="7160038" y="-51322"/>
                          <a:pt x="7222993" y="41857"/>
                          <a:pt x="7457713" y="0"/>
                        </a:cubicBezTo>
                        <a:cubicBezTo>
                          <a:pt x="7692433" y="-41857"/>
                          <a:pt x="7885776" y="62575"/>
                          <a:pt x="8123171" y="0"/>
                        </a:cubicBezTo>
                        <a:cubicBezTo>
                          <a:pt x="8360566" y="-62575"/>
                          <a:pt x="8394351" y="45246"/>
                          <a:pt x="8605054" y="0"/>
                        </a:cubicBezTo>
                        <a:cubicBezTo>
                          <a:pt x="8815757" y="-45246"/>
                          <a:pt x="8988246" y="15581"/>
                          <a:pt x="9178724" y="0"/>
                        </a:cubicBezTo>
                        <a:cubicBezTo>
                          <a:pt x="9202683" y="95727"/>
                          <a:pt x="9155313" y="164771"/>
                          <a:pt x="9178724" y="322416"/>
                        </a:cubicBezTo>
                        <a:cubicBezTo>
                          <a:pt x="9202135" y="480061"/>
                          <a:pt x="9157802" y="527713"/>
                          <a:pt x="9178724" y="620030"/>
                        </a:cubicBezTo>
                        <a:cubicBezTo>
                          <a:pt x="8951193" y="671370"/>
                          <a:pt x="8799462" y="595443"/>
                          <a:pt x="8513267" y="620030"/>
                        </a:cubicBezTo>
                        <a:cubicBezTo>
                          <a:pt x="8227072" y="644617"/>
                          <a:pt x="8259683" y="573792"/>
                          <a:pt x="8123171" y="620030"/>
                        </a:cubicBezTo>
                        <a:cubicBezTo>
                          <a:pt x="7986659" y="666268"/>
                          <a:pt x="7591580" y="543706"/>
                          <a:pt x="7365926" y="620030"/>
                        </a:cubicBezTo>
                        <a:cubicBezTo>
                          <a:pt x="7140272" y="696354"/>
                          <a:pt x="6935755" y="598652"/>
                          <a:pt x="6792256" y="620030"/>
                        </a:cubicBezTo>
                        <a:cubicBezTo>
                          <a:pt x="6648757" y="641408"/>
                          <a:pt x="6575267" y="585033"/>
                          <a:pt x="6402160" y="620030"/>
                        </a:cubicBezTo>
                        <a:cubicBezTo>
                          <a:pt x="6229053" y="655027"/>
                          <a:pt x="6024031" y="591791"/>
                          <a:pt x="5828490" y="620030"/>
                        </a:cubicBezTo>
                        <a:cubicBezTo>
                          <a:pt x="5632949" y="648269"/>
                          <a:pt x="5678078" y="587768"/>
                          <a:pt x="5530181" y="620030"/>
                        </a:cubicBezTo>
                        <a:cubicBezTo>
                          <a:pt x="5382284" y="652292"/>
                          <a:pt x="5354071" y="600649"/>
                          <a:pt x="5231873" y="620030"/>
                        </a:cubicBezTo>
                        <a:cubicBezTo>
                          <a:pt x="5109675" y="639411"/>
                          <a:pt x="4917260" y="557481"/>
                          <a:pt x="4658202" y="620030"/>
                        </a:cubicBezTo>
                        <a:cubicBezTo>
                          <a:pt x="4399144" y="682579"/>
                          <a:pt x="4442789" y="601632"/>
                          <a:pt x="4268107" y="620030"/>
                        </a:cubicBezTo>
                        <a:cubicBezTo>
                          <a:pt x="4093426" y="638428"/>
                          <a:pt x="3806188" y="560095"/>
                          <a:pt x="3602649" y="620030"/>
                        </a:cubicBezTo>
                        <a:cubicBezTo>
                          <a:pt x="3399110" y="679965"/>
                          <a:pt x="3364832" y="602250"/>
                          <a:pt x="3212553" y="620030"/>
                        </a:cubicBezTo>
                        <a:cubicBezTo>
                          <a:pt x="3060274" y="637810"/>
                          <a:pt x="2803745" y="611116"/>
                          <a:pt x="2547096" y="620030"/>
                        </a:cubicBezTo>
                        <a:cubicBezTo>
                          <a:pt x="2290447" y="628944"/>
                          <a:pt x="2330663" y="599928"/>
                          <a:pt x="2248787" y="620030"/>
                        </a:cubicBezTo>
                        <a:cubicBezTo>
                          <a:pt x="2166911" y="640132"/>
                          <a:pt x="1894976" y="566256"/>
                          <a:pt x="1583330" y="620030"/>
                        </a:cubicBezTo>
                        <a:cubicBezTo>
                          <a:pt x="1271684" y="673804"/>
                          <a:pt x="1331706" y="588276"/>
                          <a:pt x="1193234" y="620030"/>
                        </a:cubicBezTo>
                        <a:cubicBezTo>
                          <a:pt x="1054762" y="651784"/>
                          <a:pt x="1037048" y="618999"/>
                          <a:pt x="894926" y="620030"/>
                        </a:cubicBezTo>
                        <a:cubicBezTo>
                          <a:pt x="752804" y="621061"/>
                          <a:pt x="670831" y="580283"/>
                          <a:pt x="504830" y="620030"/>
                        </a:cubicBezTo>
                        <a:cubicBezTo>
                          <a:pt x="338829" y="659777"/>
                          <a:pt x="209164" y="605714"/>
                          <a:pt x="0" y="620030"/>
                        </a:cubicBezTo>
                        <a:cubicBezTo>
                          <a:pt x="-25652" y="520703"/>
                          <a:pt x="14295" y="447375"/>
                          <a:pt x="0" y="322416"/>
                        </a:cubicBezTo>
                        <a:cubicBezTo>
                          <a:pt x="-14295" y="197457"/>
                          <a:pt x="4354" y="146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solidFill>
                  <a:schemeClr val="tx1"/>
                </a:solidFill>
                <a:latin typeface="Cambria" panose="02040503050406030204" pitchFamily="18" charset="0"/>
                <a:cs typeface="Arial" panose="020B0604020202020204" pitchFamily="34" charset="0"/>
              </a:rPr>
              <a:t>Ridurre il pregiudizio</a:t>
            </a:r>
          </a:p>
        </p:txBody>
      </p:sp>
      <p:grpSp>
        <p:nvGrpSpPr>
          <p:cNvPr id="2" name="Gruppo 1">
            <a:extLst>
              <a:ext uri="{FF2B5EF4-FFF2-40B4-BE49-F238E27FC236}">
                <a16:creationId xmlns:a16="http://schemas.microsoft.com/office/drawing/2014/main" id="{781CCB69-865E-A74E-9845-73EA0D7BD84E}"/>
              </a:ext>
            </a:extLst>
          </p:cNvPr>
          <p:cNvGrpSpPr/>
          <p:nvPr/>
        </p:nvGrpSpPr>
        <p:grpSpPr>
          <a:xfrm>
            <a:off x="1688989" y="1628800"/>
            <a:ext cx="8814022" cy="2808312"/>
            <a:chOff x="164989" y="1628800"/>
            <a:chExt cx="8814022" cy="2808312"/>
          </a:xfrm>
        </p:grpSpPr>
        <p:sp>
          <p:nvSpPr>
            <p:cNvPr id="17" name="CasellaDiTesto 16">
              <a:extLst>
                <a:ext uri="{FF2B5EF4-FFF2-40B4-BE49-F238E27FC236}">
                  <a16:creationId xmlns:a16="http://schemas.microsoft.com/office/drawing/2014/main" id="{8C6CAB14-A566-AA4E-A381-DA4B775725F0}"/>
                </a:ext>
              </a:extLst>
            </p:cNvPr>
            <p:cNvSpPr txBox="1"/>
            <p:nvPr/>
          </p:nvSpPr>
          <p:spPr>
            <a:xfrm>
              <a:off x="683568" y="2128788"/>
              <a:ext cx="8003231" cy="2308324"/>
            </a:xfrm>
            <a:prstGeom prst="rect">
              <a:avLst/>
            </a:prstGeom>
            <a:noFill/>
            <a:ln w="3175">
              <a:solidFill>
                <a:schemeClr val="tx2">
                  <a:lumMod val="50000"/>
                </a:schemeClr>
              </a:solidFill>
            </a:ln>
          </p:spPr>
          <p:txBody>
            <a:bodyPr wrap="square" rtlCol="0">
              <a:spAutoFit/>
            </a:bodyPr>
            <a:lstStyle/>
            <a:p>
              <a:pPr marL="285750" indent="-285750">
                <a:buFont typeface="Arial" panose="020B0604020202020204" pitchFamily="34" charset="0"/>
                <a:buChar char="•"/>
              </a:pPr>
              <a:r>
                <a:rPr lang="it-IT" sz="1600" dirty="0">
                  <a:latin typeface="Cambria" panose="02040503050406030204" pitchFamily="18" charset="0"/>
                </a:rPr>
                <a:t>Diminuisce </a:t>
              </a:r>
              <a:r>
                <a:rPr lang="it-IT" sz="1600" b="1" dirty="0">
                  <a:latin typeface="Cambria" panose="02040503050406030204" pitchFamily="18" charset="0"/>
                </a:rPr>
                <a:t>l’ansia intergruppi </a:t>
              </a:r>
              <a:r>
                <a:rPr lang="it-IT" sz="1600" dirty="0">
                  <a:latin typeface="Cambria" panose="02040503050406030204" pitchFamily="18" charset="0"/>
                </a:rPr>
                <a:t>(che consiste nel senso di disagio e di incertezza al pensiero di incontrare membri dell’outgroup);</a:t>
              </a:r>
            </a:p>
            <a:p>
              <a:endParaRPr lang="it-IT" sz="1600" dirty="0">
                <a:latin typeface="Cambria" panose="02040503050406030204" pitchFamily="18" charset="0"/>
              </a:endParaRPr>
            </a:p>
            <a:p>
              <a:pPr marL="285750" indent="-285750">
                <a:buFont typeface="Arial" panose="020B0604020202020204" pitchFamily="34" charset="0"/>
                <a:buChar char="•"/>
              </a:pPr>
              <a:r>
                <a:rPr lang="it-IT" sz="1600" dirty="0">
                  <a:latin typeface="Cambria" panose="02040503050406030204" pitchFamily="18" charset="0"/>
                </a:rPr>
                <a:t>Aumenta </a:t>
              </a:r>
              <a:r>
                <a:rPr lang="it-IT" sz="1600" b="1" dirty="0">
                  <a:latin typeface="Cambria" panose="02040503050406030204" pitchFamily="18" charset="0"/>
                </a:rPr>
                <a:t>l’empatia</a:t>
              </a:r>
              <a:r>
                <a:rPr lang="it-IT" sz="1600" dirty="0">
                  <a:latin typeface="Cambria" panose="02040503050406030204" pitchFamily="18" charset="0"/>
                </a:rPr>
                <a:t> verso i membri dell’altro gruppo (che consiste nella risposta emotiva alle emozioni e alla situazione in cui si trovano i membri dell’outgroup);</a:t>
              </a:r>
            </a:p>
            <a:p>
              <a:endParaRPr lang="it-IT" sz="1600" dirty="0">
                <a:latin typeface="Cambria" panose="02040503050406030204" pitchFamily="18" charset="0"/>
              </a:endParaRPr>
            </a:p>
            <a:p>
              <a:pPr marL="285750" indent="-285750">
                <a:buFont typeface="Arial" panose="020B0604020202020204" pitchFamily="34" charset="0"/>
                <a:buChar char="•"/>
              </a:pPr>
              <a:r>
                <a:rPr lang="it-IT" sz="1600" dirty="0">
                  <a:latin typeface="Cambria" panose="02040503050406030204" pitchFamily="18" charset="0"/>
                </a:rPr>
                <a:t>Riduce la </a:t>
              </a:r>
              <a:r>
                <a:rPr lang="it-IT" sz="1600" b="1" dirty="0">
                  <a:latin typeface="Cambria" panose="02040503050406030204" pitchFamily="18" charset="0"/>
                </a:rPr>
                <a:t>percezione di minaccia </a:t>
              </a:r>
              <a:r>
                <a:rPr lang="it-IT" sz="1600" dirty="0">
                  <a:latin typeface="Cambria" panose="02040503050406030204" pitchFamily="18" charset="0"/>
                </a:rPr>
                <a:t>che può derivare da considerazioni pratiche (minaccia realistica) o simboliche (minaccia simbolica) che a sua volta si traduce in un miglioramento delle relazioni intergruppi.</a:t>
              </a:r>
            </a:p>
          </p:txBody>
        </p:sp>
        <p:sp>
          <p:nvSpPr>
            <p:cNvPr id="10" name="CasellaDiTesto 9">
              <a:extLst>
                <a:ext uri="{FF2B5EF4-FFF2-40B4-BE49-F238E27FC236}">
                  <a16:creationId xmlns:a16="http://schemas.microsoft.com/office/drawing/2014/main" id="{F40690E8-DA8A-F24A-8EA6-5EDD4E842B51}"/>
                </a:ext>
              </a:extLst>
            </p:cNvPr>
            <p:cNvSpPr txBox="1"/>
            <p:nvPr/>
          </p:nvSpPr>
          <p:spPr>
            <a:xfrm>
              <a:off x="164989" y="1628800"/>
              <a:ext cx="8814022" cy="338554"/>
            </a:xfrm>
            <a:prstGeom prst="rect">
              <a:avLst/>
            </a:prstGeom>
            <a:noFill/>
            <a:ln w="3175">
              <a:noFill/>
            </a:ln>
          </p:spPr>
          <p:txBody>
            <a:bodyPr wrap="square" rtlCol="0">
              <a:spAutoFit/>
            </a:bodyPr>
            <a:lstStyle/>
            <a:p>
              <a:r>
                <a:rPr lang="it-IT" sz="1600" b="1" dirty="0">
                  <a:solidFill>
                    <a:schemeClr val="tx2"/>
                  </a:solidFill>
                  <a:latin typeface="Cambria" panose="02040503050406030204" pitchFamily="18" charset="0"/>
                </a:rPr>
                <a:t>FATTORI EMOTIVI</a:t>
              </a:r>
            </a:p>
          </p:txBody>
        </p:sp>
      </p:grpSp>
    </p:spTree>
    <p:extLst>
      <p:ext uri="{BB962C8B-B14F-4D97-AF65-F5344CB8AC3E}">
        <p14:creationId xmlns:p14="http://schemas.microsoft.com/office/powerpoint/2010/main" val="23081397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7E38C0-08CF-F741-88EF-F3398AD1F37A}"/>
              </a:ext>
            </a:extLst>
          </p:cNvPr>
          <p:cNvSpPr>
            <a:spLocks noGrp="1"/>
          </p:cNvSpPr>
          <p:nvPr>
            <p:ph type="sldNum" sz="quarter" idx="12"/>
          </p:nvPr>
        </p:nvSpPr>
        <p:spPr/>
        <p:txBody>
          <a:bodyPr/>
          <a:lstStyle/>
          <a:p>
            <a:fld id="{E3AAEEB7-370C-4CD1-84ED-44A96922B98A}" type="slidenum">
              <a:rPr lang="it-IT" smtClean="0"/>
              <a:pPr/>
              <a:t>42</a:t>
            </a:fld>
            <a:endParaRPr lang="it-IT"/>
          </a:p>
        </p:txBody>
      </p:sp>
      <p:sp>
        <p:nvSpPr>
          <p:cNvPr id="6" name="Rettangolo 5">
            <a:extLst>
              <a:ext uri="{FF2B5EF4-FFF2-40B4-BE49-F238E27FC236}">
                <a16:creationId xmlns:a16="http://schemas.microsoft.com/office/drawing/2014/main" id="{80637DFD-FB59-2F49-AFE4-AAFF759B002C}"/>
              </a:ext>
            </a:extLst>
          </p:cNvPr>
          <p:cNvSpPr/>
          <p:nvPr/>
        </p:nvSpPr>
        <p:spPr>
          <a:xfrm>
            <a:off x="1661452" y="590428"/>
            <a:ext cx="7602900" cy="858443"/>
          </a:xfrm>
          <a:prstGeom prst="rect">
            <a:avLst/>
          </a:prstGeom>
          <a:noFill/>
          <a:ln cmpd="sng">
            <a:solidFill>
              <a:schemeClr val="tx2">
                <a:alpha val="86000"/>
              </a:schemeClr>
            </a:solidFill>
            <a:prstDash val="solid"/>
            <a:extLst>
              <a:ext uri="{C807C97D-BFC1-408E-A445-0C87EB9F89A2}">
                <ask:lineSketchStyleProps xmlns:ask="http://schemas.microsoft.com/office/drawing/2018/sketchyshapes" sd="1219033472">
                  <a:custGeom>
                    <a:avLst/>
                    <a:gdLst>
                      <a:gd name="connsiteX0" fmla="*/ 0 w 9178724"/>
                      <a:gd name="connsiteY0" fmla="*/ 0 h 620030"/>
                      <a:gd name="connsiteX1" fmla="*/ 298309 w 9178724"/>
                      <a:gd name="connsiteY1" fmla="*/ 0 h 620030"/>
                      <a:gd name="connsiteX2" fmla="*/ 596617 w 9178724"/>
                      <a:gd name="connsiteY2" fmla="*/ 0 h 620030"/>
                      <a:gd name="connsiteX3" fmla="*/ 894926 w 9178724"/>
                      <a:gd name="connsiteY3" fmla="*/ 0 h 620030"/>
                      <a:gd name="connsiteX4" fmla="*/ 1652170 w 9178724"/>
                      <a:gd name="connsiteY4" fmla="*/ 0 h 620030"/>
                      <a:gd name="connsiteX5" fmla="*/ 2225841 w 9178724"/>
                      <a:gd name="connsiteY5" fmla="*/ 0 h 620030"/>
                      <a:gd name="connsiteX6" fmla="*/ 2524149 w 9178724"/>
                      <a:gd name="connsiteY6" fmla="*/ 0 h 620030"/>
                      <a:gd name="connsiteX7" fmla="*/ 3097819 w 9178724"/>
                      <a:gd name="connsiteY7" fmla="*/ 0 h 620030"/>
                      <a:gd name="connsiteX8" fmla="*/ 3855064 w 9178724"/>
                      <a:gd name="connsiteY8" fmla="*/ 0 h 620030"/>
                      <a:gd name="connsiteX9" fmla="*/ 4336947 w 9178724"/>
                      <a:gd name="connsiteY9" fmla="*/ 0 h 620030"/>
                      <a:gd name="connsiteX10" fmla="*/ 4818830 w 9178724"/>
                      <a:gd name="connsiteY10" fmla="*/ 0 h 620030"/>
                      <a:gd name="connsiteX11" fmla="*/ 5392500 w 9178724"/>
                      <a:gd name="connsiteY11" fmla="*/ 0 h 620030"/>
                      <a:gd name="connsiteX12" fmla="*/ 6057958 w 9178724"/>
                      <a:gd name="connsiteY12" fmla="*/ 0 h 620030"/>
                      <a:gd name="connsiteX13" fmla="*/ 6723415 w 9178724"/>
                      <a:gd name="connsiteY13" fmla="*/ 0 h 620030"/>
                      <a:gd name="connsiteX14" fmla="*/ 7388873 w 9178724"/>
                      <a:gd name="connsiteY14" fmla="*/ 0 h 620030"/>
                      <a:gd name="connsiteX15" fmla="*/ 8146118 w 9178724"/>
                      <a:gd name="connsiteY15" fmla="*/ 0 h 620030"/>
                      <a:gd name="connsiteX16" fmla="*/ 9178724 w 9178724"/>
                      <a:gd name="connsiteY16" fmla="*/ 0 h 620030"/>
                      <a:gd name="connsiteX17" fmla="*/ 9178724 w 9178724"/>
                      <a:gd name="connsiteY17" fmla="*/ 316215 h 620030"/>
                      <a:gd name="connsiteX18" fmla="*/ 9178724 w 9178724"/>
                      <a:gd name="connsiteY18" fmla="*/ 620030 h 620030"/>
                      <a:gd name="connsiteX19" fmla="*/ 8421479 w 9178724"/>
                      <a:gd name="connsiteY19" fmla="*/ 620030 h 620030"/>
                      <a:gd name="connsiteX20" fmla="*/ 7847809 w 9178724"/>
                      <a:gd name="connsiteY20" fmla="*/ 620030 h 620030"/>
                      <a:gd name="connsiteX21" fmla="*/ 7365926 w 9178724"/>
                      <a:gd name="connsiteY21" fmla="*/ 620030 h 620030"/>
                      <a:gd name="connsiteX22" fmla="*/ 6884043 w 9178724"/>
                      <a:gd name="connsiteY22" fmla="*/ 620030 h 620030"/>
                      <a:gd name="connsiteX23" fmla="*/ 6402160 w 9178724"/>
                      <a:gd name="connsiteY23" fmla="*/ 620030 h 620030"/>
                      <a:gd name="connsiteX24" fmla="*/ 5920277 w 9178724"/>
                      <a:gd name="connsiteY24" fmla="*/ 620030 h 620030"/>
                      <a:gd name="connsiteX25" fmla="*/ 5254819 w 9178724"/>
                      <a:gd name="connsiteY25" fmla="*/ 620030 h 620030"/>
                      <a:gd name="connsiteX26" fmla="*/ 4681149 w 9178724"/>
                      <a:gd name="connsiteY26" fmla="*/ 620030 h 620030"/>
                      <a:gd name="connsiteX27" fmla="*/ 4382841 w 9178724"/>
                      <a:gd name="connsiteY27" fmla="*/ 620030 h 620030"/>
                      <a:gd name="connsiteX28" fmla="*/ 3900958 w 9178724"/>
                      <a:gd name="connsiteY28" fmla="*/ 620030 h 620030"/>
                      <a:gd name="connsiteX29" fmla="*/ 3235500 w 9178724"/>
                      <a:gd name="connsiteY29" fmla="*/ 620030 h 620030"/>
                      <a:gd name="connsiteX30" fmla="*/ 2845404 w 9178724"/>
                      <a:gd name="connsiteY30" fmla="*/ 620030 h 620030"/>
                      <a:gd name="connsiteX31" fmla="*/ 2088160 w 9178724"/>
                      <a:gd name="connsiteY31" fmla="*/ 620030 h 620030"/>
                      <a:gd name="connsiteX32" fmla="*/ 1330915 w 9178724"/>
                      <a:gd name="connsiteY32" fmla="*/ 620030 h 620030"/>
                      <a:gd name="connsiteX33" fmla="*/ 757245 w 9178724"/>
                      <a:gd name="connsiteY33" fmla="*/ 620030 h 620030"/>
                      <a:gd name="connsiteX34" fmla="*/ 0 w 9178724"/>
                      <a:gd name="connsiteY34" fmla="*/ 620030 h 620030"/>
                      <a:gd name="connsiteX35" fmla="*/ 0 w 9178724"/>
                      <a:gd name="connsiteY35" fmla="*/ 310015 h 620030"/>
                      <a:gd name="connsiteX36" fmla="*/ 0 w 9178724"/>
                      <a:gd name="connsiteY36" fmla="*/ 0 h 62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78724" h="620030" fill="none" extrusionOk="0">
                        <a:moveTo>
                          <a:pt x="0" y="0"/>
                        </a:moveTo>
                        <a:cubicBezTo>
                          <a:pt x="102535" y="-35417"/>
                          <a:pt x="231128" y="19743"/>
                          <a:pt x="298309" y="0"/>
                        </a:cubicBezTo>
                        <a:cubicBezTo>
                          <a:pt x="365490" y="-19743"/>
                          <a:pt x="504771" y="6903"/>
                          <a:pt x="596617" y="0"/>
                        </a:cubicBezTo>
                        <a:cubicBezTo>
                          <a:pt x="688463" y="-6903"/>
                          <a:pt x="801466" y="32459"/>
                          <a:pt x="894926" y="0"/>
                        </a:cubicBezTo>
                        <a:cubicBezTo>
                          <a:pt x="988386" y="-32459"/>
                          <a:pt x="1351220" y="8679"/>
                          <a:pt x="1652170" y="0"/>
                        </a:cubicBezTo>
                        <a:cubicBezTo>
                          <a:pt x="1953120" y="-8679"/>
                          <a:pt x="2036343" y="40882"/>
                          <a:pt x="2225841" y="0"/>
                        </a:cubicBezTo>
                        <a:cubicBezTo>
                          <a:pt x="2415339" y="-40882"/>
                          <a:pt x="2409558" y="12227"/>
                          <a:pt x="2524149" y="0"/>
                        </a:cubicBezTo>
                        <a:cubicBezTo>
                          <a:pt x="2638740" y="-12227"/>
                          <a:pt x="2909787" y="59308"/>
                          <a:pt x="3097819" y="0"/>
                        </a:cubicBezTo>
                        <a:cubicBezTo>
                          <a:pt x="3285851" y="-59308"/>
                          <a:pt x="3499507" y="53098"/>
                          <a:pt x="3855064" y="0"/>
                        </a:cubicBezTo>
                        <a:cubicBezTo>
                          <a:pt x="4210622" y="-53098"/>
                          <a:pt x="4150339" y="24700"/>
                          <a:pt x="4336947" y="0"/>
                        </a:cubicBezTo>
                        <a:cubicBezTo>
                          <a:pt x="4523555" y="-24700"/>
                          <a:pt x="4623920" y="10678"/>
                          <a:pt x="4818830" y="0"/>
                        </a:cubicBezTo>
                        <a:cubicBezTo>
                          <a:pt x="5013740" y="-10678"/>
                          <a:pt x="5127394" y="40268"/>
                          <a:pt x="5392500" y="0"/>
                        </a:cubicBezTo>
                        <a:cubicBezTo>
                          <a:pt x="5657606" y="-40268"/>
                          <a:pt x="5754330" y="74320"/>
                          <a:pt x="6057958" y="0"/>
                        </a:cubicBezTo>
                        <a:cubicBezTo>
                          <a:pt x="6361586" y="-74320"/>
                          <a:pt x="6494940" y="37329"/>
                          <a:pt x="6723415" y="0"/>
                        </a:cubicBezTo>
                        <a:cubicBezTo>
                          <a:pt x="6951890" y="-37329"/>
                          <a:pt x="7117832" y="30948"/>
                          <a:pt x="7388873" y="0"/>
                        </a:cubicBezTo>
                        <a:cubicBezTo>
                          <a:pt x="7659914" y="-30948"/>
                          <a:pt x="7926991" y="65074"/>
                          <a:pt x="8146118" y="0"/>
                        </a:cubicBezTo>
                        <a:cubicBezTo>
                          <a:pt x="8365246" y="-65074"/>
                          <a:pt x="8701383" y="71750"/>
                          <a:pt x="9178724" y="0"/>
                        </a:cubicBezTo>
                        <a:cubicBezTo>
                          <a:pt x="9200174" y="141322"/>
                          <a:pt x="9160033" y="216766"/>
                          <a:pt x="9178724" y="316215"/>
                        </a:cubicBezTo>
                        <a:cubicBezTo>
                          <a:pt x="9197415" y="415665"/>
                          <a:pt x="9170910" y="493137"/>
                          <a:pt x="9178724" y="620030"/>
                        </a:cubicBezTo>
                        <a:cubicBezTo>
                          <a:pt x="8847610" y="633606"/>
                          <a:pt x="8699284" y="581521"/>
                          <a:pt x="8421479" y="620030"/>
                        </a:cubicBezTo>
                        <a:cubicBezTo>
                          <a:pt x="8143674" y="658539"/>
                          <a:pt x="8043343" y="588100"/>
                          <a:pt x="7847809" y="620030"/>
                        </a:cubicBezTo>
                        <a:cubicBezTo>
                          <a:pt x="7652275" y="651960"/>
                          <a:pt x="7499974" y="566721"/>
                          <a:pt x="7365926" y="620030"/>
                        </a:cubicBezTo>
                        <a:cubicBezTo>
                          <a:pt x="7231878" y="673339"/>
                          <a:pt x="6983206" y="609203"/>
                          <a:pt x="6884043" y="620030"/>
                        </a:cubicBezTo>
                        <a:cubicBezTo>
                          <a:pt x="6784880" y="630857"/>
                          <a:pt x="6634085" y="589226"/>
                          <a:pt x="6402160" y="620030"/>
                        </a:cubicBezTo>
                        <a:cubicBezTo>
                          <a:pt x="6170235" y="650834"/>
                          <a:pt x="6075682" y="619367"/>
                          <a:pt x="5920277" y="620030"/>
                        </a:cubicBezTo>
                        <a:cubicBezTo>
                          <a:pt x="5764872" y="620693"/>
                          <a:pt x="5573139" y="548710"/>
                          <a:pt x="5254819" y="620030"/>
                        </a:cubicBezTo>
                        <a:cubicBezTo>
                          <a:pt x="4936499" y="691350"/>
                          <a:pt x="4839040" y="582151"/>
                          <a:pt x="4681149" y="620030"/>
                        </a:cubicBezTo>
                        <a:cubicBezTo>
                          <a:pt x="4523258" y="657909"/>
                          <a:pt x="4447847" y="611926"/>
                          <a:pt x="4382841" y="620030"/>
                        </a:cubicBezTo>
                        <a:cubicBezTo>
                          <a:pt x="4317835" y="628134"/>
                          <a:pt x="4075188" y="570834"/>
                          <a:pt x="3900958" y="620030"/>
                        </a:cubicBezTo>
                        <a:cubicBezTo>
                          <a:pt x="3726728" y="669226"/>
                          <a:pt x="3504960" y="595564"/>
                          <a:pt x="3235500" y="620030"/>
                        </a:cubicBezTo>
                        <a:cubicBezTo>
                          <a:pt x="2966040" y="644496"/>
                          <a:pt x="3034078" y="612289"/>
                          <a:pt x="2845404" y="620030"/>
                        </a:cubicBezTo>
                        <a:cubicBezTo>
                          <a:pt x="2656730" y="627771"/>
                          <a:pt x="2449560" y="570399"/>
                          <a:pt x="2088160" y="620030"/>
                        </a:cubicBezTo>
                        <a:cubicBezTo>
                          <a:pt x="1726760" y="669661"/>
                          <a:pt x="1489744" y="618694"/>
                          <a:pt x="1330915" y="620030"/>
                        </a:cubicBezTo>
                        <a:cubicBezTo>
                          <a:pt x="1172086" y="621366"/>
                          <a:pt x="970889" y="568148"/>
                          <a:pt x="757245" y="620030"/>
                        </a:cubicBezTo>
                        <a:cubicBezTo>
                          <a:pt x="543601" y="671912"/>
                          <a:pt x="288056" y="618081"/>
                          <a:pt x="0" y="620030"/>
                        </a:cubicBezTo>
                        <a:cubicBezTo>
                          <a:pt x="-24602" y="527322"/>
                          <a:pt x="13740" y="373087"/>
                          <a:pt x="0" y="310015"/>
                        </a:cubicBezTo>
                        <a:cubicBezTo>
                          <a:pt x="-13740" y="246943"/>
                          <a:pt x="26405" y="66838"/>
                          <a:pt x="0" y="0"/>
                        </a:cubicBezTo>
                        <a:close/>
                      </a:path>
                      <a:path w="9178724" h="620030" stroke="0" extrusionOk="0">
                        <a:moveTo>
                          <a:pt x="0" y="0"/>
                        </a:moveTo>
                        <a:cubicBezTo>
                          <a:pt x="96739" y="-29740"/>
                          <a:pt x="316269" y="55884"/>
                          <a:pt x="481883" y="0"/>
                        </a:cubicBezTo>
                        <a:cubicBezTo>
                          <a:pt x="647497" y="-55884"/>
                          <a:pt x="662906" y="22298"/>
                          <a:pt x="780192" y="0"/>
                        </a:cubicBezTo>
                        <a:cubicBezTo>
                          <a:pt x="897478" y="-22298"/>
                          <a:pt x="1174454" y="84120"/>
                          <a:pt x="1537436" y="0"/>
                        </a:cubicBezTo>
                        <a:cubicBezTo>
                          <a:pt x="1900418" y="-84120"/>
                          <a:pt x="1921992" y="49836"/>
                          <a:pt x="2019319" y="0"/>
                        </a:cubicBezTo>
                        <a:cubicBezTo>
                          <a:pt x="2116646" y="-49836"/>
                          <a:pt x="2279697" y="53246"/>
                          <a:pt x="2501202" y="0"/>
                        </a:cubicBezTo>
                        <a:cubicBezTo>
                          <a:pt x="2722707" y="-53246"/>
                          <a:pt x="3105924" y="15731"/>
                          <a:pt x="3258447" y="0"/>
                        </a:cubicBezTo>
                        <a:cubicBezTo>
                          <a:pt x="3410970" y="-15731"/>
                          <a:pt x="3548202" y="42104"/>
                          <a:pt x="3648543" y="0"/>
                        </a:cubicBezTo>
                        <a:cubicBezTo>
                          <a:pt x="3748884" y="-42104"/>
                          <a:pt x="4173673" y="21777"/>
                          <a:pt x="4405788" y="0"/>
                        </a:cubicBezTo>
                        <a:cubicBezTo>
                          <a:pt x="4637904" y="-21777"/>
                          <a:pt x="4991337" y="42536"/>
                          <a:pt x="5163032" y="0"/>
                        </a:cubicBezTo>
                        <a:cubicBezTo>
                          <a:pt x="5334727" y="-42536"/>
                          <a:pt x="5620270" y="48170"/>
                          <a:pt x="5736703" y="0"/>
                        </a:cubicBezTo>
                        <a:cubicBezTo>
                          <a:pt x="5853136" y="-48170"/>
                          <a:pt x="6278797" y="51597"/>
                          <a:pt x="6493947" y="0"/>
                        </a:cubicBezTo>
                        <a:cubicBezTo>
                          <a:pt x="6709097" y="-51597"/>
                          <a:pt x="6791622" y="51322"/>
                          <a:pt x="6975830" y="0"/>
                        </a:cubicBezTo>
                        <a:cubicBezTo>
                          <a:pt x="7160038" y="-51322"/>
                          <a:pt x="7222993" y="41857"/>
                          <a:pt x="7457713" y="0"/>
                        </a:cubicBezTo>
                        <a:cubicBezTo>
                          <a:pt x="7692433" y="-41857"/>
                          <a:pt x="7885776" y="62575"/>
                          <a:pt x="8123171" y="0"/>
                        </a:cubicBezTo>
                        <a:cubicBezTo>
                          <a:pt x="8360566" y="-62575"/>
                          <a:pt x="8394351" y="45246"/>
                          <a:pt x="8605054" y="0"/>
                        </a:cubicBezTo>
                        <a:cubicBezTo>
                          <a:pt x="8815757" y="-45246"/>
                          <a:pt x="8988246" y="15581"/>
                          <a:pt x="9178724" y="0"/>
                        </a:cubicBezTo>
                        <a:cubicBezTo>
                          <a:pt x="9202683" y="95727"/>
                          <a:pt x="9155313" y="164771"/>
                          <a:pt x="9178724" y="322416"/>
                        </a:cubicBezTo>
                        <a:cubicBezTo>
                          <a:pt x="9202135" y="480061"/>
                          <a:pt x="9157802" y="527713"/>
                          <a:pt x="9178724" y="620030"/>
                        </a:cubicBezTo>
                        <a:cubicBezTo>
                          <a:pt x="8951193" y="671370"/>
                          <a:pt x="8799462" y="595443"/>
                          <a:pt x="8513267" y="620030"/>
                        </a:cubicBezTo>
                        <a:cubicBezTo>
                          <a:pt x="8227072" y="644617"/>
                          <a:pt x="8259683" y="573792"/>
                          <a:pt x="8123171" y="620030"/>
                        </a:cubicBezTo>
                        <a:cubicBezTo>
                          <a:pt x="7986659" y="666268"/>
                          <a:pt x="7591580" y="543706"/>
                          <a:pt x="7365926" y="620030"/>
                        </a:cubicBezTo>
                        <a:cubicBezTo>
                          <a:pt x="7140272" y="696354"/>
                          <a:pt x="6935755" y="598652"/>
                          <a:pt x="6792256" y="620030"/>
                        </a:cubicBezTo>
                        <a:cubicBezTo>
                          <a:pt x="6648757" y="641408"/>
                          <a:pt x="6575267" y="585033"/>
                          <a:pt x="6402160" y="620030"/>
                        </a:cubicBezTo>
                        <a:cubicBezTo>
                          <a:pt x="6229053" y="655027"/>
                          <a:pt x="6024031" y="591791"/>
                          <a:pt x="5828490" y="620030"/>
                        </a:cubicBezTo>
                        <a:cubicBezTo>
                          <a:pt x="5632949" y="648269"/>
                          <a:pt x="5678078" y="587768"/>
                          <a:pt x="5530181" y="620030"/>
                        </a:cubicBezTo>
                        <a:cubicBezTo>
                          <a:pt x="5382284" y="652292"/>
                          <a:pt x="5354071" y="600649"/>
                          <a:pt x="5231873" y="620030"/>
                        </a:cubicBezTo>
                        <a:cubicBezTo>
                          <a:pt x="5109675" y="639411"/>
                          <a:pt x="4917260" y="557481"/>
                          <a:pt x="4658202" y="620030"/>
                        </a:cubicBezTo>
                        <a:cubicBezTo>
                          <a:pt x="4399144" y="682579"/>
                          <a:pt x="4442789" y="601632"/>
                          <a:pt x="4268107" y="620030"/>
                        </a:cubicBezTo>
                        <a:cubicBezTo>
                          <a:pt x="4093426" y="638428"/>
                          <a:pt x="3806188" y="560095"/>
                          <a:pt x="3602649" y="620030"/>
                        </a:cubicBezTo>
                        <a:cubicBezTo>
                          <a:pt x="3399110" y="679965"/>
                          <a:pt x="3364832" y="602250"/>
                          <a:pt x="3212553" y="620030"/>
                        </a:cubicBezTo>
                        <a:cubicBezTo>
                          <a:pt x="3060274" y="637810"/>
                          <a:pt x="2803745" y="611116"/>
                          <a:pt x="2547096" y="620030"/>
                        </a:cubicBezTo>
                        <a:cubicBezTo>
                          <a:pt x="2290447" y="628944"/>
                          <a:pt x="2330663" y="599928"/>
                          <a:pt x="2248787" y="620030"/>
                        </a:cubicBezTo>
                        <a:cubicBezTo>
                          <a:pt x="2166911" y="640132"/>
                          <a:pt x="1894976" y="566256"/>
                          <a:pt x="1583330" y="620030"/>
                        </a:cubicBezTo>
                        <a:cubicBezTo>
                          <a:pt x="1271684" y="673804"/>
                          <a:pt x="1331706" y="588276"/>
                          <a:pt x="1193234" y="620030"/>
                        </a:cubicBezTo>
                        <a:cubicBezTo>
                          <a:pt x="1054762" y="651784"/>
                          <a:pt x="1037048" y="618999"/>
                          <a:pt x="894926" y="620030"/>
                        </a:cubicBezTo>
                        <a:cubicBezTo>
                          <a:pt x="752804" y="621061"/>
                          <a:pt x="670831" y="580283"/>
                          <a:pt x="504830" y="620030"/>
                        </a:cubicBezTo>
                        <a:cubicBezTo>
                          <a:pt x="338829" y="659777"/>
                          <a:pt x="209164" y="605714"/>
                          <a:pt x="0" y="620030"/>
                        </a:cubicBezTo>
                        <a:cubicBezTo>
                          <a:pt x="-25652" y="520703"/>
                          <a:pt x="14295" y="447375"/>
                          <a:pt x="0" y="322416"/>
                        </a:cubicBezTo>
                        <a:cubicBezTo>
                          <a:pt x="-14295" y="197457"/>
                          <a:pt x="4354" y="146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solidFill>
                  <a:schemeClr val="tx1"/>
                </a:solidFill>
                <a:latin typeface="Cambria" panose="02040503050406030204" pitchFamily="18" charset="0"/>
                <a:cs typeface="Arial" panose="020B0604020202020204" pitchFamily="34" charset="0"/>
              </a:rPr>
              <a:t>Forme alternative di contatto</a:t>
            </a:r>
          </a:p>
        </p:txBody>
      </p:sp>
      <p:sp>
        <p:nvSpPr>
          <p:cNvPr id="7" name="CasellaDiTesto 6">
            <a:extLst>
              <a:ext uri="{FF2B5EF4-FFF2-40B4-BE49-F238E27FC236}">
                <a16:creationId xmlns:a16="http://schemas.microsoft.com/office/drawing/2014/main" id="{D828DDEB-88D9-594A-8403-F65C011516C4}"/>
              </a:ext>
            </a:extLst>
          </p:cNvPr>
          <p:cNvSpPr txBox="1"/>
          <p:nvPr/>
        </p:nvSpPr>
        <p:spPr>
          <a:xfrm>
            <a:off x="2855640" y="3284985"/>
            <a:ext cx="6474792" cy="646331"/>
          </a:xfrm>
          <a:prstGeom prst="rect">
            <a:avLst/>
          </a:prstGeom>
          <a:solidFill>
            <a:schemeClr val="bg1"/>
          </a:solidFill>
          <a:ln w="15875">
            <a:solidFill>
              <a:srgbClr val="C00000"/>
            </a:solidFill>
          </a:ln>
        </p:spPr>
        <p:txBody>
          <a:bodyPr wrap="square" rtlCol="0">
            <a:spAutoFit/>
          </a:bodyPr>
          <a:lstStyle/>
          <a:p>
            <a:r>
              <a:rPr lang="it-IT" dirty="0">
                <a:latin typeface="Cambria" panose="02040503050406030204" pitchFamily="18" charset="0"/>
              </a:rPr>
              <a:t>È emerso che il </a:t>
            </a:r>
            <a:r>
              <a:rPr lang="it-IT" b="1" dirty="0">
                <a:latin typeface="Cambria" panose="02040503050406030204" pitchFamily="18" charset="0"/>
              </a:rPr>
              <a:t>contatto indiretto</a:t>
            </a:r>
            <a:r>
              <a:rPr lang="it-IT" dirty="0">
                <a:latin typeface="Cambria" panose="02040503050406030204" pitchFamily="18" charset="0"/>
              </a:rPr>
              <a:t>, ovvero non faccia a faccia, </a:t>
            </a:r>
            <a:r>
              <a:rPr lang="it-IT" b="1" dirty="0">
                <a:latin typeface="Cambria" panose="02040503050406030204" pitchFamily="18" charset="0"/>
              </a:rPr>
              <a:t>abbia effetti notevoli sul miglioramento degli atteggiamenti</a:t>
            </a:r>
            <a:r>
              <a:rPr lang="it-IT" dirty="0">
                <a:latin typeface="Cambria" panose="02040503050406030204" pitchFamily="18" charset="0"/>
              </a:rPr>
              <a:t>. </a:t>
            </a:r>
          </a:p>
        </p:txBody>
      </p:sp>
      <p:grpSp>
        <p:nvGrpSpPr>
          <p:cNvPr id="3" name="Gruppo 2">
            <a:extLst>
              <a:ext uri="{FF2B5EF4-FFF2-40B4-BE49-F238E27FC236}">
                <a16:creationId xmlns:a16="http://schemas.microsoft.com/office/drawing/2014/main" id="{10F416CB-0B59-7C45-84A7-07A297AFFA66}"/>
              </a:ext>
            </a:extLst>
          </p:cNvPr>
          <p:cNvGrpSpPr/>
          <p:nvPr/>
        </p:nvGrpSpPr>
        <p:grpSpPr>
          <a:xfrm>
            <a:off x="1674780" y="1802986"/>
            <a:ext cx="8536021" cy="1121959"/>
            <a:chOff x="150779" y="1802985"/>
            <a:chExt cx="8536021" cy="1121959"/>
          </a:xfrm>
        </p:grpSpPr>
        <p:sp>
          <p:nvSpPr>
            <p:cNvPr id="10" name="CasellaDiTesto 9">
              <a:extLst>
                <a:ext uri="{FF2B5EF4-FFF2-40B4-BE49-F238E27FC236}">
                  <a16:creationId xmlns:a16="http://schemas.microsoft.com/office/drawing/2014/main" id="{F40690E8-DA8A-F24A-8EA6-5EDD4E842B51}"/>
                </a:ext>
              </a:extLst>
            </p:cNvPr>
            <p:cNvSpPr txBox="1"/>
            <p:nvPr/>
          </p:nvSpPr>
          <p:spPr>
            <a:xfrm>
              <a:off x="150779" y="1802985"/>
              <a:ext cx="8536021" cy="584775"/>
            </a:xfrm>
            <a:prstGeom prst="rect">
              <a:avLst/>
            </a:prstGeom>
            <a:noFill/>
            <a:ln w="3175">
              <a:solidFill>
                <a:schemeClr val="tx2">
                  <a:lumMod val="50000"/>
                </a:schemeClr>
              </a:solidFill>
            </a:ln>
          </p:spPr>
          <p:txBody>
            <a:bodyPr wrap="square" rtlCol="0">
              <a:spAutoFit/>
            </a:bodyPr>
            <a:lstStyle/>
            <a:p>
              <a:r>
                <a:rPr lang="it-IT" sz="1600" b="1" dirty="0">
                  <a:latin typeface="Cambria" panose="02040503050406030204" pitchFamily="18" charset="0"/>
                </a:rPr>
                <a:t>Non sempre </a:t>
              </a:r>
              <a:r>
                <a:rPr lang="it-IT" sz="1600" dirty="0">
                  <a:latin typeface="Cambria" panose="02040503050406030204" pitchFamily="18" charset="0"/>
                </a:rPr>
                <a:t>il contato diretto è </a:t>
              </a:r>
              <a:r>
                <a:rPr lang="it-IT" sz="1600" b="1" dirty="0">
                  <a:latin typeface="Cambria" panose="02040503050406030204" pitchFamily="18" charset="0"/>
                </a:rPr>
                <a:t>possibile</a:t>
              </a:r>
              <a:r>
                <a:rPr lang="it-IT" sz="1600" dirty="0">
                  <a:latin typeface="Cambria" panose="02040503050406030204" pitchFamily="18" charset="0"/>
                </a:rPr>
                <a:t> (ad esempio, per motivi pratici, per alta segregazione negli ambienti o per basso numero dei membri della minoranza rispetto alla minoranza). </a:t>
              </a:r>
            </a:p>
          </p:txBody>
        </p:sp>
        <p:sp>
          <p:nvSpPr>
            <p:cNvPr id="2" name="CasellaDiTesto 1">
              <a:extLst>
                <a:ext uri="{FF2B5EF4-FFF2-40B4-BE49-F238E27FC236}">
                  <a16:creationId xmlns:a16="http://schemas.microsoft.com/office/drawing/2014/main" id="{3F4DEB0B-3AD9-4441-B299-DD33D7F0002E}"/>
                </a:ext>
              </a:extLst>
            </p:cNvPr>
            <p:cNvSpPr txBox="1"/>
            <p:nvPr/>
          </p:nvSpPr>
          <p:spPr>
            <a:xfrm>
              <a:off x="150883" y="2586390"/>
              <a:ext cx="8535917" cy="338554"/>
            </a:xfrm>
            <a:prstGeom prst="rect">
              <a:avLst/>
            </a:prstGeom>
            <a:noFill/>
            <a:ln w="6350">
              <a:solidFill>
                <a:schemeClr val="tx2">
                  <a:lumMod val="50000"/>
                </a:schemeClr>
              </a:solidFill>
            </a:ln>
          </p:spPr>
          <p:txBody>
            <a:bodyPr wrap="square" rtlCol="0">
              <a:spAutoFit/>
            </a:bodyPr>
            <a:lstStyle/>
            <a:p>
              <a:r>
                <a:rPr lang="it-IT" sz="1600" dirty="0">
                  <a:latin typeface="Cambria" panose="02040503050406030204" pitchFamily="18" charset="0"/>
                </a:rPr>
                <a:t>Inoltre, non è detto che il contatto </a:t>
              </a:r>
              <a:r>
                <a:rPr lang="it-IT" sz="1600" b="1" dirty="0">
                  <a:latin typeface="Cambria" panose="02040503050406030204" pitchFamily="18" charset="0"/>
                </a:rPr>
                <a:t>debba essere faccia a faccia per essere efficace</a:t>
              </a:r>
              <a:r>
                <a:rPr lang="it-IT" sz="1600" dirty="0">
                  <a:latin typeface="Cambria" panose="02040503050406030204" pitchFamily="18" charset="0"/>
                </a:rPr>
                <a:t>.</a:t>
              </a:r>
              <a:endParaRPr lang="it-IT" sz="1600" dirty="0"/>
            </a:p>
          </p:txBody>
        </p:sp>
      </p:grpSp>
    </p:spTree>
    <p:extLst>
      <p:ext uri="{BB962C8B-B14F-4D97-AF65-F5344CB8AC3E}">
        <p14:creationId xmlns:p14="http://schemas.microsoft.com/office/powerpoint/2010/main" val="259947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7E38C0-08CF-F741-88EF-F3398AD1F37A}"/>
              </a:ext>
            </a:extLst>
          </p:cNvPr>
          <p:cNvSpPr>
            <a:spLocks noGrp="1"/>
          </p:cNvSpPr>
          <p:nvPr>
            <p:ph type="sldNum" sz="quarter" idx="12"/>
          </p:nvPr>
        </p:nvSpPr>
        <p:spPr/>
        <p:txBody>
          <a:bodyPr/>
          <a:lstStyle/>
          <a:p>
            <a:fld id="{E3AAEEB7-370C-4CD1-84ED-44A96922B98A}" type="slidenum">
              <a:rPr lang="it-IT" smtClean="0"/>
              <a:pPr/>
              <a:t>43</a:t>
            </a:fld>
            <a:endParaRPr lang="it-IT"/>
          </a:p>
        </p:txBody>
      </p:sp>
      <p:sp>
        <p:nvSpPr>
          <p:cNvPr id="6" name="Rettangolo 5">
            <a:extLst>
              <a:ext uri="{FF2B5EF4-FFF2-40B4-BE49-F238E27FC236}">
                <a16:creationId xmlns:a16="http://schemas.microsoft.com/office/drawing/2014/main" id="{80637DFD-FB59-2F49-AFE4-AAFF759B002C}"/>
              </a:ext>
            </a:extLst>
          </p:cNvPr>
          <p:cNvSpPr/>
          <p:nvPr/>
        </p:nvSpPr>
        <p:spPr>
          <a:xfrm>
            <a:off x="1661452" y="590428"/>
            <a:ext cx="7602900" cy="858443"/>
          </a:xfrm>
          <a:prstGeom prst="rect">
            <a:avLst/>
          </a:prstGeom>
          <a:noFill/>
          <a:ln cmpd="sng">
            <a:solidFill>
              <a:schemeClr val="tx2">
                <a:alpha val="86000"/>
              </a:schemeClr>
            </a:solidFill>
            <a:prstDash val="solid"/>
            <a:extLst>
              <a:ext uri="{C807C97D-BFC1-408E-A445-0C87EB9F89A2}">
                <ask:lineSketchStyleProps xmlns:ask="http://schemas.microsoft.com/office/drawing/2018/sketchyshapes" sd="1219033472">
                  <a:custGeom>
                    <a:avLst/>
                    <a:gdLst>
                      <a:gd name="connsiteX0" fmla="*/ 0 w 9178724"/>
                      <a:gd name="connsiteY0" fmla="*/ 0 h 620030"/>
                      <a:gd name="connsiteX1" fmla="*/ 298309 w 9178724"/>
                      <a:gd name="connsiteY1" fmla="*/ 0 h 620030"/>
                      <a:gd name="connsiteX2" fmla="*/ 596617 w 9178724"/>
                      <a:gd name="connsiteY2" fmla="*/ 0 h 620030"/>
                      <a:gd name="connsiteX3" fmla="*/ 894926 w 9178724"/>
                      <a:gd name="connsiteY3" fmla="*/ 0 h 620030"/>
                      <a:gd name="connsiteX4" fmla="*/ 1652170 w 9178724"/>
                      <a:gd name="connsiteY4" fmla="*/ 0 h 620030"/>
                      <a:gd name="connsiteX5" fmla="*/ 2225841 w 9178724"/>
                      <a:gd name="connsiteY5" fmla="*/ 0 h 620030"/>
                      <a:gd name="connsiteX6" fmla="*/ 2524149 w 9178724"/>
                      <a:gd name="connsiteY6" fmla="*/ 0 h 620030"/>
                      <a:gd name="connsiteX7" fmla="*/ 3097819 w 9178724"/>
                      <a:gd name="connsiteY7" fmla="*/ 0 h 620030"/>
                      <a:gd name="connsiteX8" fmla="*/ 3855064 w 9178724"/>
                      <a:gd name="connsiteY8" fmla="*/ 0 h 620030"/>
                      <a:gd name="connsiteX9" fmla="*/ 4336947 w 9178724"/>
                      <a:gd name="connsiteY9" fmla="*/ 0 h 620030"/>
                      <a:gd name="connsiteX10" fmla="*/ 4818830 w 9178724"/>
                      <a:gd name="connsiteY10" fmla="*/ 0 h 620030"/>
                      <a:gd name="connsiteX11" fmla="*/ 5392500 w 9178724"/>
                      <a:gd name="connsiteY11" fmla="*/ 0 h 620030"/>
                      <a:gd name="connsiteX12" fmla="*/ 6057958 w 9178724"/>
                      <a:gd name="connsiteY12" fmla="*/ 0 h 620030"/>
                      <a:gd name="connsiteX13" fmla="*/ 6723415 w 9178724"/>
                      <a:gd name="connsiteY13" fmla="*/ 0 h 620030"/>
                      <a:gd name="connsiteX14" fmla="*/ 7388873 w 9178724"/>
                      <a:gd name="connsiteY14" fmla="*/ 0 h 620030"/>
                      <a:gd name="connsiteX15" fmla="*/ 8146118 w 9178724"/>
                      <a:gd name="connsiteY15" fmla="*/ 0 h 620030"/>
                      <a:gd name="connsiteX16" fmla="*/ 9178724 w 9178724"/>
                      <a:gd name="connsiteY16" fmla="*/ 0 h 620030"/>
                      <a:gd name="connsiteX17" fmla="*/ 9178724 w 9178724"/>
                      <a:gd name="connsiteY17" fmla="*/ 316215 h 620030"/>
                      <a:gd name="connsiteX18" fmla="*/ 9178724 w 9178724"/>
                      <a:gd name="connsiteY18" fmla="*/ 620030 h 620030"/>
                      <a:gd name="connsiteX19" fmla="*/ 8421479 w 9178724"/>
                      <a:gd name="connsiteY19" fmla="*/ 620030 h 620030"/>
                      <a:gd name="connsiteX20" fmla="*/ 7847809 w 9178724"/>
                      <a:gd name="connsiteY20" fmla="*/ 620030 h 620030"/>
                      <a:gd name="connsiteX21" fmla="*/ 7365926 w 9178724"/>
                      <a:gd name="connsiteY21" fmla="*/ 620030 h 620030"/>
                      <a:gd name="connsiteX22" fmla="*/ 6884043 w 9178724"/>
                      <a:gd name="connsiteY22" fmla="*/ 620030 h 620030"/>
                      <a:gd name="connsiteX23" fmla="*/ 6402160 w 9178724"/>
                      <a:gd name="connsiteY23" fmla="*/ 620030 h 620030"/>
                      <a:gd name="connsiteX24" fmla="*/ 5920277 w 9178724"/>
                      <a:gd name="connsiteY24" fmla="*/ 620030 h 620030"/>
                      <a:gd name="connsiteX25" fmla="*/ 5254819 w 9178724"/>
                      <a:gd name="connsiteY25" fmla="*/ 620030 h 620030"/>
                      <a:gd name="connsiteX26" fmla="*/ 4681149 w 9178724"/>
                      <a:gd name="connsiteY26" fmla="*/ 620030 h 620030"/>
                      <a:gd name="connsiteX27" fmla="*/ 4382841 w 9178724"/>
                      <a:gd name="connsiteY27" fmla="*/ 620030 h 620030"/>
                      <a:gd name="connsiteX28" fmla="*/ 3900958 w 9178724"/>
                      <a:gd name="connsiteY28" fmla="*/ 620030 h 620030"/>
                      <a:gd name="connsiteX29" fmla="*/ 3235500 w 9178724"/>
                      <a:gd name="connsiteY29" fmla="*/ 620030 h 620030"/>
                      <a:gd name="connsiteX30" fmla="*/ 2845404 w 9178724"/>
                      <a:gd name="connsiteY30" fmla="*/ 620030 h 620030"/>
                      <a:gd name="connsiteX31" fmla="*/ 2088160 w 9178724"/>
                      <a:gd name="connsiteY31" fmla="*/ 620030 h 620030"/>
                      <a:gd name="connsiteX32" fmla="*/ 1330915 w 9178724"/>
                      <a:gd name="connsiteY32" fmla="*/ 620030 h 620030"/>
                      <a:gd name="connsiteX33" fmla="*/ 757245 w 9178724"/>
                      <a:gd name="connsiteY33" fmla="*/ 620030 h 620030"/>
                      <a:gd name="connsiteX34" fmla="*/ 0 w 9178724"/>
                      <a:gd name="connsiteY34" fmla="*/ 620030 h 620030"/>
                      <a:gd name="connsiteX35" fmla="*/ 0 w 9178724"/>
                      <a:gd name="connsiteY35" fmla="*/ 310015 h 620030"/>
                      <a:gd name="connsiteX36" fmla="*/ 0 w 9178724"/>
                      <a:gd name="connsiteY36" fmla="*/ 0 h 62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78724" h="620030" fill="none" extrusionOk="0">
                        <a:moveTo>
                          <a:pt x="0" y="0"/>
                        </a:moveTo>
                        <a:cubicBezTo>
                          <a:pt x="102535" y="-35417"/>
                          <a:pt x="231128" y="19743"/>
                          <a:pt x="298309" y="0"/>
                        </a:cubicBezTo>
                        <a:cubicBezTo>
                          <a:pt x="365490" y="-19743"/>
                          <a:pt x="504771" y="6903"/>
                          <a:pt x="596617" y="0"/>
                        </a:cubicBezTo>
                        <a:cubicBezTo>
                          <a:pt x="688463" y="-6903"/>
                          <a:pt x="801466" y="32459"/>
                          <a:pt x="894926" y="0"/>
                        </a:cubicBezTo>
                        <a:cubicBezTo>
                          <a:pt x="988386" y="-32459"/>
                          <a:pt x="1351220" y="8679"/>
                          <a:pt x="1652170" y="0"/>
                        </a:cubicBezTo>
                        <a:cubicBezTo>
                          <a:pt x="1953120" y="-8679"/>
                          <a:pt x="2036343" y="40882"/>
                          <a:pt x="2225841" y="0"/>
                        </a:cubicBezTo>
                        <a:cubicBezTo>
                          <a:pt x="2415339" y="-40882"/>
                          <a:pt x="2409558" y="12227"/>
                          <a:pt x="2524149" y="0"/>
                        </a:cubicBezTo>
                        <a:cubicBezTo>
                          <a:pt x="2638740" y="-12227"/>
                          <a:pt x="2909787" y="59308"/>
                          <a:pt x="3097819" y="0"/>
                        </a:cubicBezTo>
                        <a:cubicBezTo>
                          <a:pt x="3285851" y="-59308"/>
                          <a:pt x="3499507" y="53098"/>
                          <a:pt x="3855064" y="0"/>
                        </a:cubicBezTo>
                        <a:cubicBezTo>
                          <a:pt x="4210622" y="-53098"/>
                          <a:pt x="4150339" y="24700"/>
                          <a:pt x="4336947" y="0"/>
                        </a:cubicBezTo>
                        <a:cubicBezTo>
                          <a:pt x="4523555" y="-24700"/>
                          <a:pt x="4623920" y="10678"/>
                          <a:pt x="4818830" y="0"/>
                        </a:cubicBezTo>
                        <a:cubicBezTo>
                          <a:pt x="5013740" y="-10678"/>
                          <a:pt x="5127394" y="40268"/>
                          <a:pt x="5392500" y="0"/>
                        </a:cubicBezTo>
                        <a:cubicBezTo>
                          <a:pt x="5657606" y="-40268"/>
                          <a:pt x="5754330" y="74320"/>
                          <a:pt x="6057958" y="0"/>
                        </a:cubicBezTo>
                        <a:cubicBezTo>
                          <a:pt x="6361586" y="-74320"/>
                          <a:pt x="6494940" y="37329"/>
                          <a:pt x="6723415" y="0"/>
                        </a:cubicBezTo>
                        <a:cubicBezTo>
                          <a:pt x="6951890" y="-37329"/>
                          <a:pt x="7117832" y="30948"/>
                          <a:pt x="7388873" y="0"/>
                        </a:cubicBezTo>
                        <a:cubicBezTo>
                          <a:pt x="7659914" y="-30948"/>
                          <a:pt x="7926991" y="65074"/>
                          <a:pt x="8146118" y="0"/>
                        </a:cubicBezTo>
                        <a:cubicBezTo>
                          <a:pt x="8365246" y="-65074"/>
                          <a:pt x="8701383" y="71750"/>
                          <a:pt x="9178724" y="0"/>
                        </a:cubicBezTo>
                        <a:cubicBezTo>
                          <a:pt x="9200174" y="141322"/>
                          <a:pt x="9160033" y="216766"/>
                          <a:pt x="9178724" y="316215"/>
                        </a:cubicBezTo>
                        <a:cubicBezTo>
                          <a:pt x="9197415" y="415665"/>
                          <a:pt x="9170910" y="493137"/>
                          <a:pt x="9178724" y="620030"/>
                        </a:cubicBezTo>
                        <a:cubicBezTo>
                          <a:pt x="8847610" y="633606"/>
                          <a:pt x="8699284" y="581521"/>
                          <a:pt x="8421479" y="620030"/>
                        </a:cubicBezTo>
                        <a:cubicBezTo>
                          <a:pt x="8143674" y="658539"/>
                          <a:pt x="8043343" y="588100"/>
                          <a:pt x="7847809" y="620030"/>
                        </a:cubicBezTo>
                        <a:cubicBezTo>
                          <a:pt x="7652275" y="651960"/>
                          <a:pt x="7499974" y="566721"/>
                          <a:pt x="7365926" y="620030"/>
                        </a:cubicBezTo>
                        <a:cubicBezTo>
                          <a:pt x="7231878" y="673339"/>
                          <a:pt x="6983206" y="609203"/>
                          <a:pt x="6884043" y="620030"/>
                        </a:cubicBezTo>
                        <a:cubicBezTo>
                          <a:pt x="6784880" y="630857"/>
                          <a:pt x="6634085" y="589226"/>
                          <a:pt x="6402160" y="620030"/>
                        </a:cubicBezTo>
                        <a:cubicBezTo>
                          <a:pt x="6170235" y="650834"/>
                          <a:pt x="6075682" y="619367"/>
                          <a:pt x="5920277" y="620030"/>
                        </a:cubicBezTo>
                        <a:cubicBezTo>
                          <a:pt x="5764872" y="620693"/>
                          <a:pt x="5573139" y="548710"/>
                          <a:pt x="5254819" y="620030"/>
                        </a:cubicBezTo>
                        <a:cubicBezTo>
                          <a:pt x="4936499" y="691350"/>
                          <a:pt x="4839040" y="582151"/>
                          <a:pt x="4681149" y="620030"/>
                        </a:cubicBezTo>
                        <a:cubicBezTo>
                          <a:pt x="4523258" y="657909"/>
                          <a:pt x="4447847" y="611926"/>
                          <a:pt x="4382841" y="620030"/>
                        </a:cubicBezTo>
                        <a:cubicBezTo>
                          <a:pt x="4317835" y="628134"/>
                          <a:pt x="4075188" y="570834"/>
                          <a:pt x="3900958" y="620030"/>
                        </a:cubicBezTo>
                        <a:cubicBezTo>
                          <a:pt x="3726728" y="669226"/>
                          <a:pt x="3504960" y="595564"/>
                          <a:pt x="3235500" y="620030"/>
                        </a:cubicBezTo>
                        <a:cubicBezTo>
                          <a:pt x="2966040" y="644496"/>
                          <a:pt x="3034078" y="612289"/>
                          <a:pt x="2845404" y="620030"/>
                        </a:cubicBezTo>
                        <a:cubicBezTo>
                          <a:pt x="2656730" y="627771"/>
                          <a:pt x="2449560" y="570399"/>
                          <a:pt x="2088160" y="620030"/>
                        </a:cubicBezTo>
                        <a:cubicBezTo>
                          <a:pt x="1726760" y="669661"/>
                          <a:pt x="1489744" y="618694"/>
                          <a:pt x="1330915" y="620030"/>
                        </a:cubicBezTo>
                        <a:cubicBezTo>
                          <a:pt x="1172086" y="621366"/>
                          <a:pt x="970889" y="568148"/>
                          <a:pt x="757245" y="620030"/>
                        </a:cubicBezTo>
                        <a:cubicBezTo>
                          <a:pt x="543601" y="671912"/>
                          <a:pt x="288056" y="618081"/>
                          <a:pt x="0" y="620030"/>
                        </a:cubicBezTo>
                        <a:cubicBezTo>
                          <a:pt x="-24602" y="527322"/>
                          <a:pt x="13740" y="373087"/>
                          <a:pt x="0" y="310015"/>
                        </a:cubicBezTo>
                        <a:cubicBezTo>
                          <a:pt x="-13740" y="246943"/>
                          <a:pt x="26405" y="66838"/>
                          <a:pt x="0" y="0"/>
                        </a:cubicBezTo>
                        <a:close/>
                      </a:path>
                      <a:path w="9178724" h="620030" stroke="0" extrusionOk="0">
                        <a:moveTo>
                          <a:pt x="0" y="0"/>
                        </a:moveTo>
                        <a:cubicBezTo>
                          <a:pt x="96739" y="-29740"/>
                          <a:pt x="316269" y="55884"/>
                          <a:pt x="481883" y="0"/>
                        </a:cubicBezTo>
                        <a:cubicBezTo>
                          <a:pt x="647497" y="-55884"/>
                          <a:pt x="662906" y="22298"/>
                          <a:pt x="780192" y="0"/>
                        </a:cubicBezTo>
                        <a:cubicBezTo>
                          <a:pt x="897478" y="-22298"/>
                          <a:pt x="1174454" y="84120"/>
                          <a:pt x="1537436" y="0"/>
                        </a:cubicBezTo>
                        <a:cubicBezTo>
                          <a:pt x="1900418" y="-84120"/>
                          <a:pt x="1921992" y="49836"/>
                          <a:pt x="2019319" y="0"/>
                        </a:cubicBezTo>
                        <a:cubicBezTo>
                          <a:pt x="2116646" y="-49836"/>
                          <a:pt x="2279697" y="53246"/>
                          <a:pt x="2501202" y="0"/>
                        </a:cubicBezTo>
                        <a:cubicBezTo>
                          <a:pt x="2722707" y="-53246"/>
                          <a:pt x="3105924" y="15731"/>
                          <a:pt x="3258447" y="0"/>
                        </a:cubicBezTo>
                        <a:cubicBezTo>
                          <a:pt x="3410970" y="-15731"/>
                          <a:pt x="3548202" y="42104"/>
                          <a:pt x="3648543" y="0"/>
                        </a:cubicBezTo>
                        <a:cubicBezTo>
                          <a:pt x="3748884" y="-42104"/>
                          <a:pt x="4173673" y="21777"/>
                          <a:pt x="4405788" y="0"/>
                        </a:cubicBezTo>
                        <a:cubicBezTo>
                          <a:pt x="4637904" y="-21777"/>
                          <a:pt x="4991337" y="42536"/>
                          <a:pt x="5163032" y="0"/>
                        </a:cubicBezTo>
                        <a:cubicBezTo>
                          <a:pt x="5334727" y="-42536"/>
                          <a:pt x="5620270" y="48170"/>
                          <a:pt x="5736703" y="0"/>
                        </a:cubicBezTo>
                        <a:cubicBezTo>
                          <a:pt x="5853136" y="-48170"/>
                          <a:pt x="6278797" y="51597"/>
                          <a:pt x="6493947" y="0"/>
                        </a:cubicBezTo>
                        <a:cubicBezTo>
                          <a:pt x="6709097" y="-51597"/>
                          <a:pt x="6791622" y="51322"/>
                          <a:pt x="6975830" y="0"/>
                        </a:cubicBezTo>
                        <a:cubicBezTo>
                          <a:pt x="7160038" y="-51322"/>
                          <a:pt x="7222993" y="41857"/>
                          <a:pt x="7457713" y="0"/>
                        </a:cubicBezTo>
                        <a:cubicBezTo>
                          <a:pt x="7692433" y="-41857"/>
                          <a:pt x="7885776" y="62575"/>
                          <a:pt x="8123171" y="0"/>
                        </a:cubicBezTo>
                        <a:cubicBezTo>
                          <a:pt x="8360566" y="-62575"/>
                          <a:pt x="8394351" y="45246"/>
                          <a:pt x="8605054" y="0"/>
                        </a:cubicBezTo>
                        <a:cubicBezTo>
                          <a:pt x="8815757" y="-45246"/>
                          <a:pt x="8988246" y="15581"/>
                          <a:pt x="9178724" y="0"/>
                        </a:cubicBezTo>
                        <a:cubicBezTo>
                          <a:pt x="9202683" y="95727"/>
                          <a:pt x="9155313" y="164771"/>
                          <a:pt x="9178724" y="322416"/>
                        </a:cubicBezTo>
                        <a:cubicBezTo>
                          <a:pt x="9202135" y="480061"/>
                          <a:pt x="9157802" y="527713"/>
                          <a:pt x="9178724" y="620030"/>
                        </a:cubicBezTo>
                        <a:cubicBezTo>
                          <a:pt x="8951193" y="671370"/>
                          <a:pt x="8799462" y="595443"/>
                          <a:pt x="8513267" y="620030"/>
                        </a:cubicBezTo>
                        <a:cubicBezTo>
                          <a:pt x="8227072" y="644617"/>
                          <a:pt x="8259683" y="573792"/>
                          <a:pt x="8123171" y="620030"/>
                        </a:cubicBezTo>
                        <a:cubicBezTo>
                          <a:pt x="7986659" y="666268"/>
                          <a:pt x="7591580" y="543706"/>
                          <a:pt x="7365926" y="620030"/>
                        </a:cubicBezTo>
                        <a:cubicBezTo>
                          <a:pt x="7140272" y="696354"/>
                          <a:pt x="6935755" y="598652"/>
                          <a:pt x="6792256" y="620030"/>
                        </a:cubicBezTo>
                        <a:cubicBezTo>
                          <a:pt x="6648757" y="641408"/>
                          <a:pt x="6575267" y="585033"/>
                          <a:pt x="6402160" y="620030"/>
                        </a:cubicBezTo>
                        <a:cubicBezTo>
                          <a:pt x="6229053" y="655027"/>
                          <a:pt x="6024031" y="591791"/>
                          <a:pt x="5828490" y="620030"/>
                        </a:cubicBezTo>
                        <a:cubicBezTo>
                          <a:pt x="5632949" y="648269"/>
                          <a:pt x="5678078" y="587768"/>
                          <a:pt x="5530181" y="620030"/>
                        </a:cubicBezTo>
                        <a:cubicBezTo>
                          <a:pt x="5382284" y="652292"/>
                          <a:pt x="5354071" y="600649"/>
                          <a:pt x="5231873" y="620030"/>
                        </a:cubicBezTo>
                        <a:cubicBezTo>
                          <a:pt x="5109675" y="639411"/>
                          <a:pt x="4917260" y="557481"/>
                          <a:pt x="4658202" y="620030"/>
                        </a:cubicBezTo>
                        <a:cubicBezTo>
                          <a:pt x="4399144" y="682579"/>
                          <a:pt x="4442789" y="601632"/>
                          <a:pt x="4268107" y="620030"/>
                        </a:cubicBezTo>
                        <a:cubicBezTo>
                          <a:pt x="4093426" y="638428"/>
                          <a:pt x="3806188" y="560095"/>
                          <a:pt x="3602649" y="620030"/>
                        </a:cubicBezTo>
                        <a:cubicBezTo>
                          <a:pt x="3399110" y="679965"/>
                          <a:pt x="3364832" y="602250"/>
                          <a:pt x="3212553" y="620030"/>
                        </a:cubicBezTo>
                        <a:cubicBezTo>
                          <a:pt x="3060274" y="637810"/>
                          <a:pt x="2803745" y="611116"/>
                          <a:pt x="2547096" y="620030"/>
                        </a:cubicBezTo>
                        <a:cubicBezTo>
                          <a:pt x="2290447" y="628944"/>
                          <a:pt x="2330663" y="599928"/>
                          <a:pt x="2248787" y="620030"/>
                        </a:cubicBezTo>
                        <a:cubicBezTo>
                          <a:pt x="2166911" y="640132"/>
                          <a:pt x="1894976" y="566256"/>
                          <a:pt x="1583330" y="620030"/>
                        </a:cubicBezTo>
                        <a:cubicBezTo>
                          <a:pt x="1271684" y="673804"/>
                          <a:pt x="1331706" y="588276"/>
                          <a:pt x="1193234" y="620030"/>
                        </a:cubicBezTo>
                        <a:cubicBezTo>
                          <a:pt x="1054762" y="651784"/>
                          <a:pt x="1037048" y="618999"/>
                          <a:pt x="894926" y="620030"/>
                        </a:cubicBezTo>
                        <a:cubicBezTo>
                          <a:pt x="752804" y="621061"/>
                          <a:pt x="670831" y="580283"/>
                          <a:pt x="504830" y="620030"/>
                        </a:cubicBezTo>
                        <a:cubicBezTo>
                          <a:pt x="338829" y="659777"/>
                          <a:pt x="209164" y="605714"/>
                          <a:pt x="0" y="620030"/>
                        </a:cubicBezTo>
                        <a:cubicBezTo>
                          <a:pt x="-25652" y="520703"/>
                          <a:pt x="14295" y="447375"/>
                          <a:pt x="0" y="322416"/>
                        </a:cubicBezTo>
                        <a:cubicBezTo>
                          <a:pt x="-14295" y="197457"/>
                          <a:pt x="4354" y="146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solidFill>
                  <a:schemeClr val="tx1"/>
                </a:solidFill>
                <a:latin typeface="Cambria" panose="02040503050406030204" pitchFamily="18" charset="0"/>
                <a:cs typeface="Arial" panose="020B0604020202020204" pitchFamily="34" charset="0"/>
              </a:rPr>
              <a:t>Forme alternative di contatto</a:t>
            </a:r>
          </a:p>
        </p:txBody>
      </p:sp>
      <p:grpSp>
        <p:nvGrpSpPr>
          <p:cNvPr id="21" name="Gruppo 20">
            <a:extLst>
              <a:ext uri="{FF2B5EF4-FFF2-40B4-BE49-F238E27FC236}">
                <a16:creationId xmlns:a16="http://schemas.microsoft.com/office/drawing/2014/main" id="{70275DF1-5DC5-BF42-B8C4-FF90B605CAC4}"/>
              </a:ext>
            </a:extLst>
          </p:cNvPr>
          <p:cNvGrpSpPr/>
          <p:nvPr/>
        </p:nvGrpSpPr>
        <p:grpSpPr>
          <a:xfrm>
            <a:off x="3647729" y="1760022"/>
            <a:ext cx="6571199" cy="3922451"/>
            <a:chOff x="2123728" y="1760021"/>
            <a:chExt cx="6571199" cy="3922451"/>
          </a:xfrm>
        </p:grpSpPr>
        <p:sp>
          <p:nvSpPr>
            <p:cNvPr id="8" name="CasellaDiTesto 7">
              <a:extLst>
                <a:ext uri="{FF2B5EF4-FFF2-40B4-BE49-F238E27FC236}">
                  <a16:creationId xmlns:a16="http://schemas.microsoft.com/office/drawing/2014/main" id="{660C793F-9562-F441-8C97-8B5036CECF40}"/>
                </a:ext>
              </a:extLst>
            </p:cNvPr>
            <p:cNvSpPr txBox="1"/>
            <p:nvPr/>
          </p:nvSpPr>
          <p:spPr>
            <a:xfrm>
              <a:off x="2126825" y="1760021"/>
              <a:ext cx="6559975" cy="584775"/>
            </a:xfrm>
            <a:prstGeom prst="rect">
              <a:avLst/>
            </a:prstGeom>
            <a:noFill/>
            <a:ln w="3175">
              <a:solidFill>
                <a:srgbClr val="C00000"/>
              </a:solidFill>
            </a:ln>
          </p:spPr>
          <p:txBody>
            <a:bodyPr wrap="square" rtlCol="0">
              <a:spAutoFit/>
            </a:bodyPr>
            <a:lstStyle/>
            <a:p>
              <a:r>
                <a:rPr lang="it-IT" sz="1600" b="1" dirty="0">
                  <a:solidFill>
                    <a:schemeClr val="tx2"/>
                  </a:solidFill>
                  <a:latin typeface="Cambria" panose="02040503050406030204" pitchFamily="18" charset="0"/>
                </a:rPr>
                <a:t>CONTATTO ESTESO</a:t>
              </a:r>
              <a:r>
                <a:rPr lang="it-IT" sz="1600" dirty="0">
                  <a:latin typeface="Cambria" panose="02040503050406030204" pitchFamily="18" charset="0"/>
                </a:rPr>
                <a:t>: consiste nel </a:t>
              </a:r>
              <a:r>
                <a:rPr lang="it-IT" sz="1600" b="1" dirty="0">
                  <a:latin typeface="Cambria" panose="02040503050406030204" pitchFamily="18" charset="0"/>
                </a:rPr>
                <a:t>sapere che un membro dell’ingroup è amico (o ha relazioni positive) con un membro dell’outgroup</a:t>
              </a:r>
              <a:r>
                <a:rPr lang="it-IT" sz="1600" dirty="0">
                  <a:latin typeface="Cambria" panose="02040503050406030204" pitchFamily="18" charset="0"/>
                </a:rPr>
                <a:t>. </a:t>
              </a:r>
            </a:p>
          </p:txBody>
        </p:sp>
        <p:sp>
          <p:nvSpPr>
            <p:cNvPr id="12" name="CasellaDiTesto 11">
              <a:extLst>
                <a:ext uri="{FF2B5EF4-FFF2-40B4-BE49-F238E27FC236}">
                  <a16:creationId xmlns:a16="http://schemas.microsoft.com/office/drawing/2014/main" id="{D62973A9-0695-0144-9FC1-1A4FF3842C1A}"/>
                </a:ext>
              </a:extLst>
            </p:cNvPr>
            <p:cNvSpPr txBox="1"/>
            <p:nvPr/>
          </p:nvSpPr>
          <p:spPr>
            <a:xfrm>
              <a:off x="2123729" y="2504564"/>
              <a:ext cx="6559976" cy="584775"/>
            </a:xfrm>
            <a:prstGeom prst="rect">
              <a:avLst/>
            </a:prstGeom>
            <a:noFill/>
            <a:ln w="3175">
              <a:solidFill>
                <a:srgbClr val="C00000"/>
              </a:solidFill>
            </a:ln>
          </p:spPr>
          <p:txBody>
            <a:bodyPr wrap="square" rtlCol="0">
              <a:spAutoFit/>
            </a:bodyPr>
            <a:lstStyle/>
            <a:p>
              <a:r>
                <a:rPr lang="it-IT" sz="1600" b="1" dirty="0">
                  <a:solidFill>
                    <a:schemeClr val="tx2"/>
                  </a:solidFill>
                  <a:latin typeface="Cambria" panose="02040503050406030204" pitchFamily="18" charset="0"/>
                </a:rPr>
                <a:t>CONTATTO VICARIO</a:t>
              </a:r>
              <a:r>
                <a:rPr lang="it-IT" sz="1600" dirty="0">
                  <a:latin typeface="Cambria" panose="02040503050406030204" pitchFamily="18" charset="0"/>
                </a:rPr>
                <a:t>: </a:t>
              </a:r>
              <a:r>
                <a:rPr lang="it-IT" sz="1600" b="1" dirty="0">
                  <a:latin typeface="Cambria" panose="02040503050406030204" pitchFamily="18" charset="0"/>
                </a:rPr>
                <a:t>osservare</a:t>
              </a:r>
              <a:r>
                <a:rPr lang="it-IT" sz="1600" dirty="0">
                  <a:latin typeface="Cambria" panose="02040503050406030204" pitchFamily="18" charset="0"/>
                </a:rPr>
                <a:t> una relazione positiva tra ingroup e outgroup riduce il pregiudizio. </a:t>
              </a:r>
            </a:p>
          </p:txBody>
        </p:sp>
        <p:sp>
          <p:nvSpPr>
            <p:cNvPr id="11" name="CasellaDiTesto 10">
              <a:extLst>
                <a:ext uri="{FF2B5EF4-FFF2-40B4-BE49-F238E27FC236}">
                  <a16:creationId xmlns:a16="http://schemas.microsoft.com/office/drawing/2014/main" id="{9360B603-A790-784A-8940-41ECB3E0973D}"/>
                </a:ext>
              </a:extLst>
            </p:cNvPr>
            <p:cNvSpPr txBox="1"/>
            <p:nvPr/>
          </p:nvSpPr>
          <p:spPr>
            <a:xfrm>
              <a:off x="2123728" y="5097697"/>
              <a:ext cx="6571199" cy="584775"/>
            </a:xfrm>
            <a:prstGeom prst="rect">
              <a:avLst/>
            </a:prstGeom>
            <a:noFill/>
            <a:ln w="3175">
              <a:solidFill>
                <a:srgbClr val="C00000"/>
              </a:solidFill>
            </a:ln>
          </p:spPr>
          <p:txBody>
            <a:bodyPr wrap="square" rtlCol="0">
              <a:spAutoFit/>
            </a:bodyPr>
            <a:lstStyle/>
            <a:p>
              <a:r>
                <a:rPr lang="it-IT" sz="1600" b="1" dirty="0">
                  <a:solidFill>
                    <a:schemeClr val="tx2"/>
                  </a:solidFill>
                  <a:latin typeface="Cambria" panose="02040503050406030204" pitchFamily="18" charset="0"/>
                </a:rPr>
                <a:t>CONTATTO IMMAGINATO</a:t>
              </a:r>
              <a:r>
                <a:rPr lang="it-IT" sz="1600" dirty="0">
                  <a:latin typeface="Cambria" panose="02040503050406030204" pitchFamily="18" charset="0"/>
                </a:rPr>
                <a:t>: consiste nella </a:t>
              </a:r>
              <a:r>
                <a:rPr lang="it-IT" sz="1600" b="1" dirty="0">
                  <a:latin typeface="Cambria" panose="02040503050406030204" pitchFamily="18" charset="0"/>
                </a:rPr>
                <a:t>simulazione mentale </a:t>
              </a:r>
              <a:r>
                <a:rPr lang="it-IT" sz="1600" dirty="0">
                  <a:latin typeface="Cambria" panose="02040503050406030204" pitchFamily="18" charset="0"/>
                </a:rPr>
                <a:t>di un incontro positivo con un membro dell’outgroup [</a:t>
              </a:r>
              <a:r>
                <a:rPr lang="it-IT" sz="1600" dirty="0" err="1">
                  <a:latin typeface="Cambria" panose="02040503050406030204" pitchFamily="18" charset="0"/>
                </a:rPr>
                <a:t>Crisp</a:t>
              </a:r>
              <a:r>
                <a:rPr lang="it-IT" sz="1600" dirty="0">
                  <a:latin typeface="Cambria" panose="02040503050406030204" pitchFamily="18" charset="0"/>
                </a:rPr>
                <a:t> e Turner, 2012]. </a:t>
              </a:r>
            </a:p>
          </p:txBody>
        </p:sp>
      </p:grpSp>
      <p:grpSp>
        <p:nvGrpSpPr>
          <p:cNvPr id="22" name="Gruppo 21">
            <a:extLst>
              <a:ext uri="{FF2B5EF4-FFF2-40B4-BE49-F238E27FC236}">
                <a16:creationId xmlns:a16="http://schemas.microsoft.com/office/drawing/2014/main" id="{14572FB7-609B-A547-AB8C-254D3C087AD0}"/>
              </a:ext>
            </a:extLst>
          </p:cNvPr>
          <p:cNvGrpSpPr/>
          <p:nvPr/>
        </p:nvGrpSpPr>
        <p:grpSpPr>
          <a:xfrm>
            <a:off x="1688990" y="2052409"/>
            <a:ext cx="8655483" cy="2625461"/>
            <a:chOff x="164989" y="2052408"/>
            <a:chExt cx="8655483" cy="2625461"/>
          </a:xfrm>
        </p:grpSpPr>
        <p:sp>
          <p:nvSpPr>
            <p:cNvPr id="13" name="CasellaDiTesto 12">
              <a:extLst>
                <a:ext uri="{FF2B5EF4-FFF2-40B4-BE49-F238E27FC236}">
                  <a16:creationId xmlns:a16="http://schemas.microsoft.com/office/drawing/2014/main" id="{174C5C8D-DAE8-3F48-930E-F38C84433EF6}"/>
                </a:ext>
              </a:extLst>
            </p:cNvPr>
            <p:cNvSpPr txBox="1"/>
            <p:nvPr/>
          </p:nvSpPr>
          <p:spPr>
            <a:xfrm>
              <a:off x="164989" y="3724922"/>
              <a:ext cx="2102755" cy="523220"/>
            </a:xfrm>
            <a:prstGeom prst="rect">
              <a:avLst/>
            </a:prstGeom>
            <a:solidFill>
              <a:schemeClr val="bg1"/>
            </a:solidFill>
            <a:ln w="12700">
              <a:solidFill>
                <a:schemeClr val="tx2">
                  <a:lumMod val="50000"/>
                </a:schemeClr>
              </a:solidFill>
            </a:ln>
          </p:spPr>
          <p:txBody>
            <a:bodyPr wrap="square" rtlCol="0">
              <a:spAutoFit/>
            </a:bodyPr>
            <a:lstStyle/>
            <a:p>
              <a:r>
                <a:rPr lang="it-IT" sz="1400" b="1" dirty="0">
                  <a:latin typeface="Cambria" panose="02040503050406030204" pitchFamily="18" charset="0"/>
                </a:rPr>
                <a:t>Teoria dell’equilibrio cognitivo </a:t>
              </a:r>
              <a:r>
                <a:rPr lang="it-IT" sz="1400" dirty="0">
                  <a:latin typeface="Cambria" panose="02040503050406030204" pitchFamily="18" charset="0"/>
                </a:rPr>
                <a:t>[</a:t>
              </a:r>
              <a:r>
                <a:rPr lang="it-IT" sz="1400" dirty="0" err="1">
                  <a:latin typeface="Cambria" panose="02040503050406030204" pitchFamily="18" charset="0"/>
                </a:rPr>
                <a:t>Heider</a:t>
              </a:r>
              <a:r>
                <a:rPr lang="it-IT" sz="1400" dirty="0">
                  <a:latin typeface="Cambria" panose="02040503050406030204" pitchFamily="18" charset="0"/>
                </a:rPr>
                <a:t>, 1958]</a:t>
              </a:r>
            </a:p>
          </p:txBody>
        </p:sp>
        <p:sp>
          <p:nvSpPr>
            <p:cNvPr id="14" name="CasellaDiTesto 13">
              <a:extLst>
                <a:ext uri="{FF2B5EF4-FFF2-40B4-BE49-F238E27FC236}">
                  <a16:creationId xmlns:a16="http://schemas.microsoft.com/office/drawing/2014/main" id="{FF79A53B-67B6-8F46-80BC-AA38EEE615EB}"/>
                </a:ext>
              </a:extLst>
            </p:cNvPr>
            <p:cNvSpPr txBox="1"/>
            <p:nvPr/>
          </p:nvSpPr>
          <p:spPr>
            <a:xfrm>
              <a:off x="2555776" y="3292874"/>
              <a:ext cx="6264696" cy="1384995"/>
            </a:xfrm>
            <a:prstGeom prst="rect">
              <a:avLst/>
            </a:prstGeom>
            <a:noFill/>
            <a:ln w="3175">
              <a:solidFill>
                <a:schemeClr val="tx2">
                  <a:lumMod val="50000"/>
                </a:schemeClr>
              </a:solidFill>
            </a:ln>
          </p:spPr>
          <p:txBody>
            <a:bodyPr wrap="square" rtlCol="0">
              <a:spAutoFit/>
            </a:bodyPr>
            <a:lstStyle/>
            <a:p>
              <a:r>
                <a:rPr lang="it-IT" sz="1400" dirty="0">
                  <a:latin typeface="Cambria" panose="02040503050406030204" pitchFamily="18" charset="0"/>
                </a:rPr>
                <a:t>Le persone cercano di trovarsi in uno </a:t>
              </a:r>
              <a:r>
                <a:rPr lang="it-IT" sz="1400" b="1" dirty="0">
                  <a:latin typeface="Cambria" panose="02040503050406030204" pitchFamily="18" charset="0"/>
                </a:rPr>
                <a:t>status di equilibrio cognitivo</a:t>
              </a:r>
              <a:r>
                <a:rPr lang="it-IT" sz="1400" dirty="0">
                  <a:latin typeface="Cambria" panose="02040503050406030204" pitchFamily="18" charset="0"/>
                </a:rPr>
                <a:t>. Nel caso del contatto esteso e vicario, lo stato di equilibrio è minacciato dal fatto che la persona, con relazione </a:t>
              </a:r>
              <a:r>
                <a:rPr lang="it-IT" sz="1400" b="1" dirty="0">
                  <a:latin typeface="Cambria" panose="02040503050406030204" pitchFamily="18" charset="0"/>
                </a:rPr>
                <a:t>negativa</a:t>
              </a:r>
              <a:r>
                <a:rPr lang="it-IT" sz="1400" dirty="0">
                  <a:latin typeface="Cambria" panose="02040503050406030204" pitchFamily="18" charset="0"/>
                </a:rPr>
                <a:t> con l’outgroup, ha una relazione </a:t>
              </a:r>
              <a:r>
                <a:rPr lang="it-IT" sz="1400" b="1" dirty="0">
                  <a:latin typeface="Cambria" panose="02040503050406030204" pitchFamily="18" charset="0"/>
                </a:rPr>
                <a:t>positiva</a:t>
              </a:r>
              <a:r>
                <a:rPr lang="it-IT" sz="1400" dirty="0">
                  <a:latin typeface="Cambria" panose="02040503050406030204" pitchFamily="18" charset="0"/>
                </a:rPr>
                <a:t> con un membro dell’ingroup che, a sua volta, ha una relazione </a:t>
              </a:r>
              <a:r>
                <a:rPr lang="it-IT" sz="1400" b="1" dirty="0">
                  <a:latin typeface="Cambria" panose="02040503050406030204" pitchFamily="18" charset="0"/>
                </a:rPr>
                <a:t>positiva</a:t>
              </a:r>
              <a:r>
                <a:rPr lang="it-IT" sz="1400" dirty="0">
                  <a:latin typeface="Cambria" panose="02040503050406030204" pitchFamily="18" charset="0"/>
                </a:rPr>
                <a:t> con un membro dell’outgroup. La via più facile da percorre e meno costosa a livello cognitivo è il </a:t>
              </a:r>
              <a:r>
                <a:rPr lang="it-IT" sz="1400" b="1" dirty="0">
                  <a:latin typeface="Cambria" panose="02040503050406030204" pitchFamily="18" charset="0"/>
                </a:rPr>
                <a:t>cambiamento degli atteggiamenti nei confronti dell’outgroup</a:t>
              </a:r>
              <a:r>
                <a:rPr lang="it-IT" sz="1400" dirty="0">
                  <a:latin typeface="Cambria" panose="02040503050406030204" pitchFamily="18" charset="0"/>
                </a:rPr>
                <a:t>. </a:t>
              </a:r>
            </a:p>
          </p:txBody>
        </p:sp>
        <p:cxnSp>
          <p:nvCxnSpPr>
            <p:cNvPr id="3" name="Connettore 4 2">
              <a:extLst>
                <a:ext uri="{FF2B5EF4-FFF2-40B4-BE49-F238E27FC236}">
                  <a16:creationId xmlns:a16="http://schemas.microsoft.com/office/drawing/2014/main" id="{E6A6CDF1-E354-B74A-AE55-97E24DCD3DA8}"/>
                </a:ext>
              </a:extLst>
            </p:cNvPr>
            <p:cNvCxnSpPr>
              <a:cxnSpLocks/>
              <a:stCxn id="8" idx="1"/>
              <a:endCxn id="13" idx="0"/>
            </p:cNvCxnSpPr>
            <p:nvPr/>
          </p:nvCxnSpPr>
          <p:spPr>
            <a:xfrm rot="10800000" flipV="1">
              <a:off x="1216367" y="2052408"/>
              <a:ext cx="910458" cy="167251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nettore 4 8">
              <a:extLst>
                <a:ext uri="{FF2B5EF4-FFF2-40B4-BE49-F238E27FC236}">
                  <a16:creationId xmlns:a16="http://schemas.microsoft.com/office/drawing/2014/main" id="{0EB31A16-407B-D84E-9336-87A5E9B704CD}"/>
                </a:ext>
              </a:extLst>
            </p:cNvPr>
            <p:cNvCxnSpPr>
              <a:cxnSpLocks/>
              <a:stCxn id="12" idx="1"/>
            </p:cNvCxnSpPr>
            <p:nvPr/>
          </p:nvCxnSpPr>
          <p:spPr>
            <a:xfrm rot="10800000" flipV="1">
              <a:off x="1403649" y="2796951"/>
              <a:ext cx="720081" cy="92796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ttore 2 17">
              <a:extLst>
                <a:ext uri="{FF2B5EF4-FFF2-40B4-BE49-F238E27FC236}">
                  <a16:creationId xmlns:a16="http://schemas.microsoft.com/office/drawing/2014/main" id="{16762B2C-0F19-0E4D-855E-5DCEC1ACC3F0}"/>
                </a:ext>
              </a:extLst>
            </p:cNvPr>
            <p:cNvCxnSpPr>
              <a:cxnSpLocks/>
              <a:stCxn id="13" idx="3"/>
              <a:endCxn id="14" idx="1"/>
            </p:cNvCxnSpPr>
            <p:nvPr/>
          </p:nvCxnSpPr>
          <p:spPr>
            <a:xfrm flipV="1">
              <a:off x="2267744" y="3985372"/>
              <a:ext cx="288032" cy="11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8420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FC4CFF-7E2E-A9FD-BA35-09FC3E07005F}"/>
              </a:ext>
            </a:extLst>
          </p:cNvPr>
          <p:cNvSpPr>
            <a:spLocks noGrp="1"/>
          </p:cNvSpPr>
          <p:nvPr>
            <p:ph type="title"/>
          </p:nvPr>
        </p:nvSpPr>
        <p:spPr/>
        <p:txBody>
          <a:bodyPr/>
          <a:lstStyle/>
          <a:p>
            <a:r>
              <a:rPr lang="it-IT" b="1" i="1" dirty="0">
                <a:solidFill>
                  <a:srgbClr val="5039D8"/>
                </a:solidFill>
                <a:latin typeface="TT Chocolates"/>
              </a:rPr>
              <a:t>Calore e competenza: uno studio di </a:t>
            </a:r>
            <a:r>
              <a:rPr lang="it-IT" b="1" i="1" dirty="0" err="1">
                <a:solidFill>
                  <a:srgbClr val="5039D8"/>
                </a:solidFill>
                <a:latin typeface="TT Chocolates"/>
              </a:rPr>
              <a:t>Fiske</a:t>
            </a:r>
            <a:br>
              <a:rPr lang="it-IT" b="1" dirty="0">
                <a:solidFill>
                  <a:srgbClr val="5039D8"/>
                </a:solidFill>
                <a:latin typeface="TT Chocolates"/>
              </a:rPr>
            </a:br>
            <a:endParaRPr lang="it-IT" dirty="0"/>
          </a:p>
        </p:txBody>
      </p:sp>
      <p:sp>
        <p:nvSpPr>
          <p:cNvPr id="3" name="Segnaposto contenuto 2">
            <a:extLst>
              <a:ext uri="{FF2B5EF4-FFF2-40B4-BE49-F238E27FC236}">
                <a16:creationId xmlns:a16="http://schemas.microsoft.com/office/drawing/2014/main" id="{9CFBCCBF-8E28-1940-1C83-45D4B2E635FC}"/>
              </a:ext>
            </a:extLst>
          </p:cNvPr>
          <p:cNvSpPr>
            <a:spLocks noGrp="1"/>
          </p:cNvSpPr>
          <p:nvPr>
            <p:ph idx="1"/>
          </p:nvPr>
        </p:nvSpPr>
        <p:spPr/>
        <p:txBody>
          <a:bodyPr>
            <a:normAutofit/>
          </a:bodyPr>
          <a:lstStyle/>
          <a:p>
            <a:pPr algn="l"/>
            <a:r>
              <a:rPr lang="it-IT" b="0" i="0" dirty="0">
                <a:solidFill>
                  <a:srgbClr val="141323"/>
                </a:solidFill>
                <a:effectLst/>
                <a:latin typeface="TT Chocolates"/>
              </a:rPr>
              <a:t>Un altro studio di ricerca sulla psicologia del pregiudizio mostra che le emozioni delle persone che sono legate al pregiudizio e alla discriminazione e non necessariamente agli stereotipi.</a:t>
            </a:r>
          </a:p>
          <a:p>
            <a:pPr algn="l"/>
            <a:r>
              <a:rPr lang="it-IT" b="0" i="0" dirty="0">
                <a:solidFill>
                  <a:srgbClr val="141323"/>
                </a:solidFill>
                <a:effectLst/>
                <a:latin typeface="TT Chocolates"/>
              </a:rPr>
              <a:t>L’American </a:t>
            </a:r>
            <a:r>
              <a:rPr lang="it-IT" b="0" i="0" dirty="0" err="1">
                <a:solidFill>
                  <a:srgbClr val="141323"/>
                </a:solidFill>
                <a:effectLst/>
                <a:latin typeface="TT Chocolates"/>
              </a:rPr>
              <a:t>Psychological</a:t>
            </a:r>
            <a:r>
              <a:rPr lang="it-IT" b="0" i="0" dirty="0">
                <a:solidFill>
                  <a:srgbClr val="141323"/>
                </a:solidFill>
                <a:effectLst/>
                <a:latin typeface="TT Chocolates"/>
              </a:rPr>
              <a:t> Association (APA) ha divulgato uno di questi studi condotto da Susan </a:t>
            </a:r>
            <a:r>
              <a:rPr lang="it-IT" b="0" i="0" dirty="0" err="1">
                <a:solidFill>
                  <a:srgbClr val="141323"/>
                </a:solidFill>
                <a:effectLst/>
                <a:latin typeface="TT Chocolates"/>
              </a:rPr>
              <a:t>Fiske</a:t>
            </a:r>
            <a:r>
              <a:rPr lang="it-IT" b="0" i="0" dirty="0">
                <a:solidFill>
                  <a:srgbClr val="141323"/>
                </a:solidFill>
                <a:effectLst/>
                <a:latin typeface="TT Chocolates"/>
              </a:rPr>
              <a:t>, dell’Università di Princeton:</a:t>
            </a:r>
          </a:p>
          <a:p>
            <a:pPr algn="l"/>
            <a:r>
              <a:rPr lang="it-IT" b="0" i="0" dirty="0" err="1">
                <a:solidFill>
                  <a:srgbClr val="141323"/>
                </a:solidFill>
                <a:effectLst/>
                <a:latin typeface="TT Chocolates"/>
              </a:rPr>
              <a:t>Fiske</a:t>
            </a:r>
            <a:r>
              <a:rPr lang="it-IT" b="0" i="0" dirty="0">
                <a:solidFill>
                  <a:srgbClr val="141323"/>
                </a:solidFill>
                <a:effectLst/>
                <a:latin typeface="TT Chocolates"/>
              </a:rPr>
              <a:t> e i suoi colleghi hanno anche trovato prove che i pregiudizi emotivi di pietà, invidia, disgusto e orgoglio esistono attraverso le culture e, attraverso studi di neuroimaging, che queste quattro emozioni possono attivare parti distinte del cervello.</a:t>
            </a:r>
          </a:p>
          <a:p>
            <a:endParaRPr lang="it-IT" dirty="0"/>
          </a:p>
        </p:txBody>
      </p:sp>
    </p:spTree>
    <p:extLst>
      <p:ext uri="{BB962C8B-B14F-4D97-AF65-F5344CB8AC3E}">
        <p14:creationId xmlns:p14="http://schemas.microsoft.com/office/powerpoint/2010/main" val="8513577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F06E7F-A14C-2A6E-2A71-ECA9EE9C04C5}"/>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E8640687-FD49-F9FA-65E5-9D87D481AD29}"/>
              </a:ext>
            </a:extLst>
          </p:cNvPr>
          <p:cNvSpPr>
            <a:spLocks noGrp="1"/>
          </p:cNvSpPr>
          <p:nvPr>
            <p:ph idx="1"/>
          </p:nvPr>
        </p:nvSpPr>
        <p:spPr/>
        <p:txBody>
          <a:bodyPr>
            <a:normAutofit fontScale="77500" lnSpcReduction="20000"/>
          </a:bodyPr>
          <a:lstStyle/>
          <a:p>
            <a:pPr algn="l"/>
            <a:r>
              <a:rPr lang="it-IT" b="0" i="0" dirty="0">
                <a:solidFill>
                  <a:srgbClr val="141323"/>
                </a:solidFill>
                <a:effectLst/>
                <a:latin typeface="TT Chocolates"/>
              </a:rPr>
              <a:t>Non è certo che riusciremo mai a sradicare il pregiudizio dal mondo, specialmente se </a:t>
            </a:r>
            <a:r>
              <a:rPr lang="it-IT" b="0" i="0" dirty="0" err="1">
                <a:solidFill>
                  <a:srgbClr val="141323"/>
                </a:solidFill>
                <a:effectLst/>
                <a:latin typeface="TT Chocolates"/>
              </a:rPr>
              <a:t>Allport</a:t>
            </a:r>
            <a:r>
              <a:rPr lang="it-IT" b="0" i="0" dirty="0">
                <a:solidFill>
                  <a:srgbClr val="141323"/>
                </a:solidFill>
                <a:effectLst/>
                <a:latin typeface="TT Chocolates"/>
              </a:rPr>
              <a:t> ha ragione e alcune credenze “interne” sono naturali. Tuttavia, possiamo lavorare per fermare la discriminazione:</a:t>
            </a:r>
          </a:p>
          <a:p>
            <a:pPr algn="l">
              <a:buFont typeface="Arial" panose="020B0604020202020204" pitchFamily="34" charset="0"/>
              <a:buChar char="•"/>
            </a:pPr>
            <a:r>
              <a:rPr lang="it-IT" b="0" i="0" dirty="0">
                <a:solidFill>
                  <a:srgbClr val="141323"/>
                </a:solidFill>
                <a:effectLst/>
                <a:latin typeface="TT Chocolates"/>
              </a:rPr>
              <a:t>Guardando i nostri pregiudizi interni e combattendoli con fatti concreti.</a:t>
            </a:r>
          </a:p>
          <a:p>
            <a:pPr algn="l">
              <a:buFont typeface="Arial" panose="020B0604020202020204" pitchFamily="34" charset="0"/>
              <a:buChar char="•"/>
            </a:pPr>
            <a:r>
              <a:rPr lang="it-IT" b="0" i="0" dirty="0">
                <a:solidFill>
                  <a:srgbClr val="141323"/>
                </a:solidFill>
                <a:effectLst/>
                <a:latin typeface="TT Chocolates"/>
              </a:rPr>
              <a:t>Educando gli altri sulla definizione di psicologia del pregiudizio qui discussa, specialmente le giovani generazioni in cui le radici non sono ancora “profonde”.</a:t>
            </a:r>
          </a:p>
          <a:p>
            <a:pPr algn="l">
              <a:buFont typeface="Arial" panose="020B0604020202020204" pitchFamily="34" charset="0"/>
              <a:buChar char="•"/>
            </a:pPr>
            <a:r>
              <a:rPr lang="it-IT" b="0" i="0" dirty="0">
                <a:solidFill>
                  <a:srgbClr val="141323"/>
                </a:solidFill>
                <a:effectLst/>
                <a:latin typeface="TT Chocolates"/>
              </a:rPr>
              <a:t>Fare leggi che sostengano l’uguaglianza dei diritti e punire coloro che discriminano o danneggiano gli altri a causa del pregiudizio.</a:t>
            </a:r>
          </a:p>
          <a:p>
            <a:pPr algn="l"/>
            <a:r>
              <a:rPr lang="it-IT" b="0" i="0" dirty="0">
                <a:solidFill>
                  <a:srgbClr val="141323"/>
                </a:solidFill>
                <a:effectLst/>
                <a:latin typeface="TT Chocolates"/>
              </a:rPr>
              <a:t>Infine, possiamo incoraggiare coloro che sono stati profondamente colpiti dal pregiudizio sociale a cercare servizi di aiuto mentale. A volte tutto ciò di cui una persona ha bisogno è qualcun altro che stia al suo fianco e dica “ti sostengo”.</a:t>
            </a:r>
          </a:p>
          <a:p>
            <a:pPr algn="l"/>
            <a:r>
              <a:rPr lang="it-IT" b="0" i="0" dirty="0">
                <a:solidFill>
                  <a:srgbClr val="141323"/>
                </a:solidFill>
                <a:effectLst/>
                <a:latin typeface="TT Chocolates"/>
              </a:rPr>
              <a:t>Se credete che il pregiudizio stia influenzando la vostra vita in un modo o nell’altro, può essere utile cercare aiuto da un professionista della salute mentale. Se i terapisti non sono facilmente disponibili nella vostra zona, non dovete preoccuparvi. La terapia è ora più accessibile che mai con la psicoterapia online</a:t>
            </a:r>
            <a:endParaRPr lang="it-IT" dirty="0"/>
          </a:p>
        </p:txBody>
      </p:sp>
    </p:spTree>
    <p:extLst>
      <p:ext uri="{BB962C8B-B14F-4D97-AF65-F5344CB8AC3E}">
        <p14:creationId xmlns:p14="http://schemas.microsoft.com/office/powerpoint/2010/main" val="29936787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A87384-7BDB-4112-5DC9-6FF2644063F8}"/>
              </a:ext>
            </a:extLst>
          </p:cNvPr>
          <p:cNvSpPr>
            <a:spLocks noGrp="1"/>
          </p:cNvSpPr>
          <p:nvPr>
            <p:ph type="title"/>
          </p:nvPr>
        </p:nvSpPr>
        <p:spPr/>
        <p:txBody>
          <a:bodyPr/>
          <a:lstStyle/>
          <a:p>
            <a:r>
              <a:rPr lang="it-IT" dirty="0"/>
              <a:t>Esempi di pregiudizi</a:t>
            </a:r>
          </a:p>
        </p:txBody>
      </p:sp>
      <p:sp>
        <p:nvSpPr>
          <p:cNvPr id="3" name="Segnaposto contenuto 2">
            <a:extLst>
              <a:ext uri="{FF2B5EF4-FFF2-40B4-BE49-F238E27FC236}">
                <a16:creationId xmlns:a16="http://schemas.microsoft.com/office/drawing/2014/main" id="{8B32477A-BFD2-3D42-766D-2583F83FD6CB}"/>
              </a:ext>
            </a:extLst>
          </p:cNvPr>
          <p:cNvSpPr>
            <a:spLocks noGrp="1"/>
          </p:cNvSpPr>
          <p:nvPr>
            <p:ph idx="1"/>
          </p:nvPr>
        </p:nvSpPr>
        <p:spPr/>
        <p:txBody>
          <a:bodyPr/>
          <a:lstStyle/>
          <a:p>
            <a:pPr algn="l">
              <a:buFont typeface="Arial" panose="020B0604020202020204" pitchFamily="34" charset="0"/>
              <a:buChar char="•"/>
            </a:pPr>
            <a:r>
              <a:rPr lang="it-IT" b="0" i="0" dirty="0">
                <a:solidFill>
                  <a:srgbClr val="141323"/>
                </a:solidFill>
                <a:effectLst/>
                <a:latin typeface="TT Chocolates"/>
              </a:rPr>
              <a:t>Sei chiamato a far parte di una giuria. Non appena vedi che l’imputato è un nero, assumi immediatamente che sia colpevole di un comportamento criminale.</a:t>
            </a:r>
          </a:p>
          <a:p>
            <a:pPr algn="l">
              <a:buFont typeface="Arial" panose="020B0604020202020204" pitchFamily="34" charset="0"/>
              <a:buChar char="•"/>
            </a:pPr>
            <a:r>
              <a:rPr lang="it-IT" b="0" i="0" dirty="0">
                <a:solidFill>
                  <a:srgbClr val="141323"/>
                </a:solidFill>
                <a:effectLst/>
                <a:latin typeface="TT Chocolates"/>
              </a:rPr>
              <a:t>Voti per </a:t>
            </a:r>
            <a:r>
              <a:rPr lang="it-IT" b="0" i="0" dirty="0" err="1">
                <a:solidFill>
                  <a:srgbClr val="141323"/>
                </a:solidFill>
                <a:effectLst/>
                <a:latin typeface="TT Chocolates"/>
              </a:rPr>
              <a:t>Ezekiel</a:t>
            </a:r>
            <a:r>
              <a:rPr lang="it-IT" b="0" i="0" dirty="0">
                <a:solidFill>
                  <a:srgbClr val="141323"/>
                </a:solidFill>
                <a:effectLst/>
                <a:latin typeface="TT Chocolates"/>
              </a:rPr>
              <a:t> come tesoriere del tuo club invece di Jose solo perché pensi che un ebreo sia più bravo con i soldi.</a:t>
            </a:r>
          </a:p>
          <a:p>
            <a:pPr algn="l">
              <a:buFont typeface="Arial" panose="020B0604020202020204" pitchFamily="34" charset="0"/>
              <a:buChar char="•"/>
            </a:pPr>
            <a:r>
              <a:rPr lang="it-IT" b="0" i="0" dirty="0">
                <a:solidFill>
                  <a:srgbClr val="141323"/>
                </a:solidFill>
                <a:effectLst/>
                <a:latin typeface="TT Chocolates"/>
              </a:rPr>
              <a:t>Hai paura quando Ahmed e la sua famiglia si trasferiscono qui accanto perché associ i musulmani al terrorismo.</a:t>
            </a:r>
          </a:p>
          <a:p>
            <a:pPr algn="l">
              <a:buFont typeface="Arial" panose="020B0604020202020204" pitchFamily="34" charset="0"/>
              <a:buChar char="•"/>
            </a:pPr>
            <a:r>
              <a:rPr lang="it-IT" b="0" i="0" dirty="0">
                <a:solidFill>
                  <a:srgbClr val="141323"/>
                </a:solidFill>
                <a:effectLst/>
                <a:latin typeface="TT Chocolates"/>
              </a:rPr>
              <a:t>Ti preoccupi che tuo figlio non impari la matematica perché il suo insegnante di matematica è una donna e tu pensi che gli uomini siano più bravi con i numeri.</a:t>
            </a:r>
          </a:p>
          <a:p>
            <a:endParaRPr lang="it-IT" dirty="0"/>
          </a:p>
        </p:txBody>
      </p:sp>
    </p:spTree>
    <p:extLst>
      <p:ext uri="{BB962C8B-B14F-4D97-AF65-F5344CB8AC3E}">
        <p14:creationId xmlns:p14="http://schemas.microsoft.com/office/powerpoint/2010/main" val="2835910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9" name="Rectangle 1037">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1" name="Rectangle 1039">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2" name="Group 1041">
            <a:extLst>
              <a:ext uri="{FF2B5EF4-FFF2-40B4-BE49-F238E27FC236}">
                <a16:creationId xmlns:a16="http://schemas.microsoft.com/office/drawing/2014/main" id="{1EA1DAFF-CECA-492F-BFA1-22C64956B8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043" name="Oval 1042">
              <a:extLst>
                <a:ext uri="{FF2B5EF4-FFF2-40B4-BE49-F238E27FC236}">
                  <a16:creationId xmlns:a16="http://schemas.microsoft.com/office/drawing/2014/main" id="{5D3D3744-142C-4653-90AB-546FE6B84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Oval 1043">
              <a:extLst>
                <a:ext uri="{FF2B5EF4-FFF2-40B4-BE49-F238E27FC236}">
                  <a16:creationId xmlns:a16="http://schemas.microsoft.com/office/drawing/2014/main" id="{0BC69CAC-820B-41BA-BFCA-79B45576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Oval 1044">
              <a:extLst>
                <a:ext uri="{FF2B5EF4-FFF2-40B4-BE49-F238E27FC236}">
                  <a16:creationId xmlns:a16="http://schemas.microsoft.com/office/drawing/2014/main" id="{3D205E7A-88AB-4C4B-B8D1-5A76AA878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Oval 1045">
              <a:extLst>
                <a:ext uri="{FF2B5EF4-FFF2-40B4-BE49-F238E27FC236}">
                  <a16:creationId xmlns:a16="http://schemas.microsoft.com/office/drawing/2014/main" id="{0D4286E9-8501-4EBF-874C-74897B4B6F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7" name="Oval 1046">
              <a:extLst>
                <a:ext uri="{FF2B5EF4-FFF2-40B4-BE49-F238E27FC236}">
                  <a16:creationId xmlns:a16="http://schemas.microsoft.com/office/drawing/2014/main" id="{45586ADC-910E-45C9-BAB4-CB0EFBEE5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Oval 1047">
              <a:extLst>
                <a:ext uri="{FF2B5EF4-FFF2-40B4-BE49-F238E27FC236}">
                  <a16:creationId xmlns:a16="http://schemas.microsoft.com/office/drawing/2014/main" id="{DAB594C5-5BB0-49AE-8AAC-AE40A6F8A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0" name="Rectangle 1049">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2" name="Group 1051">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1053" name="Straight Connector 1052">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54" name="Straight Connector 1053">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55" name="Straight Connector 1054">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56" name="Straight Connector 1055">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1026" name="Picture 2" descr="Immagine che contiene testo&#10;&#10;Descrizione generata automaticamente">
            <a:extLst>
              <a:ext uri="{FF2B5EF4-FFF2-40B4-BE49-F238E27FC236}">
                <a16:creationId xmlns:a16="http://schemas.microsoft.com/office/drawing/2014/main" id="{690A5BCE-C4E3-1784-F004-FCB290176E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481" r="1" b="27515"/>
          <a:stretch/>
        </p:blipFill>
        <p:spPr bwMode="auto">
          <a:xfrm>
            <a:off x="626590" y="317578"/>
            <a:ext cx="10851111" cy="3508437"/>
          </a:xfrm>
          <a:prstGeom prst="rect">
            <a:avLst/>
          </a:prstGeom>
          <a:noFill/>
          <a:extLst>
            <a:ext uri="{909E8E84-426E-40DD-AFC4-6F175D3DCCD1}">
              <a14:hiddenFill xmlns:a14="http://schemas.microsoft.com/office/drawing/2010/main">
                <a:solidFill>
                  <a:srgbClr val="FFFFFF"/>
                </a:solidFill>
              </a14:hiddenFill>
            </a:ext>
          </a:extLst>
        </p:spPr>
      </p:pic>
      <p:grpSp>
        <p:nvGrpSpPr>
          <p:cNvPr id="1058" name="Group 1057">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482489"/>
            <a:ext cx="304800" cy="429768"/>
            <a:chOff x="215328" y="-46937"/>
            <a:chExt cx="304800" cy="2773841"/>
          </a:xfrm>
        </p:grpSpPr>
        <p:cxnSp>
          <p:nvCxnSpPr>
            <p:cNvPr id="1059" name="Straight Connector 1058">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0" name="Straight Connector 1059">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1" name="Straight Connector 1060">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2" name="Straight Connector 1061">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064" name="Rectangle 1063">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6" name="Group 1065">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1067" name="Straight Connector 1066">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68" name="Straight Connector 1067">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69" name="Straight Connector 1068">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70" name="Straight Connector 1069">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 name="Segnaposto contenuto 2">
            <a:extLst>
              <a:ext uri="{FF2B5EF4-FFF2-40B4-BE49-F238E27FC236}">
                <a16:creationId xmlns:a16="http://schemas.microsoft.com/office/drawing/2014/main" id="{BBFB5B89-797E-8A93-BC28-5C14B916DB1F}"/>
              </a:ext>
            </a:extLst>
          </p:cNvPr>
          <p:cNvSpPr>
            <a:spLocks noGrp="1"/>
          </p:cNvSpPr>
          <p:nvPr>
            <p:ph idx="1"/>
          </p:nvPr>
        </p:nvSpPr>
        <p:spPr>
          <a:xfrm>
            <a:off x="5486080" y="4018143"/>
            <a:ext cx="5674105" cy="2129599"/>
          </a:xfrm>
          <a:noFill/>
        </p:spPr>
        <p:txBody>
          <a:bodyPr anchor="t">
            <a:normAutofit/>
          </a:bodyPr>
          <a:lstStyle/>
          <a:p>
            <a:r>
              <a:rPr lang="it-IT" sz="1500" b="0" i="0" dirty="0">
                <a:solidFill>
                  <a:schemeClr val="bg1"/>
                </a:solidFill>
                <a:effectLst/>
                <a:latin typeface="title-regular"/>
              </a:rPr>
              <a:t>«Abbiamo conteggiato tutte le parole usate negli oltre 16mila articoli sulla violenza di genere che abbiamo raccolto», spiegano i ricercatori, «e abbiamo creato una «word cloud» che mostra a colpo d’occhio quali sono i termini più utilizzati. L’abbiamo intitolata </a:t>
            </a:r>
            <a:r>
              <a:rPr lang="it-IT" sz="1500" b="1" i="1" dirty="0">
                <a:solidFill>
                  <a:schemeClr val="bg1"/>
                </a:solidFill>
                <a:effectLst/>
                <a:latin typeface="title-regular"/>
              </a:rPr>
              <a:t>«Trova il colpevole»</a:t>
            </a:r>
            <a:r>
              <a:rPr lang="it-IT" sz="1500" b="0" i="0" dirty="0">
                <a:solidFill>
                  <a:schemeClr val="bg1"/>
                </a:solidFill>
                <a:effectLst/>
                <a:latin typeface="title-regular"/>
              </a:rPr>
              <a:t>, perché l’uomo, almeno a prima vista, non c’è». La mappa visiva mostra le parole più usate in un carattere grande, quelle meno ricorrenti in un carattere piccolo. «Donna», «donne, «violenza» e «anni» sono bene in vista, «marito», «uomo» e «compagno» sono minuscoli.</a:t>
            </a:r>
          </a:p>
          <a:p>
            <a:endParaRPr lang="it-IT" sz="1500" dirty="0">
              <a:solidFill>
                <a:schemeClr val="bg1"/>
              </a:solidFill>
            </a:endParaRPr>
          </a:p>
        </p:txBody>
      </p:sp>
    </p:spTree>
    <p:extLst>
      <p:ext uri="{BB962C8B-B14F-4D97-AF65-F5344CB8AC3E}">
        <p14:creationId xmlns:p14="http://schemas.microsoft.com/office/powerpoint/2010/main" val="1481243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E84BB2D-21BD-D58F-8AF5-15FC957DEBA4}"/>
              </a:ext>
            </a:extLst>
          </p:cNvPr>
          <p:cNvSpPr>
            <a:spLocks noGrp="1"/>
          </p:cNvSpPr>
          <p:nvPr>
            <p:ph idx="1"/>
          </p:nvPr>
        </p:nvSpPr>
        <p:spPr>
          <a:xfrm>
            <a:off x="355107" y="97654"/>
            <a:ext cx="10998693" cy="6079309"/>
          </a:xfrm>
        </p:spPr>
        <p:txBody>
          <a:bodyPr>
            <a:normAutofit fontScale="77500" lnSpcReduction="20000"/>
          </a:bodyPr>
          <a:lstStyle/>
          <a:p>
            <a:pPr algn="l" fontAlgn="base"/>
            <a:r>
              <a:rPr lang="it-IT" b="0" i="0" dirty="0">
                <a:solidFill>
                  <a:srgbClr val="222222"/>
                </a:solidFill>
                <a:effectLst/>
                <a:latin typeface="title-regular"/>
              </a:rPr>
              <a:t>La ricerca ha messo in evidenza anche altri trend. «Troppo spesso i titoli danno risalto prima di tutto al comportamento di lei». Un approccio che rischia di innescare una </a:t>
            </a:r>
            <a:r>
              <a:rPr lang="it-IT" b="1" i="0" dirty="0">
                <a:solidFill>
                  <a:srgbClr val="222222"/>
                </a:solidFill>
                <a:effectLst/>
                <a:latin typeface="inherit"/>
              </a:rPr>
              <a:t>vittimizzazione secondaria delle donne</a:t>
            </a:r>
            <a:r>
              <a:rPr lang="it-IT" b="0" i="0" dirty="0">
                <a:solidFill>
                  <a:srgbClr val="222222"/>
                </a:solidFill>
                <a:effectLst/>
                <a:latin typeface="title-regular"/>
              </a:rPr>
              <a:t>, ovvero «una rappresentazione di quello che è accaduto che </a:t>
            </a:r>
            <a:r>
              <a:rPr lang="it-IT" b="1" i="0" dirty="0">
                <a:solidFill>
                  <a:srgbClr val="222222"/>
                </a:solidFill>
                <a:effectLst/>
                <a:latin typeface="inherit"/>
              </a:rPr>
              <a:t>assegna alla vittima una parte della colpa</a:t>
            </a:r>
            <a:r>
              <a:rPr lang="it-IT" b="0" i="0" dirty="0">
                <a:solidFill>
                  <a:srgbClr val="222222"/>
                </a:solidFill>
                <a:effectLst/>
                <a:latin typeface="title-regular"/>
              </a:rPr>
              <a:t> o tende a </a:t>
            </a:r>
            <a:r>
              <a:rPr lang="it-IT" b="1" i="0" dirty="0">
                <a:solidFill>
                  <a:srgbClr val="222222"/>
                </a:solidFill>
                <a:effectLst/>
                <a:latin typeface="inherit"/>
              </a:rPr>
              <a:t>mettere chi ha subìto violenza in una luce negativa</a:t>
            </a:r>
            <a:r>
              <a:rPr lang="it-IT" b="0" i="0" dirty="0">
                <a:solidFill>
                  <a:srgbClr val="222222"/>
                </a:solidFill>
                <a:effectLst/>
                <a:latin typeface="title-regular"/>
              </a:rPr>
              <a:t>, contestandogli alcuni comportamenti o scelte». L’</a:t>
            </a:r>
            <a:r>
              <a:rPr lang="it-IT" b="1" i="0" dirty="0">
                <a:solidFill>
                  <a:srgbClr val="222222"/>
                </a:solidFill>
                <a:effectLst/>
                <a:latin typeface="inherit"/>
              </a:rPr>
              <a:t>ubriachezza</a:t>
            </a:r>
            <a:r>
              <a:rPr lang="it-IT" b="0" i="0" dirty="0">
                <a:solidFill>
                  <a:srgbClr val="222222"/>
                </a:solidFill>
                <a:effectLst/>
                <a:latin typeface="title-regular"/>
              </a:rPr>
              <a:t>, spiega Saccà, è un esempio classico: se una donna ha fatto uso di alcol prima di essere abusata, non di rado questo dato viene richiamato nel titolo, con un effetto stigmatizzante. «</a:t>
            </a:r>
            <a:r>
              <a:rPr lang="it-IT" b="1" i="0" dirty="0">
                <a:solidFill>
                  <a:srgbClr val="222222"/>
                </a:solidFill>
                <a:effectLst/>
                <a:latin typeface="inherit"/>
              </a:rPr>
              <a:t>È come se la stampa, inconsapevolmente, se la prendesse con la donna</a:t>
            </a:r>
            <a:r>
              <a:rPr lang="it-IT" dirty="0">
                <a:solidFill>
                  <a:srgbClr val="222222"/>
                </a:solidFill>
                <a:latin typeface="title-regular"/>
              </a:rPr>
              <a:t>. In </a:t>
            </a:r>
            <a:r>
              <a:rPr lang="it-IT" b="0" i="0" dirty="0">
                <a:solidFill>
                  <a:srgbClr val="222222"/>
                </a:solidFill>
                <a:effectLst/>
                <a:latin typeface="title-regular"/>
              </a:rPr>
              <a:t>un titolo, poi ritirato, veniva data voce alla suocera di una donna che era stata uccisa dal compagno. La signora giustificava il comportamento del figlio, dipingendo la nuora come una moglie carente. Un meccanismo che attiva nel lettore una forma di </a:t>
            </a:r>
            <a:r>
              <a:rPr lang="it-IT" b="1" i="0" dirty="0">
                <a:solidFill>
                  <a:srgbClr val="222222"/>
                </a:solidFill>
                <a:effectLst/>
                <a:latin typeface="inherit"/>
              </a:rPr>
              <a:t>empatia verso l’uomo violento</a:t>
            </a:r>
            <a:r>
              <a:rPr lang="it-IT" b="0" i="0" dirty="0">
                <a:solidFill>
                  <a:srgbClr val="222222"/>
                </a:solidFill>
                <a:effectLst/>
                <a:latin typeface="title-regular"/>
              </a:rPr>
              <a:t>».</a:t>
            </a:r>
          </a:p>
          <a:p>
            <a:pPr marL="0" indent="0" algn="l" fontAlgn="base">
              <a:buNone/>
            </a:pPr>
            <a:r>
              <a:rPr lang="it-IT" b="1" i="0" dirty="0">
                <a:solidFill>
                  <a:srgbClr val="222222"/>
                </a:solidFill>
                <a:effectLst/>
                <a:latin typeface="main-condensed_black"/>
              </a:rPr>
              <a:t>L’immagine delle donne: “belle”, “madri” e chiamate solo col nome proprio</a:t>
            </a:r>
          </a:p>
          <a:p>
            <a:pPr algn="l" fontAlgn="base"/>
            <a:r>
              <a:rPr lang="it-IT" b="0" i="0" dirty="0">
                <a:solidFill>
                  <a:srgbClr val="222222"/>
                </a:solidFill>
                <a:effectLst/>
                <a:latin typeface="title-regular"/>
              </a:rPr>
              <a:t>Un altro elemento che colpisce ha a che fare con la </a:t>
            </a:r>
            <a:r>
              <a:rPr lang="it-IT" b="1" i="0" dirty="0">
                <a:solidFill>
                  <a:srgbClr val="222222"/>
                </a:solidFill>
                <a:effectLst/>
                <a:latin typeface="inherit"/>
              </a:rPr>
              <a:t>rappresentazione della donna</a:t>
            </a:r>
            <a:r>
              <a:rPr lang="it-IT" b="0" i="0" dirty="0">
                <a:solidFill>
                  <a:srgbClr val="222222"/>
                </a:solidFill>
                <a:effectLst/>
                <a:latin typeface="title-regular"/>
              </a:rPr>
              <a:t>. In certi casi, sui giornali capita di leggere titoli che danno risalto al fatto che la vittima di un femminicidio fosse</a:t>
            </a:r>
            <a:r>
              <a:rPr lang="it-IT" b="1" i="0" dirty="0">
                <a:solidFill>
                  <a:srgbClr val="222222"/>
                </a:solidFill>
                <a:effectLst/>
                <a:latin typeface="inherit"/>
              </a:rPr>
              <a:t> «giovane», «bella», oppure che era una madre o una futura madre</a:t>
            </a:r>
            <a:r>
              <a:rPr lang="it-IT" b="0" i="0" dirty="0">
                <a:solidFill>
                  <a:srgbClr val="222222"/>
                </a:solidFill>
                <a:effectLst/>
                <a:latin typeface="title-regular"/>
              </a:rPr>
              <a:t>. Non di rado, la donna uccisa viene</a:t>
            </a:r>
            <a:r>
              <a:rPr lang="it-IT" b="1" i="0" dirty="0">
                <a:solidFill>
                  <a:srgbClr val="222222"/>
                </a:solidFill>
                <a:effectLst/>
                <a:latin typeface="inherit"/>
              </a:rPr>
              <a:t> chiamata solo per nome</a:t>
            </a:r>
            <a:r>
              <a:rPr lang="it-IT" b="0" i="0" dirty="0">
                <a:solidFill>
                  <a:srgbClr val="222222"/>
                </a:solidFill>
                <a:effectLst/>
                <a:latin typeface="title-regular"/>
              </a:rPr>
              <a:t>: in questo modo, però, secondo gli studiosi del progetto STEP, è come se venisse </a:t>
            </a:r>
            <a:r>
              <a:rPr lang="it-IT" b="0" i="0" dirty="0" err="1">
                <a:solidFill>
                  <a:srgbClr val="222222"/>
                </a:solidFill>
                <a:effectLst/>
                <a:latin typeface="title-regular"/>
              </a:rPr>
              <a:t>infantilizzata</a:t>
            </a:r>
            <a:r>
              <a:rPr lang="it-IT" b="0" i="0" dirty="0">
                <a:solidFill>
                  <a:srgbClr val="222222"/>
                </a:solidFill>
                <a:effectLst/>
                <a:latin typeface="title-regular"/>
              </a:rPr>
              <a:t>, inconsapevolmente, persino da chi magari cerca di raccontare la sua storia con il genuino intento di renderle giustizia. «Da questo genere di narrazione emerge il </a:t>
            </a:r>
            <a:r>
              <a:rPr lang="it-IT" b="1" i="0" dirty="0">
                <a:solidFill>
                  <a:srgbClr val="222222"/>
                </a:solidFill>
                <a:effectLst/>
                <a:latin typeface="inherit"/>
              </a:rPr>
              <a:t>ritratto </a:t>
            </a:r>
            <a:r>
              <a:rPr lang="it-IT" b="1" i="0" dirty="0" err="1">
                <a:solidFill>
                  <a:srgbClr val="222222"/>
                </a:solidFill>
                <a:effectLst/>
                <a:latin typeface="inherit"/>
              </a:rPr>
              <a:t>diuna</a:t>
            </a:r>
            <a:r>
              <a:rPr lang="it-IT" b="1" i="0" dirty="0">
                <a:solidFill>
                  <a:srgbClr val="222222"/>
                </a:solidFill>
                <a:effectLst/>
                <a:latin typeface="inherit"/>
              </a:rPr>
              <a:t> donna che, agli occhi di una parte della nostra società, non è autonoma, non è portatrice di diritti, né capace di scelte proprie</a:t>
            </a:r>
            <a:r>
              <a:rPr lang="it-IT" b="0" i="0" dirty="0">
                <a:solidFill>
                  <a:srgbClr val="222222"/>
                </a:solidFill>
                <a:effectLst/>
                <a:latin typeface="title-regular"/>
              </a:rPr>
              <a:t>», commenta Saccà. Questo tipo di sguardo, peraltro, sembra fare la sua comparsa anche nelle </a:t>
            </a:r>
            <a:r>
              <a:rPr lang="it-IT" b="1" i="0" dirty="0">
                <a:solidFill>
                  <a:srgbClr val="222222"/>
                </a:solidFill>
                <a:effectLst/>
                <a:latin typeface="inherit"/>
              </a:rPr>
              <a:t>aule dei tribunali</a:t>
            </a:r>
            <a:r>
              <a:rPr lang="it-IT" dirty="0">
                <a:solidFill>
                  <a:srgbClr val="222222"/>
                </a:solidFill>
                <a:latin typeface="title-regular"/>
              </a:rPr>
              <a:t>. </a:t>
            </a:r>
            <a:r>
              <a:rPr lang="it-IT" b="0" i="0" dirty="0">
                <a:solidFill>
                  <a:srgbClr val="222222"/>
                </a:solidFill>
                <a:effectLst/>
                <a:latin typeface="title-regular"/>
              </a:rPr>
              <a:t>Accanto al lessico degli articoli di giornale, i ricercatori di STEP hanno analizzato anche quello di </a:t>
            </a:r>
            <a:r>
              <a:rPr lang="it-IT" b="1" i="0" dirty="0">
                <a:solidFill>
                  <a:srgbClr val="222222"/>
                </a:solidFill>
                <a:effectLst/>
                <a:latin typeface="inherit"/>
              </a:rPr>
              <a:t>273 sentenze giudiziarie</a:t>
            </a:r>
            <a:r>
              <a:rPr lang="it-IT" b="0" i="0" dirty="0">
                <a:solidFill>
                  <a:srgbClr val="222222"/>
                </a:solidFill>
                <a:effectLst/>
                <a:latin typeface="title-regular"/>
              </a:rPr>
              <a:t>.</a:t>
            </a:r>
          </a:p>
          <a:p>
            <a:endParaRPr lang="it-IT" dirty="0"/>
          </a:p>
        </p:txBody>
      </p:sp>
    </p:spTree>
    <p:extLst>
      <p:ext uri="{BB962C8B-B14F-4D97-AF65-F5344CB8AC3E}">
        <p14:creationId xmlns:p14="http://schemas.microsoft.com/office/powerpoint/2010/main" val="2802555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2426BA-4871-D4F6-4720-9F5FB19FC5B5}"/>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523C1C75-26EB-DD70-FC5C-A8087B00654E}"/>
              </a:ext>
            </a:extLst>
          </p:cNvPr>
          <p:cNvSpPr>
            <a:spLocks noGrp="1"/>
          </p:cNvSpPr>
          <p:nvPr>
            <p:ph idx="1"/>
          </p:nvPr>
        </p:nvSpPr>
        <p:spPr/>
        <p:txBody>
          <a:bodyPr>
            <a:normAutofit fontScale="62500" lnSpcReduction="20000"/>
          </a:bodyPr>
          <a:lstStyle/>
          <a:p>
            <a:r>
              <a:rPr lang="it-IT" b="1" i="0" dirty="0">
                <a:solidFill>
                  <a:srgbClr val="222222"/>
                </a:solidFill>
                <a:effectLst/>
                <a:latin typeface="title-regular"/>
              </a:rPr>
              <a:t>Sara Mills ha chiamato «sessismo indiretto»</a:t>
            </a:r>
            <a:r>
              <a:rPr lang="it-IT" dirty="0">
                <a:solidFill>
                  <a:srgbClr val="222222"/>
                </a:solidFill>
                <a:latin typeface="inherit"/>
              </a:rPr>
              <a:t> </a:t>
            </a:r>
            <a:r>
              <a:rPr lang="it-IT" b="0" i="0" dirty="0">
                <a:solidFill>
                  <a:srgbClr val="222222"/>
                </a:solidFill>
                <a:effectLst/>
                <a:latin typeface="title-regular"/>
              </a:rPr>
              <a:t>«un insieme di strategie linguistiche implicite che rappresentano e riaffermano </a:t>
            </a:r>
            <a:r>
              <a:rPr lang="it-IT" b="1" i="0" dirty="0">
                <a:solidFill>
                  <a:srgbClr val="222222"/>
                </a:solidFill>
                <a:effectLst/>
                <a:latin typeface="title-regular"/>
              </a:rPr>
              <a:t>rapporti di potere asimmetrici tra uomini e donne</a:t>
            </a:r>
            <a:r>
              <a:rPr lang="it-IT" b="0" i="0" dirty="0">
                <a:solidFill>
                  <a:srgbClr val="222222"/>
                </a:solidFill>
                <a:effectLst/>
                <a:latin typeface="title-regular"/>
              </a:rPr>
              <a:t>». Un esempio classico sono le scelte lessicali che fanno riferimento alla violenza di genere come al frutto di un «raptus», oppure l’uso di parole come «fidanzatino» per definire chi si è macchiato di un femminicidio. Si tratta di parole già stigmatizzate nel </a:t>
            </a:r>
            <a:r>
              <a:rPr lang="it-IT" b="0" i="0" dirty="0">
                <a:solidFill>
                  <a:srgbClr val="29ABEF"/>
                </a:solidFill>
                <a:effectLst/>
                <a:latin typeface="title-regular"/>
                <a:hlinkClick r:id="rId2"/>
              </a:rPr>
              <a:t>«Manifesto per il rispetto e la parità di genere nell’informazione»</a:t>
            </a:r>
            <a:r>
              <a:rPr lang="it-IT" b="0" i="0" dirty="0">
                <a:solidFill>
                  <a:srgbClr val="222222"/>
                </a:solidFill>
                <a:effectLst/>
                <a:latin typeface="title-regular"/>
              </a:rPr>
              <a:t> elaborato dalla Federazione Nazionale Stampa italiana, Usigrai, associazione </a:t>
            </a:r>
            <a:r>
              <a:rPr lang="it-IT" b="0" i="0" dirty="0" err="1">
                <a:solidFill>
                  <a:srgbClr val="222222"/>
                </a:solidFill>
                <a:effectLst/>
                <a:latin typeface="title-regular"/>
              </a:rPr>
              <a:t>GiULiA</a:t>
            </a:r>
            <a:r>
              <a:rPr lang="it-IT" b="0" i="0" dirty="0">
                <a:solidFill>
                  <a:srgbClr val="222222"/>
                </a:solidFill>
                <a:effectLst/>
                <a:latin typeface="title-regular"/>
              </a:rPr>
              <a:t> e Sindacato giornalisti Veneto (noto anche come </a:t>
            </a:r>
            <a:r>
              <a:rPr lang="it-IT" b="1" i="0" dirty="0">
                <a:solidFill>
                  <a:srgbClr val="222222"/>
                </a:solidFill>
                <a:effectLst/>
                <a:latin typeface="title-regular"/>
              </a:rPr>
              <a:t>«Manifesto di Venezia»</a:t>
            </a:r>
            <a:r>
              <a:rPr lang="it-IT" b="0" i="0" dirty="0">
                <a:solidFill>
                  <a:srgbClr val="222222"/>
                </a:solidFill>
                <a:effectLst/>
                <a:latin typeface="title-regular"/>
              </a:rPr>
              <a:t>).</a:t>
            </a:r>
            <a:endParaRPr lang="it-IT" dirty="0">
              <a:hlinkClick r:id="rId3"/>
            </a:endParaRPr>
          </a:p>
          <a:p>
            <a:pPr algn="l" fontAlgn="base"/>
            <a:r>
              <a:rPr lang="it-IT" b="0" i="0" dirty="0">
                <a:solidFill>
                  <a:srgbClr val="222222"/>
                </a:solidFill>
                <a:effectLst/>
                <a:latin typeface="title-regular"/>
              </a:rPr>
              <a:t>Alcune ricerche evidenziano come siano frequenti costruzioni verbali che mettono l’artefice </a:t>
            </a:r>
            <a:r>
              <a:rPr lang="it-IT" b="1" i="0" dirty="0">
                <a:solidFill>
                  <a:srgbClr val="222222"/>
                </a:solidFill>
                <a:effectLst/>
                <a:latin typeface="inherit"/>
              </a:rPr>
              <a:t>in secondo piano </a:t>
            </a:r>
            <a:r>
              <a:rPr lang="it-IT" b="0" i="0" dirty="0">
                <a:solidFill>
                  <a:srgbClr val="222222"/>
                </a:solidFill>
                <a:effectLst/>
                <a:latin typeface="title-regular"/>
              </a:rPr>
              <a:t>(come quelle passive, ad esempio </a:t>
            </a:r>
            <a:r>
              <a:rPr lang="it-IT" b="1" i="0" dirty="0">
                <a:solidFill>
                  <a:srgbClr val="222222"/>
                </a:solidFill>
                <a:effectLst/>
                <a:latin typeface="inherit"/>
              </a:rPr>
              <a:t>«la donna è stata colpita»</a:t>
            </a:r>
            <a:r>
              <a:rPr lang="it-IT" b="0" i="0" dirty="0">
                <a:solidFill>
                  <a:srgbClr val="222222"/>
                </a:solidFill>
                <a:effectLst/>
                <a:latin typeface="title-regular"/>
              </a:rPr>
              <a:t>) o che descrivono la violenza come un </a:t>
            </a:r>
            <a:r>
              <a:rPr lang="it-IT" b="1" i="0" dirty="0">
                <a:solidFill>
                  <a:srgbClr val="222222"/>
                </a:solidFill>
                <a:effectLst/>
                <a:latin typeface="inherit"/>
              </a:rPr>
              <a:t>avvenimento spontaneo</a:t>
            </a:r>
            <a:r>
              <a:rPr lang="it-IT" b="0" i="0" dirty="0">
                <a:solidFill>
                  <a:srgbClr val="222222"/>
                </a:solidFill>
                <a:effectLst/>
                <a:latin typeface="title-regular"/>
              </a:rPr>
              <a:t> (</a:t>
            </a:r>
            <a:r>
              <a:rPr lang="it-IT" b="1" i="0" dirty="0">
                <a:solidFill>
                  <a:srgbClr val="222222"/>
                </a:solidFill>
                <a:effectLst/>
                <a:latin typeface="inherit"/>
              </a:rPr>
              <a:t>«la tragedia si è verificata»</a:t>
            </a:r>
            <a:r>
              <a:rPr lang="it-IT" b="0" i="0" dirty="0">
                <a:solidFill>
                  <a:srgbClr val="222222"/>
                </a:solidFill>
                <a:effectLst/>
                <a:latin typeface="title-regular"/>
              </a:rPr>
              <a:t>). Ma Words Matter ha condotto anche</a:t>
            </a:r>
            <a:r>
              <a:rPr lang="it-IT" b="1" i="0" dirty="0">
                <a:solidFill>
                  <a:srgbClr val="222222"/>
                </a:solidFill>
                <a:effectLst/>
                <a:latin typeface="inherit"/>
              </a:rPr>
              <a:t> un’indagine sperimentale</a:t>
            </a:r>
            <a:r>
              <a:rPr lang="it-IT" b="0" i="0" dirty="0">
                <a:solidFill>
                  <a:srgbClr val="222222"/>
                </a:solidFill>
                <a:effectLst/>
                <a:latin typeface="title-regular"/>
              </a:rPr>
              <a:t>: i ricercatori hanno costruito un articolo fittizio usando le stesse formule ritrovate nei pezzi di cronaca analizzati e lo hanno fatto leggere a 274 studenti, cui poi sono state poste quattro domande per indagare la loro interpretazione degli eventi. Risultato: «Quando nell’articolo si impiegano costruzioni passive e nominali, all’autore del reato viene assegnata meno responsabilità». </a:t>
            </a:r>
            <a:r>
              <a:rPr lang="it-IT" b="1" i="0" dirty="0">
                <a:solidFill>
                  <a:srgbClr val="222222"/>
                </a:solidFill>
                <a:effectLst/>
                <a:latin typeface="inherit"/>
              </a:rPr>
              <a:t>Sembra, insomma, che la sintassi abbia un effetto sul modo in cui gli eventi vengono interpretati</a:t>
            </a:r>
            <a:r>
              <a:rPr lang="it-IT" b="0" i="0" dirty="0">
                <a:solidFill>
                  <a:srgbClr val="222222"/>
                </a:solidFill>
                <a:effectLst/>
                <a:latin typeface="title-regular"/>
              </a:rPr>
              <a:t>: quando in un articolo abbondano le formule impersonali, o quando l’artefice della violenza viene messo di frequente in secondo piano (per esempio con verbi passivi), </a:t>
            </a:r>
            <a:r>
              <a:rPr lang="it-IT" b="1" i="0" dirty="0">
                <a:solidFill>
                  <a:srgbClr val="222222"/>
                </a:solidFill>
                <a:effectLst/>
                <a:latin typeface="inherit"/>
              </a:rPr>
              <a:t>i lettori sembrano percepire il colpevole come meno colpevole</a:t>
            </a:r>
            <a:r>
              <a:rPr lang="it-IT" b="0" i="0" dirty="0">
                <a:solidFill>
                  <a:srgbClr val="222222"/>
                </a:solidFill>
                <a:effectLst/>
                <a:latin typeface="title-regular"/>
              </a:rPr>
              <a:t>.</a:t>
            </a:r>
            <a:endParaRPr lang="it-IT" dirty="0">
              <a:hlinkClick r:id="rId3"/>
            </a:endParaRPr>
          </a:p>
          <a:p>
            <a:endParaRPr lang="it-IT" dirty="0">
              <a:hlinkClick r:id="rId3"/>
            </a:endParaRPr>
          </a:p>
          <a:p>
            <a:r>
              <a:rPr lang="it-IT" dirty="0">
                <a:hlinkClick r:id="rId3"/>
              </a:rPr>
              <a:t>https://27esimaora.corriere.it/21_marzo_21/violenza-contro-donne-cosi-stereotipi-si-infiltrano-linguaggio-media-f08fa7e6-827c-11eb-8fd7-3fd81ad54bdb.shtml</a:t>
            </a:r>
            <a:endParaRPr lang="it-IT" dirty="0"/>
          </a:p>
          <a:p>
            <a:endParaRPr lang="it-IT" dirty="0"/>
          </a:p>
        </p:txBody>
      </p:sp>
    </p:spTree>
    <p:extLst>
      <p:ext uri="{BB962C8B-B14F-4D97-AF65-F5344CB8AC3E}">
        <p14:creationId xmlns:p14="http://schemas.microsoft.com/office/powerpoint/2010/main" val="278406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7E38C0-08CF-F741-88EF-F3398AD1F37A}"/>
              </a:ext>
            </a:extLst>
          </p:cNvPr>
          <p:cNvSpPr>
            <a:spLocks noGrp="1"/>
          </p:cNvSpPr>
          <p:nvPr>
            <p:ph type="sldNum" sz="quarter" idx="12"/>
          </p:nvPr>
        </p:nvSpPr>
        <p:spPr/>
        <p:txBody>
          <a:bodyPr/>
          <a:lstStyle/>
          <a:p>
            <a:fld id="{E3AAEEB7-370C-4CD1-84ED-44A96922B98A}" type="slidenum">
              <a:rPr lang="it-IT" smtClean="0"/>
              <a:pPr/>
              <a:t>8</a:t>
            </a:fld>
            <a:endParaRPr lang="it-IT"/>
          </a:p>
        </p:txBody>
      </p:sp>
      <p:sp>
        <p:nvSpPr>
          <p:cNvPr id="6" name="Rettangolo 5">
            <a:extLst>
              <a:ext uri="{FF2B5EF4-FFF2-40B4-BE49-F238E27FC236}">
                <a16:creationId xmlns:a16="http://schemas.microsoft.com/office/drawing/2014/main" id="{80637DFD-FB59-2F49-AFE4-AAFF759B002C}"/>
              </a:ext>
            </a:extLst>
          </p:cNvPr>
          <p:cNvSpPr/>
          <p:nvPr/>
        </p:nvSpPr>
        <p:spPr>
          <a:xfrm>
            <a:off x="1661452" y="590428"/>
            <a:ext cx="6882820" cy="858443"/>
          </a:xfrm>
          <a:prstGeom prst="rect">
            <a:avLst/>
          </a:prstGeom>
          <a:noFill/>
          <a:ln cmpd="sng">
            <a:solidFill>
              <a:schemeClr val="tx2">
                <a:alpha val="86000"/>
              </a:schemeClr>
            </a:solidFill>
            <a:prstDash val="solid"/>
            <a:extLst>
              <a:ext uri="{C807C97D-BFC1-408E-A445-0C87EB9F89A2}">
                <ask:lineSketchStyleProps xmlns:ask="http://schemas.microsoft.com/office/drawing/2018/sketchyshapes" sd="1219033472">
                  <a:custGeom>
                    <a:avLst/>
                    <a:gdLst>
                      <a:gd name="connsiteX0" fmla="*/ 0 w 9178724"/>
                      <a:gd name="connsiteY0" fmla="*/ 0 h 620030"/>
                      <a:gd name="connsiteX1" fmla="*/ 298309 w 9178724"/>
                      <a:gd name="connsiteY1" fmla="*/ 0 h 620030"/>
                      <a:gd name="connsiteX2" fmla="*/ 596617 w 9178724"/>
                      <a:gd name="connsiteY2" fmla="*/ 0 h 620030"/>
                      <a:gd name="connsiteX3" fmla="*/ 894926 w 9178724"/>
                      <a:gd name="connsiteY3" fmla="*/ 0 h 620030"/>
                      <a:gd name="connsiteX4" fmla="*/ 1652170 w 9178724"/>
                      <a:gd name="connsiteY4" fmla="*/ 0 h 620030"/>
                      <a:gd name="connsiteX5" fmla="*/ 2225841 w 9178724"/>
                      <a:gd name="connsiteY5" fmla="*/ 0 h 620030"/>
                      <a:gd name="connsiteX6" fmla="*/ 2524149 w 9178724"/>
                      <a:gd name="connsiteY6" fmla="*/ 0 h 620030"/>
                      <a:gd name="connsiteX7" fmla="*/ 3097819 w 9178724"/>
                      <a:gd name="connsiteY7" fmla="*/ 0 h 620030"/>
                      <a:gd name="connsiteX8" fmla="*/ 3855064 w 9178724"/>
                      <a:gd name="connsiteY8" fmla="*/ 0 h 620030"/>
                      <a:gd name="connsiteX9" fmla="*/ 4336947 w 9178724"/>
                      <a:gd name="connsiteY9" fmla="*/ 0 h 620030"/>
                      <a:gd name="connsiteX10" fmla="*/ 4818830 w 9178724"/>
                      <a:gd name="connsiteY10" fmla="*/ 0 h 620030"/>
                      <a:gd name="connsiteX11" fmla="*/ 5392500 w 9178724"/>
                      <a:gd name="connsiteY11" fmla="*/ 0 h 620030"/>
                      <a:gd name="connsiteX12" fmla="*/ 6057958 w 9178724"/>
                      <a:gd name="connsiteY12" fmla="*/ 0 h 620030"/>
                      <a:gd name="connsiteX13" fmla="*/ 6723415 w 9178724"/>
                      <a:gd name="connsiteY13" fmla="*/ 0 h 620030"/>
                      <a:gd name="connsiteX14" fmla="*/ 7388873 w 9178724"/>
                      <a:gd name="connsiteY14" fmla="*/ 0 h 620030"/>
                      <a:gd name="connsiteX15" fmla="*/ 8146118 w 9178724"/>
                      <a:gd name="connsiteY15" fmla="*/ 0 h 620030"/>
                      <a:gd name="connsiteX16" fmla="*/ 9178724 w 9178724"/>
                      <a:gd name="connsiteY16" fmla="*/ 0 h 620030"/>
                      <a:gd name="connsiteX17" fmla="*/ 9178724 w 9178724"/>
                      <a:gd name="connsiteY17" fmla="*/ 316215 h 620030"/>
                      <a:gd name="connsiteX18" fmla="*/ 9178724 w 9178724"/>
                      <a:gd name="connsiteY18" fmla="*/ 620030 h 620030"/>
                      <a:gd name="connsiteX19" fmla="*/ 8421479 w 9178724"/>
                      <a:gd name="connsiteY19" fmla="*/ 620030 h 620030"/>
                      <a:gd name="connsiteX20" fmla="*/ 7847809 w 9178724"/>
                      <a:gd name="connsiteY20" fmla="*/ 620030 h 620030"/>
                      <a:gd name="connsiteX21" fmla="*/ 7365926 w 9178724"/>
                      <a:gd name="connsiteY21" fmla="*/ 620030 h 620030"/>
                      <a:gd name="connsiteX22" fmla="*/ 6884043 w 9178724"/>
                      <a:gd name="connsiteY22" fmla="*/ 620030 h 620030"/>
                      <a:gd name="connsiteX23" fmla="*/ 6402160 w 9178724"/>
                      <a:gd name="connsiteY23" fmla="*/ 620030 h 620030"/>
                      <a:gd name="connsiteX24" fmla="*/ 5920277 w 9178724"/>
                      <a:gd name="connsiteY24" fmla="*/ 620030 h 620030"/>
                      <a:gd name="connsiteX25" fmla="*/ 5254819 w 9178724"/>
                      <a:gd name="connsiteY25" fmla="*/ 620030 h 620030"/>
                      <a:gd name="connsiteX26" fmla="*/ 4681149 w 9178724"/>
                      <a:gd name="connsiteY26" fmla="*/ 620030 h 620030"/>
                      <a:gd name="connsiteX27" fmla="*/ 4382841 w 9178724"/>
                      <a:gd name="connsiteY27" fmla="*/ 620030 h 620030"/>
                      <a:gd name="connsiteX28" fmla="*/ 3900958 w 9178724"/>
                      <a:gd name="connsiteY28" fmla="*/ 620030 h 620030"/>
                      <a:gd name="connsiteX29" fmla="*/ 3235500 w 9178724"/>
                      <a:gd name="connsiteY29" fmla="*/ 620030 h 620030"/>
                      <a:gd name="connsiteX30" fmla="*/ 2845404 w 9178724"/>
                      <a:gd name="connsiteY30" fmla="*/ 620030 h 620030"/>
                      <a:gd name="connsiteX31" fmla="*/ 2088160 w 9178724"/>
                      <a:gd name="connsiteY31" fmla="*/ 620030 h 620030"/>
                      <a:gd name="connsiteX32" fmla="*/ 1330915 w 9178724"/>
                      <a:gd name="connsiteY32" fmla="*/ 620030 h 620030"/>
                      <a:gd name="connsiteX33" fmla="*/ 757245 w 9178724"/>
                      <a:gd name="connsiteY33" fmla="*/ 620030 h 620030"/>
                      <a:gd name="connsiteX34" fmla="*/ 0 w 9178724"/>
                      <a:gd name="connsiteY34" fmla="*/ 620030 h 620030"/>
                      <a:gd name="connsiteX35" fmla="*/ 0 w 9178724"/>
                      <a:gd name="connsiteY35" fmla="*/ 310015 h 620030"/>
                      <a:gd name="connsiteX36" fmla="*/ 0 w 9178724"/>
                      <a:gd name="connsiteY36" fmla="*/ 0 h 62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78724" h="620030" fill="none" extrusionOk="0">
                        <a:moveTo>
                          <a:pt x="0" y="0"/>
                        </a:moveTo>
                        <a:cubicBezTo>
                          <a:pt x="102535" y="-35417"/>
                          <a:pt x="231128" y="19743"/>
                          <a:pt x="298309" y="0"/>
                        </a:cubicBezTo>
                        <a:cubicBezTo>
                          <a:pt x="365490" y="-19743"/>
                          <a:pt x="504771" y="6903"/>
                          <a:pt x="596617" y="0"/>
                        </a:cubicBezTo>
                        <a:cubicBezTo>
                          <a:pt x="688463" y="-6903"/>
                          <a:pt x="801466" y="32459"/>
                          <a:pt x="894926" y="0"/>
                        </a:cubicBezTo>
                        <a:cubicBezTo>
                          <a:pt x="988386" y="-32459"/>
                          <a:pt x="1351220" y="8679"/>
                          <a:pt x="1652170" y="0"/>
                        </a:cubicBezTo>
                        <a:cubicBezTo>
                          <a:pt x="1953120" y="-8679"/>
                          <a:pt x="2036343" y="40882"/>
                          <a:pt x="2225841" y="0"/>
                        </a:cubicBezTo>
                        <a:cubicBezTo>
                          <a:pt x="2415339" y="-40882"/>
                          <a:pt x="2409558" y="12227"/>
                          <a:pt x="2524149" y="0"/>
                        </a:cubicBezTo>
                        <a:cubicBezTo>
                          <a:pt x="2638740" y="-12227"/>
                          <a:pt x="2909787" y="59308"/>
                          <a:pt x="3097819" y="0"/>
                        </a:cubicBezTo>
                        <a:cubicBezTo>
                          <a:pt x="3285851" y="-59308"/>
                          <a:pt x="3499507" y="53098"/>
                          <a:pt x="3855064" y="0"/>
                        </a:cubicBezTo>
                        <a:cubicBezTo>
                          <a:pt x="4210622" y="-53098"/>
                          <a:pt x="4150339" y="24700"/>
                          <a:pt x="4336947" y="0"/>
                        </a:cubicBezTo>
                        <a:cubicBezTo>
                          <a:pt x="4523555" y="-24700"/>
                          <a:pt x="4623920" y="10678"/>
                          <a:pt x="4818830" y="0"/>
                        </a:cubicBezTo>
                        <a:cubicBezTo>
                          <a:pt x="5013740" y="-10678"/>
                          <a:pt x="5127394" y="40268"/>
                          <a:pt x="5392500" y="0"/>
                        </a:cubicBezTo>
                        <a:cubicBezTo>
                          <a:pt x="5657606" y="-40268"/>
                          <a:pt x="5754330" y="74320"/>
                          <a:pt x="6057958" y="0"/>
                        </a:cubicBezTo>
                        <a:cubicBezTo>
                          <a:pt x="6361586" y="-74320"/>
                          <a:pt x="6494940" y="37329"/>
                          <a:pt x="6723415" y="0"/>
                        </a:cubicBezTo>
                        <a:cubicBezTo>
                          <a:pt x="6951890" y="-37329"/>
                          <a:pt x="7117832" y="30948"/>
                          <a:pt x="7388873" y="0"/>
                        </a:cubicBezTo>
                        <a:cubicBezTo>
                          <a:pt x="7659914" y="-30948"/>
                          <a:pt x="7926991" y="65074"/>
                          <a:pt x="8146118" y="0"/>
                        </a:cubicBezTo>
                        <a:cubicBezTo>
                          <a:pt x="8365246" y="-65074"/>
                          <a:pt x="8701383" y="71750"/>
                          <a:pt x="9178724" y="0"/>
                        </a:cubicBezTo>
                        <a:cubicBezTo>
                          <a:pt x="9200174" y="141322"/>
                          <a:pt x="9160033" y="216766"/>
                          <a:pt x="9178724" y="316215"/>
                        </a:cubicBezTo>
                        <a:cubicBezTo>
                          <a:pt x="9197415" y="415665"/>
                          <a:pt x="9170910" y="493137"/>
                          <a:pt x="9178724" y="620030"/>
                        </a:cubicBezTo>
                        <a:cubicBezTo>
                          <a:pt x="8847610" y="633606"/>
                          <a:pt x="8699284" y="581521"/>
                          <a:pt x="8421479" y="620030"/>
                        </a:cubicBezTo>
                        <a:cubicBezTo>
                          <a:pt x="8143674" y="658539"/>
                          <a:pt x="8043343" y="588100"/>
                          <a:pt x="7847809" y="620030"/>
                        </a:cubicBezTo>
                        <a:cubicBezTo>
                          <a:pt x="7652275" y="651960"/>
                          <a:pt x="7499974" y="566721"/>
                          <a:pt x="7365926" y="620030"/>
                        </a:cubicBezTo>
                        <a:cubicBezTo>
                          <a:pt x="7231878" y="673339"/>
                          <a:pt x="6983206" y="609203"/>
                          <a:pt x="6884043" y="620030"/>
                        </a:cubicBezTo>
                        <a:cubicBezTo>
                          <a:pt x="6784880" y="630857"/>
                          <a:pt x="6634085" y="589226"/>
                          <a:pt x="6402160" y="620030"/>
                        </a:cubicBezTo>
                        <a:cubicBezTo>
                          <a:pt x="6170235" y="650834"/>
                          <a:pt x="6075682" y="619367"/>
                          <a:pt x="5920277" y="620030"/>
                        </a:cubicBezTo>
                        <a:cubicBezTo>
                          <a:pt x="5764872" y="620693"/>
                          <a:pt x="5573139" y="548710"/>
                          <a:pt x="5254819" y="620030"/>
                        </a:cubicBezTo>
                        <a:cubicBezTo>
                          <a:pt x="4936499" y="691350"/>
                          <a:pt x="4839040" y="582151"/>
                          <a:pt x="4681149" y="620030"/>
                        </a:cubicBezTo>
                        <a:cubicBezTo>
                          <a:pt x="4523258" y="657909"/>
                          <a:pt x="4447847" y="611926"/>
                          <a:pt x="4382841" y="620030"/>
                        </a:cubicBezTo>
                        <a:cubicBezTo>
                          <a:pt x="4317835" y="628134"/>
                          <a:pt x="4075188" y="570834"/>
                          <a:pt x="3900958" y="620030"/>
                        </a:cubicBezTo>
                        <a:cubicBezTo>
                          <a:pt x="3726728" y="669226"/>
                          <a:pt x="3504960" y="595564"/>
                          <a:pt x="3235500" y="620030"/>
                        </a:cubicBezTo>
                        <a:cubicBezTo>
                          <a:pt x="2966040" y="644496"/>
                          <a:pt x="3034078" y="612289"/>
                          <a:pt x="2845404" y="620030"/>
                        </a:cubicBezTo>
                        <a:cubicBezTo>
                          <a:pt x="2656730" y="627771"/>
                          <a:pt x="2449560" y="570399"/>
                          <a:pt x="2088160" y="620030"/>
                        </a:cubicBezTo>
                        <a:cubicBezTo>
                          <a:pt x="1726760" y="669661"/>
                          <a:pt x="1489744" y="618694"/>
                          <a:pt x="1330915" y="620030"/>
                        </a:cubicBezTo>
                        <a:cubicBezTo>
                          <a:pt x="1172086" y="621366"/>
                          <a:pt x="970889" y="568148"/>
                          <a:pt x="757245" y="620030"/>
                        </a:cubicBezTo>
                        <a:cubicBezTo>
                          <a:pt x="543601" y="671912"/>
                          <a:pt x="288056" y="618081"/>
                          <a:pt x="0" y="620030"/>
                        </a:cubicBezTo>
                        <a:cubicBezTo>
                          <a:pt x="-24602" y="527322"/>
                          <a:pt x="13740" y="373087"/>
                          <a:pt x="0" y="310015"/>
                        </a:cubicBezTo>
                        <a:cubicBezTo>
                          <a:pt x="-13740" y="246943"/>
                          <a:pt x="26405" y="66838"/>
                          <a:pt x="0" y="0"/>
                        </a:cubicBezTo>
                        <a:close/>
                      </a:path>
                      <a:path w="9178724" h="620030" stroke="0" extrusionOk="0">
                        <a:moveTo>
                          <a:pt x="0" y="0"/>
                        </a:moveTo>
                        <a:cubicBezTo>
                          <a:pt x="96739" y="-29740"/>
                          <a:pt x="316269" y="55884"/>
                          <a:pt x="481883" y="0"/>
                        </a:cubicBezTo>
                        <a:cubicBezTo>
                          <a:pt x="647497" y="-55884"/>
                          <a:pt x="662906" y="22298"/>
                          <a:pt x="780192" y="0"/>
                        </a:cubicBezTo>
                        <a:cubicBezTo>
                          <a:pt x="897478" y="-22298"/>
                          <a:pt x="1174454" y="84120"/>
                          <a:pt x="1537436" y="0"/>
                        </a:cubicBezTo>
                        <a:cubicBezTo>
                          <a:pt x="1900418" y="-84120"/>
                          <a:pt x="1921992" y="49836"/>
                          <a:pt x="2019319" y="0"/>
                        </a:cubicBezTo>
                        <a:cubicBezTo>
                          <a:pt x="2116646" y="-49836"/>
                          <a:pt x="2279697" y="53246"/>
                          <a:pt x="2501202" y="0"/>
                        </a:cubicBezTo>
                        <a:cubicBezTo>
                          <a:pt x="2722707" y="-53246"/>
                          <a:pt x="3105924" y="15731"/>
                          <a:pt x="3258447" y="0"/>
                        </a:cubicBezTo>
                        <a:cubicBezTo>
                          <a:pt x="3410970" y="-15731"/>
                          <a:pt x="3548202" y="42104"/>
                          <a:pt x="3648543" y="0"/>
                        </a:cubicBezTo>
                        <a:cubicBezTo>
                          <a:pt x="3748884" y="-42104"/>
                          <a:pt x="4173673" y="21777"/>
                          <a:pt x="4405788" y="0"/>
                        </a:cubicBezTo>
                        <a:cubicBezTo>
                          <a:pt x="4637904" y="-21777"/>
                          <a:pt x="4991337" y="42536"/>
                          <a:pt x="5163032" y="0"/>
                        </a:cubicBezTo>
                        <a:cubicBezTo>
                          <a:pt x="5334727" y="-42536"/>
                          <a:pt x="5620270" y="48170"/>
                          <a:pt x="5736703" y="0"/>
                        </a:cubicBezTo>
                        <a:cubicBezTo>
                          <a:pt x="5853136" y="-48170"/>
                          <a:pt x="6278797" y="51597"/>
                          <a:pt x="6493947" y="0"/>
                        </a:cubicBezTo>
                        <a:cubicBezTo>
                          <a:pt x="6709097" y="-51597"/>
                          <a:pt x="6791622" y="51322"/>
                          <a:pt x="6975830" y="0"/>
                        </a:cubicBezTo>
                        <a:cubicBezTo>
                          <a:pt x="7160038" y="-51322"/>
                          <a:pt x="7222993" y="41857"/>
                          <a:pt x="7457713" y="0"/>
                        </a:cubicBezTo>
                        <a:cubicBezTo>
                          <a:pt x="7692433" y="-41857"/>
                          <a:pt x="7885776" y="62575"/>
                          <a:pt x="8123171" y="0"/>
                        </a:cubicBezTo>
                        <a:cubicBezTo>
                          <a:pt x="8360566" y="-62575"/>
                          <a:pt x="8394351" y="45246"/>
                          <a:pt x="8605054" y="0"/>
                        </a:cubicBezTo>
                        <a:cubicBezTo>
                          <a:pt x="8815757" y="-45246"/>
                          <a:pt x="8988246" y="15581"/>
                          <a:pt x="9178724" y="0"/>
                        </a:cubicBezTo>
                        <a:cubicBezTo>
                          <a:pt x="9202683" y="95727"/>
                          <a:pt x="9155313" y="164771"/>
                          <a:pt x="9178724" y="322416"/>
                        </a:cubicBezTo>
                        <a:cubicBezTo>
                          <a:pt x="9202135" y="480061"/>
                          <a:pt x="9157802" y="527713"/>
                          <a:pt x="9178724" y="620030"/>
                        </a:cubicBezTo>
                        <a:cubicBezTo>
                          <a:pt x="8951193" y="671370"/>
                          <a:pt x="8799462" y="595443"/>
                          <a:pt x="8513267" y="620030"/>
                        </a:cubicBezTo>
                        <a:cubicBezTo>
                          <a:pt x="8227072" y="644617"/>
                          <a:pt x="8259683" y="573792"/>
                          <a:pt x="8123171" y="620030"/>
                        </a:cubicBezTo>
                        <a:cubicBezTo>
                          <a:pt x="7986659" y="666268"/>
                          <a:pt x="7591580" y="543706"/>
                          <a:pt x="7365926" y="620030"/>
                        </a:cubicBezTo>
                        <a:cubicBezTo>
                          <a:pt x="7140272" y="696354"/>
                          <a:pt x="6935755" y="598652"/>
                          <a:pt x="6792256" y="620030"/>
                        </a:cubicBezTo>
                        <a:cubicBezTo>
                          <a:pt x="6648757" y="641408"/>
                          <a:pt x="6575267" y="585033"/>
                          <a:pt x="6402160" y="620030"/>
                        </a:cubicBezTo>
                        <a:cubicBezTo>
                          <a:pt x="6229053" y="655027"/>
                          <a:pt x="6024031" y="591791"/>
                          <a:pt x="5828490" y="620030"/>
                        </a:cubicBezTo>
                        <a:cubicBezTo>
                          <a:pt x="5632949" y="648269"/>
                          <a:pt x="5678078" y="587768"/>
                          <a:pt x="5530181" y="620030"/>
                        </a:cubicBezTo>
                        <a:cubicBezTo>
                          <a:pt x="5382284" y="652292"/>
                          <a:pt x="5354071" y="600649"/>
                          <a:pt x="5231873" y="620030"/>
                        </a:cubicBezTo>
                        <a:cubicBezTo>
                          <a:pt x="5109675" y="639411"/>
                          <a:pt x="4917260" y="557481"/>
                          <a:pt x="4658202" y="620030"/>
                        </a:cubicBezTo>
                        <a:cubicBezTo>
                          <a:pt x="4399144" y="682579"/>
                          <a:pt x="4442789" y="601632"/>
                          <a:pt x="4268107" y="620030"/>
                        </a:cubicBezTo>
                        <a:cubicBezTo>
                          <a:pt x="4093426" y="638428"/>
                          <a:pt x="3806188" y="560095"/>
                          <a:pt x="3602649" y="620030"/>
                        </a:cubicBezTo>
                        <a:cubicBezTo>
                          <a:pt x="3399110" y="679965"/>
                          <a:pt x="3364832" y="602250"/>
                          <a:pt x="3212553" y="620030"/>
                        </a:cubicBezTo>
                        <a:cubicBezTo>
                          <a:pt x="3060274" y="637810"/>
                          <a:pt x="2803745" y="611116"/>
                          <a:pt x="2547096" y="620030"/>
                        </a:cubicBezTo>
                        <a:cubicBezTo>
                          <a:pt x="2290447" y="628944"/>
                          <a:pt x="2330663" y="599928"/>
                          <a:pt x="2248787" y="620030"/>
                        </a:cubicBezTo>
                        <a:cubicBezTo>
                          <a:pt x="2166911" y="640132"/>
                          <a:pt x="1894976" y="566256"/>
                          <a:pt x="1583330" y="620030"/>
                        </a:cubicBezTo>
                        <a:cubicBezTo>
                          <a:pt x="1271684" y="673804"/>
                          <a:pt x="1331706" y="588276"/>
                          <a:pt x="1193234" y="620030"/>
                        </a:cubicBezTo>
                        <a:cubicBezTo>
                          <a:pt x="1054762" y="651784"/>
                          <a:pt x="1037048" y="618999"/>
                          <a:pt x="894926" y="620030"/>
                        </a:cubicBezTo>
                        <a:cubicBezTo>
                          <a:pt x="752804" y="621061"/>
                          <a:pt x="670831" y="580283"/>
                          <a:pt x="504830" y="620030"/>
                        </a:cubicBezTo>
                        <a:cubicBezTo>
                          <a:pt x="338829" y="659777"/>
                          <a:pt x="209164" y="605714"/>
                          <a:pt x="0" y="620030"/>
                        </a:cubicBezTo>
                        <a:cubicBezTo>
                          <a:pt x="-25652" y="520703"/>
                          <a:pt x="14295" y="447375"/>
                          <a:pt x="0" y="322416"/>
                        </a:cubicBezTo>
                        <a:cubicBezTo>
                          <a:pt x="-14295" y="197457"/>
                          <a:pt x="4354" y="146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800" b="1" dirty="0">
                <a:solidFill>
                  <a:schemeClr val="tx1"/>
                </a:solidFill>
                <a:latin typeface="Cambria" panose="02040503050406030204" pitchFamily="18" charset="0"/>
                <a:cs typeface="Arial" panose="020B0604020202020204" pitchFamily="34" charset="0"/>
              </a:rPr>
              <a:t>Stereotipo e pregiudizio</a:t>
            </a:r>
          </a:p>
        </p:txBody>
      </p:sp>
      <p:sp>
        <p:nvSpPr>
          <p:cNvPr id="23" name="CasellaDiTesto 22">
            <a:extLst>
              <a:ext uri="{FF2B5EF4-FFF2-40B4-BE49-F238E27FC236}">
                <a16:creationId xmlns:a16="http://schemas.microsoft.com/office/drawing/2014/main" id="{C9A1364E-EFDE-BE40-BDF5-EA72986E4ADB}"/>
              </a:ext>
            </a:extLst>
          </p:cNvPr>
          <p:cNvSpPr txBox="1"/>
          <p:nvPr/>
        </p:nvSpPr>
        <p:spPr>
          <a:xfrm>
            <a:off x="1661453" y="1628801"/>
            <a:ext cx="7614585" cy="584775"/>
          </a:xfrm>
          <a:prstGeom prst="rect">
            <a:avLst/>
          </a:prstGeom>
          <a:noFill/>
        </p:spPr>
        <p:txBody>
          <a:bodyPr wrap="none" rtlCol="0">
            <a:spAutoFit/>
          </a:bodyPr>
          <a:lstStyle/>
          <a:p>
            <a:r>
              <a:rPr lang="it-IT" sz="1600" dirty="0">
                <a:latin typeface="Cambria" panose="02040503050406030204" pitchFamily="18" charset="0"/>
              </a:rPr>
              <a:t>Pregiudizio e stereotipo sono due concetti spesso utilizzati in modo interscambiabile.</a:t>
            </a:r>
          </a:p>
          <a:p>
            <a:r>
              <a:rPr lang="it-IT" sz="1600" dirty="0">
                <a:latin typeface="Cambria" panose="02040503050406030204" pitchFamily="18" charset="0"/>
              </a:rPr>
              <a:t>Condividono alcuni </a:t>
            </a:r>
            <a:r>
              <a:rPr lang="it-IT" sz="1600" b="1" dirty="0">
                <a:solidFill>
                  <a:schemeClr val="accent3">
                    <a:lumMod val="50000"/>
                  </a:schemeClr>
                </a:solidFill>
                <a:latin typeface="Cambria" panose="02040503050406030204" pitchFamily="18" charset="0"/>
              </a:rPr>
              <a:t>punti in comune </a:t>
            </a:r>
            <a:r>
              <a:rPr lang="it-IT" sz="1600" dirty="0">
                <a:latin typeface="Cambria" panose="02040503050406030204" pitchFamily="18" charset="0"/>
              </a:rPr>
              <a:t>ma presentano anche </a:t>
            </a:r>
            <a:r>
              <a:rPr lang="it-IT" sz="1600" b="1" dirty="0">
                <a:solidFill>
                  <a:schemeClr val="accent2">
                    <a:lumMod val="50000"/>
                  </a:schemeClr>
                </a:solidFill>
                <a:latin typeface="Cambria" panose="02040503050406030204" pitchFamily="18" charset="0"/>
              </a:rPr>
              <a:t>importanti differenze</a:t>
            </a:r>
            <a:r>
              <a:rPr lang="it-IT" sz="1600" dirty="0">
                <a:latin typeface="Cambria" panose="02040503050406030204" pitchFamily="18" charset="0"/>
              </a:rPr>
              <a:t>:</a:t>
            </a:r>
          </a:p>
        </p:txBody>
      </p:sp>
      <p:grpSp>
        <p:nvGrpSpPr>
          <p:cNvPr id="5" name="Gruppo 4">
            <a:extLst>
              <a:ext uri="{FF2B5EF4-FFF2-40B4-BE49-F238E27FC236}">
                <a16:creationId xmlns:a16="http://schemas.microsoft.com/office/drawing/2014/main" id="{5C3B2CFC-E6CB-0146-8F8C-37403F000D30}"/>
              </a:ext>
            </a:extLst>
          </p:cNvPr>
          <p:cNvGrpSpPr/>
          <p:nvPr/>
        </p:nvGrpSpPr>
        <p:grpSpPr>
          <a:xfrm>
            <a:off x="1847528" y="2213575"/>
            <a:ext cx="8496936" cy="3816424"/>
            <a:chOff x="323528" y="2213575"/>
            <a:chExt cx="8496936" cy="3816424"/>
          </a:xfrm>
        </p:grpSpPr>
        <p:sp>
          <p:nvSpPr>
            <p:cNvPr id="24" name="CasellaDiTesto 23">
              <a:extLst>
                <a:ext uri="{FF2B5EF4-FFF2-40B4-BE49-F238E27FC236}">
                  <a16:creationId xmlns:a16="http://schemas.microsoft.com/office/drawing/2014/main" id="{F57B8125-A643-5F41-B4A2-AD63CA7BBB1D}"/>
                </a:ext>
              </a:extLst>
            </p:cNvPr>
            <p:cNvSpPr txBox="1"/>
            <p:nvPr/>
          </p:nvSpPr>
          <p:spPr>
            <a:xfrm>
              <a:off x="323528" y="2393505"/>
              <a:ext cx="3924102" cy="3139321"/>
            </a:xfrm>
            <a:prstGeom prst="rect">
              <a:avLst/>
            </a:prstGeom>
            <a:noFill/>
            <a:ln w="9525">
              <a:noFill/>
              <a:prstDash val="solid"/>
            </a:ln>
          </p:spPr>
          <p:txBody>
            <a:bodyPr wrap="square" rtlCol="0">
              <a:spAutoFit/>
            </a:bodyPr>
            <a:lstStyle/>
            <a:p>
              <a:pPr>
                <a:lnSpc>
                  <a:spcPct val="150000"/>
                </a:lnSpc>
              </a:pPr>
              <a:r>
                <a:rPr lang="it-IT" sz="1600" dirty="0">
                  <a:solidFill>
                    <a:schemeClr val="accent3">
                      <a:lumMod val="50000"/>
                    </a:schemeClr>
                  </a:solidFill>
                  <a:latin typeface="Cambria" panose="02040503050406030204" pitchFamily="18" charset="0"/>
                </a:rPr>
                <a:t>PUNTI IN COMUNE</a:t>
              </a:r>
            </a:p>
            <a:p>
              <a:pPr marL="285750" indent="-285750">
                <a:buFont typeface="Arial" panose="020B0604020202020204" pitchFamily="34" charset="0"/>
                <a:buChar char="•"/>
              </a:pPr>
              <a:r>
                <a:rPr lang="it-IT" sz="1600" dirty="0">
                  <a:latin typeface="Cambria" panose="02040503050406030204" pitchFamily="18" charset="0"/>
                </a:rPr>
                <a:t>Nascono dal processo cognitivo della </a:t>
              </a:r>
              <a:r>
                <a:rPr lang="it-IT" sz="1600" b="1" dirty="0">
                  <a:latin typeface="Cambria" panose="02040503050406030204" pitchFamily="18" charset="0"/>
                </a:rPr>
                <a:t>categorizzazione sociale </a:t>
              </a:r>
              <a:r>
                <a:rPr lang="it-IT" sz="1400" dirty="0">
                  <a:latin typeface="Cambria" panose="02040503050406030204" pitchFamily="18" charset="0"/>
                </a:rPr>
                <a:t>(sono dunque processi inevitabili e ordinari);</a:t>
              </a:r>
              <a:endParaRPr lang="it-IT" sz="1600" dirty="0">
                <a:latin typeface="Cambria" panose="02040503050406030204" pitchFamily="18" charset="0"/>
              </a:endParaRPr>
            </a:p>
            <a:p>
              <a:endParaRPr lang="it-IT" sz="1600" dirty="0">
                <a:latin typeface="Cambria" panose="02040503050406030204" pitchFamily="18" charset="0"/>
              </a:endParaRPr>
            </a:p>
            <a:p>
              <a:pPr marL="285750" indent="-285750">
                <a:buFont typeface="Arial" panose="020B0604020202020204" pitchFamily="34" charset="0"/>
                <a:buChar char="•"/>
              </a:pPr>
              <a:r>
                <a:rPr lang="it-IT" sz="1600" dirty="0">
                  <a:latin typeface="Cambria" panose="02040503050406030204" pitchFamily="18" charset="0"/>
                </a:rPr>
                <a:t>Sono due </a:t>
              </a:r>
              <a:r>
                <a:rPr lang="it-IT" sz="1600" b="1" dirty="0">
                  <a:latin typeface="Cambria" panose="02040503050406030204" pitchFamily="18" charset="0"/>
                </a:rPr>
                <a:t>risposte categoriali</a:t>
              </a:r>
              <a:r>
                <a:rPr lang="it-IT" sz="1600" dirty="0">
                  <a:latin typeface="Cambria" panose="02040503050406030204" pitchFamily="18" charset="0"/>
                </a:rPr>
                <a:t>, rivolte ad un individuo in quanto categorizzato in un determinato gruppo sociale;</a:t>
              </a:r>
            </a:p>
            <a:p>
              <a:endParaRPr lang="it-IT" sz="1600" dirty="0">
                <a:latin typeface="Cambria" panose="02040503050406030204" pitchFamily="18" charset="0"/>
              </a:endParaRPr>
            </a:p>
            <a:p>
              <a:pPr marL="285750" indent="-285750">
                <a:buFont typeface="Arial" panose="020B0604020202020204" pitchFamily="34" charset="0"/>
                <a:buChar char="•"/>
              </a:pPr>
              <a:r>
                <a:rPr lang="it-IT" sz="1600" dirty="0">
                  <a:latin typeface="Cambria" panose="02040503050406030204" pitchFamily="18" charset="0"/>
                </a:rPr>
                <a:t>Avvengono entrambi </a:t>
              </a:r>
              <a:r>
                <a:rPr lang="it-IT" sz="1600" b="1" dirty="0">
                  <a:latin typeface="Cambria" panose="02040503050406030204" pitchFamily="18" charset="0"/>
                </a:rPr>
                <a:t>a priori</a:t>
              </a:r>
              <a:r>
                <a:rPr lang="it-IT" sz="1600" dirty="0">
                  <a:latin typeface="Cambria" panose="02040503050406030204" pitchFamily="18" charset="0"/>
                </a:rPr>
                <a:t>, prima cioè di un’eventuale conoscenza e interazione con la persona.</a:t>
              </a:r>
            </a:p>
          </p:txBody>
        </p:sp>
        <p:sp>
          <p:nvSpPr>
            <p:cNvPr id="25" name="CasellaDiTesto 24">
              <a:extLst>
                <a:ext uri="{FF2B5EF4-FFF2-40B4-BE49-F238E27FC236}">
                  <a16:creationId xmlns:a16="http://schemas.microsoft.com/office/drawing/2014/main" id="{07313059-91F9-2B4A-946D-E6CCBDBA371A}"/>
                </a:ext>
              </a:extLst>
            </p:cNvPr>
            <p:cNvSpPr txBox="1"/>
            <p:nvPr/>
          </p:nvSpPr>
          <p:spPr>
            <a:xfrm>
              <a:off x="4644007" y="2393504"/>
              <a:ext cx="4176457" cy="2185214"/>
            </a:xfrm>
            <a:prstGeom prst="rect">
              <a:avLst/>
            </a:prstGeom>
            <a:noFill/>
            <a:ln w="9525">
              <a:noFill/>
              <a:prstDash val="solid"/>
            </a:ln>
          </p:spPr>
          <p:txBody>
            <a:bodyPr wrap="square" rtlCol="0">
              <a:spAutoFit/>
            </a:bodyPr>
            <a:lstStyle/>
            <a:p>
              <a:pPr>
                <a:lnSpc>
                  <a:spcPct val="150000"/>
                </a:lnSpc>
              </a:pPr>
              <a:r>
                <a:rPr lang="it-IT" sz="1600" dirty="0">
                  <a:solidFill>
                    <a:schemeClr val="accent2">
                      <a:lumMod val="50000"/>
                    </a:schemeClr>
                  </a:solidFill>
                  <a:latin typeface="Cambria" panose="02040503050406030204" pitchFamily="18" charset="0"/>
                </a:rPr>
                <a:t>DIFFERENZE</a:t>
              </a:r>
            </a:p>
            <a:p>
              <a:pPr marL="285750" indent="-285750">
                <a:buFont typeface="Arial" panose="020B0604020202020204" pitchFamily="34" charset="0"/>
                <a:buChar char="•"/>
              </a:pPr>
              <a:r>
                <a:rPr lang="it-IT" sz="1600" dirty="0">
                  <a:solidFill>
                    <a:prstClr val="black"/>
                  </a:solidFill>
                  <a:latin typeface="Cambria" panose="02040503050406030204" pitchFamily="18" charset="0"/>
                </a:rPr>
                <a:t>Lo stereotipo ha un’origine e un contenuto strettamente cognitivo mentre il pregiudizio, in quanto atteggiamento, ha un contenuto generale e più articolato;</a:t>
              </a:r>
            </a:p>
            <a:p>
              <a:pPr lvl="0"/>
              <a:endParaRPr lang="it-IT" sz="1600" dirty="0">
                <a:solidFill>
                  <a:prstClr val="black"/>
                </a:solidFill>
                <a:latin typeface="Cambria" panose="02040503050406030204" pitchFamily="18" charset="0"/>
              </a:endParaRPr>
            </a:p>
            <a:p>
              <a:pPr marL="285750" indent="-285750">
                <a:buFont typeface="Arial" panose="020B0604020202020204" pitchFamily="34" charset="0"/>
                <a:buChar char="•"/>
              </a:pPr>
              <a:r>
                <a:rPr lang="it-IT" sz="1600" dirty="0">
                  <a:solidFill>
                    <a:prstClr val="black"/>
                  </a:solidFill>
                  <a:latin typeface="Cambria" panose="02040503050406030204" pitchFamily="18" charset="0"/>
                </a:rPr>
                <a:t>Lo stereotipo rappresenta la </a:t>
              </a:r>
              <a:r>
                <a:rPr lang="it-IT" sz="1600" b="1" dirty="0">
                  <a:solidFill>
                    <a:prstClr val="black"/>
                  </a:solidFill>
                  <a:latin typeface="Cambria" panose="02040503050406030204" pitchFamily="18" charset="0"/>
                </a:rPr>
                <a:t>componente cognitiva del pregiudizio</a:t>
              </a:r>
              <a:r>
                <a:rPr lang="it-IT" sz="1600" dirty="0">
                  <a:solidFill>
                    <a:prstClr val="black"/>
                  </a:solidFill>
                  <a:latin typeface="Cambria" panose="02040503050406030204" pitchFamily="18" charset="0"/>
                </a:rPr>
                <a:t>.</a:t>
              </a:r>
            </a:p>
          </p:txBody>
        </p:sp>
        <p:cxnSp>
          <p:nvCxnSpPr>
            <p:cNvPr id="3" name="Connettore 1 2">
              <a:extLst>
                <a:ext uri="{FF2B5EF4-FFF2-40B4-BE49-F238E27FC236}">
                  <a16:creationId xmlns:a16="http://schemas.microsoft.com/office/drawing/2014/main" id="{1288B674-A86A-0346-A78B-BBD03D316179}"/>
                </a:ext>
              </a:extLst>
            </p:cNvPr>
            <p:cNvCxnSpPr/>
            <p:nvPr/>
          </p:nvCxnSpPr>
          <p:spPr>
            <a:xfrm>
              <a:off x="4377294" y="2213575"/>
              <a:ext cx="0" cy="3816424"/>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4353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7E38C0-08CF-F741-88EF-F3398AD1F37A}"/>
              </a:ext>
            </a:extLst>
          </p:cNvPr>
          <p:cNvSpPr>
            <a:spLocks noGrp="1"/>
          </p:cNvSpPr>
          <p:nvPr>
            <p:ph type="sldNum" sz="quarter" idx="12"/>
          </p:nvPr>
        </p:nvSpPr>
        <p:spPr/>
        <p:txBody>
          <a:bodyPr/>
          <a:lstStyle/>
          <a:p>
            <a:fld id="{E3AAEEB7-370C-4CD1-84ED-44A96922B98A}" type="slidenum">
              <a:rPr lang="it-IT" smtClean="0"/>
              <a:pPr/>
              <a:t>9</a:t>
            </a:fld>
            <a:endParaRPr lang="it-IT"/>
          </a:p>
        </p:txBody>
      </p:sp>
      <p:sp>
        <p:nvSpPr>
          <p:cNvPr id="6" name="Rettangolo 5">
            <a:extLst>
              <a:ext uri="{FF2B5EF4-FFF2-40B4-BE49-F238E27FC236}">
                <a16:creationId xmlns:a16="http://schemas.microsoft.com/office/drawing/2014/main" id="{80637DFD-FB59-2F49-AFE4-AAFF759B002C}"/>
              </a:ext>
            </a:extLst>
          </p:cNvPr>
          <p:cNvSpPr/>
          <p:nvPr/>
        </p:nvSpPr>
        <p:spPr>
          <a:xfrm>
            <a:off x="1661452" y="590428"/>
            <a:ext cx="6882820" cy="858443"/>
          </a:xfrm>
          <a:prstGeom prst="rect">
            <a:avLst/>
          </a:prstGeom>
          <a:noFill/>
          <a:ln cmpd="sng">
            <a:solidFill>
              <a:schemeClr val="tx2">
                <a:alpha val="86000"/>
              </a:schemeClr>
            </a:solidFill>
            <a:prstDash val="solid"/>
            <a:extLst>
              <a:ext uri="{C807C97D-BFC1-408E-A445-0C87EB9F89A2}">
                <ask:lineSketchStyleProps xmlns:ask="http://schemas.microsoft.com/office/drawing/2018/sketchyshapes" sd="1219033472">
                  <a:custGeom>
                    <a:avLst/>
                    <a:gdLst>
                      <a:gd name="connsiteX0" fmla="*/ 0 w 9178724"/>
                      <a:gd name="connsiteY0" fmla="*/ 0 h 620030"/>
                      <a:gd name="connsiteX1" fmla="*/ 298309 w 9178724"/>
                      <a:gd name="connsiteY1" fmla="*/ 0 h 620030"/>
                      <a:gd name="connsiteX2" fmla="*/ 596617 w 9178724"/>
                      <a:gd name="connsiteY2" fmla="*/ 0 h 620030"/>
                      <a:gd name="connsiteX3" fmla="*/ 894926 w 9178724"/>
                      <a:gd name="connsiteY3" fmla="*/ 0 h 620030"/>
                      <a:gd name="connsiteX4" fmla="*/ 1652170 w 9178724"/>
                      <a:gd name="connsiteY4" fmla="*/ 0 h 620030"/>
                      <a:gd name="connsiteX5" fmla="*/ 2225841 w 9178724"/>
                      <a:gd name="connsiteY5" fmla="*/ 0 h 620030"/>
                      <a:gd name="connsiteX6" fmla="*/ 2524149 w 9178724"/>
                      <a:gd name="connsiteY6" fmla="*/ 0 h 620030"/>
                      <a:gd name="connsiteX7" fmla="*/ 3097819 w 9178724"/>
                      <a:gd name="connsiteY7" fmla="*/ 0 h 620030"/>
                      <a:gd name="connsiteX8" fmla="*/ 3855064 w 9178724"/>
                      <a:gd name="connsiteY8" fmla="*/ 0 h 620030"/>
                      <a:gd name="connsiteX9" fmla="*/ 4336947 w 9178724"/>
                      <a:gd name="connsiteY9" fmla="*/ 0 h 620030"/>
                      <a:gd name="connsiteX10" fmla="*/ 4818830 w 9178724"/>
                      <a:gd name="connsiteY10" fmla="*/ 0 h 620030"/>
                      <a:gd name="connsiteX11" fmla="*/ 5392500 w 9178724"/>
                      <a:gd name="connsiteY11" fmla="*/ 0 h 620030"/>
                      <a:gd name="connsiteX12" fmla="*/ 6057958 w 9178724"/>
                      <a:gd name="connsiteY12" fmla="*/ 0 h 620030"/>
                      <a:gd name="connsiteX13" fmla="*/ 6723415 w 9178724"/>
                      <a:gd name="connsiteY13" fmla="*/ 0 h 620030"/>
                      <a:gd name="connsiteX14" fmla="*/ 7388873 w 9178724"/>
                      <a:gd name="connsiteY14" fmla="*/ 0 h 620030"/>
                      <a:gd name="connsiteX15" fmla="*/ 8146118 w 9178724"/>
                      <a:gd name="connsiteY15" fmla="*/ 0 h 620030"/>
                      <a:gd name="connsiteX16" fmla="*/ 9178724 w 9178724"/>
                      <a:gd name="connsiteY16" fmla="*/ 0 h 620030"/>
                      <a:gd name="connsiteX17" fmla="*/ 9178724 w 9178724"/>
                      <a:gd name="connsiteY17" fmla="*/ 316215 h 620030"/>
                      <a:gd name="connsiteX18" fmla="*/ 9178724 w 9178724"/>
                      <a:gd name="connsiteY18" fmla="*/ 620030 h 620030"/>
                      <a:gd name="connsiteX19" fmla="*/ 8421479 w 9178724"/>
                      <a:gd name="connsiteY19" fmla="*/ 620030 h 620030"/>
                      <a:gd name="connsiteX20" fmla="*/ 7847809 w 9178724"/>
                      <a:gd name="connsiteY20" fmla="*/ 620030 h 620030"/>
                      <a:gd name="connsiteX21" fmla="*/ 7365926 w 9178724"/>
                      <a:gd name="connsiteY21" fmla="*/ 620030 h 620030"/>
                      <a:gd name="connsiteX22" fmla="*/ 6884043 w 9178724"/>
                      <a:gd name="connsiteY22" fmla="*/ 620030 h 620030"/>
                      <a:gd name="connsiteX23" fmla="*/ 6402160 w 9178724"/>
                      <a:gd name="connsiteY23" fmla="*/ 620030 h 620030"/>
                      <a:gd name="connsiteX24" fmla="*/ 5920277 w 9178724"/>
                      <a:gd name="connsiteY24" fmla="*/ 620030 h 620030"/>
                      <a:gd name="connsiteX25" fmla="*/ 5254819 w 9178724"/>
                      <a:gd name="connsiteY25" fmla="*/ 620030 h 620030"/>
                      <a:gd name="connsiteX26" fmla="*/ 4681149 w 9178724"/>
                      <a:gd name="connsiteY26" fmla="*/ 620030 h 620030"/>
                      <a:gd name="connsiteX27" fmla="*/ 4382841 w 9178724"/>
                      <a:gd name="connsiteY27" fmla="*/ 620030 h 620030"/>
                      <a:gd name="connsiteX28" fmla="*/ 3900958 w 9178724"/>
                      <a:gd name="connsiteY28" fmla="*/ 620030 h 620030"/>
                      <a:gd name="connsiteX29" fmla="*/ 3235500 w 9178724"/>
                      <a:gd name="connsiteY29" fmla="*/ 620030 h 620030"/>
                      <a:gd name="connsiteX30" fmla="*/ 2845404 w 9178724"/>
                      <a:gd name="connsiteY30" fmla="*/ 620030 h 620030"/>
                      <a:gd name="connsiteX31" fmla="*/ 2088160 w 9178724"/>
                      <a:gd name="connsiteY31" fmla="*/ 620030 h 620030"/>
                      <a:gd name="connsiteX32" fmla="*/ 1330915 w 9178724"/>
                      <a:gd name="connsiteY32" fmla="*/ 620030 h 620030"/>
                      <a:gd name="connsiteX33" fmla="*/ 757245 w 9178724"/>
                      <a:gd name="connsiteY33" fmla="*/ 620030 h 620030"/>
                      <a:gd name="connsiteX34" fmla="*/ 0 w 9178724"/>
                      <a:gd name="connsiteY34" fmla="*/ 620030 h 620030"/>
                      <a:gd name="connsiteX35" fmla="*/ 0 w 9178724"/>
                      <a:gd name="connsiteY35" fmla="*/ 310015 h 620030"/>
                      <a:gd name="connsiteX36" fmla="*/ 0 w 9178724"/>
                      <a:gd name="connsiteY36" fmla="*/ 0 h 62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78724" h="620030" fill="none" extrusionOk="0">
                        <a:moveTo>
                          <a:pt x="0" y="0"/>
                        </a:moveTo>
                        <a:cubicBezTo>
                          <a:pt x="102535" y="-35417"/>
                          <a:pt x="231128" y="19743"/>
                          <a:pt x="298309" y="0"/>
                        </a:cubicBezTo>
                        <a:cubicBezTo>
                          <a:pt x="365490" y="-19743"/>
                          <a:pt x="504771" y="6903"/>
                          <a:pt x="596617" y="0"/>
                        </a:cubicBezTo>
                        <a:cubicBezTo>
                          <a:pt x="688463" y="-6903"/>
                          <a:pt x="801466" y="32459"/>
                          <a:pt x="894926" y="0"/>
                        </a:cubicBezTo>
                        <a:cubicBezTo>
                          <a:pt x="988386" y="-32459"/>
                          <a:pt x="1351220" y="8679"/>
                          <a:pt x="1652170" y="0"/>
                        </a:cubicBezTo>
                        <a:cubicBezTo>
                          <a:pt x="1953120" y="-8679"/>
                          <a:pt x="2036343" y="40882"/>
                          <a:pt x="2225841" y="0"/>
                        </a:cubicBezTo>
                        <a:cubicBezTo>
                          <a:pt x="2415339" y="-40882"/>
                          <a:pt x="2409558" y="12227"/>
                          <a:pt x="2524149" y="0"/>
                        </a:cubicBezTo>
                        <a:cubicBezTo>
                          <a:pt x="2638740" y="-12227"/>
                          <a:pt x="2909787" y="59308"/>
                          <a:pt x="3097819" y="0"/>
                        </a:cubicBezTo>
                        <a:cubicBezTo>
                          <a:pt x="3285851" y="-59308"/>
                          <a:pt x="3499507" y="53098"/>
                          <a:pt x="3855064" y="0"/>
                        </a:cubicBezTo>
                        <a:cubicBezTo>
                          <a:pt x="4210622" y="-53098"/>
                          <a:pt x="4150339" y="24700"/>
                          <a:pt x="4336947" y="0"/>
                        </a:cubicBezTo>
                        <a:cubicBezTo>
                          <a:pt x="4523555" y="-24700"/>
                          <a:pt x="4623920" y="10678"/>
                          <a:pt x="4818830" y="0"/>
                        </a:cubicBezTo>
                        <a:cubicBezTo>
                          <a:pt x="5013740" y="-10678"/>
                          <a:pt x="5127394" y="40268"/>
                          <a:pt x="5392500" y="0"/>
                        </a:cubicBezTo>
                        <a:cubicBezTo>
                          <a:pt x="5657606" y="-40268"/>
                          <a:pt x="5754330" y="74320"/>
                          <a:pt x="6057958" y="0"/>
                        </a:cubicBezTo>
                        <a:cubicBezTo>
                          <a:pt x="6361586" y="-74320"/>
                          <a:pt x="6494940" y="37329"/>
                          <a:pt x="6723415" y="0"/>
                        </a:cubicBezTo>
                        <a:cubicBezTo>
                          <a:pt x="6951890" y="-37329"/>
                          <a:pt x="7117832" y="30948"/>
                          <a:pt x="7388873" y="0"/>
                        </a:cubicBezTo>
                        <a:cubicBezTo>
                          <a:pt x="7659914" y="-30948"/>
                          <a:pt x="7926991" y="65074"/>
                          <a:pt x="8146118" y="0"/>
                        </a:cubicBezTo>
                        <a:cubicBezTo>
                          <a:pt x="8365246" y="-65074"/>
                          <a:pt x="8701383" y="71750"/>
                          <a:pt x="9178724" y="0"/>
                        </a:cubicBezTo>
                        <a:cubicBezTo>
                          <a:pt x="9200174" y="141322"/>
                          <a:pt x="9160033" y="216766"/>
                          <a:pt x="9178724" y="316215"/>
                        </a:cubicBezTo>
                        <a:cubicBezTo>
                          <a:pt x="9197415" y="415665"/>
                          <a:pt x="9170910" y="493137"/>
                          <a:pt x="9178724" y="620030"/>
                        </a:cubicBezTo>
                        <a:cubicBezTo>
                          <a:pt x="8847610" y="633606"/>
                          <a:pt x="8699284" y="581521"/>
                          <a:pt x="8421479" y="620030"/>
                        </a:cubicBezTo>
                        <a:cubicBezTo>
                          <a:pt x="8143674" y="658539"/>
                          <a:pt x="8043343" y="588100"/>
                          <a:pt x="7847809" y="620030"/>
                        </a:cubicBezTo>
                        <a:cubicBezTo>
                          <a:pt x="7652275" y="651960"/>
                          <a:pt x="7499974" y="566721"/>
                          <a:pt x="7365926" y="620030"/>
                        </a:cubicBezTo>
                        <a:cubicBezTo>
                          <a:pt x="7231878" y="673339"/>
                          <a:pt x="6983206" y="609203"/>
                          <a:pt x="6884043" y="620030"/>
                        </a:cubicBezTo>
                        <a:cubicBezTo>
                          <a:pt x="6784880" y="630857"/>
                          <a:pt x="6634085" y="589226"/>
                          <a:pt x="6402160" y="620030"/>
                        </a:cubicBezTo>
                        <a:cubicBezTo>
                          <a:pt x="6170235" y="650834"/>
                          <a:pt x="6075682" y="619367"/>
                          <a:pt x="5920277" y="620030"/>
                        </a:cubicBezTo>
                        <a:cubicBezTo>
                          <a:pt x="5764872" y="620693"/>
                          <a:pt x="5573139" y="548710"/>
                          <a:pt x="5254819" y="620030"/>
                        </a:cubicBezTo>
                        <a:cubicBezTo>
                          <a:pt x="4936499" y="691350"/>
                          <a:pt x="4839040" y="582151"/>
                          <a:pt x="4681149" y="620030"/>
                        </a:cubicBezTo>
                        <a:cubicBezTo>
                          <a:pt x="4523258" y="657909"/>
                          <a:pt x="4447847" y="611926"/>
                          <a:pt x="4382841" y="620030"/>
                        </a:cubicBezTo>
                        <a:cubicBezTo>
                          <a:pt x="4317835" y="628134"/>
                          <a:pt x="4075188" y="570834"/>
                          <a:pt x="3900958" y="620030"/>
                        </a:cubicBezTo>
                        <a:cubicBezTo>
                          <a:pt x="3726728" y="669226"/>
                          <a:pt x="3504960" y="595564"/>
                          <a:pt x="3235500" y="620030"/>
                        </a:cubicBezTo>
                        <a:cubicBezTo>
                          <a:pt x="2966040" y="644496"/>
                          <a:pt x="3034078" y="612289"/>
                          <a:pt x="2845404" y="620030"/>
                        </a:cubicBezTo>
                        <a:cubicBezTo>
                          <a:pt x="2656730" y="627771"/>
                          <a:pt x="2449560" y="570399"/>
                          <a:pt x="2088160" y="620030"/>
                        </a:cubicBezTo>
                        <a:cubicBezTo>
                          <a:pt x="1726760" y="669661"/>
                          <a:pt x="1489744" y="618694"/>
                          <a:pt x="1330915" y="620030"/>
                        </a:cubicBezTo>
                        <a:cubicBezTo>
                          <a:pt x="1172086" y="621366"/>
                          <a:pt x="970889" y="568148"/>
                          <a:pt x="757245" y="620030"/>
                        </a:cubicBezTo>
                        <a:cubicBezTo>
                          <a:pt x="543601" y="671912"/>
                          <a:pt x="288056" y="618081"/>
                          <a:pt x="0" y="620030"/>
                        </a:cubicBezTo>
                        <a:cubicBezTo>
                          <a:pt x="-24602" y="527322"/>
                          <a:pt x="13740" y="373087"/>
                          <a:pt x="0" y="310015"/>
                        </a:cubicBezTo>
                        <a:cubicBezTo>
                          <a:pt x="-13740" y="246943"/>
                          <a:pt x="26405" y="66838"/>
                          <a:pt x="0" y="0"/>
                        </a:cubicBezTo>
                        <a:close/>
                      </a:path>
                      <a:path w="9178724" h="620030" stroke="0" extrusionOk="0">
                        <a:moveTo>
                          <a:pt x="0" y="0"/>
                        </a:moveTo>
                        <a:cubicBezTo>
                          <a:pt x="96739" y="-29740"/>
                          <a:pt x="316269" y="55884"/>
                          <a:pt x="481883" y="0"/>
                        </a:cubicBezTo>
                        <a:cubicBezTo>
                          <a:pt x="647497" y="-55884"/>
                          <a:pt x="662906" y="22298"/>
                          <a:pt x="780192" y="0"/>
                        </a:cubicBezTo>
                        <a:cubicBezTo>
                          <a:pt x="897478" y="-22298"/>
                          <a:pt x="1174454" y="84120"/>
                          <a:pt x="1537436" y="0"/>
                        </a:cubicBezTo>
                        <a:cubicBezTo>
                          <a:pt x="1900418" y="-84120"/>
                          <a:pt x="1921992" y="49836"/>
                          <a:pt x="2019319" y="0"/>
                        </a:cubicBezTo>
                        <a:cubicBezTo>
                          <a:pt x="2116646" y="-49836"/>
                          <a:pt x="2279697" y="53246"/>
                          <a:pt x="2501202" y="0"/>
                        </a:cubicBezTo>
                        <a:cubicBezTo>
                          <a:pt x="2722707" y="-53246"/>
                          <a:pt x="3105924" y="15731"/>
                          <a:pt x="3258447" y="0"/>
                        </a:cubicBezTo>
                        <a:cubicBezTo>
                          <a:pt x="3410970" y="-15731"/>
                          <a:pt x="3548202" y="42104"/>
                          <a:pt x="3648543" y="0"/>
                        </a:cubicBezTo>
                        <a:cubicBezTo>
                          <a:pt x="3748884" y="-42104"/>
                          <a:pt x="4173673" y="21777"/>
                          <a:pt x="4405788" y="0"/>
                        </a:cubicBezTo>
                        <a:cubicBezTo>
                          <a:pt x="4637904" y="-21777"/>
                          <a:pt x="4991337" y="42536"/>
                          <a:pt x="5163032" y="0"/>
                        </a:cubicBezTo>
                        <a:cubicBezTo>
                          <a:pt x="5334727" y="-42536"/>
                          <a:pt x="5620270" y="48170"/>
                          <a:pt x="5736703" y="0"/>
                        </a:cubicBezTo>
                        <a:cubicBezTo>
                          <a:pt x="5853136" y="-48170"/>
                          <a:pt x="6278797" y="51597"/>
                          <a:pt x="6493947" y="0"/>
                        </a:cubicBezTo>
                        <a:cubicBezTo>
                          <a:pt x="6709097" y="-51597"/>
                          <a:pt x="6791622" y="51322"/>
                          <a:pt x="6975830" y="0"/>
                        </a:cubicBezTo>
                        <a:cubicBezTo>
                          <a:pt x="7160038" y="-51322"/>
                          <a:pt x="7222993" y="41857"/>
                          <a:pt x="7457713" y="0"/>
                        </a:cubicBezTo>
                        <a:cubicBezTo>
                          <a:pt x="7692433" y="-41857"/>
                          <a:pt x="7885776" y="62575"/>
                          <a:pt x="8123171" y="0"/>
                        </a:cubicBezTo>
                        <a:cubicBezTo>
                          <a:pt x="8360566" y="-62575"/>
                          <a:pt x="8394351" y="45246"/>
                          <a:pt x="8605054" y="0"/>
                        </a:cubicBezTo>
                        <a:cubicBezTo>
                          <a:pt x="8815757" y="-45246"/>
                          <a:pt x="8988246" y="15581"/>
                          <a:pt x="9178724" y="0"/>
                        </a:cubicBezTo>
                        <a:cubicBezTo>
                          <a:pt x="9202683" y="95727"/>
                          <a:pt x="9155313" y="164771"/>
                          <a:pt x="9178724" y="322416"/>
                        </a:cubicBezTo>
                        <a:cubicBezTo>
                          <a:pt x="9202135" y="480061"/>
                          <a:pt x="9157802" y="527713"/>
                          <a:pt x="9178724" y="620030"/>
                        </a:cubicBezTo>
                        <a:cubicBezTo>
                          <a:pt x="8951193" y="671370"/>
                          <a:pt x="8799462" y="595443"/>
                          <a:pt x="8513267" y="620030"/>
                        </a:cubicBezTo>
                        <a:cubicBezTo>
                          <a:pt x="8227072" y="644617"/>
                          <a:pt x="8259683" y="573792"/>
                          <a:pt x="8123171" y="620030"/>
                        </a:cubicBezTo>
                        <a:cubicBezTo>
                          <a:pt x="7986659" y="666268"/>
                          <a:pt x="7591580" y="543706"/>
                          <a:pt x="7365926" y="620030"/>
                        </a:cubicBezTo>
                        <a:cubicBezTo>
                          <a:pt x="7140272" y="696354"/>
                          <a:pt x="6935755" y="598652"/>
                          <a:pt x="6792256" y="620030"/>
                        </a:cubicBezTo>
                        <a:cubicBezTo>
                          <a:pt x="6648757" y="641408"/>
                          <a:pt x="6575267" y="585033"/>
                          <a:pt x="6402160" y="620030"/>
                        </a:cubicBezTo>
                        <a:cubicBezTo>
                          <a:pt x="6229053" y="655027"/>
                          <a:pt x="6024031" y="591791"/>
                          <a:pt x="5828490" y="620030"/>
                        </a:cubicBezTo>
                        <a:cubicBezTo>
                          <a:pt x="5632949" y="648269"/>
                          <a:pt x="5678078" y="587768"/>
                          <a:pt x="5530181" y="620030"/>
                        </a:cubicBezTo>
                        <a:cubicBezTo>
                          <a:pt x="5382284" y="652292"/>
                          <a:pt x="5354071" y="600649"/>
                          <a:pt x="5231873" y="620030"/>
                        </a:cubicBezTo>
                        <a:cubicBezTo>
                          <a:pt x="5109675" y="639411"/>
                          <a:pt x="4917260" y="557481"/>
                          <a:pt x="4658202" y="620030"/>
                        </a:cubicBezTo>
                        <a:cubicBezTo>
                          <a:pt x="4399144" y="682579"/>
                          <a:pt x="4442789" y="601632"/>
                          <a:pt x="4268107" y="620030"/>
                        </a:cubicBezTo>
                        <a:cubicBezTo>
                          <a:pt x="4093426" y="638428"/>
                          <a:pt x="3806188" y="560095"/>
                          <a:pt x="3602649" y="620030"/>
                        </a:cubicBezTo>
                        <a:cubicBezTo>
                          <a:pt x="3399110" y="679965"/>
                          <a:pt x="3364832" y="602250"/>
                          <a:pt x="3212553" y="620030"/>
                        </a:cubicBezTo>
                        <a:cubicBezTo>
                          <a:pt x="3060274" y="637810"/>
                          <a:pt x="2803745" y="611116"/>
                          <a:pt x="2547096" y="620030"/>
                        </a:cubicBezTo>
                        <a:cubicBezTo>
                          <a:pt x="2290447" y="628944"/>
                          <a:pt x="2330663" y="599928"/>
                          <a:pt x="2248787" y="620030"/>
                        </a:cubicBezTo>
                        <a:cubicBezTo>
                          <a:pt x="2166911" y="640132"/>
                          <a:pt x="1894976" y="566256"/>
                          <a:pt x="1583330" y="620030"/>
                        </a:cubicBezTo>
                        <a:cubicBezTo>
                          <a:pt x="1271684" y="673804"/>
                          <a:pt x="1331706" y="588276"/>
                          <a:pt x="1193234" y="620030"/>
                        </a:cubicBezTo>
                        <a:cubicBezTo>
                          <a:pt x="1054762" y="651784"/>
                          <a:pt x="1037048" y="618999"/>
                          <a:pt x="894926" y="620030"/>
                        </a:cubicBezTo>
                        <a:cubicBezTo>
                          <a:pt x="752804" y="621061"/>
                          <a:pt x="670831" y="580283"/>
                          <a:pt x="504830" y="620030"/>
                        </a:cubicBezTo>
                        <a:cubicBezTo>
                          <a:pt x="338829" y="659777"/>
                          <a:pt x="209164" y="605714"/>
                          <a:pt x="0" y="620030"/>
                        </a:cubicBezTo>
                        <a:cubicBezTo>
                          <a:pt x="-25652" y="520703"/>
                          <a:pt x="14295" y="447375"/>
                          <a:pt x="0" y="322416"/>
                        </a:cubicBezTo>
                        <a:cubicBezTo>
                          <a:pt x="-14295" y="197457"/>
                          <a:pt x="4354" y="146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800" b="1" dirty="0">
                <a:solidFill>
                  <a:schemeClr val="tx1"/>
                </a:solidFill>
                <a:latin typeface="Cambria" panose="02040503050406030204" pitchFamily="18" charset="0"/>
                <a:cs typeface="Arial" panose="020B0604020202020204" pitchFamily="34" charset="0"/>
              </a:rPr>
              <a:t>Il pregiudizio</a:t>
            </a:r>
          </a:p>
        </p:txBody>
      </p:sp>
      <p:sp>
        <p:nvSpPr>
          <p:cNvPr id="23" name="CasellaDiTesto 22">
            <a:extLst>
              <a:ext uri="{FF2B5EF4-FFF2-40B4-BE49-F238E27FC236}">
                <a16:creationId xmlns:a16="http://schemas.microsoft.com/office/drawing/2014/main" id="{C9A1364E-EFDE-BE40-BDF5-EA72986E4ADB}"/>
              </a:ext>
            </a:extLst>
          </p:cNvPr>
          <p:cNvSpPr txBox="1"/>
          <p:nvPr/>
        </p:nvSpPr>
        <p:spPr>
          <a:xfrm>
            <a:off x="1661452" y="1628801"/>
            <a:ext cx="8755028" cy="584775"/>
          </a:xfrm>
          <a:prstGeom prst="rect">
            <a:avLst/>
          </a:prstGeom>
          <a:noFill/>
        </p:spPr>
        <p:txBody>
          <a:bodyPr wrap="square" rtlCol="0">
            <a:spAutoFit/>
          </a:bodyPr>
          <a:lstStyle/>
          <a:p>
            <a:r>
              <a:rPr lang="it-IT" sz="1600" dirty="0">
                <a:latin typeface="Cambria" panose="02040503050406030204" pitchFamily="18" charset="0"/>
              </a:rPr>
              <a:t>In quanto atteggiamento, il pregiudizio comprende una componente </a:t>
            </a:r>
            <a:r>
              <a:rPr lang="it-IT" sz="1600" b="1" dirty="0">
                <a:latin typeface="Cambria" panose="02040503050406030204" pitchFamily="18" charset="0"/>
              </a:rPr>
              <a:t>cognitiva</a:t>
            </a:r>
            <a:r>
              <a:rPr lang="it-IT" sz="1600" dirty="0">
                <a:latin typeface="Cambria" panose="02040503050406030204" pitchFamily="18" charset="0"/>
              </a:rPr>
              <a:t> (lo stereotipo), una componente </a:t>
            </a:r>
            <a:r>
              <a:rPr lang="it-IT" sz="1600" b="1" dirty="0">
                <a:latin typeface="Cambria" panose="02040503050406030204" pitchFamily="18" charset="0"/>
              </a:rPr>
              <a:t>affettiva</a:t>
            </a:r>
            <a:r>
              <a:rPr lang="it-IT" sz="1600" dirty="0">
                <a:latin typeface="Cambria" panose="02040503050406030204" pitchFamily="18" charset="0"/>
              </a:rPr>
              <a:t> e una componente </a:t>
            </a:r>
            <a:r>
              <a:rPr lang="it-IT" sz="1600" b="1" dirty="0">
                <a:latin typeface="Cambria" panose="02040503050406030204" pitchFamily="18" charset="0"/>
              </a:rPr>
              <a:t>comportamentale</a:t>
            </a:r>
            <a:r>
              <a:rPr lang="it-IT" sz="1600" dirty="0">
                <a:latin typeface="Cambria" panose="02040503050406030204" pitchFamily="18" charset="0"/>
              </a:rPr>
              <a:t>.</a:t>
            </a:r>
          </a:p>
        </p:txBody>
      </p:sp>
      <p:grpSp>
        <p:nvGrpSpPr>
          <p:cNvPr id="7" name="Gruppo 6">
            <a:extLst>
              <a:ext uri="{FF2B5EF4-FFF2-40B4-BE49-F238E27FC236}">
                <a16:creationId xmlns:a16="http://schemas.microsoft.com/office/drawing/2014/main" id="{57489EBA-8781-2443-96DF-B6CA57C86FDD}"/>
              </a:ext>
            </a:extLst>
          </p:cNvPr>
          <p:cNvGrpSpPr/>
          <p:nvPr/>
        </p:nvGrpSpPr>
        <p:grpSpPr>
          <a:xfrm>
            <a:off x="1748304" y="2802867"/>
            <a:ext cx="5787857" cy="2118558"/>
            <a:chOff x="313119" y="2802867"/>
            <a:chExt cx="5787857" cy="2118558"/>
          </a:xfrm>
        </p:grpSpPr>
        <p:grpSp>
          <p:nvGrpSpPr>
            <p:cNvPr id="3" name="Gruppo 2">
              <a:extLst>
                <a:ext uri="{FF2B5EF4-FFF2-40B4-BE49-F238E27FC236}">
                  <a16:creationId xmlns:a16="http://schemas.microsoft.com/office/drawing/2014/main" id="{1808C8DD-A0DC-F54B-A285-2887E1326D83}"/>
                </a:ext>
              </a:extLst>
            </p:cNvPr>
            <p:cNvGrpSpPr/>
            <p:nvPr/>
          </p:nvGrpSpPr>
          <p:grpSpPr>
            <a:xfrm>
              <a:off x="1691680" y="3068960"/>
              <a:ext cx="2347856" cy="1808245"/>
              <a:chOff x="1691680" y="2836181"/>
              <a:chExt cx="2347856" cy="1808245"/>
            </a:xfrm>
          </p:grpSpPr>
          <p:sp>
            <p:nvSpPr>
              <p:cNvPr id="2" name="Ovale 1">
                <a:extLst>
                  <a:ext uri="{FF2B5EF4-FFF2-40B4-BE49-F238E27FC236}">
                    <a16:creationId xmlns:a16="http://schemas.microsoft.com/office/drawing/2014/main" id="{55861D12-9BE5-A34E-8469-1B455416C76D}"/>
                  </a:ext>
                </a:extLst>
              </p:cNvPr>
              <p:cNvSpPr/>
              <p:nvPr/>
            </p:nvSpPr>
            <p:spPr>
              <a:xfrm>
                <a:off x="1691680" y="3276274"/>
                <a:ext cx="1368152" cy="1368152"/>
              </a:xfrm>
              <a:prstGeom prst="ellipse">
                <a:avLst/>
              </a:prstGeom>
              <a:solidFill>
                <a:schemeClr val="accent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a:extLst>
                  <a:ext uri="{FF2B5EF4-FFF2-40B4-BE49-F238E27FC236}">
                    <a16:creationId xmlns:a16="http://schemas.microsoft.com/office/drawing/2014/main" id="{27FB879D-CA39-874F-B843-FEA2D8A60355}"/>
                  </a:ext>
                </a:extLst>
              </p:cNvPr>
              <p:cNvSpPr/>
              <p:nvPr/>
            </p:nvSpPr>
            <p:spPr>
              <a:xfrm>
                <a:off x="2181532" y="2836181"/>
                <a:ext cx="1368152" cy="1368152"/>
              </a:xfrm>
              <a:prstGeom prst="ellipse">
                <a:avLst/>
              </a:prstGeom>
              <a:solidFill>
                <a:schemeClr val="accent3">
                  <a:lumMod val="7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a:extLst>
                  <a:ext uri="{FF2B5EF4-FFF2-40B4-BE49-F238E27FC236}">
                    <a16:creationId xmlns:a16="http://schemas.microsoft.com/office/drawing/2014/main" id="{97A620F9-7ACC-3249-96B7-2AD8B4271FE4}"/>
                  </a:ext>
                </a:extLst>
              </p:cNvPr>
              <p:cNvSpPr/>
              <p:nvPr/>
            </p:nvSpPr>
            <p:spPr>
              <a:xfrm>
                <a:off x="2671384" y="3276274"/>
                <a:ext cx="1368152" cy="1368152"/>
              </a:xfrm>
              <a:prstGeom prst="ellipse">
                <a:avLst/>
              </a:prstGeom>
              <a:solidFill>
                <a:schemeClr val="accent5">
                  <a:lumMod val="7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5" name="CasellaDiTesto 4">
              <a:extLst>
                <a:ext uri="{FF2B5EF4-FFF2-40B4-BE49-F238E27FC236}">
                  <a16:creationId xmlns:a16="http://schemas.microsoft.com/office/drawing/2014/main" id="{F7BAD6BA-A905-7349-9E1C-912AF8E80410}"/>
                </a:ext>
              </a:extLst>
            </p:cNvPr>
            <p:cNvSpPr txBox="1"/>
            <p:nvPr/>
          </p:nvSpPr>
          <p:spPr>
            <a:xfrm>
              <a:off x="313119" y="4644426"/>
              <a:ext cx="1692195" cy="276999"/>
            </a:xfrm>
            <a:prstGeom prst="rect">
              <a:avLst/>
            </a:prstGeom>
            <a:noFill/>
          </p:spPr>
          <p:txBody>
            <a:bodyPr wrap="none" rtlCol="0">
              <a:spAutoFit/>
            </a:bodyPr>
            <a:lstStyle/>
            <a:p>
              <a:r>
                <a:rPr lang="it-IT" sz="1200" b="1" dirty="0">
                  <a:latin typeface="Cambria" panose="02040503050406030204" pitchFamily="18" charset="0"/>
                </a:rPr>
                <a:t>Componente affettiva</a:t>
              </a:r>
            </a:p>
          </p:txBody>
        </p:sp>
        <p:sp>
          <p:nvSpPr>
            <p:cNvPr id="12" name="CasellaDiTesto 11">
              <a:extLst>
                <a:ext uri="{FF2B5EF4-FFF2-40B4-BE49-F238E27FC236}">
                  <a16:creationId xmlns:a16="http://schemas.microsoft.com/office/drawing/2014/main" id="{8F7EF18C-28FA-5046-A29D-8CF1DABF4308}"/>
                </a:ext>
              </a:extLst>
            </p:cNvPr>
            <p:cNvSpPr txBox="1"/>
            <p:nvPr/>
          </p:nvSpPr>
          <p:spPr>
            <a:xfrm>
              <a:off x="3725902" y="4644426"/>
              <a:ext cx="2375074" cy="276999"/>
            </a:xfrm>
            <a:prstGeom prst="rect">
              <a:avLst/>
            </a:prstGeom>
            <a:noFill/>
          </p:spPr>
          <p:txBody>
            <a:bodyPr wrap="none" rtlCol="0">
              <a:spAutoFit/>
            </a:bodyPr>
            <a:lstStyle/>
            <a:p>
              <a:r>
                <a:rPr lang="it-IT" sz="1200" b="1" dirty="0">
                  <a:latin typeface="Cambria" panose="02040503050406030204" pitchFamily="18" charset="0"/>
                </a:rPr>
                <a:t>Componente comportamentale</a:t>
              </a:r>
            </a:p>
          </p:txBody>
        </p:sp>
        <p:sp>
          <p:nvSpPr>
            <p:cNvPr id="13" name="CasellaDiTesto 12">
              <a:extLst>
                <a:ext uri="{FF2B5EF4-FFF2-40B4-BE49-F238E27FC236}">
                  <a16:creationId xmlns:a16="http://schemas.microsoft.com/office/drawing/2014/main" id="{9492B2A4-7FA5-9E41-BFB1-1F507090DA40}"/>
                </a:ext>
              </a:extLst>
            </p:cNvPr>
            <p:cNvSpPr txBox="1"/>
            <p:nvPr/>
          </p:nvSpPr>
          <p:spPr>
            <a:xfrm>
              <a:off x="1972152" y="2802867"/>
              <a:ext cx="1753750" cy="276999"/>
            </a:xfrm>
            <a:prstGeom prst="rect">
              <a:avLst/>
            </a:prstGeom>
            <a:noFill/>
          </p:spPr>
          <p:txBody>
            <a:bodyPr wrap="none" rtlCol="0">
              <a:spAutoFit/>
            </a:bodyPr>
            <a:lstStyle/>
            <a:p>
              <a:r>
                <a:rPr lang="it-IT" sz="1200" b="1" dirty="0">
                  <a:latin typeface="Cambria" panose="02040503050406030204" pitchFamily="18" charset="0"/>
                </a:rPr>
                <a:t>Componente cognitiva</a:t>
              </a:r>
            </a:p>
          </p:txBody>
        </p:sp>
      </p:grpSp>
      <p:sp>
        <p:nvSpPr>
          <p:cNvPr id="15" name="CasellaDiTesto 14">
            <a:extLst>
              <a:ext uri="{FF2B5EF4-FFF2-40B4-BE49-F238E27FC236}">
                <a16:creationId xmlns:a16="http://schemas.microsoft.com/office/drawing/2014/main" id="{BC58B0A6-BA67-CD41-BACC-E235090F6806}"/>
              </a:ext>
            </a:extLst>
          </p:cNvPr>
          <p:cNvSpPr txBox="1"/>
          <p:nvPr/>
        </p:nvSpPr>
        <p:spPr>
          <a:xfrm>
            <a:off x="5161086" y="2555325"/>
            <a:ext cx="2046048" cy="646331"/>
          </a:xfrm>
          <a:prstGeom prst="rect">
            <a:avLst/>
          </a:prstGeom>
          <a:noFill/>
          <a:ln w="12700">
            <a:solidFill>
              <a:schemeClr val="tx2">
                <a:lumMod val="50000"/>
                <a:alpha val="71000"/>
              </a:schemeClr>
            </a:solidFill>
          </a:ln>
        </p:spPr>
        <p:txBody>
          <a:bodyPr wrap="square" rtlCol="0">
            <a:spAutoFit/>
          </a:bodyPr>
          <a:lstStyle/>
          <a:p>
            <a:r>
              <a:rPr lang="it-IT" sz="1200" dirty="0">
                <a:latin typeface="Cambria" panose="02040503050406030204" pitchFamily="18" charset="0"/>
              </a:rPr>
              <a:t>Caratteristiche e tratti ritenuti tipici di un determinato gruppo sociale.</a:t>
            </a:r>
          </a:p>
        </p:txBody>
      </p:sp>
      <p:sp>
        <p:nvSpPr>
          <p:cNvPr id="16" name="CasellaDiTesto 15">
            <a:extLst>
              <a:ext uri="{FF2B5EF4-FFF2-40B4-BE49-F238E27FC236}">
                <a16:creationId xmlns:a16="http://schemas.microsoft.com/office/drawing/2014/main" id="{CD7D85F3-2735-DC40-85EC-D6097E28B9CF}"/>
              </a:ext>
            </a:extLst>
          </p:cNvPr>
          <p:cNvSpPr txBox="1"/>
          <p:nvPr/>
        </p:nvSpPr>
        <p:spPr>
          <a:xfrm>
            <a:off x="5231904" y="5068778"/>
            <a:ext cx="2232248" cy="646331"/>
          </a:xfrm>
          <a:prstGeom prst="rect">
            <a:avLst/>
          </a:prstGeom>
          <a:noFill/>
          <a:ln w="12700">
            <a:solidFill>
              <a:schemeClr val="tx2">
                <a:lumMod val="50000"/>
                <a:alpha val="71000"/>
              </a:schemeClr>
            </a:solidFill>
          </a:ln>
        </p:spPr>
        <p:txBody>
          <a:bodyPr wrap="square" rtlCol="0">
            <a:spAutoFit/>
          </a:bodyPr>
          <a:lstStyle/>
          <a:p>
            <a:r>
              <a:rPr lang="it-IT" sz="1200" dirty="0">
                <a:latin typeface="Cambria" panose="02040503050406030204" pitchFamily="18" charset="0"/>
              </a:rPr>
              <a:t>L’insieme delle intenzioni di azione associate ai membri di un determinato gruppo sociale.</a:t>
            </a:r>
          </a:p>
        </p:txBody>
      </p:sp>
      <p:sp>
        <p:nvSpPr>
          <p:cNvPr id="17" name="CasellaDiTesto 16">
            <a:extLst>
              <a:ext uri="{FF2B5EF4-FFF2-40B4-BE49-F238E27FC236}">
                <a16:creationId xmlns:a16="http://schemas.microsoft.com/office/drawing/2014/main" id="{9EB20E82-1B66-3648-B049-0E7709A75D07}"/>
              </a:ext>
            </a:extLst>
          </p:cNvPr>
          <p:cNvSpPr txBox="1"/>
          <p:nvPr/>
        </p:nvSpPr>
        <p:spPr>
          <a:xfrm>
            <a:off x="1678556" y="5095219"/>
            <a:ext cx="2113189" cy="461665"/>
          </a:xfrm>
          <a:prstGeom prst="rect">
            <a:avLst/>
          </a:prstGeom>
          <a:noFill/>
          <a:ln w="12700">
            <a:solidFill>
              <a:schemeClr val="tx2">
                <a:lumMod val="50000"/>
                <a:alpha val="71000"/>
              </a:schemeClr>
            </a:solidFill>
          </a:ln>
        </p:spPr>
        <p:txBody>
          <a:bodyPr wrap="square" rtlCol="0">
            <a:spAutoFit/>
          </a:bodyPr>
          <a:lstStyle/>
          <a:p>
            <a:r>
              <a:rPr lang="it-IT" sz="1200" dirty="0">
                <a:latin typeface="Cambria" panose="02040503050406030204" pitchFamily="18" charset="0"/>
              </a:rPr>
              <a:t>Le emozioni suscitate da un determinato gruppo sociale.</a:t>
            </a:r>
          </a:p>
        </p:txBody>
      </p:sp>
      <p:sp>
        <p:nvSpPr>
          <p:cNvPr id="10" name="CasellaDiTesto 9">
            <a:extLst>
              <a:ext uri="{FF2B5EF4-FFF2-40B4-BE49-F238E27FC236}">
                <a16:creationId xmlns:a16="http://schemas.microsoft.com/office/drawing/2014/main" id="{16EF1CFD-9410-9149-A8CF-66722C1626D3}"/>
              </a:ext>
            </a:extLst>
          </p:cNvPr>
          <p:cNvSpPr txBox="1"/>
          <p:nvPr/>
        </p:nvSpPr>
        <p:spPr>
          <a:xfrm>
            <a:off x="7176121" y="2307604"/>
            <a:ext cx="3353919" cy="1815882"/>
          </a:xfrm>
          <a:prstGeom prst="rect">
            <a:avLst/>
          </a:prstGeom>
          <a:noFill/>
        </p:spPr>
        <p:txBody>
          <a:bodyPr wrap="square" rtlCol="0">
            <a:spAutoFit/>
          </a:bodyPr>
          <a:lstStyle/>
          <a:p>
            <a:r>
              <a:rPr lang="it-IT" sz="1400" b="1" dirty="0">
                <a:latin typeface="Cambria" panose="02040503050406030204" pitchFamily="18" charset="0"/>
              </a:rPr>
              <a:t>«Le persone nord-africane sono </a:t>
            </a:r>
            <a:r>
              <a:rPr lang="it-IT" sz="1400" dirty="0">
                <a:latin typeface="Cambria" panose="02040503050406030204" pitchFamily="18" charset="0"/>
              </a:rPr>
              <a:t>rumorose e dotate di una scarsa igiene </a:t>
            </a:r>
            <a:r>
              <a:rPr lang="it-IT" sz="1400" b="1" dirty="0">
                <a:solidFill>
                  <a:schemeClr val="accent3">
                    <a:lumMod val="50000"/>
                  </a:schemeClr>
                </a:solidFill>
                <a:latin typeface="Cambria" panose="02040503050406030204" pitchFamily="18" charset="0"/>
              </a:rPr>
              <a:t>(componente cognitiva)</a:t>
            </a:r>
            <a:r>
              <a:rPr lang="it-IT" sz="1400" b="1" dirty="0">
                <a:latin typeface="Cambria" panose="02040503050406030204" pitchFamily="18" charset="0"/>
              </a:rPr>
              <a:t>. </a:t>
            </a:r>
            <a:r>
              <a:rPr lang="it-IT" sz="1400" dirty="0">
                <a:latin typeface="Cambria" panose="02040503050406030204" pitchFamily="18" charset="0"/>
              </a:rPr>
              <a:t>Vivrei in un </a:t>
            </a:r>
            <a:r>
              <a:rPr lang="it-IT" sz="1400" b="1" dirty="0">
                <a:latin typeface="Cambria" panose="02040503050406030204" pitchFamily="18" charset="0"/>
              </a:rPr>
              <a:t>costante </a:t>
            </a:r>
            <a:r>
              <a:rPr lang="it-IT" sz="1400" dirty="0">
                <a:latin typeface="Cambria" panose="02040503050406030204" pitchFamily="18" charset="0"/>
              </a:rPr>
              <a:t>stato</a:t>
            </a:r>
            <a:r>
              <a:rPr lang="it-IT" sz="1400" b="1" dirty="0">
                <a:latin typeface="Cambria" panose="02040503050406030204" pitchFamily="18" charset="0"/>
              </a:rPr>
              <a:t> di disagio e ansia (</a:t>
            </a:r>
            <a:r>
              <a:rPr lang="it-IT" sz="1400" b="1" dirty="0">
                <a:solidFill>
                  <a:schemeClr val="accent2">
                    <a:lumMod val="50000"/>
                  </a:schemeClr>
                </a:solidFill>
                <a:latin typeface="Cambria" panose="02040503050406030204" pitchFamily="18" charset="0"/>
              </a:rPr>
              <a:t>componente affettiva)</a:t>
            </a:r>
            <a:r>
              <a:rPr lang="it-IT" sz="1400" b="1" dirty="0">
                <a:latin typeface="Cambria" panose="02040503050406030204" pitchFamily="18" charset="0"/>
              </a:rPr>
              <a:t> </a:t>
            </a:r>
            <a:r>
              <a:rPr lang="it-IT" sz="1400" dirty="0">
                <a:latin typeface="Cambria" panose="02040503050406030204" pitchFamily="18" charset="0"/>
              </a:rPr>
              <a:t>se vivessero nel mio appartamento</a:t>
            </a:r>
            <a:r>
              <a:rPr lang="it-IT" sz="1400" b="1" dirty="0">
                <a:latin typeface="Cambria" panose="02040503050406030204" pitchFamily="18" charset="0"/>
              </a:rPr>
              <a:t>. Non affitterò mai </a:t>
            </a:r>
            <a:r>
              <a:rPr lang="it-IT" sz="1400" dirty="0">
                <a:latin typeface="Cambria" panose="02040503050406030204" pitchFamily="18" charset="0"/>
              </a:rPr>
              <a:t>il mio appartamento ai nord-africani </a:t>
            </a:r>
            <a:r>
              <a:rPr lang="it-IT" sz="1400" b="1" dirty="0">
                <a:solidFill>
                  <a:schemeClr val="accent5">
                    <a:lumMod val="50000"/>
                  </a:schemeClr>
                </a:solidFill>
                <a:latin typeface="Cambria" panose="02040503050406030204" pitchFamily="18" charset="0"/>
              </a:rPr>
              <a:t>(componente comportamentale)».</a:t>
            </a:r>
          </a:p>
        </p:txBody>
      </p:sp>
    </p:spTree>
    <p:extLst>
      <p:ext uri="{BB962C8B-B14F-4D97-AF65-F5344CB8AC3E}">
        <p14:creationId xmlns:p14="http://schemas.microsoft.com/office/powerpoint/2010/main" val="199421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0"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TotalTime>
  <Words>5914</Words>
  <Application>Microsoft Office PowerPoint</Application>
  <PresentationFormat>Widescreen</PresentationFormat>
  <Paragraphs>469</Paragraphs>
  <Slides>46</Slides>
  <Notes>0</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46</vt:i4>
      </vt:variant>
    </vt:vector>
  </HeadingPairs>
  <TitlesOfParts>
    <vt:vector size="56" baseType="lpstr">
      <vt:lpstr>Arial</vt:lpstr>
      <vt:lpstr>Calibri</vt:lpstr>
      <vt:lpstr>Calibri Light</vt:lpstr>
      <vt:lpstr>Cambria</vt:lpstr>
      <vt:lpstr>Cambria Math</vt:lpstr>
      <vt:lpstr>inherit</vt:lpstr>
      <vt:lpstr>main-condensed_black</vt:lpstr>
      <vt:lpstr>title-regular</vt:lpstr>
      <vt:lpstr>TT Chocolates</vt:lpstr>
      <vt:lpstr>Tema di Office</vt:lpstr>
      <vt:lpstr>Presentazione standard di PowerPoint</vt:lpstr>
      <vt:lpstr>Presentazione standard di PowerPoint</vt:lpstr>
      <vt:lpstr>Presentazione standard di PowerPoint</vt:lpstr>
      <vt:lpstr>Progetto STEP</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Calore e competenza: uno studio di Fiske </vt:lpstr>
      <vt:lpstr>Presentazione standard di PowerPoint</vt:lpstr>
      <vt:lpstr>Esempi di pregiudizi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Alessandra</dc:creator>
  <cp:lastModifiedBy>alessandra.fermani@unimc.it</cp:lastModifiedBy>
  <cp:revision>16</cp:revision>
  <dcterms:created xsi:type="dcterms:W3CDTF">2021-04-06T11:27:56Z</dcterms:created>
  <dcterms:modified xsi:type="dcterms:W3CDTF">2023-10-16T06:52:35Z</dcterms:modified>
</cp:coreProperties>
</file>