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0" r:id="rId3"/>
    <p:sldId id="306" r:id="rId4"/>
    <p:sldId id="308" r:id="rId5"/>
    <p:sldId id="307" r:id="rId6"/>
    <p:sldId id="309" r:id="rId7"/>
    <p:sldId id="311" r:id="rId8"/>
    <p:sldId id="310" r:id="rId9"/>
    <p:sldId id="312" r:id="rId10"/>
    <p:sldId id="313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98"/>
    <p:restoredTop sz="94595"/>
  </p:normalViewPr>
  <p:slideViewPr>
    <p:cSldViewPr>
      <p:cViewPr varScale="1">
        <p:scale>
          <a:sx n="83" d="100"/>
          <a:sy n="83" d="100"/>
        </p:scale>
        <p:origin x="422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25/02/2021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25/02/2021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err="1">
                <a:latin typeface="Cambria" panose="02040503050406030204" pitchFamily="18" charset="0"/>
              </a:rPr>
              <a:t>Andrighetto</a:t>
            </a:r>
            <a:r>
              <a:rPr lang="it-IT" sz="1200" dirty="0">
                <a:latin typeface="Cambria" panose="02040503050406030204" pitchFamily="18" charset="0"/>
              </a:rPr>
              <a:t>, Riva (a cura di)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«</a:t>
            </a:r>
            <a:r>
              <a:rPr lang="it-IT" sz="1200" dirty="0">
                <a:latin typeface="Cambria" panose="02040503050406030204" pitchFamily="18" charset="0"/>
              </a:rPr>
              <a:t>Psicologia sociale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» Il Mulino 2020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Capitolo II.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FARE RICERCA IN PSICOLOGIA SOCIALE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205213-B3E1-C64F-AE8F-386216D7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9858E431-F248-314D-A61C-E5792E6951D0}"/>
              </a:ext>
            </a:extLst>
          </p:cNvPr>
          <p:cNvSpPr/>
          <p:nvPr/>
        </p:nvSpPr>
        <p:spPr>
          <a:xfrm>
            <a:off x="685800" y="1988839"/>
            <a:ext cx="7772400" cy="72008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8B07364D-864F-CC4D-B930-6569D8CFD0E7}"/>
              </a:ext>
            </a:extLst>
          </p:cNvPr>
          <p:cNvSpPr/>
          <p:nvPr/>
        </p:nvSpPr>
        <p:spPr>
          <a:xfrm>
            <a:off x="710064" y="1995297"/>
            <a:ext cx="777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Fare ricerca in psicologia sociale</a:t>
            </a:r>
            <a: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/>
            </a:r>
            <a:b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/>
            </a:r>
            <a:b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it-IT" sz="2800" dirty="0">
                <a:solidFill>
                  <a:srgbClr val="1F497D"/>
                </a:solidFill>
                <a:latin typeface="Cambria" panose="02040503050406030204" pitchFamily="18" charset="0"/>
                <a:ea typeface="+mj-ea"/>
                <a:cs typeface="Arial Narrow" panose="020B0604020202020204" pitchFamily="34" charset="0"/>
              </a:rPr>
              <a:t>Cap. 2</a:t>
            </a:r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48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replicabilità nella ricerca</a:t>
            </a:r>
          </a:p>
          <a:p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7D90A90-CC18-3045-8A61-0969F42DABCD}"/>
              </a:ext>
            </a:extLst>
          </p:cNvPr>
          <p:cNvSpPr txBox="1"/>
          <p:nvPr/>
        </p:nvSpPr>
        <p:spPr>
          <a:xfrm>
            <a:off x="3131840" y="3311245"/>
            <a:ext cx="2880320" cy="40578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Crisi della replicabilità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DBA92621-A78B-084B-B172-C3C241BF2894}"/>
              </a:ext>
            </a:extLst>
          </p:cNvPr>
          <p:cNvGrpSpPr/>
          <p:nvPr/>
        </p:nvGrpSpPr>
        <p:grpSpPr>
          <a:xfrm>
            <a:off x="308149" y="3810526"/>
            <a:ext cx="8378651" cy="1994738"/>
            <a:chOff x="308149" y="3810526"/>
            <a:chExt cx="8378651" cy="1994738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1BDF4699-90EF-C24A-B9B4-D42073379869}"/>
                </a:ext>
              </a:extLst>
            </p:cNvPr>
            <p:cNvGrpSpPr/>
            <p:nvPr/>
          </p:nvGrpSpPr>
          <p:grpSpPr>
            <a:xfrm>
              <a:off x="308149" y="3810526"/>
              <a:ext cx="3471763" cy="338554"/>
              <a:chOff x="308149" y="3541780"/>
              <a:chExt cx="3471763" cy="338554"/>
            </a:xfrm>
          </p:grpSpPr>
          <p:cxnSp>
            <p:nvCxnSpPr>
              <p:cNvPr id="18" name="Connettore 1 17">
                <a:extLst>
                  <a:ext uri="{FF2B5EF4-FFF2-40B4-BE49-F238E27FC236}">
                    <a16:creationId xmlns:a16="http://schemas.microsoft.com/office/drawing/2014/main" id="{4FCB3F45-CF56-A041-9963-FE50F1AE2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528" y="3861048"/>
                <a:ext cx="34563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D4CEFDDA-1619-5E47-A606-A5FAEA8AC7AF}"/>
                  </a:ext>
                </a:extLst>
              </p:cNvPr>
              <p:cNvSpPr txBox="1"/>
              <p:nvPr/>
            </p:nvSpPr>
            <p:spPr>
              <a:xfrm>
                <a:off x="308149" y="3541780"/>
                <a:ext cx="1264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>
                    <a:latin typeface="Cambria" panose="02040503050406030204" pitchFamily="18" charset="0"/>
                  </a:rPr>
                  <a:t>COSA FARE:</a:t>
                </a:r>
              </a:p>
            </p:txBody>
          </p:sp>
        </p:grp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C7AEE009-A74E-8746-9CBE-3EE9A333EA74}"/>
                </a:ext>
              </a:extLst>
            </p:cNvPr>
            <p:cNvGrpSpPr/>
            <p:nvPr/>
          </p:nvGrpSpPr>
          <p:grpSpPr>
            <a:xfrm>
              <a:off x="978069" y="4312878"/>
              <a:ext cx="7708731" cy="1492386"/>
              <a:chOff x="978069" y="4312878"/>
              <a:chExt cx="7708731" cy="1492386"/>
            </a:xfrm>
          </p:grpSpPr>
          <p:grpSp>
            <p:nvGrpSpPr>
              <p:cNvPr id="3" name="Gruppo 2">
                <a:extLst>
                  <a:ext uri="{FF2B5EF4-FFF2-40B4-BE49-F238E27FC236}">
                    <a16:creationId xmlns:a16="http://schemas.microsoft.com/office/drawing/2014/main" id="{ABF55825-3669-414C-A377-C94457B6C5D1}"/>
                  </a:ext>
                </a:extLst>
              </p:cNvPr>
              <p:cNvGrpSpPr/>
              <p:nvPr/>
            </p:nvGrpSpPr>
            <p:grpSpPr>
              <a:xfrm>
                <a:off x="978070" y="4312878"/>
                <a:ext cx="7708730" cy="930859"/>
                <a:chOff x="978070" y="4312878"/>
                <a:chExt cx="7708730" cy="930859"/>
              </a:xfrm>
            </p:grpSpPr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2E7147B0-FB31-C248-A277-DAB6819C7EBA}"/>
                    </a:ext>
                  </a:extLst>
                </p:cNvPr>
                <p:cNvSpPr txBox="1"/>
                <p:nvPr/>
              </p:nvSpPr>
              <p:spPr>
                <a:xfrm>
                  <a:off x="981635" y="4312878"/>
                  <a:ext cx="7705165" cy="369332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>
                      <a:latin typeface="Cambria" panose="02040503050406030204" pitchFamily="18" charset="0"/>
                    </a:rPr>
                    <a:t>Logica più </a:t>
                  </a:r>
                  <a:r>
                    <a:rPr lang="it-IT" b="1" dirty="0">
                      <a:latin typeface="Cambria" panose="02040503050406030204" pitchFamily="18" charset="0"/>
                    </a:rPr>
                    <a:t>esplorativa</a:t>
                  </a:r>
                  <a:r>
                    <a:rPr lang="it-IT" dirty="0">
                      <a:latin typeface="Cambria" panose="02040503050406030204" pitchFamily="18" charset="0"/>
                    </a:rPr>
                    <a:t> e che consideri la </a:t>
                  </a:r>
                  <a:r>
                    <a:rPr lang="it-IT" b="1" dirty="0">
                      <a:latin typeface="Cambria" panose="02040503050406030204" pitchFamily="18" charset="0"/>
                    </a:rPr>
                    <a:t>ricerca sperimentale.</a:t>
                  </a:r>
                  <a:endParaRPr lang="it-IT" b="1" dirty="0">
                    <a:solidFill>
                      <a:schemeClr val="tx2">
                        <a:lumMod val="50000"/>
                      </a:schemeClr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A98BA3A8-328E-1740-9BA6-9D29A31EF996}"/>
                    </a:ext>
                  </a:extLst>
                </p:cNvPr>
                <p:cNvSpPr txBox="1"/>
                <p:nvPr/>
              </p:nvSpPr>
              <p:spPr>
                <a:xfrm>
                  <a:off x="978070" y="4874405"/>
                  <a:ext cx="7705165" cy="369332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>
                      <a:latin typeface="Cambria" panose="02040503050406030204" pitchFamily="18" charset="0"/>
                    </a:rPr>
                    <a:t>Accettare </a:t>
                  </a:r>
                  <a:r>
                    <a:rPr lang="it-IT" b="1" dirty="0">
                      <a:latin typeface="Cambria" panose="02040503050406030204" pitchFamily="18" charset="0"/>
                    </a:rPr>
                    <a:t>l’intrinseca variabilità </a:t>
                  </a:r>
                  <a:r>
                    <a:rPr lang="it-IT" dirty="0">
                      <a:latin typeface="Cambria" panose="02040503050406030204" pitchFamily="18" charset="0"/>
                    </a:rPr>
                    <a:t>dei fenomeni di natura psicologica.</a:t>
                  </a:r>
                  <a:endParaRPr lang="it-IT" b="1" dirty="0">
                    <a:solidFill>
                      <a:schemeClr val="tx2">
                        <a:lumMod val="50000"/>
                      </a:schemeClr>
                    </a:solidFill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FA606A27-1585-9C47-A99F-7A1D6B871B36}"/>
                  </a:ext>
                </a:extLst>
              </p:cNvPr>
              <p:cNvSpPr txBox="1"/>
              <p:nvPr/>
            </p:nvSpPr>
            <p:spPr>
              <a:xfrm>
                <a:off x="978069" y="5435932"/>
                <a:ext cx="7705165" cy="369332"/>
              </a:xfrm>
              <a:prstGeom prst="rect">
                <a:avLst/>
              </a:prstGeom>
              <a:noFill/>
              <a:ln w="127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Cambria" panose="02040503050406030204" pitchFamily="18" charset="0"/>
                  </a:rPr>
                  <a:t>Accettare una </a:t>
                </a:r>
                <a:r>
                  <a:rPr lang="it-IT" b="1" dirty="0">
                    <a:latin typeface="Cambria" panose="02040503050406030204" pitchFamily="18" charset="0"/>
                  </a:rPr>
                  <a:t>parte di retorica </a:t>
                </a:r>
                <a:r>
                  <a:rPr lang="it-IT" dirty="0">
                    <a:latin typeface="Cambria" panose="02040503050406030204" pitchFamily="18" charset="0"/>
                  </a:rPr>
                  <a:t>nell’uso dei risultati empirici.</a:t>
                </a:r>
                <a:endPara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p:grp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BF4976DE-280F-4747-BAB6-6DE38C8E808C}"/>
              </a:ext>
            </a:extLst>
          </p:cNvPr>
          <p:cNvGrpSpPr/>
          <p:nvPr/>
        </p:nvGrpSpPr>
        <p:grpSpPr>
          <a:xfrm>
            <a:off x="611560" y="1638332"/>
            <a:ext cx="8260596" cy="1385800"/>
            <a:chOff x="611560" y="1638332"/>
            <a:chExt cx="8260596" cy="1385800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F9C1AE0-2F54-9848-A06F-7293D3CD4FCB}"/>
                </a:ext>
              </a:extLst>
            </p:cNvPr>
            <p:cNvGrpSpPr/>
            <p:nvPr/>
          </p:nvGrpSpPr>
          <p:grpSpPr>
            <a:xfrm>
              <a:off x="611560" y="1752401"/>
              <a:ext cx="4824536" cy="584775"/>
              <a:chOff x="611560" y="1752401"/>
              <a:chExt cx="4824536" cy="584775"/>
            </a:xfrm>
          </p:grpSpPr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27204A18-F892-BF47-B49F-1331F023F0F7}"/>
                  </a:ext>
                </a:extLst>
              </p:cNvPr>
              <p:cNvSpPr txBox="1"/>
              <p:nvPr/>
            </p:nvSpPr>
            <p:spPr>
              <a:xfrm>
                <a:off x="611560" y="1844824"/>
                <a:ext cx="792088" cy="3676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>
                    <a:latin typeface="Cambria" panose="02040503050406030204" pitchFamily="18" charset="0"/>
                    <a:cs typeface="Arial Narrow" panose="020B0604020202020204" pitchFamily="34" charset="0"/>
                  </a:rPr>
                  <a:t>2015</a:t>
                </a:r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BE4042F-2DDB-584E-B9D4-D242D4ECFECC}"/>
                  </a:ext>
                </a:extLst>
              </p:cNvPr>
              <p:cNvSpPr txBox="1"/>
              <p:nvPr/>
            </p:nvSpPr>
            <p:spPr>
              <a:xfrm>
                <a:off x="1475655" y="1752401"/>
                <a:ext cx="39604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>
                    <a:latin typeface="Cambria" panose="02040503050406030204" pitchFamily="18" charset="0"/>
                  </a:rPr>
                  <a:t>Solo il</a:t>
                </a:r>
                <a:r>
                  <a:rPr lang="it-IT" sz="1600" b="1" dirty="0">
                    <a:latin typeface="Cambria" panose="02040503050406030204" pitchFamily="18" charset="0"/>
                  </a:rPr>
                  <a:t> </a:t>
                </a:r>
                <a:r>
                  <a:rPr lang="it-IT" sz="1600" b="1" dirty="0">
                    <a:solidFill>
                      <a:schemeClr val="accent2"/>
                    </a:solidFill>
                    <a:latin typeface="Cambria" panose="02040503050406030204" pitchFamily="18" charset="0"/>
                  </a:rPr>
                  <a:t>36%</a:t>
                </a:r>
                <a:r>
                  <a:rPr lang="it-IT" sz="1600" b="1" dirty="0">
                    <a:latin typeface="Cambria" panose="02040503050406030204" pitchFamily="18" charset="0"/>
                  </a:rPr>
                  <a:t> </a:t>
                </a:r>
                <a:r>
                  <a:rPr lang="it-IT" sz="1600" dirty="0">
                    <a:latin typeface="Cambria" panose="02040503050406030204" pitchFamily="18" charset="0"/>
                  </a:rPr>
                  <a:t>dei 100 studi psicologici tratti da riviste di prestigio  </a:t>
                </a:r>
                <a:r>
                  <a:rPr lang="it-IT" sz="1600" b="1" dirty="0">
                    <a:latin typeface="Cambria" panose="02040503050406030204" pitchFamily="18" charset="0"/>
                  </a:rPr>
                  <a:t>era replicabile. </a:t>
                </a:r>
                <a:endParaRPr lang="it-IT" sz="16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p:grpSp>
        <p:pic>
          <p:nvPicPr>
            <p:cNvPr id="12" name="Immagine 11" descr="Immagine che contiene tavolo&#10;&#10;Descrizione generata automaticamente">
              <a:extLst>
                <a:ext uri="{FF2B5EF4-FFF2-40B4-BE49-F238E27FC236}">
                  <a16:creationId xmlns:a16="http://schemas.microsoft.com/office/drawing/2014/main" id="{60463C96-10C5-7B46-90C3-D98E7CB17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953" y="1638332"/>
              <a:ext cx="3509203" cy="13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17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37452" y="590427"/>
            <a:ext cx="6810812" cy="858443"/>
            <a:chOff x="137452" y="590427"/>
            <a:chExt cx="6810812" cy="85844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=""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Teorie, ipotesi e variabili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5256775" y="974348"/>
              <a:ext cx="1691489" cy="4564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Definizione</a:t>
              </a:r>
              <a:endParaRPr lang="it-IT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FA67729-390C-AB41-B5F5-C514E0D80D60}"/>
              </a:ext>
            </a:extLst>
          </p:cNvPr>
          <p:cNvSpPr txBox="1"/>
          <p:nvPr/>
        </p:nvSpPr>
        <p:spPr>
          <a:xfrm>
            <a:off x="137452" y="1844824"/>
            <a:ext cx="936104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Teorie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8FB6BB5-5A67-2944-B16F-7FCEB332BB42}"/>
              </a:ext>
            </a:extLst>
          </p:cNvPr>
          <p:cNvSpPr txBox="1"/>
          <p:nvPr/>
        </p:nvSpPr>
        <p:spPr>
          <a:xfrm>
            <a:off x="3074805" y="1855618"/>
            <a:ext cx="936104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Ipotesi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7FE9FCC-CB84-0D41-99DA-C4904FE7BF39}"/>
              </a:ext>
            </a:extLst>
          </p:cNvPr>
          <p:cNvSpPr txBox="1"/>
          <p:nvPr/>
        </p:nvSpPr>
        <p:spPr>
          <a:xfrm>
            <a:off x="6012158" y="1880547"/>
            <a:ext cx="1152129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Variabili</a:t>
            </a:r>
          </a:p>
        </p:txBody>
      </p: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C9858799-8802-A047-B86F-4E396932BAE8}"/>
              </a:ext>
            </a:extLst>
          </p:cNvPr>
          <p:cNvCxnSpPr>
            <a:cxnSpLocks/>
          </p:cNvCxnSpPr>
          <p:nvPr/>
        </p:nvCxnSpPr>
        <p:spPr>
          <a:xfrm>
            <a:off x="2843808" y="2276872"/>
            <a:ext cx="0" cy="3831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27653F1F-0626-5046-8C98-75D72D391DB2}"/>
              </a:ext>
            </a:extLst>
          </p:cNvPr>
          <p:cNvCxnSpPr>
            <a:cxnSpLocks/>
          </p:cNvCxnSpPr>
          <p:nvPr/>
        </p:nvCxnSpPr>
        <p:spPr>
          <a:xfrm>
            <a:off x="5796136" y="2276872"/>
            <a:ext cx="0" cy="3831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o 4">
            <a:extLst>
              <a:ext uri="{FF2B5EF4-FFF2-40B4-BE49-F238E27FC236}">
                <a16:creationId xmlns:a16="http://schemas.microsoft.com/office/drawing/2014/main" id="{018A2F6D-3743-2547-974B-7927D0580C03}"/>
              </a:ext>
            </a:extLst>
          </p:cNvPr>
          <p:cNvGrpSpPr/>
          <p:nvPr/>
        </p:nvGrpSpPr>
        <p:grpSpPr>
          <a:xfrm>
            <a:off x="210330" y="2348880"/>
            <a:ext cx="2546492" cy="2391630"/>
            <a:chOff x="239848" y="3717032"/>
            <a:chExt cx="2546492" cy="2391630"/>
          </a:xfrm>
        </p:grpSpPr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E1218E09-E2A2-2944-A02B-2BC1C37497C1}"/>
                </a:ext>
              </a:extLst>
            </p:cNvPr>
            <p:cNvSpPr txBox="1"/>
            <p:nvPr/>
          </p:nvSpPr>
          <p:spPr>
            <a:xfrm>
              <a:off x="239848" y="3717032"/>
              <a:ext cx="2475359" cy="523220"/>
            </a:xfrm>
            <a:prstGeom prst="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1.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Insieme di </a:t>
              </a: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proposizioni basate su regole logiche;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AE344F14-FB32-2F4A-880F-689F85EE9358}"/>
                </a:ext>
              </a:extLst>
            </p:cNvPr>
            <p:cNvSpPr txBox="1"/>
            <p:nvPr/>
          </p:nvSpPr>
          <p:spPr>
            <a:xfrm>
              <a:off x="251520" y="4262411"/>
              <a:ext cx="2476925" cy="523220"/>
            </a:xfrm>
            <a:prstGeom prst="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2.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Sono collocate a un </a:t>
              </a: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elevato livello di astrazione;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31D810B4-EE21-E845-B3AC-801E13C2C348}"/>
                </a:ext>
              </a:extLst>
            </p:cNvPr>
            <p:cNvSpPr txBox="1"/>
            <p:nvPr/>
          </p:nvSpPr>
          <p:spPr>
            <a:xfrm>
              <a:off x="251520" y="4807790"/>
              <a:ext cx="2476925" cy="523220"/>
            </a:xfrm>
            <a:prstGeom prst="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3.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Derivano da una serie di </a:t>
              </a: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osservazioni empiriche;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46B7C711-BD31-2B49-BC6E-629051ECCA94}"/>
                </a:ext>
              </a:extLst>
            </p:cNvPr>
            <p:cNvSpPr txBox="1"/>
            <p:nvPr/>
          </p:nvSpPr>
          <p:spPr>
            <a:xfrm>
              <a:off x="251520" y="5369998"/>
              <a:ext cx="2534820" cy="738664"/>
            </a:xfrm>
            <a:prstGeom prst="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4.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Sono in grado di generare </a:t>
              </a: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previsioni che trascendono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il contesto in cui è stata creata.</a:t>
              </a:r>
              <a:endParaRPr lang="it-IT" sz="1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558EC487-BE94-C149-BC6A-1685B0154666}"/>
              </a:ext>
            </a:extLst>
          </p:cNvPr>
          <p:cNvCxnSpPr>
            <a:stCxn id="15" idx="3"/>
          </p:cNvCxnSpPr>
          <p:nvPr/>
        </p:nvCxnSpPr>
        <p:spPr>
          <a:xfrm>
            <a:off x="1073556" y="2044879"/>
            <a:ext cx="1784600" cy="1596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610C944A-29AF-6D46-8069-48D58B0572B7}"/>
              </a:ext>
            </a:extLst>
          </p:cNvPr>
          <p:cNvCxnSpPr/>
          <p:nvPr/>
        </p:nvCxnSpPr>
        <p:spPr>
          <a:xfrm>
            <a:off x="4011536" y="2042559"/>
            <a:ext cx="1784600" cy="1596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B06EDF5D-33B4-264F-BAE6-2AAEE3FFC6E6}"/>
              </a:ext>
            </a:extLst>
          </p:cNvPr>
          <p:cNvGrpSpPr/>
          <p:nvPr/>
        </p:nvGrpSpPr>
        <p:grpSpPr>
          <a:xfrm>
            <a:off x="2858155" y="2332618"/>
            <a:ext cx="2937972" cy="3514433"/>
            <a:chOff x="2858155" y="2332618"/>
            <a:chExt cx="2937972" cy="3514433"/>
          </a:xfrm>
        </p:grpSpPr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1D94DE6-41D9-1E42-A8B0-BF76D8608B1F}"/>
                </a:ext>
              </a:extLst>
            </p:cNvPr>
            <p:cNvSpPr txBox="1"/>
            <p:nvPr/>
          </p:nvSpPr>
          <p:spPr>
            <a:xfrm>
              <a:off x="3074805" y="2332618"/>
              <a:ext cx="26343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Un’affermazione che mette in </a:t>
              </a:r>
              <a:r>
                <a:rPr lang="it-IT" sz="14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relazione due o più concetti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0E8DD01D-D2A7-4042-B260-98979BBC927B}"/>
                </a:ext>
              </a:extLst>
            </p:cNvPr>
            <p:cNvSpPr txBox="1"/>
            <p:nvPr/>
          </p:nvSpPr>
          <p:spPr>
            <a:xfrm>
              <a:off x="2858782" y="3095382"/>
              <a:ext cx="293734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200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«Se </a:t>
              </a:r>
              <a:r>
                <a:rPr lang="it-IT" sz="1200" b="1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X</a:t>
              </a:r>
              <a:r>
                <a:rPr lang="it-IT" sz="1200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allora, con una certa probabilità </a:t>
              </a:r>
              <a:r>
                <a:rPr lang="it-IT" sz="1200" b="1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Y</a:t>
              </a:r>
              <a:r>
                <a:rPr lang="it-IT" sz="1200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»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B9724612-1488-7647-B5EF-E5F9E28BEE2C}"/>
                </a:ext>
              </a:extLst>
            </p:cNvPr>
            <p:cNvSpPr txBox="1"/>
            <p:nvPr/>
          </p:nvSpPr>
          <p:spPr>
            <a:xfrm>
              <a:off x="2858155" y="3502749"/>
              <a:ext cx="29373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200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«Se le persone hanno un’alta popolarità (</a:t>
              </a:r>
              <a:r>
                <a:rPr lang="it-IT" sz="1200" b="1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X</a:t>
              </a:r>
              <a:r>
                <a:rPr lang="it-IT" sz="1200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) allora, con molta probabilità, tenderanno ad escludere altre persone (</a:t>
              </a:r>
              <a:r>
                <a:rPr lang="it-IT" sz="1200" b="1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Y</a:t>
              </a:r>
              <a:r>
                <a:rPr lang="it-IT" sz="1200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)»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E5BCEF27-41BF-5A4D-AC72-E16BA05B01A6}"/>
                </a:ext>
              </a:extLst>
            </p:cNvPr>
            <p:cNvSpPr txBox="1"/>
            <p:nvPr/>
          </p:nvSpPr>
          <p:spPr>
            <a:xfrm>
              <a:off x="2900517" y="4203665"/>
              <a:ext cx="2848161" cy="1169551"/>
            </a:xfrm>
            <a:prstGeom prst="rect">
              <a:avLst/>
            </a:prstGeom>
            <a:noFill/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Per essere </a:t>
              </a:r>
              <a:r>
                <a:rPr lang="it-IT" sz="14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verificata empiricamente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i concetti che compongono l’ipotesi devono essere </a:t>
              </a:r>
              <a:r>
                <a:rPr lang="it-IT" sz="14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associati a eventi osservabili e quantificabili.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8F2581C1-B6E3-E74E-83A5-2F37266C155E}"/>
                </a:ext>
              </a:extLst>
            </p:cNvPr>
            <p:cNvSpPr txBox="1"/>
            <p:nvPr/>
          </p:nvSpPr>
          <p:spPr>
            <a:xfrm>
              <a:off x="3290833" y="5539274"/>
              <a:ext cx="1929239" cy="30777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Operazionalizzazione</a:t>
              </a: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D2A131BE-DBAB-BA42-8BF2-117D7CB7BBE8}"/>
              </a:ext>
            </a:extLst>
          </p:cNvPr>
          <p:cNvGrpSpPr/>
          <p:nvPr/>
        </p:nvGrpSpPr>
        <p:grpSpPr>
          <a:xfrm>
            <a:off x="4113691" y="1801792"/>
            <a:ext cx="4958298" cy="1013525"/>
            <a:chOff x="4113691" y="1801792"/>
            <a:chExt cx="4958298" cy="1013525"/>
          </a:xfrm>
        </p:grpSpPr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AA0BA997-B301-A748-AB67-3FE086672626}"/>
                </a:ext>
              </a:extLst>
            </p:cNvPr>
            <p:cNvSpPr txBox="1"/>
            <p:nvPr/>
          </p:nvSpPr>
          <p:spPr>
            <a:xfrm>
              <a:off x="4113691" y="1801792"/>
              <a:ext cx="1634988" cy="261610"/>
            </a:xfrm>
            <a:prstGeom prst="rect">
              <a:avLst/>
            </a:prstGeom>
            <a:noFill/>
            <a:ln w="1270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1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Operazionalizzazione</a:t>
              </a:r>
              <a:endParaRPr lang="it-IT" sz="1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BDF0DE2B-84F6-8C42-A29F-286C082A1FBF}"/>
                </a:ext>
              </a:extLst>
            </p:cNvPr>
            <p:cNvSpPr txBox="1"/>
            <p:nvPr/>
          </p:nvSpPr>
          <p:spPr>
            <a:xfrm>
              <a:off x="6012160" y="2292097"/>
              <a:ext cx="30598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Un’entità </a:t>
              </a:r>
              <a:r>
                <a:rPr lang="it-IT" sz="14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empiricamente rilevabile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che può </a:t>
              </a:r>
              <a:r>
                <a:rPr lang="it-IT" sz="14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assumere diversi valori.</a:t>
              </a: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5FB2936-B410-5947-888F-0DE05BBEE477}"/>
              </a:ext>
            </a:extLst>
          </p:cNvPr>
          <p:cNvGrpSpPr/>
          <p:nvPr/>
        </p:nvGrpSpPr>
        <p:grpSpPr>
          <a:xfrm>
            <a:off x="6084168" y="3155869"/>
            <a:ext cx="2602630" cy="1632571"/>
            <a:chOff x="6084168" y="3155869"/>
            <a:chExt cx="2602630" cy="1632571"/>
          </a:xfrm>
        </p:grpSpPr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14A9AEC5-CD65-DF4E-B111-1356B59BD322}"/>
                </a:ext>
              </a:extLst>
            </p:cNvPr>
            <p:cNvSpPr txBox="1"/>
            <p:nvPr/>
          </p:nvSpPr>
          <p:spPr>
            <a:xfrm>
              <a:off x="6084168" y="3155869"/>
              <a:ext cx="2602630" cy="738664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tx2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VARIABILE INDIPENDENTE</a:t>
              </a:r>
              <a:r>
                <a:rPr lang="it-IT" sz="1400" dirty="0">
                  <a:solidFill>
                    <a:schemeClr val="tx2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: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variabile a cui viene assegnato il ruolo di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causa.</a:t>
              </a:r>
              <a:endParaRPr lang="it-IT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BF261545-3B4C-AF4E-A7C7-A36E2080F5A1}"/>
                </a:ext>
              </a:extLst>
            </p:cNvPr>
            <p:cNvSpPr txBox="1"/>
            <p:nvPr/>
          </p:nvSpPr>
          <p:spPr>
            <a:xfrm>
              <a:off x="6084168" y="4049776"/>
              <a:ext cx="2602630" cy="738664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tx2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VARIABILE DIPENDENTE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: s’ipotizza essere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influenzata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dalla variabile indipendente.</a:t>
              </a:r>
              <a:endParaRPr lang="it-IT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52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37452" y="590427"/>
            <a:ext cx="6810812" cy="858443"/>
            <a:chOff x="137452" y="590427"/>
            <a:chExt cx="6810812" cy="85844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=""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Teorie, ipotesi e variabili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147031" y="974348"/>
              <a:ext cx="3801233" cy="4564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I passaggi del </a:t>
              </a:r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metodo scientifico</a:t>
              </a:r>
            </a:p>
          </p:txBody>
        </p:sp>
      </p:grp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730AEE6-8A2D-CD47-9CDA-ECD3E2B35F81}"/>
              </a:ext>
            </a:extLst>
          </p:cNvPr>
          <p:cNvSpPr txBox="1"/>
          <p:nvPr/>
        </p:nvSpPr>
        <p:spPr>
          <a:xfrm>
            <a:off x="2147926" y="1714372"/>
            <a:ext cx="4392488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Formulazione</a:t>
            </a:r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 delle </a:t>
            </a:r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ipotesi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FA55811-6DE0-0647-ABD8-B17556055CE7}"/>
              </a:ext>
            </a:extLst>
          </p:cNvPr>
          <p:cNvSpPr txBox="1"/>
          <p:nvPr/>
        </p:nvSpPr>
        <p:spPr>
          <a:xfrm>
            <a:off x="2147926" y="2330482"/>
            <a:ext cx="4392488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Scelta </a:t>
            </a:r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tra i diversi </a:t>
            </a:r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approcci di ricerca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D099696B-BCA7-A44D-9732-7B1593EC2304}"/>
              </a:ext>
            </a:extLst>
          </p:cNvPr>
          <p:cNvSpPr txBox="1"/>
          <p:nvPr/>
        </p:nvSpPr>
        <p:spPr>
          <a:xfrm>
            <a:off x="2147926" y="3005882"/>
            <a:ext cx="4392488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Raccolta dati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AB93E4A-0548-3845-A3DB-739FDD6E5062}"/>
              </a:ext>
            </a:extLst>
          </p:cNvPr>
          <p:cNvSpPr txBox="1"/>
          <p:nvPr/>
        </p:nvSpPr>
        <p:spPr>
          <a:xfrm>
            <a:off x="2147926" y="3627768"/>
            <a:ext cx="4392488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Analisi </a:t>
            </a:r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dei</a:t>
            </a:r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 dati </a:t>
            </a:r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e</a:t>
            </a:r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 formulazione </a:t>
            </a:r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delle</a:t>
            </a:r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 conclusioni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F0F195E-EDF7-F942-B845-5F335E91437E}"/>
              </a:ext>
            </a:extLst>
          </p:cNvPr>
          <p:cNvSpPr txBox="1"/>
          <p:nvPr/>
        </p:nvSpPr>
        <p:spPr>
          <a:xfrm>
            <a:off x="2160712" y="4557430"/>
            <a:ext cx="4392488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Condivisione dei risultati </a:t>
            </a:r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con la comunità scientifica</a:t>
            </a:r>
          </a:p>
        </p:txBody>
      </p:sp>
    </p:spTree>
    <p:extLst>
      <p:ext uri="{BB962C8B-B14F-4D97-AF65-F5344CB8AC3E}">
        <p14:creationId xmlns:p14="http://schemas.microsoft.com/office/powerpoint/2010/main" val="181211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FA67729-390C-AB41-B5F5-C514E0D80D60}"/>
              </a:ext>
            </a:extLst>
          </p:cNvPr>
          <p:cNvSpPr txBox="1"/>
          <p:nvPr/>
        </p:nvSpPr>
        <p:spPr>
          <a:xfrm>
            <a:off x="137452" y="1844824"/>
            <a:ext cx="2604400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Indagine descrittive</a:t>
            </a:r>
          </a:p>
        </p:txBody>
      </p: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C9858799-8802-A047-B86F-4E396932BAE8}"/>
              </a:ext>
            </a:extLst>
          </p:cNvPr>
          <p:cNvCxnSpPr>
            <a:cxnSpLocks/>
          </p:cNvCxnSpPr>
          <p:nvPr/>
        </p:nvCxnSpPr>
        <p:spPr>
          <a:xfrm>
            <a:off x="2843808" y="2276872"/>
            <a:ext cx="0" cy="3831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27653F1F-0626-5046-8C98-75D72D391DB2}"/>
              </a:ext>
            </a:extLst>
          </p:cNvPr>
          <p:cNvCxnSpPr>
            <a:cxnSpLocks/>
          </p:cNvCxnSpPr>
          <p:nvPr/>
        </p:nvCxnSpPr>
        <p:spPr>
          <a:xfrm>
            <a:off x="5796136" y="2276872"/>
            <a:ext cx="0" cy="3831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>
            <a:extLst>
              <a:ext uri="{FF2B5EF4-FFF2-40B4-BE49-F238E27FC236}">
                <a16:creationId xmlns:a16="http://schemas.microsoft.com/office/drawing/2014/main" id="{570BF1E6-274F-A74F-A2CF-BFD025138DAB}"/>
              </a:ext>
            </a:extLst>
          </p:cNvPr>
          <p:cNvSpPr/>
          <p:nvPr/>
        </p:nvSpPr>
        <p:spPr>
          <a:xfrm>
            <a:off x="137452" y="590427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 livelli dell’indagine empirica</a:t>
            </a:r>
          </a:p>
          <a:p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CA968D0-F48A-C44B-8719-7FE81D12AE71}"/>
              </a:ext>
            </a:extLst>
          </p:cNvPr>
          <p:cNvSpPr txBox="1"/>
          <p:nvPr/>
        </p:nvSpPr>
        <p:spPr>
          <a:xfrm>
            <a:off x="2987823" y="1840862"/>
            <a:ext cx="2706356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Indagini correlazionali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36CB9AC-114F-8649-A32C-32D691C30861}"/>
              </a:ext>
            </a:extLst>
          </p:cNvPr>
          <p:cNvSpPr txBox="1"/>
          <p:nvPr/>
        </p:nvSpPr>
        <p:spPr>
          <a:xfrm>
            <a:off x="5940152" y="1840862"/>
            <a:ext cx="2706356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Indagini sperimentali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91FADB8C-AB54-3B4C-B815-987126F3904C}"/>
              </a:ext>
            </a:extLst>
          </p:cNvPr>
          <p:cNvGrpSpPr/>
          <p:nvPr/>
        </p:nvGrpSpPr>
        <p:grpSpPr>
          <a:xfrm>
            <a:off x="107504" y="2379278"/>
            <a:ext cx="2664296" cy="1932982"/>
            <a:chOff x="107504" y="2379278"/>
            <a:chExt cx="2664296" cy="1932982"/>
          </a:xfrm>
        </p:grpSpPr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4C560A10-1CCE-644C-AF7B-F8AC7E1D6FA1}"/>
                </a:ext>
              </a:extLst>
            </p:cNvPr>
            <p:cNvSpPr txBox="1"/>
            <p:nvPr/>
          </p:nvSpPr>
          <p:spPr>
            <a:xfrm>
              <a:off x="137452" y="2379278"/>
              <a:ext cx="26343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Descrizione</a:t>
              </a:r>
              <a:r>
                <a:rPr 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dei fenomeni.</a:t>
              </a: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80787A02-B970-D14B-8FA9-F2EB81D0D6E5}"/>
                </a:ext>
              </a:extLst>
            </p:cNvPr>
            <p:cNvSpPr txBox="1"/>
            <p:nvPr/>
          </p:nvSpPr>
          <p:spPr>
            <a:xfrm>
              <a:off x="108156" y="3140968"/>
              <a:ext cx="2663636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Rilevazioni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molto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approfondite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su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pochi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casi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4DF236A3-7495-5B45-A4AC-838D6213CA10}"/>
                </a:ext>
              </a:extLst>
            </p:cNvPr>
            <p:cNvSpPr txBox="1"/>
            <p:nvPr/>
          </p:nvSpPr>
          <p:spPr>
            <a:xfrm>
              <a:off x="107504" y="3789040"/>
              <a:ext cx="2663635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Descrizioni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poco approfondite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su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molti casi.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F9C09577-2D38-114E-9335-B5CA6D425C26}"/>
              </a:ext>
            </a:extLst>
          </p:cNvPr>
          <p:cNvGrpSpPr/>
          <p:nvPr/>
        </p:nvGrpSpPr>
        <p:grpSpPr>
          <a:xfrm>
            <a:off x="2915816" y="2348880"/>
            <a:ext cx="2880319" cy="2323420"/>
            <a:chOff x="2915816" y="2348880"/>
            <a:chExt cx="2880319" cy="2323420"/>
          </a:xfrm>
        </p:grpSpPr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2E5EC52A-0B64-784C-8C91-2CD33A6FE7C2}"/>
                </a:ext>
              </a:extLst>
            </p:cNvPr>
            <p:cNvSpPr txBox="1"/>
            <p:nvPr/>
          </p:nvSpPr>
          <p:spPr>
            <a:xfrm>
              <a:off x="3023826" y="2348880"/>
              <a:ext cx="277230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  <a:cs typeface="Arial" panose="020B0604020202020204" pitchFamily="34" charset="0"/>
                </a:rPr>
                <a:t>Studio delle </a:t>
              </a:r>
              <a:r>
                <a:rPr lang="it-IT" b="1" dirty="0">
                  <a:solidFill>
                    <a:schemeClr val="accent4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relazioni tra molte variabili </a:t>
              </a:r>
              <a:r>
                <a:rPr lang="it-IT" dirty="0">
                  <a:latin typeface="Cambria" panose="02040503050406030204" pitchFamily="18" charset="0"/>
                  <a:cs typeface="Arial" panose="020B0604020202020204" pitchFamily="34" charset="0"/>
                </a:rPr>
                <a:t>rilevate attraverso diverse misure. </a:t>
              </a: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973301A6-10B5-A648-9027-855726C2FA79}"/>
                </a:ext>
              </a:extLst>
            </p:cNvPr>
            <p:cNvSpPr txBox="1"/>
            <p:nvPr/>
          </p:nvSpPr>
          <p:spPr>
            <a:xfrm>
              <a:off x="2915818" y="3284984"/>
              <a:ext cx="2808302" cy="73866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Indagare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contemporaneamente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le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correlazioni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tra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molte variabili.</a:t>
              </a: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26CEEDD7-0D12-FC4F-98F2-99ACAA8DB85F}"/>
                </a:ext>
              </a:extLst>
            </p:cNvPr>
            <p:cNvSpPr txBox="1"/>
            <p:nvPr/>
          </p:nvSpPr>
          <p:spPr>
            <a:xfrm>
              <a:off x="2915816" y="4149080"/>
              <a:ext cx="2807649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Coinvolgere un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ampio numero di partecipanti.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974FCBF-FBDE-1C44-80C1-C61CBFA13170}"/>
              </a:ext>
            </a:extLst>
          </p:cNvPr>
          <p:cNvGrpSpPr/>
          <p:nvPr/>
        </p:nvGrpSpPr>
        <p:grpSpPr>
          <a:xfrm>
            <a:off x="504058" y="5032340"/>
            <a:ext cx="8172398" cy="765487"/>
            <a:chOff x="504058" y="5032340"/>
            <a:chExt cx="8172398" cy="765487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3EE2B80A-6E4D-5E4A-8D3C-CECF0EB79306}"/>
                </a:ext>
              </a:extLst>
            </p:cNvPr>
            <p:cNvSpPr txBox="1"/>
            <p:nvPr/>
          </p:nvSpPr>
          <p:spPr>
            <a:xfrm>
              <a:off x="4329117" y="503234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</a:rPr>
                <a:t>MA</a:t>
              </a:r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9BD79123-C770-9246-B441-D7F0E823F46D}"/>
                </a:ext>
              </a:extLst>
            </p:cNvPr>
            <p:cNvSpPr txBox="1"/>
            <p:nvPr/>
          </p:nvSpPr>
          <p:spPr>
            <a:xfrm>
              <a:off x="504058" y="5428495"/>
              <a:ext cx="8172398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Impossibilità</a:t>
              </a:r>
              <a:r>
                <a:rPr 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di trarre conclusioni sulle</a:t>
              </a:r>
              <a:r>
                <a:rPr 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it-IT" b="1" dirty="0">
                  <a:solidFill>
                    <a:schemeClr val="accent4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relazioni causa-effetto</a:t>
              </a:r>
              <a:r>
                <a:rPr lang="it-IT" dirty="0">
                  <a:solidFill>
                    <a:schemeClr val="accent4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it-IT" dirty="0">
                  <a:latin typeface="Cambria" panose="02040503050406030204" pitchFamily="18" charset="0"/>
                  <a:cs typeface="Arial" panose="020B0604020202020204" pitchFamily="34" charset="0"/>
                </a:rPr>
                <a:t>tra le variabili.</a:t>
              </a: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16F1C801-275B-EA40-9151-1D7649B6A8FC}"/>
              </a:ext>
            </a:extLst>
          </p:cNvPr>
          <p:cNvGrpSpPr/>
          <p:nvPr/>
        </p:nvGrpSpPr>
        <p:grpSpPr>
          <a:xfrm>
            <a:off x="5976153" y="2379278"/>
            <a:ext cx="2961021" cy="2437619"/>
            <a:chOff x="5976153" y="2379278"/>
            <a:chExt cx="2961021" cy="2437619"/>
          </a:xfrm>
        </p:grpSpPr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EF86EFBB-01CE-734F-AD8C-8D8ABB06B796}"/>
                </a:ext>
              </a:extLst>
            </p:cNvPr>
            <p:cNvSpPr txBox="1"/>
            <p:nvPr/>
          </p:nvSpPr>
          <p:spPr>
            <a:xfrm>
              <a:off x="5976153" y="2379278"/>
              <a:ext cx="2958379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Manipolazione</a:t>
              </a:r>
              <a:r>
                <a:rPr 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di una o più </a:t>
              </a:r>
              <a:r>
                <a:rPr lang="it-IT" b="1" dirty="0">
                  <a:solidFill>
                    <a:schemeClr val="tx2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variabili</a:t>
              </a:r>
              <a:r>
                <a:rPr 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it-IT" b="1" dirty="0">
                  <a:solidFill>
                    <a:schemeClr val="tx2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indipendenti</a:t>
              </a:r>
              <a:r>
                <a:rPr 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per verificare gli </a:t>
              </a:r>
              <a:r>
                <a:rPr lang="it-IT" b="1" dirty="0">
                  <a:solidFill>
                    <a:schemeClr val="tx2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effetti</a:t>
              </a:r>
              <a:r>
                <a:rPr 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su una o più </a:t>
              </a:r>
              <a:r>
                <a:rPr lang="it-IT" b="1" dirty="0">
                  <a:solidFill>
                    <a:schemeClr val="tx2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variabili dipendenti.</a:t>
              </a:r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F670EFC0-8A70-0D4C-B850-CD769D1B3235}"/>
                </a:ext>
              </a:extLst>
            </p:cNvPr>
            <p:cNvSpPr txBox="1"/>
            <p:nvPr/>
          </p:nvSpPr>
          <p:spPr>
            <a:xfrm>
              <a:off x="5976154" y="4077072"/>
              <a:ext cx="2961020" cy="30777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RANDOMIZZAZIONE</a:t>
              </a: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B590B86D-3428-F14E-A668-CE0198914869}"/>
                </a:ext>
              </a:extLst>
            </p:cNvPr>
            <p:cNvSpPr txBox="1"/>
            <p:nvPr/>
          </p:nvSpPr>
          <p:spPr>
            <a:xfrm>
              <a:off x="5976153" y="4509120"/>
              <a:ext cx="2961020" cy="30777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CONTROLLO</a:t>
              </a:r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D7A434C4-A350-B740-BCA3-BF15DF1CA0AA}"/>
                </a:ext>
              </a:extLst>
            </p:cNvPr>
            <p:cNvSpPr txBox="1"/>
            <p:nvPr/>
          </p:nvSpPr>
          <p:spPr>
            <a:xfrm>
              <a:off x="5976154" y="3645024"/>
              <a:ext cx="2958376" cy="30777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MANIPOLAZIONE SPERIMENTALE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31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 livelli dell’indagine empirica</a:t>
            </a:r>
          </a:p>
          <a:p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997E6BA0-F7A4-954A-9FF6-A26A5817FED4}"/>
              </a:ext>
            </a:extLst>
          </p:cNvPr>
          <p:cNvGrpSpPr/>
          <p:nvPr/>
        </p:nvGrpSpPr>
        <p:grpSpPr>
          <a:xfrm>
            <a:off x="137451" y="3140968"/>
            <a:ext cx="8394989" cy="2172728"/>
            <a:chOff x="137451" y="3345665"/>
            <a:chExt cx="8394989" cy="2172728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194A513D-03D7-7546-8D4F-437AEE10EF44}"/>
                </a:ext>
              </a:extLst>
            </p:cNvPr>
            <p:cNvSpPr txBox="1"/>
            <p:nvPr/>
          </p:nvSpPr>
          <p:spPr>
            <a:xfrm>
              <a:off x="137452" y="3436837"/>
              <a:ext cx="3092304" cy="4001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dirty="0">
                  <a:latin typeface="Cambria" panose="02040503050406030204" pitchFamily="18" charset="0"/>
                  <a:cs typeface="Arial Narrow" panose="020B0604020202020204" pitchFamily="34" charset="0"/>
                </a:rPr>
                <a:t>Esperimenti sul campo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48FEA7C-7333-D044-A80A-A82620CE067B}"/>
                </a:ext>
              </a:extLst>
            </p:cNvPr>
            <p:cNvSpPr txBox="1"/>
            <p:nvPr/>
          </p:nvSpPr>
          <p:spPr>
            <a:xfrm>
              <a:off x="3257853" y="3345665"/>
              <a:ext cx="527458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Ambienti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naturalistici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Manipolazione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 della variabile indipendente;</a:t>
              </a:r>
            </a:p>
            <a:p>
              <a:pPr marL="285750" indent="-285750">
                <a:buFontTx/>
                <a:buChar char="-"/>
              </a:pP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Rinuncia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 alla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randomizzazione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73CBADF7-A2C7-AB44-806A-3C3F2656D697}"/>
                </a:ext>
              </a:extLst>
            </p:cNvPr>
            <p:cNvSpPr txBox="1"/>
            <p:nvPr/>
          </p:nvSpPr>
          <p:spPr>
            <a:xfrm>
              <a:off x="407481" y="4209181"/>
              <a:ext cx="2778364" cy="4001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dirty="0">
                  <a:solidFill>
                    <a:schemeClr val="accent2"/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Alta</a:t>
              </a:r>
              <a:r>
                <a:rPr lang="it-IT" sz="2000" dirty="0">
                  <a:latin typeface="Cambria" panose="02040503050406030204" pitchFamily="18" charset="0"/>
                  <a:cs typeface="Arial Narrow" panose="020B0604020202020204" pitchFamily="34" charset="0"/>
                </a:rPr>
                <a:t> validità esterna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2605AEC5-1488-024C-8875-D5DD6534070B}"/>
                </a:ext>
              </a:extLst>
            </p:cNvPr>
            <p:cNvSpPr txBox="1"/>
            <p:nvPr/>
          </p:nvSpPr>
          <p:spPr>
            <a:xfrm>
              <a:off x="3554896" y="4209181"/>
              <a:ext cx="2529272" cy="4001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solidFill>
                    <a:schemeClr val="accent2"/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Bassa</a:t>
              </a:r>
              <a:r>
                <a:rPr lang="it-IT" sz="2000" dirty="0">
                  <a:latin typeface="Cambria" panose="02040503050406030204" pitchFamily="18" charset="0"/>
                  <a:cs typeface="Arial Narrow" panose="020B0604020202020204" pitchFamily="34" charset="0"/>
                </a:rPr>
                <a:t> validità interna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39AA996-9D3D-E24F-9B2B-3CD25CDA5410}"/>
                </a:ext>
              </a:extLst>
            </p:cNvPr>
            <p:cNvSpPr txBox="1"/>
            <p:nvPr/>
          </p:nvSpPr>
          <p:spPr>
            <a:xfrm>
              <a:off x="137451" y="4779729"/>
              <a:ext cx="3282421" cy="738664"/>
            </a:xfrm>
            <a:prstGeom prst="rect">
              <a:avLst/>
            </a:prstGeom>
            <a:noFill/>
            <a:ln w="3175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Risultati </a:t>
              </a:r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generalizzabili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 con più facilità ad altri contesti e popolazioni rispetto agli esperimenti in laboratorio.</a:t>
              </a:r>
              <a:endParaRPr lang="it-IT" sz="1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55D17A8D-D4FE-5046-B7D5-6E42FCF236F5}"/>
                </a:ext>
              </a:extLst>
            </p:cNvPr>
            <p:cNvSpPr txBox="1"/>
            <p:nvPr/>
          </p:nvSpPr>
          <p:spPr>
            <a:xfrm>
              <a:off x="3626904" y="4767241"/>
              <a:ext cx="2889312" cy="523220"/>
            </a:xfrm>
            <a:prstGeom prst="rect">
              <a:avLst/>
            </a:prstGeom>
            <a:noFill/>
            <a:ln w="3175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Minore controllo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sulla procedura sperimentale e sull’ambiente. </a:t>
              </a:r>
              <a:endParaRPr lang="it-IT" sz="1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E3BD70C-91DE-3E4E-87E6-C3168E30D105}"/>
              </a:ext>
            </a:extLst>
          </p:cNvPr>
          <p:cNvSpPr txBox="1"/>
          <p:nvPr/>
        </p:nvSpPr>
        <p:spPr>
          <a:xfrm>
            <a:off x="137451" y="1914616"/>
            <a:ext cx="3092305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mbria" panose="02040503050406030204" pitchFamily="18" charset="0"/>
                <a:cs typeface="Arial Narrow" panose="020B0604020202020204" pitchFamily="34" charset="0"/>
              </a:rPr>
              <a:t>Esperimenti in laboratorio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E118A18-8BBF-1F44-A166-7B0919182043}"/>
              </a:ext>
            </a:extLst>
          </p:cNvPr>
          <p:cNvSpPr txBox="1"/>
          <p:nvPr/>
        </p:nvSpPr>
        <p:spPr>
          <a:xfrm>
            <a:off x="3257853" y="1919154"/>
            <a:ext cx="5886147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Facilitano il </a:t>
            </a:r>
            <a:r>
              <a:rPr lang="it-IT" sz="1600" b="1" dirty="0">
                <a:latin typeface="Cambria" panose="02040503050406030204" pitchFamily="18" charset="0"/>
                <a:cs typeface="Arial" panose="020B0604020202020204" pitchFamily="34" charset="0"/>
              </a:rPr>
              <a:t>controllo</a:t>
            </a:r>
            <a:r>
              <a:rPr 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 del ricercatore e la </a:t>
            </a:r>
            <a:r>
              <a:rPr lang="it-IT" sz="1600" b="1" dirty="0">
                <a:latin typeface="Cambria" panose="02040503050406030204" pitchFamily="18" charset="0"/>
                <a:cs typeface="Arial" panose="020B0604020202020204" pitchFamily="34" charset="0"/>
              </a:rPr>
              <a:t>randomizzazione;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accent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ARTIFICIALITÀ</a:t>
            </a:r>
            <a:r>
              <a:rPr lang="it-IT" sz="16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del contesto.</a:t>
            </a:r>
          </a:p>
          <a:p>
            <a:pPr marL="285750" indent="-285750">
              <a:buFontTx/>
              <a:buChar char="-"/>
            </a:pPr>
            <a:endParaRPr lang="it-IT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3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>
              <a:solidFill>
                <a:schemeClr val="tx1"/>
              </a:solidFill>
              <a:highlight>
                <a:srgbClr val="FFFF00"/>
              </a:highligh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 metodi di raccolta dei dati</a:t>
            </a:r>
          </a:p>
          <a:p>
            <a:endParaRPr lang="it-IT" sz="2800" b="1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FC72B301-F9E7-A546-A7C2-9AAE09A2FBE6}"/>
              </a:ext>
            </a:extLst>
          </p:cNvPr>
          <p:cNvCxnSpPr>
            <a:cxnSpLocks/>
          </p:cNvCxnSpPr>
          <p:nvPr/>
        </p:nvCxnSpPr>
        <p:spPr>
          <a:xfrm>
            <a:off x="5580112" y="1881529"/>
            <a:ext cx="0" cy="3995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6F32316-33D9-5946-A27D-388EDAE0D2B1}"/>
              </a:ext>
            </a:extLst>
          </p:cNvPr>
          <p:cNvSpPr txBox="1"/>
          <p:nvPr/>
        </p:nvSpPr>
        <p:spPr>
          <a:xfrm>
            <a:off x="3110814" y="1529074"/>
            <a:ext cx="1389178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latin typeface="Cambria" panose="02040503050406030204" pitchFamily="18" charset="0"/>
                <a:cs typeface="Arial Narrow" panose="020B0604020202020204" pitchFamily="34" charset="0"/>
              </a:rPr>
              <a:t>VANTAGGI</a:t>
            </a:r>
            <a:endParaRPr lang="it-IT" sz="2000" b="1" dirty="0">
              <a:latin typeface="Cambria" panose="02040503050406030204" pitchFamily="18" charset="0"/>
              <a:cs typeface="Arial Narrow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E5D15CD-74A7-D34A-9C1D-9BA8B8EED82C}"/>
              </a:ext>
            </a:extLst>
          </p:cNvPr>
          <p:cNvSpPr txBox="1"/>
          <p:nvPr/>
        </p:nvSpPr>
        <p:spPr>
          <a:xfrm>
            <a:off x="6495193" y="1529074"/>
            <a:ext cx="1389175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latin typeface="Cambria" panose="02040503050406030204" pitchFamily="18" charset="0"/>
                <a:cs typeface="Arial Narrow" panose="020B0604020202020204" pitchFamily="34" charset="0"/>
              </a:rPr>
              <a:t>LIMITI</a:t>
            </a:r>
            <a:endParaRPr lang="it-IT" sz="2000" b="1" dirty="0">
              <a:latin typeface="Cambria" panose="02040503050406030204" pitchFamily="18" charset="0"/>
              <a:cs typeface="Arial Narrow" panose="020B0604020202020204" pitchFamily="34" charset="0"/>
            </a:endParaRP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EFF1F1B6-05EF-1949-B9EC-E3A9D22E4C00}"/>
              </a:ext>
            </a:extLst>
          </p:cNvPr>
          <p:cNvCxnSpPr>
            <a:cxnSpLocks/>
          </p:cNvCxnSpPr>
          <p:nvPr/>
        </p:nvCxnSpPr>
        <p:spPr>
          <a:xfrm flipH="1">
            <a:off x="2281076" y="1881529"/>
            <a:ext cx="6035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607C0F22-269F-AE43-A2AE-700CA13820A8}"/>
              </a:ext>
            </a:extLst>
          </p:cNvPr>
          <p:cNvCxnSpPr>
            <a:cxnSpLocks/>
          </p:cNvCxnSpPr>
          <p:nvPr/>
        </p:nvCxnSpPr>
        <p:spPr>
          <a:xfrm flipH="1">
            <a:off x="2497101" y="3717032"/>
            <a:ext cx="6251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040800FC-DA57-BD43-9A04-02D6F14BECCC}"/>
              </a:ext>
            </a:extLst>
          </p:cNvPr>
          <p:cNvGrpSpPr/>
          <p:nvPr/>
        </p:nvGrpSpPr>
        <p:grpSpPr>
          <a:xfrm>
            <a:off x="137449" y="1970836"/>
            <a:ext cx="8322977" cy="1323440"/>
            <a:chOff x="137449" y="1970836"/>
            <a:chExt cx="8322977" cy="1323440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E972FEBF-AC44-D148-AA06-9E7E3981BB32}"/>
                </a:ext>
              </a:extLst>
            </p:cNvPr>
            <p:cNvSpPr txBox="1"/>
            <p:nvPr/>
          </p:nvSpPr>
          <p:spPr>
            <a:xfrm>
              <a:off x="137452" y="1988840"/>
              <a:ext cx="1842259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Self-report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B9EFED4E-1A0C-5142-B95A-796CC543A077}"/>
                </a:ext>
              </a:extLst>
            </p:cNvPr>
            <p:cNvSpPr txBox="1"/>
            <p:nvPr/>
          </p:nvSpPr>
          <p:spPr>
            <a:xfrm>
              <a:off x="2497101" y="1970837"/>
              <a:ext cx="3011001" cy="132343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Indagare una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grande quantità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 di processi psicologici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Semplici ed economiche 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da implementare.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D2804EE9-7F28-EB47-A59B-266698AB2F9C}"/>
                </a:ext>
              </a:extLst>
            </p:cNvPr>
            <p:cNvSpPr txBox="1"/>
            <p:nvPr/>
          </p:nvSpPr>
          <p:spPr>
            <a:xfrm>
              <a:off x="5631803" y="1970836"/>
              <a:ext cx="2828623" cy="132343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Metodiche particolarmente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intrusive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Distanti dall’effettivo comportamento 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delle persone.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9C67FAD-3270-5949-8675-48CE545EB4E6}"/>
                </a:ext>
              </a:extLst>
            </p:cNvPr>
            <p:cNvSpPr txBox="1"/>
            <p:nvPr/>
          </p:nvSpPr>
          <p:spPr>
            <a:xfrm>
              <a:off x="137449" y="2420888"/>
              <a:ext cx="2202295" cy="73866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Misure che si basano sulla testimonianza diretta del partecipante. </a:t>
              </a:r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680A6C18-34EF-384C-929D-734BE5C9B992}"/>
              </a:ext>
            </a:extLst>
          </p:cNvPr>
          <p:cNvGrpSpPr/>
          <p:nvPr/>
        </p:nvGrpSpPr>
        <p:grpSpPr>
          <a:xfrm>
            <a:off x="137449" y="3861048"/>
            <a:ext cx="8683025" cy="1871628"/>
            <a:chOff x="137449" y="3861048"/>
            <a:chExt cx="8683025" cy="1871628"/>
          </a:xfrm>
        </p:grpSpPr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0157FB66-9182-DD4F-9090-B9758F59FE8D}"/>
                </a:ext>
              </a:extLst>
            </p:cNvPr>
            <p:cNvSpPr txBox="1"/>
            <p:nvPr/>
          </p:nvSpPr>
          <p:spPr>
            <a:xfrm>
              <a:off x="137450" y="4077072"/>
              <a:ext cx="1842259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Archivio e tracce</a:t>
              </a: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925A9B22-6FF0-8D42-AB68-74ADE8A70317}"/>
                </a:ext>
              </a:extLst>
            </p:cNvPr>
            <p:cNvSpPr txBox="1"/>
            <p:nvPr/>
          </p:nvSpPr>
          <p:spPr>
            <a:xfrm>
              <a:off x="137449" y="4563125"/>
              <a:ext cx="2202295" cy="116955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Si basano su dati o tracce fisiche raccolti precedentemente per scopi indipendenti da quelli dell’attuale ricerca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FAB53790-69CA-2148-B9E6-06B8A239E430}"/>
                </a:ext>
              </a:extLst>
            </p:cNvPr>
            <p:cNvSpPr txBox="1"/>
            <p:nvPr/>
          </p:nvSpPr>
          <p:spPr>
            <a:xfrm>
              <a:off x="2497101" y="3861048"/>
              <a:ext cx="3011002" cy="181588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Poco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intrusive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;</a:t>
              </a:r>
              <a:endParaRPr lang="it-IT" sz="16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Rilevano v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ariabili più vicine al comportamento 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effettivo;</a:t>
              </a:r>
            </a:p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Permettono di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confrontare i cambiamenti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 nel comportamento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nel tempo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D24ECAE7-EC2F-9544-8B31-267AAB9644FB}"/>
                </a:ext>
              </a:extLst>
            </p:cNvPr>
            <p:cNvSpPr txBox="1"/>
            <p:nvPr/>
          </p:nvSpPr>
          <p:spPr>
            <a:xfrm>
              <a:off x="5652121" y="3916794"/>
              <a:ext cx="3168353" cy="58477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Il ricercatore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non ha controllo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 sulla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raccolta dei dati.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381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 metodi di raccolta dei dati</a:t>
            </a:r>
          </a:p>
          <a:p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FC72B301-F9E7-A546-A7C2-9AAE09A2FBE6}"/>
              </a:ext>
            </a:extLst>
          </p:cNvPr>
          <p:cNvCxnSpPr>
            <a:cxnSpLocks/>
          </p:cNvCxnSpPr>
          <p:nvPr/>
        </p:nvCxnSpPr>
        <p:spPr>
          <a:xfrm>
            <a:off x="5364088" y="1881529"/>
            <a:ext cx="0" cy="3995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6F32316-33D9-5946-A27D-388EDAE0D2B1}"/>
              </a:ext>
            </a:extLst>
          </p:cNvPr>
          <p:cNvSpPr txBox="1"/>
          <p:nvPr/>
        </p:nvSpPr>
        <p:spPr>
          <a:xfrm>
            <a:off x="3110814" y="1529074"/>
            <a:ext cx="1389178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latin typeface="Cambria" panose="02040503050406030204" pitchFamily="18" charset="0"/>
                <a:cs typeface="Arial Narrow" panose="020B0604020202020204" pitchFamily="34" charset="0"/>
              </a:rPr>
              <a:t>VANTAGGI</a:t>
            </a:r>
            <a:endParaRPr lang="it-IT" sz="2000" b="1" dirty="0">
              <a:latin typeface="Cambria" panose="02040503050406030204" pitchFamily="18" charset="0"/>
              <a:cs typeface="Arial Narrow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E5D15CD-74A7-D34A-9C1D-9BA8B8EED82C}"/>
              </a:ext>
            </a:extLst>
          </p:cNvPr>
          <p:cNvSpPr txBox="1"/>
          <p:nvPr/>
        </p:nvSpPr>
        <p:spPr>
          <a:xfrm>
            <a:off x="6495193" y="1529074"/>
            <a:ext cx="1389175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latin typeface="Cambria" panose="02040503050406030204" pitchFamily="18" charset="0"/>
                <a:cs typeface="Arial Narrow" panose="020B0604020202020204" pitchFamily="34" charset="0"/>
              </a:rPr>
              <a:t>LIMITI</a:t>
            </a:r>
            <a:endParaRPr lang="it-IT" sz="2000" b="1" dirty="0">
              <a:latin typeface="Cambria" panose="02040503050406030204" pitchFamily="18" charset="0"/>
              <a:cs typeface="Arial Narrow" panose="020B0604020202020204" pitchFamily="34" charset="0"/>
            </a:endParaRP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EFF1F1B6-05EF-1949-B9EC-E3A9D22E4C00}"/>
              </a:ext>
            </a:extLst>
          </p:cNvPr>
          <p:cNvCxnSpPr>
            <a:cxnSpLocks/>
          </p:cNvCxnSpPr>
          <p:nvPr/>
        </p:nvCxnSpPr>
        <p:spPr>
          <a:xfrm flipH="1">
            <a:off x="2281076" y="1881529"/>
            <a:ext cx="6035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607C0F22-269F-AE43-A2AE-700CA13820A8}"/>
              </a:ext>
            </a:extLst>
          </p:cNvPr>
          <p:cNvCxnSpPr>
            <a:cxnSpLocks/>
          </p:cNvCxnSpPr>
          <p:nvPr/>
        </p:nvCxnSpPr>
        <p:spPr>
          <a:xfrm flipH="1">
            <a:off x="2569108" y="3356992"/>
            <a:ext cx="6395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2">
            <a:extLst>
              <a:ext uri="{FF2B5EF4-FFF2-40B4-BE49-F238E27FC236}">
                <a16:creationId xmlns:a16="http://schemas.microsoft.com/office/drawing/2014/main" id="{6F58E720-F295-C74D-9242-F241170EE470}"/>
              </a:ext>
            </a:extLst>
          </p:cNvPr>
          <p:cNvGrpSpPr/>
          <p:nvPr/>
        </p:nvGrpSpPr>
        <p:grpSpPr>
          <a:xfrm>
            <a:off x="137452" y="1970836"/>
            <a:ext cx="8827035" cy="1077219"/>
            <a:chOff x="137452" y="1970836"/>
            <a:chExt cx="8827035" cy="1077219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E972FEBF-AC44-D148-AA06-9E7E3981BB32}"/>
                </a:ext>
              </a:extLst>
            </p:cNvPr>
            <p:cNvSpPr txBox="1"/>
            <p:nvPr/>
          </p:nvSpPr>
          <p:spPr>
            <a:xfrm>
              <a:off x="137452" y="1988840"/>
              <a:ext cx="1842259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Osservazione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B9EFED4E-1A0C-5142-B95A-796CC543A077}"/>
                </a:ext>
              </a:extLst>
            </p:cNvPr>
            <p:cNvSpPr txBox="1"/>
            <p:nvPr/>
          </p:nvSpPr>
          <p:spPr>
            <a:xfrm>
              <a:off x="2497101" y="1970837"/>
              <a:ext cx="3011001" cy="107721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Permette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di accedere direttamente al comportamento 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dei partecipanti.</a:t>
              </a:r>
              <a:endParaRPr lang="it-IT" sz="16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D2804EE9-7F28-EB47-A59B-266698AB2F9C}"/>
                </a:ext>
              </a:extLst>
            </p:cNvPr>
            <p:cNvSpPr txBox="1"/>
            <p:nvPr/>
          </p:nvSpPr>
          <p:spPr>
            <a:xfrm>
              <a:off x="5436096" y="1970836"/>
              <a:ext cx="3528391" cy="83099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La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presenza dell’osservatore 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può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alterare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 il comportamento dei partecipanti.</a:t>
              </a: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57AC0910-5DAB-C641-8474-95E54DD6E72A}"/>
              </a:ext>
            </a:extLst>
          </p:cNvPr>
          <p:cNvGrpSpPr/>
          <p:nvPr/>
        </p:nvGrpSpPr>
        <p:grpSpPr>
          <a:xfrm>
            <a:off x="137449" y="3429000"/>
            <a:ext cx="9006550" cy="2105655"/>
            <a:chOff x="137449" y="3429000"/>
            <a:chExt cx="9006550" cy="2105655"/>
          </a:xfrm>
        </p:grpSpPr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0157FB66-9182-DD4F-9090-B9758F59FE8D}"/>
                </a:ext>
              </a:extLst>
            </p:cNvPr>
            <p:cNvSpPr txBox="1"/>
            <p:nvPr/>
          </p:nvSpPr>
          <p:spPr>
            <a:xfrm>
              <a:off x="137450" y="3573016"/>
              <a:ext cx="1842259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Misure psicofisiologiche</a:t>
              </a: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925A9B22-6FF0-8D42-AB68-74ADE8A70317}"/>
                </a:ext>
              </a:extLst>
            </p:cNvPr>
            <p:cNvSpPr txBox="1"/>
            <p:nvPr/>
          </p:nvSpPr>
          <p:spPr>
            <a:xfrm>
              <a:off x="137449" y="4365104"/>
              <a:ext cx="2562330" cy="116955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Misure che permettono di acquisire informazioni relative al substrato fisiologico che accompagna i processi psicologici e il comportamento. 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FAB53790-69CA-2148-B9E6-06B8A239E430}"/>
                </a:ext>
              </a:extLst>
            </p:cNvPr>
            <p:cNvSpPr txBox="1"/>
            <p:nvPr/>
          </p:nvSpPr>
          <p:spPr>
            <a:xfrm>
              <a:off x="2497101" y="3861048"/>
              <a:ext cx="3011002" cy="107721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Permettono di studiare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processi automatici 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e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fenomeni difficilmente accessibili altrimenti.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D24ECAE7-EC2F-9544-8B31-267AAB9644FB}"/>
                </a:ext>
              </a:extLst>
            </p:cNvPr>
            <p:cNvSpPr txBox="1"/>
            <p:nvPr/>
          </p:nvSpPr>
          <p:spPr>
            <a:xfrm>
              <a:off x="5436096" y="3429000"/>
              <a:ext cx="3707903" cy="206210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Alcune tecniche possono essere particolarmente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intrusive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Complessità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 di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implementazione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 e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costi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 di utilizzo;</a:t>
              </a:r>
            </a:p>
            <a:p>
              <a:pPr marL="285750" indent="-285750">
                <a:buFontTx/>
                <a:buChar char="-"/>
              </a:pP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Il ricercatore deve prestare molta attenzione alla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validità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 del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processo di operazionalizzazione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  <a:p>
              <a:endParaRPr lang="it-IT" sz="1600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2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 metodi di raccolta dei dati</a:t>
            </a:r>
          </a:p>
          <a:p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46DC3D14-A4B5-D944-8A67-02AB0119619F}"/>
              </a:ext>
            </a:extLst>
          </p:cNvPr>
          <p:cNvGrpSpPr/>
          <p:nvPr/>
        </p:nvGrpSpPr>
        <p:grpSpPr>
          <a:xfrm>
            <a:off x="137452" y="1681644"/>
            <a:ext cx="8549348" cy="523220"/>
            <a:chOff x="137452" y="1681644"/>
            <a:chExt cx="8549348" cy="523220"/>
          </a:xfrm>
        </p:grpSpPr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0157FB66-9182-DD4F-9090-B9758F59FE8D}"/>
                </a:ext>
              </a:extLst>
            </p:cNvPr>
            <p:cNvSpPr txBox="1"/>
            <p:nvPr/>
          </p:nvSpPr>
          <p:spPr>
            <a:xfrm>
              <a:off x="137452" y="1772816"/>
              <a:ext cx="1842259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Misure implicite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4CE91639-48D1-3B4C-B758-C9C7A92E7FA6}"/>
                </a:ext>
              </a:extLst>
            </p:cNvPr>
            <p:cNvSpPr txBox="1"/>
            <p:nvPr/>
          </p:nvSpPr>
          <p:spPr>
            <a:xfrm>
              <a:off x="2123728" y="1681644"/>
              <a:ext cx="6563072" cy="52322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Misure che valutano i pensieri, gli atteggiamenti e i sentimenti delle persone in </a:t>
              </a:r>
              <a:r>
                <a:rPr lang="it-IT" sz="1400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modo indiretto</a:t>
              </a:r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.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4837F8C5-AE6B-7941-AE50-7F15B3A6BBFC}"/>
              </a:ext>
            </a:extLst>
          </p:cNvPr>
          <p:cNvGrpSpPr/>
          <p:nvPr/>
        </p:nvGrpSpPr>
        <p:grpSpPr>
          <a:xfrm>
            <a:off x="395536" y="2276872"/>
            <a:ext cx="4752528" cy="2127141"/>
            <a:chOff x="395536" y="2276872"/>
            <a:chExt cx="4752528" cy="2127141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72D52F13-C40E-E54C-916C-30B6D0104CCB}"/>
                </a:ext>
              </a:extLst>
            </p:cNvPr>
            <p:cNvSpPr txBox="1"/>
            <p:nvPr/>
          </p:nvSpPr>
          <p:spPr>
            <a:xfrm>
              <a:off x="395536" y="2276872"/>
              <a:ext cx="4752528" cy="58477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Accedere a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contenuti che sono difficilmente accessibili tramite introspezione;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33AA762-4774-3D4C-88BB-6723F132EFC9}"/>
                </a:ext>
              </a:extLst>
            </p:cNvPr>
            <p:cNvSpPr txBox="1"/>
            <p:nvPr/>
          </p:nvSpPr>
          <p:spPr>
            <a:xfrm>
              <a:off x="395536" y="2924944"/>
              <a:ext cx="4752528" cy="58477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Studiare processi che potrebbero risultare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misurati in modo distorto attraverso i self-report;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C77C1889-048C-864A-ADDF-E1EB89C15A3F}"/>
                </a:ext>
              </a:extLst>
            </p:cNvPr>
            <p:cNvSpPr txBox="1"/>
            <p:nvPr/>
          </p:nvSpPr>
          <p:spPr>
            <a:xfrm>
              <a:off x="395536" y="3573016"/>
              <a:ext cx="4752528" cy="83099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Tipicamente, si basano sui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tempi di reazione 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e sugli effetti di </a:t>
              </a:r>
              <a:r>
                <a:rPr lang="it-IT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facilitazione o interferenza cognitiva </a:t>
              </a:r>
              <a:r>
                <a:rPr lang="it-IT" sz="1600" dirty="0">
                  <a:latin typeface="Cambria" panose="02040503050406030204" pitchFamily="18" charset="0"/>
                  <a:cs typeface="Arial" panose="020B0604020202020204" pitchFamily="34" charset="0"/>
                </a:rPr>
                <a:t>(risposte difficili da controllare dal partecipante). 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E141DF60-9CEB-F74A-A49D-CA2B85300C11}"/>
              </a:ext>
            </a:extLst>
          </p:cNvPr>
          <p:cNvGrpSpPr/>
          <p:nvPr/>
        </p:nvGrpSpPr>
        <p:grpSpPr>
          <a:xfrm>
            <a:off x="457201" y="3028735"/>
            <a:ext cx="8467780" cy="3064561"/>
            <a:chOff x="457201" y="3028735"/>
            <a:chExt cx="8467780" cy="3064561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92330418-6376-4346-8A07-43E90A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2080" y="3028735"/>
              <a:ext cx="3600400" cy="2025225"/>
            </a:xfrm>
            <a:prstGeom prst="rect">
              <a:avLst/>
            </a:prstGeom>
          </p:spPr>
        </p:pic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8B53E406-CE9B-C147-AC94-9B74B948B0B5}"/>
                </a:ext>
              </a:extLst>
            </p:cNvPr>
            <p:cNvSpPr txBox="1"/>
            <p:nvPr/>
          </p:nvSpPr>
          <p:spPr>
            <a:xfrm>
              <a:off x="457201" y="5139189"/>
              <a:ext cx="8467780" cy="954107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Lo </a:t>
              </a:r>
              <a:r>
                <a:rPr lang="it-IT" sz="1400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IAT</a:t>
              </a:r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 (</a:t>
              </a:r>
              <a:r>
                <a:rPr lang="it-IT" sz="1400" dirty="0" err="1">
                  <a:latin typeface="Cambria" panose="02040503050406030204" pitchFamily="18" charset="0"/>
                  <a:cs typeface="Arial Narrow" panose="020B0604020202020204" pitchFamily="34" charset="0"/>
                </a:rPr>
                <a:t>Implicit</a:t>
              </a:r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 </a:t>
              </a:r>
              <a:r>
                <a:rPr lang="it-IT" sz="1400" dirty="0" err="1">
                  <a:latin typeface="Cambria" panose="02040503050406030204" pitchFamily="18" charset="0"/>
                  <a:cs typeface="Arial Narrow" panose="020B0604020202020204" pitchFamily="34" charset="0"/>
                </a:rPr>
                <a:t>Association</a:t>
              </a:r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 Test) è un </a:t>
              </a:r>
              <a:r>
                <a:rPr lang="it-IT" sz="1400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compito di categorizzazione </a:t>
              </a:r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che misura i </a:t>
              </a:r>
              <a:r>
                <a:rPr lang="it-IT" sz="1400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tempi di reazione</a:t>
              </a:r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. L’idea di base è che se gli individui hanno un </a:t>
              </a:r>
              <a:r>
                <a:rPr lang="it-IT" sz="1400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atteggiamento positivo nei confronti di una categoria</a:t>
              </a:r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, saranno più </a:t>
              </a:r>
              <a:r>
                <a:rPr lang="it-IT" sz="1400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veloci</a:t>
              </a:r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 nel rispondere quando gli </a:t>
              </a:r>
              <a:r>
                <a:rPr lang="it-IT" sz="1400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elementi di questa categoria </a:t>
              </a:r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saranno presentati </a:t>
              </a:r>
              <a:r>
                <a:rPr lang="it-IT" sz="1400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insieme a stimoli positivi </a:t>
              </a:r>
              <a:r>
                <a:rPr lang="it-IT" sz="1400" dirty="0">
                  <a:latin typeface="Cambria" panose="02040503050406030204" pitchFamily="18" charset="0"/>
                  <a:cs typeface="Arial Narrow" panose="020B0604020202020204" pitchFamily="34" charset="0"/>
                </a:rPr>
                <a:t>(vs. negativi).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663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replicabilità nella ricerca</a:t>
            </a:r>
          </a:p>
          <a:p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1AA2815-CD8B-1F43-A6A9-1531E8DF9E81}"/>
              </a:ext>
            </a:extLst>
          </p:cNvPr>
          <p:cNvSpPr txBox="1"/>
          <p:nvPr/>
        </p:nvSpPr>
        <p:spPr>
          <a:xfrm>
            <a:off x="166610" y="1987615"/>
            <a:ext cx="4017473" cy="40011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Cambria" panose="02040503050406030204" pitchFamily="18" charset="0"/>
                <a:cs typeface="Arial Narrow" panose="020B0604020202020204" pitchFamily="34" charset="0"/>
              </a:rPr>
              <a:t>Questionable</a:t>
            </a:r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 </a:t>
            </a:r>
            <a:r>
              <a:rPr lang="it-IT" sz="2000" b="1" dirty="0" err="1">
                <a:latin typeface="Cambria" panose="02040503050406030204" pitchFamily="18" charset="0"/>
                <a:cs typeface="Arial Narrow" panose="020B0604020202020204" pitchFamily="34" charset="0"/>
              </a:rPr>
              <a:t>research</a:t>
            </a:r>
            <a:r>
              <a:rPr lang="it-IT" sz="2000" b="1" dirty="0">
                <a:latin typeface="Cambria" panose="02040503050406030204" pitchFamily="18" charset="0"/>
                <a:cs typeface="Arial Narrow" panose="020B0604020202020204" pitchFamily="34" charset="0"/>
              </a:rPr>
              <a:t> </a:t>
            </a:r>
            <a:r>
              <a:rPr lang="it-IT" sz="2000" b="1" dirty="0" err="1">
                <a:latin typeface="Cambria" panose="02040503050406030204" pitchFamily="18" charset="0"/>
                <a:cs typeface="Arial Narrow" panose="020B0604020202020204" pitchFamily="34" charset="0"/>
              </a:rPr>
              <a:t>practices</a:t>
            </a:r>
            <a:endParaRPr lang="it-IT" sz="2000" b="1" dirty="0">
              <a:latin typeface="Cambria" panose="02040503050406030204" pitchFamily="18" charset="0"/>
              <a:cs typeface="Arial Narrow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B57E5DF-DDEE-9C40-8A16-F394BA451E56}"/>
              </a:ext>
            </a:extLst>
          </p:cNvPr>
          <p:cNvSpPr txBox="1"/>
          <p:nvPr/>
        </p:nvSpPr>
        <p:spPr>
          <a:xfrm>
            <a:off x="4575712" y="1752401"/>
            <a:ext cx="3439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Aumentano la capacità dei ricercatori di rintracciare </a:t>
            </a:r>
            <a:r>
              <a:rPr lang="it-IT" sz="1600" b="1" dirty="0">
                <a:latin typeface="Cambria" panose="02040503050406030204" pitchFamily="18" charset="0"/>
              </a:rPr>
              <a:t>effetti che in realtà non esistono.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FE547ECA-22C1-1C41-9EC5-A4EAFD2A1135}"/>
              </a:ext>
            </a:extLst>
          </p:cNvPr>
          <p:cNvGrpSpPr/>
          <p:nvPr/>
        </p:nvGrpSpPr>
        <p:grpSpPr>
          <a:xfrm>
            <a:off x="683569" y="3419495"/>
            <a:ext cx="8409361" cy="911399"/>
            <a:chOff x="648302" y="3427356"/>
            <a:chExt cx="8409361" cy="911399"/>
          </a:xfrm>
        </p:grpSpPr>
        <p:pic>
          <p:nvPicPr>
            <p:cNvPr id="9" name="Immagine 8" descr="Immagine che contiene screenshot&#10;&#10;Descrizione generata automaticamente">
              <a:extLst>
                <a:ext uri="{FF2B5EF4-FFF2-40B4-BE49-F238E27FC236}">
                  <a16:creationId xmlns:a16="http://schemas.microsoft.com/office/drawing/2014/main" id="{6E201DF1-87D1-2744-A7C6-94AA4C5DF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21" y="3427356"/>
              <a:ext cx="4453914" cy="866544"/>
            </a:xfrm>
            <a:prstGeom prst="rect">
              <a:avLst/>
            </a:prstGeom>
          </p:spPr>
        </p:pic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8BB62D20-72F5-DE4B-ADF0-23B33F7A5086}"/>
                </a:ext>
              </a:extLst>
            </p:cNvPr>
            <p:cNvSpPr txBox="1"/>
            <p:nvPr/>
          </p:nvSpPr>
          <p:spPr>
            <a:xfrm>
              <a:off x="648302" y="3717000"/>
              <a:ext cx="792088" cy="36765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2005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14A83D20-C6EE-FB4F-9AFF-D688E6012B59}"/>
                </a:ext>
              </a:extLst>
            </p:cNvPr>
            <p:cNvSpPr txBox="1"/>
            <p:nvPr/>
          </p:nvSpPr>
          <p:spPr>
            <a:xfrm>
              <a:off x="6182336" y="3507758"/>
              <a:ext cx="2875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Piccoli </a:t>
              </a:r>
              <a:r>
                <a:rPr lang="it-IT" sz="1200" b="1" dirty="0">
                  <a:latin typeface="Cambria" panose="02040503050406030204" pitchFamily="18" charset="0"/>
                </a:rPr>
                <a:t>campioni</a:t>
              </a:r>
              <a:r>
                <a:rPr lang="it-IT" sz="1200" dirty="0">
                  <a:latin typeface="Cambria" panose="02040503050406030204" pitchFamily="18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it-IT" sz="1200" b="1" dirty="0">
                  <a:latin typeface="Cambria" panose="02040503050406030204" pitchFamily="18" charset="0"/>
                </a:rPr>
                <a:t>Effetti</a:t>
              </a:r>
              <a:r>
                <a:rPr lang="it-IT" sz="1200" dirty="0">
                  <a:latin typeface="Cambria" panose="02040503050406030204" pitchFamily="18" charset="0"/>
                </a:rPr>
                <a:t> modesti;</a:t>
              </a:r>
            </a:p>
            <a:p>
              <a:pPr marL="285750" indent="-2857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Alta flessibilità </a:t>
              </a:r>
              <a:r>
                <a:rPr lang="it-IT" sz="1200" b="1" dirty="0">
                  <a:latin typeface="Cambria" panose="02040503050406030204" pitchFamily="18" charset="0"/>
                </a:rPr>
                <a:t>nelle scelte metodologiche e statistiche </a:t>
              </a:r>
            </a:p>
          </p:txBody>
        </p: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90F6336-4199-7144-A232-0A94C7E63C26}"/>
              </a:ext>
            </a:extLst>
          </p:cNvPr>
          <p:cNvSpPr txBox="1"/>
          <p:nvPr/>
        </p:nvSpPr>
        <p:spPr>
          <a:xfrm>
            <a:off x="4644430" y="2676499"/>
            <a:ext cx="2596435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latin typeface="Cambria" panose="02040503050406030204" pitchFamily="18" charset="0"/>
                <a:cs typeface="Arial Narrow" panose="020B0604020202020204" pitchFamily="34" charset="0"/>
              </a:rPr>
              <a:t>Aumento dei falsi positivi</a:t>
            </a: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1020F415-7D45-C54B-8472-526EB2092264}"/>
              </a:ext>
            </a:extLst>
          </p:cNvPr>
          <p:cNvGrpSpPr/>
          <p:nvPr/>
        </p:nvGrpSpPr>
        <p:grpSpPr>
          <a:xfrm>
            <a:off x="683569" y="4654345"/>
            <a:ext cx="8409360" cy="1100827"/>
            <a:chOff x="683569" y="4654345"/>
            <a:chExt cx="8409360" cy="1100827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534A3932-7369-7348-B251-D2097415BFCA}"/>
                </a:ext>
              </a:extLst>
            </p:cNvPr>
            <p:cNvSpPr txBox="1"/>
            <p:nvPr/>
          </p:nvSpPr>
          <p:spPr>
            <a:xfrm>
              <a:off x="683569" y="5005400"/>
              <a:ext cx="792088" cy="36765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2011</a:t>
              </a:r>
            </a:p>
          </p:txBody>
        </p:sp>
        <p:pic>
          <p:nvPicPr>
            <p:cNvPr id="11" name="Immagine 10" descr="Immagine che contiene coltello&#10;&#10;Descrizione generata automaticamente">
              <a:extLst>
                <a:ext uri="{FF2B5EF4-FFF2-40B4-BE49-F238E27FC236}">
                  <a16:creationId xmlns:a16="http://schemas.microsoft.com/office/drawing/2014/main" id="{E6BAEA8A-7702-724C-851A-EA3F83F7F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4654345"/>
              <a:ext cx="4473303" cy="1100827"/>
            </a:xfrm>
            <a:prstGeom prst="rect">
              <a:avLst/>
            </a:prstGeom>
          </p:spPr>
        </p:pic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6E5FEAB5-BDE4-014D-9D54-FD1AC5771104}"/>
                </a:ext>
              </a:extLst>
            </p:cNvPr>
            <p:cNvSpPr txBox="1"/>
            <p:nvPr/>
          </p:nvSpPr>
          <p:spPr>
            <a:xfrm>
              <a:off x="6217602" y="4708301"/>
              <a:ext cx="2875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Riportata </a:t>
              </a:r>
              <a:r>
                <a:rPr lang="it-IT" sz="1200" b="1" dirty="0">
                  <a:latin typeface="Cambria" panose="02040503050406030204" pitchFamily="18" charset="0"/>
                </a:rPr>
                <a:t>solo una selezione dei risultati</a:t>
              </a:r>
              <a:r>
                <a:rPr lang="it-IT" sz="1200" dirty="0">
                  <a:latin typeface="Cambria" panose="02040503050406030204" pitchFamily="18" charset="0"/>
                </a:rPr>
                <a:t> ottenuti;</a:t>
              </a:r>
            </a:p>
            <a:p>
              <a:pPr marL="285750" indent="-285750">
                <a:buFontTx/>
                <a:buChar char="-"/>
              </a:pPr>
              <a:r>
                <a:rPr lang="it-IT" sz="1200" b="1" dirty="0">
                  <a:latin typeface="Cambria" panose="02040503050406030204" pitchFamily="18" charset="0"/>
                </a:rPr>
                <a:t>Scelte statistiche e metodologiche </a:t>
              </a:r>
              <a:r>
                <a:rPr lang="it-IT" sz="1200" dirty="0">
                  <a:latin typeface="Cambria" panose="02040503050406030204" pitchFamily="18" charset="0"/>
                </a:rPr>
                <a:t>per aumentare la capacità di rintracciare falsi positivi.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1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788</Words>
  <Application>Microsoft Office PowerPoint</Application>
  <PresentationFormat>Presentazione su schermo (4:3)</PresentationFormat>
  <Paragraphs>124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Cambria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Alessandra</cp:lastModifiedBy>
  <cp:revision>146</cp:revision>
  <dcterms:created xsi:type="dcterms:W3CDTF">2014-07-28T14:21:47Z</dcterms:created>
  <dcterms:modified xsi:type="dcterms:W3CDTF">2021-02-25T18:48:50Z</dcterms:modified>
</cp:coreProperties>
</file>