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82" r:id="rId33"/>
    <p:sldId id="28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blogosfere.it/images/stasi09.jpg&amp;imgrefurl=http://blogosfere.it/2007/09/omicidio-di-garlasco-forse-alberto-e-chiara-non-erano-piu-fidanzati.html&amp;h=325&amp;w=450&amp;sz=27&amp;hl=it&amp;start=18&amp;um=1&amp;tbnid=oLv5ggQ_UAsMDM:&amp;tbnh=92&amp;tbnw=127&amp;prev=/images?q%3Ddelitto%2Bgarlasco%26um%3D1%26hl%3Dit%26rlz%3D1T4RNWN_itIT247IT247%26sa%3D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it/imgres?imgurl=http://www.ilmessaggero.it/MsgrNews/20071130_amanda.jpg&amp;imgrefurl=http://www.ilmessaggero.it/articolo.php?id%3D14129%26sez%3DHOME_INITALIA&amp;h=334&amp;w=388&amp;sz=18&amp;hl=it&amp;start=1&amp;um=1&amp;tbnid=KmOl8IwKCzgJoM:&amp;tbnh=106&amp;tbnw=123&amp;prev=/images?q%3Danna%2Bknox%2Bperugia%26um%3D1%26hl%3Dit%26rlz%3D1T4RNWN_itIT247IT247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corriere.it/gallery/Cronache/2006/05_Maggio/erika/1/ERIKA1.jpg&amp;imgrefurl=http://www.forum.rai.it/lofiversion/index.php/t178290.html&amp;h=500&amp;w=323&amp;sz=23&amp;hl=it&amp;start=17&amp;um=1&amp;tbnid=K9BN0VBU1BPjRM:&amp;tbnh=130&amp;tbnw=84&amp;prev=/images?q%3Derika%2Be%2Bomar%2Bnovi%2Bligure%26um%3D1%26hl%3Dit%26rlz%3D1T4RNWN_itIT247IT247%26sa%3D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it/imgres?imgurl=http://www.cronacalive.it/wp-content/uploads/Immagine35.png&amp;imgrefurl=http://www.cronacalive.it/sabrina-misseri-incolpata-da-un-sms-i-tabulati-telefonici-non-combaciano-con-la-sue-versione-dei-fatti.html&amp;usg=__z890JEDKzAhpU9U5x8Nt68MzR88=&amp;h=722&amp;w=1246&amp;sz=983&amp;hl=it&amp;start=13&amp;zoom=1&amp;um=1&amp;itbs=1&amp;tbnid=E9FH6LoqHfjy6M:&amp;tbnh=87&amp;tbnw=150&amp;prev=/images?q%3Dsabrina%2Bavetrana%26um%3D1%26hl%3Dit%26sa%3DN%26rlz%3D1T4RNWN_itIT247IT247%26tbs%3Disch:1&amp;ei=LPJ9Td2oLYPXtAb7pJD_Bg" TargetMode="External"/><Relationship Id="rId4" Type="http://schemas.openxmlformats.org/officeDocument/2006/relationships/hyperlink" Target="http://images.google.it/imgres?imgurl=http://www.ilmessaggero.it/MsgrNews/20071109_meredith_-amanda_raffaele.jpg&amp;imgrefurl=http://www.ilmessaggero.it/articolo.php?id%3D12724%26sez%3DHOME_INITALIA&amp;h=461&amp;w=600&amp;sz=24&amp;hl=it&amp;start=3&amp;um=1&amp;tbnid=tm37lPYNrH0WiM:&amp;tbnh=104&amp;tbnw=135&amp;prev=/images?q%3Danna%2Bknox%2Bperugia%26um%3D1%26hl%3Dit%26rlz%3D1T4RNWN_itIT247IT247%26sa%3DN" TargetMode="External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ZhI_pqA17lE&amp;feature=youtu.b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INFLUENZA SOCIALE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it-IT" dirty="0"/>
              <a:t>4 CAPITOLO «Riva e </a:t>
            </a:r>
            <a:r>
              <a:rPr lang="it-IT" dirty="0" err="1"/>
              <a:t>Andrighetto</a:t>
            </a:r>
            <a:r>
              <a:rPr lang="it-IT" dirty="0"/>
              <a:t>»</a:t>
            </a:r>
          </a:p>
          <a:p>
            <a:r>
              <a:rPr lang="it-IT" dirty="0"/>
              <a:t>Psicologia sociale  della Famiglia</a:t>
            </a:r>
          </a:p>
          <a:p>
            <a:r>
              <a:rPr lang="it-IT" dirty="0"/>
              <a:t>Corso Alessandra Fermani</a:t>
            </a:r>
          </a:p>
        </p:txBody>
      </p:sp>
    </p:spTree>
    <p:extLst>
      <p:ext uri="{BB962C8B-B14F-4D97-AF65-F5344CB8AC3E}">
        <p14:creationId xmlns:p14="http://schemas.microsoft.com/office/powerpoint/2010/main" val="59184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790782" y="1628800"/>
            <a:ext cx="8553691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Secondo </a:t>
            </a:r>
            <a:r>
              <a:rPr lang="it-IT" b="1" dirty="0">
                <a:latin typeface="Cambria" panose="02040503050406030204" pitchFamily="18" charset="0"/>
              </a:rPr>
              <a:t>Moscovici [1980], </a:t>
            </a:r>
            <a:r>
              <a:rPr lang="it-IT" dirty="0">
                <a:latin typeface="Cambria" panose="02040503050406030204" pitchFamily="18" charset="0"/>
              </a:rPr>
              <a:t>la differenza tra gli effetti provocati da una maggioranza e gli effetti provocati da una minoranza è dovuta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all’attivazione di due processi qualitativamente differenti.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CD45FC5-F43A-BD44-9480-50FA7558FBC4}"/>
              </a:ext>
            </a:extLst>
          </p:cNvPr>
          <p:cNvGrpSpPr/>
          <p:nvPr/>
        </p:nvGrpSpPr>
        <p:grpSpPr>
          <a:xfrm>
            <a:off x="2423592" y="2909843"/>
            <a:ext cx="6948646" cy="1754326"/>
            <a:chOff x="1466401" y="2909843"/>
            <a:chExt cx="6266289" cy="175432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66E5D5B-2B41-984B-B79D-E97C1FFB74DE}"/>
                </a:ext>
              </a:extLst>
            </p:cNvPr>
            <p:cNvSpPr txBox="1"/>
            <p:nvPr/>
          </p:nvSpPr>
          <p:spPr>
            <a:xfrm>
              <a:off x="1466401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MAGGIORANZA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il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confronto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l’attenzione è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differenze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tra la posizione personale e quella degli altri, e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conseguenze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del disaccordo.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45D4B34-0904-784F-9629-F107397B1E38}"/>
                </a:ext>
              </a:extLst>
            </p:cNvPr>
            <p:cNvSpPr txBox="1"/>
            <p:nvPr/>
          </p:nvSpPr>
          <p:spPr>
            <a:xfrm>
              <a:off x="4843115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MINORANZA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un </a:t>
              </a:r>
              <a:r>
                <a:rPr lang="it-IT" altLang="it-IT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processo di convalida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stimola la persona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prestare attenzione al problema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su cui la fonte ha preso posizione e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riflettere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sull’argomento.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7FFB9C-C977-DA41-830D-CDA5DFA313EC}"/>
              </a:ext>
            </a:extLst>
          </p:cNvPr>
          <p:cNvSpPr txBox="1"/>
          <p:nvPr/>
        </p:nvSpPr>
        <p:spPr>
          <a:xfrm>
            <a:off x="1790782" y="5134870"/>
            <a:ext cx="8553691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Riprendendo la distinzione classica, 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produce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influenza normativa (entimema) </a:t>
            </a:r>
            <a:r>
              <a:rPr lang="it-IT" dirty="0">
                <a:latin typeface="Cambria" panose="02040503050406030204" pitchFamily="18" charset="0"/>
              </a:rPr>
              <a:t>mentre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 attiva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influenza informativa (sillogismo)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628801"/>
            <a:ext cx="8553691" cy="369331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Secondo </a:t>
            </a:r>
            <a:r>
              <a:rPr lang="it-IT" alt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NEMETH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[1986],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MAGGIORANZA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attiva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le persone si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focalizzano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prevalentemente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sul messaggio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e non considerano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argomentazioni o fattori aggiuntivi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prospettiva adottata è quella suggerita dalla fonte</a:t>
            </a: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MINORANZA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invece, attiverebbe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facilita 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considerazione di molti stimoli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presenti nel messaggio iniziale; gli individui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adottano molteplici prospettive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solo quella della fonte e sono portati a pensare e agire in modo personale e originale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0BFCC1-BD94-4843-83E5-5E994BDD4A13}"/>
              </a:ext>
            </a:extLst>
          </p:cNvPr>
          <p:cNvSpPr/>
          <p:nvPr/>
        </p:nvSpPr>
        <p:spPr>
          <a:xfrm>
            <a:off x="5879977" y="980729"/>
            <a:ext cx="30311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Convergenza e divergenza</a:t>
            </a:r>
          </a:p>
        </p:txBody>
      </p:sp>
    </p:spTree>
    <p:extLst>
      <p:ext uri="{BB962C8B-B14F-4D97-AF65-F5344CB8AC3E}">
        <p14:creationId xmlns:p14="http://schemas.microsoft.com/office/powerpoint/2010/main" val="378597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556792"/>
            <a:ext cx="8553691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Le minoranze possono non solo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promuovere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il cambiamento sociale ma anche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ostacolarlo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I gruppi sociali minoritari che detengono il potere hanno tutto l’interesse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difendere la propria posizione di vantaggio.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0DF53A-733B-B844-B9BC-BFFF220B646B}"/>
              </a:ext>
            </a:extLst>
          </p:cNvPr>
          <p:cNvSpPr txBox="1"/>
          <p:nvPr/>
        </p:nvSpPr>
        <p:spPr>
          <a:xfrm>
            <a:off x="1661453" y="3200657"/>
            <a:ext cx="855369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Un dispositivo molto potente di conservazione delle gerarchie sociali sono i </a:t>
            </a:r>
            <a:r>
              <a:rPr lang="it-IT" altLang="it-IT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MITI DI LEGITTIMAZIONE.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29DA04-FF6D-2245-9EF2-204DB19AF8B8}"/>
              </a:ext>
            </a:extLst>
          </p:cNvPr>
          <p:cNvSpPr txBox="1"/>
          <p:nvPr/>
        </p:nvSpPr>
        <p:spPr>
          <a:xfrm>
            <a:off x="1657110" y="3992745"/>
            <a:ext cx="855369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MITO DI LEGITTIMAZIONE MERITOCRATICO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: i gruppi egemoni hanno più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per via del loro impegno e dei loro 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I gruppi di basso status hanno meno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a causa del loro scarso impegno e dei loro demeriti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427B200-F8C8-5C45-BB3C-736A6940F52B}"/>
              </a:ext>
            </a:extLst>
          </p:cNvPr>
          <p:cNvGrpSpPr/>
          <p:nvPr/>
        </p:nvGrpSpPr>
        <p:grpSpPr>
          <a:xfrm>
            <a:off x="1657110" y="4995174"/>
            <a:ext cx="8547285" cy="954107"/>
            <a:chOff x="133109" y="4995173"/>
            <a:chExt cx="8547285" cy="95410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F739EC0-D3C2-8348-ACDF-AE51A36335AE}"/>
                </a:ext>
              </a:extLst>
            </p:cNvPr>
            <p:cNvSpPr txBox="1"/>
            <p:nvPr/>
          </p:nvSpPr>
          <p:spPr>
            <a:xfrm>
              <a:off x="133109" y="5140930"/>
              <a:ext cx="37908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Teoria della giustificazione del sistema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[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Jost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Banaji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Nosek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2004]</a:t>
              </a:r>
              <a:endParaRPr lang="it-IT" altLang="it-IT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F9FF259-67FD-AC44-AD46-F7338715BC3B}"/>
                </a:ext>
              </a:extLst>
            </p:cNvPr>
            <p:cNvSpPr txBox="1"/>
            <p:nvPr/>
          </p:nvSpPr>
          <p:spPr>
            <a:xfrm>
              <a:off x="3923928" y="4995173"/>
              <a:ext cx="4756466" cy="95410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sono motivate a giustificare e razionalizzare il modo in cui le cose accadono nella loro esistenza, così che il vigente sistema sociale, economico e politico tende ad essere percepito come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giusto e legittimo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8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099" y="1556793"/>
            <a:ext cx="860770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Tra le tipologie di motivazioni che spingono le persone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giustificare l’ordine sociale esistente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vi sono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le motivazioni </a:t>
            </a:r>
            <a:r>
              <a:rPr lang="it-IT" alt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epistemiche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e quelle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esistenziali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5AA386A-B9BE-3A46-B01D-FF46B1F186E7}"/>
              </a:ext>
            </a:extLst>
          </p:cNvPr>
          <p:cNvGrpSpPr/>
          <p:nvPr/>
        </p:nvGrpSpPr>
        <p:grpSpPr>
          <a:xfrm>
            <a:off x="1675099" y="2348881"/>
            <a:ext cx="8607709" cy="2585323"/>
            <a:chOff x="151098" y="2348880"/>
            <a:chExt cx="8607709" cy="258532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C3424F0-6E5C-5942-84C2-0E3DF66C5D01}"/>
                </a:ext>
              </a:extLst>
            </p:cNvPr>
            <p:cNvSpPr txBox="1"/>
            <p:nvPr/>
          </p:nvSpPr>
          <p:spPr>
            <a:xfrm>
              <a:off x="151098" y="2348880"/>
              <a:ext cx="4348893" cy="2585323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EPISTEMICHE</a:t>
              </a:r>
            </a:p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	</a:t>
              </a: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bisogno umano di certezza, struttura, coerenza, significato e controllo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della realtà circostante. 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dunque preferiscono il noto all’ignoto (</a:t>
              </a:r>
              <a:r>
                <a:rPr lang="it-IT" altLang="it-IT" sz="14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bias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 dello status quo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) e difendono lo status quo perché in tal modo soddisfano i bisogni epistemici di ordine e prevedibilità e hanno la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percezione di vivere in un ambiente stabile e controllabile.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6BBE6D7-F68F-7D4F-ABBE-AC4077369B54}"/>
                </a:ext>
              </a:extLst>
            </p:cNvPr>
            <p:cNvSpPr txBox="1"/>
            <p:nvPr/>
          </p:nvSpPr>
          <p:spPr>
            <a:xfrm>
              <a:off x="4572000" y="2348880"/>
              <a:ext cx="4186807" cy="2215991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ESISTENZIALI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bisogno umano di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sicurezza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Difendere lo status quo contribuisce 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soddisfare il bisogno umano di sicurezza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mentre mettere in discussione il sistema può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generare paura e una generale sensazione di vulnerabilità.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122708-B906-3049-9071-58244CD7AF97}"/>
              </a:ext>
            </a:extLst>
          </p:cNvPr>
          <p:cNvSpPr txBox="1"/>
          <p:nvPr/>
        </p:nvSpPr>
        <p:spPr>
          <a:xfrm>
            <a:off x="1631505" y="5085185"/>
            <a:ext cx="899290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La tendenza a giustificare il sistema ci mette nella condizione di pensare che,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grazie alle opportunità presenti nel sistema e soprattutto grazie al nostro impegno, le cose potranno migliorare in futuro 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anche se la condizione in cui viviamo è insoddisfacente.</a:t>
            </a:r>
          </a:p>
        </p:txBody>
      </p:sp>
    </p:spTree>
    <p:extLst>
      <p:ext uri="{BB962C8B-B14F-4D97-AF65-F5344CB8AC3E}">
        <p14:creationId xmlns:p14="http://schemas.microsoft.com/office/powerpoint/2010/main" val="28308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Obbedienza all’autorità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100" y="1556792"/>
            <a:ext cx="88270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Adeguamento dell’individuo a delle norme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impartite da una figura autorevole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rispetto dell’autorità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e/o 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paura delle conseguenze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derivate dall’eventuale disobbedienza.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4371DE6-CDD7-5B47-B2D2-817C35964AD7}"/>
              </a:ext>
            </a:extLst>
          </p:cNvPr>
          <p:cNvGrpSpPr/>
          <p:nvPr/>
        </p:nvGrpSpPr>
        <p:grpSpPr>
          <a:xfrm>
            <a:off x="1661453" y="2717138"/>
            <a:ext cx="4518057" cy="2656078"/>
            <a:chOff x="137452" y="2717138"/>
            <a:chExt cx="4518057" cy="26560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3344435-0822-BC4A-92D3-FB934ED9E176}"/>
                </a:ext>
              </a:extLst>
            </p:cNvPr>
            <p:cNvSpPr txBox="1"/>
            <p:nvPr/>
          </p:nvSpPr>
          <p:spPr>
            <a:xfrm>
              <a:off x="137452" y="2717138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Conformismo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ACFF134-830C-B146-8506-D785D9B79CC5}"/>
                </a:ext>
              </a:extLst>
            </p:cNvPr>
            <p:cNvSpPr txBox="1"/>
            <p:nvPr/>
          </p:nvSpPr>
          <p:spPr>
            <a:xfrm>
              <a:off x="1979712" y="2719730"/>
              <a:ext cx="26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Obbedienza</a:t>
              </a:r>
              <a:r>
                <a:rPr lang="it-IT" b="1" dirty="0"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all’autorità</a:t>
              </a:r>
            </a:p>
          </p:txBody>
        </p: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F2AFF650-9786-294A-B401-EE3CF9AB555C}"/>
                </a:ext>
              </a:extLst>
            </p:cNvPr>
            <p:cNvCxnSpPr>
              <a:cxnSpLocks/>
            </p:cNvCxnSpPr>
            <p:nvPr/>
          </p:nvCxnSpPr>
          <p:spPr>
            <a:xfrm>
              <a:off x="1907704" y="2744924"/>
              <a:ext cx="0" cy="2628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757F976-05A5-FB4B-8A93-75D2610776F8}"/>
                </a:ext>
              </a:extLst>
            </p:cNvPr>
            <p:cNvSpPr txBox="1"/>
            <p:nvPr/>
          </p:nvSpPr>
          <p:spPr>
            <a:xfrm>
              <a:off x="246185" y="3212123"/>
              <a:ext cx="165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Pressione implicita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737666-C057-2445-93F3-3449ED7FB7A2}"/>
                </a:ext>
              </a:extLst>
            </p:cNvPr>
            <p:cNvSpPr txBox="1"/>
            <p:nvPr/>
          </p:nvSpPr>
          <p:spPr>
            <a:xfrm>
              <a:off x="1907704" y="3212123"/>
              <a:ext cx="2502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Risposta a un comando esplicito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D802536-117A-A44D-B1FF-4067D3AD9BF6}"/>
                </a:ext>
              </a:extLst>
            </p:cNvPr>
            <p:cNvSpPr txBox="1"/>
            <p:nvPr/>
          </p:nvSpPr>
          <p:spPr>
            <a:xfrm>
              <a:off x="246184" y="3548504"/>
              <a:ext cx="1619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Indipendente dallo status della fonte di influenza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BF1B3E41-26AD-9948-A90D-11C06ED6659D}"/>
                </a:ext>
              </a:extLst>
            </p:cNvPr>
            <p:cNvSpPr txBox="1"/>
            <p:nvPr/>
          </p:nvSpPr>
          <p:spPr>
            <a:xfrm>
              <a:off x="1907704" y="3548504"/>
              <a:ext cx="186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Disuguaglianza sociale tra fonte e bersaglio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E3C7C4A-2F05-2E48-A3A0-781B844D13E4}"/>
                </a:ext>
              </a:extLst>
            </p:cNvPr>
            <p:cNvSpPr txBox="1"/>
            <p:nvPr/>
          </p:nvSpPr>
          <p:spPr>
            <a:xfrm>
              <a:off x="246184" y="4208050"/>
              <a:ext cx="1661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L’individuo che si conforma adotta il comportamento / atteggiamento degli altri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52681BC-8DA2-C240-8A77-79A29EAE4BC6}"/>
                </a:ext>
              </a:extLst>
            </p:cNvPr>
            <p:cNvSpPr txBox="1"/>
            <p:nvPr/>
          </p:nvSpPr>
          <p:spPr>
            <a:xfrm>
              <a:off x="1900165" y="4194835"/>
              <a:ext cx="1909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Riguarda un’azione che la fonte di influenza può evitare di compiere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F305AB-D451-174B-B7EC-2E5961931CED}"/>
              </a:ext>
            </a:extLst>
          </p:cNvPr>
          <p:cNvSpPr txBox="1"/>
          <p:nvPr/>
        </p:nvSpPr>
        <p:spPr>
          <a:xfrm>
            <a:off x="6555015" y="2640564"/>
            <a:ext cx="3947148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Quando l’obbedienza si manifesta come rispetto di norme giuste è una risorsa, ma cosa accade se le norme e gli ordini dell’autorità riguardano azioni immorali e socialmente riprovevoli?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47B2F2C-1E22-324F-8C3E-0B09F908366B}"/>
              </a:ext>
            </a:extLst>
          </p:cNvPr>
          <p:cNvGrpSpPr/>
          <p:nvPr/>
        </p:nvGrpSpPr>
        <p:grpSpPr>
          <a:xfrm>
            <a:off x="5375921" y="4335496"/>
            <a:ext cx="5126245" cy="1685793"/>
            <a:chOff x="165835" y="1663714"/>
            <a:chExt cx="5126245" cy="1685793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E4C190F-227D-D94A-BA18-D68E8BB5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35" y="1663714"/>
              <a:ext cx="1115995" cy="168579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BCE4053-91D9-C242-AD0E-39A0D3DDFD79}"/>
                </a:ext>
              </a:extLst>
            </p:cNvPr>
            <p:cNvSpPr txBox="1"/>
            <p:nvPr/>
          </p:nvSpPr>
          <p:spPr>
            <a:xfrm>
              <a:off x="1474060" y="1663714"/>
              <a:ext cx="38180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«Obbedivo semplicemente agli ordini»</a:t>
              </a:r>
            </a:p>
            <a:p>
              <a:endParaRPr lang="it-IT" sz="1200" b="1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«Non potevo sottrarmi e non ho mai provato a farlo. Ma non ho mai agito secondo la mia volontà»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Testimonianza di Adolf Eichmann, gerarca nazista, durante il suo processo per crimini di guerra.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9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558834" y="191590"/>
            <a:ext cx="7345478" cy="1327757"/>
            <a:chOff x="40955" y="191589"/>
            <a:chExt cx="6907308" cy="132775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40955" y="191589"/>
              <a:ext cx="6907308" cy="1257282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  <a:p>
              <a:r>
                <a:rPr lang="it-IT" b="1" i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Video </a:t>
              </a:r>
              <a:r>
                <a:rPr lang="it-IT" b="1" i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Pearson</a:t>
              </a:r>
              <a:endPara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6BD159-C17F-F74D-82BB-5AA79DF4F879}"/>
              </a:ext>
            </a:extLst>
          </p:cNvPr>
          <p:cNvSpPr txBox="1"/>
          <p:nvPr/>
        </p:nvSpPr>
        <p:spPr>
          <a:xfrm>
            <a:off x="1657110" y="1556793"/>
            <a:ext cx="883137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dimostrare che i comportamenti di obbedienza distruttiva possono essere diffusi e indotti dalla struttura di un particolare contesto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2996952"/>
            <a:ext cx="8827036" cy="28315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l’esperimento veniva introdotto come uno «studio sulla memoria» con l’intento di studiare l’effetto delle punizioni sull’apprendimento;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 </a:t>
            </a:r>
            <a:r>
              <a:rPr lang="it-IT" sz="1600" b="1" dirty="0"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 erano gli «</a:t>
            </a:r>
            <a:r>
              <a:rPr lang="it-IT" sz="1600" b="1" dirty="0">
                <a:latin typeface="Cambria" panose="02040503050406030204" pitchFamily="18" charset="0"/>
              </a:rPr>
              <a:t>insegnanti</a:t>
            </a:r>
            <a:r>
              <a:rPr lang="it-IT" sz="1600" dirty="0">
                <a:latin typeface="Cambria" panose="02040503050406030204" pitchFamily="18" charset="0"/>
              </a:rPr>
              <a:t>». Compito degli insegnanti era quello di far memorizzare allo «studente» (collaboratore dello sperimentatore) una serie di parole;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se lo «studente» rispondeva correttamente, seguiva un «rinforzo verbale» da parte dell’«insegnante», altrimenti l’ «insegnante» infliggeva una </a:t>
            </a:r>
            <a:r>
              <a:rPr lang="it-IT" sz="1600" b="1" dirty="0">
                <a:latin typeface="Cambria" panose="02040503050406030204" pitchFamily="18" charset="0"/>
              </a:rPr>
              <a:t>scossa elettrica </a:t>
            </a:r>
            <a:r>
              <a:rPr lang="it-IT" sz="1600" dirty="0">
                <a:latin typeface="Cambria" panose="02040503050406030204" pitchFamily="18" charset="0"/>
              </a:rPr>
              <a:t>(in realtà fittizia).</a:t>
            </a:r>
          </a:p>
          <a:p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BBA1E1-076C-904E-94D7-F340FFF56C8F}"/>
              </a:ext>
            </a:extLst>
          </p:cNvPr>
          <p:cNvSpPr txBox="1"/>
          <p:nvPr/>
        </p:nvSpPr>
        <p:spPr>
          <a:xfrm>
            <a:off x="1654970" y="2276873"/>
            <a:ext cx="883351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40 individui di sesso maschile</a:t>
            </a:r>
            <a:r>
              <a:rPr lang="it-IT" sz="1600" dirty="0">
                <a:latin typeface="Cambria" panose="02040503050406030204" pitchFamily="18" charset="0"/>
              </a:rPr>
              <a:t>, di età compresa tra i </a:t>
            </a:r>
            <a:r>
              <a:rPr lang="it-IT" sz="1600" b="1" dirty="0">
                <a:latin typeface="Cambria" panose="02040503050406030204" pitchFamily="18" charset="0"/>
              </a:rPr>
              <a:t>20 e i 50 anni</a:t>
            </a:r>
            <a:r>
              <a:rPr lang="it-IT" sz="1600" dirty="0">
                <a:latin typeface="Cambria" panose="02040503050406030204" pitchFamily="18" charset="0"/>
              </a:rPr>
              <a:t>, di </a:t>
            </a:r>
            <a:r>
              <a:rPr lang="it-IT" sz="1600" b="1" dirty="0">
                <a:latin typeface="Cambria" panose="02040503050406030204" pitchFamily="18" charset="0"/>
              </a:rPr>
              <a:t>diversa estrazione sociale senza </a:t>
            </a:r>
            <a:r>
              <a:rPr lang="it-IT" sz="1600" dirty="0">
                <a:latin typeface="Cambria" panose="02040503050406030204" pitchFamily="18" charset="0"/>
              </a:rPr>
              <a:t>alcun precedente penale e evidenti problemi comportamentali.  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1628801"/>
            <a:ext cx="8899044" cy="313932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L’intensità della scossa aumentava a ogni errore</a:t>
            </a:r>
            <a:r>
              <a:rPr lang="it-IT" sz="1600" dirty="0">
                <a:latin typeface="Cambria" panose="02040503050406030204" pitchFamily="18" charset="0"/>
              </a:rPr>
              <a:t> di 15 in 15 volt (da un minimo di </a:t>
            </a:r>
            <a:r>
              <a:rPr lang="it-IT" sz="1600" b="1" dirty="0">
                <a:latin typeface="Cambria" panose="02040503050406030204" pitchFamily="18" charset="0"/>
              </a:rPr>
              <a:t>15</a:t>
            </a:r>
            <a:r>
              <a:rPr lang="it-IT" sz="1600" dirty="0">
                <a:latin typeface="Cambria" panose="02040503050406030204" pitchFamily="18" charset="0"/>
              </a:rPr>
              <a:t> a un massimo di </a:t>
            </a:r>
            <a:r>
              <a:rPr lang="it-IT" sz="1600" b="1" dirty="0">
                <a:latin typeface="Cambria" panose="02040503050406030204" pitchFamily="18" charset="0"/>
              </a:rPr>
              <a:t>450</a:t>
            </a:r>
            <a:r>
              <a:rPr lang="it-IT" sz="1600" dirty="0">
                <a:latin typeface="Cambria" panose="02040503050406030204" pitchFamily="18" charset="0"/>
              </a:rPr>
              <a:t> volt);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Il generatore delle scosse elettriche era composto da un </a:t>
            </a:r>
            <a:r>
              <a:rPr lang="it-IT" sz="1600" b="1" dirty="0">
                <a:latin typeface="Cambria" panose="02040503050406030204" pitchFamily="18" charset="0"/>
              </a:rPr>
              <a:t>pannello con 30 leve</a:t>
            </a:r>
            <a:r>
              <a:rPr lang="it-IT" sz="1600" dirty="0">
                <a:latin typeface="Cambria" panose="02040503050406030204" pitchFamily="18" charset="0"/>
              </a:rPr>
              <a:t>. In corrispondenza dei voltaggi venivano poste alcune </a:t>
            </a:r>
            <a:r>
              <a:rPr lang="it-IT" sz="1600" b="1" dirty="0">
                <a:latin typeface="Cambria" panose="02040503050406030204" pitchFamily="18" charset="0"/>
              </a:rPr>
              <a:t>etichette per indicare i diversi tipi di scossa</a:t>
            </a:r>
            <a:r>
              <a:rPr lang="it-IT" sz="1600" dirty="0">
                <a:latin typeface="Cambria" panose="02040503050406030204" pitchFamily="18" charset="0"/>
              </a:rPr>
              <a:t> («scossa debole», «scossa moderata», «scossa forte», «scossa intensa», «pericolo: scossa grave», «XXX»);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Quando il partecipante </a:t>
            </a:r>
            <a:r>
              <a:rPr lang="it-IT" sz="1600" b="1" dirty="0">
                <a:latin typeface="Cambria" panose="02040503050406030204" pitchFamily="18" charset="0"/>
              </a:rPr>
              <a:t>esitava o domandava spiegazioni</a:t>
            </a:r>
            <a:r>
              <a:rPr lang="it-IT" sz="1600" dirty="0">
                <a:latin typeface="Cambria" panose="02040503050406030204" pitchFamily="18" charset="0"/>
              </a:rPr>
              <a:t>, lo sperimentatore diventava sempre più autoritario nella sua </a:t>
            </a:r>
            <a:r>
              <a:rPr lang="it-IT" sz="1600" b="1" dirty="0">
                <a:latin typeface="Cambria" panose="02040503050406030204" pitchFamily="18" charset="0"/>
              </a:rPr>
              <a:t>richiesta di proseguire l’esperimento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  <a:p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2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AEB530CB-B855-8C4D-AE97-699A047F5446}"/>
              </a:ext>
            </a:extLst>
          </p:cNvPr>
          <p:cNvGrpSpPr/>
          <p:nvPr/>
        </p:nvGrpSpPr>
        <p:grpSpPr>
          <a:xfrm>
            <a:off x="1666679" y="2204865"/>
            <a:ext cx="8260351" cy="3122929"/>
            <a:chOff x="142678" y="2204864"/>
            <a:chExt cx="8260351" cy="312292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8A581A7-7C75-D94E-B132-7E9BCFB3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78" y="2204864"/>
              <a:ext cx="2448272" cy="3104410"/>
            </a:xfrm>
            <a:prstGeom prst="rect">
              <a:avLst/>
            </a:prstGeom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0E118105-5419-CF45-BF5C-23D0F7230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950" y="4129843"/>
              <a:ext cx="972938" cy="114807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4163273E-9121-EB4F-B852-52DC53A9563E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14" y="2636912"/>
              <a:ext cx="2797312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EE41B7FF-2C8B-DE4D-A392-DC1C234A85E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4905164"/>
              <a:ext cx="3083684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FC00CFD7-1729-D140-B1EC-9814CDE2C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578" y="3297428"/>
              <a:ext cx="1176525" cy="201074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406D888-55EC-104C-AE09-771D2FC1800D}"/>
                </a:ext>
              </a:extLst>
            </p:cNvPr>
            <p:cNvSpPr txBox="1"/>
            <p:nvPr/>
          </p:nvSpPr>
          <p:spPr>
            <a:xfrm>
              <a:off x="4262351" y="2439682"/>
              <a:ext cx="1749809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Sperimentatore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B8FF582-2DB9-3140-813F-6441A77D466D}"/>
                </a:ext>
              </a:extLst>
            </p:cNvPr>
            <p:cNvSpPr txBox="1"/>
            <p:nvPr/>
          </p:nvSpPr>
          <p:spPr>
            <a:xfrm>
              <a:off x="3563888" y="3068961"/>
              <a:ext cx="3083684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Partecipante </a:t>
              </a:r>
              <a:r>
                <a:rPr lang="it-IT" dirty="0">
                  <a:latin typeface="Cambria" panose="02040503050406030204" pitchFamily="18" charset="0"/>
                </a:rPr>
                <a:t>(«insegnante»)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DC3910E-B1FA-034B-8766-480CA789F9EE}"/>
                </a:ext>
              </a:extLst>
            </p:cNvPr>
            <p:cNvSpPr txBox="1"/>
            <p:nvPr/>
          </p:nvSpPr>
          <p:spPr>
            <a:xfrm>
              <a:off x="3635895" y="3933056"/>
              <a:ext cx="15121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2"/>
                  </a:solidFill>
                  <a:latin typeface="Cambria" panose="02040503050406030204" pitchFamily="18" charset="0"/>
                </a:rPr>
                <a:t>INTERFONO</a:t>
              </a:r>
              <a:endParaRPr lang="it-IT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8C791F-12D7-5443-AE6A-0C3AF68698B6}"/>
                </a:ext>
              </a:extLst>
            </p:cNvPr>
            <p:cNvSpPr txBox="1"/>
            <p:nvPr/>
          </p:nvSpPr>
          <p:spPr>
            <a:xfrm>
              <a:off x="4922471" y="4681462"/>
              <a:ext cx="3480558" cy="64633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Complice dello sperimentatore </a:t>
              </a:r>
              <a:r>
                <a:rPr lang="it-IT" dirty="0">
                  <a:latin typeface="Cambria" panose="02040503050406030204" pitchFamily="18" charset="0"/>
                </a:rPr>
                <a:t>(«studente»)</a:t>
              </a:r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621D20-9E4A-9446-9F63-62486DD1426D}"/>
              </a:ext>
            </a:extLst>
          </p:cNvPr>
          <p:cNvSpPr txBox="1"/>
          <p:nvPr/>
        </p:nvSpPr>
        <p:spPr>
          <a:xfrm>
            <a:off x="1524001" y="1772816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La situazione sperimentale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82722DA-C607-1E4A-A982-7236E2224383}"/>
              </a:ext>
            </a:extLst>
          </p:cNvPr>
          <p:cNvGrpSpPr/>
          <p:nvPr/>
        </p:nvGrpSpPr>
        <p:grpSpPr>
          <a:xfrm>
            <a:off x="2602782" y="2348880"/>
            <a:ext cx="972938" cy="929324"/>
            <a:chOff x="1078782" y="2348880"/>
            <a:chExt cx="972938" cy="929324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60447FF9-625D-384B-A292-CB14B16F8528}"/>
                </a:ext>
              </a:extLst>
            </p:cNvPr>
            <p:cNvSpPr/>
            <p:nvPr/>
          </p:nvSpPr>
          <p:spPr>
            <a:xfrm>
              <a:off x="1078782" y="234888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9C8C865-2B52-2D4D-A470-1AD927331904}"/>
                </a:ext>
              </a:extLst>
            </p:cNvPr>
            <p:cNvSpPr/>
            <p:nvPr/>
          </p:nvSpPr>
          <p:spPr>
            <a:xfrm>
              <a:off x="1763688" y="281807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821CE422-6C0E-B841-BE3B-0AA82F44466F}"/>
              </a:ext>
            </a:extLst>
          </p:cNvPr>
          <p:cNvSpPr/>
          <p:nvPr/>
        </p:nvSpPr>
        <p:spPr>
          <a:xfrm>
            <a:off x="1714513" y="4564419"/>
            <a:ext cx="762671" cy="460134"/>
          </a:xfrm>
          <a:prstGeom prst="rect">
            <a:avLst/>
          </a:prstGeom>
          <a:solidFill>
            <a:srgbClr val="F7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20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D57FB9-D6BC-A649-BC43-D66944080D05}"/>
              </a:ext>
            </a:extLst>
          </p:cNvPr>
          <p:cNvSpPr txBox="1"/>
          <p:nvPr/>
        </p:nvSpPr>
        <p:spPr>
          <a:xfrm>
            <a:off x="1631504" y="1704345"/>
            <a:ext cx="8962450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i risultati dell’esperimento andarono ben oltre le aspettative. Su </a:t>
            </a:r>
            <a:r>
              <a:rPr lang="it-IT" sz="1600" b="1" dirty="0">
                <a:latin typeface="Cambria" panose="02040503050406030204" pitchFamily="18" charset="0"/>
              </a:rPr>
              <a:t>40 partecipanti</a:t>
            </a:r>
            <a:r>
              <a:rPr lang="it-IT" sz="1600" dirty="0">
                <a:latin typeface="Cambria" panose="02040503050406030204" pitchFamily="18" charset="0"/>
              </a:rPr>
              <a:t>, 26 (il </a:t>
            </a:r>
            <a:r>
              <a:rPr lang="it-IT" sz="1600" b="1" dirty="0">
                <a:latin typeface="Cambria" panose="02040503050406030204" pitchFamily="18" charset="0"/>
              </a:rPr>
              <a:t>65%</a:t>
            </a:r>
            <a:r>
              <a:rPr lang="it-IT" sz="1600" dirty="0">
                <a:latin typeface="Cambria" panose="02040503050406030204" pitchFamily="18" charset="0"/>
              </a:rPr>
              <a:t>) </a:t>
            </a:r>
            <a:r>
              <a:rPr lang="it-IT" sz="1600" b="1" dirty="0">
                <a:latin typeface="Cambria" panose="02040503050406030204" pitchFamily="18" charset="0"/>
              </a:rPr>
              <a:t>abbassarono la leva da 450 volt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6C127F-7B1B-2544-944C-3BC5C7C1B5D1}"/>
              </a:ext>
            </a:extLst>
          </p:cNvPr>
          <p:cNvSpPr txBox="1"/>
          <p:nvPr/>
        </p:nvSpPr>
        <p:spPr>
          <a:xfrm>
            <a:off x="1631504" y="2557790"/>
            <a:ext cx="8962450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Prima dell’esperimento </a:t>
            </a:r>
            <a:r>
              <a:rPr lang="it-IT" sz="1600" dirty="0" err="1">
                <a:latin typeface="Cambria" panose="02040503050406030204" pitchFamily="18" charset="0"/>
              </a:rPr>
              <a:t>Milgram</a:t>
            </a:r>
            <a:r>
              <a:rPr lang="it-IT" sz="1600" dirty="0">
                <a:latin typeface="Cambria" panose="02040503050406030204" pitchFamily="18" charset="0"/>
              </a:rPr>
              <a:t> [1961] chiese a delle persone esperte di studi psicologici di </a:t>
            </a:r>
            <a:r>
              <a:rPr lang="it-IT" sz="1600" b="1" dirty="0">
                <a:latin typeface="Cambria" panose="02040503050406030204" pitchFamily="18" charset="0"/>
              </a:rPr>
              <a:t>stimare la percentuale di persone che avrebbero raggiunto i 450 volt</a:t>
            </a:r>
            <a:r>
              <a:rPr lang="it-IT" sz="1600" dirty="0">
                <a:latin typeface="Cambria" panose="02040503050406030204" pitchFamily="18" charset="0"/>
              </a:rPr>
              <a:t>. A parere degli esperti </a:t>
            </a:r>
            <a:r>
              <a:rPr lang="it-IT" sz="1600" b="1" dirty="0">
                <a:latin typeface="Cambria" panose="02040503050406030204" pitchFamily="18" charset="0"/>
              </a:rPr>
              <a:t>nessun partecipante </a:t>
            </a:r>
            <a:r>
              <a:rPr lang="it-IT" sz="1600" dirty="0">
                <a:latin typeface="Cambria" panose="02040503050406030204" pitchFamily="18" charset="0"/>
              </a:rPr>
              <a:t>(</a:t>
            </a:r>
            <a:r>
              <a:rPr lang="it-IT" sz="1600" b="1" dirty="0">
                <a:latin typeface="Cambria" panose="02040503050406030204" pitchFamily="18" charset="0"/>
              </a:rPr>
              <a:t>contro il 65% </a:t>
            </a:r>
            <a:r>
              <a:rPr lang="it-IT" sz="1600" dirty="0">
                <a:latin typeface="Cambria" panose="02040503050406030204" pitchFamily="18" charset="0"/>
              </a:rPr>
              <a:t>effettivamente riscontrato) avrebbe abbassato la leva di 450 volt.</a:t>
            </a:r>
          </a:p>
        </p:txBody>
      </p:sp>
    </p:spTree>
    <p:extLst>
      <p:ext uri="{BB962C8B-B14F-4D97-AF65-F5344CB8AC3E}">
        <p14:creationId xmlns:p14="http://schemas.microsoft.com/office/powerpoint/2010/main" val="15756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17896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5383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851479"/>
            <a:chOff x="144384" y="1588573"/>
            <a:chExt cx="8855232" cy="851479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ALL’AUTORITÀ E GRADO DI SORVEGLIANZA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lo sperimentatore abbandonava la stanza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 lasciava da solo il partecipante. In questa condizione, l’obbedienza all’autorità diminuiva significativamente (dal 65% al 20.5%).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LEGITTIMITÀ DELL’AUTORITÀ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Nella condizione in cui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l’autorità dello sperimentatore viene legittimata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lo sperimentatore è uno studente universitario vs. lo sperimentatore indossa un camice bianco) si assiste a un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calo dell’obbedienza. 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INCONGRUENZE NELLA STRUTTURA SOCIALE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il partecipante riceve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istruzioni incongruenti da parte dell’autorità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il partecipante riceve due ordini contrastanti da due sperimentatori), il tasso di obbedienza all’autorità decresce.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3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661452" y="1833079"/>
            <a:ext cx="443454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psicologia sociale è lo studio di come i pensieri, sentimenti e comportamenti degli individui sono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influenzati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 dalla presenza reale, immaginata o implicita degli altri [</a:t>
            </a:r>
            <a:r>
              <a:rPr lang="it-IT" dirty="0" err="1">
                <a:latin typeface="Cambria" panose="02040503050406030204" pitchFamily="18" charset="0"/>
                <a:cs typeface="Arial Narrow" panose="020B0604020202020204" pitchFamily="34" charset="0"/>
              </a:rPr>
              <a:t>Allport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, 1954].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9A545-ACAB-984E-A28B-19606AD8BA90}"/>
              </a:ext>
            </a:extLst>
          </p:cNvPr>
          <p:cNvSpPr txBox="1"/>
          <p:nvPr/>
        </p:nvSpPr>
        <p:spPr>
          <a:xfrm>
            <a:off x="6816080" y="1734367"/>
            <a:ext cx="3714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«Com’è stato possibile che alcune grandi democrazie europee si siano potute trasformare negli anni ‘30 in dittature sanguinose che godevano di un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grande consenso popolare?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931691-594C-1B44-9654-9FA689AEF72D}"/>
              </a:ext>
            </a:extLst>
          </p:cNvPr>
          <p:cNvSpPr txBox="1"/>
          <p:nvPr/>
        </p:nvSpPr>
        <p:spPr>
          <a:xfrm>
            <a:off x="1661453" y="4265802"/>
            <a:ext cx="5017113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L’influenza sociale </a:t>
            </a:r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non è di per sé né un bene né un male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: è un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normale processo psicosociale 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che può trasformarsi, a seconda dei casi, in uno strumento di sopruso e di violenza o in veicolo di coesistenza, trasformazione e innovazione sociale.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250972" cy="928919"/>
            <a:chOff x="137452" y="590427"/>
            <a:chExt cx="7758787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7758787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1066923"/>
            <a:chOff x="144384" y="1588573"/>
            <a:chExt cx="8855232" cy="106692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PRESENZA DI DISSIDIENTI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3 partecipanti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(complici dello sperimentatore)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si rifiutavano di eseguire le istruzioni imposte dell’autorità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solo 4 persone su 40 infliggevano la scossa di 450 volt.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DELLA VITTIMA DEL CRIMINE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l’allievo/vittima si trovava nella stessa stanza dell’insegnante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l’obbedienza calava al 40% e che il contatto fisico provocava un calo ulteriore (30%).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RESPONSABILITÀ PERSONALE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Più è chiara la responsabilità personale e più la persona tenderà a evitare azioni criminose, mentre il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sentirsi sollevato dalla responsabilità dei propri atti facilita l’obbedienza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68639"/>
            <a:ext cx="7772400" cy="151288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/>
              <a:t>PHILIP ZIMBARDO</a:t>
            </a:r>
            <a:br>
              <a:rPr lang="it-IT" altLang="it-IT" sz="4800"/>
            </a:br>
            <a:r>
              <a:rPr lang="it-IT" altLang="it-IT" sz="4800"/>
              <a:t>L’esperimento di Stanford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08501"/>
            <a:ext cx="64008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Alessandra Fermani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Università degli Studi di Macerata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afermani@unimc.it</a:t>
            </a:r>
          </a:p>
        </p:txBody>
      </p:sp>
      <p:pic>
        <p:nvPicPr>
          <p:cNvPr id="17412" name="Picture 4" descr="Zimbard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15888"/>
            <a:ext cx="30241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4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Ragazzi “normali”…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8436" name="Picture 5" descr="20071130_ama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36718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20071109_meredith_-amanda_raffae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196976"/>
            <a:ext cx="2592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ERIKA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196975"/>
            <a:ext cx="2447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stasi0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292600"/>
            <a:ext cx="2735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ANd9GcR2a71BlUxpHbQQ8IyIIugGAFmqV837i4Aea8nBWGEv0jvmBtjutKMzexi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365626"/>
            <a:ext cx="3600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9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9459" name="Picture 4" descr="Lynndi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88914"/>
            <a:ext cx="504031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ynndi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3357564"/>
            <a:ext cx="4824412" cy="350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7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ynnd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0972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Lynndi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4"/>
            <a:ext cx="40243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Lynndi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6"/>
            <a:ext cx="4859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Zimabardo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357563"/>
            <a:ext cx="28082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3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CRONACA…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Il caso di  Lynndie England (donna sadica, fallimento di leadership o mera esecutrice di ordini? vs amici che la descrivono come una studentessa modello che si arruola per pagarsi gli studi)</a:t>
            </a:r>
          </a:p>
          <a:p>
            <a:pPr eaLnBrk="1" hangingPunct="1">
              <a:defRPr/>
            </a:pPr>
            <a:endParaRPr lang="it-IT" altLang="it-IT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4000">
                <a:solidFill>
                  <a:srgbClr val="FF3300"/>
                </a:solidFill>
              </a:rPr>
              <a:t>Di chi la colpa?</a:t>
            </a:r>
          </a:p>
        </p:txBody>
      </p:sp>
    </p:spTree>
    <p:extLst>
      <p:ext uri="{BB962C8B-B14F-4D97-AF65-F5344CB8AC3E}">
        <p14:creationId xmlns:p14="http://schemas.microsoft.com/office/powerpoint/2010/main" val="2579972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/>
              <a:t>Tajfel</a:t>
            </a:r>
            <a:r>
              <a:rPr lang="it-IT" dirty="0"/>
              <a:t> e Turner - SIT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La categorizzazione sociale  è il processo cognitivo che aiuta gli individui a muoversi nel mondo sociale distinguendo l’</a:t>
            </a:r>
            <a:r>
              <a:rPr lang="it-IT" dirty="0" err="1"/>
              <a:t>ingroup</a:t>
            </a:r>
            <a:r>
              <a:rPr lang="it-IT" dirty="0"/>
              <a:t> dall’</a:t>
            </a:r>
            <a:r>
              <a:rPr lang="it-IT" dirty="0" err="1"/>
              <a:t>outgroup</a:t>
            </a:r>
            <a:r>
              <a:rPr lang="it-IT" dirty="0"/>
              <a:t> (esperimento in gruppi minimi)</a:t>
            </a:r>
          </a:p>
          <a:p>
            <a:pPr eaLnBrk="1" hangingPunct="1">
              <a:defRPr/>
            </a:pPr>
            <a:r>
              <a:rPr lang="it-IT" dirty="0"/>
              <a:t>La categorizzazione è un modo veloce per  ottenere informazioni sugli altri e semplificare la percezione facendo diminuire l’incertezza dell’ignoto</a:t>
            </a:r>
          </a:p>
        </p:txBody>
      </p:sp>
    </p:spTree>
    <p:extLst>
      <p:ext uri="{BB962C8B-B14F-4D97-AF65-F5344CB8AC3E}">
        <p14:creationId xmlns:p14="http://schemas.microsoft.com/office/powerpoint/2010/main" val="384482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388" y="188914"/>
            <a:ext cx="8424862" cy="6192837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/>
              <a:t>L’identificazione sociale, costrutto multidimensionale, è costituita dall’impegno affettivo verso l’</a:t>
            </a:r>
            <a:r>
              <a:rPr lang="it-IT" sz="2000" dirty="0" err="1"/>
              <a:t>ingroup</a:t>
            </a:r>
            <a:r>
              <a:rPr lang="it-IT" sz="2000" dirty="0"/>
              <a:t>.</a:t>
            </a:r>
          </a:p>
          <a:p>
            <a:pPr eaLnBrk="1" hangingPunct="1">
              <a:defRPr/>
            </a:pPr>
            <a:r>
              <a:rPr lang="it-IT" sz="2000" dirty="0"/>
              <a:t>Identificarsi significa apprezzare le caratteristiche di un gruppo, in genere quello a cui apparteniamo è quello con il quale pensiamo di condividere di più, e quindi aumentare l’autostima e il senso di sicurezza e di prevedibilità del futuro.</a:t>
            </a:r>
          </a:p>
          <a:p>
            <a:pPr eaLnBrk="1" hangingPunct="1">
              <a:defRPr/>
            </a:pPr>
            <a:r>
              <a:rPr lang="it-IT" sz="2000" dirty="0"/>
              <a:t>La </a:t>
            </a:r>
            <a:r>
              <a:rPr lang="it-IT" sz="2000" dirty="0" err="1"/>
              <a:t>distintività</a:t>
            </a:r>
            <a:r>
              <a:rPr lang="it-IT" sz="2000" dirty="0"/>
              <a:t> del proprio gruppo può portare a stereotipi nei confronti altrui</a:t>
            </a:r>
          </a:p>
          <a:p>
            <a:pPr eaLnBrk="1" hangingPunct="1">
              <a:defRPr/>
            </a:pPr>
            <a:r>
              <a:rPr lang="it-IT" sz="2000" dirty="0"/>
              <a:t>Le molteplici appartenenze (avere più identità sociali) può portare alla non convergenza tra tali appartenenze</a:t>
            </a:r>
          </a:p>
          <a:p>
            <a:pPr eaLnBrk="1" hangingPunct="1">
              <a:defRPr/>
            </a:pPr>
            <a:r>
              <a:rPr lang="it-IT" sz="2000" dirty="0"/>
              <a:t>Crocetti e  Rubini (2018) dicono che la complessità dell’identità sociale cresce con l’età ed è favorita da livelli elevati di istruzione  aumentando la tolleranza e l’</a:t>
            </a:r>
            <a:r>
              <a:rPr lang="it-IT" sz="2000" dirty="0" err="1"/>
              <a:t>inclusività</a:t>
            </a:r>
            <a:r>
              <a:rPr lang="it-IT" sz="2000" dirty="0"/>
              <a:t> sociale.</a:t>
            </a:r>
          </a:p>
          <a:p>
            <a:pPr eaLnBrk="1" hangingPunct="1">
              <a:defRPr/>
            </a:pPr>
            <a:r>
              <a:rPr lang="it-IT" sz="2000" dirty="0"/>
              <a:t>L’identità personale è più saliente quando due individui interagiscono a livello interpersonale (es. marito e  moglie) , l’identità sociale è più rilevante quando interagiamo a  livello di gruppi (es. tra nazioni, tra team sportivi)</a:t>
            </a:r>
          </a:p>
          <a:p>
            <a:pPr eaLnBrk="1" hangingPunct="1">
              <a:defRPr/>
            </a:pPr>
            <a:r>
              <a:rPr lang="it-IT" sz="2000" dirty="0"/>
              <a:t>Il locus dove si incontrano Identità personale e sociale è il Sé poiché occorre fare </a:t>
            </a:r>
            <a:r>
              <a:rPr lang="it-IT" sz="2000"/>
              <a:t>una sintesi </a:t>
            </a:r>
            <a:r>
              <a:rPr lang="it-IT" sz="2000" dirty="0"/>
              <a:t>tra se stessi e l’Altro.</a:t>
            </a:r>
          </a:p>
        </p:txBody>
      </p:sp>
    </p:spTree>
    <p:extLst>
      <p:ext uri="{BB962C8B-B14F-4D97-AF65-F5344CB8AC3E}">
        <p14:creationId xmlns:p14="http://schemas.microsoft.com/office/powerpoint/2010/main" val="180811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Turner &amp; </a:t>
            </a:r>
            <a:r>
              <a:rPr lang="it-IT" dirty="0" err="1"/>
              <a:t>coll</a:t>
            </a:r>
            <a:r>
              <a:rPr lang="it-IT" dirty="0"/>
              <a:t>. (1987)</a:t>
            </a:r>
          </a:p>
          <a:p>
            <a:pPr marL="0" indent="0">
              <a:buNone/>
              <a:defRPr/>
            </a:pPr>
            <a:r>
              <a:rPr lang="it-IT" dirty="0"/>
              <a:t>3 livelli di categorizzazione del Sé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umana- categoria sovraordinata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sociale – il Sé come membro di un gruppo sociale – categoria intermedia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personale – il Sé come individuo unico - categoria subordinata</a:t>
            </a: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/>
              <a:t>Quando un livello diventa più saliente gli altri livelli  restano sullo sfondo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54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4"/>
            <a:ext cx="4906963" cy="1711325"/>
          </a:xfrm>
        </p:spPr>
        <p:txBody>
          <a:bodyPr/>
          <a:lstStyle/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</a:rPr>
              <a:t>DE-INDIVIDUAZIONE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2133600"/>
            <a:ext cx="8964613" cy="4724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Le Bon (1895) e </a:t>
            </a:r>
            <a:r>
              <a:rPr lang="it-IT" altLang="it-IT" sz="2400" dirty="0" err="1">
                <a:latin typeface="Times New Roman" pitchFamily="18" charset="0"/>
              </a:rPr>
              <a:t>McDougall</a:t>
            </a:r>
            <a:r>
              <a:rPr lang="it-IT" altLang="it-IT" sz="2400" dirty="0">
                <a:latin typeface="Times New Roman" pitchFamily="18" charset="0"/>
              </a:rPr>
              <a:t> (1920):  </a:t>
            </a:r>
            <a:r>
              <a:rPr lang="it-IT" altLang="it-IT" sz="2400" i="1" dirty="0">
                <a:latin typeface="Times New Roman" pitchFamily="18" charset="0"/>
              </a:rPr>
              <a:t>mente di gruppo</a:t>
            </a:r>
            <a:r>
              <a:rPr lang="it-IT" altLang="it-IT" sz="2400" dirty="0">
                <a:latin typeface="Times New Roman" pitchFamily="18" charset="0"/>
              </a:rPr>
              <a:t> la folla fa regredire a modalità primitive di aggressività. Il gruppo fornisce anonimato, contagio e suggestionabilità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Rabbie e </a:t>
            </a:r>
            <a:r>
              <a:rPr lang="it-IT" altLang="it-IT" sz="2400" dirty="0" err="1">
                <a:latin typeface="Times New Roman" pitchFamily="18" charset="0"/>
              </a:rPr>
              <a:t>coll</a:t>
            </a:r>
            <a:r>
              <a:rPr lang="it-IT" altLang="it-IT" sz="2400" dirty="0">
                <a:latin typeface="Times New Roman" pitchFamily="18" charset="0"/>
              </a:rPr>
              <a:t>. (1969) teoria dell’interdipendenza (VS </a:t>
            </a:r>
            <a:r>
              <a:rPr lang="it-IT" altLang="it-IT" sz="2400" dirty="0" err="1">
                <a:latin typeface="Times New Roman" pitchFamily="18" charset="0"/>
              </a:rPr>
              <a:t>Tajfel</a:t>
            </a:r>
            <a:r>
              <a:rPr lang="it-IT" altLang="it-IT" sz="2400" dirty="0">
                <a:latin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 err="1">
                <a:latin typeface="Times New Roman" pitchFamily="18" charset="0"/>
              </a:rPr>
              <a:t>Zimbardo</a:t>
            </a:r>
            <a:r>
              <a:rPr lang="it-IT" altLang="it-IT" sz="2400" dirty="0">
                <a:latin typeface="Times New Roman" pitchFamily="18" charset="0"/>
              </a:rPr>
              <a:t> (1969): </a:t>
            </a:r>
            <a:r>
              <a:rPr lang="it-IT" altLang="it-IT" sz="2400" i="1" dirty="0" err="1">
                <a:latin typeface="Times New Roman" pitchFamily="18" charset="0"/>
              </a:rPr>
              <a:t>deindividuazione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il gruppo dona l’anonimato e la possibilità di estendere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la propria responsabilità agli altri – diffusione della responsabilità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Turner (1987): l’anonimato  non basta a far scaturire l’aggressività  verso l’</a:t>
            </a:r>
            <a:r>
              <a:rPr lang="it-IT" altLang="it-IT" sz="2400" dirty="0" err="1">
                <a:latin typeface="Times New Roman" pitchFamily="18" charset="0"/>
              </a:rPr>
              <a:t>outgroup</a:t>
            </a:r>
            <a:endParaRPr lang="it-IT" altLang="it-IT" sz="2400" dirty="0">
              <a:latin typeface="Times New Roman" pitchFamily="18" charset="0"/>
            </a:endParaRPr>
          </a:p>
        </p:txBody>
      </p:sp>
      <p:pic>
        <p:nvPicPr>
          <p:cNvPr id="25604" name="Picture 4" descr="Zimbard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33131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9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A7F4646-6A11-5948-8B0D-7323F023EA22}"/>
              </a:ext>
            </a:extLst>
          </p:cNvPr>
          <p:cNvGrpSpPr/>
          <p:nvPr/>
        </p:nvGrpSpPr>
        <p:grpSpPr>
          <a:xfrm>
            <a:off x="1690052" y="2493406"/>
            <a:ext cx="8294380" cy="2034879"/>
            <a:chOff x="166052" y="2132856"/>
            <a:chExt cx="8294380" cy="203487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498EE7E-71A5-AF43-93FF-3A2D15C121E2}"/>
                </a:ext>
              </a:extLst>
            </p:cNvPr>
            <p:cNvSpPr txBox="1"/>
            <p:nvPr/>
          </p:nvSpPr>
          <p:spPr>
            <a:xfrm>
              <a:off x="166052" y="2358172"/>
              <a:ext cx="313840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INFORMATIVA</a:t>
              </a:r>
              <a:endParaRPr lang="it-IT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AEABD72-6E4E-B447-B2EF-926D6E31DD24}"/>
                </a:ext>
              </a:extLst>
            </p:cNvPr>
            <p:cNvSpPr txBox="1"/>
            <p:nvPr/>
          </p:nvSpPr>
          <p:spPr>
            <a:xfrm>
              <a:off x="166052" y="3727236"/>
              <a:ext cx="277836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NORMATIVA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972680B-2108-5944-A2BC-7E87016E976F}"/>
                </a:ext>
              </a:extLst>
            </p:cNvPr>
            <p:cNvSpPr txBox="1"/>
            <p:nvPr/>
          </p:nvSpPr>
          <p:spPr>
            <a:xfrm>
              <a:off x="3131840" y="2132856"/>
              <a:ext cx="5328592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Entra in gioco quando ci troviamo in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condizione di incertezza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siamo propensi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fare affidamento sugli altri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, a considerare un’informazione proveniente da un’altra persona e gruppo sociale come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prova di verità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AEE49BB-8C53-7641-92C8-552FAFB7440B}"/>
                </a:ext>
              </a:extLst>
            </p:cNvPr>
            <p:cNvSpPr txBox="1"/>
            <p:nvPr/>
          </p:nvSpPr>
          <p:spPr>
            <a:xfrm>
              <a:off x="2944416" y="3644515"/>
              <a:ext cx="551601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Agisce tramite la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pressione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 fonda sul desiderio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evitare l’esclusione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ottenere il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massimo vantaggio con gli altri.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4"/>
            <a:ext cx="64065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INFLUENZA INFORMATIVA E NORMATIVA [</a:t>
            </a:r>
            <a:r>
              <a:rPr lang="it-IT" sz="1600" b="1" dirty="0" err="1">
                <a:latin typeface="Cambria" panose="02040503050406030204" pitchFamily="18" charset="0"/>
              </a:rPr>
              <a:t>Deutsch</a:t>
            </a:r>
            <a:r>
              <a:rPr lang="it-IT" sz="1600" b="1" dirty="0">
                <a:latin typeface="Cambria" panose="02040503050406030204" pitchFamily="18" charset="0"/>
              </a:rPr>
              <a:t> e Gerard, 1955]</a:t>
            </a:r>
          </a:p>
        </p:txBody>
      </p:sp>
    </p:spTree>
    <p:extLst>
      <p:ext uri="{BB962C8B-B14F-4D97-AF65-F5344CB8AC3E}">
        <p14:creationId xmlns:p14="http://schemas.microsoft.com/office/powerpoint/2010/main" val="168517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Una domenica mattina d’agosto a Palo Alto…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Rapina a mano armata e furto con scasso. Alcuni studenti universitari vengono arrestati (prelevati dalle loro abitazioni)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Inserzione di Zimbardo , Haney e Banks: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Quali processi individuali e relazionali scaturiscono dall’indossare abiti da detenuto o da guardia?</a:t>
            </a:r>
          </a:p>
        </p:txBody>
      </p:sp>
    </p:spTree>
    <p:extLst>
      <p:ext uri="{BB962C8B-B14F-4D97-AF65-F5344CB8AC3E}">
        <p14:creationId xmlns:p14="http://schemas.microsoft.com/office/powerpoint/2010/main" val="622661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Interviste diagnostiche e test di personalità.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/>
              <a:t>24 prescelti tutti M di stesso profilo psico-socio-relazionale 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Il lancio di una moneta stabilì chi sarebbe stata la guardia e chi  il detenuto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Consenso informato a soprusi e violenze di alcuni diritti civili ma non violenza fisica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685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51088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51313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880100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680325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EFFETTO STROPP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r>
              <a:rPr lang="it-IT" altLang="it-IT" sz="1800" b="1" dirty="0"/>
              <a:t> 	           </a:t>
            </a:r>
            <a:r>
              <a:rPr lang="it-IT" altLang="it-IT" sz="1800" b="1" dirty="0">
                <a:solidFill>
                  <a:srgbClr val="F1050B"/>
                </a:solidFill>
              </a:rPr>
              <a:t>BLU</a:t>
            </a:r>
            <a:r>
              <a:rPr lang="it-IT" altLang="it-IT" sz="1800" b="1" dirty="0"/>
              <a:t>                     </a:t>
            </a:r>
            <a:r>
              <a:rPr lang="it-IT" altLang="it-IT" sz="1800" b="1" dirty="0">
                <a:solidFill>
                  <a:srgbClr val="047E2D"/>
                </a:solidFill>
              </a:rPr>
              <a:t>ROSSO</a:t>
            </a:r>
            <a:r>
              <a:rPr lang="it-IT" altLang="it-IT" sz="1800" b="1" dirty="0"/>
              <a:t>                  </a:t>
            </a:r>
            <a:r>
              <a:rPr lang="it-IT" altLang="it-IT" sz="1800" b="1" dirty="0">
                <a:solidFill>
                  <a:srgbClr val="F9F303"/>
                </a:solidFill>
              </a:rPr>
              <a:t>VERDE</a:t>
            </a:r>
            <a:r>
              <a:rPr lang="it-IT" altLang="it-IT" sz="1800" b="1" dirty="0"/>
              <a:t>                  </a:t>
            </a:r>
            <a:r>
              <a:rPr lang="it-IT" altLang="it-IT" sz="1800" b="1" dirty="0">
                <a:solidFill>
                  <a:srgbClr val="1702B2"/>
                </a:solidFill>
              </a:rPr>
              <a:t>GIALLO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51089" y="2205039"/>
            <a:ext cx="936625" cy="936625"/>
          </a:xfrm>
          <a:prstGeom prst="rect">
            <a:avLst/>
          </a:prstGeom>
          <a:solidFill>
            <a:srgbClr val="F105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80100" y="2205038"/>
            <a:ext cx="914400" cy="914400"/>
          </a:xfrm>
          <a:prstGeom prst="rect">
            <a:avLst/>
          </a:prstGeom>
          <a:solidFill>
            <a:srgbClr val="047E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08888" y="2205038"/>
            <a:ext cx="914400" cy="914400"/>
          </a:xfrm>
          <a:prstGeom prst="rect">
            <a:avLst/>
          </a:prstGeom>
          <a:solidFill>
            <a:srgbClr val="F9F3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151313" y="2205038"/>
            <a:ext cx="914400" cy="914400"/>
          </a:xfrm>
          <a:prstGeom prst="rect">
            <a:avLst/>
          </a:prstGeom>
          <a:solidFill>
            <a:srgbClr val="170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8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257176"/>
            <a:ext cx="9720072" cy="1352550"/>
          </a:xfrm>
        </p:spPr>
        <p:txBody>
          <a:bodyPr/>
          <a:lstStyle/>
          <a:p>
            <a:r>
              <a:rPr lang="it-IT" altLang="it-IT" dirty="0"/>
              <a:t>Con 4 linee e senza staccare la penna dal foglio unisci tutti i punti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51167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880100" y="3141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24852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5116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880100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24852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88010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51167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248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749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5175"/>
            <a:ext cx="8229600" cy="5365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it-IT" altLang="it-IT" dirty="0"/>
          </a:p>
          <a:p>
            <a:pPr>
              <a:defRPr/>
            </a:pPr>
            <a:r>
              <a:rPr lang="it-IT">
                <a:hlinkClick r:id="rId2"/>
              </a:rPr>
              <a:t>Diventare </a:t>
            </a:r>
            <a:r>
              <a:rPr lang="it-IT" dirty="0">
                <a:hlinkClick r:id="rId2"/>
              </a:rPr>
              <a:t>Cattivi, Diventare Eroi - Philip </a:t>
            </a:r>
            <a:r>
              <a:rPr lang="it-IT" dirty="0" err="1">
                <a:hlinkClick r:id="rId2"/>
              </a:rPr>
              <a:t>Zimbardo</a:t>
            </a:r>
            <a:r>
              <a:rPr lang="it-IT" dirty="0">
                <a:hlinkClick r:id="rId2"/>
              </a:rPr>
              <a:t> - Interviste#02 - </a:t>
            </a:r>
            <a:r>
              <a:rPr lang="it-IT" dirty="0" err="1">
                <a:hlinkClick r:id="rId2"/>
              </a:rPr>
              <a:t>YouTube</a:t>
            </a:r>
            <a:endParaRPr lang="it-IT" u="sng" dirty="0"/>
          </a:p>
          <a:p>
            <a:pPr>
              <a:defRPr/>
            </a:pP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altLang="it-IT" dirty="0">
                <a:solidFill>
                  <a:srgbClr val="FF0000"/>
                </a:solidFill>
              </a:rPr>
              <a:t>Luogo: seminterrato della Facoltà di Psicologia con sbarre.</a:t>
            </a: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 dirty="0">
                <a:solidFill>
                  <a:srgbClr val="FF0000"/>
                </a:solidFill>
              </a:rPr>
              <a:t>RICERCATORI</a:t>
            </a: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altLang="it-IT" dirty="0">
                <a:solidFill>
                  <a:srgbClr val="FF0000"/>
                </a:solidFill>
              </a:rPr>
              <a:t>Telecamere e citofoni per l’osservazione</a:t>
            </a:r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i="1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91331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DETENUTI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CLIMA DI ANONIMATO</a:t>
            </a:r>
          </a:p>
          <a:p>
            <a:pPr eaLnBrk="1" hangingPunct="1">
              <a:defRPr/>
            </a:pPr>
            <a:r>
              <a:rPr lang="it-IT" altLang="it-IT"/>
              <a:t>Abiti: camice con N. di matricola, no biancheria intima, catena alla caviglia dx, berretto di nylon, rasatura dei capelli.</a:t>
            </a:r>
          </a:p>
          <a:p>
            <a:pPr eaLnBrk="1" hangingPunct="1">
              <a:defRPr/>
            </a:pPr>
            <a:endParaRPr lang="it-IT" altLang="it-IT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>
                <a:solidFill>
                  <a:srgbClr val="FF3300"/>
                </a:solidFill>
              </a:rPr>
              <a:t>Smarrire la capacità di dire “IO”</a:t>
            </a:r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0024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3"/>
            <a:ext cx="4691063" cy="990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GUARDIE CARCERARIE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0"/>
            <a:ext cx="5616575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Nessun training formativo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Libertà nel mantenere l’ordine e far funzionare la prigione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Divisa cachi, fischietto e sfollagente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Occhiali a specchio (nessun contatto personale)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Anonimato psicologico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63976" y="5084764"/>
            <a:ext cx="792163" cy="936625"/>
          </a:xfrm>
          <a:prstGeom prst="downArrow">
            <a:avLst>
              <a:gd name="adj1" fmla="val 50000"/>
              <a:gd name="adj2" fmla="val 29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0725" name="Picture 5" descr="Zimbard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708276"/>
            <a:ext cx="399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Zimbard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0"/>
            <a:ext cx="3635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20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Zimabardo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141663"/>
            <a:ext cx="27368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Zimabardo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2447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Zimabardo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0439"/>
            <a:ext cx="29511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Zimbardo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65176"/>
            <a:ext cx="27352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Zimbardo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860800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Zimbardo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404813"/>
            <a:ext cx="2232025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DURATA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/>
              <a:t>Progettato per durare un paio di settimane viene bruscamente interrotto il sesto giorno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Patologie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5 scarcerati per stress da internamento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I rimanenti abulici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Guardie estremamente autoritarie e di notte abusarono sessualmente dei reclusi</a:t>
            </a:r>
          </a:p>
        </p:txBody>
      </p:sp>
    </p:spTree>
    <p:extLst>
      <p:ext uri="{BB962C8B-B14F-4D97-AF65-F5344CB8AC3E}">
        <p14:creationId xmlns:p14="http://schemas.microsoft.com/office/powerpoint/2010/main" val="386164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FOLLOW 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Ruoli inediti (personalità comuni in devianti; personalità comuni in autorità) incongruenti con le loro identità proiettati in un campo di battaglia psicologico di riconfigurazione in breve tempo.</a:t>
            </a:r>
          </a:p>
          <a:p>
            <a:pPr eaLnBrk="1" hangingPunct="1">
              <a:defRPr/>
            </a:pPr>
            <a:r>
              <a:rPr lang="it-IT" altLang="it-IT"/>
              <a:t>Discussione di riappacificazione (caso del volontario che da pacifista era diventato un terribile secondino)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77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5"/>
            <a:ext cx="87079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semplice presenza degli altri </a:t>
            </a:r>
            <a:r>
              <a:rPr lang="it-IT" sz="1600" dirty="0">
                <a:latin typeface="Cambria" panose="02040503050406030204" pitchFamily="18" charset="0"/>
              </a:rPr>
              <a:t>può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facilitare</a:t>
            </a:r>
            <a:r>
              <a:rPr lang="it-IT" sz="1600" dirty="0">
                <a:latin typeface="Cambria" panose="02040503050406030204" pitchFamily="18" charset="0"/>
              </a:rPr>
              <a:t> comportamenti e ragionamenti (FACILITAZIONE SOCIALE).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232EABD-34FE-6A41-AE66-42B4C2B220AE}"/>
              </a:ext>
            </a:extLst>
          </p:cNvPr>
          <p:cNvGrpSpPr/>
          <p:nvPr/>
        </p:nvGrpSpPr>
        <p:grpSpPr>
          <a:xfrm>
            <a:off x="1634408" y="2549056"/>
            <a:ext cx="8782072" cy="1262427"/>
            <a:chOff x="110408" y="2549055"/>
            <a:chExt cx="8576392" cy="126242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630CAE8-51D1-8647-8E8B-35E1CE168998}"/>
                </a:ext>
              </a:extLst>
            </p:cNvPr>
            <p:cNvSpPr txBox="1"/>
            <p:nvPr/>
          </p:nvSpPr>
          <p:spPr>
            <a:xfrm>
              <a:off x="110408" y="2549055"/>
              <a:ext cx="5489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Tuttavia la presenza degli altri può avere anche un </a:t>
              </a:r>
              <a:r>
                <a:rPr lang="it-IT" sz="1400" b="1" dirty="0">
                  <a:latin typeface="Cambria" panose="02040503050406030204" pitchFamily="18" charset="0"/>
                </a:rPr>
                <a:t>effetto inibitorio</a:t>
              </a:r>
              <a:r>
                <a:rPr lang="it-IT" sz="1400" dirty="0">
                  <a:latin typeface="Cambria" panose="02040503050406030204" pitchFamily="18" charset="0"/>
                </a:rPr>
                <a:t>: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B631590-71BF-0F4E-9C1F-481A0F44C66B}"/>
                </a:ext>
              </a:extLst>
            </p:cNvPr>
            <p:cNvSpPr txBox="1"/>
            <p:nvPr/>
          </p:nvSpPr>
          <p:spPr>
            <a:xfrm>
              <a:off x="182746" y="2980485"/>
              <a:ext cx="850405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INERZIA SOCIALE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calo di motivazione e di impegno </a:t>
              </a:r>
              <a:r>
                <a:rPr lang="it-IT" sz="1600" dirty="0">
                  <a:latin typeface="Cambria" panose="02040503050406030204" pitchFamily="18" charset="0"/>
                </a:rPr>
                <a:t>che si verifica </a:t>
              </a:r>
              <a:r>
                <a:rPr lang="it-IT" sz="1600" b="1" dirty="0">
                  <a:latin typeface="Cambria" panose="02040503050406030204" pitchFamily="18" charset="0"/>
                </a:rPr>
                <a:t>quando le persone si trovano insieme ad altri</a:t>
              </a:r>
              <a:r>
                <a:rPr lang="it-IT" sz="1600" dirty="0">
                  <a:latin typeface="Cambria" panose="02040503050406030204" pitchFamily="18" charset="0"/>
                </a:rPr>
                <a:t> rispetto a quando le stesse persone agiscono individualmente [</a:t>
              </a:r>
              <a:r>
                <a:rPr lang="it-IT" sz="1600" dirty="0" err="1">
                  <a:latin typeface="Cambria" panose="02040503050406030204" pitchFamily="18" charset="0"/>
                </a:rPr>
                <a:t>Karau</a:t>
              </a:r>
              <a:r>
                <a:rPr lang="it-IT" sz="1600" dirty="0">
                  <a:latin typeface="Cambria" panose="02040503050406030204" pitchFamily="18" charset="0"/>
                </a:rPr>
                <a:t> e Williams, 1993].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5597812-994B-0040-8EFF-D4913C8C8FA6}"/>
              </a:ext>
            </a:extLst>
          </p:cNvPr>
          <p:cNvGrpSpPr/>
          <p:nvPr/>
        </p:nvGrpSpPr>
        <p:grpSpPr>
          <a:xfrm>
            <a:off x="1718321" y="3972003"/>
            <a:ext cx="8842174" cy="1591515"/>
            <a:chOff x="194321" y="3972002"/>
            <a:chExt cx="8842174" cy="159151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5096605-6DA0-4C4F-8B82-597BFB32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21" y="3972002"/>
              <a:ext cx="1299737" cy="1591515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18D148C-BCF9-E549-B858-9EDBD6ECEA4D}"/>
                </a:ext>
              </a:extLst>
            </p:cNvPr>
            <p:cNvSpPr txBox="1"/>
            <p:nvPr/>
          </p:nvSpPr>
          <p:spPr>
            <a:xfrm>
              <a:off x="1494058" y="3999410"/>
              <a:ext cx="75424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Il caso di </a:t>
              </a:r>
              <a:r>
                <a:rPr lang="it-IT" sz="1400" b="1" dirty="0" err="1">
                  <a:latin typeface="Cambria" panose="02040503050406030204" pitchFamily="18" charset="0"/>
                </a:rPr>
                <a:t>Kitty</a:t>
              </a:r>
              <a:r>
                <a:rPr lang="it-IT" sz="1400" b="1" dirty="0">
                  <a:latin typeface="Cambria" panose="02040503050406030204" pitchFamily="18" charset="0"/>
                </a:rPr>
                <a:t> Genovese </a:t>
              </a:r>
              <a:r>
                <a:rPr lang="it-IT" sz="1400" dirty="0">
                  <a:latin typeface="Cambria" panose="02040503050406030204" pitchFamily="18" charset="0"/>
                </a:rPr>
                <a:t>violentata e uccisa da Winston </a:t>
              </a:r>
              <a:r>
                <a:rPr lang="it-IT" sz="1400" dirty="0" err="1">
                  <a:latin typeface="Cambria" panose="02040503050406030204" pitchFamily="18" charset="0"/>
                </a:rPr>
                <a:t>Moseley</a:t>
              </a:r>
              <a:r>
                <a:rPr lang="it-IT" sz="1400" dirty="0">
                  <a:latin typeface="Cambria" panose="02040503050406030204" pitchFamily="18" charset="0"/>
                </a:rPr>
                <a:t> [1964] ha dato avvio agli </a:t>
              </a: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studi sul comportamento di aiuto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  <a:p>
              <a:r>
                <a:rPr lang="it-IT" sz="1400" b="1" dirty="0">
                  <a:latin typeface="Cambria" panose="02040503050406030204" pitchFamily="18" charset="0"/>
                </a:rPr>
                <a:t>38 persone osservano la scena di aggressione ma nessuno interviene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2DE373-C2D4-6A42-A585-6823DF7716BA}"/>
              </a:ext>
            </a:extLst>
          </p:cNvPr>
          <p:cNvSpPr txBox="1"/>
          <p:nvPr/>
        </p:nvSpPr>
        <p:spPr>
          <a:xfrm>
            <a:off x="3133328" y="4777737"/>
            <a:ext cx="4042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EFFETTO SPETTATORE 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bystander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effect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): </a:t>
            </a:r>
            <a:r>
              <a:rPr lang="it-IT" sz="1200" dirty="0">
                <a:latin typeface="Cambria" panose="02040503050406030204" pitchFamily="18" charset="0"/>
              </a:rPr>
              <a:t>in </a:t>
            </a:r>
            <a:r>
              <a:rPr lang="it-IT" sz="1200" b="1" dirty="0">
                <a:latin typeface="Cambria" panose="02040503050406030204" pitchFamily="18" charset="0"/>
              </a:rPr>
              <a:t>situazioni di emergenza </a:t>
            </a:r>
            <a:r>
              <a:rPr lang="it-IT" sz="1200" dirty="0">
                <a:latin typeface="Cambria" panose="02040503050406030204" pitchFamily="18" charset="0"/>
              </a:rPr>
              <a:t>la presenza degli altri può </a:t>
            </a:r>
            <a:r>
              <a:rPr lang="it-IT" sz="1200" b="1" dirty="0">
                <a:latin typeface="Cambria" panose="02040503050406030204" pitchFamily="18" charset="0"/>
              </a:rPr>
              <a:t>disattivare la norma sociale condivisa di aiuto </a:t>
            </a:r>
            <a:r>
              <a:rPr lang="it-IT" sz="1200" dirty="0">
                <a:latin typeface="Cambria" panose="02040503050406030204" pitchFamily="18" charset="0"/>
              </a:rPr>
              <a:t>[</a:t>
            </a:r>
            <a:r>
              <a:rPr lang="it-IT" sz="1200" dirty="0" err="1">
                <a:latin typeface="Cambria" panose="02040503050406030204" pitchFamily="18" charset="0"/>
              </a:rPr>
              <a:t>Darley</a:t>
            </a:r>
            <a:r>
              <a:rPr lang="it-IT" sz="1200" dirty="0">
                <a:latin typeface="Cambria" panose="02040503050406030204" pitchFamily="18" charset="0"/>
              </a:rPr>
              <a:t> e </a:t>
            </a:r>
            <a:r>
              <a:rPr lang="it-IT" sz="1200" dirty="0" err="1">
                <a:latin typeface="Cambria" panose="02040503050406030204" pitchFamily="18" charset="0"/>
              </a:rPr>
              <a:t>Latané</a:t>
            </a:r>
            <a:r>
              <a:rPr lang="it-IT" sz="1200" dirty="0">
                <a:latin typeface="Cambria" panose="02040503050406030204" pitchFamily="18" charset="0"/>
              </a:rPr>
              <a:t>, 1970].</a:t>
            </a:r>
          </a:p>
        </p:txBody>
      </p:sp>
    </p:spTree>
    <p:extLst>
      <p:ext uri="{BB962C8B-B14F-4D97-AF65-F5344CB8AC3E}">
        <p14:creationId xmlns:p14="http://schemas.microsoft.com/office/powerpoint/2010/main" val="30918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3 processi psicologici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800"/>
              <a:t>Perdita di identità personale o, meglio, conversione </a:t>
            </a:r>
          </a:p>
          <a:p>
            <a:pPr eaLnBrk="1" hangingPunct="1">
              <a:defRPr/>
            </a:pPr>
            <a:r>
              <a:rPr lang="it-IT" altLang="it-IT" sz="2800"/>
              <a:t>Patologia dell’impotenza appresa. L’ambiente autoritario imprevedibile fa rifuggire qualsiasi iniziativa e porta all’obbedienza e alla sottomissione fisica</a:t>
            </a:r>
          </a:p>
          <a:p>
            <a:pPr eaLnBrk="1" hangingPunct="1">
              <a:defRPr/>
            </a:pPr>
            <a:r>
              <a:rPr lang="it-IT" altLang="it-IT" sz="2800"/>
              <a:t>Effeminatezza. Movenze impacciate a causa del vestiario, offese tipo “ragazzine”. Immagini di persone innocue e sempliciotte</a:t>
            </a:r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637505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600"/>
              <a:t>15 ottobre 2001</a:t>
            </a:r>
            <a:br>
              <a:rPr lang="it-IT" altLang="it-IT" sz="3600"/>
            </a:br>
            <a:r>
              <a:rPr lang="it-IT" altLang="it-IT" sz="3600"/>
              <a:t> “The experiment” di Reicher e Haslam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Annuncio per reclutare adulti M  per un esperimento destinato a diventare un programma della BBC. L’inserzione parlava di esperienze sgradevoli (emozioni negative, sforzi fisici ecc…). Alcune tutele inviolabili.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Test per reclutare 15 persone dallo stesso profilo psicologico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Divisione casuale in guardie  e detenuti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Luogo: studio di registrazione londinese</a:t>
            </a:r>
          </a:p>
        </p:txBody>
      </p:sp>
    </p:spTree>
    <p:extLst>
      <p:ext uri="{BB962C8B-B14F-4D97-AF65-F5344CB8AC3E}">
        <p14:creationId xmlns:p14="http://schemas.microsoft.com/office/powerpoint/2010/main" val="1154393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Risultati opposti a quelli di Zimbardo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600201"/>
            <a:ext cx="6624638" cy="4530725"/>
          </a:xfrm>
        </p:spPr>
        <p:txBody>
          <a:bodyPr/>
          <a:lstStyle/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Guardie insicure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Detenuti che spadroneggiavano</a:t>
            </a:r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263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 b="1" i="1"/>
              <a:t>PERCHE?</a:t>
            </a:r>
            <a:br>
              <a:rPr lang="it-IT" altLang="it-IT" sz="4000" b="1" i="1"/>
            </a:br>
            <a:endParaRPr lang="it-IT" altLang="it-IT" sz="4000" b="1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Troppe tutele e scarsa pressione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Il mancato sostegno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istituzionale è decisivo, i ricercatori erano troppo garantisti mentre a Stanford stavano dalla parte delle guardie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L’immaginazione simbolica di un pubblico spettatore e quindi della esposizione mediatica (4 gruppo in conflitto) limita i comportamenti perché i ruoli non vengono interiorizzati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2402105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Conclusioni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Una relazione antagonista tra diseguali richiede sempre un “</a:t>
            </a:r>
            <a:r>
              <a:rPr lang="it-IT" altLang="it-IT" sz="2800">
                <a:solidFill>
                  <a:srgbClr val="FF3300"/>
                </a:solidFill>
              </a:rPr>
              <a:t>DOVE</a:t>
            </a:r>
            <a:r>
              <a:rPr lang="it-IT" altLang="it-IT" sz="28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L’</a:t>
            </a:r>
            <a:r>
              <a:rPr lang="it-IT" altLang="it-IT" sz="2800">
                <a:solidFill>
                  <a:srgbClr val="FF3300"/>
                </a:solidFill>
              </a:rPr>
              <a:t>Anonimato</a:t>
            </a:r>
            <a:r>
              <a:rPr lang="it-IT" altLang="it-IT" sz="2800"/>
              <a:t> polarizza le condotte violente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Politicamente può essere conveniente focalizzare l’</a:t>
            </a:r>
            <a:r>
              <a:rPr lang="it-IT" altLang="it-IT" sz="2800">
                <a:solidFill>
                  <a:srgbClr val="FF3300"/>
                </a:solidFill>
              </a:rPr>
              <a:t>attenzione sui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singoli</a:t>
            </a:r>
            <a:r>
              <a:rPr lang="it-IT" altLang="it-IT" sz="28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Zamperini (2005) considera responsabili anche coloro che controllano il contesto sociale. Occorre </a:t>
            </a:r>
            <a:r>
              <a:rPr lang="it-IT" altLang="it-IT" sz="28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800"/>
              <a:t> sulla condotta umana</a:t>
            </a:r>
          </a:p>
        </p:txBody>
      </p:sp>
    </p:spTree>
    <p:extLst>
      <p:ext uri="{BB962C8B-B14F-4D97-AF65-F5344CB8AC3E}">
        <p14:creationId xmlns:p14="http://schemas.microsoft.com/office/powerpoint/2010/main" val="870618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24564" y="188914"/>
            <a:ext cx="4643437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Una relazione antagonista tra diseguali richiede sempre un “</a:t>
            </a:r>
            <a:r>
              <a:rPr lang="it-IT" altLang="it-IT" sz="2400">
                <a:solidFill>
                  <a:srgbClr val="FF3300"/>
                </a:solidFill>
              </a:rPr>
              <a:t>DOVE</a:t>
            </a:r>
            <a:r>
              <a:rPr lang="it-IT" altLang="it-IT" sz="24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L’</a:t>
            </a:r>
            <a:r>
              <a:rPr lang="it-IT" altLang="it-IT" sz="2400">
                <a:solidFill>
                  <a:srgbClr val="FF3300"/>
                </a:solidFill>
              </a:rPr>
              <a:t>Anonimato</a:t>
            </a:r>
            <a:r>
              <a:rPr lang="it-IT" altLang="it-IT" sz="2400"/>
              <a:t> polarizza le condotte violente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Politicamente può essere conveniente focalizzare l’</a:t>
            </a:r>
            <a:r>
              <a:rPr lang="it-IT" altLang="it-IT" sz="2400">
                <a:solidFill>
                  <a:srgbClr val="FF3300"/>
                </a:solidFill>
              </a:rPr>
              <a:t>attenzione sui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FF3300"/>
                </a:solidFill>
              </a:rPr>
              <a:t>singoli</a:t>
            </a:r>
            <a:r>
              <a:rPr lang="it-IT" altLang="it-IT" sz="24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Zamperini (2005) considera responsabili anche coloro che controllano il contesto sociale. Occorre </a:t>
            </a:r>
            <a:r>
              <a:rPr lang="it-IT" altLang="it-IT" sz="24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400"/>
              <a:t> sulla condotta umana</a:t>
            </a:r>
          </a:p>
        </p:txBody>
      </p:sp>
      <p:pic>
        <p:nvPicPr>
          <p:cNvPr id="39939" name="Picture 4" descr="Lynndi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05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0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Il conformismo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C775AA0-C430-E742-ADDD-E2B03FD50BE4}"/>
              </a:ext>
            </a:extLst>
          </p:cNvPr>
          <p:cNvGrpSpPr/>
          <p:nvPr/>
        </p:nvGrpSpPr>
        <p:grpSpPr>
          <a:xfrm>
            <a:off x="2495601" y="1991490"/>
            <a:ext cx="2858271" cy="2727724"/>
            <a:chOff x="243621" y="1993937"/>
            <a:chExt cx="2858271" cy="2727724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A16CD6B-B006-B546-BDEC-FF9AF0DB5162}"/>
                </a:ext>
              </a:extLst>
            </p:cNvPr>
            <p:cNvSpPr txBox="1"/>
            <p:nvPr/>
          </p:nvSpPr>
          <p:spPr>
            <a:xfrm>
              <a:off x="243621" y="2690336"/>
              <a:ext cx="285037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poco chiare e in cui si è incerti sul comportamento da tenere, </a:t>
              </a:r>
              <a:r>
                <a:rPr lang="it-IT" sz="1400" b="1" dirty="0">
                  <a:latin typeface="Cambria" panose="02040503050406030204" pitchFamily="18" charset="0"/>
                </a:rPr>
                <a:t>il comportamento degli altri condiziona la nostra interpretazione della situazione e il nostro comportamento.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66D3E5-B02D-CD46-9456-9A6EE26A991C}"/>
                </a:ext>
              </a:extLst>
            </p:cNvPr>
            <p:cNvSpPr txBox="1"/>
            <p:nvPr/>
          </p:nvSpPr>
          <p:spPr>
            <a:xfrm>
              <a:off x="251520" y="1993937"/>
              <a:ext cx="285037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IGNORANZA PLURALISTICA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09FD24D-F9B1-554D-AF53-C25922E5FC5D}"/>
              </a:ext>
            </a:extLst>
          </p:cNvPr>
          <p:cNvGrpSpPr/>
          <p:nvPr/>
        </p:nvGrpSpPr>
        <p:grpSpPr>
          <a:xfrm>
            <a:off x="6293628" y="2010326"/>
            <a:ext cx="3258756" cy="2708888"/>
            <a:chOff x="-212351" y="907139"/>
            <a:chExt cx="3258756" cy="270888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E4B2213-813D-6B4F-BB92-CB5ABAB445A3}"/>
                </a:ext>
              </a:extLst>
            </p:cNvPr>
            <p:cNvSpPr txBox="1"/>
            <p:nvPr/>
          </p:nvSpPr>
          <p:spPr>
            <a:xfrm>
              <a:off x="-212351" y="1584702"/>
              <a:ext cx="304273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di emergenza, la presenza degli altri </a:t>
              </a:r>
              <a:r>
                <a:rPr lang="it-IT" sz="1400" b="1" dirty="0">
                  <a:latin typeface="Cambria" panose="02040503050406030204" pitchFamily="18" charset="0"/>
                </a:rPr>
                <a:t>diminuisce il senso di responsabilità individuale </a:t>
              </a:r>
              <a:r>
                <a:rPr lang="it-IT" sz="1400" i="1" dirty="0">
                  <a:latin typeface="Cambria" panose="02040503050406030204" pitchFamily="18" charset="0"/>
                </a:rPr>
                <a:t>(«qualcun altro può farlo al posto mio»</a:t>
              </a:r>
              <a:r>
                <a:rPr lang="it-IT" sz="1400" dirty="0">
                  <a:latin typeface="Cambria" panose="02040503050406030204" pitchFamily="18" charset="0"/>
                </a:rPr>
                <a:t>) e la </a:t>
              </a:r>
              <a:r>
                <a:rPr lang="it-IT" sz="1400" b="1" dirty="0">
                  <a:latin typeface="Cambria" panose="02040503050406030204" pitchFamily="18" charset="0"/>
                </a:rPr>
                <a:t>tendenza a soccorrere chi è in difficoltà.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338BB1D-2434-1141-8F85-5221EACB742A}"/>
                </a:ext>
              </a:extLst>
            </p:cNvPr>
            <p:cNvSpPr txBox="1"/>
            <p:nvPr/>
          </p:nvSpPr>
          <p:spPr>
            <a:xfrm>
              <a:off x="-212351" y="907139"/>
              <a:ext cx="325875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DIFFUSIONE DI RESPONSABILITÀ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4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Le norme sociali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7087A1-C4CB-FC48-9F3C-A3C5994DD85F}"/>
              </a:ext>
            </a:extLst>
          </p:cNvPr>
          <p:cNvSpPr txBox="1"/>
          <p:nvPr/>
        </p:nvSpPr>
        <p:spPr>
          <a:xfrm>
            <a:off x="1628559" y="2051556"/>
            <a:ext cx="8934882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Le norme sociali sono </a:t>
            </a:r>
            <a:r>
              <a:rPr lang="it-IT" b="1" dirty="0">
                <a:latin typeface="Cambria" panose="02040503050406030204" pitchFamily="18" charset="0"/>
              </a:rPr>
              <a:t>regole comprese e condivise dai membri di un gruppo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8A74A0-5FA8-EB4B-9823-70A311580B68}"/>
              </a:ext>
            </a:extLst>
          </p:cNvPr>
          <p:cNvSpPr txBox="1"/>
          <p:nvPr/>
        </p:nvSpPr>
        <p:spPr>
          <a:xfrm>
            <a:off x="1656609" y="2782670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Indicano come </a:t>
            </a:r>
            <a:r>
              <a:rPr lang="it-IT" b="1" dirty="0">
                <a:latin typeface="Cambria" panose="02040503050406030204" pitchFamily="18" charset="0"/>
              </a:rPr>
              <a:t>DEVONO</a:t>
            </a:r>
            <a:r>
              <a:rPr lang="it-IT" dirty="0">
                <a:latin typeface="Cambria" panose="02040503050406030204" pitchFamily="18" charset="0"/>
              </a:rPr>
              <a:t> o come </a:t>
            </a:r>
            <a:r>
              <a:rPr lang="it-IT" b="1" dirty="0">
                <a:latin typeface="Cambria" panose="02040503050406030204" pitchFamily="18" charset="0"/>
              </a:rPr>
              <a:t>DOVREBBERO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comportarsi</a:t>
            </a:r>
            <a:r>
              <a:rPr lang="it-IT" dirty="0">
                <a:latin typeface="Cambria" panose="02040503050406030204" pitchFamily="18" charset="0"/>
              </a:rPr>
              <a:t> i membri di un gruppo sociale. 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82FD00-05D8-CB48-9A53-41C3C6D0E034}"/>
              </a:ext>
            </a:extLst>
          </p:cNvPr>
          <p:cNvSpPr txBox="1"/>
          <p:nvPr/>
        </p:nvSpPr>
        <p:spPr>
          <a:xfrm>
            <a:off x="1656609" y="3718774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Orientano l’individuo </a:t>
            </a:r>
            <a:r>
              <a:rPr lang="it-IT" b="1" dirty="0">
                <a:latin typeface="Cambria" panose="02040503050406030204" pitchFamily="18" charset="0"/>
              </a:rPr>
              <a:t>su ciò che è, o non è, desiderabile </a:t>
            </a:r>
            <a:r>
              <a:rPr lang="it-IT" dirty="0">
                <a:latin typeface="Cambria" panose="02040503050406030204" pitchFamily="18" charset="0"/>
              </a:rPr>
              <a:t>per un determinato </a:t>
            </a:r>
            <a:r>
              <a:rPr lang="it-IT" b="1" dirty="0">
                <a:latin typeface="Cambria" panose="02040503050406030204" pitchFamily="18" charset="0"/>
              </a:rPr>
              <a:t>gruppo sociale</a:t>
            </a:r>
            <a:r>
              <a:rPr lang="it-IT" dirty="0">
                <a:latin typeface="Cambria" panose="02040503050406030204" pitchFamily="18" charset="0"/>
              </a:rPr>
              <a:t> o per una specifica </a:t>
            </a:r>
            <a:r>
              <a:rPr lang="it-IT" b="1" dirty="0">
                <a:latin typeface="Cambria" panose="02040503050406030204" pitchFamily="18" charset="0"/>
              </a:rPr>
              <a:t>situazione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rispetto a un determinato comportamento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r>
              <a: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Video </a:t>
            </a:r>
            <a:r>
              <a:rPr lang="it-IT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Pearson</a:t>
            </a:r>
            <a:endParaRPr lang="it-IT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62880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600" dirty="0">
                <a:latin typeface="Cambria" panose="02040503050406030204" pitchFamily="18" charset="0"/>
              </a:rPr>
              <a:t>: studiare le condizioni sociali e personali che inducono l’individuo a </a:t>
            </a:r>
            <a:r>
              <a:rPr lang="it-IT" sz="1600" b="1" dirty="0">
                <a:latin typeface="Cambria" panose="02040503050406030204" pitchFamily="18" charset="0"/>
              </a:rPr>
              <a:t>resistere o a conformarsi alle pressioni di gruppo </a:t>
            </a:r>
            <a:r>
              <a:rPr lang="it-IT" sz="1600" dirty="0">
                <a:latin typeface="Cambria" panose="02040503050406030204" pitchFamily="18" charset="0"/>
              </a:rPr>
              <a:t>quando tale gruppo esprime un </a:t>
            </a:r>
            <a:r>
              <a:rPr lang="it-IT" sz="1600" b="1" dirty="0">
                <a:latin typeface="Cambria" panose="02040503050406030204" pitchFamily="18" charset="0"/>
              </a:rPr>
              <a:t>parere contrario all’evidenza percettiva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FE9236-BAAF-F743-9F1D-5C431824097B}"/>
              </a:ext>
            </a:extLst>
          </p:cNvPr>
          <p:cNvSpPr txBox="1"/>
          <p:nvPr/>
        </p:nvSpPr>
        <p:spPr>
          <a:xfrm>
            <a:off x="1661452" y="306896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dovevano individuare quale, tra linee rette di differenti dimensioni, fosse uguale a una linea presa come campione. </a:t>
            </a:r>
          </a:p>
          <a:p>
            <a:r>
              <a:rPr lang="it-IT" sz="1600" dirty="0">
                <a:latin typeface="Cambria" panose="02040503050406030204" pitchFamily="18" charset="0"/>
              </a:rPr>
              <a:t>I partecipanti dovevano esprimere </a:t>
            </a:r>
            <a:r>
              <a:rPr lang="it-IT" sz="1600" b="1" dirty="0">
                <a:latin typeface="Cambria" panose="02040503050406030204" pitchFamily="18" charset="0"/>
              </a:rPr>
              <a:t>18 valutazioni.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535BE4F-DC32-9B4E-9558-A8D70481ECD7}"/>
              </a:ext>
            </a:extLst>
          </p:cNvPr>
          <p:cNvGrpSpPr/>
          <p:nvPr/>
        </p:nvGrpSpPr>
        <p:grpSpPr>
          <a:xfrm>
            <a:off x="2135560" y="4005064"/>
            <a:ext cx="7200798" cy="2061810"/>
            <a:chOff x="611560" y="3679716"/>
            <a:chExt cx="7200798" cy="206181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6849C581-E331-C445-9598-A6EE1BD2ABEE}"/>
                </a:ext>
              </a:extLst>
            </p:cNvPr>
            <p:cNvGrpSpPr/>
            <p:nvPr/>
          </p:nvGrpSpPr>
          <p:grpSpPr>
            <a:xfrm>
              <a:off x="611560" y="3679716"/>
              <a:ext cx="2216837" cy="2061810"/>
              <a:chOff x="4293210" y="2420888"/>
              <a:chExt cx="2216837" cy="2061810"/>
            </a:xfrm>
          </p:grpSpPr>
          <p:cxnSp>
            <p:nvCxnSpPr>
              <p:cNvPr id="13" name="Connettore 1 12">
                <a:extLst>
                  <a:ext uri="{FF2B5EF4-FFF2-40B4-BE49-F238E27FC236}">
                    <a16:creationId xmlns:a16="http://schemas.microsoft.com/office/drawing/2014/main" id="{D00B2FF6-7692-524D-AE69-410C7391E5DD}"/>
                  </a:ext>
                </a:extLst>
              </p:cNvPr>
              <p:cNvCxnSpPr/>
              <p:nvPr/>
            </p:nvCxnSpPr>
            <p:spPr>
              <a:xfrm>
                <a:off x="4860032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6BDFDC9A-1435-EA4C-AAA6-A165E4109477}"/>
                  </a:ext>
                </a:extLst>
              </p:cNvPr>
              <p:cNvCxnSpPr/>
              <p:nvPr/>
            </p:nvCxnSpPr>
            <p:spPr>
              <a:xfrm>
                <a:off x="6156176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>
                <a:extLst>
                  <a:ext uri="{FF2B5EF4-FFF2-40B4-BE49-F238E27FC236}">
                    <a16:creationId xmlns:a16="http://schemas.microsoft.com/office/drawing/2014/main" id="{9EF19268-CC5D-D641-A61C-39EED5ADE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0152" y="3284984"/>
                <a:ext cx="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75AE8646-8CBF-7249-BA3F-20FAD779B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2200" y="2420888"/>
                <a:ext cx="0" cy="172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6725D3A-C768-E84D-9570-CDD010FDDE79}"/>
                  </a:ext>
                </a:extLst>
              </p:cNvPr>
              <p:cNvSpPr txBox="1"/>
              <p:nvPr/>
            </p:nvSpPr>
            <p:spPr>
              <a:xfrm>
                <a:off x="4293210" y="4221088"/>
                <a:ext cx="11336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Linea campione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9A3D2BD-478B-D540-A6AE-02FBC913DC2A}"/>
                  </a:ext>
                </a:extLst>
              </p:cNvPr>
              <p:cNvSpPr txBox="1"/>
              <p:nvPr/>
            </p:nvSpPr>
            <p:spPr>
              <a:xfrm>
                <a:off x="5652120" y="4221088"/>
                <a:ext cx="85792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      A     B    C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76D25A-6421-504B-B1A5-07DB731EC49A}"/>
                </a:ext>
              </a:extLst>
            </p:cNvPr>
            <p:cNvSpPr txBox="1"/>
            <p:nvPr/>
          </p:nvSpPr>
          <p:spPr>
            <a:xfrm>
              <a:off x="3131840" y="3894697"/>
              <a:ext cx="4041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Quale linea (A, B o C) è uguale alla linea campione?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97C39C5-DAB3-1142-9FFB-83C513641249}"/>
                </a:ext>
              </a:extLst>
            </p:cNvPr>
            <p:cNvSpPr txBox="1"/>
            <p:nvPr/>
          </p:nvSpPr>
          <p:spPr>
            <a:xfrm>
              <a:off x="3131840" y="4668083"/>
              <a:ext cx="468051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COMPITO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SEMPLICE</a:t>
              </a:r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 E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BASSO GRADO DI DIFFICOLTÀ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297311-72E5-B045-9888-2B8AD8477C28}"/>
              </a:ext>
            </a:extLst>
          </p:cNvPr>
          <p:cNvSpPr txBox="1"/>
          <p:nvPr/>
        </p:nvSpPr>
        <p:spPr>
          <a:xfrm>
            <a:off x="1661452" y="2564904"/>
            <a:ext cx="8549348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studenti universitari di sesso maschile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497F035-FA49-8C42-BCC8-9AB66EC96437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8036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Influenza della maggioranza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1700808"/>
            <a:ext cx="8549348" cy="3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Fattori legati alla capacità di influenzamento della maggioranza.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1B79AEC-7834-624F-A99F-2262AA2BED46}"/>
              </a:ext>
            </a:extLst>
          </p:cNvPr>
          <p:cNvGrpSpPr/>
          <p:nvPr/>
        </p:nvGrpSpPr>
        <p:grpSpPr>
          <a:xfrm>
            <a:off x="1691608" y="3383722"/>
            <a:ext cx="8579626" cy="1138931"/>
            <a:chOff x="107174" y="2312293"/>
            <a:chExt cx="8579626" cy="113893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0D80E04-1712-AF48-9BBB-B20767770F4C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DISCREPANZA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7045BA5-5712-BA44-B644-61C4DF29A189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Un </a:t>
              </a:r>
              <a:r>
                <a:rPr lang="it-IT" sz="1400" b="1" dirty="0">
                  <a:latin typeface="Cambria" panose="02040503050406030204" pitchFamily="18" charset="0"/>
                </a:rPr>
                <a:t>aumento lieve </a:t>
              </a:r>
              <a:r>
                <a:rPr lang="it-IT" sz="1400" dirty="0">
                  <a:latin typeface="Cambria" panose="02040503050406030204" pitchFamily="18" charset="0"/>
                </a:rPr>
                <a:t>della discrepanza tra il giudizio della maggioranza e la realtà dei fatti tende a produrre un aumento dell’influenza della maggioranza. Quando la </a:t>
              </a:r>
              <a:r>
                <a:rPr lang="it-IT" sz="1400" b="1" dirty="0">
                  <a:latin typeface="Cambria" panose="02040503050406030204" pitchFamily="18" charset="0"/>
                </a:rPr>
                <a:t>discrepanza supera una certa soglia</a:t>
              </a:r>
              <a:r>
                <a:rPr lang="it-IT" sz="1400" dirty="0">
                  <a:latin typeface="Cambria" panose="02040503050406030204" pitchFamily="18" charset="0"/>
                </a:rPr>
                <a:t>, l’influenza della maggioranza torna a diminuire fino a scomparire nei casi di </a:t>
              </a:r>
              <a:r>
                <a:rPr lang="it-IT" sz="1400" b="1" dirty="0">
                  <a:latin typeface="Cambria" panose="02040503050406030204" pitchFamily="18" charset="0"/>
                </a:rPr>
                <a:t>discrepanza estrema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C7D9A9D-0227-D942-8C35-F7BDA5AE152C}"/>
              </a:ext>
            </a:extLst>
          </p:cNvPr>
          <p:cNvGrpSpPr/>
          <p:nvPr/>
        </p:nvGrpSpPr>
        <p:grpSpPr>
          <a:xfrm>
            <a:off x="1721886" y="4667988"/>
            <a:ext cx="9198650" cy="1102730"/>
            <a:chOff x="197886" y="4667988"/>
            <a:chExt cx="9198650" cy="110273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CD1CB5B-AFFC-C44E-8745-D46652100A09}"/>
                </a:ext>
              </a:extLst>
            </p:cNvPr>
            <p:cNvGrpSpPr/>
            <p:nvPr/>
          </p:nvGrpSpPr>
          <p:grpSpPr>
            <a:xfrm>
              <a:off x="197886" y="4672331"/>
              <a:ext cx="8549348" cy="1098387"/>
              <a:chOff x="203116" y="3934239"/>
              <a:chExt cx="8549348" cy="1098387"/>
            </a:xfrm>
          </p:grpSpPr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C0AB3DA-5108-BE49-8167-4602B39058B6}"/>
                  </a:ext>
                </a:extLst>
              </p:cNvPr>
              <p:cNvSpPr txBox="1"/>
              <p:nvPr/>
            </p:nvSpPr>
            <p:spPr>
              <a:xfrm>
                <a:off x="203116" y="3934239"/>
                <a:ext cx="24903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UNANIMITÀ</a:t>
                </a:r>
                <a:endParaRPr lang="it-IT" sz="105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23842C5-06BD-D245-BCC0-EFD38E008B8B}"/>
                  </a:ext>
                </a:extLst>
              </p:cNvPr>
              <p:cNvSpPr txBox="1"/>
              <p:nvPr/>
            </p:nvSpPr>
            <p:spPr>
              <a:xfrm>
                <a:off x="203116" y="4293962"/>
                <a:ext cx="8549348" cy="738664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Tutti i membri del gruppo di maggioranza devono convergere verso la stessa norma. La presenza di un solo </a:t>
                </a:r>
                <a:r>
                  <a:rPr lang="it-IT" sz="1400" b="1" dirty="0">
                    <a:latin typeface="Cambria" panose="02040503050406030204" pitchFamily="18" charset="0"/>
                  </a:rPr>
                  <a:t>membro deviante </a:t>
                </a:r>
                <a:r>
                  <a:rPr lang="it-IT" sz="1400" dirty="0">
                    <a:latin typeface="Cambria" panose="02040503050406030204" pitchFamily="18" charset="0"/>
                  </a:rPr>
                  <a:t>(ad esempio, un collaboratore che risponde in modo esatto prima del partecipante nell’esperimento di </a:t>
                </a:r>
                <a:r>
                  <a:rPr lang="it-IT" sz="1400" dirty="0" err="1">
                    <a:latin typeface="Cambria" panose="02040503050406030204" pitchFamily="18" charset="0"/>
                  </a:rPr>
                  <a:t>Asch</a:t>
                </a:r>
                <a:r>
                  <a:rPr lang="it-IT" sz="1400" dirty="0">
                    <a:latin typeface="Cambria" panose="02040503050406030204" pitchFamily="18" charset="0"/>
                  </a:rPr>
                  <a:t>, 1951), porta a un </a:t>
                </a:r>
                <a:r>
                  <a:rPr lang="it-IT" sz="1400" b="1" dirty="0">
                    <a:latin typeface="Cambria" panose="02040503050406030204" pitchFamily="18" charset="0"/>
                  </a:rPr>
                  <a:t>drastico calo dell’influenza della maggioranza</a:t>
                </a:r>
                <a:r>
                  <a:rPr lang="it-IT" sz="1400" dirty="0">
                    <a:latin typeface="Cambria" panose="02040503050406030204" pitchFamily="18" charset="0"/>
                  </a:rPr>
                  <a:t>.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5752727-4CDF-0444-9DEA-D3571990BA13}"/>
                  </a:ext>
                </a:extLst>
              </p:cNvPr>
              <p:cNvSpPr txBox="1"/>
              <p:nvPr/>
            </p:nvSpPr>
            <p:spPr>
              <a:xfrm>
                <a:off x="1373831" y="3965890"/>
                <a:ext cx="1698244" cy="276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Fattore più importante</a:t>
                </a:r>
                <a:endParaRPr lang="it-IT" sz="9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6716E16-939B-C74A-9992-609E84233B62}"/>
                </a:ext>
              </a:extLst>
            </p:cNvPr>
            <p:cNvSpPr txBox="1"/>
            <p:nvPr/>
          </p:nvSpPr>
          <p:spPr>
            <a:xfrm>
              <a:off x="3203848" y="4667988"/>
              <a:ext cx="6192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Rottura del consenso</a:t>
              </a:r>
              <a:endParaRPr lang="it-IT" sz="11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9F5F70C-8FF6-EF44-B490-3A55098466BF}"/>
              </a:ext>
            </a:extLst>
          </p:cNvPr>
          <p:cNvGrpSpPr/>
          <p:nvPr/>
        </p:nvGrpSpPr>
        <p:grpSpPr>
          <a:xfrm>
            <a:off x="1691608" y="2172647"/>
            <a:ext cx="8579626" cy="1138931"/>
            <a:chOff x="107174" y="2312293"/>
            <a:chExt cx="8579626" cy="1138931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0790E7E-1FED-C14D-9AC8-210E9D9C5A25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NUMEROSITÀ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DF97057-ACBC-FF47-9CF8-F6E6D6FE1D1C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Riferita al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numero di collaboratori che fanno parte della maggioranza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 Il conformismo è basso con un solo collaboratore, aumenta nettamente con due o tre collaboratori, si appiattisce aumentando ulteriormente il numero di collaboratori.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1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77161A90-E2C2-4641-A5FE-BD8F6C0E6F86}"/>
              </a:ext>
            </a:extLst>
          </p:cNvPr>
          <p:cNvSpPr/>
          <p:nvPr/>
        </p:nvSpPr>
        <p:spPr>
          <a:xfrm>
            <a:off x="6312024" y="980729"/>
            <a:ext cx="24480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fonte minoritaria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89B82-307D-A84E-BEA1-4D4F5CF65ADE}"/>
              </a:ext>
            </a:extLst>
          </p:cNvPr>
          <p:cNvSpPr txBox="1"/>
          <p:nvPr/>
        </p:nvSpPr>
        <p:spPr>
          <a:xfrm>
            <a:off x="1661452" y="1700809"/>
            <a:ext cx="8611012" cy="206210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Nel </a:t>
            </a:r>
            <a:r>
              <a:rPr lang="it-IT" sz="1600" b="1" dirty="0">
                <a:latin typeface="Cambria" panose="02040503050406030204" pitchFamily="18" charset="0"/>
              </a:rPr>
              <a:t>1976</a:t>
            </a:r>
            <a:r>
              <a:rPr lang="it-IT" sz="1600" dirty="0">
                <a:latin typeface="Cambria" panose="02040503050406030204" pitchFamily="18" charset="0"/>
              </a:rPr>
              <a:t>, lo psicologo sociale </a:t>
            </a:r>
            <a:r>
              <a:rPr lang="it-IT" sz="1600" b="1" dirty="0">
                <a:latin typeface="Cambria" panose="02040503050406030204" pitchFamily="18" charset="0"/>
              </a:rPr>
              <a:t>Serge MOSCOVICI </a:t>
            </a:r>
            <a:r>
              <a:rPr lang="it-IT" sz="1600" dirty="0">
                <a:latin typeface="Cambria" panose="02040503050406030204" pitchFamily="18" charset="0"/>
              </a:rPr>
              <a:t>pubblica un testo dal titolo 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Social Influence and Social </a:t>
            </a:r>
            <a:r>
              <a:rPr lang="it-IT" sz="16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change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Per la prima volta, lo sguardo della psicologia sociale si rivolge alla possibilità che UN GRUPPO MINORITARIO SENZA POTERE POSSA GENERARE UN </a:t>
            </a:r>
            <a:r>
              <a:rPr lang="it-IT" sz="1600" b="1" dirty="0">
                <a:latin typeface="Cambria" panose="02040503050406030204" pitchFamily="18" charset="0"/>
              </a:rPr>
              <a:t>CAMBIAMENTO SOCIALE;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le persone si conformano alla maggioranza</a:t>
            </a:r>
            <a:r>
              <a:rPr lang="it-IT" sz="1600" dirty="0">
                <a:latin typeface="Cambria" panose="02040503050406030204" pitchFamily="18" charset="0"/>
              </a:rPr>
              <a:t>: se così fosse vivremo in una realtà molto più omogenea.</a:t>
            </a:r>
            <a:endParaRPr lang="it-IT" sz="1050" dirty="0">
              <a:latin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D4442-BBCE-5147-88FF-FA2C70E6331D}"/>
              </a:ext>
            </a:extLst>
          </p:cNvPr>
          <p:cNvSpPr txBox="1"/>
          <p:nvPr/>
        </p:nvSpPr>
        <p:spPr>
          <a:xfrm>
            <a:off x="1661452" y="3924346"/>
            <a:ext cx="86110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MINORANZE SOCIALI</a:t>
            </a:r>
            <a:r>
              <a:rPr lang="it-IT" sz="1600" dirty="0">
                <a:latin typeface="Cambria" panose="02040503050406030204" pitchFamily="18" charset="0"/>
              </a:rPr>
              <a:t>: definite non solo (e non necessariamente) in base al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numero</a:t>
            </a:r>
            <a:r>
              <a:rPr lang="it-IT" sz="1600" dirty="0">
                <a:latin typeface="Cambria" panose="02040503050406030204" pitchFamily="18" charset="0"/>
              </a:rPr>
              <a:t> dei membri, ma anche in base al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status marginale </a:t>
            </a:r>
            <a:r>
              <a:rPr lang="it-IT" sz="1600" dirty="0">
                <a:latin typeface="Cambria" panose="02040503050406030204" pitchFamily="18" charset="0"/>
              </a:rPr>
              <a:t>o alla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mancanza di potere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938764-2031-9549-BF08-631C1A8D086C}"/>
              </a:ext>
            </a:extLst>
          </p:cNvPr>
          <p:cNvSpPr txBox="1"/>
          <p:nvPr/>
        </p:nvSpPr>
        <p:spPr>
          <a:xfrm>
            <a:off x="1661452" y="4676944"/>
            <a:ext cx="616274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L’influenza esercitata da una minoranza è </a:t>
            </a:r>
            <a:r>
              <a:rPr lang="it-IT" b="1" i="1" dirty="0">
                <a:latin typeface="Cambria" panose="02040503050406030204" pitchFamily="18" charset="0"/>
              </a:rPr>
              <a:t>qualitativamente</a:t>
            </a:r>
            <a:r>
              <a:rPr lang="it-IT" dirty="0">
                <a:latin typeface="Cambria" panose="02040503050406030204" pitchFamily="18" charset="0"/>
              </a:rPr>
              <a:t> diversa dall’influenza esercitata da una maggioranza.</a:t>
            </a:r>
          </a:p>
        </p:txBody>
      </p:sp>
    </p:spTree>
    <p:extLst>
      <p:ext uri="{BB962C8B-B14F-4D97-AF65-F5344CB8AC3E}">
        <p14:creationId xmlns:p14="http://schemas.microsoft.com/office/powerpoint/2010/main" val="2058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224</TotalTime>
  <Words>3233</Words>
  <Application>Microsoft Office PowerPoint</Application>
  <PresentationFormat>Widescreen</PresentationFormat>
  <Paragraphs>302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5" baseType="lpstr">
      <vt:lpstr>Arial</vt:lpstr>
      <vt:lpstr>Cambria</vt:lpstr>
      <vt:lpstr>Lucida Handwriting</vt:lpstr>
      <vt:lpstr>Tahoma</vt:lpstr>
      <vt:lpstr>Times New Roman</vt:lpstr>
      <vt:lpstr>Tw Cen MT</vt:lpstr>
      <vt:lpstr>Tw Cen MT Condensed</vt:lpstr>
      <vt:lpstr>Wingdings</vt:lpstr>
      <vt:lpstr>Wingdings 3</vt:lpstr>
      <vt:lpstr>Integrale</vt:lpstr>
      <vt:lpstr>INFLUENZA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PHILIP ZIMBARDO L’esperimento di Stanford</vt:lpstr>
      <vt:lpstr>Ragazzi “normali”… </vt:lpstr>
      <vt:lpstr>Presentazione standard di PowerPoint</vt:lpstr>
      <vt:lpstr>Presentazione standard di PowerPoint</vt:lpstr>
      <vt:lpstr>CRONACA…</vt:lpstr>
      <vt:lpstr>Tajfel e Turner - SIT</vt:lpstr>
      <vt:lpstr>Presentazione standard di PowerPoint</vt:lpstr>
      <vt:lpstr>Presentazione standard di PowerPoint</vt:lpstr>
      <vt:lpstr>DE-INDIVIDUAZIONE</vt:lpstr>
      <vt:lpstr>Una domenica mattina d’agosto a Palo Alto…</vt:lpstr>
      <vt:lpstr>Interviste diagnostiche e test di personalità.</vt:lpstr>
      <vt:lpstr>EFFETTO STROPP</vt:lpstr>
      <vt:lpstr>Con 4 linee e senza staccare la penna dal foglio unisci tutti i punti</vt:lpstr>
      <vt:lpstr>Presentazione standard di PowerPoint</vt:lpstr>
      <vt:lpstr>DETENUTI</vt:lpstr>
      <vt:lpstr>GUARDIE CARCERARIE</vt:lpstr>
      <vt:lpstr>Presentazione standard di PowerPoint</vt:lpstr>
      <vt:lpstr>DURATA</vt:lpstr>
      <vt:lpstr>FOLLOW UP</vt:lpstr>
      <vt:lpstr>3 processi psicologici</vt:lpstr>
      <vt:lpstr>15 ottobre 2001  “The experiment” di Reicher e Haslam</vt:lpstr>
      <vt:lpstr>Risultati opposti a quelli di Zimbardo</vt:lpstr>
      <vt:lpstr>PERCHE? 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SOCIALE</dc:title>
  <dc:creator>Alessandra</dc:creator>
  <cp:lastModifiedBy>alessandra.fermani@unimc.it</cp:lastModifiedBy>
  <cp:revision>16</cp:revision>
  <dcterms:created xsi:type="dcterms:W3CDTF">2021-03-16T07:49:25Z</dcterms:created>
  <dcterms:modified xsi:type="dcterms:W3CDTF">2023-10-31T11:17:39Z</dcterms:modified>
</cp:coreProperties>
</file>