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9B31-2B33-47D0-910F-0DC8F0A6C546}" type="datetimeFigureOut">
              <a:rPr lang="it-IT" smtClean="0"/>
              <a:t>06/04/2021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7206-D533-4CCF-903A-D5B0329B6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89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9B31-2B33-47D0-910F-0DC8F0A6C546}" type="datetimeFigureOut">
              <a:rPr lang="it-IT" smtClean="0"/>
              <a:t>06/04/2021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7206-D533-4CCF-903A-D5B0329B6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57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9B31-2B33-47D0-910F-0DC8F0A6C546}" type="datetimeFigureOut">
              <a:rPr lang="it-IT" smtClean="0"/>
              <a:t>06/04/2021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7206-D533-4CCF-903A-D5B0329B6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948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9B31-2B33-47D0-910F-0DC8F0A6C546}" type="datetimeFigureOut">
              <a:rPr lang="it-IT" smtClean="0"/>
              <a:t>06/04/2021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7206-D533-4CCF-903A-D5B0329B6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86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9B31-2B33-47D0-910F-0DC8F0A6C546}" type="datetimeFigureOut">
              <a:rPr lang="it-IT" smtClean="0"/>
              <a:t>06/04/2021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7206-D533-4CCF-903A-D5B0329B6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304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9B31-2B33-47D0-910F-0DC8F0A6C546}" type="datetimeFigureOut">
              <a:rPr lang="it-IT" smtClean="0"/>
              <a:t>06/04/2021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7206-D533-4CCF-903A-D5B0329B6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572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9B31-2B33-47D0-910F-0DC8F0A6C546}" type="datetimeFigureOut">
              <a:rPr lang="it-IT" smtClean="0"/>
              <a:t>06/04/2021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7206-D533-4CCF-903A-D5B0329B6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68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9B31-2B33-47D0-910F-0DC8F0A6C546}" type="datetimeFigureOut">
              <a:rPr lang="it-IT" smtClean="0"/>
              <a:t>06/04/2021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7206-D533-4CCF-903A-D5B0329B6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6354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9B31-2B33-47D0-910F-0DC8F0A6C546}" type="datetimeFigureOut">
              <a:rPr lang="it-IT" smtClean="0"/>
              <a:t>06/04/2021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7206-D533-4CCF-903A-D5B0329B6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28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9B31-2B33-47D0-910F-0DC8F0A6C546}" type="datetimeFigureOut">
              <a:rPr lang="it-IT" smtClean="0"/>
              <a:t>06/04/2021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7206-D533-4CCF-903A-D5B0329B6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75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69B31-2B33-47D0-910F-0DC8F0A6C546}" type="datetimeFigureOut">
              <a:rPr lang="it-IT" smtClean="0"/>
              <a:t>06/04/2021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7206-D533-4CCF-903A-D5B0329B6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95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69B31-2B33-47D0-910F-0DC8F0A6C546}" type="datetimeFigureOut">
              <a:rPr lang="it-IT" smtClean="0"/>
              <a:t>06/04/2021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C7206-D533-4CCF-903A-D5B0329B66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634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205213-B3E1-C64F-AE8F-386216D7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9858E431-F248-314D-A61C-E5792E6951D0}"/>
              </a:ext>
            </a:extLst>
          </p:cNvPr>
          <p:cNvSpPr/>
          <p:nvPr/>
        </p:nvSpPr>
        <p:spPr>
          <a:xfrm>
            <a:off x="2209800" y="1988840"/>
            <a:ext cx="7772400" cy="122413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B07364D-864F-CC4D-B930-6569D8CFD0E7}"/>
              </a:ext>
            </a:extLst>
          </p:cNvPr>
          <p:cNvSpPr/>
          <p:nvPr/>
        </p:nvSpPr>
        <p:spPr>
          <a:xfrm>
            <a:off x="1991544" y="1995297"/>
            <a:ext cx="81824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  <a:t>La psicologia sociale nell’era digitale</a:t>
            </a:r>
            <a: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  <a:t/>
            </a:r>
            <a:b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</a:br>
            <a: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  <a:t/>
            </a:r>
            <a:br>
              <a:rPr lang="it-IT" sz="3600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Arial" panose="020B0604020202020204" pitchFamily="34" charset="0"/>
              </a:rPr>
            </a:br>
            <a:r>
              <a:rPr lang="it-IT" sz="2800" dirty="0">
                <a:solidFill>
                  <a:srgbClr val="1F497D"/>
                </a:solidFill>
                <a:latin typeface="Cambria" panose="02040503050406030204" pitchFamily="18" charset="0"/>
                <a:ea typeface="+mj-ea"/>
                <a:cs typeface="Arial Narrow" panose="020B0604020202020204" pitchFamily="34" charset="0"/>
              </a:rPr>
              <a:t>Cap. </a:t>
            </a:r>
            <a:r>
              <a:rPr lang="it-IT" sz="2800" dirty="0" smtClean="0">
                <a:solidFill>
                  <a:srgbClr val="1F497D"/>
                </a:solidFill>
                <a:latin typeface="Cambria" panose="02040503050406030204" pitchFamily="18" charset="0"/>
                <a:ea typeface="+mj-ea"/>
                <a:cs typeface="Arial Narrow" panose="020B0604020202020204" pitchFamily="34" charset="0"/>
              </a:rPr>
              <a:t>11</a:t>
            </a:r>
          </a:p>
          <a:p>
            <a:pPr algn="ctr"/>
            <a:endParaRPr lang="it-IT" sz="2800" dirty="0">
              <a:solidFill>
                <a:srgbClr val="1F497D"/>
              </a:solidFill>
              <a:latin typeface="Cambria" panose="02040503050406030204" pitchFamily="18" charset="0"/>
              <a:ea typeface="+mj-ea"/>
            </a:endParaRPr>
          </a:p>
          <a:p>
            <a:pPr algn="ctr"/>
            <a:endParaRPr lang="it-IT" sz="2800" dirty="0" smtClean="0">
              <a:solidFill>
                <a:srgbClr val="1F497D"/>
              </a:solidFill>
              <a:latin typeface="Cambria" panose="02040503050406030204" pitchFamily="18" charset="0"/>
              <a:ea typeface="+mj-ea"/>
            </a:endParaRPr>
          </a:p>
          <a:p>
            <a:pPr algn="ctr"/>
            <a:endParaRPr lang="it-IT" sz="2800" dirty="0">
              <a:solidFill>
                <a:srgbClr val="1F497D"/>
              </a:solidFill>
              <a:latin typeface="Cambria" panose="02040503050406030204" pitchFamily="18" charset="0"/>
              <a:ea typeface="+mj-ea"/>
            </a:endParaRPr>
          </a:p>
          <a:p>
            <a:pPr algn="ctr"/>
            <a:endParaRPr lang="it-IT" sz="2800" dirty="0" smtClean="0">
              <a:solidFill>
                <a:srgbClr val="1F497D"/>
              </a:solidFill>
              <a:latin typeface="Cambria" panose="02040503050406030204" pitchFamily="18" charset="0"/>
              <a:ea typeface="+mj-ea"/>
            </a:endParaRPr>
          </a:p>
          <a:p>
            <a:pPr algn="ctr"/>
            <a:r>
              <a:rPr lang="it-IT" sz="2800" smtClean="0">
                <a:solidFill>
                  <a:srgbClr val="1F497D"/>
                </a:solidFill>
                <a:latin typeface="Cambria" panose="02040503050406030204" pitchFamily="18" charset="0"/>
                <a:ea typeface="+mj-ea"/>
              </a:rPr>
              <a:t>PSICOLOGIA SOCIALE E DELLA FAMIGLIA</a:t>
            </a:r>
            <a:endParaRPr lang="it-IT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106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Social media e dinamiche relazionali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FFE0321-7ED4-324C-9C20-4CC812B739B2}"/>
              </a:ext>
            </a:extLst>
          </p:cNvPr>
          <p:cNvSpPr txBox="1"/>
          <p:nvPr/>
        </p:nvSpPr>
        <p:spPr>
          <a:xfrm>
            <a:off x="1660291" y="1556793"/>
            <a:ext cx="8612173" cy="830997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Con SOCIAL MEDIA ci si riferisce a quelle tecnologie web che offrono la </a:t>
            </a:r>
            <a:r>
              <a:rPr lang="it-IT" sz="1600" b="1" dirty="0">
                <a:latin typeface="Cambria" panose="02040503050406030204" pitchFamily="18" charset="0"/>
              </a:rPr>
              <a:t>possibilità di produrre, condividere e collaborare a contenuti online</a:t>
            </a:r>
            <a:r>
              <a:rPr lang="it-IT" sz="1600" dirty="0">
                <a:latin typeface="Cambria" panose="02040503050406030204" pitchFamily="18" charset="0"/>
              </a:rPr>
              <a:t> generati dagli utenti e che implicano un elemento di </a:t>
            </a:r>
            <a:r>
              <a:rPr lang="it-IT" sz="1600" b="1" dirty="0">
                <a:latin typeface="Cambria" panose="02040503050406030204" pitchFamily="18" charset="0"/>
              </a:rPr>
              <a:t>socialità</a:t>
            </a:r>
            <a:r>
              <a:rPr lang="it-IT" sz="16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9D673D12-D8C0-094A-8043-CC3E79AA50D8}"/>
              </a:ext>
            </a:extLst>
          </p:cNvPr>
          <p:cNvGrpSpPr/>
          <p:nvPr/>
        </p:nvGrpSpPr>
        <p:grpSpPr>
          <a:xfrm>
            <a:off x="7164630" y="3459194"/>
            <a:ext cx="1535534" cy="2058038"/>
            <a:chOff x="5640630" y="3459194"/>
            <a:chExt cx="1535534" cy="2058038"/>
          </a:xfrm>
        </p:grpSpPr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A925DD38-8B8B-664B-9A6E-998AD317393C}"/>
                </a:ext>
              </a:extLst>
            </p:cNvPr>
            <p:cNvSpPr txBox="1"/>
            <p:nvPr/>
          </p:nvSpPr>
          <p:spPr>
            <a:xfrm>
              <a:off x="5714967" y="3459194"/>
              <a:ext cx="1461197" cy="830997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64000"/>
              </a:schemeClr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Mondi virtuali in cui gli utenti interagiscono tra loro tramite avatar.</a:t>
              </a:r>
            </a:p>
          </p:txBody>
        </p:sp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18E5B729-0791-2942-998C-8A3FD03E3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5982" y="4551380"/>
              <a:ext cx="1008306" cy="280794"/>
            </a:xfrm>
            <a:prstGeom prst="rect">
              <a:avLst/>
            </a:prstGeom>
          </p:spPr>
        </p:pic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903F6989-F727-484D-AE4F-79D2DA175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8968" y="4722244"/>
              <a:ext cx="1413312" cy="794988"/>
            </a:xfrm>
            <a:prstGeom prst="rect">
              <a:avLst/>
            </a:prstGeom>
          </p:spPr>
        </p:pic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850C55B1-8B3A-5342-A2F6-7BFA09039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0630" y="4493778"/>
              <a:ext cx="515546" cy="515546"/>
            </a:xfrm>
            <a:prstGeom prst="rect">
              <a:avLst/>
            </a:prstGeom>
          </p:spPr>
        </p:pic>
      </p:grp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28A05C52-E442-104A-BB69-070019196436}"/>
              </a:ext>
            </a:extLst>
          </p:cNvPr>
          <p:cNvGrpSpPr/>
          <p:nvPr/>
        </p:nvGrpSpPr>
        <p:grpSpPr>
          <a:xfrm>
            <a:off x="8718392" y="3459194"/>
            <a:ext cx="2202144" cy="2418078"/>
            <a:chOff x="7045916" y="3459194"/>
            <a:chExt cx="2202144" cy="2418078"/>
          </a:xfrm>
        </p:grpSpPr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3358B295-ACBC-AF47-9640-35198A65A78D}"/>
                </a:ext>
              </a:extLst>
            </p:cNvPr>
            <p:cNvSpPr txBox="1"/>
            <p:nvPr/>
          </p:nvSpPr>
          <p:spPr>
            <a:xfrm>
              <a:off x="7164288" y="3459194"/>
              <a:ext cx="1728192" cy="1015663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Comunità virtuali in cui gli utenti creano profili pubblici, interagiscono tra loro secondo diverse modalità.</a:t>
              </a:r>
            </a:p>
          </p:txBody>
        </p:sp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AD3902B5-E89B-8945-92F3-49CC560E1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3941" y="4797152"/>
              <a:ext cx="435927" cy="435927"/>
            </a:xfrm>
            <a:prstGeom prst="rect">
              <a:avLst/>
            </a:prstGeom>
          </p:spPr>
        </p:pic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E3F66A4F-9ECA-3040-BC6E-41A11CE89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5916" y="5331994"/>
              <a:ext cx="545960" cy="545278"/>
            </a:xfrm>
            <a:prstGeom prst="rect">
              <a:avLst/>
            </a:prstGeom>
          </p:spPr>
        </p:pic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76BB5050-01D1-1846-8CF0-14FBB170D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1248" y="4869160"/>
              <a:ext cx="832716" cy="188662"/>
            </a:xfrm>
            <a:prstGeom prst="rect">
              <a:avLst/>
            </a:prstGeom>
          </p:spPr>
        </p:pic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41059458-8783-514B-A118-45A3FC449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3884" y="5264489"/>
              <a:ext cx="396759" cy="396759"/>
            </a:xfrm>
            <a:prstGeom prst="rect">
              <a:avLst/>
            </a:prstGeom>
          </p:spPr>
        </p:pic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8F49EE66-7A8F-F142-B353-2C89315F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38762" y="5206913"/>
              <a:ext cx="516196" cy="545278"/>
            </a:xfrm>
            <a:prstGeom prst="rect">
              <a:avLst/>
            </a:prstGeom>
          </p:spPr>
        </p:pic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66ABF0BC-E995-284F-B4CE-D4819042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38762" y="4807748"/>
              <a:ext cx="1109298" cy="623980"/>
            </a:xfrm>
            <a:prstGeom prst="rect">
              <a:avLst/>
            </a:prstGeom>
          </p:spPr>
        </p:pic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B1C4AEC2-EE1F-F24D-A299-71E15D38D14F}"/>
              </a:ext>
            </a:extLst>
          </p:cNvPr>
          <p:cNvGrpSpPr/>
          <p:nvPr/>
        </p:nvGrpSpPr>
        <p:grpSpPr>
          <a:xfrm>
            <a:off x="5334404" y="3459194"/>
            <a:ext cx="1841716" cy="1520664"/>
            <a:chOff x="3810404" y="3459194"/>
            <a:chExt cx="1841716" cy="1520664"/>
          </a:xfrm>
        </p:grpSpPr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05C90720-F982-8149-A03F-7B63BB2AB2BF}"/>
                </a:ext>
              </a:extLst>
            </p:cNvPr>
            <p:cNvSpPr txBox="1"/>
            <p:nvPr/>
          </p:nvSpPr>
          <p:spPr>
            <a:xfrm>
              <a:off x="3810404" y="3459194"/>
              <a:ext cx="1841716" cy="83099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1000"/>
              </a:schemeClr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Siti per la condivisione di determinate tipologie di contenuti, quali immagini e video.</a:t>
              </a:r>
            </a:p>
          </p:txBody>
        </p:sp>
        <p:pic>
          <p:nvPicPr>
            <p:cNvPr id="57" name="Immagine 56">
              <a:extLst>
                <a:ext uri="{FF2B5EF4-FFF2-40B4-BE49-F238E27FC236}">
                  <a16:creationId xmlns:a16="http://schemas.microsoft.com/office/drawing/2014/main" id="{E225516C-9803-0E42-8DAB-FBDE080D1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98067" y="4388176"/>
              <a:ext cx="817949" cy="343474"/>
            </a:xfrm>
            <a:prstGeom prst="rect">
              <a:avLst/>
            </a:prstGeom>
          </p:spPr>
        </p:pic>
        <p:pic>
          <p:nvPicPr>
            <p:cNvPr id="58" name="Immagine 57">
              <a:extLst>
                <a:ext uri="{FF2B5EF4-FFF2-40B4-BE49-F238E27FC236}">
                  <a16:creationId xmlns:a16="http://schemas.microsoft.com/office/drawing/2014/main" id="{45E74843-78EF-DF4E-8338-A52798D9B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06000" y="4493778"/>
              <a:ext cx="486080" cy="486080"/>
            </a:xfrm>
            <a:prstGeom prst="rect">
              <a:avLst/>
            </a:prstGeom>
          </p:spPr>
        </p:pic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766026D5-8F51-C74C-93D3-D524743CC822}"/>
              </a:ext>
            </a:extLst>
          </p:cNvPr>
          <p:cNvGrpSpPr/>
          <p:nvPr/>
        </p:nvGrpSpPr>
        <p:grpSpPr>
          <a:xfrm>
            <a:off x="3646024" y="3485485"/>
            <a:ext cx="1622373" cy="1717884"/>
            <a:chOff x="2122023" y="3485485"/>
            <a:chExt cx="1622373" cy="1717884"/>
          </a:xfrm>
        </p:grpSpPr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4DD63AAD-19C2-2B45-9411-B2EB51D174B9}"/>
                </a:ext>
              </a:extLst>
            </p:cNvPr>
            <p:cNvSpPr txBox="1"/>
            <p:nvPr/>
          </p:nvSpPr>
          <p:spPr>
            <a:xfrm>
              <a:off x="2122023" y="3485485"/>
              <a:ext cx="1622373" cy="1015663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4000"/>
              </a:schemeClr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Diari personali in cui si condividono interessi, esperienze e contenuti di vario genere.</a:t>
              </a:r>
              <a:endParaRPr lang="it-IT" sz="1400" dirty="0">
                <a:latin typeface="Cambria" panose="02040503050406030204" pitchFamily="18" charset="0"/>
              </a:endParaRPr>
            </a:p>
          </p:txBody>
        </p:sp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2D4F9FD4-5F07-5A49-A460-B7F514734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17282" y="4725144"/>
              <a:ext cx="486566" cy="478225"/>
            </a:xfrm>
            <a:prstGeom prst="rect">
              <a:avLst/>
            </a:prstGeom>
          </p:spPr>
        </p:pic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56E3551D-122B-954F-9CAC-995BFEE7C644}"/>
              </a:ext>
            </a:extLst>
          </p:cNvPr>
          <p:cNvGrpSpPr/>
          <p:nvPr/>
        </p:nvGrpSpPr>
        <p:grpSpPr>
          <a:xfrm>
            <a:off x="1661996" y="2523386"/>
            <a:ext cx="8898500" cy="799637"/>
            <a:chOff x="137996" y="2523385"/>
            <a:chExt cx="8898500" cy="799637"/>
          </a:xfrm>
        </p:grpSpPr>
        <p:grpSp>
          <p:nvGrpSpPr>
            <p:cNvPr id="68" name="Gruppo 67">
              <a:extLst>
                <a:ext uri="{FF2B5EF4-FFF2-40B4-BE49-F238E27FC236}">
                  <a16:creationId xmlns:a16="http://schemas.microsoft.com/office/drawing/2014/main" id="{AC7371A7-CDAC-7C48-8175-8A252EE90FC4}"/>
                </a:ext>
              </a:extLst>
            </p:cNvPr>
            <p:cNvGrpSpPr/>
            <p:nvPr/>
          </p:nvGrpSpPr>
          <p:grpSpPr>
            <a:xfrm>
              <a:off x="137996" y="2523385"/>
              <a:ext cx="8898500" cy="799637"/>
              <a:chOff x="137996" y="2523385"/>
              <a:chExt cx="8898500" cy="799637"/>
            </a:xfrm>
          </p:grpSpPr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21FED7E-9F8F-714F-B4CA-99F50469CF0A}"/>
                  </a:ext>
                </a:extLst>
              </p:cNvPr>
              <p:cNvSpPr txBox="1"/>
              <p:nvPr/>
            </p:nvSpPr>
            <p:spPr>
              <a:xfrm>
                <a:off x="3719030" y="2523385"/>
                <a:ext cx="1383870" cy="30777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2225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SOCIAL MEDIA</a:t>
                </a: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9CBF4043-65D7-2E4B-A416-911107D3574F}"/>
                  </a:ext>
                </a:extLst>
              </p:cNvPr>
              <p:cNvSpPr txBox="1"/>
              <p:nvPr/>
            </p:nvSpPr>
            <p:spPr>
              <a:xfrm>
                <a:off x="5714967" y="3015245"/>
                <a:ext cx="1453781" cy="30777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Virtual words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714E38DE-9B9A-7C47-98E1-761930E7ECCF}"/>
                  </a:ext>
                </a:extLst>
              </p:cNvPr>
              <p:cNvSpPr txBox="1"/>
              <p:nvPr/>
            </p:nvSpPr>
            <p:spPr>
              <a:xfrm>
                <a:off x="7308304" y="3015244"/>
                <a:ext cx="1728192" cy="30777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Social network</a:t>
                </a:r>
              </a:p>
            </p:txBody>
          </p:sp>
          <p:cxnSp>
            <p:nvCxnSpPr>
              <p:cNvPr id="3" name="Connettore 4 2">
                <a:extLst>
                  <a:ext uri="{FF2B5EF4-FFF2-40B4-BE49-F238E27FC236}">
                    <a16:creationId xmlns:a16="http://schemas.microsoft.com/office/drawing/2014/main" id="{9D63DFA0-83B8-FC4C-86EA-2345FAB34E7B}"/>
                  </a:ext>
                </a:extLst>
              </p:cNvPr>
              <p:cNvCxnSpPr>
                <a:cxnSpLocks/>
                <a:stCxn id="15" idx="3"/>
                <a:endCxn id="23" idx="0"/>
              </p:cNvCxnSpPr>
              <p:nvPr/>
            </p:nvCxnSpPr>
            <p:spPr>
              <a:xfrm>
                <a:off x="5102900" y="2677274"/>
                <a:ext cx="3069500" cy="337970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4 26">
                <a:extLst>
                  <a:ext uri="{FF2B5EF4-FFF2-40B4-BE49-F238E27FC236}">
                    <a16:creationId xmlns:a16="http://schemas.microsoft.com/office/drawing/2014/main" id="{28AE8B32-476F-7448-A331-AEA11EA344D5}"/>
                  </a:ext>
                </a:extLst>
              </p:cNvPr>
              <p:cNvCxnSpPr>
                <a:cxnSpLocks/>
                <a:stCxn id="15" idx="3"/>
                <a:endCxn id="22" idx="0"/>
              </p:cNvCxnSpPr>
              <p:nvPr/>
            </p:nvCxnSpPr>
            <p:spPr>
              <a:xfrm>
                <a:off x="5102900" y="2677274"/>
                <a:ext cx="1338958" cy="337971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42174427-D467-EA46-99FA-78ED22C549B6}"/>
                  </a:ext>
                </a:extLst>
              </p:cNvPr>
              <p:cNvSpPr txBox="1"/>
              <p:nvPr/>
            </p:nvSpPr>
            <p:spPr>
              <a:xfrm>
                <a:off x="3810404" y="2996952"/>
                <a:ext cx="1841716" cy="30777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Content communities</a:t>
                </a:r>
              </a:p>
            </p:txBody>
          </p:sp>
          <p:cxnSp>
            <p:nvCxnSpPr>
              <p:cNvPr id="32" name="Connettore 2 31">
                <a:extLst>
                  <a:ext uri="{FF2B5EF4-FFF2-40B4-BE49-F238E27FC236}">
                    <a16:creationId xmlns:a16="http://schemas.microsoft.com/office/drawing/2014/main" id="{E5A891D0-50E5-5E47-A32F-90E5ED681FD6}"/>
                  </a:ext>
                </a:extLst>
              </p:cNvPr>
              <p:cNvCxnSpPr>
                <a:cxnSpLocks/>
                <a:stCxn id="15" idx="2"/>
                <a:endCxn id="21" idx="0"/>
              </p:cNvCxnSpPr>
              <p:nvPr/>
            </p:nvCxnSpPr>
            <p:spPr>
              <a:xfrm>
                <a:off x="4410965" y="2831162"/>
                <a:ext cx="320297" cy="16579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6B8A1533-B1DB-8741-A26A-83531DE925F5}"/>
                  </a:ext>
                </a:extLst>
              </p:cNvPr>
              <p:cNvSpPr txBox="1"/>
              <p:nvPr/>
            </p:nvSpPr>
            <p:spPr>
              <a:xfrm>
                <a:off x="2122023" y="3015246"/>
                <a:ext cx="1622373" cy="30777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Weblogs</a:t>
                </a:r>
              </a:p>
            </p:txBody>
          </p:sp>
          <p:cxnSp>
            <p:nvCxnSpPr>
              <p:cNvPr id="25" name="Connettore 4 24">
                <a:extLst>
                  <a:ext uri="{FF2B5EF4-FFF2-40B4-BE49-F238E27FC236}">
                    <a16:creationId xmlns:a16="http://schemas.microsoft.com/office/drawing/2014/main" id="{BAE201D9-FC0C-9C40-922F-168FB2A05EC4}"/>
                  </a:ext>
                </a:extLst>
              </p:cNvPr>
              <p:cNvCxnSpPr>
                <a:cxnSpLocks/>
                <a:stCxn id="15" idx="1"/>
                <a:endCxn id="20" idx="0"/>
              </p:cNvCxnSpPr>
              <p:nvPr/>
            </p:nvCxnSpPr>
            <p:spPr>
              <a:xfrm rot="10800000" flipV="1">
                <a:off x="2933210" y="2677274"/>
                <a:ext cx="785820" cy="337972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86774EC3-2A40-A648-8262-C7F624A999A6}"/>
                  </a:ext>
                </a:extLst>
              </p:cNvPr>
              <p:cNvSpPr txBox="1"/>
              <p:nvPr/>
            </p:nvSpPr>
            <p:spPr>
              <a:xfrm>
                <a:off x="137996" y="3015245"/>
                <a:ext cx="1841716" cy="30777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9525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Collaborative projects</a:t>
                </a:r>
              </a:p>
            </p:txBody>
          </p:sp>
        </p:grpSp>
        <p:cxnSp>
          <p:nvCxnSpPr>
            <p:cNvPr id="13" name="Connettore 4 12">
              <a:extLst>
                <a:ext uri="{FF2B5EF4-FFF2-40B4-BE49-F238E27FC236}">
                  <a16:creationId xmlns:a16="http://schemas.microsoft.com/office/drawing/2014/main" id="{90941C5E-A2E2-C343-B6AE-6D02E1C71097}"/>
                </a:ext>
              </a:extLst>
            </p:cNvPr>
            <p:cNvCxnSpPr>
              <a:stCxn id="15" idx="1"/>
              <a:endCxn id="16" idx="0"/>
            </p:cNvCxnSpPr>
            <p:nvPr/>
          </p:nvCxnSpPr>
          <p:spPr>
            <a:xfrm rot="10800000" flipV="1">
              <a:off x="1058854" y="2677273"/>
              <a:ext cx="2660176" cy="33797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24F391A9-3298-F54B-AA45-69AFB1C7F0A4}"/>
              </a:ext>
            </a:extLst>
          </p:cNvPr>
          <p:cNvGrpSpPr/>
          <p:nvPr/>
        </p:nvGrpSpPr>
        <p:grpSpPr>
          <a:xfrm>
            <a:off x="1660291" y="3459194"/>
            <a:ext cx="1919724" cy="1554752"/>
            <a:chOff x="136291" y="3459194"/>
            <a:chExt cx="1919724" cy="1554752"/>
          </a:xfrm>
        </p:grpSpPr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6D0DDD3F-19B4-4C41-9178-7BF180244991}"/>
                </a:ext>
              </a:extLst>
            </p:cNvPr>
            <p:cNvSpPr txBox="1"/>
            <p:nvPr/>
          </p:nvSpPr>
          <p:spPr>
            <a:xfrm>
              <a:off x="136291" y="3459194"/>
              <a:ext cx="1919724" cy="646331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64000"/>
              </a:schemeClr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Comunità web volte a creare contenuti condivisi modificabili dagli utenti.</a:t>
              </a:r>
            </a:p>
          </p:txBody>
        </p:sp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59DFF4D1-124B-254E-AB8D-0B7AF88CC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96123" y="4394323"/>
              <a:ext cx="502529" cy="458636"/>
            </a:xfrm>
            <a:prstGeom prst="rect">
              <a:avLst/>
            </a:prstGeom>
          </p:spPr>
        </p:pic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A35C4E48-EC62-ED47-B7EB-E6938EE67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79301" y="4701175"/>
              <a:ext cx="992923" cy="312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88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Social media e dinamiche relazionali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FFE0321-7ED4-324C-9C20-4CC812B739B2}"/>
              </a:ext>
            </a:extLst>
          </p:cNvPr>
          <p:cNvSpPr txBox="1"/>
          <p:nvPr/>
        </p:nvSpPr>
        <p:spPr>
          <a:xfrm>
            <a:off x="1661452" y="1692098"/>
            <a:ext cx="8899044" cy="584775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Cambria" panose="02040503050406030204" pitchFamily="18" charset="0"/>
              </a:rPr>
              <a:t>Esistono delle caratteristiche disposizionali in grado di condurre a un maggiore o minore uso dei social network e delle loro specifiche funzionalità?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FEFC1976-F697-7841-9C7A-245E069E90AC}"/>
              </a:ext>
            </a:extLst>
          </p:cNvPr>
          <p:cNvGrpSpPr/>
          <p:nvPr/>
        </p:nvGrpSpPr>
        <p:grpSpPr>
          <a:xfrm>
            <a:off x="1946036" y="2520100"/>
            <a:ext cx="8564864" cy="1137307"/>
            <a:chOff x="422036" y="2520099"/>
            <a:chExt cx="8564864" cy="1137307"/>
          </a:xfrm>
        </p:grpSpPr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7836FC9C-A8C0-8C4C-A548-153D7A96AF3C}"/>
                </a:ext>
              </a:extLst>
            </p:cNvPr>
            <p:cNvSpPr txBox="1"/>
            <p:nvPr/>
          </p:nvSpPr>
          <p:spPr>
            <a:xfrm>
              <a:off x="1187624" y="2520099"/>
              <a:ext cx="6840760" cy="369332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Cambria" panose="02040503050406030204" pitchFamily="18" charset="0"/>
                </a:rPr>
                <a:t>Meta-analisi di </a:t>
              </a:r>
              <a:r>
                <a:rPr lang="it-IT" b="1" dirty="0" err="1">
                  <a:latin typeface="Cambria" panose="02040503050406030204" pitchFamily="18" charset="0"/>
                </a:rPr>
                <a:t>Liu</a:t>
              </a:r>
              <a:r>
                <a:rPr lang="it-IT" b="1" dirty="0">
                  <a:latin typeface="Cambria" panose="02040503050406030204" pitchFamily="18" charset="0"/>
                </a:rPr>
                <a:t> e Campbell [2017] </a:t>
              </a:r>
              <a:r>
                <a:rPr lang="it-IT" dirty="0">
                  <a:latin typeface="Cambria" panose="02040503050406030204" pitchFamily="18" charset="0"/>
                </a:rPr>
                <a:t>e </a:t>
              </a:r>
              <a:r>
                <a:rPr lang="it-IT" b="1" dirty="0" err="1">
                  <a:latin typeface="Cambria" panose="02040503050406030204" pitchFamily="18" charset="0"/>
                </a:rPr>
                <a:t>Liu</a:t>
              </a:r>
              <a:r>
                <a:rPr lang="it-IT" b="1" dirty="0">
                  <a:latin typeface="Cambria" panose="02040503050406030204" pitchFamily="18" charset="0"/>
                </a:rPr>
                <a:t> e </a:t>
              </a:r>
              <a:r>
                <a:rPr lang="it-IT" b="1" dirty="0" err="1">
                  <a:latin typeface="Cambria" panose="02040503050406030204" pitchFamily="18" charset="0"/>
                </a:rPr>
                <a:t>Baumeister</a:t>
              </a:r>
              <a:r>
                <a:rPr lang="it-IT" b="1" dirty="0">
                  <a:latin typeface="Cambria" panose="02040503050406030204" pitchFamily="18" charset="0"/>
                </a:rPr>
                <a:t> [2016]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6E59F724-005E-F545-9AC0-E0B5DB39D400}"/>
                </a:ext>
              </a:extLst>
            </p:cNvPr>
            <p:cNvSpPr txBox="1"/>
            <p:nvPr/>
          </p:nvSpPr>
          <p:spPr>
            <a:xfrm>
              <a:off x="422036" y="3072631"/>
              <a:ext cx="8564864" cy="584775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</a:rPr>
                <a:t>Alcune dimensioni del </a:t>
              </a:r>
              <a:r>
                <a:rPr lang="it-IT" sz="1600" b="1" dirty="0">
                  <a:latin typeface="Cambria" panose="02040503050406030204" pitchFamily="18" charset="0"/>
                </a:rPr>
                <a:t>BIG FIVE PERSONALITY MODEL </a:t>
              </a:r>
              <a:r>
                <a:rPr lang="it-IT" sz="1600" dirty="0">
                  <a:latin typeface="Cambria" panose="02040503050406030204" pitchFamily="18" charset="0"/>
                </a:rPr>
                <a:t>sembrano essere associate all’utilizzo dei social network.</a:t>
              </a:r>
            </a:p>
          </p:txBody>
        </p:sp>
        <p:cxnSp>
          <p:nvCxnSpPr>
            <p:cNvPr id="5" name="Connettore 4 4">
              <a:extLst>
                <a:ext uri="{FF2B5EF4-FFF2-40B4-BE49-F238E27FC236}">
                  <a16:creationId xmlns:a16="http://schemas.microsoft.com/office/drawing/2014/main" id="{87F981CD-2C3E-D34C-8F25-CAF88501281F}"/>
                </a:ext>
              </a:extLst>
            </p:cNvPr>
            <p:cNvCxnSpPr>
              <a:cxnSpLocks/>
              <a:stCxn id="44" idx="1"/>
              <a:endCxn id="48" idx="1"/>
            </p:cNvCxnSpPr>
            <p:nvPr/>
          </p:nvCxnSpPr>
          <p:spPr>
            <a:xfrm rot="10800000" flipV="1">
              <a:off x="422036" y="2704765"/>
              <a:ext cx="765588" cy="660254"/>
            </a:xfrm>
            <a:prstGeom prst="bentConnector3">
              <a:avLst>
                <a:gd name="adj1" fmla="val 129859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A247C4CB-E401-0C49-A21C-F604BF85C12E}"/>
              </a:ext>
            </a:extLst>
          </p:cNvPr>
          <p:cNvGrpSpPr/>
          <p:nvPr/>
        </p:nvGrpSpPr>
        <p:grpSpPr>
          <a:xfrm>
            <a:off x="1946036" y="3789041"/>
            <a:ext cx="8614460" cy="846717"/>
            <a:chOff x="422036" y="3789040"/>
            <a:chExt cx="8701160" cy="846717"/>
          </a:xfrm>
        </p:grpSpPr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3AAC4EE8-A39A-C64A-AEC8-3BB20E74B475}"/>
                </a:ext>
              </a:extLst>
            </p:cNvPr>
            <p:cNvSpPr txBox="1"/>
            <p:nvPr/>
          </p:nvSpPr>
          <p:spPr>
            <a:xfrm>
              <a:off x="422036" y="4112537"/>
              <a:ext cx="141366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NEVROTICISMO</a:t>
              </a: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89960958-B0DC-AC4F-BBFF-D0C277B10165}"/>
                </a:ext>
              </a:extLst>
            </p:cNvPr>
            <p:cNvSpPr txBox="1"/>
            <p:nvPr/>
          </p:nvSpPr>
          <p:spPr>
            <a:xfrm>
              <a:off x="2159130" y="3789373"/>
              <a:ext cx="3420982" cy="738664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Individui emotivamente instabili, che tendono all’irascibilità e a sperimentare livelli elevati di ansia e affettività negativa.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E341E46F-45F4-E147-A1CA-C89D548997D2}"/>
                </a:ext>
              </a:extLst>
            </p:cNvPr>
            <p:cNvSpPr txBox="1"/>
            <p:nvPr/>
          </p:nvSpPr>
          <p:spPr>
            <a:xfrm>
              <a:off x="5702215" y="3789040"/>
              <a:ext cx="3420981" cy="738664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È possibile utilizzino social network come </a:t>
              </a:r>
              <a:r>
                <a:rPr lang="it-IT" sz="1400" b="1" dirty="0">
                  <a:latin typeface="Cambria" panose="02040503050406030204" pitchFamily="18" charset="0"/>
                </a:rPr>
                <a:t>strategie di coping </a:t>
              </a:r>
              <a:r>
                <a:rPr lang="it-IT" sz="1400" dirty="0">
                  <a:latin typeface="Cambria" panose="02040503050406030204" pitchFamily="18" charset="0"/>
                </a:rPr>
                <a:t>oppure l’utilizzo deriva da cambiamenti umorali frequenti.</a:t>
              </a:r>
            </a:p>
          </p:txBody>
        </p: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01305C47-82AC-D145-819B-9B66FB43308A}"/>
                </a:ext>
              </a:extLst>
            </p:cNvPr>
            <p:cNvCxnSpPr>
              <a:cxnSpLocks/>
              <a:stCxn id="45" idx="3"/>
            </p:cNvCxnSpPr>
            <p:nvPr/>
          </p:nvCxnSpPr>
          <p:spPr>
            <a:xfrm>
              <a:off x="1835696" y="4266426"/>
              <a:ext cx="3234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2E7E2955-BFD5-ED4D-9594-279CF8291D99}"/>
                </a:ext>
              </a:extLst>
            </p:cNvPr>
            <p:cNvCxnSpPr>
              <a:cxnSpLocks/>
              <a:stCxn id="65" idx="3"/>
              <a:endCxn id="67" idx="1"/>
            </p:cNvCxnSpPr>
            <p:nvPr/>
          </p:nvCxnSpPr>
          <p:spPr>
            <a:xfrm flipV="1">
              <a:off x="5580112" y="4158372"/>
              <a:ext cx="122103" cy="3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E436DF7E-C759-CE47-B137-BD921108226D}"/>
              </a:ext>
            </a:extLst>
          </p:cNvPr>
          <p:cNvGrpSpPr/>
          <p:nvPr/>
        </p:nvGrpSpPr>
        <p:grpSpPr>
          <a:xfrm>
            <a:off x="1946036" y="4969165"/>
            <a:ext cx="8614460" cy="954108"/>
            <a:chOff x="422036" y="4969165"/>
            <a:chExt cx="8614460" cy="954108"/>
          </a:xfrm>
        </p:grpSpPr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43CCB408-8497-EC47-8D98-22E916AD4A6E}"/>
                </a:ext>
              </a:extLst>
            </p:cNvPr>
            <p:cNvSpPr txBox="1"/>
            <p:nvPr/>
          </p:nvSpPr>
          <p:spPr>
            <a:xfrm>
              <a:off x="422036" y="5292333"/>
              <a:ext cx="1512168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ESTROVERSIONE</a:t>
              </a:r>
            </a:p>
          </p:txBody>
        </p:sp>
        <p:sp>
          <p:nvSpPr>
            <p:cNvPr id="71" name="CasellaDiTesto 70">
              <a:extLst>
                <a:ext uri="{FF2B5EF4-FFF2-40B4-BE49-F238E27FC236}">
                  <a16:creationId xmlns:a16="http://schemas.microsoft.com/office/drawing/2014/main" id="{D05CC26D-C61C-5442-BA89-8AED02DD3DDE}"/>
                </a:ext>
              </a:extLst>
            </p:cNvPr>
            <p:cNvSpPr txBox="1"/>
            <p:nvPr/>
          </p:nvSpPr>
          <p:spPr>
            <a:xfrm>
              <a:off x="2257638" y="4969165"/>
              <a:ext cx="2890426" cy="738664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Persone più propense a partecipare ad attività sociali, che cercano attivamente il contatto con gli altri.</a:t>
              </a:r>
            </a:p>
          </p:txBody>
        </p:sp>
        <p:sp>
          <p:nvSpPr>
            <p:cNvPr id="73" name="CasellaDiTesto 72">
              <a:extLst>
                <a:ext uri="{FF2B5EF4-FFF2-40B4-BE49-F238E27FC236}">
                  <a16:creationId xmlns:a16="http://schemas.microsoft.com/office/drawing/2014/main" id="{5E222D6A-273A-D247-AD41-9882230F0F24}"/>
                </a:ext>
              </a:extLst>
            </p:cNvPr>
            <p:cNvSpPr txBox="1"/>
            <p:nvPr/>
          </p:nvSpPr>
          <p:spPr>
            <a:xfrm>
              <a:off x="5379041" y="4969166"/>
              <a:ext cx="3657455" cy="954107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L’estroversione predice il </a:t>
              </a:r>
              <a:r>
                <a:rPr lang="it-IT" sz="1400" b="1" dirty="0">
                  <a:latin typeface="Cambria" panose="02040503050406030204" pitchFamily="18" charset="0"/>
                </a:rPr>
                <a:t>numero di amici </a:t>
              </a:r>
              <a:r>
                <a:rPr lang="it-IT" sz="1400" dirty="0">
                  <a:latin typeface="Cambria" panose="02040503050406030204" pitchFamily="18" charset="0"/>
                </a:rPr>
                <a:t>sui social network. Inoltre, individui più sociali </a:t>
              </a:r>
              <a:r>
                <a:rPr lang="it-IT" sz="1400" b="1" dirty="0">
                  <a:latin typeface="Cambria" panose="02040503050406030204" pitchFamily="18" charset="0"/>
                </a:rPr>
                <a:t>ricoprono ruoli centrali </a:t>
              </a:r>
              <a:r>
                <a:rPr lang="it-IT" sz="1400" dirty="0">
                  <a:latin typeface="Cambria" panose="02040503050406030204" pitchFamily="18" charset="0"/>
                </a:rPr>
                <a:t>non solo nella realtà, ma anche online.</a:t>
              </a:r>
            </a:p>
          </p:txBody>
        </p: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AE8FFDB0-58CC-2745-B328-0303769DAB04}"/>
                </a:ext>
              </a:extLst>
            </p:cNvPr>
            <p:cNvCxnSpPr>
              <a:cxnSpLocks/>
              <a:stCxn id="51" idx="3"/>
              <a:endCxn id="71" idx="1"/>
            </p:cNvCxnSpPr>
            <p:nvPr/>
          </p:nvCxnSpPr>
          <p:spPr>
            <a:xfrm flipV="1">
              <a:off x="1934204" y="5338497"/>
              <a:ext cx="323434" cy="1077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3525A4C3-8D35-BD47-8638-32797B0DF0B2}"/>
                </a:ext>
              </a:extLst>
            </p:cNvPr>
            <p:cNvCxnSpPr>
              <a:cxnSpLocks/>
              <a:stCxn id="71" idx="3"/>
              <a:endCxn id="73" idx="1"/>
            </p:cNvCxnSpPr>
            <p:nvPr/>
          </p:nvCxnSpPr>
          <p:spPr>
            <a:xfrm>
              <a:off x="5148064" y="5338497"/>
              <a:ext cx="230977" cy="1077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086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Social media e dinamiche relazionali</a:t>
            </a:r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F4715F43-1F2E-B54C-A73E-6AADCE14399A}"/>
              </a:ext>
            </a:extLst>
          </p:cNvPr>
          <p:cNvGrpSpPr/>
          <p:nvPr/>
        </p:nvGrpSpPr>
        <p:grpSpPr>
          <a:xfrm>
            <a:off x="1946036" y="1670028"/>
            <a:ext cx="4674072" cy="1015663"/>
            <a:chOff x="422036" y="1670027"/>
            <a:chExt cx="4674072" cy="1015663"/>
          </a:xfrm>
        </p:grpSpPr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3AAC4EE8-A39A-C64A-AEC8-3BB20E74B475}"/>
                </a:ext>
              </a:extLst>
            </p:cNvPr>
            <p:cNvSpPr txBox="1"/>
            <p:nvPr/>
          </p:nvSpPr>
          <p:spPr>
            <a:xfrm>
              <a:off x="422036" y="2023971"/>
              <a:ext cx="1917716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APERTURA MENTALE</a:t>
              </a:r>
            </a:p>
          </p:txBody>
        </p: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01305C47-82AC-D145-819B-9B66FB43308A}"/>
                </a:ext>
              </a:extLst>
            </p:cNvPr>
            <p:cNvCxnSpPr>
              <a:cxnSpLocks/>
              <a:stCxn id="45" idx="3"/>
              <a:endCxn id="28" idx="1"/>
            </p:cNvCxnSpPr>
            <p:nvPr/>
          </p:nvCxnSpPr>
          <p:spPr>
            <a:xfrm flipV="1">
              <a:off x="2339752" y="2177859"/>
              <a:ext cx="339987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221F6A71-4AB3-9E4A-8477-A17D9B4A4E6D}"/>
                </a:ext>
              </a:extLst>
            </p:cNvPr>
            <p:cNvSpPr txBox="1"/>
            <p:nvPr/>
          </p:nvSpPr>
          <p:spPr>
            <a:xfrm>
              <a:off x="2679739" y="1670027"/>
              <a:ext cx="2416369" cy="1015663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Tipicamente attratte dalla novità, curiose e in cerca di informazioni e stimoli. Sono persone creative, originali e con buone capacità di comprensione.</a:t>
              </a:r>
            </a:p>
          </p:txBody>
        </p:sp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682DBB8B-CB53-D747-9FCF-4983F81B82E8}"/>
              </a:ext>
            </a:extLst>
          </p:cNvPr>
          <p:cNvGrpSpPr/>
          <p:nvPr/>
        </p:nvGrpSpPr>
        <p:grpSpPr>
          <a:xfrm>
            <a:off x="1933738" y="3174070"/>
            <a:ext cx="5170374" cy="646331"/>
            <a:chOff x="409738" y="3174067"/>
            <a:chExt cx="5026357" cy="768006"/>
          </a:xfrm>
        </p:grpSpPr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43CCB408-8497-EC47-8D98-22E916AD4A6E}"/>
                </a:ext>
              </a:extLst>
            </p:cNvPr>
            <p:cNvSpPr txBox="1"/>
            <p:nvPr/>
          </p:nvSpPr>
          <p:spPr>
            <a:xfrm>
              <a:off x="409738" y="3258992"/>
              <a:ext cx="1512168" cy="36571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COSCIENZIOSITÀ</a:t>
              </a:r>
            </a:p>
          </p:txBody>
        </p: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352FC5E4-CDFC-C74E-9731-6B0BBC0912C0}"/>
                </a:ext>
              </a:extLst>
            </p:cNvPr>
            <p:cNvCxnSpPr>
              <a:cxnSpLocks/>
              <a:stCxn id="51" idx="3"/>
              <a:endCxn id="30" idx="1"/>
            </p:cNvCxnSpPr>
            <p:nvPr/>
          </p:nvCxnSpPr>
          <p:spPr>
            <a:xfrm>
              <a:off x="1921906" y="3412881"/>
              <a:ext cx="380850" cy="920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A7CA6DFC-E254-7845-9D69-168C29039390}"/>
                </a:ext>
              </a:extLst>
            </p:cNvPr>
            <p:cNvSpPr txBox="1"/>
            <p:nvPr/>
          </p:nvSpPr>
          <p:spPr>
            <a:xfrm>
              <a:off x="2302756" y="3174067"/>
              <a:ext cx="3133339" cy="768006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Individui dotati di buon autocontrollo, precisi e perseveranti, ben disposti a seguire le regole e che si impegnano nelle cose che fanno.</a:t>
              </a:r>
            </a:p>
          </p:txBody>
        </p:sp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4B51000A-0BAB-2F4D-9392-22A9D35206F4}"/>
              </a:ext>
            </a:extLst>
          </p:cNvPr>
          <p:cNvGrpSpPr/>
          <p:nvPr/>
        </p:nvGrpSpPr>
        <p:grpSpPr>
          <a:xfrm>
            <a:off x="6620110" y="2177859"/>
            <a:ext cx="3940387" cy="1345880"/>
            <a:chOff x="5096108" y="2177859"/>
            <a:chExt cx="3514973" cy="1345880"/>
          </a:xfrm>
        </p:grpSpPr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89960958-B0DC-AC4F-BBFF-D0C277B10165}"/>
                </a:ext>
              </a:extLst>
            </p:cNvPr>
            <p:cNvSpPr txBox="1"/>
            <p:nvPr/>
          </p:nvSpPr>
          <p:spPr>
            <a:xfrm>
              <a:off x="5206688" y="2304885"/>
              <a:ext cx="3404393" cy="738664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Associate soprattutto all’utilizzo dei </a:t>
              </a:r>
              <a:r>
                <a:rPr lang="it-IT" sz="1400" b="1" dirty="0">
                  <a:latin typeface="Cambria" panose="02040503050406030204" pitchFamily="18" charset="0"/>
                </a:rPr>
                <a:t>videogiochi</a:t>
              </a:r>
              <a:r>
                <a:rPr lang="it-IT" sz="1400" dirty="0">
                  <a:latin typeface="Cambria" panose="02040503050406030204" pitchFamily="18" charset="0"/>
                </a:rPr>
                <a:t> presenti sui social network e alla </a:t>
              </a:r>
              <a:r>
                <a:rPr lang="it-IT" sz="1400" b="1" dirty="0">
                  <a:latin typeface="Cambria" panose="02040503050406030204" pitchFamily="18" charset="0"/>
                </a:rPr>
                <a:t>ricerca di informazioni </a:t>
              </a:r>
              <a:r>
                <a:rPr lang="it-IT" sz="1400" dirty="0">
                  <a:latin typeface="Cambria" panose="02040503050406030204" pitchFamily="18" charset="0"/>
                </a:rPr>
                <a:t>su queste piattaforme.</a:t>
              </a:r>
            </a:p>
          </p:txBody>
        </p:sp>
        <p:cxnSp>
          <p:nvCxnSpPr>
            <p:cNvPr id="50" name="Connettore 4 49">
              <a:extLst>
                <a:ext uri="{FF2B5EF4-FFF2-40B4-BE49-F238E27FC236}">
                  <a16:creationId xmlns:a16="http://schemas.microsoft.com/office/drawing/2014/main" id="{A046616A-4CD4-6B4D-BD87-25CE02C67EC2}"/>
                </a:ext>
              </a:extLst>
            </p:cNvPr>
            <p:cNvCxnSpPr>
              <a:cxnSpLocks/>
              <a:stCxn id="28" idx="3"/>
              <a:endCxn id="65" idx="0"/>
            </p:cNvCxnSpPr>
            <p:nvPr/>
          </p:nvCxnSpPr>
          <p:spPr>
            <a:xfrm>
              <a:off x="5096108" y="2177859"/>
              <a:ext cx="1812777" cy="127026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4 52">
              <a:extLst>
                <a:ext uri="{FF2B5EF4-FFF2-40B4-BE49-F238E27FC236}">
                  <a16:creationId xmlns:a16="http://schemas.microsoft.com/office/drawing/2014/main" id="{2CD25B24-53A0-CC4F-91C0-AC689ABB0B14}"/>
                </a:ext>
              </a:extLst>
            </p:cNvPr>
            <p:cNvCxnSpPr>
              <a:cxnSpLocks/>
              <a:stCxn id="30" idx="3"/>
              <a:endCxn id="65" idx="2"/>
            </p:cNvCxnSpPr>
            <p:nvPr/>
          </p:nvCxnSpPr>
          <p:spPr>
            <a:xfrm flipV="1">
              <a:off x="5527857" y="3043549"/>
              <a:ext cx="1381027" cy="480190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E47512B9-5167-824A-9C3B-C7EF65AECD9D}"/>
              </a:ext>
            </a:extLst>
          </p:cNvPr>
          <p:cNvGrpSpPr/>
          <p:nvPr/>
        </p:nvGrpSpPr>
        <p:grpSpPr>
          <a:xfrm>
            <a:off x="1946036" y="4005065"/>
            <a:ext cx="8614460" cy="954107"/>
            <a:chOff x="422036" y="4491117"/>
            <a:chExt cx="8284944" cy="954107"/>
          </a:xfrm>
        </p:grpSpPr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8398B3D6-0E29-E341-9FF5-586D089EE552}"/>
                </a:ext>
              </a:extLst>
            </p:cNvPr>
            <p:cNvSpPr txBox="1"/>
            <p:nvPr/>
          </p:nvSpPr>
          <p:spPr>
            <a:xfrm>
              <a:off x="422036" y="4814283"/>
              <a:ext cx="1512168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NARCISISMO</a:t>
              </a:r>
            </a:p>
          </p:txBody>
        </p:sp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9A37ED99-C993-004F-8F8D-38E7CD2E0E46}"/>
                </a:ext>
              </a:extLst>
            </p:cNvPr>
            <p:cNvCxnSpPr>
              <a:cxnSpLocks/>
              <a:stCxn id="32" idx="3"/>
              <a:endCxn id="58" idx="1"/>
            </p:cNvCxnSpPr>
            <p:nvPr/>
          </p:nvCxnSpPr>
          <p:spPr>
            <a:xfrm flipV="1">
              <a:off x="1934204" y="4965719"/>
              <a:ext cx="405548" cy="24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19073906-2FA1-394A-955C-BBEBC85B8CF7}"/>
                </a:ext>
              </a:extLst>
            </p:cNvPr>
            <p:cNvSpPr txBox="1"/>
            <p:nvPr/>
          </p:nvSpPr>
          <p:spPr>
            <a:xfrm>
              <a:off x="2339752" y="4642553"/>
              <a:ext cx="2577566" cy="646331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Cambria" panose="02040503050406030204" pitchFamily="18" charset="0"/>
                </a:rPr>
                <a:t>Persone caratterizzate da un senso di superiorità e dal desiderio di ottenere rispetto e ammirazione dagli altri.</a:t>
              </a:r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FCEE1E59-DD9A-D643-80B7-3DBC82FA447D}"/>
                </a:ext>
              </a:extLst>
            </p:cNvPr>
            <p:cNvSpPr txBox="1"/>
            <p:nvPr/>
          </p:nvSpPr>
          <p:spPr>
            <a:xfrm>
              <a:off x="5552130" y="4491117"/>
              <a:ext cx="3154850" cy="954107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Mostrano un </a:t>
              </a:r>
              <a:r>
                <a:rPr lang="it-IT" sz="1400" b="1" dirty="0">
                  <a:latin typeface="Cambria" panose="02040503050406030204" pitchFamily="18" charset="0"/>
                </a:rPr>
                <a:t>utilizzo</a:t>
              </a:r>
              <a:r>
                <a:rPr lang="it-IT" sz="1400" dirty="0">
                  <a:latin typeface="Cambria" panose="02040503050406030204" pitchFamily="18" charset="0"/>
                </a:rPr>
                <a:t> dei social network </a:t>
              </a:r>
              <a:r>
                <a:rPr lang="it-IT" sz="1400" b="1" dirty="0">
                  <a:latin typeface="Cambria" panose="02040503050406030204" pitchFamily="18" charset="0"/>
                </a:rPr>
                <a:t>maggiore</a:t>
              </a:r>
              <a:r>
                <a:rPr lang="it-IT" sz="1400" dirty="0">
                  <a:latin typeface="Cambria" panose="02040503050406030204" pitchFamily="18" charset="0"/>
                </a:rPr>
                <a:t> e anche un numero superiore di amici, interazioni, aggiornamenti dello stato e foto.</a:t>
              </a:r>
            </a:p>
          </p:txBody>
        </p:sp>
        <p:cxnSp>
          <p:nvCxnSpPr>
            <p:cNvPr id="57" name="Connettore 2 56">
              <a:extLst>
                <a:ext uri="{FF2B5EF4-FFF2-40B4-BE49-F238E27FC236}">
                  <a16:creationId xmlns:a16="http://schemas.microsoft.com/office/drawing/2014/main" id="{E48C0D42-8081-8447-BED7-5512120045D9}"/>
                </a:ext>
              </a:extLst>
            </p:cNvPr>
            <p:cNvCxnSpPr>
              <a:cxnSpLocks/>
              <a:stCxn id="58" idx="3"/>
              <a:endCxn id="61" idx="1"/>
            </p:cNvCxnSpPr>
            <p:nvPr/>
          </p:nvCxnSpPr>
          <p:spPr>
            <a:xfrm>
              <a:off x="4917318" y="4965719"/>
              <a:ext cx="634813" cy="24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2B6E0A78-8F09-3A4C-887E-5581ECC5E692}"/>
              </a:ext>
            </a:extLst>
          </p:cNvPr>
          <p:cNvSpPr txBox="1"/>
          <p:nvPr/>
        </p:nvSpPr>
        <p:spPr>
          <a:xfrm>
            <a:off x="1847528" y="5380761"/>
            <a:ext cx="838345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Anche la </a:t>
            </a:r>
            <a:r>
              <a:rPr lang="it-IT" sz="1400" b="1" dirty="0">
                <a:solidFill>
                  <a:schemeClr val="tx2"/>
                </a:solidFill>
                <a:latin typeface="Cambria" panose="02040503050406030204" pitchFamily="18" charset="0"/>
              </a:rPr>
              <a:t>SOLITUDINE</a:t>
            </a:r>
            <a:r>
              <a:rPr lang="it-IT" sz="1400" dirty="0">
                <a:latin typeface="Cambria" panose="02040503050406030204" pitchFamily="18" charset="0"/>
              </a:rPr>
              <a:t> sembra essere tra i fattori che maggiormente spiegano l’utilizzo complessivo dei social network.</a:t>
            </a:r>
          </a:p>
        </p:txBody>
      </p:sp>
    </p:spTree>
    <p:extLst>
      <p:ext uri="{BB962C8B-B14F-4D97-AF65-F5344CB8AC3E}">
        <p14:creationId xmlns:p14="http://schemas.microsoft.com/office/powerpoint/2010/main" val="141957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Social media e dinamiche relazionali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BC6B9AB-9734-C84D-B665-26F820F44A5D}"/>
              </a:ext>
            </a:extLst>
          </p:cNvPr>
          <p:cNvSpPr txBox="1"/>
          <p:nvPr/>
        </p:nvSpPr>
        <p:spPr>
          <a:xfrm>
            <a:off x="1661452" y="1556793"/>
            <a:ext cx="8549348" cy="584775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psicologia sociale ha indagato alcune </a:t>
            </a:r>
            <a:r>
              <a:rPr lang="it-IT" sz="1600" b="1" dirty="0">
                <a:latin typeface="Cambria" panose="02040503050406030204" pitchFamily="18" charset="0"/>
              </a:rPr>
              <a:t>DINAMICHE INTERPERSONALI </a:t>
            </a:r>
            <a:r>
              <a:rPr lang="it-IT" sz="1600" dirty="0">
                <a:latin typeface="Cambria" panose="02040503050406030204" pitchFamily="18" charset="0"/>
              </a:rPr>
              <a:t>che avvengono nei social media.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1450AE8F-D126-794D-BFD3-0CAF2D9D2DEB}"/>
              </a:ext>
            </a:extLst>
          </p:cNvPr>
          <p:cNvGrpSpPr/>
          <p:nvPr/>
        </p:nvGrpSpPr>
        <p:grpSpPr>
          <a:xfrm>
            <a:off x="1883531" y="2204864"/>
            <a:ext cx="7776866" cy="3501190"/>
            <a:chOff x="359531" y="2204864"/>
            <a:chExt cx="7776866" cy="3501190"/>
          </a:xfrm>
        </p:grpSpPr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3F831DE7-C527-A346-847E-6078300B208B}"/>
                </a:ext>
              </a:extLst>
            </p:cNvPr>
            <p:cNvSpPr txBox="1"/>
            <p:nvPr/>
          </p:nvSpPr>
          <p:spPr>
            <a:xfrm>
              <a:off x="359531" y="2213575"/>
              <a:ext cx="2160240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PRESENTAZIONE DEL SÉ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7385EB32-D1F3-1246-A7C0-7D1CD4F8A7BB}"/>
                </a:ext>
              </a:extLst>
            </p:cNvPr>
            <p:cNvSpPr txBox="1"/>
            <p:nvPr/>
          </p:nvSpPr>
          <p:spPr>
            <a:xfrm>
              <a:off x="3311860" y="2213575"/>
              <a:ext cx="1872208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RIVELAZIONE DEL SÉ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E69F2414-E106-F64D-B407-13EB3525AB8F}"/>
                </a:ext>
              </a:extLst>
            </p:cNvPr>
            <p:cNvSpPr txBox="1"/>
            <p:nvPr/>
          </p:nvSpPr>
          <p:spPr>
            <a:xfrm>
              <a:off x="5976157" y="2213575"/>
              <a:ext cx="2160240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CONFRONTO SOCIALE</a:t>
              </a:r>
            </a:p>
          </p:txBody>
        </p:sp>
        <p:cxnSp>
          <p:nvCxnSpPr>
            <p:cNvPr id="3" name="Connettore 1 2">
              <a:extLst>
                <a:ext uri="{FF2B5EF4-FFF2-40B4-BE49-F238E27FC236}">
                  <a16:creationId xmlns:a16="http://schemas.microsoft.com/office/drawing/2014/main" id="{60A4D158-3C4E-6140-A8A8-13F9DC76B777}"/>
                </a:ext>
              </a:extLst>
            </p:cNvPr>
            <p:cNvCxnSpPr/>
            <p:nvPr/>
          </p:nvCxnSpPr>
          <p:spPr>
            <a:xfrm>
              <a:off x="2843808" y="2204864"/>
              <a:ext cx="0" cy="35011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>
              <a:extLst>
                <a:ext uri="{FF2B5EF4-FFF2-40B4-BE49-F238E27FC236}">
                  <a16:creationId xmlns:a16="http://schemas.microsoft.com/office/drawing/2014/main" id="{5D2D1E2C-6A89-C34C-8FAF-5A714AF100A8}"/>
                </a:ext>
              </a:extLst>
            </p:cNvPr>
            <p:cNvCxnSpPr/>
            <p:nvPr/>
          </p:nvCxnSpPr>
          <p:spPr>
            <a:xfrm>
              <a:off x="5652120" y="2204864"/>
              <a:ext cx="0" cy="35011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EF66256-421F-0E47-ACFC-3C41B7D06520}"/>
              </a:ext>
            </a:extLst>
          </p:cNvPr>
          <p:cNvSpPr txBox="1"/>
          <p:nvPr/>
        </p:nvSpPr>
        <p:spPr>
          <a:xfrm>
            <a:off x="7320138" y="2573616"/>
            <a:ext cx="3024331" cy="954107"/>
          </a:xfrm>
          <a:prstGeom prst="rect">
            <a:avLst/>
          </a:prstGeom>
          <a:noFill/>
          <a:ln w="63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Si riferisce al processo per cui gli esseri umani tendono a confrontarsi con gli altri per </a:t>
            </a:r>
            <a:r>
              <a:rPr lang="it-IT" sz="1400" b="1" dirty="0">
                <a:latin typeface="Cambria" panose="02040503050406030204" pitchFamily="18" charset="0"/>
              </a:rPr>
              <a:t>ottenere informazioni circa loro stessi</a:t>
            </a:r>
            <a:r>
              <a:rPr lang="it-IT" sz="14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D7B757C-4FCC-DC48-8960-ACA36E8D5214}"/>
              </a:ext>
            </a:extLst>
          </p:cNvPr>
          <p:cNvGrpSpPr/>
          <p:nvPr/>
        </p:nvGrpSpPr>
        <p:grpSpPr>
          <a:xfrm>
            <a:off x="1703513" y="2573616"/>
            <a:ext cx="5328591" cy="1169551"/>
            <a:chOff x="179512" y="2573615"/>
            <a:chExt cx="5328591" cy="1169551"/>
          </a:xfrm>
        </p:grpSpPr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22EC12DF-96A0-BF4C-8E17-02B0458C6CC9}"/>
                </a:ext>
              </a:extLst>
            </p:cNvPr>
            <p:cNvSpPr txBox="1"/>
            <p:nvPr/>
          </p:nvSpPr>
          <p:spPr>
            <a:xfrm>
              <a:off x="2987824" y="2573615"/>
              <a:ext cx="2520279" cy="1169551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Si riferisce al </a:t>
              </a:r>
              <a:r>
                <a:rPr lang="it-IT" sz="1400" b="1" dirty="0">
                  <a:latin typeface="Cambria" panose="02040503050406030204" pitchFamily="18" charset="0"/>
                </a:rPr>
                <a:t>rivelare informazioni su se stessi </a:t>
              </a:r>
              <a:r>
                <a:rPr lang="it-IT" sz="1400" dirty="0">
                  <a:latin typeface="Cambria" panose="02040503050406030204" pitchFamily="18" charset="0"/>
                </a:rPr>
                <a:t>che </a:t>
              </a:r>
              <a:r>
                <a:rPr lang="it-IT" sz="1400" b="1" dirty="0">
                  <a:latin typeface="Cambria" panose="02040503050406030204" pitchFamily="18" charset="0"/>
                </a:rPr>
                <a:t>difficilmente</a:t>
              </a:r>
              <a:r>
                <a:rPr lang="it-IT" sz="1400" dirty="0">
                  <a:latin typeface="Cambria" panose="02040503050406030204" pitchFamily="18" charset="0"/>
                </a:rPr>
                <a:t> sarebbero </a:t>
              </a:r>
              <a:r>
                <a:rPr lang="it-IT" sz="1400" b="1" dirty="0">
                  <a:latin typeface="Cambria" panose="02040503050406030204" pitchFamily="18" charset="0"/>
                </a:rPr>
                <a:t>accessibili</a:t>
              </a:r>
              <a:r>
                <a:rPr lang="it-IT" sz="1400" dirty="0">
                  <a:latin typeface="Cambria" panose="02040503050406030204" pitchFamily="18" charset="0"/>
                </a:rPr>
                <a:t> agli altri se non fossimo noi a rivelarle.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4C62005A-4F8A-CA49-8C6C-B133C4392286}"/>
                </a:ext>
              </a:extLst>
            </p:cNvPr>
            <p:cNvSpPr txBox="1"/>
            <p:nvPr/>
          </p:nvSpPr>
          <p:spPr>
            <a:xfrm>
              <a:off x="179512" y="2573615"/>
              <a:ext cx="2592286" cy="1169551"/>
            </a:xfrm>
            <a:prstGeom prst="rect">
              <a:avLst/>
            </a:prstGeom>
            <a:noFill/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Consiste nel </a:t>
              </a:r>
              <a:r>
                <a:rPr lang="it-IT" sz="1400" b="1" dirty="0">
                  <a:latin typeface="Cambria" panose="02040503050406030204" pitchFamily="18" charset="0"/>
                </a:rPr>
                <a:t>selezionare e mostrare alcuni aspetti di sé stessi</a:t>
              </a:r>
              <a:r>
                <a:rPr lang="it-IT" sz="1400" dirty="0">
                  <a:latin typeface="Cambria" panose="02040503050406030204" pitchFamily="18" charset="0"/>
                </a:rPr>
                <a:t> per gestire la </a:t>
              </a:r>
              <a:r>
                <a:rPr lang="it-IT" sz="1400" b="1" dirty="0">
                  <a:latin typeface="Cambria" panose="02040503050406030204" pitchFamily="18" charset="0"/>
                </a:rPr>
                <a:t>formazione delle impressioni su di noi </a:t>
              </a:r>
              <a:r>
                <a:rPr lang="it-IT" sz="1400" dirty="0">
                  <a:latin typeface="Cambria" panose="02040503050406030204" pitchFamily="18" charset="0"/>
                </a:rPr>
                <a:t>da parte degli altri.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2A037F1-E345-0F49-BCDE-2F876F08E187}"/>
              </a:ext>
            </a:extLst>
          </p:cNvPr>
          <p:cNvGrpSpPr/>
          <p:nvPr/>
        </p:nvGrpSpPr>
        <p:grpSpPr>
          <a:xfrm>
            <a:off x="1703512" y="4078234"/>
            <a:ext cx="5328586" cy="1961639"/>
            <a:chOff x="179512" y="4078233"/>
            <a:chExt cx="5328586" cy="1961639"/>
          </a:xfrm>
        </p:grpSpPr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3423AC14-B3BA-2346-8636-8F657250CF47}"/>
                </a:ext>
              </a:extLst>
            </p:cNvPr>
            <p:cNvSpPr txBox="1"/>
            <p:nvPr/>
          </p:nvSpPr>
          <p:spPr>
            <a:xfrm>
              <a:off x="179513" y="4078233"/>
              <a:ext cx="5328585" cy="5232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IPOTESI I:</a:t>
              </a:r>
              <a:r>
                <a:rPr lang="it-IT" sz="1400" dirty="0">
                  <a:latin typeface="Cambria" panose="02040503050406030204" pitchFamily="18" charset="0"/>
                </a:rPr>
                <a:t> la mancanza di segnali non verbali rende lo scambio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meno personale e meno ricco </a:t>
              </a:r>
              <a:r>
                <a:rPr lang="it-IT" sz="1400" dirty="0">
                  <a:latin typeface="Cambria" panose="02040503050406030204" pitchFamily="18" charset="0"/>
                </a:rPr>
                <a:t>rispetto a un contesto faccia a faccia.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270A6F9F-D96E-9142-BE16-D95303F2C2C1}"/>
                </a:ext>
              </a:extLst>
            </p:cNvPr>
            <p:cNvSpPr txBox="1"/>
            <p:nvPr/>
          </p:nvSpPr>
          <p:spPr>
            <a:xfrm>
              <a:off x="179512" y="4707141"/>
              <a:ext cx="5328581" cy="52322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IPOTESI II</a:t>
              </a:r>
              <a:r>
                <a:rPr lang="it-IT" sz="1400" dirty="0">
                  <a:latin typeface="Cambria" panose="02040503050406030204" pitchFamily="18" charset="0"/>
                </a:rPr>
                <a:t>: presentazione e rivelazione del sé online e offline sono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sovrapponibili</a:t>
              </a:r>
              <a:r>
                <a:rPr lang="it-IT" sz="1400" dirty="0">
                  <a:latin typeface="Cambria" panose="02040503050406030204" pitchFamily="18" charset="0"/>
                </a:rPr>
                <a:t> nei moderni social media</a:t>
              </a: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0EC40EF2-95FA-3847-A852-C748C6026F32}"/>
                </a:ext>
              </a:extLst>
            </p:cNvPr>
            <p:cNvSpPr txBox="1"/>
            <p:nvPr/>
          </p:nvSpPr>
          <p:spPr>
            <a:xfrm>
              <a:off x="179512" y="5301208"/>
              <a:ext cx="5328581" cy="73866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latin typeface="Cambria" panose="02040503050406030204" pitchFamily="18" charset="0"/>
                </a:rPr>
                <a:t>IPOTESI III</a:t>
              </a:r>
              <a:r>
                <a:rPr lang="it-IT" sz="1400" dirty="0">
                  <a:latin typeface="Cambria" panose="02040503050406030204" pitchFamily="18" charset="0"/>
                </a:rPr>
                <a:t>: alcune caratteristiche dei social media (anonimato, pseudonimi, mancanza del non verbale) rendono la comunicazione </a:t>
              </a:r>
              <a:r>
                <a:rPr lang="it-IT" sz="1400" dirty="0">
                  <a:solidFill>
                    <a:schemeClr val="accent2"/>
                  </a:solidFill>
                  <a:latin typeface="Cambria" panose="02040503050406030204" pitchFamily="18" charset="0"/>
                </a:rPr>
                <a:t>iperpersonale</a:t>
              </a:r>
              <a:r>
                <a:rPr lang="it-IT" sz="1400" dirty="0">
                  <a:latin typeface="Cambria" panose="02040503050406030204" pitchFamily="18" charset="0"/>
                </a:rPr>
                <a:t>, facilitando e velocizzando la conoscenza degli altri.</a:t>
              </a:r>
            </a:p>
          </p:txBody>
        </p:sp>
      </p:grp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C9147525-A897-DD4A-8472-55B15611D940}"/>
              </a:ext>
            </a:extLst>
          </p:cNvPr>
          <p:cNvSpPr txBox="1"/>
          <p:nvPr/>
        </p:nvSpPr>
        <p:spPr>
          <a:xfrm>
            <a:off x="7320137" y="3908956"/>
            <a:ext cx="3024320" cy="954107"/>
          </a:xfrm>
          <a:prstGeom prst="rect">
            <a:avLst/>
          </a:prstGeom>
          <a:noFill/>
          <a:ln w="635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Online, </a:t>
            </a:r>
            <a:r>
              <a:rPr lang="it-IT" sz="1400" b="1" dirty="0">
                <a:latin typeface="Cambria" panose="02040503050406030204" pitchFamily="18" charset="0"/>
              </a:rPr>
              <a:t>le immagini e le foto degli utenti </a:t>
            </a:r>
            <a:r>
              <a:rPr lang="it-IT" sz="1400" dirty="0">
                <a:latin typeface="Cambria" panose="02040503050406030204" pitchFamily="18" charset="0"/>
              </a:rPr>
              <a:t>veicolano numerose informazioni e sono un forte stimolo al confronto sociale.</a:t>
            </a:r>
          </a:p>
        </p:txBody>
      </p:sp>
    </p:spTree>
    <p:extLst>
      <p:ext uri="{BB962C8B-B14F-4D97-AF65-F5344CB8AC3E}">
        <p14:creationId xmlns:p14="http://schemas.microsoft.com/office/powerpoint/2010/main" val="140551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Aggressività e comportamenti antisociali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BC6B9AB-9734-C84D-B665-26F820F44A5D}"/>
              </a:ext>
            </a:extLst>
          </p:cNvPr>
          <p:cNvSpPr txBox="1"/>
          <p:nvPr/>
        </p:nvSpPr>
        <p:spPr>
          <a:xfrm>
            <a:off x="1661452" y="1700808"/>
            <a:ext cx="8549348" cy="338554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L’aggressività e le condotte antisociali trovano sfogo anche in rete.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008B70B-3AD7-B946-89D9-892DEF2A76DB}"/>
              </a:ext>
            </a:extLst>
          </p:cNvPr>
          <p:cNvSpPr txBox="1"/>
          <p:nvPr/>
        </p:nvSpPr>
        <p:spPr>
          <a:xfrm>
            <a:off x="1661453" y="2291300"/>
            <a:ext cx="261576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CRIMINI ATTUATI IN RETE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38A159C7-B096-8141-AC54-41BF9CB400B2}"/>
              </a:ext>
            </a:extLst>
          </p:cNvPr>
          <p:cNvGrpSpPr/>
          <p:nvPr/>
        </p:nvGrpSpPr>
        <p:grpSpPr>
          <a:xfrm>
            <a:off x="1775520" y="2629855"/>
            <a:ext cx="1994468" cy="2824081"/>
            <a:chOff x="251520" y="2629854"/>
            <a:chExt cx="1994468" cy="2824081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A120C99-ABA6-2444-ADFE-44539D31FD9D}"/>
                </a:ext>
              </a:extLst>
            </p:cNvPr>
            <p:cNvSpPr txBox="1"/>
            <p:nvPr/>
          </p:nvSpPr>
          <p:spPr>
            <a:xfrm>
              <a:off x="653246" y="3175085"/>
              <a:ext cx="1584176" cy="338554"/>
            </a:xfrm>
            <a:prstGeom prst="rect">
              <a:avLst/>
            </a:prstGeom>
            <a:noFill/>
            <a:ln w="158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</a:rPr>
                <a:t>Cyberterrorism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0E7464F5-FB59-3541-BB20-60B582C2DB49}"/>
                </a:ext>
              </a:extLst>
            </p:cNvPr>
            <p:cNvSpPr txBox="1"/>
            <p:nvPr/>
          </p:nvSpPr>
          <p:spPr>
            <a:xfrm>
              <a:off x="653246" y="4025389"/>
              <a:ext cx="1584176" cy="338554"/>
            </a:xfrm>
            <a:prstGeom prst="rect">
              <a:avLst/>
            </a:prstGeom>
            <a:noFill/>
            <a:ln w="158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</a:rPr>
                <a:t>Cyberstalking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58216608-303C-CD48-99A3-45DB7C515A00}"/>
                </a:ext>
              </a:extLst>
            </p:cNvPr>
            <p:cNvSpPr txBox="1"/>
            <p:nvPr/>
          </p:nvSpPr>
          <p:spPr>
            <a:xfrm>
              <a:off x="661812" y="4869160"/>
              <a:ext cx="1584176" cy="584775"/>
            </a:xfrm>
            <a:prstGeom prst="rect">
              <a:avLst/>
            </a:prstGeom>
            <a:noFill/>
            <a:ln w="158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</a:rPr>
                <a:t>Online harassment</a:t>
              </a:r>
            </a:p>
          </p:txBody>
        </p:sp>
        <p:cxnSp>
          <p:nvCxnSpPr>
            <p:cNvPr id="8" name="Connettore 4 7">
              <a:extLst>
                <a:ext uri="{FF2B5EF4-FFF2-40B4-BE49-F238E27FC236}">
                  <a16:creationId xmlns:a16="http://schemas.microsoft.com/office/drawing/2014/main" id="{C19B6382-0760-3C43-BC07-DDFCEF00CFC0}"/>
                </a:ext>
              </a:extLst>
            </p:cNvPr>
            <p:cNvCxnSpPr>
              <a:endCxn id="21" idx="1"/>
            </p:cNvCxnSpPr>
            <p:nvPr/>
          </p:nvCxnSpPr>
          <p:spPr>
            <a:xfrm rot="16200000" flipH="1">
              <a:off x="95129" y="2786245"/>
              <a:ext cx="714508" cy="401726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4 10">
              <a:extLst>
                <a:ext uri="{FF2B5EF4-FFF2-40B4-BE49-F238E27FC236}">
                  <a16:creationId xmlns:a16="http://schemas.microsoft.com/office/drawing/2014/main" id="{8C60CA5D-BCA5-7647-ABF3-2416C6724868}"/>
                </a:ext>
              </a:extLst>
            </p:cNvPr>
            <p:cNvCxnSpPr>
              <a:endCxn id="22" idx="1"/>
            </p:cNvCxnSpPr>
            <p:nvPr/>
          </p:nvCxnSpPr>
          <p:spPr>
            <a:xfrm rot="16200000" flipH="1">
              <a:off x="-330023" y="3211397"/>
              <a:ext cx="1564812" cy="401726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4 14">
              <a:extLst>
                <a:ext uri="{FF2B5EF4-FFF2-40B4-BE49-F238E27FC236}">
                  <a16:creationId xmlns:a16="http://schemas.microsoft.com/office/drawing/2014/main" id="{21B8E976-7A6C-5645-AFE0-DB2CEA2FD54F}"/>
                </a:ext>
              </a:extLst>
            </p:cNvPr>
            <p:cNvCxnSpPr>
              <a:endCxn id="24" idx="1"/>
            </p:cNvCxnSpPr>
            <p:nvPr/>
          </p:nvCxnSpPr>
          <p:spPr>
            <a:xfrm rot="16200000" flipH="1">
              <a:off x="-809181" y="3690555"/>
              <a:ext cx="2531694" cy="410292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B6271FD7-A6A8-E94B-9E6D-09DD99A2F9E5}"/>
              </a:ext>
            </a:extLst>
          </p:cNvPr>
          <p:cNvGrpSpPr/>
          <p:nvPr/>
        </p:nvGrpSpPr>
        <p:grpSpPr>
          <a:xfrm>
            <a:off x="3761422" y="3078254"/>
            <a:ext cx="6727066" cy="2366971"/>
            <a:chOff x="2237422" y="3078253"/>
            <a:chExt cx="6727066" cy="2366971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AC66A311-4356-8F41-82E1-8786EE759476}"/>
                </a:ext>
              </a:extLst>
            </p:cNvPr>
            <p:cNvGrpSpPr/>
            <p:nvPr/>
          </p:nvGrpSpPr>
          <p:grpSpPr>
            <a:xfrm>
              <a:off x="2544162" y="3078253"/>
              <a:ext cx="6420326" cy="2366971"/>
              <a:chOff x="2544162" y="3078253"/>
              <a:chExt cx="6420326" cy="2366971"/>
            </a:xfrm>
          </p:grpSpPr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A9EB21AE-9931-5A49-B6F1-596DA87783E2}"/>
                  </a:ext>
                </a:extLst>
              </p:cNvPr>
              <p:cNvSpPr txBox="1"/>
              <p:nvPr/>
            </p:nvSpPr>
            <p:spPr>
              <a:xfrm>
                <a:off x="2544162" y="3078253"/>
                <a:ext cx="6420326" cy="523220"/>
              </a:xfrm>
              <a:prstGeom prst="rect">
                <a:avLst/>
              </a:prstGeom>
              <a:noFill/>
              <a:ln w="6350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Utilizza internet per </a:t>
                </a:r>
                <a:r>
                  <a:rPr lang="it-IT" sz="1400" b="1" dirty="0">
                    <a:latin typeface="Cambria" panose="02040503050406030204" pitchFamily="18" charset="0"/>
                  </a:rPr>
                  <a:t>condurre atti violenti che mettono a rischio la vita delle persone </a:t>
                </a:r>
                <a:r>
                  <a:rPr lang="it-IT" sz="1400" dirty="0">
                    <a:latin typeface="Cambria" panose="02040503050406030204" pitchFamily="18" charset="0"/>
                  </a:rPr>
                  <a:t>per scopi </a:t>
                </a:r>
                <a:r>
                  <a:rPr lang="it-IT" sz="1400" b="1" dirty="0">
                    <a:latin typeface="Cambria" panose="02040503050406030204" pitchFamily="18" charset="0"/>
                  </a:rPr>
                  <a:t>politici o ideologici.</a:t>
                </a:r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22364586-F1E1-4E47-B0A0-B6B9246C2C1C}"/>
                  </a:ext>
                </a:extLst>
              </p:cNvPr>
              <p:cNvSpPr txBox="1"/>
              <p:nvPr/>
            </p:nvSpPr>
            <p:spPr>
              <a:xfrm>
                <a:off x="2557554" y="4057327"/>
                <a:ext cx="6406934" cy="307777"/>
              </a:xfrm>
              <a:prstGeom prst="rect">
                <a:avLst/>
              </a:prstGeom>
              <a:noFill/>
              <a:ln w="6350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Indica l’atto di </a:t>
                </a:r>
                <a:r>
                  <a:rPr lang="it-IT" sz="1400" b="1" dirty="0">
                    <a:latin typeface="Cambria" panose="02040503050406030204" pitchFamily="18" charset="0"/>
                  </a:rPr>
                  <a:t>perseguitare una persona tramite social media.</a:t>
                </a:r>
              </a:p>
            </p:txBody>
          </p:sp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68811C41-2A73-AB41-BDE2-655DF5F01848}"/>
                  </a:ext>
                </a:extLst>
              </p:cNvPr>
              <p:cNvSpPr txBox="1"/>
              <p:nvPr/>
            </p:nvSpPr>
            <p:spPr>
              <a:xfrm>
                <a:off x="2544162" y="4922004"/>
                <a:ext cx="6420326" cy="523220"/>
              </a:xfrm>
              <a:prstGeom prst="rect">
                <a:avLst/>
              </a:prstGeom>
              <a:noFill/>
              <a:ln w="6350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Consiste nel </a:t>
                </a:r>
                <a:r>
                  <a:rPr lang="it-IT" sz="1400" b="1" dirty="0">
                    <a:latin typeface="Cambria" panose="02040503050406030204" pitchFamily="18" charset="0"/>
                  </a:rPr>
                  <a:t>molestare</a:t>
                </a:r>
                <a:r>
                  <a:rPr lang="it-IT" sz="1400" dirty="0">
                    <a:latin typeface="Cambria" panose="02040503050406030204" pitchFamily="18" charset="0"/>
                  </a:rPr>
                  <a:t> una persona </a:t>
                </a:r>
                <a:r>
                  <a:rPr lang="it-IT" sz="1400" b="1" dirty="0">
                    <a:latin typeface="Cambria" panose="02040503050406030204" pitchFamily="18" charset="0"/>
                  </a:rPr>
                  <a:t>attraverso messaggi e commenti offensivi</a:t>
                </a:r>
                <a:r>
                  <a:rPr lang="it-IT" sz="1400" dirty="0">
                    <a:latin typeface="Cambria" panose="02040503050406030204" pitchFamily="18" charset="0"/>
                  </a:rPr>
                  <a:t> a causa del suo genere, orientamento sessuale, etnia, religione o disabilità.</a:t>
                </a:r>
                <a:endParaRPr lang="it-IT" sz="1400" b="1" dirty="0">
                  <a:latin typeface="Cambria" panose="02040503050406030204" pitchFamily="18" charset="0"/>
                </a:endParaRPr>
              </a:p>
            </p:txBody>
          </p:sp>
        </p:grpSp>
        <p:cxnSp>
          <p:nvCxnSpPr>
            <p:cNvPr id="3" name="Connettore 2 2">
              <a:extLst>
                <a:ext uri="{FF2B5EF4-FFF2-40B4-BE49-F238E27FC236}">
                  <a16:creationId xmlns:a16="http://schemas.microsoft.com/office/drawing/2014/main" id="{774BC00C-4A45-2641-A251-F4FDF38B1654}"/>
                </a:ext>
              </a:extLst>
            </p:cNvPr>
            <p:cNvCxnSpPr>
              <a:cxnSpLocks/>
              <a:stCxn id="21" idx="3"/>
              <a:endCxn id="25" idx="1"/>
            </p:cNvCxnSpPr>
            <p:nvPr/>
          </p:nvCxnSpPr>
          <p:spPr>
            <a:xfrm flipV="1">
              <a:off x="2237422" y="3339863"/>
              <a:ext cx="306740" cy="44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C0E6EA9C-32CE-3D44-8BBE-B994A710E015}"/>
                </a:ext>
              </a:extLst>
            </p:cNvPr>
            <p:cNvCxnSpPr>
              <a:cxnSpLocks/>
              <a:stCxn id="22" idx="3"/>
              <a:endCxn id="28" idx="1"/>
            </p:cNvCxnSpPr>
            <p:nvPr/>
          </p:nvCxnSpPr>
          <p:spPr>
            <a:xfrm>
              <a:off x="2237422" y="4194666"/>
              <a:ext cx="320132" cy="165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5DF6F779-3963-6349-8BB6-839743A72EFC}"/>
                </a:ext>
              </a:extLst>
            </p:cNvPr>
            <p:cNvCxnSpPr>
              <a:cxnSpLocks/>
              <a:stCxn id="24" idx="3"/>
              <a:endCxn id="30" idx="1"/>
            </p:cNvCxnSpPr>
            <p:nvPr/>
          </p:nvCxnSpPr>
          <p:spPr>
            <a:xfrm>
              <a:off x="2245988" y="5161548"/>
              <a:ext cx="298174" cy="22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679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Aggressività e comportamenti antisociali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008B70B-3AD7-B946-89D9-892DEF2A76DB}"/>
              </a:ext>
            </a:extLst>
          </p:cNvPr>
          <p:cNvSpPr txBox="1"/>
          <p:nvPr/>
        </p:nvSpPr>
        <p:spPr>
          <a:xfrm>
            <a:off x="1661452" y="1849408"/>
            <a:ext cx="261576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PRATICHE ANTISOCIALI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32D1FF69-5938-BF41-A3CB-A89AF34D228F}"/>
              </a:ext>
            </a:extLst>
          </p:cNvPr>
          <p:cNvGrpSpPr/>
          <p:nvPr/>
        </p:nvGrpSpPr>
        <p:grpSpPr>
          <a:xfrm>
            <a:off x="1780827" y="2219876"/>
            <a:ext cx="1969899" cy="2844297"/>
            <a:chOff x="256826" y="2219875"/>
            <a:chExt cx="1969899" cy="2844297"/>
          </a:xfrm>
        </p:grpSpPr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A120C99-ABA6-2444-ADFE-44539D31FD9D}"/>
                </a:ext>
              </a:extLst>
            </p:cNvPr>
            <p:cNvSpPr txBox="1"/>
            <p:nvPr/>
          </p:nvSpPr>
          <p:spPr>
            <a:xfrm>
              <a:off x="642549" y="2967361"/>
              <a:ext cx="1584176" cy="338554"/>
            </a:xfrm>
            <a:prstGeom prst="rect">
              <a:avLst/>
            </a:prstGeom>
            <a:noFill/>
            <a:ln w="158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 err="1">
                  <a:latin typeface="Cambria" panose="02040503050406030204" pitchFamily="18" charset="0"/>
                </a:rPr>
                <a:t>Trolling</a:t>
              </a:r>
              <a:endParaRPr lang="it-IT" sz="1600" dirty="0">
                <a:latin typeface="Cambria" panose="02040503050406030204" pitchFamily="18" charset="0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0E7464F5-FB59-3541-BB20-60B582C2DB49}"/>
                </a:ext>
              </a:extLst>
            </p:cNvPr>
            <p:cNvSpPr txBox="1"/>
            <p:nvPr/>
          </p:nvSpPr>
          <p:spPr>
            <a:xfrm>
              <a:off x="642363" y="4725618"/>
              <a:ext cx="1584176" cy="338554"/>
            </a:xfrm>
            <a:prstGeom prst="rect">
              <a:avLst/>
            </a:prstGeom>
            <a:noFill/>
            <a:ln w="15875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 err="1">
                  <a:latin typeface="Cambria" panose="02040503050406030204" pitchFamily="18" charset="0"/>
                </a:rPr>
                <a:t>Cyberbullismo</a:t>
              </a:r>
              <a:endParaRPr lang="it-IT" sz="1600" dirty="0">
                <a:latin typeface="Cambria" panose="02040503050406030204" pitchFamily="18" charset="0"/>
              </a:endParaRPr>
            </a:p>
          </p:txBody>
        </p:sp>
        <p:cxnSp>
          <p:nvCxnSpPr>
            <p:cNvPr id="8" name="Connettore 4 7">
              <a:extLst>
                <a:ext uri="{FF2B5EF4-FFF2-40B4-BE49-F238E27FC236}">
                  <a16:creationId xmlns:a16="http://schemas.microsoft.com/office/drawing/2014/main" id="{C19B6382-0760-3C43-BC07-DDFCEF00CFC0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rot="16200000" flipH="1">
              <a:off x="-8693" y="2485395"/>
              <a:ext cx="916761" cy="38572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4 10">
              <a:extLst>
                <a:ext uri="{FF2B5EF4-FFF2-40B4-BE49-F238E27FC236}">
                  <a16:creationId xmlns:a16="http://schemas.microsoft.com/office/drawing/2014/main" id="{8C60CA5D-BCA5-7647-ABF3-2416C6724868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rot="16200000" flipH="1">
              <a:off x="-887915" y="3364616"/>
              <a:ext cx="2675019" cy="38553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47776E9-11FF-3D48-9575-7ADF658E9CF2}"/>
              </a:ext>
            </a:extLst>
          </p:cNvPr>
          <p:cNvGrpSpPr/>
          <p:nvPr/>
        </p:nvGrpSpPr>
        <p:grpSpPr>
          <a:xfrm>
            <a:off x="3750540" y="2444140"/>
            <a:ext cx="6752859" cy="2927808"/>
            <a:chOff x="2226539" y="2444140"/>
            <a:chExt cx="6752859" cy="2927808"/>
          </a:xfrm>
        </p:grpSpPr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A2E6A35A-7980-5042-93E8-B4F34505608B}"/>
                </a:ext>
              </a:extLst>
            </p:cNvPr>
            <p:cNvGrpSpPr/>
            <p:nvPr/>
          </p:nvGrpSpPr>
          <p:grpSpPr>
            <a:xfrm>
              <a:off x="2403448" y="2444140"/>
              <a:ext cx="6575950" cy="2927808"/>
              <a:chOff x="2403448" y="2444140"/>
              <a:chExt cx="6575950" cy="2927808"/>
            </a:xfrm>
          </p:grpSpPr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A9EB21AE-9931-5A49-B6F1-596DA87783E2}"/>
                  </a:ext>
                </a:extLst>
              </p:cNvPr>
              <p:cNvSpPr txBox="1"/>
              <p:nvPr/>
            </p:nvSpPr>
            <p:spPr>
              <a:xfrm>
                <a:off x="2411760" y="2444140"/>
                <a:ext cx="3464694" cy="1384995"/>
              </a:xfrm>
              <a:prstGeom prst="rect">
                <a:avLst/>
              </a:prstGeom>
              <a:noFill/>
              <a:ln w="6350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Utilizzo </a:t>
                </a:r>
                <a:r>
                  <a:rPr lang="it-IT" sz="1400" b="1" dirty="0">
                    <a:latin typeface="Cambria" panose="02040503050406030204" pitchFamily="18" charset="0"/>
                  </a:rPr>
                  <a:t>malevolo</a:t>
                </a:r>
                <a:r>
                  <a:rPr lang="it-IT" sz="1400" dirty="0">
                    <a:latin typeface="Cambria" panose="02040503050406030204" pitchFamily="18" charset="0"/>
                  </a:rPr>
                  <a:t> di internet caratterizzato da </a:t>
                </a:r>
                <a:r>
                  <a:rPr lang="it-IT" sz="1400" b="1" dirty="0">
                    <a:latin typeface="Cambria" panose="02040503050406030204" pitchFamily="18" charset="0"/>
                  </a:rPr>
                  <a:t>tentativi deliberati di un utente di creare conflitto e disagio </a:t>
                </a:r>
                <a:r>
                  <a:rPr lang="it-IT" sz="1400" dirty="0">
                    <a:latin typeface="Cambria" panose="02040503050406030204" pitchFamily="18" charset="0"/>
                  </a:rPr>
                  <a:t>attraverso </a:t>
                </a:r>
                <a:r>
                  <a:rPr lang="it-IT" sz="1400" b="1" dirty="0">
                    <a:latin typeface="Cambria" panose="02040503050406030204" pitchFamily="18" charset="0"/>
                  </a:rPr>
                  <a:t>messaggi</a:t>
                </a:r>
                <a:r>
                  <a:rPr lang="it-IT" sz="1400" dirty="0">
                    <a:latin typeface="Cambria" panose="02040503050406030204" pitchFamily="18" charset="0"/>
                  </a:rPr>
                  <a:t> provocatori e/o minacciosi rivolti a una o più persone </a:t>
                </a:r>
                <a:r>
                  <a:rPr lang="it-IT" sz="1400" b="1" dirty="0">
                    <a:latin typeface="Cambria" panose="02040503050406030204" pitchFamily="18" charset="0"/>
                  </a:rPr>
                  <a:t>all’interno di una comunità online</a:t>
                </a:r>
                <a:r>
                  <a:rPr lang="it-IT" sz="1400" dirty="0">
                    <a:latin typeface="Cambria" panose="02040503050406030204" pitchFamily="18" charset="0"/>
                  </a:rPr>
                  <a:t>.</a:t>
                </a:r>
                <a:endParaRPr lang="it-IT" sz="1400" b="1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22364586-F1E1-4E47-B0A0-B6B9246C2C1C}"/>
                  </a:ext>
                </a:extLst>
              </p:cNvPr>
              <p:cNvSpPr txBox="1"/>
              <p:nvPr/>
            </p:nvSpPr>
            <p:spPr>
              <a:xfrm>
                <a:off x="6096850" y="4387062"/>
                <a:ext cx="2867638" cy="830997"/>
              </a:xfrm>
              <a:prstGeom prst="rect">
                <a:avLst/>
              </a:prstGeom>
              <a:noFill/>
              <a:ln w="6350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Cambria" panose="02040503050406030204" pitchFamily="18" charset="0"/>
                  </a:rPr>
                  <a:t>Riguarda soprattutto i </a:t>
                </a:r>
                <a:r>
                  <a:rPr lang="it-IT" sz="1200" b="1" dirty="0">
                    <a:latin typeface="Cambria" panose="02040503050406030204" pitchFamily="18" charset="0"/>
                  </a:rPr>
                  <a:t>più giovani </a:t>
                </a:r>
                <a:r>
                  <a:rPr lang="it-IT" sz="1200" dirty="0">
                    <a:latin typeface="Cambria" panose="02040503050406030204" pitchFamily="18" charset="0"/>
                  </a:rPr>
                  <a:t>e può avere </a:t>
                </a:r>
                <a:r>
                  <a:rPr lang="it-IT" sz="1200" b="1" dirty="0">
                    <a:latin typeface="Cambria" panose="02040503050406030204" pitchFamily="18" charset="0"/>
                  </a:rPr>
                  <a:t>ripercussioni molto dannose </a:t>
                </a:r>
                <a:r>
                  <a:rPr lang="it-IT" sz="1200" dirty="0">
                    <a:latin typeface="Cambria" panose="02040503050406030204" pitchFamily="18" charset="0"/>
                  </a:rPr>
                  <a:t>sulle vittime, quali l’isolamento sociale, la depressione o il suicidio.</a:t>
                </a:r>
                <a:endParaRPr lang="it-IT" sz="1200" b="1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D8A264CA-654A-2F46-AF5B-7D2BA91DFA9E}"/>
                  </a:ext>
                </a:extLst>
              </p:cNvPr>
              <p:cNvSpPr txBox="1"/>
              <p:nvPr/>
            </p:nvSpPr>
            <p:spPr>
              <a:xfrm>
                <a:off x="6111760" y="2536472"/>
                <a:ext cx="2867638" cy="1200329"/>
              </a:xfrm>
              <a:prstGeom prst="rect">
                <a:avLst/>
              </a:prstGeom>
              <a:noFill/>
              <a:ln w="6350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latin typeface="Cambria" panose="02040503050406030204" pitchFamily="18" charset="0"/>
                  </a:rPr>
                  <a:t>I troll </a:t>
                </a:r>
                <a:r>
                  <a:rPr lang="it-IT" sz="1200" b="1" dirty="0">
                    <a:latin typeface="Cambria" panose="02040503050406030204" pitchFamily="18" charset="0"/>
                  </a:rPr>
                  <a:t>ingannano</a:t>
                </a:r>
                <a:r>
                  <a:rPr lang="it-IT" sz="1200" dirty="0">
                    <a:latin typeface="Cambria" panose="02040503050406030204" pitchFamily="18" charset="0"/>
                  </a:rPr>
                  <a:t> gli altri utenti, nascondendo la propria </a:t>
                </a:r>
                <a:r>
                  <a:rPr lang="it-IT" sz="1200" b="1" dirty="0">
                    <a:latin typeface="Cambria" panose="02040503050406030204" pitchFamily="18" charset="0"/>
                  </a:rPr>
                  <a:t>identità</a:t>
                </a:r>
                <a:r>
                  <a:rPr lang="it-IT" sz="1200" dirty="0">
                    <a:latin typeface="Cambria" panose="02040503050406030204" pitchFamily="18" charset="0"/>
                  </a:rPr>
                  <a:t> o fingendo di condividere i </a:t>
                </a:r>
                <a:r>
                  <a:rPr lang="it-IT" sz="1200" b="1" dirty="0">
                    <a:latin typeface="Cambria" panose="02040503050406030204" pitchFamily="18" charset="0"/>
                  </a:rPr>
                  <a:t>valori</a:t>
                </a:r>
                <a:r>
                  <a:rPr lang="it-IT" sz="1200" dirty="0">
                    <a:latin typeface="Cambria" panose="02040503050406030204" pitchFamily="18" charset="0"/>
                  </a:rPr>
                  <a:t> di un gruppo. Sono mossi dalla volontà di </a:t>
                </a:r>
                <a:r>
                  <a:rPr lang="it-IT" sz="1200" b="1" dirty="0">
                    <a:latin typeface="Cambria" panose="02040503050406030204" pitchFamily="18" charset="0"/>
                  </a:rPr>
                  <a:t>disturbare</a:t>
                </a:r>
                <a:r>
                  <a:rPr lang="it-IT" sz="1200" dirty="0">
                    <a:latin typeface="Cambria" panose="02040503050406030204" pitchFamily="18" charset="0"/>
                  </a:rPr>
                  <a:t> che concretizzano tramite post e commenti.</a:t>
                </a:r>
                <a:endParaRPr lang="it-IT" sz="1200" b="1" dirty="0">
                  <a:latin typeface="Cambria" panose="02040503050406030204" pitchFamily="18" charset="0"/>
                </a:endParaRPr>
              </a:p>
            </p:txBody>
          </p:sp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2819A1D9-F739-BB42-89DF-6E1BDB7AFA96}"/>
                  </a:ext>
                </a:extLst>
              </p:cNvPr>
              <p:cNvSpPr txBox="1"/>
              <p:nvPr/>
            </p:nvSpPr>
            <p:spPr>
              <a:xfrm>
                <a:off x="2403448" y="4202397"/>
                <a:ext cx="3464695" cy="1169551"/>
              </a:xfrm>
              <a:prstGeom prst="rect">
                <a:avLst/>
              </a:prstGeom>
              <a:noFill/>
              <a:ln w="6350"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Cambria" panose="02040503050406030204" pitchFamily="18" charset="0"/>
                  </a:rPr>
                  <a:t>Consiste in qualsiasi comportamento </a:t>
                </a:r>
                <a:r>
                  <a:rPr lang="it-IT" sz="1400" b="1" dirty="0">
                    <a:latin typeface="Cambria" panose="02040503050406030204" pitchFamily="18" charset="0"/>
                  </a:rPr>
                  <a:t>effettuato tramite l’uso della tecnologia </a:t>
                </a:r>
                <a:r>
                  <a:rPr lang="it-IT" sz="1400" dirty="0">
                    <a:latin typeface="Cambria" panose="02040503050406030204" pitchFamily="18" charset="0"/>
                  </a:rPr>
                  <a:t>che mira a </a:t>
                </a:r>
                <a:r>
                  <a:rPr lang="it-IT" sz="1400" b="1" dirty="0">
                    <a:latin typeface="Cambria" panose="02040503050406030204" pitchFamily="18" charset="0"/>
                  </a:rPr>
                  <a:t>infliggere disagio e dolore </a:t>
                </a:r>
                <a:r>
                  <a:rPr lang="it-IT" sz="1400" dirty="0">
                    <a:latin typeface="Cambria" panose="02040503050406030204" pitchFamily="18" charset="0"/>
                  </a:rPr>
                  <a:t>tramite comunicazioni ostili e messaggi aggressivi </a:t>
                </a:r>
                <a:r>
                  <a:rPr lang="it-IT" sz="1400" b="1" dirty="0">
                    <a:latin typeface="Cambria" panose="02040503050406030204" pitchFamily="18" charset="0"/>
                  </a:rPr>
                  <a:t>ripetuti nel tempo.</a:t>
                </a:r>
              </a:p>
            </p:txBody>
          </p:sp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53EF8F4B-34C1-174D-BD84-554980F18A01}"/>
                  </a:ext>
                </a:extLst>
              </p:cNvPr>
              <p:cNvCxnSpPr>
                <a:cxnSpLocks/>
                <a:stCxn id="25" idx="3"/>
                <a:endCxn id="26" idx="1"/>
              </p:cNvCxnSpPr>
              <p:nvPr/>
            </p:nvCxnSpPr>
            <p:spPr>
              <a:xfrm flipV="1">
                <a:off x="5876454" y="3136637"/>
                <a:ext cx="23530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2 28">
                <a:extLst>
                  <a:ext uri="{FF2B5EF4-FFF2-40B4-BE49-F238E27FC236}">
                    <a16:creationId xmlns:a16="http://schemas.microsoft.com/office/drawing/2014/main" id="{FE277C28-6E52-4742-B200-9F610780D60E}"/>
                  </a:ext>
                </a:extLst>
              </p:cNvPr>
              <p:cNvCxnSpPr>
                <a:cxnSpLocks/>
                <a:stCxn id="27" idx="3"/>
                <a:endCxn id="28" idx="1"/>
              </p:cNvCxnSpPr>
              <p:nvPr/>
            </p:nvCxnSpPr>
            <p:spPr>
              <a:xfrm>
                <a:off x="5868143" y="4787173"/>
                <a:ext cx="228707" cy="1538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" name="Connettore 2 2">
              <a:extLst>
                <a:ext uri="{FF2B5EF4-FFF2-40B4-BE49-F238E27FC236}">
                  <a16:creationId xmlns:a16="http://schemas.microsoft.com/office/drawing/2014/main" id="{AC93FD51-A37E-5547-A7B0-3B066E5A2980}"/>
                </a:ext>
              </a:extLst>
            </p:cNvPr>
            <p:cNvCxnSpPr>
              <a:cxnSpLocks/>
              <a:stCxn id="21" idx="3"/>
              <a:endCxn id="25" idx="1"/>
            </p:cNvCxnSpPr>
            <p:nvPr/>
          </p:nvCxnSpPr>
          <p:spPr>
            <a:xfrm>
              <a:off x="2226725" y="3136638"/>
              <a:ext cx="1850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33DACC99-7909-B340-A2FB-43B2D1F0C2C3}"/>
                </a:ext>
              </a:extLst>
            </p:cNvPr>
            <p:cNvCxnSpPr>
              <a:cxnSpLocks/>
              <a:stCxn id="22" idx="3"/>
              <a:endCxn id="27" idx="1"/>
            </p:cNvCxnSpPr>
            <p:nvPr/>
          </p:nvCxnSpPr>
          <p:spPr>
            <a:xfrm flipV="1">
              <a:off x="2226539" y="4787173"/>
              <a:ext cx="176909" cy="1077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07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Esclusione sociale e tecnologia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22B33E1-CA96-E041-8799-1D0DE5B57B42}"/>
              </a:ext>
            </a:extLst>
          </p:cNvPr>
          <p:cNvGrpSpPr/>
          <p:nvPr/>
        </p:nvGrpSpPr>
        <p:grpSpPr>
          <a:xfrm>
            <a:off x="1772150" y="1551762"/>
            <a:ext cx="8644330" cy="4541534"/>
            <a:chOff x="104134" y="1551762"/>
            <a:chExt cx="8644330" cy="4541534"/>
          </a:xfrm>
        </p:grpSpPr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6F44E4E0-8587-D04B-AE5B-8F0DBE01AA49}"/>
                </a:ext>
              </a:extLst>
            </p:cNvPr>
            <p:cNvSpPr/>
            <p:nvPr/>
          </p:nvSpPr>
          <p:spPr>
            <a:xfrm>
              <a:off x="5856895" y="1551762"/>
              <a:ext cx="2891569" cy="454153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2356882A-A820-6848-A2E1-D8771AE07D52}"/>
                </a:ext>
              </a:extLst>
            </p:cNvPr>
            <p:cNvSpPr/>
            <p:nvPr/>
          </p:nvSpPr>
          <p:spPr>
            <a:xfrm>
              <a:off x="2973351" y="1551762"/>
              <a:ext cx="2788708" cy="4541534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8C373D2C-F369-0548-B4FA-86F372B0AE22}"/>
                </a:ext>
              </a:extLst>
            </p:cNvPr>
            <p:cNvSpPr/>
            <p:nvPr/>
          </p:nvSpPr>
          <p:spPr>
            <a:xfrm>
              <a:off x="104134" y="1551762"/>
              <a:ext cx="2788708" cy="4541534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95CF0C8-9A12-E14B-8665-BE6A0768346A}"/>
                </a:ext>
              </a:extLst>
            </p:cNvPr>
            <p:cNvSpPr txBox="1"/>
            <p:nvPr/>
          </p:nvSpPr>
          <p:spPr>
            <a:xfrm>
              <a:off x="137452" y="1579140"/>
              <a:ext cx="2706314" cy="338554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Cambria" panose="02040503050406030204" pitchFamily="18" charset="0"/>
                </a:rPr>
                <a:t>PHUBBING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16322C9-8E07-E240-AA79-3A603BE45C40}"/>
                </a:ext>
              </a:extLst>
            </p:cNvPr>
            <p:cNvSpPr txBox="1"/>
            <p:nvPr/>
          </p:nvSpPr>
          <p:spPr>
            <a:xfrm>
              <a:off x="3014548" y="1579140"/>
              <a:ext cx="2706314" cy="338554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Cambria" panose="02040503050406030204" pitchFamily="18" charset="0"/>
                </a:rPr>
                <a:t>GHOSTING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46C670F-81E8-7442-AFA5-85CA4C08AF34}"/>
                </a:ext>
              </a:extLst>
            </p:cNvPr>
            <p:cNvSpPr txBox="1"/>
            <p:nvPr/>
          </p:nvSpPr>
          <p:spPr>
            <a:xfrm>
              <a:off x="5898092" y="1578278"/>
              <a:ext cx="2788708" cy="338554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Cambria" panose="02040503050406030204" pitchFamily="18" charset="0"/>
                </a:rPr>
                <a:t>ORBITING</a:t>
              </a:r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9867442-3288-9C4F-B85C-06D58A7CCCE8}"/>
              </a:ext>
            </a:extLst>
          </p:cNvPr>
          <p:cNvSpPr txBox="1"/>
          <p:nvPr/>
        </p:nvSpPr>
        <p:spPr>
          <a:xfrm>
            <a:off x="1747976" y="2011188"/>
            <a:ext cx="2835857" cy="353943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L’atto di </a:t>
            </a:r>
            <a:r>
              <a:rPr lang="it-IT" sz="1400" b="1" dirty="0">
                <a:latin typeface="Cambria" panose="02040503050406030204" pitchFamily="18" charset="0"/>
              </a:rPr>
              <a:t>ignorare qualcuno </a:t>
            </a:r>
            <a:r>
              <a:rPr lang="it-IT" sz="1400" dirty="0">
                <a:latin typeface="Cambria" panose="02040503050406030204" pitchFamily="18" charset="0"/>
              </a:rPr>
              <a:t>in un contesto sociale per </a:t>
            </a:r>
            <a:r>
              <a:rPr lang="it-IT" sz="1400" b="1" dirty="0">
                <a:latin typeface="Cambria" panose="02040503050406030204" pitchFamily="18" charset="0"/>
              </a:rPr>
              <a:t>prestare attenzione allo smartphone</a:t>
            </a:r>
            <a:r>
              <a:rPr lang="it-IT" sz="1400" dirty="0">
                <a:latin typeface="Cambria" panose="02040503050406030204" pitchFamily="18" charset="0"/>
              </a:rPr>
              <a:t>.</a:t>
            </a:r>
          </a:p>
          <a:p>
            <a:endParaRPr lang="it-IT" sz="1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mbria" panose="02040503050406030204" pitchFamily="18" charset="0"/>
              </a:rPr>
              <a:t>Avviene anche nelle relazioni significative;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mbria" panose="02040503050406030204" pitchFamily="18" charset="0"/>
              </a:rPr>
              <a:t>Assume le caratteristiche di una NORMA SOCIALE che caratterizza le relazioni tra le persone;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mbria" panose="02040503050406030204" pitchFamily="18" charset="0"/>
              </a:rPr>
              <a:t>Le vittime sperimentano disagio simile a quanto avviene nell’ostracismo attuato nella realtà;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mbria" panose="02040503050406030204" pitchFamily="18" charset="0"/>
              </a:rPr>
              <a:t>Minaccia la soddisfazione dei bisogni psicologici.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2BB5B1A-482E-684A-B488-54690C339029}"/>
              </a:ext>
            </a:extLst>
          </p:cNvPr>
          <p:cNvSpPr txBox="1"/>
          <p:nvPr/>
        </p:nvSpPr>
        <p:spPr>
          <a:xfrm>
            <a:off x="4603438" y="2011189"/>
            <a:ext cx="2788707" cy="332398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Consiste nella </a:t>
            </a:r>
            <a:r>
              <a:rPr lang="it-IT" sz="1400" b="1" dirty="0">
                <a:latin typeface="Cambria" panose="02040503050406030204" pitchFamily="18" charset="0"/>
              </a:rPr>
              <a:t>chiusura unilaterale di un rapporto romantico o amicale </a:t>
            </a:r>
            <a:r>
              <a:rPr lang="it-IT" sz="1400" dirty="0">
                <a:latin typeface="Cambria" panose="02040503050406030204" pitchFamily="18" charset="0"/>
              </a:rPr>
              <a:t>secondo cui una persona (disengager) cessa </a:t>
            </a:r>
            <a:r>
              <a:rPr lang="it-IT" sz="1400" b="1" dirty="0">
                <a:latin typeface="Cambria" panose="02040503050406030204" pitchFamily="18" charset="0"/>
              </a:rPr>
              <a:t>improvvisamente</a:t>
            </a:r>
            <a:r>
              <a:rPr lang="it-IT" sz="1400" dirty="0">
                <a:latin typeface="Cambria" panose="02040503050406030204" pitchFamily="18" charset="0"/>
              </a:rPr>
              <a:t> qualsiasi comunicazione con il partner </a:t>
            </a:r>
            <a:r>
              <a:rPr lang="it-IT" sz="1400" b="1" dirty="0">
                <a:latin typeface="Cambria" panose="02040503050406030204" pitchFamily="18" charset="0"/>
              </a:rPr>
              <a:t>senza dare alcuna spiegazione del proprio comportamento</a:t>
            </a:r>
            <a:r>
              <a:rPr lang="it-IT" sz="1400" dirty="0">
                <a:latin typeface="Cambria" panose="02040503050406030204" pitchFamily="18" charset="0"/>
              </a:rPr>
              <a:t>.</a:t>
            </a:r>
          </a:p>
          <a:p>
            <a:endParaRPr lang="it-IT" sz="1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mbria" panose="02040503050406030204" pitchFamily="18" charset="0"/>
              </a:rPr>
              <a:t>Lascia la vittima in uno stato di incertezza e ambiguità;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mbria" panose="02040503050406030204" pitchFamily="18" charset="0"/>
              </a:rPr>
              <a:t>La vittima potrebbe incolpare se stessa;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mbria" panose="02040503050406030204" pitchFamily="18" charset="0"/>
              </a:rPr>
              <a:t>È causa di </a:t>
            </a:r>
            <a:r>
              <a:rPr lang="it-IT" sz="1400" dirty="0" err="1">
                <a:latin typeface="Cambria" panose="02040503050406030204" pitchFamily="18" charset="0"/>
              </a:rPr>
              <a:t>distress</a:t>
            </a:r>
            <a:r>
              <a:rPr lang="it-IT" sz="1400" dirty="0">
                <a:latin typeface="Cambria" panose="02040503050406030204" pitchFamily="18" charset="0"/>
              </a:rPr>
              <a:t> e affettività negativa.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7D2AFF5-0A05-9840-BC94-39CB0568088E}"/>
              </a:ext>
            </a:extLst>
          </p:cNvPr>
          <p:cNvSpPr txBox="1"/>
          <p:nvPr/>
        </p:nvSpPr>
        <p:spPr>
          <a:xfrm>
            <a:off x="7555764" y="2011188"/>
            <a:ext cx="2788708" cy="3970318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Una forma alternativa di </a:t>
            </a:r>
            <a:r>
              <a:rPr lang="it-IT" sz="1400" dirty="0" err="1">
                <a:latin typeface="Cambria" panose="02040503050406030204" pitchFamily="18" charset="0"/>
              </a:rPr>
              <a:t>ghosting</a:t>
            </a:r>
            <a:r>
              <a:rPr lang="it-IT" sz="1400" dirty="0">
                <a:latin typeface="Cambria" panose="02040503050406030204" pitchFamily="18" charset="0"/>
              </a:rPr>
              <a:t> in cui il disengager </a:t>
            </a:r>
            <a:r>
              <a:rPr lang="it-IT" sz="1400" b="1" dirty="0">
                <a:latin typeface="Cambria" panose="02040503050406030204" pitchFamily="18" charset="0"/>
              </a:rPr>
              <a:t>sparisce improvvisamente e senza dare spiegazioni</a:t>
            </a:r>
            <a:r>
              <a:rPr lang="it-IT" sz="1400" dirty="0">
                <a:latin typeface="Cambria" panose="02040503050406030204" pitchFamily="18" charset="0"/>
              </a:rPr>
              <a:t>, evitando qualsiasi forma di contatto diretto, ma </a:t>
            </a:r>
            <a:r>
              <a:rPr lang="it-IT" sz="1400" b="1" dirty="0">
                <a:latin typeface="Cambria" panose="02040503050406030204" pitchFamily="18" charset="0"/>
              </a:rPr>
              <a:t>mantiene</a:t>
            </a:r>
            <a:r>
              <a:rPr lang="it-IT" sz="1400" dirty="0">
                <a:latin typeface="Cambria" panose="02040503050406030204" pitchFamily="18" charset="0"/>
              </a:rPr>
              <a:t> (o riprende dopo un certo lasso di tempo) qualche </a:t>
            </a:r>
            <a:r>
              <a:rPr lang="it-IT" sz="1400" b="1" dirty="0">
                <a:latin typeface="Cambria" panose="02040503050406030204" pitchFamily="18" charset="0"/>
              </a:rPr>
              <a:t>forma di interazione online</a:t>
            </a:r>
            <a:r>
              <a:rPr lang="it-IT" sz="1400" dirty="0">
                <a:latin typeface="Cambria" panose="02040503050406030204" pitchFamily="18" charset="0"/>
              </a:rPr>
              <a:t> con la vittima.</a:t>
            </a:r>
          </a:p>
          <a:p>
            <a:endParaRPr lang="it-IT" sz="1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mbria" panose="02040503050406030204" pitchFamily="18" charset="0"/>
              </a:rPr>
              <a:t>Rottura della relazione e comportamento sono in contraddizione;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mbria" panose="02040503050406030204" pitchFamily="18" charset="0"/>
              </a:rPr>
              <a:t>Il mantenimento di forme di interazione indirette con la vittima rende più difficile la chiusura completa della relazione.</a:t>
            </a:r>
          </a:p>
        </p:txBody>
      </p:sp>
    </p:spTree>
    <p:extLst>
      <p:ext uri="{BB962C8B-B14F-4D97-AF65-F5344CB8AC3E}">
        <p14:creationId xmlns:p14="http://schemas.microsoft.com/office/powerpoint/2010/main" val="332332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6882820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 psicologia sociale nell’era digitale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7F8D5B-B5F3-AB48-9CB4-8EBF5C887714}"/>
              </a:ext>
            </a:extLst>
          </p:cNvPr>
          <p:cNvSpPr txBox="1"/>
          <p:nvPr/>
        </p:nvSpPr>
        <p:spPr>
          <a:xfrm>
            <a:off x="1661452" y="3789040"/>
            <a:ext cx="3714468" cy="1077218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Buona parte della letteratura psicologica sugli effetti del digitale si è interessata al </a:t>
            </a:r>
            <a:r>
              <a:rPr lang="it-IT" sz="1600" b="1" dirty="0">
                <a:latin typeface="Cambria" panose="02040503050406030204" pitchFamily="18" charset="0"/>
              </a:rPr>
              <a:t>sovrautilizzo della tecnologia </a:t>
            </a:r>
            <a:r>
              <a:rPr lang="it-IT" sz="1600" dirty="0">
                <a:latin typeface="Cambria" panose="02040503050406030204" pitchFamily="18" charset="0"/>
              </a:rPr>
              <a:t>dimostrandone gli effetti negativi.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CD2E20F-1964-EC4E-B39B-8E51D5A4AA6D}"/>
              </a:ext>
            </a:extLst>
          </p:cNvPr>
          <p:cNvSpPr txBox="1"/>
          <p:nvPr/>
        </p:nvSpPr>
        <p:spPr>
          <a:xfrm>
            <a:off x="1661452" y="1692098"/>
            <a:ext cx="8549348" cy="584775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Nel corso del tempo, tecnologie quali internet, smartphone e social media sono </a:t>
            </a:r>
            <a:r>
              <a:rPr lang="it-IT" sz="1600" b="1" dirty="0">
                <a:latin typeface="Cambria" panose="02040503050406030204" pitchFamily="18" charset="0"/>
              </a:rPr>
              <a:t>cresciuti in termini di diffusione e utilizzo a livello mondiale.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60111CE-71DA-FE48-B94B-5630ADE5C89E}"/>
              </a:ext>
            </a:extLst>
          </p:cNvPr>
          <p:cNvSpPr txBox="1"/>
          <p:nvPr/>
        </p:nvSpPr>
        <p:spPr>
          <a:xfrm>
            <a:off x="1661452" y="2453988"/>
            <a:ext cx="8549348" cy="830997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Il </a:t>
            </a:r>
            <a:r>
              <a:rPr lang="it-IT" sz="1600" b="1" dirty="0">
                <a:latin typeface="Cambria" panose="02040503050406030204" pitchFamily="18" charset="0"/>
              </a:rPr>
              <a:t>successo di queste tecnologie </a:t>
            </a:r>
            <a:r>
              <a:rPr lang="it-IT" sz="1600" dirty="0">
                <a:latin typeface="Cambria" panose="02040503050406030204" pitchFamily="18" charset="0"/>
              </a:rPr>
              <a:t>è da attribuire principalmente alle loro </a:t>
            </a:r>
            <a:r>
              <a:rPr lang="it-IT" sz="1600" b="1" dirty="0">
                <a:latin typeface="Cambria" panose="02040503050406030204" pitchFamily="18" charset="0"/>
              </a:rPr>
              <a:t>potenzialità</a:t>
            </a:r>
            <a:r>
              <a:rPr lang="it-IT" sz="1600" dirty="0">
                <a:latin typeface="Cambria" panose="02040503050406030204" pitchFamily="18" charset="0"/>
              </a:rPr>
              <a:t> virtualmente infinite e al fatto che </a:t>
            </a:r>
            <a:r>
              <a:rPr lang="it-IT" sz="1600" b="1" dirty="0">
                <a:latin typeface="Cambria" panose="02040503050406030204" pitchFamily="18" charset="0"/>
              </a:rPr>
              <a:t>rispondono ai bisogni degli utenti </a:t>
            </a:r>
            <a:r>
              <a:rPr lang="it-IT" sz="1600" dirty="0">
                <a:latin typeface="Cambria" panose="02040503050406030204" pitchFamily="18" charset="0"/>
              </a:rPr>
              <a:t>in modo semplice, immediato, veloce e indipendente dal contesto in cui l’individuo si trova.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DE442122-A1C9-1845-81B5-E364FE5C7D62}"/>
              </a:ext>
            </a:extLst>
          </p:cNvPr>
          <p:cNvCxnSpPr>
            <a:cxnSpLocks/>
            <a:stCxn id="13" idx="2"/>
            <a:endCxn id="9" idx="0"/>
          </p:cNvCxnSpPr>
          <p:nvPr/>
        </p:nvCxnSpPr>
        <p:spPr>
          <a:xfrm flipH="1">
            <a:off x="3518686" y="3284984"/>
            <a:ext cx="241744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FBD28CA-7C52-6049-A028-BA4CAFD93D08}"/>
              </a:ext>
            </a:extLst>
          </p:cNvPr>
          <p:cNvSpPr txBox="1"/>
          <p:nvPr/>
        </p:nvSpPr>
        <p:spPr>
          <a:xfrm>
            <a:off x="6712358" y="3789041"/>
            <a:ext cx="349844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MA </a:t>
            </a:r>
            <a:r>
              <a:rPr lang="it-IT" sz="1600" b="1" dirty="0">
                <a:latin typeface="Cambria" panose="02040503050406030204" pitchFamily="18" charset="0"/>
              </a:rPr>
              <a:t>PERCHÉ</a:t>
            </a:r>
            <a:r>
              <a:rPr lang="it-IT" sz="1600" dirty="0">
                <a:latin typeface="Cambria" panose="02040503050406030204" pitchFamily="18" charset="0"/>
              </a:rPr>
              <a:t> le persone trascorrono così tanto tempo a utilizzare dispositivi tecnologici?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2B0BE43-590C-FA4C-8BDC-8E9F421C052C}"/>
              </a:ext>
            </a:extLst>
          </p:cNvPr>
          <p:cNvCxnSpPr>
            <a:cxnSpLocks/>
            <a:stCxn id="13" idx="2"/>
            <a:endCxn id="18" idx="0"/>
          </p:cNvCxnSpPr>
          <p:nvPr/>
        </p:nvCxnSpPr>
        <p:spPr>
          <a:xfrm>
            <a:off x="5936127" y="3284984"/>
            <a:ext cx="2525453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9EF52EC-3549-F34C-90F6-C421B56953E6}"/>
              </a:ext>
            </a:extLst>
          </p:cNvPr>
          <p:cNvSpPr txBox="1"/>
          <p:nvPr/>
        </p:nvSpPr>
        <p:spPr>
          <a:xfrm>
            <a:off x="3971764" y="5268684"/>
            <a:ext cx="4572508" cy="738664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Anche se, </a:t>
            </a:r>
            <a:r>
              <a:rPr lang="it-IT" sz="1400" b="1" dirty="0">
                <a:latin typeface="Cambria" panose="02040503050406030204" pitchFamily="18" charset="0"/>
              </a:rPr>
              <a:t>Hall e colleghi [2019] </a:t>
            </a:r>
            <a:r>
              <a:rPr lang="it-IT" sz="1400" dirty="0">
                <a:latin typeface="Cambria" panose="02040503050406030204" pitchFamily="18" charset="0"/>
              </a:rPr>
              <a:t>hanno dimostrato che l’astinenza da social network non sempre influisce negativamente sulle variabili psicologiche dei soggetti.</a:t>
            </a:r>
            <a:endParaRPr lang="it-IT" sz="1400" b="1" dirty="0">
              <a:latin typeface="Cambria" panose="02040503050406030204" pitchFamily="18" charset="0"/>
            </a:endParaRPr>
          </a:p>
        </p:txBody>
      </p:sp>
      <p:cxnSp>
        <p:nvCxnSpPr>
          <p:cNvPr id="21" name="Connettore 4 20">
            <a:extLst>
              <a:ext uri="{FF2B5EF4-FFF2-40B4-BE49-F238E27FC236}">
                <a16:creationId xmlns:a16="http://schemas.microsoft.com/office/drawing/2014/main" id="{425E1036-EC78-EC46-A507-86CBD090C5E4}"/>
              </a:ext>
            </a:extLst>
          </p:cNvPr>
          <p:cNvCxnSpPr>
            <a:cxnSpLocks/>
            <a:stCxn id="9" idx="2"/>
            <a:endCxn id="22" idx="1"/>
          </p:cNvCxnSpPr>
          <p:nvPr/>
        </p:nvCxnSpPr>
        <p:spPr>
          <a:xfrm rot="16200000" flipH="1">
            <a:off x="3359346" y="5025598"/>
            <a:ext cx="771758" cy="4530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19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8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 fattori che favoriscono l’uso della tecnologia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BB02A63-E152-3049-8E7E-2F08F97E25DD}"/>
              </a:ext>
            </a:extLst>
          </p:cNvPr>
          <p:cNvSpPr txBox="1"/>
          <p:nvPr/>
        </p:nvSpPr>
        <p:spPr>
          <a:xfrm>
            <a:off x="1661452" y="1668333"/>
            <a:ext cx="5586676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Fattori legati al design e al funzionamento della tecnologia: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3624865-BA2F-4D49-9D6E-E4A404A4DFAE}"/>
              </a:ext>
            </a:extLst>
          </p:cNvPr>
          <p:cNvSpPr txBox="1"/>
          <p:nvPr/>
        </p:nvSpPr>
        <p:spPr>
          <a:xfrm>
            <a:off x="1847530" y="2781918"/>
            <a:ext cx="4104451" cy="1384995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Nei social network, notifiche, messaggi, like sono stimoli gratificanti e sono intrinsecamente </a:t>
            </a:r>
            <a:r>
              <a:rPr lang="it-IT" sz="1400" b="1" dirty="0">
                <a:latin typeface="Cambria" panose="02040503050406030204" pitchFamily="18" charset="0"/>
              </a:rPr>
              <a:t>randomici</a:t>
            </a:r>
            <a:r>
              <a:rPr lang="it-IT" sz="1400" dirty="0">
                <a:latin typeface="Cambria" panose="02040503050406030204" pitchFamily="18" charset="0"/>
              </a:rPr>
              <a:t> (non sappiamo quando li riceveremo). Il fatto che queste gratificazioni arrivino in modo casuale accresce il tempo che trascorriamo sui social network e la frequenza con cui vi accediamo.</a:t>
            </a:r>
            <a:endParaRPr lang="it-IT" sz="1400" b="1" dirty="0">
              <a:latin typeface="Cambria" panose="020405030504060302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1196FF8-11EB-F941-AD89-1445AF05BA72}"/>
              </a:ext>
            </a:extLst>
          </p:cNvPr>
          <p:cNvSpPr txBox="1"/>
          <p:nvPr/>
        </p:nvSpPr>
        <p:spPr>
          <a:xfrm>
            <a:off x="6600055" y="2781917"/>
            <a:ext cx="3884930" cy="738664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L’aggiornamento costante della bacheca che permette di scorrerla per ore e ore trovando sempre nuovi contenuti.</a:t>
            </a:r>
            <a:endParaRPr lang="it-IT" sz="1400" b="1" dirty="0">
              <a:latin typeface="Cambria" panose="02040503050406030204" pitchFamily="18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81D7139F-0F65-6F48-BAF0-29B584B6921A}"/>
              </a:ext>
            </a:extLst>
          </p:cNvPr>
          <p:cNvGrpSpPr/>
          <p:nvPr/>
        </p:nvGrpSpPr>
        <p:grpSpPr>
          <a:xfrm>
            <a:off x="1847531" y="2204864"/>
            <a:ext cx="8637455" cy="2304256"/>
            <a:chOff x="323530" y="2204864"/>
            <a:chExt cx="8637455" cy="2304256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CD2E20F-1964-EC4E-B39B-8E51D5A4AA6D}"/>
                </a:ext>
              </a:extLst>
            </p:cNvPr>
            <p:cNvSpPr txBox="1"/>
            <p:nvPr/>
          </p:nvSpPr>
          <p:spPr>
            <a:xfrm>
              <a:off x="323530" y="2226350"/>
              <a:ext cx="374441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Cambria" panose="02040503050406030204" pitchFamily="18" charset="0"/>
                </a:rPr>
                <a:t>Randomizzazione delle ricompense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711B479-40A5-F746-8FF4-A1D55B616AE7}"/>
                </a:ext>
              </a:extLst>
            </p:cNvPr>
            <p:cNvSpPr txBox="1"/>
            <p:nvPr/>
          </p:nvSpPr>
          <p:spPr>
            <a:xfrm>
              <a:off x="5076055" y="2226350"/>
              <a:ext cx="3884930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Cambria" panose="02040503050406030204" pitchFamily="18" charset="0"/>
                </a:rPr>
                <a:t>Newsfeed infinita</a:t>
              </a:r>
            </a:p>
          </p:txBody>
        </p:sp>
        <p:cxnSp>
          <p:nvCxnSpPr>
            <p:cNvPr id="3" name="Connettore 1 2">
              <a:extLst>
                <a:ext uri="{FF2B5EF4-FFF2-40B4-BE49-F238E27FC236}">
                  <a16:creationId xmlns:a16="http://schemas.microsoft.com/office/drawing/2014/main" id="{BD5D6762-45B1-584F-9738-7AFFE6C635F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204864"/>
              <a:ext cx="0" cy="23042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24CEE10-5B0F-E448-86F1-BC78DE7467AF}"/>
              </a:ext>
            </a:extLst>
          </p:cNvPr>
          <p:cNvSpPr txBox="1"/>
          <p:nvPr/>
        </p:nvSpPr>
        <p:spPr>
          <a:xfrm>
            <a:off x="1661452" y="4581128"/>
            <a:ext cx="4650566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Fattori legati al soddisfacimento dei bisogni umani: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3183CC6C-E592-D24F-8C14-56D16204AC16}"/>
              </a:ext>
            </a:extLst>
          </p:cNvPr>
          <p:cNvGrpSpPr/>
          <p:nvPr/>
        </p:nvGrpSpPr>
        <p:grpSpPr>
          <a:xfrm>
            <a:off x="6312018" y="3684844"/>
            <a:ext cx="4218522" cy="1962801"/>
            <a:chOff x="4788019" y="3688574"/>
            <a:chExt cx="3642464" cy="2089430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7C0400C2-3F72-9148-8887-BD52B42367F5}"/>
                </a:ext>
              </a:extLst>
            </p:cNvPr>
            <p:cNvSpPr txBox="1"/>
            <p:nvPr/>
          </p:nvSpPr>
          <p:spPr>
            <a:xfrm>
              <a:off x="5076055" y="3688574"/>
              <a:ext cx="3354428" cy="7863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IL </a:t>
              </a:r>
              <a:r>
                <a:rPr lang="it-IT" sz="1400" b="1" dirty="0">
                  <a:latin typeface="Cambria" panose="02040503050406030204" pitchFamily="18" charset="0"/>
                </a:rPr>
                <a:t>BISOGNO DI APPARTENENZA</a:t>
              </a:r>
              <a:r>
                <a:rPr lang="it-IT" sz="1400" dirty="0">
                  <a:latin typeface="Cambria" panose="02040503050406030204" pitchFamily="18" charset="0"/>
                </a:rPr>
                <a:t>, cioè la necessità di sviluppare e mantenere connessioni sociali con altri membri della nostra specie.</a:t>
              </a:r>
              <a:endParaRPr lang="it-IT" sz="1400" b="1" dirty="0">
                <a:latin typeface="Cambria" panose="02040503050406030204" pitchFamily="18" charset="0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B2A0D3B4-1BC1-7545-A8F9-06552C25BC27}"/>
                </a:ext>
              </a:extLst>
            </p:cNvPr>
            <p:cNvSpPr txBox="1"/>
            <p:nvPr/>
          </p:nvSpPr>
          <p:spPr>
            <a:xfrm>
              <a:off x="5076055" y="4991685"/>
              <a:ext cx="3354428" cy="7863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Internet permette di superare le barriere spazio-temporali e rende virtualmente possibile la </a:t>
              </a:r>
              <a:r>
                <a:rPr lang="it-IT" sz="1400" b="1" dirty="0">
                  <a:latin typeface="Cambria" panose="02040503050406030204" pitchFamily="18" charset="0"/>
                </a:rPr>
                <a:t>soddisfazione di qualsiasi bisogno.</a:t>
              </a: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AF5DEFFF-E410-B742-A206-DBB0FA50C205}"/>
                </a:ext>
              </a:extLst>
            </p:cNvPr>
            <p:cNvCxnSpPr>
              <a:cxnSpLocks/>
              <a:stCxn id="20" idx="3"/>
              <a:endCxn id="23" idx="1"/>
            </p:cNvCxnSpPr>
            <p:nvPr/>
          </p:nvCxnSpPr>
          <p:spPr>
            <a:xfrm flipV="1">
              <a:off x="4788019" y="4165628"/>
              <a:ext cx="288036" cy="6572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7CEADEBD-5D14-6448-8783-1F5CE12F4331}"/>
                </a:ext>
              </a:extLst>
            </p:cNvPr>
            <p:cNvCxnSpPr>
              <a:cxnSpLocks/>
              <a:stCxn id="20" idx="3"/>
              <a:endCxn id="24" idx="1"/>
            </p:cNvCxnSpPr>
            <p:nvPr/>
          </p:nvCxnSpPr>
          <p:spPr>
            <a:xfrm>
              <a:off x="4788019" y="4822879"/>
              <a:ext cx="288036" cy="5692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75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 fattori che favoriscono l’uso della tecnologia</a:t>
            </a:r>
          </a:p>
        </p:txBody>
      </p: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1C2A5B03-079E-CC4C-AD96-349B4D8E6A2F}"/>
              </a:ext>
            </a:extLst>
          </p:cNvPr>
          <p:cNvGrpSpPr/>
          <p:nvPr/>
        </p:nvGrpSpPr>
        <p:grpSpPr>
          <a:xfrm>
            <a:off x="1682481" y="2532967"/>
            <a:ext cx="2304254" cy="1908957"/>
            <a:chOff x="158481" y="2532966"/>
            <a:chExt cx="2304254" cy="1908957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A3624865-BA2F-4D49-9D6E-E4A404A4DFAE}"/>
                </a:ext>
              </a:extLst>
            </p:cNvPr>
            <p:cNvSpPr txBox="1"/>
            <p:nvPr/>
          </p:nvSpPr>
          <p:spPr>
            <a:xfrm>
              <a:off x="158481" y="2532966"/>
              <a:ext cx="230425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</a:rPr>
                <a:t>FEAR OF MISSING OUT</a:t>
              </a:r>
              <a:endParaRPr lang="it-IT" sz="1600" b="1" dirty="0">
                <a:latin typeface="Cambria" panose="02040503050406030204" pitchFamily="18" charset="0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2DFB093-49D3-BE40-9B94-BF0814FB9344}"/>
                </a:ext>
              </a:extLst>
            </p:cNvPr>
            <p:cNvSpPr txBox="1"/>
            <p:nvPr/>
          </p:nvSpPr>
          <p:spPr>
            <a:xfrm>
              <a:off x="158481" y="3857148"/>
              <a:ext cx="2304254" cy="5847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Cambria" panose="02040503050406030204" pitchFamily="18" charset="0"/>
                </a:rPr>
                <a:t>NOMOPHOBIA (no mobile </a:t>
              </a:r>
              <a:r>
                <a:rPr lang="it-IT" sz="1600" dirty="0" err="1">
                  <a:latin typeface="Cambria" panose="02040503050406030204" pitchFamily="18" charset="0"/>
                </a:rPr>
                <a:t>phone</a:t>
              </a:r>
              <a:r>
                <a:rPr lang="it-IT" sz="1600" dirty="0">
                  <a:latin typeface="Cambria" panose="02040503050406030204" pitchFamily="18" charset="0"/>
                </a:rPr>
                <a:t> </a:t>
              </a:r>
              <a:r>
                <a:rPr lang="it-IT" sz="1600" dirty="0" err="1">
                  <a:latin typeface="Cambria" panose="02040503050406030204" pitchFamily="18" charset="0"/>
                </a:rPr>
                <a:t>phobia</a:t>
              </a:r>
              <a:r>
                <a:rPr lang="it-IT" sz="1600" dirty="0">
                  <a:latin typeface="Cambria" panose="02040503050406030204" pitchFamily="18" charset="0"/>
                </a:rPr>
                <a:t>)</a:t>
              </a:r>
              <a:endParaRPr lang="it-IT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25DB463-F571-DD4E-AB79-19D3ABF469DF}"/>
              </a:ext>
            </a:extLst>
          </p:cNvPr>
          <p:cNvSpPr txBox="1"/>
          <p:nvPr/>
        </p:nvSpPr>
        <p:spPr>
          <a:xfrm>
            <a:off x="1661451" y="1628265"/>
            <a:ext cx="4650566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Fattori legati alla paura di non essere connessi: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A564ED43-96FC-A844-88F1-88514F84DF02}"/>
              </a:ext>
            </a:extLst>
          </p:cNvPr>
          <p:cNvGrpSpPr/>
          <p:nvPr/>
        </p:nvGrpSpPr>
        <p:grpSpPr>
          <a:xfrm>
            <a:off x="3986736" y="2113135"/>
            <a:ext cx="6347043" cy="1169551"/>
            <a:chOff x="2462735" y="2113134"/>
            <a:chExt cx="6347043" cy="1169551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7C0400C2-3F72-9148-8887-BD52B42367F5}"/>
                </a:ext>
              </a:extLst>
            </p:cNvPr>
            <p:cNvSpPr txBox="1"/>
            <p:nvPr/>
          </p:nvSpPr>
          <p:spPr>
            <a:xfrm>
              <a:off x="2843807" y="2113134"/>
              <a:ext cx="2952323" cy="1169551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Indica la </a:t>
              </a:r>
              <a:r>
                <a:rPr lang="it-IT" sz="1400" b="1" dirty="0">
                  <a:latin typeface="Cambria" panose="02040503050406030204" pitchFamily="18" charset="0"/>
                </a:rPr>
                <a:t>preoccupazione costante e pervasiva</a:t>
              </a:r>
              <a:r>
                <a:rPr lang="it-IT" sz="1400" dirty="0">
                  <a:latin typeface="Cambria" panose="02040503050406030204" pitchFamily="18" charset="0"/>
                </a:rPr>
                <a:t> di non poter </a:t>
              </a:r>
              <a:r>
                <a:rPr lang="it-IT" sz="1400" b="1" dirty="0">
                  <a:latin typeface="Cambria" panose="02040503050406030204" pitchFamily="18" charset="0"/>
                </a:rPr>
                <a:t>assistere</a:t>
              </a:r>
              <a:r>
                <a:rPr lang="it-IT" sz="1400" dirty="0">
                  <a:latin typeface="Cambria" panose="02040503050406030204" pitchFamily="18" charset="0"/>
                </a:rPr>
                <a:t> a esperienze gratificanti che gli altri potrebbero star vivendo [</a:t>
              </a:r>
              <a:r>
                <a:rPr lang="it-IT" sz="1400" dirty="0" err="1">
                  <a:latin typeface="Cambria" panose="02040503050406030204" pitchFamily="18" charset="0"/>
                </a:rPr>
                <a:t>Przybylski</a:t>
              </a:r>
              <a:r>
                <a:rPr lang="it-IT" sz="1400" dirty="0">
                  <a:latin typeface="Cambria" panose="02040503050406030204" pitchFamily="18" charset="0"/>
                </a:rPr>
                <a:t> et al., 2013].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B2A0D3B4-1BC1-7545-A8F9-06552C25BC27}"/>
                </a:ext>
              </a:extLst>
            </p:cNvPr>
            <p:cNvSpPr txBox="1"/>
            <p:nvPr/>
          </p:nvSpPr>
          <p:spPr>
            <a:xfrm>
              <a:off x="6156176" y="2330744"/>
              <a:ext cx="2653602" cy="738664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Associata al </a:t>
              </a:r>
              <a:r>
                <a:rPr lang="it-IT" sz="1400" b="1" dirty="0">
                  <a:latin typeface="Cambria" panose="02040503050406030204" pitchFamily="18" charset="0"/>
                </a:rPr>
                <a:t>maggiore utilizzo </a:t>
              </a:r>
              <a:r>
                <a:rPr lang="it-IT" sz="1400" dirty="0">
                  <a:latin typeface="Cambria" panose="02040503050406030204" pitchFamily="18" charset="0"/>
                </a:rPr>
                <a:t>dei social network e al tempo speso su queste piattaforme.</a:t>
              </a:r>
              <a:endParaRPr lang="it-IT" sz="1400" b="1" dirty="0">
                <a:latin typeface="Cambria" panose="02040503050406030204" pitchFamily="18" charset="0"/>
              </a:endParaRPr>
            </a:p>
          </p:txBody>
        </p:sp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0DA982DC-B73F-7A41-9E9E-D59FC4D32A83}"/>
                </a:ext>
              </a:extLst>
            </p:cNvPr>
            <p:cNvCxnSpPr>
              <a:cxnSpLocks/>
              <a:stCxn id="16" idx="3"/>
              <a:endCxn id="23" idx="1"/>
            </p:cNvCxnSpPr>
            <p:nvPr/>
          </p:nvCxnSpPr>
          <p:spPr>
            <a:xfrm flipV="1">
              <a:off x="2462735" y="2697910"/>
              <a:ext cx="381072" cy="43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5C1002B2-402F-484C-8A31-9078DC12D517}"/>
                </a:ext>
              </a:extLst>
            </p:cNvPr>
            <p:cNvCxnSpPr>
              <a:cxnSpLocks/>
              <a:stCxn id="23" idx="3"/>
              <a:endCxn id="24" idx="1"/>
            </p:cNvCxnSpPr>
            <p:nvPr/>
          </p:nvCxnSpPr>
          <p:spPr>
            <a:xfrm>
              <a:off x="5796130" y="2697910"/>
              <a:ext cx="360046" cy="21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320E8B43-FB1D-1E4E-8F8A-038F35156D47}"/>
              </a:ext>
            </a:extLst>
          </p:cNvPr>
          <p:cNvGrpSpPr/>
          <p:nvPr/>
        </p:nvGrpSpPr>
        <p:grpSpPr>
          <a:xfrm>
            <a:off x="7680176" y="3069409"/>
            <a:ext cx="2697570" cy="1950725"/>
            <a:chOff x="6156176" y="3069408"/>
            <a:chExt cx="2697570" cy="1950725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524CEE10-5B0F-E448-86F1-BC78DE7467AF}"/>
                </a:ext>
              </a:extLst>
            </p:cNvPr>
            <p:cNvSpPr txBox="1"/>
            <p:nvPr/>
          </p:nvSpPr>
          <p:spPr>
            <a:xfrm>
              <a:off x="6156176" y="3419695"/>
              <a:ext cx="2697570" cy="1600438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Gli individui che </a:t>
              </a:r>
              <a:r>
                <a:rPr lang="it-IT" sz="1400" b="1" dirty="0">
                  <a:latin typeface="Cambria" panose="02040503050406030204" pitchFamily="18" charset="0"/>
                </a:rPr>
                <a:t>faticano a soddisfare i propri bisogni</a:t>
              </a:r>
              <a:r>
                <a:rPr lang="it-IT" sz="1400" dirty="0">
                  <a:latin typeface="Cambria" panose="02040503050406030204" pitchFamily="18" charset="0"/>
                </a:rPr>
                <a:t> sono più sensibili alla </a:t>
              </a:r>
              <a:r>
                <a:rPr lang="it-IT" sz="1400" b="1" dirty="0">
                  <a:latin typeface="Cambria" panose="02040503050406030204" pitchFamily="18" charset="0"/>
                </a:rPr>
                <a:t>paura della disconnessione </a:t>
              </a:r>
              <a:r>
                <a:rPr lang="it-IT" sz="1400" dirty="0">
                  <a:latin typeface="Cambria" panose="02040503050406030204" pitchFamily="18" charset="0"/>
                </a:rPr>
                <a:t>dagli altri e questo </a:t>
              </a:r>
              <a:r>
                <a:rPr lang="it-IT" sz="1400" b="1" dirty="0">
                  <a:latin typeface="Cambria" panose="02040503050406030204" pitchFamily="18" charset="0"/>
                </a:rPr>
                <a:t>accresce il loro coinvolgimento nei social network.</a:t>
              </a:r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0CFD6A8C-AAB3-5D41-AACF-B59D7FD14B4F}"/>
                </a:ext>
              </a:extLst>
            </p:cNvPr>
            <p:cNvCxnSpPr>
              <a:stCxn id="24" idx="2"/>
            </p:cNvCxnSpPr>
            <p:nvPr/>
          </p:nvCxnSpPr>
          <p:spPr>
            <a:xfrm>
              <a:off x="7482977" y="3069408"/>
              <a:ext cx="0" cy="350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B22FCCD6-F02F-B94A-912E-487C92F66924}"/>
              </a:ext>
            </a:extLst>
          </p:cNvPr>
          <p:cNvGrpSpPr/>
          <p:nvPr/>
        </p:nvGrpSpPr>
        <p:grpSpPr>
          <a:xfrm>
            <a:off x="3986736" y="3429000"/>
            <a:ext cx="3611888" cy="1530752"/>
            <a:chOff x="2462735" y="3429000"/>
            <a:chExt cx="3693441" cy="1530752"/>
          </a:xfrm>
        </p:grpSpPr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AA664B28-A3D7-074D-8398-51F1DC3AC0C1}"/>
                </a:ext>
              </a:extLst>
            </p:cNvPr>
            <p:cNvSpPr txBox="1"/>
            <p:nvPr/>
          </p:nvSpPr>
          <p:spPr>
            <a:xfrm>
              <a:off x="2843807" y="3429000"/>
              <a:ext cx="3312369" cy="738664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Rappresenta la </a:t>
              </a:r>
              <a:r>
                <a:rPr lang="it-IT" sz="1400" b="1" dirty="0">
                  <a:latin typeface="Cambria" panose="02040503050406030204" pitchFamily="18" charset="0"/>
                </a:rPr>
                <a:t>paura di non poter utilizzare lo smartphone </a:t>
              </a:r>
              <a:r>
                <a:rPr lang="it-IT" sz="1400" dirty="0">
                  <a:latin typeface="Cambria" panose="02040503050406030204" pitchFamily="18" charset="0"/>
                </a:rPr>
                <a:t>e, quindi, di essere disconnessi dal mondo.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7AC1D7A-E420-D942-8694-5E0A73DE0127}"/>
                </a:ext>
              </a:extLst>
            </p:cNvPr>
            <p:cNvSpPr txBox="1"/>
            <p:nvPr/>
          </p:nvSpPr>
          <p:spPr>
            <a:xfrm>
              <a:off x="2838871" y="4221088"/>
              <a:ext cx="3317305" cy="738664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È una </a:t>
              </a:r>
              <a:r>
                <a:rPr lang="it-IT" sz="1400" b="1" dirty="0">
                  <a:latin typeface="Cambria" panose="02040503050406030204" pitchFamily="18" charset="0"/>
                </a:rPr>
                <a:t>fobia situazionale</a:t>
              </a:r>
              <a:r>
                <a:rPr lang="it-IT" sz="1400" dirty="0">
                  <a:latin typeface="Cambria" panose="02040503050406030204" pitchFamily="18" charset="0"/>
                </a:rPr>
                <a:t>, che si verifica solo in caso di assenza o mancato funzionamento dello smartphone.</a:t>
              </a:r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DEA41DD3-5803-A04E-9E07-F8AB8BF400BE}"/>
                </a:ext>
              </a:extLst>
            </p:cNvPr>
            <p:cNvCxnSpPr>
              <a:cxnSpLocks/>
              <a:stCxn id="13" idx="3"/>
              <a:endCxn id="18" idx="1"/>
            </p:cNvCxnSpPr>
            <p:nvPr/>
          </p:nvCxnSpPr>
          <p:spPr>
            <a:xfrm flipV="1">
              <a:off x="2462735" y="3798332"/>
              <a:ext cx="381072" cy="3512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14B9DA2A-8450-AB4F-B905-1991CCA1F7F9}"/>
                </a:ext>
              </a:extLst>
            </p:cNvPr>
            <p:cNvCxnSpPr>
              <a:cxnSpLocks/>
              <a:stCxn id="13" idx="3"/>
              <a:endCxn id="21" idx="1"/>
            </p:cNvCxnSpPr>
            <p:nvPr/>
          </p:nvCxnSpPr>
          <p:spPr>
            <a:xfrm>
              <a:off x="2462735" y="4149536"/>
              <a:ext cx="376136" cy="4408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1F02B937-5C12-CC4A-85FD-43774C3921B2}"/>
              </a:ext>
            </a:extLst>
          </p:cNvPr>
          <p:cNvGrpSpPr/>
          <p:nvPr/>
        </p:nvGrpSpPr>
        <p:grpSpPr>
          <a:xfrm>
            <a:off x="1682482" y="4441923"/>
            <a:ext cx="8178965" cy="1439366"/>
            <a:chOff x="158481" y="4441923"/>
            <a:chExt cx="8178965" cy="1439366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D849402-A794-2043-B10D-7E479F3D8DAD}"/>
                </a:ext>
              </a:extLst>
            </p:cNvPr>
            <p:cNvSpPr txBox="1"/>
            <p:nvPr/>
          </p:nvSpPr>
          <p:spPr>
            <a:xfrm>
              <a:off x="158481" y="5358069"/>
              <a:ext cx="1821231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NOT BEING ABLE TO COMMUNICATE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2A96226-970A-0844-A76B-67CD0401863C}"/>
                </a:ext>
              </a:extLst>
            </p:cNvPr>
            <p:cNvSpPr txBox="1"/>
            <p:nvPr/>
          </p:nvSpPr>
          <p:spPr>
            <a:xfrm>
              <a:off x="2153675" y="5358069"/>
              <a:ext cx="1821231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LOSING CONNECTEDNESS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354CB1F9-DCB2-4847-8881-D9CA65B17CA4}"/>
                </a:ext>
              </a:extLst>
            </p:cNvPr>
            <p:cNvSpPr txBox="1"/>
            <p:nvPr/>
          </p:nvSpPr>
          <p:spPr>
            <a:xfrm>
              <a:off x="4148869" y="5358069"/>
              <a:ext cx="2007307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NOT BEING ABLE TO ACCESS INFORMATION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2D01BC46-E63D-EF4A-88BF-0334F7F50321}"/>
                </a:ext>
              </a:extLst>
            </p:cNvPr>
            <p:cNvSpPr txBox="1"/>
            <p:nvPr/>
          </p:nvSpPr>
          <p:spPr>
            <a:xfrm>
              <a:off x="6330139" y="5358069"/>
              <a:ext cx="2007307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GIVING UP CONVENIENCE</a:t>
              </a:r>
            </a:p>
          </p:txBody>
        </p:sp>
        <p:cxnSp>
          <p:nvCxnSpPr>
            <p:cNvPr id="34" name="Connettore 4 33">
              <a:extLst>
                <a:ext uri="{FF2B5EF4-FFF2-40B4-BE49-F238E27FC236}">
                  <a16:creationId xmlns:a16="http://schemas.microsoft.com/office/drawing/2014/main" id="{36ECE4CE-BBE3-6D42-9079-2239CA96C54E}"/>
                </a:ext>
              </a:extLst>
            </p:cNvPr>
            <p:cNvCxnSpPr>
              <a:stCxn id="13" idx="2"/>
              <a:endCxn id="27" idx="0"/>
            </p:cNvCxnSpPr>
            <p:nvPr/>
          </p:nvCxnSpPr>
          <p:spPr>
            <a:xfrm rot="16200000" flipH="1">
              <a:off x="3864127" y="1888403"/>
              <a:ext cx="916146" cy="6023185"/>
            </a:xfrm>
            <a:prstGeom prst="bentConnector3">
              <a:avLst>
                <a:gd name="adj1" fmla="val 7943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4 37">
              <a:extLst>
                <a:ext uri="{FF2B5EF4-FFF2-40B4-BE49-F238E27FC236}">
                  <a16:creationId xmlns:a16="http://schemas.microsoft.com/office/drawing/2014/main" id="{C45C2ADC-4555-3145-9DE8-8C7EAD71B78D}"/>
                </a:ext>
              </a:extLst>
            </p:cNvPr>
            <p:cNvCxnSpPr>
              <a:stCxn id="13" idx="2"/>
              <a:endCxn id="26" idx="0"/>
            </p:cNvCxnSpPr>
            <p:nvPr/>
          </p:nvCxnSpPr>
          <p:spPr>
            <a:xfrm rot="16200000" flipH="1">
              <a:off x="2773492" y="2979038"/>
              <a:ext cx="916146" cy="3841915"/>
            </a:xfrm>
            <a:prstGeom prst="bentConnector3">
              <a:avLst>
                <a:gd name="adj1" fmla="val 7943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4 40">
              <a:extLst>
                <a:ext uri="{FF2B5EF4-FFF2-40B4-BE49-F238E27FC236}">
                  <a16:creationId xmlns:a16="http://schemas.microsoft.com/office/drawing/2014/main" id="{6B313770-9363-9242-8928-7D55E913EFF6}"/>
                </a:ext>
              </a:extLst>
            </p:cNvPr>
            <p:cNvCxnSpPr>
              <a:stCxn id="13" idx="2"/>
              <a:endCxn id="25" idx="0"/>
            </p:cNvCxnSpPr>
            <p:nvPr/>
          </p:nvCxnSpPr>
          <p:spPr>
            <a:xfrm rot="16200000" flipH="1">
              <a:off x="1729376" y="4023154"/>
              <a:ext cx="916146" cy="1753683"/>
            </a:xfrm>
            <a:prstGeom prst="bentConnector3">
              <a:avLst>
                <a:gd name="adj1" fmla="val 7943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4 43">
              <a:extLst>
                <a:ext uri="{FF2B5EF4-FFF2-40B4-BE49-F238E27FC236}">
                  <a16:creationId xmlns:a16="http://schemas.microsoft.com/office/drawing/2014/main" id="{80476EDD-7EC1-4A4B-91C1-D637840054C1}"/>
                </a:ext>
              </a:extLst>
            </p:cNvPr>
            <p:cNvCxnSpPr>
              <a:stCxn id="13" idx="2"/>
              <a:endCxn id="22" idx="0"/>
            </p:cNvCxnSpPr>
            <p:nvPr/>
          </p:nvCxnSpPr>
          <p:spPr>
            <a:xfrm rot="5400000">
              <a:off x="731780" y="4779241"/>
              <a:ext cx="916146" cy="241511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098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 teorie psicosociali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25DB463-F571-DD4E-AB79-19D3ABF469DF}"/>
              </a:ext>
            </a:extLst>
          </p:cNvPr>
          <p:cNvSpPr txBox="1"/>
          <p:nvPr/>
        </p:nvSpPr>
        <p:spPr>
          <a:xfrm>
            <a:off x="1661451" y="1628266"/>
            <a:ext cx="8709221" cy="584775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letteratura psicologica ha sviluppato una serie di teorie con l’intento di spiegare il complesso rapporto che regola </a:t>
            </a:r>
            <a:r>
              <a:rPr lang="it-IT" sz="1600" b="1" dirty="0">
                <a:latin typeface="Cambria" panose="02040503050406030204" pitchFamily="18" charset="0"/>
              </a:rPr>
              <a:t>l’interazione tra esseri umani e tecnologia</a:t>
            </a:r>
            <a:r>
              <a:rPr lang="it-IT" sz="1600" dirty="0">
                <a:latin typeface="Cambria" panose="02040503050406030204" pitchFamily="18" charset="0"/>
              </a:rPr>
              <a:t>.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B6CE54E-28F1-9C46-A4F0-643E1357A08D}"/>
              </a:ext>
            </a:extLst>
          </p:cNvPr>
          <p:cNvGrpSpPr/>
          <p:nvPr/>
        </p:nvGrpSpPr>
        <p:grpSpPr>
          <a:xfrm>
            <a:off x="3503712" y="2389814"/>
            <a:ext cx="6866960" cy="1194319"/>
            <a:chOff x="1979712" y="2389813"/>
            <a:chExt cx="6866960" cy="1194319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2C8F59E-2DD9-7641-A930-80B7B673BD96}"/>
                </a:ext>
              </a:extLst>
            </p:cNvPr>
            <p:cNvSpPr txBox="1"/>
            <p:nvPr/>
          </p:nvSpPr>
          <p:spPr>
            <a:xfrm>
              <a:off x="1979712" y="2389813"/>
              <a:ext cx="6866960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Cambria" panose="02040503050406030204" pitchFamily="18" charset="0"/>
                </a:rPr>
                <a:t>TECHNOLOGICAL ADDICTION </a:t>
              </a:r>
              <a:r>
                <a:rPr lang="it-IT" sz="1600" dirty="0">
                  <a:latin typeface="Cambria" panose="02040503050406030204" pitchFamily="18" charset="0"/>
                </a:rPr>
                <a:t>[Griffiths, 1995]</a:t>
              </a:r>
              <a:endParaRPr lang="it-IT" sz="1600" b="1" dirty="0">
                <a:latin typeface="Cambria" panose="02040503050406030204" pitchFamily="18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2E3AB1B4-2F45-454F-A942-AE032241F5C6}"/>
                </a:ext>
              </a:extLst>
            </p:cNvPr>
            <p:cNvSpPr txBox="1"/>
            <p:nvPr/>
          </p:nvSpPr>
          <p:spPr>
            <a:xfrm>
              <a:off x="2987824" y="2845468"/>
              <a:ext cx="5858848" cy="738664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Prospettiva teorica che prende in esame il </a:t>
              </a:r>
              <a:r>
                <a:rPr lang="it-IT" sz="1400" b="1" dirty="0">
                  <a:latin typeface="Cambria" panose="02040503050406030204" pitchFamily="18" charset="0"/>
                </a:rPr>
                <a:t>sovrautilizzo della tecnologia e le conseguenze negative</a:t>
              </a:r>
              <a:r>
                <a:rPr lang="it-IT" sz="1400" dirty="0">
                  <a:latin typeface="Cambria" panose="02040503050406030204" pitchFamily="18" charset="0"/>
                </a:rPr>
                <a:t> per il benessere fisico, psicologico e sociale delle persone.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BB83B811-B025-7742-9245-B34C6DAFDC2C}"/>
              </a:ext>
            </a:extLst>
          </p:cNvPr>
          <p:cNvGrpSpPr/>
          <p:nvPr/>
        </p:nvGrpSpPr>
        <p:grpSpPr>
          <a:xfrm>
            <a:off x="3503712" y="3882535"/>
            <a:ext cx="6912768" cy="1419875"/>
            <a:chOff x="1979712" y="3882534"/>
            <a:chExt cx="6912768" cy="1419875"/>
          </a:xfrm>
        </p:grpSpPr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E350AD1D-6DA8-4847-BDA8-379CFDCA7D03}"/>
                </a:ext>
              </a:extLst>
            </p:cNvPr>
            <p:cNvSpPr txBox="1"/>
            <p:nvPr/>
          </p:nvSpPr>
          <p:spPr>
            <a:xfrm>
              <a:off x="1979712" y="3882534"/>
              <a:ext cx="6866960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latin typeface="Cambria" panose="02040503050406030204" pitchFamily="18" charset="0"/>
                </a:rPr>
                <a:t>COMPENSATORY INTERNET USE THEORY </a:t>
              </a:r>
              <a:r>
                <a:rPr lang="it-IT" sz="1600" dirty="0">
                  <a:latin typeface="Cambria" panose="02040503050406030204" pitchFamily="18" charset="0"/>
                </a:rPr>
                <a:t>[CIUT; </a:t>
              </a:r>
              <a:r>
                <a:rPr lang="it-IT" sz="1600" dirty="0" err="1">
                  <a:latin typeface="Cambria" panose="02040503050406030204" pitchFamily="18" charset="0"/>
                </a:rPr>
                <a:t>Kardefelt-Winther</a:t>
              </a:r>
              <a:r>
                <a:rPr lang="it-IT" sz="1600" dirty="0">
                  <a:latin typeface="Cambria" panose="02040503050406030204" pitchFamily="18" charset="0"/>
                </a:rPr>
                <a:t>, 2014]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74F71162-3F1D-AA47-AA8C-4DAACD498355}"/>
                </a:ext>
              </a:extLst>
            </p:cNvPr>
            <p:cNvSpPr txBox="1"/>
            <p:nvPr/>
          </p:nvSpPr>
          <p:spPr>
            <a:xfrm>
              <a:off x="2987824" y="4348302"/>
              <a:ext cx="5904656" cy="954107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Teoria che analizza </a:t>
              </a:r>
              <a:r>
                <a:rPr lang="it-IT" sz="1400" b="1" dirty="0">
                  <a:latin typeface="Cambria" panose="02040503050406030204" pitchFamily="18" charset="0"/>
                </a:rPr>
                <a:t>effetti positivi e negativi </a:t>
              </a:r>
              <a:r>
                <a:rPr lang="it-IT" sz="1400" dirty="0">
                  <a:latin typeface="Cambria" panose="02040503050406030204" pitchFamily="18" charset="0"/>
                </a:rPr>
                <a:t>connessi all’uso della tecnologia e che parte dall’assunto per cui, l’utilizzo di internet come qualsiasi altro comportamento, sia motivato da un bisogno a cui l’individuo risponde utilizzando, appunto, la rete.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75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 teorie psicosociali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2C8F59E-2DD9-7641-A930-80B7B673BD96}"/>
              </a:ext>
            </a:extLst>
          </p:cNvPr>
          <p:cNvSpPr txBox="1"/>
          <p:nvPr/>
        </p:nvSpPr>
        <p:spPr>
          <a:xfrm>
            <a:off x="1661452" y="1556792"/>
            <a:ext cx="686696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Cambria" panose="02040503050406030204" pitchFamily="18" charset="0"/>
              </a:rPr>
              <a:t>TECHNOLOGICAL ADDICTION </a:t>
            </a:r>
            <a:r>
              <a:rPr lang="it-IT" sz="1600" dirty="0">
                <a:latin typeface="Cambria" panose="02040503050406030204" pitchFamily="18" charset="0"/>
              </a:rPr>
              <a:t>[Griffiths, 1995]</a:t>
            </a:r>
            <a:endParaRPr lang="it-IT" sz="1600" b="1" dirty="0">
              <a:latin typeface="Cambria" panose="020405030504060302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D381E33-C312-1649-AD5D-3109524501CD}"/>
              </a:ext>
            </a:extLst>
          </p:cNvPr>
          <p:cNvSpPr txBox="1"/>
          <p:nvPr/>
        </p:nvSpPr>
        <p:spPr>
          <a:xfrm>
            <a:off x="1661453" y="1969676"/>
            <a:ext cx="8679427" cy="52322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Griffiths [1995] propone il concetto di </a:t>
            </a:r>
            <a:r>
              <a:rPr lang="it-IT" sz="1400" b="1" dirty="0">
                <a:latin typeface="Cambria" panose="02040503050406030204" pitchFamily="18" charset="0"/>
              </a:rPr>
              <a:t>TECHNOLOGICAL ADDICTION</a:t>
            </a:r>
            <a:r>
              <a:rPr lang="it-IT" sz="1400" dirty="0">
                <a:latin typeface="Cambria" panose="02040503050406030204" pitchFamily="18" charset="0"/>
              </a:rPr>
              <a:t>, ovvero un tipo di dipendenza comportamentale che ha come oggetto </a:t>
            </a:r>
            <a:r>
              <a:rPr lang="it-IT" sz="1400" b="1" dirty="0">
                <a:solidFill>
                  <a:schemeClr val="tx2"/>
                </a:solidFill>
                <a:latin typeface="Cambria" panose="02040503050406030204" pitchFamily="18" charset="0"/>
              </a:rPr>
              <a:t>l’interazione individuo-macchina</a:t>
            </a:r>
            <a:r>
              <a:rPr lang="it-IT" sz="14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2E17DDD-9456-0743-9E71-1EC590117F34}"/>
              </a:ext>
            </a:extLst>
          </p:cNvPr>
          <p:cNvSpPr txBox="1"/>
          <p:nvPr/>
        </p:nvSpPr>
        <p:spPr>
          <a:xfrm>
            <a:off x="1657859" y="2667478"/>
            <a:ext cx="854934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ambria" panose="02040503050406030204" pitchFamily="18" charset="0"/>
              </a:rPr>
              <a:t>Le technological addiction sono accomunate da alcuni fattori: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265B122-D065-E34E-89B3-7115FB6C2F35}"/>
              </a:ext>
            </a:extLst>
          </p:cNvPr>
          <p:cNvSpPr txBox="1"/>
          <p:nvPr/>
        </p:nvSpPr>
        <p:spPr>
          <a:xfrm>
            <a:off x="1661452" y="3021758"/>
            <a:ext cx="86830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ambria" panose="02040503050406030204" pitchFamily="18" charset="0"/>
              </a:rPr>
              <a:t>SALIENZA</a:t>
            </a:r>
            <a:r>
              <a:rPr lang="it-IT" sz="1400" dirty="0">
                <a:latin typeface="Cambria" panose="02040503050406030204" pitchFamily="18" charset="0"/>
              </a:rPr>
              <a:t> = l’interazione con la tecnologia diventa l’attività più importante nella vita delle persone.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E9302F5-298D-6544-80F6-194EFDB793D7}"/>
              </a:ext>
            </a:extLst>
          </p:cNvPr>
          <p:cNvSpPr txBox="1"/>
          <p:nvPr/>
        </p:nvSpPr>
        <p:spPr>
          <a:xfrm>
            <a:off x="1661452" y="3382379"/>
            <a:ext cx="86830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ambria" panose="02040503050406030204" pitchFamily="18" charset="0"/>
              </a:rPr>
              <a:t>EUFORIA</a:t>
            </a:r>
            <a:r>
              <a:rPr lang="it-IT" sz="1400" dirty="0">
                <a:latin typeface="Cambria" panose="02040503050406030204" pitchFamily="18" charset="0"/>
              </a:rPr>
              <a:t> = l’esperienza soggettiva fortemente positiva esperita quando la persona interagisce con la tecnologia.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44F1ADF-1491-1D4D-984C-71D4090D0A66}"/>
              </a:ext>
            </a:extLst>
          </p:cNvPr>
          <p:cNvSpPr txBox="1"/>
          <p:nvPr/>
        </p:nvSpPr>
        <p:spPr>
          <a:xfrm>
            <a:off x="1661452" y="3789040"/>
            <a:ext cx="868302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ambria" panose="02040503050406030204" pitchFamily="18" charset="0"/>
              </a:rPr>
              <a:t>TOLLERANZA</a:t>
            </a:r>
            <a:r>
              <a:rPr lang="it-IT" sz="1400" dirty="0">
                <a:latin typeface="Cambria" panose="02040503050406030204" pitchFamily="18" charset="0"/>
              </a:rPr>
              <a:t> = la necessità di interagire sempre più spesso e a lungo con la tecnologia per ottenere gli stessi effetti e sensazioni positive.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0001FCC-AC3E-6746-ADDE-F1A6C3595538}"/>
              </a:ext>
            </a:extLst>
          </p:cNvPr>
          <p:cNvSpPr txBox="1"/>
          <p:nvPr/>
        </p:nvSpPr>
        <p:spPr>
          <a:xfrm>
            <a:off x="1661452" y="4437113"/>
            <a:ext cx="86830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ambria" panose="02040503050406030204" pitchFamily="18" charset="0"/>
              </a:rPr>
              <a:t>SINTOMI DI ASTINENZA </a:t>
            </a:r>
            <a:r>
              <a:rPr lang="it-IT" sz="1400" dirty="0">
                <a:latin typeface="Cambria" panose="02040503050406030204" pitchFamily="18" charset="0"/>
              </a:rPr>
              <a:t>= sensazioni negative dovute a interruzioni o riduzioni nell’uso della tecnologia.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D07F17E-86B4-6A45-9843-AC582E3948BA}"/>
              </a:ext>
            </a:extLst>
          </p:cNvPr>
          <p:cNvSpPr txBox="1"/>
          <p:nvPr/>
        </p:nvSpPr>
        <p:spPr>
          <a:xfrm>
            <a:off x="1657859" y="4869161"/>
            <a:ext cx="868302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ambria" panose="02040503050406030204" pitchFamily="18" charset="0"/>
              </a:rPr>
              <a:t>EUFORIA</a:t>
            </a:r>
            <a:r>
              <a:rPr lang="it-IT" sz="1400" dirty="0">
                <a:latin typeface="Cambria" panose="02040503050406030204" pitchFamily="18" charset="0"/>
              </a:rPr>
              <a:t> = l’esperienza soggettiva fortemente positiva esperita quando la persona interagisce con la tecnologia.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B83B6D-EEA4-0B41-8E30-B750A1C79903}"/>
              </a:ext>
            </a:extLst>
          </p:cNvPr>
          <p:cNvSpPr txBox="1"/>
          <p:nvPr/>
        </p:nvSpPr>
        <p:spPr>
          <a:xfrm>
            <a:off x="1657859" y="5301208"/>
            <a:ext cx="868302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ambria" panose="02040503050406030204" pitchFamily="18" charset="0"/>
              </a:rPr>
              <a:t>RICADUTE</a:t>
            </a:r>
            <a:r>
              <a:rPr lang="it-IT" sz="1400" dirty="0">
                <a:latin typeface="Cambria" panose="02040503050406030204" pitchFamily="18" charset="0"/>
              </a:rPr>
              <a:t> = la tendenza a tornare a utilizzi eccessivi della tecnologia anche dopo aver interrotto o mantenuto sotto controllo il proprio comportamento per lungo tempo.</a:t>
            </a:r>
          </a:p>
        </p:txBody>
      </p:sp>
    </p:spTree>
    <p:extLst>
      <p:ext uri="{BB962C8B-B14F-4D97-AF65-F5344CB8AC3E}">
        <p14:creationId xmlns:p14="http://schemas.microsoft.com/office/powerpoint/2010/main" val="80900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 teorie psicosociali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D381E33-C312-1649-AD5D-3109524501CD}"/>
              </a:ext>
            </a:extLst>
          </p:cNvPr>
          <p:cNvSpPr txBox="1"/>
          <p:nvPr/>
        </p:nvSpPr>
        <p:spPr>
          <a:xfrm>
            <a:off x="1661452" y="2011488"/>
            <a:ext cx="8899044" cy="76944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 panose="02040503050406030204" pitchFamily="18" charset="0"/>
              </a:rPr>
              <a:t>La CIUT vede l’utilizzo di internet e delle tecnologie che ne sfruttano le potenzialità come una tra le tante </a:t>
            </a:r>
            <a:r>
              <a:rPr lang="it-IT" sz="1600" b="1" dirty="0">
                <a:solidFill>
                  <a:schemeClr val="tx2"/>
                </a:solidFill>
                <a:latin typeface="Cambria" panose="02040503050406030204" pitchFamily="18" charset="0"/>
              </a:rPr>
              <a:t>strategie di coping</a:t>
            </a:r>
            <a:r>
              <a:rPr lang="it-IT" sz="1400" dirty="0">
                <a:latin typeface="Cambria" panose="02040503050406030204" pitchFamily="18" charset="0"/>
              </a:rPr>
              <a:t>, ovvero strategie cognitive e comportamentali che hanno lo scopo di fronteggiare situazioni problematiche e stressanti.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9E4C8E4-02E6-A44D-BE76-86C2F5E49FBD}"/>
              </a:ext>
            </a:extLst>
          </p:cNvPr>
          <p:cNvSpPr txBox="1"/>
          <p:nvPr/>
        </p:nvSpPr>
        <p:spPr>
          <a:xfrm>
            <a:off x="1661452" y="1539996"/>
            <a:ext cx="686696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Cambria" panose="02040503050406030204" pitchFamily="18" charset="0"/>
              </a:rPr>
              <a:t>COMPENSATORY INTERNET USE THEORY </a:t>
            </a:r>
            <a:r>
              <a:rPr lang="it-IT" sz="1600" dirty="0">
                <a:latin typeface="Cambria" panose="02040503050406030204" pitchFamily="18" charset="0"/>
              </a:rPr>
              <a:t>[CIUT; </a:t>
            </a:r>
            <a:r>
              <a:rPr lang="it-IT" sz="1600" dirty="0" err="1">
                <a:latin typeface="Cambria" panose="02040503050406030204" pitchFamily="18" charset="0"/>
              </a:rPr>
              <a:t>Kardefelt-Winther</a:t>
            </a:r>
            <a:r>
              <a:rPr lang="it-IT" sz="1600" dirty="0">
                <a:latin typeface="Cambria" panose="02040503050406030204" pitchFamily="18" charset="0"/>
              </a:rPr>
              <a:t>, 2014]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FFE0321-7ED4-324C-9C20-4CC812B739B2}"/>
              </a:ext>
            </a:extLst>
          </p:cNvPr>
          <p:cNvSpPr txBox="1"/>
          <p:nvPr/>
        </p:nvSpPr>
        <p:spPr>
          <a:xfrm>
            <a:off x="1661452" y="2917726"/>
            <a:ext cx="8899044" cy="584775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Non è l’utilizzo elevato di internet a determinare la problematicità del comportamento ma le </a:t>
            </a:r>
            <a:r>
              <a:rPr lang="it-IT" sz="1600" b="1" dirty="0">
                <a:latin typeface="Cambria" panose="02040503050406030204" pitchFamily="18" charset="0"/>
              </a:rPr>
              <a:t>MOTIVAZIONI</a:t>
            </a:r>
            <a:r>
              <a:rPr lang="it-IT" sz="1600" dirty="0">
                <a:latin typeface="Cambria" panose="02040503050406030204" pitchFamily="18" charset="0"/>
              </a:rPr>
              <a:t> che ne stanno alla base.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AB72A880-5F7E-7245-B9D4-7B3964E2A8C2}"/>
              </a:ext>
            </a:extLst>
          </p:cNvPr>
          <p:cNvGrpSpPr/>
          <p:nvPr/>
        </p:nvGrpSpPr>
        <p:grpSpPr>
          <a:xfrm>
            <a:off x="1661452" y="3789039"/>
            <a:ext cx="8869096" cy="1169551"/>
            <a:chOff x="137452" y="3789038"/>
            <a:chExt cx="8869096" cy="1169551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2C4E0838-8FBD-6543-B537-1D22D8CFD19F}"/>
                </a:ext>
              </a:extLst>
            </p:cNvPr>
            <p:cNvSpPr txBox="1"/>
            <p:nvPr/>
          </p:nvSpPr>
          <p:spPr>
            <a:xfrm>
              <a:off x="137452" y="3789038"/>
              <a:ext cx="5154628" cy="1169551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Per una persona costretta a letto per problemi di salute, i contatti diretti con altri individui potrebbero venir meno o essere compromessi. La mancanza di connessioni sociali e il bisogno di appartenenza possono spingere la persona a cercare alternative alle normali interazioni, ad esempio, tramite l’utilizzo del digitale.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E387D1F-A9B0-4649-8D6F-4CB4B5DAC357}"/>
                </a:ext>
              </a:extLst>
            </p:cNvPr>
            <p:cNvSpPr txBox="1"/>
            <p:nvPr/>
          </p:nvSpPr>
          <p:spPr>
            <a:xfrm>
              <a:off x="5724128" y="4005064"/>
              <a:ext cx="3282420" cy="7386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L’uso della tecnologia rappresenta una </a:t>
              </a:r>
              <a:r>
                <a:rPr lang="it-IT" sz="1400" b="1" dirty="0">
                  <a:latin typeface="Cambria" panose="02040503050406030204" pitchFamily="18" charset="0"/>
                </a:rPr>
                <a:t>strategia di compensazione </a:t>
              </a:r>
              <a:r>
                <a:rPr lang="it-IT" sz="1400" dirty="0">
                  <a:latin typeface="Cambria" panose="02040503050406030204" pitchFamily="18" charset="0"/>
                </a:rPr>
                <a:t>e sostiene il benessere psicosociale degli individui.</a:t>
              </a:r>
            </a:p>
          </p:txBody>
        </p:sp>
        <p:cxnSp>
          <p:nvCxnSpPr>
            <p:cNvPr id="3" name="Connettore 2 2">
              <a:extLst>
                <a:ext uri="{FF2B5EF4-FFF2-40B4-BE49-F238E27FC236}">
                  <a16:creationId xmlns:a16="http://schemas.microsoft.com/office/drawing/2014/main" id="{90BC228E-57AA-5242-9787-D478F3FA6094}"/>
                </a:ext>
              </a:extLst>
            </p:cNvPr>
            <p:cNvCxnSpPr>
              <a:cxnSpLocks/>
              <a:stCxn id="20" idx="3"/>
              <a:endCxn id="22" idx="1"/>
            </p:cNvCxnSpPr>
            <p:nvPr/>
          </p:nvCxnSpPr>
          <p:spPr>
            <a:xfrm>
              <a:off x="5292080" y="4373814"/>
              <a:ext cx="432048" cy="5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74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 teorie psicosociali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D381E33-C312-1649-AD5D-3109524501CD}"/>
              </a:ext>
            </a:extLst>
          </p:cNvPr>
          <p:cNvSpPr txBox="1"/>
          <p:nvPr/>
        </p:nvSpPr>
        <p:spPr>
          <a:xfrm>
            <a:off x="1661452" y="2011487"/>
            <a:ext cx="8755028" cy="33855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CIUT </a:t>
            </a:r>
            <a:r>
              <a:rPr lang="it-IT" sz="1600" b="1" dirty="0">
                <a:latin typeface="Cambria" panose="02040503050406030204" pitchFamily="18" charset="0"/>
              </a:rPr>
              <a:t>NON NEGA </a:t>
            </a:r>
            <a:r>
              <a:rPr lang="it-IT" sz="1600" dirty="0">
                <a:latin typeface="Cambria" panose="02040503050406030204" pitchFamily="18" charset="0"/>
              </a:rPr>
              <a:t>la possibilità di </a:t>
            </a:r>
            <a:r>
              <a:rPr lang="it-IT" sz="1600" b="1" dirty="0">
                <a:latin typeface="Cambria" panose="02040503050406030204" pitchFamily="18" charset="0"/>
              </a:rPr>
              <a:t>effetti negativi </a:t>
            </a:r>
            <a:r>
              <a:rPr lang="it-IT" sz="1600" dirty="0">
                <a:latin typeface="Cambria" panose="02040503050406030204" pitchFamily="18" charset="0"/>
              </a:rPr>
              <a:t>originati dall’utilizzo della tecnologia.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9E4C8E4-02E6-A44D-BE76-86C2F5E49FBD}"/>
              </a:ext>
            </a:extLst>
          </p:cNvPr>
          <p:cNvSpPr txBox="1"/>
          <p:nvPr/>
        </p:nvSpPr>
        <p:spPr>
          <a:xfrm>
            <a:off x="1661452" y="1539996"/>
            <a:ext cx="686696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Cambria" panose="02040503050406030204" pitchFamily="18" charset="0"/>
              </a:rPr>
              <a:t>COMPENSATORY INTERNET USE THEORY </a:t>
            </a:r>
            <a:r>
              <a:rPr lang="it-IT" sz="1600" dirty="0">
                <a:latin typeface="Cambria" panose="02040503050406030204" pitchFamily="18" charset="0"/>
              </a:rPr>
              <a:t>[CIUT; </a:t>
            </a:r>
            <a:r>
              <a:rPr lang="it-IT" sz="1600" dirty="0" err="1">
                <a:latin typeface="Cambria" panose="02040503050406030204" pitchFamily="18" charset="0"/>
              </a:rPr>
              <a:t>Kardefelt-Winther</a:t>
            </a:r>
            <a:r>
              <a:rPr lang="it-IT" sz="1600" dirty="0">
                <a:latin typeface="Cambria" panose="02040503050406030204" pitchFamily="18" charset="0"/>
              </a:rPr>
              <a:t>, 2014]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FFE0321-7ED4-324C-9C20-4CC812B739B2}"/>
              </a:ext>
            </a:extLst>
          </p:cNvPr>
          <p:cNvSpPr txBox="1"/>
          <p:nvPr/>
        </p:nvSpPr>
        <p:spPr>
          <a:xfrm>
            <a:off x="1661452" y="2536162"/>
            <a:ext cx="8755028" cy="830997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L’utilizzo problematico della tecnologia avviene nel caso in cui l’utilizzo di internet è motivato da ragioni che vanno nella </a:t>
            </a:r>
            <a:r>
              <a:rPr lang="it-IT" sz="1600" b="1" dirty="0">
                <a:latin typeface="Cambria" panose="02040503050406030204" pitchFamily="18" charset="0"/>
              </a:rPr>
              <a:t>direzione opposta </a:t>
            </a:r>
            <a:r>
              <a:rPr lang="it-IT" sz="1600" dirty="0">
                <a:latin typeface="Cambria" panose="02040503050406030204" pitchFamily="18" charset="0"/>
              </a:rPr>
              <a:t>rispetto a quella di un miglioramento del proprio benessere.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8790F99-F7DD-B843-BF8C-C16D00DCED23}"/>
              </a:ext>
            </a:extLst>
          </p:cNvPr>
          <p:cNvGrpSpPr/>
          <p:nvPr/>
        </p:nvGrpSpPr>
        <p:grpSpPr>
          <a:xfrm>
            <a:off x="1661452" y="3681315"/>
            <a:ext cx="8755028" cy="1277274"/>
            <a:chOff x="137452" y="3681315"/>
            <a:chExt cx="8755028" cy="1277274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2C4E0838-8FBD-6543-B537-1D22D8CFD19F}"/>
                </a:ext>
              </a:extLst>
            </p:cNvPr>
            <p:cNvSpPr txBox="1"/>
            <p:nvPr/>
          </p:nvSpPr>
          <p:spPr>
            <a:xfrm>
              <a:off x="137452" y="3789038"/>
              <a:ext cx="5040560" cy="1169551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Dopo il lungo periodo di costrizione a letto per motivi di salute, la persona è ormai abituata a intrattenere rapporti attraverso la rete e preferisce questa modalità di interazione rispetto a quella offline, dal momento che questa forma di interazione è meno faticosa e dispendiosa. 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E387D1F-A9B0-4649-8D6F-4CB4B5DAC357}"/>
                </a:ext>
              </a:extLst>
            </p:cNvPr>
            <p:cNvSpPr txBox="1"/>
            <p:nvPr/>
          </p:nvSpPr>
          <p:spPr>
            <a:xfrm>
              <a:off x="5885021" y="3681315"/>
              <a:ext cx="3007459" cy="116955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L’uso della tecnologia rappresenta un </a:t>
              </a:r>
              <a:r>
                <a:rPr lang="it-IT" sz="1400" b="1" dirty="0">
                  <a:latin typeface="Cambria" panose="02040503050406030204" pitchFamily="18" charset="0"/>
                </a:rPr>
                <a:t>comportamento problematico </a:t>
              </a:r>
              <a:r>
                <a:rPr lang="it-IT" sz="1400" dirty="0">
                  <a:latin typeface="Cambria" panose="02040503050406030204" pitchFamily="18" charset="0"/>
                </a:rPr>
                <a:t>che potrebbe diventare estremamente </a:t>
              </a:r>
              <a:r>
                <a:rPr lang="it-IT" sz="1400" b="1" dirty="0">
                  <a:latin typeface="Cambria" panose="02040503050406030204" pitchFamily="18" charset="0"/>
                </a:rPr>
                <a:t>disfunzionale</a:t>
              </a:r>
              <a:r>
                <a:rPr lang="it-IT" sz="1400" dirty="0">
                  <a:latin typeface="Cambria" panose="02040503050406030204" pitchFamily="18" charset="0"/>
                </a:rPr>
                <a:t> e condurre al ritiro sociale.</a:t>
              </a:r>
            </a:p>
          </p:txBody>
        </p:sp>
        <p:cxnSp>
          <p:nvCxnSpPr>
            <p:cNvPr id="3" name="Connettore 2 2">
              <a:extLst>
                <a:ext uri="{FF2B5EF4-FFF2-40B4-BE49-F238E27FC236}">
                  <a16:creationId xmlns:a16="http://schemas.microsoft.com/office/drawing/2014/main" id="{90BC228E-57AA-5242-9787-D478F3FA6094}"/>
                </a:ext>
              </a:extLst>
            </p:cNvPr>
            <p:cNvCxnSpPr>
              <a:cxnSpLocks/>
              <a:stCxn id="20" idx="3"/>
              <a:endCxn id="22" idx="1"/>
            </p:cNvCxnSpPr>
            <p:nvPr/>
          </p:nvCxnSpPr>
          <p:spPr>
            <a:xfrm flipV="1">
              <a:off x="5178012" y="4266091"/>
              <a:ext cx="707009" cy="1077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18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E38C0-08CF-F741-88EF-F3398AD1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AEEB7-370C-4CD1-84ED-44A96922B98A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637DFD-FB59-2F49-AFE4-AAFF759B002C}"/>
              </a:ext>
            </a:extLst>
          </p:cNvPr>
          <p:cNvSpPr/>
          <p:nvPr/>
        </p:nvSpPr>
        <p:spPr>
          <a:xfrm>
            <a:off x="1661452" y="590428"/>
            <a:ext cx="7674908" cy="858443"/>
          </a:xfrm>
          <a:prstGeom prst="rect">
            <a:avLst/>
          </a:prstGeom>
          <a:noFill/>
          <a:ln cmpd="sng">
            <a:solidFill>
              <a:schemeClr val="tx2">
                <a:alpha val="86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9178724"/>
                      <a:gd name="connsiteY0" fmla="*/ 0 h 620030"/>
                      <a:gd name="connsiteX1" fmla="*/ 298309 w 9178724"/>
                      <a:gd name="connsiteY1" fmla="*/ 0 h 620030"/>
                      <a:gd name="connsiteX2" fmla="*/ 596617 w 9178724"/>
                      <a:gd name="connsiteY2" fmla="*/ 0 h 620030"/>
                      <a:gd name="connsiteX3" fmla="*/ 894926 w 9178724"/>
                      <a:gd name="connsiteY3" fmla="*/ 0 h 620030"/>
                      <a:gd name="connsiteX4" fmla="*/ 1652170 w 9178724"/>
                      <a:gd name="connsiteY4" fmla="*/ 0 h 620030"/>
                      <a:gd name="connsiteX5" fmla="*/ 2225841 w 9178724"/>
                      <a:gd name="connsiteY5" fmla="*/ 0 h 620030"/>
                      <a:gd name="connsiteX6" fmla="*/ 2524149 w 9178724"/>
                      <a:gd name="connsiteY6" fmla="*/ 0 h 620030"/>
                      <a:gd name="connsiteX7" fmla="*/ 3097819 w 9178724"/>
                      <a:gd name="connsiteY7" fmla="*/ 0 h 620030"/>
                      <a:gd name="connsiteX8" fmla="*/ 3855064 w 9178724"/>
                      <a:gd name="connsiteY8" fmla="*/ 0 h 620030"/>
                      <a:gd name="connsiteX9" fmla="*/ 4336947 w 9178724"/>
                      <a:gd name="connsiteY9" fmla="*/ 0 h 620030"/>
                      <a:gd name="connsiteX10" fmla="*/ 4818830 w 9178724"/>
                      <a:gd name="connsiteY10" fmla="*/ 0 h 620030"/>
                      <a:gd name="connsiteX11" fmla="*/ 5392500 w 9178724"/>
                      <a:gd name="connsiteY11" fmla="*/ 0 h 620030"/>
                      <a:gd name="connsiteX12" fmla="*/ 6057958 w 9178724"/>
                      <a:gd name="connsiteY12" fmla="*/ 0 h 620030"/>
                      <a:gd name="connsiteX13" fmla="*/ 6723415 w 9178724"/>
                      <a:gd name="connsiteY13" fmla="*/ 0 h 620030"/>
                      <a:gd name="connsiteX14" fmla="*/ 7388873 w 9178724"/>
                      <a:gd name="connsiteY14" fmla="*/ 0 h 620030"/>
                      <a:gd name="connsiteX15" fmla="*/ 8146118 w 9178724"/>
                      <a:gd name="connsiteY15" fmla="*/ 0 h 620030"/>
                      <a:gd name="connsiteX16" fmla="*/ 9178724 w 9178724"/>
                      <a:gd name="connsiteY16" fmla="*/ 0 h 620030"/>
                      <a:gd name="connsiteX17" fmla="*/ 9178724 w 9178724"/>
                      <a:gd name="connsiteY17" fmla="*/ 316215 h 620030"/>
                      <a:gd name="connsiteX18" fmla="*/ 9178724 w 9178724"/>
                      <a:gd name="connsiteY18" fmla="*/ 620030 h 620030"/>
                      <a:gd name="connsiteX19" fmla="*/ 8421479 w 9178724"/>
                      <a:gd name="connsiteY19" fmla="*/ 620030 h 620030"/>
                      <a:gd name="connsiteX20" fmla="*/ 7847809 w 9178724"/>
                      <a:gd name="connsiteY20" fmla="*/ 620030 h 620030"/>
                      <a:gd name="connsiteX21" fmla="*/ 7365926 w 9178724"/>
                      <a:gd name="connsiteY21" fmla="*/ 620030 h 620030"/>
                      <a:gd name="connsiteX22" fmla="*/ 6884043 w 9178724"/>
                      <a:gd name="connsiteY22" fmla="*/ 620030 h 620030"/>
                      <a:gd name="connsiteX23" fmla="*/ 6402160 w 9178724"/>
                      <a:gd name="connsiteY23" fmla="*/ 620030 h 620030"/>
                      <a:gd name="connsiteX24" fmla="*/ 5920277 w 9178724"/>
                      <a:gd name="connsiteY24" fmla="*/ 620030 h 620030"/>
                      <a:gd name="connsiteX25" fmla="*/ 5254819 w 9178724"/>
                      <a:gd name="connsiteY25" fmla="*/ 620030 h 620030"/>
                      <a:gd name="connsiteX26" fmla="*/ 4681149 w 9178724"/>
                      <a:gd name="connsiteY26" fmla="*/ 620030 h 620030"/>
                      <a:gd name="connsiteX27" fmla="*/ 4382841 w 9178724"/>
                      <a:gd name="connsiteY27" fmla="*/ 620030 h 620030"/>
                      <a:gd name="connsiteX28" fmla="*/ 3900958 w 9178724"/>
                      <a:gd name="connsiteY28" fmla="*/ 620030 h 620030"/>
                      <a:gd name="connsiteX29" fmla="*/ 3235500 w 9178724"/>
                      <a:gd name="connsiteY29" fmla="*/ 620030 h 620030"/>
                      <a:gd name="connsiteX30" fmla="*/ 2845404 w 9178724"/>
                      <a:gd name="connsiteY30" fmla="*/ 620030 h 620030"/>
                      <a:gd name="connsiteX31" fmla="*/ 2088160 w 9178724"/>
                      <a:gd name="connsiteY31" fmla="*/ 620030 h 620030"/>
                      <a:gd name="connsiteX32" fmla="*/ 1330915 w 9178724"/>
                      <a:gd name="connsiteY32" fmla="*/ 620030 h 620030"/>
                      <a:gd name="connsiteX33" fmla="*/ 757245 w 9178724"/>
                      <a:gd name="connsiteY33" fmla="*/ 620030 h 620030"/>
                      <a:gd name="connsiteX34" fmla="*/ 0 w 9178724"/>
                      <a:gd name="connsiteY34" fmla="*/ 620030 h 620030"/>
                      <a:gd name="connsiteX35" fmla="*/ 0 w 9178724"/>
                      <a:gd name="connsiteY35" fmla="*/ 310015 h 620030"/>
                      <a:gd name="connsiteX36" fmla="*/ 0 w 9178724"/>
                      <a:gd name="connsiteY36" fmla="*/ 0 h 62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178724" h="620030" fill="none" extrusionOk="0">
                        <a:moveTo>
                          <a:pt x="0" y="0"/>
                        </a:moveTo>
                        <a:cubicBezTo>
                          <a:pt x="102535" y="-35417"/>
                          <a:pt x="231128" y="19743"/>
                          <a:pt x="298309" y="0"/>
                        </a:cubicBezTo>
                        <a:cubicBezTo>
                          <a:pt x="365490" y="-19743"/>
                          <a:pt x="504771" y="6903"/>
                          <a:pt x="596617" y="0"/>
                        </a:cubicBezTo>
                        <a:cubicBezTo>
                          <a:pt x="688463" y="-6903"/>
                          <a:pt x="801466" y="32459"/>
                          <a:pt x="894926" y="0"/>
                        </a:cubicBezTo>
                        <a:cubicBezTo>
                          <a:pt x="988386" y="-32459"/>
                          <a:pt x="1351220" y="8679"/>
                          <a:pt x="1652170" y="0"/>
                        </a:cubicBezTo>
                        <a:cubicBezTo>
                          <a:pt x="1953120" y="-8679"/>
                          <a:pt x="2036343" y="40882"/>
                          <a:pt x="2225841" y="0"/>
                        </a:cubicBezTo>
                        <a:cubicBezTo>
                          <a:pt x="2415339" y="-40882"/>
                          <a:pt x="2409558" y="12227"/>
                          <a:pt x="2524149" y="0"/>
                        </a:cubicBezTo>
                        <a:cubicBezTo>
                          <a:pt x="2638740" y="-12227"/>
                          <a:pt x="2909787" y="59308"/>
                          <a:pt x="3097819" y="0"/>
                        </a:cubicBezTo>
                        <a:cubicBezTo>
                          <a:pt x="3285851" y="-59308"/>
                          <a:pt x="3499507" y="53098"/>
                          <a:pt x="3855064" y="0"/>
                        </a:cubicBezTo>
                        <a:cubicBezTo>
                          <a:pt x="4210622" y="-53098"/>
                          <a:pt x="4150339" y="24700"/>
                          <a:pt x="4336947" y="0"/>
                        </a:cubicBezTo>
                        <a:cubicBezTo>
                          <a:pt x="4523555" y="-24700"/>
                          <a:pt x="4623920" y="10678"/>
                          <a:pt x="4818830" y="0"/>
                        </a:cubicBezTo>
                        <a:cubicBezTo>
                          <a:pt x="5013740" y="-10678"/>
                          <a:pt x="5127394" y="40268"/>
                          <a:pt x="5392500" y="0"/>
                        </a:cubicBezTo>
                        <a:cubicBezTo>
                          <a:pt x="5657606" y="-40268"/>
                          <a:pt x="5754330" y="74320"/>
                          <a:pt x="6057958" y="0"/>
                        </a:cubicBezTo>
                        <a:cubicBezTo>
                          <a:pt x="6361586" y="-74320"/>
                          <a:pt x="6494940" y="37329"/>
                          <a:pt x="6723415" y="0"/>
                        </a:cubicBezTo>
                        <a:cubicBezTo>
                          <a:pt x="6951890" y="-37329"/>
                          <a:pt x="7117832" y="30948"/>
                          <a:pt x="7388873" y="0"/>
                        </a:cubicBezTo>
                        <a:cubicBezTo>
                          <a:pt x="7659914" y="-30948"/>
                          <a:pt x="7926991" y="65074"/>
                          <a:pt x="8146118" y="0"/>
                        </a:cubicBezTo>
                        <a:cubicBezTo>
                          <a:pt x="8365246" y="-65074"/>
                          <a:pt x="8701383" y="71750"/>
                          <a:pt x="9178724" y="0"/>
                        </a:cubicBezTo>
                        <a:cubicBezTo>
                          <a:pt x="9200174" y="141322"/>
                          <a:pt x="9160033" y="216766"/>
                          <a:pt x="9178724" y="316215"/>
                        </a:cubicBezTo>
                        <a:cubicBezTo>
                          <a:pt x="9197415" y="415665"/>
                          <a:pt x="9170910" y="493137"/>
                          <a:pt x="9178724" y="620030"/>
                        </a:cubicBezTo>
                        <a:cubicBezTo>
                          <a:pt x="8847610" y="633606"/>
                          <a:pt x="8699284" y="581521"/>
                          <a:pt x="8421479" y="620030"/>
                        </a:cubicBezTo>
                        <a:cubicBezTo>
                          <a:pt x="8143674" y="658539"/>
                          <a:pt x="8043343" y="588100"/>
                          <a:pt x="7847809" y="620030"/>
                        </a:cubicBezTo>
                        <a:cubicBezTo>
                          <a:pt x="7652275" y="651960"/>
                          <a:pt x="7499974" y="566721"/>
                          <a:pt x="7365926" y="620030"/>
                        </a:cubicBezTo>
                        <a:cubicBezTo>
                          <a:pt x="7231878" y="673339"/>
                          <a:pt x="6983206" y="609203"/>
                          <a:pt x="6884043" y="620030"/>
                        </a:cubicBezTo>
                        <a:cubicBezTo>
                          <a:pt x="6784880" y="630857"/>
                          <a:pt x="6634085" y="589226"/>
                          <a:pt x="6402160" y="620030"/>
                        </a:cubicBezTo>
                        <a:cubicBezTo>
                          <a:pt x="6170235" y="650834"/>
                          <a:pt x="6075682" y="619367"/>
                          <a:pt x="5920277" y="620030"/>
                        </a:cubicBezTo>
                        <a:cubicBezTo>
                          <a:pt x="5764872" y="620693"/>
                          <a:pt x="5573139" y="548710"/>
                          <a:pt x="5254819" y="620030"/>
                        </a:cubicBezTo>
                        <a:cubicBezTo>
                          <a:pt x="4936499" y="691350"/>
                          <a:pt x="4839040" y="582151"/>
                          <a:pt x="4681149" y="620030"/>
                        </a:cubicBezTo>
                        <a:cubicBezTo>
                          <a:pt x="4523258" y="657909"/>
                          <a:pt x="4447847" y="611926"/>
                          <a:pt x="4382841" y="620030"/>
                        </a:cubicBezTo>
                        <a:cubicBezTo>
                          <a:pt x="4317835" y="628134"/>
                          <a:pt x="4075188" y="570834"/>
                          <a:pt x="3900958" y="620030"/>
                        </a:cubicBezTo>
                        <a:cubicBezTo>
                          <a:pt x="3726728" y="669226"/>
                          <a:pt x="3504960" y="595564"/>
                          <a:pt x="3235500" y="620030"/>
                        </a:cubicBezTo>
                        <a:cubicBezTo>
                          <a:pt x="2966040" y="644496"/>
                          <a:pt x="3034078" y="612289"/>
                          <a:pt x="2845404" y="620030"/>
                        </a:cubicBezTo>
                        <a:cubicBezTo>
                          <a:pt x="2656730" y="627771"/>
                          <a:pt x="2449560" y="570399"/>
                          <a:pt x="2088160" y="620030"/>
                        </a:cubicBezTo>
                        <a:cubicBezTo>
                          <a:pt x="1726760" y="669661"/>
                          <a:pt x="1489744" y="618694"/>
                          <a:pt x="1330915" y="620030"/>
                        </a:cubicBezTo>
                        <a:cubicBezTo>
                          <a:pt x="1172086" y="621366"/>
                          <a:pt x="970889" y="568148"/>
                          <a:pt x="757245" y="620030"/>
                        </a:cubicBezTo>
                        <a:cubicBezTo>
                          <a:pt x="543601" y="671912"/>
                          <a:pt x="288056" y="618081"/>
                          <a:pt x="0" y="620030"/>
                        </a:cubicBezTo>
                        <a:cubicBezTo>
                          <a:pt x="-24602" y="527322"/>
                          <a:pt x="13740" y="373087"/>
                          <a:pt x="0" y="310015"/>
                        </a:cubicBezTo>
                        <a:cubicBezTo>
                          <a:pt x="-13740" y="246943"/>
                          <a:pt x="26405" y="66838"/>
                          <a:pt x="0" y="0"/>
                        </a:cubicBezTo>
                        <a:close/>
                      </a:path>
                      <a:path w="9178724" h="620030" stroke="0" extrusionOk="0">
                        <a:moveTo>
                          <a:pt x="0" y="0"/>
                        </a:moveTo>
                        <a:cubicBezTo>
                          <a:pt x="96739" y="-29740"/>
                          <a:pt x="316269" y="55884"/>
                          <a:pt x="481883" y="0"/>
                        </a:cubicBezTo>
                        <a:cubicBezTo>
                          <a:pt x="647497" y="-55884"/>
                          <a:pt x="662906" y="22298"/>
                          <a:pt x="780192" y="0"/>
                        </a:cubicBezTo>
                        <a:cubicBezTo>
                          <a:pt x="897478" y="-22298"/>
                          <a:pt x="1174454" y="84120"/>
                          <a:pt x="1537436" y="0"/>
                        </a:cubicBezTo>
                        <a:cubicBezTo>
                          <a:pt x="1900418" y="-84120"/>
                          <a:pt x="1921992" y="49836"/>
                          <a:pt x="2019319" y="0"/>
                        </a:cubicBezTo>
                        <a:cubicBezTo>
                          <a:pt x="2116646" y="-49836"/>
                          <a:pt x="2279697" y="53246"/>
                          <a:pt x="2501202" y="0"/>
                        </a:cubicBezTo>
                        <a:cubicBezTo>
                          <a:pt x="2722707" y="-53246"/>
                          <a:pt x="3105924" y="15731"/>
                          <a:pt x="3258447" y="0"/>
                        </a:cubicBezTo>
                        <a:cubicBezTo>
                          <a:pt x="3410970" y="-15731"/>
                          <a:pt x="3548202" y="42104"/>
                          <a:pt x="3648543" y="0"/>
                        </a:cubicBezTo>
                        <a:cubicBezTo>
                          <a:pt x="3748884" y="-42104"/>
                          <a:pt x="4173673" y="21777"/>
                          <a:pt x="4405788" y="0"/>
                        </a:cubicBezTo>
                        <a:cubicBezTo>
                          <a:pt x="4637904" y="-21777"/>
                          <a:pt x="4991337" y="42536"/>
                          <a:pt x="5163032" y="0"/>
                        </a:cubicBezTo>
                        <a:cubicBezTo>
                          <a:pt x="5334727" y="-42536"/>
                          <a:pt x="5620270" y="48170"/>
                          <a:pt x="5736703" y="0"/>
                        </a:cubicBezTo>
                        <a:cubicBezTo>
                          <a:pt x="5853136" y="-48170"/>
                          <a:pt x="6278797" y="51597"/>
                          <a:pt x="6493947" y="0"/>
                        </a:cubicBezTo>
                        <a:cubicBezTo>
                          <a:pt x="6709097" y="-51597"/>
                          <a:pt x="6791622" y="51322"/>
                          <a:pt x="6975830" y="0"/>
                        </a:cubicBezTo>
                        <a:cubicBezTo>
                          <a:pt x="7160038" y="-51322"/>
                          <a:pt x="7222993" y="41857"/>
                          <a:pt x="7457713" y="0"/>
                        </a:cubicBezTo>
                        <a:cubicBezTo>
                          <a:pt x="7692433" y="-41857"/>
                          <a:pt x="7885776" y="62575"/>
                          <a:pt x="8123171" y="0"/>
                        </a:cubicBezTo>
                        <a:cubicBezTo>
                          <a:pt x="8360566" y="-62575"/>
                          <a:pt x="8394351" y="45246"/>
                          <a:pt x="8605054" y="0"/>
                        </a:cubicBezTo>
                        <a:cubicBezTo>
                          <a:pt x="8815757" y="-45246"/>
                          <a:pt x="8988246" y="15581"/>
                          <a:pt x="9178724" y="0"/>
                        </a:cubicBezTo>
                        <a:cubicBezTo>
                          <a:pt x="9202683" y="95727"/>
                          <a:pt x="9155313" y="164771"/>
                          <a:pt x="9178724" y="322416"/>
                        </a:cubicBezTo>
                        <a:cubicBezTo>
                          <a:pt x="9202135" y="480061"/>
                          <a:pt x="9157802" y="527713"/>
                          <a:pt x="9178724" y="620030"/>
                        </a:cubicBezTo>
                        <a:cubicBezTo>
                          <a:pt x="8951193" y="671370"/>
                          <a:pt x="8799462" y="595443"/>
                          <a:pt x="8513267" y="620030"/>
                        </a:cubicBezTo>
                        <a:cubicBezTo>
                          <a:pt x="8227072" y="644617"/>
                          <a:pt x="8259683" y="573792"/>
                          <a:pt x="8123171" y="620030"/>
                        </a:cubicBezTo>
                        <a:cubicBezTo>
                          <a:pt x="7986659" y="666268"/>
                          <a:pt x="7591580" y="543706"/>
                          <a:pt x="7365926" y="620030"/>
                        </a:cubicBezTo>
                        <a:cubicBezTo>
                          <a:pt x="7140272" y="696354"/>
                          <a:pt x="6935755" y="598652"/>
                          <a:pt x="6792256" y="620030"/>
                        </a:cubicBezTo>
                        <a:cubicBezTo>
                          <a:pt x="6648757" y="641408"/>
                          <a:pt x="6575267" y="585033"/>
                          <a:pt x="6402160" y="620030"/>
                        </a:cubicBezTo>
                        <a:cubicBezTo>
                          <a:pt x="6229053" y="655027"/>
                          <a:pt x="6024031" y="591791"/>
                          <a:pt x="5828490" y="620030"/>
                        </a:cubicBezTo>
                        <a:cubicBezTo>
                          <a:pt x="5632949" y="648269"/>
                          <a:pt x="5678078" y="587768"/>
                          <a:pt x="5530181" y="620030"/>
                        </a:cubicBezTo>
                        <a:cubicBezTo>
                          <a:pt x="5382284" y="652292"/>
                          <a:pt x="5354071" y="600649"/>
                          <a:pt x="5231873" y="620030"/>
                        </a:cubicBezTo>
                        <a:cubicBezTo>
                          <a:pt x="5109675" y="639411"/>
                          <a:pt x="4917260" y="557481"/>
                          <a:pt x="4658202" y="620030"/>
                        </a:cubicBezTo>
                        <a:cubicBezTo>
                          <a:pt x="4399144" y="682579"/>
                          <a:pt x="4442789" y="601632"/>
                          <a:pt x="4268107" y="620030"/>
                        </a:cubicBezTo>
                        <a:cubicBezTo>
                          <a:pt x="4093426" y="638428"/>
                          <a:pt x="3806188" y="560095"/>
                          <a:pt x="3602649" y="620030"/>
                        </a:cubicBezTo>
                        <a:cubicBezTo>
                          <a:pt x="3399110" y="679965"/>
                          <a:pt x="3364832" y="602250"/>
                          <a:pt x="3212553" y="620030"/>
                        </a:cubicBezTo>
                        <a:cubicBezTo>
                          <a:pt x="3060274" y="637810"/>
                          <a:pt x="2803745" y="611116"/>
                          <a:pt x="2547096" y="620030"/>
                        </a:cubicBezTo>
                        <a:cubicBezTo>
                          <a:pt x="2290447" y="628944"/>
                          <a:pt x="2330663" y="599928"/>
                          <a:pt x="2248787" y="620030"/>
                        </a:cubicBezTo>
                        <a:cubicBezTo>
                          <a:pt x="2166911" y="640132"/>
                          <a:pt x="1894976" y="566256"/>
                          <a:pt x="1583330" y="620030"/>
                        </a:cubicBezTo>
                        <a:cubicBezTo>
                          <a:pt x="1271684" y="673804"/>
                          <a:pt x="1331706" y="588276"/>
                          <a:pt x="1193234" y="620030"/>
                        </a:cubicBezTo>
                        <a:cubicBezTo>
                          <a:pt x="1054762" y="651784"/>
                          <a:pt x="1037048" y="618999"/>
                          <a:pt x="894926" y="620030"/>
                        </a:cubicBezTo>
                        <a:cubicBezTo>
                          <a:pt x="752804" y="621061"/>
                          <a:pt x="670831" y="580283"/>
                          <a:pt x="504830" y="620030"/>
                        </a:cubicBezTo>
                        <a:cubicBezTo>
                          <a:pt x="338829" y="659777"/>
                          <a:pt x="209164" y="605714"/>
                          <a:pt x="0" y="620030"/>
                        </a:cubicBezTo>
                        <a:cubicBezTo>
                          <a:pt x="-25652" y="520703"/>
                          <a:pt x="14295" y="447375"/>
                          <a:pt x="0" y="322416"/>
                        </a:cubicBezTo>
                        <a:cubicBezTo>
                          <a:pt x="-14295" y="197457"/>
                          <a:pt x="4354" y="1462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 teorie psicosociali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D381E33-C312-1649-AD5D-3109524501CD}"/>
              </a:ext>
            </a:extLst>
          </p:cNvPr>
          <p:cNvSpPr txBox="1"/>
          <p:nvPr/>
        </p:nvSpPr>
        <p:spPr>
          <a:xfrm>
            <a:off x="2063553" y="2852937"/>
            <a:ext cx="8352926" cy="95410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ambria" panose="02040503050406030204" pitchFamily="18" charset="0"/>
              </a:rPr>
              <a:t>LA TECNOLOGIA PUÒ AVERE UN </a:t>
            </a:r>
            <a:r>
              <a:rPr lang="it-IT" sz="1400" b="1" dirty="0">
                <a:solidFill>
                  <a:schemeClr val="tx2"/>
                </a:solidFill>
                <a:latin typeface="Cambria" panose="02040503050406030204" pitchFamily="18" charset="0"/>
              </a:rPr>
              <a:t>IMPATTO POSITIVO </a:t>
            </a:r>
            <a:r>
              <a:rPr lang="it-IT" sz="1400" b="1" dirty="0">
                <a:latin typeface="Cambria" panose="02040503050406030204" pitchFamily="18" charset="0"/>
              </a:rPr>
              <a:t>SULLA SOCIALITÀ in quanto:</a:t>
            </a:r>
          </a:p>
          <a:p>
            <a:endParaRPr lang="it-IT" sz="1400" dirty="0">
              <a:latin typeface="Cambria" panose="02040503050406030204" pitchFamily="18" charset="0"/>
            </a:endParaRPr>
          </a:p>
          <a:p>
            <a:pPr marL="342900" indent="-342900">
              <a:buAutoNum type="alphaLcParenR"/>
            </a:pPr>
            <a:r>
              <a:rPr lang="it-IT" sz="1400" dirty="0">
                <a:latin typeface="Cambria" panose="02040503050406030204" pitchFamily="18" charset="0"/>
              </a:rPr>
              <a:t>l’utilizzo del digitale fa da </a:t>
            </a:r>
            <a:r>
              <a:rPr lang="it-IT" sz="1400" b="1" dirty="0">
                <a:latin typeface="Cambria" panose="02040503050406030204" pitchFamily="18" charset="0"/>
              </a:rPr>
              <a:t>complemento</a:t>
            </a:r>
            <a:r>
              <a:rPr lang="it-IT" sz="1400" dirty="0">
                <a:latin typeface="Cambria" panose="02040503050406030204" pitchFamily="18" charset="0"/>
              </a:rPr>
              <a:t> a relazioni profonde e preesistenti online;</a:t>
            </a:r>
          </a:p>
          <a:p>
            <a:pPr marL="342900" indent="-342900">
              <a:buAutoNum type="alphaLcParenR"/>
            </a:pPr>
            <a:r>
              <a:rPr lang="it-IT" sz="1400" dirty="0">
                <a:latin typeface="Cambria" panose="02040503050406030204" pitchFamily="18" charset="0"/>
              </a:rPr>
              <a:t>l’interazione con certe persone è </a:t>
            </a:r>
            <a:r>
              <a:rPr lang="it-IT" sz="1400" b="1" dirty="0">
                <a:latin typeface="Cambria" panose="02040503050406030204" pitchFamily="18" charset="0"/>
              </a:rPr>
              <a:t>difficilmente ottenibile in altro modo</a:t>
            </a:r>
            <a:r>
              <a:rPr lang="it-IT" sz="14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9E4C8E4-02E6-A44D-BE76-86C2F5E49FBD}"/>
              </a:ext>
            </a:extLst>
          </p:cNvPr>
          <p:cNvSpPr txBox="1"/>
          <p:nvPr/>
        </p:nvSpPr>
        <p:spPr>
          <a:xfrm>
            <a:off x="1661452" y="1539996"/>
            <a:ext cx="686696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Cambria" panose="02040503050406030204" pitchFamily="18" charset="0"/>
              </a:rPr>
              <a:t>TECNOLOGIA E SOCIALITÀ [</a:t>
            </a:r>
            <a:r>
              <a:rPr lang="it-IT" sz="1600" b="1" dirty="0" err="1">
                <a:latin typeface="Cambria" panose="02040503050406030204" pitchFamily="18" charset="0"/>
              </a:rPr>
              <a:t>Waytz</a:t>
            </a:r>
            <a:r>
              <a:rPr lang="it-IT" sz="1600" b="1" dirty="0">
                <a:latin typeface="Cambria" panose="02040503050406030204" pitchFamily="18" charset="0"/>
              </a:rPr>
              <a:t> e </a:t>
            </a:r>
            <a:r>
              <a:rPr lang="it-IT" sz="1600" b="1" dirty="0" err="1">
                <a:latin typeface="Cambria" panose="02040503050406030204" pitchFamily="18" charset="0"/>
              </a:rPr>
              <a:t>Gray</a:t>
            </a:r>
            <a:r>
              <a:rPr lang="it-IT" sz="1600" b="1" dirty="0">
                <a:latin typeface="Cambria" panose="02040503050406030204" pitchFamily="18" charset="0"/>
              </a:rPr>
              <a:t>, 2018]</a:t>
            </a:r>
            <a:endParaRPr lang="it-IT" sz="1600" dirty="0">
              <a:latin typeface="Cambria" panose="02040503050406030204" pitchFamily="18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FFE0321-7ED4-324C-9C20-4CC812B739B2}"/>
              </a:ext>
            </a:extLst>
          </p:cNvPr>
          <p:cNvSpPr txBox="1"/>
          <p:nvPr/>
        </p:nvSpPr>
        <p:spPr>
          <a:xfrm>
            <a:off x="1660291" y="1949932"/>
            <a:ext cx="8756189" cy="830997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Cambria" panose="02040503050406030204" pitchFamily="18" charset="0"/>
              </a:rPr>
              <a:t>La </a:t>
            </a:r>
            <a:r>
              <a:rPr lang="it-IT" sz="1600" b="1" dirty="0">
                <a:latin typeface="Cambria" panose="02040503050406030204" pitchFamily="18" charset="0"/>
              </a:rPr>
              <a:t>socialità</a:t>
            </a:r>
            <a:r>
              <a:rPr lang="it-IT" sz="1600" dirty="0">
                <a:latin typeface="Cambria" panose="02040503050406030204" pitchFamily="18" charset="0"/>
              </a:rPr>
              <a:t> è la </a:t>
            </a:r>
            <a:r>
              <a:rPr lang="it-IT" sz="1600" b="1" dirty="0">
                <a:latin typeface="Cambria" panose="02040503050406030204" pitchFamily="18" charset="0"/>
              </a:rPr>
              <a:t>capacità di rispondere positivamente agli stati mentali </a:t>
            </a:r>
            <a:r>
              <a:rPr lang="it-IT" sz="1600" dirty="0">
                <a:latin typeface="Cambria" panose="02040503050406030204" pitchFamily="18" charset="0"/>
              </a:rPr>
              <a:t>altrui, dunque implica una comprensione profonda della mente dell’altro, dei suoi pensieri, emozioni, credenze, intenzioni e desideri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5FC60C59-4EC7-894A-9368-E9481C9C74FC}"/>
              </a:ext>
            </a:extLst>
          </p:cNvPr>
          <p:cNvGrpSpPr/>
          <p:nvPr/>
        </p:nvGrpSpPr>
        <p:grpSpPr>
          <a:xfrm>
            <a:off x="2423591" y="3807039"/>
            <a:ext cx="7992888" cy="2266984"/>
            <a:chOff x="899591" y="3988912"/>
            <a:chExt cx="7992888" cy="2266984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7726B01E-8FC4-E242-AFCA-151D53F21C9E}"/>
                </a:ext>
              </a:extLst>
            </p:cNvPr>
            <p:cNvSpPr txBox="1"/>
            <p:nvPr/>
          </p:nvSpPr>
          <p:spPr>
            <a:xfrm>
              <a:off x="1754504" y="4077072"/>
              <a:ext cx="7137975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Favorisce il </a:t>
              </a:r>
              <a:r>
                <a:rPr lang="it-IT" sz="1400" b="1" dirty="0">
                  <a:latin typeface="Cambria" panose="02040503050406030204" pitchFamily="18" charset="0"/>
                </a:rPr>
                <a:t>mantenimento e la qualità di relazioni profonde </a:t>
              </a:r>
              <a:r>
                <a:rPr lang="it-IT" sz="1400" dirty="0">
                  <a:latin typeface="Cambria" panose="02040503050406030204" pitchFamily="18" charset="0"/>
                </a:rPr>
                <a:t>(ad esempio, con il partner) e può migliorare le capacità empatiche. 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54BEFDA2-1FED-254C-B383-60EA5E709233}"/>
                </a:ext>
              </a:extLst>
            </p:cNvPr>
            <p:cNvSpPr txBox="1"/>
            <p:nvPr/>
          </p:nvSpPr>
          <p:spPr>
            <a:xfrm>
              <a:off x="1754505" y="4706560"/>
              <a:ext cx="7137974" cy="73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Interazioni simulate in mondi virtuali possono </a:t>
              </a:r>
              <a:r>
                <a:rPr lang="it-IT" sz="1400" b="1" dirty="0">
                  <a:latin typeface="Cambria" panose="02040503050406030204" pitchFamily="18" charset="0"/>
                </a:rPr>
                <a:t>aiutare a sviluppare e migliorare le competenze sociali</a:t>
              </a:r>
              <a:r>
                <a:rPr lang="it-IT" sz="1400" dirty="0">
                  <a:latin typeface="Cambria" panose="02040503050406030204" pitchFamily="18" charset="0"/>
                </a:rPr>
                <a:t> di individui con patologie che incidono sulla loro capacità di stabilire relazioni profonde (ad esempio, l’autismo). 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E201B61-C0D0-3E4B-9807-5BDDE243BC07}"/>
                </a:ext>
              </a:extLst>
            </p:cNvPr>
            <p:cNvSpPr txBox="1"/>
            <p:nvPr/>
          </p:nvSpPr>
          <p:spPr>
            <a:xfrm>
              <a:off x="1754505" y="5517232"/>
              <a:ext cx="7137974" cy="73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latin typeface="Cambria" panose="02040503050406030204" pitchFamily="18" charset="0"/>
                </a:rPr>
                <a:t>L’utilizzo della tecnologia può aiutare a </a:t>
              </a:r>
              <a:r>
                <a:rPr lang="it-IT" sz="1400" b="1" dirty="0">
                  <a:latin typeface="Cambria" panose="02040503050406030204" pitchFamily="18" charset="0"/>
                </a:rPr>
                <a:t>mantenere vivi alcuni aspetti della socialità </a:t>
              </a:r>
              <a:r>
                <a:rPr lang="it-IT" sz="1400" dirty="0">
                  <a:latin typeface="Cambria" panose="02040503050406030204" pitchFamily="18" charset="0"/>
                </a:rPr>
                <a:t>ed evitare di perdere il contatto con la realtà quando disturbi psicologici possono </a:t>
              </a:r>
              <a:r>
                <a:rPr lang="it-IT" sz="1400" b="1" dirty="0">
                  <a:latin typeface="Cambria" panose="02040503050406030204" pitchFamily="18" charset="0"/>
                </a:rPr>
                <a:t>compromettere la socialità degli individui</a:t>
              </a:r>
              <a:r>
                <a:rPr lang="it-IT" sz="1400" dirty="0">
                  <a:latin typeface="Cambria" panose="02040503050406030204" pitchFamily="18" charset="0"/>
                </a:rPr>
                <a:t>.</a:t>
              </a:r>
            </a:p>
          </p:txBody>
        </p:sp>
        <p:cxnSp>
          <p:nvCxnSpPr>
            <p:cNvPr id="5" name="Connettore 4 4">
              <a:extLst>
                <a:ext uri="{FF2B5EF4-FFF2-40B4-BE49-F238E27FC236}">
                  <a16:creationId xmlns:a16="http://schemas.microsoft.com/office/drawing/2014/main" id="{204A5DFC-CEB6-3A4C-9F07-0FE8FAFA7FFA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rot="16200000" flipH="1">
              <a:off x="1440196" y="4024374"/>
              <a:ext cx="349768" cy="27884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4 7">
              <a:extLst>
                <a:ext uri="{FF2B5EF4-FFF2-40B4-BE49-F238E27FC236}">
                  <a16:creationId xmlns:a16="http://schemas.microsoft.com/office/drawing/2014/main" id="{60A340BC-8D4F-6C4A-B3A3-17295C38E484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rot="16200000" flipH="1">
              <a:off x="927576" y="4248963"/>
              <a:ext cx="1086976" cy="566882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4 13">
              <a:extLst>
                <a:ext uri="{FF2B5EF4-FFF2-40B4-BE49-F238E27FC236}">
                  <a16:creationId xmlns:a16="http://schemas.microsoft.com/office/drawing/2014/main" id="{7326047B-999F-5641-99B5-D68BA907453F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16200000" flipH="1">
              <a:off x="378222" y="4510281"/>
              <a:ext cx="1897652" cy="854914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85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2117</Words>
  <Application>Microsoft Office PowerPoint</Application>
  <PresentationFormat>Widescreen</PresentationFormat>
  <Paragraphs>169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Cambria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</dc:creator>
  <cp:lastModifiedBy>Alessandra</cp:lastModifiedBy>
  <cp:revision>1</cp:revision>
  <dcterms:created xsi:type="dcterms:W3CDTF">2021-04-06T11:29:36Z</dcterms:created>
  <dcterms:modified xsi:type="dcterms:W3CDTF">2021-04-06T11:30:06Z</dcterms:modified>
</cp:coreProperties>
</file>