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81" r:id="rId3"/>
    <p:sldId id="282" r:id="rId4"/>
    <p:sldId id="258" r:id="rId5"/>
    <p:sldId id="259" r:id="rId6"/>
    <p:sldId id="260" r:id="rId7"/>
    <p:sldId id="261" r:id="rId8"/>
    <p:sldId id="262" r:id="rId9"/>
    <p:sldId id="263" r:id="rId10"/>
    <p:sldId id="264" r:id="rId11"/>
    <p:sldId id="265" r:id="rId12"/>
    <p:sldId id="266" r:id="rId13"/>
    <p:sldId id="267" r:id="rId14"/>
    <p:sldId id="283"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8" r:id="rId28"/>
    <p:sldId id="289" r:id="rId29"/>
    <p:sldId id="28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2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C764DE79-268F-4C1A-8933-263129D2AF90}" type="datetimeFigureOut">
              <a:rPr lang="en-US" dirty="0"/>
              <a:t>3/28/2023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3/28/2023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3/28/2023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3/28/2023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3/28/2023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C764DE79-268F-4C1A-8933-263129D2AF90}" type="datetimeFigureOut">
              <a:rPr lang="en-US" dirty="0"/>
              <a:t>3/28/2023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C764DE79-268F-4C1A-8933-263129D2AF90}" type="datetimeFigureOut">
              <a:rPr lang="en-US" dirty="0"/>
              <a:t>3/28/2023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3/28/2023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08205213-B3E1-C64F-AE8F-386216D743CD}"/>
              </a:ext>
            </a:extLst>
          </p:cNvPr>
          <p:cNvSpPr>
            <a:spLocks noGrp="1"/>
          </p:cNvSpPr>
          <p:nvPr>
            <p:ph type="sldNum" sz="quarter" idx="12"/>
          </p:nvPr>
        </p:nvSpPr>
        <p:spPr/>
        <p:txBody>
          <a:bodyPr/>
          <a:lstStyle/>
          <a:p>
            <a:fld id="{E3AAEEB7-370C-4CD1-84ED-44A96922B98A}" type="slidenum">
              <a:rPr lang="it-IT" smtClean="0"/>
              <a:pPr/>
              <a:t>1</a:t>
            </a:fld>
            <a:endParaRPr lang="it-IT"/>
          </a:p>
        </p:txBody>
      </p:sp>
      <p:sp>
        <p:nvSpPr>
          <p:cNvPr id="30" name="Rettangolo 29">
            <a:extLst>
              <a:ext uri="{FF2B5EF4-FFF2-40B4-BE49-F238E27FC236}">
                <a16:creationId xmlns:a16="http://schemas.microsoft.com/office/drawing/2014/main" id="{9858E431-F248-314D-A61C-E5792E6951D0}"/>
              </a:ext>
            </a:extLst>
          </p:cNvPr>
          <p:cNvSpPr/>
          <p:nvPr/>
        </p:nvSpPr>
        <p:spPr>
          <a:xfrm>
            <a:off x="2209800" y="1988840"/>
            <a:ext cx="7772400" cy="720081"/>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1" name="Rettangolo 30">
            <a:extLst>
              <a:ext uri="{FF2B5EF4-FFF2-40B4-BE49-F238E27FC236}">
                <a16:creationId xmlns:a16="http://schemas.microsoft.com/office/drawing/2014/main" id="{8B07364D-864F-CC4D-B930-6569D8CFD0E7}"/>
              </a:ext>
            </a:extLst>
          </p:cNvPr>
          <p:cNvSpPr/>
          <p:nvPr/>
        </p:nvSpPr>
        <p:spPr>
          <a:xfrm>
            <a:off x="2234064" y="1995297"/>
            <a:ext cx="7772400" cy="1631216"/>
          </a:xfrm>
          <a:prstGeom prst="rect">
            <a:avLst/>
          </a:prstGeom>
        </p:spPr>
        <p:txBody>
          <a:bodyPr wrap="square">
            <a:spAutoFit/>
          </a:bodyPr>
          <a:lstStyle/>
          <a:p>
            <a:pPr algn="ctr"/>
            <a:r>
              <a:rPr lang="it-IT" sz="3600" b="1" dirty="0">
                <a:solidFill>
                  <a:prstClr val="black"/>
                </a:solidFill>
                <a:latin typeface="Cambria" panose="02040503050406030204" pitchFamily="18" charset="0"/>
                <a:ea typeface="+mj-ea"/>
                <a:cs typeface="Arial" panose="020B0604020202020204" pitchFamily="34" charset="0"/>
              </a:rPr>
              <a:t>La cognizione sociale</a:t>
            </a:r>
            <a:br>
              <a:rPr lang="it-IT" sz="3600" dirty="0">
                <a:solidFill>
                  <a:prstClr val="black"/>
                </a:solidFill>
                <a:latin typeface="Cambria" panose="02040503050406030204" pitchFamily="18" charset="0"/>
                <a:ea typeface="+mj-ea"/>
                <a:cs typeface="Arial" panose="020B0604020202020204" pitchFamily="34" charset="0"/>
              </a:rPr>
            </a:br>
            <a:br>
              <a:rPr lang="it-IT" sz="3600" dirty="0">
                <a:solidFill>
                  <a:prstClr val="black"/>
                </a:solidFill>
                <a:latin typeface="Cambria" panose="02040503050406030204" pitchFamily="18" charset="0"/>
                <a:ea typeface="+mj-ea"/>
                <a:cs typeface="Arial" panose="020B0604020202020204" pitchFamily="34" charset="0"/>
              </a:rPr>
            </a:br>
            <a:r>
              <a:rPr lang="it-IT" sz="2800" dirty="0">
                <a:solidFill>
                  <a:srgbClr val="1F497D"/>
                </a:solidFill>
                <a:latin typeface="Cambria" panose="02040503050406030204" pitchFamily="18" charset="0"/>
                <a:ea typeface="+mj-ea"/>
                <a:cs typeface="Arial Narrow" panose="020B0604020202020204" pitchFamily="34" charset="0"/>
              </a:rPr>
              <a:t>Cap. 3</a:t>
            </a:r>
            <a:endParaRPr lang="it-IT" dirty="0">
              <a:latin typeface="Cambria" panose="02040503050406030204" pitchFamily="18" charset="0"/>
            </a:endParaRPr>
          </a:p>
        </p:txBody>
      </p:sp>
    </p:spTree>
    <p:extLst>
      <p:ext uri="{BB962C8B-B14F-4D97-AF65-F5344CB8AC3E}">
        <p14:creationId xmlns:p14="http://schemas.microsoft.com/office/powerpoint/2010/main" val="969850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10</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cognizione sociale</a:t>
            </a:r>
          </a:p>
          <a:p>
            <a:endParaRPr lang="it-IT" sz="2800" b="1" dirty="0">
              <a:solidFill>
                <a:schemeClr val="tx1"/>
              </a:solidFill>
              <a:latin typeface="Arial" panose="020B0604020202020204" pitchFamily="34" charset="0"/>
              <a:cs typeface="Arial" panose="020B0604020202020204" pitchFamily="34" charset="0"/>
            </a:endParaRPr>
          </a:p>
        </p:txBody>
      </p:sp>
      <p:sp>
        <p:nvSpPr>
          <p:cNvPr id="12" name="Rettangolo 11">
            <a:extLst>
              <a:ext uri="{FF2B5EF4-FFF2-40B4-BE49-F238E27FC236}">
                <a16:creationId xmlns:a16="http://schemas.microsoft.com/office/drawing/2014/main" id="{D460433B-485D-F049-8CE6-2ED106763DFD}"/>
              </a:ext>
            </a:extLst>
          </p:cNvPr>
          <p:cNvSpPr/>
          <p:nvPr/>
        </p:nvSpPr>
        <p:spPr>
          <a:xfrm>
            <a:off x="2861434" y="974637"/>
            <a:ext cx="5610831"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solidFill>
                  <a:schemeClr val="tx2">
                    <a:lumMod val="50000"/>
                  </a:schemeClr>
                </a:solidFill>
                <a:latin typeface="Cambria" panose="02040503050406030204" pitchFamily="18" charset="0"/>
                <a:cs typeface="Arial Narrow" panose="020B0604020202020204" pitchFamily="34" charset="0"/>
              </a:rPr>
              <a:t>Modelli e principi </a:t>
            </a:r>
            <a:r>
              <a:rPr lang="it-IT" dirty="0">
                <a:solidFill>
                  <a:schemeClr val="tx2">
                    <a:lumMod val="50000"/>
                  </a:schemeClr>
                </a:solidFill>
                <a:latin typeface="Cambria" panose="02040503050406030204" pitchFamily="18" charset="0"/>
                <a:cs typeface="Arial Narrow" panose="020B0604020202020204" pitchFamily="34" charset="0"/>
              </a:rPr>
              <a:t>alla base della cognizione sociale</a:t>
            </a:r>
          </a:p>
        </p:txBody>
      </p:sp>
      <p:sp>
        <p:nvSpPr>
          <p:cNvPr id="9" name="CasellaDiTesto 8">
            <a:extLst>
              <a:ext uri="{FF2B5EF4-FFF2-40B4-BE49-F238E27FC236}">
                <a16:creationId xmlns:a16="http://schemas.microsoft.com/office/drawing/2014/main" id="{141CF05C-4927-6B44-B7EF-4967BE7374D4}"/>
              </a:ext>
            </a:extLst>
          </p:cNvPr>
          <p:cNvSpPr txBox="1"/>
          <p:nvPr/>
        </p:nvSpPr>
        <p:spPr>
          <a:xfrm>
            <a:off x="1661452" y="1763523"/>
            <a:ext cx="5010612" cy="369332"/>
          </a:xfrm>
          <a:prstGeom prst="rect">
            <a:avLst/>
          </a:prstGeom>
          <a:solidFill>
            <a:schemeClr val="bg1"/>
          </a:solidFill>
          <a:ln w="25400">
            <a:solidFill>
              <a:schemeClr val="tx2"/>
            </a:solidFill>
          </a:ln>
        </p:spPr>
        <p:txBody>
          <a:bodyPr wrap="square" rtlCol="0">
            <a:spAutoFit/>
          </a:bodyPr>
          <a:lstStyle/>
          <a:p>
            <a:r>
              <a:rPr lang="it-IT" b="1" dirty="0">
                <a:latin typeface="Cambria" panose="02040503050406030204" pitchFamily="18" charset="0"/>
                <a:cs typeface="Arial Narrow" panose="020B0604020202020204" pitchFamily="34" charset="0"/>
              </a:rPr>
              <a:t>Principi</a:t>
            </a:r>
            <a:r>
              <a:rPr lang="it-IT" b="1" dirty="0">
                <a:solidFill>
                  <a:schemeClr val="tx2"/>
                </a:solidFill>
                <a:latin typeface="Cambria" panose="02040503050406030204" pitchFamily="18" charset="0"/>
                <a:cs typeface="Arial Narrow" panose="020B0604020202020204" pitchFamily="34" charset="0"/>
              </a:rPr>
              <a:t> </a:t>
            </a:r>
            <a:r>
              <a:rPr lang="it-IT" b="1" dirty="0">
                <a:solidFill>
                  <a:schemeClr val="accent1"/>
                </a:solidFill>
                <a:latin typeface="Cambria" panose="02040503050406030204" pitchFamily="18" charset="0"/>
                <a:cs typeface="Arial Narrow" panose="020B0604020202020204" pitchFamily="34" charset="0"/>
              </a:rPr>
              <a:t>motivazionali</a:t>
            </a:r>
            <a:r>
              <a:rPr lang="it-IT" b="1" dirty="0">
                <a:solidFill>
                  <a:schemeClr val="tx2"/>
                </a:solidFill>
                <a:latin typeface="Cambria" panose="02040503050406030204" pitchFamily="18" charset="0"/>
                <a:cs typeface="Arial Narrow" panose="020B0604020202020204" pitchFamily="34" charset="0"/>
              </a:rPr>
              <a:t> </a:t>
            </a:r>
            <a:r>
              <a:rPr lang="it-IT" dirty="0">
                <a:latin typeface="Cambria" panose="02040503050406030204" pitchFamily="18" charset="0"/>
                <a:cs typeface="Arial Narrow" panose="020B0604020202020204" pitchFamily="34" charset="0"/>
              </a:rPr>
              <a:t>della cognizione sociale.</a:t>
            </a:r>
          </a:p>
        </p:txBody>
      </p:sp>
      <p:grpSp>
        <p:nvGrpSpPr>
          <p:cNvPr id="34" name="Gruppo 33">
            <a:extLst>
              <a:ext uri="{FF2B5EF4-FFF2-40B4-BE49-F238E27FC236}">
                <a16:creationId xmlns:a16="http://schemas.microsoft.com/office/drawing/2014/main" id="{746B3FF2-0595-DA4C-878A-AF368DF8D024}"/>
              </a:ext>
            </a:extLst>
          </p:cNvPr>
          <p:cNvGrpSpPr/>
          <p:nvPr/>
        </p:nvGrpSpPr>
        <p:grpSpPr>
          <a:xfrm>
            <a:off x="1601292" y="1480416"/>
            <a:ext cx="4710730" cy="2913725"/>
            <a:chOff x="77292" y="1480415"/>
            <a:chExt cx="4710730" cy="2913725"/>
          </a:xfrm>
        </p:grpSpPr>
        <p:grpSp>
          <p:nvGrpSpPr>
            <p:cNvPr id="33" name="Gruppo 32">
              <a:extLst>
                <a:ext uri="{FF2B5EF4-FFF2-40B4-BE49-F238E27FC236}">
                  <a16:creationId xmlns:a16="http://schemas.microsoft.com/office/drawing/2014/main" id="{9C574FDB-957E-5B47-8D47-D2DA550C5932}"/>
                </a:ext>
              </a:extLst>
            </p:cNvPr>
            <p:cNvGrpSpPr/>
            <p:nvPr/>
          </p:nvGrpSpPr>
          <p:grpSpPr>
            <a:xfrm>
              <a:off x="77292" y="1480415"/>
              <a:ext cx="4710730" cy="2884689"/>
              <a:chOff x="77292" y="1480415"/>
              <a:chExt cx="4710730" cy="2884689"/>
            </a:xfrm>
          </p:grpSpPr>
          <p:sp>
            <p:nvSpPr>
              <p:cNvPr id="3" name="Ovale 2">
                <a:extLst>
                  <a:ext uri="{FF2B5EF4-FFF2-40B4-BE49-F238E27FC236}">
                    <a16:creationId xmlns:a16="http://schemas.microsoft.com/office/drawing/2014/main" id="{6A745C2D-FB82-7646-A8BF-06E9245A22AE}"/>
                  </a:ext>
                </a:extLst>
              </p:cNvPr>
              <p:cNvSpPr/>
              <p:nvPr/>
            </p:nvSpPr>
            <p:spPr>
              <a:xfrm>
                <a:off x="77292" y="1480415"/>
                <a:ext cx="2550491" cy="1012481"/>
              </a:xfrm>
              <a:custGeom>
                <a:avLst/>
                <a:gdLst>
                  <a:gd name="connsiteX0" fmla="*/ 0 w 2550491"/>
                  <a:gd name="connsiteY0" fmla="*/ 506241 h 1012481"/>
                  <a:gd name="connsiteX1" fmla="*/ 1275246 w 2550491"/>
                  <a:gd name="connsiteY1" fmla="*/ 0 h 1012481"/>
                  <a:gd name="connsiteX2" fmla="*/ 2550492 w 2550491"/>
                  <a:gd name="connsiteY2" fmla="*/ 506241 h 1012481"/>
                  <a:gd name="connsiteX3" fmla="*/ 1275246 w 2550491"/>
                  <a:gd name="connsiteY3" fmla="*/ 1012482 h 1012481"/>
                  <a:gd name="connsiteX4" fmla="*/ 0 w 2550491"/>
                  <a:gd name="connsiteY4" fmla="*/ 506241 h 1012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491" h="1012481" extrusionOk="0">
                    <a:moveTo>
                      <a:pt x="0" y="506241"/>
                    </a:moveTo>
                    <a:cubicBezTo>
                      <a:pt x="-66765" y="185470"/>
                      <a:pt x="514019" y="21366"/>
                      <a:pt x="1275246" y="0"/>
                    </a:cubicBezTo>
                    <a:cubicBezTo>
                      <a:pt x="1985807" y="1318"/>
                      <a:pt x="2495864" y="228389"/>
                      <a:pt x="2550492" y="506241"/>
                    </a:cubicBezTo>
                    <a:cubicBezTo>
                      <a:pt x="2476716" y="857876"/>
                      <a:pt x="1961545" y="1111976"/>
                      <a:pt x="1275246" y="1012482"/>
                    </a:cubicBezTo>
                    <a:cubicBezTo>
                      <a:pt x="557978" y="1005387"/>
                      <a:pt x="32384" y="801303"/>
                      <a:pt x="0" y="506241"/>
                    </a:cubicBezTo>
                    <a:close/>
                  </a:path>
                </a:pathLst>
              </a:custGeom>
              <a:noFill/>
              <a:ln w="19050">
                <a:solidFill>
                  <a:schemeClr val="tx1">
                    <a:alpha val="31000"/>
                  </a:schemeClr>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21" name="Gruppo 20">
                <a:extLst>
                  <a:ext uri="{FF2B5EF4-FFF2-40B4-BE49-F238E27FC236}">
                    <a16:creationId xmlns:a16="http://schemas.microsoft.com/office/drawing/2014/main" id="{AF0E4C75-86FB-1542-8445-EA3051F8AE33}"/>
                  </a:ext>
                </a:extLst>
              </p:cNvPr>
              <p:cNvGrpSpPr/>
              <p:nvPr/>
            </p:nvGrpSpPr>
            <p:grpSpPr>
              <a:xfrm>
                <a:off x="1187624" y="2492896"/>
                <a:ext cx="3600398" cy="1872208"/>
                <a:chOff x="1187624" y="2492896"/>
                <a:chExt cx="3600398" cy="1872208"/>
              </a:xfrm>
            </p:grpSpPr>
            <p:cxnSp>
              <p:nvCxnSpPr>
                <p:cNvPr id="22" name="Connettore 1 21">
                  <a:extLst>
                    <a:ext uri="{FF2B5EF4-FFF2-40B4-BE49-F238E27FC236}">
                      <a16:creationId xmlns:a16="http://schemas.microsoft.com/office/drawing/2014/main" id="{C0531F30-5B7D-DB4F-A613-B31757BC67EA}"/>
                    </a:ext>
                  </a:extLst>
                </p:cNvPr>
                <p:cNvCxnSpPr>
                  <a:cxnSpLocks/>
                </p:cNvCxnSpPr>
                <p:nvPr/>
              </p:nvCxnSpPr>
              <p:spPr>
                <a:xfrm>
                  <a:off x="1187624" y="2492896"/>
                  <a:ext cx="0" cy="1872208"/>
                </a:xfrm>
                <a:prstGeom prst="line">
                  <a:avLst/>
                </a:prstGeom>
                <a:ln w="19050">
                  <a:solidFill>
                    <a:schemeClr val="tx1">
                      <a:alpha val="32000"/>
                    </a:schemeClr>
                  </a:solidFill>
                </a:ln>
              </p:spPr>
              <p:style>
                <a:lnRef idx="1">
                  <a:schemeClr val="accent1"/>
                </a:lnRef>
                <a:fillRef idx="0">
                  <a:schemeClr val="accent1"/>
                </a:fillRef>
                <a:effectRef idx="0">
                  <a:schemeClr val="accent1"/>
                </a:effectRef>
                <a:fontRef idx="minor">
                  <a:schemeClr val="tx1"/>
                </a:fontRef>
              </p:style>
            </p:cxnSp>
            <p:cxnSp>
              <p:nvCxnSpPr>
                <p:cNvPr id="29" name="Connettore 1 28">
                  <a:extLst>
                    <a:ext uri="{FF2B5EF4-FFF2-40B4-BE49-F238E27FC236}">
                      <a16:creationId xmlns:a16="http://schemas.microsoft.com/office/drawing/2014/main" id="{ADB43717-CE2C-874B-86D7-582B4CCDEED1}"/>
                    </a:ext>
                  </a:extLst>
                </p:cNvPr>
                <p:cNvCxnSpPr>
                  <a:cxnSpLocks/>
                </p:cNvCxnSpPr>
                <p:nvPr/>
              </p:nvCxnSpPr>
              <p:spPr>
                <a:xfrm>
                  <a:off x="1187624" y="3717032"/>
                  <a:ext cx="3600397" cy="0"/>
                </a:xfrm>
                <a:prstGeom prst="line">
                  <a:avLst/>
                </a:prstGeom>
                <a:ln w="19050">
                  <a:solidFill>
                    <a:schemeClr val="tx1">
                      <a:alpha val="32000"/>
                    </a:schemeClr>
                  </a:solidFill>
                </a:ln>
              </p:spPr>
              <p:style>
                <a:lnRef idx="1">
                  <a:schemeClr val="accent1"/>
                </a:lnRef>
                <a:fillRef idx="0">
                  <a:schemeClr val="accent1"/>
                </a:fillRef>
                <a:effectRef idx="0">
                  <a:schemeClr val="accent1"/>
                </a:effectRef>
                <a:fontRef idx="minor">
                  <a:schemeClr val="tx1"/>
                </a:fontRef>
              </p:style>
            </p:cxnSp>
            <p:cxnSp>
              <p:nvCxnSpPr>
                <p:cNvPr id="30" name="Connettore 1 29">
                  <a:extLst>
                    <a:ext uri="{FF2B5EF4-FFF2-40B4-BE49-F238E27FC236}">
                      <a16:creationId xmlns:a16="http://schemas.microsoft.com/office/drawing/2014/main" id="{9144ABDC-A228-4040-B7C2-A36643A2EAB2}"/>
                    </a:ext>
                  </a:extLst>
                </p:cNvPr>
                <p:cNvCxnSpPr>
                  <a:cxnSpLocks/>
                </p:cNvCxnSpPr>
                <p:nvPr/>
              </p:nvCxnSpPr>
              <p:spPr>
                <a:xfrm>
                  <a:off x="1187624" y="4365104"/>
                  <a:ext cx="3600397" cy="0"/>
                </a:xfrm>
                <a:prstGeom prst="line">
                  <a:avLst/>
                </a:prstGeom>
                <a:ln w="19050">
                  <a:solidFill>
                    <a:schemeClr val="tx1">
                      <a:alpha val="32000"/>
                    </a:schemeClr>
                  </a:solidFill>
                </a:ln>
              </p:spPr>
              <p:style>
                <a:lnRef idx="1">
                  <a:schemeClr val="accent1"/>
                </a:lnRef>
                <a:fillRef idx="0">
                  <a:schemeClr val="accent1"/>
                </a:fillRef>
                <a:effectRef idx="0">
                  <a:schemeClr val="accent1"/>
                </a:effectRef>
                <a:fontRef idx="minor">
                  <a:schemeClr val="tx1"/>
                </a:fontRef>
              </p:style>
            </p:cxnSp>
            <p:sp>
              <p:nvSpPr>
                <p:cNvPr id="31" name="CasellaDiTesto 30">
                  <a:extLst>
                    <a:ext uri="{FF2B5EF4-FFF2-40B4-BE49-F238E27FC236}">
                      <a16:creationId xmlns:a16="http://schemas.microsoft.com/office/drawing/2014/main" id="{AC4B6D4A-F68E-CF49-963B-84FC31199FCB}"/>
                    </a:ext>
                  </a:extLst>
                </p:cNvPr>
                <p:cNvSpPr txBox="1"/>
                <p:nvPr/>
              </p:nvSpPr>
              <p:spPr>
                <a:xfrm>
                  <a:off x="1203735" y="3403660"/>
                  <a:ext cx="3584287" cy="338554"/>
                </a:xfrm>
                <a:prstGeom prst="rect">
                  <a:avLst/>
                </a:prstGeom>
                <a:noFill/>
                <a:ln>
                  <a:noFill/>
                </a:ln>
              </p:spPr>
              <p:txBody>
                <a:bodyPr wrap="square" rtlCol="0">
                  <a:spAutoFit/>
                </a:bodyPr>
                <a:lstStyle/>
                <a:p>
                  <a:r>
                    <a:rPr lang="it-IT" sz="1600" dirty="0">
                      <a:latin typeface="Cambria" panose="02040503050406030204" pitchFamily="18" charset="0"/>
                      <a:cs typeface="Arial" panose="020B0604020202020204" pitchFamily="34" charset="0"/>
                    </a:rPr>
                    <a:t>Principi motivazionali </a:t>
                  </a:r>
                  <a:r>
                    <a:rPr lang="it-IT" sz="1600" b="1" dirty="0">
                      <a:latin typeface="Cambria" panose="02040503050406030204" pitchFamily="18" charset="0"/>
                      <a:cs typeface="Arial" panose="020B0604020202020204" pitchFamily="34" charset="0"/>
                    </a:rPr>
                    <a:t>direzionali</a:t>
                  </a:r>
                </a:p>
              </p:txBody>
            </p:sp>
          </p:grpSp>
        </p:grpSp>
        <p:sp>
          <p:nvSpPr>
            <p:cNvPr id="32" name="CasellaDiTesto 31">
              <a:extLst>
                <a:ext uri="{FF2B5EF4-FFF2-40B4-BE49-F238E27FC236}">
                  <a16:creationId xmlns:a16="http://schemas.microsoft.com/office/drawing/2014/main" id="{FAA9D26D-91D2-5A43-AB25-F7D7FE614F64}"/>
                </a:ext>
              </a:extLst>
            </p:cNvPr>
            <p:cNvSpPr txBox="1"/>
            <p:nvPr/>
          </p:nvSpPr>
          <p:spPr>
            <a:xfrm>
              <a:off x="1203736" y="4055586"/>
              <a:ext cx="3584286" cy="338554"/>
            </a:xfrm>
            <a:prstGeom prst="rect">
              <a:avLst/>
            </a:prstGeom>
            <a:noFill/>
            <a:ln>
              <a:noFill/>
            </a:ln>
          </p:spPr>
          <p:txBody>
            <a:bodyPr wrap="square" rtlCol="0">
              <a:spAutoFit/>
            </a:bodyPr>
            <a:lstStyle/>
            <a:p>
              <a:r>
                <a:rPr lang="it-IT" sz="1600" dirty="0">
                  <a:latin typeface="Cambria" panose="02040503050406030204" pitchFamily="18" charset="0"/>
                  <a:cs typeface="Arial" panose="020B0604020202020204" pitchFamily="34" charset="0"/>
                </a:rPr>
                <a:t>Principi motivazionali </a:t>
              </a:r>
              <a:r>
                <a:rPr lang="it-IT" sz="1600" b="1" dirty="0">
                  <a:latin typeface="Cambria" panose="02040503050406030204" pitchFamily="18" charset="0"/>
                  <a:cs typeface="Arial" panose="020B0604020202020204" pitchFamily="34" charset="0"/>
                </a:rPr>
                <a:t>non direzionali</a:t>
              </a:r>
            </a:p>
          </p:txBody>
        </p:sp>
      </p:grpSp>
      <p:grpSp>
        <p:nvGrpSpPr>
          <p:cNvPr id="66" name="Gruppo 65">
            <a:extLst>
              <a:ext uri="{FF2B5EF4-FFF2-40B4-BE49-F238E27FC236}">
                <a16:creationId xmlns:a16="http://schemas.microsoft.com/office/drawing/2014/main" id="{6EA11FFF-ACC0-F74C-B642-998B0AF7B0F5}"/>
              </a:ext>
            </a:extLst>
          </p:cNvPr>
          <p:cNvGrpSpPr/>
          <p:nvPr/>
        </p:nvGrpSpPr>
        <p:grpSpPr>
          <a:xfrm>
            <a:off x="5666848" y="2632854"/>
            <a:ext cx="4749632" cy="3100984"/>
            <a:chOff x="4142848" y="2632853"/>
            <a:chExt cx="4749632" cy="3100984"/>
          </a:xfrm>
        </p:grpSpPr>
        <p:cxnSp>
          <p:nvCxnSpPr>
            <p:cNvPr id="35" name="Connettore 4 34">
              <a:extLst>
                <a:ext uri="{FF2B5EF4-FFF2-40B4-BE49-F238E27FC236}">
                  <a16:creationId xmlns:a16="http://schemas.microsoft.com/office/drawing/2014/main" id="{9892384B-D300-EC41-9E33-86A1902A3452}"/>
                </a:ext>
              </a:extLst>
            </p:cNvPr>
            <p:cNvCxnSpPr>
              <a:cxnSpLocks/>
            </p:cNvCxnSpPr>
            <p:nvPr/>
          </p:nvCxnSpPr>
          <p:spPr>
            <a:xfrm flipV="1">
              <a:off x="4142848" y="3002185"/>
              <a:ext cx="1334661" cy="425124"/>
            </a:xfrm>
            <a:prstGeom prst="bentConnector3">
              <a:avLst>
                <a:gd name="adj1" fmla="val -865"/>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 name="Connettore 4 37">
              <a:extLst>
                <a:ext uri="{FF2B5EF4-FFF2-40B4-BE49-F238E27FC236}">
                  <a16:creationId xmlns:a16="http://schemas.microsoft.com/office/drawing/2014/main" id="{78EC0C8A-CDBD-E24A-BCD3-61E8E1B7DC17}"/>
                </a:ext>
              </a:extLst>
            </p:cNvPr>
            <p:cNvCxnSpPr>
              <a:cxnSpLocks/>
              <a:endCxn id="47" idx="1"/>
            </p:cNvCxnSpPr>
            <p:nvPr/>
          </p:nvCxnSpPr>
          <p:spPr>
            <a:xfrm>
              <a:off x="4142848" y="4390285"/>
              <a:ext cx="1302182" cy="651055"/>
            </a:xfrm>
            <a:prstGeom prst="bentConnector3">
              <a:avLst>
                <a:gd name="adj1" fmla="val 50000"/>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6" name="CasellaDiTesto 45">
              <a:extLst>
                <a:ext uri="{FF2B5EF4-FFF2-40B4-BE49-F238E27FC236}">
                  <a16:creationId xmlns:a16="http://schemas.microsoft.com/office/drawing/2014/main" id="{280CA82C-5AC7-FF40-B0F4-4CC0313816FB}"/>
                </a:ext>
              </a:extLst>
            </p:cNvPr>
            <p:cNvSpPr txBox="1"/>
            <p:nvPr/>
          </p:nvSpPr>
          <p:spPr>
            <a:xfrm>
              <a:off x="5477509" y="2632853"/>
              <a:ext cx="3414968" cy="1169551"/>
            </a:xfrm>
            <a:prstGeom prst="rect">
              <a:avLst/>
            </a:prstGeom>
            <a:noFill/>
            <a:ln>
              <a:noFill/>
            </a:ln>
          </p:spPr>
          <p:txBody>
            <a:bodyPr wrap="square" rtlCol="0">
              <a:spAutoFit/>
            </a:bodyPr>
            <a:lstStyle/>
            <a:p>
              <a:r>
                <a:rPr lang="it-IT" sz="1400" dirty="0">
                  <a:latin typeface="Cambria" panose="02040503050406030204" pitchFamily="18" charset="0"/>
                  <a:cs typeface="Arial" panose="020B0604020202020204" pitchFamily="34" charset="0"/>
                </a:rPr>
                <a:t>Interagiscono con i processi cognitivi per portare l’esito del percorso verso la </a:t>
              </a:r>
              <a:r>
                <a:rPr lang="it-IT" sz="1400" dirty="0">
                  <a:solidFill>
                    <a:schemeClr val="tx2"/>
                  </a:solidFill>
                  <a:latin typeface="Cambria" panose="02040503050406030204" pitchFamily="18" charset="0"/>
                  <a:cs typeface="Arial" panose="020B0604020202020204" pitchFamily="34" charset="0"/>
                </a:rPr>
                <a:t>conclusione desiderata</a:t>
              </a:r>
              <a:r>
                <a:rPr lang="it-IT" sz="1400" dirty="0">
                  <a:latin typeface="Cambria" panose="02040503050406030204" pitchFamily="18" charset="0"/>
                  <a:cs typeface="Arial" panose="020B0604020202020204" pitchFamily="34" charset="0"/>
                </a:rPr>
                <a:t>.</a:t>
              </a:r>
            </a:p>
            <a:p>
              <a:r>
                <a:rPr lang="it-IT" sz="1400" dirty="0">
                  <a:latin typeface="Cambria" panose="02040503050406030204" pitchFamily="18" charset="0"/>
                  <a:cs typeface="Arial" panose="020B0604020202020204" pitchFamily="34" charset="0"/>
                </a:rPr>
                <a:t>Ex. Valorizzare se stessi e il proprio </a:t>
              </a:r>
              <a:r>
                <a:rPr lang="it-IT" sz="1400" dirty="0" err="1">
                  <a:latin typeface="Cambria" panose="02040503050406030204" pitchFamily="18" charset="0"/>
                  <a:cs typeface="Arial" panose="020B0604020202020204" pitchFamily="34" charset="0"/>
                </a:rPr>
                <a:t>ingroup</a:t>
              </a:r>
              <a:endParaRPr lang="it-IT" sz="1400" dirty="0">
                <a:latin typeface="Cambria" panose="02040503050406030204" pitchFamily="18" charset="0"/>
                <a:cs typeface="Arial" panose="020B0604020202020204" pitchFamily="34" charset="0"/>
              </a:endParaRPr>
            </a:p>
          </p:txBody>
        </p:sp>
        <p:sp>
          <p:nvSpPr>
            <p:cNvPr id="47" name="CasellaDiTesto 46">
              <a:extLst>
                <a:ext uri="{FF2B5EF4-FFF2-40B4-BE49-F238E27FC236}">
                  <a16:creationId xmlns:a16="http://schemas.microsoft.com/office/drawing/2014/main" id="{7F7367C2-606C-2C4D-BD4C-6B02DDDC7758}"/>
                </a:ext>
              </a:extLst>
            </p:cNvPr>
            <p:cNvSpPr txBox="1"/>
            <p:nvPr/>
          </p:nvSpPr>
          <p:spPr>
            <a:xfrm>
              <a:off x="5445030" y="4348842"/>
              <a:ext cx="3447450" cy="1384995"/>
            </a:xfrm>
            <a:prstGeom prst="rect">
              <a:avLst/>
            </a:prstGeom>
            <a:noFill/>
            <a:ln>
              <a:noFill/>
            </a:ln>
          </p:spPr>
          <p:txBody>
            <a:bodyPr wrap="square" rtlCol="0">
              <a:spAutoFit/>
            </a:bodyPr>
            <a:lstStyle/>
            <a:p>
              <a:r>
                <a:rPr lang="it-IT" sz="1400" dirty="0">
                  <a:latin typeface="Cambria" panose="02040503050406030204" pitchFamily="18" charset="0"/>
                  <a:cs typeface="Arial" panose="020B0604020202020204" pitchFamily="34" charset="0"/>
                </a:rPr>
                <a:t>Determinati dalla propensione degli esseri umani verso il raggiungimento di un </a:t>
              </a:r>
              <a:r>
                <a:rPr lang="it-IT" sz="1400" dirty="0">
                  <a:solidFill>
                    <a:schemeClr val="tx2"/>
                  </a:solidFill>
                  <a:latin typeface="Cambria" panose="02040503050406030204" pitchFamily="18" charset="0"/>
                  <a:cs typeface="Arial" panose="020B0604020202020204" pitchFamily="34" charset="0"/>
                </a:rPr>
                <a:t>senso di padronanza del proprio mondo.</a:t>
              </a:r>
            </a:p>
            <a:p>
              <a:r>
                <a:rPr lang="it-IT" sz="1400" dirty="0">
                  <a:solidFill>
                    <a:schemeClr val="tx2"/>
                  </a:solidFill>
                  <a:latin typeface="Cambria" panose="02040503050406030204" pitchFamily="18" charset="0"/>
                  <a:cs typeface="Arial" panose="020B0604020202020204" pitchFamily="34" charset="0"/>
                </a:rPr>
                <a:t>Più generale perché non è diretta a un esito specifico ma a padroneggiare il mondo in generale</a:t>
              </a:r>
            </a:p>
          </p:txBody>
        </p:sp>
      </p:grpSp>
    </p:spTree>
    <p:extLst>
      <p:ext uri="{BB962C8B-B14F-4D97-AF65-F5344CB8AC3E}">
        <p14:creationId xmlns:p14="http://schemas.microsoft.com/office/powerpoint/2010/main" val="1540745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11</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cognizione sociale</a:t>
            </a:r>
          </a:p>
          <a:p>
            <a:endParaRPr lang="it-IT" sz="2800" b="1" dirty="0">
              <a:solidFill>
                <a:schemeClr val="tx1"/>
              </a:solidFill>
              <a:latin typeface="Arial" panose="020B0604020202020204" pitchFamily="34" charset="0"/>
              <a:cs typeface="Arial" panose="020B0604020202020204" pitchFamily="34" charset="0"/>
            </a:endParaRPr>
          </a:p>
        </p:txBody>
      </p:sp>
      <p:sp>
        <p:nvSpPr>
          <p:cNvPr id="12" name="Rettangolo 11">
            <a:extLst>
              <a:ext uri="{FF2B5EF4-FFF2-40B4-BE49-F238E27FC236}">
                <a16:creationId xmlns:a16="http://schemas.microsoft.com/office/drawing/2014/main" id="{D460433B-485D-F049-8CE6-2ED106763DFD}"/>
              </a:ext>
            </a:extLst>
          </p:cNvPr>
          <p:cNvSpPr/>
          <p:nvPr/>
        </p:nvSpPr>
        <p:spPr>
          <a:xfrm>
            <a:off x="2861434" y="974637"/>
            <a:ext cx="5610831"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solidFill>
                  <a:schemeClr val="tx2">
                    <a:lumMod val="50000"/>
                  </a:schemeClr>
                </a:solidFill>
                <a:latin typeface="Cambria" panose="02040503050406030204" pitchFamily="18" charset="0"/>
                <a:cs typeface="Arial Narrow" panose="020B0604020202020204" pitchFamily="34" charset="0"/>
              </a:rPr>
              <a:t>Modelli e principi </a:t>
            </a:r>
            <a:r>
              <a:rPr lang="it-IT" dirty="0">
                <a:solidFill>
                  <a:schemeClr val="tx2">
                    <a:lumMod val="50000"/>
                  </a:schemeClr>
                </a:solidFill>
                <a:latin typeface="Cambria" panose="02040503050406030204" pitchFamily="18" charset="0"/>
                <a:cs typeface="Arial Narrow" panose="020B0604020202020204" pitchFamily="34" charset="0"/>
              </a:rPr>
              <a:t>alla base della cognizione sociale</a:t>
            </a:r>
          </a:p>
        </p:txBody>
      </p:sp>
      <p:sp>
        <p:nvSpPr>
          <p:cNvPr id="9" name="CasellaDiTesto 8">
            <a:extLst>
              <a:ext uri="{FF2B5EF4-FFF2-40B4-BE49-F238E27FC236}">
                <a16:creationId xmlns:a16="http://schemas.microsoft.com/office/drawing/2014/main" id="{141CF05C-4927-6B44-B7EF-4967BE7374D4}"/>
              </a:ext>
            </a:extLst>
          </p:cNvPr>
          <p:cNvSpPr txBox="1"/>
          <p:nvPr/>
        </p:nvSpPr>
        <p:spPr>
          <a:xfrm>
            <a:off x="1661452" y="1763523"/>
            <a:ext cx="5010612" cy="369332"/>
          </a:xfrm>
          <a:prstGeom prst="rect">
            <a:avLst/>
          </a:prstGeom>
          <a:solidFill>
            <a:schemeClr val="bg1"/>
          </a:solidFill>
          <a:ln w="25400">
            <a:solidFill>
              <a:schemeClr val="tx2"/>
            </a:solidFill>
          </a:ln>
        </p:spPr>
        <p:txBody>
          <a:bodyPr wrap="square" rtlCol="0">
            <a:spAutoFit/>
          </a:bodyPr>
          <a:lstStyle/>
          <a:p>
            <a:r>
              <a:rPr lang="it-IT" b="1" dirty="0">
                <a:latin typeface="Cambria" panose="02040503050406030204" pitchFamily="18" charset="0"/>
                <a:cs typeface="Arial Narrow" panose="020B0604020202020204" pitchFamily="34" charset="0"/>
              </a:rPr>
              <a:t>Tipologie di </a:t>
            </a:r>
            <a:r>
              <a:rPr lang="it-IT" b="1" dirty="0">
                <a:solidFill>
                  <a:schemeClr val="accent1"/>
                </a:solidFill>
                <a:latin typeface="Cambria" panose="02040503050406030204" pitchFamily="18" charset="0"/>
                <a:cs typeface="Arial Narrow" panose="020B0604020202020204" pitchFamily="34" charset="0"/>
              </a:rPr>
              <a:t>processi</a:t>
            </a:r>
            <a:r>
              <a:rPr lang="it-IT" b="1" dirty="0">
                <a:latin typeface="Cambria" panose="02040503050406030204" pitchFamily="18" charset="0"/>
                <a:cs typeface="Arial Narrow" panose="020B0604020202020204" pitchFamily="34" charset="0"/>
              </a:rPr>
              <a:t> </a:t>
            </a:r>
            <a:r>
              <a:rPr lang="it-IT" dirty="0">
                <a:latin typeface="Cambria" panose="02040503050406030204" pitchFamily="18" charset="0"/>
                <a:cs typeface="Arial Narrow" panose="020B0604020202020204" pitchFamily="34" charset="0"/>
              </a:rPr>
              <a:t>della cognizione sociale.</a:t>
            </a:r>
          </a:p>
        </p:txBody>
      </p:sp>
      <p:grpSp>
        <p:nvGrpSpPr>
          <p:cNvPr id="34" name="Gruppo 33">
            <a:extLst>
              <a:ext uri="{FF2B5EF4-FFF2-40B4-BE49-F238E27FC236}">
                <a16:creationId xmlns:a16="http://schemas.microsoft.com/office/drawing/2014/main" id="{746B3FF2-0595-DA4C-878A-AF368DF8D024}"/>
              </a:ext>
            </a:extLst>
          </p:cNvPr>
          <p:cNvGrpSpPr/>
          <p:nvPr/>
        </p:nvGrpSpPr>
        <p:grpSpPr>
          <a:xfrm>
            <a:off x="1601292" y="1480416"/>
            <a:ext cx="4206678" cy="2924759"/>
            <a:chOff x="77292" y="1480415"/>
            <a:chExt cx="4206678" cy="2924759"/>
          </a:xfrm>
        </p:grpSpPr>
        <p:grpSp>
          <p:nvGrpSpPr>
            <p:cNvPr id="33" name="Gruppo 32">
              <a:extLst>
                <a:ext uri="{FF2B5EF4-FFF2-40B4-BE49-F238E27FC236}">
                  <a16:creationId xmlns:a16="http://schemas.microsoft.com/office/drawing/2014/main" id="{9C574FDB-957E-5B47-8D47-D2DA550C5932}"/>
                </a:ext>
              </a:extLst>
            </p:cNvPr>
            <p:cNvGrpSpPr/>
            <p:nvPr/>
          </p:nvGrpSpPr>
          <p:grpSpPr>
            <a:xfrm>
              <a:off x="77292" y="1480415"/>
              <a:ext cx="4206678" cy="2884689"/>
              <a:chOff x="77292" y="1480415"/>
              <a:chExt cx="4206678" cy="2884689"/>
            </a:xfrm>
          </p:grpSpPr>
          <p:sp>
            <p:nvSpPr>
              <p:cNvPr id="3" name="Ovale 2">
                <a:extLst>
                  <a:ext uri="{FF2B5EF4-FFF2-40B4-BE49-F238E27FC236}">
                    <a16:creationId xmlns:a16="http://schemas.microsoft.com/office/drawing/2014/main" id="{6A745C2D-FB82-7646-A8BF-06E9245A22AE}"/>
                  </a:ext>
                </a:extLst>
              </p:cNvPr>
              <p:cNvSpPr/>
              <p:nvPr/>
            </p:nvSpPr>
            <p:spPr>
              <a:xfrm>
                <a:off x="77292" y="1480415"/>
                <a:ext cx="2550491" cy="1012481"/>
              </a:xfrm>
              <a:custGeom>
                <a:avLst/>
                <a:gdLst>
                  <a:gd name="connsiteX0" fmla="*/ 0 w 2550491"/>
                  <a:gd name="connsiteY0" fmla="*/ 506241 h 1012481"/>
                  <a:gd name="connsiteX1" fmla="*/ 1275246 w 2550491"/>
                  <a:gd name="connsiteY1" fmla="*/ 0 h 1012481"/>
                  <a:gd name="connsiteX2" fmla="*/ 2550492 w 2550491"/>
                  <a:gd name="connsiteY2" fmla="*/ 506241 h 1012481"/>
                  <a:gd name="connsiteX3" fmla="*/ 1275246 w 2550491"/>
                  <a:gd name="connsiteY3" fmla="*/ 1012482 h 1012481"/>
                  <a:gd name="connsiteX4" fmla="*/ 0 w 2550491"/>
                  <a:gd name="connsiteY4" fmla="*/ 506241 h 1012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491" h="1012481" extrusionOk="0">
                    <a:moveTo>
                      <a:pt x="0" y="506241"/>
                    </a:moveTo>
                    <a:cubicBezTo>
                      <a:pt x="-66765" y="185470"/>
                      <a:pt x="514019" y="21366"/>
                      <a:pt x="1275246" y="0"/>
                    </a:cubicBezTo>
                    <a:cubicBezTo>
                      <a:pt x="1985807" y="1318"/>
                      <a:pt x="2495864" y="228389"/>
                      <a:pt x="2550492" y="506241"/>
                    </a:cubicBezTo>
                    <a:cubicBezTo>
                      <a:pt x="2476716" y="857876"/>
                      <a:pt x="1961545" y="1111976"/>
                      <a:pt x="1275246" y="1012482"/>
                    </a:cubicBezTo>
                    <a:cubicBezTo>
                      <a:pt x="557978" y="1005387"/>
                      <a:pt x="32384" y="801303"/>
                      <a:pt x="0" y="506241"/>
                    </a:cubicBezTo>
                    <a:close/>
                  </a:path>
                </a:pathLst>
              </a:custGeom>
              <a:noFill/>
              <a:ln w="19050">
                <a:solidFill>
                  <a:schemeClr val="tx1">
                    <a:alpha val="31000"/>
                  </a:schemeClr>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21" name="Gruppo 20">
                <a:extLst>
                  <a:ext uri="{FF2B5EF4-FFF2-40B4-BE49-F238E27FC236}">
                    <a16:creationId xmlns:a16="http://schemas.microsoft.com/office/drawing/2014/main" id="{AF0E4C75-86FB-1542-8445-EA3051F8AE33}"/>
                  </a:ext>
                </a:extLst>
              </p:cNvPr>
              <p:cNvGrpSpPr/>
              <p:nvPr/>
            </p:nvGrpSpPr>
            <p:grpSpPr>
              <a:xfrm>
                <a:off x="1187624" y="2492896"/>
                <a:ext cx="3096346" cy="1872208"/>
                <a:chOff x="1187624" y="2492896"/>
                <a:chExt cx="3096346" cy="1872208"/>
              </a:xfrm>
            </p:grpSpPr>
            <p:cxnSp>
              <p:nvCxnSpPr>
                <p:cNvPr id="22" name="Connettore 1 21">
                  <a:extLst>
                    <a:ext uri="{FF2B5EF4-FFF2-40B4-BE49-F238E27FC236}">
                      <a16:creationId xmlns:a16="http://schemas.microsoft.com/office/drawing/2014/main" id="{C0531F30-5B7D-DB4F-A613-B31757BC67EA}"/>
                    </a:ext>
                  </a:extLst>
                </p:cNvPr>
                <p:cNvCxnSpPr>
                  <a:cxnSpLocks/>
                </p:cNvCxnSpPr>
                <p:nvPr/>
              </p:nvCxnSpPr>
              <p:spPr>
                <a:xfrm>
                  <a:off x="1187624" y="2492896"/>
                  <a:ext cx="0" cy="1872208"/>
                </a:xfrm>
                <a:prstGeom prst="line">
                  <a:avLst/>
                </a:prstGeom>
                <a:ln w="19050">
                  <a:solidFill>
                    <a:schemeClr val="tx1">
                      <a:alpha val="32000"/>
                    </a:schemeClr>
                  </a:solidFill>
                </a:ln>
              </p:spPr>
              <p:style>
                <a:lnRef idx="1">
                  <a:schemeClr val="accent1"/>
                </a:lnRef>
                <a:fillRef idx="0">
                  <a:schemeClr val="accent1"/>
                </a:fillRef>
                <a:effectRef idx="0">
                  <a:schemeClr val="accent1"/>
                </a:effectRef>
                <a:fontRef idx="minor">
                  <a:schemeClr val="tx1"/>
                </a:fontRef>
              </p:style>
            </p:cxnSp>
            <p:cxnSp>
              <p:nvCxnSpPr>
                <p:cNvPr id="29" name="Connettore 1 28">
                  <a:extLst>
                    <a:ext uri="{FF2B5EF4-FFF2-40B4-BE49-F238E27FC236}">
                      <a16:creationId xmlns:a16="http://schemas.microsoft.com/office/drawing/2014/main" id="{ADB43717-CE2C-874B-86D7-582B4CCDEED1}"/>
                    </a:ext>
                  </a:extLst>
                </p:cNvPr>
                <p:cNvCxnSpPr>
                  <a:cxnSpLocks/>
                </p:cNvCxnSpPr>
                <p:nvPr/>
              </p:nvCxnSpPr>
              <p:spPr>
                <a:xfrm>
                  <a:off x="1187624" y="3717032"/>
                  <a:ext cx="2376264" cy="0"/>
                </a:xfrm>
                <a:prstGeom prst="line">
                  <a:avLst/>
                </a:prstGeom>
                <a:ln w="19050">
                  <a:solidFill>
                    <a:schemeClr val="tx1">
                      <a:alpha val="32000"/>
                    </a:schemeClr>
                  </a:solidFill>
                </a:ln>
              </p:spPr>
              <p:style>
                <a:lnRef idx="1">
                  <a:schemeClr val="accent1"/>
                </a:lnRef>
                <a:fillRef idx="0">
                  <a:schemeClr val="accent1"/>
                </a:fillRef>
                <a:effectRef idx="0">
                  <a:schemeClr val="accent1"/>
                </a:effectRef>
                <a:fontRef idx="minor">
                  <a:schemeClr val="tx1"/>
                </a:fontRef>
              </p:style>
            </p:cxnSp>
            <p:cxnSp>
              <p:nvCxnSpPr>
                <p:cNvPr id="30" name="Connettore 1 29">
                  <a:extLst>
                    <a:ext uri="{FF2B5EF4-FFF2-40B4-BE49-F238E27FC236}">
                      <a16:creationId xmlns:a16="http://schemas.microsoft.com/office/drawing/2014/main" id="{9144ABDC-A228-4040-B7C2-A36643A2EAB2}"/>
                    </a:ext>
                  </a:extLst>
                </p:cNvPr>
                <p:cNvCxnSpPr>
                  <a:cxnSpLocks/>
                </p:cNvCxnSpPr>
                <p:nvPr/>
              </p:nvCxnSpPr>
              <p:spPr>
                <a:xfrm>
                  <a:off x="1187624" y="4365104"/>
                  <a:ext cx="2376264" cy="0"/>
                </a:xfrm>
                <a:prstGeom prst="line">
                  <a:avLst/>
                </a:prstGeom>
                <a:ln w="19050">
                  <a:solidFill>
                    <a:schemeClr val="tx1">
                      <a:alpha val="32000"/>
                    </a:schemeClr>
                  </a:solidFill>
                </a:ln>
              </p:spPr>
              <p:style>
                <a:lnRef idx="1">
                  <a:schemeClr val="accent1"/>
                </a:lnRef>
                <a:fillRef idx="0">
                  <a:schemeClr val="accent1"/>
                </a:fillRef>
                <a:effectRef idx="0">
                  <a:schemeClr val="accent1"/>
                </a:effectRef>
                <a:fontRef idx="minor">
                  <a:schemeClr val="tx1"/>
                </a:fontRef>
              </p:style>
            </p:cxnSp>
            <p:sp>
              <p:nvSpPr>
                <p:cNvPr id="31" name="CasellaDiTesto 30">
                  <a:extLst>
                    <a:ext uri="{FF2B5EF4-FFF2-40B4-BE49-F238E27FC236}">
                      <a16:creationId xmlns:a16="http://schemas.microsoft.com/office/drawing/2014/main" id="{AC4B6D4A-F68E-CF49-963B-84FC31199FCB}"/>
                    </a:ext>
                  </a:extLst>
                </p:cNvPr>
                <p:cNvSpPr txBox="1"/>
                <p:nvPr/>
              </p:nvSpPr>
              <p:spPr>
                <a:xfrm>
                  <a:off x="1203735" y="3356992"/>
                  <a:ext cx="3080235" cy="400110"/>
                </a:xfrm>
                <a:prstGeom prst="rect">
                  <a:avLst/>
                </a:prstGeom>
                <a:noFill/>
                <a:ln>
                  <a:noFill/>
                </a:ln>
              </p:spPr>
              <p:txBody>
                <a:bodyPr wrap="square" rtlCol="0">
                  <a:spAutoFit/>
                </a:bodyPr>
                <a:lstStyle/>
                <a:p>
                  <a:r>
                    <a:rPr lang="it-IT" sz="2000" dirty="0">
                      <a:latin typeface="Cambria" panose="02040503050406030204" pitchFamily="18" charset="0"/>
                      <a:cs typeface="Arial" panose="020B0604020202020204" pitchFamily="34" charset="0"/>
                    </a:rPr>
                    <a:t>Processi </a:t>
                  </a:r>
                  <a:r>
                    <a:rPr lang="it-IT" sz="2000" b="1" dirty="0">
                      <a:solidFill>
                        <a:schemeClr val="accent2"/>
                      </a:solidFill>
                      <a:latin typeface="Cambria" panose="02040503050406030204" pitchFamily="18" charset="0"/>
                      <a:cs typeface="Arial" panose="020B0604020202020204" pitchFamily="34" charset="0"/>
                    </a:rPr>
                    <a:t>CONTROLLATI</a:t>
                  </a:r>
                </a:p>
              </p:txBody>
            </p:sp>
          </p:grpSp>
        </p:grpSp>
        <p:sp>
          <p:nvSpPr>
            <p:cNvPr id="32" name="CasellaDiTesto 31">
              <a:extLst>
                <a:ext uri="{FF2B5EF4-FFF2-40B4-BE49-F238E27FC236}">
                  <a16:creationId xmlns:a16="http://schemas.microsoft.com/office/drawing/2014/main" id="{FAA9D26D-91D2-5A43-AB25-F7D7FE614F64}"/>
                </a:ext>
              </a:extLst>
            </p:cNvPr>
            <p:cNvSpPr txBox="1"/>
            <p:nvPr/>
          </p:nvSpPr>
          <p:spPr>
            <a:xfrm>
              <a:off x="1203736" y="4005064"/>
              <a:ext cx="2720192" cy="400110"/>
            </a:xfrm>
            <a:prstGeom prst="rect">
              <a:avLst/>
            </a:prstGeom>
            <a:noFill/>
            <a:ln>
              <a:noFill/>
            </a:ln>
          </p:spPr>
          <p:txBody>
            <a:bodyPr wrap="square" rtlCol="0">
              <a:spAutoFit/>
            </a:bodyPr>
            <a:lstStyle/>
            <a:p>
              <a:r>
                <a:rPr lang="it-IT" sz="2000" dirty="0">
                  <a:latin typeface="Cambria" panose="02040503050406030204" pitchFamily="18" charset="0"/>
                  <a:cs typeface="Arial" panose="020B0604020202020204" pitchFamily="34" charset="0"/>
                </a:rPr>
                <a:t>Processi </a:t>
              </a:r>
              <a:r>
                <a:rPr lang="it-IT" sz="2000" b="1" dirty="0">
                  <a:solidFill>
                    <a:schemeClr val="accent3">
                      <a:lumMod val="50000"/>
                    </a:schemeClr>
                  </a:solidFill>
                  <a:latin typeface="Cambria" panose="02040503050406030204" pitchFamily="18" charset="0"/>
                  <a:cs typeface="Arial" panose="020B0604020202020204" pitchFamily="34" charset="0"/>
                </a:rPr>
                <a:t>AUTOMATICI</a:t>
              </a:r>
            </a:p>
          </p:txBody>
        </p:sp>
      </p:grpSp>
      <p:grpSp>
        <p:nvGrpSpPr>
          <p:cNvPr id="66" name="Gruppo 65">
            <a:extLst>
              <a:ext uri="{FF2B5EF4-FFF2-40B4-BE49-F238E27FC236}">
                <a16:creationId xmlns:a16="http://schemas.microsoft.com/office/drawing/2014/main" id="{6EA11FFF-ACC0-F74C-B642-998B0AF7B0F5}"/>
              </a:ext>
            </a:extLst>
          </p:cNvPr>
          <p:cNvGrpSpPr/>
          <p:nvPr/>
        </p:nvGrpSpPr>
        <p:grpSpPr>
          <a:xfrm>
            <a:off x="4943872" y="2217124"/>
            <a:ext cx="5616624" cy="3346887"/>
            <a:chOff x="3419872" y="2217123"/>
            <a:chExt cx="5616624" cy="3346887"/>
          </a:xfrm>
        </p:grpSpPr>
        <p:cxnSp>
          <p:nvCxnSpPr>
            <p:cNvPr id="35" name="Connettore 4 34">
              <a:extLst>
                <a:ext uri="{FF2B5EF4-FFF2-40B4-BE49-F238E27FC236}">
                  <a16:creationId xmlns:a16="http://schemas.microsoft.com/office/drawing/2014/main" id="{9892384B-D300-EC41-9E33-86A1902A3452}"/>
                </a:ext>
              </a:extLst>
            </p:cNvPr>
            <p:cNvCxnSpPr>
              <a:cxnSpLocks/>
            </p:cNvCxnSpPr>
            <p:nvPr/>
          </p:nvCxnSpPr>
          <p:spPr>
            <a:xfrm flipV="1">
              <a:off x="3419872" y="2852936"/>
              <a:ext cx="1334661" cy="425124"/>
            </a:xfrm>
            <a:prstGeom prst="bentConnector3">
              <a:avLst>
                <a:gd name="adj1" fmla="val -865"/>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 name="Connettore 4 37">
              <a:extLst>
                <a:ext uri="{FF2B5EF4-FFF2-40B4-BE49-F238E27FC236}">
                  <a16:creationId xmlns:a16="http://schemas.microsoft.com/office/drawing/2014/main" id="{78EC0C8A-CDBD-E24A-BCD3-61E8E1B7DC17}"/>
                </a:ext>
              </a:extLst>
            </p:cNvPr>
            <p:cNvCxnSpPr>
              <a:cxnSpLocks/>
            </p:cNvCxnSpPr>
            <p:nvPr/>
          </p:nvCxnSpPr>
          <p:spPr>
            <a:xfrm>
              <a:off x="3419872" y="4537496"/>
              <a:ext cx="1302182" cy="435611"/>
            </a:xfrm>
            <a:prstGeom prst="bentConnector3">
              <a:avLst>
                <a:gd name="adj1" fmla="val -6"/>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6" name="CasellaDiTesto 45">
              <a:extLst>
                <a:ext uri="{FF2B5EF4-FFF2-40B4-BE49-F238E27FC236}">
                  <a16:creationId xmlns:a16="http://schemas.microsoft.com/office/drawing/2014/main" id="{280CA82C-5AC7-FF40-B0F4-4CC0313816FB}"/>
                </a:ext>
              </a:extLst>
            </p:cNvPr>
            <p:cNvSpPr txBox="1"/>
            <p:nvPr/>
          </p:nvSpPr>
          <p:spPr>
            <a:xfrm>
              <a:off x="4860029" y="2217123"/>
              <a:ext cx="4104458" cy="1169551"/>
            </a:xfrm>
            <a:prstGeom prst="rect">
              <a:avLst/>
            </a:prstGeom>
            <a:noFill/>
            <a:ln>
              <a:noFill/>
            </a:ln>
          </p:spPr>
          <p:txBody>
            <a:bodyPr wrap="square" rtlCol="0">
              <a:spAutoFit/>
            </a:bodyPr>
            <a:lstStyle/>
            <a:p>
              <a:pPr marL="285750" indent="-285750">
                <a:buFontTx/>
                <a:buChar char="-"/>
              </a:pPr>
              <a:r>
                <a:rPr lang="it-IT" sz="1400" dirty="0">
                  <a:latin typeface="Cambria" panose="02040503050406030204" pitchFamily="18" charset="0"/>
                  <a:cs typeface="Arial" panose="020B0604020202020204" pitchFamily="34" charset="0"/>
                </a:rPr>
                <a:t>Sono </a:t>
              </a:r>
              <a:r>
                <a:rPr lang="it-IT" sz="1400" dirty="0">
                  <a:solidFill>
                    <a:schemeClr val="accent2"/>
                  </a:solidFill>
                  <a:latin typeface="Cambria" panose="02040503050406030204" pitchFamily="18" charset="0"/>
                  <a:cs typeface="Arial" panose="020B0604020202020204" pitchFamily="34" charset="0"/>
                </a:rPr>
                <a:t>attivati</a:t>
              </a:r>
              <a:r>
                <a:rPr lang="it-IT" sz="1400" dirty="0">
                  <a:latin typeface="Cambria" panose="02040503050406030204" pitchFamily="18" charset="0"/>
                  <a:cs typeface="Arial" panose="020B0604020202020204" pitchFamily="34" charset="0"/>
                </a:rPr>
                <a:t> e </a:t>
              </a:r>
              <a:r>
                <a:rPr lang="it-IT" sz="1400" dirty="0">
                  <a:solidFill>
                    <a:schemeClr val="accent2"/>
                  </a:solidFill>
                  <a:latin typeface="Cambria" panose="02040503050406030204" pitchFamily="18" charset="0"/>
                  <a:cs typeface="Arial" panose="020B0604020202020204" pitchFamily="34" charset="0"/>
                </a:rPr>
                <a:t>terminati</a:t>
              </a:r>
              <a:r>
                <a:rPr lang="it-IT" sz="1400" dirty="0">
                  <a:latin typeface="Cambria" panose="02040503050406030204" pitchFamily="18" charset="0"/>
                  <a:cs typeface="Arial" panose="020B0604020202020204" pitchFamily="34" charset="0"/>
                </a:rPr>
                <a:t> </a:t>
              </a:r>
              <a:r>
                <a:rPr lang="it-IT" sz="1400" dirty="0">
                  <a:solidFill>
                    <a:schemeClr val="accent2"/>
                  </a:solidFill>
                  <a:latin typeface="Cambria" panose="02040503050406030204" pitchFamily="18" charset="0"/>
                  <a:cs typeface="Arial" panose="020B0604020202020204" pitchFamily="34" charset="0"/>
                </a:rPr>
                <a:t>consapevolmente</a:t>
              </a:r>
              <a:r>
                <a:rPr lang="it-IT" sz="1400" dirty="0">
                  <a:latin typeface="Cambria" panose="02040503050406030204" pitchFamily="18" charset="0"/>
                  <a:cs typeface="Arial" panose="020B0604020202020204" pitchFamily="34" charset="0"/>
                </a:rPr>
                <a:t>;</a:t>
              </a:r>
            </a:p>
            <a:p>
              <a:pPr marL="285750" indent="-285750">
                <a:buFontTx/>
                <a:buChar char="-"/>
              </a:pPr>
              <a:r>
                <a:rPr lang="it-IT" sz="1400" dirty="0">
                  <a:latin typeface="Cambria" panose="02040503050406030204" pitchFamily="18" charset="0"/>
                  <a:cs typeface="Arial" panose="020B0604020202020204" pitchFamily="34" charset="0"/>
                </a:rPr>
                <a:t>Richiedono una </a:t>
              </a:r>
              <a:r>
                <a:rPr lang="it-IT" sz="1400" dirty="0">
                  <a:solidFill>
                    <a:schemeClr val="accent2"/>
                  </a:solidFill>
                  <a:latin typeface="Cambria" panose="02040503050406030204" pitchFamily="18" charset="0"/>
                  <a:cs typeface="Arial" panose="020B0604020202020204" pitchFamily="34" charset="0"/>
                </a:rPr>
                <a:t>quantità considerevole di risorse cognitive;</a:t>
              </a:r>
            </a:p>
            <a:p>
              <a:pPr marL="285750" indent="-285750">
                <a:buFontTx/>
                <a:buChar char="-"/>
              </a:pPr>
              <a:r>
                <a:rPr lang="it-IT" sz="1400" dirty="0">
                  <a:latin typeface="Cambria" panose="02040503050406030204" pitchFamily="18" charset="0"/>
                  <a:cs typeface="Arial" panose="020B0604020202020204" pitchFamily="34" charset="0"/>
                </a:rPr>
                <a:t>Svolgono le loro funzioni sotto il </a:t>
              </a:r>
              <a:r>
                <a:rPr lang="it-IT" sz="1400" dirty="0">
                  <a:solidFill>
                    <a:schemeClr val="accent2"/>
                  </a:solidFill>
                  <a:latin typeface="Cambria" panose="02040503050406030204" pitchFamily="18" charset="0"/>
                  <a:cs typeface="Arial" panose="020B0604020202020204" pitchFamily="34" charset="0"/>
                </a:rPr>
                <a:t>controllo volontario</a:t>
              </a:r>
              <a:r>
                <a:rPr lang="it-IT" sz="1400" dirty="0">
                  <a:solidFill>
                    <a:schemeClr val="tx2"/>
                  </a:solidFill>
                  <a:latin typeface="Cambria" panose="02040503050406030204" pitchFamily="18" charset="0"/>
                  <a:cs typeface="Arial" panose="020B0604020202020204" pitchFamily="34" charset="0"/>
                </a:rPr>
                <a:t> </a:t>
              </a:r>
              <a:r>
                <a:rPr lang="it-IT" sz="1400" dirty="0">
                  <a:latin typeface="Cambria" panose="02040503050406030204" pitchFamily="18" charset="0"/>
                  <a:cs typeface="Arial" panose="020B0604020202020204" pitchFamily="34" charset="0"/>
                </a:rPr>
                <a:t>dell’individuo.</a:t>
              </a:r>
            </a:p>
          </p:txBody>
        </p:sp>
        <p:sp>
          <p:nvSpPr>
            <p:cNvPr id="47" name="CasellaDiTesto 46">
              <a:extLst>
                <a:ext uri="{FF2B5EF4-FFF2-40B4-BE49-F238E27FC236}">
                  <a16:creationId xmlns:a16="http://schemas.microsoft.com/office/drawing/2014/main" id="{7F7367C2-606C-2C4D-BD4C-6B02DDDC7758}"/>
                </a:ext>
              </a:extLst>
            </p:cNvPr>
            <p:cNvSpPr txBox="1"/>
            <p:nvPr/>
          </p:nvSpPr>
          <p:spPr>
            <a:xfrm>
              <a:off x="4860030" y="4179015"/>
              <a:ext cx="4176466" cy="1384995"/>
            </a:xfrm>
            <a:prstGeom prst="rect">
              <a:avLst/>
            </a:prstGeom>
            <a:noFill/>
            <a:ln>
              <a:noFill/>
            </a:ln>
          </p:spPr>
          <p:txBody>
            <a:bodyPr wrap="square" rtlCol="0">
              <a:spAutoFit/>
            </a:bodyPr>
            <a:lstStyle/>
            <a:p>
              <a:pPr marL="285750" indent="-285750">
                <a:buFontTx/>
                <a:buChar char="-"/>
              </a:pPr>
              <a:r>
                <a:rPr lang="it-IT" sz="1400" dirty="0">
                  <a:latin typeface="Cambria" panose="02040503050406030204" pitchFamily="18" charset="0"/>
                  <a:cs typeface="Arial" panose="020B0604020202020204" pitchFamily="34" charset="0"/>
                </a:rPr>
                <a:t>Si attivano in modo </a:t>
              </a:r>
              <a:r>
                <a:rPr lang="it-IT" sz="1400" dirty="0">
                  <a:solidFill>
                    <a:schemeClr val="accent3">
                      <a:lumMod val="50000"/>
                    </a:schemeClr>
                  </a:solidFill>
                  <a:latin typeface="Cambria" panose="02040503050406030204" pitchFamily="18" charset="0"/>
                  <a:cs typeface="Arial" panose="020B0604020202020204" pitchFamily="34" charset="0"/>
                </a:rPr>
                <a:t>non intenzionale e non sono consapevoli;</a:t>
              </a:r>
            </a:p>
            <a:p>
              <a:pPr marL="285750" indent="-285750">
                <a:buFontTx/>
                <a:buChar char="-"/>
              </a:pPr>
              <a:r>
                <a:rPr lang="it-IT" sz="1400" dirty="0">
                  <a:latin typeface="Cambria" panose="02040503050406030204" pitchFamily="18" charset="0"/>
                  <a:cs typeface="Arial" panose="020B0604020202020204" pitchFamily="34" charset="0"/>
                </a:rPr>
                <a:t>Richiedono una </a:t>
              </a:r>
              <a:r>
                <a:rPr lang="it-IT" sz="1400" dirty="0">
                  <a:solidFill>
                    <a:schemeClr val="accent3">
                      <a:lumMod val="50000"/>
                    </a:schemeClr>
                  </a:solidFill>
                  <a:latin typeface="Cambria" panose="02040503050406030204" pitchFamily="18" charset="0"/>
                  <a:cs typeface="Arial" panose="020B0604020202020204" pitchFamily="34" charset="0"/>
                </a:rPr>
                <a:t>quantità ridotta di risorse cognitive;</a:t>
              </a:r>
            </a:p>
            <a:p>
              <a:pPr marL="285750" indent="-285750">
                <a:buFontTx/>
                <a:buChar char="-"/>
              </a:pPr>
              <a:r>
                <a:rPr lang="it-IT" sz="1400" dirty="0">
                  <a:solidFill>
                    <a:schemeClr val="accent3">
                      <a:lumMod val="50000"/>
                    </a:schemeClr>
                  </a:solidFill>
                  <a:latin typeface="Cambria" panose="02040503050406030204" pitchFamily="18" charset="0"/>
                  <a:cs typeface="Arial" panose="020B0604020202020204" pitchFamily="34" charset="0"/>
                </a:rPr>
                <a:t>Non</a:t>
              </a:r>
              <a:r>
                <a:rPr lang="it-IT" sz="1400" dirty="0">
                  <a:latin typeface="Cambria" panose="02040503050406030204" pitchFamily="18" charset="0"/>
                  <a:cs typeface="Arial" panose="020B0604020202020204" pitchFamily="34" charset="0"/>
                </a:rPr>
                <a:t> possono essere </a:t>
              </a:r>
              <a:r>
                <a:rPr lang="it-IT" sz="1400" dirty="0">
                  <a:solidFill>
                    <a:schemeClr val="accent3">
                      <a:lumMod val="50000"/>
                    </a:schemeClr>
                  </a:solidFill>
                  <a:latin typeface="Cambria" panose="02040503050406030204" pitchFamily="18" charset="0"/>
                  <a:cs typeface="Arial" panose="020B0604020202020204" pitchFamily="34" charset="0"/>
                </a:rPr>
                <a:t>interrotti volontariamente;</a:t>
              </a:r>
            </a:p>
            <a:p>
              <a:pPr marL="285750" indent="-285750">
                <a:buFontTx/>
                <a:buChar char="-"/>
              </a:pPr>
              <a:r>
                <a:rPr lang="it-IT" sz="1400" dirty="0">
                  <a:latin typeface="Cambria" panose="02040503050406030204" pitchFamily="18" charset="0"/>
                  <a:cs typeface="Arial" panose="020B0604020202020204" pitchFamily="34" charset="0"/>
                </a:rPr>
                <a:t>Generano impressioni «</a:t>
              </a:r>
              <a:r>
                <a:rPr lang="it-IT" sz="1400" dirty="0">
                  <a:solidFill>
                    <a:schemeClr val="accent3">
                      <a:lumMod val="50000"/>
                    </a:schemeClr>
                  </a:solidFill>
                  <a:latin typeface="Cambria" panose="02040503050406030204" pitchFamily="18" charset="0"/>
                  <a:cs typeface="Arial" panose="020B0604020202020204" pitchFamily="34" charset="0"/>
                </a:rPr>
                <a:t>intuitive</a:t>
              </a:r>
              <a:r>
                <a:rPr lang="it-IT" sz="1400" dirty="0">
                  <a:latin typeface="Cambria" panose="02040503050406030204" pitchFamily="18" charset="0"/>
                  <a:cs typeface="Arial" panose="020B0604020202020204" pitchFamily="34" charset="0"/>
                </a:rPr>
                <a:t>».</a:t>
              </a:r>
            </a:p>
          </p:txBody>
        </p:sp>
      </p:grpSp>
    </p:spTree>
    <p:extLst>
      <p:ext uri="{BB962C8B-B14F-4D97-AF65-F5344CB8AC3E}">
        <p14:creationId xmlns:p14="http://schemas.microsoft.com/office/powerpoint/2010/main" val="2635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12</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cognizione sociale</a:t>
            </a:r>
          </a:p>
          <a:p>
            <a:endParaRPr lang="it-IT" sz="2800" b="1" dirty="0">
              <a:solidFill>
                <a:schemeClr val="tx1"/>
              </a:solidFill>
              <a:latin typeface="Arial" panose="020B0604020202020204" pitchFamily="34" charset="0"/>
              <a:cs typeface="Arial" panose="020B0604020202020204" pitchFamily="34" charset="0"/>
            </a:endParaRPr>
          </a:p>
        </p:txBody>
      </p:sp>
      <p:sp>
        <p:nvSpPr>
          <p:cNvPr id="12" name="Rettangolo 11">
            <a:extLst>
              <a:ext uri="{FF2B5EF4-FFF2-40B4-BE49-F238E27FC236}">
                <a16:creationId xmlns:a16="http://schemas.microsoft.com/office/drawing/2014/main" id="{D460433B-485D-F049-8CE6-2ED106763DFD}"/>
              </a:ext>
            </a:extLst>
          </p:cNvPr>
          <p:cNvSpPr/>
          <p:nvPr/>
        </p:nvSpPr>
        <p:spPr>
          <a:xfrm>
            <a:off x="2861434" y="974637"/>
            <a:ext cx="5610831"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solidFill>
                  <a:schemeClr val="tx2">
                    <a:lumMod val="50000"/>
                  </a:schemeClr>
                </a:solidFill>
                <a:latin typeface="Cambria" panose="02040503050406030204" pitchFamily="18" charset="0"/>
                <a:cs typeface="Arial Narrow" panose="020B0604020202020204" pitchFamily="34" charset="0"/>
              </a:rPr>
              <a:t>Modelli e principi </a:t>
            </a:r>
            <a:r>
              <a:rPr lang="it-IT" dirty="0">
                <a:latin typeface="Cambria" panose="02040503050406030204" pitchFamily="18" charset="0"/>
                <a:cs typeface="Arial Narrow" panose="020B0604020202020204" pitchFamily="34" charset="0"/>
              </a:rPr>
              <a:t>alla base della cognizione sociale</a:t>
            </a:r>
          </a:p>
        </p:txBody>
      </p:sp>
      <p:sp>
        <p:nvSpPr>
          <p:cNvPr id="9" name="CasellaDiTesto 8">
            <a:extLst>
              <a:ext uri="{FF2B5EF4-FFF2-40B4-BE49-F238E27FC236}">
                <a16:creationId xmlns:a16="http://schemas.microsoft.com/office/drawing/2014/main" id="{141CF05C-4927-6B44-B7EF-4967BE7374D4}"/>
              </a:ext>
            </a:extLst>
          </p:cNvPr>
          <p:cNvSpPr txBox="1"/>
          <p:nvPr/>
        </p:nvSpPr>
        <p:spPr>
          <a:xfrm>
            <a:off x="1661452" y="1763523"/>
            <a:ext cx="5010612" cy="369332"/>
          </a:xfrm>
          <a:prstGeom prst="rect">
            <a:avLst/>
          </a:prstGeom>
          <a:solidFill>
            <a:schemeClr val="bg1"/>
          </a:solidFill>
          <a:ln w="25400">
            <a:solidFill>
              <a:schemeClr val="tx2"/>
            </a:solidFill>
          </a:ln>
        </p:spPr>
        <p:txBody>
          <a:bodyPr wrap="square" rtlCol="0">
            <a:spAutoFit/>
          </a:bodyPr>
          <a:lstStyle/>
          <a:p>
            <a:r>
              <a:rPr lang="it-IT" b="1" dirty="0">
                <a:latin typeface="Cambria" panose="02040503050406030204" pitchFamily="18" charset="0"/>
                <a:cs typeface="Arial Narrow" panose="020B0604020202020204" pitchFamily="34" charset="0"/>
              </a:rPr>
              <a:t>Tipologie di </a:t>
            </a:r>
            <a:r>
              <a:rPr lang="it-IT" b="1" dirty="0">
                <a:solidFill>
                  <a:schemeClr val="accent1"/>
                </a:solidFill>
                <a:latin typeface="Cambria" panose="02040503050406030204" pitchFamily="18" charset="0"/>
                <a:cs typeface="Arial Narrow" panose="020B0604020202020204" pitchFamily="34" charset="0"/>
              </a:rPr>
              <a:t>processi</a:t>
            </a:r>
            <a:r>
              <a:rPr lang="it-IT" b="1" dirty="0">
                <a:latin typeface="Cambria" panose="02040503050406030204" pitchFamily="18" charset="0"/>
                <a:cs typeface="Arial Narrow" panose="020B0604020202020204" pitchFamily="34" charset="0"/>
              </a:rPr>
              <a:t> </a:t>
            </a:r>
            <a:r>
              <a:rPr lang="it-IT" dirty="0">
                <a:latin typeface="Cambria" panose="02040503050406030204" pitchFamily="18" charset="0"/>
                <a:cs typeface="Arial Narrow" panose="020B0604020202020204" pitchFamily="34" charset="0"/>
              </a:rPr>
              <a:t>della cognizione sociale.</a:t>
            </a:r>
          </a:p>
        </p:txBody>
      </p:sp>
      <p:grpSp>
        <p:nvGrpSpPr>
          <p:cNvPr id="17" name="Gruppo 16">
            <a:extLst>
              <a:ext uri="{FF2B5EF4-FFF2-40B4-BE49-F238E27FC236}">
                <a16:creationId xmlns:a16="http://schemas.microsoft.com/office/drawing/2014/main" id="{D7E5F685-D5D3-2944-AB7E-88C016610DE4}"/>
              </a:ext>
            </a:extLst>
          </p:cNvPr>
          <p:cNvGrpSpPr/>
          <p:nvPr/>
        </p:nvGrpSpPr>
        <p:grpSpPr>
          <a:xfrm>
            <a:off x="1661452" y="2447509"/>
            <a:ext cx="7674908" cy="3315365"/>
            <a:chOff x="137452" y="2447508"/>
            <a:chExt cx="7674908" cy="3315365"/>
          </a:xfrm>
        </p:grpSpPr>
        <p:sp>
          <p:nvSpPr>
            <p:cNvPr id="20" name="CasellaDiTesto 19">
              <a:extLst>
                <a:ext uri="{FF2B5EF4-FFF2-40B4-BE49-F238E27FC236}">
                  <a16:creationId xmlns:a16="http://schemas.microsoft.com/office/drawing/2014/main" id="{07637AC5-4A27-7348-ABA2-3B9A0C2F0D22}"/>
                </a:ext>
              </a:extLst>
            </p:cNvPr>
            <p:cNvSpPr txBox="1"/>
            <p:nvPr/>
          </p:nvSpPr>
          <p:spPr>
            <a:xfrm>
              <a:off x="137452" y="2447508"/>
              <a:ext cx="3080235" cy="461665"/>
            </a:xfrm>
            <a:prstGeom prst="rect">
              <a:avLst/>
            </a:prstGeom>
            <a:noFill/>
            <a:ln>
              <a:noFill/>
            </a:ln>
          </p:spPr>
          <p:txBody>
            <a:bodyPr wrap="square" rtlCol="0">
              <a:spAutoFit/>
            </a:bodyPr>
            <a:lstStyle/>
            <a:p>
              <a:r>
                <a:rPr lang="it-IT" sz="2400" dirty="0">
                  <a:latin typeface="Cambria" panose="02040503050406030204" pitchFamily="18" charset="0"/>
                  <a:cs typeface="Arial" panose="020B0604020202020204" pitchFamily="34" charset="0"/>
                </a:rPr>
                <a:t>Processo </a:t>
              </a:r>
              <a:r>
                <a:rPr lang="it-IT" sz="2400" b="1" dirty="0">
                  <a:solidFill>
                    <a:schemeClr val="accent5">
                      <a:lumMod val="50000"/>
                    </a:schemeClr>
                  </a:solidFill>
                  <a:latin typeface="Cambria" panose="02040503050406030204" pitchFamily="18" charset="0"/>
                  <a:cs typeface="Arial" panose="020B0604020202020204" pitchFamily="34" charset="0"/>
                </a:rPr>
                <a:t>TOP-DOWN</a:t>
              </a:r>
            </a:p>
          </p:txBody>
        </p:sp>
        <p:sp>
          <p:nvSpPr>
            <p:cNvPr id="23" name="CasellaDiTesto 22">
              <a:extLst>
                <a:ext uri="{FF2B5EF4-FFF2-40B4-BE49-F238E27FC236}">
                  <a16:creationId xmlns:a16="http://schemas.microsoft.com/office/drawing/2014/main" id="{ABF5FEC0-F9CA-FB4D-A17A-673AD03FAB10}"/>
                </a:ext>
              </a:extLst>
            </p:cNvPr>
            <p:cNvSpPr txBox="1"/>
            <p:nvPr/>
          </p:nvSpPr>
          <p:spPr>
            <a:xfrm>
              <a:off x="4575787" y="5301208"/>
              <a:ext cx="3236573" cy="461665"/>
            </a:xfrm>
            <a:prstGeom prst="rect">
              <a:avLst/>
            </a:prstGeom>
            <a:noFill/>
            <a:ln>
              <a:noFill/>
            </a:ln>
          </p:spPr>
          <p:txBody>
            <a:bodyPr wrap="square" rtlCol="0">
              <a:spAutoFit/>
            </a:bodyPr>
            <a:lstStyle/>
            <a:p>
              <a:r>
                <a:rPr lang="it-IT" sz="2400" dirty="0">
                  <a:latin typeface="Cambria" panose="02040503050406030204" pitchFamily="18" charset="0"/>
                  <a:cs typeface="Arial" panose="020B0604020202020204" pitchFamily="34" charset="0"/>
                </a:rPr>
                <a:t>Processo </a:t>
              </a:r>
              <a:r>
                <a:rPr lang="it-IT" sz="2400" b="1" dirty="0">
                  <a:solidFill>
                    <a:schemeClr val="accent6">
                      <a:lumMod val="75000"/>
                    </a:schemeClr>
                  </a:solidFill>
                  <a:latin typeface="Cambria" panose="02040503050406030204" pitchFamily="18" charset="0"/>
                  <a:cs typeface="Arial" panose="020B0604020202020204" pitchFamily="34" charset="0"/>
                </a:rPr>
                <a:t>BOTTOM-UP</a:t>
              </a:r>
            </a:p>
          </p:txBody>
        </p:sp>
      </p:grpSp>
      <p:cxnSp>
        <p:nvCxnSpPr>
          <p:cNvPr id="24" name="Connettore 1 23">
            <a:extLst>
              <a:ext uri="{FF2B5EF4-FFF2-40B4-BE49-F238E27FC236}">
                <a16:creationId xmlns:a16="http://schemas.microsoft.com/office/drawing/2014/main" id="{E8B7F16E-C09B-4848-8851-587C27CDB797}"/>
              </a:ext>
            </a:extLst>
          </p:cNvPr>
          <p:cNvCxnSpPr>
            <a:cxnSpLocks/>
          </p:cNvCxnSpPr>
          <p:nvPr/>
        </p:nvCxnSpPr>
        <p:spPr>
          <a:xfrm>
            <a:off x="5879976" y="2447508"/>
            <a:ext cx="0" cy="3645788"/>
          </a:xfrm>
          <a:prstGeom prst="line">
            <a:avLst/>
          </a:prstGeom>
        </p:spPr>
        <p:style>
          <a:lnRef idx="1">
            <a:schemeClr val="accent1"/>
          </a:lnRef>
          <a:fillRef idx="0">
            <a:schemeClr val="accent1"/>
          </a:fillRef>
          <a:effectRef idx="0">
            <a:schemeClr val="accent1"/>
          </a:effectRef>
          <a:fontRef idx="minor">
            <a:schemeClr val="tx1"/>
          </a:fontRef>
        </p:style>
      </p:cxnSp>
      <p:grpSp>
        <p:nvGrpSpPr>
          <p:cNvPr id="5" name="Gruppo 4">
            <a:extLst>
              <a:ext uri="{FF2B5EF4-FFF2-40B4-BE49-F238E27FC236}">
                <a16:creationId xmlns:a16="http://schemas.microsoft.com/office/drawing/2014/main" id="{2DA376FB-B044-A641-A2FF-3C2DFFD54364}"/>
              </a:ext>
            </a:extLst>
          </p:cNvPr>
          <p:cNvGrpSpPr/>
          <p:nvPr/>
        </p:nvGrpSpPr>
        <p:grpSpPr>
          <a:xfrm>
            <a:off x="2666750" y="2936820"/>
            <a:ext cx="585160" cy="780213"/>
            <a:chOff x="3291659" y="2409061"/>
            <a:chExt cx="764955" cy="1019940"/>
          </a:xfrm>
        </p:grpSpPr>
        <p:pic>
          <p:nvPicPr>
            <p:cNvPr id="1025" name="Picture 1" descr="page1image15481664">
              <a:extLst>
                <a:ext uri="{FF2B5EF4-FFF2-40B4-BE49-F238E27FC236}">
                  <a16:creationId xmlns:a16="http://schemas.microsoft.com/office/drawing/2014/main" id="{E71C8A2A-D8A4-7848-8442-B2936DC830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91659" y="2409061"/>
              <a:ext cx="764955" cy="101994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age1image17417312">
              <a:extLst>
                <a:ext uri="{FF2B5EF4-FFF2-40B4-BE49-F238E27FC236}">
                  <a16:creationId xmlns:a16="http://schemas.microsoft.com/office/drawing/2014/main" id="{6087A613-6CC4-9541-906C-E4C5B467908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6954" y="2488790"/>
              <a:ext cx="528982" cy="42038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8" name="Connettore 2 7">
            <a:extLst>
              <a:ext uri="{FF2B5EF4-FFF2-40B4-BE49-F238E27FC236}">
                <a16:creationId xmlns:a16="http://schemas.microsoft.com/office/drawing/2014/main" id="{3133F6B4-36B8-6E4F-BE53-027DCED32D17}"/>
              </a:ext>
            </a:extLst>
          </p:cNvPr>
          <p:cNvCxnSpPr>
            <a:cxnSpLocks/>
          </p:cNvCxnSpPr>
          <p:nvPr/>
        </p:nvCxnSpPr>
        <p:spPr>
          <a:xfrm>
            <a:off x="2999656" y="3861048"/>
            <a:ext cx="0" cy="648072"/>
          </a:xfrm>
          <a:prstGeom prst="straightConnector1">
            <a:avLst/>
          </a:prstGeom>
          <a:ln w="412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40" name="Immagine 39">
            <a:extLst>
              <a:ext uri="{FF2B5EF4-FFF2-40B4-BE49-F238E27FC236}">
                <a16:creationId xmlns:a16="http://schemas.microsoft.com/office/drawing/2014/main" id="{771F7E32-0BDA-2741-B469-683958F6712B}"/>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174" y1="49430" x2="30174" y2="49430"/>
                        <a14:foregroundMark x1="27714" y1="30714" x2="30174" y2="24175"/>
                        <a14:foregroundMark x1="18716" y1="37193" x2="22016" y2="65207"/>
                        <a14:foregroundMark x1="22016" y1="65207" x2="45651" y2="80384"/>
                        <a14:foregroundMark x1="45651" y1="80384" x2="58668" y2="77145"/>
                        <a14:foregroundMark x1="22795" y1="36413" x2="48710" y2="20096"/>
                        <a14:foregroundMark x1="48710" y1="20096" x2="74445" y2="36533"/>
                        <a14:foregroundMark x1="74445" y1="36533" x2="75585" y2="66047"/>
                        <a14:foregroundMark x1="75585" y1="66047" x2="61128" y2="79544"/>
                        <a14:backgroundMark x1="23635" y1="8698" x2="23635" y2="8698"/>
                        <a14:backgroundMark x1="11398" y1="11938" x2="9778" y2="29874"/>
                        <a14:backgroundMark x1="11398" y1="16017" x2="26875" y2="14397"/>
                      </a14:backgroundRemoval>
                    </a14:imgEffect>
                  </a14:imgLayer>
                </a14:imgProps>
              </a:ext>
              <a:ext uri="{28A0092B-C50C-407E-A947-70E740481C1C}">
                <a14:useLocalDpi xmlns:a14="http://schemas.microsoft.com/office/drawing/2010/main" val="0"/>
              </a:ext>
            </a:extLst>
          </a:blip>
          <a:stretch>
            <a:fillRect/>
          </a:stretch>
        </p:blipFill>
        <p:spPr>
          <a:xfrm>
            <a:off x="6871018" y="3717032"/>
            <a:ext cx="1700808" cy="1700808"/>
          </a:xfrm>
          <a:prstGeom prst="rect">
            <a:avLst/>
          </a:prstGeom>
        </p:spPr>
      </p:pic>
      <p:grpSp>
        <p:nvGrpSpPr>
          <p:cNvPr id="18" name="Gruppo 17">
            <a:extLst>
              <a:ext uri="{FF2B5EF4-FFF2-40B4-BE49-F238E27FC236}">
                <a16:creationId xmlns:a16="http://schemas.microsoft.com/office/drawing/2014/main" id="{215483F9-68E2-2E40-8462-BF1916BEAA05}"/>
              </a:ext>
            </a:extLst>
          </p:cNvPr>
          <p:cNvGrpSpPr/>
          <p:nvPr/>
        </p:nvGrpSpPr>
        <p:grpSpPr>
          <a:xfrm>
            <a:off x="2149253" y="2939460"/>
            <a:ext cx="3795995" cy="3090448"/>
            <a:chOff x="625252" y="2939460"/>
            <a:chExt cx="3795995" cy="3090448"/>
          </a:xfrm>
        </p:grpSpPr>
        <p:pic>
          <p:nvPicPr>
            <p:cNvPr id="39" name="Immagine 38">
              <a:extLst>
                <a:ext uri="{FF2B5EF4-FFF2-40B4-BE49-F238E27FC236}">
                  <a16:creationId xmlns:a16="http://schemas.microsoft.com/office/drawing/2014/main" id="{DACFB307-87CF-EA45-8347-3EB9C461EF3C}"/>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30174" y1="49430" x2="30174" y2="49430"/>
                          <a14:foregroundMark x1="27714" y1="30714" x2="30174" y2="24175"/>
                          <a14:foregroundMark x1="18716" y1="37193" x2="22016" y2="65207"/>
                          <a14:foregroundMark x1="22016" y1="65207" x2="45651" y2="80384"/>
                          <a14:foregroundMark x1="45651" y1="80384" x2="58668" y2="77145"/>
                          <a14:foregroundMark x1="22795" y1="36413" x2="48710" y2="20096"/>
                          <a14:foregroundMark x1="48710" y1="20096" x2="74445" y2="36533"/>
                          <a14:foregroundMark x1="74445" y1="36533" x2="75585" y2="66047"/>
                          <a14:foregroundMark x1="75585" y1="66047" x2="61128" y2="79544"/>
                          <a14:backgroundMark x1="23635" y1="8698" x2="23635" y2="8698"/>
                          <a14:backgroundMark x1="11398" y1="11938" x2="9778" y2="29874"/>
                          <a14:backgroundMark x1="11398" y1="16017" x2="26875" y2="14397"/>
                        </a14:backgroundRemoval>
                      </a14:imgEffect>
                    </a14:imgLayer>
                  </a14:imgProps>
                </a:ext>
                <a:ext uri="{28A0092B-C50C-407E-A947-70E740481C1C}">
                  <a14:useLocalDpi xmlns:a14="http://schemas.microsoft.com/office/drawing/2010/main" val="0"/>
                </a:ext>
              </a:extLst>
            </a:blip>
            <a:stretch>
              <a:fillRect/>
            </a:stretch>
          </p:blipFill>
          <p:spPr>
            <a:xfrm>
              <a:off x="625252" y="4329100"/>
              <a:ext cx="1700808" cy="1700808"/>
            </a:xfrm>
            <a:prstGeom prst="rect">
              <a:avLst/>
            </a:prstGeom>
          </p:spPr>
        </p:pic>
        <p:sp>
          <p:nvSpPr>
            <p:cNvPr id="45" name="CasellaDiTesto 44">
              <a:extLst>
                <a:ext uri="{FF2B5EF4-FFF2-40B4-BE49-F238E27FC236}">
                  <a16:creationId xmlns:a16="http://schemas.microsoft.com/office/drawing/2014/main" id="{0A373D8D-1363-8543-B98E-8A3897E107BD}"/>
                </a:ext>
              </a:extLst>
            </p:cNvPr>
            <p:cNvSpPr txBox="1"/>
            <p:nvPr/>
          </p:nvSpPr>
          <p:spPr>
            <a:xfrm>
              <a:off x="2051720" y="2939460"/>
              <a:ext cx="2369527" cy="1323439"/>
            </a:xfrm>
            <a:prstGeom prst="rect">
              <a:avLst/>
            </a:prstGeom>
            <a:noFill/>
            <a:ln>
              <a:noFill/>
            </a:ln>
          </p:spPr>
          <p:txBody>
            <a:bodyPr wrap="square" rtlCol="0">
              <a:spAutoFit/>
            </a:bodyPr>
            <a:lstStyle/>
            <a:p>
              <a:r>
                <a:rPr lang="it-IT" sz="1600" dirty="0">
                  <a:latin typeface="Cambria" panose="02040503050406030204" pitchFamily="18" charset="0"/>
                  <a:cs typeface="Arial" panose="020B0604020202020204" pitchFamily="34" charset="0"/>
                </a:rPr>
                <a:t>Percezione sociale guidata da </a:t>
              </a:r>
              <a:r>
                <a:rPr lang="it-IT" sz="1600" b="1" dirty="0">
                  <a:solidFill>
                    <a:schemeClr val="accent2">
                      <a:lumMod val="50000"/>
                    </a:schemeClr>
                  </a:solidFill>
                  <a:latin typeface="Cambria" panose="02040503050406030204" pitchFamily="18" charset="0"/>
                  <a:cs typeface="Arial" panose="020B0604020202020204" pitchFamily="34" charset="0"/>
                </a:rPr>
                <a:t>SCHEMI, rappresentazioni cognitive e conoscenze </a:t>
              </a:r>
              <a:r>
                <a:rPr lang="it-IT" sz="1600" b="1" dirty="0">
                  <a:latin typeface="Cambria" panose="02040503050406030204" pitchFamily="18" charset="0"/>
                  <a:cs typeface="Arial" panose="020B0604020202020204" pitchFamily="34" charset="0"/>
                </a:rPr>
                <a:t>presenti in </a:t>
              </a:r>
              <a:r>
                <a:rPr lang="it-IT" sz="1600" b="1" dirty="0">
                  <a:solidFill>
                    <a:schemeClr val="accent2">
                      <a:lumMod val="50000"/>
                    </a:schemeClr>
                  </a:solidFill>
                  <a:latin typeface="Cambria" panose="02040503050406030204" pitchFamily="18" charset="0"/>
                  <a:cs typeface="Arial" panose="020B0604020202020204" pitchFamily="34" charset="0"/>
                </a:rPr>
                <a:t>memoria</a:t>
              </a:r>
              <a:endParaRPr lang="it-IT" sz="1600" dirty="0">
                <a:latin typeface="Cambria" panose="02040503050406030204" pitchFamily="18" charset="0"/>
                <a:cs typeface="Arial" panose="020B0604020202020204" pitchFamily="34" charset="0"/>
              </a:endParaRPr>
            </a:p>
          </p:txBody>
        </p:sp>
      </p:grpSp>
      <p:grpSp>
        <p:nvGrpSpPr>
          <p:cNvPr id="25" name="Gruppo 24">
            <a:extLst>
              <a:ext uri="{FF2B5EF4-FFF2-40B4-BE49-F238E27FC236}">
                <a16:creationId xmlns:a16="http://schemas.microsoft.com/office/drawing/2014/main" id="{0B7E12D7-270A-BC40-9619-A815D31EC77D}"/>
              </a:ext>
            </a:extLst>
          </p:cNvPr>
          <p:cNvGrpSpPr/>
          <p:nvPr/>
        </p:nvGrpSpPr>
        <p:grpSpPr>
          <a:xfrm>
            <a:off x="7373036" y="2282661"/>
            <a:ext cx="3263253" cy="2700318"/>
            <a:chOff x="5849035" y="2282661"/>
            <a:chExt cx="3263253" cy="2700318"/>
          </a:xfrm>
        </p:grpSpPr>
        <p:cxnSp>
          <p:nvCxnSpPr>
            <p:cNvPr id="41" name="Connettore 2 40">
              <a:extLst>
                <a:ext uri="{FF2B5EF4-FFF2-40B4-BE49-F238E27FC236}">
                  <a16:creationId xmlns:a16="http://schemas.microsoft.com/office/drawing/2014/main" id="{3E2FED02-87F9-D54D-9A6E-066FA90F7ED5}"/>
                </a:ext>
              </a:extLst>
            </p:cNvPr>
            <p:cNvCxnSpPr>
              <a:cxnSpLocks/>
            </p:cNvCxnSpPr>
            <p:nvPr/>
          </p:nvCxnSpPr>
          <p:spPr>
            <a:xfrm>
              <a:off x="6194073" y="3212976"/>
              <a:ext cx="0" cy="648072"/>
            </a:xfrm>
            <a:prstGeom prst="straightConnector1">
              <a:avLst/>
            </a:prstGeom>
            <a:ln w="41275">
              <a:solidFill>
                <a:schemeClr val="accent3">
                  <a:lumMod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grpSp>
          <p:nvGrpSpPr>
            <p:cNvPr id="19" name="Gruppo 18">
              <a:extLst>
                <a:ext uri="{FF2B5EF4-FFF2-40B4-BE49-F238E27FC236}">
                  <a16:creationId xmlns:a16="http://schemas.microsoft.com/office/drawing/2014/main" id="{31B14FF0-6830-3346-B817-19373B193DAE}"/>
                </a:ext>
              </a:extLst>
            </p:cNvPr>
            <p:cNvGrpSpPr/>
            <p:nvPr/>
          </p:nvGrpSpPr>
          <p:grpSpPr>
            <a:xfrm>
              <a:off x="5849035" y="2282661"/>
              <a:ext cx="3263253" cy="2700318"/>
              <a:chOff x="5849035" y="2282661"/>
              <a:chExt cx="3263253" cy="2700318"/>
            </a:xfrm>
          </p:grpSpPr>
          <p:grpSp>
            <p:nvGrpSpPr>
              <p:cNvPr id="42" name="Gruppo 41">
                <a:extLst>
                  <a:ext uri="{FF2B5EF4-FFF2-40B4-BE49-F238E27FC236}">
                    <a16:creationId xmlns:a16="http://schemas.microsoft.com/office/drawing/2014/main" id="{7ED9F020-41BF-2B43-8F4B-23B055C78CA9}"/>
                  </a:ext>
                </a:extLst>
              </p:cNvPr>
              <p:cNvGrpSpPr/>
              <p:nvPr/>
            </p:nvGrpSpPr>
            <p:grpSpPr>
              <a:xfrm>
                <a:off x="5849035" y="2282661"/>
                <a:ext cx="585160" cy="780213"/>
                <a:chOff x="3291659" y="2409061"/>
                <a:chExt cx="764955" cy="1019940"/>
              </a:xfrm>
            </p:grpSpPr>
            <p:pic>
              <p:nvPicPr>
                <p:cNvPr id="43" name="Picture 1" descr="page1image15481664">
                  <a:extLst>
                    <a:ext uri="{FF2B5EF4-FFF2-40B4-BE49-F238E27FC236}">
                      <a16:creationId xmlns:a16="http://schemas.microsoft.com/office/drawing/2014/main" id="{A363A13A-0A56-0448-B2A9-EC972BF5B2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91659" y="2409061"/>
                  <a:ext cx="764955" cy="101994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page1image17417312">
                  <a:extLst>
                    <a:ext uri="{FF2B5EF4-FFF2-40B4-BE49-F238E27FC236}">
                      <a16:creationId xmlns:a16="http://schemas.microsoft.com/office/drawing/2014/main" id="{1FF53721-23BF-564B-9569-FA98C3FFDC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6954" y="2488790"/>
                  <a:ext cx="528982" cy="420383"/>
                </a:xfrm>
                <a:prstGeom prst="rect">
                  <a:avLst/>
                </a:prstGeom>
                <a:noFill/>
                <a:extLst>
                  <a:ext uri="{909E8E84-426E-40DD-AFC4-6F175D3DCCD1}">
                    <a14:hiddenFill xmlns:a14="http://schemas.microsoft.com/office/drawing/2010/main">
                      <a:solidFill>
                        <a:srgbClr val="FFFFFF"/>
                      </a:solidFill>
                    </a14:hiddenFill>
                  </a:ext>
                </a:extLst>
              </p:spPr>
            </p:pic>
          </p:grpSp>
          <p:sp>
            <p:nvSpPr>
              <p:cNvPr id="49" name="CasellaDiTesto 48">
                <a:extLst>
                  <a:ext uri="{FF2B5EF4-FFF2-40B4-BE49-F238E27FC236}">
                    <a16:creationId xmlns:a16="http://schemas.microsoft.com/office/drawing/2014/main" id="{3F60DA51-4CC1-454B-9CE2-20643956EE31}"/>
                  </a:ext>
                </a:extLst>
              </p:cNvPr>
              <p:cNvSpPr txBox="1"/>
              <p:nvPr/>
            </p:nvSpPr>
            <p:spPr>
              <a:xfrm>
                <a:off x="6804248" y="3905761"/>
                <a:ext cx="2308040" cy="1077218"/>
              </a:xfrm>
              <a:prstGeom prst="rect">
                <a:avLst/>
              </a:prstGeom>
              <a:noFill/>
              <a:ln>
                <a:noFill/>
              </a:ln>
            </p:spPr>
            <p:txBody>
              <a:bodyPr wrap="square" rtlCol="0">
                <a:spAutoFit/>
              </a:bodyPr>
              <a:lstStyle/>
              <a:p>
                <a:r>
                  <a:rPr lang="it-IT" sz="1600" dirty="0">
                    <a:latin typeface="Cambria" panose="02040503050406030204" pitchFamily="18" charset="0"/>
                    <a:cs typeface="Arial" panose="020B0604020202020204" pitchFamily="34" charset="0"/>
                  </a:rPr>
                  <a:t>Parte dal </a:t>
                </a:r>
                <a:r>
                  <a:rPr lang="it-IT" sz="1600" b="1" dirty="0">
                    <a:solidFill>
                      <a:schemeClr val="accent6">
                        <a:lumMod val="50000"/>
                      </a:schemeClr>
                    </a:solidFill>
                    <a:latin typeface="Cambria" panose="02040503050406030204" pitchFamily="18" charset="0"/>
                    <a:cs typeface="Arial" panose="020B0604020202020204" pitchFamily="34" charset="0"/>
                  </a:rPr>
                  <a:t>basso</a:t>
                </a:r>
                <a:r>
                  <a:rPr lang="it-IT" sz="1600" dirty="0">
                    <a:latin typeface="Cambria" panose="02040503050406030204" pitchFamily="18" charset="0"/>
                    <a:cs typeface="Arial" panose="020B0604020202020204" pitchFamily="34" charset="0"/>
                  </a:rPr>
                  <a:t>, </a:t>
                </a:r>
                <a:r>
                  <a:rPr lang="it-IT" sz="1600" b="1" dirty="0">
                    <a:latin typeface="Cambria" panose="02040503050406030204" pitchFamily="18" charset="0"/>
                    <a:cs typeface="Arial" panose="020B0604020202020204" pitchFamily="34" charset="0"/>
                  </a:rPr>
                  <a:t>dall’osservazione accurata e dall’analisi </a:t>
                </a:r>
                <a:r>
                  <a:rPr lang="it-IT" sz="1600" dirty="0">
                    <a:latin typeface="Cambria" panose="02040503050406030204" pitchFamily="18" charset="0"/>
                    <a:cs typeface="Arial" panose="020B0604020202020204" pitchFamily="34" charset="0"/>
                  </a:rPr>
                  <a:t>della situazione sociale.</a:t>
                </a:r>
              </a:p>
            </p:txBody>
          </p:sp>
        </p:grpSp>
      </p:grpSp>
      <p:grpSp>
        <p:nvGrpSpPr>
          <p:cNvPr id="16" name="Gruppo 15">
            <a:extLst>
              <a:ext uri="{FF2B5EF4-FFF2-40B4-BE49-F238E27FC236}">
                <a16:creationId xmlns:a16="http://schemas.microsoft.com/office/drawing/2014/main" id="{EA46BC08-1C57-8E4C-983D-70EDB6C50A90}"/>
              </a:ext>
            </a:extLst>
          </p:cNvPr>
          <p:cNvGrpSpPr/>
          <p:nvPr/>
        </p:nvGrpSpPr>
        <p:grpSpPr>
          <a:xfrm>
            <a:off x="3620175" y="2249728"/>
            <a:ext cx="6659130" cy="3160609"/>
            <a:chOff x="2096175" y="2249727"/>
            <a:chExt cx="6659130" cy="3160609"/>
          </a:xfrm>
        </p:grpSpPr>
        <p:sp>
          <p:nvSpPr>
            <p:cNvPr id="48" name="CasellaDiTesto 47">
              <a:extLst>
                <a:ext uri="{FF2B5EF4-FFF2-40B4-BE49-F238E27FC236}">
                  <a16:creationId xmlns:a16="http://schemas.microsoft.com/office/drawing/2014/main" id="{00413D43-D038-D74F-9ED5-5A147271AD8F}"/>
                </a:ext>
              </a:extLst>
            </p:cNvPr>
            <p:cNvSpPr txBox="1"/>
            <p:nvPr/>
          </p:nvSpPr>
          <p:spPr>
            <a:xfrm>
              <a:off x="2096175" y="4764005"/>
              <a:ext cx="2194530" cy="646331"/>
            </a:xfrm>
            <a:prstGeom prst="rect">
              <a:avLst/>
            </a:prstGeom>
            <a:noFill/>
            <a:ln>
              <a:solidFill>
                <a:schemeClr val="tx2"/>
              </a:solidFill>
            </a:ln>
          </p:spPr>
          <p:txBody>
            <a:bodyPr wrap="square" rtlCol="0">
              <a:spAutoFit/>
            </a:bodyPr>
            <a:lstStyle/>
            <a:p>
              <a:r>
                <a:rPr lang="it-IT" sz="1200" b="1" dirty="0">
                  <a:latin typeface="Cambria" panose="02040503050406030204" pitchFamily="18" charset="0"/>
                  <a:cs typeface="Arial" panose="020B0604020202020204" pitchFamily="34" charset="0"/>
                </a:rPr>
                <a:t>Accorcia</a:t>
              </a:r>
              <a:r>
                <a:rPr lang="it-IT" sz="1200" dirty="0">
                  <a:latin typeface="Cambria" panose="02040503050406030204" pitchFamily="18" charset="0"/>
                  <a:cs typeface="Arial" panose="020B0604020202020204" pitchFamily="34" charset="0"/>
                </a:rPr>
                <a:t> il lavoro cognitivo, ma è più </a:t>
              </a:r>
              <a:r>
                <a:rPr lang="it-IT" sz="1200" b="1" dirty="0">
                  <a:latin typeface="Cambria" panose="02040503050406030204" pitchFamily="18" charset="0"/>
                  <a:cs typeface="Arial" panose="020B0604020202020204" pitchFamily="34" charset="0"/>
                </a:rPr>
                <a:t>inaccurato</a:t>
              </a:r>
              <a:r>
                <a:rPr lang="it-IT" sz="1200" dirty="0">
                  <a:latin typeface="Cambria" panose="02040503050406030204" pitchFamily="18" charset="0"/>
                  <a:cs typeface="Arial" panose="020B0604020202020204" pitchFamily="34" charset="0"/>
                </a:rPr>
                <a:t> e può indurre a </a:t>
              </a:r>
              <a:r>
                <a:rPr lang="it-IT" sz="1200" b="1" dirty="0">
                  <a:latin typeface="Cambria" panose="02040503050406030204" pitchFamily="18" charset="0"/>
                  <a:cs typeface="Arial" panose="020B0604020202020204" pitchFamily="34" charset="0"/>
                </a:rPr>
                <a:t>errori</a:t>
              </a:r>
              <a:r>
                <a:rPr lang="it-IT" sz="1200" dirty="0">
                  <a:latin typeface="Cambria" panose="02040503050406030204" pitchFamily="18" charset="0"/>
                  <a:cs typeface="Arial" panose="020B0604020202020204" pitchFamily="34" charset="0"/>
                </a:rPr>
                <a:t> e </a:t>
              </a:r>
              <a:r>
                <a:rPr lang="it-IT" sz="1200" b="1" dirty="0">
                  <a:latin typeface="Cambria" panose="02040503050406030204" pitchFamily="18" charset="0"/>
                  <a:cs typeface="Arial" panose="020B0604020202020204" pitchFamily="34" charset="0"/>
                </a:rPr>
                <a:t>distorsioni</a:t>
              </a:r>
            </a:p>
          </p:txBody>
        </p:sp>
        <p:sp>
          <p:nvSpPr>
            <p:cNvPr id="50" name="CasellaDiTesto 49">
              <a:extLst>
                <a:ext uri="{FF2B5EF4-FFF2-40B4-BE49-F238E27FC236}">
                  <a16:creationId xmlns:a16="http://schemas.microsoft.com/office/drawing/2014/main" id="{95DAC9E8-D566-064C-B2F9-1C58E1BED247}"/>
                </a:ext>
              </a:extLst>
            </p:cNvPr>
            <p:cNvSpPr txBox="1"/>
            <p:nvPr/>
          </p:nvSpPr>
          <p:spPr>
            <a:xfrm>
              <a:off x="6725503" y="2249727"/>
              <a:ext cx="2029802" cy="646331"/>
            </a:xfrm>
            <a:prstGeom prst="rect">
              <a:avLst/>
            </a:prstGeom>
            <a:noFill/>
            <a:ln>
              <a:solidFill>
                <a:schemeClr val="tx2"/>
              </a:solidFill>
            </a:ln>
          </p:spPr>
          <p:txBody>
            <a:bodyPr wrap="square" rtlCol="0">
              <a:spAutoFit/>
            </a:bodyPr>
            <a:lstStyle/>
            <a:p>
              <a:r>
                <a:rPr lang="it-IT" sz="1200" dirty="0">
                  <a:latin typeface="Cambria" panose="02040503050406030204" pitchFamily="18" charset="0"/>
                  <a:cs typeface="Arial" panose="020B0604020202020204" pitchFamily="34" charset="0"/>
                </a:rPr>
                <a:t>È </a:t>
              </a:r>
              <a:r>
                <a:rPr lang="it-IT" sz="1200" b="1" dirty="0">
                  <a:latin typeface="Cambria" panose="02040503050406030204" pitchFamily="18" charset="0"/>
                  <a:cs typeface="Arial" panose="020B0604020202020204" pitchFamily="34" charset="0"/>
                </a:rPr>
                <a:t>più</a:t>
              </a:r>
              <a:r>
                <a:rPr lang="it-IT" sz="1200" dirty="0">
                  <a:latin typeface="Cambria" panose="02040503050406030204" pitchFamily="18" charset="0"/>
                  <a:cs typeface="Arial" panose="020B0604020202020204" pitchFamily="34" charset="0"/>
                </a:rPr>
                <a:t> </a:t>
              </a:r>
              <a:r>
                <a:rPr lang="it-IT" sz="1200" b="1" dirty="0">
                  <a:latin typeface="Cambria" panose="02040503050406030204" pitchFamily="18" charset="0"/>
                  <a:cs typeface="Arial" panose="020B0604020202020204" pitchFamily="34" charset="0"/>
                </a:rPr>
                <a:t>accurata</a:t>
              </a:r>
              <a:r>
                <a:rPr lang="it-IT" sz="1200" dirty="0">
                  <a:latin typeface="Cambria" panose="02040503050406030204" pitchFamily="18" charset="0"/>
                  <a:cs typeface="Arial" panose="020B0604020202020204" pitchFamily="34" charset="0"/>
                </a:rPr>
                <a:t> ma </a:t>
              </a:r>
              <a:r>
                <a:rPr lang="it-IT" sz="1200" b="1" dirty="0">
                  <a:latin typeface="Cambria" panose="02040503050406030204" pitchFamily="18" charset="0"/>
                  <a:cs typeface="Arial" panose="020B0604020202020204" pitchFamily="34" charset="0"/>
                </a:rPr>
                <a:t>più dispendiosa </a:t>
              </a:r>
              <a:r>
                <a:rPr lang="it-IT" sz="1200" dirty="0">
                  <a:latin typeface="Cambria" panose="02040503050406030204" pitchFamily="18" charset="0"/>
                  <a:cs typeface="Arial" panose="020B0604020202020204" pitchFamily="34" charset="0"/>
                </a:rPr>
                <a:t>in termini di </a:t>
              </a:r>
              <a:r>
                <a:rPr lang="it-IT" sz="1200" b="1" dirty="0">
                  <a:latin typeface="Cambria" panose="02040503050406030204" pitchFamily="18" charset="0"/>
                  <a:cs typeface="Arial" panose="020B0604020202020204" pitchFamily="34" charset="0"/>
                </a:rPr>
                <a:t>tempo</a:t>
              </a:r>
              <a:r>
                <a:rPr lang="it-IT" sz="1200" dirty="0">
                  <a:latin typeface="Cambria" panose="02040503050406030204" pitchFamily="18" charset="0"/>
                  <a:cs typeface="Arial" panose="020B0604020202020204" pitchFamily="34" charset="0"/>
                </a:rPr>
                <a:t> e </a:t>
              </a:r>
              <a:r>
                <a:rPr lang="it-IT" sz="1200" b="1" dirty="0">
                  <a:latin typeface="Cambria" panose="02040503050406030204" pitchFamily="18" charset="0"/>
                  <a:cs typeface="Arial" panose="020B0604020202020204" pitchFamily="34" charset="0"/>
                </a:rPr>
                <a:t>risorse</a:t>
              </a:r>
              <a:r>
                <a:rPr lang="it-IT" sz="1200" dirty="0">
                  <a:latin typeface="Cambria" panose="02040503050406030204" pitchFamily="18" charset="0"/>
                  <a:cs typeface="Arial" panose="020B0604020202020204" pitchFamily="34" charset="0"/>
                </a:rPr>
                <a:t> cognitive.</a:t>
              </a:r>
            </a:p>
          </p:txBody>
        </p:sp>
      </p:grpSp>
    </p:spTree>
    <p:extLst>
      <p:ext uri="{BB962C8B-B14F-4D97-AF65-F5344CB8AC3E}">
        <p14:creationId xmlns:p14="http://schemas.microsoft.com/office/powerpoint/2010/main" val="821158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50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13</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cognizione sociale</a:t>
            </a:r>
          </a:p>
          <a:p>
            <a:endParaRPr lang="it-IT" sz="2800" b="1" dirty="0">
              <a:solidFill>
                <a:schemeClr val="tx1"/>
              </a:solidFill>
              <a:latin typeface="Arial" panose="020B0604020202020204" pitchFamily="34" charset="0"/>
              <a:cs typeface="Arial" panose="020B0604020202020204" pitchFamily="34" charset="0"/>
            </a:endParaRPr>
          </a:p>
        </p:txBody>
      </p:sp>
      <p:sp>
        <p:nvSpPr>
          <p:cNvPr id="12" name="Rettangolo 11">
            <a:extLst>
              <a:ext uri="{FF2B5EF4-FFF2-40B4-BE49-F238E27FC236}">
                <a16:creationId xmlns:a16="http://schemas.microsoft.com/office/drawing/2014/main" id="{D460433B-485D-F049-8CE6-2ED106763DFD}"/>
              </a:ext>
            </a:extLst>
          </p:cNvPr>
          <p:cNvSpPr/>
          <p:nvPr/>
        </p:nvSpPr>
        <p:spPr>
          <a:xfrm>
            <a:off x="3647728" y="974637"/>
            <a:ext cx="4790222"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solidFill>
                  <a:schemeClr val="tx2">
                    <a:lumMod val="50000"/>
                  </a:schemeClr>
                </a:solidFill>
                <a:latin typeface="Cambria" panose="02040503050406030204" pitchFamily="18" charset="0"/>
                <a:cs typeface="Arial Narrow" panose="020B0604020202020204" pitchFamily="34" charset="0"/>
              </a:rPr>
              <a:t>Le euristiche </a:t>
            </a:r>
            <a:r>
              <a:rPr lang="it-IT" b="1" dirty="0">
                <a:latin typeface="Cambria" panose="02040503050406030204" pitchFamily="18" charset="0"/>
                <a:cs typeface="Arial Narrow" panose="020B0604020202020204" pitchFamily="34" charset="0"/>
              </a:rPr>
              <a:t>e altre scorciatoie cognitive</a:t>
            </a:r>
            <a:endParaRPr lang="it-IT" dirty="0">
              <a:latin typeface="Cambria" panose="02040503050406030204" pitchFamily="18" charset="0"/>
              <a:cs typeface="Arial Narrow" panose="020B0604020202020204" pitchFamily="34" charset="0"/>
            </a:endParaRPr>
          </a:p>
        </p:txBody>
      </p:sp>
      <p:sp>
        <p:nvSpPr>
          <p:cNvPr id="9" name="CasellaDiTesto 8">
            <a:extLst>
              <a:ext uri="{FF2B5EF4-FFF2-40B4-BE49-F238E27FC236}">
                <a16:creationId xmlns:a16="http://schemas.microsoft.com/office/drawing/2014/main" id="{141CF05C-4927-6B44-B7EF-4967BE7374D4}"/>
              </a:ext>
            </a:extLst>
          </p:cNvPr>
          <p:cNvSpPr txBox="1"/>
          <p:nvPr/>
        </p:nvSpPr>
        <p:spPr>
          <a:xfrm>
            <a:off x="1661451" y="1763523"/>
            <a:ext cx="8611005" cy="338554"/>
          </a:xfrm>
          <a:prstGeom prst="rect">
            <a:avLst/>
          </a:prstGeom>
          <a:solidFill>
            <a:schemeClr val="bg1"/>
          </a:solidFill>
          <a:ln w="25400">
            <a:solidFill>
              <a:schemeClr val="tx2"/>
            </a:solidFill>
          </a:ln>
        </p:spPr>
        <p:txBody>
          <a:bodyPr wrap="square" rtlCol="0">
            <a:spAutoFit/>
          </a:bodyPr>
          <a:lstStyle/>
          <a:p>
            <a:r>
              <a:rPr lang="it-IT" sz="1600" dirty="0">
                <a:solidFill>
                  <a:schemeClr val="accent2"/>
                </a:solidFill>
                <a:latin typeface="Cambria" panose="02040503050406030204" pitchFamily="18" charset="0"/>
                <a:cs typeface="Arial Narrow" panose="020B0604020202020204" pitchFamily="34" charset="0"/>
              </a:rPr>
              <a:t>Scorciatoie cognitive </a:t>
            </a:r>
            <a:r>
              <a:rPr lang="it-IT" sz="1600" dirty="0">
                <a:latin typeface="Cambria" panose="02040503050406030204" pitchFamily="18" charset="0"/>
                <a:cs typeface="Arial Narrow" panose="020B0604020202020204" pitchFamily="34" charset="0"/>
              </a:rPr>
              <a:t>utilizzate per giungere a un giudizio sociale </a:t>
            </a:r>
            <a:r>
              <a:rPr lang="it-IT" sz="1600" b="1" dirty="0">
                <a:solidFill>
                  <a:schemeClr val="accent2"/>
                </a:solidFill>
                <a:latin typeface="Cambria" panose="02040503050406030204" pitchFamily="18" charset="0"/>
                <a:cs typeface="Arial Narrow" panose="020B0604020202020204" pitchFamily="34" charset="0"/>
              </a:rPr>
              <a:t>senza troppo sforzo cognitivo</a:t>
            </a:r>
            <a:r>
              <a:rPr lang="it-IT" sz="1600" dirty="0">
                <a:latin typeface="Cambria" panose="02040503050406030204" pitchFamily="18" charset="0"/>
                <a:cs typeface="Arial Narrow" panose="020B0604020202020204" pitchFamily="34" charset="0"/>
              </a:rPr>
              <a:t>.</a:t>
            </a:r>
          </a:p>
        </p:txBody>
      </p:sp>
      <p:cxnSp>
        <p:nvCxnSpPr>
          <p:cNvPr id="24" name="Connettore 1 23">
            <a:extLst>
              <a:ext uri="{FF2B5EF4-FFF2-40B4-BE49-F238E27FC236}">
                <a16:creationId xmlns:a16="http://schemas.microsoft.com/office/drawing/2014/main" id="{E8B7F16E-C09B-4848-8851-587C27CDB797}"/>
              </a:ext>
            </a:extLst>
          </p:cNvPr>
          <p:cNvCxnSpPr>
            <a:cxnSpLocks/>
          </p:cNvCxnSpPr>
          <p:nvPr/>
        </p:nvCxnSpPr>
        <p:spPr>
          <a:xfrm>
            <a:off x="6023992" y="2447508"/>
            <a:ext cx="0" cy="2349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nettore 1 27">
            <a:extLst>
              <a:ext uri="{FF2B5EF4-FFF2-40B4-BE49-F238E27FC236}">
                <a16:creationId xmlns:a16="http://schemas.microsoft.com/office/drawing/2014/main" id="{5C9EE27B-0B00-F544-A555-32FABED7AB19}"/>
              </a:ext>
            </a:extLst>
          </p:cNvPr>
          <p:cNvCxnSpPr>
            <a:cxnSpLocks/>
          </p:cNvCxnSpPr>
          <p:nvPr/>
        </p:nvCxnSpPr>
        <p:spPr>
          <a:xfrm>
            <a:off x="3719736" y="2447508"/>
            <a:ext cx="0" cy="2349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nettore 1 28">
            <a:extLst>
              <a:ext uri="{FF2B5EF4-FFF2-40B4-BE49-F238E27FC236}">
                <a16:creationId xmlns:a16="http://schemas.microsoft.com/office/drawing/2014/main" id="{4CACB451-8ADA-6C4A-88D0-853E7FD29718}"/>
              </a:ext>
            </a:extLst>
          </p:cNvPr>
          <p:cNvCxnSpPr>
            <a:cxnSpLocks/>
          </p:cNvCxnSpPr>
          <p:nvPr/>
        </p:nvCxnSpPr>
        <p:spPr>
          <a:xfrm>
            <a:off x="8400256" y="2447508"/>
            <a:ext cx="0" cy="2349644"/>
          </a:xfrm>
          <a:prstGeom prst="line">
            <a:avLst/>
          </a:prstGeom>
        </p:spPr>
        <p:style>
          <a:lnRef idx="1">
            <a:schemeClr val="accent1"/>
          </a:lnRef>
          <a:fillRef idx="0">
            <a:schemeClr val="accent1"/>
          </a:fillRef>
          <a:effectRef idx="0">
            <a:schemeClr val="accent1"/>
          </a:effectRef>
          <a:fontRef idx="minor">
            <a:schemeClr val="tx1"/>
          </a:fontRef>
        </p:style>
      </p:cxnSp>
      <p:grpSp>
        <p:nvGrpSpPr>
          <p:cNvPr id="3" name="Gruppo 2">
            <a:extLst>
              <a:ext uri="{FF2B5EF4-FFF2-40B4-BE49-F238E27FC236}">
                <a16:creationId xmlns:a16="http://schemas.microsoft.com/office/drawing/2014/main" id="{AAF6A0E2-5568-CC48-8C34-2F24779F189A}"/>
              </a:ext>
            </a:extLst>
          </p:cNvPr>
          <p:cNvGrpSpPr/>
          <p:nvPr/>
        </p:nvGrpSpPr>
        <p:grpSpPr>
          <a:xfrm>
            <a:off x="1524000" y="2447507"/>
            <a:ext cx="9108504" cy="584776"/>
            <a:chOff x="0" y="2447507"/>
            <a:chExt cx="9108504" cy="584776"/>
          </a:xfrm>
        </p:grpSpPr>
        <p:sp>
          <p:nvSpPr>
            <p:cNvPr id="30" name="CasellaDiTesto 29">
              <a:extLst>
                <a:ext uri="{FF2B5EF4-FFF2-40B4-BE49-F238E27FC236}">
                  <a16:creationId xmlns:a16="http://schemas.microsoft.com/office/drawing/2014/main" id="{A965335F-E3A1-EC42-995D-CAA4F450BAFB}"/>
                </a:ext>
              </a:extLst>
            </p:cNvPr>
            <p:cNvSpPr txBox="1"/>
            <p:nvPr/>
          </p:nvSpPr>
          <p:spPr>
            <a:xfrm>
              <a:off x="0" y="2447508"/>
              <a:ext cx="2195731" cy="584775"/>
            </a:xfrm>
            <a:prstGeom prst="rect">
              <a:avLst/>
            </a:prstGeom>
            <a:noFill/>
            <a:ln>
              <a:noFill/>
            </a:ln>
          </p:spPr>
          <p:txBody>
            <a:bodyPr wrap="square" rtlCol="0">
              <a:spAutoFit/>
            </a:bodyPr>
            <a:lstStyle/>
            <a:p>
              <a:r>
                <a:rPr lang="it-IT" sz="1600" dirty="0">
                  <a:latin typeface="Cambria" panose="02040503050406030204" pitchFamily="18" charset="0"/>
                  <a:cs typeface="Arial" panose="020B0604020202020204" pitchFamily="34" charset="0"/>
                </a:rPr>
                <a:t>Euristica della </a:t>
              </a:r>
            </a:p>
            <a:p>
              <a:r>
                <a:rPr lang="it-IT" sz="1600" b="1" dirty="0">
                  <a:latin typeface="Cambria" panose="02040503050406030204" pitchFamily="18" charset="0"/>
                  <a:cs typeface="Arial" panose="020B0604020202020204" pitchFamily="34" charset="0"/>
                </a:rPr>
                <a:t>RAPPRESENTATIVITÀ</a:t>
              </a:r>
              <a:endParaRPr lang="it-IT" sz="1600" b="1" dirty="0">
                <a:solidFill>
                  <a:schemeClr val="accent5">
                    <a:lumMod val="50000"/>
                  </a:schemeClr>
                </a:solidFill>
                <a:latin typeface="Cambria" panose="02040503050406030204" pitchFamily="18" charset="0"/>
                <a:cs typeface="Arial" panose="020B0604020202020204" pitchFamily="34" charset="0"/>
              </a:endParaRPr>
            </a:p>
          </p:txBody>
        </p:sp>
        <p:sp>
          <p:nvSpPr>
            <p:cNvPr id="31" name="CasellaDiTesto 30">
              <a:extLst>
                <a:ext uri="{FF2B5EF4-FFF2-40B4-BE49-F238E27FC236}">
                  <a16:creationId xmlns:a16="http://schemas.microsoft.com/office/drawing/2014/main" id="{0DE5FFDC-7B60-B04A-8B9F-CD0A1FB04909}"/>
                </a:ext>
              </a:extLst>
            </p:cNvPr>
            <p:cNvSpPr txBox="1"/>
            <p:nvPr/>
          </p:nvSpPr>
          <p:spPr>
            <a:xfrm>
              <a:off x="2195731" y="2447508"/>
              <a:ext cx="2195731" cy="584775"/>
            </a:xfrm>
            <a:prstGeom prst="rect">
              <a:avLst/>
            </a:prstGeom>
            <a:noFill/>
            <a:ln>
              <a:noFill/>
            </a:ln>
          </p:spPr>
          <p:txBody>
            <a:bodyPr wrap="square" rtlCol="0">
              <a:spAutoFit/>
            </a:bodyPr>
            <a:lstStyle/>
            <a:p>
              <a:r>
                <a:rPr lang="it-IT" sz="1600" dirty="0">
                  <a:latin typeface="Cambria" panose="02040503050406030204" pitchFamily="18" charset="0"/>
                  <a:cs typeface="Arial" panose="020B0604020202020204" pitchFamily="34" charset="0"/>
                </a:rPr>
                <a:t>Euristica della </a:t>
              </a:r>
            </a:p>
            <a:p>
              <a:r>
                <a:rPr lang="it-IT" sz="1600" b="1" dirty="0">
                  <a:latin typeface="Cambria" panose="02040503050406030204" pitchFamily="18" charset="0"/>
                  <a:cs typeface="Arial" panose="020B0604020202020204" pitchFamily="34" charset="0"/>
                </a:rPr>
                <a:t>DISPONIBILITÀ</a:t>
              </a:r>
              <a:endParaRPr lang="it-IT" sz="1600" b="1" dirty="0">
                <a:solidFill>
                  <a:schemeClr val="accent5">
                    <a:lumMod val="50000"/>
                  </a:schemeClr>
                </a:solidFill>
                <a:latin typeface="Cambria" panose="02040503050406030204" pitchFamily="18" charset="0"/>
                <a:cs typeface="Arial" panose="020B0604020202020204" pitchFamily="34" charset="0"/>
              </a:endParaRPr>
            </a:p>
          </p:txBody>
        </p:sp>
        <p:sp>
          <p:nvSpPr>
            <p:cNvPr id="32" name="CasellaDiTesto 31">
              <a:extLst>
                <a:ext uri="{FF2B5EF4-FFF2-40B4-BE49-F238E27FC236}">
                  <a16:creationId xmlns:a16="http://schemas.microsoft.com/office/drawing/2014/main" id="{320D6461-C9BC-8943-91F3-3A15368A0C08}"/>
                </a:ext>
              </a:extLst>
            </p:cNvPr>
            <p:cNvSpPr txBox="1"/>
            <p:nvPr/>
          </p:nvSpPr>
          <p:spPr>
            <a:xfrm>
              <a:off x="4572000" y="2447507"/>
              <a:ext cx="2195731" cy="584775"/>
            </a:xfrm>
            <a:prstGeom prst="rect">
              <a:avLst/>
            </a:prstGeom>
            <a:noFill/>
            <a:ln>
              <a:noFill/>
            </a:ln>
          </p:spPr>
          <p:txBody>
            <a:bodyPr wrap="square" rtlCol="0">
              <a:spAutoFit/>
            </a:bodyPr>
            <a:lstStyle/>
            <a:p>
              <a:r>
                <a:rPr lang="it-IT" sz="1600" b="1" dirty="0">
                  <a:latin typeface="Cambria" panose="02040503050406030204" pitchFamily="18" charset="0"/>
                  <a:cs typeface="Arial" panose="020B0604020202020204" pitchFamily="34" charset="0"/>
                </a:rPr>
                <a:t>FALLACIA DELLO SCOMMETTITORE</a:t>
              </a:r>
              <a:endParaRPr lang="it-IT" sz="1600" b="1" dirty="0">
                <a:solidFill>
                  <a:schemeClr val="accent5">
                    <a:lumMod val="50000"/>
                  </a:schemeClr>
                </a:solidFill>
                <a:latin typeface="Cambria" panose="02040503050406030204" pitchFamily="18" charset="0"/>
                <a:cs typeface="Arial" panose="020B0604020202020204" pitchFamily="34" charset="0"/>
              </a:endParaRPr>
            </a:p>
          </p:txBody>
        </p:sp>
        <p:sp>
          <p:nvSpPr>
            <p:cNvPr id="33" name="CasellaDiTesto 32">
              <a:extLst>
                <a:ext uri="{FF2B5EF4-FFF2-40B4-BE49-F238E27FC236}">
                  <a16:creationId xmlns:a16="http://schemas.microsoft.com/office/drawing/2014/main" id="{F2EED63D-B003-CA43-99E7-C6E6492095ED}"/>
                </a:ext>
              </a:extLst>
            </p:cNvPr>
            <p:cNvSpPr txBox="1"/>
            <p:nvPr/>
          </p:nvSpPr>
          <p:spPr>
            <a:xfrm>
              <a:off x="6912773" y="2447507"/>
              <a:ext cx="2195731" cy="584775"/>
            </a:xfrm>
            <a:prstGeom prst="rect">
              <a:avLst/>
            </a:prstGeom>
            <a:noFill/>
            <a:ln>
              <a:noFill/>
            </a:ln>
          </p:spPr>
          <p:txBody>
            <a:bodyPr wrap="square" rtlCol="0">
              <a:spAutoFit/>
            </a:bodyPr>
            <a:lstStyle/>
            <a:p>
              <a:r>
                <a:rPr lang="it-IT" sz="1600" b="1" dirty="0">
                  <a:latin typeface="Cambria" panose="02040503050406030204" pitchFamily="18" charset="0"/>
                  <a:cs typeface="Arial" panose="020B0604020202020204" pitchFamily="34" charset="0"/>
                </a:rPr>
                <a:t>CORRELAZIONE ILLUSORIA</a:t>
              </a:r>
              <a:endParaRPr lang="it-IT" sz="1600" b="1" dirty="0">
                <a:solidFill>
                  <a:schemeClr val="accent5">
                    <a:lumMod val="50000"/>
                  </a:schemeClr>
                </a:solidFill>
                <a:latin typeface="Cambria" panose="02040503050406030204" pitchFamily="18" charset="0"/>
                <a:cs typeface="Arial" panose="020B0604020202020204" pitchFamily="34" charset="0"/>
              </a:endParaRPr>
            </a:p>
          </p:txBody>
        </p:sp>
      </p:grpSp>
      <p:grpSp>
        <p:nvGrpSpPr>
          <p:cNvPr id="6" name="Gruppo 5">
            <a:extLst>
              <a:ext uri="{FF2B5EF4-FFF2-40B4-BE49-F238E27FC236}">
                <a16:creationId xmlns:a16="http://schemas.microsoft.com/office/drawing/2014/main" id="{8CDDDC99-E82D-D44B-99CB-3D23C7309B8E}"/>
              </a:ext>
            </a:extLst>
          </p:cNvPr>
          <p:cNvGrpSpPr/>
          <p:nvPr/>
        </p:nvGrpSpPr>
        <p:grpSpPr>
          <a:xfrm>
            <a:off x="1587867" y="3100716"/>
            <a:ext cx="4724154" cy="2996019"/>
            <a:chOff x="63867" y="3100715"/>
            <a:chExt cx="4724154" cy="2996019"/>
          </a:xfrm>
        </p:grpSpPr>
        <p:sp>
          <p:nvSpPr>
            <p:cNvPr id="34" name="CasellaDiTesto 33">
              <a:extLst>
                <a:ext uri="{FF2B5EF4-FFF2-40B4-BE49-F238E27FC236}">
                  <a16:creationId xmlns:a16="http://schemas.microsoft.com/office/drawing/2014/main" id="{661CACCA-D1CC-844E-BA99-CCF5A900FD99}"/>
                </a:ext>
              </a:extLst>
            </p:cNvPr>
            <p:cNvSpPr txBox="1"/>
            <p:nvPr/>
          </p:nvSpPr>
          <p:spPr>
            <a:xfrm>
              <a:off x="137450" y="3100715"/>
              <a:ext cx="1986794" cy="1569660"/>
            </a:xfrm>
            <a:prstGeom prst="rect">
              <a:avLst/>
            </a:prstGeom>
            <a:noFill/>
            <a:ln>
              <a:solidFill>
                <a:schemeClr val="tx2"/>
              </a:solidFill>
            </a:ln>
          </p:spPr>
          <p:txBody>
            <a:bodyPr wrap="square" rtlCol="0">
              <a:spAutoFit/>
            </a:bodyPr>
            <a:lstStyle/>
            <a:p>
              <a:r>
                <a:rPr lang="it-IT" sz="1200" dirty="0">
                  <a:latin typeface="Cambria" panose="02040503050406030204" pitchFamily="18" charset="0"/>
                  <a:cs typeface="Arial" panose="020B0604020202020204" pitchFamily="34" charset="0"/>
                </a:rPr>
                <a:t>Uno stimolo viene assegnato a una particolare categoria </a:t>
              </a:r>
              <a:r>
                <a:rPr lang="it-IT" sz="1200" b="1" dirty="0">
                  <a:latin typeface="Cambria" panose="02040503050406030204" pitchFamily="18" charset="0"/>
                  <a:cs typeface="Arial" panose="020B0604020202020204" pitchFamily="34" charset="0"/>
                </a:rPr>
                <a:t>unicamente in base alla sua </a:t>
              </a:r>
              <a:r>
                <a:rPr lang="it-IT" sz="1200" b="1" dirty="0">
                  <a:solidFill>
                    <a:srgbClr val="C00000"/>
                  </a:solidFill>
                  <a:latin typeface="Cambria" panose="02040503050406030204" pitchFamily="18" charset="0"/>
                  <a:cs typeface="Arial" panose="020B0604020202020204" pitchFamily="34" charset="0"/>
                </a:rPr>
                <a:t>somiglianza</a:t>
              </a:r>
              <a:r>
                <a:rPr lang="it-IT" sz="1200" b="1" dirty="0">
                  <a:latin typeface="Cambria" panose="02040503050406030204" pitchFamily="18" charset="0"/>
                  <a:cs typeface="Arial" panose="020B0604020202020204" pitchFamily="34" charset="0"/>
                </a:rPr>
                <a:t> e </a:t>
              </a:r>
              <a:r>
                <a:rPr lang="it-IT" sz="1200" b="1" dirty="0">
                  <a:solidFill>
                    <a:srgbClr val="C00000"/>
                  </a:solidFill>
                  <a:latin typeface="Cambria" panose="02040503050406030204" pitchFamily="18" charset="0"/>
                  <a:cs typeface="Arial" panose="020B0604020202020204" pitchFamily="34" charset="0"/>
                </a:rPr>
                <a:t>rappresentatività</a:t>
              </a:r>
              <a:r>
                <a:rPr lang="it-IT" sz="1200" b="1" dirty="0">
                  <a:latin typeface="Cambria" panose="02040503050406030204" pitchFamily="18" charset="0"/>
                  <a:cs typeface="Arial" panose="020B0604020202020204" pitchFamily="34" charset="0"/>
                </a:rPr>
                <a:t> </a:t>
              </a:r>
              <a:r>
                <a:rPr lang="it-IT" sz="1200" dirty="0">
                  <a:latin typeface="Cambria" panose="02040503050406030204" pitchFamily="18" charset="0"/>
                  <a:cs typeface="Arial" panose="020B0604020202020204" pitchFamily="34" charset="0"/>
                </a:rPr>
                <a:t>con quella categoria, ignorando qualsiasi altro tipo di informazione.</a:t>
              </a:r>
            </a:p>
          </p:txBody>
        </p:sp>
        <p:sp>
          <p:nvSpPr>
            <p:cNvPr id="35" name="CasellaDiTesto 34">
              <a:extLst>
                <a:ext uri="{FF2B5EF4-FFF2-40B4-BE49-F238E27FC236}">
                  <a16:creationId xmlns:a16="http://schemas.microsoft.com/office/drawing/2014/main" id="{D443C3E1-2969-BC46-B2E7-CD8D967003A2}"/>
                </a:ext>
              </a:extLst>
            </p:cNvPr>
            <p:cNvSpPr txBox="1"/>
            <p:nvPr/>
          </p:nvSpPr>
          <p:spPr>
            <a:xfrm>
              <a:off x="154920" y="4943284"/>
              <a:ext cx="4633101" cy="784830"/>
            </a:xfrm>
            <a:prstGeom prst="rect">
              <a:avLst/>
            </a:prstGeom>
            <a:solidFill>
              <a:schemeClr val="bg1"/>
            </a:solidFill>
            <a:ln w="25400">
              <a:solidFill>
                <a:schemeClr val="tx2"/>
              </a:solidFill>
              <a:prstDash val="dash"/>
            </a:ln>
          </p:spPr>
          <p:txBody>
            <a:bodyPr wrap="square" rtlCol="0">
              <a:spAutoFit/>
            </a:bodyPr>
            <a:lstStyle/>
            <a:p>
              <a:r>
                <a:rPr lang="it-IT" sz="1200" dirty="0">
                  <a:latin typeface="Cambria" panose="02040503050406030204" pitchFamily="18" charset="0"/>
                  <a:cs typeface="Arial Narrow" panose="020B0604020202020204" pitchFamily="34" charset="0"/>
                </a:rPr>
                <a:t>Il signor X è stato descritto come "</a:t>
              </a:r>
              <a:r>
                <a:rPr lang="it-IT" sz="1200" i="1" dirty="0">
                  <a:latin typeface="Cambria" panose="02040503050406030204" pitchFamily="18" charset="0"/>
                  <a:cs typeface="Arial Narrow" panose="020B0604020202020204" pitchFamily="34" charset="0"/>
                </a:rPr>
                <a:t>meticoloso, introverso, mite e serio</a:t>
              </a:r>
              <a:r>
                <a:rPr lang="it-IT" sz="1200" dirty="0">
                  <a:latin typeface="Cambria" panose="02040503050406030204" pitchFamily="18" charset="0"/>
                  <a:cs typeface="Arial Narrow" panose="020B0604020202020204" pitchFamily="34" charset="0"/>
                </a:rPr>
                <a:t>". Con quale probabilità il signor X svolge la professione di (a) </a:t>
              </a:r>
              <a:r>
                <a:rPr lang="it-IT" sz="1200" i="1" dirty="0">
                  <a:latin typeface="Cambria" panose="02040503050406030204" pitchFamily="18" charset="0"/>
                  <a:cs typeface="Arial Narrow" panose="020B0604020202020204" pitchFamily="34" charset="0"/>
                </a:rPr>
                <a:t>agricoltore? </a:t>
              </a:r>
              <a:r>
                <a:rPr lang="it-IT" sz="1200" dirty="0">
                  <a:latin typeface="Cambria" panose="02040503050406030204" pitchFamily="18" charset="0"/>
                  <a:cs typeface="Arial Narrow" panose="020B0604020202020204" pitchFamily="34" charset="0"/>
                </a:rPr>
                <a:t>(b) </a:t>
              </a:r>
              <a:r>
                <a:rPr lang="it-IT" sz="1200" i="1" dirty="0">
                  <a:latin typeface="Cambria" panose="02040503050406030204" pitchFamily="18" charset="0"/>
                  <a:cs typeface="Arial Narrow" panose="020B0604020202020204" pitchFamily="34" charset="0"/>
                </a:rPr>
                <a:t>venditore?</a:t>
              </a:r>
              <a:r>
                <a:rPr lang="it-IT" sz="1200" dirty="0">
                  <a:latin typeface="Cambria" panose="02040503050406030204" pitchFamily="18" charset="0"/>
                  <a:cs typeface="Arial Narrow" panose="020B0604020202020204" pitchFamily="34" charset="0"/>
                </a:rPr>
                <a:t> (c) </a:t>
              </a:r>
              <a:r>
                <a:rPr lang="it-IT" sz="1200" i="1" dirty="0">
                  <a:latin typeface="Cambria" panose="02040503050406030204" pitchFamily="18" charset="0"/>
                  <a:cs typeface="Arial Narrow" panose="020B0604020202020204" pitchFamily="34" charset="0"/>
                </a:rPr>
                <a:t>pilota? </a:t>
              </a:r>
              <a:r>
                <a:rPr lang="it-IT" sz="1200" dirty="0">
                  <a:latin typeface="Cambria" panose="02040503050406030204" pitchFamily="18" charset="0"/>
                  <a:cs typeface="Arial Narrow" panose="020B0604020202020204" pitchFamily="34" charset="0"/>
                </a:rPr>
                <a:t>(d) </a:t>
              </a:r>
              <a:r>
                <a:rPr lang="it-IT" sz="1200" i="1" dirty="0">
                  <a:latin typeface="Cambria" panose="02040503050406030204" pitchFamily="18" charset="0"/>
                  <a:cs typeface="Arial Narrow" panose="020B0604020202020204" pitchFamily="34" charset="0"/>
                </a:rPr>
                <a:t>bibliotecario?</a:t>
              </a:r>
              <a:r>
                <a:rPr lang="it-IT" sz="1200" dirty="0">
                  <a:latin typeface="Cambria" panose="02040503050406030204" pitchFamily="18" charset="0"/>
                  <a:cs typeface="Arial Narrow" panose="020B0604020202020204" pitchFamily="34" charset="0"/>
                </a:rPr>
                <a:t> (e) </a:t>
              </a:r>
              <a:r>
                <a:rPr lang="it-IT" sz="1200" i="1" dirty="0">
                  <a:latin typeface="Cambria" panose="02040503050406030204" pitchFamily="18" charset="0"/>
                  <a:cs typeface="Arial Narrow" panose="020B0604020202020204" pitchFamily="34" charset="0"/>
                </a:rPr>
                <a:t>fisico? </a:t>
              </a:r>
              <a:r>
                <a:rPr lang="it-IT" sz="900" dirty="0">
                  <a:latin typeface="Cambria" panose="02040503050406030204" pitchFamily="18" charset="0"/>
                  <a:cs typeface="Arial Narrow" panose="020B0604020202020204" pitchFamily="34" charset="0"/>
                </a:rPr>
                <a:t>[</a:t>
              </a:r>
              <a:r>
                <a:rPr lang="it-IT" sz="900" dirty="0" err="1">
                  <a:latin typeface="Cambria" panose="02040503050406030204" pitchFamily="18" charset="0"/>
                  <a:cs typeface="Arial Narrow" panose="020B0604020202020204" pitchFamily="34" charset="0"/>
                </a:rPr>
                <a:t>Tversky</a:t>
              </a:r>
              <a:r>
                <a:rPr lang="it-IT" sz="900" dirty="0">
                  <a:latin typeface="Cambria" panose="02040503050406030204" pitchFamily="18" charset="0"/>
                  <a:cs typeface="Arial Narrow" panose="020B0604020202020204" pitchFamily="34" charset="0"/>
                </a:rPr>
                <a:t> e </a:t>
              </a:r>
              <a:r>
                <a:rPr lang="it-IT" sz="900" dirty="0" err="1">
                  <a:latin typeface="Cambria" panose="02040503050406030204" pitchFamily="18" charset="0"/>
                  <a:cs typeface="Arial Narrow" panose="020B0604020202020204" pitchFamily="34" charset="0"/>
                </a:rPr>
                <a:t>Khaneman</a:t>
              </a:r>
              <a:r>
                <a:rPr lang="it-IT" sz="900" dirty="0">
                  <a:latin typeface="Cambria" panose="02040503050406030204" pitchFamily="18" charset="0"/>
                  <a:cs typeface="Arial Narrow" panose="020B0604020202020204" pitchFamily="34" charset="0"/>
                </a:rPr>
                <a:t>, 1974]</a:t>
              </a:r>
              <a:endParaRPr lang="it-IT" sz="1400" dirty="0">
                <a:latin typeface="Cambria" panose="02040503050406030204" pitchFamily="18" charset="0"/>
                <a:cs typeface="Arial Narrow" panose="020B0604020202020204" pitchFamily="34" charset="0"/>
              </a:endParaRPr>
            </a:p>
          </p:txBody>
        </p:sp>
        <p:sp>
          <p:nvSpPr>
            <p:cNvPr id="2" name="CasellaDiTesto 1">
              <a:extLst>
                <a:ext uri="{FF2B5EF4-FFF2-40B4-BE49-F238E27FC236}">
                  <a16:creationId xmlns:a16="http://schemas.microsoft.com/office/drawing/2014/main" id="{5AC94046-5B5A-BE47-89DE-A33A70DA7846}"/>
                </a:ext>
              </a:extLst>
            </p:cNvPr>
            <p:cNvSpPr txBox="1"/>
            <p:nvPr/>
          </p:nvSpPr>
          <p:spPr>
            <a:xfrm>
              <a:off x="63867" y="5758180"/>
              <a:ext cx="3894977" cy="338554"/>
            </a:xfrm>
            <a:prstGeom prst="rect">
              <a:avLst/>
            </a:prstGeom>
            <a:noFill/>
          </p:spPr>
          <p:txBody>
            <a:bodyPr wrap="none" rtlCol="0">
              <a:spAutoFit/>
            </a:bodyPr>
            <a:lstStyle/>
            <a:p>
              <a:r>
                <a:rPr lang="it-IT" sz="1600" b="1" dirty="0">
                  <a:solidFill>
                    <a:srgbClr val="C00000"/>
                  </a:solidFill>
                  <a:latin typeface="Cambria" panose="02040503050406030204" pitchFamily="18" charset="0"/>
                </a:rPr>
                <a:t>FALLACIA DELLA PROBABILITÀ DI BASE</a:t>
              </a:r>
            </a:p>
          </p:txBody>
        </p:sp>
      </p:grpSp>
      <p:sp>
        <p:nvSpPr>
          <p:cNvPr id="37" name="CasellaDiTesto 36">
            <a:extLst>
              <a:ext uri="{FF2B5EF4-FFF2-40B4-BE49-F238E27FC236}">
                <a16:creationId xmlns:a16="http://schemas.microsoft.com/office/drawing/2014/main" id="{105F941E-283B-8D40-98D0-2976B1477C58}"/>
              </a:ext>
            </a:extLst>
          </p:cNvPr>
          <p:cNvSpPr txBox="1"/>
          <p:nvPr/>
        </p:nvSpPr>
        <p:spPr>
          <a:xfrm>
            <a:off x="3791230" y="3100716"/>
            <a:ext cx="2160755" cy="1200329"/>
          </a:xfrm>
          <a:prstGeom prst="rect">
            <a:avLst/>
          </a:prstGeom>
          <a:noFill/>
          <a:ln>
            <a:solidFill>
              <a:schemeClr val="tx2"/>
            </a:solidFill>
          </a:ln>
        </p:spPr>
        <p:txBody>
          <a:bodyPr wrap="square" rtlCol="0">
            <a:spAutoFit/>
          </a:bodyPr>
          <a:lstStyle/>
          <a:p>
            <a:r>
              <a:rPr lang="it-IT" sz="1200" dirty="0">
                <a:latin typeface="Cambria" panose="02040503050406030204" pitchFamily="18" charset="0"/>
                <a:cs typeface="Arial" panose="020B0604020202020204" pitchFamily="34" charset="0"/>
              </a:rPr>
              <a:t>Tendenza  a giudicare più frequente e probabile un certo evento o un dato esemplare sulla base della </a:t>
            </a:r>
            <a:r>
              <a:rPr lang="it-IT" sz="1200" b="1" dirty="0">
                <a:solidFill>
                  <a:schemeClr val="accent4">
                    <a:lumMod val="75000"/>
                  </a:schemeClr>
                </a:solidFill>
                <a:latin typeface="Cambria" panose="02040503050406030204" pitchFamily="18" charset="0"/>
                <a:cs typeface="Arial" panose="020B0604020202020204" pitchFamily="34" charset="0"/>
              </a:rPr>
              <a:t>facilità</a:t>
            </a:r>
            <a:r>
              <a:rPr lang="it-IT" sz="1200" b="1" dirty="0">
                <a:latin typeface="Cambria" panose="02040503050406030204" pitchFamily="18" charset="0"/>
                <a:cs typeface="Arial" panose="020B0604020202020204" pitchFamily="34" charset="0"/>
              </a:rPr>
              <a:t> con cui vengono in mente eventi o esemplari </a:t>
            </a:r>
            <a:r>
              <a:rPr lang="it-IT" sz="1200" b="1" dirty="0">
                <a:solidFill>
                  <a:schemeClr val="accent4">
                    <a:lumMod val="75000"/>
                  </a:schemeClr>
                </a:solidFill>
                <a:latin typeface="Cambria" panose="02040503050406030204" pitchFamily="18" charset="0"/>
                <a:cs typeface="Arial" panose="020B0604020202020204" pitchFamily="34" charset="0"/>
              </a:rPr>
              <a:t>simili</a:t>
            </a:r>
            <a:r>
              <a:rPr lang="it-IT" sz="1200" b="1" dirty="0">
                <a:latin typeface="Cambria" panose="02040503050406030204" pitchFamily="18" charset="0"/>
                <a:cs typeface="Arial" panose="020B0604020202020204" pitchFamily="34" charset="0"/>
              </a:rPr>
              <a:t>.</a:t>
            </a:r>
          </a:p>
        </p:txBody>
      </p:sp>
      <p:sp>
        <p:nvSpPr>
          <p:cNvPr id="46" name="CasellaDiTesto 45">
            <a:extLst>
              <a:ext uri="{FF2B5EF4-FFF2-40B4-BE49-F238E27FC236}">
                <a16:creationId xmlns:a16="http://schemas.microsoft.com/office/drawing/2014/main" id="{9D6FB007-6AF5-494E-9343-62D149DBD8D9}"/>
              </a:ext>
            </a:extLst>
          </p:cNvPr>
          <p:cNvSpPr txBox="1"/>
          <p:nvPr/>
        </p:nvSpPr>
        <p:spPr>
          <a:xfrm>
            <a:off x="6132522" y="3089255"/>
            <a:ext cx="2195726" cy="1015663"/>
          </a:xfrm>
          <a:prstGeom prst="rect">
            <a:avLst/>
          </a:prstGeom>
          <a:noFill/>
          <a:ln>
            <a:solidFill>
              <a:schemeClr val="tx2"/>
            </a:solidFill>
          </a:ln>
        </p:spPr>
        <p:txBody>
          <a:bodyPr wrap="square" rtlCol="0">
            <a:spAutoFit/>
          </a:bodyPr>
          <a:lstStyle/>
          <a:p>
            <a:r>
              <a:rPr lang="it-IT" sz="1200" dirty="0">
                <a:latin typeface="Cambria" panose="02040503050406030204" pitchFamily="18" charset="0"/>
                <a:cs typeface="Arial" panose="020B0604020202020204" pitchFamily="34" charset="0"/>
              </a:rPr>
              <a:t>Gli individui non riescono a tenere presente gli assunti della </a:t>
            </a:r>
            <a:r>
              <a:rPr lang="it-IT" sz="1200" b="1" dirty="0">
                <a:solidFill>
                  <a:schemeClr val="accent3">
                    <a:lumMod val="50000"/>
                  </a:schemeClr>
                </a:solidFill>
                <a:latin typeface="Cambria" panose="02040503050406030204" pitchFamily="18" charset="0"/>
                <a:cs typeface="Arial" panose="020B0604020202020204" pitchFamily="34" charset="0"/>
              </a:rPr>
              <a:t>legge dei grandi numeri </a:t>
            </a:r>
            <a:r>
              <a:rPr lang="it-IT" sz="1200" dirty="0">
                <a:latin typeface="Cambria" panose="02040503050406030204" pitchFamily="18" charset="0"/>
                <a:cs typeface="Arial" panose="020B0604020202020204" pitchFamily="34" charset="0"/>
              </a:rPr>
              <a:t>nel corso del ragionamento probabilistico. </a:t>
            </a:r>
            <a:endParaRPr lang="it-IT" sz="1200" b="1" dirty="0">
              <a:latin typeface="Cambria" panose="02040503050406030204" pitchFamily="18" charset="0"/>
              <a:cs typeface="Arial" panose="020B0604020202020204" pitchFamily="34" charset="0"/>
            </a:endParaRPr>
          </a:p>
        </p:txBody>
      </p:sp>
      <p:sp>
        <p:nvSpPr>
          <p:cNvPr id="47" name="CasellaDiTesto 46">
            <a:extLst>
              <a:ext uri="{FF2B5EF4-FFF2-40B4-BE49-F238E27FC236}">
                <a16:creationId xmlns:a16="http://schemas.microsoft.com/office/drawing/2014/main" id="{2FECE8AA-B2AF-0F41-B4A9-8393B72BC198}"/>
              </a:ext>
            </a:extLst>
          </p:cNvPr>
          <p:cNvSpPr txBox="1"/>
          <p:nvPr/>
        </p:nvSpPr>
        <p:spPr>
          <a:xfrm>
            <a:off x="8495110" y="3089255"/>
            <a:ext cx="1993379" cy="1200329"/>
          </a:xfrm>
          <a:prstGeom prst="rect">
            <a:avLst/>
          </a:prstGeom>
          <a:noFill/>
          <a:ln>
            <a:solidFill>
              <a:schemeClr val="tx2"/>
            </a:solidFill>
          </a:ln>
        </p:spPr>
        <p:txBody>
          <a:bodyPr wrap="square" rtlCol="0">
            <a:spAutoFit/>
          </a:bodyPr>
          <a:lstStyle/>
          <a:p>
            <a:r>
              <a:rPr lang="it-IT" sz="1200" dirty="0">
                <a:latin typeface="Cambria" panose="02040503050406030204" pitchFamily="18" charset="0"/>
                <a:cs typeface="Arial" panose="020B0604020202020204" pitchFamily="34" charset="0"/>
              </a:rPr>
              <a:t>Tendenza a </a:t>
            </a:r>
            <a:r>
              <a:rPr lang="it-IT" sz="1200" b="1" dirty="0">
                <a:solidFill>
                  <a:schemeClr val="accent6">
                    <a:lumMod val="50000"/>
                  </a:schemeClr>
                </a:solidFill>
                <a:latin typeface="Cambria" panose="02040503050406030204" pitchFamily="18" charset="0"/>
                <a:cs typeface="Arial" panose="020B0604020202020204" pitchFamily="34" charset="0"/>
              </a:rPr>
              <a:t>percepire o sovrastimare la relazione tra due variabili </a:t>
            </a:r>
            <a:r>
              <a:rPr lang="it-IT" sz="1200" dirty="0">
                <a:latin typeface="Cambria" panose="02040503050406030204" pitchFamily="18" charset="0"/>
                <a:cs typeface="Arial" panose="020B0604020202020204" pitchFamily="34" charset="0"/>
              </a:rPr>
              <a:t>anche quando queste due variabili non sono legate tra loro, o lo sono debolmente.</a:t>
            </a:r>
            <a:endParaRPr lang="it-IT" sz="1200" b="1" dirty="0">
              <a:latin typeface="Cambria" panose="02040503050406030204" pitchFamily="18" charset="0"/>
              <a:cs typeface="Arial" panose="020B0604020202020204" pitchFamily="34" charset="0"/>
            </a:endParaRPr>
          </a:p>
        </p:txBody>
      </p:sp>
      <p:sp>
        <p:nvSpPr>
          <p:cNvPr id="5" name="CasellaDiTesto 4"/>
          <p:cNvSpPr txBox="1"/>
          <p:nvPr/>
        </p:nvSpPr>
        <p:spPr>
          <a:xfrm>
            <a:off x="7175863" y="5077097"/>
            <a:ext cx="3753394" cy="923330"/>
          </a:xfrm>
          <a:prstGeom prst="rect">
            <a:avLst/>
          </a:prstGeom>
          <a:noFill/>
        </p:spPr>
        <p:txBody>
          <a:bodyPr wrap="square" rtlCol="0">
            <a:spAutoFit/>
          </a:bodyPr>
          <a:lstStyle/>
          <a:p>
            <a:r>
              <a:rPr lang="it-IT" dirty="0">
                <a:latin typeface="Cambria" panose="02040503050406030204" pitchFamily="18" charset="0"/>
                <a:cs typeface="Arial" panose="020B0604020202020204" pitchFamily="34" charset="0"/>
              </a:rPr>
              <a:t>Euristica della </a:t>
            </a:r>
          </a:p>
          <a:p>
            <a:r>
              <a:rPr lang="it-IT" b="1" dirty="0">
                <a:latin typeface="Cambria" panose="02040503050406030204" pitchFamily="18" charset="0"/>
                <a:cs typeface="Arial" panose="020B0604020202020204" pitchFamily="34" charset="0"/>
              </a:rPr>
              <a:t>SIMULAZIONE e ANCORAGGIO E ADATTAMENTO </a:t>
            </a:r>
            <a:endParaRPr lang="it-IT" b="1" dirty="0">
              <a:solidFill>
                <a:schemeClr val="accent5">
                  <a:lumMod val="50000"/>
                </a:schemeClr>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87577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9" presetClass="emph" presetSubtype="0" nodeType="withEffect">
                                  <p:stCondLst>
                                    <p:cond delay="0"/>
                                  </p:stCondLst>
                                  <p:childTnLst>
                                    <p:set>
                                      <p:cBhvr>
                                        <p:cTn id="16" dur="indefinite"/>
                                        <p:tgtEl>
                                          <p:spTgt spid="6"/>
                                        </p:tgtEl>
                                        <p:attrNameLst>
                                          <p:attrName>style.opacity</p:attrName>
                                        </p:attrNameLst>
                                      </p:cBhvr>
                                      <p:to>
                                        <p:strVal val="0.5"/>
                                      </p:to>
                                    </p:set>
                                    <p:animEffect filter="image" prLst="opacity: 0.5">
                                      <p:cBhvr rctx="IE">
                                        <p:cTn id="17" dur="indefinite"/>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childTnLst>
                                </p:cTn>
                              </p:par>
                              <p:par>
                                <p:cTn id="22" presetID="9" presetClass="emph" presetSubtype="0" grpId="1" nodeType="withEffect">
                                  <p:stCondLst>
                                    <p:cond delay="0"/>
                                  </p:stCondLst>
                                  <p:childTnLst>
                                    <p:set>
                                      <p:cBhvr>
                                        <p:cTn id="23" dur="indefinite"/>
                                        <p:tgtEl>
                                          <p:spTgt spid="37"/>
                                        </p:tgtEl>
                                        <p:attrNameLst>
                                          <p:attrName>style.opacity</p:attrName>
                                        </p:attrNameLst>
                                      </p:cBhvr>
                                      <p:to>
                                        <p:strVal val="0.5"/>
                                      </p:to>
                                    </p:set>
                                    <p:animEffect filter="image" prLst="opacity: 0.5">
                                      <p:cBhvr rctx="IE">
                                        <p:cTn id="24" dur="indefinite"/>
                                        <p:tgtEl>
                                          <p:spTgt spid="37"/>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par>
                                <p:cTn id="29" presetID="9" presetClass="emph" presetSubtype="0" grpId="1" nodeType="withEffect">
                                  <p:stCondLst>
                                    <p:cond delay="0"/>
                                  </p:stCondLst>
                                  <p:childTnLst>
                                    <p:set>
                                      <p:cBhvr>
                                        <p:cTn id="30" dur="indefinite"/>
                                        <p:tgtEl>
                                          <p:spTgt spid="46"/>
                                        </p:tgtEl>
                                        <p:attrNameLst>
                                          <p:attrName>style.opacity</p:attrName>
                                        </p:attrNameLst>
                                      </p:cBhvr>
                                      <p:to>
                                        <p:strVal val="0.5"/>
                                      </p:to>
                                    </p:set>
                                    <p:animEffect filter="image" prLst="opacity: 0.5">
                                      <p:cBhvr rctx="IE">
                                        <p:cTn id="31" dur="indefinite"/>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7" grpId="1" animBg="1"/>
      <p:bldP spid="46" grpId="0" animBg="1"/>
      <p:bldP spid="46" grpId="1" animBg="1"/>
      <p:bldP spid="4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it-IT" altLang="it-IT" sz="4000"/>
              <a:t>Si ricorre alle euristiche quando:</a:t>
            </a:r>
          </a:p>
        </p:txBody>
      </p:sp>
      <p:sp>
        <p:nvSpPr>
          <p:cNvPr id="4099" name="Rectangle 3"/>
          <p:cNvSpPr>
            <a:spLocks noGrp="1" noChangeArrowheads="1"/>
          </p:cNvSpPr>
          <p:nvPr>
            <p:ph type="body" idx="1"/>
          </p:nvPr>
        </p:nvSpPr>
        <p:spPr/>
        <p:txBody>
          <a:bodyPr/>
          <a:lstStyle/>
          <a:p>
            <a:pPr eaLnBrk="1" hangingPunct="1"/>
            <a:r>
              <a:rPr lang="it-IT" altLang="it-IT"/>
              <a:t>Non si ha tempo per analisi approfondite</a:t>
            </a:r>
          </a:p>
          <a:p>
            <a:pPr eaLnBrk="1" hangingPunct="1"/>
            <a:r>
              <a:rPr lang="it-IT" altLang="it-IT"/>
              <a:t>Si è sommersi dalle informazioni</a:t>
            </a:r>
          </a:p>
          <a:p>
            <a:pPr eaLnBrk="1" hangingPunct="1"/>
            <a:r>
              <a:rPr lang="it-IT" altLang="it-IT"/>
              <a:t>L’oggetto di cui ci si occupa è poco importante</a:t>
            </a:r>
          </a:p>
          <a:p>
            <a:pPr eaLnBrk="1" hangingPunct="1"/>
            <a:r>
              <a:rPr lang="it-IT" altLang="it-IT"/>
              <a:t>Si hanno poche informazioni sull’oggetto di cui ci si occupa</a:t>
            </a:r>
          </a:p>
          <a:p>
            <a:pPr eaLnBrk="1" hangingPunct="1"/>
            <a:r>
              <a:rPr lang="it-IT" altLang="it-IT"/>
              <a:t>Qualcosa della situazione funge da stimolo con effetto priming</a:t>
            </a:r>
          </a:p>
          <a:p>
            <a:pPr eaLnBrk="1" hangingPunct="1"/>
            <a:r>
              <a:rPr lang="it-IT" altLang="it-IT"/>
              <a:t>Ci si sente ottimisti e non si reputa di dover fare troppi sforzi cognitivi</a:t>
            </a:r>
          </a:p>
          <a:p>
            <a:pPr eaLnBrk="1" hangingPunct="1"/>
            <a:endParaRPr lang="it-IT" altLang="it-IT"/>
          </a:p>
          <a:p>
            <a:pPr eaLnBrk="1" hangingPunct="1"/>
            <a:endParaRPr lang="it-IT" altLang="it-IT"/>
          </a:p>
        </p:txBody>
      </p:sp>
    </p:spTree>
    <p:extLst>
      <p:ext uri="{BB962C8B-B14F-4D97-AF65-F5344CB8AC3E}">
        <p14:creationId xmlns:p14="http://schemas.microsoft.com/office/powerpoint/2010/main" val="2313908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15</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Pensare se stessi, pensare gli altri</a:t>
            </a:r>
          </a:p>
          <a:p>
            <a:endParaRPr lang="it-IT" sz="2800" b="1" dirty="0">
              <a:solidFill>
                <a:schemeClr val="tx1"/>
              </a:solidFill>
              <a:latin typeface="Arial" panose="020B0604020202020204" pitchFamily="34" charset="0"/>
              <a:cs typeface="Arial" panose="020B0604020202020204" pitchFamily="34" charset="0"/>
            </a:endParaRPr>
          </a:p>
        </p:txBody>
      </p:sp>
      <p:sp>
        <p:nvSpPr>
          <p:cNvPr id="12" name="Rettangolo 11">
            <a:extLst>
              <a:ext uri="{FF2B5EF4-FFF2-40B4-BE49-F238E27FC236}">
                <a16:creationId xmlns:a16="http://schemas.microsoft.com/office/drawing/2014/main" id="{D460433B-485D-F049-8CE6-2ED106763DFD}"/>
              </a:ext>
            </a:extLst>
          </p:cNvPr>
          <p:cNvSpPr/>
          <p:nvPr/>
        </p:nvSpPr>
        <p:spPr>
          <a:xfrm>
            <a:off x="3943846" y="974637"/>
            <a:ext cx="4528419"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latin typeface="Cambria" panose="02040503050406030204" pitchFamily="18" charset="0"/>
                <a:cs typeface="Arial Narrow" panose="020B0604020202020204" pitchFamily="34" charset="0"/>
              </a:rPr>
              <a:t>Gli </a:t>
            </a:r>
            <a:r>
              <a:rPr lang="it-IT" b="1" dirty="0">
                <a:solidFill>
                  <a:schemeClr val="tx2">
                    <a:lumMod val="50000"/>
                  </a:schemeClr>
                </a:solidFill>
                <a:latin typeface="Cambria" panose="02040503050406030204" pitchFamily="18" charset="0"/>
                <a:cs typeface="Arial Narrow" panose="020B0604020202020204" pitchFamily="34" charset="0"/>
              </a:rPr>
              <a:t>schemi di sé </a:t>
            </a:r>
            <a:r>
              <a:rPr lang="it-IT" b="1" dirty="0">
                <a:latin typeface="Cambria" panose="02040503050406030204" pitchFamily="18" charset="0"/>
                <a:cs typeface="Arial Narrow" panose="020B0604020202020204" pitchFamily="34" charset="0"/>
              </a:rPr>
              <a:t>e la </a:t>
            </a:r>
            <a:r>
              <a:rPr lang="it-IT" b="1" dirty="0">
                <a:solidFill>
                  <a:schemeClr val="tx2">
                    <a:lumMod val="50000"/>
                  </a:schemeClr>
                </a:solidFill>
                <a:latin typeface="Cambria" panose="02040503050406030204" pitchFamily="18" charset="0"/>
                <a:cs typeface="Arial Narrow" panose="020B0604020202020204" pitchFamily="34" charset="0"/>
              </a:rPr>
              <a:t>percezione sociale</a:t>
            </a:r>
            <a:endParaRPr lang="it-IT" dirty="0">
              <a:solidFill>
                <a:schemeClr val="tx2">
                  <a:lumMod val="50000"/>
                </a:schemeClr>
              </a:solidFill>
              <a:latin typeface="Cambria" panose="02040503050406030204" pitchFamily="18" charset="0"/>
              <a:cs typeface="Arial Narrow" panose="020B0604020202020204" pitchFamily="34" charset="0"/>
            </a:endParaRPr>
          </a:p>
        </p:txBody>
      </p:sp>
      <p:cxnSp>
        <p:nvCxnSpPr>
          <p:cNvPr id="25" name="Connettore 1 24">
            <a:extLst>
              <a:ext uri="{FF2B5EF4-FFF2-40B4-BE49-F238E27FC236}">
                <a16:creationId xmlns:a16="http://schemas.microsoft.com/office/drawing/2014/main" id="{E90F7E53-4435-614C-BF5B-8DED5757AA6E}"/>
              </a:ext>
            </a:extLst>
          </p:cNvPr>
          <p:cNvCxnSpPr>
            <a:cxnSpLocks/>
          </p:cNvCxnSpPr>
          <p:nvPr/>
        </p:nvCxnSpPr>
        <p:spPr>
          <a:xfrm>
            <a:off x="1661451" y="3284984"/>
            <a:ext cx="2116891"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Connettore 1 25">
            <a:extLst>
              <a:ext uri="{FF2B5EF4-FFF2-40B4-BE49-F238E27FC236}">
                <a16:creationId xmlns:a16="http://schemas.microsoft.com/office/drawing/2014/main" id="{26575EC2-825E-1C4D-81DC-B81599E7BD0D}"/>
              </a:ext>
            </a:extLst>
          </p:cNvPr>
          <p:cNvCxnSpPr>
            <a:cxnSpLocks/>
          </p:cNvCxnSpPr>
          <p:nvPr/>
        </p:nvCxnSpPr>
        <p:spPr>
          <a:xfrm>
            <a:off x="1661451" y="3717032"/>
            <a:ext cx="2116891"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Connettore 1 26">
            <a:extLst>
              <a:ext uri="{FF2B5EF4-FFF2-40B4-BE49-F238E27FC236}">
                <a16:creationId xmlns:a16="http://schemas.microsoft.com/office/drawing/2014/main" id="{CB06008A-1817-8949-94B7-DD4ED8E7579C}"/>
              </a:ext>
            </a:extLst>
          </p:cNvPr>
          <p:cNvCxnSpPr>
            <a:cxnSpLocks/>
          </p:cNvCxnSpPr>
          <p:nvPr/>
        </p:nvCxnSpPr>
        <p:spPr>
          <a:xfrm>
            <a:off x="1661451" y="4149080"/>
            <a:ext cx="2116891"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7" name="Gruppo 16">
            <a:extLst>
              <a:ext uri="{FF2B5EF4-FFF2-40B4-BE49-F238E27FC236}">
                <a16:creationId xmlns:a16="http://schemas.microsoft.com/office/drawing/2014/main" id="{CD3F10BA-4CCE-2546-B065-CEC2C9C671F5}"/>
              </a:ext>
            </a:extLst>
          </p:cNvPr>
          <p:cNvGrpSpPr/>
          <p:nvPr/>
        </p:nvGrpSpPr>
        <p:grpSpPr>
          <a:xfrm>
            <a:off x="1661450" y="1763523"/>
            <a:ext cx="8867877" cy="2415174"/>
            <a:chOff x="137449" y="1763523"/>
            <a:chExt cx="8867877" cy="2415174"/>
          </a:xfrm>
        </p:grpSpPr>
        <p:grpSp>
          <p:nvGrpSpPr>
            <p:cNvPr id="16" name="Gruppo 15">
              <a:extLst>
                <a:ext uri="{FF2B5EF4-FFF2-40B4-BE49-F238E27FC236}">
                  <a16:creationId xmlns:a16="http://schemas.microsoft.com/office/drawing/2014/main" id="{4AC067D3-1BF2-5146-A552-8F6B712C3A27}"/>
                </a:ext>
              </a:extLst>
            </p:cNvPr>
            <p:cNvGrpSpPr/>
            <p:nvPr/>
          </p:nvGrpSpPr>
          <p:grpSpPr>
            <a:xfrm>
              <a:off x="137449" y="1763523"/>
              <a:ext cx="8867877" cy="2385557"/>
              <a:chOff x="137449" y="1763523"/>
              <a:chExt cx="8867877" cy="2385557"/>
            </a:xfrm>
          </p:grpSpPr>
          <p:sp>
            <p:nvSpPr>
              <p:cNvPr id="9" name="CasellaDiTesto 8">
                <a:extLst>
                  <a:ext uri="{FF2B5EF4-FFF2-40B4-BE49-F238E27FC236}">
                    <a16:creationId xmlns:a16="http://schemas.microsoft.com/office/drawing/2014/main" id="{141CF05C-4927-6B44-B7EF-4967BE7374D4}"/>
                  </a:ext>
                </a:extLst>
              </p:cNvPr>
              <p:cNvSpPr txBox="1"/>
              <p:nvPr/>
            </p:nvSpPr>
            <p:spPr>
              <a:xfrm>
                <a:off x="137450" y="1763523"/>
                <a:ext cx="8611005" cy="830997"/>
              </a:xfrm>
              <a:prstGeom prst="rect">
                <a:avLst/>
              </a:prstGeom>
              <a:solidFill>
                <a:schemeClr val="bg1"/>
              </a:solidFill>
              <a:ln w="25400">
                <a:solidFill>
                  <a:schemeClr val="tx2"/>
                </a:solidFill>
              </a:ln>
            </p:spPr>
            <p:txBody>
              <a:bodyPr wrap="square" rtlCol="0">
                <a:spAutoFit/>
              </a:bodyPr>
              <a:lstStyle/>
              <a:p>
                <a:r>
                  <a:rPr lang="it-IT" sz="1600" b="1" dirty="0">
                    <a:latin typeface="Cambria" panose="02040503050406030204" pitchFamily="18" charset="0"/>
                    <a:cs typeface="Arial Narrow" panose="020B0604020202020204" pitchFamily="34" charset="0"/>
                  </a:rPr>
                  <a:t>Schemi di sé </a:t>
                </a:r>
                <a:r>
                  <a:rPr lang="it-IT" sz="1600" dirty="0">
                    <a:latin typeface="Cambria" panose="02040503050406030204" pitchFamily="18" charset="0"/>
                    <a:cs typeface="Arial Narrow" panose="020B0604020202020204" pitchFamily="34" charset="0"/>
                  </a:rPr>
                  <a:t>= strutture di conoscenza, generalizzazioni cognitive derivate da esperienze passate che organizzano in memoria e ordinano </a:t>
                </a:r>
                <a:r>
                  <a:rPr lang="it-IT" sz="1600" dirty="0">
                    <a:solidFill>
                      <a:schemeClr val="tx2">
                        <a:lumMod val="75000"/>
                      </a:schemeClr>
                    </a:solidFill>
                    <a:latin typeface="Cambria" panose="02040503050406030204" pitchFamily="18" charset="0"/>
                    <a:cs typeface="Arial Narrow" panose="020B0604020202020204" pitchFamily="34" charset="0"/>
                  </a:rPr>
                  <a:t>tutte le rappresentazioni che una persona ha dei propri attributi, rappresentazioni e ruoli sociali </a:t>
                </a:r>
                <a:r>
                  <a:rPr lang="it-IT" sz="1600" dirty="0">
                    <a:latin typeface="Cambria" panose="02040503050406030204" pitchFamily="18" charset="0"/>
                    <a:cs typeface="Arial Narrow" panose="020B0604020202020204" pitchFamily="34" charset="0"/>
                  </a:rPr>
                  <a:t>[Markus, 1977]. </a:t>
                </a:r>
              </a:p>
            </p:txBody>
          </p:sp>
          <p:cxnSp>
            <p:nvCxnSpPr>
              <p:cNvPr id="21" name="Connettore 1 20">
                <a:extLst>
                  <a:ext uri="{FF2B5EF4-FFF2-40B4-BE49-F238E27FC236}">
                    <a16:creationId xmlns:a16="http://schemas.microsoft.com/office/drawing/2014/main" id="{90213C79-A4C8-EF4B-AAEB-EB4BD301C9DD}"/>
                  </a:ext>
                </a:extLst>
              </p:cNvPr>
              <p:cNvCxnSpPr>
                <a:cxnSpLocks/>
              </p:cNvCxnSpPr>
              <p:nvPr/>
            </p:nvCxnSpPr>
            <p:spPr>
              <a:xfrm>
                <a:off x="137450" y="2594520"/>
                <a:ext cx="0" cy="155456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ABCA142A-869C-DF41-874E-19726152AF54}"/>
                  </a:ext>
                </a:extLst>
              </p:cNvPr>
              <p:cNvSpPr txBox="1"/>
              <p:nvPr/>
            </p:nvSpPr>
            <p:spPr>
              <a:xfrm>
                <a:off x="137449" y="3002468"/>
                <a:ext cx="8867877" cy="307777"/>
              </a:xfrm>
              <a:prstGeom prst="rect">
                <a:avLst/>
              </a:prstGeom>
              <a:noFill/>
            </p:spPr>
            <p:txBody>
              <a:bodyPr wrap="none" rtlCol="0">
                <a:spAutoFit/>
              </a:bodyPr>
              <a:lstStyle/>
              <a:p>
                <a:r>
                  <a:rPr lang="it-IT" sz="1400" dirty="0">
                    <a:latin typeface="Cambria" panose="02040503050406030204" pitchFamily="18" charset="0"/>
                  </a:rPr>
                  <a:t>Facilitano </a:t>
                </a:r>
                <a:r>
                  <a:rPr lang="it-IT" sz="1400" b="1" dirty="0">
                    <a:latin typeface="Cambria" panose="02040503050406030204" pitchFamily="18" charset="0"/>
                  </a:rPr>
                  <a:t>l’elaborazione delle informazioni </a:t>
                </a:r>
                <a:r>
                  <a:rPr lang="it-IT" sz="1400" dirty="0">
                    <a:latin typeface="Cambria" panose="02040503050406030204" pitchFamily="18" charset="0"/>
                  </a:rPr>
                  <a:t>riguardo al sé in domini specifici e </a:t>
                </a:r>
                <a:r>
                  <a:rPr lang="it-IT" sz="1400" b="1" dirty="0">
                    <a:latin typeface="Cambria" panose="02040503050406030204" pitchFamily="18" charset="0"/>
                  </a:rPr>
                  <a:t>regolano le funzioni esecutive.</a:t>
                </a:r>
              </a:p>
            </p:txBody>
          </p:sp>
          <p:sp>
            <p:nvSpPr>
              <p:cNvPr id="36" name="CasellaDiTesto 35">
                <a:extLst>
                  <a:ext uri="{FF2B5EF4-FFF2-40B4-BE49-F238E27FC236}">
                    <a16:creationId xmlns:a16="http://schemas.microsoft.com/office/drawing/2014/main" id="{2DE1008F-09AF-6641-990D-FD25CB6645EF}"/>
                  </a:ext>
                </a:extLst>
              </p:cNvPr>
              <p:cNvSpPr txBox="1"/>
              <p:nvPr/>
            </p:nvSpPr>
            <p:spPr>
              <a:xfrm>
                <a:off x="137449" y="3440784"/>
                <a:ext cx="6232796" cy="307777"/>
              </a:xfrm>
              <a:prstGeom prst="rect">
                <a:avLst/>
              </a:prstGeom>
              <a:noFill/>
            </p:spPr>
            <p:txBody>
              <a:bodyPr wrap="none" rtlCol="0">
                <a:spAutoFit/>
              </a:bodyPr>
              <a:lstStyle/>
              <a:p>
                <a:r>
                  <a:rPr lang="it-IT" sz="1400" dirty="0">
                    <a:latin typeface="Cambria" panose="02040503050406030204" pitchFamily="18" charset="0"/>
                  </a:rPr>
                  <a:t>Favoriscono il </a:t>
                </a:r>
                <a:r>
                  <a:rPr lang="it-IT" sz="1400" b="1" dirty="0">
                    <a:latin typeface="Cambria" panose="02040503050406030204" pitchFamily="18" charset="0"/>
                  </a:rPr>
                  <a:t>ricordo delle informazioni e di episodi </a:t>
                </a:r>
                <a:r>
                  <a:rPr lang="it-IT" sz="1400" dirty="0">
                    <a:latin typeface="Cambria" panose="02040503050406030204" pitchFamily="18" charset="0"/>
                  </a:rPr>
                  <a:t>che ci hanno coinvolto.</a:t>
                </a:r>
                <a:endParaRPr lang="it-IT" sz="1400" b="1" dirty="0">
                  <a:latin typeface="Cambria" panose="02040503050406030204" pitchFamily="18" charset="0"/>
                </a:endParaRPr>
              </a:p>
            </p:txBody>
          </p:sp>
        </p:grpSp>
        <p:sp>
          <p:nvSpPr>
            <p:cNvPr id="38" name="CasellaDiTesto 37">
              <a:extLst>
                <a:ext uri="{FF2B5EF4-FFF2-40B4-BE49-F238E27FC236}">
                  <a16:creationId xmlns:a16="http://schemas.microsoft.com/office/drawing/2014/main" id="{D9FA8597-C335-C744-960B-C4E945440C1C}"/>
                </a:ext>
              </a:extLst>
            </p:cNvPr>
            <p:cNvSpPr txBox="1"/>
            <p:nvPr/>
          </p:nvSpPr>
          <p:spPr>
            <a:xfrm>
              <a:off x="137449" y="3870920"/>
              <a:ext cx="3527697" cy="307777"/>
            </a:xfrm>
            <a:prstGeom prst="rect">
              <a:avLst/>
            </a:prstGeom>
            <a:noFill/>
          </p:spPr>
          <p:txBody>
            <a:bodyPr wrap="none" rtlCol="0">
              <a:spAutoFit/>
            </a:bodyPr>
            <a:lstStyle/>
            <a:p>
              <a:r>
                <a:rPr lang="it-IT" sz="1400" b="1" dirty="0">
                  <a:latin typeface="Cambria" panose="02040503050406030204" pitchFamily="18" charset="0"/>
                </a:rPr>
                <a:t>Guidano</a:t>
              </a:r>
              <a:r>
                <a:rPr lang="it-IT" sz="1400" dirty="0">
                  <a:latin typeface="Cambria" panose="02040503050406030204" pitchFamily="18" charset="0"/>
                </a:rPr>
                <a:t> il nostro </a:t>
              </a:r>
              <a:r>
                <a:rPr lang="it-IT" sz="1400" b="1" dirty="0">
                  <a:latin typeface="Cambria" panose="02040503050406030204" pitchFamily="18" charset="0"/>
                </a:rPr>
                <a:t>comportamento futuro</a:t>
              </a:r>
              <a:r>
                <a:rPr lang="it-IT" sz="1400" dirty="0">
                  <a:latin typeface="Cambria" panose="02040503050406030204" pitchFamily="18" charset="0"/>
                </a:rPr>
                <a:t>.</a:t>
              </a:r>
              <a:endParaRPr lang="it-IT" sz="1400" b="1" dirty="0">
                <a:latin typeface="Cambria" panose="02040503050406030204" pitchFamily="18" charset="0"/>
              </a:endParaRPr>
            </a:p>
          </p:txBody>
        </p:sp>
      </p:grpSp>
      <p:grpSp>
        <p:nvGrpSpPr>
          <p:cNvPr id="51" name="Gruppo 50">
            <a:extLst>
              <a:ext uri="{FF2B5EF4-FFF2-40B4-BE49-F238E27FC236}">
                <a16:creationId xmlns:a16="http://schemas.microsoft.com/office/drawing/2014/main" id="{B91F1698-D833-EB45-B9CD-B99F22A63BE5}"/>
              </a:ext>
            </a:extLst>
          </p:cNvPr>
          <p:cNvGrpSpPr/>
          <p:nvPr/>
        </p:nvGrpSpPr>
        <p:grpSpPr>
          <a:xfrm>
            <a:off x="1661449" y="4428402"/>
            <a:ext cx="8611006" cy="1232847"/>
            <a:chOff x="137449" y="4428401"/>
            <a:chExt cx="8611006" cy="1232847"/>
          </a:xfrm>
        </p:grpSpPr>
        <p:sp>
          <p:nvSpPr>
            <p:cNvPr id="39" name="CasellaDiTesto 38">
              <a:extLst>
                <a:ext uri="{FF2B5EF4-FFF2-40B4-BE49-F238E27FC236}">
                  <a16:creationId xmlns:a16="http://schemas.microsoft.com/office/drawing/2014/main" id="{AFB393D5-4578-5D40-9B05-E42EA48EB8F2}"/>
                </a:ext>
              </a:extLst>
            </p:cNvPr>
            <p:cNvSpPr txBox="1"/>
            <p:nvPr/>
          </p:nvSpPr>
          <p:spPr>
            <a:xfrm>
              <a:off x="137449" y="4428401"/>
              <a:ext cx="8611006" cy="584775"/>
            </a:xfrm>
            <a:prstGeom prst="rect">
              <a:avLst/>
            </a:prstGeom>
            <a:noFill/>
            <a:ln>
              <a:solidFill>
                <a:schemeClr val="tx2"/>
              </a:solidFill>
              <a:prstDash val="dash"/>
            </a:ln>
          </p:spPr>
          <p:txBody>
            <a:bodyPr wrap="square" rtlCol="0">
              <a:spAutoFit/>
            </a:bodyPr>
            <a:lstStyle/>
            <a:p>
              <a:r>
                <a:rPr lang="it-IT" sz="1600" b="1" dirty="0">
                  <a:solidFill>
                    <a:schemeClr val="tx2">
                      <a:lumMod val="75000"/>
                    </a:schemeClr>
                  </a:solidFill>
                  <a:latin typeface="Cambria" panose="02040503050406030204" pitchFamily="18" charset="0"/>
                </a:rPr>
                <a:t>EFFETTO DEL FALSO CONSENSO</a:t>
              </a:r>
              <a:r>
                <a:rPr lang="it-IT" sz="1600" b="1" dirty="0">
                  <a:latin typeface="Cambria" panose="02040503050406030204" pitchFamily="18" charset="0"/>
                </a:rPr>
                <a:t>: </a:t>
              </a:r>
              <a:r>
                <a:rPr lang="it-IT" sz="1600" dirty="0">
                  <a:latin typeface="Cambria" panose="02040503050406030204" pitchFamily="18" charset="0"/>
                </a:rPr>
                <a:t>lo schema di sé viene utilizzato come punto di riferimento per definire gli altri.</a:t>
              </a:r>
              <a:endParaRPr lang="it-IT" sz="1600" b="1" dirty="0">
                <a:latin typeface="Cambria" panose="02040503050406030204" pitchFamily="18" charset="0"/>
              </a:endParaRPr>
            </a:p>
          </p:txBody>
        </p:sp>
        <p:sp>
          <p:nvSpPr>
            <p:cNvPr id="41" name="CasellaDiTesto 40">
              <a:extLst>
                <a:ext uri="{FF2B5EF4-FFF2-40B4-BE49-F238E27FC236}">
                  <a16:creationId xmlns:a16="http://schemas.microsoft.com/office/drawing/2014/main" id="{6CB5AA27-B508-1D4E-B422-1D099534BC6A}"/>
                </a:ext>
              </a:extLst>
            </p:cNvPr>
            <p:cNvSpPr txBox="1"/>
            <p:nvPr/>
          </p:nvSpPr>
          <p:spPr>
            <a:xfrm>
              <a:off x="137449" y="5076473"/>
              <a:ext cx="8611006" cy="584775"/>
            </a:xfrm>
            <a:prstGeom prst="rect">
              <a:avLst/>
            </a:prstGeom>
            <a:noFill/>
            <a:ln>
              <a:solidFill>
                <a:schemeClr val="tx2"/>
              </a:solidFill>
              <a:prstDash val="dash"/>
            </a:ln>
          </p:spPr>
          <p:txBody>
            <a:bodyPr wrap="square" rtlCol="0">
              <a:spAutoFit/>
            </a:bodyPr>
            <a:lstStyle/>
            <a:p>
              <a:r>
                <a:rPr lang="it-IT" sz="1600" b="1" dirty="0">
                  <a:solidFill>
                    <a:schemeClr val="tx2">
                      <a:lumMod val="75000"/>
                    </a:schemeClr>
                  </a:solidFill>
                  <a:latin typeface="Cambria" panose="02040503050406030204" pitchFamily="18" charset="0"/>
                </a:rPr>
                <a:t>SELF-ANCHORING BIAS</a:t>
              </a:r>
              <a:r>
                <a:rPr lang="it-IT" sz="1600" b="1" dirty="0">
                  <a:latin typeface="Cambria" panose="02040503050406030204" pitchFamily="18" charset="0"/>
                </a:rPr>
                <a:t>: </a:t>
              </a:r>
              <a:r>
                <a:rPr lang="it-IT" sz="1600" dirty="0">
                  <a:latin typeface="Cambria" panose="02040503050406030204" pitchFamily="18" charset="0"/>
                </a:rPr>
                <a:t>l’immagine dell’ingroup, ma non di un outgroup, viene ancorata alla rappresentazione del sé fino a diventarne una copia. </a:t>
              </a:r>
            </a:p>
          </p:txBody>
        </p:sp>
      </p:grpSp>
    </p:spTree>
    <p:extLst>
      <p:ext uri="{BB962C8B-B14F-4D97-AF65-F5344CB8AC3E}">
        <p14:creationId xmlns:p14="http://schemas.microsoft.com/office/powerpoint/2010/main" val="67884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16</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formazione delle impressioni</a:t>
            </a:r>
          </a:p>
        </p:txBody>
      </p:sp>
      <p:sp>
        <p:nvSpPr>
          <p:cNvPr id="24" name="Ovale 23">
            <a:extLst>
              <a:ext uri="{FF2B5EF4-FFF2-40B4-BE49-F238E27FC236}">
                <a16:creationId xmlns:a16="http://schemas.microsoft.com/office/drawing/2014/main" id="{4968A0F5-660A-5C43-9DF9-0878E5B3BCAA}"/>
              </a:ext>
            </a:extLst>
          </p:cNvPr>
          <p:cNvSpPr/>
          <p:nvPr/>
        </p:nvSpPr>
        <p:spPr>
          <a:xfrm>
            <a:off x="4871731" y="2795554"/>
            <a:ext cx="390252" cy="331184"/>
          </a:xfrm>
          <a:custGeom>
            <a:avLst/>
            <a:gdLst>
              <a:gd name="connsiteX0" fmla="*/ 0 w 390252"/>
              <a:gd name="connsiteY0" fmla="*/ 165592 h 331184"/>
              <a:gd name="connsiteX1" fmla="*/ 195126 w 390252"/>
              <a:gd name="connsiteY1" fmla="*/ 0 h 331184"/>
              <a:gd name="connsiteX2" fmla="*/ 390252 w 390252"/>
              <a:gd name="connsiteY2" fmla="*/ 165592 h 331184"/>
              <a:gd name="connsiteX3" fmla="*/ 195126 w 390252"/>
              <a:gd name="connsiteY3" fmla="*/ 331184 h 331184"/>
              <a:gd name="connsiteX4" fmla="*/ 0 w 390252"/>
              <a:gd name="connsiteY4" fmla="*/ 165592 h 331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52" h="331184" extrusionOk="0">
                <a:moveTo>
                  <a:pt x="0" y="165592"/>
                </a:moveTo>
                <a:cubicBezTo>
                  <a:pt x="-15256" y="64728"/>
                  <a:pt x="71120" y="6095"/>
                  <a:pt x="195126" y="0"/>
                </a:cubicBezTo>
                <a:cubicBezTo>
                  <a:pt x="308299" y="1139"/>
                  <a:pt x="380626" y="74444"/>
                  <a:pt x="390252" y="165592"/>
                </a:cubicBezTo>
                <a:cubicBezTo>
                  <a:pt x="381162" y="265923"/>
                  <a:pt x="301469" y="339043"/>
                  <a:pt x="195126" y="331184"/>
                </a:cubicBezTo>
                <a:cubicBezTo>
                  <a:pt x="76571" y="325281"/>
                  <a:pt x="14875" y="264153"/>
                  <a:pt x="0" y="165592"/>
                </a:cubicBezTo>
                <a:close/>
              </a:path>
            </a:pathLst>
          </a:custGeom>
          <a:noFill/>
          <a:ln w="19050">
            <a:solidFill>
              <a:schemeClr val="tx1">
                <a:alpha val="31000"/>
              </a:schemeClr>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6" name="Gruppo 15">
            <a:extLst>
              <a:ext uri="{FF2B5EF4-FFF2-40B4-BE49-F238E27FC236}">
                <a16:creationId xmlns:a16="http://schemas.microsoft.com/office/drawing/2014/main" id="{E6527AF0-7808-A343-A240-9FAA30CBAB06}"/>
              </a:ext>
            </a:extLst>
          </p:cNvPr>
          <p:cNvGrpSpPr/>
          <p:nvPr/>
        </p:nvGrpSpPr>
        <p:grpSpPr>
          <a:xfrm>
            <a:off x="1682051" y="1769954"/>
            <a:ext cx="8734428" cy="2168529"/>
            <a:chOff x="137450" y="1763523"/>
            <a:chExt cx="8734428" cy="2168529"/>
          </a:xfrm>
        </p:grpSpPr>
        <p:pic>
          <p:nvPicPr>
            <p:cNvPr id="5" name="Immagine 4" descr="Immagine che contiene coltello&#10;&#10;Descrizione generata automaticamente">
              <a:extLst>
                <a:ext uri="{FF2B5EF4-FFF2-40B4-BE49-F238E27FC236}">
                  <a16:creationId xmlns:a16="http://schemas.microsoft.com/office/drawing/2014/main" id="{46377D54-4D49-0141-BA0A-C62D814A9A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450" y="2832100"/>
              <a:ext cx="2908489" cy="740916"/>
            </a:xfrm>
            <a:prstGeom prst="rect">
              <a:avLst/>
            </a:prstGeom>
          </p:spPr>
        </p:pic>
        <p:sp>
          <p:nvSpPr>
            <p:cNvPr id="9" name="CasellaDiTesto 8">
              <a:extLst>
                <a:ext uri="{FF2B5EF4-FFF2-40B4-BE49-F238E27FC236}">
                  <a16:creationId xmlns:a16="http://schemas.microsoft.com/office/drawing/2014/main" id="{141CF05C-4927-6B44-B7EF-4967BE7374D4}"/>
                </a:ext>
              </a:extLst>
            </p:cNvPr>
            <p:cNvSpPr txBox="1"/>
            <p:nvPr/>
          </p:nvSpPr>
          <p:spPr>
            <a:xfrm>
              <a:off x="137450" y="1763523"/>
              <a:ext cx="8611005" cy="830997"/>
            </a:xfrm>
            <a:prstGeom prst="rect">
              <a:avLst/>
            </a:prstGeom>
            <a:solidFill>
              <a:schemeClr val="bg1"/>
            </a:solidFill>
            <a:ln w="25400">
              <a:solidFill>
                <a:schemeClr val="tx2"/>
              </a:solidFill>
            </a:ln>
          </p:spPr>
          <p:txBody>
            <a:bodyPr wrap="square" rtlCol="0">
              <a:spAutoFit/>
            </a:bodyPr>
            <a:lstStyle/>
            <a:p>
              <a:r>
                <a:rPr lang="it-IT" sz="1600" dirty="0">
                  <a:latin typeface="Cambria" panose="02040503050406030204" pitchFamily="18" charset="0"/>
                  <a:cs typeface="Arial Narrow" panose="020B0604020202020204" pitchFamily="34" charset="0"/>
                </a:rPr>
                <a:t>Si occupa di comprendere come le persone sviluppano il </a:t>
              </a:r>
              <a:r>
                <a:rPr lang="it-IT" sz="1600" b="1" dirty="0">
                  <a:solidFill>
                    <a:schemeClr val="accent2">
                      <a:lumMod val="75000"/>
                    </a:schemeClr>
                  </a:solidFill>
                  <a:latin typeface="Cambria" panose="02040503050406030204" pitchFamily="18" charset="0"/>
                  <a:cs typeface="Arial Narrow" panose="020B0604020202020204" pitchFamily="34" charset="0"/>
                </a:rPr>
                <a:t>giudizio sugli altri </a:t>
              </a:r>
              <a:r>
                <a:rPr lang="it-IT" sz="1600" b="1" dirty="0">
                  <a:latin typeface="Cambria" panose="02040503050406030204" pitchFamily="18" charset="0"/>
                  <a:cs typeface="Arial Narrow" panose="020B0604020202020204" pitchFamily="34" charset="0"/>
                </a:rPr>
                <a:t>partendo dai primi millisecondi della </a:t>
              </a:r>
              <a:r>
                <a:rPr lang="it-IT" sz="1600" b="1" dirty="0">
                  <a:solidFill>
                    <a:schemeClr val="accent2">
                      <a:lumMod val="75000"/>
                    </a:schemeClr>
                  </a:solidFill>
                  <a:latin typeface="Cambria" panose="02040503050406030204" pitchFamily="18" charset="0"/>
                  <a:cs typeface="Arial Narrow" panose="020B0604020202020204" pitchFamily="34" charset="0"/>
                </a:rPr>
                <a:t>percezione</a:t>
              </a:r>
              <a:r>
                <a:rPr lang="it-IT" sz="1600" dirty="0">
                  <a:latin typeface="Cambria" panose="02040503050406030204" pitchFamily="18" charset="0"/>
                  <a:cs typeface="Arial Narrow" panose="020B0604020202020204" pitchFamily="34" charset="0"/>
                </a:rPr>
                <a:t>, come lo </a:t>
              </a:r>
              <a:r>
                <a:rPr lang="it-IT" sz="1600" b="1" dirty="0">
                  <a:solidFill>
                    <a:schemeClr val="accent2">
                      <a:lumMod val="75000"/>
                    </a:schemeClr>
                  </a:solidFill>
                  <a:latin typeface="Cambria" panose="02040503050406030204" pitchFamily="18" charset="0"/>
                  <a:cs typeface="Arial Narrow" panose="020B0604020202020204" pitchFamily="34" charset="0"/>
                </a:rPr>
                <a:t>perfezionano</a:t>
              </a:r>
              <a:r>
                <a:rPr lang="it-IT" sz="1600" dirty="0">
                  <a:latin typeface="Cambria" panose="02040503050406030204" pitchFamily="18" charset="0"/>
                  <a:cs typeface="Arial Narrow" panose="020B0604020202020204" pitchFamily="34" charset="0"/>
                </a:rPr>
                <a:t> e come riescono ad </a:t>
              </a:r>
              <a:r>
                <a:rPr lang="it-IT" sz="1600" b="1" dirty="0">
                  <a:solidFill>
                    <a:schemeClr val="accent2">
                      <a:lumMod val="75000"/>
                    </a:schemeClr>
                  </a:solidFill>
                  <a:latin typeface="Cambria" panose="02040503050406030204" pitchFamily="18" charset="0"/>
                  <a:cs typeface="Arial Narrow" panose="020B0604020202020204" pitchFamily="34" charset="0"/>
                </a:rPr>
                <a:t>aggiornarlo e modificarlo.</a:t>
              </a:r>
            </a:p>
          </p:txBody>
        </p:sp>
        <p:sp>
          <p:nvSpPr>
            <p:cNvPr id="6" name="CasellaDiTesto 5">
              <a:extLst>
                <a:ext uri="{FF2B5EF4-FFF2-40B4-BE49-F238E27FC236}">
                  <a16:creationId xmlns:a16="http://schemas.microsoft.com/office/drawing/2014/main" id="{3FAFABD0-BC2F-0641-9CA0-221D04D6AEF2}"/>
                </a:ext>
              </a:extLst>
            </p:cNvPr>
            <p:cNvSpPr txBox="1"/>
            <p:nvPr/>
          </p:nvSpPr>
          <p:spPr>
            <a:xfrm>
              <a:off x="3203847" y="3193388"/>
              <a:ext cx="5668031" cy="738664"/>
            </a:xfrm>
            <a:prstGeom prst="rect">
              <a:avLst/>
            </a:prstGeom>
            <a:noFill/>
          </p:spPr>
          <p:txBody>
            <a:bodyPr wrap="square" rtlCol="0">
              <a:spAutoFit/>
            </a:bodyPr>
            <a:lstStyle/>
            <a:p>
              <a:r>
                <a:rPr lang="it-IT" sz="1400" dirty="0">
                  <a:latin typeface="Cambria" panose="02040503050406030204" pitchFamily="18" charset="0"/>
                </a:rPr>
                <a:t>La formazione delle impressioni è guidata da un </a:t>
              </a:r>
              <a:r>
                <a:rPr lang="it-IT" sz="1400" b="1" dirty="0">
                  <a:latin typeface="Cambria" panose="02040503050406030204" pitchFamily="18" charset="0"/>
                </a:rPr>
                <a:t>nucleo interpretativo </a:t>
              </a:r>
              <a:r>
                <a:rPr lang="it-IT" sz="1400" dirty="0">
                  <a:latin typeface="Cambria" panose="02040503050406030204" pitchFamily="18" charset="0"/>
                </a:rPr>
                <a:t>e le diverse informazioni sono organizzate e unificate all’interno di </a:t>
              </a:r>
              <a:r>
                <a:rPr lang="it-IT" sz="1400" b="1" dirty="0">
                  <a:latin typeface="Cambria" panose="02040503050406030204" pitchFamily="18" charset="0"/>
                </a:rPr>
                <a:t>configurazioni dotate di senso e non scomponibili</a:t>
              </a:r>
              <a:r>
                <a:rPr lang="it-IT" sz="1400" dirty="0">
                  <a:latin typeface="Cambria" panose="02040503050406030204" pitchFamily="18" charset="0"/>
                </a:rPr>
                <a:t>.</a:t>
              </a:r>
            </a:p>
          </p:txBody>
        </p:sp>
        <p:sp>
          <p:nvSpPr>
            <p:cNvPr id="19" name="CasellaDiTesto 18">
              <a:extLst>
                <a:ext uri="{FF2B5EF4-FFF2-40B4-BE49-F238E27FC236}">
                  <a16:creationId xmlns:a16="http://schemas.microsoft.com/office/drawing/2014/main" id="{AE44FF6A-D4CC-2148-B917-03F0C20A1D4C}"/>
                </a:ext>
              </a:extLst>
            </p:cNvPr>
            <p:cNvSpPr txBox="1"/>
            <p:nvPr/>
          </p:nvSpPr>
          <p:spPr>
            <a:xfrm>
              <a:off x="3806661" y="2807258"/>
              <a:ext cx="3813339" cy="307777"/>
            </a:xfrm>
            <a:prstGeom prst="rect">
              <a:avLst/>
            </a:prstGeom>
            <a:noFill/>
            <a:ln>
              <a:solidFill>
                <a:schemeClr val="tx2"/>
              </a:solidFill>
            </a:ln>
          </p:spPr>
          <p:txBody>
            <a:bodyPr wrap="square" rtlCol="0">
              <a:spAutoFit/>
            </a:bodyPr>
            <a:lstStyle/>
            <a:p>
              <a:r>
                <a:rPr lang="it-IT" sz="1400" b="1" dirty="0">
                  <a:solidFill>
                    <a:schemeClr val="accent2">
                      <a:lumMod val="75000"/>
                    </a:schemeClr>
                  </a:solidFill>
                  <a:latin typeface="Cambria" panose="02040503050406030204" pitchFamily="18" charset="0"/>
                </a:rPr>
                <a:t>MODELLO CONFIGURAZIONALE [</a:t>
              </a:r>
              <a:r>
                <a:rPr lang="it-IT" sz="1400" b="1" dirty="0" err="1">
                  <a:solidFill>
                    <a:schemeClr val="accent2">
                      <a:lumMod val="75000"/>
                    </a:schemeClr>
                  </a:solidFill>
                  <a:latin typeface="Cambria" panose="02040503050406030204" pitchFamily="18" charset="0"/>
                </a:rPr>
                <a:t>Asch</a:t>
              </a:r>
              <a:r>
                <a:rPr lang="it-IT" sz="1400" b="1" dirty="0">
                  <a:solidFill>
                    <a:schemeClr val="accent2">
                      <a:lumMod val="75000"/>
                    </a:schemeClr>
                  </a:solidFill>
                  <a:latin typeface="Cambria" panose="02040503050406030204" pitchFamily="18" charset="0"/>
                </a:rPr>
                <a:t>, 1946]</a:t>
              </a:r>
            </a:p>
          </p:txBody>
        </p:sp>
        <p:sp>
          <p:nvSpPr>
            <p:cNvPr id="10" name="CasellaDiTesto 9">
              <a:extLst>
                <a:ext uri="{FF2B5EF4-FFF2-40B4-BE49-F238E27FC236}">
                  <a16:creationId xmlns:a16="http://schemas.microsoft.com/office/drawing/2014/main" id="{142320CA-C0D6-7A48-86EE-588C5018DBB0}"/>
                </a:ext>
              </a:extLst>
            </p:cNvPr>
            <p:cNvSpPr txBox="1"/>
            <p:nvPr/>
          </p:nvSpPr>
          <p:spPr>
            <a:xfrm>
              <a:off x="3376987" y="2761596"/>
              <a:ext cx="360996" cy="369332"/>
            </a:xfrm>
            <a:prstGeom prst="rect">
              <a:avLst/>
            </a:prstGeom>
            <a:noFill/>
          </p:spPr>
          <p:txBody>
            <a:bodyPr wrap="none" rtlCol="0">
              <a:spAutoFit/>
            </a:bodyPr>
            <a:lstStyle/>
            <a:p>
              <a:r>
                <a:rPr lang="it-IT" dirty="0">
                  <a:latin typeface="Cambria" panose="02040503050406030204" pitchFamily="18" charset="0"/>
                </a:rPr>
                <a:t>1.</a:t>
              </a:r>
            </a:p>
          </p:txBody>
        </p:sp>
      </p:grpSp>
      <p:grpSp>
        <p:nvGrpSpPr>
          <p:cNvPr id="15" name="Gruppo 14">
            <a:extLst>
              <a:ext uri="{FF2B5EF4-FFF2-40B4-BE49-F238E27FC236}">
                <a16:creationId xmlns:a16="http://schemas.microsoft.com/office/drawing/2014/main" id="{73543BDC-236F-4142-8F3B-EE0FEC0BC1FA}"/>
              </a:ext>
            </a:extLst>
          </p:cNvPr>
          <p:cNvGrpSpPr/>
          <p:nvPr/>
        </p:nvGrpSpPr>
        <p:grpSpPr>
          <a:xfrm>
            <a:off x="1661450" y="4093532"/>
            <a:ext cx="7134850" cy="1351693"/>
            <a:chOff x="137450" y="4093531"/>
            <a:chExt cx="7134850" cy="1351693"/>
          </a:xfrm>
        </p:grpSpPr>
        <p:sp>
          <p:nvSpPr>
            <p:cNvPr id="20" name="CasellaDiTesto 19">
              <a:extLst>
                <a:ext uri="{FF2B5EF4-FFF2-40B4-BE49-F238E27FC236}">
                  <a16:creationId xmlns:a16="http://schemas.microsoft.com/office/drawing/2014/main" id="{FFECBAC8-0415-FE44-B427-74118A183CDC}"/>
                </a:ext>
              </a:extLst>
            </p:cNvPr>
            <p:cNvSpPr txBox="1"/>
            <p:nvPr/>
          </p:nvSpPr>
          <p:spPr>
            <a:xfrm>
              <a:off x="137450" y="4093531"/>
              <a:ext cx="7134850" cy="307777"/>
            </a:xfrm>
            <a:prstGeom prst="rect">
              <a:avLst/>
            </a:prstGeom>
            <a:noFill/>
          </p:spPr>
          <p:txBody>
            <a:bodyPr wrap="square" rtlCol="0">
              <a:spAutoFit/>
            </a:bodyPr>
            <a:lstStyle/>
            <a:p>
              <a:r>
                <a:rPr lang="it-IT" sz="1400" dirty="0">
                  <a:latin typeface="Cambria" panose="02040503050406030204" pitchFamily="18" charset="0"/>
                </a:rPr>
                <a:t>Alcuni tratti guidano maggiormente la nostra formazione delle impressioni rispetto ad altri.</a:t>
              </a:r>
            </a:p>
          </p:txBody>
        </p:sp>
        <p:sp>
          <p:nvSpPr>
            <p:cNvPr id="22" name="CasellaDiTesto 21">
              <a:extLst>
                <a:ext uri="{FF2B5EF4-FFF2-40B4-BE49-F238E27FC236}">
                  <a16:creationId xmlns:a16="http://schemas.microsoft.com/office/drawing/2014/main" id="{342548A9-1DB4-AF4B-9680-BCC4452A050E}"/>
                </a:ext>
              </a:extLst>
            </p:cNvPr>
            <p:cNvSpPr txBox="1"/>
            <p:nvPr/>
          </p:nvSpPr>
          <p:spPr>
            <a:xfrm>
              <a:off x="251521" y="4736177"/>
              <a:ext cx="1512168" cy="276999"/>
            </a:xfrm>
            <a:prstGeom prst="rect">
              <a:avLst/>
            </a:prstGeom>
            <a:noFill/>
            <a:ln>
              <a:solidFill>
                <a:schemeClr val="tx2"/>
              </a:solidFill>
            </a:ln>
          </p:spPr>
          <p:txBody>
            <a:bodyPr wrap="square" rtlCol="0">
              <a:spAutoFit/>
            </a:bodyPr>
            <a:lstStyle/>
            <a:p>
              <a:r>
                <a:rPr lang="it-IT" sz="1200" b="1" dirty="0">
                  <a:latin typeface="Cambria" panose="02040503050406030204" pitchFamily="18" charset="0"/>
                </a:rPr>
                <a:t>EFFETTO PRIMACY</a:t>
              </a:r>
            </a:p>
          </p:txBody>
        </p:sp>
        <p:sp>
          <p:nvSpPr>
            <p:cNvPr id="23" name="CasellaDiTesto 22">
              <a:extLst>
                <a:ext uri="{FF2B5EF4-FFF2-40B4-BE49-F238E27FC236}">
                  <a16:creationId xmlns:a16="http://schemas.microsoft.com/office/drawing/2014/main" id="{B63DCF24-0AD3-2446-88AD-117E8A0431C4}"/>
                </a:ext>
              </a:extLst>
            </p:cNvPr>
            <p:cNvSpPr txBox="1"/>
            <p:nvPr/>
          </p:nvSpPr>
          <p:spPr>
            <a:xfrm>
              <a:off x="251521" y="5168225"/>
              <a:ext cx="1512168" cy="276999"/>
            </a:xfrm>
            <a:prstGeom prst="rect">
              <a:avLst/>
            </a:prstGeom>
            <a:noFill/>
            <a:ln>
              <a:solidFill>
                <a:schemeClr val="tx2"/>
              </a:solidFill>
            </a:ln>
          </p:spPr>
          <p:txBody>
            <a:bodyPr wrap="square" rtlCol="0">
              <a:spAutoFit/>
            </a:bodyPr>
            <a:lstStyle/>
            <a:p>
              <a:r>
                <a:rPr lang="it-IT" sz="1200" b="1" dirty="0">
                  <a:latin typeface="Cambria" panose="02040503050406030204" pitchFamily="18" charset="0"/>
                </a:rPr>
                <a:t>EFFETTO RECENCY</a:t>
              </a:r>
            </a:p>
          </p:txBody>
        </p:sp>
        <p:sp>
          <p:nvSpPr>
            <p:cNvPr id="28" name="CasellaDiTesto 27">
              <a:extLst>
                <a:ext uri="{FF2B5EF4-FFF2-40B4-BE49-F238E27FC236}">
                  <a16:creationId xmlns:a16="http://schemas.microsoft.com/office/drawing/2014/main" id="{784F52DE-6A29-DC43-B257-169021064B23}"/>
                </a:ext>
              </a:extLst>
            </p:cNvPr>
            <p:cNvSpPr txBox="1"/>
            <p:nvPr/>
          </p:nvSpPr>
          <p:spPr>
            <a:xfrm>
              <a:off x="1871700" y="4761683"/>
              <a:ext cx="5400600" cy="261610"/>
            </a:xfrm>
            <a:prstGeom prst="rect">
              <a:avLst/>
            </a:prstGeom>
            <a:noFill/>
          </p:spPr>
          <p:txBody>
            <a:bodyPr wrap="square" rtlCol="0">
              <a:spAutoFit/>
            </a:bodyPr>
            <a:lstStyle/>
            <a:p>
              <a:r>
                <a:rPr lang="it-IT" sz="1100" b="1" dirty="0">
                  <a:solidFill>
                    <a:schemeClr val="accent2">
                      <a:lumMod val="50000"/>
                    </a:schemeClr>
                  </a:solidFill>
                  <a:latin typeface="Cambria" panose="02040503050406030204" pitchFamily="18" charset="0"/>
                </a:rPr>
                <a:t>Intelligente</a:t>
              </a:r>
              <a:r>
                <a:rPr lang="it-IT" sz="1100" dirty="0">
                  <a:latin typeface="Cambria" panose="02040503050406030204" pitchFamily="18" charset="0"/>
                </a:rPr>
                <a:t> – operoso – impulsivo – testardo - invidioso</a:t>
              </a:r>
            </a:p>
          </p:txBody>
        </p:sp>
        <p:sp>
          <p:nvSpPr>
            <p:cNvPr id="29" name="CasellaDiTesto 28">
              <a:extLst>
                <a:ext uri="{FF2B5EF4-FFF2-40B4-BE49-F238E27FC236}">
                  <a16:creationId xmlns:a16="http://schemas.microsoft.com/office/drawing/2014/main" id="{589D6B74-6140-7A41-88B3-1CEACA04E6CC}"/>
                </a:ext>
              </a:extLst>
            </p:cNvPr>
            <p:cNvSpPr txBox="1"/>
            <p:nvPr/>
          </p:nvSpPr>
          <p:spPr>
            <a:xfrm>
              <a:off x="1871700" y="5175919"/>
              <a:ext cx="5400600" cy="261610"/>
            </a:xfrm>
            <a:prstGeom prst="rect">
              <a:avLst/>
            </a:prstGeom>
            <a:noFill/>
          </p:spPr>
          <p:txBody>
            <a:bodyPr wrap="square" rtlCol="0">
              <a:spAutoFit/>
            </a:bodyPr>
            <a:lstStyle/>
            <a:p>
              <a:r>
                <a:rPr lang="it-IT" sz="1100" dirty="0">
                  <a:latin typeface="Cambria" panose="02040503050406030204" pitchFamily="18" charset="0"/>
                </a:rPr>
                <a:t>Invidioso – testardo – impulsivo – operoso – </a:t>
              </a:r>
              <a:r>
                <a:rPr lang="it-IT" sz="1100" b="1" dirty="0">
                  <a:solidFill>
                    <a:schemeClr val="accent2">
                      <a:lumMod val="50000"/>
                    </a:schemeClr>
                  </a:solidFill>
                  <a:latin typeface="Cambria" panose="02040503050406030204" pitchFamily="18" charset="0"/>
                </a:rPr>
                <a:t>intelligente</a:t>
              </a:r>
              <a:r>
                <a:rPr lang="it-IT" sz="1100" dirty="0">
                  <a:latin typeface="Cambria" panose="02040503050406030204" pitchFamily="18" charset="0"/>
                </a:rPr>
                <a:t> </a:t>
              </a:r>
            </a:p>
          </p:txBody>
        </p:sp>
      </p:grpSp>
    </p:spTree>
    <p:extLst>
      <p:ext uri="{BB962C8B-B14F-4D97-AF65-F5344CB8AC3E}">
        <p14:creationId xmlns:p14="http://schemas.microsoft.com/office/powerpoint/2010/main" val="310398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17</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formazione delle impressioni</a:t>
            </a:r>
          </a:p>
        </p:txBody>
      </p:sp>
      <p:sp>
        <p:nvSpPr>
          <p:cNvPr id="24" name="Ovale 23">
            <a:extLst>
              <a:ext uri="{FF2B5EF4-FFF2-40B4-BE49-F238E27FC236}">
                <a16:creationId xmlns:a16="http://schemas.microsoft.com/office/drawing/2014/main" id="{4968A0F5-660A-5C43-9DF9-0878E5B3BCAA}"/>
              </a:ext>
            </a:extLst>
          </p:cNvPr>
          <p:cNvSpPr/>
          <p:nvPr/>
        </p:nvSpPr>
        <p:spPr>
          <a:xfrm>
            <a:off x="1798337" y="2807258"/>
            <a:ext cx="390252" cy="331184"/>
          </a:xfrm>
          <a:custGeom>
            <a:avLst/>
            <a:gdLst>
              <a:gd name="connsiteX0" fmla="*/ 0 w 390252"/>
              <a:gd name="connsiteY0" fmla="*/ 165592 h 331184"/>
              <a:gd name="connsiteX1" fmla="*/ 195126 w 390252"/>
              <a:gd name="connsiteY1" fmla="*/ 0 h 331184"/>
              <a:gd name="connsiteX2" fmla="*/ 390252 w 390252"/>
              <a:gd name="connsiteY2" fmla="*/ 165592 h 331184"/>
              <a:gd name="connsiteX3" fmla="*/ 195126 w 390252"/>
              <a:gd name="connsiteY3" fmla="*/ 331184 h 331184"/>
              <a:gd name="connsiteX4" fmla="*/ 0 w 390252"/>
              <a:gd name="connsiteY4" fmla="*/ 165592 h 331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52" h="331184" extrusionOk="0">
                <a:moveTo>
                  <a:pt x="0" y="165592"/>
                </a:moveTo>
                <a:cubicBezTo>
                  <a:pt x="-15256" y="64728"/>
                  <a:pt x="71120" y="6095"/>
                  <a:pt x="195126" y="0"/>
                </a:cubicBezTo>
                <a:cubicBezTo>
                  <a:pt x="308299" y="1139"/>
                  <a:pt x="380626" y="74444"/>
                  <a:pt x="390252" y="165592"/>
                </a:cubicBezTo>
                <a:cubicBezTo>
                  <a:pt x="381162" y="265923"/>
                  <a:pt x="301469" y="339043"/>
                  <a:pt x="195126" y="331184"/>
                </a:cubicBezTo>
                <a:cubicBezTo>
                  <a:pt x="76571" y="325281"/>
                  <a:pt x="14875" y="264153"/>
                  <a:pt x="0" y="165592"/>
                </a:cubicBezTo>
                <a:close/>
              </a:path>
            </a:pathLst>
          </a:custGeom>
          <a:noFill/>
          <a:ln w="19050">
            <a:solidFill>
              <a:schemeClr val="tx1">
                <a:alpha val="31000"/>
              </a:schemeClr>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6" name="Gruppo 15">
            <a:extLst>
              <a:ext uri="{FF2B5EF4-FFF2-40B4-BE49-F238E27FC236}">
                <a16:creationId xmlns:a16="http://schemas.microsoft.com/office/drawing/2014/main" id="{E6527AF0-7808-A343-A240-9FAA30CBAB06}"/>
              </a:ext>
            </a:extLst>
          </p:cNvPr>
          <p:cNvGrpSpPr/>
          <p:nvPr/>
        </p:nvGrpSpPr>
        <p:grpSpPr>
          <a:xfrm>
            <a:off x="1661451" y="1763523"/>
            <a:ext cx="8611005" cy="1993822"/>
            <a:chOff x="137450" y="1763523"/>
            <a:chExt cx="8611005" cy="1993822"/>
          </a:xfrm>
        </p:grpSpPr>
        <p:sp>
          <p:nvSpPr>
            <p:cNvPr id="9" name="CasellaDiTesto 8">
              <a:extLst>
                <a:ext uri="{FF2B5EF4-FFF2-40B4-BE49-F238E27FC236}">
                  <a16:creationId xmlns:a16="http://schemas.microsoft.com/office/drawing/2014/main" id="{141CF05C-4927-6B44-B7EF-4967BE7374D4}"/>
                </a:ext>
              </a:extLst>
            </p:cNvPr>
            <p:cNvSpPr txBox="1"/>
            <p:nvPr/>
          </p:nvSpPr>
          <p:spPr>
            <a:xfrm>
              <a:off x="137450" y="1763523"/>
              <a:ext cx="8611005" cy="830997"/>
            </a:xfrm>
            <a:prstGeom prst="rect">
              <a:avLst/>
            </a:prstGeom>
            <a:solidFill>
              <a:schemeClr val="bg1"/>
            </a:solidFill>
            <a:ln w="25400">
              <a:solidFill>
                <a:schemeClr val="tx2"/>
              </a:solidFill>
            </a:ln>
          </p:spPr>
          <p:txBody>
            <a:bodyPr wrap="square" rtlCol="0">
              <a:spAutoFit/>
            </a:bodyPr>
            <a:lstStyle/>
            <a:p>
              <a:r>
                <a:rPr lang="it-IT" sz="1600" dirty="0">
                  <a:latin typeface="Cambria" panose="02040503050406030204" pitchFamily="18" charset="0"/>
                  <a:cs typeface="Arial Narrow" panose="020B0604020202020204" pitchFamily="34" charset="0"/>
                </a:rPr>
                <a:t>Si occupa di comprendere come le persone sviluppano il </a:t>
              </a:r>
              <a:r>
                <a:rPr lang="it-IT" sz="1600" b="1" dirty="0">
                  <a:solidFill>
                    <a:schemeClr val="accent2">
                      <a:lumMod val="75000"/>
                    </a:schemeClr>
                  </a:solidFill>
                  <a:latin typeface="Cambria" panose="02040503050406030204" pitchFamily="18" charset="0"/>
                  <a:cs typeface="Arial Narrow" panose="020B0604020202020204" pitchFamily="34" charset="0"/>
                </a:rPr>
                <a:t>giudizio sugli altri </a:t>
              </a:r>
              <a:r>
                <a:rPr lang="it-IT" sz="1600" b="1" dirty="0">
                  <a:latin typeface="Cambria" panose="02040503050406030204" pitchFamily="18" charset="0"/>
                  <a:cs typeface="Arial Narrow" panose="020B0604020202020204" pitchFamily="34" charset="0"/>
                </a:rPr>
                <a:t>partendo dai primi millisecondi della </a:t>
              </a:r>
              <a:r>
                <a:rPr lang="it-IT" sz="1600" b="1" dirty="0">
                  <a:solidFill>
                    <a:schemeClr val="accent2">
                      <a:lumMod val="75000"/>
                    </a:schemeClr>
                  </a:solidFill>
                  <a:latin typeface="Cambria" panose="02040503050406030204" pitchFamily="18" charset="0"/>
                  <a:cs typeface="Arial Narrow" panose="020B0604020202020204" pitchFamily="34" charset="0"/>
                </a:rPr>
                <a:t>percezione</a:t>
              </a:r>
              <a:r>
                <a:rPr lang="it-IT" sz="1600" dirty="0">
                  <a:latin typeface="Cambria" panose="02040503050406030204" pitchFamily="18" charset="0"/>
                  <a:cs typeface="Arial Narrow" panose="020B0604020202020204" pitchFamily="34" charset="0"/>
                </a:rPr>
                <a:t>, come lo </a:t>
              </a:r>
              <a:r>
                <a:rPr lang="it-IT" sz="1600" b="1" dirty="0">
                  <a:solidFill>
                    <a:schemeClr val="accent2">
                      <a:lumMod val="75000"/>
                    </a:schemeClr>
                  </a:solidFill>
                  <a:latin typeface="Cambria" panose="02040503050406030204" pitchFamily="18" charset="0"/>
                  <a:cs typeface="Arial Narrow" panose="020B0604020202020204" pitchFamily="34" charset="0"/>
                </a:rPr>
                <a:t>perfezionano</a:t>
              </a:r>
              <a:r>
                <a:rPr lang="it-IT" sz="1600" dirty="0">
                  <a:latin typeface="Cambria" panose="02040503050406030204" pitchFamily="18" charset="0"/>
                  <a:cs typeface="Arial Narrow" panose="020B0604020202020204" pitchFamily="34" charset="0"/>
                </a:rPr>
                <a:t> e come riescono ad </a:t>
              </a:r>
              <a:r>
                <a:rPr lang="it-IT" sz="1600" b="1" dirty="0">
                  <a:solidFill>
                    <a:schemeClr val="accent2">
                      <a:lumMod val="75000"/>
                    </a:schemeClr>
                  </a:solidFill>
                  <a:latin typeface="Cambria" panose="02040503050406030204" pitchFamily="18" charset="0"/>
                  <a:cs typeface="Arial Narrow" panose="020B0604020202020204" pitchFamily="34" charset="0"/>
                </a:rPr>
                <a:t>aggiornarlo e modificarlo.</a:t>
              </a:r>
            </a:p>
          </p:txBody>
        </p:sp>
        <p:sp>
          <p:nvSpPr>
            <p:cNvPr id="6" name="CasellaDiTesto 5">
              <a:extLst>
                <a:ext uri="{FF2B5EF4-FFF2-40B4-BE49-F238E27FC236}">
                  <a16:creationId xmlns:a16="http://schemas.microsoft.com/office/drawing/2014/main" id="{3FAFABD0-BC2F-0641-9CA0-221D04D6AEF2}"/>
                </a:ext>
              </a:extLst>
            </p:cNvPr>
            <p:cNvSpPr txBox="1"/>
            <p:nvPr/>
          </p:nvSpPr>
          <p:spPr>
            <a:xfrm>
              <a:off x="758660" y="3234125"/>
              <a:ext cx="5613539" cy="523220"/>
            </a:xfrm>
            <a:prstGeom prst="rect">
              <a:avLst/>
            </a:prstGeom>
            <a:noFill/>
          </p:spPr>
          <p:txBody>
            <a:bodyPr wrap="square" rtlCol="0">
              <a:spAutoFit/>
            </a:bodyPr>
            <a:lstStyle/>
            <a:p>
              <a:r>
                <a:rPr lang="it-IT" sz="1400" dirty="0">
                  <a:latin typeface="Cambria" panose="02040503050406030204" pitchFamily="18" charset="0"/>
                </a:rPr>
                <a:t>L’integrazione di nuove informazioni nel nostro sistema di conoscenze avviene attraverso un </a:t>
              </a:r>
              <a:r>
                <a:rPr lang="it-IT" sz="1400" b="1" dirty="0">
                  <a:latin typeface="Cambria" panose="02040503050406030204" pitchFamily="18" charset="0"/>
                </a:rPr>
                <a:t>processo sequenziale e continuo.</a:t>
              </a:r>
            </a:p>
          </p:txBody>
        </p:sp>
        <p:sp>
          <p:nvSpPr>
            <p:cNvPr id="19" name="CasellaDiTesto 18">
              <a:extLst>
                <a:ext uri="{FF2B5EF4-FFF2-40B4-BE49-F238E27FC236}">
                  <a16:creationId xmlns:a16="http://schemas.microsoft.com/office/drawing/2014/main" id="{AE44FF6A-D4CC-2148-B917-03F0C20A1D4C}"/>
                </a:ext>
              </a:extLst>
            </p:cNvPr>
            <p:cNvSpPr txBox="1"/>
            <p:nvPr/>
          </p:nvSpPr>
          <p:spPr>
            <a:xfrm>
              <a:off x="758661" y="2813145"/>
              <a:ext cx="3813339" cy="307777"/>
            </a:xfrm>
            <a:prstGeom prst="rect">
              <a:avLst/>
            </a:prstGeom>
            <a:noFill/>
            <a:ln>
              <a:solidFill>
                <a:schemeClr val="tx2"/>
              </a:solidFill>
            </a:ln>
          </p:spPr>
          <p:txBody>
            <a:bodyPr wrap="square" rtlCol="0">
              <a:spAutoFit/>
            </a:bodyPr>
            <a:lstStyle/>
            <a:p>
              <a:r>
                <a:rPr lang="it-IT" sz="1400" b="1" dirty="0">
                  <a:solidFill>
                    <a:schemeClr val="accent2">
                      <a:lumMod val="75000"/>
                    </a:schemeClr>
                  </a:solidFill>
                  <a:latin typeface="Cambria" panose="02040503050406030204" pitchFamily="18" charset="0"/>
                </a:rPr>
                <a:t>MODELLO ALGEBRICO [Anderson, 1981]</a:t>
              </a:r>
            </a:p>
          </p:txBody>
        </p:sp>
        <p:sp>
          <p:nvSpPr>
            <p:cNvPr id="10" name="CasellaDiTesto 9">
              <a:extLst>
                <a:ext uri="{FF2B5EF4-FFF2-40B4-BE49-F238E27FC236}">
                  <a16:creationId xmlns:a16="http://schemas.microsoft.com/office/drawing/2014/main" id="{142320CA-C0D6-7A48-86EE-588C5018DBB0}"/>
                </a:ext>
              </a:extLst>
            </p:cNvPr>
            <p:cNvSpPr txBox="1"/>
            <p:nvPr/>
          </p:nvSpPr>
          <p:spPr>
            <a:xfrm>
              <a:off x="274337" y="2763215"/>
              <a:ext cx="360996" cy="369332"/>
            </a:xfrm>
            <a:prstGeom prst="rect">
              <a:avLst/>
            </a:prstGeom>
            <a:noFill/>
          </p:spPr>
          <p:txBody>
            <a:bodyPr wrap="none" rtlCol="0">
              <a:spAutoFit/>
            </a:bodyPr>
            <a:lstStyle/>
            <a:p>
              <a:r>
                <a:rPr lang="it-IT" dirty="0">
                  <a:latin typeface="Cambria" panose="02040503050406030204" pitchFamily="18" charset="0"/>
                </a:rPr>
                <a:t>2.</a:t>
              </a:r>
            </a:p>
          </p:txBody>
        </p:sp>
      </p:grpSp>
      <p:grpSp>
        <p:nvGrpSpPr>
          <p:cNvPr id="7" name="Gruppo 6">
            <a:extLst>
              <a:ext uri="{FF2B5EF4-FFF2-40B4-BE49-F238E27FC236}">
                <a16:creationId xmlns:a16="http://schemas.microsoft.com/office/drawing/2014/main" id="{5BBF4BBC-E7E8-F846-B94B-5099E7DDBB68}"/>
              </a:ext>
            </a:extLst>
          </p:cNvPr>
          <p:cNvGrpSpPr/>
          <p:nvPr/>
        </p:nvGrpSpPr>
        <p:grpSpPr>
          <a:xfrm>
            <a:off x="2513653" y="4276182"/>
            <a:ext cx="3265748" cy="592979"/>
            <a:chOff x="758661" y="4183630"/>
            <a:chExt cx="3265748" cy="592979"/>
          </a:xfrm>
        </p:grpSpPr>
        <p:sp>
          <p:nvSpPr>
            <p:cNvPr id="2" name="CasellaDiTesto 1">
              <a:extLst>
                <a:ext uri="{FF2B5EF4-FFF2-40B4-BE49-F238E27FC236}">
                  <a16:creationId xmlns:a16="http://schemas.microsoft.com/office/drawing/2014/main" id="{7412723B-BF4A-D347-BE51-ECA6730E7522}"/>
                </a:ext>
              </a:extLst>
            </p:cNvPr>
            <p:cNvSpPr txBox="1"/>
            <p:nvPr/>
          </p:nvSpPr>
          <p:spPr>
            <a:xfrm>
              <a:off x="758661" y="4346824"/>
              <a:ext cx="1677447" cy="307777"/>
            </a:xfrm>
            <a:prstGeom prst="rect">
              <a:avLst/>
            </a:prstGeom>
            <a:noFill/>
          </p:spPr>
          <p:txBody>
            <a:bodyPr wrap="none" rtlCol="0">
              <a:spAutoFit/>
            </a:bodyPr>
            <a:lstStyle/>
            <a:p>
              <a:r>
                <a:rPr lang="it-IT" sz="1400" b="1" dirty="0">
                  <a:latin typeface="Cambria" panose="02040503050406030204" pitchFamily="18" charset="0"/>
                </a:rPr>
                <a:t>Il target sociale è </a:t>
              </a:r>
            </a:p>
          </p:txBody>
        </p:sp>
        <p:sp>
          <p:nvSpPr>
            <p:cNvPr id="18" name="CasellaDiTesto 17">
              <a:extLst>
                <a:ext uri="{FF2B5EF4-FFF2-40B4-BE49-F238E27FC236}">
                  <a16:creationId xmlns:a16="http://schemas.microsoft.com/office/drawing/2014/main" id="{FE3B354B-19F3-914A-BEC9-90D15A6C847F}"/>
                </a:ext>
              </a:extLst>
            </p:cNvPr>
            <p:cNvSpPr txBox="1"/>
            <p:nvPr/>
          </p:nvSpPr>
          <p:spPr>
            <a:xfrm>
              <a:off x="2306300" y="4183630"/>
              <a:ext cx="1257588" cy="276999"/>
            </a:xfrm>
            <a:prstGeom prst="rect">
              <a:avLst/>
            </a:prstGeom>
            <a:noFill/>
          </p:spPr>
          <p:txBody>
            <a:bodyPr wrap="none" rtlCol="0">
              <a:spAutoFit/>
            </a:bodyPr>
            <a:lstStyle/>
            <a:p>
              <a:r>
                <a:rPr lang="it-IT" sz="1200" dirty="0">
                  <a:solidFill>
                    <a:schemeClr val="accent2">
                      <a:lumMod val="50000"/>
                    </a:schemeClr>
                  </a:solidFill>
                  <a:latin typeface="Cambria" panose="02040503050406030204" pitchFamily="18" charset="0"/>
                </a:rPr>
                <a:t>Intelligente (++)</a:t>
              </a:r>
            </a:p>
          </p:txBody>
        </p:sp>
        <p:sp>
          <p:nvSpPr>
            <p:cNvPr id="21" name="CasellaDiTesto 20">
              <a:extLst>
                <a:ext uri="{FF2B5EF4-FFF2-40B4-BE49-F238E27FC236}">
                  <a16:creationId xmlns:a16="http://schemas.microsoft.com/office/drawing/2014/main" id="{2E7C063D-452D-D349-A87E-B9217184DB3E}"/>
                </a:ext>
              </a:extLst>
            </p:cNvPr>
            <p:cNvSpPr txBox="1"/>
            <p:nvPr/>
          </p:nvSpPr>
          <p:spPr>
            <a:xfrm>
              <a:off x="2306300" y="4499610"/>
              <a:ext cx="1165319" cy="276999"/>
            </a:xfrm>
            <a:prstGeom prst="rect">
              <a:avLst/>
            </a:prstGeom>
            <a:noFill/>
          </p:spPr>
          <p:txBody>
            <a:bodyPr wrap="none" rtlCol="0">
              <a:spAutoFit/>
            </a:bodyPr>
            <a:lstStyle/>
            <a:p>
              <a:r>
                <a:rPr lang="it-IT" sz="1200" dirty="0">
                  <a:solidFill>
                    <a:schemeClr val="accent2">
                      <a:lumMod val="50000"/>
                    </a:schemeClr>
                  </a:solidFill>
                  <a:latin typeface="Cambria" panose="02040503050406030204" pitchFamily="18" charset="0"/>
                </a:rPr>
                <a:t>Disordinato (-)</a:t>
              </a:r>
            </a:p>
          </p:txBody>
        </p:sp>
        <p:sp>
          <p:nvSpPr>
            <p:cNvPr id="3" name="CasellaDiTesto 2">
              <a:extLst>
                <a:ext uri="{FF2B5EF4-FFF2-40B4-BE49-F238E27FC236}">
                  <a16:creationId xmlns:a16="http://schemas.microsoft.com/office/drawing/2014/main" id="{72F4610A-49C3-EF48-8CD8-50A9B2067D5A}"/>
                </a:ext>
              </a:extLst>
            </p:cNvPr>
            <p:cNvSpPr txBox="1"/>
            <p:nvPr/>
          </p:nvSpPr>
          <p:spPr>
            <a:xfrm>
              <a:off x="3514333" y="4315389"/>
              <a:ext cx="510076" cy="369332"/>
            </a:xfrm>
            <a:prstGeom prst="rect">
              <a:avLst/>
            </a:prstGeom>
            <a:noFill/>
          </p:spPr>
          <p:txBody>
            <a:bodyPr wrap="none" rtlCol="0">
              <a:spAutoFit/>
            </a:bodyPr>
            <a:lstStyle/>
            <a:p>
              <a:r>
                <a:rPr lang="it-IT" b="1" dirty="0">
                  <a:latin typeface="Cambria" panose="02040503050406030204" pitchFamily="18" charset="0"/>
                </a:rPr>
                <a:t>(+)</a:t>
              </a:r>
            </a:p>
          </p:txBody>
        </p:sp>
      </p:grpSp>
      <p:sp>
        <p:nvSpPr>
          <p:cNvPr id="8" name="Rettangolo 7">
            <a:extLst>
              <a:ext uri="{FF2B5EF4-FFF2-40B4-BE49-F238E27FC236}">
                <a16:creationId xmlns:a16="http://schemas.microsoft.com/office/drawing/2014/main" id="{4A642D74-7A27-E94D-A474-D605BBDC75EF}"/>
              </a:ext>
            </a:extLst>
          </p:cNvPr>
          <p:cNvSpPr/>
          <p:nvPr/>
        </p:nvSpPr>
        <p:spPr>
          <a:xfrm>
            <a:off x="2351584" y="4149080"/>
            <a:ext cx="3744416"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5" name="Connettore 2 24">
            <a:extLst>
              <a:ext uri="{FF2B5EF4-FFF2-40B4-BE49-F238E27FC236}">
                <a16:creationId xmlns:a16="http://schemas.microsoft.com/office/drawing/2014/main" id="{90DF8948-3B9D-AF42-9171-1C96E2AF8170}"/>
              </a:ext>
            </a:extLst>
          </p:cNvPr>
          <p:cNvCxnSpPr>
            <a:cxnSpLocks/>
          </p:cNvCxnSpPr>
          <p:nvPr/>
        </p:nvCxnSpPr>
        <p:spPr>
          <a:xfrm flipH="1">
            <a:off x="4061293" y="4581128"/>
            <a:ext cx="1208033" cy="0"/>
          </a:xfrm>
          <a:prstGeom prst="straightConnector1">
            <a:avLst/>
          </a:prstGeom>
          <a:ln w="22225">
            <a:solidFill>
              <a:schemeClr val="accent2">
                <a:lumMod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6304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18</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formazione delle impressioni</a:t>
            </a:r>
          </a:p>
          <a:p>
            <a:endParaRPr lang="it-IT" sz="2800" b="1" dirty="0">
              <a:solidFill>
                <a:schemeClr val="tx1"/>
              </a:solidFill>
              <a:latin typeface="Cambria" panose="02040503050406030204" pitchFamily="18" charset="0"/>
              <a:cs typeface="Arial" panose="020B0604020202020204" pitchFamily="34" charset="0"/>
            </a:endParaRPr>
          </a:p>
        </p:txBody>
      </p:sp>
      <p:sp>
        <p:nvSpPr>
          <p:cNvPr id="17" name="Rettangolo 16">
            <a:extLst>
              <a:ext uri="{FF2B5EF4-FFF2-40B4-BE49-F238E27FC236}">
                <a16:creationId xmlns:a16="http://schemas.microsoft.com/office/drawing/2014/main" id="{78F9C849-C87C-8C4E-B1F5-938A477921D2}"/>
              </a:ext>
            </a:extLst>
          </p:cNvPr>
          <p:cNvSpPr/>
          <p:nvPr/>
        </p:nvSpPr>
        <p:spPr>
          <a:xfrm>
            <a:off x="4261560" y="974637"/>
            <a:ext cx="4210704"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dirty="0">
                <a:latin typeface="Cambria" panose="02040503050406030204" pitchFamily="18" charset="0"/>
                <a:cs typeface="Arial Narrow" panose="020B0604020202020204" pitchFamily="34" charset="0"/>
              </a:rPr>
              <a:t>Le </a:t>
            </a:r>
            <a:r>
              <a:rPr lang="it-IT" b="1" dirty="0">
                <a:latin typeface="Cambria" panose="02040503050406030204" pitchFamily="18" charset="0"/>
                <a:cs typeface="Arial Narrow" panose="020B0604020202020204" pitchFamily="34" charset="0"/>
              </a:rPr>
              <a:t>inferenze comportamento-tratto</a:t>
            </a:r>
            <a:endParaRPr lang="it-IT" b="1" dirty="0">
              <a:solidFill>
                <a:schemeClr val="tx2">
                  <a:lumMod val="50000"/>
                </a:schemeClr>
              </a:solidFill>
              <a:latin typeface="Cambria" panose="02040503050406030204" pitchFamily="18" charset="0"/>
              <a:cs typeface="Arial Narrow" panose="020B0604020202020204" pitchFamily="34" charset="0"/>
            </a:endParaRPr>
          </a:p>
        </p:txBody>
      </p:sp>
      <p:grpSp>
        <p:nvGrpSpPr>
          <p:cNvPr id="32" name="Gruppo 31">
            <a:extLst>
              <a:ext uri="{FF2B5EF4-FFF2-40B4-BE49-F238E27FC236}">
                <a16:creationId xmlns:a16="http://schemas.microsoft.com/office/drawing/2014/main" id="{3F332D72-8B81-4242-9BB7-F371BB391DA5}"/>
              </a:ext>
            </a:extLst>
          </p:cNvPr>
          <p:cNvGrpSpPr/>
          <p:nvPr/>
        </p:nvGrpSpPr>
        <p:grpSpPr>
          <a:xfrm>
            <a:off x="1661450" y="1763524"/>
            <a:ext cx="9115070" cy="2457565"/>
            <a:chOff x="137450" y="1763523"/>
            <a:chExt cx="9115070" cy="2457565"/>
          </a:xfrm>
        </p:grpSpPr>
        <p:sp>
          <p:nvSpPr>
            <p:cNvPr id="9" name="CasellaDiTesto 8">
              <a:extLst>
                <a:ext uri="{FF2B5EF4-FFF2-40B4-BE49-F238E27FC236}">
                  <a16:creationId xmlns:a16="http://schemas.microsoft.com/office/drawing/2014/main" id="{141CF05C-4927-6B44-B7EF-4967BE7374D4}"/>
                </a:ext>
              </a:extLst>
            </p:cNvPr>
            <p:cNvSpPr txBox="1"/>
            <p:nvPr/>
          </p:nvSpPr>
          <p:spPr>
            <a:xfrm>
              <a:off x="137450" y="1763523"/>
              <a:ext cx="8611005" cy="584775"/>
            </a:xfrm>
            <a:prstGeom prst="rect">
              <a:avLst/>
            </a:prstGeom>
            <a:solidFill>
              <a:schemeClr val="bg1"/>
            </a:solidFill>
            <a:ln w="25400">
              <a:solidFill>
                <a:schemeClr val="tx2"/>
              </a:solidFill>
            </a:ln>
          </p:spPr>
          <p:txBody>
            <a:bodyPr wrap="square" rtlCol="0">
              <a:spAutoFit/>
            </a:bodyPr>
            <a:lstStyle/>
            <a:p>
              <a:r>
                <a:rPr lang="it-IT" sz="1600" dirty="0">
                  <a:latin typeface="Cambria" panose="02040503050406030204" pitchFamily="18" charset="0"/>
                  <a:cs typeface="Arial Narrow" panose="020B0604020202020204" pitchFamily="34" charset="0"/>
                </a:rPr>
                <a:t>Cercare di </a:t>
              </a:r>
              <a:r>
                <a:rPr lang="it-IT" sz="1600" b="1" dirty="0">
                  <a:latin typeface="Cambria" panose="02040503050406030204" pitchFamily="18" charset="0"/>
                  <a:cs typeface="Arial Narrow" panose="020B0604020202020204" pitchFamily="34" charset="0"/>
                </a:rPr>
                <a:t>comprendere le </a:t>
              </a:r>
              <a:r>
                <a:rPr lang="it-IT" sz="1600" b="1" dirty="0">
                  <a:solidFill>
                    <a:schemeClr val="accent1">
                      <a:lumMod val="50000"/>
                    </a:schemeClr>
                  </a:solidFill>
                  <a:latin typeface="Cambria" panose="02040503050406030204" pitchFamily="18" charset="0"/>
                  <a:cs typeface="Arial Narrow" panose="020B0604020202020204" pitchFamily="34" charset="0"/>
                </a:rPr>
                <a:t>caratteristiche</a:t>
              </a:r>
              <a:r>
                <a:rPr lang="it-IT" sz="1600" b="1" dirty="0">
                  <a:latin typeface="Cambria" panose="02040503050406030204" pitchFamily="18" charset="0"/>
                  <a:cs typeface="Arial Narrow" panose="020B0604020202020204" pitchFamily="34" charset="0"/>
                </a:rPr>
                <a:t> dei target sociali </a:t>
              </a:r>
              <a:r>
                <a:rPr lang="it-IT" sz="1600" dirty="0">
                  <a:latin typeface="Cambria" panose="02040503050406030204" pitchFamily="18" charset="0"/>
                  <a:cs typeface="Arial Narrow" panose="020B0604020202020204" pitchFamily="34" charset="0"/>
                </a:rPr>
                <a:t>a partire dalle </a:t>
              </a:r>
              <a:r>
                <a:rPr lang="it-IT" sz="1600" b="1" dirty="0">
                  <a:latin typeface="Cambria" panose="02040503050406030204" pitchFamily="18" charset="0"/>
                  <a:cs typeface="Arial Narrow" panose="020B0604020202020204" pitchFamily="34" charset="0"/>
                </a:rPr>
                <a:t>osservazioni delle </a:t>
              </a:r>
              <a:r>
                <a:rPr lang="it-IT" sz="1600" b="1" dirty="0">
                  <a:solidFill>
                    <a:schemeClr val="accent1">
                      <a:lumMod val="50000"/>
                    </a:schemeClr>
                  </a:solidFill>
                  <a:latin typeface="Cambria" panose="02040503050406030204" pitchFamily="18" charset="0"/>
                  <a:cs typeface="Arial Narrow" panose="020B0604020202020204" pitchFamily="34" charset="0"/>
                </a:rPr>
                <a:t>azioni</a:t>
              </a:r>
              <a:r>
                <a:rPr lang="it-IT" sz="1600" b="1" dirty="0">
                  <a:latin typeface="Cambria" panose="02040503050406030204" pitchFamily="18" charset="0"/>
                  <a:cs typeface="Arial Narrow" panose="020B0604020202020204" pitchFamily="34" charset="0"/>
                </a:rPr>
                <a:t> compiute.</a:t>
              </a:r>
              <a:endParaRPr lang="it-IT" sz="1600" b="1" dirty="0">
                <a:solidFill>
                  <a:schemeClr val="accent2">
                    <a:lumMod val="75000"/>
                  </a:schemeClr>
                </a:solidFill>
                <a:latin typeface="Cambria" panose="02040503050406030204" pitchFamily="18" charset="0"/>
                <a:cs typeface="Arial Narrow" panose="020B0604020202020204" pitchFamily="34" charset="0"/>
              </a:endParaRPr>
            </a:p>
          </p:txBody>
        </p:sp>
        <p:sp>
          <p:nvSpPr>
            <p:cNvPr id="20" name="CasellaDiTesto 19">
              <a:extLst>
                <a:ext uri="{FF2B5EF4-FFF2-40B4-BE49-F238E27FC236}">
                  <a16:creationId xmlns:a16="http://schemas.microsoft.com/office/drawing/2014/main" id="{9AF51351-83CD-6E4F-869F-BA78B2E0EE91}"/>
                </a:ext>
              </a:extLst>
            </p:cNvPr>
            <p:cNvSpPr txBox="1"/>
            <p:nvPr/>
          </p:nvSpPr>
          <p:spPr>
            <a:xfrm>
              <a:off x="3034041" y="2511436"/>
              <a:ext cx="3075918" cy="338554"/>
            </a:xfrm>
            <a:prstGeom prst="rect">
              <a:avLst/>
            </a:prstGeom>
            <a:noFill/>
            <a:ln>
              <a:solidFill>
                <a:schemeClr val="tx2"/>
              </a:solidFill>
            </a:ln>
          </p:spPr>
          <p:txBody>
            <a:bodyPr wrap="square" rtlCol="0">
              <a:spAutoFit/>
            </a:bodyPr>
            <a:lstStyle/>
            <a:p>
              <a:r>
                <a:rPr lang="it-IT" sz="1600" b="1" dirty="0">
                  <a:solidFill>
                    <a:schemeClr val="accent2">
                      <a:lumMod val="75000"/>
                    </a:schemeClr>
                  </a:solidFill>
                  <a:latin typeface="Cambria" panose="02040503050406030204" pitchFamily="18" charset="0"/>
                </a:rPr>
                <a:t>INFERENZA CORRISPONDENTE</a:t>
              </a:r>
            </a:p>
          </p:txBody>
        </p:sp>
        <p:cxnSp>
          <p:nvCxnSpPr>
            <p:cNvPr id="22" name="Connettore 1 21">
              <a:extLst>
                <a:ext uri="{FF2B5EF4-FFF2-40B4-BE49-F238E27FC236}">
                  <a16:creationId xmlns:a16="http://schemas.microsoft.com/office/drawing/2014/main" id="{474E3712-FA63-B24E-ACB5-A16E80595001}"/>
                </a:ext>
              </a:extLst>
            </p:cNvPr>
            <p:cNvCxnSpPr>
              <a:cxnSpLocks/>
            </p:cNvCxnSpPr>
            <p:nvPr/>
          </p:nvCxnSpPr>
          <p:spPr>
            <a:xfrm>
              <a:off x="4716016" y="2849990"/>
              <a:ext cx="0" cy="1371098"/>
            </a:xfrm>
            <a:prstGeom prst="line">
              <a:avLst/>
            </a:prstGeom>
          </p:spPr>
          <p:style>
            <a:lnRef idx="1">
              <a:schemeClr val="accent1"/>
            </a:lnRef>
            <a:fillRef idx="0">
              <a:schemeClr val="accent1"/>
            </a:fillRef>
            <a:effectRef idx="0">
              <a:schemeClr val="accent1"/>
            </a:effectRef>
            <a:fontRef idx="minor">
              <a:schemeClr val="tx1"/>
            </a:fontRef>
          </p:style>
        </p:cxnSp>
        <p:sp>
          <p:nvSpPr>
            <p:cNvPr id="23" name="CasellaDiTesto 22">
              <a:extLst>
                <a:ext uri="{FF2B5EF4-FFF2-40B4-BE49-F238E27FC236}">
                  <a16:creationId xmlns:a16="http://schemas.microsoft.com/office/drawing/2014/main" id="{EDCEED9C-5C6E-864F-818A-90C6E2A07315}"/>
                </a:ext>
              </a:extLst>
            </p:cNvPr>
            <p:cNvSpPr txBox="1"/>
            <p:nvPr/>
          </p:nvSpPr>
          <p:spPr>
            <a:xfrm>
              <a:off x="897636" y="2979344"/>
              <a:ext cx="2638491" cy="276999"/>
            </a:xfrm>
            <a:prstGeom prst="rect">
              <a:avLst/>
            </a:prstGeom>
            <a:noFill/>
            <a:ln>
              <a:solidFill>
                <a:schemeClr val="tx2"/>
              </a:solidFill>
            </a:ln>
          </p:spPr>
          <p:txBody>
            <a:bodyPr wrap="square" rtlCol="0">
              <a:spAutoFit/>
            </a:bodyPr>
            <a:lstStyle/>
            <a:p>
              <a:r>
                <a:rPr lang="it-IT" sz="1200" b="1" dirty="0">
                  <a:latin typeface="Cambria" panose="02040503050406030204" pitchFamily="18" charset="0"/>
                </a:rPr>
                <a:t>FATTORI SITUAZIONALI (esterni)</a:t>
              </a:r>
            </a:p>
          </p:txBody>
        </p:sp>
        <p:sp>
          <p:nvSpPr>
            <p:cNvPr id="26" name="CasellaDiTesto 25">
              <a:extLst>
                <a:ext uri="{FF2B5EF4-FFF2-40B4-BE49-F238E27FC236}">
                  <a16:creationId xmlns:a16="http://schemas.microsoft.com/office/drawing/2014/main" id="{C5E13FE2-5327-B34C-9A23-B0210E3F5F3B}"/>
                </a:ext>
              </a:extLst>
            </p:cNvPr>
            <p:cNvSpPr txBox="1"/>
            <p:nvPr/>
          </p:nvSpPr>
          <p:spPr>
            <a:xfrm>
              <a:off x="5605745" y="2979344"/>
              <a:ext cx="2640619" cy="276999"/>
            </a:xfrm>
            <a:prstGeom prst="rect">
              <a:avLst/>
            </a:prstGeom>
            <a:noFill/>
            <a:ln>
              <a:solidFill>
                <a:schemeClr val="tx2"/>
              </a:solidFill>
            </a:ln>
          </p:spPr>
          <p:txBody>
            <a:bodyPr wrap="square" rtlCol="0">
              <a:spAutoFit/>
            </a:bodyPr>
            <a:lstStyle/>
            <a:p>
              <a:r>
                <a:rPr lang="it-IT" sz="1200" b="1" dirty="0">
                  <a:latin typeface="Cambria" panose="02040503050406030204" pitchFamily="18" charset="0"/>
                </a:rPr>
                <a:t>FATTORI DISPOSIZIONALI (interni)</a:t>
              </a:r>
            </a:p>
          </p:txBody>
        </p:sp>
        <p:sp>
          <p:nvSpPr>
            <p:cNvPr id="13" name="CasellaDiTesto 12">
              <a:extLst>
                <a:ext uri="{FF2B5EF4-FFF2-40B4-BE49-F238E27FC236}">
                  <a16:creationId xmlns:a16="http://schemas.microsoft.com/office/drawing/2014/main" id="{AF527928-4B58-FE44-8812-CBAC26316FCC}"/>
                </a:ext>
              </a:extLst>
            </p:cNvPr>
            <p:cNvSpPr txBox="1"/>
            <p:nvPr/>
          </p:nvSpPr>
          <p:spPr>
            <a:xfrm>
              <a:off x="144029" y="3475509"/>
              <a:ext cx="4715997" cy="461665"/>
            </a:xfrm>
            <a:prstGeom prst="rect">
              <a:avLst/>
            </a:prstGeom>
            <a:noFill/>
          </p:spPr>
          <p:txBody>
            <a:bodyPr wrap="square" rtlCol="0">
              <a:spAutoFit/>
            </a:bodyPr>
            <a:lstStyle/>
            <a:p>
              <a:r>
                <a:rPr lang="it-IT" sz="1200" dirty="0">
                  <a:latin typeface="Cambria" panose="02040503050406030204" pitchFamily="18" charset="0"/>
                </a:rPr>
                <a:t>«Luca ha rubato del cibo al supermercato </a:t>
              </a:r>
              <a:r>
                <a:rPr lang="it-IT" sz="1200" b="1" dirty="0">
                  <a:latin typeface="Cambria" panose="02040503050406030204" pitchFamily="18" charset="0"/>
                </a:rPr>
                <a:t>perché ha perso il lavoro e non ha soldi per sfamare sua figlia</a:t>
              </a:r>
              <a:r>
                <a:rPr lang="it-IT" sz="1200" dirty="0">
                  <a:latin typeface="Cambria" panose="02040503050406030204" pitchFamily="18" charset="0"/>
                </a:rPr>
                <a:t>»</a:t>
              </a:r>
            </a:p>
          </p:txBody>
        </p:sp>
        <p:sp>
          <p:nvSpPr>
            <p:cNvPr id="27" name="CasellaDiTesto 26">
              <a:extLst>
                <a:ext uri="{FF2B5EF4-FFF2-40B4-BE49-F238E27FC236}">
                  <a16:creationId xmlns:a16="http://schemas.microsoft.com/office/drawing/2014/main" id="{04FE5E76-8BE4-5640-8895-4D253D2AE4E5}"/>
                </a:ext>
              </a:extLst>
            </p:cNvPr>
            <p:cNvSpPr txBox="1"/>
            <p:nvPr/>
          </p:nvSpPr>
          <p:spPr>
            <a:xfrm>
              <a:off x="4680534" y="3475509"/>
              <a:ext cx="4571986" cy="276999"/>
            </a:xfrm>
            <a:prstGeom prst="rect">
              <a:avLst/>
            </a:prstGeom>
            <a:noFill/>
          </p:spPr>
          <p:txBody>
            <a:bodyPr wrap="square" rtlCol="0">
              <a:spAutoFit/>
            </a:bodyPr>
            <a:lstStyle/>
            <a:p>
              <a:r>
                <a:rPr lang="it-IT" sz="1200" dirty="0">
                  <a:latin typeface="Cambria" panose="02040503050406030204" pitchFamily="18" charset="0"/>
                </a:rPr>
                <a:t>«Luca </a:t>
              </a:r>
              <a:r>
                <a:rPr lang="it-IT" sz="1200" b="1" dirty="0">
                  <a:latin typeface="Cambria" panose="02040503050406030204" pitchFamily="18" charset="0"/>
                </a:rPr>
                <a:t>è disonesto</a:t>
              </a:r>
              <a:r>
                <a:rPr lang="it-IT" sz="1200" dirty="0">
                  <a:latin typeface="Cambria" panose="02040503050406030204" pitchFamily="18" charset="0"/>
                </a:rPr>
                <a:t>»</a:t>
              </a:r>
            </a:p>
          </p:txBody>
        </p:sp>
      </p:grpSp>
      <p:cxnSp>
        <p:nvCxnSpPr>
          <p:cNvPr id="28" name="Connettore 1 27">
            <a:extLst>
              <a:ext uri="{FF2B5EF4-FFF2-40B4-BE49-F238E27FC236}">
                <a16:creationId xmlns:a16="http://schemas.microsoft.com/office/drawing/2014/main" id="{B1B1A06D-ACE7-244E-A6DF-CEB8CA09CCD9}"/>
              </a:ext>
            </a:extLst>
          </p:cNvPr>
          <p:cNvCxnSpPr>
            <a:cxnSpLocks/>
          </p:cNvCxnSpPr>
          <p:nvPr/>
        </p:nvCxnSpPr>
        <p:spPr>
          <a:xfrm>
            <a:off x="1524000" y="4221088"/>
            <a:ext cx="914400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5" name="Gruppo 34">
            <a:extLst>
              <a:ext uri="{FF2B5EF4-FFF2-40B4-BE49-F238E27FC236}">
                <a16:creationId xmlns:a16="http://schemas.microsoft.com/office/drawing/2014/main" id="{EABA6A84-008D-DF4D-9758-C45AA782A9F5}"/>
              </a:ext>
            </a:extLst>
          </p:cNvPr>
          <p:cNvGrpSpPr/>
          <p:nvPr/>
        </p:nvGrpSpPr>
        <p:grpSpPr>
          <a:xfrm>
            <a:off x="1661452" y="4289559"/>
            <a:ext cx="8683021" cy="738664"/>
            <a:chOff x="137451" y="4289559"/>
            <a:chExt cx="8683021" cy="738664"/>
          </a:xfrm>
        </p:grpSpPr>
        <p:sp>
          <p:nvSpPr>
            <p:cNvPr id="33" name="CasellaDiTesto 32">
              <a:extLst>
                <a:ext uri="{FF2B5EF4-FFF2-40B4-BE49-F238E27FC236}">
                  <a16:creationId xmlns:a16="http://schemas.microsoft.com/office/drawing/2014/main" id="{FB184B7B-4001-2649-9615-CE7D39321338}"/>
                </a:ext>
              </a:extLst>
            </p:cNvPr>
            <p:cNvSpPr txBox="1"/>
            <p:nvPr/>
          </p:nvSpPr>
          <p:spPr>
            <a:xfrm>
              <a:off x="137451" y="4505003"/>
              <a:ext cx="3930493" cy="307777"/>
            </a:xfrm>
            <a:prstGeom prst="rect">
              <a:avLst/>
            </a:prstGeom>
            <a:noFill/>
            <a:ln>
              <a:solidFill>
                <a:schemeClr val="tx2"/>
              </a:solidFill>
            </a:ln>
          </p:spPr>
          <p:txBody>
            <a:bodyPr wrap="square" rtlCol="0">
              <a:spAutoFit/>
            </a:bodyPr>
            <a:lstStyle/>
            <a:p>
              <a:r>
                <a:rPr lang="it-IT" sz="1400" dirty="0">
                  <a:solidFill>
                    <a:schemeClr val="accent2">
                      <a:lumMod val="75000"/>
                    </a:schemeClr>
                  </a:solidFill>
                  <a:latin typeface="Cambria" panose="02040503050406030204" pitchFamily="18" charset="0"/>
                </a:rPr>
                <a:t>Errore fondamentale di attribuzione </a:t>
              </a:r>
              <a:r>
                <a:rPr lang="it-IT" sz="1400" dirty="0">
                  <a:latin typeface="Cambria" panose="02040503050406030204" pitchFamily="18" charset="0"/>
                </a:rPr>
                <a:t>[</a:t>
              </a:r>
              <a:r>
                <a:rPr lang="it-IT" sz="1400" dirty="0" err="1">
                  <a:latin typeface="Cambria" panose="02040503050406030204" pitchFamily="18" charset="0"/>
                </a:rPr>
                <a:t>Ross</a:t>
              </a:r>
              <a:r>
                <a:rPr lang="it-IT" sz="1400" dirty="0">
                  <a:latin typeface="Cambria" panose="02040503050406030204" pitchFamily="18" charset="0"/>
                </a:rPr>
                <a:t>, 1977]</a:t>
              </a:r>
            </a:p>
          </p:txBody>
        </p:sp>
        <p:sp>
          <p:nvSpPr>
            <p:cNvPr id="34" name="CasellaDiTesto 33">
              <a:extLst>
                <a:ext uri="{FF2B5EF4-FFF2-40B4-BE49-F238E27FC236}">
                  <a16:creationId xmlns:a16="http://schemas.microsoft.com/office/drawing/2014/main" id="{924C53ED-BC51-B04E-BF59-4C2FE7461347}"/>
                </a:ext>
              </a:extLst>
            </p:cNvPr>
            <p:cNvSpPr txBox="1"/>
            <p:nvPr/>
          </p:nvSpPr>
          <p:spPr>
            <a:xfrm>
              <a:off x="4114814" y="4289559"/>
              <a:ext cx="4705658" cy="738664"/>
            </a:xfrm>
            <a:prstGeom prst="rect">
              <a:avLst/>
            </a:prstGeom>
            <a:noFill/>
          </p:spPr>
          <p:txBody>
            <a:bodyPr wrap="square" rtlCol="0">
              <a:spAutoFit/>
            </a:bodyPr>
            <a:lstStyle/>
            <a:p>
              <a:r>
                <a:rPr lang="it-IT" sz="1400" dirty="0">
                  <a:latin typeface="Cambria" panose="02040503050406030204" pitchFamily="18" charset="0"/>
                </a:rPr>
                <a:t>Tendenza a </a:t>
              </a:r>
              <a:r>
                <a:rPr lang="it-IT" sz="1400" b="1" dirty="0">
                  <a:latin typeface="Cambria" panose="02040503050406030204" pitchFamily="18" charset="0"/>
                </a:rPr>
                <a:t>sovrastimare i fattori disposizionali </a:t>
              </a:r>
              <a:r>
                <a:rPr lang="it-IT" sz="1400" dirty="0">
                  <a:latin typeface="Cambria" panose="02040503050406030204" pitchFamily="18" charset="0"/>
                </a:rPr>
                <a:t>e </a:t>
              </a:r>
              <a:r>
                <a:rPr lang="it-IT" sz="1400" b="1" dirty="0">
                  <a:latin typeface="Cambria" panose="02040503050406030204" pitchFamily="18" charset="0"/>
                </a:rPr>
                <a:t>sottostimare i fattori situazionali </a:t>
              </a:r>
              <a:r>
                <a:rPr lang="it-IT" sz="1400" dirty="0">
                  <a:latin typeface="Cambria" panose="02040503050406030204" pitchFamily="18" charset="0"/>
                </a:rPr>
                <a:t>nell’attribuire le cause del comportamento altrui.</a:t>
              </a:r>
            </a:p>
          </p:txBody>
        </p:sp>
      </p:grpSp>
      <p:grpSp>
        <p:nvGrpSpPr>
          <p:cNvPr id="38" name="Gruppo 37">
            <a:extLst>
              <a:ext uri="{FF2B5EF4-FFF2-40B4-BE49-F238E27FC236}">
                <a16:creationId xmlns:a16="http://schemas.microsoft.com/office/drawing/2014/main" id="{5A3CDCC7-1AAF-4A4F-B7A0-A4AEE5E0C7FF}"/>
              </a:ext>
            </a:extLst>
          </p:cNvPr>
          <p:cNvGrpSpPr/>
          <p:nvPr/>
        </p:nvGrpSpPr>
        <p:grpSpPr>
          <a:xfrm>
            <a:off x="1661452" y="5277204"/>
            <a:ext cx="8322981" cy="523220"/>
            <a:chOff x="137451" y="5277204"/>
            <a:chExt cx="8322981" cy="523220"/>
          </a:xfrm>
        </p:grpSpPr>
        <p:sp>
          <p:nvSpPr>
            <p:cNvPr id="36" name="CasellaDiTesto 35">
              <a:extLst>
                <a:ext uri="{FF2B5EF4-FFF2-40B4-BE49-F238E27FC236}">
                  <a16:creationId xmlns:a16="http://schemas.microsoft.com/office/drawing/2014/main" id="{33C4023D-AB52-AE45-95EB-502CBD665167}"/>
                </a:ext>
              </a:extLst>
            </p:cNvPr>
            <p:cNvSpPr txBox="1"/>
            <p:nvPr/>
          </p:nvSpPr>
          <p:spPr>
            <a:xfrm>
              <a:off x="137451" y="5395326"/>
              <a:ext cx="3138406" cy="307777"/>
            </a:xfrm>
            <a:prstGeom prst="rect">
              <a:avLst/>
            </a:prstGeom>
            <a:noFill/>
            <a:ln>
              <a:solidFill>
                <a:schemeClr val="tx2"/>
              </a:solidFill>
            </a:ln>
          </p:spPr>
          <p:txBody>
            <a:bodyPr wrap="square" rtlCol="0">
              <a:spAutoFit/>
            </a:bodyPr>
            <a:lstStyle/>
            <a:p>
              <a:r>
                <a:rPr lang="it-IT" sz="1400" dirty="0">
                  <a:solidFill>
                    <a:schemeClr val="accent2">
                      <a:lumMod val="75000"/>
                    </a:schemeClr>
                  </a:solidFill>
                  <a:latin typeface="Cambria" panose="02040503050406030204" pitchFamily="18" charset="0"/>
                </a:rPr>
                <a:t>Self-</a:t>
              </a:r>
              <a:r>
                <a:rPr lang="it-IT" sz="1400" dirty="0" err="1">
                  <a:solidFill>
                    <a:schemeClr val="accent2">
                      <a:lumMod val="75000"/>
                    </a:schemeClr>
                  </a:solidFill>
                  <a:latin typeface="Cambria" panose="02040503050406030204" pitchFamily="18" charset="0"/>
                </a:rPr>
                <a:t>serving</a:t>
              </a:r>
              <a:r>
                <a:rPr lang="it-IT" sz="1400" dirty="0">
                  <a:solidFill>
                    <a:schemeClr val="accent2">
                      <a:lumMod val="75000"/>
                    </a:schemeClr>
                  </a:solidFill>
                  <a:latin typeface="Cambria" panose="02040503050406030204" pitchFamily="18" charset="0"/>
                </a:rPr>
                <a:t> </a:t>
              </a:r>
              <a:r>
                <a:rPr lang="it-IT" sz="1400" dirty="0" err="1">
                  <a:solidFill>
                    <a:schemeClr val="accent2">
                      <a:lumMod val="75000"/>
                    </a:schemeClr>
                  </a:solidFill>
                  <a:latin typeface="Cambria" panose="02040503050406030204" pitchFamily="18" charset="0"/>
                </a:rPr>
                <a:t>bias</a:t>
              </a:r>
              <a:r>
                <a:rPr lang="it-IT" sz="1400" dirty="0">
                  <a:solidFill>
                    <a:schemeClr val="accent2">
                      <a:lumMod val="75000"/>
                    </a:schemeClr>
                  </a:solidFill>
                  <a:latin typeface="Cambria" panose="02040503050406030204" pitchFamily="18" charset="0"/>
                </a:rPr>
                <a:t> </a:t>
              </a:r>
              <a:r>
                <a:rPr lang="it-IT" sz="1400" dirty="0">
                  <a:latin typeface="Cambria" panose="02040503050406030204" pitchFamily="18" charset="0"/>
                </a:rPr>
                <a:t>[Miller e </a:t>
              </a:r>
              <a:r>
                <a:rPr lang="it-IT" sz="1400" dirty="0" err="1">
                  <a:latin typeface="Cambria" panose="02040503050406030204" pitchFamily="18" charset="0"/>
                </a:rPr>
                <a:t>Ross</a:t>
              </a:r>
              <a:r>
                <a:rPr lang="it-IT" sz="1400" dirty="0">
                  <a:latin typeface="Cambria" panose="02040503050406030204" pitchFamily="18" charset="0"/>
                </a:rPr>
                <a:t>, 1975]</a:t>
              </a:r>
              <a:r>
                <a:rPr lang="it-IT" sz="1400" dirty="0">
                  <a:solidFill>
                    <a:schemeClr val="accent2">
                      <a:lumMod val="75000"/>
                    </a:schemeClr>
                  </a:solidFill>
                  <a:latin typeface="Cambria" panose="02040503050406030204" pitchFamily="18" charset="0"/>
                </a:rPr>
                <a:t> </a:t>
              </a:r>
              <a:endParaRPr lang="it-IT" sz="1400" dirty="0">
                <a:latin typeface="Cambria" panose="02040503050406030204" pitchFamily="18" charset="0"/>
              </a:endParaRPr>
            </a:p>
          </p:txBody>
        </p:sp>
        <p:sp>
          <p:nvSpPr>
            <p:cNvPr id="37" name="CasellaDiTesto 36">
              <a:extLst>
                <a:ext uri="{FF2B5EF4-FFF2-40B4-BE49-F238E27FC236}">
                  <a16:creationId xmlns:a16="http://schemas.microsoft.com/office/drawing/2014/main" id="{596D14DD-DC74-3B4B-8BEE-B83DE77F9173}"/>
                </a:ext>
              </a:extLst>
            </p:cNvPr>
            <p:cNvSpPr txBox="1"/>
            <p:nvPr/>
          </p:nvSpPr>
          <p:spPr>
            <a:xfrm>
              <a:off x="3319752" y="5277204"/>
              <a:ext cx="5140680" cy="523220"/>
            </a:xfrm>
            <a:prstGeom prst="rect">
              <a:avLst/>
            </a:prstGeom>
            <a:noFill/>
          </p:spPr>
          <p:txBody>
            <a:bodyPr wrap="square" rtlCol="0">
              <a:spAutoFit/>
            </a:bodyPr>
            <a:lstStyle/>
            <a:p>
              <a:r>
                <a:rPr lang="it-IT" sz="1400" dirty="0">
                  <a:latin typeface="Cambria" panose="02040503050406030204" pitchFamily="18" charset="0"/>
                </a:rPr>
                <a:t>Tendenza ad attribuire i propri </a:t>
              </a:r>
              <a:r>
                <a:rPr lang="it-IT" sz="1400" b="1" dirty="0">
                  <a:latin typeface="Cambria" panose="02040503050406030204" pitchFamily="18" charset="0"/>
                </a:rPr>
                <a:t>successi</a:t>
              </a:r>
              <a:r>
                <a:rPr lang="it-IT" sz="1400" dirty="0">
                  <a:latin typeface="Cambria" panose="02040503050406030204" pitchFamily="18" charset="0"/>
                </a:rPr>
                <a:t> a fattori </a:t>
              </a:r>
              <a:r>
                <a:rPr lang="it-IT" sz="1400" b="1" dirty="0">
                  <a:latin typeface="Cambria" panose="02040503050406030204" pitchFamily="18" charset="0"/>
                </a:rPr>
                <a:t>disposizionali</a:t>
              </a:r>
              <a:r>
                <a:rPr lang="it-IT" sz="1400" dirty="0">
                  <a:latin typeface="Cambria" panose="02040503050406030204" pitchFamily="18" charset="0"/>
                </a:rPr>
                <a:t> e i propri </a:t>
              </a:r>
              <a:r>
                <a:rPr lang="it-IT" sz="1400" b="1" dirty="0">
                  <a:latin typeface="Cambria" panose="02040503050406030204" pitchFamily="18" charset="0"/>
                </a:rPr>
                <a:t>insuccessi</a:t>
              </a:r>
              <a:r>
                <a:rPr lang="it-IT" sz="1400" dirty="0">
                  <a:latin typeface="Cambria" panose="02040503050406030204" pitchFamily="18" charset="0"/>
                </a:rPr>
                <a:t> a fattori </a:t>
              </a:r>
              <a:r>
                <a:rPr lang="it-IT" sz="1400" b="1" dirty="0">
                  <a:latin typeface="Cambria" panose="02040503050406030204" pitchFamily="18" charset="0"/>
                </a:rPr>
                <a:t>situazionali</a:t>
              </a:r>
              <a:r>
                <a:rPr lang="it-IT" sz="1400" dirty="0">
                  <a:latin typeface="Cambria" panose="02040503050406030204" pitchFamily="18" charset="0"/>
                </a:rPr>
                <a:t>.</a:t>
              </a:r>
            </a:p>
          </p:txBody>
        </p:sp>
      </p:grpSp>
    </p:spTree>
    <p:extLst>
      <p:ext uri="{BB962C8B-B14F-4D97-AF65-F5344CB8AC3E}">
        <p14:creationId xmlns:p14="http://schemas.microsoft.com/office/powerpoint/2010/main" val="2800988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19</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formazione delle impressioni</a:t>
            </a:r>
          </a:p>
          <a:p>
            <a:endParaRPr lang="it-IT" sz="2800" b="1" dirty="0">
              <a:solidFill>
                <a:schemeClr val="tx1"/>
              </a:solidFill>
              <a:latin typeface="Cambria" panose="02040503050406030204" pitchFamily="18" charset="0"/>
              <a:cs typeface="Arial" panose="020B0604020202020204" pitchFamily="34" charset="0"/>
            </a:endParaRPr>
          </a:p>
        </p:txBody>
      </p:sp>
      <p:sp>
        <p:nvSpPr>
          <p:cNvPr id="17" name="Rettangolo 16">
            <a:extLst>
              <a:ext uri="{FF2B5EF4-FFF2-40B4-BE49-F238E27FC236}">
                <a16:creationId xmlns:a16="http://schemas.microsoft.com/office/drawing/2014/main" id="{78F9C849-C87C-8C4E-B1F5-938A477921D2}"/>
              </a:ext>
            </a:extLst>
          </p:cNvPr>
          <p:cNvSpPr/>
          <p:nvPr/>
        </p:nvSpPr>
        <p:spPr>
          <a:xfrm>
            <a:off x="2639616" y="974637"/>
            <a:ext cx="5738366"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solidFill>
                  <a:schemeClr val="tx2">
                    <a:lumMod val="50000"/>
                  </a:schemeClr>
                </a:solidFill>
                <a:latin typeface="Cambria" panose="02040503050406030204" pitchFamily="18" charset="0"/>
                <a:cs typeface="Arial Narrow" panose="020B0604020202020204" pitchFamily="34" charset="0"/>
              </a:rPr>
              <a:t>Conservatorismo</a:t>
            </a:r>
            <a:r>
              <a:rPr lang="it-IT" dirty="0">
                <a:latin typeface="Cambria" panose="02040503050406030204" pitchFamily="18" charset="0"/>
                <a:cs typeface="Arial Narrow" panose="020B0604020202020204" pitchFamily="34" charset="0"/>
              </a:rPr>
              <a:t> e </a:t>
            </a:r>
            <a:r>
              <a:rPr lang="it-IT" dirty="0">
                <a:solidFill>
                  <a:schemeClr val="tx2">
                    <a:lumMod val="50000"/>
                  </a:schemeClr>
                </a:solidFill>
                <a:latin typeface="Cambria" panose="02040503050406030204" pitchFamily="18" charset="0"/>
                <a:cs typeface="Arial Narrow" panose="020B0604020202020204" pitchFamily="34" charset="0"/>
              </a:rPr>
              <a:t>aggiornamento</a:t>
            </a:r>
            <a:r>
              <a:rPr lang="it-IT" dirty="0">
                <a:latin typeface="Cambria" panose="02040503050406030204" pitchFamily="18" charset="0"/>
                <a:cs typeface="Arial Narrow" panose="020B0604020202020204" pitchFamily="34" charset="0"/>
              </a:rPr>
              <a:t> delle impressioni</a:t>
            </a:r>
            <a:endParaRPr lang="it-IT" b="1" dirty="0">
              <a:solidFill>
                <a:schemeClr val="tx2">
                  <a:lumMod val="50000"/>
                </a:schemeClr>
              </a:solidFill>
              <a:latin typeface="Cambria" panose="02040503050406030204" pitchFamily="18" charset="0"/>
              <a:cs typeface="Arial Narrow" panose="020B0604020202020204" pitchFamily="34" charset="0"/>
            </a:endParaRPr>
          </a:p>
        </p:txBody>
      </p:sp>
      <p:grpSp>
        <p:nvGrpSpPr>
          <p:cNvPr id="6" name="Gruppo 5">
            <a:extLst>
              <a:ext uri="{FF2B5EF4-FFF2-40B4-BE49-F238E27FC236}">
                <a16:creationId xmlns:a16="http://schemas.microsoft.com/office/drawing/2014/main" id="{80AC6C63-A5BD-7249-BC49-14B311D25875}"/>
              </a:ext>
            </a:extLst>
          </p:cNvPr>
          <p:cNvGrpSpPr/>
          <p:nvPr/>
        </p:nvGrpSpPr>
        <p:grpSpPr>
          <a:xfrm>
            <a:off x="1661452" y="1556792"/>
            <a:ext cx="8959360" cy="738664"/>
            <a:chOff x="137452" y="1556792"/>
            <a:chExt cx="8959360" cy="738664"/>
          </a:xfrm>
        </p:grpSpPr>
        <p:sp>
          <p:nvSpPr>
            <p:cNvPr id="21" name="CasellaDiTesto 20">
              <a:extLst>
                <a:ext uri="{FF2B5EF4-FFF2-40B4-BE49-F238E27FC236}">
                  <a16:creationId xmlns:a16="http://schemas.microsoft.com/office/drawing/2014/main" id="{84373315-989B-224C-854D-2DC127B1095D}"/>
                </a:ext>
              </a:extLst>
            </p:cNvPr>
            <p:cNvSpPr txBox="1"/>
            <p:nvPr/>
          </p:nvSpPr>
          <p:spPr>
            <a:xfrm>
              <a:off x="137452" y="1756847"/>
              <a:ext cx="1986276" cy="338554"/>
            </a:xfrm>
            <a:prstGeom prst="rect">
              <a:avLst/>
            </a:prstGeom>
            <a:noFill/>
            <a:ln>
              <a:solidFill>
                <a:schemeClr val="tx2"/>
              </a:solidFill>
            </a:ln>
          </p:spPr>
          <p:txBody>
            <a:bodyPr wrap="square" rtlCol="0">
              <a:spAutoFit/>
            </a:bodyPr>
            <a:lstStyle/>
            <a:p>
              <a:r>
                <a:rPr lang="it-IT" sz="1600" b="1" dirty="0">
                  <a:solidFill>
                    <a:schemeClr val="accent2">
                      <a:lumMod val="75000"/>
                    </a:schemeClr>
                  </a:solidFill>
                  <a:latin typeface="Cambria" panose="02040503050406030204" pitchFamily="18" charset="0"/>
                </a:rPr>
                <a:t>BIAS DI CONFERMA</a:t>
              </a:r>
            </a:p>
          </p:txBody>
        </p:sp>
        <p:sp>
          <p:nvSpPr>
            <p:cNvPr id="24" name="CasellaDiTesto 23">
              <a:extLst>
                <a:ext uri="{FF2B5EF4-FFF2-40B4-BE49-F238E27FC236}">
                  <a16:creationId xmlns:a16="http://schemas.microsoft.com/office/drawing/2014/main" id="{93094750-FD7E-5241-B390-DE9B4690A198}"/>
                </a:ext>
              </a:extLst>
            </p:cNvPr>
            <p:cNvSpPr txBox="1"/>
            <p:nvPr/>
          </p:nvSpPr>
          <p:spPr>
            <a:xfrm>
              <a:off x="2286006" y="1556792"/>
              <a:ext cx="6810806" cy="738664"/>
            </a:xfrm>
            <a:prstGeom prst="rect">
              <a:avLst/>
            </a:prstGeom>
            <a:noFill/>
          </p:spPr>
          <p:txBody>
            <a:bodyPr wrap="square" rtlCol="0">
              <a:spAutoFit/>
            </a:bodyPr>
            <a:lstStyle/>
            <a:p>
              <a:r>
                <a:rPr lang="it-IT" sz="1400" dirty="0">
                  <a:latin typeface="Cambria" panose="02040503050406030204" pitchFamily="18" charset="0"/>
                </a:rPr>
                <a:t>Gli individui sono </a:t>
              </a:r>
              <a:r>
                <a:rPr lang="it-IT" sz="1400" b="1" dirty="0">
                  <a:latin typeface="Cambria" panose="02040503050406030204" pitchFamily="18" charset="0"/>
                </a:rPr>
                <a:t>scarsamente propensi a modificare le proprie idee sugli altri </a:t>
              </a:r>
              <a:r>
                <a:rPr lang="it-IT" sz="1400" dirty="0">
                  <a:latin typeface="Cambria" panose="02040503050406030204" pitchFamily="18" charset="0"/>
                </a:rPr>
                <a:t>una volta che ne hanno, soprattutto se questo richiede </a:t>
              </a:r>
              <a:r>
                <a:rPr lang="it-IT" sz="1400" b="1" dirty="0">
                  <a:latin typeface="Cambria" panose="02040503050406030204" pitchFamily="18" charset="0"/>
                </a:rPr>
                <a:t>una ricerca e un’elaborazione di nuovi dati.</a:t>
              </a:r>
            </a:p>
          </p:txBody>
        </p:sp>
      </p:grpSp>
      <p:grpSp>
        <p:nvGrpSpPr>
          <p:cNvPr id="10" name="Gruppo 9">
            <a:extLst>
              <a:ext uri="{FF2B5EF4-FFF2-40B4-BE49-F238E27FC236}">
                <a16:creationId xmlns:a16="http://schemas.microsoft.com/office/drawing/2014/main" id="{00C859CE-8517-AF42-8860-68D4DAAF5721}"/>
              </a:ext>
            </a:extLst>
          </p:cNvPr>
          <p:cNvGrpSpPr/>
          <p:nvPr/>
        </p:nvGrpSpPr>
        <p:grpSpPr>
          <a:xfrm>
            <a:off x="2654590" y="2095402"/>
            <a:ext cx="6393732" cy="2498115"/>
            <a:chOff x="1130590" y="2095401"/>
            <a:chExt cx="6393732" cy="2498115"/>
          </a:xfrm>
        </p:grpSpPr>
        <p:sp>
          <p:nvSpPr>
            <p:cNvPr id="48" name="CasellaDiTesto 47">
              <a:extLst>
                <a:ext uri="{FF2B5EF4-FFF2-40B4-BE49-F238E27FC236}">
                  <a16:creationId xmlns:a16="http://schemas.microsoft.com/office/drawing/2014/main" id="{8681D335-D054-104E-B997-556ED0EC1C72}"/>
                </a:ext>
              </a:extLst>
            </p:cNvPr>
            <p:cNvSpPr txBox="1"/>
            <p:nvPr/>
          </p:nvSpPr>
          <p:spPr>
            <a:xfrm>
              <a:off x="3779910" y="2832985"/>
              <a:ext cx="3744405" cy="400110"/>
            </a:xfrm>
            <a:prstGeom prst="rect">
              <a:avLst/>
            </a:prstGeom>
            <a:noFill/>
            <a:ln>
              <a:solidFill>
                <a:schemeClr val="tx2"/>
              </a:solidFill>
            </a:ln>
          </p:spPr>
          <p:txBody>
            <a:bodyPr wrap="square" rtlCol="0">
              <a:spAutoFit/>
            </a:bodyPr>
            <a:lstStyle/>
            <a:p>
              <a:r>
                <a:rPr lang="it-IT" sz="1000" dirty="0">
                  <a:solidFill>
                    <a:schemeClr val="accent2">
                      <a:lumMod val="75000"/>
                    </a:schemeClr>
                  </a:solidFill>
                  <a:latin typeface="Cambria" panose="02040503050406030204" pitchFamily="18" charset="0"/>
                </a:rPr>
                <a:t>Tendenza a ricercare informazioni che confermino la nostra impressione iniziale.</a:t>
              </a:r>
            </a:p>
          </p:txBody>
        </p:sp>
        <p:grpSp>
          <p:nvGrpSpPr>
            <p:cNvPr id="7" name="Gruppo 6">
              <a:extLst>
                <a:ext uri="{FF2B5EF4-FFF2-40B4-BE49-F238E27FC236}">
                  <a16:creationId xmlns:a16="http://schemas.microsoft.com/office/drawing/2014/main" id="{E0C3BA6A-9F26-4742-8D56-C8EADBA0C6ED}"/>
                </a:ext>
              </a:extLst>
            </p:cNvPr>
            <p:cNvGrpSpPr/>
            <p:nvPr/>
          </p:nvGrpSpPr>
          <p:grpSpPr>
            <a:xfrm>
              <a:off x="1130590" y="2095401"/>
              <a:ext cx="6393732" cy="2498115"/>
              <a:chOff x="1130590" y="2095401"/>
              <a:chExt cx="6393732" cy="2498115"/>
            </a:xfrm>
          </p:grpSpPr>
          <p:cxnSp>
            <p:nvCxnSpPr>
              <p:cNvPr id="39" name="Connettore 1 38">
                <a:extLst>
                  <a:ext uri="{FF2B5EF4-FFF2-40B4-BE49-F238E27FC236}">
                    <a16:creationId xmlns:a16="http://schemas.microsoft.com/office/drawing/2014/main" id="{EF490204-AF4D-3D49-8792-316E9684FD31}"/>
                  </a:ext>
                </a:extLst>
              </p:cNvPr>
              <p:cNvCxnSpPr>
                <a:cxnSpLocks/>
              </p:cNvCxnSpPr>
              <p:nvPr/>
            </p:nvCxnSpPr>
            <p:spPr>
              <a:xfrm>
                <a:off x="1132022" y="2095401"/>
                <a:ext cx="0" cy="2080101"/>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Connettore 1 41">
                <a:extLst>
                  <a:ext uri="{FF2B5EF4-FFF2-40B4-BE49-F238E27FC236}">
                    <a16:creationId xmlns:a16="http://schemas.microsoft.com/office/drawing/2014/main" id="{D0A266A5-C759-664F-9ABA-ABB42255FBEF}"/>
                  </a:ext>
                </a:extLst>
              </p:cNvPr>
              <p:cNvCxnSpPr>
                <a:cxnSpLocks/>
              </p:cNvCxnSpPr>
              <p:nvPr/>
            </p:nvCxnSpPr>
            <p:spPr>
              <a:xfrm>
                <a:off x="1130590" y="2780928"/>
                <a:ext cx="2412267"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Connettore 1 42">
                <a:extLst>
                  <a:ext uri="{FF2B5EF4-FFF2-40B4-BE49-F238E27FC236}">
                    <a16:creationId xmlns:a16="http://schemas.microsoft.com/office/drawing/2014/main" id="{F4C1808D-2BA4-CC44-9A1A-7C71911DA500}"/>
                  </a:ext>
                </a:extLst>
              </p:cNvPr>
              <p:cNvCxnSpPr>
                <a:cxnSpLocks/>
              </p:cNvCxnSpPr>
              <p:nvPr/>
            </p:nvCxnSpPr>
            <p:spPr>
              <a:xfrm>
                <a:off x="1130590" y="3501008"/>
                <a:ext cx="2412267"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Connettore 1 43">
                <a:extLst>
                  <a:ext uri="{FF2B5EF4-FFF2-40B4-BE49-F238E27FC236}">
                    <a16:creationId xmlns:a16="http://schemas.microsoft.com/office/drawing/2014/main" id="{9FF52B3D-D1E7-F745-A9A1-A27833357952}"/>
                  </a:ext>
                </a:extLst>
              </p:cNvPr>
              <p:cNvCxnSpPr>
                <a:cxnSpLocks/>
              </p:cNvCxnSpPr>
              <p:nvPr/>
            </p:nvCxnSpPr>
            <p:spPr>
              <a:xfrm>
                <a:off x="1130590" y="4175502"/>
                <a:ext cx="2412267" cy="0"/>
              </a:xfrm>
              <a:prstGeom prst="line">
                <a:avLst/>
              </a:prstGeom>
              <a:ln w="9525">
                <a:solidFill>
                  <a:schemeClr val="tx2"/>
                </a:solidFill>
              </a:ln>
            </p:spPr>
            <p:style>
              <a:lnRef idx="1">
                <a:schemeClr val="accent1"/>
              </a:lnRef>
              <a:fillRef idx="0">
                <a:schemeClr val="accent1"/>
              </a:fillRef>
              <a:effectRef idx="0">
                <a:schemeClr val="accent1"/>
              </a:effectRef>
              <a:fontRef idx="minor">
                <a:schemeClr val="tx1"/>
              </a:fontRef>
            </p:style>
          </p:cxnSp>
          <p:sp>
            <p:nvSpPr>
              <p:cNvPr id="45" name="CasellaDiTesto 44">
                <a:extLst>
                  <a:ext uri="{FF2B5EF4-FFF2-40B4-BE49-F238E27FC236}">
                    <a16:creationId xmlns:a16="http://schemas.microsoft.com/office/drawing/2014/main" id="{D6607F06-6ABC-6040-94A1-ACF6F299E86D}"/>
                  </a:ext>
                </a:extLst>
              </p:cNvPr>
              <p:cNvSpPr txBox="1"/>
              <p:nvPr/>
            </p:nvSpPr>
            <p:spPr>
              <a:xfrm>
                <a:off x="1256863" y="2564904"/>
                <a:ext cx="5475371" cy="261610"/>
              </a:xfrm>
              <a:prstGeom prst="rect">
                <a:avLst/>
              </a:prstGeom>
              <a:noFill/>
            </p:spPr>
            <p:txBody>
              <a:bodyPr wrap="square" rtlCol="0">
                <a:spAutoFit/>
              </a:bodyPr>
              <a:lstStyle/>
              <a:p>
                <a:r>
                  <a:rPr lang="it-IT" sz="1100" b="1" dirty="0">
                    <a:latin typeface="Cambria" panose="02040503050406030204" pitchFamily="18" charset="0"/>
                  </a:rPr>
                  <a:t>La</a:t>
                </a:r>
                <a:r>
                  <a:rPr lang="it-IT" sz="1100" dirty="0">
                    <a:latin typeface="Cambria" panose="02040503050406030204" pitchFamily="18" charset="0"/>
                  </a:rPr>
                  <a:t> </a:t>
                </a:r>
                <a:r>
                  <a:rPr lang="it-IT" sz="1100" b="1" dirty="0">
                    <a:latin typeface="Cambria" panose="02040503050406030204" pitchFamily="18" charset="0"/>
                  </a:rPr>
                  <a:t>quantità e il tipo di informazioni </a:t>
                </a:r>
                <a:r>
                  <a:rPr lang="it-IT" sz="1100" dirty="0">
                    <a:latin typeface="Cambria" panose="02040503050406030204" pitchFamily="18" charset="0"/>
                  </a:rPr>
                  <a:t>che la persona ricerca per giudicare il target.</a:t>
                </a:r>
              </a:p>
            </p:txBody>
          </p:sp>
          <p:sp>
            <p:nvSpPr>
              <p:cNvPr id="46" name="CasellaDiTesto 45">
                <a:extLst>
                  <a:ext uri="{FF2B5EF4-FFF2-40B4-BE49-F238E27FC236}">
                    <a16:creationId xmlns:a16="http://schemas.microsoft.com/office/drawing/2014/main" id="{770F3FCC-C886-BA47-9935-0D29ED4DA211}"/>
                  </a:ext>
                </a:extLst>
              </p:cNvPr>
              <p:cNvSpPr txBox="1"/>
              <p:nvPr/>
            </p:nvSpPr>
            <p:spPr>
              <a:xfrm>
                <a:off x="1256863" y="3284984"/>
                <a:ext cx="5835415" cy="261610"/>
              </a:xfrm>
              <a:prstGeom prst="rect">
                <a:avLst/>
              </a:prstGeom>
              <a:noFill/>
            </p:spPr>
            <p:txBody>
              <a:bodyPr wrap="square" rtlCol="0">
                <a:spAutoFit/>
              </a:bodyPr>
              <a:lstStyle/>
              <a:p>
                <a:r>
                  <a:rPr lang="it-IT" sz="1100" b="1" dirty="0">
                    <a:latin typeface="Cambria" panose="02040503050406030204" pitchFamily="18" charset="0"/>
                  </a:rPr>
                  <a:t>L’interpretazione</a:t>
                </a:r>
                <a:r>
                  <a:rPr lang="it-IT" sz="1100" dirty="0">
                    <a:latin typeface="Cambria" panose="02040503050406030204" pitchFamily="18" charset="0"/>
                  </a:rPr>
                  <a:t>, il </a:t>
                </a:r>
                <a:r>
                  <a:rPr lang="it-IT" sz="1100" b="1" dirty="0">
                    <a:latin typeface="Cambria" panose="02040503050406030204" pitchFamily="18" charset="0"/>
                  </a:rPr>
                  <a:t>ricordo</a:t>
                </a:r>
                <a:r>
                  <a:rPr lang="it-IT" sz="1100" dirty="0">
                    <a:latin typeface="Cambria" panose="02040503050406030204" pitchFamily="18" charset="0"/>
                  </a:rPr>
                  <a:t> e il </a:t>
                </a:r>
                <a:r>
                  <a:rPr lang="it-IT" sz="1100" b="1" dirty="0">
                    <a:latin typeface="Cambria" panose="02040503050406030204" pitchFamily="18" charset="0"/>
                  </a:rPr>
                  <a:t>giudizio</a:t>
                </a:r>
                <a:r>
                  <a:rPr lang="it-IT" sz="1100" dirty="0">
                    <a:latin typeface="Cambria" panose="02040503050406030204" pitchFamily="18" charset="0"/>
                  </a:rPr>
                  <a:t> sulle nuove informazioni ricevute.</a:t>
                </a:r>
              </a:p>
            </p:txBody>
          </p:sp>
          <p:sp>
            <p:nvSpPr>
              <p:cNvPr id="47" name="CasellaDiTesto 46">
                <a:extLst>
                  <a:ext uri="{FF2B5EF4-FFF2-40B4-BE49-F238E27FC236}">
                    <a16:creationId xmlns:a16="http://schemas.microsoft.com/office/drawing/2014/main" id="{B0C75356-BC91-3445-9A38-256BFFAAD14E}"/>
                  </a:ext>
                </a:extLst>
              </p:cNvPr>
              <p:cNvSpPr txBox="1"/>
              <p:nvPr/>
            </p:nvSpPr>
            <p:spPr>
              <a:xfrm>
                <a:off x="1256864" y="3959478"/>
                <a:ext cx="4571986" cy="261610"/>
              </a:xfrm>
              <a:prstGeom prst="rect">
                <a:avLst/>
              </a:prstGeom>
              <a:noFill/>
            </p:spPr>
            <p:txBody>
              <a:bodyPr wrap="square" rtlCol="0">
                <a:spAutoFit/>
              </a:bodyPr>
              <a:lstStyle/>
              <a:p>
                <a:r>
                  <a:rPr lang="it-IT" sz="1100" b="1" dirty="0">
                    <a:latin typeface="Cambria" panose="02040503050406030204" pitchFamily="18" charset="0"/>
                  </a:rPr>
                  <a:t>La risposta comportamentale.</a:t>
                </a:r>
              </a:p>
            </p:txBody>
          </p:sp>
          <p:sp>
            <p:nvSpPr>
              <p:cNvPr id="49" name="CasellaDiTesto 48">
                <a:extLst>
                  <a:ext uri="{FF2B5EF4-FFF2-40B4-BE49-F238E27FC236}">
                    <a16:creationId xmlns:a16="http://schemas.microsoft.com/office/drawing/2014/main" id="{89928672-EFA0-704F-99B2-597B3108B508}"/>
                  </a:ext>
                </a:extLst>
              </p:cNvPr>
              <p:cNvSpPr txBox="1"/>
              <p:nvPr/>
            </p:nvSpPr>
            <p:spPr>
              <a:xfrm>
                <a:off x="3779910" y="3542438"/>
                <a:ext cx="3744412" cy="400110"/>
              </a:xfrm>
              <a:prstGeom prst="rect">
                <a:avLst/>
              </a:prstGeom>
              <a:noFill/>
              <a:ln>
                <a:solidFill>
                  <a:schemeClr val="tx2"/>
                </a:solidFill>
              </a:ln>
            </p:spPr>
            <p:txBody>
              <a:bodyPr wrap="square" rtlCol="0">
                <a:spAutoFit/>
              </a:bodyPr>
              <a:lstStyle/>
              <a:p>
                <a:r>
                  <a:rPr lang="it-IT" sz="1000" dirty="0">
                    <a:solidFill>
                      <a:schemeClr val="accent2">
                        <a:lumMod val="75000"/>
                      </a:schemeClr>
                    </a:solidFill>
                    <a:latin typeface="Cambria" panose="02040503050406030204" pitchFamily="18" charset="0"/>
                  </a:rPr>
                  <a:t>Saremo ciechi alle informazioni falsificanti e sopravvaluteremo le evidenze empiriche a sostegno delle nostre impressioni iniziali.</a:t>
                </a:r>
              </a:p>
            </p:txBody>
          </p:sp>
          <p:sp>
            <p:nvSpPr>
              <p:cNvPr id="50" name="CasellaDiTesto 49">
                <a:extLst>
                  <a:ext uri="{FF2B5EF4-FFF2-40B4-BE49-F238E27FC236}">
                    <a16:creationId xmlns:a16="http://schemas.microsoft.com/office/drawing/2014/main" id="{91E85C3D-A325-1441-A069-0E095423FE6D}"/>
                  </a:ext>
                </a:extLst>
              </p:cNvPr>
              <p:cNvSpPr txBox="1"/>
              <p:nvPr/>
            </p:nvSpPr>
            <p:spPr>
              <a:xfrm>
                <a:off x="3779909" y="4193406"/>
                <a:ext cx="3744406" cy="400110"/>
              </a:xfrm>
              <a:prstGeom prst="rect">
                <a:avLst/>
              </a:prstGeom>
              <a:noFill/>
              <a:ln>
                <a:solidFill>
                  <a:schemeClr val="tx2"/>
                </a:solidFill>
              </a:ln>
            </p:spPr>
            <p:txBody>
              <a:bodyPr wrap="square" rtlCol="0">
                <a:spAutoFit/>
              </a:bodyPr>
              <a:lstStyle/>
              <a:p>
                <a:r>
                  <a:rPr lang="it-IT" sz="1000" dirty="0">
                    <a:solidFill>
                      <a:schemeClr val="accent2">
                        <a:lumMod val="75000"/>
                      </a:schemeClr>
                    </a:solidFill>
                    <a:latin typeface="Cambria" panose="02040503050406030204" pitchFamily="18" charset="0"/>
                  </a:rPr>
                  <a:t>Le ipotesi iniziali guideranno il comportamento e le interazioni sociali del soggetto con il target.</a:t>
                </a:r>
              </a:p>
            </p:txBody>
          </p:sp>
        </p:grpSp>
      </p:grpSp>
      <p:grpSp>
        <p:nvGrpSpPr>
          <p:cNvPr id="12" name="Gruppo 11">
            <a:extLst>
              <a:ext uri="{FF2B5EF4-FFF2-40B4-BE49-F238E27FC236}">
                <a16:creationId xmlns:a16="http://schemas.microsoft.com/office/drawing/2014/main" id="{00A56950-10E1-6E4C-9724-8E35CAA2BBE0}"/>
              </a:ext>
            </a:extLst>
          </p:cNvPr>
          <p:cNvGrpSpPr/>
          <p:nvPr/>
        </p:nvGrpSpPr>
        <p:grpSpPr>
          <a:xfrm>
            <a:off x="1164304" y="4818165"/>
            <a:ext cx="8817896" cy="1201090"/>
            <a:chOff x="137453" y="4820198"/>
            <a:chExt cx="8817896" cy="1201090"/>
          </a:xfrm>
        </p:grpSpPr>
        <p:grpSp>
          <p:nvGrpSpPr>
            <p:cNvPr id="8" name="Gruppo 7">
              <a:extLst>
                <a:ext uri="{FF2B5EF4-FFF2-40B4-BE49-F238E27FC236}">
                  <a16:creationId xmlns:a16="http://schemas.microsoft.com/office/drawing/2014/main" id="{148E4D0E-471A-5A43-AC36-588FBC1EB5DB}"/>
                </a:ext>
              </a:extLst>
            </p:cNvPr>
            <p:cNvGrpSpPr/>
            <p:nvPr/>
          </p:nvGrpSpPr>
          <p:grpSpPr>
            <a:xfrm>
              <a:off x="137453" y="4820198"/>
              <a:ext cx="8817896" cy="841050"/>
              <a:chOff x="137453" y="4820198"/>
              <a:chExt cx="8817896" cy="841050"/>
            </a:xfrm>
          </p:grpSpPr>
          <p:sp>
            <p:nvSpPr>
              <p:cNvPr id="51" name="CasellaDiTesto 50">
                <a:extLst>
                  <a:ext uri="{FF2B5EF4-FFF2-40B4-BE49-F238E27FC236}">
                    <a16:creationId xmlns:a16="http://schemas.microsoft.com/office/drawing/2014/main" id="{06D44411-47A4-B94B-B19C-FBE5274AC0F6}"/>
                  </a:ext>
                </a:extLst>
              </p:cNvPr>
              <p:cNvSpPr txBox="1"/>
              <p:nvPr/>
            </p:nvSpPr>
            <p:spPr>
              <a:xfrm>
                <a:off x="137453" y="4820198"/>
                <a:ext cx="8817896" cy="523220"/>
              </a:xfrm>
              <a:prstGeom prst="rect">
                <a:avLst/>
              </a:prstGeom>
              <a:noFill/>
            </p:spPr>
            <p:txBody>
              <a:bodyPr wrap="square" rtlCol="0">
                <a:spAutoFit/>
              </a:bodyPr>
              <a:lstStyle/>
              <a:p>
                <a:r>
                  <a:rPr lang="it-IT" sz="1400" dirty="0">
                    <a:latin typeface="Cambria" panose="02040503050406030204" pitchFamily="18" charset="0"/>
                  </a:rPr>
                  <a:t>Questi processi hanno </a:t>
                </a:r>
                <a:r>
                  <a:rPr lang="it-IT" sz="1400" b="1" dirty="0">
                    <a:latin typeface="Cambria" panose="02040503050406030204" pitchFamily="18" charset="0"/>
                  </a:rPr>
                  <a:t>un alto valore adattivo </a:t>
                </a:r>
                <a:r>
                  <a:rPr lang="it-IT" sz="1400" dirty="0">
                    <a:latin typeface="Cambria" panose="02040503050406030204" pitchFamily="18" charset="0"/>
                  </a:rPr>
                  <a:t>ma </a:t>
                </a:r>
                <a:r>
                  <a:rPr lang="it-IT" sz="1400" b="1" dirty="0">
                    <a:latin typeface="Cambria" panose="02040503050406030204" pitchFamily="18" charset="0"/>
                  </a:rPr>
                  <a:t>non permettono di utilizzare in modo adeguato tutte le informazioni a disposizione</a:t>
                </a:r>
                <a:r>
                  <a:rPr lang="it-IT" sz="1400" dirty="0">
                    <a:latin typeface="Cambria" panose="02040503050406030204" pitchFamily="18" charset="0"/>
                  </a:rPr>
                  <a:t>, conducendo a </a:t>
                </a:r>
                <a:r>
                  <a:rPr lang="it-IT" sz="1400" b="1" dirty="0">
                    <a:solidFill>
                      <a:schemeClr val="accent2"/>
                    </a:solidFill>
                    <a:latin typeface="Cambria" panose="02040503050406030204" pitchFamily="18" charset="0"/>
                  </a:rPr>
                  <a:t>gravi errori di giudizio</a:t>
                </a:r>
                <a:r>
                  <a:rPr lang="it-IT" sz="1400" dirty="0">
                    <a:latin typeface="Cambria" panose="02040503050406030204" pitchFamily="18" charset="0"/>
                  </a:rPr>
                  <a:t>. </a:t>
                </a:r>
              </a:p>
            </p:txBody>
          </p:sp>
          <p:sp>
            <p:nvSpPr>
              <p:cNvPr id="52" name="CasellaDiTesto 51">
                <a:extLst>
                  <a:ext uri="{FF2B5EF4-FFF2-40B4-BE49-F238E27FC236}">
                    <a16:creationId xmlns:a16="http://schemas.microsoft.com/office/drawing/2014/main" id="{05CD25C3-C509-AF44-B55B-DD2050FCFC87}"/>
                  </a:ext>
                </a:extLst>
              </p:cNvPr>
              <p:cNvSpPr txBox="1"/>
              <p:nvPr/>
            </p:nvSpPr>
            <p:spPr>
              <a:xfrm>
                <a:off x="230490" y="5384249"/>
                <a:ext cx="1800200" cy="276999"/>
              </a:xfrm>
              <a:prstGeom prst="rect">
                <a:avLst/>
              </a:prstGeom>
              <a:noFill/>
              <a:ln>
                <a:solidFill>
                  <a:schemeClr val="tx2"/>
                </a:solidFill>
              </a:ln>
            </p:spPr>
            <p:txBody>
              <a:bodyPr wrap="square" rtlCol="0">
                <a:spAutoFit/>
              </a:bodyPr>
              <a:lstStyle/>
              <a:p>
                <a:r>
                  <a:rPr lang="it-IT" sz="1200" b="1" dirty="0">
                    <a:solidFill>
                      <a:srgbClr val="FF0000"/>
                    </a:solidFill>
                    <a:latin typeface="Cambria" panose="02040503050406030204" pitchFamily="18" charset="0"/>
                  </a:rPr>
                  <a:t>Profezia di </a:t>
                </a:r>
                <a:r>
                  <a:rPr lang="it-IT" sz="1200" b="1" dirty="0" err="1">
                    <a:solidFill>
                      <a:srgbClr val="FF0000"/>
                    </a:solidFill>
                    <a:latin typeface="Cambria" panose="02040503050406030204" pitchFamily="18" charset="0"/>
                  </a:rPr>
                  <a:t>autoavvera</a:t>
                </a:r>
                <a:endParaRPr lang="it-IT" sz="1200" b="1" dirty="0">
                  <a:solidFill>
                    <a:srgbClr val="FF0000"/>
                  </a:solidFill>
                  <a:latin typeface="Cambria" panose="02040503050406030204" pitchFamily="18" charset="0"/>
                </a:endParaRPr>
              </a:p>
            </p:txBody>
          </p:sp>
        </p:grpSp>
        <p:sp>
          <p:nvSpPr>
            <p:cNvPr id="53" name="CasellaDiTesto 52">
              <a:extLst>
                <a:ext uri="{FF2B5EF4-FFF2-40B4-BE49-F238E27FC236}">
                  <a16:creationId xmlns:a16="http://schemas.microsoft.com/office/drawing/2014/main" id="{AA093144-45C3-044E-B3BA-BA3B1F7A5648}"/>
                </a:ext>
              </a:extLst>
            </p:cNvPr>
            <p:cNvSpPr txBox="1"/>
            <p:nvPr/>
          </p:nvSpPr>
          <p:spPr>
            <a:xfrm>
              <a:off x="230490" y="5744289"/>
              <a:ext cx="1800200" cy="276999"/>
            </a:xfrm>
            <a:prstGeom prst="rect">
              <a:avLst/>
            </a:prstGeom>
            <a:noFill/>
            <a:ln>
              <a:solidFill>
                <a:schemeClr val="tx2"/>
              </a:solidFill>
            </a:ln>
          </p:spPr>
          <p:txBody>
            <a:bodyPr wrap="square" rtlCol="0">
              <a:spAutoFit/>
            </a:bodyPr>
            <a:lstStyle/>
            <a:p>
              <a:r>
                <a:rPr lang="it-IT" sz="1200" b="1" dirty="0">
                  <a:latin typeface="Cambria" panose="02040503050406030204" pitchFamily="18" charset="0"/>
                </a:rPr>
                <a:t>Correlazioni illusorie</a:t>
              </a:r>
            </a:p>
          </p:txBody>
        </p:sp>
      </p:grpSp>
    </p:spTree>
    <p:extLst>
      <p:ext uri="{BB962C8B-B14F-4D97-AF65-F5344CB8AC3E}">
        <p14:creationId xmlns:p14="http://schemas.microsoft.com/office/powerpoint/2010/main" val="946394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9" presetClass="emph" presetSubtype="0" nodeType="withEffect">
                                  <p:stCondLst>
                                    <p:cond delay="0"/>
                                  </p:stCondLst>
                                  <p:childTnLst>
                                    <p:set>
                                      <p:cBhvr>
                                        <p:cTn id="16" dur="indefinite"/>
                                        <p:tgtEl>
                                          <p:spTgt spid="6"/>
                                        </p:tgtEl>
                                        <p:attrNameLst>
                                          <p:attrName>style.opacity</p:attrName>
                                        </p:attrNameLst>
                                      </p:cBhvr>
                                      <p:to>
                                        <p:strVal val="0.5"/>
                                      </p:to>
                                    </p:set>
                                    <p:animEffect filter="image" prLst="opacity: 0.5">
                                      <p:cBhvr rctx="IE">
                                        <p:cTn id="17" dur="indefinite"/>
                                        <p:tgtEl>
                                          <p:spTgt spid="6"/>
                                        </p:tgtEl>
                                      </p:cBhvr>
                                    </p:animEffect>
                                  </p:childTnLst>
                                </p:cTn>
                              </p:par>
                              <p:par>
                                <p:cTn id="18" presetID="9" presetClass="emph" presetSubtype="0" nodeType="withEffect">
                                  <p:stCondLst>
                                    <p:cond delay="0"/>
                                  </p:stCondLst>
                                  <p:childTnLst>
                                    <p:set>
                                      <p:cBhvr>
                                        <p:cTn id="19" dur="indefinite"/>
                                        <p:tgtEl>
                                          <p:spTgt spid="10"/>
                                        </p:tgtEl>
                                        <p:attrNameLst>
                                          <p:attrName>style.opacity</p:attrName>
                                        </p:attrNameLst>
                                      </p:cBhvr>
                                      <p:to>
                                        <p:strVal val="0.5"/>
                                      </p:to>
                                    </p:set>
                                    <p:animEffect filter="image" prLst="opacity: 0.5">
                                      <p:cBhvr rctx="IE">
                                        <p:cTn id="20" dur="indefinite"/>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1026" name="Picture 2" descr="Potrebbe essere un'immagine raffigurante 1 person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1700" y="1825625"/>
            <a:ext cx="652860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777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20</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formazione delle impressioni</a:t>
            </a:r>
          </a:p>
          <a:p>
            <a:endParaRPr lang="it-IT" sz="2800" b="1" dirty="0">
              <a:solidFill>
                <a:schemeClr val="tx1"/>
              </a:solidFill>
              <a:latin typeface="Cambria" panose="02040503050406030204" pitchFamily="18" charset="0"/>
              <a:cs typeface="Arial" panose="020B0604020202020204" pitchFamily="34" charset="0"/>
            </a:endParaRPr>
          </a:p>
        </p:txBody>
      </p:sp>
      <p:sp>
        <p:nvSpPr>
          <p:cNvPr id="17" name="Rettangolo 16">
            <a:extLst>
              <a:ext uri="{FF2B5EF4-FFF2-40B4-BE49-F238E27FC236}">
                <a16:creationId xmlns:a16="http://schemas.microsoft.com/office/drawing/2014/main" id="{78F9C849-C87C-8C4E-B1F5-938A477921D2}"/>
              </a:ext>
            </a:extLst>
          </p:cNvPr>
          <p:cNvSpPr/>
          <p:nvPr/>
        </p:nvSpPr>
        <p:spPr>
          <a:xfrm>
            <a:off x="2639616" y="974637"/>
            <a:ext cx="5735160"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dirty="0">
                <a:solidFill>
                  <a:schemeClr val="tx2">
                    <a:lumMod val="50000"/>
                  </a:schemeClr>
                </a:solidFill>
                <a:latin typeface="Cambria" panose="02040503050406030204" pitchFamily="18" charset="0"/>
                <a:cs typeface="Arial Narrow" panose="020B0604020202020204" pitchFamily="34" charset="0"/>
              </a:rPr>
              <a:t>Conservatorismo</a:t>
            </a:r>
            <a:r>
              <a:rPr lang="it-IT" dirty="0">
                <a:latin typeface="Cambria" panose="02040503050406030204" pitchFamily="18" charset="0"/>
                <a:cs typeface="Arial Narrow" panose="020B0604020202020204" pitchFamily="34" charset="0"/>
              </a:rPr>
              <a:t> e </a:t>
            </a:r>
            <a:r>
              <a:rPr lang="it-IT" b="1" dirty="0">
                <a:solidFill>
                  <a:schemeClr val="tx2">
                    <a:lumMod val="50000"/>
                  </a:schemeClr>
                </a:solidFill>
                <a:latin typeface="Cambria" panose="02040503050406030204" pitchFamily="18" charset="0"/>
                <a:cs typeface="Arial Narrow" panose="020B0604020202020204" pitchFamily="34" charset="0"/>
              </a:rPr>
              <a:t>aggiornamento</a:t>
            </a:r>
            <a:r>
              <a:rPr lang="it-IT" dirty="0">
                <a:latin typeface="Cambria" panose="02040503050406030204" pitchFamily="18" charset="0"/>
                <a:cs typeface="Arial Narrow" panose="020B0604020202020204" pitchFamily="34" charset="0"/>
              </a:rPr>
              <a:t> delle impressioni</a:t>
            </a:r>
            <a:endParaRPr lang="it-IT" b="1" dirty="0">
              <a:solidFill>
                <a:schemeClr val="tx2">
                  <a:lumMod val="50000"/>
                </a:schemeClr>
              </a:solidFill>
              <a:latin typeface="Cambria" panose="02040503050406030204" pitchFamily="18" charset="0"/>
              <a:cs typeface="Arial Narrow" panose="020B0604020202020204" pitchFamily="34" charset="0"/>
            </a:endParaRPr>
          </a:p>
        </p:txBody>
      </p:sp>
      <p:grpSp>
        <p:nvGrpSpPr>
          <p:cNvPr id="9" name="Gruppo 8">
            <a:extLst>
              <a:ext uri="{FF2B5EF4-FFF2-40B4-BE49-F238E27FC236}">
                <a16:creationId xmlns:a16="http://schemas.microsoft.com/office/drawing/2014/main" id="{131E077C-A33D-0C48-A1B9-F8D573BAA23A}"/>
              </a:ext>
            </a:extLst>
          </p:cNvPr>
          <p:cNvGrpSpPr/>
          <p:nvPr/>
        </p:nvGrpSpPr>
        <p:grpSpPr>
          <a:xfrm>
            <a:off x="1661453" y="1700808"/>
            <a:ext cx="8869095" cy="2782470"/>
            <a:chOff x="137452" y="1700808"/>
            <a:chExt cx="8869095" cy="2782470"/>
          </a:xfrm>
        </p:grpSpPr>
        <p:sp>
          <p:nvSpPr>
            <p:cNvPr id="3" name="CasellaDiTesto 2">
              <a:extLst>
                <a:ext uri="{FF2B5EF4-FFF2-40B4-BE49-F238E27FC236}">
                  <a16:creationId xmlns:a16="http://schemas.microsoft.com/office/drawing/2014/main" id="{69AD00F3-E6F2-6D44-8219-42795964989B}"/>
                </a:ext>
              </a:extLst>
            </p:cNvPr>
            <p:cNvSpPr txBox="1"/>
            <p:nvPr/>
          </p:nvSpPr>
          <p:spPr>
            <a:xfrm>
              <a:off x="141178" y="1700808"/>
              <a:ext cx="8690305" cy="584775"/>
            </a:xfrm>
            <a:prstGeom prst="rect">
              <a:avLst/>
            </a:prstGeom>
            <a:noFill/>
          </p:spPr>
          <p:txBody>
            <a:bodyPr wrap="square" rtlCol="0">
              <a:spAutoFit/>
            </a:bodyPr>
            <a:lstStyle/>
            <a:p>
              <a:r>
                <a:rPr lang="it-IT" sz="1600" dirty="0">
                  <a:latin typeface="Cambria" panose="02040503050406030204" pitchFamily="18" charset="0"/>
                </a:rPr>
                <a:t>In alcune situazioni, gli individui sono in grado di </a:t>
              </a:r>
              <a:r>
                <a:rPr lang="it-IT" sz="1600" b="1" dirty="0">
                  <a:latin typeface="Cambria" panose="02040503050406030204" pitchFamily="18" charset="0"/>
                </a:rPr>
                <a:t>modificare le proprie ipotesi iniziali e le prime impressioni sugli altri.</a:t>
              </a:r>
            </a:p>
          </p:txBody>
        </p:sp>
        <p:sp>
          <p:nvSpPr>
            <p:cNvPr id="27" name="CasellaDiTesto 26">
              <a:extLst>
                <a:ext uri="{FF2B5EF4-FFF2-40B4-BE49-F238E27FC236}">
                  <a16:creationId xmlns:a16="http://schemas.microsoft.com/office/drawing/2014/main" id="{AFEA398E-96F2-3B46-8DFC-A6F432FE8C6C}"/>
                </a:ext>
              </a:extLst>
            </p:cNvPr>
            <p:cNvSpPr txBox="1"/>
            <p:nvPr/>
          </p:nvSpPr>
          <p:spPr>
            <a:xfrm>
              <a:off x="137453" y="2537521"/>
              <a:ext cx="1698244" cy="338554"/>
            </a:xfrm>
            <a:prstGeom prst="rect">
              <a:avLst/>
            </a:prstGeom>
            <a:noFill/>
            <a:ln>
              <a:solidFill>
                <a:schemeClr val="tx2"/>
              </a:solidFill>
            </a:ln>
          </p:spPr>
          <p:txBody>
            <a:bodyPr wrap="square" rtlCol="0">
              <a:spAutoFit/>
            </a:bodyPr>
            <a:lstStyle/>
            <a:p>
              <a:r>
                <a:rPr lang="it-IT" sz="1600" dirty="0">
                  <a:solidFill>
                    <a:schemeClr val="accent2">
                      <a:lumMod val="75000"/>
                    </a:schemeClr>
                  </a:solidFill>
                  <a:latin typeface="Cambria" panose="02040503050406030204" pitchFamily="18" charset="0"/>
                </a:rPr>
                <a:t>Fattori </a:t>
              </a:r>
              <a:r>
                <a:rPr lang="it-IT" sz="1600" b="1" dirty="0">
                  <a:solidFill>
                    <a:schemeClr val="accent2">
                      <a:lumMod val="75000"/>
                    </a:schemeClr>
                  </a:solidFill>
                  <a:latin typeface="Cambria" panose="02040503050406030204" pitchFamily="18" charset="0"/>
                </a:rPr>
                <a:t>cognitivi</a:t>
              </a:r>
            </a:p>
          </p:txBody>
        </p:sp>
        <p:sp>
          <p:nvSpPr>
            <p:cNvPr id="28" name="CasellaDiTesto 27">
              <a:extLst>
                <a:ext uri="{FF2B5EF4-FFF2-40B4-BE49-F238E27FC236}">
                  <a16:creationId xmlns:a16="http://schemas.microsoft.com/office/drawing/2014/main" id="{2E170258-AD62-9D41-9033-E7369EE52731}"/>
                </a:ext>
              </a:extLst>
            </p:cNvPr>
            <p:cNvSpPr txBox="1"/>
            <p:nvPr/>
          </p:nvSpPr>
          <p:spPr>
            <a:xfrm>
              <a:off x="137452" y="3306470"/>
              <a:ext cx="3138403" cy="338554"/>
            </a:xfrm>
            <a:prstGeom prst="rect">
              <a:avLst/>
            </a:prstGeom>
            <a:noFill/>
            <a:ln>
              <a:solidFill>
                <a:schemeClr val="tx2"/>
              </a:solidFill>
            </a:ln>
          </p:spPr>
          <p:txBody>
            <a:bodyPr wrap="square" rtlCol="0">
              <a:spAutoFit/>
            </a:bodyPr>
            <a:lstStyle/>
            <a:p>
              <a:r>
                <a:rPr lang="it-IT" sz="1600" b="1" dirty="0">
                  <a:solidFill>
                    <a:schemeClr val="accent2">
                      <a:lumMod val="75000"/>
                    </a:schemeClr>
                  </a:solidFill>
                  <a:latin typeface="Cambria" panose="02040503050406030204" pitchFamily="18" charset="0"/>
                </a:rPr>
                <a:t>Valenza</a:t>
              </a:r>
              <a:r>
                <a:rPr lang="it-IT" sz="1600" dirty="0">
                  <a:solidFill>
                    <a:schemeClr val="accent2">
                      <a:lumMod val="75000"/>
                    </a:schemeClr>
                  </a:solidFill>
                  <a:latin typeface="Cambria" panose="02040503050406030204" pitchFamily="18" charset="0"/>
                </a:rPr>
                <a:t> della prima impressione</a:t>
              </a:r>
            </a:p>
          </p:txBody>
        </p:sp>
        <p:sp>
          <p:nvSpPr>
            <p:cNvPr id="29" name="CasellaDiTesto 28">
              <a:extLst>
                <a:ext uri="{FF2B5EF4-FFF2-40B4-BE49-F238E27FC236}">
                  <a16:creationId xmlns:a16="http://schemas.microsoft.com/office/drawing/2014/main" id="{687EC303-F115-6649-9D48-7E0991132B4E}"/>
                </a:ext>
              </a:extLst>
            </p:cNvPr>
            <p:cNvSpPr txBox="1"/>
            <p:nvPr/>
          </p:nvSpPr>
          <p:spPr>
            <a:xfrm>
              <a:off x="137452" y="4098558"/>
              <a:ext cx="2130291" cy="338554"/>
            </a:xfrm>
            <a:prstGeom prst="rect">
              <a:avLst/>
            </a:prstGeom>
            <a:noFill/>
            <a:ln>
              <a:solidFill>
                <a:schemeClr val="tx2"/>
              </a:solidFill>
            </a:ln>
          </p:spPr>
          <p:txBody>
            <a:bodyPr wrap="square" rtlCol="0">
              <a:spAutoFit/>
            </a:bodyPr>
            <a:lstStyle/>
            <a:p>
              <a:r>
                <a:rPr lang="it-IT" sz="1600" dirty="0">
                  <a:solidFill>
                    <a:schemeClr val="accent2">
                      <a:lumMod val="75000"/>
                    </a:schemeClr>
                  </a:solidFill>
                  <a:latin typeface="Cambria" panose="02040503050406030204" pitchFamily="18" charset="0"/>
                </a:rPr>
                <a:t>Fattori </a:t>
              </a:r>
              <a:r>
                <a:rPr lang="it-IT" sz="1600" b="1" dirty="0">
                  <a:solidFill>
                    <a:schemeClr val="accent2">
                      <a:lumMod val="75000"/>
                    </a:schemeClr>
                  </a:solidFill>
                  <a:latin typeface="Cambria" panose="02040503050406030204" pitchFamily="18" charset="0"/>
                </a:rPr>
                <a:t>motivazionali</a:t>
              </a:r>
            </a:p>
          </p:txBody>
        </p:sp>
        <p:sp>
          <p:nvSpPr>
            <p:cNvPr id="5" name="CasellaDiTesto 4">
              <a:extLst>
                <a:ext uri="{FF2B5EF4-FFF2-40B4-BE49-F238E27FC236}">
                  <a16:creationId xmlns:a16="http://schemas.microsoft.com/office/drawing/2014/main" id="{0B64F3FC-BA53-C948-8848-1CA60D8AFA21}"/>
                </a:ext>
              </a:extLst>
            </p:cNvPr>
            <p:cNvSpPr txBox="1"/>
            <p:nvPr/>
          </p:nvSpPr>
          <p:spPr>
            <a:xfrm>
              <a:off x="1882123" y="2494057"/>
              <a:ext cx="7124424" cy="430887"/>
            </a:xfrm>
            <a:prstGeom prst="rect">
              <a:avLst/>
            </a:prstGeom>
            <a:noFill/>
          </p:spPr>
          <p:txBody>
            <a:bodyPr wrap="square" rtlCol="0">
              <a:spAutoFit/>
            </a:bodyPr>
            <a:lstStyle/>
            <a:p>
              <a:r>
                <a:rPr lang="it-IT" sz="1100" dirty="0">
                  <a:latin typeface="Cambria" panose="02040503050406030204" pitchFamily="18" charset="0"/>
                </a:rPr>
                <a:t>Quando i dati falsificanti le nostre prime ipotesi sono </a:t>
              </a:r>
              <a:r>
                <a:rPr lang="it-IT" sz="1100" b="1" dirty="0">
                  <a:latin typeface="Cambria" panose="02040503050406030204" pitchFamily="18" charset="0"/>
                </a:rPr>
                <a:t>tanti e troppo coerenti </a:t>
              </a:r>
              <a:r>
                <a:rPr lang="it-IT" sz="1100" dirty="0">
                  <a:latin typeface="Cambria" panose="02040503050406030204" pitchFamily="18" charset="0"/>
                </a:rPr>
                <a:t>tra loro per essere ignorati, o quando le </a:t>
              </a:r>
              <a:r>
                <a:rPr lang="it-IT" sz="1100" b="1" dirty="0">
                  <a:latin typeface="Cambria" panose="02040503050406030204" pitchFamily="18" charset="0"/>
                </a:rPr>
                <a:t>evidenze empiriche sono altamente rilevanti.</a:t>
              </a:r>
            </a:p>
          </p:txBody>
        </p:sp>
        <p:sp>
          <p:nvSpPr>
            <p:cNvPr id="31" name="CasellaDiTesto 30">
              <a:extLst>
                <a:ext uri="{FF2B5EF4-FFF2-40B4-BE49-F238E27FC236}">
                  <a16:creationId xmlns:a16="http://schemas.microsoft.com/office/drawing/2014/main" id="{9A7D2EAF-C8A6-A145-9C17-B917DE77D4CB}"/>
                </a:ext>
              </a:extLst>
            </p:cNvPr>
            <p:cNvSpPr txBox="1"/>
            <p:nvPr/>
          </p:nvSpPr>
          <p:spPr>
            <a:xfrm>
              <a:off x="3347864" y="3260303"/>
              <a:ext cx="5586675" cy="430887"/>
            </a:xfrm>
            <a:prstGeom prst="rect">
              <a:avLst/>
            </a:prstGeom>
            <a:noFill/>
          </p:spPr>
          <p:txBody>
            <a:bodyPr wrap="square" rtlCol="0">
              <a:spAutoFit/>
            </a:bodyPr>
            <a:lstStyle/>
            <a:p>
              <a:r>
                <a:rPr lang="it-IT" sz="1100" dirty="0">
                  <a:latin typeface="Cambria" panose="02040503050406030204" pitchFamily="18" charset="0"/>
                </a:rPr>
                <a:t>È molto più facile falsificare una </a:t>
              </a:r>
              <a:r>
                <a:rPr lang="it-IT" sz="1100" b="1" dirty="0">
                  <a:latin typeface="Cambria" panose="02040503050406030204" pitchFamily="18" charset="0"/>
                </a:rPr>
                <a:t>prima impressione positiva </a:t>
              </a:r>
              <a:r>
                <a:rPr lang="it-IT" sz="1100" dirty="0">
                  <a:latin typeface="Cambria" panose="02040503050406030204" pitchFamily="18" charset="0"/>
                </a:rPr>
                <a:t>rispetto a una prima impressione negativa.</a:t>
              </a:r>
              <a:endParaRPr lang="it-IT" sz="1100" b="1" dirty="0">
                <a:latin typeface="Cambria" panose="02040503050406030204" pitchFamily="18" charset="0"/>
              </a:endParaRPr>
            </a:p>
          </p:txBody>
        </p:sp>
        <p:sp>
          <p:nvSpPr>
            <p:cNvPr id="32" name="CasellaDiTesto 31">
              <a:extLst>
                <a:ext uri="{FF2B5EF4-FFF2-40B4-BE49-F238E27FC236}">
                  <a16:creationId xmlns:a16="http://schemas.microsoft.com/office/drawing/2014/main" id="{2D27AE95-4BED-F946-99ED-7CCA554721C6}"/>
                </a:ext>
              </a:extLst>
            </p:cNvPr>
            <p:cNvSpPr txBox="1"/>
            <p:nvPr/>
          </p:nvSpPr>
          <p:spPr>
            <a:xfrm>
              <a:off x="2297693" y="4052391"/>
              <a:ext cx="6533790" cy="430887"/>
            </a:xfrm>
            <a:prstGeom prst="rect">
              <a:avLst/>
            </a:prstGeom>
            <a:noFill/>
          </p:spPr>
          <p:txBody>
            <a:bodyPr wrap="square" rtlCol="0">
              <a:spAutoFit/>
            </a:bodyPr>
            <a:lstStyle/>
            <a:p>
              <a:r>
                <a:rPr lang="it-IT" sz="1100" dirty="0">
                  <a:latin typeface="Cambria" panose="02040503050406030204" pitchFamily="18" charset="0"/>
                </a:rPr>
                <a:t>Quando siamo </a:t>
              </a:r>
              <a:r>
                <a:rPr lang="it-IT" sz="1100" b="1" dirty="0">
                  <a:latin typeface="Cambria" panose="02040503050406030204" pitchFamily="18" charset="0"/>
                </a:rPr>
                <a:t>motivati a formarci un’impressione </a:t>
              </a:r>
              <a:r>
                <a:rPr lang="it-IT" sz="1100" dirty="0">
                  <a:latin typeface="Cambria" panose="02040503050406030204" pitchFamily="18" charset="0"/>
                </a:rPr>
                <a:t>verso un target, l’aggiornamento delle impressioni iniziali è più probabile. </a:t>
              </a:r>
            </a:p>
          </p:txBody>
        </p:sp>
      </p:grpSp>
    </p:spTree>
    <p:extLst>
      <p:ext uri="{BB962C8B-B14F-4D97-AF65-F5344CB8AC3E}">
        <p14:creationId xmlns:p14="http://schemas.microsoft.com/office/powerpoint/2010/main" val="2340914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21</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2" y="590428"/>
            <a:ext cx="7170852"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categorizzazione sociale</a:t>
            </a:r>
          </a:p>
        </p:txBody>
      </p:sp>
      <p:sp>
        <p:nvSpPr>
          <p:cNvPr id="12" name="CasellaDiTesto 11">
            <a:extLst>
              <a:ext uri="{FF2B5EF4-FFF2-40B4-BE49-F238E27FC236}">
                <a16:creationId xmlns:a16="http://schemas.microsoft.com/office/drawing/2014/main" id="{26A497E1-04A1-994C-823A-E2EE32072947}"/>
              </a:ext>
            </a:extLst>
          </p:cNvPr>
          <p:cNvSpPr txBox="1"/>
          <p:nvPr/>
        </p:nvSpPr>
        <p:spPr>
          <a:xfrm>
            <a:off x="1661453" y="1556793"/>
            <a:ext cx="8690305" cy="584775"/>
          </a:xfrm>
          <a:prstGeom prst="rect">
            <a:avLst/>
          </a:prstGeom>
          <a:noFill/>
        </p:spPr>
        <p:txBody>
          <a:bodyPr wrap="square" rtlCol="0">
            <a:spAutoFit/>
          </a:bodyPr>
          <a:lstStyle/>
          <a:p>
            <a:r>
              <a:rPr lang="it-IT" sz="1600" dirty="0">
                <a:latin typeface="Cambria" panose="02040503050406030204" pitchFamily="18" charset="0"/>
              </a:rPr>
              <a:t>I meccanismi di elaborazione delle informazioni forgiano la </a:t>
            </a:r>
            <a:r>
              <a:rPr lang="it-IT" sz="1600" b="1" dirty="0">
                <a:latin typeface="Cambria" panose="02040503050406030204" pitchFamily="18" charset="0"/>
              </a:rPr>
              <a:t>percezione dei gruppi sociali e dei membri di questi gruppi.</a:t>
            </a:r>
          </a:p>
        </p:txBody>
      </p:sp>
      <p:grpSp>
        <p:nvGrpSpPr>
          <p:cNvPr id="8" name="Gruppo 7">
            <a:extLst>
              <a:ext uri="{FF2B5EF4-FFF2-40B4-BE49-F238E27FC236}">
                <a16:creationId xmlns:a16="http://schemas.microsoft.com/office/drawing/2014/main" id="{C64A4235-142E-3342-BA7C-7DD4260652F3}"/>
              </a:ext>
            </a:extLst>
          </p:cNvPr>
          <p:cNvGrpSpPr/>
          <p:nvPr/>
        </p:nvGrpSpPr>
        <p:grpSpPr>
          <a:xfrm>
            <a:off x="1661453" y="2249490"/>
            <a:ext cx="8725079" cy="461665"/>
            <a:chOff x="137452" y="2249489"/>
            <a:chExt cx="8725079" cy="461665"/>
          </a:xfrm>
        </p:grpSpPr>
        <p:sp>
          <p:nvSpPr>
            <p:cNvPr id="13" name="CasellaDiTesto 12">
              <a:extLst>
                <a:ext uri="{FF2B5EF4-FFF2-40B4-BE49-F238E27FC236}">
                  <a16:creationId xmlns:a16="http://schemas.microsoft.com/office/drawing/2014/main" id="{ED2CFB1B-15B7-B74E-9DE7-17015A70BC7A}"/>
                </a:ext>
              </a:extLst>
            </p:cNvPr>
            <p:cNvSpPr txBox="1"/>
            <p:nvPr/>
          </p:nvSpPr>
          <p:spPr>
            <a:xfrm>
              <a:off x="137452" y="2348880"/>
              <a:ext cx="2778364" cy="276999"/>
            </a:xfrm>
            <a:prstGeom prst="rect">
              <a:avLst/>
            </a:prstGeom>
            <a:solidFill>
              <a:schemeClr val="bg1"/>
            </a:solidFill>
            <a:ln w="19050">
              <a:solidFill>
                <a:schemeClr val="tx2"/>
              </a:solidFill>
            </a:ln>
          </p:spPr>
          <p:txBody>
            <a:bodyPr wrap="square" rtlCol="0">
              <a:spAutoFit/>
            </a:bodyPr>
            <a:lstStyle/>
            <a:p>
              <a:r>
                <a:rPr lang="it-IT" sz="1200" b="1" dirty="0">
                  <a:latin typeface="Cambria" panose="02040503050406030204" pitchFamily="18" charset="0"/>
                </a:rPr>
                <a:t>PROCESSO DI CATEGORIZZAZIONE</a:t>
              </a:r>
            </a:p>
          </p:txBody>
        </p:sp>
        <p:sp>
          <p:nvSpPr>
            <p:cNvPr id="15" name="CasellaDiTesto 14">
              <a:extLst>
                <a:ext uri="{FF2B5EF4-FFF2-40B4-BE49-F238E27FC236}">
                  <a16:creationId xmlns:a16="http://schemas.microsoft.com/office/drawing/2014/main" id="{939EC429-5102-9F40-8220-5282B67F6AAA}"/>
                </a:ext>
              </a:extLst>
            </p:cNvPr>
            <p:cNvSpPr txBox="1"/>
            <p:nvPr/>
          </p:nvSpPr>
          <p:spPr>
            <a:xfrm>
              <a:off x="2915816" y="2249489"/>
              <a:ext cx="5946715" cy="461665"/>
            </a:xfrm>
            <a:prstGeom prst="rect">
              <a:avLst/>
            </a:prstGeom>
            <a:noFill/>
          </p:spPr>
          <p:txBody>
            <a:bodyPr wrap="square" rtlCol="0">
              <a:spAutoFit/>
            </a:bodyPr>
            <a:lstStyle/>
            <a:p>
              <a:r>
                <a:rPr lang="it-IT" sz="1200" b="1" dirty="0">
                  <a:latin typeface="Cambria" panose="02040503050406030204" pitchFamily="18" charset="0"/>
                </a:rPr>
                <a:t>Riduzione del molteplice all’unità</a:t>
              </a:r>
              <a:r>
                <a:rPr lang="it-IT" sz="1200" dirty="0">
                  <a:latin typeface="Cambria" panose="02040503050406030204" pitchFamily="18" charset="0"/>
                </a:rPr>
                <a:t>, attraverso </a:t>
              </a:r>
              <a:r>
                <a:rPr lang="it-IT" sz="1200" b="1" dirty="0">
                  <a:latin typeface="Cambria" panose="02040503050406030204" pitchFamily="18" charset="0"/>
                </a:rPr>
                <a:t>l’assimilazione in una stessa classe di componenti originariamente distinti tra loro.</a:t>
              </a:r>
            </a:p>
          </p:txBody>
        </p:sp>
      </p:grpSp>
      <p:grpSp>
        <p:nvGrpSpPr>
          <p:cNvPr id="7" name="Gruppo 6">
            <a:extLst>
              <a:ext uri="{FF2B5EF4-FFF2-40B4-BE49-F238E27FC236}">
                <a16:creationId xmlns:a16="http://schemas.microsoft.com/office/drawing/2014/main" id="{C9BBE808-76D9-6A4A-AD4B-BB6C4E542F32}"/>
              </a:ext>
            </a:extLst>
          </p:cNvPr>
          <p:cNvGrpSpPr/>
          <p:nvPr/>
        </p:nvGrpSpPr>
        <p:grpSpPr>
          <a:xfrm>
            <a:off x="1703512" y="2801526"/>
            <a:ext cx="4968552" cy="1845506"/>
            <a:chOff x="539552" y="2801526"/>
            <a:chExt cx="4968552" cy="1845506"/>
          </a:xfrm>
        </p:grpSpPr>
        <p:sp>
          <p:nvSpPr>
            <p:cNvPr id="16" name="CasellaDiTesto 15">
              <a:extLst>
                <a:ext uri="{FF2B5EF4-FFF2-40B4-BE49-F238E27FC236}">
                  <a16:creationId xmlns:a16="http://schemas.microsoft.com/office/drawing/2014/main" id="{0F33FE8C-463C-084E-9917-408F3FD3B019}"/>
                </a:ext>
              </a:extLst>
            </p:cNvPr>
            <p:cNvSpPr txBox="1"/>
            <p:nvPr/>
          </p:nvSpPr>
          <p:spPr>
            <a:xfrm>
              <a:off x="971600" y="2801526"/>
              <a:ext cx="3960440" cy="307777"/>
            </a:xfrm>
            <a:prstGeom prst="rect">
              <a:avLst/>
            </a:prstGeom>
            <a:noFill/>
          </p:spPr>
          <p:txBody>
            <a:bodyPr wrap="square" rtlCol="0">
              <a:spAutoFit/>
            </a:bodyPr>
            <a:lstStyle/>
            <a:p>
              <a:r>
                <a:rPr lang="it-IT" sz="1400" dirty="0">
                  <a:latin typeface="Cambria" panose="02040503050406030204" pitchFamily="18" charset="0"/>
                </a:rPr>
                <a:t>Si basa su un </a:t>
              </a:r>
              <a:r>
                <a:rPr lang="it-IT" sz="1400" b="1" dirty="0">
                  <a:solidFill>
                    <a:schemeClr val="tx2"/>
                  </a:solidFill>
                  <a:latin typeface="Cambria" panose="02040503050406030204" pitchFamily="18" charset="0"/>
                </a:rPr>
                <a:t>PROCESSO DI ASTRAZIONE</a:t>
              </a:r>
            </a:p>
          </p:txBody>
        </p:sp>
        <p:sp>
          <p:nvSpPr>
            <p:cNvPr id="18" name="CasellaDiTesto 17">
              <a:extLst>
                <a:ext uri="{FF2B5EF4-FFF2-40B4-BE49-F238E27FC236}">
                  <a16:creationId xmlns:a16="http://schemas.microsoft.com/office/drawing/2014/main" id="{10C5A906-ACAE-FB43-A225-B4DACDAD97EB}"/>
                </a:ext>
              </a:extLst>
            </p:cNvPr>
            <p:cNvSpPr txBox="1"/>
            <p:nvPr/>
          </p:nvSpPr>
          <p:spPr>
            <a:xfrm>
              <a:off x="971600" y="3230453"/>
              <a:ext cx="4320480" cy="307777"/>
            </a:xfrm>
            <a:prstGeom prst="rect">
              <a:avLst/>
            </a:prstGeom>
            <a:noFill/>
          </p:spPr>
          <p:txBody>
            <a:bodyPr wrap="square" rtlCol="0">
              <a:spAutoFit/>
            </a:bodyPr>
            <a:lstStyle/>
            <a:p>
              <a:r>
                <a:rPr lang="it-IT" sz="1400" dirty="0">
                  <a:latin typeface="Cambria" panose="02040503050406030204" pitchFamily="18" charset="0"/>
                </a:rPr>
                <a:t>Risponde al </a:t>
              </a:r>
              <a:r>
                <a:rPr lang="it-IT" sz="1400" b="1" dirty="0">
                  <a:latin typeface="Cambria" panose="02040503050406030204" pitchFamily="18" charset="0"/>
                </a:rPr>
                <a:t>PRINCIPIO DI </a:t>
              </a:r>
              <a:r>
                <a:rPr lang="it-IT" sz="1400" b="1" dirty="0">
                  <a:solidFill>
                    <a:schemeClr val="tx2"/>
                  </a:solidFill>
                  <a:latin typeface="Cambria" panose="02040503050406030204" pitchFamily="18" charset="0"/>
                </a:rPr>
                <a:t>ECONOMIA COGNITIVA</a:t>
              </a:r>
            </a:p>
          </p:txBody>
        </p:sp>
        <p:sp>
          <p:nvSpPr>
            <p:cNvPr id="19" name="CasellaDiTesto 18">
              <a:extLst>
                <a:ext uri="{FF2B5EF4-FFF2-40B4-BE49-F238E27FC236}">
                  <a16:creationId xmlns:a16="http://schemas.microsoft.com/office/drawing/2014/main" id="{F385C25E-485E-1D4E-9C96-6118C4E18BFE}"/>
                </a:ext>
              </a:extLst>
            </p:cNvPr>
            <p:cNvSpPr txBox="1"/>
            <p:nvPr/>
          </p:nvSpPr>
          <p:spPr>
            <a:xfrm>
              <a:off x="971600" y="3697287"/>
              <a:ext cx="4320480" cy="307777"/>
            </a:xfrm>
            <a:prstGeom prst="rect">
              <a:avLst/>
            </a:prstGeom>
            <a:noFill/>
          </p:spPr>
          <p:txBody>
            <a:bodyPr wrap="square" rtlCol="0">
              <a:spAutoFit/>
            </a:bodyPr>
            <a:lstStyle/>
            <a:p>
              <a:r>
                <a:rPr lang="it-IT" sz="1400" dirty="0">
                  <a:latin typeface="Cambria" panose="02040503050406030204" pitchFamily="18" charset="0"/>
                </a:rPr>
                <a:t>Funge da </a:t>
              </a:r>
              <a:r>
                <a:rPr lang="it-IT" sz="1400" b="1" dirty="0">
                  <a:solidFill>
                    <a:schemeClr val="tx2"/>
                  </a:solidFill>
                  <a:latin typeface="Cambria" panose="02040503050406030204" pitchFamily="18" charset="0"/>
                </a:rPr>
                <a:t>BASE</a:t>
              </a:r>
              <a:r>
                <a:rPr lang="it-IT" sz="1400" b="1" dirty="0">
                  <a:latin typeface="Cambria" panose="02040503050406030204" pitchFamily="18" charset="0"/>
                </a:rPr>
                <a:t> PER I </a:t>
              </a:r>
              <a:r>
                <a:rPr lang="it-IT" sz="1400" b="1" dirty="0">
                  <a:solidFill>
                    <a:schemeClr val="tx2"/>
                  </a:solidFill>
                  <a:latin typeface="Cambria" panose="02040503050406030204" pitchFamily="18" charset="0"/>
                </a:rPr>
                <a:t>PROCESSI INFERENZIALI</a:t>
              </a:r>
            </a:p>
          </p:txBody>
        </p:sp>
        <p:sp>
          <p:nvSpPr>
            <p:cNvPr id="20" name="CasellaDiTesto 19">
              <a:extLst>
                <a:ext uri="{FF2B5EF4-FFF2-40B4-BE49-F238E27FC236}">
                  <a16:creationId xmlns:a16="http://schemas.microsoft.com/office/drawing/2014/main" id="{90CD5406-1B74-8748-ADB8-7445FBE9CFB5}"/>
                </a:ext>
              </a:extLst>
            </p:cNvPr>
            <p:cNvSpPr txBox="1"/>
            <p:nvPr/>
          </p:nvSpPr>
          <p:spPr>
            <a:xfrm>
              <a:off x="971599" y="4123812"/>
              <a:ext cx="4536497" cy="523220"/>
            </a:xfrm>
            <a:prstGeom prst="rect">
              <a:avLst/>
            </a:prstGeom>
            <a:noFill/>
          </p:spPr>
          <p:txBody>
            <a:bodyPr wrap="square" rtlCol="0">
              <a:spAutoFit/>
            </a:bodyPr>
            <a:lstStyle/>
            <a:p>
              <a:r>
                <a:rPr lang="it-IT" sz="1400" dirty="0">
                  <a:latin typeface="Cambria" panose="02040503050406030204" pitchFamily="18" charset="0"/>
                </a:rPr>
                <a:t>Permette una </a:t>
              </a:r>
              <a:r>
                <a:rPr lang="it-IT" sz="1400" b="1" dirty="0">
                  <a:solidFill>
                    <a:schemeClr val="tx2"/>
                  </a:solidFill>
                  <a:latin typeface="Cambria" panose="02040503050406030204" pitchFamily="18" charset="0"/>
                </a:rPr>
                <a:t>RISPOSTA COMPORTAMENTALE RAPIDA ED EFFICACE </a:t>
              </a:r>
              <a:r>
                <a:rPr lang="it-IT" sz="1400" b="1" dirty="0">
                  <a:latin typeface="Cambria" panose="02040503050406030204" pitchFamily="18" charset="0"/>
                </a:rPr>
                <a:t>basata su dei modelli di risposta</a:t>
              </a:r>
            </a:p>
          </p:txBody>
        </p:sp>
        <p:cxnSp>
          <p:nvCxnSpPr>
            <p:cNvPr id="21" name="Connettore 1 20">
              <a:extLst>
                <a:ext uri="{FF2B5EF4-FFF2-40B4-BE49-F238E27FC236}">
                  <a16:creationId xmlns:a16="http://schemas.microsoft.com/office/drawing/2014/main" id="{4FEF322E-D04B-D44C-8885-1C12629E1053}"/>
                </a:ext>
              </a:extLst>
            </p:cNvPr>
            <p:cNvCxnSpPr>
              <a:cxnSpLocks/>
            </p:cNvCxnSpPr>
            <p:nvPr/>
          </p:nvCxnSpPr>
          <p:spPr>
            <a:xfrm flipV="1">
              <a:off x="539552" y="3131625"/>
              <a:ext cx="4968552" cy="238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Connettore 1 22">
              <a:extLst>
                <a:ext uri="{FF2B5EF4-FFF2-40B4-BE49-F238E27FC236}">
                  <a16:creationId xmlns:a16="http://schemas.microsoft.com/office/drawing/2014/main" id="{E26F7DCE-42A9-164A-8AEF-7F4A76D0245C}"/>
                </a:ext>
              </a:extLst>
            </p:cNvPr>
            <p:cNvCxnSpPr>
              <a:cxnSpLocks/>
            </p:cNvCxnSpPr>
            <p:nvPr/>
          </p:nvCxnSpPr>
          <p:spPr>
            <a:xfrm flipV="1">
              <a:off x="539552" y="3613220"/>
              <a:ext cx="4968552" cy="238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nettore 1 23">
              <a:extLst>
                <a:ext uri="{FF2B5EF4-FFF2-40B4-BE49-F238E27FC236}">
                  <a16:creationId xmlns:a16="http://schemas.microsoft.com/office/drawing/2014/main" id="{FF2373B8-B1B9-CE43-AF20-223B475648CA}"/>
                </a:ext>
              </a:extLst>
            </p:cNvPr>
            <p:cNvCxnSpPr>
              <a:cxnSpLocks/>
            </p:cNvCxnSpPr>
            <p:nvPr/>
          </p:nvCxnSpPr>
          <p:spPr>
            <a:xfrm flipV="1">
              <a:off x="539552" y="4054395"/>
              <a:ext cx="4968552" cy="2383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6" name="Gruppo 25">
            <a:extLst>
              <a:ext uri="{FF2B5EF4-FFF2-40B4-BE49-F238E27FC236}">
                <a16:creationId xmlns:a16="http://schemas.microsoft.com/office/drawing/2014/main" id="{EB6FC939-2FC4-F44F-BD9E-4778B333ACE5}"/>
              </a:ext>
            </a:extLst>
          </p:cNvPr>
          <p:cNvGrpSpPr/>
          <p:nvPr/>
        </p:nvGrpSpPr>
        <p:grpSpPr>
          <a:xfrm>
            <a:off x="6744071" y="2846738"/>
            <a:ext cx="3851918" cy="3030535"/>
            <a:chOff x="5220071" y="2846737"/>
            <a:chExt cx="3851918" cy="3030535"/>
          </a:xfrm>
        </p:grpSpPr>
        <p:grpSp>
          <p:nvGrpSpPr>
            <p:cNvPr id="9" name="Gruppo 8">
              <a:extLst>
                <a:ext uri="{FF2B5EF4-FFF2-40B4-BE49-F238E27FC236}">
                  <a16:creationId xmlns:a16="http://schemas.microsoft.com/office/drawing/2014/main" id="{46E37616-531B-BE40-BCBC-97004DF54920}"/>
                </a:ext>
              </a:extLst>
            </p:cNvPr>
            <p:cNvGrpSpPr/>
            <p:nvPr/>
          </p:nvGrpSpPr>
          <p:grpSpPr>
            <a:xfrm>
              <a:off x="5220071" y="2846737"/>
              <a:ext cx="3851918" cy="1680967"/>
              <a:chOff x="5220071" y="2846737"/>
              <a:chExt cx="3851918" cy="1680967"/>
            </a:xfrm>
          </p:grpSpPr>
          <p:sp>
            <p:nvSpPr>
              <p:cNvPr id="30" name="CasellaDiTesto 29">
                <a:extLst>
                  <a:ext uri="{FF2B5EF4-FFF2-40B4-BE49-F238E27FC236}">
                    <a16:creationId xmlns:a16="http://schemas.microsoft.com/office/drawing/2014/main" id="{6C788FF8-E1FC-6D47-AC4C-608B463D9245}"/>
                  </a:ext>
                </a:extLst>
              </p:cNvPr>
              <p:cNvSpPr txBox="1"/>
              <p:nvPr/>
            </p:nvSpPr>
            <p:spPr>
              <a:xfrm>
                <a:off x="5220071" y="2846737"/>
                <a:ext cx="3851905" cy="523220"/>
              </a:xfrm>
              <a:prstGeom prst="rect">
                <a:avLst/>
              </a:prstGeom>
              <a:noFill/>
              <a:ln>
                <a:solidFill>
                  <a:schemeClr val="tx2"/>
                </a:solidFill>
              </a:ln>
            </p:spPr>
            <p:txBody>
              <a:bodyPr wrap="square" rtlCol="0">
                <a:spAutoFit/>
              </a:bodyPr>
              <a:lstStyle/>
              <a:p>
                <a:r>
                  <a:rPr lang="it-IT" sz="1400" dirty="0">
                    <a:latin typeface="Cambria" panose="02040503050406030204" pitchFamily="18" charset="0"/>
                  </a:rPr>
                  <a:t>Processo di </a:t>
                </a:r>
                <a:r>
                  <a:rPr lang="it-IT" sz="1400" b="1" dirty="0">
                    <a:latin typeface="Cambria" panose="02040503050406030204" pitchFamily="18" charset="0"/>
                  </a:rPr>
                  <a:t>classificazione di stimoli all’interno di una particolare categoria.</a:t>
                </a:r>
              </a:p>
            </p:txBody>
          </p:sp>
          <p:cxnSp>
            <p:nvCxnSpPr>
              <p:cNvPr id="33" name="Connettore 2 32">
                <a:extLst>
                  <a:ext uri="{FF2B5EF4-FFF2-40B4-BE49-F238E27FC236}">
                    <a16:creationId xmlns:a16="http://schemas.microsoft.com/office/drawing/2014/main" id="{300C9509-7E33-2642-AA63-7D3E13166162}"/>
                  </a:ext>
                </a:extLst>
              </p:cNvPr>
              <p:cNvCxnSpPr>
                <a:cxnSpLocks/>
              </p:cNvCxnSpPr>
              <p:nvPr/>
            </p:nvCxnSpPr>
            <p:spPr>
              <a:xfrm>
                <a:off x="7164288" y="3429000"/>
                <a:ext cx="0" cy="268287"/>
              </a:xfrm>
              <a:prstGeom prst="straightConnector1">
                <a:avLst/>
              </a:prstGeom>
              <a:ln w="412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CasellaDiTesto 33">
                <a:extLst>
                  <a:ext uri="{FF2B5EF4-FFF2-40B4-BE49-F238E27FC236}">
                    <a16:creationId xmlns:a16="http://schemas.microsoft.com/office/drawing/2014/main" id="{15A5C176-5DFD-804F-87D9-7A28EECD4FED}"/>
                  </a:ext>
                </a:extLst>
              </p:cNvPr>
              <p:cNvSpPr txBox="1"/>
              <p:nvPr/>
            </p:nvSpPr>
            <p:spPr>
              <a:xfrm>
                <a:off x="5220072" y="3789040"/>
                <a:ext cx="3851917" cy="738664"/>
              </a:xfrm>
              <a:prstGeom prst="rect">
                <a:avLst/>
              </a:prstGeom>
              <a:noFill/>
              <a:ln>
                <a:solidFill>
                  <a:schemeClr val="tx2"/>
                </a:solidFill>
              </a:ln>
            </p:spPr>
            <p:txBody>
              <a:bodyPr wrap="square" rtlCol="0">
                <a:spAutoFit/>
              </a:bodyPr>
              <a:lstStyle/>
              <a:p>
                <a:r>
                  <a:rPr lang="it-IT" sz="1400" dirty="0">
                    <a:latin typeface="Cambria" panose="02040503050406030204" pitchFamily="18" charset="0"/>
                  </a:rPr>
                  <a:t>La funzione principale è quella di </a:t>
                </a:r>
                <a:r>
                  <a:rPr lang="it-IT" sz="1400" b="1" dirty="0">
                    <a:latin typeface="Cambria" panose="02040503050406030204" pitchFamily="18" charset="0"/>
                  </a:rPr>
                  <a:t>semplificare</a:t>
                </a:r>
                <a:r>
                  <a:rPr lang="it-IT" sz="1400" dirty="0">
                    <a:latin typeface="Cambria" panose="02040503050406030204" pitchFamily="18" charset="0"/>
                  </a:rPr>
                  <a:t>: </a:t>
                </a:r>
                <a:r>
                  <a:rPr lang="it-IT" sz="1400" i="1" dirty="0">
                    <a:latin typeface="Cambria" panose="02040503050406030204" pitchFamily="18" charset="0"/>
                  </a:rPr>
                  <a:t>lo stimolo non viene più trattato come entità a se stante ma come membro di una categoria.</a:t>
                </a:r>
                <a:endParaRPr lang="it-IT" sz="1400" b="1" dirty="0">
                  <a:latin typeface="Cambria" panose="02040503050406030204" pitchFamily="18" charset="0"/>
                </a:endParaRPr>
              </a:p>
            </p:txBody>
          </p:sp>
        </p:grpSp>
        <p:sp>
          <p:nvSpPr>
            <p:cNvPr id="35" name="CasellaDiTesto 34">
              <a:extLst>
                <a:ext uri="{FF2B5EF4-FFF2-40B4-BE49-F238E27FC236}">
                  <a16:creationId xmlns:a16="http://schemas.microsoft.com/office/drawing/2014/main" id="{BEBB4316-C01E-F243-AF15-FA40F16FB228}"/>
                </a:ext>
              </a:extLst>
            </p:cNvPr>
            <p:cNvSpPr txBox="1"/>
            <p:nvPr/>
          </p:nvSpPr>
          <p:spPr>
            <a:xfrm>
              <a:off x="5220071" y="5138608"/>
              <a:ext cx="3851889" cy="738664"/>
            </a:xfrm>
            <a:prstGeom prst="rect">
              <a:avLst/>
            </a:prstGeom>
            <a:noFill/>
            <a:ln>
              <a:solidFill>
                <a:schemeClr val="tx2"/>
              </a:solidFill>
            </a:ln>
          </p:spPr>
          <p:txBody>
            <a:bodyPr wrap="square" rtlCol="0">
              <a:spAutoFit/>
            </a:bodyPr>
            <a:lstStyle/>
            <a:p>
              <a:r>
                <a:rPr lang="it-IT" sz="1400" dirty="0">
                  <a:latin typeface="Cambria" panose="02040503050406030204" pitchFamily="18" charset="0"/>
                </a:rPr>
                <a:t>L’analisi dello stimolo non parte da zero ma dalle </a:t>
              </a:r>
              <a:r>
                <a:rPr lang="it-IT" sz="1400" b="1" dirty="0">
                  <a:latin typeface="Cambria" panose="02040503050406030204" pitchFamily="18" charset="0"/>
                </a:rPr>
                <a:t>informazioni che disponiamo circa la categoria di appartenenza. </a:t>
              </a:r>
            </a:p>
          </p:txBody>
        </p:sp>
        <p:cxnSp>
          <p:nvCxnSpPr>
            <p:cNvPr id="36" name="Connettore 2 35">
              <a:extLst>
                <a:ext uri="{FF2B5EF4-FFF2-40B4-BE49-F238E27FC236}">
                  <a16:creationId xmlns:a16="http://schemas.microsoft.com/office/drawing/2014/main" id="{F43831B5-1B8E-9F4D-B8D8-BFAF99863EDD}"/>
                </a:ext>
              </a:extLst>
            </p:cNvPr>
            <p:cNvCxnSpPr>
              <a:cxnSpLocks/>
            </p:cNvCxnSpPr>
            <p:nvPr/>
          </p:nvCxnSpPr>
          <p:spPr>
            <a:xfrm>
              <a:off x="7164288" y="4647032"/>
              <a:ext cx="0" cy="438152"/>
            </a:xfrm>
            <a:prstGeom prst="straightConnector1">
              <a:avLst/>
            </a:prstGeom>
            <a:ln w="412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37" name="CasellaDiTesto 36">
            <a:extLst>
              <a:ext uri="{FF2B5EF4-FFF2-40B4-BE49-F238E27FC236}">
                <a16:creationId xmlns:a16="http://schemas.microsoft.com/office/drawing/2014/main" id="{2FEFF6F1-080C-E64C-AB46-CDD309F7D84A}"/>
              </a:ext>
            </a:extLst>
          </p:cNvPr>
          <p:cNvSpPr txBox="1"/>
          <p:nvPr/>
        </p:nvSpPr>
        <p:spPr>
          <a:xfrm>
            <a:off x="1708849" y="5024210"/>
            <a:ext cx="4747143" cy="461665"/>
          </a:xfrm>
          <a:prstGeom prst="rect">
            <a:avLst/>
          </a:prstGeom>
          <a:solidFill>
            <a:schemeClr val="bg1"/>
          </a:solidFill>
          <a:ln w="19050">
            <a:solidFill>
              <a:schemeClr val="tx2"/>
            </a:solidFill>
          </a:ln>
        </p:spPr>
        <p:txBody>
          <a:bodyPr wrap="square" rtlCol="0">
            <a:spAutoFit/>
          </a:bodyPr>
          <a:lstStyle/>
          <a:p>
            <a:r>
              <a:rPr lang="it-IT" sz="1200" b="1" dirty="0">
                <a:latin typeface="Cambria" panose="02040503050406030204" pitchFamily="18" charset="0"/>
              </a:rPr>
              <a:t>La categorizzazione può riguardare anche stimoli sociali = CATEGORIZZAZIONE </a:t>
            </a:r>
            <a:r>
              <a:rPr lang="it-IT" sz="1200" b="1" dirty="0">
                <a:solidFill>
                  <a:schemeClr val="accent2"/>
                </a:solidFill>
                <a:latin typeface="Cambria" panose="02040503050406030204" pitchFamily="18" charset="0"/>
              </a:rPr>
              <a:t>SOCIALE</a:t>
            </a:r>
          </a:p>
        </p:txBody>
      </p:sp>
    </p:spTree>
    <p:extLst>
      <p:ext uri="{BB962C8B-B14F-4D97-AF65-F5344CB8AC3E}">
        <p14:creationId xmlns:p14="http://schemas.microsoft.com/office/powerpoint/2010/main" val="656909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9" presetClass="emph" presetSubtype="0" nodeType="withEffect">
                                  <p:stCondLst>
                                    <p:cond delay="0"/>
                                  </p:stCondLst>
                                  <p:childTnLst>
                                    <p:set>
                                      <p:cBhvr>
                                        <p:cTn id="18" dur="indefinite"/>
                                        <p:tgtEl>
                                          <p:spTgt spid="7"/>
                                        </p:tgtEl>
                                        <p:attrNameLst>
                                          <p:attrName>style.opacity</p:attrName>
                                        </p:attrNameLst>
                                      </p:cBhvr>
                                      <p:to>
                                        <p:strVal val="0.5"/>
                                      </p:to>
                                    </p:set>
                                    <p:animEffect filter="image" prLst="opacity: 0.5">
                                      <p:cBhvr rctx="IE">
                                        <p:cTn id="19" dur="indefinite"/>
                                        <p:tgtEl>
                                          <p:spTgt spid="7"/>
                                        </p:tgtEl>
                                      </p:cBhvr>
                                    </p:animEffect>
                                  </p:childTnLst>
                                </p:cTn>
                              </p:par>
                              <p:par>
                                <p:cTn id="20" presetID="9" presetClass="emph" presetSubtype="0" nodeType="withEffect">
                                  <p:stCondLst>
                                    <p:cond delay="0"/>
                                  </p:stCondLst>
                                  <p:childTnLst>
                                    <p:set>
                                      <p:cBhvr>
                                        <p:cTn id="21" dur="indefinite"/>
                                        <p:tgtEl>
                                          <p:spTgt spid="8"/>
                                        </p:tgtEl>
                                        <p:attrNameLst>
                                          <p:attrName>style.opacity</p:attrName>
                                        </p:attrNameLst>
                                      </p:cBhvr>
                                      <p:to>
                                        <p:strVal val="0.5"/>
                                      </p:to>
                                    </p:set>
                                    <p:animEffect filter="image" prLst="opacity: 0.5">
                                      <p:cBhvr rctx="IE">
                                        <p:cTn id="22"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22</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2" y="590428"/>
            <a:ext cx="7170852"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categorizzazione sociale</a:t>
            </a:r>
          </a:p>
        </p:txBody>
      </p:sp>
      <p:sp>
        <p:nvSpPr>
          <p:cNvPr id="28" name="CasellaDiTesto 27">
            <a:extLst>
              <a:ext uri="{FF2B5EF4-FFF2-40B4-BE49-F238E27FC236}">
                <a16:creationId xmlns:a16="http://schemas.microsoft.com/office/drawing/2014/main" id="{AE24C55A-DE0D-EF4F-98E3-A3652588B821}"/>
              </a:ext>
            </a:extLst>
          </p:cNvPr>
          <p:cNvSpPr txBox="1"/>
          <p:nvPr/>
        </p:nvSpPr>
        <p:spPr>
          <a:xfrm>
            <a:off x="1661452" y="1556792"/>
            <a:ext cx="8899044" cy="338554"/>
          </a:xfrm>
          <a:prstGeom prst="rect">
            <a:avLst/>
          </a:prstGeom>
          <a:noFill/>
        </p:spPr>
        <p:txBody>
          <a:bodyPr wrap="square" rtlCol="0">
            <a:spAutoFit/>
          </a:bodyPr>
          <a:lstStyle/>
          <a:p>
            <a:r>
              <a:rPr lang="it-IT" sz="1600" dirty="0">
                <a:latin typeface="Cambria" panose="02040503050406030204" pitchFamily="18" charset="0"/>
              </a:rPr>
              <a:t>La categorizzazione può produrre delle </a:t>
            </a:r>
            <a:r>
              <a:rPr lang="it-IT" sz="1600" b="1" dirty="0">
                <a:latin typeface="Cambria" panose="02040503050406030204" pitchFamily="18" charset="0"/>
              </a:rPr>
              <a:t>distorsioni nell’elaborazione e nel giudizio degli stimoli</a:t>
            </a:r>
            <a:r>
              <a:rPr lang="it-IT" sz="1600" dirty="0">
                <a:latin typeface="Cambria" panose="02040503050406030204" pitchFamily="18" charset="0"/>
              </a:rPr>
              <a:t>. </a:t>
            </a:r>
            <a:endParaRPr lang="it-IT" sz="1600" b="1" dirty="0">
              <a:latin typeface="Cambria" panose="02040503050406030204" pitchFamily="18" charset="0"/>
            </a:endParaRPr>
          </a:p>
        </p:txBody>
      </p:sp>
      <p:grpSp>
        <p:nvGrpSpPr>
          <p:cNvPr id="3" name="Gruppo 2">
            <a:extLst>
              <a:ext uri="{FF2B5EF4-FFF2-40B4-BE49-F238E27FC236}">
                <a16:creationId xmlns:a16="http://schemas.microsoft.com/office/drawing/2014/main" id="{9468CE8F-87FC-1A45-A647-F44075E34E5A}"/>
              </a:ext>
            </a:extLst>
          </p:cNvPr>
          <p:cNvGrpSpPr/>
          <p:nvPr/>
        </p:nvGrpSpPr>
        <p:grpSpPr>
          <a:xfrm>
            <a:off x="1661452" y="2204864"/>
            <a:ext cx="9006548" cy="1243300"/>
            <a:chOff x="137452" y="2204864"/>
            <a:chExt cx="9006548" cy="1243300"/>
          </a:xfrm>
        </p:grpSpPr>
        <p:sp>
          <p:nvSpPr>
            <p:cNvPr id="29" name="CasellaDiTesto 28">
              <a:extLst>
                <a:ext uri="{FF2B5EF4-FFF2-40B4-BE49-F238E27FC236}">
                  <a16:creationId xmlns:a16="http://schemas.microsoft.com/office/drawing/2014/main" id="{944693C1-CAC1-8F43-AB58-1B83417A5D80}"/>
                </a:ext>
              </a:extLst>
            </p:cNvPr>
            <p:cNvSpPr txBox="1"/>
            <p:nvPr/>
          </p:nvSpPr>
          <p:spPr>
            <a:xfrm>
              <a:off x="137452" y="2348880"/>
              <a:ext cx="3858484" cy="276999"/>
            </a:xfrm>
            <a:prstGeom prst="rect">
              <a:avLst/>
            </a:prstGeom>
            <a:solidFill>
              <a:schemeClr val="bg1"/>
            </a:solidFill>
            <a:ln w="19050">
              <a:solidFill>
                <a:schemeClr val="tx2"/>
              </a:solidFill>
            </a:ln>
          </p:spPr>
          <p:txBody>
            <a:bodyPr wrap="square" rtlCol="0">
              <a:spAutoFit/>
            </a:bodyPr>
            <a:lstStyle/>
            <a:p>
              <a:r>
                <a:rPr lang="it-IT" sz="1200" b="1" dirty="0">
                  <a:latin typeface="Cambria" panose="02040503050406030204" pitchFamily="18" charset="0"/>
                </a:rPr>
                <a:t>PRINCIPIO DI ACCENTUAZIONE INTERCATEGORIALE</a:t>
              </a:r>
            </a:p>
          </p:txBody>
        </p:sp>
        <p:sp>
          <p:nvSpPr>
            <p:cNvPr id="31" name="CasellaDiTesto 30">
              <a:extLst>
                <a:ext uri="{FF2B5EF4-FFF2-40B4-BE49-F238E27FC236}">
                  <a16:creationId xmlns:a16="http://schemas.microsoft.com/office/drawing/2014/main" id="{EF8454BA-31F2-E043-99EB-9AB41C0B71A4}"/>
                </a:ext>
              </a:extLst>
            </p:cNvPr>
            <p:cNvSpPr txBox="1"/>
            <p:nvPr/>
          </p:nvSpPr>
          <p:spPr>
            <a:xfrm>
              <a:off x="137452" y="3068960"/>
              <a:ext cx="3858484" cy="276999"/>
            </a:xfrm>
            <a:prstGeom prst="rect">
              <a:avLst/>
            </a:prstGeom>
            <a:solidFill>
              <a:schemeClr val="bg1"/>
            </a:solidFill>
            <a:ln w="19050">
              <a:solidFill>
                <a:schemeClr val="tx2"/>
              </a:solidFill>
            </a:ln>
          </p:spPr>
          <p:txBody>
            <a:bodyPr wrap="square" rtlCol="0">
              <a:spAutoFit/>
            </a:bodyPr>
            <a:lstStyle/>
            <a:p>
              <a:r>
                <a:rPr lang="it-IT" sz="1200" b="1" dirty="0">
                  <a:latin typeface="Cambria" panose="02040503050406030204" pitchFamily="18" charset="0"/>
                </a:rPr>
                <a:t>PRINCIPIO DI ASSIMILAZIONE INTRACATEGORIALE</a:t>
              </a:r>
            </a:p>
          </p:txBody>
        </p:sp>
        <p:sp>
          <p:nvSpPr>
            <p:cNvPr id="2" name="CasellaDiTesto 1">
              <a:extLst>
                <a:ext uri="{FF2B5EF4-FFF2-40B4-BE49-F238E27FC236}">
                  <a16:creationId xmlns:a16="http://schemas.microsoft.com/office/drawing/2014/main" id="{A9B15400-F22C-0C4F-B1E5-A897BB9B8EA3}"/>
                </a:ext>
              </a:extLst>
            </p:cNvPr>
            <p:cNvSpPr txBox="1"/>
            <p:nvPr/>
          </p:nvSpPr>
          <p:spPr>
            <a:xfrm>
              <a:off x="3995936" y="2204864"/>
              <a:ext cx="4896544" cy="523220"/>
            </a:xfrm>
            <a:prstGeom prst="rect">
              <a:avLst/>
            </a:prstGeom>
            <a:noFill/>
          </p:spPr>
          <p:txBody>
            <a:bodyPr wrap="square" rtlCol="0">
              <a:spAutoFit/>
            </a:bodyPr>
            <a:lstStyle/>
            <a:p>
              <a:r>
                <a:rPr lang="it-IT" sz="1400" dirty="0">
                  <a:solidFill>
                    <a:schemeClr val="accent2"/>
                  </a:solidFill>
                  <a:latin typeface="Cambria" panose="02040503050406030204" pitchFamily="18" charset="0"/>
                </a:rPr>
                <a:t>Accentuazione delle </a:t>
              </a:r>
              <a:r>
                <a:rPr lang="it-IT" sz="1400" b="1" dirty="0">
                  <a:solidFill>
                    <a:schemeClr val="accent2"/>
                  </a:solidFill>
                  <a:latin typeface="Cambria" panose="02040503050406030204" pitchFamily="18" charset="0"/>
                </a:rPr>
                <a:t>differenze</a:t>
              </a:r>
              <a:r>
                <a:rPr lang="it-IT" sz="1400" dirty="0">
                  <a:solidFill>
                    <a:schemeClr val="accent2"/>
                  </a:solidFill>
                  <a:latin typeface="Cambria" panose="02040503050406030204" pitchFamily="18" charset="0"/>
                </a:rPr>
                <a:t> tra gli esemplari appartenenti a </a:t>
              </a:r>
              <a:r>
                <a:rPr lang="it-IT" sz="1400" b="1" dirty="0">
                  <a:solidFill>
                    <a:schemeClr val="accent2"/>
                  </a:solidFill>
                  <a:latin typeface="Cambria" panose="02040503050406030204" pitchFamily="18" charset="0"/>
                </a:rPr>
                <a:t>categorie diverse</a:t>
              </a:r>
              <a:r>
                <a:rPr lang="it-IT" sz="1400" dirty="0">
                  <a:solidFill>
                    <a:schemeClr val="accent2"/>
                  </a:solidFill>
                  <a:latin typeface="Cambria" panose="02040503050406030204" pitchFamily="18" charset="0"/>
                </a:rPr>
                <a:t>.</a:t>
              </a:r>
            </a:p>
          </p:txBody>
        </p:sp>
        <p:sp>
          <p:nvSpPr>
            <p:cNvPr id="37" name="CasellaDiTesto 36">
              <a:extLst>
                <a:ext uri="{FF2B5EF4-FFF2-40B4-BE49-F238E27FC236}">
                  <a16:creationId xmlns:a16="http://schemas.microsoft.com/office/drawing/2014/main" id="{BFBCD358-A759-F94E-8CD9-4435FCAAD781}"/>
                </a:ext>
              </a:extLst>
            </p:cNvPr>
            <p:cNvSpPr txBox="1"/>
            <p:nvPr/>
          </p:nvSpPr>
          <p:spPr>
            <a:xfrm>
              <a:off x="3995936" y="2924944"/>
              <a:ext cx="5148064" cy="523220"/>
            </a:xfrm>
            <a:prstGeom prst="rect">
              <a:avLst/>
            </a:prstGeom>
            <a:noFill/>
          </p:spPr>
          <p:txBody>
            <a:bodyPr wrap="square" rtlCol="0">
              <a:spAutoFit/>
            </a:bodyPr>
            <a:lstStyle/>
            <a:p>
              <a:r>
                <a:rPr lang="it-IT" sz="1400" dirty="0">
                  <a:solidFill>
                    <a:schemeClr val="accent2"/>
                  </a:solidFill>
                  <a:latin typeface="Cambria" panose="02040503050406030204" pitchFamily="18" charset="0"/>
                </a:rPr>
                <a:t>Accentuazione delle </a:t>
              </a:r>
              <a:r>
                <a:rPr lang="it-IT" sz="1400" b="1" dirty="0">
                  <a:solidFill>
                    <a:schemeClr val="accent2"/>
                  </a:solidFill>
                  <a:latin typeface="Cambria" panose="02040503050406030204" pitchFamily="18" charset="0"/>
                </a:rPr>
                <a:t>somiglianze</a:t>
              </a:r>
              <a:r>
                <a:rPr lang="it-IT" sz="1400" dirty="0">
                  <a:solidFill>
                    <a:schemeClr val="accent2"/>
                  </a:solidFill>
                  <a:latin typeface="Cambria" panose="02040503050406030204" pitchFamily="18" charset="0"/>
                </a:rPr>
                <a:t> tra gli esemplari appartenenti alla </a:t>
              </a:r>
              <a:r>
                <a:rPr lang="it-IT" sz="1400" b="1" dirty="0">
                  <a:solidFill>
                    <a:schemeClr val="accent2"/>
                  </a:solidFill>
                  <a:latin typeface="Cambria" panose="02040503050406030204" pitchFamily="18" charset="0"/>
                </a:rPr>
                <a:t>stessa categoria.</a:t>
              </a:r>
            </a:p>
          </p:txBody>
        </p:sp>
      </p:grpSp>
      <p:grpSp>
        <p:nvGrpSpPr>
          <p:cNvPr id="10" name="Gruppo 9">
            <a:extLst>
              <a:ext uri="{FF2B5EF4-FFF2-40B4-BE49-F238E27FC236}">
                <a16:creationId xmlns:a16="http://schemas.microsoft.com/office/drawing/2014/main" id="{F8FE6EC4-EF21-9B4D-AEA4-0FC4E77F49D9}"/>
              </a:ext>
            </a:extLst>
          </p:cNvPr>
          <p:cNvGrpSpPr/>
          <p:nvPr/>
        </p:nvGrpSpPr>
        <p:grpSpPr>
          <a:xfrm>
            <a:off x="1661452" y="3650540"/>
            <a:ext cx="8899044" cy="2298740"/>
            <a:chOff x="137452" y="3650540"/>
            <a:chExt cx="8899044" cy="2298740"/>
          </a:xfrm>
        </p:grpSpPr>
        <p:pic>
          <p:nvPicPr>
            <p:cNvPr id="5" name="Immagine 4">
              <a:extLst>
                <a:ext uri="{FF2B5EF4-FFF2-40B4-BE49-F238E27FC236}">
                  <a16:creationId xmlns:a16="http://schemas.microsoft.com/office/drawing/2014/main" id="{48ECFAC5-61E5-534D-8909-A12C0C1750BB}"/>
                </a:ext>
              </a:extLst>
            </p:cNvPr>
            <p:cNvPicPr>
              <a:picLocks noChangeAspect="1"/>
            </p:cNvPicPr>
            <p:nvPr/>
          </p:nvPicPr>
          <p:blipFill>
            <a:blip r:embed="rId2"/>
            <a:stretch>
              <a:fillRect/>
            </a:stretch>
          </p:blipFill>
          <p:spPr>
            <a:xfrm>
              <a:off x="137452" y="3717033"/>
              <a:ext cx="1514345" cy="1988840"/>
            </a:xfrm>
            <a:prstGeom prst="rect">
              <a:avLst/>
            </a:prstGeom>
          </p:spPr>
        </p:pic>
        <p:sp>
          <p:nvSpPr>
            <p:cNvPr id="38" name="CasellaDiTesto 37">
              <a:extLst>
                <a:ext uri="{FF2B5EF4-FFF2-40B4-BE49-F238E27FC236}">
                  <a16:creationId xmlns:a16="http://schemas.microsoft.com/office/drawing/2014/main" id="{B06D8AC9-78EE-5E40-997D-4847C17F9C99}"/>
                </a:ext>
              </a:extLst>
            </p:cNvPr>
            <p:cNvSpPr txBox="1"/>
            <p:nvPr/>
          </p:nvSpPr>
          <p:spPr>
            <a:xfrm>
              <a:off x="137452" y="5718448"/>
              <a:ext cx="1514345" cy="230832"/>
            </a:xfrm>
            <a:prstGeom prst="rect">
              <a:avLst/>
            </a:prstGeom>
            <a:noFill/>
          </p:spPr>
          <p:txBody>
            <a:bodyPr wrap="square" rtlCol="0">
              <a:spAutoFit/>
            </a:bodyPr>
            <a:lstStyle/>
            <a:p>
              <a:r>
                <a:rPr lang="it-IT" sz="900" dirty="0">
                  <a:latin typeface="Cambria" panose="02040503050406030204" pitchFamily="18" charset="0"/>
                </a:rPr>
                <a:t>Henri </a:t>
              </a:r>
              <a:r>
                <a:rPr lang="it-IT" sz="900" dirty="0" err="1">
                  <a:latin typeface="Cambria" panose="02040503050406030204" pitchFamily="18" charset="0"/>
                </a:rPr>
                <a:t>Tajfel</a:t>
              </a:r>
              <a:endParaRPr lang="it-IT" sz="900" b="1" dirty="0">
                <a:latin typeface="Cambria" panose="02040503050406030204" pitchFamily="18" charset="0"/>
              </a:endParaRPr>
            </a:p>
          </p:txBody>
        </p:sp>
        <p:sp>
          <p:nvSpPr>
            <p:cNvPr id="39" name="CasellaDiTesto 38">
              <a:extLst>
                <a:ext uri="{FF2B5EF4-FFF2-40B4-BE49-F238E27FC236}">
                  <a16:creationId xmlns:a16="http://schemas.microsoft.com/office/drawing/2014/main" id="{C367C0B1-B52E-064A-9144-AF42AA800D29}"/>
                </a:ext>
              </a:extLst>
            </p:cNvPr>
            <p:cNvSpPr txBox="1"/>
            <p:nvPr/>
          </p:nvSpPr>
          <p:spPr>
            <a:xfrm>
              <a:off x="1686132" y="3650540"/>
              <a:ext cx="7350364" cy="307777"/>
            </a:xfrm>
            <a:prstGeom prst="rect">
              <a:avLst/>
            </a:prstGeom>
            <a:noFill/>
            <a:ln w="19050">
              <a:noFill/>
            </a:ln>
          </p:spPr>
          <p:txBody>
            <a:bodyPr wrap="square" rtlCol="0">
              <a:spAutoFit/>
            </a:bodyPr>
            <a:lstStyle/>
            <a:p>
              <a:r>
                <a:rPr lang="it-IT" sz="1400" b="1" dirty="0">
                  <a:latin typeface="Cambria" panose="02040503050406030204" pitchFamily="18" charset="0"/>
                </a:rPr>
                <a:t>ESPERIMENTO DI </a:t>
              </a:r>
              <a:r>
                <a:rPr lang="it-IT" sz="1400" b="1" dirty="0">
                  <a:solidFill>
                    <a:schemeClr val="accent6">
                      <a:lumMod val="50000"/>
                    </a:schemeClr>
                  </a:solidFill>
                  <a:latin typeface="Cambria" panose="02040503050406030204" pitchFamily="18" charset="0"/>
                </a:rPr>
                <a:t>TAJFEL E WILKES </a:t>
              </a:r>
              <a:r>
                <a:rPr lang="it-IT" sz="1400" b="1" dirty="0">
                  <a:latin typeface="Cambria" panose="02040503050406030204" pitchFamily="18" charset="0"/>
                </a:rPr>
                <a:t>(1963): </a:t>
              </a:r>
              <a:r>
                <a:rPr lang="it-IT" sz="1400" b="1" dirty="0">
                  <a:solidFill>
                    <a:schemeClr val="accent6">
                      <a:lumMod val="50000"/>
                    </a:schemeClr>
                  </a:solidFill>
                  <a:latin typeface="Cambria" panose="02040503050406030204" pitchFamily="18" charset="0"/>
                </a:rPr>
                <a:t>Principio di accentuazione intercategoriale</a:t>
              </a:r>
            </a:p>
          </p:txBody>
        </p:sp>
        <p:sp>
          <p:nvSpPr>
            <p:cNvPr id="6" name="CasellaDiTesto 5">
              <a:extLst>
                <a:ext uri="{FF2B5EF4-FFF2-40B4-BE49-F238E27FC236}">
                  <a16:creationId xmlns:a16="http://schemas.microsoft.com/office/drawing/2014/main" id="{0252B567-637D-1148-851A-278E40EC7239}"/>
                </a:ext>
              </a:extLst>
            </p:cNvPr>
            <p:cNvSpPr txBox="1"/>
            <p:nvPr/>
          </p:nvSpPr>
          <p:spPr>
            <a:xfrm>
              <a:off x="1813041" y="4005064"/>
              <a:ext cx="7007431" cy="276999"/>
            </a:xfrm>
            <a:prstGeom prst="rect">
              <a:avLst/>
            </a:prstGeom>
            <a:solidFill>
              <a:schemeClr val="bg1"/>
            </a:solidFill>
            <a:ln>
              <a:solidFill>
                <a:schemeClr val="accent1">
                  <a:shade val="95000"/>
                  <a:satMod val="105000"/>
                </a:schemeClr>
              </a:solidFill>
            </a:ln>
          </p:spPr>
          <p:txBody>
            <a:bodyPr wrap="none" rtlCol="0">
              <a:spAutoFit/>
            </a:bodyPr>
            <a:lstStyle/>
            <a:p>
              <a:r>
                <a:rPr lang="it-IT" sz="1200" b="1" dirty="0">
                  <a:latin typeface="Cambria" panose="02040503050406030204" pitchFamily="18" charset="0"/>
                </a:rPr>
                <a:t>OBIETTIVO</a:t>
              </a:r>
              <a:r>
                <a:rPr lang="it-IT" sz="1200" dirty="0">
                  <a:latin typeface="Cambria" panose="02040503050406030204" pitchFamily="18" charset="0"/>
                </a:rPr>
                <a:t>: Studiare gli effetti della categorizzazione su stimoli non sociali (linee di diversa lunghezza)</a:t>
              </a:r>
            </a:p>
          </p:txBody>
        </p:sp>
        <p:grpSp>
          <p:nvGrpSpPr>
            <p:cNvPr id="40" name="Gruppo 39">
              <a:extLst>
                <a:ext uri="{FF2B5EF4-FFF2-40B4-BE49-F238E27FC236}">
                  <a16:creationId xmlns:a16="http://schemas.microsoft.com/office/drawing/2014/main" id="{44117F5A-3A4C-FB4E-A571-7D753E151024}"/>
                </a:ext>
              </a:extLst>
            </p:cNvPr>
            <p:cNvGrpSpPr/>
            <p:nvPr/>
          </p:nvGrpSpPr>
          <p:grpSpPr>
            <a:xfrm>
              <a:off x="2056946" y="4365103"/>
              <a:ext cx="1919327" cy="1440161"/>
              <a:chOff x="780457" y="3068960"/>
              <a:chExt cx="1919327" cy="1440161"/>
            </a:xfrm>
          </p:grpSpPr>
          <p:sp>
            <p:nvSpPr>
              <p:cNvPr id="41" name="CasellaDiTesto 40">
                <a:extLst>
                  <a:ext uri="{FF2B5EF4-FFF2-40B4-BE49-F238E27FC236}">
                    <a16:creationId xmlns:a16="http://schemas.microsoft.com/office/drawing/2014/main" id="{584F75E0-8BB0-F840-BB96-4B0973A5F1C1}"/>
                  </a:ext>
                </a:extLst>
              </p:cNvPr>
              <p:cNvSpPr txBox="1"/>
              <p:nvPr/>
            </p:nvSpPr>
            <p:spPr>
              <a:xfrm>
                <a:off x="780457" y="4232122"/>
                <a:ext cx="1919327" cy="276999"/>
              </a:xfrm>
              <a:prstGeom prst="rect">
                <a:avLst/>
              </a:prstGeom>
              <a:noFill/>
              <a:ln w="19050">
                <a:noFill/>
              </a:ln>
            </p:spPr>
            <p:txBody>
              <a:bodyPr wrap="square" rtlCol="0">
                <a:spAutoFit/>
              </a:bodyPr>
              <a:lstStyle/>
              <a:p>
                <a:r>
                  <a:rPr lang="it-IT" sz="1200" b="1" dirty="0">
                    <a:latin typeface="Cambria" panose="02040503050406030204" pitchFamily="18" charset="0"/>
                  </a:rPr>
                  <a:t>A   A   A   A     B   B    B   B</a:t>
                </a:r>
              </a:p>
            </p:txBody>
          </p:sp>
          <p:grpSp>
            <p:nvGrpSpPr>
              <p:cNvPr id="42" name="Gruppo 41">
                <a:extLst>
                  <a:ext uri="{FF2B5EF4-FFF2-40B4-BE49-F238E27FC236}">
                    <a16:creationId xmlns:a16="http://schemas.microsoft.com/office/drawing/2014/main" id="{C7B8A13E-24FF-154F-8007-3347513F675C}"/>
                  </a:ext>
                </a:extLst>
              </p:cNvPr>
              <p:cNvGrpSpPr/>
              <p:nvPr/>
            </p:nvGrpSpPr>
            <p:grpSpPr>
              <a:xfrm>
                <a:off x="899592" y="3068960"/>
                <a:ext cx="1512168" cy="1168896"/>
                <a:chOff x="899592" y="3068960"/>
                <a:chExt cx="1512168" cy="1168896"/>
              </a:xfrm>
            </p:grpSpPr>
            <p:cxnSp>
              <p:nvCxnSpPr>
                <p:cNvPr id="43" name="Connettore 1 42">
                  <a:extLst>
                    <a:ext uri="{FF2B5EF4-FFF2-40B4-BE49-F238E27FC236}">
                      <a16:creationId xmlns:a16="http://schemas.microsoft.com/office/drawing/2014/main" id="{5381CE0B-2F95-404E-A35C-D70122283ADC}"/>
                    </a:ext>
                  </a:extLst>
                </p:cNvPr>
                <p:cNvCxnSpPr>
                  <a:cxnSpLocks/>
                </p:cNvCxnSpPr>
                <p:nvPr/>
              </p:nvCxnSpPr>
              <p:spPr>
                <a:xfrm>
                  <a:off x="899592" y="4077072"/>
                  <a:ext cx="0" cy="15505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Connettore 1 43">
                  <a:extLst>
                    <a:ext uri="{FF2B5EF4-FFF2-40B4-BE49-F238E27FC236}">
                      <a16:creationId xmlns:a16="http://schemas.microsoft.com/office/drawing/2014/main" id="{93E232F0-DB73-B84A-AE15-1587810783B1}"/>
                    </a:ext>
                  </a:extLst>
                </p:cNvPr>
                <p:cNvCxnSpPr>
                  <a:cxnSpLocks/>
                </p:cNvCxnSpPr>
                <p:nvPr/>
              </p:nvCxnSpPr>
              <p:spPr>
                <a:xfrm>
                  <a:off x="1115616" y="4005064"/>
                  <a:ext cx="0" cy="227058"/>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Connettore 1 44">
                  <a:extLst>
                    <a:ext uri="{FF2B5EF4-FFF2-40B4-BE49-F238E27FC236}">
                      <a16:creationId xmlns:a16="http://schemas.microsoft.com/office/drawing/2014/main" id="{E94DEF3B-C0E5-0646-B1DA-FDDE49E14781}"/>
                    </a:ext>
                  </a:extLst>
                </p:cNvPr>
                <p:cNvCxnSpPr>
                  <a:cxnSpLocks/>
                </p:cNvCxnSpPr>
                <p:nvPr/>
              </p:nvCxnSpPr>
              <p:spPr>
                <a:xfrm>
                  <a:off x="1331640" y="3861048"/>
                  <a:ext cx="0" cy="368424"/>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nettore 1 45">
                  <a:extLst>
                    <a:ext uri="{FF2B5EF4-FFF2-40B4-BE49-F238E27FC236}">
                      <a16:creationId xmlns:a16="http://schemas.microsoft.com/office/drawing/2014/main" id="{965730D3-5AA7-3B4A-99F5-8C5F15120291}"/>
                    </a:ext>
                  </a:extLst>
                </p:cNvPr>
                <p:cNvCxnSpPr>
                  <a:cxnSpLocks/>
                </p:cNvCxnSpPr>
                <p:nvPr/>
              </p:nvCxnSpPr>
              <p:spPr>
                <a:xfrm>
                  <a:off x="1547664" y="3717032"/>
                  <a:ext cx="0" cy="5124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nettore 1 46">
                  <a:extLst>
                    <a:ext uri="{FF2B5EF4-FFF2-40B4-BE49-F238E27FC236}">
                      <a16:creationId xmlns:a16="http://schemas.microsoft.com/office/drawing/2014/main" id="{70C34488-A2F6-094B-A986-68A11C5FDDD2}"/>
                    </a:ext>
                  </a:extLst>
                </p:cNvPr>
                <p:cNvCxnSpPr>
                  <a:cxnSpLocks/>
                </p:cNvCxnSpPr>
                <p:nvPr/>
              </p:nvCxnSpPr>
              <p:spPr>
                <a:xfrm>
                  <a:off x="1763688" y="3573016"/>
                  <a:ext cx="0" cy="6648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nettore 1 47">
                  <a:extLst>
                    <a:ext uri="{FF2B5EF4-FFF2-40B4-BE49-F238E27FC236}">
                      <a16:creationId xmlns:a16="http://schemas.microsoft.com/office/drawing/2014/main" id="{957867E6-8CD0-574A-9779-241D6440955F}"/>
                    </a:ext>
                  </a:extLst>
                </p:cNvPr>
                <p:cNvCxnSpPr>
                  <a:cxnSpLocks/>
                </p:cNvCxnSpPr>
                <p:nvPr/>
              </p:nvCxnSpPr>
              <p:spPr>
                <a:xfrm>
                  <a:off x="1979712" y="3429000"/>
                  <a:ext cx="0"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ttore 1 48">
                  <a:extLst>
                    <a:ext uri="{FF2B5EF4-FFF2-40B4-BE49-F238E27FC236}">
                      <a16:creationId xmlns:a16="http://schemas.microsoft.com/office/drawing/2014/main" id="{28EE360F-2049-5C40-9B22-E3F1B435852C}"/>
                    </a:ext>
                  </a:extLst>
                </p:cNvPr>
                <p:cNvCxnSpPr>
                  <a:cxnSpLocks/>
                </p:cNvCxnSpPr>
                <p:nvPr/>
              </p:nvCxnSpPr>
              <p:spPr>
                <a:xfrm>
                  <a:off x="2195736" y="3284984"/>
                  <a:ext cx="0" cy="936104"/>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Connettore 1 49">
                  <a:extLst>
                    <a:ext uri="{FF2B5EF4-FFF2-40B4-BE49-F238E27FC236}">
                      <a16:creationId xmlns:a16="http://schemas.microsoft.com/office/drawing/2014/main" id="{2234BF70-E9FF-7847-A796-AD0227AED07E}"/>
                    </a:ext>
                  </a:extLst>
                </p:cNvPr>
                <p:cNvCxnSpPr>
                  <a:cxnSpLocks/>
                </p:cNvCxnSpPr>
                <p:nvPr/>
              </p:nvCxnSpPr>
              <p:spPr>
                <a:xfrm>
                  <a:off x="2411760" y="3068960"/>
                  <a:ext cx="0" cy="1152128"/>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51" name="Gruppo 50">
              <a:extLst>
                <a:ext uri="{FF2B5EF4-FFF2-40B4-BE49-F238E27FC236}">
                  <a16:creationId xmlns:a16="http://schemas.microsoft.com/office/drawing/2014/main" id="{1C604D83-B8AA-6B44-968B-69B5F4F71F97}"/>
                </a:ext>
              </a:extLst>
            </p:cNvPr>
            <p:cNvGrpSpPr/>
            <p:nvPr/>
          </p:nvGrpSpPr>
          <p:grpSpPr>
            <a:xfrm>
              <a:off x="4254817" y="4365103"/>
              <a:ext cx="1512168" cy="1168896"/>
              <a:chOff x="899592" y="3068960"/>
              <a:chExt cx="1512168" cy="1168896"/>
            </a:xfrm>
          </p:grpSpPr>
          <p:cxnSp>
            <p:nvCxnSpPr>
              <p:cNvPr id="52" name="Connettore 1 51">
                <a:extLst>
                  <a:ext uri="{FF2B5EF4-FFF2-40B4-BE49-F238E27FC236}">
                    <a16:creationId xmlns:a16="http://schemas.microsoft.com/office/drawing/2014/main" id="{C41B5A53-CBF8-AA4F-8EE2-69D6FA070FB1}"/>
                  </a:ext>
                </a:extLst>
              </p:cNvPr>
              <p:cNvCxnSpPr>
                <a:cxnSpLocks/>
              </p:cNvCxnSpPr>
              <p:nvPr/>
            </p:nvCxnSpPr>
            <p:spPr>
              <a:xfrm>
                <a:off x="899592" y="4077072"/>
                <a:ext cx="0" cy="1550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Connettore 1 52">
                <a:extLst>
                  <a:ext uri="{FF2B5EF4-FFF2-40B4-BE49-F238E27FC236}">
                    <a16:creationId xmlns:a16="http://schemas.microsoft.com/office/drawing/2014/main" id="{831D87C5-8599-D44C-A60C-C354EBC2E70E}"/>
                  </a:ext>
                </a:extLst>
              </p:cNvPr>
              <p:cNvCxnSpPr>
                <a:cxnSpLocks/>
              </p:cNvCxnSpPr>
              <p:nvPr/>
            </p:nvCxnSpPr>
            <p:spPr>
              <a:xfrm>
                <a:off x="1115616" y="4005064"/>
                <a:ext cx="0" cy="227058"/>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Connettore 1 53">
                <a:extLst>
                  <a:ext uri="{FF2B5EF4-FFF2-40B4-BE49-F238E27FC236}">
                    <a16:creationId xmlns:a16="http://schemas.microsoft.com/office/drawing/2014/main" id="{E2674171-2AAA-104E-95CE-5A4CA53EC34A}"/>
                  </a:ext>
                </a:extLst>
              </p:cNvPr>
              <p:cNvCxnSpPr>
                <a:cxnSpLocks/>
              </p:cNvCxnSpPr>
              <p:nvPr/>
            </p:nvCxnSpPr>
            <p:spPr>
              <a:xfrm>
                <a:off x="1331640" y="3861048"/>
                <a:ext cx="0" cy="368424"/>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Connettore 1 54">
                <a:extLst>
                  <a:ext uri="{FF2B5EF4-FFF2-40B4-BE49-F238E27FC236}">
                    <a16:creationId xmlns:a16="http://schemas.microsoft.com/office/drawing/2014/main" id="{BAC61B83-809D-794D-880C-75F3AA9DF457}"/>
                  </a:ext>
                </a:extLst>
              </p:cNvPr>
              <p:cNvCxnSpPr>
                <a:cxnSpLocks/>
              </p:cNvCxnSpPr>
              <p:nvPr/>
            </p:nvCxnSpPr>
            <p:spPr>
              <a:xfrm>
                <a:off x="1547664" y="3717032"/>
                <a:ext cx="0" cy="51244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Connettore 1 55">
                <a:extLst>
                  <a:ext uri="{FF2B5EF4-FFF2-40B4-BE49-F238E27FC236}">
                    <a16:creationId xmlns:a16="http://schemas.microsoft.com/office/drawing/2014/main" id="{A13914A2-36EC-4947-A19D-2579821071BD}"/>
                  </a:ext>
                </a:extLst>
              </p:cNvPr>
              <p:cNvCxnSpPr>
                <a:cxnSpLocks/>
              </p:cNvCxnSpPr>
              <p:nvPr/>
            </p:nvCxnSpPr>
            <p:spPr>
              <a:xfrm>
                <a:off x="1763688" y="3573016"/>
                <a:ext cx="0" cy="66484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Connettore 1 56">
                <a:extLst>
                  <a:ext uri="{FF2B5EF4-FFF2-40B4-BE49-F238E27FC236}">
                    <a16:creationId xmlns:a16="http://schemas.microsoft.com/office/drawing/2014/main" id="{D402A07D-3975-7F4B-9E92-81A714742751}"/>
                  </a:ext>
                </a:extLst>
              </p:cNvPr>
              <p:cNvCxnSpPr>
                <a:cxnSpLocks/>
              </p:cNvCxnSpPr>
              <p:nvPr/>
            </p:nvCxnSpPr>
            <p:spPr>
              <a:xfrm>
                <a:off x="1979712" y="3429000"/>
                <a:ext cx="0"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Connettore 1 57">
                <a:extLst>
                  <a:ext uri="{FF2B5EF4-FFF2-40B4-BE49-F238E27FC236}">
                    <a16:creationId xmlns:a16="http://schemas.microsoft.com/office/drawing/2014/main" id="{8BE97EF1-BE6B-0649-BC32-D09ECB95DBA2}"/>
                  </a:ext>
                </a:extLst>
              </p:cNvPr>
              <p:cNvCxnSpPr>
                <a:cxnSpLocks/>
              </p:cNvCxnSpPr>
              <p:nvPr/>
            </p:nvCxnSpPr>
            <p:spPr>
              <a:xfrm>
                <a:off x="2195736" y="3284984"/>
                <a:ext cx="0" cy="936104"/>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Connettore 1 58">
                <a:extLst>
                  <a:ext uri="{FF2B5EF4-FFF2-40B4-BE49-F238E27FC236}">
                    <a16:creationId xmlns:a16="http://schemas.microsoft.com/office/drawing/2014/main" id="{9E119D2F-F67F-4948-B682-B56FDA2FB08C}"/>
                  </a:ext>
                </a:extLst>
              </p:cNvPr>
              <p:cNvCxnSpPr>
                <a:cxnSpLocks/>
              </p:cNvCxnSpPr>
              <p:nvPr/>
            </p:nvCxnSpPr>
            <p:spPr>
              <a:xfrm>
                <a:off x="2411760" y="3068960"/>
                <a:ext cx="0" cy="1152128"/>
              </a:xfrm>
              <a:prstGeom prst="line">
                <a:avLst/>
              </a:prstGeom>
            </p:spPr>
            <p:style>
              <a:lnRef idx="1">
                <a:schemeClr val="accent1"/>
              </a:lnRef>
              <a:fillRef idx="0">
                <a:schemeClr val="accent1"/>
              </a:fillRef>
              <a:effectRef idx="0">
                <a:schemeClr val="accent1"/>
              </a:effectRef>
              <a:fontRef idx="minor">
                <a:schemeClr val="tx1"/>
              </a:fontRef>
            </p:style>
          </p:cxnSp>
        </p:grpSp>
        <p:sp>
          <p:nvSpPr>
            <p:cNvPr id="60" name="CasellaDiTesto 59">
              <a:extLst>
                <a:ext uri="{FF2B5EF4-FFF2-40B4-BE49-F238E27FC236}">
                  <a16:creationId xmlns:a16="http://schemas.microsoft.com/office/drawing/2014/main" id="{AAE24A5D-F3F0-0645-B2AE-51FE906F21C9}"/>
                </a:ext>
              </a:extLst>
            </p:cNvPr>
            <p:cNvSpPr txBox="1"/>
            <p:nvPr/>
          </p:nvSpPr>
          <p:spPr>
            <a:xfrm>
              <a:off x="1835696" y="4400639"/>
              <a:ext cx="1514345" cy="230832"/>
            </a:xfrm>
            <a:prstGeom prst="rect">
              <a:avLst/>
            </a:prstGeom>
            <a:noFill/>
          </p:spPr>
          <p:txBody>
            <a:bodyPr wrap="square" rtlCol="0">
              <a:spAutoFit/>
            </a:bodyPr>
            <a:lstStyle/>
            <a:p>
              <a:r>
                <a:rPr lang="it-IT" sz="900" dirty="0">
                  <a:latin typeface="Cambria" panose="02040503050406030204" pitchFamily="18" charset="0"/>
                </a:rPr>
                <a:t>Condizione con etichetta</a:t>
              </a:r>
              <a:endParaRPr lang="it-IT" sz="900" b="1" dirty="0">
                <a:latin typeface="Cambria" panose="02040503050406030204" pitchFamily="18" charset="0"/>
              </a:endParaRPr>
            </a:p>
          </p:txBody>
        </p:sp>
        <p:sp>
          <p:nvSpPr>
            <p:cNvPr id="61" name="CasellaDiTesto 60">
              <a:extLst>
                <a:ext uri="{FF2B5EF4-FFF2-40B4-BE49-F238E27FC236}">
                  <a16:creationId xmlns:a16="http://schemas.microsoft.com/office/drawing/2014/main" id="{D365570D-C296-DE47-B9A5-C1A973E9FAA1}"/>
                </a:ext>
              </a:extLst>
            </p:cNvPr>
            <p:cNvSpPr txBox="1"/>
            <p:nvPr/>
          </p:nvSpPr>
          <p:spPr>
            <a:xfrm>
              <a:off x="3923928" y="4400639"/>
              <a:ext cx="1514345" cy="230832"/>
            </a:xfrm>
            <a:prstGeom prst="rect">
              <a:avLst/>
            </a:prstGeom>
            <a:noFill/>
          </p:spPr>
          <p:txBody>
            <a:bodyPr wrap="square" rtlCol="0">
              <a:spAutoFit/>
            </a:bodyPr>
            <a:lstStyle/>
            <a:p>
              <a:r>
                <a:rPr lang="it-IT" sz="900" dirty="0">
                  <a:latin typeface="Cambria" panose="02040503050406030204" pitchFamily="18" charset="0"/>
                </a:rPr>
                <a:t>Condizione senza etichetta</a:t>
              </a:r>
              <a:endParaRPr lang="it-IT" sz="900" b="1" dirty="0">
                <a:latin typeface="Cambria" panose="02040503050406030204" pitchFamily="18" charset="0"/>
              </a:endParaRPr>
            </a:p>
          </p:txBody>
        </p:sp>
        <p:sp>
          <p:nvSpPr>
            <p:cNvPr id="62" name="CasellaDiTesto 61">
              <a:extLst>
                <a:ext uri="{FF2B5EF4-FFF2-40B4-BE49-F238E27FC236}">
                  <a16:creationId xmlns:a16="http://schemas.microsoft.com/office/drawing/2014/main" id="{D79A62E3-5A26-534B-B3A3-0A96154DCA6A}"/>
                </a:ext>
              </a:extLst>
            </p:cNvPr>
            <p:cNvSpPr txBox="1"/>
            <p:nvPr/>
          </p:nvSpPr>
          <p:spPr>
            <a:xfrm>
              <a:off x="5838985" y="4358755"/>
              <a:ext cx="3053496" cy="1169551"/>
            </a:xfrm>
            <a:prstGeom prst="rect">
              <a:avLst/>
            </a:prstGeom>
            <a:noFill/>
          </p:spPr>
          <p:txBody>
            <a:bodyPr wrap="square" rtlCol="0">
              <a:spAutoFit/>
            </a:bodyPr>
            <a:lstStyle/>
            <a:p>
              <a:r>
                <a:rPr lang="it-IT" sz="1400" dirty="0">
                  <a:latin typeface="Cambria" panose="02040503050406030204" pitchFamily="18" charset="0"/>
                </a:rPr>
                <a:t>La </a:t>
              </a:r>
              <a:r>
                <a:rPr lang="it-IT" sz="1400" b="1" dirty="0">
                  <a:latin typeface="Cambria" panose="02040503050406030204" pitchFamily="18" charset="0"/>
                </a:rPr>
                <a:t>salienza della categorizzazione </a:t>
              </a:r>
              <a:r>
                <a:rPr lang="it-IT" sz="1400" dirty="0">
                  <a:latin typeface="Cambria" panose="02040503050406030204" pitchFamily="18" charset="0"/>
                </a:rPr>
                <a:t>(condizione con etichette) portava i partecipanti a </a:t>
              </a:r>
              <a:r>
                <a:rPr lang="it-IT" sz="1400" b="1" dirty="0">
                  <a:latin typeface="Cambria" panose="02040503050406030204" pitchFamily="18" charset="0"/>
                </a:rPr>
                <a:t>sovrastimare la differenza tra i due gruppi (A e B) di linee. </a:t>
              </a:r>
            </a:p>
          </p:txBody>
        </p:sp>
      </p:grpSp>
    </p:spTree>
    <p:extLst>
      <p:ext uri="{BB962C8B-B14F-4D97-AF65-F5344CB8AC3E}">
        <p14:creationId xmlns:p14="http://schemas.microsoft.com/office/powerpoint/2010/main" val="3650467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9" presetClass="emph" presetSubtype="0" nodeType="withEffect">
                                  <p:stCondLst>
                                    <p:cond delay="0"/>
                                  </p:stCondLst>
                                  <p:childTnLst>
                                    <p:set>
                                      <p:cBhvr>
                                        <p:cTn id="12" dur="indefinite"/>
                                        <p:tgtEl>
                                          <p:spTgt spid="3"/>
                                        </p:tgtEl>
                                        <p:attrNameLst>
                                          <p:attrName>style.opacity</p:attrName>
                                        </p:attrNameLst>
                                      </p:cBhvr>
                                      <p:to>
                                        <p:strVal val="0.5"/>
                                      </p:to>
                                    </p:set>
                                    <p:animEffect filter="image" prLst="opacity: 0.5">
                                      <p:cBhvr rctx="IE">
                                        <p:cTn id="13" dur="indefinite"/>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23</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2" y="590428"/>
            <a:ext cx="7170852"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categorizzazione sociale e gli stereotipi</a:t>
            </a:r>
          </a:p>
        </p:txBody>
      </p:sp>
      <p:sp>
        <p:nvSpPr>
          <p:cNvPr id="46" name="CasellaDiTesto 45">
            <a:extLst>
              <a:ext uri="{FF2B5EF4-FFF2-40B4-BE49-F238E27FC236}">
                <a16:creationId xmlns:a16="http://schemas.microsoft.com/office/drawing/2014/main" id="{9792AD58-9EA1-814E-8835-2C9F47546499}"/>
              </a:ext>
            </a:extLst>
          </p:cNvPr>
          <p:cNvSpPr txBox="1"/>
          <p:nvPr/>
        </p:nvSpPr>
        <p:spPr>
          <a:xfrm>
            <a:off x="1661452" y="1556792"/>
            <a:ext cx="9006548" cy="338554"/>
          </a:xfrm>
          <a:prstGeom prst="rect">
            <a:avLst/>
          </a:prstGeom>
          <a:noFill/>
        </p:spPr>
        <p:txBody>
          <a:bodyPr wrap="square" rtlCol="0">
            <a:spAutoFit/>
          </a:bodyPr>
          <a:lstStyle/>
          <a:p>
            <a:r>
              <a:rPr lang="it-IT" sz="1600" dirty="0">
                <a:latin typeface="Cambria" panose="02040503050406030204" pitchFamily="18" charset="0"/>
              </a:rPr>
              <a:t>La categorizzazione può produrre delle </a:t>
            </a:r>
            <a:r>
              <a:rPr lang="it-IT" sz="1600" b="1" dirty="0">
                <a:latin typeface="Cambria" panose="02040503050406030204" pitchFamily="18" charset="0"/>
              </a:rPr>
              <a:t>distorsioni nell’elaborazione e nel giudizio degli stimoli</a:t>
            </a:r>
            <a:r>
              <a:rPr lang="it-IT" sz="1600" dirty="0">
                <a:latin typeface="Cambria" panose="02040503050406030204" pitchFamily="18" charset="0"/>
              </a:rPr>
              <a:t>. </a:t>
            </a:r>
            <a:endParaRPr lang="it-IT" sz="1600" b="1" dirty="0">
              <a:latin typeface="Cambria" panose="02040503050406030204" pitchFamily="18" charset="0"/>
            </a:endParaRPr>
          </a:p>
        </p:txBody>
      </p:sp>
      <p:sp>
        <p:nvSpPr>
          <p:cNvPr id="47" name="CasellaDiTesto 46">
            <a:extLst>
              <a:ext uri="{FF2B5EF4-FFF2-40B4-BE49-F238E27FC236}">
                <a16:creationId xmlns:a16="http://schemas.microsoft.com/office/drawing/2014/main" id="{E5E486D5-0ACF-424B-A709-C1E7DF38D1BD}"/>
              </a:ext>
            </a:extLst>
          </p:cNvPr>
          <p:cNvSpPr txBox="1"/>
          <p:nvPr/>
        </p:nvSpPr>
        <p:spPr>
          <a:xfrm>
            <a:off x="1661452" y="2348880"/>
            <a:ext cx="3282420" cy="288032"/>
          </a:xfrm>
          <a:prstGeom prst="rect">
            <a:avLst/>
          </a:prstGeom>
          <a:solidFill>
            <a:schemeClr val="bg1"/>
          </a:solidFill>
          <a:ln w="19050">
            <a:solidFill>
              <a:schemeClr val="tx2"/>
            </a:solidFill>
          </a:ln>
        </p:spPr>
        <p:txBody>
          <a:bodyPr wrap="square" rtlCol="0">
            <a:spAutoFit/>
          </a:bodyPr>
          <a:lstStyle/>
          <a:p>
            <a:r>
              <a:rPr lang="it-IT" sz="1200" b="1" dirty="0">
                <a:latin typeface="Cambria" panose="02040503050406030204" pitchFamily="18" charset="0"/>
              </a:rPr>
              <a:t>EFFETTO DI OMOGENEITÀ DELL’OUTGROUP</a:t>
            </a:r>
          </a:p>
        </p:txBody>
      </p:sp>
      <p:sp>
        <p:nvSpPr>
          <p:cNvPr id="48" name="CasellaDiTesto 47">
            <a:extLst>
              <a:ext uri="{FF2B5EF4-FFF2-40B4-BE49-F238E27FC236}">
                <a16:creationId xmlns:a16="http://schemas.microsoft.com/office/drawing/2014/main" id="{5CE91F4D-3D17-3940-8F97-D2786B78C617}"/>
              </a:ext>
            </a:extLst>
          </p:cNvPr>
          <p:cNvSpPr txBox="1"/>
          <p:nvPr/>
        </p:nvSpPr>
        <p:spPr>
          <a:xfrm>
            <a:off x="4956572" y="2231286"/>
            <a:ext cx="5395185" cy="523220"/>
          </a:xfrm>
          <a:prstGeom prst="rect">
            <a:avLst/>
          </a:prstGeom>
          <a:noFill/>
        </p:spPr>
        <p:txBody>
          <a:bodyPr wrap="square" rtlCol="0">
            <a:spAutoFit/>
          </a:bodyPr>
          <a:lstStyle/>
          <a:p>
            <a:r>
              <a:rPr lang="it-IT" sz="1400" dirty="0">
                <a:solidFill>
                  <a:schemeClr val="accent2"/>
                </a:solidFill>
                <a:latin typeface="Cambria" panose="02040503050406030204" pitchFamily="18" charset="0"/>
              </a:rPr>
              <a:t>Tendenza a percepire i </a:t>
            </a:r>
            <a:r>
              <a:rPr lang="it-IT" sz="1400" b="1" dirty="0">
                <a:solidFill>
                  <a:schemeClr val="accent2"/>
                </a:solidFill>
                <a:latin typeface="Cambria" panose="02040503050406030204" pitchFamily="18" charset="0"/>
              </a:rPr>
              <a:t>membri del gruppo di cui non si fa parte </a:t>
            </a:r>
            <a:r>
              <a:rPr lang="it-IT" sz="1400" dirty="0">
                <a:solidFill>
                  <a:schemeClr val="accent2"/>
                </a:solidFill>
                <a:latin typeface="Cambria" panose="02040503050406030204" pitchFamily="18" charset="0"/>
              </a:rPr>
              <a:t>come </a:t>
            </a:r>
            <a:r>
              <a:rPr lang="it-IT" sz="1400" b="1" dirty="0">
                <a:solidFill>
                  <a:schemeClr val="accent2"/>
                </a:solidFill>
                <a:latin typeface="Cambria" panose="02040503050406030204" pitchFamily="18" charset="0"/>
              </a:rPr>
              <a:t>più simili tra loro </a:t>
            </a:r>
            <a:r>
              <a:rPr lang="it-IT" sz="1400" dirty="0">
                <a:solidFill>
                  <a:schemeClr val="accent2"/>
                </a:solidFill>
                <a:latin typeface="Cambria" panose="02040503050406030204" pitchFamily="18" charset="0"/>
              </a:rPr>
              <a:t>di quanto in realtà siano.</a:t>
            </a:r>
          </a:p>
        </p:txBody>
      </p:sp>
      <p:sp>
        <p:nvSpPr>
          <p:cNvPr id="51" name="CasellaDiTesto 50">
            <a:extLst>
              <a:ext uri="{FF2B5EF4-FFF2-40B4-BE49-F238E27FC236}">
                <a16:creationId xmlns:a16="http://schemas.microsoft.com/office/drawing/2014/main" id="{F652769A-213C-1545-82C2-A92A58C84D4E}"/>
              </a:ext>
            </a:extLst>
          </p:cNvPr>
          <p:cNvSpPr txBox="1"/>
          <p:nvPr/>
        </p:nvSpPr>
        <p:spPr>
          <a:xfrm>
            <a:off x="4943873" y="2905781"/>
            <a:ext cx="5395185" cy="307777"/>
          </a:xfrm>
          <a:prstGeom prst="rect">
            <a:avLst/>
          </a:prstGeom>
          <a:noFill/>
          <a:ln>
            <a:solidFill>
              <a:schemeClr val="tx2"/>
            </a:solidFill>
            <a:prstDash val="dash"/>
          </a:ln>
        </p:spPr>
        <p:txBody>
          <a:bodyPr wrap="square" rtlCol="0">
            <a:spAutoFit/>
          </a:bodyPr>
          <a:lstStyle/>
          <a:p>
            <a:r>
              <a:rPr lang="it-IT" sz="1400" dirty="0">
                <a:latin typeface="Cambria" panose="02040503050406030204" pitchFamily="18" charset="0"/>
              </a:rPr>
              <a:t>Questo non si verifica per i membri appartenenti al </a:t>
            </a:r>
            <a:r>
              <a:rPr lang="it-IT" sz="1400" b="1" dirty="0">
                <a:latin typeface="Cambria" panose="02040503050406030204" pitchFamily="18" charset="0"/>
              </a:rPr>
              <a:t>proprio gruppo</a:t>
            </a:r>
            <a:r>
              <a:rPr lang="it-IT" sz="1400" dirty="0">
                <a:latin typeface="Cambria" panose="02040503050406030204" pitchFamily="18" charset="0"/>
              </a:rPr>
              <a:t>.</a:t>
            </a:r>
          </a:p>
        </p:txBody>
      </p:sp>
      <p:grpSp>
        <p:nvGrpSpPr>
          <p:cNvPr id="55" name="Gruppo 54">
            <a:extLst>
              <a:ext uri="{FF2B5EF4-FFF2-40B4-BE49-F238E27FC236}">
                <a16:creationId xmlns:a16="http://schemas.microsoft.com/office/drawing/2014/main" id="{5D5C6B01-655D-7D45-84E4-89994978B9E1}"/>
              </a:ext>
            </a:extLst>
          </p:cNvPr>
          <p:cNvGrpSpPr/>
          <p:nvPr/>
        </p:nvGrpSpPr>
        <p:grpSpPr>
          <a:xfrm>
            <a:off x="531223" y="3364833"/>
            <a:ext cx="10511246" cy="2973661"/>
            <a:chOff x="137452" y="3772043"/>
            <a:chExt cx="8755028" cy="2669016"/>
          </a:xfrm>
        </p:grpSpPr>
        <p:sp>
          <p:nvSpPr>
            <p:cNvPr id="52" name="CasellaDiTesto 51">
              <a:extLst>
                <a:ext uri="{FF2B5EF4-FFF2-40B4-BE49-F238E27FC236}">
                  <a16:creationId xmlns:a16="http://schemas.microsoft.com/office/drawing/2014/main" id="{635D9672-B0E0-4243-A5FE-E03DE02AD3A2}"/>
                </a:ext>
              </a:extLst>
            </p:cNvPr>
            <p:cNvSpPr txBox="1"/>
            <p:nvPr/>
          </p:nvSpPr>
          <p:spPr>
            <a:xfrm>
              <a:off x="137452" y="3772043"/>
              <a:ext cx="8322980" cy="369332"/>
            </a:xfrm>
            <a:prstGeom prst="rect">
              <a:avLst/>
            </a:prstGeom>
            <a:noFill/>
          </p:spPr>
          <p:txBody>
            <a:bodyPr wrap="square" rtlCol="0">
              <a:spAutoFit/>
            </a:bodyPr>
            <a:lstStyle/>
            <a:p>
              <a:r>
                <a:rPr lang="it-IT" dirty="0">
                  <a:latin typeface="Cambria" panose="02040503050406030204" pitchFamily="18" charset="0"/>
                </a:rPr>
                <a:t>L’individuo </a:t>
              </a:r>
              <a:r>
                <a:rPr lang="it-IT" b="1" dirty="0">
                  <a:latin typeface="Cambria" panose="02040503050406030204" pitchFamily="18" charset="0"/>
                </a:rPr>
                <a:t>definisce se stesso </a:t>
              </a:r>
              <a:r>
                <a:rPr lang="it-IT" dirty="0">
                  <a:latin typeface="Cambria" panose="02040503050406030204" pitchFamily="18" charset="0"/>
                </a:rPr>
                <a:t>anche in base all’appartenenza a categorie sociali.</a:t>
              </a:r>
            </a:p>
          </p:txBody>
        </p:sp>
        <p:sp>
          <p:nvSpPr>
            <p:cNvPr id="53" name="CasellaDiTesto 52">
              <a:extLst>
                <a:ext uri="{FF2B5EF4-FFF2-40B4-BE49-F238E27FC236}">
                  <a16:creationId xmlns:a16="http://schemas.microsoft.com/office/drawing/2014/main" id="{B67DA25E-BED8-994F-A3C7-EFFA3C34BC2D}"/>
                </a:ext>
              </a:extLst>
            </p:cNvPr>
            <p:cNvSpPr txBox="1"/>
            <p:nvPr/>
          </p:nvSpPr>
          <p:spPr>
            <a:xfrm>
              <a:off x="137452" y="4348688"/>
              <a:ext cx="3282420" cy="288032"/>
            </a:xfrm>
            <a:prstGeom prst="rect">
              <a:avLst/>
            </a:prstGeom>
            <a:solidFill>
              <a:schemeClr val="bg1"/>
            </a:solidFill>
            <a:ln w="19050">
              <a:solidFill>
                <a:schemeClr val="tx2"/>
              </a:solidFill>
            </a:ln>
          </p:spPr>
          <p:txBody>
            <a:bodyPr wrap="square" rtlCol="0">
              <a:spAutoFit/>
            </a:bodyPr>
            <a:lstStyle/>
            <a:p>
              <a:r>
                <a:rPr lang="it-IT" sz="1200" b="1" dirty="0">
                  <a:latin typeface="Cambria" panose="02040503050406030204" pitchFamily="18" charset="0"/>
                </a:rPr>
                <a:t>PROCESSO DI AUTOCATEGORIZZAZIONE</a:t>
              </a:r>
            </a:p>
          </p:txBody>
        </p:sp>
        <p:sp>
          <p:nvSpPr>
            <p:cNvPr id="54" name="CasellaDiTesto 53">
              <a:extLst>
                <a:ext uri="{FF2B5EF4-FFF2-40B4-BE49-F238E27FC236}">
                  <a16:creationId xmlns:a16="http://schemas.microsoft.com/office/drawing/2014/main" id="{B3A1ED41-E796-C241-938D-2EC06F937F77}"/>
                </a:ext>
              </a:extLst>
            </p:cNvPr>
            <p:cNvSpPr txBox="1"/>
            <p:nvPr/>
          </p:nvSpPr>
          <p:spPr>
            <a:xfrm>
              <a:off x="3491881" y="4231094"/>
              <a:ext cx="5400599" cy="2209965"/>
            </a:xfrm>
            <a:prstGeom prst="rect">
              <a:avLst/>
            </a:prstGeom>
            <a:noFill/>
          </p:spPr>
          <p:txBody>
            <a:bodyPr wrap="square" rtlCol="0">
              <a:spAutoFit/>
            </a:bodyPr>
            <a:lstStyle/>
            <a:p>
              <a:r>
                <a:rPr lang="it-IT" sz="1400" dirty="0">
                  <a:solidFill>
                    <a:schemeClr val="accent2"/>
                  </a:solidFill>
                  <a:latin typeface="Cambria" panose="02040503050406030204" pitchFamily="18" charset="0"/>
                </a:rPr>
                <a:t>Quando un individuo attiva una categoria di cui fa parte (ad esempio, «italiano») traccia un confine tra il proprio gruppo e altri gruppi (ad esempio, «spagnoli») e </a:t>
              </a:r>
              <a:r>
                <a:rPr lang="it-IT" sz="1400" b="1" dirty="0">
                  <a:solidFill>
                    <a:schemeClr val="accent2"/>
                  </a:solidFill>
                  <a:latin typeface="Cambria" panose="02040503050406030204" pitchFamily="18" charset="0"/>
                </a:rPr>
                <a:t>accentua le somiglianze all’interno del proprio gruppo </a:t>
              </a:r>
              <a:r>
                <a:rPr lang="it-IT" sz="1400" dirty="0">
                  <a:solidFill>
                    <a:schemeClr val="accent2"/>
                  </a:solidFill>
                  <a:latin typeface="Cambria" panose="02040503050406030204" pitchFamily="18" charset="0"/>
                </a:rPr>
                <a:t>e le </a:t>
              </a:r>
              <a:r>
                <a:rPr lang="it-IT" sz="1400" b="1" dirty="0">
                  <a:solidFill>
                    <a:schemeClr val="accent2"/>
                  </a:solidFill>
                  <a:latin typeface="Cambria" panose="02040503050406030204" pitchFamily="18" charset="0"/>
                </a:rPr>
                <a:t>differenze con altri gruppi distinti</a:t>
              </a:r>
              <a:r>
                <a:rPr lang="it-IT" sz="1400" dirty="0">
                  <a:solidFill>
                    <a:schemeClr val="accent2"/>
                  </a:solidFill>
                  <a:latin typeface="Cambria" panose="02040503050406030204" pitchFamily="18" charset="0"/>
                </a:rPr>
                <a:t>.  (TURNER et al. 1987)</a:t>
              </a:r>
            </a:p>
            <a:p>
              <a:endParaRPr lang="it-IT" sz="1400" dirty="0">
                <a:solidFill>
                  <a:schemeClr val="accent2"/>
                </a:solidFill>
                <a:latin typeface="Cambria" panose="02040503050406030204" pitchFamily="18" charset="0"/>
              </a:endParaRPr>
            </a:p>
            <a:p>
              <a:r>
                <a:rPr lang="it-IT" sz="1400" dirty="0">
                  <a:solidFill>
                    <a:schemeClr val="accent2"/>
                  </a:solidFill>
                  <a:latin typeface="Cambria" panose="02040503050406030204" pitchFamily="18" charset="0"/>
                </a:rPr>
                <a:t>Ci sono tre livelli: interpersonale, </a:t>
              </a:r>
              <a:r>
                <a:rPr lang="it-IT" sz="1400" dirty="0" err="1">
                  <a:solidFill>
                    <a:schemeClr val="accent2"/>
                  </a:solidFill>
                  <a:latin typeface="Cambria" panose="02040503050406030204" pitchFamily="18" charset="0"/>
                </a:rPr>
                <a:t>intergruppale</a:t>
              </a:r>
              <a:r>
                <a:rPr lang="it-IT" sz="1400" dirty="0">
                  <a:solidFill>
                    <a:schemeClr val="accent2"/>
                  </a:solidFill>
                  <a:latin typeface="Cambria" panose="02040503050406030204" pitchFamily="18" charset="0"/>
                </a:rPr>
                <a:t> e </a:t>
              </a:r>
              <a:r>
                <a:rPr lang="it-IT" sz="1400" dirty="0" err="1">
                  <a:solidFill>
                    <a:schemeClr val="accent2"/>
                  </a:solidFill>
                  <a:latin typeface="Cambria" panose="02040503050406030204" pitchFamily="18" charset="0"/>
                </a:rPr>
                <a:t>interspecie</a:t>
              </a:r>
              <a:endParaRPr lang="it-IT" sz="1400" dirty="0">
                <a:solidFill>
                  <a:schemeClr val="accent2"/>
                </a:solidFill>
                <a:latin typeface="Cambria" panose="02040503050406030204" pitchFamily="18" charset="0"/>
              </a:endParaRPr>
            </a:p>
            <a:p>
              <a:r>
                <a:rPr lang="it-IT" sz="1400" dirty="0">
                  <a:solidFill>
                    <a:schemeClr val="accent2"/>
                  </a:solidFill>
                  <a:latin typeface="Cambria" panose="02040503050406030204" pitchFamily="18" charset="0"/>
                </a:rPr>
                <a:t>Salienza categoriale: accesso comparativo (</a:t>
              </a:r>
              <a:r>
                <a:rPr lang="it-IT" sz="1400" dirty="0" err="1">
                  <a:solidFill>
                    <a:schemeClr val="accent2"/>
                  </a:solidFill>
                  <a:latin typeface="Cambria" panose="02040503050406030204" pitchFamily="18" charset="0"/>
                </a:rPr>
                <a:t>metacontrasto</a:t>
              </a:r>
              <a:r>
                <a:rPr lang="it-IT" sz="1400" dirty="0">
                  <a:solidFill>
                    <a:schemeClr val="accent2"/>
                  </a:solidFill>
                  <a:latin typeface="Cambria" panose="02040503050406030204" pitchFamily="18" charset="0"/>
                </a:rPr>
                <a:t> – dipende dalla salienza categoriale contestuale -salgo su un bus e sono l’unica donna insieme a una indiana…non guardo la differenza etnica ma penso che è una donna come me) e accesso normativo (la categoria diventa saliente non per il contesto ma anche per l’atteggiamento – sono femminista la categoria di genere è più saliente) p. 92</a:t>
              </a:r>
            </a:p>
          </p:txBody>
        </p:sp>
      </p:grpSp>
    </p:spTree>
    <p:extLst>
      <p:ext uri="{BB962C8B-B14F-4D97-AF65-F5344CB8AC3E}">
        <p14:creationId xmlns:p14="http://schemas.microsoft.com/office/powerpoint/2010/main" val="26247076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24</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2" y="590428"/>
            <a:ext cx="7170852"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Gli stereotipi</a:t>
            </a:r>
          </a:p>
          <a:p>
            <a:endParaRPr lang="it-IT" sz="2800" b="1" dirty="0">
              <a:solidFill>
                <a:schemeClr val="tx1"/>
              </a:solidFill>
              <a:latin typeface="Cambria" panose="02040503050406030204" pitchFamily="18" charset="0"/>
              <a:cs typeface="Arial" panose="020B0604020202020204" pitchFamily="34" charset="0"/>
            </a:endParaRPr>
          </a:p>
        </p:txBody>
      </p:sp>
      <p:sp>
        <p:nvSpPr>
          <p:cNvPr id="46" name="CasellaDiTesto 45">
            <a:extLst>
              <a:ext uri="{FF2B5EF4-FFF2-40B4-BE49-F238E27FC236}">
                <a16:creationId xmlns:a16="http://schemas.microsoft.com/office/drawing/2014/main" id="{9792AD58-9EA1-814E-8835-2C9F47546499}"/>
              </a:ext>
            </a:extLst>
          </p:cNvPr>
          <p:cNvSpPr txBox="1"/>
          <p:nvPr/>
        </p:nvSpPr>
        <p:spPr>
          <a:xfrm>
            <a:off x="1661453" y="1556792"/>
            <a:ext cx="8690305" cy="338554"/>
          </a:xfrm>
          <a:prstGeom prst="rect">
            <a:avLst/>
          </a:prstGeom>
          <a:noFill/>
        </p:spPr>
        <p:txBody>
          <a:bodyPr wrap="square" rtlCol="0">
            <a:spAutoFit/>
          </a:bodyPr>
          <a:lstStyle/>
          <a:p>
            <a:r>
              <a:rPr lang="it-IT" sz="1600" dirty="0">
                <a:latin typeface="Cambria" panose="02040503050406030204" pitchFamily="18" charset="0"/>
              </a:rPr>
              <a:t>La </a:t>
            </a:r>
            <a:r>
              <a:rPr lang="it-IT" sz="1600" b="1" dirty="0">
                <a:latin typeface="Cambria" panose="02040503050406030204" pitchFamily="18" charset="0"/>
              </a:rPr>
              <a:t>rappresentazione sociale </a:t>
            </a:r>
            <a:r>
              <a:rPr lang="it-IT" sz="1600" dirty="0">
                <a:latin typeface="Cambria" panose="02040503050406030204" pitchFamily="18" charset="0"/>
              </a:rPr>
              <a:t>degli altri gruppi è definita sulla base degli </a:t>
            </a:r>
            <a:r>
              <a:rPr lang="it-IT" sz="1600" b="1" dirty="0">
                <a:solidFill>
                  <a:schemeClr val="accent2"/>
                </a:solidFill>
                <a:latin typeface="Cambria" panose="02040503050406030204" pitchFamily="18" charset="0"/>
              </a:rPr>
              <a:t>stereotipi</a:t>
            </a:r>
            <a:r>
              <a:rPr lang="it-IT" sz="1600" b="1" dirty="0">
                <a:latin typeface="Cambria" panose="02040503050406030204" pitchFamily="18" charset="0"/>
              </a:rPr>
              <a:t> sociali</a:t>
            </a:r>
            <a:r>
              <a:rPr lang="it-IT" sz="1600" dirty="0">
                <a:latin typeface="Cambria" panose="02040503050406030204" pitchFamily="18" charset="0"/>
              </a:rPr>
              <a:t>.</a:t>
            </a:r>
            <a:endParaRPr lang="it-IT" sz="1600" b="1" dirty="0">
              <a:latin typeface="Cambria" panose="02040503050406030204" pitchFamily="18" charset="0"/>
            </a:endParaRPr>
          </a:p>
        </p:txBody>
      </p:sp>
      <p:sp>
        <p:nvSpPr>
          <p:cNvPr id="12" name="Rettangolo 11">
            <a:extLst>
              <a:ext uri="{FF2B5EF4-FFF2-40B4-BE49-F238E27FC236}">
                <a16:creationId xmlns:a16="http://schemas.microsoft.com/office/drawing/2014/main" id="{B3CE6ADA-7A02-5447-A309-687A9484B175}"/>
              </a:ext>
            </a:extLst>
          </p:cNvPr>
          <p:cNvSpPr/>
          <p:nvPr/>
        </p:nvSpPr>
        <p:spPr>
          <a:xfrm>
            <a:off x="6272116" y="980729"/>
            <a:ext cx="2560188"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dirty="0">
                <a:solidFill>
                  <a:schemeClr val="tx2">
                    <a:lumMod val="50000"/>
                  </a:schemeClr>
                </a:solidFill>
                <a:latin typeface="Cambria" panose="02040503050406030204" pitchFamily="18" charset="0"/>
                <a:cs typeface="Arial Narrow" panose="020B0604020202020204" pitchFamily="34" charset="0"/>
              </a:rPr>
              <a:t>Gli </a:t>
            </a:r>
            <a:r>
              <a:rPr lang="it-IT" b="1" dirty="0">
                <a:solidFill>
                  <a:schemeClr val="tx2">
                    <a:lumMod val="50000"/>
                  </a:schemeClr>
                </a:solidFill>
                <a:latin typeface="Cambria" panose="02040503050406030204" pitchFamily="18" charset="0"/>
                <a:cs typeface="Arial Narrow" panose="020B0604020202020204" pitchFamily="34" charset="0"/>
              </a:rPr>
              <a:t>stereotipi sociali</a:t>
            </a:r>
          </a:p>
        </p:txBody>
      </p:sp>
      <p:sp>
        <p:nvSpPr>
          <p:cNvPr id="13" name="CasellaDiTesto 12">
            <a:extLst>
              <a:ext uri="{FF2B5EF4-FFF2-40B4-BE49-F238E27FC236}">
                <a16:creationId xmlns:a16="http://schemas.microsoft.com/office/drawing/2014/main" id="{7BA0DD95-7AED-474E-B5A6-797A2C6485A2}"/>
              </a:ext>
            </a:extLst>
          </p:cNvPr>
          <p:cNvSpPr txBox="1"/>
          <p:nvPr/>
        </p:nvSpPr>
        <p:spPr>
          <a:xfrm>
            <a:off x="3215680" y="2086689"/>
            <a:ext cx="5688632" cy="523220"/>
          </a:xfrm>
          <a:prstGeom prst="rect">
            <a:avLst/>
          </a:prstGeom>
          <a:solidFill>
            <a:schemeClr val="bg1"/>
          </a:solidFill>
          <a:ln w="19050">
            <a:solidFill>
              <a:schemeClr val="tx2"/>
            </a:solidFill>
          </a:ln>
        </p:spPr>
        <p:txBody>
          <a:bodyPr wrap="square" rtlCol="0">
            <a:spAutoFit/>
          </a:bodyPr>
          <a:lstStyle/>
          <a:p>
            <a:r>
              <a:rPr lang="it-IT" sz="1400" b="1" dirty="0">
                <a:solidFill>
                  <a:schemeClr val="accent2"/>
                </a:solidFill>
                <a:latin typeface="Cambria" panose="02040503050406030204" pitchFamily="18" charset="0"/>
              </a:rPr>
              <a:t>STEREOTIPO</a:t>
            </a:r>
            <a:r>
              <a:rPr lang="it-IT" sz="1400" b="1" dirty="0">
                <a:latin typeface="Cambria" panose="02040503050406030204" pitchFamily="18" charset="0"/>
              </a:rPr>
              <a:t> = schema cognitivo </a:t>
            </a:r>
            <a:r>
              <a:rPr lang="it-IT" sz="1400" dirty="0">
                <a:latin typeface="Cambria" panose="02040503050406030204" pitchFamily="18" charset="0"/>
              </a:rPr>
              <a:t>che associa a un determinato gruppo o categoria una </a:t>
            </a:r>
            <a:r>
              <a:rPr lang="it-IT" sz="1400" b="1" dirty="0">
                <a:latin typeface="Cambria" panose="02040503050406030204" pitchFamily="18" charset="0"/>
              </a:rPr>
              <a:t>serie di tratti distintivi o comportamenti tipici. </a:t>
            </a:r>
          </a:p>
        </p:txBody>
      </p:sp>
      <p:grpSp>
        <p:nvGrpSpPr>
          <p:cNvPr id="2" name="Gruppo 1">
            <a:extLst>
              <a:ext uri="{FF2B5EF4-FFF2-40B4-BE49-F238E27FC236}">
                <a16:creationId xmlns:a16="http://schemas.microsoft.com/office/drawing/2014/main" id="{F2445DBA-8EA2-724A-8A6B-3B8F905D512C}"/>
              </a:ext>
            </a:extLst>
          </p:cNvPr>
          <p:cNvGrpSpPr/>
          <p:nvPr/>
        </p:nvGrpSpPr>
        <p:grpSpPr>
          <a:xfrm>
            <a:off x="1661452" y="3016697"/>
            <a:ext cx="8827037" cy="2886701"/>
            <a:chOff x="137451" y="3016696"/>
            <a:chExt cx="8827037" cy="2886701"/>
          </a:xfrm>
        </p:grpSpPr>
        <p:sp>
          <p:nvSpPr>
            <p:cNvPr id="14" name="CasellaDiTesto 13">
              <a:extLst>
                <a:ext uri="{FF2B5EF4-FFF2-40B4-BE49-F238E27FC236}">
                  <a16:creationId xmlns:a16="http://schemas.microsoft.com/office/drawing/2014/main" id="{3AD419E0-E0F9-364D-A8A8-BD6D4591360E}"/>
                </a:ext>
              </a:extLst>
            </p:cNvPr>
            <p:cNvSpPr txBox="1"/>
            <p:nvPr/>
          </p:nvSpPr>
          <p:spPr>
            <a:xfrm>
              <a:off x="137452" y="3395029"/>
              <a:ext cx="8827036" cy="615553"/>
            </a:xfrm>
            <a:prstGeom prst="rect">
              <a:avLst/>
            </a:prstGeom>
            <a:noFill/>
            <a:ln w="9525">
              <a:solidFill>
                <a:schemeClr val="tx2"/>
              </a:solidFill>
              <a:prstDash val="dash"/>
            </a:ln>
          </p:spPr>
          <p:txBody>
            <a:bodyPr wrap="square" rtlCol="0">
              <a:spAutoFit/>
            </a:bodyPr>
            <a:lstStyle/>
            <a:p>
              <a:r>
                <a:rPr lang="it-IT" dirty="0">
                  <a:solidFill>
                    <a:schemeClr val="accent2"/>
                  </a:solidFill>
                  <a:latin typeface="Cambria" panose="02040503050406030204" pitchFamily="18" charset="0"/>
                </a:rPr>
                <a:t>FUNZIONE </a:t>
              </a:r>
              <a:r>
                <a:rPr lang="it-IT" b="1" dirty="0">
                  <a:solidFill>
                    <a:schemeClr val="accent2"/>
                  </a:solidFill>
                  <a:latin typeface="Cambria" panose="02040503050406030204" pitchFamily="18" charset="0"/>
                </a:rPr>
                <a:t>DESCRITTIVA</a:t>
              </a:r>
              <a:r>
                <a:rPr lang="it-IT" dirty="0">
                  <a:solidFill>
                    <a:schemeClr val="accent2"/>
                  </a:solidFill>
                  <a:latin typeface="Cambria" panose="02040503050406030204" pitchFamily="18" charset="0"/>
                </a:rPr>
                <a:t>: </a:t>
              </a:r>
              <a:r>
                <a:rPr lang="it-IT" sz="1600" b="1" dirty="0">
                  <a:latin typeface="Cambria" panose="02040503050406030204" pitchFamily="18" charset="0"/>
                </a:rPr>
                <a:t>descrivono come è un gruppo sociale</a:t>
              </a:r>
              <a:r>
                <a:rPr lang="it-IT" sz="1600" dirty="0">
                  <a:latin typeface="Cambria" panose="02040503050406030204" pitchFamily="18" charset="0"/>
                </a:rPr>
                <a:t>, inglobando delle convinzioni su quel gruppo condivise in un dato contesto sociale.</a:t>
              </a:r>
              <a:r>
                <a:rPr lang="it-IT" sz="1600" dirty="0">
                  <a:solidFill>
                    <a:schemeClr val="accent2"/>
                  </a:solidFill>
                  <a:latin typeface="Cambria" panose="02040503050406030204" pitchFamily="18" charset="0"/>
                </a:rPr>
                <a:t>  </a:t>
              </a:r>
              <a:endParaRPr lang="it-IT" dirty="0">
                <a:latin typeface="Cambria" panose="02040503050406030204" pitchFamily="18" charset="0"/>
              </a:endParaRPr>
            </a:p>
          </p:txBody>
        </p:sp>
        <p:sp>
          <p:nvSpPr>
            <p:cNvPr id="15" name="CasellaDiTesto 14">
              <a:extLst>
                <a:ext uri="{FF2B5EF4-FFF2-40B4-BE49-F238E27FC236}">
                  <a16:creationId xmlns:a16="http://schemas.microsoft.com/office/drawing/2014/main" id="{4FD7CFDC-AFFC-4B48-A6B2-48E9AA7CA01B}"/>
                </a:ext>
              </a:extLst>
            </p:cNvPr>
            <p:cNvSpPr txBox="1"/>
            <p:nvPr/>
          </p:nvSpPr>
          <p:spPr>
            <a:xfrm>
              <a:off x="137452" y="3016696"/>
              <a:ext cx="8690305" cy="338554"/>
            </a:xfrm>
            <a:prstGeom prst="rect">
              <a:avLst/>
            </a:prstGeom>
            <a:noFill/>
          </p:spPr>
          <p:txBody>
            <a:bodyPr wrap="square" rtlCol="0">
              <a:spAutoFit/>
            </a:bodyPr>
            <a:lstStyle/>
            <a:p>
              <a:r>
                <a:rPr lang="it-IT" sz="1600" dirty="0">
                  <a:latin typeface="Cambria" panose="02040503050406030204" pitchFamily="18" charset="0"/>
                </a:rPr>
                <a:t>Gli stereotipi svolgono diverse funzioni, tra cui:</a:t>
              </a:r>
              <a:endParaRPr lang="it-IT" sz="1600" b="1" dirty="0">
                <a:latin typeface="Cambria" panose="02040503050406030204" pitchFamily="18" charset="0"/>
              </a:endParaRPr>
            </a:p>
          </p:txBody>
        </p:sp>
        <p:sp>
          <p:nvSpPr>
            <p:cNvPr id="16" name="CasellaDiTesto 15">
              <a:extLst>
                <a:ext uri="{FF2B5EF4-FFF2-40B4-BE49-F238E27FC236}">
                  <a16:creationId xmlns:a16="http://schemas.microsoft.com/office/drawing/2014/main" id="{57511E52-899F-4B4B-A94B-74FA8A6383EE}"/>
                </a:ext>
              </a:extLst>
            </p:cNvPr>
            <p:cNvSpPr txBox="1"/>
            <p:nvPr/>
          </p:nvSpPr>
          <p:spPr>
            <a:xfrm>
              <a:off x="137451" y="4201774"/>
              <a:ext cx="8827035" cy="861774"/>
            </a:xfrm>
            <a:prstGeom prst="rect">
              <a:avLst/>
            </a:prstGeom>
            <a:noFill/>
            <a:ln w="9525">
              <a:solidFill>
                <a:schemeClr val="tx2"/>
              </a:solidFill>
              <a:prstDash val="dash"/>
            </a:ln>
          </p:spPr>
          <p:txBody>
            <a:bodyPr wrap="square" rtlCol="0">
              <a:spAutoFit/>
            </a:bodyPr>
            <a:lstStyle/>
            <a:p>
              <a:r>
                <a:rPr lang="it-IT" dirty="0">
                  <a:solidFill>
                    <a:schemeClr val="accent2"/>
                  </a:solidFill>
                  <a:latin typeface="Cambria" panose="02040503050406030204" pitchFamily="18" charset="0"/>
                </a:rPr>
                <a:t>FUNZIONE </a:t>
              </a:r>
              <a:r>
                <a:rPr lang="it-IT" b="1" dirty="0">
                  <a:solidFill>
                    <a:schemeClr val="accent2"/>
                  </a:solidFill>
                  <a:latin typeface="Cambria" panose="02040503050406030204" pitchFamily="18" charset="0"/>
                </a:rPr>
                <a:t>PRESCRITTIVA</a:t>
              </a:r>
              <a:r>
                <a:rPr lang="it-IT" dirty="0">
                  <a:solidFill>
                    <a:schemeClr val="accent2"/>
                  </a:solidFill>
                  <a:latin typeface="Cambria" panose="02040503050406030204" pitchFamily="18" charset="0"/>
                </a:rPr>
                <a:t>: </a:t>
              </a:r>
              <a:r>
                <a:rPr lang="it-IT" sz="1600" dirty="0">
                  <a:latin typeface="Cambria" panose="02040503050406030204" pitchFamily="18" charset="0"/>
                </a:rPr>
                <a:t>forniscono </a:t>
              </a:r>
              <a:r>
                <a:rPr lang="it-IT" sz="1600" b="1" dirty="0">
                  <a:latin typeface="Cambria" panose="02040503050406030204" pitchFamily="18" charset="0"/>
                </a:rPr>
                <a:t>informazioni su come comportarsi </a:t>
              </a:r>
              <a:r>
                <a:rPr lang="it-IT" sz="1600" dirty="0">
                  <a:latin typeface="Cambria" panose="02040503050406030204" pitchFamily="18" charset="0"/>
                </a:rPr>
                <a:t>nei confronti dei membri di un determinato gruppo sociale, ma anche sul come ci si deve comportare per essere un buon membro del proprio gruppo.</a:t>
              </a:r>
              <a:r>
                <a:rPr lang="it-IT" sz="1600" dirty="0">
                  <a:solidFill>
                    <a:schemeClr val="accent2"/>
                  </a:solidFill>
                  <a:latin typeface="Cambria" panose="02040503050406030204" pitchFamily="18" charset="0"/>
                </a:rPr>
                <a:t>  </a:t>
              </a:r>
              <a:endParaRPr lang="it-IT" dirty="0">
                <a:latin typeface="Cambria" panose="02040503050406030204" pitchFamily="18" charset="0"/>
              </a:endParaRPr>
            </a:p>
          </p:txBody>
        </p:sp>
        <p:sp>
          <p:nvSpPr>
            <p:cNvPr id="17" name="CasellaDiTesto 16">
              <a:extLst>
                <a:ext uri="{FF2B5EF4-FFF2-40B4-BE49-F238E27FC236}">
                  <a16:creationId xmlns:a16="http://schemas.microsoft.com/office/drawing/2014/main" id="{6B4EC418-EB19-BB46-A3BB-F36D1E75EAC8}"/>
                </a:ext>
              </a:extLst>
            </p:cNvPr>
            <p:cNvSpPr txBox="1"/>
            <p:nvPr/>
          </p:nvSpPr>
          <p:spPr>
            <a:xfrm>
              <a:off x="137452" y="5287844"/>
              <a:ext cx="8827034" cy="615553"/>
            </a:xfrm>
            <a:prstGeom prst="rect">
              <a:avLst/>
            </a:prstGeom>
            <a:noFill/>
            <a:ln w="9525">
              <a:solidFill>
                <a:schemeClr val="tx2"/>
              </a:solidFill>
              <a:prstDash val="dash"/>
            </a:ln>
          </p:spPr>
          <p:txBody>
            <a:bodyPr wrap="square" rtlCol="0">
              <a:spAutoFit/>
            </a:bodyPr>
            <a:lstStyle/>
            <a:p>
              <a:r>
                <a:rPr lang="it-IT" dirty="0">
                  <a:solidFill>
                    <a:schemeClr val="accent2"/>
                  </a:solidFill>
                  <a:latin typeface="Cambria" panose="02040503050406030204" pitchFamily="18" charset="0"/>
                </a:rPr>
                <a:t>FUNZIONE DI </a:t>
              </a:r>
              <a:r>
                <a:rPr lang="it-IT" b="1" dirty="0">
                  <a:solidFill>
                    <a:schemeClr val="accent2"/>
                  </a:solidFill>
                  <a:latin typeface="Cambria" panose="02040503050406030204" pitchFamily="18" charset="0"/>
                </a:rPr>
                <a:t>PROTEZIONE</a:t>
              </a:r>
              <a:r>
                <a:rPr lang="it-IT" dirty="0">
                  <a:solidFill>
                    <a:schemeClr val="accent2"/>
                  </a:solidFill>
                  <a:latin typeface="Cambria" panose="02040503050406030204" pitchFamily="18" charset="0"/>
                </a:rPr>
                <a:t> DELLO </a:t>
              </a:r>
              <a:r>
                <a:rPr lang="it-IT" b="1" dirty="0">
                  <a:solidFill>
                    <a:schemeClr val="accent2"/>
                  </a:solidFill>
                  <a:latin typeface="Cambria" panose="02040503050406030204" pitchFamily="18" charset="0"/>
                </a:rPr>
                <a:t>STATUS QUO</a:t>
              </a:r>
              <a:r>
                <a:rPr lang="it-IT" dirty="0">
                  <a:solidFill>
                    <a:schemeClr val="accent2"/>
                  </a:solidFill>
                  <a:latin typeface="Cambria" panose="02040503050406030204" pitchFamily="18" charset="0"/>
                </a:rPr>
                <a:t>: </a:t>
              </a:r>
              <a:r>
                <a:rPr lang="it-IT" sz="1600" b="1" dirty="0">
                  <a:latin typeface="Cambria" panose="02040503050406030204" pitchFamily="18" charset="0"/>
                </a:rPr>
                <a:t>legittimano l’organizzazione gerarchica esistente </a:t>
              </a:r>
              <a:r>
                <a:rPr lang="it-IT" sz="1600" dirty="0">
                  <a:latin typeface="Cambria" panose="02040503050406030204" pitchFamily="18" charset="0"/>
                </a:rPr>
                <a:t>all’interno della società.</a:t>
              </a:r>
              <a:endParaRPr lang="it-IT" dirty="0">
                <a:latin typeface="Cambria" panose="02040503050406030204" pitchFamily="18" charset="0"/>
              </a:endParaRPr>
            </a:p>
          </p:txBody>
        </p:sp>
      </p:grpSp>
    </p:spTree>
    <p:extLst>
      <p:ext uri="{BB962C8B-B14F-4D97-AF65-F5344CB8AC3E}">
        <p14:creationId xmlns:p14="http://schemas.microsoft.com/office/powerpoint/2010/main" val="99276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25</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2" y="590428"/>
            <a:ext cx="7170852"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Gli stereotipi</a:t>
            </a:r>
          </a:p>
          <a:p>
            <a:endParaRPr lang="it-IT" sz="2800" b="1" dirty="0">
              <a:solidFill>
                <a:schemeClr val="tx1"/>
              </a:solidFill>
              <a:latin typeface="Cambria" panose="02040503050406030204" pitchFamily="18" charset="0"/>
              <a:cs typeface="Arial" panose="020B0604020202020204" pitchFamily="34" charset="0"/>
            </a:endParaRPr>
          </a:p>
        </p:txBody>
      </p:sp>
      <p:sp>
        <p:nvSpPr>
          <p:cNvPr id="12" name="Rettangolo 11">
            <a:extLst>
              <a:ext uri="{FF2B5EF4-FFF2-40B4-BE49-F238E27FC236}">
                <a16:creationId xmlns:a16="http://schemas.microsoft.com/office/drawing/2014/main" id="{B3CE6ADA-7A02-5447-A309-687A9484B175}"/>
              </a:ext>
            </a:extLst>
          </p:cNvPr>
          <p:cNvSpPr/>
          <p:nvPr/>
        </p:nvSpPr>
        <p:spPr>
          <a:xfrm>
            <a:off x="6272116" y="980729"/>
            <a:ext cx="2560188"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dirty="0">
                <a:solidFill>
                  <a:schemeClr val="tx2">
                    <a:lumMod val="50000"/>
                  </a:schemeClr>
                </a:solidFill>
                <a:latin typeface="Cambria" panose="02040503050406030204" pitchFamily="18" charset="0"/>
                <a:cs typeface="Arial Narrow" panose="020B0604020202020204" pitchFamily="34" charset="0"/>
              </a:rPr>
              <a:t>Gli </a:t>
            </a:r>
            <a:r>
              <a:rPr lang="it-IT" b="1" dirty="0">
                <a:solidFill>
                  <a:schemeClr val="tx2">
                    <a:lumMod val="50000"/>
                  </a:schemeClr>
                </a:solidFill>
                <a:latin typeface="Cambria" panose="02040503050406030204" pitchFamily="18" charset="0"/>
                <a:cs typeface="Arial Narrow" panose="020B0604020202020204" pitchFamily="34" charset="0"/>
              </a:rPr>
              <a:t>stereotipi sociali</a:t>
            </a:r>
          </a:p>
        </p:txBody>
      </p:sp>
      <p:sp>
        <p:nvSpPr>
          <p:cNvPr id="18" name="CasellaDiTesto 17">
            <a:extLst>
              <a:ext uri="{FF2B5EF4-FFF2-40B4-BE49-F238E27FC236}">
                <a16:creationId xmlns:a16="http://schemas.microsoft.com/office/drawing/2014/main" id="{8B4CDAE0-00EA-DD4B-B766-29575DF5D4E1}"/>
              </a:ext>
            </a:extLst>
          </p:cNvPr>
          <p:cNvSpPr txBox="1"/>
          <p:nvPr/>
        </p:nvSpPr>
        <p:spPr>
          <a:xfrm>
            <a:off x="1661453" y="1556792"/>
            <a:ext cx="6306755" cy="338554"/>
          </a:xfrm>
          <a:prstGeom prst="rect">
            <a:avLst/>
          </a:prstGeom>
          <a:noFill/>
        </p:spPr>
        <p:txBody>
          <a:bodyPr wrap="square" rtlCol="0">
            <a:spAutoFit/>
          </a:bodyPr>
          <a:lstStyle/>
          <a:p>
            <a:r>
              <a:rPr lang="it-IT" sz="1600" dirty="0">
                <a:latin typeface="Cambria" panose="02040503050406030204" pitchFamily="18" charset="0"/>
              </a:rPr>
              <a:t>La </a:t>
            </a:r>
            <a:r>
              <a:rPr lang="it-IT" sz="1600" b="1" dirty="0">
                <a:latin typeface="Cambria" panose="02040503050406030204" pitchFamily="18" charset="0"/>
              </a:rPr>
              <a:t>categorizzazione sociale </a:t>
            </a:r>
            <a:r>
              <a:rPr lang="it-IT" sz="1600" dirty="0">
                <a:latin typeface="Cambria" panose="02040503050406030204" pitchFamily="18" charset="0"/>
              </a:rPr>
              <a:t>è il </a:t>
            </a:r>
            <a:r>
              <a:rPr lang="it-IT" sz="1600" b="1" dirty="0">
                <a:latin typeface="Cambria" panose="02040503050406030204" pitchFamily="18" charset="0"/>
              </a:rPr>
              <a:t>processo alla base </a:t>
            </a:r>
            <a:r>
              <a:rPr lang="it-IT" sz="1600" dirty="0">
                <a:latin typeface="Cambria" panose="02040503050406030204" pitchFamily="18" charset="0"/>
              </a:rPr>
              <a:t>degli stereotipi.</a:t>
            </a:r>
            <a:endParaRPr lang="it-IT" sz="1600" b="1" dirty="0">
              <a:latin typeface="Cambria" panose="02040503050406030204" pitchFamily="18" charset="0"/>
            </a:endParaRPr>
          </a:p>
        </p:txBody>
      </p:sp>
      <p:sp>
        <p:nvSpPr>
          <p:cNvPr id="19" name="CasellaDiTesto 18">
            <a:extLst>
              <a:ext uri="{FF2B5EF4-FFF2-40B4-BE49-F238E27FC236}">
                <a16:creationId xmlns:a16="http://schemas.microsoft.com/office/drawing/2014/main" id="{C0194783-360A-044B-BBDF-C3793E2BAC40}"/>
              </a:ext>
            </a:extLst>
          </p:cNvPr>
          <p:cNvSpPr txBox="1"/>
          <p:nvPr/>
        </p:nvSpPr>
        <p:spPr>
          <a:xfrm>
            <a:off x="1703512" y="2132857"/>
            <a:ext cx="8733998" cy="646331"/>
          </a:xfrm>
          <a:prstGeom prst="rect">
            <a:avLst/>
          </a:prstGeom>
          <a:noFill/>
          <a:ln w="19050">
            <a:solidFill>
              <a:schemeClr val="accent2">
                <a:lumMod val="50000"/>
              </a:schemeClr>
            </a:solidFill>
            <a:prstDash val="solid"/>
          </a:ln>
        </p:spPr>
        <p:txBody>
          <a:bodyPr wrap="square" rtlCol="0">
            <a:spAutoFit/>
          </a:bodyPr>
          <a:lstStyle/>
          <a:p>
            <a:r>
              <a:rPr lang="it-IT" dirty="0">
                <a:latin typeface="Cambria" panose="02040503050406030204" pitchFamily="18" charset="0"/>
              </a:rPr>
              <a:t>Si inferiscono certe caratteristiche a un individuo esclusivamente perché </a:t>
            </a:r>
            <a:r>
              <a:rPr lang="it-IT" b="1" dirty="0">
                <a:solidFill>
                  <a:srgbClr val="C00000"/>
                </a:solidFill>
                <a:latin typeface="Cambria" panose="02040503050406030204" pitchFamily="18" charset="0"/>
              </a:rPr>
              <a:t>categorizzato</a:t>
            </a:r>
            <a:r>
              <a:rPr lang="it-IT" b="1" dirty="0">
                <a:latin typeface="Cambria" panose="02040503050406030204" pitchFamily="18" charset="0"/>
              </a:rPr>
              <a:t> entro un determinato gruppo sociale</a:t>
            </a:r>
            <a:r>
              <a:rPr lang="it-IT" dirty="0">
                <a:latin typeface="Cambria" panose="02040503050406030204" pitchFamily="18" charset="0"/>
              </a:rPr>
              <a:t>. </a:t>
            </a:r>
          </a:p>
        </p:txBody>
      </p:sp>
      <p:sp>
        <p:nvSpPr>
          <p:cNvPr id="20" name="CasellaDiTesto 19">
            <a:extLst>
              <a:ext uri="{FF2B5EF4-FFF2-40B4-BE49-F238E27FC236}">
                <a16:creationId xmlns:a16="http://schemas.microsoft.com/office/drawing/2014/main" id="{62A7C080-1220-564A-8538-C6EFB35F70CF}"/>
              </a:ext>
            </a:extLst>
          </p:cNvPr>
          <p:cNvSpPr txBox="1"/>
          <p:nvPr/>
        </p:nvSpPr>
        <p:spPr>
          <a:xfrm>
            <a:off x="1703512" y="3037597"/>
            <a:ext cx="8733998" cy="646331"/>
          </a:xfrm>
          <a:prstGeom prst="rect">
            <a:avLst/>
          </a:prstGeom>
          <a:noFill/>
          <a:ln w="19050">
            <a:solidFill>
              <a:schemeClr val="accent2">
                <a:lumMod val="50000"/>
              </a:schemeClr>
            </a:solidFill>
            <a:prstDash val="solid"/>
          </a:ln>
        </p:spPr>
        <p:txBody>
          <a:bodyPr wrap="square" rtlCol="0">
            <a:spAutoFit/>
          </a:bodyPr>
          <a:lstStyle/>
          <a:p>
            <a:r>
              <a:rPr lang="it-IT" dirty="0">
                <a:latin typeface="Cambria" panose="02040503050406030204" pitchFamily="18" charset="0"/>
              </a:rPr>
              <a:t>= gli stereotipi sono una </a:t>
            </a:r>
            <a:r>
              <a:rPr lang="it-IT" b="1" dirty="0">
                <a:solidFill>
                  <a:srgbClr val="C00000"/>
                </a:solidFill>
                <a:latin typeface="Cambria" panose="02040503050406030204" pitchFamily="18" charset="0"/>
              </a:rPr>
              <a:t>SCORCIATOIA COGNITIVA </a:t>
            </a:r>
            <a:r>
              <a:rPr lang="it-IT" dirty="0">
                <a:latin typeface="Cambria" panose="02040503050406030204" pitchFamily="18" charset="0"/>
              </a:rPr>
              <a:t>ESTREMAMENTE FUNZIONALE in quanto permette di formarsi rapidamente impressioni sul target. </a:t>
            </a:r>
          </a:p>
        </p:txBody>
      </p:sp>
      <p:sp>
        <p:nvSpPr>
          <p:cNvPr id="21" name="CasellaDiTesto 20">
            <a:extLst>
              <a:ext uri="{FF2B5EF4-FFF2-40B4-BE49-F238E27FC236}">
                <a16:creationId xmlns:a16="http://schemas.microsoft.com/office/drawing/2014/main" id="{A767A4D9-7CE1-5D40-B790-93D80C98A76D}"/>
              </a:ext>
            </a:extLst>
          </p:cNvPr>
          <p:cNvSpPr txBox="1"/>
          <p:nvPr/>
        </p:nvSpPr>
        <p:spPr>
          <a:xfrm>
            <a:off x="1898506" y="4158147"/>
            <a:ext cx="8887241" cy="1692771"/>
          </a:xfrm>
          <a:prstGeom prst="rect">
            <a:avLst/>
          </a:prstGeom>
          <a:noFill/>
        </p:spPr>
        <p:txBody>
          <a:bodyPr wrap="none" rtlCol="0">
            <a:spAutoFit/>
          </a:bodyPr>
          <a:lstStyle/>
          <a:p>
            <a:r>
              <a:rPr lang="it-IT" sz="1600" b="1" dirty="0">
                <a:latin typeface="Cambria" panose="02040503050406030204" pitchFamily="18" charset="0"/>
              </a:rPr>
              <a:t>Gli stereotipi sono definiti sulla base di tre caratteristiche:</a:t>
            </a:r>
          </a:p>
          <a:p>
            <a:endParaRPr lang="it-IT" sz="1600" dirty="0">
              <a:latin typeface="Cambria" panose="02040503050406030204" pitchFamily="18" charset="0"/>
            </a:endParaRPr>
          </a:p>
          <a:p>
            <a:pPr marL="285750" indent="-285750">
              <a:lnSpc>
                <a:spcPct val="150000"/>
              </a:lnSpc>
              <a:buFontTx/>
              <a:buChar char="-"/>
            </a:pPr>
            <a:r>
              <a:rPr lang="it-IT" sz="1600" b="1" dirty="0">
                <a:solidFill>
                  <a:schemeClr val="tx2"/>
                </a:solidFill>
                <a:latin typeface="Cambria" panose="02040503050406030204" pitchFamily="18" charset="0"/>
              </a:rPr>
              <a:t>VALENZA</a:t>
            </a:r>
            <a:r>
              <a:rPr lang="it-IT" sz="1600" dirty="0">
                <a:latin typeface="Cambria" panose="02040503050406030204" pitchFamily="18" charset="0"/>
              </a:rPr>
              <a:t> (positiva vs. negativa); (Italiani hanno fantasia e buon gusto ma sono disorganizzati)</a:t>
            </a:r>
          </a:p>
          <a:p>
            <a:pPr marL="285750" indent="-285750">
              <a:lnSpc>
                <a:spcPct val="150000"/>
              </a:lnSpc>
              <a:buFontTx/>
              <a:buChar char="-"/>
            </a:pPr>
            <a:r>
              <a:rPr lang="it-IT" sz="1600" b="1" dirty="0">
                <a:solidFill>
                  <a:schemeClr val="tx2"/>
                </a:solidFill>
                <a:latin typeface="Cambria" panose="02040503050406030204" pitchFamily="18" charset="0"/>
              </a:rPr>
              <a:t>POLARIZZAZIONE</a:t>
            </a:r>
            <a:r>
              <a:rPr lang="it-IT" sz="1600" dirty="0">
                <a:latin typeface="Cambria" panose="02040503050406030204" pitchFamily="18" charset="0"/>
              </a:rPr>
              <a:t> DEI TRATTI NELLO SCHEMA;</a:t>
            </a:r>
          </a:p>
          <a:p>
            <a:pPr marL="285750" indent="-285750">
              <a:lnSpc>
                <a:spcPct val="150000"/>
              </a:lnSpc>
              <a:buFontTx/>
              <a:buChar char="-"/>
            </a:pPr>
            <a:r>
              <a:rPr lang="it-IT" sz="1600" dirty="0">
                <a:latin typeface="Cambria" panose="02040503050406030204" pitchFamily="18" charset="0"/>
              </a:rPr>
              <a:t>INDICE DI </a:t>
            </a:r>
            <a:r>
              <a:rPr lang="it-IT" sz="1600" b="1" dirty="0">
                <a:solidFill>
                  <a:schemeClr val="tx2"/>
                </a:solidFill>
                <a:latin typeface="Cambria" panose="02040503050406030204" pitchFamily="18" charset="0"/>
              </a:rPr>
              <a:t>DISPERSIONE </a:t>
            </a:r>
            <a:r>
              <a:rPr lang="it-IT" sz="1600" dirty="0">
                <a:solidFill>
                  <a:schemeClr val="tx2"/>
                </a:solidFill>
                <a:latin typeface="Cambria" panose="02040503050406030204" pitchFamily="18" charset="0"/>
              </a:rPr>
              <a:t>(varianza alta molta eterogeneità nel gruppo, bassa più omologazione)</a:t>
            </a:r>
          </a:p>
        </p:txBody>
      </p:sp>
    </p:spTree>
    <p:extLst>
      <p:ext uri="{BB962C8B-B14F-4D97-AF65-F5344CB8AC3E}">
        <p14:creationId xmlns:p14="http://schemas.microsoft.com/office/powerpoint/2010/main" val="38683461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26</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2" y="590428"/>
            <a:ext cx="7170852"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Gli stereotipi</a:t>
            </a:r>
          </a:p>
          <a:p>
            <a:endParaRPr lang="it-IT" sz="2800" b="1" dirty="0">
              <a:solidFill>
                <a:schemeClr val="tx1"/>
              </a:solidFill>
              <a:latin typeface="Cambria" panose="02040503050406030204" pitchFamily="18" charset="0"/>
              <a:cs typeface="Arial" panose="020B0604020202020204" pitchFamily="34" charset="0"/>
            </a:endParaRPr>
          </a:p>
        </p:txBody>
      </p:sp>
      <p:sp>
        <p:nvSpPr>
          <p:cNvPr id="12" name="Rettangolo 11">
            <a:extLst>
              <a:ext uri="{FF2B5EF4-FFF2-40B4-BE49-F238E27FC236}">
                <a16:creationId xmlns:a16="http://schemas.microsoft.com/office/drawing/2014/main" id="{B3CE6ADA-7A02-5447-A309-687A9484B175}"/>
              </a:ext>
            </a:extLst>
          </p:cNvPr>
          <p:cNvSpPr/>
          <p:nvPr/>
        </p:nvSpPr>
        <p:spPr>
          <a:xfrm>
            <a:off x="5663952" y="980729"/>
            <a:ext cx="3172600"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dirty="0">
                <a:solidFill>
                  <a:schemeClr val="tx2">
                    <a:lumMod val="50000"/>
                  </a:schemeClr>
                </a:solidFill>
                <a:latin typeface="Cambria" panose="02040503050406030204" pitchFamily="18" charset="0"/>
                <a:cs typeface="Arial Narrow" panose="020B0604020202020204" pitchFamily="34" charset="0"/>
              </a:rPr>
              <a:t>Formazione degli stereotipi</a:t>
            </a:r>
            <a:endParaRPr lang="it-IT" b="1" dirty="0">
              <a:solidFill>
                <a:schemeClr val="tx2">
                  <a:lumMod val="50000"/>
                </a:schemeClr>
              </a:solidFill>
              <a:latin typeface="Cambria" panose="02040503050406030204" pitchFamily="18" charset="0"/>
              <a:cs typeface="Arial Narrow" panose="020B0604020202020204" pitchFamily="34" charset="0"/>
            </a:endParaRPr>
          </a:p>
        </p:txBody>
      </p:sp>
      <p:sp>
        <p:nvSpPr>
          <p:cNvPr id="18" name="CasellaDiTesto 17">
            <a:extLst>
              <a:ext uri="{FF2B5EF4-FFF2-40B4-BE49-F238E27FC236}">
                <a16:creationId xmlns:a16="http://schemas.microsoft.com/office/drawing/2014/main" id="{C310D4BE-EF53-E14A-9BD7-81D1F51A6B27}"/>
              </a:ext>
            </a:extLst>
          </p:cNvPr>
          <p:cNvSpPr txBox="1"/>
          <p:nvPr/>
        </p:nvSpPr>
        <p:spPr>
          <a:xfrm>
            <a:off x="1661452" y="1772817"/>
            <a:ext cx="2922380" cy="307777"/>
          </a:xfrm>
          <a:prstGeom prst="rect">
            <a:avLst/>
          </a:prstGeom>
          <a:solidFill>
            <a:schemeClr val="bg1"/>
          </a:solidFill>
          <a:ln w="19050">
            <a:solidFill>
              <a:schemeClr val="tx2"/>
            </a:solidFill>
          </a:ln>
        </p:spPr>
        <p:txBody>
          <a:bodyPr wrap="square" rtlCol="0">
            <a:spAutoFit/>
          </a:bodyPr>
          <a:lstStyle/>
          <a:p>
            <a:r>
              <a:rPr lang="it-IT" sz="1400" b="1" dirty="0">
                <a:latin typeface="Cambria" panose="02040503050406030204" pitchFamily="18" charset="0"/>
              </a:rPr>
              <a:t>FORMAZIONE DEGLI STEREOTIPI</a:t>
            </a:r>
          </a:p>
        </p:txBody>
      </p:sp>
      <p:grpSp>
        <p:nvGrpSpPr>
          <p:cNvPr id="6" name="Gruppo 5">
            <a:extLst>
              <a:ext uri="{FF2B5EF4-FFF2-40B4-BE49-F238E27FC236}">
                <a16:creationId xmlns:a16="http://schemas.microsoft.com/office/drawing/2014/main" id="{5B832C91-B08E-574B-B246-10C2999B39AA}"/>
              </a:ext>
            </a:extLst>
          </p:cNvPr>
          <p:cNvGrpSpPr/>
          <p:nvPr/>
        </p:nvGrpSpPr>
        <p:grpSpPr>
          <a:xfrm>
            <a:off x="1830050" y="2060849"/>
            <a:ext cx="8700499" cy="954107"/>
            <a:chOff x="306049" y="2060848"/>
            <a:chExt cx="8700499" cy="954107"/>
          </a:xfrm>
        </p:grpSpPr>
        <p:sp>
          <p:nvSpPr>
            <p:cNvPr id="5" name="CasellaDiTesto 4">
              <a:extLst>
                <a:ext uri="{FF2B5EF4-FFF2-40B4-BE49-F238E27FC236}">
                  <a16:creationId xmlns:a16="http://schemas.microsoft.com/office/drawing/2014/main" id="{C9529F6D-97A0-3047-9019-97BBF298AB7E}"/>
                </a:ext>
              </a:extLst>
            </p:cNvPr>
            <p:cNvSpPr txBox="1"/>
            <p:nvPr/>
          </p:nvSpPr>
          <p:spPr>
            <a:xfrm>
              <a:off x="306049" y="2407246"/>
              <a:ext cx="3359381" cy="400110"/>
            </a:xfrm>
            <a:prstGeom prst="rect">
              <a:avLst/>
            </a:prstGeom>
            <a:noFill/>
          </p:spPr>
          <p:txBody>
            <a:bodyPr wrap="none" rtlCol="0">
              <a:spAutoFit/>
            </a:bodyPr>
            <a:lstStyle/>
            <a:p>
              <a:r>
                <a:rPr lang="it-IT" sz="2000" b="1" dirty="0">
                  <a:latin typeface="Cambria" panose="02040503050406030204" pitchFamily="18" charset="0"/>
                </a:rPr>
                <a:t>APPRENDIMENTO SOCIALE</a:t>
              </a:r>
            </a:p>
          </p:txBody>
        </p:sp>
        <p:sp>
          <p:nvSpPr>
            <p:cNvPr id="23" name="CasellaDiTesto 22">
              <a:extLst>
                <a:ext uri="{FF2B5EF4-FFF2-40B4-BE49-F238E27FC236}">
                  <a16:creationId xmlns:a16="http://schemas.microsoft.com/office/drawing/2014/main" id="{2FCB72B0-46E7-A841-B9DD-92D70D0C08E3}"/>
                </a:ext>
              </a:extLst>
            </p:cNvPr>
            <p:cNvSpPr txBox="1"/>
            <p:nvPr/>
          </p:nvSpPr>
          <p:spPr>
            <a:xfrm>
              <a:off x="3665430" y="2060848"/>
              <a:ext cx="5341118" cy="954107"/>
            </a:xfrm>
            <a:prstGeom prst="rect">
              <a:avLst/>
            </a:prstGeom>
            <a:noFill/>
            <a:ln>
              <a:solidFill>
                <a:schemeClr val="tx2"/>
              </a:solidFill>
              <a:prstDash val="dash"/>
            </a:ln>
          </p:spPr>
          <p:txBody>
            <a:bodyPr wrap="square" rtlCol="0">
              <a:spAutoFit/>
            </a:bodyPr>
            <a:lstStyle/>
            <a:p>
              <a:r>
                <a:rPr lang="it-IT" sz="1400" dirty="0">
                  <a:latin typeface="Cambria" panose="02040503050406030204" pitchFamily="18" charset="0"/>
                </a:rPr>
                <a:t>Gli stereotipi sono </a:t>
              </a:r>
              <a:r>
                <a:rPr lang="it-IT" sz="1400" b="1" dirty="0">
                  <a:latin typeface="Cambria" panose="02040503050406030204" pitchFamily="18" charset="0"/>
                </a:rPr>
                <a:t>profondamente diffusi all’interno di un certo contesto</a:t>
              </a:r>
              <a:r>
                <a:rPr lang="it-IT" sz="1400" dirty="0">
                  <a:latin typeface="Cambria" panose="02040503050406030204" pitchFamily="18" charset="0"/>
                </a:rPr>
                <a:t>, radicati nelle norme sociali, nella cultura e nei valori di una società. Le persone li apprendono naturalmente, durante i </a:t>
              </a:r>
              <a:r>
                <a:rPr lang="it-IT" sz="1400" b="1" dirty="0">
                  <a:latin typeface="Cambria" panose="02040503050406030204" pitchFamily="18" charset="0"/>
                </a:rPr>
                <a:t>processi di socializzazione. </a:t>
              </a:r>
            </a:p>
          </p:txBody>
        </p:sp>
      </p:grpSp>
      <p:grpSp>
        <p:nvGrpSpPr>
          <p:cNvPr id="7" name="Gruppo 6">
            <a:extLst>
              <a:ext uri="{FF2B5EF4-FFF2-40B4-BE49-F238E27FC236}">
                <a16:creationId xmlns:a16="http://schemas.microsoft.com/office/drawing/2014/main" id="{9D35B2DE-4405-5D4C-90F8-E8B374CB2C95}"/>
              </a:ext>
            </a:extLst>
          </p:cNvPr>
          <p:cNvGrpSpPr/>
          <p:nvPr/>
        </p:nvGrpSpPr>
        <p:grpSpPr>
          <a:xfrm>
            <a:off x="1838610" y="3140968"/>
            <a:ext cx="8691939" cy="738664"/>
            <a:chOff x="314609" y="3140968"/>
            <a:chExt cx="8691939" cy="738664"/>
          </a:xfrm>
        </p:grpSpPr>
        <p:sp>
          <p:nvSpPr>
            <p:cNvPr id="20" name="CasellaDiTesto 19">
              <a:extLst>
                <a:ext uri="{FF2B5EF4-FFF2-40B4-BE49-F238E27FC236}">
                  <a16:creationId xmlns:a16="http://schemas.microsoft.com/office/drawing/2014/main" id="{8835B819-5471-1741-8A90-F0661640337B}"/>
                </a:ext>
              </a:extLst>
            </p:cNvPr>
            <p:cNvSpPr txBox="1"/>
            <p:nvPr/>
          </p:nvSpPr>
          <p:spPr>
            <a:xfrm>
              <a:off x="314609" y="3286945"/>
              <a:ext cx="2903487" cy="400110"/>
            </a:xfrm>
            <a:prstGeom prst="rect">
              <a:avLst/>
            </a:prstGeom>
            <a:noFill/>
          </p:spPr>
          <p:txBody>
            <a:bodyPr wrap="none" rtlCol="0">
              <a:spAutoFit/>
            </a:bodyPr>
            <a:lstStyle/>
            <a:p>
              <a:r>
                <a:rPr lang="it-IT" sz="2000" b="1" dirty="0">
                  <a:latin typeface="Cambria" panose="02040503050406030204" pitchFamily="18" charset="0"/>
                </a:rPr>
                <a:t>CONTESTO CULTURALE</a:t>
              </a:r>
            </a:p>
          </p:txBody>
        </p:sp>
        <p:sp>
          <p:nvSpPr>
            <p:cNvPr id="24" name="CasellaDiTesto 23">
              <a:extLst>
                <a:ext uri="{FF2B5EF4-FFF2-40B4-BE49-F238E27FC236}">
                  <a16:creationId xmlns:a16="http://schemas.microsoft.com/office/drawing/2014/main" id="{F7F42AAA-3506-2A49-90EA-5509E545F577}"/>
                </a:ext>
              </a:extLst>
            </p:cNvPr>
            <p:cNvSpPr txBox="1"/>
            <p:nvPr/>
          </p:nvSpPr>
          <p:spPr>
            <a:xfrm>
              <a:off x="3339561" y="3140968"/>
              <a:ext cx="5666987" cy="738664"/>
            </a:xfrm>
            <a:prstGeom prst="rect">
              <a:avLst/>
            </a:prstGeom>
            <a:noFill/>
            <a:ln>
              <a:solidFill>
                <a:schemeClr val="tx2"/>
              </a:solidFill>
              <a:prstDash val="dash"/>
            </a:ln>
          </p:spPr>
          <p:txBody>
            <a:bodyPr wrap="square" rtlCol="0">
              <a:spAutoFit/>
            </a:bodyPr>
            <a:lstStyle/>
            <a:p>
              <a:r>
                <a:rPr lang="it-IT" sz="1400" dirty="0">
                  <a:latin typeface="Cambria" panose="02040503050406030204" pitchFamily="18" charset="0"/>
                </a:rPr>
                <a:t>Gli stereotipi vengono </a:t>
              </a:r>
              <a:r>
                <a:rPr lang="it-IT" sz="1400" b="1" dirty="0">
                  <a:latin typeface="Cambria" panose="02040503050406030204" pitchFamily="18" charset="0"/>
                </a:rPr>
                <a:t>mantenuti, diffusi e rinforzati all’interno del contesto culturale</a:t>
              </a:r>
              <a:r>
                <a:rPr lang="it-IT" sz="1400" dirty="0">
                  <a:latin typeface="Cambria" panose="02040503050406030204" pitchFamily="18" charset="0"/>
                </a:rPr>
                <a:t>, attraverso l’azione dei media, del cinema, della letteratura, del linguaggio quotidiano etc..</a:t>
              </a:r>
              <a:endParaRPr lang="it-IT" sz="1400" b="1" dirty="0">
                <a:latin typeface="Cambria" panose="02040503050406030204" pitchFamily="18" charset="0"/>
              </a:endParaRPr>
            </a:p>
          </p:txBody>
        </p:sp>
      </p:grpSp>
      <p:grpSp>
        <p:nvGrpSpPr>
          <p:cNvPr id="8" name="Gruppo 7">
            <a:extLst>
              <a:ext uri="{FF2B5EF4-FFF2-40B4-BE49-F238E27FC236}">
                <a16:creationId xmlns:a16="http://schemas.microsoft.com/office/drawing/2014/main" id="{B8B2A440-4698-C547-8E16-B1798C76D3AE}"/>
              </a:ext>
            </a:extLst>
          </p:cNvPr>
          <p:cNvGrpSpPr/>
          <p:nvPr/>
        </p:nvGrpSpPr>
        <p:grpSpPr>
          <a:xfrm>
            <a:off x="1830050" y="4022266"/>
            <a:ext cx="8700499" cy="738664"/>
            <a:chOff x="306049" y="4022266"/>
            <a:chExt cx="8700499" cy="738664"/>
          </a:xfrm>
        </p:grpSpPr>
        <p:sp>
          <p:nvSpPr>
            <p:cNvPr id="21" name="CasellaDiTesto 20">
              <a:extLst>
                <a:ext uri="{FF2B5EF4-FFF2-40B4-BE49-F238E27FC236}">
                  <a16:creationId xmlns:a16="http://schemas.microsoft.com/office/drawing/2014/main" id="{57127365-AFC9-8C4D-A327-7FBA3C0A90AB}"/>
                </a:ext>
              </a:extLst>
            </p:cNvPr>
            <p:cNvSpPr txBox="1"/>
            <p:nvPr/>
          </p:nvSpPr>
          <p:spPr>
            <a:xfrm>
              <a:off x="306049" y="4213284"/>
              <a:ext cx="1971565" cy="400110"/>
            </a:xfrm>
            <a:prstGeom prst="rect">
              <a:avLst/>
            </a:prstGeom>
            <a:noFill/>
          </p:spPr>
          <p:txBody>
            <a:bodyPr wrap="none" rtlCol="0">
              <a:spAutoFit/>
            </a:bodyPr>
            <a:lstStyle/>
            <a:p>
              <a:r>
                <a:rPr lang="it-IT" sz="2000" b="1" dirty="0">
                  <a:latin typeface="Cambria" panose="02040503050406030204" pitchFamily="18" charset="0"/>
                </a:rPr>
                <a:t>OSSERVAZIONE</a:t>
              </a:r>
            </a:p>
          </p:txBody>
        </p:sp>
        <p:sp>
          <p:nvSpPr>
            <p:cNvPr id="25" name="CasellaDiTesto 24">
              <a:extLst>
                <a:ext uri="{FF2B5EF4-FFF2-40B4-BE49-F238E27FC236}">
                  <a16:creationId xmlns:a16="http://schemas.microsoft.com/office/drawing/2014/main" id="{7BD21099-5D31-3D4C-AE0C-62083688CEC0}"/>
                </a:ext>
              </a:extLst>
            </p:cNvPr>
            <p:cNvSpPr txBox="1"/>
            <p:nvPr/>
          </p:nvSpPr>
          <p:spPr>
            <a:xfrm>
              <a:off x="2277614" y="4022266"/>
              <a:ext cx="6728934" cy="738664"/>
            </a:xfrm>
            <a:prstGeom prst="rect">
              <a:avLst/>
            </a:prstGeom>
            <a:noFill/>
            <a:ln>
              <a:solidFill>
                <a:schemeClr val="tx2"/>
              </a:solidFill>
              <a:prstDash val="dash"/>
            </a:ln>
          </p:spPr>
          <p:txBody>
            <a:bodyPr wrap="square" rtlCol="0">
              <a:spAutoFit/>
            </a:bodyPr>
            <a:lstStyle/>
            <a:p>
              <a:r>
                <a:rPr lang="it-IT" sz="1400" b="1" dirty="0">
                  <a:latin typeface="Cambria" panose="02040503050406030204" pitchFamily="18" charset="0"/>
                </a:rPr>
                <a:t>L’osservazione del comportamento </a:t>
              </a:r>
              <a:r>
                <a:rPr lang="it-IT" sz="1400" dirty="0">
                  <a:latin typeface="Cambria" panose="02040503050406030204" pitchFamily="18" charset="0"/>
                </a:rPr>
                <a:t>dei membri di specifiche categorie sociali porta l’individuo a fare </a:t>
              </a:r>
              <a:r>
                <a:rPr lang="it-IT" sz="1400" b="1" dirty="0">
                  <a:latin typeface="Cambria" panose="02040503050406030204" pitchFamily="18" charset="0"/>
                </a:rPr>
                <a:t>un’inferenza corrispondente dal comportamento al tratto </a:t>
              </a:r>
              <a:r>
                <a:rPr lang="it-IT" sz="1400" dirty="0">
                  <a:latin typeface="Cambria" panose="02040503050406030204" pitchFamily="18" charset="0"/>
                </a:rPr>
                <a:t>e a generalizzarlo all’intera categoria.</a:t>
              </a:r>
              <a:endParaRPr lang="it-IT" sz="1400" b="1" dirty="0">
                <a:latin typeface="Cambria" panose="02040503050406030204" pitchFamily="18" charset="0"/>
              </a:endParaRPr>
            </a:p>
          </p:txBody>
        </p:sp>
      </p:grpSp>
      <p:grpSp>
        <p:nvGrpSpPr>
          <p:cNvPr id="9" name="Gruppo 8">
            <a:extLst>
              <a:ext uri="{FF2B5EF4-FFF2-40B4-BE49-F238E27FC236}">
                <a16:creationId xmlns:a16="http://schemas.microsoft.com/office/drawing/2014/main" id="{BF989AC8-1F56-D147-A462-862348151DCD}"/>
              </a:ext>
            </a:extLst>
          </p:cNvPr>
          <p:cNvGrpSpPr/>
          <p:nvPr/>
        </p:nvGrpSpPr>
        <p:grpSpPr>
          <a:xfrm>
            <a:off x="1830048" y="4994012"/>
            <a:ext cx="8700500" cy="523220"/>
            <a:chOff x="306048" y="4994012"/>
            <a:chExt cx="8700500" cy="523220"/>
          </a:xfrm>
        </p:grpSpPr>
        <p:sp>
          <p:nvSpPr>
            <p:cNvPr id="22" name="CasellaDiTesto 21">
              <a:extLst>
                <a:ext uri="{FF2B5EF4-FFF2-40B4-BE49-F238E27FC236}">
                  <a16:creationId xmlns:a16="http://schemas.microsoft.com/office/drawing/2014/main" id="{1EEF4472-3D5A-5348-AF69-23BD29F30DAC}"/>
                </a:ext>
              </a:extLst>
            </p:cNvPr>
            <p:cNvSpPr txBox="1"/>
            <p:nvPr/>
          </p:nvSpPr>
          <p:spPr>
            <a:xfrm>
              <a:off x="306048" y="5095212"/>
              <a:ext cx="2762295" cy="400110"/>
            </a:xfrm>
            <a:prstGeom prst="rect">
              <a:avLst/>
            </a:prstGeom>
            <a:noFill/>
          </p:spPr>
          <p:txBody>
            <a:bodyPr wrap="none" rtlCol="0">
              <a:spAutoFit/>
            </a:bodyPr>
            <a:lstStyle/>
            <a:p>
              <a:r>
                <a:rPr lang="it-IT" sz="2000" b="1" dirty="0">
                  <a:latin typeface="Cambria" panose="02040503050406030204" pitchFamily="18" charset="0"/>
                </a:rPr>
                <a:t>ESPERIENZE DIRETTE</a:t>
              </a:r>
            </a:p>
          </p:txBody>
        </p:sp>
        <p:sp>
          <p:nvSpPr>
            <p:cNvPr id="26" name="CasellaDiTesto 25">
              <a:extLst>
                <a:ext uri="{FF2B5EF4-FFF2-40B4-BE49-F238E27FC236}">
                  <a16:creationId xmlns:a16="http://schemas.microsoft.com/office/drawing/2014/main" id="{E5BA15E1-D3D8-5945-998C-9EA9C41408E0}"/>
                </a:ext>
              </a:extLst>
            </p:cNvPr>
            <p:cNvSpPr txBox="1"/>
            <p:nvPr/>
          </p:nvSpPr>
          <p:spPr>
            <a:xfrm>
              <a:off x="3059832" y="4994012"/>
              <a:ext cx="5946716" cy="523220"/>
            </a:xfrm>
            <a:prstGeom prst="rect">
              <a:avLst/>
            </a:prstGeom>
            <a:noFill/>
            <a:ln>
              <a:solidFill>
                <a:schemeClr val="tx2"/>
              </a:solidFill>
              <a:prstDash val="dash"/>
            </a:ln>
          </p:spPr>
          <p:txBody>
            <a:bodyPr wrap="square" rtlCol="0">
              <a:spAutoFit/>
            </a:bodyPr>
            <a:lstStyle/>
            <a:p>
              <a:r>
                <a:rPr lang="it-IT" sz="1400" dirty="0">
                  <a:latin typeface="Cambria" panose="02040503050406030204" pitchFamily="18" charset="0"/>
                </a:rPr>
                <a:t>Gli stereotipi si possono formare tramite </a:t>
              </a:r>
              <a:r>
                <a:rPr lang="it-IT" sz="1400" b="1" dirty="0">
                  <a:latin typeface="Cambria" panose="02040503050406030204" pitchFamily="18" charset="0"/>
                </a:rPr>
                <a:t>esperienze personali dirette con membri di una certa categoria.</a:t>
              </a:r>
              <a:r>
                <a:rPr lang="it-IT" sz="1400" dirty="0">
                  <a:latin typeface="Cambria" panose="02040503050406030204" pitchFamily="18" charset="0"/>
                </a:rPr>
                <a:t> </a:t>
              </a:r>
            </a:p>
          </p:txBody>
        </p:sp>
      </p:grpSp>
    </p:spTree>
    <p:extLst>
      <p:ext uri="{BB962C8B-B14F-4D97-AF65-F5344CB8AC3E}">
        <p14:creationId xmlns:p14="http://schemas.microsoft.com/office/powerpoint/2010/main" val="32145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9" presetClass="emph" presetSubtype="0" nodeType="withEffect">
                                  <p:stCondLst>
                                    <p:cond delay="0"/>
                                  </p:stCondLst>
                                  <p:childTnLst>
                                    <p:set>
                                      <p:cBhvr>
                                        <p:cTn id="12" dur="indefinite"/>
                                        <p:tgtEl>
                                          <p:spTgt spid="6"/>
                                        </p:tgtEl>
                                        <p:attrNameLst>
                                          <p:attrName>style.opacity</p:attrName>
                                        </p:attrNameLst>
                                      </p:cBhvr>
                                      <p:to>
                                        <p:strVal val="0.5"/>
                                      </p:to>
                                    </p:set>
                                    <p:animEffect filter="image" prLst="opacity: 0.5">
                                      <p:cBhvr rctx="IE">
                                        <p:cTn id="13" dur="indefinite"/>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par>
                                <p:cTn id="18" presetID="9" presetClass="emph" presetSubtype="0" nodeType="withEffect">
                                  <p:stCondLst>
                                    <p:cond delay="0"/>
                                  </p:stCondLst>
                                  <p:childTnLst>
                                    <p:set>
                                      <p:cBhvr>
                                        <p:cTn id="19" dur="indefinite"/>
                                        <p:tgtEl>
                                          <p:spTgt spid="7"/>
                                        </p:tgtEl>
                                        <p:attrNameLst>
                                          <p:attrName>style.opacity</p:attrName>
                                        </p:attrNameLst>
                                      </p:cBhvr>
                                      <p:to>
                                        <p:strVal val="0.5"/>
                                      </p:to>
                                    </p:set>
                                    <p:animEffect filter="image" prLst="opacity: 0.5">
                                      <p:cBhvr rctx="IE">
                                        <p:cTn id="20" dur="indefinite"/>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9" presetClass="emph" presetSubtype="0" nodeType="withEffect">
                                  <p:stCondLst>
                                    <p:cond delay="0"/>
                                  </p:stCondLst>
                                  <p:childTnLst>
                                    <p:set>
                                      <p:cBhvr>
                                        <p:cTn id="26" dur="indefinite"/>
                                        <p:tgtEl>
                                          <p:spTgt spid="8"/>
                                        </p:tgtEl>
                                        <p:attrNameLst>
                                          <p:attrName>style.opacity</p:attrName>
                                        </p:attrNameLst>
                                      </p:cBhvr>
                                      <p:to>
                                        <p:strVal val="0.5"/>
                                      </p:to>
                                    </p:set>
                                    <p:animEffect filter="image" prLst="opacity: 0.5">
                                      <p:cBhvr rctx="IE">
                                        <p:cTn id="27" dur="indefinite"/>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it-IT" altLang="it-IT" sz="4000"/>
              <a:t>Cadiamo nello stereotipo quando</a:t>
            </a:r>
          </a:p>
        </p:txBody>
      </p:sp>
      <p:sp>
        <p:nvSpPr>
          <p:cNvPr id="9219" name="Rectangle 3"/>
          <p:cNvSpPr>
            <a:spLocks noGrp="1" noChangeArrowheads="1"/>
          </p:cNvSpPr>
          <p:nvPr>
            <p:ph type="body" idx="1"/>
          </p:nvPr>
        </p:nvSpPr>
        <p:spPr/>
        <p:txBody>
          <a:bodyPr/>
          <a:lstStyle/>
          <a:p>
            <a:pPr eaLnBrk="1" hangingPunct="1"/>
            <a:r>
              <a:rPr lang="it-IT" altLang="it-IT"/>
              <a:t>Siamo pressati dal tempo</a:t>
            </a:r>
          </a:p>
          <a:p>
            <a:pPr eaLnBrk="1" hangingPunct="1"/>
            <a:r>
              <a:rPr lang="it-IT" altLang="it-IT"/>
              <a:t>Siamo stanchi</a:t>
            </a:r>
          </a:p>
          <a:p>
            <a:pPr eaLnBrk="1" hangingPunct="1"/>
            <a:r>
              <a:rPr lang="it-IT" altLang="it-IT"/>
              <a:t>Siamo eccitati</a:t>
            </a:r>
          </a:p>
          <a:p>
            <a:pPr eaLnBrk="1" hangingPunct="1"/>
            <a:r>
              <a:rPr lang="it-IT" altLang="it-IT"/>
              <a:t>Siamo preoccupati</a:t>
            </a:r>
          </a:p>
          <a:p>
            <a:pPr eaLnBrk="1" hangingPunct="1"/>
            <a:r>
              <a:rPr lang="it-IT" altLang="it-IT"/>
              <a:t>Siamo troppo giovani per apprezzare la diversità</a:t>
            </a:r>
          </a:p>
        </p:txBody>
      </p:sp>
    </p:spTree>
    <p:extLst>
      <p:ext uri="{BB962C8B-B14F-4D97-AF65-F5344CB8AC3E}">
        <p14:creationId xmlns:p14="http://schemas.microsoft.com/office/powerpoint/2010/main" val="2870300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endParaRPr lang="it-IT" altLang="it-IT"/>
          </a:p>
        </p:txBody>
      </p:sp>
      <p:sp>
        <p:nvSpPr>
          <p:cNvPr id="10243" name="Rectangle 3"/>
          <p:cNvSpPr>
            <a:spLocks noGrp="1" noChangeArrowheads="1"/>
          </p:cNvSpPr>
          <p:nvPr>
            <p:ph type="body" idx="1"/>
          </p:nvPr>
        </p:nvSpPr>
        <p:spPr/>
        <p:txBody>
          <a:bodyPr>
            <a:normAutofit fontScale="85000" lnSpcReduction="20000"/>
          </a:bodyPr>
          <a:lstStyle/>
          <a:p>
            <a:pPr eaLnBrk="1" hangingPunct="1">
              <a:lnSpc>
                <a:spcPct val="90000"/>
              </a:lnSpc>
            </a:pPr>
            <a:r>
              <a:rPr lang="it-IT" altLang="it-IT" sz="2400" dirty="0"/>
              <a:t>Gli stereotipi si autoalimentano</a:t>
            </a:r>
          </a:p>
          <a:p>
            <a:pPr eaLnBrk="1" hangingPunct="1">
              <a:lnSpc>
                <a:spcPct val="90000"/>
              </a:lnSpc>
            </a:pPr>
            <a:r>
              <a:rPr lang="it-IT" altLang="it-IT" sz="2400" dirty="0"/>
              <a:t>Profezia che si </a:t>
            </a:r>
            <a:r>
              <a:rPr lang="it-IT" altLang="it-IT" sz="2400" dirty="0" err="1"/>
              <a:t>autoavvera</a:t>
            </a:r>
            <a:r>
              <a:rPr lang="it-IT" altLang="it-IT" sz="2400" dirty="0"/>
              <a:t> (lo stereotipo entra nella propria concezione di Sé e influenza la prestazione)</a:t>
            </a:r>
          </a:p>
          <a:p>
            <a:pPr eaLnBrk="1" hangingPunct="1">
              <a:lnSpc>
                <a:spcPct val="90000"/>
              </a:lnSpc>
            </a:pPr>
            <a:endParaRPr lang="it-IT" altLang="it-IT" sz="2400" dirty="0"/>
          </a:p>
          <a:p>
            <a:pPr eaLnBrk="1" hangingPunct="1">
              <a:lnSpc>
                <a:spcPct val="90000"/>
              </a:lnSpc>
            </a:pPr>
            <a:r>
              <a:rPr lang="it-IT" altLang="it-IT" sz="2400" dirty="0"/>
              <a:t>Teorie del mondo giusto: le persone si meritano le disgrazie </a:t>
            </a:r>
          </a:p>
          <a:p>
            <a:pPr eaLnBrk="1" hangingPunct="1">
              <a:lnSpc>
                <a:spcPct val="90000"/>
              </a:lnSpc>
            </a:pPr>
            <a:endParaRPr lang="it-IT" altLang="it-IT" sz="2400" dirty="0"/>
          </a:p>
          <a:p>
            <a:pPr eaLnBrk="1" hangingPunct="1">
              <a:lnSpc>
                <a:spcPct val="90000"/>
              </a:lnSpc>
            </a:pPr>
            <a:endParaRPr lang="it-IT" altLang="it-IT" sz="2400" dirty="0"/>
          </a:p>
          <a:p>
            <a:pPr eaLnBrk="1" hangingPunct="1">
              <a:lnSpc>
                <a:spcPct val="90000"/>
              </a:lnSpc>
            </a:pPr>
            <a:r>
              <a:rPr lang="it-IT" altLang="it-IT" sz="2400" dirty="0"/>
              <a:t>Ridurre lo stereotipo con categorie cross perché noi riusciamo a gestire solo un numero di categorie limitato</a:t>
            </a:r>
          </a:p>
          <a:p>
            <a:pPr eaLnBrk="1" hangingPunct="1">
              <a:lnSpc>
                <a:spcPct val="90000"/>
              </a:lnSpc>
            </a:pPr>
            <a:r>
              <a:rPr lang="it-IT" altLang="it-IT" sz="2400" dirty="0"/>
              <a:t>Raccogliere informazioni e autocontrollo</a:t>
            </a:r>
          </a:p>
          <a:p>
            <a:pPr eaLnBrk="1" hangingPunct="1">
              <a:lnSpc>
                <a:spcPct val="90000"/>
              </a:lnSpc>
            </a:pPr>
            <a:r>
              <a:rPr lang="it-IT" altLang="it-IT" sz="2400" dirty="0"/>
              <a:t>Contatto piacevole</a:t>
            </a:r>
          </a:p>
          <a:p>
            <a:pPr eaLnBrk="1" hangingPunct="1">
              <a:lnSpc>
                <a:spcPct val="90000"/>
              </a:lnSpc>
            </a:pPr>
            <a:r>
              <a:rPr lang="it-IT" altLang="it-IT" sz="2400" dirty="0"/>
              <a:t>Agire sulla salienza categoriale sovraordinata per eliminare le differenze (siamo tutti esseri umani---purtroppo occorrerebbero gli alieni per farci sentire parte di questo </a:t>
            </a:r>
            <a:r>
              <a:rPr lang="it-IT" altLang="it-IT" sz="2400" dirty="0" err="1"/>
              <a:t>ingroup</a:t>
            </a:r>
            <a:r>
              <a:rPr lang="it-IT" altLang="it-IT" sz="2400" dirty="0"/>
              <a:t>)</a:t>
            </a:r>
          </a:p>
        </p:txBody>
      </p:sp>
    </p:spTree>
    <p:extLst>
      <p:ext uri="{BB962C8B-B14F-4D97-AF65-F5344CB8AC3E}">
        <p14:creationId xmlns:p14="http://schemas.microsoft.com/office/powerpoint/2010/main" val="681118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ESERCITAZIONI</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4123508" y="720410"/>
            <a:ext cx="8186058" cy="6139543"/>
          </a:xfrm>
        </p:spPr>
      </p:pic>
    </p:spTree>
    <p:extLst>
      <p:ext uri="{BB962C8B-B14F-4D97-AF65-F5344CB8AC3E}">
        <p14:creationId xmlns:p14="http://schemas.microsoft.com/office/powerpoint/2010/main" val="3570462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Come lo descriveresti?</a:t>
            </a:r>
          </a:p>
          <a:p>
            <a:r>
              <a:rPr lang="it-IT" dirty="0"/>
              <a:t> Quali sono le sue capacità? </a:t>
            </a:r>
          </a:p>
          <a:p>
            <a:r>
              <a:rPr lang="it-IT" dirty="0"/>
              <a:t>Quale compito gli daresti nel lavoro?</a:t>
            </a:r>
          </a:p>
        </p:txBody>
      </p:sp>
    </p:spTree>
    <p:extLst>
      <p:ext uri="{BB962C8B-B14F-4D97-AF65-F5344CB8AC3E}">
        <p14:creationId xmlns:p14="http://schemas.microsoft.com/office/powerpoint/2010/main" val="2817223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uppo 33">
            <a:extLst>
              <a:ext uri="{FF2B5EF4-FFF2-40B4-BE49-F238E27FC236}">
                <a16:creationId xmlns:a16="http://schemas.microsoft.com/office/drawing/2014/main" id="{DCF68DCD-967B-544C-B259-8328CE0ACA98}"/>
              </a:ext>
            </a:extLst>
          </p:cNvPr>
          <p:cNvGrpSpPr/>
          <p:nvPr/>
        </p:nvGrpSpPr>
        <p:grpSpPr>
          <a:xfrm>
            <a:off x="3935761" y="366188"/>
            <a:ext cx="6594789" cy="2356420"/>
            <a:chOff x="2411760" y="366188"/>
            <a:chExt cx="6594789" cy="2356420"/>
          </a:xfrm>
        </p:grpSpPr>
        <p:sp>
          <p:nvSpPr>
            <p:cNvPr id="16" name="Ovale 15">
              <a:extLst>
                <a:ext uri="{FF2B5EF4-FFF2-40B4-BE49-F238E27FC236}">
                  <a16:creationId xmlns:a16="http://schemas.microsoft.com/office/drawing/2014/main" id="{45352E12-4DD3-DD49-99AA-0F52BD2DB98B}"/>
                </a:ext>
              </a:extLst>
            </p:cNvPr>
            <p:cNvSpPr/>
            <p:nvPr/>
          </p:nvSpPr>
          <p:spPr>
            <a:xfrm>
              <a:off x="2411760" y="366188"/>
              <a:ext cx="1343995" cy="965043"/>
            </a:xfrm>
            <a:custGeom>
              <a:avLst/>
              <a:gdLst>
                <a:gd name="connsiteX0" fmla="*/ 0 w 1343995"/>
                <a:gd name="connsiteY0" fmla="*/ 482522 h 965043"/>
                <a:gd name="connsiteX1" fmla="*/ 671998 w 1343995"/>
                <a:gd name="connsiteY1" fmla="*/ 0 h 965043"/>
                <a:gd name="connsiteX2" fmla="*/ 1343996 w 1343995"/>
                <a:gd name="connsiteY2" fmla="*/ 482522 h 965043"/>
                <a:gd name="connsiteX3" fmla="*/ 671998 w 1343995"/>
                <a:gd name="connsiteY3" fmla="*/ 965044 h 965043"/>
                <a:gd name="connsiteX4" fmla="*/ 0 w 1343995"/>
                <a:gd name="connsiteY4" fmla="*/ 482522 h 965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995" h="965043" fill="none" extrusionOk="0">
                  <a:moveTo>
                    <a:pt x="0" y="482522"/>
                  </a:moveTo>
                  <a:cubicBezTo>
                    <a:pt x="16060" y="217937"/>
                    <a:pt x="339440" y="-79389"/>
                    <a:pt x="671998" y="0"/>
                  </a:cubicBezTo>
                  <a:cubicBezTo>
                    <a:pt x="1004433" y="-5926"/>
                    <a:pt x="1329777" y="229419"/>
                    <a:pt x="1343996" y="482522"/>
                  </a:cubicBezTo>
                  <a:cubicBezTo>
                    <a:pt x="1338117" y="692946"/>
                    <a:pt x="1036937" y="973653"/>
                    <a:pt x="671998" y="965044"/>
                  </a:cubicBezTo>
                  <a:cubicBezTo>
                    <a:pt x="357536" y="996771"/>
                    <a:pt x="34092" y="757209"/>
                    <a:pt x="0" y="482522"/>
                  </a:cubicBezTo>
                  <a:close/>
                </a:path>
                <a:path w="1343995" h="965043" stroke="0" extrusionOk="0">
                  <a:moveTo>
                    <a:pt x="0" y="482522"/>
                  </a:moveTo>
                  <a:cubicBezTo>
                    <a:pt x="-33134" y="195594"/>
                    <a:pt x="270910" y="11242"/>
                    <a:pt x="671998" y="0"/>
                  </a:cubicBezTo>
                  <a:cubicBezTo>
                    <a:pt x="1104506" y="12921"/>
                    <a:pt x="1297272" y="217518"/>
                    <a:pt x="1343996" y="482522"/>
                  </a:cubicBezTo>
                  <a:cubicBezTo>
                    <a:pt x="1286554" y="805107"/>
                    <a:pt x="1038119" y="992755"/>
                    <a:pt x="671998" y="965044"/>
                  </a:cubicBezTo>
                  <a:cubicBezTo>
                    <a:pt x="272335" y="949435"/>
                    <a:pt x="20956" y="759025"/>
                    <a:pt x="0" y="482522"/>
                  </a:cubicBezTo>
                  <a:close/>
                </a:path>
              </a:pathLst>
            </a:custGeom>
            <a:solidFill>
              <a:srgbClr val="FFC000"/>
            </a:solidFill>
            <a:ln>
              <a:solidFill>
                <a:schemeClr val="accent1">
                  <a:shade val="50000"/>
                  <a:alpha val="0"/>
                </a:schemeClr>
              </a:solidFill>
              <a:extLst>
                <a:ext uri="{C807C97D-BFC1-408E-A445-0C87EB9F89A2}">
                  <ask:lineSketchStyleProps xmlns:ask="http://schemas.microsoft.com/office/drawing/2018/sketchyshapes" sd="1219033472">
                    <a:prstGeom prst="ellipse">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7" name="CasellaDiTesto 36">
              <a:extLst>
                <a:ext uri="{FF2B5EF4-FFF2-40B4-BE49-F238E27FC236}">
                  <a16:creationId xmlns:a16="http://schemas.microsoft.com/office/drawing/2014/main" id="{9B302F13-DBD1-D448-9238-F144FF7D4A8B}"/>
                </a:ext>
              </a:extLst>
            </p:cNvPr>
            <p:cNvSpPr txBox="1"/>
            <p:nvPr/>
          </p:nvSpPr>
          <p:spPr>
            <a:xfrm>
              <a:off x="5292081" y="1891611"/>
              <a:ext cx="3714468" cy="830997"/>
            </a:xfrm>
            <a:prstGeom prst="rect">
              <a:avLst/>
            </a:prstGeom>
            <a:solidFill>
              <a:schemeClr val="bg1"/>
            </a:solidFill>
            <a:ln w="12700">
              <a:solidFill>
                <a:schemeClr val="accent6">
                  <a:lumMod val="50000"/>
                </a:schemeClr>
              </a:solidFill>
              <a:prstDash val="dash"/>
            </a:ln>
          </p:spPr>
          <p:txBody>
            <a:bodyPr wrap="square" rtlCol="0">
              <a:spAutoFit/>
            </a:bodyPr>
            <a:lstStyle/>
            <a:p>
              <a:r>
                <a:rPr lang="it-IT" sz="1600" dirty="0">
                  <a:latin typeface="Cambria" panose="02040503050406030204" pitchFamily="18" charset="0"/>
                  <a:cs typeface="Arial Narrow" panose="020B0604020202020204" pitchFamily="34" charset="0"/>
                </a:rPr>
                <a:t>I processi analizzati indagano la percezione e l’elaborazione del giudizio in </a:t>
              </a:r>
              <a:r>
                <a:rPr lang="it-IT" sz="1600" b="1" dirty="0">
                  <a:solidFill>
                    <a:schemeClr val="accent6">
                      <a:lumMod val="50000"/>
                    </a:schemeClr>
                  </a:solidFill>
                  <a:latin typeface="Cambria" panose="02040503050406030204" pitchFamily="18" charset="0"/>
                  <a:cs typeface="Arial Narrow" panose="020B0604020202020204" pitchFamily="34" charset="0"/>
                </a:rPr>
                <a:t>merito ad altri agenti sociali.</a:t>
              </a:r>
            </a:p>
          </p:txBody>
        </p:sp>
        <p:cxnSp>
          <p:nvCxnSpPr>
            <p:cNvPr id="18" name="Connettore 4 17">
              <a:extLst>
                <a:ext uri="{FF2B5EF4-FFF2-40B4-BE49-F238E27FC236}">
                  <a16:creationId xmlns:a16="http://schemas.microsoft.com/office/drawing/2014/main" id="{91A3ECD0-696E-4A40-89B8-218CC0D49BB4}"/>
                </a:ext>
              </a:extLst>
            </p:cNvPr>
            <p:cNvCxnSpPr>
              <a:cxnSpLocks/>
              <a:stCxn id="16" idx="6"/>
              <a:endCxn id="37" idx="0"/>
            </p:cNvCxnSpPr>
            <p:nvPr/>
          </p:nvCxnSpPr>
          <p:spPr>
            <a:xfrm>
              <a:off x="3755755" y="848710"/>
              <a:ext cx="3393560" cy="1042901"/>
            </a:xfrm>
            <a:prstGeom prst="bentConnector2">
              <a:avLst/>
            </a:prstGeom>
            <a:ln>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4</a:t>
            </a:fld>
            <a:endParaRPr lang="it-IT"/>
          </a:p>
        </p:txBody>
      </p:sp>
      <p:grpSp>
        <p:nvGrpSpPr>
          <p:cNvPr id="2" name="Gruppo 1">
            <a:extLst>
              <a:ext uri="{FF2B5EF4-FFF2-40B4-BE49-F238E27FC236}">
                <a16:creationId xmlns:a16="http://schemas.microsoft.com/office/drawing/2014/main" id="{4E0F0C46-8B8A-494B-9BD3-1DD187CB2849}"/>
              </a:ext>
            </a:extLst>
          </p:cNvPr>
          <p:cNvGrpSpPr/>
          <p:nvPr/>
        </p:nvGrpSpPr>
        <p:grpSpPr>
          <a:xfrm>
            <a:off x="1661452" y="590427"/>
            <a:ext cx="6810812" cy="892040"/>
            <a:chOff x="137452" y="590427"/>
            <a:chExt cx="6810812" cy="892040"/>
          </a:xfrm>
        </p:grpSpPr>
        <p:sp>
          <p:nvSpPr>
            <p:cNvPr id="6" name="Rettangolo 5">
              <a:extLst>
                <a:ext uri="{FF2B5EF4-FFF2-40B4-BE49-F238E27FC236}">
                  <a16:creationId xmlns:a16="http://schemas.microsoft.com/office/drawing/2014/main" id="{80637DFD-FB59-2F49-AFE4-AAFF759B002C}"/>
                </a:ext>
              </a:extLst>
            </p:cNvPr>
            <p:cNvSpPr/>
            <p:nvPr/>
          </p:nvSpPr>
          <p:spPr>
            <a:xfrm>
              <a:off x="137452" y="590427"/>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cognizione sociale</a:t>
              </a:r>
            </a:p>
            <a:p>
              <a:endParaRPr lang="it-IT" sz="2800" b="1" dirty="0">
                <a:solidFill>
                  <a:schemeClr val="tx1"/>
                </a:solidFill>
                <a:latin typeface="Arial" panose="020B0604020202020204" pitchFamily="34" charset="0"/>
                <a:cs typeface="Arial" panose="020B0604020202020204" pitchFamily="34" charset="0"/>
              </a:endParaRPr>
            </a:p>
          </p:txBody>
        </p:sp>
        <p:sp>
          <p:nvSpPr>
            <p:cNvPr id="83" name="Rettangolo 82">
              <a:extLst>
                <a:ext uri="{FF2B5EF4-FFF2-40B4-BE49-F238E27FC236}">
                  <a16:creationId xmlns:a16="http://schemas.microsoft.com/office/drawing/2014/main" id="{4824F275-E6F3-A74F-98E3-F0A12C24A9E5}"/>
                </a:ext>
              </a:extLst>
            </p:cNvPr>
            <p:cNvSpPr/>
            <p:nvPr/>
          </p:nvSpPr>
          <p:spPr>
            <a:xfrm>
              <a:off x="1337433" y="974636"/>
              <a:ext cx="5610831"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solidFill>
                    <a:schemeClr val="tx2">
                      <a:lumMod val="50000"/>
                    </a:schemeClr>
                  </a:solidFill>
                  <a:latin typeface="Cambria" panose="02040503050406030204" pitchFamily="18" charset="0"/>
                  <a:cs typeface="Arial Narrow" panose="020B0604020202020204" pitchFamily="34" charset="0"/>
                </a:rPr>
                <a:t>Modelli e principi </a:t>
              </a:r>
              <a:r>
                <a:rPr lang="it-IT" dirty="0">
                  <a:solidFill>
                    <a:schemeClr val="tx2">
                      <a:lumMod val="50000"/>
                    </a:schemeClr>
                  </a:solidFill>
                  <a:latin typeface="Cambria" panose="02040503050406030204" pitchFamily="18" charset="0"/>
                  <a:cs typeface="Arial Narrow" panose="020B0604020202020204" pitchFamily="34" charset="0"/>
                </a:rPr>
                <a:t>alla base della cognizione sociale</a:t>
              </a:r>
            </a:p>
          </p:txBody>
        </p:sp>
      </p:grpSp>
      <p:sp>
        <p:nvSpPr>
          <p:cNvPr id="15" name="CasellaDiTesto 14">
            <a:extLst>
              <a:ext uri="{FF2B5EF4-FFF2-40B4-BE49-F238E27FC236}">
                <a16:creationId xmlns:a16="http://schemas.microsoft.com/office/drawing/2014/main" id="{DFA67729-390C-AB41-B5F5-C514E0D80D60}"/>
              </a:ext>
            </a:extLst>
          </p:cNvPr>
          <p:cNvSpPr txBox="1"/>
          <p:nvPr/>
        </p:nvSpPr>
        <p:spPr>
          <a:xfrm>
            <a:off x="1661453" y="1833080"/>
            <a:ext cx="4218523" cy="1200329"/>
          </a:xfrm>
          <a:prstGeom prst="rect">
            <a:avLst/>
          </a:prstGeom>
          <a:solidFill>
            <a:schemeClr val="bg1"/>
          </a:solidFill>
          <a:ln w="25400">
            <a:solidFill>
              <a:schemeClr val="tx2"/>
            </a:solidFill>
          </a:ln>
        </p:spPr>
        <p:txBody>
          <a:bodyPr wrap="square" rtlCol="0">
            <a:spAutoFit/>
          </a:bodyPr>
          <a:lstStyle/>
          <a:p>
            <a:r>
              <a:rPr lang="it-IT" dirty="0">
                <a:latin typeface="Cambria" panose="02040503050406030204" pitchFamily="18" charset="0"/>
                <a:cs typeface="Arial Narrow" panose="020B0604020202020204" pitchFamily="34" charset="0"/>
              </a:rPr>
              <a:t>La cognizione sociale analizza l’individuo immerso nel </a:t>
            </a:r>
            <a:r>
              <a:rPr lang="it-IT" b="1" dirty="0">
                <a:latin typeface="Cambria" panose="02040503050406030204" pitchFamily="18" charset="0"/>
                <a:cs typeface="Arial Narrow" panose="020B0604020202020204" pitchFamily="34" charset="0"/>
              </a:rPr>
              <a:t>contesto sociale </a:t>
            </a:r>
            <a:r>
              <a:rPr lang="it-IT" dirty="0">
                <a:latin typeface="Cambria" panose="02040503050406030204" pitchFamily="18" charset="0"/>
                <a:cs typeface="Arial Narrow" panose="020B0604020202020204" pitchFamily="34" charset="0"/>
              </a:rPr>
              <a:t>alle prese con la </a:t>
            </a:r>
            <a:r>
              <a:rPr lang="it-IT" b="1" dirty="0">
                <a:latin typeface="Cambria" panose="02040503050406030204" pitchFamily="18" charset="0"/>
                <a:cs typeface="Arial Narrow" panose="020B0604020202020204" pitchFamily="34" charset="0"/>
              </a:rPr>
              <a:t>raccolta, l’elaborazione e l’interpretazione di informazioni</a:t>
            </a:r>
            <a:r>
              <a:rPr lang="it-IT" dirty="0">
                <a:latin typeface="Cambria" panose="02040503050406030204" pitchFamily="18" charset="0"/>
                <a:cs typeface="Arial Narrow" panose="020B0604020202020204" pitchFamily="34" charset="0"/>
              </a:rPr>
              <a:t>.</a:t>
            </a:r>
          </a:p>
        </p:txBody>
      </p:sp>
      <p:grpSp>
        <p:nvGrpSpPr>
          <p:cNvPr id="11" name="Gruppo 10">
            <a:extLst>
              <a:ext uri="{FF2B5EF4-FFF2-40B4-BE49-F238E27FC236}">
                <a16:creationId xmlns:a16="http://schemas.microsoft.com/office/drawing/2014/main" id="{C58129D2-A9CE-1C41-8BA5-61E1E8B47137}"/>
              </a:ext>
            </a:extLst>
          </p:cNvPr>
          <p:cNvGrpSpPr/>
          <p:nvPr/>
        </p:nvGrpSpPr>
        <p:grpSpPr>
          <a:xfrm>
            <a:off x="1661452" y="3356992"/>
            <a:ext cx="8546568" cy="2442966"/>
            <a:chOff x="137452" y="3356992"/>
            <a:chExt cx="8546568" cy="2442966"/>
          </a:xfrm>
        </p:grpSpPr>
        <p:sp>
          <p:nvSpPr>
            <p:cNvPr id="33" name="CasellaDiTesto 32">
              <a:extLst>
                <a:ext uri="{FF2B5EF4-FFF2-40B4-BE49-F238E27FC236}">
                  <a16:creationId xmlns:a16="http://schemas.microsoft.com/office/drawing/2014/main" id="{ADECDDAF-F7C2-7E48-AF73-8D563D609E25}"/>
                </a:ext>
              </a:extLst>
            </p:cNvPr>
            <p:cNvSpPr txBox="1"/>
            <p:nvPr/>
          </p:nvSpPr>
          <p:spPr>
            <a:xfrm>
              <a:off x="137452" y="3356992"/>
              <a:ext cx="8546568" cy="646331"/>
            </a:xfrm>
            <a:prstGeom prst="rect">
              <a:avLst/>
            </a:prstGeom>
            <a:noFill/>
            <a:ln w="25400">
              <a:noFill/>
            </a:ln>
          </p:spPr>
          <p:txBody>
            <a:bodyPr wrap="square" rtlCol="0">
              <a:spAutoFit/>
            </a:bodyPr>
            <a:lstStyle/>
            <a:p>
              <a:r>
                <a:rPr lang="it-IT" dirty="0">
                  <a:latin typeface="Cambria" panose="02040503050406030204" pitchFamily="18" charset="0"/>
                  <a:cs typeface="Arial Narrow" panose="020B0604020202020204" pitchFamily="34" charset="0"/>
                </a:rPr>
                <a:t>Studia le </a:t>
              </a:r>
              <a:r>
                <a:rPr lang="it-IT" b="1" dirty="0">
                  <a:solidFill>
                    <a:schemeClr val="tx2"/>
                  </a:solidFill>
                  <a:latin typeface="Cambria" panose="02040503050406030204" pitchFamily="18" charset="0"/>
                  <a:cs typeface="Arial Narrow" panose="020B0604020202020204" pitchFamily="34" charset="0"/>
                </a:rPr>
                <a:t>STRUTTURE</a:t>
              </a:r>
              <a:r>
                <a:rPr lang="it-IT" dirty="0">
                  <a:latin typeface="Cambria" panose="02040503050406030204" pitchFamily="18" charset="0"/>
                  <a:cs typeface="Arial Narrow" panose="020B0604020202020204" pitchFamily="34" charset="0"/>
                </a:rPr>
                <a:t> e i </a:t>
              </a:r>
              <a:r>
                <a:rPr lang="it-IT" b="1" dirty="0">
                  <a:solidFill>
                    <a:schemeClr val="tx2"/>
                  </a:solidFill>
                  <a:latin typeface="Cambria" panose="02040503050406030204" pitchFamily="18" charset="0"/>
                  <a:cs typeface="Arial Narrow" panose="020B0604020202020204" pitchFamily="34" charset="0"/>
                </a:rPr>
                <a:t>PROCESSI</a:t>
              </a:r>
              <a:r>
                <a:rPr lang="it-IT" dirty="0">
                  <a:latin typeface="Cambria" panose="02040503050406030204" pitchFamily="18" charset="0"/>
                  <a:cs typeface="Arial Narrow" panose="020B0604020202020204" pitchFamily="34" charset="0"/>
                </a:rPr>
                <a:t> che permettono alle persone di </a:t>
              </a:r>
              <a:r>
                <a:rPr lang="it-IT" b="1" dirty="0">
                  <a:solidFill>
                    <a:schemeClr val="tx2"/>
                  </a:solidFill>
                  <a:latin typeface="Cambria" panose="02040503050406030204" pitchFamily="18" charset="0"/>
                  <a:cs typeface="Arial Narrow" panose="020B0604020202020204" pitchFamily="34" charset="0"/>
                </a:rPr>
                <a:t>PENSARE E DARE UN SENSO</a:t>
              </a:r>
              <a:r>
                <a:rPr lang="it-IT" dirty="0">
                  <a:latin typeface="Cambria" panose="02040503050406030204" pitchFamily="18" charset="0"/>
                  <a:cs typeface="Arial Narrow" panose="020B0604020202020204" pitchFamily="34" charset="0"/>
                </a:rPr>
                <a:t> a </a:t>
              </a:r>
              <a:r>
                <a:rPr lang="it-IT" i="1" dirty="0">
                  <a:latin typeface="Cambria" panose="02040503050406030204" pitchFamily="18" charset="0"/>
                  <a:cs typeface="Arial Narrow" panose="020B0604020202020204" pitchFamily="34" charset="0"/>
                </a:rPr>
                <a:t>sé stesse, agli altri e alle situazioni sociali </a:t>
              </a:r>
              <a:r>
                <a:rPr lang="it-IT" dirty="0">
                  <a:latin typeface="Cambria" panose="02040503050406030204" pitchFamily="18" charset="0"/>
                  <a:cs typeface="Arial Narrow" panose="020B0604020202020204" pitchFamily="34" charset="0"/>
                </a:rPr>
                <a:t>(</a:t>
              </a:r>
              <a:r>
                <a:rPr lang="it-IT" dirty="0" err="1">
                  <a:latin typeface="Cambria" panose="02040503050406030204" pitchFamily="18" charset="0"/>
                  <a:cs typeface="Arial Narrow" panose="020B0604020202020204" pitchFamily="34" charset="0"/>
                </a:rPr>
                <a:t>Fiske</a:t>
              </a:r>
              <a:r>
                <a:rPr lang="it-IT" dirty="0">
                  <a:latin typeface="Cambria" panose="02040503050406030204" pitchFamily="18" charset="0"/>
                  <a:cs typeface="Arial Narrow" panose="020B0604020202020204" pitchFamily="34" charset="0"/>
                </a:rPr>
                <a:t> e Taylor, 2013). </a:t>
              </a:r>
            </a:p>
          </p:txBody>
        </p:sp>
        <p:pic>
          <p:nvPicPr>
            <p:cNvPr id="8" name="Immagine 7">
              <a:extLst>
                <a:ext uri="{FF2B5EF4-FFF2-40B4-BE49-F238E27FC236}">
                  <a16:creationId xmlns:a16="http://schemas.microsoft.com/office/drawing/2014/main" id="{BC1D8512-52C2-244F-8DCD-949F6F09A218}"/>
                </a:ext>
              </a:extLst>
            </p:cNvPr>
            <p:cNvPicPr>
              <a:picLocks noChangeAspect="1"/>
            </p:cNvPicPr>
            <p:nvPr/>
          </p:nvPicPr>
          <p:blipFill>
            <a:blip r:embed="rId2"/>
            <a:stretch>
              <a:fillRect/>
            </a:stretch>
          </p:blipFill>
          <p:spPr>
            <a:xfrm>
              <a:off x="3567562" y="4165850"/>
              <a:ext cx="3401070" cy="1634108"/>
            </a:xfrm>
            <a:prstGeom prst="rect">
              <a:avLst/>
            </a:prstGeom>
          </p:spPr>
        </p:pic>
        <p:sp>
          <p:nvSpPr>
            <p:cNvPr id="10" name="CasellaDiTesto 9">
              <a:extLst>
                <a:ext uri="{FF2B5EF4-FFF2-40B4-BE49-F238E27FC236}">
                  <a16:creationId xmlns:a16="http://schemas.microsoft.com/office/drawing/2014/main" id="{98A8C49F-19AE-CF4D-B200-CA7BDBFA404A}"/>
                </a:ext>
              </a:extLst>
            </p:cNvPr>
            <p:cNvSpPr txBox="1"/>
            <p:nvPr/>
          </p:nvSpPr>
          <p:spPr>
            <a:xfrm>
              <a:off x="6943706" y="5569126"/>
              <a:ext cx="1576072" cy="230832"/>
            </a:xfrm>
            <a:prstGeom prst="rect">
              <a:avLst/>
            </a:prstGeom>
            <a:noFill/>
          </p:spPr>
          <p:txBody>
            <a:bodyPr wrap="none" rtlCol="0">
              <a:spAutoFit/>
            </a:bodyPr>
            <a:lstStyle/>
            <a:p>
              <a:r>
                <a:rPr lang="it-IT" sz="900" dirty="0">
                  <a:latin typeface="Cambria" panose="02040503050406030204" pitchFamily="18" charset="0"/>
                </a:rPr>
                <a:t>Susan </a:t>
              </a:r>
              <a:r>
                <a:rPr lang="it-IT" sz="900" dirty="0" err="1">
                  <a:latin typeface="Cambria" panose="02040503050406030204" pitchFamily="18" charset="0"/>
                </a:rPr>
                <a:t>Fiske</a:t>
              </a:r>
              <a:r>
                <a:rPr lang="it-IT" sz="900" dirty="0">
                  <a:latin typeface="Cambria" panose="02040503050406030204" pitchFamily="18" charset="0"/>
                </a:rPr>
                <a:t> e Shelley Taylor</a:t>
              </a:r>
            </a:p>
          </p:txBody>
        </p:sp>
      </p:grpSp>
    </p:spTree>
    <p:extLst>
      <p:ext uri="{BB962C8B-B14F-4D97-AF65-F5344CB8AC3E}">
        <p14:creationId xmlns:p14="http://schemas.microsoft.com/office/powerpoint/2010/main" val="2717071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5</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cognizione sociale</a:t>
            </a:r>
          </a:p>
          <a:p>
            <a:endParaRPr lang="it-IT" sz="2800" b="1" dirty="0">
              <a:solidFill>
                <a:schemeClr val="tx1"/>
              </a:solidFill>
              <a:latin typeface="Arial" panose="020B0604020202020204" pitchFamily="34" charset="0"/>
              <a:cs typeface="Arial" panose="020B0604020202020204" pitchFamily="34" charset="0"/>
            </a:endParaRPr>
          </a:p>
        </p:txBody>
      </p:sp>
      <p:sp>
        <p:nvSpPr>
          <p:cNvPr id="12" name="Rettangolo 11">
            <a:extLst>
              <a:ext uri="{FF2B5EF4-FFF2-40B4-BE49-F238E27FC236}">
                <a16:creationId xmlns:a16="http://schemas.microsoft.com/office/drawing/2014/main" id="{D460433B-485D-F049-8CE6-2ED106763DFD}"/>
              </a:ext>
            </a:extLst>
          </p:cNvPr>
          <p:cNvSpPr/>
          <p:nvPr/>
        </p:nvSpPr>
        <p:spPr>
          <a:xfrm>
            <a:off x="2861434" y="974637"/>
            <a:ext cx="5610831"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solidFill>
                  <a:schemeClr val="tx2">
                    <a:lumMod val="50000"/>
                  </a:schemeClr>
                </a:solidFill>
                <a:latin typeface="Cambria" panose="02040503050406030204" pitchFamily="18" charset="0"/>
                <a:cs typeface="Arial Narrow" panose="020B0604020202020204" pitchFamily="34" charset="0"/>
              </a:rPr>
              <a:t>Modelli e principi </a:t>
            </a:r>
            <a:r>
              <a:rPr lang="it-IT" dirty="0">
                <a:solidFill>
                  <a:schemeClr val="tx2">
                    <a:lumMod val="50000"/>
                  </a:schemeClr>
                </a:solidFill>
                <a:latin typeface="Cambria" panose="02040503050406030204" pitchFamily="18" charset="0"/>
                <a:cs typeface="Arial Narrow" panose="020B0604020202020204" pitchFamily="34" charset="0"/>
              </a:rPr>
              <a:t>alla base della cognizione sociale</a:t>
            </a:r>
          </a:p>
        </p:txBody>
      </p:sp>
      <p:sp>
        <p:nvSpPr>
          <p:cNvPr id="13" name="CasellaDiTesto 12">
            <a:extLst>
              <a:ext uri="{FF2B5EF4-FFF2-40B4-BE49-F238E27FC236}">
                <a16:creationId xmlns:a16="http://schemas.microsoft.com/office/drawing/2014/main" id="{E6DE87DD-1CCC-074B-8DDE-2D1F73987631}"/>
              </a:ext>
            </a:extLst>
          </p:cNvPr>
          <p:cNvSpPr txBox="1"/>
          <p:nvPr/>
        </p:nvSpPr>
        <p:spPr>
          <a:xfrm>
            <a:off x="1670959" y="2224207"/>
            <a:ext cx="6810812" cy="369332"/>
          </a:xfrm>
          <a:prstGeom prst="rect">
            <a:avLst/>
          </a:prstGeom>
          <a:solidFill>
            <a:schemeClr val="bg1"/>
          </a:solidFill>
          <a:ln w="25400">
            <a:solidFill>
              <a:schemeClr val="tx2"/>
            </a:solidFill>
          </a:ln>
        </p:spPr>
        <p:txBody>
          <a:bodyPr wrap="square" rtlCol="0">
            <a:spAutoFit/>
          </a:bodyPr>
          <a:lstStyle/>
          <a:p>
            <a:r>
              <a:rPr lang="it-IT" dirty="0">
                <a:latin typeface="Cambria" panose="02040503050406030204" pitchFamily="18" charset="0"/>
                <a:cs typeface="Arial Narrow" panose="020B0604020202020204" pitchFamily="34" charset="0"/>
              </a:rPr>
              <a:t>Modello di </a:t>
            </a:r>
            <a:r>
              <a:rPr lang="it-IT" b="1" dirty="0">
                <a:latin typeface="Cambria" panose="02040503050406030204" pitchFamily="18" charset="0"/>
                <a:cs typeface="Arial Narrow" panose="020B0604020202020204" pitchFamily="34" charset="0"/>
              </a:rPr>
              <a:t>ricercatore di coerenza </a:t>
            </a:r>
            <a:r>
              <a:rPr lang="it-IT" dirty="0">
                <a:latin typeface="Cambria" panose="02040503050406030204" pitchFamily="18" charset="0"/>
                <a:cs typeface="Arial Narrow" panose="020B0604020202020204" pitchFamily="34" charset="0"/>
              </a:rPr>
              <a:t>(</a:t>
            </a:r>
            <a:r>
              <a:rPr lang="it-IT" dirty="0" err="1">
                <a:latin typeface="Cambria" panose="02040503050406030204" pitchFamily="18" charset="0"/>
                <a:cs typeface="Arial Narrow" panose="020B0604020202020204" pitchFamily="34" charset="0"/>
              </a:rPr>
              <a:t>Festinger</a:t>
            </a:r>
            <a:r>
              <a:rPr lang="it-IT" dirty="0">
                <a:latin typeface="Cambria" panose="02040503050406030204" pitchFamily="18" charset="0"/>
                <a:cs typeface="Arial Narrow" panose="020B0604020202020204" pitchFamily="34" charset="0"/>
              </a:rPr>
              <a:t>, 1957; </a:t>
            </a:r>
            <a:r>
              <a:rPr lang="it-IT" dirty="0" err="1">
                <a:latin typeface="Cambria" panose="02040503050406030204" pitchFamily="18" charset="0"/>
                <a:cs typeface="Arial Narrow" panose="020B0604020202020204" pitchFamily="34" charset="0"/>
              </a:rPr>
              <a:t>Heider</a:t>
            </a:r>
            <a:r>
              <a:rPr lang="it-IT" dirty="0">
                <a:latin typeface="Cambria" panose="02040503050406030204" pitchFamily="18" charset="0"/>
                <a:cs typeface="Arial Narrow" panose="020B0604020202020204" pitchFamily="34" charset="0"/>
              </a:rPr>
              <a:t>, 1959)</a:t>
            </a:r>
          </a:p>
        </p:txBody>
      </p:sp>
      <p:sp>
        <p:nvSpPr>
          <p:cNvPr id="15" name="CasellaDiTesto 14">
            <a:extLst>
              <a:ext uri="{FF2B5EF4-FFF2-40B4-BE49-F238E27FC236}">
                <a16:creationId xmlns:a16="http://schemas.microsoft.com/office/drawing/2014/main" id="{D312A994-679A-7F41-BBEB-B69E3EB30F43}"/>
              </a:ext>
            </a:extLst>
          </p:cNvPr>
          <p:cNvSpPr txBox="1"/>
          <p:nvPr/>
        </p:nvSpPr>
        <p:spPr>
          <a:xfrm>
            <a:off x="1713236" y="2778205"/>
            <a:ext cx="4742799" cy="830997"/>
          </a:xfrm>
          <a:prstGeom prst="rect">
            <a:avLst/>
          </a:prstGeom>
          <a:solidFill>
            <a:schemeClr val="bg1"/>
          </a:solidFill>
          <a:ln w="12700">
            <a:solidFill>
              <a:schemeClr val="tx2">
                <a:lumMod val="50000"/>
              </a:schemeClr>
            </a:solidFill>
            <a:prstDash val="dash"/>
          </a:ln>
        </p:spPr>
        <p:txBody>
          <a:bodyPr wrap="square" rtlCol="0">
            <a:spAutoFit/>
          </a:bodyPr>
          <a:lstStyle/>
          <a:p>
            <a:r>
              <a:rPr lang="it-IT" sz="1600" dirty="0">
                <a:latin typeface="Cambria" panose="02040503050406030204" pitchFamily="18" charset="0"/>
                <a:cs typeface="Arial Narrow" panose="020B0604020202020204" pitchFamily="34" charset="0"/>
              </a:rPr>
              <a:t>Pensatore sociale come un </a:t>
            </a:r>
            <a:r>
              <a:rPr lang="it-IT" sz="1600" b="1" dirty="0">
                <a:latin typeface="Cambria" panose="02040503050406030204" pitchFamily="18" charset="0"/>
                <a:cs typeface="Arial Narrow" panose="020B0604020202020204" pitchFamily="34" charset="0"/>
              </a:rPr>
              <a:t>individuo alle prese con la </a:t>
            </a:r>
            <a:r>
              <a:rPr lang="it-IT" sz="1600" b="1" dirty="0">
                <a:solidFill>
                  <a:schemeClr val="tx2"/>
                </a:solidFill>
                <a:latin typeface="Cambria" panose="02040503050406030204" pitchFamily="18" charset="0"/>
                <a:cs typeface="Arial Narrow" panose="020B0604020202020204" pitchFamily="34" charset="0"/>
              </a:rPr>
              <a:t>risoluzione delle discrepanze percepite</a:t>
            </a:r>
            <a:r>
              <a:rPr lang="it-IT" sz="1600" dirty="0">
                <a:solidFill>
                  <a:schemeClr val="tx2"/>
                </a:solidFill>
                <a:latin typeface="Cambria" panose="02040503050406030204" pitchFamily="18" charset="0"/>
                <a:cs typeface="Arial Narrow" panose="020B0604020202020204" pitchFamily="34" charset="0"/>
              </a:rPr>
              <a:t> </a:t>
            </a:r>
            <a:r>
              <a:rPr lang="it-IT" sz="1600" dirty="0">
                <a:latin typeface="Cambria" panose="02040503050406030204" pitchFamily="18" charset="0"/>
                <a:cs typeface="Arial Narrow" panose="020B0604020202020204" pitchFamily="34" charset="0"/>
              </a:rPr>
              <a:t>tra le proprie cognizioni, emozioni e comportamenti.</a:t>
            </a:r>
            <a:endParaRPr lang="it-IT" sz="1600" b="1" dirty="0">
              <a:solidFill>
                <a:schemeClr val="accent6">
                  <a:lumMod val="50000"/>
                </a:schemeClr>
              </a:solidFill>
              <a:latin typeface="Cambria" panose="02040503050406030204" pitchFamily="18" charset="0"/>
              <a:cs typeface="Arial Narrow" panose="020B0604020202020204" pitchFamily="34" charset="0"/>
            </a:endParaRPr>
          </a:p>
        </p:txBody>
      </p:sp>
      <p:grpSp>
        <p:nvGrpSpPr>
          <p:cNvPr id="39" name="Gruppo 38">
            <a:extLst>
              <a:ext uri="{FF2B5EF4-FFF2-40B4-BE49-F238E27FC236}">
                <a16:creationId xmlns:a16="http://schemas.microsoft.com/office/drawing/2014/main" id="{A73BE869-89E4-9647-9E52-C8F80023578E}"/>
              </a:ext>
            </a:extLst>
          </p:cNvPr>
          <p:cNvGrpSpPr/>
          <p:nvPr/>
        </p:nvGrpSpPr>
        <p:grpSpPr>
          <a:xfrm>
            <a:off x="6528049" y="2889213"/>
            <a:ext cx="2844675" cy="2567045"/>
            <a:chOff x="5004048" y="2547230"/>
            <a:chExt cx="2844675" cy="2567045"/>
          </a:xfrm>
        </p:grpSpPr>
        <p:sp>
          <p:nvSpPr>
            <p:cNvPr id="17" name="CasellaDiTesto 16">
              <a:extLst>
                <a:ext uri="{FF2B5EF4-FFF2-40B4-BE49-F238E27FC236}">
                  <a16:creationId xmlns:a16="http://schemas.microsoft.com/office/drawing/2014/main" id="{7CEB3BF9-B225-064B-A2FF-A714DB97744B}"/>
                </a:ext>
              </a:extLst>
            </p:cNvPr>
            <p:cNvSpPr txBox="1"/>
            <p:nvPr/>
          </p:nvSpPr>
          <p:spPr>
            <a:xfrm>
              <a:off x="5160040" y="2547230"/>
              <a:ext cx="2580312" cy="369332"/>
            </a:xfrm>
            <a:prstGeom prst="rect">
              <a:avLst/>
            </a:prstGeom>
            <a:solidFill>
              <a:schemeClr val="bg1"/>
            </a:solidFill>
            <a:ln w="25400">
              <a:noFill/>
            </a:ln>
          </p:spPr>
          <p:txBody>
            <a:bodyPr wrap="square" rtlCol="0">
              <a:spAutoFit/>
            </a:bodyPr>
            <a:lstStyle/>
            <a:p>
              <a:r>
                <a:rPr lang="it-IT" dirty="0">
                  <a:latin typeface="Cambria" panose="02040503050406030204" pitchFamily="18" charset="0"/>
                  <a:cs typeface="Arial Narrow" panose="020B0604020202020204" pitchFamily="34" charset="0"/>
                </a:rPr>
                <a:t>Mancanza di </a:t>
              </a:r>
              <a:r>
                <a:rPr lang="it-IT" b="1" dirty="0">
                  <a:solidFill>
                    <a:schemeClr val="tx2"/>
                  </a:solidFill>
                  <a:latin typeface="Cambria" panose="02040503050406030204" pitchFamily="18" charset="0"/>
                  <a:cs typeface="Arial Narrow" panose="020B0604020202020204" pitchFamily="34" charset="0"/>
                </a:rPr>
                <a:t>equilibrio</a:t>
              </a:r>
            </a:p>
          </p:txBody>
        </p:sp>
        <p:sp>
          <p:nvSpPr>
            <p:cNvPr id="18" name="CasellaDiTesto 17">
              <a:extLst>
                <a:ext uri="{FF2B5EF4-FFF2-40B4-BE49-F238E27FC236}">
                  <a16:creationId xmlns:a16="http://schemas.microsoft.com/office/drawing/2014/main" id="{690936E1-9544-584C-8522-7D43A58E81C9}"/>
                </a:ext>
              </a:extLst>
            </p:cNvPr>
            <p:cNvSpPr txBox="1"/>
            <p:nvPr/>
          </p:nvSpPr>
          <p:spPr>
            <a:xfrm>
              <a:off x="5204306" y="3505530"/>
              <a:ext cx="2415694" cy="369332"/>
            </a:xfrm>
            <a:prstGeom prst="rect">
              <a:avLst/>
            </a:prstGeom>
            <a:solidFill>
              <a:schemeClr val="bg1"/>
            </a:solidFill>
            <a:ln w="25400">
              <a:solidFill>
                <a:schemeClr val="tx2">
                  <a:lumMod val="50000"/>
                </a:schemeClr>
              </a:solidFill>
            </a:ln>
          </p:spPr>
          <p:txBody>
            <a:bodyPr wrap="square" rtlCol="0">
              <a:spAutoFit/>
            </a:bodyPr>
            <a:lstStyle/>
            <a:p>
              <a:r>
                <a:rPr lang="it-IT" b="1" dirty="0">
                  <a:latin typeface="Cambria" panose="02040503050406030204" pitchFamily="18" charset="0"/>
                  <a:cs typeface="Arial Narrow" panose="020B0604020202020204" pitchFamily="34" charset="0"/>
                </a:rPr>
                <a:t>PULSIONE NEGATIVA</a:t>
              </a:r>
            </a:p>
          </p:txBody>
        </p:sp>
        <p:sp>
          <p:nvSpPr>
            <p:cNvPr id="19" name="CasellaDiTesto 18">
              <a:extLst>
                <a:ext uri="{FF2B5EF4-FFF2-40B4-BE49-F238E27FC236}">
                  <a16:creationId xmlns:a16="http://schemas.microsoft.com/office/drawing/2014/main" id="{889D32FF-96B1-524B-91DE-8E6382EA4007}"/>
                </a:ext>
              </a:extLst>
            </p:cNvPr>
            <p:cNvSpPr txBox="1"/>
            <p:nvPr/>
          </p:nvSpPr>
          <p:spPr>
            <a:xfrm>
              <a:off x="5004048" y="4467944"/>
              <a:ext cx="2844675" cy="646331"/>
            </a:xfrm>
            <a:prstGeom prst="rect">
              <a:avLst/>
            </a:prstGeom>
            <a:noFill/>
            <a:ln w="25400">
              <a:noFill/>
            </a:ln>
          </p:spPr>
          <p:txBody>
            <a:bodyPr wrap="square" rtlCol="0">
              <a:spAutoFit/>
            </a:bodyPr>
            <a:lstStyle/>
            <a:p>
              <a:r>
                <a:rPr lang="it-IT" b="1" dirty="0">
                  <a:solidFill>
                    <a:schemeClr val="tx2"/>
                  </a:solidFill>
                  <a:latin typeface="Cambria" panose="02040503050406030204" pitchFamily="18" charset="0"/>
                  <a:cs typeface="Arial Narrow" panose="020B0604020202020204" pitchFamily="34" charset="0"/>
                </a:rPr>
                <a:t>Motivazione</a:t>
              </a:r>
              <a:r>
                <a:rPr lang="it-IT" dirty="0">
                  <a:latin typeface="Cambria" panose="02040503050406030204" pitchFamily="18" charset="0"/>
                  <a:cs typeface="Arial Narrow" panose="020B0604020202020204" pitchFamily="34" charset="0"/>
                </a:rPr>
                <a:t> a modificare la configurazione esistente</a:t>
              </a:r>
            </a:p>
          </p:txBody>
        </p:sp>
        <p:cxnSp>
          <p:nvCxnSpPr>
            <p:cNvPr id="24" name="Connettore 2 23">
              <a:extLst>
                <a:ext uri="{FF2B5EF4-FFF2-40B4-BE49-F238E27FC236}">
                  <a16:creationId xmlns:a16="http://schemas.microsoft.com/office/drawing/2014/main" id="{D1628FA3-5F54-444C-AD8B-5765AB0CF0D6}"/>
                </a:ext>
              </a:extLst>
            </p:cNvPr>
            <p:cNvCxnSpPr>
              <a:cxnSpLocks/>
              <a:stCxn id="18" idx="2"/>
            </p:cNvCxnSpPr>
            <p:nvPr/>
          </p:nvCxnSpPr>
          <p:spPr>
            <a:xfrm>
              <a:off x="6412153" y="3874862"/>
              <a:ext cx="0" cy="5227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nettore 2 40">
              <a:extLst>
                <a:ext uri="{FF2B5EF4-FFF2-40B4-BE49-F238E27FC236}">
                  <a16:creationId xmlns:a16="http://schemas.microsoft.com/office/drawing/2014/main" id="{40DEDF34-0EB8-CE49-AA64-11581EF283E3}"/>
                </a:ext>
              </a:extLst>
            </p:cNvPr>
            <p:cNvCxnSpPr>
              <a:cxnSpLocks/>
            </p:cNvCxnSpPr>
            <p:nvPr/>
          </p:nvCxnSpPr>
          <p:spPr>
            <a:xfrm>
              <a:off x="6412153" y="2906202"/>
              <a:ext cx="0" cy="5227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40" name="CasellaDiTesto 39">
            <a:extLst>
              <a:ext uri="{FF2B5EF4-FFF2-40B4-BE49-F238E27FC236}">
                <a16:creationId xmlns:a16="http://schemas.microsoft.com/office/drawing/2014/main" id="{793148A6-C604-4344-8E84-3DF22768B9A8}"/>
              </a:ext>
            </a:extLst>
          </p:cNvPr>
          <p:cNvSpPr txBox="1"/>
          <p:nvPr/>
        </p:nvSpPr>
        <p:spPr>
          <a:xfrm>
            <a:off x="1577787" y="1691516"/>
            <a:ext cx="1064715" cy="369332"/>
          </a:xfrm>
          <a:prstGeom prst="rect">
            <a:avLst/>
          </a:prstGeom>
          <a:noFill/>
        </p:spPr>
        <p:txBody>
          <a:bodyPr wrap="none" rtlCol="0">
            <a:spAutoFit/>
          </a:bodyPr>
          <a:lstStyle/>
          <a:p>
            <a:r>
              <a:rPr lang="it-IT" b="1" dirty="0">
                <a:latin typeface="Cambria" panose="02040503050406030204" pitchFamily="18" charset="0"/>
              </a:rPr>
              <a:t>Anni ‘50</a:t>
            </a:r>
          </a:p>
        </p:txBody>
      </p:sp>
      <p:cxnSp>
        <p:nvCxnSpPr>
          <p:cNvPr id="44" name="Connettore 1 43">
            <a:extLst>
              <a:ext uri="{FF2B5EF4-FFF2-40B4-BE49-F238E27FC236}">
                <a16:creationId xmlns:a16="http://schemas.microsoft.com/office/drawing/2014/main" id="{72B235FD-0292-D543-9D34-56327C55AAB3}"/>
              </a:ext>
            </a:extLst>
          </p:cNvPr>
          <p:cNvCxnSpPr>
            <a:cxnSpLocks/>
          </p:cNvCxnSpPr>
          <p:nvPr/>
        </p:nvCxnSpPr>
        <p:spPr>
          <a:xfrm>
            <a:off x="1524001" y="1988840"/>
            <a:ext cx="20787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CasellaDiTesto 1"/>
          <p:cNvSpPr txBox="1"/>
          <p:nvPr/>
        </p:nvSpPr>
        <p:spPr>
          <a:xfrm>
            <a:off x="661852" y="4906387"/>
            <a:ext cx="4781006" cy="923330"/>
          </a:xfrm>
          <a:prstGeom prst="rect">
            <a:avLst/>
          </a:prstGeom>
          <a:noFill/>
        </p:spPr>
        <p:txBody>
          <a:bodyPr wrap="square" rtlCol="0">
            <a:spAutoFit/>
          </a:bodyPr>
          <a:lstStyle/>
          <a:p>
            <a:r>
              <a:rPr lang="it-IT" dirty="0"/>
              <a:t>Esempio: mi piace tanto Carlo ma abbiamo convinzioni politiche diverse…che faccio? O cambio partito o lascio Carlo</a:t>
            </a:r>
          </a:p>
        </p:txBody>
      </p:sp>
      <p:cxnSp>
        <p:nvCxnSpPr>
          <p:cNvPr id="7" name="Connettore 2 6"/>
          <p:cNvCxnSpPr/>
          <p:nvPr/>
        </p:nvCxnSpPr>
        <p:spPr>
          <a:xfrm flipV="1">
            <a:off x="4876800" y="3258545"/>
            <a:ext cx="2290354" cy="17401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p:cNvCxnSpPr>
            <a:endCxn id="19" idx="1"/>
          </p:cNvCxnSpPr>
          <p:nvPr/>
        </p:nvCxnSpPr>
        <p:spPr>
          <a:xfrm flipV="1">
            <a:off x="4876800" y="5133093"/>
            <a:ext cx="1651249" cy="2349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073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6</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cognizione sociale</a:t>
            </a:r>
          </a:p>
          <a:p>
            <a:endParaRPr lang="it-IT" sz="2800" b="1" dirty="0">
              <a:solidFill>
                <a:schemeClr val="tx1"/>
              </a:solidFill>
              <a:latin typeface="Arial" panose="020B0604020202020204" pitchFamily="34" charset="0"/>
              <a:cs typeface="Arial" panose="020B0604020202020204" pitchFamily="34" charset="0"/>
            </a:endParaRPr>
          </a:p>
        </p:txBody>
      </p:sp>
      <p:sp>
        <p:nvSpPr>
          <p:cNvPr id="12" name="Rettangolo 11">
            <a:extLst>
              <a:ext uri="{FF2B5EF4-FFF2-40B4-BE49-F238E27FC236}">
                <a16:creationId xmlns:a16="http://schemas.microsoft.com/office/drawing/2014/main" id="{D460433B-485D-F049-8CE6-2ED106763DFD}"/>
              </a:ext>
            </a:extLst>
          </p:cNvPr>
          <p:cNvSpPr/>
          <p:nvPr/>
        </p:nvSpPr>
        <p:spPr>
          <a:xfrm>
            <a:off x="2861434" y="974637"/>
            <a:ext cx="5610831"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solidFill>
                  <a:schemeClr val="tx2">
                    <a:lumMod val="50000"/>
                  </a:schemeClr>
                </a:solidFill>
                <a:latin typeface="Cambria" panose="02040503050406030204" pitchFamily="18" charset="0"/>
                <a:cs typeface="Arial Narrow" panose="020B0604020202020204" pitchFamily="34" charset="0"/>
              </a:rPr>
              <a:t>Modelli e principi </a:t>
            </a:r>
            <a:r>
              <a:rPr lang="it-IT" dirty="0">
                <a:solidFill>
                  <a:schemeClr val="tx2">
                    <a:lumMod val="50000"/>
                  </a:schemeClr>
                </a:solidFill>
                <a:latin typeface="Cambria" panose="02040503050406030204" pitchFamily="18" charset="0"/>
                <a:cs typeface="Arial Narrow" panose="020B0604020202020204" pitchFamily="34" charset="0"/>
              </a:rPr>
              <a:t>alla base della cognizione sociale</a:t>
            </a:r>
          </a:p>
        </p:txBody>
      </p:sp>
      <p:sp>
        <p:nvSpPr>
          <p:cNvPr id="15" name="CasellaDiTesto 14">
            <a:extLst>
              <a:ext uri="{FF2B5EF4-FFF2-40B4-BE49-F238E27FC236}">
                <a16:creationId xmlns:a16="http://schemas.microsoft.com/office/drawing/2014/main" id="{D312A994-679A-7F41-BBEB-B69E3EB30F43}"/>
              </a:ext>
            </a:extLst>
          </p:cNvPr>
          <p:cNvSpPr txBox="1"/>
          <p:nvPr/>
        </p:nvSpPr>
        <p:spPr>
          <a:xfrm>
            <a:off x="1713238" y="2883206"/>
            <a:ext cx="3950715" cy="1569660"/>
          </a:xfrm>
          <a:prstGeom prst="rect">
            <a:avLst/>
          </a:prstGeom>
          <a:solidFill>
            <a:schemeClr val="bg1"/>
          </a:solidFill>
          <a:ln w="12700">
            <a:solidFill>
              <a:schemeClr val="tx2">
                <a:lumMod val="50000"/>
              </a:schemeClr>
            </a:solidFill>
            <a:prstDash val="dash"/>
          </a:ln>
        </p:spPr>
        <p:txBody>
          <a:bodyPr wrap="square" rtlCol="0">
            <a:spAutoFit/>
          </a:bodyPr>
          <a:lstStyle/>
          <a:p>
            <a:r>
              <a:rPr lang="it-IT" sz="1600" dirty="0">
                <a:latin typeface="Cambria" panose="02040503050406030204" pitchFamily="18" charset="0"/>
                <a:cs typeface="Arial Narrow" panose="020B0604020202020204" pitchFamily="34" charset="0"/>
              </a:rPr>
              <a:t>Gli individui come esseri </a:t>
            </a:r>
            <a:r>
              <a:rPr lang="it-IT" sz="1600" b="1" dirty="0">
                <a:latin typeface="Cambria" panose="02040503050406030204" pitchFamily="18" charset="0"/>
                <a:cs typeface="Arial Narrow" panose="020B0604020202020204" pitchFamily="34" charset="0"/>
              </a:rPr>
              <a:t>razionali alla ricerca di una </a:t>
            </a:r>
            <a:r>
              <a:rPr lang="it-IT" sz="1600" b="1" dirty="0">
                <a:solidFill>
                  <a:schemeClr val="tx2"/>
                </a:solidFill>
                <a:latin typeface="Cambria" panose="02040503050406030204" pitchFamily="18" charset="0"/>
                <a:cs typeface="Arial Narrow" panose="020B0604020202020204" pitchFamily="34" charset="0"/>
              </a:rPr>
              <a:t>spiegazione plausibile dei comportamenti delle persone</a:t>
            </a:r>
            <a:r>
              <a:rPr lang="it-IT" sz="1600" b="1" dirty="0">
                <a:latin typeface="Cambria" panose="02040503050406030204" pitchFamily="18" charset="0"/>
                <a:cs typeface="Arial Narrow" panose="020B0604020202020204" pitchFamily="34" charset="0"/>
              </a:rPr>
              <a:t> e delle </a:t>
            </a:r>
            <a:r>
              <a:rPr lang="it-IT" sz="1600" b="1" dirty="0">
                <a:solidFill>
                  <a:schemeClr val="tx2"/>
                </a:solidFill>
                <a:latin typeface="Cambria" panose="02040503050406030204" pitchFamily="18" charset="0"/>
                <a:cs typeface="Arial Narrow" panose="020B0604020202020204" pitchFamily="34" charset="0"/>
              </a:rPr>
              <a:t>cause dei fenomeni sociali</a:t>
            </a:r>
            <a:r>
              <a:rPr lang="it-IT" sz="1600" b="1" dirty="0">
                <a:latin typeface="Cambria" panose="02040503050406030204" pitchFamily="18" charset="0"/>
                <a:cs typeface="Arial Narrow" panose="020B0604020202020204" pitchFamily="34" charset="0"/>
              </a:rPr>
              <a:t> </a:t>
            </a:r>
            <a:r>
              <a:rPr lang="it-IT" sz="1600" dirty="0">
                <a:latin typeface="Cambria" panose="02040503050406030204" pitchFamily="18" charset="0"/>
                <a:cs typeface="Arial Narrow" panose="020B0604020202020204" pitchFamily="34" charset="0"/>
              </a:rPr>
              <a:t>sulla base delle proprie </a:t>
            </a:r>
            <a:r>
              <a:rPr lang="it-IT" sz="1600" b="1" dirty="0">
                <a:latin typeface="Cambria" panose="02040503050406030204" pitchFamily="18" charset="0"/>
                <a:cs typeface="Arial Narrow" panose="020B0604020202020204" pitchFamily="34" charset="0"/>
              </a:rPr>
              <a:t>capacità cognitive e delle informazioni </a:t>
            </a:r>
            <a:r>
              <a:rPr lang="it-IT" sz="1600" dirty="0">
                <a:latin typeface="Cambria" panose="02040503050406030204" pitchFamily="18" charset="0"/>
                <a:cs typeface="Arial Narrow" panose="020B0604020202020204" pitchFamily="34" charset="0"/>
              </a:rPr>
              <a:t>a propria disposizione.</a:t>
            </a:r>
            <a:endParaRPr lang="it-IT" sz="1600" b="1" dirty="0">
              <a:solidFill>
                <a:schemeClr val="accent6">
                  <a:lumMod val="50000"/>
                </a:schemeClr>
              </a:solidFill>
              <a:latin typeface="Cambria" panose="02040503050406030204" pitchFamily="18" charset="0"/>
              <a:cs typeface="Arial Narrow" panose="020B0604020202020204" pitchFamily="34" charset="0"/>
            </a:endParaRPr>
          </a:p>
        </p:txBody>
      </p:sp>
      <p:sp>
        <p:nvSpPr>
          <p:cNvPr id="14" name="CasellaDiTesto 13">
            <a:extLst>
              <a:ext uri="{FF2B5EF4-FFF2-40B4-BE49-F238E27FC236}">
                <a16:creationId xmlns:a16="http://schemas.microsoft.com/office/drawing/2014/main" id="{B56B7E4E-AF03-1E4F-93DD-D97176F9E43C}"/>
              </a:ext>
            </a:extLst>
          </p:cNvPr>
          <p:cNvSpPr txBox="1"/>
          <p:nvPr/>
        </p:nvSpPr>
        <p:spPr>
          <a:xfrm>
            <a:off x="1713236" y="2204864"/>
            <a:ext cx="3560946" cy="369332"/>
          </a:xfrm>
          <a:prstGeom prst="rect">
            <a:avLst/>
          </a:prstGeom>
          <a:solidFill>
            <a:schemeClr val="bg1"/>
          </a:solidFill>
          <a:ln w="25400">
            <a:solidFill>
              <a:schemeClr val="tx2"/>
            </a:solidFill>
          </a:ln>
        </p:spPr>
        <p:txBody>
          <a:bodyPr wrap="square" rtlCol="0">
            <a:spAutoFit/>
          </a:bodyPr>
          <a:lstStyle/>
          <a:p>
            <a:r>
              <a:rPr lang="it-IT" dirty="0">
                <a:latin typeface="Cambria" panose="02040503050406030204" pitchFamily="18" charset="0"/>
                <a:cs typeface="Arial Narrow" panose="020B0604020202020204" pitchFamily="34" charset="0"/>
              </a:rPr>
              <a:t>Modello dello </a:t>
            </a:r>
            <a:r>
              <a:rPr lang="it-IT" b="1" dirty="0">
                <a:latin typeface="Cambria" panose="02040503050406030204" pitchFamily="18" charset="0"/>
                <a:cs typeface="Arial Narrow" panose="020B0604020202020204" pitchFamily="34" charset="0"/>
              </a:rPr>
              <a:t>scienziato ingenuo</a:t>
            </a:r>
            <a:endParaRPr lang="it-IT" dirty="0">
              <a:latin typeface="Cambria" panose="02040503050406030204" pitchFamily="18" charset="0"/>
              <a:cs typeface="Arial Narrow" panose="020B0604020202020204" pitchFamily="34" charset="0"/>
            </a:endParaRPr>
          </a:p>
        </p:txBody>
      </p:sp>
      <p:sp>
        <p:nvSpPr>
          <p:cNvPr id="21" name="CasellaDiTesto 20">
            <a:extLst>
              <a:ext uri="{FF2B5EF4-FFF2-40B4-BE49-F238E27FC236}">
                <a16:creationId xmlns:a16="http://schemas.microsoft.com/office/drawing/2014/main" id="{89E4C5AF-991C-BB49-A90F-55AEA3E9B038}"/>
              </a:ext>
            </a:extLst>
          </p:cNvPr>
          <p:cNvSpPr txBox="1"/>
          <p:nvPr/>
        </p:nvSpPr>
        <p:spPr>
          <a:xfrm>
            <a:off x="1577787" y="1691516"/>
            <a:ext cx="1064715" cy="369332"/>
          </a:xfrm>
          <a:prstGeom prst="rect">
            <a:avLst/>
          </a:prstGeom>
          <a:noFill/>
        </p:spPr>
        <p:txBody>
          <a:bodyPr wrap="none" rtlCol="0">
            <a:spAutoFit/>
          </a:bodyPr>
          <a:lstStyle/>
          <a:p>
            <a:r>
              <a:rPr lang="it-IT" b="1" dirty="0">
                <a:latin typeface="Cambria" panose="02040503050406030204" pitchFamily="18" charset="0"/>
              </a:rPr>
              <a:t>Anni ‘70</a:t>
            </a:r>
          </a:p>
        </p:txBody>
      </p:sp>
      <p:cxnSp>
        <p:nvCxnSpPr>
          <p:cNvPr id="22" name="Connettore 1 21">
            <a:extLst>
              <a:ext uri="{FF2B5EF4-FFF2-40B4-BE49-F238E27FC236}">
                <a16:creationId xmlns:a16="http://schemas.microsoft.com/office/drawing/2014/main" id="{4779A3D9-E21B-324B-9966-2F1BEB922444}"/>
              </a:ext>
            </a:extLst>
          </p:cNvPr>
          <p:cNvCxnSpPr>
            <a:cxnSpLocks/>
          </p:cNvCxnSpPr>
          <p:nvPr/>
        </p:nvCxnSpPr>
        <p:spPr>
          <a:xfrm>
            <a:off x="1524001" y="1988840"/>
            <a:ext cx="207872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7" name="Gruppo 6">
            <a:extLst>
              <a:ext uri="{FF2B5EF4-FFF2-40B4-BE49-F238E27FC236}">
                <a16:creationId xmlns:a16="http://schemas.microsoft.com/office/drawing/2014/main" id="{90BE4CF9-524B-1B4B-8B07-14573DA16660}"/>
              </a:ext>
            </a:extLst>
          </p:cNvPr>
          <p:cNvGrpSpPr/>
          <p:nvPr/>
        </p:nvGrpSpPr>
        <p:grpSpPr>
          <a:xfrm>
            <a:off x="2642502" y="1876183"/>
            <a:ext cx="8097507" cy="2114655"/>
            <a:chOff x="1118501" y="1876182"/>
            <a:chExt cx="8097507" cy="2114655"/>
          </a:xfrm>
        </p:grpSpPr>
        <p:grpSp>
          <p:nvGrpSpPr>
            <p:cNvPr id="6" name="Gruppo 5">
              <a:extLst>
                <a:ext uri="{FF2B5EF4-FFF2-40B4-BE49-F238E27FC236}">
                  <a16:creationId xmlns:a16="http://schemas.microsoft.com/office/drawing/2014/main" id="{E1D568A3-FC36-8F44-84E1-993615BEC150}"/>
                </a:ext>
              </a:extLst>
            </p:cNvPr>
            <p:cNvGrpSpPr/>
            <p:nvPr/>
          </p:nvGrpSpPr>
          <p:grpSpPr>
            <a:xfrm>
              <a:off x="4139952" y="2790220"/>
              <a:ext cx="5076056" cy="1200617"/>
              <a:chOff x="4139952" y="2790220"/>
              <a:chExt cx="5076056" cy="1200617"/>
            </a:xfrm>
          </p:grpSpPr>
          <p:sp>
            <p:nvSpPr>
              <p:cNvPr id="16" name="CasellaDiTesto 15">
                <a:extLst>
                  <a:ext uri="{FF2B5EF4-FFF2-40B4-BE49-F238E27FC236}">
                    <a16:creationId xmlns:a16="http://schemas.microsoft.com/office/drawing/2014/main" id="{6A93ED7F-68A7-C04C-8297-5BC85038FC0E}"/>
                  </a:ext>
                </a:extLst>
              </p:cNvPr>
              <p:cNvSpPr txBox="1"/>
              <p:nvPr/>
            </p:nvSpPr>
            <p:spPr>
              <a:xfrm>
                <a:off x="4139952" y="2790220"/>
                <a:ext cx="5076056" cy="369332"/>
              </a:xfrm>
              <a:prstGeom prst="rect">
                <a:avLst/>
              </a:prstGeom>
              <a:noFill/>
              <a:ln w="25400">
                <a:noFill/>
              </a:ln>
            </p:spPr>
            <p:txBody>
              <a:bodyPr wrap="square" rtlCol="0">
                <a:spAutoFit/>
              </a:bodyPr>
              <a:lstStyle/>
              <a:p>
                <a:r>
                  <a:rPr lang="it-IT" dirty="0">
                    <a:latin typeface="Cambria" panose="02040503050406030204" pitchFamily="18" charset="0"/>
                    <a:cs typeface="Arial Narrow" panose="020B0604020202020204" pitchFamily="34" charset="0"/>
                  </a:rPr>
                  <a:t>Studio dei processi di </a:t>
                </a:r>
                <a:r>
                  <a:rPr lang="it-IT" b="1" dirty="0">
                    <a:solidFill>
                      <a:schemeClr val="tx2"/>
                    </a:solidFill>
                    <a:latin typeface="Cambria" panose="02040503050406030204" pitchFamily="18" charset="0"/>
                    <a:cs typeface="Arial Narrow" panose="020B0604020202020204" pitchFamily="34" charset="0"/>
                  </a:rPr>
                  <a:t>ATTRIBUZIONE CAUSALE</a:t>
                </a:r>
              </a:p>
            </p:txBody>
          </p:sp>
          <p:sp>
            <p:nvSpPr>
              <p:cNvPr id="20" name="CasellaDiTesto 19">
                <a:extLst>
                  <a:ext uri="{FF2B5EF4-FFF2-40B4-BE49-F238E27FC236}">
                    <a16:creationId xmlns:a16="http://schemas.microsoft.com/office/drawing/2014/main" id="{29CCE05A-FC22-BF42-90D1-C8D5CD697F59}"/>
                  </a:ext>
                </a:extLst>
              </p:cNvPr>
              <p:cNvSpPr txBox="1"/>
              <p:nvPr/>
            </p:nvSpPr>
            <p:spPr>
              <a:xfrm>
                <a:off x="4627419" y="3159840"/>
                <a:ext cx="4327344" cy="830997"/>
              </a:xfrm>
              <a:prstGeom prst="rect">
                <a:avLst/>
              </a:prstGeom>
              <a:noFill/>
              <a:ln w="12700">
                <a:noFill/>
                <a:prstDash val="dash"/>
              </a:ln>
            </p:spPr>
            <p:txBody>
              <a:bodyPr wrap="square" rtlCol="0">
                <a:spAutoFit/>
              </a:bodyPr>
              <a:lstStyle/>
              <a:p>
                <a:r>
                  <a:rPr lang="it-IT" sz="1600" dirty="0">
                    <a:latin typeface="Cambria" panose="02040503050406030204" pitchFamily="18" charset="0"/>
                    <a:cs typeface="Arial Narrow" panose="020B0604020202020204" pitchFamily="34" charset="0"/>
                  </a:rPr>
                  <a:t>Studio dei </a:t>
                </a:r>
                <a:r>
                  <a:rPr lang="it-IT" sz="1600" b="1" dirty="0">
                    <a:latin typeface="Cambria" panose="02040503050406030204" pitchFamily="18" charset="0"/>
                    <a:cs typeface="Arial Narrow" panose="020B0604020202020204" pitchFamily="34" charset="0"/>
                  </a:rPr>
                  <a:t>percorsi e delle strategie utilizzate </a:t>
                </a:r>
                <a:r>
                  <a:rPr lang="it-IT" sz="1600" dirty="0">
                    <a:latin typeface="Cambria" panose="02040503050406030204" pitchFamily="18" charset="0"/>
                    <a:cs typeface="Arial Narrow" panose="020B0604020202020204" pitchFamily="34" charset="0"/>
                  </a:rPr>
                  <a:t>dalle persone per spiegare </a:t>
                </a:r>
                <a:r>
                  <a:rPr lang="it-IT" sz="1600" b="1" dirty="0">
                    <a:latin typeface="Cambria" panose="02040503050406030204" pitchFamily="18" charset="0"/>
                    <a:cs typeface="Arial Narrow" panose="020B0604020202020204" pitchFamily="34" charset="0"/>
                  </a:rPr>
                  <a:t>CAUSALMENTE</a:t>
                </a:r>
                <a:r>
                  <a:rPr lang="it-IT" sz="1600" dirty="0">
                    <a:latin typeface="Cambria" panose="02040503050406030204" pitchFamily="18" charset="0"/>
                    <a:cs typeface="Arial Narrow" panose="020B0604020202020204" pitchFamily="34" charset="0"/>
                  </a:rPr>
                  <a:t> gli eventi osservati nel proprio contesto sociale.</a:t>
                </a:r>
              </a:p>
            </p:txBody>
          </p:sp>
        </p:grpSp>
        <p:cxnSp>
          <p:nvCxnSpPr>
            <p:cNvPr id="23" name="Connettore 4 22">
              <a:extLst>
                <a:ext uri="{FF2B5EF4-FFF2-40B4-BE49-F238E27FC236}">
                  <a16:creationId xmlns:a16="http://schemas.microsoft.com/office/drawing/2014/main" id="{6311A927-11AD-104E-AF5A-ADDA17DDCEB1}"/>
                </a:ext>
              </a:extLst>
            </p:cNvPr>
            <p:cNvCxnSpPr>
              <a:cxnSpLocks/>
              <a:stCxn id="21" idx="3"/>
            </p:cNvCxnSpPr>
            <p:nvPr/>
          </p:nvCxnSpPr>
          <p:spPr>
            <a:xfrm>
              <a:off x="1118501" y="1876182"/>
              <a:ext cx="5548979" cy="842167"/>
            </a:xfrm>
            <a:prstGeom prst="bentConnector3">
              <a:avLst>
                <a:gd name="adj1" fmla="val 100082"/>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sp>
        <p:nvSpPr>
          <p:cNvPr id="2" name="CasellaDiTesto 1"/>
          <p:cNvSpPr txBox="1"/>
          <p:nvPr/>
        </p:nvSpPr>
        <p:spPr>
          <a:xfrm>
            <a:off x="6966857" y="4452866"/>
            <a:ext cx="3683726" cy="646331"/>
          </a:xfrm>
          <a:prstGeom prst="rect">
            <a:avLst/>
          </a:prstGeom>
          <a:noFill/>
        </p:spPr>
        <p:txBody>
          <a:bodyPr wrap="square" rtlCol="0">
            <a:spAutoFit/>
          </a:bodyPr>
          <a:lstStyle/>
          <a:p>
            <a:r>
              <a:rPr lang="it-IT" dirty="0"/>
              <a:t>Esempio: qual è la causa di quella violenza a scuola?</a:t>
            </a:r>
          </a:p>
        </p:txBody>
      </p:sp>
    </p:spTree>
    <p:extLst>
      <p:ext uri="{BB962C8B-B14F-4D97-AF65-F5344CB8AC3E}">
        <p14:creationId xmlns:p14="http://schemas.microsoft.com/office/powerpoint/2010/main" val="2077455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7</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cognizione sociale</a:t>
            </a:r>
          </a:p>
          <a:p>
            <a:endParaRPr lang="it-IT" sz="2800" b="1" dirty="0">
              <a:solidFill>
                <a:schemeClr val="tx1"/>
              </a:solidFill>
              <a:latin typeface="Arial" panose="020B0604020202020204" pitchFamily="34" charset="0"/>
              <a:cs typeface="Arial" panose="020B0604020202020204" pitchFamily="34" charset="0"/>
            </a:endParaRPr>
          </a:p>
        </p:txBody>
      </p:sp>
      <p:sp>
        <p:nvSpPr>
          <p:cNvPr id="12" name="Rettangolo 11">
            <a:extLst>
              <a:ext uri="{FF2B5EF4-FFF2-40B4-BE49-F238E27FC236}">
                <a16:creationId xmlns:a16="http://schemas.microsoft.com/office/drawing/2014/main" id="{D460433B-485D-F049-8CE6-2ED106763DFD}"/>
              </a:ext>
            </a:extLst>
          </p:cNvPr>
          <p:cNvSpPr/>
          <p:nvPr/>
        </p:nvSpPr>
        <p:spPr>
          <a:xfrm>
            <a:off x="2861434" y="974637"/>
            <a:ext cx="5610831"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solidFill>
                  <a:schemeClr val="tx2">
                    <a:lumMod val="50000"/>
                  </a:schemeClr>
                </a:solidFill>
                <a:latin typeface="Cambria" panose="02040503050406030204" pitchFamily="18" charset="0"/>
                <a:cs typeface="Arial Narrow" panose="020B0604020202020204" pitchFamily="34" charset="0"/>
              </a:rPr>
              <a:t>Modelli e principi </a:t>
            </a:r>
            <a:r>
              <a:rPr lang="it-IT" dirty="0">
                <a:solidFill>
                  <a:schemeClr val="tx2">
                    <a:lumMod val="50000"/>
                  </a:schemeClr>
                </a:solidFill>
                <a:latin typeface="Cambria" panose="02040503050406030204" pitchFamily="18" charset="0"/>
                <a:cs typeface="Arial Narrow" panose="020B0604020202020204" pitchFamily="34" charset="0"/>
              </a:rPr>
              <a:t>alla base della cognizione sociale</a:t>
            </a:r>
          </a:p>
        </p:txBody>
      </p:sp>
      <p:sp>
        <p:nvSpPr>
          <p:cNvPr id="15" name="CasellaDiTesto 14">
            <a:extLst>
              <a:ext uri="{FF2B5EF4-FFF2-40B4-BE49-F238E27FC236}">
                <a16:creationId xmlns:a16="http://schemas.microsoft.com/office/drawing/2014/main" id="{D312A994-679A-7F41-BBEB-B69E3EB30F43}"/>
              </a:ext>
            </a:extLst>
          </p:cNvPr>
          <p:cNvSpPr txBox="1"/>
          <p:nvPr/>
        </p:nvSpPr>
        <p:spPr>
          <a:xfrm>
            <a:off x="1713238" y="2883206"/>
            <a:ext cx="4166739" cy="1077218"/>
          </a:xfrm>
          <a:prstGeom prst="rect">
            <a:avLst/>
          </a:prstGeom>
          <a:solidFill>
            <a:schemeClr val="bg1"/>
          </a:solidFill>
          <a:ln w="12700">
            <a:solidFill>
              <a:schemeClr val="tx2">
                <a:lumMod val="50000"/>
              </a:schemeClr>
            </a:solidFill>
            <a:prstDash val="dash"/>
          </a:ln>
        </p:spPr>
        <p:txBody>
          <a:bodyPr wrap="square" rtlCol="0">
            <a:spAutoFit/>
          </a:bodyPr>
          <a:lstStyle/>
          <a:p>
            <a:r>
              <a:rPr lang="it-IT" sz="1600" dirty="0">
                <a:latin typeface="Cambria" panose="02040503050406030204" pitchFamily="18" charset="0"/>
                <a:cs typeface="Arial Narrow" panose="020B0604020202020204" pitchFamily="34" charset="0"/>
              </a:rPr>
              <a:t>Gli esseri umani, dotati di </a:t>
            </a:r>
            <a:r>
              <a:rPr lang="it-IT" sz="1600" b="1" dirty="0">
                <a:latin typeface="Cambria" panose="02040503050406030204" pitchFamily="18" charset="0"/>
                <a:cs typeface="Arial Narrow" panose="020B0604020202020204" pitchFamily="34" charset="0"/>
              </a:rPr>
              <a:t>risorse cognitive </a:t>
            </a:r>
            <a:r>
              <a:rPr lang="it-IT" sz="1600" b="1" dirty="0">
                <a:solidFill>
                  <a:schemeClr val="tx2"/>
                </a:solidFill>
                <a:latin typeface="Cambria" panose="02040503050406030204" pitchFamily="18" charset="0"/>
                <a:cs typeface="Arial Narrow" panose="020B0604020202020204" pitchFamily="34" charset="0"/>
              </a:rPr>
              <a:t>limitate</a:t>
            </a:r>
            <a:r>
              <a:rPr lang="it-IT" sz="1600" dirty="0">
                <a:latin typeface="Cambria" panose="02040503050406030204" pitchFamily="18" charset="0"/>
                <a:cs typeface="Arial Narrow" panose="020B0604020202020204" pitchFamily="34" charset="0"/>
              </a:rPr>
              <a:t> e </a:t>
            </a:r>
            <a:r>
              <a:rPr lang="it-IT" sz="1600" b="1" dirty="0">
                <a:latin typeface="Cambria" panose="02040503050406030204" pitchFamily="18" charset="0"/>
                <a:cs typeface="Arial Narrow" panose="020B0604020202020204" pitchFamily="34" charset="0"/>
              </a:rPr>
              <a:t>sotto </a:t>
            </a:r>
            <a:r>
              <a:rPr lang="it-IT" sz="1600" b="1" dirty="0">
                <a:solidFill>
                  <a:schemeClr val="tx2"/>
                </a:solidFill>
                <a:latin typeface="Cambria" panose="02040503050406030204" pitchFamily="18" charset="0"/>
                <a:cs typeface="Arial Narrow" panose="020B0604020202020204" pitchFamily="34" charset="0"/>
              </a:rPr>
              <a:t>pressione temporale</a:t>
            </a:r>
            <a:r>
              <a:rPr lang="it-IT" sz="1600" dirty="0">
                <a:latin typeface="Cambria" panose="02040503050406030204" pitchFamily="18" charset="0"/>
                <a:cs typeface="Arial Narrow" panose="020B0604020202020204" pitchFamily="34" charset="0"/>
              </a:rPr>
              <a:t>, sono propensi all’utilizzo di </a:t>
            </a:r>
            <a:r>
              <a:rPr lang="it-IT" sz="1600" b="1" dirty="0">
                <a:latin typeface="Cambria" panose="02040503050406030204" pitchFamily="18" charset="0"/>
                <a:cs typeface="Arial Narrow" panose="020B0604020202020204" pitchFamily="34" charset="0"/>
              </a:rPr>
              <a:t>processi cognitivi </a:t>
            </a:r>
            <a:r>
              <a:rPr lang="it-IT" sz="1600" b="1" dirty="0">
                <a:solidFill>
                  <a:schemeClr val="tx2"/>
                </a:solidFill>
                <a:latin typeface="Cambria" panose="02040503050406030204" pitchFamily="18" charset="0"/>
                <a:cs typeface="Arial Narrow" panose="020B0604020202020204" pitchFamily="34" charset="0"/>
              </a:rPr>
              <a:t>rapidi e poco controllati.</a:t>
            </a:r>
          </a:p>
        </p:txBody>
      </p:sp>
      <p:sp>
        <p:nvSpPr>
          <p:cNvPr id="14" name="CasellaDiTesto 13">
            <a:extLst>
              <a:ext uri="{FF2B5EF4-FFF2-40B4-BE49-F238E27FC236}">
                <a16:creationId xmlns:a16="http://schemas.microsoft.com/office/drawing/2014/main" id="{B56B7E4E-AF03-1E4F-93DD-D97176F9E43C}"/>
              </a:ext>
            </a:extLst>
          </p:cNvPr>
          <p:cNvSpPr txBox="1"/>
          <p:nvPr/>
        </p:nvSpPr>
        <p:spPr>
          <a:xfrm>
            <a:off x="1713236" y="2204864"/>
            <a:ext cx="5390876" cy="369332"/>
          </a:xfrm>
          <a:prstGeom prst="rect">
            <a:avLst/>
          </a:prstGeom>
          <a:solidFill>
            <a:schemeClr val="bg1"/>
          </a:solidFill>
          <a:ln w="25400">
            <a:solidFill>
              <a:schemeClr val="tx2"/>
            </a:solidFill>
          </a:ln>
        </p:spPr>
        <p:txBody>
          <a:bodyPr wrap="square" rtlCol="0">
            <a:spAutoFit/>
          </a:bodyPr>
          <a:lstStyle/>
          <a:p>
            <a:r>
              <a:rPr lang="it-IT" dirty="0">
                <a:latin typeface="Cambria" panose="02040503050406030204" pitchFamily="18" charset="0"/>
                <a:cs typeface="Arial Narrow" panose="020B0604020202020204" pitchFamily="34" charset="0"/>
              </a:rPr>
              <a:t>Modello dello </a:t>
            </a:r>
            <a:r>
              <a:rPr lang="it-IT" b="1" dirty="0">
                <a:latin typeface="Cambria" panose="02040503050406030204" pitchFamily="18" charset="0"/>
                <a:cs typeface="Arial Narrow" panose="020B0604020202020204" pitchFamily="34" charset="0"/>
              </a:rPr>
              <a:t>economizzatore di risorse cognitive</a:t>
            </a:r>
            <a:endParaRPr lang="it-IT" dirty="0">
              <a:latin typeface="Cambria" panose="02040503050406030204" pitchFamily="18" charset="0"/>
              <a:cs typeface="Arial Narrow" panose="020B0604020202020204" pitchFamily="34" charset="0"/>
            </a:endParaRPr>
          </a:p>
        </p:txBody>
      </p:sp>
      <p:sp>
        <p:nvSpPr>
          <p:cNvPr id="21" name="CasellaDiTesto 20">
            <a:extLst>
              <a:ext uri="{FF2B5EF4-FFF2-40B4-BE49-F238E27FC236}">
                <a16:creationId xmlns:a16="http://schemas.microsoft.com/office/drawing/2014/main" id="{89E4C5AF-991C-BB49-A90F-55AEA3E9B038}"/>
              </a:ext>
            </a:extLst>
          </p:cNvPr>
          <p:cNvSpPr txBox="1"/>
          <p:nvPr/>
        </p:nvSpPr>
        <p:spPr>
          <a:xfrm>
            <a:off x="1577787" y="1691516"/>
            <a:ext cx="1064715" cy="369332"/>
          </a:xfrm>
          <a:prstGeom prst="rect">
            <a:avLst/>
          </a:prstGeom>
          <a:noFill/>
        </p:spPr>
        <p:txBody>
          <a:bodyPr wrap="none" rtlCol="0">
            <a:spAutoFit/>
          </a:bodyPr>
          <a:lstStyle/>
          <a:p>
            <a:r>
              <a:rPr lang="it-IT" b="1" dirty="0">
                <a:latin typeface="Cambria" panose="02040503050406030204" pitchFamily="18" charset="0"/>
              </a:rPr>
              <a:t>Anni ‘80</a:t>
            </a:r>
          </a:p>
        </p:txBody>
      </p:sp>
      <p:cxnSp>
        <p:nvCxnSpPr>
          <p:cNvPr id="22" name="Connettore 1 21">
            <a:extLst>
              <a:ext uri="{FF2B5EF4-FFF2-40B4-BE49-F238E27FC236}">
                <a16:creationId xmlns:a16="http://schemas.microsoft.com/office/drawing/2014/main" id="{4779A3D9-E21B-324B-9966-2F1BEB922444}"/>
              </a:ext>
            </a:extLst>
          </p:cNvPr>
          <p:cNvCxnSpPr>
            <a:cxnSpLocks/>
          </p:cNvCxnSpPr>
          <p:nvPr/>
        </p:nvCxnSpPr>
        <p:spPr>
          <a:xfrm>
            <a:off x="1524001" y="1988840"/>
            <a:ext cx="20787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CasellaDiTesto 1"/>
          <p:cNvSpPr txBox="1"/>
          <p:nvPr/>
        </p:nvSpPr>
        <p:spPr>
          <a:xfrm>
            <a:off x="2090057" y="4598126"/>
            <a:ext cx="4615543" cy="1200329"/>
          </a:xfrm>
          <a:prstGeom prst="rect">
            <a:avLst/>
          </a:prstGeom>
          <a:noFill/>
        </p:spPr>
        <p:txBody>
          <a:bodyPr wrap="square" rtlCol="0">
            <a:spAutoFit/>
          </a:bodyPr>
          <a:lstStyle/>
          <a:p>
            <a:r>
              <a:rPr lang="it-IT" dirty="0"/>
              <a:t>Esempio : le euristiche</a:t>
            </a:r>
          </a:p>
          <a:p>
            <a:r>
              <a:rPr lang="it-IT" dirty="0"/>
              <a:t>Devo decidere se fidarmi o meno della fidanzata di mio fratello e ho a disposizione solo una cena per decidere</a:t>
            </a:r>
          </a:p>
        </p:txBody>
      </p:sp>
    </p:spTree>
    <p:extLst>
      <p:ext uri="{BB962C8B-B14F-4D97-AF65-F5344CB8AC3E}">
        <p14:creationId xmlns:p14="http://schemas.microsoft.com/office/powerpoint/2010/main" val="3939127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8</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cognizione sociale</a:t>
            </a:r>
          </a:p>
          <a:p>
            <a:endParaRPr lang="it-IT" sz="2800" b="1" dirty="0">
              <a:solidFill>
                <a:schemeClr val="tx1"/>
              </a:solidFill>
              <a:latin typeface="Arial" panose="020B0604020202020204" pitchFamily="34" charset="0"/>
              <a:cs typeface="Arial" panose="020B0604020202020204" pitchFamily="34" charset="0"/>
            </a:endParaRPr>
          </a:p>
        </p:txBody>
      </p:sp>
      <p:sp>
        <p:nvSpPr>
          <p:cNvPr id="12" name="Rettangolo 11">
            <a:extLst>
              <a:ext uri="{FF2B5EF4-FFF2-40B4-BE49-F238E27FC236}">
                <a16:creationId xmlns:a16="http://schemas.microsoft.com/office/drawing/2014/main" id="{D460433B-485D-F049-8CE6-2ED106763DFD}"/>
              </a:ext>
            </a:extLst>
          </p:cNvPr>
          <p:cNvSpPr/>
          <p:nvPr/>
        </p:nvSpPr>
        <p:spPr>
          <a:xfrm>
            <a:off x="2861434" y="974637"/>
            <a:ext cx="5610831"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solidFill>
                  <a:schemeClr val="tx2">
                    <a:lumMod val="50000"/>
                  </a:schemeClr>
                </a:solidFill>
                <a:latin typeface="Cambria" panose="02040503050406030204" pitchFamily="18" charset="0"/>
                <a:cs typeface="Arial Narrow" panose="020B0604020202020204" pitchFamily="34" charset="0"/>
              </a:rPr>
              <a:t>Modelli e principi </a:t>
            </a:r>
            <a:r>
              <a:rPr lang="it-IT" dirty="0">
                <a:solidFill>
                  <a:schemeClr val="tx2">
                    <a:lumMod val="50000"/>
                  </a:schemeClr>
                </a:solidFill>
                <a:latin typeface="Cambria" panose="02040503050406030204" pitchFamily="18" charset="0"/>
                <a:cs typeface="Arial Narrow" panose="020B0604020202020204" pitchFamily="34" charset="0"/>
              </a:rPr>
              <a:t>alla base della cognizione sociale</a:t>
            </a:r>
          </a:p>
        </p:txBody>
      </p:sp>
      <p:sp>
        <p:nvSpPr>
          <p:cNvPr id="15" name="CasellaDiTesto 14">
            <a:extLst>
              <a:ext uri="{FF2B5EF4-FFF2-40B4-BE49-F238E27FC236}">
                <a16:creationId xmlns:a16="http://schemas.microsoft.com/office/drawing/2014/main" id="{D312A994-679A-7F41-BBEB-B69E3EB30F43}"/>
              </a:ext>
            </a:extLst>
          </p:cNvPr>
          <p:cNvSpPr txBox="1"/>
          <p:nvPr/>
        </p:nvSpPr>
        <p:spPr>
          <a:xfrm>
            <a:off x="1713238" y="2883206"/>
            <a:ext cx="4310755" cy="1077218"/>
          </a:xfrm>
          <a:prstGeom prst="rect">
            <a:avLst/>
          </a:prstGeom>
          <a:solidFill>
            <a:schemeClr val="bg1"/>
          </a:solidFill>
          <a:ln w="12700">
            <a:solidFill>
              <a:schemeClr val="tx2">
                <a:lumMod val="50000"/>
              </a:schemeClr>
            </a:solidFill>
            <a:prstDash val="dash"/>
          </a:ln>
        </p:spPr>
        <p:txBody>
          <a:bodyPr wrap="square" rtlCol="0">
            <a:spAutoFit/>
          </a:bodyPr>
          <a:lstStyle/>
          <a:p>
            <a:r>
              <a:rPr lang="it-IT" sz="1600" dirty="0">
                <a:latin typeface="Cambria" panose="02040503050406030204" pitchFamily="18" charset="0"/>
                <a:cs typeface="Arial Narrow" panose="020B0604020202020204" pitchFamily="34" charset="0"/>
              </a:rPr>
              <a:t>Gli individui </a:t>
            </a:r>
            <a:r>
              <a:rPr lang="it-IT" sz="1600" b="1" dirty="0">
                <a:latin typeface="Cambria" panose="02040503050406030204" pitchFamily="18" charset="0"/>
                <a:cs typeface="Arial Narrow" panose="020B0604020202020204" pitchFamily="34" charset="0"/>
              </a:rPr>
              <a:t>utilizzano in </a:t>
            </a:r>
            <a:r>
              <a:rPr lang="it-IT" sz="1600" b="1" dirty="0">
                <a:solidFill>
                  <a:schemeClr val="tx2"/>
                </a:solidFill>
                <a:latin typeface="Cambria" panose="02040503050406030204" pitchFamily="18" charset="0"/>
                <a:cs typeface="Arial Narrow" panose="020B0604020202020204" pitchFamily="34" charset="0"/>
              </a:rPr>
              <a:t>maniera strategica</a:t>
            </a:r>
            <a:r>
              <a:rPr lang="it-IT" sz="1600" b="1" dirty="0">
                <a:latin typeface="Cambria" panose="02040503050406030204" pitchFamily="18" charset="0"/>
                <a:cs typeface="Arial Narrow" panose="020B0604020202020204" pitchFamily="34" charset="0"/>
              </a:rPr>
              <a:t> i processi a loro disposizione</a:t>
            </a:r>
            <a:r>
              <a:rPr lang="it-IT" sz="1600" dirty="0">
                <a:latin typeface="Cambria" panose="02040503050406030204" pitchFamily="18" charset="0"/>
                <a:cs typeface="Arial Narrow" panose="020B0604020202020204" pitchFamily="34" charset="0"/>
              </a:rPr>
              <a:t>, sia consapevoli che inconsapevoli, </a:t>
            </a:r>
            <a:r>
              <a:rPr lang="it-IT" sz="1600" b="1" dirty="0">
                <a:latin typeface="Cambria" panose="02040503050406030204" pitchFamily="18" charset="0"/>
                <a:cs typeface="Arial Narrow" panose="020B0604020202020204" pitchFamily="34" charset="0"/>
              </a:rPr>
              <a:t>per raggiungere i loro </a:t>
            </a:r>
            <a:r>
              <a:rPr lang="it-IT" sz="1600" b="1" dirty="0">
                <a:solidFill>
                  <a:schemeClr val="tx2"/>
                </a:solidFill>
                <a:latin typeface="Cambria" panose="02040503050406030204" pitchFamily="18" charset="0"/>
                <a:cs typeface="Arial Narrow" panose="020B0604020202020204" pitchFamily="34" charset="0"/>
              </a:rPr>
              <a:t>obiettivi</a:t>
            </a:r>
            <a:r>
              <a:rPr lang="it-IT" sz="1600" b="1" dirty="0">
                <a:latin typeface="Cambria" panose="02040503050406030204" pitchFamily="18" charset="0"/>
                <a:cs typeface="Arial Narrow" panose="020B0604020202020204" pitchFamily="34" charset="0"/>
              </a:rPr>
              <a:t>.</a:t>
            </a:r>
            <a:endParaRPr lang="it-IT" sz="1600" b="1" dirty="0">
              <a:solidFill>
                <a:schemeClr val="tx2"/>
              </a:solidFill>
              <a:latin typeface="Cambria" panose="02040503050406030204" pitchFamily="18" charset="0"/>
              <a:cs typeface="Arial Narrow" panose="020B0604020202020204" pitchFamily="34" charset="0"/>
            </a:endParaRPr>
          </a:p>
        </p:txBody>
      </p:sp>
      <p:sp>
        <p:nvSpPr>
          <p:cNvPr id="14" name="CasellaDiTesto 13">
            <a:extLst>
              <a:ext uri="{FF2B5EF4-FFF2-40B4-BE49-F238E27FC236}">
                <a16:creationId xmlns:a16="http://schemas.microsoft.com/office/drawing/2014/main" id="{B56B7E4E-AF03-1E4F-93DD-D97176F9E43C}"/>
              </a:ext>
            </a:extLst>
          </p:cNvPr>
          <p:cNvSpPr txBox="1"/>
          <p:nvPr/>
        </p:nvSpPr>
        <p:spPr>
          <a:xfrm>
            <a:off x="1713237" y="2204864"/>
            <a:ext cx="3560945" cy="369332"/>
          </a:xfrm>
          <a:prstGeom prst="rect">
            <a:avLst/>
          </a:prstGeom>
          <a:solidFill>
            <a:schemeClr val="bg1"/>
          </a:solidFill>
          <a:ln w="25400">
            <a:solidFill>
              <a:schemeClr val="tx2"/>
            </a:solidFill>
          </a:ln>
        </p:spPr>
        <p:txBody>
          <a:bodyPr wrap="square" rtlCol="0">
            <a:spAutoFit/>
          </a:bodyPr>
          <a:lstStyle/>
          <a:p>
            <a:r>
              <a:rPr lang="it-IT" dirty="0">
                <a:latin typeface="Cambria" panose="02040503050406030204" pitchFamily="18" charset="0"/>
                <a:cs typeface="Arial Narrow" panose="020B0604020202020204" pitchFamily="34" charset="0"/>
              </a:rPr>
              <a:t>Modello dello </a:t>
            </a:r>
            <a:r>
              <a:rPr lang="it-IT" b="1" dirty="0">
                <a:latin typeface="Cambria" panose="02040503050406030204" pitchFamily="18" charset="0"/>
                <a:cs typeface="Arial Narrow" panose="020B0604020202020204" pitchFamily="34" charset="0"/>
              </a:rPr>
              <a:t>stratega motivato</a:t>
            </a:r>
            <a:endParaRPr lang="it-IT" dirty="0">
              <a:latin typeface="Cambria" panose="02040503050406030204" pitchFamily="18" charset="0"/>
              <a:cs typeface="Arial Narrow" panose="020B0604020202020204" pitchFamily="34" charset="0"/>
            </a:endParaRPr>
          </a:p>
        </p:txBody>
      </p:sp>
      <p:sp>
        <p:nvSpPr>
          <p:cNvPr id="21" name="CasellaDiTesto 20">
            <a:extLst>
              <a:ext uri="{FF2B5EF4-FFF2-40B4-BE49-F238E27FC236}">
                <a16:creationId xmlns:a16="http://schemas.microsoft.com/office/drawing/2014/main" id="{89E4C5AF-991C-BB49-A90F-55AEA3E9B038}"/>
              </a:ext>
            </a:extLst>
          </p:cNvPr>
          <p:cNvSpPr txBox="1"/>
          <p:nvPr/>
        </p:nvSpPr>
        <p:spPr>
          <a:xfrm>
            <a:off x="1577787" y="1691516"/>
            <a:ext cx="1064715" cy="369332"/>
          </a:xfrm>
          <a:prstGeom prst="rect">
            <a:avLst/>
          </a:prstGeom>
          <a:noFill/>
        </p:spPr>
        <p:txBody>
          <a:bodyPr wrap="none" rtlCol="0">
            <a:spAutoFit/>
          </a:bodyPr>
          <a:lstStyle/>
          <a:p>
            <a:r>
              <a:rPr lang="it-IT" b="1" dirty="0">
                <a:latin typeface="Cambria" panose="02040503050406030204" pitchFamily="18" charset="0"/>
              </a:rPr>
              <a:t>Anni ‘90</a:t>
            </a:r>
          </a:p>
        </p:txBody>
      </p:sp>
      <p:cxnSp>
        <p:nvCxnSpPr>
          <p:cNvPr id="22" name="Connettore 1 21">
            <a:extLst>
              <a:ext uri="{FF2B5EF4-FFF2-40B4-BE49-F238E27FC236}">
                <a16:creationId xmlns:a16="http://schemas.microsoft.com/office/drawing/2014/main" id="{4779A3D9-E21B-324B-9966-2F1BEB922444}"/>
              </a:ext>
            </a:extLst>
          </p:cNvPr>
          <p:cNvCxnSpPr>
            <a:cxnSpLocks/>
          </p:cNvCxnSpPr>
          <p:nvPr/>
        </p:nvCxnSpPr>
        <p:spPr>
          <a:xfrm>
            <a:off x="1524001" y="1988840"/>
            <a:ext cx="2078725"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CasellaDiTesto 1"/>
          <p:cNvSpPr txBox="1"/>
          <p:nvPr/>
        </p:nvSpPr>
        <p:spPr>
          <a:xfrm>
            <a:off x="1942011" y="4693920"/>
            <a:ext cx="4850675" cy="2031325"/>
          </a:xfrm>
          <a:prstGeom prst="rect">
            <a:avLst/>
          </a:prstGeom>
          <a:noFill/>
        </p:spPr>
        <p:txBody>
          <a:bodyPr wrap="square" rtlCol="0">
            <a:spAutoFit/>
          </a:bodyPr>
          <a:lstStyle/>
          <a:p>
            <a:r>
              <a:rPr lang="it-IT" dirty="0"/>
              <a:t>Es: io posso essere molto motivato a dire che quella ragazza è pessima per mio fratello perché non voglio essere sostituita. Anche se non la conosco bene parto già con l’intenzione di farle la guerra perché non mi interessa comprendere le sue ragioni, questo avviene anche se ho una buona possibilità di sbagliare giudizio</a:t>
            </a:r>
          </a:p>
        </p:txBody>
      </p:sp>
    </p:spTree>
    <p:extLst>
      <p:ext uri="{BB962C8B-B14F-4D97-AF65-F5344CB8AC3E}">
        <p14:creationId xmlns:p14="http://schemas.microsoft.com/office/powerpoint/2010/main" val="2768160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47E38C0-08CF-F741-88EF-F3398AD1F37A}"/>
              </a:ext>
            </a:extLst>
          </p:cNvPr>
          <p:cNvSpPr>
            <a:spLocks noGrp="1"/>
          </p:cNvSpPr>
          <p:nvPr>
            <p:ph type="sldNum" sz="quarter" idx="12"/>
          </p:nvPr>
        </p:nvSpPr>
        <p:spPr/>
        <p:txBody>
          <a:bodyPr/>
          <a:lstStyle/>
          <a:p>
            <a:fld id="{E3AAEEB7-370C-4CD1-84ED-44A96922B98A}" type="slidenum">
              <a:rPr lang="it-IT" smtClean="0"/>
              <a:pPr/>
              <a:t>9</a:t>
            </a:fld>
            <a:endParaRPr lang="it-IT"/>
          </a:p>
        </p:txBody>
      </p:sp>
      <p:sp>
        <p:nvSpPr>
          <p:cNvPr id="11" name="Rettangolo 10">
            <a:extLst>
              <a:ext uri="{FF2B5EF4-FFF2-40B4-BE49-F238E27FC236}">
                <a16:creationId xmlns:a16="http://schemas.microsoft.com/office/drawing/2014/main" id="{309AF259-E9A8-E04B-9AFF-5B3010423C0D}"/>
              </a:ext>
            </a:extLst>
          </p:cNvPr>
          <p:cNvSpPr/>
          <p:nvPr/>
        </p:nvSpPr>
        <p:spPr>
          <a:xfrm>
            <a:off x="1661453" y="590428"/>
            <a:ext cx="6810811" cy="858443"/>
          </a:xfrm>
          <a:prstGeom prst="rect">
            <a:avLst/>
          </a:prstGeom>
          <a:noFill/>
          <a:ln cmpd="sng">
            <a:solidFill>
              <a:schemeClr val="tx2">
                <a:alpha val="86000"/>
              </a:schemeClr>
            </a:solidFill>
            <a:prstDash val="solid"/>
            <a:extLst>
              <a:ext uri="{C807C97D-BFC1-408E-A445-0C87EB9F89A2}">
                <ask:lineSketchStyleProps xmlns:ask="http://schemas.microsoft.com/office/drawing/2018/sketchyshapes" sd="1219033472">
                  <a:custGeom>
                    <a:avLst/>
                    <a:gdLst>
                      <a:gd name="connsiteX0" fmla="*/ 0 w 9178724"/>
                      <a:gd name="connsiteY0" fmla="*/ 0 h 620030"/>
                      <a:gd name="connsiteX1" fmla="*/ 298309 w 9178724"/>
                      <a:gd name="connsiteY1" fmla="*/ 0 h 620030"/>
                      <a:gd name="connsiteX2" fmla="*/ 596617 w 9178724"/>
                      <a:gd name="connsiteY2" fmla="*/ 0 h 620030"/>
                      <a:gd name="connsiteX3" fmla="*/ 894926 w 9178724"/>
                      <a:gd name="connsiteY3" fmla="*/ 0 h 620030"/>
                      <a:gd name="connsiteX4" fmla="*/ 1652170 w 9178724"/>
                      <a:gd name="connsiteY4" fmla="*/ 0 h 620030"/>
                      <a:gd name="connsiteX5" fmla="*/ 2225841 w 9178724"/>
                      <a:gd name="connsiteY5" fmla="*/ 0 h 620030"/>
                      <a:gd name="connsiteX6" fmla="*/ 2524149 w 9178724"/>
                      <a:gd name="connsiteY6" fmla="*/ 0 h 620030"/>
                      <a:gd name="connsiteX7" fmla="*/ 3097819 w 9178724"/>
                      <a:gd name="connsiteY7" fmla="*/ 0 h 620030"/>
                      <a:gd name="connsiteX8" fmla="*/ 3855064 w 9178724"/>
                      <a:gd name="connsiteY8" fmla="*/ 0 h 620030"/>
                      <a:gd name="connsiteX9" fmla="*/ 4336947 w 9178724"/>
                      <a:gd name="connsiteY9" fmla="*/ 0 h 620030"/>
                      <a:gd name="connsiteX10" fmla="*/ 4818830 w 9178724"/>
                      <a:gd name="connsiteY10" fmla="*/ 0 h 620030"/>
                      <a:gd name="connsiteX11" fmla="*/ 5392500 w 9178724"/>
                      <a:gd name="connsiteY11" fmla="*/ 0 h 620030"/>
                      <a:gd name="connsiteX12" fmla="*/ 6057958 w 9178724"/>
                      <a:gd name="connsiteY12" fmla="*/ 0 h 620030"/>
                      <a:gd name="connsiteX13" fmla="*/ 6723415 w 9178724"/>
                      <a:gd name="connsiteY13" fmla="*/ 0 h 620030"/>
                      <a:gd name="connsiteX14" fmla="*/ 7388873 w 9178724"/>
                      <a:gd name="connsiteY14" fmla="*/ 0 h 620030"/>
                      <a:gd name="connsiteX15" fmla="*/ 8146118 w 9178724"/>
                      <a:gd name="connsiteY15" fmla="*/ 0 h 620030"/>
                      <a:gd name="connsiteX16" fmla="*/ 9178724 w 9178724"/>
                      <a:gd name="connsiteY16" fmla="*/ 0 h 620030"/>
                      <a:gd name="connsiteX17" fmla="*/ 9178724 w 9178724"/>
                      <a:gd name="connsiteY17" fmla="*/ 316215 h 620030"/>
                      <a:gd name="connsiteX18" fmla="*/ 9178724 w 9178724"/>
                      <a:gd name="connsiteY18" fmla="*/ 620030 h 620030"/>
                      <a:gd name="connsiteX19" fmla="*/ 8421479 w 9178724"/>
                      <a:gd name="connsiteY19" fmla="*/ 620030 h 620030"/>
                      <a:gd name="connsiteX20" fmla="*/ 7847809 w 9178724"/>
                      <a:gd name="connsiteY20" fmla="*/ 620030 h 620030"/>
                      <a:gd name="connsiteX21" fmla="*/ 7365926 w 9178724"/>
                      <a:gd name="connsiteY21" fmla="*/ 620030 h 620030"/>
                      <a:gd name="connsiteX22" fmla="*/ 6884043 w 9178724"/>
                      <a:gd name="connsiteY22" fmla="*/ 620030 h 620030"/>
                      <a:gd name="connsiteX23" fmla="*/ 6402160 w 9178724"/>
                      <a:gd name="connsiteY23" fmla="*/ 620030 h 620030"/>
                      <a:gd name="connsiteX24" fmla="*/ 5920277 w 9178724"/>
                      <a:gd name="connsiteY24" fmla="*/ 620030 h 620030"/>
                      <a:gd name="connsiteX25" fmla="*/ 5254819 w 9178724"/>
                      <a:gd name="connsiteY25" fmla="*/ 620030 h 620030"/>
                      <a:gd name="connsiteX26" fmla="*/ 4681149 w 9178724"/>
                      <a:gd name="connsiteY26" fmla="*/ 620030 h 620030"/>
                      <a:gd name="connsiteX27" fmla="*/ 4382841 w 9178724"/>
                      <a:gd name="connsiteY27" fmla="*/ 620030 h 620030"/>
                      <a:gd name="connsiteX28" fmla="*/ 3900958 w 9178724"/>
                      <a:gd name="connsiteY28" fmla="*/ 620030 h 620030"/>
                      <a:gd name="connsiteX29" fmla="*/ 3235500 w 9178724"/>
                      <a:gd name="connsiteY29" fmla="*/ 620030 h 620030"/>
                      <a:gd name="connsiteX30" fmla="*/ 2845404 w 9178724"/>
                      <a:gd name="connsiteY30" fmla="*/ 620030 h 620030"/>
                      <a:gd name="connsiteX31" fmla="*/ 2088160 w 9178724"/>
                      <a:gd name="connsiteY31" fmla="*/ 620030 h 620030"/>
                      <a:gd name="connsiteX32" fmla="*/ 1330915 w 9178724"/>
                      <a:gd name="connsiteY32" fmla="*/ 620030 h 620030"/>
                      <a:gd name="connsiteX33" fmla="*/ 757245 w 9178724"/>
                      <a:gd name="connsiteY33" fmla="*/ 620030 h 620030"/>
                      <a:gd name="connsiteX34" fmla="*/ 0 w 9178724"/>
                      <a:gd name="connsiteY34" fmla="*/ 620030 h 620030"/>
                      <a:gd name="connsiteX35" fmla="*/ 0 w 9178724"/>
                      <a:gd name="connsiteY35" fmla="*/ 310015 h 620030"/>
                      <a:gd name="connsiteX36" fmla="*/ 0 w 9178724"/>
                      <a:gd name="connsiteY36" fmla="*/ 0 h 62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178724" h="620030" fill="none" extrusionOk="0">
                        <a:moveTo>
                          <a:pt x="0" y="0"/>
                        </a:moveTo>
                        <a:cubicBezTo>
                          <a:pt x="102535" y="-35417"/>
                          <a:pt x="231128" y="19743"/>
                          <a:pt x="298309" y="0"/>
                        </a:cubicBezTo>
                        <a:cubicBezTo>
                          <a:pt x="365490" y="-19743"/>
                          <a:pt x="504771" y="6903"/>
                          <a:pt x="596617" y="0"/>
                        </a:cubicBezTo>
                        <a:cubicBezTo>
                          <a:pt x="688463" y="-6903"/>
                          <a:pt x="801466" y="32459"/>
                          <a:pt x="894926" y="0"/>
                        </a:cubicBezTo>
                        <a:cubicBezTo>
                          <a:pt x="988386" y="-32459"/>
                          <a:pt x="1351220" y="8679"/>
                          <a:pt x="1652170" y="0"/>
                        </a:cubicBezTo>
                        <a:cubicBezTo>
                          <a:pt x="1953120" y="-8679"/>
                          <a:pt x="2036343" y="40882"/>
                          <a:pt x="2225841" y="0"/>
                        </a:cubicBezTo>
                        <a:cubicBezTo>
                          <a:pt x="2415339" y="-40882"/>
                          <a:pt x="2409558" y="12227"/>
                          <a:pt x="2524149" y="0"/>
                        </a:cubicBezTo>
                        <a:cubicBezTo>
                          <a:pt x="2638740" y="-12227"/>
                          <a:pt x="2909787" y="59308"/>
                          <a:pt x="3097819" y="0"/>
                        </a:cubicBezTo>
                        <a:cubicBezTo>
                          <a:pt x="3285851" y="-59308"/>
                          <a:pt x="3499507" y="53098"/>
                          <a:pt x="3855064" y="0"/>
                        </a:cubicBezTo>
                        <a:cubicBezTo>
                          <a:pt x="4210622" y="-53098"/>
                          <a:pt x="4150339" y="24700"/>
                          <a:pt x="4336947" y="0"/>
                        </a:cubicBezTo>
                        <a:cubicBezTo>
                          <a:pt x="4523555" y="-24700"/>
                          <a:pt x="4623920" y="10678"/>
                          <a:pt x="4818830" y="0"/>
                        </a:cubicBezTo>
                        <a:cubicBezTo>
                          <a:pt x="5013740" y="-10678"/>
                          <a:pt x="5127394" y="40268"/>
                          <a:pt x="5392500" y="0"/>
                        </a:cubicBezTo>
                        <a:cubicBezTo>
                          <a:pt x="5657606" y="-40268"/>
                          <a:pt x="5754330" y="74320"/>
                          <a:pt x="6057958" y="0"/>
                        </a:cubicBezTo>
                        <a:cubicBezTo>
                          <a:pt x="6361586" y="-74320"/>
                          <a:pt x="6494940" y="37329"/>
                          <a:pt x="6723415" y="0"/>
                        </a:cubicBezTo>
                        <a:cubicBezTo>
                          <a:pt x="6951890" y="-37329"/>
                          <a:pt x="7117832" y="30948"/>
                          <a:pt x="7388873" y="0"/>
                        </a:cubicBezTo>
                        <a:cubicBezTo>
                          <a:pt x="7659914" y="-30948"/>
                          <a:pt x="7926991" y="65074"/>
                          <a:pt x="8146118" y="0"/>
                        </a:cubicBezTo>
                        <a:cubicBezTo>
                          <a:pt x="8365246" y="-65074"/>
                          <a:pt x="8701383" y="71750"/>
                          <a:pt x="9178724" y="0"/>
                        </a:cubicBezTo>
                        <a:cubicBezTo>
                          <a:pt x="9200174" y="141322"/>
                          <a:pt x="9160033" y="216766"/>
                          <a:pt x="9178724" y="316215"/>
                        </a:cubicBezTo>
                        <a:cubicBezTo>
                          <a:pt x="9197415" y="415665"/>
                          <a:pt x="9170910" y="493137"/>
                          <a:pt x="9178724" y="620030"/>
                        </a:cubicBezTo>
                        <a:cubicBezTo>
                          <a:pt x="8847610" y="633606"/>
                          <a:pt x="8699284" y="581521"/>
                          <a:pt x="8421479" y="620030"/>
                        </a:cubicBezTo>
                        <a:cubicBezTo>
                          <a:pt x="8143674" y="658539"/>
                          <a:pt x="8043343" y="588100"/>
                          <a:pt x="7847809" y="620030"/>
                        </a:cubicBezTo>
                        <a:cubicBezTo>
                          <a:pt x="7652275" y="651960"/>
                          <a:pt x="7499974" y="566721"/>
                          <a:pt x="7365926" y="620030"/>
                        </a:cubicBezTo>
                        <a:cubicBezTo>
                          <a:pt x="7231878" y="673339"/>
                          <a:pt x="6983206" y="609203"/>
                          <a:pt x="6884043" y="620030"/>
                        </a:cubicBezTo>
                        <a:cubicBezTo>
                          <a:pt x="6784880" y="630857"/>
                          <a:pt x="6634085" y="589226"/>
                          <a:pt x="6402160" y="620030"/>
                        </a:cubicBezTo>
                        <a:cubicBezTo>
                          <a:pt x="6170235" y="650834"/>
                          <a:pt x="6075682" y="619367"/>
                          <a:pt x="5920277" y="620030"/>
                        </a:cubicBezTo>
                        <a:cubicBezTo>
                          <a:pt x="5764872" y="620693"/>
                          <a:pt x="5573139" y="548710"/>
                          <a:pt x="5254819" y="620030"/>
                        </a:cubicBezTo>
                        <a:cubicBezTo>
                          <a:pt x="4936499" y="691350"/>
                          <a:pt x="4839040" y="582151"/>
                          <a:pt x="4681149" y="620030"/>
                        </a:cubicBezTo>
                        <a:cubicBezTo>
                          <a:pt x="4523258" y="657909"/>
                          <a:pt x="4447847" y="611926"/>
                          <a:pt x="4382841" y="620030"/>
                        </a:cubicBezTo>
                        <a:cubicBezTo>
                          <a:pt x="4317835" y="628134"/>
                          <a:pt x="4075188" y="570834"/>
                          <a:pt x="3900958" y="620030"/>
                        </a:cubicBezTo>
                        <a:cubicBezTo>
                          <a:pt x="3726728" y="669226"/>
                          <a:pt x="3504960" y="595564"/>
                          <a:pt x="3235500" y="620030"/>
                        </a:cubicBezTo>
                        <a:cubicBezTo>
                          <a:pt x="2966040" y="644496"/>
                          <a:pt x="3034078" y="612289"/>
                          <a:pt x="2845404" y="620030"/>
                        </a:cubicBezTo>
                        <a:cubicBezTo>
                          <a:pt x="2656730" y="627771"/>
                          <a:pt x="2449560" y="570399"/>
                          <a:pt x="2088160" y="620030"/>
                        </a:cubicBezTo>
                        <a:cubicBezTo>
                          <a:pt x="1726760" y="669661"/>
                          <a:pt x="1489744" y="618694"/>
                          <a:pt x="1330915" y="620030"/>
                        </a:cubicBezTo>
                        <a:cubicBezTo>
                          <a:pt x="1172086" y="621366"/>
                          <a:pt x="970889" y="568148"/>
                          <a:pt x="757245" y="620030"/>
                        </a:cubicBezTo>
                        <a:cubicBezTo>
                          <a:pt x="543601" y="671912"/>
                          <a:pt x="288056" y="618081"/>
                          <a:pt x="0" y="620030"/>
                        </a:cubicBezTo>
                        <a:cubicBezTo>
                          <a:pt x="-24602" y="527322"/>
                          <a:pt x="13740" y="373087"/>
                          <a:pt x="0" y="310015"/>
                        </a:cubicBezTo>
                        <a:cubicBezTo>
                          <a:pt x="-13740" y="246943"/>
                          <a:pt x="26405" y="66838"/>
                          <a:pt x="0" y="0"/>
                        </a:cubicBezTo>
                        <a:close/>
                      </a:path>
                      <a:path w="9178724" h="620030" stroke="0" extrusionOk="0">
                        <a:moveTo>
                          <a:pt x="0" y="0"/>
                        </a:moveTo>
                        <a:cubicBezTo>
                          <a:pt x="96739" y="-29740"/>
                          <a:pt x="316269" y="55884"/>
                          <a:pt x="481883" y="0"/>
                        </a:cubicBezTo>
                        <a:cubicBezTo>
                          <a:pt x="647497" y="-55884"/>
                          <a:pt x="662906" y="22298"/>
                          <a:pt x="780192" y="0"/>
                        </a:cubicBezTo>
                        <a:cubicBezTo>
                          <a:pt x="897478" y="-22298"/>
                          <a:pt x="1174454" y="84120"/>
                          <a:pt x="1537436" y="0"/>
                        </a:cubicBezTo>
                        <a:cubicBezTo>
                          <a:pt x="1900418" y="-84120"/>
                          <a:pt x="1921992" y="49836"/>
                          <a:pt x="2019319" y="0"/>
                        </a:cubicBezTo>
                        <a:cubicBezTo>
                          <a:pt x="2116646" y="-49836"/>
                          <a:pt x="2279697" y="53246"/>
                          <a:pt x="2501202" y="0"/>
                        </a:cubicBezTo>
                        <a:cubicBezTo>
                          <a:pt x="2722707" y="-53246"/>
                          <a:pt x="3105924" y="15731"/>
                          <a:pt x="3258447" y="0"/>
                        </a:cubicBezTo>
                        <a:cubicBezTo>
                          <a:pt x="3410970" y="-15731"/>
                          <a:pt x="3548202" y="42104"/>
                          <a:pt x="3648543" y="0"/>
                        </a:cubicBezTo>
                        <a:cubicBezTo>
                          <a:pt x="3748884" y="-42104"/>
                          <a:pt x="4173673" y="21777"/>
                          <a:pt x="4405788" y="0"/>
                        </a:cubicBezTo>
                        <a:cubicBezTo>
                          <a:pt x="4637904" y="-21777"/>
                          <a:pt x="4991337" y="42536"/>
                          <a:pt x="5163032" y="0"/>
                        </a:cubicBezTo>
                        <a:cubicBezTo>
                          <a:pt x="5334727" y="-42536"/>
                          <a:pt x="5620270" y="48170"/>
                          <a:pt x="5736703" y="0"/>
                        </a:cubicBezTo>
                        <a:cubicBezTo>
                          <a:pt x="5853136" y="-48170"/>
                          <a:pt x="6278797" y="51597"/>
                          <a:pt x="6493947" y="0"/>
                        </a:cubicBezTo>
                        <a:cubicBezTo>
                          <a:pt x="6709097" y="-51597"/>
                          <a:pt x="6791622" y="51322"/>
                          <a:pt x="6975830" y="0"/>
                        </a:cubicBezTo>
                        <a:cubicBezTo>
                          <a:pt x="7160038" y="-51322"/>
                          <a:pt x="7222993" y="41857"/>
                          <a:pt x="7457713" y="0"/>
                        </a:cubicBezTo>
                        <a:cubicBezTo>
                          <a:pt x="7692433" y="-41857"/>
                          <a:pt x="7885776" y="62575"/>
                          <a:pt x="8123171" y="0"/>
                        </a:cubicBezTo>
                        <a:cubicBezTo>
                          <a:pt x="8360566" y="-62575"/>
                          <a:pt x="8394351" y="45246"/>
                          <a:pt x="8605054" y="0"/>
                        </a:cubicBezTo>
                        <a:cubicBezTo>
                          <a:pt x="8815757" y="-45246"/>
                          <a:pt x="8988246" y="15581"/>
                          <a:pt x="9178724" y="0"/>
                        </a:cubicBezTo>
                        <a:cubicBezTo>
                          <a:pt x="9202683" y="95727"/>
                          <a:pt x="9155313" y="164771"/>
                          <a:pt x="9178724" y="322416"/>
                        </a:cubicBezTo>
                        <a:cubicBezTo>
                          <a:pt x="9202135" y="480061"/>
                          <a:pt x="9157802" y="527713"/>
                          <a:pt x="9178724" y="620030"/>
                        </a:cubicBezTo>
                        <a:cubicBezTo>
                          <a:pt x="8951193" y="671370"/>
                          <a:pt x="8799462" y="595443"/>
                          <a:pt x="8513267" y="620030"/>
                        </a:cubicBezTo>
                        <a:cubicBezTo>
                          <a:pt x="8227072" y="644617"/>
                          <a:pt x="8259683" y="573792"/>
                          <a:pt x="8123171" y="620030"/>
                        </a:cubicBezTo>
                        <a:cubicBezTo>
                          <a:pt x="7986659" y="666268"/>
                          <a:pt x="7591580" y="543706"/>
                          <a:pt x="7365926" y="620030"/>
                        </a:cubicBezTo>
                        <a:cubicBezTo>
                          <a:pt x="7140272" y="696354"/>
                          <a:pt x="6935755" y="598652"/>
                          <a:pt x="6792256" y="620030"/>
                        </a:cubicBezTo>
                        <a:cubicBezTo>
                          <a:pt x="6648757" y="641408"/>
                          <a:pt x="6575267" y="585033"/>
                          <a:pt x="6402160" y="620030"/>
                        </a:cubicBezTo>
                        <a:cubicBezTo>
                          <a:pt x="6229053" y="655027"/>
                          <a:pt x="6024031" y="591791"/>
                          <a:pt x="5828490" y="620030"/>
                        </a:cubicBezTo>
                        <a:cubicBezTo>
                          <a:pt x="5632949" y="648269"/>
                          <a:pt x="5678078" y="587768"/>
                          <a:pt x="5530181" y="620030"/>
                        </a:cubicBezTo>
                        <a:cubicBezTo>
                          <a:pt x="5382284" y="652292"/>
                          <a:pt x="5354071" y="600649"/>
                          <a:pt x="5231873" y="620030"/>
                        </a:cubicBezTo>
                        <a:cubicBezTo>
                          <a:pt x="5109675" y="639411"/>
                          <a:pt x="4917260" y="557481"/>
                          <a:pt x="4658202" y="620030"/>
                        </a:cubicBezTo>
                        <a:cubicBezTo>
                          <a:pt x="4399144" y="682579"/>
                          <a:pt x="4442789" y="601632"/>
                          <a:pt x="4268107" y="620030"/>
                        </a:cubicBezTo>
                        <a:cubicBezTo>
                          <a:pt x="4093426" y="638428"/>
                          <a:pt x="3806188" y="560095"/>
                          <a:pt x="3602649" y="620030"/>
                        </a:cubicBezTo>
                        <a:cubicBezTo>
                          <a:pt x="3399110" y="679965"/>
                          <a:pt x="3364832" y="602250"/>
                          <a:pt x="3212553" y="620030"/>
                        </a:cubicBezTo>
                        <a:cubicBezTo>
                          <a:pt x="3060274" y="637810"/>
                          <a:pt x="2803745" y="611116"/>
                          <a:pt x="2547096" y="620030"/>
                        </a:cubicBezTo>
                        <a:cubicBezTo>
                          <a:pt x="2290447" y="628944"/>
                          <a:pt x="2330663" y="599928"/>
                          <a:pt x="2248787" y="620030"/>
                        </a:cubicBezTo>
                        <a:cubicBezTo>
                          <a:pt x="2166911" y="640132"/>
                          <a:pt x="1894976" y="566256"/>
                          <a:pt x="1583330" y="620030"/>
                        </a:cubicBezTo>
                        <a:cubicBezTo>
                          <a:pt x="1271684" y="673804"/>
                          <a:pt x="1331706" y="588276"/>
                          <a:pt x="1193234" y="620030"/>
                        </a:cubicBezTo>
                        <a:cubicBezTo>
                          <a:pt x="1054762" y="651784"/>
                          <a:pt x="1037048" y="618999"/>
                          <a:pt x="894926" y="620030"/>
                        </a:cubicBezTo>
                        <a:cubicBezTo>
                          <a:pt x="752804" y="621061"/>
                          <a:pt x="670831" y="580283"/>
                          <a:pt x="504830" y="620030"/>
                        </a:cubicBezTo>
                        <a:cubicBezTo>
                          <a:pt x="338829" y="659777"/>
                          <a:pt x="209164" y="605714"/>
                          <a:pt x="0" y="620030"/>
                        </a:cubicBezTo>
                        <a:cubicBezTo>
                          <a:pt x="-25652" y="520703"/>
                          <a:pt x="14295" y="447375"/>
                          <a:pt x="0" y="322416"/>
                        </a:cubicBezTo>
                        <a:cubicBezTo>
                          <a:pt x="-14295" y="197457"/>
                          <a:pt x="4354" y="146233"/>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800" b="1" dirty="0">
                <a:solidFill>
                  <a:schemeClr val="tx1"/>
                </a:solidFill>
                <a:latin typeface="Cambria" panose="02040503050406030204" pitchFamily="18" charset="0"/>
                <a:cs typeface="Arial" panose="020B0604020202020204" pitchFamily="34" charset="0"/>
              </a:rPr>
              <a:t>La cognizione sociale</a:t>
            </a:r>
          </a:p>
          <a:p>
            <a:endParaRPr lang="it-IT" sz="2800" b="1" dirty="0">
              <a:solidFill>
                <a:schemeClr val="tx1"/>
              </a:solidFill>
              <a:latin typeface="Arial" panose="020B0604020202020204" pitchFamily="34" charset="0"/>
              <a:cs typeface="Arial" panose="020B0604020202020204" pitchFamily="34" charset="0"/>
            </a:endParaRPr>
          </a:p>
        </p:txBody>
      </p:sp>
      <p:sp>
        <p:nvSpPr>
          <p:cNvPr id="12" name="Rettangolo 11">
            <a:extLst>
              <a:ext uri="{FF2B5EF4-FFF2-40B4-BE49-F238E27FC236}">
                <a16:creationId xmlns:a16="http://schemas.microsoft.com/office/drawing/2014/main" id="{D460433B-485D-F049-8CE6-2ED106763DFD}"/>
              </a:ext>
            </a:extLst>
          </p:cNvPr>
          <p:cNvSpPr/>
          <p:nvPr/>
        </p:nvSpPr>
        <p:spPr>
          <a:xfrm>
            <a:off x="2861434" y="974637"/>
            <a:ext cx="5610831" cy="507831"/>
          </a:xfrm>
          <a:prstGeom prst="rect">
            <a:avLst/>
          </a:prstGeom>
        </p:spPr>
        <p:txBody>
          <a:bodyPr wrap="none">
            <a:spAutoFit/>
          </a:bodyPr>
          <a:lstStyle/>
          <a:p>
            <a:pPr marL="285750" indent="-285750">
              <a:lnSpc>
                <a:spcPct val="150000"/>
              </a:lnSpc>
              <a:buFont typeface="Arial" panose="020B0604020202020204" pitchFamily="34" charset="0"/>
              <a:buChar char="•"/>
            </a:pPr>
            <a:r>
              <a:rPr lang="it-IT" b="1" dirty="0">
                <a:solidFill>
                  <a:schemeClr val="tx2">
                    <a:lumMod val="50000"/>
                  </a:schemeClr>
                </a:solidFill>
                <a:latin typeface="Cambria" panose="02040503050406030204" pitchFamily="18" charset="0"/>
                <a:cs typeface="Arial Narrow" panose="020B0604020202020204" pitchFamily="34" charset="0"/>
              </a:rPr>
              <a:t>Modelli e principi </a:t>
            </a:r>
            <a:r>
              <a:rPr lang="it-IT" dirty="0">
                <a:solidFill>
                  <a:schemeClr val="tx2">
                    <a:lumMod val="50000"/>
                  </a:schemeClr>
                </a:solidFill>
                <a:latin typeface="Cambria" panose="02040503050406030204" pitchFamily="18" charset="0"/>
                <a:cs typeface="Arial Narrow" panose="020B0604020202020204" pitchFamily="34" charset="0"/>
              </a:rPr>
              <a:t>alla base della cognizione sociale</a:t>
            </a:r>
          </a:p>
        </p:txBody>
      </p:sp>
      <p:sp>
        <p:nvSpPr>
          <p:cNvPr id="9" name="CasellaDiTesto 8">
            <a:extLst>
              <a:ext uri="{FF2B5EF4-FFF2-40B4-BE49-F238E27FC236}">
                <a16:creationId xmlns:a16="http://schemas.microsoft.com/office/drawing/2014/main" id="{141CF05C-4927-6B44-B7EF-4967BE7374D4}"/>
              </a:ext>
            </a:extLst>
          </p:cNvPr>
          <p:cNvSpPr txBox="1"/>
          <p:nvPr/>
        </p:nvSpPr>
        <p:spPr>
          <a:xfrm>
            <a:off x="1661452" y="1763524"/>
            <a:ext cx="7746916" cy="369332"/>
          </a:xfrm>
          <a:prstGeom prst="rect">
            <a:avLst/>
          </a:prstGeom>
          <a:solidFill>
            <a:schemeClr val="bg1"/>
          </a:solidFill>
          <a:ln w="25400">
            <a:solidFill>
              <a:schemeClr val="tx2"/>
            </a:solidFill>
          </a:ln>
        </p:spPr>
        <p:txBody>
          <a:bodyPr wrap="square" rtlCol="0">
            <a:spAutoFit/>
          </a:bodyPr>
          <a:lstStyle/>
          <a:p>
            <a:r>
              <a:rPr lang="it-IT" b="1" dirty="0">
                <a:latin typeface="Cambria" panose="02040503050406030204" pitchFamily="18" charset="0"/>
                <a:cs typeface="Arial Narrow" panose="020B0604020202020204" pitchFamily="34" charset="0"/>
              </a:rPr>
              <a:t>Principi di elaborazione </a:t>
            </a:r>
            <a:r>
              <a:rPr lang="it-IT" b="1" dirty="0">
                <a:solidFill>
                  <a:schemeClr val="accent1"/>
                </a:solidFill>
                <a:latin typeface="Cambria" panose="02040503050406030204" pitchFamily="18" charset="0"/>
                <a:cs typeface="Arial Narrow" panose="020B0604020202020204" pitchFamily="34" charset="0"/>
              </a:rPr>
              <a:t>cognitiva</a:t>
            </a:r>
            <a:r>
              <a:rPr lang="it-IT" dirty="0">
                <a:latin typeface="Cambria" panose="02040503050406030204" pitchFamily="18" charset="0"/>
                <a:cs typeface="Arial Narrow" panose="020B0604020202020204" pitchFamily="34" charset="0"/>
              </a:rPr>
              <a:t>.</a:t>
            </a:r>
          </a:p>
        </p:txBody>
      </p:sp>
      <p:grpSp>
        <p:nvGrpSpPr>
          <p:cNvPr id="6" name="Gruppo 5">
            <a:extLst>
              <a:ext uri="{FF2B5EF4-FFF2-40B4-BE49-F238E27FC236}">
                <a16:creationId xmlns:a16="http://schemas.microsoft.com/office/drawing/2014/main" id="{3D2BB185-FA5D-8F4C-8018-C7E62A882812}"/>
              </a:ext>
            </a:extLst>
          </p:cNvPr>
          <p:cNvGrpSpPr/>
          <p:nvPr/>
        </p:nvGrpSpPr>
        <p:grpSpPr>
          <a:xfrm>
            <a:off x="1828801" y="2996952"/>
            <a:ext cx="3187075" cy="2332414"/>
            <a:chOff x="304800" y="2996952"/>
            <a:chExt cx="3187075" cy="2332414"/>
          </a:xfrm>
        </p:grpSpPr>
        <p:sp>
          <p:nvSpPr>
            <p:cNvPr id="17" name="CasellaDiTesto 16">
              <a:extLst>
                <a:ext uri="{FF2B5EF4-FFF2-40B4-BE49-F238E27FC236}">
                  <a16:creationId xmlns:a16="http://schemas.microsoft.com/office/drawing/2014/main" id="{39DFC727-F938-F246-8FD7-DA59A24C3F6D}"/>
                </a:ext>
              </a:extLst>
            </p:cNvPr>
            <p:cNvSpPr txBox="1"/>
            <p:nvPr/>
          </p:nvSpPr>
          <p:spPr>
            <a:xfrm>
              <a:off x="304800" y="2996952"/>
              <a:ext cx="2346316" cy="461665"/>
            </a:xfrm>
            <a:prstGeom prst="rect">
              <a:avLst/>
            </a:prstGeom>
            <a:solidFill>
              <a:schemeClr val="bg1"/>
            </a:solidFill>
            <a:ln w="25400">
              <a:solidFill>
                <a:schemeClr val="tx2"/>
              </a:solidFill>
            </a:ln>
          </p:spPr>
          <p:txBody>
            <a:bodyPr wrap="square" rtlCol="0">
              <a:spAutoFit/>
            </a:bodyPr>
            <a:lstStyle/>
            <a:p>
              <a:r>
                <a:rPr lang="it-IT" sz="2400" dirty="0">
                  <a:solidFill>
                    <a:schemeClr val="tx2"/>
                  </a:solidFill>
                  <a:latin typeface="Cambria" panose="02040503050406030204" pitchFamily="18" charset="0"/>
                  <a:cs typeface="Arial Narrow" panose="020B0604020202020204" pitchFamily="34" charset="0"/>
                </a:rPr>
                <a:t>ACCESSIBILITÀ</a:t>
              </a:r>
            </a:p>
          </p:txBody>
        </p:sp>
        <p:sp>
          <p:nvSpPr>
            <p:cNvPr id="19" name="CasellaDiTesto 18">
              <a:extLst>
                <a:ext uri="{FF2B5EF4-FFF2-40B4-BE49-F238E27FC236}">
                  <a16:creationId xmlns:a16="http://schemas.microsoft.com/office/drawing/2014/main" id="{CD930E7D-99A9-C043-B24D-EC013EEA66EA}"/>
                </a:ext>
              </a:extLst>
            </p:cNvPr>
            <p:cNvSpPr txBox="1"/>
            <p:nvPr/>
          </p:nvSpPr>
          <p:spPr>
            <a:xfrm>
              <a:off x="304800" y="3575040"/>
              <a:ext cx="3187075" cy="1754326"/>
            </a:xfrm>
            <a:prstGeom prst="rect">
              <a:avLst/>
            </a:prstGeom>
            <a:noFill/>
            <a:ln>
              <a:noFill/>
            </a:ln>
          </p:spPr>
          <p:txBody>
            <a:bodyPr wrap="square" rtlCol="0">
              <a:spAutoFit/>
            </a:bodyPr>
            <a:lstStyle/>
            <a:p>
              <a:r>
                <a:rPr lang="it-IT" dirty="0">
                  <a:latin typeface="Cambria" panose="02040503050406030204" pitchFamily="18" charset="0"/>
                  <a:cs typeface="Arial" panose="020B0604020202020204" pitchFamily="34" charset="0"/>
                </a:rPr>
                <a:t>Più le informazioni sono accessibili e più esercitano </a:t>
              </a:r>
              <a:r>
                <a:rPr lang="it-IT" b="1" dirty="0">
                  <a:latin typeface="Cambria" panose="02040503050406030204" pitchFamily="18" charset="0"/>
                  <a:cs typeface="Arial" panose="020B0604020202020204" pitchFamily="34" charset="0"/>
                </a:rPr>
                <a:t>un’influenza sulla nostra vita mentale</a:t>
              </a:r>
              <a:r>
                <a:rPr lang="it-IT" dirty="0">
                  <a:latin typeface="Cambria" panose="02040503050406030204" pitchFamily="18" charset="0"/>
                  <a:cs typeface="Arial" panose="020B0604020202020204" pitchFamily="34" charset="0"/>
                </a:rPr>
                <a:t>, sul nostro modo di </a:t>
              </a:r>
              <a:r>
                <a:rPr lang="it-IT" b="1" dirty="0">
                  <a:latin typeface="Cambria" panose="02040503050406030204" pitchFamily="18" charset="0"/>
                  <a:cs typeface="Arial" panose="020B0604020202020204" pitchFamily="34" charset="0"/>
                </a:rPr>
                <a:t>percepire gli altri </a:t>
              </a:r>
              <a:r>
                <a:rPr lang="it-IT" dirty="0">
                  <a:latin typeface="Cambria" panose="02040503050406030204" pitchFamily="18" charset="0"/>
                  <a:cs typeface="Arial" panose="020B0604020202020204" pitchFamily="34" charset="0"/>
                </a:rPr>
                <a:t>e di </a:t>
              </a:r>
              <a:r>
                <a:rPr lang="it-IT" b="1" dirty="0">
                  <a:latin typeface="Cambria" panose="02040503050406030204" pitchFamily="18" charset="0"/>
                  <a:cs typeface="Arial" panose="020B0604020202020204" pitchFamily="34" charset="0"/>
                </a:rPr>
                <a:t>interpretare la realtà </a:t>
              </a:r>
              <a:r>
                <a:rPr lang="it-IT" dirty="0">
                  <a:latin typeface="Cambria" panose="02040503050406030204" pitchFamily="18" charset="0"/>
                  <a:cs typeface="Arial" panose="020B0604020202020204" pitchFamily="34" charset="0"/>
                </a:rPr>
                <a:t>sociale.</a:t>
              </a:r>
            </a:p>
          </p:txBody>
        </p:sp>
      </p:grpSp>
      <p:grpSp>
        <p:nvGrpSpPr>
          <p:cNvPr id="27" name="Gruppo 26">
            <a:extLst>
              <a:ext uri="{FF2B5EF4-FFF2-40B4-BE49-F238E27FC236}">
                <a16:creationId xmlns:a16="http://schemas.microsoft.com/office/drawing/2014/main" id="{6F08BFF2-3C0C-344E-80C7-30A4ED3C9446}"/>
              </a:ext>
            </a:extLst>
          </p:cNvPr>
          <p:cNvGrpSpPr/>
          <p:nvPr/>
        </p:nvGrpSpPr>
        <p:grpSpPr>
          <a:xfrm>
            <a:off x="5534913" y="2996952"/>
            <a:ext cx="5007051" cy="2880320"/>
            <a:chOff x="4010912" y="2996952"/>
            <a:chExt cx="5007051" cy="2880320"/>
          </a:xfrm>
        </p:grpSpPr>
        <p:cxnSp>
          <p:nvCxnSpPr>
            <p:cNvPr id="20" name="Connettore 1 19">
              <a:extLst>
                <a:ext uri="{FF2B5EF4-FFF2-40B4-BE49-F238E27FC236}">
                  <a16:creationId xmlns:a16="http://schemas.microsoft.com/office/drawing/2014/main" id="{76C413AE-0C4E-4746-B0E6-04FD1FE8638B}"/>
                </a:ext>
              </a:extLst>
            </p:cNvPr>
            <p:cNvCxnSpPr>
              <a:cxnSpLocks/>
            </p:cNvCxnSpPr>
            <p:nvPr/>
          </p:nvCxnSpPr>
          <p:spPr>
            <a:xfrm>
              <a:off x="6514437" y="3575040"/>
              <a:ext cx="0" cy="2302232"/>
            </a:xfrm>
            <a:prstGeom prst="line">
              <a:avLst/>
            </a:prstGeom>
          </p:spPr>
          <p:style>
            <a:lnRef idx="1">
              <a:schemeClr val="accent1"/>
            </a:lnRef>
            <a:fillRef idx="0">
              <a:schemeClr val="accent1"/>
            </a:fillRef>
            <a:effectRef idx="0">
              <a:schemeClr val="accent1"/>
            </a:effectRef>
            <a:fontRef idx="minor">
              <a:schemeClr val="tx1"/>
            </a:fontRef>
          </p:style>
        </p:cxnSp>
        <p:grpSp>
          <p:nvGrpSpPr>
            <p:cNvPr id="7" name="Gruppo 6">
              <a:extLst>
                <a:ext uri="{FF2B5EF4-FFF2-40B4-BE49-F238E27FC236}">
                  <a16:creationId xmlns:a16="http://schemas.microsoft.com/office/drawing/2014/main" id="{EA8CDDD6-AA10-CD40-9C04-B41A13566E07}"/>
                </a:ext>
              </a:extLst>
            </p:cNvPr>
            <p:cNvGrpSpPr/>
            <p:nvPr/>
          </p:nvGrpSpPr>
          <p:grpSpPr>
            <a:xfrm>
              <a:off x="4010912" y="2996952"/>
              <a:ext cx="5007051" cy="1029017"/>
              <a:chOff x="4010912" y="2996952"/>
              <a:chExt cx="5007051" cy="1029017"/>
            </a:xfrm>
          </p:grpSpPr>
          <p:sp>
            <p:nvSpPr>
              <p:cNvPr id="18" name="CasellaDiTesto 17">
                <a:extLst>
                  <a:ext uri="{FF2B5EF4-FFF2-40B4-BE49-F238E27FC236}">
                    <a16:creationId xmlns:a16="http://schemas.microsoft.com/office/drawing/2014/main" id="{6D9C2086-1BBD-2346-961E-36A01A276C95}"/>
                  </a:ext>
                </a:extLst>
              </p:cNvPr>
              <p:cNvSpPr txBox="1"/>
              <p:nvPr/>
            </p:nvSpPr>
            <p:spPr>
              <a:xfrm>
                <a:off x="4267200" y="2996952"/>
                <a:ext cx="4572000" cy="461665"/>
              </a:xfrm>
              <a:prstGeom prst="rect">
                <a:avLst/>
              </a:prstGeom>
              <a:solidFill>
                <a:schemeClr val="bg1"/>
              </a:solidFill>
              <a:ln w="25400">
                <a:solidFill>
                  <a:schemeClr val="tx2"/>
                </a:solidFill>
              </a:ln>
            </p:spPr>
            <p:txBody>
              <a:bodyPr wrap="square" rtlCol="0">
                <a:spAutoFit/>
              </a:bodyPr>
              <a:lstStyle/>
              <a:p>
                <a:r>
                  <a:rPr lang="it-IT" sz="2400" dirty="0">
                    <a:solidFill>
                      <a:schemeClr val="tx2"/>
                    </a:solidFill>
                    <a:latin typeface="Cambria" panose="02040503050406030204" pitchFamily="18" charset="0"/>
                    <a:cs typeface="Arial Narrow" panose="020B0604020202020204" pitchFamily="34" charset="0"/>
                  </a:rPr>
                  <a:t>PROFONDITÀ</a:t>
                </a:r>
                <a:r>
                  <a:rPr lang="it-IT" sz="2400" dirty="0">
                    <a:latin typeface="Cambria" panose="02040503050406030204" pitchFamily="18" charset="0"/>
                    <a:cs typeface="Arial Narrow" panose="020B0604020202020204" pitchFamily="34" charset="0"/>
                  </a:rPr>
                  <a:t> di </a:t>
                </a:r>
                <a:r>
                  <a:rPr lang="it-IT" sz="2400" dirty="0">
                    <a:solidFill>
                      <a:schemeClr val="tx2"/>
                    </a:solidFill>
                    <a:latin typeface="Cambria" panose="02040503050406030204" pitchFamily="18" charset="0"/>
                    <a:cs typeface="Arial Narrow" panose="020B0604020202020204" pitchFamily="34" charset="0"/>
                  </a:rPr>
                  <a:t>ELABORAZIONE</a:t>
                </a:r>
              </a:p>
            </p:txBody>
          </p:sp>
          <p:sp>
            <p:nvSpPr>
              <p:cNvPr id="23" name="CasellaDiTesto 22">
                <a:extLst>
                  <a:ext uri="{FF2B5EF4-FFF2-40B4-BE49-F238E27FC236}">
                    <a16:creationId xmlns:a16="http://schemas.microsoft.com/office/drawing/2014/main" id="{F5B26BEC-5B37-5C45-96B4-98B1B444BC9B}"/>
                  </a:ext>
                </a:extLst>
              </p:cNvPr>
              <p:cNvSpPr txBox="1"/>
              <p:nvPr/>
            </p:nvSpPr>
            <p:spPr>
              <a:xfrm>
                <a:off x="4010912" y="3678503"/>
                <a:ext cx="2361287" cy="338554"/>
              </a:xfrm>
              <a:prstGeom prst="rect">
                <a:avLst/>
              </a:prstGeom>
              <a:solidFill>
                <a:schemeClr val="bg1"/>
              </a:solidFill>
              <a:ln w="12700">
                <a:solidFill>
                  <a:schemeClr val="tx2">
                    <a:lumMod val="50000"/>
                  </a:schemeClr>
                </a:solidFill>
                <a:prstDash val="dash"/>
              </a:ln>
            </p:spPr>
            <p:txBody>
              <a:bodyPr wrap="square" rtlCol="0">
                <a:spAutoFit/>
              </a:bodyPr>
              <a:lstStyle/>
              <a:p>
                <a:r>
                  <a:rPr lang="it-IT" sz="1600" dirty="0">
                    <a:latin typeface="Cambria" panose="02040503050406030204" pitchFamily="18" charset="0"/>
                    <a:cs typeface="Arial Narrow" panose="020B0604020202020204" pitchFamily="34" charset="0"/>
                  </a:rPr>
                  <a:t>Elaborazione</a:t>
                </a:r>
                <a:r>
                  <a:rPr lang="it-IT" sz="1600" b="1" dirty="0">
                    <a:latin typeface="Cambria" panose="02040503050406030204" pitchFamily="18" charset="0"/>
                    <a:cs typeface="Arial Narrow" panose="020B0604020202020204" pitchFamily="34" charset="0"/>
                  </a:rPr>
                  <a:t> </a:t>
                </a:r>
                <a:r>
                  <a:rPr lang="it-IT" sz="1600" b="1" dirty="0">
                    <a:solidFill>
                      <a:schemeClr val="tx2"/>
                    </a:solidFill>
                    <a:latin typeface="Cambria" panose="02040503050406030204" pitchFamily="18" charset="0"/>
                    <a:cs typeface="Arial Narrow" panose="020B0604020202020204" pitchFamily="34" charset="0"/>
                  </a:rPr>
                  <a:t>centrale</a:t>
                </a:r>
              </a:p>
            </p:txBody>
          </p:sp>
          <p:sp>
            <p:nvSpPr>
              <p:cNvPr id="24" name="CasellaDiTesto 23">
                <a:extLst>
                  <a:ext uri="{FF2B5EF4-FFF2-40B4-BE49-F238E27FC236}">
                    <a16:creationId xmlns:a16="http://schemas.microsoft.com/office/drawing/2014/main" id="{BC99E7C9-116C-2641-9F8E-C624E0123D10}"/>
                  </a:ext>
                </a:extLst>
              </p:cNvPr>
              <p:cNvSpPr txBox="1"/>
              <p:nvPr/>
            </p:nvSpPr>
            <p:spPr>
              <a:xfrm>
                <a:off x="6656676" y="3687415"/>
                <a:ext cx="2361287" cy="338554"/>
              </a:xfrm>
              <a:prstGeom prst="rect">
                <a:avLst/>
              </a:prstGeom>
              <a:solidFill>
                <a:schemeClr val="bg1"/>
              </a:solidFill>
              <a:ln w="12700">
                <a:solidFill>
                  <a:schemeClr val="tx2">
                    <a:lumMod val="50000"/>
                  </a:schemeClr>
                </a:solidFill>
                <a:prstDash val="dash"/>
              </a:ln>
            </p:spPr>
            <p:txBody>
              <a:bodyPr wrap="square" rtlCol="0">
                <a:spAutoFit/>
              </a:bodyPr>
              <a:lstStyle/>
              <a:p>
                <a:r>
                  <a:rPr lang="it-IT" sz="1600" dirty="0">
                    <a:latin typeface="Cambria" panose="02040503050406030204" pitchFamily="18" charset="0"/>
                    <a:cs typeface="Arial Narrow" panose="020B0604020202020204" pitchFamily="34" charset="0"/>
                  </a:rPr>
                  <a:t>Elaborazione</a:t>
                </a:r>
                <a:r>
                  <a:rPr lang="it-IT" sz="1600" b="1" dirty="0">
                    <a:solidFill>
                      <a:schemeClr val="tx2"/>
                    </a:solidFill>
                    <a:latin typeface="Cambria" panose="02040503050406030204" pitchFamily="18" charset="0"/>
                    <a:cs typeface="Arial Narrow" panose="020B0604020202020204" pitchFamily="34" charset="0"/>
                  </a:rPr>
                  <a:t> periferica</a:t>
                </a:r>
              </a:p>
            </p:txBody>
          </p:sp>
        </p:grpSp>
      </p:grpSp>
      <p:grpSp>
        <p:nvGrpSpPr>
          <p:cNvPr id="28" name="Gruppo 27">
            <a:extLst>
              <a:ext uri="{FF2B5EF4-FFF2-40B4-BE49-F238E27FC236}">
                <a16:creationId xmlns:a16="http://schemas.microsoft.com/office/drawing/2014/main" id="{04235C46-2A8A-BA48-9DCB-72BEC6372227}"/>
              </a:ext>
            </a:extLst>
          </p:cNvPr>
          <p:cNvGrpSpPr/>
          <p:nvPr/>
        </p:nvGrpSpPr>
        <p:grpSpPr>
          <a:xfrm>
            <a:off x="5534910" y="4075203"/>
            <a:ext cx="5133086" cy="1817751"/>
            <a:chOff x="4010910" y="4075203"/>
            <a:chExt cx="5133086" cy="1817751"/>
          </a:xfrm>
        </p:grpSpPr>
        <p:sp>
          <p:nvSpPr>
            <p:cNvPr id="25" name="CasellaDiTesto 24">
              <a:extLst>
                <a:ext uri="{FF2B5EF4-FFF2-40B4-BE49-F238E27FC236}">
                  <a16:creationId xmlns:a16="http://schemas.microsoft.com/office/drawing/2014/main" id="{BBA88E03-B000-5748-99B0-6C1A0228E25F}"/>
                </a:ext>
              </a:extLst>
            </p:cNvPr>
            <p:cNvSpPr txBox="1"/>
            <p:nvPr/>
          </p:nvSpPr>
          <p:spPr>
            <a:xfrm>
              <a:off x="4010910" y="4077072"/>
              <a:ext cx="2503521" cy="1815882"/>
            </a:xfrm>
            <a:prstGeom prst="rect">
              <a:avLst/>
            </a:prstGeom>
            <a:noFill/>
            <a:ln>
              <a:noFill/>
            </a:ln>
          </p:spPr>
          <p:txBody>
            <a:bodyPr wrap="square" rtlCol="0">
              <a:spAutoFit/>
            </a:bodyPr>
            <a:lstStyle/>
            <a:p>
              <a:r>
                <a:rPr lang="it-IT" sz="1400" dirty="0">
                  <a:latin typeface="Cambria" panose="02040503050406030204" pitchFamily="18" charset="0"/>
                  <a:cs typeface="Arial" panose="020B0604020202020204" pitchFamily="34" charset="0"/>
                </a:rPr>
                <a:t>Percorsi di elaborazione </a:t>
              </a:r>
              <a:r>
                <a:rPr lang="it-IT" sz="1400" dirty="0">
                  <a:solidFill>
                    <a:schemeClr val="tx2"/>
                  </a:solidFill>
                  <a:latin typeface="Cambria" panose="02040503050406030204" pitchFamily="18" charset="0"/>
                  <a:cs typeface="Arial" panose="020B0604020202020204" pitchFamily="34" charset="0"/>
                </a:rPr>
                <a:t>profondi, controllati e dispendiosi cognitivamente </a:t>
              </a:r>
              <a:r>
                <a:rPr lang="it-IT" sz="1400" dirty="0">
                  <a:latin typeface="Cambria" panose="02040503050406030204" pitchFamily="18" charset="0"/>
                  <a:cs typeface="Arial" panose="020B0604020202020204" pitchFamily="34" charset="0"/>
                </a:rPr>
                <a:t>quando gli </a:t>
              </a:r>
              <a:r>
                <a:rPr lang="it-IT" sz="1400" b="1" dirty="0">
                  <a:latin typeface="Cambria" panose="02040503050406030204" pitchFamily="18" charset="0"/>
                  <a:cs typeface="Arial" panose="020B0604020202020204" pitchFamily="34" charset="0"/>
                </a:rPr>
                <a:t>schemi pregressi vengono contraddetti </a:t>
              </a:r>
              <a:r>
                <a:rPr lang="it-IT" sz="1400" dirty="0">
                  <a:latin typeface="Cambria" panose="02040503050406030204" pitchFamily="18" charset="0"/>
                  <a:cs typeface="Arial" panose="020B0604020202020204" pitchFamily="34" charset="0"/>
                </a:rPr>
                <a:t>o in stati di alta </a:t>
              </a:r>
              <a:r>
                <a:rPr lang="it-IT" sz="1400" b="1" dirty="0">
                  <a:latin typeface="Cambria" panose="02040503050406030204" pitchFamily="18" charset="0"/>
                  <a:cs typeface="Arial" panose="020B0604020202020204" pitchFamily="34" charset="0"/>
                </a:rPr>
                <a:t>motivazione</a:t>
              </a:r>
              <a:r>
                <a:rPr lang="it-IT" sz="1400" dirty="0">
                  <a:latin typeface="Cambria" panose="02040503050406030204" pitchFamily="18" charset="0"/>
                  <a:cs typeface="Arial" panose="020B0604020202020204" pitchFamily="34" charset="0"/>
                </a:rPr>
                <a:t>.</a:t>
              </a:r>
            </a:p>
            <a:p>
              <a:endParaRPr lang="it-IT" sz="1400" dirty="0">
                <a:latin typeface="Cambria" panose="02040503050406030204" pitchFamily="18" charset="0"/>
                <a:cs typeface="Arial" panose="020B0604020202020204" pitchFamily="34" charset="0"/>
              </a:endParaRPr>
            </a:p>
            <a:p>
              <a:r>
                <a:rPr lang="it-IT" sz="1400" dirty="0">
                  <a:latin typeface="Cambria" panose="02040503050406030204" pitchFamily="18" charset="0"/>
                  <a:cs typeface="Arial" panose="020B0604020202020204" pitchFamily="34" charset="0"/>
                </a:rPr>
                <a:t>SILLOGISMO</a:t>
              </a:r>
            </a:p>
          </p:txBody>
        </p:sp>
        <p:sp>
          <p:nvSpPr>
            <p:cNvPr id="26" name="CasellaDiTesto 25">
              <a:extLst>
                <a:ext uri="{FF2B5EF4-FFF2-40B4-BE49-F238E27FC236}">
                  <a16:creationId xmlns:a16="http://schemas.microsoft.com/office/drawing/2014/main" id="{DE85488A-27DC-A643-9DC9-9EAADE92A3D5}"/>
                </a:ext>
              </a:extLst>
            </p:cNvPr>
            <p:cNvSpPr txBox="1"/>
            <p:nvPr/>
          </p:nvSpPr>
          <p:spPr>
            <a:xfrm>
              <a:off x="6514431" y="4075203"/>
              <a:ext cx="2629565" cy="1815882"/>
            </a:xfrm>
            <a:prstGeom prst="rect">
              <a:avLst/>
            </a:prstGeom>
            <a:noFill/>
            <a:ln>
              <a:noFill/>
            </a:ln>
          </p:spPr>
          <p:txBody>
            <a:bodyPr wrap="square" rtlCol="0">
              <a:spAutoFit/>
            </a:bodyPr>
            <a:lstStyle/>
            <a:p>
              <a:r>
                <a:rPr lang="it-IT" sz="1400" dirty="0">
                  <a:latin typeface="Cambria" panose="02040503050406030204" pitchFamily="18" charset="0"/>
                  <a:cs typeface="Arial" panose="020B0604020202020204" pitchFamily="34" charset="0"/>
                </a:rPr>
                <a:t>Tendenza a </a:t>
              </a:r>
              <a:r>
                <a:rPr lang="it-IT" sz="1400" b="1" dirty="0">
                  <a:latin typeface="Cambria" panose="02040503050406030204" pitchFamily="18" charset="0"/>
                  <a:cs typeface="Arial" panose="020B0604020202020204" pitchFamily="34" charset="0"/>
                </a:rPr>
                <a:t>risparmiare energie cognitive </a:t>
              </a:r>
              <a:r>
                <a:rPr lang="it-IT" sz="1400" dirty="0">
                  <a:latin typeface="Cambria" panose="02040503050406030204" pitchFamily="18" charset="0"/>
                  <a:cs typeface="Arial" panose="020B0604020202020204" pitchFamily="34" charset="0"/>
                </a:rPr>
                <a:t>e affidarsi a un’elaborazione </a:t>
              </a:r>
              <a:r>
                <a:rPr lang="it-IT" sz="1400" b="1" dirty="0">
                  <a:latin typeface="Cambria" panose="02040503050406030204" pitchFamily="18" charset="0"/>
                  <a:cs typeface="Arial" panose="020B0604020202020204" pitchFamily="34" charset="0"/>
                </a:rPr>
                <a:t>superficiale e il più possibile rapida </a:t>
              </a:r>
              <a:r>
                <a:rPr lang="it-IT" sz="1400" dirty="0">
                  <a:latin typeface="Cambria" panose="02040503050406030204" pitchFamily="18" charset="0"/>
                  <a:cs typeface="Arial" panose="020B0604020202020204" pitchFamily="34" charset="0"/>
                </a:rPr>
                <a:t>delle informazioni (ad esempio, attraverso le </a:t>
              </a:r>
              <a:r>
                <a:rPr lang="it-IT" sz="1400" dirty="0">
                  <a:solidFill>
                    <a:schemeClr val="tx2"/>
                  </a:solidFill>
                  <a:latin typeface="Cambria" panose="02040503050406030204" pitchFamily="18" charset="0"/>
                  <a:cs typeface="Arial" panose="020B0604020202020204" pitchFamily="34" charset="0"/>
                </a:rPr>
                <a:t>euristiche</a:t>
              </a:r>
              <a:r>
                <a:rPr lang="it-IT" sz="1400" dirty="0">
                  <a:latin typeface="Cambria" panose="02040503050406030204" pitchFamily="18" charset="0"/>
                  <a:cs typeface="Arial" panose="020B0604020202020204" pitchFamily="34" charset="0"/>
                </a:rPr>
                <a:t>).</a:t>
              </a:r>
            </a:p>
            <a:p>
              <a:endParaRPr lang="it-IT" sz="1400" dirty="0">
                <a:latin typeface="Cambria" panose="02040503050406030204" pitchFamily="18" charset="0"/>
                <a:cs typeface="Arial" panose="020B0604020202020204" pitchFamily="34" charset="0"/>
              </a:endParaRPr>
            </a:p>
            <a:p>
              <a:r>
                <a:rPr lang="it-IT" sz="1400" dirty="0">
                  <a:latin typeface="Cambria" panose="02040503050406030204" pitchFamily="18" charset="0"/>
                  <a:cs typeface="Arial" panose="020B0604020202020204" pitchFamily="34" charset="0"/>
                </a:rPr>
                <a:t>ENTIMEMA</a:t>
              </a:r>
            </a:p>
          </p:txBody>
        </p:sp>
      </p:grpSp>
      <p:grpSp>
        <p:nvGrpSpPr>
          <p:cNvPr id="31" name="Gruppo 30">
            <a:extLst>
              <a:ext uri="{FF2B5EF4-FFF2-40B4-BE49-F238E27FC236}">
                <a16:creationId xmlns:a16="http://schemas.microsoft.com/office/drawing/2014/main" id="{B5EAFC52-2E4F-2C47-A8E6-950484B95834}"/>
              </a:ext>
            </a:extLst>
          </p:cNvPr>
          <p:cNvGrpSpPr/>
          <p:nvPr/>
        </p:nvGrpSpPr>
        <p:grpSpPr>
          <a:xfrm>
            <a:off x="1601292" y="2379277"/>
            <a:ext cx="8065158" cy="418368"/>
            <a:chOff x="77292" y="2379277"/>
            <a:chExt cx="8065158" cy="418368"/>
          </a:xfrm>
        </p:grpSpPr>
        <p:grpSp>
          <p:nvGrpSpPr>
            <p:cNvPr id="2" name="Gruppo 1">
              <a:extLst>
                <a:ext uri="{FF2B5EF4-FFF2-40B4-BE49-F238E27FC236}">
                  <a16:creationId xmlns:a16="http://schemas.microsoft.com/office/drawing/2014/main" id="{65E3AFA2-04B1-9D4D-9DF4-1E38AD010CDC}"/>
                </a:ext>
              </a:extLst>
            </p:cNvPr>
            <p:cNvGrpSpPr/>
            <p:nvPr/>
          </p:nvGrpSpPr>
          <p:grpSpPr>
            <a:xfrm>
              <a:off x="137452" y="2379277"/>
              <a:ext cx="8004998" cy="418368"/>
              <a:chOff x="137452" y="2379277"/>
              <a:chExt cx="8004998" cy="418368"/>
            </a:xfrm>
          </p:grpSpPr>
          <p:sp>
            <p:nvSpPr>
              <p:cNvPr id="13" name="CasellaDiTesto 12">
                <a:extLst>
                  <a:ext uri="{FF2B5EF4-FFF2-40B4-BE49-F238E27FC236}">
                    <a16:creationId xmlns:a16="http://schemas.microsoft.com/office/drawing/2014/main" id="{1460F715-EE4C-154B-891C-B4FF589CA9ED}"/>
                  </a:ext>
                </a:extLst>
              </p:cNvPr>
              <p:cNvSpPr txBox="1"/>
              <p:nvPr/>
            </p:nvSpPr>
            <p:spPr>
              <a:xfrm>
                <a:off x="137452" y="2379277"/>
                <a:ext cx="4002499" cy="400110"/>
              </a:xfrm>
              <a:prstGeom prst="rect">
                <a:avLst/>
              </a:prstGeom>
              <a:noFill/>
              <a:ln>
                <a:noFill/>
              </a:ln>
            </p:spPr>
            <p:txBody>
              <a:bodyPr wrap="square" rtlCol="0">
                <a:spAutoFit/>
              </a:bodyPr>
              <a:lstStyle/>
              <a:p>
                <a:r>
                  <a:rPr lang="it-IT" sz="2000" b="1" dirty="0">
                    <a:latin typeface="Cambria" panose="02040503050406030204" pitchFamily="18" charset="0"/>
                    <a:cs typeface="Arial" panose="020B0604020202020204" pitchFamily="34" charset="0"/>
                  </a:rPr>
                  <a:t>1. «Siamo pigri»</a:t>
                </a:r>
                <a:endParaRPr lang="it-IT" sz="2000" dirty="0">
                  <a:latin typeface="Cambria" panose="02040503050406030204" pitchFamily="18" charset="0"/>
                  <a:cs typeface="Arial" panose="020B0604020202020204" pitchFamily="34" charset="0"/>
                </a:endParaRPr>
              </a:p>
            </p:txBody>
          </p:sp>
          <p:sp>
            <p:nvSpPr>
              <p:cNvPr id="16" name="CasellaDiTesto 15">
                <a:extLst>
                  <a:ext uri="{FF2B5EF4-FFF2-40B4-BE49-F238E27FC236}">
                    <a16:creationId xmlns:a16="http://schemas.microsoft.com/office/drawing/2014/main" id="{26E26730-0F67-8649-9FAA-86F5814BD102}"/>
                  </a:ext>
                </a:extLst>
              </p:cNvPr>
              <p:cNvSpPr txBox="1"/>
              <p:nvPr/>
            </p:nvSpPr>
            <p:spPr>
              <a:xfrm>
                <a:off x="4139951" y="2397535"/>
                <a:ext cx="4002499" cy="400110"/>
              </a:xfrm>
              <a:prstGeom prst="rect">
                <a:avLst/>
              </a:prstGeom>
              <a:noFill/>
              <a:ln>
                <a:noFill/>
              </a:ln>
            </p:spPr>
            <p:txBody>
              <a:bodyPr wrap="square" rtlCol="0">
                <a:spAutoFit/>
              </a:bodyPr>
              <a:lstStyle/>
              <a:p>
                <a:r>
                  <a:rPr lang="it-IT" sz="2000" b="1" dirty="0">
                    <a:latin typeface="Cambria" panose="02040503050406030204" pitchFamily="18" charset="0"/>
                    <a:cs typeface="Arial" panose="020B0604020202020204" pitchFamily="34" charset="0"/>
                  </a:rPr>
                  <a:t>2. «Siamo conservatori»</a:t>
                </a:r>
                <a:endParaRPr lang="it-IT" sz="2000" dirty="0">
                  <a:latin typeface="Cambria" panose="02040503050406030204" pitchFamily="18" charset="0"/>
                  <a:cs typeface="Arial" panose="020B0604020202020204" pitchFamily="34" charset="0"/>
                </a:endParaRPr>
              </a:p>
            </p:txBody>
          </p:sp>
        </p:grpSp>
        <p:sp>
          <p:nvSpPr>
            <p:cNvPr id="29" name="Ovale 28">
              <a:extLst>
                <a:ext uri="{FF2B5EF4-FFF2-40B4-BE49-F238E27FC236}">
                  <a16:creationId xmlns:a16="http://schemas.microsoft.com/office/drawing/2014/main" id="{EB0A4CD9-08E7-2946-A01E-BFE3D9DE5989}"/>
                </a:ext>
              </a:extLst>
            </p:cNvPr>
            <p:cNvSpPr/>
            <p:nvPr/>
          </p:nvSpPr>
          <p:spPr>
            <a:xfrm>
              <a:off x="77292" y="2420888"/>
              <a:ext cx="390252" cy="331184"/>
            </a:xfrm>
            <a:custGeom>
              <a:avLst/>
              <a:gdLst>
                <a:gd name="connsiteX0" fmla="*/ 0 w 390252"/>
                <a:gd name="connsiteY0" fmla="*/ 165592 h 331184"/>
                <a:gd name="connsiteX1" fmla="*/ 195126 w 390252"/>
                <a:gd name="connsiteY1" fmla="*/ 0 h 331184"/>
                <a:gd name="connsiteX2" fmla="*/ 390252 w 390252"/>
                <a:gd name="connsiteY2" fmla="*/ 165592 h 331184"/>
                <a:gd name="connsiteX3" fmla="*/ 195126 w 390252"/>
                <a:gd name="connsiteY3" fmla="*/ 331184 h 331184"/>
                <a:gd name="connsiteX4" fmla="*/ 0 w 390252"/>
                <a:gd name="connsiteY4" fmla="*/ 165592 h 331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52" h="331184" extrusionOk="0">
                  <a:moveTo>
                    <a:pt x="0" y="165592"/>
                  </a:moveTo>
                  <a:cubicBezTo>
                    <a:pt x="-15256" y="64728"/>
                    <a:pt x="71120" y="6095"/>
                    <a:pt x="195126" y="0"/>
                  </a:cubicBezTo>
                  <a:cubicBezTo>
                    <a:pt x="308299" y="1139"/>
                    <a:pt x="380626" y="74444"/>
                    <a:pt x="390252" y="165592"/>
                  </a:cubicBezTo>
                  <a:cubicBezTo>
                    <a:pt x="381162" y="265923"/>
                    <a:pt x="301469" y="339043"/>
                    <a:pt x="195126" y="331184"/>
                  </a:cubicBezTo>
                  <a:cubicBezTo>
                    <a:pt x="76571" y="325281"/>
                    <a:pt x="14875" y="264153"/>
                    <a:pt x="0" y="165592"/>
                  </a:cubicBezTo>
                  <a:close/>
                </a:path>
              </a:pathLst>
            </a:custGeom>
            <a:noFill/>
            <a:ln w="19050">
              <a:solidFill>
                <a:schemeClr val="tx1">
                  <a:alpha val="31000"/>
                </a:schemeClr>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0" name="Ovale 29">
              <a:extLst>
                <a:ext uri="{FF2B5EF4-FFF2-40B4-BE49-F238E27FC236}">
                  <a16:creationId xmlns:a16="http://schemas.microsoft.com/office/drawing/2014/main" id="{9DE8E1FA-7040-0A47-80E7-637D88FB03C4}"/>
                </a:ext>
              </a:extLst>
            </p:cNvPr>
            <p:cNvSpPr/>
            <p:nvPr/>
          </p:nvSpPr>
          <p:spPr>
            <a:xfrm>
              <a:off x="4072074" y="2436970"/>
              <a:ext cx="390252" cy="331184"/>
            </a:xfrm>
            <a:custGeom>
              <a:avLst/>
              <a:gdLst>
                <a:gd name="connsiteX0" fmla="*/ 0 w 390252"/>
                <a:gd name="connsiteY0" fmla="*/ 165592 h 331184"/>
                <a:gd name="connsiteX1" fmla="*/ 195126 w 390252"/>
                <a:gd name="connsiteY1" fmla="*/ 0 h 331184"/>
                <a:gd name="connsiteX2" fmla="*/ 390252 w 390252"/>
                <a:gd name="connsiteY2" fmla="*/ 165592 h 331184"/>
                <a:gd name="connsiteX3" fmla="*/ 195126 w 390252"/>
                <a:gd name="connsiteY3" fmla="*/ 331184 h 331184"/>
                <a:gd name="connsiteX4" fmla="*/ 0 w 390252"/>
                <a:gd name="connsiteY4" fmla="*/ 165592 h 331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52" h="331184" extrusionOk="0">
                  <a:moveTo>
                    <a:pt x="0" y="165592"/>
                  </a:moveTo>
                  <a:cubicBezTo>
                    <a:pt x="-15256" y="64728"/>
                    <a:pt x="71120" y="6095"/>
                    <a:pt x="195126" y="0"/>
                  </a:cubicBezTo>
                  <a:cubicBezTo>
                    <a:pt x="308299" y="1139"/>
                    <a:pt x="380626" y="74444"/>
                    <a:pt x="390252" y="165592"/>
                  </a:cubicBezTo>
                  <a:cubicBezTo>
                    <a:pt x="381162" y="265923"/>
                    <a:pt x="301469" y="339043"/>
                    <a:pt x="195126" y="331184"/>
                  </a:cubicBezTo>
                  <a:cubicBezTo>
                    <a:pt x="76571" y="325281"/>
                    <a:pt x="14875" y="264153"/>
                    <a:pt x="0" y="165592"/>
                  </a:cubicBezTo>
                  <a:close/>
                </a:path>
              </a:pathLst>
            </a:custGeom>
            <a:noFill/>
            <a:ln w="19050">
              <a:solidFill>
                <a:schemeClr val="tx1">
                  <a:alpha val="31000"/>
                </a:schemeClr>
              </a:solidFill>
              <a:extLst>
                <a:ext uri="{C807C97D-BFC1-408E-A445-0C87EB9F89A2}">
                  <ask:lineSketchStyleProps xmlns:ask="http://schemas.microsoft.com/office/drawing/2018/sketchyshape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Tree>
    <p:extLst>
      <p:ext uri="{BB962C8B-B14F-4D97-AF65-F5344CB8AC3E}">
        <p14:creationId xmlns:p14="http://schemas.microsoft.com/office/powerpoint/2010/main" val="1955974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i Offic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314</TotalTime>
  <Words>2686</Words>
  <Application>Microsoft Office PowerPoint</Application>
  <PresentationFormat>Widescreen</PresentationFormat>
  <Paragraphs>276</Paragraphs>
  <Slides>29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29</vt:i4>
      </vt:variant>
    </vt:vector>
  </HeadingPairs>
  <TitlesOfParts>
    <vt:vector size="34" baseType="lpstr">
      <vt:lpstr>Arial</vt:lpstr>
      <vt:lpstr>Calibri</vt:lpstr>
      <vt:lpstr>Calibri Light</vt:lpstr>
      <vt:lpstr>Cambria</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Si ricorre alle euristiche quando: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Cadiamo nello stereotipo quando</vt:lpstr>
      <vt:lpstr>Presentazione standard di PowerPoint</vt:lpstr>
      <vt:lpstr>ESERCITAZIONI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Alessandra</dc:creator>
  <cp:lastModifiedBy>alessandra.fermani@unimc.it</cp:lastModifiedBy>
  <cp:revision>17</cp:revision>
  <dcterms:created xsi:type="dcterms:W3CDTF">2021-03-03T06:47:19Z</dcterms:created>
  <dcterms:modified xsi:type="dcterms:W3CDTF">2023-03-28T15:40:39Z</dcterms:modified>
</cp:coreProperties>
</file>