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package" Target="../embeddings/Foglio_di_lavoro_di_Microsoft_Excel.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700269841596803E-2"/>
          <c:y val="0.14365625000000001"/>
          <c:w val="0.77704361471638539"/>
          <c:h val="0.73377116141732279"/>
        </c:manualLayout>
      </c:layout>
      <c:barChart>
        <c:barDir val="col"/>
        <c:grouping val="clustered"/>
        <c:varyColors val="0"/>
        <c:ser>
          <c:idx val="0"/>
          <c:order val="0"/>
          <c:tx>
            <c:strRef>
              <c:f>Foglio1!$B$1</c:f>
              <c:strCache>
                <c:ptCount val="1"/>
                <c:pt idx="0">
                  <c:v>Colonna1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3-9A34-8A4A-B13E-97978E2B3FE6}"/>
              </c:ext>
            </c:extLst>
          </c:dPt>
          <c:dPt>
            <c:idx val="2"/>
            <c:invertIfNegative val="0"/>
            <c:bubble3D val="0"/>
            <c:spPr>
              <a:solidFill>
                <a:schemeClr val="accent3">
                  <a:lumMod val="50000"/>
                </a:schemeClr>
              </a:solidFill>
              <a:ln>
                <a:noFill/>
              </a:ln>
              <a:effectLst/>
            </c:spPr>
            <c:extLst>
              <c:ext xmlns:c16="http://schemas.microsoft.com/office/drawing/2014/chart" uri="{C3380CC4-5D6E-409C-BE32-E72D297353CC}">
                <c16:uniqueId val="{00000004-9A34-8A4A-B13E-97978E2B3FE6}"/>
              </c:ext>
            </c:extLst>
          </c:dPt>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Cambria" panose="02040503050406030204" pitchFamily="18" charset="0"/>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Foglio1!$A$2:$A$4</c:f>
              <c:strCache>
                <c:ptCount val="3"/>
                <c:pt idx="0">
                  <c:v>Esclusione sociale</c:v>
                </c:pt>
                <c:pt idx="1">
                  <c:v>Inclusione sociale</c:v>
                </c:pt>
                <c:pt idx="2">
                  <c:v>Controllo</c:v>
                </c:pt>
              </c:strCache>
            </c:strRef>
          </c:cat>
          <c:val>
            <c:numRef>
              <c:f>Foglio1!$B$2:$B$4</c:f>
              <c:numCache>
                <c:formatCode>General</c:formatCode>
                <c:ptCount val="3"/>
                <c:pt idx="0">
                  <c:v>1.88</c:v>
                </c:pt>
                <c:pt idx="1">
                  <c:v>1.34</c:v>
                </c:pt>
                <c:pt idx="2">
                  <c:v>1.05</c:v>
                </c:pt>
              </c:numCache>
            </c:numRef>
          </c:val>
          <c:extLst>
            <c:ext xmlns:c16="http://schemas.microsoft.com/office/drawing/2014/chart" uri="{C3380CC4-5D6E-409C-BE32-E72D297353CC}">
              <c16:uniqueId val="{00000000-9A34-8A4A-B13E-97978E2B3FE6}"/>
            </c:ext>
          </c:extLst>
        </c:ser>
        <c:dLbls>
          <c:dLblPos val="outEnd"/>
          <c:showLegendKey val="0"/>
          <c:showVal val="1"/>
          <c:showCatName val="0"/>
          <c:showSerName val="0"/>
          <c:showPercent val="0"/>
          <c:showBubbleSize val="0"/>
        </c:dLbls>
        <c:gapWidth val="444"/>
        <c:overlap val="-90"/>
        <c:axId val="138637312"/>
        <c:axId val="58596096"/>
      </c:barChart>
      <c:catAx>
        <c:axId val="1386373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Cambria" panose="02040503050406030204" pitchFamily="18" charset="0"/>
                <a:ea typeface="+mn-ea"/>
                <a:cs typeface="+mn-cs"/>
              </a:defRPr>
            </a:pPr>
            <a:endParaRPr lang="it-IT"/>
          </a:p>
        </c:txPr>
        <c:crossAx val="58596096"/>
        <c:crosses val="autoZero"/>
        <c:auto val="1"/>
        <c:lblAlgn val="ctr"/>
        <c:lblOffset val="100"/>
        <c:noMultiLvlLbl val="0"/>
      </c:catAx>
      <c:valAx>
        <c:axId val="58596096"/>
        <c:scaling>
          <c:orientation val="minMax"/>
        </c:scaling>
        <c:delete val="1"/>
        <c:axPos val="l"/>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it-IT" sz="900" b="1" cap="none" dirty="0">
                    <a:latin typeface="Cambria" panose="02040503050406030204" pitchFamily="18" charset="0"/>
                  </a:rPr>
                  <a:t>Abilità</a:t>
                </a:r>
                <a:r>
                  <a:rPr lang="it-IT" sz="900" b="1" cap="none" baseline="0" dirty="0">
                    <a:latin typeface="Cambria" panose="02040503050406030204" pitchFamily="18" charset="0"/>
                  </a:rPr>
                  <a:t> a discriminare tra sorrisi genuini e falsi</a:t>
                </a:r>
                <a:endParaRPr lang="it-IT" sz="900" b="1" cap="none" dirty="0">
                  <a:latin typeface="Cambria" panose="02040503050406030204" pitchFamily="18" charset="0"/>
                </a:endParaRPr>
              </a:p>
            </c:rich>
          </c:tx>
          <c:layout>
            <c:manualLayout>
              <c:xMode val="edge"/>
              <c:yMode val="edge"/>
              <c:x val="0"/>
              <c:y val="5.8262875040649018E-2"/>
            </c:manualLayout>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it-IT"/>
            </a:p>
          </c:txPr>
        </c:title>
        <c:numFmt formatCode="General" sourceLinked="1"/>
        <c:majorTickMark val="none"/>
        <c:minorTickMark val="none"/>
        <c:tickLblPos val="nextTo"/>
        <c:crossAx val="13863731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D3A1474-E2CA-478B-9001-580410E96D29}" type="datetimeFigureOut">
              <a:rPr lang="it-IT" smtClean="0"/>
              <a:t>06/04/2021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1113681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3A1474-E2CA-478B-9001-580410E96D29}" type="datetimeFigureOut">
              <a:rPr lang="it-IT" smtClean="0"/>
              <a:t>06/04/2021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59994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3A1474-E2CA-478B-9001-580410E96D29}" type="datetimeFigureOut">
              <a:rPr lang="it-IT" smtClean="0"/>
              <a:t>06/04/2021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2117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D3A1474-E2CA-478B-9001-580410E96D29}" type="datetimeFigureOut">
              <a:rPr lang="it-IT" smtClean="0"/>
              <a:t>06/04/2021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652865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2D3A1474-E2CA-478B-9001-580410E96D29}" type="datetimeFigureOut">
              <a:rPr lang="it-IT" smtClean="0"/>
              <a:t>06/04/2021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91828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D3A1474-E2CA-478B-9001-580410E96D29}" type="datetimeFigureOut">
              <a:rPr lang="it-IT" smtClean="0"/>
              <a:t>06/04/2021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264897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D3A1474-E2CA-478B-9001-580410E96D29}" type="datetimeFigureOut">
              <a:rPr lang="it-IT" smtClean="0"/>
              <a:t>06/04/2021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2540659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D3A1474-E2CA-478B-9001-580410E96D29}" type="datetimeFigureOut">
              <a:rPr lang="it-IT" smtClean="0"/>
              <a:t>06/04/2021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1404647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D3A1474-E2CA-478B-9001-580410E96D29}" type="datetimeFigureOut">
              <a:rPr lang="it-IT" smtClean="0"/>
              <a:t>06/04/2021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60076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D3A1474-E2CA-478B-9001-580410E96D29}" type="datetimeFigureOut">
              <a:rPr lang="it-IT" smtClean="0"/>
              <a:t>06/04/2021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3078474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D3A1474-E2CA-478B-9001-580410E96D29}" type="datetimeFigureOut">
              <a:rPr lang="it-IT" smtClean="0"/>
              <a:t>06/04/2021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FC3324-9854-47D5-B4D8-3A3EC6BC4C1A}" type="slidenum">
              <a:rPr lang="it-IT" smtClean="0"/>
              <a:t>‹N›</a:t>
            </a:fld>
            <a:endParaRPr lang="it-IT"/>
          </a:p>
        </p:txBody>
      </p:sp>
    </p:spTree>
    <p:extLst>
      <p:ext uri="{BB962C8B-B14F-4D97-AF65-F5344CB8AC3E}">
        <p14:creationId xmlns:p14="http://schemas.microsoft.com/office/powerpoint/2010/main" val="203019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3A1474-E2CA-478B-9001-580410E96D29}" type="datetimeFigureOut">
              <a:rPr lang="it-IT" smtClean="0"/>
              <a:t>06/04/2021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C3324-9854-47D5-B4D8-3A3EC6BC4C1A}" type="slidenum">
              <a:rPr lang="it-IT" smtClean="0"/>
              <a:t>‹N›</a:t>
            </a:fld>
            <a:endParaRPr lang="it-IT"/>
          </a:p>
        </p:txBody>
      </p:sp>
    </p:spTree>
    <p:extLst>
      <p:ext uri="{BB962C8B-B14F-4D97-AF65-F5344CB8AC3E}">
        <p14:creationId xmlns:p14="http://schemas.microsoft.com/office/powerpoint/2010/main" val="225306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08205213-B3E1-C64F-AE8F-386216D743CD}"/>
              </a:ext>
            </a:extLst>
          </p:cNvPr>
          <p:cNvSpPr>
            <a:spLocks noGrp="1"/>
          </p:cNvSpPr>
          <p:nvPr>
            <p:ph type="sldNum" sz="quarter" idx="12"/>
          </p:nvPr>
        </p:nvSpPr>
        <p:spPr/>
        <p:txBody>
          <a:bodyPr/>
          <a:lstStyle/>
          <a:p>
            <a:fld id="{E3AAEEB7-370C-4CD1-84ED-44A96922B98A}" type="slidenum">
              <a:rPr lang="it-IT" smtClean="0"/>
              <a:pPr/>
              <a:t>1</a:t>
            </a:fld>
            <a:endParaRPr lang="it-IT"/>
          </a:p>
        </p:txBody>
      </p:sp>
      <p:sp>
        <p:nvSpPr>
          <p:cNvPr id="30" name="Rettangolo 29">
            <a:extLst>
              <a:ext uri="{FF2B5EF4-FFF2-40B4-BE49-F238E27FC236}">
                <a16:creationId xmlns:a16="http://schemas.microsoft.com/office/drawing/2014/main" id="{9858E431-F248-314D-A61C-E5792E6951D0}"/>
              </a:ext>
            </a:extLst>
          </p:cNvPr>
          <p:cNvSpPr/>
          <p:nvPr/>
        </p:nvSpPr>
        <p:spPr>
          <a:xfrm>
            <a:off x="2209800" y="1988840"/>
            <a:ext cx="7772400" cy="72008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1" name="Rettangolo 30">
            <a:extLst>
              <a:ext uri="{FF2B5EF4-FFF2-40B4-BE49-F238E27FC236}">
                <a16:creationId xmlns:a16="http://schemas.microsoft.com/office/drawing/2014/main" id="{8B07364D-864F-CC4D-B930-6569D8CFD0E7}"/>
              </a:ext>
            </a:extLst>
          </p:cNvPr>
          <p:cNvSpPr/>
          <p:nvPr/>
        </p:nvSpPr>
        <p:spPr>
          <a:xfrm>
            <a:off x="2234064" y="1995297"/>
            <a:ext cx="7772400" cy="1631216"/>
          </a:xfrm>
          <a:prstGeom prst="rect">
            <a:avLst/>
          </a:prstGeom>
        </p:spPr>
        <p:txBody>
          <a:bodyPr wrap="square">
            <a:spAutoFit/>
          </a:bodyPr>
          <a:lstStyle/>
          <a:p>
            <a:pPr algn="ctr"/>
            <a:r>
              <a:rPr lang="it-IT" sz="3600" b="1" dirty="0">
                <a:solidFill>
                  <a:prstClr val="black"/>
                </a:solidFill>
                <a:latin typeface="Cambria" panose="02040503050406030204" pitchFamily="18" charset="0"/>
                <a:ea typeface="+mj-ea"/>
                <a:cs typeface="Arial" panose="020B0604020202020204" pitchFamily="34" charset="0"/>
              </a:rPr>
              <a:t>Appartenenza ed esclusione sociale</a:t>
            </a:r>
            <a:r>
              <a:rPr lang="it-IT" sz="3600" dirty="0">
                <a:solidFill>
                  <a:prstClr val="black"/>
                </a:solidFill>
                <a:latin typeface="Cambria" panose="02040503050406030204" pitchFamily="18" charset="0"/>
                <a:ea typeface="+mj-ea"/>
                <a:cs typeface="Arial" panose="020B0604020202020204" pitchFamily="34" charset="0"/>
              </a:rPr>
              <a:t/>
            </a:r>
            <a:br>
              <a:rPr lang="it-IT" sz="3600" dirty="0">
                <a:solidFill>
                  <a:prstClr val="black"/>
                </a:solidFill>
                <a:latin typeface="Cambria" panose="02040503050406030204" pitchFamily="18" charset="0"/>
                <a:ea typeface="+mj-ea"/>
                <a:cs typeface="Arial" panose="020B0604020202020204" pitchFamily="34" charset="0"/>
              </a:rPr>
            </a:br>
            <a:r>
              <a:rPr lang="it-IT" sz="3600" dirty="0">
                <a:solidFill>
                  <a:prstClr val="black"/>
                </a:solidFill>
                <a:latin typeface="Cambria" panose="02040503050406030204" pitchFamily="18" charset="0"/>
                <a:ea typeface="+mj-ea"/>
                <a:cs typeface="Arial" panose="020B0604020202020204" pitchFamily="34" charset="0"/>
              </a:rPr>
              <a:t/>
            </a:r>
            <a:br>
              <a:rPr lang="it-IT" sz="3600" dirty="0">
                <a:solidFill>
                  <a:prstClr val="black"/>
                </a:solidFill>
                <a:latin typeface="Cambria" panose="02040503050406030204" pitchFamily="18" charset="0"/>
                <a:ea typeface="+mj-ea"/>
                <a:cs typeface="Arial" panose="020B0604020202020204" pitchFamily="34" charset="0"/>
              </a:rPr>
            </a:br>
            <a:r>
              <a:rPr lang="it-IT" sz="2800" dirty="0">
                <a:solidFill>
                  <a:srgbClr val="1F497D"/>
                </a:solidFill>
                <a:latin typeface="Cambria" panose="02040503050406030204" pitchFamily="18" charset="0"/>
                <a:ea typeface="+mj-ea"/>
                <a:cs typeface="Arial Narrow" panose="020B0604020202020204" pitchFamily="34" charset="0"/>
              </a:rPr>
              <a:t>Cap. 9</a:t>
            </a:r>
            <a:endParaRPr lang="it-IT" dirty="0">
              <a:latin typeface="Cambria" panose="02040503050406030204" pitchFamily="18" charset="0"/>
            </a:endParaRPr>
          </a:p>
        </p:txBody>
      </p:sp>
    </p:spTree>
    <p:extLst>
      <p:ext uri="{BB962C8B-B14F-4D97-AF65-F5344CB8AC3E}">
        <p14:creationId xmlns:p14="http://schemas.microsoft.com/office/powerpoint/2010/main" val="2048828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10</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Studio di Bernstein e colleghi [2008]</a:t>
            </a:r>
          </a:p>
        </p:txBody>
      </p:sp>
      <p:grpSp>
        <p:nvGrpSpPr>
          <p:cNvPr id="5" name="Gruppo 4">
            <a:extLst>
              <a:ext uri="{FF2B5EF4-FFF2-40B4-BE49-F238E27FC236}">
                <a16:creationId xmlns:a16="http://schemas.microsoft.com/office/drawing/2014/main" id="{55171099-6AD0-5646-8139-6E6F7E0690FA}"/>
              </a:ext>
            </a:extLst>
          </p:cNvPr>
          <p:cNvGrpSpPr/>
          <p:nvPr/>
        </p:nvGrpSpPr>
        <p:grpSpPr>
          <a:xfrm>
            <a:off x="1638842" y="1628800"/>
            <a:ext cx="8921655" cy="4208016"/>
            <a:chOff x="114841" y="1628800"/>
            <a:chExt cx="8921655" cy="4208016"/>
          </a:xfrm>
        </p:grpSpPr>
        <p:sp>
          <p:nvSpPr>
            <p:cNvPr id="2" name="CasellaDiTesto 1">
              <a:extLst>
                <a:ext uri="{FF2B5EF4-FFF2-40B4-BE49-F238E27FC236}">
                  <a16:creationId xmlns:a16="http://schemas.microsoft.com/office/drawing/2014/main" id="{973D68D5-E7BF-F04E-A541-970CE3F76550}"/>
                </a:ext>
              </a:extLst>
            </p:cNvPr>
            <p:cNvSpPr txBox="1"/>
            <p:nvPr/>
          </p:nvSpPr>
          <p:spPr>
            <a:xfrm>
              <a:off x="114841" y="1628800"/>
              <a:ext cx="8921655" cy="584775"/>
            </a:xfrm>
            <a:prstGeom prst="rect">
              <a:avLst/>
            </a:prstGeom>
            <a:noFill/>
            <a:ln w="6350">
              <a:solidFill>
                <a:schemeClr val="tx2">
                  <a:lumMod val="50000"/>
                </a:schemeClr>
              </a:solidFill>
            </a:ln>
          </p:spPr>
          <p:txBody>
            <a:bodyPr wrap="square" rtlCol="0">
              <a:spAutoFit/>
            </a:bodyPr>
            <a:lstStyle/>
            <a:p>
              <a:r>
                <a:rPr lang="it-IT" sz="1600" b="1" dirty="0">
                  <a:solidFill>
                    <a:schemeClr val="tx2"/>
                  </a:solidFill>
                  <a:latin typeface="Cambria" panose="02040503050406030204" pitchFamily="18" charset="0"/>
                </a:rPr>
                <a:t>RISULTATI: </a:t>
              </a:r>
              <a:r>
                <a:rPr lang="it-IT" sz="1600" dirty="0">
                  <a:latin typeface="Cambria" panose="02040503050406030204" pitchFamily="18" charset="0"/>
                </a:rPr>
                <a:t>i partecipanti che hanno rievocato un episodio di </a:t>
              </a:r>
              <a:r>
                <a:rPr lang="it-IT" sz="1600" b="1" dirty="0">
                  <a:latin typeface="Cambria" panose="02040503050406030204" pitchFamily="18" charset="0"/>
                </a:rPr>
                <a:t>esclusione sociale </a:t>
              </a:r>
              <a:r>
                <a:rPr lang="it-IT" sz="1600" dirty="0">
                  <a:latin typeface="Cambria" panose="02040503050406030204" pitchFamily="18" charset="0"/>
                </a:rPr>
                <a:t>erano </a:t>
              </a:r>
              <a:r>
                <a:rPr lang="it-IT" sz="1600" b="1" dirty="0">
                  <a:latin typeface="Cambria" panose="02040503050406030204" pitchFamily="18" charset="0"/>
                </a:rPr>
                <a:t>più accurati nell’eseguire il compito</a:t>
              </a:r>
              <a:r>
                <a:rPr lang="it-IT" sz="1600" dirty="0">
                  <a:latin typeface="Cambria" panose="02040503050406030204" pitchFamily="18" charset="0"/>
                </a:rPr>
                <a:t> e distinguere tra sorrisi genuini e falsi.</a:t>
              </a:r>
            </a:p>
          </p:txBody>
        </p:sp>
        <p:graphicFrame>
          <p:nvGraphicFramePr>
            <p:cNvPr id="3" name="Grafico 2">
              <a:extLst>
                <a:ext uri="{FF2B5EF4-FFF2-40B4-BE49-F238E27FC236}">
                  <a16:creationId xmlns:a16="http://schemas.microsoft.com/office/drawing/2014/main" id="{6637AC54-9F4C-084F-BFF7-0874788621E9}"/>
                </a:ext>
              </a:extLst>
            </p:cNvPr>
            <p:cNvGraphicFramePr/>
            <p:nvPr>
              <p:extLst/>
            </p:nvPr>
          </p:nvGraphicFramePr>
          <p:xfrm>
            <a:off x="137452" y="2564904"/>
            <a:ext cx="3439482" cy="3271912"/>
          </p:xfrm>
          <a:graphic>
            <a:graphicData uri="http://schemas.openxmlformats.org/drawingml/2006/chart">
              <c:chart xmlns:c="http://schemas.openxmlformats.org/drawingml/2006/chart" xmlns:r="http://schemas.openxmlformats.org/officeDocument/2006/relationships" r:id="rId2"/>
            </a:graphicData>
          </a:graphic>
        </p:graphicFrame>
      </p:grpSp>
      <p:sp>
        <p:nvSpPr>
          <p:cNvPr id="9" name="CasellaDiTesto 8">
            <a:extLst>
              <a:ext uri="{FF2B5EF4-FFF2-40B4-BE49-F238E27FC236}">
                <a16:creationId xmlns:a16="http://schemas.microsoft.com/office/drawing/2014/main" id="{85A2999B-4B89-4F45-86FB-C83E2F18D9C6}"/>
              </a:ext>
            </a:extLst>
          </p:cNvPr>
          <p:cNvSpPr txBox="1"/>
          <p:nvPr/>
        </p:nvSpPr>
        <p:spPr>
          <a:xfrm>
            <a:off x="4573488" y="2348881"/>
            <a:ext cx="5987008" cy="1200329"/>
          </a:xfrm>
          <a:prstGeom prst="rect">
            <a:avLst/>
          </a:prstGeom>
          <a:noFill/>
          <a:ln w="15875">
            <a:solidFill>
              <a:srgbClr val="C00000"/>
            </a:solidFill>
          </a:ln>
        </p:spPr>
        <p:txBody>
          <a:bodyPr wrap="square" rtlCol="0">
            <a:spAutoFit/>
          </a:bodyPr>
          <a:lstStyle/>
          <a:p>
            <a:r>
              <a:rPr lang="it-IT" dirty="0">
                <a:latin typeface="Cambria" panose="02040503050406030204" pitchFamily="18" charset="0"/>
              </a:rPr>
              <a:t>La mente reagisce all’esclusione sociale, </a:t>
            </a:r>
            <a:r>
              <a:rPr lang="it-IT" b="1" dirty="0">
                <a:latin typeface="Cambria" panose="02040503050406030204" pitchFamily="18" charset="0"/>
              </a:rPr>
              <a:t>dedicando maggiori risorse</a:t>
            </a:r>
            <a:r>
              <a:rPr lang="it-IT" dirty="0">
                <a:latin typeface="Cambria" panose="02040503050406030204" pitchFamily="18" charset="0"/>
              </a:rPr>
              <a:t> (ad esempio, attenzionali e mnemoniche) </a:t>
            </a:r>
            <a:r>
              <a:rPr lang="it-IT" b="1" dirty="0">
                <a:latin typeface="Cambria" panose="02040503050406030204" pitchFamily="18" charset="0"/>
              </a:rPr>
              <a:t>a stimoli sociali al fine di massimizzare le possibilità di riconnettersi con gli altri</a:t>
            </a:r>
            <a:r>
              <a:rPr lang="it-IT" dirty="0">
                <a:latin typeface="Cambria" panose="02040503050406030204" pitchFamily="18" charset="0"/>
              </a:rPr>
              <a:t>. </a:t>
            </a:r>
          </a:p>
        </p:txBody>
      </p:sp>
    </p:spTree>
    <p:extLst>
      <p:ext uri="{BB962C8B-B14F-4D97-AF65-F5344CB8AC3E}">
        <p14:creationId xmlns:p14="http://schemas.microsoft.com/office/powerpoint/2010/main" val="1690177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uppo 61">
            <a:extLst>
              <a:ext uri="{FF2B5EF4-FFF2-40B4-BE49-F238E27FC236}">
                <a16:creationId xmlns:a16="http://schemas.microsoft.com/office/drawing/2014/main" id="{1FDBD586-446E-DA4C-8789-7236D718F6FB}"/>
              </a:ext>
            </a:extLst>
          </p:cNvPr>
          <p:cNvGrpSpPr/>
          <p:nvPr/>
        </p:nvGrpSpPr>
        <p:grpSpPr>
          <a:xfrm>
            <a:off x="1661452" y="1545562"/>
            <a:ext cx="8950022" cy="4564214"/>
            <a:chOff x="137452" y="1545562"/>
            <a:chExt cx="8950022" cy="4564214"/>
          </a:xfrm>
        </p:grpSpPr>
        <p:sp>
          <p:nvSpPr>
            <p:cNvPr id="63" name="Rettangolo 62">
              <a:extLst>
                <a:ext uri="{FF2B5EF4-FFF2-40B4-BE49-F238E27FC236}">
                  <a16:creationId xmlns:a16="http://schemas.microsoft.com/office/drawing/2014/main" id="{DA989244-DEAE-664E-87B1-2E725B80A6F3}"/>
                </a:ext>
              </a:extLst>
            </p:cNvPr>
            <p:cNvSpPr/>
            <p:nvPr/>
          </p:nvSpPr>
          <p:spPr>
            <a:xfrm>
              <a:off x="137452" y="1545562"/>
              <a:ext cx="1885088" cy="4331710"/>
            </a:xfrm>
            <a:prstGeom prst="rect">
              <a:avLst/>
            </a:prstGeom>
            <a:solidFill>
              <a:schemeClr val="accent2">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4" name="Rettangolo 63">
              <a:extLst>
                <a:ext uri="{FF2B5EF4-FFF2-40B4-BE49-F238E27FC236}">
                  <a16:creationId xmlns:a16="http://schemas.microsoft.com/office/drawing/2014/main" id="{BAF61E33-757F-7B43-A516-1A125033B8AE}"/>
                </a:ext>
              </a:extLst>
            </p:cNvPr>
            <p:cNvSpPr/>
            <p:nvPr/>
          </p:nvSpPr>
          <p:spPr>
            <a:xfrm>
              <a:off x="7245214" y="1559734"/>
              <a:ext cx="1842260" cy="4331710"/>
            </a:xfrm>
            <a:prstGeom prst="rect">
              <a:avLst/>
            </a:prstGeom>
            <a:solidFill>
              <a:schemeClr val="accent6">
                <a:lumMod val="75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a:extLst>
                <a:ext uri="{FF2B5EF4-FFF2-40B4-BE49-F238E27FC236}">
                  <a16:creationId xmlns:a16="http://schemas.microsoft.com/office/drawing/2014/main" id="{E08F2A64-A07B-2B42-9C5C-174F585FA00E}"/>
                </a:ext>
              </a:extLst>
            </p:cNvPr>
            <p:cNvSpPr/>
            <p:nvPr/>
          </p:nvSpPr>
          <p:spPr>
            <a:xfrm>
              <a:off x="4397532" y="1559734"/>
              <a:ext cx="2814522" cy="4331710"/>
            </a:xfrm>
            <a:prstGeom prst="rect">
              <a:avLst/>
            </a:prstGeom>
            <a:solidFill>
              <a:schemeClr val="accent5">
                <a:lumMod val="75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a:extLst>
                <a:ext uri="{FF2B5EF4-FFF2-40B4-BE49-F238E27FC236}">
                  <a16:creationId xmlns:a16="http://schemas.microsoft.com/office/drawing/2014/main" id="{64B303DB-95BB-C347-ABEE-914D8F45E8A0}"/>
                </a:ext>
              </a:extLst>
            </p:cNvPr>
            <p:cNvSpPr/>
            <p:nvPr/>
          </p:nvSpPr>
          <p:spPr>
            <a:xfrm>
              <a:off x="2055700" y="1559734"/>
              <a:ext cx="2301137" cy="4331710"/>
            </a:xfrm>
            <a:prstGeom prst="rect">
              <a:avLst/>
            </a:prstGeom>
            <a:solidFill>
              <a:schemeClr val="accent3">
                <a:lumMod val="50000"/>
                <a:alpha val="1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7" name="CasellaDiTesto 66">
              <a:extLst>
                <a:ext uri="{FF2B5EF4-FFF2-40B4-BE49-F238E27FC236}">
                  <a16:creationId xmlns:a16="http://schemas.microsoft.com/office/drawing/2014/main" id="{DC492676-9592-0143-A11F-7D5A6FB27E92}"/>
                </a:ext>
              </a:extLst>
            </p:cNvPr>
            <p:cNvSpPr txBox="1"/>
            <p:nvPr/>
          </p:nvSpPr>
          <p:spPr>
            <a:xfrm>
              <a:off x="397187" y="5824757"/>
              <a:ext cx="1240596" cy="276999"/>
            </a:xfrm>
            <a:prstGeom prst="rect">
              <a:avLst/>
            </a:prstGeom>
            <a:noFill/>
          </p:spPr>
          <p:txBody>
            <a:bodyPr wrap="none" rtlCol="0">
              <a:spAutoFit/>
            </a:bodyPr>
            <a:lstStyle/>
            <a:p>
              <a:r>
                <a:rPr lang="it-IT" sz="1200" b="1" dirty="0">
                  <a:latin typeface="Cambria" panose="02040503050406030204" pitchFamily="18" charset="0"/>
                </a:rPr>
                <a:t>Segnali minimi</a:t>
              </a:r>
            </a:p>
          </p:txBody>
        </p:sp>
        <p:sp>
          <p:nvSpPr>
            <p:cNvPr id="68" name="CasellaDiTesto 67">
              <a:extLst>
                <a:ext uri="{FF2B5EF4-FFF2-40B4-BE49-F238E27FC236}">
                  <a16:creationId xmlns:a16="http://schemas.microsoft.com/office/drawing/2014/main" id="{6581B656-C32B-EF4D-9FA2-D9D282EEA8B2}"/>
                </a:ext>
              </a:extLst>
            </p:cNvPr>
            <p:cNvSpPr txBox="1"/>
            <p:nvPr/>
          </p:nvSpPr>
          <p:spPr>
            <a:xfrm>
              <a:off x="2609760" y="5828476"/>
              <a:ext cx="1230080" cy="276999"/>
            </a:xfrm>
            <a:prstGeom prst="rect">
              <a:avLst/>
            </a:prstGeom>
            <a:noFill/>
          </p:spPr>
          <p:txBody>
            <a:bodyPr wrap="none" rtlCol="0">
              <a:spAutoFit/>
            </a:bodyPr>
            <a:lstStyle/>
            <a:p>
              <a:r>
                <a:rPr lang="it-IT" sz="1200" b="1" dirty="0" err="1">
                  <a:latin typeface="Cambria" panose="02040503050406030204" pitchFamily="18" charset="0"/>
                </a:rPr>
                <a:t>Reflexive</a:t>
              </a:r>
              <a:r>
                <a:rPr lang="it-IT" sz="1200" b="1" dirty="0">
                  <a:latin typeface="Cambria" panose="02040503050406030204" pitchFamily="18" charset="0"/>
                </a:rPr>
                <a:t> stage</a:t>
              </a:r>
            </a:p>
          </p:txBody>
        </p:sp>
        <p:sp>
          <p:nvSpPr>
            <p:cNvPr id="69" name="CasellaDiTesto 68">
              <a:extLst>
                <a:ext uri="{FF2B5EF4-FFF2-40B4-BE49-F238E27FC236}">
                  <a16:creationId xmlns:a16="http://schemas.microsoft.com/office/drawing/2014/main" id="{85118B88-F1B5-2344-83E4-EFC3984D8409}"/>
                </a:ext>
              </a:extLst>
            </p:cNvPr>
            <p:cNvSpPr txBox="1"/>
            <p:nvPr/>
          </p:nvSpPr>
          <p:spPr>
            <a:xfrm>
              <a:off x="5164200" y="5828116"/>
              <a:ext cx="1281185" cy="276999"/>
            </a:xfrm>
            <a:prstGeom prst="rect">
              <a:avLst/>
            </a:prstGeom>
            <a:noFill/>
          </p:spPr>
          <p:txBody>
            <a:bodyPr wrap="none" rtlCol="0">
              <a:spAutoFit/>
            </a:bodyPr>
            <a:lstStyle/>
            <a:p>
              <a:r>
                <a:rPr lang="it-IT" sz="1200" b="1" dirty="0" err="1">
                  <a:latin typeface="Cambria" panose="02040503050406030204" pitchFamily="18" charset="0"/>
                </a:rPr>
                <a:t>Reflective</a:t>
              </a:r>
              <a:r>
                <a:rPr lang="it-IT" sz="1200" b="1" dirty="0">
                  <a:latin typeface="Cambria" panose="02040503050406030204" pitchFamily="18" charset="0"/>
                </a:rPr>
                <a:t> stage</a:t>
              </a:r>
            </a:p>
          </p:txBody>
        </p:sp>
        <p:sp>
          <p:nvSpPr>
            <p:cNvPr id="70" name="CasellaDiTesto 69">
              <a:extLst>
                <a:ext uri="{FF2B5EF4-FFF2-40B4-BE49-F238E27FC236}">
                  <a16:creationId xmlns:a16="http://schemas.microsoft.com/office/drawing/2014/main" id="{1B48FB9F-7CF9-3045-8765-1ACC323B30B3}"/>
                </a:ext>
              </a:extLst>
            </p:cNvPr>
            <p:cNvSpPr txBox="1"/>
            <p:nvPr/>
          </p:nvSpPr>
          <p:spPr>
            <a:xfrm>
              <a:off x="7480475" y="5832777"/>
              <a:ext cx="1429046" cy="276999"/>
            </a:xfrm>
            <a:prstGeom prst="rect">
              <a:avLst/>
            </a:prstGeom>
            <a:noFill/>
          </p:spPr>
          <p:txBody>
            <a:bodyPr wrap="none" rtlCol="0">
              <a:spAutoFit/>
            </a:bodyPr>
            <a:lstStyle/>
            <a:p>
              <a:r>
                <a:rPr lang="it-IT" sz="1200" b="1" dirty="0" err="1">
                  <a:latin typeface="Cambria" panose="02040503050406030204" pitchFamily="18" charset="0"/>
                </a:rPr>
                <a:t>Resignation</a:t>
              </a:r>
              <a:r>
                <a:rPr lang="it-IT" sz="1200" b="1" dirty="0">
                  <a:latin typeface="Cambria" panose="02040503050406030204" pitchFamily="18" charset="0"/>
                </a:rPr>
                <a:t> stage</a:t>
              </a:r>
            </a:p>
          </p:txBody>
        </p:sp>
      </p:grpSp>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11</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Temporal</a:t>
            </a:r>
            <a:r>
              <a:rPr lang="it-IT" sz="2400" b="1" dirty="0">
                <a:solidFill>
                  <a:schemeClr val="tx1"/>
                </a:solidFill>
                <a:latin typeface="Cambria" panose="02040503050406030204" pitchFamily="18" charset="0"/>
                <a:cs typeface="Arial" panose="020B0604020202020204" pitchFamily="34" charset="0"/>
              </a:rPr>
              <a:t> </a:t>
            </a:r>
            <a:r>
              <a:rPr lang="it-IT" sz="2400" b="1" dirty="0" err="1">
                <a:solidFill>
                  <a:schemeClr val="tx1"/>
                </a:solidFill>
                <a:latin typeface="Cambria" panose="02040503050406030204" pitchFamily="18" charset="0"/>
                <a:cs typeface="Arial" panose="020B0604020202020204" pitchFamily="34" charset="0"/>
              </a:rPr>
              <a:t>Need-threat</a:t>
            </a:r>
            <a:r>
              <a:rPr lang="it-IT" sz="2400" b="1" dirty="0">
                <a:solidFill>
                  <a:schemeClr val="tx1"/>
                </a:solidFill>
                <a:latin typeface="Cambria" panose="02040503050406030204" pitchFamily="18" charset="0"/>
                <a:cs typeface="Arial" panose="020B0604020202020204" pitchFamily="34" charset="0"/>
              </a:rPr>
              <a:t> Model [Williams, 2009]</a:t>
            </a:r>
          </a:p>
        </p:txBody>
      </p:sp>
      <p:sp>
        <p:nvSpPr>
          <p:cNvPr id="6" name="CasellaDiTesto 5">
            <a:extLst>
              <a:ext uri="{FF2B5EF4-FFF2-40B4-BE49-F238E27FC236}">
                <a16:creationId xmlns:a16="http://schemas.microsoft.com/office/drawing/2014/main" id="{82075F89-F715-A541-AE0B-056E434A9C8F}"/>
              </a:ext>
            </a:extLst>
          </p:cNvPr>
          <p:cNvSpPr txBox="1"/>
          <p:nvPr/>
        </p:nvSpPr>
        <p:spPr>
          <a:xfrm>
            <a:off x="1868312" y="2060848"/>
            <a:ext cx="1266196" cy="523220"/>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a:latin typeface="Cambria" panose="02040503050406030204" pitchFamily="18" charset="0"/>
              </a:rPr>
              <a:t>Percezione di ostracismo</a:t>
            </a:r>
          </a:p>
        </p:txBody>
      </p:sp>
      <p:sp>
        <p:nvSpPr>
          <p:cNvPr id="16" name="CasellaDiTesto 15">
            <a:extLst>
              <a:ext uri="{FF2B5EF4-FFF2-40B4-BE49-F238E27FC236}">
                <a16:creationId xmlns:a16="http://schemas.microsoft.com/office/drawing/2014/main" id="{E309D9C3-E196-9243-988B-607AAE202E12}"/>
              </a:ext>
            </a:extLst>
          </p:cNvPr>
          <p:cNvSpPr txBox="1"/>
          <p:nvPr/>
        </p:nvSpPr>
        <p:spPr>
          <a:xfrm>
            <a:off x="1868312" y="2593936"/>
            <a:ext cx="1690574" cy="1954381"/>
          </a:xfrm>
          <a:prstGeom prst="rect">
            <a:avLst/>
          </a:prstGeom>
          <a:noFill/>
          <a:ln w="6350">
            <a:noFill/>
          </a:ln>
        </p:spPr>
        <p:txBody>
          <a:bodyPr wrap="square" rtlCol="0">
            <a:spAutoFit/>
          </a:bodyPr>
          <a:lstStyle/>
          <a:p>
            <a:r>
              <a:rPr lang="it-IT" sz="1100" dirty="0">
                <a:latin typeface="Cambria" panose="02040503050406030204" pitchFamily="18" charset="0"/>
              </a:rPr>
              <a:t>Gli esseri umani nascono con una </a:t>
            </a:r>
            <a:r>
              <a:rPr lang="it-IT" sz="1100" b="1" dirty="0">
                <a:latin typeface="Cambria" panose="02040503050406030204" pitchFamily="18" charset="0"/>
              </a:rPr>
              <a:t>capacità innata </a:t>
            </a:r>
            <a:r>
              <a:rPr lang="it-IT" sz="1100" dirty="0">
                <a:latin typeface="Cambria" panose="02040503050406030204" pitchFamily="18" charset="0"/>
              </a:rPr>
              <a:t>di percepire anche forme minime e ambigue di ostracismo. Rendersi conto dell’esclusione è il </a:t>
            </a:r>
            <a:r>
              <a:rPr lang="it-IT" sz="1100" b="1" dirty="0">
                <a:latin typeface="Cambria" panose="02040503050406030204" pitchFamily="18" charset="0"/>
              </a:rPr>
              <a:t>primo passo per poter reagire</a:t>
            </a:r>
            <a:r>
              <a:rPr lang="it-IT" sz="1100" dirty="0">
                <a:latin typeface="Cambria" panose="02040503050406030204" pitchFamily="18" charset="0"/>
              </a:rPr>
              <a:t> e cercare di re-inserirsi nel gruppo o formare nuove connessioni sociali.</a:t>
            </a:r>
          </a:p>
        </p:txBody>
      </p:sp>
      <p:grpSp>
        <p:nvGrpSpPr>
          <p:cNvPr id="18" name="Gruppo 17">
            <a:extLst>
              <a:ext uri="{FF2B5EF4-FFF2-40B4-BE49-F238E27FC236}">
                <a16:creationId xmlns:a16="http://schemas.microsoft.com/office/drawing/2014/main" id="{5B0ECA20-5735-A94D-969A-C9D00DA47F5A}"/>
              </a:ext>
            </a:extLst>
          </p:cNvPr>
          <p:cNvGrpSpPr/>
          <p:nvPr/>
        </p:nvGrpSpPr>
        <p:grpSpPr>
          <a:xfrm>
            <a:off x="3134508" y="2172803"/>
            <a:ext cx="2220296" cy="307777"/>
            <a:chOff x="1610508" y="2172802"/>
            <a:chExt cx="2220296" cy="307777"/>
          </a:xfrm>
        </p:grpSpPr>
        <p:sp>
          <p:nvSpPr>
            <p:cNvPr id="10" name="CasellaDiTesto 9">
              <a:extLst>
                <a:ext uri="{FF2B5EF4-FFF2-40B4-BE49-F238E27FC236}">
                  <a16:creationId xmlns:a16="http://schemas.microsoft.com/office/drawing/2014/main" id="{2A9FDCA8-FFDC-9948-9B94-A92D9C727C8D}"/>
                </a:ext>
              </a:extLst>
            </p:cNvPr>
            <p:cNvSpPr txBox="1"/>
            <p:nvPr/>
          </p:nvSpPr>
          <p:spPr>
            <a:xfrm>
              <a:off x="2564608" y="2172802"/>
              <a:ext cx="1266196" cy="307777"/>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a:latin typeface="Cambria" panose="02040503050406030204" pitchFamily="18" charset="0"/>
                </a:rPr>
                <a:t>Dolore sociale</a:t>
              </a:r>
            </a:p>
          </p:txBody>
        </p:sp>
        <p:cxnSp>
          <p:nvCxnSpPr>
            <p:cNvPr id="8" name="Connettore 2 7">
              <a:extLst>
                <a:ext uri="{FF2B5EF4-FFF2-40B4-BE49-F238E27FC236}">
                  <a16:creationId xmlns:a16="http://schemas.microsoft.com/office/drawing/2014/main" id="{363FABD0-954F-2446-BA4C-B63EF02FB2E9}"/>
                </a:ext>
              </a:extLst>
            </p:cNvPr>
            <p:cNvCxnSpPr>
              <a:stCxn id="6" idx="3"/>
              <a:endCxn id="10" idx="1"/>
            </p:cNvCxnSpPr>
            <p:nvPr/>
          </p:nvCxnSpPr>
          <p:spPr>
            <a:xfrm>
              <a:off x="1610508" y="2322458"/>
              <a:ext cx="954100" cy="4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0" name="CasellaDiTesto 19">
            <a:extLst>
              <a:ext uri="{FF2B5EF4-FFF2-40B4-BE49-F238E27FC236}">
                <a16:creationId xmlns:a16="http://schemas.microsoft.com/office/drawing/2014/main" id="{C5CD9B26-5619-CC4C-89C7-CC4CEC025D84}"/>
              </a:ext>
            </a:extLst>
          </p:cNvPr>
          <p:cNvSpPr txBox="1"/>
          <p:nvPr/>
        </p:nvSpPr>
        <p:spPr>
          <a:xfrm>
            <a:off x="5354804" y="1954370"/>
            <a:ext cx="3381250" cy="600164"/>
          </a:xfrm>
          <a:prstGeom prst="rect">
            <a:avLst/>
          </a:prstGeom>
          <a:noFill/>
          <a:ln w="6350">
            <a:noFill/>
          </a:ln>
        </p:spPr>
        <p:txBody>
          <a:bodyPr wrap="square" rtlCol="0">
            <a:spAutoFit/>
          </a:bodyPr>
          <a:lstStyle/>
          <a:p>
            <a:r>
              <a:rPr lang="it-IT" sz="1100" b="1" dirty="0">
                <a:latin typeface="Cambria" panose="02040503050406030204" pitchFamily="18" charset="0"/>
              </a:rPr>
              <a:t>L’esperienza emotiva di spiacevolezza </a:t>
            </a:r>
            <a:r>
              <a:rPr lang="it-IT" sz="1100" dirty="0">
                <a:latin typeface="Cambria" panose="02040503050406030204" pitchFamily="18" charset="0"/>
              </a:rPr>
              <a:t>derivante dalla percezione della distanza psicologica effettiva o potenziale da altri vicini o un gruppo sociale.</a:t>
            </a:r>
          </a:p>
        </p:txBody>
      </p:sp>
      <p:sp>
        <p:nvSpPr>
          <p:cNvPr id="21" name="CasellaDiTesto 20">
            <a:extLst>
              <a:ext uri="{FF2B5EF4-FFF2-40B4-BE49-F238E27FC236}">
                <a16:creationId xmlns:a16="http://schemas.microsoft.com/office/drawing/2014/main" id="{C0CFB861-1F76-9F46-A51D-4C0295CDE1BB}"/>
              </a:ext>
            </a:extLst>
          </p:cNvPr>
          <p:cNvSpPr txBox="1"/>
          <p:nvPr/>
        </p:nvSpPr>
        <p:spPr>
          <a:xfrm>
            <a:off x="5382176" y="3049796"/>
            <a:ext cx="2250038" cy="600164"/>
          </a:xfrm>
          <a:prstGeom prst="rect">
            <a:avLst/>
          </a:prstGeom>
          <a:noFill/>
          <a:ln w="6350">
            <a:noFill/>
          </a:ln>
        </p:spPr>
        <p:txBody>
          <a:bodyPr wrap="square" rtlCol="0">
            <a:spAutoFit/>
          </a:bodyPr>
          <a:lstStyle/>
          <a:p>
            <a:r>
              <a:rPr lang="it-IT" sz="1100" dirty="0">
                <a:latin typeface="Cambria" panose="02040503050406030204" pitchFamily="18" charset="0"/>
              </a:rPr>
              <a:t>Altri tipi di emozione che possono avere </a:t>
            </a:r>
            <a:r>
              <a:rPr lang="it-IT" sz="1100" b="1" dirty="0">
                <a:latin typeface="Cambria" panose="02040503050406030204" pitchFamily="18" charset="0"/>
              </a:rPr>
              <a:t>caratteristiche diverse</a:t>
            </a:r>
            <a:r>
              <a:rPr lang="it-IT" sz="1100" dirty="0">
                <a:latin typeface="Cambria" panose="02040503050406030204" pitchFamily="18" charset="0"/>
              </a:rPr>
              <a:t>, quali tristezza, ansia e rabbia.</a:t>
            </a:r>
          </a:p>
        </p:txBody>
      </p:sp>
      <p:sp>
        <p:nvSpPr>
          <p:cNvPr id="22" name="CasellaDiTesto 21">
            <a:extLst>
              <a:ext uri="{FF2B5EF4-FFF2-40B4-BE49-F238E27FC236}">
                <a16:creationId xmlns:a16="http://schemas.microsoft.com/office/drawing/2014/main" id="{95D2831F-28A8-B247-B254-A2AC2DB4DB87}"/>
              </a:ext>
            </a:extLst>
          </p:cNvPr>
          <p:cNvSpPr txBox="1"/>
          <p:nvPr/>
        </p:nvSpPr>
        <p:spPr>
          <a:xfrm>
            <a:off x="5392831" y="4627840"/>
            <a:ext cx="3611645" cy="769441"/>
          </a:xfrm>
          <a:prstGeom prst="rect">
            <a:avLst/>
          </a:prstGeom>
          <a:noFill/>
          <a:ln w="6350">
            <a:noFill/>
          </a:ln>
        </p:spPr>
        <p:txBody>
          <a:bodyPr wrap="square" rtlCol="0">
            <a:spAutoFit/>
          </a:bodyPr>
          <a:lstStyle/>
          <a:p>
            <a:r>
              <a:rPr lang="it-IT" sz="1100" dirty="0">
                <a:latin typeface="Cambria" panose="02040503050406030204" pitchFamily="18" charset="0"/>
              </a:rPr>
              <a:t>Percezione di </a:t>
            </a:r>
            <a:r>
              <a:rPr lang="it-IT" sz="1100" b="1" dirty="0">
                <a:latin typeface="Cambria" panose="02040503050406030204" pitchFamily="18" charset="0"/>
              </a:rPr>
              <a:t>minaccia</a:t>
            </a:r>
            <a:r>
              <a:rPr lang="it-IT" sz="1100" dirty="0">
                <a:latin typeface="Cambria" panose="02040503050406030204" pitchFamily="18" charset="0"/>
              </a:rPr>
              <a:t> di </a:t>
            </a:r>
            <a:r>
              <a:rPr lang="it-IT" sz="1100" b="1" dirty="0">
                <a:latin typeface="Cambria" panose="02040503050406030204" pitchFamily="18" charset="0"/>
              </a:rPr>
              <a:t>quattro bisogni psicologici fondamentali:</a:t>
            </a:r>
            <a:r>
              <a:rPr lang="it-IT" sz="1100" dirty="0">
                <a:latin typeface="Cambria" panose="02040503050406030204" pitchFamily="18" charset="0"/>
              </a:rPr>
              <a:t> (a) bisogno di appartenenza; (b) autostima; (c) bisogno di controllo; (d) percepire la propria esistenza come significativa.</a:t>
            </a:r>
          </a:p>
        </p:txBody>
      </p:sp>
      <p:sp>
        <p:nvSpPr>
          <p:cNvPr id="24" name="CasellaDiTesto 23">
            <a:extLst>
              <a:ext uri="{FF2B5EF4-FFF2-40B4-BE49-F238E27FC236}">
                <a16:creationId xmlns:a16="http://schemas.microsoft.com/office/drawing/2014/main" id="{4C68E75E-5D2D-9E41-90B4-B99603AFB7AC}"/>
              </a:ext>
            </a:extLst>
          </p:cNvPr>
          <p:cNvSpPr txBox="1"/>
          <p:nvPr/>
        </p:nvSpPr>
        <p:spPr>
          <a:xfrm>
            <a:off x="7644584" y="1641871"/>
            <a:ext cx="2713909" cy="938719"/>
          </a:xfrm>
          <a:prstGeom prst="rect">
            <a:avLst/>
          </a:prstGeom>
          <a:noFill/>
          <a:ln w="6350">
            <a:noFill/>
          </a:ln>
        </p:spPr>
        <p:txBody>
          <a:bodyPr wrap="square" rtlCol="0">
            <a:spAutoFit/>
          </a:bodyPr>
          <a:lstStyle/>
          <a:p>
            <a:r>
              <a:rPr lang="it-IT" sz="1100" dirty="0">
                <a:latin typeface="Cambria" panose="02040503050406030204" pitchFamily="18" charset="0"/>
              </a:rPr>
              <a:t>Processi </a:t>
            </a:r>
            <a:r>
              <a:rPr lang="it-IT" sz="1100" b="1" dirty="0">
                <a:latin typeface="Cambria" panose="02040503050406030204" pitchFamily="18" charset="0"/>
              </a:rPr>
              <a:t>cognitivi consapevoli</a:t>
            </a:r>
            <a:r>
              <a:rPr lang="it-IT" sz="1100" dirty="0">
                <a:latin typeface="Cambria" panose="02040503050406030204" pitchFamily="18" charset="0"/>
              </a:rPr>
              <a:t>, in cui l’individuo può riflettere sull’episodio di ostracismo, sulla fonte, sul contesto e sulle implicazioni. Questo avrà un </a:t>
            </a:r>
            <a:r>
              <a:rPr lang="it-IT" sz="1100" b="1" dirty="0">
                <a:latin typeface="Cambria" panose="02040503050406030204" pitchFamily="18" charset="0"/>
              </a:rPr>
              <a:t>impatto sulle emozioni e sulla loro durata</a:t>
            </a:r>
            <a:r>
              <a:rPr lang="it-IT" sz="1100" dirty="0">
                <a:latin typeface="Cambria" panose="02040503050406030204" pitchFamily="18" charset="0"/>
              </a:rPr>
              <a:t>.</a:t>
            </a:r>
          </a:p>
        </p:txBody>
      </p:sp>
      <p:sp>
        <p:nvSpPr>
          <p:cNvPr id="25" name="CasellaDiTesto 24">
            <a:extLst>
              <a:ext uri="{FF2B5EF4-FFF2-40B4-BE49-F238E27FC236}">
                <a16:creationId xmlns:a16="http://schemas.microsoft.com/office/drawing/2014/main" id="{CFB45D92-1EE5-B34A-ACE0-70A69B2AD82C}"/>
              </a:ext>
            </a:extLst>
          </p:cNvPr>
          <p:cNvSpPr txBox="1"/>
          <p:nvPr/>
        </p:nvSpPr>
        <p:spPr>
          <a:xfrm>
            <a:off x="6959134" y="3645024"/>
            <a:ext cx="3708867" cy="1107996"/>
          </a:xfrm>
          <a:prstGeom prst="rect">
            <a:avLst/>
          </a:prstGeom>
          <a:noFill/>
          <a:ln w="6350">
            <a:noFill/>
          </a:ln>
        </p:spPr>
        <p:txBody>
          <a:bodyPr wrap="square" rtlCol="0">
            <a:spAutoFit/>
          </a:bodyPr>
          <a:lstStyle/>
          <a:p>
            <a:r>
              <a:rPr lang="it-IT" sz="1100" dirty="0">
                <a:latin typeface="Cambria" panose="02040503050406030204" pitchFamily="18" charset="0"/>
              </a:rPr>
              <a:t>La </a:t>
            </a:r>
            <a:r>
              <a:rPr lang="it-IT" sz="1100" b="1" dirty="0">
                <a:latin typeface="Cambria" panose="02040503050406030204" pitchFamily="18" charset="0"/>
              </a:rPr>
              <a:t>velocità del recupero </a:t>
            </a:r>
            <a:r>
              <a:rPr lang="it-IT" sz="1100" dirty="0">
                <a:latin typeface="Cambria" panose="02040503050406030204" pitchFamily="18" charset="0"/>
              </a:rPr>
              <a:t>è legata a diversi fattori, sia individuali che situazionali. Le reazioni all’esclusione non sono limitate al livello psicologico ed emotivo: gli individui cercano di </a:t>
            </a:r>
            <a:r>
              <a:rPr lang="it-IT" sz="1100" b="1" dirty="0">
                <a:latin typeface="Cambria" panose="02040503050406030204" pitchFamily="18" charset="0"/>
              </a:rPr>
              <a:t>recuperare i livelli di base di soddisfazione dei loro bisogni </a:t>
            </a:r>
            <a:r>
              <a:rPr lang="it-IT" sz="1100" dirty="0">
                <a:latin typeface="Cambria" panose="02040503050406030204" pitchFamily="18" charset="0"/>
              </a:rPr>
              <a:t>cercando di interrompere l’esperienza di ostracismo e riconnettersi con gli altri.</a:t>
            </a:r>
          </a:p>
        </p:txBody>
      </p:sp>
      <p:sp>
        <p:nvSpPr>
          <p:cNvPr id="26" name="CasellaDiTesto 25">
            <a:extLst>
              <a:ext uri="{FF2B5EF4-FFF2-40B4-BE49-F238E27FC236}">
                <a16:creationId xmlns:a16="http://schemas.microsoft.com/office/drawing/2014/main" id="{53D0F461-AE53-FF49-B881-D1C793EAAF5C}"/>
              </a:ext>
            </a:extLst>
          </p:cNvPr>
          <p:cNvSpPr txBox="1"/>
          <p:nvPr/>
        </p:nvSpPr>
        <p:spPr>
          <a:xfrm>
            <a:off x="8676176" y="3356993"/>
            <a:ext cx="2028336" cy="2462213"/>
          </a:xfrm>
          <a:prstGeom prst="rect">
            <a:avLst/>
          </a:prstGeom>
          <a:noFill/>
          <a:ln w="6350">
            <a:noFill/>
          </a:ln>
        </p:spPr>
        <p:txBody>
          <a:bodyPr wrap="square" rtlCol="0">
            <a:spAutoFit/>
          </a:bodyPr>
          <a:lstStyle/>
          <a:p>
            <a:r>
              <a:rPr lang="it-IT" sz="1100" dirty="0">
                <a:latin typeface="Cambria" panose="02040503050406030204" pitchFamily="18" charset="0"/>
              </a:rPr>
              <a:t>Se l’ostracismo permane e si prolunga nel tempo la vittima non ha modo di recuperare dei livelli adeguati che soddisfino il suo bisogno di appartenenza. In questa fase di </a:t>
            </a:r>
            <a:r>
              <a:rPr lang="it-IT" sz="1100" b="1" dirty="0">
                <a:latin typeface="Cambria" panose="02040503050406030204" pitchFamily="18" charset="0"/>
              </a:rPr>
              <a:t>rassegnazione psicologica</a:t>
            </a:r>
            <a:r>
              <a:rPr lang="it-IT" sz="1100" dirty="0">
                <a:latin typeface="Cambria" panose="02040503050406030204" pitchFamily="18" charset="0"/>
              </a:rPr>
              <a:t> il mancato soddisfacimenti dei bisogni fondamentali degli esseri umani porta a </a:t>
            </a:r>
            <a:r>
              <a:rPr lang="it-IT" sz="1100" b="1" dirty="0">
                <a:latin typeface="Cambria" panose="02040503050406030204" pitchFamily="18" charset="0"/>
              </a:rPr>
              <a:t>alienazione, sintomi depressivi, impotenza e mancanza di speranza verso il futuro.</a:t>
            </a:r>
          </a:p>
        </p:txBody>
      </p:sp>
      <p:grpSp>
        <p:nvGrpSpPr>
          <p:cNvPr id="58" name="Gruppo 57">
            <a:extLst>
              <a:ext uri="{FF2B5EF4-FFF2-40B4-BE49-F238E27FC236}">
                <a16:creationId xmlns:a16="http://schemas.microsoft.com/office/drawing/2014/main" id="{A2C109B5-F126-F140-B3F6-A1F8A2DC02AA}"/>
              </a:ext>
            </a:extLst>
          </p:cNvPr>
          <p:cNvGrpSpPr/>
          <p:nvPr/>
        </p:nvGrpSpPr>
        <p:grpSpPr>
          <a:xfrm>
            <a:off x="2501410" y="2584068"/>
            <a:ext cx="2841024" cy="2879740"/>
            <a:chOff x="977410" y="2584068"/>
            <a:chExt cx="2841024" cy="2879740"/>
          </a:xfrm>
        </p:grpSpPr>
        <p:sp>
          <p:nvSpPr>
            <p:cNvPr id="12" name="CasellaDiTesto 11">
              <a:extLst>
                <a:ext uri="{FF2B5EF4-FFF2-40B4-BE49-F238E27FC236}">
                  <a16:creationId xmlns:a16="http://schemas.microsoft.com/office/drawing/2014/main" id="{70C0E8F7-A154-E344-BBE2-7FD68127567B}"/>
                </a:ext>
              </a:extLst>
            </p:cNvPr>
            <p:cNvSpPr txBox="1"/>
            <p:nvPr/>
          </p:nvSpPr>
          <p:spPr>
            <a:xfrm>
              <a:off x="2552238" y="4725144"/>
              <a:ext cx="1266196" cy="738664"/>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a:latin typeface="Cambria" panose="02040503050406030204" pitchFamily="18" charset="0"/>
                </a:rPr>
                <a:t>Minaccia ai bisogni di base</a:t>
              </a:r>
            </a:p>
          </p:txBody>
        </p:sp>
        <p:cxnSp>
          <p:nvCxnSpPr>
            <p:cNvPr id="29" name="Connettore 4 28">
              <a:extLst>
                <a:ext uri="{FF2B5EF4-FFF2-40B4-BE49-F238E27FC236}">
                  <a16:creationId xmlns:a16="http://schemas.microsoft.com/office/drawing/2014/main" id="{A17AD16B-BFE4-7D45-8A3B-5C20A093BF08}"/>
                </a:ext>
              </a:extLst>
            </p:cNvPr>
            <p:cNvCxnSpPr>
              <a:stCxn id="6" idx="2"/>
              <a:endCxn id="12" idx="1"/>
            </p:cNvCxnSpPr>
            <p:nvPr/>
          </p:nvCxnSpPr>
          <p:spPr>
            <a:xfrm rot="16200000" flipH="1">
              <a:off x="509620" y="3051858"/>
              <a:ext cx="2510408" cy="157482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57" name="Gruppo 56">
            <a:extLst>
              <a:ext uri="{FF2B5EF4-FFF2-40B4-BE49-F238E27FC236}">
                <a16:creationId xmlns:a16="http://schemas.microsoft.com/office/drawing/2014/main" id="{F0FAA616-F982-4F41-9BC2-4979E9599F4A}"/>
              </a:ext>
            </a:extLst>
          </p:cNvPr>
          <p:cNvGrpSpPr/>
          <p:nvPr/>
        </p:nvGrpSpPr>
        <p:grpSpPr>
          <a:xfrm>
            <a:off x="4088608" y="2480580"/>
            <a:ext cx="1266196" cy="1201897"/>
            <a:chOff x="2564608" y="2480579"/>
            <a:chExt cx="1266196" cy="1201897"/>
          </a:xfrm>
        </p:grpSpPr>
        <p:sp>
          <p:nvSpPr>
            <p:cNvPr id="11" name="CasellaDiTesto 10">
              <a:extLst>
                <a:ext uri="{FF2B5EF4-FFF2-40B4-BE49-F238E27FC236}">
                  <a16:creationId xmlns:a16="http://schemas.microsoft.com/office/drawing/2014/main" id="{248A03A8-2B24-6844-B914-487AF5199740}"/>
                </a:ext>
              </a:extLst>
            </p:cNvPr>
            <p:cNvSpPr txBox="1"/>
            <p:nvPr/>
          </p:nvSpPr>
          <p:spPr>
            <a:xfrm>
              <a:off x="2564608" y="3159256"/>
              <a:ext cx="1266196" cy="523220"/>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a:latin typeface="Cambria" panose="02040503050406030204" pitchFamily="18" charset="0"/>
                </a:rPr>
                <a:t>Emozioni negative</a:t>
              </a:r>
            </a:p>
          </p:txBody>
        </p:sp>
        <p:cxnSp>
          <p:nvCxnSpPr>
            <p:cNvPr id="31" name="Connettore 2 30">
              <a:extLst>
                <a:ext uri="{FF2B5EF4-FFF2-40B4-BE49-F238E27FC236}">
                  <a16:creationId xmlns:a16="http://schemas.microsoft.com/office/drawing/2014/main" id="{D41D9531-7CC1-8D4D-8B52-89B6D955D897}"/>
                </a:ext>
              </a:extLst>
            </p:cNvPr>
            <p:cNvCxnSpPr>
              <a:stCxn id="10" idx="2"/>
              <a:endCxn id="11" idx="0"/>
            </p:cNvCxnSpPr>
            <p:nvPr/>
          </p:nvCxnSpPr>
          <p:spPr>
            <a:xfrm>
              <a:off x="3197706" y="2480579"/>
              <a:ext cx="0" cy="6786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59" name="Gruppo 58">
            <a:extLst>
              <a:ext uri="{FF2B5EF4-FFF2-40B4-BE49-F238E27FC236}">
                <a16:creationId xmlns:a16="http://schemas.microsoft.com/office/drawing/2014/main" id="{B52A219D-135C-EF42-BDF3-F4476DC6A6D2}"/>
              </a:ext>
            </a:extLst>
          </p:cNvPr>
          <p:cNvGrpSpPr/>
          <p:nvPr/>
        </p:nvGrpSpPr>
        <p:grpSpPr>
          <a:xfrm>
            <a:off x="5342435" y="2062964"/>
            <a:ext cx="2302151" cy="3031512"/>
            <a:chOff x="3818434" y="2062964"/>
            <a:chExt cx="2302151" cy="3031512"/>
          </a:xfrm>
        </p:grpSpPr>
        <p:sp>
          <p:nvSpPr>
            <p:cNvPr id="13" name="CasellaDiTesto 12">
              <a:extLst>
                <a:ext uri="{FF2B5EF4-FFF2-40B4-BE49-F238E27FC236}">
                  <a16:creationId xmlns:a16="http://schemas.microsoft.com/office/drawing/2014/main" id="{AC292D8E-0A75-2943-AB78-17969D73DD03}"/>
                </a:ext>
              </a:extLst>
            </p:cNvPr>
            <p:cNvSpPr txBox="1"/>
            <p:nvPr/>
          </p:nvSpPr>
          <p:spPr>
            <a:xfrm>
              <a:off x="4854389" y="2062964"/>
              <a:ext cx="1266196" cy="523220"/>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a:latin typeface="Cambria" panose="02040503050406030204" pitchFamily="18" charset="0"/>
                </a:rPr>
                <a:t>Valutazione e attribuzioni</a:t>
              </a:r>
            </a:p>
          </p:txBody>
        </p:sp>
        <p:cxnSp>
          <p:nvCxnSpPr>
            <p:cNvPr id="34" name="Connettore 2 33">
              <a:extLst>
                <a:ext uri="{FF2B5EF4-FFF2-40B4-BE49-F238E27FC236}">
                  <a16:creationId xmlns:a16="http://schemas.microsoft.com/office/drawing/2014/main" id="{5D9C77B5-B1BD-F046-B91B-140C6A7F9B05}"/>
                </a:ext>
              </a:extLst>
            </p:cNvPr>
            <p:cNvCxnSpPr>
              <a:stCxn id="10" idx="3"/>
              <a:endCxn id="13" idx="1"/>
            </p:cNvCxnSpPr>
            <p:nvPr/>
          </p:nvCxnSpPr>
          <p:spPr>
            <a:xfrm flipV="1">
              <a:off x="3830804" y="2324574"/>
              <a:ext cx="1023585" cy="21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nettore 4 35">
              <a:extLst>
                <a:ext uri="{FF2B5EF4-FFF2-40B4-BE49-F238E27FC236}">
                  <a16:creationId xmlns:a16="http://schemas.microsoft.com/office/drawing/2014/main" id="{D8469FE3-E8CF-BB48-B2F3-AF42F102D7B4}"/>
                </a:ext>
              </a:extLst>
            </p:cNvPr>
            <p:cNvCxnSpPr>
              <a:cxnSpLocks/>
              <a:stCxn id="12" idx="3"/>
              <a:endCxn id="13" idx="2"/>
            </p:cNvCxnSpPr>
            <p:nvPr/>
          </p:nvCxnSpPr>
          <p:spPr>
            <a:xfrm flipV="1">
              <a:off x="3818434" y="2586184"/>
              <a:ext cx="1669053" cy="250829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60" name="Gruppo 59">
            <a:extLst>
              <a:ext uri="{FF2B5EF4-FFF2-40B4-BE49-F238E27FC236}">
                <a16:creationId xmlns:a16="http://schemas.microsoft.com/office/drawing/2014/main" id="{DE278A3E-D131-CD4C-88B9-CB07EB99270B}"/>
              </a:ext>
            </a:extLst>
          </p:cNvPr>
          <p:cNvGrpSpPr/>
          <p:nvPr/>
        </p:nvGrpSpPr>
        <p:grpSpPr>
          <a:xfrm>
            <a:off x="7104112" y="2324574"/>
            <a:ext cx="1449324" cy="1248442"/>
            <a:chOff x="5580112" y="2324574"/>
            <a:chExt cx="1449324" cy="1248442"/>
          </a:xfrm>
        </p:grpSpPr>
        <p:sp>
          <p:nvSpPr>
            <p:cNvPr id="14" name="CasellaDiTesto 13">
              <a:extLst>
                <a:ext uri="{FF2B5EF4-FFF2-40B4-BE49-F238E27FC236}">
                  <a16:creationId xmlns:a16="http://schemas.microsoft.com/office/drawing/2014/main" id="{CF23690B-B5A9-4240-9D57-333C8CB8F330}"/>
                </a:ext>
              </a:extLst>
            </p:cNvPr>
            <p:cNvSpPr txBox="1"/>
            <p:nvPr/>
          </p:nvSpPr>
          <p:spPr>
            <a:xfrm>
              <a:off x="5580112" y="3049796"/>
              <a:ext cx="1449324" cy="523220"/>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err="1">
                  <a:latin typeface="Cambria" panose="02040503050406030204" pitchFamily="18" charset="0"/>
                </a:rPr>
                <a:t>Ri</a:t>
              </a:r>
              <a:r>
                <a:rPr lang="it-IT" sz="1400" dirty="0">
                  <a:latin typeface="Cambria" panose="02040503050406030204" pitchFamily="18" charset="0"/>
                </a:rPr>
                <a:t>-fortificazione dei bisogni</a:t>
              </a:r>
            </a:p>
          </p:txBody>
        </p:sp>
        <p:cxnSp>
          <p:nvCxnSpPr>
            <p:cNvPr id="40" name="Connettore 4 39">
              <a:extLst>
                <a:ext uri="{FF2B5EF4-FFF2-40B4-BE49-F238E27FC236}">
                  <a16:creationId xmlns:a16="http://schemas.microsoft.com/office/drawing/2014/main" id="{34E9F9A5-73AA-0D48-912B-079F8B9D9FE3}"/>
                </a:ext>
              </a:extLst>
            </p:cNvPr>
            <p:cNvCxnSpPr>
              <a:stCxn id="13" idx="3"/>
              <a:endCxn id="14" idx="0"/>
            </p:cNvCxnSpPr>
            <p:nvPr/>
          </p:nvCxnSpPr>
          <p:spPr>
            <a:xfrm>
              <a:off x="6120585" y="2324574"/>
              <a:ext cx="184189" cy="72522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61" name="Gruppo 60">
            <a:extLst>
              <a:ext uri="{FF2B5EF4-FFF2-40B4-BE49-F238E27FC236}">
                <a16:creationId xmlns:a16="http://schemas.microsoft.com/office/drawing/2014/main" id="{A47B2D74-90C4-4A4E-9779-BE37683764CC}"/>
              </a:ext>
            </a:extLst>
          </p:cNvPr>
          <p:cNvGrpSpPr/>
          <p:nvPr/>
        </p:nvGrpSpPr>
        <p:grpSpPr>
          <a:xfrm>
            <a:off x="8553437" y="2060848"/>
            <a:ext cx="2017343" cy="1250558"/>
            <a:chOff x="7029436" y="2060848"/>
            <a:chExt cx="2017343" cy="1250558"/>
          </a:xfrm>
        </p:grpSpPr>
        <p:sp>
          <p:nvSpPr>
            <p:cNvPr id="15" name="CasellaDiTesto 14">
              <a:extLst>
                <a:ext uri="{FF2B5EF4-FFF2-40B4-BE49-F238E27FC236}">
                  <a16:creationId xmlns:a16="http://schemas.microsoft.com/office/drawing/2014/main" id="{542ADA19-7070-094A-B6D4-CE3BD020803A}"/>
                </a:ext>
              </a:extLst>
            </p:cNvPr>
            <p:cNvSpPr txBox="1"/>
            <p:nvPr/>
          </p:nvSpPr>
          <p:spPr>
            <a:xfrm>
              <a:off x="7304679" y="2060848"/>
              <a:ext cx="1742100" cy="954107"/>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sz="1400" dirty="0">
                  <a:latin typeface="Cambria" panose="02040503050406030204" pitchFamily="18" charset="0"/>
                </a:rPr>
                <a:t>Risorse esaurite/incapacità di </a:t>
              </a:r>
              <a:r>
                <a:rPr lang="it-IT" sz="1400" dirty="0" err="1">
                  <a:latin typeface="Cambria" panose="02040503050406030204" pitchFamily="18" charset="0"/>
                </a:rPr>
                <a:t>ri</a:t>
              </a:r>
              <a:r>
                <a:rPr lang="it-IT" sz="1400" dirty="0">
                  <a:latin typeface="Cambria" panose="02040503050406030204" pitchFamily="18" charset="0"/>
                </a:rPr>
                <a:t>-fortificare i bisogni</a:t>
              </a:r>
            </a:p>
          </p:txBody>
        </p:sp>
        <p:cxnSp>
          <p:nvCxnSpPr>
            <p:cNvPr id="42" name="Connettore 4 41">
              <a:extLst>
                <a:ext uri="{FF2B5EF4-FFF2-40B4-BE49-F238E27FC236}">
                  <a16:creationId xmlns:a16="http://schemas.microsoft.com/office/drawing/2014/main" id="{FC9C1D8D-F5C1-244F-B3FE-F356C1FFD6EE}"/>
                </a:ext>
              </a:extLst>
            </p:cNvPr>
            <p:cNvCxnSpPr>
              <a:cxnSpLocks/>
              <a:stCxn id="14" idx="3"/>
              <a:endCxn id="15" idx="2"/>
            </p:cNvCxnSpPr>
            <p:nvPr/>
          </p:nvCxnSpPr>
          <p:spPr>
            <a:xfrm flipV="1">
              <a:off x="7029436" y="3014955"/>
              <a:ext cx="1146293" cy="296451"/>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7115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16"/>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8"/>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xit" presetSubtype="0" fill="hold" grpId="1" nodeType="withEffect">
                                  <p:stCondLst>
                                    <p:cond delay="0"/>
                                  </p:stCondLst>
                                  <p:childTnLst>
                                    <p:set>
                                      <p:cBhvr>
                                        <p:cTn id="46" dur="1" fill="hold">
                                          <p:stCondLst>
                                            <p:cond delay="0"/>
                                          </p:stCondLst>
                                        </p:cTn>
                                        <p:tgtEl>
                                          <p:spTgt spid="22"/>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0"/>
                                        </p:tgtEl>
                                        <p:attrNameLst>
                                          <p:attrName>style.visibility</p:attrName>
                                        </p:attrNameLst>
                                      </p:cBhvr>
                                      <p:to>
                                        <p:strVal val="visible"/>
                                      </p:to>
                                    </p:set>
                                  </p:childTnLst>
                                </p:cTn>
                              </p:par>
                              <p:par>
                                <p:cTn id="55" presetID="1" presetClass="exit" presetSubtype="0" fill="hold" grpId="1" nodeType="withEffect">
                                  <p:stCondLst>
                                    <p:cond delay="0"/>
                                  </p:stCondLst>
                                  <p:childTnLst>
                                    <p:set>
                                      <p:cBhvr>
                                        <p:cTn id="56" dur="1" fill="hold">
                                          <p:stCondLst>
                                            <p:cond delay="0"/>
                                          </p:stCondLst>
                                        </p:cTn>
                                        <p:tgtEl>
                                          <p:spTgt spid="24"/>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61"/>
                                        </p:tgtEl>
                                        <p:attrNameLst>
                                          <p:attrName>style.visibility</p:attrName>
                                        </p:attrNameLst>
                                      </p:cBhvr>
                                      <p:to>
                                        <p:strVal val="visible"/>
                                      </p:to>
                                    </p:set>
                                  </p:childTnLst>
                                </p:cTn>
                              </p:par>
                              <p:par>
                                <p:cTn id="65" presetID="1" presetClass="exit" presetSubtype="0" fill="hold" grpId="1" nodeType="withEffect">
                                  <p:stCondLst>
                                    <p:cond delay="0"/>
                                  </p:stCondLst>
                                  <p:childTnLst>
                                    <p:set>
                                      <p:cBhvr>
                                        <p:cTn id="66" dur="1" fill="hold">
                                          <p:stCondLst>
                                            <p:cond delay="0"/>
                                          </p:stCondLst>
                                        </p:cTn>
                                        <p:tgtEl>
                                          <p:spTgt spid="25"/>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6" grpId="0"/>
      <p:bldP spid="16" grpId="1"/>
      <p:bldP spid="20" grpId="0"/>
      <p:bldP spid="20" grpId="1"/>
      <p:bldP spid="21" grpId="0"/>
      <p:bldP spid="21" grpId="1"/>
      <p:bldP spid="22" grpId="0"/>
      <p:bldP spid="22" grpId="1"/>
      <p:bldP spid="24" grpId="0"/>
      <p:bldP spid="24" grpId="1"/>
      <p:bldP spid="25" grpId="0"/>
      <p:bldP spid="25" grpId="1"/>
      <p:bldP spid="26" grpId="0"/>
      <p:bldP spid="26"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12</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8842" y="1628801"/>
            <a:ext cx="8849647" cy="646331"/>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Prende in considerazione TRE RISPOSTE COMPORTAMENTALI che possono seguire gli episodi di esclusione sociale: </a:t>
            </a:r>
            <a:r>
              <a:rPr lang="it-IT" b="1" dirty="0">
                <a:latin typeface="Cambria" panose="02040503050406030204" pitchFamily="18" charset="0"/>
              </a:rPr>
              <a:t>PROSOCIALITÀ, ANTISOCIALITÀ e EVITAMENTO</a:t>
            </a:r>
            <a:r>
              <a:rPr lang="it-IT" dirty="0">
                <a:latin typeface="Cambria" panose="02040503050406030204" pitchFamily="18" charset="0"/>
              </a:rPr>
              <a:t>.</a:t>
            </a:r>
          </a:p>
        </p:txBody>
      </p:sp>
      <p:grpSp>
        <p:nvGrpSpPr>
          <p:cNvPr id="3" name="Gruppo 2">
            <a:extLst>
              <a:ext uri="{FF2B5EF4-FFF2-40B4-BE49-F238E27FC236}">
                <a16:creationId xmlns:a16="http://schemas.microsoft.com/office/drawing/2014/main" id="{F7F82D98-4B27-0F4C-995E-07965BE02D37}"/>
              </a:ext>
            </a:extLst>
          </p:cNvPr>
          <p:cNvGrpSpPr/>
          <p:nvPr/>
        </p:nvGrpSpPr>
        <p:grpSpPr>
          <a:xfrm>
            <a:off x="2980984" y="2636913"/>
            <a:ext cx="7229817" cy="2743951"/>
            <a:chOff x="1734671" y="2601907"/>
            <a:chExt cx="7229817" cy="2743951"/>
          </a:xfrm>
        </p:grpSpPr>
        <p:sp>
          <p:nvSpPr>
            <p:cNvPr id="2" name="CasellaDiTesto 1">
              <a:extLst>
                <a:ext uri="{FF2B5EF4-FFF2-40B4-BE49-F238E27FC236}">
                  <a16:creationId xmlns:a16="http://schemas.microsoft.com/office/drawing/2014/main" id="{FE6A5533-4915-454D-A81F-7B51A39C0559}"/>
                </a:ext>
              </a:extLst>
            </p:cNvPr>
            <p:cNvSpPr txBox="1"/>
            <p:nvPr/>
          </p:nvSpPr>
          <p:spPr>
            <a:xfrm>
              <a:off x="1734671" y="2601907"/>
              <a:ext cx="7229817" cy="861774"/>
            </a:xfrm>
            <a:prstGeom prst="rect">
              <a:avLst/>
            </a:prstGeom>
            <a:noFill/>
          </p:spPr>
          <p:txBody>
            <a:bodyPr wrap="square" rtlCol="0">
              <a:spAutoFit/>
            </a:bodyPr>
            <a:lstStyle/>
            <a:p>
              <a:r>
                <a:rPr lang="it-IT" dirty="0">
                  <a:solidFill>
                    <a:schemeClr val="tx2"/>
                  </a:solidFill>
                  <a:latin typeface="Cambria" panose="02040503050406030204" pitchFamily="18" charset="0"/>
                </a:rPr>
                <a:t>PROSOCIALITÀ</a:t>
              </a:r>
              <a:r>
                <a:rPr lang="it-IT" sz="1600" dirty="0">
                  <a:latin typeface="Cambria" panose="02040503050406030204" pitchFamily="18" charset="0"/>
                </a:rPr>
                <a:t> = Ricerca di supporto e accettazione sociale che passa attraverso un aumento dei comportamenti di conformismo e suscettibilità sociale.</a:t>
              </a:r>
            </a:p>
          </p:txBody>
        </p:sp>
        <p:sp>
          <p:nvSpPr>
            <p:cNvPr id="43" name="CasellaDiTesto 42">
              <a:extLst>
                <a:ext uri="{FF2B5EF4-FFF2-40B4-BE49-F238E27FC236}">
                  <a16:creationId xmlns:a16="http://schemas.microsoft.com/office/drawing/2014/main" id="{E9C40CE7-BC91-B745-81B8-7EEDF683E3C5}"/>
                </a:ext>
              </a:extLst>
            </p:cNvPr>
            <p:cNvSpPr txBox="1"/>
            <p:nvPr/>
          </p:nvSpPr>
          <p:spPr>
            <a:xfrm>
              <a:off x="1734671" y="3646414"/>
              <a:ext cx="7229817" cy="615553"/>
            </a:xfrm>
            <a:prstGeom prst="rect">
              <a:avLst/>
            </a:prstGeom>
            <a:noFill/>
          </p:spPr>
          <p:txBody>
            <a:bodyPr wrap="square" rtlCol="0">
              <a:spAutoFit/>
            </a:bodyPr>
            <a:lstStyle/>
            <a:p>
              <a:r>
                <a:rPr lang="it-IT" dirty="0">
                  <a:solidFill>
                    <a:schemeClr val="tx2"/>
                  </a:solidFill>
                  <a:latin typeface="Cambria" panose="02040503050406030204" pitchFamily="18" charset="0"/>
                </a:rPr>
                <a:t>ANTISOCIALITÀ</a:t>
              </a:r>
              <a:r>
                <a:rPr lang="it-IT" sz="1600" dirty="0">
                  <a:latin typeface="Cambria" panose="02040503050406030204" pitchFamily="18" charset="0"/>
                </a:rPr>
                <a:t> = Qualunque comportamento intenzionalmente rivolto verso un individuo al fine di provocare dolore.</a:t>
              </a:r>
            </a:p>
          </p:txBody>
        </p:sp>
        <p:sp>
          <p:nvSpPr>
            <p:cNvPr id="44" name="CasellaDiTesto 43">
              <a:extLst>
                <a:ext uri="{FF2B5EF4-FFF2-40B4-BE49-F238E27FC236}">
                  <a16:creationId xmlns:a16="http://schemas.microsoft.com/office/drawing/2014/main" id="{4CA0D953-F92E-2445-B1AB-06581A289770}"/>
                </a:ext>
              </a:extLst>
            </p:cNvPr>
            <p:cNvSpPr txBox="1"/>
            <p:nvPr/>
          </p:nvSpPr>
          <p:spPr>
            <a:xfrm>
              <a:off x="1734671" y="4484084"/>
              <a:ext cx="7229817" cy="861774"/>
            </a:xfrm>
            <a:prstGeom prst="rect">
              <a:avLst/>
            </a:prstGeom>
            <a:noFill/>
          </p:spPr>
          <p:txBody>
            <a:bodyPr wrap="square" rtlCol="0">
              <a:spAutoFit/>
            </a:bodyPr>
            <a:lstStyle/>
            <a:p>
              <a:r>
                <a:rPr lang="it-IT" dirty="0">
                  <a:solidFill>
                    <a:schemeClr val="tx2"/>
                  </a:solidFill>
                  <a:latin typeface="Cambria" panose="02040503050406030204" pitchFamily="18" charset="0"/>
                </a:rPr>
                <a:t>EVITAMENTO</a:t>
              </a:r>
              <a:r>
                <a:rPr lang="it-IT" sz="1600" dirty="0">
                  <a:latin typeface="Cambria" panose="02040503050406030204" pitchFamily="18" charset="0"/>
                </a:rPr>
                <a:t> = Comprende forme di auto-esclusione o auto-isolamento, in cui una persona evita i contatti con altre persone, spesso per proteggersi dal dolore che ulteriori esperienze di rifiuto e separazione potrebbero causare.</a:t>
              </a:r>
            </a:p>
          </p:txBody>
        </p:sp>
      </p:grpSp>
    </p:spTree>
    <p:extLst>
      <p:ext uri="{BB962C8B-B14F-4D97-AF65-F5344CB8AC3E}">
        <p14:creationId xmlns:p14="http://schemas.microsoft.com/office/powerpoint/2010/main" val="159816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13</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5012" y="1667186"/>
            <a:ext cx="8849647" cy="646331"/>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Le persone arrivano a queste diverse risposte comportamentali sulla base di </a:t>
            </a:r>
            <a:r>
              <a:rPr lang="it-IT" b="1" dirty="0">
                <a:latin typeface="Cambria" panose="02040503050406030204" pitchFamily="18" charset="0"/>
              </a:rPr>
              <a:t>alcuni fattori legati all’interpretazione dell’esclusione sociale:</a:t>
            </a:r>
            <a:r>
              <a:rPr lang="it-IT" dirty="0">
                <a:latin typeface="Cambria" panose="02040503050406030204" pitchFamily="18" charset="0"/>
              </a:rPr>
              <a:t> </a:t>
            </a:r>
          </a:p>
        </p:txBody>
      </p:sp>
      <p:sp>
        <p:nvSpPr>
          <p:cNvPr id="9" name="CasellaDiTesto 8">
            <a:extLst>
              <a:ext uri="{FF2B5EF4-FFF2-40B4-BE49-F238E27FC236}">
                <a16:creationId xmlns:a16="http://schemas.microsoft.com/office/drawing/2014/main" id="{2B9A8687-A0EB-BC42-A86E-E161125EC7AD}"/>
              </a:ext>
            </a:extLst>
          </p:cNvPr>
          <p:cNvSpPr txBox="1"/>
          <p:nvPr/>
        </p:nvSpPr>
        <p:spPr>
          <a:xfrm>
            <a:off x="1638950" y="2531656"/>
            <a:ext cx="8849647" cy="2585323"/>
          </a:xfrm>
          <a:prstGeom prst="rect">
            <a:avLst/>
          </a:prstGeom>
          <a:noFill/>
          <a:ln w="6350">
            <a:solidFill>
              <a:schemeClr val="tx2">
                <a:lumMod val="50000"/>
              </a:schemeClr>
            </a:solidFill>
          </a:ln>
        </p:spPr>
        <p:txBody>
          <a:bodyPr wrap="square" rtlCol="0">
            <a:spAutoFit/>
          </a:bodyPr>
          <a:lstStyle/>
          <a:p>
            <a:pPr marL="342900" indent="-342900">
              <a:lnSpc>
                <a:spcPct val="150000"/>
              </a:lnSpc>
              <a:buFont typeface="+mj-lt"/>
              <a:buAutoNum type="arabicPeriod"/>
            </a:pPr>
            <a:r>
              <a:rPr lang="it-IT" dirty="0">
                <a:solidFill>
                  <a:srgbClr val="C00000"/>
                </a:solidFill>
                <a:latin typeface="Cambria" panose="02040503050406030204" pitchFamily="18" charset="0"/>
              </a:rPr>
              <a:t>COSTI</a:t>
            </a:r>
            <a:r>
              <a:rPr lang="it-IT" dirty="0">
                <a:latin typeface="Cambria" panose="02040503050406030204" pitchFamily="18" charset="0"/>
              </a:rPr>
              <a:t> associati alla perdita della relazione;</a:t>
            </a:r>
          </a:p>
          <a:p>
            <a:pPr marL="342900" indent="-342900">
              <a:lnSpc>
                <a:spcPct val="150000"/>
              </a:lnSpc>
              <a:buFont typeface="+mj-lt"/>
              <a:buAutoNum type="arabicPeriod"/>
            </a:pPr>
            <a:r>
              <a:rPr lang="it-IT" dirty="0">
                <a:solidFill>
                  <a:srgbClr val="C00000"/>
                </a:solidFill>
                <a:latin typeface="Cambria" panose="02040503050406030204" pitchFamily="18" charset="0"/>
              </a:rPr>
              <a:t>POSSIBILITÀ</a:t>
            </a:r>
            <a:r>
              <a:rPr lang="it-IT" dirty="0">
                <a:latin typeface="Cambria" panose="02040503050406030204" pitchFamily="18" charset="0"/>
              </a:rPr>
              <a:t> di relazioni ALTERNATIVE;</a:t>
            </a:r>
          </a:p>
          <a:p>
            <a:pPr marL="342900" indent="-342900">
              <a:lnSpc>
                <a:spcPct val="150000"/>
              </a:lnSpc>
              <a:buFont typeface="+mj-lt"/>
              <a:buAutoNum type="arabicPeriod"/>
            </a:pPr>
            <a:r>
              <a:rPr lang="it-IT" dirty="0">
                <a:solidFill>
                  <a:srgbClr val="C00000"/>
                </a:solidFill>
                <a:latin typeface="Cambria" panose="02040503050406030204" pitchFamily="18" charset="0"/>
              </a:rPr>
              <a:t>ASPETTATIVE</a:t>
            </a:r>
            <a:r>
              <a:rPr lang="it-IT" dirty="0">
                <a:latin typeface="Cambria" panose="02040503050406030204" pitchFamily="18" charset="0"/>
              </a:rPr>
              <a:t> di poter RIPARARE la relazione;</a:t>
            </a:r>
          </a:p>
          <a:p>
            <a:pPr marL="342900" indent="-342900">
              <a:lnSpc>
                <a:spcPct val="150000"/>
              </a:lnSpc>
              <a:buFont typeface="+mj-lt"/>
              <a:buAutoNum type="arabicPeriod"/>
            </a:pPr>
            <a:r>
              <a:rPr lang="it-IT" dirty="0">
                <a:solidFill>
                  <a:srgbClr val="C00000"/>
                </a:solidFill>
                <a:latin typeface="Cambria" panose="02040503050406030204" pitchFamily="18" charset="0"/>
              </a:rPr>
              <a:t>VALORE</a:t>
            </a:r>
            <a:r>
              <a:rPr lang="it-IT" dirty="0">
                <a:latin typeface="Cambria" panose="02040503050406030204" pitchFamily="18" charset="0"/>
              </a:rPr>
              <a:t> dato alla relazione che si è persa;</a:t>
            </a:r>
          </a:p>
          <a:p>
            <a:pPr marL="342900" indent="-342900">
              <a:lnSpc>
                <a:spcPct val="150000"/>
              </a:lnSpc>
              <a:buFont typeface="+mj-lt"/>
              <a:buAutoNum type="arabicPeriod"/>
            </a:pPr>
            <a:r>
              <a:rPr lang="it-IT" dirty="0">
                <a:solidFill>
                  <a:srgbClr val="C00000"/>
                </a:solidFill>
                <a:latin typeface="Cambria" panose="02040503050406030204" pitchFamily="18" charset="0"/>
              </a:rPr>
              <a:t>CRONICITÀ</a:t>
            </a:r>
            <a:r>
              <a:rPr lang="it-IT" dirty="0">
                <a:latin typeface="Cambria" panose="02040503050406030204" pitchFamily="18" charset="0"/>
              </a:rPr>
              <a:t> e </a:t>
            </a:r>
            <a:r>
              <a:rPr lang="it-IT" dirty="0">
                <a:solidFill>
                  <a:srgbClr val="C00000"/>
                </a:solidFill>
                <a:latin typeface="Cambria" panose="02040503050406030204" pitchFamily="18" charset="0"/>
              </a:rPr>
              <a:t>PERVASIVITÀ</a:t>
            </a:r>
            <a:r>
              <a:rPr lang="it-IT" dirty="0">
                <a:latin typeface="Cambria" panose="02040503050406030204" pitchFamily="18" charset="0"/>
              </a:rPr>
              <a:t> dell’esclusione;</a:t>
            </a:r>
          </a:p>
          <a:p>
            <a:pPr marL="342900" indent="-342900">
              <a:lnSpc>
                <a:spcPct val="150000"/>
              </a:lnSpc>
              <a:buFont typeface="+mj-lt"/>
              <a:buAutoNum type="arabicPeriod"/>
            </a:pPr>
            <a:r>
              <a:rPr lang="it-IT" dirty="0">
                <a:solidFill>
                  <a:srgbClr val="C00000"/>
                </a:solidFill>
                <a:latin typeface="Cambria" panose="02040503050406030204" pitchFamily="18" charset="0"/>
              </a:rPr>
              <a:t>GRADO</a:t>
            </a:r>
            <a:r>
              <a:rPr lang="it-IT" dirty="0">
                <a:latin typeface="Cambria" panose="02040503050406030204" pitchFamily="18" charset="0"/>
              </a:rPr>
              <a:t> di </a:t>
            </a:r>
            <a:r>
              <a:rPr lang="it-IT" dirty="0">
                <a:solidFill>
                  <a:srgbClr val="C00000"/>
                </a:solidFill>
                <a:latin typeface="Cambria" panose="02040503050406030204" pitchFamily="18" charset="0"/>
              </a:rPr>
              <a:t>INGIUSTIZIA</a:t>
            </a:r>
            <a:r>
              <a:rPr lang="it-IT" dirty="0">
                <a:latin typeface="Cambria" panose="02040503050406030204" pitchFamily="18" charset="0"/>
              </a:rPr>
              <a:t> PERCEPITO circa l’esclusione sociale. </a:t>
            </a:r>
          </a:p>
        </p:txBody>
      </p:sp>
    </p:spTree>
    <p:extLst>
      <p:ext uri="{BB962C8B-B14F-4D97-AF65-F5344CB8AC3E}">
        <p14:creationId xmlns:p14="http://schemas.microsoft.com/office/powerpoint/2010/main" val="102153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14</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5012" y="2433662"/>
            <a:ext cx="8849647" cy="923330"/>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Quando l’esclusione sociale deriva da una fonte sulla quale </a:t>
            </a:r>
            <a:r>
              <a:rPr lang="it-IT" b="1" dirty="0">
                <a:latin typeface="Cambria" panose="02040503050406030204" pitchFamily="18" charset="0"/>
              </a:rPr>
              <a:t>l’individuo ha investito molto </a:t>
            </a:r>
            <a:r>
              <a:rPr lang="it-IT" dirty="0">
                <a:latin typeface="Cambria" panose="02040503050406030204" pitchFamily="18" charset="0"/>
              </a:rPr>
              <a:t>(in termini di tempo, risorse, energie, impegno, denaro, etc.) il costo psicologico è molto elevato e la vittima cerca di </a:t>
            </a:r>
            <a:r>
              <a:rPr lang="it-IT" b="1" dirty="0">
                <a:latin typeface="Cambria" panose="02040503050406030204" pitchFamily="18" charset="0"/>
              </a:rPr>
              <a:t>riparare la relazione interrotta.</a:t>
            </a:r>
          </a:p>
        </p:txBody>
      </p:sp>
      <p:sp>
        <p:nvSpPr>
          <p:cNvPr id="6" name="CasellaDiTesto 5">
            <a:extLst>
              <a:ext uri="{FF2B5EF4-FFF2-40B4-BE49-F238E27FC236}">
                <a16:creationId xmlns:a16="http://schemas.microsoft.com/office/drawing/2014/main" id="{38B86D3C-170D-214A-AE29-9EA7C6B06CB7}"/>
              </a:ext>
            </a:extLst>
          </p:cNvPr>
          <p:cNvSpPr txBox="1"/>
          <p:nvPr/>
        </p:nvSpPr>
        <p:spPr>
          <a:xfrm>
            <a:off x="1635011" y="3502750"/>
            <a:ext cx="8849647" cy="646331"/>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Se il rifiuto sociale deriva da una </a:t>
            </a:r>
            <a:r>
              <a:rPr lang="it-IT" b="1" dirty="0">
                <a:latin typeface="Cambria" panose="02040503050406030204" pitchFamily="18" charset="0"/>
              </a:rPr>
              <a:t>fonte su cui non si è investito molto</a:t>
            </a:r>
            <a:r>
              <a:rPr lang="it-IT" dirty="0">
                <a:latin typeface="Cambria" panose="02040503050406030204" pitchFamily="18" charset="0"/>
              </a:rPr>
              <a:t>, la vittima può dirigersi semplicemente verso la ricerca di fonti di affiliazioni alternative. </a:t>
            </a:r>
          </a:p>
        </p:txBody>
      </p:sp>
      <p:sp>
        <p:nvSpPr>
          <p:cNvPr id="2" name="Rettangolo 1">
            <a:extLst>
              <a:ext uri="{FF2B5EF4-FFF2-40B4-BE49-F238E27FC236}">
                <a16:creationId xmlns:a16="http://schemas.microsoft.com/office/drawing/2014/main" id="{D2920A7A-F582-D240-9AEE-C860282AC111}"/>
              </a:ext>
            </a:extLst>
          </p:cNvPr>
          <p:cNvSpPr/>
          <p:nvPr/>
        </p:nvSpPr>
        <p:spPr>
          <a:xfrm>
            <a:off x="1524000" y="1604442"/>
            <a:ext cx="5382344" cy="507831"/>
          </a:xfrm>
          <a:prstGeom prst="rect">
            <a:avLst/>
          </a:prstGeom>
        </p:spPr>
        <p:txBody>
          <a:bodyPr wrap="square">
            <a:spAutoFit/>
          </a:bodyPr>
          <a:lstStyle/>
          <a:p>
            <a:pPr>
              <a:lnSpc>
                <a:spcPct val="150000"/>
              </a:lnSpc>
            </a:pPr>
            <a:r>
              <a:rPr lang="it-IT" b="1" dirty="0">
                <a:solidFill>
                  <a:srgbClr val="C00000"/>
                </a:solidFill>
                <a:latin typeface="Cambria" panose="02040503050406030204" pitchFamily="18" charset="0"/>
              </a:rPr>
              <a:t>1. COSTI</a:t>
            </a:r>
            <a:r>
              <a:rPr lang="it-IT" b="1" dirty="0">
                <a:latin typeface="Cambria" panose="02040503050406030204" pitchFamily="18" charset="0"/>
              </a:rPr>
              <a:t> associati alla perdita della relazione. </a:t>
            </a:r>
          </a:p>
        </p:txBody>
      </p:sp>
    </p:spTree>
    <p:extLst>
      <p:ext uri="{BB962C8B-B14F-4D97-AF65-F5344CB8AC3E}">
        <p14:creationId xmlns:p14="http://schemas.microsoft.com/office/powerpoint/2010/main" val="127306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15</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2" name="Rettangolo 1">
            <a:extLst>
              <a:ext uri="{FF2B5EF4-FFF2-40B4-BE49-F238E27FC236}">
                <a16:creationId xmlns:a16="http://schemas.microsoft.com/office/drawing/2014/main" id="{D2920A7A-F582-D240-9AEE-C860282AC111}"/>
              </a:ext>
            </a:extLst>
          </p:cNvPr>
          <p:cNvSpPr/>
          <p:nvPr/>
        </p:nvSpPr>
        <p:spPr>
          <a:xfrm>
            <a:off x="1524000" y="1604442"/>
            <a:ext cx="5382344" cy="507831"/>
          </a:xfrm>
          <a:prstGeom prst="rect">
            <a:avLst/>
          </a:prstGeom>
        </p:spPr>
        <p:txBody>
          <a:bodyPr wrap="square">
            <a:spAutoFit/>
          </a:bodyPr>
          <a:lstStyle/>
          <a:p>
            <a:pPr>
              <a:lnSpc>
                <a:spcPct val="150000"/>
              </a:lnSpc>
            </a:pPr>
            <a:r>
              <a:rPr lang="it-IT" b="1" dirty="0">
                <a:latin typeface="Cambria" panose="02040503050406030204" pitchFamily="18" charset="0"/>
              </a:rPr>
              <a:t>2. Possibilità di </a:t>
            </a:r>
            <a:r>
              <a:rPr lang="it-IT" b="1" dirty="0">
                <a:solidFill>
                  <a:srgbClr val="C00000"/>
                </a:solidFill>
                <a:latin typeface="Cambria" panose="02040503050406030204" pitchFamily="18" charset="0"/>
              </a:rPr>
              <a:t>RELAZIONI ALTERNATIVE.</a:t>
            </a:r>
          </a:p>
        </p:txBody>
      </p:sp>
      <p:sp>
        <p:nvSpPr>
          <p:cNvPr id="8" name="CasellaDiTesto 7">
            <a:extLst>
              <a:ext uri="{FF2B5EF4-FFF2-40B4-BE49-F238E27FC236}">
                <a16:creationId xmlns:a16="http://schemas.microsoft.com/office/drawing/2014/main" id="{E0C2C188-8280-0349-A7E0-5C5B19375EBC}"/>
              </a:ext>
            </a:extLst>
          </p:cNvPr>
          <p:cNvSpPr txBox="1"/>
          <p:nvPr/>
        </p:nvSpPr>
        <p:spPr>
          <a:xfrm>
            <a:off x="1671177" y="2420888"/>
            <a:ext cx="8849647" cy="923330"/>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Quando le persone sono in grado di ricercare nuove fonti di affiliazione, si assiste a una </a:t>
            </a:r>
            <a:r>
              <a:rPr lang="it-IT" b="1" dirty="0">
                <a:latin typeface="Cambria" panose="02040503050406030204" pitchFamily="18" charset="0"/>
              </a:rPr>
              <a:t>riduzione dei comportamenti proattivi di ricerca di supporto e affiliazione e un aumento dei comportamenti di evitamento.</a:t>
            </a:r>
          </a:p>
        </p:txBody>
      </p:sp>
      <p:sp>
        <p:nvSpPr>
          <p:cNvPr id="9" name="CasellaDiTesto 8">
            <a:extLst>
              <a:ext uri="{FF2B5EF4-FFF2-40B4-BE49-F238E27FC236}">
                <a16:creationId xmlns:a16="http://schemas.microsoft.com/office/drawing/2014/main" id="{9A05299A-0E5D-864D-BFC2-682AF56319CA}"/>
              </a:ext>
            </a:extLst>
          </p:cNvPr>
          <p:cNvSpPr txBox="1"/>
          <p:nvPr/>
        </p:nvSpPr>
        <p:spPr>
          <a:xfrm>
            <a:off x="1695422" y="3460927"/>
            <a:ext cx="8849647" cy="646331"/>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Quando le persone NON sono in grado di ricercare nuove fonti di affiliazione, vengono messi in atto </a:t>
            </a:r>
            <a:r>
              <a:rPr lang="it-IT" b="1" dirty="0">
                <a:latin typeface="Cambria" panose="02040503050406030204" pitchFamily="18" charset="0"/>
              </a:rPr>
              <a:t>tentativi e sforzi di riparare la relazione</a:t>
            </a:r>
            <a:r>
              <a:rPr lang="it-IT" dirty="0">
                <a:latin typeface="Cambria" panose="02040503050406030204" pitchFamily="18" charset="0"/>
              </a:rPr>
              <a:t>.</a:t>
            </a:r>
            <a:endParaRPr lang="it-IT" b="1" dirty="0">
              <a:latin typeface="Cambria" panose="02040503050406030204" pitchFamily="18" charset="0"/>
            </a:endParaRPr>
          </a:p>
        </p:txBody>
      </p:sp>
    </p:spTree>
    <p:extLst>
      <p:ext uri="{BB962C8B-B14F-4D97-AF65-F5344CB8AC3E}">
        <p14:creationId xmlns:p14="http://schemas.microsoft.com/office/powerpoint/2010/main" val="415143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16</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5012" y="2374429"/>
            <a:ext cx="8849647" cy="646331"/>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Ritenere che vi sia la </a:t>
            </a:r>
            <a:r>
              <a:rPr lang="it-IT" b="1" dirty="0">
                <a:latin typeface="Cambria" panose="02040503050406030204" pitchFamily="18" charset="0"/>
              </a:rPr>
              <a:t>possibilità di riparare </a:t>
            </a:r>
            <a:r>
              <a:rPr lang="it-IT" dirty="0">
                <a:latin typeface="Cambria" panose="02040503050406030204" pitchFamily="18" charset="0"/>
              </a:rPr>
              <a:t>la relazione porta l’individuo a </a:t>
            </a:r>
            <a:r>
              <a:rPr lang="it-IT" b="1" dirty="0">
                <a:latin typeface="Cambria" panose="02040503050406030204" pitchFamily="18" charset="0"/>
              </a:rPr>
              <a:t>conformarsi, cooperare e obbedire di più.</a:t>
            </a:r>
          </a:p>
        </p:txBody>
      </p:sp>
      <p:sp>
        <p:nvSpPr>
          <p:cNvPr id="6" name="CasellaDiTesto 5">
            <a:extLst>
              <a:ext uri="{FF2B5EF4-FFF2-40B4-BE49-F238E27FC236}">
                <a16:creationId xmlns:a16="http://schemas.microsoft.com/office/drawing/2014/main" id="{38B86D3C-170D-214A-AE29-9EA7C6B06CB7}"/>
              </a:ext>
            </a:extLst>
          </p:cNvPr>
          <p:cNvSpPr txBox="1"/>
          <p:nvPr/>
        </p:nvSpPr>
        <p:spPr>
          <a:xfrm>
            <a:off x="1635011" y="3225750"/>
            <a:ext cx="8849647" cy="923330"/>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Quando la </a:t>
            </a:r>
            <a:r>
              <a:rPr lang="it-IT" b="1" dirty="0">
                <a:latin typeface="Cambria" panose="02040503050406030204" pitchFamily="18" charset="0"/>
              </a:rPr>
              <a:t>riparazione</a:t>
            </a:r>
            <a:r>
              <a:rPr lang="it-IT" dirty="0">
                <a:latin typeface="Cambria" panose="02040503050406030204" pitchFamily="18" charset="0"/>
              </a:rPr>
              <a:t> della relazione è percepita come </a:t>
            </a:r>
            <a:r>
              <a:rPr lang="it-IT" b="1" dirty="0">
                <a:latin typeface="Cambria" panose="02040503050406030204" pitchFamily="18" charset="0"/>
              </a:rPr>
              <a:t>improbabile</a:t>
            </a:r>
            <a:r>
              <a:rPr lang="it-IT" dirty="0">
                <a:latin typeface="Cambria" panose="02040503050406030204" pitchFamily="18" charset="0"/>
              </a:rPr>
              <a:t>, i comportamenti prosociali non vengono messi in atto e al loro posto predominano le </a:t>
            </a:r>
            <a:r>
              <a:rPr lang="it-IT" b="1" dirty="0">
                <a:latin typeface="Cambria" panose="02040503050406030204" pitchFamily="18" charset="0"/>
              </a:rPr>
              <a:t>risposte antisociali.</a:t>
            </a:r>
          </a:p>
        </p:txBody>
      </p:sp>
      <p:sp>
        <p:nvSpPr>
          <p:cNvPr id="9" name="Rettangolo 8">
            <a:extLst>
              <a:ext uri="{FF2B5EF4-FFF2-40B4-BE49-F238E27FC236}">
                <a16:creationId xmlns:a16="http://schemas.microsoft.com/office/drawing/2014/main" id="{7D089561-EBBD-CD45-B8F1-82E24722D41B}"/>
              </a:ext>
            </a:extLst>
          </p:cNvPr>
          <p:cNvSpPr/>
          <p:nvPr/>
        </p:nvSpPr>
        <p:spPr>
          <a:xfrm>
            <a:off x="1524000" y="1604442"/>
            <a:ext cx="6815178" cy="507831"/>
          </a:xfrm>
          <a:prstGeom prst="rect">
            <a:avLst/>
          </a:prstGeom>
        </p:spPr>
        <p:txBody>
          <a:bodyPr wrap="square">
            <a:spAutoFit/>
          </a:bodyPr>
          <a:lstStyle/>
          <a:p>
            <a:pPr>
              <a:lnSpc>
                <a:spcPct val="150000"/>
              </a:lnSpc>
            </a:pPr>
            <a:r>
              <a:rPr lang="it-IT" b="1" dirty="0">
                <a:solidFill>
                  <a:srgbClr val="C00000"/>
                </a:solidFill>
                <a:latin typeface="Cambria" panose="02040503050406030204" pitchFamily="18" charset="0"/>
              </a:rPr>
              <a:t>3. ASPETTATIVE</a:t>
            </a:r>
            <a:r>
              <a:rPr lang="it-IT" b="1" dirty="0">
                <a:latin typeface="Cambria" panose="02040503050406030204" pitchFamily="18" charset="0"/>
              </a:rPr>
              <a:t> di poter riparare la relazione.</a:t>
            </a:r>
          </a:p>
        </p:txBody>
      </p:sp>
    </p:spTree>
    <p:extLst>
      <p:ext uri="{BB962C8B-B14F-4D97-AF65-F5344CB8AC3E}">
        <p14:creationId xmlns:p14="http://schemas.microsoft.com/office/powerpoint/2010/main" val="395854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17</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5012" y="2422630"/>
            <a:ext cx="8849647" cy="923330"/>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L’esclusione derivata da una </a:t>
            </a:r>
            <a:r>
              <a:rPr lang="it-IT" b="1" dirty="0">
                <a:latin typeface="Cambria" panose="02040503050406030204" pitchFamily="18" charset="0"/>
              </a:rPr>
              <a:t>fonte di valore </a:t>
            </a:r>
            <a:r>
              <a:rPr lang="it-IT" dirty="0">
                <a:latin typeface="Cambria" panose="02040503050406030204" pitchFamily="18" charset="0"/>
              </a:rPr>
              <a:t>motiva l’individuo a mettere in atto </a:t>
            </a:r>
            <a:r>
              <a:rPr lang="it-IT" b="1" dirty="0">
                <a:latin typeface="Cambria" panose="02040503050406030204" pitchFamily="18" charset="0"/>
              </a:rPr>
              <a:t>risposte </a:t>
            </a:r>
            <a:r>
              <a:rPr lang="it-IT" b="1" dirty="0" err="1" smtClean="0">
                <a:latin typeface="Cambria" panose="02040503050406030204" pitchFamily="18" charset="0"/>
              </a:rPr>
              <a:t>prosociali</a:t>
            </a:r>
            <a:r>
              <a:rPr lang="it-IT" b="1" dirty="0" smtClean="0">
                <a:latin typeface="Cambria" panose="02040503050406030204" pitchFamily="18" charset="0"/>
              </a:rPr>
              <a:t> </a:t>
            </a:r>
            <a:r>
              <a:rPr lang="it-IT" dirty="0" smtClean="0">
                <a:latin typeface="Cambria" panose="02040503050406030204" pitchFamily="18" charset="0"/>
              </a:rPr>
              <a:t>(al solo fine di ottenere accettazione e non in modo altruistico per fare del bene all’altro)</a:t>
            </a:r>
            <a:r>
              <a:rPr lang="it-IT" b="1" dirty="0" smtClean="0">
                <a:latin typeface="Cambria" panose="02040503050406030204" pitchFamily="18" charset="0"/>
              </a:rPr>
              <a:t>.</a:t>
            </a:r>
            <a:endParaRPr lang="it-IT" b="1" dirty="0">
              <a:latin typeface="Cambria" panose="02040503050406030204" pitchFamily="18" charset="0"/>
            </a:endParaRPr>
          </a:p>
        </p:txBody>
      </p:sp>
      <p:sp>
        <p:nvSpPr>
          <p:cNvPr id="6" name="CasellaDiTesto 5">
            <a:extLst>
              <a:ext uri="{FF2B5EF4-FFF2-40B4-BE49-F238E27FC236}">
                <a16:creationId xmlns:a16="http://schemas.microsoft.com/office/drawing/2014/main" id="{38B86D3C-170D-214A-AE29-9EA7C6B06CB7}"/>
              </a:ext>
            </a:extLst>
          </p:cNvPr>
          <p:cNvSpPr txBox="1"/>
          <p:nvPr/>
        </p:nvSpPr>
        <p:spPr>
          <a:xfrm>
            <a:off x="1635011" y="3286726"/>
            <a:ext cx="8849647" cy="646331"/>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Diversamente, quando il </a:t>
            </a:r>
            <a:r>
              <a:rPr lang="it-IT" b="1" dirty="0">
                <a:latin typeface="Cambria" panose="02040503050406030204" pitchFamily="18" charset="0"/>
              </a:rPr>
              <a:t>valore</a:t>
            </a:r>
            <a:r>
              <a:rPr lang="it-IT" dirty="0">
                <a:latin typeface="Cambria" panose="02040503050406030204" pitchFamily="18" charset="0"/>
              </a:rPr>
              <a:t> della fonte di esclusione sociale è </a:t>
            </a:r>
            <a:r>
              <a:rPr lang="it-IT" b="1" dirty="0">
                <a:latin typeface="Cambria" panose="02040503050406030204" pitchFamily="18" charset="0"/>
              </a:rPr>
              <a:t>basso</a:t>
            </a:r>
            <a:r>
              <a:rPr lang="it-IT" dirty="0">
                <a:latin typeface="Cambria" panose="02040503050406030204" pitchFamily="18" charset="0"/>
              </a:rPr>
              <a:t>, l’individuo sarà più incline ai </a:t>
            </a:r>
            <a:r>
              <a:rPr lang="it-IT" b="1" dirty="0">
                <a:latin typeface="Cambria" panose="02040503050406030204" pitchFamily="18" charset="0"/>
              </a:rPr>
              <a:t>comportamenti antisociali e di evitamento</a:t>
            </a:r>
            <a:r>
              <a:rPr lang="it-IT" dirty="0">
                <a:latin typeface="Cambria" panose="02040503050406030204" pitchFamily="18" charset="0"/>
              </a:rPr>
              <a:t>.</a:t>
            </a:r>
            <a:endParaRPr lang="it-IT" b="1" dirty="0">
              <a:latin typeface="Cambria" panose="02040503050406030204" pitchFamily="18" charset="0"/>
            </a:endParaRPr>
          </a:p>
        </p:txBody>
      </p:sp>
      <p:sp>
        <p:nvSpPr>
          <p:cNvPr id="9" name="Rettangolo 8">
            <a:extLst>
              <a:ext uri="{FF2B5EF4-FFF2-40B4-BE49-F238E27FC236}">
                <a16:creationId xmlns:a16="http://schemas.microsoft.com/office/drawing/2014/main" id="{7D089561-EBBD-CD45-B8F1-82E24722D41B}"/>
              </a:ext>
            </a:extLst>
          </p:cNvPr>
          <p:cNvSpPr/>
          <p:nvPr/>
        </p:nvSpPr>
        <p:spPr>
          <a:xfrm>
            <a:off x="1524000" y="1604442"/>
            <a:ext cx="6815178" cy="507831"/>
          </a:xfrm>
          <a:prstGeom prst="rect">
            <a:avLst/>
          </a:prstGeom>
        </p:spPr>
        <p:txBody>
          <a:bodyPr wrap="square">
            <a:spAutoFit/>
          </a:bodyPr>
          <a:lstStyle/>
          <a:p>
            <a:pPr>
              <a:lnSpc>
                <a:spcPct val="150000"/>
              </a:lnSpc>
            </a:pPr>
            <a:r>
              <a:rPr lang="it-IT" b="1" dirty="0">
                <a:solidFill>
                  <a:srgbClr val="C00000"/>
                </a:solidFill>
                <a:latin typeface="Cambria" panose="02040503050406030204" pitchFamily="18" charset="0"/>
              </a:rPr>
              <a:t>4. VALORE</a:t>
            </a:r>
            <a:r>
              <a:rPr lang="it-IT" b="1" dirty="0">
                <a:latin typeface="Cambria" panose="02040503050406030204" pitchFamily="18" charset="0"/>
              </a:rPr>
              <a:t> dato alla relazione che si è persa.</a:t>
            </a:r>
          </a:p>
        </p:txBody>
      </p:sp>
    </p:spTree>
    <p:extLst>
      <p:ext uri="{BB962C8B-B14F-4D97-AF65-F5344CB8AC3E}">
        <p14:creationId xmlns:p14="http://schemas.microsoft.com/office/powerpoint/2010/main" val="356449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18</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5012" y="2361654"/>
            <a:ext cx="8849647" cy="923330"/>
          </a:xfrm>
          <a:prstGeom prst="rect">
            <a:avLst/>
          </a:prstGeom>
          <a:noFill/>
          <a:ln w="6350">
            <a:solidFill>
              <a:schemeClr val="tx2">
                <a:lumMod val="50000"/>
              </a:schemeClr>
            </a:solidFill>
          </a:ln>
        </p:spPr>
        <p:txBody>
          <a:bodyPr wrap="square" rtlCol="0">
            <a:spAutoFit/>
          </a:bodyPr>
          <a:lstStyle/>
          <a:p>
            <a:r>
              <a:rPr lang="it-IT" dirty="0">
                <a:latin typeface="Cambria" panose="02040503050406030204" pitchFamily="18" charset="0"/>
              </a:rPr>
              <a:t>Quando l’esclusione sociale è </a:t>
            </a:r>
            <a:r>
              <a:rPr lang="it-IT" b="1" dirty="0">
                <a:latin typeface="Cambria" panose="02040503050406030204" pitchFamily="18" charset="0"/>
              </a:rPr>
              <a:t>cronica e pervasiva</a:t>
            </a:r>
            <a:r>
              <a:rPr lang="it-IT" dirty="0">
                <a:latin typeface="Cambria" panose="02040503050406030204" pitchFamily="18" charset="0"/>
              </a:rPr>
              <a:t>, </a:t>
            </a:r>
            <a:r>
              <a:rPr lang="it-IT" b="1" dirty="0">
                <a:latin typeface="Cambria" panose="02040503050406030204" pitchFamily="18" charset="0"/>
              </a:rPr>
              <a:t>l’evitamento e il ritiro sociale </a:t>
            </a:r>
            <a:r>
              <a:rPr lang="it-IT" dirty="0">
                <a:latin typeface="Cambria" panose="02040503050406030204" pitchFamily="18" charset="0"/>
              </a:rPr>
              <a:t>sembrano essere la risposta dominante. In questo modo, l’individuo, così esposto alle minacce sociali, cerca di </a:t>
            </a:r>
            <a:r>
              <a:rPr lang="it-IT" b="1" dirty="0">
                <a:latin typeface="Cambria" panose="02040503050406030204" pitchFamily="18" charset="0"/>
              </a:rPr>
              <a:t>proteggersi dal ricevere ulteriori minacce</a:t>
            </a:r>
            <a:r>
              <a:rPr lang="it-IT" dirty="0">
                <a:latin typeface="Cambria" panose="02040503050406030204" pitchFamily="18" charset="0"/>
              </a:rPr>
              <a:t>.</a:t>
            </a:r>
            <a:endParaRPr lang="it-IT" b="1" dirty="0">
              <a:latin typeface="Cambria" panose="02040503050406030204" pitchFamily="18" charset="0"/>
            </a:endParaRPr>
          </a:p>
        </p:txBody>
      </p:sp>
      <p:sp>
        <p:nvSpPr>
          <p:cNvPr id="9" name="Rettangolo 8">
            <a:extLst>
              <a:ext uri="{FF2B5EF4-FFF2-40B4-BE49-F238E27FC236}">
                <a16:creationId xmlns:a16="http://schemas.microsoft.com/office/drawing/2014/main" id="{7D089561-EBBD-CD45-B8F1-82E24722D41B}"/>
              </a:ext>
            </a:extLst>
          </p:cNvPr>
          <p:cNvSpPr/>
          <p:nvPr/>
        </p:nvSpPr>
        <p:spPr>
          <a:xfrm>
            <a:off x="1524000" y="1604442"/>
            <a:ext cx="6815178" cy="507831"/>
          </a:xfrm>
          <a:prstGeom prst="rect">
            <a:avLst/>
          </a:prstGeom>
        </p:spPr>
        <p:txBody>
          <a:bodyPr wrap="square">
            <a:spAutoFit/>
          </a:bodyPr>
          <a:lstStyle/>
          <a:p>
            <a:pPr>
              <a:lnSpc>
                <a:spcPct val="150000"/>
              </a:lnSpc>
            </a:pPr>
            <a:r>
              <a:rPr lang="it-IT" b="1" dirty="0">
                <a:solidFill>
                  <a:srgbClr val="C00000"/>
                </a:solidFill>
                <a:latin typeface="Cambria" panose="02040503050406030204" pitchFamily="18" charset="0"/>
              </a:rPr>
              <a:t>5. </a:t>
            </a:r>
            <a:r>
              <a:rPr lang="it-IT" b="1" dirty="0" smtClean="0">
                <a:solidFill>
                  <a:srgbClr val="C00000"/>
                </a:solidFill>
                <a:latin typeface="Cambria" panose="02040503050406030204" pitchFamily="18" charset="0"/>
              </a:rPr>
              <a:t>CRONICITA’ </a:t>
            </a:r>
            <a:r>
              <a:rPr lang="it-IT" b="1" dirty="0">
                <a:solidFill>
                  <a:srgbClr val="C00000"/>
                </a:solidFill>
                <a:latin typeface="Cambria" panose="02040503050406030204" pitchFamily="18" charset="0"/>
              </a:rPr>
              <a:t>e PERVASIVITÀ</a:t>
            </a:r>
            <a:r>
              <a:rPr lang="it-IT" b="1" dirty="0">
                <a:latin typeface="Cambria" panose="02040503050406030204" pitchFamily="18" charset="0"/>
              </a:rPr>
              <a:t> della relazione.</a:t>
            </a:r>
          </a:p>
        </p:txBody>
      </p:sp>
    </p:spTree>
    <p:extLst>
      <p:ext uri="{BB962C8B-B14F-4D97-AF65-F5344CB8AC3E}">
        <p14:creationId xmlns:p14="http://schemas.microsoft.com/office/powerpoint/2010/main" val="364472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19</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a:t>
            </a:r>
            <a:r>
              <a:rPr lang="it-IT" sz="2400" b="1" dirty="0" err="1">
                <a:solidFill>
                  <a:schemeClr val="tx1"/>
                </a:solidFill>
                <a:latin typeface="Cambria" panose="02040503050406030204" pitchFamily="18" charset="0"/>
                <a:cs typeface="Arial" panose="020B0604020202020204" pitchFamily="34" charset="0"/>
              </a:rPr>
              <a:t>Multimotive</a:t>
            </a:r>
            <a:r>
              <a:rPr lang="it-IT" sz="2400" b="1" dirty="0">
                <a:solidFill>
                  <a:schemeClr val="tx1"/>
                </a:solidFill>
                <a:latin typeface="Cambria" panose="02040503050406030204" pitchFamily="18" charset="0"/>
                <a:cs typeface="Arial" panose="020B0604020202020204" pitchFamily="34" charset="0"/>
              </a:rPr>
              <a:t> Model [</a:t>
            </a:r>
            <a:r>
              <a:rPr lang="it-IT" sz="2400" b="1" dirty="0" err="1">
                <a:solidFill>
                  <a:schemeClr val="tx1"/>
                </a:solidFill>
                <a:latin typeface="Cambria" panose="02040503050406030204" pitchFamily="18" charset="0"/>
                <a:cs typeface="Arial" panose="020B0604020202020204" pitchFamily="34" charset="0"/>
              </a:rPr>
              <a:t>Richman</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Leary</a:t>
            </a:r>
            <a:r>
              <a:rPr lang="it-IT" sz="2400" b="1" dirty="0">
                <a:solidFill>
                  <a:schemeClr val="tx1"/>
                </a:solidFill>
                <a:latin typeface="Cambria" panose="02040503050406030204" pitchFamily="18" charset="0"/>
                <a:cs typeface="Arial" panose="020B0604020202020204" pitchFamily="34" charset="0"/>
              </a:rPr>
              <a:t>, 2009]</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35012" y="2311712"/>
            <a:ext cx="8849647" cy="1477328"/>
          </a:xfrm>
          <a:prstGeom prst="rect">
            <a:avLst/>
          </a:prstGeom>
          <a:noFill/>
          <a:ln w="6350">
            <a:solidFill>
              <a:schemeClr val="tx2">
                <a:lumMod val="50000"/>
              </a:schemeClr>
            </a:solidFill>
          </a:ln>
        </p:spPr>
        <p:txBody>
          <a:bodyPr wrap="square" rtlCol="0">
            <a:spAutoFit/>
          </a:bodyPr>
          <a:lstStyle/>
          <a:p>
            <a:r>
              <a:rPr lang="it-IT" b="1" dirty="0">
                <a:latin typeface="Cambria" panose="02040503050406030204" pitchFamily="18" charset="0"/>
              </a:rPr>
              <a:t>Maggiore</a:t>
            </a:r>
            <a:r>
              <a:rPr lang="it-IT" dirty="0">
                <a:latin typeface="Cambria" panose="02040503050406030204" pitchFamily="18" charset="0"/>
              </a:rPr>
              <a:t> la percezione di </a:t>
            </a:r>
            <a:r>
              <a:rPr lang="it-IT" b="1" dirty="0">
                <a:latin typeface="Cambria" panose="02040503050406030204" pitchFamily="18" charset="0"/>
              </a:rPr>
              <a:t>ingiustizia</a:t>
            </a:r>
            <a:r>
              <a:rPr lang="it-IT" dirty="0">
                <a:latin typeface="Cambria" panose="02040503050406030204" pitchFamily="18" charset="0"/>
              </a:rPr>
              <a:t>, maggiori saranno le probabilità di mettere in atto </a:t>
            </a:r>
            <a:r>
              <a:rPr lang="it-IT" b="1" dirty="0">
                <a:latin typeface="Cambria" panose="02040503050406030204" pitchFamily="18" charset="0"/>
              </a:rPr>
              <a:t>comportamenti antisociali</a:t>
            </a:r>
            <a:r>
              <a:rPr lang="it-IT" dirty="0">
                <a:latin typeface="Cambria" panose="02040503050406030204" pitchFamily="18" charset="0"/>
              </a:rPr>
              <a:t>, volti a fare del male alla fonte di esclusione. </a:t>
            </a:r>
          </a:p>
          <a:p>
            <a:endParaRPr lang="it-IT" dirty="0">
              <a:latin typeface="Cambria" panose="02040503050406030204" pitchFamily="18" charset="0"/>
            </a:endParaRPr>
          </a:p>
          <a:p>
            <a:r>
              <a:rPr lang="it-IT" dirty="0">
                <a:latin typeface="Cambria" panose="02040503050406030204" pitchFamily="18" charset="0"/>
              </a:rPr>
              <a:t>Rifiuto e ostracismo vengono, nella maggior parte dei casi, percepiti come ingiusti da parte delle vittime. </a:t>
            </a:r>
            <a:endParaRPr lang="it-IT" b="1" dirty="0">
              <a:latin typeface="Cambria" panose="02040503050406030204" pitchFamily="18" charset="0"/>
            </a:endParaRPr>
          </a:p>
        </p:txBody>
      </p:sp>
      <p:sp>
        <p:nvSpPr>
          <p:cNvPr id="9" name="Rettangolo 8">
            <a:extLst>
              <a:ext uri="{FF2B5EF4-FFF2-40B4-BE49-F238E27FC236}">
                <a16:creationId xmlns:a16="http://schemas.microsoft.com/office/drawing/2014/main" id="{7D089561-EBBD-CD45-B8F1-82E24722D41B}"/>
              </a:ext>
            </a:extLst>
          </p:cNvPr>
          <p:cNvSpPr/>
          <p:nvPr/>
        </p:nvSpPr>
        <p:spPr>
          <a:xfrm>
            <a:off x="1524000" y="1604442"/>
            <a:ext cx="6815178" cy="507831"/>
          </a:xfrm>
          <a:prstGeom prst="rect">
            <a:avLst/>
          </a:prstGeom>
        </p:spPr>
        <p:txBody>
          <a:bodyPr wrap="square">
            <a:spAutoFit/>
          </a:bodyPr>
          <a:lstStyle/>
          <a:p>
            <a:pPr>
              <a:lnSpc>
                <a:spcPct val="150000"/>
              </a:lnSpc>
            </a:pPr>
            <a:r>
              <a:rPr lang="it-IT" b="1" dirty="0">
                <a:latin typeface="Cambria" panose="02040503050406030204" pitchFamily="18" charset="0"/>
              </a:rPr>
              <a:t>6. Grado di </a:t>
            </a:r>
            <a:r>
              <a:rPr lang="it-IT" b="1" dirty="0">
                <a:solidFill>
                  <a:srgbClr val="C00000"/>
                </a:solidFill>
                <a:latin typeface="Cambria" panose="02040503050406030204" pitchFamily="18" charset="0"/>
              </a:rPr>
              <a:t>INGIUSTIZIA PERCEPITO </a:t>
            </a:r>
            <a:r>
              <a:rPr lang="it-IT" b="1" dirty="0">
                <a:latin typeface="Cambria" panose="02040503050406030204" pitchFamily="18" charset="0"/>
              </a:rPr>
              <a:t>circa l’esclusione sociale.</a:t>
            </a:r>
          </a:p>
        </p:txBody>
      </p:sp>
    </p:spTree>
    <p:extLst>
      <p:ext uri="{BB962C8B-B14F-4D97-AF65-F5344CB8AC3E}">
        <p14:creationId xmlns:p14="http://schemas.microsoft.com/office/powerpoint/2010/main" val="396487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2</a:t>
            </a:fld>
            <a:endParaRPr lang="it-IT"/>
          </a:p>
        </p:txBody>
      </p:sp>
      <p:sp>
        <p:nvSpPr>
          <p:cNvPr id="6" name="Rettangolo 5">
            <a:extLst>
              <a:ext uri="{FF2B5EF4-FFF2-40B4-BE49-F238E27FC236}">
                <a16:creationId xmlns:a16="http://schemas.microsoft.com/office/drawing/2014/main" id="{80637DFD-FB59-2F49-AFE4-AAFF759B002C}"/>
              </a:ext>
            </a:extLst>
          </p:cNvPr>
          <p:cNvSpPr/>
          <p:nvPr/>
        </p:nvSpPr>
        <p:spPr>
          <a:xfrm>
            <a:off x="1661452" y="590428"/>
            <a:ext cx="6882820"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b="1" dirty="0">
                <a:solidFill>
                  <a:schemeClr val="tx1"/>
                </a:solidFill>
                <a:latin typeface="Cambria" panose="02040503050406030204" pitchFamily="18" charset="0"/>
                <a:cs typeface="Arial" panose="020B0604020202020204" pitchFamily="34" charset="0"/>
              </a:rPr>
              <a:t>Il bisogno fondamentale di appartenenza</a:t>
            </a:r>
          </a:p>
        </p:txBody>
      </p:sp>
      <p:sp>
        <p:nvSpPr>
          <p:cNvPr id="7" name="CasellaDiTesto 6">
            <a:extLst>
              <a:ext uri="{FF2B5EF4-FFF2-40B4-BE49-F238E27FC236}">
                <a16:creationId xmlns:a16="http://schemas.microsoft.com/office/drawing/2014/main" id="{3A5C7D3F-103F-9E4C-8B9A-6EA326D36213}"/>
              </a:ext>
            </a:extLst>
          </p:cNvPr>
          <p:cNvSpPr txBox="1"/>
          <p:nvPr/>
        </p:nvSpPr>
        <p:spPr>
          <a:xfrm>
            <a:off x="1697836" y="1644622"/>
            <a:ext cx="5622301" cy="1415772"/>
          </a:xfrm>
          <a:prstGeom prst="rect">
            <a:avLst/>
          </a:prstGeom>
          <a:solidFill>
            <a:schemeClr val="bg1">
              <a:alpha val="82000"/>
            </a:schemeClr>
          </a:solidFill>
          <a:ln w="19050">
            <a:solidFill>
              <a:schemeClr val="tx2">
                <a:lumMod val="50000"/>
              </a:schemeClr>
            </a:solidFill>
          </a:ln>
        </p:spPr>
        <p:txBody>
          <a:bodyPr wrap="square" rtlCol="0">
            <a:spAutoFit/>
          </a:bodyPr>
          <a:lstStyle/>
          <a:p>
            <a:r>
              <a:rPr lang="it-IT" sz="1600" dirty="0">
                <a:solidFill>
                  <a:schemeClr val="tx2"/>
                </a:solidFill>
                <a:latin typeface="Cambria" panose="02040503050406030204" pitchFamily="18" charset="0"/>
              </a:rPr>
              <a:t>IPOTESI DI APPARTENENZA [</a:t>
            </a:r>
            <a:r>
              <a:rPr lang="it-IT" sz="1600" dirty="0" err="1">
                <a:solidFill>
                  <a:schemeClr val="tx2"/>
                </a:solidFill>
                <a:latin typeface="Cambria" panose="02040503050406030204" pitchFamily="18" charset="0"/>
              </a:rPr>
              <a:t>Baumeister</a:t>
            </a:r>
            <a:r>
              <a:rPr lang="it-IT" sz="1600" dirty="0">
                <a:solidFill>
                  <a:schemeClr val="tx2"/>
                </a:solidFill>
                <a:latin typeface="Cambria" panose="02040503050406030204" pitchFamily="18" charset="0"/>
              </a:rPr>
              <a:t> e </a:t>
            </a:r>
            <a:r>
              <a:rPr lang="it-IT" sz="1600" dirty="0" err="1">
                <a:solidFill>
                  <a:schemeClr val="tx2"/>
                </a:solidFill>
                <a:latin typeface="Cambria" panose="02040503050406030204" pitchFamily="18" charset="0"/>
              </a:rPr>
              <a:t>Leary</a:t>
            </a:r>
            <a:r>
              <a:rPr lang="it-IT" sz="1600" dirty="0">
                <a:solidFill>
                  <a:schemeClr val="tx2"/>
                </a:solidFill>
                <a:latin typeface="Cambria" panose="02040503050406030204" pitchFamily="18" charset="0"/>
              </a:rPr>
              <a:t>, 1995]</a:t>
            </a:r>
          </a:p>
          <a:p>
            <a:endParaRPr lang="it-IT" sz="1400" dirty="0">
              <a:latin typeface="Cambria" panose="02040503050406030204" pitchFamily="18" charset="0"/>
            </a:endParaRPr>
          </a:p>
          <a:p>
            <a:r>
              <a:rPr lang="it-IT" sz="1400" dirty="0">
                <a:latin typeface="Cambria" panose="02040503050406030204" pitchFamily="18" charset="0"/>
              </a:rPr>
              <a:t>Gli esseri umani possiedono una </a:t>
            </a:r>
            <a:r>
              <a:rPr lang="it-IT" sz="1400" b="1" dirty="0">
                <a:latin typeface="Cambria" panose="02040503050406030204" pitchFamily="18" charset="0"/>
              </a:rPr>
              <a:t>spinta fondamentale </a:t>
            </a:r>
            <a:r>
              <a:rPr lang="it-IT" sz="1400" dirty="0">
                <a:latin typeface="Cambria" panose="02040503050406030204" pitchFamily="18" charset="0"/>
              </a:rPr>
              <a:t>a formare e mantenere almeno una </a:t>
            </a:r>
            <a:r>
              <a:rPr lang="it-IT" sz="1400" b="1" dirty="0">
                <a:latin typeface="Cambria" panose="02040503050406030204" pitchFamily="18" charset="0"/>
              </a:rPr>
              <a:t>QUANTITÀ MINIMA </a:t>
            </a:r>
            <a:r>
              <a:rPr lang="it-IT" sz="1400" dirty="0">
                <a:latin typeface="Cambria" panose="02040503050406030204" pitchFamily="18" charset="0"/>
              </a:rPr>
              <a:t>di relazioni interpersonali che siano </a:t>
            </a:r>
            <a:r>
              <a:rPr lang="it-IT" sz="1400" b="1" dirty="0">
                <a:latin typeface="Cambria" panose="02040503050406030204" pitchFamily="18" charset="0"/>
              </a:rPr>
              <a:t>DURATURE, POSITIVE </a:t>
            </a:r>
            <a:r>
              <a:rPr lang="it-IT" sz="1400" dirty="0">
                <a:latin typeface="Cambria" panose="02040503050406030204" pitchFamily="18" charset="0"/>
              </a:rPr>
              <a:t>(o perlomeno non negative) e </a:t>
            </a:r>
            <a:r>
              <a:rPr lang="it-IT" sz="1400" b="1" dirty="0">
                <a:latin typeface="Cambria" panose="02040503050406030204" pitchFamily="18" charset="0"/>
              </a:rPr>
              <a:t>SIGNIFICATIVE</a:t>
            </a:r>
            <a:r>
              <a:rPr lang="it-IT" sz="1400" dirty="0">
                <a:latin typeface="Cambria" panose="02040503050406030204" pitchFamily="18" charset="0"/>
              </a:rPr>
              <a:t>.</a:t>
            </a:r>
          </a:p>
        </p:txBody>
      </p:sp>
      <p:grpSp>
        <p:nvGrpSpPr>
          <p:cNvPr id="20" name="Gruppo 19">
            <a:extLst>
              <a:ext uri="{FF2B5EF4-FFF2-40B4-BE49-F238E27FC236}">
                <a16:creationId xmlns:a16="http://schemas.microsoft.com/office/drawing/2014/main" id="{ED0130B0-6FFE-1447-8940-B184DF2E3A17}"/>
              </a:ext>
            </a:extLst>
          </p:cNvPr>
          <p:cNvGrpSpPr/>
          <p:nvPr/>
        </p:nvGrpSpPr>
        <p:grpSpPr>
          <a:xfrm>
            <a:off x="7320136" y="1720014"/>
            <a:ext cx="3024336" cy="1877102"/>
            <a:chOff x="2425080" y="2108621"/>
            <a:chExt cx="3024336" cy="1877102"/>
          </a:xfrm>
        </p:grpSpPr>
        <p:cxnSp>
          <p:nvCxnSpPr>
            <p:cNvPr id="10" name="Connettore 2 9">
              <a:extLst>
                <a:ext uri="{FF2B5EF4-FFF2-40B4-BE49-F238E27FC236}">
                  <a16:creationId xmlns:a16="http://schemas.microsoft.com/office/drawing/2014/main" id="{8BECD345-1B7A-484A-B446-6662A0047563}"/>
                </a:ext>
              </a:extLst>
            </p:cNvPr>
            <p:cNvCxnSpPr>
              <a:cxnSpLocks/>
              <a:stCxn id="7" idx="3"/>
              <a:endCxn id="17" idx="1"/>
            </p:cNvCxnSpPr>
            <p:nvPr/>
          </p:nvCxnSpPr>
          <p:spPr>
            <a:xfrm>
              <a:off x="2425080" y="2741115"/>
              <a:ext cx="360041" cy="4250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6" name="Gruppo 15">
              <a:extLst>
                <a:ext uri="{FF2B5EF4-FFF2-40B4-BE49-F238E27FC236}">
                  <a16:creationId xmlns:a16="http://schemas.microsoft.com/office/drawing/2014/main" id="{9166945F-B570-024F-9118-07E827FF232E}"/>
                </a:ext>
              </a:extLst>
            </p:cNvPr>
            <p:cNvGrpSpPr/>
            <p:nvPr/>
          </p:nvGrpSpPr>
          <p:grpSpPr>
            <a:xfrm>
              <a:off x="2425080" y="2108621"/>
              <a:ext cx="3024336" cy="1877102"/>
              <a:chOff x="2425080" y="2108621"/>
              <a:chExt cx="3024336" cy="1877102"/>
            </a:xfrm>
          </p:grpSpPr>
          <p:sp>
            <p:nvSpPr>
              <p:cNvPr id="17" name="CasellaDiTesto 16">
                <a:extLst>
                  <a:ext uri="{FF2B5EF4-FFF2-40B4-BE49-F238E27FC236}">
                    <a16:creationId xmlns:a16="http://schemas.microsoft.com/office/drawing/2014/main" id="{45C49E51-9B25-BE40-850B-A72368FE25C1}"/>
                  </a:ext>
                </a:extLst>
              </p:cNvPr>
              <p:cNvSpPr txBox="1"/>
              <p:nvPr/>
            </p:nvSpPr>
            <p:spPr>
              <a:xfrm>
                <a:off x="2785121" y="3012260"/>
                <a:ext cx="2530623" cy="307777"/>
              </a:xfrm>
              <a:prstGeom prst="rect">
                <a:avLst/>
              </a:prstGeom>
              <a:solidFill>
                <a:schemeClr val="bg1">
                  <a:lumMod val="95000"/>
                </a:schemeClr>
              </a:solidFill>
              <a:ln w="9525">
                <a:solidFill>
                  <a:schemeClr val="tx2">
                    <a:lumMod val="50000"/>
                  </a:schemeClr>
                </a:solidFill>
              </a:ln>
            </p:spPr>
            <p:txBody>
              <a:bodyPr wrap="square" rtlCol="0">
                <a:spAutoFit/>
              </a:bodyPr>
              <a:lstStyle/>
              <a:p>
                <a:r>
                  <a:rPr lang="it-IT" sz="1400" dirty="0">
                    <a:latin typeface="Cambria" panose="02040503050406030204" pitchFamily="18" charset="0"/>
                  </a:rPr>
                  <a:t>Criterio </a:t>
                </a:r>
                <a:r>
                  <a:rPr lang="it-IT" sz="1400" b="1" dirty="0">
                    <a:latin typeface="Cambria" panose="02040503050406030204" pitchFamily="18" charset="0"/>
                  </a:rPr>
                  <a:t>quantitativo</a:t>
                </a:r>
              </a:p>
            </p:txBody>
          </p:sp>
          <p:sp>
            <p:nvSpPr>
              <p:cNvPr id="19" name="CasellaDiTesto 18">
                <a:extLst>
                  <a:ext uri="{FF2B5EF4-FFF2-40B4-BE49-F238E27FC236}">
                    <a16:creationId xmlns:a16="http://schemas.microsoft.com/office/drawing/2014/main" id="{9B24F272-4D26-1A48-B79F-E28BEF9D2A00}"/>
                  </a:ext>
                </a:extLst>
              </p:cNvPr>
              <p:cNvSpPr txBox="1"/>
              <p:nvPr/>
            </p:nvSpPr>
            <p:spPr>
              <a:xfrm>
                <a:off x="2785121" y="2108621"/>
                <a:ext cx="2530622" cy="313114"/>
              </a:xfrm>
              <a:prstGeom prst="rect">
                <a:avLst/>
              </a:prstGeom>
              <a:solidFill>
                <a:schemeClr val="bg1">
                  <a:lumMod val="95000"/>
                </a:schemeClr>
              </a:solidFill>
              <a:ln w="9525">
                <a:solidFill>
                  <a:schemeClr val="tx2">
                    <a:lumMod val="50000"/>
                  </a:schemeClr>
                </a:solidFill>
              </a:ln>
            </p:spPr>
            <p:txBody>
              <a:bodyPr wrap="square" rtlCol="0">
                <a:spAutoFit/>
              </a:bodyPr>
              <a:lstStyle/>
              <a:p>
                <a:r>
                  <a:rPr lang="it-IT" sz="1400" dirty="0">
                    <a:latin typeface="Cambria" panose="02040503050406030204" pitchFamily="18" charset="0"/>
                  </a:rPr>
                  <a:t>Criterio </a:t>
                </a:r>
                <a:r>
                  <a:rPr lang="it-IT" sz="1400" b="1" dirty="0">
                    <a:latin typeface="Cambria" panose="02040503050406030204" pitchFamily="18" charset="0"/>
                  </a:rPr>
                  <a:t>qualitativo</a:t>
                </a:r>
              </a:p>
            </p:txBody>
          </p:sp>
          <p:cxnSp>
            <p:nvCxnSpPr>
              <p:cNvPr id="12" name="Connettore 2 11">
                <a:extLst>
                  <a:ext uri="{FF2B5EF4-FFF2-40B4-BE49-F238E27FC236}">
                    <a16:creationId xmlns:a16="http://schemas.microsoft.com/office/drawing/2014/main" id="{C65EBC8E-C6C8-7A4F-A16D-C668B485111C}"/>
                  </a:ext>
                </a:extLst>
              </p:cNvPr>
              <p:cNvCxnSpPr>
                <a:cxnSpLocks/>
                <a:stCxn id="7" idx="3"/>
                <a:endCxn id="19" idx="1"/>
              </p:cNvCxnSpPr>
              <p:nvPr/>
            </p:nvCxnSpPr>
            <p:spPr>
              <a:xfrm flipV="1">
                <a:off x="2425080" y="2265178"/>
                <a:ext cx="360041" cy="4759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CasellaDiTesto 30">
                <a:extLst>
                  <a:ext uri="{FF2B5EF4-FFF2-40B4-BE49-F238E27FC236}">
                    <a16:creationId xmlns:a16="http://schemas.microsoft.com/office/drawing/2014/main" id="{0A0EB7CD-B45F-AA4B-84D2-60AB1F8BA8F4}"/>
                  </a:ext>
                </a:extLst>
              </p:cNvPr>
              <p:cNvSpPr txBox="1"/>
              <p:nvPr/>
            </p:nvSpPr>
            <p:spPr>
              <a:xfrm>
                <a:off x="2785121" y="3385559"/>
                <a:ext cx="2664295" cy="600164"/>
              </a:xfrm>
              <a:prstGeom prst="rect">
                <a:avLst/>
              </a:prstGeom>
              <a:noFill/>
              <a:ln w="9525">
                <a:noFill/>
              </a:ln>
            </p:spPr>
            <p:txBody>
              <a:bodyPr wrap="square" rtlCol="0">
                <a:spAutoFit/>
              </a:bodyPr>
              <a:lstStyle/>
              <a:p>
                <a:r>
                  <a:rPr lang="it-IT" sz="1100" dirty="0">
                    <a:latin typeface="Cambria" panose="02040503050406030204" pitchFamily="18" charset="0"/>
                  </a:rPr>
                  <a:t>Riguarda la </a:t>
                </a:r>
                <a:r>
                  <a:rPr lang="it-IT" sz="1100" b="1" dirty="0">
                    <a:latin typeface="Cambria" panose="02040503050406030204" pitchFamily="18" charset="0"/>
                  </a:rPr>
                  <a:t>frequenza</a:t>
                </a:r>
                <a:r>
                  <a:rPr lang="it-IT" sz="1100" dirty="0">
                    <a:latin typeface="Cambria" panose="02040503050406030204" pitchFamily="18" charset="0"/>
                  </a:rPr>
                  <a:t> delle interazioni sociali e il fatto che le fonti di affiliazione devono essere </a:t>
                </a:r>
                <a:r>
                  <a:rPr lang="it-IT" sz="1100" b="1" dirty="0">
                    <a:latin typeface="Cambria" panose="02040503050406030204" pitchFamily="18" charset="0"/>
                  </a:rPr>
                  <a:t>più di una</a:t>
                </a:r>
                <a:r>
                  <a:rPr lang="it-IT" sz="1100" dirty="0">
                    <a:latin typeface="Cambria" panose="02040503050406030204" pitchFamily="18" charset="0"/>
                  </a:rPr>
                  <a:t>.</a:t>
                </a:r>
                <a:endParaRPr lang="it-IT" sz="1100" b="1" dirty="0">
                  <a:latin typeface="Cambria" panose="02040503050406030204" pitchFamily="18" charset="0"/>
                </a:endParaRPr>
              </a:p>
            </p:txBody>
          </p:sp>
          <p:sp>
            <p:nvSpPr>
              <p:cNvPr id="32" name="CasellaDiTesto 31">
                <a:extLst>
                  <a:ext uri="{FF2B5EF4-FFF2-40B4-BE49-F238E27FC236}">
                    <a16:creationId xmlns:a16="http://schemas.microsoft.com/office/drawing/2014/main" id="{8CA95F61-8F6E-AA42-86BA-F7831C05E294}"/>
                  </a:ext>
                </a:extLst>
              </p:cNvPr>
              <p:cNvSpPr txBox="1"/>
              <p:nvPr/>
            </p:nvSpPr>
            <p:spPr>
              <a:xfrm>
                <a:off x="2785121" y="2475618"/>
                <a:ext cx="2160239" cy="430887"/>
              </a:xfrm>
              <a:prstGeom prst="rect">
                <a:avLst/>
              </a:prstGeom>
              <a:noFill/>
              <a:ln w="9525">
                <a:noFill/>
              </a:ln>
            </p:spPr>
            <p:txBody>
              <a:bodyPr wrap="square" rtlCol="0">
                <a:spAutoFit/>
              </a:bodyPr>
              <a:lstStyle/>
              <a:p>
                <a:r>
                  <a:rPr lang="it-IT" sz="1100" dirty="0">
                    <a:latin typeface="Cambria" panose="02040503050406030204" pitchFamily="18" charset="0"/>
                  </a:rPr>
                  <a:t>Le interazioni devono essere </a:t>
                </a:r>
                <a:r>
                  <a:rPr lang="it-IT" sz="1100" b="1" dirty="0">
                    <a:latin typeface="Cambria" panose="02040503050406030204" pitchFamily="18" charset="0"/>
                  </a:rPr>
                  <a:t>durevoli e non negative.</a:t>
                </a:r>
              </a:p>
            </p:txBody>
          </p:sp>
        </p:grpSp>
      </p:grpSp>
      <p:sp>
        <p:nvSpPr>
          <p:cNvPr id="13" name="CasellaDiTesto 12">
            <a:extLst>
              <a:ext uri="{FF2B5EF4-FFF2-40B4-BE49-F238E27FC236}">
                <a16:creationId xmlns:a16="http://schemas.microsoft.com/office/drawing/2014/main" id="{140DB680-19DD-3641-B4E8-E1B0854F5615}"/>
              </a:ext>
            </a:extLst>
          </p:cNvPr>
          <p:cNvSpPr txBox="1"/>
          <p:nvPr/>
        </p:nvSpPr>
        <p:spPr>
          <a:xfrm>
            <a:off x="1697836" y="3256146"/>
            <a:ext cx="2034080" cy="1569660"/>
          </a:xfrm>
          <a:prstGeom prst="rect">
            <a:avLst/>
          </a:prstGeom>
          <a:noFill/>
          <a:ln w="19050">
            <a:solidFill>
              <a:schemeClr val="tx2">
                <a:lumMod val="50000"/>
              </a:schemeClr>
            </a:solidFill>
          </a:ln>
        </p:spPr>
        <p:txBody>
          <a:bodyPr wrap="square" rtlCol="0">
            <a:spAutoFit/>
          </a:bodyPr>
          <a:lstStyle/>
          <a:p>
            <a:r>
              <a:rPr lang="it-IT" sz="1600" dirty="0">
                <a:latin typeface="Cambria" panose="02040503050406030204" pitchFamily="18" charset="0"/>
              </a:rPr>
              <a:t>Il </a:t>
            </a:r>
            <a:r>
              <a:rPr lang="it-IT" sz="1600" b="1" dirty="0">
                <a:solidFill>
                  <a:schemeClr val="tx2">
                    <a:lumMod val="75000"/>
                  </a:schemeClr>
                </a:solidFill>
                <a:latin typeface="Cambria" panose="02040503050406030204" pitchFamily="18" charset="0"/>
              </a:rPr>
              <a:t>BISOGNO</a:t>
            </a:r>
            <a:r>
              <a:rPr lang="it-IT" sz="1600" dirty="0">
                <a:latin typeface="Cambria" panose="02040503050406030204" pitchFamily="18" charset="0"/>
              </a:rPr>
              <a:t> DI APPARTENENZA è fondamentale nella misura in cui non è secondario a nessun altro bisogno umano.</a:t>
            </a:r>
            <a:endParaRPr lang="it-IT" sz="1400" dirty="0">
              <a:latin typeface="Cambria" panose="02040503050406030204" pitchFamily="18" charset="0"/>
            </a:endParaRPr>
          </a:p>
        </p:txBody>
      </p:sp>
      <p:grpSp>
        <p:nvGrpSpPr>
          <p:cNvPr id="29" name="Gruppo 28">
            <a:extLst>
              <a:ext uri="{FF2B5EF4-FFF2-40B4-BE49-F238E27FC236}">
                <a16:creationId xmlns:a16="http://schemas.microsoft.com/office/drawing/2014/main" id="{34E3CD86-B186-164B-AF8F-4F8E2BB965E8}"/>
              </a:ext>
            </a:extLst>
          </p:cNvPr>
          <p:cNvGrpSpPr/>
          <p:nvPr/>
        </p:nvGrpSpPr>
        <p:grpSpPr>
          <a:xfrm>
            <a:off x="3858075" y="3237164"/>
            <a:ext cx="2829297" cy="1667560"/>
            <a:chOff x="2334074" y="3237164"/>
            <a:chExt cx="2829297" cy="1667560"/>
          </a:xfrm>
        </p:grpSpPr>
        <p:cxnSp>
          <p:nvCxnSpPr>
            <p:cNvPr id="27" name="Connettore 2 26">
              <a:extLst>
                <a:ext uri="{FF2B5EF4-FFF2-40B4-BE49-F238E27FC236}">
                  <a16:creationId xmlns:a16="http://schemas.microsoft.com/office/drawing/2014/main" id="{B6510CEC-B932-E14A-88B5-4B27BAFFC54F}"/>
                </a:ext>
              </a:extLst>
            </p:cNvPr>
            <p:cNvCxnSpPr>
              <a:cxnSpLocks/>
            </p:cNvCxnSpPr>
            <p:nvPr/>
          </p:nvCxnSpPr>
          <p:spPr>
            <a:xfrm>
              <a:off x="2334074" y="3429000"/>
              <a:ext cx="5428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8" name="Gruppo 27">
              <a:extLst>
                <a:ext uri="{FF2B5EF4-FFF2-40B4-BE49-F238E27FC236}">
                  <a16:creationId xmlns:a16="http://schemas.microsoft.com/office/drawing/2014/main" id="{EE8C8D0D-C07F-6B4F-B6F5-1D078CE6A6FA}"/>
                </a:ext>
              </a:extLst>
            </p:cNvPr>
            <p:cNvGrpSpPr/>
            <p:nvPr/>
          </p:nvGrpSpPr>
          <p:grpSpPr>
            <a:xfrm>
              <a:off x="2351932" y="3237164"/>
              <a:ext cx="2811439" cy="1667560"/>
              <a:chOff x="2351932" y="3237164"/>
              <a:chExt cx="2811439" cy="1667560"/>
            </a:xfrm>
          </p:grpSpPr>
          <mc:AlternateContent xmlns:mc="http://schemas.openxmlformats.org/markup-compatibility/2006" xmlns:a14="http://schemas.microsoft.com/office/drawing/2010/main">
            <mc:Choice Requires="a14">
              <p:sp>
                <p:nvSpPr>
                  <p:cNvPr id="30" name="CasellaDiTesto 29">
                    <a:extLst>
                      <a:ext uri="{FF2B5EF4-FFF2-40B4-BE49-F238E27FC236}">
                        <a16:creationId xmlns:a16="http://schemas.microsoft.com/office/drawing/2014/main" id="{6D690F57-0CC7-9F4A-B232-3BD609F0C784}"/>
                      </a:ext>
                    </a:extLst>
                  </p:cNvPr>
                  <p:cNvSpPr txBox="1"/>
                  <p:nvPr/>
                </p:nvSpPr>
                <p:spPr>
                  <a:xfrm>
                    <a:off x="3003132" y="3237164"/>
                    <a:ext cx="2160239" cy="307777"/>
                  </a:xfrm>
                  <a:prstGeom prst="rect">
                    <a:avLst/>
                  </a:prstGeom>
                  <a:solidFill>
                    <a:schemeClr val="bg1">
                      <a:lumMod val="95000"/>
                    </a:schemeClr>
                  </a:solidFill>
                  <a:ln w="9525">
                    <a:solidFill>
                      <a:schemeClr val="tx2">
                        <a:lumMod val="50000"/>
                      </a:schemeClr>
                    </a:solidFill>
                  </a:ln>
                </p:spPr>
                <p:txBody>
                  <a:bodyPr wrap="square" rtlCol="0">
                    <a:spAutoFit/>
                  </a:bodyPr>
                  <a:lstStyle/>
                  <a:p>
                    <a:r>
                      <a:rPr lang="it-IT" sz="1400" b="1" dirty="0">
                        <a:latin typeface="Cambria" panose="02040503050406030204" pitchFamily="18" charset="0"/>
                      </a:rPr>
                      <a:t>BISOGNO </a:t>
                    </a:r>
                    <a14:m>
                      <m:oMath xmlns:m="http://schemas.openxmlformats.org/officeDocument/2006/math">
                        <m:r>
                          <a:rPr lang="it-IT" sz="1400" b="1" i="1">
                            <a:latin typeface="Cambria Math" panose="02040503050406030204" pitchFamily="18" charset="0"/>
                            <a:ea typeface="Cambria Math" panose="02040503050406030204" pitchFamily="18" charset="0"/>
                          </a:rPr>
                          <m:t>≠ </m:t>
                        </m:r>
                      </m:oMath>
                    </a14:m>
                    <a:r>
                      <a:rPr lang="it-IT" sz="1400" b="1" dirty="0">
                        <a:latin typeface="Cambria" panose="02040503050406030204" pitchFamily="18" charset="0"/>
                      </a:rPr>
                      <a:t>DESIDERIO</a:t>
                    </a:r>
                  </a:p>
                </p:txBody>
              </p:sp>
            </mc:Choice>
            <mc:Fallback xmlns="">
              <p:sp>
                <p:nvSpPr>
                  <p:cNvPr id="30" name="CasellaDiTesto 29">
                    <a:extLst>
                      <a:ext uri="{FF2B5EF4-FFF2-40B4-BE49-F238E27FC236}">
                        <a16:creationId xmlns:a16="http://schemas.microsoft.com/office/drawing/2014/main" id="{6D690F57-0CC7-9F4A-B232-3BD609F0C784}"/>
                      </a:ext>
                    </a:extLst>
                  </p:cNvPr>
                  <p:cNvSpPr txBox="1">
                    <a:spLocks noRot="1" noChangeAspect="1" noMove="1" noResize="1" noEditPoints="1" noAdjustHandles="1" noChangeArrowheads="1" noChangeShapeType="1" noTextEdit="1"/>
                  </p:cNvSpPr>
                  <p:nvPr/>
                </p:nvSpPr>
                <p:spPr>
                  <a:xfrm>
                    <a:off x="3003132" y="3237164"/>
                    <a:ext cx="2160239" cy="307777"/>
                  </a:xfrm>
                  <a:prstGeom prst="rect">
                    <a:avLst/>
                  </a:prstGeom>
                  <a:blipFill>
                    <a:blip r:embed="rId2"/>
                    <a:stretch>
                      <a:fillRect l="-578" t="-3846" b="-15385"/>
                    </a:stretch>
                  </a:blipFill>
                  <a:ln w="9525">
                    <a:solidFill>
                      <a:schemeClr val="tx2">
                        <a:lumMod val="50000"/>
                      </a:schemeClr>
                    </a:solidFill>
                  </a:ln>
                </p:spPr>
                <p:txBody>
                  <a:bodyPr/>
                  <a:lstStyle/>
                  <a:p>
                    <a:r>
                      <a:rPr lang="it-IT">
                        <a:noFill/>
                      </a:rPr>
                      <a:t> </a:t>
                    </a:r>
                  </a:p>
                </p:txBody>
              </p:sp>
            </mc:Fallback>
          </mc:AlternateContent>
          <p:sp>
            <p:nvSpPr>
              <p:cNvPr id="33" name="CasellaDiTesto 32">
                <a:extLst>
                  <a:ext uri="{FF2B5EF4-FFF2-40B4-BE49-F238E27FC236}">
                    <a16:creationId xmlns:a16="http://schemas.microsoft.com/office/drawing/2014/main" id="{98F367CB-FC66-2D41-9B26-52C23EBCD230}"/>
                  </a:ext>
                </a:extLst>
              </p:cNvPr>
              <p:cNvSpPr txBox="1"/>
              <p:nvPr/>
            </p:nvSpPr>
            <p:spPr>
              <a:xfrm>
                <a:off x="2351932" y="3627451"/>
                <a:ext cx="2292076" cy="1277273"/>
              </a:xfrm>
              <a:prstGeom prst="rect">
                <a:avLst/>
              </a:prstGeom>
              <a:noFill/>
              <a:ln w="9525">
                <a:noFill/>
              </a:ln>
            </p:spPr>
            <p:txBody>
              <a:bodyPr wrap="square" rtlCol="0">
                <a:spAutoFit/>
              </a:bodyPr>
              <a:lstStyle/>
              <a:p>
                <a:r>
                  <a:rPr lang="it-IT" sz="1100" dirty="0">
                    <a:latin typeface="Cambria" panose="02040503050406030204" pitchFamily="18" charset="0"/>
                  </a:rPr>
                  <a:t>La mancata soddisfazione di un bisogno, a differenza di quanto accade con un desiderio, </a:t>
                </a:r>
                <a:r>
                  <a:rPr lang="it-IT" sz="1100" b="1" dirty="0">
                    <a:latin typeface="Cambria" panose="02040503050406030204" pitchFamily="18" charset="0"/>
                  </a:rPr>
                  <a:t>produce conseguenze immediate </a:t>
                </a:r>
                <a:r>
                  <a:rPr lang="it-IT" sz="1100" dirty="0">
                    <a:latin typeface="Cambria" panose="02040503050406030204" pitchFamily="18" charset="0"/>
                  </a:rPr>
                  <a:t>che coinvolgono tutte le dimensioni di una persona, inclusa salute e speranza di vita.</a:t>
                </a:r>
                <a:endParaRPr lang="it-IT" sz="1100" b="1" dirty="0">
                  <a:latin typeface="Cambria" panose="02040503050406030204" pitchFamily="18" charset="0"/>
                </a:endParaRPr>
              </a:p>
            </p:txBody>
          </p:sp>
        </p:grpSp>
      </p:grpSp>
      <p:grpSp>
        <p:nvGrpSpPr>
          <p:cNvPr id="42" name="Gruppo 41">
            <a:extLst>
              <a:ext uri="{FF2B5EF4-FFF2-40B4-BE49-F238E27FC236}">
                <a16:creationId xmlns:a16="http://schemas.microsoft.com/office/drawing/2014/main" id="{C0140303-4124-F74F-8F17-5F3D07F7F681}"/>
              </a:ext>
            </a:extLst>
          </p:cNvPr>
          <p:cNvGrpSpPr/>
          <p:nvPr/>
        </p:nvGrpSpPr>
        <p:grpSpPr>
          <a:xfrm>
            <a:off x="6168009" y="3861048"/>
            <a:ext cx="4388165" cy="2175922"/>
            <a:chOff x="4644008" y="3861048"/>
            <a:chExt cx="4388165" cy="2175922"/>
          </a:xfrm>
        </p:grpSpPr>
        <p:sp>
          <p:nvSpPr>
            <p:cNvPr id="38" name="CasellaDiTesto 37">
              <a:extLst>
                <a:ext uri="{FF2B5EF4-FFF2-40B4-BE49-F238E27FC236}">
                  <a16:creationId xmlns:a16="http://schemas.microsoft.com/office/drawing/2014/main" id="{E88D2408-2F20-4A46-B4CA-F60A9D188A4E}"/>
                </a:ext>
              </a:extLst>
            </p:cNvPr>
            <p:cNvSpPr txBox="1"/>
            <p:nvPr/>
          </p:nvSpPr>
          <p:spPr>
            <a:xfrm>
              <a:off x="5600528" y="3861048"/>
              <a:ext cx="3431645" cy="307777"/>
            </a:xfrm>
            <a:prstGeom prst="rect">
              <a:avLst/>
            </a:prstGeom>
            <a:noFill/>
          </p:spPr>
          <p:txBody>
            <a:bodyPr wrap="none" rtlCol="0">
              <a:spAutoFit/>
            </a:bodyPr>
            <a:lstStyle/>
            <a:p>
              <a:r>
                <a:rPr lang="it-IT" sz="1400" b="1" dirty="0">
                  <a:latin typeface="Cambria" panose="02040503050406030204" pitchFamily="18" charset="0"/>
                </a:rPr>
                <a:t>I bisogni umani sono caratterizzati da…</a:t>
              </a:r>
            </a:p>
          </p:txBody>
        </p:sp>
        <p:sp>
          <p:nvSpPr>
            <p:cNvPr id="39" name="CasellaDiTesto 38">
              <a:extLst>
                <a:ext uri="{FF2B5EF4-FFF2-40B4-BE49-F238E27FC236}">
                  <a16:creationId xmlns:a16="http://schemas.microsoft.com/office/drawing/2014/main" id="{79FBF1F6-EDC7-5A48-88B6-C964D254EC99}"/>
                </a:ext>
              </a:extLst>
            </p:cNvPr>
            <p:cNvSpPr txBox="1"/>
            <p:nvPr/>
          </p:nvSpPr>
          <p:spPr>
            <a:xfrm>
              <a:off x="4644008" y="4221088"/>
              <a:ext cx="4388165" cy="1815882"/>
            </a:xfrm>
            <a:prstGeom prst="rect">
              <a:avLst/>
            </a:prstGeom>
            <a:solidFill>
              <a:schemeClr val="bg1"/>
            </a:solidFill>
            <a:ln w="19050">
              <a:solidFill>
                <a:schemeClr val="tx2">
                  <a:lumMod val="50000"/>
                </a:schemeClr>
              </a:solidFill>
            </a:ln>
          </p:spPr>
          <p:txBody>
            <a:bodyPr wrap="square" rtlCol="0">
              <a:spAutoFit/>
            </a:bodyPr>
            <a:lstStyle/>
            <a:p>
              <a:r>
                <a:rPr lang="it-IT" sz="1400" b="1" dirty="0">
                  <a:solidFill>
                    <a:schemeClr val="tx2">
                      <a:lumMod val="75000"/>
                    </a:schemeClr>
                  </a:solidFill>
                  <a:latin typeface="Cambria" panose="02040503050406030204" pitchFamily="18" charset="0"/>
                </a:rPr>
                <a:t>SOSTITUZIONE</a:t>
              </a:r>
              <a:r>
                <a:rPr lang="it-IT" sz="1400" dirty="0">
                  <a:latin typeface="Cambria" panose="02040503050406030204" pitchFamily="18" charset="0"/>
                </a:rPr>
                <a:t>: in assenza di un determinato stimolo, uno </a:t>
              </a:r>
              <a:r>
                <a:rPr lang="it-IT" sz="1400" b="1" dirty="0">
                  <a:latin typeface="Cambria" panose="02040503050406030204" pitchFamily="18" charset="0"/>
                </a:rPr>
                <a:t>stimolo diverso ma con proprietà simili </a:t>
              </a:r>
              <a:r>
                <a:rPr lang="it-IT" sz="1400" dirty="0">
                  <a:latin typeface="Cambria" panose="02040503050406030204" pitchFamily="18" charset="0"/>
                </a:rPr>
                <a:t>può fungere da sostituto (ad esempio, tendenza ad affiliarsi a gruppi estremisti delle persone socialmente escluse). </a:t>
              </a:r>
            </a:p>
            <a:p>
              <a:endParaRPr lang="it-IT" sz="1400" dirty="0">
                <a:latin typeface="Cambria" panose="02040503050406030204" pitchFamily="18" charset="0"/>
              </a:endParaRPr>
            </a:p>
            <a:p>
              <a:r>
                <a:rPr lang="it-IT" sz="1400" b="1" dirty="0">
                  <a:solidFill>
                    <a:schemeClr val="tx2">
                      <a:lumMod val="75000"/>
                    </a:schemeClr>
                  </a:solidFill>
                  <a:latin typeface="Cambria" panose="02040503050406030204" pitchFamily="18" charset="0"/>
                </a:rPr>
                <a:t>SAZIETA</a:t>
              </a:r>
              <a:r>
                <a:rPr lang="it-IT" sz="1400" dirty="0">
                  <a:latin typeface="Cambria" panose="02040503050406030204" pitchFamily="18" charset="0"/>
                </a:rPr>
                <a:t>: l’appagamento di un bisogno a un certo punto raggiunge un livello di soddisfazione tale per cui </a:t>
              </a:r>
              <a:r>
                <a:rPr lang="it-IT" sz="1400" b="1" dirty="0">
                  <a:latin typeface="Cambria" panose="02040503050406030204" pitchFamily="18" charset="0"/>
                </a:rPr>
                <a:t>l’individuo ne ha a sufficienza</a:t>
              </a:r>
              <a:r>
                <a:rPr lang="it-IT" sz="1400" dirty="0">
                  <a:latin typeface="Cambria" panose="02040503050406030204" pitchFamily="18" charset="0"/>
                </a:rPr>
                <a:t>. </a:t>
              </a:r>
            </a:p>
          </p:txBody>
        </p:sp>
      </p:grpSp>
    </p:spTree>
    <p:extLst>
      <p:ext uri="{BB962C8B-B14F-4D97-AF65-F5344CB8AC3E}">
        <p14:creationId xmlns:p14="http://schemas.microsoft.com/office/powerpoint/2010/main" val="58783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9" presetClass="emph" presetSubtype="0" nodeType="withEffect">
                                  <p:stCondLst>
                                    <p:cond delay="0"/>
                                  </p:stCondLst>
                                  <p:childTnLst>
                                    <p:set>
                                      <p:cBhvr>
                                        <p:cTn id="12" dur="indefinite"/>
                                        <p:tgtEl>
                                          <p:spTgt spid="20"/>
                                        </p:tgtEl>
                                        <p:attrNameLst>
                                          <p:attrName>style.opacity</p:attrName>
                                        </p:attrNameLst>
                                      </p:cBhvr>
                                      <p:to>
                                        <p:strVal val="0.5"/>
                                      </p:to>
                                    </p:set>
                                    <p:animEffect filter="image" prLst="opacity: 0.5">
                                      <p:cBhvr rctx="IE">
                                        <p:cTn id="13" dur="indefinite"/>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2"/>
                                        </p:tgtEl>
                                        <p:attrNameLst>
                                          <p:attrName>style.visibility</p:attrName>
                                        </p:attrNameLst>
                                      </p:cBhvr>
                                      <p:to>
                                        <p:strVal val="visible"/>
                                      </p:to>
                                    </p:set>
                                  </p:childTnLst>
                                </p:cTn>
                              </p:par>
                              <p:par>
                                <p:cTn id="22" presetID="9" presetClass="emph" presetSubtype="0" nodeType="withEffect">
                                  <p:stCondLst>
                                    <p:cond delay="0"/>
                                  </p:stCondLst>
                                  <p:childTnLst>
                                    <p:set>
                                      <p:cBhvr>
                                        <p:cTn id="23" dur="indefinite"/>
                                        <p:tgtEl>
                                          <p:spTgt spid="29"/>
                                        </p:tgtEl>
                                        <p:attrNameLst>
                                          <p:attrName>style.opacity</p:attrName>
                                        </p:attrNameLst>
                                      </p:cBhvr>
                                      <p:to>
                                        <p:strVal val="0.5"/>
                                      </p:to>
                                    </p:set>
                                    <p:animEffect filter="image" prLst="opacity: 0.5">
                                      <p:cBhvr rctx="IE">
                                        <p:cTn id="24" dur="indefinite"/>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20</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Le conseguenze dell’esclusione sociale</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71177" y="1628801"/>
            <a:ext cx="8849647" cy="3693319"/>
          </a:xfrm>
          <a:prstGeom prst="rect">
            <a:avLst/>
          </a:prstGeom>
          <a:noFill/>
          <a:ln w="6350">
            <a:solidFill>
              <a:schemeClr val="tx2">
                <a:lumMod val="50000"/>
              </a:schemeClr>
            </a:solidFill>
          </a:ln>
        </p:spPr>
        <p:txBody>
          <a:bodyPr wrap="square" rtlCol="0">
            <a:spAutoFit/>
          </a:bodyPr>
          <a:lstStyle/>
          <a:p>
            <a:pPr marL="285750" indent="-285750">
              <a:buFont typeface="Arial" panose="020B0604020202020204" pitchFamily="34" charset="0"/>
              <a:buChar char="•"/>
            </a:pPr>
            <a:r>
              <a:rPr lang="it-IT" dirty="0">
                <a:latin typeface="Cambria" panose="02040503050406030204" pitchFamily="18" charset="0"/>
              </a:rPr>
              <a:t>Attiva una vasta gamma di </a:t>
            </a:r>
            <a:r>
              <a:rPr lang="it-IT" b="1" dirty="0">
                <a:latin typeface="Cambria" panose="02040503050406030204" pitchFamily="18" charset="0"/>
              </a:rPr>
              <a:t>emozioni negative;</a:t>
            </a:r>
          </a:p>
          <a:p>
            <a:pPr marL="285750" indent="-285750">
              <a:buFont typeface="Arial" panose="020B0604020202020204" pitchFamily="34" charset="0"/>
              <a:buChar char="•"/>
            </a:pPr>
            <a:endParaRPr lang="it-IT" b="1" dirty="0">
              <a:latin typeface="Cambria" panose="02040503050406030204" pitchFamily="18" charset="0"/>
            </a:endParaRPr>
          </a:p>
          <a:p>
            <a:pPr marL="285750" indent="-285750">
              <a:buFont typeface="Arial" panose="020B0604020202020204" pitchFamily="34" charset="0"/>
              <a:buChar char="•"/>
            </a:pPr>
            <a:r>
              <a:rPr lang="it-IT" dirty="0">
                <a:latin typeface="Cambria" panose="02040503050406030204" pitchFamily="18" charset="0"/>
              </a:rPr>
              <a:t>Influenza </a:t>
            </a:r>
            <a:r>
              <a:rPr lang="it-IT" b="1" dirty="0">
                <a:latin typeface="Cambria" panose="02040503050406030204" pitchFamily="18" charset="0"/>
              </a:rPr>
              <a:t>l’elaborazione cognitiva </a:t>
            </a:r>
            <a:r>
              <a:rPr lang="it-IT" dirty="0">
                <a:latin typeface="Cambria" panose="02040503050406030204" pitchFamily="18" charset="0"/>
              </a:rPr>
              <a:t>di stimoli non sociali e complessi;</a:t>
            </a:r>
          </a:p>
          <a:p>
            <a:pPr marL="285750" indent="-285750">
              <a:buFont typeface="Arial" panose="020B0604020202020204" pitchFamily="34" charset="0"/>
              <a:buChar char="•"/>
            </a:pPr>
            <a:endParaRPr lang="it-IT" b="1" dirty="0">
              <a:latin typeface="Cambria" panose="02040503050406030204" pitchFamily="18" charset="0"/>
            </a:endParaRPr>
          </a:p>
          <a:p>
            <a:pPr marL="285750" indent="-285750">
              <a:buFont typeface="Arial" panose="020B0604020202020204" pitchFamily="34" charset="0"/>
              <a:buChar char="•"/>
            </a:pPr>
            <a:r>
              <a:rPr lang="it-IT" dirty="0">
                <a:latin typeface="Cambria" panose="02040503050406030204" pitchFamily="18" charset="0"/>
              </a:rPr>
              <a:t>Rifiuto sociale e ostracismo inducono </a:t>
            </a:r>
            <a:r>
              <a:rPr lang="it-IT" b="1" dirty="0">
                <a:latin typeface="Cambria" panose="02040503050406030204" pitchFamily="18" charset="0"/>
              </a:rPr>
              <a:t>rimuginio</a:t>
            </a:r>
            <a:r>
              <a:rPr lang="it-IT" dirty="0">
                <a:latin typeface="Cambria" panose="02040503050406030204" pitchFamily="18" charset="0"/>
              </a:rPr>
              <a:t>, e questo riduce la capacità della persona di pensare e ragionare lucidamente su altro;</a:t>
            </a:r>
          </a:p>
          <a:p>
            <a:pPr marL="285750" indent="-285750">
              <a:buFont typeface="Arial" panose="020B0604020202020204" pitchFamily="34" charset="0"/>
              <a:buChar char="•"/>
            </a:pPr>
            <a:endParaRPr lang="it-IT" b="1" dirty="0">
              <a:latin typeface="Cambria" panose="02040503050406030204" pitchFamily="18" charset="0"/>
            </a:endParaRPr>
          </a:p>
          <a:p>
            <a:pPr marL="285750" indent="-285750">
              <a:buFont typeface="Arial" panose="020B0604020202020204" pitchFamily="34" charset="0"/>
              <a:buChar char="•"/>
            </a:pPr>
            <a:r>
              <a:rPr lang="it-IT" dirty="0">
                <a:latin typeface="Cambria" panose="02040503050406030204" pitchFamily="18" charset="0"/>
              </a:rPr>
              <a:t>Quando l’esperienza di esclusione è prolungata, essere esclusi aumenta il rischio di </a:t>
            </a:r>
            <a:r>
              <a:rPr lang="it-IT" b="1" dirty="0">
                <a:latin typeface="Cambria" panose="02040503050406030204" pitchFamily="18" charset="0"/>
              </a:rPr>
              <a:t>depressione e pensieri suicidari;</a:t>
            </a:r>
            <a:endParaRPr lang="it-IT" dirty="0">
              <a:latin typeface="Cambria" panose="02040503050406030204" pitchFamily="18" charset="0"/>
            </a:endParaRPr>
          </a:p>
          <a:p>
            <a:pPr marL="285750" indent="-285750">
              <a:buFont typeface="Arial" panose="020B0604020202020204" pitchFamily="34" charset="0"/>
              <a:buChar char="•"/>
            </a:pPr>
            <a:endParaRPr lang="it-IT" dirty="0">
              <a:latin typeface="Cambria" panose="02040503050406030204" pitchFamily="18" charset="0"/>
            </a:endParaRPr>
          </a:p>
          <a:p>
            <a:pPr marL="285750" indent="-285750">
              <a:buFont typeface="Arial" panose="020B0604020202020204" pitchFamily="34" charset="0"/>
              <a:buChar char="•"/>
            </a:pPr>
            <a:r>
              <a:rPr lang="it-IT" dirty="0">
                <a:latin typeface="Cambria" panose="02040503050406030204" pitchFamily="18" charset="0"/>
              </a:rPr>
              <a:t>Rende le persone più </a:t>
            </a:r>
            <a:r>
              <a:rPr lang="it-IT" b="1" dirty="0">
                <a:latin typeface="Cambria" panose="02040503050406030204" pitchFamily="18" charset="0"/>
              </a:rPr>
              <a:t>vulnerabili all’influenza sociale;</a:t>
            </a:r>
            <a:endParaRPr lang="it-IT" dirty="0">
              <a:latin typeface="Cambria" panose="02040503050406030204" pitchFamily="18" charset="0"/>
            </a:endParaRPr>
          </a:p>
          <a:p>
            <a:pPr marL="285750" indent="-285750">
              <a:buFont typeface="Arial" panose="020B0604020202020204" pitchFamily="34" charset="0"/>
              <a:buChar char="•"/>
            </a:pPr>
            <a:endParaRPr lang="it-IT" dirty="0">
              <a:latin typeface="Cambria" panose="02040503050406030204" pitchFamily="18" charset="0"/>
            </a:endParaRPr>
          </a:p>
          <a:p>
            <a:pPr marL="285750" indent="-285750">
              <a:buFont typeface="Arial" panose="020B0604020202020204" pitchFamily="34" charset="0"/>
              <a:buChar char="•"/>
            </a:pPr>
            <a:r>
              <a:rPr lang="it-IT" dirty="0">
                <a:latin typeface="Cambria" panose="02040503050406030204" pitchFamily="18" charset="0"/>
              </a:rPr>
              <a:t>Compromette la </a:t>
            </a:r>
            <a:r>
              <a:rPr lang="it-IT" b="1" dirty="0">
                <a:latin typeface="Cambria" panose="02040503050406030204" pitchFamily="18" charset="0"/>
              </a:rPr>
              <a:t>speranza di vita </a:t>
            </a:r>
            <a:r>
              <a:rPr lang="it-IT" dirty="0">
                <a:latin typeface="Cambria" panose="02040503050406030204" pitchFamily="18" charset="0"/>
              </a:rPr>
              <a:t>degli esseri umani.</a:t>
            </a:r>
          </a:p>
        </p:txBody>
      </p:sp>
    </p:spTree>
    <p:extLst>
      <p:ext uri="{BB962C8B-B14F-4D97-AF65-F5344CB8AC3E}">
        <p14:creationId xmlns:p14="http://schemas.microsoft.com/office/powerpoint/2010/main" val="4119610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21</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Affrontare l’esclusione sociale</a:t>
            </a:r>
          </a:p>
        </p:txBody>
      </p:sp>
      <p:sp>
        <p:nvSpPr>
          <p:cNvPr id="41" name="CasellaDiTesto 40">
            <a:extLst>
              <a:ext uri="{FF2B5EF4-FFF2-40B4-BE49-F238E27FC236}">
                <a16:creationId xmlns:a16="http://schemas.microsoft.com/office/drawing/2014/main" id="{335AA6A2-7D01-1D44-939F-79DE63763D50}"/>
              </a:ext>
            </a:extLst>
          </p:cNvPr>
          <p:cNvSpPr txBox="1"/>
          <p:nvPr/>
        </p:nvSpPr>
        <p:spPr>
          <a:xfrm>
            <a:off x="1661452" y="1692098"/>
            <a:ext cx="8549348" cy="584775"/>
          </a:xfrm>
          <a:prstGeom prst="rect">
            <a:avLst/>
          </a:prstGeom>
          <a:noFill/>
          <a:ln w="6350">
            <a:solidFill>
              <a:schemeClr val="tx2">
                <a:lumMod val="50000"/>
              </a:schemeClr>
            </a:solidFill>
          </a:ln>
        </p:spPr>
        <p:txBody>
          <a:bodyPr wrap="square" rtlCol="0">
            <a:spAutoFit/>
          </a:bodyPr>
          <a:lstStyle/>
          <a:p>
            <a:r>
              <a:rPr lang="it-IT" sz="1600" dirty="0">
                <a:latin typeface="Cambria" panose="02040503050406030204" pitchFamily="18" charset="0"/>
              </a:rPr>
              <a:t>Strategie </a:t>
            </a:r>
            <a:r>
              <a:rPr lang="it-IT" sz="1600" b="1" dirty="0">
                <a:solidFill>
                  <a:schemeClr val="tx2"/>
                </a:solidFill>
                <a:latin typeface="Cambria" panose="02040503050406030204" pitchFamily="18" charset="0"/>
              </a:rPr>
              <a:t>DISFUNZIONALI</a:t>
            </a:r>
            <a:r>
              <a:rPr lang="it-IT" sz="1600" dirty="0">
                <a:latin typeface="Cambria" panose="02040503050406030204" pitchFamily="18" charset="0"/>
              </a:rPr>
              <a:t>: rimuginio, soppressione, aggressività, abuso di alcool e droghe, gioco d’azzardo, eccessivo utilizzo di videogiochi violenti.</a:t>
            </a:r>
          </a:p>
        </p:txBody>
      </p:sp>
      <p:grpSp>
        <p:nvGrpSpPr>
          <p:cNvPr id="21" name="Gruppo 20">
            <a:extLst>
              <a:ext uri="{FF2B5EF4-FFF2-40B4-BE49-F238E27FC236}">
                <a16:creationId xmlns:a16="http://schemas.microsoft.com/office/drawing/2014/main" id="{711B1491-8859-6F40-B168-2420D03F6020}"/>
              </a:ext>
            </a:extLst>
          </p:cNvPr>
          <p:cNvGrpSpPr/>
          <p:nvPr/>
        </p:nvGrpSpPr>
        <p:grpSpPr>
          <a:xfrm>
            <a:off x="1873970" y="3411320"/>
            <a:ext cx="8221456" cy="2400038"/>
            <a:chOff x="349970" y="3411320"/>
            <a:chExt cx="8221456" cy="2400038"/>
          </a:xfrm>
        </p:grpSpPr>
        <p:sp>
          <p:nvSpPr>
            <p:cNvPr id="18" name="CasellaDiTesto 17">
              <a:extLst>
                <a:ext uri="{FF2B5EF4-FFF2-40B4-BE49-F238E27FC236}">
                  <a16:creationId xmlns:a16="http://schemas.microsoft.com/office/drawing/2014/main" id="{436901EC-EAA3-B74C-98B7-27A234EC9562}"/>
                </a:ext>
              </a:extLst>
            </p:cNvPr>
            <p:cNvSpPr txBox="1"/>
            <p:nvPr/>
          </p:nvSpPr>
          <p:spPr>
            <a:xfrm>
              <a:off x="349970" y="3995476"/>
              <a:ext cx="2287868" cy="1815882"/>
            </a:xfrm>
            <a:prstGeom prst="rect">
              <a:avLst/>
            </a:prstGeom>
            <a:noFill/>
            <a:ln w="6350">
              <a:solidFill>
                <a:schemeClr val="tx2">
                  <a:lumMod val="50000"/>
                </a:schemeClr>
              </a:solidFill>
            </a:ln>
          </p:spPr>
          <p:txBody>
            <a:bodyPr wrap="square" rtlCol="0">
              <a:spAutoFit/>
            </a:bodyPr>
            <a:lstStyle/>
            <a:p>
              <a:r>
                <a:rPr lang="it-IT" sz="1400" dirty="0">
                  <a:latin typeface="Cambria" panose="02040503050406030204" pitchFamily="18" charset="0"/>
                </a:rPr>
                <a:t>Significa </a:t>
              </a:r>
              <a:r>
                <a:rPr lang="it-IT" sz="1400" b="1" dirty="0">
                  <a:latin typeface="Cambria" panose="02040503050406030204" pitchFamily="18" charset="0"/>
                </a:rPr>
                <a:t>riconoscere</a:t>
              </a:r>
              <a:r>
                <a:rPr lang="it-IT" sz="1400" dirty="0">
                  <a:latin typeface="Cambria" panose="02040503050406030204" pitchFamily="18" charset="0"/>
                </a:rPr>
                <a:t> </a:t>
              </a:r>
              <a:r>
                <a:rPr lang="it-IT" sz="1400" b="1" dirty="0">
                  <a:latin typeface="Cambria" panose="02040503050406030204" pitchFamily="18" charset="0"/>
                </a:rPr>
                <a:t>l’esperienza</a:t>
              </a:r>
              <a:r>
                <a:rPr lang="it-IT" sz="1400" dirty="0">
                  <a:latin typeface="Cambria" panose="02040503050406030204" pitchFamily="18" charset="0"/>
                </a:rPr>
                <a:t> del rifiuto e riconoscere in maniera </a:t>
              </a:r>
              <a:r>
                <a:rPr lang="it-IT" sz="1400" b="1" dirty="0">
                  <a:latin typeface="Cambria" panose="02040503050406030204" pitchFamily="18" charset="0"/>
                </a:rPr>
                <a:t>non giudicante </a:t>
              </a:r>
              <a:r>
                <a:rPr lang="it-IT" sz="1400" dirty="0">
                  <a:latin typeface="Cambria" panose="02040503050406030204" pitchFamily="18" charset="0"/>
                </a:rPr>
                <a:t>i propri </a:t>
              </a:r>
              <a:r>
                <a:rPr lang="it-IT" sz="1400" b="1" dirty="0">
                  <a:latin typeface="Cambria" panose="02040503050406030204" pitchFamily="18" charset="0"/>
                </a:rPr>
                <a:t>vissuti</a:t>
              </a:r>
              <a:r>
                <a:rPr lang="it-IT" sz="1400" dirty="0">
                  <a:latin typeface="Cambria" panose="02040503050406030204" pitchFamily="18" charset="0"/>
                </a:rPr>
                <a:t>. Accettazione significa anche </a:t>
              </a:r>
              <a:r>
                <a:rPr lang="it-IT" sz="1400" b="1" dirty="0">
                  <a:latin typeface="Cambria" panose="02040503050406030204" pitchFamily="18" charset="0"/>
                </a:rPr>
                <a:t>lasciar andare </a:t>
              </a:r>
              <a:r>
                <a:rPr lang="it-IT" sz="1400" dirty="0">
                  <a:latin typeface="Cambria" panose="02040503050406030204" pitchFamily="18" charset="0"/>
                </a:rPr>
                <a:t>la fonte dell’esclusione sociale.</a:t>
              </a:r>
            </a:p>
          </p:txBody>
        </p:sp>
        <p:sp>
          <p:nvSpPr>
            <p:cNvPr id="19" name="CasellaDiTesto 18">
              <a:extLst>
                <a:ext uri="{FF2B5EF4-FFF2-40B4-BE49-F238E27FC236}">
                  <a16:creationId xmlns:a16="http://schemas.microsoft.com/office/drawing/2014/main" id="{3AC692BD-EF78-584C-B3BD-2299DAAABB35}"/>
                </a:ext>
              </a:extLst>
            </p:cNvPr>
            <p:cNvSpPr txBox="1"/>
            <p:nvPr/>
          </p:nvSpPr>
          <p:spPr>
            <a:xfrm>
              <a:off x="2859261" y="4210920"/>
              <a:ext cx="3096343" cy="1600438"/>
            </a:xfrm>
            <a:prstGeom prst="rect">
              <a:avLst/>
            </a:prstGeom>
            <a:noFill/>
            <a:ln w="6350">
              <a:solidFill>
                <a:schemeClr val="tx2">
                  <a:lumMod val="50000"/>
                </a:schemeClr>
              </a:solidFill>
            </a:ln>
          </p:spPr>
          <p:txBody>
            <a:bodyPr wrap="square" rtlCol="0">
              <a:spAutoFit/>
            </a:bodyPr>
            <a:lstStyle/>
            <a:p>
              <a:r>
                <a:rPr lang="it-IT" sz="1400" dirty="0">
                  <a:latin typeface="Cambria" panose="02040503050406030204" pitchFamily="18" charset="0"/>
                </a:rPr>
                <a:t>Creare </a:t>
              </a:r>
              <a:r>
                <a:rPr lang="it-IT" sz="1400" b="1" dirty="0">
                  <a:latin typeface="Cambria" panose="02040503050406030204" pitchFamily="18" charset="0"/>
                </a:rPr>
                <a:t>nuove</a:t>
              </a:r>
              <a:r>
                <a:rPr lang="it-IT" sz="1400" dirty="0">
                  <a:latin typeface="Cambria" panose="02040503050406030204" pitchFamily="18" charset="0"/>
                </a:rPr>
                <a:t> connessioni sociali (o coltivarne di </a:t>
              </a:r>
              <a:r>
                <a:rPr lang="it-IT" sz="1400" b="1" dirty="0">
                  <a:latin typeface="Cambria" panose="02040503050406030204" pitchFamily="18" charset="0"/>
                </a:rPr>
                <a:t>vecchie</a:t>
              </a:r>
              <a:r>
                <a:rPr lang="it-IT" sz="1400" dirty="0">
                  <a:latin typeface="Cambria" panose="02040503050406030204" pitchFamily="18" charset="0"/>
                </a:rPr>
                <a:t>) rappresenta una tipica risposta. Non sempre però questa strategia è benefica (ricordiamo che le persone vittima di esclusione sociale sono più suscettibili </a:t>
              </a:r>
              <a:r>
                <a:rPr lang="it-IT" sz="1400" b="1" dirty="0">
                  <a:latin typeface="Cambria" panose="02040503050406030204" pitchFamily="18" charset="0"/>
                </a:rPr>
                <a:t>all’influenza sociale</a:t>
              </a:r>
              <a:r>
                <a:rPr lang="it-IT" sz="1400" dirty="0">
                  <a:latin typeface="Cambria" panose="02040503050406030204" pitchFamily="18" charset="0"/>
                </a:rPr>
                <a:t>).</a:t>
              </a:r>
            </a:p>
          </p:txBody>
        </p:sp>
        <p:sp>
          <p:nvSpPr>
            <p:cNvPr id="29" name="CasellaDiTesto 28">
              <a:extLst>
                <a:ext uri="{FF2B5EF4-FFF2-40B4-BE49-F238E27FC236}">
                  <a16:creationId xmlns:a16="http://schemas.microsoft.com/office/drawing/2014/main" id="{1AAD9ED4-271E-874A-BDDB-8A89BA529ECC}"/>
                </a:ext>
              </a:extLst>
            </p:cNvPr>
            <p:cNvSpPr txBox="1"/>
            <p:nvPr/>
          </p:nvSpPr>
          <p:spPr>
            <a:xfrm>
              <a:off x="6069131" y="3411320"/>
              <a:ext cx="2502295" cy="1169551"/>
            </a:xfrm>
            <a:prstGeom prst="rect">
              <a:avLst/>
            </a:prstGeom>
            <a:noFill/>
            <a:ln w="6350">
              <a:solidFill>
                <a:schemeClr val="tx2">
                  <a:lumMod val="50000"/>
                </a:schemeClr>
              </a:solidFill>
            </a:ln>
          </p:spPr>
          <p:txBody>
            <a:bodyPr wrap="square" rtlCol="0">
              <a:spAutoFit/>
            </a:bodyPr>
            <a:lstStyle/>
            <a:p>
              <a:r>
                <a:rPr lang="it-IT" sz="1400" dirty="0">
                  <a:latin typeface="Cambria" panose="02040503050406030204" pitchFamily="18" charset="0"/>
                </a:rPr>
                <a:t>Rendere le persone consapevoli della </a:t>
              </a:r>
              <a:r>
                <a:rPr lang="it-IT" sz="1400" b="1" dirty="0">
                  <a:latin typeface="Cambria" panose="02040503050406030204" pitchFamily="18" charset="0"/>
                </a:rPr>
                <a:t>vulnerabilità psicologica </a:t>
              </a:r>
              <a:r>
                <a:rPr lang="it-IT" sz="1400" dirty="0">
                  <a:latin typeface="Cambria" panose="02040503050406030204" pitchFamily="18" charset="0"/>
                </a:rPr>
                <a:t>derivante dall’esclusione sociale. </a:t>
              </a:r>
            </a:p>
          </p:txBody>
        </p:sp>
        <p:cxnSp>
          <p:nvCxnSpPr>
            <p:cNvPr id="30" name="Connettore 4 29">
              <a:extLst>
                <a:ext uri="{FF2B5EF4-FFF2-40B4-BE49-F238E27FC236}">
                  <a16:creationId xmlns:a16="http://schemas.microsoft.com/office/drawing/2014/main" id="{E5C814DE-2A31-6342-B4DE-820245429AE9}"/>
                </a:ext>
              </a:extLst>
            </p:cNvPr>
            <p:cNvCxnSpPr>
              <a:cxnSpLocks/>
              <a:stCxn id="19" idx="3"/>
              <a:endCxn id="29" idx="2"/>
            </p:cNvCxnSpPr>
            <p:nvPr/>
          </p:nvCxnSpPr>
          <p:spPr>
            <a:xfrm flipV="1">
              <a:off x="5955604" y="4580871"/>
              <a:ext cx="1364675" cy="43026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2" name="Gruppo 21">
            <a:extLst>
              <a:ext uri="{FF2B5EF4-FFF2-40B4-BE49-F238E27FC236}">
                <a16:creationId xmlns:a16="http://schemas.microsoft.com/office/drawing/2014/main" id="{18F31964-3E84-294F-9A86-DCADE755EAE6}"/>
              </a:ext>
            </a:extLst>
          </p:cNvPr>
          <p:cNvGrpSpPr/>
          <p:nvPr/>
        </p:nvGrpSpPr>
        <p:grpSpPr>
          <a:xfrm>
            <a:off x="2096574" y="2493328"/>
            <a:ext cx="7597733" cy="1632227"/>
            <a:chOff x="572573" y="2493327"/>
            <a:chExt cx="7597733" cy="1632227"/>
          </a:xfrm>
        </p:grpSpPr>
        <p:sp>
          <p:nvSpPr>
            <p:cNvPr id="12" name="CasellaDiTesto 11">
              <a:extLst>
                <a:ext uri="{FF2B5EF4-FFF2-40B4-BE49-F238E27FC236}">
                  <a16:creationId xmlns:a16="http://schemas.microsoft.com/office/drawing/2014/main" id="{BC41E816-9BB8-4540-A15C-6D7EF57FABE8}"/>
                </a:ext>
              </a:extLst>
            </p:cNvPr>
            <p:cNvSpPr txBox="1"/>
            <p:nvPr/>
          </p:nvSpPr>
          <p:spPr>
            <a:xfrm>
              <a:off x="2545725" y="2522326"/>
              <a:ext cx="3096333" cy="369332"/>
            </a:xfrm>
            <a:prstGeom prst="rect">
              <a:avLst/>
            </a:prstGeom>
            <a:solidFill>
              <a:schemeClr val="tx2">
                <a:lumMod val="20000"/>
                <a:lumOff val="80000"/>
              </a:schemeClr>
            </a:solidFill>
            <a:ln w="6350">
              <a:solidFill>
                <a:schemeClr val="tx2">
                  <a:lumMod val="50000"/>
                </a:schemeClr>
              </a:solidFill>
            </a:ln>
          </p:spPr>
          <p:txBody>
            <a:bodyPr wrap="square" rtlCol="0">
              <a:spAutoFit/>
            </a:bodyPr>
            <a:lstStyle/>
            <a:p>
              <a:r>
                <a:rPr lang="it-IT" dirty="0">
                  <a:latin typeface="Cambria" panose="02040503050406030204" pitchFamily="18" charset="0"/>
                </a:rPr>
                <a:t>STRATEGIE FUNZIONALI</a:t>
              </a:r>
            </a:p>
          </p:txBody>
        </p:sp>
        <p:grpSp>
          <p:nvGrpSpPr>
            <p:cNvPr id="20" name="Gruppo 19">
              <a:extLst>
                <a:ext uri="{FF2B5EF4-FFF2-40B4-BE49-F238E27FC236}">
                  <a16:creationId xmlns:a16="http://schemas.microsoft.com/office/drawing/2014/main" id="{06DE8B10-6031-1149-9D0B-606E2D85E6A1}"/>
                </a:ext>
              </a:extLst>
            </p:cNvPr>
            <p:cNvGrpSpPr/>
            <p:nvPr/>
          </p:nvGrpSpPr>
          <p:grpSpPr>
            <a:xfrm>
              <a:off x="572573" y="2493327"/>
              <a:ext cx="7597733" cy="1632227"/>
              <a:chOff x="572573" y="2493327"/>
              <a:chExt cx="7597733" cy="1632227"/>
            </a:xfrm>
          </p:grpSpPr>
          <p:sp>
            <p:nvSpPr>
              <p:cNvPr id="13" name="CasellaDiTesto 12">
                <a:extLst>
                  <a:ext uri="{FF2B5EF4-FFF2-40B4-BE49-F238E27FC236}">
                    <a16:creationId xmlns:a16="http://schemas.microsoft.com/office/drawing/2014/main" id="{031719BF-26D9-DE4C-B8C3-124D8566169D}"/>
                  </a:ext>
                </a:extLst>
              </p:cNvPr>
              <p:cNvSpPr txBox="1"/>
              <p:nvPr/>
            </p:nvSpPr>
            <p:spPr>
              <a:xfrm>
                <a:off x="572573" y="3540779"/>
                <a:ext cx="1625365" cy="338554"/>
              </a:xfrm>
              <a:prstGeom prst="rect">
                <a:avLst/>
              </a:prstGeom>
              <a:solidFill>
                <a:schemeClr val="accent1">
                  <a:lumMod val="20000"/>
                  <a:lumOff val="80000"/>
                </a:schemeClr>
              </a:solidFill>
              <a:ln w="6350">
                <a:solidFill>
                  <a:schemeClr val="tx2">
                    <a:lumMod val="50000"/>
                  </a:schemeClr>
                </a:solidFill>
              </a:ln>
            </p:spPr>
            <p:txBody>
              <a:bodyPr wrap="square" rtlCol="0">
                <a:spAutoFit/>
              </a:bodyPr>
              <a:lstStyle/>
              <a:p>
                <a:r>
                  <a:rPr lang="it-IT" sz="1600" dirty="0">
                    <a:latin typeface="Cambria" panose="02040503050406030204" pitchFamily="18" charset="0"/>
                  </a:rPr>
                  <a:t>ACCETTAZIONE</a:t>
                </a:r>
                <a:endParaRPr lang="it-IT" dirty="0">
                  <a:latin typeface="Cambria" panose="02040503050406030204" pitchFamily="18" charset="0"/>
                </a:endParaRPr>
              </a:p>
            </p:txBody>
          </p:sp>
          <p:sp>
            <p:nvSpPr>
              <p:cNvPr id="15" name="CasellaDiTesto 14">
                <a:extLst>
                  <a:ext uri="{FF2B5EF4-FFF2-40B4-BE49-F238E27FC236}">
                    <a16:creationId xmlns:a16="http://schemas.microsoft.com/office/drawing/2014/main" id="{490D3818-8379-9F4A-983B-CF5223586AD1}"/>
                  </a:ext>
                </a:extLst>
              </p:cNvPr>
              <p:cNvSpPr txBox="1"/>
              <p:nvPr/>
            </p:nvSpPr>
            <p:spPr>
              <a:xfrm>
                <a:off x="3594751" y="3294557"/>
                <a:ext cx="1625365" cy="830997"/>
              </a:xfrm>
              <a:prstGeom prst="rect">
                <a:avLst/>
              </a:prstGeom>
              <a:solidFill>
                <a:schemeClr val="accent1">
                  <a:lumMod val="20000"/>
                  <a:lumOff val="80000"/>
                </a:schemeClr>
              </a:solidFill>
              <a:ln w="6350">
                <a:solidFill>
                  <a:schemeClr val="tx2">
                    <a:lumMod val="50000"/>
                  </a:schemeClr>
                </a:solidFill>
              </a:ln>
            </p:spPr>
            <p:txBody>
              <a:bodyPr wrap="square" rtlCol="0">
                <a:spAutoFit/>
              </a:bodyPr>
              <a:lstStyle/>
              <a:p>
                <a:r>
                  <a:rPr lang="it-IT" sz="1600" dirty="0">
                    <a:latin typeface="Cambria" panose="02040503050406030204" pitchFamily="18" charset="0"/>
                  </a:rPr>
                  <a:t>Creazione di nuovi LEGAMI SOCIALI</a:t>
                </a:r>
                <a:endParaRPr lang="it-IT" dirty="0">
                  <a:latin typeface="Cambria" panose="02040503050406030204" pitchFamily="18" charset="0"/>
                </a:endParaRPr>
              </a:p>
            </p:txBody>
          </p:sp>
          <p:cxnSp>
            <p:nvCxnSpPr>
              <p:cNvPr id="9" name="Connettore 4 8">
                <a:extLst>
                  <a:ext uri="{FF2B5EF4-FFF2-40B4-BE49-F238E27FC236}">
                    <a16:creationId xmlns:a16="http://schemas.microsoft.com/office/drawing/2014/main" id="{42DA8FCA-7679-FD4F-817B-702CCB8BB95E}"/>
                  </a:ext>
                </a:extLst>
              </p:cNvPr>
              <p:cNvCxnSpPr>
                <a:cxnSpLocks/>
                <a:stCxn id="12" idx="1"/>
                <a:endCxn id="13" idx="0"/>
              </p:cNvCxnSpPr>
              <p:nvPr/>
            </p:nvCxnSpPr>
            <p:spPr>
              <a:xfrm rot="10800000" flipV="1">
                <a:off x="1385257" y="2706991"/>
                <a:ext cx="1160469" cy="83378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CasellaDiTesto 25">
                <a:extLst>
                  <a:ext uri="{FF2B5EF4-FFF2-40B4-BE49-F238E27FC236}">
                    <a16:creationId xmlns:a16="http://schemas.microsoft.com/office/drawing/2014/main" id="{54C90AF9-F645-094B-BDD0-D9321E64491F}"/>
                  </a:ext>
                </a:extLst>
              </p:cNvPr>
              <p:cNvSpPr txBox="1"/>
              <p:nvPr/>
            </p:nvSpPr>
            <p:spPr>
              <a:xfrm>
                <a:off x="6544941" y="2493327"/>
                <a:ext cx="1625365" cy="830997"/>
              </a:xfrm>
              <a:prstGeom prst="rect">
                <a:avLst/>
              </a:prstGeom>
              <a:solidFill>
                <a:schemeClr val="accent1">
                  <a:lumMod val="20000"/>
                  <a:lumOff val="80000"/>
                </a:schemeClr>
              </a:solidFill>
              <a:ln w="6350">
                <a:solidFill>
                  <a:schemeClr val="tx2">
                    <a:lumMod val="50000"/>
                  </a:schemeClr>
                </a:solidFill>
              </a:ln>
            </p:spPr>
            <p:txBody>
              <a:bodyPr wrap="square" rtlCol="0">
                <a:spAutoFit/>
              </a:bodyPr>
              <a:lstStyle/>
              <a:p>
                <a:r>
                  <a:rPr lang="it-IT" sz="1600" dirty="0">
                    <a:latin typeface="Cambria" panose="02040503050406030204" pitchFamily="18" charset="0"/>
                  </a:rPr>
                  <a:t>Rendere gli individui CONSAPEVOLI</a:t>
                </a:r>
                <a:endParaRPr lang="it-IT" dirty="0">
                  <a:latin typeface="Cambria" panose="02040503050406030204" pitchFamily="18" charset="0"/>
                </a:endParaRPr>
              </a:p>
            </p:txBody>
          </p:sp>
          <p:cxnSp>
            <p:nvCxnSpPr>
              <p:cNvPr id="27" name="Connettore 2 26">
                <a:extLst>
                  <a:ext uri="{FF2B5EF4-FFF2-40B4-BE49-F238E27FC236}">
                    <a16:creationId xmlns:a16="http://schemas.microsoft.com/office/drawing/2014/main" id="{AB3B5D0F-05DD-6B4E-AF1A-C5FD475678CF}"/>
                  </a:ext>
                </a:extLst>
              </p:cNvPr>
              <p:cNvCxnSpPr>
                <a:cxnSpLocks/>
                <a:stCxn id="12" idx="3"/>
              </p:cNvCxnSpPr>
              <p:nvPr/>
            </p:nvCxnSpPr>
            <p:spPr>
              <a:xfrm>
                <a:off x="5642058" y="2706992"/>
                <a:ext cx="9111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78A4EB9D-B15E-A44F-898F-150748F32300}"/>
                  </a:ext>
                </a:extLst>
              </p:cNvPr>
              <p:cNvCxnSpPr>
                <a:endCxn id="15" idx="0"/>
              </p:cNvCxnSpPr>
              <p:nvPr/>
            </p:nvCxnSpPr>
            <p:spPr>
              <a:xfrm>
                <a:off x="4407433" y="2891658"/>
                <a:ext cx="1" cy="4028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08483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3</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6882820"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b="1" dirty="0">
                <a:solidFill>
                  <a:schemeClr val="tx1"/>
                </a:solidFill>
                <a:latin typeface="Cambria" panose="02040503050406030204" pitchFamily="18" charset="0"/>
                <a:cs typeface="Arial" panose="020B0604020202020204" pitchFamily="34" charset="0"/>
              </a:rPr>
              <a:t>Il bisogno fondamentale di appartenenza</a:t>
            </a:r>
          </a:p>
        </p:txBody>
      </p:sp>
      <p:sp>
        <p:nvSpPr>
          <p:cNvPr id="3" name="CasellaDiTesto 2">
            <a:extLst>
              <a:ext uri="{FF2B5EF4-FFF2-40B4-BE49-F238E27FC236}">
                <a16:creationId xmlns:a16="http://schemas.microsoft.com/office/drawing/2014/main" id="{496DCFDD-CE9F-8746-A56F-05A576EBA068}"/>
              </a:ext>
            </a:extLst>
          </p:cNvPr>
          <p:cNvSpPr txBox="1"/>
          <p:nvPr/>
        </p:nvSpPr>
        <p:spPr>
          <a:xfrm>
            <a:off x="1651870" y="1484784"/>
            <a:ext cx="3066930" cy="369332"/>
          </a:xfrm>
          <a:prstGeom prst="rect">
            <a:avLst/>
          </a:prstGeom>
          <a:noFill/>
        </p:spPr>
        <p:txBody>
          <a:bodyPr wrap="none" rtlCol="0">
            <a:spAutoFit/>
          </a:bodyPr>
          <a:lstStyle/>
          <a:p>
            <a:r>
              <a:rPr lang="it-IT" b="1" dirty="0">
                <a:latin typeface="Cambria" panose="02040503050406030204" pitchFamily="18" charset="0"/>
              </a:rPr>
              <a:t>Il bisogno di appartenenza:</a:t>
            </a:r>
          </a:p>
        </p:txBody>
      </p:sp>
      <p:grpSp>
        <p:nvGrpSpPr>
          <p:cNvPr id="8" name="Gruppo 7">
            <a:extLst>
              <a:ext uri="{FF2B5EF4-FFF2-40B4-BE49-F238E27FC236}">
                <a16:creationId xmlns:a16="http://schemas.microsoft.com/office/drawing/2014/main" id="{F961DF14-550C-F747-93ED-E4BA3328105E}"/>
              </a:ext>
            </a:extLst>
          </p:cNvPr>
          <p:cNvGrpSpPr/>
          <p:nvPr/>
        </p:nvGrpSpPr>
        <p:grpSpPr>
          <a:xfrm>
            <a:off x="1651870" y="2060849"/>
            <a:ext cx="1851842" cy="967423"/>
            <a:chOff x="127870" y="2364308"/>
            <a:chExt cx="1668291" cy="967423"/>
          </a:xfrm>
        </p:grpSpPr>
        <p:sp>
          <p:nvSpPr>
            <p:cNvPr id="5" name="CasellaDiTesto 4">
              <a:extLst>
                <a:ext uri="{FF2B5EF4-FFF2-40B4-BE49-F238E27FC236}">
                  <a16:creationId xmlns:a16="http://schemas.microsoft.com/office/drawing/2014/main" id="{F5FDD440-DB18-9046-A393-2850D328EC3D}"/>
                </a:ext>
              </a:extLst>
            </p:cNvPr>
            <p:cNvSpPr txBox="1"/>
            <p:nvPr/>
          </p:nvSpPr>
          <p:spPr>
            <a:xfrm>
              <a:off x="137451" y="2364308"/>
              <a:ext cx="1593839" cy="369332"/>
            </a:xfrm>
            <a:prstGeom prst="rect">
              <a:avLst/>
            </a:prstGeom>
            <a:solidFill>
              <a:schemeClr val="bg1"/>
            </a:solidFill>
            <a:ln>
              <a:solidFill>
                <a:schemeClr val="tx2"/>
              </a:solidFill>
            </a:ln>
          </p:spPr>
          <p:txBody>
            <a:bodyPr wrap="square" rtlCol="0">
              <a:spAutoFit/>
            </a:bodyPr>
            <a:lstStyle/>
            <a:p>
              <a:r>
                <a:rPr lang="it-IT" dirty="0">
                  <a:solidFill>
                    <a:schemeClr val="accent2">
                      <a:lumMod val="50000"/>
                    </a:schemeClr>
                  </a:solidFill>
                  <a:latin typeface="Cambria" panose="02040503050406030204" pitchFamily="18" charset="0"/>
                </a:rPr>
                <a:t>È </a:t>
              </a:r>
              <a:r>
                <a:rPr lang="it-IT" b="1" dirty="0">
                  <a:solidFill>
                    <a:schemeClr val="accent2">
                      <a:lumMod val="50000"/>
                    </a:schemeClr>
                  </a:solidFill>
                  <a:latin typeface="Cambria" panose="02040503050406030204" pitchFamily="18" charset="0"/>
                </a:rPr>
                <a:t>universale</a:t>
              </a:r>
            </a:p>
          </p:txBody>
        </p:sp>
        <p:sp>
          <p:nvSpPr>
            <p:cNvPr id="35" name="CasellaDiTesto 34">
              <a:extLst>
                <a:ext uri="{FF2B5EF4-FFF2-40B4-BE49-F238E27FC236}">
                  <a16:creationId xmlns:a16="http://schemas.microsoft.com/office/drawing/2014/main" id="{B33065FB-04E6-5B40-A73F-414A06253CAB}"/>
                </a:ext>
              </a:extLst>
            </p:cNvPr>
            <p:cNvSpPr txBox="1"/>
            <p:nvPr/>
          </p:nvSpPr>
          <p:spPr>
            <a:xfrm>
              <a:off x="127870" y="2731567"/>
              <a:ext cx="1668291" cy="600164"/>
            </a:xfrm>
            <a:prstGeom prst="rect">
              <a:avLst/>
            </a:prstGeom>
            <a:noFill/>
            <a:ln w="9525">
              <a:noFill/>
            </a:ln>
          </p:spPr>
          <p:txBody>
            <a:bodyPr wrap="square" rtlCol="0">
              <a:spAutoFit/>
            </a:bodyPr>
            <a:lstStyle/>
            <a:p>
              <a:r>
                <a:rPr lang="it-IT" sz="1100" dirty="0">
                  <a:latin typeface="Cambria" panose="02040503050406030204" pitchFamily="18" charset="0"/>
                </a:rPr>
                <a:t>Non è specifico di una cultura o di un determinato gruppo sociale.</a:t>
              </a:r>
              <a:endParaRPr lang="it-IT" sz="1100" b="1" dirty="0">
                <a:latin typeface="Cambria" panose="02040503050406030204" pitchFamily="18" charset="0"/>
              </a:endParaRPr>
            </a:p>
          </p:txBody>
        </p:sp>
      </p:grpSp>
      <p:grpSp>
        <p:nvGrpSpPr>
          <p:cNvPr id="9" name="Gruppo 8">
            <a:extLst>
              <a:ext uri="{FF2B5EF4-FFF2-40B4-BE49-F238E27FC236}">
                <a16:creationId xmlns:a16="http://schemas.microsoft.com/office/drawing/2014/main" id="{A8FF5B1F-7A64-8743-B490-BD6E0D687D3B}"/>
              </a:ext>
            </a:extLst>
          </p:cNvPr>
          <p:cNvGrpSpPr/>
          <p:nvPr/>
        </p:nvGrpSpPr>
        <p:grpSpPr>
          <a:xfrm>
            <a:off x="3503714" y="2060849"/>
            <a:ext cx="2376263" cy="1397031"/>
            <a:chOff x="1796161" y="2369362"/>
            <a:chExt cx="2376263" cy="1397031"/>
          </a:xfrm>
        </p:grpSpPr>
        <p:sp>
          <p:nvSpPr>
            <p:cNvPr id="26" name="CasellaDiTesto 25">
              <a:extLst>
                <a:ext uri="{FF2B5EF4-FFF2-40B4-BE49-F238E27FC236}">
                  <a16:creationId xmlns:a16="http://schemas.microsoft.com/office/drawing/2014/main" id="{770CECEB-B31E-5E4C-8029-016395C6B544}"/>
                </a:ext>
              </a:extLst>
            </p:cNvPr>
            <p:cNvSpPr txBox="1"/>
            <p:nvPr/>
          </p:nvSpPr>
          <p:spPr>
            <a:xfrm>
              <a:off x="1796161" y="2369362"/>
              <a:ext cx="2376263" cy="646331"/>
            </a:xfrm>
            <a:prstGeom prst="rect">
              <a:avLst/>
            </a:prstGeom>
            <a:solidFill>
              <a:schemeClr val="bg1"/>
            </a:solidFill>
            <a:ln>
              <a:solidFill>
                <a:schemeClr val="tx2"/>
              </a:solidFill>
            </a:ln>
          </p:spPr>
          <p:txBody>
            <a:bodyPr wrap="square" rtlCol="0">
              <a:spAutoFit/>
            </a:bodyPr>
            <a:lstStyle/>
            <a:p>
              <a:r>
                <a:rPr lang="it-IT" dirty="0">
                  <a:solidFill>
                    <a:schemeClr val="accent2">
                      <a:lumMod val="50000"/>
                    </a:schemeClr>
                  </a:solidFill>
                  <a:latin typeface="Cambria" panose="02040503050406030204" pitchFamily="18" charset="0"/>
                </a:rPr>
                <a:t>Ci accompagna per </a:t>
              </a:r>
              <a:r>
                <a:rPr lang="it-IT" b="1" dirty="0">
                  <a:solidFill>
                    <a:schemeClr val="accent2">
                      <a:lumMod val="50000"/>
                    </a:schemeClr>
                  </a:solidFill>
                  <a:latin typeface="Cambria" panose="02040503050406030204" pitchFamily="18" charset="0"/>
                </a:rPr>
                <a:t>tutto</a:t>
              </a:r>
              <a:r>
                <a:rPr lang="it-IT" dirty="0">
                  <a:solidFill>
                    <a:schemeClr val="accent2">
                      <a:lumMod val="50000"/>
                    </a:schemeClr>
                  </a:solidFill>
                  <a:latin typeface="Cambria" panose="02040503050406030204" pitchFamily="18" charset="0"/>
                </a:rPr>
                <a:t> il </a:t>
              </a:r>
              <a:r>
                <a:rPr lang="it-IT" b="1" dirty="0">
                  <a:solidFill>
                    <a:schemeClr val="accent2">
                      <a:lumMod val="50000"/>
                    </a:schemeClr>
                  </a:solidFill>
                  <a:latin typeface="Cambria" panose="02040503050406030204" pitchFamily="18" charset="0"/>
                </a:rPr>
                <a:t>ciclo di vita</a:t>
              </a:r>
            </a:p>
          </p:txBody>
        </p:sp>
        <p:sp>
          <p:nvSpPr>
            <p:cNvPr id="36" name="CasellaDiTesto 35">
              <a:extLst>
                <a:ext uri="{FF2B5EF4-FFF2-40B4-BE49-F238E27FC236}">
                  <a16:creationId xmlns:a16="http://schemas.microsoft.com/office/drawing/2014/main" id="{054A7721-2466-7942-89D1-0107395861E3}"/>
                </a:ext>
              </a:extLst>
            </p:cNvPr>
            <p:cNvSpPr txBox="1"/>
            <p:nvPr/>
          </p:nvSpPr>
          <p:spPr>
            <a:xfrm>
              <a:off x="1796161" y="2996952"/>
              <a:ext cx="2376263" cy="769441"/>
            </a:xfrm>
            <a:prstGeom prst="rect">
              <a:avLst/>
            </a:prstGeom>
            <a:noFill/>
            <a:ln w="9525">
              <a:noFill/>
            </a:ln>
          </p:spPr>
          <p:txBody>
            <a:bodyPr wrap="square" rtlCol="0">
              <a:spAutoFit/>
            </a:bodyPr>
            <a:lstStyle/>
            <a:p>
              <a:r>
                <a:rPr lang="it-IT" sz="1100" dirty="0">
                  <a:latin typeface="Cambria" panose="02040503050406030204" pitchFamily="18" charset="0"/>
                </a:rPr>
                <a:t>Il bisogno di appartenenza accompagna gli individui fin dai primi istanti di vita sino agli ultimi giorni dell’esistenza delle persone.</a:t>
              </a:r>
              <a:endParaRPr lang="it-IT" sz="1100" b="1" dirty="0">
                <a:latin typeface="Cambria" panose="02040503050406030204" pitchFamily="18" charset="0"/>
              </a:endParaRPr>
            </a:p>
          </p:txBody>
        </p:sp>
      </p:grpSp>
      <p:grpSp>
        <p:nvGrpSpPr>
          <p:cNvPr id="11" name="Gruppo 10">
            <a:extLst>
              <a:ext uri="{FF2B5EF4-FFF2-40B4-BE49-F238E27FC236}">
                <a16:creationId xmlns:a16="http://schemas.microsoft.com/office/drawing/2014/main" id="{60DEF57B-0A3D-3F4E-A4C5-1310E6F9BD8C}"/>
              </a:ext>
            </a:extLst>
          </p:cNvPr>
          <p:cNvGrpSpPr/>
          <p:nvPr/>
        </p:nvGrpSpPr>
        <p:grpSpPr>
          <a:xfrm>
            <a:off x="5951984" y="2062589"/>
            <a:ext cx="4588147" cy="1314068"/>
            <a:chOff x="4450178" y="2870105"/>
            <a:chExt cx="4588147" cy="1314068"/>
          </a:xfrm>
        </p:grpSpPr>
        <p:sp>
          <p:nvSpPr>
            <p:cNvPr id="34" name="CasellaDiTesto 33">
              <a:extLst>
                <a:ext uri="{FF2B5EF4-FFF2-40B4-BE49-F238E27FC236}">
                  <a16:creationId xmlns:a16="http://schemas.microsoft.com/office/drawing/2014/main" id="{F161CE60-950D-D640-9EBE-18706000050D}"/>
                </a:ext>
              </a:extLst>
            </p:cNvPr>
            <p:cNvSpPr txBox="1"/>
            <p:nvPr/>
          </p:nvSpPr>
          <p:spPr>
            <a:xfrm>
              <a:off x="4511844" y="2870105"/>
              <a:ext cx="4402831" cy="646331"/>
            </a:xfrm>
            <a:prstGeom prst="rect">
              <a:avLst/>
            </a:prstGeom>
            <a:solidFill>
              <a:schemeClr val="bg1"/>
            </a:solidFill>
            <a:ln>
              <a:solidFill>
                <a:schemeClr val="tx2"/>
              </a:solidFill>
            </a:ln>
          </p:spPr>
          <p:txBody>
            <a:bodyPr wrap="square" rtlCol="0">
              <a:spAutoFit/>
            </a:bodyPr>
            <a:lstStyle/>
            <a:p>
              <a:r>
                <a:rPr lang="it-IT" dirty="0">
                  <a:solidFill>
                    <a:schemeClr val="accent2">
                      <a:lumMod val="50000"/>
                    </a:schemeClr>
                  </a:solidFill>
                  <a:latin typeface="Cambria" panose="02040503050406030204" pitchFamily="18" charset="0"/>
                </a:rPr>
                <a:t>Consente l’accesso alla soddisfazione di tutti gli </a:t>
              </a:r>
              <a:r>
                <a:rPr lang="it-IT" b="1" dirty="0">
                  <a:solidFill>
                    <a:schemeClr val="accent2">
                      <a:lumMod val="50000"/>
                    </a:schemeClr>
                  </a:solidFill>
                  <a:latin typeface="Cambria" panose="02040503050406030204" pitchFamily="18" charset="0"/>
                </a:rPr>
                <a:t>altri possibili bisogni e desideri</a:t>
              </a:r>
            </a:p>
          </p:txBody>
        </p:sp>
        <p:sp>
          <p:nvSpPr>
            <p:cNvPr id="37" name="CasellaDiTesto 36">
              <a:extLst>
                <a:ext uri="{FF2B5EF4-FFF2-40B4-BE49-F238E27FC236}">
                  <a16:creationId xmlns:a16="http://schemas.microsoft.com/office/drawing/2014/main" id="{E35A0739-B84D-4C42-A68A-B53B95A45420}"/>
                </a:ext>
              </a:extLst>
            </p:cNvPr>
            <p:cNvSpPr txBox="1"/>
            <p:nvPr/>
          </p:nvSpPr>
          <p:spPr>
            <a:xfrm>
              <a:off x="4450178" y="3584009"/>
              <a:ext cx="4588147" cy="600164"/>
            </a:xfrm>
            <a:prstGeom prst="rect">
              <a:avLst/>
            </a:prstGeom>
            <a:noFill/>
            <a:ln w="9525">
              <a:noFill/>
            </a:ln>
          </p:spPr>
          <p:txBody>
            <a:bodyPr wrap="square" rtlCol="0">
              <a:spAutoFit/>
            </a:bodyPr>
            <a:lstStyle/>
            <a:p>
              <a:r>
                <a:rPr lang="it-IT" sz="1100" dirty="0">
                  <a:latin typeface="Cambria" panose="02040503050406030204" pitchFamily="18" charset="0"/>
                </a:rPr>
                <a:t>Il bisogno di connessioni sociali è il bisogno chiave, quello che se soddisfatto consente l’accesso alla soddisfazione di tutti gli altri possibili bisogni (fisiologici e psicologici) e desideri di un essere umano.</a:t>
              </a:r>
              <a:endParaRPr lang="it-IT" sz="1100" b="1" dirty="0">
                <a:latin typeface="Cambria" panose="02040503050406030204" pitchFamily="18" charset="0"/>
              </a:endParaRPr>
            </a:p>
          </p:txBody>
        </p:sp>
      </p:grpSp>
      <p:grpSp>
        <p:nvGrpSpPr>
          <p:cNvPr id="14" name="Gruppo 13">
            <a:extLst>
              <a:ext uri="{FF2B5EF4-FFF2-40B4-BE49-F238E27FC236}">
                <a16:creationId xmlns:a16="http://schemas.microsoft.com/office/drawing/2014/main" id="{3064545B-70DA-624B-863A-9695AD376D20}"/>
              </a:ext>
            </a:extLst>
          </p:cNvPr>
          <p:cNvGrpSpPr/>
          <p:nvPr/>
        </p:nvGrpSpPr>
        <p:grpSpPr>
          <a:xfrm>
            <a:off x="1661452" y="3501009"/>
            <a:ext cx="4434548" cy="2023631"/>
            <a:chOff x="127870" y="3861048"/>
            <a:chExt cx="4434548" cy="2023631"/>
          </a:xfrm>
        </p:grpSpPr>
        <p:sp>
          <p:nvSpPr>
            <p:cNvPr id="40" name="CasellaDiTesto 39">
              <a:extLst>
                <a:ext uri="{FF2B5EF4-FFF2-40B4-BE49-F238E27FC236}">
                  <a16:creationId xmlns:a16="http://schemas.microsoft.com/office/drawing/2014/main" id="{3905CFE8-5BC4-1F47-A98F-E61A6252D73E}"/>
                </a:ext>
              </a:extLst>
            </p:cNvPr>
            <p:cNvSpPr txBox="1"/>
            <p:nvPr/>
          </p:nvSpPr>
          <p:spPr>
            <a:xfrm>
              <a:off x="209504" y="3861048"/>
              <a:ext cx="3138360" cy="338554"/>
            </a:xfrm>
            <a:prstGeom prst="rect">
              <a:avLst/>
            </a:prstGeom>
            <a:solidFill>
              <a:schemeClr val="bg1"/>
            </a:solidFill>
            <a:ln>
              <a:solidFill>
                <a:schemeClr val="tx2"/>
              </a:solidFill>
            </a:ln>
          </p:spPr>
          <p:txBody>
            <a:bodyPr wrap="none" rtlCol="0">
              <a:spAutoFit/>
            </a:bodyPr>
            <a:lstStyle/>
            <a:p>
              <a:r>
                <a:rPr lang="it-IT" sz="1600" b="1" dirty="0">
                  <a:latin typeface="Cambria" panose="02040503050406030204" pitchFamily="18" charset="0"/>
                </a:rPr>
                <a:t>PROSPETTIVA EVOLUZIONISTA:</a:t>
              </a:r>
            </a:p>
          </p:txBody>
        </p:sp>
        <p:sp>
          <p:nvSpPr>
            <p:cNvPr id="41" name="CasellaDiTesto 40">
              <a:extLst>
                <a:ext uri="{FF2B5EF4-FFF2-40B4-BE49-F238E27FC236}">
                  <a16:creationId xmlns:a16="http://schemas.microsoft.com/office/drawing/2014/main" id="{38BDAE68-390C-A34F-BF2F-999221C7B17B}"/>
                </a:ext>
              </a:extLst>
            </p:cNvPr>
            <p:cNvSpPr txBox="1"/>
            <p:nvPr/>
          </p:nvSpPr>
          <p:spPr>
            <a:xfrm>
              <a:off x="127870" y="4284241"/>
              <a:ext cx="4434548" cy="1600438"/>
            </a:xfrm>
            <a:prstGeom prst="rect">
              <a:avLst/>
            </a:prstGeom>
            <a:noFill/>
            <a:ln w="9525">
              <a:noFill/>
            </a:ln>
          </p:spPr>
          <p:txBody>
            <a:bodyPr wrap="square" rtlCol="0">
              <a:spAutoFit/>
            </a:bodyPr>
            <a:lstStyle/>
            <a:p>
              <a:r>
                <a:rPr lang="it-IT" sz="1400" dirty="0">
                  <a:latin typeface="Cambria" panose="02040503050406030204" pitchFamily="18" charset="0"/>
                </a:rPr>
                <a:t>Per l’individuo isolato eseguire una serie di compiti (ad esempio, difesa, riproduzione) risultava difficile se non impossibile. Per questo è stato ipotizzato che nel corso del cammino evolutivo della nostra specie siano stati </a:t>
              </a:r>
              <a:r>
                <a:rPr lang="it-IT" sz="1400" b="1" dirty="0">
                  <a:latin typeface="Cambria" panose="02040503050406030204" pitchFamily="18" charset="0"/>
                </a:rPr>
                <a:t>selezionati una serie di </a:t>
              </a:r>
              <a:r>
                <a:rPr lang="it-IT" sz="1400" b="1" dirty="0">
                  <a:solidFill>
                    <a:schemeClr val="accent2">
                      <a:lumMod val="50000"/>
                    </a:schemeClr>
                  </a:solidFill>
                  <a:latin typeface="Cambria" panose="02040503050406030204" pitchFamily="18" charset="0"/>
                </a:rPr>
                <a:t>MECCANISMI PSICOLOGICI </a:t>
              </a:r>
              <a:r>
                <a:rPr lang="it-IT" sz="1400" b="1" dirty="0">
                  <a:latin typeface="Cambria" panose="02040503050406030204" pitchFamily="18" charset="0"/>
                </a:rPr>
                <a:t>finalizzati a spingere l’individuo a cercare, mantenere e riparare le connessioni sociali</a:t>
              </a:r>
              <a:r>
                <a:rPr lang="it-IT" sz="1400" dirty="0">
                  <a:latin typeface="Cambria" panose="02040503050406030204" pitchFamily="18" charset="0"/>
                </a:rPr>
                <a:t>.</a:t>
              </a:r>
              <a:endParaRPr lang="it-IT" sz="1400" b="1" dirty="0">
                <a:latin typeface="Cambria" panose="02040503050406030204" pitchFamily="18" charset="0"/>
              </a:endParaRPr>
            </a:p>
          </p:txBody>
        </p:sp>
      </p:grpSp>
      <p:grpSp>
        <p:nvGrpSpPr>
          <p:cNvPr id="24" name="Gruppo 23">
            <a:extLst>
              <a:ext uri="{FF2B5EF4-FFF2-40B4-BE49-F238E27FC236}">
                <a16:creationId xmlns:a16="http://schemas.microsoft.com/office/drawing/2014/main" id="{A90C3A80-C15D-BB4C-8561-D37AD345EC5D}"/>
              </a:ext>
            </a:extLst>
          </p:cNvPr>
          <p:cNvGrpSpPr/>
          <p:nvPr/>
        </p:nvGrpSpPr>
        <p:grpSpPr>
          <a:xfrm>
            <a:off x="5492534" y="4077073"/>
            <a:ext cx="4923946" cy="1692771"/>
            <a:chOff x="3357446" y="4018463"/>
            <a:chExt cx="4923946" cy="1692771"/>
          </a:xfrm>
        </p:grpSpPr>
        <p:cxnSp>
          <p:nvCxnSpPr>
            <p:cNvPr id="43" name="Connettore 2 42">
              <a:extLst>
                <a:ext uri="{FF2B5EF4-FFF2-40B4-BE49-F238E27FC236}">
                  <a16:creationId xmlns:a16="http://schemas.microsoft.com/office/drawing/2014/main" id="{F5037CC5-FFB9-AF48-A922-6522771D26FD}"/>
                </a:ext>
              </a:extLst>
            </p:cNvPr>
            <p:cNvCxnSpPr>
              <a:cxnSpLocks/>
            </p:cNvCxnSpPr>
            <p:nvPr/>
          </p:nvCxnSpPr>
          <p:spPr>
            <a:xfrm>
              <a:off x="3357446" y="5054451"/>
              <a:ext cx="12145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CasellaDiTesto 43">
              <a:extLst>
                <a:ext uri="{FF2B5EF4-FFF2-40B4-BE49-F238E27FC236}">
                  <a16:creationId xmlns:a16="http://schemas.microsoft.com/office/drawing/2014/main" id="{7A869770-1082-764A-BF62-1ED7DA011046}"/>
                </a:ext>
              </a:extLst>
            </p:cNvPr>
            <p:cNvSpPr txBox="1"/>
            <p:nvPr/>
          </p:nvSpPr>
          <p:spPr>
            <a:xfrm>
              <a:off x="4680992" y="4018463"/>
              <a:ext cx="3600400" cy="1692771"/>
            </a:xfrm>
            <a:prstGeom prst="rect">
              <a:avLst/>
            </a:prstGeom>
            <a:solidFill>
              <a:schemeClr val="bg1"/>
            </a:solidFill>
            <a:ln w="19050">
              <a:solidFill>
                <a:schemeClr val="tx2">
                  <a:lumMod val="50000"/>
                </a:schemeClr>
              </a:solidFill>
            </a:ln>
          </p:spPr>
          <p:txBody>
            <a:bodyPr wrap="square" rtlCol="0">
              <a:spAutoFit/>
            </a:bodyPr>
            <a:lstStyle/>
            <a:p>
              <a:r>
                <a:rPr lang="it-IT" sz="1300" b="1" dirty="0">
                  <a:solidFill>
                    <a:schemeClr val="accent2">
                      <a:lumMod val="50000"/>
                    </a:schemeClr>
                  </a:solidFill>
                  <a:latin typeface="Cambria" panose="02040503050406030204" pitchFamily="18" charset="0"/>
                </a:rPr>
                <a:t>DOLORE SOCIALE</a:t>
              </a:r>
              <a:r>
                <a:rPr lang="it-IT" sz="1300" dirty="0">
                  <a:latin typeface="Cambria" panose="02040503050406030204" pitchFamily="18" charset="0"/>
                </a:rPr>
                <a:t>: le </a:t>
              </a:r>
              <a:r>
                <a:rPr lang="it-IT" sz="1300" b="1" dirty="0">
                  <a:latin typeface="Cambria" panose="02040503050406030204" pitchFamily="18" charset="0"/>
                </a:rPr>
                <a:t>aree cerebrali </a:t>
              </a:r>
              <a:r>
                <a:rPr lang="it-IT" sz="1300" dirty="0">
                  <a:latin typeface="Cambria" panose="02040503050406030204" pitchFamily="18" charset="0"/>
                </a:rPr>
                <a:t>che si attivano durante l’esperienza di dolore sociale (ad esempio, durante l’esclusione sociale) sono in parte sovrapposte alle aree cerebrali che di attivano nel processamento del dolore fisico. Inoltre, c’è similarità tra dolore sociale e fisico nelle </a:t>
              </a:r>
              <a:r>
                <a:rPr lang="it-IT" sz="1300" b="1" dirty="0">
                  <a:latin typeface="Cambria" panose="02040503050406030204" pitchFamily="18" charset="0"/>
                </a:rPr>
                <a:t>conseguenze psicologiche </a:t>
              </a:r>
              <a:r>
                <a:rPr lang="it-IT" sz="1300" dirty="0">
                  <a:latin typeface="Cambria" panose="02040503050406030204" pitchFamily="18" charset="0"/>
                </a:rPr>
                <a:t>di queste due esperienze.</a:t>
              </a:r>
            </a:p>
          </p:txBody>
        </p:sp>
      </p:grpSp>
    </p:spTree>
    <p:extLst>
      <p:ext uri="{BB962C8B-B14F-4D97-AF65-F5344CB8AC3E}">
        <p14:creationId xmlns:p14="http://schemas.microsoft.com/office/powerpoint/2010/main" val="78845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9" presetClass="emph" presetSubtype="0" nodeType="withEffect">
                                  <p:stCondLst>
                                    <p:cond delay="0"/>
                                  </p:stCondLst>
                                  <p:childTnLst>
                                    <p:set>
                                      <p:cBhvr>
                                        <p:cTn id="20" dur="indefinite"/>
                                        <p:tgtEl>
                                          <p:spTgt spid="8"/>
                                        </p:tgtEl>
                                        <p:attrNameLst>
                                          <p:attrName>style.opacity</p:attrName>
                                        </p:attrNameLst>
                                      </p:cBhvr>
                                      <p:to>
                                        <p:strVal val="0.5"/>
                                      </p:to>
                                    </p:set>
                                    <p:animEffect filter="image" prLst="opacity: 0.5">
                                      <p:cBhvr rctx="IE">
                                        <p:cTn id="21" dur="indefinite"/>
                                        <p:tgtEl>
                                          <p:spTgt spid="8"/>
                                        </p:tgtEl>
                                      </p:cBhvr>
                                    </p:animEffect>
                                  </p:childTnLst>
                                </p:cTn>
                              </p:par>
                              <p:par>
                                <p:cTn id="22" presetID="9" presetClass="emph" presetSubtype="0" nodeType="withEffect">
                                  <p:stCondLst>
                                    <p:cond delay="0"/>
                                  </p:stCondLst>
                                  <p:childTnLst>
                                    <p:set>
                                      <p:cBhvr>
                                        <p:cTn id="23" dur="indefinite"/>
                                        <p:tgtEl>
                                          <p:spTgt spid="9"/>
                                        </p:tgtEl>
                                        <p:attrNameLst>
                                          <p:attrName>style.opacity</p:attrName>
                                        </p:attrNameLst>
                                      </p:cBhvr>
                                      <p:to>
                                        <p:strVal val="0.5"/>
                                      </p:to>
                                    </p:set>
                                    <p:animEffect filter="image" prLst="opacity: 0.5">
                                      <p:cBhvr rctx="IE">
                                        <p:cTn id="24" dur="indefinite"/>
                                        <p:tgtEl>
                                          <p:spTgt spid="9"/>
                                        </p:tgtEl>
                                      </p:cBhvr>
                                    </p:animEffect>
                                  </p:childTnLst>
                                </p:cTn>
                              </p:par>
                              <p:par>
                                <p:cTn id="25" presetID="9" presetClass="emph" presetSubtype="0" nodeType="withEffect">
                                  <p:stCondLst>
                                    <p:cond delay="0"/>
                                  </p:stCondLst>
                                  <p:childTnLst>
                                    <p:set>
                                      <p:cBhvr>
                                        <p:cTn id="26" dur="indefinite"/>
                                        <p:tgtEl>
                                          <p:spTgt spid="11"/>
                                        </p:tgtEl>
                                        <p:attrNameLst>
                                          <p:attrName>style.opacity</p:attrName>
                                        </p:attrNameLst>
                                      </p:cBhvr>
                                      <p:to>
                                        <p:strVal val="0.5"/>
                                      </p:to>
                                    </p:set>
                                    <p:animEffect filter="image" prLst="opacity: 0.5">
                                      <p:cBhvr rctx="IE">
                                        <p:cTn id="27" dur="indefinite"/>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4</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6882820"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b="1" dirty="0">
                <a:solidFill>
                  <a:schemeClr val="tx1"/>
                </a:solidFill>
                <a:latin typeface="Cambria" panose="02040503050406030204" pitchFamily="18" charset="0"/>
                <a:cs typeface="Arial" panose="020B0604020202020204" pitchFamily="34" charset="0"/>
              </a:rPr>
              <a:t>Soddisfare il bisogno di appartenenza</a:t>
            </a:r>
          </a:p>
        </p:txBody>
      </p:sp>
      <p:sp>
        <p:nvSpPr>
          <p:cNvPr id="22" name="CasellaDiTesto 21">
            <a:extLst>
              <a:ext uri="{FF2B5EF4-FFF2-40B4-BE49-F238E27FC236}">
                <a16:creationId xmlns:a16="http://schemas.microsoft.com/office/drawing/2014/main" id="{21E4AADC-6D8D-B540-A199-F726F42ABE6C}"/>
              </a:ext>
            </a:extLst>
          </p:cNvPr>
          <p:cNvSpPr txBox="1"/>
          <p:nvPr/>
        </p:nvSpPr>
        <p:spPr>
          <a:xfrm>
            <a:off x="1661452" y="1680884"/>
            <a:ext cx="8683020" cy="584775"/>
          </a:xfrm>
          <a:prstGeom prst="rect">
            <a:avLst/>
          </a:prstGeom>
          <a:noFill/>
        </p:spPr>
        <p:txBody>
          <a:bodyPr wrap="square" rtlCol="0">
            <a:spAutoFit/>
          </a:bodyPr>
          <a:lstStyle/>
          <a:p>
            <a:r>
              <a:rPr lang="it-IT" sz="1600" dirty="0">
                <a:latin typeface="Cambria" panose="02040503050406030204" pitchFamily="18" charset="0"/>
              </a:rPr>
              <a:t>Alcuni studiosi [</a:t>
            </a:r>
            <a:r>
              <a:rPr lang="it-IT" sz="1600" dirty="0" err="1">
                <a:latin typeface="Cambria" panose="02040503050406030204" pitchFamily="18" charset="0"/>
              </a:rPr>
              <a:t>Hirsch</a:t>
            </a:r>
            <a:r>
              <a:rPr lang="it-IT" sz="1600" dirty="0">
                <a:latin typeface="Cambria" panose="02040503050406030204" pitchFamily="18" charset="0"/>
              </a:rPr>
              <a:t> e Clark, 2018] individuano </a:t>
            </a:r>
            <a:r>
              <a:rPr lang="it-IT" sz="1600" b="1" dirty="0">
                <a:latin typeface="Cambria" panose="02040503050406030204" pitchFamily="18" charset="0"/>
              </a:rPr>
              <a:t>quattro percorsi principali </a:t>
            </a:r>
            <a:r>
              <a:rPr lang="it-IT" sz="1600" dirty="0">
                <a:latin typeface="Cambria" panose="02040503050406030204" pitchFamily="18" charset="0"/>
              </a:rPr>
              <a:t>per soddisfare il bisogno di appartenenza. </a:t>
            </a:r>
          </a:p>
        </p:txBody>
      </p:sp>
      <p:grpSp>
        <p:nvGrpSpPr>
          <p:cNvPr id="10" name="Gruppo 9">
            <a:extLst>
              <a:ext uri="{FF2B5EF4-FFF2-40B4-BE49-F238E27FC236}">
                <a16:creationId xmlns:a16="http://schemas.microsoft.com/office/drawing/2014/main" id="{8CBBF206-42D7-2E4B-9068-EAFA73D20405}"/>
              </a:ext>
            </a:extLst>
          </p:cNvPr>
          <p:cNvGrpSpPr/>
          <p:nvPr/>
        </p:nvGrpSpPr>
        <p:grpSpPr>
          <a:xfrm>
            <a:off x="1661452" y="2269653"/>
            <a:ext cx="8683020" cy="3312368"/>
            <a:chOff x="137452" y="2276872"/>
            <a:chExt cx="8683020" cy="3312368"/>
          </a:xfrm>
        </p:grpSpPr>
        <p:sp>
          <p:nvSpPr>
            <p:cNvPr id="42" name="Rettangolo 41">
              <a:extLst>
                <a:ext uri="{FF2B5EF4-FFF2-40B4-BE49-F238E27FC236}">
                  <a16:creationId xmlns:a16="http://schemas.microsoft.com/office/drawing/2014/main" id="{694460CA-3001-874A-A37D-E763A38F8176}"/>
                </a:ext>
              </a:extLst>
            </p:cNvPr>
            <p:cNvSpPr/>
            <p:nvPr/>
          </p:nvSpPr>
          <p:spPr>
            <a:xfrm>
              <a:off x="137452" y="4888595"/>
              <a:ext cx="8683020" cy="700645"/>
            </a:xfrm>
            <a:prstGeom prst="rect">
              <a:avLst/>
            </a:prstGeom>
            <a:solidFill>
              <a:schemeClr val="accent6">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9" name="Rettangolo 38">
              <a:extLst>
                <a:ext uri="{FF2B5EF4-FFF2-40B4-BE49-F238E27FC236}">
                  <a16:creationId xmlns:a16="http://schemas.microsoft.com/office/drawing/2014/main" id="{583EE8CF-4987-744C-9051-38B6F0D9FE04}"/>
                </a:ext>
              </a:extLst>
            </p:cNvPr>
            <p:cNvSpPr/>
            <p:nvPr/>
          </p:nvSpPr>
          <p:spPr>
            <a:xfrm>
              <a:off x="137452" y="4065722"/>
              <a:ext cx="8683020" cy="700645"/>
            </a:xfrm>
            <a:prstGeom prst="rect">
              <a:avLst/>
            </a:prstGeom>
            <a:solidFill>
              <a:schemeClr val="accent3">
                <a:lumMod val="40000"/>
                <a:lumOff val="6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38" name="Rettangolo 37">
              <a:extLst>
                <a:ext uri="{FF2B5EF4-FFF2-40B4-BE49-F238E27FC236}">
                  <a16:creationId xmlns:a16="http://schemas.microsoft.com/office/drawing/2014/main" id="{CD96CB3B-1FDA-AD40-9575-96D2FD18BE00}"/>
                </a:ext>
              </a:extLst>
            </p:cNvPr>
            <p:cNvSpPr/>
            <p:nvPr/>
          </p:nvSpPr>
          <p:spPr>
            <a:xfrm>
              <a:off x="137452" y="3275317"/>
              <a:ext cx="8683020" cy="700645"/>
            </a:xfrm>
            <a:prstGeom prst="rect">
              <a:avLst/>
            </a:prstGeom>
            <a:solidFill>
              <a:schemeClr val="accent2">
                <a:lumMod val="20000"/>
                <a:lumOff val="80000"/>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7" name="Rettangolo 6">
              <a:extLst>
                <a:ext uri="{FF2B5EF4-FFF2-40B4-BE49-F238E27FC236}">
                  <a16:creationId xmlns:a16="http://schemas.microsoft.com/office/drawing/2014/main" id="{2D367AE8-533F-804E-ABEC-A8389E93E619}"/>
                </a:ext>
              </a:extLst>
            </p:cNvPr>
            <p:cNvSpPr/>
            <p:nvPr/>
          </p:nvSpPr>
          <p:spPr>
            <a:xfrm>
              <a:off x="137452" y="2276872"/>
              <a:ext cx="8683020" cy="878648"/>
            </a:xfrm>
            <a:prstGeom prst="rect">
              <a:avLst/>
            </a:prstGeom>
            <a:solidFill>
              <a:schemeClr val="accent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5" name="CasellaDiTesto 24">
              <a:extLst>
                <a:ext uri="{FF2B5EF4-FFF2-40B4-BE49-F238E27FC236}">
                  <a16:creationId xmlns:a16="http://schemas.microsoft.com/office/drawing/2014/main" id="{0A34CC5D-2011-0A48-A624-3AD2D0753B60}"/>
                </a:ext>
              </a:extLst>
            </p:cNvPr>
            <p:cNvSpPr txBox="1"/>
            <p:nvPr/>
          </p:nvSpPr>
          <p:spPr>
            <a:xfrm>
              <a:off x="137452" y="2497671"/>
              <a:ext cx="2920674" cy="338554"/>
            </a:xfrm>
            <a:prstGeom prst="rect">
              <a:avLst/>
            </a:prstGeom>
            <a:noFill/>
            <a:ln>
              <a:noFill/>
            </a:ln>
          </p:spPr>
          <p:txBody>
            <a:bodyPr wrap="square" rtlCol="0">
              <a:spAutoFit/>
            </a:bodyPr>
            <a:lstStyle/>
            <a:p>
              <a:r>
                <a:rPr lang="it-IT" sz="1600" dirty="0">
                  <a:latin typeface="Cambria" panose="02040503050406030204" pitchFamily="18" charset="0"/>
                </a:rPr>
                <a:t>RELAZIONI RECIPROCHE</a:t>
              </a:r>
            </a:p>
          </p:txBody>
        </p:sp>
        <p:sp>
          <p:nvSpPr>
            <p:cNvPr id="27" name="CasellaDiTesto 26">
              <a:extLst>
                <a:ext uri="{FF2B5EF4-FFF2-40B4-BE49-F238E27FC236}">
                  <a16:creationId xmlns:a16="http://schemas.microsoft.com/office/drawing/2014/main" id="{C79621EF-6D30-3841-AEBE-B3CBBEB1244C}"/>
                </a:ext>
              </a:extLst>
            </p:cNvPr>
            <p:cNvSpPr txBox="1"/>
            <p:nvPr/>
          </p:nvSpPr>
          <p:spPr>
            <a:xfrm>
              <a:off x="139158" y="3483520"/>
              <a:ext cx="2920674" cy="338554"/>
            </a:xfrm>
            <a:prstGeom prst="rect">
              <a:avLst/>
            </a:prstGeom>
            <a:noFill/>
            <a:ln>
              <a:noFill/>
            </a:ln>
          </p:spPr>
          <p:txBody>
            <a:bodyPr wrap="square" rtlCol="0">
              <a:spAutoFit/>
            </a:bodyPr>
            <a:lstStyle/>
            <a:p>
              <a:r>
                <a:rPr lang="it-IT" sz="1600" dirty="0">
                  <a:latin typeface="Cambria" panose="02040503050406030204" pitchFamily="18" charset="0"/>
                </a:rPr>
                <a:t>APPROVAZIONE GENERALE</a:t>
              </a:r>
            </a:p>
          </p:txBody>
        </p:sp>
        <p:sp>
          <p:nvSpPr>
            <p:cNvPr id="28" name="CasellaDiTesto 27">
              <a:extLst>
                <a:ext uri="{FF2B5EF4-FFF2-40B4-BE49-F238E27FC236}">
                  <a16:creationId xmlns:a16="http://schemas.microsoft.com/office/drawing/2014/main" id="{A22377B8-5D65-324D-B33F-3415D7DEFFAA}"/>
                </a:ext>
              </a:extLst>
            </p:cNvPr>
            <p:cNvSpPr txBox="1"/>
            <p:nvPr/>
          </p:nvSpPr>
          <p:spPr>
            <a:xfrm>
              <a:off x="137452" y="4123658"/>
              <a:ext cx="2920674" cy="584775"/>
            </a:xfrm>
            <a:prstGeom prst="rect">
              <a:avLst/>
            </a:prstGeom>
            <a:noFill/>
            <a:ln>
              <a:noFill/>
            </a:ln>
          </p:spPr>
          <p:txBody>
            <a:bodyPr wrap="square" rtlCol="0">
              <a:spAutoFit/>
            </a:bodyPr>
            <a:lstStyle/>
            <a:p>
              <a:r>
                <a:rPr lang="it-IT" sz="1600" dirty="0">
                  <a:latin typeface="Cambria" panose="02040503050406030204" pitchFamily="18" charset="0"/>
                </a:rPr>
                <a:t>SENTIRSI PARTE DI UN GRUPPO</a:t>
              </a:r>
            </a:p>
          </p:txBody>
        </p:sp>
        <p:sp>
          <p:nvSpPr>
            <p:cNvPr id="29" name="CasellaDiTesto 28">
              <a:extLst>
                <a:ext uri="{FF2B5EF4-FFF2-40B4-BE49-F238E27FC236}">
                  <a16:creationId xmlns:a16="http://schemas.microsoft.com/office/drawing/2014/main" id="{BB1051BE-CFD0-D44E-8A49-B9F6C8B6650F}"/>
                </a:ext>
              </a:extLst>
            </p:cNvPr>
            <p:cNvSpPr txBox="1"/>
            <p:nvPr/>
          </p:nvSpPr>
          <p:spPr>
            <a:xfrm>
              <a:off x="137452" y="5090198"/>
              <a:ext cx="2920674" cy="338554"/>
            </a:xfrm>
            <a:prstGeom prst="rect">
              <a:avLst/>
            </a:prstGeom>
            <a:noFill/>
            <a:ln>
              <a:noFill/>
            </a:ln>
          </p:spPr>
          <p:txBody>
            <a:bodyPr wrap="square" rtlCol="0">
              <a:spAutoFit/>
            </a:bodyPr>
            <a:lstStyle/>
            <a:p>
              <a:r>
                <a:rPr lang="it-IT" sz="1600" dirty="0">
                  <a:latin typeface="Cambria" panose="02040503050406030204" pitchFamily="18" charset="0"/>
                </a:rPr>
                <a:t>FORME DI SOCIALITÀ MINORE</a:t>
              </a:r>
            </a:p>
          </p:txBody>
        </p:sp>
      </p:grpSp>
      <p:sp>
        <p:nvSpPr>
          <p:cNvPr id="30" name="CasellaDiTesto 29">
            <a:extLst>
              <a:ext uri="{FF2B5EF4-FFF2-40B4-BE49-F238E27FC236}">
                <a16:creationId xmlns:a16="http://schemas.microsoft.com/office/drawing/2014/main" id="{B00EAF60-0481-3D41-8CD7-720E4B8E686C}"/>
              </a:ext>
            </a:extLst>
          </p:cNvPr>
          <p:cNvSpPr txBox="1"/>
          <p:nvPr/>
        </p:nvSpPr>
        <p:spPr>
          <a:xfrm>
            <a:off x="4705466" y="2313310"/>
            <a:ext cx="5505335" cy="830997"/>
          </a:xfrm>
          <a:prstGeom prst="rect">
            <a:avLst/>
          </a:prstGeom>
          <a:noFill/>
          <a:ln w="9525">
            <a:noFill/>
          </a:ln>
        </p:spPr>
        <p:txBody>
          <a:bodyPr wrap="square" rtlCol="0">
            <a:spAutoFit/>
          </a:bodyPr>
          <a:lstStyle/>
          <a:p>
            <a:r>
              <a:rPr lang="it-IT" sz="1200" dirty="0">
                <a:latin typeface="Cambria" panose="02040503050406030204" pitchFamily="18" charset="0"/>
              </a:rPr>
              <a:t>Tutte quelle relazioni di vicinanza, basate su un </a:t>
            </a:r>
            <a:r>
              <a:rPr lang="it-IT" sz="1200" b="1" dirty="0">
                <a:latin typeface="Cambria" panose="02040503050406030204" pitchFamily="18" charset="0"/>
              </a:rPr>
              <a:t>supporto reciproco </a:t>
            </a:r>
            <a:r>
              <a:rPr lang="it-IT" sz="1200" dirty="0">
                <a:latin typeface="Cambria" panose="02040503050406030204" pitchFamily="18" charset="0"/>
              </a:rPr>
              <a:t>e caratterizzate da un </a:t>
            </a:r>
            <a:r>
              <a:rPr lang="it-IT" sz="1200" b="1" dirty="0">
                <a:latin typeface="Cambria" panose="02040503050406030204" pitchFamily="18" charset="0"/>
              </a:rPr>
              <a:t>attaccamento sicuro l’uno con l’altro</a:t>
            </a:r>
            <a:r>
              <a:rPr lang="it-IT" sz="1200" dirty="0">
                <a:latin typeface="Cambria" panose="02040503050406030204" pitchFamily="18" charset="0"/>
              </a:rPr>
              <a:t>. Questi tipi di relazioni sono tra le più </a:t>
            </a:r>
            <a:r>
              <a:rPr lang="it-IT" sz="1200" b="1" dirty="0">
                <a:latin typeface="Cambria" panose="02040503050406030204" pitchFamily="18" charset="0"/>
              </a:rPr>
              <a:t>GRATIFICANTI E IMPEGNATIVE</a:t>
            </a:r>
            <a:r>
              <a:rPr lang="it-IT" sz="1200" dirty="0">
                <a:latin typeface="Cambria" panose="02040503050406030204" pitchFamily="18" charset="0"/>
              </a:rPr>
              <a:t>, perché richiedono </a:t>
            </a:r>
            <a:r>
              <a:rPr lang="it-IT" sz="1200" b="1" dirty="0">
                <a:latin typeface="Cambria" panose="02040503050406030204" pitchFamily="18" charset="0"/>
              </a:rPr>
              <a:t>tempo, energia e fiducia </a:t>
            </a:r>
            <a:r>
              <a:rPr lang="it-IT" sz="1200" dirty="0">
                <a:latin typeface="Cambria" panose="02040503050406030204" pitchFamily="18" charset="0"/>
              </a:rPr>
              <a:t>nell’altro.</a:t>
            </a:r>
          </a:p>
        </p:txBody>
      </p:sp>
      <p:sp>
        <p:nvSpPr>
          <p:cNvPr id="31" name="CasellaDiTesto 30">
            <a:extLst>
              <a:ext uri="{FF2B5EF4-FFF2-40B4-BE49-F238E27FC236}">
                <a16:creationId xmlns:a16="http://schemas.microsoft.com/office/drawing/2014/main" id="{76AE944E-3FD6-FE4A-A30A-71DBDE41E528}"/>
              </a:ext>
            </a:extLst>
          </p:cNvPr>
          <p:cNvSpPr txBox="1"/>
          <p:nvPr/>
        </p:nvSpPr>
        <p:spPr>
          <a:xfrm>
            <a:off x="4705465" y="3329632"/>
            <a:ext cx="5505335" cy="646331"/>
          </a:xfrm>
          <a:prstGeom prst="rect">
            <a:avLst/>
          </a:prstGeom>
          <a:noFill/>
          <a:ln w="9525">
            <a:noFill/>
          </a:ln>
        </p:spPr>
        <p:txBody>
          <a:bodyPr wrap="square" rtlCol="0">
            <a:spAutoFit/>
          </a:bodyPr>
          <a:lstStyle/>
          <a:p>
            <a:r>
              <a:rPr lang="it-IT" sz="1200" dirty="0">
                <a:latin typeface="Cambria" panose="02040503050406030204" pitchFamily="18" charset="0"/>
              </a:rPr>
              <a:t>Tutte le possibili strategie che una persona mette in atto per </a:t>
            </a:r>
            <a:r>
              <a:rPr lang="it-IT" sz="1200" b="1" dirty="0">
                <a:latin typeface="Cambria" panose="02040503050406030204" pitchFamily="18" charset="0"/>
              </a:rPr>
              <a:t>cercare di guadagnarsi l’ammirazione degli altri</a:t>
            </a:r>
            <a:r>
              <a:rPr lang="it-IT" sz="1200" dirty="0">
                <a:latin typeface="Cambria" panose="02040503050406030204" pitchFamily="18" charset="0"/>
              </a:rPr>
              <a:t>, senza mostrare vulnerabilità e stabilire delle relazioni reciproche. </a:t>
            </a:r>
          </a:p>
        </p:txBody>
      </p:sp>
      <p:sp>
        <p:nvSpPr>
          <p:cNvPr id="32" name="CasellaDiTesto 31">
            <a:extLst>
              <a:ext uri="{FF2B5EF4-FFF2-40B4-BE49-F238E27FC236}">
                <a16:creationId xmlns:a16="http://schemas.microsoft.com/office/drawing/2014/main" id="{5DE02025-430E-2349-AA73-BBBE4BC03DB6}"/>
              </a:ext>
            </a:extLst>
          </p:cNvPr>
          <p:cNvSpPr txBox="1"/>
          <p:nvPr/>
        </p:nvSpPr>
        <p:spPr>
          <a:xfrm>
            <a:off x="4705464" y="4056246"/>
            <a:ext cx="5505335" cy="646331"/>
          </a:xfrm>
          <a:prstGeom prst="rect">
            <a:avLst/>
          </a:prstGeom>
          <a:noFill/>
          <a:ln w="9525">
            <a:noFill/>
          </a:ln>
        </p:spPr>
        <p:txBody>
          <a:bodyPr wrap="square" rtlCol="0">
            <a:spAutoFit/>
          </a:bodyPr>
          <a:lstStyle/>
          <a:p>
            <a:r>
              <a:rPr lang="it-IT" sz="1200" dirty="0">
                <a:latin typeface="Cambria" panose="02040503050406030204" pitchFamily="18" charset="0"/>
              </a:rPr>
              <a:t>Ci si può </a:t>
            </a:r>
            <a:r>
              <a:rPr lang="it-IT" sz="1200" b="1" dirty="0">
                <a:latin typeface="Cambria" panose="02040503050406030204" pitchFamily="18" charset="0"/>
              </a:rPr>
              <a:t>sentire parte di un gruppo </a:t>
            </a:r>
            <a:r>
              <a:rPr lang="it-IT" sz="1200" dirty="0">
                <a:latin typeface="Cambria" panose="02040503050406030204" pitchFamily="18" charset="0"/>
              </a:rPr>
              <a:t>senza che vi sia intenzionalità da parte di questo, ad esempio, basandosi unicamente sulle caratteristiche demografiche (età, genere, etnia). </a:t>
            </a:r>
          </a:p>
        </p:txBody>
      </p:sp>
      <p:sp>
        <p:nvSpPr>
          <p:cNvPr id="33" name="CasellaDiTesto 32">
            <a:extLst>
              <a:ext uri="{FF2B5EF4-FFF2-40B4-BE49-F238E27FC236}">
                <a16:creationId xmlns:a16="http://schemas.microsoft.com/office/drawing/2014/main" id="{E34C8C90-5E7A-CE4B-97CE-2E178E6C349A}"/>
              </a:ext>
            </a:extLst>
          </p:cNvPr>
          <p:cNvSpPr txBox="1"/>
          <p:nvPr/>
        </p:nvSpPr>
        <p:spPr>
          <a:xfrm>
            <a:off x="4705464" y="4929092"/>
            <a:ext cx="5505335" cy="646331"/>
          </a:xfrm>
          <a:prstGeom prst="rect">
            <a:avLst/>
          </a:prstGeom>
          <a:noFill/>
          <a:ln w="9525">
            <a:noFill/>
          </a:ln>
        </p:spPr>
        <p:txBody>
          <a:bodyPr wrap="square" rtlCol="0">
            <a:spAutoFit/>
          </a:bodyPr>
          <a:lstStyle/>
          <a:p>
            <a:r>
              <a:rPr lang="it-IT" sz="1200" b="1" dirty="0">
                <a:latin typeface="Cambria" panose="02040503050406030204" pitchFamily="18" charset="0"/>
              </a:rPr>
              <a:t>Brevi interazioni</a:t>
            </a:r>
            <a:r>
              <a:rPr lang="it-IT" sz="1200" dirty="0">
                <a:latin typeface="Cambria" panose="02040503050406030204" pitchFamily="18" charset="0"/>
              </a:rPr>
              <a:t>, che possono essere anche frequenti, </a:t>
            </a:r>
            <a:r>
              <a:rPr lang="it-IT" sz="1200" b="1" dirty="0">
                <a:latin typeface="Cambria" panose="02040503050406030204" pitchFamily="18" charset="0"/>
              </a:rPr>
              <a:t>intrattenute con persone con le quali non si ha un rapporto di relazione reciproca </a:t>
            </a:r>
            <a:r>
              <a:rPr lang="it-IT" sz="1200" dirty="0">
                <a:latin typeface="Cambria" panose="02040503050406030204" pitchFamily="18" charset="0"/>
              </a:rPr>
              <a:t>(ad esempio, una rapida conversazione sul meteo con il vicino di casa). </a:t>
            </a:r>
          </a:p>
        </p:txBody>
      </p:sp>
    </p:spTree>
    <p:extLst>
      <p:ext uri="{BB962C8B-B14F-4D97-AF65-F5344CB8AC3E}">
        <p14:creationId xmlns:p14="http://schemas.microsoft.com/office/powerpoint/2010/main" val="425844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9" presetClass="emph" presetSubtype="0" grpId="1" nodeType="withEffect">
                                  <p:stCondLst>
                                    <p:cond delay="0"/>
                                  </p:stCondLst>
                                  <p:childTnLst>
                                    <p:set>
                                      <p:cBhvr>
                                        <p:cTn id="16" dur="indefinite"/>
                                        <p:tgtEl>
                                          <p:spTgt spid="30"/>
                                        </p:tgtEl>
                                        <p:attrNameLst>
                                          <p:attrName>style.opacity</p:attrName>
                                        </p:attrNameLst>
                                      </p:cBhvr>
                                      <p:to>
                                        <p:strVal val="0.5"/>
                                      </p:to>
                                    </p:set>
                                    <p:animEffect filter="image" prLst="opacity: 0.5">
                                      <p:cBhvr rctx="IE">
                                        <p:cTn id="17" dur="indefinite"/>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childTnLst>
                                </p:cTn>
                              </p:par>
                              <p:par>
                                <p:cTn id="22" presetID="9" presetClass="emph" presetSubtype="0" grpId="1" nodeType="withEffect">
                                  <p:stCondLst>
                                    <p:cond delay="0"/>
                                  </p:stCondLst>
                                  <p:childTnLst>
                                    <p:set>
                                      <p:cBhvr>
                                        <p:cTn id="23" dur="indefinite"/>
                                        <p:tgtEl>
                                          <p:spTgt spid="31"/>
                                        </p:tgtEl>
                                        <p:attrNameLst>
                                          <p:attrName>style.opacity</p:attrName>
                                        </p:attrNameLst>
                                      </p:cBhvr>
                                      <p:to>
                                        <p:strVal val="0.5"/>
                                      </p:to>
                                    </p:set>
                                    <p:animEffect filter="image" prLst="opacity: 0.5">
                                      <p:cBhvr rctx="IE">
                                        <p:cTn id="24" dur="indefinite"/>
                                        <p:tgtEl>
                                          <p:spTgt spid="3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9" presetClass="emph" presetSubtype="0" grpId="1" nodeType="withEffect">
                                  <p:stCondLst>
                                    <p:cond delay="0"/>
                                  </p:stCondLst>
                                  <p:childTnLst>
                                    <p:set>
                                      <p:cBhvr>
                                        <p:cTn id="30" dur="indefinite"/>
                                        <p:tgtEl>
                                          <p:spTgt spid="32"/>
                                        </p:tgtEl>
                                        <p:attrNameLst>
                                          <p:attrName>style.opacity</p:attrName>
                                        </p:attrNameLst>
                                      </p:cBhvr>
                                      <p:to>
                                        <p:strVal val="0.5"/>
                                      </p:to>
                                    </p:set>
                                    <p:animEffect filter="image" prLst="opacity: 0.5">
                                      <p:cBhvr rctx="IE">
                                        <p:cTn id="31" dur="indefinite"/>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0" grpId="1"/>
      <p:bldP spid="31" grpId="0"/>
      <p:bldP spid="31" grpId="1"/>
      <p:bldP spid="32" grpId="0"/>
      <p:bldP spid="32" grpId="1"/>
      <p:bldP spid="3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5</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6882820"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b="1" dirty="0">
                <a:solidFill>
                  <a:schemeClr val="tx1"/>
                </a:solidFill>
                <a:latin typeface="Cambria" panose="02040503050406030204" pitchFamily="18" charset="0"/>
                <a:cs typeface="Arial" panose="020B0604020202020204" pitchFamily="34" charset="0"/>
              </a:rPr>
              <a:t>Le minacce al bisogno di appartenenza</a:t>
            </a:r>
          </a:p>
        </p:txBody>
      </p:sp>
      <p:sp>
        <p:nvSpPr>
          <p:cNvPr id="22" name="CasellaDiTesto 21">
            <a:extLst>
              <a:ext uri="{FF2B5EF4-FFF2-40B4-BE49-F238E27FC236}">
                <a16:creationId xmlns:a16="http://schemas.microsoft.com/office/drawing/2014/main" id="{21E4AADC-6D8D-B540-A199-F726F42ABE6C}"/>
              </a:ext>
            </a:extLst>
          </p:cNvPr>
          <p:cNvSpPr txBox="1"/>
          <p:nvPr/>
        </p:nvSpPr>
        <p:spPr>
          <a:xfrm>
            <a:off x="1661452" y="1680884"/>
            <a:ext cx="8683020" cy="830997"/>
          </a:xfrm>
          <a:prstGeom prst="rect">
            <a:avLst/>
          </a:prstGeom>
          <a:noFill/>
          <a:ln w="19050">
            <a:solidFill>
              <a:schemeClr val="tx2"/>
            </a:solidFill>
          </a:ln>
        </p:spPr>
        <p:txBody>
          <a:bodyPr wrap="square" rtlCol="0">
            <a:spAutoFit/>
          </a:bodyPr>
          <a:lstStyle/>
          <a:p>
            <a:r>
              <a:rPr lang="it-IT" sz="1600" dirty="0">
                <a:latin typeface="Cambria" panose="02040503050406030204" pitchFamily="18" charset="0"/>
              </a:rPr>
              <a:t>Se l’appartenenza è un bisogno psicologico fondamentale, </a:t>
            </a:r>
            <a:r>
              <a:rPr lang="it-IT" sz="1600" b="1" dirty="0">
                <a:latin typeface="Cambria" panose="02040503050406030204" pitchFamily="18" charset="0"/>
              </a:rPr>
              <a:t>le minacce </a:t>
            </a:r>
            <a:r>
              <a:rPr lang="it-IT" sz="1600" dirty="0">
                <a:latin typeface="Cambria" panose="02040503050406030204" pitchFamily="18" charset="0"/>
              </a:rPr>
              <a:t>alla soddisfazione di questo bisogno devono produrre una </a:t>
            </a:r>
            <a:r>
              <a:rPr lang="it-IT" sz="1600" b="1" dirty="0">
                <a:latin typeface="Cambria" panose="02040503050406030204" pitchFamily="18" charset="0"/>
              </a:rPr>
              <a:t>varietà di effetti negativi </a:t>
            </a:r>
            <a:r>
              <a:rPr lang="it-IT" sz="1600" dirty="0">
                <a:latin typeface="Cambria" panose="02040503050406030204" pitchFamily="18" charset="0"/>
              </a:rPr>
              <a:t>che coinvolgono </a:t>
            </a:r>
            <a:r>
              <a:rPr lang="it-IT" sz="1600" b="1" dirty="0">
                <a:latin typeface="Cambria" panose="02040503050406030204" pitchFamily="18" charset="0"/>
              </a:rPr>
              <a:t>tutte le dimensioni della persona.</a:t>
            </a:r>
          </a:p>
        </p:txBody>
      </p:sp>
      <p:grpSp>
        <p:nvGrpSpPr>
          <p:cNvPr id="11" name="Gruppo 10">
            <a:extLst>
              <a:ext uri="{FF2B5EF4-FFF2-40B4-BE49-F238E27FC236}">
                <a16:creationId xmlns:a16="http://schemas.microsoft.com/office/drawing/2014/main" id="{88677C7F-D940-BF46-A1F8-0DE8B47C03DE}"/>
              </a:ext>
            </a:extLst>
          </p:cNvPr>
          <p:cNvGrpSpPr/>
          <p:nvPr/>
        </p:nvGrpSpPr>
        <p:grpSpPr>
          <a:xfrm>
            <a:off x="1661834" y="2813466"/>
            <a:ext cx="8682639" cy="646331"/>
            <a:chOff x="137833" y="2813465"/>
            <a:chExt cx="8682639" cy="646331"/>
          </a:xfrm>
        </p:grpSpPr>
        <p:sp>
          <p:nvSpPr>
            <p:cNvPr id="2" name="CasellaDiTesto 1">
              <a:extLst>
                <a:ext uri="{FF2B5EF4-FFF2-40B4-BE49-F238E27FC236}">
                  <a16:creationId xmlns:a16="http://schemas.microsoft.com/office/drawing/2014/main" id="{1EF58D8C-F68A-1D41-9AED-DFD8EA80E1E9}"/>
                </a:ext>
              </a:extLst>
            </p:cNvPr>
            <p:cNvSpPr txBox="1"/>
            <p:nvPr/>
          </p:nvSpPr>
          <p:spPr>
            <a:xfrm>
              <a:off x="137833" y="2967353"/>
              <a:ext cx="1991635" cy="338554"/>
            </a:xfrm>
            <a:prstGeom prst="rect">
              <a:avLst/>
            </a:prstGeom>
            <a:noFill/>
          </p:spPr>
          <p:txBody>
            <a:bodyPr wrap="none" rtlCol="0">
              <a:spAutoFit/>
            </a:bodyPr>
            <a:lstStyle/>
            <a:p>
              <a:r>
                <a:rPr lang="it-IT" sz="1600" b="1" dirty="0">
                  <a:solidFill>
                    <a:schemeClr val="tx2">
                      <a:lumMod val="75000"/>
                    </a:schemeClr>
                  </a:solidFill>
                  <a:latin typeface="Cambria" panose="02040503050406030204" pitchFamily="18" charset="0"/>
                </a:rPr>
                <a:t>Riva ed Eck [2016]:</a:t>
              </a:r>
            </a:p>
          </p:txBody>
        </p:sp>
        <p:sp>
          <p:nvSpPr>
            <p:cNvPr id="19" name="CasellaDiTesto 18">
              <a:extLst>
                <a:ext uri="{FF2B5EF4-FFF2-40B4-BE49-F238E27FC236}">
                  <a16:creationId xmlns:a16="http://schemas.microsoft.com/office/drawing/2014/main" id="{7380FA42-F7C3-1C46-80BE-B751BDA05203}"/>
                </a:ext>
              </a:extLst>
            </p:cNvPr>
            <p:cNvSpPr txBox="1"/>
            <p:nvPr/>
          </p:nvSpPr>
          <p:spPr>
            <a:xfrm>
              <a:off x="2102699" y="2813465"/>
              <a:ext cx="6717773" cy="646331"/>
            </a:xfrm>
            <a:prstGeom prst="rect">
              <a:avLst/>
            </a:prstGeom>
            <a:solidFill>
              <a:schemeClr val="bg1"/>
            </a:solidFill>
            <a:ln>
              <a:solidFill>
                <a:schemeClr val="tx2"/>
              </a:solidFill>
            </a:ln>
          </p:spPr>
          <p:txBody>
            <a:bodyPr wrap="square" rtlCol="0">
              <a:spAutoFit/>
            </a:bodyPr>
            <a:lstStyle/>
            <a:p>
              <a:r>
                <a:rPr lang="it-IT" b="1" dirty="0">
                  <a:latin typeface="Cambria" panose="02040503050406030204" pitchFamily="18" charset="0"/>
                </a:rPr>
                <a:t>Con </a:t>
              </a:r>
              <a:r>
                <a:rPr lang="it-IT" b="1" dirty="0">
                  <a:solidFill>
                    <a:schemeClr val="accent2">
                      <a:lumMod val="75000"/>
                    </a:schemeClr>
                  </a:solidFill>
                  <a:latin typeface="Cambria" panose="02040503050406030204" pitchFamily="18" charset="0"/>
                </a:rPr>
                <a:t>ESCLUSIONE SOCIALE </a:t>
              </a:r>
              <a:r>
                <a:rPr lang="it-IT" b="1" dirty="0">
                  <a:latin typeface="Cambria" panose="02040503050406030204" pitchFamily="18" charset="0"/>
                </a:rPr>
                <a:t>si intende l’esperienza di essere tenuti separati dagli altri dal punto di vista fisico e/o emotivo. </a:t>
              </a:r>
            </a:p>
          </p:txBody>
        </p:sp>
      </p:grpSp>
      <p:grpSp>
        <p:nvGrpSpPr>
          <p:cNvPr id="9" name="Gruppo 8">
            <a:extLst>
              <a:ext uri="{FF2B5EF4-FFF2-40B4-BE49-F238E27FC236}">
                <a16:creationId xmlns:a16="http://schemas.microsoft.com/office/drawing/2014/main" id="{8359F9AA-4299-1641-98EF-97ABF8530B43}"/>
              </a:ext>
            </a:extLst>
          </p:cNvPr>
          <p:cNvGrpSpPr/>
          <p:nvPr/>
        </p:nvGrpSpPr>
        <p:grpSpPr>
          <a:xfrm>
            <a:off x="3653469" y="3501008"/>
            <a:ext cx="6532621" cy="2443608"/>
            <a:chOff x="2129468" y="3641450"/>
            <a:chExt cx="6532621" cy="2443608"/>
          </a:xfrm>
        </p:grpSpPr>
        <p:sp>
          <p:nvSpPr>
            <p:cNvPr id="3" name="CasellaDiTesto 2">
              <a:extLst>
                <a:ext uri="{FF2B5EF4-FFF2-40B4-BE49-F238E27FC236}">
                  <a16:creationId xmlns:a16="http://schemas.microsoft.com/office/drawing/2014/main" id="{B499717E-1303-8442-AEF6-14EFC8619DAD}"/>
                </a:ext>
              </a:extLst>
            </p:cNvPr>
            <p:cNvSpPr txBox="1"/>
            <p:nvPr/>
          </p:nvSpPr>
          <p:spPr>
            <a:xfrm>
              <a:off x="2129468" y="3641450"/>
              <a:ext cx="6532621" cy="584775"/>
            </a:xfrm>
            <a:prstGeom prst="rect">
              <a:avLst/>
            </a:prstGeom>
            <a:noFill/>
          </p:spPr>
          <p:txBody>
            <a:bodyPr wrap="square" rtlCol="0">
              <a:spAutoFit/>
            </a:bodyPr>
            <a:lstStyle/>
            <a:p>
              <a:r>
                <a:rPr lang="it-IT" sz="1600" dirty="0">
                  <a:latin typeface="Cambria" panose="02040503050406030204" pitchFamily="18" charset="0"/>
                </a:rPr>
                <a:t>La definizione di esclusione sociale comprende </a:t>
              </a:r>
              <a:r>
                <a:rPr lang="it-IT" sz="1600" b="1" dirty="0">
                  <a:latin typeface="Cambria" panose="02040503050406030204" pitchFamily="18" charset="0"/>
                </a:rPr>
                <a:t>una varietà di fenomeni che possono</a:t>
              </a:r>
              <a:r>
                <a:rPr lang="it-IT" sz="1600" dirty="0">
                  <a:latin typeface="Cambria" panose="02040503050406030204" pitchFamily="18" charset="0"/>
                </a:rPr>
                <a:t> essere classificati in </a:t>
              </a:r>
              <a:r>
                <a:rPr lang="it-IT" sz="1600" b="1" dirty="0">
                  <a:latin typeface="Cambria" panose="02040503050406030204" pitchFamily="18" charset="0"/>
                </a:rPr>
                <a:t>DUE CATEGORIE</a:t>
              </a:r>
              <a:r>
                <a:rPr lang="it-IT" sz="1600" dirty="0">
                  <a:latin typeface="Cambria" panose="02040503050406030204" pitchFamily="18" charset="0"/>
                </a:rPr>
                <a:t>:</a:t>
              </a:r>
            </a:p>
          </p:txBody>
        </p:sp>
        <p:grpSp>
          <p:nvGrpSpPr>
            <p:cNvPr id="8" name="Gruppo 7">
              <a:extLst>
                <a:ext uri="{FF2B5EF4-FFF2-40B4-BE49-F238E27FC236}">
                  <a16:creationId xmlns:a16="http://schemas.microsoft.com/office/drawing/2014/main" id="{396E71A9-8361-CF41-B244-236DEE812BED}"/>
                </a:ext>
              </a:extLst>
            </p:cNvPr>
            <p:cNvGrpSpPr/>
            <p:nvPr/>
          </p:nvGrpSpPr>
          <p:grpSpPr>
            <a:xfrm>
              <a:off x="2129468" y="4219935"/>
              <a:ext cx="5034820" cy="1865123"/>
              <a:chOff x="2129468" y="4219935"/>
              <a:chExt cx="5034820" cy="1865123"/>
            </a:xfrm>
          </p:grpSpPr>
          <p:sp>
            <p:nvSpPr>
              <p:cNvPr id="21" name="CasellaDiTesto 20">
                <a:extLst>
                  <a:ext uri="{FF2B5EF4-FFF2-40B4-BE49-F238E27FC236}">
                    <a16:creationId xmlns:a16="http://schemas.microsoft.com/office/drawing/2014/main" id="{7F79DC17-ED52-5F40-B67E-323F6D695A69}"/>
                  </a:ext>
                </a:extLst>
              </p:cNvPr>
              <p:cNvSpPr txBox="1"/>
              <p:nvPr/>
            </p:nvSpPr>
            <p:spPr>
              <a:xfrm>
                <a:off x="2129468" y="4221088"/>
                <a:ext cx="2730561" cy="1446550"/>
              </a:xfrm>
              <a:prstGeom prst="rect">
                <a:avLst/>
              </a:prstGeom>
              <a:noFill/>
            </p:spPr>
            <p:txBody>
              <a:bodyPr wrap="square" rtlCol="0">
                <a:spAutoFit/>
              </a:bodyPr>
              <a:lstStyle/>
              <a:p>
                <a:r>
                  <a:rPr lang="it-IT" sz="1600" b="1" dirty="0">
                    <a:solidFill>
                      <a:schemeClr val="tx2">
                        <a:lumMod val="75000"/>
                      </a:schemeClr>
                    </a:solidFill>
                    <a:latin typeface="Cambria" panose="02040503050406030204" pitchFamily="18" charset="0"/>
                  </a:rPr>
                  <a:t>RIFIUTO SOCIALE</a:t>
                </a:r>
              </a:p>
              <a:p>
                <a:endParaRPr lang="it-IT" sz="1600" dirty="0">
                  <a:latin typeface="Cambria" panose="02040503050406030204" pitchFamily="18" charset="0"/>
                </a:endParaRPr>
              </a:p>
              <a:p>
                <a:r>
                  <a:rPr lang="it-IT" sz="1400" dirty="0">
                    <a:latin typeface="Cambria" panose="02040503050406030204" pitchFamily="18" charset="0"/>
                  </a:rPr>
                  <a:t>Riguarda gli atti comunicativi volti a esplicitare in modo diretto a una persona (o gruppo) che questa non è desiderata.</a:t>
                </a:r>
              </a:p>
            </p:txBody>
          </p:sp>
          <p:sp>
            <p:nvSpPr>
              <p:cNvPr id="26" name="CasellaDiTesto 25">
                <a:extLst>
                  <a:ext uri="{FF2B5EF4-FFF2-40B4-BE49-F238E27FC236}">
                    <a16:creationId xmlns:a16="http://schemas.microsoft.com/office/drawing/2014/main" id="{726E73E5-7959-3A41-86C2-6357B8DA2C3F}"/>
                  </a:ext>
                </a:extLst>
              </p:cNvPr>
              <p:cNvSpPr txBox="1"/>
              <p:nvPr/>
            </p:nvSpPr>
            <p:spPr>
              <a:xfrm>
                <a:off x="4865771" y="4219935"/>
                <a:ext cx="2298517" cy="1692771"/>
              </a:xfrm>
              <a:prstGeom prst="rect">
                <a:avLst/>
              </a:prstGeom>
              <a:noFill/>
            </p:spPr>
            <p:txBody>
              <a:bodyPr wrap="square" rtlCol="0">
                <a:spAutoFit/>
              </a:bodyPr>
              <a:lstStyle/>
              <a:p>
                <a:r>
                  <a:rPr lang="it-IT" sz="1600" b="1" dirty="0">
                    <a:solidFill>
                      <a:schemeClr val="tx2">
                        <a:lumMod val="75000"/>
                      </a:schemeClr>
                    </a:solidFill>
                    <a:latin typeface="Cambria" panose="02040503050406030204" pitchFamily="18" charset="0"/>
                  </a:rPr>
                  <a:t>OSTRACISMO</a:t>
                </a:r>
              </a:p>
              <a:p>
                <a:endParaRPr lang="it-IT" sz="1600" dirty="0">
                  <a:latin typeface="Cambria" panose="02040503050406030204" pitchFamily="18" charset="0"/>
                </a:endParaRPr>
              </a:p>
              <a:p>
                <a:pPr lvl="0"/>
                <a:r>
                  <a:rPr lang="it-IT" sz="1400" dirty="0">
                    <a:solidFill>
                      <a:prstClr val="black"/>
                    </a:solidFill>
                    <a:latin typeface="Cambria" panose="02040503050406030204" pitchFamily="18" charset="0"/>
                  </a:rPr>
                  <a:t>Comprende l’esperienza di essere ignorati. Rientrano in questa categoria tutte le forme di invisibilità </a:t>
                </a:r>
              </a:p>
              <a:p>
                <a:endParaRPr lang="it-IT" sz="1600" dirty="0">
                  <a:latin typeface="Cambria" panose="02040503050406030204" pitchFamily="18" charset="0"/>
                </a:endParaRPr>
              </a:p>
            </p:txBody>
          </p:sp>
          <p:cxnSp>
            <p:nvCxnSpPr>
              <p:cNvPr id="6" name="Connettore 1 5">
                <a:extLst>
                  <a:ext uri="{FF2B5EF4-FFF2-40B4-BE49-F238E27FC236}">
                    <a16:creationId xmlns:a16="http://schemas.microsoft.com/office/drawing/2014/main" id="{CEA63E01-971B-344A-9286-52C454384C60}"/>
                  </a:ext>
                </a:extLst>
              </p:cNvPr>
              <p:cNvCxnSpPr/>
              <p:nvPr/>
            </p:nvCxnSpPr>
            <p:spPr>
              <a:xfrm>
                <a:off x="4788024" y="4226225"/>
                <a:ext cx="0" cy="1858833"/>
              </a:xfrm>
              <a:prstGeom prst="line">
                <a:avLst/>
              </a:prstGeom>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56073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6</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6882820"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b="1" dirty="0" err="1">
                <a:solidFill>
                  <a:schemeClr val="tx1"/>
                </a:solidFill>
                <a:latin typeface="Cambria" panose="02040503050406030204" pitchFamily="18" charset="0"/>
                <a:cs typeface="Arial" panose="020B0604020202020204" pitchFamily="34" charset="0"/>
              </a:rPr>
              <a:t>Cyberball</a:t>
            </a:r>
            <a:endParaRPr lang="it-IT" sz="2800" b="1" dirty="0">
              <a:solidFill>
                <a:schemeClr val="tx1"/>
              </a:solidFill>
              <a:latin typeface="Cambria" panose="02040503050406030204" pitchFamily="18" charset="0"/>
              <a:cs typeface="Arial" panose="020B0604020202020204" pitchFamily="34" charset="0"/>
            </a:endParaRPr>
          </a:p>
        </p:txBody>
      </p:sp>
      <p:sp>
        <p:nvSpPr>
          <p:cNvPr id="22" name="CasellaDiTesto 21">
            <a:extLst>
              <a:ext uri="{FF2B5EF4-FFF2-40B4-BE49-F238E27FC236}">
                <a16:creationId xmlns:a16="http://schemas.microsoft.com/office/drawing/2014/main" id="{21E4AADC-6D8D-B540-A199-F726F42ABE6C}"/>
              </a:ext>
            </a:extLst>
          </p:cNvPr>
          <p:cNvSpPr txBox="1"/>
          <p:nvPr/>
        </p:nvSpPr>
        <p:spPr>
          <a:xfrm>
            <a:off x="1661452" y="1680884"/>
            <a:ext cx="8846133" cy="584775"/>
          </a:xfrm>
          <a:prstGeom prst="rect">
            <a:avLst/>
          </a:prstGeom>
          <a:solidFill>
            <a:schemeClr val="bg1"/>
          </a:solidFill>
          <a:ln w="19050">
            <a:solidFill>
              <a:schemeClr val="tx2"/>
            </a:solidFill>
          </a:ln>
        </p:spPr>
        <p:txBody>
          <a:bodyPr wrap="square" rtlCol="0">
            <a:spAutoFit/>
          </a:bodyPr>
          <a:lstStyle/>
          <a:p>
            <a:r>
              <a:rPr lang="it-IT" sz="1600" dirty="0" err="1">
                <a:latin typeface="Cambria" panose="02040503050406030204" pitchFamily="18" charset="0"/>
              </a:rPr>
              <a:t>Cyberball</a:t>
            </a:r>
            <a:r>
              <a:rPr lang="it-IT" sz="1600" dirty="0">
                <a:latin typeface="Cambria" panose="02040503050406030204" pitchFamily="18" charset="0"/>
              </a:rPr>
              <a:t> è un paradigma sperimentale ideato da Williams nella metà degli anni ‘90, con il fine di poter studiare </a:t>
            </a:r>
            <a:r>
              <a:rPr lang="it-IT" sz="1600" b="1" dirty="0">
                <a:latin typeface="Cambria" panose="02040503050406030204" pitchFamily="18" charset="0"/>
              </a:rPr>
              <a:t>l’esperienza dell’ostracismo in laboratorio</a:t>
            </a:r>
            <a:r>
              <a:rPr lang="it-IT" sz="1600" dirty="0">
                <a:latin typeface="Cambria" panose="02040503050406030204" pitchFamily="18" charset="0"/>
              </a:rPr>
              <a:t>.</a:t>
            </a:r>
            <a:endParaRPr lang="it-IT" sz="1600" b="1" dirty="0">
              <a:latin typeface="Cambria" panose="02040503050406030204" pitchFamily="18" charset="0"/>
            </a:endParaRPr>
          </a:p>
        </p:txBody>
      </p:sp>
      <p:sp>
        <p:nvSpPr>
          <p:cNvPr id="16" name="CasellaDiTesto 15">
            <a:extLst>
              <a:ext uri="{FF2B5EF4-FFF2-40B4-BE49-F238E27FC236}">
                <a16:creationId xmlns:a16="http://schemas.microsoft.com/office/drawing/2014/main" id="{A8AD6616-5212-6047-9553-21BC027766B3}"/>
              </a:ext>
            </a:extLst>
          </p:cNvPr>
          <p:cNvSpPr txBox="1"/>
          <p:nvPr/>
        </p:nvSpPr>
        <p:spPr>
          <a:xfrm>
            <a:off x="3591363" y="2359331"/>
            <a:ext cx="6916223" cy="584775"/>
          </a:xfrm>
          <a:prstGeom prst="rect">
            <a:avLst/>
          </a:prstGeom>
          <a:solidFill>
            <a:schemeClr val="bg1"/>
          </a:solidFill>
          <a:ln w="6350">
            <a:solidFill>
              <a:schemeClr val="tx2"/>
            </a:solidFill>
          </a:ln>
        </p:spPr>
        <p:txBody>
          <a:bodyPr wrap="square" rtlCol="0">
            <a:spAutoFit/>
          </a:bodyPr>
          <a:lstStyle/>
          <a:p>
            <a:r>
              <a:rPr lang="it-IT" sz="1600" dirty="0">
                <a:latin typeface="Cambria" panose="02040503050406030204" pitchFamily="18" charset="0"/>
              </a:rPr>
              <a:t>In una prima fase, </a:t>
            </a:r>
            <a:r>
              <a:rPr lang="it-IT" sz="1600" dirty="0" err="1">
                <a:latin typeface="Cambria" panose="02040503050406030204" pitchFamily="18" charset="0"/>
              </a:rPr>
              <a:t>Cyberball</a:t>
            </a:r>
            <a:r>
              <a:rPr lang="it-IT" sz="1600" dirty="0">
                <a:latin typeface="Cambria" panose="02040503050406030204" pitchFamily="18" charset="0"/>
              </a:rPr>
              <a:t> è un </a:t>
            </a:r>
            <a:r>
              <a:rPr lang="it-IT" sz="1600" b="1" dirty="0">
                <a:latin typeface="Cambria" panose="02040503050406030204" pitchFamily="18" charset="0"/>
              </a:rPr>
              <a:t>gioco fisico</a:t>
            </a:r>
            <a:r>
              <a:rPr lang="it-IT" sz="1600" dirty="0">
                <a:latin typeface="Cambria" panose="02040503050406030204" pitchFamily="18" charset="0"/>
              </a:rPr>
              <a:t>, in cui due complici dello sperimentatore sono seduti in una sala assieme ad un partecipante ignaro.</a:t>
            </a:r>
            <a:endParaRPr lang="it-IT" sz="1600" b="1" dirty="0">
              <a:latin typeface="Cambria" panose="02040503050406030204" pitchFamily="18" charset="0"/>
            </a:endParaRPr>
          </a:p>
        </p:txBody>
      </p:sp>
      <p:sp>
        <p:nvSpPr>
          <p:cNvPr id="17" name="CasellaDiTesto 16">
            <a:extLst>
              <a:ext uri="{FF2B5EF4-FFF2-40B4-BE49-F238E27FC236}">
                <a16:creationId xmlns:a16="http://schemas.microsoft.com/office/drawing/2014/main" id="{B1128C36-7605-E94F-80D5-02FADFE4A2A1}"/>
              </a:ext>
            </a:extLst>
          </p:cNvPr>
          <p:cNvSpPr txBox="1"/>
          <p:nvPr/>
        </p:nvSpPr>
        <p:spPr>
          <a:xfrm>
            <a:off x="3591363" y="3037778"/>
            <a:ext cx="6916224" cy="1323439"/>
          </a:xfrm>
          <a:prstGeom prst="rect">
            <a:avLst/>
          </a:prstGeom>
          <a:solidFill>
            <a:schemeClr val="bg1"/>
          </a:solidFill>
          <a:ln w="6350">
            <a:solidFill>
              <a:schemeClr val="tx2"/>
            </a:solidFill>
          </a:ln>
        </p:spPr>
        <p:txBody>
          <a:bodyPr wrap="square" rtlCol="0">
            <a:spAutoFit/>
          </a:bodyPr>
          <a:lstStyle/>
          <a:p>
            <a:r>
              <a:rPr lang="it-IT" sz="1600" dirty="0">
                <a:latin typeface="Cambria" panose="02040503050406030204" pitchFamily="18" charset="0"/>
              </a:rPr>
              <a:t>Tutti e tre stanno aspettando di prendere parte ad uno studio. Uno dei due collaboratori dello sperimentatore prende una palla da uno scatolone e, sulla base della manipolazione sperimentale, implementa una </a:t>
            </a:r>
            <a:r>
              <a:rPr lang="it-IT" sz="1600" b="1" dirty="0">
                <a:latin typeface="Cambria" panose="02040503050406030204" pitchFamily="18" charset="0"/>
              </a:rPr>
              <a:t>condizione di ostracismo</a:t>
            </a:r>
            <a:r>
              <a:rPr lang="it-IT" sz="1600" dirty="0">
                <a:latin typeface="Cambria" panose="02040503050406030204" pitchFamily="18" charset="0"/>
              </a:rPr>
              <a:t> (in cui gioca assieme al collaboratore ma esclude il partecipante ignaro) </a:t>
            </a:r>
            <a:r>
              <a:rPr lang="it-IT" sz="1600" b="1" dirty="0">
                <a:latin typeface="Cambria" panose="02040503050406030204" pitchFamily="18" charset="0"/>
              </a:rPr>
              <a:t>o di inclusione </a:t>
            </a:r>
            <a:r>
              <a:rPr lang="it-IT" sz="1600" dirty="0">
                <a:latin typeface="Cambria" panose="02040503050406030204" pitchFamily="18" charset="0"/>
              </a:rPr>
              <a:t>(in cui gioca assieme a tutti i partecipanti).</a:t>
            </a:r>
            <a:endParaRPr lang="it-IT" sz="1600" b="1" dirty="0">
              <a:latin typeface="Cambria" panose="02040503050406030204" pitchFamily="18" charset="0"/>
            </a:endParaRPr>
          </a:p>
        </p:txBody>
      </p:sp>
      <p:sp>
        <p:nvSpPr>
          <p:cNvPr id="18" name="CasellaDiTesto 17">
            <a:extLst>
              <a:ext uri="{FF2B5EF4-FFF2-40B4-BE49-F238E27FC236}">
                <a16:creationId xmlns:a16="http://schemas.microsoft.com/office/drawing/2014/main" id="{B24B4E45-A41F-AF4B-B05C-3CB11F8A9572}"/>
              </a:ext>
            </a:extLst>
          </p:cNvPr>
          <p:cNvSpPr txBox="1"/>
          <p:nvPr/>
        </p:nvSpPr>
        <p:spPr>
          <a:xfrm>
            <a:off x="3591363" y="4716434"/>
            <a:ext cx="6916221" cy="584775"/>
          </a:xfrm>
          <a:prstGeom prst="rect">
            <a:avLst/>
          </a:prstGeom>
          <a:solidFill>
            <a:schemeClr val="bg1"/>
          </a:solidFill>
          <a:ln w="6350">
            <a:solidFill>
              <a:schemeClr val="tx2"/>
            </a:solidFill>
          </a:ln>
        </p:spPr>
        <p:txBody>
          <a:bodyPr wrap="square" rtlCol="0">
            <a:spAutoFit/>
          </a:bodyPr>
          <a:lstStyle/>
          <a:p>
            <a:r>
              <a:rPr lang="it-IT" sz="1600" dirty="0">
                <a:latin typeface="Cambria" panose="02040503050406030204" pitchFamily="18" charset="0"/>
              </a:rPr>
              <a:t>Terminata questa fase, il complice dello sperimentatore termina il gioco e ripone la palla nello scatolone.</a:t>
            </a:r>
            <a:endParaRPr lang="it-IT" sz="1600" b="1" dirty="0">
              <a:latin typeface="Cambria" panose="02040503050406030204" pitchFamily="18" charset="0"/>
            </a:endParaRPr>
          </a:p>
        </p:txBody>
      </p:sp>
      <p:sp>
        <p:nvSpPr>
          <p:cNvPr id="20" name="CasellaDiTesto 19">
            <a:extLst>
              <a:ext uri="{FF2B5EF4-FFF2-40B4-BE49-F238E27FC236}">
                <a16:creationId xmlns:a16="http://schemas.microsoft.com/office/drawing/2014/main" id="{AE85C6F2-888D-8849-B9BD-B99FE7EFEC46}"/>
              </a:ext>
            </a:extLst>
          </p:cNvPr>
          <p:cNvSpPr txBox="1"/>
          <p:nvPr/>
        </p:nvSpPr>
        <p:spPr>
          <a:xfrm>
            <a:off x="3591363" y="5373217"/>
            <a:ext cx="6916220" cy="584775"/>
          </a:xfrm>
          <a:prstGeom prst="rect">
            <a:avLst/>
          </a:prstGeom>
          <a:solidFill>
            <a:schemeClr val="bg1"/>
          </a:solidFill>
          <a:ln w="6350">
            <a:solidFill>
              <a:schemeClr val="tx2"/>
            </a:solidFill>
          </a:ln>
        </p:spPr>
        <p:txBody>
          <a:bodyPr wrap="square" rtlCol="0">
            <a:spAutoFit/>
          </a:bodyPr>
          <a:lstStyle/>
          <a:p>
            <a:r>
              <a:rPr lang="it-IT" sz="1600" dirty="0">
                <a:latin typeface="Cambria" panose="02040503050406030204" pitchFamily="18" charset="0"/>
              </a:rPr>
              <a:t>Al partecipante viene proposto un </a:t>
            </a:r>
            <a:r>
              <a:rPr lang="it-IT" sz="1600" b="1" dirty="0">
                <a:latin typeface="Cambria" panose="02040503050406030204" pitchFamily="18" charset="0"/>
              </a:rPr>
              <a:t>questionario</a:t>
            </a:r>
            <a:r>
              <a:rPr lang="it-IT" sz="1600" dirty="0">
                <a:latin typeface="Cambria" panose="02040503050406030204" pitchFamily="18" charset="0"/>
              </a:rPr>
              <a:t> per indagare le sue emozioni e i livelli di minaccia percepiti ai bisogni psicologici di base.</a:t>
            </a:r>
            <a:endParaRPr lang="it-IT" sz="1600" b="1" dirty="0">
              <a:latin typeface="Cambria" panose="02040503050406030204" pitchFamily="18" charset="0"/>
            </a:endParaRPr>
          </a:p>
        </p:txBody>
      </p:sp>
      <p:grpSp>
        <p:nvGrpSpPr>
          <p:cNvPr id="12" name="Gruppo 11">
            <a:extLst>
              <a:ext uri="{FF2B5EF4-FFF2-40B4-BE49-F238E27FC236}">
                <a16:creationId xmlns:a16="http://schemas.microsoft.com/office/drawing/2014/main" id="{09FD1C28-6514-4540-BEBE-B27D49B3D347}"/>
              </a:ext>
            </a:extLst>
          </p:cNvPr>
          <p:cNvGrpSpPr/>
          <p:nvPr/>
        </p:nvGrpSpPr>
        <p:grpSpPr>
          <a:xfrm>
            <a:off x="1684412" y="2513841"/>
            <a:ext cx="1963316" cy="3920188"/>
            <a:chOff x="160412" y="2293167"/>
            <a:chExt cx="1963316" cy="3920188"/>
          </a:xfrm>
        </p:grpSpPr>
        <p:pic>
          <p:nvPicPr>
            <p:cNvPr id="5" name="Immagine 4">
              <a:extLst>
                <a:ext uri="{FF2B5EF4-FFF2-40B4-BE49-F238E27FC236}">
                  <a16:creationId xmlns:a16="http://schemas.microsoft.com/office/drawing/2014/main" id="{90371266-08DB-FC40-9689-899EA3CD5C78}"/>
                </a:ext>
              </a:extLst>
            </p:cNvPr>
            <p:cNvPicPr>
              <a:picLocks noChangeAspect="1"/>
            </p:cNvPicPr>
            <p:nvPr/>
          </p:nvPicPr>
          <p:blipFill>
            <a:blip r:embed="rId2"/>
            <a:stretch>
              <a:fillRect/>
            </a:stretch>
          </p:blipFill>
          <p:spPr>
            <a:xfrm>
              <a:off x="214706" y="2293167"/>
              <a:ext cx="1692998" cy="1730244"/>
            </a:xfrm>
            <a:prstGeom prst="rect">
              <a:avLst/>
            </a:prstGeom>
          </p:spPr>
        </p:pic>
        <p:sp>
          <p:nvSpPr>
            <p:cNvPr id="24" name="CasellaDiTesto 23">
              <a:extLst>
                <a:ext uri="{FF2B5EF4-FFF2-40B4-BE49-F238E27FC236}">
                  <a16:creationId xmlns:a16="http://schemas.microsoft.com/office/drawing/2014/main" id="{51465361-561B-6241-800C-7A8C9B3B16F8}"/>
                </a:ext>
              </a:extLst>
            </p:cNvPr>
            <p:cNvSpPr txBox="1"/>
            <p:nvPr/>
          </p:nvSpPr>
          <p:spPr>
            <a:xfrm>
              <a:off x="160412" y="4020447"/>
              <a:ext cx="1963316" cy="2192908"/>
            </a:xfrm>
            <a:prstGeom prst="rect">
              <a:avLst/>
            </a:prstGeom>
            <a:noFill/>
            <a:ln w="6350">
              <a:noFill/>
            </a:ln>
          </p:spPr>
          <p:txBody>
            <a:bodyPr wrap="square" rtlCol="0">
              <a:spAutoFit/>
            </a:bodyPr>
            <a:lstStyle/>
            <a:p>
              <a:r>
                <a:rPr lang="it-IT" sz="1050" dirty="0">
                  <a:latin typeface="Cambria" panose="02040503050406030204" pitchFamily="18" charset="0"/>
                </a:rPr>
                <a:t>Nel 2000 il gioco fisico di </a:t>
              </a:r>
              <a:r>
                <a:rPr lang="it-IT" sz="1050" dirty="0" err="1">
                  <a:latin typeface="Cambria" panose="02040503050406030204" pitchFamily="18" charset="0"/>
                </a:rPr>
                <a:t>Cyberball</a:t>
              </a:r>
              <a:r>
                <a:rPr lang="it-IT" sz="1050" dirty="0">
                  <a:latin typeface="Cambria" panose="02040503050406030204" pitchFamily="18" charset="0"/>
                </a:rPr>
                <a:t> è diventato virtuale e il giocatore siede davanti ad un schermo. Alcuni avatar sono presenti nell’interfaccia di cui uno rappresenta il partecipante e gli altri vengono attribuiti ad altri giocatori, in realtà non esistenti</a:t>
              </a:r>
              <a:r>
                <a:rPr lang="it-IT" sz="1050" dirty="0" smtClean="0">
                  <a:latin typeface="Cambria" panose="02040503050406030204" pitchFamily="18" charset="0"/>
                </a:rPr>
                <a:t>.</a:t>
              </a:r>
            </a:p>
            <a:p>
              <a:endParaRPr lang="it-IT" sz="1050" dirty="0">
                <a:latin typeface="Cambria" panose="02040503050406030204" pitchFamily="18" charset="0"/>
              </a:endParaRPr>
            </a:p>
            <a:p>
              <a:r>
                <a:rPr lang="it-IT" sz="1050" dirty="0" smtClean="0">
                  <a:latin typeface="Cambria" panose="02040503050406030204" pitchFamily="18" charset="0"/>
                </a:rPr>
                <a:t>Anche dopo aver svelato che è tutto un gioco i partecipanti si sentono ancora esclusi </a:t>
              </a:r>
              <a:endParaRPr lang="it-IT" sz="1050" b="1" dirty="0">
                <a:latin typeface="Cambria" panose="02040503050406030204" pitchFamily="18" charset="0"/>
              </a:endParaRPr>
            </a:p>
          </p:txBody>
        </p:sp>
      </p:grpSp>
    </p:spTree>
    <p:extLst>
      <p:ext uri="{BB962C8B-B14F-4D97-AF65-F5344CB8AC3E}">
        <p14:creationId xmlns:p14="http://schemas.microsoft.com/office/powerpoint/2010/main" val="82329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7</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6882820"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800" b="1" dirty="0">
                <a:solidFill>
                  <a:schemeClr val="tx1"/>
                </a:solidFill>
                <a:latin typeface="Cambria" panose="02040503050406030204" pitchFamily="18" charset="0"/>
                <a:cs typeface="Arial" panose="020B0604020202020204" pitchFamily="34" charset="0"/>
              </a:rPr>
              <a:t>I modelli teorici dell’esclusione sociale</a:t>
            </a:r>
          </a:p>
        </p:txBody>
      </p:sp>
      <p:sp>
        <p:nvSpPr>
          <p:cNvPr id="2" name="CasellaDiTesto 1">
            <a:extLst>
              <a:ext uri="{FF2B5EF4-FFF2-40B4-BE49-F238E27FC236}">
                <a16:creationId xmlns:a16="http://schemas.microsoft.com/office/drawing/2014/main" id="{2E448429-08A0-2C44-AC80-634EF8D31787}"/>
              </a:ext>
            </a:extLst>
          </p:cNvPr>
          <p:cNvSpPr txBox="1"/>
          <p:nvPr/>
        </p:nvSpPr>
        <p:spPr>
          <a:xfrm>
            <a:off x="1559828" y="1805135"/>
            <a:ext cx="8683020" cy="707886"/>
          </a:xfrm>
          <a:prstGeom prst="rect">
            <a:avLst/>
          </a:prstGeom>
          <a:noFill/>
        </p:spPr>
        <p:txBody>
          <a:bodyPr wrap="square" rtlCol="0">
            <a:spAutoFit/>
          </a:bodyPr>
          <a:lstStyle/>
          <a:p>
            <a:r>
              <a:rPr lang="it-IT" sz="2000" dirty="0">
                <a:latin typeface="Cambria" panose="02040503050406030204" pitchFamily="18" charset="0"/>
              </a:rPr>
              <a:t>Nel corso degli ultimi decenni alcuni modelli hanno cercato di spiegare gli </a:t>
            </a:r>
            <a:r>
              <a:rPr lang="it-IT" sz="2000" b="1" dirty="0">
                <a:latin typeface="Cambria" panose="02040503050406030204" pitchFamily="18" charset="0"/>
              </a:rPr>
              <a:t>antecedenti e le conseguenze dell’esclusione sociale</a:t>
            </a:r>
            <a:r>
              <a:rPr lang="it-IT" sz="2000" dirty="0">
                <a:latin typeface="Cambria" panose="02040503050406030204" pitchFamily="18" charset="0"/>
              </a:rPr>
              <a:t>:</a:t>
            </a:r>
          </a:p>
        </p:txBody>
      </p:sp>
      <p:grpSp>
        <p:nvGrpSpPr>
          <p:cNvPr id="6" name="Gruppo 5">
            <a:extLst>
              <a:ext uri="{FF2B5EF4-FFF2-40B4-BE49-F238E27FC236}">
                <a16:creationId xmlns:a16="http://schemas.microsoft.com/office/drawing/2014/main" id="{CE3DF591-2CF4-2442-9568-12C72D1BA3D2}"/>
              </a:ext>
            </a:extLst>
          </p:cNvPr>
          <p:cNvGrpSpPr/>
          <p:nvPr/>
        </p:nvGrpSpPr>
        <p:grpSpPr>
          <a:xfrm>
            <a:off x="1661452" y="2642097"/>
            <a:ext cx="7890933" cy="4215903"/>
            <a:chOff x="137451" y="2642096"/>
            <a:chExt cx="8178965" cy="3466987"/>
          </a:xfrm>
        </p:grpSpPr>
        <p:sp>
          <p:nvSpPr>
            <p:cNvPr id="22" name="CasellaDiTesto 21">
              <a:extLst>
                <a:ext uri="{FF2B5EF4-FFF2-40B4-BE49-F238E27FC236}">
                  <a16:creationId xmlns:a16="http://schemas.microsoft.com/office/drawing/2014/main" id="{21E4AADC-6D8D-B540-A199-F726F42ABE6C}"/>
                </a:ext>
              </a:extLst>
            </p:cNvPr>
            <p:cNvSpPr txBox="1"/>
            <p:nvPr/>
          </p:nvSpPr>
          <p:spPr>
            <a:xfrm>
              <a:off x="137451" y="2668284"/>
              <a:ext cx="2390529" cy="830997"/>
            </a:xfrm>
            <a:prstGeom prst="rect">
              <a:avLst/>
            </a:prstGeom>
            <a:noFill/>
            <a:ln w="19050">
              <a:noFill/>
            </a:ln>
          </p:spPr>
          <p:txBody>
            <a:bodyPr wrap="square" rtlCol="0">
              <a:spAutoFit/>
            </a:bodyPr>
            <a:lstStyle/>
            <a:p>
              <a:r>
                <a:rPr lang="it-IT" sz="1600" b="1" dirty="0">
                  <a:solidFill>
                    <a:schemeClr val="tx2">
                      <a:lumMod val="75000"/>
                    </a:schemeClr>
                  </a:solidFill>
                  <a:latin typeface="Cambria" panose="02040503050406030204" pitchFamily="18" charset="0"/>
                </a:rPr>
                <a:t>SOCIAL MONITORING SYSTEM di </a:t>
              </a:r>
              <a:r>
                <a:rPr lang="it-IT" sz="1600" b="1" dirty="0" err="1">
                  <a:solidFill>
                    <a:schemeClr val="tx2">
                      <a:lumMod val="75000"/>
                    </a:schemeClr>
                  </a:solidFill>
                  <a:latin typeface="Cambria" panose="02040503050406030204" pitchFamily="18" charset="0"/>
                </a:rPr>
                <a:t>Pickett</a:t>
              </a:r>
              <a:r>
                <a:rPr lang="it-IT" sz="1600" b="1" dirty="0">
                  <a:solidFill>
                    <a:schemeClr val="tx2">
                      <a:lumMod val="75000"/>
                    </a:schemeClr>
                  </a:solidFill>
                  <a:latin typeface="Cambria" panose="02040503050406030204" pitchFamily="18" charset="0"/>
                </a:rPr>
                <a:t> e </a:t>
              </a:r>
              <a:r>
                <a:rPr lang="it-IT" sz="1600" b="1" dirty="0" err="1">
                  <a:solidFill>
                    <a:schemeClr val="tx2">
                      <a:lumMod val="75000"/>
                    </a:schemeClr>
                  </a:solidFill>
                  <a:latin typeface="Cambria" panose="02040503050406030204" pitchFamily="18" charset="0"/>
                </a:rPr>
                <a:t>Gaertner</a:t>
              </a:r>
              <a:r>
                <a:rPr lang="it-IT" sz="1600" b="1" dirty="0">
                  <a:solidFill>
                    <a:schemeClr val="tx2">
                      <a:lumMod val="75000"/>
                    </a:schemeClr>
                  </a:solidFill>
                  <a:latin typeface="Cambria" panose="02040503050406030204" pitchFamily="18" charset="0"/>
                </a:rPr>
                <a:t> [2005]</a:t>
              </a:r>
            </a:p>
          </p:txBody>
        </p:sp>
        <p:sp>
          <p:nvSpPr>
            <p:cNvPr id="13" name="CasellaDiTesto 12">
              <a:extLst>
                <a:ext uri="{FF2B5EF4-FFF2-40B4-BE49-F238E27FC236}">
                  <a16:creationId xmlns:a16="http://schemas.microsoft.com/office/drawing/2014/main" id="{0C6A9297-75DE-264A-8E80-9DFE74CC9257}"/>
                </a:ext>
              </a:extLst>
            </p:cNvPr>
            <p:cNvSpPr txBox="1"/>
            <p:nvPr/>
          </p:nvSpPr>
          <p:spPr>
            <a:xfrm>
              <a:off x="2871603" y="2668284"/>
              <a:ext cx="2346316" cy="830997"/>
            </a:xfrm>
            <a:prstGeom prst="rect">
              <a:avLst/>
            </a:prstGeom>
            <a:noFill/>
            <a:ln w="19050">
              <a:noFill/>
            </a:ln>
          </p:spPr>
          <p:txBody>
            <a:bodyPr wrap="square" rtlCol="0">
              <a:spAutoFit/>
            </a:bodyPr>
            <a:lstStyle/>
            <a:p>
              <a:r>
                <a:rPr lang="it-IT" sz="1600" b="1" dirty="0">
                  <a:solidFill>
                    <a:schemeClr val="tx2">
                      <a:lumMod val="75000"/>
                    </a:schemeClr>
                  </a:solidFill>
                  <a:latin typeface="Cambria" panose="02040503050406030204" pitchFamily="18" charset="0"/>
                </a:rPr>
                <a:t>TEMPORAL NEED-THREAT MODEL di [Williams, 2009] </a:t>
              </a:r>
            </a:p>
          </p:txBody>
        </p:sp>
        <p:sp>
          <p:nvSpPr>
            <p:cNvPr id="14" name="CasellaDiTesto 13">
              <a:extLst>
                <a:ext uri="{FF2B5EF4-FFF2-40B4-BE49-F238E27FC236}">
                  <a16:creationId xmlns:a16="http://schemas.microsoft.com/office/drawing/2014/main" id="{D9B7536D-DA00-CC46-8B0D-7DDA24529F51}"/>
                </a:ext>
              </a:extLst>
            </p:cNvPr>
            <p:cNvSpPr txBox="1"/>
            <p:nvPr/>
          </p:nvSpPr>
          <p:spPr>
            <a:xfrm>
              <a:off x="5605753" y="2657883"/>
              <a:ext cx="2566635" cy="584775"/>
            </a:xfrm>
            <a:prstGeom prst="rect">
              <a:avLst/>
            </a:prstGeom>
            <a:noFill/>
            <a:ln w="19050">
              <a:noFill/>
            </a:ln>
          </p:spPr>
          <p:txBody>
            <a:bodyPr wrap="square" rtlCol="0">
              <a:spAutoFit/>
            </a:bodyPr>
            <a:lstStyle/>
            <a:p>
              <a:r>
                <a:rPr lang="it-IT" sz="1600" b="1" dirty="0">
                  <a:solidFill>
                    <a:schemeClr val="tx2">
                      <a:lumMod val="75000"/>
                    </a:schemeClr>
                  </a:solidFill>
                  <a:latin typeface="Cambria" panose="02040503050406030204" pitchFamily="18" charset="0"/>
                </a:rPr>
                <a:t>MULTIMOTIVE MODEL [</a:t>
              </a:r>
              <a:r>
                <a:rPr lang="it-IT" sz="1600" b="1" dirty="0" err="1">
                  <a:solidFill>
                    <a:schemeClr val="tx2">
                      <a:lumMod val="75000"/>
                    </a:schemeClr>
                  </a:solidFill>
                  <a:latin typeface="Cambria" panose="02040503050406030204" pitchFamily="18" charset="0"/>
                </a:rPr>
                <a:t>Richman</a:t>
              </a:r>
              <a:r>
                <a:rPr lang="it-IT" sz="1600" b="1" dirty="0">
                  <a:solidFill>
                    <a:schemeClr val="tx2">
                      <a:lumMod val="75000"/>
                    </a:schemeClr>
                  </a:solidFill>
                  <a:latin typeface="Cambria" panose="02040503050406030204" pitchFamily="18" charset="0"/>
                </a:rPr>
                <a:t> e </a:t>
              </a:r>
              <a:r>
                <a:rPr lang="it-IT" sz="1600" b="1" dirty="0" err="1">
                  <a:solidFill>
                    <a:schemeClr val="tx2">
                      <a:lumMod val="75000"/>
                    </a:schemeClr>
                  </a:solidFill>
                  <a:latin typeface="Cambria" panose="02040503050406030204" pitchFamily="18" charset="0"/>
                </a:rPr>
                <a:t>Leary</a:t>
              </a:r>
              <a:r>
                <a:rPr lang="it-IT" sz="1600" b="1" dirty="0">
                  <a:solidFill>
                    <a:schemeClr val="tx2">
                      <a:lumMod val="75000"/>
                    </a:schemeClr>
                  </a:solidFill>
                  <a:latin typeface="Cambria" panose="02040503050406030204" pitchFamily="18" charset="0"/>
                </a:rPr>
                <a:t>, 2009]</a:t>
              </a:r>
            </a:p>
          </p:txBody>
        </p:sp>
        <p:sp>
          <p:nvSpPr>
            <p:cNvPr id="15" name="CasellaDiTesto 14">
              <a:extLst>
                <a:ext uri="{FF2B5EF4-FFF2-40B4-BE49-F238E27FC236}">
                  <a16:creationId xmlns:a16="http://schemas.microsoft.com/office/drawing/2014/main" id="{0A56716B-5BF8-0143-89D9-FF03CDC7101A}"/>
                </a:ext>
              </a:extLst>
            </p:cNvPr>
            <p:cNvSpPr txBox="1"/>
            <p:nvPr/>
          </p:nvSpPr>
          <p:spPr>
            <a:xfrm>
              <a:off x="137451" y="3654544"/>
              <a:ext cx="2346317" cy="2031325"/>
            </a:xfrm>
            <a:prstGeom prst="rect">
              <a:avLst/>
            </a:prstGeom>
            <a:noFill/>
            <a:ln w="6350">
              <a:noFill/>
            </a:ln>
          </p:spPr>
          <p:txBody>
            <a:bodyPr wrap="square" rtlCol="0">
              <a:spAutoFit/>
            </a:bodyPr>
            <a:lstStyle/>
            <a:p>
              <a:r>
                <a:rPr lang="it-IT" sz="1400" dirty="0">
                  <a:latin typeface="Cambria" panose="02040503050406030204" pitchFamily="18" charset="0"/>
                </a:rPr>
                <a:t>Focalizzato </a:t>
              </a:r>
              <a:r>
                <a:rPr lang="it-IT" sz="1400" b="1" dirty="0">
                  <a:latin typeface="Cambria" panose="02040503050406030204" pitchFamily="18" charset="0"/>
                </a:rPr>
                <a:t>sull’attenzione sociale</a:t>
              </a:r>
              <a:r>
                <a:rPr lang="it-IT" sz="1400" dirty="0">
                  <a:latin typeface="Cambria" panose="02040503050406030204" pitchFamily="18" charset="0"/>
                </a:rPr>
                <a:t> che segue alla percezione di esclusione</a:t>
              </a:r>
              <a:r>
                <a:rPr lang="it-IT" sz="1400" dirty="0" smtClean="0">
                  <a:latin typeface="Cambria" panose="02040503050406030204" pitchFamily="18" charset="0"/>
                </a:rPr>
                <a:t>. Le persone che si sentono escluse monitorano ciò che accade attorno a loro (sorrisi, volti, posture, parole </a:t>
              </a:r>
              <a:r>
                <a:rPr lang="it-IT" sz="1400" dirty="0" err="1" smtClean="0">
                  <a:latin typeface="Cambria" panose="02040503050406030204" pitchFamily="18" charset="0"/>
                </a:rPr>
                <a:t>ecc</a:t>
              </a:r>
              <a:r>
                <a:rPr lang="it-IT" sz="1400" dirty="0" smtClean="0">
                  <a:latin typeface="Cambria" panose="02040503050406030204" pitchFamily="18" charset="0"/>
                </a:rPr>
                <a:t>…) per essere incluse. </a:t>
              </a:r>
              <a:endParaRPr lang="it-IT" sz="1400" dirty="0">
                <a:latin typeface="Cambria" panose="02040503050406030204" pitchFamily="18" charset="0"/>
              </a:endParaRPr>
            </a:p>
          </p:txBody>
        </p:sp>
        <p:sp>
          <p:nvSpPr>
            <p:cNvPr id="19" name="CasellaDiTesto 18">
              <a:extLst>
                <a:ext uri="{FF2B5EF4-FFF2-40B4-BE49-F238E27FC236}">
                  <a16:creationId xmlns:a16="http://schemas.microsoft.com/office/drawing/2014/main" id="{9EF50ED2-1962-CC41-9DBC-D9388C5BA79F}"/>
                </a:ext>
              </a:extLst>
            </p:cNvPr>
            <p:cNvSpPr txBox="1"/>
            <p:nvPr/>
          </p:nvSpPr>
          <p:spPr>
            <a:xfrm>
              <a:off x="2699792" y="3571513"/>
              <a:ext cx="2656899" cy="2467753"/>
            </a:xfrm>
            <a:prstGeom prst="rect">
              <a:avLst/>
            </a:prstGeom>
            <a:noFill/>
            <a:ln w="6350">
              <a:noFill/>
            </a:ln>
          </p:spPr>
          <p:txBody>
            <a:bodyPr wrap="square" rtlCol="0">
              <a:spAutoFit/>
            </a:bodyPr>
            <a:lstStyle/>
            <a:p>
              <a:r>
                <a:rPr lang="it-IT" sz="1050" dirty="0">
                  <a:latin typeface="Cambria" panose="02040503050406030204" pitchFamily="18" charset="0"/>
                </a:rPr>
                <a:t>Propone una </a:t>
              </a:r>
              <a:r>
                <a:rPr lang="it-IT" sz="1050" b="1" dirty="0">
                  <a:latin typeface="Cambria" panose="02040503050406030204" pitchFamily="18" charset="0"/>
                </a:rPr>
                <a:t>serie di eventi</a:t>
              </a:r>
              <a:r>
                <a:rPr lang="it-IT" sz="1050" dirty="0">
                  <a:latin typeface="Cambria" panose="02040503050406030204" pitchFamily="18" charset="0"/>
                </a:rPr>
                <a:t>, temporalmente situati, che spiegano la minaccia dell’ostracismo ai bisogni psicologici fondamentali.  </a:t>
              </a:r>
              <a:endParaRPr lang="it-IT" sz="1050" dirty="0" smtClean="0">
                <a:latin typeface="Cambria" panose="02040503050406030204" pitchFamily="18" charset="0"/>
              </a:endParaRPr>
            </a:p>
            <a:p>
              <a:r>
                <a:rPr lang="it-IT" sz="1050" dirty="0" smtClean="0">
                  <a:latin typeface="Cambria" panose="02040503050406030204" pitchFamily="18" charset="0"/>
                </a:rPr>
                <a:t>1 </a:t>
              </a:r>
              <a:r>
                <a:rPr lang="it-IT" sz="1050" dirty="0" err="1" smtClean="0">
                  <a:latin typeface="Cambria" panose="02040503050406030204" pitchFamily="18" charset="0"/>
                </a:rPr>
                <a:t>step</a:t>
              </a:r>
              <a:r>
                <a:rPr lang="it-IT" sz="1050" dirty="0" smtClean="0">
                  <a:latin typeface="Cambria" panose="02040503050406030204" pitchFamily="18" charset="0"/>
                </a:rPr>
                <a:t> </a:t>
              </a:r>
              <a:r>
                <a:rPr lang="it-IT" sz="1050" dirty="0" err="1" smtClean="0">
                  <a:latin typeface="Cambria" panose="02040503050406030204" pitchFamily="18" charset="0"/>
                </a:rPr>
                <a:t>detection</a:t>
              </a:r>
              <a:r>
                <a:rPr lang="it-IT" sz="1050" dirty="0" smtClean="0">
                  <a:latin typeface="Cambria" panose="02040503050406030204" pitchFamily="18" charset="0"/>
                </a:rPr>
                <a:t>: le persone sono in grado automaticamente e inconsciamente di individuare segnali minimi di ostracismo come il mancato sorriso o saluto</a:t>
              </a:r>
            </a:p>
            <a:p>
              <a:r>
                <a:rPr lang="it-IT" sz="1050" dirty="0" smtClean="0">
                  <a:latin typeface="Cambria" panose="02040503050406030204" pitchFamily="18" charset="0"/>
                </a:rPr>
                <a:t>2 </a:t>
              </a:r>
              <a:r>
                <a:rPr lang="it-IT" sz="1050" dirty="0" err="1" smtClean="0">
                  <a:latin typeface="Cambria" panose="02040503050406030204" pitchFamily="18" charset="0"/>
                </a:rPr>
                <a:t>step</a:t>
              </a:r>
              <a:r>
                <a:rPr lang="it-IT" sz="1050" dirty="0" smtClean="0">
                  <a:latin typeface="Cambria" panose="02040503050406030204" pitchFamily="18" charset="0"/>
                </a:rPr>
                <a:t> </a:t>
              </a:r>
              <a:r>
                <a:rPr lang="it-IT" sz="1050" dirty="0" err="1" smtClean="0">
                  <a:latin typeface="Cambria" panose="02040503050406030204" pitchFamily="18" charset="0"/>
                </a:rPr>
                <a:t>reflexive</a:t>
              </a:r>
              <a:r>
                <a:rPr lang="it-IT" sz="1050" dirty="0" smtClean="0">
                  <a:latin typeface="Cambria" panose="02040503050406030204" pitchFamily="18" charset="0"/>
                </a:rPr>
                <a:t> stage (si prova dolore per l’ostracismo) </a:t>
              </a:r>
              <a:r>
                <a:rPr lang="it-IT" sz="1050" dirty="0" err="1" smtClean="0">
                  <a:latin typeface="Cambria" panose="02040503050406030204" pitchFamily="18" charset="0"/>
                </a:rPr>
                <a:t>reflective</a:t>
              </a:r>
              <a:r>
                <a:rPr lang="it-IT" sz="1050" dirty="0" smtClean="0">
                  <a:latin typeface="Cambria" panose="02040503050406030204" pitchFamily="18" charset="0"/>
                </a:rPr>
                <a:t> stage (si cerca di riparare cercando le cause dell’ostracismo attraverso strategie di </a:t>
              </a:r>
              <a:r>
                <a:rPr lang="it-IT" sz="1050" dirty="0" err="1" smtClean="0">
                  <a:latin typeface="Cambria" panose="02040503050406030204" pitchFamily="18" charset="0"/>
                </a:rPr>
                <a:t>coping</a:t>
              </a:r>
              <a:r>
                <a:rPr lang="it-IT" sz="1050" dirty="0" smtClean="0">
                  <a:latin typeface="Cambria" panose="02040503050406030204" pitchFamily="18" charset="0"/>
                </a:rPr>
                <a:t> come l’obbedienza, il conformismo, la riparazione) </a:t>
              </a:r>
              <a:r>
                <a:rPr lang="it-IT" sz="1050" dirty="0" err="1" smtClean="0">
                  <a:latin typeface="Cambria" panose="02040503050406030204" pitchFamily="18" charset="0"/>
                </a:rPr>
                <a:t>resignation</a:t>
              </a:r>
              <a:r>
                <a:rPr lang="it-IT" sz="1050" dirty="0" smtClean="0">
                  <a:latin typeface="Cambria" panose="02040503050406030204" pitchFamily="18" charset="0"/>
                </a:rPr>
                <a:t> stage (rassegnazione, impotenza, mancanza di speranza, alienazione e depressione se non si riesce a riparare l’ostracismo)</a:t>
              </a:r>
              <a:endParaRPr lang="it-IT" sz="1050" dirty="0" smtClean="0">
                <a:latin typeface="Cambria" panose="02040503050406030204" pitchFamily="18" charset="0"/>
              </a:endParaRPr>
            </a:p>
          </p:txBody>
        </p:sp>
        <p:sp>
          <p:nvSpPr>
            <p:cNvPr id="21" name="CasellaDiTesto 20">
              <a:extLst>
                <a:ext uri="{FF2B5EF4-FFF2-40B4-BE49-F238E27FC236}">
                  <a16:creationId xmlns:a16="http://schemas.microsoft.com/office/drawing/2014/main" id="{F3BC3DCA-3D58-A84D-B5D5-6408F191B3AF}"/>
                </a:ext>
              </a:extLst>
            </p:cNvPr>
            <p:cNvSpPr txBox="1"/>
            <p:nvPr/>
          </p:nvSpPr>
          <p:spPr>
            <a:xfrm>
              <a:off x="5605754" y="3571513"/>
              <a:ext cx="2710662" cy="1847651"/>
            </a:xfrm>
            <a:prstGeom prst="rect">
              <a:avLst/>
            </a:prstGeom>
            <a:noFill/>
            <a:ln w="6350">
              <a:noFill/>
            </a:ln>
          </p:spPr>
          <p:txBody>
            <a:bodyPr wrap="square" rtlCol="0">
              <a:spAutoFit/>
            </a:bodyPr>
            <a:lstStyle/>
            <a:p>
              <a:r>
                <a:rPr lang="it-IT" sz="1400" dirty="0">
                  <a:latin typeface="Cambria" panose="02040503050406030204" pitchFamily="18" charset="0"/>
                </a:rPr>
                <a:t>Focalizzato sugli stadi temporali che seguono la percezione di esclusione. Indaga come, le diverse interpretazioni dell’esclusione sociale possano predire </a:t>
              </a:r>
              <a:r>
                <a:rPr lang="it-IT" sz="1400" b="1" dirty="0">
                  <a:latin typeface="Cambria" panose="02040503050406030204" pitchFamily="18" charset="0"/>
                </a:rPr>
                <a:t>diverse risposte </a:t>
              </a:r>
              <a:r>
                <a:rPr lang="it-IT" sz="1400" b="1" dirty="0" smtClean="0">
                  <a:latin typeface="Cambria" panose="02040503050406030204" pitchFamily="18" charset="0"/>
                </a:rPr>
                <a:t>comportamentali </a:t>
              </a:r>
              <a:r>
                <a:rPr lang="it-IT" sz="1400" dirty="0" smtClean="0">
                  <a:latin typeface="Cambria" panose="02040503050406030204" pitchFamily="18" charset="0"/>
                </a:rPr>
                <a:t>per essere di nuovo accettati </a:t>
              </a:r>
              <a:r>
                <a:rPr lang="it-IT" sz="1400" b="1" dirty="0" smtClean="0">
                  <a:latin typeface="Cambria" panose="02040503050406030204" pitchFamily="18" charset="0"/>
                </a:rPr>
                <a:t>(</a:t>
              </a:r>
              <a:r>
                <a:rPr lang="it-IT" sz="1400" b="1" dirty="0" err="1" smtClean="0">
                  <a:latin typeface="Cambria" panose="02040503050406030204" pitchFamily="18" charset="0"/>
                </a:rPr>
                <a:t>prosocialità</a:t>
              </a:r>
              <a:r>
                <a:rPr lang="it-IT" sz="1400" b="1" dirty="0" smtClean="0">
                  <a:latin typeface="Cambria" panose="02040503050406030204" pitchFamily="18" charset="0"/>
                </a:rPr>
                <a:t>, </a:t>
              </a:r>
              <a:r>
                <a:rPr lang="it-IT" sz="1400" b="1" dirty="0" err="1" smtClean="0">
                  <a:latin typeface="Cambria" panose="02040503050406030204" pitchFamily="18" charset="0"/>
                </a:rPr>
                <a:t>evitamento</a:t>
              </a:r>
              <a:r>
                <a:rPr lang="it-IT" sz="1400" b="1" dirty="0" smtClean="0">
                  <a:latin typeface="Cambria" panose="02040503050406030204" pitchFamily="18" charset="0"/>
                </a:rPr>
                <a:t>, </a:t>
              </a:r>
              <a:r>
                <a:rPr lang="it-IT" sz="1400" b="1" dirty="0" err="1" smtClean="0">
                  <a:latin typeface="Cambria" panose="02040503050406030204" pitchFamily="18" charset="0"/>
                </a:rPr>
                <a:t>antisocialità</a:t>
              </a:r>
              <a:r>
                <a:rPr lang="it-IT" sz="1400" b="1" dirty="0" smtClean="0">
                  <a:latin typeface="Cambria" panose="02040503050406030204" pitchFamily="18" charset="0"/>
                </a:rPr>
                <a:t>)</a:t>
              </a:r>
              <a:r>
                <a:rPr lang="it-IT" sz="1400" dirty="0" smtClean="0">
                  <a:latin typeface="Cambria" panose="02040503050406030204" pitchFamily="18" charset="0"/>
                </a:rPr>
                <a:t>.</a:t>
              </a:r>
              <a:endParaRPr lang="it-IT" sz="1400" dirty="0">
                <a:latin typeface="Cambria" panose="02040503050406030204" pitchFamily="18" charset="0"/>
              </a:endParaRPr>
            </a:p>
          </p:txBody>
        </p:sp>
        <p:cxnSp>
          <p:nvCxnSpPr>
            <p:cNvPr id="25" name="Connettore 1 24">
              <a:extLst>
                <a:ext uri="{FF2B5EF4-FFF2-40B4-BE49-F238E27FC236}">
                  <a16:creationId xmlns:a16="http://schemas.microsoft.com/office/drawing/2014/main" id="{896A6CB9-929E-C34B-A0E0-161559939959}"/>
                </a:ext>
              </a:extLst>
            </p:cNvPr>
            <p:cNvCxnSpPr>
              <a:cxnSpLocks/>
            </p:cNvCxnSpPr>
            <p:nvPr/>
          </p:nvCxnSpPr>
          <p:spPr>
            <a:xfrm>
              <a:off x="2699792" y="2642096"/>
              <a:ext cx="0" cy="3451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ttore 1 25">
              <a:extLst>
                <a:ext uri="{FF2B5EF4-FFF2-40B4-BE49-F238E27FC236}">
                  <a16:creationId xmlns:a16="http://schemas.microsoft.com/office/drawing/2014/main" id="{A9E9916B-D964-7645-85E2-81FB6029FEA2}"/>
                </a:ext>
              </a:extLst>
            </p:cNvPr>
            <p:cNvCxnSpPr>
              <a:cxnSpLocks/>
            </p:cNvCxnSpPr>
            <p:nvPr/>
          </p:nvCxnSpPr>
          <p:spPr>
            <a:xfrm>
              <a:off x="5436096" y="2657883"/>
              <a:ext cx="0" cy="34512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3750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8</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Il Social </a:t>
            </a:r>
            <a:r>
              <a:rPr lang="it-IT" sz="2400" b="1" dirty="0" err="1">
                <a:solidFill>
                  <a:schemeClr val="tx1"/>
                </a:solidFill>
                <a:latin typeface="Cambria" panose="02040503050406030204" pitchFamily="18" charset="0"/>
                <a:cs typeface="Arial" panose="020B0604020202020204" pitchFamily="34" charset="0"/>
              </a:rPr>
              <a:t>Monitoring</a:t>
            </a:r>
            <a:r>
              <a:rPr lang="it-IT" sz="2400" b="1" dirty="0">
                <a:solidFill>
                  <a:schemeClr val="tx1"/>
                </a:solidFill>
                <a:latin typeface="Cambria" panose="02040503050406030204" pitchFamily="18" charset="0"/>
                <a:cs typeface="Arial" panose="020B0604020202020204" pitchFamily="34" charset="0"/>
              </a:rPr>
              <a:t> System [</a:t>
            </a:r>
            <a:r>
              <a:rPr lang="it-IT" sz="2400" b="1" dirty="0" err="1">
                <a:solidFill>
                  <a:schemeClr val="tx1"/>
                </a:solidFill>
                <a:latin typeface="Cambria" panose="02040503050406030204" pitchFamily="18" charset="0"/>
                <a:cs typeface="Arial" panose="020B0604020202020204" pitchFamily="34" charset="0"/>
              </a:rPr>
              <a:t>Pickett</a:t>
            </a:r>
            <a:r>
              <a:rPr lang="it-IT" sz="2400" b="1" dirty="0">
                <a:solidFill>
                  <a:schemeClr val="tx1"/>
                </a:solidFill>
                <a:latin typeface="Cambria" panose="02040503050406030204" pitchFamily="18" charset="0"/>
                <a:cs typeface="Arial" panose="020B0604020202020204" pitchFamily="34" charset="0"/>
              </a:rPr>
              <a:t> e </a:t>
            </a:r>
            <a:r>
              <a:rPr lang="it-IT" sz="2400" b="1" dirty="0" err="1">
                <a:solidFill>
                  <a:schemeClr val="tx1"/>
                </a:solidFill>
                <a:latin typeface="Cambria" panose="02040503050406030204" pitchFamily="18" charset="0"/>
                <a:cs typeface="Arial" panose="020B0604020202020204" pitchFamily="34" charset="0"/>
              </a:rPr>
              <a:t>Gaertner</a:t>
            </a:r>
            <a:r>
              <a:rPr lang="it-IT" sz="2400" b="1" dirty="0">
                <a:solidFill>
                  <a:schemeClr val="tx1"/>
                </a:solidFill>
                <a:latin typeface="Cambria" panose="02040503050406030204" pitchFamily="18" charset="0"/>
                <a:cs typeface="Arial" panose="020B0604020202020204" pitchFamily="34" charset="0"/>
              </a:rPr>
              <a:t>, 2005]</a:t>
            </a:r>
          </a:p>
        </p:txBody>
      </p:sp>
      <p:sp>
        <p:nvSpPr>
          <p:cNvPr id="16" name="CasellaDiTesto 15">
            <a:extLst>
              <a:ext uri="{FF2B5EF4-FFF2-40B4-BE49-F238E27FC236}">
                <a16:creationId xmlns:a16="http://schemas.microsoft.com/office/drawing/2014/main" id="{4177FF9D-5096-364F-9359-583377D6A621}"/>
              </a:ext>
            </a:extLst>
          </p:cNvPr>
          <p:cNvSpPr txBox="1"/>
          <p:nvPr/>
        </p:nvSpPr>
        <p:spPr>
          <a:xfrm>
            <a:off x="1661452" y="1680884"/>
            <a:ext cx="8755028" cy="584775"/>
          </a:xfrm>
          <a:prstGeom prst="rect">
            <a:avLst/>
          </a:prstGeom>
          <a:solidFill>
            <a:schemeClr val="bg1"/>
          </a:solidFill>
          <a:ln w="19050">
            <a:solidFill>
              <a:schemeClr val="tx2"/>
            </a:solidFill>
          </a:ln>
        </p:spPr>
        <p:txBody>
          <a:bodyPr wrap="square" rtlCol="0">
            <a:spAutoFit/>
          </a:bodyPr>
          <a:lstStyle/>
          <a:p>
            <a:r>
              <a:rPr lang="it-IT" sz="1600" dirty="0">
                <a:latin typeface="Cambria" panose="02040503050406030204" pitchFamily="18" charset="0"/>
              </a:rPr>
              <a:t>Gli esseri umani possiedono un </a:t>
            </a:r>
            <a:r>
              <a:rPr lang="it-IT" sz="1600" b="1" dirty="0">
                <a:latin typeface="Cambria" panose="02040503050406030204" pitchFamily="18" charset="0"/>
              </a:rPr>
              <a:t>SISTEMA DI MONITORAGGIO SOCIALE </a:t>
            </a:r>
            <a:r>
              <a:rPr lang="it-IT" sz="1600" dirty="0">
                <a:latin typeface="Cambria" panose="02040503050406030204" pitchFamily="18" charset="0"/>
              </a:rPr>
              <a:t>che può essere attivato in un dato momento e contesto. </a:t>
            </a:r>
            <a:endParaRPr lang="it-IT" sz="1600" b="1" dirty="0">
              <a:latin typeface="Cambria" panose="02040503050406030204" pitchFamily="18" charset="0"/>
            </a:endParaRPr>
          </a:p>
        </p:txBody>
      </p:sp>
      <p:grpSp>
        <p:nvGrpSpPr>
          <p:cNvPr id="33" name="Gruppo 32">
            <a:extLst>
              <a:ext uri="{FF2B5EF4-FFF2-40B4-BE49-F238E27FC236}">
                <a16:creationId xmlns:a16="http://schemas.microsoft.com/office/drawing/2014/main" id="{67EE4069-64CB-C843-B5CE-A18D94056D47}"/>
              </a:ext>
            </a:extLst>
          </p:cNvPr>
          <p:cNvGrpSpPr/>
          <p:nvPr/>
        </p:nvGrpSpPr>
        <p:grpSpPr>
          <a:xfrm>
            <a:off x="1661452" y="2348881"/>
            <a:ext cx="8755028" cy="1592887"/>
            <a:chOff x="137452" y="2348880"/>
            <a:chExt cx="8755028" cy="1592887"/>
          </a:xfrm>
        </p:grpSpPr>
        <p:sp>
          <p:nvSpPr>
            <p:cNvPr id="17" name="CasellaDiTesto 16">
              <a:extLst>
                <a:ext uri="{FF2B5EF4-FFF2-40B4-BE49-F238E27FC236}">
                  <a16:creationId xmlns:a16="http://schemas.microsoft.com/office/drawing/2014/main" id="{97BB0E3B-C4E8-6044-990B-D8AEA82241ED}"/>
                </a:ext>
              </a:extLst>
            </p:cNvPr>
            <p:cNvSpPr txBox="1"/>
            <p:nvPr/>
          </p:nvSpPr>
          <p:spPr>
            <a:xfrm>
              <a:off x="137452" y="2348880"/>
              <a:ext cx="8755028" cy="830997"/>
            </a:xfrm>
            <a:prstGeom prst="rect">
              <a:avLst/>
            </a:prstGeom>
            <a:solidFill>
              <a:schemeClr val="bg1"/>
            </a:solidFill>
            <a:ln w="19050">
              <a:solidFill>
                <a:schemeClr val="tx2"/>
              </a:solidFill>
            </a:ln>
          </p:spPr>
          <p:txBody>
            <a:bodyPr wrap="square" rtlCol="0">
              <a:spAutoFit/>
            </a:bodyPr>
            <a:lstStyle/>
            <a:p>
              <a:r>
                <a:rPr lang="it-IT" sz="1600" dirty="0">
                  <a:latin typeface="Cambria" panose="02040503050406030204" pitchFamily="18" charset="0"/>
                </a:rPr>
                <a:t>Una volta attivato, questo sistema </a:t>
              </a:r>
              <a:r>
                <a:rPr lang="it-IT" sz="1600" b="1" dirty="0">
                  <a:latin typeface="Cambria" panose="02040503050406030204" pitchFamily="18" charset="0"/>
                </a:rPr>
                <a:t>MOTIVA</a:t>
              </a:r>
              <a:r>
                <a:rPr lang="it-IT" sz="1600" dirty="0">
                  <a:latin typeface="Cambria" panose="02040503050406030204" pitchFamily="18" charset="0"/>
                </a:rPr>
                <a:t> L’INDIVIDUO A MONITORARE E SEGUIRE I </a:t>
              </a:r>
              <a:r>
                <a:rPr lang="it-IT" sz="1600" b="1" dirty="0">
                  <a:latin typeface="Cambria" panose="02040503050406030204" pitchFamily="18" charset="0"/>
                </a:rPr>
                <a:t>SEGNALI SOCIALI</a:t>
              </a:r>
              <a:r>
                <a:rPr lang="it-IT" sz="1600" dirty="0">
                  <a:latin typeface="Cambria" panose="02040503050406030204" pitchFamily="18" charset="0"/>
                </a:rPr>
                <a:t> che le altre persone emettono per MIGLIORARE LE POSSIBILITÀ DI RE-INCLUSIONE (o evitare ostracismo e rifiuto sociale).</a:t>
              </a:r>
              <a:endParaRPr lang="it-IT" sz="1600" b="1" dirty="0">
                <a:latin typeface="Cambria" panose="02040503050406030204" pitchFamily="18" charset="0"/>
              </a:endParaRPr>
            </a:p>
          </p:txBody>
        </p:sp>
        <p:sp>
          <p:nvSpPr>
            <p:cNvPr id="3" name="CasellaDiTesto 2">
              <a:extLst>
                <a:ext uri="{FF2B5EF4-FFF2-40B4-BE49-F238E27FC236}">
                  <a16:creationId xmlns:a16="http://schemas.microsoft.com/office/drawing/2014/main" id="{F9504383-90D0-254A-A24B-60724859D04F}"/>
                </a:ext>
              </a:extLst>
            </p:cNvPr>
            <p:cNvSpPr txBox="1"/>
            <p:nvPr/>
          </p:nvSpPr>
          <p:spPr>
            <a:xfrm>
              <a:off x="2146002" y="3356992"/>
              <a:ext cx="6746478" cy="584775"/>
            </a:xfrm>
            <a:prstGeom prst="rect">
              <a:avLst/>
            </a:prstGeom>
            <a:solidFill>
              <a:schemeClr val="bg1"/>
            </a:solidFill>
            <a:ln>
              <a:solidFill>
                <a:schemeClr val="tx2"/>
              </a:solidFill>
            </a:ln>
          </p:spPr>
          <p:txBody>
            <a:bodyPr wrap="square" rtlCol="0">
              <a:spAutoFit/>
            </a:bodyPr>
            <a:lstStyle/>
            <a:p>
              <a:r>
                <a:rPr lang="it-IT" sz="1600" b="1" dirty="0">
                  <a:latin typeface="Cambria" panose="02040503050406030204" pitchFamily="18" charset="0"/>
                </a:rPr>
                <a:t>IPERSENSIBILITÀ</a:t>
              </a:r>
              <a:r>
                <a:rPr lang="it-IT" sz="1600" dirty="0">
                  <a:latin typeface="Cambria" panose="02040503050406030204" pitchFamily="18" charset="0"/>
                </a:rPr>
                <a:t> VERSO GLI </a:t>
              </a:r>
              <a:r>
                <a:rPr lang="it-IT" sz="1600" b="1" dirty="0">
                  <a:latin typeface="Cambria" panose="02040503050406030204" pitchFamily="18" charset="0"/>
                </a:rPr>
                <a:t>STIMOLI DI NATURA SOCIALE </a:t>
              </a:r>
              <a:r>
                <a:rPr lang="it-IT" sz="1600" dirty="0">
                  <a:latin typeface="Cambria" panose="02040503050406030204" pitchFamily="18" charset="0"/>
                </a:rPr>
                <a:t>(ad esempio, i volti).</a:t>
              </a:r>
            </a:p>
          </p:txBody>
        </p:sp>
        <p:cxnSp>
          <p:nvCxnSpPr>
            <p:cNvPr id="7" name="Connettore 4 6">
              <a:extLst>
                <a:ext uri="{FF2B5EF4-FFF2-40B4-BE49-F238E27FC236}">
                  <a16:creationId xmlns:a16="http://schemas.microsoft.com/office/drawing/2014/main" id="{7376F284-7464-0548-9742-BE4C9B195E95}"/>
                </a:ext>
              </a:extLst>
            </p:cNvPr>
            <p:cNvCxnSpPr>
              <a:cxnSpLocks/>
              <a:endCxn id="3" idx="1"/>
            </p:cNvCxnSpPr>
            <p:nvPr/>
          </p:nvCxnSpPr>
          <p:spPr>
            <a:xfrm>
              <a:off x="827584" y="3179877"/>
              <a:ext cx="1318418" cy="469503"/>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E09A2B45-E913-494C-BA10-4E8E88240027}"/>
                </a:ext>
              </a:extLst>
            </p:cNvPr>
            <p:cNvSpPr txBox="1"/>
            <p:nvPr/>
          </p:nvSpPr>
          <p:spPr>
            <a:xfrm>
              <a:off x="795427" y="3429000"/>
              <a:ext cx="1318418" cy="253916"/>
            </a:xfrm>
            <a:prstGeom prst="rect">
              <a:avLst/>
            </a:prstGeom>
            <a:noFill/>
          </p:spPr>
          <p:txBody>
            <a:bodyPr wrap="square" rtlCol="0">
              <a:spAutoFit/>
            </a:bodyPr>
            <a:lstStyle/>
            <a:p>
              <a:r>
                <a:rPr lang="it-IT" sz="1050" dirty="0">
                  <a:solidFill>
                    <a:schemeClr val="accent2">
                      <a:lumMod val="75000"/>
                    </a:schemeClr>
                  </a:solidFill>
                  <a:latin typeface="Cambria" panose="02040503050406030204" pitchFamily="18" charset="0"/>
                </a:rPr>
                <a:t>Principale effetto</a:t>
              </a:r>
            </a:p>
          </p:txBody>
        </p:sp>
      </p:grpSp>
      <p:grpSp>
        <p:nvGrpSpPr>
          <p:cNvPr id="34" name="Gruppo 33">
            <a:extLst>
              <a:ext uri="{FF2B5EF4-FFF2-40B4-BE49-F238E27FC236}">
                <a16:creationId xmlns:a16="http://schemas.microsoft.com/office/drawing/2014/main" id="{4BB2967F-9250-AF44-A019-F1665DA702DC}"/>
              </a:ext>
            </a:extLst>
          </p:cNvPr>
          <p:cNvGrpSpPr/>
          <p:nvPr/>
        </p:nvGrpSpPr>
        <p:grpSpPr>
          <a:xfrm>
            <a:off x="1692376" y="5190292"/>
            <a:ext cx="8624749" cy="830997"/>
            <a:chOff x="168375" y="5059258"/>
            <a:chExt cx="8624749" cy="830997"/>
          </a:xfrm>
        </p:grpSpPr>
        <p:sp>
          <p:nvSpPr>
            <p:cNvPr id="29" name="CasellaDiTesto 28">
              <a:extLst>
                <a:ext uri="{FF2B5EF4-FFF2-40B4-BE49-F238E27FC236}">
                  <a16:creationId xmlns:a16="http://schemas.microsoft.com/office/drawing/2014/main" id="{45543054-32D4-D543-9A5C-4A26823C3016}"/>
                </a:ext>
              </a:extLst>
            </p:cNvPr>
            <p:cNvSpPr txBox="1"/>
            <p:nvPr/>
          </p:nvSpPr>
          <p:spPr>
            <a:xfrm>
              <a:off x="168375" y="5301208"/>
              <a:ext cx="1318418" cy="369332"/>
            </a:xfrm>
            <a:prstGeom prst="rect">
              <a:avLst/>
            </a:prstGeom>
            <a:noFill/>
          </p:spPr>
          <p:txBody>
            <a:bodyPr wrap="square" rtlCol="0">
              <a:spAutoFit/>
            </a:bodyPr>
            <a:lstStyle/>
            <a:p>
              <a:r>
                <a:rPr lang="it-IT" b="1" dirty="0">
                  <a:solidFill>
                    <a:schemeClr val="accent2">
                      <a:lumMod val="75000"/>
                    </a:schemeClr>
                  </a:solidFill>
                  <a:latin typeface="Cambria" panose="02040503050406030204" pitchFamily="18" charset="0"/>
                </a:rPr>
                <a:t>Perché</a:t>
              </a:r>
            </a:p>
          </p:txBody>
        </p:sp>
        <p:sp>
          <p:nvSpPr>
            <p:cNvPr id="32" name="CasellaDiTesto 31">
              <a:extLst>
                <a:ext uri="{FF2B5EF4-FFF2-40B4-BE49-F238E27FC236}">
                  <a16:creationId xmlns:a16="http://schemas.microsoft.com/office/drawing/2014/main" id="{1B45B9FA-7C19-CD4F-904C-8E8CDADFCA2B}"/>
                </a:ext>
              </a:extLst>
            </p:cNvPr>
            <p:cNvSpPr txBox="1"/>
            <p:nvPr/>
          </p:nvSpPr>
          <p:spPr>
            <a:xfrm>
              <a:off x="1110579" y="5059258"/>
              <a:ext cx="7682545" cy="830997"/>
            </a:xfrm>
            <a:prstGeom prst="rect">
              <a:avLst/>
            </a:prstGeom>
            <a:solidFill>
              <a:schemeClr val="bg1"/>
            </a:solidFill>
            <a:ln w="19050">
              <a:solidFill>
                <a:srgbClr val="C00000"/>
              </a:solidFill>
            </a:ln>
          </p:spPr>
          <p:txBody>
            <a:bodyPr wrap="square" rtlCol="0">
              <a:spAutoFit/>
            </a:bodyPr>
            <a:lstStyle/>
            <a:p>
              <a:r>
                <a:rPr lang="it-IT" sz="1600" dirty="0">
                  <a:latin typeface="Cambria" panose="02040503050406030204" pitchFamily="18" charset="0"/>
                </a:rPr>
                <a:t>Quando la nostra inclusione sociale è a rischio, abbiamo bisogno di dedicare ancora più risorse cognitive del solito per leggere l’ambiente sociale che ci circonda e decidere </a:t>
              </a:r>
              <a:r>
                <a:rPr lang="it-IT" sz="1600" b="1" dirty="0">
                  <a:latin typeface="Cambria" panose="02040503050406030204" pitchFamily="18" charset="0"/>
                </a:rPr>
                <a:t>chi può essere una buona fonte di affiliazione e chi no</a:t>
              </a:r>
              <a:r>
                <a:rPr lang="it-IT" sz="1600" dirty="0">
                  <a:latin typeface="Cambria" panose="02040503050406030204" pitchFamily="18" charset="0"/>
                </a:rPr>
                <a:t>.</a:t>
              </a:r>
              <a:endParaRPr lang="it-IT" sz="1600" b="1" dirty="0">
                <a:latin typeface="Cambria" panose="02040503050406030204" pitchFamily="18" charset="0"/>
              </a:endParaRPr>
            </a:p>
          </p:txBody>
        </p:sp>
      </p:grpSp>
      <p:grpSp>
        <p:nvGrpSpPr>
          <p:cNvPr id="15" name="Gruppo 14">
            <a:extLst>
              <a:ext uri="{FF2B5EF4-FFF2-40B4-BE49-F238E27FC236}">
                <a16:creationId xmlns:a16="http://schemas.microsoft.com/office/drawing/2014/main" id="{3CE5A2E1-F83A-B840-B066-D747E17E4C63}"/>
              </a:ext>
            </a:extLst>
          </p:cNvPr>
          <p:cNvGrpSpPr/>
          <p:nvPr/>
        </p:nvGrpSpPr>
        <p:grpSpPr>
          <a:xfrm>
            <a:off x="1696900" y="4023459"/>
            <a:ext cx="8935604" cy="1077218"/>
            <a:chOff x="172900" y="4023459"/>
            <a:chExt cx="8935604" cy="1077218"/>
          </a:xfrm>
        </p:grpSpPr>
        <p:sp>
          <p:nvSpPr>
            <p:cNvPr id="24" name="CasellaDiTesto 23">
              <a:extLst>
                <a:ext uri="{FF2B5EF4-FFF2-40B4-BE49-F238E27FC236}">
                  <a16:creationId xmlns:a16="http://schemas.microsoft.com/office/drawing/2014/main" id="{B7CDC5CF-A238-6849-99DF-FE3B11C3C399}"/>
                </a:ext>
              </a:extLst>
            </p:cNvPr>
            <p:cNvSpPr txBox="1"/>
            <p:nvPr/>
          </p:nvSpPr>
          <p:spPr>
            <a:xfrm>
              <a:off x="3995936" y="4196697"/>
              <a:ext cx="5112568" cy="738664"/>
            </a:xfrm>
            <a:prstGeom prst="rect">
              <a:avLst/>
            </a:prstGeom>
            <a:noFill/>
            <a:ln w="6350">
              <a:noFill/>
            </a:ln>
          </p:spPr>
          <p:txBody>
            <a:bodyPr wrap="square" rtlCol="0">
              <a:spAutoFit/>
            </a:bodyPr>
            <a:lstStyle/>
            <a:p>
              <a:r>
                <a:rPr lang="it-IT" sz="1400" dirty="0">
                  <a:latin typeface="Cambria" panose="02040503050406030204" pitchFamily="18" charset="0"/>
                </a:rPr>
                <a:t>Quando </a:t>
              </a:r>
              <a:r>
                <a:rPr lang="it-IT" sz="1400" b="1" dirty="0">
                  <a:latin typeface="Cambria" panose="02040503050406030204" pitchFamily="18" charset="0"/>
                </a:rPr>
                <a:t>l’inclusione sociale è A RISCHIO</a:t>
              </a:r>
              <a:r>
                <a:rPr lang="it-IT" sz="1400" dirty="0">
                  <a:latin typeface="Cambria" panose="02040503050406030204" pitchFamily="18" charset="0"/>
                </a:rPr>
                <a:t>, gli individui sono più bravi a individuare </a:t>
              </a:r>
              <a:r>
                <a:rPr lang="it-IT" sz="1400" b="1" dirty="0">
                  <a:latin typeface="Cambria" panose="02040503050406030204" pitchFamily="18" charset="0"/>
                </a:rPr>
                <a:t>volti sorridenti </a:t>
              </a:r>
              <a:r>
                <a:rPr lang="it-IT" sz="1400" dirty="0">
                  <a:latin typeface="Cambria" panose="02040503050406030204" pitchFamily="18" charset="0"/>
                </a:rPr>
                <a:t>(rispetto a volti negativi o neutri) </a:t>
              </a:r>
              <a:r>
                <a:rPr lang="it-IT" sz="1400" b="1" dirty="0">
                  <a:latin typeface="Cambria" panose="02040503050406030204" pitchFamily="18" charset="0"/>
                </a:rPr>
                <a:t>e sguardi diretti </a:t>
              </a:r>
              <a:r>
                <a:rPr lang="it-IT" sz="1400" dirty="0">
                  <a:latin typeface="Cambria" panose="02040503050406030204" pitchFamily="18" charset="0"/>
                </a:rPr>
                <a:t>(rispetto a sguardi evitanti). </a:t>
              </a:r>
            </a:p>
          </p:txBody>
        </p:sp>
        <p:sp>
          <p:nvSpPr>
            <p:cNvPr id="14" name="CasellaDiTesto 13">
              <a:extLst>
                <a:ext uri="{FF2B5EF4-FFF2-40B4-BE49-F238E27FC236}">
                  <a16:creationId xmlns:a16="http://schemas.microsoft.com/office/drawing/2014/main" id="{478FD3B5-9A92-1D4B-AD92-4C8992905428}"/>
                </a:ext>
              </a:extLst>
            </p:cNvPr>
            <p:cNvSpPr txBox="1"/>
            <p:nvPr/>
          </p:nvSpPr>
          <p:spPr>
            <a:xfrm>
              <a:off x="172900" y="4023459"/>
              <a:ext cx="3390988" cy="1077218"/>
            </a:xfrm>
            <a:prstGeom prst="rect">
              <a:avLst/>
            </a:prstGeom>
            <a:noFill/>
          </p:spPr>
          <p:txBody>
            <a:bodyPr wrap="square" rtlCol="0">
              <a:spAutoFit/>
            </a:bodyPr>
            <a:lstStyle/>
            <a:p>
              <a:r>
                <a:rPr lang="it-IT" sz="1600" dirty="0">
                  <a:latin typeface="Cambria" panose="02040503050406030204" pitchFamily="18" charset="0"/>
                </a:rPr>
                <a:t>Perché sia funzionale, il sistema deve attivarsi </a:t>
              </a:r>
              <a:r>
                <a:rPr lang="it-IT" sz="1600" b="1" dirty="0">
                  <a:latin typeface="Cambria" panose="02040503050406030204" pitchFamily="18" charset="0"/>
                </a:rPr>
                <a:t>solo in date circostanze</a:t>
              </a:r>
              <a:r>
                <a:rPr lang="it-IT" sz="1600" dirty="0">
                  <a:latin typeface="Cambria" panose="02040503050406030204" pitchFamily="18" charset="0"/>
                </a:rPr>
                <a:t>, ovvero quando l’inclusione sociale è a rischio.</a:t>
              </a:r>
            </a:p>
          </p:txBody>
        </p:sp>
        <p:cxnSp>
          <p:nvCxnSpPr>
            <p:cNvPr id="9" name="Connettore 2 8">
              <a:extLst>
                <a:ext uri="{FF2B5EF4-FFF2-40B4-BE49-F238E27FC236}">
                  <a16:creationId xmlns:a16="http://schemas.microsoft.com/office/drawing/2014/main" id="{F5199362-544F-CF48-AFD4-D04BAB002E28}"/>
                </a:ext>
              </a:extLst>
            </p:cNvPr>
            <p:cNvCxnSpPr>
              <a:cxnSpLocks/>
            </p:cNvCxnSpPr>
            <p:nvPr/>
          </p:nvCxnSpPr>
          <p:spPr>
            <a:xfrm>
              <a:off x="3131840" y="4566029"/>
              <a:ext cx="8640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30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7E38C0-08CF-F741-88EF-F3398AD1F37A}"/>
              </a:ext>
            </a:extLst>
          </p:cNvPr>
          <p:cNvSpPr>
            <a:spLocks noGrp="1"/>
          </p:cNvSpPr>
          <p:nvPr>
            <p:ph type="sldNum" sz="quarter" idx="12"/>
          </p:nvPr>
        </p:nvSpPr>
        <p:spPr/>
        <p:txBody>
          <a:bodyPr/>
          <a:lstStyle/>
          <a:p>
            <a:fld id="{E3AAEEB7-370C-4CD1-84ED-44A96922B98A}" type="slidenum">
              <a:rPr lang="it-IT" smtClean="0"/>
              <a:pPr/>
              <a:t>9</a:t>
            </a:fld>
            <a:endParaRPr lang="it-IT"/>
          </a:p>
        </p:txBody>
      </p:sp>
      <p:sp>
        <p:nvSpPr>
          <p:cNvPr id="23" name="Rettangolo 22">
            <a:extLst>
              <a:ext uri="{FF2B5EF4-FFF2-40B4-BE49-F238E27FC236}">
                <a16:creationId xmlns:a16="http://schemas.microsoft.com/office/drawing/2014/main" id="{91AEAB86-EC33-464D-A83E-48DB0C2822C2}"/>
              </a:ext>
            </a:extLst>
          </p:cNvPr>
          <p:cNvSpPr/>
          <p:nvPr/>
        </p:nvSpPr>
        <p:spPr>
          <a:xfrm>
            <a:off x="1661452" y="590428"/>
            <a:ext cx="7818924" cy="858443"/>
          </a:xfrm>
          <a:prstGeom prst="rect">
            <a:avLst/>
          </a:prstGeom>
          <a:noFill/>
          <a:ln cmpd="sng">
            <a:solidFill>
              <a:schemeClr val="tx2">
                <a:alpha val="86000"/>
              </a:schemeClr>
            </a:solidFill>
            <a:prstDash val="solid"/>
            <a:extLst>
              <a:ext uri="{C807C97D-BFC1-408E-A445-0C87EB9F89A2}">
                <ask:lineSketchStyleProps xmlns:ask="http://schemas.microsoft.com/office/drawing/2018/sketchyshapes" xmlns="" sd="1219033472">
                  <a:custGeom>
                    <a:avLst/>
                    <a:gdLst>
                      <a:gd name="connsiteX0" fmla="*/ 0 w 9178724"/>
                      <a:gd name="connsiteY0" fmla="*/ 0 h 620030"/>
                      <a:gd name="connsiteX1" fmla="*/ 298309 w 9178724"/>
                      <a:gd name="connsiteY1" fmla="*/ 0 h 620030"/>
                      <a:gd name="connsiteX2" fmla="*/ 596617 w 9178724"/>
                      <a:gd name="connsiteY2" fmla="*/ 0 h 620030"/>
                      <a:gd name="connsiteX3" fmla="*/ 894926 w 9178724"/>
                      <a:gd name="connsiteY3" fmla="*/ 0 h 620030"/>
                      <a:gd name="connsiteX4" fmla="*/ 1652170 w 9178724"/>
                      <a:gd name="connsiteY4" fmla="*/ 0 h 620030"/>
                      <a:gd name="connsiteX5" fmla="*/ 2225841 w 9178724"/>
                      <a:gd name="connsiteY5" fmla="*/ 0 h 620030"/>
                      <a:gd name="connsiteX6" fmla="*/ 2524149 w 9178724"/>
                      <a:gd name="connsiteY6" fmla="*/ 0 h 620030"/>
                      <a:gd name="connsiteX7" fmla="*/ 3097819 w 9178724"/>
                      <a:gd name="connsiteY7" fmla="*/ 0 h 620030"/>
                      <a:gd name="connsiteX8" fmla="*/ 3855064 w 9178724"/>
                      <a:gd name="connsiteY8" fmla="*/ 0 h 620030"/>
                      <a:gd name="connsiteX9" fmla="*/ 4336947 w 9178724"/>
                      <a:gd name="connsiteY9" fmla="*/ 0 h 620030"/>
                      <a:gd name="connsiteX10" fmla="*/ 4818830 w 9178724"/>
                      <a:gd name="connsiteY10" fmla="*/ 0 h 620030"/>
                      <a:gd name="connsiteX11" fmla="*/ 5392500 w 9178724"/>
                      <a:gd name="connsiteY11" fmla="*/ 0 h 620030"/>
                      <a:gd name="connsiteX12" fmla="*/ 6057958 w 9178724"/>
                      <a:gd name="connsiteY12" fmla="*/ 0 h 620030"/>
                      <a:gd name="connsiteX13" fmla="*/ 6723415 w 9178724"/>
                      <a:gd name="connsiteY13" fmla="*/ 0 h 620030"/>
                      <a:gd name="connsiteX14" fmla="*/ 7388873 w 9178724"/>
                      <a:gd name="connsiteY14" fmla="*/ 0 h 620030"/>
                      <a:gd name="connsiteX15" fmla="*/ 8146118 w 9178724"/>
                      <a:gd name="connsiteY15" fmla="*/ 0 h 620030"/>
                      <a:gd name="connsiteX16" fmla="*/ 9178724 w 9178724"/>
                      <a:gd name="connsiteY16" fmla="*/ 0 h 620030"/>
                      <a:gd name="connsiteX17" fmla="*/ 9178724 w 9178724"/>
                      <a:gd name="connsiteY17" fmla="*/ 316215 h 620030"/>
                      <a:gd name="connsiteX18" fmla="*/ 9178724 w 9178724"/>
                      <a:gd name="connsiteY18" fmla="*/ 620030 h 620030"/>
                      <a:gd name="connsiteX19" fmla="*/ 8421479 w 9178724"/>
                      <a:gd name="connsiteY19" fmla="*/ 620030 h 620030"/>
                      <a:gd name="connsiteX20" fmla="*/ 7847809 w 9178724"/>
                      <a:gd name="connsiteY20" fmla="*/ 620030 h 620030"/>
                      <a:gd name="connsiteX21" fmla="*/ 7365926 w 9178724"/>
                      <a:gd name="connsiteY21" fmla="*/ 620030 h 620030"/>
                      <a:gd name="connsiteX22" fmla="*/ 6884043 w 9178724"/>
                      <a:gd name="connsiteY22" fmla="*/ 620030 h 620030"/>
                      <a:gd name="connsiteX23" fmla="*/ 6402160 w 9178724"/>
                      <a:gd name="connsiteY23" fmla="*/ 620030 h 620030"/>
                      <a:gd name="connsiteX24" fmla="*/ 5920277 w 9178724"/>
                      <a:gd name="connsiteY24" fmla="*/ 620030 h 620030"/>
                      <a:gd name="connsiteX25" fmla="*/ 5254819 w 9178724"/>
                      <a:gd name="connsiteY25" fmla="*/ 620030 h 620030"/>
                      <a:gd name="connsiteX26" fmla="*/ 4681149 w 9178724"/>
                      <a:gd name="connsiteY26" fmla="*/ 620030 h 620030"/>
                      <a:gd name="connsiteX27" fmla="*/ 4382841 w 9178724"/>
                      <a:gd name="connsiteY27" fmla="*/ 620030 h 620030"/>
                      <a:gd name="connsiteX28" fmla="*/ 3900958 w 9178724"/>
                      <a:gd name="connsiteY28" fmla="*/ 620030 h 620030"/>
                      <a:gd name="connsiteX29" fmla="*/ 3235500 w 9178724"/>
                      <a:gd name="connsiteY29" fmla="*/ 620030 h 620030"/>
                      <a:gd name="connsiteX30" fmla="*/ 2845404 w 9178724"/>
                      <a:gd name="connsiteY30" fmla="*/ 620030 h 620030"/>
                      <a:gd name="connsiteX31" fmla="*/ 2088160 w 9178724"/>
                      <a:gd name="connsiteY31" fmla="*/ 620030 h 620030"/>
                      <a:gd name="connsiteX32" fmla="*/ 1330915 w 9178724"/>
                      <a:gd name="connsiteY32" fmla="*/ 620030 h 620030"/>
                      <a:gd name="connsiteX33" fmla="*/ 757245 w 9178724"/>
                      <a:gd name="connsiteY33" fmla="*/ 620030 h 620030"/>
                      <a:gd name="connsiteX34" fmla="*/ 0 w 9178724"/>
                      <a:gd name="connsiteY34" fmla="*/ 620030 h 620030"/>
                      <a:gd name="connsiteX35" fmla="*/ 0 w 9178724"/>
                      <a:gd name="connsiteY35" fmla="*/ 310015 h 620030"/>
                      <a:gd name="connsiteX36" fmla="*/ 0 w 9178724"/>
                      <a:gd name="connsiteY36" fmla="*/ 0 h 62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178724" h="620030" fill="none" extrusionOk="0">
                        <a:moveTo>
                          <a:pt x="0" y="0"/>
                        </a:moveTo>
                        <a:cubicBezTo>
                          <a:pt x="102535" y="-35417"/>
                          <a:pt x="231128" y="19743"/>
                          <a:pt x="298309" y="0"/>
                        </a:cubicBezTo>
                        <a:cubicBezTo>
                          <a:pt x="365490" y="-19743"/>
                          <a:pt x="504771" y="6903"/>
                          <a:pt x="596617" y="0"/>
                        </a:cubicBezTo>
                        <a:cubicBezTo>
                          <a:pt x="688463" y="-6903"/>
                          <a:pt x="801466" y="32459"/>
                          <a:pt x="894926" y="0"/>
                        </a:cubicBezTo>
                        <a:cubicBezTo>
                          <a:pt x="988386" y="-32459"/>
                          <a:pt x="1351220" y="8679"/>
                          <a:pt x="1652170" y="0"/>
                        </a:cubicBezTo>
                        <a:cubicBezTo>
                          <a:pt x="1953120" y="-8679"/>
                          <a:pt x="2036343" y="40882"/>
                          <a:pt x="2225841" y="0"/>
                        </a:cubicBezTo>
                        <a:cubicBezTo>
                          <a:pt x="2415339" y="-40882"/>
                          <a:pt x="2409558" y="12227"/>
                          <a:pt x="2524149" y="0"/>
                        </a:cubicBezTo>
                        <a:cubicBezTo>
                          <a:pt x="2638740" y="-12227"/>
                          <a:pt x="2909787" y="59308"/>
                          <a:pt x="3097819" y="0"/>
                        </a:cubicBezTo>
                        <a:cubicBezTo>
                          <a:pt x="3285851" y="-59308"/>
                          <a:pt x="3499507" y="53098"/>
                          <a:pt x="3855064" y="0"/>
                        </a:cubicBezTo>
                        <a:cubicBezTo>
                          <a:pt x="4210622" y="-53098"/>
                          <a:pt x="4150339" y="24700"/>
                          <a:pt x="4336947" y="0"/>
                        </a:cubicBezTo>
                        <a:cubicBezTo>
                          <a:pt x="4523555" y="-24700"/>
                          <a:pt x="4623920" y="10678"/>
                          <a:pt x="4818830" y="0"/>
                        </a:cubicBezTo>
                        <a:cubicBezTo>
                          <a:pt x="5013740" y="-10678"/>
                          <a:pt x="5127394" y="40268"/>
                          <a:pt x="5392500" y="0"/>
                        </a:cubicBezTo>
                        <a:cubicBezTo>
                          <a:pt x="5657606" y="-40268"/>
                          <a:pt x="5754330" y="74320"/>
                          <a:pt x="6057958" y="0"/>
                        </a:cubicBezTo>
                        <a:cubicBezTo>
                          <a:pt x="6361586" y="-74320"/>
                          <a:pt x="6494940" y="37329"/>
                          <a:pt x="6723415" y="0"/>
                        </a:cubicBezTo>
                        <a:cubicBezTo>
                          <a:pt x="6951890" y="-37329"/>
                          <a:pt x="7117832" y="30948"/>
                          <a:pt x="7388873" y="0"/>
                        </a:cubicBezTo>
                        <a:cubicBezTo>
                          <a:pt x="7659914" y="-30948"/>
                          <a:pt x="7926991" y="65074"/>
                          <a:pt x="8146118" y="0"/>
                        </a:cubicBezTo>
                        <a:cubicBezTo>
                          <a:pt x="8365246" y="-65074"/>
                          <a:pt x="8701383" y="71750"/>
                          <a:pt x="9178724" y="0"/>
                        </a:cubicBezTo>
                        <a:cubicBezTo>
                          <a:pt x="9200174" y="141322"/>
                          <a:pt x="9160033" y="216766"/>
                          <a:pt x="9178724" y="316215"/>
                        </a:cubicBezTo>
                        <a:cubicBezTo>
                          <a:pt x="9197415" y="415665"/>
                          <a:pt x="9170910" y="493137"/>
                          <a:pt x="9178724" y="620030"/>
                        </a:cubicBezTo>
                        <a:cubicBezTo>
                          <a:pt x="8847610" y="633606"/>
                          <a:pt x="8699284" y="581521"/>
                          <a:pt x="8421479" y="620030"/>
                        </a:cubicBezTo>
                        <a:cubicBezTo>
                          <a:pt x="8143674" y="658539"/>
                          <a:pt x="8043343" y="588100"/>
                          <a:pt x="7847809" y="620030"/>
                        </a:cubicBezTo>
                        <a:cubicBezTo>
                          <a:pt x="7652275" y="651960"/>
                          <a:pt x="7499974" y="566721"/>
                          <a:pt x="7365926" y="620030"/>
                        </a:cubicBezTo>
                        <a:cubicBezTo>
                          <a:pt x="7231878" y="673339"/>
                          <a:pt x="6983206" y="609203"/>
                          <a:pt x="6884043" y="620030"/>
                        </a:cubicBezTo>
                        <a:cubicBezTo>
                          <a:pt x="6784880" y="630857"/>
                          <a:pt x="6634085" y="589226"/>
                          <a:pt x="6402160" y="620030"/>
                        </a:cubicBezTo>
                        <a:cubicBezTo>
                          <a:pt x="6170235" y="650834"/>
                          <a:pt x="6075682" y="619367"/>
                          <a:pt x="5920277" y="620030"/>
                        </a:cubicBezTo>
                        <a:cubicBezTo>
                          <a:pt x="5764872" y="620693"/>
                          <a:pt x="5573139" y="548710"/>
                          <a:pt x="5254819" y="620030"/>
                        </a:cubicBezTo>
                        <a:cubicBezTo>
                          <a:pt x="4936499" y="691350"/>
                          <a:pt x="4839040" y="582151"/>
                          <a:pt x="4681149" y="620030"/>
                        </a:cubicBezTo>
                        <a:cubicBezTo>
                          <a:pt x="4523258" y="657909"/>
                          <a:pt x="4447847" y="611926"/>
                          <a:pt x="4382841" y="620030"/>
                        </a:cubicBezTo>
                        <a:cubicBezTo>
                          <a:pt x="4317835" y="628134"/>
                          <a:pt x="4075188" y="570834"/>
                          <a:pt x="3900958" y="620030"/>
                        </a:cubicBezTo>
                        <a:cubicBezTo>
                          <a:pt x="3726728" y="669226"/>
                          <a:pt x="3504960" y="595564"/>
                          <a:pt x="3235500" y="620030"/>
                        </a:cubicBezTo>
                        <a:cubicBezTo>
                          <a:pt x="2966040" y="644496"/>
                          <a:pt x="3034078" y="612289"/>
                          <a:pt x="2845404" y="620030"/>
                        </a:cubicBezTo>
                        <a:cubicBezTo>
                          <a:pt x="2656730" y="627771"/>
                          <a:pt x="2449560" y="570399"/>
                          <a:pt x="2088160" y="620030"/>
                        </a:cubicBezTo>
                        <a:cubicBezTo>
                          <a:pt x="1726760" y="669661"/>
                          <a:pt x="1489744" y="618694"/>
                          <a:pt x="1330915" y="620030"/>
                        </a:cubicBezTo>
                        <a:cubicBezTo>
                          <a:pt x="1172086" y="621366"/>
                          <a:pt x="970889" y="568148"/>
                          <a:pt x="757245" y="620030"/>
                        </a:cubicBezTo>
                        <a:cubicBezTo>
                          <a:pt x="543601" y="671912"/>
                          <a:pt x="288056" y="618081"/>
                          <a:pt x="0" y="620030"/>
                        </a:cubicBezTo>
                        <a:cubicBezTo>
                          <a:pt x="-24602" y="527322"/>
                          <a:pt x="13740" y="373087"/>
                          <a:pt x="0" y="310015"/>
                        </a:cubicBezTo>
                        <a:cubicBezTo>
                          <a:pt x="-13740" y="246943"/>
                          <a:pt x="26405" y="66838"/>
                          <a:pt x="0" y="0"/>
                        </a:cubicBezTo>
                        <a:close/>
                      </a:path>
                      <a:path w="9178724" h="620030" stroke="0" extrusionOk="0">
                        <a:moveTo>
                          <a:pt x="0" y="0"/>
                        </a:moveTo>
                        <a:cubicBezTo>
                          <a:pt x="96739" y="-29740"/>
                          <a:pt x="316269" y="55884"/>
                          <a:pt x="481883" y="0"/>
                        </a:cubicBezTo>
                        <a:cubicBezTo>
                          <a:pt x="647497" y="-55884"/>
                          <a:pt x="662906" y="22298"/>
                          <a:pt x="780192" y="0"/>
                        </a:cubicBezTo>
                        <a:cubicBezTo>
                          <a:pt x="897478" y="-22298"/>
                          <a:pt x="1174454" y="84120"/>
                          <a:pt x="1537436" y="0"/>
                        </a:cubicBezTo>
                        <a:cubicBezTo>
                          <a:pt x="1900418" y="-84120"/>
                          <a:pt x="1921992" y="49836"/>
                          <a:pt x="2019319" y="0"/>
                        </a:cubicBezTo>
                        <a:cubicBezTo>
                          <a:pt x="2116646" y="-49836"/>
                          <a:pt x="2279697" y="53246"/>
                          <a:pt x="2501202" y="0"/>
                        </a:cubicBezTo>
                        <a:cubicBezTo>
                          <a:pt x="2722707" y="-53246"/>
                          <a:pt x="3105924" y="15731"/>
                          <a:pt x="3258447" y="0"/>
                        </a:cubicBezTo>
                        <a:cubicBezTo>
                          <a:pt x="3410970" y="-15731"/>
                          <a:pt x="3548202" y="42104"/>
                          <a:pt x="3648543" y="0"/>
                        </a:cubicBezTo>
                        <a:cubicBezTo>
                          <a:pt x="3748884" y="-42104"/>
                          <a:pt x="4173673" y="21777"/>
                          <a:pt x="4405788" y="0"/>
                        </a:cubicBezTo>
                        <a:cubicBezTo>
                          <a:pt x="4637904" y="-21777"/>
                          <a:pt x="4991337" y="42536"/>
                          <a:pt x="5163032" y="0"/>
                        </a:cubicBezTo>
                        <a:cubicBezTo>
                          <a:pt x="5334727" y="-42536"/>
                          <a:pt x="5620270" y="48170"/>
                          <a:pt x="5736703" y="0"/>
                        </a:cubicBezTo>
                        <a:cubicBezTo>
                          <a:pt x="5853136" y="-48170"/>
                          <a:pt x="6278797" y="51597"/>
                          <a:pt x="6493947" y="0"/>
                        </a:cubicBezTo>
                        <a:cubicBezTo>
                          <a:pt x="6709097" y="-51597"/>
                          <a:pt x="6791622" y="51322"/>
                          <a:pt x="6975830" y="0"/>
                        </a:cubicBezTo>
                        <a:cubicBezTo>
                          <a:pt x="7160038" y="-51322"/>
                          <a:pt x="7222993" y="41857"/>
                          <a:pt x="7457713" y="0"/>
                        </a:cubicBezTo>
                        <a:cubicBezTo>
                          <a:pt x="7692433" y="-41857"/>
                          <a:pt x="7885776" y="62575"/>
                          <a:pt x="8123171" y="0"/>
                        </a:cubicBezTo>
                        <a:cubicBezTo>
                          <a:pt x="8360566" y="-62575"/>
                          <a:pt x="8394351" y="45246"/>
                          <a:pt x="8605054" y="0"/>
                        </a:cubicBezTo>
                        <a:cubicBezTo>
                          <a:pt x="8815757" y="-45246"/>
                          <a:pt x="8988246" y="15581"/>
                          <a:pt x="9178724" y="0"/>
                        </a:cubicBezTo>
                        <a:cubicBezTo>
                          <a:pt x="9202683" y="95727"/>
                          <a:pt x="9155313" y="164771"/>
                          <a:pt x="9178724" y="322416"/>
                        </a:cubicBezTo>
                        <a:cubicBezTo>
                          <a:pt x="9202135" y="480061"/>
                          <a:pt x="9157802" y="527713"/>
                          <a:pt x="9178724" y="620030"/>
                        </a:cubicBezTo>
                        <a:cubicBezTo>
                          <a:pt x="8951193" y="671370"/>
                          <a:pt x="8799462" y="595443"/>
                          <a:pt x="8513267" y="620030"/>
                        </a:cubicBezTo>
                        <a:cubicBezTo>
                          <a:pt x="8227072" y="644617"/>
                          <a:pt x="8259683" y="573792"/>
                          <a:pt x="8123171" y="620030"/>
                        </a:cubicBezTo>
                        <a:cubicBezTo>
                          <a:pt x="7986659" y="666268"/>
                          <a:pt x="7591580" y="543706"/>
                          <a:pt x="7365926" y="620030"/>
                        </a:cubicBezTo>
                        <a:cubicBezTo>
                          <a:pt x="7140272" y="696354"/>
                          <a:pt x="6935755" y="598652"/>
                          <a:pt x="6792256" y="620030"/>
                        </a:cubicBezTo>
                        <a:cubicBezTo>
                          <a:pt x="6648757" y="641408"/>
                          <a:pt x="6575267" y="585033"/>
                          <a:pt x="6402160" y="620030"/>
                        </a:cubicBezTo>
                        <a:cubicBezTo>
                          <a:pt x="6229053" y="655027"/>
                          <a:pt x="6024031" y="591791"/>
                          <a:pt x="5828490" y="620030"/>
                        </a:cubicBezTo>
                        <a:cubicBezTo>
                          <a:pt x="5632949" y="648269"/>
                          <a:pt x="5678078" y="587768"/>
                          <a:pt x="5530181" y="620030"/>
                        </a:cubicBezTo>
                        <a:cubicBezTo>
                          <a:pt x="5382284" y="652292"/>
                          <a:pt x="5354071" y="600649"/>
                          <a:pt x="5231873" y="620030"/>
                        </a:cubicBezTo>
                        <a:cubicBezTo>
                          <a:pt x="5109675" y="639411"/>
                          <a:pt x="4917260" y="557481"/>
                          <a:pt x="4658202" y="620030"/>
                        </a:cubicBezTo>
                        <a:cubicBezTo>
                          <a:pt x="4399144" y="682579"/>
                          <a:pt x="4442789" y="601632"/>
                          <a:pt x="4268107" y="620030"/>
                        </a:cubicBezTo>
                        <a:cubicBezTo>
                          <a:pt x="4093426" y="638428"/>
                          <a:pt x="3806188" y="560095"/>
                          <a:pt x="3602649" y="620030"/>
                        </a:cubicBezTo>
                        <a:cubicBezTo>
                          <a:pt x="3399110" y="679965"/>
                          <a:pt x="3364832" y="602250"/>
                          <a:pt x="3212553" y="620030"/>
                        </a:cubicBezTo>
                        <a:cubicBezTo>
                          <a:pt x="3060274" y="637810"/>
                          <a:pt x="2803745" y="611116"/>
                          <a:pt x="2547096" y="620030"/>
                        </a:cubicBezTo>
                        <a:cubicBezTo>
                          <a:pt x="2290447" y="628944"/>
                          <a:pt x="2330663" y="599928"/>
                          <a:pt x="2248787" y="620030"/>
                        </a:cubicBezTo>
                        <a:cubicBezTo>
                          <a:pt x="2166911" y="640132"/>
                          <a:pt x="1894976" y="566256"/>
                          <a:pt x="1583330" y="620030"/>
                        </a:cubicBezTo>
                        <a:cubicBezTo>
                          <a:pt x="1271684" y="673804"/>
                          <a:pt x="1331706" y="588276"/>
                          <a:pt x="1193234" y="620030"/>
                        </a:cubicBezTo>
                        <a:cubicBezTo>
                          <a:pt x="1054762" y="651784"/>
                          <a:pt x="1037048" y="618999"/>
                          <a:pt x="894926" y="620030"/>
                        </a:cubicBezTo>
                        <a:cubicBezTo>
                          <a:pt x="752804" y="621061"/>
                          <a:pt x="670831" y="580283"/>
                          <a:pt x="504830" y="620030"/>
                        </a:cubicBezTo>
                        <a:cubicBezTo>
                          <a:pt x="338829" y="659777"/>
                          <a:pt x="209164" y="605714"/>
                          <a:pt x="0" y="620030"/>
                        </a:cubicBezTo>
                        <a:cubicBezTo>
                          <a:pt x="-25652" y="520703"/>
                          <a:pt x="14295" y="447375"/>
                          <a:pt x="0" y="322416"/>
                        </a:cubicBezTo>
                        <a:cubicBezTo>
                          <a:pt x="-14295" y="197457"/>
                          <a:pt x="4354" y="146233"/>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a:solidFill>
                  <a:schemeClr val="tx1"/>
                </a:solidFill>
                <a:latin typeface="Cambria" panose="02040503050406030204" pitchFamily="18" charset="0"/>
                <a:cs typeface="Arial" panose="020B0604020202020204" pitchFamily="34" charset="0"/>
              </a:rPr>
              <a:t>Studio di Bernstein e colleghi [2008]</a:t>
            </a:r>
          </a:p>
        </p:txBody>
      </p:sp>
      <p:sp>
        <p:nvSpPr>
          <p:cNvPr id="2" name="CasellaDiTesto 1">
            <a:extLst>
              <a:ext uri="{FF2B5EF4-FFF2-40B4-BE49-F238E27FC236}">
                <a16:creationId xmlns:a16="http://schemas.microsoft.com/office/drawing/2014/main" id="{973D68D5-E7BF-F04E-A541-970CE3F76550}"/>
              </a:ext>
            </a:extLst>
          </p:cNvPr>
          <p:cNvSpPr txBox="1"/>
          <p:nvPr/>
        </p:nvSpPr>
        <p:spPr>
          <a:xfrm>
            <a:off x="1638841" y="1628801"/>
            <a:ext cx="8971052" cy="584775"/>
          </a:xfrm>
          <a:prstGeom prst="rect">
            <a:avLst/>
          </a:prstGeom>
          <a:noFill/>
          <a:ln w="6350">
            <a:solidFill>
              <a:schemeClr val="tx2">
                <a:lumMod val="50000"/>
              </a:schemeClr>
            </a:solidFill>
          </a:ln>
        </p:spPr>
        <p:txBody>
          <a:bodyPr wrap="square" rtlCol="0">
            <a:spAutoFit/>
          </a:bodyPr>
          <a:lstStyle/>
          <a:p>
            <a:r>
              <a:rPr lang="it-IT" sz="1600" b="1" dirty="0">
                <a:solidFill>
                  <a:schemeClr val="tx2"/>
                </a:solidFill>
                <a:latin typeface="Cambria" panose="02040503050406030204" pitchFamily="18" charset="0"/>
              </a:rPr>
              <a:t>OBIETTIVI: </a:t>
            </a:r>
            <a:r>
              <a:rPr lang="it-IT" sz="1600" dirty="0">
                <a:latin typeface="Cambria" panose="02040503050406030204" pitchFamily="18" charset="0"/>
              </a:rPr>
              <a:t>verificare gli effetti dell’esclusione sociale sull’abilità individuale a distinguere tra sorrisi genuini e falsi. </a:t>
            </a:r>
          </a:p>
        </p:txBody>
      </p:sp>
      <p:sp>
        <p:nvSpPr>
          <p:cNvPr id="18" name="CasellaDiTesto 17">
            <a:extLst>
              <a:ext uri="{FF2B5EF4-FFF2-40B4-BE49-F238E27FC236}">
                <a16:creationId xmlns:a16="http://schemas.microsoft.com/office/drawing/2014/main" id="{571FD41D-EC3D-E14D-8274-C36911162C08}"/>
              </a:ext>
            </a:extLst>
          </p:cNvPr>
          <p:cNvSpPr txBox="1"/>
          <p:nvPr/>
        </p:nvSpPr>
        <p:spPr>
          <a:xfrm>
            <a:off x="1661452" y="2370366"/>
            <a:ext cx="8948441" cy="338554"/>
          </a:xfrm>
          <a:prstGeom prst="rect">
            <a:avLst/>
          </a:prstGeom>
          <a:noFill/>
          <a:ln w="6350">
            <a:solidFill>
              <a:schemeClr val="tx2">
                <a:lumMod val="50000"/>
              </a:schemeClr>
            </a:solidFill>
          </a:ln>
        </p:spPr>
        <p:txBody>
          <a:bodyPr wrap="square" rtlCol="0">
            <a:spAutoFit/>
          </a:bodyPr>
          <a:lstStyle/>
          <a:p>
            <a:r>
              <a:rPr lang="it-IT" sz="1600" b="1" dirty="0">
                <a:solidFill>
                  <a:schemeClr val="tx2"/>
                </a:solidFill>
                <a:latin typeface="Cambria" panose="02040503050406030204" pitchFamily="18" charset="0"/>
              </a:rPr>
              <a:t>PARTECIPANTI</a:t>
            </a:r>
            <a:r>
              <a:rPr lang="it-IT" sz="1600" dirty="0">
                <a:solidFill>
                  <a:schemeClr val="tx2"/>
                </a:solidFill>
                <a:latin typeface="Cambria" panose="02040503050406030204" pitchFamily="18" charset="0"/>
              </a:rPr>
              <a:t>: </a:t>
            </a:r>
            <a:r>
              <a:rPr lang="it-IT" sz="1600" dirty="0">
                <a:latin typeface="Cambria" panose="02040503050406030204" pitchFamily="18" charset="0"/>
              </a:rPr>
              <a:t>32 studenti universitari (17 femmine e 15 maschi).</a:t>
            </a:r>
          </a:p>
        </p:txBody>
      </p:sp>
      <p:sp>
        <p:nvSpPr>
          <p:cNvPr id="19" name="CasellaDiTesto 18">
            <a:extLst>
              <a:ext uri="{FF2B5EF4-FFF2-40B4-BE49-F238E27FC236}">
                <a16:creationId xmlns:a16="http://schemas.microsoft.com/office/drawing/2014/main" id="{3571ED88-A94C-C740-9E8F-5958F829DED5}"/>
              </a:ext>
            </a:extLst>
          </p:cNvPr>
          <p:cNvSpPr txBox="1"/>
          <p:nvPr/>
        </p:nvSpPr>
        <p:spPr>
          <a:xfrm>
            <a:off x="1661452" y="2849448"/>
            <a:ext cx="8971052" cy="2523768"/>
          </a:xfrm>
          <a:prstGeom prst="rect">
            <a:avLst/>
          </a:prstGeom>
          <a:noFill/>
          <a:ln w="6350">
            <a:solidFill>
              <a:schemeClr val="tx2">
                <a:lumMod val="50000"/>
              </a:schemeClr>
            </a:solidFill>
          </a:ln>
        </p:spPr>
        <p:txBody>
          <a:bodyPr wrap="square" rtlCol="0">
            <a:spAutoFit/>
          </a:bodyPr>
          <a:lstStyle/>
          <a:p>
            <a:r>
              <a:rPr lang="it-IT" sz="1600" b="1" dirty="0">
                <a:solidFill>
                  <a:schemeClr val="tx2"/>
                </a:solidFill>
                <a:latin typeface="Cambria" panose="02040503050406030204" pitchFamily="18" charset="0"/>
              </a:rPr>
              <a:t>PROCEDURA: </a:t>
            </a:r>
          </a:p>
          <a:p>
            <a:r>
              <a:rPr lang="it-IT" sz="1600" dirty="0">
                <a:latin typeface="Cambria" panose="02040503050406030204" pitchFamily="18" charset="0"/>
              </a:rPr>
              <a:t>I partecipanti sono stati casualmente assegnati a tre condizioni sperimentali.</a:t>
            </a:r>
          </a:p>
          <a:p>
            <a:endParaRPr lang="it-IT" sz="1400" dirty="0">
              <a:latin typeface="Cambria" panose="02040503050406030204" pitchFamily="18" charset="0"/>
            </a:endParaRPr>
          </a:p>
          <a:p>
            <a:r>
              <a:rPr lang="it-IT" sz="1600" dirty="0">
                <a:latin typeface="Cambria" panose="02040503050406030204" pitchFamily="18" charset="0"/>
              </a:rPr>
              <a:t>CONDIZIONE </a:t>
            </a:r>
            <a:r>
              <a:rPr lang="it-IT" sz="1600" b="1" dirty="0">
                <a:latin typeface="Cambria" panose="02040503050406030204" pitchFamily="18" charset="0"/>
              </a:rPr>
              <a:t>I</a:t>
            </a:r>
            <a:r>
              <a:rPr lang="it-IT" sz="1600" dirty="0">
                <a:latin typeface="Cambria" panose="02040503050406030204" pitchFamily="18" charset="0"/>
              </a:rPr>
              <a:t>: i partecipanti scrivevano un testo su un precedente episodio di </a:t>
            </a:r>
            <a:r>
              <a:rPr lang="it-IT" sz="1600" b="1" dirty="0">
                <a:latin typeface="Cambria" panose="02040503050406030204" pitchFamily="18" charset="0"/>
              </a:rPr>
              <a:t>esclusione sociale</a:t>
            </a:r>
            <a:r>
              <a:rPr lang="it-IT" sz="1600" dirty="0">
                <a:latin typeface="Cambria" panose="02040503050406030204" pitchFamily="18" charset="0"/>
              </a:rPr>
              <a:t>.</a:t>
            </a:r>
          </a:p>
          <a:p>
            <a:r>
              <a:rPr lang="it-IT" sz="1600" dirty="0">
                <a:latin typeface="Cambria" panose="02040503050406030204" pitchFamily="18" charset="0"/>
              </a:rPr>
              <a:t>CONDIZIONE </a:t>
            </a:r>
            <a:r>
              <a:rPr lang="it-IT" sz="1600" b="1" dirty="0">
                <a:latin typeface="Cambria" panose="02040503050406030204" pitchFamily="18" charset="0"/>
              </a:rPr>
              <a:t>II</a:t>
            </a:r>
            <a:r>
              <a:rPr lang="it-IT" sz="1600" dirty="0">
                <a:latin typeface="Cambria" panose="02040503050406030204" pitchFamily="18" charset="0"/>
              </a:rPr>
              <a:t>: i partecipanti scrivevano un testo su un precedente episodio di </a:t>
            </a:r>
            <a:r>
              <a:rPr lang="it-IT" sz="1600" b="1" dirty="0">
                <a:latin typeface="Cambria" panose="02040503050406030204" pitchFamily="18" charset="0"/>
              </a:rPr>
              <a:t>inclusione sociale</a:t>
            </a:r>
          </a:p>
          <a:p>
            <a:r>
              <a:rPr lang="it-IT" sz="1600" dirty="0">
                <a:latin typeface="Cambria" panose="02040503050406030204" pitchFamily="18" charset="0"/>
              </a:rPr>
              <a:t>CONDIZIONE DI </a:t>
            </a:r>
            <a:r>
              <a:rPr lang="it-IT" sz="1600" b="1" dirty="0">
                <a:latin typeface="Cambria" panose="02040503050406030204" pitchFamily="18" charset="0"/>
              </a:rPr>
              <a:t>CONTROLLO</a:t>
            </a:r>
            <a:r>
              <a:rPr lang="it-IT" sz="1600" dirty="0">
                <a:latin typeface="Cambria" panose="02040503050406030204" pitchFamily="18" charset="0"/>
              </a:rPr>
              <a:t>: i partecipanti scrivevano un testo sulla mattina precedente.</a:t>
            </a:r>
          </a:p>
          <a:p>
            <a:endParaRPr lang="it-IT" sz="1600" dirty="0">
              <a:latin typeface="Cambria" panose="02040503050406030204" pitchFamily="18" charset="0"/>
            </a:endParaRPr>
          </a:p>
          <a:p>
            <a:r>
              <a:rPr lang="it-IT" sz="1600" dirty="0">
                <a:latin typeface="Cambria" panose="02040503050406030204" pitchFamily="18" charset="0"/>
              </a:rPr>
              <a:t>Dopo questa prima fase, ai partecipanti venivano mostrati </a:t>
            </a:r>
            <a:r>
              <a:rPr lang="it-IT" sz="1600" b="1" dirty="0">
                <a:latin typeface="Cambria" panose="02040503050406030204" pitchFamily="18" charset="0"/>
              </a:rPr>
              <a:t>diversi volti in sequenza </a:t>
            </a:r>
            <a:r>
              <a:rPr lang="it-IT" sz="1600" dirty="0">
                <a:latin typeface="Cambria" panose="02040503050406030204" pitchFamily="18" charset="0"/>
              </a:rPr>
              <a:t>che mostravano sorrisi reali oppure falsi. Il compito dei partecipanti era quello di </a:t>
            </a:r>
            <a:r>
              <a:rPr lang="it-IT" sz="1600" b="1" dirty="0">
                <a:latin typeface="Cambria" panose="02040503050406030204" pitchFamily="18" charset="0"/>
              </a:rPr>
              <a:t>distinguere se ciascun sorriso era genuino o meno.</a:t>
            </a:r>
          </a:p>
        </p:txBody>
      </p:sp>
      <p:sp>
        <p:nvSpPr>
          <p:cNvPr id="20" name="CasellaDiTesto 19">
            <a:extLst>
              <a:ext uri="{FF2B5EF4-FFF2-40B4-BE49-F238E27FC236}">
                <a16:creationId xmlns:a16="http://schemas.microsoft.com/office/drawing/2014/main" id="{B2DB4797-670A-454A-84FC-6F7F3CE6C272}"/>
              </a:ext>
            </a:extLst>
          </p:cNvPr>
          <p:cNvSpPr txBox="1"/>
          <p:nvPr/>
        </p:nvSpPr>
        <p:spPr>
          <a:xfrm>
            <a:off x="1661452" y="5538718"/>
            <a:ext cx="8948440" cy="338554"/>
          </a:xfrm>
          <a:prstGeom prst="rect">
            <a:avLst/>
          </a:prstGeom>
          <a:noFill/>
          <a:ln w="6350">
            <a:solidFill>
              <a:schemeClr val="tx2">
                <a:lumMod val="50000"/>
              </a:schemeClr>
            </a:solidFill>
          </a:ln>
        </p:spPr>
        <p:txBody>
          <a:bodyPr wrap="square" rtlCol="0">
            <a:spAutoFit/>
          </a:bodyPr>
          <a:lstStyle/>
          <a:p>
            <a:r>
              <a:rPr lang="it-IT" sz="1600" b="1" dirty="0">
                <a:solidFill>
                  <a:schemeClr val="tx2"/>
                </a:solidFill>
                <a:latin typeface="Cambria" panose="02040503050406030204" pitchFamily="18" charset="0"/>
              </a:rPr>
              <a:t>VARIABILE DIPENDENTE: </a:t>
            </a:r>
            <a:r>
              <a:rPr lang="it-IT" sz="1600" dirty="0">
                <a:latin typeface="Cambria" panose="02040503050406030204" pitchFamily="18" charset="0"/>
              </a:rPr>
              <a:t>numero di risposte corrette al compito.</a:t>
            </a:r>
          </a:p>
        </p:txBody>
      </p:sp>
    </p:spTree>
    <p:extLst>
      <p:ext uri="{BB962C8B-B14F-4D97-AF65-F5344CB8AC3E}">
        <p14:creationId xmlns:p14="http://schemas.microsoft.com/office/powerpoint/2010/main" val="314424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2681</Words>
  <Application>Microsoft Office PowerPoint</Application>
  <PresentationFormat>Widescreen</PresentationFormat>
  <Paragraphs>190</Paragraphs>
  <Slides>21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21</vt:i4>
      </vt:variant>
    </vt:vector>
  </HeadingPairs>
  <TitlesOfParts>
    <vt:vector size="28" baseType="lpstr">
      <vt:lpstr>Arial</vt:lpstr>
      <vt:lpstr>Arial Narrow</vt:lpstr>
      <vt:lpstr>Calibri</vt:lpstr>
      <vt:lpstr>Calibri Light</vt:lpstr>
      <vt:lpstr>Cambria</vt:lpstr>
      <vt:lpstr>Cambria Math</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Alessandra</dc:creator>
  <cp:lastModifiedBy>Alessandra</cp:lastModifiedBy>
  <cp:revision>7</cp:revision>
  <dcterms:created xsi:type="dcterms:W3CDTF">2021-04-01T06:57:01Z</dcterms:created>
  <dcterms:modified xsi:type="dcterms:W3CDTF">2021-04-06T12:11:50Z</dcterms:modified>
</cp:coreProperties>
</file>