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9" r:id="rId14"/>
    <p:sldId id="280" r:id="rId15"/>
    <p:sldId id="282" r:id="rId16"/>
    <p:sldId id="283" r:id="rId17"/>
    <p:sldId id="260" r:id="rId18"/>
    <p:sldId id="261" r:id="rId19"/>
    <p:sldId id="262" r:id="rId20"/>
    <p:sldId id="284" r:id="rId21"/>
    <p:sldId id="263" r:id="rId22"/>
    <p:sldId id="264" r:id="rId23"/>
    <p:sldId id="265" r:id="rId24"/>
    <p:sldId id="266" r:id="rId25"/>
    <p:sldId id="286" r:id="rId26"/>
    <p:sldId id="285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54614-502D-4424-89B1-0E6A2F66553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42B9E-87F1-44B2-A82B-AE7EDF9235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72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25E83A-5FBB-4130-97D4-E5B14AC20EA2}" type="slidenum">
              <a:rPr lang="it-IT" altLang="it-IT"/>
              <a:pPr>
                <a:spcBef>
                  <a:spcPct val="0"/>
                </a:spcBef>
              </a:pPr>
              <a:t>8</a:t>
            </a:fld>
            <a:endParaRPr lang="it-IT" altLang="it-IT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98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65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82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23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5C8EB-0733-4798-92FA-12E79B052B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460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82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5876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1900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63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11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7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09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48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6DBDB-B6B6-4A94-B3AE-6DFBACFE32EB}" type="datetimeFigureOut">
              <a:rPr lang="it-IT" smtClean="0"/>
              <a:t>04/10/2024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66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ntelletto" TargetMode="External"/><Relationship Id="rId2" Type="http://schemas.openxmlformats.org/officeDocument/2006/relationships/hyperlink" Target="https://it.wikipedia.org/wiki/Emo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Cartesi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Teoria" TargetMode="External"/><Relationship Id="rId2" Type="http://schemas.openxmlformats.org/officeDocument/2006/relationships/hyperlink" Target="https://it.wikipedia.org/wiki/Sensazion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ai.it/dl/RaiTV/programmi/media/ContentItem-0038981f-4746-4149-a014-aa5c24194561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129614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Il Sé: autoregolazione, motivazione ed emozioni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6 (Andrighetto-Riva)</a:t>
            </a:r>
          </a:p>
          <a:p>
            <a:pPr algn="ctr"/>
            <a:endParaRPr lang="it-IT" sz="2800" dirty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it-IT" sz="2800" dirty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Psicologia </a:t>
            </a:r>
            <a:r>
              <a:rPr lang="it-IT" sz="280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sociale </a:t>
            </a:r>
          </a:p>
          <a:p>
            <a:pPr algn="ctr"/>
            <a:r>
              <a:rPr lang="it-IT" sz="280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Prof</a:t>
            </a: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.ssa Alessandra Fermani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43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26035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z="4000"/>
              <a:t>Identità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8213" y="1412876"/>
            <a:ext cx="7848600" cy="1808163"/>
          </a:xfrm>
          <a:solidFill>
            <a:schemeClr val="bg1">
              <a:alpha val="59999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it-IT" sz="2400"/>
              <a:t>Erikson (1950): l’acquisizione dell’identità è il compito di sviluppo centrale dell’adolescenza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z="2400"/>
          </a:p>
          <a:p>
            <a:pPr eaLnBrk="1" hangingPunct="1">
              <a:lnSpc>
                <a:spcPct val="90000"/>
              </a:lnSpc>
            </a:pPr>
            <a:r>
              <a:rPr lang="en-US" altLang="it-IT" sz="2400"/>
              <a:t>Marcia (1966): individuzione dei possibili esiti del processo identitario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z="240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3644901"/>
            <a:ext cx="8208962" cy="2919413"/>
          </a:xfrm>
          <a:solidFill>
            <a:schemeClr val="bg1">
              <a:alpha val="54901"/>
            </a:schemeClr>
          </a:solidFill>
        </p:spPr>
      </p:pic>
    </p:spTree>
    <p:extLst>
      <p:ext uri="{BB962C8B-B14F-4D97-AF65-F5344CB8AC3E}">
        <p14:creationId xmlns:p14="http://schemas.microsoft.com/office/powerpoint/2010/main" val="2602883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267200" y="17954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267200" y="17954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0" y="260350"/>
            <a:ext cx="7772400" cy="8651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it-IT" sz="4000"/>
              <a:t>Un nuovo modello (Crocetti e Meeus, 2006)….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0" y="1676401"/>
            <a:ext cx="7772400" cy="4924425"/>
          </a:xfrm>
          <a:solidFill>
            <a:schemeClr val="bg1">
              <a:alpha val="47842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 b="1" i="1"/>
              <a:t>Impegno:</a:t>
            </a:r>
            <a:r>
              <a:rPr lang="en-GB" altLang="it-IT" i="1"/>
              <a:t> </a:t>
            </a:r>
            <a:r>
              <a:rPr lang="it-IT" altLang="it-IT"/>
              <a:t>fa riferimento alle scelte fatte negli ambiti rilevanti dell’identità e alla misura in cui gli individui si identificano con la tali scelte </a:t>
            </a:r>
            <a:endParaRPr lang="en-GB" altLang="it-IT"/>
          </a:p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/>
              <a:t> </a:t>
            </a:r>
            <a:r>
              <a:rPr lang="en-GB" altLang="it-IT" b="1" i="1"/>
              <a:t>Esplorazione in profondità</a:t>
            </a:r>
            <a:r>
              <a:rPr lang="en-GB" altLang="it-IT" i="1"/>
              <a:t>: </a:t>
            </a:r>
            <a:r>
              <a:rPr lang="it-IT" altLang="it-IT"/>
              <a:t>rappresenta una modalità di vivere l’impegno attivamente, per esempio riflettendo su di esso, cercando informazioni o confrontandosi con altre persone </a:t>
            </a:r>
            <a:endParaRPr lang="en-GB" altLang="it-IT"/>
          </a:p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 b="1" i="1"/>
              <a:t>Riconsiderazione dell’impegno</a:t>
            </a:r>
            <a:r>
              <a:rPr lang="en-GB" altLang="it-IT" i="1"/>
              <a:t>: </a:t>
            </a:r>
            <a:r>
              <a:rPr lang="it-IT" altLang="it-IT"/>
              <a:t>fa riferimento ai tentativi degli individui di confrontare i loro impegni con altre alternative disponibili e agli sforzi di cambiare gli impegni assunti in quanto non sono soddisfacenti </a:t>
            </a:r>
          </a:p>
          <a:p>
            <a:pPr marL="0" indent="0">
              <a:buNone/>
            </a:pPr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946492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Riflettori e illusioni</a:t>
            </a:r>
            <a:br>
              <a:rPr lang="it-IT" altLang="it-IT" dirty="0"/>
            </a:br>
            <a:r>
              <a:rPr lang="it-IT" altLang="it-IT" sz="1700" dirty="0"/>
              <a:t>esercitazione: resoconto pubblico, quali emozioni ha/hai provato?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Effetto </a:t>
            </a:r>
            <a:r>
              <a:rPr lang="it-IT" altLang="it-IT" sz="2400" dirty="0" err="1"/>
              <a:t>spotlight</a:t>
            </a:r>
            <a:r>
              <a:rPr lang="it-IT" altLang="it-IT" sz="2400" dirty="0"/>
              <a:t>: tendenza  a sopravvalutare l’attenzione che gli altri ripongono nei confronti del nostro aspetto e dei nostri comportamenti 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Illusione di trasparenza: illusione che le nostre emozioni traspaiano e siano lette con facilità dagli altri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r>
              <a:rPr lang="it-IT" altLang="it-IT" sz="2400" dirty="0"/>
              <a:t>Gli altri influenzano la nostra autoconsapevolezza (un bianco tra neri si sente “più bianco”). Il modo in cui pensiamo a noi stessi si regola in base  a chi frequentiamo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L’interesse personale  tende a dare spiegazioni diverse a una condotta- gestiamo la reputazione</a:t>
            </a:r>
          </a:p>
        </p:txBody>
      </p:sp>
    </p:spTree>
    <p:extLst>
      <p:ext uri="{BB962C8B-B14F-4D97-AF65-F5344CB8AC3E}">
        <p14:creationId xmlns:p14="http://schemas.microsoft.com/office/powerpoint/2010/main" val="221721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700" b="1"/>
              <a:t>L’esperienza sociale gioca un importante ruolo nella costruzione del Sé. Tra i fattori che lo determinano:</a:t>
            </a:r>
            <a:br>
              <a:rPr lang="it-IT" altLang="it-IT" sz="2700" b="1"/>
            </a:br>
            <a:endParaRPr lang="it-IT" altLang="it-IT" sz="2700" b="1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268414"/>
            <a:ext cx="8785225" cy="54006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ruoli assunti </a:t>
            </a:r>
            <a:r>
              <a:rPr lang="it-IT" altLang="it-IT" sz="1600" dirty="0"/>
              <a:t>(norme che definiscono come una persona si deve </a:t>
            </a:r>
            <a:r>
              <a:rPr lang="it-IT" altLang="it-IT" sz="1600" dirty="0" err="1"/>
              <a:t>comportare_all’inizio</a:t>
            </a:r>
            <a:r>
              <a:rPr lang="it-IT" altLang="it-IT" sz="1600" dirty="0"/>
              <a:t> possiamo sentirci finti ma poi tale disagio sparisce _ </a:t>
            </a:r>
            <a:r>
              <a:rPr lang="it-IT" altLang="it-IT" sz="1600" dirty="0" err="1"/>
              <a:t>Goffman</a:t>
            </a:r>
            <a:r>
              <a:rPr lang="it-IT" altLang="it-IT" sz="1600" dirty="0"/>
              <a:t>. La complessità del Sé protegge perché ci si può rifugiare in più aspetti del Sé quando uno ne fallisce)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Le identità sociali che le persone si creano </a:t>
            </a:r>
            <a:r>
              <a:rPr lang="it-IT" altLang="it-IT" sz="1600" dirty="0"/>
              <a:t>(ciò che si è e ciò che non si è _ SIT di </a:t>
            </a:r>
            <a:r>
              <a:rPr lang="it-IT" altLang="it-IT" sz="1600" dirty="0" err="1"/>
              <a:t>Tajfel</a:t>
            </a:r>
            <a:r>
              <a:rPr lang="it-IT" altLang="it-IT" sz="1600" dirty="0"/>
              <a:t> e Turner)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confronti con le altre persone </a:t>
            </a:r>
            <a:r>
              <a:rPr lang="it-IT" altLang="it-IT" sz="1800" dirty="0"/>
              <a:t>(valutazione del proprio valore in base al confronto sociale _ </a:t>
            </a:r>
            <a:r>
              <a:rPr lang="it-IT" altLang="it-IT" sz="1800" dirty="0" err="1"/>
              <a:t>Festinger</a:t>
            </a:r>
            <a:r>
              <a:rPr lang="it-IT" altLang="it-IT" sz="1800" dirty="0"/>
              <a:t>. Confronti al ribasso proteggono l’autostima)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I successi e i fallimenti </a:t>
            </a:r>
            <a:r>
              <a:rPr lang="it-IT" altLang="it-IT" sz="1800" dirty="0"/>
              <a:t>(Locus of control)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giudizi altrui </a:t>
            </a:r>
            <a:r>
              <a:rPr lang="it-IT" altLang="it-IT" sz="1800" dirty="0"/>
              <a:t>(Sé riflesso_ </a:t>
            </a:r>
            <a:r>
              <a:rPr lang="it-IT" altLang="it-IT" sz="1800" dirty="0" err="1"/>
              <a:t>Cooley</a:t>
            </a:r>
            <a:r>
              <a:rPr lang="it-IT" altLang="it-IT" sz="1800" dirty="0"/>
              <a:t>. Il modo in cui pensiamo che gli altri ci pensino viene utilizzato come uno specchio per percepire noi stessi)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La cultura dominante </a:t>
            </a:r>
            <a:r>
              <a:rPr lang="it-IT" altLang="it-IT" sz="1800" dirty="0"/>
              <a:t>(collettivismo-</a:t>
            </a:r>
            <a:r>
              <a:rPr lang="it-IT" altLang="it-IT" sz="1800" dirty="0" err="1"/>
              <a:t>idiocentrismo</a:t>
            </a:r>
            <a:r>
              <a:rPr lang="it-IT" altLang="it-IT" sz="1800" dirty="0"/>
              <a:t> VS individualismo-allocentrismo. Gli individualisti fanno meno riferimento ai gruppi, alle nazioni e alle culture di appartenenza) 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56087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2060575"/>
            <a:ext cx="52832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2187575" cy="233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664200" y="476251"/>
            <a:ext cx="2592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Tahoma" panose="020B0604030504040204" pitchFamily="34" charset="0"/>
              </a:rPr>
              <a:t>Cosa vedete?</a:t>
            </a:r>
          </a:p>
        </p:txBody>
      </p:sp>
    </p:spTree>
    <p:extLst>
      <p:ext uri="{BB962C8B-B14F-4D97-AF65-F5344CB8AC3E}">
        <p14:creationId xmlns:p14="http://schemas.microsoft.com/office/powerpoint/2010/main" val="274141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1844676"/>
            <a:ext cx="48514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692150"/>
            <a:ext cx="2079625" cy="379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448300" y="692151"/>
            <a:ext cx="338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Tahoma" panose="020B0604030504040204" pitchFamily="34" charset="0"/>
              </a:rPr>
              <a:t>Quale scegliete?</a:t>
            </a:r>
          </a:p>
        </p:txBody>
      </p:sp>
    </p:spTree>
    <p:extLst>
      <p:ext uri="{BB962C8B-B14F-4D97-AF65-F5344CB8AC3E}">
        <p14:creationId xmlns:p14="http://schemas.microsoft.com/office/powerpoint/2010/main" val="250610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14" y="1666876"/>
            <a:ext cx="873918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76250"/>
            <a:ext cx="1322387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0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Discrepanze del Sé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B2C0F44-5BDC-034A-99F8-E3F19A2938F8}"/>
              </a:ext>
            </a:extLst>
          </p:cNvPr>
          <p:cNvSpPr txBox="1"/>
          <p:nvPr/>
        </p:nvSpPr>
        <p:spPr>
          <a:xfrm>
            <a:off x="1795124" y="1700808"/>
            <a:ext cx="8601752" cy="40011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Teoria sulle </a:t>
            </a:r>
            <a:r>
              <a:rPr lang="it-IT" sz="2000" b="1" dirty="0">
                <a:latin typeface="Cambria" panose="02040503050406030204" pitchFamily="18" charset="0"/>
              </a:rPr>
              <a:t>discrepanze del Sé </a:t>
            </a:r>
            <a:r>
              <a:rPr lang="it-IT" sz="2000" dirty="0">
                <a:latin typeface="Cambria" panose="02040503050406030204" pitchFamily="18" charset="0"/>
              </a:rPr>
              <a:t>[</a:t>
            </a:r>
            <a:r>
              <a:rPr lang="it-IT" sz="2000" dirty="0" err="1">
                <a:latin typeface="Cambria" panose="02040503050406030204" pitchFamily="18" charset="0"/>
              </a:rPr>
              <a:t>Higgins</a:t>
            </a:r>
            <a:r>
              <a:rPr lang="it-IT" sz="2000" dirty="0">
                <a:latin typeface="Cambria" panose="02040503050406030204" pitchFamily="18" charset="0"/>
              </a:rPr>
              <a:t>, 1989]</a:t>
            </a:r>
            <a:endParaRPr lang="it-IT" sz="20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42052828-F216-D048-BB55-1E7987D2D594}"/>
              </a:ext>
            </a:extLst>
          </p:cNvPr>
          <p:cNvGrpSpPr/>
          <p:nvPr/>
        </p:nvGrpSpPr>
        <p:grpSpPr>
          <a:xfrm>
            <a:off x="8748700" y="1110563"/>
            <a:ext cx="1781849" cy="2171092"/>
            <a:chOff x="7224699" y="1110563"/>
            <a:chExt cx="1781849" cy="2171092"/>
          </a:xfrm>
        </p:grpSpPr>
        <p:pic>
          <p:nvPicPr>
            <p:cNvPr id="35" name="Immagine 34">
              <a:extLst>
                <a:ext uri="{FF2B5EF4-FFF2-40B4-BE49-F238E27FC236}">
                  <a16:creationId xmlns:a16="http://schemas.microsoft.com/office/drawing/2014/main" id="{EE13B817-42EF-784A-920E-03F856915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61397" y="1110563"/>
              <a:ext cx="1745151" cy="1919154"/>
            </a:xfrm>
            <a:prstGeom prst="rect">
              <a:avLst/>
            </a:prstGeom>
          </p:spPr>
        </p:pic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E28710F9-3001-D44A-97F8-DFCD8B825962}"/>
                </a:ext>
              </a:extLst>
            </p:cNvPr>
            <p:cNvSpPr txBox="1"/>
            <p:nvPr/>
          </p:nvSpPr>
          <p:spPr>
            <a:xfrm>
              <a:off x="7224699" y="3050823"/>
              <a:ext cx="79060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E. T. </a:t>
              </a:r>
              <a:r>
                <a:rPr lang="it-IT" sz="900" dirty="0" err="1">
                  <a:latin typeface="Cambria" panose="02040503050406030204" pitchFamily="18" charset="0"/>
                </a:rPr>
                <a:t>Higgins</a:t>
              </a:r>
              <a:endParaRPr lang="it-IT" sz="900" dirty="0">
                <a:latin typeface="Cambria" panose="02040503050406030204" pitchFamily="18" charset="0"/>
              </a:endParaRPr>
            </a:p>
          </p:txBody>
        </p:sp>
      </p:grp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4AB6A64-904A-5C41-BF82-E4DC44313B9B}"/>
              </a:ext>
            </a:extLst>
          </p:cNvPr>
          <p:cNvSpPr txBox="1"/>
          <p:nvPr/>
        </p:nvSpPr>
        <p:spPr>
          <a:xfrm>
            <a:off x="1795124" y="2207517"/>
            <a:ext cx="8601752" cy="126188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Il Sé è strutturato in </a:t>
            </a:r>
            <a:r>
              <a:rPr lang="it-IT" sz="1400" b="1" dirty="0">
                <a:latin typeface="Cambria" panose="02040503050406030204" pitchFamily="18" charset="0"/>
              </a:rPr>
              <a:t>tre diversi schemi</a:t>
            </a:r>
            <a:r>
              <a:rPr lang="it-IT" sz="1400" dirty="0">
                <a:latin typeface="Cambria" panose="02040503050406030204" pitchFamily="18" charset="0"/>
              </a:rPr>
              <a:t>: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REALE</a:t>
            </a:r>
            <a:r>
              <a:rPr lang="it-IT" sz="1600" dirty="0">
                <a:latin typeface="Cambria" panose="02040503050406030204" pitchFamily="18" charset="0"/>
              </a:rPr>
              <a:t> = riferito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come realmente siamo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IDEALE</a:t>
            </a:r>
            <a:r>
              <a:rPr lang="it-IT" sz="1600" dirty="0">
                <a:latin typeface="Cambria" panose="02040503050406030204" pitchFamily="18" charset="0"/>
              </a:rPr>
              <a:t> = riferito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ciò che vorremmo essere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NORMATIVO</a:t>
            </a:r>
            <a:r>
              <a:rPr lang="it-IT" sz="1600" dirty="0">
                <a:latin typeface="Cambria" panose="02040503050406030204" pitchFamily="18" charset="0"/>
              </a:rPr>
              <a:t> = relativo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come pensiamo che dovremmo essere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BFD024B-FBD1-7A4E-979A-91D03927109F}"/>
              </a:ext>
            </a:extLst>
          </p:cNvPr>
          <p:cNvSpPr txBox="1"/>
          <p:nvPr/>
        </p:nvSpPr>
        <p:spPr>
          <a:xfrm>
            <a:off x="2423593" y="4149081"/>
            <a:ext cx="7385879" cy="138499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Il CONFRONTO TRA I TRE DIVERSI SCHEMI del Sé può mettere in luce delle discrepanze che danno origine a diverse emozioni negative.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Sé reale – Sé ideale </a:t>
            </a:r>
            <a:r>
              <a:rPr lang="it-IT" sz="1600" dirty="0">
                <a:latin typeface="Cambria" panose="02040503050406030204" pitchFamily="18" charset="0"/>
              </a:rPr>
              <a:t>= tristezza, inadeguatezza, depressione</a:t>
            </a:r>
          </a:p>
          <a:p>
            <a:r>
              <a:rPr lang="it-IT" sz="1600" b="1" dirty="0">
                <a:latin typeface="Cambria" panose="02040503050406030204" pitchFamily="18" charset="0"/>
              </a:rPr>
              <a:t>Sé reale – Sé normativo</a:t>
            </a:r>
            <a:r>
              <a:rPr lang="it-IT" sz="1600" dirty="0">
                <a:latin typeface="Cambria" panose="02040503050406030204" pitchFamily="18" charset="0"/>
              </a:rPr>
              <a:t> = ansia, frustrazione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4F47F69F-9EC1-3445-B7F1-A581CCD627BC}"/>
              </a:ext>
            </a:extLst>
          </p:cNvPr>
          <p:cNvSpPr txBox="1"/>
          <p:nvPr/>
        </p:nvSpPr>
        <p:spPr>
          <a:xfrm>
            <a:off x="1775520" y="3625860"/>
            <a:ext cx="8621356" cy="29238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300" dirty="0">
                <a:latin typeface="Cambria" panose="02040503050406030204" pitchFamily="18" charset="0"/>
              </a:rPr>
              <a:t>Il Sé ideale motiva l’azione verso il SUCCESSO, mentre il Sé normativo motiva l’azione tesa a EVITARE IL FALLIMENTO</a:t>
            </a:r>
          </a:p>
        </p:txBody>
      </p:sp>
    </p:spTree>
    <p:extLst>
      <p:ext uri="{BB962C8B-B14F-4D97-AF65-F5344CB8AC3E}">
        <p14:creationId xmlns:p14="http://schemas.microsoft.com/office/powerpoint/2010/main" val="209334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54334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Discrepanze del Sé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938727-7D87-6949-A3C0-B6F223433D18}"/>
              </a:ext>
            </a:extLst>
          </p:cNvPr>
          <p:cNvSpPr txBox="1"/>
          <p:nvPr/>
        </p:nvSpPr>
        <p:spPr>
          <a:xfrm>
            <a:off x="1661452" y="1484784"/>
            <a:ext cx="8869096" cy="40011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Teoria dei </a:t>
            </a:r>
            <a:r>
              <a:rPr lang="it-IT" sz="2000" b="1" dirty="0">
                <a:latin typeface="Cambria" panose="02040503050406030204" pitchFamily="18" charset="0"/>
              </a:rPr>
              <a:t>foci regolatori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95E6F5D-ABB0-E84B-A40B-82BEDDA8A546}"/>
              </a:ext>
            </a:extLst>
          </p:cNvPr>
          <p:cNvSpPr txBox="1"/>
          <p:nvPr/>
        </p:nvSpPr>
        <p:spPr>
          <a:xfrm>
            <a:off x="1661452" y="1988840"/>
            <a:ext cx="8869096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Il Sé può dar luogo alle proprie funzioni attraverso DUE MODI DIFFERENTI DI APPROCCIO AGLI STATI FINALI DESIDERATI: un </a:t>
            </a:r>
            <a:r>
              <a:rPr lang="it-IT" sz="1400" b="1" dirty="0">
                <a:latin typeface="Cambria" panose="02040503050406030204" pitchFamily="18" charset="0"/>
              </a:rPr>
              <a:t>sistema di promozione </a:t>
            </a:r>
            <a:r>
              <a:rPr lang="it-IT" sz="1400" dirty="0">
                <a:latin typeface="Cambria" panose="02040503050406030204" pitchFamily="18" charset="0"/>
              </a:rPr>
              <a:t>che fa riferimento al </a:t>
            </a:r>
            <a:r>
              <a:rPr lang="it-IT" sz="1400" b="1" dirty="0">
                <a:latin typeface="Cambria" panose="02040503050406030204" pitchFamily="18" charset="0"/>
              </a:rPr>
              <a:t>Sé ideale </a:t>
            </a:r>
            <a:r>
              <a:rPr lang="it-IT" sz="1400" dirty="0">
                <a:latin typeface="Cambria" panose="02040503050406030204" pitchFamily="18" charset="0"/>
              </a:rPr>
              <a:t>e un </a:t>
            </a:r>
            <a:r>
              <a:rPr lang="it-IT" sz="1400" b="1" dirty="0">
                <a:latin typeface="Cambria" panose="02040503050406030204" pitchFamily="18" charset="0"/>
              </a:rPr>
              <a:t>sistema di prevenzione </a:t>
            </a:r>
            <a:r>
              <a:rPr lang="it-IT" sz="1400" dirty="0">
                <a:latin typeface="Cambria" panose="02040503050406030204" pitchFamily="18" charset="0"/>
              </a:rPr>
              <a:t>che fa riferimento al </a:t>
            </a:r>
            <a:r>
              <a:rPr lang="it-IT" sz="1400" b="1" dirty="0">
                <a:latin typeface="Cambria" panose="02040503050406030204" pitchFamily="18" charset="0"/>
              </a:rPr>
              <a:t>Sé normativo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8D306097-492E-BA4E-9E58-4DF90F343CD1}"/>
              </a:ext>
            </a:extLst>
          </p:cNvPr>
          <p:cNvGrpSpPr/>
          <p:nvPr/>
        </p:nvGrpSpPr>
        <p:grpSpPr>
          <a:xfrm>
            <a:off x="1661452" y="2778112"/>
            <a:ext cx="4578564" cy="2322753"/>
            <a:chOff x="137452" y="3172993"/>
            <a:chExt cx="4578564" cy="2322753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DFBC15B-B237-C549-AB63-527C2D54163E}"/>
                </a:ext>
              </a:extLst>
            </p:cNvPr>
            <p:cNvSpPr txBox="1"/>
            <p:nvPr/>
          </p:nvSpPr>
          <p:spPr>
            <a:xfrm>
              <a:off x="137452" y="3175809"/>
              <a:ext cx="2209334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FOCUS DI PROMOZIONE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CBA4AF8-4E69-A649-8B22-CB248BE404DA}"/>
                </a:ext>
              </a:extLst>
            </p:cNvPr>
            <p:cNvSpPr txBox="1"/>
            <p:nvPr/>
          </p:nvSpPr>
          <p:spPr>
            <a:xfrm>
              <a:off x="2346786" y="3172993"/>
              <a:ext cx="2369230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FOCUS DI PREVENZIONE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0DE5EEC-57D9-9E40-9FEE-20BE55699CB2}"/>
                </a:ext>
              </a:extLst>
            </p:cNvPr>
            <p:cNvSpPr txBox="1"/>
            <p:nvPr/>
          </p:nvSpPr>
          <p:spPr>
            <a:xfrm>
              <a:off x="137452" y="3556754"/>
              <a:ext cx="2209334" cy="19389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Massimizzare gli esiti positivi;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speranza e conquista;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paura di perdere opportunità (errore di omissione).</a:t>
              </a:r>
            </a:p>
            <a:p>
              <a:r>
                <a:rPr lang="it-IT" sz="1200" dirty="0">
                  <a:latin typeface="Cambria" panose="02040503050406030204" pitchFamily="18" charset="0"/>
                </a:rPr>
                <a:t>Scelgo un esame opzionale complesso ma in linea con le mie aspirazioni e vedo tutto come una sfida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115E3D3-6F4F-1542-B3D8-CDB8B84BEFFE}"/>
                </a:ext>
              </a:extLst>
            </p:cNvPr>
            <p:cNvSpPr txBox="1"/>
            <p:nvPr/>
          </p:nvSpPr>
          <p:spPr>
            <a:xfrm>
              <a:off x="2346786" y="3556754"/>
              <a:ext cx="2369230" cy="175432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Minimizzare gli esiti negativi;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responsabilità e doveri;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paura di commettere errori (errore di commissione). Scelgo l’esame più semplice per paura di un insuccesso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18CED70-70DA-B948-B449-6A8D1B2CB19F}"/>
              </a:ext>
            </a:extLst>
          </p:cNvPr>
          <p:cNvSpPr txBox="1"/>
          <p:nvPr/>
        </p:nvSpPr>
        <p:spPr>
          <a:xfrm>
            <a:off x="6312024" y="3187422"/>
            <a:ext cx="4290532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Tali sistemi rappresentano degli </a:t>
            </a:r>
            <a:r>
              <a:rPr lang="it-IT" sz="1400" b="1" dirty="0">
                <a:latin typeface="Cambria" panose="02040503050406030204" pitchFamily="18" charset="0"/>
              </a:rPr>
              <a:t>ORIENTAMENTI ABITUALI </a:t>
            </a:r>
            <a:r>
              <a:rPr lang="it-IT" sz="1400" dirty="0">
                <a:latin typeface="Cambria" panose="02040503050406030204" pitchFamily="18" charset="0"/>
              </a:rPr>
              <a:t>che le persone sviluppano sin dall’infanzia nell’esperienza di accudimento con i genitori.</a:t>
            </a: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6565D50E-4815-8D4B-8C44-3B0AA7607715}"/>
              </a:ext>
            </a:extLst>
          </p:cNvPr>
          <p:cNvGrpSpPr/>
          <p:nvPr/>
        </p:nvGrpSpPr>
        <p:grpSpPr>
          <a:xfrm>
            <a:off x="4902971" y="4987020"/>
            <a:ext cx="5623547" cy="938720"/>
            <a:chOff x="137458" y="2730834"/>
            <a:chExt cx="5623547" cy="181448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6887EE1-10C1-AB48-8814-798971F85E7E}"/>
                </a:ext>
              </a:extLst>
            </p:cNvPr>
            <p:cNvSpPr txBox="1"/>
            <p:nvPr/>
          </p:nvSpPr>
          <p:spPr>
            <a:xfrm>
              <a:off x="137458" y="2730834"/>
              <a:ext cx="2706344" cy="11600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La complementarietà in una coppia sembra essere associata a maggior benessere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69A07241-6C79-B04A-BA22-91BB3178AECB}"/>
                </a:ext>
              </a:extLst>
            </p:cNvPr>
            <p:cNvSpPr txBox="1"/>
            <p:nvPr/>
          </p:nvSpPr>
          <p:spPr>
            <a:xfrm>
              <a:off x="3054661" y="2730834"/>
              <a:ext cx="2706344" cy="1814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Nella discriminazione chi ha un focus di promozione  può avere emozioni negative meno intense e si attiva di più mentre chi è focalizzato sulla prevenzione può provare rabbia e inasprire  le relazioni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40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Mindfulness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B08D03E-3BD8-F04D-8788-240FB0742621}"/>
              </a:ext>
            </a:extLst>
          </p:cNvPr>
          <p:cNvSpPr txBox="1"/>
          <p:nvPr/>
        </p:nvSpPr>
        <p:spPr>
          <a:xfrm>
            <a:off x="1661452" y="1556793"/>
            <a:ext cx="8683020" cy="646331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mindfulness è una </a:t>
            </a:r>
            <a:r>
              <a:rPr lang="it-IT" b="1" dirty="0">
                <a:latin typeface="Cambria" panose="02040503050406030204" pitchFamily="18" charset="0"/>
              </a:rPr>
              <a:t>strategia di regolazione emotiva</a:t>
            </a:r>
            <a:r>
              <a:rPr lang="it-IT" dirty="0">
                <a:latin typeface="Cambria" panose="02040503050406030204" pitchFamily="18" charset="0"/>
              </a:rPr>
              <a:t>, intesa come un costrutto psicologico volto a favorire la comprensione del comportamento intra e interpersonale.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7AF455F-72BC-7340-BA37-599DEB2CE495}"/>
              </a:ext>
            </a:extLst>
          </p:cNvPr>
          <p:cNvSpPr txBox="1"/>
          <p:nvPr/>
        </p:nvSpPr>
        <p:spPr>
          <a:xfrm>
            <a:off x="1652572" y="2564905"/>
            <a:ext cx="8691900" cy="646331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mindfulness significa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prestare attenzione</a:t>
            </a:r>
            <a:r>
              <a:rPr lang="it-IT" dirty="0">
                <a:latin typeface="Cambria" panose="02040503050406030204" pitchFamily="18" charset="0"/>
              </a:rPr>
              <a:t>: (a) con </a:t>
            </a:r>
            <a:r>
              <a:rPr lang="it-IT" b="1" dirty="0">
                <a:latin typeface="Cambria" panose="02040503050406030204" pitchFamily="18" charset="0"/>
              </a:rPr>
              <a:t>INTENZIONE</a:t>
            </a:r>
            <a:r>
              <a:rPr lang="it-IT" dirty="0">
                <a:latin typeface="Cambria" panose="02040503050406030204" pitchFamily="18" charset="0"/>
              </a:rPr>
              <a:t>, (b) al </a:t>
            </a:r>
            <a:r>
              <a:rPr lang="it-IT" b="1" dirty="0">
                <a:latin typeface="Cambria" panose="02040503050406030204" pitchFamily="18" charset="0"/>
              </a:rPr>
              <a:t>MOMENTO PRESENTE</a:t>
            </a:r>
            <a:r>
              <a:rPr lang="it-IT" dirty="0">
                <a:latin typeface="Cambria" panose="02040503050406030204" pitchFamily="18" charset="0"/>
              </a:rPr>
              <a:t> e (c) in modo </a:t>
            </a:r>
            <a:r>
              <a:rPr lang="it-IT" b="1" dirty="0">
                <a:latin typeface="Cambria" panose="02040503050406030204" pitchFamily="18" charset="0"/>
              </a:rPr>
              <a:t>NON GIUDICANTE</a:t>
            </a:r>
            <a:r>
              <a:rPr lang="it-IT" dirty="0">
                <a:latin typeface="Cambria" panose="02040503050406030204" pitchFamily="18" charset="0"/>
              </a:rPr>
              <a:t>.  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3DE9CF93-9FE1-E640-8D7F-01F899398CD9}"/>
              </a:ext>
            </a:extLst>
          </p:cNvPr>
          <p:cNvGrpSpPr/>
          <p:nvPr/>
        </p:nvGrpSpPr>
        <p:grpSpPr>
          <a:xfrm>
            <a:off x="1668348" y="3628763"/>
            <a:ext cx="8503846" cy="1384995"/>
            <a:chOff x="144348" y="3466743"/>
            <a:chExt cx="8503846" cy="1384995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BDDAABAD-0D3C-104B-874C-FA043312705D}"/>
                </a:ext>
              </a:extLst>
            </p:cNvPr>
            <p:cNvSpPr txBox="1"/>
            <p:nvPr/>
          </p:nvSpPr>
          <p:spPr>
            <a:xfrm>
              <a:off x="144348" y="3466743"/>
              <a:ext cx="4067612" cy="1384995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Secondo James [1980], la mente non rappresenta un «oggetto» ma un «processo» con degli attributi: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l’essere personale;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l’essere mutevole;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la continuità;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la selettività.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06C7DF8C-699C-EA47-8EF1-C1A6CC47DDA1}"/>
                </a:ext>
              </a:extLst>
            </p:cNvPr>
            <p:cNvSpPr txBox="1"/>
            <p:nvPr/>
          </p:nvSpPr>
          <p:spPr>
            <a:xfrm>
              <a:off x="4677410" y="3824461"/>
              <a:ext cx="3970784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Attraverso la mindfulness, il Sé può aumentare la </a:t>
              </a:r>
              <a:r>
                <a:rPr lang="it-IT" sz="1400" b="1" dirty="0">
                  <a:latin typeface="Cambria" panose="02040503050406030204" pitchFamily="18" charset="0"/>
                </a:rPr>
                <a:t>consapevolezza del proprio funzionamento</a:t>
              </a:r>
              <a:r>
                <a:rPr lang="it-IT" sz="1400" dirty="0">
                  <a:latin typeface="Cambria" panose="02040503050406030204" pitchFamily="18" charset="0"/>
                </a:rPr>
                <a:t>, aumentandone efficacia ed efficienza. </a:t>
              </a:r>
            </a:p>
          </p:txBody>
        </p:sp>
        <p:cxnSp>
          <p:nvCxnSpPr>
            <p:cNvPr id="28" name="Connettore 2 27">
              <a:extLst>
                <a:ext uri="{FF2B5EF4-FFF2-40B4-BE49-F238E27FC236}">
                  <a16:creationId xmlns:a16="http://schemas.microsoft.com/office/drawing/2014/main" id="{26D803AD-A8B8-374B-870E-B8F915237883}"/>
                </a:ext>
              </a:extLst>
            </p:cNvPr>
            <p:cNvCxnSpPr>
              <a:cxnSpLocks/>
              <a:stCxn id="24" idx="3"/>
              <a:endCxn id="26" idx="1"/>
            </p:cNvCxnSpPr>
            <p:nvPr/>
          </p:nvCxnSpPr>
          <p:spPr>
            <a:xfrm>
              <a:off x="4211960" y="4159241"/>
              <a:ext cx="465450" cy="345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96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54334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71FE0E6-43B3-3645-AE58-9907036B9CEF}"/>
              </a:ext>
            </a:extLst>
          </p:cNvPr>
          <p:cNvGrpSpPr/>
          <p:nvPr/>
        </p:nvGrpSpPr>
        <p:grpSpPr>
          <a:xfrm>
            <a:off x="2957596" y="1764139"/>
            <a:ext cx="6954828" cy="400110"/>
            <a:chOff x="95392" y="1762695"/>
            <a:chExt cx="6954828" cy="40011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00C0187-B877-534A-ABA2-EF1BE407F6D2}"/>
                </a:ext>
              </a:extLst>
            </p:cNvPr>
            <p:cNvSpPr txBox="1"/>
            <p:nvPr/>
          </p:nvSpPr>
          <p:spPr>
            <a:xfrm>
              <a:off x="95392" y="1762695"/>
              <a:ext cx="2058284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</a:rPr>
                <a:t>WILLIAM </a:t>
              </a:r>
              <a:r>
                <a:rPr lang="it-IT" sz="2000" b="1" dirty="0">
                  <a:latin typeface="Cambria" panose="02040503050406030204" pitchFamily="18" charset="0"/>
                </a:rPr>
                <a:t>JAMES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CF2414E-2703-0141-AACC-9FFB9DE85C14}"/>
                </a:ext>
              </a:extLst>
            </p:cNvPr>
            <p:cNvSpPr txBox="1"/>
            <p:nvPr/>
          </p:nvSpPr>
          <p:spPr>
            <a:xfrm>
              <a:off x="4025884" y="1762695"/>
              <a:ext cx="3024336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</a:rPr>
                <a:t>GEORGE HERBERT </a:t>
              </a:r>
              <a:r>
                <a:rPr lang="it-IT" sz="2000" b="1" dirty="0">
                  <a:latin typeface="Cambria" panose="02040503050406030204" pitchFamily="18" charset="0"/>
                </a:rPr>
                <a:t>MEAD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68D81B7D-EB5E-5144-8907-74A3DE2ED04C}"/>
              </a:ext>
            </a:extLst>
          </p:cNvPr>
          <p:cNvGrpSpPr/>
          <p:nvPr/>
        </p:nvGrpSpPr>
        <p:grpSpPr>
          <a:xfrm>
            <a:off x="1661452" y="2420888"/>
            <a:ext cx="8827036" cy="3539430"/>
            <a:chOff x="137452" y="2320270"/>
            <a:chExt cx="8827036" cy="3539430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A734522-A83D-504E-B431-EAF225AA9D2E}"/>
                </a:ext>
              </a:extLst>
            </p:cNvPr>
            <p:cNvSpPr txBox="1"/>
            <p:nvPr/>
          </p:nvSpPr>
          <p:spPr>
            <a:xfrm>
              <a:off x="137452" y="2320270"/>
              <a:ext cx="4938604" cy="353943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L’esperienza che facciamo di noi stessi come </a:t>
              </a:r>
              <a:r>
                <a:rPr lang="it-IT" sz="1400" b="1" dirty="0">
                  <a:latin typeface="Cambria" panose="02040503050406030204" pitchFamily="18" charset="0"/>
                </a:rPr>
                <a:t>attori sociali </a:t>
              </a:r>
              <a:r>
                <a:rPr lang="it-IT" sz="1400" dirty="0">
                  <a:latin typeface="Cambria" panose="02040503050406030204" pitchFamily="18" charset="0"/>
                </a:rPr>
                <a:t>permette di costruirci la nostra identità;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Il processo di acquisizione di consapevolezza del Sé si sviluppa attraverso la </a:t>
              </a:r>
              <a:r>
                <a:rPr lang="it-IT" sz="1400" b="1" dirty="0">
                  <a:latin typeface="Cambria" panose="02040503050406030204" pitchFamily="18" charset="0"/>
                </a:rPr>
                <a:t>relazione con gli altri </a:t>
              </a:r>
              <a:r>
                <a:rPr lang="it-IT" sz="1400" dirty="0">
                  <a:latin typeface="Cambria" panose="02040503050406030204" pitchFamily="18" charset="0"/>
                </a:rPr>
                <a:t>ed è continuamente soggetta a variazioni;</a:t>
              </a:r>
            </a:p>
            <a:p>
              <a:pPr marL="285750" indent="-285750">
                <a:buFontTx/>
                <a:buChar char="-"/>
              </a:pPr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Le variazioni scaturiscono dai </a:t>
              </a:r>
              <a:r>
                <a:rPr lang="it-IT" sz="1400" b="1" dirty="0">
                  <a:latin typeface="Cambria" panose="02040503050406030204" pitchFamily="18" charset="0"/>
                </a:rPr>
                <a:t>feedback</a:t>
              </a:r>
              <a:r>
                <a:rPr lang="it-IT" sz="1400" dirty="0">
                  <a:latin typeface="Cambria" panose="02040503050406030204" pitchFamily="18" charset="0"/>
                </a:rPr>
                <a:t> ricevuti durante le interazioni sociali.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pPr lvl="1"/>
              <a:r>
                <a:rPr lang="it-IT" sz="1400" b="1" dirty="0">
                  <a:latin typeface="Cambria" panose="02040503050406030204" pitchFamily="18" charset="0"/>
                </a:rPr>
                <a:t>Feedback positivi </a:t>
              </a:r>
              <a:r>
                <a:rPr lang="it-IT" sz="1400" dirty="0">
                  <a:latin typeface="Cambria" panose="02040503050406030204" pitchFamily="18" charset="0"/>
                </a:rPr>
                <a:t>= corroborano le nostre risorse e permettono di costruire nuove esperienze su di esse;</a:t>
              </a:r>
            </a:p>
            <a:p>
              <a:pPr lvl="1"/>
              <a:r>
                <a:rPr lang="it-IT" sz="1400" b="1" dirty="0">
                  <a:latin typeface="Cambria" panose="02040503050406030204" pitchFamily="18" charset="0"/>
                </a:rPr>
                <a:t>Feedback negativi </a:t>
              </a:r>
              <a:r>
                <a:rPr lang="it-IT" sz="1400" dirty="0">
                  <a:latin typeface="Cambria" panose="02040503050406030204" pitchFamily="18" charset="0"/>
                </a:rPr>
                <a:t>= incrementano la consapevolezza degli aspetti poco funzionali di sé e permettono di autoregolare la condotta, in un processo di adattamento all’ambiente in cui viviamo.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3453D7B-542A-E24A-8E7F-6C71A631E87D}"/>
                </a:ext>
              </a:extLst>
            </p:cNvPr>
            <p:cNvSpPr txBox="1"/>
            <p:nvPr/>
          </p:nvSpPr>
          <p:spPr>
            <a:xfrm>
              <a:off x="5156249" y="2320270"/>
              <a:ext cx="3808239" cy="203132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processo di acquisizione del Sé è legato </a:t>
              </a:r>
              <a:r>
                <a:rPr lang="it-IT" sz="1400" b="1" dirty="0">
                  <a:latin typeface="Cambria" panose="02040503050406030204" pitchFamily="18" charset="0"/>
                </a:rPr>
                <a:t>all’interazione sociale e alla capacità degli esseri umani di utilizzare simboli </a:t>
              </a:r>
              <a:r>
                <a:rPr lang="it-IT" sz="1400" dirty="0">
                  <a:latin typeface="Cambria" panose="02040503050406030204" pitchFamily="18" charset="0"/>
                </a:rPr>
                <a:t>e, quindi, allo sviluppo del linguaggio.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Il </a:t>
              </a:r>
              <a:r>
                <a:rPr lang="it-IT" sz="1400" b="1" dirty="0">
                  <a:latin typeface="Cambria" panose="02040503050406030204" pitchFamily="18" charset="0"/>
                </a:rPr>
                <a:t>GIOCO</a:t>
              </a:r>
              <a:r>
                <a:rPr lang="it-IT" sz="1400" dirty="0">
                  <a:latin typeface="Cambria" panose="02040503050406030204" pitchFamily="18" charset="0"/>
                </a:rPr>
                <a:t> permette all’individuo di vedere se stesso dal punto di vista degli altri e acquisire la prospettiva </a:t>
              </a:r>
              <a:r>
                <a:rPr lang="it-IT" sz="1400" b="1" dirty="0">
                  <a:latin typeface="Cambria" panose="02040503050406030204" pitchFamily="18" charset="0"/>
                </a:rPr>
                <a:t>dell’altro generalizzato </a:t>
              </a:r>
              <a:r>
                <a:rPr lang="it-IT" sz="1400" dirty="0">
                  <a:latin typeface="Cambria" panose="02040503050406030204" pitchFamily="18" charset="0"/>
                </a:rPr>
                <a:t>(ultima tappa dello sviluppo del Sé).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0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404440"/>
            <a:ext cx="8523457" cy="6392590"/>
          </a:xfrm>
        </p:spPr>
      </p:pic>
    </p:spTree>
    <p:extLst>
      <p:ext uri="{BB962C8B-B14F-4D97-AF65-F5344CB8AC3E}">
        <p14:creationId xmlns:p14="http://schemas.microsoft.com/office/powerpoint/2010/main" val="3622245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D66622-87A5-214E-94AB-D096C90A22CF}"/>
              </a:ext>
            </a:extLst>
          </p:cNvPr>
          <p:cNvSpPr txBox="1"/>
          <p:nvPr/>
        </p:nvSpPr>
        <p:spPr>
          <a:xfrm>
            <a:off x="1652572" y="1628800"/>
            <a:ext cx="8558228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Le emozioni coscienti del Sé sono quelle emozioni che permettendoci di essere consapevoli di noi stessi e del modo in cui ci confrontiamo e relazioniamo con gli altri, </a:t>
            </a:r>
            <a:r>
              <a:rPr lang="it-IT" b="1" dirty="0">
                <a:latin typeface="Cambria" panose="02040503050406030204" pitchFamily="18" charset="0"/>
              </a:rPr>
              <a:t>GUIDANO</a:t>
            </a:r>
            <a:r>
              <a:rPr lang="it-IT" dirty="0">
                <a:latin typeface="Cambria" panose="02040503050406030204" pitchFamily="18" charset="0"/>
              </a:rPr>
              <a:t> IL NOSTRO </a:t>
            </a:r>
            <a:r>
              <a:rPr lang="it-IT" b="1" dirty="0">
                <a:latin typeface="Cambria" panose="02040503050406030204" pitchFamily="18" charset="0"/>
              </a:rPr>
              <a:t>SISTEMA DI REGOLAZIONE DEL SÉ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emozioni coscienti del Sé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7010FF5-F44B-DE42-82EF-2B23DBD25D7A}"/>
              </a:ext>
            </a:extLst>
          </p:cNvPr>
          <p:cNvGrpSpPr/>
          <p:nvPr/>
        </p:nvGrpSpPr>
        <p:grpSpPr>
          <a:xfrm>
            <a:off x="1661452" y="3861049"/>
            <a:ext cx="3858484" cy="1601599"/>
            <a:chOff x="137452" y="3861048"/>
            <a:chExt cx="3858484" cy="1601599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DE753B0B-9EA8-C043-AAFB-DF56942009FE}"/>
                </a:ext>
              </a:extLst>
            </p:cNvPr>
            <p:cNvSpPr txBox="1"/>
            <p:nvPr/>
          </p:nvSpPr>
          <p:spPr>
            <a:xfrm>
              <a:off x="155347" y="3861048"/>
              <a:ext cx="3840589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DI AUTOVALUTAZIONE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C057CAC5-DF64-E049-A259-EC8BCB645907}"/>
                </a:ext>
              </a:extLst>
            </p:cNvPr>
            <p:cNvSpPr txBox="1"/>
            <p:nvPr/>
          </p:nvSpPr>
          <p:spPr>
            <a:xfrm>
              <a:off x="137452" y="4293096"/>
              <a:ext cx="3858484" cy="116955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Colpa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Rammarico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Vergogna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Imbarazzo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Orgoglio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D003E8-119E-7147-803D-BBBF6FA0A035}"/>
              </a:ext>
            </a:extLst>
          </p:cNvPr>
          <p:cNvSpPr txBox="1"/>
          <p:nvPr/>
        </p:nvSpPr>
        <p:spPr>
          <a:xfrm>
            <a:off x="1652572" y="2703120"/>
            <a:ext cx="8558228" cy="1077218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Definite «cognition dependent», si basano su delle </a:t>
            </a:r>
            <a:r>
              <a:rPr lang="it-IT" sz="1600" b="1" dirty="0">
                <a:latin typeface="Cambria" panose="02040503050406030204" pitchFamily="18" charset="0"/>
              </a:rPr>
              <a:t>abilità cognitive che emergono all’incirca dopo i due anni di vita </a:t>
            </a:r>
            <a:r>
              <a:rPr lang="it-IT" sz="1600" dirty="0">
                <a:latin typeface="Cambria" panose="02040503050406030204" pitchFamily="18" charset="0"/>
              </a:rPr>
              <a:t>e ne permettono la piena espressione solo dopo questa fase dello sviluppo. Queste emozioni </a:t>
            </a:r>
            <a:r>
              <a:rPr lang="it-IT" sz="1600" b="1" dirty="0">
                <a:latin typeface="Cambria" panose="02040503050406030204" pitchFamily="18" charset="0"/>
              </a:rPr>
              <a:t>si evolvono attraverso le relazioni con gli altri </a:t>
            </a:r>
            <a:r>
              <a:rPr lang="it-IT" sz="1600" dirty="0">
                <a:latin typeface="Cambria" panose="02040503050406030204" pitchFamily="18" charset="0"/>
              </a:rPr>
              <a:t>e ne regolano a loro volta la gestione delle relazioni interpersonali.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22BD80E-0A26-CF48-B630-19CCE5A4A007}"/>
              </a:ext>
            </a:extLst>
          </p:cNvPr>
          <p:cNvGrpSpPr/>
          <p:nvPr/>
        </p:nvGrpSpPr>
        <p:grpSpPr>
          <a:xfrm>
            <a:off x="1661452" y="3841303"/>
            <a:ext cx="8578032" cy="1621344"/>
            <a:chOff x="137452" y="3841303"/>
            <a:chExt cx="8578032" cy="1621344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34D4223-5904-6141-AF1C-6B00D8E61126}"/>
                </a:ext>
              </a:extLst>
            </p:cNvPr>
            <p:cNvSpPr txBox="1"/>
            <p:nvPr/>
          </p:nvSpPr>
          <p:spPr>
            <a:xfrm>
              <a:off x="155347" y="3861048"/>
              <a:ext cx="3840589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DI AUTOVALUTAZIONE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D88278B-3025-1143-A275-BF0322380945}"/>
                </a:ext>
              </a:extLst>
            </p:cNvPr>
            <p:cNvSpPr txBox="1"/>
            <p:nvPr/>
          </p:nvSpPr>
          <p:spPr>
            <a:xfrm>
              <a:off x="4179562" y="3841303"/>
              <a:ext cx="4535922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SCATURITE DAL CONFRONTO SOCIALE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D243D6D7-B900-244D-A5A4-E9FD013C598C}"/>
                </a:ext>
              </a:extLst>
            </p:cNvPr>
            <p:cNvSpPr txBox="1"/>
            <p:nvPr/>
          </p:nvSpPr>
          <p:spPr>
            <a:xfrm>
              <a:off x="137452" y="4293096"/>
              <a:ext cx="3858484" cy="116955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Colpa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Rammarico</a:t>
              </a:r>
            </a:p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Vergogna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Imbarazzo</a:t>
              </a:r>
              <a:endParaRPr lang="it-IT" sz="1400" b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Orgoglio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21B4AD9-BB85-6F47-9C3F-5CE626B0CD44}"/>
                </a:ext>
              </a:extLst>
            </p:cNvPr>
            <p:cNvSpPr txBox="1"/>
            <p:nvPr/>
          </p:nvSpPr>
          <p:spPr>
            <a:xfrm>
              <a:off x="4208246" y="4293096"/>
              <a:ext cx="4478554" cy="52322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Invidia</a:t>
              </a:r>
            </a:p>
            <a:p>
              <a:r>
                <a:rPr lang="it-IT" sz="1400" b="1" dirty="0">
                  <a:latin typeface="Cambria" panose="02040503050406030204" pitchFamily="18" charset="0"/>
                </a:rPr>
                <a:t>Gelosia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09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emozioni coscienti del Sé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8FE4481-6186-FB46-8E8F-73B5E6568C8F}"/>
              </a:ext>
            </a:extLst>
          </p:cNvPr>
          <p:cNvSpPr txBox="1"/>
          <p:nvPr/>
        </p:nvSpPr>
        <p:spPr>
          <a:xfrm>
            <a:off x="1661453" y="1556792"/>
            <a:ext cx="8732823" cy="55399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COLPA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i sentimenti di colpa emergono quando ci si sente responsabili per aver</a:t>
            </a:r>
            <a:r>
              <a:rPr lang="it-IT" sz="1400" b="1" dirty="0">
                <a:latin typeface="Cambria" panose="02040503050406030204" pitchFamily="18" charset="0"/>
              </a:rPr>
              <a:t> violato delle norme sociali </a:t>
            </a:r>
            <a:r>
              <a:rPr lang="it-IT" sz="1400" dirty="0">
                <a:latin typeface="Cambria" panose="02040503050406030204" pitchFamily="18" charset="0"/>
              </a:rPr>
              <a:t>e, allo stesso tempo, </a:t>
            </a:r>
            <a:r>
              <a:rPr lang="it-IT" sz="1400" b="1" dirty="0">
                <a:latin typeface="Cambria" panose="02040503050406030204" pitchFamily="18" charset="0"/>
              </a:rPr>
              <a:t>ci si sente in grado di poter controllare tale comportamento in futuro.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A35F7D9-0F41-EC47-B531-F097D12C8744}"/>
              </a:ext>
            </a:extLst>
          </p:cNvPr>
          <p:cNvSpPr txBox="1"/>
          <p:nvPr/>
        </p:nvSpPr>
        <p:spPr>
          <a:xfrm>
            <a:off x="1661453" y="2276873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VERGOGNA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i sentimenti di vergogna emergono quando ci si sente responsabili per aver</a:t>
            </a:r>
            <a:r>
              <a:rPr lang="it-IT" sz="1400" b="1" dirty="0">
                <a:latin typeface="Cambria" panose="02040503050406030204" pitchFamily="18" charset="0"/>
              </a:rPr>
              <a:t> violato delle norme sociali </a:t>
            </a:r>
            <a:r>
              <a:rPr lang="it-IT" sz="1400" dirty="0">
                <a:latin typeface="Cambria" panose="02040503050406030204" pitchFamily="18" charset="0"/>
              </a:rPr>
              <a:t>e, allo stesso tempo, </a:t>
            </a:r>
            <a:r>
              <a:rPr lang="it-IT" sz="1400" b="1" dirty="0">
                <a:latin typeface="Cambria" panose="02040503050406030204" pitchFamily="18" charset="0"/>
              </a:rPr>
              <a:t>si crede che tale violazione scaturisca da un aspetto del Sé che non può essere controllato e quindi modificato in futuro.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566D2DA-9E30-3C44-B5FC-D689C78D2E19}"/>
              </a:ext>
            </a:extLst>
          </p:cNvPr>
          <p:cNvSpPr txBox="1"/>
          <p:nvPr/>
        </p:nvSpPr>
        <p:spPr>
          <a:xfrm>
            <a:off x="1662715" y="3212977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ORGOGLIO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  <a:r>
              <a:rPr lang="it-IT" sz="1400" dirty="0">
                <a:latin typeface="Cambria" panose="02040503050406030204" pitchFamily="18" charset="0"/>
              </a:rPr>
              <a:t> emozione derivata da una </a:t>
            </a:r>
            <a:r>
              <a:rPr lang="it-IT" sz="1400" b="1" dirty="0">
                <a:latin typeface="Cambria" panose="02040503050406030204" pitchFamily="18" charset="0"/>
              </a:rPr>
              <a:t>valutazione positiva di Sé</a:t>
            </a:r>
            <a:r>
              <a:rPr lang="it-IT" sz="1400" dirty="0">
                <a:latin typeface="Cambria" panose="02040503050406030204" pitchFamily="18" charset="0"/>
              </a:rPr>
              <a:t>. Si distingue un </a:t>
            </a:r>
            <a:r>
              <a:rPr lang="it-IT" sz="1400" b="1" dirty="0">
                <a:latin typeface="Cambria" panose="02040503050406030204" pitchFamily="18" charset="0"/>
              </a:rPr>
              <a:t>orgoglio autentico</a:t>
            </a:r>
            <a:r>
              <a:rPr lang="it-IT" sz="1400" dirty="0">
                <a:latin typeface="Cambria" panose="02040503050406030204" pitchFamily="18" charset="0"/>
              </a:rPr>
              <a:t>, che indica il piacere di aver svolto accuratamente un lavoro, e un </a:t>
            </a:r>
            <a:r>
              <a:rPr lang="it-IT" sz="1400" b="1" dirty="0">
                <a:latin typeface="Cambria" panose="02040503050406030204" pitchFamily="18" charset="0"/>
              </a:rPr>
              <a:t>orgoglio arrogante (o arroganza) </a:t>
            </a:r>
            <a:r>
              <a:rPr lang="it-IT" sz="1400" dirty="0">
                <a:latin typeface="Cambria" panose="02040503050406030204" pitchFamily="18" charset="0"/>
              </a:rPr>
              <a:t>che indica la soddisfazione compiaciuta con se stessi in generale [Tracy e </a:t>
            </a:r>
            <a:r>
              <a:rPr lang="it-IT" sz="1400" dirty="0" err="1">
                <a:latin typeface="Cambria" panose="02040503050406030204" pitchFamily="18" charset="0"/>
              </a:rPr>
              <a:t>Robins</a:t>
            </a:r>
            <a:r>
              <a:rPr lang="it-IT" sz="1400" dirty="0">
                <a:latin typeface="Cambria" panose="02040503050406030204" pitchFamily="18" charset="0"/>
              </a:rPr>
              <a:t>, 2014].</a:t>
            </a:r>
            <a:r>
              <a:rPr lang="it-IT" sz="1400" b="1" dirty="0">
                <a:latin typeface="Cambria" panose="02040503050406030204" pitchFamily="18" charset="0"/>
              </a:rPr>
              <a:t>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0CEB91F-F733-174F-BD60-544BF4128466}"/>
              </a:ext>
            </a:extLst>
          </p:cNvPr>
          <p:cNvSpPr txBox="1"/>
          <p:nvPr/>
        </p:nvSpPr>
        <p:spPr>
          <a:xfrm>
            <a:off x="1661452" y="4149081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INVIDIA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emozione di comparazione sociale che scaturisce da un </a:t>
            </a:r>
            <a:r>
              <a:rPr lang="it-IT" sz="1400" b="1" dirty="0">
                <a:latin typeface="Cambria" panose="02040503050406030204" pitchFamily="18" charset="0"/>
              </a:rPr>
              <a:t>confronto tra l’individuo e un’altra persona </a:t>
            </a:r>
            <a:r>
              <a:rPr lang="it-IT" sz="1400" dirty="0">
                <a:latin typeface="Cambria" panose="02040503050406030204" pitchFamily="18" charset="0"/>
              </a:rPr>
              <a:t>che da luogo a un </a:t>
            </a:r>
            <a:r>
              <a:rPr lang="it-IT" sz="1400" b="1" dirty="0">
                <a:latin typeface="Cambria" panose="02040503050406030204" pitchFamily="18" charset="0"/>
              </a:rPr>
              <a:t>esito sfavorevole nei confronti del proprio Sé </a:t>
            </a:r>
            <a:r>
              <a:rPr lang="it-IT" sz="1400" dirty="0">
                <a:latin typeface="Cambria" panose="02040503050406030204" pitchFamily="18" charset="0"/>
              </a:rPr>
              <a:t>caratterizzato un sentimento negativo che genera un’impressione di </a:t>
            </a:r>
            <a:r>
              <a:rPr lang="it-IT" sz="1400" b="1" dirty="0">
                <a:latin typeface="Cambria" panose="02040503050406030204" pitchFamily="18" charset="0"/>
              </a:rPr>
              <a:t>inferiorità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8B02F06-3A28-2C47-AB3D-7D8D1E24CFA3}"/>
              </a:ext>
            </a:extLst>
          </p:cNvPr>
          <p:cNvSpPr txBox="1"/>
          <p:nvPr/>
        </p:nvSpPr>
        <p:spPr>
          <a:xfrm>
            <a:off x="1649326" y="5085185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GELOSIA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scaturisce dalla </a:t>
            </a:r>
            <a:r>
              <a:rPr lang="it-IT" sz="1400" b="1" dirty="0">
                <a:latin typeface="Cambria" panose="02040503050406030204" pitchFamily="18" charset="0"/>
              </a:rPr>
              <a:t>credenza che la propria relazione con un’altra persona sia minacciata da una terza</a:t>
            </a:r>
            <a:r>
              <a:rPr lang="it-IT" sz="1400" dirty="0">
                <a:latin typeface="Cambria" panose="02040503050406030204" pitchFamily="18" charset="0"/>
              </a:rPr>
              <a:t>. Nella misura in cui questa relazione è messa a repentaglio, la gelosia veicola un messaggio di minaccia per il proprio Sé ed è associata a sentimenti di </a:t>
            </a:r>
            <a:r>
              <a:rPr lang="it-IT" sz="1400" b="1" dirty="0">
                <a:latin typeface="Cambria" panose="02040503050406030204" pitchFamily="18" charset="0"/>
              </a:rPr>
              <a:t>ostilità, paura, rabbia e sospetto</a:t>
            </a:r>
            <a:endParaRPr lang="it-IT" sz="1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7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del confronto sociale [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Festinger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1954]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C6CEE9-6C60-7448-8849-B98ED2B2029F}"/>
              </a:ext>
            </a:extLst>
          </p:cNvPr>
          <p:cNvSpPr txBox="1"/>
          <p:nvPr/>
        </p:nvSpPr>
        <p:spPr>
          <a:xfrm>
            <a:off x="1652572" y="1628801"/>
            <a:ext cx="890792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Gli esseri umani riescono a </a:t>
            </a:r>
            <a:r>
              <a:rPr lang="it-IT" dirty="0" err="1">
                <a:latin typeface="Cambria" panose="02040503050406030204" pitchFamily="18" charset="0"/>
              </a:rPr>
              <a:t>autovalutarsi</a:t>
            </a:r>
            <a:r>
              <a:rPr lang="it-IT" dirty="0">
                <a:latin typeface="Cambria" panose="02040503050406030204" pitchFamily="18" charset="0"/>
              </a:rPr>
              <a:t> e a trarre fonte di ispirazione per nuovi obiettivi attraverso il </a:t>
            </a:r>
            <a:r>
              <a:rPr lang="it-IT" b="1" dirty="0">
                <a:latin typeface="Cambria" panose="02040503050406030204" pitchFamily="18" charset="0"/>
              </a:rPr>
              <a:t>confronto con i loro simili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E1AFB12-15C6-F949-9DBE-1DCD61A27165}"/>
              </a:ext>
            </a:extLst>
          </p:cNvPr>
          <p:cNvSpPr txBox="1"/>
          <p:nvPr/>
        </p:nvSpPr>
        <p:spPr>
          <a:xfrm>
            <a:off x="1661452" y="2466015"/>
            <a:ext cx="889904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Tale confronto può dare luogo a </a:t>
            </a:r>
            <a:r>
              <a:rPr lang="it-IT" b="1" dirty="0">
                <a:latin typeface="Cambria" panose="02040503050406030204" pitchFamily="18" charset="0"/>
              </a:rPr>
              <a:t>sentimenti</a:t>
            </a:r>
            <a:r>
              <a:rPr lang="it-IT" dirty="0">
                <a:latin typeface="Cambria" panose="02040503050406030204" pitchFamily="18" charset="0"/>
              </a:rPr>
              <a:t> con una </a:t>
            </a:r>
            <a:r>
              <a:rPr lang="it-IT" b="1" dirty="0">
                <a:latin typeface="Cambria" panose="02040503050406030204" pitchFamily="18" charset="0"/>
              </a:rPr>
              <a:t>valenza positiva </a:t>
            </a:r>
            <a:r>
              <a:rPr lang="it-IT" dirty="0">
                <a:latin typeface="Cambria" panose="02040503050406030204" pitchFamily="18" charset="0"/>
              </a:rPr>
              <a:t>oppure con una </a:t>
            </a:r>
            <a:r>
              <a:rPr lang="it-IT" b="1" dirty="0">
                <a:latin typeface="Cambria" panose="02040503050406030204" pitchFamily="18" charset="0"/>
              </a:rPr>
              <a:t>valenza negativa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A8E2207-2491-054A-B80D-0F132DA1C729}"/>
              </a:ext>
            </a:extLst>
          </p:cNvPr>
          <p:cNvSpPr txBox="1"/>
          <p:nvPr/>
        </p:nvSpPr>
        <p:spPr>
          <a:xfrm>
            <a:off x="1652572" y="3303229"/>
            <a:ext cx="889904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 confronti assumono tanto </a:t>
            </a:r>
            <a:r>
              <a:rPr lang="it-IT" b="1" dirty="0">
                <a:latin typeface="Cambria" panose="02040503050406030204" pitchFamily="18" charset="0"/>
              </a:rPr>
              <a:t>più significato </a:t>
            </a:r>
            <a:r>
              <a:rPr lang="it-IT" dirty="0">
                <a:latin typeface="Cambria" panose="02040503050406030204" pitchFamily="18" charset="0"/>
              </a:rPr>
              <a:t>quanto più si esplicano tra persone appartenenti a </a:t>
            </a:r>
            <a:r>
              <a:rPr lang="it-IT" b="1" dirty="0">
                <a:latin typeface="Cambria" panose="02040503050406030204" pitchFamily="18" charset="0"/>
              </a:rPr>
              <a:t>categorie sociali simili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B89B64C-5341-7D4E-AD5A-2EC08C847151}"/>
              </a:ext>
            </a:extLst>
          </p:cNvPr>
          <p:cNvSpPr txBox="1"/>
          <p:nvPr/>
        </p:nvSpPr>
        <p:spPr>
          <a:xfrm>
            <a:off x="1626087" y="4140443"/>
            <a:ext cx="8907923" cy="12003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 confronti sociali rappresentano un mezzo per </a:t>
            </a:r>
            <a:r>
              <a:rPr lang="it-IT" b="1" dirty="0">
                <a:latin typeface="Cambria" panose="02040503050406030204" pitchFamily="18" charset="0"/>
              </a:rPr>
              <a:t>supportare la nostra autostima</a:t>
            </a:r>
            <a:r>
              <a:rPr lang="it-IT" dirty="0">
                <a:latin typeface="Cambria" panose="02040503050406030204" pitchFamily="18" charset="0"/>
              </a:rPr>
              <a:t>, oltre che per </a:t>
            </a:r>
            <a:r>
              <a:rPr lang="it-IT" b="1" dirty="0">
                <a:latin typeface="Cambria" panose="02040503050406030204" pitchFamily="18" charset="0"/>
              </a:rPr>
              <a:t>migliorarsi e avere una conoscenza più accurata di Sé </a:t>
            </a:r>
            <a:r>
              <a:rPr lang="it-IT" dirty="0">
                <a:latin typeface="Cambria" panose="02040503050406030204" pitchFamily="18" charset="0"/>
              </a:rPr>
              <a:t>[</a:t>
            </a:r>
            <a:r>
              <a:rPr lang="it-IT" dirty="0" err="1">
                <a:latin typeface="Cambria" panose="02040503050406030204" pitchFamily="18" charset="0"/>
              </a:rPr>
              <a:t>Festinger</a:t>
            </a:r>
            <a:r>
              <a:rPr lang="it-IT" dirty="0">
                <a:latin typeface="Cambria" panose="02040503050406030204" pitchFamily="18" charset="0"/>
              </a:rPr>
              <a:t>, 1954]. L’autostima può avere aspetti positivi ma anche negativi (narcisismo, arroganza del Sé, falsa autostima nei propri confronti come nel caso del bullismo)</a:t>
            </a:r>
          </a:p>
        </p:txBody>
      </p:sp>
    </p:spTree>
    <p:extLst>
      <p:ext uri="{BB962C8B-B14F-4D97-AF65-F5344CB8AC3E}">
        <p14:creationId xmlns:p14="http://schemas.microsoft.com/office/powerpoint/2010/main" val="93994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del confronto sociale [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Festinger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1954]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C6CEE9-6C60-7448-8849-B98ED2B2029F}"/>
              </a:ext>
            </a:extLst>
          </p:cNvPr>
          <p:cNvSpPr txBox="1"/>
          <p:nvPr/>
        </p:nvSpPr>
        <p:spPr>
          <a:xfrm>
            <a:off x="1652572" y="1628800"/>
            <a:ext cx="8877976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confronto può essere fatto </a:t>
            </a:r>
            <a:r>
              <a:rPr lang="it-IT" b="1" dirty="0">
                <a:latin typeface="Cambria" panose="02040503050406030204" pitchFamily="18" charset="0"/>
              </a:rPr>
              <a:t>verso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l’alto</a:t>
            </a:r>
            <a:r>
              <a:rPr lang="it-IT" dirty="0">
                <a:latin typeface="Cambria" panose="02040503050406030204" pitchFamily="18" charset="0"/>
              </a:rPr>
              <a:t> (con persone migliori di noi) oppure </a:t>
            </a:r>
            <a:r>
              <a:rPr lang="it-IT" b="1" dirty="0">
                <a:latin typeface="Cambria" panose="02040503050406030204" pitchFamily="18" charset="0"/>
              </a:rPr>
              <a:t>verso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il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basso</a:t>
            </a:r>
            <a:r>
              <a:rPr lang="it-IT" dirty="0">
                <a:latin typeface="Cambria" panose="02040503050406030204" pitchFamily="18" charset="0"/>
              </a:rPr>
              <a:t> (con persone peggiori di noi), o ancora, può essere un </a:t>
            </a:r>
            <a:r>
              <a:rPr lang="it-IT" b="1" dirty="0">
                <a:latin typeface="Cambria" panose="02040503050406030204" pitchFamily="18" charset="0"/>
              </a:rPr>
              <a:t>confronto orizzontale </a:t>
            </a:r>
            <a:r>
              <a:rPr lang="it-IT" dirty="0">
                <a:latin typeface="Cambria" panose="02040503050406030204" pitchFamily="18" charset="0"/>
              </a:rPr>
              <a:t>(con persone simili a noi).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B9ECD92-57C4-0341-9307-E7873170B372}"/>
              </a:ext>
            </a:extLst>
          </p:cNvPr>
          <p:cNvGrpSpPr/>
          <p:nvPr/>
        </p:nvGrpSpPr>
        <p:grpSpPr>
          <a:xfrm>
            <a:off x="1661452" y="2930168"/>
            <a:ext cx="8869096" cy="1708160"/>
            <a:chOff x="137452" y="2930168"/>
            <a:chExt cx="8869096" cy="1708160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8CAB7FAB-4473-D142-A296-C6CF16B770FC}"/>
                </a:ext>
              </a:extLst>
            </p:cNvPr>
            <p:cNvSpPr txBox="1"/>
            <p:nvPr/>
          </p:nvSpPr>
          <p:spPr>
            <a:xfrm>
              <a:off x="137452" y="2930168"/>
              <a:ext cx="4172035" cy="17081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b="1" dirty="0">
                  <a:latin typeface="Cambria" panose="02040503050406030204" pitchFamily="18" charset="0"/>
                </a:rPr>
                <a:t>CONFRONTO VERSO L’ALTO</a:t>
              </a:r>
            </a:p>
            <a:p>
              <a:endParaRPr lang="it-IT" sz="1500" dirty="0">
                <a:latin typeface="Cambria" panose="02040503050406030204" pitchFamily="18" charset="0"/>
              </a:endParaRPr>
            </a:p>
            <a:p>
              <a:r>
                <a:rPr lang="it-IT" sz="1500" dirty="0">
                  <a:latin typeface="Cambria" panose="02040503050406030204" pitchFamily="18" charset="0"/>
                </a:rPr>
                <a:t>Può dar luogo a </a:t>
              </a:r>
              <a:r>
                <a:rPr lang="it-IT" sz="1500" b="1" dirty="0">
                  <a:latin typeface="Cambria" panose="02040503050406030204" pitchFamily="18" charset="0"/>
                </a:rPr>
                <a:t>sentimenti negativi</a:t>
              </a:r>
              <a:r>
                <a:rPr lang="it-IT" sz="1500" dirty="0">
                  <a:latin typeface="Cambria" panose="02040503050406030204" pitchFamily="18" charset="0"/>
                </a:rPr>
                <a:t>, perché portano alla consapevolezza del Sé i nostri </a:t>
              </a:r>
              <a:r>
                <a:rPr lang="it-IT" sz="1500" b="1" dirty="0">
                  <a:latin typeface="Cambria" panose="02040503050406030204" pitchFamily="18" charset="0"/>
                </a:rPr>
                <a:t>limiti</a:t>
              </a:r>
              <a:r>
                <a:rPr lang="it-IT" sz="1500" dirty="0">
                  <a:latin typeface="Cambria" panose="02040503050406030204" pitchFamily="18" charset="0"/>
                </a:rPr>
                <a:t> ma, allo stesso, tempo, potrebbero avere una funzione </a:t>
              </a:r>
              <a:r>
                <a:rPr lang="it-IT" sz="1500" b="1" dirty="0">
                  <a:latin typeface="Cambria" panose="02040503050406030204" pitchFamily="18" charset="0"/>
                </a:rPr>
                <a:t>motivazionale e sostenere l’auto-miglioramento</a:t>
              </a:r>
              <a:r>
                <a:rPr lang="it-IT" sz="15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82BF40EE-2C9C-C24D-81E6-0CCE4F76C9A0}"/>
                </a:ext>
              </a:extLst>
            </p:cNvPr>
            <p:cNvSpPr txBox="1"/>
            <p:nvPr/>
          </p:nvSpPr>
          <p:spPr>
            <a:xfrm>
              <a:off x="4427984" y="2930168"/>
              <a:ext cx="4578564" cy="17081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b="1" dirty="0">
                  <a:latin typeface="Cambria" panose="02040503050406030204" pitchFamily="18" charset="0"/>
                </a:rPr>
                <a:t>CONFRONTO VERSO IL BASSO e ORIZZONTALE</a:t>
              </a:r>
            </a:p>
            <a:p>
              <a:endParaRPr lang="it-IT" sz="1500" dirty="0">
                <a:latin typeface="Cambria" panose="02040503050406030204" pitchFamily="18" charset="0"/>
              </a:endParaRPr>
            </a:p>
            <a:p>
              <a:r>
                <a:rPr lang="it-IT" sz="1500" dirty="0">
                  <a:latin typeface="Cambria" panose="02040503050406030204" pitchFamily="18" charset="0"/>
                </a:rPr>
                <a:t>Hanno uno </a:t>
              </a:r>
              <a:r>
                <a:rPr lang="it-IT" sz="1500" b="1" dirty="0">
                  <a:latin typeface="Cambria" panose="02040503050406030204" pitchFamily="18" charset="0"/>
                </a:rPr>
                <a:t>scopo difensivo </a:t>
              </a:r>
              <a:r>
                <a:rPr lang="it-IT" sz="1500" dirty="0">
                  <a:latin typeface="Cambria" panose="02040503050406030204" pitchFamily="18" charset="0"/>
                </a:rPr>
                <a:t>e permettono di </a:t>
              </a:r>
              <a:r>
                <a:rPr lang="it-IT" sz="1500" b="1" dirty="0">
                  <a:latin typeface="Cambria" panose="02040503050406030204" pitchFamily="18" charset="0"/>
                </a:rPr>
                <a:t>mantenere una buona autostima </a:t>
              </a:r>
              <a:r>
                <a:rPr lang="it-IT" sz="1500" dirty="0">
                  <a:latin typeface="Cambria" panose="02040503050406030204" pitchFamily="18" charset="0"/>
                </a:rPr>
                <a:t>e </a:t>
              </a:r>
              <a:r>
                <a:rPr lang="it-IT" sz="1500" b="1" dirty="0">
                  <a:latin typeface="Cambria" panose="02040503050406030204" pitchFamily="18" charset="0"/>
                </a:rPr>
                <a:t>proteggere il proprio Sé</a:t>
              </a:r>
              <a:r>
                <a:rPr lang="it-IT" sz="1500" dirty="0">
                  <a:latin typeface="Cambria" panose="02040503050406030204" pitchFamily="18" charset="0"/>
                </a:rPr>
                <a:t>. Tali confronti possono dar luogo a </a:t>
              </a:r>
              <a:r>
                <a:rPr lang="it-IT" sz="1500" b="1" dirty="0">
                  <a:latin typeface="Cambria" panose="02040503050406030204" pitchFamily="18" charset="0"/>
                </a:rPr>
                <a:t>sentimenti positivi</a:t>
              </a:r>
              <a:r>
                <a:rPr lang="it-IT" sz="1500" dirty="0">
                  <a:latin typeface="Cambria" panose="02040503050406030204" pitchFamily="18" charset="0"/>
                </a:rPr>
                <a:t>, </a:t>
              </a:r>
              <a:r>
                <a:rPr lang="it-IT" sz="1500" b="1" dirty="0">
                  <a:latin typeface="Cambria" panose="02040503050406030204" pitchFamily="18" charset="0"/>
                </a:rPr>
                <a:t>sostenendo l’umore e l’immagine positiva del Sé.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040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E31A62-658A-5586-5C2A-7EB8EA5A9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circo </a:t>
            </a:r>
            <a:r>
              <a:rPr lang="it-IT"/>
              <a:t>della farfalla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7AEB65-002D-0898-8CB6-71D5D16D8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https://www.youtube.com/watch?v=w0gZ5A89Roo</a:t>
            </a:r>
          </a:p>
        </p:txBody>
      </p:sp>
    </p:spTree>
    <p:extLst>
      <p:ext uri="{BB962C8B-B14F-4D97-AF65-F5344CB8AC3E}">
        <p14:creationId xmlns:p14="http://schemas.microsoft.com/office/powerpoint/2010/main" val="3156338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2633B6-ED1F-7AFC-B277-6919EA21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Anteprima immagine">
            <a:extLst>
              <a:ext uri="{FF2B5EF4-FFF2-40B4-BE49-F238E27FC236}">
                <a16:creationId xmlns:a16="http://schemas.microsoft.com/office/drawing/2014/main" id="{EC35AF31-93AA-0A26-BF42-43DE8B5129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935" y="270182"/>
            <a:ext cx="6921910" cy="648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36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4A088E-3247-2D4E-98FC-86C39633D295}"/>
              </a:ext>
            </a:extLst>
          </p:cNvPr>
          <p:cNvSpPr txBox="1"/>
          <p:nvPr/>
        </p:nvSpPr>
        <p:spPr>
          <a:xfrm>
            <a:off x="1661452" y="1700809"/>
            <a:ext cx="8703794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Network cerebrale </a:t>
            </a:r>
            <a:r>
              <a:rPr lang="it-IT" dirty="0">
                <a:latin typeface="Cambria" panose="02040503050406030204" pitchFamily="18" charset="0"/>
              </a:rPr>
              <a:t>relativo agli aspetti associati al Sé: CORTECCIA PREFRONTALE ANTERIORE MEDIALE e CORTECCIA CINGOLATA POSTERIORE.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9091A74F-3F91-104E-8DF4-69AEF35A3402}"/>
              </a:ext>
            </a:extLst>
          </p:cNvPr>
          <p:cNvGrpSpPr/>
          <p:nvPr/>
        </p:nvGrpSpPr>
        <p:grpSpPr>
          <a:xfrm>
            <a:off x="1661453" y="2541098"/>
            <a:ext cx="8428425" cy="3264167"/>
            <a:chOff x="137452" y="2541097"/>
            <a:chExt cx="8428425" cy="3264167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18E4E32-F27B-6543-9212-CF524931F010}"/>
                </a:ext>
              </a:extLst>
            </p:cNvPr>
            <p:cNvSpPr txBox="1"/>
            <p:nvPr/>
          </p:nvSpPr>
          <p:spPr>
            <a:xfrm>
              <a:off x="137452" y="2541097"/>
              <a:ext cx="2073003" cy="369332"/>
            </a:xfrm>
            <a:prstGeom prst="rect">
              <a:avLst/>
            </a:prstGeom>
            <a:noFill/>
            <a:ln w="22225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FUNZIONI DEL SÉ:</a:t>
              </a:r>
            </a:p>
          </p:txBody>
        </p: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60523C72-8306-1F44-B9F5-BD8A072C9435}"/>
                </a:ext>
              </a:extLst>
            </p:cNvPr>
            <p:cNvGrpSpPr/>
            <p:nvPr/>
          </p:nvGrpSpPr>
          <p:grpSpPr>
            <a:xfrm>
              <a:off x="2779985" y="3370905"/>
              <a:ext cx="3183629" cy="2434359"/>
              <a:chOff x="2771800" y="2859299"/>
              <a:chExt cx="3183629" cy="2434359"/>
            </a:xfrm>
          </p:grpSpPr>
          <p:sp>
            <p:nvSpPr>
              <p:cNvPr id="10" name="Ovale 9">
                <a:extLst>
                  <a:ext uri="{FF2B5EF4-FFF2-40B4-BE49-F238E27FC236}">
                    <a16:creationId xmlns:a16="http://schemas.microsoft.com/office/drawing/2014/main" id="{A04100CE-C69E-8D4F-9BD4-141ABA89F3EA}"/>
                  </a:ext>
                </a:extLst>
              </p:cNvPr>
              <p:cNvSpPr/>
              <p:nvPr/>
            </p:nvSpPr>
            <p:spPr>
              <a:xfrm>
                <a:off x="2771800" y="3637474"/>
                <a:ext cx="1656184" cy="1656184"/>
              </a:xfrm>
              <a:prstGeom prst="ellipse">
                <a:avLst/>
              </a:prstGeom>
              <a:solidFill>
                <a:schemeClr val="accent4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4" name="Ovale 13">
                <a:extLst>
                  <a:ext uri="{FF2B5EF4-FFF2-40B4-BE49-F238E27FC236}">
                    <a16:creationId xmlns:a16="http://schemas.microsoft.com/office/drawing/2014/main" id="{4B5178ED-3634-6A4E-AAD3-37E021434B7D}"/>
                  </a:ext>
                </a:extLst>
              </p:cNvPr>
              <p:cNvSpPr/>
              <p:nvPr/>
            </p:nvSpPr>
            <p:spPr>
              <a:xfrm>
                <a:off x="3514955" y="2859299"/>
                <a:ext cx="1656184" cy="1656184"/>
              </a:xfrm>
              <a:prstGeom prst="ellipse">
                <a:avLst/>
              </a:prstGeom>
              <a:solidFill>
                <a:schemeClr val="accent2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5" name="Ovale 14">
                <a:extLst>
                  <a:ext uri="{FF2B5EF4-FFF2-40B4-BE49-F238E27FC236}">
                    <a16:creationId xmlns:a16="http://schemas.microsoft.com/office/drawing/2014/main" id="{AFCA1FDA-E5FD-AB4B-A164-0A8116C82F89}"/>
                  </a:ext>
                </a:extLst>
              </p:cNvPr>
              <p:cNvSpPr/>
              <p:nvPr/>
            </p:nvSpPr>
            <p:spPr>
              <a:xfrm>
                <a:off x="4299245" y="3637474"/>
                <a:ext cx="1656184" cy="1656184"/>
              </a:xfrm>
              <a:prstGeom prst="ellipse">
                <a:avLst/>
              </a:prstGeom>
              <a:solidFill>
                <a:schemeClr val="accent6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2F2056AA-48C3-8643-B6AB-66C8CE6ECDBC}"/>
                </a:ext>
              </a:extLst>
            </p:cNvPr>
            <p:cNvSpPr txBox="1"/>
            <p:nvPr/>
          </p:nvSpPr>
          <p:spPr>
            <a:xfrm>
              <a:off x="3243845" y="3001573"/>
              <a:ext cx="2214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AUTOCONOSCENZA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C3E08A6-43A2-7847-9338-1856928148DB}"/>
                </a:ext>
              </a:extLst>
            </p:cNvPr>
            <p:cNvSpPr txBox="1"/>
            <p:nvPr/>
          </p:nvSpPr>
          <p:spPr>
            <a:xfrm>
              <a:off x="5980811" y="4293096"/>
              <a:ext cx="2585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SÉ INTERPERSONALE </a:t>
              </a:r>
            </a:p>
            <a:p>
              <a:r>
                <a:rPr lang="it-IT" dirty="0">
                  <a:latin typeface="Cambria" panose="02040503050406030204" pitchFamily="18" charset="0"/>
                </a:rPr>
                <a:t>(o pubblico)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E10A84E-76A5-0F47-A8A4-A90B75066476}"/>
                </a:ext>
              </a:extLst>
            </p:cNvPr>
            <p:cNvSpPr txBox="1"/>
            <p:nvPr/>
          </p:nvSpPr>
          <p:spPr>
            <a:xfrm>
              <a:off x="467545" y="4293096"/>
              <a:ext cx="2304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AGENTICITÀ DEL SÉ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4F91B6A0-6999-F945-9C27-08ED9D361DDA}"/>
              </a:ext>
            </a:extLst>
          </p:cNvPr>
          <p:cNvGrpSpPr/>
          <p:nvPr/>
        </p:nvGrpSpPr>
        <p:grpSpPr>
          <a:xfrm>
            <a:off x="1775520" y="2579054"/>
            <a:ext cx="8640960" cy="3370226"/>
            <a:chOff x="251520" y="2579054"/>
            <a:chExt cx="8640960" cy="3370226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58C2003-8C48-5A46-8A54-A3BDEBB0B059}"/>
                </a:ext>
              </a:extLst>
            </p:cNvPr>
            <p:cNvSpPr txBox="1"/>
            <p:nvPr/>
          </p:nvSpPr>
          <p:spPr>
            <a:xfrm>
              <a:off x="5458618" y="2579054"/>
              <a:ext cx="3433862" cy="138499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Racchiude le informazioni su noi stessi (autoconsapevolezza) e identifica la funzione che ci permette di costruire un insieme di credenze sul sé che verranno utilizzate per presentare noi stessi all’interno dei rapporti interpersonali.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1D51E59-BCA4-F743-B4F3-EB466E1F9B51}"/>
                </a:ext>
              </a:extLst>
            </p:cNvPr>
            <p:cNvSpPr txBox="1"/>
            <p:nvPr/>
          </p:nvSpPr>
          <p:spPr>
            <a:xfrm>
              <a:off x="6040517" y="4995173"/>
              <a:ext cx="2851963" cy="95410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Confluiscono in questa area tutti gli attributi che noi utilizziamo per definire la nostra identità da presentare al pubblico.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4746C46-9DB5-854D-B1D1-E9492C44ACD7}"/>
                </a:ext>
              </a:extLst>
            </p:cNvPr>
            <p:cNvSpPr txBox="1"/>
            <p:nvPr/>
          </p:nvSpPr>
          <p:spPr>
            <a:xfrm>
              <a:off x="251520" y="4671720"/>
              <a:ext cx="2430787" cy="95410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Comprende le funzioni esecutive che il Sé esplica, come la capacità decisionale, l’autocontrollo.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3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099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0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1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2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3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4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5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6" name="object 10"/>
          <p:cNvSpPr>
            <a:spLocks noGrp="1"/>
          </p:cNvSpPr>
          <p:nvPr>
            <p:ph type="title"/>
          </p:nvPr>
        </p:nvSpPr>
        <p:spPr>
          <a:xfrm>
            <a:off x="1981200" y="701546"/>
            <a:ext cx="8229600" cy="289182"/>
          </a:xfrm>
        </p:spPr>
        <p:txBody>
          <a:bodyPr vert="horz" lIns="0" tIns="12065" rIns="0" bIns="0" rtlCol="0" anchor="ctr">
            <a:spAutoFit/>
          </a:bodyPr>
          <a:lstStyle/>
          <a:p>
            <a:pPr marL="3289300" indent="-2979738">
              <a:spcBef>
                <a:spcPts val="100"/>
              </a:spcBef>
            </a:pPr>
            <a:r>
              <a:rPr lang="it-IT" altLang="it-IT" sz="2000" b="1"/>
              <a:t>Il cervello …il luogo delle emozioni e dei processi  decisionali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264776" y="6372225"/>
            <a:ext cx="119063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5" dirty="0">
                <a:solidFill>
                  <a:srgbClr val="220DC8"/>
                </a:solidFill>
                <a:latin typeface="Georgia"/>
                <a:cs typeface="Georgia"/>
              </a:rPr>
              <a:t>9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4108" name="object 12"/>
          <p:cNvSpPr>
            <a:spLocks noChangeArrowheads="1"/>
          </p:cNvSpPr>
          <p:nvPr/>
        </p:nvSpPr>
        <p:spPr bwMode="auto">
          <a:xfrm>
            <a:off x="3371850" y="1527175"/>
            <a:ext cx="5411788" cy="4572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39186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3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4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5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6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7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8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9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125664" y="1025539"/>
            <a:ext cx="8256587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Emozioni </a:t>
            </a:r>
            <a:r>
              <a:rPr sz="3300" dirty="0"/>
              <a:t>e </a:t>
            </a:r>
            <a:r>
              <a:rPr sz="3300" spc="-5" dirty="0"/>
              <a:t>processi</a:t>
            </a:r>
            <a:r>
              <a:rPr sz="3300" spc="-60" dirty="0"/>
              <a:t> </a:t>
            </a:r>
            <a:r>
              <a:rPr sz="3300" spc="-5" dirty="0"/>
              <a:t>decisionali</a:t>
            </a:r>
            <a:endParaRPr sz="3300" dirty="0"/>
          </a:p>
        </p:txBody>
      </p:sp>
      <p:sp>
        <p:nvSpPr>
          <p:cNvPr id="5131" name="object 11"/>
          <p:cNvSpPr txBox="1">
            <a:spLocks noChangeArrowheads="1"/>
          </p:cNvSpPr>
          <p:nvPr/>
        </p:nvSpPr>
        <p:spPr bwMode="auto">
          <a:xfrm>
            <a:off x="1905000" y="1466850"/>
            <a:ext cx="8267700" cy="412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5250" rIns="0" bIns="0">
            <a:spAutoFit/>
          </a:bodyPr>
          <a:lstStyle>
            <a:lvl1pPr marL="127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50"/>
              </a:spcBef>
              <a:buNone/>
            </a:pPr>
            <a:r>
              <a:rPr lang="it-IT" altLang="it-IT" sz="2700">
                <a:latin typeface="Georgia" panose="02040502050405020303" pitchFamily="18" charset="0"/>
              </a:rPr>
              <a:t>Presenza conscia e inconscia delle emozioni</a:t>
            </a:r>
          </a:p>
          <a:p>
            <a:pPr>
              <a:spcBef>
                <a:spcPts val="65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700" i="1">
                <a:latin typeface="Georgia" panose="02040502050405020303" pitchFamily="18" charset="0"/>
              </a:rPr>
              <a:t>Descartes' Error: Emotion, Reason, and the Human  Brain.	</a:t>
            </a:r>
            <a:r>
              <a:rPr lang="it-IT" altLang="it-IT" sz="2700">
                <a:latin typeface="Georgia" panose="02040502050405020303" pitchFamily="18" charset="0"/>
              </a:rPr>
              <a:t>Damasio	contrasta la drastica separazione  tra </a:t>
            </a:r>
            <a:r>
              <a:rPr lang="it-IT" altLang="it-IT" sz="2700" u="sng">
                <a:latin typeface="Georgia" panose="02040502050405020303" pitchFamily="18" charset="0"/>
                <a:hlinkClick r:id="rId2"/>
              </a:rPr>
              <a:t>emozione</a:t>
            </a:r>
            <a:r>
              <a:rPr lang="it-IT" altLang="it-IT" sz="2700">
                <a:latin typeface="Georgia" panose="02040502050405020303" pitchFamily="18" charset="0"/>
                <a:hlinkClick r:id="rId2"/>
              </a:rPr>
              <a:t> </a:t>
            </a:r>
            <a:r>
              <a:rPr lang="it-IT" altLang="it-IT" sz="2700">
                <a:latin typeface="Georgia" panose="02040502050405020303" pitchFamily="18" charset="0"/>
              </a:rPr>
              <a:t>e</a:t>
            </a:r>
            <a:r>
              <a:rPr lang="it-IT" altLang="it-IT" sz="27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700" u="sng">
                <a:latin typeface="Georgia" panose="02040502050405020303" pitchFamily="18" charset="0"/>
                <a:hlinkClick r:id="rId3"/>
              </a:rPr>
              <a:t>intelletto</a:t>
            </a:r>
            <a:r>
              <a:rPr lang="it-IT" altLang="it-IT" sz="27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700">
                <a:latin typeface="Georgia" panose="02040502050405020303" pitchFamily="18" charset="0"/>
              </a:rPr>
              <a:t>introdotta da</a:t>
            </a:r>
            <a:r>
              <a:rPr lang="it-IT" altLang="it-IT" sz="2700">
                <a:latin typeface="Georgia" panose="02040502050405020303" pitchFamily="18" charset="0"/>
                <a:hlinkClick r:id="rId4"/>
              </a:rPr>
              <a:t> </a:t>
            </a:r>
            <a:r>
              <a:rPr lang="it-IT" altLang="it-IT" sz="2700" u="sng">
                <a:latin typeface="Georgia" panose="02040502050405020303" pitchFamily="18" charset="0"/>
                <a:hlinkClick r:id="rId4"/>
              </a:rPr>
              <a:t>Cartesio. </a:t>
            </a:r>
            <a:r>
              <a:rPr lang="it-IT" altLang="it-IT" sz="2700">
                <a:latin typeface="Georgia" panose="02040502050405020303" pitchFamily="18" charset="0"/>
              </a:rPr>
              <a:t> Senza sentimenti di fondo sarebbe il nucleo stesso  della rappresentazione del sé ad essere infranto.</a:t>
            </a:r>
          </a:p>
          <a:p>
            <a:pPr>
              <a:spcBef>
                <a:spcPts val="50"/>
              </a:spcBef>
              <a:buClr>
                <a:srgbClr val="D16248"/>
              </a:buClr>
              <a:buFont typeface="Wingdings 2" panose="05020102010507070707" pitchFamily="18" charset="2"/>
              <a:buChar char=""/>
            </a:pPr>
            <a:endParaRPr lang="it-IT" altLang="it-IT" sz="39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700">
                <a:latin typeface="Georgia" panose="02040502050405020303" pitchFamily="18" charset="0"/>
              </a:rPr>
              <a:t>Qual è allora il ruolo delle emozioni?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186988" y="6372225"/>
            <a:ext cx="195262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10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3894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7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8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9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0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1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2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3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44800" y="707245"/>
            <a:ext cx="6502400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Marcatore</a:t>
            </a:r>
            <a:r>
              <a:rPr sz="3300" spc="-50" dirty="0"/>
              <a:t> </a:t>
            </a:r>
            <a:r>
              <a:rPr sz="3300" spc="-5" dirty="0"/>
              <a:t>somatico</a:t>
            </a:r>
            <a:endParaRPr sz="3300" dirty="0"/>
          </a:p>
        </p:txBody>
      </p:sp>
      <p:sp>
        <p:nvSpPr>
          <p:cNvPr id="6155" name="object 11"/>
          <p:cNvSpPr txBox="1">
            <a:spLocks noChangeArrowheads="1"/>
          </p:cNvSpPr>
          <p:nvPr/>
        </p:nvSpPr>
        <p:spPr bwMode="auto">
          <a:xfrm>
            <a:off x="1905000" y="1220788"/>
            <a:ext cx="8218488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284163" indent="-271463">
              <a:spcBef>
                <a:spcPct val="20000"/>
              </a:spcBef>
              <a:buChar char="•"/>
              <a:tabLst>
                <a:tab pos="284163" algn="l"/>
                <a:tab pos="285750" algn="l"/>
                <a:tab pos="43957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84163" algn="l"/>
                <a:tab pos="285750" algn="l"/>
                <a:tab pos="43957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84163" algn="l"/>
                <a:tab pos="285750" algn="l"/>
                <a:tab pos="43957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400">
                <a:latin typeface="Georgia" panose="02040502050405020303" pitchFamily="18" charset="0"/>
              </a:rPr>
              <a:t>Dinanzi a un campo di possibili decisioni, l'esito negativo  relativo ad una di esse produrrà una </a:t>
            </a:r>
            <a:r>
              <a:rPr lang="it-IT" altLang="it-IT" sz="2400" u="sng">
                <a:latin typeface="Georgia" panose="02040502050405020303" pitchFamily="18" charset="0"/>
                <a:hlinkClick r:id="rId2"/>
              </a:rPr>
              <a:t>sensazione</a:t>
            </a:r>
            <a:r>
              <a:rPr lang="it-IT" altLang="it-IT" sz="2400">
                <a:latin typeface="Georgia" panose="02040502050405020303" pitchFamily="18" charset="0"/>
                <a:hlinkClick r:id="rId2"/>
              </a:rPr>
              <a:t> </a:t>
            </a:r>
            <a:r>
              <a:rPr lang="it-IT" altLang="it-IT" sz="2400">
                <a:latin typeface="Georgia" panose="02040502050405020303" pitchFamily="18" charset="0"/>
              </a:rPr>
              <a:t>spiacevole,  somatica, che contrassegnerà un'immagine: il marcatore  somatico. La</a:t>
            </a:r>
            <a:r>
              <a:rPr lang="it-IT" altLang="it-IT" sz="24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400" u="sng">
                <a:latin typeface="Georgia" panose="02040502050405020303" pitchFamily="18" charset="0"/>
                <a:hlinkClick r:id="rId3"/>
              </a:rPr>
              <a:t>teoria</a:t>
            </a:r>
            <a:r>
              <a:rPr lang="it-IT" altLang="it-IT" sz="24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400">
                <a:latin typeface="Georgia" panose="02040502050405020303" pitchFamily="18" charset="0"/>
              </a:rPr>
              <a:t>di Damasio stabilisce che ruolo del  marcatore somatico sia quello di forzare l'attenzione  sull'esito negativo al quale può condurre una certa azione,  agendo come un segnale automatico d'allarme e  restringendo notevolmente la gamma di scelte possibili. I  marcatori somatici renderebbero così più efficiente e  preciso il processo di decisione, al contrario la loro assenza  ne ridurrà tali caratteristiche.	Dovrebbe risultare così  evidente l'associazione tra processi cosiddetti cognitivi e  processi chiamati emotivi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217150" y="6372225"/>
            <a:ext cx="165100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11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403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1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2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3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4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5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6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7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41489" y="970770"/>
            <a:ext cx="8289925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Emozioni </a:t>
            </a:r>
            <a:r>
              <a:rPr sz="3300" dirty="0"/>
              <a:t>e </a:t>
            </a:r>
            <a:r>
              <a:rPr sz="3300" spc="-5" dirty="0"/>
              <a:t>processi</a:t>
            </a:r>
            <a:r>
              <a:rPr sz="3300" spc="-60" dirty="0"/>
              <a:t> </a:t>
            </a:r>
            <a:r>
              <a:rPr sz="3300" spc="-5" dirty="0"/>
              <a:t>decisionali</a:t>
            </a:r>
            <a:endParaRPr sz="3300" dirty="0"/>
          </a:p>
        </p:txBody>
      </p:sp>
      <p:sp>
        <p:nvSpPr>
          <p:cNvPr id="11" name="object 11"/>
          <p:cNvSpPr txBox="1"/>
          <p:nvPr/>
        </p:nvSpPr>
        <p:spPr>
          <a:xfrm>
            <a:off x="1905000" y="1549401"/>
            <a:ext cx="5886450" cy="4213974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285115" indent="-272415">
              <a:spcBef>
                <a:spcPts val="10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r>
              <a:rPr sz="2700" spc="-5" dirty="0">
                <a:latin typeface="Georgia"/>
                <a:cs typeface="Georgia"/>
              </a:rPr>
              <a:t>Ruolo della</a:t>
            </a:r>
            <a:r>
              <a:rPr sz="2700" spc="-10" dirty="0">
                <a:latin typeface="Georgia"/>
                <a:cs typeface="Georgia"/>
              </a:rPr>
              <a:t> farmacologia</a:t>
            </a:r>
            <a:endParaRPr sz="2700" dirty="0">
              <a:latin typeface="Georgia"/>
              <a:cs typeface="Georgia"/>
            </a:endParaRPr>
          </a:p>
          <a:p>
            <a:pPr>
              <a:spcBef>
                <a:spcPts val="45"/>
              </a:spcBef>
              <a:buClr>
                <a:srgbClr val="D16248"/>
              </a:buClr>
              <a:buFont typeface="Wingdings 2"/>
              <a:buChar char=""/>
              <a:defRPr/>
            </a:pPr>
            <a:endParaRPr sz="3900" dirty="0">
              <a:latin typeface="Times New Roman"/>
              <a:cs typeface="Times New Roman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r>
              <a:rPr sz="2700" spc="-5" dirty="0">
                <a:latin typeface="Georgia"/>
                <a:cs typeface="Georgia"/>
              </a:rPr>
              <a:t>Ruolo del </a:t>
            </a:r>
            <a:r>
              <a:rPr sz="2700" spc="-10" dirty="0">
                <a:latin typeface="Georgia"/>
                <a:cs typeface="Georgia"/>
              </a:rPr>
              <a:t>sociale </a:t>
            </a:r>
            <a:r>
              <a:rPr sz="2700" dirty="0" err="1">
                <a:latin typeface="Georgia"/>
                <a:cs typeface="Georgia"/>
              </a:rPr>
              <a:t>nella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spc="-5" dirty="0" err="1">
                <a:latin typeface="Georgia"/>
                <a:cs typeface="Georgia"/>
              </a:rPr>
              <a:t>modificazione</a:t>
            </a:r>
            <a:endParaRPr lang="it-IT" sz="2700" spc="-5" dirty="0">
              <a:latin typeface="Georgia"/>
              <a:cs typeface="Georgia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endParaRPr lang="it-IT" sz="2700" spc="-5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endParaRPr lang="it-IT" sz="2700" spc="-5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endParaRPr lang="it-IT" sz="2700" spc="-5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r>
              <a:rPr lang="it-IT" sz="2400" dirty="0">
                <a:solidFill>
                  <a:srgbClr val="FF0000"/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https://www.rai.it/dl/RaiTV/programmi/media/ContentItem-0038981f-4746-4149-a014-aa5c24194561.html</a:t>
            </a:r>
            <a:endParaRPr lang="it-IT" sz="2400" spc="-10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endParaRPr sz="2700" dirty="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96514" y="6372225"/>
            <a:ext cx="187325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12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3450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415925"/>
          </a:xfrm>
        </p:spPr>
        <p:txBody>
          <a:bodyPr>
            <a:normAutofit fontScale="90000"/>
          </a:bodyPr>
          <a:lstStyle/>
          <a:p>
            <a:pPr eaLnBrk="1" hangingPunct="1"/>
            <a:endParaRPr lang="it-IT" altLang="it-IT" sz="4000"/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0" y="981075"/>
            <a:ext cx="9144000" cy="5149850"/>
          </a:xfrm>
        </p:spPr>
        <p:txBody>
          <a:bodyPr/>
          <a:lstStyle/>
          <a:p>
            <a:pPr eaLnBrk="1" hangingPunct="1"/>
            <a:r>
              <a:rPr lang="it-IT" altLang="it-IT"/>
              <a:t>Corteccia prefrontale mediale che occupa la scissura centrale  tra i due emisferi  sembra essere la responsabile della coesione del Sé e si attiva quando si pensa a se stessi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Gli schemi sono modelli mentali e quelli del Sé sono più nitidi e centrali perché con essi valutiamo noi stessi e gli altri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Ricordiamo meglio ciò che è in relazione con noi o che facciamo noi stessi</a:t>
            </a:r>
          </a:p>
        </p:txBody>
      </p:sp>
    </p:spTree>
    <p:extLst>
      <p:ext uri="{BB962C8B-B14F-4D97-AF65-F5344CB8AC3E}">
        <p14:creationId xmlns:p14="http://schemas.microsoft.com/office/powerpoint/2010/main" val="76293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eaLnBrk="1" hangingPunct="1"/>
            <a:r>
              <a:rPr lang="it-IT" altLang="it-IT"/>
              <a:t>I bambini riconoscono la loro immagine allo specchio tra i 18 e i 24 mesi</a:t>
            </a:r>
          </a:p>
          <a:p>
            <a:pPr eaLnBrk="1" hangingPunct="1"/>
            <a:r>
              <a:rPr lang="it-IT" altLang="it-IT"/>
              <a:t>Il fatto di riconoscersi è la prima espressione che si ha un concetto di Sé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 sz="2000" b="1"/>
              <a:t>Come le persone conoscono se stesse e mantengono una identità stabile nel tempo?     (aspetto cognitivo)</a:t>
            </a:r>
          </a:p>
          <a:p>
            <a:pPr eaLnBrk="1" hangingPunct="1"/>
            <a:r>
              <a:rPr lang="it-IT" altLang="it-IT" sz="2000" b="1"/>
              <a:t>Come le persone cercano di mantenere la propria autostima e cercano di promuovere un’immagine positiva del Sé?   (aspetto affettivo)</a:t>
            </a:r>
          </a:p>
          <a:p>
            <a:pPr eaLnBrk="1" hangingPunct="1"/>
            <a:r>
              <a:rPr lang="it-IT" altLang="it-IT" sz="2000" b="1"/>
              <a:t>Come gli individui si presentano agli altri?   (aspetto comportamentale)</a:t>
            </a:r>
          </a:p>
        </p:txBody>
      </p:sp>
    </p:spTree>
    <p:extLst>
      <p:ext uri="{BB962C8B-B14F-4D97-AF65-F5344CB8AC3E}">
        <p14:creationId xmlns:p14="http://schemas.microsoft.com/office/powerpoint/2010/main" val="38757123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2096</Words>
  <Application>Microsoft Office PowerPoint</Application>
  <PresentationFormat>Widescreen</PresentationFormat>
  <Paragraphs>176</Paragraphs>
  <Slides>26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8" baseType="lpstr">
      <vt:lpstr>Aptos</vt:lpstr>
      <vt:lpstr>Arial</vt:lpstr>
      <vt:lpstr>Arial Narrow</vt:lpstr>
      <vt:lpstr>Calibri</vt:lpstr>
      <vt:lpstr>Calibri Light</vt:lpstr>
      <vt:lpstr>Cambria</vt:lpstr>
      <vt:lpstr>Georgia</vt:lpstr>
      <vt:lpstr>Tahoma</vt:lpstr>
      <vt:lpstr>Times New Roman</vt:lpstr>
      <vt:lpstr>Wingdings</vt:lpstr>
      <vt:lpstr>Wingdings 2</vt:lpstr>
      <vt:lpstr>Tema di Office</vt:lpstr>
      <vt:lpstr>Presentazione standard di PowerPoint</vt:lpstr>
      <vt:lpstr>Presentazione standard di PowerPoint</vt:lpstr>
      <vt:lpstr>Presentazione standard di PowerPoint</vt:lpstr>
      <vt:lpstr>Il cervello …il luogo delle emozioni e dei processi  decisionali</vt:lpstr>
      <vt:lpstr>Emozioni e processi decisionali</vt:lpstr>
      <vt:lpstr>Marcatore somatico</vt:lpstr>
      <vt:lpstr>Emozioni e processi decisionali</vt:lpstr>
      <vt:lpstr>Presentazione standard di PowerPoint</vt:lpstr>
      <vt:lpstr>Presentazione standard di PowerPoint</vt:lpstr>
      <vt:lpstr>Identità </vt:lpstr>
      <vt:lpstr>Un nuovo modello (Crocetti e Meeus, 2006)….</vt:lpstr>
      <vt:lpstr>Riflettori e illusioni esercitazione: resoconto pubblico, quali emozioni ha/hai provato?</vt:lpstr>
      <vt:lpstr>L’esperienza sociale gioca un importante ruolo nella costruzione del Sé. Tra i fattori che lo determinano: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circo della farfalla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 Fermani</cp:lastModifiedBy>
  <cp:revision>11</cp:revision>
  <dcterms:created xsi:type="dcterms:W3CDTF">2021-03-29T06:00:01Z</dcterms:created>
  <dcterms:modified xsi:type="dcterms:W3CDTF">2024-10-04T06:11:47Z</dcterms:modified>
</cp:coreProperties>
</file>