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99" r:id="rId5"/>
    <p:sldId id="300" r:id="rId6"/>
    <p:sldId id="301" r:id="rId7"/>
    <p:sldId id="302"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03" r:id="rId4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85E3066-0979-43F5-B123-E14E6F64BC67}" type="datetimeFigureOut">
              <a:rPr lang="it-IT" smtClean="0"/>
              <a:t>17/10/2023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242521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85E3066-0979-43F5-B123-E14E6F64BC67}" type="datetimeFigureOut">
              <a:rPr lang="it-IT" smtClean="0"/>
              <a:t>17/10/2023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122752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85E3066-0979-43F5-B123-E14E6F64BC67}" type="datetimeFigureOut">
              <a:rPr lang="it-IT" smtClean="0"/>
              <a:t>17/10/2023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277441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85E3066-0979-43F5-B123-E14E6F64BC67}" type="datetimeFigureOut">
              <a:rPr lang="it-IT" smtClean="0"/>
              <a:t>17/10/2023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319495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685E3066-0979-43F5-B123-E14E6F64BC67}" type="datetimeFigureOut">
              <a:rPr lang="it-IT" smtClean="0"/>
              <a:t>17/10/2023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104521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85E3066-0979-43F5-B123-E14E6F64BC67}" type="datetimeFigureOut">
              <a:rPr lang="it-IT" smtClean="0"/>
              <a:t>17/10/2023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241137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85E3066-0979-43F5-B123-E14E6F64BC67}" type="datetimeFigureOut">
              <a:rPr lang="it-IT" smtClean="0"/>
              <a:t>17/10/2023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295018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85E3066-0979-43F5-B123-E14E6F64BC67}" type="datetimeFigureOut">
              <a:rPr lang="it-IT" smtClean="0"/>
              <a:t>17/10/2023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245372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85E3066-0979-43F5-B123-E14E6F64BC67}" type="datetimeFigureOut">
              <a:rPr lang="it-IT" smtClean="0"/>
              <a:t>17/10/2023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361994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85E3066-0979-43F5-B123-E14E6F64BC67}" type="datetimeFigureOut">
              <a:rPr lang="it-IT" smtClean="0"/>
              <a:t>17/10/2023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58710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85E3066-0979-43F5-B123-E14E6F64BC67}" type="datetimeFigureOut">
              <a:rPr lang="it-IT" smtClean="0"/>
              <a:t>17/10/2023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280EE6-C5E4-4096-8A85-54EF4A4CF738}" type="slidenum">
              <a:rPr lang="it-IT" smtClean="0"/>
              <a:t>‹N›</a:t>
            </a:fld>
            <a:endParaRPr lang="it-IT"/>
          </a:p>
        </p:txBody>
      </p:sp>
    </p:spTree>
    <p:extLst>
      <p:ext uri="{BB962C8B-B14F-4D97-AF65-F5344CB8AC3E}">
        <p14:creationId xmlns:p14="http://schemas.microsoft.com/office/powerpoint/2010/main" val="360290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E3066-0979-43F5-B123-E14E6F64BC67}" type="datetimeFigureOut">
              <a:rPr lang="it-IT" smtClean="0"/>
              <a:t>17/10/2023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80EE6-C5E4-4096-8A85-54EF4A4CF738}" type="slidenum">
              <a:rPr lang="it-IT" smtClean="0"/>
              <a:t>‹N›</a:t>
            </a:fld>
            <a:endParaRPr lang="it-IT"/>
          </a:p>
        </p:txBody>
      </p:sp>
    </p:spTree>
    <p:extLst>
      <p:ext uri="{BB962C8B-B14F-4D97-AF65-F5344CB8AC3E}">
        <p14:creationId xmlns:p14="http://schemas.microsoft.com/office/powerpoint/2010/main" val="53433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sana.com/it/resources/unconscious-bias-exampl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progettostep.i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27esimaora.corriere.it/21_marzo_21/violenza-contro-donne-cosi-stereotipi-si-infiltrano-linguaggio-media-f08fa7e6-827c-11eb-8fd7-3fd81ad54bdb.shtml" TargetMode="External"/><Relationship Id="rId2" Type="http://schemas.openxmlformats.org/officeDocument/2006/relationships/hyperlink" Target="http://corrieredelveneto.corriere.it/veneto/cronaca/17_novembre_25/violenza-contro-donne-firma-manifesto-che-libera-parole-60e4ebfc-d1df-11e7-a2a9-2c18c4fdfd63.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endParaRPr lang="it-IT"/>
          </a:p>
        </p:txBody>
      </p:sp>
      <p:sp>
        <p:nvSpPr>
          <p:cNvPr id="6" name="Sottotitolo 5"/>
          <p:cNvSpPr>
            <a:spLocks noGrp="1"/>
          </p:cNvSpPr>
          <p:nvPr>
            <p:ph type="subTitle" idx="1"/>
          </p:nvPr>
        </p:nvSpPr>
        <p:spPr/>
        <p:txBody>
          <a:bodyPr>
            <a:normAutofit/>
          </a:bodyPr>
          <a:lstStyle/>
          <a:p>
            <a:r>
              <a:rPr lang="it-IT" dirty="0"/>
              <a:t>Psicologia sociale</a:t>
            </a:r>
          </a:p>
          <a:p>
            <a:r>
              <a:rPr lang="it-IT" dirty="0">
                <a:hlinkClick r:id="rId2"/>
              </a:rPr>
              <a:t>https://asana.com/it/resources/unconscious-bias-examples</a:t>
            </a:r>
            <a:endParaRPr lang="it-IT" dirty="0"/>
          </a:p>
          <a:p>
            <a:r>
              <a:rPr lang="it-IT" dirty="0"/>
              <a:t>In questo link ci sono vari esempi di pregiudizio</a:t>
            </a:r>
          </a:p>
        </p:txBody>
      </p:sp>
      <p:sp>
        <p:nvSpPr>
          <p:cNvPr id="4" name="Segnaposto numero diapositiva 3">
            <a:extLst>
              <a:ext uri="{FF2B5EF4-FFF2-40B4-BE49-F238E27FC236}">
                <a16:creationId xmlns:a16="http://schemas.microsoft.com/office/drawing/2014/main" id="{08205213-B3E1-C64F-AE8F-386216D743CD}"/>
              </a:ext>
            </a:extLst>
          </p:cNvPr>
          <p:cNvSpPr>
            <a:spLocks noGrp="1"/>
          </p:cNvSpPr>
          <p:nvPr>
            <p:ph type="sldNum" sz="quarter" idx="12"/>
          </p:nvPr>
        </p:nvSpPr>
        <p:spPr/>
        <p:txBody>
          <a:bodyPr/>
          <a:lstStyle/>
          <a:p>
            <a:fld id="{E3AAEEB7-370C-4CD1-84ED-44A96922B98A}" type="slidenum">
              <a:rPr lang="it-IT" smtClean="0"/>
              <a:pPr/>
              <a:t>1</a:t>
            </a:fld>
            <a:endParaRPr lang="it-IT"/>
          </a:p>
        </p:txBody>
      </p:sp>
      <p:sp>
        <p:nvSpPr>
          <p:cNvPr id="30" name="Rettangolo 29">
            <a:extLst>
              <a:ext uri="{FF2B5EF4-FFF2-40B4-BE49-F238E27FC236}">
                <a16:creationId xmlns:a16="http://schemas.microsoft.com/office/drawing/2014/main" id="{9858E431-F248-314D-A61C-E5792E6951D0}"/>
              </a:ext>
            </a:extLst>
          </p:cNvPr>
          <p:cNvSpPr/>
          <p:nvPr/>
        </p:nvSpPr>
        <p:spPr>
          <a:xfrm>
            <a:off x="2209800" y="1988840"/>
            <a:ext cx="7772400" cy="72008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Rettangolo 30">
            <a:extLst>
              <a:ext uri="{FF2B5EF4-FFF2-40B4-BE49-F238E27FC236}">
                <a16:creationId xmlns:a16="http://schemas.microsoft.com/office/drawing/2014/main" id="{8B07364D-864F-CC4D-B930-6569D8CFD0E7}"/>
              </a:ext>
            </a:extLst>
          </p:cNvPr>
          <p:cNvSpPr/>
          <p:nvPr/>
        </p:nvSpPr>
        <p:spPr>
          <a:xfrm>
            <a:off x="2234064" y="1995297"/>
            <a:ext cx="7772400" cy="1631216"/>
          </a:xfrm>
          <a:prstGeom prst="rect">
            <a:avLst/>
          </a:prstGeom>
        </p:spPr>
        <p:txBody>
          <a:bodyPr wrap="square">
            <a:spAutoFit/>
          </a:bodyPr>
          <a:lstStyle/>
          <a:p>
            <a:pPr algn="ctr"/>
            <a:r>
              <a:rPr lang="it-IT" sz="3600" b="1" dirty="0">
                <a:solidFill>
                  <a:prstClr val="black"/>
                </a:solidFill>
                <a:latin typeface="Cambria" panose="02040503050406030204" pitchFamily="18" charset="0"/>
                <a:ea typeface="+mj-ea"/>
                <a:cs typeface="Arial" panose="020B0604020202020204" pitchFamily="34" charset="0"/>
              </a:rPr>
              <a:t>Il pregiudizio</a:t>
            </a:r>
            <a:br>
              <a:rPr lang="it-IT" sz="3600" dirty="0">
                <a:solidFill>
                  <a:prstClr val="black"/>
                </a:solidFill>
                <a:latin typeface="Cambria" panose="02040503050406030204" pitchFamily="18" charset="0"/>
                <a:ea typeface="+mj-ea"/>
                <a:cs typeface="Arial" panose="020B0604020202020204" pitchFamily="34" charset="0"/>
              </a:rPr>
            </a:br>
            <a:br>
              <a:rPr lang="it-IT" sz="3600" dirty="0">
                <a:solidFill>
                  <a:prstClr val="black"/>
                </a:solidFill>
                <a:latin typeface="Cambria" panose="02040503050406030204" pitchFamily="18" charset="0"/>
                <a:ea typeface="+mj-ea"/>
                <a:cs typeface="Arial" panose="020B0604020202020204" pitchFamily="34" charset="0"/>
              </a:rPr>
            </a:br>
            <a:r>
              <a:rPr lang="it-IT" sz="2800" dirty="0">
                <a:solidFill>
                  <a:srgbClr val="1F497D"/>
                </a:solidFill>
                <a:latin typeface="Cambria" panose="02040503050406030204" pitchFamily="18" charset="0"/>
                <a:ea typeface="+mj-ea"/>
                <a:cs typeface="Arial Narrow" panose="020B0604020202020204" pitchFamily="34" charset="0"/>
              </a:rPr>
              <a:t>Cap. 10</a:t>
            </a:r>
            <a:endParaRPr lang="it-IT" dirty="0">
              <a:latin typeface="Cambria" panose="02040503050406030204" pitchFamily="18" charset="0"/>
            </a:endParaRPr>
          </a:p>
        </p:txBody>
      </p:sp>
    </p:spTree>
    <p:extLst>
      <p:ext uri="{BB962C8B-B14F-4D97-AF65-F5344CB8AC3E}">
        <p14:creationId xmlns:p14="http://schemas.microsoft.com/office/powerpoint/2010/main" val="378324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10</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Pregiudizio e discriminazione</a:t>
            </a:r>
          </a:p>
        </p:txBody>
      </p:sp>
      <p:sp>
        <p:nvSpPr>
          <p:cNvPr id="18" name="CasellaDiTesto 17">
            <a:extLst>
              <a:ext uri="{FF2B5EF4-FFF2-40B4-BE49-F238E27FC236}">
                <a16:creationId xmlns:a16="http://schemas.microsoft.com/office/drawing/2014/main" id="{13A685CD-6C5D-FD4E-AB6D-2BCC85CB6FE4}"/>
              </a:ext>
            </a:extLst>
          </p:cNvPr>
          <p:cNvSpPr txBox="1"/>
          <p:nvPr/>
        </p:nvSpPr>
        <p:spPr>
          <a:xfrm>
            <a:off x="1661452" y="1844567"/>
            <a:ext cx="8899044" cy="400110"/>
          </a:xfrm>
          <a:prstGeom prst="rect">
            <a:avLst/>
          </a:prstGeom>
          <a:noFill/>
          <a:ln>
            <a:solidFill>
              <a:schemeClr val="tx2"/>
            </a:solidFill>
          </a:ln>
        </p:spPr>
        <p:txBody>
          <a:bodyPr wrap="square" rtlCol="0">
            <a:spAutoFit/>
          </a:bodyPr>
          <a:lstStyle/>
          <a:p>
            <a:r>
              <a:rPr lang="it-IT" sz="2000" dirty="0">
                <a:latin typeface="Cambria" panose="02040503050406030204" pitchFamily="18" charset="0"/>
              </a:rPr>
              <a:t>La traduzione comportamentale del pregiudizio è la </a:t>
            </a:r>
            <a:r>
              <a:rPr lang="it-IT" sz="2000" b="1" dirty="0">
                <a:latin typeface="Cambria" panose="02040503050406030204" pitchFamily="18" charset="0"/>
              </a:rPr>
              <a:t>discriminazione</a:t>
            </a:r>
            <a:r>
              <a:rPr lang="it-IT" sz="2000" dirty="0">
                <a:latin typeface="Cambria" panose="02040503050406030204" pitchFamily="18" charset="0"/>
              </a:rPr>
              <a:t>.</a:t>
            </a:r>
          </a:p>
        </p:txBody>
      </p:sp>
      <p:sp>
        <p:nvSpPr>
          <p:cNvPr id="19" name="CasellaDiTesto 18">
            <a:extLst>
              <a:ext uri="{FF2B5EF4-FFF2-40B4-BE49-F238E27FC236}">
                <a16:creationId xmlns:a16="http://schemas.microsoft.com/office/drawing/2014/main" id="{A9ED475F-1AD4-7542-BC7C-C5A40C759A98}"/>
              </a:ext>
            </a:extLst>
          </p:cNvPr>
          <p:cNvSpPr txBox="1"/>
          <p:nvPr/>
        </p:nvSpPr>
        <p:spPr>
          <a:xfrm>
            <a:off x="1661452" y="2492417"/>
            <a:ext cx="8899044" cy="707886"/>
          </a:xfrm>
          <a:prstGeom prst="rect">
            <a:avLst/>
          </a:prstGeom>
          <a:noFill/>
          <a:ln>
            <a:solidFill>
              <a:schemeClr val="tx2"/>
            </a:solidFill>
          </a:ln>
        </p:spPr>
        <p:txBody>
          <a:bodyPr wrap="square" rtlCol="0">
            <a:spAutoFit/>
          </a:bodyPr>
          <a:lstStyle/>
          <a:p>
            <a:r>
              <a:rPr lang="it-IT" sz="2000" dirty="0">
                <a:latin typeface="Cambria" panose="02040503050406030204" pitchFamily="18" charset="0"/>
              </a:rPr>
              <a:t>La discriminazione indica la messa in atto di un comportamento negativo </a:t>
            </a:r>
            <a:r>
              <a:rPr lang="it-IT" sz="2000" b="1" dirty="0">
                <a:latin typeface="Cambria" panose="02040503050406030204" pitchFamily="18" charset="0"/>
              </a:rPr>
              <a:t>sulla base di un pregiudizio negativo.</a:t>
            </a:r>
          </a:p>
        </p:txBody>
      </p:sp>
      <p:sp>
        <p:nvSpPr>
          <p:cNvPr id="20" name="CasellaDiTesto 19">
            <a:extLst>
              <a:ext uri="{FF2B5EF4-FFF2-40B4-BE49-F238E27FC236}">
                <a16:creationId xmlns:a16="http://schemas.microsoft.com/office/drawing/2014/main" id="{13B35214-575A-8242-8B26-B09B2D841683}"/>
              </a:ext>
            </a:extLst>
          </p:cNvPr>
          <p:cNvSpPr txBox="1"/>
          <p:nvPr/>
        </p:nvSpPr>
        <p:spPr>
          <a:xfrm>
            <a:off x="1661452" y="3471304"/>
            <a:ext cx="8899044" cy="707886"/>
          </a:xfrm>
          <a:prstGeom prst="rect">
            <a:avLst/>
          </a:prstGeom>
          <a:noFill/>
          <a:ln w="22225">
            <a:solidFill>
              <a:srgbClr val="C00000"/>
            </a:solidFill>
          </a:ln>
        </p:spPr>
        <p:txBody>
          <a:bodyPr wrap="square" rtlCol="0">
            <a:spAutoFit/>
          </a:bodyPr>
          <a:lstStyle/>
          <a:p>
            <a:r>
              <a:rPr lang="it-IT" sz="2000" dirty="0">
                <a:latin typeface="Cambria" panose="02040503050406030204" pitchFamily="18" charset="0"/>
              </a:rPr>
              <a:t>Non sempre il pregiudizio (come </a:t>
            </a:r>
            <a:r>
              <a:rPr lang="it-IT" sz="2000" b="1" dirty="0">
                <a:latin typeface="Cambria" panose="02040503050406030204" pitchFamily="18" charset="0"/>
              </a:rPr>
              <a:t>ATTEGGIAMENTO</a:t>
            </a:r>
            <a:r>
              <a:rPr lang="it-IT" sz="2000" dirty="0">
                <a:latin typeface="Cambria" panose="02040503050406030204" pitchFamily="18" charset="0"/>
              </a:rPr>
              <a:t>) si traduce in discriminazione (</a:t>
            </a:r>
            <a:r>
              <a:rPr lang="it-IT" sz="2000" b="1" dirty="0">
                <a:latin typeface="Cambria" panose="02040503050406030204" pitchFamily="18" charset="0"/>
              </a:rPr>
              <a:t>COMPORTAMENTO</a:t>
            </a:r>
            <a:r>
              <a:rPr lang="it-IT" sz="2000" dirty="0">
                <a:latin typeface="Cambria" panose="02040503050406030204" pitchFamily="18" charset="0"/>
              </a:rPr>
              <a:t>).</a:t>
            </a:r>
          </a:p>
        </p:txBody>
      </p:sp>
    </p:spTree>
    <p:extLst>
      <p:ext uri="{BB962C8B-B14F-4D97-AF65-F5344CB8AC3E}">
        <p14:creationId xmlns:p14="http://schemas.microsoft.com/office/powerpoint/2010/main" val="341044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11</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Le origini del pregiudizio</a:t>
            </a:r>
          </a:p>
        </p:txBody>
      </p:sp>
      <p:grpSp>
        <p:nvGrpSpPr>
          <p:cNvPr id="23" name="Gruppo 22">
            <a:extLst>
              <a:ext uri="{FF2B5EF4-FFF2-40B4-BE49-F238E27FC236}">
                <a16:creationId xmlns:a16="http://schemas.microsoft.com/office/drawing/2014/main" id="{AC4C0258-26E2-9B49-8223-52741AC3636E}"/>
              </a:ext>
            </a:extLst>
          </p:cNvPr>
          <p:cNvGrpSpPr/>
          <p:nvPr/>
        </p:nvGrpSpPr>
        <p:grpSpPr>
          <a:xfrm>
            <a:off x="1661316" y="1628800"/>
            <a:ext cx="8549484" cy="892552"/>
            <a:chOff x="137316" y="1628800"/>
            <a:chExt cx="8549484" cy="892552"/>
          </a:xfrm>
        </p:grpSpPr>
        <p:sp>
          <p:nvSpPr>
            <p:cNvPr id="17" name="Rettangolo 16">
              <a:extLst>
                <a:ext uri="{FF2B5EF4-FFF2-40B4-BE49-F238E27FC236}">
                  <a16:creationId xmlns:a16="http://schemas.microsoft.com/office/drawing/2014/main" id="{EB654934-E96F-CD42-AE5D-3A44F6A50388}"/>
                </a:ext>
              </a:extLst>
            </p:cNvPr>
            <p:cNvSpPr/>
            <p:nvPr/>
          </p:nvSpPr>
          <p:spPr>
            <a:xfrm>
              <a:off x="137316" y="1700807"/>
              <a:ext cx="8549348" cy="400109"/>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5" name="Gruppo 4">
              <a:extLst>
                <a:ext uri="{FF2B5EF4-FFF2-40B4-BE49-F238E27FC236}">
                  <a16:creationId xmlns:a16="http://schemas.microsoft.com/office/drawing/2014/main" id="{14E89D9D-AAFD-5040-B1DA-9BA231057219}"/>
                </a:ext>
              </a:extLst>
            </p:cNvPr>
            <p:cNvGrpSpPr/>
            <p:nvPr/>
          </p:nvGrpSpPr>
          <p:grpSpPr>
            <a:xfrm>
              <a:off x="137452" y="1628800"/>
              <a:ext cx="8549348" cy="892552"/>
              <a:chOff x="137452" y="1628800"/>
              <a:chExt cx="8549348" cy="892552"/>
            </a:xfrm>
          </p:grpSpPr>
          <p:sp>
            <p:nvSpPr>
              <p:cNvPr id="7" name="CasellaDiTesto 6">
                <a:extLst>
                  <a:ext uri="{FF2B5EF4-FFF2-40B4-BE49-F238E27FC236}">
                    <a16:creationId xmlns:a16="http://schemas.microsoft.com/office/drawing/2014/main" id="{AFD86DE8-E783-FD41-97B3-73A19BE0DF50}"/>
                  </a:ext>
                </a:extLst>
              </p:cNvPr>
              <p:cNvSpPr txBox="1"/>
              <p:nvPr/>
            </p:nvSpPr>
            <p:spPr>
              <a:xfrm>
                <a:off x="137452" y="1628800"/>
                <a:ext cx="2994388" cy="461665"/>
              </a:xfrm>
              <a:prstGeom prst="rect">
                <a:avLst/>
              </a:prstGeom>
              <a:noFill/>
            </p:spPr>
            <p:txBody>
              <a:bodyPr wrap="square" rtlCol="0">
                <a:spAutoFit/>
              </a:bodyPr>
              <a:lstStyle/>
              <a:p>
                <a:r>
                  <a:rPr lang="it-IT" b="1" dirty="0">
                    <a:latin typeface="Cambria" panose="02040503050406030204" pitchFamily="18" charset="0"/>
                  </a:rPr>
                  <a:t>FASE I: </a:t>
                </a:r>
                <a:r>
                  <a:rPr lang="it-IT" sz="2400" dirty="0">
                    <a:latin typeface="Cambria" panose="02040503050406030204" pitchFamily="18" charset="0"/>
                  </a:rPr>
                  <a:t>1920 – 1950 </a:t>
                </a:r>
                <a:endParaRPr lang="it-IT" dirty="0">
                  <a:latin typeface="Cambria" panose="02040503050406030204" pitchFamily="18" charset="0"/>
                </a:endParaRPr>
              </a:p>
            </p:txBody>
          </p:sp>
          <p:sp>
            <p:nvSpPr>
              <p:cNvPr id="8" name="CasellaDiTesto 7">
                <a:extLst>
                  <a:ext uri="{FF2B5EF4-FFF2-40B4-BE49-F238E27FC236}">
                    <a16:creationId xmlns:a16="http://schemas.microsoft.com/office/drawing/2014/main" id="{B64346E3-F2A9-A04B-8EF2-57466131FC0C}"/>
                  </a:ext>
                </a:extLst>
              </p:cNvPr>
              <p:cNvSpPr txBox="1"/>
              <p:nvPr/>
            </p:nvSpPr>
            <p:spPr>
              <a:xfrm>
                <a:off x="137452" y="2152020"/>
                <a:ext cx="8549348" cy="369332"/>
              </a:xfrm>
              <a:prstGeom prst="rect">
                <a:avLst/>
              </a:prstGeom>
              <a:noFill/>
              <a:ln>
                <a:solidFill>
                  <a:srgbClr val="C00000"/>
                </a:solidFill>
              </a:ln>
            </p:spPr>
            <p:txBody>
              <a:bodyPr wrap="square" rtlCol="0">
                <a:spAutoFit/>
              </a:bodyPr>
              <a:lstStyle/>
              <a:p>
                <a:r>
                  <a:rPr lang="it-IT" dirty="0">
                    <a:latin typeface="Cambria" panose="02040503050406030204" pitchFamily="18" charset="0"/>
                  </a:rPr>
                  <a:t>Il pregiudizio è espressione </a:t>
                </a:r>
                <a:r>
                  <a:rPr lang="it-IT" b="1" dirty="0">
                    <a:latin typeface="Cambria" panose="02040503050406030204" pitchFamily="18" charset="0"/>
                  </a:rPr>
                  <a:t>particolari caratteristiche di personalità</a:t>
                </a:r>
                <a:r>
                  <a:rPr lang="it-IT" dirty="0">
                    <a:latin typeface="Cambria" panose="02040503050406030204" pitchFamily="18" charset="0"/>
                  </a:rPr>
                  <a:t>.</a:t>
                </a:r>
              </a:p>
            </p:txBody>
          </p:sp>
        </p:grpSp>
      </p:grpSp>
      <p:grpSp>
        <p:nvGrpSpPr>
          <p:cNvPr id="24" name="Gruppo 23">
            <a:extLst>
              <a:ext uri="{FF2B5EF4-FFF2-40B4-BE49-F238E27FC236}">
                <a16:creationId xmlns:a16="http://schemas.microsoft.com/office/drawing/2014/main" id="{F771F244-177C-3147-A5BC-61787D17A5A9}"/>
              </a:ext>
            </a:extLst>
          </p:cNvPr>
          <p:cNvGrpSpPr/>
          <p:nvPr/>
        </p:nvGrpSpPr>
        <p:grpSpPr>
          <a:xfrm>
            <a:off x="1661316" y="2780929"/>
            <a:ext cx="8549484" cy="1723549"/>
            <a:chOff x="137316" y="2780928"/>
            <a:chExt cx="8549484" cy="1723549"/>
          </a:xfrm>
        </p:grpSpPr>
        <p:sp>
          <p:nvSpPr>
            <p:cNvPr id="21" name="Rettangolo 20">
              <a:extLst>
                <a:ext uri="{FF2B5EF4-FFF2-40B4-BE49-F238E27FC236}">
                  <a16:creationId xmlns:a16="http://schemas.microsoft.com/office/drawing/2014/main" id="{B669CCA5-0352-044F-A77E-9720D8E85516}"/>
                </a:ext>
              </a:extLst>
            </p:cNvPr>
            <p:cNvSpPr/>
            <p:nvPr/>
          </p:nvSpPr>
          <p:spPr>
            <a:xfrm>
              <a:off x="137316" y="2855155"/>
              <a:ext cx="8549348" cy="400109"/>
            </a:xfrm>
            <a:prstGeom prst="rect">
              <a:avLst/>
            </a:prstGeom>
            <a:solidFill>
              <a:schemeClr val="accent5">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0" name="Gruppo 9">
              <a:extLst>
                <a:ext uri="{FF2B5EF4-FFF2-40B4-BE49-F238E27FC236}">
                  <a16:creationId xmlns:a16="http://schemas.microsoft.com/office/drawing/2014/main" id="{7503F607-44F3-2245-8726-1533D7A62F98}"/>
                </a:ext>
              </a:extLst>
            </p:cNvPr>
            <p:cNvGrpSpPr/>
            <p:nvPr/>
          </p:nvGrpSpPr>
          <p:grpSpPr>
            <a:xfrm>
              <a:off x="137452" y="2780928"/>
              <a:ext cx="8549348" cy="1723549"/>
              <a:chOff x="137452" y="2780928"/>
              <a:chExt cx="8549348" cy="1723549"/>
            </a:xfrm>
          </p:grpSpPr>
          <p:sp>
            <p:nvSpPr>
              <p:cNvPr id="13" name="CasellaDiTesto 12">
                <a:extLst>
                  <a:ext uri="{FF2B5EF4-FFF2-40B4-BE49-F238E27FC236}">
                    <a16:creationId xmlns:a16="http://schemas.microsoft.com/office/drawing/2014/main" id="{719AE791-79EF-D34F-AF81-2DFBC729F5C1}"/>
                  </a:ext>
                </a:extLst>
              </p:cNvPr>
              <p:cNvSpPr txBox="1"/>
              <p:nvPr/>
            </p:nvSpPr>
            <p:spPr>
              <a:xfrm>
                <a:off x="137452" y="2780928"/>
                <a:ext cx="3354428" cy="461665"/>
              </a:xfrm>
              <a:prstGeom prst="rect">
                <a:avLst/>
              </a:prstGeom>
              <a:noFill/>
            </p:spPr>
            <p:txBody>
              <a:bodyPr wrap="square" rtlCol="0">
                <a:spAutoFit/>
              </a:bodyPr>
              <a:lstStyle/>
              <a:p>
                <a:r>
                  <a:rPr lang="it-IT" b="1" dirty="0">
                    <a:latin typeface="Cambria" panose="02040503050406030204" pitchFamily="18" charset="0"/>
                  </a:rPr>
                  <a:t>FASE II: </a:t>
                </a:r>
                <a:r>
                  <a:rPr lang="it-IT" sz="2400" dirty="0">
                    <a:latin typeface="Cambria" panose="02040503050406030204" pitchFamily="18" charset="0"/>
                  </a:rPr>
                  <a:t>1950/60 – 1970 </a:t>
                </a:r>
                <a:endParaRPr lang="it-IT" dirty="0">
                  <a:latin typeface="Cambria" panose="02040503050406030204" pitchFamily="18" charset="0"/>
                </a:endParaRPr>
              </a:p>
            </p:txBody>
          </p:sp>
          <p:sp>
            <p:nvSpPr>
              <p:cNvPr id="14" name="CasellaDiTesto 13">
                <a:extLst>
                  <a:ext uri="{FF2B5EF4-FFF2-40B4-BE49-F238E27FC236}">
                    <a16:creationId xmlns:a16="http://schemas.microsoft.com/office/drawing/2014/main" id="{45B7BCF7-0BE1-6043-B99D-25FF4F1E3CA1}"/>
                  </a:ext>
                </a:extLst>
              </p:cNvPr>
              <p:cNvSpPr txBox="1"/>
              <p:nvPr/>
            </p:nvSpPr>
            <p:spPr>
              <a:xfrm>
                <a:off x="137452" y="3304148"/>
                <a:ext cx="8549348" cy="1200329"/>
              </a:xfrm>
              <a:prstGeom prst="rect">
                <a:avLst/>
              </a:prstGeom>
              <a:noFill/>
              <a:ln>
                <a:solidFill>
                  <a:srgbClr val="C00000"/>
                </a:solidFill>
              </a:ln>
            </p:spPr>
            <p:txBody>
              <a:bodyPr wrap="square" rtlCol="0">
                <a:spAutoFit/>
              </a:bodyPr>
              <a:lstStyle/>
              <a:p>
                <a:r>
                  <a:rPr lang="it-IT" dirty="0">
                    <a:latin typeface="Cambria" panose="02040503050406030204" pitchFamily="18" charset="0"/>
                  </a:rPr>
                  <a:t>Il pregiudizio è esito di </a:t>
                </a:r>
                <a:r>
                  <a:rPr lang="it-IT" b="1" dirty="0">
                    <a:latin typeface="Cambria" panose="02040503050406030204" pitchFamily="18" charset="0"/>
                  </a:rPr>
                  <a:t>normali processi </a:t>
                </a:r>
                <a:r>
                  <a:rPr lang="it-IT" dirty="0">
                    <a:latin typeface="Cambria" panose="02040503050406030204" pitchFamily="18" charset="0"/>
                  </a:rPr>
                  <a:t>(cognitivi e motivazionali) </a:t>
                </a:r>
                <a:r>
                  <a:rPr lang="it-IT" b="1" dirty="0">
                    <a:latin typeface="Cambria" panose="02040503050406030204" pitchFamily="18" charset="0"/>
                  </a:rPr>
                  <a:t>che operano in ciascun individuo. </a:t>
                </a:r>
              </a:p>
              <a:p>
                <a:endParaRPr lang="it-IT" dirty="0">
                  <a:latin typeface="Cambria" panose="02040503050406030204" pitchFamily="18" charset="0"/>
                </a:endParaRPr>
              </a:p>
              <a:p>
                <a:r>
                  <a:rPr lang="it-IT" dirty="0">
                    <a:latin typeface="Cambria" panose="02040503050406030204" pitchFamily="18" charset="0"/>
                  </a:rPr>
                  <a:t>Il pregiudizio è un </a:t>
                </a:r>
                <a:r>
                  <a:rPr lang="it-IT" b="1" dirty="0">
                    <a:latin typeface="Cambria" panose="02040503050406030204" pitchFamily="18" charset="0"/>
                  </a:rPr>
                  <a:t>fenomeno di gruppo</a:t>
                </a:r>
                <a:r>
                  <a:rPr lang="it-IT" dirty="0">
                    <a:latin typeface="Cambria" panose="02040503050406030204" pitchFamily="18" charset="0"/>
                  </a:rPr>
                  <a:t>.</a:t>
                </a:r>
              </a:p>
            </p:txBody>
          </p:sp>
        </p:grpSp>
      </p:grpSp>
      <p:grpSp>
        <p:nvGrpSpPr>
          <p:cNvPr id="25" name="Gruppo 24">
            <a:extLst>
              <a:ext uri="{FF2B5EF4-FFF2-40B4-BE49-F238E27FC236}">
                <a16:creationId xmlns:a16="http://schemas.microsoft.com/office/drawing/2014/main" id="{4F315BE7-D370-A64C-94D3-DAAECBC2CDC1}"/>
              </a:ext>
            </a:extLst>
          </p:cNvPr>
          <p:cNvGrpSpPr/>
          <p:nvPr/>
        </p:nvGrpSpPr>
        <p:grpSpPr>
          <a:xfrm>
            <a:off x="1661316" y="4850630"/>
            <a:ext cx="8549348" cy="923857"/>
            <a:chOff x="137316" y="4850629"/>
            <a:chExt cx="8549348" cy="923857"/>
          </a:xfrm>
        </p:grpSpPr>
        <p:sp>
          <p:nvSpPr>
            <p:cNvPr id="22" name="Rettangolo 21">
              <a:extLst>
                <a:ext uri="{FF2B5EF4-FFF2-40B4-BE49-F238E27FC236}">
                  <a16:creationId xmlns:a16="http://schemas.microsoft.com/office/drawing/2014/main" id="{E192A6E2-520A-714A-BF2E-E4A42440C877}"/>
                </a:ext>
              </a:extLst>
            </p:cNvPr>
            <p:cNvSpPr/>
            <p:nvPr/>
          </p:nvSpPr>
          <p:spPr>
            <a:xfrm>
              <a:off x="137316" y="4869160"/>
              <a:ext cx="8549348" cy="400109"/>
            </a:xfrm>
            <a:prstGeom prst="rect">
              <a:avLst/>
            </a:prstGeom>
            <a:solidFill>
              <a:schemeClr val="accent4">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2" name="Gruppo 11">
              <a:extLst>
                <a:ext uri="{FF2B5EF4-FFF2-40B4-BE49-F238E27FC236}">
                  <a16:creationId xmlns:a16="http://schemas.microsoft.com/office/drawing/2014/main" id="{786E121D-E1AA-4A43-AF95-728D038F9056}"/>
                </a:ext>
              </a:extLst>
            </p:cNvPr>
            <p:cNvGrpSpPr/>
            <p:nvPr/>
          </p:nvGrpSpPr>
          <p:grpSpPr>
            <a:xfrm>
              <a:off x="137316" y="4850629"/>
              <a:ext cx="8549348" cy="923857"/>
              <a:chOff x="137316" y="4804697"/>
              <a:chExt cx="8549348" cy="923857"/>
            </a:xfrm>
          </p:grpSpPr>
          <p:sp>
            <p:nvSpPr>
              <p:cNvPr id="15" name="CasellaDiTesto 14">
                <a:extLst>
                  <a:ext uri="{FF2B5EF4-FFF2-40B4-BE49-F238E27FC236}">
                    <a16:creationId xmlns:a16="http://schemas.microsoft.com/office/drawing/2014/main" id="{086103ED-21F0-0A4D-B091-BF2AE0D60ADA}"/>
                  </a:ext>
                </a:extLst>
              </p:cNvPr>
              <p:cNvSpPr txBox="1"/>
              <p:nvPr/>
            </p:nvSpPr>
            <p:spPr>
              <a:xfrm>
                <a:off x="137452" y="4804697"/>
                <a:ext cx="2994388" cy="461665"/>
              </a:xfrm>
              <a:prstGeom prst="rect">
                <a:avLst/>
              </a:prstGeom>
              <a:noFill/>
            </p:spPr>
            <p:txBody>
              <a:bodyPr wrap="square" rtlCol="0">
                <a:spAutoFit/>
              </a:bodyPr>
              <a:lstStyle/>
              <a:p>
                <a:r>
                  <a:rPr lang="it-IT" b="1" dirty="0">
                    <a:latin typeface="Cambria" panose="02040503050406030204" pitchFamily="18" charset="0"/>
                  </a:rPr>
                  <a:t>FASE III</a:t>
                </a:r>
                <a:r>
                  <a:rPr lang="it-IT" b="1">
                    <a:latin typeface="Cambria" panose="02040503050406030204" pitchFamily="18" charset="0"/>
                  </a:rPr>
                  <a:t>: </a:t>
                </a:r>
                <a:r>
                  <a:rPr lang="it-IT" sz="2400">
                    <a:latin typeface="Cambria" panose="02040503050406030204" pitchFamily="18" charset="0"/>
                  </a:rPr>
                  <a:t>1970 </a:t>
                </a:r>
                <a:r>
                  <a:rPr lang="it-IT" sz="2400" dirty="0">
                    <a:latin typeface="Cambria" panose="02040503050406030204" pitchFamily="18" charset="0"/>
                  </a:rPr>
                  <a:t>– </a:t>
                </a:r>
                <a:endParaRPr lang="it-IT" dirty="0">
                  <a:latin typeface="Cambria" panose="02040503050406030204" pitchFamily="18" charset="0"/>
                </a:endParaRPr>
              </a:p>
            </p:txBody>
          </p:sp>
          <p:sp>
            <p:nvSpPr>
              <p:cNvPr id="16" name="CasellaDiTesto 15">
                <a:extLst>
                  <a:ext uri="{FF2B5EF4-FFF2-40B4-BE49-F238E27FC236}">
                    <a16:creationId xmlns:a16="http://schemas.microsoft.com/office/drawing/2014/main" id="{6EEBA98F-E96E-A143-8A50-0847049D83E5}"/>
                  </a:ext>
                </a:extLst>
              </p:cNvPr>
              <p:cNvSpPr txBox="1"/>
              <p:nvPr/>
            </p:nvSpPr>
            <p:spPr>
              <a:xfrm>
                <a:off x="137316" y="5359222"/>
                <a:ext cx="8549348" cy="369332"/>
              </a:xfrm>
              <a:prstGeom prst="rect">
                <a:avLst/>
              </a:prstGeom>
              <a:noFill/>
              <a:ln>
                <a:solidFill>
                  <a:srgbClr val="C00000"/>
                </a:solidFill>
              </a:ln>
            </p:spPr>
            <p:txBody>
              <a:bodyPr wrap="square" rtlCol="0">
                <a:spAutoFit/>
              </a:bodyPr>
              <a:lstStyle/>
              <a:p>
                <a:r>
                  <a:rPr lang="it-IT" dirty="0">
                    <a:latin typeface="Cambria" panose="02040503050406030204" pitchFamily="18" charset="0"/>
                  </a:rPr>
                  <a:t>Forme di </a:t>
                </a:r>
                <a:r>
                  <a:rPr lang="it-IT" b="1" dirty="0">
                    <a:latin typeface="Cambria" panose="02040503050406030204" pitchFamily="18" charset="0"/>
                  </a:rPr>
                  <a:t>espressione nascosta di pregiudizio</a:t>
                </a:r>
                <a:r>
                  <a:rPr lang="it-IT" dirty="0">
                    <a:latin typeface="Cambria" panose="02040503050406030204" pitchFamily="18" charset="0"/>
                  </a:rPr>
                  <a:t>.</a:t>
                </a:r>
              </a:p>
            </p:txBody>
          </p:sp>
        </p:grpSp>
      </p:grpSp>
    </p:spTree>
    <p:extLst>
      <p:ext uri="{BB962C8B-B14F-4D97-AF65-F5344CB8AC3E}">
        <p14:creationId xmlns:p14="http://schemas.microsoft.com/office/powerpoint/2010/main" val="41369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12</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Le origini del pregiudizio</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8544272" y="1096918"/>
            <a:ext cx="860788"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a:t>
            </a:r>
          </a:p>
        </p:txBody>
      </p:sp>
      <p:sp>
        <p:nvSpPr>
          <p:cNvPr id="9" name="CasellaDiTesto 8">
            <a:extLst>
              <a:ext uri="{FF2B5EF4-FFF2-40B4-BE49-F238E27FC236}">
                <a16:creationId xmlns:a16="http://schemas.microsoft.com/office/drawing/2014/main" id="{887DB38F-5A88-9A4A-88AA-7EBB83EE4CA6}"/>
              </a:ext>
            </a:extLst>
          </p:cNvPr>
          <p:cNvSpPr txBox="1"/>
          <p:nvPr/>
        </p:nvSpPr>
        <p:spPr>
          <a:xfrm>
            <a:off x="1661452" y="1595065"/>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Teoria della Personalità autoritaria [Adorno et al. 1950]</a:t>
            </a:r>
            <a:endParaRPr lang="it-IT" dirty="0">
              <a:solidFill>
                <a:schemeClr val="tx2">
                  <a:lumMod val="50000"/>
                </a:schemeClr>
              </a:solidFill>
              <a:latin typeface="Cambria" panose="02040503050406030204" pitchFamily="18" charset="0"/>
            </a:endParaRPr>
          </a:p>
        </p:txBody>
      </p:sp>
      <p:grpSp>
        <p:nvGrpSpPr>
          <p:cNvPr id="3" name="Gruppo 2">
            <a:extLst>
              <a:ext uri="{FF2B5EF4-FFF2-40B4-BE49-F238E27FC236}">
                <a16:creationId xmlns:a16="http://schemas.microsoft.com/office/drawing/2014/main" id="{95A15ECF-3AAA-7F4C-9C55-A8EB1AF55A95}"/>
              </a:ext>
            </a:extLst>
          </p:cNvPr>
          <p:cNvGrpSpPr/>
          <p:nvPr/>
        </p:nvGrpSpPr>
        <p:grpSpPr>
          <a:xfrm>
            <a:off x="1669225" y="2107803"/>
            <a:ext cx="1152128" cy="1514021"/>
            <a:chOff x="179512" y="3393781"/>
            <a:chExt cx="1152128" cy="1514021"/>
          </a:xfrm>
        </p:grpSpPr>
        <p:pic>
          <p:nvPicPr>
            <p:cNvPr id="2" name="Immagine 1">
              <a:extLst>
                <a:ext uri="{FF2B5EF4-FFF2-40B4-BE49-F238E27FC236}">
                  <a16:creationId xmlns:a16="http://schemas.microsoft.com/office/drawing/2014/main" id="{82211013-FB3D-5645-92EB-435FB87FC32D}"/>
                </a:ext>
              </a:extLst>
            </p:cNvPr>
            <p:cNvPicPr>
              <a:picLocks noChangeAspect="1"/>
            </p:cNvPicPr>
            <p:nvPr/>
          </p:nvPicPr>
          <p:blipFill>
            <a:blip r:embed="rId2"/>
            <a:stretch>
              <a:fillRect/>
            </a:stretch>
          </p:blipFill>
          <p:spPr>
            <a:xfrm>
              <a:off x="251520" y="3393781"/>
              <a:ext cx="947635" cy="1259356"/>
            </a:xfrm>
            <a:prstGeom prst="rect">
              <a:avLst/>
            </a:prstGeom>
          </p:spPr>
        </p:pic>
        <p:sp>
          <p:nvSpPr>
            <p:cNvPr id="11" name="CasellaDiTesto 10">
              <a:extLst>
                <a:ext uri="{FF2B5EF4-FFF2-40B4-BE49-F238E27FC236}">
                  <a16:creationId xmlns:a16="http://schemas.microsoft.com/office/drawing/2014/main" id="{5871F8E9-6854-D344-B5BA-74133963EF4E}"/>
                </a:ext>
              </a:extLst>
            </p:cNvPr>
            <p:cNvSpPr txBox="1"/>
            <p:nvPr/>
          </p:nvSpPr>
          <p:spPr>
            <a:xfrm>
              <a:off x="179512" y="4676970"/>
              <a:ext cx="1152128" cy="230832"/>
            </a:xfrm>
            <a:prstGeom prst="rect">
              <a:avLst/>
            </a:prstGeom>
            <a:noFill/>
          </p:spPr>
          <p:txBody>
            <a:bodyPr wrap="square" rtlCol="0">
              <a:spAutoFit/>
            </a:bodyPr>
            <a:lstStyle/>
            <a:p>
              <a:r>
                <a:rPr lang="it-IT" sz="900" dirty="0">
                  <a:latin typeface="Cambria" panose="02040503050406030204" pitchFamily="18" charset="0"/>
                </a:rPr>
                <a:t>Theodor Adorno</a:t>
              </a:r>
            </a:p>
          </p:txBody>
        </p:sp>
      </p:grpSp>
      <p:sp>
        <p:nvSpPr>
          <p:cNvPr id="10" name="CasellaDiTesto 9">
            <a:extLst>
              <a:ext uri="{FF2B5EF4-FFF2-40B4-BE49-F238E27FC236}">
                <a16:creationId xmlns:a16="http://schemas.microsoft.com/office/drawing/2014/main" id="{84F1A00A-C6BC-8846-A787-6033CA217646}"/>
              </a:ext>
            </a:extLst>
          </p:cNvPr>
          <p:cNvSpPr txBox="1"/>
          <p:nvPr/>
        </p:nvSpPr>
        <p:spPr>
          <a:xfrm>
            <a:off x="2821352" y="2107802"/>
            <a:ext cx="7739143" cy="523220"/>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Adorno e colleghi hanno sviluppato una spiegazione al pregiudizio che si basa su </a:t>
            </a:r>
            <a:r>
              <a:rPr lang="it-IT" sz="1400" b="1" dirty="0">
                <a:latin typeface="Cambria" panose="02040503050406030204" pitchFamily="18" charset="0"/>
              </a:rPr>
              <a:t>particolari caratteristiche individuali.</a:t>
            </a:r>
          </a:p>
        </p:txBody>
      </p:sp>
      <p:sp>
        <p:nvSpPr>
          <p:cNvPr id="12" name="CasellaDiTesto 11">
            <a:extLst>
              <a:ext uri="{FF2B5EF4-FFF2-40B4-BE49-F238E27FC236}">
                <a16:creationId xmlns:a16="http://schemas.microsoft.com/office/drawing/2014/main" id="{A8950954-AB0B-4144-AA4A-79CFE44590B8}"/>
              </a:ext>
            </a:extLst>
          </p:cNvPr>
          <p:cNvSpPr txBox="1"/>
          <p:nvPr/>
        </p:nvSpPr>
        <p:spPr>
          <a:xfrm>
            <a:off x="2821352" y="2737481"/>
            <a:ext cx="7739144" cy="307777"/>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La teoria della personalità autoritaria è basata su </a:t>
            </a:r>
            <a:r>
              <a:rPr lang="it-IT" sz="1400" b="1" dirty="0">
                <a:latin typeface="Cambria" panose="02040503050406030204" pitchFamily="18" charset="0"/>
              </a:rPr>
              <a:t>un’analisi freudiana delle dinamiche familiari. </a:t>
            </a:r>
          </a:p>
        </p:txBody>
      </p:sp>
      <p:sp>
        <p:nvSpPr>
          <p:cNvPr id="13" name="CasellaDiTesto 12">
            <a:extLst>
              <a:ext uri="{FF2B5EF4-FFF2-40B4-BE49-F238E27FC236}">
                <a16:creationId xmlns:a16="http://schemas.microsoft.com/office/drawing/2014/main" id="{59B48750-1818-4947-8A17-4F1C8B571560}"/>
              </a:ext>
            </a:extLst>
          </p:cNvPr>
          <p:cNvSpPr txBox="1"/>
          <p:nvPr/>
        </p:nvSpPr>
        <p:spPr>
          <a:xfrm>
            <a:off x="2821352" y="3360214"/>
            <a:ext cx="7739142" cy="307777"/>
          </a:xfrm>
          <a:prstGeom prst="rect">
            <a:avLst/>
          </a:prstGeom>
          <a:noFill/>
          <a:ln w="3175">
            <a:solidFill>
              <a:srgbClr val="C00000"/>
            </a:solidFill>
          </a:ln>
        </p:spPr>
        <p:txBody>
          <a:bodyPr wrap="square" rtlCol="0">
            <a:spAutoFit/>
          </a:bodyPr>
          <a:lstStyle/>
          <a:p>
            <a:r>
              <a:rPr lang="it-IT" sz="1400" b="1" dirty="0">
                <a:latin typeface="Cambria" panose="02040503050406030204" pitchFamily="18" charset="0"/>
              </a:rPr>
              <a:t>Il pregiudizio può essere ricondotto a un PARTICOLARE PROFILO DI PERSONALITÀ.</a:t>
            </a:r>
          </a:p>
        </p:txBody>
      </p:sp>
      <p:sp>
        <p:nvSpPr>
          <p:cNvPr id="14" name="CasellaDiTesto 13">
            <a:extLst>
              <a:ext uri="{FF2B5EF4-FFF2-40B4-BE49-F238E27FC236}">
                <a16:creationId xmlns:a16="http://schemas.microsoft.com/office/drawing/2014/main" id="{CDD7FC80-F127-574D-9364-15438D354BA0}"/>
              </a:ext>
            </a:extLst>
          </p:cNvPr>
          <p:cNvSpPr txBox="1"/>
          <p:nvPr/>
        </p:nvSpPr>
        <p:spPr>
          <a:xfrm>
            <a:off x="1741232" y="3893000"/>
            <a:ext cx="8819262" cy="1569660"/>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Le</a:t>
            </a:r>
            <a:r>
              <a:rPr lang="it-IT" sz="1600" b="1" dirty="0">
                <a:latin typeface="Cambria" panose="02040503050406030204" pitchFamily="18" charset="0"/>
              </a:rPr>
              <a:t> PERSONE AUTORITARIE:</a:t>
            </a:r>
          </a:p>
          <a:p>
            <a:endParaRPr lang="it-IT" sz="1600" b="1"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hanno credenze rigide verso il mondo sociale;</a:t>
            </a:r>
          </a:p>
          <a:p>
            <a:pPr marL="285750" indent="-285750">
              <a:buFont typeface="Arial" panose="020B0604020202020204" pitchFamily="34" charset="0"/>
              <a:buChar char="•"/>
            </a:pPr>
            <a:r>
              <a:rPr lang="it-IT" sz="1600" dirty="0">
                <a:latin typeface="Cambria" panose="02040503050406030204" pitchFamily="18" charset="0"/>
              </a:rPr>
              <a:t>supportano valori tradizionali e conservatori;</a:t>
            </a:r>
          </a:p>
          <a:p>
            <a:pPr marL="285750" indent="-285750">
              <a:buFont typeface="Arial" panose="020B0604020202020204" pitchFamily="34" charset="0"/>
              <a:buChar char="•"/>
            </a:pPr>
            <a:r>
              <a:rPr lang="it-IT" sz="1600" dirty="0">
                <a:latin typeface="Cambria" panose="02040503050406030204" pitchFamily="18" charset="0"/>
              </a:rPr>
              <a:t>hanno atteggiamenti servili verso l’autorità;</a:t>
            </a:r>
          </a:p>
          <a:p>
            <a:pPr marL="285750" indent="-285750">
              <a:buFont typeface="Arial" panose="020B0604020202020204" pitchFamily="34" charset="0"/>
              <a:buChar char="•"/>
            </a:pPr>
            <a:r>
              <a:rPr lang="it-IT" sz="1600" dirty="0">
                <a:latin typeface="Cambria" panose="02040503050406030204" pitchFamily="18" charset="0"/>
              </a:rPr>
              <a:t>tendono a sostenere o infliggere punizioni severe.</a:t>
            </a:r>
          </a:p>
        </p:txBody>
      </p:sp>
    </p:spTree>
    <p:extLst>
      <p:ext uri="{BB962C8B-B14F-4D97-AF65-F5344CB8AC3E}">
        <p14:creationId xmlns:p14="http://schemas.microsoft.com/office/powerpoint/2010/main" val="101983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allAtOnce"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13</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Le origini del pregiudizio</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8544272" y="1096918"/>
            <a:ext cx="860788"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a:t>
            </a:r>
          </a:p>
        </p:txBody>
      </p:sp>
      <p:sp>
        <p:nvSpPr>
          <p:cNvPr id="9" name="CasellaDiTesto 8">
            <a:extLst>
              <a:ext uri="{FF2B5EF4-FFF2-40B4-BE49-F238E27FC236}">
                <a16:creationId xmlns:a16="http://schemas.microsoft.com/office/drawing/2014/main" id="{887DB38F-5A88-9A4A-88AA-7EBB83EE4CA6}"/>
              </a:ext>
            </a:extLst>
          </p:cNvPr>
          <p:cNvSpPr txBox="1"/>
          <p:nvPr/>
        </p:nvSpPr>
        <p:spPr>
          <a:xfrm>
            <a:off x="1661452" y="1595065"/>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Teoria della Personalità autoritaria [Adorno et al. 1950]</a:t>
            </a:r>
            <a:endParaRPr lang="it-IT" dirty="0">
              <a:solidFill>
                <a:schemeClr val="tx2">
                  <a:lumMod val="50000"/>
                </a:schemeClr>
              </a:solidFill>
              <a:latin typeface="Cambria" panose="02040503050406030204" pitchFamily="18" charset="0"/>
            </a:endParaRPr>
          </a:p>
        </p:txBody>
      </p:sp>
      <p:sp>
        <p:nvSpPr>
          <p:cNvPr id="15" name="CasellaDiTesto 14">
            <a:extLst>
              <a:ext uri="{FF2B5EF4-FFF2-40B4-BE49-F238E27FC236}">
                <a16:creationId xmlns:a16="http://schemas.microsoft.com/office/drawing/2014/main" id="{32B0B5D0-F62E-BD40-876C-546CFE7EF5DB}"/>
              </a:ext>
            </a:extLst>
          </p:cNvPr>
          <p:cNvSpPr txBox="1"/>
          <p:nvPr/>
        </p:nvSpPr>
        <p:spPr>
          <a:xfrm>
            <a:off x="1674466" y="1990022"/>
            <a:ext cx="8093942" cy="307777"/>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Adorno e colleghi [1950] hanno sviluppato una scala per misurare la personalità autoritaria (</a:t>
            </a:r>
            <a:r>
              <a:rPr lang="it-IT" sz="1400" b="1" dirty="0">
                <a:latin typeface="Cambria" panose="02040503050406030204" pitchFamily="18" charset="0"/>
              </a:rPr>
              <a:t>SCALA F</a:t>
            </a:r>
            <a:r>
              <a:rPr lang="it-IT" sz="1400" dirty="0">
                <a:latin typeface="Cambria" panose="02040503050406030204" pitchFamily="18" charset="0"/>
              </a:rPr>
              <a:t>).</a:t>
            </a:r>
            <a:endParaRPr lang="it-IT" sz="1400" b="1" dirty="0">
              <a:latin typeface="Cambria" panose="02040503050406030204" pitchFamily="18" charset="0"/>
            </a:endParaRPr>
          </a:p>
        </p:txBody>
      </p:sp>
      <p:grpSp>
        <p:nvGrpSpPr>
          <p:cNvPr id="5" name="Gruppo 4">
            <a:extLst>
              <a:ext uri="{FF2B5EF4-FFF2-40B4-BE49-F238E27FC236}">
                <a16:creationId xmlns:a16="http://schemas.microsoft.com/office/drawing/2014/main" id="{22249546-6AD1-F749-BBFF-7B6E741E73CE}"/>
              </a:ext>
            </a:extLst>
          </p:cNvPr>
          <p:cNvGrpSpPr/>
          <p:nvPr/>
        </p:nvGrpSpPr>
        <p:grpSpPr>
          <a:xfrm>
            <a:off x="1524000" y="2595786"/>
            <a:ext cx="9036496" cy="1318951"/>
            <a:chOff x="-13234" y="2595785"/>
            <a:chExt cx="9049730" cy="1318951"/>
          </a:xfrm>
        </p:grpSpPr>
        <p:sp>
          <p:nvSpPr>
            <p:cNvPr id="16" name="CasellaDiTesto 15">
              <a:extLst>
                <a:ext uri="{FF2B5EF4-FFF2-40B4-BE49-F238E27FC236}">
                  <a16:creationId xmlns:a16="http://schemas.microsoft.com/office/drawing/2014/main" id="{B77F7A2C-F478-2E4F-9ED0-CA895071B401}"/>
                </a:ext>
              </a:extLst>
            </p:cNvPr>
            <p:cNvSpPr txBox="1"/>
            <p:nvPr/>
          </p:nvSpPr>
          <p:spPr>
            <a:xfrm>
              <a:off x="22313" y="2602974"/>
              <a:ext cx="1792026" cy="261610"/>
            </a:xfrm>
            <a:prstGeom prst="rect">
              <a:avLst/>
            </a:prstGeom>
            <a:solidFill>
              <a:schemeClr val="tx2">
                <a:lumMod val="20000"/>
                <a:lumOff val="80000"/>
              </a:schemeClr>
            </a:solidFill>
            <a:ln w="3175">
              <a:solidFill>
                <a:schemeClr val="tx2">
                  <a:lumMod val="50000"/>
                </a:schemeClr>
              </a:solidFill>
            </a:ln>
          </p:spPr>
          <p:txBody>
            <a:bodyPr wrap="square" rtlCol="0">
              <a:spAutoFit/>
            </a:bodyPr>
            <a:lstStyle/>
            <a:p>
              <a:r>
                <a:rPr lang="it-IT" sz="1100" b="1" dirty="0">
                  <a:latin typeface="Cambria" panose="02040503050406030204" pitchFamily="18" charset="0"/>
                </a:rPr>
                <a:t>CONVENZIONALISMO</a:t>
              </a:r>
              <a:endParaRPr lang="it-IT" sz="1200" b="1" dirty="0">
                <a:latin typeface="Cambria" panose="02040503050406030204" pitchFamily="18" charset="0"/>
              </a:endParaRPr>
            </a:p>
          </p:txBody>
        </p:sp>
        <p:sp>
          <p:nvSpPr>
            <p:cNvPr id="17" name="CasellaDiTesto 16">
              <a:extLst>
                <a:ext uri="{FF2B5EF4-FFF2-40B4-BE49-F238E27FC236}">
                  <a16:creationId xmlns:a16="http://schemas.microsoft.com/office/drawing/2014/main" id="{FCC8836E-2AED-C243-B0C6-7B5E38A4A7DE}"/>
                </a:ext>
              </a:extLst>
            </p:cNvPr>
            <p:cNvSpPr txBox="1"/>
            <p:nvPr/>
          </p:nvSpPr>
          <p:spPr>
            <a:xfrm>
              <a:off x="1907704" y="2595785"/>
              <a:ext cx="1512168" cy="430887"/>
            </a:xfrm>
            <a:prstGeom prst="rect">
              <a:avLst/>
            </a:prstGeom>
            <a:solidFill>
              <a:schemeClr val="tx2">
                <a:lumMod val="20000"/>
                <a:lumOff val="80000"/>
              </a:schemeClr>
            </a:solidFill>
            <a:ln w="3175">
              <a:solidFill>
                <a:schemeClr val="tx2">
                  <a:lumMod val="50000"/>
                </a:schemeClr>
              </a:solidFill>
            </a:ln>
          </p:spPr>
          <p:txBody>
            <a:bodyPr wrap="square" rtlCol="0">
              <a:spAutoFit/>
            </a:bodyPr>
            <a:lstStyle/>
            <a:p>
              <a:r>
                <a:rPr lang="it-IT" sz="1100" b="1" dirty="0">
                  <a:latin typeface="Cambria" panose="02040503050406030204" pitchFamily="18" charset="0"/>
                </a:rPr>
                <a:t>SOTTOMOSSIONE ALL’AUTORITÀ</a:t>
              </a:r>
              <a:endParaRPr lang="it-IT" sz="1200" b="1" dirty="0">
                <a:latin typeface="Cambria" panose="02040503050406030204" pitchFamily="18" charset="0"/>
              </a:endParaRPr>
            </a:p>
          </p:txBody>
        </p:sp>
        <p:sp>
          <p:nvSpPr>
            <p:cNvPr id="18" name="CasellaDiTesto 17">
              <a:extLst>
                <a:ext uri="{FF2B5EF4-FFF2-40B4-BE49-F238E27FC236}">
                  <a16:creationId xmlns:a16="http://schemas.microsoft.com/office/drawing/2014/main" id="{A55EFD04-D031-CB4E-B713-FFD911BF98CC}"/>
                </a:ext>
              </a:extLst>
            </p:cNvPr>
            <p:cNvSpPr txBox="1"/>
            <p:nvPr/>
          </p:nvSpPr>
          <p:spPr>
            <a:xfrm>
              <a:off x="3563887" y="2602974"/>
              <a:ext cx="2024816" cy="430887"/>
            </a:xfrm>
            <a:prstGeom prst="rect">
              <a:avLst/>
            </a:prstGeom>
            <a:solidFill>
              <a:schemeClr val="tx2">
                <a:lumMod val="20000"/>
                <a:lumOff val="80000"/>
              </a:schemeClr>
            </a:solidFill>
            <a:ln w="3175">
              <a:solidFill>
                <a:schemeClr val="tx2">
                  <a:lumMod val="50000"/>
                </a:schemeClr>
              </a:solidFill>
            </a:ln>
          </p:spPr>
          <p:txBody>
            <a:bodyPr wrap="square" rtlCol="0">
              <a:spAutoFit/>
            </a:bodyPr>
            <a:lstStyle/>
            <a:p>
              <a:r>
                <a:rPr lang="it-IT" sz="1100" b="1" dirty="0">
                  <a:latin typeface="Cambria" panose="02040503050406030204" pitchFamily="18" charset="0"/>
                </a:rPr>
                <a:t>AGGRESSIVITÀ AUTORITARIA</a:t>
              </a:r>
              <a:endParaRPr lang="it-IT" sz="1200" b="1" dirty="0">
                <a:latin typeface="Cambria" panose="02040503050406030204" pitchFamily="18" charset="0"/>
              </a:endParaRPr>
            </a:p>
          </p:txBody>
        </p:sp>
        <p:sp>
          <p:nvSpPr>
            <p:cNvPr id="19" name="CasellaDiTesto 18">
              <a:extLst>
                <a:ext uri="{FF2B5EF4-FFF2-40B4-BE49-F238E27FC236}">
                  <a16:creationId xmlns:a16="http://schemas.microsoft.com/office/drawing/2014/main" id="{1DFCCDD1-532C-974B-9106-56DF0E7CD118}"/>
                </a:ext>
              </a:extLst>
            </p:cNvPr>
            <p:cNvSpPr txBox="1"/>
            <p:nvPr/>
          </p:nvSpPr>
          <p:spPr>
            <a:xfrm>
              <a:off x="-13234" y="2901458"/>
              <a:ext cx="1846199" cy="646331"/>
            </a:xfrm>
            <a:prstGeom prst="rect">
              <a:avLst/>
            </a:prstGeom>
            <a:noFill/>
            <a:ln w="3175">
              <a:solidFill>
                <a:schemeClr val="tx2">
                  <a:lumMod val="50000"/>
                </a:schemeClr>
              </a:solidFill>
            </a:ln>
          </p:spPr>
          <p:txBody>
            <a:bodyPr wrap="square" rtlCol="0">
              <a:spAutoFit/>
            </a:bodyPr>
            <a:lstStyle/>
            <a:p>
              <a:r>
                <a:rPr lang="it-IT" sz="1200" dirty="0">
                  <a:latin typeface="Cambria" panose="02040503050406030204" pitchFamily="18" charset="0"/>
                </a:rPr>
                <a:t>Adeguamento acritico a modelli comportamentali tipici della classe media.</a:t>
              </a:r>
              <a:endParaRPr lang="it-IT" sz="1200" b="1" dirty="0">
                <a:latin typeface="Cambria" panose="02040503050406030204" pitchFamily="18" charset="0"/>
              </a:endParaRPr>
            </a:p>
          </p:txBody>
        </p:sp>
        <p:sp>
          <p:nvSpPr>
            <p:cNvPr id="20" name="CasellaDiTesto 19">
              <a:extLst>
                <a:ext uri="{FF2B5EF4-FFF2-40B4-BE49-F238E27FC236}">
                  <a16:creationId xmlns:a16="http://schemas.microsoft.com/office/drawing/2014/main" id="{14A114B4-1C41-5346-BB35-154CA7C9A7A7}"/>
                </a:ext>
              </a:extLst>
            </p:cNvPr>
            <p:cNvSpPr txBox="1"/>
            <p:nvPr/>
          </p:nvSpPr>
          <p:spPr>
            <a:xfrm>
              <a:off x="1907704" y="3083739"/>
              <a:ext cx="1512168" cy="830997"/>
            </a:xfrm>
            <a:prstGeom prst="rect">
              <a:avLst/>
            </a:prstGeom>
            <a:noFill/>
            <a:ln w="3175">
              <a:solidFill>
                <a:schemeClr val="tx2">
                  <a:lumMod val="50000"/>
                </a:schemeClr>
              </a:solidFill>
            </a:ln>
          </p:spPr>
          <p:txBody>
            <a:bodyPr wrap="square" rtlCol="0">
              <a:spAutoFit/>
            </a:bodyPr>
            <a:lstStyle/>
            <a:p>
              <a:r>
                <a:rPr lang="it-IT" sz="1200" dirty="0">
                  <a:latin typeface="Cambria" panose="02040503050406030204" pitchFamily="18" charset="0"/>
                </a:rPr>
                <a:t>Tendenza a esaltare valori legati alla valorizzazione dell’autorità.</a:t>
              </a:r>
              <a:endParaRPr lang="it-IT" sz="1200" b="1" dirty="0">
                <a:latin typeface="Cambria" panose="02040503050406030204" pitchFamily="18" charset="0"/>
              </a:endParaRPr>
            </a:p>
          </p:txBody>
        </p:sp>
        <p:sp>
          <p:nvSpPr>
            <p:cNvPr id="21" name="CasellaDiTesto 20">
              <a:extLst>
                <a:ext uri="{FF2B5EF4-FFF2-40B4-BE49-F238E27FC236}">
                  <a16:creationId xmlns:a16="http://schemas.microsoft.com/office/drawing/2014/main" id="{E92CE983-F316-2146-997D-5A447B207DFA}"/>
                </a:ext>
              </a:extLst>
            </p:cNvPr>
            <p:cNvSpPr txBox="1"/>
            <p:nvPr/>
          </p:nvSpPr>
          <p:spPr>
            <a:xfrm>
              <a:off x="3494612" y="3083739"/>
              <a:ext cx="2100342" cy="830997"/>
            </a:xfrm>
            <a:prstGeom prst="rect">
              <a:avLst/>
            </a:prstGeom>
            <a:noFill/>
            <a:ln w="3175">
              <a:solidFill>
                <a:schemeClr val="tx2">
                  <a:lumMod val="50000"/>
                </a:schemeClr>
              </a:solidFill>
            </a:ln>
          </p:spPr>
          <p:txBody>
            <a:bodyPr wrap="square" rtlCol="0">
              <a:spAutoFit/>
            </a:bodyPr>
            <a:lstStyle/>
            <a:p>
              <a:r>
                <a:rPr lang="it-IT" sz="1200" dirty="0">
                  <a:latin typeface="Cambria" panose="02040503050406030204" pitchFamily="18" charset="0"/>
                </a:rPr>
                <a:t>Sostegno a punizioni particolarmente severe per i membri considerati devianti all’interno della società.</a:t>
              </a:r>
            </a:p>
          </p:txBody>
        </p:sp>
        <p:sp>
          <p:nvSpPr>
            <p:cNvPr id="22" name="CasellaDiTesto 21">
              <a:extLst>
                <a:ext uri="{FF2B5EF4-FFF2-40B4-BE49-F238E27FC236}">
                  <a16:creationId xmlns:a16="http://schemas.microsoft.com/office/drawing/2014/main" id="{5D7AEED5-446D-1546-A916-693A12E3F517}"/>
                </a:ext>
              </a:extLst>
            </p:cNvPr>
            <p:cNvSpPr txBox="1"/>
            <p:nvPr/>
          </p:nvSpPr>
          <p:spPr>
            <a:xfrm>
              <a:off x="5682068" y="2595785"/>
              <a:ext cx="1626236" cy="261610"/>
            </a:xfrm>
            <a:prstGeom prst="rect">
              <a:avLst/>
            </a:prstGeom>
            <a:solidFill>
              <a:schemeClr val="tx2">
                <a:lumMod val="20000"/>
                <a:lumOff val="80000"/>
              </a:schemeClr>
            </a:solidFill>
            <a:ln w="3175">
              <a:solidFill>
                <a:schemeClr val="tx2">
                  <a:lumMod val="50000"/>
                </a:schemeClr>
              </a:solidFill>
            </a:ln>
          </p:spPr>
          <p:txBody>
            <a:bodyPr wrap="square" rtlCol="0">
              <a:spAutoFit/>
            </a:bodyPr>
            <a:lstStyle/>
            <a:p>
              <a:r>
                <a:rPr lang="it-IT" sz="1100" b="1" dirty="0">
                  <a:latin typeface="Cambria" panose="02040503050406030204" pitchFamily="18" charset="0"/>
                </a:rPr>
                <a:t>ANTI-INTROSPEZIONE</a:t>
              </a:r>
              <a:endParaRPr lang="it-IT" sz="1200" b="1" dirty="0">
                <a:latin typeface="Cambria" panose="02040503050406030204" pitchFamily="18" charset="0"/>
              </a:endParaRPr>
            </a:p>
          </p:txBody>
        </p:sp>
        <p:sp>
          <p:nvSpPr>
            <p:cNvPr id="23" name="CasellaDiTesto 22">
              <a:extLst>
                <a:ext uri="{FF2B5EF4-FFF2-40B4-BE49-F238E27FC236}">
                  <a16:creationId xmlns:a16="http://schemas.microsoft.com/office/drawing/2014/main" id="{6A7862F2-20D1-E348-9B47-99D7E49F2968}"/>
                </a:ext>
              </a:extLst>
            </p:cNvPr>
            <p:cNvSpPr txBox="1"/>
            <p:nvPr/>
          </p:nvSpPr>
          <p:spPr>
            <a:xfrm>
              <a:off x="7335522" y="2602974"/>
              <a:ext cx="1700974" cy="261610"/>
            </a:xfrm>
            <a:prstGeom prst="rect">
              <a:avLst/>
            </a:prstGeom>
            <a:solidFill>
              <a:schemeClr val="tx2">
                <a:lumMod val="20000"/>
                <a:lumOff val="80000"/>
              </a:schemeClr>
            </a:solidFill>
            <a:ln w="3175">
              <a:solidFill>
                <a:schemeClr val="tx2">
                  <a:lumMod val="50000"/>
                </a:schemeClr>
              </a:solidFill>
            </a:ln>
          </p:spPr>
          <p:txBody>
            <a:bodyPr wrap="square" rtlCol="0">
              <a:spAutoFit/>
            </a:bodyPr>
            <a:lstStyle/>
            <a:p>
              <a:r>
                <a:rPr lang="it-IT" sz="1100" b="1" dirty="0">
                  <a:latin typeface="Cambria" panose="02040503050406030204" pitchFamily="18" charset="0"/>
                </a:rPr>
                <a:t>POTERE E DUREZZA</a:t>
              </a:r>
              <a:endParaRPr lang="it-IT" sz="1200" b="1" dirty="0">
                <a:latin typeface="Cambria" panose="02040503050406030204" pitchFamily="18" charset="0"/>
              </a:endParaRPr>
            </a:p>
          </p:txBody>
        </p:sp>
        <p:sp>
          <p:nvSpPr>
            <p:cNvPr id="24" name="CasellaDiTesto 23">
              <a:extLst>
                <a:ext uri="{FF2B5EF4-FFF2-40B4-BE49-F238E27FC236}">
                  <a16:creationId xmlns:a16="http://schemas.microsoft.com/office/drawing/2014/main" id="{2717FF38-31C8-C246-AB80-5DA474C6A4BF}"/>
                </a:ext>
              </a:extLst>
            </p:cNvPr>
            <p:cNvSpPr txBox="1"/>
            <p:nvPr/>
          </p:nvSpPr>
          <p:spPr>
            <a:xfrm>
              <a:off x="5652120" y="2901458"/>
              <a:ext cx="1626236" cy="646331"/>
            </a:xfrm>
            <a:prstGeom prst="rect">
              <a:avLst/>
            </a:prstGeom>
            <a:noFill/>
            <a:ln w="3175">
              <a:solidFill>
                <a:schemeClr val="tx2">
                  <a:lumMod val="50000"/>
                </a:schemeClr>
              </a:solidFill>
            </a:ln>
          </p:spPr>
          <p:txBody>
            <a:bodyPr wrap="square" rtlCol="0">
              <a:spAutoFit/>
            </a:bodyPr>
            <a:lstStyle/>
            <a:p>
              <a:r>
                <a:rPr lang="it-IT" sz="1200" dirty="0">
                  <a:latin typeface="Cambria" panose="02040503050406030204" pitchFamily="18" charset="0"/>
                </a:rPr>
                <a:t>Paura delle proprie sensazioni, di essere inadeguati o sbagliati.</a:t>
              </a:r>
              <a:endParaRPr lang="it-IT" sz="1200" b="1" dirty="0">
                <a:latin typeface="Cambria" panose="02040503050406030204" pitchFamily="18" charset="0"/>
              </a:endParaRPr>
            </a:p>
          </p:txBody>
        </p:sp>
        <p:sp>
          <p:nvSpPr>
            <p:cNvPr id="25" name="CasellaDiTesto 24">
              <a:extLst>
                <a:ext uri="{FF2B5EF4-FFF2-40B4-BE49-F238E27FC236}">
                  <a16:creationId xmlns:a16="http://schemas.microsoft.com/office/drawing/2014/main" id="{DF2AE8C6-0796-F94F-AC3B-8743E609F97F}"/>
                </a:ext>
              </a:extLst>
            </p:cNvPr>
            <p:cNvSpPr txBox="1"/>
            <p:nvPr/>
          </p:nvSpPr>
          <p:spPr>
            <a:xfrm>
              <a:off x="7335522" y="2901458"/>
              <a:ext cx="1700974" cy="830997"/>
            </a:xfrm>
            <a:prstGeom prst="rect">
              <a:avLst/>
            </a:prstGeom>
            <a:noFill/>
            <a:ln w="3175">
              <a:solidFill>
                <a:schemeClr val="tx2">
                  <a:lumMod val="50000"/>
                </a:schemeClr>
              </a:solidFill>
            </a:ln>
          </p:spPr>
          <p:txBody>
            <a:bodyPr wrap="square" rtlCol="0">
              <a:spAutoFit/>
            </a:bodyPr>
            <a:lstStyle/>
            <a:p>
              <a:r>
                <a:rPr lang="it-IT" sz="1200" dirty="0">
                  <a:latin typeface="Cambria" panose="02040503050406030204" pitchFamily="18" charset="0"/>
                </a:rPr>
                <a:t>Ricerca in se stessi e negli altri del potere e dell’integrità invece che vicinanza emotiva.</a:t>
              </a:r>
            </a:p>
          </p:txBody>
        </p:sp>
      </p:grpSp>
      <p:sp>
        <p:nvSpPr>
          <p:cNvPr id="26" name="CasellaDiTesto 25">
            <a:extLst>
              <a:ext uri="{FF2B5EF4-FFF2-40B4-BE49-F238E27FC236}">
                <a16:creationId xmlns:a16="http://schemas.microsoft.com/office/drawing/2014/main" id="{308C3FF3-3AAD-DA46-BFFE-64531F66679E}"/>
              </a:ext>
            </a:extLst>
          </p:cNvPr>
          <p:cNvSpPr txBox="1"/>
          <p:nvPr/>
        </p:nvSpPr>
        <p:spPr>
          <a:xfrm>
            <a:off x="1674466" y="4149081"/>
            <a:ext cx="8814022" cy="307777"/>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Alti punteggi nella SCALA F sono collegate a più alte tendenze a </a:t>
            </a:r>
            <a:r>
              <a:rPr lang="it-IT" sz="1400" b="1" dirty="0">
                <a:latin typeface="Cambria" panose="02040503050406030204" pitchFamily="18" charset="0"/>
              </a:rPr>
              <a:t>pregiudizio</a:t>
            </a:r>
            <a:r>
              <a:rPr lang="it-IT" sz="1400" dirty="0">
                <a:latin typeface="Cambria" panose="02040503050406030204" pitchFamily="18" charset="0"/>
              </a:rPr>
              <a:t> verso diversi gruppi sociali.</a:t>
            </a:r>
          </a:p>
        </p:txBody>
      </p:sp>
      <p:sp>
        <p:nvSpPr>
          <p:cNvPr id="27" name="CasellaDiTesto 26">
            <a:extLst>
              <a:ext uri="{FF2B5EF4-FFF2-40B4-BE49-F238E27FC236}">
                <a16:creationId xmlns:a16="http://schemas.microsoft.com/office/drawing/2014/main" id="{739DD328-F5DB-9142-BA81-002FF32E6251}"/>
              </a:ext>
            </a:extLst>
          </p:cNvPr>
          <p:cNvSpPr txBox="1"/>
          <p:nvPr/>
        </p:nvSpPr>
        <p:spPr>
          <a:xfrm>
            <a:off x="1674466" y="4581129"/>
            <a:ext cx="8814022" cy="954107"/>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In seguito a interviste cliniche è emerso che le persone autoritarie (con alti punteggi nella scala F):</a:t>
            </a:r>
          </a:p>
          <a:p>
            <a:pPr marL="285750" indent="-285750">
              <a:buFont typeface="Arial" panose="020B0604020202020204" pitchFamily="34" charset="0"/>
              <a:buChar char="•"/>
            </a:pPr>
            <a:r>
              <a:rPr lang="it-IT" sz="1400" dirty="0">
                <a:latin typeface="Cambria" panose="02040503050406030204" pitchFamily="18" charset="0"/>
              </a:rPr>
              <a:t>hanno solitamente avuto </a:t>
            </a:r>
            <a:r>
              <a:rPr lang="it-IT" sz="1400" b="1" dirty="0">
                <a:latin typeface="Cambria" panose="02040503050406030204" pitchFamily="18" charset="0"/>
              </a:rPr>
              <a:t>un’educazione estremamente rigida e severa</a:t>
            </a:r>
            <a:r>
              <a:rPr lang="it-IT" sz="1400" dirty="0">
                <a:latin typeface="Cambria" panose="02040503050406030204" pitchFamily="18" charset="0"/>
              </a:rPr>
              <a:t>;</a:t>
            </a:r>
          </a:p>
          <a:p>
            <a:pPr marL="285750" indent="-285750">
              <a:buFont typeface="Arial" panose="020B0604020202020204" pitchFamily="34" charset="0"/>
              <a:buChar char="•"/>
            </a:pPr>
            <a:r>
              <a:rPr lang="it-IT" sz="1400" dirty="0">
                <a:latin typeface="Cambria" panose="02040503050406030204" pitchFamily="18" charset="0"/>
              </a:rPr>
              <a:t>sono persone </a:t>
            </a:r>
            <a:r>
              <a:rPr lang="it-IT" sz="1400" b="1" dirty="0">
                <a:latin typeface="Cambria" panose="02040503050406030204" pitchFamily="18" charset="0"/>
              </a:rPr>
              <a:t>insicure e dipendenti </a:t>
            </a:r>
            <a:r>
              <a:rPr lang="it-IT" sz="1400" dirty="0">
                <a:latin typeface="Cambria" panose="02040503050406030204" pitchFamily="18" charset="0"/>
              </a:rPr>
              <a:t>dai genitori ma, al tempo stesso , con </a:t>
            </a:r>
            <a:r>
              <a:rPr lang="it-IT" sz="1400" b="1" dirty="0">
                <a:latin typeface="Cambria" panose="02040503050406030204" pitchFamily="18" charset="0"/>
              </a:rPr>
              <a:t>un’ostilità </a:t>
            </a:r>
            <a:r>
              <a:rPr lang="it-IT" sz="1400" dirty="0">
                <a:latin typeface="Cambria" panose="02040503050406030204" pitchFamily="18" charset="0"/>
              </a:rPr>
              <a:t>inconscia verso di loro;</a:t>
            </a:r>
          </a:p>
          <a:p>
            <a:pPr marL="285750" indent="-285750">
              <a:buFont typeface="Arial" panose="020B0604020202020204" pitchFamily="34" charset="0"/>
              <a:buChar char="•"/>
            </a:pPr>
            <a:r>
              <a:rPr lang="it-IT" sz="1400" dirty="0">
                <a:latin typeface="Cambria" panose="02040503050406030204" pitchFamily="18" charset="0"/>
              </a:rPr>
              <a:t>vivono uno stato di </a:t>
            </a:r>
            <a:r>
              <a:rPr lang="it-IT" sz="1400" b="1" dirty="0">
                <a:latin typeface="Cambria" panose="02040503050406030204" pitchFamily="18" charset="0"/>
              </a:rPr>
              <a:t>rabbia</a:t>
            </a:r>
            <a:r>
              <a:rPr lang="it-IT" sz="1400" dirty="0">
                <a:latin typeface="Cambria" panose="02040503050406030204" pitchFamily="18" charset="0"/>
              </a:rPr>
              <a:t> che sfogano verso </a:t>
            </a:r>
            <a:r>
              <a:rPr lang="it-IT" sz="1400" b="1" dirty="0">
                <a:latin typeface="Cambria" panose="02040503050406030204" pitchFamily="18" charset="0"/>
              </a:rPr>
              <a:t>gruppi deboli e devianti della società</a:t>
            </a:r>
            <a:r>
              <a:rPr lang="it-IT" sz="1400" dirty="0">
                <a:latin typeface="Cambria" panose="02040503050406030204" pitchFamily="18" charset="0"/>
              </a:rPr>
              <a:t>. </a:t>
            </a:r>
          </a:p>
        </p:txBody>
      </p:sp>
    </p:spTree>
    <p:extLst>
      <p:ext uri="{BB962C8B-B14F-4D97-AF65-F5344CB8AC3E}">
        <p14:creationId xmlns:p14="http://schemas.microsoft.com/office/powerpoint/2010/main" val="111838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5"/>
                                        </p:tgtEl>
                                        <p:attrNameLst>
                                          <p:attrName>style.opacity</p:attrName>
                                        </p:attrNameLst>
                                      </p:cBhvr>
                                      <p:to>
                                        <p:strVal val="0.5"/>
                                      </p:to>
                                    </p:set>
                                    <p:animEffect filter="image" prLst="opacity: 0.5">
                                      <p:cBhvr rctx="IE">
                                        <p:cTn id="13" dur="indefinite"/>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14</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Le origini del pregiudizio</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8544272" y="1096918"/>
            <a:ext cx="860788"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a:t>
            </a:r>
          </a:p>
        </p:txBody>
      </p:sp>
      <p:sp>
        <p:nvSpPr>
          <p:cNvPr id="9" name="CasellaDiTesto 8">
            <a:extLst>
              <a:ext uri="{FF2B5EF4-FFF2-40B4-BE49-F238E27FC236}">
                <a16:creationId xmlns:a16="http://schemas.microsoft.com/office/drawing/2014/main" id="{887DB38F-5A88-9A4A-88AA-7EBB83EE4CA6}"/>
              </a:ext>
            </a:extLst>
          </p:cNvPr>
          <p:cNvSpPr txBox="1"/>
          <p:nvPr/>
        </p:nvSpPr>
        <p:spPr>
          <a:xfrm>
            <a:off x="1661452" y="1595065"/>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Teoria della Personalità autoritaria [Adorno et al. 1950]</a:t>
            </a:r>
            <a:endParaRPr lang="it-IT" dirty="0">
              <a:solidFill>
                <a:schemeClr val="tx2">
                  <a:lumMod val="50000"/>
                </a:schemeClr>
              </a:solidFill>
              <a:latin typeface="Cambria" panose="02040503050406030204" pitchFamily="18" charset="0"/>
            </a:endParaRPr>
          </a:p>
        </p:txBody>
      </p:sp>
      <p:grpSp>
        <p:nvGrpSpPr>
          <p:cNvPr id="2" name="Gruppo 1">
            <a:extLst>
              <a:ext uri="{FF2B5EF4-FFF2-40B4-BE49-F238E27FC236}">
                <a16:creationId xmlns:a16="http://schemas.microsoft.com/office/drawing/2014/main" id="{77716310-8444-BD49-9F80-6310ACF3BE1E}"/>
              </a:ext>
            </a:extLst>
          </p:cNvPr>
          <p:cNvGrpSpPr/>
          <p:nvPr/>
        </p:nvGrpSpPr>
        <p:grpSpPr>
          <a:xfrm>
            <a:off x="1661453" y="2276873"/>
            <a:ext cx="8841559" cy="1356689"/>
            <a:chOff x="137452" y="2276872"/>
            <a:chExt cx="8841559" cy="1356689"/>
          </a:xfrm>
        </p:grpSpPr>
        <p:sp>
          <p:nvSpPr>
            <p:cNvPr id="28" name="CasellaDiTesto 27">
              <a:extLst>
                <a:ext uri="{FF2B5EF4-FFF2-40B4-BE49-F238E27FC236}">
                  <a16:creationId xmlns:a16="http://schemas.microsoft.com/office/drawing/2014/main" id="{3F031E7A-15A7-4F4C-A493-60111B696988}"/>
                </a:ext>
              </a:extLst>
            </p:cNvPr>
            <p:cNvSpPr txBox="1"/>
            <p:nvPr/>
          </p:nvSpPr>
          <p:spPr>
            <a:xfrm>
              <a:off x="137452" y="2276872"/>
              <a:ext cx="834148" cy="369332"/>
            </a:xfrm>
            <a:prstGeom prst="rect">
              <a:avLst/>
            </a:prstGeom>
            <a:noFill/>
            <a:ln w="3175">
              <a:noFill/>
            </a:ln>
          </p:spPr>
          <p:txBody>
            <a:bodyPr wrap="square" rtlCol="0">
              <a:spAutoFit/>
            </a:bodyPr>
            <a:lstStyle/>
            <a:p>
              <a:r>
                <a:rPr lang="it-IT" b="1" dirty="0">
                  <a:solidFill>
                    <a:schemeClr val="accent2">
                      <a:lumMod val="50000"/>
                    </a:schemeClr>
                  </a:solidFill>
                  <a:latin typeface="Cambria" panose="02040503050406030204" pitchFamily="18" charset="0"/>
                </a:rPr>
                <a:t>MA…</a:t>
              </a:r>
            </a:p>
          </p:txBody>
        </p:sp>
        <p:sp>
          <p:nvSpPr>
            <p:cNvPr id="29" name="CasellaDiTesto 28">
              <a:extLst>
                <a:ext uri="{FF2B5EF4-FFF2-40B4-BE49-F238E27FC236}">
                  <a16:creationId xmlns:a16="http://schemas.microsoft.com/office/drawing/2014/main" id="{3BCC37BC-BB33-834A-8F8C-CF15C22B08EF}"/>
                </a:ext>
              </a:extLst>
            </p:cNvPr>
            <p:cNvSpPr txBox="1"/>
            <p:nvPr/>
          </p:nvSpPr>
          <p:spPr>
            <a:xfrm>
              <a:off x="164989" y="2710231"/>
              <a:ext cx="8814022" cy="923330"/>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Un approccio individuale non spiega perché </a:t>
              </a:r>
              <a:r>
                <a:rPr lang="it-IT" b="1" dirty="0">
                  <a:latin typeface="Cambria" panose="02040503050406030204" pitchFamily="18" charset="0"/>
                </a:rPr>
                <a:t>in certi contesti e in certe epoche si assista a un’uniformità e polarizzazione di atteggiamenti ostili verso determinati gruppi</a:t>
              </a:r>
              <a:r>
                <a:rPr lang="it-IT" dirty="0">
                  <a:latin typeface="Cambria" panose="02040503050406030204" pitchFamily="18" charset="0"/>
                </a:rPr>
                <a:t>.</a:t>
              </a:r>
            </a:p>
          </p:txBody>
        </p:sp>
      </p:grpSp>
      <p:sp>
        <p:nvSpPr>
          <p:cNvPr id="30" name="CasellaDiTesto 29">
            <a:extLst>
              <a:ext uri="{FF2B5EF4-FFF2-40B4-BE49-F238E27FC236}">
                <a16:creationId xmlns:a16="http://schemas.microsoft.com/office/drawing/2014/main" id="{E66E0B3E-9108-7A4F-ACFA-39253668767C}"/>
              </a:ext>
            </a:extLst>
          </p:cNvPr>
          <p:cNvSpPr txBox="1"/>
          <p:nvPr/>
        </p:nvSpPr>
        <p:spPr>
          <a:xfrm>
            <a:off x="1688989" y="3890186"/>
            <a:ext cx="8814022" cy="646331"/>
          </a:xfrm>
          <a:prstGeom prst="rect">
            <a:avLst/>
          </a:prstGeom>
          <a:noFill/>
          <a:ln w="12700">
            <a:solidFill>
              <a:srgbClr val="C00000"/>
            </a:solidFill>
          </a:ln>
        </p:spPr>
        <p:txBody>
          <a:bodyPr wrap="square" rtlCol="0">
            <a:spAutoFit/>
          </a:bodyPr>
          <a:lstStyle/>
          <a:p>
            <a:r>
              <a:rPr lang="it-IT" dirty="0">
                <a:latin typeface="Cambria" panose="02040503050406030204" pitchFamily="18" charset="0"/>
              </a:rPr>
              <a:t>La teoria della Personalità autoritaria NON può essere considerata una spiegazione esaustiva delle origini del pregiudizio.</a:t>
            </a:r>
          </a:p>
        </p:txBody>
      </p:sp>
      <p:sp>
        <p:nvSpPr>
          <p:cNvPr id="10" name="CasellaDiTesto 9">
            <a:extLst>
              <a:ext uri="{FF2B5EF4-FFF2-40B4-BE49-F238E27FC236}">
                <a16:creationId xmlns:a16="http://schemas.microsoft.com/office/drawing/2014/main" id="{0C781D7D-C106-F34A-8002-41E55329A99D}"/>
              </a:ext>
            </a:extLst>
          </p:cNvPr>
          <p:cNvSpPr txBox="1"/>
          <p:nvPr/>
        </p:nvSpPr>
        <p:spPr>
          <a:xfrm>
            <a:off x="1688989" y="4784125"/>
            <a:ext cx="8814022" cy="646331"/>
          </a:xfrm>
          <a:prstGeom prst="rect">
            <a:avLst/>
          </a:prstGeom>
          <a:noFill/>
          <a:ln w="12700">
            <a:solidFill>
              <a:schemeClr val="tx2">
                <a:lumMod val="50000"/>
              </a:schemeClr>
            </a:solidFill>
          </a:ln>
        </p:spPr>
        <p:txBody>
          <a:bodyPr wrap="square" rtlCol="0">
            <a:spAutoFit/>
          </a:bodyPr>
          <a:lstStyle/>
          <a:p>
            <a:r>
              <a:rPr lang="it-IT" dirty="0">
                <a:latin typeface="Cambria" panose="02040503050406030204" pitchFamily="18" charset="0"/>
              </a:rPr>
              <a:t>Tuttavia, </a:t>
            </a:r>
            <a:r>
              <a:rPr lang="it-IT" b="1" dirty="0">
                <a:latin typeface="Cambria" panose="02040503050406030204" pitchFamily="18" charset="0"/>
              </a:rPr>
              <a:t>particolari predisposizioni individuali</a:t>
            </a:r>
            <a:r>
              <a:rPr lang="it-IT" dirty="0">
                <a:latin typeface="Cambria" panose="02040503050406030204" pitchFamily="18" charset="0"/>
              </a:rPr>
              <a:t> possono predire la propensione delle persone ad esprimere alti (o bassi) livelli di pregiudizio. </a:t>
            </a:r>
          </a:p>
        </p:txBody>
      </p:sp>
    </p:spTree>
    <p:extLst>
      <p:ext uri="{BB962C8B-B14F-4D97-AF65-F5344CB8AC3E}">
        <p14:creationId xmlns:p14="http://schemas.microsoft.com/office/powerpoint/2010/main" val="319744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15</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Le origini del pregiudizio</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8544272" y="1096918"/>
            <a:ext cx="860788"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a:t>
            </a:r>
          </a:p>
        </p:txBody>
      </p:sp>
      <p:grpSp>
        <p:nvGrpSpPr>
          <p:cNvPr id="8" name="Gruppo 7">
            <a:extLst>
              <a:ext uri="{FF2B5EF4-FFF2-40B4-BE49-F238E27FC236}">
                <a16:creationId xmlns:a16="http://schemas.microsoft.com/office/drawing/2014/main" id="{128FDC3B-84C0-3343-A0C3-A43E553B4A75}"/>
              </a:ext>
            </a:extLst>
          </p:cNvPr>
          <p:cNvGrpSpPr/>
          <p:nvPr/>
        </p:nvGrpSpPr>
        <p:grpSpPr>
          <a:xfrm>
            <a:off x="1661452" y="1595066"/>
            <a:ext cx="8869096" cy="2253083"/>
            <a:chOff x="137452" y="1595065"/>
            <a:chExt cx="8869096" cy="2253083"/>
          </a:xfrm>
        </p:grpSpPr>
        <p:sp>
          <p:nvSpPr>
            <p:cNvPr id="9" name="CasellaDiTesto 8">
              <a:extLst>
                <a:ext uri="{FF2B5EF4-FFF2-40B4-BE49-F238E27FC236}">
                  <a16:creationId xmlns:a16="http://schemas.microsoft.com/office/drawing/2014/main" id="{887DB38F-5A88-9A4A-88AA-7EBB83EE4CA6}"/>
                </a:ext>
              </a:extLst>
            </p:cNvPr>
            <p:cNvSpPr txBox="1"/>
            <p:nvPr/>
          </p:nvSpPr>
          <p:spPr>
            <a:xfrm>
              <a:off x="137452" y="1595065"/>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Autoritarismo di destra [</a:t>
              </a:r>
              <a:r>
                <a:rPr lang="it-IT" b="1" dirty="0" err="1">
                  <a:solidFill>
                    <a:schemeClr val="tx2">
                      <a:lumMod val="50000"/>
                    </a:schemeClr>
                  </a:solidFill>
                  <a:latin typeface="Cambria" panose="02040503050406030204" pitchFamily="18" charset="0"/>
                </a:rPr>
                <a:t>Altemeyer</a:t>
              </a:r>
              <a:r>
                <a:rPr lang="it-IT" b="1" dirty="0">
                  <a:solidFill>
                    <a:schemeClr val="tx2">
                      <a:lumMod val="50000"/>
                    </a:schemeClr>
                  </a:solidFill>
                  <a:latin typeface="Cambria" panose="02040503050406030204" pitchFamily="18" charset="0"/>
                </a:rPr>
                <a:t>, 1996]</a:t>
              </a:r>
              <a:endParaRPr lang="it-IT" dirty="0">
                <a:solidFill>
                  <a:schemeClr val="tx2">
                    <a:lumMod val="50000"/>
                  </a:schemeClr>
                </a:solidFill>
                <a:latin typeface="Cambria" panose="02040503050406030204" pitchFamily="18" charset="0"/>
              </a:endParaRPr>
            </a:p>
          </p:txBody>
        </p:sp>
        <p:sp>
          <p:nvSpPr>
            <p:cNvPr id="31" name="CasellaDiTesto 30">
              <a:extLst>
                <a:ext uri="{FF2B5EF4-FFF2-40B4-BE49-F238E27FC236}">
                  <a16:creationId xmlns:a16="http://schemas.microsoft.com/office/drawing/2014/main" id="{8DB18B24-49DC-804C-804C-32F74CCAB803}"/>
                </a:ext>
              </a:extLst>
            </p:cNvPr>
            <p:cNvSpPr txBox="1"/>
            <p:nvPr/>
          </p:nvSpPr>
          <p:spPr>
            <a:xfrm>
              <a:off x="164914" y="2032266"/>
              <a:ext cx="8841634" cy="1815882"/>
            </a:xfrm>
            <a:prstGeom prst="rect">
              <a:avLst/>
            </a:prstGeom>
            <a:noFill/>
            <a:ln>
              <a:solidFill>
                <a:schemeClr val="tx2">
                  <a:lumMod val="50000"/>
                </a:schemeClr>
              </a:solidFill>
            </a:ln>
          </p:spPr>
          <p:txBody>
            <a:bodyPr wrap="square" rtlCol="0">
              <a:spAutoFit/>
            </a:bodyPr>
            <a:lstStyle/>
            <a:p>
              <a:r>
                <a:rPr lang="it-IT" sz="1400" dirty="0">
                  <a:latin typeface="Cambria" panose="02040503050406030204" pitchFamily="18" charset="0"/>
                </a:rPr>
                <a:t>Tendenza ad aderire alle norme convenzionali della società (convenzionalismo), a sottomettersi alle autorità (sottomissione all’autorità) e a sostenere comportamenti punitivi per coloro che vengono considerati devianti (aggressività autoritaria).</a:t>
              </a:r>
            </a:p>
            <a:p>
              <a:endParaRPr lang="it-IT" sz="1400" dirty="0">
                <a:latin typeface="Cambria" panose="02040503050406030204" pitchFamily="18" charset="0"/>
              </a:endParaRPr>
            </a:p>
            <a:p>
              <a:r>
                <a:rPr lang="it-IT" sz="1400" b="1" dirty="0">
                  <a:latin typeface="Cambria" panose="02040503050406030204" pitchFamily="18" charset="0"/>
                </a:rPr>
                <a:t>A differenza della Teoria della Personalità autoritaria…</a:t>
              </a:r>
            </a:p>
            <a:p>
              <a:endParaRPr lang="it-IT" sz="1400" dirty="0">
                <a:latin typeface="Cambria" panose="02040503050406030204" pitchFamily="18" charset="0"/>
              </a:endParaRPr>
            </a:p>
            <a:p>
              <a:r>
                <a:rPr lang="it-IT" sz="1400" dirty="0" err="1">
                  <a:latin typeface="Cambria" panose="02040503050406030204" pitchFamily="18" charset="0"/>
                </a:rPr>
                <a:t>Altemeyer</a:t>
              </a:r>
              <a:r>
                <a:rPr lang="it-IT" sz="1400" dirty="0">
                  <a:latin typeface="Cambria" panose="02040503050406030204" pitchFamily="18" charset="0"/>
                </a:rPr>
                <a:t> [1996] </a:t>
              </a:r>
              <a:r>
                <a:rPr lang="it-IT" sz="1400" b="1" dirty="0">
                  <a:latin typeface="Cambria" panose="02040503050406030204" pitchFamily="18" charset="0"/>
                </a:rPr>
                <a:t>NON</a:t>
              </a:r>
              <a:r>
                <a:rPr lang="it-IT" sz="1400" dirty="0">
                  <a:latin typeface="Cambria" panose="02040503050406030204" pitchFamily="18" charset="0"/>
                </a:rPr>
                <a:t> considera questo costrutto come una </a:t>
              </a:r>
              <a:r>
                <a:rPr lang="it-IT" sz="1400" b="1" dirty="0">
                  <a:latin typeface="Cambria" panose="02040503050406030204" pitchFamily="18" charset="0"/>
                </a:rPr>
                <a:t>disposizione stabile </a:t>
              </a:r>
              <a:r>
                <a:rPr lang="it-IT" sz="1400" dirty="0">
                  <a:latin typeface="Cambria" panose="02040503050406030204" pitchFamily="18" charset="0"/>
                </a:rPr>
                <a:t>degli individui ma come un </a:t>
              </a:r>
              <a:r>
                <a:rPr lang="it-IT" sz="1400" b="1" dirty="0">
                  <a:latin typeface="Cambria" panose="02040503050406030204" pitchFamily="18" charset="0"/>
                </a:rPr>
                <a:t>FATTORE MODIFICABILE  </a:t>
              </a:r>
              <a:r>
                <a:rPr lang="it-IT" sz="1400" dirty="0">
                  <a:latin typeface="Cambria" panose="02040503050406030204" pitchFamily="18" charset="0"/>
                </a:rPr>
                <a:t>a seconda dell’ambiente entro cui l’individuo interagisce.</a:t>
              </a:r>
            </a:p>
          </p:txBody>
        </p:sp>
      </p:grpSp>
      <p:grpSp>
        <p:nvGrpSpPr>
          <p:cNvPr id="3" name="Gruppo 2">
            <a:extLst>
              <a:ext uri="{FF2B5EF4-FFF2-40B4-BE49-F238E27FC236}">
                <a16:creationId xmlns:a16="http://schemas.microsoft.com/office/drawing/2014/main" id="{2061F285-B4DE-5F40-AFE4-86ACD62BA752}"/>
              </a:ext>
            </a:extLst>
          </p:cNvPr>
          <p:cNvGrpSpPr/>
          <p:nvPr/>
        </p:nvGrpSpPr>
        <p:grpSpPr>
          <a:xfrm>
            <a:off x="1691630" y="3994344"/>
            <a:ext cx="8838918" cy="960421"/>
            <a:chOff x="167630" y="3994343"/>
            <a:chExt cx="8838918" cy="960421"/>
          </a:xfrm>
        </p:grpSpPr>
        <p:sp>
          <p:nvSpPr>
            <p:cNvPr id="32" name="CasellaDiTesto 31">
              <a:extLst>
                <a:ext uri="{FF2B5EF4-FFF2-40B4-BE49-F238E27FC236}">
                  <a16:creationId xmlns:a16="http://schemas.microsoft.com/office/drawing/2014/main" id="{6504227C-B437-A945-858F-9F468FD539A9}"/>
                </a:ext>
              </a:extLst>
            </p:cNvPr>
            <p:cNvSpPr txBox="1"/>
            <p:nvPr/>
          </p:nvSpPr>
          <p:spPr>
            <a:xfrm>
              <a:off x="167630" y="3994343"/>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Orientamento alla dominanza sociale [</a:t>
              </a:r>
              <a:r>
                <a:rPr lang="it-IT" b="1" dirty="0" err="1">
                  <a:solidFill>
                    <a:schemeClr val="tx2">
                      <a:lumMod val="50000"/>
                    </a:schemeClr>
                  </a:solidFill>
                  <a:latin typeface="Cambria" panose="02040503050406030204" pitchFamily="18" charset="0"/>
                </a:rPr>
                <a:t>Pratto</a:t>
              </a:r>
              <a:r>
                <a:rPr lang="it-IT" b="1" dirty="0">
                  <a:solidFill>
                    <a:schemeClr val="tx2">
                      <a:lumMod val="50000"/>
                    </a:schemeClr>
                  </a:solidFill>
                  <a:latin typeface="Cambria" panose="02040503050406030204" pitchFamily="18" charset="0"/>
                </a:rPr>
                <a:t> et al. 1994]</a:t>
              </a:r>
              <a:endParaRPr lang="it-IT" dirty="0">
                <a:solidFill>
                  <a:schemeClr val="tx2">
                    <a:lumMod val="50000"/>
                  </a:schemeClr>
                </a:solidFill>
                <a:latin typeface="Cambria" panose="02040503050406030204" pitchFamily="18" charset="0"/>
              </a:endParaRPr>
            </a:p>
          </p:txBody>
        </p:sp>
        <p:sp>
          <p:nvSpPr>
            <p:cNvPr id="33" name="CasellaDiTesto 32">
              <a:extLst>
                <a:ext uri="{FF2B5EF4-FFF2-40B4-BE49-F238E27FC236}">
                  <a16:creationId xmlns:a16="http://schemas.microsoft.com/office/drawing/2014/main" id="{A11857C5-B3E8-EC4F-BE5A-05154735E127}"/>
                </a:ext>
              </a:extLst>
            </p:cNvPr>
            <p:cNvSpPr txBox="1"/>
            <p:nvPr/>
          </p:nvSpPr>
          <p:spPr>
            <a:xfrm>
              <a:off x="195092" y="4431544"/>
              <a:ext cx="8811456" cy="523220"/>
            </a:xfrm>
            <a:prstGeom prst="rect">
              <a:avLst/>
            </a:prstGeom>
            <a:noFill/>
            <a:ln>
              <a:solidFill>
                <a:schemeClr val="tx2">
                  <a:lumMod val="50000"/>
                </a:schemeClr>
              </a:solidFill>
            </a:ln>
          </p:spPr>
          <p:txBody>
            <a:bodyPr wrap="square" rtlCol="0">
              <a:spAutoFit/>
            </a:bodyPr>
            <a:lstStyle/>
            <a:p>
              <a:r>
                <a:rPr lang="it-IT" sz="1400" dirty="0">
                  <a:latin typeface="Cambria" panose="02040503050406030204" pitchFamily="18" charset="0"/>
                </a:rPr>
                <a:t>Tendenza individuale a credere che ogni società debba essere gerarchicamente strutturata, in cui dunque è legittimo che vi siano alcuni gruppi che occupano posizioni di status superiore rispetto ad altri.</a:t>
              </a:r>
            </a:p>
          </p:txBody>
        </p:sp>
      </p:grpSp>
      <p:grpSp>
        <p:nvGrpSpPr>
          <p:cNvPr id="10" name="Gruppo 9">
            <a:extLst>
              <a:ext uri="{FF2B5EF4-FFF2-40B4-BE49-F238E27FC236}">
                <a16:creationId xmlns:a16="http://schemas.microsoft.com/office/drawing/2014/main" id="{7A088562-8DF9-4A4C-8918-9FD7FCE95E87}"/>
              </a:ext>
            </a:extLst>
          </p:cNvPr>
          <p:cNvGrpSpPr/>
          <p:nvPr/>
        </p:nvGrpSpPr>
        <p:grpSpPr>
          <a:xfrm>
            <a:off x="1661452" y="5013176"/>
            <a:ext cx="8869096" cy="883260"/>
            <a:chOff x="137452" y="5013176"/>
            <a:chExt cx="8869096" cy="883260"/>
          </a:xfrm>
        </p:grpSpPr>
        <p:sp>
          <p:nvSpPr>
            <p:cNvPr id="34" name="CasellaDiTesto 33">
              <a:extLst>
                <a:ext uri="{FF2B5EF4-FFF2-40B4-BE49-F238E27FC236}">
                  <a16:creationId xmlns:a16="http://schemas.microsoft.com/office/drawing/2014/main" id="{8498F4E0-67E1-B946-85FE-A366E23211AA}"/>
                </a:ext>
              </a:extLst>
            </p:cNvPr>
            <p:cNvSpPr txBox="1"/>
            <p:nvPr/>
          </p:nvSpPr>
          <p:spPr>
            <a:xfrm>
              <a:off x="137452" y="5013176"/>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Altre variabili individuali</a:t>
              </a:r>
              <a:endParaRPr lang="it-IT" dirty="0">
                <a:solidFill>
                  <a:schemeClr val="tx2">
                    <a:lumMod val="50000"/>
                  </a:schemeClr>
                </a:solidFill>
                <a:latin typeface="Cambria" panose="02040503050406030204" pitchFamily="18" charset="0"/>
              </a:endParaRPr>
            </a:p>
          </p:txBody>
        </p:sp>
        <p:sp>
          <p:nvSpPr>
            <p:cNvPr id="35" name="CasellaDiTesto 34">
              <a:extLst>
                <a:ext uri="{FF2B5EF4-FFF2-40B4-BE49-F238E27FC236}">
                  <a16:creationId xmlns:a16="http://schemas.microsoft.com/office/drawing/2014/main" id="{10105F9F-FB21-0741-9285-23CB89B5A749}"/>
                </a:ext>
              </a:extLst>
            </p:cNvPr>
            <p:cNvSpPr txBox="1"/>
            <p:nvPr/>
          </p:nvSpPr>
          <p:spPr>
            <a:xfrm>
              <a:off x="195091" y="5373216"/>
              <a:ext cx="8811457" cy="523220"/>
            </a:xfrm>
            <a:prstGeom prst="rect">
              <a:avLst/>
            </a:prstGeom>
            <a:noFill/>
            <a:ln>
              <a:solidFill>
                <a:schemeClr val="tx2">
                  <a:lumMod val="50000"/>
                </a:schemeClr>
              </a:solidFill>
            </a:ln>
          </p:spPr>
          <p:txBody>
            <a:bodyPr wrap="square" rtlCol="0">
              <a:spAutoFit/>
            </a:bodyPr>
            <a:lstStyle/>
            <a:p>
              <a:r>
                <a:rPr lang="it-IT" sz="1400" dirty="0">
                  <a:latin typeface="Cambria" panose="02040503050406030204" pitchFamily="18" charset="0"/>
                </a:rPr>
                <a:t>L’apertura alle esperienze e la cordialità del Big </a:t>
              </a:r>
              <a:r>
                <a:rPr lang="it-IT" sz="1400" dirty="0" err="1">
                  <a:latin typeface="Cambria" panose="02040503050406030204" pitchFamily="18" charset="0"/>
                </a:rPr>
                <a:t>Five</a:t>
              </a:r>
              <a:r>
                <a:rPr lang="it-IT" sz="1400" dirty="0">
                  <a:latin typeface="Cambria" panose="02040503050406030204" pitchFamily="18" charset="0"/>
                </a:rPr>
                <a:t> </a:t>
              </a:r>
              <a:r>
                <a:rPr lang="it-IT" sz="1400" dirty="0" err="1">
                  <a:latin typeface="Cambria" panose="02040503050406030204" pitchFamily="18" charset="0"/>
                </a:rPr>
                <a:t>personalty</a:t>
              </a:r>
              <a:r>
                <a:rPr lang="it-IT" sz="1400" dirty="0">
                  <a:latin typeface="Cambria" panose="02040503050406030204" pitchFamily="18" charset="0"/>
                </a:rPr>
                <a:t> model sono associati a minori livelli di pregiudizio verso i gruppi a cui non si appartiene.</a:t>
              </a:r>
            </a:p>
          </p:txBody>
        </p:sp>
      </p:grpSp>
    </p:spTree>
    <p:extLst>
      <p:ext uri="{BB962C8B-B14F-4D97-AF65-F5344CB8AC3E}">
        <p14:creationId xmlns:p14="http://schemas.microsoft.com/office/powerpoint/2010/main" val="12972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16</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Le origini del pregiudizio</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854427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4" name="CasellaDiTesto 13">
            <a:extLst>
              <a:ext uri="{FF2B5EF4-FFF2-40B4-BE49-F238E27FC236}">
                <a16:creationId xmlns:a16="http://schemas.microsoft.com/office/drawing/2014/main" id="{1DAF97EA-E6D5-9745-B8E1-C3DC8B870DA0}"/>
              </a:ext>
            </a:extLst>
          </p:cNvPr>
          <p:cNvSpPr txBox="1"/>
          <p:nvPr/>
        </p:nvSpPr>
        <p:spPr>
          <a:xfrm>
            <a:off x="1661452" y="1595065"/>
            <a:ext cx="6165040"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Teoria del Conflitto realistico [</a:t>
            </a:r>
            <a:r>
              <a:rPr lang="it-IT" b="1" dirty="0" err="1">
                <a:solidFill>
                  <a:schemeClr val="tx2">
                    <a:lumMod val="50000"/>
                  </a:schemeClr>
                </a:solidFill>
                <a:latin typeface="Cambria" panose="02040503050406030204" pitchFamily="18" charset="0"/>
              </a:rPr>
              <a:t>Sherif</a:t>
            </a:r>
            <a:r>
              <a:rPr lang="it-IT" b="1" dirty="0">
                <a:solidFill>
                  <a:schemeClr val="tx2">
                    <a:lumMod val="50000"/>
                  </a:schemeClr>
                </a:solidFill>
                <a:latin typeface="Cambria" panose="02040503050406030204" pitchFamily="18" charset="0"/>
              </a:rPr>
              <a:t>, 1966]</a:t>
            </a:r>
            <a:endParaRPr lang="it-IT" dirty="0">
              <a:solidFill>
                <a:schemeClr val="tx2">
                  <a:lumMod val="50000"/>
                </a:schemeClr>
              </a:solidFill>
              <a:latin typeface="Cambria" panose="02040503050406030204" pitchFamily="18" charset="0"/>
            </a:endParaRPr>
          </a:p>
        </p:txBody>
      </p:sp>
      <p:sp>
        <p:nvSpPr>
          <p:cNvPr id="15" name="CasellaDiTesto 14">
            <a:extLst>
              <a:ext uri="{FF2B5EF4-FFF2-40B4-BE49-F238E27FC236}">
                <a16:creationId xmlns:a16="http://schemas.microsoft.com/office/drawing/2014/main" id="{C4A2DDC0-563F-1F42-B67F-92ED24F3E372}"/>
              </a:ext>
            </a:extLst>
          </p:cNvPr>
          <p:cNvSpPr txBox="1"/>
          <p:nvPr/>
        </p:nvSpPr>
        <p:spPr>
          <a:xfrm>
            <a:off x="1688914" y="2032267"/>
            <a:ext cx="8799574" cy="584775"/>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Il pregiudizio si origina quando c’è una </a:t>
            </a:r>
            <a:r>
              <a:rPr lang="it-IT" sz="1600" b="1" dirty="0">
                <a:latin typeface="Cambria" panose="02040503050406030204" pitchFamily="18" charset="0"/>
              </a:rPr>
              <a:t>competizione per scarse risorse </a:t>
            </a:r>
            <a:r>
              <a:rPr lang="it-IT" sz="1600" dirty="0">
                <a:latin typeface="Cambria" panose="02040503050406030204" pitchFamily="18" charset="0"/>
              </a:rPr>
              <a:t>(economiche, territoriali, simboliche etc.).</a:t>
            </a:r>
          </a:p>
        </p:txBody>
      </p:sp>
      <p:sp>
        <p:nvSpPr>
          <p:cNvPr id="16" name="CasellaDiTesto 15">
            <a:extLst>
              <a:ext uri="{FF2B5EF4-FFF2-40B4-BE49-F238E27FC236}">
                <a16:creationId xmlns:a16="http://schemas.microsoft.com/office/drawing/2014/main" id="{277BD305-DB4A-6B42-A3CA-925D92355764}"/>
              </a:ext>
            </a:extLst>
          </p:cNvPr>
          <p:cNvSpPr txBox="1"/>
          <p:nvPr/>
        </p:nvSpPr>
        <p:spPr>
          <a:xfrm>
            <a:off x="1688914" y="2780928"/>
            <a:ext cx="8799574" cy="1600438"/>
          </a:xfrm>
          <a:prstGeom prst="rect">
            <a:avLst/>
          </a:prstGeom>
          <a:noFill/>
          <a:ln>
            <a:solidFill>
              <a:schemeClr val="tx2">
                <a:lumMod val="50000"/>
              </a:schemeClr>
            </a:solidFill>
          </a:ln>
        </p:spPr>
        <p:txBody>
          <a:bodyPr wrap="square" rtlCol="0">
            <a:spAutoFit/>
          </a:bodyPr>
          <a:lstStyle/>
          <a:p>
            <a:r>
              <a:rPr lang="it-IT" sz="1400" dirty="0">
                <a:latin typeface="Cambria" panose="02040503050406030204" pitchFamily="18" charset="0"/>
              </a:rPr>
              <a:t>In una situazione di competizione per scarse risorse, si crea una condizione di </a:t>
            </a:r>
            <a:r>
              <a:rPr lang="it-IT" sz="1400" b="1" dirty="0">
                <a:latin typeface="Cambria" panose="02040503050406030204" pitchFamily="18" charset="0"/>
              </a:rPr>
              <a:t>INTERDIPENDENZA NEGATIVA TRA I DUE GRUPPI.</a:t>
            </a:r>
          </a:p>
          <a:p>
            <a:endParaRPr lang="it-IT" sz="1400" dirty="0">
              <a:latin typeface="Cambria" panose="02040503050406030204" pitchFamily="18" charset="0"/>
            </a:endParaRPr>
          </a:p>
          <a:p>
            <a:r>
              <a:rPr lang="it-IT" sz="1400" dirty="0">
                <a:latin typeface="Cambria" panose="02040503050406030204" pitchFamily="18" charset="0"/>
              </a:rPr>
              <a:t>Infatti:</a:t>
            </a:r>
          </a:p>
          <a:p>
            <a:pPr marL="285750" indent="-285750">
              <a:buFont typeface="Arial" panose="020B0604020202020204" pitchFamily="34" charset="0"/>
              <a:buChar char="•"/>
            </a:pPr>
            <a:r>
              <a:rPr lang="it-IT" sz="1400" dirty="0">
                <a:latin typeface="Cambria" panose="02040503050406030204" pitchFamily="18" charset="0"/>
              </a:rPr>
              <a:t>Gli interessi di un gruppo si scontrano con quelli dell’altro gruppo;</a:t>
            </a:r>
          </a:p>
          <a:p>
            <a:pPr marL="285750" indent="-285750">
              <a:buFont typeface="Arial" panose="020B0604020202020204" pitchFamily="34" charset="0"/>
              <a:buChar char="•"/>
            </a:pPr>
            <a:r>
              <a:rPr lang="it-IT" sz="1400" dirty="0">
                <a:latin typeface="Cambria" panose="02040503050406030204" pitchFamily="18" charset="0"/>
              </a:rPr>
              <a:t>Il raggiungimento dell’obiettivo da parte del gruppo di appartenenza dipende dal fallimento dei tentativi dell’outgroup (gruppo di cui non si fa parte).</a:t>
            </a:r>
          </a:p>
        </p:txBody>
      </p:sp>
      <p:sp>
        <p:nvSpPr>
          <p:cNvPr id="17" name="CasellaDiTesto 16">
            <a:extLst>
              <a:ext uri="{FF2B5EF4-FFF2-40B4-BE49-F238E27FC236}">
                <a16:creationId xmlns:a16="http://schemas.microsoft.com/office/drawing/2014/main" id="{769A0BE4-6EC8-0241-9FD6-B216AB357B38}"/>
              </a:ext>
            </a:extLst>
          </p:cNvPr>
          <p:cNvSpPr txBox="1"/>
          <p:nvPr/>
        </p:nvSpPr>
        <p:spPr>
          <a:xfrm>
            <a:off x="1688914" y="4537478"/>
            <a:ext cx="8799574" cy="830997"/>
          </a:xfrm>
          <a:prstGeom prst="rect">
            <a:avLst/>
          </a:prstGeom>
          <a:noFill/>
          <a:ln w="19050">
            <a:solidFill>
              <a:srgbClr val="C00000"/>
            </a:solidFill>
          </a:ln>
        </p:spPr>
        <p:txBody>
          <a:bodyPr wrap="square" rtlCol="0">
            <a:spAutoFit/>
          </a:bodyPr>
          <a:lstStyle/>
          <a:p>
            <a:r>
              <a:rPr lang="it-IT" sz="1600" dirty="0">
                <a:latin typeface="Cambria" panose="02040503050406030204" pitchFamily="18" charset="0"/>
              </a:rPr>
              <a:t>Assumere atteggiamenti negativi e comportamenti discriminatori verso i membri dell’altro gruppo è un mezzo </a:t>
            </a:r>
            <a:r>
              <a:rPr lang="it-IT" sz="1600" b="1" dirty="0">
                <a:latin typeface="Cambria" panose="02040503050406030204" pitchFamily="18" charset="0"/>
              </a:rPr>
              <a:t>funzionale per legittimare e attuare l’emarginazione dei membri dell’outgroup facilitando, dunque, l’accesso alle risorse</a:t>
            </a:r>
            <a:r>
              <a:rPr lang="it-IT" sz="1600" dirty="0">
                <a:latin typeface="Cambria" panose="02040503050406030204" pitchFamily="18" charset="0"/>
              </a:rPr>
              <a:t>.</a:t>
            </a:r>
          </a:p>
        </p:txBody>
      </p:sp>
    </p:spTree>
    <p:extLst>
      <p:ext uri="{BB962C8B-B14F-4D97-AF65-F5344CB8AC3E}">
        <p14:creationId xmlns:p14="http://schemas.microsoft.com/office/powerpoint/2010/main" val="335945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17</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The </a:t>
            </a:r>
            <a:r>
              <a:rPr lang="it-IT" sz="2400" b="1" dirty="0" err="1">
                <a:solidFill>
                  <a:schemeClr val="tx1"/>
                </a:solidFill>
                <a:latin typeface="Cambria" panose="02040503050406030204" pitchFamily="18" charset="0"/>
                <a:cs typeface="Arial" panose="020B0604020202020204" pitchFamily="34" charset="0"/>
              </a:rPr>
              <a:t>Robber’s</a:t>
            </a:r>
            <a:r>
              <a:rPr lang="it-IT" sz="2400" b="1" dirty="0">
                <a:solidFill>
                  <a:schemeClr val="tx1"/>
                </a:solidFill>
                <a:latin typeface="Cambria" panose="02040503050406030204" pitchFamily="18" charset="0"/>
                <a:cs typeface="Arial" panose="020B0604020202020204" pitchFamily="34" charset="0"/>
              </a:rPr>
              <a:t> cave </a:t>
            </a:r>
            <a:r>
              <a:rPr lang="it-IT" sz="2400" b="1" dirty="0" err="1">
                <a:solidFill>
                  <a:schemeClr val="tx1"/>
                </a:solidFill>
                <a:latin typeface="Cambria" panose="02040503050406030204" pitchFamily="18" charset="0"/>
                <a:cs typeface="Arial" panose="020B0604020202020204" pitchFamily="34" charset="0"/>
              </a:rPr>
              <a:t>experiment</a:t>
            </a:r>
            <a:r>
              <a:rPr lang="it-IT" sz="2400" b="1" dirty="0">
                <a:solidFill>
                  <a:schemeClr val="tx1"/>
                </a:solidFill>
                <a:latin typeface="Cambria" panose="02040503050406030204" pitchFamily="18" charset="0"/>
                <a:cs typeface="Arial" panose="020B0604020202020204" pitchFamily="34" charset="0"/>
              </a:rPr>
              <a:t>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e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1953]</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5" name="CasellaDiTesto 14">
            <a:extLst>
              <a:ext uri="{FF2B5EF4-FFF2-40B4-BE49-F238E27FC236}">
                <a16:creationId xmlns:a16="http://schemas.microsoft.com/office/drawing/2014/main" id="{C4A2DDC0-563F-1F42-B67F-92ED24F3E372}"/>
              </a:ext>
            </a:extLst>
          </p:cNvPr>
          <p:cNvSpPr txBox="1"/>
          <p:nvPr/>
        </p:nvSpPr>
        <p:spPr>
          <a:xfrm>
            <a:off x="1701110" y="1702216"/>
            <a:ext cx="8521885" cy="584775"/>
          </a:xfrm>
          <a:prstGeom prst="rect">
            <a:avLst/>
          </a:prstGeom>
          <a:noFill/>
          <a:ln>
            <a:solidFill>
              <a:schemeClr val="tx2">
                <a:lumMod val="50000"/>
              </a:schemeClr>
            </a:solidFill>
          </a:ln>
        </p:spPr>
        <p:txBody>
          <a:bodyPr wrap="square" rtlCol="0">
            <a:spAutoFit/>
          </a:bodyPr>
          <a:lstStyle/>
          <a:p>
            <a:r>
              <a:rPr lang="it-IT" sz="1600" b="1" dirty="0">
                <a:solidFill>
                  <a:schemeClr val="tx2">
                    <a:lumMod val="75000"/>
                  </a:schemeClr>
                </a:solidFill>
                <a:latin typeface="Cambria" panose="02040503050406030204" pitchFamily="18" charset="0"/>
              </a:rPr>
              <a:t>OBIETTIVI</a:t>
            </a:r>
            <a:r>
              <a:rPr lang="it-IT" sz="1600" dirty="0">
                <a:latin typeface="Cambria" panose="02040503050406030204" pitchFamily="18" charset="0"/>
              </a:rPr>
              <a:t>: confermare l’assunzione che il pregiudizio e la discriminazione abbiano </a:t>
            </a:r>
            <a:r>
              <a:rPr lang="it-IT" sz="1600" b="1" dirty="0">
                <a:latin typeface="Cambria" panose="02040503050406030204" pitchFamily="18" charset="0"/>
              </a:rPr>
              <a:t>origine da un conflitto di interesse tra due gruppi sociali. </a:t>
            </a:r>
          </a:p>
        </p:txBody>
      </p:sp>
      <p:sp>
        <p:nvSpPr>
          <p:cNvPr id="9" name="CasellaDiTesto 8">
            <a:extLst>
              <a:ext uri="{FF2B5EF4-FFF2-40B4-BE49-F238E27FC236}">
                <a16:creationId xmlns:a16="http://schemas.microsoft.com/office/drawing/2014/main" id="{EF0DCD5B-2DD6-444F-9210-2300A5542109}"/>
              </a:ext>
            </a:extLst>
          </p:cNvPr>
          <p:cNvSpPr txBox="1"/>
          <p:nvPr/>
        </p:nvSpPr>
        <p:spPr>
          <a:xfrm>
            <a:off x="1696538" y="2420889"/>
            <a:ext cx="8521885" cy="584775"/>
          </a:xfrm>
          <a:prstGeom prst="rect">
            <a:avLst/>
          </a:prstGeom>
          <a:noFill/>
          <a:ln>
            <a:solidFill>
              <a:schemeClr val="tx2">
                <a:lumMod val="50000"/>
              </a:schemeClr>
            </a:solidFill>
          </a:ln>
        </p:spPr>
        <p:txBody>
          <a:bodyPr wrap="square" rtlCol="0">
            <a:spAutoFit/>
          </a:bodyPr>
          <a:lstStyle/>
          <a:p>
            <a:r>
              <a:rPr lang="it-IT" sz="1600" b="1" dirty="0">
                <a:solidFill>
                  <a:schemeClr val="tx2">
                    <a:lumMod val="75000"/>
                  </a:schemeClr>
                </a:solidFill>
                <a:latin typeface="Cambria" panose="02040503050406030204" pitchFamily="18" charset="0"/>
              </a:rPr>
              <a:t>PARTECIPANTI</a:t>
            </a:r>
            <a:r>
              <a:rPr lang="it-IT" sz="1600" dirty="0">
                <a:latin typeface="Cambria" panose="02040503050406030204" pitchFamily="18" charset="0"/>
              </a:rPr>
              <a:t>: ragazzi adolescenti (12 anni) americani, di estrazione medio-borghese e senza alcun problema caratteriale.</a:t>
            </a:r>
          </a:p>
        </p:txBody>
      </p:sp>
      <p:sp>
        <p:nvSpPr>
          <p:cNvPr id="10" name="CasellaDiTesto 9">
            <a:extLst>
              <a:ext uri="{FF2B5EF4-FFF2-40B4-BE49-F238E27FC236}">
                <a16:creationId xmlns:a16="http://schemas.microsoft.com/office/drawing/2014/main" id="{9CC9FF79-4E60-1544-8D8B-554FEAE8E55D}"/>
              </a:ext>
            </a:extLst>
          </p:cNvPr>
          <p:cNvSpPr txBox="1"/>
          <p:nvPr/>
        </p:nvSpPr>
        <p:spPr>
          <a:xfrm>
            <a:off x="1696537" y="3140968"/>
            <a:ext cx="8521885" cy="2308324"/>
          </a:xfrm>
          <a:prstGeom prst="rect">
            <a:avLst/>
          </a:prstGeom>
          <a:noFill/>
          <a:ln>
            <a:solidFill>
              <a:schemeClr val="tx2">
                <a:lumMod val="50000"/>
              </a:schemeClr>
            </a:solidFill>
          </a:ln>
        </p:spPr>
        <p:txBody>
          <a:bodyPr wrap="square" rtlCol="0">
            <a:spAutoFit/>
          </a:bodyPr>
          <a:lstStyle/>
          <a:p>
            <a:r>
              <a:rPr lang="it-IT" sz="1600" b="1" dirty="0">
                <a:solidFill>
                  <a:schemeClr val="tx2">
                    <a:lumMod val="75000"/>
                  </a:schemeClr>
                </a:solidFill>
                <a:latin typeface="Cambria" panose="02040503050406030204" pitchFamily="18" charset="0"/>
              </a:rPr>
              <a:t>PROCEDURA</a:t>
            </a:r>
            <a:r>
              <a:rPr lang="it-IT" sz="1600" dirty="0">
                <a:latin typeface="Cambria" panose="02040503050406030204" pitchFamily="18" charset="0"/>
              </a:rPr>
              <a:t>: l’esperimento è stato organizzato durante le </a:t>
            </a:r>
            <a:r>
              <a:rPr lang="it-IT" sz="1600" b="1" dirty="0">
                <a:latin typeface="Cambria" panose="02040503050406030204" pitchFamily="18" charset="0"/>
              </a:rPr>
              <a:t>tre settimane di campo estivo </a:t>
            </a:r>
            <a:r>
              <a:rPr lang="it-IT" sz="1600" dirty="0">
                <a:latin typeface="Cambria" panose="02040503050406030204" pitchFamily="18" charset="0"/>
              </a:rPr>
              <a:t>in un parco naturale in Oklahoma. I direttori e gli animatori del campo estivo, all’insaputa dei partecipanti, erano psicologi sociali che avevano organizzato l’esperimento e che osservavano e trascrivevano i comportamenti dei bambini.</a:t>
            </a:r>
          </a:p>
          <a:p>
            <a:endParaRPr lang="it-IT" sz="1600" dirty="0">
              <a:latin typeface="Cambria" panose="02040503050406030204" pitchFamily="18" charset="0"/>
            </a:endParaRPr>
          </a:p>
          <a:p>
            <a:r>
              <a:rPr lang="it-IT" sz="1600" dirty="0">
                <a:latin typeface="Cambria" panose="02040503050406030204" pitchFamily="18" charset="0"/>
              </a:rPr>
              <a:t>L’esperimento era organizzato in </a:t>
            </a:r>
            <a:r>
              <a:rPr lang="it-IT" sz="1600" b="1" dirty="0">
                <a:latin typeface="Cambria" panose="02040503050406030204" pitchFamily="18" charset="0"/>
              </a:rPr>
              <a:t>diverse fasi</a:t>
            </a:r>
            <a:r>
              <a:rPr lang="it-IT" sz="1600" dirty="0">
                <a:latin typeface="Cambria" panose="02040503050406030204" pitchFamily="18" charset="0"/>
              </a:rPr>
              <a:t>:</a:t>
            </a:r>
          </a:p>
          <a:p>
            <a:r>
              <a:rPr lang="it-IT" sz="1600" dirty="0">
                <a:latin typeface="Cambria" panose="02040503050406030204" pitchFamily="18" charset="0"/>
              </a:rPr>
              <a:t>Fase </a:t>
            </a:r>
            <a:r>
              <a:rPr lang="it-IT" sz="1600" b="1" dirty="0">
                <a:latin typeface="Cambria" panose="02040503050406030204" pitchFamily="18" charset="0"/>
              </a:rPr>
              <a:t>I</a:t>
            </a:r>
            <a:r>
              <a:rPr lang="it-IT" sz="1600" dirty="0">
                <a:latin typeface="Cambria" panose="02040503050406030204" pitchFamily="18" charset="0"/>
              </a:rPr>
              <a:t>: formazione dei due gruppi e aumento di coesione interna</a:t>
            </a:r>
          </a:p>
          <a:p>
            <a:r>
              <a:rPr lang="it-IT" sz="1600" dirty="0">
                <a:latin typeface="Cambria" panose="02040503050406030204" pitchFamily="18" charset="0"/>
              </a:rPr>
              <a:t>Fase </a:t>
            </a:r>
            <a:r>
              <a:rPr lang="it-IT" sz="1600" b="1" dirty="0">
                <a:latin typeface="Cambria" panose="02040503050406030204" pitchFamily="18" charset="0"/>
              </a:rPr>
              <a:t>II</a:t>
            </a:r>
            <a:r>
              <a:rPr lang="it-IT" sz="1600" dirty="0">
                <a:latin typeface="Cambria" panose="02040503050406030204" pitchFamily="18" charset="0"/>
              </a:rPr>
              <a:t>: Competizione intergruppi</a:t>
            </a:r>
          </a:p>
          <a:p>
            <a:r>
              <a:rPr lang="it-IT" sz="1600" dirty="0">
                <a:latin typeface="Cambria" panose="02040503050406030204" pitchFamily="18" charset="0"/>
              </a:rPr>
              <a:t>Fase </a:t>
            </a:r>
            <a:r>
              <a:rPr lang="it-IT" sz="1600" b="1" dirty="0">
                <a:latin typeface="Cambria" panose="02040503050406030204" pitchFamily="18" charset="0"/>
              </a:rPr>
              <a:t>III</a:t>
            </a:r>
            <a:r>
              <a:rPr lang="it-IT" sz="1600" dirty="0">
                <a:latin typeface="Cambria" panose="02040503050406030204" pitchFamily="18" charset="0"/>
              </a:rPr>
              <a:t>: Cooperazione intergruppi</a:t>
            </a:r>
          </a:p>
        </p:txBody>
      </p:sp>
    </p:spTree>
    <p:extLst>
      <p:ext uri="{BB962C8B-B14F-4D97-AF65-F5344CB8AC3E}">
        <p14:creationId xmlns:p14="http://schemas.microsoft.com/office/powerpoint/2010/main" val="14530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18</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The </a:t>
            </a:r>
            <a:r>
              <a:rPr lang="it-IT" sz="2400" b="1" dirty="0" err="1">
                <a:solidFill>
                  <a:schemeClr val="tx1"/>
                </a:solidFill>
                <a:latin typeface="Cambria" panose="02040503050406030204" pitchFamily="18" charset="0"/>
                <a:cs typeface="Arial" panose="020B0604020202020204" pitchFamily="34" charset="0"/>
              </a:rPr>
              <a:t>Robber’s</a:t>
            </a:r>
            <a:r>
              <a:rPr lang="it-IT" sz="2400" b="1" dirty="0">
                <a:solidFill>
                  <a:schemeClr val="tx1"/>
                </a:solidFill>
                <a:latin typeface="Cambria" panose="02040503050406030204" pitchFamily="18" charset="0"/>
                <a:cs typeface="Arial" panose="020B0604020202020204" pitchFamily="34" charset="0"/>
              </a:rPr>
              <a:t> cave </a:t>
            </a:r>
            <a:r>
              <a:rPr lang="it-IT" sz="2400" b="1" dirty="0" err="1">
                <a:solidFill>
                  <a:schemeClr val="tx1"/>
                </a:solidFill>
                <a:latin typeface="Cambria" panose="02040503050406030204" pitchFamily="18" charset="0"/>
                <a:cs typeface="Arial" panose="020B0604020202020204" pitchFamily="34" charset="0"/>
              </a:rPr>
              <a:t>experiment</a:t>
            </a:r>
            <a:r>
              <a:rPr lang="it-IT" sz="2400" b="1" dirty="0">
                <a:solidFill>
                  <a:schemeClr val="tx1"/>
                </a:solidFill>
                <a:latin typeface="Cambria" panose="02040503050406030204" pitchFamily="18" charset="0"/>
                <a:cs typeface="Arial" panose="020B0604020202020204" pitchFamily="34" charset="0"/>
              </a:rPr>
              <a:t>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e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1953]</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5" name="CasellaDiTesto 14">
            <a:extLst>
              <a:ext uri="{FF2B5EF4-FFF2-40B4-BE49-F238E27FC236}">
                <a16:creationId xmlns:a16="http://schemas.microsoft.com/office/drawing/2014/main" id="{C4A2DDC0-563F-1F42-B67F-92ED24F3E372}"/>
              </a:ext>
            </a:extLst>
          </p:cNvPr>
          <p:cNvSpPr txBox="1"/>
          <p:nvPr/>
        </p:nvSpPr>
        <p:spPr>
          <a:xfrm>
            <a:off x="1701110" y="1702215"/>
            <a:ext cx="8521885" cy="338554"/>
          </a:xfrm>
          <a:prstGeom prst="rect">
            <a:avLst/>
          </a:prstGeom>
          <a:noFill/>
          <a:ln>
            <a:solidFill>
              <a:schemeClr val="tx2">
                <a:lumMod val="50000"/>
              </a:schemeClr>
            </a:solidFill>
          </a:ln>
        </p:spPr>
        <p:txBody>
          <a:bodyPr wrap="square" rtlCol="0">
            <a:spAutoFit/>
          </a:bodyPr>
          <a:lstStyle/>
          <a:p>
            <a:r>
              <a:rPr lang="it-IT" sz="1600" b="1" dirty="0">
                <a:solidFill>
                  <a:schemeClr val="tx2">
                    <a:lumMod val="75000"/>
                  </a:schemeClr>
                </a:solidFill>
                <a:latin typeface="Cambria" panose="02040503050406030204" pitchFamily="18" charset="0"/>
              </a:rPr>
              <a:t>FASE I: Formazione dei due gruppi e aumento della coesione interna</a:t>
            </a:r>
            <a:endParaRPr lang="it-IT" sz="1600" dirty="0">
              <a:latin typeface="Cambria" panose="02040503050406030204" pitchFamily="18" charset="0"/>
            </a:endParaRPr>
          </a:p>
        </p:txBody>
      </p:sp>
      <p:sp>
        <p:nvSpPr>
          <p:cNvPr id="8" name="CasellaDiTesto 7">
            <a:extLst>
              <a:ext uri="{FF2B5EF4-FFF2-40B4-BE49-F238E27FC236}">
                <a16:creationId xmlns:a16="http://schemas.microsoft.com/office/drawing/2014/main" id="{74870C5A-BCD1-9F48-A79C-DF9F12CD08DC}"/>
              </a:ext>
            </a:extLst>
          </p:cNvPr>
          <p:cNvSpPr txBox="1"/>
          <p:nvPr/>
        </p:nvSpPr>
        <p:spPr>
          <a:xfrm>
            <a:off x="1696537" y="3032824"/>
            <a:ext cx="6234748" cy="584775"/>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Gli sperimentatori organizzavano </a:t>
            </a:r>
            <a:r>
              <a:rPr lang="it-IT" sz="1600" b="1" dirty="0">
                <a:latin typeface="Cambria" panose="02040503050406030204" pitchFamily="18" charset="0"/>
              </a:rPr>
              <a:t>compiti di squadra </a:t>
            </a:r>
            <a:r>
              <a:rPr lang="it-IT" sz="1600" dirty="0">
                <a:latin typeface="Cambria" panose="02040503050406030204" pitchFamily="18" charset="0"/>
              </a:rPr>
              <a:t>finalizzati ad </a:t>
            </a:r>
            <a:r>
              <a:rPr lang="it-IT" sz="1600" b="1" dirty="0">
                <a:latin typeface="Cambria" panose="02040503050406030204" pitchFamily="18" charset="0"/>
              </a:rPr>
              <a:t>aumentare l’unità e la coesione tra i membri del gruppo.</a:t>
            </a:r>
          </a:p>
        </p:txBody>
      </p:sp>
      <p:sp>
        <p:nvSpPr>
          <p:cNvPr id="11" name="CasellaDiTesto 10">
            <a:extLst>
              <a:ext uri="{FF2B5EF4-FFF2-40B4-BE49-F238E27FC236}">
                <a16:creationId xmlns:a16="http://schemas.microsoft.com/office/drawing/2014/main" id="{F360F7ED-C5FF-724D-B0A7-EB5E34879125}"/>
              </a:ext>
            </a:extLst>
          </p:cNvPr>
          <p:cNvSpPr txBox="1"/>
          <p:nvPr/>
        </p:nvSpPr>
        <p:spPr>
          <a:xfrm>
            <a:off x="1676157" y="3860782"/>
            <a:ext cx="6255129" cy="338554"/>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In questa prima fase, i due gruppi vivevano in </a:t>
            </a:r>
            <a:r>
              <a:rPr lang="it-IT" sz="1600" b="1" dirty="0">
                <a:latin typeface="Cambria" panose="02040503050406030204" pitchFamily="18" charset="0"/>
              </a:rPr>
              <a:t>due dimore separate</a:t>
            </a:r>
            <a:r>
              <a:rPr lang="it-IT" sz="1600" dirty="0">
                <a:latin typeface="Cambria" panose="02040503050406030204" pitchFamily="18" charset="0"/>
              </a:rPr>
              <a:t>.</a:t>
            </a:r>
            <a:endParaRPr lang="it-IT" sz="1600" b="1" dirty="0">
              <a:latin typeface="Cambria" panose="02040503050406030204" pitchFamily="18" charset="0"/>
            </a:endParaRPr>
          </a:p>
        </p:txBody>
      </p:sp>
      <p:grpSp>
        <p:nvGrpSpPr>
          <p:cNvPr id="3" name="Gruppo 2">
            <a:extLst>
              <a:ext uri="{FF2B5EF4-FFF2-40B4-BE49-F238E27FC236}">
                <a16:creationId xmlns:a16="http://schemas.microsoft.com/office/drawing/2014/main" id="{8F0717D8-3495-7C49-91A7-6D74B035E650}"/>
              </a:ext>
            </a:extLst>
          </p:cNvPr>
          <p:cNvGrpSpPr/>
          <p:nvPr/>
        </p:nvGrpSpPr>
        <p:grpSpPr>
          <a:xfrm>
            <a:off x="1696538" y="2204864"/>
            <a:ext cx="8549287" cy="2506960"/>
            <a:chOff x="172537" y="2204864"/>
            <a:chExt cx="8549287" cy="2506960"/>
          </a:xfrm>
        </p:grpSpPr>
        <p:sp>
          <p:nvSpPr>
            <p:cNvPr id="9" name="CasellaDiTesto 8">
              <a:extLst>
                <a:ext uri="{FF2B5EF4-FFF2-40B4-BE49-F238E27FC236}">
                  <a16:creationId xmlns:a16="http://schemas.microsoft.com/office/drawing/2014/main" id="{EF0DCD5B-2DD6-444F-9210-2300A5542109}"/>
                </a:ext>
              </a:extLst>
            </p:cNvPr>
            <p:cNvSpPr txBox="1"/>
            <p:nvPr/>
          </p:nvSpPr>
          <p:spPr>
            <a:xfrm>
              <a:off x="172537" y="2204864"/>
              <a:ext cx="8521885" cy="584775"/>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I partecipanti venivano </a:t>
              </a:r>
              <a:r>
                <a:rPr lang="it-IT" sz="1600" b="1" dirty="0">
                  <a:latin typeface="Cambria" panose="02040503050406030204" pitchFamily="18" charset="0"/>
                </a:rPr>
                <a:t>casualmente assegnati a due gruppi</a:t>
              </a:r>
              <a:r>
                <a:rPr lang="it-IT" sz="1600" dirty="0">
                  <a:latin typeface="Cambria" panose="02040503050406030204" pitchFamily="18" charset="0"/>
                </a:rPr>
                <a:t>, a cui venivano assegnati nome (gli «</a:t>
              </a:r>
              <a:r>
                <a:rPr lang="it-IT" sz="1600" dirty="0" err="1">
                  <a:latin typeface="Cambria" panose="02040503050406030204" pitchFamily="18" charset="0"/>
                </a:rPr>
                <a:t>Eagles</a:t>
              </a:r>
              <a:r>
                <a:rPr lang="it-IT" sz="1600" dirty="0">
                  <a:latin typeface="Cambria" panose="02040503050406030204" pitchFamily="18" charset="0"/>
                </a:rPr>
                <a:t>» e i «</a:t>
              </a:r>
              <a:r>
                <a:rPr lang="it-IT" sz="1600" dirty="0" err="1">
                  <a:latin typeface="Cambria" panose="02040503050406030204" pitchFamily="18" charset="0"/>
                </a:rPr>
                <a:t>Rattlers</a:t>
              </a:r>
              <a:r>
                <a:rPr lang="it-IT" sz="1600" dirty="0">
                  <a:latin typeface="Cambria" panose="02040503050406030204" pitchFamily="18" charset="0"/>
                </a:rPr>
                <a:t>») e bandiera.</a:t>
              </a:r>
            </a:p>
          </p:txBody>
        </p:sp>
        <p:pic>
          <p:nvPicPr>
            <p:cNvPr id="2" name="Immagine 1">
              <a:extLst>
                <a:ext uri="{FF2B5EF4-FFF2-40B4-BE49-F238E27FC236}">
                  <a16:creationId xmlns:a16="http://schemas.microsoft.com/office/drawing/2014/main" id="{166A73B0-FE29-F241-A478-6FA40387035F}"/>
                </a:ext>
              </a:extLst>
            </p:cNvPr>
            <p:cNvPicPr>
              <a:picLocks noChangeAspect="1"/>
            </p:cNvPicPr>
            <p:nvPr/>
          </p:nvPicPr>
          <p:blipFill>
            <a:blip r:embed="rId2"/>
            <a:stretch>
              <a:fillRect/>
            </a:stretch>
          </p:blipFill>
          <p:spPr>
            <a:xfrm>
              <a:off x="6588224" y="2578224"/>
              <a:ext cx="2133600" cy="2133600"/>
            </a:xfrm>
            <a:prstGeom prst="rect">
              <a:avLst/>
            </a:prstGeom>
          </p:spPr>
        </p:pic>
      </p:grpSp>
    </p:spTree>
    <p:extLst>
      <p:ext uri="{BB962C8B-B14F-4D97-AF65-F5344CB8AC3E}">
        <p14:creationId xmlns:p14="http://schemas.microsoft.com/office/powerpoint/2010/main" val="458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19</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The </a:t>
            </a:r>
            <a:r>
              <a:rPr lang="it-IT" sz="2400" b="1" dirty="0" err="1">
                <a:solidFill>
                  <a:schemeClr val="tx1"/>
                </a:solidFill>
                <a:latin typeface="Cambria" panose="02040503050406030204" pitchFamily="18" charset="0"/>
                <a:cs typeface="Arial" panose="020B0604020202020204" pitchFamily="34" charset="0"/>
              </a:rPr>
              <a:t>Robber’s</a:t>
            </a:r>
            <a:r>
              <a:rPr lang="it-IT" sz="2400" b="1" dirty="0">
                <a:solidFill>
                  <a:schemeClr val="tx1"/>
                </a:solidFill>
                <a:latin typeface="Cambria" panose="02040503050406030204" pitchFamily="18" charset="0"/>
                <a:cs typeface="Arial" panose="020B0604020202020204" pitchFamily="34" charset="0"/>
              </a:rPr>
              <a:t> cave </a:t>
            </a:r>
            <a:r>
              <a:rPr lang="it-IT" sz="2400" b="1" dirty="0" err="1">
                <a:solidFill>
                  <a:schemeClr val="tx1"/>
                </a:solidFill>
                <a:latin typeface="Cambria" panose="02040503050406030204" pitchFamily="18" charset="0"/>
                <a:cs typeface="Arial" panose="020B0604020202020204" pitchFamily="34" charset="0"/>
              </a:rPr>
              <a:t>experiment</a:t>
            </a:r>
            <a:r>
              <a:rPr lang="it-IT" sz="2400" b="1" dirty="0">
                <a:solidFill>
                  <a:schemeClr val="tx1"/>
                </a:solidFill>
                <a:latin typeface="Cambria" panose="02040503050406030204" pitchFamily="18" charset="0"/>
                <a:cs typeface="Arial" panose="020B0604020202020204" pitchFamily="34" charset="0"/>
              </a:rPr>
              <a:t>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e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1953]</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5" name="CasellaDiTesto 14">
            <a:extLst>
              <a:ext uri="{FF2B5EF4-FFF2-40B4-BE49-F238E27FC236}">
                <a16:creationId xmlns:a16="http://schemas.microsoft.com/office/drawing/2014/main" id="{C4A2DDC0-563F-1F42-B67F-92ED24F3E372}"/>
              </a:ext>
            </a:extLst>
          </p:cNvPr>
          <p:cNvSpPr txBox="1"/>
          <p:nvPr/>
        </p:nvSpPr>
        <p:spPr>
          <a:xfrm>
            <a:off x="1701110" y="1702215"/>
            <a:ext cx="8521885" cy="338554"/>
          </a:xfrm>
          <a:prstGeom prst="rect">
            <a:avLst/>
          </a:prstGeom>
          <a:noFill/>
          <a:ln>
            <a:solidFill>
              <a:schemeClr val="tx2">
                <a:lumMod val="50000"/>
              </a:schemeClr>
            </a:solidFill>
          </a:ln>
        </p:spPr>
        <p:txBody>
          <a:bodyPr wrap="square" rtlCol="0">
            <a:spAutoFit/>
          </a:bodyPr>
          <a:lstStyle/>
          <a:p>
            <a:r>
              <a:rPr lang="it-IT" sz="1600" b="1" dirty="0">
                <a:solidFill>
                  <a:schemeClr val="tx2">
                    <a:lumMod val="75000"/>
                  </a:schemeClr>
                </a:solidFill>
                <a:latin typeface="Cambria" panose="02040503050406030204" pitchFamily="18" charset="0"/>
              </a:rPr>
              <a:t>FASE II: Competizione intergruppi</a:t>
            </a:r>
            <a:endParaRPr lang="it-IT" sz="1600" dirty="0">
              <a:latin typeface="Cambria" panose="02040503050406030204" pitchFamily="18" charset="0"/>
            </a:endParaRPr>
          </a:p>
        </p:txBody>
      </p:sp>
      <p:sp>
        <p:nvSpPr>
          <p:cNvPr id="9" name="CasellaDiTesto 8">
            <a:extLst>
              <a:ext uri="{FF2B5EF4-FFF2-40B4-BE49-F238E27FC236}">
                <a16:creationId xmlns:a16="http://schemas.microsoft.com/office/drawing/2014/main" id="{EF0DCD5B-2DD6-444F-9210-2300A5542109}"/>
              </a:ext>
            </a:extLst>
          </p:cNvPr>
          <p:cNvSpPr txBox="1"/>
          <p:nvPr/>
        </p:nvSpPr>
        <p:spPr>
          <a:xfrm>
            <a:off x="1696538" y="2298358"/>
            <a:ext cx="8521885" cy="338554"/>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I partecipanti venivano messi al corrente dell’esistenza dell’altro gruppo.</a:t>
            </a:r>
          </a:p>
        </p:txBody>
      </p:sp>
      <p:sp>
        <p:nvSpPr>
          <p:cNvPr id="8" name="CasellaDiTesto 7">
            <a:extLst>
              <a:ext uri="{FF2B5EF4-FFF2-40B4-BE49-F238E27FC236}">
                <a16:creationId xmlns:a16="http://schemas.microsoft.com/office/drawing/2014/main" id="{74870C5A-BCD1-9F48-A79C-DF9F12CD08DC}"/>
              </a:ext>
            </a:extLst>
          </p:cNvPr>
          <p:cNvSpPr txBox="1"/>
          <p:nvPr/>
        </p:nvSpPr>
        <p:spPr>
          <a:xfrm>
            <a:off x="1696538" y="2780929"/>
            <a:ext cx="8521885" cy="584775"/>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Gli sperimentatori introducevano delle attività finalizzate a creare una situazione di </a:t>
            </a:r>
            <a:r>
              <a:rPr lang="it-IT" sz="1600" b="1" dirty="0">
                <a:latin typeface="Cambria" panose="02040503050406030204" pitchFamily="18" charset="0"/>
              </a:rPr>
              <a:t>competizione tra gruppi</a:t>
            </a:r>
            <a:r>
              <a:rPr lang="it-IT" sz="1600" dirty="0">
                <a:latin typeface="Cambria" panose="02040503050406030204" pitchFamily="18" charset="0"/>
              </a:rPr>
              <a:t>.</a:t>
            </a:r>
            <a:endParaRPr lang="it-IT" sz="1600" b="1" dirty="0">
              <a:latin typeface="Cambria" panose="02040503050406030204" pitchFamily="18" charset="0"/>
            </a:endParaRPr>
          </a:p>
        </p:txBody>
      </p:sp>
      <p:grpSp>
        <p:nvGrpSpPr>
          <p:cNvPr id="2" name="Gruppo 1">
            <a:extLst>
              <a:ext uri="{FF2B5EF4-FFF2-40B4-BE49-F238E27FC236}">
                <a16:creationId xmlns:a16="http://schemas.microsoft.com/office/drawing/2014/main" id="{168287ED-F4AD-4B45-846E-7F233F8D1F11}"/>
              </a:ext>
            </a:extLst>
          </p:cNvPr>
          <p:cNvGrpSpPr/>
          <p:nvPr/>
        </p:nvGrpSpPr>
        <p:grpSpPr>
          <a:xfrm>
            <a:off x="1717314" y="3501009"/>
            <a:ext cx="8521885" cy="1806009"/>
            <a:chOff x="193313" y="3501008"/>
            <a:chExt cx="8521885" cy="1806009"/>
          </a:xfrm>
        </p:grpSpPr>
        <p:sp>
          <p:nvSpPr>
            <p:cNvPr id="11" name="CasellaDiTesto 10">
              <a:extLst>
                <a:ext uri="{FF2B5EF4-FFF2-40B4-BE49-F238E27FC236}">
                  <a16:creationId xmlns:a16="http://schemas.microsoft.com/office/drawing/2014/main" id="{F360F7ED-C5FF-724D-B0A7-EB5E34879125}"/>
                </a:ext>
              </a:extLst>
            </p:cNvPr>
            <p:cNvSpPr txBox="1"/>
            <p:nvPr/>
          </p:nvSpPr>
          <p:spPr>
            <a:xfrm>
              <a:off x="193313" y="3501008"/>
              <a:ext cx="8521885" cy="584775"/>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Venivano messi in palio premi per un solo gruppo vincitore, creando quindi un contesto di </a:t>
              </a:r>
              <a:r>
                <a:rPr lang="it-IT" sz="1600" b="1" dirty="0">
                  <a:latin typeface="Cambria" panose="02040503050406030204" pitchFamily="18" charset="0"/>
                </a:rPr>
                <a:t>INTERDIPENDENZA NEGATIVA</a:t>
              </a:r>
              <a:r>
                <a:rPr lang="it-IT" sz="1600" dirty="0">
                  <a:latin typeface="Cambria" panose="02040503050406030204" pitchFamily="18" charset="0"/>
                </a:rPr>
                <a:t>.</a:t>
              </a:r>
            </a:p>
          </p:txBody>
        </p:sp>
        <p:sp>
          <p:nvSpPr>
            <p:cNvPr id="10" name="CasellaDiTesto 9">
              <a:extLst>
                <a:ext uri="{FF2B5EF4-FFF2-40B4-BE49-F238E27FC236}">
                  <a16:creationId xmlns:a16="http://schemas.microsoft.com/office/drawing/2014/main" id="{22B5C723-262F-934F-B10B-FE9652B8AA93}"/>
                </a:ext>
              </a:extLst>
            </p:cNvPr>
            <p:cNvSpPr txBox="1"/>
            <p:nvPr/>
          </p:nvSpPr>
          <p:spPr>
            <a:xfrm>
              <a:off x="4355976" y="4229799"/>
              <a:ext cx="4338446" cy="1077218"/>
            </a:xfrm>
            <a:prstGeom prst="rect">
              <a:avLst/>
            </a:prstGeom>
            <a:noFill/>
            <a:ln w="19050">
              <a:solidFill>
                <a:srgbClr val="C00000"/>
              </a:solidFill>
            </a:ln>
          </p:spPr>
          <p:txBody>
            <a:bodyPr wrap="square" rtlCol="0">
              <a:spAutoFit/>
            </a:bodyPr>
            <a:lstStyle/>
            <a:p>
              <a:r>
                <a:rPr lang="it-IT" sz="1600" dirty="0">
                  <a:latin typeface="Cambria" panose="02040503050406030204" pitchFamily="18" charset="0"/>
                </a:rPr>
                <a:t>Già dalle prime attività competitive iniziarono </a:t>
              </a:r>
              <a:r>
                <a:rPr lang="it-IT" sz="1600" b="1" dirty="0">
                  <a:latin typeface="Cambria" panose="02040503050406030204" pitchFamily="18" charset="0"/>
                </a:rPr>
                <a:t>episodi di pregiudizio e discriminazione verso l’altro gruppo </a:t>
              </a:r>
              <a:r>
                <a:rPr lang="it-IT" sz="1600" dirty="0">
                  <a:latin typeface="Cambria" panose="02040503050406030204" pitchFamily="18" charset="0"/>
                </a:rPr>
                <a:t>(appellativi dispregiativi, aggressioni, atti vandalici).</a:t>
              </a:r>
            </a:p>
          </p:txBody>
        </p:sp>
      </p:grpSp>
    </p:spTree>
    <p:extLst>
      <p:ext uri="{BB962C8B-B14F-4D97-AF65-F5344CB8AC3E}">
        <p14:creationId xmlns:p14="http://schemas.microsoft.com/office/powerpoint/2010/main" val="171494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Definizione e forme di pregiudizio</a:t>
            </a:r>
          </a:p>
        </p:txBody>
      </p:sp>
      <p:grpSp>
        <p:nvGrpSpPr>
          <p:cNvPr id="5" name="Gruppo 4">
            <a:extLst>
              <a:ext uri="{FF2B5EF4-FFF2-40B4-BE49-F238E27FC236}">
                <a16:creationId xmlns:a16="http://schemas.microsoft.com/office/drawing/2014/main" id="{94274DBB-6137-2A40-BF92-0E3D1B0F89E1}"/>
              </a:ext>
            </a:extLst>
          </p:cNvPr>
          <p:cNvGrpSpPr/>
          <p:nvPr/>
        </p:nvGrpSpPr>
        <p:grpSpPr>
          <a:xfrm>
            <a:off x="1661453" y="1628801"/>
            <a:ext cx="8886121" cy="584775"/>
            <a:chOff x="137452" y="1628800"/>
            <a:chExt cx="8886121" cy="584775"/>
          </a:xfrm>
        </p:grpSpPr>
        <p:sp>
          <p:nvSpPr>
            <p:cNvPr id="2" name="CasellaDiTesto 1">
              <a:extLst>
                <a:ext uri="{FF2B5EF4-FFF2-40B4-BE49-F238E27FC236}">
                  <a16:creationId xmlns:a16="http://schemas.microsoft.com/office/drawing/2014/main" id="{3D6B81C7-E212-CA46-846C-D3604F996AC2}"/>
                </a:ext>
              </a:extLst>
            </p:cNvPr>
            <p:cNvSpPr txBox="1"/>
            <p:nvPr/>
          </p:nvSpPr>
          <p:spPr>
            <a:xfrm>
              <a:off x="137452" y="1751911"/>
              <a:ext cx="1953740" cy="338554"/>
            </a:xfrm>
            <a:prstGeom prst="rect">
              <a:avLst/>
            </a:prstGeom>
            <a:noFill/>
          </p:spPr>
          <p:txBody>
            <a:bodyPr wrap="none" rtlCol="0">
              <a:spAutoFit/>
            </a:bodyPr>
            <a:lstStyle/>
            <a:p>
              <a:r>
                <a:rPr lang="it-IT" sz="1600" b="1" dirty="0">
                  <a:latin typeface="Cambria" panose="02040503050406030204" pitchFamily="18" charset="0"/>
                </a:rPr>
                <a:t>Etimologicamente:</a:t>
              </a:r>
            </a:p>
          </p:txBody>
        </p:sp>
        <p:sp>
          <p:nvSpPr>
            <p:cNvPr id="23" name="CasellaDiTesto 22">
              <a:extLst>
                <a:ext uri="{FF2B5EF4-FFF2-40B4-BE49-F238E27FC236}">
                  <a16:creationId xmlns:a16="http://schemas.microsoft.com/office/drawing/2014/main" id="{C6AC7B21-938B-DD46-856F-3698F6CCD722}"/>
                </a:ext>
              </a:extLst>
            </p:cNvPr>
            <p:cNvSpPr txBox="1"/>
            <p:nvPr/>
          </p:nvSpPr>
          <p:spPr>
            <a:xfrm>
              <a:off x="2140753" y="1628800"/>
              <a:ext cx="6882820" cy="584775"/>
            </a:xfrm>
            <a:prstGeom prst="rect">
              <a:avLst/>
            </a:prstGeom>
            <a:noFill/>
            <a:ln w="19050">
              <a:noFill/>
            </a:ln>
          </p:spPr>
          <p:txBody>
            <a:bodyPr wrap="square" rtlCol="0">
              <a:spAutoFit/>
            </a:bodyPr>
            <a:lstStyle/>
            <a:p>
              <a:r>
                <a:rPr lang="it-IT" sz="1600" dirty="0">
                  <a:solidFill>
                    <a:schemeClr val="tx1">
                      <a:lumMod val="95000"/>
                      <a:lumOff val="5000"/>
                    </a:schemeClr>
                  </a:solidFill>
                  <a:latin typeface="Cambria" panose="02040503050406030204" pitchFamily="18" charset="0"/>
                </a:rPr>
                <a:t>Dal latino PRAE-JUDICIUM («</a:t>
              </a:r>
              <a:r>
                <a:rPr lang="it-IT" sz="1600" b="1" dirty="0">
                  <a:solidFill>
                    <a:schemeClr val="tx1">
                      <a:lumMod val="95000"/>
                      <a:lumOff val="5000"/>
                    </a:schemeClr>
                  </a:solidFill>
                  <a:latin typeface="Cambria" panose="02040503050406030204" pitchFamily="18" charset="0"/>
                </a:rPr>
                <a:t>giudizio dato prima</a:t>
              </a:r>
              <a:r>
                <a:rPr lang="it-IT" sz="1600" dirty="0">
                  <a:solidFill>
                    <a:schemeClr val="tx1">
                      <a:lumMod val="95000"/>
                      <a:lumOff val="5000"/>
                    </a:schemeClr>
                  </a:solidFill>
                  <a:latin typeface="Cambria" panose="02040503050406030204" pitchFamily="18" charset="0"/>
                </a:rPr>
                <a:t>») che nel diritto romano indicava </a:t>
              </a:r>
              <a:r>
                <a:rPr lang="it-IT" sz="1600" b="1" dirty="0">
                  <a:solidFill>
                    <a:schemeClr val="tx1">
                      <a:lumMod val="95000"/>
                      <a:lumOff val="5000"/>
                    </a:schemeClr>
                  </a:solidFill>
                  <a:latin typeface="Cambria" panose="02040503050406030204" pitchFamily="18" charset="0"/>
                </a:rPr>
                <a:t>l’atto preparatorio al giudizio </a:t>
              </a:r>
              <a:r>
                <a:rPr lang="it-IT" sz="1600" dirty="0">
                  <a:solidFill>
                    <a:schemeClr val="tx1">
                      <a:lumMod val="95000"/>
                      <a:lumOff val="5000"/>
                    </a:schemeClr>
                  </a:solidFill>
                  <a:latin typeface="Cambria" panose="02040503050406030204" pitchFamily="18" charset="0"/>
                </a:rPr>
                <a:t>di un imputato.</a:t>
              </a:r>
              <a:endParaRPr lang="it-IT" sz="1400" dirty="0">
                <a:solidFill>
                  <a:schemeClr val="tx1">
                    <a:lumMod val="95000"/>
                    <a:lumOff val="5000"/>
                  </a:schemeClr>
                </a:solidFill>
                <a:latin typeface="Cambria" panose="02040503050406030204" pitchFamily="18" charset="0"/>
              </a:endParaRPr>
            </a:p>
          </p:txBody>
        </p:sp>
      </p:grpSp>
      <p:grpSp>
        <p:nvGrpSpPr>
          <p:cNvPr id="8" name="Gruppo 7">
            <a:extLst>
              <a:ext uri="{FF2B5EF4-FFF2-40B4-BE49-F238E27FC236}">
                <a16:creationId xmlns:a16="http://schemas.microsoft.com/office/drawing/2014/main" id="{AB1CBB7F-B7E3-5A46-BD89-DFAEA9E33441}"/>
              </a:ext>
            </a:extLst>
          </p:cNvPr>
          <p:cNvGrpSpPr/>
          <p:nvPr/>
        </p:nvGrpSpPr>
        <p:grpSpPr>
          <a:xfrm>
            <a:off x="1661452" y="2353031"/>
            <a:ext cx="7026836" cy="1296807"/>
            <a:chOff x="137452" y="2353030"/>
            <a:chExt cx="4407214" cy="1296807"/>
          </a:xfrm>
        </p:grpSpPr>
        <p:sp>
          <p:nvSpPr>
            <p:cNvPr id="7" name="CasellaDiTesto 6">
              <a:extLst>
                <a:ext uri="{FF2B5EF4-FFF2-40B4-BE49-F238E27FC236}">
                  <a16:creationId xmlns:a16="http://schemas.microsoft.com/office/drawing/2014/main" id="{3A5C7D3F-103F-9E4C-8B9A-6EA326D36213}"/>
                </a:ext>
              </a:extLst>
            </p:cNvPr>
            <p:cNvSpPr txBox="1"/>
            <p:nvPr/>
          </p:nvSpPr>
          <p:spPr>
            <a:xfrm>
              <a:off x="152179" y="2726507"/>
              <a:ext cx="4392487" cy="923330"/>
            </a:xfrm>
            <a:prstGeom prst="rect">
              <a:avLst/>
            </a:prstGeom>
            <a:solidFill>
              <a:schemeClr val="bg1"/>
            </a:solidFill>
            <a:ln w="19050">
              <a:solidFill>
                <a:schemeClr val="tx2">
                  <a:lumMod val="50000"/>
                </a:schemeClr>
              </a:solidFill>
            </a:ln>
          </p:spPr>
          <p:txBody>
            <a:bodyPr wrap="square" rtlCol="0">
              <a:spAutoFit/>
            </a:bodyPr>
            <a:lstStyle/>
            <a:p>
              <a:r>
                <a:rPr lang="it-IT" dirty="0">
                  <a:solidFill>
                    <a:schemeClr val="tx1">
                      <a:lumMod val="95000"/>
                      <a:lumOff val="5000"/>
                    </a:schemeClr>
                  </a:solidFill>
                  <a:latin typeface="Cambria" panose="02040503050406030204" pitchFamily="18" charset="0"/>
                </a:rPr>
                <a:t>Il pregiudizio è un </a:t>
              </a:r>
              <a:r>
                <a:rPr lang="it-IT" b="1" dirty="0">
                  <a:solidFill>
                    <a:schemeClr val="tx1">
                      <a:lumMod val="95000"/>
                      <a:lumOff val="5000"/>
                    </a:schemeClr>
                  </a:solidFill>
                  <a:latin typeface="Cambria" panose="02040503050406030204" pitchFamily="18" charset="0"/>
                </a:rPr>
                <a:t>	</a:t>
              </a:r>
              <a:r>
                <a:rPr lang="it-IT" b="1" dirty="0">
                  <a:solidFill>
                    <a:schemeClr val="tx2">
                      <a:lumMod val="50000"/>
                    </a:schemeClr>
                  </a:solidFill>
                  <a:latin typeface="Cambria" panose="02040503050406030204" pitchFamily="18" charset="0"/>
                </a:rPr>
                <a:t>ATTEGGIAMENTO</a:t>
              </a:r>
              <a:r>
                <a:rPr lang="it-IT" b="1" dirty="0">
                  <a:solidFill>
                    <a:schemeClr val="tx1">
                      <a:lumMod val="95000"/>
                      <a:lumOff val="5000"/>
                    </a:schemeClr>
                  </a:solidFill>
                  <a:latin typeface="Cambria" panose="02040503050406030204" pitchFamily="18" charset="0"/>
                </a:rPr>
                <a:t> </a:t>
              </a:r>
              <a:r>
                <a:rPr lang="it-IT" b="1" dirty="0">
                  <a:solidFill>
                    <a:schemeClr val="tx2">
                      <a:lumMod val="50000"/>
                    </a:schemeClr>
                  </a:solidFill>
                  <a:latin typeface="Cambria" panose="02040503050406030204" pitchFamily="18" charset="0"/>
                </a:rPr>
                <a:t>NEGATIVO</a:t>
              </a:r>
              <a:r>
                <a:rPr lang="it-IT" b="1" dirty="0">
                  <a:solidFill>
                    <a:schemeClr val="tx1">
                      <a:lumMod val="95000"/>
                      <a:lumOff val="5000"/>
                    </a:schemeClr>
                  </a:solidFill>
                  <a:latin typeface="Cambria" panose="02040503050406030204" pitchFamily="18" charset="0"/>
                </a:rPr>
                <a:t> </a:t>
              </a:r>
              <a:r>
                <a:rPr lang="it-IT" dirty="0">
                  <a:solidFill>
                    <a:schemeClr val="tx1">
                      <a:lumMod val="95000"/>
                      <a:lumOff val="5000"/>
                    </a:schemeClr>
                  </a:solidFill>
                  <a:latin typeface="Cambria" panose="02040503050406030204" pitchFamily="18" charset="0"/>
                </a:rPr>
                <a:t>verso </a:t>
              </a:r>
              <a:r>
                <a:rPr lang="it-IT" b="1" dirty="0">
                  <a:solidFill>
                    <a:schemeClr val="tx1">
                      <a:lumMod val="95000"/>
                      <a:lumOff val="5000"/>
                    </a:schemeClr>
                  </a:solidFill>
                  <a:latin typeface="Cambria" panose="02040503050406030204" pitchFamily="18" charset="0"/>
                </a:rPr>
                <a:t>un individuo </a:t>
              </a:r>
              <a:r>
                <a:rPr lang="it-IT" dirty="0">
                  <a:solidFill>
                    <a:schemeClr val="tx1">
                      <a:lumMod val="95000"/>
                      <a:lumOff val="5000"/>
                    </a:schemeClr>
                  </a:solidFill>
                  <a:latin typeface="Cambria" panose="02040503050406030204" pitchFamily="18" charset="0"/>
                </a:rPr>
                <a:t>che si fonda </a:t>
              </a:r>
              <a:r>
                <a:rPr lang="it-IT" b="1" dirty="0">
                  <a:solidFill>
                    <a:schemeClr val="tx1">
                      <a:lumMod val="95000"/>
                      <a:lumOff val="5000"/>
                    </a:schemeClr>
                  </a:solidFill>
                  <a:latin typeface="Cambria" panose="02040503050406030204" pitchFamily="18" charset="0"/>
                </a:rPr>
                <a:t>esclusivamente</a:t>
              </a:r>
              <a:r>
                <a:rPr lang="it-IT" dirty="0">
                  <a:solidFill>
                    <a:schemeClr val="tx1">
                      <a:lumMod val="95000"/>
                      <a:lumOff val="5000"/>
                    </a:schemeClr>
                  </a:solidFill>
                  <a:latin typeface="Cambria" panose="02040503050406030204" pitchFamily="18" charset="0"/>
                </a:rPr>
                <a:t> sulla sua appartenenza a un particolare </a:t>
              </a:r>
              <a:r>
                <a:rPr lang="it-IT" b="1" dirty="0">
                  <a:solidFill>
                    <a:schemeClr val="tx2">
                      <a:lumMod val="50000"/>
                    </a:schemeClr>
                  </a:solidFill>
                  <a:latin typeface="Cambria" panose="02040503050406030204" pitchFamily="18" charset="0"/>
                </a:rPr>
                <a:t>GRUPPO SOCIALE </a:t>
              </a:r>
              <a:r>
                <a:rPr lang="it-IT" dirty="0">
                  <a:solidFill>
                    <a:schemeClr val="tx2">
                      <a:lumMod val="50000"/>
                    </a:schemeClr>
                  </a:solidFill>
                  <a:latin typeface="Cambria" panose="02040503050406030204" pitchFamily="18" charset="0"/>
                </a:rPr>
                <a:t>[</a:t>
              </a:r>
              <a:r>
                <a:rPr lang="it-IT" dirty="0" err="1">
                  <a:solidFill>
                    <a:schemeClr val="tx2">
                      <a:lumMod val="50000"/>
                    </a:schemeClr>
                  </a:solidFill>
                  <a:latin typeface="Cambria" panose="02040503050406030204" pitchFamily="18" charset="0"/>
                </a:rPr>
                <a:t>Worchel</a:t>
              </a:r>
              <a:r>
                <a:rPr lang="it-IT" dirty="0">
                  <a:solidFill>
                    <a:schemeClr val="tx2">
                      <a:lumMod val="50000"/>
                    </a:schemeClr>
                  </a:solidFill>
                  <a:latin typeface="Cambria" panose="02040503050406030204" pitchFamily="18" charset="0"/>
                </a:rPr>
                <a:t>, Cooper e Goethals 1988]. </a:t>
              </a:r>
              <a:endParaRPr lang="it-IT" sz="1600" dirty="0">
                <a:solidFill>
                  <a:schemeClr val="tx2">
                    <a:lumMod val="50000"/>
                  </a:schemeClr>
                </a:solidFill>
                <a:latin typeface="Cambria" panose="02040503050406030204" pitchFamily="18" charset="0"/>
              </a:endParaRPr>
            </a:p>
          </p:txBody>
        </p:sp>
        <p:sp>
          <p:nvSpPr>
            <p:cNvPr id="3" name="CasellaDiTesto 2">
              <a:extLst>
                <a:ext uri="{FF2B5EF4-FFF2-40B4-BE49-F238E27FC236}">
                  <a16:creationId xmlns:a16="http://schemas.microsoft.com/office/drawing/2014/main" id="{7A7D84E1-095D-AE40-9F1C-CCEDBFC0E25A}"/>
                </a:ext>
              </a:extLst>
            </p:cNvPr>
            <p:cNvSpPr txBox="1"/>
            <p:nvPr/>
          </p:nvSpPr>
          <p:spPr>
            <a:xfrm>
              <a:off x="137452" y="2353030"/>
              <a:ext cx="1491289" cy="369332"/>
            </a:xfrm>
            <a:prstGeom prst="rect">
              <a:avLst/>
            </a:prstGeom>
            <a:noFill/>
          </p:spPr>
          <p:txBody>
            <a:bodyPr wrap="none" rtlCol="0">
              <a:spAutoFit/>
            </a:bodyPr>
            <a:lstStyle/>
            <a:p>
              <a:r>
                <a:rPr lang="it-IT" b="1" dirty="0">
                  <a:latin typeface="Cambria" panose="02040503050406030204" pitchFamily="18" charset="0"/>
                </a:rPr>
                <a:t>In psicologia sociale:</a:t>
              </a:r>
            </a:p>
          </p:txBody>
        </p:sp>
      </p:grpSp>
      <p:sp>
        <p:nvSpPr>
          <p:cNvPr id="25" name="CasellaDiTesto 24">
            <a:extLst>
              <a:ext uri="{FF2B5EF4-FFF2-40B4-BE49-F238E27FC236}">
                <a16:creationId xmlns:a16="http://schemas.microsoft.com/office/drawing/2014/main" id="{626D32AF-7B46-F74F-9879-1CB3916A39EE}"/>
              </a:ext>
            </a:extLst>
          </p:cNvPr>
          <p:cNvSpPr txBox="1"/>
          <p:nvPr/>
        </p:nvSpPr>
        <p:spPr>
          <a:xfrm>
            <a:off x="2125357" y="3855149"/>
            <a:ext cx="8291123" cy="1969770"/>
          </a:xfrm>
          <a:prstGeom prst="rect">
            <a:avLst/>
          </a:prstGeom>
          <a:solidFill>
            <a:schemeClr val="bg1"/>
          </a:solidFill>
          <a:ln w="6350">
            <a:solidFill>
              <a:schemeClr val="tx2">
                <a:lumMod val="50000"/>
              </a:schemeClr>
            </a:solidFill>
            <a:prstDash val="solid"/>
          </a:ln>
        </p:spPr>
        <p:txBody>
          <a:bodyPr wrap="square" rtlCol="0">
            <a:spAutoFit/>
          </a:bodyPr>
          <a:lstStyle/>
          <a:p>
            <a:r>
              <a:rPr lang="it-IT" sz="1600" b="1" dirty="0">
                <a:solidFill>
                  <a:schemeClr val="tx2">
                    <a:lumMod val="50000"/>
                  </a:schemeClr>
                </a:solidFill>
                <a:latin typeface="Cambria" panose="02040503050406030204" pitchFamily="18" charset="0"/>
              </a:rPr>
              <a:t>ATTEGGIAMENTO</a:t>
            </a:r>
            <a:r>
              <a:rPr lang="it-IT" sz="1600" dirty="0">
                <a:solidFill>
                  <a:schemeClr val="tx1">
                    <a:lumMod val="95000"/>
                    <a:lumOff val="5000"/>
                  </a:schemeClr>
                </a:solidFill>
                <a:latin typeface="Cambria" panose="02040503050406030204" pitchFamily="18" charset="0"/>
              </a:rPr>
              <a:t> </a:t>
            </a:r>
            <a:r>
              <a:rPr lang="it-IT" sz="1400" dirty="0">
                <a:solidFill>
                  <a:schemeClr val="tx1">
                    <a:lumMod val="95000"/>
                    <a:lumOff val="5000"/>
                  </a:schemeClr>
                </a:solidFill>
                <a:latin typeface="Cambria" panose="02040503050406030204" pitchFamily="18" charset="0"/>
              </a:rPr>
              <a:t>= ha una struttura complessa e assolve a delle funzioni importanti.</a:t>
            </a:r>
            <a:endParaRPr lang="it-IT" sz="1600" dirty="0">
              <a:solidFill>
                <a:schemeClr val="tx1">
                  <a:lumMod val="95000"/>
                  <a:lumOff val="5000"/>
                </a:schemeClr>
              </a:solidFill>
              <a:latin typeface="Cambria" panose="02040503050406030204" pitchFamily="18" charset="0"/>
            </a:endParaRPr>
          </a:p>
          <a:p>
            <a:pPr lvl="0"/>
            <a:endParaRPr lang="it-IT" sz="1600" b="1" dirty="0">
              <a:solidFill>
                <a:schemeClr val="tx2">
                  <a:lumMod val="50000"/>
                </a:schemeClr>
              </a:solidFill>
              <a:latin typeface="Cambria" panose="02040503050406030204" pitchFamily="18" charset="0"/>
            </a:endParaRPr>
          </a:p>
          <a:p>
            <a:pPr lvl="0"/>
            <a:r>
              <a:rPr lang="it-IT" sz="1600" b="1" dirty="0">
                <a:solidFill>
                  <a:schemeClr val="tx2">
                    <a:lumMod val="50000"/>
                  </a:schemeClr>
                </a:solidFill>
                <a:latin typeface="Cambria" panose="02040503050406030204" pitchFamily="18" charset="0"/>
              </a:rPr>
              <a:t>NEGATIVO</a:t>
            </a:r>
            <a:r>
              <a:rPr lang="it-IT" sz="1600" dirty="0">
                <a:solidFill>
                  <a:schemeClr val="tx1">
                    <a:lumMod val="95000"/>
                    <a:lumOff val="5000"/>
                  </a:schemeClr>
                </a:solidFill>
                <a:latin typeface="Cambria" panose="02040503050406030204" pitchFamily="18" charset="0"/>
              </a:rPr>
              <a:t> </a:t>
            </a:r>
            <a:r>
              <a:rPr lang="it-IT" sz="1400" dirty="0">
                <a:solidFill>
                  <a:prstClr val="black">
                    <a:lumMod val="95000"/>
                    <a:lumOff val="5000"/>
                  </a:prstClr>
                </a:solidFill>
                <a:latin typeface="Cambria" panose="02040503050406030204" pitchFamily="18" charset="0"/>
              </a:rPr>
              <a:t>= può avere anche una valenza positiva, ma sono i pregiudizi negativi a influenzare profondamente le relazioni tra gli individui.</a:t>
            </a:r>
            <a:endParaRPr lang="it-IT" sz="1600" dirty="0">
              <a:solidFill>
                <a:schemeClr val="tx1">
                  <a:lumMod val="95000"/>
                  <a:lumOff val="5000"/>
                </a:schemeClr>
              </a:solidFill>
              <a:latin typeface="Cambria" panose="02040503050406030204" pitchFamily="18" charset="0"/>
            </a:endParaRPr>
          </a:p>
          <a:p>
            <a:pPr lvl="0"/>
            <a:endParaRPr lang="it-IT" sz="1600" b="1" dirty="0">
              <a:solidFill>
                <a:schemeClr val="tx2">
                  <a:lumMod val="50000"/>
                </a:schemeClr>
              </a:solidFill>
              <a:latin typeface="Cambria" panose="02040503050406030204" pitchFamily="18" charset="0"/>
            </a:endParaRPr>
          </a:p>
          <a:p>
            <a:pPr lvl="0"/>
            <a:r>
              <a:rPr lang="it-IT" sz="1600" b="1" dirty="0">
                <a:solidFill>
                  <a:schemeClr val="tx2">
                    <a:lumMod val="50000"/>
                  </a:schemeClr>
                </a:solidFill>
                <a:latin typeface="Cambria" panose="02040503050406030204" pitchFamily="18" charset="0"/>
              </a:rPr>
              <a:t>Fondato esclusivamente sull’appartenenza di un individuo ad un GRUPPO SOCIALE </a:t>
            </a:r>
            <a:r>
              <a:rPr lang="it-IT" sz="1400" dirty="0">
                <a:solidFill>
                  <a:prstClr val="black">
                    <a:lumMod val="95000"/>
                    <a:lumOff val="5000"/>
                  </a:prstClr>
                </a:solidFill>
                <a:latin typeface="Cambria" panose="02040503050406030204" pitchFamily="18" charset="0"/>
              </a:rPr>
              <a:t>= è indirizzato spesso a un singolo individuo, ma è un fenomeno di gruppo, ovvero si attiva quando in noi è saliente l’appartenenza di un individuo a un gruppo diverso rispetto al nostro.</a:t>
            </a:r>
          </a:p>
        </p:txBody>
      </p:sp>
    </p:spTree>
    <p:extLst>
      <p:ext uri="{BB962C8B-B14F-4D97-AF65-F5344CB8AC3E}">
        <p14:creationId xmlns:p14="http://schemas.microsoft.com/office/powerpoint/2010/main" val="16042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9" presetClass="emph" presetSubtype="0" nodeType="withEffect">
                                  <p:stCondLst>
                                    <p:cond delay="0"/>
                                  </p:stCondLst>
                                  <p:childTnLst>
                                    <p:set>
                                      <p:cBhvr>
                                        <p:cTn id="16" dur="indefinite"/>
                                        <p:tgtEl>
                                          <p:spTgt spid="5"/>
                                        </p:tgtEl>
                                        <p:attrNameLst>
                                          <p:attrName>style.opacity</p:attrName>
                                        </p:attrNameLst>
                                      </p:cBhvr>
                                      <p:to>
                                        <p:strVal val="0.5"/>
                                      </p:to>
                                    </p:set>
                                    <p:animEffect filter="image" prLst="opacity: 0.5">
                                      <p:cBhvr rctx="IE">
                                        <p:cTn id="1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20</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The </a:t>
            </a:r>
            <a:r>
              <a:rPr lang="it-IT" sz="2400" b="1" dirty="0" err="1">
                <a:solidFill>
                  <a:schemeClr val="tx1"/>
                </a:solidFill>
                <a:latin typeface="Cambria" panose="02040503050406030204" pitchFamily="18" charset="0"/>
                <a:cs typeface="Arial" panose="020B0604020202020204" pitchFamily="34" charset="0"/>
              </a:rPr>
              <a:t>Robber’s</a:t>
            </a:r>
            <a:r>
              <a:rPr lang="it-IT" sz="2400" b="1" dirty="0">
                <a:solidFill>
                  <a:schemeClr val="tx1"/>
                </a:solidFill>
                <a:latin typeface="Cambria" panose="02040503050406030204" pitchFamily="18" charset="0"/>
                <a:cs typeface="Arial" panose="020B0604020202020204" pitchFamily="34" charset="0"/>
              </a:rPr>
              <a:t> cave </a:t>
            </a:r>
            <a:r>
              <a:rPr lang="it-IT" sz="2400" b="1" dirty="0" err="1">
                <a:solidFill>
                  <a:schemeClr val="tx1"/>
                </a:solidFill>
                <a:latin typeface="Cambria" panose="02040503050406030204" pitchFamily="18" charset="0"/>
                <a:cs typeface="Arial" panose="020B0604020202020204" pitchFamily="34" charset="0"/>
              </a:rPr>
              <a:t>experiment</a:t>
            </a:r>
            <a:r>
              <a:rPr lang="it-IT" sz="2400" b="1" dirty="0">
                <a:solidFill>
                  <a:schemeClr val="tx1"/>
                </a:solidFill>
                <a:latin typeface="Cambria" panose="02040503050406030204" pitchFamily="18" charset="0"/>
                <a:cs typeface="Arial" panose="020B0604020202020204" pitchFamily="34" charset="0"/>
              </a:rPr>
              <a:t>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e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1953]</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5" name="CasellaDiTesto 14">
            <a:extLst>
              <a:ext uri="{FF2B5EF4-FFF2-40B4-BE49-F238E27FC236}">
                <a16:creationId xmlns:a16="http://schemas.microsoft.com/office/drawing/2014/main" id="{C4A2DDC0-563F-1F42-B67F-92ED24F3E372}"/>
              </a:ext>
            </a:extLst>
          </p:cNvPr>
          <p:cNvSpPr txBox="1"/>
          <p:nvPr/>
        </p:nvSpPr>
        <p:spPr>
          <a:xfrm>
            <a:off x="1701110" y="1702215"/>
            <a:ext cx="8521885" cy="338554"/>
          </a:xfrm>
          <a:prstGeom prst="rect">
            <a:avLst/>
          </a:prstGeom>
          <a:noFill/>
          <a:ln>
            <a:solidFill>
              <a:schemeClr val="tx2">
                <a:lumMod val="50000"/>
              </a:schemeClr>
            </a:solidFill>
          </a:ln>
        </p:spPr>
        <p:txBody>
          <a:bodyPr wrap="square" rtlCol="0">
            <a:spAutoFit/>
          </a:bodyPr>
          <a:lstStyle/>
          <a:p>
            <a:r>
              <a:rPr lang="it-IT" sz="1600" b="1" dirty="0">
                <a:solidFill>
                  <a:schemeClr val="tx2">
                    <a:lumMod val="75000"/>
                  </a:schemeClr>
                </a:solidFill>
                <a:latin typeface="Cambria" panose="02040503050406030204" pitchFamily="18" charset="0"/>
              </a:rPr>
              <a:t>FASE III: Cooperazione </a:t>
            </a:r>
            <a:r>
              <a:rPr lang="it-IT" sz="1600" b="1" dirty="0" err="1">
                <a:solidFill>
                  <a:schemeClr val="tx2">
                    <a:lumMod val="75000"/>
                  </a:schemeClr>
                </a:solidFill>
                <a:latin typeface="Cambria" panose="02040503050406030204" pitchFamily="18" charset="0"/>
              </a:rPr>
              <a:t>integruppi</a:t>
            </a:r>
            <a:endParaRPr lang="it-IT" sz="1600" dirty="0">
              <a:latin typeface="Cambria" panose="02040503050406030204" pitchFamily="18" charset="0"/>
            </a:endParaRPr>
          </a:p>
        </p:txBody>
      </p:sp>
      <p:grpSp>
        <p:nvGrpSpPr>
          <p:cNvPr id="2" name="Gruppo 1">
            <a:extLst>
              <a:ext uri="{FF2B5EF4-FFF2-40B4-BE49-F238E27FC236}">
                <a16:creationId xmlns:a16="http://schemas.microsoft.com/office/drawing/2014/main" id="{0081516A-D93F-9A45-A8DA-49EE48F27B87}"/>
              </a:ext>
            </a:extLst>
          </p:cNvPr>
          <p:cNvGrpSpPr/>
          <p:nvPr/>
        </p:nvGrpSpPr>
        <p:grpSpPr>
          <a:xfrm>
            <a:off x="1696537" y="2298359"/>
            <a:ext cx="8527362" cy="2310065"/>
            <a:chOff x="172537" y="2298358"/>
            <a:chExt cx="8527362" cy="2310065"/>
          </a:xfrm>
        </p:grpSpPr>
        <p:sp>
          <p:nvSpPr>
            <p:cNvPr id="9" name="CasellaDiTesto 8">
              <a:extLst>
                <a:ext uri="{FF2B5EF4-FFF2-40B4-BE49-F238E27FC236}">
                  <a16:creationId xmlns:a16="http://schemas.microsoft.com/office/drawing/2014/main" id="{EF0DCD5B-2DD6-444F-9210-2300A5542109}"/>
                </a:ext>
              </a:extLst>
            </p:cNvPr>
            <p:cNvSpPr txBox="1"/>
            <p:nvPr/>
          </p:nvSpPr>
          <p:spPr>
            <a:xfrm>
              <a:off x="172537" y="2298358"/>
              <a:ext cx="8521885" cy="830997"/>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Gli sperimentatori cambiarono l’interdipendenza (</a:t>
              </a:r>
              <a:r>
                <a:rPr lang="it-IT" sz="1600" b="1" dirty="0">
                  <a:latin typeface="Cambria" panose="02040503050406030204" pitchFamily="18" charset="0"/>
                </a:rPr>
                <a:t>da</a:t>
              </a:r>
              <a:r>
                <a:rPr lang="it-IT" sz="1600" dirty="0">
                  <a:latin typeface="Cambria" panose="02040503050406030204" pitchFamily="18" charset="0"/>
                </a:rPr>
                <a:t> </a:t>
              </a:r>
              <a:r>
                <a:rPr lang="it-IT" sz="1600" b="1" dirty="0">
                  <a:latin typeface="Cambria" panose="02040503050406030204" pitchFamily="18" charset="0"/>
                </a:rPr>
                <a:t>negativa a positiva</a:t>
              </a:r>
              <a:r>
                <a:rPr lang="it-IT" sz="1600" dirty="0">
                  <a:latin typeface="Cambria" panose="02040503050406030204" pitchFamily="18" charset="0"/>
                </a:rPr>
                <a:t>) attraverso l’introduzione di OBIETTIVI SOVRAORDINATI (ad esempio, rottura della tubatura dell’acqua, guasto del camion che portava i viveri).</a:t>
              </a:r>
            </a:p>
          </p:txBody>
        </p:sp>
        <p:sp>
          <p:nvSpPr>
            <p:cNvPr id="8" name="CasellaDiTesto 7">
              <a:extLst>
                <a:ext uri="{FF2B5EF4-FFF2-40B4-BE49-F238E27FC236}">
                  <a16:creationId xmlns:a16="http://schemas.microsoft.com/office/drawing/2014/main" id="{74870C5A-BCD1-9F48-A79C-DF9F12CD08DC}"/>
                </a:ext>
              </a:extLst>
            </p:cNvPr>
            <p:cNvSpPr txBox="1"/>
            <p:nvPr/>
          </p:nvSpPr>
          <p:spPr>
            <a:xfrm>
              <a:off x="3569365" y="3284984"/>
              <a:ext cx="5130534" cy="1323439"/>
            </a:xfrm>
            <a:prstGeom prst="rect">
              <a:avLst/>
            </a:prstGeom>
            <a:noFill/>
            <a:ln w="19050">
              <a:solidFill>
                <a:srgbClr val="C00000"/>
              </a:solidFill>
            </a:ln>
          </p:spPr>
          <p:txBody>
            <a:bodyPr wrap="square" rtlCol="0">
              <a:spAutoFit/>
            </a:bodyPr>
            <a:lstStyle/>
            <a:p>
              <a:r>
                <a:rPr lang="it-IT" sz="1600" dirty="0">
                  <a:latin typeface="Cambria" panose="02040503050406030204" pitchFamily="18" charset="0"/>
                </a:rPr>
                <a:t>Gli obiettivi sovraordinati sono obiettivi </a:t>
              </a:r>
              <a:r>
                <a:rPr lang="it-IT" sz="1600" b="1" dirty="0">
                  <a:latin typeface="Cambria" panose="02040503050406030204" pitchFamily="18" charset="0"/>
                </a:rPr>
                <a:t>importanti per entrambi </a:t>
              </a:r>
              <a:r>
                <a:rPr lang="it-IT" sz="1600" dirty="0">
                  <a:latin typeface="Cambria" panose="02040503050406030204" pitchFamily="18" charset="0"/>
                </a:rPr>
                <a:t>i gruppi e per il cui raggiungimento è necessaria la </a:t>
              </a:r>
              <a:r>
                <a:rPr lang="it-IT" sz="1600" b="1" dirty="0">
                  <a:latin typeface="Cambria" panose="02040503050406030204" pitchFamily="18" charset="0"/>
                </a:rPr>
                <a:t>cooperazione con l’altro gruppo</a:t>
              </a:r>
              <a:r>
                <a:rPr lang="it-IT" sz="1600" dirty="0">
                  <a:latin typeface="Cambria" panose="02040503050406030204" pitchFamily="18" charset="0"/>
                </a:rPr>
                <a:t>. I due gruppi devono quindi agire assieme e in maniera coordinata per raggiungere l’obiettivo.</a:t>
              </a:r>
              <a:endParaRPr lang="it-IT" sz="1600" b="1" dirty="0">
                <a:latin typeface="Cambria" panose="02040503050406030204" pitchFamily="18" charset="0"/>
              </a:endParaRPr>
            </a:p>
          </p:txBody>
        </p:sp>
      </p:grpSp>
      <p:sp>
        <p:nvSpPr>
          <p:cNvPr id="10" name="CasellaDiTesto 9">
            <a:extLst>
              <a:ext uri="{FF2B5EF4-FFF2-40B4-BE49-F238E27FC236}">
                <a16:creationId xmlns:a16="http://schemas.microsoft.com/office/drawing/2014/main" id="{46C0E458-CDB3-6846-82DA-1CA06EE97BF4}"/>
              </a:ext>
            </a:extLst>
          </p:cNvPr>
          <p:cNvSpPr txBox="1"/>
          <p:nvPr/>
        </p:nvSpPr>
        <p:spPr>
          <a:xfrm>
            <a:off x="1750580" y="4817232"/>
            <a:ext cx="8521885" cy="1077218"/>
          </a:xfrm>
          <a:prstGeom prst="rect">
            <a:avLst/>
          </a:prstGeom>
          <a:noFill/>
          <a:ln>
            <a:solidFill>
              <a:schemeClr val="tx2">
                <a:lumMod val="50000"/>
              </a:schemeClr>
            </a:solidFill>
          </a:ln>
        </p:spPr>
        <p:txBody>
          <a:bodyPr wrap="square" rtlCol="0">
            <a:spAutoFit/>
          </a:bodyPr>
          <a:lstStyle/>
          <a:p>
            <a:r>
              <a:rPr lang="it-IT" sz="1600" dirty="0">
                <a:latin typeface="Cambria" panose="02040503050406030204" pitchFamily="18" charset="0"/>
              </a:rPr>
              <a:t>L’introduzione di obiettivi sovraordinati ha conseguenze positive:</a:t>
            </a:r>
          </a:p>
          <a:p>
            <a:pPr marL="285750" indent="-285750">
              <a:buFont typeface="Arial" panose="020B0604020202020204" pitchFamily="34" charset="0"/>
              <a:buChar char="•"/>
            </a:pPr>
            <a:r>
              <a:rPr lang="it-IT" sz="1600" b="1" dirty="0">
                <a:latin typeface="Cambria" panose="02040503050406030204" pitchFamily="18" charset="0"/>
              </a:rPr>
              <a:t>diminuisce i pregiudizi e i comportamenti aggressivi </a:t>
            </a:r>
            <a:r>
              <a:rPr lang="it-IT" sz="1600" dirty="0">
                <a:latin typeface="Cambria" panose="02040503050406030204" pitchFamily="18" charset="0"/>
              </a:rPr>
              <a:t>nei confronti dell’altro gruppo;</a:t>
            </a:r>
          </a:p>
          <a:p>
            <a:pPr marL="285750" indent="-285750">
              <a:buFont typeface="Arial" panose="020B0604020202020204" pitchFamily="34" charset="0"/>
              <a:buChar char="•"/>
            </a:pPr>
            <a:r>
              <a:rPr lang="it-IT" sz="1600" dirty="0">
                <a:latin typeface="Cambria" panose="02040503050406030204" pitchFamily="18" charset="0"/>
              </a:rPr>
              <a:t>porta alla nascita di </a:t>
            </a:r>
            <a:r>
              <a:rPr lang="it-IT" sz="1600" b="1" dirty="0">
                <a:latin typeface="Cambria" panose="02040503050406030204" pitchFamily="18" charset="0"/>
              </a:rPr>
              <a:t>amicizie intergruppi</a:t>
            </a:r>
            <a:r>
              <a:rPr lang="it-IT" sz="1600" dirty="0">
                <a:latin typeface="Cambria" panose="02040503050406030204" pitchFamily="18" charset="0"/>
              </a:rPr>
              <a:t>;</a:t>
            </a:r>
          </a:p>
          <a:p>
            <a:pPr marL="285750" indent="-285750">
              <a:buFont typeface="Arial" panose="020B0604020202020204" pitchFamily="34" charset="0"/>
              <a:buChar char="•"/>
            </a:pPr>
            <a:r>
              <a:rPr lang="it-IT" sz="1600" b="1" dirty="0">
                <a:latin typeface="Cambria" panose="02040503050406030204" pitchFamily="18" charset="0"/>
              </a:rPr>
              <a:t>riduce la salienza di appartenenza </a:t>
            </a:r>
            <a:r>
              <a:rPr lang="it-IT" sz="1600" dirty="0">
                <a:latin typeface="Cambria" panose="02040503050406030204" pitchFamily="18" charset="0"/>
              </a:rPr>
              <a:t>al proprio gruppo.</a:t>
            </a:r>
          </a:p>
        </p:txBody>
      </p:sp>
    </p:spTree>
    <p:extLst>
      <p:ext uri="{BB962C8B-B14F-4D97-AF65-F5344CB8AC3E}">
        <p14:creationId xmlns:p14="http://schemas.microsoft.com/office/powerpoint/2010/main" val="26408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21</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The </a:t>
            </a:r>
            <a:r>
              <a:rPr lang="it-IT" sz="2400" b="1" dirty="0" err="1">
                <a:solidFill>
                  <a:schemeClr val="tx1"/>
                </a:solidFill>
                <a:latin typeface="Cambria" panose="02040503050406030204" pitchFamily="18" charset="0"/>
                <a:cs typeface="Arial" panose="020B0604020202020204" pitchFamily="34" charset="0"/>
              </a:rPr>
              <a:t>Robber’s</a:t>
            </a:r>
            <a:r>
              <a:rPr lang="it-IT" sz="2400" b="1" dirty="0">
                <a:solidFill>
                  <a:schemeClr val="tx1"/>
                </a:solidFill>
                <a:latin typeface="Cambria" panose="02040503050406030204" pitchFamily="18" charset="0"/>
                <a:cs typeface="Arial" panose="020B0604020202020204" pitchFamily="34" charset="0"/>
              </a:rPr>
              <a:t> cave </a:t>
            </a:r>
            <a:r>
              <a:rPr lang="it-IT" sz="2400" b="1" dirty="0" err="1">
                <a:solidFill>
                  <a:schemeClr val="tx1"/>
                </a:solidFill>
                <a:latin typeface="Cambria" panose="02040503050406030204" pitchFamily="18" charset="0"/>
                <a:cs typeface="Arial" panose="020B0604020202020204" pitchFamily="34" charset="0"/>
              </a:rPr>
              <a:t>experiment</a:t>
            </a:r>
            <a:r>
              <a:rPr lang="it-IT" sz="2400" b="1" dirty="0">
                <a:solidFill>
                  <a:schemeClr val="tx1"/>
                </a:solidFill>
                <a:latin typeface="Cambria" panose="02040503050406030204" pitchFamily="18" charset="0"/>
                <a:cs typeface="Arial" panose="020B0604020202020204" pitchFamily="34" charset="0"/>
              </a:rPr>
              <a:t>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e </a:t>
            </a:r>
            <a:r>
              <a:rPr lang="it-IT" sz="2400" b="1" dirty="0" err="1">
                <a:solidFill>
                  <a:schemeClr val="tx1"/>
                </a:solidFill>
                <a:latin typeface="Cambria" panose="02040503050406030204" pitchFamily="18" charset="0"/>
                <a:cs typeface="Arial" panose="020B0604020202020204" pitchFamily="34" charset="0"/>
              </a:rPr>
              <a:t>Sherif</a:t>
            </a:r>
            <a:r>
              <a:rPr lang="it-IT" sz="2400" b="1" dirty="0">
                <a:solidFill>
                  <a:schemeClr val="tx1"/>
                </a:solidFill>
                <a:latin typeface="Cambria" panose="02040503050406030204" pitchFamily="18" charset="0"/>
                <a:cs typeface="Arial" panose="020B0604020202020204" pitchFamily="34" charset="0"/>
              </a:rPr>
              <a:t>, 1953]</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8" y="1720340"/>
            <a:ext cx="8713723" cy="1077218"/>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La Teoria del Conflitto realistico è particolarmente importante perché dimostra come la </a:t>
            </a:r>
            <a:r>
              <a:rPr lang="it-IT" sz="1600" b="1" dirty="0">
                <a:latin typeface="Cambria" panose="02040503050406030204" pitchFamily="18" charset="0"/>
              </a:rPr>
              <a:t>competizione e l’interdipendenza negativa </a:t>
            </a:r>
            <a:r>
              <a:rPr lang="it-IT" sz="1600" dirty="0">
                <a:latin typeface="Cambria" panose="02040503050406030204" pitchFamily="18" charset="0"/>
              </a:rPr>
              <a:t>tra due gruppi </a:t>
            </a:r>
            <a:r>
              <a:rPr lang="it-IT" sz="1600" b="1" dirty="0">
                <a:latin typeface="Cambria" panose="02040503050406030204" pitchFamily="18" charset="0"/>
              </a:rPr>
              <a:t>aumentano pregiudizio e discriminazione </a:t>
            </a:r>
            <a:r>
              <a:rPr lang="it-IT" sz="1600" dirty="0">
                <a:latin typeface="Cambria" panose="02040503050406030204" pitchFamily="18" charset="0"/>
              </a:rPr>
              <a:t>e indica una prima </a:t>
            </a:r>
            <a:r>
              <a:rPr lang="it-IT" sz="1600" b="1" dirty="0">
                <a:latin typeface="Cambria" panose="02040503050406030204" pitchFamily="18" charset="0"/>
              </a:rPr>
              <a:t>via di</a:t>
            </a:r>
            <a:r>
              <a:rPr lang="it-IT" sz="1600" dirty="0">
                <a:latin typeface="Cambria" panose="02040503050406030204" pitchFamily="18" charset="0"/>
              </a:rPr>
              <a:t> </a:t>
            </a:r>
            <a:r>
              <a:rPr lang="it-IT" sz="1600" b="1" dirty="0">
                <a:latin typeface="Cambria" panose="02040503050406030204" pitchFamily="18" charset="0"/>
              </a:rPr>
              <a:t>riduzione</a:t>
            </a:r>
            <a:r>
              <a:rPr lang="it-IT" sz="1600" dirty="0">
                <a:latin typeface="Cambria" panose="02040503050406030204" pitchFamily="18" charset="0"/>
              </a:rPr>
              <a:t> di questi processi (introduzione di scopi sovraordinati).</a:t>
            </a:r>
          </a:p>
        </p:txBody>
      </p:sp>
      <p:grpSp>
        <p:nvGrpSpPr>
          <p:cNvPr id="2" name="Gruppo 1">
            <a:extLst>
              <a:ext uri="{FF2B5EF4-FFF2-40B4-BE49-F238E27FC236}">
                <a16:creationId xmlns:a16="http://schemas.microsoft.com/office/drawing/2014/main" id="{293B3189-1A65-7140-87E0-C7191D33A4FB}"/>
              </a:ext>
            </a:extLst>
          </p:cNvPr>
          <p:cNvGrpSpPr/>
          <p:nvPr/>
        </p:nvGrpSpPr>
        <p:grpSpPr>
          <a:xfrm>
            <a:off x="1736540" y="3055258"/>
            <a:ext cx="8679941" cy="2822015"/>
            <a:chOff x="212539" y="3055257"/>
            <a:chExt cx="8679941" cy="2822015"/>
          </a:xfrm>
        </p:grpSpPr>
        <p:sp>
          <p:nvSpPr>
            <p:cNvPr id="12" name="CasellaDiTesto 11">
              <a:extLst>
                <a:ext uri="{FF2B5EF4-FFF2-40B4-BE49-F238E27FC236}">
                  <a16:creationId xmlns:a16="http://schemas.microsoft.com/office/drawing/2014/main" id="{ECA7E8D6-EA88-994C-9C06-A4D1DE48977D}"/>
                </a:ext>
              </a:extLst>
            </p:cNvPr>
            <p:cNvSpPr txBox="1"/>
            <p:nvPr/>
          </p:nvSpPr>
          <p:spPr>
            <a:xfrm>
              <a:off x="212539" y="3055257"/>
              <a:ext cx="834148" cy="369332"/>
            </a:xfrm>
            <a:prstGeom prst="rect">
              <a:avLst/>
            </a:prstGeom>
            <a:noFill/>
            <a:ln w="3175">
              <a:noFill/>
            </a:ln>
          </p:spPr>
          <p:txBody>
            <a:bodyPr wrap="square" rtlCol="0">
              <a:spAutoFit/>
            </a:bodyPr>
            <a:lstStyle/>
            <a:p>
              <a:r>
                <a:rPr lang="it-IT" b="1" dirty="0">
                  <a:solidFill>
                    <a:schemeClr val="accent2">
                      <a:lumMod val="50000"/>
                    </a:schemeClr>
                  </a:solidFill>
                  <a:latin typeface="Cambria" panose="02040503050406030204" pitchFamily="18" charset="0"/>
                </a:rPr>
                <a:t>MA…</a:t>
              </a:r>
            </a:p>
          </p:txBody>
        </p:sp>
        <p:sp>
          <p:nvSpPr>
            <p:cNvPr id="13" name="CasellaDiTesto 12">
              <a:extLst>
                <a:ext uri="{FF2B5EF4-FFF2-40B4-BE49-F238E27FC236}">
                  <a16:creationId xmlns:a16="http://schemas.microsoft.com/office/drawing/2014/main" id="{700DCE51-585F-1A45-A96C-9795D46ADAE8}"/>
                </a:ext>
              </a:extLst>
            </p:cNvPr>
            <p:cNvSpPr txBox="1"/>
            <p:nvPr/>
          </p:nvSpPr>
          <p:spPr>
            <a:xfrm>
              <a:off x="212539" y="4109672"/>
              <a:ext cx="8679941" cy="646331"/>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Il pregiudizio era </a:t>
              </a:r>
              <a:r>
                <a:rPr lang="it-IT" b="1" dirty="0">
                  <a:latin typeface="Cambria" panose="02040503050406030204" pitchFamily="18" charset="0"/>
                </a:rPr>
                <a:t>iniziato</a:t>
              </a:r>
              <a:r>
                <a:rPr lang="it-IT" dirty="0">
                  <a:latin typeface="Cambria" panose="02040503050406030204" pitchFamily="18" charset="0"/>
                </a:rPr>
                <a:t> ancora </a:t>
              </a:r>
              <a:r>
                <a:rPr lang="it-IT" b="1" dirty="0">
                  <a:latin typeface="Cambria" panose="02040503050406030204" pitchFamily="18" charset="0"/>
                </a:rPr>
                <a:t>prima dell’introduzione di attività competitive </a:t>
              </a:r>
              <a:r>
                <a:rPr lang="it-IT" dirty="0">
                  <a:latin typeface="Cambria" panose="02040503050406030204" pitchFamily="18" charset="0"/>
                </a:rPr>
                <a:t>tra i due gruppi.</a:t>
              </a:r>
            </a:p>
          </p:txBody>
        </p:sp>
        <p:sp>
          <p:nvSpPr>
            <p:cNvPr id="16" name="CasellaDiTesto 15">
              <a:extLst>
                <a:ext uri="{FF2B5EF4-FFF2-40B4-BE49-F238E27FC236}">
                  <a16:creationId xmlns:a16="http://schemas.microsoft.com/office/drawing/2014/main" id="{177647FC-6864-8F4D-9583-86B943E41E4B}"/>
                </a:ext>
              </a:extLst>
            </p:cNvPr>
            <p:cNvSpPr txBox="1"/>
            <p:nvPr/>
          </p:nvSpPr>
          <p:spPr>
            <a:xfrm>
              <a:off x="212539" y="4953942"/>
              <a:ext cx="8679941" cy="923330"/>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La competizione per scarse risorse e l’interdipendenza negativa </a:t>
              </a:r>
              <a:r>
                <a:rPr lang="it-IT" b="1" dirty="0">
                  <a:latin typeface="Cambria" panose="02040503050406030204" pitchFamily="18" charset="0"/>
                </a:rPr>
                <a:t>NON sono condizioni necessarie </a:t>
              </a:r>
              <a:r>
                <a:rPr lang="it-IT" dirty="0">
                  <a:latin typeface="Cambria" panose="02040503050406030204" pitchFamily="18" charset="0"/>
                </a:rPr>
                <a:t>perché nasca il pregiudizio: ci può essere pregiudizio e discriminazione verso l’altro gruppo anche in assenza di competizione.</a:t>
              </a:r>
            </a:p>
          </p:txBody>
        </p:sp>
        <p:sp>
          <p:nvSpPr>
            <p:cNvPr id="17" name="CasellaDiTesto 16">
              <a:extLst>
                <a:ext uri="{FF2B5EF4-FFF2-40B4-BE49-F238E27FC236}">
                  <a16:creationId xmlns:a16="http://schemas.microsoft.com/office/drawing/2014/main" id="{137745E0-B98D-1A47-813C-A138D68184FE}"/>
                </a:ext>
              </a:extLst>
            </p:cNvPr>
            <p:cNvSpPr txBox="1"/>
            <p:nvPr/>
          </p:nvSpPr>
          <p:spPr>
            <a:xfrm>
              <a:off x="212539" y="3573016"/>
              <a:ext cx="8679941" cy="369332"/>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Non permette di spiegare tutti i </a:t>
              </a:r>
              <a:r>
                <a:rPr lang="it-IT" b="1" dirty="0">
                  <a:latin typeface="Cambria" panose="02040503050406030204" pitchFamily="18" charset="0"/>
                </a:rPr>
                <a:t>tipi di pregiudizio</a:t>
              </a:r>
              <a:r>
                <a:rPr lang="it-IT" dirty="0">
                  <a:latin typeface="Cambria" panose="02040503050406030204" pitchFamily="18" charset="0"/>
                </a:rPr>
                <a:t>.</a:t>
              </a:r>
            </a:p>
          </p:txBody>
        </p:sp>
      </p:grpSp>
    </p:spTree>
    <p:extLst>
      <p:ext uri="{BB962C8B-B14F-4D97-AF65-F5344CB8AC3E}">
        <p14:creationId xmlns:p14="http://schemas.microsoft.com/office/powerpoint/2010/main" val="422620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22</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La teoria dell’identità sociale</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8" y="1720340"/>
            <a:ext cx="8713723" cy="369332"/>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Il pregiudizio è un fenomeno che </a:t>
            </a:r>
            <a:r>
              <a:rPr lang="it-IT" b="1" dirty="0">
                <a:latin typeface="Cambria" panose="02040503050406030204" pitchFamily="18" charset="0"/>
              </a:rPr>
              <a:t>riguarda tutti gli individui</a:t>
            </a:r>
            <a:r>
              <a:rPr lang="it-IT" dirty="0">
                <a:latin typeface="Cambria" panose="02040503050406030204" pitchFamily="18" charset="0"/>
              </a:rPr>
              <a:t>.</a:t>
            </a:r>
          </a:p>
        </p:txBody>
      </p:sp>
      <p:sp>
        <p:nvSpPr>
          <p:cNvPr id="10" name="CasellaDiTesto 9">
            <a:extLst>
              <a:ext uri="{FF2B5EF4-FFF2-40B4-BE49-F238E27FC236}">
                <a16:creationId xmlns:a16="http://schemas.microsoft.com/office/drawing/2014/main" id="{EF034164-0E5F-4E42-BBF6-78F23044C643}"/>
              </a:ext>
            </a:extLst>
          </p:cNvPr>
          <p:cNvSpPr txBox="1"/>
          <p:nvPr/>
        </p:nvSpPr>
        <p:spPr>
          <a:xfrm>
            <a:off x="1702758" y="2361143"/>
            <a:ext cx="8713723" cy="646331"/>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Esistono </a:t>
            </a:r>
            <a:r>
              <a:rPr lang="it-IT" b="1" dirty="0">
                <a:latin typeface="Cambria" panose="02040503050406030204" pitchFamily="18" charset="0"/>
              </a:rPr>
              <a:t>particolari caratteristiche individuali e condizioni socio-economiche </a:t>
            </a:r>
            <a:r>
              <a:rPr lang="it-IT" dirty="0">
                <a:latin typeface="Cambria" panose="02040503050406030204" pitchFamily="18" charset="0"/>
              </a:rPr>
              <a:t>che possono accentuare espressioni di pregiudizio, </a:t>
            </a:r>
            <a:r>
              <a:rPr lang="it-IT" b="1" dirty="0">
                <a:solidFill>
                  <a:schemeClr val="accent2"/>
                </a:solidFill>
                <a:latin typeface="Cambria" panose="02040503050406030204" pitchFamily="18" charset="0"/>
              </a:rPr>
              <a:t>ma non possono spiegarne le origini</a:t>
            </a:r>
            <a:r>
              <a:rPr lang="it-IT" dirty="0">
                <a:latin typeface="Cambria" panose="02040503050406030204" pitchFamily="18" charset="0"/>
              </a:rPr>
              <a:t>.</a:t>
            </a:r>
          </a:p>
        </p:txBody>
      </p:sp>
      <p:grpSp>
        <p:nvGrpSpPr>
          <p:cNvPr id="3" name="Gruppo 2">
            <a:extLst>
              <a:ext uri="{FF2B5EF4-FFF2-40B4-BE49-F238E27FC236}">
                <a16:creationId xmlns:a16="http://schemas.microsoft.com/office/drawing/2014/main" id="{07341D3D-E132-C84C-A155-DCE560D2D072}"/>
              </a:ext>
            </a:extLst>
          </p:cNvPr>
          <p:cNvGrpSpPr/>
          <p:nvPr/>
        </p:nvGrpSpPr>
        <p:grpSpPr>
          <a:xfrm>
            <a:off x="1702758" y="3502749"/>
            <a:ext cx="8713723" cy="1941478"/>
            <a:chOff x="178757" y="3502749"/>
            <a:chExt cx="8713723" cy="1941478"/>
          </a:xfrm>
        </p:grpSpPr>
        <p:sp>
          <p:nvSpPr>
            <p:cNvPr id="11" name="CasellaDiTesto 10">
              <a:extLst>
                <a:ext uri="{FF2B5EF4-FFF2-40B4-BE49-F238E27FC236}">
                  <a16:creationId xmlns:a16="http://schemas.microsoft.com/office/drawing/2014/main" id="{B9D1342A-909E-DF45-A4E9-FC9598DBD2A2}"/>
                </a:ext>
              </a:extLst>
            </p:cNvPr>
            <p:cNvSpPr txBox="1"/>
            <p:nvPr/>
          </p:nvSpPr>
          <p:spPr>
            <a:xfrm>
              <a:off x="178757" y="3502749"/>
              <a:ext cx="8713723" cy="646331"/>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Le origini del pregiudizio vanno ricercate nei </a:t>
              </a:r>
              <a:r>
                <a:rPr lang="it-IT" b="1" dirty="0">
                  <a:latin typeface="Cambria" panose="02040503050406030204" pitchFamily="18" charset="0"/>
                </a:rPr>
                <a:t>NORMALI PROCESSI COGNITIVI E MOTIVAZIONALI DELL’INDIVIDUO.</a:t>
              </a:r>
            </a:p>
          </p:txBody>
        </p:sp>
        <p:sp>
          <p:nvSpPr>
            <p:cNvPr id="2" name="CasellaDiTesto 1">
              <a:extLst>
                <a:ext uri="{FF2B5EF4-FFF2-40B4-BE49-F238E27FC236}">
                  <a16:creationId xmlns:a16="http://schemas.microsoft.com/office/drawing/2014/main" id="{B2C6FDE5-412F-2B46-934C-1C6EEF6E7DFD}"/>
                </a:ext>
              </a:extLst>
            </p:cNvPr>
            <p:cNvSpPr txBox="1"/>
            <p:nvPr/>
          </p:nvSpPr>
          <p:spPr>
            <a:xfrm>
              <a:off x="2855568" y="4315419"/>
              <a:ext cx="1716432" cy="338554"/>
            </a:xfrm>
            <a:prstGeom prst="rect">
              <a:avLst/>
            </a:prstGeom>
            <a:noFill/>
          </p:spPr>
          <p:txBody>
            <a:bodyPr wrap="none" rtlCol="0">
              <a:spAutoFit/>
            </a:bodyPr>
            <a:lstStyle/>
            <a:p>
              <a:r>
                <a:rPr lang="it-IT" sz="1600" dirty="0">
                  <a:latin typeface="Cambria" panose="02040503050406030204" pitchFamily="18" charset="0"/>
                </a:rPr>
                <a:t>Processi cognitivi</a:t>
              </a:r>
            </a:p>
          </p:txBody>
        </p:sp>
        <p:sp>
          <p:nvSpPr>
            <p:cNvPr id="15" name="CasellaDiTesto 14">
              <a:extLst>
                <a:ext uri="{FF2B5EF4-FFF2-40B4-BE49-F238E27FC236}">
                  <a16:creationId xmlns:a16="http://schemas.microsoft.com/office/drawing/2014/main" id="{E87562BC-C864-AE4A-A623-D4324CED404F}"/>
                </a:ext>
              </a:extLst>
            </p:cNvPr>
            <p:cNvSpPr txBox="1"/>
            <p:nvPr/>
          </p:nvSpPr>
          <p:spPr>
            <a:xfrm>
              <a:off x="2855568" y="5069216"/>
              <a:ext cx="2152833" cy="338554"/>
            </a:xfrm>
            <a:prstGeom prst="rect">
              <a:avLst/>
            </a:prstGeom>
            <a:noFill/>
          </p:spPr>
          <p:txBody>
            <a:bodyPr wrap="none" rtlCol="0">
              <a:spAutoFit/>
            </a:bodyPr>
            <a:lstStyle/>
            <a:p>
              <a:r>
                <a:rPr lang="it-IT" sz="1600" dirty="0">
                  <a:latin typeface="Cambria" panose="02040503050406030204" pitchFamily="18" charset="0"/>
                </a:rPr>
                <a:t>Processi motivazionali</a:t>
              </a:r>
            </a:p>
          </p:txBody>
        </p:sp>
        <p:sp>
          <p:nvSpPr>
            <p:cNvPr id="18" name="CasellaDiTesto 17">
              <a:extLst>
                <a:ext uri="{FF2B5EF4-FFF2-40B4-BE49-F238E27FC236}">
                  <a16:creationId xmlns:a16="http://schemas.microsoft.com/office/drawing/2014/main" id="{2D0D8167-E8E7-4446-A326-EBDDEE7C3912}"/>
                </a:ext>
              </a:extLst>
            </p:cNvPr>
            <p:cNvSpPr txBox="1"/>
            <p:nvPr/>
          </p:nvSpPr>
          <p:spPr>
            <a:xfrm>
              <a:off x="4572000" y="4315419"/>
              <a:ext cx="3168352" cy="369332"/>
            </a:xfrm>
            <a:prstGeom prst="rect">
              <a:avLst/>
            </a:prstGeom>
            <a:solidFill>
              <a:schemeClr val="accent1">
                <a:lumMod val="20000"/>
                <a:lumOff val="80000"/>
              </a:schemeClr>
            </a:solidFill>
            <a:ln w="3175">
              <a:solidFill>
                <a:schemeClr val="tx2">
                  <a:lumMod val="50000"/>
                </a:schemeClr>
              </a:solidFill>
            </a:ln>
          </p:spPr>
          <p:txBody>
            <a:bodyPr wrap="square" rtlCol="0">
              <a:spAutoFit/>
            </a:bodyPr>
            <a:lstStyle/>
            <a:p>
              <a:r>
                <a:rPr lang="it-IT" dirty="0">
                  <a:latin typeface="Cambria" panose="02040503050406030204" pitchFamily="18" charset="0"/>
                </a:rPr>
                <a:t>CATEGORIZZAZIONE SOCIALE</a:t>
              </a:r>
            </a:p>
          </p:txBody>
        </p:sp>
        <p:sp>
          <p:nvSpPr>
            <p:cNvPr id="19" name="CasellaDiTesto 18">
              <a:extLst>
                <a:ext uri="{FF2B5EF4-FFF2-40B4-BE49-F238E27FC236}">
                  <a16:creationId xmlns:a16="http://schemas.microsoft.com/office/drawing/2014/main" id="{862C30BC-1E7F-F14C-BBC1-F232E442A802}"/>
                </a:ext>
              </a:extLst>
            </p:cNvPr>
            <p:cNvSpPr txBox="1"/>
            <p:nvPr/>
          </p:nvSpPr>
          <p:spPr>
            <a:xfrm>
              <a:off x="4952662" y="5069216"/>
              <a:ext cx="2152833" cy="375011"/>
            </a:xfrm>
            <a:prstGeom prst="rect">
              <a:avLst/>
            </a:prstGeom>
            <a:solidFill>
              <a:schemeClr val="accent1">
                <a:lumMod val="20000"/>
                <a:lumOff val="80000"/>
              </a:schemeClr>
            </a:solidFill>
            <a:ln w="3175">
              <a:solidFill>
                <a:schemeClr val="tx2">
                  <a:lumMod val="50000"/>
                </a:schemeClr>
              </a:solidFill>
            </a:ln>
          </p:spPr>
          <p:txBody>
            <a:bodyPr wrap="square" rtlCol="0">
              <a:spAutoFit/>
            </a:bodyPr>
            <a:lstStyle/>
            <a:p>
              <a:r>
                <a:rPr lang="it-IT" dirty="0">
                  <a:latin typeface="Cambria" panose="02040503050406030204" pitchFamily="18" charset="0"/>
                </a:rPr>
                <a:t>IDENTITÀ SOCIALE</a:t>
              </a:r>
            </a:p>
          </p:txBody>
        </p:sp>
      </p:grpSp>
    </p:spTree>
    <p:extLst>
      <p:ext uri="{BB962C8B-B14F-4D97-AF65-F5344CB8AC3E}">
        <p14:creationId xmlns:p14="http://schemas.microsoft.com/office/powerpoint/2010/main" val="97512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23</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La categorizzazione sociale</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grpSp>
        <p:nvGrpSpPr>
          <p:cNvPr id="2" name="Gruppo 1">
            <a:extLst>
              <a:ext uri="{FF2B5EF4-FFF2-40B4-BE49-F238E27FC236}">
                <a16:creationId xmlns:a16="http://schemas.microsoft.com/office/drawing/2014/main" id="{E18E2FF4-19A9-5542-A86D-8EF7A47D33FA}"/>
              </a:ext>
            </a:extLst>
          </p:cNvPr>
          <p:cNvGrpSpPr/>
          <p:nvPr/>
        </p:nvGrpSpPr>
        <p:grpSpPr>
          <a:xfrm>
            <a:off x="1702757" y="1720341"/>
            <a:ext cx="8508044" cy="1946861"/>
            <a:chOff x="178757" y="1720340"/>
            <a:chExt cx="8508044" cy="1946861"/>
          </a:xfrm>
        </p:grpSpPr>
        <p:sp>
          <p:nvSpPr>
            <p:cNvPr id="14" name="CasellaDiTesto 13">
              <a:extLst>
                <a:ext uri="{FF2B5EF4-FFF2-40B4-BE49-F238E27FC236}">
                  <a16:creationId xmlns:a16="http://schemas.microsoft.com/office/drawing/2014/main" id="{5F8F2B93-123B-8A44-9484-FE97110F492A}"/>
                </a:ext>
              </a:extLst>
            </p:cNvPr>
            <p:cNvSpPr txBox="1"/>
            <p:nvPr/>
          </p:nvSpPr>
          <p:spPr>
            <a:xfrm>
              <a:off x="178757" y="1720340"/>
              <a:ext cx="8508043" cy="369332"/>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Il pregiudizio si origina da un </a:t>
              </a:r>
              <a:r>
                <a:rPr lang="it-IT" b="1" dirty="0">
                  <a:latin typeface="Cambria" panose="02040503050406030204" pitchFamily="18" charset="0"/>
                </a:rPr>
                <a:t>processo di categorizzazione sociale</a:t>
              </a:r>
              <a:r>
                <a:rPr lang="it-IT" dirty="0">
                  <a:latin typeface="Cambria" panose="02040503050406030204" pitchFamily="18" charset="0"/>
                </a:rPr>
                <a:t>.</a:t>
              </a:r>
            </a:p>
          </p:txBody>
        </p:sp>
        <p:sp>
          <p:nvSpPr>
            <p:cNvPr id="10" name="CasellaDiTesto 9">
              <a:extLst>
                <a:ext uri="{FF2B5EF4-FFF2-40B4-BE49-F238E27FC236}">
                  <a16:creationId xmlns:a16="http://schemas.microsoft.com/office/drawing/2014/main" id="{EF034164-0E5F-4E42-BBF6-78F23044C643}"/>
                </a:ext>
              </a:extLst>
            </p:cNvPr>
            <p:cNvSpPr txBox="1"/>
            <p:nvPr/>
          </p:nvSpPr>
          <p:spPr>
            <a:xfrm>
              <a:off x="3779913" y="2343762"/>
              <a:ext cx="4906888" cy="1323439"/>
            </a:xfrm>
            <a:prstGeom prst="rect">
              <a:avLst/>
            </a:prstGeom>
            <a:noFill/>
            <a:ln w="19050">
              <a:solidFill>
                <a:srgbClr val="C00000"/>
              </a:solidFill>
            </a:ln>
          </p:spPr>
          <p:txBody>
            <a:bodyPr wrap="square" rtlCol="0">
              <a:spAutoFit/>
            </a:bodyPr>
            <a:lstStyle/>
            <a:p>
              <a:r>
                <a:rPr lang="it-IT" sz="1600" dirty="0">
                  <a:latin typeface="Cambria" panose="02040503050406030204" pitchFamily="18" charset="0"/>
                </a:rPr>
                <a:t>La categorizzazione sociale è il processo attraverso cui l’individuo </a:t>
              </a:r>
              <a:r>
                <a:rPr lang="it-IT" sz="1600" b="1" dirty="0">
                  <a:latin typeface="Cambria" panose="02040503050406030204" pitchFamily="18" charset="0"/>
                </a:rPr>
                <a:t>classifica un’altra persona entro un determinato gruppo sociale</a:t>
              </a:r>
              <a:r>
                <a:rPr lang="it-IT" sz="1600" dirty="0">
                  <a:latin typeface="Cambria" panose="02040503050406030204" pitchFamily="18" charset="0"/>
                </a:rPr>
                <a:t>. Tale processo è </a:t>
              </a:r>
              <a:r>
                <a:rPr lang="it-IT" sz="1600" b="1" dirty="0">
                  <a:latin typeface="Cambria" panose="02040503050406030204" pitchFamily="18" charset="0"/>
                </a:rPr>
                <a:t>caratteristico</a:t>
              </a:r>
              <a:r>
                <a:rPr lang="it-IT" sz="1600" dirty="0">
                  <a:latin typeface="Cambria" panose="02040503050406030204" pitchFamily="18" charset="0"/>
                </a:rPr>
                <a:t> della cognizione umana e serve a </a:t>
              </a:r>
              <a:r>
                <a:rPr lang="it-IT" sz="1600" b="1" dirty="0">
                  <a:latin typeface="Cambria" panose="02040503050406030204" pitchFamily="18" charset="0"/>
                </a:rPr>
                <a:t>economizzare</a:t>
              </a:r>
              <a:r>
                <a:rPr lang="it-IT" sz="1600" dirty="0">
                  <a:latin typeface="Cambria" panose="02040503050406030204" pitchFamily="18" charset="0"/>
                </a:rPr>
                <a:t> le risorse cognitive.</a:t>
              </a:r>
            </a:p>
          </p:txBody>
        </p:sp>
      </p:grpSp>
      <p:sp>
        <p:nvSpPr>
          <p:cNvPr id="8" name="CasellaDiTesto 7">
            <a:extLst>
              <a:ext uri="{FF2B5EF4-FFF2-40B4-BE49-F238E27FC236}">
                <a16:creationId xmlns:a16="http://schemas.microsoft.com/office/drawing/2014/main" id="{E078A0CF-EBE3-DA4C-A8B3-E843E4963B4D}"/>
              </a:ext>
            </a:extLst>
          </p:cNvPr>
          <p:cNvSpPr txBox="1"/>
          <p:nvPr/>
        </p:nvSpPr>
        <p:spPr>
          <a:xfrm>
            <a:off x="1702758" y="3921292"/>
            <a:ext cx="8508043" cy="646331"/>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È una </a:t>
            </a:r>
            <a:r>
              <a:rPr lang="it-IT" b="1" dirty="0">
                <a:latin typeface="Cambria" panose="02040503050406030204" pitchFamily="18" charset="0"/>
              </a:rPr>
              <a:t>risposta categoriale</a:t>
            </a:r>
            <a:r>
              <a:rPr lang="it-IT" dirty="0">
                <a:latin typeface="Cambria" panose="02040503050406030204" pitchFamily="18" charset="0"/>
              </a:rPr>
              <a:t>, ovvero, è rivolto a un’altra persona in quanto membro di una categoria sociale diversa dalla propria.</a:t>
            </a:r>
          </a:p>
        </p:txBody>
      </p:sp>
      <p:sp>
        <p:nvSpPr>
          <p:cNvPr id="9" name="CasellaDiTesto 8">
            <a:extLst>
              <a:ext uri="{FF2B5EF4-FFF2-40B4-BE49-F238E27FC236}">
                <a16:creationId xmlns:a16="http://schemas.microsoft.com/office/drawing/2014/main" id="{C34C8DE9-9BEA-4E44-BD12-9B16F6D0B306}"/>
              </a:ext>
            </a:extLst>
          </p:cNvPr>
          <p:cNvSpPr txBox="1"/>
          <p:nvPr/>
        </p:nvSpPr>
        <p:spPr>
          <a:xfrm>
            <a:off x="1702758" y="4809598"/>
            <a:ext cx="8508043" cy="923330"/>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Il pregiudizio deriva dalla categorizzazione sociale in:</a:t>
            </a:r>
          </a:p>
          <a:p>
            <a:pPr marL="285750" indent="-285750">
              <a:buFont typeface="Arial" panose="020B0604020202020204" pitchFamily="34" charset="0"/>
              <a:buChar char="•"/>
            </a:pPr>
            <a:r>
              <a:rPr lang="it-IT" b="1" dirty="0">
                <a:latin typeface="Cambria" panose="02040503050406030204" pitchFamily="18" charset="0"/>
              </a:rPr>
              <a:t>Ingroups</a:t>
            </a:r>
            <a:r>
              <a:rPr lang="it-IT" dirty="0">
                <a:latin typeface="Cambria" panose="02040503050406030204" pitchFamily="18" charset="0"/>
              </a:rPr>
              <a:t>: il gruppo di appartenenza, al quale la persona appartiene;</a:t>
            </a:r>
          </a:p>
          <a:p>
            <a:pPr marL="285750" indent="-285750">
              <a:buFont typeface="Arial" panose="020B0604020202020204" pitchFamily="34" charset="0"/>
              <a:buChar char="•"/>
            </a:pPr>
            <a:r>
              <a:rPr lang="it-IT" b="1" dirty="0" err="1">
                <a:latin typeface="Cambria" panose="02040503050406030204" pitchFamily="18" charset="0"/>
              </a:rPr>
              <a:t>Outgroups</a:t>
            </a:r>
            <a:r>
              <a:rPr lang="it-IT" dirty="0">
                <a:latin typeface="Cambria" panose="02040503050406030204" pitchFamily="18" charset="0"/>
              </a:rPr>
              <a:t>: i gruppi esterni, ai quali la persona non appartiene.</a:t>
            </a:r>
          </a:p>
        </p:txBody>
      </p:sp>
    </p:spTree>
    <p:extLst>
      <p:ext uri="{BB962C8B-B14F-4D97-AF65-F5344CB8AC3E}">
        <p14:creationId xmlns:p14="http://schemas.microsoft.com/office/powerpoint/2010/main" val="11403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24</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La Teoria dell’Identità sociale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 Turner, 1979]</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8" y="1720341"/>
            <a:ext cx="8508043"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Ciascun individuo appartiene a </a:t>
            </a:r>
            <a:r>
              <a:rPr lang="it-IT" sz="1600" b="1" dirty="0">
                <a:latin typeface="Cambria" panose="02040503050406030204" pitchFamily="18" charset="0"/>
              </a:rPr>
              <a:t>innumerevoli ingroups</a:t>
            </a:r>
            <a:r>
              <a:rPr lang="it-IT" sz="1600" dirty="0">
                <a:latin typeface="Cambria" panose="02040503050406030204" pitchFamily="18" charset="0"/>
              </a:rPr>
              <a:t>, cui </a:t>
            </a:r>
            <a:r>
              <a:rPr lang="it-IT" sz="1600" b="1" dirty="0">
                <a:latin typeface="Cambria" panose="02040503050406030204" pitchFamily="18" charset="0"/>
              </a:rPr>
              <a:t>contrapponiamo degli </a:t>
            </a:r>
            <a:r>
              <a:rPr lang="it-IT" sz="1600" b="1" dirty="0" err="1">
                <a:latin typeface="Cambria" panose="02040503050406030204" pitchFamily="18" charset="0"/>
              </a:rPr>
              <a:t>outgroups</a:t>
            </a:r>
            <a:r>
              <a:rPr lang="it-IT" sz="1600" b="1" dirty="0">
                <a:latin typeface="Cambria" panose="02040503050406030204" pitchFamily="18" charset="0"/>
              </a:rPr>
              <a:t> </a:t>
            </a:r>
            <a:r>
              <a:rPr lang="it-IT" sz="1600" dirty="0">
                <a:latin typeface="Cambria" panose="02040503050406030204" pitchFamily="18" charset="0"/>
              </a:rPr>
              <a:t>(donne vs. uomini, eterosessuali vs. omosessuali, italiani vs. tedeschi).</a:t>
            </a:r>
            <a:endParaRPr lang="it-IT" sz="1600" b="1" dirty="0">
              <a:latin typeface="Cambria" panose="02040503050406030204" pitchFamily="18" charset="0"/>
            </a:endParaRPr>
          </a:p>
        </p:txBody>
      </p:sp>
      <p:sp>
        <p:nvSpPr>
          <p:cNvPr id="8" name="CasellaDiTesto 7">
            <a:extLst>
              <a:ext uri="{FF2B5EF4-FFF2-40B4-BE49-F238E27FC236}">
                <a16:creationId xmlns:a16="http://schemas.microsoft.com/office/drawing/2014/main" id="{E078A0CF-EBE3-DA4C-A8B3-E843E4963B4D}"/>
              </a:ext>
            </a:extLst>
          </p:cNvPr>
          <p:cNvSpPr txBox="1"/>
          <p:nvPr/>
        </p:nvSpPr>
        <p:spPr>
          <a:xfrm>
            <a:off x="1710812" y="2522319"/>
            <a:ext cx="8508043"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La </a:t>
            </a:r>
            <a:r>
              <a:rPr lang="it-IT" sz="1600" b="1" dirty="0">
                <a:latin typeface="Cambria" panose="02040503050406030204" pitchFamily="18" charset="0"/>
              </a:rPr>
              <a:t>salienza dell’appartenenza </a:t>
            </a:r>
            <a:r>
              <a:rPr lang="it-IT" sz="1600" dirty="0">
                <a:latin typeface="Cambria" panose="02040503050406030204" pitchFamily="18" charset="0"/>
              </a:rPr>
              <a:t>a un determinato ingroup è </a:t>
            </a:r>
            <a:r>
              <a:rPr lang="it-IT" sz="1600" b="1" dirty="0">
                <a:latin typeface="Cambria" panose="02040503050406030204" pitchFamily="18" charset="0"/>
              </a:rPr>
              <a:t>contestuale</a:t>
            </a:r>
            <a:r>
              <a:rPr lang="it-IT" sz="1600" dirty="0">
                <a:latin typeface="Cambria" panose="02040503050406030204" pitchFamily="18" charset="0"/>
              </a:rPr>
              <a:t>: dipende dal contesto sociale entro cui interagiamo in quel momento.</a:t>
            </a:r>
          </a:p>
        </p:txBody>
      </p:sp>
      <p:grpSp>
        <p:nvGrpSpPr>
          <p:cNvPr id="3" name="Gruppo 2">
            <a:extLst>
              <a:ext uri="{FF2B5EF4-FFF2-40B4-BE49-F238E27FC236}">
                <a16:creationId xmlns:a16="http://schemas.microsoft.com/office/drawing/2014/main" id="{F01BB59E-F893-E54D-B3A1-3BE7C6608CE1}"/>
              </a:ext>
            </a:extLst>
          </p:cNvPr>
          <p:cNvGrpSpPr/>
          <p:nvPr/>
        </p:nvGrpSpPr>
        <p:grpSpPr>
          <a:xfrm>
            <a:off x="3259738" y="3406593"/>
            <a:ext cx="5688632" cy="1638734"/>
            <a:chOff x="1727683" y="3696517"/>
            <a:chExt cx="5688632" cy="1638734"/>
          </a:xfrm>
        </p:grpSpPr>
        <p:sp>
          <p:nvSpPr>
            <p:cNvPr id="9" name="CasellaDiTesto 8">
              <a:extLst>
                <a:ext uri="{FF2B5EF4-FFF2-40B4-BE49-F238E27FC236}">
                  <a16:creationId xmlns:a16="http://schemas.microsoft.com/office/drawing/2014/main" id="{C34C8DE9-9BEA-4E44-BD12-9B16F6D0B306}"/>
                </a:ext>
              </a:extLst>
            </p:cNvPr>
            <p:cNvSpPr txBox="1"/>
            <p:nvPr/>
          </p:nvSpPr>
          <p:spPr>
            <a:xfrm>
              <a:off x="1727683" y="3696517"/>
              <a:ext cx="5688632" cy="830997"/>
            </a:xfrm>
            <a:prstGeom prst="rect">
              <a:avLst/>
            </a:prstGeom>
            <a:solidFill>
              <a:schemeClr val="bg1"/>
            </a:solidFill>
            <a:ln w="9525">
              <a:solidFill>
                <a:srgbClr val="C00000"/>
              </a:solidFill>
            </a:ln>
          </p:spPr>
          <p:txBody>
            <a:bodyPr wrap="square" rtlCol="0">
              <a:spAutoFit/>
            </a:bodyPr>
            <a:lstStyle/>
            <a:p>
              <a:pPr algn="ctr"/>
              <a:r>
                <a:rPr lang="it-IT" sz="1600" dirty="0">
                  <a:latin typeface="Cambria" panose="02040503050406030204" pitchFamily="18" charset="0"/>
                </a:rPr>
                <a:t>Secondo la Teoria dell’Identità sociale, </a:t>
              </a:r>
              <a:r>
                <a:rPr lang="it-IT" sz="1600" b="1" dirty="0">
                  <a:latin typeface="Cambria" panose="02040503050406030204" pitchFamily="18" charset="0"/>
                </a:rPr>
                <a:t>la categorizzazione sociale </a:t>
              </a:r>
              <a:r>
                <a:rPr lang="it-IT" sz="1600" dirty="0">
                  <a:latin typeface="Cambria" panose="02040503050406030204" pitchFamily="18" charset="0"/>
                </a:rPr>
                <a:t>e la semplice </a:t>
              </a:r>
              <a:r>
                <a:rPr lang="it-IT" sz="1600" b="1" dirty="0">
                  <a:latin typeface="Cambria" panose="02040503050406030204" pitchFamily="18" charset="0"/>
                </a:rPr>
                <a:t>consapevolezza di appartenere </a:t>
              </a:r>
              <a:r>
                <a:rPr lang="it-IT" sz="1600" dirty="0">
                  <a:latin typeface="Cambria" panose="02040503050406030204" pitchFamily="18" charset="0"/>
                </a:rPr>
                <a:t>a un determinato gruppo</a:t>
              </a:r>
              <a:r>
                <a:rPr lang="it-IT" sz="1600" b="1" dirty="0">
                  <a:latin typeface="Cambria" panose="02040503050406030204" pitchFamily="18" charset="0"/>
                </a:rPr>
                <a:t> sono alla base del pregiudizio</a:t>
              </a:r>
              <a:r>
                <a:rPr lang="it-IT" sz="1600" dirty="0">
                  <a:latin typeface="Cambria" panose="02040503050406030204" pitchFamily="18" charset="0"/>
                </a:rPr>
                <a:t>.</a:t>
              </a:r>
            </a:p>
          </p:txBody>
        </p:sp>
        <p:sp>
          <p:nvSpPr>
            <p:cNvPr id="11" name="CasellaDiTesto 10">
              <a:extLst>
                <a:ext uri="{FF2B5EF4-FFF2-40B4-BE49-F238E27FC236}">
                  <a16:creationId xmlns:a16="http://schemas.microsoft.com/office/drawing/2014/main" id="{144D5755-BC93-B544-AF45-5969AA5135BD}"/>
                </a:ext>
              </a:extLst>
            </p:cNvPr>
            <p:cNvSpPr txBox="1"/>
            <p:nvPr/>
          </p:nvSpPr>
          <p:spPr>
            <a:xfrm>
              <a:off x="3915702" y="4935141"/>
              <a:ext cx="1312595" cy="400110"/>
            </a:xfrm>
            <a:prstGeom prst="rect">
              <a:avLst/>
            </a:prstGeom>
            <a:noFill/>
            <a:ln w="3175">
              <a:noFill/>
            </a:ln>
          </p:spPr>
          <p:txBody>
            <a:bodyPr wrap="square" rtlCol="0">
              <a:spAutoFit/>
            </a:bodyPr>
            <a:lstStyle/>
            <a:p>
              <a:r>
                <a:rPr lang="it-IT" sz="2000" b="1" dirty="0">
                  <a:solidFill>
                    <a:schemeClr val="accent2"/>
                  </a:solidFill>
                  <a:latin typeface="Cambria" panose="02040503050406030204" pitchFamily="18" charset="0"/>
                </a:rPr>
                <a:t>PERCHÉ?</a:t>
              </a:r>
            </a:p>
          </p:txBody>
        </p:sp>
      </p:grpSp>
    </p:spTree>
    <p:extLst>
      <p:ext uri="{BB962C8B-B14F-4D97-AF65-F5344CB8AC3E}">
        <p14:creationId xmlns:p14="http://schemas.microsoft.com/office/powerpoint/2010/main" val="117395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25</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La Teoria dell’Identità sociale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 Turner, 1979]</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0"/>
            <a:ext cx="8814022" cy="369332"/>
          </a:xfrm>
          <a:prstGeom prst="rect">
            <a:avLst/>
          </a:prstGeom>
          <a:noFill/>
          <a:ln w="3175">
            <a:solidFill>
              <a:schemeClr val="tx2">
                <a:lumMod val="50000"/>
              </a:schemeClr>
            </a:solidFill>
          </a:ln>
        </p:spPr>
        <p:txBody>
          <a:bodyPr wrap="square" rtlCol="0">
            <a:spAutoFit/>
          </a:bodyPr>
          <a:lstStyle/>
          <a:p>
            <a:r>
              <a:rPr lang="it-IT" dirty="0">
                <a:latin typeface="Cambria" panose="02040503050406030204" pitchFamily="18" charset="0"/>
              </a:rPr>
              <a:t>L’identità di un individuo è composta dall’identità </a:t>
            </a:r>
            <a:r>
              <a:rPr lang="it-IT" b="1" dirty="0">
                <a:latin typeface="Cambria" panose="02040503050406030204" pitchFamily="18" charset="0"/>
              </a:rPr>
              <a:t>personale</a:t>
            </a:r>
            <a:r>
              <a:rPr lang="it-IT" dirty="0">
                <a:latin typeface="Cambria" panose="02040503050406030204" pitchFamily="18" charset="0"/>
              </a:rPr>
              <a:t> e dall’identità </a:t>
            </a:r>
            <a:r>
              <a:rPr lang="it-IT" b="1" dirty="0">
                <a:latin typeface="Cambria" panose="02040503050406030204" pitchFamily="18" charset="0"/>
              </a:rPr>
              <a:t>sociale</a:t>
            </a:r>
            <a:r>
              <a:rPr lang="it-IT" dirty="0">
                <a:latin typeface="Cambria" panose="02040503050406030204" pitchFamily="18" charset="0"/>
              </a:rPr>
              <a:t>.</a:t>
            </a:r>
          </a:p>
        </p:txBody>
      </p:sp>
      <p:grpSp>
        <p:nvGrpSpPr>
          <p:cNvPr id="3" name="Gruppo 2">
            <a:extLst>
              <a:ext uri="{FF2B5EF4-FFF2-40B4-BE49-F238E27FC236}">
                <a16:creationId xmlns:a16="http://schemas.microsoft.com/office/drawing/2014/main" id="{8BCEDF50-0C90-1948-BBA0-7F77BAF62E16}"/>
              </a:ext>
            </a:extLst>
          </p:cNvPr>
          <p:cNvGrpSpPr/>
          <p:nvPr/>
        </p:nvGrpSpPr>
        <p:grpSpPr>
          <a:xfrm>
            <a:off x="2535618" y="2334721"/>
            <a:ext cx="7300784" cy="3093647"/>
            <a:chOff x="1011618" y="2334720"/>
            <a:chExt cx="7300784" cy="3093647"/>
          </a:xfrm>
        </p:grpSpPr>
        <p:sp>
          <p:nvSpPr>
            <p:cNvPr id="10" name="CasellaDiTesto 9">
              <a:extLst>
                <a:ext uri="{FF2B5EF4-FFF2-40B4-BE49-F238E27FC236}">
                  <a16:creationId xmlns:a16="http://schemas.microsoft.com/office/drawing/2014/main" id="{EF034164-0E5F-4E42-BBF6-78F23044C643}"/>
                </a:ext>
              </a:extLst>
            </p:cNvPr>
            <p:cNvSpPr txBox="1"/>
            <p:nvPr/>
          </p:nvSpPr>
          <p:spPr>
            <a:xfrm>
              <a:off x="1011618" y="2356240"/>
              <a:ext cx="2520281" cy="954107"/>
            </a:xfrm>
            <a:prstGeom prst="rect">
              <a:avLst/>
            </a:prstGeom>
            <a:solidFill>
              <a:schemeClr val="accent1">
                <a:lumMod val="20000"/>
                <a:lumOff val="80000"/>
              </a:schemeClr>
            </a:solidFill>
            <a:ln w="3175">
              <a:solidFill>
                <a:schemeClr val="tx2">
                  <a:lumMod val="50000"/>
                </a:schemeClr>
              </a:solidFill>
            </a:ln>
          </p:spPr>
          <p:txBody>
            <a:bodyPr wrap="square" rtlCol="0">
              <a:spAutoFit/>
            </a:bodyPr>
            <a:lstStyle/>
            <a:p>
              <a:r>
                <a:rPr lang="it-IT" sz="1400" dirty="0">
                  <a:latin typeface="Cambria" panose="02040503050406030204" pitchFamily="18" charset="0"/>
                </a:rPr>
                <a:t>Parte del sé che deriva dai </a:t>
              </a:r>
              <a:r>
                <a:rPr lang="it-IT" sz="1400" b="1" dirty="0">
                  <a:latin typeface="Cambria" panose="02040503050406030204" pitchFamily="18" charset="0"/>
                </a:rPr>
                <a:t>tratti individuali e dai rapporti </a:t>
              </a:r>
              <a:r>
                <a:rPr lang="it-IT" sz="1400" dirty="0">
                  <a:latin typeface="Cambria" panose="02040503050406030204" pitchFamily="18" charset="0"/>
                </a:rPr>
                <a:t>che noi intratteniamo con gli altri.</a:t>
              </a:r>
            </a:p>
          </p:txBody>
        </p:sp>
        <p:sp>
          <p:nvSpPr>
            <p:cNvPr id="2" name="Ovale 1">
              <a:extLst>
                <a:ext uri="{FF2B5EF4-FFF2-40B4-BE49-F238E27FC236}">
                  <a16:creationId xmlns:a16="http://schemas.microsoft.com/office/drawing/2014/main" id="{02B99B46-C29A-1D4E-BF0B-310B875B28CF}"/>
                </a:ext>
              </a:extLst>
            </p:cNvPr>
            <p:cNvSpPr/>
            <p:nvPr/>
          </p:nvSpPr>
          <p:spPr>
            <a:xfrm>
              <a:off x="3167844" y="3168794"/>
              <a:ext cx="1944216" cy="1944216"/>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Ovale 11">
              <a:extLst>
                <a:ext uri="{FF2B5EF4-FFF2-40B4-BE49-F238E27FC236}">
                  <a16:creationId xmlns:a16="http://schemas.microsoft.com/office/drawing/2014/main" id="{E66A9A9A-F3F5-BF42-BBB2-73156433B891}"/>
                </a:ext>
              </a:extLst>
            </p:cNvPr>
            <p:cNvSpPr/>
            <p:nvPr/>
          </p:nvSpPr>
          <p:spPr>
            <a:xfrm>
              <a:off x="4211960" y="3168794"/>
              <a:ext cx="1944216" cy="1944216"/>
            </a:xfrm>
            <a:prstGeom prst="ellipse">
              <a:avLst/>
            </a:prstGeom>
            <a:solidFill>
              <a:schemeClr val="accent3">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4263B481-05DD-D64B-8ED0-9BBCDCA71DC2}"/>
                </a:ext>
              </a:extLst>
            </p:cNvPr>
            <p:cNvSpPr txBox="1"/>
            <p:nvPr/>
          </p:nvSpPr>
          <p:spPr>
            <a:xfrm>
              <a:off x="5792121" y="2334720"/>
              <a:ext cx="2520281" cy="954107"/>
            </a:xfrm>
            <a:prstGeom prst="rect">
              <a:avLst/>
            </a:prstGeom>
            <a:solidFill>
              <a:schemeClr val="accent3">
                <a:lumMod val="20000"/>
                <a:lumOff val="80000"/>
              </a:schemeClr>
            </a:solidFill>
            <a:ln w="3175">
              <a:solidFill>
                <a:schemeClr val="tx2">
                  <a:lumMod val="50000"/>
                </a:schemeClr>
              </a:solidFill>
            </a:ln>
          </p:spPr>
          <p:txBody>
            <a:bodyPr wrap="square" rtlCol="0">
              <a:spAutoFit/>
            </a:bodyPr>
            <a:lstStyle/>
            <a:p>
              <a:r>
                <a:rPr lang="it-IT" sz="1400" dirty="0">
                  <a:latin typeface="Cambria" panose="02040503050406030204" pitchFamily="18" charset="0"/>
                </a:rPr>
                <a:t>Parte dell’immagine di sé legata alla </a:t>
              </a:r>
              <a:r>
                <a:rPr lang="it-IT" sz="1400" b="1" dirty="0">
                  <a:latin typeface="Cambria" panose="02040503050406030204" pitchFamily="18" charset="0"/>
                </a:rPr>
                <a:t>consapevolezza di appartenere a uno o più gruppi sociali.</a:t>
              </a:r>
            </a:p>
          </p:txBody>
        </p:sp>
        <p:sp>
          <p:nvSpPr>
            <p:cNvPr id="15" name="CasellaDiTesto 14">
              <a:extLst>
                <a:ext uri="{FF2B5EF4-FFF2-40B4-BE49-F238E27FC236}">
                  <a16:creationId xmlns:a16="http://schemas.microsoft.com/office/drawing/2014/main" id="{DFAE033A-6F1D-5D42-9855-005004C8EF6B}"/>
                </a:ext>
              </a:extLst>
            </p:cNvPr>
            <p:cNvSpPr txBox="1"/>
            <p:nvPr/>
          </p:nvSpPr>
          <p:spPr>
            <a:xfrm>
              <a:off x="2607380" y="5110733"/>
              <a:ext cx="1944217" cy="307777"/>
            </a:xfrm>
            <a:prstGeom prst="rect">
              <a:avLst/>
            </a:prstGeom>
            <a:noFill/>
            <a:ln w="3175">
              <a:noFill/>
            </a:ln>
          </p:spPr>
          <p:txBody>
            <a:bodyPr wrap="square" rtlCol="0">
              <a:spAutoFit/>
            </a:bodyPr>
            <a:lstStyle/>
            <a:p>
              <a:r>
                <a:rPr lang="it-IT" sz="1400" b="1" dirty="0">
                  <a:latin typeface="Cambria" panose="02040503050406030204" pitchFamily="18" charset="0"/>
                </a:rPr>
                <a:t>Identità personale</a:t>
              </a:r>
            </a:p>
          </p:txBody>
        </p:sp>
        <p:sp>
          <p:nvSpPr>
            <p:cNvPr id="16" name="CasellaDiTesto 15">
              <a:extLst>
                <a:ext uri="{FF2B5EF4-FFF2-40B4-BE49-F238E27FC236}">
                  <a16:creationId xmlns:a16="http://schemas.microsoft.com/office/drawing/2014/main" id="{8012078D-386F-A24F-AEF9-78A4BC84BFE8}"/>
                </a:ext>
              </a:extLst>
            </p:cNvPr>
            <p:cNvSpPr txBox="1"/>
            <p:nvPr/>
          </p:nvSpPr>
          <p:spPr>
            <a:xfrm>
              <a:off x="5184067" y="5120590"/>
              <a:ext cx="1944217" cy="307777"/>
            </a:xfrm>
            <a:prstGeom prst="rect">
              <a:avLst/>
            </a:prstGeom>
            <a:noFill/>
            <a:ln w="3175">
              <a:noFill/>
            </a:ln>
          </p:spPr>
          <p:txBody>
            <a:bodyPr wrap="square" rtlCol="0">
              <a:spAutoFit/>
            </a:bodyPr>
            <a:lstStyle/>
            <a:p>
              <a:r>
                <a:rPr lang="it-IT" sz="1400" b="1" dirty="0">
                  <a:latin typeface="Cambria" panose="02040503050406030204" pitchFamily="18" charset="0"/>
                </a:rPr>
                <a:t>Identità sociale</a:t>
              </a:r>
            </a:p>
          </p:txBody>
        </p:sp>
      </p:grpSp>
    </p:spTree>
    <p:extLst>
      <p:ext uri="{BB962C8B-B14F-4D97-AF65-F5344CB8AC3E}">
        <p14:creationId xmlns:p14="http://schemas.microsoft.com/office/powerpoint/2010/main" val="257558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26</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La Teoria dell’Identità sociale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 Turner, 1979]</a:t>
            </a:r>
          </a:p>
        </p:txBody>
      </p:sp>
      <p:sp>
        <p:nvSpPr>
          <p:cNvPr id="7" name="CasellaDiTesto 6">
            <a:extLst>
              <a:ext uri="{FF2B5EF4-FFF2-40B4-BE49-F238E27FC236}">
                <a16:creationId xmlns:a16="http://schemas.microsoft.com/office/drawing/2014/main" id="{AFD86DE8-E783-FD41-97B3-73A19BE0DF50}"/>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grpSp>
        <p:nvGrpSpPr>
          <p:cNvPr id="24" name="Gruppo 23">
            <a:extLst>
              <a:ext uri="{FF2B5EF4-FFF2-40B4-BE49-F238E27FC236}">
                <a16:creationId xmlns:a16="http://schemas.microsoft.com/office/drawing/2014/main" id="{A219C8C9-0A19-0842-8DAC-DDD6F7F3A323}"/>
              </a:ext>
            </a:extLst>
          </p:cNvPr>
          <p:cNvGrpSpPr/>
          <p:nvPr/>
        </p:nvGrpSpPr>
        <p:grpSpPr>
          <a:xfrm>
            <a:off x="1702758" y="1720340"/>
            <a:ext cx="8508043" cy="1996692"/>
            <a:chOff x="178757" y="1720340"/>
            <a:chExt cx="8508043" cy="1996692"/>
          </a:xfrm>
        </p:grpSpPr>
        <p:sp>
          <p:nvSpPr>
            <p:cNvPr id="14" name="CasellaDiTesto 13">
              <a:extLst>
                <a:ext uri="{FF2B5EF4-FFF2-40B4-BE49-F238E27FC236}">
                  <a16:creationId xmlns:a16="http://schemas.microsoft.com/office/drawing/2014/main" id="{5F8F2B93-123B-8A44-9484-FE97110F492A}"/>
                </a:ext>
              </a:extLst>
            </p:cNvPr>
            <p:cNvSpPr txBox="1"/>
            <p:nvPr/>
          </p:nvSpPr>
          <p:spPr>
            <a:xfrm>
              <a:off x="178757" y="1720340"/>
              <a:ext cx="8508043"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La </a:t>
              </a:r>
              <a:r>
                <a:rPr lang="it-IT" sz="1600" b="1" dirty="0">
                  <a:latin typeface="Cambria" panose="02040503050406030204" pitchFamily="18" charset="0"/>
                </a:rPr>
                <a:t>PROTEZIONE DELLA PROPRIA AUTOSTIMA </a:t>
              </a:r>
              <a:r>
                <a:rPr lang="it-IT" sz="1600" dirty="0">
                  <a:latin typeface="Cambria" panose="02040503050406030204" pitchFamily="18" charset="0"/>
                </a:rPr>
                <a:t>è uno dei bisogni fondamentali di ciascun individuo.</a:t>
              </a:r>
            </a:p>
          </p:txBody>
        </p:sp>
        <p:sp>
          <p:nvSpPr>
            <p:cNvPr id="17" name="CasellaDiTesto 16">
              <a:extLst>
                <a:ext uri="{FF2B5EF4-FFF2-40B4-BE49-F238E27FC236}">
                  <a16:creationId xmlns:a16="http://schemas.microsoft.com/office/drawing/2014/main" id="{DA972A3E-64BA-EF4F-B2BE-A44E37900EA2}"/>
                </a:ext>
              </a:extLst>
            </p:cNvPr>
            <p:cNvSpPr txBox="1"/>
            <p:nvPr/>
          </p:nvSpPr>
          <p:spPr>
            <a:xfrm>
              <a:off x="467543" y="2434865"/>
              <a:ext cx="8219257"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Per proteggere la propria autostima, l’individuo tende a </a:t>
              </a:r>
              <a:r>
                <a:rPr lang="it-IT" sz="1600" b="1" dirty="0">
                  <a:latin typeface="Cambria" panose="02040503050406030204" pitchFamily="18" charset="0"/>
                </a:rPr>
                <a:t>mantenere un’identità personale positiva.</a:t>
              </a:r>
            </a:p>
          </p:txBody>
        </p:sp>
        <p:sp>
          <p:nvSpPr>
            <p:cNvPr id="18" name="CasellaDiTesto 17">
              <a:extLst>
                <a:ext uri="{FF2B5EF4-FFF2-40B4-BE49-F238E27FC236}">
                  <a16:creationId xmlns:a16="http://schemas.microsoft.com/office/drawing/2014/main" id="{94306196-DF5F-B44F-A4F4-72FBECA0D6DC}"/>
                </a:ext>
              </a:extLst>
            </p:cNvPr>
            <p:cNvSpPr txBox="1"/>
            <p:nvPr/>
          </p:nvSpPr>
          <p:spPr>
            <a:xfrm>
              <a:off x="467543" y="3132257"/>
              <a:ext cx="8219257"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Allo stesso modo, il </a:t>
              </a:r>
              <a:r>
                <a:rPr lang="it-IT" sz="1600" b="1" dirty="0">
                  <a:latin typeface="Cambria" panose="02040503050406030204" pitchFamily="18" charset="0"/>
                </a:rPr>
                <a:t>mantenimento di un’identità sociale positiva </a:t>
              </a:r>
              <a:r>
                <a:rPr lang="it-IT" sz="1600" dirty="0">
                  <a:latin typeface="Cambria" panose="02040503050406030204" pitchFamily="18" charset="0"/>
                </a:rPr>
                <a:t>del proprio gruppo è fondamentale per mantenere un’autostima individuale elevata.</a:t>
              </a:r>
            </a:p>
          </p:txBody>
        </p:sp>
      </p:grpSp>
      <p:grpSp>
        <p:nvGrpSpPr>
          <p:cNvPr id="23" name="Gruppo 22">
            <a:extLst>
              <a:ext uri="{FF2B5EF4-FFF2-40B4-BE49-F238E27FC236}">
                <a16:creationId xmlns:a16="http://schemas.microsoft.com/office/drawing/2014/main" id="{A9B56DAF-F8C1-7843-AB33-3ADBEF92294C}"/>
              </a:ext>
            </a:extLst>
          </p:cNvPr>
          <p:cNvGrpSpPr/>
          <p:nvPr/>
        </p:nvGrpSpPr>
        <p:grpSpPr>
          <a:xfrm>
            <a:off x="1847530" y="3838362"/>
            <a:ext cx="8695223" cy="2236885"/>
            <a:chOff x="323529" y="3838361"/>
            <a:chExt cx="8695223" cy="2236885"/>
          </a:xfrm>
        </p:grpSpPr>
        <p:sp>
          <p:nvSpPr>
            <p:cNvPr id="19" name="CasellaDiTesto 18">
              <a:extLst>
                <a:ext uri="{FF2B5EF4-FFF2-40B4-BE49-F238E27FC236}">
                  <a16:creationId xmlns:a16="http://schemas.microsoft.com/office/drawing/2014/main" id="{319E80EB-C0E8-FE4F-9583-6834F63F14EA}"/>
                </a:ext>
              </a:extLst>
            </p:cNvPr>
            <p:cNvSpPr txBox="1"/>
            <p:nvPr/>
          </p:nvSpPr>
          <p:spPr>
            <a:xfrm>
              <a:off x="323529" y="4130749"/>
              <a:ext cx="4752528" cy="1323439"/>
            </a:xfrm>
            <a:prstGeom prst="rect">
              <a:avLst/>
            </a:prstGeom>
            <a:noFill/>
            <a:ln w="3175">
              <a:solidFill>
                <a:schemeClr val="tx2">
                  <a:lumMod val="50000"/>
                </a:schemeClr>
              </a:solidFill>
            </a:ln>
          </p:spPr>
          <p:txBody>
            <a:bodyPr wrap="square" rtlCol="0">
              <a:spAutoFit/>
            </a:bodyPr>
            <a:lstStyle/>
            <a:p>
              <a:r>
                <a:rPr lang="it-IT" sz="1600" b="1" dirty="0">
                  <a:latin typeface="Cambria" panose="02040503050406030204" pitchFamily="18" charset="0"/>
                </a:rPr>
                <a:t>Confronto sociale positivo con altri gruppi</a:t>
              </a:r>
              <a:r>
                <a:rPr lang="it-IT" sz="1600" dirty="0">
                  <a:latin typeface="Cambria" panose="02040503050406030204" pitchFamily="18" charset="0"/>
                </a:rPr>
                <a:t>: siamo motivati ad attuare atteggiamenti o comportamenti positivi che favoriscano il proprio gruppo di appartenenza o comportamenti e atteggiamenti negativi che sfavoriscono l’altro gruppo.</a:t>
              </a:r>
            </a:p>
          </p:txBody>
        </p:sp>
        <p:sp>
          <p:nvSpPr>
            <p:cNvPr id="20" name="CasellaDiTesto 19">
              <a:extLst>
                <a:ext uri="{FF2B5EF4-FFF2-40B4-BE49-F238E27FC236}">
                  <a16:creationId xmlns:a16="http://schemas.microsoft.com/office/drawing/2014/main" id="{829112FF-51B0-1144-A897-306F2B62DCAB}"/>
                </a:ext>
              </a:extLst>
            </p:cNvPr>
            <p:cNvSpPr txBox="1"/>
            <p:nvPr/>
          </p:nvSpPr>
          <p:spPr>
            <a:xfrm>
              <a:off x="5949742" y="3838361"/>
              <a:ext cx="3049556" cy="1077218"/>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Tanto più il confronto è a </a:t>
              </a:r>
              <a:r>
                <a:rPr lang="it-IT" sz="1600" b="1" dirty="0">
                  <a:latin typeface="Cambria" panose="02040503050406030204" pitchFamily="18" charset="0"/>
                </a:rPr>
                <a:t>favore nel nostro gruppo</a:t>
              </a:r>
              <a:r>
                <a:rPr lang="it-IT" sz="1600" dirty="0">
                  <a:latin typeface="Cambria" panose="02040503050406030204" pitchFamily="18" charset="0"/>
                </a:rPr>
                <a:t>, tanto più la nostra identità sociale è positiva e la nostra autostima più alta.</a:t>
              </a:r>
            </a:p>
          </p:txBody>
        </p:sp>
        <p:sp>
          <p:nvSpPr>
            <p:cNvPr id="21" name="CasellaDiTesto 20">
              <a:extLst>
                <a:ext uri="{FF2B5EF4-FFF2-40B4-BE49-F238E27FC236}">
                  <a16:creationId xmlns:a16="http://schemas.microsoft.com/office/drawing/2014/main" id="{E814DDBA-A5C5-6147-A3B6-729DC6F68391}"/>
                </a:ext>
              </a:extLst>
            </p:cNvPr>
            <p:cNvSpPr txBox="1"/>
            <p:nvPr/>
          </p:nvSpPr>
          <p:spPr>
            <a:xfrm>
              <a:off x="5949742" y="4998028"/>
              <a:ext cx="3069010" cy="1077218"/>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Il confronto sociale acquista maggiore significato quando avviene con </a:t>
              </a:r>
              <a:r>
                <a:rPr lang="it-IT" sz="1600" b="1" dirty="0">
                  <a:latin typeface="Cambria" panose="02040503050406030204" pitchFamily="18" charset="0"/>
                </a:rPr>
                <a:t>gruppi simili </a:t>
              </a:r>
              <a:r>
                <a:rPr lang="it-IT" sz="1600" dirty="0">
                  <a:latin typeface="Cambria" panose="02040503050406030204" pitchFamily="18" charset="0"/>
                </a:rPr>
                <a:t>al nostro per status e competenza.</a:t>
              </a:r>
            </a:p>
          </p:txBody>
        </p:sp>
        <p:cxnSp>
          <p:nvCxnSpPr>
            <p:cNvPr id="5" name="Connettore 2 4">
              <a:extLst>
                <a:ext uri="{FF2B5EF4-FFF2-40B4-BE49-F238E27FC236}">
                  <a16:creationId xmlns:a16="http://schemas.microsoft.com/office/drawing/2014/main" id="{2772E25B-CB80-8D4E-80B8-DFD7509DB2B1}"/>
                </a:ext>
              </a:extLst>
            </p:cNvPr>
            <p:cNvCxnSpPr>
              <a:cxnSpLocks/>
              <a:stCxn id="19" idx="3"/>
              <a:endCxn id="20" idx="1"/>
            </p:cNvCxnSpPr>
            <p:nvPr/>
          </p:nvCxnSpPr>
          <p:spPr>
            <a:xfrm flipV="1">
              <a:off x="5076057" y="4376970"/>
              <a:ext cx="873685" cy="415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D88EA012-D0CC-344D-8D09-B0569E9E047A}"/>
                </a:ext>
              </a:extLst>
            </p:cNvPr>
            <p:cNvCxnSpPr>
              <a:cxnSpLocks/>
              <a:stCxn id="19" idx="3"/>
              <a:endCxn id="21" idx="1"/>
            </p:cNvCxnSpPr>
            <p:nvPr/>
          </p:nvCxnSpPr>
          <p:spPr>
            <a:xfrm>
              <a:off x="5076057" y="4792469"/>
              <a:ext cx="873685" cy="744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03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24"/>
                                        </p:tgtEl>
                                        <p:attrNameLst>
                                          <p:attrName>style.opacity</p:attrName>
                                        </p:attrNameLst>
                                      </p:cBhvr>
                                      <p:to>
                                        <p:strVal val="0.5"/>
                                      </p:to>
                                    </p:set>
                                    <p:animEffect filter="image" prLst="opacity: 0.5">
                                      <p:cBhvr rctx="IE">
                                        <p:cTn id="9" dur="indefinite"/>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27</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Il paradigma dei gruppi minimi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et al., 1971]</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0"/>
            <a:ext cx="8814022" cy="369332"/>
          </a:xfrm>
          <a:prstGeom prst="rect">
            <a:avLst/>
          </a:prstGeom>
          <a:noFill/>
          <a:ln w="3175">
            <a:noFill/>
          </a:ln>
        </p:spPr>
        <p:txBody>
          <a:bodyPr wrap="square" rtlCol="0">
            <a:spAutoFit/>
          </a:bodyPr>
          <a:lstStyle/>
          <a:p>
            <a:r>
              <a:rPr lang="it-IT" b="1" dirty="0" err="1">
                <a:solidFill>
                  <a:schemeClr val="tx2">
                    <a:lumMod val="50000"/>
                  </a:schemeClr>
                </a:solidFill>
                <a:latin typeface="Cambria" panose="02040503050406030204" pitchFamily="18" charset="0"/>
              </a:rPr>
              <a:t>Tajfel</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Billig</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Bundy</a:t>
            </a:r>
            <a:r>
              <a:rPr lang="it-IT" b="1" dirty="0">
                <a:solidFill>
                  <a:schemeClr val="tx2">
                    <a:lumMod val="50000"/>
                  </a:schemeClr>
                </a:solidFill>
                <a:latin typeface="Cambria" panose="02040503050406030204" pitchFamily="18" charset="0"/>
              </a:rPr>
              <a:t>, e </a:t>
            </a:r>
            <a:r>
              <a:rPr lang="it-IT" b="1" dirty="0" err="1">
                <a:solidFill>
                  <a:schemeClr val="tx2">
                    <a:lumMod val="50000"/>
                  </a:schemeClr>
                </a:solidFill>
                <a:latin typeface="Cambria" panose="02040503050406030204" pitchFamily="18" charset="0"/>
              </a:rPr>
              <a:t>Flament</a:t>
            </a:r>
            <a:r>
              <a:rPr lang="it-IT" b="1" dirty="0">
                <a:solidFill>
                  <a:schemeClr val="tx2">
                    <a:lumMod val="50000"/>
                  </a:schemeClr>
                </a:solidFill>
                <a:latin typeface="Cambria" panose="02040503050406030204" pitchFamily="18" charset="0"/>
              </a:rPr>
              <a:t>, 1971</a:t>
            </a:r>
          </a:p>
        </p:txBody>
      </p:sp>
      <p:sp>
        <p:nvSpPr>
          <p:cNvPr id="17" name="CasellaDiTesto 16">
            <a:extLst>
              <a:ext uri="{FF2B5EF4-FFF2-40B4-BE49-F238E27FC236}">
                <a16:creationId xmlns:a16="http://schemas.microsoft.com/office/drawing/2014/main" id="{DA972A3E-64BA-EF4F-B2BE-A44E37900EA2}"/>
              </a:ext>
            </a:extLst>
          </p:cNvPr>
          <p:cNvSpPr txBox="1"/>
          <p:nvPr/>
        </p:nvSpPr>
        <p:spPr>
          <a:xfrm>
            <a:off x="1595254" y="2240426"/>
            <a:ext cx="8965242" cy="830997"/>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OBIETTIVI</a:t>
            </a:r>
            <a:r>
              <a:rPr lang="it-IT" sz="1600" dirty="0">
                <a:latin typeface="Cambria" panose="02040503050406030204" pitchFamily="18" charset="0"/>
              </a:rPr>
              <a:t>: dimostrare che </a:t>
            </a:r>
            <a:r>
              <a:rPr lang="it-IT" sz="1600" b="1" dirty="0">
                <a:latin typeface="Cambria" panose="02040503050406030204" pitchFamily="18" charset="0"/>
              </a:rPr>
              <a:t>la semplice categorizzazione </a:t>
            </a:r>
            <a:r>
              <a:rPr lang="it-IT" sz="1600" dirty="0">
                <a:latin typeface="Cambria" panose="02040503050406030204" pitchFamily="18" charset="0"/>
              </a:rPr>
              <a:t>in ingroup e outgroup </a:t>
            </a:r>
            <a:r>
              <a:rPr lang="it-IT" sz="1600" b="1" dirty="0">
                <a:latin typeface="Cambria" panose="02040503050406030204" pitchFamily="18" charset="0"/>
              </a:rPr>
              <a:t>è condizione minima sufficiente</a:t>
            </a:r>
            <a:r>
              <a:rPr lang="it-IT" sz="1600" dirty="0">
                <a:latin typeface="Cambria" panose="02040503050406030204" pitchFamily="18" charset="0"/>
              </a:rPr>
              <a:t> per sviluppare atteggiamenti di favoritismo verso l’ingroup e negativi verso l’outgroup.</a:t>
            </a:r>
          </a:p>
        </p:txBody>
      </p:sp>
      <p:sp>
        <p:nvSpPr>
          <p:cNvPr id="12" name="CasellaDiTesto 11">
            <a:extLst>
              <a:ext uri="{FF2B5EF4-FFF2-40B4-BE49-F238E27FC236}">
                <a16:creationId xmlns:a16="http://schemas.microsoft.com/office/drawing/2014/main" id="{FF1FED6F-B8C7-C741-98EE-7D55945BC5FF}"/>
              </a:ext>
            </a:extLst>
          </p:cNvPr>
          <p:cNvSpPr txBox="1"/>
          <p:nvPr/>
        </p:nvSpPr>
        <p:spPr>
          <a:xfrm>
            <a:off x="1595254" y="3174068"/>
            <a:ext cx="8965243" cy="830997"/>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PROCEDURA</a:t>
            </a:r>
            <a:r>
              <a:rPr lang="it-IT" sz="1600" dirty="0">
                <a:latin typeface="Cambria" panose="02040503050406030204" pitchFamily="18" charset="0"/>
              </a:rPr>
              <a:t>: i partecipanti venivano </a:t>
            </a:r>
            <a:r>
              <a:rPr lang="it-IT" sz="1600" b="1" dirty="0">
                <a:latin typeface="Cambria" panose="02040503050406030204" pitchFamily="18" charset="0"/>
              </a:rPr>
              <a:t>assegnati casualmente a un gruppo sociale</a:t>
            </a:r>
            <a:r>
              <a:rPr lang="it-IT" sz="1600" dirty="0">
                <a:latin typeface="Cambria" panose="02040503050406030204" pitchFamily="18" charset="0"/>
              </a:rPr>
              <a:t>. L’assegnazione avveniva </a:t>
            </a:r>
            <a:r>
              <a:rPr lang="it-IT" sz="1600" b="1" dirty="0">
                <a:latin typeface="Cambria" panose="02040503050406030204" pitchFamily="18" charset="0"/>
              </a:rPr>
              <a:t>tramite criteri insignificanti </a:t>
            </a:r>
            <a:r>
              <a:rPr lang="it-IT" sz="1600" dirty="0">
                <a:latin typeface="Cambria" panose="02040503050406030204" pitchFamily="18" charset="0"/>
              </a:rPr>
              <a:t>(ad esempio, preferenze estetiche per un quadro, lancio della moneta). </a:t>
            </a:r>
          </a:p>
        </p:txBody>
      </p:sp>
      <p:sp>
        <p:nvSpPr>
          <p:cNvPr id="13" name="CasellaDiTesto 12">
            <a:extLst>
              <a:ext uri="{FF2B5EF4-FFF2-40B4-BE49-F238E27FC236}">
                <a16:creationId xmlns:a16="http://schemas.microsoft.com/office/drawing/2014/main" id="{FCD1BEB4-A6D8-B543-8194-B56784617AB6}"/>
              </a:ext>
            </a:extLst>
          </p:cNvPr>
          <p:cNvSpPr txBox="1"/>
          <p:nvPr/>
        </p:nvSpPr>
        <p:spPr>
          <a:xfrm>
            <a:off x="3359697" y="4273544"/>
            <a:ext cx="7157082" cy="1077218"/>
          </a:xfrm>
          <a:prstGeom prst="rect">
            <a:avLst/>
          </a:prstGeom>
          <a:noFill/>
          <a:ln w="15875">
            <a:solidFill>
              <a:srgbClr val="C00000"/>
            </a:solidFill>
          </a:ln>
        </p:spPr>
        <p:txBody>
          <a:bodyPr wrap="square" rtlCol="0">
            <a:spAutoFit/>
          </a:bodyPr>
          <a:lstStyle/>
          <a:p>
            <a:r>
              <a:rPr lang="it-IT" sz="1600" dirty="0">
                <a:latin typeface="Cambria" panose="02040503050406030204" pitchFamily="18" charset="0"/>
              </a:rPr>
              <a:t>Con il paradigma dei gruppi minimi </a:t>
            </a:r>
            <a:r>
              <a:rPr lang="it-IT" sz="1600" b="1" dirty="0">
                <a:latin typeface="Cambria" panose="02040503050406030204" pitchFamily="18" charset="0"/>
              </a:rPr>
              <a:t>l’unico fattore salienza è l’appartenenza </a:t>
            </a:r>
            <a:r>
              <a:rPr lang="it-IT" sz="1600" dirty="0">
                <a:latin typeface="Cambria" panose="02040503050406030204" pitchFamily="18" charset="0"/>
              </a:rPr>
              <a:t>e qualsiasi altro fattore che può condurre a pregiudizio viene eliminato (assenza di conflitto di interesse, assenza di interesse personale, nessuna precedente conoscenza dei partecipanti, nessuna interazione tra partecipanti). </a:t>
            </a:r>
          </a:p>
        </p:txBody>
      </p:sp>
      <p:sp>
        <p:nvSpPr>
          <p:cNvPr id="15" name="CasellaDiTesto 14">
            <a:extLst>
              <a:ext uri="{FF2B5EF4-FFF2-40B4-BE49-F238E27FC236}">
                <a16:creationId xmlns:a16="http://schemas.microsoft.com/office/drawing/2014/main" id="{B5A91DF3-1CFD-7849-BD58-86AFCB3CEBE7}"/>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Tree>
    <p:extLst>
      <p:ext uri="{BB962C8B-B14F-4D97-AF65-F5344CB8AC3E}">
        <p14:creationId xmlns:p14="http://schemas.microsoft.com/office/powerpoint/2010/main" val="16251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28</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Il paradigma dei gruppi minimi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et al., 1971]</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0"/>
            <a:ext cx="8814022" cy="369332"/>
          </a:xfrm>
          <a:prstGeom prst="rect">
            <a:avLst/>
          </a:prstGeom>
          <a:noFill/>
          <a:ln w="3175">
            <a:noFill/>
          </a:ln>
        </p:spPr>
        <p:txBody>
          <a:bodyPr wrap="square" rtlCol="0">
            <a:spAutoFit/>
          </a:bodyPr>
          <a:lstStyle/>
          <a:p>
            <a:r>
              <a:rPr lang="it-IT" b="1" dirty="0" err="1">
                <a:solidFill>
                  <a:schemeClr val="tx2">
                    <a:lumMod val="50000"/>
                  </a:schemeClr>
                </a:solidFill>
                <a:latin typeface="Cambria" panose="02040503050406030204" pitchFamily="18" charset="0"/>
              </a:rPr>
              <a:t>Tajfel</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Billig</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Bundy</a:t>
            </a:r>
            <a:r>
              <a:rPr lang="it-IT" b="1" dirty="0">
                <a:solidFill>
                  <a:schemeClr val="tx2">
                    <a:lumMod val="50000"/>
                  </a:schemeClr>
                </a:solidFill>
                <a:latin typeface="Cambria" panose="02040503050406030204" pitchFamily="18" charset="0"/>
              </a:rPr>
              <a:t>, e </a:t>
            </a:r>
            <a:r>
              <a:rPr lang="it-IT" b="1" dirty="0" err="1">
                <a:solidFill>
                  <a:schemeClr val="tx2">
                    <a:lumMod val="50000"/>
                  </a:schemeClr>
                </a:solidFill>
                <a:latin typeface="Cambria" panose="02040503050406030204" pitchFamily="18" charset="0"/>
              </a:rPr>
              <a:t>Flament</a:t>
            </a:r>
            <a:r>
              <a:rPr lang="it-IT" b="1" dirty="0">
                <a:solidFill>
                  <a:schemeClr val="tx2">
                    <a:lumMod val="50000"/>
                  </a:schemeClr>
                </a:solidFill>
                <a:latin typeface="Cambria" panose="02040503050406030204" pitchFamily="18" charset="0"/>
              </a:rPr>
              <a:t>, 1971</a:t>
            </a:r>
          </a:p>
        </p:txBody>
      </p:sp>
      <p:sp>
        <p:nvSpPr>
          <p:cNvPr id="17" name="CasellaDiTesto 16">
            <a:extLst>
              <a:ext uri="{FF2B5EF4-FFF2-40B4-BE49-F238E27FC236}">
                <a16:creationId xmlns:a16="http://schemas.microsoft.com/office/drawing/2014/main" id="{DA972A3E-64BA-EF4F-B2BE-A44E37900EA2}"/>
              </a:ext>
            </a:extLst>
          </p:cNvPr>
          <p:cNvSpPr txBox="1"/>
          <p:nvPr/>
        </p:nvSpPr>
        <p:spPr>
          <a:xfrm>
            <a:off x="1702758" y="2340170"/>
            <a:ext cx="8508043"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Dopo l’assegnazione a uno dei due gruppi minimi, i partecipanti dovevano </a:t>
            </a:r>
            <a:r>
              <a:rPr lang="it-IT" sz="1600" b="1" dirty="0">
                <a:latin typeface="Cambria" panose="02040503050406030204" pitchFamily="18" charset="0"/>
              </a:rPr>
              <a:t>distribuire delle risorse monetarie </a:t>
            </a:r>
            <a:r>
              <a:rPr lang="it-IT" sz="1600" dirty="0">
                <a:latin typeface="Cambria" panose="02040503050406030204" pitchFamily="18" charset="0"/>
              </a:rPr>
              <a:t>ai membri dell’ingroup e dell’outgroup. </a:t>
            </a:r>
          </a:p>
        </p:txBody>
      </p:sp>
      <p:sp>
        <p:nvSpPr>
          <p:cNvPr id="10" name="CasellaDiTesto 9">
            <a:extLst>
              <a:ext uri="{FF2B5EF4-FFF2-40B4-BE49-F238E27FC236}">
                <a16:creationId xmlns:a16="http://schemas.microsoft.com/office/drawing/2014/main" id="{15D44B63-7973-5749-A938-A058AD579626}"/>
              </a:ext>
            </a:extLst>
          </p:cNvPr>
          <p:cNvSpPr txBox="1"/>
          <p:nvPr/>
        </p:nvSpPr>
        <p:spPr>
          <a:xfrm>
            <a:off x="1702758" y="3174068"/>
            <a:ext cx="8508043" cy="830997"/>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Ai partecipanti veniva detto che la loro distribuzione avrebbe avuto un valore monetario ma che </a:t>
            </a:r>
            <a:r>
              <a:rPr lang="it-IT" sz="1600" b="1" dirty="0">
                <a:latin typeface="Cambria" panose="02040503050406030204" pitchFamily="18" charset="0"/>
              </a:rPr>
              <a:t>non avrebbero mai distribuito denaro a se stessi</a:t>
            </a:r>
            <a:r>
              <a:rPr lang="it-IT" sz="1600" dirty="0">
                <a:latin typeface="Cambria" panose="02040503050406030204" pitchFamily="18" charset="0"/>
              </a:rPr>
              <a:t>: il denaro che loro avrebbero ricevuto sarebbe stato assegnato loro da altri partecipanti.</a:t>
            </a:r>
          </a:p>
        </p:txBody>
      </p:sp>
      <p:sp>
        <p:nvSpPr>
          <p:cNvPr id="13" name="CasellaDiTesto 12">
            <a:extLst>
              <a:ext uri="{FF2B5EF4-FFF2-40B4-BE49-F238E27FC236}">
                <a16:creationId xmlns:a16="http://schemas.microsoft.com/office/drawing/2014/main" id="{FCD1BEB4-A6D8-B543-8194-B56784617AB6}"/>
              </a:ext>
            </a:extLst>
          </p:cNvPr>
          <p:cNvSpPr txBox="1"/>
          <p:nvPr/>
        </p:nvSpPr>
        <p:spPr>
          <a:xfrm>
            <a:off x="1702758" y="4314582"/>
            <a:ext cx="8508043" cy="338554"/>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Le strategie di distribuzione avvenivano attraverso delle </a:t>
            </a:r>
            <a:r>
              <a:rPr lang="it-IT" sz="1600" b="1" dirty="0">
                <a:latin typeface="Cambria" panose="02040503050406030204" pitchFamily="18" charset="0"/>
              </a:rPr>
              <a:t>MATRICI DI PAGAMENTO</a:t>
            </a:r>
            <a:r>
              <a:rPr lang="it-IT" sz="1600" dirty="0">
                <a:latin typeface="Cambria" panose="02040503050406030204" pitchFamily="18" charset="0"/>
              </a:rPr>
              <a:t>.</a:t>
            </a:r>
          </a:p>
        </p:txBody>
      </p:sp>
      <p:sp>
        <p:nvSpPr>
          <p:cNvPr id="9" name="CasellaDiTesto 8">
            <a:extLst>
              <a:ext uri="{FF2B5EF4-FFF2-40B4-BE49-F238E27FC236}">
                <a16:creationId xmlns:a16="http://schemas.microsoft.com/office/drawing/2014/main" id="{1ECAED47-3EBF-0240-BDC4-724D527163EC}"/>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Tree>
    <p:extLst>
      <p:ext uri="{BB962C8B-B14F-4D97-AF65-F5344CB8AC3E}">
        <p14:creationId xmlns:p14="http://schemas.microsoft.com/office/powerpoint/2010/main" val="155425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29</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Il paradigma dei gruppi minimi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et al., 1971]</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0"/>
            <a:ext cx="8814022" cy="369332"/>
          </a:xfrm>
          <a:prstGeom prst="rect">
            <a:avLst/>
          </a:prstGeom>
          <a:noFill/>
          <a:ln w="3175">
            <a:noFill/>
          </a:ln>
        </p:spPr>
        <p:txBody>
          <a:bodyPr wrap="square" rtlCol="0">
            <a:spAutoFit/>
          </a:bodyPr>
          <a:lstStyle/>
          <a:p>
            <a:r>
              <a:rPr lang="it-IT" b="1" dirty="0" err="1">
                <a:solidFill>
                  <a:schemeClr val="tx2">
                    <a:lumMod val="50000"/>
                  </a:schemeClr>
                </a:solidFill>
                <a:latin typeface="Cambria" panose="02040503050406030204" pitchFamily="18" charset="0"/>
              </a:rPr>
              <a:t>Tajfel</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Billig</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Bundy</a:t>
            </a:r>
            <a:r>
              <a:rPr lang="it-IT" b="1" dirty="0">
                <a:solidFill>
                  <a:schemeClr val="tx2">
                    <a:lumMod val="50000"/>
                  </a:schemeClr>
                </a:solidFill>
                <a:latin typeface="Cambria" panose="02040503050406030204" pitchFamily="18" charset="0"/>
              </a:rPr>
              <a:t>, e </a:t>
            </a:r>
            <a:r>
              <a:rPr lang="it-IT" b="1" dirty="0" err="1">
                <a:solidFill>
                  <a:schemeClr val="tx2">
                    <a:lumMod val="50000"/>
                  </a:schemeClr>
                </a:solidFill>
                <a:latin typeface="Cambria" panose="02040503050406030204" pitchFamily="18" charset="0"/>
              </a:rPr>
              <a:t>Flament</a:t>
            </a:r>
            <a:r>
              <a:rPr lang="it-IT" b="1" dirty="0">
                <a:solidFill>
                  <a:schemeClr val="tx2">
                    <a:lumMod val="50000"/>
                  </a:schemeClr>
                </a:solidFill>
                <a:latin typeface="Cambria" panose="02040503050406030204" pitchFamily="18" charset="0"/>
              </a:rPr>
              <a:t>, 1971</a:t>
            </a:r>
          </a:p>
        </p:txBody>
      </p:sp>
      <p:grpSp>
        <p:nvGrpSpPr>
          <p:cNvPr id="2" name="Gruppo 1">
            <a:extLst>
              <a:ext uri="{FF2B5EF4-FFF2-40B4-BE49-F238E27FC236}">
                <a16:creationId xmlns:a16="http://schemas.microsoft.com/office/drawing/2014/main" id="{205317F6-8B88-6E47-831A-2AF74DA0984B}"/>
              </a:ext>
            </a:extLst>
          </p:cNvPr>
          <p:cNvGrpSpPr/>
          <p:nvPr/>
        </p:nvGrpSpPr>
        <p:grpSpPr>
          <a:xfrm>
            <a:off x="1702757" y="2240425"/>
            <a:ext cx="8814022" cy="2905864"/>
            <a:chOff x="178757" y="2240425"/>
            <a:chExt cx="8814022" cy="2905864"/>
          </a:xfrm>
        </p:grpSpPr>
        <p:sp>
          <p:nvSpPr>
            <p:cNvPr id="17" name="CasellaDiTesto 16">
              <a:extLst>
                <a:ext uri="{FF2B5EF4-FFF2-40B4-BE49-F238E27FC236}">
                  <a16:creationId xmlns:a16="http://schemas.microsoft.com/office/drawing/2014/main" id="{DA972A3E-64BA-EF4F-B2BE-A44E37900EA2}"/>
                </a:ext>
              </a:extLst>
            </p:cNvPr>
            <p:cNvSpPr txBox="1"/>
            <p:nvPr/>
          </p:nvSpPr>
          <p:spPr>
            <a:xfrm>
              <a:off x="178757" y="2240425"/>
              <a:ext cx="8814022" cy="338554"/>
            </a:xfrm>
            <a:prstGeom prst="rect">
              <a:avLst/>
            </a:prstGeom>
            <a:noFill/>
            <a:ln w="3175">
              <a:noFill/>
            </a:ln>
          </p:spPr>
          <p:txBody>
            <a:bodyPr wrap="square" rtlCol="0">
              <a:spAutoFit/>
            </a:bodyPr>
            <a:lstStyle/>
            <a:p>
              <a:r>
                <a:rPr lang="it-IT" sz="1600" b="1" dirty="0">
                  <a:latin typeface="Cambria" panose="02040503050406030204" pitchFamily="18" charset="0"/>
                </a:rPr>
                <a:t>Le matrici erano create in modo tale che i partecipanti potessero scegliere se assegnare:</a:t>
              </a:r>
            </a:p>
          </p:txBody>
        </p:sp>
        <p:sp>
          <p:nvSpPr>
            <p:cNvPr id="10" name="CasellaDiTesto 9">
              <a:extLst>
                <a:ext uri="{FF2B5EF4-FFF2-40B4-BE49-F238E27FC236}">
                  <a16:creationId xmlns:a16="http://schemas.microsoft.com/office/drawing/2014/main" id="{15D44B63-7973-5749-A938-A058AD579626}"/>
                </a:ext>
              </a:extLst>
            </p:cNvPr>
            <p:cNvSpPr txBox="1"/>
            <p:nvPr/>
          </p:nvSpPr>
          <p:spPr>
            <a:xfrm>
              <a:off x="971600" y="2782367"/>
              <a:ext cx="7715200" cy="338554"/>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EQUITÀ</a:t>
              </a:r>
              <a:r>
                <a:rPr lang="it-IT" sz="1600" dirty="0">
                  <a:latin typeface="Cambria" panose="02040503050406030204" pitchFamily="18" charset="0"/>
                </a:rPr>
                <a:t>: uguali risorse ai membri dell’ingroup e dell’outgroup.</a:t>
              </a:r>
            </a:p>
          </p:txBody>
        </p:sp>
        <p:sp>
          <p:nvSpPr>
            <p:cNvPr id="13" name="CasellaDiTesto 12">
              <a:extLst>
                <a:ext uri="{FF2B5EF4-FFF2-40B4-BE49-F238E27FC236}">
                  <a16:creationId xmlns:a16="http://schemas.microsoft.com/office/drawing/2014/main" id="{FCD1BEB4-A6D8-B543-8194-B56784617AB6}"/>
                </a:ext>
              </a:extLst>
            </p:cNvPr>
            <p:cNvSpPr txBox="1"/>
            <p:nvPr/>
          </p:nvSpPr>
          <p:spPr>
            <a:xfrm>
              <a:off x="971600" y="3789040"/>
              <a:ext cx="7715200" cy="584775"/>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MASSIMO PROFITTO COMUNE</a:t>
              </a:r>
              <a:r>
                <a:rPr lang="it-IT" sz="1600" dirty="0">
                  <a:latin typeface="Cambria" panose="02040503050406030204" pitchFamily="18" charset="0"/>
                </a:rPr>
                <a:t>: massime risorse uguali sia per i membri dell’ingroup che dell’outgroup.</a:t>
              </a:r>
            </a:p>
          </p:txBody>
        </p:sp>
        <p:sp>
          <p:nvSpPr>
            <p:cNvPr id="8" name="CasellaDiTesto 7">
              <a:extLst>
                <a:ext uri="{FF2B5EF4-FFF2-40B4-BE49-F238E27FC236}">
                  <a16:creationId xmlns:a16="http://schemas.microsoft.com/office/drawing/2014/main" id="{E127E386-3CB9-604B-B24D-4552B112E810}"/>
                </a:ext>
              </a:extLst>
            </p:cNvPr>
            <p:cNvSpPr txBox="1"/>
            <p:nvPr/>
          </p:nvSpPr>
          <p:spPr>
            <a:xfrm>
              <a:off x="971600" y="3274438"/>
              <a:ext cx="7715200" cy="338554"/>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MASSIMO PROFITTO PER L’INGROUP</a:t>
              </a:r>
              <a:r>
                <a:rPr lang="it-IT" sz="1600" dirty="0">
                  <a:latin typeface="Cambria" panose="02040503050406030204" pitchFamily="18" charset="0"/>
                </a:rPr>
                <a:t>: profitto massimo per il proprio gruppo.</a:t>
              </a:r>
            </a:p>
          </p:txBody>
        </p:sp>
        <p:sp>
          <p:nvSpPr>
            <p:cNvPr id="9" name="CasellaDiTesto 8">
              <a:extLst>
                <a:ext uri="{FF2B5EF4-FFF2-40B4-BE49-F238E27FC236}">
                  <a16:creationId xmlns:a16="http://schemas.microsoft.com/office/drawing/2014/main" id="{3C5E47A8-2FD0-114E-8B30-0FFFEA419E4A}"/>
                </a:ext>
              </a:extLst>
            </p:cNvPr>
            <p:cNvSpPr txBox="1"/>
            <p:nvPr/>
          </p:nvSpPr>
          <p:spPr>
            <a:xfrm>
              <a:off x="971600" y="4561514"/>
              <a:ext cx="7715199" cy="584775"/>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MASSIMA DIFFERENZA INGROUP-OUTGROUP</a:t>
              </a:r>
              <a:r>
                <a:rPr lang="it-IT" sz="1600" dirty="0">
                  <a:latin typeface="Cambria" panose="02040503050406030204" pitchFamily="18" charset="0"/>
                </a:rPr>
                <a:t>: la differenza tra la ricompensa dell’outgroup e quella dell’ingroup è massima e a favore del proprio gruppo</a:t>
              </a:r>
            </a:p>
          </p:txBody>
        </p:sp>
      </p:grpSp>
      <p:sp>
        <p:nvSpPr>
          <p:cNvPr id="11" name="CasellaDiTesto 10">
            <a:extLst>
              <a:ext uri="{FF2B5EF4-FFF2-40B4-BE49-F238E27FC236}">
                <a16:creationId xmlns:a16="http://schemas.microsoft.com/office/drawing/2014/main" id="{E80FAF18-FB08-9C46-9E69-F639BE732F9A}"/>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Tree>
    <p:extLst>
      <p:ext uri="{BB962C8B-B14F-4D97-AF65-F5344CB8AC3E}">
        <p14:creationId xmlns:p14="http://schemas.microsoft.com/office/powerpoint/2010/main" val="68713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Definizione e forme di pregiudizio</a:t>
            </a:r>
          </a:p>
        </p:txBody>
      </p:sp>
      <p:sp>
        <p:nvSpPr>
          <p:cNvPr id="2" name="CasellaDiTesto 1">
            <a:extLst>
              <a:ext uri="{FF2B5EF4-FFF2-40B4-BE49-F238E27FC236}">
                <a16:creationId xmlns:a16="http://schemas.microsoft.com/office/drawing/2014/main" id="{3D6B81C7-E212-CA46-846C-D3604F996AC2}"/>
              </a:ext>
            </a:extLst>
          </p:cNvPr>
          <p:cNvSpPr txBox="1"/>
          <p:nvPr/>
        </p:nvSpPr>
        <p:spPr>
          <a:xfrm>
            <a:off x="1661453" y="1751911"/>
            <a:ext cx="4027449" cy="338554"/>
          </a:xfrm>
          <a:prstGeom prst="rect">
            <a:avLst/>
          </a:prstGeom>
          <a:noFill/>
        </p:spPr>
        <p:txBody>
          <a:bodyPr wrap="none" rtlCol="0">
            <a:spAutoFit/>
          </a:bodyPr>
          <a:lstStyle/>
          <a:p>
            <a:r>
              <a:rPr lang="it-IT" sz="1600" dirty="0">
                <a:latin typeface="Cambria" panose="02040503050406030204" pitchFamily="18" charset="0"/>
              </a:rPr>
              <a:t>Il pregiudizio può assumere </a:t>
            </a:r>
            <a:r>
              <a:rPr lang="it-IT" sz="1600" b="1" dirty="0">
                <a:latin typeface="Cambria" panose="02040503050406030204" pitchFamily="18" charset="0"/>
              </a:rPr>
              <a:t>diverse forme</a:t>
            </a:r>
            <a:r>
              <a:rPr lang="it-IT" sz="1600" dirty="0">
                <a:latin typeface="Cambria" panose="02040503050406030204" pitchFamily="18" charset="0"/>
              </a:rPr>
              <a:t>:</a:t>
            </a:r>
          </a:p>
        </p:txBody>
      </p:sp>
      <p:grpSp>
        <p:nvGrpSpPr>
          <p:cNvPr id="31" name="Gruppo 30">
            <a:extLst>
              <a:ext uri="{FF2B5EF4-FFF2-40B4-BE49-F238E27FC236}">
                <a16:creationId xmlns:a16="http://schemas.microsoft.com/office/drawing/2014/main" id="{6F93CA49-5D09-6F44-A3B2-8EEC9DD1A462}"/>
              </a:ext>
            </a:extLst>
          </p:cNvPr>
          <p:cNvGrpSpPr/>
          <p:nvPr/>
        </p:nvGrpSpPr>
        <p:grpSpPr>
          <a:xfrm>
            <a:off x="1661452" y="2177482"/>
            <a:ext cx="7748958" cy="3915814"/>
            <a:chOff x="137452" y="2177482"/>
            <a:chExt cx="7748958" cy="3915814"/>
          </a:xfrm>
        </p:grpSpPr>
        <p:sp>
          <p:nvSpPr>
            <p:cNvPr id="11" name="CasellaDiTesto 10">
              <a:extLst>
                <a:ext uri="{FF2B5EF4-FFF2-40B4-BE49-F238E27FC236}">
                  <a16:creationId xmlns:a16="http://schemas.microsoft.com/office/drawing/2014/main" id="{F6848544-A0A1-D541-9ACD-46A98797F5A2}"/>
                </a:ext>
              </a:extLst>
            </p:cNvPr>
            <p:cNvSpPr txBox="1"/>
            <p:nvPr/>
          </p:nvSpPr>
          <p:spPr>
            <a:xfrm>
              <a:off x="137452" y="2177482"/>
              <a:ext cx="2071269" cy="415498"/>
            </a:xfrm>
            <a:prstGeom prst="rect">
              <a:avLst/>
            </a:prstGeom>
            <a:noFill/>
            <a:ln w="19050">
              <a:noFill/>
            </a:ln>
          </p:spPr>
          <p:txBody>
            <a:bodyPr wrap="square" rtlCol="0">
              <a:spAutoFit/>
            </a:bodyPr>
            <a:lstStyle/>
            <a:p>
              <a:pPr>
                <a:lnSpc>
                  <a:spcPct val="150000"/>
                </a:lnSpc>
              </a:pPr>
              <a:r>
                <a:rPr lang="it-IT" sz="1400" b="1" dirty="0">
                  <a:solidFill>
                    <a:schemeClr val="tx2">
                      <a:lumMod val="50000"/>
                    </a:schemeClr>
                  </a:solidFill>
                  <a:latin typeface="Cambria" panose="02040503050406030204" pitchFamily="18" charset="0"/>
                </a:rPr>
                <a:t>PREGIUDIZIO ETNICO</a:t>
              </a:r>
              <a:endParaRPr lang="it-IT" sz="1200" b="1" dirty="0">
                <a:solidFill>
                  <a:schemeClr val="tx2">
                    <a:lumMod val="50000"/>
                  </a:schemeClr>
                </a:solidFill>
                <a:latin typeface="Cambria" panose="02040503050406030204" pitchFamily="18" charset="0"/>
              </a:endParaRPr>
            </a:p>
          </p:txBody>
        </p:sp>
        <p:sp>
          <p:nvSpPr>
            <p:cNvPr id="12" name="CasellaDiTesto 11">
              <a:extLst>
                <a:ext uri="{FF2B5EF4-FFF2-40B4-BE49-F238E27FC236}">
                  <a16:creationId xmlns:a16="http://schemas.microsoft.com/office/drawing/2014/main" id="{549BAFA7-094B-484A-BBD8-CF4D9096D2ED}"/>
                </a:ext>
              </a:extLst>
            </p:cNvPr>
            <p:cNvSpPr txBox="1"/>
            <p:nvPr/>
          </p:nvSpPr>
          <p:spPr>
            <a:xfrm>
              <a:off x="2982926" y="2182617"/>
              <a:ext cx="1914268" cy="415498"/>
            </a:xfrm>
            <a:prstGeom prst="rect">
              <a:avLst/>
            </a:prstGeom>
            <a:noFill/>
            <a:ln w="19050">
              <a:noFill/>
            </a:ln>
          </p:spPr>
          <p:txBody>
            <a:bodyPr wrap="square" rtlCol="0">
              <a:spAutoFit/>
            </a:bodyPr>
            <a:lstStyle/>
            <a:p>
              <a:pPr>
                <a:lnSpc>
                  <a:spcPct val="150000"/>
                </a:lnSpc>
              </a:pPr>
              <a:r>
                <a:rPr lang="it-IT" sz="1400" b="1" dirty="0">
                  <a:solidFill>
                    <a:schemeClr val="tx2">
                      <a:lumMod val="50000"/>
                    </a:schemeClr>
                  </a:solidFill>
                  <a:latin typeface="Cambria" panose="02040503050406030204" pitchFamily="18" charset="0"/>
                </a:rPr>
                <a:t>SESSISMO</a:t>
              </a:r>
              <a:endParaRPr lang="it-IT" sz="1200" b="1" dirty="0">
                <a:solidFill>
                  <a:schemeClr val="tx2">
                    <a:lumMod val="50000"/>
                  </a:schemeClr>
                </a:solidFill>
                <a:latin typeface="Cambria" panose="02040503050406030204" pitchFamily="18" charset="0"/>
              </a:endParaRPr>
            </a:p>
          </p:txBody>
        </p:sp>
        <p:sp>
          <p:nvSpPr>
            <p:cNvPr id="13" name="CasellaDiTesto 12">
              <a:extLst>
                <a:ext uri="{FF2B5EF4-FFF2-40B4-BE49-F238E27FC236}">
                  <a16:creationId xmlns:a16="http://schemas.microsoft.com/office/drawing/2014/main" id="{F67FC7DA-A55C-6840-B661-DDB16750230B}"/>
                </a:ext>
              </a:extLst>
            </p:cNvPr>
            <p:cNvSpPr txBox="1"/>
            <p:nvPr/>
          </p:nvSpPr>
          <p:spPr>
            <a:xfrm>
              <a:off x="5669147" y="2177482"/>
              <a:ext cx="2217263" cy="415498"/>
            </a:xfrm>
            <a:prstGeom prst="rect">
              <a:avLst/>
            </a:prstGeom>
            <a:noFill/>
            <a:ln w="19050">
              <a:noFill/>
            </a:ln>
          </p:spPr>
          <p:txBody>
            <a:bodyPr wrap="square" rtlCol="0">
              <a:spAutoFit/>
            </a:bodyPr>
            <a:lstStyle/>
            <a:p>
              <a:pPr>
                <a:lnSpc>
                  <a:spcPct val="150000"/>
                </a:lnSpc>
              </a:pPr>
              <a:r>
                <a:rPr lang="it-IT" sz="1400" b="1" dirty="0">
                  <a:solidFill>
                    <a:schemeClr val="tx2">
                      <a:lumMod val="50000"/>
                    </a:schemeClr>
                  </a:solidFill>
                  <a:latin typeface="Cambria" panose="02040503050406030204" pitchFamily="18" charset="0"/>
                </a:rPr>
                <a:t>PREGIUDIZIO SESSUALE</a:t>
              </a:r>
              <a:endParaRPr lang="it-IT" sz="1200" b="1" dirty="0">
                <a:solidFill>
                  <a:schemeClr val="tx2">
                    <a:lumMod val="50000"/>
                  </a:schemeClr>
                </a:solidFill>
                <a:latin typeface="Cambria" panose="02040503050406030204" pitchFamily="18" charset="0"/>
              </a:endParaRPr>
            </a:p>
          </p:txBody>
        </p:sp>
        <p:cxnSp>
          <p:nvCxnSpPr>
            <p:cNvPr id="10" name="Connettore 1 9">
              <a:extLst>
                <a:ext uri="{FF2B5EF4-FFF2-40B4-BE49-F238E27FC236}">
                  <a16:creationId xmlns:a16="http://schemas.microsoft.com/office/drawing/2014/main" id="{9CDCF732-0DAF-174C-8275-3691828AB58D}"/>
                </a:ext>
              </a:extLst>
            </p:cNvPr>
            <p:cNvCxnSpPr/>
            <p:nvPr/>
          </p:nvCxnSpPr>
          <p:spPr>
            <a:xfrm>
              <a:off x="2915816" y="2420888"/>
              <a:ext cx="0" cy="367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a:extLst>
                <a:ext uri="{FF2B5EF4-FFF2-40B4-BE49-F238E27FC236}">
                  <a16:creationId xmlns:a16="http://schemas.microsoft.com/office/drawing/2014/main" id="{D02D0429-7E7D-0946-B45B-314C8809CFDE}"/>
                </a:ext>
              </a:extLst>
            </p:cNvPr>
            <p:cNvCxnSpPr/>
            <p:nvPr/>
          </p:nvCxnSpPr>
          <p:spPr>
            <a:xfrm>
              <a:off x="5580112" y="2420888"/>
              <a:ext cx="0" cy="367240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CasellaDiTesto 18">
            <a:extLst>
              <a:ext uri="{FF2B5EF4-FFF2-40B4-BE49-F238E27FC236}">
                <a16:creationId xmlns:a16="http://schemas.microsoft.com/office/drawing/2014/main" id="{69FCE7F5-F484-8C40-9A8C-E9AE1C8A00AD}"/>
              </a:ext>
            </a:extLst>
          </p:cNvPr>
          <p:cNvSpPr txBox="1"/>
          <p:nvPr/>
        </p:nvSpPr>
        <p:spPr>
          <a:xfrm>
            <a:off x="6048186" y="123688"/>
            <a:ext cx="1015021" cy="307777"/>
          </a:xfrm>
          <a:prstGeom prst="rect">
            <a:avLst/>
          </a:prstGeom>
          <a:noFill/>
        </p:spPr>
        <p:txBody>
          <a:bodyPr wrap="none" rtlCol="0">
            <a:spAutoFit/>
          </a:bodyPr>
          <a:lstStyle/>
          <a:p>
            <a:r>
              <a:rPr lang="it-IT" sz="1400" b="1" dirty="0">
                <a:latin typeface="Cambria" panose="02040503050406030204" pitchFamily="18" charset="0"/>
              </a:rPr>
              <a:t>Ma anche:</a:t>
            </a:r>
          </a:p>
        </p:txBody>
      </p:sp>
      <p:sp>
        <p:nvSpPr>
          <p:cNvPr id="20" name="CasellaDiTesto 19">
            <a:extLst>
              <a:ext uri="{FF2B5EF4-FFF2-40B4-BE49-F238E27FC236}">
                <a16:creationId xmlns:a16="http://schemas.microsoft.com/office/drawing/2014/main" id="{32EC2402-AF38-B046-8433-D8E633747C9B}"/>
              </a:ext>
            </a:extLst>
          </p:cNvPr>
          <p:cNvSpPr txBox="1"/>
          <p:nvPr/>
        </p:nvSpPr>
        <p:spPr>
          <a:xfrm>
            <a:off x="1739851" y="2553035"/>
            <a:ext cx="2490335" cy="1169551"/>
          </a:xfrm>
          <a:prstGeom prst="rect">
            <a:avLst/>
          </a:prstGeom>
          <a:noFill/>
          <a:ln w="19050">
            <a:noFill/>
            <a:prstDash val="dash"/>
          </a:ln>
        </p:spPr>
        <p:txBody>
          <a:bodyPr wrap="square" rtlCol="0">
            <a:spAutoFit/>
          </a:bodyPr>
          <a:lstStyle/>
          <a:p>
            <a:r>
              <a:rPr lang="it-IT" sz="1400" dirty="0">
                <a:latin typeface="Cambria" panose="02040503050406030204" pitchFamily="18" charset="0"/>
              </a:rPr>
              <a:t>Atteggiamento negativo verso individui appartenenti a gruppi con un </a:t>
            </a:r>
            <a:r>
              <a:rPr lang="it-IT" sz="1400" b="1" dirty="0">
                <a:latin typeface="Cambria" panose="02040503050406030204" pitchFamily="18" charset="0"/>
              </a:rPr>
              <a:t>background socio-culturale diverso </a:t>
            </a:r>
            <a:r>
              <a:rPr lang="it-IT" sz="1400" dirty="0">
                <a:latin typeface="Cambria" panose="02040503050406030204" pitchFamily="18" charset="0"/>
              </a:rPr>
              <a:t>rispetto al proprio gruppo.</a:t>
            </a:r>
            <a:endParaRPr lang="it-IT" dirty="0">
              <a:latin typeface="Cambria" panose="02040503050406030204" pitchFamily="18" charset="0"/>
            </a:endParaRPr>
          </a:p>
        </p:txBody>
      </p:sp>
      <p:grpSp>
        <p:nvGrpSpPr>
          <p:cNvPr id="30" name="Gruppo 29">
            <a:extLst>
              <a:ext uri="{FF2B5EF4-FFF2-40B4-BE49-F238E27FC236}">
                <a16:creationId xmlns:a16="http://schemas.microsoft.com/office/drawing/2014/main" id="{B4CB2A6A-FB1F-A54D-ACE2-BDDBA5B0B223}"/>
              </a:ext>
            </a:extLst>
          </p:cNvPr>
          <p:cNvGrpSpPr/>
          <p:nvPr/>
        </p:nvGrpSpPr>
        <p:grpSpPr>
          <a:xfrm>
            <a:off x="1682321" y="4531973"/>
            <a:ext cx="2706353" cy="1593925"/>
            <a:chOff x="137451" y="4234232"/>
            <a:chExt cx="2706353" cy="1593925"/>
          </a:xfrm>
        </p:grpSpPr>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0B77F793-75F5-3D40-9F9C-3A17738FB356}"/>
                    </a:ext>
                  </a:extLst>
                </p:cNvPr>
                <p:cNvSpPr txBox="1"/>
                <p:nvPr/>
              </p:nvSpPr>
              <p:spPr>
                <a:xfrm>
                  <a:off x="137451" y="4234232"/>
                  <a:ext cx="2706353" cy="369332"/>
                </a:xfrm>
                <a:prstGeom prst="rect">
                  <a:avLst/>
                </a:prstGeom>
                <a:solidFill>
                  <a:schemeClr val="bg1"/>
                </a:solidFill>
                <a:ln w="12700">
                  <a:solidFill>
                    <a:schemeClr val="tx2">
                      <a:lumMod val="50000"/>
                    </a:schemeClr>
                  </a:solidFill>
                </a:ln>
              </p:spPr>
              <p:txBody>
                <a:bodyPr wrap="square" rtlCol="0">
                  <a:spAutoFit/>
                </a:bodyPr>
                <a:lstStyle/>
                <a:p>
                  <a:pPr>
                    <a:lnSpc>
                      <a:spcPct val="150000"/>
                    </a:lnSpc>
                  </a:pPr>
                  <a:r>
                    <a:rPr lang="it-IT" sz="1200" b="1" dirty="0">
                      <a:solidFill>
                        <a:schemeClr val="accent2">
                          <a:lumMod val="50000"/>
                        </a:schemeClr>
                      </a:solidFill>
                      <a:latin typeface="Cambria" panose="02040503050406030204" pitchFamily="18" charset="0"/>
                    </a:rPr>
                    <a:t>PREGIUDIZIO ETNICO </a:t>
                  </a:r>
                  <a14:m>
                    <m:oMath xmlns:m="http://schemas.openxmlformats.org/officeDocument/2006/math">
                      <m:r>
                        <a:rPr lang="it-IT" sz="1200" b="1" i="1">
                          <a:solidFill>
                            <a:schemeClr val="accent2">
                              <a:lumMod val="50000"/>
                            </a:schemeClr>
                          </a:solidFill>
                          <a:latin typeface="Cambria Math" panose="02040503050406030204" pitchFamily="18" charset="0"/>
                          <a:ea typeface="Cambria Math" panose="02040503050406030204" pitchFamily="18" charset="0"/>
                        </a:rPr>
                        <m:t>≠</m:t>
                      </m:r>
                    </m:oMath>
                  </a14:m>
                  <a:r>
                    <a:rPr lang="it-IT" sz="1200" b="1" dirty="0">
                      <a:solidFill>
                        <a:schemeClr val="accent2">
                          <a:lumMod val="50000"/>
                        </a:schemeClr>
                      </a:solidFill>
                      <a:latin typeface="Cambria" panose="02040503050406030204" pitchFamily="18" charset="0"/>
                    </a:rPr>
                    <a:t> RAZZISMO</a:t>
                  </a:r>
                </a:p>
              </p:txBody>
            </p:sp>
          </mc:Choice>
          <mc:Fallback xmlns="">
            <p:sp>
              <p:nvSpPr>
                <p:cNvPr id="21" name="CasellaDiTesto 20">
                  <a:extLst>
                    <a:ext uri="{FF2B5EF4-FFF2-40B4-BE49-F238E27FC236}">
                      <a16:creationId xmlns:a16="http://schemas.microsoft.com/office/drawing/2014/main" id="{0B77F793-75F5-3D40-9F9C-3A17738FB356}"/>
                    </a:ext>
                  </a:extLst>
                </p:cNvPr>
                <p:cNvSpPr txBox="1">
                  <a:spLocks noRot="1" noChangeAspect="1" noMove="1" noResize="1" noEditPoints="1" noAdjustHandles="1" noChangeArrowheads="1" noChangeShapeType="1" noTextEdit="1"/>
                </p:cNvSpPr>
                <p:nvPr/>
              </p:nvSpPr>
              <p:spPr>
                <a:xfrm>
                  <a:off x="137451" y="4234232"/>
                  <a:ext cx="2706353" cy="369332"/>
                </a:xfrm>
                <a:prstGeom prst="rect">
                  <a:avLst/>
                </a:prstGeom>
                <a:blipFill>
                  <a:blip r:embed="rId2"/>
                  <a:stretch>
                    <a:fillRect b="-3226"/>
                  </a:stretch>
                </a:blipFill>
                <a:ln w="12700">
                  <a:solidFill>
                    <a:schemeClr val="tx2">
                      <a:lumMod val="50000"/>
                    </a:schemeClr>
                  </a:solidFill>
                </a:ln>
              </p:spPr>
              <p:txBody>
                <a:bodyPr/>
                <a:lstStyle/>
                <a:p>
                  <a:r>
                    <a:rPr lang="it-IT">
                      <a:noFill/>
                    </a:rPr>
                    <a:t> </a:t>
                  </a:r>
                </a:p>
              </p:txBody>
            </p:sp>
          </mc:Fallback>
        </mc:AlternateContent>
        <p:sp>
          <p:nvSpPr>
            <p:cNvPr id="22" name="CasellaDiTesto 21">
              <a:extLst>
                <a:ext uri="{FF2B5EF4-FFF2-40B4-BE49-F238E27FC236}">
                  <a16:creationId xmlns:a16="http://schemas.microsoft.com/office/drawing/2014/main" id="{5456477B-D667-C543-8428-51A6AD526A68}"/>
                </a:ext>
              </a:extLst>
            </p:cNvPr>
            <p:cNvSpPr txBox="1"/>
            <p:nvPr/>
          </p:nvSpPr>
          <p:spPr>
            <a:xfrm>
              <a:off x="139263" y="4627828"/>
              <a:ext cx="2490335" cy="1200329"/>
            </a:xfrm>
            <a:prstGeom prst="rect">
              <a:avLst/>
            </a:prstGeom>
            <a:noFill/>
            <a:ln w="19050">
              <a:noFill/>
              <a:prstDash val="dash"/>
            </a:ln>
          </p:spPr>
          <p:txBody>
            <a:bodyPr wrap="square" rtlCol="0">
              <a:spAutoFit/>
            </a:bodyPr>
            <a:lstStyle/>
            <a:p>
              <a:r>
                <a:rPr lang="it-IT" sz="1200" dirty="0">
                  <a:latin typeface="Cambria" panose="02040503050406030204" pitchFamily="18" charset="0"/>
                </a:rPr>
                <a:t>Il razzismo implica la credenza che un gruppo «razziale» sia superiore rispetto a un altro.</a:t>
              </a:r>
            </a:p>
            <a:p>
              <a:endParaRPr lang="it-IT" sz="1200" dirty="0">
                <a:latin typeface="Cambria" panose="02040503050406030204" pitchFamily="18" charset="0"/>
              </a:endParaRPr>
            </a:p>
            <a:p>
              <a:r>
                <a:rPr lang="it-IT" sz="1200" b="1" dirty="0">
                  <a:latin typeface="Cambria" panose="02040503050406030204" pitchFamily="18" charset="0"/>
                </a:rPr>
                <a:t>Il pregiudizio etnico NON implica tale credenza di superiorità.</a:t>
              </a:r>
              <a:endParaRPr lang="it-IT" sz="1600" b="1" dirty="0">
                <a:latin typeface="Cambria" panose="02040503050406030204" pitchFamily="18" charset="0"/>
              </a:endParaRPr>
            </a:p>
          </p:txBody>
        </p:sp>
      </p:grpSp>
      <p:sp>
        <p:nvSpPr>
          <p:cNvPr id="26" name="CasellaDiTesto 25">
            <a:extLst>
              <a:ext uri="{FF2B5EF4-FFF2-40B4-BE49-F238E27FC236}">
                <a16:creationId xmlns:a16="http://schemas.microsoft.com/office/drawing/2014/main" id="{391D6DE3-ACD7-1640-80CF-71851292DC67}"/>
              </a:ext>
            </a:extLst>
          </p:cNvPr>
          <p:cNvSpPr txBox="1"/>
          <p:nvPr/>
        </p:nvSpPr>
        <p:spPr>
          <a:xfrm>
            <a:off x="4516402" y="2509591"/>
            <a:ext cx="2648846" cy="1692771"/>
          </a:xfrm>
          <a:prstGeom prst="rect">
            <a:avLst/>
          </a:prstGeom>
          <a:noFill/>
          <a:ln w="19050">
            <a:noFill/>
            <a:prstDash val="dash"/>
          </a:ln>
        </p:spPr>
        <p:txBody>
          <a:bodyPr wrap="square" rtlCol="0">
            <a:spAutoFit/>
          </a:bodyPr>
          <a:lstStyle/>
          <a:p>
            <a:r>
              <a:rPr lang="it-IT" sz="1400" dirty="0">
                <a:latin typeface="Cambria" panose="02040503050406030204" pitchFamily="18" charset="0"/>
              </a:rPr>
              <a:t>Atteggiamento negativo verso l’altro in base al suo </a:t>
            </a:r>
            <a:r>
              <a:rPr lang="it-IT" sz="1400" b="1" dirty="0">
                <a:latin typeface="Cambria" panose="02040503050406030204" pitchFamily="18" charset="0"/>
              </a:rPr>
              <a:t>genere sessuale.</a:t>
            </a:r>
          </a:p>
          <a:p>
            <a:endParaRPr lang="it-IT" sz="1400" dirty="0">
              <a:latin typeface="Cambria" panose="02040503050406030204" pitchFamily="18" charset="0"/>
            </a:endParaRPr>
          </a:p>
          <a:p>
            <a:r>
              <a:rPr lang="it-IT" sz="1200" dirty="0">
                <a:latin typeface="Cambria" panose="02040503050406030204" pitchFamily="18" charset="0"/>
              </a:rPr>
              <a:t>In particolare, il sessismo è studiato come l’insieme di atteggiamenti sessisti che gli uomini possono provare nei confronti delle donne.</a:t>
            </a:r>
            <a:endParaRPr lang="it-IT" sz="1600" dirty="0">
              <a:latin typeface="Cambria" panose="02040503050406030204" pitchFamily="18" charset="0"/>
            </a:endParaRPr>
          </a:p>
        </p:txBody>
      </p:sp>
      <p:sp>
        <p:nvSpPr>
          <p:cNvPr id="27" name="CasellaDiTesto 26">
            <a:extLst>
              <a:ext uri="{FF2B5EF4-FFF2-40B4-BE49-F238E27FC236}">
                <a16:creationId xmlns:a16="http://schemas.microsoft.com/office/drawing/2014/main" id="{33A5BB26-F065-4A44-B4DE-A8CFB6ABC95F}"/>
              </a:ext>
            </a:extLst>
          </p:cNvPr>
          <p:cNvSpPr txBox="1"/>
          <p:nvPr/>
        </p:nvSpPr>
        <p:spPr>
          <a:xfrm>
            <a:off x="7104113" y="2552109"/>
            <a:ext cx="3563888" cy="954107"/>
          </a:xfrm>
          <a:prstGeom prst="rect">
            <a:avLst/>
          </a:prstGeom>
          <a:noFill/>
          <a:ln w="19050">
            <a:noFill/>
            <a:prstDash val="dash"/>
          </a:ln>
        </p:spPr>
        <p:txBody>
          <a:bodyPr wrap="square" rtlCol="0">
            <a:spAutoFit/>
          </a:bodyPr>
          <a:lstStyle/>
          <a:p>
            <a:r>
              <a:rPr lang="it-IT" sz="1400" dirty="0">
                <a:latin typeface="Cambria" panose="02040503050406030204" pitchFamily="18" charset="0"/>
              </a:rPr>
              <a:t>È l’insieme dei preconcetti e atteggiamenti negativi che le persone eterosessuali provano verso le persone con un </a:t>
            </a:r>
            <a:r>
              <a:rPr lang="it-IT" sz="1400" b="1" dirty="0">
                <a:latin typeface="Cambria" panose="02040503050406030204" pitchFamily="18" charset="0"/>
              </a:rPr>
              <a:t>orientamento sessuale </a:t>
            </a:r>
            <a:r>
              <a:rPr lang="it-IT" sz="1400" dirty="0">
                <a:latin typeface="Cambria" panose="02040503050406030204" pitchFamily="18" charset="0"/>
              </a:rPr>
              <a:t>diverso dal proprio.</a:t>
            </a:r>
          </a:p>
        </p:txBody>
      </p:sp>
      <p:grpSp>
        <p:nvGrpSpPr>
          <p:cNvPr id="16" name="Gruppo 15">
            <a:extLst>
              <a:ext uri="{FF2B5EF4-FFF2-40B4-BE49-F238E27FC236}">
                <a16:creationId xmlns:a16="http://schemas.microsoft.com/office/drawing/2014/main" id="{FCCEB72D-444E-FF40-B3CB-BDB38C33A575}"/>
              </a:ext>
            </a:extLst>
          </p:cNvPr>
          <p:cNvGrpSpPr/>
          <p:nvPr/>
        </p:nvGrpSpPr>
        <p:grpSpPr>
          <a:xfrm>
            <a:off x="7206397" y="4029392"/>
            <a:ext cx="3461603" cy="1778591"/>
            <a:chOff x="5690851" y="4234232"/>
            <a:chExt cx="3461603" cy="1778591"/>
          </a:xfrm>
        </p:grpSpPr>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22B2E2D1-24A6-CD4E-8281-A26261D0FE69}"/>
                    </a:ext>
                  </a:extLst>
                </p:cNvPr>
                <p:cNvSpPr txBox="1"/>
                <p:nvPr/>
              </p:nvSpPr>
              <p:spPr>
                <a:xfrm>
                  <a:off x="5690852" y="4234232"/>
                  <a:ext cx="3313873" cy="369332"/>
                </a:xfrm>
                <a:prstGeom prst="rect">
                  <a:avLst/>
                </a:prstGeom>
                <a:solidFill>
                  <a:schemeClr val="bg1"/>
                </a:solidFill>
                <a:ln w="12700">
                  <a:solidFill>
                    <a:schemeClr val="tx2">
                      <a:lumMod val="50000"/>
                    </a:schemeClr>
                  </a:solidFill>
                </a:ln>
              </p:spPr>
              <p:txBody>
                <a:bodyPr wrap="square" rtlCol="0">
                  <a:spAutoFit/>
                </a:bodyPr>
                <a:lstStyle/>
                <a:p>
                  <a:pPr>
                    <a:lnSpc>
                      <a:spcPct val="150000"/>
                    </a:lnSpc>
                  </a:pPr>
                  <a:r>
                    <a:rPr lang="it-IT" sz="1200" b="1" dirty="0">
                      <a:solidFill>
                        <a:schemeClr val="accent2">
                          <a:lumMod val="50000"/>
                        </a:schemeClr>
                      </a:solidFill>
                      <a:latin typeface="Cambria" panose="02040503050406030204" pitchFamily="18" charset="0"/>
                    </a:rPr>
                    <a:t>PREGIUDIZIO SESSUALE </a:t>
                  </a:r>
                  <a14:m>
                    <m:oMath xmlns:m="http://schemas.openxmlformats.org/officeDocument/2006/math">
                      <m:r>
                        <a:rPr lang="it-IT" sz="1200" b="1" i="1">
                          <a:solidFill>
                            <a:schemeClr val="accent2">
                              <a:lumMod val="50000"/>
                            </a:schemeClr>
                          </a:solidFill>
                          <a:latin typeface="Cambria Math" panose="02040503050406030204" pitchFamily="18" charset="0"/>
                          <a:ea typeface="Cambria Math" panose="02040503050406030204" pitchFamily="18" charset="0"/>
                        </a:rPr>
                        <m:t>≠</m:t>
                      </m:r>
                    </m:oMath>
                  </a14:m>
                  <a:r>
                    <a:rPr lang="it-IT" sz="1200" b="1" dirty="0">
                      <a:solidFill>
                        <a:schemeClr val="accent2">
                          <a:lumMod val="50000"/>
                        </a:schemeClr>
                      </a:solidFill>
                      <a:latin typeface="Cambria" panose="02040503050406030204" pitchFamily="18" charset="0"/>
                    </a:rPr>
                    <a:t> OMOFOBIA</a:t>
                  </a:r>
                </a:p>
              </p:txBody>
            </p:sp>
          </mc:Choice>
          <mc:Fallback xmlns="">
            <p:sp>
              <p:nvSpPr>
                <p:cNvPr id="28" name="CasellaDiTesto 27">
                  <a:extLst>
                    <a:ext uri="{FF2B5EF4-FFF2-40B4-BE49-F238E27FC236}">
                      <a16:creationId xmlns:a16="http://schemas.microsoft.com/office/drawing/2014/main" id="{22B2E2D1-24A6-CD4E-8281-A26261D0FE69}"/>
                    </a:ext>
                  </a:extLst>
                </p:cNvPr>
                <p:cNvSpPr txBox="1">
                  <a:spLocks noRot="1" noChangeAspect="1" noMove="1" noResize="1" noEditPoints="1" noAdjustHandles="1" noChangeArrowheads="1" noChangeShapeType="1" noTextEdit="1"/>
                </p:cNvSpPr>
                <p:nvPr/>
              </p:nvSpPr>
              <p:spPr>
                <a:xfrm>
                  <a:off x="5690852" y="4234232"/>
                  <a:ext cx="3313873" cy="369332"/>
                </a:xfrm>
                <a:prstGeom prst="rect">
                  <a:avLst/>
                </a:prstGeom>
                <a:blipFill>
                  <a:blip r:embed="rId3"/>
                  <a:stretch>
                    <a:fillRect b="-1587"/>
                  </a:stretch>
                </a:blipFill>
                <a:ln w="12700">
                  <a:solidFill>
                    <a:schemeClr val="tx2">
                      <a:lumMod val="50000"/>
                    </a:schemeClr>
                  </a:solidFill>
                </a:ln>
              </p:spPr>
              <p:txBody>
                <a:bodyPr/>
                <a:lstStyle/>
                <a:p>
                  <a:r>
                    <a:rPr lang="it-IT">
                      <a:noFill/>
                    </a:rPr>
                    <a:t> </a:t>
                  </a:r>
                </a:p>
              </p:txBody>
            </p:sp>
          </mc:Fallback>
        </mc:AlternateContent>
        <p:sp>
          <p:nvSpPr>
            <p:cNvPr id="29" name="CasellaDiTesto 28">
              <a:extLst>
                <a:ext uri="{FF2B5EF4-FFF2-40B4-BE49-F238E27FC236}">
                  <a16:creationId xmlns:a16="http://schemas.microsoft.com/office/drawing/2014/main" id="{C6218365-F80A-7346-9F14-A9D44144D806}"/>
                </a:ext>
              </a:extLst>
            </p:cNvPr>
            <p:cNvSpPr txBox="1"/>
            <p:nvPr/>
          </p:nvSpPr>
          <p:spPr>
            <a:xfrm>
              <a:off x="5690851" y="4627828"/>
              <a:ext cx="3461603" cy="1384995"/>
            </a:xfrm>
            <a:prstGeom prst="rect">
              <a:avLst/>
            </a:prstGeom>
            <a:noFill/>
            <a:ln w="19050">
              <a:noFill/>
              <a:prstDash val="dash"/>
            </a:ln>
          </p:spPr>
          <p:txBody>
            <a:bodyPr wrap="square" rtlCol="0">
              <a:spAutoFit/>
            </a:bodyPr>
            <a:lstStyle/>
            <a:p>
              <a:r>
                <a:rPr lang="it-IT" sz="1200" dirty="0">
                  <a:latin typeface="Cambria" panose="02040503050406030204" pitchFamily="18" charset="0"/>
                </a:rPr>
                <a:t>L’omofobia indica una paura irrazionale verso gli omosessuali , espressione di una personalità patologica [</a:t>
              </a:r>
              <a:r>
                <a:rPr lang="it-IT" sz="1200" dirty="0" err="1">
                  <a:latin typeface="Cambria" panose="02040503050406030204" pitchFamily="18" charset="0"/>
                </a:rPr>
                <a:t>Herek</a:t>
              </a:r>
              <a:r>
                <a:rPr lang="it-IT" sz="1200" dirty="0">
                  <a:latin typeface="Cambria" panose="02040503050406030204" pitchFamily="18" charset="0"/>
                </a:rPr>
                <a:t>, 2000].</a:t>
              </a:r>
            </a:p>
            <a:p>
              <a:endParaRPr lang="it-IT" sz="1200" dirty="0">
                <a:latin typeface="Cambria" panose="02040503050406030204" pitchFamily="18" charset="0"/>
              </a:endParaRPr>
            </a:p>
            <a:p>
              <a:r>
                <a:rPr lang="it-IT" sz="1200" b="1" dirty="0">
                  <a:latin typeface="Cambria" panose="02040503050406030204" pitchFamily="18" charset="0"/>
                </a:rPr>
                <a:t>Il pregiudizio sessuale si sviluppa socialmente e NON è legato necessariamente a particolari caratteristiche di personalità.</a:t>
              </a:r>
              <a:endParaRPr lang="it-IT" sz="1600" b="1" dirty="0">
                <a:latin typeface="Cambria" panose="02040503050406030204" pitchFamily="18" charset="0"/>
              </a:endParaRPr>
            </a:p>
          </p:txBody>
        </p:sp>
      </p:grpSp>
      <p:sp>
        <p:nvSpPr>
          <p:cNvPr id="32" name="CasellaDiTesto 31">
            <a:extLst>
              <a:ext uri="{FF2B5EF4-FFF2-40B4-BE49-F238E27FC236}">
                <a16:creationId xmlns:a16="http://schemas.microsoft.com/office/drawing/2014/main" id="{80BACD51-A8FE-F34A-84BF-2304BD3A1BA4}"/>
              </a:ext>
            </a:extLst>
          </p:cNvPr>
          <p:cNvSpPr txBox="1"/>
          <p:nvPr/>
        </p:nvSpPr>
        <p:spPr>
          <a:xfrm>
            <a:off x="1739851" y="2148970"/>
            <a:ext cx="5248439" cy="2354491"/>
          </a:xfrm>
          <a:prstGeom prst="rect">
            <a:avLst/>
          </a:prstGeom>
          <a:solidFill>
            <a:schemeClr val="bg1"/>
          </a:solidFill>
          <a:ln w="19050">
            <a:solidFill>
              <a:schemeClr val="accent1">
                <a:shade val="95000"/>
                <a:satMod val="105000"/>
              </a:schemeClr>
            </a:solidFill>
          </a:ln>
        </p:spPr>
        <p:txBody>
          <a:bodyPr wrap="square" rtlCol="0">
            <a:spAutoFit/>
          </a:bodyPr>
          <a:lstStyle/>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PREGIUDIZIO ETNICO</a:t>
            </a:r>
          </a:p>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SESSISMO</a:t>
            </a:r>
          </a:p>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PREGIUDIZIO SESSUALE</a:t>
            </a:r>
          </a:p>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AGEISM</a:t>
            </a:r>
          </a:p>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PREGIUDIZIO NEI CONFRONTI DELLE PERSONE OBESE</a:t>
            </a:r>
          </a:p>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PREGIUDIZIO VERSO I MALATI MENTALI</a:t>
            </a:r>
          </a:p>
          <a:p>
            <a:pPr marL="285750" indent="-285750">
              <a:lnSpc>
                <a:spcPct val="150000"/>
              </a:lnSpc>
              <a:buFont typeface="Arial" panose="020B0604020202020204" pitchFamily="34" charset="0"/>
              <a:buChar char="•"/>
            </a:pPr>
            <a:r>
              <a:rPr lang="it-IT" sz="1400" dirty="0">
                <a:solidFill>
                  <a:schemeClr val="tx2">
                    <a:lumMod val="50000"/>
                  </a:schemeClr>
                </a:solidFill>
                <a:latin typeface="Cambria" panose="02040503050406030204" pitchFamily="18" charset="0"/>
              </a:rPr>
              <a:t>PREGIUDIZIO VERSO LE PERSONE CON DISABILITÀ FISICHE</a:t>
            </a:r>
            <a:endParaRPr lang="it-IT" sz="1200" dirty="0">
              <a:solidFill>
                <a:schemeClr val="tx2">
                  <a:lumMod val="50000"/>
                </a:schemeClr>
              </a:solidFill>
              <a:latin typeface="Cambria" panose="02040503050406030204" pitchFamily="18" charset="0"/>
            </a:endParaRPr>
          </a:p>
        </p:txBody>
      </p:sp>
    </p:spTree>
    <p:extLst>
      <p:ext uri="{BB962C8B-B14F-4D97-AF65-F5344CB8AC3E}">
        <p14:creationId xmlns:p14="http://schemas.microsoft.com/office/powerpoint/2010/main" val="47034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2" grpId="0" animBg="1"/>
      <p:bldP spid="3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30</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Il paradigma dei gruppi minimi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et al., 1971]</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0"/>
            <a:ext cx="8814022" cy="369332"/>
          </a:xfrm>
          <a:prstGeom prst="rect">
            <a:avLst/>
          </a:prstGeom>
          <a:noFill/>
          <a:ln w="3175">
            <a:noFill/>
          </a:ln>
        </p:spPr>
        <p:txBody>
          <a:bodyPr wrap="square" rtlCol="0">
            <a:spAutoFit/>
          </a:bodyPr>
          <a:lstStyle/>
          <a:p>
            <a:r>
              <a:rPr lang="it-IT" b="1" dirty="0" err="1">
                <a:solidFill>
                  <a:schemeClr val="tx2">
                    <a:lumMod val="50000"/>
                  </a:schemeClr>
                </a:solidFill>
                <a:latin typeface="Cambria" panose="02040503050406030204" pitchFamily="18" charset="0"/>
              </a:rPr>
              <a:t>Tajfel</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Billig</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Bundy</a:t>
            </a:r>
            <a:r>
              <a:rPr lang="it-IT" b="1" dirty="0">
                <a:solidFill>
                  <a:schemeClr val="tx2">
                    <a:lumMod val="50000"/>
                  </a:schemeClr>
                </a:solidFill>
                <a:latin typeface="Cambria" panose="02040503050406030204" pitchFamily="18" charset="0"/>
              </a:rPr>
              <a:t>, e </a:t>
            </a:r>
            <a:r>
              <a:rPr lang="it-IT" b="1" dirty="0" err="1">
                <a:solidFill>
                  <a:schemeClr val="tx2">
                    <a:lumMod val="50000"/>
                  </a:schemeClr>
                </a:solidFill>
                <a:latin typeface="Cambria" panose="02040503050406030204" pitchFamily="18" charset="0"/>
              </a:rPr>
              <a:t>Flament</a:t>
            </a:r>
            <a:r>
              <a:rPr lang="it-IT" b="1" dirty="0">
                <a:solidFill>
                  <a:schemeClr val="tx2">
                    <a:lumMod val="50000"/>
                  </a:schemeClr>
                </a:solidFill>
                <a:latin typeface="Cambria" panose="02040503050406030204" pitchFamily="18" charset="0"/>
              </a:rPr>
              <a:t>, 1971</a:t>
            </a:r>
          </a:p>
        </p:txBody>
      </p:sp>
      <p:sp>
        <p:nvSpPr>
          <p:cNvPr id="11" name="CasellaDiTesto 10">
            <a:extLst>
              <a:ext uri="{FF2B5EF4-FFF2-40B4-BE49-F238E27FC236}">
                <a16:creationId xmlns:a16="http://schemas.microsoft.com/office/drawing/2014/main" id="{8DD0E277-0089-E24D-AFF7-9A5F2DB3C3AF}"/>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graphicFrame>
        <p:nvGraphicFramePr>
          <p:cNvPr id="2" name="Tabella 1">
            <a:extLst>
              <a:ext uri="{FF2B5EF4-FFF2-40B4-BE49-F238E27FC236}">
                <a16:creationId xmlns:a16="http://schemas.microsoft.com/office/drawing/2014/main" id="{D1B99C4D-2439-0C4D-8D36-26219182B661}"/>
              </a:ext>
            </a:extLst>
          </p:cNvPr>
          <p:cNvGraphicFramePr>
            <a:graphicFrameLocks noGrp="1"/>
          </p:cNvGraphicFramePr>
          <p:nvPr/>
        </p:nvGraphicFramePr>
        <p:xfrm>
          <a:off x="3456378" y="3131967"/>
          <a:ext cx="6096006" cy="741680"/>
        </p:xfrm>
        <a:graphic>
          <a:graphicData uri="http://schemas.openxmlformats.org/drawingml/2006/table">
            <a:tbl>
              <a:tblPr firstRow="1" bandRow="1">
                <a:tableStyleId>{5C22544A-7EE6-4342-B048-85BDC9FD1C3A}</a:tableStyleId>
              </a:tblPr>
              <a:tblGrid>
                <a:gridCol w="435429">
                  <a:extLst>
                    <a:ext uri="{9D8B030D-6E8A-4147-A177-3AD203B41FA5}">
                      <a16:colId xmlns:a16="http://schemas.microsoft.com/office/drawing/2014/main" val="2063819930"/>
                    </a:ext>
                  </a:extLst>
                </a:gridCol>
                <a:gridCol w="435429">
                  <a:extLst>
                    <a:ext uri="{9D8B030D-6E8A-4147-A177-3AD203B41FA5}">
                      <a16:colId xmlns:a16="http://schemas.microsoft.com/office/drawing/2014/main" val="342084268"/>
                    </a:ext>
                  </a:extLst>
                </a:gridCol>
                <a:gridCol w="435429">
                  <a:extLst>
                    <a:ext uri="{9D8B030D-6E8A-4147-A177-3AD203B41FA5}">
                      <a16:colId xmlns:a16="http://schemas.microsoft.com/office/drawing/2014/main" val="615986816"/>
                    </a:ext>
                  </a:extLst>
                </a:gridCol>
                <a:gridCol w="435429">
                  <a:extLst>
                    <a:ext uri="{9D8B030D-6E8A-4147-A177-3AD203B41FA5}">
                      <a16:colId xmlns:a16="http://schemas.microsoft.com/office/drawing/2014/main" val="1338421523"/>
                    </a:ext>
                  </a:extLst>
                </a:gridCol>
                <a:gridCol w="435429">
                  <a:extLst>
                    <a:ext uri="{9D8B030D-6E8A-4147-A177-3AD203B41FA5}">
                      <a16:colId xmlns:a16="http://schemas.microsoft.com/office/drawing/2014/main" val="1019381410"/>
                    </a:ext>
                  </a:extLst>
                </a:gridCol>
                <a:gridCol w="435429">
                  <a:extLst>
                    <a:ext uri="{9D8B030D-6E8A-4147-A177-3AD203B41FA5}">
                      <a16:colId xmlns:a16="http://schemas.microsoft.com/office/drawing/2014/main" val="1789859715"/>
                    </a:ext>
                  </a:extLst>
                </a:gridCol>
                <a:gridCol w="435429">
                  <a:extLst>
                    <a:ext uri="{9D8B030D-6E8A-4147-A177-3AD203B41FA5}">
                      <a16:colId xmlns:a16="http://schemas.microsoft.com/office/drawing/2014/main" val="155872137"/>
                    </a:ext>
                  </a:extLst>
                </a:gridCol>
                <a:gridCol w="435429">
                  <a:extLst>
                    <a:ext uri="{9D8B030D-6E8A-4147-A177-3AD203B41FA5}">
                      <a16:colId xmlns:a16="http://schemas.microsoft.com/office/drawing/2014/main" val="2542601832"/>
                    </a:ext>
                  </a:extLst>
                </a:gridCol>
                <a:gridCol w="435429">
                  <a:extLst>
                    <a:ext uri="{9D8B030D-6E8A-4147-A177-3AD203B41FA5}">
                      <a16:colId xmlns:a16="http://schemas.microsoft.com/office/drawing/2014/main" val="1384426290"/>
                    </a:ext>
                  </a:extLst>
                </a:gridCol>
                <a:gridCol w="435429">
                  <a:extLst>
                    <a:ext uri="{9D8B030D-6E8A-4147-A177-3AD203B41FA5}">
                      <a16:colId xmlns:a16="http://schemas.microsoft.com/office/drawing/2014/main" val="831618580"/>
                    </a:ext>
                  </a:extLst>
                </a:gridCol>
                <a:gridCol w="435429">
                  <a:extLst>
                    <a:ext uri="{9D8B030D-6E8A-4147-A177-3AD203B41FA5}">
                      <a16:colId xmlns:a16="http://schemas.microsoft.com/office/drawing/2014/main" val="1833370523"/>
                    </a:ext>
                  </a:extLst>
                </a:gridCol>
                <a:gridCol w="435429">
                  <a:extLst>
                    <a:ext uri="{9D8B030D-6E8A-4147-A177-3AD203B41FA5}">
                      <a16:colId xmlns:a16="http://schemas.microsoft.com/office/drawing/2014/main" val="407714878"/>
                    </a:ext>
                  </a:extLst>
                </a:gridCol>
                <a:gridCol w="435429">
                  <a:extLst>
                    <a:ext uri="{9D8B030D-6E8A-4147-A177-3AD203B41FA5}">
                      <a16:colId xmlns:a16="http://schemas.microsoft.com/office/drawing/2014/main" val="2112306560"/>
                    </a:ext>
                  </a:extLst>
                </a:gridCol>
                <a:gridCol w="435429">
                  <a:extLst>
                    <a:ext uri="{9D8B030D-6E8A-4147-A177-3AD203B41FA5}">
                      <a16:colId xmlns:a16="http://schemas.microsoft.com/office/drawing/2014/main" val="4194265780"/>
                    </a:ext>
                  </a:extLst>
                </a:gridCol>
              </a:tblGrid>
              <a:tr h="370840">
                <a:tc>
                  <a:txBody>
                    <a:bodyPr/>
                    <a:lstStyle/>
                    <a:p>
                      <a:pPr algn="ctr"/>
                      <a:r>
                        <a:rPr lang="it-IT" sz="1200" b="1" dirty="0">
                          <a:latin typeface="Cambria" panose="02040503050406030204" pitchFamily="18" charset="0"/>
                        </a:rPr>
                        <a:t>7</a:t>
                      </a:r>
                    </a:p>
                  </a:txBody>
                  <a:tcPr/>
                </a:tc>
                <a:tc>
                  <a:txBody>
                    <a:bodyPr/>
                    <a:lstStyle/>
                    <a:p>
                      <a:pPr algn="ctr"/>
                      <a:r>
                        <a:rPr lang="it-IT" sz="1200" b="1" dirty="0">
                          <a:latin typeface="Cambria" panose="02040503050406030204" pitchFamily="18" charset="0"/>
                        </a:rPr>
                        <a:t>8</a:t>
                      </a:r>
                    </a:p>
                  </a:txBody>
                  <a:tcPr/>
                </a:tc>
                <a:tc>
                  <a:txBody>
                    <a:bodyPr/>
                    <a:lstStyle/>
                    <a:p>
                      <a:pPr algn="ctr"/>
                      <a:r>
                        <a:rPr lang="it-IT" sz="1200" b="1" dirty="0">
                          <a:latin typeface="Cambria" panose="02040503050406030204" pitchFamily="18" charset="0"/>
                        </a:rPr>
                        <a:t>9</a:t>
                      </a:r>
                    </a:p>
                  </a:txBody>
                  <a:tcPr/>
                </a:tc>
                <a:tc>
                  <a:txBody>
                    <a:bodyPr/>
                    <a:lstStyle/>
                    <a:p>
                      <a:pPr algn="ctr"/>
                      <a:r>
                        <a:rPr lang="it-IT" sz="1200" b="1" dirty="0">
                          <a:latin typeface="Cambria" panose="02040503050406030204" pitchFamily="18" charset="0"/>
                        </a:rPr>
                        <a:t>10</a:t>
                      </a:r>
                    </a:p>
                  </a:txBody>
                  <a:tcPr/>
                </a:tc>
                <a:tc>
                  <a:txBody>
                    <a:bodyPr/>
                    <a:lstStyle/>
                    <a:p>
                      <a:pPr algn="ctr"/>
                      <a:r>
                        <a:rPr lang="it-IT" sz="1200" b="1" dirty="0">
                          <a:latin typeface="Cambria" panose="02040503050406030204" pitchFamily="18" charset="0"/>
                        </a:rPr>
                        <a:t>11</a:t>
                      </a:r>
                    </a:p>
                  </a:txBody>
                  <a:tcPr/>
                </a:tc>
                <a:tc>
                  <a:txBody>
                    <a:bodyPr/>
                    <a:lstStyle/>
                    <a:p>
                      <a:pPr algn="ctr"/>
                      <a:r>
                        <a:rPr lang="it-IT" sz="1200" b="1" dirty="0">
                          <a:latin typeface="Cambria" panose="02040503050406030204" pitchFamily="18" charset="0"/>
                        </a:rPr>
                        <a:t>12</a:t>
                      </a:r>
                    </a:p>
                  </a:txBody>
                  <a:tcPr/>
                </a:tc>
                <a:tc>
                  <a:txBody>
                    <a:bodyPr/>
                    <a:lstStyle/>
                    <a:p>
                      <a:pPr algn="ctr"/>
                      <a:r>
                        <a:rPr lang="it-IT" sz="1200" b="1" dirty="0">
                          <a:latin typeface="Cambria" panose="02040503050406030204" pitchFamily="18" charset="0"/>
                        </a:rPr>
                        <a:t>13</a:t>
                      </a:r>
                    </a:p>
                  </a:txBody>
                  <a:tcPr/>
                </a:tc>
                <a:tc>
                  <a:txBody>
                    <a:bodyPr/>
                    <a:lstStyle/>
                    <a:p>
                      <a:pPr algn="ctr"/>
                      <a:r>
                        <a:rPr lang="it-IT" sz="1200" b="1" dirty="0">
                          <a:latin typeface="Cambria" panose="02040503050406030204" pitchFamily="18" charset="0"/>
                        </a:rPr>
                        <a:t>14</a:t>
                      </a:r>
                    </a:p>
                  </a:txBody>
                  <a:tcPr/>
                </a:tc>
                <a:tc>
                  <a:txBody>
                    <a:bodyPr/>
                    <a:lstStyle/>
                    <a:p>
                      <a:pPr algn="ctr"/>
                      <a:r>
                        <a:rPr lang="it-IT" sz="1200" b="1" dirty="0">
                          <a:latin typeface="Cambria" panose="02040503050406030204" pitchFamily="18" charset="0"/>
                        </a:rPr>
                        <a:t>15</a:t>
                      </a:r>
                    </a:p>
                  </a:txBody>
                  <a:tcPr/>
                </a:tc>
                <a:tc>
                  <a:txBody>
                    <a:bodyPr/>
                    <a:lstStyle/>
                    <a:p>
                      <a:pPr algn="ctr"/>
                      <a:r>
                        <a:rPr lang="it-IT" sz="1200" b="1" dirty="0">
                          <a:latin typeface="Cambria" panose="02040503050406030204" pitchFamily="18" charset="0"/>
                        </a:rPr>
                        <a:t>16</a:t>
                      </a:r>
                    </a:p>
                  </a:txBody>
                  <a:tcPr/>
                </a:tc>
                <a:tc>
                  <a:txBody>
                    <a:bodyPr/>
                    <a:lstStyle/>
                    <a:p>
                      <a:pPr algn="ctr"/>
                      <a:r>
                        <a:rPr lang="it-IT" sz="1200" b="1" dirty="0">
                          <a:latin typeface="Cambria" panose="02040503050406030204" pitchFamily="18" charset="0"/>
                        </a:rPr>
                        <a:t>17</a:t>
                      </a:r>
                    </a:p>
                  </a:txBody>
                  <a:tcPr/>
                </a:tc>
                <a:tc>
                  <a:txBody>
                    <a:bodyPr/>
                    <a:lstStyle/>
                    <a:p>
                      <a:pPr algn="ctr"/>
                      <a:r>
                        <a:rPr lang="it-IT" sz="1200" b="1" dirty="0">
                          <a:latin typeface="Cambria" panose="02040503050406030204" pitchFamily="18" charset="0"/>
                        </a:rPr>
                        <a:t>18</a:t>
                      </a:r>
                    </a:p>
                  </a:txBody>
                  <a:tcPr/>
                </a:tc>
                <a:tc>
                  <a:txBody>
                    <a:bodyPr/>
                    <a:lstStyle/>
                    <a:p>
                      <a:pPr algn="ctr"/>
                      <a:r>
                        <a:rPr lang="it-IT" sz="1200" b="1" dirty="0">
                          <a:latin typeface="Cambria" panose="02040503050406030204" pitchFamily="18" charset="0"/>
                        </a:rPr>
                        <a:t>19</a:t>
                      </a:r>
                    </a:p>
                  </a:txBody>
                  <a:tcPr/>
                </a:tc>
                <a:tc>
                  <a:txBody>
                    <a:bodyPr/>
                    <a:lstStyle/>
                    <a:p>
                      <a:pPr algn="ctr"/>
                      <a:r>
                        <a:rPr lang="it-IT" sz="1200" b="1" dirty="0">
                          <a:latin typeface="Cambria" panose="02040503050406030204" pitchFamily="18" charset="0"/>
                        </a:rPr>
                        <a:t>20</a:t>
                      </a:r>
                    </a:p>
                  </a:txBody>
                  <a:tcPr/>
                </a:tc>
                <a:extLst>
                  <a:ext uri="{0D108BD9-81ED-4DB2-BD59-A6C34878D82A}">
                    <a16:rowId xmlns:a16="http://schemas.microsoft.com/office/drawing/2014/main" val="4218008531"/>
                  </a:ext>
                </a:extLst>
              </a:tr>
              <a:tr h="370840">
                <a:tc>
                  <a:txBody>
                    <a:bodyPr/>
                    <a:lstStyle/>
                    <a:p>
                      <a:pPr algn="ctr"/>
                      <a:r>
                        <a:rPr lang="it-IT" sz="1200" b="1" dirty="0">
                          <a:latin typeface="Cambria" panose="02040503050406030204" pitchFamily="18" charset="0"/>
                        </a:rPr>
                        <a:t>1</a:t>
                      </a:r>
                    </a:p>
                  </a:txBody>
                  <a:tcPr/>
                </a:tc>
                <a:tc>
                  <a:txBody>
                    <a:bodyPr/>
                    <a:lstStyle/>
                    <a:p>
                      <a:pPr algn="ctr"/>
                      <a:r>
                        <a:rPr lang="it-IT" sz="1200" b="1" dirty="0">
                          <a:latin typeface="Cambria" panose="02040503050406030204" pitchFamily="18" charset="0"/>
                        </a:rPr>
                        <a:t>3</a:t>
                      </a:r>
                    </a:p>
                  </a:txBody>
                  <a:tcPr/>
                </a:tc>
                <a:tc>
                  <a:txBody>
                    <a:bodyPr/>
                    <a:lstStyle/>
                    <a:p>
                      <a:pPr algn="ctr"/>
                      <a:r>
                        <a:rPr lang="it-IT" sz="1200" b="1" dirty="0">
                          <a:latin typeface="Cambria" panose="02040503050406030204" pitchFamily="18" charset="0"/>
                        </a:rPr>
                        <a:t>5</a:t>
                      </a:r>
                    </a:p>
                  </a:txBody>
                  <a:tcPr/>
                </a:tc>
                <a:tc>
                  <a:txBody>
                    <a:bodyPr/>
                    <a:lstStyle/>
                    <a:p>
                      <a:pPr algn="ctr"/>
                      <a:r>
                        <a:rPr lang="it-IT" sz="1200" b="1" dirty="0">
                          <a:latin typeface="Cambria" panose="02040503050406030204" pitchFamily="18" charset="0"/>
                        </a:rPr>
                        <a:t>7</a:t>
                      </a:r>
                    </a:p>
                  </a:txBody>
                  <a:tcPr/>
                </a:tc>
                <a:tc>
                  <a:txBody>
                    <a:bodyPr/>
                    <a:lstStyle/>
                    <a:p>
                      <a:pPr algn="ctr"/>
                      <a:r>
                        <a:rPr lang="it-IT" sz="1200" b="1" dirty="0">
                          <a:latin typeface="Cambria" panose="02040503050406030204" pitchFamily="18" charset="0"/>
                        </a:rPr>
                        <a:t>9</a:t>
                      </a:r>
                    </a:p>
                  </a:txBody>
                  <a:tcPr/>
                </a:tc>
                <a:tc>
                  <a:txBody>
                    <a:bodyPr/>
                    <a:lstStyle/>
                    <a:p>
                      <a:pPr algn="ctr"/>
                      <a:r>
                        <a:rPr lang="it-IT" sz="1200" b="1" dirty="0">
                          <a:latin typeface="Cambria" panose="02040503050406030204" pitchFamily="18" charset="0"/>
                        </a:rPr>
                        <a:t>11</a:t>
                      </a:r>
                    </a:p>
                  </a:txBody>
                  <a:tcPr/>
                </a:tc>
                <a:tc>
                  <a:txBody>
                    <a:bodyPr/>
                    <a:lstStyle/>
                    <a:p>
                      <a:pPr algn="ctr"/>
                      <a:r>
                        <a:rPr lang="it-IT" sz="1200" b="1" dirty="0">
                          <a:latin typeface="Cambria" panose="02040503050406030204" pitchFamily="18" charset="0"/>
                        </a:rPr>
                        <a:t>13</a:t>
                      </a:r>
                    </a:p>
                  </a:txBody>
                  <a:tcPr/>
                </a:tc>
                <a:tc>
                  <a:txBody>
                    <a:bodyPr/>
                    <a:lstStyle/>
                    <a:p>
                      <a:pPr algn="ctr"/>
                      <a:r>
                        <a:rPr lang="it-IT" sz="1200" b="1" dirty="0">
                          <a:latin typeface="Cambria" panose="02040503050406030204" pitchFamily="18" charset="0"/>
                        </a:rPr>
                        <a:t>15</a:t>
                      </a:r>
                    </a:p>
                  </a:txBody>
                  <a:tcPr/>
                </a:tc>
                <a:tc>
                  <a:txBody>
                    <a:bodyPr/>
                    <a:lstStyle/>
                    <a:p>
                      <a:pPr algn="ctr"/>
                      <a:r>
                        <a:rPr lang="it-IT" sz="1200" b="1" dirty="0">
                          <a:latin typeface="Cambria" panose="02040503050406030204" pitchFamily="18" charset="0"/>
                        </a:rPr>
                        <a:t>17</a:t>
                      </a:r>
                    </a:p>
                  </a:txBody>
                  <a:tcPr/>
                </a:tc>
                <a:tc>
                  <a:txBody>
                    <a:bodyPr/>
                    <a:lstStyle/>
                    <a:p>
                      <a:pPr algn="ctr"/>
                      <a:r>
                        <a:rPr lang="it-IT" sz="1200" b="1" dirty="0">
                          <a:latin typeface="Cambria" panose="02040503050406030204" pitchFamily="18" charset="0"/>
                        </a:rPr>
                        <a:t>19</a:t>
                      </a:r>
                    </a:p>
                  </a:txBody>
                  <a:tcPr/>
                </a:tc>
                <a:tc>
                  <a:txBody>
                    <a:bodyPr/>
                    <a:lstStyle/>
                    <a:p>
                      <a:pPr algn="ctr"/>
                      <a:r>
                        <a:rPr lang="it-IT" sz="1200" b="1" dirty="0">
                          <a:latin typeface="Cambria" panose="02040503050406030204" pitchFamily="18" charset="0"/>
                        </a:rPr>
                        <a:t>21</a:t>
                      </a:r>
                    </a:p>
                  </a:txBody>
                  <a:tcPr/>
                </a:tc>
                <a:tc>
                  <a:txBody>
                    <a:bodyPr/>
                    <a:lstStyle/>
                    <a:p>
                      <a:pPr algn="ctr"/>
                      <a:r>
                        <a:rPr lang="it-IT" sz="1200" b="1" dirty="0">
                          <a:latin typeface="Cambria" panose="02040503050406030204" pitchFamily="18" charset="0"/>
                        </a:rPr>
                        <a:t>23</a:t>
                      </a:r>
                    </a:p>
                  </a:txBody>
                  <a:tcPr/>
                </a:tc>
                <a:tc>
                  <a:txBody>
                    <a:bodyPr/>
                    <a:lstStyle/>
                    <a:p>
                      <a:pPr algn="ctr"/>
                      <a:r>
                        <a:rPr lang="it-IT" sz="1200" b="1" dirty="0">
                          <a:latin typeface="Cambria" panose="02040503050406030204" pitchFamily="18" charset="0"/>
                        </a:rPr>
                        <a:t>25</a:t>
                      </a:r>
                    </a:p>
                  </a:txBody>
                  <a:tcPr/>
                </a:tc>
                <a:tc>
                  <a:txBody>
                    <a:bodyPr/>
                    <a:lstStyle/>
                    <a:p>
                      <a:pPr algn="ctr"/>
                      <a:r>
                        <a:rPr lang="it-IT" sz="1200" b="1" dirty="0">
                          <a:latin typeface="Cambria" panose="02040503050406030204" pitchFamily="18" charset="0"/>
                        </a:rPr>
                        <a:t>27</a:t>
                      </a:r>
                    </a:p>
                  </a:txBody>
                  <a:tcPr/>
                </a:tc>
                <a:extLst>
                  <a:ext uri="{0D108BD9-81ED-4DB2-BD59-A6C34878D82A}">
                    <a16:rowId xmlns:a16="http://schemas.microsoft.com/office/drawing/2014/main" val="1272828232"/>
                  </a:ext>
                </a:extLst>
              </a:tr>
            </a:tbl>
          </a:graphicData>
        </a:graphic>
      </p:graphicFrame>
      <p:grpSp>
        <p:nvGrpSpPr>
          <p:cNvPr id="7" name="Gruppo 6">
            <a:extLst>
              <a:ext uri="{FF2B5EF4-FFF2-40B4-BE49-F238E27FC236}">
                <a16:creationId xmlns:a16="http://schemas.microsoft.com/office/drawing/2014/main" id="{CC534485-44D9-214C-8A24-3C053D533F5C}"/>
              </a:ext>
            </a:extLst>
          </p:cNvPr>
          <p:cNvGrpSpPr/>
          <p:nvPr/>
        </p:nvGrpSpPr>
        <p:grpSpPr>
          <a:xfrm>
            <a:off x="2063552" y="3164093"/>
            <a:ext cx="1369286" cy="677429"/>
            <a:chOff x="827584" y="3167390"/>
            <a:chExt cx="1369286" cy="677429"/>
          </a:xfrm>
        </p:grpSpPr>
        <p:sp>
          <p:nvSpPr>
            <p:cNvPr id="3" name="CasellaDiTesto 2">
              <a:extLst>
                <a:ext uri="{FF2B5EF4-FFF2-40B4-BE49-F238E27FC236}">
                  <a16:creationId xmlns:a16="http://schemas.microsoft.com/office/drawing/2014/main" id="{633F2082-2489-B941-B431-4E5FF618205F}"/>
                </a:ext>
              </a:extLst>
            </p:cNvPr>
            <p:cNvSpPr txBox="1"/>
            <p:nvPr/>
          </p:nvSpPr>
          <p:spPr>
            <a:xfrm>
              <a:off x="913013" y="3167390"/>
              <a:ext cx="1282723" cy="261610"/>
            </a:xfrm>
            <a:prstGeom prst="rect">
              <a:avLst/>
            </a:prstGeom>
            <a:noFill/>
          </p:spPr>
          <p:txBody>
            <a:bodyPr wrap="none" rtlCol="0">
              <a:spAutoFit/>
            </a:bodyPr>
            <a:lstStyle/>
            <a:p>
              <a:r>
                <a:rPr lang="it-IT" sz="1100" b="1" dirty="0">
                  <a:latin typeface="Cambria" panose="02040503050406030204" pitchFamily="18" charset="0"/>
                </a:rPr>
                <a:t>Membro ingroup</a:t>
              </a:r>
            </a:p>
          </p:txBody>
        </p:sp>
        <p:sp>
          <p:nvSpPr>
            <p:cNvPr id="15" name="CasellaDiTesto 14">
              <a:extLst>
                <a:ext uri="{FF2B5EF4-FFF2-40B4-BE49-F238E27FC236}">
                  <a16:creationId xmlns:a16="http://schemas.microsoft.com/office/drawing/2014/main" id="{F1B19495-D03B-6144-B817-C9A64F98360C}"/>
                </a:ext>
              </a:extLst>
            </p:cNvPr>
            <p:cNvSpPr txBox="1"/>
            <p:nvPr/>
          </p:nvSpPr>
          <p:spPr>
            <a:xfrm>
              <a:off x="827584" y="3583209"/>
              <a:ext cx="1369286" cy="261610"/>
            </a:xfrm>
            <a:prstGeom prst="rect">
              <a:avLst/>
            </a:prstGeom>
            <a:noFill/>
          </p:spPr>
          <p:txBody>
            <a:bodyPr wrap="none" rtlCol="0">
              <a:spAutoFit/>
            </a:bodyPr>
            <a:lstStyle/>
            <a:p>
              <a:r>
                <a:rPr lang="it-IT" sz="1100" b="1" dirty="0">
                  <a:latin typeface="Cambria" panose="02040503050406030204" pitchFamily="18" charset="0"/>
                </a:rPr>
                <a:t>Membro outgroup</a:t>
              </a:r>
            </a:p>
          </p:txBody>
        </p:sp>
      </p:grpSp>
      <p:sp>
        <p:nvSpPr>
          <p:cNvPr id="5" name="CasellaDiTesto 4">
            <a:extLst>
              <a:ext uri="{FF2B5EF4-FFF2-40B4-BE49-F238E27FC236}">
                <a16:creationId xmlns:a16="http://schemas.microsoft.com/office/drawing/2014/main" id="{A7059CE3-F4B2-3B4D-B6BF-EE6A92AA900B}"/>
              </a:ext>
            </a:extLst>
          </p:cNvPr>
          <p:cNvSpPr txBox="1"/>
          <p:nvPr/>
        </p:nvSpPr>
        <p:spPr>
          <a:xfrm>
            <a:off x="1702757" y="2414702"/>
            <a:ext cx="1775294" cy="307777"/>
          </a:xfrm>
          <a:prstGeom prst="rect">
            <a:avLst/>
          </a:prstGeom>
          <a:noFill/>
        </p:spPr>
        <p:txBody>
          <a:bodyPr wrap="none" rtlCol="0">
            <a:spAutoFit/>
          </a:bodyPr>
          <a:lstStyle/>
          <a:p>
            <a:r>
              <a:rPr lang="it-IT" sz="1400" b="1" dirty="0">
                <a:latin typeface="Cambria" panose="02040503050406030204" pitchFamily="18" charset="0"/>
              </a:rPr>
              <a:t>Esempio di matrice</a:t>
            </a:r>
          </a:p>
        </p:txBody>
      </p:sp>
      <p:grpSp>
        <p:nvGrpSpPr>
          <p:cNvPr id="49" name="Gruppo 48">
            <a:extLst>
              <a:ext uri="{FF2B5EF4-FFF2-40B4-BE49-F238E27FC236}">
                <a16:creationId xmlns:a16="http://schemas.microsoft.com/office/drawing/2014/main" id="{58CE718D-C2A2-2745-B675-687FADFEAE2A}"/>
              </a:ext>
            </a:extLst>
          </p:cNvPr>
          <p:cNvGrpSpPr/>
          <p:nvPr/>
        </p:nvGrpSpPr>
        <p:grpSpPr>
          <a:xfrm>
            <a:off x="2495602" y="2356150"/>
            <a:ext cx="7620717" cy="2805818"/>
            <a:chOff x="971601" y="2356150"/>
            <a:chExt cx="7620717" cy="2805818"/>
          </a:xfrm>
        </p:grpSpPr>
        <p:sp>
          <p:nvSpPr>
            <p:cNvPr id="39" name="CasellaDiTesto 38">
              <a:extLst>
                <a:ext uri="{FF2B5EF4-FFF2-40B4-BE49-F238E27FC236}">
                  <a16:creationId xmlns:a16="http://schemas.microsoft.com/office/drawing/2014/main" id="{109FF5E9-0BFA-A848-B3A3-5913A05E11DC}"/>
                </a:ext>
              </a:extLst>
            </p:cNvPr>
            <p:cNvSpPr txBox="1"/>
            <p:nvPr/>
          </p:nvSpPr>
          <p:spPr>
            <a:xfrm>
              <a:off x="4427781" y="2356150"/>
              <a:ext cx="719677" cy="276999"/>
            </a:xfrm>
            <a:prstGeom prst="rect">
              <a:avLst/>
            </a:prstGeom>
            <a:noFill/>
            <a:ln w="3175">
              <a:solidFill>
                <a:srgbClr val="FF0000"/>
              </a:solidFill>
            </a:ln>
          </p:spPr>
          <p:txBody>
            <a:bodyPr wrap="square" rtlCol="0">
              <a:spAutoFit/>
            </a:bodyPr>
            <a:lstStyle/>
            <a:p>
              <a:r>
                <a:rPr lang="it-IT" sz="1200" b="1" dirty="0">
                  <a:latin typeface="Cambria" panose="02040503050406030204" pitchFamily="18" charset="0"/>
                </a:rPr>
                <a:t>Equità</a:t>
              </a:r>
              <a:endParaRPr lang="it-IT" sz="1200" dirty="0">
                <a:latin typeface="Cambria" panose="02040503050406030204" pitchFamily="18" charset="0"/>
              </a:endParaRPr>
            </a:p>
          </p:txBody>
        </p:sp>
        <p:grpSp>
          <p:nvGrpSpPr>
            <p:cNvPr id="48" name="Gruppo 47">
              <a:extLst>
                <a:ext uri="{FF2B5EF4-FFF2-40B4-BE49-F238E27FC236}">
                  <a16:creationId xmlns:a16="http://schemas.microsoft.com/office/drawing/2014/main" id="{52E8681D-CED7-4C48-BA70-6B93713EE267}"/>
                </a:ext>
              </a:extLst>
            </p:cNvPr>
            <p:cNvGrpSpPr/>
            <p:nvPr/>
          </p:nvGrpSpPr>
          <p:grpSpPr>
            <a:xfrm>
              <a:off x="971601" y="2633149"/>
              <a:ext cx="7620717" cy="2528819"/>
              <a:chOff x="971601" y="2633149"/>
              <a:chExt cx="7620717" cy="2528819"/>
            </a:xfrm>
          </p:grpSpPr>
          <p:sp>
            <p:nvSpPr>
              <p:cNvPr id="12" name="Ovale 11">
                <a:extLst>
                  <a:ext uri="{FF2B5EF4-FFF2-40B4-BE49-F238E27FC236}">
                    <a16:creationId xmlns:a16="http://schemas.microsoft.com/office/drawing/2014/main" id="{EA99FF4B-DB78-4B46-9219-F23B5A746ADA}"/>
                  </a:ext>
                </a:extLst>
              </p:cNvPr>
              <p:cNvSpPr/>
              <p:nvPr/>
            </p:nvSpPr>
            <p:spPr>
              <a:xfrm>
                <a:off x="1907704" y="2996952"/>
                <a:ext cx="504056" cy="1008112"/>
              </a:xfrm>
              <a:custGeom>
                <a:avLst/>
                <a:gdLst>
                  <a:gd name="connsiteX0" fmla="*/ 0 w 504056"/>
                  <a:gd name="connsiteY0" fmla="*/ 504056 h 1008112"/>
                  <a:gd name="connsiteX1" fmla="*/ 252028 w 504056"/>
                  <a:gd name="connsiteY1" fmla="*/ 0 h 1008112"/>
                  <a:gd name="connsiteX2" fmla="*/ 504056 w 504056"/>
                  <a:gd name="connsiteY2" fmla="*/ 504056 h 1008112"/>
                  <a:gd name="connsiteX3" fmla="*/ 252028 w 504056"/>
                  <a:gd name="connsiteY3" fmla="*/ 1008112 h 1008112"/>
                  <a:gd name="connsiteX4" fmla="*/ 0 w 504056"/>
                  <a:gd name="connsiteY4" fmla="*/ 504056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56" h="1008112" extrusionOk="0">
                    <a:moveTo>
                      <a:pt x="0" y="504056"/>
                    </a:moveTo>
                    <a:cubicBezTo>
                      <a:pt x="-17231" y="215046"/>
                      <a:pt x="96997" y="5945"/>
                      <a:pt x="252028" y="0"/>
                    </a:cubicBezTo>
                    <a:cubicBezTo>
                      <a:pt x="399363" y="1715"/>
                      <a:pt x="486522" y="226232"/>
                      <a:pt x="504056" y="504056"/>
                    </a:cubicBezTo>
                    <a:cubicBezTo>
                      <a:pt x="490114" y="796053"/>
                      <a:pt x="386750" y="1032814"/>
                      <a:pt x="252028" y="1008112"/>
                    </a:cubicBezTo>
                    <a:cubicBezTo>
                      <a:pt x="108610" y="1005799"/>
                      <a:pt x="29986" y="796765"/>
                      <a:pt x="0" y="504056"/>
                    </a:cubicBezTo>
                    <a:close/>
                  </a:path>
                </a:pathLst>
              </a:custGeom>
              <a:noFill/>
              <a:ln w="19050">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Ovale 17">
                <a:extLst>
                  <a:ext uri="{FF2B5EF4-FFF2-40B4-BE49-F238E27FC236}">
                    <a16:creationId xmlns:a16="http://schemas.microsoft.com/office/drawing/2014/main" id="{87D6050F-5F92-A04C-80AA-427AAC28BF84}"/>
                  </a:ext>
                </a:extLst>
              </p:cNvPr>
              <p:cNvSpPr/>
              <p:nvPr/>
            </p:nvSpPr>
            <p:spPr>
              <a:xfrm>
                <a:off x="4067944" y="2996952"/>
                <a:ext cx="504056" cy="1008112"/>
              </a:xfrm>
              <a:custGeom>
                <a:avLst/>
                <a:gdLst>
                  <a:gd name="connsiteX0" fmla="*/ 0 w 504056"/>
                  <a:gd name="connsiteY0" fmla="*/ 504056 h 1008112"/>
                  <a:gd name="connsiteX1" fmla="*/ 252028 w 504056"/>
                  <a:gd name="connsiteY1" fmla="*/ 0 h 1008112"/>
                  <a:gd name="connsiteX2" fmla="*/ 504056 w 504056"/>
                  <a:gd name="connsiteY2" fmla="*/ 504056 h 1008112"/>
                  <a:gd name="connsiteX3" fmla="*/ 252028 w 504056"/>
                  <a:gd name="connsiteY3" fmla="*/ 1008112 h 1008112"/>
                  <a:gd name="connsiteX4" fmla="*/ 0 w 504056"/>
                  <a:gd name="connsiteY4" fmla="*/ 504056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56" h="1008112" extrusionOk="0">
                    <a:moveTo>
                      <a:pt x="0" y="504056"/>
                    </a:moveTo>
                    <a:cubicBezTo>
                      <a:pt x="-17231" y="215046"/>
                      <a:pt x="96997" y="5945"/>
                      <a:pt x="252028" y="0"/>
                    </a:cubicBezTo>
                    <a:cubicBezTo>
                      <a:pt x="399363" y="1715"/>
                      <a:pt x="486522" y="226232"/>
                      <a:pt x="504056" y="504056"/>
                    </a:cubicBezTo>
                    <a:cubicBezTo>
                      <a:pt x="490114" y="796053"/>
                      <a:pt x="386750" y="1032814"/>
                      <a:pt x="252028" y="1008112"/>
                    </a:cubicBezTo>
                    <a:cubicBezTo>
                      <a:pt x="108610" y="1005799"/>
                      <a:pt x="29986" y="796765"/>
                      <a:pt x="0" y="504056"/>
                    </a:cubicBezTo>
                    <a:close/>
                  </a:path>
                </a:pathLst>
              </a:custGeom>
              <a:noFill/>
              <a:ln w="19050">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Ovale 18">
                <a:extLst>
                  <a:ext uri="{FF2B5EF4-FFF2-40B4-BE49-F238E27FC236}">
                    <a16:creationId xmlns:a16="http://schemas.microsoft.com/office/drawing/2014/main" id="{C98F69C1-2814-3643-976D-9C4F975D1770}"/>
                  </a:ext>
                </a:extLst>
              </p:cNvPr>
              <p:cNvSpPr/>
              <p:nvPr/>
            </p:nvSpPr>
            <p:spPr>
              <a:xfrm>
                <a:off x="4535592" y="2996952"/>
                <a:ext cx="504056" cy="1008112"/>
              </a:xfrm>
              <a:custGeom>
                <a:avLst/>
                <a:gdLst>
                  <a:gd name="connsiteX0" fmla="*/ 0 w 504056"/>
                  <a:gd name="connsiteY0" fmla="*/ 504056 h 1008112"/>
                  <a:gd name="connsiteX1" fmla="*/ 252028 w 504056"/>
                  <a:gd name="connsiteY1" fmla="*/ 0 h 1008112"/>
                  <a:gd name="connsiteX2" fmla="*/ 504056 w 504056"/>
                  <a:gd name="connsiteY2" fmla="*/ 504056 h 1008112"/>
                  <a:gd name="connsiteX3" fmla="*/ 252028 w 504056"/>
                  <a:gd name="connsiteY3" fmla="*/ 1008112 h 1008112"/>
                  <a:gd name="connsiteX4" fmla="*/ 0 w 504056"/>
                  <a:gd name="connsiteY4" fmla="*/ 504056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56" h="1008112" extrusionOk="0">
                    <a:moveTo>
                      <a:pt x="0" y="504056"/>
                    </a:moveTo>
                    <a:cubicBezTo>
                      <a:pt x="-17231" y="215046"/>
                      <a:pt x="96997" y="5945"/>
                      <a:pt x="252028" y="0"/>
                    </a:cubicBezTo>
                    <a:cubicBezTo>
                      <a:pt x="399363" y="1715"/>
                      <a:pt x="486522" y="226232"/>
                      <a:pt x="504056" y="504056"/>
                    </a:cubicBezTo>
                    <a:cubicBezTo>
                      <a:pt x="490114" y="796053"/>
                      <a:pt x="386750" y="1032814"/>
                      <a:pt x="252028" y="1008112"/>
                    </a:cubicBezTo>
                    <a:cubicBezTo>
                      <a:pt x="108610" y="1005799"/>
                      <a:pt x="29986" y="796765"/>
                      <a:pt x="0" y="504056"/>
                    </a:cubicBezTo>
                    <a:close/>
                  </a:path>
                </a:pathLst>
              </a:custGeom>
              <a:noFill/>
              <a:ln w="19050">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Ovale 19">
                <a:extLst>
                  <a:ext uri="{FF2B5EF4-FFF2-40B4-BE49-F238E27FC236}">
                    <a16:creationId xmlns:a16="http://schemas.microsoft.com/office/drawing/2014/main" id="{30073B23-0600-EB46-88A1-03184BF217DA}"/>
                  </a:ext>
                </a:extLst>
              </p:cNvPr>
              <p:cNvSpPr/>
              <p:nvPr/>
            </p:nvSpPr>
            <p:spPr>
              <a:xfrm>
                <a:off x="7617046" y="2996952"/>
                <a:ext cx="504056" cy="1008112"/>
              </a:xfrm>
              <a:custGeom>
                <a:avLst/>
                <a:gdLst>
                  <a:gd name="connsiteX0" fmla="*/ 0 w 504056"/>
                  <a:gd name="connsiteY0" fmla="*/ 504056 h 1008112"/>
                  <a:gd name="connsiteX1" fmla="*/ 252028 w 504056"/>
                  <a:gd name="connsiteY1" fmla="*/ 0 h 1008112"/>
                  <a:gd name="connsiteX2" fmla="*/ 504056 w 504056"/>
                  <a:gd name="connsiteY2" fmla="*/ 504056 h 1008112"/>
                  <a:gd name="connsiteX3" fmla="*/ 252028 w 504056"/>
                  <a:gd name="connsiteY3" fmla="*/ 1008112 h 1008112"/>
                  <a:gd name="connsiteX4" fmla="*/ 0 w 504056"/>
                  <a:gd name="connsiteY4" fmla="*/ 504056 h 100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56" h="1008112" extrusionOk="0">
                    <a:moveTo>
                      <a:pt x="0" y="504056"/>
                    </a:moveTo>
                    <a:cubicBezTo>
                      <a:pt x="-17231" y="215046"/>
                      <a:pt x="96997" y="5945"/>
                      <a:pt x="252028" y="0"/>
                    </a:cubicBezTo>
                    <a:cubicBezTo>
                      <a:pt x="399363" y="1715"/>
                      <a:pt x="486522" y="226232"/>
                      <a:pt x="504056" y="504056"/>
                    </a:cubicBezTo>
                    <a:cubicBezTo>
                      <a:pt x="490114" y="796053"/>
                      <a:pt x="386750" y="1032814"/>
                      <a:pt x="252028" y="1008112"/>
                    </a:cubicBezTo>
                    <a:cubicBezTo>
                      <a:pt x="108610" y="1005799"/>
                      <a:pt x="29986" y="796765"/>
                      <a:pt x="0" y="504056"/>
                    </a:cubicBezTo>
                    <a:close/>
                  </a:path>
                </a:pathLst>
              </a:custGeom>
              <a:noFill/>
              <a:ln w="19050">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1" name="Connettore 2 20">
                <a:extLst>
                  <a:ext uri="{FF2B5EF4-FFF2-40B4-BE49-F238E27FC236}">
                    <a16:creationId xmlns:a16="http://schemas.microsoft.com/office/drawing/2014/main" id="{5C7FCDAC-4884-EB41-A6AB-78A71FE707B5}"/>
                  </a:ext>
                </a:extLst>
              </p:cNvPr>
              <p:cNvCxnSpPr>
                <a:cxnSpLocks/>
                <a:stCxn id="12" idx="4"/>
                <a:endCxn id="27" idx="0"/>
              </p:cNvCxnSpPr>
              <p:nvPr/>
            </p:nvCxnSpPr>
            <p:spPr>
              <a:xfrm>
                <a:off x="1907704" y="3501008"/>
                <a:ext cx="117805" cy="11992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1017F253-5158-0647-BAC4-2BB7B9792F34}"/>
                  </a:ext>
                </a:extLst>
              </p:cNvPr>
              <p:cNvCxnSpPr>
                <a:cxnSpLocks/>
                <a:stCxn id="18" idx="4"/>
                <a:endCxn id="35" idx="0"/>
              </p:cNvCxnSpPr>
              <p:nvPr/>
            </p:nvCxnSpPr>
            <p:spPr>
              <a:xfrm>
                <a:off x="4319972" y="4005064"/>
                <a:ext cx="0" cy="3757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FB0EFB52-AD65-EC47-932D-10F060134DDD}"/>
                  </a:ext>
                </a:extLst>
              </p:cNvPr>
              <p:cNvCxnSpPr>
                <a:cxnSpLocks/>
                <a:stCxn id="19" idx="0"/>
                <a:endCxn id="39" idx="2"/>
              </p:cNvCxnSpPr>
              <p:nvPr/>
            </p:nvCxnSpPr>
            <p:spPr>
              <a:xfrm flipV="1">
                <a:off x="4787620" y="2633149"/>
                <a:ext cx="0" cy="363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A6871AF8-1A7B-D347-9E71-3EC8DA1C01FF}"/>
                  </a:ext>
                </a:extLst>
              </p:cNvPr>
              <p:cNvCxnSpPr>
                <a:cxnSpLocks/>
                <a:stCxn id="20" idx="4"/>
                <a:endCxn id="43" idx="0"/>
              </p:cNvCxnSpPr>
              <p:nvPr/>
            </p:nvCxnSpPr>
            <p:spPr>
              <a:xfrm>
                <a:off x="7869074" y="4005064"/>
                <a:ext cx="1019" cy="4769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F408A159-3912-2E4D-B902-D05CC3440B7F}"/>
                  </a:ext>
                </a:extLst>
              </p:cNvPr>
              <p:cNvSpPr txBox="1"/>
              <p:nvPr/>
            </p:nvSpPr>
            <p:spPr>
              <a:xfrm>
                <a:off x="971601" y="4700303"/>
                <a:ext cx="2107816" cy="461665"/>
              </a:xfrm>
              <a:prstGeom prst="rect">
                <a:avLst/>
              </a:prstGeom>
              <a:noFill/>
              <a:ln w="3175">
                <a:solidFill>
                  <a:srgbClr val="FF0000"/>
                </a:solidFill>
              </a:ln>
            </p:spPr>
            <p:txBody>
              <a:bodyPr wrap="square" rtlCol="0">
                <a:spAutoFit/>
              </a:bodyPr>
              <a:lstStyle/>
              <a:p>
                <a:r>
                  <a:rPr lang="it-IT" sz="1200" b="1" dirty="0">
                    <a:latin typeface="Cambria" panose="02040503050406030204" pitchFamily="18" charset="0"/>
                  </a:rPr>
                  <a:t>Massima differenza </a:t>
                </a:r>
                <a:r>
                  <a:rPr lang="it-IT" sz="1200" dirty="0">
                    <a:latin typeface="Cambria" panose="02040503050406030204" pitchFamily="18" charset="0"/>
                  </a:rPr>
                  <a:t>a favore del proprio gruppo</a:t>
                </a:r>
              </a:p>
            </p:txBody>
          </p:sp>
          <p:sp>
            <p:nvSpPr>
              <p:cNvPr id="35" name="CasellaDiTesto 34">
                <a:extLst>
                  <a:ext uri="{FF2B5EF4-FFF2-40B4-BE49-F238E27FC236}">
                    <a16:creationId xmlns:a16="http://schemas.microsoft.com/office/drawing/2014/main" id="{E615D149-EE86-D541-941A-9FC3ABD19D31}"/>
                  </a:ext>
                </a:extLst>
              </p:cNvPr>
              <p:cNvSpPr txBox="1"/>
              <p:nvPr/>
            </p:nvSpPr>
            <p:spPr>
              <a:xfrm>
                <a:off x="3400287" y="4380824"/>
                <a:ext cx="1839369" cy="461665"/>
              </a:xfrm>
              <a:prstGeom prst="rect">
                <a:avLst/>
              </a:prstGeom>
              <a:noFill/>
              <a:ln w="3175">
                <a:solidFill>
                  <a:srgbClr val="FF0000"/>
                </a:solidFill>
              </a:ln>
            </p:spPr>
            <p:txBody>
              <a:bodyPr wrap="square" rtlCol="0">
                <a:spAutoFit/>
              </a:bodyPr>
              <a:lstStyle/>
              <a:p>
                <a:r>
                  <a:rPr lang="it-IT" sz="1200" b="1" dirty="0">
                    <a:latin typeface="Cambria" panose="02040503050406030204" pitchFamily="18" charset="0"/>
                  </a:rPr>
                  <a:t>Massimo profitto </a:t>
                </a:r>
                <a:r>
                  <a:rPr lang="it-IT" sz="1200" dirty="0">
                    <a:latin typeface="Cambria" panose="02040503050406030204" pitchFamily="18" charset="0"/>
                  </a:rPr>
                  <a:t>per il proprio gruppo</a:t>
                </a:r>
              </a:p>
            </p:txBody>
          </p:sp>
          <p:sp>
            <p:nvSpPr>
              <p:cNvPr id="43" name="CasellaDiTesto 42">
                <a:extLst>
                  <a:ext uri="{FF2B5EF4-FFF2-40B4-BE49-F238E27FC236}">
                    <a16:creationId xmlns:a16="http://schemas.microsoft.com/office/drawing/2014/main" id="{DB7CBA31-6A49-BD43-8E25-59B76B2C7E14}"/>
                  </a:ext>
                </a:extLst>
              </p:cNvPr>
              <p:cNvSpPr txBox="1"/>
              <p:nvPr/>
            </p:nvSpPr>
            <p:spPr>
              <a:xfrm>
                <a:off x="7147868" y="4482028"/>
                <a:ext cx="1444450" cy="461665"/>
              </a:xfrm>
              <a:prstGeom prst="rect">
                <a:avLst/>
              </a:prstGeom>
              <a:noFill/>
              <a:ln w="3175">
                <a:solidFill>
                  <a:srgbClr val="FF0000"/>
                </a:solidFill>
              </a:ln>
            </p:spPr>
            <p:txBody>
              <a:bodyPr wrap="square" rtlCol="0">
                <a:spAutoFit/>
              </a:bodyPr>
              <a:lstStyle/>
              <a:p>
                <a:r>
                  <a:rPr lang="it-IT" sz="1200" b="1" dirty="0">
                    <a:latin typeface="Cambria" panose="02040503050406030204" pitchFamily="18" charset="0"/>
                  </a:rPr>
                  <a:t>Massimo profitto comune</a:t>
                </a:r>
                <a:endParaRPr lang="it-IT" sz="1200" dirty="0">
                  <a:latin typeface="Cambria" panose="02040503050406030204" pitchFamily="18" charset="0"/>
                </a:endParaRPr>
              </a:p>
            </p:txBody>
          </p:sp>
        </p:grpSp>
      </p:grpSp>
    </p:spTree>
    <p:extLst>
      <p:ext uri="{BB962C8B-B14F-4D97-AF65-F5344CB8AC3E}">
        <p14:creationId xmlns:p14="http://schemas.microsoft.com/office/powerpoint/2010/main" val="14635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31</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Il paradigma dei gruppi minimi [</a:t>
            </a:r>
            <a:r>
              <a:rPr lang="it-IT" sz="2400" b="1" dirty="0" err="1">
                <a:solidFill>
                  <a:schemeClr val="tx1"/>
                </a:solidFill>
                <a:latin typeface="Cambria" panose="02040503050406030204" pitchFamily="18" charset="0"/>
                <a:cs typeface="Arial" panose="020B0604020202020204" pitchFamily="34" charset="0"/>
              </a:rPr>
              <a:t>Tajfel</a:t>
            </a:r>
            <a:r>
              <a:rPr lang="it-IT" sz="2400" b="1" dirty="0">
                <a:solidFill>
                  <a:schemeClr val="tx1"/>
                </a:solidFill>
                <a:latin typeface="Cambria" panose="02040503050406030204" pitchFamily="18" charset="0"/>
                <a:cs typeface="Arial" panose="020B0604020202020204" pitchFamily="34" charset="0"/>
              </a:rPr>
              <a:t> et al., 1971]</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0"/>
            <a:ext cx="8814022" cy="369332"/>
          </a:xfrm>
          <a:prstGeom prst="rect">
            <a:avLst/>
          </a:prstGeom>
          <a:noFill/>
          <a:ln w="3175">
            <a:noFill/>
          </a:ln>
        </p:spPr>
        <p:txBody>
          <a:bodyPr wrap="square" rtlCol="0">
            <a:spAutoFit/>
          </a:bodyPr>
          <a:lstStyle/>
          <a:p>
            <a:r>
              <a:rPr lang="it-IT" b="1" dirty="0" err="1">
                <a:solidFill>
                  <a:schemeClr val="tx2">
                    <a:lumMod val="50000"/>
                  </a:schemeClr>
                </a:solidFill>
                <a:latin typeface="Cambria" panose="02040503050406030204" pitchFamily="18" charset="0"/>
              </a:rPr>
              <a:t>Tajfel</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Billig</a:t>
            </a:r>
            <a:r>
              <a:rPr lang="it-IT" b="1" dirty="0">
                <a:solidFill>
                  <a:schemeClr val="tx2">
                    <a:lumMod val="50000"/>
                  </a:schemeClr>
                </a:solidFill>
                <a:latin typeface="Cambria" panose="02040503050406030204" pitchFamily="18" charset="0"/>
              </a:rPr>
              <a:t>, </a:t>
            </a:r>
            <a:r>
              <a:rPr lang="it-IT" b="1" dirty="0" err="1">
                <a:solidFill>
                  <a:schemeClr val="tx2">
                    <a:lumMod val="50000"/>
                  </a:schemeClr>
                </a:solidFill>
                <a:latin typeface="Cambria" panose="02040503050406030204" pitchFamily="18" charset="0"/>
              </a:rPr>
              <a:t>Bundy</a:t>
            </a:r>
            <a:r>
              <a:rPr lang="it-IT" b="1" dirty="0">
                <a:solidFill>
                  <a:schemeClr val="tx2">
                    <a:lumMod val="50000"/>
                  </a:schemeClr>
                </a:solidFill>
                <a:latin typeface="Cambria" panose="02040503050406030204" pitchFamily="18" charset="0"/>
              </a:rPr>
              <a:t>, e </a:t>
            </a:r>
            <a:r>
              <a:rPr lang="it-IT" b="1" dirty="0" err="1">
                <a:solidFill>
                  <a:schemeClr val="tx2">
                    <a:lumMod val="50000"/>
                  </a:schemeClr>
                </a:solidFill>
                <a:latin typeface="Cambria" panose="02040503050406030204" pitchFamily="18" charset="0"/>
              </a:rPr>
              <a:t>Flament</a:t>
            </a:r>
            <a:r>
              <a:rPr lang="it-IT" b="1" dirty="0">
                <a:solidFill>
                  <a:schemeClr val="tx2">
                    <a:lumMod val="50000"/>
                  </a:schemeClr>
                </a:solidFill>
                <a:latin typeface="Cambria" panose="02040503050406030204" pitchFamily="18" charset="0"/>
              </a:rPr>
              <a:t>, 1971</a:t>
            </a:r>
          </a:p>
        </p:txBody>
      </p:sp>
      <p:sp>
        <p:nvSpPr>
          <p:cNvPr id="5" name="CasellaDiTesto 4">
            <a:extLst>
              <a:ext uri="{FF2B5EF4-FFF2-40B4-BE49-F238E27FC236}">
                <a16:creationId xmlns:a16="http://schemas.microsoft.com/office/drawing/2014/main" id="{F0A15A18-CAD3-FA4E-B6F7-93D232F61151}"/>
              </a:ext>
            </a:extLst>
          </p:cNvPr>
          <p:cNvSpPr txBox="1"/>
          <p:nvPr/>
        </p:nvSpPr>
        <p:spPr>
          <a:xfrm>
            <a:off x="1702758" y="2176477"/>
            <a:ext cx="8713723" cy="1323439"/>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RISULTATI</a:t>
            </a:r>
            <a:r>
              <a:rPr lang="it-IT" sz="1600" dirty="0">
                <a:latin typeface="Cambria" panose="02040503050406030204" pitchFamily="18" charset="0"/>
              </a:rPr>
              <a:t>: la </a:t>
            </a:r>
            <a:r>
              <a:rPr lang="it-IT" sz="1600" b="1" dirty="0">
                <a:latin typeface="Cambria" panose="02040503050406030204" pitchFamily="18" charset="0"/>
              </a:rPr>
              <a:t>maggioranza dei partecipanti </a:t>
            </a:r>
            <a:r>
              <a:rPr lang="it-IT" sz="1600" dirty="0">
                <a:latin typeface="Cambria" panose="02040503050406030204" pitchFamily="18" charset="0"/>
              </a:rPr>
              <a:t>(72%) tendeva a scegliere le </a:t>
            </a:r>
            <a:r>
              <a:rPr lang="it-IT" sz="1600" b="1" dirty="0">
                <a:latin typeface="Cambria" panose="02040503050406030204" pitchFamily="18" charset="0"/>
              </a:rPr>
              <a:t>strategie a favore del proprio gruppo </a:t>
            </a:r>
            <a:r>
              <a:rPr lang="it-IT" sz="1600" dirty="0">
                <a:latin typeface="Cambria" panose="02040503050406030204" pitchFamily="18" charset="0"/>
              </a:rPr>
              <a:t>(massima differenza ingroup-outgroup e massimo profitto ingroup).</a:t>
            </a:r>
          </a:p>
          <a:p>
            <a:endParaRPr lang="it-IT" sz="1600" dirty="0">
              <a:latin typeface="Cambria" panose="02040503050406030204" pitchFamily="18" charset="0"/>
            </a:endParaRPr>
          </a:p>
          <a:p>
            <a:r>
              <a:rPr lang="it-IT" sz="1600" dirty="0">
                <a:latin typeface="Cambria" panose="02040503050406030204" pitchFamily="18" charset="0"/>
              </a:rPr>
              <a:t>In molti casi, questa strategia era </a:t>
            </a:r>
            <a:r>
              <a:rPr lang="it-IT" sz="1600" b="1" dirty="0">
                <a:latin typeface="Cambria" panose="02040503050406030204" pitchFamily="18" charset="0"/>
              </a:rPr>
              <a:t>preferita a quella di massimo profitto comune </a:t>
            </a:r>
            <a:r>
              <a:rPr lang="it-IT" sz="1600" dirty="0">
                <a:latin typeface="Cambria" panose="02040503050406030204" pitchFamily="18" charset="0"/>
              </a:rPr>
              <a:t>anche se quest’ultima portava a </a:t>
            </a:r>
            <a:r>
              <a:rPr lang="it-IT" sz="1600" b="1" dirty="0">
                <a:latin typeface="Cambria" panose="02040503050406030204" pitchFamily="18" charset="0"/>
              </a:rPr>
              <a:t>maggiori guadagni in termini assoluti </a:t>
            </a:r>
            <a:r>
              <a:rPr lang="it-IT" sz="1600" dirty="0">
                <a:latin typeface="Cambria" panose="02040503050406030204" pitchFamily="18" charset="0"/>
              </a:rPr>
              <a:t>per il proprio gruppo.</a:t>
            </a:r>
          </a:p>
        </p:txBody>
      </p:sp>
      <p:sp>
        <p:nvSpPr>
          <p:cNvPr id="7" name="CasellaDiTesto 6">
            <a:extLst>
              <a:ext uri="{FF2B5EF4-FFF2-40B4-BE49-F238E27FC236}">
                <a16:creationId xmlns:a16="http://schemas.microsoft.com/office/drawing/2014/main" id="{04A08403-769B-7E42-9F6F-32910175FCF5}"/>
              </a:ext>
            </a:extLst>
          </p:cNvPr>
          <p:cNvSpPr txBox="1"/>
          <p:nvPr/>
        </p:nvSpPr>
        <p:spPr>
          <a:xfrm>
            <a:off x="1714414" y="4017606"/>
            <a:ext cx="8702066" cy="923330"/>
          </a:xfrm>
          <a:prstGeom prst="rect">
            <a:avLst/>
          </a:prstGeom>
          <a:solidFill>
            <a:schemeClr val="bg1"/>
          </a:solidFill>
          <a:ln w="15875">
            <a:solidFill>
              <a:srgbClr val="C00000"/>
            </a:solidFill>
          </a:ln>
        </p:spPr>
        <p:txBody>
          <a:bodyPr wrap="square" rtlCol="0">
            <a:spAutoFit/>
          </a:bodyPr>
          <a:lstStyle/>
          <a:p>
            <a:r>
              <a:rPr lang="it-IT" dirty="0">
                <a:latin typeface="Cambria" panose="02040503050406030204" pitchFamily="18" charset="0"/>
              </a:rPr>
              <a:t>Una </a:t>
            </a:r>
            <a:r>
              <a:rPr lang="it-IT" b="1" dirty="0">
                <a:latin typeface="Cambria" panose="02040503050406030204" pitchFamily="18" charset="0"/>
              </a:rPr>
              <a:t>semplice categorizzazione </a:t>
            </a:r>
            <a:r>
              <a:rPr lang="it-IT" dirty="0">
                <a:latin typeface="Cambria" panose="02040503050406030204" pitchFamily="18" charset="0"/>
              </a:rPr>
              <a:t>tra ingroup e outgroup porta gli individui a </a:t>
            </a:r>
            <a:r>
              <a:rPr lang="it-IT" b="1" dirty="0">
                <a:latin typeface="Cambria" panose="02040503050406030204" pitchFamily="18" charset="0"/>
              </a:rPr>
              <a:t>favorire il proprio gruppo e discriminare l’outgroup</a:t>
            </a:r>
            <a:r>
              <a:rPr lang="it-IT" dirty="0">
                <a:latin typeface="Cambria" panose="02040503050406030204" pitchFamily="18" charset="0"/>
              </a:rPr>
              <a:t>, anche in assenza di conflitto di interessi e competizione per scarse risorse.</a:t>
            </a:r>
          </a:p>
        </p:txBody>
      </p:sp>
      <p:sp>
        <p:nvSpPr>
          <p:cNvPr id="8" name="CasellaDiTesto 7">
            <a:extLst>
              <a:ext uri="{FF2B5EF4-FFF2-40B4-BE49-F238E27FC236}">
                <a16:creationId xmlns:a16="http://schemas.microsoft.com/office/drawing/2014/main" id="{0CA8E755-5D8B-3249-A4C9-2663953A8631}"/>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a:t>
            </a:r>
          </a:p>
        </p:txBody>
      </p:sp>
    </p:spTree>
    <p:extLst>
      <p:ext uri="{BB962C8B-B14F-4D97-AF65-F5344CB8AC3E}">
        <p14:creationId xmlns:p14="http://schemas.microsoft.com/office/powerpoint/2010/main" val="416574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32</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Forme moderne di pregiudizio</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8" y="1720341"/>
            <a:ext cx="8508043"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Nelle società occidentali, il pregiudizio </a:t>
            </a:r>
            <a:r>
              <a:rPr lang="it-IT" sz="1600" b="1" dirty="0">
                <a:latin typeface="Cambria" panose="02040503050406030204" pitchFamily="18" charset="0"/>
              </a:rPr>
              <a:t>non è sparito ma ha assunto forme più articolate e complesse.</a:t>
            </a:r>
          </a:p>
        </p:txBody>
      </p:sp>
      <p:sp>
        <p:nvSpPr>
          <p:cNvPr id="8" name="CasellaDiTesto 7">
            <a:extLst>
              <a:ext uri="{FF2B5EF4-FFF2-40B4-BE49-F238E27FC236}">
                <a16:creationId xmlns:a16="http://schemas.microsoft.com/office/drawing/2014/main" id="{CCB4BB7E-BF6A-6141-B096-C487E3AF5653}"/>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III</a:t>
            </a:r>
          </a:p>
        </p:txBody>
      </p:sp>
      <p:grpSp>
        <p:nvGrpSpPr>
          <p:cNvPr id="2" name="Gruppo 1">
            <a:extLst>
              <a:ext uri="{FF2B5EF4-FFF2-40B4-BE49-F238E27FC236}">
                <a16:creationId xmlns:a16="http://schemas.microsoft.com/office/drawing/2014/main" id="{93722774-D84A-0E45-A969-4F048C73B6F0}"/>
              </a:ext>
            </a:extLst>
          </p:cNvPr>
          <p:cNvGrpSpPr/>
          <p:nvPr/>
        </p:nvGrpSpPr>
        <p:grpSpPr>
          <a:xfrm>
            <a:off x="2279576" y="2532824"/>
            <a:ext cx="7632848" cy="3525050"/>
            <a:chOff x="755576" y="2532824"/>
            <a:chExt cx="7632848" cy="3525050"/>
          </a:xfrm>
        </p:grpSpPr>
        <p:sp>
          <p:nvSpPr>
            <p:cNvPr id="5" name="CasellaDiTesto 4">
              <a:extLst>
                <a:ext uri="{FF2B5EF4-FFF2-40B4-BE49-F238E27FC236}">
                  <a16:creationId xmlns:a16="http://schemas.microsoft.com/office/drawing/2014/main" id="{F0A15A18-CAD3-FA4E-B6F7-93D232F61151}"/>
                </a:ext>
              </a:extLst>
            </p:cNvPr>
            <p:cNvSpPr txBox="1"/>
            <p:nvPr/>
          </p:nvSpPr>
          <p:spPr>
            <a:xfrm>
              <a:off x="755576" y="2532824"/>
              <a:ext cx="3816424" cy="3508653"/>
            </a:xfrm>
            <a:prstGeom prst="rect">
              <a:avLst/>
            </a:prstGeom>
            <a:solidFill>
              <a:schemeClr val="accent5">
                <a:alpha val="11000"/>
              </a:schemeClr>
            </a:solidFill>
            <a:ln w="3175">
              <a:noFill/>
            </a:ln>
          </p:spPr>
          <p:txBody>
            <a:bodyPr wrap="square" rtlCol="0">
              <a:spAutoFit/>
            </a:bodyPr>
            <a:lstStyle/>
            <a:p>
              <a:r>
                <a:rPr lang="it-IT" sz="1600" b="1" dirty="0">
                  <a:latin typeface="Cambria" panose="02040503050406030204" pitchFamily="18" charset="0"/>
                </a:rPr>
                <a:t>PREGIUDIZIO MANIFESTO </a:t>
              </a:r>
            </a:p>
            <a:p>
              <a:r>
                <a:rPr lang="it-IT" sz="1600" b="1" dirty="0">
                  <a:latin typeface="Cambria" panose="02040503050406030204" pitchFamily="18" charset="0"/>
                </a:rPr>
                <a:t>(O VECCHIO STILE)</a:t>
              </a:r>
            </a:p>
            <a:p>
              <a:endParaRPr lang="it-IT" dirty="0">
                <a:latin typeface="Cambria" panose="02040503050406030204" pitchFamily="18" charset="0"/>
              </a:endParaRPr>
            </a:p>
            <a:p>
              <a:r>
                <a:rPr lang="it-IT" sz="1600" b="1" dirty="0">
                  <a:latin typeface="Cambria" panose="02040503050406030204" pitchFamily="18" charset="0"/>
                </a:rPr>
                <a:t>Più facile da osservare e misurare.</a:t>
              </a:r>
            </a:p>
            <a:p>
              <a:endParaRPr lang="it-IT" sz="1600" dirty="0">
                <a:latin typeface="Cambria" panose="02040503050406030204" pitchFamily="18" charset="0"/>
              </a:endParaRPr>
            </a:p>
            <a:p>
              <a:pPr marL="285750" indent="-285750">
                <a:buFont typeface="Arial" panose="020B0604020202020204" pitchFamily="34" charset="0"/>
                <a:buChar char="•"/>
              </a:pPr>
              <a:r>
                <a:rPr lang="it-IT" sz="1400" dirty="0">
                  <a:latin typeface="Cambria" panose="02040503050406030204" pitchFamily="18" charset="0"/>
                </a:rPr>
                <a:t>Spontaneo</a:t>
              </a:r>
            </a:p>
            <a:p>
              <a:pPr marL="285750" indent="-285750">
                <a:buFont typeface="Arial" panose="020B0604020202020204" pitchFamily="34" charset="0"/>
                <a:buChar char="•"/>
              </a:pPr>
              <a:r>
                <a:rPr lang="it-IT" sz="1400" dirty="0">
                  <a:latin typeface="Cambria" panose="02040503050406030204" pitchFamily="18" charset="0"/>
                </a:rPr>
                <a:t>Diretto</a:t>
              </a:r>
            </a:p>
            <a:p>
              <a:pPr marL="285750" indent="-285750">
                <a:buFont typeface="Arial" panose="020B0604020202020204" pitchFamily="34" charset="0"/>
                <a:buChar char="•"/>
              </a:pPr>
              <a:r>
                <a:rPr lang="it-IT" sz="1400" dirty="0">
                  <a:latin typeface="Cambria" panose="02040503050406030204" pitchFamily="18" charset="0"/>
                </a:rPr>
                <a:t>Superficiale</a:t>
              </a:r>
            </a:p>
            <a:p>
              <a:pPr marL="285750" indent="-285750">
                <a:buFont typeface="Arial" panose="020B0604020202020204" pitchFamily="34" charset="0"/>
                <a:buChar char="•"/>
              </a:pPr>
              <a:r>
                <a:rPr lang="it-IT" sz="1400" dirty="0">
                  <a:latin typeface="Cambria" panose="02040503050406030204" pitchFamily="18" charset="0"/>
                </a:rPr>
                <a:t>Esplicito</a:t>
              </a:r>
            </a:p>
            <a:p>
              <a:pPr marL="285750" indent="-285750">
                <a:buFont typeface="Arial" panose="020B0604020202020204" pitchFamily="34" charset="0"/>
                <a:buChar char="•"/>
              </a:pPr>
              <a:r>
                <a:rPr lang="it-IT" sz="1400" dirty="0">
                  <a:latin typeface="Cambria" panose="02040503050406030204" pitchFamily="18" charset="0"/>
                </a:rPr>
                <a:t>Associato ad emozioni forti (rabbia, disprezzo, disgusto</a:t>
              </a:r>
            </a:p>
            <a:p>
              <a:pPr marL="285750" indent="-285750">
                <a:buFont typeface="Arial" panose="020B0604020202020204" pitchFamily="34" charset="0"/>
                <a:buChar char="•"/>
              </a:pPr>
              <a:endParaRPr lang="it-IT" sz="1400" dirty="0">
                <a:latin typeface="Cambria" panose="02040503050406030204" pitchFamily="18" charset="0"/>
              </a:endParaRPr>
            </a:p>
            <a:p>
              <a:pPr marL="285750" indent="-285750">
                <a:buFont typeface="Arial" panose="020B0604020202020204" pitchFamily="34" charset="0"/>
                <a:buChar char="•"/>
              </a:pPr>
              <a:endParaRPr lang="it-IT" sz="1400" dirty="0">
                <a:latin typeface="Cambria" panose="02040503050406030204" pitchFamily="18" charset="0"/>
              </a:endParaRPr>
            </a:p>
            <a:p>
              <a:pPr marL="285750" indent="-285750">
                <a:buFont typeface="Arial" panose="020B0604020202020204" pitchFamily="34" charset="0"/>
                <a:buChar char="•"/>
              </a:pPr>
              <a:endParaRPr lang="it-IT" sz="1400" dirty="0">
                <a:latin typeface="Cambria" panose="02040503050406030204" pitchFamily="18" charset="0"/>
              </a:endParaRPr>
            </a:p>
            <a:p>
              <a:pPr marL="285750" indent="-285750">
                <a:buFont typeface="Arial" panose="020B0604020202020204" pitchFamily="34" charset="0"/>
                <a:buChar char="•"/>
              </a:pPr>
              <a:endParaRPr lang="it-IT" sz="1400" dirty="0">
                <a:latin typeface="Cambria" panose="02040503050406030204" pitchFamily="18" charset="0"/>
              </a:endParaRPr>
            </a:p>
          </p:txBody>
        </p:sp>
        <p:sp>
          <p:nvSpPr>
            <p:cNvPr id="9" name="CasellaDiTesto 8">
              <a:extLst>
                <a:ext uri="{FF2B5EF4-FFF2-40B4-BE49-F238E27FC236}">
                  <a16:creationId xmlns:a16="http://schemas.microsoft.com/office/drawing/2014/main" id="{66E961DE-F572-8C4B-8A21-E2172BA92C9F}"/>
                </a:ext>
              </a:extLst>
            </p:cNvPr>
            <p:cNvSpPr txBox="1"/>
            <p:nvPr/>
          </p:nvSpPr>
          <p:spPr>
            <a:xfrm>
              <a:off x="4716016" y="2549221"/>
              <a:ext cx="3672408" cy="3508653"/>
            </a:xfrm>
            <a:prstGeom prst="rect">
              <a:avLst/>
            </a:prstGeom>
            <a:solidFill>
              <a:schemeClr val="accent2">
                <a:alpha val="16000"/>
              </a:schemeClr>
            </a:solidFill>
            <a:ln w="3175">
              <a:noFill/>
            </a:ln>
          </p:spPr>
          <p:txBody>
            <a:bodyPr wrap="square" rtlCol="0">
              <a:spAutoFit/>
            </a:bodyPr>
            <a:lstStyle/>
            <a:p>
              <a:r>
                <a:rPr lang="it-IT" sz="1600" b="1" dirty="0">
                  <a:latin typeface="Cambria" panose="02040503050406030204" pitchFamily="18" charset="0"/>
                </a:rPr>
                <a:t>PREGIUDIZIO MODERNO</a:t>
              </a:r>
            </a:p>
            <a:p>
              <a:endParaRPr lang="it-IT" dirty="0">
                <a:latin typeface="Cambria" panose="02040503050406030204" pitchFamily="18" charset="0"/>
              </a:endParaRPr>
            </a:p>
            <a:p>
              <a:r>
                <a:rPr lang="it-IT" sz="1600" b="1" dirty="0">
                  <a:latin typeface="Cambria" panose="02040503050406030204" pitchFamily="18" charset="0"/>
                </a:rPr>
                <a:t>Più difficile da osservare e misurare, ma non per questo meno pervasivo.</a:t>
              </a:r>
            </a:p>
            <a:p>
              <a:endParaRPr lang="it-IT" sz="1600" dirty="0">
                <a:latin typeface="Cambria" panose="02040503050406030204" pitchFamily="18" charset="0"/>
              </a:endParaRPr>
            </a:p>
            <a:p>
              <a:pPr marL="285750" indent="-285750">
                <a:buFont typeface="Arial" panose="020B0604020202020204" pitchFamily="34" charset="0"/>
                <a:buChar char="•"/>
              </a:pPr>
              <a:r>
                <a:rPr lang="it-IT" sz="1400" dirty="0">
                  <a:latin typeface="Cambria" panose="02040503050406030204" pitchFamily="18" charset="0"/>
                </a:rPr>
                <a:t>Complesso</a:t>
              </a:r>
            </a:p>
            <a:p>
              <a:pPr marL="285750" indent="-285750">
                <a:buFont typeface="Arial" panose="020B0604020202020204" pitchFamily="34" charset="0"/>
                <a:buChar char="•"/>
              </a:pPr>
              <a:r>
                <a:rPr lang="it-IT" sz="1400" dirty="0">
                  <a:latin typeface="Cambria" panose="02040503050406030204" pitchFamily="18" charset="0"/>
                </a:rPr>
                <a:t>Ambivalente</a:t>
              </a:r>
            </a:p>
            <a:p>
              <a:pPr marL="285750" indent="-285750">
                <a:buFont typeface="Arial" panose="020B0604020202020204" pitchFamily="34" charset="0"/>
                <a:buChar char="•"/>
              </a:pPr>
              <a:r>
                <a:rPr lang="it-IT" sz="1400" dirty="0">
                  <a:latin typeface="Cambria" panose="02040503050406030204" pitchFamily="18" charset="0"/>
                </a:rPr>
                <a:t>Implicito</a:t>
              </a:r>
            </a:p>
            <a:p>
              <a:pPr marL="285750" indent="-285750">
                <a:buFont typeface="Arial" panose="020B0604020202020204" pitchFamily="34" charset="0"/>
                <a:buChar char="•"/>
              </a:pPr>
              <a:r>
                <a:rPr lang="it-IT" sz="1400" dirty="0">
                  <a:latin typeface="Cambria" panose="02040503050406030204" pitchFamily="18" charset="0"/>
                </a:rPr>
                <a:t>A volte non consapevole</a:t>
              </a:r>
            </a:p>
            <a:p>
              <a:pPr marL="285750" indent="-285750">
                <a:buFont typeface="Arial" panose="020B0604020202020204" pitchFamily="34" charset="0"/>
                <a:buChar char="•"/>
              </a:pPr>
              <a:r>
                <a:rPr lang="it-IT" sz="1400" dirty="0">
                  <a:latin typeface="Cambria" panose="02040503050406030204" pitchFamily="18" charset="0"/>
                </a:rPr>
                <a:t>Associato a emozioni più latenti come disagio e imbarazzo</a:t>
              </a:r>
            </a:p>
            <a:p>
              <a:pPr marL="285750" indent="-285750">
                <a:buFont typeface="Arial" panose="020B0604020202020204" pitchFamily="34" charset="0"/>
                <a:buChar char="•"/>
              </a:pPr>
              <a:endParaRPr lang="it-IT" sz="1400" dirty="0">
                <a:latin typeface="Cambria" panose="02040503050406030204" pitchFamily="18" charset="0"/>
              </a:endParaRPr>
            </a:p>
            <a:p>
              <a:pPr marL="285750" indent="-285750">
                <a:buFont typeface="Arial" panose="020B0604020202020204" pitchFamily="34" charset="0"/>
                <a:buChar char="•"/>
              </a:pPr>
              <a:endParaRPr lang="it-IT" sz="1400" dirty="0">
                <a:latin typeface="Cambria" panose="02040503050406030204" pitchFamily="18" charset="0"/>
              </a:endParaRPr>
            </a:p>
            <a:p>
              <a:pPr marL="285750" indent="-285750">
                <a:buFont typeface="Arial" panose="020B0604020202020204" pitchFamily="34" charset="0"/>
                <a:buChar char="•"/>
              </a:pPr>
              <a:endParaRPr lang="it-IT" sz="1400" dirty="0">
                <a:latin typeface="Cambria" panose="02040503050406030204" pitchFamily="18" charset="0"/>
              </a:endParaRPr>
            </a:p>
            <a:p>
              <a:endParaRPr lang="it-IT" sz="1400" dirty="0">
                <a:latin typeface="Cambria" panose="02040503050406030204" pitchFamily="18" charset="0"/>
              </a:endParaRPr>
            </a:p>
          </p:txBody>
        </p:sp>
      </p:grpSp>
    </p:spTree>
    <p:extLst>
      <p:ext uri="{BB962C8B-B14F-4D97-AF65-F5344CB8AC3E}">
        <p14:creationId xmlns:p14="http://schemas.microsoft.com/office/powerpoint/2010/main" val="268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33</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Forme moderne di pregiudizio</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720341"/>
            <a:ext cx="8814022" cy="584775"/>
          </a:xfrm>
          <a:prstGeom prst="rect">
            <a:avLst/>
          </a:prstGeom>
          <a:noFill/>
          <a:ln w="12700">
            <a:solidFill>
              <a:schemeClr val="tx2">
                <a:lumMod val="50000"/>
              </a:schemeClr>
            </a:solidFill>
          </a:ln>
        </p:spPr>
        <p:txBody>
          <a:bodyPr wrap="square" rtlCol="0">
            <a:spAutoFit/>
          </a:bodyPr>
          <a:lstStyle/>
          <a:p>
            <a:r>
              <a:rPr lang="it-IT" sz="1600" dirty="0">
                <a:latin typeface="Cambria" panose="02040503050406030204" pitchFamily="18" charset="0"/>
              </a:rPr>
              <a:t>Nel corso degli ultimi anni, gli psicologi sociali hanno dato </a:t>
            </a:r>
            <a:r>
              <a:rPr lang="it-IT" sz="1600" b="1" dirty="0">
                <a:latin typeface="Cambria" panose="02040503050406030204" pitchFamily="18" charset="0"/>
              </a:rPr>
              <a:t>diverse definizioni </a:t>
            </a:r>
            <a:r>
              <a:rPr lang="it-IT" sz="1600" dirty="0">
                <a:latin typeface="Cambria" panose="02040503050406030204" pitchFamily="18" charset="0"/>
              </a:rPr>
              <a:t>di queste nuove forme di pregiudizio, e sviluppato </a:t>
            </a:r>
            <a:r>
              <a:rPr lang="it-IT" sz="1600" b="1" dirty="0">
                <a:latin typeface="Cambria" panose="02040503050406030204" pitchFamily="18" charset="0"/>
              </a:rPr>
              <a:t>nuove scale di misura </a:t>
            </a:r>
            <a:r>
              <a:rPr lang="it-IT" sz="1600" dirty="0">
                <a:latin typeface="Cambria" panose="02040503050406030204" pitchFamily="18" charset="0"/>
              </a:rPr>
              <a:t>per poterlo misurare.</a:t>
            </a:r>
          </a:p>
        </p:txBody>
      </p:sp>
      <p:sp>
        <p:nvSpPr>
          <p:cNvPr id="8" name="CasellaDiTesto 7">
            <a:extLst>
              <a:ext uri="{FF2B5EF4-FFF2-40B4-BE49-F238E27FC236}">
                <a16:creationId xmlns:a16="http://schemas.microsoft.com/office/drawing/2014/main" id="{CCB4BB7E-BF6A-6141-B096-C487E3AF5653}"/>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III</a:t>
            </a:r>
          </a:p>
        </p:txBody>
      </p:sp>
      <p:sp>
        <p:nvSpPr>
          <p:cNvPr id="10" name="CasellaDiTesto 9">
            <a:extLst>
              <a:ext uri="{FF2B5EF4-FFF2-40B4-BE49-F238E27FC236}">
                <a16:creationId xmlns:a16="http://schemas.microsoft.com/office/drawing/2014/main" id="{206FF732-C2E9-1D43-81E4-3696F7927F0C}"/>
              </a:ext>
            </a:extLst>
          </p:cNvPr>
          <p:cNvSpPr txBox="1"/>
          <p:nvPr/>
        </p:nvSpPr>
        <p:spPr>
          <a:xfrm>
            <a:off x="1702757" y="2458131"/>
            <a:ext cx="8814022" cy="954107"/>
          </a:xfrm>
          <a:prstGeom prst="rect">
            <a:avLst/>
          </a:prstGeom>
          <a:noFill/>
          <a:ln w="3175">
            <a:solidFill>
              <a:schemeClr val="tx2">
                <a:lumMod val="50000"/>
              </a:schemeClr>
            </a:solidFill>
          </a:ln>
        </p:spPr>
        <p:txBody>
          <a:bodyPr wrap="square" rtlCol="0">
            <a:spAutoFit/>
          </a:bodyPr>
          <a:lstStyle/>
          <a:p>
            <a:r>
              <a:rPr lang="it-IT" sz="1400" b="1" dirty="0">
                <a:solidFill>
                  <a:schemeClr val="accent2">
                    <a:lumMod val="50000"/>
                  </a:schemeClr>
                </a:solidFill>
                <a:latin typeface="Cambria" panose="02040503050406030204" pitchFamily="18" charset="0"/>
              </a:rPr>
              <a:t>Pregiudizio sottile [</a:t>
            </a:r>
            <a:r>
              <a:rPr lang="it-IT" sz="1400" b="1" dirty="0" err="1">
                <a:solidFill>
                  <a:schemeClr val="accent2">
                    <a:lumMod val="50000"/>
                  </a:schemeClr>
                </a:solidFill>
                <a:latin typeface="Cambria" panose="02040503050406030204" pitchFamily="18" charset="0"/>
              </a:rPr>
              <a:t>Pettigrew</a:t>
            </a:r>
            <a:r>
              <a:rPr lang="it-IT" sz="1400" b="1" dirty="0">
                <a:solidFill>
                  <a:schemeClr val="accent2">
                    <a:lumMod val="50000"/>
                  </a:schemeClr>
                </a:solidFill>
                <a:latin typeface="Cambria" panose="02040503050406030204" pitchFamily="18" charset="0"/>
              </a:rPr>
              <a:t> e </a:t>
            </a:r>
            <a:r>
              <a:rPr lang="it-IT" sz="1400" b="1" dirty="0" err="1">
                <a:solidFill>
                  <a:schemeClr val="accent2">
                    <a:lumMod val="50000"/>
                  </a:schemeClr>
                </a:solidFill>
                <a:latin typeface="Cambria" panose="02040503050406030204" pitchFamily="18" charset="0"/>
              </a:rPr>
              <a:t>Meertens</a:t>
            </a:r>
            <a:r>
              <a:rPr lang="it-IT" sz="1400" b="1" dirty="0">
                <a:solidFill>
                  <a:schemeClr val="accent2">
                    <a:lumMod val="50000"/>
                  </a:schemeClr>
                </a:solidFill>
                <a:latin typeface="Cambria" panose="02040503050406030204" pitchFamily="18" charset="0"/>
              </a:rPr>
              <a:t>, 1995].</a:t>
            </a:r>
          </a:p>
          <a:p>
            <a:r>
              <a:rPr lang="it-IT" sz="1400" dirty="0">
                <a:latin typeface="Cambria" panose="02040503050406030204" pitchFamily="18" charset="0"/>
              </a:rPr>
              <a:t>Pregiudizio espresso in </a:t>
            </a:r>
            <a:r>
              <a:rPr lang="it-IT" sz="1400" b="1" dirty="0">
                <a:latin typeface="Cambria" panose="02040503050406030204" pitchFamily="18" charset="0"/>
              </a:rPr>
              <a:t>maniera socialmente accettabile </a:t>
            </a:r>
            <a:r>
              <a:rPr lang="it-IT" sz="1400" dirty="0">
                <a:latin typeface="Cambria" panose="02040503050406030204" pitchFamily="18" charset="0"/>
              </a:rPr>
              <a:t>che può manifestarsi attraverso:</a:t>
            </a:r>
          </a:p>
          <a:p>
            <a:pPr marL="285750" indent="-285750">
              <a:buFontTx/>
              <a:buChar char="-"/>
            </a:pPr>
            <a:r>
              <a:rPr lang="it-IT" sz="1400" dirty="0">
                <a:solidFill>
                  <a:schemeClr val="tx2">
                    <a:lumMod val="50000"/>
                  </a:schemeClr>
                </a:solidFill>
                <a:latin typeface="Cambria" panose="02040503050406030204" pitchFamily="18" charset="0"/>
              </a:rPr>
              <a:t>Un’enfatizzazione delle differenze </a:t>
            </a:r>
            <a:r>
              <a:rPr lang="it-IT" sz="1400" dirty="0">
                <a:latin typeface="Cambria" panose="02040503050406030204" pitchFamily="18" charset="0"/>
              </a:rPr>
              <a:t>tra ingroup e outgroup a livello di cultura, valori, religione, educazione etc.;</a:t>
            </a:r>
          </a:p>
          <a:p>
            <a:pPr marL="285750" indent="-285750">
              <a:buFontTx/>
              <a:buChar char="-"/>
            </a:pPr>
            <a:r>
              <a:rPr lang="it-IT" sz="1400" dirty="0">
                <a:latin typeface="Cambria" panose="02040503050406030204" pitchFamily="18" charset="0"/>
              </a:rPr>
              <a:t>La </a:t>
            </a:r>
            <a:r>
              <a:rPr lang="it-IT" sz="1400" dirty="0">
                <a:solidFill>
                  <a:schemeClr val="tx2">
                    <a:lumMod val="50000"/>
                  </a:schemeClr>
                </a:solidFill>
                <a:latin typeface="Cambria" panose="02040503050406030204" pitchFamily="18" charset="0"/>
              </a:rPr>
              <a:t>negazione di emozioni positive </a:t>
            </a:r>
            <a:r>
              <a:rPr lang="it-IT" sz="1400" dirty="0">
                <a:latin typeface="Cambria" panose="02040503050406030204" pitchFamily="18" charset="0"/>
              </a:rPr>
              <a:t>ai membri di un gruppo diverso dal proprio.</a:t>
            </a:r>
          </a:p>
        </p:txBody>
      </p:sp>
      <p:sp>
        <p:nvSpPr>
          <p:cNvPr id="11" name="CasellaDiTesto 10">
            <a:extLst>
              <a:ext uri="{FF2B5EF4-FFF2-40B4-BE49-F238E27FC236}">
                <a16:creationId xmlns:a16="http://schemas.microsoft.com/office/drawing/2014/main" id="{DF5442AF-9D57-114E-8E9A-98772854A9C3}"/>
              </a:ext>
            </a:extLst>
          </p:cNvPr>
          <p:cNvSpPr txBox="1"/>
          <p:nvPr/>
        </p:nvSpPr>
        <p:spPr>
          <a:xfrm>
            <a:off x="1702756" y="3719141"/>
            <a:ext cx="8814022" cy="2031325"/>
          </a:xfrm>
          <a:prstGeom prst="rect">
            <a:avLst/>
          </a:prstGeom>
          <a:noFill/>
          <a:ln w="3175">
            <a:solidFill>
              <a:schemeClr val="tx2">
                <a:lumMod val="50000"/>
              </a:schemeClr>
            </a:solidFill>
          </a:ln>
        </p:spPr>
        <p:txBody>
          <a:bodyPr wrap="square" rtlCol="0">
            <a:spAutoFit/>
          </a:bodyPr>
          <a:lstStyle/>
          <a:p>
            <a:r>
              <a:rPr lang="it-IT" sz="1400" b="1" dirty="0">
                <a:solidFill>
                  <a:schemeClr val="accent2">
                    <a:lumMod val="50000"/>
                  </a:schemeClr>
                </a:solidFill>
                <a:latin typeface="Cambria" panose="02040503050406030204" pitchFamily="18" charset="0"/>
              </a:rPr>
              <a:t>Pregiudizio moderno [</a:t>
            </a:r>
            <a:r>
              <a:rPr lang="it-IT" sz="1400" b="1" dirty="0" err="1">
                <a:solidFill>
                  <a:schemeClr val="accent2">
                    <a:lumMod val="50000"/>
                  </a:schemeClr>
                </a:solidFill>
                <a:latin typeface="Cambria" panose="02040503050406030204" pitchFamily="18" charset="0"/>
              </a:rPr>
              <a:t>McConahay</a:t>
            </a:r>
            <a:r>
              <a:rPr lang="it-IT" sz="1400" b="1" dirty="0">
                <a:solidFill>
                  <a:schemeClr val="accent2">
                    <a:lumMod val="50000"/>
                  </a:schemeClr>
                </a:solidFill>
                <a:latin typeface="Cambria" panose="02040503050406030204" pitchFamily="18" charset="0"/>
              </a:rPr>
              <a:t>, 1986].</a:t>
            </a:r>
          </a:p>
          <a:p>
            <a:r>
              <a:rPr lang="it-IT" sz="1400" dirty="0">
                <a:latin typeface="Cambria" panose="02040503050406030204" pitchFamily="18" charset="0"/>
              </a:rPr>
              <a:t>Si riferisce alla </a:t>
            </a:r>
            <a:r>
              <a:rPr lang="it-IT" sz="1400" b="1" dirty="0">
                <a:latin typeface="Cambria" panose="02040503050406030204" pitchFamily="18" charset="0"/>
              </a:rPr>
              <a:t>credenza per cui il pregiudizio, al giorno d’oggi, non esista più</a:t>
            </a:r>
            <a:r>
              <a:rPr lang="it-IT" sz="1400" dirty="0">
                <a:latin typeface="Cambria" panose="02040503050406030204" pitchFamily="18" charset="0"/>
              </a:rPr>
              <a:t> o comunque abbia un impatto </a:t>
            </a:r>
            <a:r>
              <a:rPr lang="it-IT" sz="1400" b="1" dirty="0">
                <a:latin typeface="Cambria" panose="02040503050406030204" pitchFamily="18" charset="0"/>
              </a:rPr>
              <a:t>trascurabile</a:t>
            </a:r>
            <a:r>
              <a:rPr lang="it-IT" sz="1400" dirty="0">
                <a:latin typeface="Cambria" panose="02040503050406030204" pitchFamily="18" charset="0"/>
              </a:rPr>
              <a:t> per la società. Se ne possono distinguere </a:t>
            </a:r>
            <a:r>
              <a:rPr lang="it-IT" sz="1400" b="1" dirty="0">
                <a:latin typeface="Cambria" panose="02040503050406030204" pitchFamily="18" charset="0"/>
              </a:rPr>
              <a:t>quattro componenti</a:t>
            </a:r>
            <a:r>
              <a:rPr lang="it-IT" sz="1400" dirty="0">
                <a:latin typeface="Cambria" panose="02040503050406030204" pitchFamily="18" charset="0"/>
              </a:rPr>
              <a:t>:</a:t>
            </a:r>
          </a:p>
          <a:p>
            <a:pPr marL="342900" indent="-342900">
              <a:buAutoNum type="arabicPeriod"/>
            </a:pPr>
            <a:r>
              <a:rPr lang="it-IT" sz="1400" dirty="0">
                <a:latin typeface="Cambria" panose="02040503050406030204" pitchFamily="18" charset="0"/>
              </a:rPr>
              <a:t>la </a:t>
            </a:r>
            <a:r>
              <a:rPr lang="it-IT" sz="1400" dirty="0">
                <a:solidFill>
                  <a:schemeClr val="tx2">
                    <a:lumMod val="50000"/>
                  </a:schemeClr>
                </a:solidFill>
                <a:latin typeface="Cambria" panose="02040503050406030204" pitchFamily="18" charset="0"/>
              </a:rPr>
              <a:t>discriminazione è qualcosa del passato</a:t>
            </a:r>
            <a:r>
              <a:rPr lang="it-IT" sz="1400" dirty="0">
                <a:latin typeface="Cambria" panose="02040503050406030204" pitchFamily="18" charset="0"/>
              </a:rPr>
              <a:t>, dal momento che oggi le minoranze possono partecipare attivamente a tutti i campi della vita pubblica;</a:t>
            </a:r>
          </a:p>
          <a:p>
            <a:pPr marL="342900" indent="-342900">
              <a:buAutoNum type="arabicPeriod"/>
            </a:pPr>
            <a:r>
              <a:rPr lang="it-IT" sz="1400" dirty="0">
                <a:latin typeface="Cambria" panose="02040503050406030204" pitchFamily="18" charset="0"/>
              </a:rPr>
              <a:t>le </a:t>
            </a:r>
            <a:r>
              <a:rPr lang="it-IT" sz="1400" dirty="0">
                <a:solidFill>
                  <a:schemeClr val="tx2">
                    <a:lumMod val="50000"/>
                  </a:schemeClr>
                </a:solidFill>
                <a:latin typeface="Cambria" panose="02040503050406030204" pitchFamily="18" charset="0"/>
              </a:rPr>
              <a:t>minoranze esagerano </a:t>
            </a:r>
            <a:r>
              <a:rPr lang="it-IT" sz="1400" dirty="0">
                <a:latin typeface="Cambria" panose="02040503050406030204" pitchFamily="18" charset="0"/>
              </a:rPr>
              <a:t>nel volere occupare posizioni in luoghi e situazioni nei quali non sono ben accette;</a:t>
            </a:r>
          </a:p>
          <a:p>
            <a:pPr marL="342900" indent="-342900">
              <a:buAutoNum type="arabicPeriod"/>
            </a:pPr>
            <a:r>
              <a:rPr lang="it-IT" sz="1400" dirty="0">
                <a:latin typeface="Cambria" panose="02040503050406030204" pitchFamily="18" charset="0"/>
              </a:rPr>
              <a:t>le richieste poste dalle minoranze e le strategie utilizzate da queste sono </a:t>
            </a:r>
            <a:r>
              <a:rPr lang="it-IT" sz="1400" dirty="0">
                <a:solidFill>
                  <a:schemeClr val="tx2">
                    <a:lumMod val="50000"/>
                  </a:schemeClr>
                </a:solidFill>
                <a:latin typeface="Cambria" panose="02040503050406030204" pitchFamily="18" charset="0"/>
              </a:rPr>
              <a:t>ingiuste</a:t>
            </a:r>
            <a:r>
              <a:rPr lang="it-IT" sz="1400" dirty="0">
                <a:latin typeface="Cambria" panose="02040503050406030204" pitchFamily="18" charset="0"/>
              </a:rPr>
              <a:t>;</a:t>
            </a:r>
          </a:p>
          <a:p>
            <a:pPr marL="342900" indent="-342900">
              <a:buAutoNum type="arabicPeriod"/>
            </a:pPr>
            <a:r>
              <a:rPr lang="it-IT" sz="1400" dirty="0">
                <a:latin typeface="Cambria" panose="02040503050406030204" pitchFamily="18" charset="0"/>
              </a:rPr>
              <a:t>i </a:t>
            </a:r>
            <a:r>
              <a:rPr lang="it-IT" sz="1400" dirty="0">
                <a:solidFill>
                  <a:schemeClr val="tx2">
                    <a:lumMod val="50000"/>
                  </a:schemeClr>
                </a:solidFill>
                <a:latin typeface="Cambria" panose="02040503050406030204" pitchFamily="18" charset="0"/>
              </a:rPr>
              <a:t>successi ottenuti negli ultimi anni non sono meritati </a:t>
            </a:r>
            <a:r>
              <a:rPr lang="it-IT" sz="1400" dirty="0">
                <a:latin typeface="Cambria" panose="02040503050406030204" pitchFamily="18" charset="0"/>
              </a:rPr>
              <a:t>e le </a:t>
            </a:r>
            <a:r>
              <a:rPr lang="it-IT" sz="1400" dirty="0">
                <a:solidFill>
                  <a:schemeClr val="tx2">
                    <a:lumMod val="50000"/>
                  </a:schemeClr>
                </a:solidFill>
                <a:latin typeface="Cambria" panose="02040503050406030204" pitchFamily="18" charset="0"/>
              </a:rPr>
              <a:t>istituzioni stanno dedicando spazio e attenzione</a:t>
            </a:r>
            <a:r>
              <a:rPr lang="it-IT" sz="1400" dirty="0">
                <a:latin typeface="Cambria" panose="02040503050406030204" pitchFamily="18" charset="0"/>
              </a:rPr>
              <a:t> a questi gruppi più di quanti essi meritano.</a:t>
            </a:r>
          </a:p>
        </p:txBody>
      </p:sp>
    </p:spTree>
    <p:extLst>
      <p:ext uri="{BB962C8B-B14F-4D97-AF65-F5344CB8AC3E}">
        <p14:creationId xmlns:p14="http://schemas.microsoft.com/office/powerpoint/2010/main" val="240392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9" presetClass="emph" presetSubtype="0" grpId="1" nodeType="withEffect">
                                  <p:stCondLst>
                                    <p:cond delay="0"/>
                                  </p:stCondLst>
                                  <p:childTnLst>
                                    <p:set>
                                      <p:cBhvr>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34</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Forme moderne di pregiudizio</a:t>
            </a:r>
          </a:p>
        </p:txBody>
      </p:sp>
      <p:sp>
        <p:nvSpPr>
          <p:cNvPr id="8" name="CasellaDiTesto 7">
            <a:extLst>
              <a:ext uri="{FF2B5EF4-FFF2-40B4-BE49-F238E27FC236}">
                <a16:creationId xmlns:a16="http://schemas.microsoft.com/office/drawing/2014/main" id="{CCB4BB7E-BF6A-6141-B096-C487E3AF5653}"/>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III</a:t>
            </a:r>
          </a:p>
        </p:txBody>
      </p:sp>
      <p:sp>
        <p:nvSpPr>
          <p:cNvPr id="11" name="CasellaDiTesto 10">
            <a:extLst>
              <a:ext uri="{FF2B5EF4-FFF2-40B4-BE49-F238E27FC236}">
                <a16:creationId xmlns:a16="http://schemas.microsoft.com/office/drawing/2014/main" id="{DF5442AF-9D57-114E-8E9A-98772854A9C3}"/>
              </a:ext>
            </a:extLst>
          </p:cNvPr>
          <p:cNvSpPr txBox="1"/>
          <p:nvPr/>
        </p:nvSpPr>
        <p:spPr>
          <a:xfrm>
            <a:off x="1733462" y="3356993"/>
            <a:ext cx="8755027" cy="2246769"/>
          </a:xfrm>
          <a:prstGeom prst="rect">
            <a:avLst/>
          </a:prstGeom>
          <a:noFill/>
          <a:ln w="3175">
            <a:solidFill>
              <a:schemeClr val="tx2">
                <a:lumMod val="50000"/>
              </a:schemeClr>
            </a:solidFill>
          </a:ln>
        </p:spPr>
        <p:txBody>
          <a:bodyPr wrap="square" rtlCol="0">
            <a:spAutoFit/>
          </a:bodyPr>
          <a:lstStyle/>
          <a:p>
            <a:r>
              <a:rPr lang="it-IT" sz="1400" b="1" dirty="0">
                <a:solidFill>
                  <a:schemeClr val="accent2">
                    <a:lumMod val="50000"/>
                  </a:schemeClr>
                </a:solidFill>
                <a:latin typeface="Cambria" panose="02040503050406030204" pitchFamily="18" charset="0"/>
              </a:rPr>
              <a:t>Pregiudizio riluttante [</a:t>
            </a:r>
            <a:r>
              <a:rPr lang="it-IT" sz="1400" b="1" dirty="0" err="1">
                <a:solidFill>
                  <a:schemeClr val="accent2">
                    <a:lumMod val="50000"/>
                  </a:schemeClr>
                </a:solidFill>
                <a:latin typeface="Cambria" panose="02040503050406030204" pitchFamily="18" charset="0"/>
              </a:rPr>
              <a:t>Dovidio</a:t>
            </a:r>
            <a:r>
              <a:rPr lang="it-IT" sz="1400" b="1" dirty="0">
                <a:solidFill>
                  <a:schemeClr val="accent2">
                    <a:lumMod val="50000"/>
                  </a:schemeClr>
                </a:solidFill>
                <a:latin typeface="Cambria" panose="02040503050406030204" pitchFamily="18" charset="0"/>
              </a:rPr>
              <a:t> e </a:t>
            </a:r>
            <a:r>
              <a:rPr lang="it-IT" sz="1400" b="1" dirty="0" err="1">
                <a:solidFill>
                  <a:schemeClr val="accent2">
                    <a:lumMod val="50000"/>
                  </a:schemeClr>
                </a:solidFill>
                <a:latin typeface="Cambria" panose="02040503050406030204" pitchFamily="18" charset="0"/>
              </a:rPr>
              <a:t>Gaertner</a:t>
            </a:r>
            <a:r>
              <a:rPr lang="it-IT" sz="1400" b="1" dirty="0">
                <a:solidFill>
                  <a:schemeClr val="accent2">
                    <a:lumMod val="50000"/>
                  </a:schemeClr>
                </a:solidFill>
                <a:latin typeface="Cambria" panose="02040503050406030204" pitchFamily="18" charset="0"/>
              </a:rPr>
              <a:t>, 2004].</a:t>
            </a:r>
          </a:p>
          <a:p>
            <a:r>
              <a:rPr lang="it-IT" sz="1400" dirty="0">
                <a:latin typeface="Cambria" panose="02040503050406030204" pitchFamily="18" charset="0"/>
              </a:rPr>
              <a:t>Parte dall’assunzione che ci sia una </a:t>
            </a:r>
            <a:r>
              <a:rPr lang="it-IT" sz="1400" b="1" dirty="0">
                <a:latin typeface="Cambria" panose="02040503050406030204" pitchFamily="18" charset="0"/>
              </a:rPr>
              <a:t>dissociazione tra pregiudizi espliciti e pregiudizi impliciti </a:t>
            </a:r>
            <a:r>
              <a:rPr lang="it-IT" sz="1400" dirty="0">
                <a:latin typeface="Cambria" panose="02040503050406030204" pitchFamily="18" charset="0"/>
              </a:rPr>
              <a:t>(inconsapevoli). Le persone con pregiudizio avversivo:</a:t>
            </a:r>
          </a:p>
          <a:p>
            <a:pPr marL="285750" indent="-285750">
              <a:buFontTx/>
              <a:buChar char="-"/>
            </a:pPr>
            <a:r>
              <a:rPr lang="it-IT" sz="1400" dirty="0">
                <a:latin typeface="Cambria" panose="02040503050406030204" pitchFamily="18" charset="0"/>
              </a:rPr>
              <a:t>sono convinte di riconoscersi in </a:t>
            </a:r>
            <a:r>
              <a:rPr lang="it-IT" sz="1400" dirty="0">
                <a:solidFill>
                  <a:schemeClr val="tx2">
                    <a:lumMod val="50000"/>
                  </a:schemeClr>
                </a:solidFill>
                <a:latin typeface="Cambria" panose="02040503050406030204" pitchFamily="18" charset="0"/>
              </a:rPr>
              <a:t>principi di natura egalitaria </a:t>
            </a:r>
            <a:r>
              <a:rPr lang="it-IT" sz="1400" dirty="0">
                <a:latin typeface="Cambria" panose="02040503050406030204" pitchFamily="18" charset="0"/>
              </a:rPr>
              <a:t>e di non essere portatori di pensieri pregiudiziali;</a:t>
            </a:r>
          </a:p>
          <a:p>
            <a:pPr marL="285750" indent="-285750">
              <a:buFontTx/>
              <a:buChar char="-"/>
            </a:pPr>
            <a:r>
              <a:rPr lang="it-IT" sz="1400" dirty="0">
                <a:latin typeface="Cambria" panose="02040503050406030204" pitchFamily="18" charset="0"/>
              </a:rPr>
              <a:t>sono motivate a </a:t>
            </a:r>
            <a:r>
              <a:rPr lang="it-IT" sz="1400" dirty="0">
                <a:solidFill>
                  <a:schemeClr val="tx2">
                    <a:lumMod val="50000"/>
                  </a:schemeClr>
                </a:solidFill>
                <a:latin typeface="Cambria" panose="02040503050406030204" pitchFamily="18" charset="0"/>
              </a:rPr>
              <a:t>ripudiare sentimenti pregiudizievoli dall’immagine di sé</a:t>
            </a:r>
            <a:r>
              <a:rPr lang="it-IT" sz="1400" dirty="0">
                <a:latin typeface="Cambria" panose="02040503050406030204" pitchFamily="18" charset="0"/>
              </a:rPr>
              <a:t>.</a:t>
            </a:r>
          </a:p>
          <a:p>
            <a:endParaRPr lang="it-IT" sz="1400" dirty="0">
              <a:latin typeface="Cambria" panose="02040503050406030204" pitchFamily="18" charset="0"/>
            </a:endParaRPr>
          </a:p>
          <a:p>
            <a:r>
              <a:rPr lang="it-IT" sz="1400" dirty="0">
                <a:latin typeface="Cambria" panose="02040503050406030204" pitchFamily="18" charset="0"/>
              </a:rPr>
              <a:t>Da un punto di vista </a:t>
            </a:r>
            <a:r>
              <a:rPr lang="it-IT" sz="1400" b="1" dirty="0">
                <a:latin typeface="Cambria" panose="02040503050406030204" pitchFamily="18" charset="0"/>
              </a:rPr>
              <a:t>consapevole</a:t>
            </a:r>
            <a:r>
              <a:rPr lang="it-IT" sz="1400" dirty="0">
                <a:latin typeface="Cambria" panose="02040503050406030204" pitchFamily="18" charset="0"/>
              </a:rPr>
              <a:t>, le persone con pregiudizio avversivo </a:t>
            </a:r>
            <a:r>
              <a:rPr lang="it-IT" sz="1400" b="1" dirty="0">
                <a:latin typeface="Cambria" panose="02040503050406030204" pitchFamily="18" charset="0"/>
              </a:rPr>
              <a:t>si comporteranno in modo tollerante</a:t>
            </a:r>
            <a:r>
              <a:rPr lang="it-IT" sz="1400" dirty="0">
                <a:latin typeface="Cambria" panose="02040503050406030204" pitchFamily="18" charset="0"/>
              </a:rPr>
              <a:t> ma, da un punto di vista </a:t>
            </a:r>
            <a:r>
              <a:rPr lang="it-IT" sz="1400" b="1" dirty="0">
                <a:latin typeface="Cambria" panose="02040503050406030204" pitchFamily="18" charset="0"/>
              </a:rPr>
              <a:t>implicito</a:t>
            </a:r>
            <a:r>
              <a:rPr lang="it-IT" sz="1400" dirty="0">
                <a:latin typeface="Cambria" panose="02040503050406030204" pitchFamily="18" charset="0"/>
              </a:rPr>
              <a:t> e meno controllabile, </a:t>
            </a:r>
            <a:r>
              <a:rPr lang="it-IT" sz="1400" b="1" dirty="0">
                <a:latin typeface="Cambria" panose="02040503050406030204" pitchFamily="18" charset="0"/>
              </a:rPr>
              <a:t>attueranno dei comportamenti e atteggiamenti non positivi con la minoranza </a:t>
            </a:r>
            <a:r>
              <a:rPr lang="it-IT" sz="1400" dirty="0">
                <a:latin typeface="Cambria" panose="02040503050406030204" pitchFamily="18" charset="0"/>
              </a:rPr>
              <a:t>(ad esempio, eviteranno il contatto con un membro della minoranza).</a:t>
            </a:r>
          </a:p>
        </p:txBody>
      </p:sp>
      <p:sp>
        <p:nvSpPr>
          <p:cNvPr id="9" name="CasellaDiTesto 8">
            <a:extLst>
              <a:ext uri="{FF2B5EF4-FFF2-40B4-BE49-F238E27FC236}">
                <a16:creationId xmlns:a16="http://schemas.microsoft.com/office/drawing/2014/main" id="{986A8029-E582-ED42-A126-0E9646D83936}"/>
              </a:ext>
            </a:extLst>
          </p:cNvPr>
          <p:cNvSpPr txBox="1"/>
          <p:nvPr/>
        </p:nvSpPr>
        <p:spPr>
          <a:xfrm>
            <a:off x="1733462" y="1628801"/>
            <a:ext cx="8755027" cy="1384995"/>
          </a:xfrm>
          <a:prstGeom prst="rect">
            <a:avLst/>
          </a:prstGeom>
          <a:noFill/>
          <a:ln w="3175">
            <a:solidFill>
              <a:schemeClr val="tx2">
                <a:lumMod val="50000"/>
              </a:schemeClr>
            </a:solidFill>
          </a:ln>
        </p:spPr>
        <p:txBody>
          <a:bodyPr wrap="square" rtlCol="0">
            <a:spAutoFit/>
          </a:bodyPr>
          <a:lstStyle/>
          <a:p>
            <a:r>
              <a:rPr lang="it-IT" sz="1400" b="1" dirty="0">
                <a:solidFill>
                  <a:schemeClr val="accent2">
                    <a:lumMod val="50000"/>
                  </a:schemeClr>
                </a:solidFill>
                <a:latin typeface="Cambria" panose="02040503050406030204" pitchFamily="18" charset="0"/>
              </a:rPr>
              <a:t>Teoria degli stereotipi ambivalenti [</a:t>
            </a:r>
            <a:r>
              <a:rPr lang="it-IT" sz="1400" b="1" dirty="0" err="1">
                <a:solidFill>
                  <a:schemeClr val="accent2">
                    <a:lumMod val="50000"/>
                  </a:schemeClr>
                </a:solidFill>
                <a:latin typeface="Cambria" panose="02040503050406030204" pitchFamily="18" charset="0"/>
              </a:rPr>
              <a:t>Glick</a:t>
            </a:r>
            <a:r>
              <a:rPr lang="it-IT" sz="1400" b="1" dirty="0">
                <a:solidFill>
                  <a:schemeClr val="accent2">
                    <a:lumMod val="50000"/>
                  </a:schemeClr>
                </a:solidFill>
                <a:latin typeface="Cambria" panose="02040503050406030204" pitchFamily="18" charset="0"/>
              </a:rPr>
              <a:t> e </a:t>
            </a:r>
            <a:r>
              <a:rPr lang="it-IT" sz="1400" b="1" dirty="0" err="1">
                <a:solidFill>
                  <a:schemeClr val="accent2">
                    <a:lumMod val="50000"/>
                  </a:schemeClr>
                </a:solidFill>
                <a:latin typeface="Cambria" panose="02040503050406030204" pitchFamily="18" charset="0"/>
              </a:rPr>
              <a:t>Fiske</a:t>
            </a:r>
            <a:r>
              <a:rPr lang="it-IT" sz="1400" b="1" dirty="0">
                <a:solidFill>
                  <a:schemeClr val="accent2">
                    <a:lumMod val="50000"/>
                  </a:schemeClr>
                </a:solidFill>
                <a:latin typeface="Cambria" panose="02040503050406030204" pitchFamily="18" charset="0"/>
              </a:rPr>
              <a:t>, 1996].</a:t>
            </a:r>
          </a:p>
          <a:p>
            <a:r>
              <a:rPr lang="it-IT" sz="1400" dirty="0">
                <a:latin typeface="Cambria" panose="02040503050406030204" pitchFamily="18" charset="0"/>
              </a:rPr>
              <a:t>Ai gruppi sono attribuiti stereotipi che vertono su due dimensioni principali: (a) </a:t>
            </a:r>
            <a:r>
              <a:rPr lang="it-IT" sz="1400" b="1" dirty="0">
                <a:latin typeface="Cambria" panose="02040503050406030204" pitchFamily="18" charset="0"/>
              </a:rPr>
              <a:t>competenza</a:t>
            </a:r>
            <a:r>
              <a:rPr lang="it-IT" sz="1400" dirty="0">
                <a:latin typeface="Cambria" panose="02040503050406030204" pitchFamily="18" charset="0"/>
              </a:rPr>
              <a:t> e (b) </a:t>
            </a:r>
            <a:r>
              <a:rPr lang="it-IT" sz="1400" b="1" dirty="0">
                <a:latin typeface="Cambria" panose="02040503050406030204" pitchFamily="18" charset="0"/>
              </a:rPr>
              <a:t>calore</a:t>
            </a:r>
            <a:r>
              <a:rPr lang="it-IT" sz="1400" dirty="0">
                <a:latin typeface="Cambria" panose="02040503050406030204" pitchFamily="18" charset="0"/>
              </a:rPr>
              <a:t>. Dall’incrocio di queste due dimensioni si possono identificare gruppi sociali percepiti (poco) competenti e (poco) calorosi all’interno di una data società. Quando i gruppi sono percepiti come </a:t>
            </a:r>
            <a:r>
              <a:rPr lang="it-IT" sz="1400" b="1" dirty="0">
                <a:latin typeface="Cambria" panose="02040503050406030204" pitchFamily="18" charset="0"/>
              </a:rPr>
              <a:t>alti in una dimensione ma bassi nell’altra </a:t>
            </a:r>
            <a:r>
              <a:rPr lang="it-IT" sz="1400" dirty="0">
                <a:latin typeface="Cambria" panose="02040503050406030204" pitchFamily="18" charset="0"/>
              </a:rPr>
              <a:t>si parla di </a:t>
            </a:r>
            <a:r>
              <a:rPr lang="it-IT" sz="1400" b="1" dirty="0">
                <a:latin typeface="Cambria" panose="02040503050406030204" pitchFamily="18" charset="0"/>
              </a:rPr>
              <a:t>stereotipi ambivalenti </a:t>
            </a:r>
            <a:r>
              <a:rPr lang="it-IT" sz="1400" dirty="0">
                <a:latin typeface="Cambria" panose="02040503050406030204" pitchFamily="18" charset="0"/>
              </a:rPr>
              <a:t>che consentono al gruppo che discrimina di </a:t>
            </a:r>
            <a:r>
              <a:rPr lang="it-IT" sz="1400" dirty="0">
                <a:solidFill>
                  <a:schemeClr val="tx2">
                    <a:lumMod val="50000"/>
                  </a:schemeClr>
                </a:solidFill>
                <a:latin typeface="Cambria" panose="02040503050406030204" pitchFamily="18" charset="0"/>
              </a:rPr>
              <a:t>mantenere un’immagine positiva di sé </a:t>
            </a:r>
            <a:r>
              <a:rPr lang="it-IT" sz="1400" dirty="0">
                <a:latin typeface="Cambria" panose="02040503050406030204" pitchFamily="18" charset="0"/>
              </a:rPr>
              <a:t>e, al gruppo discriminato, di </a:t>
            </a:r>
            <a:r>
              <a:rPr lang="it-IT" sz="1400" dirty="0">
                <a:solidFill>
                  <a:schemeClr val="tx2">
                    <a:lumMod val="50000"/>
                  </a:schemeClr>
                </a:solidFill>
                <a:latin typeface="Cambria" panose="02040503050406030204" pitchFamily="18" charset="0"/>
              </a:rPr>
              <a:t>mantenere un buon grado di autostima. </a:t>
            </a:r>
          </a:p>
        </p:txBody>
      </p:sp>
    </p:spTree>
    <p:extLst>
      <p:ext uri="{BB962C8B-B14F-4D97-AF65-F5344CB8AC3E}">
        <p14:creationId xmlns:p14="http://schemas.microsoft.com/office/powerpoint/2010/main" val="153032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9" presetClass="emph" presetSubtype="0" grpId="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35</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err="1">
                <a:solidFill>
                  <a:schemeClr val="tx1"/>
                </a:solidFill>
                <a:latin typeface="Cambria" panose="02040503050406030204" pitchFamily="18" charset="0"/>
                <a:cs typeface="Arial" panose="020B0604020202020204" pitchFamily="34" charset="0"/>
              </a:rPr>
              <a:t>Gaertner</a:t>
            </a:r>
            <a:r>
              <a:rPr lang="it-IT" sz="2400" b="1" dirty="0">
                <a:solidFill>
                  <a:schemeClr val="tx1"/>
                </a:solidFill>
                <a:latin typeface="Cambria" panose="02040503050406030204" pitchFamily="18" charset="0"/>
                <a:cs typeface="Arial" panose="020B0604020202020204" pitchFamily="34" charset="0"/>
              </a:rPr>
              <a:t> e colleghi [1973]</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628800"/>
            <a:ext cx="8814022" cy="338554"/>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OBIETTIVI</a:t>
            </a:r>
            <a:r>
              <a:rPr lang="it-IT" sz="1600" dirty="0">
                <a:latin typeface="Cambria" panose="02040503050406030204" pitchFamily="18" charset="0"/>
              </a:rPr>
              <a:t>: misurare la </a:t>
            </a:r>
            <a:r>
              <a:rPr lang="it-IT" sz="1600" b="1" dirty="0">
                <a:latin typeface="Cambria" panose="02040503050406030204" pitchFamily="18" charset="0"/>
              </a:rPr>
              <a:t>volontà dei partecipanti di aiutare </a:t>
            </a:r>
            <a:r>
              <a:rPr lang="it-IT" sz="1600" dirty="0">
                <a:latin typeface="Cambria" panose="02040503050406030204" pitchFamily="18" charset="0"/>
              </a:rPr>
              <a:t>un individuo con l’automobile guasta.</a:t>
            </a:r>
          </a:p>
        </p:txBody>
      </p:sp>
      <p:sp>
        <p:nvSpPr>
          <p:cNvPr id="8" name="CasellaDiTesto 7">
            <a:extLst>
              <a:ext uri="{FF2B5EF4-FFF2-40B4-BE49-F238E27FC236}">
                <a16:creationId xmlns:a16="http://schemas.microsoft.com/office/drawing/2014/main" id="{CCB4BB7E-BF6A-6141-B096-C487E3AF5653}"/>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III</a:t>
            </a:r>
          </a:p>
        </p:txBody>
      </p:sp>
      <p:sp>
        <p:nvSpPr>
          <p:cNvPr id="9" name="CasellaDiTesto 8">
            <a:extLst>
              <a:ext uri="{FF2B5EF4-FFF2-40B4-BE49-F238E27FC236}">
                <a16:creationId xmlns:a16="http://schemas.microsoft.com/office/drawing/2014/main" id="{B2FA8BB3-81B8-1048-9840-0DDAB2B21025}"/>
              </a:ext>
            </a:extLst>
          </p:cNvPr>
          <p:cNvSpPr txBox="1"/>
          <p:nvPr/>
        </p:nvSpPr>
        <p:spPr>
          <a:xfrm>
            <a:off x="1706643" y="2069547"/>
            <a:ext cx="8814022" cy="338554"/>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PARTECIPANTI</a:t>
            </a:r>
            <a:r>
              <a:rPr lang="it-IT" sz="1600" dirty="0">
                <a:latin typeface="Cambria" panose="02040503050406030204" pitchFamily="18" charset="0"/>
              </a:rPr>
              <a:t>: bianchi conservatori e bianchi liberali del distretto di New York.</a:t>
            </a:r>
          </a:p>
        </p:txBody>
      </p:sp>
      <p:sp>
        <p:nvSpPr>
          <p:cNvPr id="11" name="CasellaDiTesto 10">
            <a:extLst>
              <a:ext uri="{FF2B5EF4-FFF2-40B4-BE49-F238E27FC236}">
                <a16:creationId xmlns:a16="http://schemas.microsoft.com/office/drawing/2014/main" id="{2352C488-6626-E840-A730-576938D363D3}"/>
              </a:ext>
            </a:extLst>
          </p:cNvPr>
          <p:cNvSpPr txBox="1"/>
          <p:nvPr/>
        </p:nvSpPr>
        <p:spPr>
          <a:xfrm>
            <a:off x="1702757" y="2510294"/>
            <a:ext cx="8814022" cy="1815882"/>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PROCEDURA</a:t>
            </a:r>
            <a:r>
              <a:rPr lang="it-IT" sz="1600" dirty="0">
                <a:latin typeface="Cambria" panose="02040503050406030204" pitchFamily="18" charset="0"/>
              </a:rPr>
              <a:t>: i partecipanti venivano contattati telefonicamente (</a:t>
            </a:r>
            <a:r>
              <a:rPr lang="it-IT" sz="1600" b="1" dirty="0" err="1">
                <a:latin typeface="Cambria" panose="02040503050406030204" pitchFamily="18" charset="0"/>
              </a:rPr>
              <a:t>Wrong</a:t>
            </a:r>
            <a:r>
              <a:rPr lang="it-IT" sz="1600" b="1" dirty="0">
                <a:latin typeface="Cambria" panose="02040503050406030204" pitchFamily="18" charset="0"/>
              </a:rPr>
              <a:t> Phone </a:t>
            </a:r>
            <a:r>
              <a:rPr lang="it-IT" sz="1600" b="1" dirty="0" err="1">
                <a:latin typeface="Cambria" panose="02040503050406030204" pitchFamily="18" charset="0"/>
              </a:rPr>
              <a:t>calling</a:t>
            </a:r>
            <a:r>
              <a:rPr lang="it-IT" sz="1600" b="1" dirty="0">
                <a:latin typeface="Cambria" panose="02040503050406030204" pitchFamily="18" charset="0"/>
              </a:rPr>
              <a:t> </a:t>
            </a:r>
            <a:r>
              <a:rPr lang="it-IT" sz="1600" b="1" dirty="0" err="1">
                <a:latin typeface="Cambria" panose="02040503050406030204" pitchFamily="18" charset="0"/>
              </a:rPr>
              <a:t>number</a:t>
            </a:r>
            <a:r>
              <a:rPr lang="it-IT" sz="1600" b="1" dirty="0">
                <a:latin typeface="Cambria" panose="02040503050406030204" pitchFamily="18" charset="0"/>
              </a:rPr>
              <a:t> </a:t>
            </a:r>
            <a:r>
              <a:rPr lang="it-IT" sz="1600" b="1" dirty="0" err="1">
                <a:latin typeface="Cambria" panose="02040503050406030204" pitchFamily="18" charset="0"/>
              </a:rPr>
              <a:t>technique</a:t>
            </a:r>
            <a:r>
              <a:rPr lang="it-IT" sz="1600" dirty="0">
                <a:latin typeface="Cambria" panose="02040503050406030204" pitchFamily="18" charset="0"/>
              </a:rPr>
              <a:t>). A seconda della condizione sperimentale, il richiedente aiuto poteva essere </a:t>
            </a:r>
            <a:r>
              <a:rPr lang="it-IT" sz="1600" b="1" dirty="0">
                <a:latin typeface="Cambria" panose="02040503050406030204" pitchFamily="18" charset="0"/>
              </a:rPr>
              <a:t>bianco</a:t>
            </a:r>
            <a:r>
              <a:rPr lang="it-IT" sz="1600" dirty="0">
                <a:latin typeface="Cambria" panose="02040503050406030204" pitchFamily="18" charset="0"/>
              </a:rPr>
              <a:t> o </a:t>
            </a:r>
            <a:r>
              <a:rPr lang="it-IT" sz="1600" b="1" dirty="0">
                <a:latin typeface="Cambria" panose="02040503050406030204" pitchFamily="18" charset="0"/>
              </a:rPr>
              <a:t>afro-americano</a:t>
            </a:r>
            <a:r>
              <a:rPr lang="it-IT" sz="1600" dirty="0">
                <a:latin typeface="Cambria" panose="02040503050406030204" pitchFamily="18" charset="0"/>
              </a:rPr>
              <a:t> (etnia riconoscibile attraverso lo slang parlato).</a:t>
            </a:r>
          </a:p>
          <a:p>
            <a:endParaRPr lang="it-IT" sz="1600" dirty="0">
              <a:latin typeface="Cambria" panose="02040503050406030204" pitchFamily="18" charset="0"/>
            </a:endParaRPr>
          </a:p>
          <a:p>
            <a:r>
              <a:rPr lang="it-IT" sz="1600" dirty="0">
                <a:latin typeface="Cambria" panose="02040503050406030204" pitchFamily="18" charset="0"/>
              </a:rPr>
              <a:t>Al telefono i richiedenti aiuto sostenevano di aver composto il numero del meccanico da un telefono pubblico e di aver erroneamente sbagliato numero. Quindi, </a:t>
            </a:r>
            <a:r>
              <a:rPr lang="it-IT" sz="1600" b="1" dirty="0">
                <a:latin typeface="Cambria" panose="02040503050406030204" pitchFamily="18" charset="0"/>
              </a:rPr>
              <a:t>chiedevano al rispondente di chiamare per loro il meccanico</a:t>
            </a:r>
            <a:r>
              <a:rPr lang="it-IT" sz="1600" dirty="0">
                <a:latin typeface="Cambria" panose="02040503050406030204" pitchFamily="18" charset="0"/>
              </a:rPr>
              <a:t> perché avevano usato il loro ultimo gettone per questa chiamata. </a:t>
            </a:r>
          </a:p>
        </p:txBody>
      </p:sp>
      <p:sp>
        <p:nvSpPr>
          <p:cNvPr id="12" name="CasellaDiTesto 11">
            <a:extLst>
              <a:ext uri="{FF2B5EF4-FFF2-40B4-BE49-F238E27FC236}">
                <a16:creationId xmlns:a16="http://schemas.microsoft.com/office/drawing/2014/main" id="{1F96368D-A029-C44D-8500-4FB3B2ED061C}"/>
              </a:ext>
            </a:extLst>
          </p:cNvPr>
          <p:cNvSpPr txBox="1"/>
          <p:nvPr/>
        </p:nvSpPr>
        <p:spPr>
          <a:xfrm>
            <a:off x="1702757" y="4428369"/>
            <a:ext cx="8814022" cy="1569660"/>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VARIABILI DIPENDENTI:</a:t>
            </a:r>
          </a:p>
          <a:p>
            <a:endParaRPr lang="it-IT" sz="1600" dirty="0">
              <a:latin typeface="Cambria" panose="02040503050406030204" pitchFamily="18" charset="0"/>
            </a:endParaRPr>
          </a:p>
          <a:p>
            <a:pPr marL="285750" indent="-285750">
              <a:buFontTx/>
              <a:buChar char="-"/>
            </a:pPr>
            <a:r>
              <a:rPr lang="it-IT" sz="1600" b="1" dirty="0">
                <a:latin typeface="Cambria" panose="02040503050406030204" pitchFamily="18" charset="0"/>
              </a:rPr>
              <a:t>comportamento di aiuto </a:t>
            </a:r>
            <a:r>
              <a:rPr lang="it-IT" sz="1600" dirty="0">
                <a:latin typeface="Cambria" panose="02040503050406030204" pitchFamily="18" charset="0"/>
              </a:rPr>
              <a:t>(percentuale di partecipanti che effettivamente aiutavano l’automobilista);</a:t>
            </a:r>
          </a:p>
          <a:p>
            <a:pPr marL="285750" indent="-285750">
              <a:buFontTx/>
              <a:buChar char="-"/>
            </a:pPr>
            <a:r>
              <a:rPr lang="it-IT" sz="1600" b="1" dirty="0">
                <a:latin typeface="Cambria" panose="02040503050406030204" pitchFamily="18" charset="0"/>
              </a:rPr>
              <a:t>chiusura anzitempo della telefonata </a:t>
            </a:r>
            <a:r>
              <a:rPr lang="it-IT" sz="1600" dirty="0">
                <a:latin typeface="Cambria" panose="02040503050406030204" pitchFamily="18" charset="0"/>
              </a:rPr>
              <a:t>(percentuale di partecipanti che chiudevano anzitempo la telefonata).</a:t>
            </a:r>
          </a:p>
        </p:txBody>
      </p:sp>
    </p:spTree>
    <p:extLst>
      <p:ext uri="{BB962C8B-B14F-4D97-AF65-F5344CB8AC3E}">
        <p14:creationId xmlns:p14="http://schemas.microsoft.com/office/powerpoint/2010/main" val="166045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36</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err="1">
                <a:solidFill>
                  <a:schemeClr val="tx1"/>
                </a:solidFill>
                <a:latin typeface="Cambria" panose="02040503050406030204" pitchFamily="18" charset="0"/>
                <a:cs typeface="Arial" panose="020B0604020202020204" pitchFamily="34" charset="0"/>
              </a:rPr>
              <a:t>Gaertner</a:t>
            </a:r>
            <a:r>
              <a:rPr lang="it-IT" sz="2400" b="1" dirty="0">
                <a:solidFill>
                  <a:schemeClr val="tx1"/>
                </a:solidFill>
                <a:latin typeface="Cambria" panose="02040503050406030204" pitchFamily="18" charset="0"/>
                <a:cs typeface="Arial" panose="020B0604020202020204" pitchFamily="34" charset="0"/>
              </a:rPr>
              <a:t> e colleghi [1973]</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557367"/>
            <a:ext cx="8814022" cy="3046988"/>
          </a:xfrm>
          <a:prstGeom prst="rect">
            <a:avLst/>
          </a:prstGeom>
          <a:noFill/>
          <a:ln w="3175">
            <a:solidFill>
              <a:schemeClr val="tx2">
                <a:lumMod val="50000"/>
              </a:schemeClr>
            </a:solidFill>
          </a:ln>
        </p:spPr>
        <p:txBody>
          <a:bodyPr wrap="square" rtlCol="0">
            <a:spAutoFit/>
          </a:bodyPr>
          <a:lstStyle/>
          <a:p>
            <a:r>
              <a:rPr lang="it-IT" sz="1600" b="1" dirty="0">
                <a:solidFill>
                  <a:schemeClr val="tx2"/>
                </a:solidFill>
                <a:latin typeface="Cambria" panose="02040503050406030204" pitchFamily="18" charset="0"/>
              </a:rPr>
              <a:t>RISULTATI</a:t>
            </a:r>
            <a:r>
              <a:rPr lang="it-IT" sz="1600" dirty="0">
                <a:latin typeface="Cambria" panose="02040503050406030204" pitchFamily="18" charset="0"/>
              </a:rPr>
              <a:t>: </a:t>
            </a:r>
          </a:p>
          <a:p>
            <a:endParaRPr lang="it-IT" sz="1600" dirty="0">
              <a:latin typeface="Cambria" panose="02040503050406030204" pitchFamily="18" charset="0"/>
            </a:endParaRPr>
          </a:p>
          <a:p>
            <a:r>
              <a:rPr lang="it-IT" sz="1600" b="1" dirty="0">
                <a:latin typeface="Cambria" panose="02040503050406030204" pitchFamily="18" charset="0"/>
              </a:rPr>
              <a:t>Percentuale di partecipanti che aiutavano la vittima</a:t>
            </a:r>
            <a:endParaRPr lang="it-IT" sz="1600"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I Conservatori discriminavano più dei liberali e aiutavano di più l’uomo bisognoso di aiuto quando era bianco (vs. afro-americano).</a:t>
            </a:r>
          </a:p>
          <a:p>
            <a:pPr marL="285750" indent="-285750">
              <a:buFont typeface="Arial" panose="020B0604020202020204" pitchFamily="34" charset="0"/>
              <a:buChar char="•"/>
            </a:pPr>
            <a:r>
              <a:rPr lang="it-IT" sz="1600" dirty="0">
                <a:latin typeface="Cambria" panose="02040503050406030204" pitchFamily="18" charset="0"/>
              </a:rPr>
              <a:t>I liberali non sembravano discriminare (nessuna differenza significativa tra le due condizioni).</a:t>
            </a:r>
          </a:p>
          <a:p>
            <a:endParaRPr lang="it-IT" sz="1600" dirty="0">
              <a:latin typeface="Cambria" panose="02040503050406030204" pitchFamily="18" charset="0"/>
            </a:endParaRPr>
          </a:p>
          <a:p>
            <a:r>
              <a:rPr lang="it-IT" sz="1600" b="1" dirty="0">
                <a:latin typeface="Cambria" panose="02040503050406030204" pitchFamily="18" charset="0"/>
              </a:rPr>
              <a:t>Chiusura anzitempo della chiamata</a:t>
            </a:r>
            <a:endParaRPr lang="it-IT" sz="1600"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I liberali interrompevano prima la chiamata quando il richiedente era afro-americano rispetto a bianco. </a:t>
            </a:r>
          </a:p>
          <a:p>
            <a:pPr marL="285750" indent="-285750">
              <a:buFont typeface="Arial" panose="020B0604020202020204" pitchFamily="34" charset="0"/>
              <a:buChar char="•"/>
            </a:pPr>
            <a:r>
              <a:rPr lang="it-IT" sz="1600" dirty="0">
                <a:latin typeface="Cambria" panose="02040503050406030204" pitchFamily="18" charset="0"/>
              </a:rPr>
              <a:t>I conservatori non mostravano alcuna differenza (nessuna differenza significativa tra le due condizioni).</a:t>
            </a:r>
          </a:p>
        </p:txBody>
      </p:sp>
      <p:sp>
        <p:nvSpPr>
          <p:cNvPr id="8" name="CasellaDiTesto 7">
            <a:extLst>
              <a:ext uri="{FF2B5EF4-FFF2-40B4-BE49-F238E27FC236}">
                <a16:creationId xmlns:a16="http://schemas.microsoft.com/office/drawing/2014/main" id="{CCB4BB7E-BF6A-6141-B096-C487E3AF5653}"/>
              </a:ext>
            </a:extLst>
          </p:cNvPr>
          <p:cNvSpPr txBox="1"/>
          <p:nvPr/>
        </p:nvSpPr>
        <p:spPr>
          <a:xfrm>
            <a:off x="9264352" y="1096918"/>
            <a:ext cx="1008112" cy="369332"/>
          </a:xfrm>
          <a:prstGeom prst="rect">
            <a:avLst/>
          </a:prstGeom>
          <a:noFill/>
        </p:spPr>
        <p:txBody>
          <a:bodyPr wrap="square" rtlCol="0">
            <a:spAutoFit/>
          </a:bodyPr>
          <a:lstStyle/>
          <a:p>
            <a:r>
              <a:rPr lang="it-IT" b="1" dirty="0">
                <a:solidFill>
                  <a:schemeClr val="tx2">
                    <a:lumMod val="50000"/>
                  </a:schemeClr>
                </a:solidFill>
                <a:latin typeface="Cambria" panose="02040503050406030204" pitchFamily="18" charset="0"/>
              </a:rPr>
              <a:t>FASE III</a:t>
            </a:r>
          </a:p>
        </p:txBody>
      </p:sp>
      <p:sp>
        <p:nvSpPr>
          <p:cNvPr id="10" name="CasellaDiTesto 9">
            <a:extLst>
              <a:ext uri="{FF2B5EF4-FFF2-40B4-BE49-F238E27FC236}">
                <a16:creationId xmlns:a16="http://schemas.microsoft.com/office/drawing/2014/main" id="{81ADBB6D-6067-0745-9DD3-ED04AFB16FFF}"/>
              </a:ext>
            </a:extLst>
          </p:cNvPr>
          <p:cNvSpPr txBox="1"/>
          <p:nvPr/>
        </p:nvSpPr>
        <p:spPr>
          <a:xfrm>
            <a:off x="1688989" y="4762024"/>
            <a:ext cx="8814022" cy="1077218"/>
          </a:xfrm>
          <a:prstGeom prst="rect">
            <a:avLst/>
          </a:prstGeom>
          <a:solidFill>
            <a:schemeClr val="bg1"/>
          </a:solidFill>
          <a:ln w="19050">
            <a:solidFill>
              <a:srgbClr val="C00000"/>
            </a:solidFill>
          </a:ln>
        </p:spPr>
        <p:txBody>
          <a:bodyPr wrap="square" rtlCol="0">
            <a:spAutoFit/>
          </a:bodyPr>
          <a:lstStyle/>
          <a:p>
            <a:r>
              <a:rPr lang="it-IT" sz="1600" dirty="0">
                <a:latin typeface="Cambria" panose="02040503050406030204" pitchFamily="18" charset="0"/>
              </a:rPr>
              <a:t>Il comportamento discriminatorio emergeva per le persone senza apparente pregiudizio. Le persone apparentemente senza pregiudizio discriminavano gli afro-americani prima di essere certi che fosse richiesto loro aiuto, in una </a:t>
            </a:r>
            <a:r>
              <a:rPr lang="it-IT" sz="1600" b="1" dirty="0">
                <a:latin typeface="Cambria" panose="02040503050406030204" pitchFamily="18" charset="0"/>
              </a:rPr>
              <a:t>situazione di ambiguità in cui non era ancora saliente la norma di responsabilità sociale verso il membro della minoranza</a:t>
            </a:r>
            <a:r>
              <a:rPr lang="it-IT" sz="1600" dirty="0">
                <a:latin typeface="Cambria" panose="02040503050406030204" pitchFamily="18" charset="0"/>
              </a:rPr>
              <a:t>.</a:t>
            </a:r>
          </a:p>
        </p:txBody>
      </p:sp>
    </p:spTree>
    <p:extLst>
      <p:ext uri="{BB962C8B-B14F-4D97-AF65-F5344CB8AC3E}">
        <p14:creationId xmlns:p14="http://schemas.microsoft.com/office/powerpoint/2010/main" val="15408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9" presetClass="emph" presetSubtype="0" grpId="0" nodeType="withEffect">
                                  <p:stCondLst>
                                    <p:cond delay="0"/>
                                  </p:stCondLst>
                                  <p:childTnLst>
                                    <p:set>
                                      <p:cBhvr>
                                        <p:cTn id="8" dur="indefinite"/>
                                        <p:tgtEl>
                                          <p:spTgt spid="14"/>
                                        </p:tgtEl>
                                        <p:attrNameLst>
                                          <p:attrName>style.opacity</p:attrName>
                                        </p:attrNameLst>
                                      </p:cBhvr>
                                      <p:to>
                                        <p:strVal val="0.5"/>
                                      </p:to>
                                    </p:set>
                                    <p:animEffect filter="image" prLst="opacity: 0.5">
                                      <p:cBhvr rctx="IE">
                                        <p:cTn id="9"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37</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L’impatto del pregiudizio e degli stereotipi negativi</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7" y="1557368"/>
            <a:ext cx="8814022" cy="584775"/>
          </a:xfrm>
          <a:prstGeom prst="rect">
            <a:avLst/>
          </a:prstGeom>
          <a:noFill/>
          <a:ln w="3175">
            <a:noFill/>
          </a:ln>
        </p:spPr>
        <p:txBody>
          <a:bodyPr wrap="square" rtlCol="0">
            <a:spAutoFit/>
          </a:bodyPr>
          <a:lstStyle/>
          <a:p>
            <a:r>
              <a:rPr lang="it-IT" sz="1600" b="1" dirty="0">
                <a:latin typeface="Cambria" panose="02040503050406030204" pitchFamily="18" charset="0"/>
              </a:rPr>
              <a:t>Quali possono essere le conseguenze per coloro che subiscono pregiudizio, per i membri quindi di gruppi stigmatizzati?</a:t>
            </a:r>
          </a:p>
        </p:txBody>
      </p:sp>
      <p:sp>
        <p:nvSpPr>
          <p:cNvPr id="10" name="CasellaDiTesto 9">
            <a:extLst>
              <a:ext uri="{FF2B5EF4-FFF2-40B4-BE49-F238E27FC236}">
                <a16:creationId xmlns:a16="http://schemas.microsoft.com/office/drawing/2014/main" id="{81ADBB6D-6067-0745-9DD3-ED04AFB16FFF}"/>
              </a:ext>
            </a:extLst>
          </p:cNvPr>
          <p:cNvSpPr txBox="1"/>
          <p:nvPr/>
        </p:nvSpPr>
        <p:spPr>
          <a:xfrm>
            <a:off x="5101657" y="2002257"/>
            <a:ext cx="5387586" cy="1169551"/>
          </a:xfrm>
          <a:prstGeom prst="rect">
            <a:avLst/>
          </a:prstGeom>
          <a:noFill/>
          <a:ln w="3175">
            <a:solidFill>
              <a:schemeClr val="tx2">
                <a:lumMod val="50000"/>
              </a:schemeClr>
            </a:solidFill>
          </a:ln>
        </p:spPr>
        <p:txBody>
          <a:bodyPr wrap="square" rtlCol="0">
            <a:spAutoFit/>
          </a:bodyPr>
          <a:lstStyle/>
          <a:p>
            <a:r>
              <a:rPr lang="it-IT" sz="1400" b="1" dirty="0">
                <a:solidFill>
                  <a:schemeClr val="accent2">
                    <a:lumMod val="50000"/>
                  </a:schemeClr>
                </a:solidFill>
                <a:latin typeface="Cambria" panose="02040503050406030204" pitchFamily="18" charset="0"/>
              </a:rPr>
              <a:t>STIGMA</a:t>
            </a:r>
            <a:r>
              <a:rPr lang="it-IT" sz="1400" dirty="0">
                <a:latin typeface="Cambria" panose="02040503050406030204" pitchFamily="18" charset="0"/>
              </a:rPr>
              <a:t> = caratteristica </a:t>
            </a:r>
            <a:r>
              <a:rPr lang="it-IT" sz="1400" b="1" dirty="0">
                <a:latin typeface="Cambria" panose="02040503050406030204" pitchFamily="18" charset="0"/>
              </a:rPr>
              <a:t>distinguibile della persona che evidenzia la sua appartenenza al gruppo stigmatizzato</a:t>
            </a:r>
            <a:r>
              <a:rPr lang="it-IT" sz="1400" dirty="0">
                <a:latin typeface="Cambria" panose="02040503050406030204" pitchFamily="18" charset="0"/>
              </a:rPr>
              <a:t> [</a:t>
            </a:r>
            <a:r>
              <a:rPr lang="it-IT" sz="1400" dirty="0" err="1">
                <a:latin typeface="Cambria" panose="02040503050406030204" pitchFamily="18" charset="0"/>
              </a:rPr>
              <a:t>Goffman</a:t>
            </a:r>
            <a:r>
              <a:rPr lang="it-IT" sz="1400" dirty="0">
                <a:latin typeface="Cambria" panose="02040503050406030204" pitchFamily="18" charset="0"/>
              </a:rPr>
              <a:t>, 1963]. Tale caratteristica può essere </a:t>
            </a:r>
            <a:r>
              <a:rPr lang="it-IT" sz="1400" dirty="0">
                <a:solidFill>
                  <a:schemeClr val="tx2"/>
                </a:solidFill>
                <a:latin typeface="Cambria" panose="02040503050406030204" pitchFamily="18" charset="0"/>
              </a:rPr>
              <a:t>visibile e difficilmente modificabile </a:t>
            </a:r>
            <a:r>
              <a:rPr lang="it-IT" sz="1400" dirty="0">
                <a:latin typeface="Cambria" panose="02040503050406030204" pitchFamily="18" charset="0"/>
              </a:rPr>
              <a:t>(ad esempio, il colore della pelle) oppure </a:t>
            </a:r>
            <a:r>
              <a:rPr lang="it-IT" sz="1400" dirty="0">
                <a:solidFill>
                  <a:schemeClr val="tx2"/>
                </a:solidFill>
                <a:latin typeface="Cambria" panose="02040503050406030204" pitchFamily="18" charset="0"/>
              </a:rPr>
              <a:t>non immediatamente percepibile </a:t>
            </a:r>
            <a:r>
              <a:rPr lang="it-IT" sz="1400" dirty="0">
                <a:latin typeface="Cambria" panose="02040503050406030204" pitchFamily="18" charset="0"/>
              </a:rPr>
              <a:t>(ad esempio, la classe sociale).</a:t>
            </a:r>
          </a:p>
        </p:txBody>
      </p:sp>
      <p:grpSp>
        <p:nvGrpSpPr>
          <p:cNvPr id="5" name="Gruppo 4">
            <a:extLst>
              <a:ext uri="{FF2B5EF4-FFF2-40B4-BE49-F238E27FC236}">
                <a16:creationId xmlns:a16="http://schemas.microsoft.com/office/drawing/2014/main" id="{D514ECBB-8635-C843-933F-5E594237F7BC}"/>
              </a:ext>
            </a:extLst>
          </p:cNvPr>
          <p:cNvGrpSpPr/>
          <p:nvPr/>
        </p:nvGrpSpPr>
        <p:grpSpPr>
          <a:xfrm>
            <a:off x="1702756" y="3528688"/>
            <a:ext cx="8929748" cy="2564609"/>
            <a:chOff x="178756" y="3528687"/>
            <a:chExt cx="8929748" cy="2564609"/>
          </a:xfrm>
        </p:grpSpPr>
        <p:sp>
          <p:nvSpPr>
            <p:cNvPr id="7" name="CasellaDiTesto 6">
              <a:extLst>
                <a:ext uri="{FF2B5EF4-FFF2-40B4-BE49-F238E27FC236}">
                  <a16:creationId xmlns:a16="http://schemas.microsoft.com/office/drawing/2014/main" id="{CE5F038E-A1CB-834B-A9EE-C3027BF341B5}"/>
                </a:ext>
              </a:extLst>
            </p:cNvPr>
            <p:cNvSpPr txBox="1"/>
            <p:nvPr/>
          </p:nvSpPr>
          <p:spPr>
            <a:xfrm>
              <a:off x="178757" y="3528687"/>
              <a:ext cx="8814022" cy="338554"/>
            </a:xfrm>
            <a:prstGeom prst="rect">
              <a:avLst/>
            </a:prstGeom>
            <a:noFill/>
            <a:ln w="3175">
              <a:noFill/>
            </a:ln>
          </p:spPr>
          <p:txBody>
            <a:bodyPr wrap="square" rtlCol="0">
              <a:spAutoFit/>
            </a:bodyPr>
            <a:lstStyle/>
            <a:p>
              <a:r>
                <a:rPr lang="it-IT" sz="1600" b="1" dirty="0">
                  <a:latin typeface="Cambria" panose="02040503050406030204" pitchFamily="18" charset="0"/>
                </a:rPr>
                <a:t>Pregiudizio e stereotipi hanno </a:t>
              </a:r>
              <a:r>
                <a:rPr lang="it-IT" sz="1600" b="1" dirty="0">
                  <a:solidFill>
                    <a:schemeClr val="accent2"/>
                  </a:solidFill>
                  <a:latin typeface="Cambria" panose="02040503050406030204" pitchFamily="18" charset="0"/>
                </a:rPr>
                <a:t>diverse conseguenze negative </a:t>
              </a:r>
              <a:r>
                <a:rPr lang="it-IT" sz="1600" b="1" dirty="0">
                  <a:latin typeface="Cambria" panose="02040503050406030204" pitchFamily="18" charset="0"/>
                </a:rPr>
                <a:t>per chi ne è vittima:</a:t>
              </a:r>
            </a:p>
          </p:txBody>
        </p:sp>
        <p:sp>
          <p:nvSpPr>
            <p:cNvPr id="9" name="CasellaDiTesto 8">
              <a:extLst>
                <a:ext uri="{FF2B5EF4-FFF2-40B4-BE49-F238E27FC236}">
                  <a16:creationId xmlns:a16="http://schemas.microsoft.com/office/drawing/2014/main" id="{5B296E3B-FCC8-FF48-9DDA-D8E81ACABBB3}"/>
                </a:ext>
              </a:extLst>
            </p:cNvPr>
            <p:cNvSpPr txBox="1"/>
            <p:nvPr/>
          </p:nvSpPr>
          <p:spPr>
            <a:xfrm>
              <a:off x="178757" y="3987679"/>
              <a:ext cx="4091442" cy="338554"/>
            </a:xfrm>
            <a:prstGeom prst="rect">
              <a:avLst/>
            </a:prstGeom>
            <a:noFill/>
            <a:ln w="3175">
              <a:noFill/>
            </a:ln>
          </p:spPr>
          <p:txBody>
            <a:bodyPr wrap="square" rtlCol="0">
              <a:spAutoFit/>
            </a:bodyPr>
            <a:lstStyle/>
            <a:p>
              <a:r>
                <a:rPr lang="it-IT" sz="1600" b="1" dirty="0">
                  <a:solidFill>
                    <a:schemeClr val="tx2"/>
                  </a:solidFill>
                  <a:latin typeface="Cambria" panose="02040503050406030204" pitchFamily="18" charset="0"/>
                </a:rPr>
                <a:t>CONSEGUENZE INDIVIDUALI</a:t>
              </a:r>
            </a:p>
          </p:txBody>
        </p:sp>
        <p:sp>
          <p:nvSpPr>
            <p:cNvPr id="11" name="CasellaDiTesto 10">
              <a:extLst>
                <a:ext uri="{FF2B5EF4-FFF2-40B4-BE49-F238E27FC236}">
                  <a16:creationId xmlns:a16="http://schemas.microsoft.com/office/drawing/2014/main" id="{B64FF346-2EB8-FD46-9DDA-5A4E269373AA}"/>
                </a:ext>
              </a:extLst>
            </p:cNvPr>
            <p:cNvSpPr txBox="1"/>
            <p:nvPr/>
          </p:nvSpPr>
          <p:spPr>
            <a:xfrm>
              <a:off x="5017062" y="3987679"/>
              <a:ext cx="4091442" cy="338554"/>
            </a:xfrm>
            <a:prstGeom prst="rect">
              <a:avLst/>
            </a:prstGeom>
            <a:noFill/>
            <a:ln w="3175">
              <a:noFill/>
            </a:ln>
          </p:spPr>
          <p:txBody>
            <a:bodyPr wrap="square" rtlCol="0">
              <a:spAutoFit/>
            </a:bodyPr>
            <a:lstStyle/>
            <a:p>
              <a:r>
                <a:rPr lang="it-IT" sz="1600" b="1" dirty="0">
                  <a:solidFill>
                    <a:schemeClr val="tx2"/>
                  </a:solidFill>
                  <a:latin typeface="Cambria" panose="02040503050406030204" pitchFamily="18" charset="0"/>
                </a:rPr>
                <a:t>CONSEGUENZE SOCIALI</a:t>
              </a:r>
            </a:p>
          </p:txBody>
        </p:sp>
        <p:sp>
          <p:nvSpPr>
            <p:cNvPr id="12" name="CasellaDiTesto 11">
              <a:extLst>
                <a:ext uri="{FF2B5EF4-FFF2-40B4-BE49-F238E27FC236}">
                  <a16:creationId xmlns:a16="http://schemas.microsoft.com/office/drawing/2014/main" id="{4B674141-8046-C24D-B3CB-47292CE49C12}"/>
                </a:ext>
              </a:extLst>
            </p:cNvPr>
            <p:cNvSpPr txBox="1"/>
            <p:nvPr/>
          </p:nvSpPr>
          <p:spPr>
            <a:xfrm>
              <a:off x="178756" y="4416362"/>
              <a:ext cx="4753283" cy="1384995"/>
            </a:xfrm>
            <a:prstGeom prst="rect">
              <a:avLst/>
            </a:prstGeom>
            <a:noFill/>
            <a:ln w="3175">
              <a:noFill/>
            </a:ln>
          </p:spPr>
          <p:txBody>
            <a:bodyPr wrap="square" rtlCol="0">
              <a:spAutoFit/>
            </a:bodyPr>
            <a:lstStyle/>
            <a:p>
              <a:pPr marL="171450" indent="-171450">
                <a:buFont typeface="Arial" panose="020B0604020202020204" pitchFamily="34" charset="0"/>
                <a:buChar char="•"/>
              </a:pPr>
              <a:r>
                <a:rPr lang="it-IT" sz="1200" b="1" dirty="0">
                  <a:latin typeface="Cambria" panose="02040503050406030204" pitchFamily="18" charset="0"/>
                </a:rPr>
                <a:t>Benessere fisico </a:t>
              </a:r>
              <a:r>
                <a:rPr lang="it-IT" sz="1200" dirty="0">
                  <a:latin typeface="Cambria" panose="02040503050406030204" pitchFamily="18" charset="0"/>
                </a:rPr>
                <a:t>(stress, ansia, problemi cardiovascolari);</a:t>
              </a:r>
            </a:p>
            <a:p>
              <a:pPr marL="171450" indent="-171450">
                <a:buFont typeface="Arial" panose="020B0604020202020204" pitchFamily="34" charset="0"/>
                <a:buChar char="•"/>
              </a:pPr>
              <a:r>
                <a:rPr lang="it-IT" sz="1200" dirty="0">
                  <a:latin typeface="Cambria" panose="02040503050406030204" pitchFamily="18" charset="0"/>
                </a:rPr>
                <a:t>Abbassamento </a:t>
              </a:r>
              <a:r>
                <a:rPr lang="it-IT" sz="1200" b="1" dirty="0">
                  <a:latin typeface="Cambria" panose="02040503050406030204" pitchFamily="18" charset="0"/>
                </a:rPr>
                <a:t>dell’autostima;</a:t>
              </a:r>
            </a:p>
            <a:p>
              <a:pPr marL="171450" indent="-171450">
                <a:buFont typeface="Arial" panose="020B0604020202020204" pitchFamily="34" charset="0"/>
                <a:buChar char="•"/>
              </a:pPr>
              <a:r>
                <a:rPr lang="it-IT" sz="1200" b="1" dirty="0">
                  <a:latin typeface="Cambria" panose="02040503050406030204" pitchFamily="18" charset="0"/>
                </a:rPr>
                <a:t>Interiorizzazione</a:t>
              </a:r>
              <a:r>
                <a:rPr lang="it-IT" sz="1200" dirty="0">
                  <a:latin typeface="Cambria" panose="02040503050406030204" pitchFamily="18" charset="0"/>
                </a:rPr>
                <a:t> dell’inferiorità;</a:t>
              </a:r>
            </a:p>
            <a:p>
              <a:pPr marL="171450" indent="-171450">
                <a:buFont typeface="Arial" panose="020B0604020202020204" pitchFamily="34" charset="0"/>
                <a:buChar char="•"/>
              </a:pPr>
              <a:r>
                <a:rPr lang="it-IT" sz="1200" b="1" dirty="0">
                  <a:latin typeface="Cambria" panose="02040503050406030204" pitchFamily="18" charset="0"/>
                </a:rPr>
                <a:t>Minaccia dello stereotipo </a:t>
              </a:r>
              <a:r>
                <a:rPr lang="it-IT" sz="1200" dirty="0">
                  <a:latin typeface="Cambria" panose="02040503050406030204" pitchFamily="18" charset="0"/>
                </a:rPr>
                <a:t>(la consapevolezza di essere stereotipati rispetto ad una particolare dimensione può creare uno stato di minaccia che influisce sulle prestazioni dell’individuo);</a:t>
              </a:r>
            </a:p>
            <a:p>
              <a:pPr marL="171450" indent="-171450">
                <a:buFont typeface="Arial" panose="020B0604020202020204" pitchFamily="34" charset="0"/>
                <a:buChar char="•"/>
              </a:pPr>
              <a:r>
                <a:rPr lang="it-IT" sz="1200" b="1" dirty="0">
                  <a:latin typeface="Cambria" panose="02040503050406030204" pitchFamily="18" charset="0"/>
                </a:rPr>
                <a:t>Profezia che si autoavvera.</a:t>
              </a:r>
            </a:p>
          </p:txBody>
        </p:sp>
        <p:sp>
          <p:nvSpPr>
            <p:cNvPr id="13" name="CasellaDiTesto 12">
              <a:extLst>
                <a:ext uri="{FF2B5EF4-FFF2-40B4-BE49-F238E27FC236}">
                  <a16:creationId xmlns:a16="http://schemas.microsoft.com/office/drawing/2014/main" id="{613FCE7A-55CB-E444-8EAF-397C461F1A63}"/>
                </a:ext>
              </a:extLst>
            </p:cNvPr>
            <p:cNvSpPr txBox="1"/>
            <p:nvPr/>
          </p:nvSpPr>
          <p:spPr>
            <a:xfrm>
              <a:off x="5017062" y="4416362"/>
              <a:ext cx="4091442" cy="461665"/>
            </a:xfrm>
            <a:prstGeom prst="rect">
              <a:avLst/>
            </a:prstGeom>
            <a:noFill/>
            <a:ln w="3175">
              <a:noFill/>
            </a:ln>
          </p:spPr>
          <p:txBody>
            <a:bodyPr wrap="square" rtlCol="0">
              <a:spAutoFit/>
            </a:bodyPr>
            <a:lstStyle/>
            <a:p>
              <a:pPr marL="285750" indent="-285750">
                <a:buFont typeface="Arial" panose="020B0604020202020204" pitchFamily="34" charset="0"/>
                <a:buChar char="•"/>
              </a:pPr>
              <a:r>
                <a:rPr lang="it-IT" sz="1200" dirty="0">
                  <a:latin typeface="Cambria" panose="02040503050406030204" pitchFamily="18" charset="0"/>
                </a:rPr>
                <a:t>Effetto </a:t>
              </a:r>
              <a:r>
                <a:rPr lang="it-IT" sz="1200" b="1" dirty="0">
                  <a:latin typeface="Cambria" panose="02040503050406030204" pitchFamily="18" charset="0"/>
                </a:rPr>
                <a:t>soffitto di vetro</a:t>
              </a:r>
              <a:r>
                <a:rPr lang="it-IT" sz="1200" dirty="0">
                  <a:latin typeface="Cambria" panose="02040503050406030204" pitchFamily="18" charset="0"/>
                </a:rPr>
                <a:t>;</a:t>
              </a:r>
            </a:p>
            <a:p>
              <a:pPr marL="285750" indent="-285750">
                <a:buFont typeface="Arial" panose="020B0604020202020204" pitchFamily="34" charset="0"/>
                <a:buChar char="•"/>
              </a:pPr>
              <a:r>
                <a:rPr lang="it-IT" sz="1200" b="1" dirty="0">
                  <a:latin typeface="Cambria" panose="02040503050406030204" pitchFamily="18" charset="0"/>
                </a:rPr>
                <a:t>Disparità nelle cure sanitarie</a:t>
              </a:r>
              <a:r>
                <a:rPr lang="it-IT" sz="1200" dirty="0">
                  <a:latin typeface="Cambria" panose="02040503050406030204" pitchFamily="18" charset="0"/>
                </a:rPr>
                <a:t>.</a:t>
              </a:r>
            </a:p>
          </p:txBody>
        </p:sp>
        <p:cxnSp>
          <p:nvCxnSpPr>
            <p:cNvPr id="3" name="Connettore 1 2">
              <a:extLst>
                <a:ext uri="{FF2B5EF4-FFF2-40B4-BE49-F238E27FC236}">
                  <a16:creationId xmlns:a16="http://schemas.microsoft.com/office/drawing/2014/main" id="{D4528AF9-3FE1-CB4C-A3CD-45DB843507BD}"/>
                </a:ext>
              </a:extLst>
            </p:cNvPr>
            <p:cNvCxnSpPr/>
            <p:nvPr/>
          </p:nvCxnSpPr>
          <p:spPr>
            <a:xfrm>
              <a:off x="4860032" y="3867241"/>
              <a:ext cx="0" cy="222605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965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9" presetClass="emph" presetSubtype="0" grpId="1" nodeType="withEffect">
                                  <p:stCondLst>
                                    <p:cond delay="0"/>
                                  </p:stCondLst>
                                  <p:childTnLst>
                                    <p:set>
                                      <p:cBhvr>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38</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Ridurre il pregiudizio</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8" y="1557368"/>
            <a:ext cx="8508043" cy="584775"/>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Secondo </a:t>
            </a:r>
            <a:r>
              <a:rPr lang="it-IT" sz="1600" dirty="0" err="1">
                <a:latin typeface="Cambria" panose="02040503050406030204" pitchFamily="18" charset="0"/>
              </a:rPr>
              <a:t>Allport</a:t>
            </a:r>
            <a:r>
              <a:rPr lang="it-IT" sz="1600" dirty="0">
                <a:latin typeface="Cambria" panose="02040503050406030204" pitchFamily="18" charset="0"/>
              </a:rPr>
              <a:t> [1954], pregiudizio e discriminazione sorgono a causa della </a:t>
            </a:r>
            <a:r>
              <a:rPr lang="it-IT" sz="1600" b="1" dirty="0">
                <a:latin typeface="Cambria" panose="02040503050406030204" pitchFamily="18" charset="0"/>
              </a:rPr>
              <a:t>mancanza di conoscenza </a:t>
            </a:r>
            <a:r>
              <a:rPr lang="it-IT" sz="1600" dirty="0">
                <a:latin typeface="Cambria" panose="02040503050406030204" pitchFamily="18" charset="0"/>
              </a:rPr>
              <a:t>tra gli individui appartenenti a gruppi differenti.</a:t>
            </a:r>
          </a:p>
        </p:txBody>
      </p:sp>
      <p:sp>
        <p:nvSpPr>
          <p:cNvPr id="15" name="CasellaDiTesto 14">
            <a:extLst>
              <a:ext uri="{FF2B5EF4-FFF2-40B4-BE49-F238E27FC236}">
                <a16:creationId xmlns:a16="http://schemas.microsoft.com/office/drawing/2014/main" id="{12B44A08-4D65-AF4F-A0C9-44A8A6B3D4FB}"/>
              </a:ext>
            </a:extLst>
          </p:cNvPr>
          <p:cNvSpPr txBox="1"/>
          <p:nvPr/>
        </p:nvSpPr>
        <p:spPr>
          <a:xfrm>
            <a:off x="1688990" y="2250640"/>
            <a:ext cx="8521811" cy="584775"/>
          </a:xfrm>
          <a:prstGeom prst="rect">
            <a:avLst/>
          </a:prstGeom>
          <a:noFill/>
          <a:ln w="3175">
            <a:solidFill>
              <a:schemeClr val="tx2">
                <a:lumMod val="50000"/>
              </a:schemeClr>
            </a:solidFill>
          </a:ln>
        </p:spPr>
        <p:txBody>
          <a:bodyPr wrap="square" rtlCol="0">
            <a:spAutoFit/>
          </a:bodyPr>
          <a:lstStyle/>
          <a:p>
            <a:r>
              <a:rPr lang="it-IT" sz="1600" b="1" dirty="0">
                <a:latin typeface="Cambria" panose="02040503050406030204" pitchFamily="18" charset="0"/>
              </a:rPr>
              <a:t>Favorire la possibilità di contatto </a:t>
            </a:r>
            <a:r>
              <a:rPr lang="it-IT" sz="1600" dirty="0">
                <a:latin typeface="Cambria" panose="02040503050406030204" pitchFamily="18" charset="0"/>
              </a:rPr>
              <a:t>tra membri di gruppi etnici diversi dovrebbe </a:t>
            </a:r>
            <a:r>
              <a:rPr lang="it-IT" sz="1600" b="1" dirty="0">
                <a:latin typeface="Cambria" panose="02040503050406030204" pitchFamily="18" charset="0"/>
              </a:rPr>
              <a:t>aumentare la conoscenza reciproca</a:t>
            </a:r>
            <a:r>
              <a:rPr lang="it-IT" sz="1600" dirty="0">
                <a:latin typeface="Cambria" panose="02040503050406030204" pitchFamily="18" charset="0"/>
              </a:rPr>
              <a:t> e quindi diminuire il pregiudizio verso i membri dell’altro gruppo.</a:t>
            </a:r>
          </a:p>
        </p:txBody>
      </p:sp>
      <p:sp>
        <p:nvSpPr>
          <p:cNvPr id="16" name="CasellaDiTesto 15">
            <a:extLst>
              <a:ext uri="{FF2B5EF4-FFF2-40B4-BE49-F238E27FC236}">
                <a16:creationId xmlns:a16="http://schemas.microsoft.com/office/drawing/2014/main" id="{BF926346-EB05-AD44-990F-5D2B17A58B64}"/>
              </a:ext>
            </a:extLst>
          </p:cNvPr>
          <p:cNvSpPr txBox="1"/>
          <p:nvPr/>
        </p:nvSpPr>
        <p:spPr>
          <a:xfrm>
            <a:off x="1669226" y="2968914"/>
            <a:ext cx="8541575" cy="1815882"/>
          </a:xfrm>
          <a:prstGeom prst="rect">
            <a:avLst/>
          </a:prstGeom>
          <a:noFill/>
          <a:ln w="25400">
            <a:solidFill>
              <a:schemeClr val="tx2">
                <a:lumMod val="50000"/>
              </a:schemeClr>
            </a:solidFill>
          </a:ln>
        </p:spPr>
        <p:txBody>
          <a:bodyPr wrap="square" rtlCol="0">
            <a:spAutoFit/>
          </a:bodyPr>
          <a:lstStyle/>
          <a:p>
            <a:r>
              <a:rPr lang="it-IT" sz="1600" dirty="0">
                <a:latin typeface="Cambria" panose="02040503050406030204" pitchFamily="18" charset="0"/>
              </a:rPr>
              <a:t>Secondo </a:t>
            </a:r>
            <a:r>
              <a:rPr lang="it-IT" sz="1600" dirty="0" err="1">
                <a:latin typeface="Cambria" panose="02040503050406030204" pitchFamily="18" charset="0"/>
              </a:rPr>
              <a:t>Allport</a:t>
            </a:r>
            <a:r>
              <a:rPr lang="it-IT" sz="1600" dirty="0">
                <a:latin typeface="Cambria" panose="02040503050406030204" pitchFamily="18" charset="0"/>
              </a:rPr>
              <a:t> [1954], perché il contatto intergruppi abbia effetti positivi devono essere rispettate </a:t>
            </a:r>
            <a:r>
              <a:rPr lang="it-IT" sz="1600" b="1" dirty="0">
                <a:latin typeface="Cambria" panose="02040503050406030204" pitchFamily="18" charset="0"/>
              </a:rPr>
              <a:t>QUATTRO CONDIZIONI FONDAMENTALI</a:t>
            </a:r>
            <a:r>
              <a:rPr lang="it-IT" sz="1600" dirty="0">
                <a:latin typeface="Cambria" panose="02040503050406030204" pitchFamily="18" charset="0"/>
              </a:rPr>
              <a:t>:</a:t>
            </a:r>
          </a:p>
          <a:p>
            <a:endParaRPr lang="it-IT" sz="1600" dirty="0">
              <a:latin typeface="Cambria" panose="02040503050406030204" pitchFamily="18" charset="0"/>
            </a:endParaRPr>
          </a:p>
          <a:p>
            <a:pPr marL="342900" indent="-342900">
              <a:buAutoNum type="arabicPeriod"/>
            </a:pPr>
            <a:r>
              <a:rPr lang="it-IT" sz="1600" dirty="0">
                <a:latin typeface="Cambria" panose="02040503050406030204" pitchFamily="18" charset="0"/>
              </a:rPr>
              <a:t>ci deve essere la possibilità di una </a:t>
            </a:r>
            <a:r>
              <a:rPr lang="it-IT" sz="1600" b="1" dirty="0">
                <a:solidFill>
                  <a:schemeClr val="tx2"/>
                </a:solidFill>
                <a:latin typeface="Cambria" panose="02040503050406030204" pitchFamily="18" charset="0"/>
              </a:rPr>
              <a:t>conoscenza approfondita </a:t>
            </a:r>
            <a:r>
              <a:rPr lang="it-IT" sz="1600" dirty="0">
                <a:latin typeface="Cambria" panose="02040503050406030204" pitchFamily="18" charset="0"/>
              </a:rPr>
              <a:t>tra i membri dei due gruppi;</a:t>
            </a:r>
          </a:p>
          <a:p>
            <a:pPr marL="342900" indent="-342900">
              <a:buAutoNum type="arabicPeriod"/>
            </a:pPr>
            <a:r>
              <a:rPr lang="it-IT" sz="1600" dirty="0">
                <a:latin typeface="Cambria" panose="02040503050406030204" pitchFamily="18" charset="0"/>
              </a:rPr>
              <a:t>le persone che interagiscono devono avere uno </a:t>
            </a:r>
            <a:r>
              <a:rPr lang="it-IT" sz="1600" b="1" dirty="0">
                <a:solidFill>
                  <a:schemeClr val="tx2"/>
                </a:solidFill>
                <a:latin typeface="Cambria" panose="02040503050406030204" pitchFamily="18" charset="0"/>
              </a:rPr>
              <a:t>status simile</a:t>
            </a:r>
            <a:r>
              <a:rPr lang="it-IT" sz="1600" dirty="0">
                <a:latin typeface="Cambria" panose="02040503050406030204" pitchFamily="18" charset="0"/>
              </a:rPr>
              <a:t>;</a:t>
            </a:r>
          </a:p>
          <a:p>
            <a:pPr marL="342900" indent="-342900">
              <a:buAutoNum type="arabicPeriod"/>
            </a:pPr>
            <a:r>
              <a:rPr lang="it-IT" sz="1600" dirty="0">
                <a:latin typeface="Cambria" panose="02040503050406030204" pitchFamily="18" charset="0"/>
              </a:rPr>
              <a:t>ci deve essere </a:t>
            </a:r>
            <a:r>
              <a:rPr lang="it-IT" sz="1600" b="1" dirty="0">
                <a:solidFill>
                  <a:schemeClr val="tx2"/>
                </a:solidFill>
                <a:latin typeface="Cambria" panose="02040503050406030204" pitchFamily="18" charset="0"/>
              </a:rPr>
              <a:t>sostegno da parte delle istituzioni</a:t>
            </a:r>
            <a:r>
              <a:rPr lang="it-IT" sz="1600" dirty="0">
                <a:latin typeface="Cambria" panose="02040503050406030204" pitchFamily="18" charset="0"/>
              </a:rPr>
              <a:t>;</a:t>
            </a:r>
          </a:p>
          <a:p>
            <a:pPr marL="342900" indent="-342900">
              <a:buAutoNum type="arabicPeriod"/>
            </a:pPr>
            <a:r>
              <a:rPr lang="it-IT" sz="1600" dirty="0">
                <a:latin typeface="Cambria" panose="02040503050406030204" pitchFamily="18" charset="0"/>
              </a:rPr>
              <a:t>le persone devono </a:t>
            </a:r>
            <a:r>
              <a:rPr lang="it-IT" sz="1600" b="1" dirty="0">
                <a:solidFill>
                  <a:schemeClr val="tx2"/>
                </a:solidFill>
                <a:latin typeface="Cambria" panose="02040503050406030204" pitchFamily="18" charset="0"/>
              </a:rPr>
              <a:t>cooperare</a:t>
            </a:r>
            <a:r>
              <a:rPr lang="it-IT" sz="1600" dirty="0">
                <a:latin typeface="Cambria" panose="02040503050406030204" pitchFamily="18" charset="0"/>
              </a:rPr>
              <a:t> per il raggiungimento di </a:t>
            </a:r>
            <a:r>
              <a:rPr lang="it-IT" sz="1600" b="1" dirty="0">
                <a:solidFill>
                  <a:schemeClr val="tx2"/>
                </a:solidFill>
                <a:latin typeface="Cambria" panose="02040503050406030204" pitchFamily="18" charset="0"/>
              </a:rPr>
              <a:t>obiettivi comuni</a:t>
            </a:r>
            <a:r>
              <a:rPr lang="it-IT" sz="1600" dirty="0">
                <a:latin typeface="Cambria" panose="02040503050406030204" pitchFamily="18" charset="0"/>
              </a:rPr>
              <a:t>. </a:t>
            </a:r>
          </a:p>
        </p:txBody>
      </p:sp>
      <p:sp>
        <p:nvSpPr>
          <p:cNvPr id="17" name="CasellaDiTesto 16">
            <a:extLst>
              <a:ext uri="{FF2B5EF4-FFF2-40B4-BE49-F238E27FC236}">
                <a16:creationId xmlns:a16="http://schemas.microsoft.com/office/drawing/2014/main" id="{8C6CAB14-A566-AA4E-A381-DA4B775725F0}"/>
              </a:ext>
            </a:extLst>
          </p:cNvPr>
          <p:cNvSpPr txBox="1"/>
          <p:nvPr/>
        </p:nvSpPr>
        <p:spPr>
          <a:xfrm>
            <a:off x="5447928" y="4918297"/>
            <a:ext cx="4772960" cy="954107"/>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In una successiva meta-analisi [</a:t>
            </a:r>
            <a:r>
              <a:rPr lang="it-IT" sz="1400" dirty="0" err="1">
                <a:latin typeface="Cambria" panose="02040503050406030204" pitchFamily="18" charset="0"/>
              </a:rPr>
              <a:t>Pettigrew</a:t>
            </a:r>
            <a:r>
              <a:rPr lang="it-IT" sz="1400" dirty="0">
                <a:latin typeface="Cambria" panose="02040503050406030204" pitchFamily="18" charset="0"/>
              </a:rPr>
              <a:t> e </a:t>
            </a:r>
            <a:r>
              <a:rPr lang="it-IT" sz="1400" dirty="0" err="1">
                <a:latin typeface="Cambria" panose="02040503050406030204" pitchFamily="18" charset="0"/>
              </a:rPr>
              <a:t>Tropp</a:t>
            </a:r>
            <a:r>
              <a:rPr lang="it-IT" sz="1400" dirty="0">
                <a:latin typeface="Cambria" panose="02040503050406030204" pitchFamily="18" charset="0"/>
              </a:rPr>
              <a:t>, 2006] è emerso che </a:t>
            </a:r>
            <a:r>
              <a:rPr lang="it-IT" sz="1400" b="1" dirty="0">
                <a:solidFill>
                  <a:schemeClr val="tx2"/>
                </a:solidFill>
                <a:latin typeface="Cambria" panose="02040503050406030204" pitchFamily="18" charset="0"/>
              </a:rPr>
              <a:t>il contatto riduce il pregiudizio </a:t>
            </a:r>
            <a:r>
              <a:rPr lang="it-IT" sz="1400" dirty="0">
                <a:latin typeface="Cambria" panose="02040503050406030204" pitchFamily="18" charset="0"/>
              </a:rPr>
              <a:t>(l’effetto medio è </a:t>
            </a:r>
            <a:r>
              <a:rPr lang="it-IT" sz="1400" b="1" i="1" dirty="0" err="1">
                <a:latin typeface="Cambria" panose="02040503050406030204" pitchFamily="18" charset="0"/>
              </a:rPr>
              <a:t>r</a:t>
            </a:r>
            <a:r>
              <a:rPr lang="it-IT" sz="1400" b="1" dirty="0">
                <a:latin typeface="Cambria" panose="02040503050406030204" pitchFamily="18" charset="0"/>
              </a:rPr>
              <a:t> = -.21</a:t>
            </a:r>
            <a:r>
              <a:rPr lang="it-IT" sz="1400" dirty="0">
                <a:latin typeface="Cambria" panose="02040503050406030204" pitchFamily="18" charset="0"/>
              </a:rPr>
              <a:t>). Se le condizioni di </a:t>
            </a:r>
            <a:r>
              <a:rPr lang="it-IT" sz="1400" dirty="0" err="1">
                <a:latin typeface="Cambria" panose="02040503050406030204" pitchFamily="18" charset="0"/>
              </a:rPr>
              <a:t>Allport</a:t>
            </a:r>
            <a:r>
              <a:rPr lang="it-IT" sz="1400" dirty="0">
                <a:latin typeface="Cambria" panose="02040503050406030204" pitchFamily="18" charset="0"/>
              </a:rPr>
              <a:t> sono rispettate, l’effetto medio è più forte (</a:t>
            </a:r>
            <a:r>
              <a:rPr lang="it-IT" sz="1400" b="1" i="1" dirty="0" err="1">
                <a:latin typeface="Cambria" panose="02040503050406030204" pitchFamily="18" charset="0"/>
              </a:rPr>
              <a:t>r</a:t>
            </a:r>
            <a:r>
              <a:rPr lang="it-IT" sz="1400" b="1" dirty="0">
                <a:latin typeface="Cambria" panose="02040503050406030204" pitchFamily="18" charset="0"/>
              </a:rPr>
              <a:t> = -.29</a:t>
            </a:r>
            <a:r>
              <a:rPr lang="it-IT" sz="1400" dirty="0">
                <a:latin typeface="Cambria" panose="02040503050406030204" pitchFamily="18" charset="0"/>
              </a:rPr>
              <a:t>).</a:t>
            </a:r>
          </a:p>
        </p:txBody>
      </p:sp>
    </p:spTree>
    <p:extLst>
      <p:ext uri="{BB962C8B-B14F-4D97-AF65-F5344CB8AC3E}">
        <p14:creationId xmlns:p14="http://schemas.microsoft.com/office/powerpoint/2010/main" val="59412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39</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Ridurre il pregiudizio</a:t>
            </a:r>
          </a:p>
        </p:txBody>
      </p:sp>
      <p:sp>
        <p:nvSpPr>
          <p:cNvPr id="14" name="CasellaDiTesto 13">
            <a:extLst>
              <a:ext uri="{FF2B5EF4-FFF2-40B4-BE49-F238E27FC236}">
                <a16:creationId xmlns:a16="http://schemas.microsoft.com/office/drawing/2014/main" id="{5F8F2B93-123B-8A44-9484-FE97110F492A}"/>
              </a:ext>
            </a:extLst>
          </p:cNvPr>
          <p:cNvSpPr txBox="1"/>
          <p:nvPr/>
        </p:nvSpPr>
        <p:spPr>
          <a:xfrm>
            <a:off x="1702758" y="1650286"/>
            <a:ext cx="8508043" cy="338554"/>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L’ipotesi del contatto sostiene che il contatto riduca il pregiudizio, ma non specifica </a:t>
            </a:r>
            <a:r>
              <a:rPr lang="it-IT" sz="1600" b="1" dirty="0">
                <a:latin typeface="Cambria" panose="02040503050406030204" pitchFamily="18" charset="0"/>
              </a:rPr>
              <a:t>come</a:t>
            </a:r>
            <a:r>
              <a:rPr lang="it-IT" sz="1600" dirty="0">
                <a:latin typeface="Cambria" panose="02040503050406030204" pitchFamily="18" charset="0"/>
              </a:rPr>
              <a:t>.</a:t>
            </a:r>
          </a:p>
        </p:txBody>
      </p:sp>
      <p:sp>
        <p:nvSpPr>
          <p:cNvPr id="15" name="CasellaDiTesto 14">
            <a:extLst>
              <a:ext uri="{FF2B5EF4-FFF2-40B4-BE49-F238E27FC236}">
                <a16:creationId xmlns:a16="http://schemas.microsoft.com/office/drawing/2014/main" id="{12B44A08-4D65-AF4F-A0C9-44A8A6B3D4FB}"/>
              </a:ext>
            </a:extLst>
          </p:cNvPr>
          <p:cNvSpPr txBox="1"/>
          <p:nvPr/>
        </p:nvSpPr>
        <p:spPr>
          <a:xfrm>
            <a:off x="1688990" y="2082334"/>
            <a:ext cx="8508043" cy="338554"/>
          </a:xfrm>
          <a:prstGeom prst="rect">
            <a:avLst/>
          </a:prstGeom>
          <a:noFill/>
          <a:ln w="3175">
            <a:solidFill>
              <a:schemeClr val="tx2">
                <a:lumMod val="50000"/>
              </a:schemeClr>
            </a:solidFill>
          </a:ln>
        </p:spPr>
        <p:txBody>
          <a:bodyPr wrap="square" rtlCol="0">
            <a:spAutoFit/>
          </a:bodyPr>
          <a:lstStyle/>
          <a:p>
            <a:r>
              <a:rPr lang="it-IT" sz="1600" dirty="0">
                <a:latin typeface="Cambria" panose="02040503050406030204" pitchFamily="18" charset="0"/>
              </a:rPr>
              <a:t>Sono stati proposti </a:t>
            </a:r>
            <a:r>
              <a:rPr lang="it-IT" sz="1600" b="1" dirty="0">
                <a:latin typeface="Cambria" panose="02040503050406030204" pitchFamily="18" charset="0"/>
              </a:rPr>
              <a:t>diversi fattori </a:t>
            </a:r>
            <a:r>
              <a:rPr lang="it-IT" sz="1600" dirty="0">
                <a:latin typeface="Cambria" panose="02040503050406030204" pitchFamily="18" charset="0"/>
              </a:rPr>
              <a:t>che possono spiegare gli effetti del contatto sul pregiudizio.</a:t>
            </a:r>
          </a:p>
        </p:txBody>
      </p:sp>
      <p:grpSp>
        <p:nvGrpSpPr>
          <p:cNvPr id="5" name="Gruppo 4">
            <a:extLst>
              <a:ext uri="{FF2B5EF4-FFF2-40B4-BE49-F238E27FC236}">
                <a16:creationId xmlns:a16="http://schemas.microsoft.com/office/drawing/2014/main" id="{64318755-BA68-334C-A186-42742AE36954}"/>
              </a:ext>
            </a:extLst>
          </p:cNvPr>
          <p:cNvGrpSpPr/>
          <p:nvPr/>
        </p:nvGrpSpPr>
        <p:grpSpPr>
          <a:xfrm>
            <a:off x="2351586" y="2708920"/>
            <a:ext cx="6912766" cy="2664296"/>
            <a:chOff x="545103" y="2708920"/>
            <a:chExt cx="6912766" cy="2664296"/>
          </a:xfrm>
        </p:grpSpPr>
        <p:sp>
          <p:nvSpPr>
            <p:cNvPr id="16" name="CasellaDiTesto 15">
              <a:extLst>
                <a:ext uri="{FF2B5EF4-FFF2-40B4-BE49-F238E27FC236}">
                  <a16:creationId xmlns:a16="http://schemas.microsoft.com/office/drawing/2014/main" id="{BF926346-EB05-AD44-990F-5D2B17A58B64}"/>
                </a:ext>
              </a:extLst>
            </p:cNvPr>
            <p:cNvSpPr txBox="1"/>
            <p:nvPr/>
          </p:nvSpPr>
          <p:spPr>
            <a:xfrm>
              <a:off x="545103" y="3075449"/>
              <a:ext cx="3738866" cy="1107996"/>
            </a:xfrm>
            <a:prstGeom prst="rect">
              <a:avLst/>
            </a:prstGeom>
            <a:noFill/>
            <a:ln w="3175">
              <a:noFill/>
            </a:ln>
          </p:spPr>
          <p:txBody>
            <a:bodyPr wrap="square" rtlCol="0">
              <a:spAutoFit/>
            </a:bodyPr>
            <a:lstStyle/>
            <a:p>
              <a:r>
                <a:rPr lang="it-IT" b="1" dirty="0">
                  <a:latin typeface="Cambria" panose="02040503050406030204" pitchFamily="18" charset="0"/>
                </a:rPr>
                <a:t>Fattori COGNITIVI</a:t>
              </a:r>
            </a:p>
            <a:p>
              <a:endParaRPr lang="it-IT" sz="1600" dirty="0">
                <a:latin typeface="Cambria" panose="02040503050406030204" pitchFamily="18" charset="0"/>
              </a:endParaRPr>
            </a:p>
            <a:p>
              <a:r>
                <a:rPr lang="it-IT" sz="1600" dirty="0">
                  <a:latin typeface="Cambria" panose="02040503050406030204" pitchFamily="18" charset="0"/>
                </a:rPr>
                <a:t>Cambiamento della rappresentazione cognitiva del proprio e dell’altro gruppo.</a:t>
              </a:r>
            </a:p>
          </p:txBody>
        </p:sp>
        <p:sp>
          <p:nvSpPr>
            <p:cNvPr id="12" name="CasellaDiTesto 11">
              <a:extLst>
                <a:ext uri="{FF2B5EF4-FFF2-40B4-BE49-F238E27FC236}">
                  <a16:creationId xmlns:a16="http://schemas.microsoft.com/office/drawing/2014/main" id="{E05EC9C7-718A-5F43-9478-A22606791E06}"/>
                </a:ext>
              </a:extLst>
            </p:cNvPr>
            <p:cNvSpPr txBox="1"/>
            <p:nvPr/>
          </p:nvSpPr>
          <p:spPr>
            <a:xfrm>
              <a:off x="4419010" y="3075449"/>
              <a:ext cx="3038859" cy="1107996"/>
            </a:xfrm>
            <a:prstGeom prst="rect">
              <a:avLst/>
            </a:prstGeom>
            <a:noFill/>
            <a:ln w="3175">
              <a:noFill/>
            </a:ln>
          </p:spPr>
          <p:txBody>
            <a:bodyPr wrap="square" rtlCol="0">
              <a:spAutoFit/>
            </a:bodyPr>
            <a:lstStyle/>
            <a:p>
              <a:r>
                <a:rPr lang="it-IT" b="1" dirty="0">
                  <a:latin typeface="Cambria" panose="02040503050406030204" pitchFamily="18" charset="0"/>
                </a:rPr>
                <a:t>Fattori EMOTIVI</a:t>
              </a:r>
            </a:p>
            <a:p>
              <a:endParaRPr lang="it-IT" sz="1600" dirty="0">
                <a:latin typeface="Cambria" panose="02040503050406030204" pitchFamily="18" charset="0"/>
              </a:endParaRPr>
            </a:p>
            <a:p>
              <a:r>
                <a:rPr lang="it-IT" sz="1600" dirty="0">
                  <a:latin typeface="Cambria" panose="02040503050406030204" pitchFamily="18" charset="0"/>
                </a:rPr>
                <a:t>Emozioni intergruppo (ansia, empatia, senso di minaccia).</a:t>
              </a:r>
            </a:p>
          </p:txBody>
        </p:sp>
        <p:cxnSp>
          <p:nvCxnSpPr>
            <p:cNvPr id="3" name="Connettore 1 2">
              <a:extLst>
                <a:ext uri="{FF2B5EF4-FFF2-40B4-BE49-F238E27FC236}">
                  <a16:creationId xmlns:a16="http://schemas.microsoft.com/office/drawing/2014/main" id="{30B242F7-9C25-3545-A194-4006833E1DB9}"/>
                </a:ext>
              </a:extLst>
            </p:cNvPr>
            <p:cNvCxnSpPr/>
            <p:nvPr/>
          </p:nvCxnSpPr>
          <p:spPr>
            <a:xfrm>
              <a:off x="4283968" y="2708920"/>
              <a:ext cx="0" cy="266429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84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C0E654-34DC-9607-7F96-445621914E98}"/>
              </a:ext>
            </a:extLst>
          </p:cNvPr>
          <p:cNvSpPr>
            <a:spLocks noGrp="1"/>
          </p:cNvSpPr>
          <p:nvPr>
            <p:ph type="title"/>
          </p:nvPr>
        </p:nvSpPr>
        <p:spPr/>
        <p:txBody>
          <a:bodyPr/>
          <a:lstStyle/>
          <a:p>
            <a:r>
              <a:rPr lang="it-IT" dirty="0">
                <a:solidFill>
                  <a:srgbClr val="29ABEF"/>
                </a:solidFill>
                <a:latin typeface="title-regular"/>
                <a:hlinkClick r:id="rId2"/>
              </a:rPr>
              <a:t>Progetto STEP</a:t>
            </a:r>
            <a:endParaRPr lang="it-IT" dirty="0"/>
          </a:p>
        </p:txBody>
      </p:sp>
      <p:sp>
        <p:nvSpPr>
          <p:cNvPr id="3" name="Segnaposto contenuto 2">
            <a:extLst>
              <a:ext uri="{FF2B5EF4-FFF2-40B4-BE49-F238E27FC236}">
                <a16:creationId xmlns:a16="http://schemas.microsoft.com/office/drawing/2014/main" id="{21DA08BC-0DE1-2DCD-8C4B-DF079B3EA470}"/>
              </a:ext>
            </a:extLst>
          </p:cNvPr>
          <p:cNvSpPr>
            <a:spLocks noGrp="1"/>
          </p:cNvSpPr>
          <p:nvPr>
            <p:ph idx="1"/>
          </p:nvPr>
        </p:nvSpPr>
        <p:spPr/>
        <p:txBody>
          <a:bodyPr>
            <a:normAutofit fontScale="92500" lnSpcReduction="20000"/>
          </a:bodyPr>
          <a:lstStyle/>
          <a:p>
            <a:pPr marL="0" indent="0">
              <a:buNone/>
            </a:pPr>
            <a:r>
              <a:rPr lang="it-IT" dirty="0">
                <a:solidFill>
                  <a:srgbClr val="222222"/>
                </a:solidFill>
                <a:latin typeface="title-regular"/>
              </a:rPr>
              <a:t>L</a:t>
            </a:r>
            <a:r>
              <a:rPr lang="it-IT" b="0" i="0" dirty="0">
                <a:solidFill>
                  <a:srgbClr val="222222"/>
                </a:solidFill>
                <a:effectLst/>
                <a:latin typeface="title-regular"/>
              </a:rPr>
              <a:t>’</a:t>
            </a:r>
            <a:r>
              <a:rPr lang="it-IT" b="1" i="0" dirty="0">
                <a:solidFill>
                  <a:srgbClr val="222222"/>
                </a:solidFill>
                <a:effectLst/>
                <a:latin typeface="title-regular"/>
              </a:rPr>
              <a:t>Università della Tuscia</a:t>
            </a:r>
            <a:r>
              <a:rPr lang="it-IT" b="0" i="0" dirty="0">
                <a:solidFill>
                  <a:srgbClr val="222222"/>
                </a:solidFill>
                <a:effectLst/>
                <a:latin typeface="title-regular"/>
              </a:rPr>
              <a:t>, in partnership con </a:t>
            </a:r>
            <a:r>
              <a:rPr lang="it-IT" b="1" i="0" dirty="0">
                <a:solidFill>
                  <a:srgbClr val="222222"/>
                </a:solidFill>
                <a:effectLst/>
                <a:latin typeface="title-regular"/>
              </a:rPr>
              <a:t>Differenza Donna</a:t>
            </a:r>
            <a:r>
              <a:rPr lang="it-IT" dirty="0">
                <a:solidFill>
                  <a:srgbClr val="222222"/>
                </a:solidFill>
                <a:latin typeface="title-regular"/>
              </a:rPr>
              <a:t> (</a:t>
            </a:r>
            <a:r>
              <a:rPr lang="it-IT" b="0" i="0" dirty="0">
                <a:solidFill>
                  <a:srgbClr val="222222"/>
                </a:solidFill>
                <a:effectLst/>
                <a:latin typeface="title-regular"/>
              </a:rPr>
              <a:t>finanziamento del Dipartimento per le Pari Opportunità), </a:t>
            </a:r>
            <a:r>
              <a:rPr lang="it-IT" dirty="0">
                <a:solidFill>
                  <a:srgbClr val="222222"/>
                </a:solidFill>
                <a:latin typeface="title-regular"/>
              </a:rPr>
              <a:t>ha effettuato una </a:t>
            </a:r>
            <a:r>
              <a:rPr lang="it-IT" b="0" i="0" dirty="0">
                <a:solidFill>
                  <a:srgbClr val="222222"/>
                </a:solidFill>
                <a:effectLst/>
                <a:latin typeface="title-regular"/>
              </a:rPr>
              <a:t>ricerca che ha analizzato</a:t>
            </a:r>
            <a:r>
              <a:rPr lang="it-IT" b="1" i="0" dirty="0">
                <a:solidFill>
                  <a:srgbClr val="222222"/>
                </a:solidFill>
                <a:effectLst/>
                <a:latin typeface="title-regular"/>
              </a:rPr>
              <a:t> 16.715 articoli </a:t>
            </a:r>
            <a:r>
              <a:rPr lang="it-IT" b="0" i="0" dirty="0">
                <a:solidFill>
                  <a:srgbClr val="222222"/>
                </a:solidFill>
                <a:effectLst/>
                <a:latin typeface="title-regular"/>
              </a:rPr>
              <a:t>di </a:t>
            </a:r>
            <a:r>
              <a:rPr lang="it-IT" b="1" i="0" dirty="0">
                <a:solidFill>
                  <a:srgbClr val="222222"/>
                </a:solidFill>
                <a:effectLst/>
                <a:latin typeface="title-regular"/>
              </a:rPr>
              <a:t>quindici diverse testate, pubblicati tra 2017 e 2019</a:t>
            </a:r>
            <a:r>
              <a:rPr lang="it-IT" b="0" i="0" dirty="0">
                <a:solidFill>
                  <a:srgbClr val="222222"/>
                </a:solidFill>
                <a:effectLst/>
                <a:latin typeface="title-regular"/>
              </a:rPr>
              <a:t>.</a:t>
            </a:r>
            <a:br>
              <a:rPr lang="it-IT" dirty="0"/>
            </a:br>
            <a:r>
              <a:rPr lang="it-IT" b="0" i="0" dirty="0">
                <a:solidFill>
                  <a:srgbClr val="222222"/>
                </a:solidFill>
                <a:effectLst/>
                <a:latin typeface="title-regular"/>
              </a:rPr>
              <a:t>I risultati mostrano come la tendenza prevalente sia quella di descrivere la violenza di genere come un fatto privato ed episodico. Come una</a:t>
            </a:r>
            <a:r>
              <a:rPr lang="it-IT" b="1" i="0" dirty="0">
                <a:solidFill>
                  <a:srgbClr val="222222"/>
                </a:solidFill>
                <a:effectLst/>
                <a:latin typeface="title-regular"/>
              </a:rPr>
              <a:t> «tragedia familiare»</a:t>
            </a:r>
            <a:r>
              <a:rPr lang="it-IT" b="0" i="0" dirty="0">
                <a:solidFill>
                  <a:srgbClr val="222222"/>
                </a:solidFill>
                <a:effectLst/>
                <a:latin typeface="title-regular"/>
              </a:rPr>
              <a:t>, legata a una situazione contingente, e non come la</a:t>
            </a:r>
            <a:r>
              <a:rPr lang="it-IT" b="1" i="0" dirty="0">
                <a:solidFill>
                  <a:srgbClr val="222222"/>
                </a:solidFill>
                <a:effectLst/>
                <a:latin typeface="title-regular"/>
              </a:rPr>
              <a:t> conseguenza di una concezione malata del rapporto tra i sessi</a:t>
            </a:r>
            <a:r>
              <a:rPr lang="it-IT" b="0" i="0" dirty="0">
                <a:solidFill>
                  <a:srgbClr val="222222"/>
                </a:solidFill>
                <a:effectLst/>
                <a:latin typeface="title-regular"/>
              </a:rPr>
              <a:t>. Spesso, inoltre, sui media </a:t>
            </a:r>
            <a:r>
              <a:rPr lang="it-IT" b="1" i="0" dirty="0">
                <a:solidFill>
                  <a:srgbClr val="222222"/>
                </a:solidFill>
                <a:effectLst/>
                <a:latin typeface="title-regular"/>
              </a:rPr>
              <a:t>si indugia più sulla vittima della violenza che sul suo artefice</a:t>
            </a:r>
            <a:r>
              <a:rPr lang="it-IT" b="0" i="0" dirty="0">
                <a:solidFill>
                  <a:srgbClr val="222222"/>
                </a:solidFill>
                <a:effectLst/>
                <a:latin typeface="title-regular"/>
              </a:rPr>
              <a:t>. Ma se le vite delle donne vengono passate al setaccio più di quelle degli uomini, si finisce col </a:t>
            </a:r>
            <a:r>
              <a:rPr lang="it-IT" b="1" i="0" dirty="0">
                <a:solidFill>
                  <a:srgbClr val="222222"/>
                </a:solidFill>
                <a:effectLst/>
                <a:latin typeface="title-regular"/>
              </a:rPr>
              <a:t>mettere in secondo piano i colpevoli</a:t>
            </a:r>
            <a:r>
              <a:rPr lang="it-IT" b="0" i="0" dirty="0">
                <a:solidFill>
                  <a:srgbClr val="222222"/>
                </a:solidFill>
                <a:effectLst/>
                <a:latin typeface="title-regular"/>
              </a:rPr>
              <a:t>, come se la brutalità - paradossalmente - non li riguardasse. Quanto alla violenza in sé, talvolta viene ancora raccontata come un </a:t>
            </a:r>
            <a:r>
              <a:rPr lang="it-IT" b="1" i="0" dirty="0">
                <a:solidFill>
                  <a:srgbClr val="222222"/>
                </a:solidFill>
                <a:effectLst/>
                <a:latin typeface="title-regular"/>
              </a:rPr>
              <a:t>«raptus»</a:t>
            </a:r>
            <a:r>
              <a:rPr lang="it-IT" b="0" i="0" dirty="0">
                <a:solidFill>
                  <a:srgbClr val="222222"/>
                </a:solidFill>
                <a:effectLst/>
                <a:latin typeface="title-regular"/>
              </a:rPr>
              <a:t> oppure associata alla </a:t>
            </a:r>
            <a:r>
              <a:rPr lang="it-IT" b="1" i="0" dirty="0">
                <a:solidFill>
                  <a:srgbClr val="222222"/>
                </a:solidFill>
                <a:effectLst/>
                <a:latin typeface="title-regular"/>
              </a:rPr>
              <a:t>«gelosia»</a:t>
            </a:r>
            <a:r>
              <a:rPr lang="it-IT" b="0" i="0" dirty="0">
                <a:solidFill>
                  <a:srgbClr val="222222"/>
                </a:solidFill>
                <a:effectLst/>
                <a:latin typeface="title-regular"/>
              </a:rPr>
              <a:t>: il carnefice, in questi casi, ne esce quasi deresponsabilizzato.</a:t>
            </a:r>
            <a:endParaRPr lang="it-IT" dirty="0"/>
          </a:p>
        </p:txBody>
      </p:sp>
    </p:spTree>
    <p:extLst>
      <p:ext uri="{BB962C8B-B14F-4D97-AF65-F5344CB8AC3E}">
        <p14:creationId xmlns:p14="http://schemas.microsoft.com/office/powerpoint/2010/main" val="1514097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40</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Ridurre il pregiudizio</a:t>
            </a:r>
          </a:p>
        </p:txBody>
      </p:sp>
      <p:grpSp>
        <p:nvGrpSpPr>
          <p:cNvPr id="2" name="Gruppo 1">
            <a:extLst>
              <a:ext uri="{FF2B5EF4-FFF2-40B4-BE49-F238E27FC236}">
                <a16:creationId xmlns:a16="http://schemas.microsoft.com/office/drawing/2014/main" id="{3768F5FE-7147-B440-9861-EB4D4AEAC84D}"/>
              </a:ext>
            </a:extLst>
          </p:cNvPr>
          <p:cNvGrpSpPr/>
          <p:nvPr/>
        </p:nvGrpSpPr>
        <p:grpSpPr>
          <a:xfrm>
            <a:off x="1661452" y="1650956"/>
            <a:ext cx="8814022" cy="4154308"/>
            <a:chOff x="137452" y="1650956"/>
            <a:chExt cx="8814022" cy="4154308"/>
          </a:xfrm>
        </p:grpSpPr>
        <p:sp>
          <p:nvSpPr>
            <p:cNvPr id="15" name="CasellaDiTesto 14">
              <a:extLst>
                <a:ext uri="{FF2B5EF4-FFF2-40B4-BE49-F238E27FC236}">
                  <a16:creationId xmlns:a16="http://schemas.microsoft.com/office/drawing/2014/main" id="{12B44A08-4D65-AF4F-A0C9-44A8A6B3D4FB}"/>
                </a:ext>
              </a:extLst>
            </p:cNvPr>
            <p:cNvSpPr txBox="1"/>
            <p:nvPr/>
          </p:nvSpPr>
          <p:spPr>
            <a:xfrm>
              <a:off x="137452" y="1650956"/>
              <a:ext cx="8814022" cy="338554"/>
            </a:xfrm>
            <a:prstGeom prst="rect">
              <a:avLst/>
            </a:prstGeom>
            <a:noFill/>
            <a:ln w="3175">
              <a:noFill/>
            </a:ln>
          </p:spPr>
          <p:txBody>
            <a:bodyPr wrap="square" rtlCol="0">
              <a:spAutoFit/>
            </a:bodyPr>
            <a:lstStyle/>
            <a:p>
              <a:r>
                <a:rPr lang="it-IT" sz="1600" b="1" dirty="0">
                  <a:solidFill>
                    <a:schemeClr val="tx2"/>
                  </a:solidFill>
                  <a:latin typeface="Cambria" panose="02040503050406030204" pitchFamily="18" charset="0"/>
                </a:rPr>
                <a:t>FATTORI COGNITIVI:</a:t>
              </a:r>
            </a:p>
          </p:txBody>
        </p:sp>
        <p:sp>
          <p:nvSpPr>
            <p:cNvPr id="8" name="CasellaDiTesto 7">
              <a:extLst>
                <a:ext uri="{FF2B5EF4-FFF2-40B4-BE49-F238E27FC236}">
                  <a16:creationId xmlns:a16="http://schemas.microsoft.com/office/drawing/2014/main" id="{472261F5-4445-9949-825D-6A378C757D17}"/>
                </a:ext>
              </a:extLst>
            </p:cNvPr>
            <p:cNvSpPr txBox="1"/>
            <p:nvPr/>
          </p:nvSpPr>
          <p:spPr>
            <a:xfrm>
              <a:off x="330228" y="2060848"/>
              <a:ext cx="8058198" cy="769441"/>
            </a:xfrm>
            <a:prstGeom prst="rect">
              <a:avLst/>
            </a:prstGeom>
            <a:noFill/>
            <a:ln w="3175">
              <a:solidFill>
                <a:schemeClr val="tx2">
                  <a:lumMod val="50000"/>
                </a:schemeClr>
              </a:solidFill>
            </a:ln>
          </p:spPr>
          <p:txBody>
            <a:bodyPr wrap="square" rtlCol="0">
              <a:spAutoFit/>
            </a:bodyPr>
            <a:lstStyle/>
            <a:p>
              <a:r>
                <a:rPr lang="it-IT" sz="1400" b="1" dirty="0">
                  <a:latin typeface="Cambria" panose="02040503050406030204" pitchFamily="18" charset="0"/>
                </a:rPr>
                <a:t>MODELLO DELLA DECATEGORIZZAZIONE </a:t>
              </a:r>
              <a:r>
                <a:rPr lang="it-IT" sz="1400" dirty="0">
                  <a:latin typeface="Cambria" panose="02040503050406030204" pitchFamily="18" charset="0"/>
                </a:rPr>
                <a:t>[</a:t>
              </a:r>
              <a:r>
                <a:rPr lang="it-IT" sz="1400" dirty="0" err="1">
                  <a:latin typeface="Cambria" panose="02040503050406030204" pitchFamily="18" charset="0"/>
                </a:rPr>
                <a:t>Brewer</a:t>
              </a:r>
              <a:r>
                <a:rPr lang="it-IT" sz="1400" dirty="0">
                  <a:latin typeface="Cambria" panose="02040503050406030204" pitchFamily="18" charset="0"/>
                </a:rPr>
                <a:t> e Miller, 1984] </a:t>
              </a:r>
              <a:r>
                <a:rPr lang="it-IT" sz="1600" dirty="0">
                  <a:latin typeface="Cambria" panose="02040503050406030204" pitchFamily="18" charset="0"/>
                </a:rPr>
                <a:t>= </a:t>
              </a:r>
              <a:r>
                <a:rPr lang="it-IT" sz="1400" dirty="0">
                  <a:latin typeface="Cambria" panose="02040503050406030204" pitchFamily="18" charset="0"/>
                </a:rPr>
                <a:t>il contatto intergruppi deve essere </a:t>
              </a:r>
              <a:r>
                <a:rPr lang="it-IT" sz="1400" dirty="0" err="1">
                  <a:latin typeface="Cambria" panose="02040503050406030204" pitchFamily="18" charset="0"/>
                </a:rPr>
                <a:t>decategorizzato</a:t>
              </a:r>
              <a:r>
                <a:rPr lang="it-IT" sz="1400" dirty="0">
                  <a:latin typeface="Cambria" panose="02040503050406030204" pitchFamily="18" charset="0"/>
                </a:rPr>
                <a:t>. In altre parole, è importante che </a:t>
              </a:r>
              <a:r>
                <a:rPr lang="it-IT" sz="1400" dirty="0">
                  <a:solidFill>
                    <a:schemeClr val="tx2"/>
                  </a:solidFill>
                  <a:latin typeface="Cambria" panose="02040503050406030204" pitchFamily="18" charset="0"/>
                </a:rPr>
                <a:t>durante l’incontro tra ingroup e outgroup siano salienti le caratteristiche dei singoli individui </a:t>
              </a:r>
              <a:r>
                <a:rPr lang="it-IT" sz="1400" dirty="0">
                  <a:latin typeface="Cambria" panose="02040503050406030204" pitchFamily="18" charset="0"/>
                </a:rPr>
                <a:t>piuttosto che quelle dei loro gruppi. </a:t>
              </a:r>
            </a:p>
          </p:txBody>
        </p:sp>
        <p:sp>
          <p:nvSpPr>
            <p:cNvPr id="9" name="CasellaDiTesto 8">
              <a:extLst>
                <a:ext uri="{FF2B5EF4-FFF2-40B4-BE49-F238E27FC236}">
                  <a16:creationId xmlns:a16="http://schemas.microsoft.com/office/drawing/2014/main" id="{8695157C-F5D4-8949-8947-ABA8ED4B201C}"/>
                </a:ext>
              </a:extLst>
            </p:cNvPr>
            <p:cNvSpPr txBox="1"/>
            <p:nvPr/>
          </p:nvSpPr>
          <p:spPr>
            <a:xfrm>
              <a:off x="336421" y="2996952"/>
              <a:ext cx="8058198" cy="954107"/>
            </a:xfrm>
            <a:prstGeom prst="rect">
              <a:avLst/>
            </a:prstGeom>
            <a:noFill/>
            <a:ln w="3175">
              <a:solidFill>
                <a:schemeClr val="tx2">
                  <a:lumMod val="50000"/>
                </a:schemeClr>
              </a:solidFill>
            </a:ln>
          </p:spPr>
          <p:txBody>
            <a:bodyPr wrap="square" rtlCol="0">
              <a:spAutoFit/>
            </a:bodyPr>
            <a:lstStyle/>
            <a:p>
              <a:r>
                <a:rPr lang="it-IT" sz="1400" b="1" dirty="0">
                  <a:latin typeface="Cambria" panose="02040503050406030204" pitchFamily="18" charset="0"/>
                </a:rPr>
                <a:t>MODELLO DELLA CATEGORIZZAZIONE </a:t>
              </a:r>
              <a:r>
                <a:rPr lang="it-IT" sz="1400" dirty="0">
                  <a:latin typeface="Cambria" panose="02040503050406030204" pitchFamily="18" charset="0"/>
                </a:rPr>
                <a:t>[</a:t>
              </a:r>
              <a:r>
                <a:rPr lang="it-IT" sz="1400" dirty="0" err="1">
                  <a:latin typeface="Cambria" panose="02040503050406030204" pitchFamily="18" charset="0"/>
                </a:rPr>
                <a:t>Hewstone</a:t>
              </a:r>
              <a:r>
                <a:rPr lang="it-IT" sz="1400" dirty="0">
                  <a:latin typeface="Cambria" panose="02040503050406030204" pitchFamily="18" charset="0"/>
                </a:rPr>
                <a:t> e </a:t>
              </a:r>
              <a:r>
                <a:rPr lang="it-IT" sz="1400" dirty="0" err="1">
                  <a:latin typeface="Cambria" panose="02040503050406030204" pitchFamily="18" charset="0"/>
                </a:rPr>
                <a:t>Brown</a:t>
              </a:r>
              <a:r>
                <a:rPr lang="it-IT" sz="1400" dirty="0">
                  <a:latin typeface="Cambria" panose="02040503050406030204" pitchFamily="18" charset="0"/>
                </a:rPr>
                <a:t>, 1986] = durante il </a:t>
              </a:r>
              <a:r>
                <a:rPr lang="it-IT" sz="1400" dirty="0">
                  <a:solidFill>
                    <a:schemeClr val="tx2"/>
                  </a:solidFill>
                  <a:latin typeface="Cambria" panose="02040503050406030204" pitchFamily="18" charset="0"/>
                </a:rPr>
                <a:t>contatto la salienza dei gruppi va mantenuta e rafforzata.</a:t>
              </a:r>
              <a:r>
                <a:rPr lang="it-IT" sz="1400" dirty="0">
                  <a:latin typeface="Cambria" panose="02040503050406030204" pitchFamily="18" charset="0"/>
                </a:rPr>
                <a:t> Infatti, avere relazioni positive tenendo presente le diverse appartenenza consente la </a:t>
              </a:r>
              <a:r>
                <a:rPr lang="it-IT" sz="1400" b="1" dirty="0">
                  <a:solidFill>
                    <a:schemeClr val="tx2"/>
                  </a:solidFill>
                  <a:latin typeface="Cambria" panose="02040503050406030204" pitchFamily="18" charset="0"/>
                </a:rPr>
                <a:t>generalizzazione</a:t>
              </a:r>
              <a:r>
                <a:rPr lang="it-IT" sz="1400" dirty="0">
                  <a:latin typeface="Cambria" panose="02040503050406030204" pitchFamily="18" charset="0"/>
                </a:rPr>
                <a:t> degli atteggiamenti positivi maturati durante il contatto con specifici membri dell’outgroup nel suo complesso.</a:t>
              </a:r>
            </a:p>
          </p:txBody>
        </p:sp>
        <p:sp>
          <p:nvSpPr>
            <p:cNvPr id="10" name="CasellaDiTesto 9">
              <a:extLst>
                <a:ext uri="{FF2B5EF4-FFF2-40B4-BE49-F238E27FC236}">
                  <a16:creationId xmlns:a16="http://schemas.microsoft.com/office/drawing/2014/main" id="{EFE00362-4F67-0E45-92D9-501F7B6B890C}"/>
                </a:ext>
              </a:extLst>
            </p:cNvPr>
            <p:cNvSpPr txBox="1"/>
            <p:nvPr/>
          </p:nvSpPr>
          <p:spPr>
            <a:xfrm>
              <a:off x="330227" y="4130496"/>
              <a:ext cx="8058198" cy="738664"/>
            </a:xfrm>
            <a:prstGeom prst="rect">
              <a:avLst/>
            </a:prstGeom>
            <a:noFill/>
            <a:ln w="3175">
              <a:solidFill>
                <a:schemeClr val="tx2">
                  <a:lumMod val="50000"/>
                </a:schemeClr>
              </a:solidFill>
            </a:ln>
          </p:spPr>
          <p:txBody>
            <a:bodyPr wrap="square" rtlCol="0">
              <a:spAutoFit/>
            </a:bodyPr>
            <a:lstStyle/>
            <a:p>
              <a:r>
                <a:rPr lang="it-IT" sz="1400" b="1" dirty="0">
                  <a:latin typeface="Cambria" panose="02040503050406030204" pitchFamily="18" charset="0"/>
                </a:rPr>
                <a:t>MODELLO DELL’IDENTITÀ DELL’INGROUP COMUNE </a:t>
              </a:r>
              <a:r>
                <a:rPr lang="it-IT" sz="1400" dirty="0">
                  <a:latin typeface="Cambria" panose="02040503050406030204" pitchFamily="18" charset="0"/>
                </a:rPr>
                <a:t>[</a:t>
              </a:r>
              <a:r>
                <a:rPr lang="it-IT" sz="1400" dirty="0" err="1">
                  <a:latin typeface="Cambria" panose="02040503050406030204" pitchFamily="18" charset="0"/>
                </a:rPr>
                <a:t>Gaertner</a:t>
              </a:r>
              <a:r>
                <a:rPr lang="it-IT" sz="1400" dirty="0">
                  <a:latin typeface="Cambria" panose="02040503050406030204" pitchFamily="18" charset="0"/>
                </a:rPr>
                <a:t> e </a:t>
              </a:r>
              <a:r>
                <a:rPr lang="it-IT" sz="1400" dirty="0" err="1">
                  <a:latin typeface="Cambria" panose="02040503050406030204" pitchFamily="18" charset="0"/>
                </a:rPr>
                <a:t>Dovidio</a:t>
              </a:r>
              <a:r>
                <a:rPr lang="it-IT" sz="1400" dirty="0">
                  <a:latin typeface="Cambria" panose="02040503050406030204" pitchFamily="18" charset="0"/>
                </a:rPr>
                <a:t>, 2000] = occorre che i membri si percepiscano come </a:t>
              </a:r>
              <a:r>
                <a:rPr lang="it-IT" sz="1400" dirty="0">
                  <a:solidFill>
                    <a:schemeClr val="tx2"/>
                  </a:solidFill>
                  <a:latin typeface="Cambria" panose="02040503050406030204" pitchFamily="18" charset="0"/>
                </a:rPr>
                <a:t>membri dello stesso gruppo</a:t>
              </a:r>
              <a:r>
                <a:rPr lang="it-IT" sz="1400" dirty="0">
                  <a:latin typeface="Cambria" panose="02040503050406030204" pitchFamily="18" charset="0"/>
                </a:rPr>
                <a:t>, vale a dire nei termini di un gruppo sovraordinato che includa sia outgroup che ingroup.</a:t>
              </a:r>
            </a:p>
          </p:txBody>
        </p:sp>
        <p:sp>
          <p:nvSpPr>
            <p:cNvPr id="11" name="CasellaDiTesto 10">
              <a:extLst>
                <a:ext uri="{FF2B5EF4-FFF2-40B4-BE49-F238E27FC236}">
                  <a16:creationId xmlns:a16="http://schemas.microsoft.com/office/drawing/2014/main" id="{09DF9E2D-D156-204A-B11B-435D29CC9A44}"/>
                </a:ext>
              </a:extLst>
            </p:cNvPr>
            <p:cNvSpPr txBox="1"/>
            <p:nvPr/>
          </p:nvSpPr>
          <p:spPr>
            <a:xfrm>
              <a:off x="337227" y="5066600"/>
              <a:ext cx="8058198" cy="738664"/>
            </a:xfrm>
            <a:prstGeom prst="rect">
              <a:avLst/>
            </a:prstGeom>
            <a:noFill/>
            <a:ln w="3175">
              <a:solidFill>
                <a:schemeClr val="tx2">
                  <a:lumMod val="50000"/>
                </a:schemeClr>
              </a:solidFill>
            </a:ln>
          </p:spPr>
          <p:txBody>
            <a:bodyPr wrap="square" rtlCol="0">
              <a:spAutoFit/>
            </a:bodyPr>
            <a:lstStyle/>
            <a:p>
              <a:r>
                <a:rPr lang="it-IT" sz="1400" b="1" dirty="0">
                  <a:latin typeface="Cambria" panose="02040503050406030204" pitchFamily="18" charset="0"/>
                </a:rPr>
                <a:t>MODELLO DELL’IDENTITÀ DUPLICE </a:t>
              </a:r>
              <a:r>
                <a:rPr lang="it-IT" sz="1400" dirty="0">
                  <a:latin typeface="Cambria" panose="02040503050406030204" pitchFamily="18" charset="0"/>
                </a:rPr>
                <a:t>[</a:t>
              </a:r>
              <a:r>
                <a:rPr lang="it-IT" sz="1400" dirty="0" err="1">
                  <a:latin typeface="Cambria" panose="02040503050406030204" pitchFamily="18" charset="0"/>
                </a:rPr>
                <a:t>Gaertner</a:t>
              </a:r>
              <a:r>
                <a:rPr lang="it-IT" sz="1400" dirty="0">
                  <a:latin typeface="Cambria" panose="02040503050406030204" pitchFamily="18" charset="0"/>
                </a:rPr>
                <a:t> et al., 1993] = consiste </a:t>
              </a:r>
              <a:r>
                <a:rPr lang="it-IT" sz="1400" dirty="0">
                  <a:solidFill>
                    <a:schemeClr val="tx2"/>
                  </a:solidFill>
                  <a:latin typeface="Cambria" panose="02040503050406030204" pitchFamily="18" charset="0"/>
                </a:rPr>
                <a:t>nell’includere ingroup e outgroup in un gruppo sovraordinato mantenendo al contempo la salienza delle identità originali</a:t>
              </a:r>
              <a:r>
                <a:rPr lang="it-IT" sz="1400" dirty="0">
                  <a:latin typeface="Cambria" panose="02040503050406030204" pitchFamily="18" charset="0"/>
                </a:rPr>
                <a:t>, che consente il processo di generalizzazione degli atteggiamenti. </a:t>
              </a:r>
            </a:p>
          </p:txBody>
        </p:sp>
      </p:grpSp>
    </p:spTree>
    <p:extLst>
      <p:ext uri="{BB962C8B-B14F-4D97-AF65-F5344CB8AC3E}">
        <p14:creationId xmlns:p14="http://schemas.microsoft.com/office/powerpoint/2010/main" val="115379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41</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Ridurre il pregiudizio</a:t>
            </a:r>
          </a:p>
        </p:txBody>
      </p:sp>
      <p:grpSp>
        <p:nvGrpSpPr>
          <p:cNvPr id="2" name="Gruppo 1">
            <a:extLst>
              <a:ext uri="{FF2B5EF4-FFF2-40B4-BE49-F238E27FC236}">
                <a16:creationId xmlns:a16="http://schemas.microsoft.com/office/drawing/2014/main" id="{781CCB69-865E-A74E-9845-73EA0D7BD84E}"/>
              </a:ext>
            </a:extLst>
          </p:cNvPr>
          <p:cNvGrpSpPr/>
          <p:nvPr/>
        </p:nvGrpSpPr>
        <p:grpSpPr>
          <a:xfrm>
            <a:off x="1688989" y="1628800"/>
            <a:ext cx="8814022" cy="2808312"/>
            <a:chOff x="164989" y="1628800"/>
            <a:chExt cx="8814022" cy="2808312"/>
          </a:xfrm>
        </p:grpSpPr>
        <p:sp>
          <p:nvSpPr>
            <p:cNvPr id="17" name="CasellaDiTesto 16">
              <a:extLst>
                <a:ext uri="{FF2B5EF4-FFF2-40B4-BE49-F238E27FC236}">
                  <a16:creationId xmlns:a16="http://schemas.microsoft.com/office/drawing/2014/main" id="{8C6CAB14-A566-AA4E-A381-DA4B775725F0}"/>
                </a:ext>
              </a:extLst>
            </p:cNvPr>
            <p:cNvSpPr txBox="1"/>
            <p:nvPr/>
          </p:nvSpPr>
          <p:spPr>
            <a:xfrm>
              <a:off x="683568" y="2128788"/>
              <a:ext cx="8003231" cy="2308324"/>
            </a:xfrm>
            <a:prstGeom prst="rect">
              <a:avLst/>
            </a:prstGeom>
            <a:noFill/>
            <a:ln w="3175">
              <a:solidFill>
                <a:schemeClr val="tx2">
                  <a:lumMod val="50000"/>
                </a:schemeClr>
              </a:solidFill>
            </a:ln>
          </p:spPr>
          <p:txBody>
            <a:bodyPr wrap="square" rtlCol="0">
              <a:spAutoFit/>
            </a:bodyPr>
            <a:lstStyle/>
            <a:p>
              <a:pPr marL="285750" indent="-285750">
                <a:buFont typeface="Arial" panose="020B0604020202020204" pitchFamily="34" charset="0"/>
                <a:buChar char="•"/>
              </a:pPr>
              <a:r>
                <a:rPr lang="it-IT" sz="1600" dirty="0">
                  <a:latin typeface="Cambria" panose="02040503050406030204" pitchFamily="18" charset="0"/>
                </a:rPr>
                <a:t>Diminuisce </a:t>
              </a:r>
              <a:r>
                <a:rPr lang="it-IT" sz="1600" b="1" dirty="0">
                  <a:latin typeface="Cambria" panose="02040503050406030204" pitchFamily="18" charset="0"/>
                </a:rPr>
                <a:t>l’ansia intergruppi </a:t>
              </a:r>
              <a:r>
                <a:rPr lang="it-IT" sz="1600" dirty="0">
                  <a:latin typeface="Cambria" panose="02040503050406030204" pitchFamily="18" charset="0"/>
                </a:rPr>
                <a:t>(che consiste nel senso di disagio e di incertezza al pensiero di incontrare membri dell’outgroup);</a:t>
              </a:r>
            </a:p>
            <a:p>
              <a:endParaRPr lang="it-IT" sz="1600"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Aumenta </a:t>
              </a:r>
              <a:r>
                <a:rPr lang="it-IT" sz="1600" b="1" dirty="0">
                  <a:latin typeface="Cambria" panose="02040503050406030204" pitchFamily="18" charset="0"/>
                </a:rPr>
                <a:t>l’empatia</a:t>
              </a:r>
              <a:r>
                <a:rPr lang="it-IT" sz="1600" dirty="0">
                  <a:latin typeface="Cambria" panose="02040503050406030204" pitchFamily="18" charset="0"/>
                </a:rPr>
                <a:t> verso i membri dell’altro gruppo (che consiste nella risposta emotiva alle emozioni e alla situazione in cui si trovano i membri dell’outgroup);</a:t>
              </a:r>
            </a:p>
            <a:p>
              <a:endParaRPr lang="it-IT" sz="1600"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Riduce la </a:t>
              </a:r>
              <a:r>
                <a:rPr lang="it-IT" sz="1600" b="1" dirty="0">
                  <a:latin typeface="Cambria" panose="02040503050406030204" pitchFamily="18" charset="0"/>
                </a:rPr>
                <a:t>percezione di minaccia </a:t>
              </a:r>
              <a:r>
                <a:rPr lang="it-IT" sz="1600" dirty="0">
                  <a:latin typeface="Cambria" panose="02040503050406030204" pitchFamily="18" charset="0"/>
                </a:rPr>
                <a:t>che può derivare da considerazioni pratiche (minaccia realistica) o simboliche (minaccia simbolica) che a sua volta si traduce in un miglioramento delle relazioni intergruppi.</a:t>
              </a:r>
            </a:p>
          </p:txBody>
        </p:sp>
        <p:sp>
          <p:nvSpPr>
            <p:cNvPr id="10" name="CasellaDiTesto 9">
              <a:extLst>
                <a:ext uri="{FF2B5EF4-FFF2-40B4-BE49-F238E27FC236}">
                  <a16:creationId xmlns:a16="http://schemas.microsoft.com/office/drawing/2014/main" id="{F40690E8-DA8A-F24A-8EA6-5EDD4E842B51}"/>
                </a:ext>
              </a:extLst>
            </p:cNvPr>
            <p:cNvSpPr txBox="1"/>
            <p:nvPr/>
          </p:nvSpPr>
          <p:spPr>
            <a:xfrm>
              <a:off x="164989" y="1628800"/>
              <a:ext cx="8814022" cy="338554"/>
            </a:xfrm>
            <a:prstGeom prst="rect">
              <a:avLst/>
            </a:prstGeom>
            <a:noFill/>
            <a:ln w="3175">
              <a:noFill/>
            </a:ln>
          </p:spPr>
          <p:txBody>
            <a:bodyPr wrap="square" rtlCol="0">
              <a:spAutoFit/>
            </a:bodyPr>
            <a:lstStyle/>
            <a:p>
              <a:r>
                <a:rPr lang="it-IT" sz="1600" b="1" dirty="0">
                  <a:solidFill>
                    <a:schemeClr val="tx2"/>
                  </a:solidFill>
                  <a:latin typeface="Cambria" panose="02040503050406030204" pitchFamily="18" charset="0"/>
                </a:rPr>
                <a:t>FATTORI EMOTIVI</a:t>
              </a:r>
            </a:p>
          </p:txBody>
        </p:sp>
      </p:grpSp>
    </p:spTree>
    <p:extLst>
      <p:ext uri="{BB962C8B-B14F-4D97-AF65-F5344CB8AC3E}">
        <p14:creationId xmlns:p14="http://schemas.microsoft.com/office/powerpoint/2010/main" val="2308139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42</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Forme alternative di contatto</a:t>
            </a:r>
          </a:p>
        </p:txBody>
      </p:sp>
      <p:sp>
        <p:nvSpPr>
          <p:cNvPr id="7" name="CasellaDiTesto 6">
            <a:extLst>
              <a:ext uri="{FF2B5EF4-FFF2-40B4-BE49-F238E27FC236}">
                <a16:creationId xmlns:a16="http://schemas.microsoft.com/office/drawing/2014/main" id="{D828DDEB-88D9-594A-8403-F65C011516C4}"/>
              </a:ext>
            </a:extLst>
          </p:cNvPr>
          <p:cNvSpPr txBox="1"/>
          <p:nvPr/>
        </p:nvSpPr>
        <p:spPr>
          <a:xfrm>
            <a:off x="2855640" y="3284985"/>
            <a:ext cx="6474792" cy="646331"/>
          </a:xfrm>
          <a:prstGeom prst="rect">
            <a:avLst/>
          </a:prstGeom>
          <a:solidFill>
            <a:schemeClr val="bg1"/>
          </a:solidFill>
          <a:ln w="15875">
            <a:solidFill>
              <a:srgbClr val="C00000"/>
            </a:solidFill>
          </a:ln>
        </p:spPr>
        <p:txBody>
          <a:bodyPr wrap="square" rtlCol="0">
            <a:spAutoFit/>
          </a:bodyPr>
          <a:lstStyle/>
          <a:p>
            <a:r>
              <a:rPr lang="it-IT" dirty="0">
                <a:latin typeface="Cambria" panose="02040503050406030204" pitchFamily="18" charset="0"/>
              </a:rPr>
              <a:t>È emerso che il </a:t>
            </a:r>
            <a:r>
              <a:rPr lang="it-IT" b="1" dirty="0">
                <a:latin typeface="Cambria" panose="02040503050406030204" pitchFamily="18" charset="0"/>
              </a:rPr>
              <a:t>contatto indiretto</a:t>
            </a:r>
            <a:r>
              <a:rPr lang="it-IT" dirty="0">
                <a:latin typeface="Cambria" panose="02040503050406030204" pitchFamily="18" charset="0"/>
              </a:rPr>
              <a:t>, ovvero non faccia a faccia, </a:t>
            </a:r>
            <a:r>
              <a:rPr lang="it-IT" b="1" dirty="0">
                <a:latin typeface="Cambria" panose="02040503050406030204" pitchFamily="18" charset="0"/>
              </a:rPr>
              <a:t>abbia effetti notevoli sul miglioramento degli atteggiamenti</a:t>
            </a:r>
            <a:r>
              <a:rPr lang="it-IT" dirty="0">
                <a:latin typeface="Cambria" panose="02040503050406030204" pitchFamily="18" charset="0"/>
              </a:rPr>
              <a:t>. </a:t>
            </a:r>
          </a:p>
        </p:txBody>
      </p:sp>
      <p:grpSp>
        <p:nvGrpSpPr>
          <p:cNvPr id="3" name="Gruppo 2">
            <a:extLst>
              <a:ext uri="{FF2B5EF4-FFF2-40B4-BE49-F238E27FC236}">
                <a16:creationId xmlns:a16="http://schemas.microsoft.com/office/drawing/2014/main" id="{10F416CB-0B59-7C45-84A7-07A297AFFA66}"/>
              </a:ext>
            </a:extLst>
          </p:cNvPr>
          <p:cNvGrpSpPr/>
          <p:nvPr/>
        </p:nvGrpSpPr>
        <p:grpSpPr>
          <a:xfrm>
            <a:off x="1674780" y="1802986"/>
            <a:ext cx="8536021" cy="1121959"/>
            <a:chOff x="150779" y="1802985"/>
            <a:chExt cx="8536021" cy="1121959"/>
          </a:xfrm>
        </p:grpSpPr>
        <p:sp>
          <p:nvSpPr>
            <p:cNvPr id="10" name="CasellaDiTesto 9">
              <a:extLst>
                <a:ext uri="{FF2B5EF4-FFF2-40B4-BE49-F238E27FC236}">
                  <a16:creationId xmlns:a16="http://schemas.microsoft.com/office/drawing/2014/main" id="{F40690E8-DA8A-F24A-8EA6-5EDD4E842B51}"/>
                </a:ext>
              </a:extLst>
            </p:cNvPr>
            <p:cNvSpPr txBox="1"/>
            <p:nvPr/>
          </p:nvSpPr>
          <p:spPr>
            <a:xfrm>
              <a:off x="150779" y="1802985"/>
              <a:ext cx="8536021" cy="584775"/>
            </a:xfrm>
            <a:prstGeom prst="rect">
              <a:avLst/>
            </a:prstGeom>
            <a:noFill/>
            <a:ln w="3175">
              <a:solidFill>
                <a:schemeClr val="tx2">
                  <a:lumMod val="50000"/>
                </a:schemeClr>
              </a:solidFill>
            </a:ln>
          </p:spPr>
          <p:txBody>
            <a:bodyPr wrap="square" rtlCol="0">
              <a:spAutoFit/>
            </a:bodyPr>
            <a:lstStyle/>
            <a:p>
              <a:r>
                <a:rPr lang="it-IT" sz="1600" b="1" dirty="0">
                  <a:latin typeface="Cambria" panose="02040503050406030204" pitchFamily="18" charset="0"/>
                </a:rPr>
                <a:t>Non sempre </a:t>
              </a:r>
              <a:r>
                <a:rPr lang="it-IT" sz="1600" dirty="0">
                  <a:latin typeface="Cambria" panose="02040503050406030204" pitchFamily="18" charset="0"/>
                </a:rPr>
                <a:t>il contato diretto è </a:t>
              </a:r>
              <a:r>
                <a:rPr lang="it-IT" sz="1600" b="1" dirty="0">
                  <a:latin typeface="Cambria" panose="02040503050406030204" pitchFamily="18" charset="0"/>
                </a:rPr>
                <a:t>possibile</a:t>
              </a:r>
              <a:r>
                <a:rPr lang="it-IT" sz="1600" dirty="0">
                  <a:latin typeface="Cambria" panose="02040503050406030204" pitchFamily="18" charset="0"/>
                </a:rPr>
                <a:t> (ad esempio, per motivi pratici, per alta segregazione negli ambienti o per basso numero dei membri della minoranza rispetto alla minoranza). </a:t>
              </a:r>
            </a:p>
          </p:txBody>
        </p:sp>
        <p:sp>
          <p:nvSpPr>
            <p:cNvPr id="2" name="CasellaDiTesto 1">
              <a:extLst>
                <a:ext uri="{FF2B5EF4-FFF2-40B4-BE49-F238E27FC236}">
                  <a16:creationId xmlns:a16="http://schemas.microsoft.com/office/drawing/2014/main" id="{3F4DEB0B-3AD9-4441-B299-DD33D7F0002E}"/>
                </a:ext>
              </a:extLst>
            </p:cNvPr>
            <p:cNvSpPr txBox="1"/>
            <p:nvPr/>
          </p:nvSpPr>
          <p:spPr>
            <a:xfrm>
              <a:off x="150883" y="2586390"/>
              <a:ext cx="8535917" cy="338554"/>
            </a:xfrm>
            <a:prstGeom prst="rect">
              <a:avLst/>
            </a:prstGeom>
            <a:noFill/>
            <a:ln w="6350">
              <a:solidFill>
                <a:schemeClr val="tx2">
                  <a:lumMod val="50000"/>
                </a:schemeClr>
              </a:solidFill>
            </a:ln>
          </p:spPr>
          <p:txBody>
            <a:bodyPr wrap="square" rtlCol="0">
              <a:spAutoFit/>
            </a:bodyPr>
            <a:lstStyle/>
            <a:p>
              <a:r>
                <a:rPr lang="it-IT" sz="1600" dirty="0">
                  <a:latin typeface="Cambria" panose="02040503050406030204" pitchFamily="18" charset="0"/>
                </a:rPr>
                <a:t>Inoltre, non è detto che il contatto </a:t>
              </a:r>
              <a:r>
                <a:rPr lang="it-IT" sz="1600" b="1" dirty="0">
                  <a:latin typeface="Cambria" panose="02040503050406030204" pitchFamily="18" charset="0"/>
                </a:rPr>
                <a:t>debba essere faccia a faccia per essere efficace</a:t>
              </a:r>
              <a:r>
                <a:rPr lang="it-IT" sz="1600" dirty="0">
                  <a:latin typeface="Cambria" panose="02040503050406030204" pitchFamily="18" charset="0"/>
                </a:rPr>
                <a:t>.</a:t>
              </a:r>
              <a:endParaRPr lang="it-IT" sz="1600" dirty="0"/>
            </a:p>
          </p:txBody>
        </p:sp>
      </p:grpSp>
    </p:spTree>
    <p:extLst>
      <p:ext uri="{BB962C8B-B14F-4D97-AF65-F5344CB8AC3E}">
        <p14:creationId xmlns:p14="http://schemas.microsoft.com/office/powerpoint/2010/main" val="259947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43</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760290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latin typeface="Cambria" panose="02040503050406030204" pitchFamily="18" charset="0"/>
                <a:cs typeface="Arial" panose="020B0604020202020204" pitchFamily="34" charset="0"/>
              </a:rPr>
              <a:t>Forme alternative di contatto</a:t>
            </a:r>
          </a:p>
        </p:txBody>
      </p:sp>
      <p:grpSp>
        <p:nvGrpSpPr>
          <p:cNvPr id="21" name="Gruppo 20">
            <a:extLst>
              <a:ext uri="{FF2B5EF4-FFF2-40B4-BE49-F238E27FC236}">
                <a16:creationId xmlns:a16="http://schemas.microsoft.com/office/drawing/2014/main" id="{70275DF1-5DC5-BF42-B8C4-FF90B605CAC4}"/>
              </a:ext>
            </a:extLst>
          </p:cNvPr>
          <p:cNvGrpSpPr/>
          <p:nvPr/>
        </p:nvGrpSpPr>
        <p:grpSpPr>
          <a:xfrm>
            <a:off x="3647729" y="1760022"/>
            <a:ext cx="6571199" cy="3922451"/>
            <a:chOff x="2123728" y="1760021"/>
            <a:chExt cx="6571199" cy="3922451"/>
          </a:xfrm>
        </p:grpSpPr>
        <p:sp>
          <p:nvSpPr>
            <p:cNvPr id="8" name="CasellaDiTesto 7">
              <a:extLst>
                <a:ext uri="{FF2B5EF4-FFF2-40B4-BE49-F238E27FC236}">
                  <a16:creationId xmlns:a16="http://schemas.microsoft.com/office/drawing/2014/main" id="{660C793F-9562-F441-8C97-8B5036CECF40}"/>
                </a:ext>
              </a:extLst>
            </p:cNvPr>
            <p:cNvSpPr txBox="1"/>
            <p:nvPr/>
          </p:nvSpPr>
          <p:spPr>
            <a:xfrm>
              <a:off x="2126825" y="1760021"/>
              <a:ext cx="6559975" cy="584775"/>
            </a:xfrm>
            <a:prstGeom prst="rect">
              <a:avLst/>
            </a:prstGeom>
            <a:noFill/>
            <a:ln w="3175">
              <a:solidFill>
                <a:srgbClr val="C00000"/>
              </a:solidFill>
            </a:ln>
          </p:spPr>
          <p:txBody>
            <a:bodyPr wrap="square" rtlCol="0">
              <a:spAutoFit/>
            </a:bodyPr>
            <a:lstStyle/>
            <a:p>
              <a:r>
                <a:rPr lang="it-IT" sz="1600" b="1" dirty="0">
                  <a:solidFill>
                    <a:schemeClr val="tx2"/>
                  </a:solidFill>
                  <a:latin typeface="Cambria" panose="02040503050406030204" pitchFamily="18" charset="0"/>
                </a:rPr>
                <a:t>CONTATTO ESTESO</a:t>
              </a:r>
              <a:r>
                <a:rPr lang="it-IT" sz="1600" dirty="0">
                  <a:latin typeface="Cambria" panose="02040503050406030204" pitchFamily="18" charset="0"/>
                </a:rPr>
                <a:t>: consiste nel </a:t>
              </a:r>
              <a:r>
                <a:rPr lang="it-IT" sz="1600" b="1" dirty="0">
                  <a:latin typeface="Cambria" panose="02040503050406030204" pitchFamily="18" charset="0"/>
                </a:rPr>
                <a:t>sapere che un membro dell’ingroup è amico (o ha relazioni positive) con un membro dell’outgroup</a:t>
              </a:r>
              <a:r>
                <a:rPr lang="it-IT" sz="1600" dirty="0">
                  <a:latin typeface="Cambria" panose="02040503050406030204" pitchFamily="18" charset="0"/>
                </a:rPr>
                <a:t>. </a:t>
              </a:r>
            </a:p>
          </p:txBody>
        </p:sp>
        <p:sp>
          <p:nvSpPr>
            <p:cNvPr id="12" name="CasellaDiTesto 11">
              <a:extLst>
                <a:ext uri="{FF2B5EF4-FFF2-40B4-BE49-F238E27FC236}">
                  <a16:creationId xmlns:a16="http://schemas.microsoft.com/office/drawing/2014/main" id="{D62973A9-0695-0144-9FC1-1A4FF3842C1A}"/>
                </a:ext>
              </a:extLst>
            </p:cNvPr>
            <p:cNvSpPr txBox="1"/>
            <p:nvPr/>
          </p:nvSpPr>
          <p:spPr>
            <a:xfrm>
              <a:off x="2123729" y="2504564"/>
              <a:ext cx="6559976" cy="584775"/>
            </a:xfrm>
            <a:prstGeom prst="rect">
              <a:avLst/>
            </a:prstGeom>
            <a:noFill/>
            <a:ln w="3175">
              <a:solidFill>
                <a:srgbClr val="C00000"/>
              </a:solidFill>
            </a:ln>
          </p:spPr>
          <p:txBody>
            <a:bodyPr wrap="square" rtlCol="0">
              <a:spAutoFit/>
            </a:bodyPr>
            <a:lstStyle/>
            <a:p>
              <a:r>
                <a:rPr lang="it-IT" sz="1600" b="1" dirty="0">
                  <a:solidFill>
                    <a:schemeClr val="tx2"/>
                  </a:solidFill>
                  <a:latin typeface="Cambria" panose="02040503050406030204" pitchFamily="18" charset="0"/>
                </a:rPr>
                <a:t>CONTATTO VICARIO</a:t>
              </a:r>
              <a:r>
                <a:rPr lang="it-IT" sz="1600" dirty="0">
                  <a:latin typeface="Cambria" panose="02040503050406030204" pitchFamily="18" charset="0"/>
                </a:rPr>
                <a:t>: </a:t>
              </a:r>
              <a:r>
                <a:rPr lang="it-IT" sz="1600" b="1" dirty="0">
                  <a:latin typeface="Cambria" panose="02040503050406030204" pitchFamily="18" charset="0"/>
                </a:rPr>
                <a:t>osservare</a:t>
              </a:r>
              <a:r>
                <a:rPr lang="it-IT" sz="1600" dirty="0">
                  <a:latin typeface="Cambria" panose="02040503050406030204" pitchFamily="18" charset="0"/>
                </a:rPr>
                <a:t> una relazione positiva tra ingroup e outgroup riduce il pregiudizio. </a:t>
              </a:r>
            </a:p>
          </p:txBody>
        </p:sp>
        <p:sp>
          <p:nvSpPr>
            <p:cNvPr id="11" name="CasellaDiTesto 10">
              <a:extLst>
                <a:ext uri="{FF2B5EF4-FFF2-40B4-BE49-F238E27FC236}">
                  <a16:creationId xmlns:a16="http://schemas.microsoft.com/office/drawing/2014/main" id="{9360B603-A790-784A-8940-41ECB3E0973D}"/>
                </a:ext>
              </a:extLst>
            </p:cNvPr>
            <p:cNvSpPr txBox="1"/>
            <p:nvPr/>
          </p:nvSpPr>
          <p:spPr>
            <a:xfrm>
              <a:off x="2123728" y="5097697"/>
              <a:ext cx="6571199" cy="584775"/>
            </a:xfrm>
            <a:prstGeom prst="rect">
              <a:avLst/>
            </a:prstGeom>
            <a:noFill/>
            <a:ln w="3175">
              <a:solidFill>
                <a:srgbClr val="C00000"/>
              </a:solidFill>
            </a:ln>
          </p:spPr>
          <p:txBody>
            <a:bodyPr wrap="square" rtlCol="0">
              <a:spAutoFit/>
            </a:bodyPr>
            <a:lstStyle/>
            <a:p>
              <a:r>
                <a:rPr lang="it-IT" sz="1600" b="1" dirty="0">
                  <a:solidFill>
                    <a:schemeClr val="tx2"/>
                  </a:solidFill>
                  <a:latin typeface="Cambria" panose="02040503050406030204" pitchFamily="18" charset="0"/>
                </a:rPr>
                <a:t>CONTATTO IMMAGINATO</a:t>
              </a:r>
              <a:r>
                <a:rPr lang="it-IT" sz="1600" dirty="0">
                  <a:latin typeface="Cambria" panose="02040503050406030204" pitchFamily="18" charset="0"/>
                </a:rPr>
                <a:t>: consiste nella </a:t>
              </a:r>
              <a:r>
                <a:rPr lang="it-IT" sz="1600" b="1" dirty="0">
                  <a:latin typeface="Cambria" panose="02040503050406030204" pitchFamily="18" charset="0"/>
                </a:rPr>
                <a:t>simulazione mentale </a:t>
              </a:r>
              <a:r>
                <a:rPr lang="it-IT" sz="1600" dirty="0">
                  <a:latin typeface="Cambria" panose="02040503050406030204" pitchFamily="18" charset="0"/>
                </a:rPr>
                <a:t>di un incontro positivo con un membro dell’outgroup [</a:t>
              </a:r>
              <a:r>
                <a:rPr lang="it-IT" sz="1600" dirty="0" err="1">
                  <a:latin typeface="Cambria" panose="02040503050406030204" pitchFamily="18" charset="0"/>
                </a:rPr>
                <a:t>Crisp</a:t>
              </a:r>
              <a:r>
                <a:rPr lang="it-IT" sz="1600" dirty="0">
                  <a:latin typeface="Cambria" panose="02040503050406030204" pitchFamily="18" charset="0"/>
                </a:rPr>
                <a:t> e Turner, 2012]. </a:t>
              </a:r>
            </a:p>
          </p:txBody>
        </p:sp>
      </p:grpSp>
      <p:grpSp>
        <p:nvGrpSpPr>
          <p:cNvPr id="22" name="Gruppo 21">
            <a:extLst>
              <a:ext uri="{FF2B5EF4-FFF2-40B4-BE49-F238E27FC236}">
                <a16:creationId xmlns:a16="http://schemas.microsoft.com/office/drawing/2014/main" id="{14572FB7-609B-A547-AB8C-254D3C087AD0}"/>
              </a:ext>
            </a:extLst>
          </p:cNvPr>
          <p:cNvGrpSpPr/>
          <p:nvPr/>
        </p:nvGrpSpPr>
        <p:grpSpPr>
          <a:xfrm>
            <a:off x="1688990" y="2052409"/>
            <a:ext cx="8655483" cy="2625461"/>
            <a:chOff x="164989" y="2052408"/>
            <a:chExt cx="8655483" cy="2625461"/>
          </a:xfrm>
        </p:grpSpPr>
        <p:sp>
          <p:nvSpPr>
            <p:cNvPr id="13" name="CasellaDiTesto 12">
              <a:extLst>
                <a:ext uri="{FF2B5EF4-FFF2-40B4-BE49-F238E27FC236}">
                  <a16:creationId xmlns:a16="http://schemas.microsoft.com/office/drawing/2014/main" id="{174C5C8D-DAE8-3F48-930E-F38C84433EF6}"/>
                </a:ext>
              </a:extLst>
            </p:cNvPr>
            <p:cNvSpPr txBox="1"/>
            <p:nvPr/>
          </p:nvSpPr>
          <p:spPr>
            <a:xfrm>
              <a:off x="164989" y="3724922"/>
              <a:ext cx="2102755" cy="523220"/>
            </a:xfrm>
            <a:prstGeom prst="rect">
              <a:avLst/>
            </a:prstGeom>
            <a:solidFill>
              <a:schemeClr val="bg1"/>
            </a:solidFill>
            <a:ln w="12700">
              <a:solidFill>
                <a:schemeClr val="tx2">
                  <a:lumMod val="50000"/>
                </a:schemeClr>
              </a:solidFill>
            </a:ln>
          </p:spPr>
          <p:txBody>
            <a:bodyPr wrap="square" rtlCol="0">
              <a:spAutoFit/>
            </a:bodyPr>
            <a:lstStyle/>
            <a:p>
              <a:r>
                <a:rPr lang="it-IT" sz="1400" b="1" dirty="0">
                  <a:latin typeface="Cambria" panose="02040503050406030204" pitchFamily="18" charset="0"/>
                </a:rPr>
                <a:t>Teoria dell’equilibrio cognitivo </a:t>
              </a:r>
              <a:r>
                <a:rPr lang="it-IT" sz="1400" dirty="0">
                  <a:latin typeface="Cambria" panose="02040503050406030204" pitchFamily="18" charset="0"/>
                </a:rPr>
                <a:t>[</a:t>
              </a:r>
              <a:r>
                <a:rPr lang="it-IT" sz="1400" dirty="0" err="1">
                  <a:latin typeface="Cambria" panose="02040503050406030204" pitchFamily="18" charset="0"/>
                </a:rPr>
                <a:t>Heider</a:t>
              </a:r>
              <a:r>
                <a:rPr lang="it-IT" sz="1400" dirty="0">
                  <a:latin typeface="Cambria" panose="02040503050406030204" pitchFamily="18" charset="0"/>
                </a:rPr>
                <a:t>, 1958]</a:t>
              </a:r>
            </a:p>
          </p:txBody>
        </p:sp>
        <p:sp>
          <p:nvSpPr>
            <p:cNvPr id="14" name="CasellaDiTesto 13">
              <a:extLst>
                <a:ext uri="{FF2B5EF4-FFF2-40B4-BE49-F238E27FC236}">
                  <a16:creationId xmlns:a16="http://schemas.microsoft.com/office/drawing/2014/main" id="{FF79A53B-67B6-8F46-80BC-AA38EEE615EB}"/>
                </a:ext>
              </a:extLst>
            </p:cNvPr>
            <p:cNvSpPr txBox="1"/>
            <p:nvPr/>
          </p:nvSpPr>
          <p:spPr>
            <a:xfrm>
              <a:off x="2555776" y="3292874"/>
              <a:ext cx="6264696" cy="1384995"/>
            </a:xfrm>
            <a:prstGeom prst="rect">
              <a:avLst/>
            </a:prstGeom>
            <a:noFill/>
            <a:ln w="3175">
              <a:solidFill>
                <a:schemeClr val="tx2">
                  <a:lumMod val="50000"/>
                </a:schemeClr>
              </a:solidFill>
            </a:ln>
          </p:spPr>
          <p:txBody>
            <a:bodyPr wrap="square" rtlCol="0">
              <a:spAutoFit/>
            </a:bodyPr>
            <a:lstStyle/>
            <a:p>
              <a:r>
                <a:rPr lang="it-IT" sz="1400" dirty="0">
                  <a:latin typeface="Cambria" panose="02040503050406030204" pitchFamily="18" charset="0"/>
                </a:rPr>
                <a:t>Le persone cercano di trovarsi in uno </a:t>
              </a:r>
              <a:r>
                <a:rPr lang="it-IT" sz="1400" b="1" dirty="0">
                  <a:latin typeface="Cambria" panose="02040503050406030204" pitchFamily="18" charset="0"/>
                </a:rPr>
                <a:t>status di equilibrio cognitivo</a:t>
              </a:r>
              <a:r>
                <a:rPr lang="it-IT" sz="1400" dirty="0">
                  <a:latin typeface="Cambria" panose="02040503050406030204" pitchFamily="18" charset="0"/>
                </a:rPr>
                <a:t>. Nel caso del contatto esteso e vicario, lo stato di equilibrio è minacciato dal fatto che la persona, con relazione </a:t>
              </a:r>
              <a:r>
                <a:rPr lang="it-IT" sz="1400" b="1" dirty="0">
                  <a:latin typeface="Cambria" panose="02040503050406030204" pitchFamily="18" charset="0"/>
                </a:rPr>
                <a:t>negativa</a:t>
              </a:r>
              <a:r>
                <a:rPr lang="it-IT" sz="1400" dirty="0">
                  <a:latin typeface="Cambria" panose="02040503050406030204" pitchFamily="18" charset="0"/>
                </a:rPr>
                <a:t> con l’outgroup, ha una relazione </a:t>
              </a:r>
              <a:r>
                <a:rPr lang="it-IT" sz="1400" b="1" dirty="0">
                  <a:latin typeface="Cambria" panose="02040503050406030204" pitchFamily="18" charset="0"/>
                </a:rPr>
                <a:t>positiva</a:t>
              </a:r>
              <a:r>
                <a:rPr lang="it-IT" sz="1400" dirty="0">
                  <a:latin typeface="Cambria" panose="02040503050406030204" pitchFamily="18" charset="0"/>
                </a:rPr>
                <a:t> con un membro dell’ingroup che, a sua volta, ha una relazione </a:t>
              </a:r>
              <a:r>
                <a:rPr lang="it-IT" sz="1400" b="1" dirty="0">
                  <a:latin typeface="Cambria" panose="02040503050406030204" pitchFamily="18" charset="0"/>
                </a:rPr>
                <a:t>positiva</a:t>
              </a:r>
              <a:r>
                <a:rPr lang="it-IT" sz="1400" dirty="0">
                  <a:latin typeface="Cambria" panose="02040503050406030204" pitchFamily="18" charset="0"/>
                </a:rPr>
                <a:t> con un membro dell’outgroup. La via più facile da percorre e meno costosa a livello cognitivo è il </a:t>
              </a:r>
              <a:r>
                <a:rPr lang="it-IT" sz="1400" b="1" dirty="0">
                  <a:latin typeface="Cambria" panose="02040503050406030204" pitchFamily="18" charset="0"/>
                </a:rPr>
                <a:t>cambiamento degli atteggiamenti nei confronti dell’outgroup</a:t>
              </a:r>
              <a:r>
                <a:rPr lang="it-IT" sz="1400" dirty="0">
                  <a:latin typeface="Cambria" panose="02040503050406030204" pitchFamily="18" charset="0"/>
                </a:rPr>
                <a:t>. </a:t>
              </a:r>
            </a:p>
          </p:txBody>
        </p:sp>
        <p:cxnSp>
          <p:nvCxnSpPr>
            <p:cNvPr id="3" name="Connettore 4 2">
              <a:extLst>
                <a:ext uri="{FF2B5EF4-FFF2-40B4-BE49-F238E27FC236}">
                  <a16:creationId xmlns:a16="http://schemas.microsoft.com/office/drawing/2014/main" id="{E6A6CDF1-E354-B74A-AE55-97E24DCD3DA8}"/>
                </a:ext>
              </a:extLst>
            </p:cNvPr>
            <p:cNvCxnSpPr>
              <a:cxnSpLocks/>
              <a:stCxn id="8" idx="1"/>
              <a:endCxn id="13" idx="0"/>
            </p:cNvCxnSpPr>
            <p:nvPr/>
          </p:nvCxnSpPr>
          <p:spPr>
            <a:xfrm rot="10800000" flipV="1">
              <a:off x="1216367" y="2052408"/>
              <a:ext cx="910458" cy="16725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4 8">
              <a:extLst>
                <a:ext uri="{FF2B5EF4-FFF2-40B4-BE49-F238E27FC236}">
                  <a16:creationId xmlns:a16="http://schemas.microsoft.com/office/drawing/2014/main" id="{0EB31A16-407B-D84E-9336-87A5E9B704CD}"/>
                </a:ext>
              </a:extLst>
            </p:cNvPr>
            <p:cNvCxnSpPr>
              <a:cxnSpLocks/>
              <a:stCxn id="12" idx="1"/>
            </p:cNvCxnSpPr>
            <p:nvPr/>
          </p:nvCxnSpPr>
          <p:spPr>
            <a:xfrm rot="10800000" flipV="1">
              <a:off x="1403649" y="2796951"/>
              <a:ext cx="720081" cy="9279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16762B2C-0F19-0E4D-855E-5DCEC1ACC3F0}"/>
                </a:ext>
              </a:extLst>
            </p:cNvPr>
            <p:cNvCxnSpPr>
              <a:cxnSpLocks/>
              <a:stCxn id="13" idx="3"/>
              <a:endCxn id="14" idx="1"/>
            </p:cNvCxnSpPr>
            <p:nvPr/>
          </p:nvCxnSpPr>
          <p:spPr>
            <a:xfrm flipV="1">
              <a:off x="2267744" y="3985372"/>
              <a:ext cx="288032" cy="1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420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C4CFF-7E2E-A9FD-BA35-09FC3E07005F}"/>
              </a:ext>
            </a:extLst>
          </p:cNvPr>
          <p:cNvSpPr>
            <a:spLocks noGrp="1"/>
          </p:cNvSpPr>
          <p:nvPr>
            <p:ph type="title"/>
          </p:nvPr>
        </p:nvSpPr>
        <p:spPr/>
        <p:txBody>
          <a:bodyPr/>
          <a:lstStyle/>
          <a:p>
            <a:r>
              <a:rPr lang="it-IT" b="1" i="1" dirty="0">
                <a:solidFill>
                  <a:srgbClr val="5039D8"/>
                </a:solidFill>
                <a:latin typeface="TT Chocolates"/>
              </a:rPr>
              <a:t>Calore e competenza: uno studio di </a:t>
            </a:r>
            <a:r>
              <a:rPr lang="it-IT" b="1" i="1" dirty="0" err="1">
                <a:solidFill>
                  <a:srgbClr val="5039D8"/>
                </a:solidFill>
                <a:latin typeface="TT Chocolates"/>
              </a:rPr>
              <a:t>Fiske</a:t>
            </a:r>
            <a:br>
              <a:rPr lang="it-IT" b="1" dirty="0">
                <a:solidFill>
                  <a:srgbClr val="5039D8"/>
                </a:solidFill>
                <a:latin typeface="TT Chocolates"/>
              </a:rPr>
            </a:br>
            <a:endParaRPr lang="it-IT" dirty="0"/>
          </a:p>
        </p:txBody>
      </p:sp>
      <p:sp>
        <p:nvSpPr>
          <p:cNvPr id="3" name="Segnaposto contenuto 2">
            <a:extLst>
              <a:ext uri="{FF2B5EF4-FFF2-40B4-BE49-F238E27FC236}">
                <a16:creationId xmlns:a16="http://schemas.microsoft.com/office/drawing/2014/main" id="{9CFBCCBF-8E28-1940-1C83-45D4B2E635FC}"/>
              </a:ext>
            </a:extLst>
          </p:cNvPr>
          <p:cNvSpPr>
            <a:spLocks noGrp="1"/>
          </p:cNvSpPr>
          <p:nvPr>
            <p:ph idx="1"/>
          </p:nvPr>
        </p:nvSpPr>
        <p:spPr/>
        <p:txBody>
          <a:bodyPr>
            <a:normAutofit/>
          </a:bodyPr>
          <a:lstStyle/>
          <a:p>
            <a:pPr algn="l"/>
            <a:r>
              <a:rPr lang="it-IT" b="0" i="0" dirty="0">
                <a:solidFill>
                  <a:srgbClr val="141323"/>
                </a:solidFill>
                <a:effectLst/>
                <a:latin typeface="TT Chocolates"/>
              </a:rPr>
              <a:t>Un altro studio di ricerca sulla psicologia del pregiudizio mostra che le emozioni delle persone che sono legate al pregiudizio e alla discriminazione e non necessariamente agli stereotipi.</a:t>
            </a:r>
          </a:p>
          <a:p>
            <a:pPr algn="l"/>
            <a:r>
              <a:rPr lang="it-IT" b="0" i="0" dirty="0">
                <a:solidFill>
                  <a:srgbClr val="141323"/>
                </a:solidFill>
                <a:effectLst/>
                <a:latin typeface="TT Chocolates"/>
              </a:rPr>
              <a:t>L’American </a:t>
            </a:r>
            <a:r>
              <a:rPr lang="it-IT" b="0" i="0" dirty="0" err="1">
                <a:solidFill>
                  <a:srgbClr val="141323"/>
                </a:solidFill>
                <a:effectLst/>
                <a:latin typeface="TT Chocolates"/>
              </a:rPr>
              <a:t>Psychological</a:t>
            </a:r>
            <a:r>
              <a:rPr lang="it-IT" b="0" i="0" dirty="0">
                <a:solidFill>
                  <a:srgbClr val="141323"/>
                </a:solidFill>
                <a:effectLst/>
                <a:latin typeface="TT Chocolates"/>
              </a:rPr>
              <a:t> Association (APA) ha divulgato uno di questi studi condotto da Susan </a:t>
            </a:r>
            <a:r>
              <a:rPr lang="it-IT" b="0" i="0" dirty="0" err="1">
                <a:solidFill>
                  <a:srgbClr val="141323"/>
                </a:solidFill>
                <a:effectLst/>
                <a:latin typeface="TT Chocolates"/>
              </a:rPr>
              <a:t>Fiske</a:t>
            </a:r>
            <a:r>
              <a:rPr lang="it-IT" b="0" i="0" dirty="0">
                <a:solidFill>
                  <a:srgbClr val="141323"/>
                </a:solidFill>
                <a:effectLst/>
                <a:latin typeface="TT Chocolates"/>
              </a:rPr>
              <a:t>, dell’Università di Princeton:</a:t>
            </a:r>
          </a:p>
          <a:p>
            <a:pPr algn="l"/>
            <a:r>
              <a:rPr lang="it-IT" b="0" i="0" dirty="0" err="1">
                <a:solidFill>
                  <a:srgbClr val="141323"/>
                </a:solidFill>
                <a:effectLst/>
                <a:latin typeface="TT Chocolates"/>
              </a:rPr>
              <a:t>Fiske</a:t>
            </a:r>
            <a:r>
              <a:rPr lang="it-IT" b="0" i="0" dirty="0">
                <a:solidFill>
                  <a:srgbClr val="141323"/>
                </a:solidFill>
                <a:effectLst/>
                <a:latin typeface="TT Chocolates"/>
              </a:rPr>
              <a:t> e i suoi colleghi hanno anche trovato prove che i pregiudizi emotivi di pietà, invidia, disgusto e orgoglio esistono attraverso le culture e, attraverso studi di neuroimaging, che queste quattro emozioni possono attivare parti distinte del cervello.</a:t>
            </a:r>
          </a:p>
          <a:p>
            <a:endParaRPr lang="it-IT" dirty="0"/>
          </a:p>
        </p:txBody>
      </p:sp>
    </p:spTree>
    <p:extLst>
      <p:ext uri="{BB962C8B-B14F-4D97-AF65-F5344CB8AC3E}">
        <p14:creationId xmlns:p14="http://schemas.microsoft.com/office/powerpoint/2010/main" val="851357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F06E7F-A14C-2A6E-2A71-ECA9EE9C04C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8640687-FD49-F9FA-65E5-9D87D481AD29}"/>
              </a:ext>
            </a:extLst>
          </p:cNvPr>
          <p:cNvSpPr>
            <a:spLocks noGrp="1"/>
          </p:cNvSpPr>
          <p:nvPr>
            <p:ph idx="1"/>
          </p:nvPr>
        </p:nvSpPr>
        <p:spPr/>
        <p:txBody>
          <a:bodyPr>
            <a:normAutofit fontScale="77500" lnSpcReduction="20000"/>
          </a:bodyPr>
          <a:lstStyle/>
          <a:p>
            <a:pPr algn="l"/>
            <a:r>
              <a:rPr lang="it-IT" b="0" i="0" dirty="0">
                <a:solidFill>
                  <a:srgbClr val="141323"/>
                </a:solidFill>
                <a:effectLst/>
                <a:latin typeface="TT Chocolates"/>
              </a:rPr>
              <a:t>Non è certo che riusciremo mai a sradicare il pregiudizio dal mondo, specialmente se </a:t>
            </a:r>
            <a:r>
              <a:rPr lang="it-IT" b="0" i="0" dirty="0" err="1">
                <a:solidFill>
                  <a:srgbClr val="141323"/>
                </a:solidFill>
                <a:effectLst/>
                <a:latin typeface="TT Chocolates"/>
              </a:rPr>
              <a:t>Allport</a:t>
            </a:r>
            <a:r>
              <a:rPr lang="it-IT" b="0" i="0" dirty="0">
                <a:solidFill>
                  <a:srgbClr val="141323"/>
                </a:solidFill>
                <a:effectLst/>
                <a:latin typeface="TT Chocolates"/>
              </a:rPr>
              <a:t> ha ragione e alcune credenze “interne” sono naturali. Tuttavia, possiamo lavorare per fermare la discriminazione:</a:t>
            </a:r>
          </a:p>
          <a:p>
            <a:pPr algn="l">
              <a:buFont typeface="Arial" panose="020B0604020202020204" pitchFamily="34" charset="0"/>
              <a:buChar char="•"/>
            </a:pPr>
            <a:r>
              <a:rPr lang="it-IT" b="0" i="0" dirty="0">
                <a:solidFill>
                  <a:srgbClr val="141323"/>
                </a:solidFill>
                <a:effectLst/>
                <a:latin typeface="TT Chocolates"/>
              </a:rPr>
              <a:t>Guardando i nostri pregiudizi interni e combattendoli con fatti concreti.</a:t>
            </a:r>
          </a:p>
          <a:p>
            <a:pPr algn="l">
              <a:buFont typeface="Arial" panose="020B0604020202020204" pitchFamily="34" charset="0"/>
              <a:buChar char="•"/>
            </a:pPr>
            <a:r>
              <a:rPr lang="it-IT" b="0" i="0" dirty="0">
                <a:solidFill>
                  <a:srgbClr val="141323"/>
                </a:solidFill>
                <a:effectLst/>
                <a:latin typeface="TT Chocolates"/>
              </a:rPr>
              <a:t>Educando gli altri sulla definizione di psicologia del pregiudizio qui discussa, specialmente le giovani generazioni in cui le radici non sono ancora “profonde”.</a:t>
            </a:r>
          </a:p>
          <a:p>
            <a:pPr algn="l">
              <a:buFont typeface="Arial" panose="020B0604020202020204" pitchFamily="34" charset="0"/>
              <a:buChar char="•"/>
            </a:pPr>
            <a:r>
              <a:rPr lang="it-IT" b="0" i="0" dirty="0">
                <a:solidFill>
                  <a:srgbClr val="141323"/>
                </a:solidFill>
                <a:effectLst/>
                <a:latin typeface="TT Chocolates"/>
              </a:rPr>
              <a:t>Fare leggi che sostengano l’uguaglianza dei diritti e punire coloro che discriminano o danneggiano gli altri a causa del pregiudizio.</a:t>
            </a:r>
          </a:p>
          <a:p>
            <a:pPr algn="l"/>
            <a:r>
              <a:rPr lang="it-IT" b="0" i="0" dirty="0">
                <a:solidFill>
                  <a:srgbClr val="141323"/>
                </a:solidFill>
                <a:effectLst/>
                <a:latin typeface="TT Chocolates"/>
              </a:rPr>
              <a:t>Infine, possiamo incoraggiare coloro che sono stati profondamente colpiti dal pregiudizio sociale a cercare servizi di aiuto mentale. A volte tutto ciò di cui una persona ha bisogno è qualcun altro che stia al suo fianco e dica “ti sostengo”.</a:t>
            </a:r>
          </a:p>
          <a:p>
            <a:pPr algn="l"/>
            <a:r>
              <a:rPr lang="it-IT" b="0" i="0" dirty="0">
                <a:solidFill>
                  <a:srgbClr val="141323"/>
                </a:solidFill>
                <a:effectLst/>
                <a:latin typeface="TT Chocolates"/>
              </a:rPr>
              <a:t>Se credete che il pregiudizio stia influenzando la vostra vita in un modo o nell’altro, può essere utile cercare aiuto da un professionista della salute mentale. Se i terapisti non sono facilmente disponibili nella vostra zona, non dovete preoccuparvi. La terapia è ora più accessibile che mai con la psicoterapia online</a:t>
            </a:r>
            <a:endParaRPr lang="it-IT" dirty="0"/>
          </a:p>
        </p:txBody>
      </p:sp>
    </p:spTree>
    <p:extLst>
      <p:ext uri="{BB962C8B-B14F-4D97-AF65-F5344CB8AC3E}">
        <p14:creationId xmlns:p14="http://schemas.microsoft.com/office/powerpoint/2010/main" val="2993678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A87384-7BDB-4112-5DC9-6FF2644063F8}"/>
              </a:ext>
            </a:extLst>
          </p:cNvPr>
          <p:cNvSpPr>
            <a:spLocks noGrp="1"/>
          </p:cNvSpPr>
          <p:nvPr>
            <p:ph type="title"/>
          </p:nvPr>
        </p:nvSpPr>
        <p:spPr/>
        <p:txBody>
          <a:bodyPr/>
          <a:lstStyle/>
          <a:p>
            <a:r>
              <a:rPr lang="it-IT" dirty="0"/>
              <a:t>Esempi di pregiudizi</a:t>
            </a:r>
          </a:p>
        </p:txBody>
      </p:sp>
      <p:sp>
        <p:nvSpPr>
          <p:cNvPr id="3" name="Segnaposto contenuto 2">
            <a:extLst>
              <a:ext uri="{FF2B5EF4-FFF2-40B4-BE49-F238E27FC236}">
                <a16:creationId xmlns:a16="http://schemas.microsoft.com/office/drawing/2014/main" id="{8B32477A-BFD2-3D42-766D-2583F83FD6CB}"/>
              </a:ext>
            </a:extLst>
          </p:cNvPr>
          <p:cNvSpPr>
            <a:spLocks noGrp="1"/>
          </p:cNvSpPr>
          <p:nvPr>
            <p:ph idx="1"/>
          </p:nvPr>
        </p:nvSpPr>
        <p:spPr/>
        <p:txBody>
          <a:bodyPr/>
          <a:lstStyle/>
          <a:p>
            <a:pPr algn="l">
              <a:buFont typeface="Arial" panose="020B0604020202020204" pitchFamily="34" charset="0"/>
              <a:buChar char="•"/>
            </a:pPr>
            <a:r>
              <a:rPr lang="it-IT" b="0" i="0" dirty="0">
                <a:solidFill>
                  <a:srgbClr val="141323"/>
                </a:solidFill>
                <a:effectLst/>
                <a:latin typeface="TT Chocolates"/>
              </a:rPr>
              <a:t>Sei chiamato a far parte di una giuria. Non appena vedi che l’imputato è un nero, assumi immediatamente che sia colpevole di un comportamento criminale.</a:t>
            </a:r>
          </a:p>
          <a:p>
            <a:pPr algn="l">
              <a:buFont typeface="Arial" panose="020B0604020202020204" pitchFamily="34" charset="0"/>
              <a:buChar char="•"/>
            </a:pPr>
            <a:r>
              <a:rPr lang="it-IT" b="0" i="0" dirty="0">
                <a:solidFill>
                  <a:srgbClr val="141323"/>
                </a:solidFill>
                <a:effectLst/>
                <a:latin typeface="TT Chocolates"/>
              </a:rPr>
              <a:t>Voti per </a:t>
            </a:r>
            <a:r>
              <a:rPr lang="it-IT" b="0" i="0" dirty="0" err="1">
                <a:solidFill>
                  <a:srgbClr val="141323"/>
                </a:solidFill>
                <a:effectLst/>
                <a:latin typeface="TT Chocolates"/>
              </a:rPr>
              <a:t>Ezekiel</a:t>
            </a:r>
            <a:r>
              <a:rPr lang="it-IT" b="0" i="0" dirty="0">
                <a:solidFill>
                  <a:srgbClr val="141323"/>
                </a:solidFill>
                <a:effectLst/>
                <a:latin typeface="TT Chocolates"/>
              </a:rPr>
              <a:t> come tesoriere del tuo club invece di Jose solo perché pensi che un ebreo sia più bravo con i soldi.</a:t>
            </a:r>
          </a:p>
          <a:p>
            <a:pPr algn="l">
              <a:buFont typeface="Arial" panose="020B0604020202020204" pitchFamily="34" charset="0"/>
              <a:buChar char="•"/>
            </a:pPr>
            <a:r>
              <a:rPr lang="it-IT" b="0" i="0" dirty="0">
                <a:solidFill>
                  <a:srgbClr val="141323"/>
                </a:solidFill>
                <a:effectLst/>
                <a:latin typeface="TT Chocolates"/>
              </a:rPr>
              <a:t>Hai paura quando Ahmed e la sua famiglia si trasferiscono qui accanto perché associ i musulmani al terrorismo.</a:t>
            </a:r>
          </a:p>
          <a:p>
            <a:pPr algn="l">
              <a:buFont typeface="Arial" panose="020B0604020202020204" pitchFamily="34" charset="0"/>
              <a:buChar char="•"/>
            </a:pPr>
            <a:r>
              <a:rPr lang="it-IT" b="0" i="0" dirty="0">
                <a:solidFill>
                  <a:srgbClr val="141323"/>
                </a:solidFill>
                <a:effectLst/>
                <a:latin typeface="TT Chocolates"/>
              </a:rPr>
              <a:t>Ti preoccupi che tuo figlio non impari la matematica perché il suo insegnante di matematica è una donna e tu pensi che gli uomini siano più bravi con i numeri.</a:t>
            </a:r>
          </a:p>
          <a:p>
            <a:endParaRPr lang="it-IT" dirty="0"/>
          </a:p>
        </p:txBody>
      </p:sp>
    </p:spTree>
    <p:extLst>
      <p:ext uri="{BB962C8B-B14F-4D97-AF65-F5344CB8AC3E}">
        <p14:creationId xmlns:p14="http://schemas.microsoft.com/office/powerpoint/2010/main" val="2835910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73EAAB-AEF4-E609-8B02-AA678F707FD7}"/>
              </a:ext>
            </a:extLst>
          </p:cNvPr>
          <p:cNvSpPr>
            <a:spLocks noGrp="1"/>
          </p:cNvSpPr>
          <p:nvPr>
            <p:ph type="title"/>
          </p:nvPr>
        </p:nvSpPr>
        <p:spPr/>
        <p:txBody>
          <a:bodyPr/>
          <a:lstStyle/>
          <a:p>
            <a:r>
              <a:rPr lang="it-IT" dirty="0"/>
              <a:t>Attività per decostruire gli </a:t>
            </a:r>
            <a:r>
              <a:rPr lang="it-IT"/>
              <a:t>stereotipi culturali</a:t>
            </a:r>
          </a:p>
        </p:txBody>
      </p:sp>
      <p:sp>
        <p:nvSpPr>
          <p:cNvPr id="3" name="Segnaposto contenuto 2">
            <a:extLst>
              <a:ext uri="{FF2B5EF4-FFF2-40B4-BE49-F238E27FC236}">
                <a16:creationId xmlns:a16="http://schemas.microsoft.com/office/drawing/2014/main" id="{9E326DB3-0BE9-7661-BA08-0143DED53CC0}"/>
              </a:ext>
            </a:extLst>
          </p:cNvPr>
          <p:cNvSpPr>
            <a:spLocks noGrp="1"/>
          </p:cNvSpPr>
          <p:nvPr>
            <p:ph idx="1"/>
          </p:nvPr>
        </p:nvSpPr>
        <p:spPr/>
        <p:txBody>
          <a:bodyPr/>
          <a:lstStyle/>
          <a:p>
            <a:r>
              <a:rPr lang="it-IT" dirty="0"/>
              <a:t>https://practice-school.eu/it/activity1-story-of-my-name/</a:t>
            </a:r>
          </a:p>
        </p:txBody>
      </p:sp>
    </p:spTree>
    <p:extLst>
      <p:ext uri="{BB962C8B-B14F-4D97-AF65-F5344CB8AC3E}">
        <p14:creationId xmlns:p14="http://schemas.microsoft.com/office/powerpoint/2010/main" val="324555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1037">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39">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2" name="Group 1041">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043" name="Oval 1042">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7" name="Oval 1046">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0" name="Rectangle 1049">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2" name="Group 105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053" name="Straight Connector 1052">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26" name="Picture 2" descr="Immagine che contiene testo&#10;&#10;Descrizione generata automaticamente">
            <a:extLst>
              <a:ext uri="{FF2B5EF4-FFF2-40B4-BE49-F238E27FC236}">
                <a16:creationId xmlns:a16="http://schemas.microsoft.com/office/drawing/2014/main" id="{690A5BCE-C4E3-1784-F004-FCB290176E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81" r="1" b="27515"/>
          <a:stretch/>
        </p:blipFill>
        <p:spPr bwMode="auto">
          <a:xfrm>
            <a:off x="626590" y="317578"/>
            <a:ext cx="10851111" cy="3508437"/>
          </a:xfrm>
          <a:prstGeom prst="rect">
            <a:avLst/>
          </a:prstGeom>
          <a:noFill/>
          <a:extLst>
            <a:ext uri="{909E8E84-426E-40DD-AFC4-6F175D3DCCD1}">
              <a14:hiddenFill xmlns:a14="http://schemas.microsoft.com/office/drawing/2010/main">
                <a:solidFill>
                  <a:srgbClr val="FFFFFF"/>
                </a:solidFill>
              </a14:hiddenFill>
            </a:ext>
          </a:extLst>
        </p:spPr>
      </p:pic>
      <p:grpSp>
        <p:nvGrpSpPr>
          <p:cNvPr id="1058" name="Group 1057">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1059" name="Straight Connector 1058">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064" name="Rectangle 1063">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6" name="Group 1065">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67" name="Straight Connector 1066">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70" name="Straight Connector 1069">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egnaposto contenuto 2">
            <a:extLst>
              <a:ext uri="{FF2B5EF4-FFF2-40B4-BE49-F238E27FC236}">
                <a16:creationId xmlns:a16="http://schemas.microsoft.com/office/drawing/2014/main" id="{BBFB5B89-797E-8A93-BC28-5C14B916DB1F}"/>
              </a:ext>
            </a:extLst>
          </p:cNvPr>
          <p:cNvSpPr>
            <a:spLocks noGrp="1"/>
          </p:cNvSpPr>
          <p:nvPr>
            <p:ph idx="1"/>
          </p:nvPr>
        </p:nvSpPr>
        <p:spPr>
          <a:xfrm>
            <a:off x="5486080" y="4018143"/>
            <a:ext cx="5674105" cy="2129599"/>
          </a:xfrm>
          <a:noFill/>
        </p:spPr>
        <p:txBody>
          <a:bodyPr anchor="t">
            <a:normAutofit/>
          </a:bodyPr>
          <a:lstStyle/>
          <a:p>
            <a:r>
              <a:rPr lang="it-IT" sz="1500" b="0" i="0" dirty="0">
                <a:solidFill>
                  <a:schemeClr val="bg1"/>
                </a:solidFill>
                <a:effectLst/>
                <a:latin typeface="title-regular"/>
              </a:rPr>
              <a:t>«Abbiamo conteggiato tutte le parole usate negli oltre 16mila articoli sulla violenza di genere che abbiamo raccolto», spiegano i ricercatori, «e abbiamo creato una «word cloud» che mostra a colpo d’occhio quali sono i termini più utilizzati. L’abbiamo intitolata </a:t>
            </a:r>
            <a:r>
              <a:rPr lang="it-IT" sz="1500" b="1" i="1" dirty="0">
                <a:solidFill>
                  <a:schemeClr val="bg1"/>
                </a:solidFill>
                <a:effectLst/>
                <a:latin typeface="title-regular"/>
              </a:rPr>
              <a:t>«Trova il colpevole»</a:t>
            </a:r>
            <a:r>
              <a:rPr lang="it-IT" sz="1500" b="0" i="0" dirty="0">
                <a:solidFill>
                  <a:schemeClr val="bg1"/>
                </a:solidFill>
                <a:effectLst/>
                <a:latin typeface="title-regular"/>
              </a:rPr>
              <a:t>, perché l’uomo, almeno a prima vista, non c’è». La mappa visiva mostra le parole più usate in un carattere grande, quelle meno ricorrenti in un carattere piccolo. «Donna», «donne, «violenza» e «anni» sono bene in vista, «marito», «uomo» e «compagno» sono minuscoli.</a:t>
            </a:r>
          </a:p>
          <a:p>
            <a:endParaRPr lang="it-IT" sz="1500" dirty="0">
              <a:solidFill>
                <a:schemeClr val="bg1"/>
              </a:solidFill>
            </a:endParaRPr>
          </a:p>
        </p:txBody>
      </p:sp>
    </p:spTree>
    <p:extLst>
      <p:ext uri="{BB962C8B-B14F-4D97-AF65-F5344CB8AC3E}">
        <p14:creationId xmlns:p14="http://schemas.microsoft.com/office/powerpoint/2010/main" val="148124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84BB2D-21BD-D58F-8AF5-15FC957DEBA4}"/>
              </a:ext>
            </a:extLst>
          </p:cNvPr>
          <p:cNvSpPr>
            <a:spLocks noGrp="1"/>
          </p:cNvSpPr>
          <p:nvPr>
            <p:ph idx="1"/>
          </p:nvPr>
        </p:nvSpPr>
        <p:spPr>
          <a:xfrm>
            <a:off x="355107" y="97654"/>
            <a:ext cx="10998693" cy="6079309"/>
          </a:xfrm>
        </p:spPr>
        <p:txBody>
          <a:bodyPr>
            <a:normAutofit fontScale="77500" lnSpcReduction="20000"/>
          </a:bodyPr>
          <a:lstStyle/>
          <a:p>
            <a:pPr algn="l" fontAlgn="base"/>
            <a:r>
              <a:rPr lang="it-IT" b="0" i="0" dirty="0">
                <a:solidFill>
                  <a:srgbClr val="222222"/>
                </a:solidFill>
                <a:effectLst/>
                <a:latin typeface="title-regular"/>
              </a:rPr>
              <a:t>La ricerca ha messo in evidenza anche altri trend. «Troppo spesso i titoli danno risalto prima di tutto al comportamento di lei». Un approccio che rischia di innescare una </a:t>
            </a:r>
            <a:r>
              <a:rPr lang="it-IT" b="1" i="0" dirty="0">
                <a:solidFill>
                  <a:srgbClr val="222222"/>
                </a:solidFill>
                <a:effectLst/>
                <a:latin typeface="inherit"/>
              </a:rPr>
              <a:t>vittimizzazione secondaria delle donne</a:t>
            </a:r>
            <a:r>
              <a:rPr lang="it-IT" b="0" i="0" dirty="0">
                <a:solidFill>
                  <a:srgbClr val="222222"/>
                </a:solidFill>
                <a:effectLst/>
                <a:latin typeface="title-regular"/>
              </a:rPr>
              <a:t>, ovvero «una rappresentazione di quello che è accaduto che </a:t>
            </a:r>
            <a:r>
              <a:rPr lang="it-IT" b="1" i="0" dirty="0">
                <a:solidFill>
                  <a:srgbClr val="222222"/>
                </a:solidFill>
                <a:effectLst/>
                <a:latin typeface="inherit"/>
              </a:rPr>
              <a:t>assegna alla vittima una parte della colpa</a:t>
            </a:r>
            <a:r>
              <a:rPr lang="it-IT" b="0" i="0" dirty="0">
                <a:solidFill>
                  <a:srgbClr val="222222"/>
                </a:solidFill>
                <a:effectLst/>
                <a:latin typeface="title-regular"/>
              </a:rPr>
              <a:t> o tende a </a:t>
            </a:r>
            <a:r>
              <a:rPr lang="it-IT" b="1" i="0" dirty="0">
                <a:solidFill>
                  <a:srgbClr val="222222"/>
                </a:solidFill>
                <a:effectLst/>
                <a:latin typeface="inherit"/>
              </a:rPr>
              <a:t>mettere chi ha subìto violenza in una luce negativa</a:t>
            </a:r>
            <a:r>
              <a:rPr lang="it-IT" b="0" i="0" dirty="0">
                <a:solidFill>
                  <a:srgbClr val="222222"/>
                </a:solidFill>
                <a:effectLst/>
                <a:latin typeface="title-regular"/>
              </a:rPr>
              <a:t>, contestandogli alcuni comportamenti o scelte». L’</a:t>
            </a:r>
            <a:r>
              <a:rPr lang="it-IT" b="1" i="0" dirty="0">
                <a:solidFill>
                  <a:srgbClr val="222222"/>
                </a:solidFill>
                <a:effectLst/>
                <a:latin typeface="inherit"/>
              </a:rPr>
              <a:t>ubriachezza</a:t>
            </a:r>
            <a:r>
              <a:rPr lang="it-IT" b="0" i="0" dirty="0">
                <a:solidFill>
                  <a:srgbClr val="222222"/>
                </a:solidFill>
                <a:effectLst/>
                <a:latin typeface="title-regular"/>
              </a:rPr>
              <a:t>, spiega Saccà, è un esempio classico: se una donna ha fatto uso di alcol prima di essere abusata, non di rado questo dato viene richiamato nel titolo, con un effetto stigmatizzante. «</a:t>
            </a:r>
            <a:r>
              <a:rPr lang="it-IT" b="1" i="0" dirty="0">
                <a:solidFill>
                  <a:srgbClr val="222222"/>
                </a:solidFill>
                <a:effectLst/>
                <a:latin typeface="inherit"/>
              </a:rPr>
              <a:t>È come se la stampa, inconsapevolmente, se la prendesse con la donna</a:t>
            </a:r>
            <a:r>
              <a:rPr lang="it-IT" dirty="0">
                <a:solidFill>
                  <a:srgbClr val="222222"/>
                </a:solidFill>
                <a:latin typeface="title-regular"/>
              </a:rPr>
              <a:t>. In </a:t>
            </a:r>
            <a:r>
              <a:rPr lang="it-IT" b="0" i="0" dirty="0">
                <a:solidFill>
                  <a:srgbClr val="222222"/>
                </a:solidFill>
                <a:effectLst/>
                <a:latin typeface="title-regular"/>
              </a:rPr>
              <a:t>un titolo, poi ritirato, veniva data voce alla suocera di una donna che era stata uccisa dal compagno. La signora giustificava il comportamento del figlio, dipingendo la nuora come una moglie carente. Un meccanismo che attiva nel lettore una forma di </a:t>
            </a:r>
            <a:r>
              <a:rPr lang="it-IT" b="1" i="0" dirty="0">
                <a:solidFill>
                  <a:srgbClr val="222222"/>
                </a:solidFill>
                <a:effectLst/>
                <a:latin typeface="inherit"/>
              </a:rPr>
              <a:t>empatia verso l’uomo violento</a:t>
            </a:r>
            <a:r>
              <a:rPr lang="it-IT" b="0" i="0" dirty="0">
                <a:solidFill>
                  <a:srgbClr val="222222"/>
                </a:solidFill>
                <a:effectLst/>
                <a:latin typeface="title-regular"/>
              </a:rPr>
              <a:t>».</a:t>
            </a:r>
          </a:p>
          <a:p>
            <a:pPr marL="0" indent="0" algn="l" fontAlgn="base">
              <a:buNone/>
            </a:pPr>
            <a:r>
              <a:rPr lang="it-IT" b="1" i="0" dirty="0">
                <a:solidFill>
                  <a:srgbClr val="222222"/>
                </a:solidFill>
                <a:effectLst/>
                <a:latin typeface="main-condensed_black"/>
              </a:rPr>
              <a:t>L’immagine delle donne: “belle”, “madri” e chiamate solo col nome proprio</a:t>
            </a:r>
          </a:p>
          <a:p>
            <a:pPr algn="l" fontAlgn="base"/>
            <a:r>
              <a:rPr lang="it-IT" b="0" i="0" dirty="0">
                <a:solidFill>
                  <a:srgbClr val="222222"/>
                </a:solidFill>
                <a:effectLst/>
                <a:latin typeface="title-regular"/>
              </a:rPr>
              <a:t>Un altro elemento che colpisce ha a che fare con la </a:t>
            </a:r>
            <a:r>
              <a:rPr lang="it-IT" b="1" i="0" dirty="0">
                <a:solidFill>
                  <a:srgbClr val="222222"/>
                </a:solidFill>
                <a:effectLst/>
                <a:latin typeface="inherit"/>
              </a:rPr>
              <a:t>rappresentazione della donna</a:t>
            </a:r>
            <a:r>
              <a:rPr lang="it-IT" b="0" i="0" dirty="0">
                <a:solidFill>
                  <a:srgbClr val="222222"/>
                </a:solidFill>
                <a:effectLst/>
                <a:latin typeface="title-regular"/>
              </a:rPr>
              <a:t>. In certi casi, sui giornali capita di leggere titoli che danno risalto al fatto che la vittima di un femminicidio fosse</a:t>
            </a:r>
            <a:r>
              <a:rPr lang="it-IT" b="1" i="0" dirty="0">
                <a:solidFill>
                  <a:srgbClr val="222222"/>
                </a:solidFill>
                <a:effectLst/>
                <a:latin typeface="inherit"/>
              </a:rPr>
              <a:t> «giovane», «bella», oppure che era una madre o una futura madre</a:t>
            </a:r>
            <a:r>
              <a:rPr lang="it-IT" b="0" i="0" dirty="0">
                <a:solidFill>
                  <a:srgbClr val="222222"/>
                </a:solidFill>
                <a:effectLst/>
                <a:latin typeface="title-regular"/>
              </a:rPr>
              <a:t>. Non di rado, la donna uccisa viene</a:t>
            </a:r>
            <a:r>
              <a:rPr lang="it-IT" b="1" i="0" dirty="0">
                <a:solidFill>
                  <a:srgbClr val="222222"/>
                </a:solidFill>
                <a:effectLst/>
                <a:latin typeface="inherit"/>
              </a:rPr>
              <a:t> chiamata solo per nome</a:t>
            </a:r>
            <a:r>
              <a:rPr lang="it-IT" b="0" i="0" dirty="0">
                <a:solidFill>
                  <a:srgbClr val="222222"/>
                </a:solidFill>
                <a:effectLst/>
                <a:latin typeface="title-regular"/>
              </a:rPr>
              <a:t>: in questo modo, però, secondo gli studiosi del progetto STEP, è come se venisse </a:t>
            </a:r>
            <a:r>
              <a:rPr lang="it-IT" b="0" i="0" dirty="0" err="1">
                <a:solidFill>
                  <a:srgbClr val="222222"/>
                </a:solidFill>
                <a:effectLst/>
                <a:latin typeface="title-regular"/>
              </a:rPr>
              <a:t>infantilizzata</a:t>
            </a:r>
            <a:r>
              <a:rPr lang="it-IT" b="0" i="0" dirty="0">
                <a:solidFill>
                  <a:srgbClr val="222222"/>
                </a:solidFill>
                <a:effectLst/>
                <a:latin typeface="title-regular"/>
              </a:rPr>
              <a:t>, inconsapevolmente, persino da chi magari cerca di raccontare la sua storia con il genuino intento di renderle giustizia. «Da questo genere di narrazione emerge il </a:t>
            </a:r>
            <a:r>
              <a:rPr lang="it-IT" b="1" i="0" dirty="0">
                <a:solidFill>
                  <a:srgbClr val="222222"/>
                </a:solidFill>
                <a:effectLst/>
                <a:latin typeface="inherit"/>
              </a:rPr>
              <a:t>ritratto di una donna che, agli occhi di una parte della nostra società, non è autonoma, non è portatrice di diritti, né capace di scelte proprie</a:t>
            </a:r>
            <a:r>
              <a:rPr lang="it-IT" b="0" i="0" dirty="0">
                <a:solidFill>
                  <a:srgbClr val="222222"/>
                </a:solidFill>
                <a:effectLst/>
                <a:latin typeface="title-regular"/>
              </a:rPr>
              <a:t>», commenta Saccà. Questo tipo di sguardo, peraltro, sembra fare la sua comparsa anche nelle </a:t>
            </a:r>
            <a:r>
              <a:rPr lang="it-IT" b="1" i="0" dirty="0">
                <a:solidFill>
                  <a:srgbClr val="222222"/>
                </a:solidFill>
                <a:effectLst/>
                <a:latin typeface="inherit"/>
              </a:rPr>
              <a:t>aule dei tribunali</a:t>
            </a:r>
            <a:r>
              <a:rPr lang="it-IT" dirty="0">
                <a:solidFill>
                  <a:srgbClr val="222222"/>
                </a:solidFill>
                <a:latin typeface="title-regular"/>
              </a:rPr>
              <a:t>. </a:t>
            </a:r>
            <a:r>
              <a:rPr lang="it-IT" b="0" i="0" dirty="0">
                <a:solidFill>
                  <a:srgbClr val="222222"/>
                </a:solidFill>
                <a:effectLst/>
                <a:latin typeface="title-regular"/>
              </a:rPr>
              <a:t>Accanto al lessico degli articoli di giornale, i ricercatori di STEP hanno analizzato anche quello di </a:t>
            </a:r>
            <a:r>
              <a:rPr lang="it-IT" b="1" i="0" dirty="0">
                <a:solidFill>
                  <a:srgbClr val="222222"/>
                </a:solidFill>
                <a:effectLst/>
                <a:latin typeface="inherit"/>
              </a:rPr>
              <a:t>273 sentenze giudiziarie</a:t>
            </a:r>
            <a:r>
              <a:rPr lang="it-IT" b="0" i="0" dirty="0">
                <a:solidFill>
                  <a:srgbClr val="222222"/>
                </a:solidFill>
                <a:effectLst/>
                <a:latin typeface="title-regular"/>
              </a:rPr>
              <a:t>.</a:t>
            </a:r>
          </a:p>
          <a:p>
            <a:endParaRPr lang="it-IT" dirty="0"/>
          </a:p>
        </p:txBody>
      </p:sp>
    </p:spTree>
    <p:extLst>
      <p:ext uri="{BB962C8B-B14F-4D97-AF65-F5344CB8AC3E}">
        <p14:creationId xmlns:p14="http://schemas.microsoft.com/office/powerpoint/2010/main" val="280255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2426BA-4871-D4F6-4720-9F5FB19FC5B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23C1C75-26EB-DD70-FC5C-A8087B00654E}"/>
              </a:ext>
            </a:extLst>
          </p:cNvPr>
          <p:cNvSpPr>
            <a:spLocks noGrp="1"/>
          </p:cNvSpPr>
          <p:nvPr>
            <p:ph idx="1"/>
          </p:nvPr>
        </p:nvSpPr>
        <p:spPr/>
        <p:txBody>
          <a:bodyPr>
            <a:normAutofit fontScale="62500" lnSpcReduction="20000"/>
          </a:bodyPr>
          <a:lstStyle/>
          <a:p>
            <a:r>
              <a:rPr lang="it-IT" b="1" i="0" dirty="0">
                <a:solidFill>
                  <a:srgbClr val="222222"/>
                </a:solidFill>
                <a:effectLst/>
                <a:latin typeface="title-regular"/>
              </a:rPr>
              <a:t>Sara Mills ha chiamato «sessismo indiretto»</a:t>
            </a:r>
            <a:r>
              <a:rPr lang="it-IT" dirty="0">
                <a:solidFill>
                  <a:srgbClr val="222222"/>
                </a:solidFill>
                <a:latin typeface="inherit"/>
              </a:rPr>
              <a:t> </a:t>
            </a:r>
            <a:r>
              <a:rPr lang="it-IT" b="0" i="0" dirty="0">
                <a:solidFill>
                  <a:srgbClr val="222222"/>
                </a:solidFill>
                <a:effectLst/>
                <a:latin typeface="title-regular"/>
              </a:rPr>
              <a:t>«un insieme di strategie linguistiche implicite che rappresentano e riaffermano </a:t>
            </a:r>
            <a:r>
              <a:rPr lang="it-IT" b="1" i="0" dirty="0">
                <a:solidFill>
                  <a:srgbClr val="222222"/>
                </a:solidFill>
                <a:effectLst/>
                <a:latin typeface="title-regular"/>
              </a:rPr>
              <a:t>rapporti di potere asimmetrici tra uomini e donne</a:t>
            </a:r>
            <a:r>
              <a:rPr lang="it-IT" b="0" i="0" dirty="0">
                <a:solidFill>
                  <a:srgbClr val="222222"/>
                </a:solidFill>
                <a:effectLst/>
                <a:latin typeface="title-regular"/>
              </a:rPr>
              <a:t>». Un esempio classico sono le scelte lessicali che fanno riferimento alla violenza di genere come al frutto di un «raptus», oppure l’uso di parole come «fidanzatino» per definire chi si è macchiato di un femminicidio. Si tratta di parole già stigmatizzate nel </a:t>
            </a:r>
            <a:r>
              <a:rPr lang="it-IT" b="0" i="0" dirty="0">
                <a:solidFill>
                  <a:srgbClr val="29ABEF"/>
                </a:solidFill>
                <a:effectLst/>
                <a:latin typeface="title-regular"/>
                <a:hlinkClick r:id="rId2"/>
              </a:rPr>
              <a:t>«Manifesto per il rispetto e la parità di genere nell’informazione»</a:t>
            </a:r>
            <a:r>
              <a:rPr lang="it-IT" b="0" i="0" dirty="0">
                <a:solidFill>
                  <a:srgbClr val="222222"/>
                </a:solidFill>
                <a:effectLst/>
                <a:latin typeface="title-regular"/>
              </a:rPr>
              <a:t> elaborato dalla Federazione Nazionale Stampa italiana, Usigrai, associazione </a:t>
            </a:r>
            <a:r>
              <a:rPr lang="it-IT" b="0" i="0" dirty="0" err="1">
                <a:solidFill>
                  <a:srgbClr val="222222"/>
                </a:solidFill>
                <a:effectLst/>
                <a:latin typeface="title-regular"/>
              </a:rPr>
              <a:t>GiULiA</a:t>
            </a:r>
            <a:r>
              <a:rPr lang="it-IT" b="0" i="0" dirty="0">
                <a:solidFill>
                  <a:srgbClr val="222222"/>
                </a:solidFill>
                <a:effectLst/>
                <a:latin typeface="title-regular"/>
              </a:rPr>
              <a:t> e Sindacato giornalisti Veneto (noto anche come </a:t>
            </a:r>
            <a:r>
              <a:rPr lang="it-IT" b="1" i="0" dirty="0">
                <a:solidFill>
                  <a:srgbClr val="222222"/>
                </a:solidFill>
                <a:effectLst/>
                <a:latin typeface="title-regular"/>
              </a:rPr>
              <a:t>«Manifesto di Venezia»</a:t>
            </a:r>
            <a:r>
              <a:rPr lang="it-IT" b="0" i="0" dirty="0">
                <a:solidFill>
                  <a:srgbClr val="222222"/>
                </a:solidFill>
                <a:effectLst/>
                <a:latin typeface="title-regular"/>
              </a:rPr>
              <a:t>).</a:t>
            </a:r>
            <a:endParaRPr lang="it-IT" dirty="0">
              <a:hlinkClick r:id="rId3"/>
            </a:endParaRPr>
          </a:p>
          <a:p>
            <a:pPr algn="l" fontAlgn="base"/>
            <a:r>
              <a:rPr lang="it-IT" b="0" i="0" dirty="0">
                <a:solidFill>
                  <a:srgbClr val="222222"/>
                </a:solidFill>
                <a:effectLst/>
                <a:latin typeface="title-regular"/>
              </a:rPr>
              <a:t>Alcune ricerche evidenziano come siano frequenti costruzioni verbali che mettono l’artefice </a:t>
            </a:r>
            <a:r>
              <a:rPr lang="it-IT" b="1" i="0" dirty="0">
                <a:solidFill>
                  <a:srgbClr val="222222"/>
                </a:solidFill>
                <a:effectLst/>
                <a:latin typeface="inherit"/>
              </a:rPr>
              <a:t>in secondo piano </a:t>
            </a:r>
            <a:r>
              <a:rPr lang="it-IT" b="0" i="0" dirty="0">
                <a:solidFill>
                  <a:srgbClr val="222222"/>
                </a:solidFill>
                <a:effectLst/>
                <a:latin typeface="title-regular"/>
              </a:rPr>
              <a:t>(come quelle passive, ad esempio </a:t>
            </a:r>
            <a:r>
              <a:rPr lang="it-IT" b="1" i="0" dirty="0">
                <a:solidFill>
                  <a:srgbClr val="222222"/>
                </a:solidFill>
                <a:effectLst/>
                <a:latin typeface="inherit"/>
              </a:rPr>
              <a:t>«la donna è stata colpita»</a:t>
            </a:r>
            <a:r>
              <a:rPr lang="it-IT" b="0" i="0" dirty="0">
                <a:solidFill>
                  <a:srgbClr val="222222"/>
                </a:solidFill>
                <a:effectLst/>
                <a:latin typeface="title-regular"/>
              </a:rPr>
              <a:t>) o che descrivono la violenza come un </a:t>
            </a:r>
            <a:r>
              <a:rPr lang="it-IT" b="1" i="0" dirty="0">
                <a:solidFill>
                  <a:srgbClr val="222222"/>
                </a:solidFill>
                <a:effectLst/>
                <a:latin typeface="inherit"/>
              </a:rPr>
              <a:t>avvenimento spontaneo</a:t>
            </a:r>
            <a:r>
              <a:rPr lang="it-IT" b="0" i="0" dirty="0">
                <a:solidFill>
                  <a:srgbClr val="222222"/>
                </a:solidFill>
                <a:effectLst/>
                <a:latin typeface="title-regular"/>
              </a:rPr>
              <a:t> (</a:t>
            </a:r>
            <a:r>
              <a:rPr lang="it-IT" b="1" i="0" dirty="0">
                <a:solidFill>
                  <a:srgbClr val="222222"/>
                </a:solidFill>
                <a:effectLst/>
                <a:latin typeface="inherit"/>
              </a:rPr>
              <a:t>«la tragedia si è verificata»</a:t>
            </a:r>
            <a:r>
              <a:rPr lang="it-IT" b="0" i="0" dirty="0">
                <a:solidFill>
                  <a:srgbClr val="222222"/>
                </a:solidFill>
                <a:effectLst/>
                <a:latin typeface="title-regular"/>
              </a:rPr>
              <a:t>). Ma Words Matter ha condotto anche</a:t>
            </a:r>
            <a:r>
              <a:rPr lang="it-IT" b="1" i="0" dirty="0">
                <a:solidFill>
                  <a:srgbClr val="222222"/>
                </a:solidFill>
                <a:effectLst/>
                <a:latin typeface="inherit"/>
              </a:rPr>
              <a:t> un’indagine sperimentale</a:t>
            </a:r>
            <a:r>
              <a:rPr lang="it-IT" b="0" i="0" dirty="0">
                <a:solidFill>
                  <a:srgbClr val="222222"/>
                </a:solidFill>
                <a:effectLst/>
                <a:latin typeface="title-regular"/>
              </a:rPr>
              <a:t>: i ricercatori hanno costruito un articolo fittizio usando le stesse formule ritrovate nei pezzi di cronaca analizzati e lo hanno fatto leggere a 274 studenti, cui poi sono state poste quattro domande per indagare la loro interpretazione degli eventi. Risultato: «Quando nell’articolo si impiegano costruzioni passive e nominali, all’autore del reato viene assegnata meno responsabilità». </a:t>
            </a:r>
            <a:r>
              <a:rPr lang="it-IT" b="1" i="0" dirty="0">
                <a:solidFill>
                  <a:srgbClr val="222222"/>
                </a:solidFill>
                <a:effectLst/>
                <a:latin typeface="inherit"/>
              </a:rPr>
              <a:t>Sembra, insomma, che la sintassi abbia un effetto sul modo in cui gli eventi vengono interpretati</a:t>
            </a:r>
            <a:r>
              <a:rPr lang="it-IT" b="0" i="0" dirty="0">
                <a:solidFill>
                  <a:srgbClr val="222222"/>
                </a:solidFill>
                <a:effectLst/>
                <a:latin typeface="title-regular"/>
              </a:rPr>
              <a:t>: quando in un articolo abbondano le formule impersonali, o quando l’artefice della violenza viene messo di frequente in secondo piano (per esempio con verbi passivi), </a:t>
            </a:r>
            <a:r>
              <a:rPr lang="it-IT" b="1" i="0" dirty="0">
                <a:solidFill>
                  <a:srgbClr val="222222"/>
                </a:solidFill>
                <a:effectLst/>
                <a:latin typeface="inherit"/>
              </a:rPr>
              <a:t>i lettori sembrano percepire il colpevole come meno colpevole</a:t>
            </a:r>
            <a:r>
              <a:rPr lang="it-IT" b="0" i="0" dirty="0">
                <a:solidFill>
                  <a:srgbClr val="222222"/>
                </a:solidFill>
                <a:effectLst/>
                <a:latin typeface="title-regular"/>
              </a:rPr>
              <a:t>.</a:t>
            </a:r>
            <a:endParaRPr lang="it-IT" dirty="0">
              <a:hlinkClick r:id="rId3"/>
            </a:endParaRPr>
          </a:p>
          <a:p>
            <a:endParaRPr lang="it-IT" dirty="0">
              <a:hlinkClick r:id="rId3"/>
            </a:endParaRPr>
          </a:p>
          <a:p>
            <a:r>
              <a:rPr lang="it-IT" dirty="0">
                <a:hlinkClick r:id="rId3"/>
              </a:rPr>
              <a:t>https://27esimaora.corriere.it/21_marzo_21/violenza-contro-donne-cosi-stereotipi-si-infiltrano-linguaggio-media-f08fa7e6-827c-11eb-8fd7-3fd81ad54bdb.shtml</a:t>
            </a:r>
            <a:endParaRPr lang="it-IT" dirty="0"/>
          </a:p>
          <a:p>
            <a:endParaRPr lang="it-IT" dirty="0"/>
          </a:p>
        </p:txBody>
      </p:sp>
    </p:spTree>
    <p:extLst>
      <p:ext uri="{BB962C8B-B14F-4D97-AF65-F5344CB8AC3E}">
        <p14:creationId xmlns:p14="http://schemas.microsoft.com/office/powerpoint/2010/main" val="27840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8</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Stereotipo e pregiudizio</a:t>
            </a:r>
          </a:p>
        </p:txBody>
      </p:sp>
      <p:sp>
        <p:nvSpPr>
          <p:cNvPr id="23" name="CasellaDiTesto 22">
            <a:extLst>
              <a:ext uri="{FF2B5EF4-FFF2-40B4-BE49-F238E27FC236}">
                <a16:creationId xmlns:a16="http://schemas.microsoft.com/office/drawing/2014/main" id="{C9A1364E-EFDE-BE40-BDF5-EA72986E4ADB}"/>
              </a:ext>
            </a:extLst>
          </p:cNvPr>
          <p:cNvSpPr txBox="1"/>
          <p:nvPr/>
        </p:nvSpPr>
        <p:spPr>
          <a:xfrm>
            <a:off x="1661453" y="1628801"/>
            <a:ext cx="7614585" cy="584775"/>
          </a:xfrm>
          <a:prstGeom prst="rect">
            <a:avLst/>
          </a:prstGeom>
          <a:noFill/>
        </p:spPr>
        <p:txBody>
          <a:bodyPr wrap="none" rtlCol="0">
            <a:spAutoFit/>
          </a:bodyPr>
          <a:lstStyle/>
          <a:p>
            <a:r>
              <a:rPr lang="it-IT" sz="1600" dirty="0">
                <a:latin typeface="Cambria" panose="02040503050406030204" pitchFamily="18" charset="0"/>
              </a:rPr>
              <a:t>Pregiudizio e stereotipo sono due concetti spesso utilizzati in modo interscambiabile.</a:t>
            </a:r>
          </a:p>
          <a:p>
            <a:r>
              <a:rPr lang="it-IT" sz="1600" dirty="0">
                <a:latin typeface="Cambria" panose="02040503050406030204" pitchFamily="18" charset="0"/>
              </a:rPr>
              <a:t>Condividono alcuni </a:t>
            </a:r>
            <a:r>
              <a:rPr lang="it-IT" sz="1600" b="1" dirty="0">
                <a:solidFill>
                  <a:schemeClr val="accent3">
                    <a:lumMod val="50000"/>
                  </a:schemeClr>
                </a:solidFill>
                <a:latin typeface="Cambria" panose="02040503050406030204" pitchFamily="18" charset="0"/>
              </a:rPr>
              <a:t>punti in comune </a:t>
            </a:r>
            <a:r>
              <a:rPr lang="it-IT" sz="1600" dirty="0">
                <a:latin typeface="Cambria" panose="02040503050406030204" pitchFamily="18" charset="0"/>
              </a:rPr>
              <a:t>ma presentano anche </a:t>
            </a:r>
            <a:r>
              <a:rPr lang="it-IT" sz="1600" b="1" dirty="0">
                <a:solidFill>
                  <a:schemeClr val="accent2">
                    <a:lumMod val="50000"/>
                  </a:schemeClr>
                </a:solidFill>
                <a:latin typeface="Cambria" panose="02040503050406030204" pitchFamily="18" charset="0"/>
              </a:rPr>
              <a:t>importanti differenze</a:t>
            </a:r>
            <a:r>
              <a:rPr lang="it-IT" sz="1600" dirty="0">
                <a:latin typeface="Cambria" panose="02040503050406030204" pitchFamily="18" charset="0"/>
              </a:rPr>
              <a:t>:</a:t>
            </a:r>
          </a:p>
        </p:txBody>
      </p:sp>
      <p:grpSp>
        <p:nvGrpSpPr>
          <p:cNvPr id="5" name="Gruppo 4">
            <a:extLst>
              <a:ext uri="{FF2B5EF4-FFF2-40B4-BE49-F238E27FC236}">
                <a16:creationId xmlns:a16="http://schemas.microsoft.com/office/drawing/2014/main" id="{5C3B2CFC-E6CB-0146-8F8C-37403F000D30}"/>
              </a:ext>
            </a:extLst>
          </p:cNvPr>
          <p:cNvGrpSpPr/>
          <p:nvPr/>
        </p:nvGrpSpPr>
        <p:grpSpPr>
          <a:xfrm>
            <a:off x="1847528" y="2213575"/>
            <a:ext cx="8496936" cy="3816424"/>
            <a:chOff x="323528" y="2213575"/>
            <a:chExt cx="8496936" cy="3816424"/>
          </a:xfrm>
        </p:grpSpPr>
        <p:sp>
          <p:nvSpPr>
            <p:cNvPr id="24" name="CasellaDiTesto 23">
              <a:extLst>
                <a:ext uri="{FF2B5EF4-FFF2-40B4-BE49-F238E27FC236}">
                  <a16:creationId xmlns:a16="http://schemas.microsoft.com/office/drawing/2014/main" id="{F57B8125-A643-5F41-B4A2-AD63CA7BBB1D}"/>
                </a:ext>
              </a:extLst>
            </p:cNvPr>
            <p:cNvSpPr txBox="1"/>
            <p:nvPr/>
          </p:nvSpPr>
          <p:spPr>
            <a:xfrm>
              <a:off x="323528" y="2393505"/>
              <a:ext cx="3924102" cy="3139321"/>
            </a:xfrm>
            <a:prstGeom prst="rect">
              <a:avLst/>
            </a:prstGeom>
            <a:noFill/>
            <a:ln w="9525">
              <a:noFill/>
              <a:prstDash val="solid"/>
            </a:ln>
          </p:spPr>
          <p:txBody>
            <a:bodyPr wrap="square" rtlCol="0">
              <a:spAutoFit/>
            </a:bodyPr>
            <a:lstStyle/>
            <a:p>
              <a:pPr>
                <a:lnSpc>
                  <a:spcPct val="150000"/>
                </a:lnSpc>
              </a:pPr>
              <a:r>
                <a:rPr lang="it-IT" sz="1600" dirty="0">
                  <a:solidFill>
                    <a:schemeClr val="accent3">
                      <a:lumMod val="50000"/>
                    </a:schemeClr>
                  </a:solidFill>
                  <a:latin typeface="Cambria" panose="02040503050406030204" pitchFamily="18" charset="0"/>
                </a:rPr>
                <a:t>PUNTI IN COMUNE</a:t>
              </a:r>
            </a:p>
            <a:p>
              <a:pPr marL="285750" indent="-285750">
                <a:buFont typeface="Arial" panose="020B0604020202020204" pitchFamily="34" charset="0"/>
                <a:buChar char="•"/>
              </a:pPr>
              <a:r>
                <a:rPr lang="it-IT" sz="1600" dirty="0">
                  <a:latin typeface="Cambria" panose="02040503050406030204" pitchFamily="18" charset="0"/>
                </a:rPr>
                <a:t>Nascono dal processo cognitivo della </a:t>
              </a:r>
              <a:r>
                <a:rPr lang="it-IT" sz="1600" b="1" dirty="0">
                  <a:latin typeface="Cambria" panose="02040503050406030204" pitchFamily="18" charset="0"/>
                </a:rPr>
                <a:t>categorizzazione sociale </a:t>
              </a:r>
              <a:r>
                <a:rPr lang="it-IT" sz="1400" dirty="0">
                  <a:latin typeface="Cambria" panose="02040503050406030204" pitchFamily="18" charset="0"/>
                </a:rPr>
                <a:t>(sono dunque processi inevitabili e ordinari);</a:t>
              </a:r>
              <a:endParaRPr lang="it-IT" sz="1600" dirty="0">
                <a:latin typeface="Cambria" panose="02040503050406030204" pitchFamily="18" charset="0"/>
              </a:endParaRPr>
            </a:p>
            <a:p>
              <a:endParaRPr lang="it-IT" sz="1600"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Sono due </a:t>
              </a:r>
              <a:r>
                <a:rPr lang="it-IT" sz="1600" b="1" dirty="0">
                  <a:latin typeface="Cambria" panose="02040503050406030204" pitchFamily="18" charset="0"/>
                </a:rPr>
                <a:t>risposte categoriali</a:t>
              </a:r>
              <a:r>
                <a:rPr lang="it-IT" sz="1600" dirty="0">
                  <a:latin typeface="Cambria" panose="02040503050406030204" pitchFamily="18" charset="0"/>
                </a:rPr>
                <a:t>, rivolte ad un individuo in quanto categorizzato in un determinato gruppo sociale;</a:t>
              </a:r>
            </a:p>
            <a:p>
              <a:endParaRPr lang="it-IT" sz="1600" dirty="0">
                <a:latin typeface="Cambria" panose="02040503050406030204" pitchFamily="18" charset="0"/>
              </a:endParaRPr>
            </a:p>
            <a:p>
              <a:pPr marL="285750" indent="-285750">
                <a:buFont typeface="Arial" panose="020B0604020202020204" pitchFamily="34" charset="0"/>
                <a:buChar char="•"/>
              </a:pPr>
              <a:r>
                <a:rPr lang="it-IT" sz="1600" dirty="0">
                  <a:latin typeface="Cambria" panose="02040503050406030204" pitchFamily="18" charset="0"/>
                </a:rPr>
                <a:t>Avvengono entrambi </a:t>
              </a:r>
              <a:r>
                <a:rPr lang="it-IT" sz="1600" b="1" dirty="0">
                  <a:latin typeface="Cambria" panose="02040503050406030204" pitchFamily="18" charset="0"/>
                </a:rPr>
                <a:t>a priori</a:t>
              </a:r>
              <a:r>
                <a:rPr lang="it-IT" sz="1600" dirty="0">
                  <a:latin typeface="Cambria" panose="02040503050406030204" pitchFamily="18" charset="0"/>
                </a:rPr>
                <a:t>, prima cioè di un’eventuale conoscenza e interazione con la persona.</a:t>
              </a:r>
            </a:p>
          </p:txBody>
        </p:sp>
        <p:sp>
          <p:nvSpPr>
            <p:cNvPr id="25" name="CasellaDiTesto 24">
              <a:extLst>
                <a:ext uri="{FF2B5EF4-FFF2-40B4-BE49-F238E27FC236}">
                  <a16:creationId xmlns:a16="http://schemas.microsoft.com/office/drawing/2014/main" id="{07313059-91F9-2B4A-946D-E6CCBDBA371A}"/>
                </a:ext>
              </a:extLst>
            </p:cNvPr>
            <p:cNvSpPr txBox="1"/>
            <p:nvPr/>
          </p:nvSpPr>
          <p:spPr>
            <a:xfrm>
              <a:off x="4644007" y="2393504"/>
              <a:ext cx="4176457" cy="2185214"/>
            </a:xfrm>
            <a:prstGeom prst="rect">
              <a:avLst/>
            </a:prstGeom>
            <a:noFill/>
            <a:ln w="9525">
              <a:noFill/>
              <a:prstDash val="solid"/>
            </a:ln>
          </p:spPr>
          <p:txBody>
            <a:bodyPr wrap="square" rtlCol="0">
              <a:spAutoFit/>
            </a:bodyPr>
            <a:lstStyle/>
            <a:p>
              <a:pPr>
                <a:lnSpc>
                  <a:spcPct val="150000"/>
                </a:lnSpc>
              </a:pPr>
              <a:r>
                <a:rPr lang="it-IT" sz="1600" dirty="0">
                  <a:solidFill>
                    <a:schemeClr val="accent2">
                      <a:lumMod val="50000"/>
                    </a:schemeClr>
                  </a:solidFill>
                  <a:latin typeface="Cambria" panose="02040503050406030204" pitchFamily="18" charset="0"/>
                </a:rPr>
                <a:t>DIFFERENZE</a:t>
              </a:r>
            </a:p>
            <a:p>
              <a:pPr marL="285750" indent="-285750">
                <a:buFont typeface="Arial" panose="020B0604020202020204" pitchFamily="34" charset="0"/>
                <a:buChar char="•"/>
              </a:pPr>
              <a:r>
                <a:rPr lang="it-IT" sz="1600" dirty="0">
                  <a:solidFill>
                    <a:prstClr val="black"/>
                  </a:solidFill>
                  <a:latin typeface="Cambria" panose="02040503050406030204" pitchFamily="18" charset="0"/>
                </a:rPr>
                <a:t>Lo stereotipo ha un’origine e un contenuto strettamente cognitivo mentre il pregiudizio, in quanto atteggiamento, ha un contenuto generale e più articolato;</a:t>
              </a:r>
            </a:p>
            <a:p>
              <a:pPr lvl="0"/>
              <a:endParaRPr lang="it-IT" sz="1600" dirty="0">
                <a:solidFill>
                  <a:prstClr val="black"/>
                </a:solidFill>
                <a:latin typeface="Cambria" panose="02040503050406030204" pitchFamily="18" charset="0"/>
              </a:endParaRPr>
            </a:p>
            <a:p>
              <a:pPr marL="285750" indent="-285750">
                <a:buFont typeface="Arial" panose="020B0604020202020204" pitchFamily="34" charset="0"/>
                <a:buChar char="•"/>
              </a:pPr>
              <a:r>
                <a:rPr lang="it-IT" sz="1600" dirty="0">
                  <a:solidFill>
                    <a:prstClr val="black"/>
                  </a:solidFill>
                  <a:latin typeface="Cambria" panose="02040503050406030204" pitchFamily="18" charset="0"/>
                </a:rPr>
                <a:t>Lo stereotipo rappresenta la </a:t>
              </a:r>
              <a:r>
                <a:rPr lang="it-IT" sz="1600" b="1" dirty="0">
                  <a:solidFill>
                    <a:prstClr val="black"/>
                  </a:solidFill>
                  <a:latin typeface="Cambria" panose="02040503050406030204" pitchFamily="18" charset="0"/>
                </a:rPr>
                <a:t>componente cognitiva del pregiudizio</a:t>
              </a:r>
              <a:r>
                <a:rPr lang="it-IT" sz="1600" dirty="0">
                  <a:solidFill>
                    <a:prstClr val="black"/>
                  </a:solidFill>
                  <a:latin typeface="Cambria" panose="02040503050406030204" pitchFamily="18" charset="0"/>
                </a:rPr>
                <a:t>.</a:t>
              </a:r>
            </a:p>
          </p:txBody>
        </p:sp>
        <p:cxnSp>
          <p:nvCxnSpPr>
            <p:cNvPr id="3" name="Connettore 1 2">
              <a:extLst>
                <a:ext uri="{FF2B5EF4-FFF2-40B4-BE49-F238E27FC236}">
                  <a16:creationId xmlns:a16="http://schemas.microsoft.com/office/drawing/2014/main" id="{1288B674-A86A-0346-A78B-BBD03D316179}"/>
                </a:ext>
              </a:extLst>
            </p:cNvPr>
            <p:cNvCxnSpPr/>
            <p:nvPr/>
          </p:nvCxnSpPr>
          <p:spPr>
            <a:xfrm>
              <a:off x="4377294" y="2213575"/>
              <a:ext cx="0" cy="381642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353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7E38C0-08CF-F741-88EF-F3398AD1F37A}"/>
              </a:ext>
            </a:extLst>
          </p:cNvPr>
          <p:cNvSpPr>
            <a:spLocks noGrp="1"/>
          </p:cNvSpPr>
          <p:nvPr>
            <p:ph type="sldNum" sz="quarter" idx="12"/>
          </p:nvPr>
        </p:nvSpPr>
        <p:spPr/>
        <p:txBody>
          <a:bodyPr/>
          <a:lstStyle/>
          <a:p>
            <a:fld id="{E3AAEEB7-370C-4CD1-84ED-44A96922B98A}" type="slidenum">
              <a:rPr lang="it-IT" smtClean="0"/>
              <a:pPr/>
              <a:t>9</a:t>
            </a:fld>
            <a:endParaRPr lang="it-IT"/>
          </a:p>
        </p:txBody>
      </p:sp>
      <p:sp>
        <p:nvSpPr>
          <p:cNvPr id="6" name="Rettangolo 5">
            <a:extLst>
              <a:ext uri="{FF2B5EF4-FFF2-40B4-BE49-F238E27FC236}">
                <a16:creationId xmlns:a16="http://schemas.microsoft.com/office/drawing/2014/main" id="{80637DFD-FB59-2F49-AFE4-AAFF759B002C}"/>
              </a:ext>
            </a:extLst>
          </p:cNvPr>
          <p:cNvSpPr/>
          <p:nvPr/>
        </p:nvSpPr>
        <p:spPr>
          <a:xfrm>
            <a:off x="1661452" y="590428"/>
            <a:ext cx="6882820" cy="858443"/>
          </a:xfrm>
          <a:prstGeom prst="rect">
            <a:avLst/>
          </a:prstGeom>
          <a:noFill/>
          <a:ln cmpd="sng">
            <a:solidFill>
              <a:schemeClr val="tx2">
                <a:alpha val="86000"/>
              </a:schemeClr>
            </a:solidFill>
            <a:prstDash val="solid"/>
            <a:extLst>
              <a:ext uri="{C807C97D-BFC1-408E-A445-0C87EB9F89A2}">
                <ask:lineSketchStyleProps xmlns:ask="http://schemas.microsoft.com/office/drawing/2018/sketchyshapes" sd="1219033472">
                  <a:custGeom>
                    <a:avLst/>
                    <a:gdLst>
                      <a:gd name="connsiteX0" fmla="*/ 0 w 9178724"/>
                      <a:gd name="connsiteY0" fmla="*/ 0 h 620030"/>
                      <a:gd name="connsiteX1" fmla="*/ 298309 w 9178724"/>
                      <a:gd name="connsiteY1" fmla="*/ 0 h 620030"/>
                      <a:gd name="connsiteX2" fmla="*/ 596617 w 9178724"/>
                      <a:gd name="connsiteY2" fmla="*/ 0 h 620030"/>
                      <a:gd name="connsiteX3" fmla="*/ 894926 w 9178724"/>
                      <a:gd name="connsiteY3" fmla="*/ 0 h 620030"/>
                      <a:gd name="connsiteX4" fmla="*/ 1652170 w 9178724"/>
                      <a:gd name="connsiteY4" fmla="*/ 0 h 620030"/>
                      <a:gd name="connsiteX5" fmla="*/ 2225841 w 9178724"/>
                      <a:gd name="connsiteY5" fmla="*/ 0 h 620030"/>
                      <a:gd name="connsiteX6" fmla="*/ 2524149 w 9178724"/>
                      <a:gd name="connsiteY6" fmla="*/ 0 h 620030"/>
                      <a:gd name="connsiteX7" fmla="*/ 3097819 w 9178724"/>
                      <a:gd name="connsiteY7" fmla="*/ 0 h 620030"/>
                      <a:gd name="connsiteX8" fmla="*/ 3855064 w 9178724"/>
                      <a:gd name="connsiteY8" fmla="*/ 0 h 620030"/>
                      <a:gd name="connsiteX9" fmla="*/ 4336947 w 9178724"/>
                      <a:gd name="connsiteY9" fmla="*/ 0 h 620030"/>
                      <a:gd name="connsiteX10" fmla="*/ 4818830 w 9178724"/>
                      <a:gd name="connsiteY10" fmla="*/ 0 h 620030"/>
                      <a:gd name="connsiteX11" fmla="*/ 5392500 w 9178724"/>
                      <a:gd name="connsiteY11" fmla="*/ 0 h 620030"/>
                      <a:gd name="connsiteX12" fmla="*/ 6057958 w 9178724"/>
                      <a:gd name="connsiteY12" fmla="*/ 0 h 620030"/>
                      <a:gd name="connsiteX13" fmla="*/ 6723415 w 9178724"/>
                      <a:gd name="connsiteY13" fmla="*/ 0 h 620030"/>
                      <a:gd name="connsiteX14" fmla="*/ 7388873 w 9178724"/>
                      <a:gd name="connsiteY14" fmla="*/ 0 h 620030"/>
                      <a:gd name="connsiteX15" fmla="*/ 8146118 w 9178724"/>
                      <a:gd name="connsiteY15" fmla="*/ 0 h 620030"/>
                      <a:gd name="connsiteX16" fmla="*/ 9178724 w 9178724"/>
                      <a:gd name="connsiteY16" fmla="*/ 0 h 620030"/>
                      <a:gd name="connsiteX17" fmla="*/ 9178724 w 9178724"/>
                      <a:gd name="connsiteY17" fmla="*/ 316215 h 620030"/>
                      <a:gd name="connsiteX18" fmla="*/ 9178724 w 9178724"/>
                      <a:gd name="connsiteY18" fmla="*/ 620030 h 620030"/>
                      <a:gd name="connsiteX19" fmla="*/ 8421479 w 9178724"/>
                      <a:gd name="connsiteY19" fmla="*/ 620030 h 620030"/>
                      <a:gd name="connsiteX20" fmla="*/ 7847809 w 9178724"/>
                      <a:gd name="connsiteY20" fmla="*/ 620030 h 620030"/>
                      <a:gd name="connsiteX21" fmla="*/ 7365926 w 9178724"/>
                      <a:gd name="connsiteY21" fmla="*/ 620030 h 620030"/>
                      <a:gd name="connsiteX22" fmla="*/ 6884043 w 9178724"/>
                      <a:gd name="connsiteY22" fmla="*/ 620030 h 620030"/>
                      <a:gd name="connsiteX23" fmla="*/ 6402160 w 9178724"/>
                      <a:gd name="connsiteY23" fmla="*/ 620030 h 620030"/>
                      <a:gd name="connsiteX24" fmla="*/ 5920277 w 9178724"/>
                      <a:gd name="connsiteY24" fmla="*/ 620030 h 620030"/>
                      <a:gd name="connsiteX25" fmla="*/ 5254819 w 9178724"/>
                      <a:gd name="connsiteY25" fmla="*/ 620030 h 620030"/>
                      <a:gd name="connsiteX26" fmla="*/ 4681149 w 9178724"/>
                      <a:gd name="connsiteY26" fmla="*/ 620030 h 620030"/>
                      <a:gd name="connsiteX27" fmla="*/ 4382841 w 9178724"/>
                      <a:gd name="connsiteY27" fmla="*/ 620030 h 620030"/>
                      <a:gd name="connsiteX28" fmla="*/ 3900958 w 9178724"/>
                      <a:gd name="connsiteY28" fmla="*/ 620030 h 620030"/>
                      <a:gd name="connsiteX29" fmla="*/ 3235500 w 9178724"/>
                      <a:gd name="connsiteY29" fmla="*/ 620030 h 620030"/>
                      <a:gd name="connsiteX30" fmla="*/ 2845404 w 9178724"/>
                      <a:gd name="connsiteY30" fmla="*/ 620030 h 620030"/>
                      <a:gd name="connsiteX31" fmla="*/ 2088160 w 9178724"/>
                      <a:gd name="connsiteY31" fmla="*/ 620030 h 620030"/>
                      <a:gd name="connsiteX32" fmla="*/ 1330915 w 9178724"/>
                      <a:gd name="connsiteY32" fmla="*/ 620030 h 620030"/>
                      <a:gd name="connsiteX33" fmla="*/ 757245 w 9178724"/>
                      <a:gd name="connsiteY33" fmla="*/ 620030 h 620030"/>
                      <a:gd name="connsiteX34" fmla="*/ 0 w 9178724"/>
                      <a:gd name="connsiteY34" fmla="*/ 620030 h 620030"/>
                      <a:gd name="connsiteX35" fmla="*/ 0 w 9178724"/>
                      <a:gd name="connsiteY35" fmla="*/ 310015 h 620030"/>
                      <a:gd name="connsiteX36" fmla="*/ 0 w 9178724"/>
                      <a:gd name="connsiteY36" fmla="*/ 0 h 62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78724" h="620030" fill="none" extrusionOk="0">
                        <a:moveTo>
                          <a:pt x="0" y="0"/>
                        </a:moveTo>
                        <a:cubicBezTo>
                          <a:pt x="102535" y="-35417"/>
                          <a:pt x="231128" y="19743"/>
                          <a:pt x="298309" y="0"/>
                        </a:cubicBezTo>
                        <a:cubicBezTo>
                          <a:pt x="365490" y="-19743"/>
                          <a:pt x="504771" y="6903"/>
                          <a:pt x="596617" y="0"/>
                        </a:cubicBezTo>
                        <a:cubicBezTo>
                          <a:pt x="688463" y="-6903"/>
                          <a:pt x="801466" y="32459"/>
                          <a:pt x="894926" y="0"/>
                        </a:cubicBezTo>
                        <a:cubicBezTo>
                          <a:pt x="988386" y="-32459"/>
                          <a:pt x="1351220" y="8679"/>
                          <a:pt x="1652170" y="0"/>
                        </a:cubicBezTo>
                        <a:cubicBezTo>
                          <a:pt x="1953120" y="-8679"/>
                          <a:pt x="2036343" y="40882"/>
                          <a:pt x="2225841" y="0"/>
                        </a:cubicBezTo>
                        <a:cubicBezTo>
                          <a:pt x="2415339" y="-40882"/>
                          <a:pt x="2409558" y="12227"/>
                          <a:pt x="2524149" y="0"/>
                        </a:cubicBezTo>
                        <a:cubicBezTo>
                          <a:pt x="2638740" y="-12227"/>
                          <a:pt x="2909787" y="59308"/>
                          <a:pt x="3097819" y="0"/>
                        </a:cubicBezTo>
                        <a:cubicBezTo>
                          <a:pt x="3285851" y="-59308"/>
                          <a:pt x="3499507" y="53098"/>
                          <a:pt x="3855064" y="0"/>
                        </a:cubicBezTo>
                        <a:cubicBezTo>
                          <a:pt x="4210622" y="-53098"/>
                          <a:pt x="4150339" y="24700"/>
                          <a:pt x="4336947" y="0"/>
                        </a:cubicBezTo>
                        <a:cubicBezTo>
                          <a:pt x="4523555" y="-24700"/>
                          <a:pt x="4623920" y="10678"/>
                          <a:pt x="4818830" y="0"/>
                        </a:cubicBezTo>
                        <a:cubicBezTo>
                          <a:pt x="5013740" y="-10678"/>
                          <a:pt x="5127394" y="40268"/>
                          <a:pt x="5392500" y="0"/>
                        </a:cubicBezTo>
                        <a:cubicBezTo>
                          <a:pt x="5657606" y="-40268"/>
                          <a:pt x="5754330" y="74320"/>
                          <a:pt x="6057958" y="0"/>
                        </a:cubicBezTo>
                        <a:cubicBezTo>
                          <a:pt x="6361586" y="-74320"/>
                          <a:pt x="6494940" y="37329"/>
                          <a:pt x="6723415" y="0"/>
                        </a:cubicBezTo>
                        <a:cubicBezTo>
                          <a:pt x="6951890" y="-37329"/>
                          <a:pt x="7117832" y="30948"/>
                          <a:pt x="7388873" y="0"/>
                        </a:cubicBezTo>
                        <a:cubicBezTo>
                          <a:pt x="7659914" y="-30948"/>
                          <a:pt x="7926991" y="65074"/>
                          <a:pt x="8146118" y="0"/>
                        </a:cubicBezTo>
                        <a:cubicBezTo>
                          <a:pt x="8365246" y="-65074"/>
                          <a:pt x="8701383" y="71750"/>
                          <a:pt x="9178724" y="0"/>
                        </a:cubicBezTo>
                        <a:cubicBezTo>
                          <a:pt x="9200174" y="141322"/>
                          <a:pt x="9160033" y="216766"/>
                          <a:pt x="9178724" y="316215"/>
                        </a:cubicBezTo>
                        <a:cubicBezTo>
                          <a:pt x="9197415" y="415665"/>
                          <a:pt x="9170910" y="493137"/>
                          <a:pt x="9178724" y="620030"/>
                        </a:cubicBezTo>
                        <a:cubicBezTo>
                          <a:pt x="8847610" y="633606"/>
                          <a:pt x="8699284" y="581521"/>
                          <a:pt x="8421479" y="620030"/>
                        </a:cubicBezTo>
                        <a:cubicBezTo>
                          <a:pt x="8143674" y="658539"/>
                          <a:pt x="8043343" y="588100"/>
                          <a:pt x="7847809" y="620030"/>
                        </a:cubicBezTo>
                        <a:cubicBezTo>
                          <a:pt x="7652275" y="651960"/>
                          <a:pt x="7499974" y="566721"/>
                          <a:pt x="7365926" y="620030"/>
                        </a:cubicBezTo>
                        <a:cubicBezTo>
                          <a:pt x="7231878" y="673339"/>
                          <a:pt x="6983206" y="609203"/>
                          <a:pt x="6884043" y="620030"/>
                        </a:cubicBezTo>
                        <a:cubicBezTo>
                          <a:pt x="6784880" y="630857"/>
                          <a:pt x="6634085" y="589226"/>
                          <a:pt x="6402160" y="620030"/>
                        </a:cubicBezTo>
                        <a:cubicBezTo>
                          <a:pt x="6170235" y="650834"/>
                          <a:pt x="6075682" y="619367"/>
                          <a:pt x="5920277" y="620030"/>
                        </a:cubicBezTo>
                        <a:cubicBezTo>
                          <a:pt x="5764872" y="620693"/>
                          <a:pt x="5573139" y="548710"/>
                          <a:pt x="5254819" y="620030"/>
                        </a:cubicBezTo>
                        <a:cubicBezTo>
                          <a:pt x="4936499" y="691350"/>
                          <a:pt x="4839040" y="582151"/>
                          <a:pt x="4681149" y="620030"/>
                        </a:cubicBezTo>
                        <a:cubicBezTo>
                          <a:pt x="4523258" y="657909"/>
                          <a:pt x="4447847" y="611926"/>
                          <a:pt x="4382841" y="620030"/>
                        </a:cubicBezTo>
                        <a:cubicBezTo>
                          <a:pt x="4317835" y="628134"/>
                          <a:pt x="4075188" y="570834"/>
                          <a:pt x="3900958" y="620030"/>
                        </a:cubicBezTo>
                        <a:cubicBezTo>
                          <a:pt x="3726728" y="669226"/>
                          <a:pt x="3504960" y="595564"/>
                          <a:pt x="3235500" y="620030"/>
                        </a:cubicBezTo>
                        <a:cubicBezTo>
                          <a:pt x="2966040" y="644496"/>
                          <a:pt x="3034078" y="612289"/>
                          <a:pt x="2845404" y="620030"/>
                        </a:cubicBezTo>
                        <a:cubicBezTo>
                          <a:pt x="2656730" y="627771"/>
                          <a:pt x="2449560" y="570399"/>
                          <a:pt x="2088160" y="620030"/>
                        </a:cubicBezTo>
                        <a:cubicBezTo>
                          <a:pt x="1726760" y="669661"/>
                          <a:pt x="1489744" y="618694"/>
                          <a:pt x="1330915" y="620030"/>
                        </a:cubicBezTo>
                        <a:cubicBezTo>
                          <a:pt x="1172086" y="621366"/>
                          <a:pt x="970889" y="568148"/>
                          <a:pt x="757245" y="620030"/>
                        </a:cubicBezTo>
                        <a:cubicBezTo>
                          <a:pt x="543601" y="671912"/>
                          <a:pt x="288056" y="618081"/>
                          <a:pt x="0" y="620030"/>
                        </a:cubicBezTo>
                        <a:cubicBezTo>
                          <a:pt x="-24602" y="527322"/>
                          <a:pt x="13740" y="373087"/>
                          <a:pt x="0" y="310015"/>
                        </a:cubicBezTo>
                        <a:cubicBezTo>
                          <a:pt x="-13740" y="246943"/>
                          <a:pt x="26405" y="66838"/>
                          <a:pt x="0" y="0"/>
                        </a:cubicBezTo>
                        <a:close/>
                      </a:path>
                      <a:path w="9178724" h="620030" stroke="0" extrusionOk="0">
                        <a:moveTo>
                          <a:pt x="0" y="0"/>
                        </a:moveTo>
                        <a:cubicBezTo>
                          <a:pt x="96739" y="-29740"/>
                          <a:pt x="316269" y="55884"/>
                          <a:pt x="481883" y="0"/>
                        </a:cubicBezTo>
                        <a:cubicBezTo>
                          <a:pt x="647497" y="-55884"/>
                          <a:pt x="662906" y="22298"/>
                          <a:pt x="780192" y="0"/>
                        </a:cubicBezTo>
                        <a:cubicBezTo>
                          <a:pt x="897478" y="-22298"/>
                          <a:pt x="1174454" y="84120"/>
                          <a:pt x="1537436" y="0"/>
                        </a:cubicBezTo>
                        <a:cubicBezTo>
                          <a:pt x="1900418" y="-84120"/>
                          <a:pt x="1921992" y="49836"/>
                          <a:pt x="2019319" y="0"/>
                        </a:cubicBezTo>
                        <a:cubicBezTo>
                          <a:pt x="2116646" y="-49836"/>
                          <a:pt x="2279697" y="53246"/>
                          <a:pt x="2501202" y="0"/>
                        </a:cubicBezTo>
                        <a:cubicBezTo>
                          <a:pt x="2722707" y="-53246"/>
                          <a:pt x="3105924" y="15731"/>
                          <a:pt x="3258447" y="0"/>
                        </a:cubicBezTo>
                        <a:cubicBezTo>
                          <a:pt x="3410970" y="-15731"/>
                          <a:pt x="3548202" y="42104"/>
                          <a:pt x="3648543" y="0"/>
                        </a:cubicBezTo>
                        <a:cubicBezTo>
                          <a:pt x="3748884" y="-42104"/>
                          <a:pt x="4173673" y="21777"/>
                          <a:pt x="4405788" y="0"/>
                        </a:cubicBezTo>
                        <a:cubicBezTo>
                          <a:pt x="4637904" y="-21777"/>
                          <a:pt x="4991337" y="42536"/>
                          <a:pt x="5163032" y="0"/>
                        </a:cubicBezTo>
                        <a:cubicBezTo>
                          <a:pt x="5334727" y="-42536"/>
                          <a:pt x="5620270" y="48170"/>
                          <a:pt x="5736703" y="0"/>
                        </a:cubicBezTo>
                        <a:cubicBezTo>
                          <a:pt x="5853136" y="-48170"/>
                          <a:pt x="6278797" y="51597"/>
                          <a:pt x="6493947" y="0"/>
                        </a:cubicBezTo>
                        <a:cubicBezTo>
                          <a:pt x="6709097" y="-51597"/>
                          <a:pt x="6791622" y="51322"/>
                          <a:pt x="6975830" y="0"/>
                        </a:cubicBezTo>
                        <a:cubicBezTo>
                          <a:pt x="7160038" y="-51322"/>
                          <a:pt x="7222993" y="41857"/>
                          <a:pt x="7457713" y="0"/>
                        </a:cubicBezTo>
                        <a:cubicBezTo>
                          <a:pt x="7692433" y="-41857"/>
                          <a:pt x="7885776" y="62575"/>
                          <a:pt x="8123171" y="0"/>
                        </a:cubicBezTo>
                        <a:cubicBezTo>
                          <a:pt x="8360566" y="-62575"/>
                          <a:pt x="8394351" y="45246"/>
                          <a:pt x="8605054" y="0"/>
                        </a:cubicBezTo>
                        <a:cubicBezTo>
                          <a:pt x="8815757" y="-45246"/>
                          <a:pt x="8988246" y="15581"/>
                          <a:pt x="9178724" y="0"/>
                        </a:cubicBezTo>
                        <a:cubicBezTo>
                          <a:pt x="9202683" y="95727"/>
                          <a:pt x="9155313" y="164771"/>
                          <a:pt x="9178724" y="322416"/>
                        </a:cubicBezTo>
                        <a:cubicBezTo>
                          <a:pt x="9202135" y="480061"/>
                          <a:pt x="9157802" y="527713"/>
                          <a:pt x="9178724" y="620030"/>
                        </a:cubicBezTo>
                        <a:cubicBezTo>
                          <a:pt x="8951193" y="671370"/>
                          <a:pt x="8799462" y="595443"/>
                          <a:pt x="8513267" y="620030"/>
                        </a:cubicBezTo>
                        <a:cubicBezTo>
                          <a:pt x="8227072" y="644617"/>
                          <a:pt x="8259683" y="573792"/>
                          <a:pt x="8123171" y="620030"/>
                        </a:cubicBezTo>
                        <a:cubicBezTo>
                          <a:pt x="7986659" y="666268"/>
                          <a:pt x="7591580" y="543706"/>
                          <a:pt x="7365926" y="620030"/>
                        </a:cubicBezTo>
                        <a:cubicBezTo>
                          <a:pt x="7140272" y="696354"/>
                          <a:pt x="6935755" y="598652"/>
                          <a:pt x="6792256" y="620030"/>
                        </a:cubicBezTo>
                        <a:cubicBezTo>
                          <a:pt x="6648757" y="641408"/>
                          <a:pt x="6575267" y="585033"/>
                          <a:pt x="6402160" y="620030"/>
                        </a:cubicBezTo>
                        <a:cubicBezTo>
                          <a:pt x="6229053" y="655027"/>
                          <a:pt x="6024031" y="591791"/>
                          <a:pt x="5828490" y="620030"/>
                        </a:cubicBezTo>
                        <a:cubicBezTo>
                          <a:pt x="5632949" y="648269"/>
                          <a:pt x="5678078" y="587768"/>
                          <a:pt x="5530181" y="620030"/>
                        </a:cubicBezTo>
                        <a:cubicBezTo>
                          <a:pt x="5382284" y="652292"/>
                          <a:pt x="5354071" y="600649"/>
                          <a:pt x="5231873" y="620030"/>
                        </a:cubicBezTo>
                        <a:cubicBezTo>
                          <a:pt x="5109675" y="639411"/>
                          <a:pt x="4917260" y="557481"/>
                          <a:pt x="4658202" y="620030"/>
                        </a:cubicBezTo>
                        <a:cubicBezTo>
                          <a:pt x="4399144" y="682579"/>
                          <a:pt x="4442789" y="601632"/>
                          <a:pt x="4268107" y="620030"/>
                        </a:cubicBezTo>
                        <a:cubicBezTo>
                          <a:pt x="4093426" y="638428"/>
                          <a:pt x="3806188" y="560095"/>
                          <a:pt x="3602649" y="620030"/>
                        </a:cubicBezTo>
                        <a:cubicBezTo>
                          <a:pt x="3399110" y="679965"/>
                          <a:pt x="3364832" y="602250"/>
                          <a:pt x="3212553" y="620030"/>
                        </a:cubicBezTo>
                        <a:cubicBezTo>
                          <a:pt x="3060274" y="637810"/>
                          <a:pt x="2803745" y="611116"/>
                          <a:pt x="2547096" y="620030"/>
                        </a:cubicBezTo>
                        <a:cubicBezTo>
                          <a:pt x="2290447" y="628944"/>
                          <a:pt x="2330663" y="599928"/>
                          <a:pt x="2248787" y="620030"/>
                        </a:cubicBezTo>
                        <a:cubicBezTo>
                          <a:pt x="2166911" y="640132"/>
                          <a:pt x="1894976" y="566256"/>
                          <a:pt x="1583330" y="620030"/>
                        </a:cubicBezTo>
                        <a:cubicBezTo>
                          <a:pt x="1271684" y="673804"/>
                          <a:pt x="1331706" y="588276"/>
                          <a:pt x="1193234" y="620030"/>
                        </a:cubicBezTo>
                        <a:cubicBezTo>
                          <a:pt x="1054762" y="651784"/>
                          <a:pt x="1037048" y="618999"/>
                          <a:pt x="894926" y="620030"/>
                        </a:cubicBezTo>
                        <a:cubicBezTo>
                          <a:pt x="752804" y="621061"/>
                          <a:pt x="670831" y="580283"/>
                          <a:pt x="504830" y="620030"/>
                        </a:cubicBezTo>
                        <a:cubicBezTo>
                          <a:pt x="338829" y="659777"/>
                          <a:pt x="209164" y="605714"/>
                          <a:pt x="0" y="620030"/>
                        </a:cubicBezTo>
                        <a:cubicBezTo>
                          <a:pt x="-25652" y="520703"/>
                          <a:pt x="14295" y="447375"/>
                          <a:pt x="0" y="322416"/>
                        </a:cubicBezTo>
                        <a:cubicBezTo>
                          <a:pt x="-14295" y="197457"/>
                          <a:pt x="4354" y="146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latin typeface="Cambria" panose="02040503050406030204" pitchFamily="18" charset="0"/>
                <a:cs typeface="Arial" panose="020B0604020202020204" pitchFamily="34" charset="0"/>
              </a:rPr>
              <a:t>Il pregiudizio</a:t>
            </a:r>
          </a:p>
        </p:txBody>
      </p:sp>
      <p:sp>
        <p:nvSpPr>
          <p:cNvPr id="23" name="CasellaDiTesto 22">
            <a:extLst>
              <a:ext uri="{FF2B5EF4-FFF2-40B4-BE49-F238E27FC236}">
                <a16:creationId xmlns:a16="http://schemas.microsoft.com/office/drawing/2014/main" id="{C9A1364E-EFDE-BE40-BDF5-EA72986E4ADB}"/>
              </a:ext>
            </a:extLst>
          </p:cNvPr>
          <p:cNvSpPr txBox="1"/>
          <p:nvPr/>
        </p:nvSpPr>
        <p:spPr>
          <a:xfrm>
            <a:off x="1661452" y="1628801"/>
            <a:ext cx="8755028" cy="584775"/>
          </a:xfrm>
          <a:prstGeom prst="rect">
            <a:avLst/>
          </a:prstGeom>
          <a:noFill/>
        </p:spPr>
        <p:txBody>
          <a:bodyPr wrap="square" rtlCol="0">
            <a:spAutoFit/>
          </a:bodyPr>
          <a:lstStyle/>
          <a:p>
            <a:r>
              <a:rPr lang="it-IT" sz="1600" dirty="0">
                <a:latin typeface="Cambria" panose="02040503050406030204" pitchFamily="18" charset="0"/>
              </a:rPr>
              <a:t>In quanto atteggiamento, il pregiudizio comprende una componente </a:t>
            </a:r>
            <a:r>
              <a:rPr lang="it-IT" sz="1600" b="1" dirty="0">
                <a:latin typeface="Cambria" panose="02040503050406030204" pitchFamily="18" charset="0"/>
              </a:rPr>
              <a:t>cognitiva</a:t>
            </a:r>
            <a:r>
              <a:rPr lang="it-IT" sz="1600" dirty="0">
                <a:latin typeface="Cambria" panose="02040503050406030204" pitchFamily="18" charset="0"/>
              </a:rPr>
              <a:t> (lo stereotipo), una componente </a:t>
            </a:r>
            <a:r>
              <a:rPr lang="it-IT" sz="1600" b="1" dirty="0">
                <a:latin typeface="Cambria" panose="02040503050406030204" pitchFamily="18" charset="0"/>
              </a:rPr>
              <a:t>affettiva</a:t>
            </a:r>
            <a:r>
              <a:rPr lang="it-IT" sz="1600" dirty="0">
                <a:latin typeface="Cambria" panose="02040503050406030204" pitchFamily="18" charset="0"/>
              </a:rPr>
              <a:t> e una componente </a:t>
            </a:r>
            <a:r>
              <a:rPr lang="it-IT" sz="1600" b="1" dirty="0">
                <a:latin typeface="Cambria" panose="02040503050406030204" pitchFamily="18" charset="0"/>
              </a:rPr>
              <a:t>comportamentale</a:t>
            </a:r>
            <a:r>
              <a:rPr lang="it-IT" sz="1600" dirty="0">
                <a:latin typeface="Cambria" panose="02040503050406030204" pitchFamily="18" charset="0"/>
              </a:rPr>
              <a:t>.</a:t>
            </a:r>
          </a:p>
        </p:txBody>
      </p:sp>
      <p:grpSp>
        <p:nvGrpSpPr>
          <p:cNvPr id="7" name="Gruppo 6">
            <a:extLst>
              <a:ext uri="{FF2B5EF4-FFF2-40B4-BE49-F238E27FC236}">
                <a16:creationId xmlns:a16="http://schemas.microsoft.com/office/drawing/2014/main" id="{57489EBA-8781-2443-96DF-B6CA57C86FDD}"/>
              </a:ext>
            </a:extLst>
          </p:cNvPr>
          <p:cNvGrpSpPr/>
          <p:nvPr/>
        </p:nvGrpSpPr>
        <p:grpSpPr>
          <a:xfrm>
            <a:off x="1748304" y="2802867"/>
            <a:ext cx="5787857" cy="2118558"/>
            <a:chOff x="313119" y="2802867"/>
            <a:chExt cx="5787857" cy="2118558"/>
          </a:xfrm>
        </p:grpSpPr>
        <p:grpSp>
          <p:nvGrpSpPr>
            <p:cNvPr id="3" name="Gruppo 2">
              <a:extLst>
                <a:ext uri="{FF2B5EF4-FFF2-40B4-BE49-F238E27FC236}">
                  <a16:creationId xmlns:a16="http://schemas.microsoft.com/office/drawing/2014/main" id="{1808C8DD-A0DC-F54B-A285-2887E1326D83}"/>
                </a:ext>
              </a:extLst>
            </p:cNvPr>
            <p:cNvGrpSpPr/>
            <p:nvPr/>
          </p:nvGrpSpPr>
          <p:grpSpPr>
            <a:xfrm>
              <a:off x="1691680" y="3068960"/>
              <a:ext cx="2347856" cy="1808245"/>
              <a:chOff x="1691680" y="2836181"/>
              <a:chExt cx="2347856" cy="1808245"/>
            </a:xfrm>
          </p:grpSpPr>
          <p:sp>
            <p:nvSpPr>
              <p:cNvPr id="2" name="Ovale 1">
                <a:extLst>
                  <a:ext uri="{FF2B5EF4-FFF2-40B4-BE49-F238E27FC236}">
                    <a16:creationId xmlns:a16="http://schemas.microsoft.com/office/drawing/2014/main" id="{55861D12-9BE5-A34E-8469-1B455416C76D}"/>
                  </a:ext>
                </a:extLst>
              </p:cNvPr>
              <p:cNvSpPr/>
              <p:nvPr/>
            </p:nvSpPr>
            <p:spPr>
              <a:xfrm>
                <a:off x="1691680" y="3276274"/>
                <a:ext cx="1368152" cy="1368152"/>
              </a:xfrm>
              <a:prstGeom prst="ellipse">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27FB879D-CA39-874F-B843-FEA2D8A60355}"/>
                  </a:ext>
                </a:extLst>
              </p:cNvPr>
              <p:cNvSpPr/>
              <p:nvPr/>
            </p:nvSpPr>
            <p:spPr>
              <a:xfrm>
                <a:off x="2181532" y="2836181"/>
                <a:ext cx="1368152" cy="1368152"/>
              </a:xfrm>
              <a:prstGeom prst="ellipse">
                <a:avLst/>
              </a:prstGeom>
              <a:solidFill>
                <a:schemeClr val="accent3">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97A620F9-7ACC-3249-96B7-2AD8B4271FE4}"/>
                  </a:ext>
                </a:extLst>
              </p:cNvPr>
              <p:cNvSpPr/>
              <p:nvPr/>
            </p:nvSpPr>
            <p:spPr>
              <a:xfrm>
                <a:off x="2671384" y="3276274"/>
                <a:ext cx="1368152" cy="1368152"/>
              </a:xfrm>
              <a:prstGeom prst="ellipse">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CasellaDiTesto 4">
              <a:extLst>
                <a:ext uri="{FF2B5EF4-FFF2-40B4-BE49-F238E27FC236}">
                  <a16:creationId xmlns:a16="http://schemas.microsoft.com/office/drawing/2014/main" id="{F7BAD6BA-A905-7349-9E1C-912AF8E80410}"/>
                </a:ext>
              </a:extLst>
            </p:cNvPr>
            <p:cNvSpPr txBox="1"/>
            <p:nvPr/>
          </p:nvSpPr>
          <p:spPr>
            <a:xfrm>
              <a:off x="313119" y="4644426"/>
              <a:ext cx="1692195" cy="276999"/>
            </a:xfrm>
            <a:prstGeom prst="rect">
              <a:avLst/>
            </a:prstGeom>
            <a:noFill/>
          </p:spPr>
          <p:txBody>
            <a:bodyPr wrap="none" rtlCol="0">
              <a:spAutoFit/>
            </a:bodyPr>
            <a:lstStyle/>
            <a:p>
              <a:r>
                <a:rPr lang="it-IT" sz="1200" b="1" dirty="0">
                  <a:latin typeface="Cambria" panose="02040503050406030204" pitchFamily="18" charset="0"/>
                </a:rPr>
                <a:t>Componente affettiva</a:t>
              </a:r>
            </a:p>
          </p:txBody>
        </p:sp>
        <p:sp>
          <p:nvSpPr>
            <p:cNvPr id="12" name="CasellaDiTesto 11">
              <a:extLst>
                <a:ext uri="{FF2B5EF4-FFF2-40B4-BE49-F238E27FC236}">
                  <a16:creationId xmlns:a16="http://schemas.microsoft.com/office/drawing/2014/main" id="{8F7EF18C-28FA-5046-A29D-8CF1DABF4308}"/>
                </a:ext>
              </a:extLst>
            </p:cNvPr>
            <p:cNvSpPr txBox="1"/>
            <p:nvPr/>
          </p:nvSpPr>
          <p:spPr>
            <a:xfrm>
              <a:off x="3725902" y="4644426"/>
              <a:ext cx="2375074" cy="276999"/>
            </a:xfrm>
            <a:prstGeom prst="rect">
              <a:avLst/>
            </a:prstGeom>
            <a:noFill/>
          </p:spPr>
          <p:txBody>
            <a:bodyPr wrap="none" rtlCol="0">
              <a:spAutoFit/>
            </a:bodyPr>
            <a:lstStyle/>
            <a:p>
              <a:r>
                <a:rPr lang="it-IT" sz="1200" b="1" dirty="0">
                  <a:latin typeface="Cambria" panose="02040503050406030204" pitchFamily="18" charset="0"/>
                </a:rPr>
                <a:t>Componente comportamentale</a:t>
              </a:r>
            </a:p>
          </p:txBody>
        </p:sp>
        <p:sp>
          <p:nvSpPr>
            <p:cNvPr id="13" name="CasellaDiTesto 12">
              <a:extLst>
                <a:ext uri="{FF2B5EF4-FFF2-40B4-BE49-F238E27FC236}">
                  <a16:creationId xmlns:a16="http://schemas.microsoft.com/office/drawing/2014/main" id="{9492B2A4-7FA5-9E41-BFB1-1F507090DA40}"/>
                </a:ext>
              </a:extLst>
            </p:cNvPr>
            <p:cNvSpPr txBox="1"/>
            <p:nvPr/>
          </p:nvSpPr>
          <p:spPr>
            <a:xfrm>
              <a:off x="1972152" y="2802867"/>
              <a:ext cx="1753750" cy="276999"/>
            </a:xfrm>
            <a:prstGeom prst="rect">
              <a:avLst/>
            </a:prstGeom>
            <a:noFill/>
          </p:spPr>
          <p:txBody>
            <a:bodyPr wrap="none" rtlCol="0">
              <a:spAutoFit/>
            </a:bodyPr>
            <a:lstStyle/>
            <a:p>
              <a:r>
                <a:rPr lang="it-IT" sz="1200" b="1" dirty="0">
                  <a:latin typeface="Cambria" panose="02040503050406030204" pitchFamily="18" charset="0"/>
                </a:rPr>
                <a:t>Componente cognitiva</a:t>
              </a:r>
            </a:p>
          </p:txBody>
        </p:sp>
      </p:grpSp>
      <p:sp>
        <p:nvSpPr>
          <p:cNvPr id="15" name="CasellaDiTesto 14">
            <a:extLst>
              <a:ext uri="{FF2B5EF4-FFF2-40B4-BE49-F238E27FC236}">
                <a16:creationId xmlns:a16="http://schemas.microsoft.com/office/drawing/2014/main" id="{BC58B0A6-BA67-CD41-BACC-E235090F6806}"/>
              </a:ext>
            </a:extLst>
          </p:cNvPr>
          <p:cNvSpPr txBox="1"/>
          <p:nvPr/>
        </p:nvSpPr>
        <p:spPr>
          <a:xfrm>
            <a:off x="5161086" y="2555325"/>
            <a:ext cx="2046048" cy="646331"/>
          </a:xfrm>
          <a:prstGeom prst="rect">
            <a:avLst/>
          </a:prstGeom>
          <a:noFill/>
          <a:ln w="12700">
            <a:solidFill>
              <a:schemeClr val="tx2">
                <a:lumMod val="50000"/>
                <a:alpha val="71000"/>
              </a:schemeClr>
            </a:solidFill>
          </a:ln>
        </p:spPr>
        <p:txBody>
          <a:bodyPr wrap="square" rtlCol="0">
            <a:spAutoFit/>
          </a:bodyPr>
          <a:lstStyle/>
          <a:p>
            <a:r>
              <a:rPr lang="it-IT" sz="1200" dirty="0">
                <a:latin typeface="Cambria" panose="02040503050406030204" pitchFamily="18" charset="0"/>
              </a:rPr>
              <a:t>Caratteristiche e tratti ritenuti tipici di un determinato gruppo sociale.</a:t>
            </a:r>
          </a:p>
        </p:txBody>
      </p:sp>
      <p:sp>
        <p:nvSpPr>
          <p:cNvPr id="16" name="CasellaDiTesto 15">
            <a:extLst>
              <a:ext uri="{FF2B5EF4-FFF2-40B4-BE49-F238E27FC236}">
                <a16:creationId xmlns:a16="http://schemas.microsoft.com/office/drawing/2014/main" id="{CD7D85F3-2735-DC40-85EC-D6097E28B9CF}"/>
              </a:ext>
            </a:extLst>
          </p:cNvPr>
          <p:cNvSpPr txBox="1"/>
          <p:nvPr/>
        </p:nvSpPr>
        <p:spPr>
          <a:xfrm>
            <a:off x="5231904" y="5068778"/>
            <a:ext cx="2232248" cy="646331"/>
          </a:xfrm>
          <a:prstGeom prst="rect">
            <a:avLst/>
          </a:prstGeom>
          <a:noFill/>
          <a:ln w="12700">
            <a:solidFill>
              <a:schemeClr val="tx2">
                <a:lumMod val="50000"/>
                <a:alpha val="71000"/>
              </a:schemeClr>
            </a:solidFill>
          </a:ln>
        </p:spPr>
        <p:txBody>
          <a:bodyPr wrap="square" rtlCol="0">
            <a:spAutoFit/>
          </a:bodyPr>
          <a:lstStyle/>
          <a:p>
            <a:r>
              <a:rPr lang="it-IT" sz="1200" dirty="0">
                <a:latin typeface="Cambria" panose="02040503050406030204" pitchFamily="18" charset="0"/>
              </a:rPr>
              <a:t>L’insieme delle intenzioni di azione associate ai membri di un determinato gruppo sociale.</a:t>
            </a:r>
          </a:p>
        </p:txBody>
      </p:sp>
      <p:sp>
        <p:nvSpPr>
          <p:cNvPr id="17" name="CasellaDiTesto 16">
            <a:extLst>
              <a:ext uri="{FF2B5EF4-FFF2-40B4-BE49-F238E27FC236}">
                <a16:creationId xmlns:a16="http://schemas.microsoft.com/office/drawing/2014/main" id="{9EB20E82-1B66-3648-B049-0E7709A75D07}"/>
              </a:ext>
            </a:extLst>
          </p:cNvPr>
          <p:cNvSpPr txBox="1"/>
          <p:nvPr/>
        </p:nvSpPr>
        <p:spPr>
          <a:xfrm>
            <a:off x="1678556" y="5095219"/>
            <a:ext cx="2113189" cy="461665"/>
          </a:xfrm>
          <a:prstGeom prst="rect">
            <a:avLst/>
          </a:prstGeom>
          <a:noFill/>
          <a:ln w="12700">
            <a:solidFill>
              <a:schemeClr val="tx2">
                <a:lumMod val="50000"/>
                <a:alpha val="71000"/>
              </a:schemeClr>
            </a:solidFill>
          </a:ln>
        </p:spPr>
        <p:txBody>
          <a:bodyPr wrap="square" rtlCol="0">
            <a:spAutoFit/>
          </a:bodyPr>
          <a:lstStyle/>
          <a:p>
            <a:r>
              <a:rPr lang="it-IT" sz="1200" dirty="0">
                <a:latin typeface="Cambria" panose="02040503050406030204" pitchFamily="18" charset="0"/>
              </a:rPr>
              <a:t>Le emozioni suscitate da un determinato gruppo sociale.</a:t>
            </a:r>
          </a:p>
        </p:txBody>
      </p:sp>
      <p:sp>
        <p:nvSpPr>
          <p:cNvPr id="10" name="CasellaDiTesto 9">
            <a:extLst>
              <a:ext uri="{FF2B5EF4-FFF2-40B4-BE49-F238E27FC236}">
                <a16:creationId xmlns:a16="http://schemas.microsoft.com/office/drawing/2014/main" id="{16EF1CFD-9410-9149-A8CF-66722C1626D3}"/>
              </a:ext>
            </a:extLst>
          </p:cNvPr>
          <p:cNvSpPr txBox="1"/>
          <p:nvPr/>
        </p:nvSpPr>
        <p:spPr>
          <a:xfrm>
            <a:off x="7176121" y="2307604"/>
            <a:ext cx="3353919" cy="1815882"/>
          </a:xfrm>
          <a:prstGeom prst="rect">
            <a:avLst/>
          </a:prstGeom>
          <a:noFill/>
        </p:spPr>
        <p:txBody>
          <a:bodyPr wrap="square" rtlCol="0">
            <a:spAutoFit/>
          </a:bodyPr>
          <a:lstStyle/>
          <a:p>
            <a:r>
              <a:rPr lang="it-IT" sz="1400" b="1" dirty="0">
                <a:latin typeface="Cambria" panose="02040503050406030204" pitchFamily="18" charset="0"/>
              </a:rPr>
              <a:t>«Le persone nord-africane sono </a:t>
            </a:r>
            <a:r>
              <a:rPr lang="it-IT" sz="1400" dirty="0">
                <a:latin typeface="Cambria" panose="02040503050406030204" pitchFamily="18" charset="0"/>
              </a:rPr>
              <a:t>rumorose e dotate di una scarsa igiene </a:t>
            </a:r>
            <a:r>
              <a:rPr lang="it-IT" sz="1400" b="1" dirty="0">
                <a:solidFill>
                  <a:schemeClr val="accent3">
                    <a:lumMod val="50000"/>
                  </a:schemeClr>
                </a:solidFill>
                <a:latin typeface="Cambria" panose="02040503050406030204" pitchFamily="18" charset="0"/>
              </a:rPr>
              <a:t>(componente cognitiva)</a:t>
            </a:r>
            <a:r>
              <a:rPr lang="it-IT" sz="1400" b="1" dirty="0">
                <a:latin typeface="Cambria" panose="02040503050406030204" pitchFamily="18" charset="0"/>
              </a:rPr>
              <a:t>. </a:t>
            </a:r>
            <a:r>
              <a:rPr lang="it-IT" sz="1400" dirty="0">
                <a:latin typeface="Cambria" panose="02040503050406030204" pitchFamily="18" charset="0"/>
              </a:rPr>
              <a:t>Vivrei in un </a:t>
            </a:r>
            <a:r>
              <a:rPr lang="it-IT" sz="1400" b="1" dirty="0">
                <a:latin typeface="Cambria" panose="02040503050406030204" pitchFamily="18" charset="0"/>
              </a:rPr>
              <a:t>costante </a:t>
            </a:r>
            <a:r>
              <a:rPr lang="it-IT" sz="1400" dirty="0">
                <a:latin typeface="Cambria" panose="02040503050406030204" pitchFamily="18" charset="0"/>
              </a:rPr>
              <a:t>stato</a:t>
            </a:r>
            <a:r>
              <a:rPr lang="it-IT" sz="1400" b="1" dirty="0">
                <a:latin typeface="Cambria" panose="02040503050406030204" pitchFamily="18" charset="0"/>
              </a:rPr>
              <a:t> di disagio e ansia (</a:t>
            </a:r>
            <a:r>
              <a:rPr lang="it-IT" sz="1400" b="1" dirty="0">
                <a:solidFill>
                  <a:schemeClr val="accent2">
                    <a:lumMod val="50000"/>
                  </a:schemeClr>
                </a:solidFill>
                <a:latin typeface="Cambria" panose="02040503050406030204" pitchFamily="18" charset="0"/>
              </a:rPr>
              <a:t>componente affettiva)</a:t>
            </a:r>
            <a:r>
              <a:rPr lang="it-IT" sz="1400" b="1" dirty="0">
                <a:latin typeface="Cambria" panose="02040503050406030204" pitchFamily="18" charset="0"/>
              </a:rPr>
              <a:t> </a:t>
            </a:r>
            <a:r>
              <a:rPr lang="it-IT" sz="1400" dirty="0">
                <a:latin typeface="Cambria" panose="02040503050406030204" pitchFamily="18" charset="0"/>
              </a:rPr>
              <a:t>se vivessero nel mio appartamento</a:t>
            </a:r>
            <a:r>
              <a:rPr lang="it-IT" sz="1400" b="1" dirty="0">
                <a:latin typeface="Cambria" panose="02040503050406030204" pitchFamily="18" charset="0"/>
              </a:rPr>
              <a:t>. Non affitterò mai </a:t>
            </a:r>
            <a:r>
              <a:rPr lang="it-IT" sz="1400" dirty="0">
                <a:latin typeface="Cambria" panose="02040503050406030204" pitchFamily="18" charset="0"/>
              </a:rPr>
              <a:t>il mio appartamento ai nord-africani </a:t>
            </a:r>
            <a:r>
              <a:rPr lang="it-IT" sz="1400" b="1" dirty="0">
                <a:solidFill>
                  <a:schemeClr val="accent5">
                    <a:lumMod val="50000"/>
                  </a:schemeClr>
                </a:solidFill>
                <a:latin typeface="Cambria" panose="02040503050406030204" pitchFamily="18" charset="0"/>
              </a:rPr>
              <a:t>(componente comportamentale)».</a:t>
            </a:r>
          </a:p>
        </p:txBody>
      </p:sp>
    </p:spTree>
    <p:extLst>
      <p:ext uri="{BB962C8B-B14F-4D97-AF65-F5344CB8AC3E}">
        <p14:creationId xmlns:p14="http://schemas.microsoft.com/office/powerpoint/2010/main" val="199421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0"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5931</Words>
  <Application>Microsoft Office PowerPoint</Application>
  <PresentationFormat>Widescreen</PresentationFormat>
  <Paragraphs>471</Paragraphs>
  <Slides>47</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47</vt:i4>
      </vt:variant>
    </vt:vector>
  </HeadingPairs>
  <TitlesOfParts>
    <vt:vector size="57" baseType="lpstr">
      <vt:lpstr>Arial</vt:lpstr>
      <vt:lpstr>Calibri</vt:lpstr>
      <vt:lpstr>Calibri Light</vt:lpstr>
      <vt:lpstr>Cambria</vt:lpstr>
      <vt:lpstr>Cambria Math</vt:lpstr>
      <vt:lpstr>inherit</vt:lpstr>
      <vt:lpstr>main-condensed_black</vt:lpstr>
      <vt:lpstr>title-regular</vt:lpstr>
      <vt:lpstr>TT Chocolates</vt:lpstr>
      <vt:lpstr>Tema di Office</vt:lpstr>
      <vt:lpstr>Presentazione standard di PowerPoint</vt:lpstr>
      <vt:lpstr>Presentazione standard di PowerPoint</vt:lpstr>
      <vt:lpstr>Presentazione standard di PowerPoint</vt:lpstr>
      <vt:lpstr>Progetto STEP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Calore e competenza: uno studio di Fiske </vt:lpstr>
      <vt:lpstr>Presentazione standard di PowerPoint</vt:lpstr>
      <vt:lpstr>Esempi di pregiudizi</vt:lpstr>
      <vt:lpstr>Attività per decostruire gli stereotipi culturali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Alessandra</dc:creator>
  <cp:lastModifiedBy>alessandra.fermani@unimc.it</cp:lastModifiedBy>
  <cp:revision>18</cp:revision>
  <dcterms:created xsi:type="dcterms:W3CDTF">2021-04-06T11:27:56Z</dcterms:created>
  <dcterms:modified xsi:type="dcterms:W3CDTF">2023-10-17T17:03:24Z</dcterms:modified>
</cp:coreProperties>
</file>