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78" r:id="rId14"/>
    <p:sldId id="268" r:id="rId15"/>
    <p:sldId id="269" r:id="rId16"/>
    <p:sldId id="270" r:id="rId17"/>
    <p:sldId id="271"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11/10/22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11/10/22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11/10/22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11/10/22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11/10/22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11/10/22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11/10/22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11/10/22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11/10/22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11/10/22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11/10/22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11/10/22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ur-lex.europa.eu/summary/glossary/eu_transport_policy.html" TargetMode="External"/><Relationship Id="rId2" Type="http://schemas.openxmlformats.org/officeDocument/2006/relationships/hyperlink" Target="http://eur-lex.europa.eu/summary/glossary/environment.html" TargetMode="External"/><Relationship Id="rId1" Type="http://schemas.openxmlformats.org/officeDocument/2006/relationships/slideLayout" Target="../slideLayouts/slideLayout2.xml"/><Relationship Id="rId5" Type="http://schemas.openxmlformats.org/officeDocument/2006/relationships/hyperlink" Target="http://eur-lex.europa.eu/summary/glossary/taxation.html" TargetMode="External"/><Relationship Id="rId4" Type="http://schemas.openxmlformats.org/officeDocument/2006/relationships/hyperlink" Target="http://eur-lex.europa.eu/summary/glossary/social_polic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10</a:t>
            </a:r>
          </a:p>
          <a:p>
            <a:pPr algn="l"/>
            <a:r>
              <a:rPr lang="it-IT"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it-IT" sz="3200" b="1" dirty="0"/>
              <a:t>L'impatto del diritto UE sull'ordinamento nazionale: efficacia diretta e primato</a:t>
            </a:r>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30FB2-E8CE-CF32-2A84-4AE47FCD26B7}"/>
              </a:ext>
            </a:extLst>
          </p:cNvPr>
          <p:cNvSpPr>
            <a:spLocks noGrp="1"/>
          </p:cNvSpPr>
          <p:nvPr>
            <p:ph type="title"/>
          </p:nvPr>
        </p:nvSpPr>
        <p:spPr/>
        <p:txBody>
          <a:bodyPr/>
          <a:lstStyle/>
          <a:p>
            <a:r>
              <a:rPr lang="it-IT" altLang="it-IT" sz="4400" b="1" dirty="0">
                <a:solidFill>
                  <a:srgbClr val="00B0F0"/>
                </a:solidFill>
              </a:rPr>
              <a:t>Efficacia diretta</a:t>
            </a:r>
            <a:endParaRPr lang="it-IT" dirty="0">
              <a:solidFill>
                <a:srgbClr val="00B0F0"/>
              </a:solidFill>
            </a:endParaRPr>
          </a:p>
        </p:txBody>
      </p:sp>
      <p:sp>
        <p:nvSpPr>
          <p:cNvPr id="3" name="Segnaposto contenuto 2">
            <a:extLst>
              <a:ext uri="{FF2B5EF4-FFF2-40B4-BE49-F238E27FC236}">
                <a16:creationId xmlns:a16="http://schemas.microsoft.com/office/drawing/2014/main" id="{D03F8FC3-0E38-F7FC-6CF8-D4787C71FA58}"/>
              </a:ext>
            </a:extLst>
          </p:cNvPr>
          <p:cNvSpPr>
            <a:spLocks noGrp="1"/>
          </p:cNvSpPr>
          <p:nvPr>
            <p:ph idx="1"/>
          </p:nvPr>
        </p:nvSpPr>
        <p:spPr/>
        <p:txBody>
          <a:bodyPr/>
          <a:lstStyle/>
          <a:p>
            <a:r>
              <a:rPr lang="it-IT" altLang="it-IT" dirty="0"/>
              <a:t>Efficacia diretta degli accordi internazionali:</a:t>
            </a:r>
          </a:p>
          <a:p>
            <a:pPr>
              <a:buFont typeface="Courier New" panose="02070309020205020404" pitchFamily="49" charset="0"/>
              <a:buChar char="o"/>
            </a:pPr>
            <a:r>
              <a:rPr lang="it-IT" altLang="it-IT" sz="2800" dirty="0"/>
              <a:t>CGUE, sentenza </a:t>
            </a:r>
            <a:r>
              <a:rPr lang="it-IT" altLang="it-IT" sz="2800" i="1" dirty="0" err="1"/>
              <a:t>Simutenkov</a:t>
            </a:r>
            <a:r>
              <a:rPr lang="it-IT" altLang="it-IT" sz="2800" i="1" dirty="0"/>
              <a:t> </a:t>
            </a:r>
            <a:r>
              <a:rPr lang="it-IT" altLang="it-IT" sz="2800" dirty="0"/>
              <a:t>(2005):</a:t>
            </a:r>
          </a:p>
          <a:p>
            <a:pPr>
              <a:buFont typeface="Courier New" panose="02070309020205020404" pitchFamily="49" charset="0"/>
              <a:buChar char="o"/>
            </a:pPr>
            <a:r>
              <a:rPr lang="it-IT" altLang="it-IT" sz="2800" dirty="0"/>
              <a:t>«una disposizione di un accordo concluso con paesi terzi dev’essere considerata direttamente applicabile </a:t>
            </a:r>
            <a:r>
              <a:rPr lang="it-IT" altLang="it-IT" sz="2800" dirty="0">
                <a:solidFill>
                  <a:srgbClr val="0070C0"/>
                </a:solidFill>
              </a:rPr>
              <a:t>quando</a:t>
            </a:r>
            <a:r>
              <a:rPr lang="it-IT" altLang="it-IT" sz="2800" dirty="0"/>
              <a:t>, avuto riguardo alla sua lettera, nonché all’oggetto e alla natura dell’accordo, </a:t>
            </a:r>
            <a:r>
              <a:rPr lang="it-IT" altLang="it-IT" sz="2800" dirty="0">
                <a:solidFill>
                  <a:srgbClr val="0070C0"/>
                </a:solidFill>
              </a:rPr>
              <a:t>stabilisce un obbligo chiaro e preciso che non è subordinato</a:t>
            </a:r>
            <a:r>
              <a:rPr lang="it-IT" altLang="it-IT" dirty="0">
                <a:solidFill>
                  <a:srgbClr val="0070C0"/>
                </a:solidFill>
              </a:rPr>
              <a:t> </a:t>
            </a:r>
            <a:r>
              <a:rPr lang="it-IT" altLang="it-IT" sz="2800" dirty="0">
                <a:solidFill>
                  <a:srgbClr val="0070C0"/>
                </a:solidFill>
              </a:rPr>
              <a:t>all’intervento di alcun atto ulteriore</a:t>
            </a:r>
            <a:r>
              <a:rPr lang="it-IT" altLang="it-IT" sz="2800" dirty="0"/>
              <a:t>».</a:t>
            </a:r>
          </a:p>
          <a:p>
            <a:endParaRPr lang="it-IT" dirty="0"/>
          </a:p>
        </p:txBody>
      </p:sp>
    </p:spTree>
    <p:extLst>
      <p:ext uri="{BB962C8B-B14F-4D97-AF65-F5344CB8AC3E}">
        <p14:creationId xmlns:p14="http://schemas.microsoft.com/office/powerpoint/2010/main" val="104796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5DA221-A207-E670-876C-9146E669E032}"/>
              </a:ext>
            </a:extLst>
          </p:cNvPr>
          <p:cNvSpPr>
            <a:spLocks noGrp="1"/>
          </p:cNvSpPr>
          <p:nvPr>
            <p:ph type="title"/>
          </p:nvPr>
        </p:nvSpPr>
        <p:spPr/>
        <p:txBody>
          <a:bodyPr/>
          <a:lstStyle/>
          <a:p>
            <a:r>
              <a:rPr lang="it-IT" altLang="it-IT" sz="4400"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2E679590-FC44-7912-47D3-A8A3ED0C38FE}"/>
              </a:ext>
            </a:extLst>
          </p:cNvPr>
          <p:cNvSpPr>
            <a:spLocks noGrp="1"/>
          </p:cNvSpPr>
          <p:nvPr>
            <p:ph idx="1"/>
          </p:nvPr>
        </p:nvSpPr>
        <p:spPr>
          <a:xfrm>
            <a:off x="838200" y="1690687"/>
            <a:ext cx="10515600" cy="4486275"/>
          </a:xfrm>
        </p:spPr>
        <p:txBody>
          <a:bodyPr/>
          <a:lstStyle/>
          <a:p>
            <a:pPr marL="0" indent="0">
              <a:buFontTx/>
              <a:buNone/>
              <a:defRPr/>
            </a:pPr>
            <a:r>
              <a:rPr lang="it-IT" altLang="it-IT" dirty="0"/>
              <a:t>Efficacia diretta e diritto derivato:</a:t>
            </a:r>
          </a:p>
          <a:p>
            <a:pPr>
              <a:defRPr/>
            </a:pPr>
            <a:r>
              <a:rPr lang="it-IT" altLang="it-IT" dirty="0"/>
              <a:t>Regolamenti: diretta applicabilità.</a:t>
            </a:r>
          </a:p>
          <a:p>
            <a:pPr>
              <a:defRPr/>
            </a:pPr>
            <a:r>
              <a:rPr lang="it-IT" altLang="it-IT" dirty="0"/>
              <a:t>Direttive: efficacia diretta, subordinata all’applicazione di condizioni aggiuntive: intervenuta scadenza del termine di attuazione; efficacia verticale</a:t>
            </a:r>
          </a:p>
          <a:p>
            <a:pPr>
              <a:defRPr/>
            </a:pPr>
            <a:r>
              <a:rPr lang="it-IT" altLang="it-IT" dirty="0"/>
              <a:t>Le decisioni hanno efficacia diretta solo verticale.</a:t>
            </a:r>
          </a:p>
          <a:p>
            <a:pPr>
              <a:defRPr/>
            </a:pPr>
            <a:r>
              <a:rPr lang="it-IT" altLang="it-IT" dirty="0"/>
              <a:t>Efficacia diretta: sanzione contro SM.</a:t>
            </a:r>
          </a:p>
          <a:p>
            <a:endParaRPr lang="it-IT" dirty="0"/>
          </a:p>
        </p:txBody>
      </p:sp>
    </p:spTree>
    <p:extLst>
      <p:ext uri="{BB962C8B-B14F-4D97-AF65-F5344CB8AC3E}">
        <p14:creationId xmlns:p14="http://schemas.microsoft.com/office/powerpoint/2010/main" val="282974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7BEE6-DE43-7BF0-E1EB-8CE12A991F21}"/>
              </a:ext>
            </a:extLst>
          </p:cNvPr>
          <p:cNvSpPr>
            <a:spLocks noGrp="1"/>
          </p:cNvSpPr>
          <p:nvPr>
            <p:ph type="title"/>
          </p:nvPr>
        </p:nvSpPr>
        <p:spPr>
          <a:xfrm>
            <a:off x="838200" y="365126"/>
            <a:ext cx="10515600" cy="912530"/>
          </a:xfrm>
        </p:spPr>
        <p:txBody>
          <a:bodyPr/>
          <a:lstStyle/>
          <a:p>
            <a:r>
              <a:rPr lang="it-IT" altLang="it-IT" sz="4400" b="1" dirty="0">
                <a:solidFill>
                  <a:srgbClr val="00B0F0"/>
                </a:solidFill>
              </a:rPr>
              <a:t>Primato del diritto UE</a:t>
            </a:r>
            <a:endParaRPr lang="it-IT" dirty="0">
              <a:solidFill>
                <a:srgbClr val="00B0F0"/>
              </a:solidFill>
            </a:endParaRPr>
          </a:p>
        </p:txBody>
      </p:sp>
      <p:sp>
        <p:nvSpPr>
          <p:cNvPr id="3" name="Segnaposto contenuto 2">
            <a:extLst>
              <a:ext uri="{FF2B5EF4-FFF2-40B4-BE49-F238E27FC236}">
                <a16:creationId xmlns:a16="http://schemas.microsoft.com/office/drawing/2014/main" id="{644032B7-C9E8-13CB-F0A9-6D8144D41825}"/>
              </a:ext>
            </a:extLst>
          </p:cNvPr>
          <p:cNvSpPr>
            <a:spLocks noGrp="1"/>
          </p:cNvSpPr>
          <p:nvPr>
            <p:ph idx="1"/>
          </p:nvPr>
        </p:nvSpPr>
        <p:spPr>
          <a:xfrm>
            <a:off x="838200" y="1402916"/>
            <a:ext cx="10515600" cy="4774048"/>
          </a:xfrm>
        </p:spPr>
        <p:txBody>
          <a:bodyPr>
            <a:normAutofit lnSpcReduction="10000"/>
          </a:bodyPr>
          <a:lstStyle/>
          <a:p>
            <a:r>
              <a:rPr lang="it-IT" altLang="it-IT" dirty="0"/>
              <a:t>Natura diversa dall’efficacia diretta;</a:t>
            </a:r>
          </a:p>
          <a:p>
            <a:r>
              <a:rPr lang="it-IT" altLang="it-IT" dirty="0"/>
              <a:t>Il primato non attiene agli effetti delle norme UE, </a:t>
            </a:r>
            <a:r>
              <a:rPr lang="it-IT" altLang="it-IT" b="1" dirty="0">
                <a:solidFill>
                  <a:srgbClr val="0070C0"/>
                </a:solidFill>
              </a:rPr>
              <a:t>ma costituisce un criterio di risoluzione delle antinomie tra norme UE e norme interne</a:t>
            </a:r>
            <a:r>
              <a:rPr lang="it-IT" altLang="it-IT" dirty="0"/>
              <a:t>.</a:t>
            </a:r>
          </a:p>
          <a:p>
            <a:r>
              <a:rPr lang="it-IT" b="1" i="1" u="none" strike="noStrike" dirty="0">
                <a:solidFill>
                  <a:srgbClr val="0070C0"/>
                </a:solidFill>
                <a:effectLst/>
                <a:latin typeface="-webkit-standard"/>
              </a:rPr>
              <a:t>Il principio del primato (chiamato anche «preminenza») del diritto dell’UE si basa sull’idea che ove insorga un conflitto tra un aspetto del diritto dell’UE e un aspetto della legge di uno Stato membro (diritto nazionale), il diritto dell’UE prevale</a:t>
            </a:r>
            <a:r>
              <a:rPr lang="it-IT" b="0" i="0" u="none" strike="noStrike" dirty="0">
                <a:solidFill>
                  <a:srgbClr val="000000"/>
                </a:solidFill>
                <a:effectLst/>
                <a:latin typeface="-webkit-standard"/>
              </a:rPr>
              <a:t>.</a:t>
            </a:r>
            <a:endParaRPr lang="it-IT" altLang="it-IT" dirty="0"/>
          </a:p>
          <a:p>
            <a:r>
              <a:rPr lang="it-IT" altLang="it-IT" dirty="0"/>
              <a:t>Creazione giurisprudenziale sulla base dell’interpretazione teleologica e dell’effetto utile:</a:t>
            </a:r>
          </a:p>
          <a:p>
            <a:pPr>
              <a:buFont typeface="Courier New" panose="02070309020205020404" pitchFamily="49" charset="0"/>
              <a:buChar char="o"/>
            </a:pPr>
            <a:r>
              <a:rPr lang="it-IT" altLang="it-IT" dirty="0"/>
              <a:t>Sentenza</a:t>
            </a:r>
            <a:r>
              <a:rPr lang="it-IT" altLang="it-IT" i="1" dirty="0"/>
              <a:t> </a:t>
            </a:r>
            <a:r>
              <a:rPr lang="it-IT" altLang="it-IT" dirty="0"/>
              <a:t>della Corte di Giustizia </a:t>
            </a:r>
            <a:r>
              <a:rPr lang="it-IT" altLang="it-IT" i="1" dirty="0"/>
              <a:t>Costa c. Enel </a:t>
            </a:r>
            <a:r>
              <a:rPr lang="it-IT" altLang="it-IT" dirty="0"/>
              <a:t>del 1964, </a:t>
            </a:r>
          </a:p>
          <a:p>
            <a:endParaRPr lang="it-IT" dirty="0"/>
          </a:p>
        </p:txBody>
      </p:sp>
    </p:spTree>
    <p:extLst>
      <p:ext uri="{BB962C8B-B14F-4D97-AF65-F5344CB8AC3E}">
        <p14:creationId xmlns:p14="http://schemas.microsoft.com/office/powerpoint/2010/main" val="397799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58D45-66E1-B8AA-DE53-96EA7993E391}"/>
              </a:ext>
            </a:extLst>
          </p:cNvPr>
          <p:cNvSpPr>
            <a:spLocks noGrp="1"/>
          </p:cNvSpPr>
          <p:nvPr>
            <p:ph type="title"/>
          </p:nvPr>
        </p:nvSpPr>
        <p:spPr/>
        <p:txBody>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26697850-FB6A-792A-8587-576CADB8E240}"/>
              </a:ext>
            </a:extLst>
          </p:cNvPr>
          <p:cNvSpPr>
            <a:spLocks noGrp="1"/>
          </p:cNvSpPr>
          <p:nvPr>
            <p:ph idx="1"/>
          </p:nvPr>
        </p:nvSpPr>
        <p:spPr>
          <a:xfrm>
            <a:off x="838200" y="1553227"/>
            <a:ext cx="10515600" cy="4623736"/>
          </a:xfrm>
        </p:spPr>
        <p:txBody>
          <a:bodyPr>
            <a:normAutofit fontScale="85000" lnSpcReduction="20000"/>
          </a:bodyPr>
          <a:lstStyle/>
          <a:p>
            <a:r>
              <a:rPr lang="it-IT" b="0" i="0" u="none" strike="noStrike" dirty="0">
                <a:solidFill>
                  <a:srgbClr val="000000"/>
                </a:solidFill>
                <a:effectLst/>
                <a:latin typeface="-webkit-standard"/>
              </a:rPr>
              <a:t>l primato del diritto dell’UE deve essere applicato a tutti gli atti nazionali, indipendentemente dal fatto che siano stati adottati prima o dopo l’atto dell’UE in questione. </a:t>
            </a:r>
          </a:p>
          <a:p>
            <a:r>
              <a:rPr lang="it-IT" b="0" i="0" u="none" strike="noStrike" dirty="0">
                <a:solidFill>
                  <a:srgbClr val="000000"/>
                </a:solidFill>
                <a:effectLst/>
                <a:latin typeface="-webkit-standard"/>
              </a:rPr>
              <a:t>Con il diritto dell’Unione che prevale sul diritto nazionale, il principio del primato è volto quindi a garantire che i cittadini siano tutelati uniformemente dal diritto dell’UE in tutti i territori dell’Unione</a:t>
            </a:r>
          </a:p>
          <a:p>
            <a:pPr algn="just"/>
            <a:r>
              <a:rPr lang="it-IT" b="0" i="0" u="none" strike="noStrike" dirty="0">
                <a:solidFill>
                  <a:srgbClr val="000000"/>
                </a:solidFill>
                <a:effectLst/>
                <a:latin typeface="-webkit-standard"/>
              </a:rPr>
              <a:t>Si noti che il primato del diritto dell’UE si applica solo laddove i paesi dell’Unione hanno ceduto la sovranità all’Unione, in settori quali il mercato unico, </a:t>
            </a:r>
            <a:r>
              <a:rPr lang="it-IT" b="1" i="0" u="none" strike="noStrike" dirty="0">
                <a:solidFill>
                  <a:srgbClr val="0070C0"/>
                </a:solidFill>
                <a:effectLst/>
                <a:latin typeface="-webkit-standard"/>
              </a:rPr>
              <a:t>l’</a:t>
            </a:r>
            <a:r>
              <a:rPr lang="it-IT" b="1" i="0" u="none" strike="noStrike" dirty="0">
                <a:solidFill>
                  <a:srgbClr val="0070C0"/>
                </a:solidFill>
                <a:effectLst/>
                <a:latin typeface="-webkit-standard"/>
                <a:hlinkClick r:id="rId2">
                  <a:extLst>
                    <a:ext uri="{A12FA001-AC4F-418D-AE19-62706E023703}">
                      <ahyp:hlinkClr xmlns:ahyp="http://schemas.microsoft.com/office/drawing/2018/hyperlinkcolor" val="tx"/>
                    </a:ext>
                  </a:extLst>
                </a:hlinkClick>
              </a:rPr>
              <a:t>ambiente</a:t>
            </a:r>
            <a:r>
              <a:rPr lang="it-IT" b="1" i="0" u="none" strike="noStrike" dirty="0">
                <a:solidFill>
                  <a:srgbClr val="0070C0"/>
                </a:solidFill>
                <a:effectLst/>
                <a:latin typeface="-webkit-standard"/>
              </a:rPr>
              <a:t>, i </a:t>
            </a:r>
            <a:r>
              <a:rPr lang="it-IT" b="1" i="0" u="none" strike="noStrike" dirty="0">
                <a:solidFill>
                  <a:srgbClr val="0070C0"/>
                </a:solidFill>
                <a:effectLst/>
                <a:latin typeface="-webkit-standard"/>
                <a:hlinkClick r:id="rId3">
                  <a:extLst>
                    <a:ext uri="{A12FA001-AC4F-418D-AE19-62706E023703}">
                      <ahyp:hlinkClr xmlns:ahyp="http://schemas.microsoft.com/office/drawing/2018/hyperlinkcolor" val="tx"/>
                    </a:ext>
                  </a:extLst>
                </a:hlinkClick>
              </a:rPr>
              <a:t>trasporti</a:t>
            </a:r>
            <a:r>
              <a:rPr lang="it-IT" b="1" i="0" u="none" strike="noStrike" dirty="0">
                <a:solidFill>
                  <a:srgbClr val="0070C0"/>
                </a:solidFill>
                <a:effectLst/>
                <a:latin typeface="-webkit-standard"/>
              </a:rPr>
              <a:t> ecc. </a:t>
            </a:r>
          </a:p>
          <a:p>
            <a:pPr algn="just"/>
            <a:r>
              <a:rPr lang="it-IT" b="1" i="0" u="none" strike="noStrike" dirty="0">
                <a:solidFill>
                  <a:srgbClr val="0070C0"/>
                </a:solidFill>
                <a:effectLst/>
                <a:latin typeface="-webkit-standard"/>
              </a:rPr>
              <a:t>Non si applica invece in settori quali la </a:t>
            </a:r>
            <a:r>
              <a:rPr lang="it-IT" b="1" i="0" u="none" strike="noStrike" dirty="0">
                <a:solidFill>
                  <a:srgbClr val="0070C0"/>
                </a:solidFill>
                <a:effectLst/>
                <a:latin typeface="-webkit-standard"/>
                <a:hlinkClick r:id="rId4">
                  <a:extLst>
                    <a:ext uri="{A12FA001-AC4F-418D-AE19-62706E023703}">
                      <ahyp:hlinkClr xmlns:ahyp="http://schemas.microsoft.com/office/drawing/2018/hyperlinkcolor" val="tx"/>
                    </a:ext>
                  </a:extLst>
                </a:hlinkClick>
              </a:rPr>
              <a:t>politica sociale</a:t>
            </a:r>
            <a:r>
              <a:rPr lang="it-IT" b="1" i="0" u="none" strike="noStrike" dirty="0">
                <a:solidFill>
                  <a:srgbClr val="0070C0"/>
                </a:solidFill>
                <a:effectLst/>
                <a:latin typeface="-webkit-standard"/>
              </a:rPr>
              <a:t> e la </a:t>
            </a:r>
            <a:r>
              <a:rPr lang="it-IT" b="1" i="0" u="none" strike="noStrike" dirty="0">
                <a:solidFill>
                  <a:srgbClr val="0070C0"/>
                </a:solidFill>
                <a:effectLst/>
                <a:latin typeface="-webkit-standard"/>
                <a:hlinkClick r:id="rId5">
                  <a:extLst>
                    <a:ext uri="{A12FA001-AC4F-418D-AE19-62706E023703}">
                      <ahyp:hlinkClr xmlns:ahyp="http://schemas.microsoft.com/office/drawing/2018/hyperlinkcolor" val="tx"/>
                    </a:ext>
                  </a:extLst>
                </a:hlinkClick>
              </a:rPr>
              <a:t>fiscalità</a:t>
            </a:r>
            <a:r>
              <a:rPr lang="it-IT" b="0" i="0" u="none" strike="noStrike" dirty="0">
                <a:solidFill>
                  <a:srgbClr val="000000"/>
                </a:solidFill>
                <a:effectLst/>
                <a:latin typeface="-webkit-standard"/>
              </a:rPr>
              <a:t>.</a:t>
            </a:r>
          </a:p>
          <a:p>
            <a:pPr algn="just"/>
            <a:r>
              <a:rPr lang="it-IT" b="0" i="0" u="none" strike="noStrike" dirty="0">
                <a:solidFill>
                  <a:srgbClr val="000000"/>
                </a:solidFill>
                <a:effectLst/>
                <a:latin typeface="-webkit-standard"/>
              </a:rPr>
              <a:t>Tuttavia, il primato del diritto dell’UE non è considerato assoluto. Ad esempio, se i regolamenti dell’Unione prevalgono sul diritto nazionale perché hanno un effetto diretto, le direttive non prevalgono, a meno che non siano state incorporate nella legislazione nazionale e siano applicabili.</a:t>
            </a:r>
          </a:p>
          <a:p>
            <a:endParaRPr lang="it-IT" dirty="0"/>
          </a:p>
        </p:txBody>
      </p:sp>
    </p:spTree>
    <p:extLst>
      <p:ext uri="{BB962C8B-B14F-4D97-AF65-F5344CB8AC3E}">
        <p14:creationId xmlns:p14="http://schemas.microsoft.com/office/powerpoint/2010/main" val="218345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1CC01-6FF1-8447-112A-5F1A1F883247}"/>
              </a:ext>
            </a:extLst>
          </p:cNvPr>
          <p:cNvSpPr>
            <a:spLocks noGrp="1"/>
          </p:cNvSpPr>
          <p:nvPr>
            <p:ph type="title"/>
          </p:nvPr>
        </p:nvSpPr>
        <p:spPr>
          <a:xfrm>
            <a:off x="838200" y="365125"/>
            <a:ext cx="10515600" cy="636957"/>
          </a:xfrm>
        </p:spPr>
        <p:txBody>
          <a:bodyPr>
            <a:normAutofit fontScale="90000"/>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023CDCE8-7965-ADDC-B87B-BCF4D79FF087}"/>
              </a:ext>
            </a:extLst>
          </p:cNvPr>
          <p:cNvSpPr>
            <a:spLocks noGrp="1"/>
          </p:cNvSpPr>
          <p:nvPr>
            <p:ph idx="1"/>
          </p:nvPr>
        </p:nvSpPr>
        <p:spPr>
          <a:xfrm>
            <a:off x="838200" y="1164921"/>
            <a:ext cx="10515600" cy="5012042"/>
          </a:xfrm>
        </p:spPr>
        <p:txBody>
          <a:bodyPr/>
          <a:lstStyle/>
          <a:p>
            <a:r>
              <a:rPr lang="it-IT" altLang="it-IT" sz="2800" dirty="0"/>
              <a:t>Nella sentenza </a:t>
            </a:r>
            <a:r>
              <a:rPr lang="it-IT" altLang="it-IT" sz="2800" b="1" i="1" dirty="0">
                <a:solidFill>
                  <a:srgbClr val="0070C0"/>
                </a:solidFill>
              </a:rPr>
              <a:t>Costa c. Enel </a:t>
            </a:r>
            <a:r>
              <a:rPr lang="it-IT" altLang="it-IT" sz="2800" dirty="0"/>
              <a:t>la Corte di Giustizia afferma le caratteristiche principali del primato del diritto UE:</a:t>
            </a:r>
          </a:p>
          <a:p>
            <a:r>
              <a:rPr lang="it-IT" altLang="it-IT" sz="2800" dirty="0"/>
              <a:t>istituendo una Comunità senza limiti di durata, dotata di propri organi, di personalità, di capacità giuridica, di capacità di rappresentanza sul piano internazionale, ed in ispecie di poteri effettivi provenienti da una limitazione di competenza o da un trasferimento di attribuzioni degli Stati alla Comunità, </a:t>
            </a:r>
          </a:p>
          <a:p>
            <a:r>
              <a:rPr lang="it-IT" altLang="it-IT" sz="2800" b="1" dirty="0">
                <a:solidFill>
                  <a:srgbClr val="0070C0"/>
                </a:solidFill>
              </a:rPr>
              <a:t>questi hanno limitato, sia pure in campi circoscritti, i loro poteri sovrani </a:t>
            </a:r>
            <a:r>
              <a:rPr lang="it-IT" altLang="it-IT" sz="2800" dirty="0">
                <a:solidFill>
                  <a:srgbClr val="0070C0"/>
                </a:solidFill>
              </a:rPr>
              <a:t>e creato quindi un complesso di diritto vincolante per i loro cittadini e per loro stess</a:t>
            </a:r>
            <a:r>
              <a:rPr lang="it-IT" altLang="it-IT" sz="2800" dirty="0"/>
              <a:t>i.</a:t>
            </a:r>
            <a:r>
              <a:rPr lang="it-IT" altLang="it-IT" dirty="0"/>
              <a:t> </a:t>
            </a:r>
          </a:p>
          <a:p>
            <a:endParaRPr lang="it-IT" dirty="0"/>
          </a:p>
        </p:txBody>
      </p:sp>
    </p:spTree>
    <p:extLst>
      <p:ext uri="{BB962C8B-B14F-4D97-AF65-F5344CB8AC3E}">
        <p14:creationId xmlns:p14="http://schemas.microsoft.com/office/powerpoint/2010/main" val="305524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8C752-1F2D-3112-3303-EAADF9E316C7}"/>
              </a:ext>
            </a:extLst>
          </p:cNvPr>
          <p:cNvSpPr>
            <a:spLocks noGrp="1"/>
          </p:cNvSpPr>
          <p:nvPr>
            <p:ph type="title"/>
          </p:nvPr>
        </p:nvSpPr>
        <p:spPr/>
        <p:txBody>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1C387D62-1214-521A-760E-4896494B76A0}"/>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it-IT" altLang="it-IT" i="1" dirty="0"/>
              <a:t>Caratteristiche del primato del diritto dell’Unione europea</a:t>
            </a:r>
            <a:r>
              <a:rPr lang="it-IT" altLang="it-IT" i="1" dirty="0">
                <a:sym typeface="Wingdings" pitchFamily="2" charset="2"/>
              </a:rPr>
              <a:t> (Costa c. Enel 1964):</a:t>
            </a:r>
            <a:endParaRPr lang="it-IT" altLang="it-IT" i="1" dirty="0"/>
          </a:p>
          <a:p>
            <a:pPr marL="514350" indent="-514350">
              <a:buFont typeface="+mj-lt"/>
              <a:buAutoNum type="alphaLcParenR"/>
            </a:pPr>
            <a:r>
              <a:rPr lang="it-IT" altLang="it-IT" i="1" dirty="0"/>
              <a:t>«</a:t>
            </a:r>
            <a:r>
              <a:rPr lang="it-IT" altLang="it-IT" dirty="0"/>
              <a:t>la Corte rileva che, a differenza dei comuni trattati internazionali, il trattato CEE ha istituito </a:t>
            </a:r>
            <a:r>
              <a:rPr lang="it-IT" altLang="it-IT" b="1" dirty="0">
                <a:solidFill>
                  <a:srgbClr val="0070C0"/>
                </a:solidFill>
              </a:rPr>
              <a:t>un proprio ordinamento giuridico, integrato nell’ordinamento giuridico degli Stati membri</a:t>
            </a:r>
            <a:r>
              <a:rPr lang="it-IT" altLang="it-IT" dirty="0">
                <a:solidFill>
                  <a:srgbClr val="0070C0"/>
                </a:solidFill>
              </a:rPr>
              <a:t> </a:t>
            </a:r>
            <a:r>
              <a:rPr lang="it-IT" altLang="it-IT" dirty="0"/>
              <a:t>all’atto dell’entrata in vigore del Trattato e che i giudici nazionali </a:t>
            </a:r>
            <a:r>
              <a:rPr lang="it-IT" altLang="it-IT" b="1" dirty="0">
                <a:solidFill>
                  <a:srgbClr val="0070C0"/>
                </a:solidFill>
              </a:rPr>
              <a:t>sono tenuti ad osservare</a:t>
            </a:r>
            <a:r>
              <a:rPr lang="it-IT" altLang="it-IT" i="1" dirty="0"/>
              <a:t>». </a:t>
            </a:r>
          </a:p>
          <a:p>
            <a:pPr marL="514350" indent="-514350">
              <a:buFont typeface="+mj-lt"/>
              <a:buAutoNum type="alphaLcParenR"/>
            </a:pPr>
            <a:r>
              <a:rPr lang="it-IT" altLang="it-IT" sz="2800" dirty="0"/>
              <a:t>«se l’efficacia del diritto comunitario variasse da uno Stato all’altro in funzione delle leggi interne posteriori, </a:t>
            </a:r>
            <a:r>
              <a:rPr lang="it-IT" altLang="it-IT" sz="2800" b="1" dirty="0">
                <a:solidFill>
                  <a:srgbClr val="0070C0"/>
                </a:solidFill>
              </a:rPr>
              <a:t>ciò metterebbe in pericolo l’attuazione degli scopi del Trattato</a:t>
            </a:r>
            <a:r>
              <a:rPr lang="it-IT" altLang="it-IT" sz="2800" dirty="0"/>
              <a:t>. Gli obblighi assunti col Trattato istitutivo della Comunità non sarebbero assoluti, ma condizionati, qualora le parti contraenti potessero sottrarsi alla loro osservanza mediante ulteriori provvedimenti legislativi». </a:t>
            </a:r>
          </a:p>
          <a:p>
            <a:pPr marL="514350" indent="-514350">
              <a:buFont typeface="+mj-lt"/>
              <a:buAutoNum type="alphaLcParenR"/>
            </a:pPr>
            <a:endParaRPr lang="it-IT" altLang="it-IT" i="1" dirty="0"/>
          </a:p>
          <a:p>
            <a:endParaRPr lang="it-IT" dirty="0"/>
          </a:p>
        </p:txBody>
      </p:sp>
    </p:spTree>
    <p:extLst>
      <p:ext uri="{BB962C8B-B14F-4D97-AF65-F5344CB8AC3E}">
        <p14:creationId xmlns:p14="http://schemas.microsoft.com/office/powerpoint/2010/main" val="403218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B9F3C-4796-BB78-B896-3165F761B992}"/>
              </a:ext>
            </a:extLst>
          </p:cNvPr>
          <p:cNvSpPr>
            <a:spLocks noGrp="1"/>
          </p:cNvSpPr>
          <p:nvPr>
            <p:ph type="title"/>
          </p:nvPr>
        </p:nvSpPr>
        <p:spPr/>
        <p:txBody>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59F78DE1-455A-A35F-D84A-D80F0ECDE518}"/>
              </a:ext>
            </a:extLst>
          </p:cNvPr>
          <p:cNvSpPr>
            <a:spLocks noGrp="1"/>
          </p:cNvSpPr>
          <p:nvPr>
            <p:ph idx="1"/>
          </p:nvPr>
        </p:nvSpPr>
        <p:spPr/>
        <p:txBody>
          <a:bodyPr/>
          <a:lstStyle/>
          <a:p>
            <a:pPr marL="0" indent="0">
              <a:buNone/>
            </a:pPr>
            <a:r>
              <a:rPr lang="it-IT" altLang="it-IT" sz="2800" dirty="0"/>
              <a:t>c) 	se l’efficacia del diritto comunitario variasse da uno Stato all’altro 	in </a:t>
            </a:r>
            <a:r>
              <a:rPr lang="it-IT" altLang="it-IT" dirty="0"/>
              <a:t> </a:t>
            </a:r>
            <a:r>
              <a:rPr lang="it-IT" altLang="it-IT" sz="2800" dirty="0"/>
              <a:t>funzione delle leggi interne posteriori, </a:t>
            </a:r>
            <a:r>
              <a:rPr lang="it-IT" altLang="it-IT" sz="2800" b="1" dirty="0">
                <a:solidFill>
                  <a:srgbClr val="0070C0"/>
                </a:solidFill>
              </a:rPr>
              <a:t>ciò metterebbe in 	pericolo l’attuazione degli scopi del Trattato</a:t>
            </a:r>
            <a:r>
              <a:rPr lang="it-IT" altLang="it-IT" sz="2800" dirty="0"/>
              <a:t>. Gli obblighi assunti 	col Trattato istitutivo della Comunità non sarebbero assoluti, ma 	condizionati, qualora le parti contraenti potessero sottrarsi alla 	loro osservanza mediante ulteriori provvedimenti legislativi 	(CGUE, </a:t>
            </a:r>
            <a:r>
              <a:rPr lang="it-IT" altLang="it-IT" sz="2800" i="1" dirty="0"/>
              <a:t>Costa v. Enel, 1964</a:t>
            </a:r>
            <a:r>
              <a:rPr lang="it-IT" altLang="it-IT" sz="2800" dirty="0"/>
              <a:t>). </a:t>
            </a:r>
          </a:p>
          <a:p>
            <a:endParaRPr lang="it-IT" altLang="it-IT" i="1" dirty="0"/>
          </a:p>
          <a:p>
            <a:endParaRPr lang="it-IT" dirty="0"/>
          </a:p>
        </p:txBody>
      </p:sp>
    </p:spTree>
    <p:extLst>
      <p:ext uri="{BB962C8B-B14F-4D97-AF65-F5344CB8AC3E}">
        <p14:creationId xmlns:p14="http://schemas.microsoft.com/office/powerpoint/2010/main" val="288227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7616CF-5F82-C487-AC58-11C04218D477}"/>
              </a:ext>
            </a:extLst>
          </p:cNvPr>
          <p:cNvSpPr>
            <a:spLocks noGrp="1"/>
          </p:cNvSpPr>
          <p:nvPr>
            <p:ph type="title"/>
          </p:nvPr>
        </p:nvSpPr>
        <p:spPr/>
        <p:txBody>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18A0EE6E-C3CC-F822-6047-CA0AE6D4D6BE}"/>
              </a:ext>
            </a:extLst>
          </p:cNvPr>
          <p:cNvSpPr>
            <a:spLocks noGrp="1"/>
          </p:cNvSpPr>
          <p:nvPr>
            <p:ph idx="1"/>
          </p:nvPr>
        </p:nvSpPr>
        <p:spPr/>
        <p:txBody>
          <a:bodyPr>
            <a:normAutofit/>
          </a:bodyPr>
          <a:lstStyle/>
          <a:p>
            <a:pPr marL="0" indent="0">
              <a:buFontTx/>
              <a:buNone/>
            </a:pPr>
            <a:r>
              <a:rPr lang="it-IT" altLang="it-IT" dirty="0"/>
              <a:t>La Corte di Giustizia nella sentenza </a:t>
            </a:r>
            <a:r>
              <a:rPr lang="it-IT" altLang="it-IT" i="1" dirty="0"/>
              <a:t>Simmenthal</a:t>
            </a:r>
            <a:r>
              <a:rPr lang="it-IT" altLang="it-IT" dirty="0"/>
              <a:t> del 1978 aggiunge che :</a:t>
            </a:r>
          </a:p>
          <a:p>
            <a:r>
              <a:rPr lang="it-IT" altLang="it-IT" b="1" dirty="0">
                <a:solidFill>
                  <a:srgbClr val="0070C0"/>
                </a:solidFill>
              </a:rPr>
              <a:t>qualsiasi giudice nazionale</a:t>
            </a:r>
            <a:r>
              <a:rPr lang="it-IT" altLang="it-IT" dirty="0"/>
              <a:t>, adito nell’ambito della sua competenza, </a:t>
            </a:r>
            <a:r>
              <a:rPr lang="it-IT" altLang="it-IT" b="1" dirty="0">
                <a:solidFill>
                  <a:srgbClr val="0070C0"/>
                </a:solidFill>
              </a:rPr>
              <a:t>ha l’obbligo </a:t>
            </a:r>
            <a:r>
              <a:rPr lang="it-IT" altLang="it-IT" dirty="0"/>
              <a:t>di applicare integralmente il diritto comunitario e di tutelare i diritti che questo attribuisce ai singoli,</a:t>
            </a:r>
          </a:p>
          <a:p>
            <a:r>
              <a:rPr lang="it-IT" altLang="it-IT" dirty="0"/>
              <a:t> </a:t>
            </a:r>
            <a:r>
              <a:rPr lang="it-IT" altLang="it-IT" b="1" dirty="0">
                <a:solidFill>
                  <a:srgbClr val="0070C0"/>
                </a:solidFill>
              </a:rPr>
              <a:t>disapplicando le disposizioni eventualmente contrastanti della legge interna</a:t>
            </a:r>
            <a:r>
              <a:rPr lang="it-IT" altLang="it-IT" dirty="0"/>
              <a:t>, sia anteriore sia successiva alla norma comunitaria».</a:t>
            </a:r>
          </a:p>
          <a:p>
            <a:pPr marL="514350" indent="-514350">
              <a:buFont typeface="+mj-lt"/>
              <a:buAutoNum type="alphaLcParenR"/>
            </a:pPr>
            <a:endParaRPr lang="it-IT" altLang="it-IT" dirty="0"/>
          </a:p>
          <a:p>
            <a:endParaRPr lang="it-IT" dirty="0"/>
          </a:p>
        </p:txBody>
      </p:sp>
    </p:spTree>
    <p:extLst>
      <p:ext uri="{BB962C8B-B14F-4D97-AF65-F5344CB8AC3E}">
        <p14:creationId xmlns:p14="http://schemas.microsoft.com/office/powerpoint/2010/main" val="397670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9C09A-740E-963B-D2A5-BE6B54347726}"/>
              </a:ext>
            </a:extLst>
          </p:cNvPr>
          <p:cNvSpPr>
            <a:spLocks noGrp="1"/>
          </p:cNvSpPr>
          <p:nvPr>
            <p:ph type="title"/>
          </p:nvPr>
        </p:nvSpPr>
        <p:spPr/>
        <p:txBody>
          <a:bodyPr/>
          <a:lstStyle/>
          <a:p>
            <a:r>
              <a:rPr lang="it-IT" altLang="it-IT" sz="4400" b="1" dirty="0">
                <a:solidFill>
                  <a:srgbClr val="00B0F0"/>
                </a:solidFill>
              </a:rPr>
              <a:t>Primato del diritto UE</a:t>
            </a:r>
            <a:endParaRPr lang="it-IT" dirty="0"/>
          </a:p>
        </p:txBody>
      </p:sp>
      <p:sp>
        <p:nvSpPr>
          <p:cNvPr id="3" name="Segnaposto contenuto 2">
            <a:extLst>
              <a:ext uri="{FF2B5EF4-FFF2-40B4-BE49-F238E27FC236}">
                <a16:creationId xmlns:a16="http://schemas.microsoft.com/office/drawing/2014/main" id="{CE10D046-D956-3AD7-6E73-C361538BF146}"/>
              </a:ext>
            </a:extLst>
          </p:cNvPr>
          <p:cNvSpPr>
            <a:spLocks noGrp="1"/>
          </p:cNvSpPr>
          <p:nvPr>
            <p:ph idx="1"/>
          </p:nvPr>
        </p:nvSpPr>
        <p:spPr>
          <a:xfrm>
            <a:off x="838200" y="1825625"/>
            <a:ext cx="10515600" cy="4667250"/>
          </a:xfrm>
        </p:spPr>
        <p:txBody>
          <a:bodyPr>
            <a:normAutofit fontScale="92500"/>
          </a:bodyPr>
          <a:lstStyle/>
          <a:p>
            <a:pPr marL="0" indent="0">
              <a:buNone/>
            </a:pPr>
            <a:r>
              <a:rPr lang="it-IT" altLang="it-IT" dirty="0"/>
              <a:t>In più, la </a:t>
            </a:r>
            <a:r>
              <a:rPr lang="it-IT" altLang="it-IT" sz="2800" dirty="0"/>
              <a:t>Corte costituzionale, </a:t>
            </a:r>
            <a:r>
              <a:rPr lang="it-IT" altLang="it-IT" sz="2800" dirty="0" err="1"/>
              <a:t>sent</a:t>
            </a:r>
            <a:r>
              <a:rPr lang="it-IT" altLang="it-IT" sz="2800" dirty="0"/>
              <a:t>. n. 170/1984 (</a:t>
            </a:r>
            <a:r>
              <a:rPr lang="it-IT" altLang="it-IT" sz="2800" dirty="0" err="1"/>
              <a:t>Granital</a:t>
            </a:r>
            <a:r>
              <a:rPr lang="it-IT" altLang="it-IT" sz="2800" dirty="0"/>
              <a:t>) afferma che:</a:t>
            </a:r>
            <a:endParaRPr lang="it-IT" altLang="it-IT" dirty="0"/>
          </a:p>
          <a:p>
            <a:r>
              <a:rPr lang="it-IT" altLang="it-IT" dirty="0"/>
              <a:t>«Precisamente, le disposizioni della CEE, le quali soddisfano i requisiti dell'immediata applicabilità devono, al medesimo titolo, entrare e permanere in vigore nel territorio italiano, </a:t>
            </a:r>
            <a:r>
              <a:rPr lang="it-IT" altLang="it-IT" b="1" dirty="0">
                <a:solidFill>
                  <a:srgbClr val="0070C0"/>
                </a:solidFill>
              </a:rPr>
              <a:t>senza che la sfera della loro efficacia possa essere intaccata dalla legge ordinaria dello Stato</a:t>
            </a:r>
            <a:r>
              <a:rPr lang="it-IT" altLang="it-IT" dirty="0"/>
              <a:t>. Non importa, al riguardo, se questa legge sia anteriore o successiva». </a:t>
            </a:r>
          </a:p>
          <a:p>
            <a:r>
              <a:rPr lang="it-IT" altLang="it-IT" sz="2800" dirty="0"/>
              <a:t>«la norma interna contraria al diritto comunitario non risulta nemmeno affetta da alcuna nullità… Il regolamento non può abrogare, modificare o derogare le confliggenti norme nazionali, né invalidarne le statuizioni…. Ad avviso della Corte, (i due ordinamenti) sono </a:t>
            </a:r>
            <a:r>
              <a:rPr lang="it-IT" altLang="it-IT" sz="2800" b="1" dirty="0">
                <a:solidFill>
                  <a:srgbClr val="0070C0"/>
                </a:solidFill>
              </a:rPr>
              <a:t>distinti e reciprocamente autonomi</a:t>
            </a:r>
            <a:r>
              <a:rPr lang="it-IT" altLang="it-IT" b="1" dirty="0">
                <a:solidFill>
                  <a:srgbClr val="0070C0"/>
                </a:solidFill>
              </a:rPr>
              <a:t> </a:t>
            </a:r>
            <a:r>
              <a:rPr lang="it-IT" altLang="it-IT" sz="2800" dirty="0"/>
              <a:t>la legge interna non interferisce nella sfera occupata da tale atto, la quale è interamente attratta sotto il diritto comunitario».</a:t>
            </a:r>
            <a:r>
              <a:rPr lang="it-IT" altLang="it-IT" dirty="0"/>
              <a:t> </a:t>
            </a:r>
          </a:p>
          <a:p>
            <a:endParaRPr lang="it-IT" altLang="it-IT" dirty="0"/>
          </a:p>
          <a:p>
            <a:endParaRPr lang="it-IT" dirty="0"/>
          </a:p>
        </p:txBody>
      </p:sp>
    </p:spTree>
    <p:extLst>
      <p:ext uri="{BB962C8B-B14F-4D97-AF65-F5344CB8AC3E}">
        <p14:creationId xmlns:p14="http://schemas.microsoft.com/office/powerpoint/2010/main" val="305273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AE8E1-4829-5558-E74E-06061620A11D}"/>
              </a:ext>
            </a:extLst>
          </p:cNvPr>
          <p:cNvSpPr>
            <a:spLocks noGrp="1"/>
          </p:cNvSpPr>
          <p:nvPr>
            <p:ph type="title"/>
          </p:nvPr>
        </p:nvSpPr>
        <p:spPr/>
        <p:txBody>
          <a:bodyPr/>
          <a:lstStyle/>
          <a:p>
            <a:r>
              <a:rPr lang="it-IT" b="1" dirty="0">
                <a:solidFill>
                  <a:srgbClr val="00B0F0"/>
                </a:solidFill>
              </a:rPr>
              <a:t>Efficacia diretta</a:t>
            </a:r>
          </a:p>
        </p:txBody>
      </p:sp>
      <p:sp>
        <p:nvSpPr>
          <p:cNvPr id="3" name="Segnaposto contenuto 2">
            <a:extLst>
              <a:ext uri="{FF2B5EF4-FFF2-40B4-BE49-F238E27FC236}">
                <a16:creationId xmlns:a16="http://schemas.microsoft.com/office/drawing/2014/main" id="{EB8E74EA-02DB-2C10-9905-890311F484A4}"/>
              </a:ext>
            </a:extLst>
          </p:cNvPr>
          <p:cNvSpPr>
            <a:spLocks noGrp="1"/>
          </p:cNvSpPr>
          <p:nvPr>
            <p:ph idx="1"/>
          </p:nvPr>
        </p:nvSpPr>
        <p:spPr/>
        <p:txBody>
          <a:bodyPr/>
          <a:lstStyle/>
          <a:p>
            <a:pPr marL="0" indent="0">
              <a:buFontTx/>
              <a:buNone/>
            </a:pPr>
            <a:r>
              <a:rPr lang="it-IT" altLang="it-IT" dirty="0"/>
              <a:t>Definizione di efficacia diretta:</a:t>
            </a:r>
          </a:p>
          <a:p>
            <a:r>
              <a:rPr lang="it-IT" altLang="it-IT" dirty="0"/>
              <a:t>Il diritto comunitario, indipendentemente dalle norme emananti dagli Stati membri, nello stesso modo in cui impone ai singoli degli obblighi, </a:t>
            </a:r>
            <a:r>
              <a:rPr lang="it-IT" altLang="it-IT" b="1" dirty="0">
                <a:solidFill>
                  <a:srgbClr val="0070C0"/>
                </a:solidFill>
              </a:rPr>
              <a:t>attribuisce loro dei diritti soggettivi;</a:t>
            </a:r>
          </a:p>
          <a:p>
            <a:r>
              <a:rPr lang="it-IT" altLang="it-IT" dirty="0"/>
              <a:t>l' articolo 12 (del Trattato di Roma) ha valore precettivo ed </a:t>
            </a:r>
            <a:r>
              <a:rPr lang="it-IT" altLang="it-IT" b="1" dirty="0">
                <a:solidFill>
                  <a:srgbClr val="0070C0"/>
                </a:solidFill>
              </a:rPr>
              <a:t>attribuisce ai</a:t>
            </a:r>
            <a:r>
              <a:rPr lang="it-IT" altLang="it-IT" dirty="0"/>
              <a:t> </a:t>
            </a:r>
            <a:r>
              <a:rPr lang="it-IT" altLang="it-IT" b="1" dirty="0">
                <a:solidFill>
                  <a:srgbClr val="0070C0"/>
                </a:solidFill>
              </a:rPr>
              <a:t>singoli dei diritti soggettivi che i giudici nazionali sono tenuti a tutelare</a:t>
            </a:r>
            <a:r>
              <a:rPr lang="it-IT" altLang="it-IT" dirty="0">
                <a:solidFill>
                  <a:srgbClr val="0070C0"/>
                </a:solidFill>
              </a:rPr>
              <a:t>. </a:t>
            </a:r>
          </a:p>
          <a:p>
            <a:r>
              <a:rPr lang="it-IT" altLang="it-IT" dirty="0"/>
              <a:t>Corte di Giustizia, sentenza </a:t>
            </a:r>
            <a:r>
              <a:rPr lang="it-IT" altLang="it-IT" i="1" dirty="0"/>
              <a:t>Van </a:t>
            </a:r>
            <a:r>
              <a:rPr lang="it-IT" altLang="it-IT" i="1" dirty="0" err="1"/>
              <a:t>Gend</a:t>
            </a:r>
            <a:r>
              <a:rPr lang="it-IT" altLang="it-IT" i="1" dirty="0"/>
              <a:t> en </a:t>
            </a:r>
            <a:r>
              <a:rPr lang="it-IT" altLang="it-IT" i="1" dirty="0" err="1"/>
              <a:t>Loos</a:t>
            </a:r>
            <a:r>
              <a:rPr lang="it-IT" altLang="it-IT" i="1" dirty="0"/>
              <a:t> </a:t>
            </a:r>
            <a:r>
              <a:rPr lang="it-IT" altLang="it-IT" dirty="0"/>
              <a:t>(1963).</a:t>
            </a:r>
          </a:p>
          <a:p>
            <a:pPr marL="0" indent="0">
              <a:buFontTx/>
              <a:buNone/>
            </a:pPr>
            <a:endParaRPr lang="it-IT" altLang="it-IT" dirty="0"/>
          </a:p>
          <a:p>
            <a:endParaRPr lang="it-IT" dirty="0"/>
          </a:p>
        </p:txBody>
      </p:sp>
    </p:spTree>
    <p:extLst>
      <p:ext uri="{BB962C8B-B14F-4D97-AF65-F5344CB8AC3E}">
        <p14:creationId xmlns:p14="http://schemas.microsoft.com/office/powerpoint/2010/main" val="166305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11B9DA-4A4A-17FB-86C3-24BB84447070}"/>
              </a:ext>
            </a:extLst>
          </p:cNvPr>
          <p:cNvSpPr>
            <a:spLocks noGrp="1"/>
          </p:cNvSpPr>
          <p:nvPr>
            <p:ph type="title"/>
          </p:nvPr>
        </p:nvSpPr>
        <p:spPr/>
        <p:txBody>
          <a:bodyPr/>
          <a:lstStyle/>
          <a:p>
            <a:r>
              <a:rPr lang="it-IT"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EAF8C65C-8288-A5A0-02D1-B93FF6ADE87E}"/>
              </a:ext>
            </a:extLst>
          </p:cNvPr>
          <p:cNvSpPr>
            <a:spLocks noGrp="1"/>
          </p:cNvSpPr>
          <p:nvPr>
            <p:ph idx="1"/>
          </p:nvPr>
        </p:nvSpPr>
        <p:spPr>
          <a:xfrm>
            <a:off x="838200" y="1503123"/>
            <a:ext cx="10515600" cy="4673840"/>
          </a:xfrm>
        </p:spPr>
        <p:txBody>
          <a:bodyPr>
            <a:normAutofit/>
          </a:bodyPr>
          <a:lstStyle/>
          <a:p>
            <a:pPr algn="just"/>
            <a:r>
              <a:rPr lang="it-IT" altLang="it-IT" sz="2800" b="1" u="sng" dirty="0">
                <a:solidFill>
                  <a:srgbClr val="0070C0"/>
                </a:solidFill>
              </a:rPr>
              <a:t>Efficacia diretta  </a:t>
            </a:r>
            <a:r>
              <a:rPr lang="it-IT" altLang="it-IT" sz="2800" u="sng" dirty="0"/>
              <a:t>è </a:t>
            </a:r>
            <a:r>
              <a:rPr lang="it-IT" altLang="it-IT" sz="2800" b="1" u="sng" dirty="0">
                <a:solidFill>
                  <a:srgbClr val="0070C0"/>
                </a:solidFill>
              </a:rPr>
              <a:t>la capacità di talune norme di diritto UE </a:t>
            </a:r>
            <a:r>
              <a:rPr lang="it-IT" altLang="it-IT" sz="2800" u="sng" dirty="0"/>
              <a:t>di attribuire agli individui </a:t>
            </a:r>
            <a:r>
              <a:rPr lang="it-IT" altLang="it-IT" sz="2800" b="1" u="sng" dirty="0">
                <a:solidFill>
                  <a:srgbClr val="0070C0"/>
                </a:solidFill>
              </a:rPr>
              <a:t>diritti tutelabili dinanzi ai giudici nazionali</a:t>
            </a:r>
            <a:r>
              <a:rPr lang="it-IT" altLang="it-IT" sz="2800" dirty="0"/>
              <a:t>.</a:t>
            </a:r>
          </a:p>
          <a:p>
            <a:r>
              <a:rPr lang="it-IT" altLang="it-IT" sz="2800" dirty="0"/>
              <a:t>Differenza con la diretta applicabilità. </a:t>
            </a:r>
          </a:p>
          <a:p>
            <a:r>
              <a:rPr lang="it-IT" altLang="it-IT" sz="2800" dirty="0"/>
              <a:t>Infatti la </a:t>
            </a:r>
            <a:r>
              <a:rPr lang="it-IT" altLang="it-IT" sz="2800" b="1" u="sng" dirty="0">
                <a:solidFill>
                  <a:srgbClr val="0070C0"/>
                </a:solidFill>
              </a:rPr>
              <a:t>diretta applicabilità </a:t>
            </a:r>
            <a:r>
              <a:rPr lang="it-IT" b="1" u="sng" dirty="0">
                <a:solidFill>
                  <a:srgbClr val="0070C0"/>
                </a:solidFill>
              </a:rPr>
              <a:t>è una caratteristica della norma</a:t>
            </a:r>
            <a:r>
              <a:rPr lang="it-IT" dirty="0"/>
              <a:t>, nelle forme stabilite dal Trattato ed in quanto stabilito dal Trattato stesso, che si estrinseca nel ‘collegamento diretto’ tra lo strumento legislativo comunitario e le parti nei cui confronti la stessa si applica, siano esse pubbliche o private, </a:t>
            </a:r>
            <a:r>
              <a:rPr lang="it-IT" b="1" dirty="0">
                <a:solidFill>
                  <a:srgbClr val="0070C0"/>
                </a:solidFill>
              </a:rPr>
              <a:t>senza che intervenga alcun tipo di norma di implementazione ad opera del singolo Stato Membro</a:t>
            </a:r>
            <a:r>
              <a:rPr lang="it-IT" dirty="0"/>
              <a:t>. </a:t>
            </a:r>
          </a:p>
        </p:txBody>
      </p:sp>
    </p:spTree>
    <p:extLst>
      <p:ext uri="{BB962C8B-B14F-4D97-AF65-F5344CB8AC3E}">
        <p14:creationId xmlns:p14="http://schemas.microsoft.com/office/powerpoint/2010/main" val="106899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EEC265-C88D-33C8-5C43-21E51CFFA817}"/>
              </a:ext>
            </a:extLst>
          </p:cNvPr>
          <p:cNvSpPr>
            <a:spLocks noGrp="1"/>
          </p:cNvSpPr>
          <p:nvPr>
            <p:ph type="title"/>
          </p:nvPr>
        </p:nvSpPr>
        <p:spPr/>
        <p:txBody>
          <a:bodyPr/>
          <a:lstStyle/>
          <a:p>
            <a:r>
              <a:rPr lang="it-IT"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5EE93B28-E116-BAC0-DEDE-6544A97E7229}"/>
              </a:ext>
            </a:extLst>
          </p:cNvPr>
          <p:cNvSpPr>
            <a:spLocks noGrp="1"/>
          </p:cNvSpPr>
          <p:nvPr>
            <p:ph idx="1"/>
          </p:nvPr>
        </p:nvSpPr>
        <p:spPr>
          <a:xfrm>
            <a:off x="838200" y="1565753"/>
            <a:ext cx="10515600" cy="4611210"/>
          </a:xfrm>
        </p:spPr>
        <p:txBody>
          <a:bodyPr/>
          <a:lstStyle/>
          <a:p>
            <a:pPr algn="just">
              <a:buFontTx/>
              <a:buNone/>
            </a:pPr>
            <a:r>
              <a:rPr lang="it-IT" altLang="it-IT" dirty="0"/>
              <a:t>L’efficacia diretta è una n</a:t>
            </a:r>
            <a:r>
              <a:rPr lang="it-IT" altLang="it-IT" sz="2800" dirty="0"/>
              <a:t>ozione di creazione giurisprudenziale, applicabile a tutte le fonti UE.</a:t>
            </a:r>
          </a:p>
          <a:p>
            <a:pPr marL="0" indent="0">
              <a:buFontTx/>
              <a:buNone/>
              <a:defRPr/>
            </a:pPr>
            <a:r>
              <a:rPr lang="it-IT" altLang="it-IT" dirty="0"/>
              <a:t>Per applicare l’efficacia diretta sono necessari due presupposti:</a:t>
            </a:r>
          </a:p>
          <a:p>
            <a:pPr>
              <a:defRPr/>
            </a:pPr>
            <a:r>
              <a:rPr lang="it-IT" altLang="it-IT" b="1" dirty="0">
                <a:solidFill>
                  <a:srgbClr val="0070C0"/>
                </a:solidFill>
              </a:rPr>
              <a:t>sufficiente chiarezza e precisione</a:t>
            </a:r>
            <a:r>
              <a:rPr lang="it-IT" altLang="it-IT" dirty="0">
                <a:solidFill>
                  <a:srgbClr val="0070C0"/>
                </a:solidFill>
              </a:rPr>
              <a:t>;</a:t>
            </a:r>
          </a:p>
          <a:p>
            <a:pPr>
              <a:defRPr/>
            </a:pPr>
            <a:r>
              <a:rPr lang="it-IT" altLang="it-IT" b="1" dirty="0" err="1">
                <a:solidFill>
                  <a:srgbClr val="0070C0"/>
                </a:solidFill>
              </a:rPr>
              <a:t>incondizionatezza</a:t>
            </a:r>
            <a:r>
              <a:rPr lang="it-IT" altLang="it-IT" dirty="0">
                <a:solidFill>
                  <a:srgbClr val="0070C0"/>
                </a:solidFill>
              </a:rPr>
              <a:t>.</a:t>
            </a:r>
          </a:p>
          <a:p>
            <a:pPr marL="0" indent="0">
              <a:buFontTx/>
              <a:buNone/>
              <a:defRPr/>
            </a:pPr>
            <a:r>
              <a:rPr lang="it-IT" altLang="it-IT" dirty="0"/>
              <a:t>La Corte di Giustizia nella sentenza </a:t>
            </a:r>
            <a:r>
              <a:rPr lang="it-IT" altLang="it-IT" i="1" dirty="0"/>
              <a:t>Van </a:t>
            </a:r>
            <a:r>
              <a:rPr lang="it-IT" altLang="it-IT" i="1" dirty="0" err="1"/>
              <a:t>Gend</a:t>
            </a:r>
            <a:r>
              <a:rPr lang="it-IT" altLang="it-IT" i="1" dirty="0"/>
              <a:t> en </a:t>
            </a:r>
            <a:r>
              <a:rPr lang="it-IT" altLang="it-IT" i="1" dirty="0" err="1"/>
              <a:t>Loos</a:t>
            </a:r>
            <a:r>
              <a:rPr lang="it-IT" altLang="it-IT" dirty="0"/>
              <a:t> del 1963 afferma che:</a:t>
            </a:r>
          </a:p>
          <a:p>
            <a:pPr marL="0" indent="0">
              <a:buFontTx/>
              <a:buNone/>
              <a:defRPr/>
            </a:pPr>
            <a:r>
              <a:rPr lang="it-IT" altLang="it-IT" dirty="0"/>
              <a:t>«il disposto dell' articolo 12 pone </a:t>
            </a:r>
            <a:r>
              <a:rPr lang="it-IT" altLang="it-IT" b="1" dirty="0">
                <a:solidFill>
                  <a:srgbClr val="0070C0"/>
                </a:solidFill>
              </a:rPr>
              <a:t>un divieto chiaro e incondizionato </a:t>
            </a:r>
            <a:r>
              <a:rPr lang="it-IT" altLang="it-IT" dirty="0"/>
              <a:t>che si concreta in un obbligo non già di fare, bensì di non fare».</a:t>
            </a:r>
          </a:p>
          <a:p>
            <a:endParaRPr lang="it-IT" dirty="0"/>
          </a:p>
        </p:txBody>
      </p:sp>
    </p:spTree>
    <p:extLst>
      <p:ext uri="{BB962C8B-B14F-4D97-AF65-F5344CB8AC3E}">
        <p14:creationId xmlns:p14="http://schemas.microsoft.com/office/powerpoint/2010/main" val="242699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67F07-500C-2149-E253-706FC9773BDD}"/>
              </a:ext>
            </a:extLst>
          </p:cNvPr>
          <p:cNvSpPr>
            <a:spLocks noGrp="1"/>
          </p:cNvSpPr>
          <p:nvPr>
            <p:ph type="title"/>
          </p:nvPr>
        </p:nvSpPr>
        <p:spPr/>
        <p:txBody>
          <a:bodyPr/>
          <a:lstStyle/>
          <a:p>
            <a:r>
              <a:rPr lang="it-IT"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A081D346-3538-2795-F362-5E3E05E34733}"/>
              </a:ext>
            </a:extLst>
          </p:cNvPr>
          <p:cNvSpPr>
            <a:spLocks noGrp="1"/>
          </p:cNvSpPr>
          <p:nvPr>
            <p:ph idx="1"/>
          </p:nvPr>
        </p:nvSpPr>
        <p:spPr>
          <a:xfrm>
            <a:off x="838200" y="1553227"/>
            <a:ext cx="10515600" cy="4623736"/>
          </a:xfrm>
        </p:spPr>
        <p:txBody>
          <a:bodyPr/>
          <a:lstStyle/>
          <a:p>
            <a:pPr marL="0" indent="0">
              <a:buFontTx/>
              <a:buNone/>
            </a:pPr>
            <a:r>
              <a:rPr lang="it-IT" altLang="it-IT" dirty="0"/>
              <a:t>Nozione di </a:t>
            </a:r>
            <a:r>
              <a:rPr lang="it-IT" altLang="it-IT" b="1" dirty="0">
                <a:solidFill>
                  <a:srgbClr val="0070C0"/>
                </a:solidFill>
              </a:rPr>
              <a:t>s</a:t>
            </a:r>
            <a:r>
              <a:rPr lang="it-IT" altLang="it-IT" sz="2800" b="1" dirty="0">
                <a:solidFill>
                  <a:srgbClr val="0070C0"/>
                </a:solidFill>
              </a:rPr>
              <a:t>ufficiente chiarezza e precisione</a:t>
            </a:r>
            <a:r>
              <a:rPr lang="it-IT" altLang="it-IT" sz="2800" dirty="0"/>
              <a:t>:</a:t>
            </a:r>
          </a:p>
          <a:p>
            <a:r>
              <a:rPr lang="it-IT" altLang="it-IT" sz="2800" dirty="0"/>
              <a:t>formulazione della disposizione tale che il contenuto della stessa sia idoneo a determinare in termini puntuali gli elementi del rapporto diritto-obbligo pertinente;</a:t>
            </a:r>
          </a:p>
          <a:p>
            <a:r>
              <a:rPr lang="it-IT" altLang="it-IT" dirty="0"/>
              <a:t>La Corte di Giustizia nella </a:t>
            </a:r>
            <a:r>
              <a:rPr lang="it-IT" altLang="it-IT" sz="2800" dirty="0"/>
              <a:t>sentenza </a:t>
            </a:r>
            <a:r>
              <a:rPr lang="it-IT" altLang="it-IT" sz="2800" i="1" dirty="0" err="1"/>
              <a:t>Francovich</a:t>
            </a:r>
            <a:r>
              <a:rPr lang="it-IT" altLang="it-IT" sz="2800" dirty="0"/>
              <a:t> del 1991</a:t>
            </a:r>
            <a:r>
              <a:rPr lang="it-IT" altLang="it-IT" dirty="0"/>
              <a:t> afferma che t</a:t>
            </a:r>
            <a:r>
              <a:rPr lang="it-IT" altLang="it-IT" sz="2800" dirty="0"/>
              <a:t>ale esame deve riguardare tre aspetti:</a:t>
            </a:r>
          </a:p>
          <a:p>
            <a:pPr>
              <a:buFont typeface="Courier New" panose="02070309020205020404" pitchFamily="49" charset="0"/>
              <a:buChar char="o"/>
            </a:pPr>
            <a:r>
              <a:rPr lang="it-IT" altLang="it-IT" sz="2800" dirty="0"/>
              <a:t>La determinazione dei </a:t>
            </a:r>
            <a:r>
              <a:rPr lang="it-IT" altLang="it-IT" sz="2800" b="1" dirty="0">
                <a:solidFill>
                  <a:srgbClr val="0070C0"/>
                </a:solidFill>
              </a:rPr>
              <a:t>beneficiari</a:t>
            </a:r>
            <a:r>
              <a:rPr lang="it-IT" altLang="it-IT" dirty="0"/>
              <a:t>;</a:t>
            </a:r>
          </a:p>
          <a:p>
            <a:pPr>
              <a:buFont typeface="Courier New" panose="02070309020205020404" pitchFamily="49" charset="0"/>
              <a:buChar char="o"/>
            </a:pPr>
            <a:r>
              <a:rPr lang="it-IT" altLang="it-IT" sz="2800" dirty="0"/>
              <a:t>il </a:t>
            </a:r>
            <a:r>
              <a:rPr lang="it-IT" altLang="it-IT" sz="2800" b="1" dirty="0">
                <a:solidFill>
                  <a:srgbClr val="0070C0"/>
                </a:solidFill>
              </a:rPr>
              <a:t>contenuto</a:t>
            </a:r>
            <a:r>
              <a:rPr lang="it-IT" altLang="it-IT" dirty="0"/>
              <a:t>;</a:t>
            </a:r>
          </a:p>
          <a:p>
            <a:pPr>
              <a:buFont typeface="Courier New" panose="02070309020205020404" pitchFamily="49" charset="0"/>
              <a:buChar char="o"/>
            </a:pPr>
            <a:r>
              <a:rPr lang="it-IT" altLang="it-IT" sz="2800" dirty="0"/>
              <a:t>e </a:t>
            </a:r>
            <a:r>
              <a:rPr lang="it-IT" altLang="it-IT" sz="2800" b="1" dirty="0">
                <a:solidFill>
                  <a:srgbClr val="0070C0"/>
                </a:solidFill>
              </a:rPr>
              <a:t>l'identità del soggetto obbligato</a:t>
            </a:r>
            <a:r>
              <a:rPr lang="it-IT" altLang="it-IT" sz="2800" dirty="0"/>
              <a:t>.</a:t>
            </a:r>
          </a:p>
          <a:p>
            <a:endParaRPr lang="it-IT" dirty="0"/>
          </a:p>
        </p:txBody>
      </p:sp>
    </p:spTree>
    <p:extLst>
      <p:ext uri="{BB962C8B-B14F-4D97-AF65-F5344CB8AC3E}">
        <p14:creationId xmlns:p14="http://schemas.microsoft.com/office/powerpoint/2010/main" val="295678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FA4FF-A945-A07C-7BAA-E6499EB2A915}"/>
              </a:ext>
            </a:extLst>
          </p:cNvPr>
          <p:cNvSpPr>
            <a:spLocks noGrp="1"/>
          </p:cNvSpPr>
          <p:nvPr>
            <p:ph type="title"/>
          </p:nvPr>
        </p:nvSpPr>
        <p:spPr/>
        <p:txBody>
          <a:bodyPr/>
          <a:lstStyle/>
          <a:p>
            <a:r>
              <a:rPr lang="it-IT"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ABB58368-A5D9-E6D3-EDEE-F8052D605C25}"/>
              </a:ext>
            </a:extLst>
          </p:cNvPr>
          <p:cNvSpPr>
            <a:spLocks noGrp="1"/>
          </p:cNvSpPr>
          <p:nvPr>
            <p:ph idx="1"/>
          </p:nvPr>
        </p:nvSpPr>
        <p:spPr/>
        <p:txBody>
          <a:bodyPr>
            <a:normAutofit fontScale="92500"/>
          </a:bodyPr>
          <a:lstStyle/>
          <a:p>
            <a:pPr marL="0" indent="0">
              <a:buFontTx/>
              <a:buNone/>
            </a:pPr>
            <a:r>
              <a:rPr lang="it-IT" altLang="it-IT" dirty="0"/>
              <a:t>Nozione di </a:t>
            </a:r>
            <a:r>
              <a:rPr lang="it-IT" altLang="it-IT" b="1" dirty="0" err="1">
                <a:solidFill>
                  <a:srgbClr val="0070C0"/>
                </a:solidFill>
              </a:rPr>
              <a:t>i</a:t>
            </a:r>
            <a:r>
              <a:rPr lang="it-IT" altLang="it-IT" sz="2800" b="1" dirty="0" err="1">
                <a:solidFill>
                  <a:srgbClr val="0070C0"/>
                </a:solidFill>
              </a:rPr>
              <a:t>ncondizionatezza</a:t>
            </a:r>
            <a:r>
              <a:rPr lang="it-IT" altLang="it-IT" sz="2800" b="1" dirty="0"/>
              <a:t>:</a:t>
            </a:r>
            <a:endParaRPr lang="it-IT" altLang="it-IT" sz="2800" dirty="0"/>
          </a:p>
          <a:p>
            <a:r>
              <a:rPr lang="it-IT" altLang="it-IT" sz="2800" dirty="0"/>
              <a:t>Idoneità della norma ad applicarsi direttamente, in mancanza di ulteriori interventi normativi dell’UE o degli Stati Membri e soprattutto senza lasciare alcun margine di discrezionalità a questi ultimi.</a:t>
            </a:r>
          </a:p>
          <a:p>
            <a:r>
              <a:rPr lang="it-IT" altLang="it-IT" dirty="0"/>
              <a:t>La Corte di Giustizia nella sentenza </a:t>
            </a:r>
            <a:r>
              <a:rPr lang="it-IT" altLang="it-IT" i="1" dirty="0" err="1"/>
              <a:t>L</a:t>
            </a:r>
            <a:r>
              <a:rPr lang="it-IT" altLang="it-IT" sz="3200" i="1" dirty="0" err="1"/>
              <a:t>utticke</a:t>
            </a:r>
            <a:r>
              <a:rPr lang="it-IT" altLang="it-IT" sz="3200" dirty="0"/>
              <a:t> del 1966 ha precisato che:</a:t>
            </a:r>
          </a:p>
          <a:p>
            <a:pPr>
              <a:buFont typeface="Courier New" panose="02070309020205020404" pitchFamily="49" charset="0"/>
              <a:buChar char="o"/>
            </a:pPr>
            <a:r>
              <a:rPr lang="it-IT" altLang="it-IT" dirty="0"/>
              <a:t> l’articolo 95, 1° comma sancisce un divieto di discriminazione costituente un </a:t>
            </a:r>
            <a:r>
              <a:rPr lang="it-IT" altLang="it-IT" b="1" dirty="0">
                <a:solidFill>
                  <a:srgbClr val="0070C0"/>
                </a:solidFill>
              </a:rPr>
              <a:t>obbligo preciso ed incondizionato</a:t>
            </a:r>
            <a:r>
              <a:rPr lang="it-IT" altLang="it-IT" dirty="0"/>
              <a:t>;</a:t>
            </a:r>
          </a:p>
          <a:p>
            <a:pPr>
              <a:buFont typeface="Courier New" panose="02070309020205020404" pitchFamily="49" charset="0"/>
              <a:buChar char="o"/>
            </a:pPr>
            <a:r>
              <a:rPr lang="it-IT" altLang="it-IT" b="1" dirty="0">
                <a:solidFill>
                  <a:srgbClr val="0070C0"/>
                </a:solidFill>
              </a:rPr>
              <a:t> tale obbligo non è soggetto </a:t>
            </a:r>
            <a:r>
              <a:rPr lang="it-IT" altLang="it-IT" dirty="0"/>
              <a:t>ad alcuna condizione </a:t>
            </a:r>
            <a:r>
              <a:rPr lang="it-IT" altLang="it-IT" b="1" dirty="0">
                <a:solidFill>
                  <a:srgbClr val="0070C0"/>
                </a:solidFill>
              </a:rPr>
              <a:t>né subordinato</a:t>
            </a:r>
            <a:r>
              <a:rPr lang="it-IT" altLang="it-IT" dirty="0"/>
              <a:t>, sia per quanto riguarda la sua osservanza che i suoi effetti, </a:t>
            </a:r>
            <a:r>
              <a:rPr lang="it-IT" altLang="it-IT" b="1" dirty="0">
                <a:solidFill>
                  <a:srgbClr val="0070C0"/>
                </a:solidFill>
              </a:rPr>
              <a:t>all’emanazione di alcun atto da parte delle istituzioni della Comunità o degli Stati membri.</a:t>
            </a:r>
          </a:p>
          <a:p>
            <a:pPr marL="0" indent="0">
              <a:buFontTx/>
              <a:buNone/>
            </a:pPr>
            <a:endParaRPr lang="it-IT" altLang="it-IT" sz="2800" dirty="0"/>
          </a:p>
          <a:p>
            <a:endParaRPr lang="it-IT" dirty="0"/>
          </a:p>
        </p:txBody>
      </p:sp>
    </p:spTree>
    <p:extLst>
      <p:ext uri="{BB962C8B-B14F-4D97-AF65-F5344CB8AC3E}">
        <p14:creationId xmlns:p14="http://schemas.microsoft.com/office/powerpoint/2010/main" val="392516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C8116-057C-4EBD-4E7E-8240497F65E8}"/>
              </a:ext>
            </a:extLst>
          </p:cNvPr>
          <p:cNvSpPr>
            <a:spLocks noGrp="1"/>
          </p:cNvSpPr>
          <p:nvPr>
            <p:ph type="title"/>
          </p:nvPr>
        </p:nvSpPr>
        <p:spPr>
          <a:xfrm>
            <a:off x="838200" y="365125"/>
            <a:ext cx="10515600" cy="674535"/>
          </a:xfrm>
        </p:spPr>
        <p:txBody>
          <a:bodyPr>
            <a:normAutofit fontScale="90000"/>
          </a:bodyPr>
          <a:lstStyle/>
          <a:p>
            <a:r>
              <a:rPr lang="it-IT"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FA608775-6397-E4C5-CA04-800A3198D125}"/>
              </a:ext>
            </a:extLst>
          </p:cNvPr>
          <p:cNvSpPr>
            <a:spLocks noGrp="1"/>
          </p:cNvSpPr>
          <p:nvPr>
            <p:ph idx="1"/>
          </p:nvPr>
        </p:nvSpPr>
        <p:spPr>
          <a:xfrm>
            <a:off x="838200" y="1039660"/>
            <a:ext cx="10515600" cy="5137303"/>
          </a:xfrm>
        </p:spPr>
        <p:txBody>
          <a:bodyPr>
            <a:normAutofit/>
          </a:bodyPr>
          <a:lstStyle/>
          <a:p>
            <a:pPr marL="0" indent="0">
              <a:buFontTx/>
              <a:buNone/>
            </a:pPr>
            <a:r>
              <a:rPr lang="it-IT" altLang="it-IT" sz="2800" dirty="0"/>
              <a:t>Efficacia diretta </a:t>
            </a:r>
            <a:r>
              <a:rPr lang="it-IT" altLang="it-IT" sz="2800" b="1" dirty="0">
                <a:solidFill>
                  <a:srgbClr val="0070C0"/>
                </a:solidFill>
              </a:rPr>
              <a:t>verticale:</a:t>
            </a:r>
            <a:endParaRPr lang="it-IT" altLang="it-IT" b="1" dirty="0">
              <a:solidFill>
                <a:srgbClr val="0070C0"/>
              </a:solidFill>
            </a:endParaRPr>
          </a:p>
          <a:p>
            <a:r>
              <a:rPr lang="it-IT" altLang="it-IT" sz="2800" dirty="0"/>
              <a:t>È la capacità della norma UE di essere invocata dinanzi ai giudici nazionali in un rapporto tra SM e individuo.</a:t>
            </a:r>
          </a:p>
          <a:p>
            <a:pPr marL="0" indent="0">
              <a:buNone/>
            </a:pPr>
            <a:r>
              <a:rPr lang="it-IT" altLang="it-IT" sz="2800" dirty="0"/>
              <a:t>Efficacia diretta </a:t>
            </a:r>
            <a:r>
              <a:rPr lang="it-IT" altLang="it-IT" sz="2800" b="1" dirty="0">
                <a:solidFill>
                  <a:srgbClr val="0070C0"/>
                </a:solidFill>
              </a:rPr>
              <a:t>orizzontale</a:t>
            </a:r>
            <a:r>
              <a:rPr lang="it-IT" altLang="it-IT" sz="2800" dirty="0"/>
              <a:t>:</a:t>
            </a:r>
          </a:p>
          <a:p>
            <a:r>
              <a:rPr lang="it-IT" altLang="it-IT" sz="2800" dirty="0"/>
              <a:t>È la capacità della norma UE di essere invocata dinanzi ai giudici nazionali in un rapporto tra individui privati.</a:t>
            </a:r>
          </a:p>
          <a:p>
            <a:pPr marL="0" indent="0">
              <a:buFontTx/>
              <a:buNone/>
              <a:defRPr/>
            </a:pPr>
            <a:r>
              <a:rPr lang="it-IT" altLang="it-IT" b="1" dirty="0">
                <a:solidFill>
                  <a:srgbClr val="0070C0"/>
                </a:solidFill>
              </a:rPr>
              <a:t>Quali sono le c</a:t>
            </a:r>
            <a:r>
              <a:rPr lang="it-IT" altLang="it-IT" sz="2800" b="1" dirty="0">
                <a:solidFill>
                  <a:srgbClr val="0070C0"/>
                </a:solidFill>
              </a:rPr>
              <a:t>onseguenze dell’efficacia diretta?</a:t>
            </a:r>
            <a:endParaRPr lang="it-IT" altLang="it-IT" sz="2800" b="1" dirty="0"/>
          </a:p>
          <a:p>
            <a:pPr>
              <a:defRPr/>
            </a:pPr>
            <a:r>
              <a:rPr lang="it-IT" altLang="it-IT" sz="2800" dirty="0"/>
              <a:t>La norma UE direttamente efficace si sostituisce alla norma nazionale </a:t>
            </a:r>
            <a:r>
              <a:rPr lang="it-IT" altLang="it-IT" sz="2800" b="1" i="1" dirty="0">
                <a:solidFill>
                  <a:srgbClr val="0070C0"/>
                </a:solidFill>
              </a:rPr>
              <a:t>(Effetto di sostituzione);</a:t>
            </a:r>
            <a:endParaRPr lang="it-IT" altLang="it-IT" sz="2800" dirty="0"/>
          </a:p>
          <a:p>
            <a:pPr>
              <a:defRPr/>
            </a:pPr>
            <a:r>
              <a:rPr lang="it-IT" altLang="it-IT" dirty="0"/>
              <a:t>L</a:t>
            </a:r>
            <a:r>
              <a:rPr lang="it-IT" altLang="it-IT" sz="2800" dirty="0"/>
              <a:t>a norma UE direttamente efficace impedisce l’applicazione di determinate norme nazionali </a:t>
            </a:r>
            <a:r>
              <a:rPr lang="it-IT" altLang="it-IT" sz="2800" b="1" i="1" dirty="0">
                <a:solidFill>
                  <a:srgbClr val="0070C0"/>
                </a:solidFill>
              </a:rPr>
              <a:t>(Effetto di opposizione</a:t>
            </a:r>
            <a:r>
              <a:rPr lang="it-IT" altLang="it-IT" b="1" i="1" dirty="0">
                <a:solidFill>
                  <a:srgbClr val="0070C0"/>
                </a:solidFill>
              </a:rPr>
              <a:t>)</a:t>
            </a:r>
            <a:endParaRPr lang="it-IT" altLang="it-IT" sz="2800" b="1" dirty="0"/>
          </a:p>
          <a:p>
            <a:endParaRPr lang="it-IT" dirty="0"/>
          </a:p>
        </p:txBody>
      </p:sp>
    </p:spTree>
    <p:extLst>
      <p:ext uri="{BB962C8B-B14F-4D97-AF65-F5344CB8AC3E}">
        <p14:creationId xmlns:p14="http://schemas.microsoft.com/office/powerpoint/2010/main" val="208621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146A8-61A0-79F4-7F2D-0C766B8E5D85}"/>
              </a:ext>
            </a:extLst>
          </p:cNvPr>
          <p:cNvSpPr>
            <a:spLocks noGrp="1"/>
          </p:cNvSpPr>
          <p:nvPr>
            <p:ph type="title"/>
          </p:nvPr>
        </p:nvSpPr>
        <p:spPr/>
        <p:txBody>
          <a:bodyPr/>
          <a:lstStyle/>
          <a:p>
            <a:r>
              <a:rPr lang="it-IT" altLang="it-IT" sz="4400" b="1" dirty="0">
                <a:solidFill>
                  <a:srgbClr val="00B0F0"/>
                </a:solidFill>
              </a:rPr>
              <a:t>Efficacia diretta</a:t>
            </a:r>
            <a:endParaRPr lang="it-IT" dirty="0">
              <a:solidFill>
                <a:srgbClr val="00B0F0"/>
              </a:solidFill>
            </a:endParaRPr>
          </a:p>
        </p:txBody>
      </p:sp>
      <p:sp>
        <p:nvSpPr>
          <p:cNvPr id="3" name="Segnaposto contenuto 2">
            <a:extLst>
              <a:ext uri="{FF2B5EF4-FFF2-40B4-BE49-F238E27FC236}">
                <a16:creationId xmlns:a16="http://schemas.microsoft.com/office/drawing/2014/main" id="{25520D6C-AC1A-09D3-1909-5366346B3D80}"/>
              </a:ext>
            </a:extLst>
          </p:cNvPr>
          <p:cNvSpPr>
            <a:spLocks noGrp="1"/>
          </p:cNvSpPr>
          <p:nvPr>
            <p:ph idx="1"/>
          </p:nvPr>
        </p:nvSpPr>
        <p:spPr>
          <a:xfrm>
            <a:off x="838200" y="1803747"/>
            <a:ext cx="10515600" cy="4373215"/>
          </a:xfrm>
        </p:spPr>
        <p:txBody>
          <a:bodyPr>
            <a:normAutofit/>
          </a:bodyPr>
          <a:lstStyle/>
          <a:p>
            <a:pPr marL="0" indent="0">
              <a:buNone/>
            </a:pPr>
            <a:r>
              <a:rPr lang="it-IT" dirty="0">
                <a:solidFill>
                  <a:srgbClr val="000000"/>
                </a:solidFill>
                <a:latin typeface="Calibri" panose="020F0502020204030204" pitchFamily="34" charset="0"/>
              </a:rPr>
              <a:t>Efficacia diretta del diritto primario: </a:t>
            </a:r>
          </a:p>
          <a:p>
            <a:pPr algn="just"/>
            <a:r>
              <a:rPr lang="it-IT" b="1" i="1" dirty="0">
                <a:solidFill>
                  <a:srgbClr val="0070C0"/>
                </a:solidFill>
                <a:latin typeface="Calibri" panose="020F0502020204030204" pitchFamily="34" charset="0"/>
              </a:rPr>
              <a:t>Le norme die Trattati hanno efficacia diretta quando sono sufficiente chiare e precise ed incondizionate</a:t>
            </a:r>
            <a:r>
              <a:rPr lang="it-IT" dirty="0">
                <a:solidFill>
                  <a:srgbClr val="000000"/>
                </a:solidFill>
                <a:latin typeface="Calibri" panose="020F0502020204030204" pitchFamily="34" charset="0"/>
              </a:rPr>
              <a:t>;</a:t>
            </a:r>
          </a:p>
          <a:p>
            <a:pPr marL="0" indent="0" algn="just">
              <a:buNone/>
            </a:pPr>
            <a:endParaRPr lang="it-IT" dirty="0">
              <a:solidFill>
                <a:srgbClr val="000000"/>
              </a:solidFill>
              <a:latin typeface="Calibri" panose="020F0502020204030204" pitchFamily="34" charset="0"/>
            </a:endParaRPr>
          </a:p>
          <a:p>
            <a:pPr marL="0" indent="0" algn="l" rtl="0" fontAlgn="base">
              <a:buNone/>
            </a:pPr>
            <a:r>
              <a:rPr lang="it-IT" b="0" i="0" u="none" strike="noStrike" dirty="0">
                <a:solidFill>
                  <a:srgbClr val="000000"/>
                </a:solidFill>
                <a:effectLst/>
                <a:latin typeface="Calibri" panose="020F0502020204030204" pitchFamily="34" charset="0"/>
              </a:rPr>
              <a:t>Es. CGUE, sentenza </a:t>
            </a:r>
            <a:r>
              <a:rPr lang="it-IT" b="0" i="1" u="none" strike="noStrike" dirty="0" err="1">
                <a:solidFill>
                  <a:srgbClr val="000000"/>
                </a:solidFill>
                <a:effectLst/>
                <a:latin typeface="Calibri" panose="020F0502020204030204" pitchFamily="34" charset="0"/>
              </a:rPr>
              <a:t>Defrenne</a:t>
            </a:r>
            <a:r>
              <a:rPr lang="it-IT" b="0" i="1" u="none" strike="noStrike" dirty="0">
                <a:solidFill>
                  <a:srgbClr val="000000"/>
                </a:solidFill>
                <a:effectLst/>
                <a:latin typeface="Calibri" panose="020F0502020204030204" pitchFamily="34" charset="0"/>
              </a:rPr>
              <a:t> </a:t>
            </a:r>
            <a:r>
              <a:rPr lang="it-IT" b="0" i="0" u="none" strike="noStrike" dirty="0">
                <a:solidFill>
                  <a:srgbClr val="000000"/>
                </a:solidFill>
                <a:effectLst/>
                <a:latin typeface="Calibri" panose="020F0502020204030204" pitchFamily="34" charset="0"/>
              </a:rPr>
              <a:t>(1976):</a:t>
            </a:r>
            <a:r>
              <a:rPr lang="en-US" b="0" i="0" u="none" strike="noStrike" dirty="0">
                <a:solidFill>
                  <a:srgbClr val="000000"/>
                </a:solidFill>
                <a:effectLst/>
                <a:latin typeface="Calibri" panose="020F0502020204030204" pitchFamily="34" charset="0"/>
              </a:rPr>
              <a:t>​</a:t>
            </a:r>
            <a:endParaRPr lang="en-US" b="0" i="0" u="none" strike="noStrike" dirty="0">
              <a:solidFill>
                <a:srgbClr val="000000"/>
              </a:solidFill>
              <a:effectLst/>
              <a:latin typeface="Segoe UI" panose="020B0502040204020203" pitchFamily="34" charset="0"/>
            </a:endParaRPr>
          </a:p>
          <a:p>
            <a:pPr algn="just" rtl="0" fontAlgn="base"/>
            <a:r>
              <a:rPr lang="it-IT" b="0" i="0" u="none" strike="noStrike" dirty="0">
                <a:solidFill>
                  <a:srgbClr val="000000"/>
                </a:solidFill>
                <a:effectLst/>
                <a:latin typeface="Calibri" panose="020F0502020204030204" pitchFamily="34" charset="0"/>
              </a:rPr>
              <a:t>«il principio della parità di retribuzione, di cui all’art. 119 TCE, può essere fatto valere dinanzi ai giudici nazionali e questi devono garantire la tutela dei diritti che detta disposizione attribuisce ai singoli».</a:t>
            </a:r>
            <a:endParaRPr lang="en-US" b="0" i="0" u="none" strike="noStrike" dirty="0">
              <a:solidFill>
                <a:srgbClr val="000000"/>
              </a:solidFill>
              <a:effectLst/>
              <a:latin typeface="Segoe UI" panose="020B0502040204020203" pitchFamily="34" charset="0"/>
            </a:endParaRPr>
          </a:p>
          <a:p>
            <a:endParaRPr lang="it-IT" dirty="0"/>
          </a:p>
        </p:txBody>
      </p:sp>
    </p:spTree>
    <p:extLst>
      <p:ext uri="{BB962C8B-B14F-4D97-AF65-F5344CB8AC3E}">
        <p14:creationId xmlns:p14="http://schemas.microsoft.com/office/powerpoint/2010/main" val="416436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83A25-39E1-5B53-3AB2-5F6444E66B6D}"/>
              </a:ext>
            </a:extLst>
          </p:cNvPr>
          <p:cNvSpPr>
            <a:spLocks noGrp="1"/>
          </p:cNvSpPr>
          <p:nvPr>
            <p:ph type="title"/>
          </p:nvPr>
        </p:nvSpPr>
        <p:spPr>
          <a:xfrm>
            <a:off x="838200" y="365126"/>
            <a:ext cx="10515600" cy="799796"/>
          </a:xfrm>
        </p:spPr>
        <p:txBody>
          <a:bodyPr/>
          <a:lstStyle/>
          <a:p>
            <a:r>
              <a:rPr lang="it-IT" altLang="it-IT" sz="4400" b="1" dirty="0">
                <a:solidFill>
                  <a:srgbClr val="00B0F0"/>
                </a:solidFill>
              </a:rPr>
              <a:t>Efficacia diretta</a:t>
            </a:r>
            <a:endParaRPr lang="it-IT" dirty="0"/>
          </a:p>
        </p:txBody>
      </p:sp>
      <p:sp>
        <p:nvSpPr>
          <p:cNvPr id="3" name="Segnaposto contenuto 2">
            <a:extLst>
              <a:ext uri="{FF2B5EF4-FFF2-40B4-BE49-F238E27FC236}">
                <a16:creationId xmlns:a16="http://schemas.microsoft.com/office/drawing/2014/main" id="{AC720D20-D88D-658E-7827-8E8ACA709EED}"/>
              </a:ext>
            </a:extLst>
          </p:cNvPr>
          <p:cNvSpPr>
            <a:spLocks noGrp="1"/>
          </p:cNvSpPr>
          <p:nvPr>
            <p:ph idx="1"/>
          </p:nvPr>
        </p:nvSpPr>
        <p:spPr>
          <a:xfrm>
            <a:off x="838200" y="1365337"/>
            <a:ext cx="10515600" cy="4811626"/>
          </a:xfrm>
        </p:spPr>
        <p:txBody>
          <a:bodyPr>
            <a:normAutofit lnSpcReduction="10000"/>
          </a:bodyPr>
          <a:lstStyle/>
          <a:p>
            <a:r>
              <a:rPr lang="it-IT" altLang="it-IT" dirty="0"/>
              <a:t>Efficacia diretta delle norme della </a:t>
            </a:r>
            <a:r>
              <a:rPr lang="it-IT" altLang="it-IT" sz="2800" b="1" i="1" dirty="0">
                <a:solidFill>
                  <a:srgbClr val="0070C0"/>
                </a:solidFill>
              </a:rPr>
              <a:t>Carta dei diritti fondamentali </a:t>
            </a:r>
            <a:r>
              <a:rPr lang="it-IT" b="1" i="1" dirty="0">
                <a:solidFill>
                  <a:srgbClr val="0070C0"/>
                </a:solidFill>
                <a:latin typeface="Calibri" panose="020F0502020204030204" pitchFamily="34" charset="0"/>
              </a:rPr>
              <a:t>quando sono sufficiente chiare e precise ed incondizionate</a:t>
            </a:r>
            <a:endParaRPr lang="it-IT" altLang="it-IT" sz="2800" dirty="0"/>
          </a:p>
          <a:p>
            <a:pPr>
              <a:buFont typeface="Courier New" panose="02070309020205020404" pitchFamily="49" charset="0"/>
              <a:buChar char="o"/>
            </a:pPr>
            <a:r>
              <a:rPr lang="it-IT" altLang="it-IT" sz="2800" dirty="0"/>
              <a:t>CGUE, sentenza </a:t>
            </a:r>
            <a:r>
              <a:rPr lang="it-IT" altLang="it-IT" sz="2800" i="1" dirty="0" err="1"/>
              <a:t>Egenberger</a:t>
            </a:r>
            <a:r>
              <a:rPr lang="it-IT" altLang="it-IT" sz="2800" dirty="0"/>
              <a:t> (2018):</a:t>
            </a:r>
          </a:p>
          <a:p>
            <a:pPr>
              <a:buFont typeface="Courier New" panose="02070309020205020404" pitchFamily="49" charset="0"/>
              <a:buChar char="o"/>
            </a:pPr>
            <a:r>
              <a:rPr lang="it-IT" altLang="it-IT" sz="2800" dirty="0"/>
              <a:t>«Il divieto di ogni discriminazione fondata sulla religione o le convinzioni personali … è di per sé sufficiente a conferire ai singoli un diritto invocabile in quanto tale».</a:t>
            </a:r>
          </a:p>
          <a:p>
            <a:r>
              <a:rPr lang="it-IT" altLang="it-IT" dirty="0"/>
              <a:t>Efficacia diretta dei </a:t>
            </a:r>
            <a:r>
              <a:rPr lang="it-IT" altLang="it-IT" b="1" i="1" dirty="0">
                <a:solidFill>
                  <a:srgbClr val="0070C0"/>
                </a:solidFill>
              </a:rPr>
              <a:t>principi generali </a:t>
            </a:r>
            <a:r>
              <a:rPr lang="it-IT" altLang="it-IT" dirty="0"/>
              <a:t>di diritto UE.</a:t>
            </a:r>
          </a:p>
          <a:p>
            <a:pPr>
              <a:buFont typeface="Courier New" panose="02070309020205020404" pitchFamily="49" charset="0"/>
              <a:buChar char="o"/>
            </a:pPr>
            <a:r>
              <a:rPr lang="it-IT" altLang="it-IT" dirty="0"/>
              <a:t>CGUE, sentenza </a:t>
            </a:r>
            <a:r>
              <a:rPr lang="it-IT" altLang="it-IT" i="1" dirty="0" err="1"/>
              <a:t>Dansk</a:t>
            </a:r>
            <a:r>
              <a:rPr lang="it-IT" altLang="it-IT" i="1" dirty="0"/>
              <a:t> Industri </a:t>
            </a:r>
            <a:r>
              <a:rPr lang="it-IT" altLang="it-IT" dirty="0"/>
              <a:t>(2016):</a:t>
            </a:r>
          </a:p>
          <a:p>
            <a:pPr>
              <a:buFont typeface="Courier New" panose="02070309020205020404" pitchFamily="49" charset="0"/>
              <a:buChar char="o"/>
            </a:pPr>
            <a:r>
              <a:rPr lang="it-IT" altLang="it-IT" dirty="0"/>
              <a:t>«il principio generale della non discriminazione in ragione dell’età… deve essere interpretato nel senso che esso osta, anche in una controversia tra privati, a una normativa nazionale…».</a:t>
            </a:r>
          </a:p>
          <a:p>
            <a:endParaRPr lang="it-IT" dirty="0"/>
          </a:p>
        </p:txBody>
      </p:sp>
    </p:spTree>
    <p:extLst>
      <p:ext uri="{BB962C8B-B14F-4D97-AF65-F5344CB8AC3E}">
        <p14:creationId xmlns:p14="http://schemas.microsoft.com/office/powerpoint/2010/main" val="3172371647"/>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1606</Words>
  <Application>Microsoft Macintosh PowerPoint</Application>
  <PresentationFormat>Widescreen</PresentationFormat>
  <Paragraphs>93</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-webkit-standard</vt:lpstr>
      <vt:lpstr>Arial</vt:lpstr>
      <vt:lpstr>Calibri</vt:lpstr>
      <vt:lpstr>Calibri Light</vt:lpstr>
      <vt:lpstr>Courier New</vt:lpstr>
      <vt:lpstr>Segoe UI</vt:lpstr>
      <vt:lpstr>Tema di Office</vt:lpstr>
      <vt:lpstr>Diritto dell’Unione europea  Prof. Dr. Alessandro Nato</vt:lpstr>
      <vt:lpstr>Efficacia diretta</vt:lpstr>
      <vt:lpstr>Efficacia diretta</vt:lpstr>
      <vt:lpstr>Efficacia diretta</vt:lpstr>
      <vt:lpstr>Efficacia diretta</vt:lpstr>
      <vt:lpstr>Efficacia diretta</vt:lpstr>
      <vt:lpstr>Efficacia diretta</vt:lpstr>
      <vt:lpstr>Efficacia diretta</vt:lpstr>
      <vt:lpstr>Efficacia diretta</vt:lpstr>
      <vt:lpstr>Efficacia diretta</vt:lpstr>
      <vt:lpstr>Efficacia diretta</vt:lpstr>
      <vt:lpstr>Primato del diritto UE</vt:lpstr>
      <vt:lpstr>Primato del diritto UE</vt:lpstr>
      <vt:lpstr>Primato del diritto UE</vt:lpstr>
      <vt:lpstr>Primato del diritto UE</vt:lpstr>
      <vt:lpstr>Primato del diritto UE</vt:lpstr>
      <vt:lpstr>Primato del diritto UE</vt:lpstr>
      <vt:lpstr>Primato del diritto 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68</cp:revision>
  <dcterms:created xsi:type="dcterms:W3CDTF">2022-09-09T08:27:37Z</dcterms:created>
  <dcterms:modified xsi:type="dcterms:W3CDTF">2022-10-11T12:54:25Z</dcterms:modified>
</cp:coreProperties>
</file>