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67" r:id="rId3"/>
    <p:sldId id="268" r:id="rId4"/>
    <p:sldId id="257" r:id="rId5"/>
    <p:sldId id="258" r:id="rId6"/>
    <p:sldId id="259" r:id="rId7"/>
    <p:sldId id="260" r:id="rId8"/>
    <p:sldId id="261" r:id="rId9"/>
    <p:sldId id="262" r:id="rId10"/>
    <p:sldId id="264"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15"/>
  </p:normalViewPr>
  <p:slideViewPr>
    <p:cSldViewPr snapToGrid="0">
      <p:cViewPr varScale="1">
        <p:scale>
          <a:sx n="102" d="100"/>
          <a:sy n="102" d="100"/>
        </p:scale>
        <p:origin x="9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22/10/22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8543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22/10/22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1375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22/10/22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35330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22/10/22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93584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70E104C-F7BC-3743-9129-BABE01727AEB}" type="datetimeFigureOut">
              <a:rPr lang="it-IT" smtClean="0"/>
              <a:t>22/10/22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5485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70E104C-F7BC-3743-9129-BABE01727AEB}" type="datetimeFigureOut">
              <a:rPr lang="it-IT" smtClean="0"/>
              <a:t>22/10/22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65508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70E104C-F7BC-3743-9129-BABE01727AEB}" type="datetimeFigureOut">
              <a:rPr lang="it-IT" smtClean="0"/>
              <a:t>22/10/22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995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70E104C-F7BC-3743-9129-BABE01727AEB}" type="datetimeFigureOut">
              <a:rPr lang="it-IT" smtClean="0"/>
              <a:t>22/10/22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7810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E104C-F7BC-3743-9129-BABE01727AEB}" type="datetimeFigureOut">
              <a:rPr lang="it-IT" smtClean="0"/>
              <a:t>22/10/22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81047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22/10/22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9995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22/10/22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33892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E104C-F7BC-3743-9129-BABE01727AEB}" type="datetimeFigureOut">
              <a:rPr lang="it-IT" smtClean="0"/>
              <a:t>22/10/22</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10CFB-EEE0-D549-BD71-C5EB18030C94}" type="slidenum">
              <a:rPr lang="it-IT" smtClean="0"/>
              <a:t>‹N›</a:t>
            </a:fld>
            <a:endParaRPr lang="it-IT"/>
          </a:p>
        </p:txBody>
      </p:sp>
    </p:spTree>
    <p:extLst>
      <p:ext uri="{BB962C8B-B14F-4D97-AF65-F5344CB8AC3E}">
        <p14:creationId xmlns:p14="http://schemas.microsoft.com/office/powerpoint/2010/main" val="13092757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11222D-2129-BAAE-00EC-2F84CEC3954F}"/>
              </a:ext>
            </a:extLst>
          </p:cNvPr>
          <p:cNvSpPr>
            <a:spLocks noGrp="1"/>
          </p:cNvSpPr>
          <p:nvPr>
            <p:ph type="ctrTitle"/>
          </p:nvPr>
        </p:nvSpPr>
        <p:spPr>
          <a:xfrm>
            <a:off x="1524000" y="801665"/>
            <a:ext cx="9144000" cy="1139869"/>
          </a:xfrm>
        </p:spPr>
        <p:txBody>
          <a:bodyPr>
            <a:noAutofit/>
          </a:bodyPr>
          <a:lstStyle/>
          <a:p>
            <a:pPr algn="l"/>
            <a:r>
              <a:rPr lang="it-IT" sz="4000" b="1" dirty="0">
                <a:solidFill>
                  <a:srgbClr val="00B0F0"/>
                </a:solidFill>
              </a:rPr>
              <a:t>Diritto dell’Unione europea </a:t>
            </a:r>
            <a:br>
              <a:rPr lang="it-IT" sz="4000" b="1" dirty="0">
                <a:solidFill>
                  <a:srgbClr val="00B0F0"/>
                </a:solidFill>
              </a:rPr>
            </a:br>
            <a:r>
              <a:rPr lang="it-IT" sz="4000" b="1" dirty="0">
                <a:solidFill>
                  <a:srgbClr val="00B0F0"/>
                </a:solidFill>
              </a:rPr>
              <a:t>Prof. Dr. Alessandro Nato</a:t>
            </a:r>
          </a:p>
        </p:txBody>
      </p:sp>
      <p:pic>
        <p:nvPicPr>
          <p:cNvPr id="4" name="Immagine 3">
            <a:extLst>
              <a:ext uri="{FF2B5EF4-FFF2-40B4-BE49-F238E27FC236}">
                <a16:creationId xmlns:a16="http://schemas.microsoft.com/office/drawing/2014/main" id="{30381CA1-01E2-7911-B285-402F6CF7EC88}"/>
              </a:ext>
            </a:extLst>
          </p:cNvPr>
          <p:cNvPicPr>
            <a:picLocks noChangeAspect="1"/>
          </p:cNvPicPr>
          <p:nvPr/>
        </p:nvPicPr>
        <p:blipFill>
          <a:blip r:embed="rId2"/>
          <a:stretch>
            <a:fillRect/>
          </a:stretch>
        </p:blipFill>
        <p:spPr>
          <a:xfrm>
            <a:off x="8318500" y="241300"/>
            <a:ext cx="3873500" cy="1358900"/>
          </a:xfrm>
          <a:prstGeom prst="rect">
            <a:avLst/>
          </a:prstGeom>
        </p:spPr>
      </p:pic>
      <p:sp>
        <p:nvSpPr>
          <p:cNvPr id="3" name="Sottotitolo 2">
            <a:extLst>
              <a:ext uri="{FF2B5EF4-FFF2-40B4-BE49-F238E27FC236}">
                <a16:creationId xmlns:a16="http://schemas.microsoft.com/office/drawing/2014/main" id="{217CB69F-F640-CEDA-212E-18CE2713562F}"/>
              </a:ext>
            </a:extLst>
          </p:cNvPr>
          <p:cNvSpPr>
            <a:spLocks noGrp="1"/>
          </p:cNvSpPr>
          <p:nvPr>
            <p:ph type="subTitle" idx="1"/>
          </p:nvPr>
        </p:nvSpPr>
        <p:spPr>
          <a:xfrm>
            <a:off x="1524000" y="2855934"/>
            <a:ext cx="9144000" cy="2401866"/>
          </a:xfrm>
        </p:spPr>
        <p:txBody>
          <a:bodyPr>
            <a:normAutofit/>
          </a:bodyPr>
          <a:lstStyle/>
          <a:p>
            <a:pPr algn="l"/>
            <a:r>
              <a:rPr lang="it-IT" sz="3200" b="1" dirty="0"/>
              <a:t>Lezione 11</a:t>
            </a:r>
          </a:p>
          <a:p>
            <a:pPr algn="just"/>
            <a:r>
              <a:rPr lang="it-IT" b="1" dirty="0"/>
              <a:t>La tutela dei diritti di natura non giudiziaria; La tutela dei diritti di natura giudiziaria dinanzi alla Corte di giustizia (e il connesso riparto di competenze tra Corte UE e Tribunale UE) e alle giurisdizioni nazionali</a:t>
            </a:r>
          </a:p>
          <a:p>
            <a:pPr algn="l"/>
            <a:endParaRPr lang="it-IT" sz="3200" b="1" dirty="0"/>
          </a:p>
        </p:txBody>
      </p:sp>
      <p:pic>
        <p:nvPicPr>
          <p:cNvPr id="5" name="Immagine 4">
            <a:extLst>
              <a:ext uri="{FF2B5EF4-FFF2-40B4-BE49-F238E27FC236}">
                <a16:creationId xmlns:a16="http://schemas.microsoft.com/office/drawing/2014/main" id="{54E9DFBC-80B0-B44E-F69B-9F07A92ABB98}"/>
              </a:ext>
            </a:extLst>
          </p:cNvPr>
          <p:cNvPicPr>
            <a:picLocks noChangeAspect="1"/>
          </p:cNvPicPr>
          <p:nvPr/>
        </p:nvPicPr>
        <p:blipFill>
          <a:blip r:embed="rId3"/>
          <a:stretch>
            <a:fillRect/>
          </a:stretch>
        </p:blipFill>
        <p:spPr>
          <a:xfrm>
            <a:off x="2322535" y="5123145"/>
            <a:ext cx="7772400" cy="1179458"/>
          </a:xfrm>
          <a:prstGeom prst="rect">
            <a:avLst/>
          </a:prstGeom>
        </p:spPr>
      </p:pic>
    </p:spTree>
    <p:extLst>
      <p:ext uri="{BB962C8B-B14F-4D97-AF65-F5344CB8AC3E}">
        <p14:creationId xmlns:p14="http://schemas.microsoft.com/office/powerpoint/2010/main" val="226476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6B558D-00B6-735F-3257-E4C80C365D6E}"/>
              </a:ext>
            </a:extLst>
          </p:cNvPr>
          <p:cNvSpPr>
            <a:spLocks noGrp="1"/>
          </p:cNvSpPr>
          <p:nvPr>
            <p:ph type="title"/>
          </p:nvPr>
        </p:nvSpPr>
        <p:spPr/>
        <p:txBody>
          <a:bodyPr/>
          <a:lstStyle/>
          <a:p>
            <a:r>
              <a:rPr lang="it-IT" altLang="it-IT" sz="4400" b="1" dirty="0">
                <a:solidFill>
                  <a:srgbClr val="00B0F0"/>
                </a:solidFill>
              </a:rPr>
              <a:t>Sistema di tutela giurisdizionale UE</a:t>
            </a:r>
            <a:endParaRPr lang="it-IT" dirty="0"/>
          </a:p>
        </p:txBody>
      </p:sp>
      <p:sp>
        <p:nvSpPr>
          <p:cNvPr id="3" name="Segnaposto contenuto 2">
            <a:extLst>
              <a:ext uri="{FF2B5EF4-FFF2-40B4-BE49-F238E27FC236}">
                <a16:creationId xmlns:a16="http://schemas.microsoft.com/office/drawing/2014/main" id="{9D71B003-A770-6317-8ADE-9E1C822ED4D7}"/>
              </a:ext>
            </a:extLst>
          </p:cNvPr>
          <p:cNvSpPr>
            <a:spLocks noGrp="1"/>
          </p:cNvSpPr>
          <p:nvPr>
            <p:ph sz="half" idx="1"/>
          </p:nvPr>
        </p:nvSpPr>
        <p:spPr>
          <a:xfrm>
            <a:off x="838200" y="1515649"/>
            <a:ext cx="5487444" cy="4661314"/>
          </a:xfrm>
        </p:spPr>
        <p:txBody>
          <a:bodyPr>
            <a:normAutofit fontScale="85000" lnSpcReduction="10000"/>
          </a:bodyPr>
          <a:lstStyle/>
          <a:p>
            <a:pPr marL="0" indent="0">
              <a:buFontTx/>
              <a:buNone/>
              <a:defRPr/>
            </a:pPr>
            <a:r>
              <a:rPr lang="it-IT" sz="2800" dirty="0"/>
              <a:t>Quali sono le competenze del Tribunale?</a:t>
            </a:r>
          </a:p>
          <a:p>
            <a:pPr marL="0" indent="0">
              <a:buFontTx/>
              <a:buNone/>
              <a:defRPr/>
            </a:pPr>
            <a:r>
              <a:rPr lang="it-IT" sz="2800" b="1" dirty="0">
                <a:solidFill>
                  <a:srgbClr val="0070C0"/>
                </a:solidFill>
              </a:rPr>
              <a:t>Art. 256 TFUE</a:t>
            </a:r>
          </a:p>
          <a:p>
            <a:pPr marL="0" indent="0">
              <a:buFontTx/>
              <a:buNone/>
              <a:defRPr/>
            </a:pPr>
            <a:r>
              <a:rPr lang="it-IT" sz="2800" dirty="0"/>
              <a:t>Competenze del Tribunale UE:</a:t>
            </a:r>
          </a:p>
          <a:p>
            <a:pPr>
              <a:defRPr/>
            </a:pPr>
            <a:r>
              <a:rPr lang="it-IT" sz="2800" dirty="0"/>
              <a:t>Contenzioso del personale;</a:t>
            </a:r>
          </a:p>
          <a:p>
            <a:pPr>
              <a:defRPr/>
            </a:pPr>
            <a:r>
              <a:rPr lang="it-IT" sz="2800" dirty="0"/>
              <a:t>Ricorsi di annullamento e carenza proposti da persone fisiche e giuridiche;</a:t>
            </a:r>
          </a:p>
          <a:p>
            <a:pPr>
              <a:defRPr/>
            </a:pPr>
            <a:r>
              <a:rPr lang="it-IT" sz="2800" dirty="0"/>
              <a:t>Ricorsi di annullamento e carenza proposti da Stati Membri contro atti Commissione e taluni atti del Consiglio;</a:t>
            </a:r>
          </a:p>
          <a:p>
            <a:pPr>
              <a:defRPr/>
            </a:pPr>
            <a:r>
              <a:rPr lang="it-IT" sz="2800" dirty="0"/>
              <a:t>Competenze ‘minori’ (responsabilità, clausole compromissorie).</a:t>
            </a:r>
          </a:p>
          <a:p>
            <a:pPr marL="514350" indent="-514350">
              <a:buFontTx/>
              <a:buAutoNum type="arabicParenR"/>
              <a:defRPr/>
            </a:pPr>
            <a:endParaRPr lang="it-IT" sz="2800" dirty="0"/>
          </a:p>
          <a:p>
            <a:endParaRPr lang="it-IT" dirty="0"/>
          </a:p>
        </p:txBody>
      </p:sp>
      <p:sp>
        <p:nvSpPr>
          <p:cNvPr id="4" name="Segnaposto contenuto 3">
            <a:extLst>
              <a:ext uri="{FF2B5EF4-FFF2-40B4-BE49-F238E27FC236}">
                <a16:creationId xmlns:a16="http://schemas.microsoft.com/office/drawing/2014/main" id="{63E0D018-3F88-4BA4-E2D4-37983C580105}"/>
              </a:ext>
            </a:extLst>
          </p:cNvPr>
          <p:cNvSpPr>
            <a:spLocks noGrp="1"/>
          </p:cNvSpPr>
          <p:nvPr>
            <p:ph sz="half" idx="2"/>
          </p:nvPr>
        </p:nvSpPr>
        <p:spPr>
          <a:xfrm>
            <a:off x="6663846" y="1690688"/>
            <a:ext cx="4689953" cy="4486275"/>
          </a:xfrm>
        </p:spPr>
        <p:txBody>
          <a:bodyPr>
            <a:normAutofit fontScale="85000" lnSpcReduction="10000"/>
          </a:bodyPr>
          <a:lstStyle/>
          <a:p>
            <a:pPr marL="0" indent="0">
              <a:buFontTx/>
              <a:buNone/>
              <a:defRPr/>
            </a:pPr>
            <a:r>
              <a:rPr lang="it-IT" dirty="0"/>
              <a:t>Competenze </a:t>
            </a:r>
            <a:r>
              <a:rPr lang="it-IT" b="1" dirty="0">
                <a:solidFill>
                  <a:srgbClr val="0070C0"/>
                </a:solidFill>
              </a:rPr>
              <a:t>potenziali</a:t>
            </a:r>
            <a:r>
              <a:rPr lang="it-IT" dirty="0"/>
              <a:t> del Tribunale UE:</a:t>
            </a:r>
          </a:p>
          <a:p>
            <a:pPr>
              <a:defRPr/>
            </a:pPr>
            <a:r>
              <a:rPr lang="it-IT" dirty="0"/>
              <a:t>Impugnazione delle sentenze dei Tribunali specializzati UE (al momento non esistenti);</a:t>
            </a:r>
          </a:p>
          <a:p>
            <a:pPr>
              <a:defRPr/>
            </a:pPr>
            <a:r>
              <a:rPr lang="it-IT" dirty="0"/>
              <a:t>Rinvio pregiudiziale in materie specifiche (art. 256.3 TFUE), se previsto dallo Statuto.</a:t>
            </a:r>
          </a:p>
          <a:p>
            <a:endParaRPr lang="it-IT" dirty="0"/>
          </a:p>
        </p:txBody>
      </p:sp>
    </p:spTree>
    <p:extLst>
      <p:ext uri="{BB962C8B-B14F-4D97-AF65-F5344CB8AC3E}">
        <p14:creationId xmlns:p14="http://schemas.microsoft.com/office/powerpoint/2010/main" val="3685867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01934D-B24E-1B82-4A53-64C64E5F6B02}"/>
              </a:ext>
            </a:extLst>
          </p:cNvPr>
          <p:cNvSpPr>
            <a:spLocks noGrp="1"/>
          </p:cNvSpPr>
          <p:nvPr>
            <p:ph type="title"/>
          </p:nvPr>
        </p:nvSpPr>
        <p:spPr/>
        <p:txBody>
          <a:bodyPr/>
          <a:lstStyle/>
          <a:p>
            <a:r>
              <a:rPr lang="it-IT" altLang="it-IT" sz="4400" b="1" dirty="0">
                <a:solidFill>
                  <a:srgbClr val="00B0F0"/>
                </a:solidFill>
              </a:rPr>
              <a:t>Sistema di tutela giurisdizionale UE</a:t>
            </a:r>
            <a:endParaRPr lang="it-IT" dirty="0"/>
          </a:p>
        </p:txBody>
      </p:sp>
      <p:sp>
        <p:nvSpPr>
          <p:cNvPr id="3" name="Segnaposto contenuto 2">
            <a:extLst>
              <a:ext uri="{FF2B5EF4-FFF2-40B4-BE49-F238E27FC236}">
                <a16:creationId xmlns:a16="http://schemas.microsoft.com/office/drawing/2014/main" id="{87263DD0-5850-7DDB-1087-895473520BCC}"/>
              </a:ext>
            </a:extLst>
          </p:cNvPr>
          <p:cNvSpPr>
            <a:spLocks noGrp="1"/>
          </p:cNvSpPr>
          <p:nvPr>
            <p:ph idx="1"/>
          </p:nvPr>
        </p:nvSpPr>
        <p:spPr>
          <a:xfrm>
            <a:off x="838200" y="1690688"/>
            <a:ext cx="10515600" cy="4486275"/>
          </a:xfrm>
        </p:spPr>
        <p:txBody>
          <a:bodyPr/>
          <a:lstStyle/>
          <a:p>
            <a:pPr marL="0" indent="0">
              <a:buFontTx/>
              <a:buNone/>
              <a:defRPr/>
            </a:pPr>
            <a:r>
              <a:rPr lang="it-IT" dirty="0"/>
              <a:t>Quali sono le competenze </a:t>
            </a:r>
            <a:r>
              <a:rPr lang="it-IT" b="1" dirty="0">
                <a:solidFill>
                  <a:srgbClr val="0070C0"/>
                </a:solidFill>
              </a:rPr>
              <a:t>esclusive </a:t>
            </a:r>
            <a:r>
              <a:rPr lang="it-IT" dirty="0"/>
              <a:t>della Corte di giustizia?</a:t>
            </a:r>
          </a:p>
          <a:p>
            <a:pPr>
              <a:defRPr/>
            </a:pPr>
            <a:r>
              <a:rPr lang="it-IT" altLang="it-IT" dirty="0"/>
              <a:t>Funzione </a:t>
            </a:r>
            <a:r>
              <a:rPr lang="it-IT" altLang="it-IT" b="1" dirty="0">
                <a:solidFill>
                  <a:srgbClr val="0070C0"/>
                </a:solidFill>
              </a:rPr>
              <a:t>consultiva</a:t>
            </a:r>
            <a:endParaRPr lang="it-IT" dirty="0">
              <a:solidFill>
                <a:srgbClr val="0070C0"/>
              </a:solidFill>
            </a:endParaRPr>
          </a:p>
          <a:p>
            <a:pPr>
              <a:defRPr/>
            </a:pPr>
            <a:r>
              <a:rPr lang="it-IT" dirty="0"/>
              <a:t>Procedura di infrazione;</a:t>
            </a:r>
          </a:p>
          <a:p>
            <a:pPr algn="just">
              <a:defRPr/>
            </a:pPr>
            <a:r>
              <a:rPr lang="it-IT" dirty="0"/>
              <a:t>Ricorso di annullamento quando si configura una  delle ipotesi dell’art. 51 dello Statuto;</a:t>
            </a:r>
          </a:p>
          <a:p>
            <a:pPr>
              <a:defRPr/>
            </a:pPr>
            <a:r>
              <a:rPr lang="it-IT" dirty="0"/>
              <a:t>Ricorso in carenza quando si configuri una delle ipotesi dell’art. 51 dello Statuto;</a:t>
            </a:r>
          </a:p>
          <a:p>
            <a:pPr>
              <a:defRPr/>
            </a:pPr>
            <a:r>
              <a:rPr lang="it-IT" dirty="0"/>
              <a:t>Rinvio pregiudiziale;</a:t>
            </a:r>
          </a:p>
          <a:p>
            <a:pPr>
              <a:defRPr/>
            </a:pPr>
            <a:r>
              <a:rPr lang="it-IT" dirty="0"/>
              <a:t>Impugnazione delle decisioni del Tribunale.</a:t>
            </a:r>
          </a:p>
          <a:p>
            <a:endParaRPr lang="it-IT" dirty="0"/>
          </a:p>
        </p:txBody>
      </p:sp>
    </p:spTree>
    <p:extLst>
      <p:ext uri="{BB962C8B-B14F-4D97-AF65-F5344CB8AC3E}">
        <p14:creationId xmlns:p14="http://schemas.microsoft.com/office/powerpoint/2010/main" val="314171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4E7AF2-B2E7-E055-E7B5-4CAF1B7CA211}"/>
              </a:ext>
            </a:extLst>
          </p:cNvPr>
          <p:cNvSpPr>
            <a:spLocks noGrp="1"/>
          </p:cNvSpPr>
          <p:nvPr>
            <p:ph type="title"/>
          </p:nvPr>
        </p:nvSpPr>
        <p:spPr/>
        <p:txBody>
          <a:bodyPr/>
          <a:lstStyle/>
          <a:p>
            <a:r>
              <a:rPr lang="it-IT" altLang="it-IT" sz="4400" b="1" dirty="0">
                <a:solidFill>
                  <a:srgbClr val="00B0F0"/>
                </a:solidFill>
              </a:rPr>
              <a:t>Sistema di tutela giurisdizionale UE</a:t>
            </a:r>
            <a:endParaRPr lang="it-IT" dirty="0"/>
          </a:p>
        </p:txBody>
      </p:sp>
      <p:sp>
        <p:nvSpPr>
          <p:cNvPr id="3" name="Segnaposto contenuto 2">
            <a:extLst>
              <a:ext uri="{FF2B5EF4-FFF2-40B4-BE49-F238E27FC236}">
                <a16:creationId xmlns:a16="http://schemas.microsoft.com/office/drawing/2014/main" id="{4B99CC16-7418-6D1E-F3E7-1DE2971BB80B}"/>
              </a:ext>
            </a:extLst>
          </p:cNvPr>
          <p:cNvSpPr>
            <a:spLocks noGrp="1"/>
          </p:cNvSpPr>
          <p:nvPr>
            <p:ph idx="1"/>
          </p:nvPr>
        </p:nvSpPr>
        <p:spPr/>
        <p:txBody>
          <a:bodyPr>
            <a:normAutofit fontScale="92500" lnSpcReduction="20000"/>
          </a:bodyPr>
          <a:lstStyle/>
          <a:p>
            <a:pPr marL="0" indent="0">
              <a:buFontTx/>
              <a:buNone/>
            </a:pPr>
            <a:r>
              <a:rPr lang="it-IT" altLang="it-IT" sz="2800" dirty="0"/>
              <a:t>Eccezioni previste dall’art. 51 dallo Statuto della Corte di Giustizia</a:t>
            </a:r>
          </a:p>
          <a:p>
            <a:pPr marL="0" indent="0">
              <a:buFontTx/>
              <a:buNone/>
            </a:pPr>
            <a:endParaRPr lang="it-IT" altLang="it-IT" sz="2800" dirty="0"/>
          </a:p>
          <a:p>
            <a:r>
              <a:rPr lang="it-IT" dirty="0"/>
              <a:t>In deroga alla norma di cui all’articolo 256, paragrafo 1, del trattato sul funzionamento dell’Unione europea, sono di competenza della Corte di giustizia:</a:t>
            </a:r>
            <a:endParaRPr lang="it-IT" altLang="it-IT" sz="2800" dirty="0"/>
          </a:p>
          <a:p>
            <a:pPr>
              <a:buFont typeface="Courier New" panose="02070309020205020404" pitchFamily="49" charset="0"/>
              <a:buChar char="o"/>
            </a:pPr>
            <a:r>
              <a:rPr lang="it-IT" altLang="it-IT" sz="2800" dirty="0"/>
              <a:t>Ricorsi degli Stati membri contro atti legislativi, atti e omissioni PE, CE e (</a:t>
            </a:r>
            <a:r>
              <a:rPr lang="it-IT" altLang="it-IT" sz="2800" dirty="0" err="1"/>
              <a:t>residualmente</a:t>
            </a:r>
            <a:r>
              <a:rPr lang="it-IT" altLang="it-IT" sz="2800" dirty="0"/>
              <a:t>) Consiglio</a:t>
            </a:r>
          </a:p>
          <a:p>
            <a:pPr>
              <a:buFont typeface="Courier New" panose="02070309020205020404" pitchFamily="49" charset="0"/>
              <a:buChar char="o"/>
            </a:pPr>
            <a:r>
              <a:rPr lang="it-IT" altLang="it-IT" sz="2800" dirty="0"/>
              <a:t>Ricorsi Stati membri contro atti o omissioni della Commissione sulle cooperazioni rafforzate;</a:t>
            </a:r>
          </a:p>
          <a:p>
            <a:pPr>
              <a:buFont typeface="Courier New" panose="02070309020205020404" pitchFamily="49" charset="0"/>
              <a:buChar char="o"/>
            </a:pPr>
            <a:r>
              <a:rPr lang="it-IT" altLang="it-IT" sz="2800" dirty="0"/>
              <a:t>Ricorsi istituzioni contro atti legislativi o atti e omissioni PE, Consiglio, CE, Commissione, BCE;</a:t>
            </a:r>
          </a:p>
          <a:p>
            <a:pPr>
              <a:buFont typeface="Courier New" panose="02070309020205020404" pitchFamily="49" charset="0"/>
              <a:buChar char="o"/>
            </a:pPr>
            <a:r>
              <a:rPr lang="it-IT" altLang="it-IT" sz="2800" dirty="0"/>
              <a:t>Ricorsi SM su mancata esecuzione sentenze.</a:t>
            </a:r>
          </a:p>
          <a:p>
            <a:endParaRPr lang="it-IT" dirty="0"/>
          </a:p>
        </p:txBody>
      </p:sp>
    </p:spTree>
    <p:extLst>
      <p:ext uri="{BB962C8B-B14F-4D97-AF65-F5344CB8AC3E}">
        <p14:creationId xmlns:p14="http://schemas.microsoft.com/office/powerpoint/2010/main" val="2127283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349875-6C3A-6885-20BA-6E0B2250E8D2}"/>
              </a:ext>
            </a:extLst>
          </p:cNvPr>
          <p:cNvSpPr>
            <a:spLocks noGrp="1"/>
          </p:cNvSpPr>
          <p:nvPr>
            <p:ph type="title"/>
          </p:nvPr>
        </p:nvSpPr>
        <p:spPr>
          <a:xfrm>
            <a:off x="838200" y="202287"/>
            <a:ext cx="10515600" cy="925056"/>
          </a:xfrm>
        </p:spPr>
        <p:txBody>
          <a:bodyPr/>
          <a:lstStyle/>
          <a:p>
            <a:r>
              <a:rPr lang="it-IT" b="1" dirty="0">
                <a:solidFill>
                  <a:srgbClr val="00B0F0"/>
                </a:solidFill>
              </a:rPr>
              <a:t>I principi generali del diritto e le fonti UE</a:t>
            </a:r>
          </a:p>
        </p:txBody>
      </p:sp>
      <p:sp>
        <p:nvSpPr>
          <p:cNvPr id="3" name="Segnaposto contenuto 2">
            <a:extLst>
              <a:ext uri="{FF2B5EF4-FFF2-40B4-BE49-F238E27FC236}">
                <a16:creationId xmlns:a16="http://schemas.microsoft.com/office/drawing/2014/main" id="{17DEA7BE-4B8F-CDEC-66E0-2D0A43E29699}"/>
              </a:ext>
            </a:extLst>
          </p:cNvPr>
          <p:cNvSpPr>
            <a:spLocks noGrp="1"/>
          </p:cNvSpPr>
          <p:nvPr>
            <p:ph idx="1"/>
          </p:nvPr>
        </p:nvSpPr>
        <p:spPr>
          <a:xfrm>
            <a:off x="838200" y="1127344"/>
            <a:ext cx="10515600" cy="5173248"/>
          </a:xfrm>
        </p:spPr>
        <p:txBody>
          <a:bodyPr>
            <a:normAutofit fontScale="92500" lnSpcReduction="20000"/>
          </a:bodyPr>
          <a:lstStyle/>
          <a:p>
            <a:pPr fontAlgn="base"/>
            <a:r>
              <a:rPr lang="it-IT" sz="3000" dirty="0"/>
              <a:t>I principi generali del diritto sono fonte primaria UE (richiamati nell'art. 6 TUE) e possiamo classificarli in due categorie:</a:t>
            </a:r>
            <a:br>
              <a:rPr lang="it-IT" sz="3000" dirty="0"/>
            </a:br>
            <a:endParaRPr lang="it-IT" sz="3000" dirty="0"/>
          </a:p>
          <a:p>
            <a:pPr algn="just" fontAlgn="base">
              <a:buFont typeface="+mj-lt"/>
              <a:buAutoNum type="arabicPeriod"/>
            </a:pPr>
            <a:r>
              <a:rPr lang="it-IT" sz="3000" b="1" i="1" dirty="0">
                <a:solidFill>
                  <a:srgbClr val="0070C0"/>
                </a:solidFill>
              </a:rPr>
              <a:t>principi generali di diritto che derivano e sono stati mutuati dai sistemi giuridici nazionali</a:t>
            </a:r>
            <a:r>
              <a:rPr lang="it-IT" sz="3000" dirty="0"/>
              <a:t>. </a:t>
            </a:r>
          </a:p>
          <a:p>
            <a:pPr marL="0" indent="0" algn="just" fontAlgn="base">
              <a:buNone/>
            </a:pPr>
            <a:endParaRPr lang="it-IT" sz="3000" dirty="0"/>
          </a:p>
          <a:p>
            <a:pPr fontAlgn="base"/>
            <a:r>
              <a:rPr lang="it-IT" sz="3000" dirty="0"/>
              <a:t>Questi essendo comuni ad ogni ordinamento giuridico degli Stati Membri, rappresentano la base comune dell’ordinamento UE. Tra di essi si suole ricordare: la certezza del diritto, la irretroattività della legge penale, la proporzionalità dell’azione amministrativa, il rispetto dei diritti quesiti, l’affidamento dei terzi in buona fede, la forza maggiore etc</a:t>
            </a:r>
            <a:r>
              <a:rPr lang="it-IT" sz="3400" dirty="0"/>
              <a:t>.</a:t>
            </a:r>
            <a:br>
              <a:rPr lang="it-IT" sz="3400" dirty="0"/>
            </a:br>
            <a:endParaRPr lang="it-IT" sz="3400" dirty="0"/>
          </a:p>
          <a:p>
            <a:pPr marL="0" indent="0" algn="l" fontAlgn="base">
              <a:buNone/>
            </a:pPr>
            <a:br>
              <a:rPr lang="it-IT" sz="2600" dirty="0"/>
            </a:br>
            <a:endParaRPr lang="it-IT" sz="2600" dirty="0"/>
          </a:p>
        </p:txBody>
      </p:sp>
    </p:spTree>
    <p:extLst>
      <p:ext uri="{BB962C8B-B14F-4D97-AF65-F5344CB8AC3E}">
        <p14:creationId xmlns:p14="http://schemas.microsoft.com/office/powerpoint/2010/main" val="4265951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231414-6526-74BF-3BD4-DC125C09B45A}"/>
              </a:ext>
            </a:extLst>
          </p:cNvPr>
          <p:cNvSpPr>
            <a:spLocks noGrp="1"/>
          </p:cNvSpPr>
          <p:nvPr>
            <p:ph type="title"/>
          </p:nvPr>
        </p:nvSpPr>
        <p:spPr>
          <a:xfrm>
            <a:off x="838200" y="365126"/>
            <a:ext cx="10515600" cy="1000212"/>
          </a:xfrm>
        </p:spPr>
        <p:txBody>
          <a:bodyPr/>
          <a:lstStyle/>
          <a:p>
            <a:r>
              <a:rPr lang="it-IT" b="1" dirty="0">
                <a:solidFill>
                  <a:srgbClr val="00B0F0"/>
                </a:solidFill>
              </a:rPr>
              <a:t>I principi generali del diritto e le fonti UE</a:t>
            </a:r>
            <a:endParaRPr lang="it-IT" dirty="0"/>
          </a:p>
        </p:txBody>
      </p:sp>
      <p:sp>
        <p:nvSpPr>
          <p:cNvPr id="3" name="Segnaposto contenuto 2">
            <a:extLst>
              <a:ext uri="{FF2B5EF4-FFF2-40B4-BE49-F238E27FC236}">
                <a16:creationId xmlns:a16="http://schemas.microsoft.com/office/drawing/2014/main" id="{66EDC211-89BE-6EC1-3202-C4ACA774729F}"/>
              </a:ext>
            </a:extLst>
          </p:cNvPr>
          <p:cNvSpPr>
            <a:spLocks noGrp="1"/>
          </p:cNvSpPr>
          <p:nvPr>
            <p:ph idx="1"/>
          </p:nvPr>
        </p:nvSpPr>
        <p:spPr/>
        <p:txBody>
          <a:bodyPr>
            <a:normAutofit fontScale="92500" lnSpcReduction="10000"/>
          </a:bodyPr>
          <a:lstStyle/>
          <a:p>
            <a:pPr marL="0" indent="0" algn="l" fontAlgn="base">
              <a:buNone/>
            </a:pPr>
            <a:r>
              <a:rPr lang="it-IT" b="1" i="1" dirty="0">
                <a:solidFill>
                  <a:srgbClr val="0070C0"/>
                </a:solidFill>
              </a:rPr>
              <a:t>2. </a:t>
            </a:r>
            <a:r>
              <a:rPr lang="it-IT" sz="2800" b="1" i="1" dirty="0">
                <a:solidFill>
                  <a:srgbClr val="0070C0"/>
                </a:solidFill>
              </a:rPr>
              <a:t>principi generali propri del diritto UE</a:t>
            </a:r>
            <a:r>
              <a:rPr lang="it-IT" sz="2800" dirty="0"/>
              <a:t>. </a:t>
            </a:r>
          </a:p>
          <a:p>
            <a:pPr fontAlgn="base"/>
            <a:r>
              <a:rPr lang="it-IT" sz="2800" dirty="0"/>
              <a:t>Possono essere ricavati dai Trattati o possono desumersi dalla natura e dalle finalità dell’organizzazione e dalla giurisprudenza della Corte di Giustizia. Rientrano in questo gruppo i principi di solidarietà tra gli Stati membri, effetto diretto, del primato del diritto UE, del mutuo riconoscimento, della diretta applicabilità del diritto comunitario, dell’equilibrio istituzionale etc. </a:t>
            </a:r>
            <a:br>
              <a:rPr lang="it-IT" sz="2800" dirty="0"/>
            </a:br>
            <a:endParaRPr lang="it-IT" sz="2800" dirty="0"/>
          </a:p>
          <a:p>
            <a:pPr algn="l" fontAlgn="base"/>
            <a:r>
              <a:rPr lang="it-IT" sz="2800" dirty="0"/>
              <a:t>Questi elenchi non sono esaustivi, infatti a ciò è opportuno aggiungere </a:t>
            </a:r>
            <a:r>
              <a:rPr lang="it-IT" sz="2800" b="1" i="1" dirty="0">
                <a:solidFill>
                  <a:srgbClr val="0070C0"/>
                </a:solidFill>
              </a:rPr>
              <a:t>i principi generali legati ai diritti fondamentali e che può ritrovare nella Carta dei diritti fondamentali</a:t>
            </a:r>
            <a:r>
              <a:rPr lang="it-IT" sz="2800" dirty="0"/>
              <a:t>, come ad esempio il principio della non discriminazione.</a:t>
            </a:r>
            <a:endParaRPr lang="it-IT" dirty="0"/>
          </a:p>
        </p:txBody>
      </p:sp>
    </p:spTree>
    <p:extLst>
      <p:ext uri="{BB962C8B-B14F-4D97-AF65-F5344CB8AC3E}">
        <p14:creationId xmlns:p14="http://schemas.microsoft.com/office/powerpoint/2010/main" val="307151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AF7DFD-E492-49F2-2FE9-246824AC0BF3}"/>
              </a:ext>
            </a:extLst>
          </p:cNvPr>
          <p:cNvSpPr>
            <a:spLocks noGrp="1"/>
          </p:cNvSpPr>
          <p:nvPr>
            <p:ph type="title"/>
          </p:nvPr>
        </p:nvSpPr>
        <p:spPr>
          <a:xfrm>
            <a:off x="838200" y="148282"/>
            <a:ext cx="10515600" cy="914400"/>
          </a:xfrm>
        </p:spPr>
        <p:txBody>
          <a:bodyPr>
            <a:normAutofit/>
          </a:bodyPr>
          <a:lstStyle/>
          <a:p>
            <a:r>
              <a:rPr lang="it-IT" altLang="it-IT" sz="4400" b="1" dirty="0">
                <a:solidFill>
                  <a:srgbClr val="00B0F0"/>
                </a:solidFill>
              </a:rPr>
              <a:t>Sistema di tutela giurisdizionale UE</a:t>
            </a:r>
            <a:endParaRPr lang="it-IT" dirty="0">
              <a:solidFill>
                <a:srgbClr val="00B0F0"/>
              </a:solidFill>
            </a:endParaRPr>
          </a:p>
        </p:txBody>
      </p:sp>
      <p:sp>
        <p:nvSpPr>
          <p:cNvPr id="3" name="Segnaposto contenuto 2">
            <a:extLst>
              <a:ext uri="{FF2B5EF4-FFF2-40B4-BE49-F238E27FC236}">
                <a16:creationId xmlns:a16="http://schemas.microsoft.com/office/drawing/2014/main" id="{2AEDCE1E-7F16-16B2-578A-A90522F0CB39}"/>
              </a:ext>
            </a:extLst>
          </p:cNvPr>
          <p:cNvSpPr>
            <a:spLocks noGrp="1"/>
          </p:cNvSpPr>
          <p:nvPr>
            <p:ph idx="1"/>
          </p:nvPr>
        </p:nvSpPr>
        <p:spPr>
          <a:xfrm>
            <a:off x="838200" y="1198604"/>
            <a:ext cx="10515600" cy="5281743"/>
          </a:xfrm>
        </p:spPr>
        <p:txBody>
          <a:bodyPr>
            <a:normAutofit fontScale="92500" lnSpcReduction="10000"/>
          </a:bodyPr>
          <a:lstStyle/>
          <a:p>
            <a:r>
              <a:rPr lang="it-IT" altLang="it-IT" dirty="0"/>
              <a:t>Sistema giurisdizionale multilivello UE integrato:</a:t>
            </a:r>
          </a:p>
          <a:p>
            <a:pPr marL="0" indent="0">
              <a:buNone/>
            </a:pPr>
            <a:endParaRPr lang="it-IT" altLang="it-IT" dirty="0"/>
          </a:p>
          <a:p>
            <a:r>
              <a:rPr lang="it-IT" altLang="it-IT" b="1" dirty="0">
                <a:solidFill>
                  <a:srgbClr val="0070C0"/>
                </a:solidFill>
              </a:rPr>
              <a:t>Corte di giustizia </a:t>
            </a:r>
            <a:r>
              <a:rPr lang="it-IT" altLang="it-IT" dirty="0"/>
              <a:t>intesa nel suo complesso rappresenta il livello UE;</a:t>
            </a:r>
          </a:p>
          <a:p>
            <a:pPr marL="0" indent="0">
              <a:buFontTx/>
              <a:buNone/>
            </a:pPr>
            <a:r>
              <a:rPr lang="it-IT" altLang="it-IT" sz="2600" dirty="0"/>
              <a:t>La   Corte   di   giustizia   dell’Unione europea   comprende   la   Corte   di   giustizia,   il   Tribunale   e   i   tribunali  specializzati.  Assicura  il  rispetto  del  diritto  nell'interpretazione  e  nell'applicazione  dei  trattati (</a:t>
            </a:r>
            <a:r>
              <a:rPr lang="it-IT" altLang="it-IT" sz="2600" b="1" dirty="0"/>
              <a:t>Art. 19, par. 1, TUE</a:t>
            </a:r>
            <a:r>
              <a:rPr lang="it-IT" altLang="it-IT" sz="2600" dirty="0"/>
              <a:t>). </a:t>
            </a:r>
          </a:p>
          <a:p>
            <a:pPr marL="0" indent="0">
              <a:buFontTx/>
              <a:buNone/>
            </a:pPr>
            <a:endParaRPr lang="it-IT" altLang="it-IT" sz="2600" dirty="0"/>
          </a:p>
          <a:p>
            <a:r>
              <a:rPr lang="it-IT" altLang="it-IT" sz="2600" b="1" dirty="0">
                <a:solidFill>
                  <a:srgbClr val="0070C0"/>
                </a:solidFill>
              </a:rPr>
              <a:t>Giudici degli Stati membri </a:t>
            </a:r>
            <a:r>
              <a:rPr lang="it-IT" altLang="it-IT" sz="2600" dirty="0"/>
              <a:t>rappresentano il livello statale.</a:t>
            </a:r>
          </a:p>
          <a:p>
            <a:pPr marL="0" indent="0">
              <a:buFontTx/>
              <a:buNone/>
              <a:defRPr/>
            </a:pPr>
            <a:r>
              <a:rPr lang="it-IT" sz="2600" dirty="0"/>
              <a:t>Gli  Stati  membri  stabiliscono  i  rimedi  giurisdizionali  necessari  per  assicurare  una  </a:t>
            </a:r>
            <a:r>
              <a:rPr lang="it-IT" sz="2600" b="1" dirty="0">
                <a:solidFill>
                  <a:srgbClr val="0070C0"/>
                </a:solidFill>
              </a:rPr>
              <a:t>tutela  giurisdizio­nale  effettiva</a:t>
            </a:r>
            <a:r>
              <a:rPr lang="it-IT" sz="2600" dirty="0">
                <a:solidFill>
                  <a:srgbClr val="0070C0"/>
                </a:solidFill>
              </a:rPr>
              <a:t>  </a:t>
            </a:r>
            <a:r>
              <a:rPr lang="it-IT" sz="2600" dirty="0"/>
              <a:t>nei  settori  disciplinati  dal  diritto  dell'Unione (</a:t>
            </a:r>
            <a:r>
              <a:rPr lang="it-IT" sz="2600" b="1" dirty="0"/>
              <a:t>Art. 19, par. 2, TUE</a:t>
            </a:r>
            <a:r>
              <a:rPr lang="it-IT" sz="2600" dirty="0"/>
              <a:t>).</a:t>
            </a:r>
          </a:p>
          <a:p>
            <a:pPr marL="0" indent="0">
              <a:buFontTx/>
              <a:buNone/>
              <a:defRPr/>
            </a:pPr>
            <a:endParaRPr lang="it-IT" sz="2600" dirty="0"/>
          </a:p>
          <a:p>
            <a:pPr>
              <a:defRPr/>
            </a:pPr>
            <a:r>
              <a:rPr lang="it-IT" sz="2600" dirty="0"/>
              <a:t>Giudici nazionali sono anche giudici dell’Unione europea?</a:t>
            </a:r>
          </a:p>
          <a:p>
            <a:pPr marL="0" indent="0">
              <a:buFontTx/>
              <a:buNone/>
            </a:pPr>
            <a:endParaRPr lang="it-IT" altLang="it-IT" dirty="0"/>
          </a:p>
          <a:p>
            <a:pPr marL="0" indent="0">
              <a:buFontTx/>
              <a:buNone/>
            </a:pPr>
            <a:endParaRPr lang="it-IT" altLang="it-IT" dirty="0"/>
          </a:p>
          <a:p>
            <a:endParaRPr lang="it-IT" dirty="0"/>
          </a:p>
        </p:txBody>
      </p:sp>
    </p:spTree>
    <p:extLst>
      <p:ext uri="{BB962C8B-B14F-4D97-AF65-F5344CB8AC3E}">
        <p14:creationId xmlns:p14="http://schemas.microsoft.com/office/powerpoint/2010/main" val="3305928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43846A-8D90-C2B6-43AF-46ABF17C103A}"/>
              </a:ext>
            </a:extLst>
          </p:cNvPr>
          <p:cNvSpPr>
            <a:spLocks noGrp="1"/>
          </p:cNvSpPr>
          <p:nvPr>
            <p:ph type="title"/>
          </p:nvPr>
        </p:nvSpPr>
        <p:spPr/>
        <p:txBody>
          <a:bodyPr/>
          <a:lstStyle/>
          <a:p>
            <a:r>
              <a:rPr lang="it-IT" altLang="it-IT" sz="4400" b="1" dirty="0">
                <a:solidFill>
                  <a:srgbClr val="00B0F0"/>
                </a:solidFill>
              </a:rPr>
              <a:t>Sistema di tutela giurisdizionale UE</a:t>
            </a:r>
            <a:endParaRPr lang="it-IT" dirty="0"/>
          </a:p>
        </p:txBody>
      </p:sp>
      <p:sp>
        <p:nvSpPr>
          <p:cNvPr id="3" name="Segnaposto contenuto 2">
            <a:extLst>
              <a:ext uri="{FF2B5EF4-FFF2-40B4-BE49-F238E27FC236}">
                <a16:creationId xmlns:a16="http://schemas.microsoft.com/office/drawing/2014/main" id="{D29195B3-6002-74D8-5550-8143420C0807}"/>
              </a:ext>
            </a:extLst>
          </p:cNvPr>
          <p:cNvSpPr>
            <a:spLocks noGrp="1"/>
          </p:cNvSpPr>
          <p:nvPr>
            <p:ph idx="1"/>
          </p:nvPr>
        </p:nvSpPr>
        <p:spPr/>
        <p:txBody>
          <a:bodyPr>
            <a:normAutofit lnSpcReduction="10000"/>
          </a:bodyPr>
          <a:lstStyle/>
          <a:p>
            <a:pPr>
              <a:buFontTx/>
              <a:buNone/>
              <a:defRPr/>
            </a:pPr>
            <a:r>
              <a:rPr lang="it-IT" altLang="it-IT" dirty="0"/>
              <a:t>Quali sono le caratteristiche del sistema giurisdizionale dell’UE?</a:t>
            </a:r>
          </a:p>
          <a:p>
            <a:pPr>
              <a:defRPr/>
            </a:pPr>
            <a:endParaRPr lang="it-IT" altLang="it-IT" dirty="0"/>
          </a:p>
          <a:p>
            <a:pPr>
              <a:defRPr/>
            </a:pPr>
            <a:r>
              <a:rPr lang="it-IT" altLang="it-IT" b="1" dirty="0">
                <a:solidFill>
                  <a:srgbClr val="0070C0"/>
                </a:solidFill>
              </a:rPr>
              <a:t>ripartizione delle competenze </a:t>
            </a:r>
            <a:r>
              <a:rPr lang="it-IT" altLang="it-IT" dirty="0"/>
              <a:t>tra i due livelli sulla dei Trattati;</a:t>
            </a:r>
          </a:p>
          <a:p>
            <a:pPr>
              <a:defRPr/>
            </a:pPr>
            <a:endParaRPr lang="it-IT" altLang="it-IT" dirty="0"/>
          </a:p>
          <a:p>
            <a:pPr>
              <a:defRPr/>
            </a:pPr>
            <a:r>
              <a:rPr lang="it-IT" altLang="it-IT" b="1" dirty="0">
                <a:solidFill>
                  <a:srgbClr val="0070C0"/>
                </a:solidFill>
              </a:rPr>
              <a:t>autonomia</a:t>
            </a:r>
            <a:r>
              <a:rPr lang="it-IT" altLang="it-IT" dirty="0"/>
              <a:t> dei due livelli rispetto alla </a:t>
            </a:r>
            <a:r>
              <a:rPr lang="it-IT" altLang="it-IT" b="1" dirty="0">
                <a:solidFill>
                  <a:srgbClr val="0070C0"/>
                </a:solidFill>
              </a:rPr>
              <a:t>disciplina applicabile</a:t>
            </a:r>
            <a:r>
              <a:rPr lang="it-IT" altLang="it-IT" dirty="0"/>
              <a:t>;</a:t>
            </a:r>
          </a:p>
          <a:p>
            <a:pPr>
              <a:defRPr/>
            </a:pPr>
            <a:endParaRPr lang="it-IT" altLang="it-IT" dirty="0"/>
          </a:p>
          <a:p>
            <a:pPr>
              <a:defRPr/>
            </a:pPr>
            <a:r>
              <a:rPr lang="it-IT" altLang="it-IT" b="1" dirty="0">
                <a:solidFill>
                  <a:srgbClr val="0070C0"/>
                </a:solidFill>
              </a:rPr>
              <a:t>autonomia</a:t>
            </a:r>
            <a:r>
              <a:rPr lang="it-IT" altLang="it-IT" dirty="0"/>
              <a:t> dei due livelli rispetto al piano </a:t>
            </a:r>
            <a:r>
              <a:rPr lang="it-IT" altLang="it-IT" b="1" dirty="0">
                <a:solidFill>
                  <a:srgbClr val="0070C0"/>
                </a:solidFill>
              </a:rPr>
              <a:t>processuale</a:t>
            </a:r>
            <a:r>
              <a:rPr lang="it-IT" altLang="it-IT" dirty="0"/>
              <a:t>;</a:t>
            </a:r>
          </a:p>
          <a:p>
            <a:pPr>
              <a:defRPr/>
            </a:pPr>
            <a:endParaRPr lang="it-IT" altLang="it-IT" dirty="0"/>
          </a:p>
          <a:p>
            <a:pPr>
              <a:defRPr/>
            </a:pPr>
            <a:r>
              <a:rPr lang="it-IT" altLang="it-IT" b="1" dirty="0">
                <a:solidFill>
                  <a:srgbClr val="0070C0"/>
                </a:solidFill>
              </a:rPr>
              <a:t>Strumenti di integrazione </a:t>
            </a:r>
            <a:r>
              <a:rPr lang="it-IT" altLang="it-IT" dirty="0"/>
              <a:t>tra i due livelli</a:t>
            </a:r>
            <a:r>
              <a:rPr lang="it-IT" altLang="it-IT" dirty="0">
                <a:solidFill>
                  <a:srgbClr val="0070C0"/>
                </a:solidFill>
              </a:rPr>
              <a:t> </a:t>
            </a:r>
            <a:r>
              <a:rPr lang="it-IT" altLang="it-IT" dirty="0"/>
              <a:t>.</a:t>
            </a:r>
          </a:p>
          <a:p>
            <a:endParaRPr lang="it-IT" dirty="0"/>
          </a:p>
        </p:txBody>
      </p:sp>
    </p:spTree>
    <p:extLst>
      <p:ext uri="{BB962C8B-B14F-4D97-AF65-F5344CB8AC3E}">
        <p14:creationId xmlns:p14="http://schemas.microsoft.com/office/powerpoint/2010/main" val="2043934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E26BD2-170C-EE6C-B140-43E03961D0A0}"/>
              </a:ext>
            </a:extLst>
          </p:cNvPr>
          <p:cNvSpPr>
            <a:spLocks noGrp="1"/>
          </p:cNvSpPr>
          <p:nvPr>
            <p:ph type="title"/>
          </p:nvPr>
        </p:nvSpPr>
        <p:spPr/>
        <p:txBody>
          <a:bodyPr/>
          <a:lstStyle/>
          <a:p>
            <a:r>
              <a:rPr lang="it-IT" altLang="it-IT" sz="4400" b="1" dirty="0">
                <a:solidFill>
                  <a:srgbClr val="00B0F0"/>
                </a:solidFill>
              </a:rPr>
              <a:t>Sistema di tutela giurisdizionale UE</a:t>
            </a:r>
            <a:endParaRPr lang="it-IT" dirty="0"/>
          </a:p>
        </p:txBody>
      </p:sp>
      <p:sp>
        <p:nvSpPr>
          <p:cNvPr id="3" name="Segnaposto contenuto 2">
            <a:extLst>
              <a:ext uri="{FF2B5EF4-FFF2-40B4-BE49-F238E27FC236}">
                <a16:creationId xmlns:a16="http://schemas.microsoft.com/office/drawing/2014/main" id="{BA89052A-8691-FAF1-58E5-F356EAEC6AAB}"/>
              </a:ext>
            </a:extLst>
          </p:cNvPr>
          <p:cNvSpPr>
            <a:spLocks noGrp="1"/>
          </p:cNvSpPr>
          <p:nvPr>
            <p:ph idx="1"/>
          </p:nvPr>
        </p:nvSpPr>
        <p:spPr/>
        <p:txBody>
          <a:bodyPr/>
          <a:lstStyle/>
          <a:p>
            <a:pPr marL="0" indent="0">
              <a:buFontTx/>
              <a:buNone/>
              <a:defRPr/>
            </a:pPr>
            <a:r>
              <a:rPr lang="it-IT" altLang="it-IT" dirty="0"/>
              <a:t>Fonti rilevanti:</a:t>
            </a:r>
          </a:p>
          <a:p>
            <a:pPr marL="0" indent="0">
              <a:buFontTx/>
              <a:buNone/>
              <a:defRPr/>
            </a:pPr>
            <a:endParaRPr lang="it-IT" altLang="it-IT" dirty="0"/>
          </a:p>
          <a:p>
            <a:pPr>
              <a:defRPr/>
            </a:pPr>
            <a:r>
              <a:rPr lang="it-IT" altLang="it-IT" dirty="0"/>
              <a:t>Art. 19 TUE;</a:t>
            </a:r>
          </a:p>
          <a:p>
            <a:pPr>
              <a:defRPr/>
            </a:pPr>
            <a:r>
              <a:rPr lang="it-IT" altLang="it-IT" dirty="0"/>
              <a:t>Artt. 251-281 (procedure, ricorsi…) e Art. 340 TFUE (responsabilità extra-contrattuale);</a:t>
            </a:r>
          </a:p>
          <a:p>
            <a:pPr>
              <a:defRPr/>
            </a:pPr>
            <a:r>
              <a:rPr lang="it-IT" altLang="it-IT" dirty="0"/>
              <a:t>Statuto della Corte di giustizia (Protocollo n. 3);</a:t>
            </a:r>
          </a:p>
          <a:p>
            <a:pPr>
              <a:defRPr/>
            </a:pPr>
            <a:r>
              <a:rPr lang="it-IT" altLang="it-IT" dirty="0"/>
              <a:t>Regolamento di procedura, che è stato stabilito dalla Corte di giustizia e poi approvato dal Consiglio (Art. 253 TFUE).</a:t>
            </a:r>
          </a:p>
          <a:p>
            <a:endParaRPr lang="it-IT" dirty="0"/>
          </a:p>
        </p:txBody>
      </p:sp>
    </p:spTree>
    <p:extLst>
      <p:ext uri="{BB962C8B-B14F-4D97-AF65-F5344CB8AC3E}">
        <p14:creationId xmlns:p14="http://schemas.microsoft.com/office/powerpoint/2010/main" val="1725315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DAFDF0-C88F-ACE3-B3A1-FBF39DF67EEC}"/>
              </a:ext>
            </a:extLst>
          </p:cNvPr>
          <p:cNvSpPr>
            <a:spLocks noGrp="1"/>
          </p:cNvSpPr>
          <p:nvPr>
            <p:ph type="title"/>
          </p:nvPr>
        </p:nvSpPr>
        <p:spPr/>
        <p:txBody>
          <a:bodyPr/>
          <a:lstStyle/>
          <a:p>
            <a:r>
              <a:rPr lang="it-IT" altLang="it-IT" sz="4400" b="1" dirty="0">
                <a:solidFill>
                  <a:srgbClr val="00B0F0"/>
                </a:solidFill>
              </a:rPr>
              <a:t>Sistema di tutela giurisdizionale UE</a:t>
            </a:r>
            <a:endParaRPr lang="it-IT" dirty="0"/>
          </a:p>
        </p:txBody>
      </p:sp>
      <p:sp>
        <p:nvSpPr>
          <p:cNvPr id="3" name="Segnaposto contenuto 2">
            <a:extLst>
              <a:ext uri="{FF2B5EF4-FFF2-40B4-BE49-F238E27FC236}">
                <a16:creationId xmlns:a16="http://schemas.microsoft.com/office/drawing/2014/main" id="{6623A570-9A18-D353-3265-F0B65A2E1ABE}"/>
              </a:ext>
            </a:extLst>
          </p:cNvPr>
          <p:cNvSpPr>
            <a:spLocks noGrp="1"/>
          </p:cNvSpPr>
          <p:nvPr>
            <p:ph idx="1"/>
          </p:nvPr>
        </p:nvSpPr>
        <p:spPr/>
        <p:txBody>
          <a:bodyPr>
            <a:normAutofit fontScale="92500" lnSpcReduction="20000"/>
          </a:bodyPr>
          <a:lstStyle/>
          <a:p>
            <a:pPr marL="0" indent="0">
              <a:buFontTx/>
              <a:buNone/>
              <a:defRPr/>
            </a:pPr>
            <a:r>
              <a:rPr lang="it-IT" altLang="it-IT" b="1" dirty="0">
                <a:solidFill>
                  <a:srgbClr val="0070C0"/>
                </a:solidFill>
              </a:rPr>
              <a:t>Quali sono le competenze dei giudici della Corte di giustizia?</a:t>
            </a:r>
          </a:p>
          <a:p>
            <a:pPr marL="0" indent="0">
              <a:buFontTx/>
              <a:buNone/>
              <a:defRPr/>
            </a:pPr>
            <a:endParaRPr lang="it-IT" altLang="it-IT" b="1" dirty="0"/>
          </a:p>
          <a:p>
            <a:pPr marL="0" indent="0">
              <a:buFontTx/>
              <a:buNone/>
              <a:defRPr/>
            </a:pPr>
            <a:r>
              <a:rPr lang="it-IT" altLang="it-IT" b="1" dirty="0"/>
              <a:t>Elenco tassativo e vincolante:</a:t>
            </a:r>
          </a:p>
          <a:p>
            <a:pPr marL="0" indent="0">
              <a:buFontTx/>
              <a:buNone/>
              <a:defRPr/>
            </a:pPr>
            <a:endParaRPr lang="it-IT" altLang="it-IT" b="1" dirty="0"/>
          </a:p>
          <a:p>
            <a:pPr>
              <a:defRPr/>
            </a:pPr>
            <a:r>
              <a:rPr lang="it-IT" altLang="it-IT" dirty="0"/>
              <a:t>Procedimento di infrazione;</a:t>
            </a:r>
          </a:p>
          <a:p>
            <a:pPr>
              <a:defRPr/>
            </a:pPr>
            <a:r>
              <a:rPr lang="it-IT" altLang="it-IT" dirty="0"/>
              <a:t>Ricorso di annullamento;</a:t>
            </a:r>
          </a:p>
          <a:p>
            <a:pPr>
              <a:defRPr/>
            </a:pPr>
            <a:r>
              <a:rPr lang="it-IT" altLang="it-IT" dirty="0"/>
              <a:t>Ricorso in carenza;</a:t>
            </a:r>
          </a:p>
          <a:p>
            <a:pPr>
              <a:defRPr/>
            </a:pPr>
            <a:r>
              <a:rPr lang="it-IT" altLang="it-IT" dirty="0"/>
              <a:t>Ricorso per responsabilità;</a:t>
            </a:r>
          </a:p>
          <a:p>
            <a:pPr>
              <a:defRPr/>
            </a:pPr>
            <a:r>
              <a:rPr lang="it-IT" altLang="it-IT" dirty="0"/>
              <a:t>Competenze minori;</a:t>
            </a:r>
          </a:p>
          <a:p>
            <a:pPr>
              <a:defRPr/>
            </a:pPr>
            <a:r>
              <a:rPr lang="it-IT" altLang="it-IT" dirty="0"/>
              <a:t>Rinvio pregiudiziale.</a:t>
            </a:r>
          </a:p>
          <a:p>
            <a:endParaRPr lang="it-IT" dirty="0"/>
          </a:p>
        </p:txBody>
      </p:sp>
    </p:spTree>
    <p:extLst>
      <p:ext uri="{BB962C8B-B14F-4D97-AF65-F5344CB8AC3E}">
        <p14:creationId xmlns:p14="http://schemas.microsoft.com/office/powerpoint/2010/main" val="2736560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CB86B3-DC4C-7851-1BC4-137E906259D0}"/>
              </a:ext>
            </a:extLst>
          </p:cNvPr>
          <p:cNvSpPr>
            <a:spLocks noGrp="1"/>
          </p:cNvSpPr>
          <p:nvPr>
            <p:ph type="title"/>
          </p:nvPr>
        </p:nvSpPr>
        <p:spPr>
          <a:xfrm>
            <a:off x="838200" y="365126"/>
            <a:ext cx="10515600" cy="862426"/>
          </a:xfrm>
        </p:spPr>
        <p:txBody>
          <a:bodyPr/>
          <a:lstStyle/>
          <a:p>
            <a:r>
              <a:rPr lang="it-IT" altLang="it-IT" sz="4400" b="1" dirty="0">
                <a:solidFill>
                  <a:srgbClr val="00B0F0"/>
                </a:solidFill>
              </a:rPr>
              <a:t>Sistema di tutela giurisdizionale UE</a:t>
            </a:r>
            <a:endParaRPr lang="it-IT" dirty="0"/>
          </a:p>
        </p:txBody>
      </p:sp>
      <p:sp>
        <p:nvSpPr>
          <p:cNvPr id="3" name="Segnaposto contenuto 2">
            <a:extLst>
              <a:ext uri="{FF2B5EF4-FFF2-40B4-BE49-F238E27FC236}">
                <a16:creationId xmlns:a16="http://schemas.microsoft.com/office/drawing/2014/main" id="{37FADAC3-78C9-C78D-B4E9-3E31688E11D2}"/>
              </a:ext>
            </a:extLst>
          </p:cNvPr>
          <p:cNvSpPr>
            <a:spLocks noGrp="1"/>
          </p:cNvSpPr>
          <p:nvPr>
            <p:ph idx="1"/>
          </p:nvPr>
        </p:nvSpPr>
        <p:spPr>
          <a:xfrm>
            <a:off x="838200" y="1565753"/>
            <a:ext cx="10515600" cy="4611210"/>
          </a:xfrm>
        </p:spPr>
        <p:txBody>
          <a:bodyPr>
            <a:normAutofit/>
          </a:bodyPr>
          <a:lstStyle/>
          <a:p>
            <a:r>
              <a:rPr lang="it-IT" altLang="it-IT" dirty="0"/>
              <a:t>Rapporto Stati Membri e Corte di Giustizia:</a:t>
            </a:r>
          </a:p>
          <a:p>
            <a:pPr>
              <a:buFont typeface="Courier New" panose="02070309020205020404" pitchFamily="49" charset="0"/>
              <a:buChar char="o"/>
            </a:pPr>
            <a:r>
              <a:rPr lang="it-IT" altLang="it-IT" dirty="0"/>
              <a:t>Gli Stati membri si impegnano a non sottoporre una controversia relativa all'interpretazione o all'applicazione dei trattati a un modo di composizione diverso da quelli previsti dal trattato stesso (</a:t>
            </a:r>
            <a:r>
              <a:rPr lang="it-IT" altLang="it-IT" b="1" dirty="0">
                <a:solidFill>
                  <a:srgbClr val="0070C0"/>
                </a:solidFill>
              </a:rPr>
              <a:t>Art. 344 TFUE</a:t>
            </a:r>
            <a:r>
              <a:rPr lang="it-IT" altLang="it-IT" dirty="0"/>
              <a:t>)</a:t>
            </a:r>
          </a:p>
          <a:p>
            <a:r>
              <a:rPr lang="it-IT" altLang="it-IT" dirty="0"/>
              <a:t>Rapporto istituzioni UE e giurisdizioni nazionali</a:t>
            </a:r>
          </a:p>
          <a:p>
            <a:pPr>
              <a:buFont typeface="Courier New" panose="02070309020205020404" pitchFamily="49" charset="0"/>
              <a:buChar char="o"/>
            </a:pPr>
            <a:r>
              <a:rPr lang="it-IT" altLang="it-IT" sz="2800" dirty="0"/>
              <a:t>Fatte salve le competenze attribuite alla Corte di giustizia dell'Unione europea dai trattati, le controversie nelle quali l'Unione sia parte non sono, per tale motivo, sottratte alla competenza delle giurisdizioni nazionali</a:t>
            </a:r>
            <a:r>
              <a:rPr lang="it-IT" altLang="it-IT" dirty="0"/>
              <a:t> (</a:t>
            </a:r>
            <a:r>
              <a:rPr lang="it-IT" altLang="it-IT" b="1" dirty="0">
                <a:solidFill>
                  <a:srgbClr val="0070C0"/>
                </a:solidFill>
              </a:rPr>
              <a:t>Art. 274 TFUE</a:t>
            </a:r>
            <a:r>
              <a:rPr lang="it-IT" altLang="it-IT" dirty="0"/>
              <a:t>)</a:t>
            </a:r>
            <a:endParaRPr lang="it-IT" altLang="it-IT" sz="2800" dirty="0"/>
          </a:p>
          <a:p>
            <a:pPr marL="0" indent="0">
              <a:buFontTx/>
              <a:buNone/>
            </a:pPr>
            <a:endParaRPr lang="it-IT" altLang="it-IT" dirty="0"/>
          </a:p>
          <a:p>
            <a:endParaRPr lang="it-IT" dirty="0"/>
          </a:p>
        </p:txBody>
      </p:sp>
    </p:spTree>
    <p:extLst>
      <p:ext uri="{BB962C8B-B14F-4D97-AF65-F5344CB8AC3E}">
        <p14:creationId xmlns:p14="http://schemas.microsoft.com/office/powerpoint/2010/main" val="1828232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7BEFC3-BDF5-F288-9BE3-402951AB9A9A}"/>
              </a:ext>
            </a:extLst>
          </p:cNvPr>
          <p:cNvSpPr>
            <a:spLocks noGrp="1"/>
          </p:cNvSpPr>
          <p:nvPr>
            <p:ph type="title"/>
          </p:nvPr>
        </p:nvSpPr>
        <p:spPr/>
        <p:txBody>
          <a:bodyPr/>
          <a:lstStyle/>
          <a:p>
            <a:r>
              <a:rPr lang="it-IT" altLang="it-IT" sz="4400" b="1" dirty="0">
                <a:solidFill>
                  <a:srgbClr val="00B0F0"/>
                </a:solidFill>
              </a:rPr>
              <a:t>Sistema di tutela giurisdizionale UE</a:t>
            </a:r>
            <a:endParaRPr lang="it-IT" dirty="0"/>
          </a:p>
        </p:txBody>
      </p:sp>
      <p:sp>
        <p:nvSpPr>
          <p:cNvPr id="3" name="Segnaposto contenuto 2">
            <a:extLst>
              <a:ext uri="{FF2B5EF4-FFF2-40B4-BE49-F238E27FC236}">
                <a16:creationId xmlns:a16="http://schemas.microsoft.com/office/drawing/2014/main" id="{0EAF7E6D-373E-4071-A101-E8A3E1159D9B}"/>
              </a:ext>
            </a:extLst>
          </p:cNvPr>
          <p:cNvSpPr>
            <a:spLocks noGrp="1"/>
          </p:cNvSpPr>
          <p:nvPr>
            <p:ph idx="1"/>
          </p:nvPr>
        </p:nvSpPr>
        <p:spPr>
          <a:xfrm>
            <a:off x="838200" y="1690688"/>
            <a:ext cx="10515600" cy="4486275"/>
          </a:xfrm>
        </p:spPr>
        <p:txBody>
          <a:bodyPr>
            <a:normAutofit fontScale="92500" lnSpcReduction="20000"/>
          </a:bodyPr>
          <a:lstStyle/>
          <a:p>
            <a:pPr marL="0" indent="0" algn="just">
              <a:buFontTx/>
              <a:buNone/>
            </a:pPr>
            <a:r>
              <a:rPr lang="it-IT" altLang="it-IT" b="1" dirty="0">
                <a:solidFill>
                  <a:srgbClr val="0070C0"/>
                </a:solidFill>
              </a:rPr>
              <a:t>In quali materie la Corte di giustizia non è competente?</a:t>
            </a:r>
          </a:p>
          <a:p>
            <a:pPr marL="0" indent="0" algn="just">
              <a:buFontTx/>
              <a:buNone/>
            </a:pPr>
            <a:endParaRPr lang="it-IT" altLang="it-IT" b="1" dirty="0">
              <a:solidFill>
                <a:srgbClr val="0070C0"/>
              </a:solidFill>
            </a:endParaRPr>
          </a:p>
          <a:p>
            <a:r>
              <a:rPr lang="it-IT" altLang="it-IT" b="1" dirty="0"/>
              <a:t>Politica estera</a:t>
            </a:r>
            <a:r>
              <a:rPr lang="it-IT" altLang="it-IT" dirty="0"/>
              <a:t>: La Corte di giustizia dell'Unione europea non è competente per quanto riguarda le disposizioni relative alla </a:t>
            </a:r>
            <a:r>
              <a:rPr lang="it-IT" altLang="it-IT" b="1" dirty="0">
                <a:solidFill>
                  <a:srgbClr val="0070C0"/>
                </a:solidFill>
              </a:rPr>
              <a:t>politica estera e di sicurezza comune</a:t>
            </a:r>
            <a:r>
              <a:rPr lang="it-IT" altLang="it-IT" dirty="0"/>
              <a:t>, né per quanto riguarda gli atti adottati in base a dette disposizioni (Art. 275 TFUE);</a:t>
            </a:r>
          </a:p>
          <a:p>
            <a:pPr marL="0" indent="0">
              <a:buNone/>
            </a:pPr>
            <a:endParaRPr lang="it-IT" altLang="it-IT" dirty="0"/>
          </a:p>
          <a:p>
            <a:r>
              <a:rPr lang="it-IT" altLang="it-IT" b="1" dirty="0"/>
              <a:t>Operazione di polizia e ordine pubblico</a:t>
            </a:r>
            <a:r>
              <a:rPr lang="it-IT" altLang="it-IT" dirty="0"/>
              <a:t>: la Corte di giustizia UE non è competente a esaminare la validità o la proporzionalità di </a:t>
            </a:r>
            <a:r>
              <a:rPr lang="it-IT" altLang="it-IT" b="1" dirty="0">
                <a:solidFill>
                  <a:srgbClr val="0070C0"/>
                </a:solidFill>
              </a:rPr>
              <a:t>operazioni condotte dalla polizia o da altri servizi incaricati dell'applicazione della legge di uno Stato membro </a:t>
            </a:r>
            <a:r>
              <a:rPr lang="it-IT" altLang="it-IT" dirty="0"/>
              <a:t>o l'esercizio delle responsabilità incombenti agli Stati membri per il </a:t>
            </a:r>
            <a:r>
              <a:rPr lang="it-IT" altLang="it-IT" b="1" dirty="0">
                <a:solidFill>
                  <a:srgbClr val="0070C0"/>
                </a:solidFill>
              </a:rPr>
              <a:t>mantenimento dell'ordine pubblico e la salvaguardia della sicurezza interna </a:t>
            </a:r>
            <a:r>
              <a:rPr lang="it-IT" altLang="it-IT" dirty="0"/>
              <a:t>(Art. 276 TFUE)</a:t>
            </a:r>
          </a:p>
          <a:p>
            <a:endParaRPr lang="it-IT" dirty="0"/>
          </a:p>
        </p:txBody>
      </p:sp>
    </p:spTree>
    <p:extLst>
      <p:ext uri="{BB962C8B-B14F-4D97-AF65-F5344CB8AC3E}">
        <p14:creationId xmlns:p14="http://schemas.microsoft.com/office/powerpoint/2010/main" val="810642328"/>
      </p:ext>
    </p:extLst>
  </p:cSld>
  <p:clrMapOvr>
    <a:masterClrMapping/>
  </p:clrMapOvr>
</p:sld>
</file>

<file path=ppt/theme/theme1.xml><?xml version="1.0" encoding="utf-8"?>
<a:theme xmlns:a="http://schemas.openxmlformats.org/drawingml/2006/main" name="Tema di Office">
  <a:themeElements>
    <a:clrScheme name="Giallo arancion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393</TotalTime>
  <Words>1025</Words>
  <Application>Microsoft Macintosh PowerPoint</Application>
  <PresentationFormat>Widescreen</PresentationFormat>
  <Paragraphs>90</Paragraphs>
  <Slides>12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12</vt:i4>
      </vt:variant>
    </vt:vector>
  </HeadingPairs>
  <TitlesOfParts>
    <vt:vector size="17" baseType="lpstr">
      <vt:lpstr>Arial</vt:lpstr>
      <vt:lpstr>Calibri</vt:lpstr>
      <vt:lpstr>Calibri Light</vt:lpstr>
      <vt:lpstr>Courier New</vt:lpstr>
      <vt:lpstr>Tema di Office</vt:lpstr>
      <vt:lpstr>Diritto dell’Unione europea  Prof. Dr. Alessandro Nato</vt:lpstr>
      <vt:lpstr>I principi generali del diritto e le fonti UE</vt:lpstr>
      <vt:lpstr>I principi generali del diritto e le fonti UE</vt:lpstr>
      <vt:lpstr>Sistema di tutela giurisdizionale UE</vt:lpstr>
      <vt:lpstr>Sistema di tutela giurisdizionale UE</vt:lpstr>
      <vt:lpstr>Sistema di tutela giurisdizionale UE</vt:lpstr>
      <vt:lpstr>Sistema di tutela giurisdizionale UE</vt:lpstr>
      <vt:lpstr>Sistema di tutela giurisdizionale UE</vt:lpstr>
      <vt:lpstr>Sistema di tutela giurisdizionale UE</vt:lpstr>
      <vt:lpstr>Sistema di tutela giurisdizionale UE</vt:lpstr>
      <vt:lpstr>Sistema di tutela giurisdizionale UE</vt:lpstr>
      <vt:lpstr>Sistema di tutela giurisdizionale 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Nato</dc:creator>
  <cp:lastModifiedBy>Alessandro Nato</cp:lastModifiedBy>
  <cp:revision>64</cp:revision>
  <dcterms:created xsi:type="dcterms:W3CDTF">2022-09-09T08:27:37Z</dcterms:created>
  <dcterms:modified xsi:type="dcterms:W3CDTF">2022-10-22T12:43:10Z</dcterms:modified>
</cp:coreProperties>
</file>