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595"/>
  </p:normalViewPr>
  <p:slideViewPr>
    <p:cSldViewPr snapToGrid="0">
      <p:cViewPr varScale="1">
        <p:scale>
          <a:sx n="90" d="100"/>
          <a:sy n="90" d="100"/>
        </p:scale>
        <p:origin x="232"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22/10/22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85437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22/10/22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2513756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22/10/22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2353302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22/10/22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1935841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70E104C-F7BC-3743-9129-BABE01727AEB}" type="datetimeFigureOut">
              <a:rPr lang="it-IT" smtClean="0"/>
              <a:t>22/10/22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54851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370E104C-F7BC-3743-9129-BABE01727AEB}" type="datetimeFigureOut">
              <a:rPr lang="it-IT" smtClean="0"/>
              <a:t>22/10/22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655088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370E104C-F7BC-3743-9129-BABE01727AEB}" type="datetimeFigureOut">
              <a:rPr lang="it-IT" smtClean="0"/>
              <a:t>22/10/22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119955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370E104C-F7BC-3743-9129-BABE01727AEB}" type="datetimeFigureOut">
              <a:rPr lang="it-IT" smtClean="0"/>
              <a:t>22/10/22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1178109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E104C-F7BC-3743-9129-BABE01727AEB}" type="datetimeFigureOut">
              <a:rPr lang="it-IT" smtClean="0"/>
              <a:t>22/10/22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81047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70E104C-F7BC-3743-9129-BABE01727AEB}" type="datetimeFigureOut">
              <a:rPr lang="it-IT" smtClean="0"/>
              <a:t>22/10/22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2599954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70E104C-F7BC-3743-9129-BABE01727AEB}" type="datetimeFigureOut">
              <a:rPr lang="it-IT" smtClean="0"/>
              <a:t>22/10/22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338923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E104C-F7BC-3743-9129-BABE01727AEB}" type="datetimeFigureOut">
              <a:rPr lang="it-IT" smtClean="0"/>
              <a:t>22/10/22</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10CFB-EEE0-D549-BD71-C5EB18030C94}" type="slidenum">
              <a:rPr lang="it-IT" smtClean="0"/>
              <a:t>‹N›</a:t>
            </a:fld>
            <a:endParaRPr lang="it-IT"/>
          </a:p>
        </p:txBody>
      </p:sp>
    </p:spTree>
    <p:extLst>
      <p:ext uri="{BB962C8B-B14F-4D97-AF65-F5344CB8AC3E}">
        <p14:creationId xmlns:p14="http://schemas.microsoft.com/office/powerpoint/2010/main" val="130927579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openpolis.it/infrazioni-europee-migliora-ancora-la-posizione-dellitali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11222D-2129-BAAE-00EC-2F84CEC3954F}"/>
              </a:ext>
            </a:extLst>
          </p:cNvPr>
          <p:cNvSpPr>
            <a:spLocks noGrp="1"/>
          </p:cNvSpPr>
          <p:nvPr>
            <p:ph type="ctrTitle"/>
          </p:nvPr>
        </p:nvSpPr>
        <p:spPr>
          <a:xfrm>
            <a:off x="1524000" y="801665"/>
            <a:ext cx="9144000" cy="1139869"/>
          </a:xfrm>
        </p:spPr>
        <p:txBody>
          <a:bodyPr>
            <a:noAutofit/>
          </a:bodyPr>
          <a:lstStyle/>
          <a:p>
            <a:pPr algn="l"/>
            <a:r>
              <a:rPr lang="it-IT" sz="4000" b="1" dirty="0">
                <a:solidFill>
                  <a:srgbClr val="00B0F0"/>
                </a:solidFill>
              </a:rPr>
              <a:t>Diritto dell’Unione europea </a:t>
            </a:r>
            <a:br>
              <a:rPr lang="it-IT" sz="4000" b="1" dirty="0">
                <a:solidFill>
                  <a:srgbClr val="00B0F0"/>
                </a:solidFill>
              </a:rPr>
            </a:br>
            <a:r>
              <a:rPr lang="it-IT" sz="4000" b="1" dirty="0">
                <a:solidFill>
                  <a:srgbClr val="00B0F0"/>
                </a:solidFill>
              </a:rPr>
              <a:t>Prof. Dr. Alessandro Nato</a:t>
            </a:r>
          </a:p>
        </p:txBody>
      </p:sp>
      <p:pic>
        <p:nvPicPr>
          <p:cNvPr id="4" name="Immagine 3">
            <a:extLst>
              <a:ext uri="{FF2B5EF4-FFF2-40B4-BE49-F238E27FC236}">
                <a16:creationId xmlns:a16="http://schemas.microsoft.com/office/drawing/2014/main" id="{30381CA1-01E2-7911-B285-402F6CF7EC88}"/>
              </a:ext>
            </a:extLst>
          </p:cNvPr>
          <p:cNvPicPr>
            <a:picLocks noChangeAspect="1"/>
          </p:cNvPicPr>
          <p:nvPr/>
        </p:nvPicPr>
        <p:blipFill>
          <a:blip r:embed="rId2"/>
          <a:stretch>
            <a:fillRect/>
          </a:stretch>
        </p:blipFill>
        <p:spPr>
          <a:xfrm>
            <a:off x="8318500" y="241300"/>
            <a:ext cx="3873500" cy="1358900"/>
          </a:xfrm>
          <a:prstGeom prst="rect">
            <a:avLst/>
          </a:prstGeom>
        </p:spPr>
      </p:pic>
      <p:sp>
        <p:nvSpPr>
          <p:cNvPr id="3" name="Sottotitolo 2">
            <a:extLst>
              <a:ext uri="{FF2B5EF4-FFF2-40B4-BE49-F238E27FC236}">
                <a16:creationId xmlns:a16="http://schemas.microsoft.com/office/drawing/2014/main" id="{217CB69F-F640-CEDA-212E-18CE2713562F}"/>
              </a:ext>
            </a:extLst>
          </p:cNvPr>
          <p:cNvSpPr>
            <a:spLocks noGrp="1"/>
          </p:cNvSpPr>
          <p:nvPr>
            <p:ph type="subTitle" idx="1"/>
          </p:nvPr>
        </p:nvSpPr>
        <p:spPr>
          <a:xfrm>
            <a:off x="1524000" y="2855934"/>
            <a:ext cx="9144000" cy="2401866"/>
          </a:xfrm>
        </p:spPr>
        <p:txBody>
          <a:bodyPr>
            <a:normAutofit/>
          </a:bodyPr>
          <a:lstStyle/>
          <a:p>
            <a:pPr algn="l"/>
            <a:r>
              <a:rPr lang="it-IT" sz="3200" b="1" dirty="0"/>
              <a:t>Lezione 12</a:t>
            </a:r>
          </a:p>
          <a:p>
            <a:pPr algn="l"/>
            <a:r>
              <a:rPr lang="it-IT" sz="3200" b="1" dirty="0"/>
              <a:t>Procedura di infrazione </a:t>
            </a:r>
          </a:p>
          <a:p>
            <a:pPr algn="l"/>
            <a:endParaRPr lang="it-IT" sz="3200" b="1" dirty="0"/>
          </a:p>
        </p:txBody>
      </p:sp>
      <p:pic>
        <p:nvPicPr>
          <p:cNvPr id="5" name="Immagine 4">
            <a:extLst>
              <a:ext uri="{FF2B5EF4-FFF2-40B4-BE49-F238E27FC236}">
                <a16:creationId xmlns:a16="http://schemas.microsoft.com/office/drawing/2014/main" id="{54E9DFBC-80B0-B44E-F69B-9F07A92ABB98}"/>
              </a:ext>
            </a:extLst>
          </p:cNvPr>
          <p:cNvPicPr>
            <a:picLocks noChangeAspect="1"/>
          </p:cNvPicPr>
          <p:nvPr/>
        </p:nvPicPr>
        <p:blipFill>
          <a:blip r:embed="rId3"/>
          <a:stretch>
            <a:fillRect/>
          </a:stretch>
        </p:blipFill>
        <p:spPr>
          <a:xfrm>
            <a:off x="2322535" y="5123145"/>
            <a:ext cx="7772400" cy="1179458"/>
          </a:xfrm>
          <a:prstGeom prst="rect">
            <a:avLst/>
          </a:prstGeom>
        </p:spPr>
      </p:pic>
    </p:spTree>
    <p:extLst>
      <p:ext uri="{BB962C8B-B14F-4D97-AF65-F5344CB8AC3E}">
        <p14:creationId xmlns:p14="http://schemas.microsoft.com/office/powerpoint/2010/main" val="2264764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320A17-D53B-0865-A204-D60437159865}"/>
              </a:ext>
            </a:extLst>
          </p:cNvPr>
          <p:cNvSpPr>
            <a:spLocks noGrp="1"/>
          </p:cNvSpPr>
          <p:nvPr>
            <p:ph type="title"/>
          </p:nvPr>
        </p:nvSpPr>
        <p:spPr>
          <a:xfrm>
            <a:off x="838200" y="365126"/>
            <a:ext cx="10515600" cy="912530"/>
          </a:xfrm>
        </p:spPr>
        <p:txBody>
          <a:bodyPr/>
          <a:lstStyle/>
          <a:p>
            <a:r>
              <a:rPr lang="it-IT" b="1" dirty="0">
                <a:solidFill>
                  <a:srgbClr val="00B0F0"/>
                </a:solidFill>
              </a:rPr>
              <a:t>Procedura di infrazione</a:t>
            </a:r>
            <a:endParaRPr lang="it-IT" dirty="0"/>
          </a:p>
        </p:txBody>
      </p:sp>
      <p:sp>
        <p:nvSpPr>
          <p:cNvPr id="3" name="Segnaposto contenuto 2">
            <a:extLst>
              <a:ext uri="{FF2B5EF4-FFF2-40B4-BE49-F238E27FC236}">
                <a16:creationId xmlns:a16="http://schemas.microsoft.com/office/drawing/2014/main" id="{0748D330-BCAD-407D-6B0B-5AD35B31282B}"/>
              </a:ext>
            </a:extLst>
          </p:cNvPr>
          <p:cNvSpPr>
            <a:spLocks noGrp="1"/>
          </p:cNvSpPr>
          <p:nvPr>
            <p:ph idx="1"/>
          </p:nvPr>
        </p:nvSpPr>
        <p:spPr>
          <a:xfrm>
            <a:off x="838200" y="1515649"/>
            <a:ext cx="10515600" cy="4661314"/>
          </a:xfrm>
        </p:spPr>
        <p:txBody>
          <a:bodyPr>
            <a:normAutofit/>
          </a:bodyPr>
          <a:lstStyle/>
          <a:p>
            <a:pPr marL="0" indent="0">
              <a:buFontTx/>
              <a:buNone/>
            </a:pPr>
            <a:r>
              <a:rPr lang="it-IT" altLang="it-IT" b="1" i="1" dirty="0">
                <a:solidFill>
                  <a:srgbClr val="0070C0"/>
                </a:solidFill>
              </a:rPr>
              <a:t>Come si conclude la procedura di infrazione? </a:t>
            </a:r>
          </a:p>
          <a:p>
            <a:r>
              <a:rPr lang="it-IT" altLang="it-IT" dirty="0"/>
              <a:t>Quando la Corte di giustizia dell'Unione europea </a:t>
            </a:r>
            <a:r>
              <a:rPr lang="it-IT" altLang="it-IT" b="1" dirty="0">
                <a:solidFill>
                  <a:srgbClr val="0070C0"/>
                </a:solidFill>
              </a:rPr>
              <a:t>riconosca</a:t>
            </a:r>
            <a:r>
              <a:rPr lang="it-IT" altLang="it-IT" dirty="0"/>
              <a:t> che uno Stato membro ha mancato ad uno degli obblighi ad esso incombenti in virtù dei trattati, tale Stato è tenuto a prendere i provvedimenti che l'esecuzione della sentenza della Corte comporta </a:t>
            </a:r>
            <a:r>
              <a:rPr lang="it-IT" altLang="it-IT" b="1" dirty="0"/>
              <a:t>(Art. 260, par. 1, TFUE) </a:t>
            </a:r>
            <a:r>
              <a:rPr lang="it-IT" altLang="it-IT" dirty="0"/>
              <a:t>.</a:t>
            </a:r>
          </a:p>
          <a:p>
            <a:r>
              <a:rPr lang="it-IT" altLang="it-IT" sz="2800" dirty="0"/>
              <a:t>Se la Corte di giustizia ritiene che lo Stato membro non abbia preso le misure che l'esecuzione della sentenza della Corte comporta‚ la Commissione, dopo aver posto lo Stato membro in condizione di presentare osservazioni, può adire la Corte </a:t>
            </a:r>
            <a:r>
              <a:rPr lang="it-IT" altLang="it-IT" b="1" dirty="0"/>
              <a:t>(Art. 260, par. 2, TFUE) </a:t>
            </a:r>
            <a:r>
              <a:rPr lang="it-IT" altLang="it-IT" dirty="0"/>
              <a:t>.</a:t>
            </a:r>
          </a:p>
          <a:p>
            <a:endParaRPr lang="it-IT" altLang="it-IT" dirty="0"/>
          </a:p>
          <a:p>
            <a:pPr marL="0" indent="0">
              <a:buNone/>
            </a:pPr>
            <a:endParaRPr lang="it-IT" dirty="0"/>
          </a:p>
        </p:txBody>
      </p:sp>
    </p:spTree>
    <p:extLst>
      <p:ext uri="{BB962C8B-B14F-4D97-AF65-F5344CB8AC3E}">
        <p14:creationId xmlns:p14="http://schemas.microsoft.com/office/powerpoint/2010/main" val="2373737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3E4937-5C24-3570-D508-591F1978DC51}"/>
              </a:ext>
            </a:extLst>
          </p:cNvPr>
          <p:cNvSpPr>
            <a:spLocks noGrp="1"/>
          </p:cNvSpPr>
          <p:nvPr>
            <p:ph type="title"/>
          </p:nvPr>
        </p:nvSpPr>
        <p:spPr/>
        <p:txBody>
          <a:bodyPr/>
          <a:lstStyle/>
          <a:p>
            <a:r>
              <a:rPr lang="it-IT" b="1" dirty="0">
                <a:solidFill>
                  <a:srgbClr val="00B0F0"/>
                </a:solidFill>
              </a:rPr>
              <a:t>Procedura di infrazione</a:t>
            </a:r>
            <a:endParaRPr lang="it-IT" dirty="0"/>
          </a:p>
        </p:txBody>
      </p:sp>
      <p:sp>
        <p:nvSpPr>
          <p:cNvPr id="3" name="Segnaposto contenuto 2">
            <a:extLst>
              <a:ext uri="{FF2B5EF4-FFF2-40B4-BE49-F238E27FC236}">
                <a16:creationId xmlns:a16="http://schemas.microsoft.com/office/drawing/2014/main" id="{39477418-D8EE-3314-342F-C607CE3885DF}"/>
              </a:ext>
            </a:extLst>
          </p:cNvPr>
          <p:cNvSpPr>
            <a:spLocks noGrp="1"/>
          </p:cNvSpPr>
          <p:nvPr>
            <p:ph idx="1"/>
          </p:nvPr>
        </p:nvSpPr>
        <p:spPr/>
        <p:txBody>
          <a:bodyPr>
            <a:normAutofit/>
          </a:bodyPr>
          <a:lstStyle/>
          <a:p>
            <a:pPr marL="0" indent="0">
              <a:buNone/>
            </a:pPr>
            <a:r>
              <a:rPr lang="it-IT" altLang="it-IT" b="1" i="1" dirty="0">
                <a:solidFill>
                  <a:srgbClr val="0070C0"/>
                </a:solidFill>
              </a:rPr>
              <a:t>Come si conclude la procedura di infrazione? </a:t>
            </a:r>
            <a:endParaRPr lang="it-IT" altLang="it-IT" b="1" dirty="0"/>
          </a:p>
          <a:p>
            <a:r>
              <a:rPr lang="it-IT" altLang="it-IT" sz="2800" dirty="0"/>
              <a:t>La Corte, qualora riconosca che lo Stato membro non si è conformato alla sentenza da essa pronunciata, può comminargli il </a:t>
            </a:r>
            <a:r>
              <a:rPr lang="it-IT" altLang="it-IT" sz="2800" b="1" dirty="0">
                <a:solidFill>
                  <a:srgbClr val="0070C0"/>
                </a:solidFill>
              </a:rPr>
              <a:t>pagamento di una somma forfettaria o di una penalità</a:t>
            </a:r>
            <a:r>
              <a:rPr lang="it-IT" altLang="it-IT" b="1" dirty="0">
                <a:solidFill>
                  <a:srgbClr val="0070C0"/>
                </a:solidFill>
              </a:rPr>
              <a:t> </a:t>
            </a:r>
            <a:r>
              <a:rPr lang="it-IT" altLang="it-IT" b="1" dirty="0"/>
              <a:t>(</a:t>
            </a:r>
            <a:r>
              <a:rPr lang="it-IT" altLang="it-IT" sz="2800" b="1" dirty="0"/>
              <a:t>Art. 260 par. 3, TFUE)</a:t>
            </a:r>
            <a:r>
              <a:rPr lang="it-IT" altLang="it-IT" sz="2800" dirty="0"/>
              <a:t>.</a:t>
            </a:r>
          </a:p>
          <a:p>
            <a:r>
              <a:rPr lang="it-IT" altLang="it-IT" dirty="0"/>
              <a:t>La Commissione, quando propone ricorso … reputando che lo SM non abbia adempiuto all'obbligo di comunicare le </a:t>
            </a:r>
            <a:r>
              <a:rPr lang="it-IT" altLang="it-IT" b="1" dirty="0">
                <a:solidFill>
                  <a:srgbClr val="0070C0"/>
                </a:solidFill>
              </a:rPr>
              <a:t>misure di attuazione di una direttiva adottata secondo una procedura legislativa</a:t>
            </a:r>
            <a:r>
              <a:rPr lang="it-IT" altLang="it-IT" dirty="0"/>
              <a:t>, può, se lo ritiene opportuno, indicare l'importo della somma forfettaria o della penalità (</a:t>
            </a:r>
            <a:r>
              <a:rPr lang="it-IT" altLang="it-IT" b="1" dirty="0"/>
              <a:t>Art. 260, par. 3, TFUE)</a:t>
            </a:r>
          </a:p>
          <a:p>
            <a:endParaRPr lang="it-IT" altLang="it-IT" dirty="0"/>
          </a:p>
          <a:p>
            <a:endParaRPr lang="it-IT" dirty="0"/>
          </a:p>
        </p:txBody>
      </p:sp>
    </p:spTree>
    <p:extLst>
      <p:ext uri="{BB962C8B-B14F-4D97-AF65-F5344CB8AC3E}">
        <p14:creationId xmlns:p14="http://schemas.microsoft.com/office/powerpoint/2010/main" val="2329613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F1884FCC-9E92-9AAB-BF3B-CED9DBEFF903}"/>
              </a:ext>
            </a:extLst>
          </p:cNvPr>
          <p:cNvSpPr>
            <a:spLocks noGrp="1"/>
          </p:cNvSpPr>
          <p:nvPr>
            <p:ph type="title"/>
          </p:nvPr>
        </p:nvSpPr>
        <p:spPr>
          <a:xfrm>
            <a:off x="838200" y="365125"/>
            <a:ext cx="10515600" cy="849313"/>
          </a:xfrm>
        </p:spPr>
        <p:txBody>
          <a:bodyPr/>
          <a:lstStyle/>
          <a:p>
            <a:r>
              <a:rPr lang="it-IT" b="1" dirty="0">
                <a:solidFill>
                  <a:srgbClr val="00B0F0"/>
                </a:solidFill>
              </a:rPr>
              <a:t>Procedura di infrazione</a:t>
            </a:r>
            <a:endParaRPr lang="it-IT" dirty="0"/>
          </a:p>
        </p:txBody>
      </p:sp>
      <p:pic>
        <p:nvPicPr>
          <p:cNvPr id="4" name="Segnaposto contenuto 3">
            <a:extLst>
              <a:ext uri="{FF2B5EF4-FFF2-40B4-BE49-F238E27FC236}">
                <a16:creationId xmlns:a16="http://schemas.microsoft.com/office/drawing/2014/main" id="{B9B439E3-0F49-3F5D-7884-E6B7B297B07C}"/>
              </a:ext>
            </a:extLst>
          </p:cNvPr>
          <p:cNvPicPr>
            <a:picLocks noGrp="1" noChangeAspect="1"/>
          </p:cNvPicPr>
          <p:nvPr>
            <p:ph idx="1"/>
          </p:nvPr>
        </p:nvPicPr>
        <p:blipFill>
          <a:blip r:embed="rId2"/>
          <a:stretch>
            <a:fillRect/>
          </a:stretch>
        </p:blipFill>
        <p:spPr>
          <a:xfrm>
            <a:off x="2714625" y="1414463"/>
            <a:ext cx="6130775" cy="4762500"/>
          </a:xfrm>
          <a:prstGeom prst="rect">
            <a:avLst/>
          </a:prstGeom>
        </p:spPr>
      </p:pic>
    </p:spTree>
    <p:extLst>
      <p:ext uri="{BB962C8B-B14F-4D97-AF65-F5344CB8AC3E}">
        <p14:creationId xmlns:p14="http://schemas.microsoft.com/office/powerpoint/2010/main" val="4277879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35DD5AD1-DCB8-55B7-9B0E-D087842801DB}"/>
              </a:ext>
            </a:extLst>
          </p:cNvPr>
          <p:cNvSpPr>
            <a:spLocks noGrp="1"/>
          </p:cNvSpPr>
          <p:nvPr>
            <p:ph type="title"/>
          </p:nvPr>
        </p:nvSpPr>
        <p:spPr>
          <a:xfrm>
            <a:off x="838200" y="57150"/>
            <a:ext cx="10515600" cy="806450"/>
          </a:xfrm>
        </p:spPr>
        <p:txBody>
          <a:bodyPr/>
          <a:lstStyle/>
          <a:p>
            <a:r>
              <a:rPr lang="it-IT" b="1" dirty="0">
                <a:solidFill>
                  <a:srgbClr val="00B0F0"/>
                </a:solidFill>
              </a:rPr>
              <a:t>Procedura di infrazione</a:t>
            </a:r>
            <a:endParaRPr lang="it-IT" dirty="0"/>
          </a:p>
        </p:txBody>
      </p:sp>
      <p:pic>
        <p:nvPicPr>
          <p:cNvPr id="4" name="Segnaposto contenuto 3">
            <a:extLst>
              <a:ext uri="{FF2B5EF4-FFF2-40B4-BE49-F238E27FC236}">
                <a16:creationId xmlns:a16="http://schemas.microsoft.com/office/drawing/2014/main" id="{FAD3FAD9-A387-A4D8-C8E9-7C6FED8F779A}"/>
              </a:ext>
            </a:extLst>
          </p:cNvPr>
          <p:cNvPicPr>
            <a:picLocks noGrp="1" noChangeAspect="1"/>
          </p:cNvPicPr>
          <p:nvPr>
            <p:ph idx="1"/>
          </p:nvPr>
        </p:nvPicPr>
        <p:blipFill>
          <a:blip r:embed="rId2"/>
          <a:stretch>
            <a:fillRect/>
          </a:stretch>
        </p:blipFill>
        <p:spPr>
          <a:xfrm>
            <a:off x="838200" y="814099"/>
            <a:ext cx="8362828" cy="4699311"/>
          </a:xfrm>
          <a:prstGeom prst="rect">
            <a:avLst/>
          </a:prstGeom>
        </p:spPr>
      </p:pic>
      <p:pic>
        <p:nvPicPr>
          <p:cNvPr id="6" name="Immagine 5">
            <a:extLst>
              <a:ext uri="{FF2B5EF4-FFF2-40B4-BE49-F238E27FC236}">
                <a16:creationId xmlns:a16="http://schemas.microsoft.com/office/drawing/2014/main" id="{525DC24B-50B2-AD6E-3E8A-F4C7F334806F}"/>
              </a:ext>
            </a:extLst>
          </p:cNvPr>
          <p:cNvPicPr>
            <a:picLocks noChangeAspect="1"/>
          </p:cNvPicPr>
          <p:nvPr/>
        </p:nvPicPr>
        <p:blipFill>
          <a:blip r:embed="rId3"/>
          <a:stretch>
            <a:fillRect/>
          </a:stretch>
        </p:blipFill>
        <p:spPr>
          <a:xfrm>
            <a:off x="5529384" y="5513410"/>
            <a:ext cx="6662616" cy="1344589"/>
          </a:xfrm>
          <a:prstGeom prst="rect">
            <a:avLst/>
          </a:prstGeom>
        </p:spPr>
      </p:pic>
    </p:spTree>
    <p:extLst>
      <p:ext uri="{BB962C8B-B14F-4D97-AF65-F5344CB8AC3E}">
        <p14:creationId xmlns:p14="http://schemas.microsoft.com/office/powerpoint/2010/main" val="1425623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7A6A59-576E-BBFD-DC42-38DADFFAA0BD}"/>
              </a:ext>
            </a:extLst>
          </p:cNvPr>
          <p:cNvSpPr>
            <a:spLocks noGrp="1"/>
          </p:cNvSpPr>
          <p:nvPr>
            <p:ph type="title"/>
          </p:nvPr>
        </p:nvSpPr>
        <p:spPr>
          <a:xfrm>
            <a:off x="838200" y="365126"/>
            <a:ext cx="10515600" cy="863600"/>
          </a:xfrm>
        </p:spPr>
        <p:txBody>
          <a:bodyPr/>
          <a:lstStyle/>
          <a:p>
            <a:r>
              <a:rPr lang="it-IT" b="1" dirty="0">
                <a:solidFill>
                  <a:srgbClr val="00B0F0"/>
                </a:solidFill>
              </a:rPr>
              <a:t>Procedura di infrazione</a:t>
            </a:r>
            <a:endParaRPr lang="it-IT" dirty="0"/>
          </a:p>
        </p:txBody>
      </p:sp>
      <p:pic>
        <p:nvPicPr>
          <p:cNvPr id="4" name="Segnaposto contenuto 3">
            <a:extLst>
              <a:ext uri="{FF2B5EF4-FFF2-40B4-BE49-F238E27FC236}">
                <a16:creationId xmlns:a16="http://schemas.microsoft.com/office/drawing/2014/main" id="{64992F65-0EDE-EA8B-F5BF-FDE27061E617}"/>
              </a:ext>
            </a:extLst>
          </p:cNvPr>
          <p:cNvPicPr>
            <a:picLocks noGrp="1" noChangeAspect="1"/>
          </p:cNvPicPr>
          <p:nvPr>
            <p:ph idx="1"/>
          </p:nvPr>
        </p:nvPicPr>
        <p:blipFill>
          <a:blip r:embed="rId2"/>
          <a:stretch>
            <a:fillRect/>
          </a:stretch>
        </p:blipFill>
        <p:spPr>
          <a:xfrm>
            <a:off x="2200276" y="1255695"/>
            <a:ext cx="7358062" cy="5417356"/>
          </a:xfrm>
          <a:prstGeom prst="rect">
            <a:avLst/>
          </a:prstGeom>
        </p:spPr>
      </p:pic>
    </p:spTree>
    <p:extLst>
      <p:ext uri="{BB962C8B-B14F-4D97-AF65-F5344CB8AC3E}">
        <p14:creationId xmlns:p14="http://schemas.microsoft.com/office/powerpoint/2010/main" val="3949909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B2FC08-5854-A987-4B19-FB2BE67BD66B}"/>
              </a:ext>
            </a:extLst>
          </p:cNvPr>
          <p:cNvSpPr>
            <a:spLocks noGrp="1"/>
          </p:cNvSpPr>
          <p:nvPr>
            <p:ph type="title"/>
          </p:nvPr>
        </p:nvSpPr>
        <p:spPr>
          <a:xfrm>
            <a:off x="838200" y="365126"/>
            <a:ext cx="10515600" cy="935038"/>
          </a:xfrm>
        </p:spPr>
        <p:txBody>
          <a:bodyPr/>
          <a:lstStyle/>
          <a:p>
            <a:r>
              <a:rPr lang="it-IT" b="1" dirty="0">
                <a:solidFill>
                  <a:srgbClr val="00B0F0"/>
                </a:solidFill>
              </a:rPr>
              <a:t>Procedura di infrazione</a:t>
            </a:r>
            <a:endParaRPr lang="it-IT" dirty="0"/>
          </a:p>
        </p:txBody>
      </p:sp>
      <p:sp>
        <p:nvSpPr>
          <p:cNvPr id="3" name="Segnaposto contenuto 2">
            <a:extLst>
              <a:ext uri="{FF2B5EF4-FFF2-40B4-BE49-F238E27FC236}">
                <a16:creationId xmlns:a16="http://schemas.microsoft.com/office/drawing/2014/main" id="{D0474ECA-1AA0-70C8-56BD-7CAE9E78C0F2}"/>
              </a:ext>
            </a:extLst>
          </p:cNvPr>
          <p:cNvSpPr>
            <a:spLocks noGrp="1"/>
          </p:cNvSpPr>
          <p:nvPr>
            <p:ph idx="1"/>
          </p:nvPr>
        </p:nvSpPr>
        <p:spPr/>
        <p:txBody>
          <a:bodyPr/>
          <a:lstStyle/>
          <a:p>
            <a:r>
              <a:rPr lang="it-IT" dirty="0"/>
              <a:t>Fonte dei grafici e dei dati precedenti:</a:t>
            </a:r>
          </a:p>
          <a:p>
            <a:endParaRPr lang="it-IT" dirty="0"/>
          </a:p>
          <a:p>
            <a:r>
              <a:rPr lang="it-IT" dirty="0">
                <a:hlinkClick r:id="rId2"/>
              </a:rPr>
              <a:t>https://www.openpolis.it/infrazioni-europee-migliora-ancora-la-posizione-dellitalia/</a:t>
            </a:r>
            <a:r>
              <a:rPr lang="it-IT" dirty="0"/>
              <a:t> </a:t>
            </a:r>
          </a:p>
          <a:p>
            <a:endParaRPr lang="it-IT" dirty="0"/>
          </a:p>
        </p:txBody>
      </p:sp>
    </p:spTree>
    <p:extLst>
      <p:ext uri="{BB962C8B-B14F-4D97-AF65-F5344CB8AC3E}">
        <p14:creationId xmlns:p14="http://schemas.microsoft.com/office/powerpoint/2010/main" val="123987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BFEC05-6E6B-2298-FFCA-8843F5854976}"/>
              </a:ext>
            </a:extLst>
          </p:cNvPr>
          <p:cNvSpPr>
            <a:spLocks noGrp="1"/>
          </p:cNvSpPr>
          <p:nvPr>
            <p:ph type="title"/>
          </p:nvPr>
        </p:nvSpPr>
        <p:spPr>
          <a:xfrm>
            <a:off x="838200" y="365125"/>
            <a:ext cx="10515600" cy="687061"/>
          </a:xfrm>
        </p:spPr>
        <p:txBody>
          <a:bodyPr>
            <a:normAutofit fontScale="90000"/>
          </a:bodyPr>
          <a:lstStyle/>
          <a:p>
            <a:r>
              <a:rPr lang="it-IT" b="1" dirty="0">
                <a:solidFill>
                  <a:srgbClr val="00B0F0"/>
                </a:solidFill>
              </a:rPr>
              <a:t>Procedura di infrazione</a:t>
            </a:r>
          </a:p>
        </p:txBody>
      </p:sp>
      <p:sp>
        <p:nvSpPr>
          <p:cNvPr id="3" name="Segnaposto contenuto 2">
            <a:extLst>
              <a:ext uri="{FF2B5EF4-FFF2-40B4-BE49-F238E27FC236}">
                <a16:creationId xmlns:a16="http://schemas.microsoft.com/office/drawing/2014/main" id="{FAC304F8-834E-C7A3-26F9-797C9517C1AD}"/>
              </a:ext>
            </a:extLst>
          </p:cNvPr>
          <p:cNvSpPr>
            <a:spLocks noGrp="1"/>
          </p:cNvSpPr>
          <p:nvPr>
            <p:ph sz="half" idx="1"/>
          </p:nvPr>
        </p:nvSpPr>
        <p:spPr>
          <a:xfrm>
            <a:off x="838200" y="1240076"/>
            <a:ext cx="10122074" cy="5348613"/>
          </a:xfrm>
        </p:spPr>
        <p:txBody>
          <a:bodyPr>
            <a:normAutofit fontScale="85000" lnSpcReduction="20000"/>
          </a:bodyPr>
          <a:lstStyle/>
          <a:p>
            <a:r>
              <a:rPr lang="it-IT" altLang="it-IT" b="1" i="1" dirty="0">
                <a:solidFill>
                  <a:srgbClr val="0070C0"/>
                </a:solidFill>
              </a:rPr>
              <a:t>Quale è la funzione della Procedura di infrazione (art. 258 TFUE) ?</a:t>
            </a:r>
          </a:p>
          <a:p>
            <a:pPr>
              <a:buFont typeface="Courier New" panose="02070309020205020404" pitchFamily="49" charset="0"/>
              <a:buChar char="o"/>
            </a:pPr>
            <a:r>
              <a:rPr lang="it-IT" altLang="it-IT" dirty="0"/>
              <a:t>Necessità di garantire il rispetto del diritto dell’Unione europea da parte degli Stati membri.</a:t>
            </a:r>
          </a:p>
          <a:p>
            <a:r>
              <a:rPr lang="it-IT" altLang="it-IT" b="1" i="1" dirty="0">
                <a:solidFill>
                  <a:srgbClr val="0070C0"/>
                </a:solidFill>
              </a:rPr>
              <a:t>Quali istituzioni UE sono coinvolte nella procedura di infrazione?</a:t>
            </a:r>
          </a:p>
          <a:p>
            <a:pPr>
              <a:buFont typeface="Courier New" panose="02070309020205020404" pitchFamily="49" charset="0"/>
              <a:buChar char="o"/>
            </a:pPr>
            <a:r>
              <a:rPr lang="it-IT" altLang="it-IT" dirty="0"/>
              <a:t>Ruolo preponderante della Commissione e della Corte di giustizia come custodi dell’osservanza del diritto dell’Unione europea.</a:t>
            </a:r>
          </a:p>
          <a:p>
            <a:r>
              <a:rPr lang="it-IT" altLang="it-IT" b="1" i="1" dirty="0">
                <a:solidFill>
                  <a:srgbClr val="0070C0"/>
                </a:solidFill>
              </a:rPr>
              <a:t>Quale è il presupposto per attivare la procedura? </a:t>
            </a:r>
          </a:p>
          <a:p>
            <a:pPr>
              <a:buFont typeface="Courier New" panose="02070309020205020404" pitchFamily="49" charset="0"/>
              <a:buChar char="o"/>
            </a:pPr>
            <a:r>
              <a:rPr lang="it-IT" altLang="it-IT" dirty="0"/>
              <a:t>Violazione di uno degli obblighi derivanti dai Trattati.</a:t>
            </a:r>
          </a:p>
          <a:p>
            <a:pPr>
              <a:buFont typeface="Courier New" panose="02070309020205020404" pitchFamily="49" charset="0"/>
              <a:buChar char="o"/>
              <a:defRPr/>
            </a:pPr>
            <a:r>
              <a:rPr lang="it-IT" altLang="it-IT" dirty="0"/>
              <a:t>Oggetto della violazione: qualunque obbligo derivante dal diritto dell’Unione europea.</a:t>
            </a:r>
          </a:p>
          <a:p>
            <a:pPr>
              <a:defRPr/>
            </a:pPr>
            <a:r>
              <a:rPr lang="it-IT" altLang="it-IT" b="1" i="1" dirty="0">
                <a:solidFill>
                  <a:srgbClr val="0070C0"/>
                </a:solidFill>
              </a:rPr>
              <a:t>Ci sono delle eccezioni? </a:t>
            </a:r>
          </a:p>
          <a:p>
            <a:pPr>
              <a:buFont typeface="Courier New" panose="02070309020205020404" pitchFamily="49" charset="0"/>
              <a:buChar char="o"/>
              <a:defRPr/>
            </a:pPr>
            <a:r>
              <a:rPr lang="it-IT" altLang="it-IT" dirty="0"/>
              <a:t>Atti PESC;</a:t>
            </a:r>
          </a:p>
          <a:p>
            <a:pPr>
              <a:buFont typeface="Courier New" panose="02070309020205020404" pitchFamily="49" charset="0"/>
              <a:buChar char="o"/>
              <a:defRPr/>
            </a:pPr>
            <a:r>
              <a:rPr lang="it-IT" altLang="it-IT" dirty="0"/>
              <a:t>Divieto di disavanzi eccessivi;</a:t>
            </a:r>
          </a:p>
          <a:p>
            <a:pPr>
              <a:buFont typeface="Courier New" panose="02070309020205020404" pitchFamily="49" charset="0"/>
              <a:buChar char="o"/>
              <a:defRPr/>
            </a:pPr>
            <a:r>
              <a:rPr lang="it-IT" altLang="it-IT" dirty="0"/>
              <a:t>Violazione grave e persistente dei valori di cui all’art. 2.</a:t>
            </a:r>
          </a:p>
          <a:p>
            <a:endParaRPr lang="it-IT" altLang="it-IT" dirty="0"/>
          </a:p>
          <a:p>
            <a:pPr marL="0" indent="0">
              <a:buFontTx/>
              <a:buNone/>
            </a:pPr>
            <a:endParaRPr lang="it-IT" altLang="it-IT" dirty="0"/>
          </a:p>
          <a:p>
            <a:endParaRPr lang="it-IT" dirty="0"/>
          </a:p>
        </p:txBody>
      </p:sp>
    </p:spTree>
    <p:extLst>
      <p:ext uri="{BB962C8B-B14F-4D97-AF65-F5344CB8AC3E}">
        <p14:creationId xmlns:p14="http://schemas.microsoft.com/office/powerpoint/2010/main" val="3575283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3D67ED-7445-8C4A-55A5-75C17638C253}"/>
              </a:ext>
            </a:extLst>
          </p:cNvPr>
          <p:cNvSpPr>
            <a:spLocks noGrp="1"/>
          </p:cNvSpPr>
          <p:nvPr>
            <p:ph type="title"/>
          </p:nvPr>
        </p:nvSpPr>
        <p:spPr>
          <a:xfrm>
            <a:off x="838200" y="365125"/>
            <a:ext cx="10515600" cy="774743"/>
          </a:xfrm>
        </p:spPr>
        <p:txBody>
          <a:bodyPr/>
          <a:lstStyle/>
          <a:p>
            <a:r>
              <a:rPr lang="it-IT" b="1" dirty="0">
                <a:solidFill>
                  <a:srgbClr val="00B0F0"/>
                </a:solidFill>
              </a:rPr>
              <a:t>Procedura di infrazione</a:t>
            </a:r>
            <a:endParaRPr lang="it-IT" dirty="0"/>
          </a:p>
        </p:txBody>
      </p:sp>
      <p:sp>
        <p:nvSpPr>
          <p:cNvPr id="3" name="Segnaposto contenuto 2">
            <a:extLst>
              <a:ext uri="{FF2B5EF4-FFF2-40B4-BE49-F238E27FC236}">
                <a16:creationId xmlns:a16="http://schemas.microsoft.com/office/drawing/2014/main" id="{9094161D-E832-EAA9-3CEA-92970734C3D4}"/>
              </a:ext>
            </a:extLst>
          </p:cNvPr>
          <p:cNvSpPr>
            <a:spLocks noGrp="1"/>
          </p:cNvSpPr>
          <p:nvPr>
            <p:ph idx="1"/>
          </p:nvPr>
        </p:nvSpPr>
        <p:spPr>
          <a:xfrm>
            <a:off x="838200" y="1265129"/>
            <a:ext cx="10515600" cy="4911834"/>
          </a:xfrm>
        </p:spPr>
        <p:txBody>
          <a:bodyPr/>
          <a:lstStyle/>
          <a:p>
            <a:pPr marL="0" indent="0">
              <a:buFontTx/>
              <a:buNone/>
              <a:defRPr/>
            </a:pPr>
            <a:r>
              <a:rPr lang="it-IT" altLang="it-IT" b="1" i="1" dirty="0">
                <a:solidFill>
                  <a:srgbClr val="0070C0"/>
                </a:solidFill>
              </a:rPr>
              <a:t>Chi sono i soggetti legittimati passivamente? </a:t>
            </a:r>
          </a:p>
          <a:p>
            <a:pPr>
              <a:defRPr/>
            </a:pPr>
            <a:r>
              <a:rPr lang="it-IT" altLang="it-IT" dirty="0"/>
              <a:t>Stati membri: occorre considerarli nella loro accezione derivante dalla nozione internazionalistica.</a:t>
            </a:r>
          </a:p>
          <a:p>
            <a:pPr>
              <a:defRPr/>
            </a:pPr>
            <a:r>
              <a:rPr lang="it-IT" altLang="it-IT" dirty="0"/>
              <a:t>Possibilità che la violazione sia commessa da un’autorità statale, ma anche sub-statale, qualunque sia il tipo di potere esercitato.</a:t>
            </a:r>
          </a:p>
          <a:p>
            <a:pPr>
              <a:defRPr/>
            </a:pPr>
            <a:r>
              <a:rPr lang="it-IT" altLang="it-IT" b="1" i="1" dirty="0">
                <a:solidFill>
                  <a:srgbClr val="0070C0"/>
                </a:solidFill>
              </a:rPr>
              <a:t>Chi è legittimato attivamente a far scattare la </a:t>
            </a:r>
            <a:r>
              <a:rPr lang="it-IT" altLang="it-IT" b="1" i="1" dirty="0" err="1">
                <a:solidFill>
                  <a:srgbClr val="0070C0"/>
                </a:solidFill>
              </a:rPr>
              <a:t>porcedura</a:t>
            </a:r>
            <a:r>
              <a:rPr lang="it-IT" altLang="it-IT" b="1" i="1" dirty="0">
                <a:solidFill>
                  <a:srgbClr val="0070C0"/>
                </a:solidFill>
              </a:rPr>
              <a:t> di infrazione (legittimazione attiva)?</a:t>
            </a:r>
          </a:p>
          <a:p>
            <a:pPr>
              <a:defRPr/>
            </a:pPr>
            <a:r>
              <a:rPr lang="it-IT" altLang="it-IT" dirty="0"/>
              <a:t>Commissione europea ai sensi dell’art. 258 TFUE;</a:t>
            </a:r>
          </a:p>
          <a:p>
            <a:pPr>
              <a:defRPr/>
            </a:pPr>
            <a:r>
              <a:rPr lang="it-IT" altLang="it-IT" dirty="0"/>
              <a:t>Un altro Stato membro ai sensi dell’art. 259 TFUE.</a:t>
            </a:r>
          </a:p>
          <a:p>
            <a:endParaRPr lang="it-IT" dirty="0"/>
          </a:p>
        </p:txBody>
      </p:sp>
    </p:spTree>
    <p:extLst>
      <p:ext uri="{BB962C8B-B14F-4D97-AF65-F5344CB8AC3E}">
        <p14:creationId xmlns:p14="http://schemas.microsoft.com/office/powerpoint/2010/main" val="3473107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9713DE-5DA4-D975-8024-5DC01F275326}"/>
              </a:ext>
            </a:extLst>
          </p:cNvPr>
          <p:cNvSpPr>
            <a:spLocks noGrp="1"/>
          </p:cNvSpPr>
          <p:nvPr>
            <p:ph type="title"/>
          </p:nvPr>
        </p:nvSpPr>
        <p:spPr>
          <a:xfrm>
            <a:off x="838200" y="365126"/>
            <a:ext cx="10515600" cy="824848"/>
          </a:xfrm>
        </p:spPr>
        <p:txBody>
          <a:bodyPr/>
          <a:lstStyle/>
          <a:p>
            <a:r>
              <a:rPr lang="it-IT" b="1" dirty="0">
                <a:solidFill>
                  <a:srgbClr val="00B0F0"/>
                </a:solidFill>
              </a:rPr>
              <a:t>Procedura di infrazione</a:t>
            </a:r>
            <a:endParaRPr lang="it-IT" dirty="0"/>
          </a:p>
        </p:txBody>
      </p:sp>
      <p:sp>
        <p:nvSpPr>
          <p:cNvPr id="3" name="Segnaposto contenuto 2">
            <a:extLst>
              <a:ext uri="{FF2B5EF4-FFF2-40B4-BE49-F238E27FC236}">
                <a16:creationId xmlns:a16="http://schemas.microsoft.com/office/drawing/2014/main" id="{7A5BB707-9D58-11C3-C769-ADF46F25CB53}"/>
              </a:ext>
            </a:extLst>
          </p:cNvPr>
          <p:cNvSpPr>
            <a:spLocks noGrp="1"/>
          </p:cNvSpPr>
          <p:nvPr>
            <p:ph idx="1"/>
          </p:nvPr>
        </p:nvSpPr>
        <p:spPr>
          <a:xfrm>
            <a:off x="838200" y="1578280"/>
            <a:ext cx="10515600" cy="4598684"/>
          </a:xfrm>
        </p:spPr>
        <p:txBody>
          <a:bodyPr/>
          <a:lstStyle/>
          <a:p>
            <a:pPr>
              <a:defRPr/>
            </a:pPr>
            <a:r>
              <a:rPr lang="it-IT" altLang="it-IT" b="1" i="1" dirty="0">
                <a:solidFill>
                  <a:srgbClr val="0070C0"/>
                </a:solidFill>
              </a:rPr>
              <a:t>Prima fase: precontenziosa</a:t>
            </a:r>
            <a:r>
              <a:rPr lang="it-IT" altLang="it-IT" i="1" dirty="0"/>
              <a:t>: </a:t>
            </a:r>
          </a:p>
          <a:p>
            <a:pPr>
              <a:defRPr/>
            </a:pPr>
            <a:r>
              <a:rPr lang="it-IT" altLang="it-IT" dirty="0"/>
              <a:t>Avvio del procedimento da parte della Commissione: essa non è obbligata ad avviare il procedimento. </a:t>
            </a:r>
          </a:p>
          <a:p>
            <a:pPr>
              <a:defRPr/>
            </a:pPr>
            <a:r>
              <a:rPr lang="it-IT" altLang="it-IT" dirty="0"/>
              <a:t>Funzione:</a:t>
            </a:r>
          </a:p>
          <a:p>
            <a:pPr>
              <a:buFont typeface="Courier New" panose="02070309020205020404" pitchFamily="49" charset="0"/>
              <a:buChar char="o"/>
              <a:defRPr/>
            </a:pPr>
            <a:r>
              <a:rPr lang="it-IT" altLang="it-IT" dirty="0"/>
              <a:t>definizione del </a:t>
            </a:r>
            <a:r>
              <a:rPr lang="it-IT" altLang="it-IT" i="1" dirty="0" err="1"/>
              <a:t>thema</a:t>
            </a:r>
            <a:r>
              <a:rPr lang="it-IT" altLang="it-IT" i="1" dirty="0"/>
              <a:t> </a:t>
            </a:r>
            <a:r>
              <a:rPr lang="it-IT" altLang="it-IT" i="1" dirty="0" err="1"/>
              <a:t>decidendum</a:t>
            </a:r>
            <a:r>
              <a:rPr lang="it-IT" altLang="it-IT" dirty="0"/>
              <a:t>, che non può essere poi ampliato;</a:t>
            </a:r>
          </a:p>
          <a:p>
            <a:pPr>
              <a:buFont typeface="Courier New" panose="02070309020205020404" pitchFamily="49" charset="0"/>
              <a:buChar char="o"/>
              <a:defRPr/>
            </a:pPr>
            <a:r>
              <a:rPr lang="it-IT" altLang="it-IT" dirty="0"/>
              <a:t>possibilità di sistemazione amichevole.</a:t>
            </a:r>
          </a:p>
          <a:p>
            <a:pPr>
              <a:defRPr/>
            </a:pPr>
            <a:r>
              <a:rPr lang="it-IT" altLang="it-IT" b="1" i="1" dirty="0">
                <a:solidFill>
                  <a:srgbClr val="0070C0"/>
                </a:solidFill>
              </a:rPr>
              <a:t>Seconda Fase: contenziosa</a:t>
            </a:r>
          </a:p>
          <a:p>
            <a:pPr>
              <a:buFont typeface="Courier New" panose="02070309020205020404" pitchFamily="49" charset="0"/>
              <a:buChar char="o"/>
              <a:defRPr/>
            </a:pPr>
            <a:r>
              <a:rPr lang="it-IT" dirty="0"/>
              <a:t>Contenzioso davanti alla Corte di giustizia</a:t>
            </a:r>
          </a:p>
          <a:p>
            <a:pPr>
              <a:buFont typeface="Courier New" panose="02070309020205020404" pitchFamily="49" charset="0"/>
              <a:buChar char="o"/>
              <a:defRPr/>
            </a:pPr>
            <a:r>
              <a:rPr lang="it-IT" dirty="0"/>
              <a:t>Funzione di ricomporre la violazione</a:t>
            </a:r>
          </a:p>
        </p:txBody>
      </p:sp>
    </p:spTree>
    <p:extLst>
      <p:ext uri="{BB962C8B-B14F-4D97-AF65-F5344CB8AC3E}">
        <p14:creationId xmlns:p14="http://schemas.microsoft.com/office/powerpoint/2010/main" val="237820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A8B1C3-4FFB-9BF6-DBA9-C9B834FF50FA}"/>
              </a:ext>
            </a:extLst>
          </p:cNvPr>
          <p:cNvSpPr>
            <a:spLocks noGrp="1"/>
          </p:cNvSpPr>
          <p:nvPr>
            <p:ph type="title"/>
          </p:nvPr>
        </p:nvSpPr>
        <p:spPr/>
        <p:txBody>
          <a:bodyPr/>
          <a:lstStyle/>
          <a:p>
            <a:r>
              <a:rPr lang="it-IT" b="1" dirty="0">
                <a:solidFill>
                  <a:srgbClr val="00B0F0"/>
                </a:solidFill>
              </a:rPr>
              <a:t>Procedura di infrazione</a:t>
            </a:r>
            <a:endParaRPr lang="it-IT" dirty="0"/>
          </a:p>
        </p:txBody>
      </p:sp>
      <p:sp>
        <p:nvSpPr>
          <p:cNvPr id="3" name="Segnaposto contenuto 2">
            <a:extLst>
              <a:ext uri="{FF2B5EF4-FFF2-40B4-BE49-F238E27FC236}">
                <a16:creationId xmlns:a16="http://schemas.microsoft.com/office/drawing/2014/main" id="{70E613D3-25F5-4729-A639-E52742E1CA32}"/>
              </a:ext>
            </a:extLst>
          </p:cNvPr>
          <p:cNvSpPr>
            <a:spLocks noGrp="1"/>
          </p:cNvSpPr>
          <p:nvPr>
            <p:ph idx="1"/>
          </p:nvPr>
        </p:nvSpPr>
        <p:spPr>
          <a:xfrm>
            <a:off x="838200" y="1690688"/>
            <a:ext cx="10515600" cy="4486275"/>
          </a:xfrm>
        </p:spPr>
        <p:txBody>
          <a:bodyPr/>
          <a:lstStyle/>
          <a:p>
            <a:r>
              <a:rPr lang="it-IT" altLang="it-IT" b="1" dirty="0">
                <a:solidFill>
                  <a:srgbClr val="0070C0"/>
                </a:solidFill>
              </a:rPr>
              <a:t>Fase precontenziosa (Art. 259 TFUE):</a:t>
            </a:r>
          </a:p>
          <a:p>
            <a:r>
              <a:rPr lang="it-IT" altLang="it-IT" dirty="0"/>
              <a:t>La Commissione, quando reputi che uno Stato membro abbia mancato a uno degli obblighi a lui incombenti in virtù dei trattati, emette un parere motivato, dopo aver posto lo SM in condizioni di presentare le sue osservazioni.</a:t>
            </a:r>
          </a:p>
          <a:p>
            <a:r>
              <a:rPr lang="it-IT" altLang="it-IT" dirty="0"/>
              <a:t>Nel momento in cui lo Stato membro non si conformi a tale parere nel termine fissato dalla Commissione, questa può adire la Corte di Giustizia.</a:t>
            </a:r>
          </a:p>
          <a:p>
            <a:endParaRPr lang="it-IT" dirty="0"/>
          </a:p>
        </p:txBody>
      </p:sp>
    </p:spTree>
    <p:extLst>
      <p:ext uri="{BB962C8B-B14F-4D97-AF65-F5344CB8AC3E}">
        <p14:creationId xmlns:p14="http://schemas.microsoft.com/office/powerpoint/2010/main" val="3341797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A7253F-6E7B-72C1-1580-E3551B1C52A0}"/>
              </a:ext>
            </a:extLst>
          </p:cNvPr>
          <p:cNvSpPr>
            <a:spLocks noGrp="1"/>
          </p:cNvSpPr>
          <p:nvPr>
            <p:ph type="title"/>
          </p:nvPr>
        </p:nvSpPr>
        <p:spPr>
          <a:xfrm>
            <a:off x="838200" y="365126"/>
            <a:ext cx="10515600" cy="849900"/>
          </a:xfrm>
        </p:spPr>
        <p:txBody>
          <a:bodyPr/>
          <a:lstStyle/>
          <a:p>
            <a:r>
              <a:rPr lang="it-IT" b="1" dirty="0">
                <a:solidFill>
                  <a:srgbClr val="00B0F0"/>
                </a:solidFill>
              </a:rPr>
              <a:t>Procedura di infrazione</a:t>
            </a:r>
            <a:endParaRPr lang="it-IT" dirty="0"/>
          </a:p>
        </p:txBody>
      </p:sp>
      <p:sp>
        <p:nvSpPr>
          <p:cNvPr id="3" name="Segnaposto contenuto 2">
            <a:extLst>
              <a:ext uri="{FF2B5EF4-FFF2-40B4-BE49-F238E27FC236}">
                <a16:creationId xmlns:a16="http://schemas.microsoft.com/office/drawing/2014/main" id="{39B3D0E3-C750-9879-6A9D-0FE655AEA5C2}"/>
              </a:ext>
            </a:extLst>
          </p:cNvPr>
          <p:cNvSpPr>
            <a:spLocks noGrp="1"/>
          </p:cNvSpPr>
          <p:nvPr>
            <p:ph idx="1"/>
          </p:nvPr>
        </p:nvSpPr>
        <p:spPr>
          <a:xfrm>
            <a:off x="838200" y="1440493"/>
            <a:ext cx="10515600" cy="4736470"/>
          </a:xfrm>
        </p:spPr>
        <p:txBody>
          <a:bodyPr>
            <a:normAutofit/>
          </a:bodyPr>
          <a:lstStyle/>
          <a:p>
            <a:pPr>
              <a:defRPr/>
            </a:pPr>
            <a:r>
              <a:rPr lang="it-IT" altLang="it-IT" sz="2800" b="1" i="1" dirty="0">
                <a:solidFill>
                  <a:srgbClr val="0070C0"/>
                </a:solidFill>
              </a:rPr>
              <a:t>Fase precontenziosa avviata dalla Commissione europea</a:t>
            </a:r>
            <a:r>
              <a:rPr lang="it-IT" altLang="it-IT" sz="2800" dirty="0"/>
              <a:t>: </a:t>
            </a:r>
          </a:p>
          <a:p>
            <a:pPr>
              <a:defRPr/>
            </a:pPr>
            <a:r>
              <a:rPr lang="it-IT" altLang="it-IT" dirty="0"/>
              <a:t>Passaggi</a:t>
            </a:r>
            <a:r>
              <a:rPr lang="it-IT" altLang="it-IT" sz="2800" dirty="0"/>
              <a:t>:</a:t>
            </a:r>
          </a:p>
          <a:p>
            <a:pPr marL="742950" indent="-742950">
              <a:buFontTx/>
              <a:buAutoNum type="arabicParenR"/>
              <a:defRPr/>
            </a:pPr>
            <a:r>
              <a:rPr lang="it-IT" altLang="it-IT" sz="2800" dirty="0"/>
              <a:t>lettera di </a:t>
            </a:r>
            <a:r>
              <a:rPr lang="it-IT" altLang="it-IT" sz="2800" b="1" dirty="0">
                <a:solidFill>
                  <a:srgbClr val="0070C0"/>
                </a:solidFill>
              </a:rPr>
              <a:t>messa in mora</a:t>
            </a:r>
            <a:r>
              <a:rPr lang="it-IT" altLang="it-IT" sz="2800" dirty="0">
                <a:solidFill>
                  <a:srgbClr val="0070C0"/>
                </a:solidFill>
              </a:rPr>
              <a:t> </a:t>
            </a:r>
            <a:r>
              <a:rPr lang="it-IT" altLang="it-IT" sz="2800" dirty="0"/>
              <a:t>della Commissione;</a:t>
            </a:r>
          </a:p>
          <a:p>
            <a:pPr marL="514350" indent="-514350">
              <a:buFontTx/>
              <a:buAutoNum type="arabicParenR"/>
              <a:defRPr/>
            </a:pPr>
            <a:r>
              <a:rPr lang="it-IT" altLang="it-IT" sz="2800" b="1" dirty="0">
                <a:solidFill>
                  <a:srgbClr val="0070C0"/>
                </a:solidFill>
              </a:rPr>
              <a:t>osservazioni </a:t>
            </a:r>
            <a:r>
              <a:rPr lang="it-IT" altLang="it-IT" sz="2800" dirty="0"/>
              <a:t>dello Stato membro entro un termine;</a:t>
            </a:r>
          </a:p>
          <a:p>
            <a:pPr marL="514350" indent="-514350">
              <a:buFontTx/>
              <a:buAutoNum type="arabicParenR"/>
              <a:defRPr/>
            </a:pPr>
            <a:r>
              <a:rPr lang="it-IT" altLang="it-IT" sz="2800" dirty="0"/>
              <a:t>emanazione del </a:t>
            </a:r>
            <a:r>
              <a:rPr lang="it-IT" altLang="it-IT" sz="2800" b="1" dirty="0">
                <a:solidFill>
                  <a:srgbClr val="0070C0"/>
                </a:solidFill>
              </a:rPr>
              <a:t>parere motivato </a:t>
            </a:r>
            <a:r>
              <a:rPr lang="it-IT" altLang="it-IT" sz="2800" dirty="0"/>
              <a:t>della Commissione.</a:t>
            </a:r>
            <a:endParaRPr lang="it-IT" altLang="it-IT" dirty="0"/>
          </a:p>
          <a:p>
            <a:endParaRPr lang="it-IT" dirty="0"/>
          </a:p>
        </p:txBody>
      </p:sp>
    </p:spTree>
    <p:extLst>
      <p:ext uri="{BB962C8B-B14F-4D97-AF65-F5344CB8AC3E}">
        <p14:creationId xmlns:p14="http://schemas.microsoft.com/office/powerpoint/2010/main" val="436798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4416FD-78E4-684C-4992-4D75718ACAC0}"/>
              </a:ext>
            </a:extLst>
          </p:cNvPr>
          <p:cNvSpPr>
            <a:spLocks noGrp="1"/>
          </p:cNvSpPr>
          <p:nvPr>
            <p:ph type="title"/>
          </p:nvPr>
        </p:nvSpPr>
        <p:spPr>
          <a:xfrm>
            <a:off x="838200" y="365125"/>
            <a:ext cx="10515600" cy="636957"/>
          </a:xfrm>
        </p:spPr>
        <p:txBody>
          <a:bodyPr>
            <a:normAutofit fontScale="90000"/>
          </a:bodyPr>
          <a:lstStyle/>
          <a:p>
            <a:r>
              <a:rPr lang="it-IT" b="1" dirty="0">
                <a:solidFill>
                  <a:srgbClr val="00B0F0"/>
                </a:solidFill>
              </a:rPr>
              <a:t>Procedura di infrazione</a:t>
            </a:r>
            <a:endParaRPr lang="it-IT" dirty="0"/>
          </a:p>
        </p:txBody>
      </p:sp>
      <p:sp>
        <p:nvSpPr>
          <p:cNvPr id="3" name="Segnaposto contenuto 2">
            <a:extLst>
              <a:ext uri="{FF2B5EF4-FFF2-40B4-BE49-F238E27FC236}">
                <a16:creationId xmlns:a16="http://schemas.microsoft.com/office/drawing/2014/main" id="{09848360-3EA0-2CF8-9A57-0C7242BD42CE}"/>
              </a:ext>
            </a:extLst>
          </p:cNvPr>
          <p:cNvSpPr>
            <a:spLocks noGrp="1"/>
          </p:cNvSpPr>
          <p:nvPr>
            <p:ph idx="1"/>
          </p:nvPr>
        </p:nvSpPr>
        <p:spPr>
          <a:xfrm>
            <a:off x="838200" y="1152396"/>
            <a:ext cx="10515600" cy="5073040"/>
          </a:xfrm>
        </p:spPr>
        <p:txBody>
          <a:bodyPr>
            <a:normAutofit fontScale="92500" lnSpcReduction="20000"/>
          </a:bodyPr>
          <a:lstStyle/>
          <a:p>
            <a:r>
              <a:rPr lang="it-IT" altLang="it-IT" sz="2800" b="1" dirty="0">
                <a:solidFill>
                  <a:srgbClr val="0070C0"/>
                </a:solidFill>
              </a:rPr>
              <a:t>Fase precontenziosa</a:t>
            </a:r>
            <a:r>
              <a:rPr lang="it-IT" altLang="it-IT" sz="2800" dirty="0">
                <a:solidFill>
                  <a:srgbClr val="0070C0"/>
                </a:solidFill>
              </a:rPr>
              <a:t> </a:t>
            </a:r>
            <a:r>
              <a:rPr lang="it-IT" altLang="it-IT" sz="2800" b="1" i="1" dirty="0">
                <a:solidFill>
                  <a:srgbClr val="0070C0"/>
                </a:solidFill>
              </a:rPr>
              <a:t>avviata da una richiesta di uno Stato membro </a:t>
            </a:r>
            <a:r>
              <a:rPr lang="it-IT" altLang="it-IT" sz="2800" dirty="0"/>
              <a:t>(art. 259 TFUE).</a:t>
            </a:r>
          </a:p>
          <a:p>
            <a:r>
              <a:rPr lang="it-IT" sz="2900" dirty="0"/>
              <a:t>Ciascuno degli Stati membri può adire la Corte di giustizia dell'Unione europea quando reputi che un altro Stato membro ha mancato a uno degli obblighi a lui incombenti in virtù dei trattati</a:t>
            </a:r>
            <a:endParaRPr lang="it-IT" altLang="it-IT" sz="2900" dirty="0"/>
          </a:p>
          <a:p>
            <a:r>
              <a:rPr lang="it-IT" altLang="it-IT" sz="2900" b="1" i="1" dirty="0">
                <a:solidFill>
                  <a:srgbClr val="0070C0"/>
                </a:solidFill>
              </a:rPr>
              <a:t>Uno SM, prima </a:t>
            </a:r>
            <a:r>
              <a:rPr lang="it-IT" altLang="it-IT" sz="2900" b="1" dirty="0"/>
              <a:t>di </a:t>
            </a:r>
            <a:r>
              <a:rPr lang="it-IT" altLang="it-IT" dirty="0"/>
              <a:t>proporre contro un altro SM un ricorso fondato su una pretesa violazione degli obblighi che a quest'ultimo incombono in virtù dei trattati, </a:t>
            </a:r>
            <a:r>
              <a:rPr lang="it-IT" altLang="it-IT" b="1" i="1" dirty="0">
                <a:solidFill>
                  <a:srgbClr val="0070C0"/>
                </a:solidFill>
              </a:rPr>
              <a:t>deve rivolgersi alla Commissione</a:t>
            </a:r>
            <a:r>
              <a:rPr lang="it-IT" altLang="it-IT" dirty="0"/>
              <a:t>. La Commissione emette un parere motivato dopo che gli SM siano posti in condizione di presentare in contraddittorio osservazioni scritte e orali».</a:t>
            </a:r>
          </a:p>
          <a:p>
            <a:r>
              <a:rPr lang="it-IT" altLang="it-IT" dirty="0"/>
              <a:t>Passaggi</a:t>
            </a:r>
            <a:r>
              <a:rPr lang="it-IT" altLang="it-IT" sz="2800" dirty="0"/>
              <a:t>:</a:t>
            </a:r>
          </a:p>
          <a:p>
            <a:pPr marL="0" indent="0">
              <a:buFontTx/>
              <a:buNone/>
            </a:pPr>
            <a:r>
              <a:rPr lang="it-IT" altLang="it-IT" sz="2800" dirty="0"/>
              <a:t>1) richiesta dello Stato membro alla Commissione;</a:t>
            </a:r>
          </a:p>
          <a:p>
            <a:pPr marL="0" indent="0">
              <a:buFontTx/>
              <a:buNone/>
            </a:pPr>
            <a:r>
              <a:rPr lang="it-IT" altLang="it-IT" sz="2800" dirty="0"/>
              <a:t>2) presentazione di osservazioni da parte dei due SM;</a:t>
            </a:r>
          </a:p>
          <a:p>
            <a:pPr marL="0" indent="0">
              <a:buFontTx/>
              <a:buNone/>
            </a:pPr>
            <a:r>
              <a:rPr lang="it-IT" altLang="it-IT" sz="2800" dirty="0"/>
              <a:t>3) parere motivato Commissione entro 3 mesi.</a:t>
            </a:r>
          </a:p>
          <a:p>
            <a:endParaRPr lang="it-IT" dirty="0"/>
          </a:p>
        </p:txBody>
      </p:sp>
    </p:spTree>
    <p:extLst>
      <p:ext uri="{BB962C8B-B14F-4D97-AF65-F5344CB8AC3E}">
        <p14:creationId xmlns:p14="http://schemas.microsoft.com/office/powerpoint/2010/main" val="1299935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AE03F8-06E1-B7CB-9485-9594A7B9664C}"/>
              </a:ext>
            </a:extLst>
          </p:cNvPr>
          <p:cNvSpPr>
            <a:spLocks noGrp="1"/>
          </p:cNvSpPr>
          <p:nvPr>
            <p:ph type="title"/>
          </p:nvPr>
        </p:nvSpPr>
        <p:spPr>
          <a:xfrm>
            <a:off x="838200" y="365126"/>
            <a:ext cx="10515600" cy="812322"/>
          </a:xfrm>
        </p:spPr>
        <p:txBody>
          <a:bodyPr/>
          <a:lstStyle/>
          <a:p>
            <a:r>
              <a:rPr lang="it-IT" b="1" dirty="0">
                <a:solidFill>
                  <a:srgbClr val="00B0F0"/>
                </a:solidFill>
              </a:rPr>
              <a:t>Procedura di infrazione</a:t>
            </a:r>
            <a:endParaRPr lang="it-IT" dirty="0"/>
          </a:p>
        </p:txBody>
      </p:sp>
      <p:sp>
        <p:nvSpPr>
          <p:cNvPr id="3" name="Segnaposto contenuto 2">
            <a:extLst>
              <a:ext uri="{FF2B5EF4-FFF2-40B4-BE49-F238E27FC236}">
                <a16:creationId xmlns:a16="http://schemas.microsoft.com/office/drawing/2014/main" id="{55F7EC21-37F1-A55A-6201-C45063E57AF4}"/>
              </a:ext>
            </a:extLst>
          </p:cNvPr>
          <p:cNvSpPr>
            <a:spLocks noGrp="1"/>
          </p:cNvSpPr>
          <p:nvPr>
            <p:ph idx="1"/>
          </p:nvPr>
        </p:nvSpPr>
        <p:spPr>
          <a:xfrm>
            <a:off x="838200" y="1453019"/>
            <a:ext cx="10515600" cy="4723944"/>
          </a:xfrm>
        </p:spPr>
        <p:txBody>
          <a:bodyPr/>
          <a:lstStyle/>
          <a:p>
            <a:r>
              <a:rPr lang="it-IT" altLang="it-IT" b="1" i="1" dirty="0">
                <a:solidFill>
                  <a:srgbClr val="0070C0"/>
                </a:solidFill>
              </a:rPr>
              <a:t>Fase contenziosa</a:t>
            </a:r>
            <a:r>
              <a:rPr lang="it-IT" altLang="it-IT" b="1" dirty="0"/>
              <a:t>.</a:t>
            </a:r>
          </a:p>
          <a:p>
            <a:r>
              <a:rPr lang="it-IT" altLang="it-IT" dirty="0"/>
              <a:t>La Commissione propone il ricorso dinanzi alla Corte di giustizia se lo Stato membro non si conforma al parere motivato, </a:t>
            </a:r>
          </a:p>
          <a:p>
            <a:r>
              <a:rPr lang="it-IT" altLang="it-IT" dirty="0"/>
              <a:t>Oppure uno Stato membro può avanzare ricorso se un altro stato membro non si conforma al pare motivato.</a:t>
            </a:r>
          </a:p>
          <a:p>
            <a:r>
              <a:rPr lang="it-IT" altLang="it-IT" dirty="0"/>
              <a:t>Inesistenza di un obbligo della Commissione o di un termine per esercitare l’azione.</a:t>
            </a:r>
          </a:p>
          <a:p>
            <a:r>
              <a:rPr lang="it-IT" altLang="it-IT" dirty="0"/>
              <a:t>La Commissione ha l’onere di provare l’esistenza della violazione da parte dello Stato membro.</a:t>
            </a:r>
          </a:p>
          <a:p>
            <a:endParaRPr lang="it-IT" dirty="0"/>
          </a:p>
        </p:txBody>
      </p:sp>
    </p:spTree>
    <p:extLst>
      <p:ext uri="{BB962C8B-B14F-4D97-AF65-F5344CB8AC3E}">
        <p14:creationId xmlns:p14="http://schemas.microsoft.com/office/powerpoint/2010/main" val="2963379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FA240A-35CF-5A44-D3D9-85790480D0F2}"/>
              </a:ext>
            </a:extLst>
          </p:cNvPr>
          <p:cNvSpPr>
            <a:spLocks noGrp="1"/>
          </p:cNvSpPr>
          <p:nvPr>
            <p:ph type="title"/>
          </p:nvPr>
        </p:nvSpPr>
        <p:spPr/>
        <p:txBody>
          <a:bodyPr/>
          <a:lstStyle/>
          <a:p>
            <a:r>
              <a:rPr lang="it-IT" b="1" dirty="0">
                <a:solidFill>
                  <a:srgbClr val="00B0F0"/>
                </a:solidFill>
              </a:rPr>
              <a:t>Procedura di infrazione</a:t>
            </a:r>
            <a:endParaRPr lang="it-IT" dirty="0"/>
          </a:p>
        </p:txBody>
      </p:sp>
      <p:sp>
        <p:nvSpPr>
          <p:cNvPr id="3" name="Segnaposto contenuto 2">
            <a:extLst>
              <a:ext uri="{FF2B5EF4-FFF2-40B4-BE49-F238E27FC236}">
                <a16:creationId xmlns:a16="http://schemas.microsoft.com/office/drawing/2014/main" id="{63CCDEE4-825E-37B0-7AB7-F1AC8DED5258}"/>
              </a:ext>
            </a:extLst>
          </p:cNvPr>
          <p:cNvSpPr>
            <a:spLocks noGrp="1"/>
          </p:cNvSpPr>
          <p:nvPr>
            <p:ph idx="1"/>
          </p:nvPr>
        </p:nvSpPr>
        <p:spPr/>
        <p:txBody>
          <a:bodyPr/>
          <a:lstStyle/>
          <a:p>
            <a:pPr>
              <a:defRPr/>
            </a:pPr>
            <a:r>
              <a:rPr lang="it-IT" altLang="it-IT" dirty="0"/>
              <a:t>L’inadempimento deve oggettivamente essere comprato. </a:t>
            </a:r>
          </a:p>
          <a:p>
            <a:pPr>
              <a:defRPr/>
            </a:pPr>
            <a:r>
              <a:rPr lang="it-IT" altLang="it-IT" dirty="0"/>
              <a:t>Non costituiscono attenuanti:</a:t>
            </a:r>
          </a:p>
          <a:p>
            <a:pPr>
              <a:buFont typeface="Courier New" panose="02070309020205020404" pitchFamily="49" charset="0"/>
              <a:buChar char="o"/>
              <a:defRPr/>
            </a:pPr>
            <a:r>
              <a:rPr lang="it-IT" altLang="it-IT" dirty="0"/>
              <a:t>l’assenza di colpa dello SM;</a:t>
            </a:r>
          </a:p>
          <a:p>
            <a:pPr>
              <a:buFont typeface="Courier New" panose="02070309020205020404" pitchFamily="49" charset="0"/>
              <a:buChar char="o"/>
              <a:defRPr/>
            </a:pPr>
            <a:r>
              <a:rPr lang="it-IT" altLang="it-IT" dirty="0"/>
              <a:t>l’esistenza di disposizioni di diritto interno, anche di rango costituzionale;</a:t>
            </a:r>
          </a:p>
          <a:p>
            <a:pPr>
              <a:buFont typeface="Courier New" panose="02070309020205020404" pitchFamily="49" charset="0"/>
              <a:buChar char="o"/>
              <a:defRPr/>
            </a:pPr>
            <a:r>
              <a:rPr lang="it-IT" altLang="it-IT" dirty="0"/>
              <a:t>mutamenti successivi al ricorso;</a:t>
            </a:r>
          </a:p>
          <a:p>
            <a:pPr>
              <a:buFont typeface="Courier New" panose="02070309020205020404" pitchFamily="49" charset="0"/>
              <a:buChar char="o"/>
              <a:defRPr/>
            </a:pPr>
            <a:r>
              <a:rPr lang="it-IT" altLang="it-IT" dirty="0"/>
              <a:t>possibili vizi dell’atto UE invocato dalla Commissione.</a:t>
            </a:r>
          </a:p>
          <a:p>
            <a:endParaRPr lang="it-IT" dirty="0"/>
          </a:p>
        </p:txBody>
      </p:sp>
    </p:spTree>
    <p:extLst>
      <p:ext uri="{BB962C8B-B14F-4D97-AF65-F5344CB8AC3E}">
        <p14:creationId xmlns:p14="http://schemas.microsoft.com/office/powerpoint/2010/main" val="1019692095"/>
      </p:ext>
    </p:extLst>
  </p:cSld>
  <p:clrMapOvr>
    <a:masterClrMapping/>
  </p:clrMapOvr>
</p:sld>
</file>

<file path=ppt/theme/theme1.xml><?xml version="1.0" encoding="utf-8"?>
<a:theme xmlns:a="http://schemas.openxmlformats.org/drawingml/2006/main" name="Tema di Office">
  <a:themeElements>
    <a:clrScheme name="Giallo arancion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247</TotalTime>
  <Words>896</Words>
  <Application>Microsoft Macintosh PowerPoint</Application>
  <PresentationFormat>Widescreen</PresentationFormat>
  <Paragraphs>78</Paragraphs>
  <Slides>15</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15</vt:i4>
      </vt:variant>
    </vt:vector>
  </HeadingPairs>
  <TitlesOfParts>
    <vt:vector size="20" baseType="lpstr">
      <vt:lpstr>Arial</vt:lpstr>
      <vt:lpstr>Calibri</vt:lpstr>
      <vt:lpstr>Calibri Light</vt:lpstr>
      <vt:lpstr>Courier New</vt:lpstr>
      <vt:lpstr>Tema di Office</vt:lpstr>
      <vt:lpstr>Diritto dell’Unione europea  Prof. Dr. Alessandro Nato</vt:lpstr>
      <vt:lpstr>Procedura di infrazione</vt:lpstr>
      <vt:lpstr>Procedura di infrazione</vt:lpstr>
      <vt:lpstr>Procedura di infrazione</vt:lpstr>
      <vt:lpstr>Procedura di infrazione</vt:lpstr>
      <vt:lpstr>Procedura di infrazione</vt:lpstr>
      <vt:lpstr>Procedura di infrazione</vt:lpstr>
      <vt:lpstr>Procedura di infrazione</vt:lpstr>
      <vt:lpstr>Procedura di infrazione</vt:lpstr>
      <vt:lpstr>Procedura di infrazione</vt:lpstr>
      <vt:lpstr>Procedura di infrazione</vt:lpstr>
      <vt:lpstr>Procedura di infrazione</vt:lpstr>
      <vt:lpstr>Procedura di infrazione</vt:lpstr>
      <vt:lpstr>Procedura di infrazione</vt:lpstr>
      <vt:lpstr>Procedura di infrazione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Nato</dc:creator>
  <cp:lastModifiedBy>Alessandro Nato</cp:lastModifiedBy>
  <cp:revision>73</cp:revision>
  <dcterms:created xsi:type="dcterms:W3CDTF">2022-09-09T08:27:37Z</dcterms:created>
  <dcterms:modified xsi:type="dcterms:W3CDTF">2022-10-22T13:37:18Z</dcterms:modified>
</cp:coreProperties>
</file>