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13</a:t>
            </a:r>
          </a:p>
          <a:p>
            <a:pPr algn="l"/>
            <a:r>
              <a:rPr lang="it-IT" sz="3200" b="1" dirty="0"/>
              <a:t>Ricorso di annullamento e Ricorso in carenza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5A6E3-0084-2A1B-39DF-3B8498DD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in carenza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E7497F-1F42-48F0-B772-08756ECC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Quale è la ratio del ricorso in carenza?</a:t>
            </a:r>
          </a:p>
          <a:p>
            <a:r>
              <a:rPr lang="it-IT" sz="2800" dirty="0"/>
              <a:t>Necessità di assicurare un </a:t>
            </a:r>
            <a:r>
              <a:rPr lang="it-IT" sz="2800" b="1" dirty="0">
                <a:solidFill>
                  <a:srgbClr val="0070C0"/>
                </a:solidFill>
              </a:rPr>
              <a:t>controllo di legittimità sulle omissioni </a:t>
            </a:r>
            <a:r>
              <a:rPr lang="it-IT" sz="2800" dirty="0"/>
              <a:t>delle istituzioni dell’Unione europea. </a:t>
            </a:r>
          </a:p>
          <a:p>
            <a:r>
              <a:rPr lang="it-IT" sz="2800" dirty="0"/>
              <a:t>Concentrazione di tale controllo presso la Corte di giustizia.</a:t>
            </a:r>
          </a:p>
          <a:p>
            <a:r>
              <a:rPr lang="it-IT" sz="2800" dirty="0"/>
              <a:t>Elementi </a:t>
            </a:r>
            <a:r>
              <a:rPr lang="it-IT" dirty="0"/>
              <a:t>di similitudine </a:t>
            </a:r>
            <a:r>
              <a:rPr lang="it-IT" sz="2800" dirty="0"/>
              <a:t>con ricorso di annullamento (legittimazione) e di infrazione (procedura).</a:t>
            </a:r>
          </a:p>
          <a:p>
            <a:r>
              <a:rPr lang="it-IT" sz="2800" b="1" dirty="0"/>
              <a:t>Definizione (Art. 265</a:t>
            </a:r>
            <a:r>
              <a:rPr lang="it-IT" b="1" dirty="0"/>
              <a:t>, par. 1,</a:t>
            </a:r>
            <a:r>
              <a:rPr lang="it-IT" sz="2800" b="1" dirty="0"/>
              <a:t> TFUE):</a:t>
            </a:r>
          </a:p>
          <a:p>
            <a:r>
              <a:rPr lang="it-IT" sz="2800" dirty="0"/>
              <a:t>Qualora, in violazione dei trattati, il Parlamento europeo, il Consiglio europeo, il Consiglio, la Commissione o la Banca centrale europea </a:t>
            </a:r>
            <a:r>
              <a:rPr lang="it-IT" sz="2800" b="1" dirty="0"/>
              <a:t>si </a:t>
            </a:r>
            <a:r>
              <a:rPr lang="it-IT" sz="2800" b="1" dirty="0">
                <a:solidFill>
                  <a:srgbClr val="0070C0"/>
                </a:solidFill>
              </a:rPr>
              <a:t>astengano dal pronunciarsi</a:t>
            </a:r>
            <a:r>
              <a:rPr lang="it-IT" sz="2800" dirty="0"/>
              <a:t>, gli SM e le altre istituzioni dell'Unione possono adire la CGUE per far constatare tale violazione. Il presente articolo si applica, alle stesse condizioni, agli organi e organismi UE che si astengano dal pronunciarsi.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67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B2FAD-B39C-93E5-8591-C98594A2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in carenza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28F28-5AD2-B3B1-3B52-2F712197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4595298"/>
          </a:xfrm>
        </p:spPr>
        <p:txBody>
          <a:bodyPr/>
          <a:lstStyle/>
          <a:p>
            <a:r>
              <a:rPr lang="it-IT" sz="2800" b="1" i="1" dirty="0">
                <a:solidFill>
                  <a:srgbClr val="0070C0"/>
                </a:solidFill>
              </a:rPr>
              <a:t>Chi sono i ricorrenti?</a:t>
            </a:r>
            <a:endParaRPr lang="it-IT" b="1" dirty="0"/>
          </a:p>
          <a:p>
            <a:r>
              <a:rPr lang="it-IT" sz="2800" b="1" dirty="0"/>
              <a:t>Legittimazione passiva (convenuti):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le istituzioni UE, escluse CGUE e Corte dei Conti;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organi e organismi UE. </a:t>
            </a:r>
          </a:p>
          <a:p>
            <a:r>
              <a:rPr lang="it-IT" sz="2800" b="1" dirty="0"/>
              <a:t>Legittimazione attiva: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Categoria dei c.d. </a:t>
            </a:r>
            <a:r>
              <a:rPr lang="it-IT" sz="2800" b="1" dirty="0"/>
              <a:t>ricorrenti privilegiati</a:t>
            </a:r>
            <a:r>
              <a:rPr lang="it-IT" sz="2800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Stati membri;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le istituzioni.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503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808CFED-F873-D9EA-1572-03AE9508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996"/>
            <a:ext cx="10515600" cy="50804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Ricorso in carenza 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EF680C4-2B72-ECF8-3A0A-610EF71AA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5" y="1013254"/>
            <a:ext cx="11306433" cy="5163709"/>
          </a:xfrm>
        </p:spPr>
        <p:txBody>
          <a:bodyPr>
            <a:normAutofit fontScale="85000" lnSpcReduction="20000"/>
          </a:bodyPr>
          <a:lstStyle/>
          <a:p>
            <a:r>
              <a:rPr lang="it-IT" b="1" i="1" dirty="0">
                <a:solidFill>
                  <a:srgbClr val="0070C0"/>
                </a:solidFill>
              </a:rPr>
              <a:t>Le persone fisiche e giuridiche possono ricorrere per carenza?</a:t>
            </a:r>
          </a:p>
          <a:p>
            <a:pPr algn="just"/>
            <a:r>
              <a:rPr lang="it-IT" dirty="0"/>
              <a:t>Qualsiasi persona fisica o persona giuridica (impresa o altra forma di organizzazione) può, in virtù delle condizioni sopra esposte, adire la Corte di giustizia per contestare ad un’istituzione, un organismo, un ufficio o un’agenzia dell’Unione di avere omesso di emanare nei suoi confronti un atto che non sia una raccomandazione o un parere (Art. 265.3 TFUE)</a:t>
            </a:r>
          </a:p>
          <a:p>
            <a:r>
              <a:rPr lang="it-IT" b="1" dirty="0"/>
              <a:t>Legittimazione attiva:</a:t>
            </a:r>
          </a:p>
          <a:p>
            <a:pPr marL="0" indent="0">
              <a:buNone/>
            </a:pPr>
            <a:r>
              <a:rPr lang="it-IT" dirty="0"/>
              <a:t>2) Categoria dei c.d. </a:t>
            </a:r>
            <a:r>
              <a:rPr lang="it-IT" b="1" dirty="0"/>
              <a:t>ricorrenti non privilegiati:</a:t>
            </a:r>
          </a:p>
          <a:p>
            <a:pPr>
              <a:buFontTx/>
              <a:buChar char="-"/>
            </a:pPr>
            <a:r>
              <a:rPr lang="it-IT" dirty="0"/>
              <a:t>persone fisiche e giuridiche diverse dai ricorrenti privilegiati.</a:t>
            </a:r>
          </a:p>
          <a:p>
            <a:r>
              <a:rPr lang="it-IT" b="1" dirty="0"/>
              <a:t>Legittimazione attiva:</a:t>
            </a:r>
          </a:p>
          <a:p>
            <a:pPr marL="0" indent="0">
              <a:buNone/>
            </a:pPr>
            <a:r>
              <a:rPr lang="it-IT" dirty="0"/>
              <a:t>- persone fisiche e giuridiche:</a:t>
            </a:r>
          </a:p>
          <a:p>
            <a:pPr marL="514350" indent="-514350">
              <a:buAutoNum type="alphaLcParenR"/>
            </a:pPr>
            <a:r>
              <a:rPr lang="it-IT" dirty="0"/>
              <a:t>atti emessi nei loro diretti confronti;</a:t>
            </a:r>
          </a:p>
          <a:p>
            <a:pPr marL="514350" indent="-514350">
              <a:buAutoNum type="alphaLcParenR"/>
            </a:pPr>
            <a:r>
              <a:rPr lang="it-IT" dirty="0"/>
              <a:t>atti che le riguardano </a:t>
            </a:r>
            <a:r>
              <a:rPr lang="it-IT" b="1" dirty="0"/>
              <a:t>direttamente e individualmente</a:t>
            </a:r>
            <a:r>
              <a:rPr lang="it-IT" dirty="0"/>
              <a:t>.</a:t>
            </a:r>
          </a:p>
          <a:p>
            <a:r>
              <a:rPr lang="it-IT" dirty="0"/>
              <a:t>Necessità che si tratti di atto vincolante.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05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FF10540-423A-EA79-B059-AB03D8F1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48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Ricorso in carenza 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B94F00-0ADB-5E5D-4D7F-0CEB826E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694152"/>
          </a:xfrm>
        </p:spPr>
        <p:txBody>
          <a:bodyPr/>
          <a:lstStyle/>
          <a:p>
            <a:r>
              <a:rPr lang="it-IT" b="1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Quando è ricevibile il ricorso?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Il ricorso è ritenuto ricevibile soltanto qualora all’istituzione, all’organismo, all’ufficio o all’agenzia in questione sia stato preventivamente richiesto di agire.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 Se entro due mesi dalla richiesta di agire, l’istituzione, l’organismo, l’ufficio o l’agenzia in questione non ha preso posizione, il ricorso può essere proposto entro un nuovo termine di due mesi (Art. 265.2 TFUE)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86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54CE6CC-B1EA-303A-CF98-14B1F914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in carenza 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E3447E-9117-97D9-F66C-C62108D04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71600"/>
            <a:ext cx="10072817" cy="4805363"/>
          </a:xfrm>
        </p:spPr>
        <p:txBody>
          <a:bodyPr>
            <a:normAutofit/>
          </a:bodyPr>
          <a:lstStyle/>
          <a:p>
            <a:r>
              <a:rPr lang="it-IT" sz="2800" b="1" dirty="0"/>
              <a:t>Procedura del ricorso in carenza: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Fase precontenziosa:</a:t>
            </a:r>
          </a:p>
          <a:p>
            <a:r>
              <a:rPr lang="it-IT" sz="2800" dirty="0"/>
              <a:t>Richiesta di agire: messa in mora.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Necessità che l’istituzione «prenda posizione» entro due mesi: adozione di un atto definitivo, impugnabile con ricorso di annullamento.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Fase contenziosa:</a:t>
            </a:r>
          </a:p>
          <a:p>
            <a:r>
              <a:rPr lang="it-IT" sz="2800" dirty="0"/>
              <a:t>Termine di due mesi dal formarsi dell’inerzia dell’istituzione per proporre ricorso a CGUE.</a:t>
            </a:r>
          </a:p>
          <a:p>
            <a:r>
              <a:rPr lang="it-IT" sz="2800" dirty="0"/>
              <a:t>Sentenza di mero accertamento.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812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F85EBDD-DD8D-0197-2A0D-1AB6C0BB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in carenza 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1E0F2B-DBBC-088E-FE57-67A290EB9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it-IT" b="1" i="1" dirty="0">
                <a:solidFill>
                  <a:srgbClr val="0070C0"/>
                </a:solidFill>
              </a:rPr>
              <a:t>Quali sono gli effetti del ricorso in carenza?</a:t>
            </a:r>
          </a:p>
          <a:p>
            <a:r>
              <a:rPr lang="it-IT" sz="2800" dirty="0"/>
              <a:t>L'istituzione, l'organo o l'organismo da cui emana l'atto annullato o la cui astensione sia stata dichiarata contraria ai trattati sono tenuti a prendere i provvedimenti che l'esecuzione della sentenza della CGUE comporta. </a:t>
            </a:r>
          </a:p>
          <a:p>
            <a:r>
              <a:rPr lang="it-IT" sz="2800" dirty="0"/>
              <a:t>Tale obbligo non pregiudica quello eventualmente risultante dall'applicazione dell'articolo 340, secondo comma. (</a:t>
            </a:r>
            <a:r>
              <a:rPr lang="it-IT" sz="2800" b="1" dirty="0"/>
              <a:t>Art. 266 TFUE)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532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31E37-D842-7738-E1C4-227F47CC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5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8B3E62-537D-80E7-DB18-2C121487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19"/>
            <a:ext cx="10515600" cy="5461686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Il ricorso per annullamento fa parte dei ricorsi che si possono presentare dinanzi alla Corte di giustizia dell’Unione europea ed è disciplinato all’art. 263 TFUE:</a:t>
            </a:r>
          </a:p>
          <a:p>
            <a:pPr algn="just"/>
            <a:r>
              <a:rPr lang="it-IT" sz="2400" dirty="0"/>
              <a:t>Con tale ricorso, </a:t>
            </a:r>
            <a:r>
              <a:rPr lang="it-IT" sz="2400" b="1" i="1" dirty="0">
                <a:solidFill>
                  <a:srgbClr val="0070C0"/>
                </a:solidFill>
              </a:rPr>
              <a:t>il ricorrente chiede l’annullamento di un atto adottato da una istituzione, un organo o un organismo dell’Unione europea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Il ricorso per annullamento è una procedura giudiziaria proposta dinanzi alla Corte di giustizia: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Tale tipo di ricorso permette alla Corte di giustizia di controllare la legalità degli atti adottati dalle istituzioni, dagli organi e dagli organismi europei.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La Corte decide l’annullamento dell’atto in oggetto quando lo ritiene contrario al diritto UE.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Il ricorso per annullamento può essere proposto dalle istituzioni europee o da privati a certe condizioni.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40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61DCA-4B77-83D1-7C3F-E63CA750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A0D22A-57BB-395A-ACED-80D58927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5189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i="1" dirty="0">
                <a:solidFill>
                  <a:srgbClr val="0070C0"/>
                </a:solidFill>
              </a:rPr>
              <a:t>Oggetto del ricorso di annullamento:</a:t>
            </a:r>
          </a:p>
          <a:p>
            <a:pPr algn="just"/>
            <a:r>
              <a:rPr lang="it-IT" sz="2400" dirty="0"/>
              <a:t>Il ricorso per annullamento consiste in un controllo della legalità degli atti europei che può portare all’annullamento dell’atto in oggetto. </a:t>
            </a:r>
          </a:p>
          <a:p>
            <a:pPr algn="just"/>
            <a:r>
              <a:rPr lang="it-IT" sz="2400" dirty="0"/>
              <a:t>Tale ricorso può riguardare: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tutti gli atti legislativi;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gli atti adottati dal Consiglio, dalla Commissione, dalla Banca centrale europea, dal Parlamento europeo e dal Consiglio europeo, quando tali atti sono destinati a produrre effetti giuridici nei confronti di terzi;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gli atti adottati dagli organi o dagli organismi europei quando tali atti sono destinati a produrre effetti giuridici nei confronti di terzi;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le delibere del consiglio dei governatori o del consiglio di amministrazione della Banca europea per gli investimenti, secondo le condizioni dell’art. 271 TFUE.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EBF94-EDE7-B8C8-D2D0-71FFE91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21C3A0-1D60-144F-002D-3DD41E35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460"/>
            <a:ext cx="10515600" cy="5325762"/>
          </a:xfrm>
        </p:spPr>
        <p:txBody>
          <a:bodyPr>
            <a:normAutofit fontScale="70000" lnSpcReduction="20000"/>
          </a:bodyPr>
          <a:lstStyle/>
          <a:p>
            <a:r>
              <a:rPr lang="it-IT" sz="3400" b="1" i="1" dirty="0">
                <a:solidFill>
                  <a:srgbClr val="0070C0"/>
                </a:solidFill>
              </a:rPr>
              <a:t>Chi sono i ricorrenti?</a:t>
            </a:r>
          </a:p>
          <a:p>
            <a:r>
              <a:rPr lang="it-IT" sz="3400" b="1" i="1" dirty="0"/>
              <a:t>Ricorrenti privilegiati:</a:t>
            </a:r>
          </a:p>
          <a:p>
            <a:pPr algn="just"/>
            <a:r>
              <a:rPr lang="it-IT" sz="3400" dirty="0"/>
              <a:t>L’Art. 263 TFUE distingue varie categorie di ricorrenti. In primo luogo, prende in considerazione i ricorrenti privilegiati, cioè gli Stati membri, la Commissione, il Parlamento europeo e il Consiglio. </a:t>
            </a:r>
          </a:p>
          <a:p>
            <a:pPr algn="just"/>
            <a:r>
              <a:rPr lang="it-IT" sz="3400" dirty="0"/>
              <a:t>Questi ricorrenti sono detti privilegiati perché possono presentare un ricorso per annullamento dinanzi alla CGUE senza dover dimostrare l’interesse ad agire.</a:t>
            </a:r>
            <a:endParaRPr lang="it-IT" sz="3400" b="1" i="1" dirty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3400" b="1" dirty="0"/>
              <a:t>Legittimazione passiva (convenuti):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400" dirty="0"/>
              <a:t>le istituzioni UE, escluse CGUE e Corte dei Conti;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400" dirty="0"/>
              <a:t>organi e organismi UE i cui atti producono effetti giuridici verso terzi.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400" dirty="0"/>
              <a:t>Necessità di un sistema completo, ma recente tendenza ad un’interpretazione restrittiva.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3400" b="1" dirty="0"/>
              <a:t>Legittimazione attiva: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400" dirty="0"/>
              <a:t>Categoria dei c.d. </a:t>
            </a:r>
            <a:r>
              <a:rPr lang="it-IT" sz="3400" b="1" dirty="0"/>
              <a:t>ricorrenti intermedi</a:t>
            </a:r>
            <a:r>
              <a:rPr lang="it-IT" sz="3400" dirty="0"/>
              <a:t>: Corte dei Conti; Banca Centrale Europea; Comitato delle Regioni.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9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0A13E-8AAB-EC01-1C2B-1AA4E789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300D3A-345B-B8EA-3E86-FD6E3E8E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/>
          <a:lstStyle/>
          <a:p>
            <a:pPr algn="just"/>
            <a:r>
              <a:rPr lang="it-IT" b="1" i="1" dirty="0"/>
              <a:t>Ricorrenti non privilegiati</a:t>
            </a:r>
            <a:r>
              <a:rPr lang="it-IT" dirty="0"/>
              <a:t>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Anche i privati possono rivolgersi alla Corte di giustizia. Essi costituiscono la categoria dei ricorrenti non privilegiati.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Legittimazione attiva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800" dirty="0"/>
              <a:t>Qualsiasi persona fisica o giuridica può proporre‚ alle condizioni previste al primo e secondo comma del 263 TFUE, un ricorso contro gli atti adottati nei suoi confronti o che la riguardano direttamente e individualmente, e contro gli atti regolamentari che la riguardano direttamente e che non comportano alcuna misura d'esecuzione (</a:t>
            </a:r>
            <a:r>
              <a:rPr lang="it-IT" sz="2800" b="1" dirty="0"/>
              <a:t>Art. 263, par. 4 TFUE);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65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785A9-27FD-BB28-97BA-41DEF84C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6543DC-4B31-6501-9DD7-8621E519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Legittimazione attiva</a:t>
            </a:r>
            <a:r>
              <a:rPr lang="it-IT" b="1" dirty="0"/>
              <a:t> delle </a:t>
            </a:r>
            <a:r>
              <a:rPr lang="it-IT" sz="2800" dirty="0"/>
              <a:t>persone fisiche e giuridiche ai sensi dell’art. 263, par. 4, TFUE: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atti emessi nei loro diretti confronti;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atti che le riguardano </a:t>
            </a:r>
            <a:r>
              <a:rPr lang="it-IT" sz="2800" b="1" dirty="0"/>
              <a:t>direttamente e individualmente</a:t>
            </a:r>
            <a:r>
              <a:rPr lang="it-IT" sz="2800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atti regolamentari che le riguardano direttamente e non richiedono misure di esecuzione.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43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29604-E0F8-CFF4-DA8B-32A8698D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767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25AB82-2DB7-BC4D-6AE2-0574C6F0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665"/>
            <a:ext cx="10515600" cy="4911210"/>
          </a:xfrm>
        </p:spPr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Quali sono i termini entro cui ricorrere?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I ricorsi previsti dal presente articolo devono essere proposti nel </a:t>
            </a:r>
            <a:r>
              <a:rPr lang="it-IT" sz="2800" b="1" dirty="0"/>
              <a:t>termine di due mesi </a:t>
            </a:r>
            <a:r>
              <a:rPr lang="it-IT" sz="2800" dirty="0"/>
              <a:t>a decorrere, secondo i casi, dalla pubblicazione dell'atto, dalla sua notificazione al ricorrente ovvero, in mancanza, dal giorno in cui il ricorrente ne ha avuto conoscenza</a:t>
            </a:r>
            <a:r>
              <a:rPr lang="it-IT" dirty="0"/>
              <a:t> </a:t>
            </a:r>
            <a:r>
              <a:rPr lang="it-IT" b="1" dirty="0"/>
              <a:t>(</a:t>
            </a:r>
            <a:r>
              <a:rPr lang="it-IT" sz="2800" b="1" dirty="0"/>
              <a:t>Art. 263, par. 6, TFUE).</a:t>
            </a:r>
            <a:endParaRPr lang="it-IT" sz="2800" dirty="0"/>
          </a:p>
          <a:p>
            <a:r>
              <a:rPr lang="it-IT" sz="2800" b="1" dirty="0">
                <a:solidFill>
                  <a:srgbClr val="0070C0"/>
                </a:solidFill>
              </a:rPr>
              <a:t>Quali sono i motivi di annullamento? </a:t>
            </a:r>
            <a:r>
              <a:rPr lang="it-IT" sz="2800" b="1" dirty="0"/>
              <a:t>(art. 263</a:t>
            </a:r>
            <a:r>
              <a:rPr lang="it-IT" b="1" dirty="0"/>
              <a:t>, par. 2,</a:t>
            </a:r>
            <a:r>
              <a:rPr lang="it-IT" sz="2800" b="1" dirty="0"/>
              <a:t> TFUE)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incompetenza;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violazione delle forme sostanziali;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violazione dei Trattati e di qualsiasi regola di diritto relativa alla loro applicazione;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sviamento di potere.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52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6F382-566B-16A9-99D3-E80CE2BC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F994B-80C2-6084-B01B-A6DDAE69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Quali sono gli effetti dell’ annullamento?</a:t>
            </a:r>
            <a:r>
              <a:rPr lang="it-IT" b="1" i="1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(</a:t>
            </a:r>
            <a:r>
              <a:rPr lang="it-IT" sz="2800" b="1" dirty="0">
                <a:solidFill>
                  <a:srgbClr val="0070C0"/>
                </a:solidFill>
              </a:rPr>
              <a:t>Art. 264 TFUE)</a:t>
            </a:r>
          </a:p>
          <a:p>
            <a:r>
              <a:rPr lang="it-IT" sz="2800" dirty="0"/>
              <a:t>Se  il  ricorso  è  fondato,  la  Corte  di  giustizia  dell'Unione  europea  dichiara  nullo  e  non  avvenuto  l'atto  impugnato. </a:t>
            </a:r>
          </a:p>
          <a:p>
            <a:r>
              <a:rPr lang="it-IT" sz="2800" dirty="0"/>
              <a:t>Tuttavia  la  Corte,  ove  lo  reputi  necessario,  precisa  gli  effetti  dell'atto  annullato  che  devono  essere  considerati  definitivi</a:t>
            </a:r>
          </a:p>
          <a:p>
            <a:r>
              <a:rPr lang="it-IT" dirty="0"/>
              <a:t>Latto o le disposizioni annullate non hanno quindi più alcun valore giuridico. </a:t>
            </a:r>
          </a:p>
          <a:p>
            <a:r>
              <a:rPr lang="it-IT" dirty="0"/>
              <a:t>Inoltre, l’istituzione, l’organo o l’organismo che aveva adottato l’atto annullato deve colmare il vuoto normativo conformemente alla sentenza emessa dalla Corte.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81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ABA1B9-2312-C1B7-5761-9DBCFF97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Ricorso di annullamento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B4D88-37BE-B16D-D377-C22F9132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000" b="1" i="1" dirty="0">
                <a:solidFill>
                  <a:srgbClr val="0070C0"/>
                </a:solidFill>
              </a:rPr>
              <a:t>Come vengono ripartite le competenze per il ricorso di annullamento tra la Corte di giustizia e il Tribunale?</a:t>
            </a:r>
          </a:p>
          <a:p>
            <a:pPr algn="just"/>
            <a:r>
              <a:rPr lang="it-IT" sz="3000" dirty="0"/>
              <a:t>La </a:t>
            </a:r>
            <a:r>
              <a:rPr lang="it-IT" sz="3000" b="1" i="1" dirty="0"/>
              <a:t>Corte di giustizia </a:t>
            </a:r>
            <a:r>
              <a:rPr lang="it-IT" sz="3000" dirty="0"/>
              <a:t>è competente per: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3000" dirty="0"/>
              <a:t>i ricorsi proposti dagli Stati membri contro il Parlamento europeo o il Consiglio;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3000" dirty="0"/>
              <a:t>i ricorsi proposti da un’istituzione contro un’altra istituzione.</a:t>
            </a:r>
          </a:p>
          <a:p>
            <a:pPr algn="just"/>
            <a:r>
              <a:rPr lang="it-IT" sz="3000" dirty="0"/>
              <a:t>Il </a:t>
            </a:r>
            <a:r>
              <a:rPr lang="it-IT" sz="3000" b="1" i="1" dirty="0"/>
              <a:t>Tribunale</a:t>
            </a:r>
            <a:r>
              <a:rPr lang="it-IT" sz="3000" dirty="0"/>
              <a:t> è competente a conoscere, in prima istanza, di tutti gli altri tipi di ricorso e in particolare dei ricorsi proposti dai privati.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8284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1349</Words>
  <Application>Microsoft Macintosh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Tema di Office</vt:lpstr>
      <vt:lpstr>Diritto dell’Unione europea  Prof. Dr. Alessandro Nato</vt:lpstr>
      <vt:lpstr>Ricorso di annullamento</vt:lpstr>
      <vt:lpstr>Ricorso di annullamento</vt:lpstr>
      <vt:lpstr>Ricorso di annullamento</vt:lpstr>
      <vt:lpstr>Ricorso di annullamento</vt:lpstr>
      <vt:lpstr>Ricorso di annullamento</vt:lpstr>
      <vt:lpstr>Ricorso di annullamento</vt:lpstr>
      <vt:lpstr>Ricorso di annullamento</vt:lpstr>
      <vt:lpstr>Ricorso di annullamento</vt:lpstr>
      <vt:lpstr>Ricorso in carenza </vt:lpstr>
      <vt:lpstr>Ricorso in carenza </vt:lpstr>
      <vt:lpstr>Ricorso in carenza </vt:lpstr>
      <vt:lpstr>Ricorso in carenza </vt:lpstr>
      <vt:lpstr>Ricorso in carenza </vt:lpstr>
      <vt:lpstr>Ricorso in carenza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71</cp:revision>
  <dcterms:created xsi:type="dcterms:W3CDTF">2022-09-09T08:27:37Z</dcterms:created>
  <dcterms:modified xsi:type="dcterms:W3CDTF">2022-10-22T14:39:23Z</dcterms:modified>
</cp:coreProperties>
</file>