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1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22/10/22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dell’Unione europea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0381CA1-01E2-7911-B285-402F6CF7E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41300"/>
            <a:ext cx="3873500" cy="13589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>
            <a:normAutofit/>
          </a:bodyPr>
          <a:lstStyle/>
          <a:p>
            <a:pPr algn="l"/>
            <a:r>
              <a:rPr lang="it-IT" sz="3200" b="1" dirty="0"/>
              <a:t>Lezione 14</a:t>
            </a:r>
          </a:p>
          <a:p>
            <a:pPr algn="l"/>
            <a:r>
              <a:rPr lang="it-IT" sz="3200" b="1" dirty="0"/>
              <a:t>Ricorso per responsabilità e competenze “minori della Corte di Giustizia”</a:t>
            </a:r>
          </a:p>
          <a:p>
            <a:pPr algn="l"/>
            <a:endParaRPr lang="it-IT" sz="32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E9DFBC-80B0-B44E-F69B-9F07A92A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535" y="5123145"/>
            <a:ext cx="7772400" cy="11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67307-69C8-881E-268D-DF8319DF6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2320BE-4BDF-D5E9-35BC-009001EA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4867147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Cosa è il ricorso per responsabilità?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Il ricorso per responsabilità fa parte dei ricorsi che possono essere intentati dinanzi alla Corte di giustizia dell’Unione europea.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Tale ricorso permette ai privati o agli Stati membri che hanno subito un danno di ottenere un risarcimento da parte dell’istituzione che ne è all’origine.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dirty="0"/>
              <a:t>Il ricorso per responsabilità può anche essere promosso dagli Stati membri o da privati.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Finalità di garantire il risarcimento dei danni derivanti dall’attività delle istituzioni.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Competenza della Corte di giustizia sulle azioni di responsabilità contro l’Unione europea.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87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F565D-50B9-2379-9E7B-CD0C992D8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78"/>
          </a:xfrm>
        </p:spPr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A29F6D-535A-C182-1B61-F18469F7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4342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3400" dirty="0"/>
              <a:t>Il ricorso per responsabilità permette di ottenere un indennizzo per un danno di cui è responsabile l’Unione europea.</a:t>
            </a:r>
          </a:p>
          <a:p>
            <a:pPr marL="0" indent="0" algn="just">
              <a:buNone/>
            </a:pPr>
            <a:endParaRPr lang="it-IT" sz="3400" dirty="0"/>
          </a:p>
          <a:p>
            <a:pPr algn="just"/>
            <a:r>
              <a:rPr lang="it-IT" sz="3400" dirty="0"/>
              <a:t> Esistono, infatti, due tipi di ricorso:</a:t>
            </a:r>
          </a:p>
          <a:p>
            <a:pPr marL="0" indent="0" algn="just">
              <a:buNone/>
            </a:pPr>
            <a:endParaRPr lang="it-IT" sz="3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sz="3000" dirty="0"/>
              <a:t>il ricorso che chiama in causa la </a:t>
            </a:r>
            <a:r>
              <a:rPr lang="it-IT" sz="3000" b="1" dirty="0">
                <a:solidFill>
                  <a:srgbClr val="0070C0"/>
                </a:solidFill>
              </a:rPr>
              <a:t>responsabilità contrattuale </a:t>
            </a:r>
            <a:r>
              <a:rPr lang="it-IT" sz="3000" dirty="0"/>
              <a:t>dell’Unione, quando essa è parte di un contratto (art. 340, par. </a:t>
            </a:r>
            <a:r>
              <a:rPr lang="it-IT" sz="3000"/>
              <a:t>1, TFUE);</a:t>
            </a:r>
            <a:endParaRPr lang="it-IT" sz="3000" dirty="0"/>
          </a:p>
          <a:p>
            <a:pPr marL="457200" lvl="1" indent="0" algn="just">
              <a:buNone/>
            </a:pPr>
            <a:endParaRPr lang="it-IT" sz="3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sz="3000" dirty="0"/>
              <a:t>il ricorso che chiama in causa la </a:t>
            </a:r>
            <a:r>
              <a:rPr lang="it-IT" sz="3000" b="1" dirty="0">
                <a:solidFill>
                  <a:srgbClr val="0070C0"/>
                </a:solidFill>
              </a:rPr>
              <a:t>responsabilità extracontrattuale </a:t>
            </a:r>
            <a:r>
              <a:rPr lang="it-IT" sz="3000" dirty="0"/>
              <a:t>dell’Unione a causa di un danno cagionato dai suoi organi o dai suoi agenti nell’esercizio delle loro funzioni (art. 340, par. 2, TFUE)</a:t>
            </a:r>
          </a:p>
          <a:p>
            <a:pPr marL="457200" lvl="1" indent="0">
              <a:buNone/>
            </a:pPr>
            <a:endParaRPr lang="it-IT" sz="2000" dirty="0"/>
          </a:p>
          <a:p>
            <a:pPr lvl="1" algn="just"/>
            <a:endParaRPr lang="it-IT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17717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17618-9CD1-7BDF-810E-A5B84245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E5283-F0AD-267B-8FC7-EDF97D8C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Come vengono ripartite le competenze tra </a:t>
            </a:r>
            <a:r>
              <a:rPr lang="it-IT" b="1" i="1" dirty="0">
                <a:solidFill>
                  <a:srgbClr val="0070C0"/>
                </a:solidFill>
              </a:rPr>
              <a:t>giudici nazionali e giudici europei?</a:t>
            </a:r>
          </a:p>
          <a:p>
            <a:r>
              <a:rPr lang="it-IT" sz="2800" i="1" dirty="0"/>
              <a:t>Corte di Giustizia, sentenza 18 aprile 2013, Commissione c. </a:t>
            </a:r>
            <a:r>
              <a:rPr lang="it-IT" sz="2800" i="1" dirty="0" err="1"/>
              <a:t>Systran</a:t>
            </a:r>
            <a:r>
              <a:rPr lang="it-IT" sz="2800" dirty="0"/>
              <a:t>:</a:t>
            </a:r>
            <a:endParaRPr lang="it-IT" sz="2800" b="1" i="1" dirty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«Il Trattato CE prevede una ripartizione delle competenze fra i giudici comunitari e i giudici nazionali per quanto concerne le azioni giudiziarie dirette contro la Comunità nelle quali è messa in causa la responsabilità di quest’ultima in tema di risarcimento di un danno.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 Le controversie relative alla </a:t>
            </a:r>
            <a:r>
              <a:rPr lang="it-IT" sz="2800" b="1" dirty="0"/>
              <a:t>responsabilità contrattuale</a:t>
            </a:r>
            <a:r>
              <a:rPr lang="it-IT" sz="2800" dirty="0"/>
              <a:t> della Comunità rientrano, in mancanza di una clausola compromissoria, nella competenza dei </a:t>
            </a:r>
            <a:r>
              <a:rPr lang="it-IT" sz="2800" b="1" i="1" dirty="0">
                <a:solidFill>
                  <a:srgbClr val="0070C0"/>
                </a:solidFill>
              </a:rPr>
              <a:t>giudici nazionali</a:t>
            </a:r>
            <a:r>
              <a:rPr lang="it-IT" sz="28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Per quanto attiene alla responsabilità </a:t>
            </a:r>
            <a:r>
              <a:rPr lang="it-IT" sz="2800" b="1" dirty="0"/>
              <a:t>extracontrattuale</a:t>
            </a:r>
            <a:r>
              <a:rPr lang="it-IT" sz="2800" dirty="0"/>
              <a:t> della Comunità, siffatte liti rientrano nella competenza degli organi </a:t>
            </a:r>
            <a:r>
              <a:rPr lang="it-IT" sz="2800" b="1" i="1" dirty="0">
                <a:solidFill>
                  <a:srgbClr val="0070C0"/>
                </a:solidFill>
              </a:rPr>
              <a:t>giurisdizionali comunitari</a:t>
            </a:r>
            <a:r>
              <a:rPr lang="it-IT" sz="2800" dirty="0"/>
              <a:t>».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29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684D2-6AE1-8806-BD94-6D9E6FB2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270"/>
          </a:xfrm>
        </p:spPr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2EC7D7-2FC8-C948-2D4C-E06E3A6A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40"/>
            <a:ext cx="10515600" cy="4985359"/>
          </a:xfrm>
        </p:spPr>
        <p:txBody>
          <a:bodyPr>
            <a:normAutofit/>
          </a:bodyPr>
          <a:lstStyle/>
          <a:p>
            <a:pPr algn="just"/>
            <a:r>
              <a:rPr lang="it-IT" b="1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La responsabilità contrattuale dell’Unione europea: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Gli organi e gli agenti dell’Unione possono concludere contratti che impegnano la responsabilità dell’Unione.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La Corte di giustizia non è, però, sempre competente per giudicare le controversie derivanti da tali contratti.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Infatti, il ricorso per responsabilità può essere intentato presso la Corte di giustizia solamente se previsto da una clausola compromissoria.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Ciò significa che il contratto di cui è parte l’Unione deve comportare, obbligatoriamente, una clausola che preveda la competenza della Corte di giustizia in caso di controversia.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it-IT" dirty="0"/>
              <a:t>In caso contrario, la competenza per statuire sulla controversia derivante dal contratto ricadrà sui giudici nazionali.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80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3DAC38-AA3F-5AD9-44FE-888B47C1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478"/>
          </a:xfrm>
        </p:spPr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BC8AB1-2959-6C35-5C62-9677955D0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10515600" cy="4686366"/>
          </a:xfrm>
        </p:spPr>
        <p:txBody>
          <a:bodyPr>
            <a:normAutofit/>
          </a:bodyPr>
          <a:lstStyle/>
          <a:p>
            <a:pPr algn="just"/>
            <a:r>
              <a:rPr lang="it-IT" sz="2400" b="1" i="1" dirty="0">
                <a:solidFill>
                  <a:srgbClr val="0070C0"/>
                </a:solidFill>
              </a:rPr>
              <a:t>La responsabilità extracontrattuale dell’Unione europea:</a:t>
            </a:r>
          </a:p>
          <a:p>
            <a:pPr algn="just"/>
            <a:r>
              <a:rPr lang="it-IT" sz="2400" dirty="0"/>
              <a:t>L’Unione deve risarcire i danni di cui è responsabile. </a:t>
            </a:r>
          </a:p>
          <a:p>
            <a:pPr algn="just"/>
            <a:r>
              <a:rPr lang="it-IT" sz="2400" dirty="0"/>
              <a:t>I danni possono essere cagionati, ad esempio, da un agente dell’UE nell’esercizio delle sue funzioni, o possono derivare dall’attività normativa delle istituzioni europee, come l’adozione di un regolamento.</a:t>
            </a:r>
          </a:p>
          <a:p>
            <a:pPr algn="just"/>
            <a:r>
              <a:rPr lang="it-IT" sz="2400" dirty="0"/>
              <a:t>La responsabilità extracontrattuale dell’UE è sottoposta a disposizioni uniformi elaborate dalla giurisprudenza della Corte di giustizia. Competenza esclusiva della Corte di giustizia.</a:t>
            </a:r>
          </a:p>
          <a:p>
            <a:pPr algn="just"/>
            <a:r>
              <a:rPr lang="it-IT" sz="2400" dirty="0"/>
              <a:t>Il ricorso può essere intentato da privati o da Stati membri che sono stati vittime del danno e che vogliono ottenere un risarcimento. Il ricorso va presentato entro un termine di cinque anni a decorrere dal verificarsi del danno.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43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8BBF0-C76C-4BDC-4D1A-99D15733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EA47EA-AB50-63F2-710B-D06DC1B8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it-IT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it-IT" b="1" i="1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Quali sono i presupposti per far scattare la responsabilità? </a:t>
            </a:r>
          </a:p>
          <a:p>
            <a:pPr algn="just"/>
            <a:r>
              <a:rPr lang="it-IT" sz="3100" dirty="0"/>
              <a:t>La Corte di giustizia riconosce la responsabilità dell’Unione se si verificano </a:t>
            </a:r>
            <a:r>
              <a:rPr lang="it-IT" sz="3100" b="1" dirty="0"/>
              <a:t>tre condizioni</a:t>
            </a:r>
            <a:r>
              <a:rPr lang="it-IT" sz="3100" dirty="0"/>
              <a:t>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3100" dirty="0"/>
              <a:t>il ricorrente ha subito un danno;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3100" dirty="0"/>
              <a:t>le istituzioni europee o i loro agenti hanno tenuto un comportamento illegale rispetto al diritto europeo;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t-IT" sz="3100" dirty="0"/>
              <a:t>esiste una relazione di causalità diretta tra il danno subito dal ricorrente e il comportamento illegale delle istituzioni europee o dei loro agenti.</a:t>
            </a:r>
          </a:p>
          <a:p>
            <a:r>
              <a:rPr lang="it-IT" sz="3100" dirty="0"/>
              <a:t>Inoltre, occorre tenere presente che esistono </a:t>
            </a:r>
            <a:r>
              <a:rPr lang="it-IT" sz="3200" b="1" dirty="0"/>
              <a:t>presupposti ulteriori in caso di responsabilità da adozione di atti discrezionali: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200" dirty="0"/>
              <a:t>violazione di una norma preordinata a conferire diritti ai singoli;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3200" dirty="0"/>
              <a:t>violazione grave e manifesta</a:t>
            </a:r>
          </a:p>
          <a:p>
            <a:pPr marL="0" indent="0" algn="just">
              <a:buNone/>
            </a:pPr>
            <a:endParaRPr lang="it-IT" sz="3100" dirty="0"/>
          </a:p>
          <a:p>
            <a:pPr marL="514350" indent="-514350">
              <a:buAutoNum type="arabicParenR"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546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70E279-685B-36EB-900E-D9296E9CE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Ricorso per responsabilità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5598A-9BF9-BB46-9070-10D5BB72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0000" lnSpcReduction="20000"/>
          </a:bodyPr>
          <a:lstStyle/>
          <a:p>
            <a:r>
              <a:rPr lang="it-IT" sz="2800" b="1" dirty="0"/>
              <a:t>Legittimazione passiva: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l’Unione europea, rappresentata dalle sue istituzioni, comprese le istituzioni giudiziarie;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Banca Centrale Europea (per i danni cagionati da essa e dai suoi agenti).</a:t>
            </a:r>
          </a:p>
          <a:p>
            <a:r>
              <a:rPr lang="it-IT" sz="2800" b="1" dirty="0"/>
              <a:t>Legittimazione attiva:</a:t>
            </a:r>
          </a:p>
          <a:p>
            <a:pPr marL="514350" indent="-514350">
              <a:buFont typeface="+mj-lt"/>
              <a:buAutoNum type="alphaLcParenR"/>
            </a:pPr>
            <a:r>
              <a:rPr lang="it-IT" sz="2800" dirty="0"/>
              <a:t>Persone fisiche e giuridiche.</a:t>
            </a:r>
          </a:p>
          <a:p>
            <a:r>
              <a:rPr lang="it-IT" sz="2800" b="1" dirty="0"/>
              <a:t>Inoltre, occorre tenere presente che</a:t>
            </a:r>
            <a:r>
              <a:rPr lang="it-IT" sz="2800" dirty="0"/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800" dirty="0"/>
              <a:t>Il ricorso per responsabilità intentato dinanzi alla Corte di giustizia dell’UE può chiamare in causa solamente la responsabilità dell’Unione.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800" dirty="0"/>
              <a:t>I privati possono anche impegnare la responsabilità degli Stati membri in caso di danno provocato dalla cattiva applicazione del diritto europeo.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800" dirty="0"/>
              <a:t>I ricorsi intentati contro gli Stati membri, però, devono essere presentati dinanzi ai giudici nazionali.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2800" dirty="0"/>
              <a:t>Prescrizione dopo 5 anni.</a:t>
            </a:r>
          </a:p>
          <a:p>
            <a:pPr marL="0" indent="0">
              <a:buNone/>
            </a:pPr>
            <a:endParaRPr lang="it-IT" sz="2800" dirty="0"/>
          </a:p>
          <a:p>
            <a:pPr marL="514350" indent="-51435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52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65ADD-8897-EE6A-B028-FEC1E6C8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Competenze ‘minori’ della Corte di giustizia</a:t>
            </a:r>
            <a:endParaRPr lang="it-IT" b="1" dirty="0">
              <a:solidFill>
                <a:srgbClr val="00B0F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490C2D-B021-94D8-11AD-F5C73C06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227"/>
            <a:ext cx="10515600" cy="4623736"/>
          </a:xfrm>
        </p:spPr>
        <p:txBody>
          <a:bodyPr/>
          <a:lstStyle/>
          <a:p>
            <a:r>
              <a:rPr lang="it-IT" sz="2800" b="1" i="1" dirty="0">
                <a:solidFill>
                  <a:srgbClr val="0070C0"/>
                </a:solidFill>
              </a:rPr>
              <a:t>Quali sono le c.d. competenze minori della Corte di giustizia?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Contenzioso del personale (art. 270 TFUE);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controversie tra SM in presenza di un compromesso (art. 273 TFUE);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controversie relative alla Banca Europea degli Investimenti (art. 271.a-c TFUE);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2800" dirty="0"/>
              <a:t>esecuzione di obblighi da parte delle Banche Centrali nazionali (art. 271.d TFUE).</a:t>
            </a:r>
          </a:p>
        </p:txBody>
      </p:sp>
    </p:spTree>
    <p:extLst>
      <p:ext uri="{BB962C8B-B14F-4D97-AF65-F5344CB8AC3E}">
        <p14:creationId xmlns:p14="http://schemas.microsoft.com/office/powerpoint/2010/main" val="3509881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867</Words>
  <Application>Microsoft Macintosh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Tema di Office</vt:lpstr>
      <vt:lpstr>Diritto dell’Unione europea  Prof. Dr. Alessandro Nato</vt:lpstr>
      <vt:lpstr>Ricorso per responsabilità</vt:lpstr>
      <vt:lpstr>Ricorso per responsabilità</vt:lpstr>
      <vt:lpstr>Ricorso per responsabilità</vt:lpstr>
      <vt:lpstr>Ricorso per responsabilità</vt:lpstr>
      <vt:lpstr>Ricorso per responsabilità</vt:lpstr>
      <vt:lpstr>Ricorso per responsabilità</vt:lpstr>
      <vt:lpstr>Ricorso per responsabilità</vt:lpstr>
      <vt:lpstr>Competenze ‘minori’ della Corte di giustizia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79</cp:revision>
  <dcterms:created xsi:type="dcterms:W3CDTF">2022-09-09T08:27:37Z</dcterms:created>
  <dcterms:modified xsi:type="dcterms:W3CDTF">2022-10-22T15:22:58Z</dcterms:modified>
</cp:coreProperties>
</file>