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8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5"/>
  </p:normalViewPr>
  <p:slideViewPr>
    <p:cSldViewPr snapToGrid="0">
      <p:cViewPr varScale="1">
        <p:scale>
          <a:sx n="102" d="100"/>
          <a:sy n="102" d="100"/>
        </p:scale>
        <p:origin x="9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23/10/22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437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23/10/22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3756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23/10/22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3302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23/10/22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5841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23/10/22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851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23/10/22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5088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23/10/22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955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23/10/22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8109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23/10/22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0473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23/10/22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9954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23/10/22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892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E104C-F7BC-3743-9129-BABE01727AEB}" type="datetimeFigureOut">
              <a:rPr lang="it-IT" smtClean="0"/>
              <a:t>23/10/22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927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11222D-2129-BAAE-00EC-2F84CEC39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01665"/>
            <a:ext cx="9144000" cy="1139869"/>
          </a:xfrm>
        </p:spPr>
        <p:txBody>
          <a:bodyPr>
            <a:noAutofit/>
          </a:bodyPr>
          <a:lstStyle/>
          <a:p>
            <a:pPr algn="l"/>
            <a:r>
              <a:rPr lang="it-IT" sz="4000" b="1" dirty="0">
                <a:solidFill>
                  <a:srgbClr val="00B0F0"/>
                </a:solidFill>
              </a:rPr>
              <a:t>Diritto dell’Unione europea </a:t>
            </a:r>
            <a:br>
              <a:rPr lang="it-IT" sz="4000" b="1" dirty="0">
                <a:solidFill>
                  <a:srgbClr val="00B0F0"/>
                </a:solidFill>
              </a:rPr>
            </a:br>
            <a:r>
              <a:rPr lang="it-IT" sz="4000" b="1" dirty="0">
                <a:solidFill>
                  <a:srgbClr val="00B0F0"/>
                </a:solidFill>
              </a:rPr>
              <a:t>Prof. Dr. Alessandro Nato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0381CA1-01E2-7911-B285-402F6CF7E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500" y="241300"/>
            <a:ext cx="3873500" cy="1358900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217CB69F-F640-CEDA-212E-18CE271356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55934"/>
            <a:ext cx="9144000" cy="2401866"/>
          </a:xfrm>
        </p:spPr>
        <p:txBody>
          <a:bodyPr>
            <a:normAutofit/>
          </a:bodyPr>
          <a:lstStyle/>
          <a:p>
            <a:pPr algn="l"/>
            <a:r>
              <a:rPr lang="it-IT" sz="3200" b="1" dirty="0"/>
              <a:t>Lezione 15</a:t>
            </a:r>
          </a:p>
          <a:p>
            <a:pPr algn="l"/>
            <a:r>
              <a:rPr lang="it-IT" sz="3200" b="1" dirty="0"/>
              <a:t>Procedura pregiudiziale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4E9DFBC-80B0-B44E-F69B-9F07A92AB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535" y="5123145"/>
            <a:ext cx="7772400" cy="117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64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D547AD-6271-6F19-9137-6EDA8DB86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9796"/>
          </a:xfrm>
        </p:spPr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Procedura pregiudiziale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55B61A-B1D8-E050-562F-58D6D4B4E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5336"/>
            <a:ext cx="10515600" cy="5127537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it-IT" sz="4000" b="1" i="1" dirty="0">
                <a:solidFill>
                  <a:srgbClr val="0070C0"/>
                </a:solidFill>
              </a:rPr>
              <a:t>Quale è Il contenuto di una domanda di pronuncia pregiudiziale? </a:t>
            </a:r>
          </a:p>
          <a:p>
            <a:pPr algn="l"/>
            <a:r>
              <a:rPr lang="it-IT" sz="4000" dirty="0"/>
              <a:t>Oltre al testo stesso delle questioni sottoposte alla Corte in via pregiudiziale, la domanda di pronuncia pregiudiziale deve contenere (art. 94 dello Statuto della Corte di giustizia):</a:t>
            </a:r>
          </a:p>
          <a:p>
            <a:pPr marL="514350" indent="-514350" algn="l">
              <a:buFont typeface="+mj-lt"/>
              <a:buAutoNum type="alphaLcParenR"/>
            </a:pPr>
            <a:r>
              <a:rPr lang="it-IT" sz="4000" dirty="0"/>
              <a:t>un'illustrazione sommaria dell'oggetto della controversia nonché dei fatti rilevanti, quali accertati dal giudice del rinvio o, quanto meno, un'illustrazione delle circostanze di fatto sulle quali si basano le questioni pregiudiziali;</a:t>
            </a:r>
          </a:p>
          <a:p>
            <a:pPr marL="514350" indent="-514350" algn="l">
              <a:buFont typeface="+mj-lt"/>
              <a:buAutoNum type="alphaLcParenR"/>
            </a:pPr>
            <a:r>
              <a:rPr lang="it-IT" sz="4000" dirty="0"/>
              <a:t>il contenuto delle norme nazionali applicabili alla fattispecie e, se del caso, la giurisprudenza nazionale in materia;</a:t>
            </a:r>
          </a:p>
          <a:p>
            <a:pPr marL="514350" indent="-514350" algn="l">
              <a:buFont typeface="+mj-lt"/>
              <a:buAutoNum type="alphaLcParenR"/>
            </a:pPr>
            <a:r>
              <a:rPr lang="it-IT" sz="4000" dirty="0"/>
              <a:t>l'illustrazione dei motivi che hanno indotto il giudice del rinvio a interrogarsi sull'interpretazione o sulla validità di determinate disposizioni del diritto dell'Unione, nonché il collegamento che esso stabilisce tra dette disposizioni e la normativa nazionale applicabile alla causa principale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99145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25A127-439E-6B68-0986-BE2297259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Procedura pregiudiziale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E03E43-D322-3D9F-8439-63BD428DD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La Corte di giustizia distingue inoltre tra il contenuto della causa dinanzi il giudice nazionale, e il principio di diritto che ne possa derivare. </a:t>
            </a:r>
          </a:p>
          <a:p>
            <a:r>
              <a:rPr lang="it-IT" dirty="0"/>
              <a:t>Se è vero che per rendere la propria decisione </a:t>
            </a:r>
            <a:r>
              <a:rPr lang="it-IT" b="1" dirty="0">
                <a:solidFill>
                  <a:srgbClr val="0070C0"/>
                </a:solidFill>
              </a:rPr>
              <a:t>la Corte di giustizia </a:t>
            </a:r>
            <a:r>
              <a:rPr lang="it-IT" dirty="0"/>
              <a:t>prende necessariamente in considerazione il contesto di diritto e di fatto della controversia principale, come definito dal giudice del rinvio nella sua domanda di pronuncia pregiudiziale, </a:t>
            </a:r>
            <a:r>
              <a:rPr lang="it-IT" b="1" dirty="0">
                <a:solidFill>
                  <a:srgbClr val="0070C0"/>
                </a:solidFill>
              </a:rPr>
              <a:t>essa non applica direttamente il diritto dell'Unione a tale controversia</a:t>
            </a:r>
            <a:r>
              <a:rPr lang="it-IT" dirty="0"/>
              <a:t>. </a:t>
            </a:r>
          </a:p>
          <a:p>
            <a:r>
              <a:rPr lang="it-IT" dirty="0"/>
              <a:t>Quando si pronuncia sull'interpretazione o sulla validità del diritto dell'Unione, la Corte cerca di dare una </a:t>
            </a:r>
            <a:r>
              <a:rPr lang="it-IT" b="1" dirty="0">
                <a:solidFill>
                  <a:srgbClr val="0070C0"/>
                </a:solidFill>
              </a:rPr>
              <a:t>risposta utile per la definizione della controversia principale</a:t>
            </a:r>
            <a:r>
              <a:rPr lang="it-IT" dirty="0"/>
              <a:t>, </a:t>
            </a:r>
            <a:r>
              <a:rPr lang="it-IT" b="1" dirty="0">
                <a:solidFill>
                  <a:srgbClr val="0070C0"/>
                </a:solidFill>
              </a:rPr>
              <a:t>ma spetta al giudice del rinvio trarne le conseguenze concrete</a:t>
            </a:r>
            <a:r>
              <a:rPr lang="it-IT" dirty="0"/>
              <a:t>, </a:t>
            </a:r>
            <a:r>
              <a:rPr lang="it-IT" b="1" u="sng" dirty="0">
                <a:solidFill>
                  <a:srgbClr val="0070C0"/>
                </a:solidFill>
              </a:rPr>
              <a:t>disapplicando</a:t>
            </a:r>
            <a:r>
              <a:rPr lang="it-IT" dirty="0"/>
              <a:t> all'occorrenza la norma nazionale giudicata incompatibile con il diritto dell'Unione.</a:t>
            </a:r>
          </a:p>
        </p:txBody>
      </p:sp>
    </p:spTree>
    <p:extLst>
      <p:ext uri="{BB962C8B-B14F-4D97-AF65-F5344CB8AC3E}">
        <p14:creationId xmlns:p14="http://schemas.microsoft.com/office/powerpoint/2010/main" val="3296495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F30D77-5C40-F096-9B05-70D39586F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Procedura pregiudiziale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AD6DD04-BB4E-3986-873A-A4F301894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47481"/>
          </a:xfrm>
        </p:spPr>
        <p:txBody>
          <a:bodyPr>
            <a:normAutofit lnSpcReduction="10000"/>
          </a:bodyPr>
          <a:lstStyle/>
          <a:p>
            <a:r>
              <a:rPr lang="it-IT" sz="2800" b="1" i="1" dirty="0">
                <a:solidFill>
                  <a:srgbClr val="0070C0"/>
                </a:solidFill>
              </a:rPr>
              <a:t>Quali sono gli effetti delle sentenze pregiudiziali della Corte di giustizia?</a:t>
            </a:r>
          </a:p>
          <a:p>
            <a:pPr marL="0" indent="0">
              <a:buNone/>
            </a:pPr>
            <a:endParaRPr lang="it-IT" sz="2800" b="1" i="1" dirty="0">
              <a:solidFill>
                <a:srgbClr val="0070C0"/>
              </a:solidFill>
            </a:endParaRPr>
          </a:p>
          <a:p>
            <a:r>
              <a:rPr lang="it-IT" sz="2800" dirty="0"/>
              <a:t>Valore generale ed </a:t>
            </a:r>
            <a:r>
              <a:rPr lang="it-IT" sz="2800" i="1" dirty="0"/>
              <a:t>erga omnes</a:t>
            </a:r>
            <a:r>
              <a:rPr lang="it-IT" sz="2800" dirty="0"/>
              <a:t> delle sentenze sia di interpretazione che di validità. </a:t>
            </a:r>
          </a:p>
          <a:p>
            <a:endParaRPr lang="it-IT" sz="2800" dirty="0"/>
          </a:p>
          <a:p>
            <a:r>
              <a:rPr lang="it-IT" sz="2800" dirty="0"/>
              <a:t>Efficacia retroattiva (salvi rapporti esauriti e giudicato).</a:t>
            </a:r>
          </a:p>
          <a:p>
            <a:endParaRPr lang="it-IT" sz="2800" dirty="0"/>
          </a:p>
          <a:p>
            <a:r>
              <a:rPr lang="it-IT" sz="2800" dirty="0"/>
              <a:t>Potere della Corte di giustizia di limitare l’efficacia delle sentenze nel tempo.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14636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6166ED-F382-9FA0-1886-D9FD66004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Procedura pregiudiziale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10B6B60-C8F8-AD9D-6013-D1771D13B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/>
          </a:bodyPr>
          <a:lstStyle/>
          <a:p>
            <a:pPr algn="just"/>
            <a:r>
              <a:rPr lang="it-IT" dirty="0"/>
              <a:t>L’art. 267 TFUE attribuisce alla Corte di Giustizia la competenza a pronunciarsi, in seguito a richiesta di un organo giurisdizionale di uno Stato membro: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it-IT" dirty="0"/>
              <a:t>sull'interpretazione dei trattati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it-IT" dirty="0"/>
              <a:t>sulla validità e l'interpretazione degli atti compiuti dalle istituzioni, dagli organi o dagli organismi dell'Unione.</a:t>
            </a:r>
          </a:p>
          <a:p>
            <a:pPr algn="just"/>
            <a:r>
              <a:rPr lang="it-IT" dirty="0"/>
              <a:t>Caratteristiche principali: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800" dirty="0"/>
              <a:t>Meccanismo di </a:t>
            </a:r>
            <a:r>
              <a:rPr lang="it-IT" sz="2800" b="1" dirty="0">
                <a:solidFill>
                  <a:srgbClr val="0070C0"/>
                </a:solidFill>
              </a:rPr>
              <a:t>cooperazione</a:t>
            </a:r>
            <a:r>
              <a:rPr lang="it-IT" sz="2800" dirty="0"/>
              <a:t> tra giudici nazionali e giudici europei.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800" dirty="0"/>
              <a:t>Obiettivo dell’interpretazione e dell’applicazione </a:t>
            </a:r>
            <a:r>
              <a:rPr lang="it-IT" sz="2800" b="1" dirty="0">
                <a:solidFill>
                  <a:srgbClr val="0070C0"/>
                </a:solidFill>
              </a:rPr>
              <a:t>uniforme</a:t>
            </a:r>
            <a:r>
              <a:rPr lang="it-IT" sz="2800" dirty="0"/>
              <a:t> del diritto UE.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dirty="0"/>
              <a:t>Procedura</a:t>
            </a:r>
            <a:r>
              <a:rPr lang="it-IT" sz="2800" dirty="0"/>
              <a:t> </a:t>
            </a:r>
            <a:r>
              <a:rPr lang="it-IT" sz="2800" b="1" dirty="0">
                <a:solidFill>
                  <a:srgbClr val="0070C0"/>
                </a:solidFill>
              </a:rPr>
              <a:t>incidentale </a:t>
            </a:r>
            <a:r>
              <a:rPr lang="it-IT" sz="2800" dirty="0"/>
              <a:t>rispetto a un giudizio dinanzi a un giudice nazionale.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75098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0F9A61-A544-C949-3E3D-4613189B4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2529"/>
          </a:xfrm>
        </p:spPr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Procedura pregiudiziale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828D15-F75A-8762-7659-E3579AB9B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648"/>
            <a:ext cx="10515600" cy="4977225"/>
          </a:xfrm>
        </p:spPr>
        <p:txBody>
          <a:bodyPr>
            <a:normAutofit fontScale="77500" lnSpcReduction="20000"/>
          </a:bodyPr>
          <a:lstStyle/>
          <a:p>
            <a:r>
              <a:rPr lang="it-IT" sz="2800" b="1" i="1" dirty="0">
                <a:solidFill>
                  <a:srgbClr val="0070C0"/>
                </a:solidFill>
              </a:rPr>
              <a:t>Quale giudice nazionale può </a:t>
            </a:r>
            <a:r>
              <a:rPr lang="it-IT" b="1" i="1" dirty="0">
                <a:solidFill>
                  <a:srgbClr val="0070C0"/>
                </a:solidFill>
              </a:rPr>
              <a:t>proporre un rinvio pregiudiziale?</a:t>
            </a:r>
          </a:p>
          <a:p>
            <a:pPr marL="0" indent="0">
              <a:buNone/>
            </a:pPr>
            <a:endParaRPr lang="it-IT" sz="2800" dirty="0"/>
          </a:p>
          <a:p>
            <a:r>
              <a:rPr lang="it-IT" sz="2800" dirty="0"/>
              <a:t>Caratteristiche dell’organo giurisdizionale nazionale:</a:t>
            </a:r>
          </a:p>
          <a:p>
            <a:pPr marL="514350" indent="-514350">
              <a:buFont typeface="+mj-lt"/>
              <a:buAutoNum type="alphaLcParenR"/>
            </a:pPr>
            <a:r>
              <a:rPr lang="it-IT" sz="2800" dirty="0"/>
              <a:t>L’organo deve poter esercitare una </a:t>
            </a:r>
            <a:r>
              <a:rPr lang="it-IT" sz="2800" b="1" dirty="0">
                <a:solidFill>
                  <a:srgbClr val="0070C0"/>
                </a:solidFill>
              </a:rPr>
              <a:t>funzione giurisdizionale</a:t>
            </a:r>
            <a:r>
              <a:rPr lang="it-IT" sz="2800" dirty="0"/>
              <a:t>;</a:t>
            </a:r>
          </a:p>
          <a:p>
            <a:pPr marL="514350" indent="-514350">
              <a:buFont typeface="+mj-lt"/>
              <a:buAutoNum type="alphaLcParenR"/>
            </a:pPr>
            <a:r>
              <a:rPr lang="it-IT" sz="2800" dirty="0"/>
              <a:t>L’organo deve essere </a:t>
            </a:r>
            <a:r>
              <a:rPr lang="it-IT" sz="2800" b="1" dirty="0">
                <a:solidFill>
                  <a:srgbClr val="0070C0"/>
                </a:solidFill>
              </a:rPr>
              <a:t>indipendente</a:t>
            </a:r>
            <a:r>
              <a:rPr lang="it-IT" sz="2800" dirty="0"/>
              <a:t>;</a:t>
            </a:r>
          </a:p>
          <a:p>
            <a:pPr marL="514350" indent="-514350">
              <a:buFont typeface="+mj-lt"/>
              <a:buAutoNum type="alphaLcParenR"/>
            </a:pPr>
            <a:r>
              <a:rPr lang="it-IT" sz="2800" dirty="0"/>
              <a:t>L’</a:t>
            </a:r>
            <a:r>
              <a:rPr lang="it-IT" dirty="0"/>
              <a:t>organo deve avere una </a:t>
            </a:r>
            <a:r>
              <a:rPr lang="it-IT" sz="2800" b="1" dirty="0">
                <a:solidFill>
                  <a:srgbClr val="0070C0"/>
                </a:solidFill>
              </a:rPr>
              <a:t>origine legale</a:t>
            </a:r>
            <a:r>
              <a:rPr lang="it-IT" sz="2800" dirty="0">
                <a:solidFill>
                  <a:srgbClr val="0070C0"/>
                </a:solidFill>
              </a:rPr>
              <a:t> </a:t>
            </a:r>
            <a:r>
              <a:rPr lang="it-IT" sz="2800" dirty="0"/>
              <a:t>(CGUE, sentenza 23 marzo 1982, </a:t>
            </a:r>
            <a:r>
              <a:rPr lang="it-IT" sz="2800" i="1" dirty="0" err="1"/>
              <a:t>Nordsee</a:t>
            </a:r>
            <a:r>
              <a:rPr lang="it-IT" sz="2800" dirty="0"/>
              <a:t>);</a:t>
            </a:r>
          </a:p>
          <a:p>
            <a:pPr marL="514350" indent="-514350">
              <a:buFont typeface="+mj-lt"/>
              <a:buAutoNum type="alphaLcParenR"/>
            </a:pPr>
            <a:r>
              <a:rPr lang="it-IT" sz="2800" dirty="0" err="1"/>
              <a:t>lI</a:t>
            </a:r>
            <a:r>
              <a:rPr lang="it-IT" sz="2800" dirty="0"/>
              <a:t> procedimento deve avere natura </a:t>
            </a:r>
            <a:r>
              <a:rPr lang="it-IT" sz="2800" b="1" dirty="0">
                <a:solidFill>
                  <a:srgbClr val="0070C0"/>
                </a:solidFill>
              </a:rPr>
              <a:t>contraddittoria</a:t>
            </a:r>
            <a:r>
              <a:rPr lang="it-IT" sz="2800" dirty="0"/>
              <a:t>.</a:t>
            </a:r>
          </a:p>
          <a:p>
            <a:pPr marL="0" indent="0">
              <a:buNone/>
            </a:pPr>
            <a:endParaRPr lang="it-IT" sz="2800" dirty="0"/>
          </a:p>
          <a:p>
            <a:r>
              <a:rPr lang="it-IT" dirty="0"/>
              <a:t>Rientrano in questa tra i giudici che possono avanzare un rinvio pregiudiziale</a:t>
            </a:r>
            <a:r>
              <a:rPr lang="it-IT" sz="2800" dirty="0"/>
              <a:t>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800" dirty="0"/>
              <a:t>Corti costituzionali nazionali;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800" dirty="0"/>
              <a:t>giudici che esercitano funzioni di volontaria giurisdizione o di mero controllo dell’attività amministrativa;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800" dirty="0"/>
              <a:t>arbitri;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800" dirty="0"/>
              <a:t>autorità amministrative.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42156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AB4592-DC6F-7E82-A26D-FC7D381DA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7686"/>
          </a:xfrm>
        </p:spPr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Procedura pregiudiziale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F2BC06-866A-9C50-E630-DF8BF8409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8279"/>
            <a:ext cx="10515600" cy="45986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1" i="1" dirty="0">
                <a:solidFill>
                  <a:srgbClr val="0070C0"/>
                </a:solidFill>
              </a:rPr>
              <a:t>Quando un giudice nazionale può inoltrare un rinvio pregiudiziale?</a:t>
            </a:r>
          </a:p>
          <a:p>
            <a:pPr algn="just"/>
            <a:r>
              <a:rPr lang="it-IT" sz="2400" dirty="0"/>
              <a:t>Quando  una  questione  di interpretazione o validità è  sollevata  dinanzi  ad  una  giurisdizione  di  uno  degli  Stati  membri,  </a:t>
            </a:r>
            <a:r>
              <a:rPr lang="it-IT" sz="2400" b="1" dirty="0">
                <a:solidFill>
                  <a:srgbClr val="0070C0"/>
                </a:solidFill>
              </a:rPr>
              <a:t>tale  giurisdizione  può</a:t>
            </a:r>
            <a:r>
              <a:rPr lang="it-IT" sz="2400" dirty="0"/>
              <a:t>,  qualora  reputi  necessaria  per  emanare  la  sua  sentenza  una  decisione  su  questo  punto,  domandare  alla  Corte  di  pronunciarsi  sulla  questione (</a:t>
            </a:r>
            <a:r>
              <a:rPr lang="it-IT" sz="2400" b="1" dirty="0"/>
              <a:t>Art. 267.2 TFUE);</a:t>
            </a:r>
            <a:endParaRPr lang="it-IT" sz="2400" dirty="0"/>
          </a:p>
          <a:p>
            <a:r>
              <a:rPr lang="it-IT" sz="2400" dirty="0"/>
              <a:t>Quando  una  questione  di validità o interpretazione è sollevata in  un  giudizio  pendente  davanti  a  una  </a:t>
            </a:r>
            <a:r>
              <a:rPr lang="it-IT" sz="2400" b="1" dirty="0">
                <a:solidFill>
                  <a:srgbClr val="0070C0"/>
                </a:solidFill>
              </a:rPr>
              <a:t>giurisdizione  nazionale,  avverso  le  cui  decisioni  non  possa  proporsi  un  ricorso  giurisdizionale  di  diritto  interno</a:t>
            </a:r>
            <a:r>
              <a:rPr lang="it-IT" sz="2400" dirty="0"/>
              <a:t>,  tale  giurisdizione  </a:t>
            </a:r>
            <a:r>
              <a:rPr lang="it-IT" sz="2400" b="1" dirty="0">
                <a:solidFill>
                  <a:srgbClr val="0070C0"/>
                </a:solidFill>
              </a:rPr>
              <a:t>è  tenuta</a:t>
            </a:r>
            <a:r>
              <a:rPr lang="it-IT" sz="2400" dirty="0">
                <a:solidFill>
                  <a:srgbClr val="0070C0"/>
                </a:solidFill>
              </a:rPr>
              <a:t>  </a:t>
            </a:r>
            <a:r>
              <a:rPr lang="it-IT" sz="2400" dirty="0"/>
              <a:t>a  rivolgersi  alla  Corte (</a:t>
            </a:r>
            <a:r>
              <a:rPr lang="it-IT" sz="2400" b="1" dirty="0"/>
              <a:t>Art. 267.3 TFUE).</a:t>
            </a:r>
          </a:p>
          <a:p>
            <a:pPr marL="0" indent="0">
              <a:buNone/>
            </a:pPr>
            <a:endParaRPr lang="it-IT" sz="28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72888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B3E418-9A9B-D372-5E24-6C4CAB7BB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4430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00B0F0"/>
                </a:solidFill>
              </a:rPr>
              <a:t>Procedura pregiudiziale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27F469-9D8D-988E-5B5B-D64B2CD9D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2604"/>
            <a:ext cx="10515600" cy="4924359"/>
          </a:xfrm>
        </p:spPr>
        <p:txBody>
          <a:bodyPr>
            <a:normAutofit fontScale="92500" lnSpcReduction="20000"/>
          </a:bodyPr>
          <a:lstStyle/>
          <a:p>
            <a:r>
              <a:rPr lang="it-IT" sz="2800" b="1" i="1" dirty="0">
                <a:solidFill>
                  <a:srgbClr val="0070C0"/>
                </a:solidFill>
              </a:rPr>
              <a:t>Quando si verifica la facoltà di rinvio pregiudiziale?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800" dirty="0"/>
              <a:t> per i giurisdizioni nazionali </a:t>
            </a:r>
            <a:r>
              <a:rPr lang="it-IT" sz="2800" b="1" dirty="0">
                <a:solidFill>
                  <a:srgbClr val="0070C0"/>
                </a:solidFill>
              </a:rPr>
              <a:t>non</a:t>
            </a:r>
            <a:r>
              <a:rPr lang="it-IT" sz="2800" b="1" dirty="0"/>
              <a:t> </a:t>
            </a:r>
            <a:r>
              <a:rPr lang="it-IT" sz="2800" dirty="0"/>
              <a:t>di ultima istanza si configura la facoltà di rinvio;</a:t>
            </a:r>
          </a:p>
          <a:p>
            <a:r>
              <a:rPr lang="it-IT" sz="2800" b="1" i="1" dirty="0">
                <a:solidFill>
                  <a:srgbClr val="0070C0"/>
                </a:solidFill>
              </a:rPr>
              <a:t>Quando un giudice nazionale è obbligato ad effettuare il rinvio pregiudiziale alla Corte di giustizia?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800" dirty="0"/>
              <a:t> giurisdizioni nazionali </a:t>
            </a:r>
            <a:r>
              <a:rPr lang="it-IT" sz="2800" b="1" dirty="0">
                <a:solidFill>
                  <a:srgbClr val="0070C0"/>
                </a:solidFill>
              </a:rPr>
              <a:t>di ultima istanza</a:t>
            </a:r>
            <a:r>
              <a:rPr lang="it-IT" sz="2800" dirty="0">
                <a:solidFill>
                  <a:srgbClr val="0070C0"/>
                </a:solidFill>
              </a:rPr>
              <a:t> </a:t>
            </a:r>
            <a:r>
              <a:rPr lang="it-IT" sz="2800" dirty="0"/>
              <a:t>sono obbligati al rinvio.</a:t>
            </a:r>
          </a:p>
          <a:p>
            <a:r>
              <a:rPr lang="it-IT" sz="2800" b="1" i="1" dirty="0">
                <a:solidFill>
                  <a:srgbClr val="0070C0"/>
                </a:solidFill>
              </a:rPr>
              <a:t>Esistono dei limiti all’obbligo di rinvio? </a:t>
            </a:r>
            <a:endParaRPr lang="it-IT" b="1" i="1" dirty="0">
              <a:solidFill>
                <a:srgbClr val="0070C0"/>
              </a:solidFill>
            </a:endParaRPr>
          </a:p>
          <a:p>
            <a:r>
              <a:rPr lang="it-IT" sz="2800" b="1" dirty="0"/>
              <a:t> </a:t>
            </a:r>
            <a:r>
              <a:rPr lang="it-IT" b="1" dirty="0">
                <a:solidFill>
                  <a:srgbClr val="0070C0"/>
                </a:solidFill>
              </a:rPr>
              <a:t>Si</a:t>
            </a:r>
            <a:r>
              <a:rPr lang="it-IT" b="1" dirty="0"/>
              <a:t> </a:t>
            </a:r>
            <a:r>
              <a:rPr lang="it-IT" sz="2800" dirty="0"/>
              <a:t>e sono i seguenti </a:t>
            </a:r>
            <a:r>
              <a:rPr lang="it-IT" dirty="0"/>
              <a:t>(</a:t>
            </a:r>
            <a:r>
              <a:rPr lang="it-IT" sz="2800" dirty="0"/>
              <a:t>sentenza CGUE 6 ottobre 1982, </a:t>
            </a:r>
            <a:r>
              <a:rPr lang="it-IT" sz="2800" i="1" dirty="0"/>
              <a:t>CILFIT</a:t>
            </a:r>
            <a:r>
              <a:rPr lang="it-IT" sz="2800" dirty="0"/>
              <a:t>) :</a:t>
            </a:r>
          </a:p>
          <a:p>
            <a:pPr marL="514350" indent="-514350">
              <a:buFont typeface="+mj-lt"/>
              <a:buAutoNum type="alphaLcParenR"/>
            </a:pPr>
            <a:r>
              <a:rPr lang="it-IT" sz="2800" dirty="0"/>
              <a:t>La questione pregiudiziale  è stata già decisa con precedente sentenza;</a:t>
            </a:r>
          </a:p>
          <a:p>
            <a:pPr marL="514350" indent="-514350">
              <a:buFont typeface="+mj-lt"/>
              <a:buAutoNum type="alphaLcParenR"/>
            </a:pPr>
            <a:r>
              <a:rPr lang="it-IT" sz="2800" dirty="0"/>
              <a:t>La questione pregiudiziale è risolvibile sulla base della costante giurisprudenza della CGUE;</a:t>
            </a:r>
          </a:p>
          <a:p>
            <a:pPr marL="514350" indent="-514350">
              <a:buFont typeface="+mj-lt"/>
              <a:buAutoNum type="alphaLcParenR"/>
            </a:pPr>
            <a:r>
              <a:rPr lang="it-IT" sz="2800" dirty="0"/>
              <a:t>L’interpretazione dell’atto UE non lascia adito ad alcun dubbio (c.d. teoria dell’</a:t>
            </a:r>
            <a:r>
              <a:rPr lang="it-IT" sz="2800" i="1" dirty="0" err="1"/>
              <a:t>acte</a:t>
            </a:r>
            <a:r>
              <a:rPr lang="it-IT" sz="2800" i="1" dirty="0"/>
              <a:t> </a:t>
            </a:r>
            <a:r>
              <a:rPr lang="it-IT" sz="2800" i="1" dirty="0" err="1"/>
              <a:t>clair</a:t>
            </a:r>
            <a:r>
              <a:rPr lang="it-IT" sz="2800" dirty="0"/>
              <a:t>).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20194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74F72D-6511-D1EA-9AAA-3DC21091B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Procedura pregiudiziale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AF6772-AC60-A50D-47B3-DDC7AEF75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La domanda di pronuncia pregiudiziale </a:t>
            </a:r>
            <a:r>
              <a:rPr lang="it-IT" b="1" dirty="0">
                <a:solidFill>
                  <a:srgbClr val="0070C0"/>
                </a:solidFill>
              </a:rPr>
              <a:t>deve riguardare l'interpretazione o la validità del diritto dell'Unione</a:t>
            </a:r>
            <a:r>
              <a:rPr lang="it-IT" dirty="0"/>
              <a:t>, e non l'interpretazione delle norme del diritto nazionale o questioni di fatto sollevate nell'ambito del procedimento principale</a:t>
            </a:r>
            <a:r>
              <a:rPr lang="it-IT" b="0" i="0" u="none" strike="noStrike" dirty="0">
                <a:solidFill>
                  <a:srgbClr val="0C0C0F"/>
                </a:solidFill>
                <a:effectLst/>
                <a:latin typeface="Lato" panose="020F0502020204030203" pitchFamily="34" charset="0"/>
              </a:rPr>
              <a:t>.</a:t>
            </a:r>
            <a:endParaRPr lang="it-IT" dirty="0"/>
          </a:p>
          <a:p>
            <a:r>
              <a:rPr lang="it-IT" dirty="0"/>
              <a:t>La Corte di giustizia è chiamata in via pregiudiziale a pronunciarsi su una questione di </a:t>
            </a:r>
            <a:r>
              <a:rPr lang="it-IT" b="1" dirty="0">
                <a:solidFill>
                  <a:srgbClr val="0070C0"/>
                </a:solidFill>
              </a:rPr>
              <a:t>interpretazione </a:t>
            </a:r>
            <a:r>
              <a:rPr lang="it-IT" dirty="0"/>
              <a:t>quando riguarda (art. 267 TFUE):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800" dirty="0"/>
              <a:t> Interpretazione dei Trattati;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800" dirty="0"/>
              <a:t>Interpretazione di accordi internazionali conclusi dall’UE;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800" dirty="0"/>
              <a:t>Interpretazione di atti di diritto derivato, anche non vincolanti.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57467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0E685476-C2F8-D792-7981-46985051B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Procedura pregiudiziale</a:t>
            </a:r>
            <a:endParaRPr lang="it-IT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785CCD1-28C8-8958-7297-C21D98292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La Corte di giustizia è chiamata in via pregiudiziale a pronunciarsi su una questione di </a:t>
            </a:r>
            <a:r>
              <a:rPr lang="it-IT" sz="2800" b="1" dirty="0">
                <a:solidFill>
                  <a:srgbClr val="0070C0"/>
                </a:solidFill>
              </a:rPr>
              <a:t>validità</a:t>
            </a:r>
            <a:r>
              <a:rPr lang="it-IT" sz="2800" b="1" dirty="0"/>
              <a:t>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800" dirty="0"/>
              <a:t>Validità degli atti delle istituzioni (regolamenti</a:t>
            </a:r>
            <a:r>
              <a:rPr lang="it-IT" dirty="0"/>
              <a:t>, direttive…)</a:t>
            </a:r>
            <a:r>
              <a:rPr lang="it-IT" sz="2800" dirty="0"/>
              <a:t>. </a:t>
            </a:r>
          </a:p>
          <a:p>
            <a:r>
              <a:rPr lang="it-IT" sz="2800" dirty="0"/>
              <a:t>Concentrazione del controllo di validità presso la Corte di giustizia. </a:t>
            </a:r>
          </a:p>
          <a:p>
            <a:r>
              <a:rPr lang="it-IT" sz="2800" dirty="0"/>
              <a:t>Rapporti con altri meccanismi di controllo (art. 263 TFUE, art. 277 TFUE).</a:t>
            </a:r>
          </a:p>
          <a:p>
            <a:r>
              <a:rPr lang="it-IT" sz="2800" dirty="0"/>
              <a:t>Attenuazione della differenza tra giudici di ultima istanza e non;</a:t>
            </a:r>
            <a:endParaRPr lang="it-IT" sz="2800" b="1" dirty="0"/>
          </a:p>
          <a:p>
            <a:r>
              <a:rPr lang="it-IT" sz="2800" dirty="0"/>
              <a:t>Il giudice nazionale non di ultima istanza che ritiene invalido l’atto UE deve obbligatoriamente e sempre rivolgersi alla CGUE sollevando la questione pregiudiziale (CGUE </a:t>
            </a:r>
            <a:r>
              <a:rPr lang="it-IT" sz="2800" dirty="0" err="1"/>
              <a:t>sent</a:t>
            </a:r>
            <a:r>
              <a:rPr lang="it-IT" sz="2800" dirty="0"/>
              <a:t>. 22 ottobre 1987, </a:t>
            </a:r>
            <a:r>
              <a:rPr lang="it-IT" sz="2800" i="1" dirty="0"/>
              <a:t>Foto-Frost</a:t>
            </a:r>
            <a:r>
              <a:rPr lang="it-IT" sz="2800" dirty="0"/>
              <a:t>).</a:t>
            </a:r>
          </a:p>
          <a:p>
            <a:pPr marL="0" indent="0">
              <a:buNone/>
            </a:pPr>
            <a:endParaRPr lang="it-IT" sz="28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22204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073C09-C4BA-7B1C-9527-97C7EA036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Procedura pregiudiziale</a:t>
            </a:r>
            <a:endParaRPr lang="it-IT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D750D002-52E3-C64C-9901-9F660418B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b="1" i="1" dirty="0">
                <a:solidFill>
                  <a:srgbClr val="0070C0"/>
                </a:solidFill>
              </a:rPr>
              <a:t>Quali sono le differenze tra questione pregiudiziale di validità e ricorso di annullamento?</a:t>
            </a:r>
          </a:p>
          <a:p>
            <a:endParaRPr lang="it-IT" sz="2800" b="1" i="1" dirty="0">
              <a:solidFill>
                <a:srgbClr val="0070C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it-IT" sz="2800" dirty="0"/>
              <a:t>inesistenza di diverse categorie di legittimati;</a:t>
            </a:r>
          </a:p>
          <a:p>
            <a:pPr marL="0" indent="0">
              <a:buNone/>
            </a:pPr>
            <a:endParaRPr lang="it-IT" sz="2800" dirty="0"/>
          </a:p>
          <a:p>
            <a:pPr>
              <a:buFont typeface="Courier New" panose="02070309020205020404" pitchFamily="49" charset="0"/>
              <a:buChar char="o"/>
            </a:pPr>
            <a:r>
              <a:rPr lang="it-IT" sz="2800" dirty="0"/>
              <a:t>non necessità di rispettare il termine di due mesi;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27561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A7F43B-F82A-C7AE-E283-53F5905D5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Procedura pregiudiziale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E89BD71-B7C5-E971-5036-8E1E1BF8C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b="1" i="1" dirty="0">
                <a:solidFill>
                  <a:srgbClr val="0070C0"/>
                </a:solidFill>
              </a:rPr>
              <a:t>Quando un rinvio pregiudiziale è ammissibile e rilevante?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800" dirty="0"/>
              <a:t>Le questioni pregiudiziali devono essere rilevanti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800" dirty="0"/>
              <a:t> Le questioni pregiudiziali non sono rilevanti quando:</a:t>
            </a:r>
          </a:p>
          <a:p>
            <a:pPr marL="514350" indent="-514350">
              <a:buFont typeface="+mj-lt"/>
              <a:buAutoNum type="alphaLcParenR"/>
            </a:pPr>
            <a:r>
              <a:rPr lang="it-IT" sz="2800" dirty="0"/>
              <a:t>insufficiente definizione delle questioni di fatto e di diritto;</a:t>
            </a:r>
          </a:p>
          <a:p>
            <a:pPr marL="514350" indent="-514350">
              <a:buFont typeface="+mj-lt"/>
              <a:buAutoNum type="alphaLcParenR"/>
            </a:pPr>
            <a:r>
              <a:rPr lang="it-IT" sz="2800" dirty="0"/>
              <a:t>questioni manifestamente irrilevanti;</a:t>
            </a:r>
          </a:p>
          <a:p>
            <a:pPr marL="514350" indent="-514350">
              <a:buFont typeface="+mj-lt"/>
              <a:buAutoNum type="alphaLcParenR"/>
            </a:pPr>
            <a:r>
              <a:rPr lang="it-IT" sz="2800" dirty="0"/>
              <a:t>questioni ipotetiche;</a:t>
            </a:r>
          </a:p>
          <a:p>
            <a:pPr marL="514350" indent="-514350">
              <a:buFont typeface="+mj-lt"/>
              <a:buAutoNum type="alphaLcParenR"/>
            </a:pPr>
            <a:r>
              <a:rPr lang="it-IT" sz="2800" dirty="0"/>
              <a:t>controversie fittizie.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78223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Giallo arancion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313</TotalTime>
  <Words>992</Words>
  <Application>Microsoft Macintosh PowerPoint</Application>
  <PresentationFormat>Widescreen</PresentationFormat>
  <Paragraphs>84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Lato</vt:lpstr>
      <vt:lpstr>Tema di Office</vt:lpstr>
      <vt:lpstr>Diritto dell’Unione europea  Prof. Dr. Alessandro Nato</vt:lpstr>
      <vt:lpstr>Procedura pregiudiziale</vt:lpstr>
      <vt:lpstr>Procedura pregiudiziale</vt:lpstr>
      <vt:lpstr>Procedura pregiudiziale</vt:lpstr>
      <vt:lpstr>Procedura pregiudiziale</vt:lpstr>
      <vt:lpstr>Procedura pregiudiziale</vt:lpstr>
      <vt:lpstr>Procedura pregiudiziale</vt:lpstr>
      <vt:lpstr>Procedura pregiudiziale</vt:lpstr>
      <vt:lpstr>Procedura pregiudiziale</vt:lpstr>
      <vt:lpstr>Procedura pregiudiziale</vt:lpstr>
      <vt:lpstr>Procedura pregiudiziale</vt:lpstr>
      <vt:lpstr>Procedura pregiudiziale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Nato</dc:creator>
  <cp:lastModifiedBy>Alessandro Nato</cp:lastModifiedBy>
  <cp:revision>76</cp:revision>
  <dcterms:created xsi:type="dcterms:W3CDTF">2022-09-09T08:27:37Z</dcterms:created>
  <dcterms:modified xsi:type="dcterms:W3CDTF">2022-10-23T11:20:08Z</dcterms:modified>
</cp:coreProperties>
</file>