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67" r:id="rId5"/>
    <p:sldId id="259" r:id="rId6"/>
    <p:sldId id="262" r:id="rId7"/>
    <p:sldId id="268" r:id="rId8"/>
    <p:sldId id="263" r:id="rId9"/>
    <p:sldId id="264" r:id="rId10"/>
    <p:sldId id="269"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15"/>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23/10/22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23/10/22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23/10/22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23/10/22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16</a:t>
            </a:r>
          </a:p>
          <a:p>
            <a:pPr algn="l"/>
            <a:r>
              <a:rPr lang="it-IT" sz="3200" b="1" dirty="0"/>
              <a:t>Tutela giudiziaria dinanzi ai giudici nazionali e diritto procedurale</a:t>
            </a:r>
          </a:p>
          <a:p>
            <a:pPr algn="l"/>
            <a:endParaRPr lang="it-IT" sz="3200" b="1" dirty="0"/>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8BB47-DBA1-5536-B454-2AF52CEA212F}"/>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F38188F4-164C-D85B-C56E-BA57C9B728F5}"/>
              </a:ext>
            </a:extLst>
          </p:cNvPr>
          <p:cNvSpPr>
            <a:spLocks noGrp="1"/>
          </p:cNvSpPr>
          <p:nvPr>
            <p:ph idx="1"/>
          </p:nvPr>
        </p:nvSpPr>
        <p:spPr/>
        <p:txBody>
          <a:bodyPr>
            <a:normAutofit/>
          </a:bodyPr>
          <a:lstStyle/>
          <a:p>
            <a:r>
              <a:rPr lang="it-IT" b="1" dirty="0">
                <a:solidFill>
                  <a:srgbClr val="0070C0"/>
                </a:solidFill>
              </a:rPr>
              <a:t>Cosa giudicata e diritto europeo: </a:t>
            </a:r>
          </a:p>
          <a:p>
            <a:r>
              <a:rPr lang="it-IT" b="1" dirty="0">
                <a:solidFill>
                  <a:srgbClr val="0070C0"/>
                </a:solidFill>
              </a:rPr>
              <a:t>Altre precisazioni: </a:t>
            </a:r>
            <a:r>
              <a:rPr lang="it-IT" dirty="0"/>
              <a:t>CGUE, sentenza del 4 marzo 2020, C-34/19:</a:t>
            </a:r>
          </a:p>
          <a:p>
            <a:r>
              <a:rPr lang="it-IT" dirty="0"/>
              <a:t>la Corte Ue ha chiarito che il giudice nazionale non è tenuto a disapplicare le norme processuali interne che assicurano l’autorità di cosa giudicata anche se questo potrebbe portare a rimuovere una violazione del diritto Ue. </a:t>
            </a:r>
          </a:p>
          <a:p>
            <a:r>
              <a:rPr lang="it-IT" dirty="0"/>
              <a:t>Il valore del giudicato ha un’importanza fondamentale nell’ordinamento giuridico dell’Unione e in quelli nazionali e va così salvaguardato anche se gli interessati possono agire contro lo Stato per i danni provocati da violazioni del diritto dell’Unione.</a:t>
            </a:r>
          </a:p>
        </p:txBody>
      </p:sp>
    </p:spTree>
    <p:extLst>
      <p:ext uri="{BB962C8B-B14F-4D97-AF65-F5344CB8AC3E}">
        <p14:creationId xmlns:p14="http://schemas.microsoft.com/office/powerpoint/2010/main" val="380052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87802-F7F4-0328-5D28-438A22843FCA}"/>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6BD5972A-DF35-35C1-93A8-D08C7020D54B}"/>
              </a:ext>
            </a:extLst>
          </p:cNvPr>
          <p:cNvSpPr>
            <a:spLocks noGrp="1"/>
          </p:cNvSpPr>
          <p:nvPr>
            <p:ph idx="1"/>
          </p:nvPr>
        </p:nvSpPr>
        <p:spPr/>
        <p:txBody>
          <a:bodyPr/>
          <a:lstStyle/>
          <a:p>
            <a:r>
              <a:rPr lang="it-IT" sz="2800" b="1" dirty="0">
                <a:solidFill>
                  <a:srgbClr val="0070C0"/>
                </a:solidFill>
              </a:rPr>
              <a:t>Il giudice nazionale può sollevare d’ufficio la violazione delle norme di diritto dell’UE? </a:t>
            </a:r>
          </a:p>
          <a:p>
            <a:r>
              <a:rPr lang="it-IT" dirty="0"/>
              <a:t>La Corte di giustizia ha precisato che (</a:t>
            </a:r>
            <a:r>
              <a:rPr lang="it-IT" sz="2800" i="1" dirty="0"/>
              <a:t>CGUE, sentenza 14 dicembre 1995, van </a:t>
            </a:r>
            <a:r>
              <a:rPr lang="it-IT" sz="2800" i="1" dirty="0" err="1"/>
              <a:t>Schijndel</a:t>
            </a:r>
            <a:r>
              <a:rPr lang="it-IT" sz="2800" i="1" dirty="0"/>
              <a:t>)</a:t>
            </a:r>
          </a:p>
          <a:p>
            <a:pPr>
              <a:buFont typeface="Courier New" panose="02070309020205020404" pitchFamily="49" charset="0"/>
              <a:buChar char="o"/>
            </a:pPr>
            <a:r>
              <a:rPr lang="it-IT" sz="2800" dirty="0"/>
              <a:t>Il diritto UE non impone ai giudici nazionali di sollevare d'ufficio un motivo basato sulla violazione di disposizioni comunitari esorbitando dai limiti della lite quale è stata circoscritta dalle parti e basandosi su fatti e circostanze diversi da quelli che la parte processuale che ha interesse all' applicazione di dette disposizioni ha posto a fondamento della propria domanda».</a:t>
            </a:r>
          </a:p>
          <a:p>
            <a:endParaRPr lang="it-IT" dirty="0"/>
          </a:p>
        </p:txBody>
      </p:sp>
    </p:spTree>
    <p:extLst>
      <p:ext uri="{BB962C8B-B14F-4D97-AF65-F5344CB8AC3E}">
        <p14:creationId xmlns:p14="http://schemas.microsoft.com/office/powerpoint/2010/main" val="145297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6F9B3-868F-BFCC-3FC1-F5CDDC793E9B}"/>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67FAFC75-BF73-D33D-DB10-1FF5F93A99FC}"/>
              </a:ext>
            </a:extLst>
          </p:cNvPr>
          <p:cNvSpPr>
            <a:spLocks noGrp="1"/>
          </p:cNvSpPr>
          <p:nvPr>
            <p:ph idx="1"/>
          </p:nvPr>
        </p:nvSpPr>
        <p:spPr/>
        <p:txBody>
          <a:bodyPr/>
          <a:lstStyle/>
          <a:p>
            <a:r>
              <a:rPr lang="it-IT" b="1" dirty="0">
                <a:solidFill>
                  <a:srgbClr val="0070C0"/>
                </a:solidFill>
              </a:rPr>
              <a:t>Altre precisazioni sul potere</a:t>
            </a:r>
            <a:r>
              <a:rPr lang="it-IT" sz="2800" b="1" dirty="0">
                <a:solidFill>
                  <a:srgbClr val="0070C0"/>
                </a:solidFill>
              </a:rPr>
              <a:t> del giudice di rilevare le questioni d’ufficio </a:t>
            </a:r>
            <a:r>
              <a:rPr lang="it-IT" sz="2800" dirty="0"/>
              <a:t>(</a:t>
            </a:r>
            <a:r>
              <a:rPr lang="it-IT" sz="2800" i="1" dirty="0"/>
              <a:t>CGUE, sentenza 6 ottobre 2009, </a:t>
            </a:r>
            <a:r>
              <a:rPr lang="it-IT" sz="2800" i="1" dirty="0" err="1"/>
              <a:t>Asturcom</a:t>
            </a:r>
            <a:r>
              <a:rPr lang="it-IT" i="1" dirty="0"/>
              <a:t>):</a:t>
            </a:r>
            <a:endParaRPr lang="it-IT" sz="2800" i="1" dirty="0"/>
          </a:p>
          <a:p>
            <a:pPr>
              <a:buFont typeface="Courier New" panose="02070309020205020404" pitchFamily="49" charset="0"/>
              <a:buChar char="o"/>
            </a:pPr>
            <a:r>
              <a:rPr lang="it-IT" sz="2800"/>
              <a:t> qualora </a:t>
            </a:r>
            <a:r>
              <a:rPr lang="it-IT" sz="2800" dirty="0"/>
              <a:t>un giudice nazionale investito di una domanda per l’esecuzione forzata di un lodo arbitrale definitivo debba, secondo le norme procedurali interne, valutare d’ufficio la contrarietà di una clausola con le norme nazionali d’ordine pubblico, egli è parimenti tenuto a valutare d’ufficio il carattere abusivo di detta clausola alla luce dell’art. 6 della direttiva 93/13.</a:t>
            </a:r>
          </a:p>
          <a:p>
            <a:endParaRPr lang="it-IT" dirty="0"/>
          </a:p>
        </p:txBody>
      </p:sp>
    </p:spTree>
    <p:extLst>
      <p:ext uri="{BB962C8B-B14F-4D97-AF65-F5344CB8AC3E}">
        <p14:creationId xmlns:p14="http://schemas.microsoft.com/office/powerpoint/2010/main" val="2571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30852-6A65-75D9-9031-CDBDBDC61472}"/>
              </a:ext>
            </a:extLst>
          </p:cNvPr>
          <p:cNvSpPr>
            <a:spLocks noGrp="1"/>
          </p:cNvSpPr>
          <p:nvPr>
            <p:ph type="title"/>
          </p:nvPr>
        </p:nvSpPr>
        <p:spPr>
          <a:xfrm>
            <a:off x="838200" y="365125"/>
            <a:ext cx="10515600" cy="687061"/>
          </a:xfrm>
        </p:spPr>
        <p:txBody>
          <a:bodyPr>
            <a:normAutofit fontScale="90000"/>
          </a:bodyPr>
          <a:lstStyle/>
          <a:p>
            <a:r>
              <a:rPr lang="it-IT" sz="4400" b="1" dirty="0">
                <a:solidFill>
                  <a:srgbClr val="00B0F0"/>
                </a:solidFill>
              </a:rPr>
              <a:t>Tutela giurisdizionale dinanzi ai giudici nazionali</a:t>
            </a:r>
            <a:endParaRPr lang="it-IT" dirty="0">
              <a:solidFill>
                <a:srgbClr val="00B0F0"/>
              </a:solidFill>
            </a:endParaRPr>
          </a:p>
        </p:txBody>
      </p:sp>
      <p:sp>
        <p:nvSpPr>
          <p:cNvPr id="3" name="Segnaposto contenuto 2">
            <a:extLst>
              <a:ext uri="{FF2B5EF4-FFF2-40B4-BE49-F238E27FC236}">
                <a16:creationId xmlns:a16="http://schemas.microsoft.com/office/drawing/2014/main" id="{2B1F1674-771E-A12C-AF37-E3A12D3AEC3B}"/>
              </a:ext>
            </a:extLst>
          </p:cNvPr>
          <p:cNvSpPr>
            <a:spLocks noGrp="1"/>
          </p:cNvSpPr>
          <p:nvPr>
            <p:ph idx="1"/>
          </p:nvPr>
        </p:nvSpPr>
        <p:spPr/>
        <p:txBody>
          <a:bodyPr>
            <a:normAutofit fontScale="92500" lnSpcReduction="20000"/>
          </a:bodyPr>
          <a:lstStyle/>
          <a:p>
            <a:r>
              <a:rPr lang="it-IT" sz="2800" b="1" i="1" dirty="0">
                <a:solidFill>
                  <a:srgbClr val="0070C0"/>
                </a:solidFill>
              </a:rPr>
              <a:t>Quale è il compito dei giudici nazionali rispetto al diritto UE?</a:t>
            </a:r>
          </a:p>
          <a:p>
            <a:r>
              <a:rPr lang="it-IT" sz="2800" dirty="0"/>
              <a:t>I giudici nazionali sono incaricati di (</a:t>
            </a:r>
            <a:r>
              <a:rPr lang="it-IT" sz="2800" i="1" dirty="0"/>
              <a:t>CGUE, sentenza 19 giugno 1990, </a:t>
            </a:r>
            <a:r>
              <a:rPr lang="it-IT" sz="2800" i="1" dirty="0" err="1"/>
              <a:t>Factortame</a:t>
            </a:r>
            <a:r>
              <a:rPr lang="it-IT" sz="2800" i="1" dirty="0"/>
              <a:t>):</a:t>
            </a:r>
            <a:endParaRPr lang="it-IT" sz="2800" dirty="0"/>
          </a:p>
          <a:p>
            <a:pPr>
              <a:buFont typeface="Courier New" panose="02070309020205020404" pitchFamily="49" charset="0"/>
              <a:buChar char="o"/>
            </a:pPr>
            <a:r>
              <a:rPr lang="it-IT" sz="2800" dirty="0"/>
              <a:t>di applicare, nell' ambito delle loro competenze, le norme del diritto UE, </a:t>
            </a:r>
          </a:p>
          <a:p>
            <a:pPr>
              <a:buFont typeface="Courier New" panose="02070309020205020404" pitchFamily="49" charset="0"/>
              <a:buChar char="o"/>
            </a:pPr>
            <a:r>
              <a:rPr lang="it-IT" sz="2800" dirty="0"/>
              <a:t>garantire la piena efficacia delle norme UE </a:t>
            </a:r>
          </a:p>
          <a:p>
            <a:pPr>
              <a:buFont typeface="Courier New" panose="02070309020205020404" pitchFamily="49" charset="0"/>
              <a:buChar char="o"/>
            </a:pPr>
            <a:r>
              <a:rPr lang="it-IT" sz="2800" dirty="0"/>
              <a:t>tutelare i diritti attribuiti dalle norme UE ai singoli.</a:t>
            </a:r>
          </a:p>
          <a:p>
            <a:r>
              <a:rPr lang="it-IT" sz="2800" b="1" i="1" dirty="0">
                <a:solidFill>
                  <a:srgbClr val="0070C0"/>
                </a:solidFill>
              </a:rPr>
              <a:t>Inoltre:</a:t>
            </a:r>
          </a:p>
          <a:p>
            <a:r>
              <a:rPr lang="it-IT" sz="2800" dirty="0"/>
              <a:t>Occorre distinguere il livello di tutela giurisdizionale: carattere </a:t>
            </a:r>
            <a:r>
              <a:rPr lang="it-IT" sz="2800" b="1" dirty="0">
                <a:solidFill>
                  <a:srgbClr val="0070C0"/>
                </a:solidFill>
              </a:rPr>
              <a:t>generale</a:t>
            </a:r>
            <a:r>
              <a:rPr lang="it-IT" sz="2800" dirty="0">
                <a:solidFill>
                  <a:srgbClr val="0070C0"/>
                </a:solidFill>
              </a:rPr>
              <a:t> </a:t>
            </a:r>
            <a:r>
              <a:rPr lang="it-IT" sz="2800" dirty="0"/>
              <a:t>e </a:t>
            </a:r>
            <a:r>
              <a:rPr lang="it-IT" sz="2800" b="1" dirty="0">
                <a:solidFill>
                  <a:srgbClr val="0070C0"/>
                </a:solidFill>
              </a:rPr>
              <a:t>residuale</a:t>
            </a:r>
            <a:r>
              <a:rPr lang="it-IT" sz="2800" b="1" dirty="0"/>
              <a:t>.</a:t>
            </a:r>
          </a:p>
          <a:p>
            <a:r>
              <a:rPr lang="it-IT" sz="2800" dirty="0"/>
              <a:t>Il lavor</a:t>
            </a:r>
            <a:r>
              <a:rPr lang="it-IT" dirty="0"/>
              <a:t>o dei giudici nazionali rispetto al diritto UE è connesso con le </a:t>
            </a:r>
            <a:r>
              <a:rPr lang="it-IT" sz="2800" dirty="0"/>
              <a:t>con caratteristiche generali del diritto dell’Unione europea (efficacia diretta, primato) e/o delle sue fonti (diretta applicabilità).</a:t>
            </a:r>
          </a:p>
          <a:p>
            <a:endParaRPr lang="it-IT" dirty="0"/>
          </a:p>
        </p:txBody>
      </p:sp>
    </p:spTree>
    <p:extLst>
      <p:ext uri="{BB962C8B-B14F-4D97-AF65-F5344CB8AC3E}">
        <p14:creationId xmlns:p14="http://schemas.microsoft.com/office/powerpoint/2010/main" val="403528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E76D7-6D40-0E91-F8C8-24B8A4B21A60}"/>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88500057-AF5C-9205-DBDC-3330932DE25C}"/>
              </a:ext>
            </a:extLst>
          </p:cNvPr>
          <p:cNvSpPr>
            <a:spLocks noGrp="1"/>
          </p:cNvSpPr>
          <p:nvPr>
            <p:ph idx="1"/>
          </p:nvPr>
        </p:nvSpPr>
        <p:spPr/>
        <p:txBody>
          <a:bodyPr>
            <a:normAutofit lnSpcReduction="10000"/>
          </a:bodyPr>
          <a:lstStyle/>
          <a:p>
            <a:r>
              <a:rPr lang="it-IT" sz="2800" b="1" i="1" dirty="0">
                <a:solidFill>
                  <a:srgbClr val="0070C0"/>
                </a:solidFill>
              </a:rPr>
              <a:t>Cosa è il principio dell’autonomia procedurale degli Stati membri</a:t>
            </a:r>
            <a:r>
              <a:rPr lang="it-IT" b="1" i="1" dirty="0">
                <a:solidFill>
                  <a:srgbClr val="0070C0"/>
                </a:solidFill>
              </a:rPr>
              <a:t>?</a:t>
            </a:r>
            <a:endParaRPr lang="it-IT" sz="2800" b="1" i="1" dirty="0">
              <a:solidFill>
                <a:srgbClr val="0070C0"/>
              </a:solidFill>
            </a:endParaRPr>
          </a:p>
          <a:p>
            <a:pPr>
              <a:buFont typeface="Courier New" panose="02070309020205020404" pitchFamily="49" charset="0"/>
              <a:buChar char="o"/>
            </a:pPr>
            <a:r>
              <a:rPr lang="it-IT" dirty="0"/>
              <a:t>In mancanza di una specifica disciplina comunitaria, è l’ordinamento giuridico interno di ciascuno Stato membro che designa il giudice competente e stabilisce le modalità̀ procedurali delle azioni giudiziali intese a garantire la tutela dei diritti spettanti ai singoli in forza delle norme comunitarie aventi efficacia diretta;</a:t>
            </a:r>
          </a:p>
          <a:p>
            <a:pPr>
              <a:buFont typeface="Courier New" panose="02070309020205020404" pitchFamily="49" charset="0"/>
              <a:buChar char="o"/>
            </a:pPr>
            <a:r>
              <a:rPr lang="it-IT" dirty="0"/>
              <a:t>CGUE, </a:t>
            </a:r>
            <a:r>
              <a:rPr lang="it-IT" i="1" dirty="0"/>
              <a:t>sentenza 16 dicembre 1976</a:t>
            </a:r>
            <a:r>
              <a:rPr lang="it-IT" dirty="0"/>
              <a:t>, </a:t>
            </a:r>
            <a:r>
              <a:rPr lang="it-IT" i="1" dirty="0"/>
              <a:t>Rewe</a:t>
            </a:r>
            <a:r>
              <a:rPr lang="it-IT" dirty="0"/>
              <a:t>, </a:t>
            </a:r>
          </a:p>
          <a:p>
            <a:r>
              <a:rPr lang="it-IT" sz="2800" dirty="0"/>
              <a:t>Esistono dei </a:t>
            </a:r>
            <a:r>
              <a:rPr lang="it-IT" sz="2800" b="1" dirty="0">
                <a:solidFill>
                  <a:srgbClr val="0070C0"/>
                </a:solidFill>
              </a:rPr>
              <a:t>limiti all’autonomia procedurale </a:t>
            </a:r>
            <a:r>
              <a:rPr lang="it-IT" sz="2800" dirty="0"/>
              <a:t>degli Stati membri?</a:t>
            </a:r>
          </a:p>
          <a:p>
            <a:pPr marL="514350" indent="-514350">
              <a:buAutoNum type="alphaLcParenR"/>
            </a:pPr>
            <a:r>
              <a:rPr lang="it-IT" sz="2800" dirty="0"/>
              <a:t>principio di </a:t>
            </a:r>
            <a:r>
              <a:rPr lang="it-IT" sz="2800" b="1" dirty="0">
                <a:solidFill>
                  <a:srgbClr val="0070C0"/>
                </a:solidFill>
              </a:rPr>
              <a:t>equivalenza</a:t>
            </a:r>
            <a:r>
              <a:rPr lang="it-IT" sz="2800" dirty="0"/>
              <a:t>;</a:t>
            </a:r>
          </a:p>
          <a:p>
            <a:pPr marL="514350" indent="-514350">
              <a:buAutoNum type="alphaLcParenR"/>
            </a:pPr>
            <a:r>
              <a:rPr lang="it-IT" sz="2800" dirty="0"/>
              <a:t>principio di </a:t>
            </a:r>
            <a:r>
              <a:rPr lang="it-IT" sz="2800" b="1" dirty="0">
                <a:solidFill>
                  <a:srgbClr val="0070C0"/>
                </a:solidFill>
              </a:rPr>
              <a:t>effettività</a:t>
            </a:r>
            <a:r>
              <a:rPr lang="it-IT" sz="2800" dirty="0"/>
              <a:t>.</a:t>
            </a:r>
          </a:p>
          <a:p>
            <a:endParaRPr lang="it-IT" dirty="0"/>
          </a:p>
        </p:txBody>
      </p:sp>
    </p:spTree>
    <p:extLst>
      <p:ext uri="{BB962C8B-B14F-4D97-AF65-F5344CB8AC3E}">
        <p14:creationId xmlns:p14="http://schemas.microsoft.com/office/powerpoint/2010/main" val="106968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01A6A-BE77-5D7A-EAD9-118B59073F7D}"/>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12E0968B-A33A-36CF-86E6-A92C0BE1A506}"/>
              </a:ext>
            </a:extLst>
          </p:cNvPr>
          <p:cNvSpPr>
            <a:spLocks noGrp="1"/>
          </p:cNvSpPr>
          <p:nvPr>
            <p:ph idx="1"/>
          </p:nvPr>
        </p:nvSpPr>
        <p:spPr/>
        <p:txBody>
          <a:bodyPr>
            <a:normAutofit lnSpcReduction="10000"/>
          </a:bodyPr>
          <a:lstStyle/>
          <a:p>
            <a:r>
              <a:rPr lang="it-IT" b="1" i="1" u="none" strike="noStrike" dirty="0">
                <a:solidFill>
                  <a:srgbClr val="0070C0"/>
                </a:solidFill>
                <a:effectLst/>
                <a:latin typeface="-webkit-standard"/>
              </a:rPr>
              <a:t>Cosa è il principio di equivalenza?</a:t>
            </a:r>
          </a:p>
          <a:p>
            <a:r>
              <a:rPr lang="it-IT" b="0" i="0" u="none" strike="noStrike" dirty="0">
                <a:solidFill>
                  <a:srgbClr val="000000"/>
                </a:solidFill>
                <a:effectLst/>
                <a:latin typeface="-webkit-standard"/>
              </a:rPr>
              <a:t>Il principio di equivalenza esige che alle azioni fondate sul diritto dell’Unione si applichino i medesimi mezzi di ricorso e le medesime norme processuali disponibili per le azioni analoghe di natura puramente nazionale. </a:t>
            </a:r>
          </a:p>
          <a:p>
            <a:r>
              <a:rPr lang="it-IT" b="1" i="1" u="none" strike="noStrike" dirty="0">
                <a:solidFill>
                  <a:srgbClr val="0070C0"/>
                </a:solidFill>
                <a:effectLst/>
                <a:latin typeface="-webkit-standard"/>
              </a:rPr>
              <a:t>Cosa è il principio di effettività?</a:t>
            </a:r>
          </a:p>
          <a:p>
            <a:r>
              <a:rPr lang="it-IT" b="0" i="0" u="none" strike="noStrike" dirty="0">
                <a:solidFill>
                  <a:srgbClr val="000000"/>
                </a:solidFill>
                <a:effectLst/>
                <a:latin typeface="-webkit-standard"/>
              </a:rPr>
              <a:t>Il principio di effettività, o della tutela giurisdizionale effettiva, obbliga i giudici degli Stati membri ad assicurare che i mezzi di ricorso e le norme processuali nazionali non rendano in pratica impossibile o eccessivamente difficile la proposizione di azioni fondate sul diritto dell’Unione.</a:t>
            </a:r>
            <a:endParaRPr lang="it-IT" dirty="0"/>
          </a:p>
          <a:p>
            <a:endParaRPr lang="it-IT" dirty="0"/>
          </a:p>
        </p:txBody>
      </p:sp>
    </p:spTree>
    <p:extLst>
      <p:ext uri="{BB962C8B-B14F-4D97-AF65-F5344CB8AC3E}">
        <p14:creationId xmlns:p14="http://schemas.microsoft.com/office/powerpoint/2010/main" val="6254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BE000-DEE5-B8E9-6DCF-4446E4E64112}"/>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1ACA18B6-F92C-03CF-FACD-D19B923394E3}"/>
              </a:ext>
            </a:extLst>
          </p:cNvPr>
          <p:cNvSpPr>
            <a:spLocks noGrp="1"/>
          </p:cNvSpPr>
          <p:nvPr>
            <p:ph idx="1"/>
          </p:nvPr>
        </p:nvSpPr>
        <p:spPr/>
        <p:txBody>
          <a:bodyPr/>
          <a:lstStyle/>
          <a:p>
            <a:r>
              <a:rPr lang="it-IT" sz="2800" b="1" dirty="0">
                <a:solidFill>
                  <a:srgbClr val="0070C0"/>
                </a:solidFill>
              </a:rPr>
              <a:t>Quando </a:t>
            </a:r>
            <a:r>
              <a:rPr lang="it-IT" b="1" dirty="0">
                <a:solidFill>
                  <a:srgbClr val="0070C0"/>
                </a:solidFill>
              </a:rPr>
              <a:t>i termini di un ricorso sono ritenuti ragionevoli?</a:t>
            </a:r>
          </a:p>
          <a:p>
            <a:r>
              <a:rPr lang="it-IT" sz="2800" b="1" dirty="0"/>
              <a:t>Ovvero sui termini di prescrizione e decadenza la Corte di giustizia</a:t>
            </a:r>
            <a:r>
              <a:rPr lang="it-IT" b="1" dirty="0"/>
              <a:t> </a:t>
            </a:r>
            <a:r>
              <a:rPr lang="it-IT" dirty="0"/>
              <a:t>(</a:t>
            </a:r>
            <a:r>
              <a:rPr lang="it-IT" sz="2800" i="1" dirty="0"/>
              <a:t>CGUE, sentenza 12 dicembre 2002, Universale Bau) </a:t>
            </a:r>
            <a:r>
              <a:rPr lang="it-IT" sz="2800" dirty="0"/>
              <a:t>ha statuito che: </a:t>
            </a:r>
          </a:p>
          <a:p>
            <a:pPr>
              <a:buFont typeface="Courier New" panose="02070309020205020404" pitchFamily="49" charset="0"/>
              <a:buChar char="o"/>
            </a:pPr>
            <a:r>
              <a:rPr lang="it-IT" sz="2800" dirty="0"/>
              <a:t>La fissazione dei termini di ricorso ragionevoli a pena di decadenza risponde all'esigenza di effettività […], in quanto costituisce l'applicazione del fondamentale principio della certezza del diritto.</a:t>
            </a:r>
          </a:p>
          <a:p>
            <a:pPr>
              <a:buFont typeface="Courier New" panose="02070309020205020404" pitchFamily="49" charset="0"/>
              <a:buChar char="o"/>
            </a:pPr>
            <a:r>
              <a:rPr lang="it-IT" sz="2800" dirty="0"/>
              <a:t>T</a:t>
            </a:r>
            <a:r>
              <a:rPr lang="it-IT" dirty="0"/>
              <a:t>ermini/effettività</a:t>
            </a:r>
            <a:endParaRPr lang="it-IT" sz="2800" dirty="0"/>
          </a:p>
          <a:p>
            <a:endParaRPr lang="it-IT" dirty="0"/>
          </a:p>
        </p:txBody>
      </p:sp>
    </p:spTree>
    <p:extLst>
      <p:ext uri="{BB962C8B-B14F-4D97-AF65-F5344CB8AC3E}">
        <p14:creationId xmlns:p14="http://schemas.microsoft.com/office/powerpoint/2010/main" val="254983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2C1E1-3438-F66E-9A40-EF4036391CEF}"/>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3CFD1207-5BE6-76ED-7D32-E5CC67E2CF29}"/>
              </a:ext>
            </a:extLst>
          </p:cNvPr>
          <p:cNvSpPr>
            <a:spLocks noGrp="1"/>
          </p:cNvSpPr>
          <p:nvPr>
            <p:ph idx="1"/>
          </p:nvPr>
        </p:nvSpPr>
        <p:spPr/>
        <p:txBody>
          <a:bodyPr>
            <a:normAutofit/>
          </a:bodyPr>
          <a:lstStyle/>
          <a:p>
            <a:r>
              <a:rPr lang="it-IT" sz="2800" b="1" i="1" dirty="0">
                <a:solidFill>
                  <a:srgbClr val="0070C0"/>
                </a:solidFill>
              </a:rPr>
              <a:t>Quale è il rapporto tra giudicato interno e diritto UE?</a:t>
            </a:r>
          </a:p>
          <a:p>
            <a:r>
              <a:rPr lang="it-IT" b="1" u="none" strike="noStrike" dirty="0">
                <a:solidFill>
                  <a:srgbClr val="3E3F3E"/>
                </a:solidFill>
                <a:effectLst/>
                <a:latin typeface="Crimson Text"/>
              </a:rPr>
              <a:t>Innanzitutto, cosa è il Giudicato</a:t>
            </a:r>
            <a:r>
              <a:rPr lang="it-IT" dirty="0">
                <a:solidFill>
                  <a:srgbClr val="3E3F3E"/>
                </a:solidFill>
                <a:latin typeface="Crimson Text"/>
              </a:rPr>
              <a:t>?</a:t>
            </a:r>
            <a:endParaRPr lang="it-IT" b="0" i="0" u="none" strike="noStrike" dirty="0">
              <a:solidFill>
                <a:srgbClr val="3E3F3E"/>
              </a:solidFill>
              <a:effectLst/>
              <a:latin typeface="Crimson Text"/>
            </a:endParaRPr>
          </a:p>
          <a:p>
            <a:r>
              <a:rPr lang="it-IT" sz="2900" dirty="0">
                <a:solidFill>
                  <a:srgbClr val="3E3F3E"/>
                </a:solidFill>
                <a:latin typeface="Crimson Text"/>
              </a:rPr>
              <a:t>La cosa giudicata (o giudicato sostanziale o autorità di cosa giudicata) è il far stato ad ogni effetto dell’accertamento contenuto nella sentenza passata in giudicato formale nei confronti delle parti, dei loro eredi o aventi causa (Art. 2909, codice di procedura civile italiano);</a:t>
            </a:r>
          </a:p>
          <a:p>
            <a:r>
              <a:rPr lang="it-IT" sz="3200" dirty="0">
                <a:solidFill>
                  <a:srgbClr val="3E3F3E"/>
                </a:solidFill>
                <a:latin typeface="Crimson Text"/>
              </a:rPr>
              <a:t>A</a:t>
            </a:r>
            <a:r>
              <a:rPr lang="it-IT" sz="3200" b="0" i="0" u="none" strike="noStrike" dirty="0">
                <a:solidFill>
                  <a:srgbClr val="3E3F3E"/>
                </a:solidFill>
                <a:effectLst/>
                <a:latin typeface="Crimson Text"/>
              </a:rPr>
              <a:t>ffare giudiziario su cui è stata pronunciata sentenza non più impugnabile nei modi ordinari.</a:t>
            </a:r>
            <a:endParaRPr lang="it-IT" sz="2900" dirty="0">
              <a:solidFill>
                <a:srgbClr val="3E3F3E"/>
              </a:solidFill>
              <a:latin typeface="Crimson Text"/>
            </a:endParaRPr>
          </a:p>
          <a:p>
            <a:endParaRPr lang="it-IT" dirty="0"/>
          </a:p>
        </p:txBody>
      </p:sp>
    </p:spTree>
    <p:extLst>
      <p:ext uri="{BB962C8B-B14F-4D97-AF65-F5344CB8AC3E}">
        <p14:creationId xmlns:p14="http://schemas.microsoft.com/office/powerpoint/2010/main" val="296500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371D65-E4F2-4FE1-79DA-6A21BF3EC1C2}"/>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C720508A-1631-E17D-3A0F-A2607CDC0E9B}"/>
              </a:ext>
            </a:extLst>
          </p:cNvPr>
          <p:cNvSpPr>
            <a:spLocks noGrp="1"/>
          </p:cNvSpPr>
          <p:nvPr>
            <p:ph idx="1"/>
          </p:nvPr>
        </p:nvSpPr>
        <p:spPr/>
        <p:txBody>
          <a:bodyPr>
            <a:normAutofit fontScale="85000" lnSpcReduction="20000"/>
          </a:bodyPr>
          <a:lstStyle/>
          <a:p>
            <a:r>
              <a:rPr lang="it-IT" b="1" dirty="0">
                <a:solidFill>
                  <a:srgbClr val="0070C0"/>
                </a:solidFill>
              </a:rPr>
              <a:t>Cosa giudicata e diritto europeo</a:t>
            </a:r>
            <a:r>
              <a:rPr lang="it-IT" dirty="0"/>
              <a:t>:</a:t>
            </a:r>
          </a:p>
          <a:p>
            <a:r>
              <a:rPr lang="it-IT" dirty="0"/>
              <a:t>CGUE, sentenza del 17 maggio 2022, cause riunite C-693/19 e C-831/19:</a:t>
            </a:r>
          </a:p>
          <a:p>
            <a:pPr>
              <a:buFont typeface="Courier New" panose="02070309020205020404" pitchFamily="49" charset="0"/>
              <a:buChar char="o"/>
            </a:pPr>
            <a:r>
              <a:rPr lang="it-IT" dirty="0"/>
              <a:t>Il diritto dell’Unione </a:t>
            </a:r>
            <a:r>
              <a:rPr lang="it-IT" b="1" i="1" dirty="0">
                <a:solidFill>
                  <a:srgbClr val="0070C0"/>
                </a:solidFill>
              </a:rPr>
              <a:t>non impone </a:t>
            </a:r>
            <a:r>
              <a:rPr lang="it-IT" dirty="0"/>
              <a:t>a un giudice nazionale di disapplicare le norme processuali interne che attribuiscono autorità di cosa giudicata a una decisione, anche quando ciò permetterebbe di porre rimedio a una violazione del diritto europeo, </a:t>
            </a:r>
            <a:r>
              <a:rPr lang="it-IT" b="1" i="1" dirty="0">
                <a:solidFill>
                  <a:srgbClr val="0070C0"/>
                </a:solidFill>
              </a:rPr>
              <a:t>a meno che </a:t>
            </a:r>
            <a:r>
              <a:rPr lang="it-IT" dirty="0"/>
              <a:t>non risultino violati i principi di equivalenza e di effettività;</a:t>
            </a:r>
          </a:p>
          <a:p>
            <a:pPr>
              <a:buFont typeface="Courier New" panose="02070309020205020404" pitchFamily="49" charset="0"/>
              <a:buChar char="o"/>
            </a:pPr>
            <a:r>
              <a:rPr lang="it-IT" dirty="0"/>
              <a:t>La tutela risulta effettiva nel solo caso in cui il giudice dell’esecuzione ha la possibilità di valutare, se precedentemente non è stato valutato da altro giudice, in sede di opposizione (superando il principio del giudicato), se il diritto dell’Unione è stato rispettato o meno.</a:t>
            </a:r>
          </a:p>
          <a:p>
            <a:pPr>
              <a:buFont typeface="Courier New" panose="02070309020205020404" pitchFamily="49" charset="0"/>
              <a:buChar char="o"/>
            </a:pPr>
            <a:r>
              <a:rPr lang="it-IT" dirty="0"/>
              <a:t> Ciò potrebbe verificarsi per esempio quando un decreto ingiuntivo non è stato opposto ed il giudice del monitorio non ha valutato la sussistenza o meno di una violazione del diritto europeo.</a:t>
            </a:r>
          </a:p>
          <a:p>
            <a:pPr marL="0" indent="0">
              <a:buNone/>
            </a:pPr>
            <a:endParaRPr lang="it-IT" sz="2800" i="1" dirty="0"/>
          </a:p>
          <a:p>
            <a:pPr marL="0" indent="0">
              <a:buNone/>
            </a:pPr>
            <a:endParaRPr lang="it-IT" i="1" dirty="0"/>
          </a:p>
          <a:p>
            <a:endParaRPr lang="it-IT" dirty="0"/>
          </a:p>
        </p:txBody>
      </p:sp>
    </p:spTree>
    <p:extLst>
      <p:ext uri="{BB962C8B-B14F-4D97-AF65-F5344CB8AC3E}">
        <p14:creationId xmlns:p14="http://schemas.microsoft.com/office/powerpoint/2010/main" val="139042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E590D-C851-ACB6-A845-D17FD51C3A85}"/>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7E315E99-221A-4FE3-EA2B-F1D402431D5E}"/>
              </a:ext>
            </a:extLst>
          </p:cNvPr>
          <p:cNvSpPr>
            <a:spLocks noGrp="1"/>
          </p:cNvSpPr>
          <p:nvPr>
            <p:ph idx="1"/>
          </p:nvPr>
        </p:nvSpPr>
        <p:spPr/>
        <p:txBody>
          <a:bodyPr/>
          <a:lstStyle/>
          <a:p>
            <a:r>
              <a:rPr lang="it-IT" b="1" dirty="0">
                <a:solidFill>
                  <a:srgbClr val="0070C0"/>
                </a:solidFill>
              </a:rPr>
              <a:t>Cosa giudicata e diritto europeo: </a:t>
            </a:r>
          </a:p>
          <a:p>
            <a:r>
              <a:rPr lang="it-IT" b="1" dirty="0">
                <a:solidFill>
                  <a:srgbClr val="0070C0"/>
                </a:solidFill>
              </a:rPr>
              <a:t>Altre precisazioni: </a:t>
            </a:r>
            <a:r>
              <a:rPr lang="it-IT" sz="2800" i="1" dirty="0"/>
              <a:t>CGUE, sentenza 24 ottobre 2018, XC:</a:t>
            </a:r>
          </a:p>
          <a:p>
            <a:r>
              <a:rPr lang="it-IT" sz="2800" dirty="0"/>
              <a:t>il diritto dell’Unione non impone a un giudice nazionale di disapplicare le norme procedurali interne che attribuiscono forza di giudicato a una pronuncia giurisdizionale</a:t>
            </a:r>
          </a:p>
          <a:p>
            <a:r>
              <a:rPr lang="it-IT" sz="2800" dirty="0"/>
              <a:t>e non obbliga un giudice nazionale ad estendere alle violazioni del diritto dell’Unione un mezzo di impugnazione di diritto interno che consente di ottenere la ripetizione di un procedimento penale concluso con una decisione nazionale passata in giudicato».</a:t>
            </a:r>
          </a:p>
          <a:p>
            <a:endParaRPr lang="it-IT" dirty="0"/>
          </a:p>
        </p:txBody>
      </p:sp>
    </p:spTree>
    <p:extLst>
      <p:ext uri="{BB962C8B-B14F-4D97-AF65-F5344CB8AC3E}">
        <p14:creationId xmlns:p14="http://schemas.microsoft.com/office/powerpoint/2010/main" val="163612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1982F-D108-C1C5-72AD-F34352C07D68}"/>
              </a:ext>
            </a:extLst>
          </p:cNvPr>
          <p:cNvSpPr>
            <a:spLocks noGrp="1"/>
          </p:cNvSpPr>
          <p:nvPr>
            <p:ph type="title"/>
          </p:nvPr>
        </p:nvSpPr>
        <p:spPr/>
        <p:txBody>
          <a:bodyPr/>
          <a:lstStyle/>
          <a:p>
            <a:r>
              <a:rPr lang="it-IT" sz="4400" b="1" dirty="0">
                <a:solidFill>
                  <a:srgbClr val="00B0F0"/>
                </a:solidFill>
              </a:rPr>
              <a:t>Tutela giurisdizionale dinanzi ai giudici nazionali</a:t>
            </a:r>
            <a:endParaRPr lang="it-IT" dirty="0"/>
          </a:p>
        </p:txBody>
      </p:sp>
      <p:sp>
        <p:nvSpPr>
          <p:cNvPr id="3" name="Segnaposto contenuto 2">
            <a:extLst>
              <a:ext uri="{FF2B5EF4-FFF2-40B4-BE49-F238E27FC236}">
                <a16:creationId xmlns:a16="http://schemas.microsoft.com/office/drawing/2014/main" id="{30464EDD-ECB4-57B1-DCE2-DC9E67B96FAC}"/>
              </a:ext>
            </a:extLst>
          </p:cNvPr>
          <p:cNvSpPr>
            <a:spLocks noGrp="1"/>
          </p:cNvSpPr>
          <p:nvPr>
            <p:ph idx="1"/>
          </p:nvPr>
        </p:nvSpPr>
        <p:spPr/>
        <p:txBody>
          <a:bodyPr/>
          <a:lstStyle/>
          <a:p>
            <a:r>
              <a:rPr lang="it-IT" b="1" dirty="0">
                <a:solidFill>
                  <a:srgbClr val="0070C0"/>
                </a:solidFill>
              </a:rPr>
              <a:t>Cosa giudicata e diritto europeo: </a:t>
            </a:r>
          </a:p>
          <a:p>
            <a:r>
              <a:rPr lang="it-IT" b="1" dirty="0">
                <a:solidFill>
                  <a:srgbClr val="0070C0"/>
                </a:solidFill>
              </a:rPr>
              <a:t>Altre precisazioni: </a:t>
            </a:r>
            <a:r>
              <a:rPr lang="it-IT" sz="2800" i="1" dirty="0"/>
              <a:t>CGUE, sentenza 18 luglio 2007, Lucchini:</a:t>
            </a:r>
          </a:p>
          <a:p>
            <a:pPr marL="0" indent="0">
              <a:buNone/>
            </a:pPr>
            <a:r>
              <a:rPr lang="it-IT" sz="2800" dirty="0"/>
              <a:t>«Il diritto comunitario osta all’applicazione di una disposizione del diritto nazionale, come l’art. 2909 del codice civile italiano, volta a sancire il principio dell’autorità di cosa giudicata, nei limiti in cui l’applicazione di tale disposizione impedisce il recupero di un aiuto di Stato erogato in contrasto con il diritto comunitario e la cui incompatibilità con il mercato comune è stata dichiarata con decisione della Commissione delle Comunità europee divenuta definitiva».</a:t>
            </a:r>
          </a:p>
          <a:p>
            <a:endParaRPr lang="it-IT" dirty="0"/>
          </a:p>
        </p:txBody>
      </p:sp>
    </p:spTree>
    <p:extLst>
      <p:ext uri="{BB962C8B-B14F-4D97-AF65-F5344CB8AC3E}">
        <p14:creationId xmlns:p14="http://schemas.microsoft.com/office/powerpoint/2010/main" val="2072442696"/>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1124</Words>
  <Application>Microsoft Macintosh PowerPoint</Application>
  <PresentationFormat>Widescreen</PresentationFormat>
  <Paragraphs>62</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-webkit-standard</vt:lpstr>
      <vt:lpstr>Arial</vt:lpstr>
      <vt:lpstr>Calibri</vt:lpstr>
      <vt:lpstr>Calibri Light</vt:lpstr>
      <vt:lpstr>Courier New</vt:lpstr>
      <vt:lpstr>Crimson Text</vt:lpstr>
      <vt:lpstr>Tema di Office</vt:lpstr>
      <vt:lpstr>Diritto dell’Unione europea  Prof. Dr. Alessandro Nato</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lpstr>Tutela giurisdizionale dinanzi ai giudici nazionali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83</cp:revision>
  <dcterms:created xsi:type="dcterms:W3CDTF">2022-09-09T08:27:37Z</dcterms:created>
  <dcterms:modified xsi:type="dcterms:W3CDTF">2022-10-23T13:22:17Z</dcterms:modified>
</cp:coreProperties>
</file>