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8" r:id="rId4"/>
    <p:sldId id="260" r:id="rId5"/>
    <p:sldId id="261" r:id="rId6"/>
    <p:sldId id="264" r:id="rId7"/>
    <p:sldId id="269" r:id="rId8"/>
    <p:sldId id="267"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60"/>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23/10/22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23/10/22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23/10/22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23/10/22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23/10/22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23/10/22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23/10/22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23/10/22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23/10/22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23/10/22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23/10/22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23/10/22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ctrTitle"/>
          </p:nvPr>
        </p:nvSpPr>
        <p:spPr>
          <a:xfrm>
            <a:off x="1524000" y="801665"/>
            <a:ext cx="9144000" cy="1139869"/>
          </a:xfrm>
        </p:spPr>
        <p:txBody>
          <a:bodyPr>
            <a:noAutofit/>
          </a:bodyPr>
          <a:lstStyle/>
          <a:p>
            <a:pPr algn="l"/>
            <a:r>
              <a:rPr lang="it-IT" sz="4000" b="1" dirty="0">
                <a:solidFill>
                  <a:srgbClr val="00B0F0"/>
                </a:solidFill>
              </a:rPr>
              <a:t>Diritto dell’Unione europea </a:t>
            </a:r>
            <a:br>
              <a:rPr lang="it-IT" sz="4000" b="1" dirty="0">
                <a:solidFill>
                  <a:srgbClr val="00B0F0"/>
                </a:solidFill>
              </a:rPr>
            </a:br>
            <a:r>
              <a:rPr lang="it-IT" sz="4000" b="1" dirty="0">
                <a:solidFill>
                  <a:srgbClr val="00B0F0"/>
                </a:solidFill>
              </a:rPr>
              <a:t>Prof. Dr. Alessandro Nato</a:t>
            </a:r>
          </a:p>
        </p:txBody>
      </p:sp>
      <p:pic>
        <p:nvPicPr>
          <p:cNvPr id="4" name="Immagine 3">
            <a:extLst>
              <a:ext uri="{FF2B5EF4-FFF2-40B4-BE49-F238E27FC236}">
                <a16:creationId xmlns:a16="http://schemas.microsoft.com/office/drawing/2014/main" id="{30381CA1-01E2-7911-B285-402F6CF7EC88}"/>
              </a:ext>
            </a:extLst>
          </p:cNvPr>
          <p:cNvPicPr>
            <a:picLocks noChangeAspect="1"/>
          </p:cNvPicPr>
          <p:nvPr/>
        </p:nvPicPr>
        <p:blipFill>
          <a:blip r:embed="rId2"/>
          <a:stretch>
            <a:fillRect/>
          </a:stretch>
        </p:blipFill>
        <p:spPr>
          <a:xfrm>
            <a:off x="8318500" y="241300"/>
            <a:ext cx="3873500" cy="1358900"/>
          </a:xfrm>
          <a:prstGeom prst="rect">
            <a:avLst/>
          </a:prstGeom>
        </p:spPr>
      </p:pic>
      <p:sp>
        <p:nvSpPr>
          <p:cNvPr id="3" name="Sottotitolo 2">
            <a:extLst>
              <a:ext uri="{FF2B5EF4-FFF2-40B4-BE49-F238E27FC236}">
                <a16:creationId xmlns:a16="http://schemas.microsoft.com/office/drawing/2014/main" id="{217CB69F-F640-CEDA-212E-18CE2713562F}"/>
              </a:ext>
            </a:extLst>
          </p:cNvPr>
          <p:cNvSpPr>
            <a:spLocks noGrp="1"/>
          </p:cNvSpPr>
          <p:nvPr>
            <p:ph type="subTitle" idx="1"/>
          </p:nvPr>
        </p:nvSpPr>
        <p:spPr>
          <a:xfrm>
            <a:off x="1524000" y="2855934"/>
            <a:ext cx="9144000" cy="2401866"/>
          </a:xfrm>
        </p:spPr>
        <p:txBody>
          <a:bodyPr>
            <a:normAutofit/>
          </a:bodyPr>
          <a:lstStyle/>
          <a:p>
            <a:pPr algn="l"/>
            <a:r>
              <a:rPr lang="it-IT" sz="3200" b="1" dirty="0"/>
              <a:t>Lezione 17</a:t>
            </a:r>
          </a:p>
          <a:p>
            <a:pPr algn="l"/>
            <a:r>
              <a:rPr lang="it-IT" sz="3200" b="1" dirty="0"/>
              <a:t>Tutela giudiziaria e risarcimento dei danni; Tutela giudiziaria e interpretazione conforme </a:t>
            </a:r>
          </a:p>
          <a:p>
            <a:pPr algn="l"/>
            <a:endParaRPr lang="it-IT" sz="3200" b="1" dirty="0"/>
          </a:p>
          <a:p>
            <a:pPr algn="l"/>
            <a:endParaRPr lang="it-IT" sz="3200" b="1" dirty="0"/>
          </a:p>
        </p:txBody>
      </p:sp>
      <p:pic>
        <p:nvPicPr>
          <p:cNvPr id="5" name="Immagine 4">
            <a:extLst>
              <a:ext uri="{FF2B5EF4-FFF2-40B4-BE49-F238E27FC236}">
                <a16:creationId xmlns:a16="http://schemas.microsoft.com/office/drawing/2014/main" id="{54E9DFBC-80B0-B44E-F69B-9F07A92ABB98}"/>
              </a:ext>
            </a:extLst>
          </p:cNvPr>
          <p:cNvPicPr>
            <a:picLocks noChangeAspect="1"/>
          </p:cNvPicPr>
          <p:nvPr/>
        </p:nvPicPr>
        <p:blipFill>
          <a:blip r:embed="rId3"/>
          <a:stretch>
            <a:fillRect/>
          </a:stretch>
        </p:blipFill>
        <p:spPr>
          <a:xfrm>
            <a:off x="2322535" y="5123145"/>
            <a:ext cx="7772400" cy="1179458"/>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83A6D4-6480-9EEA-FCBB-F53AB7DE5531}"/>
              </a:ext>
            </a:extLst>
          </p:cNvPr>
          <p:cNvSpPr>
            <a:spLocks noGrp="1"/>
          </p:cNvSpPr>
          <p:nvPr>
            <p:ph type="title"/>
          </p:nvPr>
        </p:nvSpPr>
        <p:spPr>
          <a:xfrm>
            <a:off x="838200" y="365125"/>
            <a:ext cx="10515600" cy="662009"/>
          </a:xfrm>
        </p:spPr>
        <p:txBody>
          <a:bodyPr>
            <a:normAutofit fontScale="90000"/>
          </a:bodyPr>
          <a:lstStyle/>
          <a:p>
            <a:r>
              <a:rPr lang="it-IT" sz="4400" b="1" dirty="0">
                <a:solidFill>
                  <a:srgbClr val="00B0F0"/>
                </a:solidFill>
              </a:rPr>
              <a:t>Tutela giudiziaria e risarcimento dei danni</a:t>
            </a:r>
            <a:endParaRPr lang="it-IT" dirty="0">
              <a:solidFill>
                <a:srgbClr val="00B0F0"/>
              </a:solidFill>
            </a:endParaRPr>
          </a:p>
        </p:txBody>
      </p:sp>
      <p:sp>
        <p:nvSpPr>
          <p:cNvPr id="3" name="Segnaposto contenuto 2">
            <a:extLst>
              <a:ext uri="{FF2B5EF4-FFF2-40B4-BE49-F238E27FC236}">
                <a16:creationId xmlns:a16="http://schemas.microsoft.com/office/drawing/2014/main" id="{3A6A49AA-2280-28E6-AAC3-F57E0C1A5947}"/>
              </a:ext>
            </a:extLst>
          </p:cNvPr>
          <p:cNvSpPr>
            <a:spLocks noGrp="1"/>
          </p:cNvSpPr>
          <p:nvPr>
            <p:ph idx="1"/>
          </p:nvPr>
        </p:nvSpPr>
        <p:spPr>
          <a:xfrm>
            <a:off x="838200" y="1240076"/>
            <a:ext cx="10515600" cy="5386191"/>
          </a:xfrm>
        </p:spPr>
        <p:txBody>
          <a:bodyPr>
            <a:normAutofit fontScale="92500" lnSpcReduction="10000"/>
          </a:bodyPr>
          <a:lstStyle/>
          <a:p>
            <a:r>
              <a:rPr lang="it-IT" sz="2600" dirty="0"/>
              <a:t>Gli ordinamenti nazionali devono prevedere i rimedi per garantire l’effettività del diritto UE. </a:t>
            </a:r>
          </a:p>
          <a:p>
            <a:r>
              <a:rPr lang="it-IT" sz="2600" dirty="0"/>
              <a:t>Tra questi rimedi rientrano:</a:t>
            </a:r>
          </a:p>
          <a:p>
            <a:pPr marL="514350" indent="-514350">
              <a:buFont typeface="+mj-lt"/>
              <a:buAutoNum type="alphaLcParenR"/>
            </a:pPr>
            <a:r>
              <a:rPr lang="it-IT" sz="2600" dirty="0"/>
              <a:t>La tutela cautelare in presenza di rinvio pregiudiziale di interpretazione;</a:t>
            </a:r>
          </a:p>
          <a:p>
            <a:pPr marL="514350" indent="-514350">
              <a:buFont typeface="+mj-lt"/>
              <a:buAutoNum type="alphaLcParenR"/>
            </a:pPr>
            <a:r>
              <a:rPr lang="it-IT" sz="2600" dirty="0"/>
              <a:t>La tutela cautelare in presenza di rinvio pregiudiziale di validità;</a:t>
            </a:r>
          </a:p>
          <a:p>
            <a:pPr marL="514350" indent="-514350">
              <a:buFont typeface="+mj-lt"/>
              <a:buAutoNum type="alphaLcParenR"/>
            </a:pPr>
            <a:r>
              <a:rPr lang="it-IT" sz="2600" dirty="0"/>
              <a:t>Il diritto al risarcimento del danno tra privati per violazione del diritto UE:</a:t>
            </a:r>
          </a:p>
          <a:p>
            <a:pPr lvl="1">
              <a:buFont typeface="Courier New" panose="02070309020205020404" pitchFamily="49" charset="0"/>
              <a:buChar char="o"/>
            </a:pPr>
            <a:r>
              <a:rPr lang="it-IT" dirty="0"/>
              <a:t>Meccanismo uniforme di applicazione del diritto dell’Unione europea dinanzi ai giudici nazionali.</a:t>
            </a:r>
          </a:p>
          <a:p>
            <a:pPr lvl="1">
              <a:buFont typeface="Courier New" panose="02070309020205020404" pitchFamily="49" charset="0"/>
              <a:buChar char="o"/>
            </a:pPr>
            <a:r>
              <a:rPr lang="it-IT" dirty="0"/>
              <a:t>Azione di creazione pretoria da parte della Corte di giustizia.</a:t>
            </a:r>
          </a:p>
          <a:p>
            <a:pPr lvl="1">
              <a:buFont typeface="Courier New" panose="02070309020205020404" pitchFamily="49" charset="0"/>
              <a:buChar char="o"/>
            </a:pPr>
            <a:r>
              <a:rPr lang="it-IT" dirty="0"/>
              <a:t>Carattere generale del rimedio.</a:t>
            </a:r>
          </a:p>
          <a:p>
            <a:pPr lvl="1">
              <a:buFont typeface="Courier New" panose="02070309020205020404" pitchFamily="49" charset="0"/>
              <a:buChar char="o"/>
            </a:pPr>
            <a:r>
              <a:rPr lang="it-IT" dirty="0"/>
              <a:t>Sarebbe messa a repentaglio la piena efficacia delle norme UE se i singoli non avessero la possibilità di </a:t>
            </a:r>
            <a:r>
              <a:rPr lang="it-IT" b="1" dirty="0">
                <a:solidFill>
                  <a:srgbClr val="0070C0"/>
                </a:solidFill>
              </a:rPr>
              <a:t>ottenere un risarcimento ove i loro diritti siano lesi da una violazione del diritto UE imputabile ad uno SM</a:t>
            </a:r>
            <a:r>
              <a:rPr lang="it-IT" dirty="0"/>
              <a:t>. Il principio della responsabilità dello SM per danni causati ai singoli da violazioni del diritto UE ad esso imputabili è inerente al sistema del Trattato (</a:t>
            </a:r>
            <a:r>
              <a:rPr lang="it-IT" dirty="0" err="1"/>
              <a:t>Franchovic</a:t>
            </a:r>
            <a:r>
              <a:rPr lang="it-IT" dirty="0"/>
              <a:t>). </a:t>
            </a:r>
          </a:p>
          <a:p>
            <a:pPr marL="514350" indent="-514350">
              <a:buFont typeface="+mj-lt"/>
              <a:buAutoNum type="alphaLcParenR"/>
            </a:pPr>
            <a:endParaRPr lang="it-IT" dirty="0"/>
          </a:p>
        </p:txBody>
      </p:sp>
    </p:spTree>
    <p:extLst>
      <p:ext uri="{BB962C8B-B14F-4D97-AF65-F5344CB8AC3E}">
        <p14:creationId xmlns:p14="http://schemas.microsoft.com/office/powerpoint/2010/main" val="149170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357BD5-6AC4-924F-0769-0E0CEFCE22EF}"/>
              </a:ext>
            </a:extLst>
          </p:cNvPr>
          <p:cNvSpPr>
            <a:spLocks noGrp="1"/>
          </p:cNvSpPr>
          <p:nvPr>
            <p:ph type="title"/>
          </p:nvPr>
        </p:nvSpPr>
        <p:spPr>
          <a:xfrm>
            <a:off x="838200" y="365126"/>
            <a:ext cx="10515600" cy="887478"/>
          </a:xfrm>
        </p:spPr>
        <p:txBody>
          <a:bodyPr>
            <a:normAutofit fontScale="90000"/>
          </a:bodyPr>
          <a:lstStyle/>
          <a:p>
            <a:r>
              <a:rPr lang="it-IT" sz="3600" b="1" dirty="0">
                <a:solidFill>
                  <a:srgbClr val="00B0F0"/>
                </a:solidFill>
              </a:rPr>
              <a:t>Risarcimento del danno da violazione del diritto dell’Unione europea</a:t>
            </a:r>
            <a:endParaRPr lang="it-IT" sz="3600" dirty="0">
              <a:solidFill>
                <a:srgbClr val="00B0F0"/>
              </a:solidFill>
            </a:endParaRPr>
          </a:p>
        </p:txBody>
      </p:sp>
      <p:sp>
        <p:nvSpPr>
          <p:cNvPr id="3" name="Segnaposto contenuto 2">
            <a:extLst>
              <a:ext uri="{FF2B5EF4-FFF2-40B4-BE49-F238E27FC236}">
                <a16:creationId xmlns:a16="http://schemas.microsoft.com/office/drawing/2014/main" id="{67FFB586-BE0B-D045-1ED5-FB688F043209}"/>
              </a:ext>
            </a:extLst>
          </p:cNvPr>
          <p:cNvSpPr>
            <a:spLocks noGrp="1"/>
          </p:cNvSpPr>
          <p:nvPr>
            <p:ph idx="1"/>
          </p:nvPr>
        </p:nvSpPr>
        <p:spPr>
          <a:xfrm>
            <a:off x="838200" y="1478071"/>
            <a:ext cx="10515600" cy="4698892"/>
          </a:xfrm>
        </p:spPr>
        <p:txBody>
          <a:bodyPr>
            <a:normAutofit/>
          </a:bodyPr>
          <a:lstStyle/>
          <a:p>
            <a:pPr algn="just"/>
            <a:r>
              <a:rPr lang="it-IT" sz="2400" dirty="0"/>
              <a:t>La sentenza </a:t>
            </a:r>
            <a:r>
              <a:rPr lang="it-IT" sz="2400" b="1" i="1" dirty="0" err="1">
                <a:solidFill>
                  <a:srgbClr val="0070C0"/>
                </a:solidFill>
              </a:rPr>
              <a:t>Francovich</a:t>
            </a:r>
            <a:r>
              <a:rPr lang="it-IT" sz="2400" dirty="0"/>
              <a:t> (CGUE, sentenza 19 novembre 1991, </a:t>
            </a:r>
            <a:r>
              <a:rPr lang="it-IT" sz="2400" dirty="0" err="1"/>
              <a:t>Francovich</a:t>
            </a:r>
            <a:r>
              <a:rPr lang="it-IT" sz="2400" dirty="0"/>
              <a:t>) afferma la responsabilità dello Stato per violazione del diritto U.E:</a:t>
            </a:r>
          </a:p>
          <a:p>
            <a:pPr marL="1200150" lvl="1" indent="-742950">
              <a:buFont typeface="+mj-lt"/>
              <a:buAutoNum type="alphaLcParenR"/>
            </a:pPr>
            <a:r>
              <a:rPr lang="it-IT" dirty="0"/>
              <a:t>sia per comportamento omissivo, ovvero per non aver proceduto a recepire una direttiva, </a:t>
            </a:r>
          </a:p>
          <a:p>
            <a:pPr marL="1200150" lvl="1" indent="-742950">
              <a:buFont typeface="+mj-lt"/>
              <a:buAutoNum type="alphaLcParenR"/>
            </a:pPr>
            <a:r>
              <a:rPr lang="it-IT" dirty="0"/>
              <a:t>sia per comportamento attivo consistito nell’emanazioni di atti legislativi contrari alle fonti del diritto europeo. </a:t>
            </a:r>
          </a:p>
          <a:p>
            <a:r>
              <a:rPr lang="it-IT" sz="2200" b="0" i="0" u="none" strike="noStrike" dirty="0">
                <a:solidFill>
                  <a:srgbClr val="0C0C0F"/>
                </a:solidFill>
                <a:effectLst/>
                <a:latin typeface="Lato" panose="020F0502020204030203" pitchFamily="34" charset="0"/>
              </a:rPr>
              <a:t>In tale circostanza, il privato leso nella sua posizione giuridica soggettiva, sia essa di diritto soggettivo che di interesse legittimo, può chiedere allo Stato inadempiente il risarcimento del danno alla presenza delle seguenti </a:t>
            </a:r>
            <a:r>
              <a:rPr lang="it-IT" sz="2200" b="1" i="1" u="none" strike="noStrike" dirty="0">
                <a:solidFill>
                  <a:srgbClr val="0070C0"/>
                </a:solidFill>
                <a:effectLst/>
                <a:latin typeface="Lato" panose="020F0502020204030203" pitchFamily="34" charset="0"/>
              </a:rPr>
              <a:t>condizioni</a:t>
            </a:r>
            <a:r>
              <a:rPr lang="it-IT" sz="2200" b="0" i="0" u="none" strike="noStrike" dirty="0">
                <a:solidFill>
                  <a:srgbClr val="0C0C0F"/>
                </a:solidFill>
                <a:effectLst/>
                <a:latin typeface="Lato" panose="020F0502020204030203" pitchFamily="34" charset="0"/>
              </a:rPr>
              <a:t>: </a:t>
            </a:r>
          </a:p>
          <a:p>
            <a:pPr lvl="1"/>
            <a:r>
              <a:rPr lang="it-IT" sz="2000" b="1" i="0" u="none" strike="noStrike" dirty="0">
                <a:solidFill>
                  <a:srgbClr val="0C0C0F"/>
                </a:solidFill>
                <a:effectLst/>
                <a:latin typeface="Lato" panose="020F0502020204030203" pitchFamily="34" charset="0"/>
              </a:rPr>
              <a:t>l’attribuzione certa di un diritto tramite una fonte comunitaria; </a:t>
            </a:r>
          </a:p>
          <a:p>
            <a:pPr lvl="1"/>
            <a:r>
              <a:rPr lang="it-IT" sz="2000" b="1" i="0" u="none" strike="noStrike" dirty="0">
                <a:solidFill>
                  <a:srgbClr val="0C0C0F"/>
                </a:solidFill>
                <a:effectLst/>
                <a:latin typeface="Lato" panose="020F0502020204030203" pitchFamily="34" charset="0"/>
              </a:rPr>
              <a:t>nesso di causalità tra violazione dell’obbligo e l’attribuzione del diritto; </a:t>
            </a:r>
          </a:p>
          <a:p>
            <a:pPr lvl="1"/>
            <a:r>
              <a:rPr lang="it-IT" sz="2000" b="1" i="0" u="none" strike="noStrike" dirty="0">
                <a:solidFill>
                  <a:srgbClr val="0C0C0F"/>
                </a:solidFill>
                <a:effectLst/>
                <a:latin typeface="Lato" panose="020F0502020204030203" pitchFamily="34" charset="0"/>
              </a:rPr>
              <a:t>la sussistenza di un danno risarcibile subito dal privato.</a:t>
            </a:r>
          </a:p>
          <a:p>
            <a:pPr marL="0" indent="0">
              <a:buNone/>
            </a:pPr>
            <a:endParaRPr lang="it-IT" sz="2800" dirty="0"/>
          </a:p>
          <a:p>
            <a:pPr marL="0" indent="0">
              <a:buNone/>
            </a:pPr>
            <a:endParaRPr lang="it-IT" sz="2800" dirty="0"/>
          </a:p>
          <a:p>
            <a:endParaRPr lang="it-IT" dirty="0"/>
          </a:p>
        </p:txBody>
      </p:sp>
    </p:spTree>
    <p:extLst>
      <p:ext uri="{BB962C8B-B14F-4D97-AF65-F5344CB8AC3E}">
        <p14:creationId xmlns:p14="http://schemas.microsoft.com/office/powerpoint/2010/main" val="260330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00E821-9A97-3535-4115-A37583E5911B}"/>
              </a:ext>
            </a:extLst>
          </p:cNvPr>
          <p:cNvSpPr>
            <a:spLocks noGrp="1"/>
          </p:cNvSpPr>
          <p:nvPr>
            <p:ph type="title"/>
          </p:nvPr>
        </p:nvSpPr>
        <p:spPr/>
        <p:txBody>
          <a:bodyPr>
            <a:normAutofit/>
          </a:bodyPr>
          <a:lstStyle/>
          <a:p>
            <a:r>
              <a:rPr lang="it-IT" sz="4000" b="1" dirty="0">
                <a:solidFill>
                  <a:srgbClr val="00B0F0"/>
                </a:solidFill>
              </a:rPr>
              <a:t>Risarcimento del danno da violazione del diritto dell’Unione europea</a:t>
            </a:r>
            <a:endParaRPr lang="it-IT" sz="4000" dirty="0"/>
          </a:p>
        </p:txBody>
      </p:sp>
      <p:sp>
        <p:nvSpPr>
          <p:cNvPr id="3" name="Segnaposto contenuto 2">
            <a:extLst>
              <a:ext uri="{FF2B5EF4-FFF2-40B4-BE49-F238E27FC236}">
                <a16:creationId xmlns:a16="http://schemas.microsoft.com/office/drawing/2014/main" id="{91C177CF-1FD6-E9B9-0DF2-A41D0A0829E1}"/>
              </a:ext>
            </a:extLst>
          </p:cNvPr>
          <p:cNvSpPr>
            <a:spLocks noGrp="1"/>
          </p:cNvSpPr>
          <p:nvPr>
            <p:ph idx="1"/>
          </p:nvPr>
        </p:nvSpPr>
        <p:spPr/>
        <p:txBody>
          <a:bodyPr>
            <a:normAutofit fontScale="92500" lnSpcReduction="20000"/>
          </a:bodyPr>
          <a:lstStyle/>
          <a:p>
            <a:pPr marL="0" indent="0">
              <a:buNone/>
            </a:pPr>
            <a:r>
              <a:rPr lang="it-IT" sz="2800" dirty="0"/>
              <a:t>In particolare tali condizioni condizioni</a:t>
            </a:r>
            <a:r>
              <a:rPr lang="it-IT" dirty="0"/>
              <a:t> prevedono:</a:t>
            </a:r>
            <a:endParaRPr lang="it-IT" sz="2800" b="1" dirty="0"/>
          </a:p>
          <a:p>
            <a:pPr marL="0" indent="0">
              <a:buNone/>
            </a:pPr>
            <a:r>
              <a:rPr lang="it-IT" sz="2800" b="1" dirty="0">
                <a:solidFill>
                  <a:srgbClr val="0070C0"/>
                </a:solidFill>
              </a:rPr>
              <a:t>a) Violazione di norme dirette a conferire diritti ai singoli:</a:t>
            </a:r>
          </a:p>
          <a:p>
            <a:r>
              <a:rPr lang="it-IT" sz="2800" dirty="0"/>
              <a:t>Norme dotate di efficacia diretta (es. sentenza </a:t>
            </a:r>
            <a:r>
              <a:rPr lang="it-IT" sz="2800" i="1" dirty="0"/>
              <a:t>Brasserie </a:t>
            </a:r>
            <a:r>
              <a:rPr lang="it-IT" sz="2800" i="1" dirty="0" err="1"/>
              <a:t>du</a:t>
            </a:r>
            <a:r>
              <a:rPr lang="it-IT" sz="2800" i="1" dirty="0"/>
              <a:t> </a:t>
            </a:r>
            <a:r>
              <a:rPr lang="it-IT" sz="2800" i="1" dirty="0" err="1"/>
              <a:t>Pecheur</a:t>
            </a:r>
            <a:r>
              <a:rPr lang="it-IT" sz="2800" dirty="0"/>
              <a:t>: libera circolazione delle merci);</a:t>
            </a:r>
          </a:p>
          <a:p>
            <a:r>
              <a:rPr lang="it-IT" sz="2800" dirty="0"/>
              <a:t>Norme non dotate di efficacia diretta (es. sentenza </a:t>
            </a:r>
            <a:r>
              <a:rPr lang="it-IT" sz="2800" i="1" dirty="0" err="1"/>
              <a:t>Francovich</a:t>
            </a:r>
            <a:r>
              <a:rPr lang="it-IT" sz="2800" dirty="0"/>
              <a:t>).</a:t>
            </a:r>
          </a:p>
          <a:p>
            <a:pPr marL="0" indent="0">
              <a:buNone/>
            </a:pPr>
            <a:r>
              <a:rPr lang="it-IT" b="1" dirty="0">
                <a:solidFill>
                  <a:srgbClr val="0070C0"/>
                </a:solidFill>
              </a:rPr>
              <a:t>b) </a:t>
            </a:r>
            <a:r>
              <a:rPr lang="it-IT" sz="2800" b="1" dirty="0">
                <a:solidFill>
                  <a:srgbClr val="0070C0"/>
                </a:solidFill>
              </a:rPr>
              <a:t>Violazione grave e manifesta:</a:t>
            </a:r>
          </a:p>
          <a:p>
            <a:r>
              <a:rPr lang="it-IT" sz="2800" dirty="0"/>
              <a:t>Violazione di una norma UE che non lascia alcun margine di discrezionalità ovvero superamento del margine di discrezionalità esistente.</a:t>
            </a:r>
          </a:p>
          <a:p>
            <a:r>
              <a:rPr lang="it-IT" sz="2800" dirty="0"/>
              <a:t>Irrilevanza dell’elemento psicologico.</a:t>
            </a:r>
          </a:p>
          <a:p>
            <a:pPr marL="0" indent="0">
              <a:buNone/>
            </a:pPr>
            <a:r>
              <a:rPr lang="it-IT" b="1" dirty="0">
                <a:solidFill>
                  <a:srgbClr val="0070C0"/>
                </a:solidFill>
              </a:rPr>
              <a:t>c) </a:t>
            </a:r>
            <a:r>
              <a:rPr lang="it-IT" sz="2800" b="1" dirty="0">
                <a:solidFill>
                  <a:srgbClr val="0070C0"/>
                </a:solidFill>
              </a:rPr>
              <a:t>Nesso di causalità</a:t>
            </a:r>
            <a:r>
              <a:rPr lang="it-IT" sz="2800" dirty="0">
                <a:solidFill>
                  <a:srgbClr val="0070C0"/>
                </a:solidFill>
              </a:rPr>
              <a:t>:</a:t>
            </a:r>
          </a:p>
          <a:p>
            <a:r>
              <a:rPr lang="it-IT" sz="2800" dirty="0"/>
              <a:t>rilevanza dei soli danni diretti.</a:t>
            </a:r>
          </a:p>
          <a:p>
            <a:endParaRPr lang="it-IT" dirty="0"/>
          </a:p>
        </p:txBody>
      </p:sp>
    </p:spTree>
    <p:extLst>
      <p:ext uri="{BB962C8B-B14F-4D97-AF65-F5344CB8AC3E}">
        <p14:creationId xmlns:p14="http://schemas.microsoft.com/office/powerpoint/2010/main" val="319410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690610-787B-0418-54E2-379A8B9A52E0}"/>
              </a:ext>
            </a:extLst>
          </p:cNvPr>
          <p:cNvSpPr>
            <a:spLocks noGrp="1"/>
          </p:cNvSpPr>
          <p:nvPr>
            <p:ph type="title"/>
          </p:nvPr>
        </p:nvSpPr>
        <p:spPr>
          <a:xfrm>
            <a:off x="838200" y="365125"/>
            <a:ext cx="10515600" cy="561801"/>
          </a:xfrm>
        </p:spPr>
        <p:txBody>
          <a:bodyPr>
            <a:noAutofit/>
          </a:bodyPr>
          <a:lstStyle/>
          <a:p>
            <a:r>
              <a:rPr lang="it-IT" sz="2800" b="1" dirty="0">
                <a:solidFill>
                  <a:srgbClr val="00B0F0"/>
                </a:solidFill>
              </a:rPr>
              <a:t>Risarcimento del danno da violazione del diritto dell’Unione europea</a:t>
            </a:r>
            <a:endParaRPr lang="it-IT" sz="2800" dirty="0"/>
          </a:p>
        </p:txBody>
      </p:sp>
      <p:sp>
        <p:nvSpPr>
          <p:cNvPr id="3" name="Segnaposto contenuto 2">
            <a:extLst>
              <a:ext uri="{FF2B5EF4-FFF2-40B4-BE49-F238E27FC236}">
                <a16:creationId xmlns:a16="http://schemas.microsoft.com/office/drawing/2014/main" id="{044E9AA0-C132-3669-84F8-06069C1125D7}"/>
              </a:ext>
            </a:extLst>
          </p:cNvPr>
          <p:cNvSpPr>
            <a:spLocks noGrp="1"/>
          </p:cNvSpPr>
          <p:nvPr>
            <p:ph idx="1"/>
          </p:nvPr>
        </p:nvSpPr>
        <p:spPr>
          <a:xfrm>
            <a:off x="838200" y="1352811"/>
            <a:ext cx="10515600" cy="4824152"/>
          </a:xfrm>
        </p:spPr>
        <p:txBody>
          <a:bodyPr>
            <a:normAutofit fontScale="85000" lnSpcReduction="10000"/>
          </a:bodyPr>
          <a:lstStyle/>
          <a:p>
            <a:r>
              <a:rPr lang="it-IT" sz="2800" b="1" dirty="0">
                <a:solidFill>
                  <a:srgbClr val="0070C0"/>
                </a:solidFill>
              </a:rPr>
              <a:t>Cosa fa scattare la violazione?</a:t>
            </a:r>
            <a:endParaRPr lang="it-IT" sz="2800" dirty="0">
              <a:solidFill>
                <a:srgbClr val="0070C0"/>
              </a:solidFill>
            </a:endParaRPr>
          </a:p>
          <a:p>
            <a:pPr marL="514350" indent="-514350">
              <a:buFont typeface="+mj-lt"/>
              <a:buAutoNum type="alphaLcParenR"/>
            </a:pPr>
            <a:r>
              <a:rPr lang="it-IT" sz="2800" dirty="0"/>
              <a:t>Violazione da parte degli organi </a:t>
            </a:r>
            <a:r>
              <a:rPr lang="it-IT" sz="2800" b="1" dirty="0">
                <a:solidFill>
                  <a:srgbClr val="0070C0"/>
                </a:solidFill>
              </a:rPr>
              <a:t>legislativi </a:t>
            </a:r>
            <a:r>
              <a:rPr lang="it-IT" sz="2800" dirty="0"/>
              <a:t>(es. mancata attuazione di una direttiva);</a:t>
            </a:r>
          </a:p>
          <a:p>
            <a:pPr marL="514350" indent="-514350">
              <a:buFont typeface="+mj-lt"/>
              <a:buAutoNum type="alphaLcParenR"/>
            </a:pPr>
            <a:r>
              <a:rPr lang="it-IT" sz="2800" dirty="0"/>
              <a:t>Violazione da parte degli organi </a:t>
            </a:r>
            <a:r>
              <a:rPr lang="it-IT" sz="2800" b="1" dirty="0">
                <a:solidFill>
                  <a:srgbClr val="0070C0"/>
                </a:solidFill>
              </a:rPr>
              <a:t>esecutivi</a:t>
            </a:r>
            <a:r>
              <a:rPr lang="it-IT" sz="2800" dirty="0"/>
              <a:t> (es. diniego di iscrizione a un albo);</a:t>
            </a:r>
          </a:p>
          <a:p>
            <a:pPr marL="514350" indent="-514350">
              <a:buFont typeface="+mj-lt"/>
              <a:buAutoNum type="alphaLcParenR"/>
            </a:pPr>
            <a:r>
              <a:rPr lang="it-IT" sz="2800" dirty="0"/>
              <a:t>Violazione da parte </a:t>
            </a:r>
            <a:r>
              <a:rPr lang="it-IT" dirty="0"/>
              <a:t>degli </a:t>
            </a:r>
            <a:r>
              <a:rPr lang="it-IT" sz="2800" dirty="0"/>
              <a:t>organi </a:t>
            </a:r>
            <a:r>
              <a:rPr lang="it-IT" sz="2800" b="1" dirty="0">
                <a:solidFill>
                  <a:srgbClr val="0070C0"/>
                </a:solidFill>
              </a:rPr>
              <a:t>giudiziari</a:t>
            </a:r>
            <a:r>
              <a:rPr lang="it-IT" sz="2800" dirty="0"/>
              <a:t> (errata attuazione diritto UE).</a:t>
            </a:r>
          </a:p>
          <a:p>
            <a:pPr marL="0" indent="0">
              <a:buNone/>
            </a:pPr>
            <a:r>
              <a:rPr lang="it-IT" i="1" dirty="0"/>
              <a:t>	</a:t>
            </a:r>
            <a:r>
              <a:rPr lang="it-IT" sz="2800" i="1" dirty="0"/>
              <a:t>CGUE, sentenza 30 settembre 2003, </a:t>
            </a:r>
            <a:r>
              <a:rPr lang="it-IT" sz="2800" i="1" dirty="0" err="1"/>
              <a:t>Köbler</a:t>
            </a:r>
            <a:r>
              <a:rPr lang="it-IT" sz="2800" i="1" dirty="0"/>
              <a:t>:</a:t>
            </a:r>
          </a:p>
          <a:p>
            <a:pPr marL="0" indent="0">
              <a:buNone/>
            </a:pPr>
            <a:r>
              <a:rPr lang="it-IT" sz="2800" dirty="0"/>
              <a:t>	La responsabilità dello Stato per danni causati dalla decisione di un 	</a:t>
            </a:r>
            <a:r>
              <a:rPr lang="it-IT" sz="2800" b="1" dirty="0">
                <a:solidFill>
                  <a:srgbClr val="0070C0"/>
                </a:solidFill>
              </a:rPr>
              <a:t>organo giurisdizionale di ultimo grado </a:t>
            </a:r>
            <a:r>
              <a:rPr lang="it-IT" sz="2800" dirty="0"/>
              <a:t>che viola una norma di diritto UE 	può 	sussistere solo nel caso in cui il giudice abbia violato in maniera 	manifesta il diritto vigente […] (considerando) il grado di chiarezza e di 	precisione della norma violata, il carattere intenzionale della 	violazione, la scusabilità dell'errore di diritto, la posizione adottata 	eventualmente da un'istituzione UE nonché la mancata osservanza 	dell’obbligo di rinvio pregiudiziale.</a:t>
            </a:r>
          </a:p>
          <a:p>
            <a:pPr>
              <a:buFontTx/>
              <a:buChar char="-"/>
            </a:pPr>
            <a:endParaRPr lang="it-IT" sz="2800" dirty="0"/>
          </a:p>
          <a:p>
            <a:endParaRPr lang="it-IT" dirty="0"/>
          </a:p>
        </p:txBody>
      </p:sp>
    </p:spTree>
    <p:extLst>
      <p:ext uri="{BB962C8B-B14F-4D97-AF65-F5344CB8AC3E}">
        <p14:creationId xmlns:p14="http://schemas.microsoft.com/office/powerpoint/2010/main" val="92354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E57C35-277B-B8D3-F412-1C09C90C0FD0}"/>
              </a:ext>
            </a:extLst>
          </p:cNvPr>
          <p:cNvSpPr>
            <a:spLocks noGrp="1"/>
          </p:cNvSpPr>
          <p:nvPr>
            <p:ph type="title"/>
          </p:nvPr>
        </p:nvSpPr>
        <p:spPr>
          <a:xfrm>
            <a:off x="838200" y="365126"/>
            <a:ext cx="10515600" cy="1025264"/>
          </a:xfrm>
        </p:spPr>
        <p:txBody>
          <a:bodyPr/>
          <a:lstStyle/>
          <a:p>
            <a:r>
              <a:rPr lang="it-IT" b="1" dirty="0">
                <a:solidFill>
                  <a:srgbClr val="00B0F0"/>
                </a:solidFill>
              </a:rPr>
              <a:t>Interpretazione conforme</a:t>
            </a:r>
          </a:p>
        </p:txBody>
      </p:sp>
      <p:sp>
        <p:nvSpPr>
          <p:cNvPr id="3" name="Segnaposto contenuto 2">
            <a:extLst>
              <a:ext uri="{FF2B5EF4-FFF2-40B4-BE49-F238E27FC236}">
                <a16:creationId xmlns:a16="http://schemas.microsoft.com/office/drawing/2014/main" id="{FFDA6D85-5DFB-13B8-059E-22FBB8A4B875}"/>
              </a:ext>
            </a:extLst>
          </p:cNvPr>
          <p:cNvSpPr>
            <a:spLocks noGrp="1"/>
          </p:cNvSpPr>
          <p:nvPr>
            <p:ph idx="1"/>
          </p:nvPr>
        </p:nvSpPr>
        <p:spPr>
          <a:xfrm>
            <a:off x="838200" y="1390390"/>
            <a:ext cx="10515600" cy="4786573"/>
          </a:xfrm>
        </p:spPr>
        <p:txBody>
          <a:bodyPr>
            <a:normAutofit fontScale="92500" lnSpcReduction="10000"/>
          </a:bodyPr>
          <a:lstStyle/>
          <a:p>
            <a:r>
              <a:rPr lang="it-IT" sz="2800" b="1" dirty="0">
                <a:solidFill>
                  <a:srgbClr val="0070C0"/>
                </a:solidFill>
              </a:rPr>
              <a:t>Cosa è l’obbligo di interpretazione conforme del diritto UE?</a:t>
            </a:r>
          </a:p>
          <a:p>
            <a:r>
              <a:rPr lang="it-IT" b="1" dirty="0">
                <a:solidFill>
                  <a:srgbClr val="0070C0"/>
                </a:solidFill>
              </a:rPr>
              <a:t>Definizione</a:t>
            </a:r>
            <a:r>
              <a:rPr lang="it-IT" dirty="0"/>
              <a:t>: Obbligo gravante su tutti gli interpreti del diritto nazionale ( giudici e pubbliche amministrazioni) di prendere in considerazione tutte le norme del diritto interno – ed utilizzare tutti i metodi di interpretazione ad esso riconosciuti - per addivenire ad un risultato conforme a quello voluto dall’ordinamento UE. </a:t>
            </a:r>
          </a:p>
          <a:p>
            <a:r>
              <a:rPr lang="it-IT" sz="2800" dirty="0"/>
              <a:t>legame con efficacia diretta e primato del diritto dell’Unione europea.</a:t>
            </a:r>
          </a:p>
          <a:p>
            <a:r>
              <a:rPr lang="it-IT" sz="2800" dirty="0"/>
              <a:t>Meccanismo non previsto esplicitamente dai Trattati e di creazione pretoria.</a:t>
            </a:r>
          </a:p>
          <a:p>
            <a:r>
              <a:rPr lang="it-IT" sz="2800" dirty="0"/>
              <a:t>Obbligo di tutti gli organi degli Stati membri di dare applicazione effettiva al diritto dell’Unione europea.</a:t>
            </a:r>
          </a:p>
          <a:p>
            <a:r>
              <a:rPr lang="it-IT" sz="2800" dirty="0"/>
              <a:t>Obbligo dei giudici nazionali.</a:t>
            </a:r>
          </a:p>
          <a:p>
            <a:endParaRPr lang="it-IT" dirty="0"/>
          </a:p>
        </p:txBody>
      </p:sp>
    </p:spTree>
    <p:extLst>
      <p:ext uri="{BB962C8B-B14F-4D97-AF65-F5344CB8AC3E}">
        <p14:creationId xmlns:p14="http://schemas.microsoft.com/office/powerpoint/2010/main" val="312289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6AD29D-6BE9-71C9-F9F3-0A282E1153C7}"/>
              </a:ext>
            </a:extLst>
          </p:cNvPr>
          <p:cNvSpPr>
            <a:spLocks noGrp="1"/>
          </p:cNvSpPr>
          <p:nvPr>
            <p:ph type="title"/>
          </p:nvPr>
        </p:nvSpPr>
        <p:spPr>
          <a:xfrm>
            <a:off x="838200" y="365126"/>
            <a:ext cx="10515600" cy="849900"/>
          </a:xfrm>
        </p:spPr>
        <p:txBody>
          <a:bodyPr/>
          <a:lstStyle/>
          <a:p>
            <a:r>
              <a:rPr lang="it-IT" b="1" dirty="0">
                <a:solidFill>
                  <a:srgbClr val="00B0F0"/>
                </a:solidFill>
              </a:rPr>
              <a:t>Interpretazione conforme</a:t>
            </a:r>
            <a:endParaRPr lang="it-IT" dirty="0"/>
          </a:p>
        </p:txBody>
      </p:sp>
      <p:sp>
        <p:nvSpPr>
          <p:cNvPr id="3" name="Segnaposto contenuto 2">
            <a:extLst>
              <a:ext uri="{FF2B5EF4-FFF2-40B4-BE49-F238E27FC236}">
                <a16:creationId xmlns:a16="http://schemas.microsoft.com/office/drawing/2014/main" id="{B0EAB059-689C-77B5-B84F-73764984235C}"/>
              </a:ext>
            </a:extLst>
          </p:cNvPr>
          <p:cNvSpPr>
            <a:spLocks noGrp="1"/>
          </p:cNvSpPr>
          <p:nvPr>
            <p:ph idx="1"/>
          </p:nvPr>
        </p:nvSpPr>
        <p:spPr>
          <a:xfrm>
            <a:off x="838200" y="1528175"/>
            <a:ext cx="10515600" cy="4648788"/>
          </a:xfrm>
        </p:spPr>
        <p:txBody>
          <a:bodyPr/>
          <a:lstStyle/>
          <a:p>
            <a:r>
              <a:rPr lang="it-IT" sz="2600" b="1" dirty="0">
                <a:solidFill>
                  <a:srgbClr val="0070C0"/>
                </a:solidFill>
              </a:rPr>
              <a:t>Quale è il rapporto tra interpretazione conforme e disapplicazione? </a:t>
            </a:r>
          </a:p>
          <a:p>
            <a:r>
              <a:rPr lang="it-IT" sz="2600" dirty="0"/>
              <a:t>Prima di disapplicare il giudice nazionale deve tentare inutilmente la via dell’interpretazione conforme, individuando tra i vari mezzi offerti dall’ordinamento interno, quelli che appaiono più appropriati per tutelare i diritti attribuiti agli individui dal diritto comunitario. </a:t>
            </a:r>
          </a:p>
          <a:p>
            <a:r>
              <a:rPr lang="it-IT" sz="2600" dirty="0"/>
              <a:t>Si v. sentenza Pfeiffer, Corte di giustizia 5 Ottobre 2004, C-397/01 e C-403/01, relativa al divieto di superamento dell’orario massimo di lavoro settimanale di 48 ore. </a:t>
            </a:r>
          </a:p>
          <a:p>
            <a:endParaRPr lang="it-IT" dirty="0"/>
          </a:p>
        </p:txBody>
      </p:sp>
    </p:spTree>
    <p:extLst>
      <p:ext uri="{BB962C8B-B14F-4D97-AF65-F5344CB8AC3E}">
        <p14:creationId xmlns:p14="http://schemas.microsoft.com/office/powerpoint/2010/main" val="403559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0EC8B2-BB03-83E6-E57D-AC71808A9002}"/>
              </a:ext>
            </a:extLst>
          </p:cNvPr>
          <p:cNvSpPr>
            <a:spLocks noGrp="1"/>
          </p:cNvSpPr>
          <p:nvPr>
            <p:ph type="title"/>
          </p:nvPr>
        </p:nvSpPr>
        <p:spPr>
          <a:xfrm>
            <a:off x="838200" y="365125"/>
            <a:ext cx="10515600" cy="586853"/>
          </a:xfrm>
        </p:spPr>
        <p:txBody>
          <a:bodyPr>
            <a:noAutofit/>
          </a:bodyPr>
          <a:lstStyle/>
          <a:p>
            <a:r>
              <a:rPr lang="it-IT" sz="3600" b="1" dirty="0">
                <a:solidFill>
                  <a:srgbClr val="00B0F0"/>
                </a:solidFill>
              </a:rPr>
              <a:t>Interpretazione conforme</a:t>
            </a:r>
            <a:endParaRPr lang="it-IT" sz="3600" dirty="0"/>
          </a:p>
        </p:txBody>
      </p:sp>
      <p:sp>
        <p:nvSpPr>
          <p:cNvPr id="3" name="Segnaposto contenuto 2">
            <a:extLst>
              <a:ext uri="{FF2B5EF4-FFF2-40B4-BE49-F238E27FC236}">
                <a16:creationId xmlns:a16="http://schemas.microsoft.com/office/drawing/2014/main" id="{1110867E-514D-7E15-D154-412E63678693}"/>
              </a:ext>
            </a:extLst>
          </p:cNvPr>
          <p:cNvSpPr>
            <a:spLocks noGrp="1"/>
          </p:cNvSpPr>
          <p:nvPr>
            <p:ph idx="1"/>
          </p:nvPr>
        </p:nvSpPr>
        <p:spPr>
          <a:xfrm>
            <a:off x="838200" y="1202498"/>
            <a:ext cx="10515600" cy="5473875"/>
          </a:xfrm>
        </p:spPr>
        <p:txBody>
          <a:bodyPr>
            <a:normAutofit fontScale="85000" lnSpcReduction="20000"/>
          </a:bodyPr>
          <a:lstStyle/>
          <a:p>
            <a:r>
              <a:rPr lang="it-IT" b="1" dirty="0">
                <a:solidFill>
                  <a:srgbClr val="0070C0"/>
                </a:solidFill>
              </a:rPr>
              <a:t>Quale è il rapporto tra interpretazione conforme e direttive?</a:t>
            </a:r>
            <a:endParaRPr lang="it-IT" sz="2800" b="1" dirty="0">
              <a:solidFill>
                <a:srgbClr val="0070C0"/>
              </a:solidFill>
            </a:endParaRPr>
          </a:p>
          <a:p>
            <a:pPr>
              <a:buFont typeface="Courier New" panose="02070309020205020404" pitchFamily="49" charset="0"/>
              <a:buChar char="o"/>
            </a:pPr>
            <a:r>
              <a:rPr lang="it-IT" sz="2800" dirty="0"/>
              <a:t>Interpretazione conforme con riferimento alle </a:t>
            </a:r>
            <a:r>
              <a:rPr lang="it-IT" sz="2800" b="1" dirty="0">
                <a:solidFill>
                  <a:srgbClr val="0070C0"/>
                </a:solidFill>
              </a:rPr>
              <a:t>direttive</a:t>
            </a:r>
            <a:r>
              <a:rPr lang="it-IT" sz="2800" dirty="0"/>
              <a:t> quale rimedio alternativo all’efficacia diretta in mancanza dei relativi requisiti.</a:t>
            </a:r>
          </a:p>
          <a:p>
            <a:pPr>
              <a:buFont typeface="Courier New" panose="02070309020205020404" pitchFamily="49" charset="0"/>
              <a:buChar char="o"/>
            </a:pPr>
            <a:r>
              <a:rPr lang="it-IT" sz="2800" dirty="0"/>
              <a:t>Uso dell’interpretazione conforme nei rapporti </a:t>
            </a:r>
            <a:r>
              <a:rPr lang="it-IT" sz="2800" b="1" dirty="0">
                <a:solidFill>
                  <a:srgbClr val="0070C0"/>
                </a:solidFill>
              </a:rPr>
              <a:t>orizzontali</a:t>
            </a:r>
            <a:r>
              <a:rPr lang="it-IT" sz="2800" dirty="0"/>
              <a:t>.</a:t>
            </a:r>
          </a:p>
          <a:p>
            <a:pPr>
              <a:buFont typeface="Courier New" panose="02070309020205020404" pitchFamily="49" charset="0"/>
              <a:buChar char="o"/>
            </a:pPr>
            <a:r>
              <a:rPr lang="it-IT" dirty="0"/>
              <a:t>l’obbligo di interpretazione conforme delle norme interne alla direttiva sussiste anche se si tratta di direttive non dotate di effetto diretto e «a prescindere dal fatto che si tratti di norme [interne] precedenti o successive» (Corte </a:t>
            </a:r>
            <a:r>
              <a:rPr lang="it-IT" dirty="0" err="1"/>
              <a:t>giust</a:t>
            </a:r>
            <a:r>
              <a:rPr lang="it-IT" dirty="0"/>
              <a:t>. 13 novembre 1990, c-106/89, </a:t>
            </a:r>
            <a:r>
              <a:rPr lang="it-IT" dirty="0" err="1"/>
              <a:t>Marleasing</a:t>
            </a:r>
            <a:r>
              <a:rPr lang="it-IT" dirty="0"/>
              <a:t>). </a:t>
            </a:r>
          </a:p>
          <a:p>
            <a:pPr>
              <a:buFont typeface="Courier New" panose="02070309020205020404" pitchFamily="49" charset="0"/>
              <a:buChar char="o"/>
            </a:pPr>
            <a:r>
              <a:rPr lang="it-IT" dirty="0"/>
              <a:t>Qualora si tratti di effetti orizzontali, il giudice è tenuto </a:t>
            </a:r>
            <a:r>
              <a:rPr lang="it-IT" dirty="0" err="1"/>
              <a:t>comqune</a:t>
            </a:r>
            <a:r>
              <a:rPr lang="it-IT" dirty="0"/>
              <a:t> a tentare la strada della interpretazione conforme (</a:t>
            </a:r>
            <a:r>
              <a:rPr lang="it-IT" dirty="0" err="1"/>
              <a:t>sent</a:t>
            </a:r>
            <a:r>
              <a:rPr lang="it-IT" dirty="0"/>
              <a:t>. </a:t>
            </a:r>
            <a:r>
              <a:rPr lang="it-IT" dirty="0" err="1"/>
              <a:t>Marleasing</a:t>
            </a:r>
            <a:r>
              <a:rPr lang="it-IT" dirty="0"/>
              <a:t>). </a:t>
            </a:r>
            <a:endParaRPr lang="it-IT" sz="2800" dirty="0"/>
          </a:p>
          <a:p>
            <a:r>
              <a:rPr lang="it-IT" sz="2800" dirty="0"/>
              <a:t>A tal proposito la </a:t>
            </a:r>
            <a:r>
              <a:rPr lang="it-IT" dirty="0"/>
              <a:t>sentenza </a:t>
            </a:r>
            <a:r>
              <a:rPr lang="it-IT" sz="2800" i="1" dirty="0"/>
              <a:t>CGUE, sentenza 10 aprile 1984, von Colson </a:t>
            </a:r>
            <a:r>
              <a:rPr lang="it-IT" sz="2800" dirty="0"/>
              <a:t>afferma che:</a:t>
            </a:r>
          </a:p>
          <a:p>
            <a:pPr marL="914400" lvl="1" indent="-457200">
              <a:buFont typeface="+mj-lt"/>
              <a:buAutoNum type="alphaLcParenR"/>
            </a:pPr>
            <a:r>
              <a:rPr lang="it-IT" dirty="0"/>
              <a:t>nell’applicare il diritto nazionale, e in particolare la legge nazionale espressamente adottata per l’attuazione della direttiva n. 76/207 , il giudice nazionale deve interpretare il proprio diritto nazionale alla luce della lettera e dello scopo della direttiva».</a:t>
            </a:r>
          </a:p>
          <a:p>
            <a:pPr marL="914400" lvl="1" indent="-457200">
              <a:buFont typeface="+mj-lt"/>
              <a:buAutoNum type="alphaLcParenR"/>
            </a:pPr>
            <a:r>
              <a:rPr lang="it-IT" dirty="0"/>
              <a:t>spetta al giudice nazionale dare alla legge adottata per l’attuazione della direttiva , in tutti i casi in cui il diritto nazionale gli attribuisce un margine discrezionale, un'interpretazione ed un'applicazione conformi alle esigenze del diritto comunitario.</a:t>
            </a:r>
          </a:p>
          <a:p>
            <a:pPr marL="514350" indent="-514350">
              <a:buAutoNum type="alphaLcParenR"/>
            </a:pPr>
            <a:endParaRPr lang="it-IT" dirty="0"/>
          </a:p>
          <a:p>
            <a:pPr marL="0" indent="0">
              <a:buNone/>
            </a:pPr>
            <a:endParaRPr lang="it-IT" sz="2800" dirty="0"/>
          </a:p>
          <a:p>
            <a:endParaRPr lang="it-IT" dirty="0"/>
          </a:p>
        </p:txBody>
      </p:sp>
    </p:spTree>
    <p:extLst>
      <p:ext uri="{BB962C8B-B14F-4D97-AF65-F5344CB8AC3E}">
        <p14:creationId xmlns:p14="http://schemas.microsoft.com/office/powerpoint/2010/main" val="35890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517A30-3860-0409-9300-133A35CCD932}"/>
              </a:ext>
            </a:extLst>
          </p:cNvPr>
          <p:cNvSpPr>
            <a:spLocks noGrp="1"/>
          </p:cNvSpPr>
          <p:nvPr>
            <p:ph type="title"/>
          </p:nvPr>
        </p:nvSpPr>
        <p:spPr>
          <a:xfrm>
            <a:off x="838200" y="365126"/>
            <a:ext cx="10515600" cy="1012738"/>
          </a:xfrm>
        </p:spPr>
        <p:txBody>
          <a:bodyPr/>
          <a:lstStyle/>
          <a:p>
            <a:r>
              <a:rPr lang="it-IT" sz="4400" b="1" dirty="0">
                <a:solidFill>
                  <a:srgbClr val="00B0F0"/>
                </a:solidFill>
              </a:rPr>
              <a:t>Interpretazione conforme</a:t>
            </a:r>
            <a:endParaRPr lang="it-IT" dirty="0"/>
          </a:p>
        </p:txBody>
      </p:sp>
      <p:sp>
        <p:nvSpPr>
          <p:cNvPr id="3" name="Segnaposto contenuto 2">
            <a:extLst>
              <a:ext uri="{FF2B5EF4-FFF2-40B4-BE49-F238E27FC236}">
                <a16:creationId xmlns:a16="http://schemas.microsoft.com/office/drawing/2014/main" id="{F74BB6B0-74E9-503A-2C06-55EAC188FC61}"/>
              </a:ext>
            </a:extLst>
          </p:cNvPr>
          <p:cNvSpPr>
            <a:spLocks noGrp="1"/>
          </p:cNvSpPr>
          <p:nvPr>
            <p:ph idx="1"/>
          </p:nvPr>
        </p:nvSpPr>
        <p:spPr>
          <a:xfrm>
            <a:off x="838200" y="1653436"/>
            <a:ext cx="10515600" cy="4523527"/>
          </a:xfrm>
        </p:spPr>
        <p:txBody>
          <a:bodyPr>
            <a:normAutofit/>
          </a:bodyPr>
          <a:lstStyle/>
          <a:p>
            <a:r>
              <a:rPr lang="it-IT" sz="2800" b="1" dirty="0">
                <a:solidFill>
                  <a:srgbClr val="0070C0"/>
                </a:solidFill>
              </a:rPr>
              <a:t>Quali sono i limiti interpretazione conforme/direttive?</a:t>
            </a:r>
          </a:p>
          <a:p>
            <a:pPr marL="0" indent="0">
              <a:buNone/>
            </a:pPr>
            <a:endParaRPr lang="it-IT" sz="2800" b="1" dirty="0">
              <a:solidFill>
                <a:srgbClr val="0070C0"/>
              </a:solidFill>
            </a:endParaRPr>
          </a:p>
          <a:p>
            <a:pPr marL="514350" indent="-514350">
              <a:buFont typeface="+mj-lt"/>
              <a:buAutoNum type="alphaLcParenR"/>
            </a:pPr>
            <a:r>
              <a:rPr lang="it-IT" sz="2800" dirty="0"/>
              <a:t>divieto di interpretazione </a:t>
            </a:r>
            <a:r>
              <a:rPr lang="it-IT" sz="2800" i="1" dirty="0"/>
              <a:t>contra </a:t>
            </a:r>
            <a:r>
              <a:rPr lang="it-IT" sz="2800" i="1" dirty="0" err="1"/>
              <a:t>legem</a:t>
            </a:r>
            <a:r>
              <a:rPr lang="it-IT" sz="2800" dirty="0"/>
              <a:t>: presenza di un margine di discrezionalità secondo i metodi di interpretazione del diritto nazionale;</a:t>
            </a:r>
          </a:p>
          <a:p>
            <a:pPr marL="514350" indent="-514350">
              <a:buFont typeface="+mj-lt"/>
              <a:buAutoNum type="alphaLcParenR"/>
            </a:pPr>
            <a:r>
              <a:rPr lang="it-IT" sz="2800" dirty="0"/>
              <a:t>scadenza del termine di attuazione della direttiva;</a:t>
            </a:r>
          </a:p>
          <a:p>
            <a:pPr marL="514350" indent="-514350">
              <a:buFont typeface="+mj-lt"/>
              <a:buAutoNum type="alphaLcParenR"/>
            </a:pPr>
            <a:r>
              <a:rPr lang="it-IT" sz="2800" dirty="0"/>
              <a:t>rispetto dei principi generali del diritto, specialmente in materia penale.</a:t>
            </a:r>
          </a:p>
          <a:p>
            <a:endParaRPr lang="it-IT" dirty="0"/>
          </a:p>
        </p:txBody>
      </p:sp>
    </p:spTree>
    <p:extLst>
      <p:ext uri="{BB962C8B-B14F-4D97-AF65-F5344CB8AC3E}">
        <p14:creationId xmlns:p14="http://schemas.microsoft.com/office/powerpoint/2010/main" val="124140027"/>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TotalTime>
  <Words>1023</Words>
  <Application>Microsoft Macintosh PowerPoint</Application>
  <PresentationFormat>Widescreen</PresentationFormat>
  <Paragraphs>66</Paragraphs>
  <Slides>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Arial</vt:lpstr>
      <vt:lpstr>Calibri</vt:lpstr>
      <vt:lpstr>Calibri Light</vt:lpstr>
      <vt:lpstr>Courier New</vt:lpstr>
      <vt:lpstr>Lato</vt:lpstr>
      <vt:lpstr>Tema di Office</vt:lpstr>
      <vt:lpstr>Diritto dell’Unione europea  Prof. Dr. Alessandro Nato</vt:lpstr>
      <vt:lpstr>Tutela giudiziaria e risarcimento dei danni</vt:lpstr>
      <vt:lpstr>Risarcimento del danno da violazione del diritto dell’Unione europea</vt:lpstr>
      <vt:lpstr>Risarcimento del danno da violazione del diritto dell’Unione europea</vt:lpstr>
      <vt:lpstr>Risarcimento del danno da violazione del diritto dell’Unione europea</vt:lpstr>
      <vt:lpstr>Interpretazione conforme</vt:lpstr>
      <vt:lpstr>Interpretazione conforme</vt:lpstr>
      <vt:lpstr>Interpretazione conforme</vt:lpstr>
      <vt:lpstr>Interpretazione conforme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92</cp:revision>
  <dcterms:created xsi:type="dcterms:W3CDTF">2022-09-09T08:27:37Z</dcterms:created>
  <dcterms:modified xsi:type="dcterms:W3CDTF">2022-10-23T14:29:59Z</dcterms:modified>
</cp:coreProperties>
</file>