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60"/>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22/10/22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22/10/22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22/10/22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22/10/22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22/10/22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22/10/22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22/10/22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22/10/22</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ctrTitle"/>
          </p:nvPr>
        </p:nvSpPr>
        <p:spPr>
          <a:xfrm>
            <a:off x="1524000" y="801665"/>
            <a:ext cx="9144000" cy="1139869"/>
          </a:xfrm>
        </p:spPr>
        <p:txBody>
          <a:bodyPr>
            <a:noAutofit/>
          </a:bodyPr>
          <a:lstStyle/>
          <a:p>
            <a:pPr algn="l"/>
            <a:r>
              <a:rPr lang="it-IT" sz="4000" b="1" dirty="0">
                <a:solidFill>
                  <a:srgbClr val="00B0F0"/>
                </a:solidFill>
              </a:rPr>
              <a:t>Diritto dell’Unione europea </a:t>
            </a:r>
            <a:br>
              <a:rPr lang="it-IT" sz="4000" b="1" dirty="0">
                <a:solidFill>
                  <a:srgbClr val="00B0F0"/>
                </a:solidFill>
              </a:rPr>
            </a:br>
            <a:r>
              <a:rPr lang="it-IT" sz="4000" b="1" dirty="0">
                <a:solidFill>
                  <a:srgbClr val="00B0F0"/>
                </a:solidFill>
              </a:rPr>
              <a:t>Prof. Dr. Alessandro Nato</a:t>
            </a:r>
          </a:p>
        </p:txBody>
      </p:sp>
      <p:pic>
        <p:nvPicPr>
          <p:cNvPr id="4" name="Immagine 3">
            <a:extLst>
              <a:ext uri="{FF2B5EF4-FFF2-40B4-BE49-F238E27FC236}">
                <a16:creationId xmlns:a16="http://schemas.microsoft.com/office/drawing/2014/main" id="{30381CA1-01E2-7911-B285-402F6CF7EC88}"/>
              </a:ext>
            </a:extLst>
          </p:cNvPr>
          <p:cNvPicPr>
            <a:picLocks noChangeAspect="1"/>
          </p:cNvPicPr>
          <p:nvPr/>
        </p:nvPicPr>
        <p:blipFill>
          <a:blip r:embed="rId2"/>
          <a:stretch>
            <a:fillRect/>
          </a:stretch>
        </p:blipFill>
        <p:spPr>
          <a:xfrm>
            <a:off x="8318500" y="241300"/>
            <a:ext cx="3873500" cy="1358900"/>
          </a:xfrm>
          <a:prstGeom prst="rect">
            <a:avLst/>
          </a:prstGeom>
        </p:spPr>
      </p:pic>
      <p:sp>
        <p:nvSpPr>
          <p:cNvPr id="3" name="Sottotitolo 2">
            <a:extLst>
              <a:ext uri="{FF2B5EF4-FFF2-40B4-BE49-F238E27FC236}">
                <a16:creationId xmlns:a16="http://schemas.microsoft.com/office/drawing/2014/main" id="{217CB69F-F640-CEDA-212E-18CE2713562F}"/>
              </a:ext>
            </a:extLst>
          </p:cNvPr>
          <p:cNvSpPr>
            <a:spLocks noGrp="1"/>
          </p:cNvSpPr>
          <p:nvPr>
            <p:ph type="subTitle" idx="1"/>
          </p:nvPr>
        </p:nvSpPr>
        <p:spPr>
          <a:xfrm>
            <a:off x="1524000" y="2855934"/>
            <a:ext cx="9144000" cy="2401866"/>
          </a:xfrm>
        </p:spPr>
        <p:txBody>
          <a:bodyPr>
            <a:normAutofit/>
          </a:bodyPr>
          <a:lstStyle/>
          <a:p>
            <a:pPr algn="l"/>
            <a:r>
              <a:rPr lang="it-IT" sz="3200" b="1" dirty="0"/>
              <a:t>Lezione 18</a:t>
            </a:r>
          </a:p>
          <a:p>
            <a:pPr algn="l"/>
            <a:r>
              <a:rPr lang="it-IT" sz="3200" b="1" dirty="0"/>
              <a:t>Italia e ordinamento UE</a:t>
            </a:r>
          </a:p>
          <a:p>
            <a:pPr algn="l"/>
            <a:endParaRPr lang="it-IT" sz="3200" b="1" dirty="0"/>
          </a:p>
          <a:p>
            <a:pPr algn="l"/>
            <a:endParaRPr lang="it-IT" sz="3200" b="1" dirty="0"/>
          </a:p>
        </p:txBody>
      </p:sp>
      <p:pic>
        <p:nvPicPr>
          <p:cNvPr id="5" name="Immagine 4">
            <a:extLst>
              <a:ext uri="{FF2B5EF4-FFF2-40B4-BE49-F238E27FC236}">
                <a16:creationId xmlns:a16="http://schemas.microsoft.com/office/drawing/2014/main" id="{54E9DFBC-80B0-B44E-F69B-9F07A92ABB98}"/>
              </a:ext>
            </a:extLst>
          </p:cNvPr>
          <p:cNvPicPr>
            <a:picLocks noChangeAspect="1"/>
          </p:cNvPicPr>
          <p:nvPr/>
        </p:nvPicPr>
        <p:blipFill>
          <a:blip r:embed="rId3"/>
          <a:stretch>
            <a:fillRect/>
          </a:stretch>
        </p:blipFill>
        <p:spPr>
          <a:xfrm>
            <a:off x="2322535" y="5123145"/>
            <a:ext cx="7772400" cy="1179458"/>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3EF0DA-06B5-38B4-C659-19DE018C9421}"/>
              </a:ext>
            </a:extLst>
          </p:cNvPr>
          <p:cNvSpPr>
            <a:spLocks noGrp="1"/>
          </p:cNvSpPr>
          <p:nvPr>
            <p:ph type="title"/>
          </p:nvPr>
        </p:nvSpPr>
        <p:spPr>
          <a:xfrm>
            <a:off x="838200" y="365126"/>
            <a:ext cx="10515600" cy="887478"/>
          </a:xfrm>
        </p:spPr>
        <p:txBody>
          <a:bodyPr/>
          <a:lstStyle/>
          <a:p>
            <a:r>
              <a:rPr lang="it-IT" b="1" dirty="0">
                <a:solidFill>
                  <a:srgbClr val="00B0F0"/>
                </a:solidFill>
              </a:rPr>
              <a:t>Rapporti tra ordinamento italiano e EU</a:t>
            </a:r>
          </a:p>
        </p:txBody>
      </p:sp>
      <p:sp>
        <p:nvSpPr>
          <p:cNvPr id="3" name="Segnaposto contenuto 2">
            <a:extLst>
              <a:ext uri="{FF2B5EF4-FFF2-40B4-BE49-F238E27FC236}">
                <a16:creationId xmlns:a16="http://schemas.microsoft.com/office/drawing/2014/main" id="{7E10C698-7C5F-CF1F-AA6C-2ADB490ED4CA}"/>
              </a:ext>
            </a:extLst>
          </p:cNvPr>
          <p:cNvSpPr>
            <a:spLocks noGrp="1"/>
          </p:cNvSpPr>
          <p:nvPr>
            <p:ph idx="1"/>
          </p:nvPr>
        </p:nvSpPr>
        <p:spPr>
          <a:xfrm>
            <a:off x="838200" y="1352811"/>
            <a:ext cx="10515600" cy="4824152"/>
          </a:xfrm>
        </p:spPr>
        <p:txBody>
          <a:bodyPr>
            <a:normAutofit lnSpcReduction="10000"/>
          </a:bodyPr>
          <a:lstStyle/>
          <a:p>
            <a:pPr algn="just"/>
            <a:r>
              <a:rPr lang="it-IT" b="1" dirty="0">
                <a:latin typeface="+mj-lt"/>
                <a:ea typeface="+mj-ea"/>
                <a:cs typeface="+mj-cs"/>
              </a:rPr>
              <a:t>I rapporti tra ordinamento italiano e ordine giuridico europeo sono regolati, quindi, dall’art. 11 della Costituzione (che risale al 1948):</a:t>
            </a:r>
          </a:p>
          <a:p>
            <a:pPr marL="0" indent="0" algn="just">
              <a:buNone/>
            </a:pPr>
            <a:endParaRPr lang="it-IT" b="1" dirty="0">
              <a:latin typeface="+mj-lt"/>
              <a:ea typeface="+mj-ea"/>
              <a:cs typeface="+mj-cs"/>
            </a:endParaRPr>
          </a:p>
          <a:p>
            <a:pPr lvl="1" algn="just"/>
            <a:r>
              <a:rPr lang="it-IT" sz="2800" b="1" dirty="0">
                <a:latin typeface="+mj-lt"/>
                <a:ea typeface="+mj-ea"/>
                <a:cs typeface="+mj-cs"/>
              </a:rPr>
              <a:t>“l’Italia consente, in condizioni di </a:t>
            </a:r>
            <a:r>
              <a:rPr lang="it-IT" sz="2800" b="1" dirty="0" err="1">
                <a:latin typeface="+mj-lt"/>
                <a:ea typeface="+mj-ea"/>
                <a:cs typeface="+mj-cs"/>
              </a:rPr>
              <a:t>parita</a:t>
            </a:r>
            <a:r>
              <a:rPr lang="it-IT" sz="2800" b="1" dirty="0">
                <a:latin typeface="+mj-lt"/>
                <a:ea typeface="+mj-ea"/>
                <a:cs typeface="+mj-cs"/>
              </a:rPr>
              <a:t>̀ con gli altri Stati, alle limitazioni di </a:t>
            </a:r>
            <a:r>
              <a:rPr lang="it-IT" sz="2800" b="1" dirty="0" err="1">
                <a:latin typeface="+mj-lt"/>
                <a:ea typeface="+mj-ea"/>
                <a:cs typeface="+mj-cs"/>
              </a:rPr>
              <a:t>sovranita</a:t>
            </a:r>
            <a:r>
              <a:rPr lang="it-IT" sz="2800" b="1" dirty="0">
                <a:latin typeface="+mj-lt"/>
                <a:ea typeface="+mj-ea"/>
                <a:cs typeface="+mj-cs"/>
              </a:rPr>
              <a:t>̀ necessarie ad un ordinamento che assicuri la pace e la giustizia tra le nazioni”;</a:t>
            </a:r>
          </a:p>
          <a:p>
            <a:pPr marL="457200" lvl="1" indent="0" algn="just">
              <a:buNone/>
            </a:pPr>
            <a:endParaRPr lang="it-IT" sz="2800" b="1" dirty="0">
              <a:latin typeface="+mj-lt"/>
              <a:ea typeface="+mj-ea"/>
              <a:cs typeface="+mj-cs"/>
            </a:endParaRPr>
          </a:p>
          <a:p>
            <a:pPr algn="just"/>
            <a:r>
              <a:rPr lang="it-IT" b="1" dirty="0">
                <a:latin typeface="+mj-lt"/>
                <a:ea typeface="+mj-ea"/>
                <a:cs typeface="+mj-cs"/>
              </a:rPr>
              <a:t>dall’art. 117.1 della Costituzione (che risale al 2001) </a:t>
            </a:r>
          </a:p>
          <a:p>
            <a:pPr marL="0" indent="0" algn="just">
              <a:buNone/>
            </a:pPr>
            <a:endParaRPr lang="it-IT" b="1" dirty="0">
              <a:latin typeface="+mj-lt"/>
              <a:ea typeface="+mj-ea"/>
              <a:cs typeface="+mj-cs"/>
            </a:endParaRPr>
          </a:p>
          <a:p>
            <a:pPr lvl="1" algn="just"/>
            <a:r>
              <a:rPr lang="it-IT" sz="2800" b="1" dirty="0">
                <a:latin typeface="+mj-lt"/>
                <a:ea typeface="+mj-ea"/>
                <a:cs typeface="+mj-cs"/>
              </a:rPr>
              <a:t>“la </a:t>
            </a:r>
            <a:r>
              <a:rPr lang="it-IT" sz="2800" b="1" dirty="0" err="1">
                <a:latin typeface="+mj-lt"/>
                <a:ea typeface="+mj-ea"/>
                <a:cs typeface="+mj-cs"/>
              </a:rPr>
              <a:t>potesta</a:t>
            </a:r>
            <a:r>
              <a:rPr lang="it-IT" sz="2800" b="1" dirty="0">
                <a:latin typeface="+mj-lt"/>
                <a:ea typeface="+mj-ea"/>
                <a:cs typeface="+mj-cs"/>
              </a:rPr>
              <a:t>̀ legislativa è esercitata dallo Stato e dalle Regioni nel rispetto della Costituzione, </a:t>
            </a:r>
            <a:r>
              <a:rPr lang="it-IT" sz="2800" b="1" dirty="0" err="1">
                <a:latin typeface="+mj-lt"/>
                <a:ea typeface="+mj-ea"/>
                <a:cs typeface="+mj-cs"/>
              </a:rPr>
              <a:t>nonche</a:t>
            </a:r>
            <a:r>
              <a:rPr lang="it-IT" sz="2800" b="1" dirty="0">
                <a:latin typeface="+mj-lt"/>
                <a:ea typeface="+mj-ea"/>
                <a:cs typeface="+mj-cs"/>
              </a:rPr>
              <a:t>́ dei vincoli derivanti dall’ordinamento comunitario e dagli obblighi internazionali”. </a:t>
            </a:r>
          </a:p>
          <a:p>
            <a:endParaRPr lang="it-IT" dirty="0"/>
          </a:p>
        </p:txBody>
      </p:sp>
    </p:spTree>
    <p:extLst>
      <p:ext uri="{BB962C8B-B14F-4D97-AF65-F5344CB8AC3E}">
        <p14:creationId xmlns:p14="http://schemas.microsoft.com/office/powerpoint/2010/main" val="261181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1B8E62-3727-99A9-D752-18EEC8A2463A}"/>
              </a:ext>
            </a:extLst>
          </p:cNvPr>
          <p:cNvSpPr>
            <a:spLocks noGrp="1"/>
          </p:cNvSpPr>
          <p:nvPr>
            <p:ph type="title"/>
          </p:nvPr>
        </p:nvSpPr>
        <p:spPr/>
        <p:txBody>
          <a:bodyPr/>
          <a:lstStyle/>
          <a:p>
            <a:r>
              <a:rPr lang="it-IT" b="1" dirty="0">
                <a:solidFill>
                  <a:srgbClr val="00B0F0"/>
                </a:solidFill>
              </a:rPr>
              <a:t>Rapporti tra ordinamento italiano e EU</a:t>
            </a:r>
            <a:endParaRPr lang="it-IT" dirty="0"/>
          </a:p>
        </p:txBody>
      </p:sp>
      <p:sp>
        <p:nvSpPr>
          <p:cNvPr id="3" name="Segnaposto contenuto 2">
            <a:extLst>
              <a:ext uri="{FF2B5EF4-FFF2-40B4-BE49-F238E27FC236}">
                <a16:creationId xmlns:a16="http://schemas.microsoft.com/office/drawing/2014/main" id="{73A59636-AFD9-3567-73C5-EF4A33773B94}"/>
              </a:ext>
            </a:extLst>
          </p:cNvPr>
          <p:cNvSpPr>
            <a:spLocks noGrp="1"/>
          </p:cNvSpPr>
          <p:nvPr>
            <p:ph idx="1"/>
          </p:nvPr>
        </p:nvSpPr>
        <p:spPr>
          <a:xfrm>
            <a:off x="838200" y="2317315"/>
            <a:ext cx="10515600" cy="3859648"/>
          </a:xfrm>
        </p:spPr>
        <p:txBody>
          <a:bodyPr/>
          <a:lstStyle/>
          <a:p>
            <a:r>
              <a:rPr lang="it-IT" dirty="0"/>
              <a:t>Rapporto tra Corte Costituzionale e Corte di Giustizia</a:t>
            </a:r>
          </a:p>
          <a:p>
            <a:endParaRPr lang="it-IT" dirty="0"/>
          </a:p>
          <a:p>
            <a:r>
              <a:rPr lang="it-IT" dirty="0"/>
              <a:t>Rapporti conflittuali</a:t>
            </a:r>
          </a:p>
          <a:p>
            <a:endParaRPr lang="it-IT" dirty="0"/>
          </a:p>
          <a:p>
            <a:r>
              <a:rPr lang="it-IT" dirty="0"/>
              <a:t>La giurisprudenza della Corte costituzionale è passata attraverso quattro fasi.</a:t>
            </a:r>
          </a:p>
        </p:txBody>
      </p:sp>
    </p:spTree>
    <p:extLst>
      <p:ext uri="{BB962C8B-B14F-4D97-AF65-F5344CB8AC3E}">
        <p14:creationId xmlns:p14="http://schemas.microsoft.com/office/powerpoint/2010/main" val="350938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06D51B-F3A9-675B-3B9B-AAD81CAA7E71}"/>
              </a:ext>
            </a:extLst>
          </p:cNvPr>
          <p:cNvSpPr>
            <a:spLocks noGrp="1"/>
          </p:cNvSpPr>
          <p:nvPr>
            <p:ph type="title"/>
          </p:nvPr>
        </p:nvSpPr>
        <p:spPr>
          <a:xfrm>
            <a:off x="838200" y="365126"/>
            <a:ext cx="10515600" cy="887478"/>
          </a:xfrm>
        </p:spPr>
        <p:txBody>
          <a:bodyPr>
            <a:normAutofit fontScale="90000"/>
          </a:bodyPr>
          <a:lstStyle/>
          <a:p>
            <a:r>
              <a:rPr lang="it-IT" b="1" dirty="0">
                <a:solidFill>
                  <a:srgbClr val="00B0F0"/>
                </a:solidFill>
              </a:rPr>
              <a:t>Rapporti tra Corte Costituzionale e Corte di Giustizia dell’Unione europea</a:t>
            </a:r>
            <a:endParaRPr lang="it-IT" dirty="0"/>
          </a:p>
        </p:txBody>
      </p:sp>
      <p:sp>
        <p:nvSpPr>
          <p:cNvPr id="3" name="Segnaposto contenuto 2">
            <a:extLst>
              <a:ext uri="{FF2B5EF4-FFF2-40B4-BE49-F238E27FC236}">
                <a16:creationId xmlns:a16="http://schemas.microsoft.com/office/drawing/2014/main" id="{3FED502C-0BF8-9963-CCE5-4D403CAD738F}"/>
              </a:ext>
            </a:extLst>
          </p:cNvPr>
          <p:cNvSpPr>
            <a:spLocks noGrp="1"/>
          </p:cNvSpPr>
          <p:nvPr>
            <p:ph idx="1"/>
          </p:nvPr>
        </p:nvSpPr>
        <p:spPr/>
        <p:txBody>
          <a:bodyPr/>
          <a:lstStyle/>
          <a:p>
            <a:r>
              <a:rPr lang="it-IT" dirty="0"/>
              <a:t>La prima è quella che va dal 1964 al 1973.</a:t>
            </a:r>
          </a:p>
          <a:p>
            <a:r>
              <a:rPr lang="it-IT" dirty="0"/>
              <a:t> In questa prima fase, la Corte non ha riconosciuto il primato del diritto comunitario e ritenuto che la legge nazionale successiva possa abrogare la norma comunitaria precedente, seguendo il criterio cronologico. </a:t>
            </a:r>
          </a:p>
          <a:p>
            <a:r>
              <a:rPr lang="it-IT" dirty="0"/>
              <a:t>Es. Costa c. Enel</a:t>
            </a:r>
          </a:p>
        </p:txBody>
      </p:sp>
    </p:spTree>
    <p:extLst>
      <p:ext uri="{BB962C8B-B14F-4D97-AF65-F5344CB8AC3E}">
        <p14:creationId xmlns:p14="http://schemas.microsoft.com/office/powerpoint/2010/main" val="147552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B6865A-88C8-D8F3-119D-CB578DCA99CA}"/>
              </a:ext>
            </a:extLst>
          </p:cNvPr>
          <p:cNvSpPr>
            <a:spLocks noGrp="1"/>
          </p:cNvSpPr>
          <p:nvPr>
            <p:ph type="title"/>
          </p:nvPr>
        </p:nvSpPr>
        <p:spPr>
          <a:xfrm>
            <a:off x="838200" y="365126"/>
            <a:ext cx="10515600" cy="962634"/>
          </a:xfrm>
        </p:spPr>
        <p:txBody>
          <a:bodyPr>
            <a:normAutofit fontScale="90000"/>
          </a:bodyPr>
          <a:lstStyle/>
          <a:p>
            <a:r>
              <a:rPr lang="it-IT" b="1" dirty="0">
                <a:solidFill>
                  <a:srgbClr val="00B0F0"/>
                </a:solidFill>
              </a:rPr>
              <a:t>Rapporti tra Corte Costituzionale e Corte di Giustizia dell’Unione europea</a:t>
            </a:r>
            <a:endParaRPr lang="it-IT" dirty="0"/>
          </a:p>
        </p:txBody>
      </p:sp>
      <p:sp>
        <p:nvSpPr>
          <p:cNvPr id="3" name="Segnaposto contenuto 2">
            <a:extLst>
              <a:ext uri="{FF2B5EF4-FFF2-40B4-BE49-F238E27FC236}">
                <a16:creationId xmlns:a16="http://schemas.microsoft.com/office/drawing/2014/main" id="{6E50109F-747D-BA37-06AC-5A59863B5657}"/>
              </a:ext>
            </a:extLst>
          </p:cNvPr>
          <p:cNvSpPr>
            <a:spLocks noGrp="1"/>
          </p:cNvSpPr>
          <p:nvPr>
            <p:ph idx="1"/>
          </p:nvPr>
        </p:nvSpPr>
        <p:spPr/>
        <p:txBody>
          <a:bodyPr>
            <a:normAutofit/>
          </a:bodyPr>
          <a:lstStyle/>
          <a:p>
            <a:r>
              <a:rPr lang="it-IT" dirty="0"/>
              <a:t>Seconda fase dal 1974 al 1983:</a:t>
            </a:r>
          </a:p>
          <a:p>
            <a:r>
              <a:rPr lang="it-IT" sz="2400" dirty="0"/>
              <a:t>Con la sentenza 183/73, la Corte ha cambiato il suo orientamento, individuando nell’art. 11 la fonte di limitazioni di </a:t>
            </a:r>
            <a:r>
              <a:rPr lang="it-IT" sz="2400" dirty="0" err="1"/>
              <a:t>sovranita</a:t>
            </a:r>
            <a:r>
              <a:rPr lang="it-IT" sz="2400" dirty="0"/>
              <a:t>̀ derivanti dalla partecipazione all’ordinamento comunitario.</a:t>
            </a:r>
          </a:p>
          <a:p>
            <a:r>
              <a:rPr lang="it-IT" sz="2400" dirty="0"/>
              <a:t>Conseguentemente, la Corte ha ritenuto che eventuali contrasti fra le leggi statali e diritto comunitario sarebbero stati risolti con suoi interventi diretti a controllare la </a:t>
            </a:r>
            <a:r>
              <a:rPr lang="it-IT" sz="2400" dirty="0" err="1"/>
              <a:t>costituzionalita</a:t>
            </a:r>
            <a:r>
              <a:rPr lang="it-IT" sz="2400" dirty="0"/>
              <a:t>̀ di norme statali per indiretta violazione dell’art. 11 (232/75; 163/77). </a:t>
            </a:r>
          </a:p>
          <a:p>
            <a:r>
              <a:rPr lang="it-IT" sz="2400" dirty="0"/>
              <a:t>La limitazione di </a:t>
            </a:r>
            <a:r>
              <a:rPr lang="it-IT" sz="2400" dirty="0" err="1"/>
              <a:t>sovranita</a:t>
            </a:r>
            <a:r>
              <a:rPr lang="it-IT" sz="2400" dirty="0"/>
              <a:t>̀ fondata sull’art. 11 comportava comunque il rispetto dei principi fondamentali dell’ordinamento italiano (</a:t>
            </a:r>
            <a:r>
              <a:rPr lang="it-IT" sz="2400" dirty="0" err="1"/>
              <a:t>sent</a:t>
            </a:r>
            <a:r>
              <a:rPr lang="it-IT" sz="2400" dirty="0"/>
              <a:t>. 183/73). </a:t>
            </a:r>
          </a:p>
          <a:p>
            <a:endParaRPr lang="it-IT" dirty="0"/>
          </a:p>
        </p:txBody>
      </p:sp>
    </p:spTree>
    <p:extLst>
      <p:ext uri="{BB962C8B-B14F-4D97-AF65-F5344CB8AC3E}">
        <p14:creationId xmlns:p14="http://schemas.microsoft.com/office/powerpoint/2010/main" val="3428062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AC7284-AA9A-DCE6-7DCE-E84C60812FE2}"/>
              </a:ext>
            </a:extLst>
          </p:cNvPr>
          <p:cNvSpPr>
            <a:spLocks noGrp="1"/>
          </p:cNvSpPr>
          <p:nvPr>
            <p:ph type="title"/>
          </p:nvPr>
        </p:nvSpPr>
        <p:spPr>
          <a:xfrm>
            <a:off x="838200" y="365126"/>
            <a:ext cx="10515600" cy="975160"/>
          </a:xfrm>
        </p:spPr>
        <p:txBody>
          <a:bodyPr>
            <a:normAutofit fontScale="90000"/>
          </a:bodyPr>
          <a:lstStyle/>
          <a:p>
            <a:r>
              <a:rPr lang="it-IT" sz="4000" b="1" dirty="0">
                <a:solidFill>
                  <a:srgbClr val="00B0F0"/>
                </a:solidFill>
              </a:rPr>
              <a:t>Rapporti tra Corte Costituzionale e Corte di Giustizia dell’Unione europea</a:t>
            </a:r>
            <a:endParaRPr lang="it-IT" sz="4000" dirty="0"/>
          </a:p>
        </p:txBody>
      </p:sp>
      <p:sp>
        <p:nvSpPr>
          <p:cNvPr id="3" name="Segnaposto contenuto 2">
            <a:extLst>
              <a:ext uri="{FF2B5EF4-FFF2-40B4-BE49-F238E27FC236}">
                <a16:creationId xmlns:a16="http://schemas.microsoft.com/office/drawing/2014/main" id="{60820345-72C7-C094-19D3-083A6E365D1C}"/>
              </a:ext>
            </a:extLst>
          </p:cNvPr>
          <p:cNvSpPr>
            <a:spLocks noGrp="1"/>
          </p:cNvSpPr>
          <p:nvPr>
            <p:ph idx="1"/>
          </p:nvPr>
        </p:nvSpPr>
        <p:spPr>
          <a:xfrm>
            <a:off x="838200" y="1603332"/>
            <a:ext cx="10515600" cy="4573631"/>
          </a:xfrm>
        </p:spPr>
        <p:txBody>
          <a:bodyPr/>
          <a:lstStyle/>
          <a:p>
            <a:r>
              <a:rPr lang="it-IT" sz="2400" dirty="0"/>
              <a:t>La terza fase va dal 1984 al 2008. </a:t>
            </a:r>
          </a:p>
          <a:p>
            <a:r>
              <a:rPr lang="it-IT" sz="2400" dirty="0"/>
              <a:t>La decisione più̀ importante di questa fase è la 170/84 (</a:t>
            </a:r>
            <a:r>
              <a:rPr lang="it-IT" sz="2400" dirty="0" err="1"/>
              <a:t>Granital</a:t>
            </a:r>
            <a:r>
              <a:rPr lang="it-IT" sz="2400" dirty="0"/>
              <a:t>). Essa ha riconosciuto che i due ordinamenti, interno e comunitario, sono autonomi e separati e che sussiste tra di loro un rapporto fondato sulla attribuzione alla Comunità di competenze definite. </a:t>
            </a:r>
          </a:p>
          <a:p>
            <a:r>
              <a:rPr lang="it-IT" sz="2400" dirty="0"/>
              <a:t>Ha, poi, riconosciuto il primato del diritto comunitario e l’inapplicabilità, da parte del giudice e della pubblica amministrazione, di norme nazionali in contrasto con il diritto comunitario. </a:t>
            </a:r>
          </a:p>
          <a:p>
            <a:r>
              <a:rPr lang="it-IT" sz="2400" dirty="0"/>
              <a:t>Secondo il nuovo orientamento, spetta ai giudici ordinari operare un eventuale rinvio pregiudiziale alla Corte europea di giustizia. </a:t>
            </a:r>
          </a:p>
          <a:p>
            <a:endParaRPr lang="it-IT" dirty="0"/>
          </a:p>
        </p:txBody>
      </p:sp>
    </p:spTree>
    <p:extLst>
      <p:ext uri="{BB962C8B-B14F-4D97-AF65-F5344CB8AC3E}">
        <p14:creationId xmlns:p14="http://schemas.microsoft.com/office/powerpoint/2010/main" val="342615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C57EF6-544B-66ED-500A-A3EC53D997D2}"/>
              </a:ext>
            </a:extLst>
          </p:cNvPr>
          <p:cNvSpPr>
            <a:spLocks noGrp="1"/>
          </p:cNvSpPr>
          <p:nvPr>
            <p:ph type="title"/>
          </p:nvPr>
        </p:nvSpPr>
        <p:spPr>
          <a:xfrm>
            <a:off x="838200" y="365126"/>
            <a:ext cx="10515600" cy="975160"/>
          </a:xfrm>
        </p:spPr>
        <p:txBody>
          <a:bodyPr>
            <a:normAutofit fontScale="90000"/>
          </a:bodyPr>
          <a:lstStyle/>
          <a:p>
            <a:r>
              <a:rPr lang="it-IT" sz="4400" b="1" dirty="0">
                <a:solidFill>
                  <a:srgbClr val="00B0F0"/>
                </a:solidFill>
              </a:rPr>
              <a:t>Rapporti tra Corte Costituzionale e Corte di Giustizia dell’Unione europea</a:t>
            </a:r>
            <a:endParaRPr lang="it-IT" dirty="0"/>
          </a:p>
        </p:txBody>
      </p:sp>
      <p:sp>
        <p:nvSpPr>
          <p:cNvPr id="3" name="Segnaposto contenuto 2">
            <a:extLst>
              <a:ext uri="{FF2B5EF4-FFF2-40B4-BE49-F238E27FC236}">
                <a16:creationId xmlns:a16="http://schemas.microsoft.com/office/drawing/2014/main" id="{15EF242D-C2D7-857A-2A81-A84A77C09369}"/>
              </a:ext>
            </a:extLst>
          </p:cNvPr>
          <p:cNvSpPr>
            <a:spLocks noGrp="1"/>
          </p:cNvSpPr>
          <p:nvPr>
            <p:ph idx="1"/>
          </p:nvPr>
        </p:nvSpPr>
        <p:spPr/>
        <p:txBody>
          <a:bodyPr/>
          <a:lstStyle/>
          <a:p>
            <a:r>
              <a:rPr lang="it-IT" sz="2400" dirty="0"/>
              <a:t>La “questione di compatibilità comunitaria costituisce un “</a:t>
            </a:r>
            <a:r>
              <a:rPr lang="it-IT" sz="2400" dirty="0" err="1"/>
              <a:t>prius</a:t>
            </a:r>
            <a:r>
              <a:rPr lang="it-IT" sz="2400" dirty="0"/>
              <a:t>” logico e giuridico rispetto alla questione di </a:t>
            </a:r>
            <a:r>
              <a:rPr lang="it-IT" sz="2400" dirty="0" err="1"/>
              <a:t>costituzionalita</a:t>
            </a:r>
            <a:r>
              <a:rPr lang="it-IT" sz="2400" dirty="0"/>
              <a:t>̀, </a:t>
            </a:r>
            <a:r>
              <a:rPr lang="it-IT" sz="2400" dirty="0" err="1"/>
              <a:t>perche</a:t>
            </a:r>
            <a:r>
              <a:rPr lang="it-IT" sz="2400" dirty="0"/>
              <a:t>́ investe la stessa </a:t>
            </a:r>
            <a:r>
              <a:rPr lang="it-IT" sz="2400" dirty="0" err="1"/>
              <a:t>applicabilita</a:t>
            </a:r>
            <a:r>
              <a:rPr lang="it-IT" sz="2400" dirty="0"/>
              <a:t>̀ della norma censurata e quindi la rilevanza della questione di </a:t>
            </a:r>
            <a:r>
              <a:rPr lang="it-IT" sz="2400" dirty="0" err="1"/>
              <a:t>costituzionalita</a:t>
            </a:r>
            <a:r>
              <a:rPr lang="it-IT" sz="2400" dirty="0"/>
              <a:t>̀” (sentenza n. 284/07). </a:t>
            </a:r>
          </a:p>
          <a:p>
            <a:r>
              <a:rPr lang="it-IT" sz="2400" dirty="0"/>
              <a:t>Con questo nuovo orientamento, si registra una “auto-emarginazione” della Corte costituzionale dal dialogo con la Corte europea di giustizia, salvo che la norma comunitaria violi principi fondamentali dell’ordinamento costituzionale e i diritti inviolabili della persona: in tal caso, la Corte costituzionale </a:t>
            </a:r>
            <a:r>
              <a:rPr lang="it-IT" sz="2400" dirty="0" err="1"/>
              <a:t>esercitera</a:t>
            </a:r>
            <a:r>
              <a:rPr lang="it-IT" sz="2400" dirty="0"/>
              <a:t>̀ un sindacato attraverso il filtro dell’esame della legge di esecuzione dei trattati (232/89). </a:t>
            </a:r>
          </a:p>
          <a:p>
            <a:endParaRPr lang="it-IT" dirty="0"/>
          </a:p>
        </p:txBody>
      </p:sp>
    </p:spTree>
    <p:extLst>
      <p:ext uri="{BB962C8B-B14F-4D97-AF65-F5344CB8AC3E}">
        <p14:creationId xmlns:p14="http://schemas.microsoft.com/office/powerpoint/2010/main" val="1621796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E565EF-9A81-17EA-C39F-B909E72465AE}"/>
              </a:ext>
            </a:extLst>
          </p:cNvPr>
          <p:cNvSpPr>
            <a:spLocks noGrp="1"/>
          </p:cNvSpPr>
          <p:nvPr>
            <p:ph type="title"/>
          </p:nvPr>
        </p:nvSpPr>
        <p:spPr/>
        <p:txBody>
          <a:bodyPr>
            <a:normAutofit/>
          </a:bodyPr>
          <a:lstStyle/>
          <a:p>
            <a:r>
              <a:rPr lang="it-IT" sz="4000" b="1" dirty="0">
                <a:solidFill>
                  <a:srgbClr val="00B0F0"/>
                </a:solidFill>
              </a:rPr>
              <a:t>Rapporti tra Corte Costituzionale e Corte di Giustizia dell’Unione europea</a:t>
            </a:r>
            <a:endParaRPr lang="it-IT" sz="4000" dirty="0"/>
          </a:p>
        </p:txBody>
      </p:sp>
      <p:sp>
        <p:nvSpPr>
          <p:cNvPr id="3" name="Segnaposto contenuto 2">
            <a:extLst>
              <a:ext uri="{FF2B5EF4-FFF2-40B4-BE49-F238E27FC236}">
                <a16:creationId xmlns:a16="http://schemas.microsoft.com/office/drawing/2014/main" id="{38BBCF37-1C2B-2497-A08C-79C6EFCF4241}"/>
              </a:ext>
            </a:extLst>
          </p:cNvPr>
          <p:cNvSpPr>
            <a:spLocks noGrp="1"/>
          </p:cNvSpPr>
          <p:nvPr>
            <p:ph idx="1"/>
          </p:nvPr>
        </p:nvSpPr>
        <p:spPr/>
        <p:txBody>
          <a:bodyPr/>
          <a:lstStyle/>
          <a:p>
            <a:r>
              <a:rPr lang="it-IT" sz="2400" dirty="0"/>
              <a:t>La quarta fase è quella che si apre con l’ordinanza 103/08. </a:t>
            </a:r>
          </a:p>
          <a:p>
            <a:endParaRPr lang="it-IT" sz="2400" dirty="0"/>
          </a:p>
          <a:p>
            <a:r>
              <a:rPr lang="it-IT" sz="2400" dirty="0"/>
              <a:t>Secondo tale ordinanza, la Corte costituzionale è giudice in base all’art. 234 </a:t>
            </a:r>
            <a:r>
              <a:rPr lang="it-IT" sz="2400" dirty="0" err="1"/>
              <a:t>Tratt</a:t>
            </a:r>
            <a:r>
              <a:rPr lang="it-IT" sz="2400" dirty="0"/>
              <a:t>. Ce; nel caso di un ricorso in via principale, è l’unico giudice e, se non fosse possibile effettuare il rinvio pregiudiziale, sarebbe leso il generale interesse alla uniforme applicazione del diritto comunitario.</a:t>
            </a:r>
          </a:p>
          <a:p>
            <a:pPr marL="0" indent="0">
              <a:buNone/>
            </a:pPr>
            <a:endParaRPr lang="it-IT" sz="2400" dirty="0"/>
          </a:p>
          <a:p>
            <a:r>
              <a:rPr lang="it-IT" sz="2400" dirty="0"/>
              <a:t> Quindi, a questo punto, si stabilisce un dialogo diretto tra Corte costituzionale e Corte europea di giustizia. </a:t>
            </a:r>
          </a:p>
          <a:p>
            <a:endParaRPr lang="it-IT" dirty="0"/>
          </a:p>
        </p:txBody>
      </p:sp>
    </p:spTree>
    <p:extLst>
      <p:ext uri="{BB962C8B-B14F-4D97-AF65-F5344CB8AC3E}">
        <p14:creationId xmlns:p14="http://schemas.microsoft.com/office/powerpoint/2010/main" val="1435133917"/>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TotalTime>
  <Words>644</Words>
  <Application>Microsoft Macintosh PowerPoint</Application>
  <PresentationFormat>Widescreen</PresentationFormat>
  <Paragraphs>40</Paragraphs>
  <Slides>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Calibri Light</vt:lpstr>
      <vt:lpstr>Tema di Office</vt:lpstr>
      <vt:lpstr>Diritto dell’Unione europea  Prof. Dr. Alessandro Nato</vt:lpstr>
      <vt:lpstr>Rapporti tra ordinamento italiano e EU</vt:lpstr>
      <vt:lpstr>Rapporti tra ordinamento italiano e EU</vt:lpstr>
      <vt:lpstr>Rapporti tra Corte Costituzionale e Corte di Giustizia dell’Unione europea</vt:lpstr>
      <vt:lpstr>Rapporti tra Corte Costituzionale e Corte di Giustizia dell’Unione europea</vt:lpstr>
      <vt:lpstr>Rapporti tra Corte Costituzionale e Corte di Giustizia dell’Unione europea</vt:lpstr>
      <vt:lpstr>Rapporti tra Corte Costituzionale e Corte di Giustizia dell’Unione europea</vt:lpstr>
      <vt:lpstr>Rapporti tra Corte Costituzionale e Corte di Giustizia dell’Unione europea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92</cp:revision>
  <dcterms:created xsi:type="dcterms:W3CDTF">2022-09-09T08:27:37Z</dcterms:created>
  <dcterms:modified xsi:type="dcterms:W3CDTF">2022-10-22T13:48:47Z</dcterms:modified>
</cp:coreProperties>
</file>