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70" r:id="rId3"/>
    <p:sldId id="257" r:id="rId4"/>
    <p:sldId id="258" r:id="rId5"/>
    <p:sldId id="259" r:id="rId6"/>
    <p:sldId id="263" r:id="rId7"/>
    <p:sldId id="264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6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665"/>
            <a:ext cx="9144000" cy="1139869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Diritto dell’Unione europea 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rgbClr val="00B0F0"/>
                </a:solidFill>
              </a:rPr>
              <a:t>Prof. Dr. Alessandro Nato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381CA1-01E2-7911-B285-402F6CF7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241300"/>
            <a:ext cx="3873500" cy="13589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/>
              <a:t>Lezione 19</a:t>
            </a:r>
          </a:p>
          <a:p>
            <a:pPr algn="l"/>
            <a:r>
              <a:rPr lang="it-IT" sz="3200" b="1" dirty="0"/>
              <a:t>Azione esterna dell’Unione europea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E9DFBC-80B0-B44E-F69B-9F07A92A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35" y="5123145"/>
            <a:ext cx="7772400" cy="11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4947E3-E8EA-E115-9539-1B712D7D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Procedura di conclusione degli accordi internazionali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7A8390-6AD8-45CA-2864-76312287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dirty="0">
                <a:solidFill>
                  <a:srgbClr val="0070C0"/>
                </a:solidFill>
              </a:rPr>
              <a:t>Che valore hanno gli accordi internazionali conclusi dall’Unione europea?</a:t>
            </a:r>
          </a:p>
          <a:p>
            <a:r>
              <a:rPr lang="it-IT" altLang="it-IT" dirty="0"/>
              <a:t>Si v. art. 216.2 TFUE: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altLang="it-IT" dirty="0"/>
              <a:t>«Gli accordi conclusi dall'Unione </a:t>
            </a:r>
            <a:r>
              <a:rPr lang="it-IT" altLang="it-IT" b="1" dirty="0"/>
              <a:t>vincolano le istituzioni dell'Unione e gli Stati membri</a:t>
            </a:r>
            <a:r>
              <a:rPr lang="it-IT" altLang="it-IT" dirty="0"/>
              <a:t>».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altLang="it-IT" dirty="0"/>
              <a:t>Rilevanza nell’ordinamento UE quali fonti intermedie.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altLang="it-IT" dirty="0"/>
              <a:t>Capacità di vincolare gli SM sul piano interno.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1859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1C185E-BEC1-22C9-A9C5-EA252C04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Accordi misti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1BF16C-52F2-7586-68B5-920AD63ED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dirty="0">
                <a:solidFill>
                  <a:srgbClr val="0070C0"/>
                </a:solidFill>
              </a:rPr>
              <a:t>Cosa sono gli accordi </a:t>
            </a:r>
            <a:r>
              <a:rPr lang="it-IT" altLang="it-IT" b="1">
                <a:solidFill>
                  <a:srgbClr val="0070C0"/>
                </a:solidFill>
              </a:rPr>
              <a:t>misti?</a:t>
            </a:r>
          </a:p>
          <a:p>
            <a:pPr marL="0" indent="0">
              <a:buNone/>
            </a:pPr>
            <a:endParaRPr lang="it-IT" altLang="it-IT" b="1" dirty="0">
              <a:solidFill>
                <a:srgbClr val="0070C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altLang="it-IT" dirty="0"/>
              <a:t>Accordi conclusi contemporaneamente dall’Unione e dagli SM in una materia di competenza concorrente o </a:t>
            </a:r>
            <a:r>
              <a:rPr lang="it-IT" altLang="it-IT" b="1" dirty="0">
                <a:solidFill>
                  <a:srgbClr val="0070C0"/>
                </a:solidFill>
              </a:rPr>
              <a:t>ripartita</a:t>
            </a:r>
            <a:r>
              <a:rPr lang="it-IT" altLang="it-IT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altLang="it-IT" dirty="0"/>
              <a:t>Uso per accordi che prevedono anche settori non di competenza UE: suddivisione sulla base di dichiarazioni allegate agli accordi (v., ad es., UNCLOS).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altLang="it-IT" dirty="0"/>
              <a:t>Effetti analoghi agli accordi conclusi da UE.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363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A1292-EB3B-79DA-97BE-CB7468976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431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Azione esterna 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A2F421-3895-D34F-A519-400686F69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181"/>
            <a:ext cx="10515600" cy="488678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sz="3700" dirty="0"/>
              <a:t>La parte quinta del trattato sul funzionamento dell’Unione europea (TFUE) contiene una serie di articoli sull’azione esterna dell’Unione europea (Unione). </a:t>
            </a:r>
          </a:p>
          <a:p>
            <a:pPr algn="just"/>
            <a:r>
              <a:rPr lang="it-IT" sz="3700" dirty="0"/>
              <a:t>Inoltre, il titolo V del trattato sull’Unione europea (TUE) stabilisce norme generali sull’azione esterna dell’Unione e norme specifiche sulla sua politica estera e di sicurezza comune (PESC).</a:t>
            </a:r>
          </a:p>
          <a:p>
            <a:pPr algn="just"/>
            <a:r>
              <a:rPr lang="it-IT" sz="3700" b="1" i="1" dirty="0">
                <a:solidFill>
                  <a:srgbClr val="0070C0"/>
                </a:solidFill>
              </a:rPr>
              <a:t>Cosa comprende l’azione esterna dell’Unione comprende?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3700" dirty="0"/>
              <a:t>politica commerciale — articoli 206 e 207 TFUE;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3700" dirty="0"/>
              <a:t>cooperazione allo sviluppo — articoli 208, 209, 210 e 211 TFUE;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3700" dirty="0"/>
              <a:t>cooperazione economica, finanziaria e tecnica con i paesi terzi — articoli 212 e 213 TFUE;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3700" dirty="0"/>
              <a:t>aiuto umanitario — articolo 214 del TFUE;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3700" dirty="0"/>
              <a:t>PESC e PSDC — (articoli 21-46 TUE);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3700" dirty="0"/>
              <a:t>dimensione esterna di altre politiche interne dell’Unione (ad esempio la migrazione, la protezione ambientale, ecc.).</a:t>
            </a:r>
          </a:p>
        </p:txBody>
      </p:sp>
    </p:spTree>
    <p:extLst>
      <p:ext uri="{BB962C8B-B14F-4D97-AF65-F5344CB8AC3E}">
        <p14:creationId xmlns:p14="http://schemas.microsoft.com/office/powerpoint/2010/main" val="227954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E66016-1978-5391-6DB6-221C22E5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Azione esterna dell’Unione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ABA1DB-895D-50E6-20AE-942921658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10000"/>
          </a:bodyPr>
          <a:lstStyle/>
          <a:p>
            <a:r>
              <a:rPr lang="it-IT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Cosa può fare l’UE nell’ambito dell’azione esterna?</a:t>
            </a:r>
          </a:p>
          <a:p>
            <a:pPr marL="0" indent="0">
              <a:buNone/>
            </a:pPr>
            <a:r>
              <a:rPr lang="it-IT" dirty="0"/>
              <a:t>Nell’ambito della sua azione esterna, l’Unione può:</a:t>
            </a:r>
          </a:p>
          <a:p>
            <a:r>
              <a:rPr lang="it-IT" dirty="0"/>
              <a:t>adottare misure restrittive (arti. 215 TFUE), </a:t>
            </a:r>
          </a:p>
          <a:p>
            <a:r>
              <a:rPr lang="it-IT" dirty="0"/>
              <a:t>concludere accordi internazionali (articoli 216, 217, 218 e 219 TFUE),</a:t>
            </a:r>
          </a:p>
          <a:p>
            <a:r>
              <a:rPr lang="it-IT" dirty="0"/>
              <a:t> stabilire relazioni con organizzazioni internazionali e paesi terzi o istituire delegazioni dell’Unione (art. 220 e 221 TFUE).</a:t>
            </a:r>
            <a:endParaRPr lang="it-IT" altLang="it-IT" b="1" dirty="0"/>
          </a:p>
          <a:p>
            <a:r>
              <a:rPr lang="it-IT" altLang="it-IT" b="1" dirty="0">
                <a:solidFill>
                  <a:srgbClr val="0070C0"/>
                </a:solidFill>
              </a:rPr>
              <a:t>Perché lo può fare?</a:t>
            </a:r>
          </a:p>
          <a:p>
            <a:r>
              <a:rPr lang="it-IT" altLang="it-IT" b="1" i="1" dirty="0">
                <a:solidFill>
                  <a:srgbClr val="0070C0"/>
                </a:solidFill>
              </a:rPr>
              <a:t>Grazie alla Personalità giuridica internazionale</a:t>
            </a:r>
            <a:r>
              <a:rPr lang="it-IT" altLang="it-IT" i="1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conseguente alla natura di organizzazione internazionale, ma anche alle specifiche competenze attribuite già dal Trattato di Roma (politica commerciale comune).</a:t>
            </a:r>
          </a:p>
          <a:p>
            <a:r>
              <a:rPr lang="it-IT" altLang="it-IT" dirty="0"/>
              <a:t>Titolarità del </a:t>
            </a:r>
            <a:r>
              <a:rPr lang="it-IT" altLang="it-IT" i="1" dirty="0" err="1"/>
              <a:t>treaty</a:t>
            </a:r>
            <a:r>
              <a:rPr lang="it-IT" altLang="it-IT" i="1" dirty="0"/>
              <a:t>-making power</a:t>
            </a:r>
            <a:r>
              <a:rPr lang="it-IT" altLang="it-IT" dirty="0"/>
              <a:t> quale conseguenza della soggettività internazionale.</a:t>
            </a:r>
          </a:p>
          <a:p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826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39C951-618A-A631-7111-97C380ED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Azione esterna dell’Unione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8EBE0E-F174-C03F-ED51-DE4BBE2C5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it-IT" altLang="it-IT" b="1" dirty="0">
                <a:solidFill>
                  <a:srgbClr val="0070C0"/>
                </a:solidFill>
              </a:rPr>
              <a:t>Quali principi guidano l’azione esterna dell’UE?</a:t>
            </a:r>
          </a:p>
          <a:p>
            <a:pPr>
              <a:defRPr/>
            </a:pPr>
            <a:r>
              <a:rPr lang="it-IT" altLang="it-IT" dirty="0"/>
              <a:t>L'azione dell'Unione sulla scena internazionale si fonda sui principi di (Art. 21 TUE):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democrazia, Stato di diritto, 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universalità e indivisibilità dei diritti dell'uomo e delle libertà fondamentali, 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rispetto della dignità umana, 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principi di uguaglianza e di solidarietà 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e rispetto dei principi della Carta delle Nazioni Unite e del diritto internazionale.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234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EB4D34-87AB-3C3E-792B-8834DC30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957"/>
          </a:xfrm>
        </p:spPr>
        <p:txBody>
          <a:bodyPr>
            <a:normAutofit fontScale="90000"/>
          </a:bodyPr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Azione esterna dell’Unione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9E938E-5203-7ED2-EF32-32A866C23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753"/>
            <a:ext cx="10515600" cy="4611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dirty="0"/>
              <a:t>Espansione delle competenze esterne per via giurisprudenziale:</a:t>
            </a:r>
          </a:p>
          <a:p>
            <a:r>
              <a:rPr lang="it-IT" altLang="it-IT" dirty="0"/>
              <a:t>principio del </a:t>
            </a:r>
            <a:r>
              <a:rPr lang="it-IT" altLang="it-IT" b="1" dirty="0">
                <a:solidFill>
                  <a:srgbClr val="0070C0"/>
                </a:solidFill>
              </a:rPr>
              <a:t>parallelismo delle competenze</a:t>
            </a:r>
            <a:r>
              <a:rPr lang="it-IT" altLang="it-IT" b="1" dirty="0"/>
              <a:t>:</a:t>
            </a:r>
            <a:endParaRPr lang="it-IT" altLang="it-IT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altLang="it-IT" dirty="0"/>
              <a:t>«Detta competenza non dev'essere in ogni caso espressamente prevista dal Trattato… ma può desumersi anche da altre disposizioni del Trattato e da atti adottati, in forza di queste disposizioni, dalle istituzioni della Comunità». </a:t>
            </a:r>
            <a:r>
              <a:rPr lang="it-IT" altLang="it-IT" i="1" dirty="0"/>
              <a:t>[Corte di 	giustizia, causa 22/70, AETS (Commissione c. Consiglio)]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altLang="it-IT" dirty="0"/>
              <a:t>«Tutte le volte che…</a:t>
            </a:r>
            <a:r>
              <a:rPr lang="it-IT" altLang="it-IT" b="1" dirty="0">
                <a:solidFill>
                  <a:srgbClr val="0070C0"/>
                </a:solidFill>
              </a:rPr>
              <a:t>la Comunità ha adottato delle disposizioni contenenti, sotto qualsivoglia forma, norme comuni</a:t>
            </a:r>
            <a:r>
              <a:rPr lang="it-IT" altLang="it-IT" dirty="0"/>
              <a:t>, gli Stati membri non hanno più il potere - né individualmente, né collettivamente - di contrarre con gli Stati terzi obbligazioni che incidano su dette norme».</a:t>
            </a:r>
            <a:r>
              <a:rPr lang="it-IT" altLang="it-IT" i="1" dirty="0"/>
              <a:t> [Corte di giustizia, causa 22/70, AETS (Commissione c. Consiglio)]</a:t>
            </a:r>
          </a:p>
          <a:p>
            <a:pPr marL="0" indent="0">
              <a:buFontTx/>
              <a:buNone/>
            </a:pPr>
            <a:endParaRPr lang="it-IT" altLang="it-IT" i="1" dirty="0"/>
          </a:p>
          <a:p>
            <a:pPr marL="0" indent="0">
              <a:buFontTx/>
              <a:buNone/>
            </a:pPr>
            <a:endParaRPr lang="it-IT" altLang="it-IT" sz="2800" dirty="0"/>
          </a:p>
          <a:p>
            <a:pPr marL="0" indent="0">
              <a:buFontTx/>
              <a:buNone/>
            </a:pPr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36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0F5237-24A1-0EAC-BE00-A4E66196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>
                <a:solidFill>
                  <a:srgbClr val="00B0F0"/>
                </a:solidFill>
              </a:rPr>
              <a:t>Azione esterna dell’Unione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29E531-1F5B-9B68-0007-5489FCB71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123"/>
            <a:ext cx="10515600" cy="4673840"/>
          </a:xfrm>
        </p:spPr>
        <p:txBody>
          <a:bodyPr>
            <a:normAutofit fontScale="92500" lnSpcReduction="10000"/>
          </a:bodyPr>
          <a:lstStyle/>
          <a:p>
            <a:r>
              <a:rPr lang="it-IT" altLang="it-IT" sz="2800" b="1" dirty="0">
                <a:solidFill>
                  <a:srgbClr val="0070C0"/>
                </a:solidFill>
              </a:rPr>
              <a:t>Come si sostanzia la competenza esterna?</a:t>
            </a:r>
          </a:p>
          <a:p>
            <a:pPr marL="0" indent="0">
              <a:buNone/>
            </a:pPr>
            <a:r>
              <a:rPr lang="it-IT" altLang="it-IT" sz="2800" dirty="0"/>
              <a:t>«L'Unione può concludere un accordo con uno o più paesi terzi o organizzazioni internazionali </a:t>
            </a:r>
            <a:r>
              <a:rPr lang="it-IT" altLang="it-IT" sz="2800" b="1" dirty="0">
                <a:solidFill>
                  <a:srgbClr val="0070C0"/>
                </a:solidFill>
              </a:rPr>
              <a:t>qualora i trattati lo prevedano</a:t>
            </a:r>
            <a:r>
              <a:rPr lang="it-IT" altLang="it-IT" sz="2800" dirty="0">
                <a:solidFill>
                  <a:srgbClr val="0070C0"/>
                </a:solidFill>
              </a:rPr>
              <a:t> </a:t>
            </a:r>
            <a:r>
              <a:rPr lang="it-IT" altLang="it-IT" sz="2800" dirty="0"/>
              <a:t>o qualora la conclusione di un accordo sia </a:t>
            </a:r>
            <a:r>
              <a:rPr lang="it-IT" altLang="it-IT" sz="2800" b="1" dirty="0">
                <a:solidFill>
                  <a:srgbClr val="0070C0"/>
                </a:solidFill>
              </a:rPr>
              <a:t>necessaria per realizzare, nell'ambito delle politiche dell'Unione, uno degli obiettivi fissati dai trattati</a:t>
            </a:r>
            <a:r>
              <a:rPr lang="it-IT" altLang="it-IT" sz="2800" dirty="0">
                <a:solidFill>
                  <a:srgbClr val="0070C0"/>
                </a:solidFill>
              </a:rPr>
              <a:t>, o </a:t>
            </a:r>
            <a:r>
              <a:rPr lang="it-IT" altLang="it-IT" sz="2800" b="1" dirty="0">
                <a:solidFill>
                  <a:srgbClr val="0070C0"/>
                </a:solidFill>
              </a:rPr>
              <a:t>sia prevista in un atto giuridico vincolante dell'Unione</a:t>
            </a:r>
            <a:r>
              <a:rPr lang="it-IT" altLang="it-IT" sz="2800" dirty="0"/>
              <a:t>, oppure possa </a:t>
            </a:r>
            <a:r>
              <a:rPr lang="it-IT" altLang="it-IT" sz="2800" b="1" dirty="0">
                <a:solidFill>
                  <a:srgbClr val="0070C0"/>
                </a:solidFill>
              </a:rPr>
              <a:t>incidere su norme comuni</a:t>
            </a:r>
            <a:r>
              <a:rPr lang="it-IT" altLang="it-IT" sz="2800" dirty="0">
                <a:solidFill>
                  <a:srgbClr val="0070C0"/>
                </a:solidFill>
              </a:rPr>
              <a:t> </a:t>
            </a:r>
            <a:r>
              <a:rPr lang="it-IT" altLang="it-IT" sz="2800" dirty="0"/>
              <a:t>o alterarne la portata».</a:t>
            </a:r>
            <a:r>
              <a:rPr lang="it-IT" altLang="it-IT" dirty="0"/>
              <a:t> (Art. 216.1 TFUE)</a:t>
            </a:r>
          </a:p>
          <a:p>
            <a:pPr>
              <a:defRPr/>
            </a:pPr>
            <a:r>
              <a:rPr lang="it-IT" altLang="it-IT" dirty="0"/>
              <a:t>competenza esterna: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it-IT" altLang="it-IT" dirty="0"/>
              <a:t>espressamente prevista dai Trattati (a carattere esclusivo o concorrente);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it-IT" altLang="it-IT" dirty="0"/>
              <a:t>espressamente prevista da un atto giuridico vincolante;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it-IT" altLang="it-IT" dirty="0"/>
              <a:t>parallela successiva (sentenza </a:t>
            </a:r>
            <a:r>
              <a:rPr lang="it-IT" altLang="it-IT" i="1" dirty="0"/>
              <a:t>AETS</a:t>
            </a:r>
            <a:r>
              <a:rPr lang="it-IT" altLang="it-IT" dirty="0"/>
              <a:t>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it-IT" altLang="it-IT" dirty="0"/>
              <a:t>parallela preventiva (parere 1/76).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551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54934E-7364-301A-6E3F-846C66F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743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Azione esterna dell’Unione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3379E2-5456-681E-EFA1-873313A3D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389"/>
            <a:ext cx="10515600" cy="4786574"/>
          </a:xfrm>
        </p:spPr>
        <p:txBody>
          <a:bodyPr>
            <a:normAutofit fontScale="92500" lnSpcReduction="20000"/>
          </a:bodyPr>
          <a:lstStyle/>
          <a:p>
            <a:r>
              <a:rPr lang="it-IT" altLang="it-IT" b="1" dirty="0">
                <a:solidFill>
                  <a:srgbClr val="0070C0"/>
                </a:solidFill>
              </a:rPr>
              <a:t>L’UE ha competenza esclusiva per concludere accordi internazionali?</a:t>
            </a:r>
          </a:p>
          <a:p>
            <a:r>
              <a:rPr lang="it-IT" altLang="it-IT" b="1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L'Unione ha </a:t>
            </a:r>
            <a:r>
              <a:rPr lang="it-IT" altLang="it-IT" b="1" dirty="0">
                <a:solidFill>
                  <a:srgbClr val="0070C0"/>
                </a:solidFill>
              </a:rPr>
              <a:t>competenza esclusiva per la conclusione di accordi internazionali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allorché tale conclusione è prevista in un atto legislativo dell'Unione (Art. 3, par. 2, TFUE)</a:t>
            </a:r>
          </a:p>
          <a:p>
            <a:r>
              <a:rPr lang="it-IT" altLang="it-IT" dirty="0"/>
              <a:t>o è necessaria per consentirle di esercitare le sue competenze a livello interno o nella misura in cui può incidere su norme comuni o modificarne la portata. (Art. 3, par. 2, TFUE)</a:t>
            </a:r>
          </a:p>
          <a:p>
            <a:r>
              <a:rPr lang="it-IT" altLang="it-IT" b="1" dirty="0">
                <a:solidFill>
                  <a:srgbClr val="0070C0"/>
                </a:solidFill>
              </a:rPr>
              <a:t>Quale è il rapporto tra </a:t>
            </a:r>
            <a:r>
              <a:rPr lang="it-IT" altLang="it-IT" b="1" dirty="0" err="1">
                <a:solidFill>
                  <a:srgbClr val="0070C0"/>
                </a:solidFill>
              </a:rPr>
              <a:t>pree-emption</a:t>
            </a:r>
            <a:r>
              <a:rPr lang="it-IT" altLang="it-IT" b="1" dirty="0">
                <a:solidFill>
                  <a:srgbClr val="0070C0"/>
                </a:solidFill>
              </a:rPr>
              <a:t> e competenze esterne?</a:t>
            </a:r>
          </a:p>
          <a:p>
            <a:pPr marL="0" indent="0">
              <a:buNone/>
              <a:defRPr/>
            </a:pPr>
            <a:r>
              <a:rPr lang="it-IT" dirty="0"/>
              <a:t>Applicazione del principio della preclusione (</a:t>
            </a:r>
            <a:r>
              <a:rPr lang="it-IT" i="1" dirty="0" err="1"/>
              <a:t>pre-emption</a:t>
            </a:r>
            <a:r>
              <a:rPr lang="it-IT" dirty="0"/>
              <a:t>) alla competenza esterna.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it-IT" dirty="0"/>
              <a:t>Necessità di adozione di norme comuni che realizzano un’armonizzazione completa;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it-IT" dirty="0"/>
              <a:t>Capacità dell’accordo internazionale di incidere sulle norme comuni o di modificarne la portata.</a:t>
            </a:r>
          </a:p>
          <a:p>
            <a:endParaRPr lang="it-IT" altLang="it-IT" dirty="0"/>
          </a:p>
          <a:p>
            <a:pPr marL="0" indent="0">
              <a:buFontTx/>
              <a:buNone/>
            </a:pPr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86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DEE68-408F-3CB9-ECAE-3E57A31F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35" y="368822"/>
            <a:ext cx="10515600" cy="624430"/>
          </a:xfrm>
        </p:spPr>
        <p:txBody>
          <a:bodyPr>
            <a:noAutofit/>
          </a:bodyPr>
          <a:lstStyle/>
          <a:p>
            <a:pPr algn="just"/>
            <a:r>
              <a:rPr lang="it-IT" altLang="it-IT" sz="3200" b="1" dirty="0">
                <a:solidFill>
                  <a:srgbClr val="00B0F0"/>
                </a:solidFill>
              </a:rPr>
              <a:t>Procedura di conclusione degli accordi internazionali</a:t>
            </a:r>
            <a:endParaRPr lang="it-IT" sz="3200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D23024-BFD1-8653-1C63-56B7C81EE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707"/>
            <a:ext cx="10515600" cy="48742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altLang="it-IT" sz="2800" b="1" dirty="0">
                <a:solidFill>
                  <a:srgbClr val="0070C0"/>
                </a:solidFill>
              </a:rPr>
              <a:t>Come si compone la </a:t>
            </a:r>
            <a:r>
              <a:rPr lang="it-IT" altLang="it-IT" b="1" dirty="0">
                <a:solidFill>
                  <a:srgbClr val="0070C0"/>
                </a:solidFill>
              </a:rPr>
              <a:t>p</a:t>
            </a:r>
            <a:r>
              <a:rPr lang="it-IT" altLang="it-IT" sz="2800" b="1" dirty="0">
                <a:solidFill>
                  <a:srgbClr val="0070C0"/>
                </a:solidFill>
              </a:rPr>
              <a:t>rocedura di conclusione degli accordi internazionali?</a:t>
            </a:r>
            <a:endParaRPr lang="it-IT" altLang="it-IT" dirty="0">
              <a:solidFill>
                <a:srgbClr val="0070C0"/>
              </a:solidFill>
            </a:endParaRPr>
          </a:p>
          <a:p>
            <a:r>
              <a:rPr lang="it-IT" altLang="it-IT" dirty="0"/>
              <a:t>Si v. Art. 218, par. 2 e 3, TFUE: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altLang="it-IT" dirty="0"/>
              <a:t>Il Consiglio autorizza l'avvio dei negoziati, definisce le direttive di negoziato, </a:t>
            </a:r>
            <a:r>
              <a:rPr lang="it-IT" altLang="it-IT" b="1" dirty="0">
                <a:solidFill>
                  <a:srgbClr val="0070C0"/>
                </a:solidFill>
              </a:rPr>
              <a:t>autorizza la firma e conclude gli accordi</a:t>
            </a:r>
            <a:r>
              <a:rPr lang="it-IT" altLang="it-IT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altLang="it-IT" dirty="0"/>
              <a:t>La Commissione presenta raccomandazioni al Consiglio, il quale adotta una decisione che autorizza l'avvio dei negoziati e designa, in funzione della materia dell'accordo previsto, il negoziatore.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it-IT" altLang="it-IT" sz="2800" dirty="0"/>
              <a:t>Adozione di una duplice </a:t>
            </a:r>
            <a:r>
              <a:rPr lang="it-IT" altLang="it-IT" sz="2800" b="1" dirty="0">
                <a:solidFill>
                  <a:srgbClr val="0070C0"/>
                </a:solidFill>
              </a:rPr>
              <a:t>decisione</a:t>
            </a:r>
            <a:r>
              <a:rPr lang="it-IT" altLang="it-IT" sz="2800" dirty="0"/>
              <a:t>: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it-IT" altLang="it-IT" dirty="0"/>
              <a:t>autorizzazione alla firma;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it-IT" altLang="it-IT" dirty="0"/>
              <a:t>conclusione dell’accordo.</a:t>
            </a:r>
          </a:p>
          <a:p>
            <a:pPr>
              <a:defRPr/>
            </a:pPr>
            <a:r>
              <a:rPr lang="it-IT" altLang="it-IT" sz="2800" dirty="0"/>
              <a:t>Delibera del Consiglio a </a:t>
            </a:r>
            <a:r>
              <a:rPr lang="it-IT" altLang="it-IT" sz="2800" b="1" dirty="0">
                <a:solidFill>
                  <a:srgbClr val="0070C0"/>
                </a:solidFill>
              </a:rPr>
              <a:t>maggioranza qualificata</a:t>
            </a:r>
            <a:r>
              <a:rPr lang="it-IT" altLang="it-IT" sz="2800" dirty="0">
                <a:solidFill>
                  <a:srgbClr val="0070C0"/>
                </a:solidFill>
              </a:rPr>
              <a:t> </a:t>
            </a:r>
            <a:r>
              <a:rPr lang="it-IT" altLang="it-IT" sz="2800" dirty="0"/>
              <a:t>(unanimità se richiesta sul piano interno, per accordi di associazione e adesione a CEDU).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501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ACCAC5-EE81-8737-A52B-4D76D10A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270"/>
          </a:xfrm>
        </p:spPr>
        <p:txBody>
          <a:bodyPr>
            <a:noAutofit/>
          </a:bodyPr>
          <a:lstStyle/>
          <a:p>
            <a:r>
              <a:rPr lang="it-IT" altLang="it-IT" sz="3200" b="1" dirty="0">
                <a:solidFill>
                  <a:srgbClr val="00B0F0"/>
                </a:solidFill>
              </a:rPr>
              <a:t>Procedura di conclusione degli accordi internazionali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4BF1B6-403A-FAA2-8CC5-169DADCEB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396"/>
            <a:ext cx="10515600" cy="5024567"/>
          </a:xfrm>
        </p:spPr>
        <p:txBody>
          <a:bodyPr>
            <a:normAutofit fontScale="92500"/>
          </a:bodyPr>
          <a:lstStyle/>
          <a:p>
            <a:pPr algn="just"/>
            <a:r>
              <a:rPr lang="it-IT" altLang="it-IT" sz="2800" b="1" dirty="0">
                <a:solidFill>
                  <a:srgbClr val="0070C0"/>
                </a:solidFill>
              </a:rPr>
              <a:t>Quali sono i poteri del Parlamento europea nella procedura di conclusione degli accordi internazionali?</a:t>
            </a:r>
          </a:p>
          <a:p>
            <a:r>
              <a:rPr lang="it-IT" altLang="it-IT" sz="2800" dirty="0"/>
              <a:t>Il Parlamento europeo è immediatamente e pienamente informato in tutte le fasi della procedura (Art. 218.10 TFUE)</a:t>
            </a:r>
          </a:p>
          <a:p>
            <a:r>
              <a:rPr lang="it-IT" altLang="it-IT" sz="2800" dirty="0"/>
              <a:t>Procedura di consultazione viene utilizzata regolarmente;</a:t>
            </a:r>
          </a:p>
          <a:p>
            <a:r>
              <a:rPr lang="it-IT" altLang="it-IT" sz="2800" dirty="0"/>
              <a:t>Procedura di approvazione per alcune categorie di accordi.</a:t>
            </a:r>
          </a:p>
          <a:p>
            <a:r>
              <a:rPr lang="it-IT" altLang="it-IT" sz="2800" dirty="0"/>
              <a:t>Accordi con procedura di approvazione: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altLang="it-IT" dirty="0"/>
              <a:t>accordi di associazione;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altLang="it-IT" dirty="0"/>
              <a:t>accordo sull'adesione UE alla CEDU;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altLang="it-IT" dirty="0"/>
              <a:t>accordi che creano un quadro istituzionale specifico;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altLang="it-IT" dirty="0"/>
              <a:t>accordi che hanno ripercussioni finanziarie considerevoli per l'Unione;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altLang="it-IT" dirty="0"/>
              <a:t>accordi in settori cui si applica la procedura legislativa ordinaria o di approvazione.</a:t>
            </a:r>
          </a:p>
          <a:p>
            <a:pPr marL="0" indent="0">
              <a:buFontTx/>
              <a:buNone/>
            </a:pPr>
            <a:endParaRPr lang="it-IT" alt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9234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1050</Words>
  <Application>Microsoft Macintosh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Tema di Office</vt:lpstr>
      <vt:lpstr>Diritto dell’Unione europea  Prof. Dr. Alessandro Nato</vt:lpstr>
      <vt:lpstr>Azione esterna UE</vt:lpstr>
      <vt:lpstr>Azione esterna dell’Unione</vt:lpstr>
      <vt:lpstr>Azione esterna dell’Unione</vt:lpstr>
      <vt:lpstr>Azione esterna dell’Unione</vt:lpstr>
      <vt:lpstr>Azione esterna dell’Unione</vt:lpstr>
      <vt:lpstr>Azione esterna dell’Unione</vt:lpstr>
      <vt:lpstr>Procedura di conclusione degli accordi internazionali</vt:lpstr>
      <vt:lpstr>Procedura di conclusione degli accordi internazionali</vt:lpstr>
      <vt:lpstr>Procedura di conclusione degli accordi internazionali</vt:lpstr>
      <vt:lpstr>Accordi misti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56</cp:revision>
  <dcterms:created xsi:type="dcterms:W3CDTF">2022-09-09T08:27:37Z</dcterms:created>
  <dcterms:modified xsi:type="dcterms:W3CDTF">2022-10-23T15:22:15Z</dcterms:modified>
</cp:coreProperties>
</file>