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>
      <p:cViewPr varScale="1">
        <p:scale>
          <a:sx n="102" d="100"/>
          <a:sy n="102" d="100"/>
        </p:scale>
        <p:origin x="9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20/09/22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3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20/09/22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75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20/09/22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30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20/09/22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584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20/09/22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85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20/09/22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08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20/09/22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55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20/09/22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810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20/09/22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47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20/09/22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95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20/09/22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892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E104C-F7BC-3743-9129-BABE01727AEB}" type="datetimeFigureOut">
              <a:rPr lang="it-IT" smtClean="0"/>
              <a:t>20/09/22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27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11222D-2129-BAAE-00EC-2F84CEC39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01665"/>
            <a:ext cx="9144000" cy="1139869"/>
          </a:xfrm>
        </p:spPr>
        <p:txBody>
          <a:bodyPr>
            <a:noAutofit/>
          </a:bodyPr>
          <a:lstStyle/>
          <a:p>
            <a:pPr algn="l"/>
            <a:r>
              <a:rPr lang="it-IT" sz="4000" b="1" dirty="0">
                <a:solidFill>
                  <a:srgbClr val="00B0F0"/>
                </a:solidFill>
              </a:rPr>
              <a:t>Diritto dell’Unione europea </a:t>
            </a:r>
            <a:br>
              <a:rPr lang="it-IT" sz="4000" b="1" dirty="0">
                <a:solidFill>
                  <a:srgbClr val="00B0F0"/>
                </a:solidFill>
              </a:rPr>
            </a:br>
            <a:r>
              <a:rPr lang="it-IT" sz="4000" b="1" dirty="0">
                <a:solidFill>
                  <a:srgbClr val="00B0F0"/>
                </a:solidFill>
              </a:rPr>
              <a:t>Prof. Dr. Alessandro Nato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0381CA1-01E2-7911-B285-402F6CF7E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0" y="241300"/>
            <a:ext cx="3873500" cy="1358900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217CB69F-F640-CEDA-212E-18CE27135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55934"/>
            <a:ext cx="9144000" cy="2401866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/>
              <a:t>Lezione 2</a:t>
            </a:r>
          </a:p>
          <a:p>
            <a:pPr algn="l"/>
            <a:r>
              <a:rPr lang="it-IT" sz="3200" dirty="0"/>
              <a:t>Membership, valori e obiettivi dell’UE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4E9DFBC-80B0-B44E-F69B-9F07A92AB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535" y="5123145"/>
            <a:ext cx="7772400" cy="117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64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10D696-74B8-7A23-60BC-B052CEC5A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5264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00B0F0"/>
                </a:solidFill>
              </a:rPr>
              <a:t>Tutela dei valori fondamentali: rule of </a:t>
            </a:r>
            <a:r>
              <a:rPr lang="it-IT" dirty="0" err="1">
                <a:solidFill>
                  <a:srgbClr val="00B0F0"/>
                </a:solidFill>
              </a:rPr>
              <a:t>law</a:t>
            </a:r>
            <a:r>
              <a:rPr lang="it-IT" dirty="0">
                <a:solidFill>
                  <a:srgbClr val="00B0F0"/>
                </a:solidFill>
              </a:rPr>
              <a:t> (Stato di diritto) e protezione budget UE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01D508-53E4-D40F-2683-3CCC8FD9C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384"/>
            <a:ext cx="10515600" cy="4548579"/>
          </a:xfrm>
        </p:spPr>
        <p:txBody>
          <a:bodyPr>
            <a:normAutofit/>
          </a:bodyPr>
          <a:lstStyle/>
          <a:p>
            <a:r>
              <a:rPr lang="it-IT" sz="2400" dirty="0"/>
              <a:t>Definizione rule of </a:t>
            </a:r>
            <a:r>
              <a:rPr lang="it-IT" sz="2400" dirty="0" err="1"/>
              <a:t>law</a:t>
            </a:r>
            <a:r>
              <a:rPr lang="it-IT" sz="2400" dirty="0"/>
              <a:t> (Stato di diritto): Art. 2, Regolamento 2020/2092:</a:t>
            </a:r>
          </a:p>
          <a:p>
            <a:pPr marL="971550" lvl="1" indent="-514350">
              <a:buFont typeface="+mj-lt"/>
              <a:buAutoNum type="alphaLcPeriod"/>
            </a:pPr>
            <a:r>
              <a:rPr lang="it-IT" dirty="0"/>
              <a:t>il valore dell’Unione sancito nell’articolo 2 TUE. In esso rientrano</a:t>
            </a:r>
          </a:p>
          <a:p>
            <a:pPr marL="971550" lvl="1" indent="-514350">
              <a:buFont typeface="+mj-lt"/>
              <a:buAutoNum type="alphaLcPeriod"/>
            </a:pPr>
            <a:r>
              <a:rPr lang="it-IT" dirty="0"/>
              <a:t> i principi di legalità, in base alla quale il processo legislativo deve essere trasparente, responsabile, democratico e pluralistico; certezza del diritto; </a:t>
            </a:r>
          </a:p>
          <a:p>
            <a:pPr marL="971550" lvl="1" indent="-514350">
              <a:buFont typeface="+mj-lt"/>
              <a:buAutoNum type="alphaLcPeriod"/>
            </a:pPr>
            <a:r>
              <a:rPr lang="it-IT" dirty="0"/>
              <a:t>divieto di arbitrarietà del potere esecutivo; </a:t>
            </a:r>
          </a:p>
          <a:p>
            <a:pPr marL="971550" lvl="1" indent="-514350">
              <a:buFont typeface="+mj-lt"/>
              <a:buAutoNum type="alphaLcPeriod"/>
            </a:pPr>
            <a:r>
              <a:rPr lang="it-IT" dirty="0"/>
              <a:t>tutela giurisdizionale effettiva, compreso l’accesso alla giustizia, da parte di organi giurisdizionali indipendenti e imparziali, anche per quanto riguarda i diritti fondamentali; </a:t>
            </a:r>
          </a:p>
          <a:p>
            <a:pPr marL="971550" lvl="1" indent="-514350">
              <a:buFont typeface="+mj-lt"/>
              <a:buAutoNum type="alphaLcPeriod"/>
            </a:pPr>
            <a:r>
              <a:rPr lang="it-IT" dirty="0"/>
              <a:t>separazione dei poteri; non-discriminazione e uguaglianza di fronte alla legge.</a:t>
            </a:r>
          </a:p>
          <a:p>
            <a:pPr marL="971550" lvl="1" indent="-514350">
              <a:buFont typeface="+mj-lt"/>
              <a:buAutoNum type="alphaLcPeriod"/>
            </a:pPr>
            <a:r>
              <a:rPr lang="it-IT" dirty="0"/>
              <a:t>Lo Stato di diritto è da intendersi alla luce degli altri valori e principi dell’Unione sanciti nell’articolo 2 TUE</a:t>
            </a:r>
          </a:p>
        </p:txBody>
      </p:sp>
    </p:spTree>
    <p:extLst>
      <p:ext uri="{BB962C8B-B14F-4D97-AF65-F5344CB8AC3E}">
        <p14:creationId xmlns:p14="http://schemas.microsoft.com/office/powerpoint/2010/main" val="1013682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4E6EC2-031D-E45F-9291-72C1FDF6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0004"/>
          </a:xfrm>
        </p:spPr>
        <p:txBody>
          <a:bodyPr>
            <a:normAutofit fontScale="90000"/>
          </a:bodyPr>
          <a:lstStyle/>
          <a:p>
            <a:r>
              <a:rPr lang="it-IT" sz="4000" dirty="0">
                <a:solidFill>
                  <a:srgbClr val="00B0F0"/>
                </a:solidFill>
              </a:rPr>
              <a:t>Tutela dei valori fondamentali: rule of </a:t>
            </a:r>
            <a:r>
              <a:rPr lang="it-IT" sz="4000" dirty="0" err="1">
                <a:solidFill>
                  <a:srgbClr val="00B0F0"/>
                </a:solidFill>
              </a:rPr>
              <a:t>law</a:t>
            </a:r>
            <a:r>
              <a:rPr lang="it-IT" sz="4000" dirty="0">
                <a:solidFill>
                  <a:srgbClr val="00B0F0"/>
                </a:solidFill>
              </a:rPr>
              <a:t> (Stato di diritto) e protezione budget UE</a:t>
            </a:r>
            <a:endParaRPr lang="it-IT" sz="4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3AF0E1-D0CE-CC12-ACA4-5EE6B8CAF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7967"/>
            <a:ext cx="10515600" cy="47489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Il NGEU è un sistema complesso di regolamenti e decisioni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Al centro del NGEU c’è il </a:t>
            </a:r>
            <a:r>
              <a:rPr lang="it-IT" sz="2400" b="1" dirty="0"/>
              <a:t>Recovery and </a:t>
            </a:r>
            <a:r>
              <a:rPr lang="it-IT" sz="2400" b="1" dirty="0" err="1"/>
              <a:t>Resilience</a:t>
            </a:r>
            <a:r>
              <a:rPr lang="it-IT" sz="2400" b="1" dirty="0"/>
              <a:t> Facility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/>
              <a:t>Condizioni per accedere ai fondi</a:t>
            </a:r>
          </a:p>
          <a:p>
            <a:endParaRPr lang="it-IT" dirty="0"/>
          </a:p>
        </p:txBody>
      </p:sp>
      <p:pic>
        <p:nvPicPr>
          <p:cNvPr id="4" name="Segnaposto contenuto 1">
            <a:extLst>
              <a:ext uri="{FF2B5EF4-FFF2-40B4-BE49-F238E27FC236}">
                <a16:creationId xmlns:a16="http://schemas.microsoft.com/office/drawing/2014/main" id="{3311FE7C-67F6-C432-5827-B6006992F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906039"/>
            <a:ext cx="10905066" cy="34706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0591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454657-C616-E307-EDEC-3F082A68D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>
                <a:solidFill>
                  <a:srgbClr val="00B0F0"/>
                </a:solidFill>
              </a:rPr>
              <a:t>Tutela dei valori fondamentali: rule of </a:t>
            </a:r>
            <a:r>
              <a:rPr lang="it-IT" sz="4000" dirty="0" err="1">
                <a:solidFill>
                  <a:srgbClr val="00B0F0"/>
                </a:solidFill>
              </a:rPr>
              <a:t>law</a:t>
            </a:r>
            <a:r>
              <a:rPr lang="it-IT" sz="4000" dirty="0">
                <a:solidFill>
                  <a:srgbClr val="00B0F0"/>
                </a:solidFill>
              </a:rPr>
              <a:t> (Stato di diritto) e protezione budget UE</a:t>
            </a:r>
            <a:endParaRPr lang="it-IT" sz="4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4CD0E3-37F6-032D-36A0-8252A6A21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/>
              <a:t>La governance del Next Generation EU:</a:t>
            </a:r>
          </a:p>
          <a:p>
            <a:pPr marL="971550" lvl="1" indent="-514350">
              <a:buFont typeface="+mj-lt"/>
              <a:buAutoNum type="alphaLcPeriod"/>
            </a:pPr>
            <a:r>
              <a:rPr lang="it-IT" sz="2800" dirty="0"/>
              <a:t>Il ruolo principale è giocato dalla Commissione e dal Consiglio</a:t>
            </a:r>
          </a:p>
          <a:p>
            <a:pPr marL="971550" lvl="1" indent="-514350">
              <a:buFont typeface="+mj-lt"/>
              <a:buAutoNum type="alphaLcPeriod"/>
            </a:pPr>
            <a:r>
              <a:rPr lang="it-IT" sz="2800" dirty="0"/>
              <a:t>La Commissione europea valuta i piani nazionali di ripresa e resilienza e la loro conformità agli obiettivi del </a:t>
            </a:r>
            <a:r>
              <a:rPr lang="it-IT" sz="2800" b="1" dirty="0"/>
              <a:t>RRF </a:t>
            </a:r>
          </a:p>
          <a:p>
            <a:pPr marL="971550" lvl="1" indent="-514350">
              <a:buFont typeface="+mj-lt"/>
              <a:buAutoNum type="alphaLcPeriod"/>
            </a:pPr>
            <a:r>
              <a:rPr lang="it-IT" sz="2800" dirty="0"/>
              <a:t>La valutazione della Commissione deve essere approvata dal Consiglio. Infatti, la decisione finale di allocare i fondi agli Stati membri è presa dal Consiglio.</a:t>
            </a:r>
          </a:p>
          <a:p>
            <a:pPr marL="971550" lvl="1" indent="-514350">
              <a:buFont typeface="+mj-lt"/>
              <a:buAutoNum type="alphaLcPeriod"/>
            </a:pPr>
            <a:r>
              <a:rPr lang="it-IT" sz="2800" dirty="0"/>
              <a:t>Rafforzamento degli esecutivi.</a:t>
            </a:r>
          </a:p>
          <a:p>
            <a:pPr marL="971550" lvl="1" indent="-514350">
              <a:buFont typeface="+mj-lt"/>
              <a:buAutoNum type="alphaLcPeriod"/>
            </a:pPr>
            <a:r>
              <a:rPr lang="it-IT" sz="2800" dirty="0"/>
              <a:t>Il Ruolo del Parlamento europeo è ridotto.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1849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16414F-2739-F58F-E64F-C464BD54A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3050"/>
          </a:xfrm>
        </p:spPr>
        <p:txBody>
          <a:bodyPr>
            <a:normAutofit fontScale="90000"/>
          </a:bodyPr>
          <a:lstStyle/>
          <a:p>
            <a:r>
              <a:rPr lang="it-IT" sz="4000" dirty="0">
                <a:solidFill>
                  <a:srgbClr val="00B0F0"/>
                </a:solidFill>
              </a:rPr>
              <a:t>Tutela dei valori fondamentali: rule of </a:t>
            </a:r>
            <a:r>
              <a:rPr lang="it-IT" sz="4000" dirty="0" err="1">
                <a:solidFill>
                  <a:srgbClr val="00B0F0"/>
                </a:solidFill>
              </a:rPr>
              <a:t>law</a:t>
            </a:r>
            <a:r>
              <a:rPr lang="it-IT" sz="4000" dirty="0">
                <a:solidFill>
                  <a:srgbClr val="00B0F0"/>
                </a:solidFill>
              </a:rPr>
              <a:t> (Stato di diritto) e protezione budget UE</a:t>
            </a:r>
            <a:endParaRPr lang="it-IT" sz="4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C154F9-2DC0-ED1A-D869-589800A4A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sz="2400" dirty="0"/>
              <a:t>L’accesso ai fondi NGEU è soggetto ad un regime di condizionalità trasversali, che hanno come obiettivo quello di ancorare gli investimenti ad un modello di sviluppo europeo:</a:t>
            </a:r>
          </a:p>
          <a:p>
            <a:pPr marL="457200" indent="-457200" algn="just">
              <a:buFont typeface="+mj-lt"/>
              <a:buAutoNum type="alphaLcPeriod"/>
            </a:pPr>
            <a:endParaRPr lang="it-IT" sz="2400" dirty="0"/>
          </a:p>
          <a:p>
            <a:pPr marL="914400" lvl="1" indent="-457200" algn="just">
              <a:buFont typeface="+mj-lt"/>
              <a:buAutoNum type="alphaLcPeriod"/>
            </a:pPr>
            <a:r>
              <a:rPr lang="it-IT" dirty="0"/>
              <a:t>Il cd RRF richiede che NRRP includa soglie minime per gli investimenti in progetti verdi, digitali e di genere equilibrato</a:t>
            </a:r>
          </a:p>
          <a:p>
            <a:pPr marL="914400" lvl="1" indent="-457200" algn="just">
              <a:buFont typeface="+mj-lt"/>
              <a:buAutoNum type="alphaLcPeriod"/>
            </a:pPr>
            <a:endParaRPr lang="it-IT" dirty="0"/>
          </a:p>
          <a:p>
            <a:pPr marL="914400" lvl="1" indent="-457200" algn="just">
              <a:buFont typeface="+mj-lt"/>
              <a:buAutoNum type="alphaLcPeriod"/>
            </a:pPr>
            <a:r>
              <a:rPr lang="it-IT" dirty="0"/>
              <a:t>Raccomandazioni specifiche per paese (semestre europeo)</a:t>
            </a:r>
          </a:p>
          <a:p>
            <a:pPr marL="914400" lvl="1" indent="-457200" algn="just">
              <a:buFont typeface="+mj-lt"/>
              <a:buAutoNum type="alphaLcPeriod"/>
            </a:pPr>
            <a:endParaRPr lang="it-IT" dirty="0"/>
          </a:p>
          <a:p>
            <a:pPr marL="914400" lvl="1" indent="-457200" algn="just">
              <a:buFont typeface="+mj-lt"/>
              <a:buAutoNum type="alphaLcPeriod"/>
            </a:pPr>
            <a:r>
              <a:rPr lang="it-IT" dirty="0"/>
              <a:t>La spesa del bilancio dell'UE avviene secondo il principio dello Stato di diritto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7121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A47E3A-98B2-90A8-7B4E-571C0CC7F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rgbClr val="00B0F0"/>
                </a:solidFill>
              </a:rPr>
              <a:t>Tutela dei valori fondamentali: rule of </a:t>
            </a:r>
            <a:r>
              <a:rPr lang="it-IT" sz="3600" dirty="0" err="1">
                <a:solidFill>
                  <a:srgbClr val="00B0F0"/>
                </a:solidFill>
              </a:rPr>
              <a:t>law</a:t>
            </a:r>
            <a:r>
              <a:rPr lang="it-IT" sz="3600" dirty="0">
                <a:solidFill>
                  <a:srgbClr val="00B0F0"/>
                </a:solidFill>
              </a:rPr>
              <a:t> (Stato di diritto) e protezione budget UE</a:t>
            </a:r>
            <a:endParaRPr lang="it-IT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9BD4F1-6B9A-B68A-FB6E-6CABFD303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sz="2800" dirty="0"/>
              <a:t>Regolamento 2020/2092</a:t>
            </a:r>
          </a:p>
          <a:p>
            <a:pPr algn="just"/>
            <a:r>
              <a:rPr lang="it-IT" sz="2800" dirty="0"/>
              <a:t>«Lo Stato di diritto è il presupposto che implica e giustifica l'esistenza della fiducia reciproca tra gli Stati membri. Pertanto, può legittimamente costituire uno strumento di tutela della gestione finanziaria dell'UE e degli interessi finanziari dell'UE» [CGUE, 156/21, p. 120].</a:t>
            </a:r>
          </a:p>
          <a:p>
            <a:pPr algn="just"/>
            <a:r>
              <a:rPr lang="it-IT" sz="2800" dirty="0"/>
              <a:t>Meccanismo: su richiesta della Commissione Europea, il Consiglio può adottare misure per sospendere i pagamenti dal bilancio dell'UE o sospendere l'approvazione di programmi finanziati da tale bilancio.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9698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A9218F-B2CB-8A05-0F51-CE8070ED7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0316"/>
          </a:xfrm>
        </p:spPr>
        <p:txBody>
          <a:bodyPr/>
          <a:lstStyle/>
          <a:p>
            <a:pPr algn="ctr"/>
            <a:r>
              <a:rPr lang="it-IT" altLang="it-IT" sz="4400" b="1" dirty="0">
                <a:solidFill>
                  <a:srgbClr val="00B0F0"/>
                </a:solidFill>
              </a:rPr>
              <a:t>Adesione all’UE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93E952-80E2-BFFE-0A7F-79B70D484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it-IT" b="1" dirty="0"/>
              <a:t>Art. 49 TUE:</a:t>
            </a:r>
          </a:p>
          <a:p>
            <a:pPr marL="0" indent="0">
              <a:buFontTx/>
              <a:buNone/>
              <a:defRPr/>
            </a:pPr>
            <a:r>
              <a:rPr lang="it-IT" dirty="0"/>
              <a:t>Requisiti: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it-IT" dirty="0"/>
              <a:t>essere uno «Stato europeo»;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it-IT" dirty="0"/>
              <a:t>rispetto dei valori di cui all'articolo 2 TUE e impegno a promuoverli;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it-IT" dirty="0"/>
              <a:t>c.d. criteri di Copenaghen (Consiglio europeo di Madrid 1995):</a:t>
            </a:r>
          </a:p>
          <a:p>
            <a:pPr marL="971550" lvl="1" indent="-514350">
              <a:buFont typeface="+mj-lt"/>
              <a:buAutoNum type="alphaLcParenR"/>
              <a:defRPr/>
            </a:pPr>
            <a:r>
              <a:rPr lang="it-IT" dirty="0"/>
              <a:t>criteri di natura politica, </a:t>
            </a:r>
          </a:p>
          <a:p>
            <a:pPr marL="971550" lvl="1" indent="-514350">
              <a:buFont typeface="+mj-lt"/>
              <a:buAutoNum type="alphaLcParenR"/>
              <a:defRPr/>
            </a:pPr>
            <a:r>
              <a:rPr lang="it-IT" dirty="0"/>
              <a:t>economica </a:t>
            </a:r>
          </a:p>
          <a:p>
            <a:pPr marL="971550" lvl="1" indent="-514350">
              <a:buFont typeface="+mj-lt"/>
              <a:buAutoNum type="alphaLcParenR"/>
              <a:defRPr/>
            </a:pPr>
            <a:r>
              <a:rPr lang="it-IT" dirty="0"/>
              <a:t>e legislativa.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9830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63CA0A-BE84-0A94-68FC-B401EB14C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it-IT" sz="4400" b="1" dirty="0">
                <a:solidFill>
                  <a:srgbClr val="00B0F0"/>
                </a:solidFill>
              </a:rPr>
              <a:t>Adesione all’UE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2425EF-B941-FACB-B7D1-97EEB1D2B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it-IT" sz="2800" dirty="0"/>
              <a:t>Procedura: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it-IT" sz="2800" dirty="0"/>
              <a:t>domanda di adesione (dopo l’accordo di stabilizzazione e associazione): informativa a PE e Parlamenti nazionali;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it-IT" sz="2800" dirty="0"/>
              <a:t>acquisizione status di candidato ufficiale;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it-IT" sz="2800" dirty="0"/>
              <a:t>avvio dei negoziati di adesione;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it-IT" sz="2800" dirty="0"/>
              <a:t>Decisione del Consiglio all’unanimità su parere della Commissione e previa approvazione PE: accordo di adesione.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138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823C4E-E25B-6FC8-4320-5A6FDBA18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it-IT" sz="4400" b="1" dirty="0">
                <a:solidFill>
                  <a:srgbClr val="00B0F0"/>
                </a:solidFill>
              </a:rPr>
              <a:t>Valori e obiettivi UE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4A709A-1B72-D0C0-6720-F54FA63F7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t-IT" altLang="it-IT" b="1" dirty="0"/>
              <a:t>Art. 2 TUE:</a:t>
            </a:r>
          </a:p>
          <a:p>
            <a:pPr marL="0" indent="0">
              <a:buFontTx/>
              <a:buNone/>
            </a:pPr>
            <a:r>
              <a:rPr lang="it-IT" altLang="it-IT" sz="2800" dirty="0"/>
              <a:t>«L'Unione si fonda sui valori del rispetto della </a:t>
            </a:r>
          </a:p>
          <a:p>
            <a:pPr marL="0" indent="0">
              <a:buFontTx/>
              <a:buNone/>
            </a:pPr>
            <a:r>
              <a:rPr lang="it-IT" altLang="it-IT" sz="2800" dirty="0"/>
              <a:t>dignità umana, </a:t>
            </a:r>
          </a:p>
          <a:p>
            <a:pPr marL="0" indent="0">
              <a:buFontTx/>
              <a:buNone/>
            </a:pPr>
            <a:r>
              <a:rPr lang="it-IT" altLang="it-IT" sz="2800" dirty="0"/>
              <a:t>della libertà, della democrazia, </a:t>
            </a:r>
          </a:p>
          <a:p>
            <a:pPr marL="0" indent="0">
              <a:buFontTx/>
              <a:buNone/>
            </a:pPr>
            <a:r>
              <a:rPr lang="it-IT" altLang="it-IT" sz="2800" dirty="0"/>
              <a:t>dell'uguaglianza, dello Stato di diritto (</a:t>
            </a:r>
            <a:r>
              <a:rPr lang="it-IT" altLang="it-IT" sz="2800" b="1" i="1" dirty="0"/>
              <a:t>rule of </a:t>
            </a:r>
            <a:r>
              <a:rPr lang="it-IT" altLang="it-IT" sz="2800" b="1" i="1" dirty="0" err="1"/>
              <a:t>law</a:t>
            </a:r>
            <a:r>
              <a:rPr lang="it-IT" altLang="it-IT" sz="2800" dirty="0"/>
              <a:t>) e del rispetto dei diritti umani, compresi i diritti delle … minoranze. </a:t>
            </a:r>
          </a:p>
          <a:p>
            <a:pPr marL="0" indent="0">
              <a:buFontTx/>
              <a:buNone/>
            </a:pPr>
            <a:r>
              <a:rPr lang="it-IT" altLang="it-IT" sz="2800" dirty="0"/>
              <a:t>Questi valori sono comuni agli SM in una società caratterizzata da pluralismo, non discriminazione, tolleranza, giustizia, solidarietà e parità tra donne e uomini».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6930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EBAAE0-EED6-9C1F-FC8C-123B01328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it-IT" sz="4400" b="1" dirty="0">
                <a:solidFill>
                  <a:srgbClr val="00B0F0"/>
                </a:solidFill>
              </a:rPr>
              <a:t>Valori e obiettivi UE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49AA03-F2F3-6196-6FAF-B546A354A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597"/>
            <a:ext cx="10515600" cy="4686366"/>
          </a:xfrm>
        </p:spPr>
        <p:txBody>
          <a:bodyPr>
            <a:normAutofit fontScale="47500" lnSpcReduction="20000"/>
          </a:bodyPr>
          <a:lstStyle/>
          <a:p>
            <a:pPr marL="0" indent="0">
              <a:buFontTx/>
              <a:buNone/>
            </a:pPr>
            <a:r>
              <a:rPr lang="it-IT" altLang="it-IT" sz="3600" dirty="0"/>
              <a:t>Valori = requisiti per adesione SM.</a:t>
            </a:r>
          </a:p>
          <a:p>
            <a:pPr marL="0" indent="0">
              <a:buFontTx/>
              <a:buNone/>
            </a:pPr>
            <a:endParaRPr lang="it-IT" altLang="it-IT" sz="3600" dirty="0"/>
          </a:p>
          <a:p>
            <a:pPr marL="0" indent="0">
              <a:buFontTx/>
              <a:buNone/>
            </a:pPr>
            <a:r>
              <a:rPr lang="it-IT" altLang="it-IT" sz="3600" dirty="0"/>
              <a:t>Come tutelare una possibile violazione?</a:t>
            </a:r>
          </a:p>
          <a:p>
            <a:pPr marL="0" indent="0">
              <a:buFontTx/>
              <a:buNone/>
            </a:pPr>
            <a:endParaRPr lang="it-IT" altLang="it-IT" sz="3600" b="1" dirty="0"/>
          </a:p>
          <a:p>
            <a:pPr marL="0" indent="0">
              <a:buFontTx/>
              <a:buNone/>
            </a:pPr>
            <a:r>
              <a:rPr lang="it-IT" altLang="it-IT" sz="3600" b="1" dirty="0"/>
              <a:t>Procedura a) </a:t>
            </a:r>
          </a:p>
          <a:p>
            <a:pPr marL="0" indent="0">
              <a:buFontTx/>
              <a:buNone/>
            </a:pPr>
            <a:r>
              <a:rPr lang="it-IT" altLang="it-IT" sz="3600" b="1" dirty="0"/>
              <a:t>Art. 7, par. 1, TUE:</a:t>
            </a:r>
          </a:p>
          <a:p>
            <a:pPr marL="0" indent="0">
              <a:buFontTx/>
              <a:buNone/>
            </a:pPr>
            <a:r>
              <a:rPr lang="it-IT" altLang="it-IT" sz="3600" dirty="0"/>
              <a:t>Constatazione da parte del Consiglio che esiste un evidente rischio di violazione grave da parte di uno SM.  Proposta 1/3 SM, PE o Commissione. Voto a maggioranza di 4/5 SM.</a:t>
            </a:r>
          </a:p>
          <a:p>
            <a:pPr marL="0" indent="0">
              <a:buFontTx/>
              <a:buNone/>
            </a:pPr>
            <a:endParaRPr lang="it-IT" altLang="it-IT" sz="3600" dirty="0"/>
          </a:p>
          <a:p>
            <a:pPr marL="0" indent="0">
              <a:buFontTx/>
              <a:buNone/>
            </a:pPr>
            <a:r>
              <a:rPr lang="it-IT" altLang="it-IT" sz="3600" b="1" dirty="0"/>
              <a:t>Procedura b):</a:t>
            </a:r>
          </a:p>
          <a:p>
            <a:pPr marL="0" indent="0">
              <a:buFontTx/>
              <a:buNone/>
            </a:pPr>
            <a:r>
              <a:rPr lang="it-IT" altLang="it-IT" sz="3600" b="1" dirty="0"/>
              <a:t>Art. 7, par. 2, TUE:</a:t>
            </a:r>
          </a:p>
          <a:p>
            <a:pPr marL="0" indent="0">
              <a:buFontTx/>
              <a:buNone/>
            </a:pPr>
            <a:r>
              <a:rPr lang="it-IT" altLang="it-IT" sz="3600" dirty="0"/>
              <a:t>Constatazione da parte del CE dell'esistenza di una violazione grave e persistente da parte di uno SM.</a:t>
            </a:r>
          </a:p>
          <a:p>
            <a:pPr marL="0" indent="0">
              <a:buFontTx/>
              <a:buNone/>
            </a:pPr>
            <a:r>
              <a:rPr lang="it-IT" altLang="it-IT" sz="3600" dirty="0"/>
              <a:t>Proposta 1/3 SM o Commissione e previa approvazione PE. Voto all’unanimità. Possibile sospensione di taluni diritti dello SM da parte del Consiglio a maggioranza qualificata.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3726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EE88EE-ABF2-8613-EAA7-1F8DD81FF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Valori e obiettivi UE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F7A3D6-44BC-6A94-8627-85378E371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5545"/>
            <a:ext cx="10515600" cy="5027330"/>
          </a:xfrm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</a:pPr>
            <a:r>
              <a:rPr lang="it-IT" altLang="it-IT" dirty="0"/>
              <a:t>Obiettivi:</a:t>
            </a:r>
          </a:p>
          <a:p>
            <a:pPr marL="514350" indent="-514350">
              <a:buFont typeface="+mj-lt"/>
              <a:buAutoNum type="arabicPeriod"/>
            </a:pPr>
            <a:r>
              <a:rPr lang="it-IT" altLang="it-IT" dirty="0"/>
              <a:t>Promozione della pace, </a:t>
            </a:r>
          </a:p>
          <a:p>
            <a:pPr marL="514350" indent="-514350">
              <a:buFont typeface="+mj-lt"/>
              <a:buAutoNum type="arabicPeriod"/>
            </a:pPr>
            <a:r>
              <a:rPr lang="it-IT" altLang="it-IT" dirty="0"/>
              <a:t>dei valori e del benessere; </a:t>
            </a:r>
          </a:p>
          <a:p>
            <a:pPr marL="514350" indent="-514350">
              <a:buFont typeface="+mj-lt"/>
              <a:buAutoNum type="arabicPeriod"/>
            </a:pPr>
            <a:r>
              <a:rPr lang="it-IT" altLang="it-IT" dirty="0"/>
              <a:t>spazio di libertà, sicurezza e giustizia; </a:t>
            </a:r>
          </a:p>
          <a:p>
            <a:pPr marL="514350" indent="-514350">
              <a:buFont typeface="+mj-lt"/>
              <a:buAutoNum type="arabicPeriod"/>
            </a:pPr>
            <a:r>
              <a:rPr lang="it-IT" altLang="it-IT" dirty="0"/>
              <a:t>mercato interno; </a:t>
            </a:r>
          </a:p>
          <a:p>
            <a:pPr marL="514350" indent="-514350">
              <a:buFont typeface="+mj-lt"/>
              <a:buAutoNum type="arabicPeriod"/>
            </a:pPr>
            <a:r>
              <a:rPr lang="it-IT" altLang="it-IT" dirty="0"/>
              <a:t>lotta alla discriminazione; </a:t>
            </a:r>
          </a:p>
          <a:p>
            <a:pPr marL="514350" indent="-514350">
              <a:buFont typeface="+mj-lt"/>
              <a:buAutoNum type="arabicPeriod"/>
            </a:pPr>
            <a:r>
              <a:rPr lang="it-IT" altLang="it-IT" dirty="0"/>
              <a:t>coesione economica e sociale; </a:t>
            </a:r>
          </a:p>
          <a:p>
            <a:pPr marL="514350" indent="-514350">
              <a:buFont typeface="+mj-lt"/>
              <a:buAutoNum type="arabicPeriod"/>
            </a:pPr>
            <a:r>
              <a:rPr lang="it-IT" altLang="it-IT" dirty="0"/>
              <a:t>diversità culturale; </a:t>
            </a:r>
          </a:p>
          <a:p>
            <a:pPr marL="514350" indent="-514350">
              <a:buFont typeface="+mj-lt"/>
              <a:buAutoNum type="arabicPeriod"/>
            </a:pPr>
            <a:r>
              <a:rPr lang="it-IT" altLang="it-IT" dirty="0"/>
              <a:t>unione economica e monetaria; </a:t>
            </a:r>
          </a:p>
          <a:p>
            <a:pPr marL="514350" indent="-514350">
              <a:buFont typeface="+mj-lt"/>
              <a:buAutoNum type="arabicPeriod"/>
            </a:pPr>
            <a:r>
              <a:rPr lang="it-IT" altLang="it-IT" dirty="0"/>
              <a:t>ruolo nelle relazioni internazionali.</a:t>
            </a:r>
          </a:p>
          <a:p>
            <a:pPr marL="0" indent="0">
              <a:buNone/>
            </a:pPr>
            <a:endParaRPr lang="it-IT" altLang="it-IT" dirty="0"/>
          </a:p>
          <a:p>
            <a:pPr marL="0" indent="0">
              <a:buNone/>
            </a:pPr>
            <a:r>
              <a:rPr lang="it-IT" altLang="it-IT" dirty="0"/>
              <a:t>Elenco degli obiettivi nell’art. 3 TUE = </a:t>
            </a:r>
            <a:r>
              <a:rPr lang="it-IT" altLang="it-IT" b="1" dirty="0"/>
              <a:t>obblighi</a:t>
            </a:r>
            <a:r>
              <a:rPr lang="it-IT" altLang="it-IT" dirty="0"/>
              <a:t> per SM e istituzioni.</a:t>
            </a:r>
          </a:p>
          <a:p>
            <a:pPr marL="514350" indent="-514350">
              <a:buFont typeface="+mj-lt"/>
              <a:buAutoNum type="arabicPeriod"/>
            </a:pPr>
            <a:endParaRPr lang="it-IT" alt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4756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EC190D-5C06-7F14-14EB-E7053E1AF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7686"/>
          </a:xfrm>
        </p:spPr>
        <p:txBody>
          <a:bodyPr>
            <a:normAutofit fontScale="90000"/>
          </a:bodyPr>
          <a:lstStyle/>
          <a:p>
            <a:r>
              <a:rPr lang="it-IT" altLang="it-IT" sz="4000" b="1" dirty="0">
                <a:solidFill>
                  <a:srgbClr val="00B0F0"/>
                </a:solidFill>
              </a:rPr>
              <a:t>Principio di leale cooperazione SM-UE: art. 4, par. 3, TUE</a:t>
            </a:r>
            <a:endParaRPr lang="it-IT" sz="4000" b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E296C0-DBDF-389F-097F-31C64342D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812"/>
            <a:ext cx="10515600" cy="4824151"/>
          </a:xfrm>
        </p:spPr>
        <p:txBody>
          <a:bodyPr/>
          <a:lstStyle/>
          <a:p>
            <a:r>
              <a:rPr lang="it-IT" altLang="it-IT" dirty="0"/>
              <a:t>Art. 4, par. 3, TUE: </a:t>
            </a:r>
          </a:p>
          <a:p>
            <a:endParaRPr lang="it-IT" altLang="it-IT" dirty="0"/>
          </a:p>
          <a:p>
            <a:pPr>
              <a:buFont typeface="Wingdings" pitchFamily="2" charset="2"/>
              <a:buChar char="Ø"/>
            </a:pPr>
            <a:r>
              <a:rPr lang="it-IT" altLang="it-IT" dirty="0"/>
              <a:t>«In virtù del principio di leale cooperazione, l'Unione e gli Stati membri si rispettano e si assistono reciprocamente nell'adempimento dei compiti derivanti dai trattati.</a:t>
            </a:r>
          </a:p>
          <a:p>
            <a:pPr marL="0" indent="0">
              <a:buNone/>
            </a:pPr>
            <a:endParaRPr lang="it-IT" altLang="it-IT" dirty="0"/>
          </a:p>
          <a:p>
            <a:pPr>
              <a:buFont typeface="Wingdings" pitchFamily="2" charset="2"/>
              <a:buChar char="Ø"/>
            </a:pPr>
            <a:r>
              <a:rPr lang="it-IT" altLang="it-IT" dirty="0"/>
              <a:t> Gli Stati membri adottano ogni misura di carattere generale o particolare atta ad assicurare l'esecuzione degli obblighi derivanti dai trattati o conseguenti agli atti delle istituzioni dell'Unione».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0669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ADB805-7E94-CB27-BF84-5BBFAE26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4952"/>
          </a:xfrm>
        </p:spPr>
        <p:txBody>
          <a:bodyPr/>
          <a:lstStyle/>
          <a:p>
            <a:pPr algn="ctr"/>
            <a:r>
              <a:rPr lang="it-IT" altLang="it-IT" sz="4400" b="1" dirty="0">
                <a:solidFill>
                  <a:srgbClr val="00B0F0"/>
                </a:solidFill>
              </a:rPr>
              <a:t>Recesso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D848CD-75C3-FFAD-4A3B-35FBD46C1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0078"/>
            <a:ext cx="10515600" cy="4936885"/>
          </a:xfrm>
        </p:spPr>
        <p:txBody>
          <a:bodyPr>
            <a:normAutofit fontScale="85000" lnSpcReduction="20000"/>
          </a:bodyPr>
          <a:lstStyle/>
          <a:p>
            <a:pPr marL="0" indent="0">
              <a:buFontTx/>
              <a:buNone/>
            </a:pPr>
            <a:r>
              <a:rPr lang="it-IT" altLang="it-IT" b="1" dirty="0"/>
              <a:t>Art. 50 TUE:</a:t>
            </a:r>
          </a:p>
          <a:p>
            <a:pPr marL="0" indent="0">
              <a:buFontTx/>
              <a:buNone/>
            </a:pPr>
            <a:r>
              <a:rPr lang="it-IT" altLang="it-IT" dirty="0"/>
              <a:t>«Ogni Stato membro può decidere, </a:t>
            </a:r>
            <a:r>
              <a:rPr lang="it-IT" altLang="it-IT" b="1" dirty="0"/>
              <a:t>conformemente alle proprie norme costituzionali</a:t>
            </a:r>
            <a:r>
              <a:rPr lang="it-IT" altLang="it-IT" dirty="0"/>
              <a:t>, di recedere dall'Unione». </a:t>
            </a:r>
          </a:p>
          <a:p>
            <a:pPr marL="0" indent="0">
              <a:buFontTx/>
              <a:buNone/>
            </a:pPr>
            <a:r>
              <a:rPr lang="it-IT" altLang="it-IT" dirty="0"/>
              <a:t>Effetto: uscita dall’organizzazione, con possibilità di riammissione attraverso la procedura dell’art. 49 TUE.</a:t>
            </a:r>
          </a:p>
          <a:p>
            <a:pPr marL="0" indent="0">
              <a:buFontTx/>
              <a:buNone/>
            </a:pPr>
            <a:r>
              <a:rPr lang="it-IT" altLang="it-IT" dirty="0"/>
              <a:t>Cessazione applicazione Trattati.</a:t>
            </a:r>
          </a:p>
          <a:p>
            <a:pPr marL="0" indent="0">
              <a:buFontTx/>
              <a:buNone/>
              <a:defRPr/>
            </a:pPr>
            <a:r>
              <a:rPr lang="it-IT" sz="2800" b="1" dirty="0"/>
              <a:t>Procedura</a:t>
            </a:r>
            <a:r>
              <a:rPr lang="it-IT" sz="2800" dirty="0"/>
              <a:t>:</a:t>
            </a:r>
          </a:p>
          <a:p>
            <a:pPr marL="514350" indent="-514350">
              <a:buFontTx/>
              <a:buAutoNum type="arabicParenR"/>
              <a:defRPr/>
            </a:pPr>
            <a:r>
              <a:rPr lang="it-IT" sz="2800" dirty="0"/>
              <a:t>notifica (revocabile) al Consiglio europeo;</a:t>
            </a:r>
          </a:p>
          <a:p>
            <a:pPr marL="514350" indent="-514350">
              <a:buFontTx/>
              <a:buAutoNum type="arabicParenR"/>
              <a:defRPr/>
            </a:pPr>
            <a:r>
              <a:rPr lang="it-IT" sz="2800" dirty="0"/>
              <a:t>formazione orientamenti in seno a CE;</a:t>
            </a:r>
          </a:p>
          <a:p>
            <a:pPr marL="514350" indent="-514350">
              <a:buFontTx/>
              <a:buAutoNum type="arabicParenR"/>
              <a:defRPr/>
            </a:pPr>
            <a:r>
              <a:rPr lang="it-IT" sz="2800" dirty="0"/>
              <a:t>negoziazione accordo di recesso;</a:t>
            </a:r>
          </a:p>
          <a:p>
            <a:pPr marL="514350" indent="-514350">
              <a:buFontTx/>
              <a:buAutoNum type="arabicParenR"/>
              <a:defRPr/>
            </a:pPr>
            <a:r>
              <a:rPr lang="it-IT" sz="2800" dirty="0"/>
              <a:t>conclusione accordo da parte del Consiglio previa approvazione PE;</a:t>
            </a:r>
          </a:p>
          <a:p>
            <a:pPr marL="514350" indent="-514350">
              <a:buFontTx/>
              <a:buAutoNum type="arabicParenR"/>
              <a:defRPr/>
            </a:pPr>
            <a:r>
              <a:rPr lang="it-IT" sz="2800" dirty="0"/>
              <a:t>uscita: data di entrata in vigore accordo di recesso o 2 anni dopo la notifica (salvo proroga con unanimità CE).</a:t>
            </a:r>
          </a:p>
          <a:p>
            <a:pPr marL="0" indent="0">
              <a:buFontTx/>
              <a:buNone/>
            </a:pPr>
            <a:endParaRPr lang="it-IT" alt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3131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ED1E6A-5DE1-37BD-2E00-536D80A75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0212"/>
          </a:xfrm>
        </p:spPr>
        <p:txBody>
          <a:bodyPr/>
          <a:lstStyle/>
          <a:p>
            <a:pPr algn="ctr"/>
            <a:r>
              <a:rPr lang="it-IT" altLang="it-IT" sz="4400" b="1" dirty="0">
                <a:solidFill>
                  <a:srgbClr val="00B0F0"/>
                </a:solidFill>
              </a:rPr>
              <a:t>Europa a più velocità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83D185-18DD-4628-561E-1B3682D77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it-IT" altLang="it-IT" dirty="0"/>
              <a:t>Cooperazione differenziata tra gli SM per la scelta di taluni di procedere più lentamente.</a:t>
            </a:r>
          </a:p>
          <a:p>
            <a:pPr marL="0" indent="0">
              <a:buFontTx/>
              <a:buNone/>
              <a:defRPr/>
            </a:pPr>
            <a:r>
              <a:rPr lang="it-IT" altLang="it-IT" dirty="0"/>
              <a:t>Esempi:</a:t>
            </a:r>
          </a:p>
          <a:p>
            <a:pPr>
              <a:defRPr/>
            </a:pPr>
            <a:r>
              <a:rPr lang="it-IT" altLang="it-IT" dirty="0"/>
              <a:t>Accordo di Schengen del 1985;</a:t>
            </a:r>
          </a:p>
          <a:p>
            <a:pPr>
              <a:defRPr/>
            </a:pPr>
            <a:r>
              <a:rPr lang="it-IT" altLang="it-IT" dirty="0"/>
              <a:t>Unione economica e monetaria e successivi sviluppi;</a:t>
            </a:r>
          </a:p>
          <a:p>
            <a:pPr>
              <a:defRPr/>
            </a:pPr>
            <a:r>
              <a:rPr lang="it-IT" altLang="it-IT" dirty="0"/>
              <a:t>Spazio di libertà, sicurezza e giustizia;</a:t>
            </a:r>
          </a:p>
          <a:p>
            <a:pPr>
              <a:defRPr/>
            </a:pPr>
            <a:r>
              <a:rPr lang="it-IT" altLang="it-IT" dirty="0"/>
              <a:t>cooperazioni rafforzate (art. 20 TUE).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53441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Giallo arancion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1072</Words>
  <Application>Microsoft Macintosh PowerPoint</Application>
  <PresentationFormat>Widescreen</PresentationFormat>
  <Paragraphs>106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Tema di Office</vt:lpstr>
      <vt:lpstr>Diritto dell’Unione europea  Prof. Dr. Alessandro Nato</vt:lpstr>
      <vt:lpstr>Adesione all’UE</vt:lpstr>
      <vt:lpstr>Adesione all’UE</vt:lpstr>
      <vt:lpstr>Valori e obiettivi UE</vt:lpstr>
      <vt:lpstr>Valori e obiettivi UE</vt:lpstr>
      <vt:lpstr>Valori e obiettivi UE</vt:lpstr>
      <vt:lpstr>Principio di leale cooperazione SM-UE: art. 4, par. 3, TUE</vt:lpstr>
      <vt:lpstr>Recesso</vt:lpstr>
      <vt:lpstr>Europa a più velocità</vt:lpstr>
      <vt:lpstr>Tutela dei valori fondamentali: rule of law (Stato di diritto) e protezione budget UE</vt:lpstr>
      <vt:lpstr>Tutela dei valori fondamentali: rule of law (Stato di diritto) e protezione budget UE</vt:lpstr>
      <vt:lpstr>Tutela dei valori fondamentali: rule of law (Stato di diritto) e protezione budget UE</vt:lpstr>
      <vt:lpstr>Tutela dei valori fondamentali: rule of law (Stato di diritto) e protezione budget UE</vt:lpstr>
      <vt:lpstr>Tutela dei valori fondamentali: rule of law (Stato di diritto) e protezione budget 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Nato</dc:creator>
  <cp:lastModifiedBy>Alessandro Nato</cp:lastModifiedBy>
  <cp:revision>21</cp:revision>
  <dcterms:created xsi:type="dcterms:W3CDTF">2022-09-09T08:27:37Z</dcterms:created>
  <dcterms:modified xsi:type="dcterms:W3CDTF">2022-09-20T10:48:01Z</dcterms:modified>
</cp:coreProperties>
</file>