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60"/>
  </p:normalViewPr>
  <p:slideViewPr>
    <p:cSldViewPr snapToGrid="0">
      <p:cViewPr varScale="1">
        <p:scale>
          <a:sx n="102" d="100"/>
          <a:sy n="102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15/09/22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3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15/09/22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75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15/09/22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30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15/09/22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84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15/09/22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5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15/09/22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08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15/09/22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5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15/09/22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10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15/09/22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47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15/09/22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95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15/09/22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92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E104C-F7BC-3743-9129-BABE01727AEB}" type="datetimeFigureOut">
              <a:rPr lang="it-IT" smtClean="0"/>
              <a:t>15/09/22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27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1222D-2129-BAAE-00EC-2F84CEC39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1665"/>
            <a:ext cx="9144000" cy="1139869"/>
          </a:xfrm>
        </p:spPr>
        <p:txBody>
          <a:bodyPr>
            <a:noAutofit/>
          </a:bodyPr>
          <a:lstStyle/>
          <a:p>
            <a:pPr algn="l"/>
            <a:r>
              <a:rPr lang="it-IT" sz="4000" b="1" dirty="0">
                <a:solidFill>
                  <a:srgbClr val="00B0F0"/>
                </a:solidFill>
              </a:rPr>
              <a:t>Diritto dell’Unione europea </a:t>
            </a:r>
            <a:br>
              <a:rPr lang="it-IT" sz="4000" b="1" dirty="0">
                <a:solidFill>
                  <a:srgbClr val="00B0F0"/>
                </a:solidFill>
              </a:rPr>
            </a:br>
            <a:r>
              <a:rPr lang="it-IT" sz="4000" b="1" dirty="0">
                <a:solidFill>
                  <a:srgbClr val="00B0F0"/>
                </a:solidFill>
              </a:rPr>
              <a:t>Prof. Dr. Alessandro Nato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0381CA1-01E2-7911-B285-402F6CF7E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0" y="241300"/>
            <a:ext cx="3873500" cy="13589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217CB69F-F640-CEDA-212E-18CE27135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55934"/>
            <a:ext cx="9144000" cy="2401866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/>
              <a:t>Lezione 20</a:t>
            </a:r>
          </a:p>
          <a:p>
            <a:pPr algn="l"/>
            <a:r>
              <a:rPr lang="it-IT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PESC</a:t>
            </a:r>
            <a:endParaRPr lang="it-I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it-IT" sz="3200" b="1" dirty="0"/>
          </a:p>
          <a:p>
            <a:pPr algn="l"/>
            <a:endParaRPr lang="it-IT" sz="32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4E9DFBC-80B0-B44E-F69B-9F07A92AB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535" y="5123145"/>
            <a:ext cx="7772400" cy="117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6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ABF20C-97E5-7501-A1F8-E8457398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Particolarità del settore PESC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2FD69E-524C-C004-E402-DC49FFA8F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it-IT" dirty="0"/>
              <a:t>Le decisioni PESC possono essere adottate:</a:t>
            </a:r>
          </a:p>
          <a:p>
            <a:r>
              <a:rPr lang="it-IT" dirty="0"/>
              <a:t>«quando una situazione internazionale richieda l’intervento operativo dell’Unione », definendone « gli obiettivi, la portata e i mezzi di cui l’Unione deve disporre » ovvero quando occorra definire « la posizione dell’Unione su una questione particolare di natura geografica o tematica » </a:t>
            </a:r>
          </a:p>
          <a:p>
            <a:r>
              <a:rPr lang="it-IT" dirty="0"/>
              <a:t>(art. 29 TUE; cfr. le posizioni comuni ai sensi del vecchio art. 15 TUE) o ancora costituire atti di esecuzione, cioè di secondo grado, di altre decisioni.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5930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B58231-042A-F26E-FF12-80209253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5056"/>
          </a:xfrm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Politica di Sicurezza e Difesa Comune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6FA8A3-E2D7-D540-D3EE-61FCDE041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441"/>
            <a:ext cx="10515600" cy="4761522"/>
          </a:xfrm>
        </p:spPr>
        <p:txBody>
          <a:bodyPr>
            <a:normAutofit fontScale="92500" lnSpcReduction="20000"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it-IT" sz="2800" dirty="0"/>
              <a:t>- Nel quadro della PESC, l’Unione ha inoltre creato una politica di sicurezza e difesa comune (PSDC), volta ad assicurare che l’UE disponga di una propria capacità operativa per contribuire a garantire, al suo esterno, il mantenimento della pace, la prevenzione dei conflitti e il rafforzamento della sicurezza internazionale.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</a:pPr>
            <a:endParaRPr lang="it-IT" sz="2800" dirty="0"/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it-IT" sz="2800" dirty="0"/>
              <a:t>- Detta politica prefigura, in prospettiva, un’evoluzione verso la graduale definizione di una difesa comune dell’UE. Nel quadro della PSDC, l’Agenzia europea per la difesa è incaricata tra l’altro di rafforzare la base industriale e tecnologica del settore della difesa e promuovere la cooperazione europea nel settore degli armamenti.</a:t>
            </a:r>
          </a:p>
          <a:p>
            <a:pPr lvl="0" algn="just">
              <a:lnSpc>
                <a:spcPct val="100000"/>
              </a:lnSpc>
              <a:buClr>
                <a:schemeClr val="lt1"/>
              </a:buClr>
              <a:buSzPct val="100000"/>
            </a:pPr>
            <a:r>
              <a:rPr lang="it-IT" sz="2800" dirty="0"/>
              <a:t>- Nel quadro della PSDC, non disponendo di un esercito permanente, l’UE utilizza contingenti speciali forniti dai paesi dell'UE per missioni di pace in diverse zone del mondo.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4085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A1577F-3E0C-6205-D0CE-61962D82C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796"/>
          </a:xfrm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Politica di Sicurezza e Difesa Comune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3B88D1-0B72-5299-067E-BAFCF74B0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5337"/>
            <a:ext cx="10515600" cy="4811626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Le decisioni relative alla PSDC sono adottate dal Consiglio europeo e dal Consiglio dell'Unione europea (articolo 42 TUE). Tali decisioni sono adottate all'unanimità, </a:t>
            </a:r>
          </a:p>
          <a:p>
            <a:r>
              <a:rPr lang="it-IT" dirty="0"/>
              <a:t>Tranne per alcune significative eccezioni inerenti all'AED (articolo 45 TUE) e alla cooperazione strutturata permanente (PESCO, articolo 46 TUE) che prevedono l'adozione a maggioranza.</a:t>
            </a:r>
          </a:p>
          <a:p>
            <a:r>
              <a:rPr lang="it-IT" dirty="0"/>
              <a:t>Il trattato di Lisbona ha introdotto il concetto di politica europea delle capacità e degli armamenti (articolo 42, paragrafo 3, TUE) e ha istituito un collegamento tra la PSDC e le altre politiche dell'Unione, prevedendo, ove necessario, una collaborazione tra l'AED e la Commissione (articolo 45, paragrafo 2, TUE). </a:t>
            </a:r>
          </a:p>
          <a:p>
            <a:r>
              <a:rPr lang="it-IT" dirty="0"/>
              <a:t>Inoltre, l'articolo 21 TUE ricorda che il multilateralismo è il fulcro dell'azione esterna dell'UE. Esso comprende la partecipazione dei partner alle missioni e alle operazioni PSDC nonché la collaborazione in una serie di questioni connesse alla sicurezza e alla difesa.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834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909AF4-D00C-F0BF-1D75-1003713C2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113"/>
          </a:xfrm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Reazione UE alla Guerra Russia Ucraina 2022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9D0DBC-7A7F-356C-3DB3-580B02995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071"/>
            <a:ext cx="10515600" cy="4698892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Consiglio Europeo del 24-25 marzo 2022: condanna dell’invasione</a:t>
            </a:r>
          </a:p>
          <a:p>
            <a:r>
              <a:rPr lang="it-IT" dirty="0"/>
              <a:t>Sanzioni alla Russia </a:t>
            </a:r>
          </a:p>
          <a:p>
            <a:r>
              <a:rPr lang="it-IT" dirty="0"/>
              <a:t>Aiuti all’Ucraina</a:t>
            </a:r>
          </a:p>
          <a:p>
            <a:r>
              <a:rPr lang="it-IT" dirty="0"/>
              <a:t>Pacchetti di sanzioni alla Russia:</a:t>
            </a:r>
          </a:p>
          <a:p>
            <a:r>
              <a:rPr lang="it-IT" dirty="0"/>
              <a:t>Primo pacchetto del 23 febbraio 2022: sanzioni individuali e blocco accesso al mercato dei capitali;</a:t>
            </a:r>
          </a:p>
          <a:p>
            <a:r>
              <a:rPr lang="it-IT" dirty="0"/>
              <a:t>Secondo pacchetto del 25 febbraio 2022: sanzioni a Putin, Lavrov; sanzioni al settore della finanza, dell’energia, trasporti, tecnologia; blocco dei visti);</a:t>
            </a:r>
          </a:p>
          <a:p>
            <a:r>
              <a:rPr lang="it-IT" dirty="0"/>
              <a:t>Terzo pacchetto del 28 febbraio e del 2 marzo 2022: sanzioni a settore aereo-spaziale; sanzioni a banca centrale russa; sanzioni a media russi; esclusione dal sistema SWIFT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0231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D081FE-0E0A-CC6D-53A7-AF8A4942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6852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Pacchetti di sanzioni alla Russia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5B04BE-A0CE-EF16-9250-7E7DFCF69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7655"/>
            <a:ext cx="10515600" cy="4899308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Quarto pacchetto del 15 marzo 2022: blocco importazioni di acciaio ed esportazioni del lusso; sanzioni ad oligarchi</a:t>
            </a:r>
          </a:p>
          <a:p>
            <a:r>
              <a:rPr lang="it-IT" dirty="0"/>
              <a:t>Quinto pacchetto dell’8 aprile 2022: blocco dei porti UE per le navi russe; Blocco delle strade UE trasporti russi; 217 individui russi sanzionati; embargo del carbone</a:t>
            </a:r>
          </a:p>
          <a:p>
            <a:r>
              <a:rPr lang="it-IT" dirty="0"/>
              <a:t>Assistenza dell’UE all’Ucraina:</a:t>
            </a:r>
          </a:p>
          <a:p>
            <a:pPr marL="0" indent="0">
              <a:buNone/>
            </a:pPr>
            <a:r>
              <a:rPr lang="it-IT" dirty="0"/>
              <a:t>	• Aiuti umanitari [93 milioni di €]</a:t>
            </a:r>
          </a:p>
          <a:p>
            <a:pPr marL="0" indent="0">
              <a:buNone/>
            </a:pPr>
            <a:r>
              <a:rPr lang="it-IT" dirty="0"/>
              <a:t>	• Meccanismo di protezione civile dell’UE</a:t>
            </a:r>
          </a:p>
          <a:p>
            <a:pPr marL="0" indent="0">
              <a:buNone/>
            </a:pPr>
            <a:r>
              <a:rPr lang="it-IT" dirty="0"/>
              <a:t>	• Sostegno agli aiuti di </a:t>
            </a:r>
            <a:r>
              <a:rPr lang="it-IT" dirty="0" err="1"/>
              <a:t>rescEU</a:t>
            </a:r>
            <a:r>
              <a:rPr lang="it-IT" dirty="0"/>
              <a:t>, logistica in Polonia, Romania e Slovacchia, 	sostegno ai paesi vicini e all'EUMS che ospita rifugiati [17 miliardi €]</a:t>
            </a:r>
          </a:p>
          <a:p>
            <a:pPr marL="0" indent="0">
              <a:buNone/>
            </a:pPr>
            <a:r>
              <a:rPr lang="it-IT" dirty="0"/>
              <a:t>	• Meccanismo di protezione temporanea</a:t>
            </a:r>
          </a:p>
          <a:p>
            <a:pPr marL="0" indent="0">
              <a:buNone/>
            </a:pPr>
            <a:r>
              <a:rPr lang="it-IT" dirty="0"/>
              <a:t>	• Assistenza macro-finanziaria e sostegno al bilancio [1,2 miliardi €]</a:t>
            </a:r>
          </a:p>
          <a:p>
            <a:pPr marL="0" indent="0">
              <a:buNone/>
            </a:pPr>
            <a:r>
              <a:rPr lang="it-IT" dirty="0"/>
              <a:t>	• Fondo per la pace a sostegno delle forze armate ucraine [1,5 miliardi €]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518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198411-2EEC-8D4E-8264-6E12BA6C6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dirty="0">
                <a:solidFill>
                  <a:srgbClr val="00B0F0"/>
                </a:solidFill>
              </a:rPr>
              <a:t>PESC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4065C9-6107-1DF9-BE77-E46DDAF1A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3200"/>
            </a:pPr>
            <a:r>
              <a:rPr lang="it-IT" dirty="0"/>
              <a:t>Grande evoluzione temporale:</a:t>
            </a:r>
          </a:p>
          <a:p>
            <a:pPr>
              <a:lnSpc>
                <a:spcPct val="100000"/>
              </a:lnSpc>
              <a:buClr>
                <a:schemeClr val="lt1"/>
              </a:buClr>
              <a:buSzPts val="3200"/>
            </a:pPr>
            <a:r>
              <a:rPr lang="it-IT" dirty="0"/>
              <a:t>il Trattato di Maastricht (firmato il 7 febbraio 1992 ed entrato 	in vigore il 1° novembre 1993) definisce formalmente l’obiettivo di una “politica estera comune”.</a:t>
            </a:r>
          </a:p>
          <a:p>
            <a:pPr>
              <a:lnSpc>
                <a:spcPct val="100000"/>
              </a:lnSpc>
              <a:buClr>
                <a:schemeClr val="lt1"/>
              </a:buClr>
              <a:buSzPts val="3200"/>
            </a:pPr>
            <a:r>
              <a:rPr lang="it-IT" dirty="0"/>
              <a:t>Ambito relazioni esterne: come l’Unione «parla» nel mondo globalizzato.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1631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F95092-EEAE-6244-ED4D-57992CB4D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dirty="0">
                <a:solidFill>
                  <a:srgbClr val="00B0F0"/>
                </a:solidFill>
              </a:rPr>
              <a:t>PESC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60941C-7219-A48B-0245-5C7834ECC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Trattato di Lisbona del 2009:</a:t>
            </a:r>
          </a:p>
          <a:p>
            <a:r>
              <a:rPr lang="it-IT" dirty="0"/>
              <a:t>ha istituito la figura dell'Alto rappresentante dell'Unione per gli affari esteri e la politica di sicurezza e </a:t>
            </a:r>
          </a:p>
          <a:p>
            <a:r>
              <a:rPr lang="it-IT" dirty="0"/>
              <a:t>ha creato il Servizio europeo per l’azione esterna (SEAE), che funziona come un servizio diplomatico, con una rete di oltre 141 delegazioni e uffici in tutto il mondo.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565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A726BD-300C-9C40-AD6E-96E771AA6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5368"/>
          </a:xfrm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Alto Rappresentante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5FEE1C-E607-89A9-086D-100835021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279"/>
            <a:ext cx="10515600" cy="4598684"/>
          </a:xfrm>
        </p:spPr>
        <p:txBody>
          <a:bodyPr/>
          <a:lstStyle/>
          <a:p>
            <a:r>
              <a:rPr lang="it-IT" dirty="0"/>
              <a:t>L'AR rappresenta l'Unione per le materie che rientrano nella politica estera e di sicurezza comune. </a:t>
            </a:r>
          </a:p>
          <a:p>
            <a:r>
              <a:rPr lang="it-IT" dirty="0"/>
              <a:t>Conduce, a nome dell'Unione, il dialogo politico con i terzi ed esprime la posizione dell'Unione nelle organizzazioni internazionali e in seno alle conferenze internazionali.</a:t>
            </a:r>
          </a:p>
          <a:p>
            <a:r>
              <a:rPr lang="it-IT" dirty="0"/>
              <a:t>Il servizio è posto sotto l’autorità dell’Alto rappresentante e costituito da un’amministrazione centrale e dalle delegazioni dell’Unione nei paesi terzi e presso le organizzazioni internazionali. Il suo compito è quello di assistere l'Alto rappresentante nello svolgimento delle sue funzioni.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866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FC6207-474B-80A3-F7CB-3FD2B493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482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00B0F0"/>
                </a:solidFill>
              </a:rPr>
              <a:t>La PESC nei Trattati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D8C770-583C-0354-8E4F-2DBC18B4B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4608"/>
            <a:ext cx="10515600" cy="5162355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3200"/>
            </a:pPr>
            <a:r>
              <a:rPr lang="it-IT" dirty="0"/>
              <a:t>Artt. 21-46 TUE: «Disposizioni generali sull'azione esterna dell'Unione e disposizioni specifiche sulla politica estera e di sicurezza comune».</a:t>
            </a:r>
          </a:p>
          <a:p>
            <a:pPr lvl="0">
              <a:lnSpc>
                <a:spcPct val="100000"/>
              </a:lnSpc>
              <a:buClr>
                <a:schemeClr val="lt1"/>
              </a:buClr>
              <a:buSzPts val="3200"/>
            </a:pPr>
            <a:r>
              <a:rPr lang="it-IT" dirty="0"/>
              <a:t>Artt. 205-222 TFUE: idem. </a:t>
            </a:r>
          </a:p>
          <a:p>
            <a:pPr lvl="0">
              <a:lnSpc>
                <a:spcPct val="100000"/>
              </a:lnSpc>
              <a:buClr>
                <a:schemeClr val="lt1"/>
              </a:buClr>
              <a:buSzPts val="3200"/>
            </a:pPr>
            <a:r>
              <a:rPr lang="it-IT" dirty="0"/>
              <a:t>Art. 3 TUE: Obiettivi</a:t>
            </a:r>
          </a:p>
          <a:p>
            <a:r>
              <a:rPr lang="it-IT" dirty="0"/>
              <a:t>1. L'Unione si prefigge di promuovere la pace, i suoi valori e il benessere dei suoi popoli.</a:t>
            </a:r>
          </a:p>
          <a:p>
            <a:r>
              <a:rPr lang="it-IT" dirty="0"/>
              <a:t>[…] </a:t>
            </a:r>
          </a:p>
          <a:p>
            <a:pPr>
              <a:lnSpc>
                <a:spcPct val="100000"/>
              </a:lnSpc>
              <a:buClr>
                <a:schemeClr val="lt1"/>
              </a:buClr>
              <a:buSzPct val="100000"/>
              <a:buFont typeface="Courier New" panose="02070309020205020404" pitchFamily="49" charset="0"/>
              <a:buChar char="o"/>
            </a:pPr>
            <a:r>
              <a:rPr lang="it-IT" dirty="0"/>
              <a:t>5. Nelle relazioni con il resto del mondo l'Unione afferma e promuove i suoi valori e interessi, contribuendo alla protezione dei suoi cittadini. Contribuisce alla pace, alla sicurezza, allo sviluppo sostenibile della Terra, alla solidarietà e al rispetto reciproco tra i popoli, al commercio libero ed equo, all'eliminazione della povertà e alla tutela dei diritti umani, in particolare dei diritti del minore, e alla rigorosa osservanza e allo sviluppo del diritto internazionale, in particolare al rispetto dei principi della Carta delle Nazioni Unite.</a:t>
            </a:r>
          </a:p>
          <a:p>
            <a:pPr lvl="0">
              <a:lnSpc>
                <a:spcPct val="100000"/>
              </a:lnSpc>
              <a:buClr>
                <a:schemeClr val="lt1"/>
              </a:buClr>
              <a:buSzPct val="100000"/>
            </a:pPr>
            <a:r>
              <a:rPr lang="it-IT" dirty="0"/>
              <a:t>6. L'Unione persegue i suoi obiettivi con i mezzi appropriati, in ragione delle competenze che le sono attribuite nei trattati.</a:t>
            </a:r>
          </a:p>
          <a:p>
            <a:pPr marL="0" lvl="0" indent="0">
              <a:lnSpc>
                <a:spcPct val="100000"/>
              </a:lnSpc>
              <a:buClr>
                <a:schemeClr val="lt1"/>
              </a:buClr>
              <a:buSzPts val="3200"/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7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70E0D2-5F0D-13B1-C2BB-718F3D3C4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165"/>
          </a:xfrm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Specificazione: art. 21 TUE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68B33C-6215-4277-4467-E4E0A57EA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603"/>
            <a:ext cx="10515600" cy="4924360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it-IT" dirty="0"/>
              <a:t>Articolo 21</a:t>
            </a:r>
          </a:p>
          <a:p>
            <a:pPr lvl="0">
              <a:lnSpc>
                <a:spcPct val="100000"/>
              </a:lnSpc>
              <a:buClr>
                <a:schemeClr val="lt1"/>
              </a:buClr>
              <a:buSzPct val="100000"/>
            </a:pPr>
            <a:r>
              <a:rPr lang="it-IT" dirty="0"/>
              <a:t>1. L'azione dell'Unione sulla scena internazionale si fonda sui principi che ne hanno informato la creazione, lo sviluppo e l'allargamento e che essa si prefigge di promuovere nel resto del mondo: democrazia, Stato di diritto, universalità e indivisibilità dei diritti dell'uomo e delle libertà fondamentali, rispetto della dignità umana, principi di uguaglianza e di solidarietà e rispetto dei principi della Carta delle Nazioni Unite e del diritto internazionale.</a:t>
            </a:r>
          </a:p>
          <a:p>
            <a:pPr lvl="0">
              <a:lnSpc>
                <a:spcPct val="100000"/>
              </a:lnSpc>
              <a:buClr>
                <a:schemeClr val="lt1"/>
              </a:buClr>
              <a:buSzPct val="100000"/>
            </a:pPr>
            <a:r>
              <a:rPr lang="it-IT" dirty="0"/>
              <a:t>L'Unione si adopera per sviluppare relazioni e istituire partenariati con i paesi terzi e con le organizzazioni internazionali, regionali o mondiali, che condividono i principi di cui al primo comma. Essa promuove soluzioni multilaterali ai problemi comuni, in particolare nell'ambito delle Nazioni Unite.</a:t>
            </a:r>
          </a:p>
          <a:p>
            <a:pPr lvl="0">
              <a:lnSpc>
                <a:spcPct val="100000"/>
              </a:lnSpc>
              <a:buClr>
                <a:schemeClr val="lt1"/>
              </a:buClr>
              <a:buSzPct val="100000"/>
            </a:pPr>
            <a:r>
              <a:rPr lang="it-IT" dirty="0"/>
              <a:t>2. L'Unione definisce e attua politiche comuni e azioni e opera per assicurare un elevato livello di cooperazione in tutti i settori delle relazioni internazionali al fine di:</a:t>
            </a:r>
          </a:p>
          <a:p>
            <a:pPr lvl="0">
              <a:lnSpc>
                <a:spcPct val="100000"/>
              </a:lnSpc>
              <a:buClr>
                <a:schemeClr val="lt1"/>
              </a:buClr>
              <a:buSzPct val="100000"/>
            </a:pPr>
            <a:r>
              <a:rPr lang="it-IT" dirty="0"/>
              <a:t>a) salvaguardare i suoi valori, i suoi interessi fondamentali, la sua sicurezza, la sua indipendenza e la sua integrità;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858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3A9A6B-E383-C2C6-3E56-D2342BEF4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7686"/>
          </a:xfrm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In sintesi, gli obiettivi della PESC sono: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472BB3-D85B-28CA-022B-836D59C03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3019"/>
            <a:ext cx="10515600" cy="4723944"/>
          </a:xfrm>
        </p:spPr>
        <p:txBody>
          <a:bodyPr/>
          <a:lstStyle/>
          <a:p>
            <a:pPr lvl="0">
              <a:lnSpc>
                <a:spcPct val="100000"/>
              </a:lnSpc>
              <a:buClr>
                <a:schemeClr val="lt1"/>
              </a:buClr>
              <a:buSzPts val="3200"/>
            </a:pPr>
            <a:r>
              <a:rPr lang="it-IT" dirty="0"/>
              <a:t>1. preservare la pace;</a:t>
            </a:r>
          </a:p>
          <a:p>
            <a:pPr lvl="0">
              <a:lnSpc>
                <a:spcPct val="100000"/>
              </a:lnSpc>
              <a:buClr>
                <a:schemeClr val="lt1"/>
              </a:buClr>
              <a:buSzPts val="3200"/>
            </a:pPr>
            <a:r>
              <a:rPr lang="it-IT" dirty="0"/>
              <a:t>2. rafforzare la sicurezza internazionale; e</a:t>
            </a:r>
          </a:p>
          <a:p>
            <a:pPr lvl="0">
              <a:lnSpc>
                <a:spcPct val="100000"/>
              </a:lnSpc>
              <a:buClr>
                <a:schemeClr val="lt1"/>
              </a:buClr>
              <a:buSzPts val="3200"/>
            </a:pPr>
            <a:r>
              <a:rPr lang="it-IT" dirty="0"/>
              <a:t>3. promuovere la cooperazione internazionale, la democrazia, lo stato di diritto, il rispetto dei diritti dell’uomo e delle libertà fondamentali.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2892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87167E-05F4-3D97-0892-C13AA3C19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796"/>
          </a:xfrm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Particolarità del settore PESC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624900-9188-87BC-C707-E656AFC6C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4922"/>
            <a:ext cx="10515600" cy="5012041"/>
          </a:xfrm>
        </p:spPr>
        <p:txBody>
          <a:bodyPr/>
          <a:lstStyle/>
          <a:p>
            <a:r>
              <a:rPr lang="it-IT" sz="2800" dirty="0"/>
              <a:t>la PESC resta tuttavia un settore </a:t>
            </a:r>
            <a:r>
              <a:rPr lang="it-IT" sz="2800" b="1" dirty="0"/>
              <a:t>d'azione intergovernativo;</a:t>
            </a:r>
          </a:p>
          <a:p>
            <a:r>
              <a:rPr lang="it-IT" sz="2800" dirty="0"/>
              <a:t>La politica estera e di sicurezza comune (PESC) dell'UE si fonda sul ricorso </a:t>
            </a:r>
            <a:r>
              <a:rPr lang="it-IT" sz="2800" b="1" dirty="0"/>
              <a:t>alla diplomazia</a:t>
            </a:r>
            <a:r>
              <a:rPr lang="it-IT" b="1" dirty="0"/>
              <a:t> e accordi commerciali;</a:t>
            </a:r>
          </a:p>
          <a:p>
            <a:r>
              <a:rPr lang="it-IT" dirty="0"/>
              <a:t>Ruolo del Consiglio europeo che esercita un vero e proprio potere decisionale, seguendo un’apposita procedura. </a:t>
            </a:r>
          </a:p>
          <a:p>
            <a:r>
              <a:rPr lang="it-IT" dirty="0"/>
              <a:t>Infine il ruolo del Parlamento europeo è molto ridotto, essendo esso oggetto di semplice consultazione.</a:t>
            </a:r>
          </a:p>
        </p:txBody>
      </p:sp>
    </p:spTree>
    <p:extLst>
      <p:ext uri="{BB962C8B-B14F-4D97-AF65-F5344CB8AC3E}">
        <p14:creationId xmlns:p14="http://schemas.microsoft.com/office/powerpoint/2010/main" val="661367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171950-EE56-C065-4961-A6C19637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Particolarità del settore PESC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CC4565-475E-EB16-620F-F55C234D3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it-IT" dirty="0" err="1"/>
              <a:t>F</a:t>
            </a:r>
            <a:r>
              <a:rPr lang="it-IT" dirty="0"/>
              <a:t>) Atti adottati (art. 25 TUE: gli orientamenti generali; le decisioni) non sono ATTI LEGISLATIVI. </a:t>
            </a:r>
          </a:p>
          <a:p>
            <a:pPr>
              <a:lnSpc>
                <a:spcPct val="100000"/>
              </a:lnSpc>
              <a:buClr>
                <a:schemeClr val="lt1"/>
              </a:buClr>
              <a:buSzPct val="100000"/>
            </a:pPr>
            <a:r>
              <a:rPr lang="it-IT" dirty="0"/>
              <a:t>Gli orientamenti generali sono </a:t>
            </a:r>
            <a:r>
              <a:rPr lang="it-IT" b="1" dirty="0"/>
              <a:t>atti del Consiglio europeo </a:t>
            </a:r>
            <a:r>
              <a:rPr lang="it-IT" dirty="0"/>
              <a:t>(art. 26, par. 1, primo comma, TUE), corrispondenti alle strategie comuni previste in passato (art. 13 TUE). </a:t>
            </a:r>
          </a:p>
          <a:p>
            <a:pPr>
              <a:lnSpc>
                <a:spcPct val="100000"/>
              </a:lnSpc>
              <a:buClr>
                <a:schemeClr val="lt1"/>
              </a:buClr>
              <a:buSzPct val="100000"/>
            </a:pPr>
            <a:r>
              <a:rPr lang="it-IT" dirty="0"/>
              <a:t>Atti di altissima politica, che definiscono le linee guida su cui l’Unione deve muoversi nel settore della politica estera e di sicurezza comune, « comprese le questioni che hanno implicazioni in materia di difesa ». </a:t>
            </a:r>
          </a:p>
          <a:p>
            <a:pPr>
              <a:lnSpc>
                <a:spcPct val="100000"/>
              </a:lnSpc>
              <a:buClr>
                <a:schemeClr val="lt1"/>
              </a:buClr>
              <a:buSzPct val="100000"/>
            </a:pPr>
            <a:r>
              <a:rPr lang="it-IT" dirty="0"/>
              <a:t>Le decisioni sono invece </a:t>
            </a:r>
            <a:r>
              <a:rPr lang="it-IT" b="1" dirty="0"/>
              <a:t>atti del Consiglio</a:t>
            </a:r>
            <a:r>
              <a:rPr lang="it-IT" dirty="0"/>
              <a:t>. Esse possono assumere vari contenuti, potendo definire « i) le azioni che l’Unione deve intraprendere; ii) le posizioni che l’Unione deve assumere; iii) le modalità di attuazione delle decisioni di cui ai punti i) e ii) ».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90703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iallo arancion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</TotalTime>
  <Words>1484</Words>
  <Application>Microsoft Macintosh PowerPoint</Application>
  <PresentationFormat>Widescreen</PresentationFormat>
  <Paragraphs>76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Tema di Office</vt:lpstr>
      <vt:lpstr>Diritto dell’Unione europea  Prof. Dr. Alessandro Nato</vt:lpstr>
      <vt:lpstr>PESC</vt:lpstr>
      <vt:lpstr>PESC</vt:lpstr>
      <vt:lpstr>Alto Rappresentante</vt:lpstr>
      <vt:lpstr>La PESC nei Trattati </vt:lpstr>
      <vt:lpstr>Specificazione: art. 21 TUE</vt:lpstr>
      <vt:lpstr>In sintesi, gli obiettivi della PESC sono:</vt:lpstr>
      <vt:lpstr>Particolarità del settore PESC</vt:lpstr>
      <vt:lpstr>Particolarità del settore PESC</vt:lpstr>
      <vt:lpstr>Particolarità del settore PESC</vt:lpstr>
      <vt:lpstr>Politica di Sicurezza e Difesa Comune</vt:lpstr>
      <vt:lpstr>Politica di Sicurezza e Difesa Comune</vt:lpstr>
      <vt:lpstr>Reazione UE alla Guerra Russia Ucraina 2022</vt:lpstr>
      <vt:lpstr>Pacchetti di sanzioni alla Russia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Nato</dc:creator>
  <cp:lastModifiedBy>Alessandro Nato</cp:lastModifiedBy>
  <cp:revision>93</cp:revision>
  <dcterms:created xsi:type="dcterms:W3CDTF">2022-09-09T08:27:37Z</dcterms:created>
  <dcterms:modified xsi:type="dcterms:W3CDTF">2022-09-15T10:17:29Z</dcterms:modified>
</cp:coreProperties>
</file>