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22/09/22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22/09/22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22/09/22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22/09/22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dell’Unione europea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381CA1-01E2-7911-B285-402F6CF7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241300"/>
            <a:ext cx="3873500" cy="13589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/>
              <a:t>Lezione 3</a:t>
            </a:r>
          </a:p>
          <a:p>
            <a:pPr algn="l"/>
            <a:r>
              <a:rPr lang="it-IT" sz="3200" b="1" dirty="0"/>
              <a:t>Istituzioni dell’UE (Parlamento; Commissione; Consiglio)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E9DFBC-80B0-B44E-F69B-9F07A92A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5" y="5123145"/>
            <a:ext cx="7772400" cy="11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FC33E1-7FBC-E08F-5B68-BE0135B7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Consiglio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FF1F83-CF75-FF9C-41A7-98AE2E399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Il Consiglio è un organo intergovernativo e le </a:t>
            </a:r>
            <a:r>
              <a:rPr lang="it-IT" altLang="it-IT" dirty="0">
                <a:cs typeface="Times New Roman" pitchFamily="18" charset="0"/>
              </a:rPr>
              <a:t>decisioni dei sono prese dai rappresentanti degli SM.</a:t>
            </a:r>
          </a:p>
          <a:p>
            <a:r>
              <a:rPr lang="it-IT" altLang="it-IT" dirty="0">
                <a:cs typeface="Times New Roman" pitchFamily="18" charset="0"/>
              </a:rPr>
              <a:t>Persegue gli interessi degli Stati Membri</a:t>
            </a:r>
            <a:endParaRPr lang="it-IT" altLang="it-IT" dirty="0"/>
          </a:p>
          <a:p>
            <a:r>
              <a:rPr lang="it-IT" altLang="it-IT" dirty="0"/>
              <a:t>Art. 16, par. 2, TUE, composizione: Il Consiglio è composto da un rappresentante di ciascuno Stato membro a livello ministeriale, abilitato a impegnare il governo dello Stato membro che rappresenta e ad esercitare il diritto di voto.</a:t>
            </a:r>
          </a:p>
          <a:p>
            <a:r>
              <a:rPr lang="it-IT" altLang="it-IT" dirty="0"/>
              <a:t>La sua composizione varia in base alle materie trattate</a:t>
            </a:r>
          </a:p>
          <a:p>
            <a:pPr marL="0" indent="0">
              <a:buNone/>
            </a:pP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245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F3EE7F-0B9D-62E4-7E48-EEB1F2FA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900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Consiglio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B7EC45-60B4-C1D9-1799-8711E8316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026"/>
            <a:ext cx="10515600" cy="4961937"/>
          </a:xfrm>
        </p:spPr>
        <p:txBody>
          <a:bodyPr>
            <a:normAutofit fontScale="92500" lnSpcReduction="10000"/>
          </a:bodyPr>
          <a:lstStyle/>
          <a:p>
            <a:r>
              <a:rPr lang="it-IT" altLang="it-IT" sz="2800" dirty="0"/>
              <a:t>Composizione non permanente.</a:t>
            </a:r>
          </a:p>
          <a:p>
            <a:r>
              <a:rPr lang="it-IT" altLang="it-IT" sz="2800" dirty="0">
                <a:sym typeface="Wingdings" pitchFamily="2" charset="2"/>
              </a:rPr>
              <a:t>Consiglio affari generali, Consiglio affari esteri (</a:t>
            </a:r>
            <a:r>
              <a:rPr lang="it-IT" altLang="it-IT" sz="2800" dirty="0"/>
              <a:t>Art. 16, par. 6 </a:t>
            </a:r>
            <a:r>
              <a:rPr lang="it-IT" altLang="it-IT" dirty="0">
                <a:sym typeface="Wingdings" pitchFamily="2" charset="2"/>
              </a:rPr>
              <a:t>TUE)</a:t>
            </a:r>
            <a:endParaRPr lang="it-IT" altLang="it-IT" sz="2800" dirty="0">
              <a:sym typeface="Wingdings" pitchFamily="2" charset="2"/>
            </a:endParaRPr>
          </a:p>
          <a:p>
            <a:r>
              <a:rPr lang="it-IT" altLang="it-IT" sz="2800" dirty="0">
                <a:sym typeface="Wingdings" pitchFamily="2" charset="2"/>
              </a:rPr>
              <a:t>Altre composizioni: affari economici e finanziari; giustizia e affari interni; occupazione, politica sociale, salute e consumatori; competitività; trasporti, telecomunicazioni e energia; agricoltura e pesca; ambiente; istruzione, gioventù, cultura e sport (Dec</a:t>
            </a:r>
            <a:r>
              <a:rPr lang="it-IT" altLang="it-IT" dirty="0">
                <a:sym typeface="Wingdings" pitchFamily="2" charset="2"/>
              </a:rPr>
              <a:t>isione</a:t>
            </a:r>
            <a:r>
              <a:rPr lang="it-IT" altLang="it-IT" sz="2800" dirty="0">
                <a:sym typeface="Wingdings" pitchFamily="2" charset="2"/>
              </a:rPr>
              <a:t> 2009/878/UE)</a:t>
            </a:r>
            <a:endParaRPr lang="it-IT" altLang="it-IT" sz="2800" dirty="0"/>
          </a:p>
          <a:p>
            <a:pPr>
              <a:defRPr/>
            </a:pPr>
            <a:r>
              <a:rPr lang="it-IT" altLang="it-IT" dirty="0"/>
              <a:t>Composizione della Presidenza del Consiglio:</a:t>
            </a:r>
          </a:p>
          <a:p>
            <a:pPr marL="1028700" lvl="1" indent="-571500">
              <a:buFont typeface="+mj-lt"/>
              <a:buAutoNum type="romanUcPeriod"/>
              <a:defRPr/>
            </a:pPr>
            <a:r>
              <a:rPr lang="it-IT" altLang="it-IT" dirty="0"/>
              <a:t>Consiglio affari esteri: alto rappresentante UE;</a:t>
            </a:r>
          </a:p>
          <a:p>
            <a:pPr marL="971550" lvl="1" indent="-514350">
              <a:buFontTx/>
              <a:buAutoNum type="romanUcPeriod"/>
              <a:defRPr/>
            </a:pPr>
            <a:r>
              <a:rPr lang="it-IT" altLang="it-IT" dirty="0"/>
              <a:t>Altre formazioni del Consiglio: presidenza a rotazione ogni sei mesi, come stabilito con decisione del Consiglio europeo (Decisione 2009/881/UE).</a:t>
            </a:r>
          </a:p>
          <a:p>
            <a:pPr>
              <a:defRPr/>
            </a:pPr>
            <a:r>
              <a:rPr lang="it-IT" altLang="it-IT" dirty="0"/>
              <a:t>Il Presidente del Consiglio possiede dei poteri organizzativi.</a:t>
            </a:r>
          </a:p>
          <a:p>
            <a:pPr>
              <a:defRPr/>
            </a:pPr>
            <a:r>
              <a:rPr lang="it-IT" altLang="it-IT" dirty="0"/>
              <a:t>COREPER (organo composto da diplomatici): prepara i lavori del Consiglio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694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08AA67-9E96-AE30-AD93-1DC2EF1B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Consiglio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4B195D-C072-55E2-03FE-F2EC88F57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7"/>
            <a:ext cx="10515600" cy="468636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it-IT" sz="3000" b="1" dirty="0"/>
              <a:t>Procedure di voto: </a:t>
            </a:r>
            <a:r>
              <a:rPr lang="it-IT" sz="2900" b="1" dirty="0">
                <a:solidFill>
                  <a:srgbClr val="0070C0"/>
                </a:solidFill>
              </a:rPr>
              <a:t>Maggioranza qualificata</a:t>
            </a:r>
            <a:r>
              <a:rPr lang="it-IT" sz="2900" b="1" dirty="0"/>
              <a:t> </a:t>
            </a:r>
            <a:r>
              <a:rPr lang="it-IT" sz="2900" dirty="0"/>
              <a:t>(art. 16.4 TUE):</a:t>
            </a:r>
          </a:p>
          <a:p>
            <a:pPr algn="l"/>
            <a:r>
              <a:rPr lang="it-IT" sz="2900" dirty="0"/>
              <a:t>Quando il Consiglio vota una proposta della Commissione o dell'alto rappresentante dell'Unione per gli affari esteri e la politica di sicurezza, si raggiunge la maggioranza qualificata soltanto se sono soddisfatte due condizioni:</a:t>
            </a:r>
          </a:p>
          <a:p>
            <a:pPr lvl="1"/>
            <a:r>
              <a:rPr lang="it-IT" sz="2500" dirty="0"/>
              <a:t>il 55% degli Stati membri vota a favore - in pratica ciò equivale a 15 paesi su 27</a:t>
            </a:r>
          </a:p>
          <a:p>
            <a:pPr lvl="1"/>
            <a:r>
              <a:rPr lang="it-IT" sz="2500" dirty="0"/>
              <a:t>gli Stati membri che appoggiano la proposta rappresentano almeno il 65% della popolazione totale dell'UE</a:t>
            </a:r>
          </a:p>
          <a:p>
            <a:pPr lvl="1"/>
            <a:r>
              <a:rPr lang="it-IT" sz="2500" dirty="0"/>
              <a:t>Questa procedura è nota anche come regola della "doppia maggioranza".</a:t>
            </a:r>
            <a:br>
              <a:rPr lang="it-IT" dirty="0"/>
            </a:b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94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388F20-6360-94B2-5F56-CAECBED5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430"/>
          </a:xfrm>
        </p:spPr>
        <p:txBody>
          <a:bodyPr>
            <a:normAutofit fontScale="90000"/>
          </a:bodyPr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Consiglio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841B19-B6BA-41F5-A814-82F4A3430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 lnSpcReduction="10000"/>
          </a:bodyPr>
          <a:lstStyle/>
          <a:p>
            <a:r>
              <a:rPr lang="it-IT" sz="2600" dirty="0"/>
              <a:t>La minoranza di blocco deve includere almeno quattro membri del Consiglio, che rappresentino oltre il 35% della popolazione dell’UE.</a:t>
            </a:r>
          </a:p>
          <a:p>
            <a:pPr algn="l"/>
            <a:r>
              <a:rPr lang="it-IT" sz="2600" dirty="0"/>
              <a:t>Casi particolari nelle procedure di voto: </a:t>
            </a:r>
          </a:p>
          <a:p>
            <a:pPr marL="457200" lvl="1" indent="0" algn="just">
              <a:buNone/>
            </a:pPr>
            <a:r>
              <a:rPr lang="it-IT" dirty="0"/>
              <a:t>I. Se non tutti i membri del Consiglio partecipano al voto, ad esempio in 	caso di «</a:t>
            </a:r>
            <a:r>
              <a:rPr lang="it-IT" dirty="0" err="1"/>
              <a:t>opt</a:t>
            </a:r>
            <a:r>
              <a:rPr lang="it-IT" dirty="0"/>
              <a:t>-out» per taluni settori politici, una decisione è adottata 	se 	vota a favore il 55% dei membri del Consiglio partecipanti, che 	rappresentino almeno il 65% della popolazione degli Stati membri 	partecipanti.</a:t>
            </a:r>
          </a:p>
          <a:p>
            <a:pPr marL="457200" lvl="1" indent="0" algn="just">
              <a:buNone/>
            </a:pPr>
            <a:r>
              <a:rPr lang="it-IT" dirty="0"/>
              <a:t>II: Quando il Consiglio vota una proposta che non è stata presentata dalla 	Commissione o dall'alto rappresentante, la decisione è adottata 	se viene 	raggiunta la cosiddetta "maggioranza qualificata 	rafforzata:</a:t>
            </a:r>
          </a:p>
          <a:p>
            <a:pPr lvl="2"/>
            <a:r>
              <a:rPr lang="it-IT" sz="2400" dirty="0"/>
              <a:t>vota a favore almeno il 72% dei membri del Consiglio</a:t>
            </a:r>
          </a:p>
          <a:p>
            <a:pPr lvl="2"/>
            <a:r>
              <a:rPr lang="it-IT" sz="2400" dirty="0"/>
              <a:t>i membri che votano a favore rappresentano almeno il 65% della popolazione dell'UE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290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D1E6A-5DE1-37BD-2E00-536D80A7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212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Struttura istituzionale dell’UE:</a:t>
            </a:r>
            <a:br>
              <a:rPr lang="it-IT" altLang="it-IT" sz="4400" b="1" dirty="0">
                <a:solidFill>
                  <a:srgbClr val="00B0F0"/>
                </a:solidFill>
              </a:rPr>
            </a:b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83D185-18DD-4628-561E-1B3682D77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dirty="0"/>
              <a:t>A</a:t>
            </a:r>
            <a:r>
              <a:rPr lang="it-IT" altLang="it-IT" sz="2800" b="1" dirty="0"/>
              <a:t>rt. 13, par. </a:t>
            </a:r>
            <a:r>
              <a:rPr lang="it-IT" altLang="it-IT" b="1" dirty="0"/>
              <a:t>1</a:t>
            </a:r>
            <a:r>
              <a:rPr lang="it-IT" altLang="it-IT" dirty="0"/>
              <a:t>, </a:t>
            </a:r>
            <a:r>
              <a:rPr lang="it-IT" altLang="it-IT" b="1" dirty="0"/>
              <a:t>TUE</a:t>
            </a:r>
            <a:r>
              <a:rPr lang="it-IT" altLang="it-IT" dirty="0"/>
              <a:t>: «L'Unione  dispone  di  un  </a:t>
            </a:r>
            <a:r>
              <a:rPr lang="it-IT" altLang="it-IT" b="1" dirty="0">
                <a:solidFill>
                  <a:srgbClr val="0070C0"/>
                </a:solidFill>
              </a:rPr>
              <a:t>quadro  istituzionale</a:t>
            </a:r>
            <a:r>
              <a:rPr lang="it-IT" altLang="it-IT" dirty="0">
                <a:solidFill>
                  <a:srgbClr val="0070C0"/>
                </a:solidFill>
              </a:rPr>
              <a:t>  </a:t>
            </a:r>
            <a:r>
              <a:rPr lang="it-IT" altLang="it-IT" dirty="0"/>
              <a:t>che  mira  a  promuoverne  i  valori,  perseguirne  gli  obiettivi,  servire  i  suoi  interessi,  quelli  dei  suoi  cittadini  e  quelli  degli  Stati  membri,  garantire  la  coerenza,  l'efficacia  e  la  continuità  delle  sue  politiche  e  delle  sue  azioni».</a:t>
            </a:r>
            <a:endParaRPr lang="it-IT" altLang="it-IT" b="1" dirty="0"/>
          </a:p>
          <a:p>
            <a:r>
              <a:rPr lang="it-IT" altLang="it-IT" b="1" dirty="0"/>
              <a:t>Art. 13, par. </a:t>
            </a:r>
            <a:r>
              <a:rPr lang="it-IT" altLang="it-IT" sz="2800" b="1" dirty="0"/>
              <a:t>2, TUE</a:t>
            </a:r>
            <a:r>
              <a:rPr lang="it-IT" altLang="it-IT" sz="2800" dirty="0"/>
              <a:t>: «Ciascuna istituzione agisce </a:t>
            </a:r>
            <a:r>
              <a:rPr lang="it-IT" altLang="it-IT" sz="2800" b="1" dirty="0">
                <a:solidFill>
                  <a:srgbClr val="0070C0"/>
                </a:solidFill>
              </a:rPr>
              <a:t>nei limiti delle attribuzioni</a:t>
            </a:r>
            <a:r>
              <a:rPr lang="it-IT" altLang="it-IT" sz="2800" dirty="0">
                <a:solidFill>
                  <a:srgbClr val="0070C0"/>
                </a:solidFill>
              </a:rPr>
              <a:t> </a:t>
            </a:r>
            <a:r>
              <a:rPr lang="it-IT" altLang="it-IT" sz="2800" dirty="0"/>
              <a:t>che le sono conferite dai trattati, secondo le  procedure, condizioni e finalità da essi previste. Le istituzioni attuano  tra loro una </a:t>
            </a:r>
            <a:r>
              <a:rPr lang="it-IT" altLang="it-IT" sz="2800" b="1" dirty="0">
                <a:solidFill>
                  <a:srgbClr val="0070C0"/>
                </a:solidFill>
              </a:rPr>
              <a:t>leale coo­perazione</a:t>
            </a:r>
            <a:r>
              <a:rPr lang="it-IT" altLang="it-IT" sz="2800" dirty="0"/>
              <a:t>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34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E81E7-FADB-5530-0AA8-A9FADADF1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Struttura istituzionale dell’UE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CE8417-2CE6-5636-1A38-EE4C5A570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dirty="0"/>
              <a:t>Art. 13, par. 1, TUE, elenco delle i</a:t>
            </a:r>
            <a:r>
              <a:rPr lang="it-IT" altLang="it-IT" sz="2800" dirty="0"/>
              <a:t>stituzioni dell'Unione europea:</a:t>
            </a:r>
          </a:p>
          <a:p>
            <a:pPr marL="0" indent="0">
              <a:buFontTx/>
              <a:buNone/>
            </a:pPr>
            <a:endParaRPr lang="it-IT" altLang="it-IT" sz="2800" dirty="0"/>
          </a:p>
          <a:p>
            <a:r>
              <a:rPr lang="it-IT" altLang="it-IT" sz="2400" dirty="0"/>
              <a:t>Parlamento   europeo,</a:t>
            </a:r>
          </a:p>
          <a:p>
            <a:r>
              <a:rPr lang="it-IT" altLang="it-IT" sz="2400" dirty="0"/>
              <a:t>Consiglio   europeo,</a:t>
            </a:r>
          </a:p>
          <a:p>
            <a:r>
              <a:rPr lang="it-IT" altLang="it-IT" sz="2400" dirty="0"/>
              <a:t>Consiglio,</a:t>
            </a:r>
          </a:p>
          <a:p>
            <a:r>
              <a:rPr lang="it-IT" altLang="it-IT" sz="2400" dirty="0"/>
              <a:t>Commissione   europea,</a:t>
            </a:r>
          </a:p>
          <a:p>
            <a:r>
              <a:rPr lang="it-IT" altLang="it-IT" sz="2400" dirty="0"/>
              <a:t>Corte   di   giustizia   dell'Unione   europea,</a:t>
            </a:r>
          </a:p>
          <a:p>
            <a:r>
              <a:rPr lang="it-IT" altLang="it-IT" sz="2400" dirty="0"/>
              <a:t>Banca   centrale   europea,</a:t>
            </a:r>
          </a:p>
          <a:p>
            <a:r>
              <a:rPr lang="it-IT" altLang="it-IT" sz="2400" dirty="0"/>
              <a:t>Corte   dei   conti</a:t>
            </a:r>
            <a:endParaRPr lang="it-IT" altLang="it-IT" sz="24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385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9FC567-D47A-CF70-F730-F76DC01B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Parlamento europeo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F2D557-DA51-1A35-45B5-6A2F6A3BF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279"/>
            <a:ext cx="10515600" cy="459868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it-IT" altLang="it-IT" b="1" dirty="0"/>
              <a:t>Art. 14, par. 2, TUE: </a:t>
            </a:r>
            <a:r>
              <a:rPr lang="it-IT" altLang="it-IT" dirty="0"/>
              <a:t>«Il Parlamento europeo è composto di </a:t>
            </a:r>
            <a:r>
              <a:rPr lang="it-IT" altLang="it-IT" b="1" dirty="0"/>
              <a:t>rappresentanti dei cittadini</a:t>
            </a:r>
            <a:r>
              <a:rPr lang="it-IT" altLang="it-IT" dirty="0"/>
              <a:t> dell’Unione».</a:t>
            </a:r>
          </a:p>
          <a:p>
            <a:pPr marL="0" indent="0">
              <a:buFontTx/>
              <a:buNone/>
            </a:pPr>
            <a:endParaRPr lang="it-IT" altLang="it-IT" dirty="0"/>
          </a:p>
          <a:p>
            <a:pPr marL="0" indent="0">
              <a:buFontTx/>
              <a:buNone/>
            </a:pPr>
            <a:r>
              <a:rPr lang="it-IT" altLang="it-IT" b="1" dirty="0"/>
              <a:t>Art. 14, par. 3, TUE: </a:t>
            </a:r>
            <a:r>
              <a:rPr lang="it-IT" altLang="it-IT" dirty="0"/>
              <a:t>«i membri del Parlamento europeo sono eletti a suffragio universale diretto, libero e segreto».</a:t>
            </a:r>
          </a:p>
          <a:p>
            <a:pPr marL="0" indent="0">
              <a:buFontTx/>
              <a:buNone/>
            </a:pPr>
            <a:endParaRPr lang="it-IT" altLang="it-IT" dirty="0"/>
          </a:p>
          <a:p>
            <a:r>
              <a:rPr lang="it-IT" altLang="it-IT" dirty="0"/>
              <a:t>Non c’è una singola legge elettorale europea:</a:t>
            </a:r>
            <a:endParaRPr lang="it-IT" altLang="it-IT" dirty="0">
              <a:sym typeface="Wingdings" pitchFamily="2" charset="2"/>
            </a:endParaRPr>
          </a:p>
          <a:p>
            <a:pPr lvl="1"/>
            <a:r>
              <a:rPr lang="it-IT" altLang="it-IT" dirty="0">
                <a:sym typeface="Wingdings" pitchFamily="2" charset="2"/>
              </a:rPr>
              <a:t>ogni Stato membro utilizza una propria legge elettorale per eleggere i rappresentanti al Parlamento europeo</a:t>
            </a:r>
            <a:r>
              <a:rPr lang="it-IT" altLang="it-IT" dirty="0"/>
              <a:t> procedura elettorale uniforme.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11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4B59D4-530B-CB5A-EB6B-B90704BA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848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Parlamento europeo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E62799-26F9-0D0B-24A4-CCC293CC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49"/>
            <a:ext cx="10515600" cy="4661314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</a:pPr>
            <a:r>
              <a:rPr lang="it-IT" altLang="it-IT" dirty="0"/>
              <a:t>Art. 14, par. 2, TUE, Composizione:</a:t>
            </a:r>
          </a:p>
          <a:p>
            <a:r>
              <a:rPr lang="it-IT" altLang="it-IT" dirty="0"/>
              <a:t>Il numero non può essere superiore a 750, più il presidente.</a:t>
            </a:r>
          </a:p>
          <a:p>
            <a:r>
              <a:rPr lang="it-IT" altLang="it-IT" dirty="0"/>
              <a:t>La rappresentanza dei cittadini è garantita in modo </a:t>
            </a:r>
            <a:r>
              <a:rPr lang="it-IT" altLang="it-IT" dirty="0" err="1"/>
              <a:t>degressivamente</a:t>
            </a:r>
            <a:r>
              <a:rPr lang="it-IT" altLang="it-IT" dirty="0"/>
              <a:t> proporzionale, con una soglia minima di sei membri per Stato membro. </a:t>
            </a:r>
          </a:p>
          <a:p>
            <a:r>
              <a:rPr lang="it-IT" altLang="it-IT" dirty="0"/>
              <a:t>A nessuno Stato membro sono assegnati più di novantasei seggi</a:t>
            </a:r>
          </a:p>
          <a:p>
            <a:r>
              <a:rPr lang="it-IT" altLang="it-IT" dirty="0"/>
              <a:t>Numero attuale: </a:t>
            </a:r>
            <a:r>
              <a:rPr lang="it-IT" altLang="it-IT" b="1" dirty="0"/>
              <a:t>705</a:t>
            </a:r>
            <a:r>
              <a:rPr lang="it-IT" altLang="it-IT" dirty="0"/>
              <a:t>. </a:t>
            </a:r>
          </a:p>
          <a:p>
            <a:r>
              <a:rPr lang="it-IT" dirty="0"/>
              <a:t>Mandato di 5 anni.</a:t>
            </a:r>
          </a:p>
          <a:p>
            <a:pPr>
              <a:defRPr/>
            </a:pPr>
            <a:r>
              <a:rPr lang="it-IT" dirty="0"/>
              <a:t>Organi interni: Presidente, Commissioni permanenti, Commissioni speciali o d’inchiesta.</a:t>
            </a:r>
          </a:p>
          <a:p>
            <a:pPr>
              <a:defRPr/>
            </a:pPr>
            <a:r>
              <a:rPr lang="it-IT" dirty="0"/>
              <a:t>Organo connesso: Mediatore europeo (art. 228 TFUE).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910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23680B-EC47-C695-9FD9-A829CD88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Parlamento europeo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A1C41F-A1E1-AB0E-CAEE-F6C91EF2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dirty="0"/>
              <a:t>Il Parlamento europeo ha un rapporto di fiducia con la Commissione europea:</a:t>
            </a:r>
          </a:p>
          <a:p>
            <a:pPr>
              <a:defRPr/>
            </a:pPr>
            <a:r>
              <a:rPr lang="it-IT" dirty="0"/>
              <a:t>Il PE è coinvolto nella procedura di nomina della Commissione;</a:t>
            </a:r>
          </a:p>
          <a:p>
            <a:pPr>
              <a:defRPr/>
            </a:pPr>
            <a:r>
              <a:rPr lang="it-IT" dirty="0"/>
              <a:t>La Commissione presenta al PE una relazione generale annuale, interrogazioni e audizioni;</a:t>
            </a:r>
          </a:p>
          <a:p>
            <a:pPr>
              <a:defRPr/>
            </a:pPr>
            <a:r>
              <a:rPr lang="it-IT" dirty="0"/>
              <a:t>Esiste una mozione di censura da parte del PE nei confronti della Commissione: potere di provocare le dimissioni della Commissione (voto di 2/3 membri PE).</a:t>
            </a:r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318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7D62C-4E03-7DA4-A914-21141092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2216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Commissione europea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065374-94F5-0780-A1BD-37942A21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234"/>
            <a:ext cx="10515600" cy="5073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dirty="0"/>
              <a:t>La Commissione europea è un organo di individui, caratterizzato dai </a:t>
            </a:r>
            <a:r>
              <a:rPr lang="it-IT" altLang="it-IT" sz="2400" b="1" dirty="0"/>
              <a:t>r</a:t>
            </a:r>
            <a:r>
              <a:rPr lang="it-IT" altLang="it-IT" sz="2400" dirty="0"/>
              <a:t>equisiti di indipendenza e di professionalità.</a:t>
            </a:r>
            <a:endParaRPr lang="it-IT" altLang="it-IT" sz="2400" b="1" dirty="0"/>
          </a:p>
          <a:p>
            <a:r>
              <a:rPr lang="it-IT" altLang="it-IT" sz="2400" b="1" dirty="0"/>
              <a:t>Art. 17, par. 5, TUE, composizione ridotta: </a:t>
            </a:r>
            <a:r>
              <a:rPr lang="it-IT" altLang="it-IT" sz="2400" dirty="0"/>
              <a:t>A decorrere dal 1° novembre 2014, la Commissione è composta da un numero di membri, compreso il presidente e l'alto rappresentante dell'Unione, corrispondente ai 2/3 del numero degli SM, a meno che il Consiglio europeo, deliberando all'unanimità, non decida di modificare tale numero.</a:t>
            </a:r>
          </a:p>
          <a:p>
            <a:r>
              <a:rPr lang="it-IT" altLang="it-IT" sz="2400" dirty="0"/>
              <a:t>Tuttavia la Decisione 2013/272/UE riporta il </a:t>
            </a:r>
            <a:r>
              <a:rPr lang="it-IT" altLang="it-IT" sz="2400" b="1" dirty="0">
                <a:solidFill>
                  <a:srgbClr val="0070C0"/>
                </a:solidFill>
              </a:rPr>
              <a:t>numero di componenti uguale al numero degli Stati membri: 1 membro per SM, ossia 27</a:t>
            </a:r>
            <a:endParaRPr lang="it-IT" altLang="it-IT" sz="2400" dirty="0">
              <a:solidFill>
                <a:srgbClr val="0070C0"/>
              </a:solidFill>
            </a:endParaRPr>
          </a:p>
          <a:p>
            <a:r>
              <a:rPr lang="it-IT" altLang="it-IT" sz="2400" dirty="0"/>
              <a:t>Mandato di 5 anni come il PE (art. 17.7 TUE). </a:t>
            </a:r>
          </a:p>
          <a:p>
            <a:r>
              <a:rPr lang="it-IT" altLang="it-IT" sz="2400" dirty="0"/>
              <a:t>Cessazione anticipata del mandato: dimissioni individuali o collettive; dimissioni pronunciate dalla Corte di giustizia; mozione di censura PE.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490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8062AE-7479-CAB7-F02E-98655E5E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Commissione europea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01C95F-2019-65D1-3A62-B87429D1F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sz="2800" b="1" dirty="0"/>
              <a:t>Procedura di nomina della Commissione europea (Art. 17, par. 7, TUE)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sz="2800" dirty="0"/>
              <a:t>Consiglio europeo propone il nome del Presidente della Commissione;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sz="2800" dirty="0"/>
              <a:t>Il Parlamento europeo approva il </a:t>
            </a:r>
            <a:r>
              <a:rPr lang="it-IT" dirty="0"/>
              <a:t>Presidente della Commissione</a:t>
            </a:r>
            <a:r>
              <a:rPr lang="it-IT" sz="2800" dirty="0"/>
              <a:t>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sz="2800" dirty="0"/>
              <a:t>SM propongono il nome dei commissari, poi il Consiglio d’intesa col Presidente della Commissione scelgono i commissari;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sz="2800" dirty="0"/>
              <a:t>I commissari devono essere approvati dal Parlamento europeo;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sz="2800" dirty="0"/>
              <a:t>Il Consiglio europeo nomina formalmente la Commissione (presidente + commissari</a:t>
            </a:r>
            <a:r>
              <a:rPr lang="it-IT" dirty="0"/>
              <a:t>)</a:t>
            </a:r>
            <a:r>
              <a:rPr lang="it-IT" sz="2800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691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84DDFA-7947-F4FE-9F61-C9A98B33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Commissione europea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3ADAE7-161B-405D-AAF9-41570735F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sz="2800" b="1" dirty="0"/>
              <a:t>Art. 17, par. 6, TUE</a:t>
            </a:r>
            <a:r>
              <a:rPr lang="it-IT" altLang="it-IT" b="1" dirty="0"/>
              <a:t>, </a:t>
            </a:r>
            <a:r>
              <a:rPr lang="it-IT" altLang="it-IT" dirty="0"/>
              <a:t>competenze de</a:t>
            </a:r>
            <a:r>
              <a:rPr lang="it-IT" altLang="it-IT" sz="2800" dirty="0"/>
              <a:t>l presidente della Commissione: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a) definisce gli orientamenti nel cui quadro la Commissione esercita i suoi compiti;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b) decide l'organizzazione interna della Commissione per assicurare la coerenza, l'efficacia e la collegialità della sua azione;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c) nomina i vicepresidenti, fatta eccezione per l'alto rappresentante 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1571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1159</Words>
  <Application>Microsoft Macintosh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Diritto dell’Unione europea  Prof. Dr. Alessandro Nato</vt:lpstr>
      <vt:lpstr>Struttura istituzionale dell’UE: </vt:lpstr>
      <vt:lpstr>Struttura istituzionale dell’UE</vt:lpstr>
      <vt:lpstr>Parlamento europeo</vt:lpstr>
      <vt:lpstr>Parlamento europeo</vt:lpstr>
      <vt:lpstr>Parlamento europeo</vt:lpstr>
      <vt:lpstr>Commissione europea</vt:lpstr>
      <vt:lpstr>Commissione europea</vt:lpstr>
      <vt:lpstr>Commissione europea</vt:lpstr>
      <vt:lpstr>Consiglio</vt:lpstr>
      <vt:lpstr>Consiglio</vt:lpstr>
      <vt:lpstr>Consiglio</vt:lpstr>
      <vt:lpstr>Consiglio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26</cp:revision>
  <dcterms:created xsi:type="dcterms:W3CDTF">2022-09-09T08:27:37Z</dcterms:created>
  <dcterms:modified xsi:type="dcterms:W3CDTF">2022-09-22T14:45:40Z</dcterms:modified>
</cp:coreProperties>
</file>