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8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1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4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92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-union.europa.eu/institutions-law-budget/institutions-and-bodies/institutions-and-bodies-profiles/european-commission_it" TargetMode="External"/><Relationship Id="rId2" Type="http://schemas.openxmlformats.org/officeDocument/2006/relationships/hyperlink" Target="https://www.eeas.europa.eu/eeas/about-european-external-action-service_en#8424%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opean-union.europa.eu/institutions-law-budget/institutions-and-bodies/institutions-and-bodies-profiles/council-european-union_i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1222D-2129-BAAE-00EC-2F84CEC3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1665"/>
            <a:ext cx="9144000" cy="1139869"/>
          </a:xfrm>
        </p:spPr>
        <p:txBody>
          <a:bodyPr>
            <a:noAutofit/>
          </a:bodyPr>
          <a:lstStyle/>
          <a:p>
            <a:pPr algn="l"/>
            <a:r>
              <a:rPr lang="it-IT" sz="4000" b="1" dirty="0">
                <a:solidFill>
                  <a:srgbClr val="00B0F0"/>
                </a:solidFill>
              </a:rPr>
              <a:t>Diritto dell’Unione europea </a:t>
            </a:r>
            <a:br>
              <a:rPr lang="it-IT" sz="4000" b="1" dirty="0">
                <a:solidFill>
                  <a:srgbClr val="00B0F0"/>
                </a:solidFill>
              </a:rPr>
            </a:br>
            <a:r>
              <a:rPr lang="it-IT" sz="4000" b="1" dirty="0">
                <a:solidFill>
                  <a:srgbClr val="00B0F0"/>
                </a:solidFill>
              </a:rPr>
              <a:t>Prof. Dr. Alessandro Nato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381CA1-01E2-7911-B285-402F6CF7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0" y="241300"/>
            <a:ext cx="3873500" cy="13589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217CB69F-F640-CEDA-212E-18CE27135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5934"/>
            <a:ext cx="9144000" cy="2401866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/>
              <a:t>Lezione 4</a:t>
            </a:r>
          </a:p>
          <a:p>
            <a:pPr algn="l"/>
            <a:r>
              <a:rPr lang="it-IT" sz="3200" b="1" dirty="0"/>
              <a:t>Istituzioni dell’UE (Consiglio europeo; Corte di Giustizia; Banca Centrale europea)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E9DFBC-80B0-B44E-F69B-9F07A92A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535" y="5123145"/>
            <a:ext cx="7772400" cy="11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B28D47-4BCF-91C6-73CA-EEC360F2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4000" b="1" dirty="0">
                <a:solidFill>
                  <a:srgbClr val="00B0F0"/>
                </a:solidFill>
              </a:rPr>
              <a:t>Alto rappresentante UE per gli affari esteri e la sicurezza</a:t>
            </a:r>
            <a:endParaRPr lang="it-IT" sz="4000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0D9D6C-6820-446F-5170-53EF3A334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dirty="0"/>
              <a:t>L’Alto Rappresentante UE è nominato dal Consiglio Europeo, con l'accordo del presidente della Commissione.</a:t>
            </a:r>
          </a:p>
          <a:p>
            <a:pPr marL="0" indent="0">
              <a:buFontTx/>
              <a:buNone/>
            </a:pPr>
            <a:r>
              <a:rPr lang="it-IT" altLang="it-IT" dirty="0"/>
              <a:t>L’Alto rappresentante è sia il:</a:t>
            </a:r>
          </a:p>
          <a:p>
            <a:r>
              <a:rPr lang="it-IT" altLang="it-IT" dirty="0"/>
              <a:t>il presiede il Consiglio Affari esteri e, quindi, partecipa al Consiglio europeo;</a:t>
            </a:r>
          </a:p>
          <a:p>
            <a:r>
              <a:rPr lang="it-IT" altLang="it-IT" dirty="0"/>
              <a:t>che uno dei vicepresidenti della Commissione ed è soggetto alle procedure che regolano l’azione di quest’ultima.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217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C91B8C-0ABD-8BCE-5AE2-057B1396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Comitato economico e sociale &amp; Comitato delle regioni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9949B7-8EB5-1564-D0DC-587FD7D8B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it-IT" dirty="0"/>
              <a:t>Riferimenti normativi: </a:t>
            </a:r>
            <a:r>
              <a:rPr lang="it-IT" sz="2800" dirty="0"/>
              <a:t>Artt. 301-307 TFUE.</a:t>
            </a:r>
          </a:p>
          <a:p>
            <a:pPr marL="0" indent="0">
              <a:buFontTx/>
              <a:buNone/>
              <a:defRPr/>
            </a:pPr>
            <a:r>
              <a:rPr lang="it-IT" dirty="0"/>
              <a:t>Organi consultivi</a:t>
            </a:r>
            <a:endParaRPr lang="it-IT" sz="2800" dirty="0"/>
          </a:p>
          <a:p>
            <a:pPr>
              <a:defRPr/>
            </a:pPr>
            <a:r>
              <a:rPr lang="it-IT" sz="2800" b="1" dirty="0"/>
              <a:t>Comitato economico e sociale </a:t>
            </a:r>
            <a:r>
              <a:rPr lang="it-IT" sz="2800" dirty="0"/>
              <a:t>(Trattato di Roma): rappresentanti di organizzazioni di datori di lavoro, lavoratori, società civile;</a:t>
            </a:r>
          </a:p>
          <a:p>
            <a:pPr lvl="1">
              <a:defRPr/>
            </a:pPr>
            <a:r>
              <a:rPr lang="it-IT" dirty="0"/>
              <a:t>Esprime pareri non vincolanti</a:t>
            </a:r>
          </a:p>
          <a:p>
            <a:pPr>
              <a:defRPr/>
            </a:pPr>
            <a:r>
              <a:rPr lang="it-IT" sz="2800" b="1" dirty="0"/>
              <a:t>Comitato delle Regioni </a:t>
            </a:r>
            <a:r>
              <a:rPr lang="it-IT" sz="2800" dirty="0"/>
              <a:t>(Trattato di Maastricht): rappresentanti di organi elettivi di regioni e enti locali.</a:t>
            </a:r>
          </a:p>
          <a:p>
            <a:pPr lvl="1">
              <a:defRPr/>
            </a:pPr>
            <a:r>
              <a:rPr lang="it-IT" dirty="0"/>
              <a:t>329 membri, nomina da parte del Consiglio su proposta degli SM.</a:t>
            </a:r>
          </a:p>
          <a:p>
            <a:pPr lvl="1">
              <a:defRPr/>
            </a:pPr>
            <a:r>
              <a:rPr lang="it-IT" dirty="0"/>
              <a:t>Potere di esprimere pareri non vincolanti.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724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EBB73-ACAB-8C53-1A2E-131127B3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Banca Europea degli Investimenti (BEI)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17661D-B70E-F7DC-2B98-C90162D3C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2800" dirty="0"/>
              <a:t>Riferimenti normativi: Artt. 308-309 TFUE e Protocollo n. 5.</a:t>
            </a:r>
          </a:p>
          <a:p>
            <a:r>
              <a:rPr lang="it-IT" altLang="it-IT" dirty="0"/>
              <a:t>Istituzione ibrida che fa parte del processo di integrazione dall’inizio.</a:t>
            </a:r>
            <a:endParaRPr lang="it-IT" altLang="it-IT" sz="2800" dirty="0"/>
          </a:p>
          <a:p>
            <a:r>
              <a:rPr lang="it-IT" altLang="it-IT" sz="2800" dirty="0"/>
              <a:t>Entità dotata di personalità giuridica autonoma rispetto all’UE, creata fin dal 1957. </a:t>
            </a:r>
          </a:p>
          <a:p>
            <a:r>
              <a:rPr lang="it-IT" altLang="it-IT" sz="2800" dirty="0"/>
              <a:t>Ne sono membri gli Stati membri UE, che hanno sottoscritto quote di capitale differenziate.</a:t>
            </a:r>
          </a:p>
          <a:p>
            <a:r>
              <a:rPr lang="it-IT" altLang="it-IT" sz="2800" dirty="0"/>
              <a:t>Funzione di finanziare progetti per lo sviluppo del mercato interno.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910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ED1E6A-5DE1-37BD-2E00-536D80A7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212"/>
          </a:xfrm>
        </p:spPr>
        <p:txBody>
          <a:bodyPr>
            <a:normAutofit/>
          </a:bodyPr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Consiglio europeo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83D185-18DD-4628-561E-1B3682D77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it-IT" altLang="it-IT" b="1" dirty="0"/>
              <a:t>Art. 15, par. 2, TUE, Composizione </a:t>
            </a:r>
          </a:p>
          <a:p>
            <a:pPr marL="0" indent="0">
              <a:buFontTx/>
              <a:buNone/>
            </a:pPr>
            <a:r>
              <a:rPr lang="it-IT" altLang="it-IT" dirty="0"/>
              <a:t>«Il Consiglio europeo è composto dai capi di Stato o di governo degli Stati membri, dal suo presidente e dal presidente della Commissione. L’alto rappresentante dell’Unione per gli affari esteri e la politica di sicurezza partecipa ai lavori».</a:t>
            </a:r>
          </a:p>
          <a:p>
            <a:pPr marL="0" indent="0">
              <a:buFontTx/>
              <a:buNone/>
              <a:defRPr/>
            </a:pPr>
            <a:r>
              <a:rPr lang="it-IT" dirty="0"/>
              <a:t>Quali sono le procedure di voto?</a:t>
            </a:r>
          </a:p>
          <a:p>
            <a:pPr>
              <a:defRPr/>
            </a:pPr>
            <a:r>
              <a:rPr lang="it-IT" b="1" dirty="0">
                <a:solidFill>
                  <a:srgbClr val="0070C0"/>
                </a:solidFill>
              </a:rPr>
              <a:t>consenso</a:t>
            </a:r>
            <a:r>
              <a:rPr lang="it-IT" dirty="0">
                <a:solidFill>
                  <a:srgbClr val="0070C0"/>
                </a:solidFill>
              </a:rPr>
              <a:t>: </a:t>
            </a:r>
            <a:r>
              <a:rPr lang="it-IT" dirty="0"/>
              <a:t>mancanza di votazione formale;</a:t>
            </a:r>
          </a:p>
          <a:p>
            <a:pPr>
              <a:defRPr/>
            </a:pPr>
            <a:r>
              <a:rPr lang="it-IT" b="1" dirty="0">
                <a:solidFill>
                  <a:srgbClr val="0070C0"/>
                </a:solidFill>
              </a:rPr>
              <a:t>maggioranza qualificata</a:t>
            </a:r>
            <a:r>
              <a:rPr lang="it-IT" dirty="0">
                <a:solidFill>
                  <a:srgbClr val="0070C0"/>
                </a:solidFill>
              </a:rPr>
              <a:t>.</a:t>
            </a:r>
          </a:p>
          <a:p>
            <a:pPr>
              <a:defRPr/>
            </a:pPr>
            <a:r>
              <a:rPr lang="it-IT" dirty="0"/>
              <a:t>Membri senza potere deliberativo: non partecipano alla votazione il Presidente della Commissione e </a:t>
            </a:r>
            <a:r>
              <a:rPr lang="it-IT" dirty="0" err="1"/>
              <a:t>ol</a:t>
            </a:r>
            <a:r>
              <a:rPr lang="it-IT" dirty="0"/>
              <a:t> Presidente del Consiglio europeo.</a:t>
            </a:r>
          </a:p>
          <a:p>
            <a:pPr>
              <a:defRPr/>
            </a:pPr>
            <a:r>
              <a:rPr lang="it-IT" altLang="it-IT" dirty="0"/>
              <a:t>Il Consiglio è un organo di </a:t>
            </a:r>
            <a:r>
              <a:rPr lang="it-IT" altLang="it-IT" b="1" dirty="0">
                <a:solidFill>
                  <a:srgbClr val="0070C0"/>
                </a:solidFill>
              </a:rPr>
              <a:t>Stati e persegue gli interessi degli Stati membri</a:t>
            </a:r>
          </a:p>
          <a:p>
            <a:pPr marL="0" indent="0">
              <a:buFontTx/>
              <a:buNone/>
              <a:defRPr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534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4AAC10-C3AA-057B-0F33-982FC1E2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165"/>
          </a:xfrm>
        </p:spPr>
        <p:txBody>
          <a:bodyPr>
            <a:normAutofit/>
          </a:bodyPr>
          <a:lstStyle/>
          <a:p>
            <a:r>
              <a:rPr lang="it-IT" altLang="it-IT" sz="3600" b="1" dirty="0">
                <a:solidFill>
                  <a:srgbClr val="00B0F0"/>
                </a:solidFill>
              </a:rPr>
              <a:t>Consiglio europeo</a:t>
            </a:r>
            <a:endParaRPr lang="it-IT" sz="3600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B8EF37-34A7-1BF0-6B95-2EB5F3B78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290"/>
            <a:ext cx="10515600" cy="5486399"/>
          </a:xfrm>
        </p:spPr>
        <p:txBody>
          <a:bodyPr>
            <a:normAutofit fontScale="25000" lnSpcReduction="20000"/>
          </a:bodyPr>
          <a:lstStyle/>
          <a:p>
            <a:pPr marL="0" indent="0">
              <a:buFontTx/>
              <a:buNone/>
            </a:pPr>
            <a:r>
              <a:rPr lang="it-IT" altLang="it-IT" sz="8000" b="1" dirty="0"/>
              <a:t>Art. 15, par. 5, TUE, Presidente:</a:t>
            </a:r>
          </a:p>
          <a:p>
            <a:r>
              <a:rPr lang="it-IT" altLang="it-IT" sz="8000" dirty="0"/>
              <a:t>Il Consiglio europeo elegge il presidente a maggioranza qualificata per un mandato di due anni e mezzo, rinnovabile una volta. </a:t>
            </a:r>
          </a:p>
          <a:p>
            <a:r>
              <a:rPr lang="it-IT" altLang="it-IT" sz="8000" dirty="0"/>
              <a:t>In caso di impedimento o colpa grave, il Consiglio europeo può porre fine al mandato secondo la medesima procedura.</a:t>
            </a:r>
          </a:p>
          <a:p>
            <a:r>
              <a:rPr lang="it-IT" altLang="it-IT" sz="8000" dirty="0"/>
              <a:t>Poteri organizzativi e di rappresentanza verso l’esterno.</a:t>
            </a:r>
          </a:p>
          <a:p>
            <a:pPr algn="l"/>
            <a:r>
              <a:rPr lang="it-IT" sz="8000" b="1" dirty="0"/>
              <a:t>Cosa fa il Consiglio europeo?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8000" dirty="0"/>
              <a:t>definisce gli orientamenti generali e le priorità politiche dell'UE, ma non adotta la legislazione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8000" dirty="0"/>
              <a:t>gestisce questioni complesse o delicate che non possono essere risolte a livelli inferiori di cooperazione intergovernativa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8000" dirty="0"/>
              <a:t>definisce la </a:t>
            </a:r>
            <a:r>
              <a:rPr lang="it-IT" sz="8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politica comune estera e di sicurezza dell'UE</a:t>
            </a:r>
            <a:r>
              <a:rPr lang="it-IT" sz="8000" dirty="0"/>
              <a:t>, tenendo conto degli interessi strategici dell'Unione e delle implicazioni per la difesa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8000" dirty="0"/>
              <a:t>nomina ed elegge i candidati a determinati ruoli di alto profilo a livello dell'UE, fra cui la BCE e la Commissione.</a:t>
            </a:r>
          </a:p>
          <a:p>
            <a:pPr algn="l"/>
            <a:r>
              <a:rPr lang="it-IT" sz="8000" dirty="0"/>
              <a:t>Su ciascuna questione il Consiglio europeo può: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8000" dirty="0"/>
              <a:t>chiedere alla </a:t>
            </a:r>
            <a:r>
              <a:rPr lang="it-IT" sz="8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Commissione europea</a:t>
            </a:r>
            <a:r>
              <a:rPr lang="it-IT" sz="8000" dirty="0"/>
              <a:t> di presentare una proposta in merito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8000" dirty="0"/>
              <a:t>chiedere al </a:t>
            </a:r>
            <a:r>
              <a:rPr lang="it-IT" sz="8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Consiglio dell'UE</a:t>
            </a:r>
            <a:r>
              <a:rPr lang="it-IT" sz="8000" dirty="0"/>
              <a:t> di occuparsene.</a:t>
            </a:r>
            <a:endParaRPr lang="it-IT" altLang="it-IT" sz="8000" dirty="0"/>
          </a:p>
        </p:txBody>
      </p:sp>
    </p:spTree>
    <p:extLst>
      <p:ext uri="{BB962C8B-B14F-4D97-AF65-F5344CB8AC3E}">
        <p14:creationId xmlns:p14="http://schemas.microsoft.com/office/powerpoint/2010/main" val="140328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5E97F-C169-ECB1-4297-83865F96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374"/>
          </a:xfrm>
        </p:spPr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Corte di giustizia UE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4E4DA7-494B-E6E1-E503-3D36258DC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123"/>
            <a:ext cx="10515600" cy="4673840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it-IT" dirty="0"/>
              <a:t>La Corte di giustizia è un organo di </a:t>
            </a:r>
            <a:r>
              <a:rPr lang="it-IT" b="1" dirty="0"/>
              <a:t>individui</a:t>
            </a:r>
            <a:r>
              <a:rPr lang="it-IT" dirty="0"/>
              <a:t>, eletti dai Governi degli SM in accordo tra loro. </a:t>
            </a:r>
          </a:p>
          <a:p>
            <a:pPr marL="0" indent="0">
              <a:buFontTx/>
              <a:buNone/>
              <a:defRPr/>
            </a:pPr>
            <a:r>
              <a:rPr lang="it-IT" dirty="0"/>
              <a:t>I suoi componenti hanno l’obbligo di essere indipendenti e imparziali.</a:t>
            </a:r>
          </a:p>
          <a:p>
            <a:pPr marL="0" indent="0">
              <a:buFontTx/>
              <a:buNone/>
              <a:defRPr/>
            </a:pPr>
            <a:r>
              <a:rPr lang="it-IT" dirty="0"/>
              <a:t>Disciplinata dallo </a:t>
            </a:r>
            <a:r>
              <a:rPr lang="it-IT" b="1" dirty="0"/>
              <a:t>Statuto</a:t>
            </a:r>
            <a:r>
              <a:rPr lang="it-IT" dirty="0"/>
              <a:t> e dal Regolamento di procedura.</a:t>
            </a:r>
          </a:p>
          <a:p>
            <a:pPr marL="0" indent="0">
              <a:buFontTx/>
              <a:buNone/>
              <a:defRPr/>
            </a:pPr>
            <a:r>
              <a:rPr lang="it-IT" dirty="0"/>
              <a:t>Articolazioni:</a:t>
            </a:r>
          </a:p>
          <a:p>
            <a:pPr>
              <a:defRPr/>
            </a:pPr>
            <a:r>
              <a:rPr lang="it-IT" dirty="0"/>
              <a:t>Corte di giustizia;</a:t>
            </a:r>
          </a:p>
          <a:p>
            <a:pPr>
              <a:defRPr/>
            </a:pPr>
            <a:r>
              <a:rPr lang="it-IT" dirty="0"/>
              <a:t>Tribunale;</a:t>
            </a:r>
          </a:p>
          <a:p>
            <a:r>
              <a:rPr lang="it-IT" altLang="it-IT" dirty="0"/>
              <a:t>Corte di giustizia (propriamente detta): La Corte di giustizia è composta da un giudice per Stato membro. È assistita da </a:t>
            </a:r>
            <a:r>
              <a:rPr lang="it-IT" altLang="it-IT" b="1" dirty="0"/>
              <a:t>avvocati generali</a:t>
            </a:r>
            <a:r>
              <a:rPr lang="it-IT" altLang="it-IT" dirty="0"/>
              <a:t>». Mandato di 6 anni (</a:t>
            </a:r>
            <a:r>
              <a:rPr lang="it-IT" altLang="it-IT" b="1" dirty="0"/>
              <a:t>Art. 19, par. 2, TUE);</a:t>
            </a:r>
            <a:endParaRPr lang="it-IT" altLang="it-IT" dirty="0"/>
          </a:p>
          <a:p>
            <a:r>
              <a:rPr lang="it-IT" altLang="it-IT" dirty="0"/>
              <a:t>I giudici designano tra loro, per tre anni, il </a:t>
            </a:r>
            <a:r>
              <a:rPr lang="it-IT" altLang="it-IT" b="1" dirty="0"/>
              <a:t>presidente</a:t>
            </a:r>
            <a:r>
              <a:rPr lang="it-IT" altLang="it-IT" dirty="0"/>
              <a:t> della Corte di giustizia (</a:t>
            </a:r>
            <a:r>
              <a:rPr lang="it-IT" altLang="it-IT" b="1" dirty="0"/>
              <a:t>Art. 253, par. 3, TFUE)</a:t>
            </a:r>
          </a:p>
          <a:p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025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04663B-A786-608E-7487-C0BCA6E9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/>
              <a:t>Corte di giustizia UE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CE9AEE-EFE7-BED2-D24B-1A561E19E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altLang="it-IT" dirty="0"/>
              <a:t>Tribunale UE:</a:t>
            </a:r>
          </a:p>
          <a:p>
            <a:r>
              <a:rPr lang="it-IT" altLang="it-IT" dirty="0"/>
              <a:t>l Tribunale è composto da almeno un giudice per Stato membro (</a:t>
            </a:r>
            <a:r>
              <a:rPr lang="it-IT" altLang="it-IT" b="1" dirty="0"/>
              <a:t>Art. 19, par. 2, TUE)</a:t>
            </a:r>
            <a:r>
              <a:rPr lang="it-IT" altLang="it-IT" dirty="0"/>
              <a:t>.</a:t>
            </a:r>
          </a:p>
          <a:p>
            <a:r>
              <a:rPr lang="it-IT" altLang="it-IT" dirty="0"/>
              <a:t>Art. 48 Statuto Corte di giustizia = 2 giudici per Stato membro.</a:t>
            </a:r>
          </a:p>
          <a:p>
            <a:r>
              <a:rPr lang="it-IT" altLang="it-IT" dirty="0"/>
              <a:t>Mandato di 6 anni.</a:t>
            </a:r>
          </a:p>
          <a:p>
            <a:r>
              <a:rPr lang="it-IT" altLang="it-IT" dirty="0"/>
              <a:t>No presenza avvocati generali.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823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2C1C23-53D5-3395-C41B-CE0C561D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Corte di giustizia UE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852043-45B1-A06B-1B15-C84A30BAA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it-IT" dirty="0"/>
              <a:t>Quali sono le formazioni di giudizio?</a:t>
            </a:r>
          </a:p>
          <a:p>
            <a:pPr>
              <a:defRPr/>
            </a:pPr>
            <a:r>
              <a:rPr lang="it-IT" dirty="0"/>
              <a:t>Il Tribunale può avere un giudice unico;</a:t>
            </a:r>
          </a:p>
          <a:p>
            <a:pPr>
              <a:defRPr/>
            </a:pPr>
            <a:r>
              <a:rPr lang="it-IT" dirty="0"/>
              <a:t>La Corte di Giustizia si divide in sezioni da 3 o 5 giudici;</a:t>
            </a:r>
          </a:p>
          <a:p>
            <a:pPr>
              <a:defRPr/>
            </a:pPr>
            <a:r>
              <a:rPr lang="it-IT" dirty="0"/>
              <a:t>La grande sezione della Corte di giustizia è composta da 15 giudici e decide in merito a cause di particolare importanza o richiesta SM o istituzione UE;</a:t>
            </a:r>
          </a:p>
          <a:p>
            <a:pPr>
              <a:defRPr/>
            </a:pPr>
            <a:r>
              <a:rPr lang="it-IT" dirty="0"/>
              <a:t>La Corte di giustizia può riunirsi in seduta plenaria se ci sono delle cause di importanza eccezionale.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481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F53149-83F1-DA1D-BDB3-F17AABA66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212"/>
          </a:xfrm>
        </p:spPr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Banca Centrale Europea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73DEF2-E1DD-7E05-EFAD-0597F06D6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it-IT" sz="2800" dirty="0"/>
              <a:t>Riferimenti normativi: Artt. 282-284 TFUE e Protocollo n. 4.</a:t>
            </a:r>
          </a:p>
          <a:p>
            <a:r>
              <a:rPr lang="it-IT" altLang="it-IT" dirty="0"/>
              <a:t>Istituzione </a:t>
            </a:r>
            <a:r>
              <a:rPr lang="it-IT" altLang="it-IT" sz="2800" dirty="0"/>
              <a:t>dotata di autonoma personalità giuridica e posta al vertice del Sistema Europeo delle Banche Centrali.</a:t>
            </a:r>
          </a:p>
          <a:p>
            <a:r>
              <a:rPr lang="it-IT" altLang="it-IT" sz="2800" dirty="0"/>
              <a:t>Indipendenza rispetto alle istituzioni politiche.</a:t>
            </a:r>
          </a:p>
          <a:p>
            <a:r>
              <a:rPr lang="it-IT" altLang="it-IT" sz="2800" dirty="0"/>
              <a:t>Competenze in materia di politica monetaria: diritto esclusivo di autorizzare emissione dell’euro.</a:t>
            </a:r>
          </a:p>
          <a:p>
            <a:r>
              <a:rPr lang="it-IT" altLang="it-IT" dirty="0"/>
              <a:t>Ruolo BCE cresciuto dal 2008 ad oggi;</a:t>
            </a:r>
          </a:p>
          <a:p>
            <a:r>
              <a:rPr lang="it-IT" altLang="it-IT" sz="2800" dirty="0"/>
              <a:t>Poca traspa</a:t>
            </a:r>
            <a:r>
              <a:rPr lang="it-IT" altLang="it-IT" dirty="0"/>
              <a:t>renza.</a:t>
            </a:r>
            <a:endParaRPr lang="it-IT" alt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973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DFCC97-F1F2-224A-36AB-123BFF05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582"/>
          </a:xfrm>
        </p:spPr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Banca Centrale Europea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DFFCF2-8B8E-768A-9198-7E320CE18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708"/>
            <a:ext cx="10515600" cy="487425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dirty="0"/>
              <a:t>Organi che compongono la BCE: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t-IT" b="1" dirty="0"/>
              <a:t>Comitato esecutivo: </a:t>
            </a:r>
          </a:p>
          <a:p>
            <a:pPr>
              <a:defRPr/>
            </a:pPr>
            <a:r>
              <a:rPr lang="it-IT" dirty="0"/>
              <a:t>Presidente, VP e altri 4 membri, nominati dal CE (su raccomandazione Consiglio e parere PE e Consiglio direttivo)</a:t>
            </a:r>
          </a:p>
          <a:p>
            <a:pPr>
              <a:defRPr/>
            </a:pPr>
            <a:r>
              <a:rPr lang="it-IT" dirty="0"/>
              <a:t>organo di </a:t>
            </a:r>
            <a:r>
              <a:rPr lang="it-IT" b="1" dirty="0"/>
              <a:t>individui</a:t>
            </a:r>
            <a:r>
              <a:rPr lang="it-IT" dirty="0"/>
              <a:t>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t-IT" b="1" dirty="0"/>
              <a:t>Consiglio direttivo:</a:t>
            </a:r>
          </a:p>
          <a:p>
            <a:pPr>
              <a:defRPr/>
            </a:pPr>
            <a:r>
              <a:rPr lang="it-IT" dirty="0"/>
              <a:t>membri del Comitato esecutivo più i Governatori Banche centrali nazionali</a:t>
            </a:r>
          </a:p>
          <a:p>
            <a:pPr>
              <a:defRPr/>
            </a:pPr>
            <a:r>
              <a:rPr lang="it-IT" dirty="0"/>
              <a:t>organo ibrido.</a:t>
            </a:r>
            <a:endParaRPr 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267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F94569-CC38-5A0C-314D-48E186A9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374"/>
          </a:xfrm>
        </p:spPr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Corte dei Conti UE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CDAD3A-E464-F75B-4069-0D008536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49"/>
            <a:ext cx="10515600" cy="4661314"/>
          </a:xfrm>
        </p:spPr>
        <p:txBody>
          <a:bodyPr/>
          <a:lstStyle/>
          <a:p>
            <a:r>
              <a:rPr lang="it-IT" altLang="it-IT" dirty="0"/>
              <a:t>Riferimenti normativi: Artt. 285-287 TFUE.</a:t>
            </a:r>
          </a:p>
          <a:p>
            <a:r>
              <a:rPr lang="it-IT" altLang="it-IT" dirty="0"/>
              <a:t>Organo di </a:t>
            </a:r>
            <a:r>
              <a:rPr lang="it-IT" altLang="it-IT" b="1" dirty="0"/>
              <a:t>individui</a:t>
            </a:r>
            <a:r>
              <a:rPr lang="it-IT" altLang="it-IT" dirty="0"/>
              <a:t>. Requisiti di indipendenza e imparzialità.</a:t>
            </a:r>
          </a:p>
          <a:p>
            <a:r>
              <a:rPr lang="it-IT" altLang="it-IT" dirty="0"/>
              <a:t>Comprende un cittadino di ciascuno SM, nominato dal Consiglio su proposta degli SM e previa consultazione del PE.</a:t>
            </a:r>
          </a:p>
          <a:p>
            <a:r>
              <a:rPr lang="it-IT" altLang="it-IT" dirty="0"/>
              <a:t>I membri che compongono la Corte dei conti hanno un mandato 6 anni.</a:t>
            </a:r>
          </a:p>
          <a:p>
            <a:r>
              <a:rPr lang="it-IT" altLang="it-IT" dirty="0"/>
              <a:t>Controllo conti UE su entrate e spese del budget UE sia QFP che NGEU.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9184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963</Words>
  <Application>Microsoft Macintosh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di Office</vt:lpstr>
      <vt:lpstr>Diritto dell’Unione europea  Prof. Dr. Alessandro Nato</vt:lpstr>
      <vt:lpstr>Consiglio europeo</vt:lpstr>
      <vt:lpstr>Consiglio europeo</vt:lpstr>
      <vt:lpstr>Corte di giustizia UE</vt:lpstr>
      <vt:lpstr>Corte di giustizia UE</vt:lpstr>
      <vt:lpstr>Corte di giustizia UE</vt:lpstr>
      <vt:lpstr>Banca Centrale Europea</vt:lpstr>
      <vt:lpstr>Banca Centrale Europea</vt:lpstr>
      <vt:lpstr>Corte dei Conti UE</vt:lpstr>
      <vt:lpstr>Alto rappresentante UE per gli affari esteri e la sicurezza</vt:lpstr>
      <vt:lpstr>Comitato economico e sociale &amp; Comitato delle regioni</vt:lpstr>
      <vt:lpstr>Banca Europea degli Investimenti (BEI)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Nato</dc:creator>
  <cp:lastModifiedBy>Alessandro Nato</cp:lastModifiedBy>
  <cp:revision>27</cp:revision>
  <dcterms:created xsi:type="dcterms:W3CDTF">2022-09-09T08:27:37Z</dcterms:created>
  <dcterms:modified xsi:type="dcterms:W3CDTF">2022-09-27T10:46:17Z</dcterms:modified>
</cp:coreProperties>
</file>