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27/09/22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dell’Unione europea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381CA1-01E2-7911-B285-402F6CF7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241300"/>
            <a:ext cx="3873500" cy="13589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>
            <a:normAutofit/>
          </a:bodyPr>
          <a:lstStyle/>
          <a:p>
            <a:pPr algn="l"/>
            <a:r>
              <a:rPr lang="it-IT" sz="3200" b="1"/>
              <a:t>Lezione 5</a:t>
            </a:r>
            <a:endParaRPr lang="it-IT" sz="3200" b="1" dirty="0"/>
          </a:p>
          <a:p>
            <a:pPr algn="l"/>
            <a:r>
              <a:rPr lang="it-IT" sz="3200" b="1" dirty="0"/>
              <a:t>Competenze dell’UE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E9DFBC-80B0-B44E-F69B-9F07A92A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5" y="5123145"/>
            <a:ext cx="7772400" cy="11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D1E6A-5DE1-37BD-2E00-536D80A7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212"/>
          </a:xfrm>
        </p:spPr>
        <p:txBody>
          <a:bodyPr>
            <a:normAutofit/>
          </a:bodyPr>
          <a:lstStyle/>
          <a:p>
            <a:pPr algn="ctr"/>
            <a:r>
              <a:rPr lang="it-IT" altLang="it-IT" sz="4400" b="1" dirty="0">
                <a:solidFill>
                  <a:srgbClr val="00B0F0"/>
                </a:solidFill>
              </a:rPr>
              <a:t>Principio di attribuzione delle competenze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83D185-18DD-4628-561E-1B3682D7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701"/>
            <a:ext cx="10515600" cy="46362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it-IT" altLang="it-IT" dirty="0"/>
          </a:p>
          <a:p>
            <a:r>
              <a:rPr lang="it-IT" altLang="it-IT" dirty="0"/>
              <a:t>La delimitazione delle competenze dell'Unione si fonda sul </a:t>
            </a:r>
            <a:r>
              <a:rPr lang="it-IT" altLang="it-IT" b="1" dirty="0">
                <a:solidFill>
                  <a:srgbClr val="0070C0"/>
                </a:solidFill>
              </a:rPr>
              <a:t>principio di attribuzione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(Art. 5.1 TUE).</a:t>
            </a:r>
          </a:p>
          <a:p>
            <a:r>
              <a:rPr lang="it-IT" altLang="it-IT" dirty="0"/>
              <a:t>Differenza tra UE e Stati membri: mancanza di competenza generale.</a:t>
            </a:r>
          </a:p>
          <a:p>
            <a:r>
              <a:rPr lang="it-IT" altLang="it-IT" dirty="0"/>
              <a:t>Collegamento col principio della </a:t>
            </a:r>
            <a:r>
              <a:rPr lang="it-IT" altLang="it-IT" b="1" dirty="0">
                <a:solidFill>
                  <a:srgbClr val="0070C0"/>
                </a:solidFill>
              </a:rPr>
              <a:t>base giuridica</a:t>
            </a:r>
            <a:r>
              <a:rPr lang="it-IT" altLang="it-IT" dirty="0"/>
              <a:t>.</a:t>
            </a:r>
          </a:p>
          <a:p>
            <a:r>
              <a:rPr lang="it-IT" altLang="it-IT" dirty="0"/>
              <a:t>In virtù del principio di attribuzione, l'Unione agisce esclusivamente </a:t>
            </a:r>
            <a:r>
              <a:rPr lang="it-IT" altLang="it-IT" b="1" dirty="0">
                <a:solidFill>
                  <a:srgbClr val="0070C0"/>
                </a:solidFill>
              </a:rPr>
              <a:t>nei limiti delle competenze che le sono attribuite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dagli Stati membri nei trattati per realizzare gli obiettivi da questi stabiliti. Qualsiasi competenza </a:t>
            </a:r>
            <a:r>
              <a:rPr lang="it-IT" altLang="it-IT" b="1" dirty="0">
                <a:solidFill>
                  <a:srgbClr val="0070C0"/>
                </a:solidFill>
              </a:rPr>
              <a:t>non attribuita all'Unione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nei trattati appartiene agli Stati membri (Art. 5.1 TUE).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34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47B55-BB73-B809-D3F7-E3C28C72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426"/>
          </a:xfrm>
        </p:spPr>
        <p:txBody>
          <a:bodyPr/>
          <a:lstStyle/>
          <a:p>
            <a:r>
              <a:rPr lang="it-IT" altLang="it-IT" b="1" dirty="0">
                <a:solidFill>
                  <a:srgbClr val="00B0F0"/>
                </a:solidFill>
              </a:rPr>
              <a:t>Principio di attribuzione delle competenze 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BAA884-2B39-F616-45E7-F369F897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Carattere </a:t>
            </a:r>
            <a:r>
              <a:rPr lang="it-IT" altLang="it-IT" b="1" dirty="0">
                <a:solidFill>
                  <a:srgbClr val="0070C0"/>
                </a:solidFill>
              </a:rPr>
              <a:t>derivato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delle competenze dell’Unione europea.</a:t>
            </a:r>
          </a:p>
          <a:p>
            <a:endParaRPr lang="it-IT" altLang="it-IT" dirty="0"/>
          </a:p>
          <a:p>
            <a:r>
              <a:rPr lang="it-IT" altLang="it-IT" dirty="0"/>
              <a:t>Funzionalismo tipico delle organizzazioni internazionali: obiettivi comuni agli Stati membri e compiti finalizzati a tali obiettivi.</a:t>
            </a:r>
          </a:p>
          <a:p>
            <a:endParaRPr lang="it-IT" altLang="it-IT" dirty="0"/>
          </a:p>
          <a:p>
            <a:r>
              <a:rPr lang="it-IT" altLang="it-IT" dirty="0"/>
              <a:t>Carattere </a:t>
            </a:r>
            <a:r>
              <a:rPr lang="it-IT" altLang="it-IT" b="1" dirty="0">
                <a:solidFill>
                  <a:srgbClr val="0070C0"/>
                </a:solidFill>
              </a:rPr>
              <a:t>residuale</a:t>
            </a:r>
            <a:r>
              <a:rPr lang="it-IT" altLang="it-IT" dirty="0"/>
              <a:t> delle competenze statali.</a:t>
            </a:r>
          </a:p>
          <a:p>
            <a:endParaRPr lang="it-IT" altLang="it-IT" dirty="0"/>
          </a:p>
          <a:p>
            <a:r>
              <a:rPr lang="it-IT" altLang="it-IT" dirty="0"/>
              <a:t>Approccio </a:t>
            </a:r>
            <a:r>
              <a:rPr lang="it-IT" altLang="it-IT" b="1" dirty="0">
                <a:solidFill>
                  <a:srgbClr val="0070C0"/>
                </a:solidFill>
              </a:rPr>
              <a:t>restrittivo</a:t>
            </a:r>
            <a:r>
              <a:rPr lang="it-IT" altLang="it-IT" dirty="0"/>
              <a:t> del Trattato di Lisbona.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53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570CC-E8B6-1FD3-A4B8-F447A4AB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>
                <a:solidFill>
                  <a:srgbClr val="00B0F0"/>
                </a:solidFill>
              </a:rPr>
              <a:t>Principio di attribuzione delle competenze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AFA3BB-2834-C6CE-400B-EF8C1DF09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dirty="0"/>
              <a:t>Esiste un limite giurisprudenziale al principio di attribuzione delle competenze:</a:t>
            </a:r>
          </a:p>
          <a:p>
            <a:r>
              <a:rPr lang="it-IT" altLang="it-IT" dirty="0"/>
              <a:t>La c.d. </a:t>
            </a:r>
            <a:r>
              <a:rPr lang="it-IT" altLang="it-IT" b="1" dirty="0">
                <a:solidFill>
                  <a:srgbClr val="0070C0"/>
                </a:solidFill>
              </a:rPr>
              <a:t>teoria dei poteri impliciti</a:t>
            </a:r>
            <a:r>
              <a:rPr lang="it-IT" altLang="it-IT" dirty="0"/>
              <a:t>, secondo cui la UE gode non solo dei poteri espressamente attribuiti, ma anche di quelli impliciti, in quanto connessi agli obiettivi perseguiti.</a:t>
            </a:r>
          </a:p>
          <a:p>
            <a:r>
              <a:rPr lang="it-IT" altLang="it-IT" dirty="0"/>
              <a:t>Tale principio è stato espresso nella </a:t>
            </a:r>
            <a:r>
              <a:rPr lang="it-IT" altLang="it-IT" b="1" dirty="0">
                <a:solidFill>
                  <a:srgbClr val="0070C0"/>
                </a:solidFill>
              </a:rPr>
              <a:t>Sentenza </a:t>
            </a:r>
            <a:r>
              <a:rPr lang="it-IT" altLang="it-IT" b="1" i="1" dirty="0" err="1">
                <a:solidFill>
                  <a:srgbClr val="0070C0"/>
                </a:solidFill>
              </a:rPr>
              <a:t>Kadi</a:t>
            </a:r>
            <a:r>
              <a:rPr lang="it-IT" altLang="it-IT" dirty="0"/>
              <a:t>, 3 settembre 2008, si trattava di un caso inerente le misure economiche contro terroristi.</a:t>
            </a:r>
            <a:endParaRPr lang="it-IT" alt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376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803F8-C6F6-DFBB-4063-1CB5B17B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582"/>
          </a:xfrm>
        </p:spPr>
        <p:txBody>
          <a:bodyPr/>
          <a:lstStyle/>
          <a:p>
            <a:r>
              <a:rPr lang="it-IT" altLang="it-IT" b="1" dirty="0">
                <a:solidFill>
                  <a:srgbClr val="00B0F0"/>
                </a:solidFill>
              </a:rPr>
              <a:t>Competenze UE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2AD53D-F5D1-1916-FE7B-BD44725C2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93"/>
            <a:ext cx="10515600" cy="4736470"/>
          </a:xfrm>
        </p:spPr>
        <p:txBody>
          <a:bodyPr>
            <a:normAutofit/>
          </a:bodyPr>
          <a:lstStyle/>
          <a:p>
            <a:r>
              <a:rPr lang="it-IT" altLang="it-IT" dirty="0"/>
              <a:t>Categorie di ripartizione delle competenze UE:</a:t>
            </a:r>
          </a:p>
          <a:p>
            <a:pPr lvl="1"/>
            <a:r>
              <a:rPr lang="it-IT" altLang="it-IT" b="1" dirty="0"/>
              <a:t>Competenze interne</a:t>
            </a:r>
            <a:r>
              <a:rPr lang="it-IT" altLang="it-IT" dirty="0"/>
              <a:t>: capacità dell’Unione di adottare atti legislativi previsti dai Trattati in una determinata materia.</a:t>
            </a:r>
          </a:p>
          <a:p>
            <a:pPr lvl="1"/>
            <a:r>
              <a:rPr lang="it-IT" altLang="it-IT" b="1" dirty="0"/>
              <a:t>Competenze esterne</a:t>
            </a:r>
            <a:r>
              <a:rPr lang="it-IT" altLang="it-IT" dirty="0"/>
              <a:t>: capacità dell’Unione di concludere accordi internazionali con Stati terzi o OI in una determinata materia.</a:t>
            </a:r>
          </a:p>
          <a:p>
            <a:pPr lvl="1"/>
            <a:r>
              <a:rPr lang="it-IT" altLang="it-IT" b="1" dirty="0"/>
              <a:t>Competenze esclusive dell’UE:</a:t>
            </a:r>
          </a:p>
          <a:p>
            <a:r>
              <a:rPr lang="it-IT" altLang="it-IT" dirty="0"/>
              <a:t>Quando i trattati attribuiscono all'Unione una competenza </a:t>
            </a:r>
            <a:r>
              <a:rPr lang="it-IT" altLang="it-IT" b="1" dirty="0"/>
              <a:t>esclusiva</a:t>
            </a:r>
            <a:r>
              <a:rPr lang="it-IT" altLang="it-IT" dirty="0"/>
              <a:t> in un determinato settore, solo l'Unione può legiferare e adottare atti giuridicamente vincolanti (Art. 2.1 TFUE). </a:t>
            </a:r>
          </a:p>
          <a:p>
            <a:r>
              <a:rPr lang="it-IT" altLang="it-IT" dirty="0"/>
              <a:t>Potere Stati Membri se autorizzati da UE o nell’attuazione del diritto UE.</a:t>
            </a:r>
          </a:p>
          <a:p>
            <a:endParaRPr lang="it-IT" alt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345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B5E8B2-D058-36DB-5150-8094F0BB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056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Competenze esclusive dell’UE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B9B537-0F93-6BA2-14CF-292DBEE3C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49"/>
            <a:ext cx="10515600" cy="4661314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Definizione delle competenze esclusive dell’UE è una novità nel Trattato di Lisbona.</a:t>
            </a:r>
          </a:p>
          <a:p>
            <a:pPr>
              <a:defRPr/>
            </a:pPr>
            <a:r>
              <a:rPr lang="it-IT" altLang="it-IT" dirty="0"/>
              <a:t>L’elenco delle competenze esclusive è un elenco </a:t>
            </a:r>
            <a:r>
              <a:rPr lang="it-IT" altLang="it-IT" b="1" dirty="0">
                <a:solidFill>
                  <a:srgbClr val="0070C0"/>
                </a:solidFill>
              </a:rPr>
              <a:t>tassativo</a:t>
            </a:r>
            <a:r>
              <a:rPr lang="it-IT" altLang="it-IT" b="1" dirty="0"/>
              <a:t> </a:t>
            </a:r>
            <a:r>
              <a:rPr lang="it-IT" altLang="it-IT" dirty="0">
                <a:solidFill>
                  <a:srgbClr val="002060"/>
                </a:solidFill>
              </a:rPr>
              <a:t>ed è contenuto</a:t>
            </a:r>
            <a:r>
              <a:rPr lang="it-IT" altLang="it-IT" b="1" dirty="0"/>
              <a:t> </a:t>
            </a:r>
            <a:r>
              <a:rPr lang="it-IT" altLang="it-IT" dirty="0"/>
              <a:t>nell’art. 3 TFUE:</a:t>
            </a:r>
          </a:p>
          <a:p>
            <a:pPr lvl="1">
              <a:defRPr/>
            </a:pPr>
            <a:r>
              <a:rPr lang="it-IT" altLang="it-IT" sz="2800" dirty="0"/>
              <a:t>Unione doganale;</a:t>
            </a:r>
          </a:p>
          <a:p>
            <a:pPr lvl="1">
              <a:defRPr/>
            </a:pPr>
            <a:r>
              <a:rPr lang="it-IT" altLang="it-IT" sz="2800" dirty="0"/>
              <a:t>Regole di concorrenza necessarie al mercato interno;</a:t>
            </a:r>
          </a:p>
          <a:p>
            <a:pPr lvl="1">
              <a:defRPr/>
            </a:pPr>
            <a:r>
              <a:rPr lang="it-IT" altLang="it-IT" sz="2800" dirty="0"/>
              <a:t>Politica monetaria area euro;</a:t>
            </a:r>
          </a:p>
          <a:p>
            <a:pPr lvl="1">
              <a:defRPr/>
            </a:pPr>
            <a:r>
              <a:rPr lang="it-IT" altLang="it-IT" sz="2800" dirty="0"/>
              <a:t>Conservazione risorse biologiche marine;</a:t>
            </a:r>
          </a:p>
          <a:p>
            <a:pPr lvl="1">
              <a:defRPr/>
            </a:pPr>
            <a:r>
              <a:rPr lang="it-IT" altLang="it-IT" sz="2800" dirty="0"/>
              <a:t>Politica commerciale comune.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251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AE7E07-4DB4-BD90-2E4E-B3F56F1F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742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Competenze concorrenti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B9DF26-C54C-5AE9-1F65-1CFCBC540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706"/>
            <a:ext cx="10515600" cy="5098093"/>
          </a:xfrm>
        </p:spPr>
        <p:txBody>
          <a:bodyPr>
            <a:normAutofit/>
          </a:bodyPr>
          <a:lstStyle/>
          <a:p>
            <a:r>
              <a:rPr lang="it-IT" altLang="it-IT" dirty="0"/>
              <a:t>Quando i trattati attribuiscono all'Unione una </a:t>
            </a:r>
            <a:r>
              <a:rPr lang="it-IT" altLang="it-IT" b="1" dirty="0">
                <a:solidFill>
                  <a:srgbClr val="0070C0"/>
                </a:solidFill>
              </a:rPr>
              <a:t>competenza concorrente</a:t>
            </a:r>
            <a:r>
              <a:rPr lang="it-IT" altLang="it-IT" dirty="0"/>
              <a:t> con quella degli Stati membri in un determinato settore, l'Unione e gli Stati membri possono legiferare e adottare atti giuridicamente vincolanti in tale settore (Art. 2.2 TFUE).</a:t>
            </a:r>
          </a:p>
          <a:p>
            <a:pPr>
              <a:defRPr/>
            </a:pPr>
            <a:r>
              <a:rPr lang="it-IT" altLang="it-IT" dirty="0"/>
              <a:t>Definizione: carattere </a:t>
            </a:r>
            <a:r>
              <a:rPr lang="it-IT" altLang="it-IT" b="1" dirty="0">
                <a:solidFill>
                  <a:srgbClr val="0070C0"/>
                </a:solidFill>
              </a:rPr>
              <a:t>residuale</a:t>
            </a:r>
            <a:r>
              <a:rPr lang="it-IT" altLang="it-IT" dirty="0"/>
              <a:t>.</a:t>
            </a:r>
          </a:p>
          <a:p>
            <a:pPr>
              <a:defRPr/>
            </a:pPr>
            <a:r>
              <a:rPr lang="it-IT" altLang="it-IT" dirty="0"/>
              <a:t>L’elenco è solo </a:t>
            </a:r>
            <a:r>
              <a:rPr lang="it-IT" altLang="it-IT" b="1" dirty="0">
                <a:solidFill>
                  <a:srgbClr val="0070C0"/>
                </a:solidFill>
              </a:rPr>
              <a:t>esemplificativo</a:t>
            </a:r>
            <a:r>
              <a:rPr lang="it-IT" altLang="it-IT" b="1" dirty="0"/>
              <a:t> </a:t>
            </a:r>
            <a:r>
              <a:rPr lang="it-IT" altLang="it-IT" dirty="0"/>
              <a:t>ed è contenuto nell’art. 4 TFUE:</a:t>
            </a:r>
          </a:p>
          <a:p>
            <a:pPr lvl="1">
              <a:buFontTx/>
              <a:buChar char="-"/>
              <a:defRPr/>
            </a:pPr>
            <a:r>
              <a:rPr lang="it-IT" altLang="it-IT" dirty="0"/>
              <a:t>Mercato interno;</a:t>
            </a:r>
          </a:p>
          <a:p>
            <a:pPr lvl="1">
              <a:buFontTx/>
              <a:buChar char="-"/>
              <a:defRPr/>
            </a:pPr>
            <a:r>
              <a:rPr lang="it-IT" altLang="it-IT" dirty="0"/>
              <a:t>Politica sociale;</a:t>
            </a:r>
          </a:p>
          <a:p>
            <a:pPr lvl="1">
              <a:buFontTx/>
              <a:buChar char="-"/>
              <a:defRPr/>
            </a:pPr>
            <a:r>
              <a:rPr lang="it-IT" altLang="it-IT" dirty="0"/>
              <a:t>Spazio di libertà, sicurezza e giustizia;</a:t>
            </a:r>
          </a:p>
          <a:p>
            <a:pPr lvl="1">
              <a:buFontTx/>
              <a:buChar char="-"/>
              <a:defRPr/>
            </a:pPr>
            <a:r>
              <a:rPr lang="it-IT" altLang="it-IT" dirty="0"/>
              <a:t>Ambiente;</a:t>
            </a:r>
          </a:p>
          <a:p>
            <a:pPr lvl="1">
              <a:buFontTx/>
              <a:buChar char="-"/>
              <a:defRPr/>
            </a:pPr>
            <a:r>
              <a:rPr lang="it-IT" altLang="it-IT" dirty="0"/>
              <a:t>Protezione del consumatore;</a:t>
            </a:r>
          </a:p>
          <a:p>
            <a:pPr lvl="1">
              <a:buFontTx/>
              <a:buChar char="-"/>
              <a:defRPr/>
            </a:pPr>
            <a:r>
              <a:rPr lang="it-IT" altLang="it-IT" dirty="0"/>
              <a:t>Agricoltura e pesca.</a:t>
            </a:r>
          </a:p>
          <a:p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17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56E9D-C2D5-C375-966A-3A5155A5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2842"/>
          </a:xfrm>
        </p:spPr>
        <p:txBody>
          <a:bodyPr/>
          <a:lstStyle/>
          <a:p>
            <a:r>
              <a:rPr lang="it-IT" altLang="it-IT" b="1" dirty="0">
                <a:solidFill>
                  <a:srgbClr val="00B0F0"/>
                </a:solidFill>
              </a:rPr>
              <a:t>Competenze di sostegno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DCBAE3-820A-F235-7BE7-618D7BCBF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968"/>
            <a:ext cx="10515600" cy="474899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altLang="it-IT" sz="2600" dirty="0"/>
              <a:t>In taluni settori e alle condizioni previste dai trattati, l'Unione ha competenza per svolgere azioni intese a </a:t>
            </a:r>
            <a:r>
              <a:rPr lang="it-IT" altLang="it-IT" sz="2600" b="1" dirty="0">
                <a:solidFill>
                  <a:srgbClr val="0070C0"/>
                </a:solidFill>
              </a:rPr>
              <a:t>sostenere, coordinare o completare</a:t>
            </a:r>
            <a:r>
              <a:rPr lang="it-IT" altLang="it-IT" sz="2600" dirty="0">
                <a:solidFill>
                  <a:srgbClr val="0070C0"/>
                </a:solidFill>
              </a:rPr>
              <a:t> </a:t>
            </a:r>
            <a:r>
              <a:rPr lang="it-IT" altLang="it-IT" sz="2600" dirty="0"/>
              <a:t>l'azione degli Stati membri, senza tuttavia sostituirsi alla loro competenza in tali settori (Art. 2.5 TFUE).</a:t>
            </a:r>
          </a:p>
          <a:p>
            <a:r>
              <a:rPr lang="it-IT" altLang="it-IT" dirty="0"/>
              <a:t>Competenze c.d. di terzo tipo.</a:t>
            </a:r>
          </a:p>
          <a:p>
            <a:r>
              <a:rPr lang="it-IT" altLang="it-IT" dirty="0"/>
              <a:t>L’elenco è </a:t>
            </a:r>
            <a:r>
              <a:rPr lang="it-IT" altLang="it-IT" b="1" dirty="0">
                <a:solidFill>
                  <a:srgbClr val="0070C0"/>
                </a:solidFill>
              </a:rPr>
              <a:t>tassativo</a:t>
            </a:r>
            <a:r>
              <a:rPr lang="it-IT" altLang="it-IT" dirty="0"/>
              <a:t> ed è contenuto nell’art. 6 TFUE:</a:t>
            </a:r>
          </a:p>
          <a:p>
            <a:pPr lvl="1"/>
            <a:r>
              <a:rPr lang="it-IT" altLang="it-IT" dirty="0"/>
              <a:t>tutela e miglioramento della salute;</a:t>
            </a:r>
          </a:p>
          <a:p>
            <a:pPr lvl="1"/>
            <a:r>
              <a:rPr lang="it-IT" altLang="it-IT" dirty="0"/>
              <a:t>industria;</a:t>
            </a:r>
          </a:p>
          <a:p>
            <a:pPr lvl="1"/>
            <a:r>
              <a:rPr lang="it-IT" altLang="it-IT" dirty="0"/>
              <a:t>cultura;</a:t>
            </a:r>
          </a:p>
          <a:p>
            <a:pPr lvl="1"/>
            <a:r>
              <a:rPr lang="it-IT" altLang="it-IT" dirty="0"/>
              <a:t>turismo;</a:t>
            </a:r>
          </a:p>
          <a:p>
            <a:pPr lvl="1"/>
            <a:r>
              <a:rPr lang="it-IT" altLang="it-IT" dirty="0"/>
              <a:t>istruzione, formazione professionale, gioventù e sport;</a:t>
            </a:r>
          </a:p>
          <a:p>
            <a:pPr lvl="1"/>
            <a:r>
              <a:rPr lang="it-IT" altLang="it-IT" dirty="0"/>
              <a:t>protezione civile;</a:t>
            </a:r>
          </a:p>
          <a:p>
            <a:pPr lvl="1"/>
            <a:r>
              <a:rPr lang="it-IT" altLang="it-IT" dirty="0"/>
              <a:t>cooperazione amministrativa.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251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56DF44-38F7-1500-9B1A-2702F11D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212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F0"/>
                </a:solidFill>
              </a:rPr>
              <a:t>Competenze c.d. speciali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3B832F-E135-4F42-1F60-7B388EF9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338"/>
            <a:ext cx="10515600" cy="4985358"/>
          </a:xfrm>
        </p:spPr>
        <p:txBody>
          <a:bodyPr>
            <a:normAutofit/>
          </a:bodyPr>
          <a:lstStyle/>
          <a:p>
            <a:pPr algn="just"/>
            <a:r>
              <a:rPr lang="it-IT" altLang="it-IT" dirty="0"/>
              <a:t>Coordinamento delle politiche economiche, occupazionali e sociali: ruolo parallelo degli SM e dell’Unione europea (Art. 5 TFUE):</a:t>
            </a:r>
          </a:p>
          <a:p>
            <a:pPr lvl="1"/>
            <a:r>
              <a:rPr lang="it-IT" dirty="0"/>
              <a:t>L'Unione prende misure per assicurare il coordinamento delle politiche occupazionali degli Stati membri, in particolare definendo gli orientamenti per dette politiche. </a:t>
            </a:r>
          </a:p>
          <a:p>
            <a:pPr lvl="1"/>
            <a:r>
              <a:rPr lang="it-IT" dirty="0"/>
              <a:t>L'Unione può̀ prendere iniziative per assicurare il coordinamento delle politiche sociali degli Stati membri. </a:t>
            </a:r>
          </a:p>
          <a:p>
            <a:r>
              <a:rPr lang="it-IT" altLang="it-IT" dirty="0"/>
              <a:t>Politica estera e di sicurezza comune (Art. 2, paragrafo 4, TFUE)</a:t>
            </a:r>
          </a:p>
          <a:p>
            <a:pPr lvl="1" algn="just"/>
            <a:r>
              <a:rPr lang="it-IT" dirty="0"/>
              <a:t>L'Unione ha competenza, conformemente alle disposizioni del trattato sull'Unione europea, per definire e attuare una politica estera e di sicurezza comune, compresa la definizione progressiva di una politica di difesa comune. </a:t>
            </a:r>
          </a:p>
          <a:p>
            <a:pPr lvl="1"/>
            <a:r>
              <a:rPr lang="it-IT" altLang="it-IT" dirty="0"/>
              <a:t>Disposizioni specifiche sulla PESC sono contenute nel TUE.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1067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670</Words>
  <Application>Microsoft Macintosh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Diritto dell’Unione europea  Prof. Dr. Alessandro Nato</vt:lpstr>
      <vt:lpstr>Principio di attribuzione delle competenze</vt:lpstr>
      <vt:lpstr>Principio di attribuzione delle competenze </vt:lpstr>
      <vt:lpstr>Principio di attribuzione delle competenze </vt:lpstr>
      <vt:lpstr>Competenze UE</vt:lpstr>
      <vt:lpstr>Competenze esclusive dell’UE</vt:lpstr>
      <vt:lpstr>Competenze concorrenti</vt:lpstr>
      <vt:lpstr>Competenze di sostegno</vt:lpstr>
      <vt:lpstr>Competenze c.d. speciali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41</cp:revision>
  <dcterms:created xsi:type="dcterms:W3CDTF">2022-09-09T08:27:37Z</dcterms:created>
  <dcterms:modified xsi:type="dcterms:W3CDTF">2022-09-27T11:14:24Z</dcterms:modified>
</cp:coreProperties>
</file>