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sldIdLst>
    <p:sldId id="25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0"/>
  </p:normalViewPr>
  <p:slideViewPr>
    <p:cSldViewPr snapToGrid="0">
      <p:cViewPr varScale="1">
        <p:scale>
          <a:sx n="102" d="100"/>
          <a:sy n="102" d="100"/>
        </p:scale>
        <p:origin x="9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27/09/22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437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27/09/22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3756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27/09/22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3302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27/09/22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5841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27/09/22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851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27/09/22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5088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27/09/22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955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27/09/22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8109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27/09/22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0473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27/09/22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9954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27/09/22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8923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E104C-F7BC-3743-9129-BABE01727AEB}" type="datetimeFigureOut">
              <a:rPr lang="it-IT" smtClean="0"/>
              <a:t>27/09/22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927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11222D-2129-BAAE-00EC-2F84CEC39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01665"/>
            <a:ext cx="9144000" cy="1139869"/>
          </a:xfrm>
        </p:spPr>
        <p:txBody>
          <a:bodyPr>
            <a:noAutofit/>
          </a:bodyPr>
          <a:lstStyle/>
          <a:p>
            <a:pPr algn="l"/>
            <a:r>
              <a:rPr lang="it-IT" sz="4000" b="1" dirty="0">
                <a:solidFill>
                  <a:srgbClr val="00B0F0"/>
                </a:solidFill>
              </a:rPr>
              <a:t>Diritto dell’Unione europea </a:t>
            </a:r>
            <a:br>
              <a:rPr lang="it-IT" sz="4000" b="1" dirty="0">
                <a:solidFill>
                  <a:srgbClr val="00B0F0"/>
                </a:solidFill>
              </a:rPr>
            </a:br>
            <a:r>
              <a:rPr lang="it-IT" sz="4000" b="1" dirty="0">
                <a:solidFill>
                  <a:srgbClr val="00B0F0"/>
                </a:solidFill>
              </a:rPr>
              <a:t>Prof. Dr. Alessandro Nato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0381CA1-01E2-7911-B285-402F6CF7E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500" y="241300"/>
            <a:ext cx="3873500" cy="1358900"/>
          </a:xfrm>
          <a:prstGeom prst="rect">
            <a:avLst/>
          </a:pr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217CB69F-F640-CEDA-212E-18CE271356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55934"/>
            <a:ext cx="9144000" cy="2401866"/>
          </a:xfrm>
        </p:spPr>
        <p:txBody>
          <a:bodyPr>
            <a:normAutofit/>
          </a:bodyPr>
          <a:lstStyle/>
          <a:p>
            <a:pPr algn="l"/>
            <a:r>
              <a:rPr lang="it-IT" sz="3200" b="1" dirty="0"/>
              <a:t>Lezione 6</a:t>
            </a:r>
          </a:p>
          <a:p>
            <a:pPr algn="l"/>
            <a:r>
              <a:rPr lang="it-IT" sz="3200" b="1" dirty="0"/>
              <a:t>Competenze dell’UE, proporzionalità e sussidiarietà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4E9DFBC-80B0-B44E-F69B-9F07A92AB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535" y="5123145"/>
            <a:ext cx="7772400" cy="117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764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021E76-6400-9CE9-D05F-3A789593F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9796"/>
          </a:xfrm>
        </p:spPr>
        <p:txBody>
          <a:bodyPr/>
          <a:lstStyle/>
          <a:p>
            <a:r>
              <a:rPr lang="it-IT" altLang="it-IT" sz="4400" b="1" dirty="0">
                <a:solidFill>
                  <a:srgbClr val="00B0F0"/>
                </a:solidFill>
              </a:rPr>
              <a:t>Sussidiarietà: controllo politico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3FA39B6-527C-52D5-C752-39C910216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5442"/>
            <a:ext cx="10515600" cy="4761522"/>
          </a:xfrm>
        </p:spPr>
        <p:txBody>
          <a:bodyPr>
            <a:normAutofit fontScale="92500" lnSpcReduction="10000"/>
          </a:bodyPr>
          <a:lstStyle/>
          <a:p>
            <a:pPr marL="0" indent="0">
              <a:buFontTx/>
              <a:buNone/>
            </a:pPr>
            <a:r>
              <a:rPr lang="it-IT" altLang="it-IT" dirty="0"/>
              <a:t>Procedura del </a:t>
            </a:r>
            <a:r>
              <a:rPr lang="it-IT" altLang="it-IT" b="1" dirty="0"/>
              <a:t>cartellino giallo</a:t>
            </a:r>
            <a:r>
              <a:rPr lang="it-IT" altLang="it-IT" dirty="0"/>
              <a:t>:</a:t>
            </a:r>
          </a:p>
          <a:p>
            <a:r>
              <a:rPr lang="it-IT" altLang="it-IT" dirty="0"/>
              <a:t>Se 1/3 dei voti dei Parlamenti nazionali (1/4 nello Spazio di libertà, sicurezza e giustizia) si esprime in senso negativo, la Commissione deve riesaminare l’atto, ma può mantenerlo con specifica motivazione.</a:t>
            </a:r>
          </a:p>
          <a:p>
            <a:r>
              <a:rPr lang="it-IT" altLang="it-IT" dirty="0"/>
              <a:t>Scarso uso del cartellino giallo: tre soli sono i casi di uso della procedura fino ad ora.</a:t>
            </a:r>
          </a:p>
          <a:p>
            <a:pPr marL="0" indent="0">
              <a:buFontTx/>
              <a:buNone/>
            </a:pPr>
            <a:r>
              <a:rPr lang="it-IT" altLang="it-IT" dirty="0"/>
              <a:t>Procedura del </a:t>
            </a:r>
            <a:r>
              <a:rPr lang="it-IT" altLang="it-IT" b="1" dirty="0"/>
              <a:t>cartellino arancione:</a:t>
            </a:r>
            <a:r>
              <a:rPr lang="it-IT" altLang="it-IT" dirty="0"/>
              <a:t> </a:t>
            </a:r>
          </a:p>
          <a:p>
            <a:r>
              <a:rPr lang="it-IT" altLang="it-IT" dirty="0"/>
              <a:t>soli atti da adottare con procedura legislativa ordinaria</a:t>
            </a:r>
            <a:endParaRPr lang="it-IT" altLang="it-IT" b="1" dirty="0"/>
          </a:p>
          <a:p>
            <a:r>
              <a:rPr lang="it-IT" altLang="it-IT" dirty="0"/>
              <a:t>Se il 50%+1 dei voti Parlamenti nazionali si esprime in senso negativo, la Commissione può mantenere la proposta solo con parere motivato, ma Consiglio (55% dei voti) o PE (50% + 1 dei voti) possono paralizzare la proposta.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47452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C18820-B58E-B39E-2835-9B71642A5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2321"/>
          </a:xfrm>
        </p:spPr>
        <p:txBody>
          <a:bodyPr/>
          <a:lstStyle/>
          <a:p>
            <a:r>
              <a:rPr lang="it-IT" altLang="it-IT" sz="4400" b="1" dirty="0">
                <a:solidFill>
                  <a:srgbClr val="00B0F0"/>
                </a:solidFill>
              </a:rPr>
              <a:t>Sussidiarietà: controllo giurisdizionale</a:t>
            </a:r>
            <a:endParaRPr lang="it-IT" b="1" dirty="0">
              <a:solidFill>
                <a:srgbClr val="00B0F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B4B9B7-68B9-5690-0DF5-67519050C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493"/>
            <a:ext cx="10515600" cy="4736470"/>
          </a:xfrm>
        </p:spPr>
        <p:txBody>
          <a:bodyPr>
            <a:normAutofit/>
          </a:bodyPr>
          <a:lstStyle/>
          <a:p>
            <a:r>
              <a:rPr lang="it-IT" altLang="it-IT" dirty="0"/>
              <a:t>Si può ricorrere davanti alla Corte di Giustizia per il rispetto del principio di sussidiarietà? Si, la </a:t>
            </a:r>
            <a:r>
              <a:rPr lang="it-IT" altLang="it-IT" dirty="0" err="1"/>
              <a:t>giustiziabilità</a:t>
            </a:r>
            <a:r>
              <a:rPr lang="it-IT" altLang="it-IT" dirty="0"/>
              <a:t> di eventuali violazioni del principio è garantita dall’art. 8 Protocollo n. 2.</a:t>
            </a:r>
          </a:p>
          <a:p>
            <a:r>
              <a:rPr lang="it-IT" altLang="it-IT" dirty="0"/>
              <a:t>Chi è legittimato attivamente a ricorrere? Stati membri, Comitato delle Regioni, se per l’atto era necessario il suo parere.</a:t>
            </a:r>
          </a:p>
          <a:p>
            <a:pPr>
              <a:defRPr/>
            </a:pPr>
            <a:r>
              <a:rPr lang="it-IT" dirty="0"/>
              <a:t>Controllo sul rispetto della </a:t>
            </a:r>
            <a:r>
              <a:rPr lang="it-IT" b="1" dirty="0"/>
              <a:t>procedura</a:t>
            </a:r>
            <a:r>
              <a:rPr lang="it-IT" dirty="0"/>
              <a:t> ad es. l’omessa trasmissione ai Parlamenti</a:t>
            </a:r>
          </a:p>
          <a:p>
            <a:pPr>
              <a:defRPr/>
            </a:pPr>
            <a:r>
              <a:rPr lang="it-IT" dirty="0"/>
              <a:t>Controllo sul rispetto del principio nella </a:t>
            </a:r>
            <a:r>
              <a:rPr lang="it-IT" b="1" dirty="0"/>
              <a:t>sostanza </a:t>
            </a:r>
            <a:r>
              <a:rPr lang="it-IT" dirty="0"/>
              <a:t>ossia verifica della motivazione dell’atto e controllo del contenuto sulla base degli elementi raccolti dalle istituzioni (</a:t>
            </a:r>
            <a:r>
              <a:rPr lang="it-IT" i="1" dirty="0"/>
              <a:t>self-</a:t>
            </a:r>
            <a:r>
              <a:rPr lang="it-IT" i="1" dirty="0" err="1"/>
              <a:t>restraint</a:t>
            </a:r>
            <a:r>
              <a:rPr lang="it-IT" i="1" dirty="0"/>
              <a:t> </a:t>
            </a:r>
            <a:r>
              <a:rPr lang="it-IT" dirty="0"/>
              <a:t>CGUE).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36289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8A60B5-2188-C0D8-37F4-749C1F40D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0316"/>
          </a:xfrm>
        </p:spPr>
        <p:txBody>
          <a:bodyPr/>
          <a:lstStyle/>
          <a:p>
            <a:r>
              <a:rPr lang="it-IT" altLang="it-IT" sz="4400" b="1" dirty="0">
                <a:solidFill>
                  <a:srgbClr val="00B0F0"/>
                </a:solidFill>
              </a:rPr>
              <a:t>Proporzionalità: controllo giurisdizionale</a:t>
            </a:r>
            <a:endParaRPr lang="it-IT" b="1" dirty="0">
              <a:solidFill>
                <a:srgbClr val="00B0F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B22BAE-B7F5-F5C5-5176-5F5D5865F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it-IT" altLang="it-IT" dirty="0"/>
              <a:t>Come viene effettuato il controllo giurisdizionale sul principio di proporzionalità? </a:t>
            </a:r>
          </a:p>
          <a:p>
            <a:r>
              <a:rPr lang="it-IT" altLang="it-IT" dirty="0"/>
              <a:t>Controllo attinente alla scelta dell’atto (v. art. 296 TFUE) e al contenuto dello stesso.</a:t>
            </a:r>
          </a:p>
          <a:p>
            <a:r>
              <a:rPr lang="it-IT" altLang="it-IT" dirty="0"/>
              <a:t>Necessità che si verifichi uno sviamento di potere o un errore manifesto di valutazione (</a:t>
            </a:r>
            <a:r>
              <a:rPr lang="it-IT" altLang="it-IT" i="1" dirty="0"/>
              <a:t>self-</a:t>
            </a:r>
            <a:r>
              <a:rPr lang="it-IT" altLang="it-IT" i="1" dirty="0" err="1"/>
              <a:t>restraint</a:t>
            </a:r>
            <a:r>
              <a:rPr lang="it-IT" altLang="it-IT" dirty="0"/>
              <a:t> della CGUE).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88720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ED1E6A-5DE1-37BD-2E00-536D80A75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4742"/>
          </a:xfrm>
        </p:spPr>
        <p:txBody>
          <a:bodyPr>
            <a:normAutofit/>
          </a:bodyPr>
          <a:lstStyle/>
          <a:p>
            <a:pPr algn="ctr"/>
            <a:r>
              <a:rPr lang="it-IT" altLang="it-IT" sz="4400" b="1" dirty="0">
                <a:solidFill>
                  <a:srgbClr val="00B0F0"/>
                </a:solidFill>
              </a:rPr>
              <a:t>Clausola di flessibilità (art. 352 TFUE)</a:t>
            </a:r>
            <a:endParaRPr lang="it-IT" b="1" dirty="0">
              <a:solidFill>
                <a:srgbClr val="00B0F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E83D185-18DD-4628-561E-1B3682D77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7552"/>
            <a:ext cx="10515600" cy="4949412"/>
          </a:xfrm>
        </p:spPr>
        <p:txBody>
          <a:bodyPr>
            <a:normAutofit/>
          </a:bodyPr>
          <a:lstStyle/>
          <a:p>
            <a:r>
              <a:rPr lang="it-IT" altLang="it-IT" dirty="0"/>
              <a:t>La c.d. clausola di flessibilità è il potere da parte delle istituzioni europee di adottare disposizioni idonee a conferire all’UE </a:t>
            </a:r>
            <a:r>
              <a:rPr lang="it-IT" altLang="it-IT" b="1" dirty="0">
                <a:solidFill>
                  <a:srgbClr val="0070C0"/>
                </a:solidFill>
              </a:rPr>
              <a:t>competenze non previste</a:t>
            </a:r>
            <a:r>
              <a:rPr lang="it-IT" altLang="it-IT" dirty="0">
                <a:solidFill>
                  <a:srgbClr val="0070C0"/>
                </a:solidFill>
              </a:rPr>
              <a:t> </a:t>
            </a:r>
            <a:r>
              <a:rPr lang="it-IT" altLang="it-IT" dirty="0"/>
              <a:t>dai Trattati</a:t>
            </a:r>
          </a:p>
          <a:p>
            <a:r>
              <a:rPr lang="it-IT" altLang="it-IT" dirty="0"/>
              <a:t>Ciò accade quando l’azione delle istituzioni europee è necessaria  si per perseguire </a:t>
            </a:r>
            <a:r>
              <a:rPr lang="it-IT" altLang="it-IT" b="1" dirty="0">
                <a:solidFill>
                  <a:srgbClr val="0070C0"/>
                </a:solidFill>
              </a:rPr>
              <a:t>gli obiettivi</a:t>
            </a:r>
            <a:r>
              <a:rPr lang="it-IT" altLang="it-IT" dirty="0">
                <a:solidFill>
                  <a:srgbClr val="0070C0"/>
                </a:solidFill>
              </a:rPr>
              <a:t> </a:t>
            </a:r>
            <a:r>
              <a:rPr lang="it-IT" altLang="it-IT" dirty="0"/>
              <a:t>stabiliti nell’ambito di una delle </a:t>
            </a:r>
            <a:r>
              <a:rPr lang="it-IT" altLang="it-IT" b="1" dirty="0">
                <a:solidFill>
                  <a:srgbClr val="0070C0"/>
                </a:solidFill>
              </a:rPr>
              <a:t>politiche</a:t>
            </a:r>
            <a:r>
              <a:rPr lang="it-IT" altLang="it-IT" dirty="0">
                <a:solidFill>
                  <a:srgbClr val="0070C0"/>
                </a:solidFill>
              </a:rPr>
              <a:t> </a:t>
            </a:r>
            <a:r>
              <a:rPr lang="it-IT" altLang="it-IT" dirty="0"/>
              <a:t>elencate nei Trattati.</a:t>
            </a:r>
          </a:p>
          <a:p>
            <a:pPr>
              <a:defRPr/>
            </a:pPr>
            <a:r>
              <a:rPr lang="it-IT" dirty="0"/>
              <a:t>Quali sono le condizioni per attivare questa clausola? </a:t>
            </a:r>
          </a:p>
          <a:p>
            <a:pPr lvl="1">
              <a:defRPr/>
            </a:pPr>
            <a:r>
              <a:rPr lang="it-IT" dirty="0"/>
              <a:t>L’azione deve essere </a:t>
            </a:r>
            <a:r>
              <a:rPr lang="it-IT" b="1" dirty="0">
                <a:solidFill>
                  <a:srgbClr val="0070C0"/>
                </a:solidFill>
              </a:rPr>
              <a:t>necessaria</a:t>
            </a:r>
            <a:r>
              <a:rPr lang="it-IT" dirty="0"/>
              <a:t> per perseguire gli obiettivi stabiliti dai Trattati;</a:t>
            </a:r>
          </a:p>
          <a:p>
            <a:pPr lvl="1">
              <a:defRPr/>
            </a:pPr>
            <a:r>
              <a:rPr lang="it-IT" dirty="0"/>
              <a:t>Vi sia una mancata previsione di </a:t>
            </a:r>
            <a:r>
              <a:rPr lang="it-IT" b="1" dirty="0">
                <a:solidFill>
                  <a:srgbClr val="0070C0"/>
                </a:solidFill>
              </a:rPr>
              <a:t>poteri di azione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/>
              <a:t>nei Trattati.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05344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3DF407-F2FC-333D-AD0C-94BBD8956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9900"/>
          </a:xfrm>
        </p:spPr>
        <p:txBody>
          <a:bodyPr/>
          <a:lstStyle/>
          <a:p>
            <a:pPr algn="ctr"/>
            <a:r>
              <a:rPr lang="it-IT" altLang="it-IT" sz="4400" b="1" dirty="0">
                <a:solidFill>
                  <a:srgbClr val="00B0F0"/>
                </a:solidFill>
              </a:rPr>
              <a:t>Clausola di flessibilità (art. 352 TFUE)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164E2C-B4C9-C95A-A985-4C2388FEE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t-IT" altLang="it-IT" dirty="0"/>
              <a:t>Quale è la Procedura per attivare la clausola di </a:t>
            </a:r>
            <a:r>
              <a:rPr lang="it-IT" altLang="it-IT" dirty="0" err="1"/>
              <a:t>flessibilià</a:t>
            </a:r>
            <a:r>
              <a:rPr lang="it-IT" altLang="it-IT" dirty="0"/>
              <a:t>?</a:t>
            </a:r>
          </a:p>
          <a:p>
            <a:pPr marL="514350" indent="-514350">
              <a:buFontTx/>
              <a:buAutoNum type="arabicParenR"/>
              <a:defRPr/>
            </a:pPr>
            <a:r>
              <a:rPr lang="it-IT" altLang="it-IT" dirty="0"/>
              <a:t>Proposta della Commissione;</a:t>
            </a:r>
          </a:p>
          <a:p>
            <a:pPr marL="514350" indent="-514350">
              <a:buFontTx/>
              <a:buAutoNum type="arabicParenR"/>
              <a:defRPr/>
            </a:pPr>
            <a:r>
              <a:rPr lang="it-IT" altLang="it-IT" dirty="0"/>
              <a:t>Approvazione del Parlamento europeo;</a:t>
            </a:r>
          </a:p>
          <a:p>
            <a:pPr marL="514350" indent="-514350">
              <a:buFontTx/>
              <a:buAutoNum type="arabicParenR"/>
              <a:defRPr/>
            </a:pPr>
            <a:r>
              <a:rPr lang="it-IT" altLang="it-IT" dirty="0" err="1"/>
              <a:t>Deliberaz</a:t>
            </a:r>
            <a:r>
              <a:rPr lang="it-IT" altLang="it-IT" dirty="0"/>
              <a:t> del Consiglio all’unanimità.</a:t>
            </a:r>
          </a:p>
          <a:p>
            <a:pPr>
              <a:defRPr/>
            </a:pPr>
            <a:r>
              <a:rPr lang="it-IT" altLang="it-IT" dirty="0"/>
              <a:t>Nessun limite al tipo di atto che può essere adottato, compresa la stipulazione di accordi internazionali.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80738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E20342-8A8A-358A-07E1-E0CC0C035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400" b="1" dirty="0">
                <a:solidFill>
                  <a:srgbClr val="00B0F0"/>
                </a:solidFill>
              </a:rPr>
              <a:t>Clausola di flessibilità (art. 352 TFUE)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EC1024-DC4C-49DD-88E9-7889F02BA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3123"/>
            <a:ext cx="10515600" cy="4673840"/>
          </a:xfrm>
        </p:spPr>
        <p:txBody>
          <a:bodyPr>
            <a:normAutofit fontScale="92500" lnSpcReduction="20000"/>
          </a:bodyPr>
          <a:lstStyle/>
          <a:p>
            <a:pPr marL="0" indent="0">
              <a:buFontTx/>
              <a:buNone/>
              <a:defRPr/>
            </a:pPr>
            <a:r>
              <a:rPr lang="it-IT" b="1" dirty="0"/>
              <a:t>Quali sono i limiti espressi per la clausola di flessibilità?</a:t>
            </a:r>
          </a:p>
          <a:p>
            <a:pPr marL="0" indent="0">
              <a:buFontTx/>
              <a:buNone/>
              <a:defRPr/>
            </a:pPr>
            <a:endParaRPr lang="it-IT" b="1" dirty="0"/>
          </a:p>
          <a:p>
            <a:pPr>
              <a:defRPr/>
            </a:pPr>
            <a:r>
              <a:rPr lang="it-IT" dirty="0"/>
              <a:t>Non può condurre  a misure di armonizzazione;</a:t>
            </a:r>
          </a:p>
          <a:p>
            <a:pPr>
              <a:defRPr/>
            </a:pPr>
            <a:r>
              <a:rPr lang="it-IT" dirty="0"/>
              <a:t>Sono escluse dal campo di applicazione della clausola le misure relative al settore della PESC.</a:t>
            </a:r>
          </a:p>
          <a:p>
            <a:pPr>
              <a:defRPr/>
            </a:pPr>
            <a:endParaRPr lang="it-IT" dirty="0"/>
          </a:p>
          <a:p>
            <a:pPr marL="0" indent="0">
              <a:buFontTx/>
              <a:buNone/>
              <a:defRPr/>
            </a:pPr>
            <a:r>
              <a:rPr lang="it-IT" sz="2800" b="1" dirty="0"/>
              <a:t>Quali sono i limiti impliciti per la clausola di flessibilità?</a:t>
            </a:r>
          </a:p>
          <a:p>
            <a:pPr marL="0" indent="0">
              <a:buFontTx/>
              <a:buNone/>
              <a:defRPr/>
            </a:pPr>
            <a:endParaRPr lang="it-IT" sz="2800" b="1" dirty="0"/>
          </a:p>
          <a:p>
            <a:pPr>
              <a:defRPr/>
            </a:pPr>
            <a:r>
              <a:rPr lang="it-IT" sz="2800" dirty="0"/>
              <a:t>Non può apportare misure di carattere regressivo;</a:t>
            </a:r>
          </a:p>
          <a:p>
            <a:pPr>
              <a:defRPr/>
            </a:pPr>
            <a:r>
              <a:rPr lang="it-IT" sz="2800" dirty="0"/>
              <a:t>Non può condurre all’implicita revisione dei Trattati;</a:t>
            </a:r>
          </a:p>
          <a:p>
            <a:pPr>
              <a:defRPr/>
            </a:pPr>
            <a:r>
              <a:rPr lang="it-IT" sz="2800" dirty="0"/>
              <a:t>Non può modificare il quadro istituzionale UE.</a:t>
            </a:r>
          </a:p>
          <a:p>
            <a:pPr marL="514350" indent="-514350">
              <a:buFontTx/>
              <a:buAutoNum type="alphaLcParenR"/>
              <a:defRPr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85849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1637FD-DF2D-BFAA-F0EF-F14B1C82F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2842"/>
          </a:xfrm>
        </p:spPr>
        <p:txBody>
          <a:bodyPr/>
          <a:lstStyle/>
          <a:p>
            <a:r>
              <a:rPr lang="it-IT" altLang="it-IT" sz="4400" b="1" dirty="0">
                <a:solidFill>
                  <a:srgbClr val="00B0F0"/>
                </a:solidFill>
              </a:rPr>
              <a:t>Principio di Preclusione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22CC33-226D-3E28-688D-788861E0F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8175"/>
            <a:ext cx="10515600" cy="4648788"/>
          </a:xfrm>
        </p:spPr>
        <p:txBody>
          <a:bodyPr>
            <a:normAutofit fontScale="92500" lnSpcReduction="10000"/>
          </a:bodyPr>
          <a:lstStyle/>
          <a:p>
            <a:r>
              <a:rPr lang="it-IT" altLang="it-IT" dirty="0"/>
              <a:t>Il principio di preclusione riguarda le competenze concorrenti.</a:t>
            </a:r>
          </a:p>
          <a:p>
            <a:r>
              <a:rPr lang="it-IT" altLang="it-IT" dirty="0"/>
              <a:t>Definizione: </a:t>
            </a:r>
          </a:p>
          <a:p>
            <a:pPr lvl="1"/>
            <a:r>
              <a:rPr lang="it-IT" altLang="it-IT" dirty="0"/>
              <a:t>Gli Stati membri esercitano la loro competenza </a:t>
            </a:r>
            <a:r>
              <a:rPr lang="it-IT" altLang="it-IT" b="1" dirty="0">
                <a:solidFill>
                  <a:srgbClr val="0070C0"/>
                </a:solidFill>
              </a:rPr>
              <a:t>nella misura in cui l'Unione non ha esercitato la propria</a:t>
            </a:r>
            <a:r>
              <a:rPr lang="it-IT" altLang="it-IT" dirty="0"/>
              <a:t>. </a:t>
            </a:r>
          </a:p>
          <a:p>
            <a:pPr lvl="1"/>
            <a:r>
              <a:rPr lang="it-IT" altLang="it-IT" dirty="0"/>
              <a:t>Gli Stati membri esercitano nuovamente la loro competenza nella misura in cui </a:t>
            </a:r>
            <a:r>
              <a:rPr lang="it-IT" altLang="it-IT" b="1" dirty="0">
                <a:solidFill>
                  <a:srgbClr val="0070C0"/>
                </a:solidFill>
              </a:rPr>
              <a:t>l'Unione ha deciso di cessare</a:t>
            </a:r>
            <a:r>
              <a:rPr lang="it-IT" altLang="it-IT" dirty="0">
                <a:solidFill>
                  <a:srgbClr val="0070C0"/>
                </a:solidFill>
              </a:rPr>
              <a:t> </a:t>
            </a:r>
            <a:r>
              <a:rPr lang="it-IT" altLang="it-IT" dirty="0"/>
              <a:t>di esercitare la propria (Art. 2.2 TFUE).</a:t>
            </a:r>
          </a:p>
          <a:p>
            <a:r>
              <a:rPr lang="it-IT" altLang="it-IT" dirty="0"/>
              <a:t>Principio della preclusione o </a:t>
            </a:r>
            <a:r>
              <a:rPr lang="it-IT" altLang="it-IT" i="1" dirty="0" err="1"/>
              <a:t>pre-emption</a:t>
            </a:r>
            <a:r>
              <a:rPr lang="it-IT" altLang="it-IT" dirty="0"/>
              <a:t> è stato sviluppato in via giurisprudenziale, soprattutto in materia di conclusione di accordi internazionali.</a:t>
            </a:r>
          </a:p>
          <a:p>
            <a:r>
              <a:rPr lang="it-IT" altLang="it-IT" dirty="0"/>
              <a:t>Tale principio è stato codificato con il Trattato di Lisbona.</a:t>
            </a:r>
          </a:p>
          <a:p>
            <a:r>
              <a:rPr lang="it-IT" altLang="it-IT" dirty="0"/>
              <a:t>Esiste una Dichiarazione n. 18 allegata ai Trattati che riguarda la cessazione dell’esercizio di competenze da parte dell’UE.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22910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91B27C-8600-E439-F4A9-4B95853B6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400" b="1" dirty="0">
                <a:solidFill>
                  <a:srgbClr val="00B0F0"/>
                </a:solidFill>
              </a:rPr>
              <a:t>Principio di sussidiarietà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F926D3-85C4-F950-47A9-98EAA9567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it-IT" altLang="it-IT" dirty="0"/>
              <a:t>Definizione:</a:t>
            </a:r>
          </a:p>
          <a:p>
            <a:r>
              <a:rPr lang="it-IT" altLang="it-IT" dirty="0"/>
              <a:t>In virtù del </a:t>
            </a:r>
            <a:r>
              <a:rPr lang="it-IT" altLang="it-IT" b="1" dirty="0">
                <a:solidFill>
                  <a:srgbClr val="0070C0"/>
                </a:solidFill>
              </a:rPr>
              <a:t>principio di sussidiarietà</a:t>
            </a:r>
            <a:r>
              <a:rPr lang="it-IT" altLang="it-IT" dirty="0"/>
              <a:t>, nei settori che non sono di sua competenza esclusiva l'Unione interviene soltanto se e in quanto gli obiettivi dell'azione prevista non possono essere conseguiti in misura sufficiente dagli SM, né a livello centrale né regionale e locale, ma possono essere conseguiti meglio a livello di Unione (Art. 5.3 TUE)</a:t>
            </a:r>
          </a:p>
          <a:p>
            <a:endParaRPr lang="it-IT" alt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12718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D63204-9376-4BB4-449D-27BD97D95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400" b="1" dirty="0">
                <a:solidFill>
                  <a:srgbClr val="00B0F0"/>
                </a:solidFill>
              </a:rPr>
              <a:t>Principio di proporzionalità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864866-E385-0B12-2C25-324B6AC96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it-IT" altLang="it-IT" dirty="0"/>
              <a:t>Definizione: </a:t>
            </a:r>
            <a:br>
              <a:rPr lang="it-IT" altLang="it-IT" dirty="0"/>
            </a:br>
            <a:endParaRPr lang="it-IT" altLang="it-IT" dirty="0"/>
          </a:p>
          <a:p>
            <a:r>
              <a:rPr lang="it-IT" altLang="it-IT" dirty="0"/>
              <a:t>In virtù del </a:t>
            </a:r>
            <a:r>
              <a:rPr lang="it-IT" altLang="it-IT" b="1" dirty="0">
                <a:solidFill>
                  <a:srgbClr val="0070C0"/>
                </a:solidFill>
              </a:rPr>
              <a:t>principio di proporzionalità</a:t>
            </a:r>
            <a:r>
              <a:rPr lang="it-IT" altLang="it-IT" dirty="0"/>
              <a:t>, il contenuto e la forma dell'azione dell'Unione si limitano a quanto necessario per il conseguimento degli obiettivi dei trattati (Art. 5.4 TUE</a:t>
            </a:r>
            <a:r>
              <a:rPr lang="it-IT" altLang="it-IT" dirty="0">
                <a:sym typeface="Wingdings" pitchFamily="2" charset="2"/>
              </a:rPr>
              <a:t>);</a:t>
            </a:r>
          </a:p>
          <a:p>
            <a:pPr marL="0" indent="0">
              <a:buFontTx/>
              <a:buNone/>
            </a:pPr>
            <a:endParaRPr lang="it-IT" altLang="it-IT" dirty="0"/>
          </a:p>
          <a:p>
            <a:r>
              <a:rPr lang="it-IT" dirty="0"/>
              <a:t>Guida l’azione delle istituzione</a:t>
            </a:r>
          </a:p>
          <a:p>
            <a:r>
              <a:rPr lang="it-IT" dirty="0"/>
              <a:t>Problematiche: eccesso uso proporzionalità da parte delle istituzioni europee (es. BCE)?</a:t>
            </a:r>
          </a:p>
        </p:txBody>
      </p:sp>
    </p:spTree>
    <p:extLst>
      <p:ext uri="{BB962C8B-B14F-4D97-AF65-F5344CB8AC3E}">
        <p14:creationId xmlns:p14="http://schemas.microsoft.com/office/powerpoint/2010/main" val="2333684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A5C297-9D76-34F6-D4C1-E29DB9F00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400" b="1" dirty="0">
                <a:solidFill>
                  <a:srgbClr val="00B0F0"/>
                </a:solidFill>
              </a:rPr>
              <a:t>Sussidiarietà e proporzionalità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59299C-8BAE-A538-6989-242178841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0597"/>
            <a:ext cx="10515600" cy="4686366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it-IT" dirty="0"/>
              <a:t>Introdotti nel TCE con il Trattato di Maastricht, spostati nel TUE con il Trattato di Lisbona.</a:t>
            </a:r>
          </a:p>
          <a:p>
            <a:pPr>
              <a:defRPr/>
            </a:pPr>
            <a:endParaRPr lang="it-IT" dirty="0"/>
          </a:p>
          <a:p>
            <a:pPr>
              <a:defRPr/>
            </a:pPr>
            <a:r>
              <a:rPr lang="it-IT" dirty="0"/>
              <a:t>Cosa fanno i due principi? Esplicano i limiti dell’azione dell’UE.</a:t>
            </a:r>
          </a:p>
          <a:p>
            <a:pPr>
              <a:defRPr/>
            </a:pPr>
            <a:endParaRPr lang="it-IT" dirty="0"/>
          </a:p>
          <a:p>
            <a:pPr>
              <a:defRPr/>
            </a:pPr>
            <a:r>
              <a:rPr lang="it-IT" dirty="0"/>
              <a:t>Quale è il campo di applicazione di questi due principi?</a:t>
            </a:r>
          </a:p>
          <a:p>
            <a:pPr>
              <a:defRPr/>
            </a:pPr>
            <a:endParaRPr lang="it-IT" dirty="0"/>
          </a:p>
          <a:p>
            <a:pPr lvl="1">
              <a:defRPr/>
            </a:pPr>
            <a:r>
              <a:rPr lang="it-IT" sz="2800" dirty="0"/>
              <a:t>sussidiarietà: competenze non esclusive;</a:t>
            </a:r>
          </a:p>
          <a:p>
            <a:pPr marL="457200" lvl="1" indent="0">
              <a:buNone/>
              <a:defRPr/>
            </a:pPr>
            <a:endParaRPr lang="it-IT" sz="2800" dirty="0"/>
          </a:p>
          <a:p>
            <a:pPr lvl="1">
              <a:defRPr/>
            </a:pPr>
            <a:r>
              <a:rPr lang="it-IT" sz="2800" dirty="0"/>
              <a:t>proporzionalità: qualunque competenza.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97626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2B4723-7EA9-4AF2-BCB3-6FCC2EBBD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400" b="1" dirty="0">
                <a:solidFill>
                  <a:srgbClr val="00B0F0"/>
                </a:solidFill>
              </a:rPr>
              <a:t>Sussidiarietà: controllo politico</a:t>
            </a:r>
            <a:endParaRPr lang="it-IT" b="1" dirty="0">
              <a:solidFill>
                <a:srgbClr val="00B0F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26F55F-F157-E290-D781-F279EA84E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altLang="it-IT" dirty="0"/>
              <a:t>Il Protocollo n. 2 ai Trattati disciplina il controllo dei Parlamenti nazionali sul principio di sussidiarietà;</a:t>
            </a:r>
          </a:p>
          <a:p>
            <a:r>
              <a:rPr lang="it-IT" altLang="it-IT" dirty="0"/>
              <a:t>Espressione di un voto dei Parlamenti nazionali sul rispetto del principio (un voto per ciascuna Camera, due ai Parlamenti monocamerali)</a:t>
            </a:r>
          </a:p>
          <a:p>
            <a:r>
              <a:rPr lang="it-IT" altLang="it-IT" dirty="0"/>
              <a:t>Si tratta di un parere motivato.</a:t>
            </a:r>
          </a:p>
          <a:p>
            <a:pPr marL="0" indent="0">
              <a:buFontTx/>
              <a:buNone/>
            </a:pPr>
            <a:r>
              <a:rPr lang="it-IT" altLang="it-IT" dirty="0"/>
              <a:t>Quali sono le  procedure? Procedura del </a:t>
            </a:r>
            <a:r>
              <a:rPr lang="it-IT" altLang="it-IT" b="1" dirty="0"/>
              <a:t>cartellino giallo e di quello arancione.</a:t>
            </a:r>
          </a:p>
        </p:txBody>
      </p:sp>
    </p:spTree>
    <p:extLst>
      <p:ext uri="{BB962C8B-B14F-4D97-AF65-F5344CB8AC3E}">
        <p14:creationId xmlns:p14="http://schemas.microsoft.com/office/powerpoint/2010/main" val="8358204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Giallo arancion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</TotalTime>
  <Words>879</Words>
  <Application>Microsoft Macintosh PowerPoint</Application>
  <PresentationFormat>Widescreen</PresentationFormat>
  <Paragraphs>74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di Office</vt:lpstr>
      <vt:lpstr>Diritto dell’Unione europea  Prof. Dr. Alessandro Nato</vt:lpstr>
      <vt:lpstr>Clausola di flessibilità (art. 352 TFUE)</vt:lpstr>
      <vt:lpstr>Clausola di flessibilità (art. 352 TFUE)</vt:lpstr>
      <vt:lpstr>Clausola di flessibilità (art. 352 TFUE)</vt:lpstr>
      <vt:lpstr>Principio di Preclusione</vt:lpstr>
      <vt:lpstr>Principio di sussidiarietà</vt:lpstr>
      <vt:lpstr>Principio di proporzionalità</vt:lpstr>
      <vt:lpstr>Sussidiarietà e proporzionalità</vt:lpstr>
      <vt:lpstr>Sussidiarietà: controllo politico</vt:lpstr>
      <vt:lpstr>Sussidiarietà: controllo politico</vt:lpstr>
      <vt:lpstr>Sussidiarietà: controllo giurisdizionale</vt:lpstr>
      <vt:lpstr>Proporzionalità: controllo giurisdizionale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Nato</dc:creator>
  <cp:lastModifiedBy>Alessandro Nato</cp:lastModifiedBy>
  <cp:revision>39</cp:revision>
  <dcterms:created xsi:type="dcterms:W3CDTF">2022-09-09T08:27:37Z</dcterms:created>
  <dcterms:modified xsi:type="dcterms:W3CDTF">2022-09-27T12:38:33Z</dcterms:modified>
</cp:coreProperties>
</file>