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66" r:id="rId3"/>
    <p:sldId id="267" r:id="rId4"/>
    <p:sldId id="275" r:id="rId5"/>
    <p:sldId id="268" r:id="rId6"/>
    <p:sldId id="276" r:id="rId7"/>
    <p:sldId id="277" r:id="rId8"/>
    <p:sldId id="278" r:id="rId9"/>
    <p:sldId id="269" r:id="rId10"/>
    <p:sldId id="279" r:id="rId11"/>
    <p:sldId id="280" r:id="rId12"/>
    <p:sldId id="270" r:id="rId13"/>
    <p:sldId id="281" r:id="rId14"/>
    <p:sldId id="282"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06/10/22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06/10/22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06/10/22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06/10/22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06/10/22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06/10/22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06/10/22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06/10/22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06/10/22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06/10/22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06/10/22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06/10/22</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ur-lex.europa.eu/legal-content/IT/TXT/?uri=LEGISSUM:l1455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ctrTitle"/>
          </p:nvPr>
        </p:nvSpPr>
        <p:spPr>
          <a:xfrm>
            <a:off x="1524000" y="801665"/>
            <a:ext cx="9144000" cy="1139869"/>
          </a:xfrm>
        </p:spPr>
        <p:txBody>
          <a:bodyPr>
            <a:noAutofit/>
          </a:bodyPr>
          <a:lstStyle/>
          <a:p>
            <a:pPr algn="l"/>
            <a:r>
              <a:rPr lang="it-IT" sz="4000" b="1" dirty="0">
                <a:solidFill>
                  <a:srgbClr val="00B0F0"/>
                </a:solidFill>
              </a:rPr>
              <a:t>Diritto dell’Unione europea </a:t>
            </a:r>
            <a:br>
              <a:rPr lang="it-IT" sz="4000" b="1" dirty="0">
                <a:solidFill>
                  <a:srgbClr val="00B0F0"/>
                </a:solidFill>
              </a:rPr>
            </a:br>
            <a:r>
              <a:rPr lang="it-IT" sz="4000" b="1" dirty="0">
                <a:solidFill>
                  <a:srgbClr val="00B0F0"/>
                </a:solidFill>
              </a:rPr>
              <a:t>Prof. Dr. Alessandro Nato</a:t>
            </a:r>
          </a:p>
        </p:txBody>
      </p:sp>
      <p:pic>
        <p:nvPicPr>
          <p:cNvPr id="4" name="Immagine 3">
            <a:extLst>
              <a:ext uri="{FF2B5EF4-FFF2-40B4-BE49-F238E27FC236}">
                <a16:creationId xmlns:a16="http://schemas.microsoft.com/office/drawing/2014/main" id="{30381CA1-01E2-7911-B285-402F6CF7EC88}"/>
              </a:ext>
            </a:extLst>
          </p:cNvPr>
          <p:cNvPicPr>
            <a:picLocks noChangeAspect="1"/>
          </p:cNvPicPr>
          <p:nvPr/>
        </p:nvPicPr>
        <p:blipFill>
          <a:blip r:embed="rId2"/>
          <a:stretch>
            <a:fillRect/>
          </a:stretch>
        </p:blipFill>
        <p:spPr>
          <a:xfrm>
            <a:off x="8318500" y="241300"/>
            <a:ext cx="3873500" cy="1358900"/>
          </a:xfrm>
          <a:prstGeom prst="rect">
            <a:avLst/>
          </a:prstGeom>
        </p:spPr>
      </p:pic>
      <p:sp>
        <p:nvSpPr>
          <p:cNvPr id="3" name="Sottotitolo 2">
            <a:extLst>
              <a:ext uri="{FF2B5EF4-FFF2-40B4-BE49-F238E27FC236}">
                <a16:creationId xmlns:a16="http://schemas.microsoft.com/office/drawing/2014/main" id="{217CB69F-F640-CEDA-212E-18CE2713562F}"/>
              </a:ext>
            </a:extLst>
          </p:cNvPr>
          <p:cNvSpPr>
            <a:spLocks noGrp="1"/>
          </p:cNvSpPr>
          <p:nvPr>
            <p:ph type="subTitle" idx="1"/>
          </p:nvPr>
        </p:nvSpPr>
        <p:spPr>
          <a:xfrm>
            <a:off x="1524000" y="2855934"/>
            <a:ext cx="9144000" cy="2401866"/>
          </a:xfrm>
        </p:spPr>
        <p:txBody>
          <a:bodyPr>
            <a:normAutofit/>
          </a:bodyPr>
          <a:lstStyle/>
          <a:p>
            <a:pPr algn="l"/>
            <a:r>
              <a:rPr lang="it-IT" sz="3200" b="1" dirty="0"/>
              <a:t>Lezione 8</a:t>
            </a:r>
          </a:p>
          <a:p>
            <a:pPr algn="l"/>
            <a:r>
              <a:rPr lang="it-IT" sz="3200" b="1" dirty="0"/>
              <a:t>Fonti di diritto derivato</a:t>
            </a:r>
          </a:p>
        </p:txBody>
      </p:sp>
      <p:pic>
        <p:nvPicPr>
          <p:cNvPr id="5" name="Immagine 4">
            <a:extLst>
              <a:ext uri="{FF2B5EF4-FFF2-40B4-BE49-F238E27FC236}">
                <a16:creationId xmlns:a16="http://schemas.microsoft.com/office/drawing/2014/main" id="{54E9DFBC-80B0-B44E-F69B-9F07A92ABB98}"/>
              </a:ext>
            </a:extLst>
          </p:cNvPr>
          <p:cNvPicPr>
            <a:picLocks noChangeAspect="1"/>
          </p:cNvPicPr>
          <p:nvPr/>
        </p:nvPicPr>
        <p:blipFill>
          <a:blip r:embed="rId3"/>
          <a:stretch>
            <a:fillRect/>
          </a:stretch>
        </p:blipFill>
        <p:spPr>
          <a:xfrm>
            <a:off x="2322535" y="5123145"/>
            <a:ext cx="7772400" cy="1179458"/>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2C3FAC-4E08-3940-F6EE-E6F1C57B5D23}"/>
              </a:ext>
            </a:extLst>
          </p:cNvPr>
          <p:cNvSpPr>
            <a:spLocks noGrp="1"/>
          </p:cNvSpPr>
          <p:nvPr>
            <p:ph type="title"/>
          </p:nvPr>
        </p:nvSpPr>
        <p:spPr>
          <a:xfrm>
            <a:off x="838200" y="365126"/>
            <a:ext cx="10515600" cy="524222"/>
          </a:xfrm>
        </p:spPr>
        <p:txBody>
          <a:bodyPr>
            <a:normAutofit fontScale="90000"/>
          </a:bodyPr>
          <a:lstStyle/>
          <a:p>
            <a:r>
              <a:rPr lang="it-IT" b="1" dirty="0">
                <a:solidFill>
                  <a:srgbClr val="00B0F0"/>
                </a:solidFill>
              </a:rPr>
              <a:t>Decisioni</a:t>
            </a:r>
            <a:endParaRPr lang="it-IT" dirty="0"/>
          </a:p>
        </p:txBody>
      </p:sp>
      <p:sp>
        <p:nvSpPr>
          <p:cNvPr id="3" name="Segnaposto contenuto 2">
            <a:extLst>
              <a:ext uri="{FF2B5EF4-FFF2-40B4-BE49-F238E27FC236}">
                <a16:creationId xmlns:a16="http://schemas.microsoft.com/office/drawing/2014/main" id="{5204539C-7967-6847-ADD2-743E63ABAD50}"/>
              </a:ext>
            </a:extLst>
          </p:cNvPr>
          <p:cNvSpPr>
            <a:spLocks noGrp="1"/>
          </p:cNvSpPr>
          <p:nvPr>
            <p:ph idx="1"/>
          </p:nvPr>
        </p:nvSpPr>
        <p:spPr>
          <a:xfrm>
            <a:off x="838200" y="1164921"/>
            <a:ext cx="10515600" cy="5012042"/>
          </a:xfrm>
        </p:spPr>
        <p:txBody>
          <a:bodyPr>
            <a:normAutofit fontScale="77500" lnSpcReduction="20000"/>
          </a:bodyPr>
          <a:lstStyle/>
          <a:p>
            <a:pPr marL="0" indent="0" algn="just">
              <a:buNone/>
            </a:pPr>
            <a:r>
              <a:rPr lang="it-IT" b="1" i="0" u="none" strike="noStrike" dirty="0">
                <a:solidFill>
                  <a:srgbClr val="0070C0"/>
                </a:solidFill>
                <a:effectLst/>
                <a:latin typeface="-webkit-standard"/>
              </a:rPr>
              <a:t>Decisioni con un destinatario specifico</a:t>
            </a:r>
            <a:endParaRPr lang="it-IT" b="0" i="0" u="none" strike="noStrike" dirty="0">
              <a:solidFill>
                <a:srgbClr val="0070C0"/>
              </a:solidFill>
              <a:effectLst/>
              <a:latin typeface="-webkit-standard"/>
            </a:endParaRPr>
          </a:p>
          <a:p>
            <a:pPr algn="just"/>
            <a:r>
              <a:rPr lang="it-IT" b="0" i="0" u="none" strike="noStrike" dirty="0">
                <a:solidFill>
                  <a:srgbClr val="000000"/>
                </a:solidFill>
                <a:effectLst/>
                <a:latin typeface="-webkit-standard"/>
              </a:rPr>
              <a:t>La decisione può avere uno o più destinatari (uno o più Stati membri dell'Unione, individui o aziende). Ad esempio, quando la Commissione decide di infliggere una ammenda a un’azienda per aver sfruttato abusivamente la propria posizione dominante sul mercato, indirizza la sua decisione a tale azienda.</a:t>
            </a:r>
          </a:p>
          <a:p>
            <a:pPr algn="just"/>
            <a:r>
              <a:rPr lang="it-IT" b="0" i="0" u="none" strike="noStrike" dirty="0">
                <a:solidFill>
                  <a:srgbClr val="000000"/>
                </a:solidFill>
                <a:effectLst/>
                <a:latin typeface="-webkit-standard"/>
              </a:rPr>
              <a:t>Le decisioni non legislative che specificano il destinatario devono essere notificate alla parte interessata e hanno efficacia in virtù di tale notificazione. </a:t>
            </a:r>
          </a:p>
          <a:p>
            <a:pPr algn="just"/>
            <a:r>
              <a:rPr lang="it-IT" b="0" i="0" u="none" strike="noStrike" dirty="0">
                <a:solidFill>
                  <a:srgbClr val="000000"/>
                </a:solidFill>
                <a:effectLst/>
                <a:latin typeface="-webkit-standard"/>
              </a:rPr>
              <a:t>Le decisioni indirizzate a una o più persone o aziende specifiche hanno effetto diretto e possono pertanto essere fatte valere dinanzi ai giudici nazionali dai destinatari.</a:t>
            </a:r>
          </a:p>
          <a:p>
            <a:pPr algn="just"/>
            <a:r>
              <a:rPr lang="it-IT" b="0" i="0" u="none" strike="noStrike" dirty="0">
                <a:solidFill>
                  <a:srgbClr val="000000"/>
                </a:solidFill>
                <a:effectLst/>
                <a:latin typeface="-webkit-standard"/>
              </a:rPr>
              <a:t>Anche le decisioni indirizzate a uno specifico Stato membro o a tutti gli Stati membri come destinatari possono avere effetto diretto. Ciò dipende dalla loro natura, dal contesto e dai termini. I termini devono essere sufficientemente chiari, incondizionati e precisi. </a:t>
            </a:r>
          </a:p>
          <a:p>
            <a:pPr algn="just"/>
            <a:r>
              <a:rPr lang="it-IT" b="0" i="0" u="none" strike="noStrike" dirty="0">
                <a:solidFill>
                  <a:srgbClr val="000000"/>
                </a:solidFill>
                <a:effectLst/>
                <a:latin typeface="-webkit-standard"/>
              </a:rPr>
              <a:t>La CG riconosce solo un effetto «verticale» delle decisioni indirizzate a uno o più Stati membri. Ciò significa che i singoli possono avvalersi di una decisione soltanto nei confronti dello Stato membro al quale essa è indirizzata (e non nei confronti di altri singoli).</a:t>
            </a:r>
          </a:p>
          <a:p>
            <a:endParaRPr lang="it-IT" dirty="0"/>
          </a:p>
        </p:txBody>
      </p:sp>
    </p:spTree>
    <p:extLst>
      <p:ext uri="{BB962C8B-B14F-4D97-AF65-F5344CB8AC3E}">
        <p14:creationId xmlns:p14="http://schemas.microsoft.com/office/powerpoint/2010/main" val="3798538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FD2781-1CF1-6488-04F9-D6D2F84D116A}"/>
              </a:ext>
            </a:extLst>
          </p:cNvPr>
          <p:cNvSpPr>
            <a:spLocks noGrp="1"/>
          </p:cNvSpPr>
          <p:nvPr>
            <p:ph type="title"/>
          </p:nvPr>
        </p:nvSpPr>
        <p:spPr>
          <a:xfrm>
            <a:off x="838200" y="365125"/>
            <a:ext cx="10515600" cy="724639"/>
          </a:xfrm>
        </p:spPr>
        <p:txBody>
          <a:bodyPr/>
          <a:lstStyle/>
          <a:p>
            <a:r>
              <a:rPr lang="it-IT" b="1" dirty="0">
                <a:solidFill>
                  <a:srgbClr val="00B0F0"/>
                </a:solidFill>
              </a:rPr>
              <a:t>Decisioni</a:t>
            </a:r>
            <a:endParaRPr lang="it-IT" dirty="0"/>
          </a:p>
        </p:txBody>
      </p:sp>
      <p:sp>
        <p:nvSpPr>
          <p:cNvPr id="3" name="Segnaposto contenuto 2">
            <a:extLst>
              <a:ext uri="{FF2B5EF4-FFF2-40B4-BE49-F238E27FC236}">
                <a16:creationId xmlns:a16="http://schemas.microsoft.com/office/drawing/2014/main" id="{57CE5443-2CE5-9817-3850-E096355646A5}"/>
              </a:ext>
            </a:extLst>
          </p:cNvPr>
          <p:cNvSpPr>
            <a:spLocks noGrp="1"/>
          </p:cNvSpPr>
          <p:nvPr>
            <p:ph idx="1"/>
          </p:nvPr>
        </p:nvSpPr>
        <p:spPr>
          <a:xfrm>
            <a:off x="838200" y="1365337"/>
            <a:ext cx="10515600" cy="4811626"/>
          </a:xfrm>
        </p:spPr>
        <p:txBody>
          <a:bodyPr>
            <a:normAutofit/>
          </a:bodyPr>
          <a:lstStyle/>
          <a:p>
            <a:pPr algn="just"/>
            <a:r>
              <a:rPr lang="it-IT" b="1" i="0" u="none" strike="noStrike" dirty="0">
                <a:solidFill>
                  <a:srgbClr val="0070C0"/>
                </a:solidFill>
                <a:effectLst/>
                <a:latin typeface="-webkit-standard"/>
              </a:rPr>
              <a:t>Decisioni senza destinatario</a:t>
            </a:r>
            <a:endParaRPr lang="it-IT" b="0" i="0" u="none" strike="noStrike" dirty="0">
              <a:solidFill>
                <a:srgbClr val="0070C0"/>
              </a:solidFill>
              <a:effectLst/>
              <a:latin typeface="-webkit-standard"/>
            </a:endParaRPr>
          </a:p>
          <a:p>
            <a:pPr algn="just"/>
            <a:r>
              <a:rPr lang="it-IT" b="0" i="0" u="none" strike="noStrike" dirty="0">
                <a:solidFill>
                  <a:srgbClr val="000000"/>
                </a:solidFill>
                <a:effectLst/>
                <a:latin typeface="-webkit-standard"/>
              </a:rPr>
              <a:t>Dall’entrata in vigore del trattato di Lisbona non è più necessario che una decisione specifichi il proprio destinatario. </a:t>
            </a:r>
          </a:p>
          <a:p>
            <a:pPr algn="just"/>
            <a:r>
              <a:rPr lang="it-IT" b="0" i="0" u="none" strike="noStrike" dirty="0">
                <a:solidFill>
                  <a:srgbClr val="000000"/>
                </a:solidFill>
                <a:effectLst/>
                <a:latin typeface="-webkit-standard"/>
              </a:rPr>
              <a:t>In particolare, l’articolo 288 del TFUE chiarisce che una decisione può specificare il proprio destinatario.</a:t>
            </a:r>
          </a:p>
          <a:p>
            <a:pPr algn="just"/>
            <a:r>
              <a:rPr lang="it-IT" b="0" i="0" u="none" strike="noStrike" dirty="0">
                <a:solidFill>
                  <a:srgbClr val="000000"/>
                </a:solidFill>
                <a:effectLst/>
                <a:latin typeface="-webkit-standard"/>
              </a:rPr>
              <a:t>Le decisioni non legislative sono diventate l’atto giuridico di base nel campo della PESC .</a:t>
            </a:r>
          </a:p>
          <a:p>
            <a:pPr algn="just"/>
            <a:r>
              <a:rPr lang="it-IT" b="0" i="0" u="none" strike="noStrike" dirty="0">
                <a:solidFill>
                  <a:srgbClr val="000000"/>
                </a:solidFill>
                <a:effectLst/>
                <a:latin typeface="-webkit-standard"/>
              </a:rPr>
              <a:t>Per tali scopi e sulla base del trattato sull’Unione europea, il Consiglio europeo e il Consiglio adottano decisioni non legislative (articolo </a:t>
            </a:r>
            <a:r>
              <a:rPr lang="it-IT" dirty="0">
                <a:solidFill>
                  <a:srgbClr val="000000"/>
                </a:solidFill>
                <a:latin typeface="-webkit-standard"/>
              </a:rPr>
              <a:t>31</a:t>
            </a:r>
            <a:r>
              <a:rPr lang="it-IT" b="0" i="0" u="none" strike="noStrike" dirty="0">
                <a:solidFill>
                  <a:srgbClr val="000000"/>
                </a:solidFill>
                <a:effectLst/>
                <a:latin typeface="-webkit-standard"/>
              </a:rPr>
              <a:t>, par. 1 TUE).</a:t>
            </a:r>
          </a:p>
          <a:p>
            <a:endParaRPr lang="it-IT" dirty="0"/>
          </a:p>
        </p:txBody>
      </p:sp>
    </p:spTree>
    <p:extLst>
      <p:ext uri="{BB962C8B-B14F-4D97-AF65-F5344CB8AC3E}">
        <p14:creationId xmlns:p14="http://schemas.microsoft.com/office/powerpoint/2010/main" val="267251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9969AA-9078-B740-B3C4-3DF7C24E4493}"/>
              </a:ext>
            </a:extLst>
          </p:cNvPr>
          <p:cNvSpPr>
            <a:spLocks noGrp="1"/>
          </p:cNvSpPr>
          <p:nvPr>
            <p:ph type="title"/>
          </p:nvPr>
        </p:nvSpPr>
        <p:spPr/>
        <p:txBody>
          <a:bodyPr/>
          <a:lstStyle/>
          <a:p>
            <a:r>
              <a:rPr lang="it-IT" altLang="it-IT" b="1" dirty="0">
                <a:solidFill>
                  <a:srgbClr val="00B0F0"/>
                </a:solidFill>
              </a:rPr>
              <a:t>Atti di esecuzione e atti delegati</a:t>
            </a:r>
            <a:endParaRPr lang="it-IT" dirty="0">
              <a:solidFill>
                <a:srgbClr val="00B0F0"/>
              </a:solidFill>
            </a:endParaRPr>
          </a:p>
        </p:txBody>
      </p:sp>
      <p:sp>
        <p:nvSpPr>
          <p:cNvPr id="3" name="Segnaposto contenuto 2">
            <a:extLst>
              <a:ext uri="{FF2B5EF4-FFF2-40B4-BE49-F238E27FC236}">
                <a16:creationId xmlns:a16="http://schemas.microsoft.com/office/drawing/2014/main" id="{734619FE-13EF-BF80-D461-9306A78C8886}"/>
              </a:ext>
            </a:extLst>
          </p:cNvPr>
          <p:cNvSpPr>
            <a:spLocks noGrp="1"/>
          </p:cNvSpPr>
          <p:nvPr>
            <p:ph idx="1"/>
          </p:nvPr>
        </p:nvSpPr>
        <p:spPr/>
        <p:txBody>
          <a:bodyPr/>
          <a:lstStyle/>
          <a:p>
            <a:pPr marL="0" indent="0">
              <a:buFontTx/>
              <a:buNone/>
            </a:pPr>
            <a:r>
              <a:rPr lang="it-IT" altLang="it-IT" b="1" dirty="0">
                <a:solidFill>
                  <a:srgbClr val="0070C0"/>
                </a:solidFill>
              </a:rPr>
              <a:t>Atti di esecuzione e delegati</a:t>
            </a:r>
            <a:r>
              <a:rPr lang="it-IT" altLang="it-IT" dirty="0"/>
              <a:t>: procedure previste dagli artt. 290 e 291 TFUE.</a:t>
            </a:r>
          </a:p>
          <a:p>
            <a:r>
              <a:rPr lang="it-IT" altLang="it-IT" dirty="0"/>
              <a:t>Collegamento con un </a:t>
            </a:r>
            <a:r>
              <a:rPr lang="it-IT" altLang="it-IT" b="1" dirty="0">
                <a:solidFill>
                  <a:srgbClr val="0070C0"/>
                </a:solidFill>
              </a:rPr>
              <a:t>atto di base</a:t>
            </a:r>
            <a:r>
              <a:rPr lang="it-IT" altLang="it-IT" dirty="0"/>
              <a:t>, rispetto al quale sono tendenzialmente subordinati.</a:t>
            </a:r>
          </a:p>
          <a:p>
            <a:r>
              <a:rPr lang="it-IT" altLang="it-IT" dirty="0"/>
              <a:t>Capacità degli atti di attuazione di integrare o modificare elementi non essenziali.</a:t>
            </a:r>
          </a:p>
          <a:p>
            <a:r>
              <a:rPr lang="it-IT" dirty="0"/>
              <a:t>A determinate condizioni, alla Commissione europea può essere conferito il potere di adottare atti delegati o di esecuzione</a:t>
            </a:r>
            <a:endParaRPr lang="it-IT" altLang="it-IT" dirty="0"/>
          </a:p>
          <a:p>
            <a:endParaRPr lang="it-IT" dirty="0"/>
          </a:p>
        </p:txBody>
      </p:sp>
    </p:spTree>
    <p:extLst>
      <p:ext uri="{BB962C8B-B14F-4D97-AF65-F5344CB8AC3E}">
        <p14:creationId xmlns:p14="http://schemas.microsoft.com/office/powerpoint/2010/main" val="961992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F4793B-55EF-3227-2C24-4F9F4B764CF4}"/>
              </a:ext>
            </a:extLst>
          </p:cNvPr>
          <p:cNvSpPr>
            <a:spLocks noGrp="1"/>
          </p:cNvSpPr>
          <p:nvPr>
            <p:ph type="title"/>
          </p:nvPr>
        </p:nvSpPr>
        <p:spPr/>
        <p:txBody>
          <a:bodyPr/>
          <a:lstStyle/>
          <a:p>
            <a:r>
              <a:rPr lang="it-IT" altLang="it-IT" b="1" dirty="0">
                <a:solidFill>
                  <a:srgbClr val="00B0F0"/>
                </a:solidFill>
              </a:rPr>
              <a:t>Atti delegati</a:t>
            </a:r>
            <a:endParaRPr lang="it-IT" dirty="0"/>
          </a:p>
        </p:txBody>
      </p:sp>
      <p:sp>
        <p:nvSpPr>
          <p:cNvPr id="3" name="Segnaposto contenuto 2">
            <a:extLst>
              <a:ext uri="{FF2B5EF4-FFF2-40B4-BE49-F238E27FC236}">
                <a16:creationId xmlns:a16="http://schemas.microsoft.com/office/drawing/2014/main" id="{A3D225C3-BF25-6263-C8A5-85228C708C3E}"/>
              </a:ext>
            </a:extLst>
          </p:cNvPr>
          <p:cNvSpPr>
            <a:spLocks noGrp="1"/>
          </p:cNvSpPr>
          <p:nvPr>
            <p:ph idx="1"/>
          </p:nvPr>
        </p:nvSpPr>
        <p:spPr/>
        <p:txBody>
          <a:bodyPr>
            <a:normAutofit lnSpcReduction="10000"/>
          </a:bodyPr>
          <a:lstStyle/>
          <a:p>
            <a:pPr algn="just"/>
            <a:r>
              <a:rPr lang="it-IT" dirty="0"/>
              <a:t>Gli </a:t>
            </a:r>
            <a:r>
              <a:rPr lang="it-IT" b="1" dirty="0">
                <a:solidFill>
                  <a:srgbClr val="0070C0"/>
                </a:solidFill>
              </a:rPr>
              <a:t>atti delegati </a:t>
            </a:r>
            <a:r>
              <a:rPr lang="it-IT" dirty="0"/>
              <a:t>sono definiti dai trattati come atti non legislativi di portata generale e possono essere adottati solo in presenza di una delega di poteri contenuta in un atto legislativo, del quale possono integrare o modificare determinati elementi non essenziali.</a:t>
            </a:r>
            <a:br>
              <a:rPr lang="it-IT" dirty="0"/>
            </a:br>
            <a:br>
              <a:rPr lang="it-IT" dirty="0"/>
            </a:br>
            <a:r>
              <a:rPr lang="it-IT" dirty="0"/>
              <a:t>In tal modo la Commissione può reagire in modo rapido e flessibile, per esempio, ai requisiti normativi utilizzando le sue conoscenze tecniche. </a:t>
            </a:r>
          </a:p>
          <a:p>
            <a:pPr algn="just"/>
            <a:r>
              <a:rPr lang="it-IT" dirty="0"/>
              <a:t>Ciò potrebbe riguardare, ad esempio, settori quali le informazioni di viaggio, la sicurezza di alimenti e mangimi, la salute e il benessere degli animali e la salute dei vegetali.</a:t>
            </a:r>
          </a:p>
        </p:txBody>
      </p:sp>
    </p:spTree>
    <p:extLst>
      <p:ext uri="{BB962C8B-B14F-4D97-AF65-F5344CB8AC3E}">
        <p14:creationId xmlns:p14="http://schemas.microsoft.com/office/powerpoint/2010/main" val="3809922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E2BE7E-22D8-B839-B3D2-AA89910C20D6}"/>
              </a:ext>
            </a:extLst>
          </p:cNvPr>
          <p:cNvSpPr>
            <a:spLocks noGrp="1"/>
          </p:cNvSpPr>
          <p:nvPr>
            <p:ph type="title"/>
          </p:nvPr>
        </p:nvSpPr>
        <p:spPr>
          <a:xfrm>
            <a:off x="838200" y="365125"/>
            <a:ext cx="10515600" cy="699587"/>
          </a:xfrm>
        </p:spPr>
        <p:txBody>
          <a:bodyPr/>
          <a:lstStyle/>
          <a:p>
            <a:r>
              <a:rPr lang="it-IT" altLang="it-IT" b="1" dirty="0">
                <a:solidFill>
                  <a:srgbClr val="00B0F0"/>
                </a:solidFill>
              </a:rPr>
              <a:t>Atti di esecuzione</a:t>
            </a:r>
            <a:endParaRPr lang="it-IT" dirty="0"/>
          </a:p>
        </p:txBody>
      </p:sp>
      <p:sp>
        <p:nvSpPr>
          <p:cNvPr id="3" name="Segnaposto contenuto 2">
            <a:extLst>
              <a:ext uri="{FF2B5EF4-FFF2-40B4-BE49-F238E27FC236}">
                <a16:creationId xmlns:a16="http://schemas.microsoft.com/office/drawing/2014/main" id="{3AD0BBA7-F7D6-ECC1-9DF7-8FF6CC719706}"/>
              </a:ext>
            </a:extLst>
          </p:cNvPr>
          <p:cNvSpPr>
            <a:spLocks noGrp="1"/>
          </p:cNvSpPr>
          <p:nvPr>
            <p:ph idx="1"/>
          </p:nvPr>
        </p:nvSpPr>
        <p:spPr>
          <a:xfrm>
            <a:off x="838200" y="1265129"/>
            <a:ext cx="10515600" cy="5227746"/>
          </a:xfrm>
        </p:spPr>
        <p:txBody>
          <a:bodyPr>
            <a:normAutofit fontScale="47500" lnSpcReduction="20000"/>
          </a:bodyPr>
          <a:lstStyle/>
          <a:p>
            <a:pPr algn="l"/>
            <a:r>
              <a:rPr lang="it-IT" sz="5100" dirty="0"/>
              <a:t>L'attuazione del diritto dell'Unione è principalmente un compito degli Stati membri. </a:t>
            </a:r>
          </a:p>
          <a:p>
            <a:pPr algn="l"/>
            <a:r>
              <a:rPr lang="it-IT" sz="5100" dirty="0"/>
              <a:t>Tuttavia, quando devono essere garantite condizioni uniformi di esecuzione degli atti giuridicamente vincolanti dell'Unione, vanno conferite competenze di esecuzione alla Commissione o, in casi specifici debitamente motivati e nelle circostanze di cui agli articoli 24 e 26 TUE, al Consiglio.</a:t>
            </a:r>
          </a:p>
          <a:p>
            <a:pPr algn="l"/>
            <a:r>
              <a:rPr lang="it-IT" sz="5100" dirty="0" err="1">
                <a:solidFill>
                  <a:srgbClr val="0070C0"/>
                </a:solidFill>
              </a:rPr>
              <a:t>Comitatologia</a:t>
            </a:r>
            <a:r>
              <a:rPr lang="it-IT" sz="5100"/>
              <a:t>: </a:t>
            </a:r>
          </a:p>
          <a:p>
            <a:pPr lvl="1"/>
            <a:r>
              <a:rPr lang="it-IT" sz="4700"/>
              <a:t>è </a:t>
            </a:r>
            <a:r>
              <a:rPr lang="it-IT" sz="4700" dirty="0"/>
              <a:t>la procedura che disciplina l'adozione di una parte significativa degli atti di esecuzione da parte della Commissione. Non si applica agli atti di esecuzione adottati dal Consiglio.</a:t>
            </a:r>
          </a:p>
          <a:p>
            <a:pPr lvl="1"/>
            <a:r>
              <a:rPr lang="it-IT" sz="4700" dirty="0"/>
              <a:t>La </a:t>
            </a:r>
            <a:r>
              <a:rPr lang="it-IT" sz="4700" dirty="0" err="1"/>
              <a:t>comitatologia</a:t>
            </a:r>
            <a:r>
              <a:rPr lang="it-IT" sz="4700" dirty="0"/>
              <a:t> non è obbligatoria per tutti gli atti di esecuzione della Commissione: in alcuni casi alla Commissione può infatti essere conferito il potere di adottare atti di esecuzione senza consultare un comitato (ad esempio, per l'assegnazione di sovvenzioni al di sotto di un determinato importo).</a:t>
            </a:r>
          </a:p>
          <a:p>
            <a:pPr lvl="1"/>
            <a:r>
              <a:rPr lang="it-IT" sz="4700" dirty="0"/>
              <a:t>Di norma, la procedura di </a:t>
            </a:r>
            <a:r>
              <a:rPr lang="it-IT" sz="4700" dirty="0" err="1"/>
              <a:t>comitatologia</a:t>
            </a:r>
            <a:r>
              <a:rPr lang="it-IT" sz="4700" dirty="0"/>
              <a:t> ha una durata che va da alcuni giorni ad alcuni mesi. Data la loro natura tecnica, gli atti di esecuzione richiedono generalmente conoscenze specialistiche ed è per questo che i comitati coinvolti nella procedura riuniscono esperti degli Stati membri.</a:t>
            </a:r>
          </a:p>
          <a:p>
            <a:endParaRPr lang="it-IT" dirty="0"/>
          </a:p>
        </p:txBody>
      </p:sp>
    </p:spTree>
    <p:extLst>
      <p:ext uri="{BB962C8B-B14F-4D97-AF65-F5344CB8AC3E}">
        <p14:creationId xmlns:p14="http://schemas.microsoft.com/office/powerpoint/2010/main" val="375619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C47C56-3444-DDE7-0841-8E98DA793133}"/>
              </a:ext>
            </a:extLst>
          </p:cNvPr>
          <p:cNvSpPr>
            <a:spLocks noGrp="1"/>
          </p:cNvSpPr>
          <p:nvPr>
            <p:ph type="title"/>
          </p:nvPr>
        </p:nvSpPr>
        <p:spPr/>
        <p:txBody>
          <a:bodyPr/>
          <a:lstStyle/>
          <a:p>
            <a:r>
              <a:rPr lang="it-IT" b="1" dirty="0">
                <a:solidFill>
                  <a:srgbClr val="00B0F0"/>
                </a:solidFill>
              </a:rPr>
              <a:t>Atti non vincolanti</a:t>
            </a:r>
          </a:p>
        </p:txBody>
      </p:sp>
      <p:sp>
        <p:nvSpPr>
          <p:cNvPr id="3" name="Segnaposto contenuto 2">
            <a:extLst>
              <a:ext uri="{FF2B5EF4-FFF2-40B4-BE49-F238E27FC236}">
                <a16:creationId xmlns:a16="http://schemas.microsoft.com/office/drawing/2014/main" id="{46D8FF17-F909-8B1E-79B3-09966BE1928C}"/>
              </a:ext>
            </a:extLst>
          </p:cNvPr>
          <p:cNvSpPr>
            <a:spLocks noGrp="1"/>
          </p:cNvSpPr>
          <p:nvPr>
            <p:ph idx="1"/>
          </p:nvPr>
        </p:nvSpPr>
        <p:spPr/>
        <p:txBody>
          <a:bodyPr/>
          <a:lstStyle/>
          <a:p>
            <a:pPr marL="0" indent="0">
              <a:buFontTx/>
              <a:buNone/>
            </a:pPr>
            <a:r>
              <a:rPr lang="it-IT" altLang="it-IT" b="1" dirty="0">
                <a:solidFill>
                  <a:srgbClr val="0070C0"/>
                </a:solidFill>
              </a:rPr>
              <a:t>Atti non vincolanti.</a:t>
            </a:r>
          </a:p>
          <a:p>
            <a:r>
              <a:rPr lang="it-IT" altLang="it-IT" dirty="0"/>
              <a:t>Raccomandazioni e pareri: </a:t>
            </a:r>
          </a:p>
          <a:p>
            <a:r>
              <a:rPr lang="it-IT" altLang="it-IT" dirty="0"/>
              <a:t>mancanza di effetti giuridici vincolanti per SM e istituzioni, che possono solo aderirvi spontaneamente.</a:t>
            </a:r>
          </a:p>
          <a:p>
            <a:r>
              <a:rPr lang="it-IT" altLang="it-IT" dirty="0"/>
              <a:t>Valore interpretativo.</a:t>
            </a:r>
          </a:p>
          <a:p>
            <a:r>
              <a:rPr lang="it-IT" altLang="it-IT" dirty="0"/>
              <a:t>Frequente utilizzazione nelle procedure decisionali interistituzionali.</a:t>
            </a:r>
          </a:p>
          <a:p>
            <a:endParaRPr lang="it-IT" dirty="0"/>
          </a:p>
        </p:txBody>
      </p:sp>
    </p:spTree>
    <p:extLst>
      <p:ext uri="{BB962C8B-B14F-4D97-AF65-F5344CB8AC3E}">
        <p14:creationId xmlns:p14="http://schemas.microsoft.com/office/powerpoint/2010/main" val="3133053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155421-0B20-6BC8-B461-7F97A594B1E9}"/>
              </a:ext>
            </a:extLst>
          </p:cNvPr>
          <p:cNvSpPr>
            <a:spLocks noGrp="1"/>
          </p:cNvSpPr>
          <p:nvPr>
            <p:ph type="title"/>
          </p:nvPr>
        </p:nvSpPr>
        <p:spPr/>
        <p:txBody>
          <a:bodyPr/>
          <a:lstStyle/>
          <a:p>
            <a:r>
              <a:rPr lang="it-IT" b="1" dirty="0">
                <a:solidFill>
                  <a:srgbClr val="00B0F0"/>
                </a:solidFill>
              </a:rPr>
              <a:t>Atti atipici </a:t>
            </a:r>
          </a:p>
        </p:txBody>
      </p:sp>
      <p:sp>
        <p:nvSpPr>
          <p:cNvPr id="3" name="Segnaposto contenuto 2">
            <a:extLst>
              <a:ext uri="{FF2B5EF4-FFF2-40B4-BE49-F238E27FC236}">
                <a16:creationId xmlns:a16="http://schemas.microsoft.com/office/drawing/2014/main" id="{DCE91BC6-3B79-CDD0-05B1-48D5E0E4259C}"/>
              </a:ext>
            </a:extLst>
          </p:cNvPr>
          <p:cNvSpPr>
            <a:spLocks noGrp="1"/>
          </p:cNvSpPr>
          <p:nvPr>
            <p:ph idx="1"/>
          </p:nvPr>
        </p:nvSpPr>
        <p:spPr/>
        <p:txBody>
          <a:bodyPr/>
          <a:lstStyle/>
          <a:p>
            <a:pPr marL="0" indent="0">
              <a:buFontTx/>
              <a:buNone/>
              <a:defRPr/>
            </a:pPr>
            <a:r>
              <a:rPr lang="it-IT" b="1" dirty="0">
                <a:solidFill>
                  <a:srgbClr val="0070C0"/>
                </a:solidFill>
              </a:rPr>
              <a:t>Atti atipici</a:t>
            </a:r>
            <a:r>
              <a:rPr lang="it-IT" b="1" dirty="0"/>
              <a:t>.</a:t>
            </a:r>
          </a:p>
          <a:p>
            <a:pPr marL="0" indent="0">
              <a:buFontTx/>
              <a:buNone/>
              <a:defRPr/>
            </a:pPr>
            <a:r>
              <a:rPr lang="it-IT" dirty="0"/>
              <a:t>Categorie:</a:t>
            </a:r>
          </a:p>
          <a:p>
            <a:pPr>
              <a:defRPr/>
            </a:pPr>
            <a:r>
              <a:rPr lang="it-IT" dirty="0"/>
              <a:t>Atti previsti dai Trattati: atti indicati in specifiche previsioni, capaci anche di produrre effetti giuridici (atti PESC, bilancio, ecc.);</a:t>
            </a:r>
          </a:p>
          <a:p>
            <a:pPr>
              <a:defRPr/>
            </a:pPr>
            <a:r>
              <a:rPr lang="it-IT" dirty="0"/>
              <a:t>Atti non previsti dai Trattati ma usati in via di prassi: comunicazioni Commissione.</a:t>
            </a:r>
          </a:p>
          <a:p>
            <a:endParaRPr lang="it-IT" dirty="0"/>
          </a:p>
        </p:txBody>
      </p:sp>
    </p:spTree>
    <p:extLst>
      <p:ext uri="{BB962C8B-B14F-4D97-AF65-F5344CB8AC3E}">
        <p14:creationId xmlns:p14="http://schemas.microsoft.com/office/powerpoint/2010/main" val="341975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1D8345-0A04-5C5A-BE1A-87D5CD849903}"/>
              </a:ext>
            </a:extLst>
          </p:cNvPr>
          <p:cNvSpPr>
            <a:spLocks noGrp="1"/>
          </p:cNvSpPr>
          <p:nvPr>
            <p:ph type="title"/>
          </p:nvPr>
        </p:nvSpPr>
        <p:spPr/>
        <p:txBody>
          <a:bodyPr/>
          <a:lstStyle/>
          <a:p>
            <a:r>
              <a:rPr lang="it-IT" b="1" dirty="0">
                <a:solidFill>
                  <a:srgbClr val="00B0F0"/>
                </a:solidFill>
              </a:rPr>
              <a:t>Accordi interistituzionali</a:t>
            </a:r>
          </a:p>
        </p:txBody>
      </p:sp>
      <p:sp>
        <p:nvSpPr>
          <p:cNvPr id="3" name="Segnaposto contenuto 2">
            <a:extLst>
              <a:ext uri="{FF2B5EF4-FFF2-40B4-BE49-F238E27FC236}">
                <a16:creationId xmlns:a16="http://schemas.microsoft.com/office/drawing/2014/main" id="{6F194893-4368-9899-5070-C69BBC313F14}"/>
              </a:ext>
            </a:extLst>
          </p:cNvPr>
          <p:cNvSpPr>
            <a:spLocks noGrp="1"/>
          </p:cNvSpPr>
          <p:nvPr>
            <p:ph idx="1"/>
          </p:nvPr>
        </p:nvSpPr>
        <p:spPr/>
        <p:txBody>
          <a:bodyPr/>
          <a:lstStyle/>
          <a:p>
            <a:r>
              <a:rPr lang="it-IT" altLang="it-IT" dirty="0"/>
              <a:t>Il Parlamento europeo, il Consiglio e la Commissione procedono a reciproche consultazioni e definiscono di comune accordo le modalità della cooperazione. </a:t>
            </a:r>
          </a:p>
          <a:p>
            <a:r>
              <a:rPr lang="it-IT" altLang="it-IT" dirty="0"/>
              <a:t>A tale scopo, nel rispetto dei trattati, possono concludere </a:t>
            </a:r>
            <a:r>
              <a:rPr lang="it-IT" altLang="it-IT" b="1" dirty="0">
                <a:solidFill>
                  <a:srgbClr val="0070C0"/>
                </a:solidFill>
              </a:rPr>
              <a:t>accordi interistituzionali</a:t>
            </a:r>
            <a:r>
              <a:rPr lang="it-IT" altLang="it-IT" dirty="0"/>
              <a:t> che possono assumere carattere vincolante (Art. 295 TFUE).</a:t>
            </a:r>
          </a:p>
          <a:p>
            <a:endParaRPr lang="it-IT" dirty="0"/>
          </a:p>
        </p:txBody>
      </p:sp>
    </p:spTree>
    <p:extLst>
      <p:ext uri="{BB962C8B-B14F-4D97-AF65-F5344CB8AC3E}">
        <p14:creationId xmlns:p14="http://schemas.microsoft.com/office/powerpoint/2010/main" val="3877366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B2951-CB5C-8EBE-0085-338052995D10}"/>
              </a:ext>
            </a:extLst>
          </p:cNvPr>
          <p:cNvSpPr>
            <a:spLocks noGrp="1"/>
          </p:cNvSpPr>
          <p:nvPr>
            <p:ph type="title"/>
          </p:nvPr>
        </p:nvSpPr>
        <p:spPr/>
        <p:txBody>
          <a:bodyPr/>
          <a:lstStyle/>
          <a:p>
            <a:r>
              <a:rPr lang="it-IT" altLang="it-IT" sz="4400" b="1" dirty="0">
                <a:solidFill>
                  <a:srgbClr val="00B0F0"/>
                </a:solidFill>
              </a:rPr>
              <a:t>Procedura di parere dinanzi alla CGUE</a:t>
            </a:r>
            <a:endParaRPr lang="it-IT" dirty="0">
              <a:solidFill>
                <a:srgbClr val="00B0F0"/>
              </a:solidFill>
            </a:endParaRPr>
          </a:p>
        </p:txBody>
      </p:sp>
      <p:sp>
        <p:nvSpPr>
          <p:cNvPr id="3" name="Segnaposto contenuto 2">
            <a:extLst>
              <a:ext uri="{FF2B5EF4-FFF2-40B4-BE49-F238E27FC236}">
                <a16:creationId xmlns:a16="http://schemas.microsoft.com/office/drawing/2014/main" id="{F301FBF2-F06B-3BC1-393E-51415979B4C1}"/>
              </a:ext>
            </a:extLst>
          </p:cNvPr>
          <p:cNvSpPr>
            <a:spLocks noGrp="1"/>
          </p:cNvSpPr>
          <p:nvPr>
            <p:ph idx="1"/>
          </p:nvPr>
        </p:nvSpPr>
        <p:spPr>
          <a:xfrm>
            <a:off x="838200" y="1590805"/>
            <a:ext cx="10515600" cy="4586158"/>
          </a:xfrm>
        </p:spPr>
        <p:txBody>
          <a:bodyPr>
            <a:normAutofit lnSpcReduction="10000"/>
          </a:bodyPr>
          <a:lstStyle/>
          <a:p>
            <a:r>
              <a:rPr lang="it-IT" altLang="it-IT" sz="2800" dirty="0"/>
              <a:t>Uno Stato membro, il PE, il Consiglio o la Commissione possono domandare il parere della CGUE sulla compatibilità di un accordo previsto con i trattati. In caso di parere </a:t>
            </a:r>
            <a:r>
              <a:rPr lang="it-IT" altLang="it-IT" sz="2800" dirty="0" err="1"/>
              <a:t>negativol’accordo</a:t>
            </a:r>
            <a:r>
              <a:rPr lang="it-IT" altLang="it-IT" sz="2800" dirty="0"/>
              <a:t> non può entrare in vigore, salvo modifiche dello stesso o revisione dei trattati (Art. 218 par. 11 TFUE).</a:t>
            </a:r>
          </a:p>
          <a:p>
            <a:r>
              <a:rPr lang="it-IT" altLang="it-IT" sz="2800" dirty="0"/>
              <a:t>Necessità al fine di evitare l’entrata in vigore sul piano internazionale di un accordo contrario al diritto primario.</a:t>
            </a:r>
          </a:p>
          <a:p>
            <a:r>
              <a:rPr lang="it-IT" altLang="it-IT" sz="2800" dirty="0"/>
              <a:t>Possibilità per la CGUE di indicare le eventuali modifiche da apportare all’accordo (v. parere 1/15).</a:t>
            </a:r>
          </a:p>
          <a:p>
            <a:r>
              <a:rPr lang="it-IT" altLang="it-IT" sz="2800" dirty="0"/>
              <a:t>Potere di annullamento della decisione di conclusione anche dopo l’entrata in vigore.</a:t>
            </a:r>
          </a:p>
          <a:p>
            <a:endParaRPr lang="it-IT" dirty="0"/>
          </a:p>
        </p:txBody>
      </p:sp>
    </p:spTree>
    <p:extLst>
      <p:ext uri="{BB962C8B-B14F-4D97-AF65-F5344CB8AC3E}">
        <p14:creationId xmlns:p14="http://schemas.microsoft.com/office/powerpoint/2010/main" val="244522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A5A6DA-D791-525A-E68D-1C554020E5F8}"/>
              </a:ext>
            </a:extLst>
          </p:cNvPr>
          <p:cNvSpPr>
            <a:spLocks noGrp="1"/>
          </p:cNvSpPr>
          <p:nvPr>
            <p:ph type="title"/>
          </p:nvPr>
        </p:nvSpPr>
        <p:spPr>
          <a:xfrm>
            <a:off x="838200" y="365125"/>
            <a:ext cx="10515600" cy="699587"/>
          </a:xfrm>
        </p:spPr>
        <p:txBody>
          <a:bodyPr/>
          <a:lstStyle/>
          <a:p>
            <a:r>
              <a:rPr lang="it-IT" altLang="it-IT" sz="4400" b="1" dirty="0">
                <a:solidFill>
                  <a:srgbClr val="00B0F0"/>
                </a:solidFill>
              </a:rPr>
              <a:t>Diritto derivato</a:t>
            </a:r>
            <a:endParaRPr lang="it-IT" b="1" dirty="0">
              <a:solidFill>
                <a:srgbClr val="00B0F0"/>
              </a:solidFill>
            </a:endParaRPr>
          </a:p>
        </p:txBody>
      </p:sp>
      <p:sp>
        <p:nvSpPr>
          <p:cNvPr id="3" name="Segnaposto contenuto 2">
            <a:extLst>
              <a:ext uri="{FF2B5EF4-FFF2-40B4-BE49-F238E27FC236}">
                <a16:creationId xmlns:a16="http://schemas.microsoft.com/office/drawing/2014/main" id="{E594EB5A-211E-6C9E-330D-79344608753A}"/>
              </a:ext>
            </a:extLst>
          </p:cNvPr>
          <p:cNvSpPr>
            <a:spLocks noGrp="1"/>
          </p:cNvSpPr>
          <p:nvPr>
            <p:ph idx="1"/>
          </p:nvPr>
        </p:nvSpPr>
        <p:spPr>
          <a:xfrm>
            <a:off x="838200" y="1302707"/>
            <a:ext cx="10515600" cy="4874256"/>
          </a:xfrm>
        </p:spPr>
        <p:txBody>
          <a:bodyPr>
            <a:normAutofit fontScale="92500" lnSpcReduction="10000"/>
          </a:bodyPr>
          <a:lstStyle/>
          <a:p>
            <a:pPr marL="0" indent="0">
              <a:buFontTx/>
              <a:buNone/>
              <a:defRPr/>
            </a:pPr>
            <a:r>
              <a:rPr lang="it-IT" altLang="it-IT" b="1" dirty="0">
                <a:solidFill>
                  <a:srgbClr val="0070C0"/>
                </a:solidFill>
              </a:rPr>
              <a:t>L’Art. 288 TFUE </a:t>
            </a:r>
            <a:r>
              <a:rPr lang="it-IT" altLang="it-IT" dirty="0"/>
              <a:t>contiene la lista degli atti adottati dalle istituzioni europee:</a:t>
            </a:r>
          </a:p>
          <a:p>
            <a:pPr>
              <a:defRPr/>
            </a:pPr>
            <a:r>
              <a:rPr lang="it-IT" altLang="it-IT" dirty="0"/>
              <a:t>Per esercitare le competenze dell'Unione, le istituzioni adottano:</a:t>
            </a:r>
          </a:p>
          <a:p>
            <a:pPr>
              <a:buFont typeface="Courier New" panose="02070309020205020404" pitchFamily="49" charset="0"/>
              <a:buChar char="o"/>
              <a:defRPr/>
            </a:pPr>
            <a:r>
              <a:rPr lang="it-IT" altLang="it-IT" dirty="0"/>
              <a:t>regolamenti; </a:t>
            </a:r>
          </a:p>
          <a:p>
            <a:pPr>
              <a:buFont typeface="Courier New" panose="02070309020205020404" pitchFamily="49" charset="0"/>
              <a:buChar char="o"/>
              <a:defRPr/>
            </a:pPr>
            <a:r>
              <a:rPr lang="it-IT" altLang="it-IT" dirty="0"/>
              <a:t>direttive; </a:t>
            </a:r>
          </a:p>
          <a:p>
            <a:pPr>
              <a:buFont typeface="Courier New" panose="02070309020205020404" pitchFamily="49" charset="0"/>
              <a:buChar char="o"/>
              <a:defRPr/>
            </a:pPr>
            <a:r>
              <a:rPr lang="it-IT" altLang="it-IT" dirty="0"/>
              <a:t>decisioni;</a:t>
            </a:r>
          </a:p>
          <a:p>
            <a:pPr>
              <a:buFont typeface="Courier New" panose="02070309020205020404" pitchFamily="49" charset="0"/>
              <a:buChar char="o"/>
              <a:defRPr/>
            </a:pPr>
            <a:r>
              <a:rPr lang="it-IT" altLang="it-IT" dirty="0"/>
              <a:t>raccomandazioni;</a:t>
            </a:r>
          </a:p>
          <a:p>
            <a:pPr>
              <a:buFont typeface="Courier New" panose="02070309020205020404" pitchFamily="49" charset="0"/>
              <a:buChar char="o"/>
              <a:defRPr/>
            </a:pPr>
            <a:r>
              <a:rPr lang="it-IT" altLang="it-IT" dirty="0"/>
              <a:t>Pareri.</a:t>
            </a:r>
          </a:p>
          <a:p>
            <a:pPr>
              <a:defRPr/>
            </a:pPr>
            <a:r>
              <a:rPr lang="it-IT" dirty="0"/>
              <a:t>Categorie di atti delle istituzioni:</a:t>
            </a:r>
          </a:p>
          <a:p>
            <a:pPr>
              <a:buFont typeface="Courier New" panose="02070309020205020404" pitchFamily="49" charset="0"/>
              <a:buChar char="o"/>
              <a:defRPr/>
            </a:pPr>
            <a:r>
              <a:rPr lang="it-IT" dirty="0"/>
              <a:t>Atti </a:t>
            </a:r>
            <a:r>
              <a:rPr lang="it-IT" b="1" dirty="0"/>
              <a:t>legislativi</a:t>
            </a:r>
            <a:r>
              <a:rPr lang="it-IT" dirty="0"/>
              <a:t> e non: si distinguono in base alla procedura di adozione;</a:t>
            </a:r>
          </a:p>
          <a:p>
            <a:pPr>
              <a:buFont typeface="Courier New" panose="02070309020205020404" pitchFamily="49" charset="0"/>
              <a:buChar char="o"/>
              <a:defRPr/>
            </a:pPr>
            <a:r>
              <a:rPr lang="it-IT" dirty="0"/>
              <a:t>Atti </a:t>
            </a:r>
            <a:r>
              <a:rPr lang="it-IT" b="1" dirty="0"/>
              <a:t>tipici </a:t>
            </a:r>
            <a:r>
              <a:rPr lang="it-IT" dirty="0"/>
              <a:t>e </a:t>
            </a:r>
            <a:r>
              <a:rPr lang="it-IT" b="1" dirty="0"/>
              <a:t>atipici</a:t>
            </a:r>
            <a:r>
              <a:rPr lang="it-IT" dirty="0"/>
              <a:t>: i primi li troviamo elencati nell’art. 288 TFUE;</a:t>
            </a:r>
          </a:p>
          <a:p>
            <a:pPr>
              <a:buFont typeface="Courier New" panose="02070309020205020404" pitchFamily="49" charset="0"/>
              <a:buChar char="o"/>
              <a:defRPr/>
            </a:pPr>
            <a:r>
              <a:rPr lang="it-IT" dirty="0"/>
              <a:t>Atti </a:t>
            </a:r>
            <a:r>
              <a:rPr lang="it-IT" b="1" dirty="0"/>
              <a:t>vincolanti</a:t>
            </a:r>
            <a:r>
              <a:rPr lang="it-IT" dirty="0"/>
              <a:t> e non: differenza fondata sugli effetti giuridici.</a:t>
            </a:r>
          </a:p>
          <a:p>
            <a:pPr marL="514350" indent="-514350">
              <a:buFontTx/>
              <a:buAutoNum type="arabicParenR"/>
              <a:defRPr/>
            </a:pPr>
            <a:endParaRPr lang="it-IT" altLang="it-IT" dirty="0"/>
          </a:p>
          <a:p>
            <a:endParaRPr lang="it-IT" dirty="0"/>
          </a:p>
        </p:txBody>
      </p:sp>
    </p:spTree>
    <p:extLst>
      <p:ext uri="{BB962C8B-B14F-4D97-AF65-F5344CB8AC3E}">
        <p14:creationId xmlns:p14="http://schemas.microsoft.com/office/powerpoint/2010/main" val="49567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6BBBA0-7A39-999C-1B21-ED881C354F64}"/>
              </a:ext>
            </a:extLst>
          </p:cNvPr>
          <p:cNvSpPr>
            <a:spLocks noGrp="1"/>
          </p:cNvSpPr>
          <p:nvPr>
            <p:ph type="title"/>
          </p:nvPr>
        </p:nvSpPr>
        <p:spPr/>
        <p:txBody>
          <a:bodyPr/>
          <a:lstStyle/>
          <a:p>
            <a:r>
              <a:rPr lang="it-IT" b="1" dirty="0">
                <a:solidFill>
                  <a:srgbClr val="00B0F0"/>
                </a:solidFill>
              </a:rPr>
              <a:t>Regolamenti</a:t>
            </a:r>
          </a:p>
        </p:txBody>
      </p:sp>
      <p:sp>
        <p:nvSpPr>
          <p:cNvPr id="3" name="Segnaposto contenuto 2">
            <a:extLst>
              <a:ext uri="{FF2B5EF4-FFF2-40B4-BE49-F238E27FC236}">
                <a16:creationId xmlns:a16="http://schemas.microsoft.com/office/drawing/2014/main" id="{D8960623-00FC-08A7-7413-8393AA8B64F9}"/>
              </a:ext>
            </a:extLst>
          </p:cNvPr>
          <p:cNvSpPr>
            <a:spLocks noGrp="1"/>
          </p:cNvSpPr>
          <p:nvPr>
            <p:ph idx="1"/>
          </p:nvPr>
        </p:nvSpPr>
        <p:spPr/>
        <p:txBody>
          <a:bodyPr/>
          <a:lstStyle/>
          <a:p>
            <a:pPr marL="0" indent="0">
              <a:buFontTx/>
              <a:buNone/>
              <a:defRPr/>
            </a:pPr>
            <a:r>
              <a:rPr lang="it-IT" altLang="it-IT" dirty="0"/>
              <a:t>Caratteristiche generali:</a:t>
            </a:r>
          </a:p>
          <a:p>
            <a:pPr>
              <a:defRPr/>
            </a:pPr>
            <a:r>
              <a:rPr lang="it-IT" altLang="it-IT" b="1" dirty="0">
                <a:solidFill>
                  <a:srgbClr val="0070C0"/>
                </a:solidFill>
              </a:rPr>
              <a:t>Portata generale</a:t>
            </a:r>
            <a:r>
              <a:rPr lang="it-IT" altLang="it-IT" dirty="0"/>
              <a:t>: vincolano tutti i soggetti dell’ordinamento UE;</a:t>
            </a:r>
          </a:p>
          <a:p>
            <a:pPr>
              <a:defRPr/>
            </a:pPr>
            <a:r>
              <a:rPr lang="it-IT" altLang="it-IT" b="1" dirty="0">
                <a:solidFill>
                  <a:srgbClr val="0070C0"/>
                </a:solidFill>
              </a:rPr>
              <a:t>Obbligatorietà integrale</a:t>
            </a:r>
            <a:r>
              <a:rPr lang="it-IT" altLang="it-IT" dirty="0"/>
              <a:t>, in tutti i loro elementi;</a:t>
            </a:r>
          </a:p>
          <a:p>
            <a:pPr>
              <a:defRPr/>
            </a:pPr>
            <a:r>
              <a:rPr lang="it-IT" altLang="it-IT" b="1" dirty="0">
                <a:solidFill>
                  <a:srgbClr val="0070C0"/>
                </a:solidFill>
              </a:rPr>
              <a:t>Diretta applicabilità</a:t>
            </a:r>
            <a:r>
              <a:rPr lang="it-IT" altLang="it-IT" dirty="0"/>
              <a:t>: no necessità di adattamento (sentenza </a:t>
            </a:r>
            <a:r>
              <a:rPr lang="it-IT" altLang="it-IT" i="1" dirty="0"/>
              <a:t>Variola</a:t>
            </a:r>
            <a:r>
              <a:rPr lang="it-IT" altLang="it-IT" dirty="0"/>
              <a:t>).</a:t>
            </a:r>
          </a:p>
          <a:p>
            <a:pPr>
              <a:defRPr/>
            </a:pPr>
            <a:r>
              <a:rPr lang="it-IT" dirty="0"/>
              <a:t>Esso è rivolto a categorie astratte di persone, non a specifici individui.</a:t>
            </a:r>
          </a:p>
          <a:p>
            <a:pPr>
              <a:defRPr/>
            </a:pPr>
            <a:r>
              <a:rPr lang="it-IT" dirty="0"/>
              <a:t>I regolamenti hanno lo scopo di garantire l’applicazione uniforme in tutta l’Unione della rispettiva normativa</a:t>
            </a:r>
            <a:endParaRPr lang="it-IT" altLang="it-IT" dirty="0"/>
          </a:p>
          <a:p>
            <a:endParaRPr lang="it-IT" dirty="0"/>
          </a:p>
        </p:txBody>
      </p:sp>
    </p:spTree>
    <p:extLst>
      <p:ext uri="{BB962C8B-B14F-4D97-AF65-F5344CB8AC3E}">
        <p14:creationId xmlns:p14="http://schemas.microsoft.com/office/powerpoint/2010/main" val="89092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7C1944-88AA-6E7B-C5E6-84BE21A80C22}"/>
              </a:ext>
            </a:extLst>
          </p:cNvPr>
          <p:cNvSpPr>
            <a:spLocks noGrp="1"/>
          </p:cNvSpPr>
          <p:nvPr>
            <p:ph type="title"/>
          </p:nvPr>
        </p:nvSpPr>
        <p:spPr>
          <a:xfrm>
            <a:off x="838200" y="365126"/>
            <a:ext cx="10515600" cy="862426"/>
          </a:xfrm>
        </p:spPr>
        <p:txBody>
          <a:bodyPr/>
          <a:lstStyle/>
          <a:p>
            <a:r>
              <a:rPr lang="it-IT" b="1" dirty="0">
                <a:solidFill>
                  <a:srgbClr val="00B0F0"/>
                </a:solidFill>
              </a:rPr>
              <a:t>Regolamenti</a:t>
            </a:r>
            <a:endParaRPr lang="it-IT" dirty="0"/>
          </a:p>
        </p:txBody>
      </p:sp>
      <p:sp>
        <p:nvSpPr>
          <p:cNvPr id="3" name="Segnaposto contenuto 2">
            <a:extLst>
              <a:ext uri="{FF2B5EF4-FFF2-40B4-BE49-F238E27FC236}">
                <a16:creationId xmlns:a16="http://schemas.microsoft.com/office/drawing/2014/main" id="{425726F6-B154-4D57-5F19-CEFC864FACF3}"/>
              </a:ext>
            </a:extLst>
          </p:cNvPr>
          <p:cNvSpPr>
            <a:spLocks noGrp="1"/>
          </p:cNvSpPr>
          <p:nvPr>
            <p:ph idx="1"/>
          </p:nvPr>
        </p:nvSpPr>
        <p:spPr>
          <a:xfrm>
            <a:off x="838200" y="1340285"/>
            <a:ext cx="10515600" cy="4836678"/>
          </a:xfrm>
        </p:spPr>
        <p:txBody>
          <a:bodyPr/>
          <a:lstStyle/>
          <a:p>
            <a:pPr algn="l">
              <a:buFont typeface="Arial" panose="020B0604020202020204" pitchFamily="34" charset="0"/>
              <a:buChar char="•"/>
            </a:pPr>
            <a:r>
              <a:rPr lang="it-IT" sz="2600" dirty="0"/>
              <a:t>Un regolamento deve essere rispettato pienamente da coloro ai quali si applica ed è direttamente applicabile negli Stati membri. </a:t>
            </a:r>
          </a:p>
          <a:p>
            <a:pPr algn="l">
              <a:buFont typeface="Arial" panose="020B0604020202020204" pitchFamily="34" charset="0"/>
              <a:buChar char="•"/>
            </a:pPr>
            <a:r>
              <a:rPr lang="it-IT" sz="2600" dirty="0"/>
              <a:t>Ciò significa che:</a:t>
            </a:r>
          </a:p>
          <a:p>
            <a:pPr marL="742950" lvl="1" indent="-285750" algn="l">
              <a:buFont typeface="Arial" panose="020B0604020202020204" pitchFamily="34" charset="0"/>
              <a:buChar char="•"/>
            </a:pPr>
            <a:r>
              <a:rPr lang="it-IT" sz="2600" dirty="0"/>
              <a:t>si applica direttamente negli Stati membri dopo la sua entrata in vigore, senza richiedere il recepimento  nel diritto nazionale;</a:t>
            </a:r>
          </a:p>
          <a:p>
            <a:pPr marL="742950" lvl="1" indent="-285750" algn="l">
              <a:buFont typeface="Arial" panose="020B0604020202020204" pitchFamily="34" charset="0"/>
              <a:buChar char="•"/>
            </a:pPr>
            <a:r>
              <a:rPr lang="it-IT" sz="2600" dirty="0"/>
              <a:t>può creare diritti e doveri per le persone e può pertanto essere fatto valere dinanzi ai tribunali nazionali;</a:t>
            </a:r>
          </a:p>
          <a:p>
            <a:pPr marL="742950" lvl="1" indent="-285750" algn="l">
              <a:buFont typeface="Arial" panose="020B0604020202020204" pitchFamily="34" charset="0"/>
              <a:buChar char="•"/>
            </a:pPr>
            <a:r>
              <a:rPr lang="it-IT" sz="2600" dirty="0"/>
              <a:t>può essere utilizzato come riferimento dalle persone nei rapporti con altre persone, Stati membri e autorità dell’Unione.</a:t>
            </a:r>
          </a:p>
          <a:p>
            <a:endParaRPr lang="it-IT" dirty="0"/>
          </a:p>
        </p:txBody>
      </p:sp>
    </p:spTree>
    <p:extLst>
      <p:ext uri="{BB962C8B-B14F-4D97-AF65-F5344CB8AC3E}">
        <p14:creationId xmlns:p14="http://schemas.microsoft.com/office/powerpoint/2010/main" val="6416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6B0C32-6F8A-17EF-4269-081F00F69F8D}"/>
              </a:ext>
            </a:extLst>
          </p:cNvPr>
          <p:cNvSpPr>
            <a:spLocks noGrp="1"/>
          </p:cNvSpPr>
          <p:nvPr>
            <p:ph type="title"/>
          </p:nvPr>
        </p:nvSpPr>
        <p:spPr/>
        <p:txBody>
          <a:bodyPr/>
          <a:lstStyle/>
          <a:p>
            <a:r>
              <a:rPr lang="it-IT" b="1" dirty="0">
                <a:solidFill>
                  <a:srgbClr val="00B0F0"/>
                </a:solidFill>
              </a:rPr>
              <a:t>Direttive </a:t>
            </a:r>
          </a:p>
        </p:txBody>
      </p:sp>
      <p:sp>
        <p:nvSpPr>
          <p:cNvPr id="3" name="Segnaposto contenuto 2">
            <a:extLst>
              <a:ext uri="{FF2B5EF4-FFF2-40B4-BE49-F238E27FC236}">
                <a16:creationId xmlns:a16="http://schemas.microsoft.com/office/drawing/2014/main" id="{38760D14-9328-FF69-C59C-3D13807DECF1}"/>
              </a:ext>
            </a:extLst>
          </p:cNvPr>
          <p:cNvSpPr>
            <a:spLocks noGrp="1"/>
          </p:cNvSpPr>
          <p:nvPr>
            <p:ph idx="1"/>
          </p:nvPr>
        </p:nvSpPr>
        <p:spPr>
          <a:xfrm>
            <a:off x="838200" y="1515649"/>
            <a:ext cx="10515600" cy="4661314"/>
          </a:xfrm>
        </p:spPr>
        <p:txBody>
          <a:bodyPr>
            <a:normAutofit/>
          </a:bodyPr>
          <a:lstStyle/>
          <a:p>
            <a:pPr marL="0" indent="0" algn="just">
              <a:buNone/>
              <a:defRPr/>
            </a:pPr>
            <a:r>
              <a:rPr lang="it-IT" sz="2400" b="0" i="0" u="none" strike="noStrike" dirty="0">
                <a:solidFill>
                  <a:srgbClr val="000000"/>
                </a:solidFill>
                <a:effectLst/>
                <a:latin typeface="-webkit-standard"/>
              </a:rPr>
              <a:t>L’articolo 288 del trattato sul funzionamento dell’Unione europea stabilisce che le direttive vincolano lo Stato membro (uno solo, più di uno o tutti) cui sono rivolte per quanto riguarda il risultato da raggiungere, lasciando alle autorità nazionali il potere di scegliere la forma e i mezzi per raggiungere tale scopo.</a:t>
            </a:r>
          </a:p>
          <a:p>
            <a:pPr marL="0" indent="0">
              <a:buFontTx/>
              <a:buNone/>
              <a:defRPr/>
            </a:pPr>
            <a:r>
              <a:rPr lang="it-IT" altLang="it-IT" dirty="0"/>
              <a:t>Caratteristiche generali:</a:t>
            </a:r>
          </a:p>
          <a:p>
            <a:pPr>
              <a:defRPr/>
            </a:pPr>
            <a:r>
              <a:rPr lang="it-IT" altLang="it-IT" b="1" dirty="0">
                <a:solidFill>
                  <a:srgbClr val="0070C0"/>
                </a:solidFill>
              </a:rPr>
              <a:t>Portata individuale</a:t>
            </a:r>
            <a:r>
              <a:rPr lang="it-IT" altLang="it-IT" dirty="0"/>
              <a:t>;</a:t>
            </a:r>
          </a:p>
          <a:p>
            <a:pPr>
              <a:defRPr/>
            </a:pPr>
            <a:r>
              <a:rPr lang="it-IT" altLang="it-IT" b="1" dirty="0">
                <a:solidFill>
                  <a:srgbClr val="0070C0"/>
                </a:solidFill>
              </a:rPr>
              <a:t>Obbligatorietà</a:t>
            </a:r>
            <a:r>
              <a:rPr lang="it-IT" altLang="it-IT" b="1" dirty="0"/>
              <a:t> </a:t>
            </a:r>
            <a:r>
              <a:rPr lang="it-IT" altLang="it-IT" b="1" dirty="0">
                <a:solidFill>
                  <a:srgbClr val="0070C0"/>
                </a:solidFill>
              </a:rPr>
              <a:t>integrale</a:t>
            </a:r>
            <a:r>
              <a:rPr lang="it-IT" altLang="it-IT" dirty="0"/>
              <a:t>: </a:t>
            </a:r>
            <a:r>
              <a:rPr lang="it-IT" altLang="it-IT" b="1" dirty="0">
                <a:solidFill>
                  <a:srgbClr val="0070C0"/>
                </a:solidFill>
              </a:rPr>
              <a:t>obbligo di risultato</a:t>
            </a:r>
            <a:r>
              <a:rPr lang="it-IT" altLang="it-IT" dirty="0"/>
              <a:t>, ma libertà di scelta delle </a:t>
            </a:r>
            <a:r>
              <a:rPr lang="it-IT" altLang="it-IT" b="1" dirty="0">
                <a:solidFill>
                  <a:srgbClr val="0070C0"/>
                </a:solidFill>
              </a:rPr>
              <a:t>forme </a:t>
            </a:r>
            <a:r>
              <a:rPr lang="it-IT" altLang="it-IT" dirty="0"/>
              <a:t>e dei</a:t>
            </a:r>
            <a:r>
              <a:rPr lang="it-IT" altLang="it-IT" b="1" dirty="0"/>
              <a:t> </a:t>
            </a:r>
            <a:r>
              <a:rPr lang="it-IT" altLang="it-IT" b="1" dirty="0">
                <a:solidFill>
                  <a:srgbClr val="0070C0"/>
                </a:solidFill>
              </a:rPr>
              <a:t>mezzi</a:t>
            </a:r>
            <a:r>
              <a:rPr lang="it-IT" altLang="it-IT" dirty="0"/>
              <a:t>;</a:t>
            </a:r>
          </a:p>
          <a:p>
            <a:pPr>
              <a:defRPr/>
            </a:pPr>
            <a:r>
              <a:rPr lang="it-IT" altLang="it-IT" b="1" dirty="0">
                <a:solidFill>
                  <a:srgbClr val="0070C0"/>
                </a:solidFill>
              </a:rPr>
              <a:t>Mancanza di diretta applicabilità</a:t>
            </a:r>
            <a:r>
              <a:rPr lang="it-IT" altLang="it-IT" dirty="0"/>
              <a:t>: necessità di attuazione.</a:t>
            </a:r>
          </a:p>
          <a:p>
            <a:pPr>
              <a:defRPr/>
            </a:pPr>
            <a:r>
              <a:rPr lang="it-IT" altLang="it-IT" b="1" dirty="0">
                <a:solidFill>
                  <a:srgbClr val="0070C0"/>
                </a:solidFill>
              </a:rPr>
              <a:t>Obbligo di attuazione delle direttive</a:t>
            </a:r>
            <a:r>
              <a:rPr lang="it-IT" altLang="it-IT" b="1" dirty="0"/>
              <a:t>.</a:t>
            </a:r>
          </a:p>
          <a:p>
            <a:pPr marL="514350" indent="-514350">
              <a:buFontTx/>
              <a:buAutoNum type="arabicParenR"/>
              <a:defRPr/>
            </a:pPr>
            <a:endParaRPr lang="it-IT" altLang="it-IT" dirty="0"/>
          </a:p>
          <a:p>
            <a:endParaRPr lang="it-IT" dirty="0"/>
          </a:p>
        </p:txBody>
      </p:sp>
    </p:spTree>
    <p:extLst>
      <p:ext uri="{BB962C8B-B14F-4D97-AF65-F5344CB8AC3E}">
        <p14:creationId xmlns:p14="http://schemas.microsoft.com/office/powerpoint/2010/main" val="333498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49D421-2B8C-5D5F-016A-1B1F4B5CA9DE}"/>
              </a:ext>
            </a:extLst>
          </p:cNvPr>
          <p:cNvSpPr>
            <a:spLocks noGrp="1"/>
          </p:cNvSpPr>
          <p:nvPr>
            <p:ph type="title"/>
          </p:nvPr>
        </p:nvSpPr>
        <p:spPr>
          <a:xfrm>
            <a:off x="838200" y="365125"/>
            <a:ext cx="10515600" cy="511697"/>
          </a:xfrm>
        </p:spPr>
        <p:txBody>
          <a:bodyPr>
            <a:normAutofit fontScale="90000"/>
          </a:bodyPr>
          <a:lstStyle/>
          <a:p>
            <a:r>
              <a:rPr lang="it-IT" b="1" dirty="0">
                <a:solidFill>
                  <a:srgbClr val="00B0F0"/>
                </a:solidFill>
              </a:rPr>
              <a:t>Direttive</a:t>
            </a:r>
            <a:endParaRPr lang="it-IT" dirty="0"/>
          </a:p>
        </p:txBody>
      </p:sp>
      <p:sp>
        <p:nvSpPr>
          <p:cNvPr id="3" name="Segnaposto contenuto 2">
            <a:extLst>
              <a:ext uri="{FF2B5EF4-FFF2-40B4-BE49-F238E27FC236}">
                <a16:creationId xmlns:a16="http://schemas.microsoft.com/office/drawing/2014/main" id="{D067A214-6A8B-79F5-57E2-5C51590B64C7}"/>
              </a:ext>
            </a:extLst>
          </p:cNvPr>
          <p:cNvSpPr>
            <a:spLocks noGrp="1"/>
          </p:cNvSpPr>
          <p:nvPr>
            <p:ph idx="1"/>
          </p:nvPr>
        </p:nvSpPr>
        <p:spPr>
          <a:xfrm>
            <a:off x="838200" y="1039660"/>
            <a:ext cx="10515600" cy="5137303"/>
          </a:xfrm>
        </p:spPr>
        <p:txBody>
          <a:bodyPr>
            <a:normAutofit/>
          </a:bodyPr>
          <a:lstStyle/>
          <a:p>
            <a:pPr algn="just"/>
            <a:r>
              <a:rPr lang="it-IT" b="1" i="0" u="none" strike="noStrike" dirty="0">
                <a:solidFill>
                  <a:srgbClr val="0070C0"/>
                </a:solidFill>
                <a:effectLst/>
                <a:latin typeface="-webkit-standard"/>
              </a:rPr>
              <a:t>Trasposizione obbligatoria</a:t>
            </a:r>
          </a:p>
          <a:p>
            <a:pPr algn="l">
              <a:buFont typeface="Arial" panose="020B0604020202020204" pitchFamily="34" charset="0"/>
              <a:buChar char="•"/>
            </a:pPr>
            <a:r>
              <a:rPr lang="it-IT" sz="2400" dirty="0">
                <a:solidFill>
                  <a:srgbClr val="000000"/>
                </a:solidFill>
                <a:latin typeface="-webkit-standard"/>
              </a:rPr>
              <a:t>Affinché una direttiva abbia effetto a livello nazionale, gli Stati membri devono adottare una legge per recepirla. La misura nazionale deve raggiungere gli obiettivi imposti dalla direttiva. </a:t>
            </a:r>
          </a:p>
          <a:p>
            <a:pPr algn="l">
              <a:buFont typeface="Arial" panose="020B0604020202020204" pitchFamily="34" charset="0"/>
              <a:buChar char="•"/>
            </a:pPr>
            <a:r>
              <a:rPr lang="it-IT" sz="2400" dirty="0">
                <a:solidFill>
                  <a:srgbClr val="000000"/>
                </a:solidFill>
                <a:latin typeface="-webkit-standard"/>
              </a:rPr>
              <a:t>Il recepimento deve avvenire entro il termine indicato al momento dell’adozione della direttiva (di norma entro due anni).</a:t>
            </a:r>
          </a:p>
          <a:p>
            <a:pPr algn="l">
              <a:buFont typeface="Arial" panose="020B0604020202020204" pitchFamily="34" charset="0"/>
              <a:buChar char="•"/>
            </a:pPr>
            <a:r>
              <a:rPr lang="it-IT" sz="2400" dirty="0">
                <a:solidFill>
                  <a:srgbClr val="000000"/>
                </a:solidFill>
                <a:latin typeface="-webkit-standard"/>
              </a:rPr>
              <a:t>Qualora un paese non recepisca una direttiva, la Commissione potrà avviare</a:t>
            </a:r>
            <a:r>
              <a:rPr lang="it-IT" sz="2400" b="1" dirty="0">
                <a:solidFill>
                  <a:srgbClr val="0070C0"/>
                </a:solidFill>
                <a:latin typeface="-webkit-standard"/>
              </a:rPr>
              <a:t> </a:t>
            </a:r>
            <a:r>
              <a:rPr lang="it-IT" sz="2400" b="1" dirty="0">
                <a:solidFill>
                  <a:srgbClr val="0070C0"/>
                </a:solidFill>
                <a:latin typeface="-webkit-standard"/>
                <a:hlinkClick r:id="rId2">
                  <a:extLst>
                    <a:ext uri="{A12FA001-AC4F-418D-AE19-62706E023703}">
                      <ahyp:hlinkClr xmlns:ahyp="http://schemas.microsoft.com/office/drawing/2018/hyperlinkcolor" val="tx"/>
                    </a:ext>
                  </a:extLst>
                </a:hlinkClick>
              </a:rPr>
              <a:t>procedure di infrazione</a:t>
            </a:r>
            <a:r>
              <a:rPr lang="it-IT" sz="2400" b="1" dirty="0">
                <a:solidFill>
                  <a:srgbClr val="0070C0"/>
                </a:solidFill>
                <a:latin typeface="-webkit-standard"/>
              </a:rPr>
              <a:t>.</a:t>
            </a:r>
          </a:p>
          <a:p>
            <a:pPr algn="l">
              <a:buFont typeface="Arial" panose="020B0604020202020204" pitchFamily="34" charset="0"/>
              <a:buChar char="•"/>
            </a:pPr>
            <a:r>
              <a:rPr lang="it-IT" sz="2400" dirty="0">
                <a:solidFill>
                  <a:srgbClr val="000000"/>
                </a:solidFill>
                <a:latin typeface="-webkit-standard"/>
              </a:rPr>
              <a:t>Ai sensi dell’articolo 260, par. 3, TFUE se uno Stato membro non ha adempiuto all’obbligo di comunicare le misure di recepimento di una direttiva, la Commissione può richiedere che lo Stato membro in questione paghi un’ammenda.</a:t>
            </a:r>
          </a:p>
          <a:p>
            <a:endParaRPr lang="it-IT" dirty="0"/>
          </a:p>
        </p:txBody>
      </p:sp>
    </p:spTree>
    <p:extLst>
      <p:ext uri="{BB962C8B-B14F-4D97-AF65-F5344CB8AC3E}">
        <p14:creationId xmlns:p14="http://schemas.microsoft.com/office/powerpoint/2010/main" val="348249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8A8C19-BEB6-2565-BA53-F6090A185A50}"/>
              </a:ext>
            </a:extLst>
          </p:cNvPr>
          <p:cNvSpPr>
            <a:spLocks noGrp="1"/>
          </p:cNvSpPr>
          <p:nvPr>
            <p:ph type="title"/>
          </p:nvPr>
        </p:nvSpPr>
        <p:spPr>
          <a:xfrm>
            <a:off x="838200" y="365125"/>
            <a:ext cx="10515600" cy="649483"/>
          </a:xfrm>
        </p:spPr>
        <p:txBody>
          <a:bodyPr>
            <a:normAutofit fontScale="90000"/>
          </a:bodyPr>
          <a:lstStyle/>
          <a:p>
            <a:r>
              <a:rPr lang="it-IT" b="1" dirty="0">
                <a:solidFill>
                  <a:srgbClr val="00B0F0"/>
                </a:solidFill>
              </a:rPr>
              <a:t>Direttive</a:t>
            </a:r>
          </a:p>
        </p:txBody>
      </p:sp>
      <p:sp>
        <p:nvSpPr>
          <p:cNvPr id="3" name="Segnaposto contenuto 2">
            <a:extLst>
              <a:ext uri="{FF2B5EF4-FFF2-40B4-BE49-F238E27FC236}">
                <a16:creationId xmlns:a16="http://schemas.microsoft.com/office/drawing/2014/main" id="{900F2840-5979-C300-3C6F-9FBD998BBAF5}"/>
              </a:ext>
            </a:extLst>
          </p:cNvPr>
          <p:cNvSpPr>
            <a:spLocks noGrp="1"/>
          </p:cNvSpPr>
          <p:nvPr>
            <p:ph idx="1"/>
          </p:nvPr>
        </p:nvSpPr>
        <p:spPr>
          <a:xfrm>
            <a:off x="838200" y="1315233"/>
            <a:ext cx="10515600" cy="4861730"/>
          </a:xfrm>
        </p:spPr>
        <p:txBody>
          <a:bodyPr>
            <a:normAutofit lnSpcReduction="10000"/>
          </a:bodyPr>
          <a:lstStyle/>
          <a:p>
            <a:pPr algn="just"/>
            <a:r>
              <a:rPr lang="it-IT" b="1" i="0" u="none" strike="noStrike" dirty="0">
                <a:solidFill>
                  <a:srgbClr val="0070C0"/>
                </a:solidFill>
                <a:effectLst/>
                <a:latin typeface="-webkit-standard"/>
              </a:rPr>
              <a:t>Armonizzazione minima e massima</a:t>
            </a:r>
            <a:endParaRPr lang="it-IT" b="0" i="0" u="none" strike="noStrike" dirty="0">
              <a:solidFill>
                <a:srgbClr val="0070C0"/>
              </a:solidFill>
              <a:effectLst/>
              <a:latin typeface="-webkit-standard"/>
            </a:endParaRPr>
          </a:p>
          <a:p>
            <a:pPr algn="l">
              <a:buFont typeface="Arial" panose="020B0604020202020204" pitchFamily="34" charset="0"/>
              <a:buChar char="•"/>
            </a:pPr>
            <a:r>
              <a:rPr lang="it-IT" i="0" u="none" strike="noStrike" dirty="0">
                <a:solidFill>
                  <a:srgbClr val="000000"/>
                </a:solidFill>
                <a:effectLst/>
                <a:latin typeface="-webkit-standard"/>
              </a:rPr>
              <a:t>Quando si tratta di direttive, è importante distinguere tra requisiti di armonizzazione minima e massima (o completa).</a:t>
            </a:r>
          </a:p>
          <a:p>
            <a:pPr algn="l">
              <a:buFont typeface="Arial" panose="020B0604020202020204" pitchFamily="34" charset="0"/>
              <a:buChar char="•"/>
            </a:pPr>
            <a:r>
              <a:rPr lang="it-IT" i="0" u="none" strike="noStrike" dirty="0">
                <a:solidFill>
                  <a:srgbClr val="000000"/>
                </a:solidFill>
                <a:effectLst/>
                <a:latin typeface="-webkit-standard"/>
              </a:rPr>
              <a:t>Nel caso di un’armonizzazione minima, una direttiva stabilisce gli standard normativi minimi, spesso riconoscendo il fatto che i sistemi giudiziari in alcuni Stati membri abbiano già fissato standard normativi più elevati. In questo caso, gli Stati membri hanno il diritto di imporre standard normativi più elevati rispetto a quelli previsti dalla direttiva.</a:t>
            </a:r>
          </a:p>
          <a:p>
            <a:pPr algn="l">
              <a:buFont typeface="Arial" panose="020B0604020202020204" pitchFamily="34" charset="0"/>
              <a:buChar char="•"/>
            </a:pPr>
            <a:r>
              <a:rPr lang="it-IT" i="0" u="none" strike="noStrike" dirty="0">
                <a:solidFill>
                  <a:srgbClr val="000000"/>
                </a:solidFill>
                <a:effectLst/>
                <a:latin typeface="-webkit-standard"/>
              </a:rPr>
              <a:t>Per quanto concerne invece l’armonizzazione massima, gli Stati membri devono introdurre norme con gli standard minimi e massimi stabiliti nella direttiva.</a:t>
            </a:r>
          </a:p>
          <a:p>
            <a:endParaRPr lang="it-IT" dirty="0"/>
          </a:p>
        </p:txBody>
      </p:sp>
    </p:spTree>
    <p:extLst>
      <p:ext uri="{BB962C8B-B14F-4D97-AF65-F5344CB8AC3E}">
        <p14:creationId xmlns:p14="http://schemas.microsoft.com/office/powerpoint/2010/main" val="193581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D993A7-D74C-DA43-AACB-FCCF7DBADD97}"/>
              </a:ext>
            </a:extLst>
          </p:cNvPr>
          <p:cNvSpPr>
            <a:spLocks noGrp="1"/>
          </p:cNvSpPr>
          <p:nvPr>
            <p:ph type="title"/>
          </p:nvPr>
        </p:nvSpPr>
        <p:spPr>
          <a:xfrm>
            <a:off x="838200" y="365126"/>
            <a:ext cx="10515600" cy="787270"/>
          </a:xfrm>
        </p:spPr>
        <p:txBody>
          <a:bodyPr/>
          <a:lstStyle/>
          <a:p>
            <a:r>
              <a:rPr lang="it-IT" b="1" dirty="0">
                <a:solidFill>
                  <a:srgbClr val="00B0F0"/>
                </a:solidFill>
              </a:rPr>
              <a:t>Direttive</a:t>
            </a:r>
            <a:endParaRPr lang="it-IT" dirty="0"/>
          </a:p>
        </p:txBody>
      </p:sp>
      <p:sp>
        <p:nvSpPr>
          <p:cNvPr id="3" name="Segnaposto contenuto 2">
            <a:extLst>
              <a:ext uri="{FF2B5EF4-FFF2-40B4-BE49-F238E27FC236}">
                <a16:creationId xmlns:a16="http://schemas.microsoft.com/office/drawing/2014/main" id="{33575D7B-3FB3-0795-907D-6EEA70D61A6A}"/>
              </a:ext>
            </a:extLst>
          </p:cNvPr>
          <p:cNvSpPr>
            <a:spLocks noGrp="1"/>
          </p:cNvSpPr>
          <p:nvPr>
            <p:ph idx="1"/>
          </p:nvPr>
        </p:nvSpPr>
        <p:spPr/>
        <p:txBody>
          <a:bodyPr/>
          <a:lstStyle/>
          <a:p>
            <a:pPr algn="l">
              <a:buFont typeface="Arial" panose="020B0604020202020204" pitchFamily="34" charset="0"/>
              <a:buChar char="•"/>
            </a:pPr>
            <a:r>
              <a:rPr lang="it-IT" sz="2400" dirty="0">
                <a:solidFill>
                  <a:srgbClr val="000000"/>
                </a:solidFill>
                <a:latin typeface="-webkit-standard"/>
              </a:rPr>
              <a:t>La direttiva si distingue dal regolamento o dalla decisione perché:</a:t>
            </a:r>
          </a:p>
          <a:p>
            <a:pPr algn="l">
              <a:buFont typeface="Arial" panose="020B0604020202020204" pitchFamily="34" charset="0"/>
              <a:buChar char="•"/>
            </a:pPr>
            <a:endParaRPr lang="it-IT" sz="2400" dirty="0">
              <a:solidFill>
                <a:srgbClr val="000000"/>
              </a:solidFill>
              <a:latin typeface="-webkit-standard"/>
            </a:endParaRPr>
          </a:p>
          <a:p>
            <a:pPr marL="742950" lvl="1" indent="-285750" algn="l">
              <a:buFont typeface="Arial" panose="020B0604020202020204" pitchFamily="34" charset="0"/>
              <a:buChar char="•"/>
            </a:pPr>
            <a:r>
              <a:rPr lang="it-IT" b="0" i="0" u="none" strike="noStrike" dirty="0">
                <a:solidFill>
                  <a:srgbClr val="000000"/>
                </a:solidFill>
                <a:effectLst/>
                <a:latin typeface="-webkit-standard"/>
              </a:rPr>
              <a:t>a differenza del regolamento, direttamente applicabile negli Stati membri dopo la sua entrata in vigore, la direttiva </a:t>
            </a:r>
            <a:r>
              <a:rPr lang="it-IT" b="1" i="0" u="none" strike="noStrike" dirty="0">
                <a:solidFill>
                  <a:srgbClr val="0070C0"/>
                </a:solidFill>
                <a:effectLst/>
                <a:latin typeface="-webkit-standard"/>
              </a:rPr>
              <a:t>non è direttamente applicabile</a:t>
            </a:r>
            <a:r>
              <a:rPr lang="it-IT" b="0" i="0" u="none" strike="noStrike" dirty="0">
                <a:solidFill>
                  <a:srgbClr val="0070C0"/>
                </a:solidFill>
                <a:effectLst/>
                <a:latin typeface="-webkit-standard"/>
              </a:rPr>
              <a:t> </a:t>
            </a:r>
            <a:r>
              <a:rPr lang="it-IT" b="0" i="0" u="none" strike="noStrike" dirty="0">
                <a:solidFill>
                  <a:srgbClr val="000000"/>
                </a:solidFill>
                <a:effectLst/>
                <a:latin typeface="-webkit-standard"/>
              </a:rPr>
              <a:t>negli Stati membri: deve prima essere </a:t>
            </a:r>
            <a:r>
              <a:rPr lang="it-IT" b="1" i="0" u="none" strike="noStrike" dirty="0">
                <a:solidFill>
                  <a:srgbClr val="0070C0"/>
                </a:solidFill>
                <a:effectLst/>
                <a:latin typeface="-webkit-standard"/>
              </a:rPr>
              <a:t>recepita</a:t>
            </a:r>
            <a:r>
              <a:rPr lang="it-IT" b="0" i="0" u="none" strike="noStrike" dirty="0">
                <a:solidFill>
                  <a:srgbClr val="0070C0"/>
                </a:solidFill>
                <a:effectLst/>
                <a:latin typeface="-webkit-standard"/>
              </a:rPr>
              <a:t> </a:t>
            </a:r>
            <a:r>
              <a:rPr lang="it-IT" b="0" i="0" u="none" strike="noStrike" dirty="0">
                <a:solidFill>
                  <a:srgbClr val="000000"/>
                </a:solidFill>
                <a:effectLst/>
                <a:latin typeface="-webkit-standard"/>
              </a:rPr>
              <a:t>nel diritto nazionale prima che sia applicabile in ciascuno Stato membro;</a:t>
            </a:r>
          </a:p>
          <a:p>
            <a:pPr marL="457200" lvl="1" indent="0" algn="l">
              <a:buNone/>
            </a:pPr>
            <a:endParaRPr lang="it-IT" b="0" i="0" u="none" strike="noStrike" dirty="0">
              <a:solidFill>
                <a:srgbClr val="000000"/>
              </a:solidFill>
              <a:effectLst/>
              <a:latin typeface="-webkit-standard"/>
            </a:endParaRPr>
          </a:p>
          <a:p>
            <a:pPr marL="742950" lvl="1" indent="-285750" algn="l">
              <a:buFont typeface="Arial" panose="020B0604020202020204" pitchFamily="34" charset="0"/>
              <a:buChar char="•"/>
            </a:pPr>
            <a:r>
              <a:rPr lang="it-IT" b="0" i="0" u="none" strike="noStrike" dirty="0">
                <a:solidFill>
                  <a:srgbClr val="000000"/>
                </a:solidFill>
                <a:effectLst/>
                <a:latin typeface="-webkit-standard"/>
              </a:rPr>
              <a:t>a differenza della decisione, la direttiva ha </a:t>
            </a:r>
            <a:r>
              <a:rPr lang="it-IT" b="1" i="0" u="none" strike="noStrike" dirty="0">
                <a:solidFill>
                  <a:srgbClr val="0070C0"/>
                </a:solidFill>
                <a:effectLst/>
                <a:latin typeface="-webkit-standard"/>
              </a:rPr>
              <a:t>un’applicazione generale</a:t>
            </a:r>
            <a:r>
              <a:rPr lang="it-IT" b="0" i="0" u="none" strike="noStrike" dirty="0">
                <a:solidFill>
                  <a:srgbClr val="000000"/>
                </a:solidFill>
                <a:effectLst/>
                <a:latin typeface="-webkit-standard"/>
              </a:rPr>
              <a:t>.</a:t>
            </a:r>
          </a:p>
          <a:p>
            <a:endParaRPr lang="it-IT" dirty="0"/>
          </a:p>
        </p:txBody>
      </p:sp>
    </p:spTree>
    <p:extLst>
      <p:ext uri="{BB962C8B-B14F-4D97-AF65-F5344CB8AC3E}">
        <p14:creationId xmlns:p14="http://schemas.microsoft.com/office/powerpoint/2010/main" val="44386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5376FA-1C59-2B24-EB5D-1FA9A61F0BB3}"/>
              </a:ext>
            </a:extLst>
          </p:cNvPr>
          <p:cNvSpPr>
            <a:spLocks noGrp="1"/>
          </p:cNvSpPr>
          <p:nvPr>
            <p:ph type="title"/>
          </p:nvPr>
        </p:nvSpPr>
        <p:spPr>
          <a:xfrm>
            <a:off x="838200" y="365125"/>
            <a:ext cx="10515600" cy="624431"/>
          </a:xfrm>
        </p:spPr>
        <p:txBody>
          <a:bodyPr>
            <a:normAutofit fontScale="90000"/>
          </a:bodyPr>
          <a:lstStyle/>
          <a:p>
            <a:r>
              <a:rPr lang="it-IT" b="1" dirty="0">
                <a:solidFill>
                  <a:srgbClr val="00B0F0"/>
                </a:solidFill>
              </a:rPr>
              <a:t>Decisioni</a:t>
            </a:r>
          </a:p>
        </p:txBody>
      </p:sp>
      <p:sp>
        <p:nvSpPr>
          <p:cNvPr id="3" name="Segnaposto contenuto 2">
            <a:extLst>
              <a:ext uri="{FF2B5EF4-FFF2-40B4-BE49-F238E27FC236}">
                <a16:creationId xmlns:a16="http://schemas.microsoft.com/office/drawing/2014/main" id="{600932D5-8F64-B07A-2ED3-04E5C084B324}"/>
              </a:ext>
            </a:extLst>
          </p:cNvPr>
          <p:cNvSpPr>
            <a:spLocks noGrp="1"/>
          </p:cNvSpPr>
          <p:nvPr>
            <p:ph idx="1"/>
          </p:nvPr>
        </p:nvSpPr>
        <p:spPr>
          <a:xfrm>
            <a:off x="838200" y="1215025"/>
            <a:ext cx="10515600" cy="4961938"/>
          </a:xfrm>
        </p:spPr>
        <p:txBody>
          <a:bodyPr>
            <a:normAutofit fontScale="85000" lnSpcReduction="20000"/>
          </a:bodyPr>
          <a:lstStyle/>
          <a:p>
            <a:pPr marL="0" indent="0">
              <a:buNone/>
              <a:defRPr/>
            </a:pPr>
            <a:r>
              <a:rPr lang="it-IT" dirty="0"/>
              <a:t>Caratteristiche generali:</a:t>
            </a:r>
          </a:p>
          <a:p>
            <a:pPr marL="0" indent="0">
              <a:buNone/>
              <a:defRPr/>
            </a:pPr>
            <a:endParaRPr lang="it-IT" dirty="0"/>
          </a:p>
          <a:p>
            <a:pPr>
              <a:defRPr/>
            </a:pPr>
            <a:r>
              <a:rPr lang="it-IT" b="0" i="0" u="none" strike="noStrike" dirty="0">
                <a:solidFill>
                  <a:srgbClr val="000000"/>
                </a:solidFill>
                <a:effectLst/>
                <a:latin typeface="-webkit-standard"/>
              </a:rPr>
              <a:t>La decisione è un atto giuridico vincolante in tutti i suoi elementi. Se designa i destinatari è obbligatoria soltanto nei confronti di questi.</a:t>
            </a:r>
          </a:p>
          <a:p>
            <a:pPr>
              <a:defRPr/>
            </a:pPr>
            <a:r>
              <a:rPr lang="it-IT" b="0" i="0" u="none" strike="noStrike" dirty="0">
                <a:solidFill>
                  <a:srgbClr val="000000"/>
                </a:solidFill>
                <a:effectLst/>
                <a:latin typeface="-webkit-standard"/>
              </a:rPr>
              <a:t>Le decisioni possono essere atti</a:t>
            </a:r>
            <a:r>
              <a:rPr lang="it-IT" b="0" i="0" u="none" strike="noStrike" dirty="0">
                <a:effectLst/>
                <a:latin typeface="-webkit-standard"/>
              </a:rPr>
              <a:t> </a:t>
            </a:r>
            <a:r>
              <a:rPr lang="it-IT" u="none" strike="noStrike" dirty="0">
                <a:latin typeface="-webkit-standard"/>
              </a:rPr>
              <a:t>legislati</a:t>
            </a:r>
            <a:r>
              <a:rPr lang="it-IT" dirty="0">
                <a:latin typeface="-webkit-standard"/>
              </a:rPr>
              <a:t>vi</a:t>
            </a:r>
            <a:r>
              <a:rPr lang="it-IT" b="0" i="0" u="none" strike="noStrike" dirty="0">
                <a:effectLst/>
                <a:latin typeface="-webkit-standard"/>
              </a:rPr>
              <a:t> o </a:t>
            </a:r>
            <a:r>
              <a:rPr lang="it-IT" u="none" strike="noStrike" dirty="0">
                <a:latin typeface="-webkit-standard"/>
              </a:rPr>
              <a:t>non legislativi</a:t>
            </a:r>
            <a:r>
              <a:rPr lang="it-IT" b="0" i="0" u="none" strike="noStrike" dirty="0">
                <a:effectLst/>
                <a:latin typeface="-webkit-standard"/>
              </a:rPr>
              <a:t>.</a:t>
            </a:r>
          </a:p>
          <a:p>
            <a:pPr marL="0" indent="0">
              <a:buNone/>
              <a:defRPr/>
            </a:pPr>
            <a:endParaRPr lang="it-IT" b="0" i="0" u="none" strike="noStrike" dirty="0">
              <a:effectLst/>
              <a:latin typeface="-webkit-standard"/>
            </a:endParaRPr>
          </a:p>
          <a:p>
            <a:pPr algn="just"/>
            <a:r>
              <a:rPr lang="it-IT" b="0" i="0" u="none" strike="noStrike" dirty="0">
                <a:solidFill>
                  <a:srgbClr val="000000"/>
                </a:solidFill>
                <a:effectLst/>
                <a:latin typeface="-webkit-standard"/>
              </a:rPr>
              <a:t>Sono </a:t>
            </a:r>
            <a:r>
              <a:rPr lang="it-IT" b="1" i="0" u="none" strike="noStrike" dirty="0">
                <a:solidFill>
                  <a:srgbClr val="0070C0"/>
                </a:solidFill>
                <a:effectLst/>
                <a:latin typeface="-webkit-standard"/>
              </a:rPr>
              <a:t>atti legislativi</a:t>
            </a:r>
            <a:r>
              <a:rPr lang="it-IT" b="0" i="0" u="none" strike="noStrike" dirty="0">
                <a:solidFill>
                  <a:srgbClr val="0070C0"/>
                </a:solidFill>
                <a:effectLst/>
                <a:latin typeface="-webkit-standard"/>
              </a:rPr>
              <a:t> </a:t>
            </a:r>
            <a:r>
              <a:rPr lang="it-IT" b="0" i="0" u="none" strike="noStrike" dirty="0">
                <a:solidFill>
                  <a:srgbClr val="000000"/>
                </a:solidFill>
                <a:effectLst/>
                <a:latin typeface="-webkit-standard"/>
              </a:rPr>
              <a:t>quando vengono adottate da:</a:t>
            </a:r>
          </a:p>
          <a:p>
            <a:pPr lvl="1">
              <a:buFont typeface="Courier New" panose="02070309020205020404" pitchFamily="49" charset="0"/>
              <a:buChar char="o"/>
            </a:pPr>
            <a:r>
              <a:rPr lang="it-IT" b="0" i="0" u="none" strike="noStrike" dirty="0">
                <a:solidFill>
                  <a:srgbClr val="000000"/>
                </a:solidFill>
                <a:effectLst/>
                <a:latin typeface="-webkit-standard"/>
              </a:rPr>
              <a:t>il </a:t>
            </a:r>
            <a:r>
              <a:rPr lang="it-IT" dirty="0">
                <a:solidFill>
                  <a:srgbClr val="000000"/>
                </a:solidFill>
                <a:latin typeface="-webkit-standard"/>
              </a:rPr>
              <a:t>Parlamento europeo</a:t>
            </a:r>
            <a:r>
              <a:rPr lang="it-IT" b="0" i="0" u="none" strike="noStrike" dirty="0">
                <a:solidFill>
                  <a:srgbClr val="000000"/>
                </a:solidFill>
                <a:effectLst/>
                <a:latin typeface="-webkit-standard"/>
              </a:rPr>
              <a:t> e il Consiglio dell’Unione europea (procedura legislativa ordinaria);</a:t>
            </a:r>
          </a:p>
          <a:p>
            <a:pPr lvl="1">
              <a:buFont typeface="Courier New" panose="02070309020205020404" pitchFamily="49" charset="0"/>
              <a:buChar char="o"/>
            </a:pPr>
            <a:r>
              <a:rPr lang="it-IT" b="0" i="0" u="none" strike="noStrike" dirty="0">
                <a:solidFill>
                  <a:srgbClr val="000000"/>
                </a:solidFill>
                <a:effectLst/>
                <a:latin typeface="-webkit-standard"/>
              </a:rPr>
              <a:t>il Parlamento con la partecipazione del Consiglio (procedura legislativa speciale);</a:t>
            </a:r>
          </a:p>
          <a:p>
            <a:pPr lvl="1">
              <a:buFont typeface="Courier New" panose="02070309020205020404" pitchFamily="49" charset="0"/>
              <a:buChar char="o"/>
            </a:pPr>
            <a:r>
              <a:rPr lang="it-IT" b="0" i="0" u="none" strike="noStrike" dirty="0">
                <a:solidFill>
                  <a:srgbClr val="000000"/>
                </a:solidFill>
                <a:effectLst/>
                <a:latin typeface="-webkit-standard"/>
              </a:rPr>
              <a:t>il Consiglio con la partecipazione del Parlamento europeo (procedura legislativa speciale).</a:t>
            </a:r>
          </a:p>
          <a:p>
            <a:pPr marL="457200" lvl="1" indent="0">
              <a:buNone/>
            </a:pPr>
            <a:endParaRPr lang="it-IT" b="0" i="0" u="none" strike="noStrike" dirty="0">
              <a:solidFill>
                <a:srgbClr val="000000"/>
              </a:solidFill>
              <a:effectLst/>
              <a:latin typeface="-webkit-standard"/>
            </a:endParaRPr>
          </a:p>
          <a:p>
            <a:pPr algn="just"/>
            <a:r>
              <a:rPr lang="it-IT" b="0" i="0" u="none" strike="noStrike" dirty="0">
                <a:solidFill>
                  <a:srgbClr val="000000"/>
                </a:solidFill>
                <a:effectLst/>
                <a:latin typeface="-webkit-standard"/>
              </a:rPr>
              <a:t>Le decisioni sono </a:t>
            </a:r>
            <a:r>
              <a:rPr lang="it-IT" b="1" i="0" u="none" strike="noStrike" dirty="0">
                <a:solidFill>
                  <a:srgbClr val="0070C0"/>
                </a:solidFill>
                <a:effectLst/>
                <a:latin typeface="-webkit-standard"/>
              </a:rPr>
              <a:t>atti non legislativi</a:t>
            </a:r>
            <a:r>
              <a:rPr lang="it-IT" b="0" i="0" u="none" strike="noStrike" dirty="0">
                <a:solidFill>
                  <a:srgbClr val="0070C0"/>
                </a:solidFill>
                <a:effectLst/>
                <a:latin typeface="-webkit-standard"/>
              </a:rPr>
              <a:t> </a:t>
            </a:r>
            <a:r>
              <a:rPr lang="it-IT" b="0" i="0" u="none" strike="noStrike" dirty="0">
                <a:solidFill>
                  <a:srgbClr val="000000"/>
                </a:solidFill>
                <a:effectLst/>
                <a:latin typeface="-webkit-standard"/>
              </a:rPr>
              <a:t>quando:</a:t>
            </a:r>
          </a:p>
          <a:p>
            <a:pPr lvl="1">
              <a:buFont typeface="Courier New" panose="02070309020205020404" pitchFamily="49" charset="0"/>
              <a:buChar char="o"/>
            </a:pPr>
            <a:r>
              <a:rPr lang="it-IT" b="0" i="0" u="none" strike="noStrike" dirty="0">
                <a:solidFill>
                  <a:srgbClr val="000000"/>
                </a:solidFill>
                <a:effectLst/>
                <a:latin typeface="-webkit-standard"/>
              </a:rPr>
              <a:t> non vengono adottate in conformità della la procedura legislativa. Possono essere adottate, ad esempio, dal Consiglio europeo, dal Consiglio o dalla Commissione europea</a:t>
            </a:r>
            <a:br>
              <a:rPr lang="it-IT" dirty="0"/>
            </a:br>
            <a:endParaRPr lang="it-IT" b="0" i="0" u="none" strike="noStrike" dirty="0">
              <a:effectLst/>
              <a:latin typeface="-webkit-standard"/>
            </a:endParaRPr>
          </a:p>
          <a:p>
            <a:pPr marL="0" indent="0">
              <a:buFontTx/>
              <a:buNone/>
              <a:defRPr/>
            </a:pPr>
            <a:endParaRPr lang="it-IT" dirty="0"/>
          </a:p>
          <a:p>
            <a:endParaRPr lang="it-IT" dirty="0"/>
          </a:p>
        </p:txBody>
      </p:sp>
    </p:spTree>
    <p:extLst>
      <p:ext uri="{BB962C8B-B14F-4D97-AF65-F5344CB8AC3E}">
        <p14:creationId xmlns:p14="http://schemas.microsoft.com/office/powerpoint/2010/main" val="3014919058"/>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TotalTime>
  <Words>1639</Words>
  <Application>Microsoft Macintosh PowerPoint</Application>
  <PresentationFormat>Widescreen</PresentationFormat>
  <Paragraphs>112</Paragraphs>
  <Slides>18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-webkit-standard</vt:lpstr>
      <vt:lpstr>Arial</vt:lpstr>
      <vt:lpstr>Calibri</vt:lpstr>
      <vt:lpstr>Calibri Light</vt:lpstr>
      <vt:lpstr>Courier New</vt:lpstr>
      <vt:lpstr>Tema di Office</vt:lpstr>
      <vt:lpstr>Diritto dell’Unione europea  Prof. Dr. Alessandro Nato</vt:lpstr>
      <vt:lpstr>Diritto derivato</vt:lpstr>
      <vt:lpstr>Regolamenti</vt:lpstr>
      <vt:lpstr>Regolamenti</vt:lpstr>
      <vt:lpstr>Direttive </vt:lpstr>
      <vt:lpstr>Direttive</vt:lpstr>
      <vt:lpstr>Direttive</vt:lpstr>
      <vt:lpstr>Direttive</vt:lpstr>
      <vt:lpstr>Decisioni</vt:lpstr>
      <vt:lpstr>Decisioni</vt:lpstr>
      <vt:lpstr>Decisioni</vt:lpstr>
      <vt:lpstr>Atti di esecuzione e atti delegati</vt:lpstr>
      <vt:lpstr>Atti delegati</vt:lpstr>
      <vt:lpstr>Atti di esecuzione</vt:lpstr>
      <vt:lpstr>Atti non vincolanti</vt:lpstr>
      <vt:lpstr>Atti atipici </vt:lpstr>
      <vt:lpstr>Accordi interistituzionali</vt:lpstr>
      <vt:lpstr>Procedura di parere dinanzi alla CGUE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46</cp:revision>
  <dcterms:created xsi:type="dcterms:W3CDTF">2022-09-09T08:27:37Z</dcterms:created>
  <dcterms:modified xsi:type="dcterms:W3CDTF">2022-10-06T10:37:11Z</dcterms:modified>
</cp:coreProperties>
</file>