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9</a:t>
            </a:r>
          </a:p>
          <a:p>
            <a:pPr algn="l"/>
            <a:r>
              <a:rPr lang="it-IT" sz="3200" b="1" dirty="0"/>
              <a:t>Procedure decisionali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99038-1BB4-C450-E3D2-05043890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Procedura di delega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C51FBA-DB2F-C45A-A593-B2022EE3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Definizione procedura di delega:</a:t>
            </a:r>
          </a:p>
          <a:p>
            <a:r>
              <a:rPr lang="it-IT" altLang="it-IT" dirty="0"/>
              <a:t>Un atto legislativo può delegare alla Commissione il potere di </a:t>
            </a:r>
            <a:r>
              <a:rPr lang="it-IT" altLang="it-IT" b="1" dirty="0">
                <a:solidFill>
                  <a:srgbClr val="0070C0"/>
                </a:solidFill>
              </a:rPr>
              <a:t>adottare atti non legislativi di portata generale che integrano o modificano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determinati elementi non essenziali dell'atto legislativo». (Art. 290,paragrafo 1, TFUE).</a:t>
            </a:r>
          </a:p>
          <a:p>
            <a:r>
              <a:rPr lang="it-IT" altLang="it-IT" dirty="0"/>
              <a:t>Potere di revoca o di sollevare obiezioni da parte dell’istituzione delegante.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74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CBBCB-B63F-B523-66E7-9B68817D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Procedura di attuazione di atti di esecuzione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5BAE0-804C-6690-610F-A07DC72C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Definizione di procedura di attuazione di atti di esecuzione:</a:t>
            </a:r>
          </a:p>
          <a:p>
            <a:pPr algn="just"/>
            <a:r>
              <a:rPr lang="it-IT" altLang="it-IT" sz="2800" dirty="0"/>
              <a:t>Gli Stati membri adottano tutte le misure di diritto interno necessarie per </a:t>
            </a:r>
            <a:r>
              <a:rPr lang="it-IT" altLang="it-IT" sz="2800" b="1" dirty="0">
                <a:solidFill>
                  <a:srgbClr val="0070C0"/>
                </a:solidFill>
              </a:rPr>
              <a:t>l'attuazione degli atti giuridicamente vincolanti dell'Unione</a:t>
            </a:r>
            <a:r>
              <a:rPr lang="it-IT" altLang="it-IT" b="1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(</a:t>
            </a:r>
            <a:r>
              <a:rPr lang="it-IT" altLang="it-IT" sz="2800" dirty="0"/>
              <a:t>Art. 291 TFUE);</a:t>
            </a:r>
          </a:p>
          <a:p>
            <a:pPr algn="just"/>
            <a:r>
              <a:rPr lang="it-IT" altLang="it-IT" sz="2800" dirty="0"/>
              <a:t>Allorché sono necessarie condizioni uniformi di esecuzione degli atti giuridicamente vincolanti dell'Unione, questi conferiscono competenze di esecuzione alla Commissione</a:t>
            </a:r>
            <a:r>
              <a:rPr lang="it-IT" altLang="it-IT" dirty="0"/>
              <a:t> (</a:t>
            </a:r>
            <a:r>
              <a:rPr lang="it-IT" altLang="it-IT" sz="2800" dirty="0"/>
              <a:t>Art. 291 TFUE).</a:t>
            </a:r>
          </a:p>
          <a:p>
            <a:pPr algn="just"/>
            <a:r>
              <a:rPr lang="it-IT" altLang="it-IT" sz="2800" dirty="0"/>
              <a:t>Controllo degli SM sulla Commissione.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4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21DF-01ED-5AF4-7984-75D10208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Cooperazione rafforzata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D364BD-7C26-BE5D-12F8-38B98B3E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Definizione di cooperazione rafforzata:</a:t>
            </a:r>
          </a:p>
          <a:p>
            <a:r>
              <a:rPr lang="it-IT" altLang="it-IT" dirty="0"/>
              <a:t>Gli Statti Membri che intendono instaurare tra loro una cooperazione rafforzata nel quadro delle competenze non esclusive dell'Unione possono far ricorso alle sue istituzioni (Art. 20 TUE);</a:t>
            </a:r>
          </a:p>
          <a:p>
            <a:r>
              <a:rPr lang="it-IT" altLang="it-IT" dirty="0"/>
              <a:t>Le cooperazioni rafforzate sono aperte in qualsiasi momento a tutti gli Stati membri ai sensi dell'articolo 328 TFUE.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6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7E31B-4A6D-BF37-0610-CCB9E944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Cooperazione rafforzata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365CF-CC8E-6D78-098C-C75E0E56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5"/>
            <a:ext cx="10515600" cy="4586158"/>
          </a:xfrm>
        </p:spPr>
        <p:txBody>
          <a:bodyPr/>
          <a:lstStyle/>
          <a:p>
            <a:r>
              <a:rPr lang="it-IT" altLang="it-IT" b="1" dirty="0">
                <a:solidFill>
                  <a:srgbClr val="0070C0"/>
                </a:solidFill>
              </a:rPr>
              <a:t>Adozione in ultima istanza</a:t>
            </a:r>
            <a:r>
              <a:rPr lang="it-IT" altLang="it-IT" dirty="0"/>
              <a:t>: La decisione che autorizza una cooperazione rafforzata è adottata dal Consiglio in ultima istanza, qualora esso stabilisca che gli obiettivi ricercati da detta cooperazione non possono essere conseguiti entro un termine ragionevole dall'Unione nel suo insieme, e a condizione che vi partecipino almeno nove Stati Membri (Art. 20, paragrafo 3, TUE). </a:t>
            </a:r>
          </a:p>
          <a:p>
            <a:r>
              <a:rPr lang="it-IT" altLang="it-IT" b="1" dirty="0">
                <a:solidFill>
                  <a:srgbClr val="0070C0"/>
                </a:solidFill>
              </a:rPr>
              <a:t>Obbligatorietà</a:t>
            </a:r>
            <a:r>
              <a:rPr lang="it-IT" altLang="it-IT" dirty="0"/>
              <a:t>: Gli atti adottati nel quadro di una cooperazione rafforzata vincolano solo gli Stati membri partecipanti. Non sono considerati un </a:t>
            </a:r>
            <a:r>
              <a:rPr lang="it-IT" altLang="it-IT" i="1" dirty="0"/>
              <a:t>acquis</a:t>
            </a:r>
            <a:r>
              <a:rPr lang="it-IT" altLang="it-IT" dirty="0"/>
              <a:t> che deve essere accettato dagli Stati candidati all'adesione all'Unione (Art. 20, paragrafo 4, TUE).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9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5A6DA-D791-525A-E68D-1C554020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Individuazione della base giuridica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4EB5A-211E-6C9E-330D-79344608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7"/>
            <a:ext cx="10515600" cy="4874256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Definizione di Base giuridica: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it-IT" altLang="it-IT" dirty="0"/>
              <a:t>Una disposizione dei Trattati che attribuisce competenza alle istituzioni UE in una determinata materia e definisce la procedura da seguire e la tipologia di atto che si può adottare.</a:t>
            </a:r>
          </a:p>
          <a:p>
            <a:pPr marL="0" indent="0">
              <a:buFontTx/>
              <a:buNone/>
            </a:pPr>
            <a:r>
              <a:rPr lang="it-IT" altLang="it-IT" dirty="0"/>
              <a:t>La scelta della corretta base giuridica contribuisce a ripartire le funzioni tra le istituzioni europee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Criteri per individuare la base giuridica: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0070C0"/>
                </a:solidFill>
              </a:rPr>
              <a:t>Scopo e contenuto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dell’atto da adottare;</a:t>
            </a:r>
          </a:p>
          <a:p>
            <a:pPr>
              <a:defRPr/>
            </a:pPr>
            <a:r>
              <a:rPr lang="it-IT" altLang="it-IT" sz="2800" dirty="0"/>
              <a:t>Preferenza per </a:t>
            </a:r>
            <a:r>
              <a:rPr lang="it-IT" altLang="it-IT" sz="2800" b="1" dirty="0">
                <a:solidFill>
                  <a:srgbClr val="0070C0"/>
                </a:solidFill>
              </a:rPr>
              <a:t>basi giuridiche più specifiche</a:t>
            </a:r>
            <a:r>
              <a:rPr lang="it-IT" altLang="it-IT" sz="2800" b="1" dirty="0"/>
              <a:t>;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0070C0"/>
                </a:solidFill>
              </a:rPr>
              <a:t>Centro di gravità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dell’atto;</a:t>
            </a:r>
          </a:p>
          <a:p>
            <a:pPr>
              <a:defRPr/>
            </a:pPr>
            <a:r>
              <a:rPr lang="it-IT" altLang="it-IT" sz="2800" dirty="0"/>
              <a:t>Uso di </a:t>
            </a:r>
            <a:r>
              <a:rPr lang="it-IT" altLang="it-IT" sz="2800" b="1" dirty="0">
                <a:solidFill>
                  <a:srgbClr val="0070C0"/>
                </a:solidFill>
              </a:rPr>
              <a:t>basi giuridiche plurime</a:t>
            </a:r>
            <a:r>
              <a:rPr lang="it-IT" altLang="it-IT" sz="2800" b="1" dirty="0"/>
              <a:t>;</a:t>
            </a:r>
          </a:p>
          <a:p>
            <a:pPr>
              <a:defRPr/>
            </a:pPr>
            <a:r>
              <a:rPr lang="it-IT" altLang="it-IT" sz="2800" b="1" dirty="0">
                <a:solidFill>
                  <a:srgbClr val="0070C0"/>
                </a:solidFill>
              </a:rPr>
              <a:t>Preferenze per procedure più favorevoli al PE.</a:t>
            </a:r>
            <a:endParaRPr lang="it-IT" altLang="it-IT" sz="28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67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FA7D0-66A7-6764-69EB-3F501B75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Individuazione della base giuridica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497B-EDD7-E243-4D7F-BA898769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dirty="0"/>
              <a:t>Ricorrenti sono i contenziosi sulla sulla base giuridica tra le istituzioni:</a:t>
            </a:r>
          </a:p>
          <a:p>
            <a:r>
              <a:rPr lang="it-IT" altLang="it-IT" sz="2800" dirty="0"/>
              <a:t>Viene contestata la procedura scelta da parte del PE o della Commissione o degli SM.</a:t>
            </a:r>
          </a:p>
          <a:p>
            <a:r>
              <a:rPr lang="it-IT" altLang="it-IT" dirty="0"/>
              <a:t>Contezioso può scaturire dal v</a:t>
            </a:r>
            <a:r>
              <a:rPr lang="it-IT" altLang="it-IT" sz="2800" dirty="0"/>
              <a:t>izio di violazione dei Trattati o di incompetenza (nel caso in cui l’UE non competente).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8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09554-518B-AD2E-35D4-4E9B0D44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Iniziativa legislativa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B99714-9107-58D5-4775-D99A434C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42"/>
            <a:ext cx="10515600" cy="476152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dirty="0"/>
              <a:t>Definizione di iniziativa legislativa:</a:t>
            </a:r>
          </a:p>
          <a:p>
            <a:pPr marL="0" indent="0">
              <a:buNone/>
            </a:pPr>
            <a:r>
              <a:rPr lang="it-IT" altLang="it-IT" dirty="0"/>
              <a:t>Un atto legislativo dell'Unione può essere adottato solo </a:t>
            </a:r>
            <a:r>
              <a:rPr lang="it-IT" altLang="it-IT" b="1" dirty="0">
                <a:solidFill>
                  <a:srgbClr val="0070C0"/>
                </a:solidFill>
              </a:rPr>
              <a:t>su proposta della Commissione</a:t>
            </a:r>
            <a:r>
              <a:rPr lang="it-IT" altLang="it-IT" dirty="0"/>
              <a:t>, salvo che i trattati non dispongano diversamente (Art. 17, paragrafo 2, TUE)</a:t>
            </a:r>
          </a:p>
          <a:p>
            <a:pPr marL="0" indent="0">
              <a:buNone/>
            </a:pPr>
            <a:r>
              <a:rPr lang="it-IT" altLang="it-IT" dirty="0"/>
              <a:t>Nei </a:t>
            </a:r>
            <a:r>
              <a:rPr lang="it-IT" altLang="it-IT" b="1" dirty="0">
                <a:solidFill>
                  <a:srgbClr val="0070C0"/>
                </a:solidFill>
              </a:rPr>
              <a:t>casi specifici previsti dai trattati</a:t>
            </a:r>
            <a:r>
              <a:rPr lang="it-IT" altLang="it-IT" dirty="0"/>
              <a:t>, gli atti legislativi possono essere adottati:</a:t>
            </a:r>
          </a:p>
          <a:p>
            <a:r>
              <a:rPr lang="it-IT" altLang="it-IT" dirty="0"/>
              <a:t>su iniziativa di un gruppo di Stati membri o del Parlamento europeo, </a:t>
            </a:r>
          </a:p>
          <a:p>
            <a:r>
              <a:rPr lang="it-IT" altLang="it-IT" dirty="0"/>
              <a:t>su raccomandazione della Banca centrale europea</a:t>
            </a:r>
          </a:p>
          <a:p>
            <a:r>
              <a:rPr lang="it-IT" altLang="it-IT" dirty="0"/>
              <a:t>su richiesta della Corte di giustizia o della Banca europea per gli investimenti (Art. 289.4 TFUE).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316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79608-819B-0D38-F02E-BDE1A436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Iniziativa legislativa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FD011-97EF-A269-C0DB-9F33A7C2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FontTx/>
              <a:buNone/>
            </a:pPr>
            <a:r>
              <a:rPr lang="it-IT" altLang="it-IT" dirty="0"/>
              <a:t>Iniziativa legislativa promossa dai cittadini europei:</a:t>
            </a:r>
          </a:p>
          <a:p>
            <a:pPr algn="just"/>
            <a:r>
              <a:rPr lang="it-IT" altLang="it-IT" dirty="0"/>
              <a:t>Cittadini dell'Unione, </a:t>
            </a:r>
            <a:r>
              <a:rPr lang="it-IT" altLang="it-IT" b="1" dirty="0">
                <a:solidFill>
                  <a:srgbClr val="0070C0"/>
                </a:solidFill>
              </a:rPr>
              <a:t>in numero di almeno un milione</a:t>
            </a:r>
            <a:r>
              <a:rPr lang="it-IT" altLang="it-IT" dirty="0"/>
              <a:t>, che abbiano la cittadinanza di un numero significativo di Stati membri, </a:t>
            </a:r>
            <a:r>
              <a:rPr lang="it-IT" altLang="it-IT" b="1" dirty="0">
                <a:solidFill>
                  <a:srgbClr val="0070C0"/>
                </a:solidFill>
              </a:rPr>
              <a:t>possono prendere l'iniziativa d'invitare la Commissione europea a presentare una proposta </a:t>
            </a:r>
            <a:r>
              <a:rPr lang="it-IT" altLang="it-IT" dirty="0"/>
              <a:t>appropriata su materie in merito alle quali tali cittadini ritengono necessario un atto giuridico dell'Unione (Art. 11.4 TUE);</a:t>
            </a:r>
          </a:p>
          <a:p>
            <a:pPr>
              <a:defRPr/>
            </a:pPr>
            <a:r>
              <a:rPr lang="it-IT" dirty="0"/>
              <a:t>Garanzie del potere di iniziativa della Commissione:</a:t>
            </a:r>
          </a:p>
          <a:p>
            <a:pPr>
              <a:defRPr/>
            </a:pPr>
            <a:r>
              <a:rPr lang="it-IT" dirty="0"/>
              <a:t>Potere del Consiglio o del CE o del PE di sollecitare proposte, ma no obbligo della Commissione;</a:t>
            </a:r>
          </a:p>
          <a:p>
            <a:pPr>
              <a:defRPr/>
            </a:pPr>
            <a:r>
              <a:rPr lang="it-IT" b="1" dirty="0">
                <a:solidFill>
                  <a:srgbClr val="0070C0"/>
                </a:solidFill>
              </a:rPr>
              <a:t>La Commissione europea ha il potere di ritirare la proposta </a:t>
            </a:r>
            <a:r>
              <a:rPr lang="it-IT" dirty="0"/>
              <a:t>in caso di snaturamento della stessa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76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4B0F9-601A-4832-6B65-D1875A49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Iniziativa legislativa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AA85C-08A9-B34C-8644-11B105C48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Emendamenti alla proposta della Commissione sono possibili:</a:t>
            </a:r>
          </a:p>
          <a:p>
            <a:r>
              <a:rPr lang="it-IT" altLang="it-IT" dirty="0"/>
              <a:t>Quando‚ in virtù dei trattati‚ delibera su proposta della Commissione‚ il Consiglio può </a:t>
            </a:r>
            <a:r>
              <a:rPr lang="it-IT" altLang="it-IT" b="1" dirty="0">
                <a:solidFill>
                  <a:srgbClr val="0070C0"/>
                </a:solidFill>
              </a:rPr>
              <a:t>emendare la proposta solo deliberando all'unanimità </a:t>
            </a:r>
            <a:r>
              <a:rPr lang="it-IT" altLang="it-IT" dirty="0"/>
              <a:t>(Art. 293 TFUE)</a:t>
            </a:r>
          </a:p>
          <a:p>
            <a:r>
              <a:rPr lang="it-IT" altLang="it-IT" dirty="0"/>
              <a:t>Fintantoché il Consiglio non ha deliberato, la Commissione può </a:t>
            </a:r>
            <a:r>
              <a:rPr lang="it-IT" altLang="it-IT" b="1" dirty="0">
                <a:solidFill>
                  <a:srgbClr val="0070C0"/>
                </a:solidFill>
              </a:rPr>
              <a:t>modificare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la propria proposta in ogni fase delle procedure che portano all'adozione di un atto dell'Unione (Art. 293 TFUE)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71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928BB-46C4-7BED-552C-0A9A590E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Procedura legislativa ordinaria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AC70C5-7183-D8EE-B220-FB194571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altLang="it-IT" dirty="0"/>
              <a:t>Definizione di procedura legislativa ordinaria:</a:t>
            </a:r>
          </a:p>
          <a:p>
            <a:pPr marL="0" indent="0">
              <a:buNone/>
            </a:pPr>
            <a:r>
              <a:rPr lang="it-IT" altLang="it-IT" sz="2800" dirty="0"/>
              <a:t>La procedura legislativa ordinaria consiste nell'adozione congiunta di un regolamento, di una direttiva o di una decisione da parte del Parlamento europeo e del Consiglio su proposta della Commissione </a:t>
            </a:r>
            <a:r>
              <a:rPr lang="it-IT" altLang="it-IT" dirty="0"/>
              <a:t>(</a:t>
            </a:r>
            <a:r>
              <a:rPr lang="it-IT" altLang="it-IT" sz="2800" dirty="0"/>
              <a:t>Art. 289 TFUE). </a:t>
            </a:r>
          </a:p>
          <a:p>
            <a:pPr marL="0" indent="0">
              <a:buNone/>
            </a:pPr>
            <a:endParaRPr lang="it-IT" altLang="it-IT" sz="2800" dirty="0"/>
          </a:p>
          <a:p>
            <a:pPr marL="0" indent="0">
              <a:buNone/>
            </a:pPr>
            <a:r>
              <a:rPr lang="it-IT" altLang="it-IT" sz="2800" dirty="0"/>
              <a:t>Tale procedura è definita all'articolo 294 TFUE e prevede i seguenti passaggi:</a:t>
            </a:r>
          </a:p>
          <a:p>
            <a:pPr marL="0" indent="0">
              <a:buNone/>
            </a:pPr>
            <a:endParaRPr lang="it-IT" altLang="it-IT" sz="2800" dirty="0"/>
          </a:p>
          <a:p>
            <a:r>
              <a:rPr lang="it-IT" altLang="it-IT" sz="2800" b="1" dirty="0">
                <a:solidFill>
                  <a:srgbClr val="0070C0"/>
                </a:solidFill>
              </a:rPr>
              <a:t>Prima lettura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del PE e del Consiglio, che adotta una posizione;</a:t>
            </a:r>
          </a:p>
          <a:p>
            <a:r>
              <a:rPr lang="it-IT" altLang="it-IT" sz="2800" b="1" dirty="0">
                <a:solidFill>
                  <a:srgbClr val="0070C0"/>
                </a:solidFill>
              </a:rPr>
              <a:t>Seconda lettura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del PE, che può: - approvare la posizione; - respingerla; - proporre emendamenti;</a:t>
            </a:r>
          </a:p>
          <a:p>
            <a:r>
              <a:rPr lang="it-IT" altLang="it-IT" sz="2800" b="1" dirty="0">
                <a:solidFill>
                  <a:srgbClr val="0070C0"/>
                </a:solidFill>
              </a:rPr>
              <a:t>Seconda lettura</a:t>
            </a:r>
            <a:r>
              <a:rPr lang="it-IT" altLang="it-IT" sz="2800" dirty="0">
                <a:solidFill>
                  <a:srgbClr val="0070C0"/>
                </a:solidFill>
              </a:rPr>
              <a:t> </a:t>
            </a:r>
            <a:r>
              <a:rPr lang="it-IT" altLang="it-IT" sz="2800" dirty="0"/>
              <a:t>del Consiglio, che può approvare o non gli emendamenti;</a:t>
            </a:r>
          </a:p>
          <a:p>
            <a:r>
              <a:rPr lang="it-IT" altLang="it-IT" sz="2800" b="1" dirty="0">
                <a:solidFill>
                  <a:srgbClr val="0070C0"/>
                </a:solidFill>
              </a:rPr>
              <a:t>Comitato di conciliazione</a:t>
            </a:r>
            <a:r>
              <a:rPr lang="it-IT" altLang="it-IT" sz="2800" dirty="0"/>
              <a:t>;</a:t>
            </a:r>
          </a:p>
          <a:p>
            <a:r>
              <a:rPr lang="it-IT" altLang="it-IT" sz="2800" b="1" dirty="0">
                <a:solidFill>
                  <a:srgbClr val="0070C0"/>
                </a:solidFill>
              </a:rPr>
              <a:t>Terza lettura </a:t>
            </a:r>
            <a:r>
              <a:rPr lang="it-IT" altLang="it-IT" sz="2800" dirty="0"/>
              <a:t>del PE e del Consiglio.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22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D324C-FE44-F8C8-56DC-EBFC94C3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Procedure legislative speciali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7D5D7-3D57-2A8A-36E1-E16124B4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altLang="it-IT" b="1" dirty="0">
                <a:solidFill>
                  <a:srgbClr val="0070C0"/>
                </a:solidFill>
              </a:rPr>
              <a:t>A) Procedura di consultazione</a:t>
            </a:r>
            <a:r>
              <a:rPr lang="it-IT" altLang="it-IT" dirty="0"/>
              <a:t>:</a:t>
            </a:r>
          </a:p>
          <a:p>
            <a:pPr>
              <a:defRPr/>
            </a:pPr>
            <a:r>
              <a:rPr lang="it-IT" altLang="it-IT" dirty="0"/>
              <a:t>Approvazione da parte del solo Consiglio;</a:t>
            </a:r>
          </a:p>
          <a:p>
            <a:pPr>
              <a:defRPr/>
            </a:pPr>
            <a:r>
              <a:rPr lang="it-IT" altLang="it-IT" dirty="0"/>
              <a:t> al PE è richiesto un parere consultivo.</a:t>
            </a:r>
          </a:p>
          <a:p>
            <a:pPr>
              <a:defRPr/>
            </a:pPr>
            <a:r>
              <a:rPr lang="it-IT" altLang="it-IT" dirty="0"/>
              <a:t>Necessità di consultazione effettiva (sentenza 29 ottobre 1980, </a:t>
            </a:r>
            <a:r>
              <a:rPr lang="it-IT" altLang="it-IT" i="1" dirty="0" err="1"/>
              <a:t>Roquette</a:t>
            </a:r>
            <a:r>
              <a:rPr lang="it-IT" altLang="it-IT" i="1" dirty="0"/>
              <a:t> </a:t>
            </a:r>
            <a:r>
              <a:rPr lang="it-IT" altLang="it-IT" i="1" dirty="0" err="1"/>
              <a:t>Frères</a:t>
            </a:r>
            <a:r>
              <a:rPr lang="it-IT" altLang="it-IT" dirty="0"/>
              <a:t>)</a:t>
            </a:r>
          </a:p>
          <a:p>
            <a:pPr>
              <a:defRPr/>
            </a:pPr>
            <a:r>
              <a:rPr lang="it-IT" altLang="it-IT" dirty="0"/>
              <a:t>Termine ragionevole per emettere il parere.</a:t>
            </a:r>
          </a:p>
          <a:p>
            <a:pPr>
              <a:defRPr/>
            </a:pPr>
            <a:r>
              <a:rPr lang="it-IT" altLang="it-IT" dirty="0"/>
              <a:t>Possibile necessità di nuova consultazione (sentenza 15 luglio 1970, </a:t>
            </a:r>
            <a:r>
              <a:rPr lang="it-IT" altLang="it-IT" i="1" dirty="0" err="1"/>
              <a:t>Chemiefarma</a:t>
            </a:r>
            <a:r>
              <a:rPr lang="it-IT" altLang="it-IT" dirty="0"/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83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F8759-B0DA-215C-8DEB-FF870CA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Procedure legislative speciali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68227-4306-C82D-BE87-8726B7091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B) </a:t>
            </a:r>
            <a:r>
              <a:rPr lang="it-IT" altLang="it-IT" sz="2800" b="1" dirty="0">
                <a:solidFill>
                  <a:srgbClr val="0070C0"/>
                </a:solidFill>
              </a:rPr>
              <a:t>Procedura di approvazione.</a:t>
            </a:r>
          </a:p>
          <a:p>
            <a:r>
              <a:rPr lang="it-IT" altLang="it-IT" sz="2800" dirty="0"/>
              <a:t>Consultazione del PE: parere obbligatorio e </a:t>
            </a:r>
            <a:r>
              <a:rPr lang="it-IT" altLang="it-IT" sz="2800" b="1" dirty="0">
                <a:solidFill>
                  <a:srgbClr val="0070C0"/>
                </a:solidFill>
              </a:rPr>
              <a:t>vincolante</a:t>
            </a:r>
            <a:r>
              <a:rPr lang="it-IT" altLang="it-IT" sz="2800" dirty="0"/>
              <a:t>.</a:t>
            </a:r>
          </a:p>
          <a:p>
            <a:r>
              <a:rPr lang="it-IT" altLang="it-IT" sz="2800" dirty="0"/>
              <a:t>Il Parlamento può solo approvare o respingere l’atto nella sua interezza, non apportare emendamenti.</a:t>
            </a:r>
          </a:p>
          <a:p>
            <a:r>
              <a:rPr lang="it-IT" altLang="it-IT" sz="2800" dirty="0"/>
              <a:t>Es. Art. 49 TUE sull’adesione di nuovi SM.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38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939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Diritto dell’Unione europea  Prof. Dr. Alessandro Nato</vt:lpstr>
      <vt:lpstr>Individuazione della base giuridica</vt:lpstr>
      <vt:lpstr>Individuazione della base giuridica</vt:lpstr>
      <vt:lpstr>Iniziativa legislativa</vt:lpstr>
      <vt:lpstr>Iniziativa legislativa</vt:lpstr>
      <vt:lpstr>Iniziativa legislativa</vt:lpstr>
      <vt:lpstr>Procedura legislativa ordinaria</vt:lpstr>
      <vt:lpstr>Procedure legislative speciali</vt:lpstr>
      <vt:lpstr>Procedure legislative speciali</vt:lpstr>
      <vt:lpstr>Procedura di delega</vt:lpstr>
      <vt:lpstr>Procedura di attuazione di atti di esecuzione</vt:lpstr>
      <vt:lpstr>Cooperazione rafforzata</vt:lpstr>
      <vt:lpstr>Cooperazione rafforzata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51</cp:revision>
  <dcterms:created xsi:type="dcterms:W3CDTF">2022-09-09T08:27:37Z</dcterms:created>
  <dcterms:modified xsi:type="dcterms:W3CDTF">2022-10-11T09:50:53Z</dcterms:modified>
</cp:coreProperties>
</file>