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8" r:id="rId2"/>
    <p:sldId id="275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2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0"/>
    <a:srgbClr val="FFC72C"/>
    <a:srgbClr val="0077C8"/>
    <a:srgbClr val="00B2A9"/>
    <a:srgbClr val="006298"/>
    <a:srgbClr val="77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/>
    <p:restoredTop sz="95360"/>
  </p:normalViewPr>
  <p:slideViewPr>
    <p:cSldViewPr snapToGrid="0" snapToObjects="1" showGuides="1">
      <p:cViewPr varScale="1">
        <p:scale>
          <a:sx n="102" d="100"/>
          <a:sy n="102" d="100"/>
        </p:scale>
        <p:origin x="8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04FC-0E64-1840-9C6A-42B85D5EA1CD}" type="datetimeFigureOut">
              <a:rPr lang="it-IT" smtClean="0"/>
              <a:t>28/11/22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C4299-DFA9-814B-AD28-ECDE1FA0A8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8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28 novembre 2022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2608855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4" userDrawn="1">
          <p15:clr>
            <a:srgbClr val="FBAE40"/>
          </p15:clr>
        </p15:guide>
        <p15:guide id="5" orient="horz" pos="3517" userDrawn="1">
          <p15:clr>
            <a:srgbClr val="FBAE40"/>
          </p15:clr>
        </p15:guide>
        <p15:guide id="7" orient="horz" pos="2742" userDrawn="1">
          <p15:clr>
            <a:srgbClr val="FBAE40"/>
          </p15:clr>
        </p15:guide>
        <p15:guide id="8" orient="horz" pos="1091" userDrawn="1">
          <p15:clr>
            <a:srgbClr val="FBAE40"/>
          </p15:clr>
        </p15:guide>
        <p15:guide id="10" pos="5011" userDrawn="1">
          <p15:clr>
            <a:srgbClr val="FBAE40"/>
          </p15:clr>
        </p15:guide>
        <p15:guide id="11" pos="46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F852A-D30A-CC4D-BB28-88564798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87984D-29CE-3442-8C11-C7B68CA4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528003"/>
            <a:ext cx="5359131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0D039-24D7-3D4C-AC12-8A561B08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0118" y="1534556"/>
            <a:ext cx="5611019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475FED-2144-8A45-B971-72FEF3C8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937F-DAC6-0B4A-AA33-EEC4AE615C47}" type="datetime4">
              <a:rPr lang="it-IT" smtClean="0"/>
              <a:t>28 novembre 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DAFAF3-5C89-784D-BB84-8D0F087F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1EA764-7BE2-C542-B147-FEDB2B2C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96D8687-7367-CD48-9FF8-EE4A129CD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6250912"/>
            <a:ext cx="171428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0"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322D5-CD07-334E-AC52-C62261E6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1"/>
            <a:ext cx="11222038" cy="42148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C449B-207F-D644-9692-120FA3A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5500" y="6224587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fld id="{2721728E-09D1-294C-815A-88BEBB89DB06}" type="datetime4">
              <a:rPr lang="it-IT" smtClean="0"/>
              <a:pPr/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602E30-BCD6-B540-9A70-A2109E6F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692" y="6224587"/>
            <a:ext cx="57077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69FEF-6CA0-6C4F-867F-1AC8C99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224587"/>
            <a:ext cx="8588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fld id="{DD589A36-170F-7348-BCDB-23CF9D86047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DBF9A1-392F-9E4C-AC39-82F1DA76A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6250912"/>
            <a:ext cx="1714284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0D9461D8-08BF-204F-8ABB-496B7A5229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" y="549275"/>
            <a:ext cx="11098213" cy="57705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48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4" y="1672314"/>
            <a:ext cx="6923782" cy="964424"/>
          </a:xfrm>
        </p:spPr>
        <p:txBody>
          <a:bodyPr lIns="0" tIns="0" rIns="0" bIns="0" anchor="t" anchorCtr="0">
            <a:no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798576"/>
            <a:ext cx="6933116" cy="109098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55B9F9E-793E-2948-9AFD-E3373DD2EA63}" type="datetime4">
              <a:rPr lang="it-IT" smtClean="0"/>
              <a:pPr/>
              <a:t>28 novembre 2022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55D151DB-98DC-6D45-8A40-5DD000109E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4963" y="542925"/>
            <a:ext cx="3706812" cy="5040313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Segnaposto testo 77">
            <a:extLst>
              <a:ext uri="{FF2B5EF4-FFF2-40B4-BE49-F238E27FC236}">
                <a16:creationId xmlns:a16="http://schemas.microsoft.com/office/drawing/2014/main" id="{D6519D1F-4BB1-3A49-B60F-D7E64631FF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145963D-F588-8B43-AA13-FDB8E527A8A9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116113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9" pos="7680" userDrawn="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EE33963A-5F1C-9E44-A101-09D5145AB554}" type="datetime4">
              <a:rPr lang="it-IT" smtClean="0"/>
              <a:pPr/>
              <a:t>28 novembre 2022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55D151DB-98DC-6D45-8A40-5DD000109E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54963" y="1731963"/>
            <a:ext cx="3706812" cy="3851275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Immagine</a:t>
            </a:r>
          </a:p>
        </p:txBody>
      </p:sp>
      <p:sp>
        <p:nvSpPr>
          <p:cNvPr id="35" name="Segnaposto immagine 5">
            <a:extLst>
              <a:ext uri="{FF2B5EF4-FFF2-40B4-BE49-F238E27FC236}">
                <a16:creationId xmlns:a16="http://schemas.microsoft.com/office/drawing/2014/main" id="{4F0B9C52-DDDA-FE45-95B8-A0E8106B4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71651" y="548056"/>
            <a:ext cx="1590123" cy="433019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36" name="Segnaposto immagine 5">
            <a:extLst>
              <a:ext uri="{FF2B5EF4-FFF2-40B4-BE49-F238E27FC236}">
                <a16:creationId xmlns:a16="http://schemas.microsoft.com/office/drawing/2014/main" id="{5441D381-F275-1742-880C-884CF2AA0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54093" y="548056"/>
            <a:ext cx="1590123" cy="433019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50DB0EED-3DD2-9C43-8E86-8A25CD5D8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4" y="1672314"/>
            <a:ext cx="6923782" cy="964424"/>
          </a:xfrm>
        </p:spPr>
        <p:txBody>
          <a:bodyPr lIns="0" tIns="0" rIns="0" bIns="0" anchor="t" anchorCtr="0">
            <a:no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9" name="Sottotitolo 2">
            <a:extLst>
              <a:ext uri="{FF2B5EF4-FFF2-40B4-BE49-F238E27FC236}">
                <a16:creationId xmlns:a16="http://schemas.microsoft.com/office/drawing/2014/main" id="{CF92B6C9-72A5-AA4E-85B3-1B682783E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798576"/>
            <a:ext cx="6933116" cy="109098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38" name="Segnaposto testo 77">
            <a:extLst>
              <a:ext uri="{FF2B5EF4-FFF2-40B4-BE49-F238E27FC236}">
                <a16:creationId xmlns:a16="http://schemas.microsoft.com/office/drawing/2014/main" id="{E7B05D74-7AEC-EF47-A942-4934923ED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E15AD69-25AC-6D42-A1A3-0514D984EE6F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1633763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  <p15:guide id="12" orient="horz" pos="6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4D5A4C28-790A-AE41-9A40-9C1FC37F4BA5}" type="datetime4">
              <a:rPr lang="it-IT" smtClean="0"/>
              <a:pPr/>
              <a:t>28 novembre 2022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5" name="Segnaposto immagine 5">
            <a:extLst>
              <a:ext uri="{FF2B5EF4-FFF2-40B4-BE49-F238E27FC236}">
                <a16:creationId xmlns:a16="http://schemas.microsoft.com/office/drawing/2014/main" id="{4F0B9C52-DDDA-FE45-95B8-A0E8106B4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71651" y="548056"/>
            <a:ext cx="1590123" cy="433019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36" name="Segnaposto immagine 5">
            <a:extLst>
              <a:ext uri="{FF2B5EF4-FFF2-40B4-BE49-F238E27FC236}">
                <a16:creationId xmlns:a16="http://schemas.microsoft.com/office/drawing/2014/main" id="{5441D381-F275-1742-880C-884CF2AA0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54093" y="548056"/>
            <a:ext cx="1590123" cy="433019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37" name="Segnaposto immagine 5">
            <a:extLst>
              <a:ext uri="{FF2B5EF4-FFF2-40B4-BE49-F238E27FC236}">
                <a16:creationId xmlns:a16="http://schemas.microsoft.com/office/drawing/2014/main" id="{E92A9B0A-F6E3-DB48-9ED3-A79538B108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50063" y="1731963"/>
            <a:ext cx="3711712" cy="3851276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Immagine trattata con Pattern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363682A5-81A2-1B47-A929-A43EF07B4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4" y="1672314"/>
            <a:ext cx="6923782" cy="964424"/>
          </a:xfrm>
        </p:spPr>
        <p:txBody>
          <a:bodyPr lIns="0" tIns="0" rIns="0" bIns="0" anchor="t" anchorCtr="0">
            <a:no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8" name="Sottotitolo 2">
            <a:extLst>
              <a:ext uri="{FF2B5EF4-FFF2-40B4-BE49-F238E27FC236}">
                <a16:creationId xmlns:a16="http://schemas.microsoft.com/office/drawing/2014/main" id="{157F673D-9926-BF4C-8EFF-1FC29A08A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798576"/>
            <a:ext cx="6933116" cy="109098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0" name="Segnaposto testo 77">
            <a:extLst>
              <a:ext uri="{FF2B5EF4-FFF2-40B4-BE49-F238E27FC236}">
                <a16:creationId xmlns:a16="http://schemas.microsoft.com/office/drawing/2014/main" id="{D968EEEE-3924-2946-95B6-5A9673C353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CBBDB73-3450-3546-9724-9B2D9C959017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87737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  <p15:guide id="12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423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 userDrawn="1"/>
        </p:nvGrpSpPr>
        <p:grpSpPr>
          <a:xfrm>
            <a:off x="0" y="6138000"/>
            <a:ext cx="12192000" cy="720000"/>
            <a:chOff x="0" y="6138000"/>
            <a:chExt cx="12192000" cy="720000"/>
          </a:xfrm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1661913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0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stazione sezione"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  <a:solidFill>
            <a:srgbClr val="772583"/>
          </a:solidFill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 userDrawn="1"/>
        </p:nvGrpSpPr>
        <p:grpSpPr>
          <a:xfrm>
            <a:off x="0" y="6138000"/>
            <a:ext cx="12192000" cy="720000"/>
            <a:chOff x="0" y="6138000"/>
            <a:chExt cx="12192000" cy="720000"/>
          </a:xfrm>
          <a:solidFill>
            <a:srgbClr val="FFC72C"/>
          </a:solidFill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166191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rgbClr val="772583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rgbClr val="772583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16794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stazione sezione"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  <a:solidFill>
            <a:schemeClr val="bg1"/>
          </a:solidFill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o 6"/>
          <p:cNvGrpSpPr/>
          <p:nvPr userDrawn="1"/>
        </p:nvGrpSpPr>
        <p:grpSpPr>
          <a:xfrm>
            <a:off x="0" y="6138000"/>
            <a:ext cx="12192000" cy="720000"/>
            <a:chOff x="0" y="6138000"/>
            <a:chExt cx="12192000" cy="720000"/>
          </a:xfrm>
          <a:solidFill>
            <a:srgbClr val="00B2A9"/>
          </a:solidFill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166191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1413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322D5-CD07-334E-AC52-C62261E6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0"/>
            <a:ext cx="11222038" cy="43399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C449B-207F-D644-9692-120FA3A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5500" y="6224587"/>
            <a:ext cx="2286000" cy="365125"/>
          </a:xfrm>
        </p:spPr>
        <p:txBody>
          <a:bodyPr/>
          <a:lstStyle/>
          <a:p>
            <a:fld id="{2721728E-09D1-294C-815A-88BEBB89DB06}" type="datetime4">
              <a:rPr lang="it-IT" smtClean="0"/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602E30-BCD6-B540-9A70-A2109E6F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692" y="6224587"/>
            <a:ext cx="5707708" cy="365125"/>
          </a:xfrm>
        </p:spPr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69FEF-6CA0-6C4F-867F-1AC8C99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224587"/>
            <a:ext cx="858838" cy="365125"/>
          </a:xfrm>
        </p:spPr>
        <p:txBody>
          <a:bodyPr/>
          <a:lstStyle/>
          <a:p>
            <a:fld id="{DD589A36-170F-7348-BCDB-23CF9D86047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DBF9A1-392F-9E4C-AC39-82F1DA76A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6250912"/>
            <a:ext cx="171428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49B507-8551-CC47-91BD-DBB3E40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411DEE-4AD8-E74D-AEA0-F1709A493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11" y="1532404"/>
            <a:ext cx="11222038" cy="4344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7DADEC-74B6-2245-817D-CEA23C0FF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45500" y="6224587"/>
            <a:ext cx="2286000" cy="365125"/>
          </a:xfrm>
          <a:prstGeom prst="rect">
            <a:avLst/>
          </a:prstGeom>
        </p:spPr>
        <p:txBody>
          <a:bodyPr vert="horz" lIns="72000" tIns="0" rIns="72000" bIns="0" rtlCol="0" anchor="b"/>
          <a:lstStyle>
            <a:lvl1pPr algn="r">
              <a:defRPr sz="1400" b="0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fld id="{3A7BE5A2-6539-894E-945C-593AB235A246}" type="datetime4">
              <a:rPr lang="it-IT" smtClean="0"/>
              <a:pPr/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383537-6367-1443-9D86-622943D14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2692" y="6224587"/>
            <a:ext cx="5707708" cy="365125"/>
          </a:xfrm>
          <a:prstGeom prst="rect">
            <a:avLst/>
          </a:prstGeom>
        </p:spPr>
        <p:txBody>
          <a:bodyPr vert="horz" lIns="72000" tIns="0" rIns="72000" bIns="0" rtlCol="0" anchor="b"/>
          <a:lstStyle>
            <a:lvl1pPr algn="l">
              <a:defRPr sz="1400" b="1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8A305-BBBD-9C45-8197-11A6CAC5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224587"/>
            <a:ext cx="858838" cy="365125"/>
          </a:xfrm>
          <a:prstGeom prst="rect">
            <a:avLst/>
          </a:prstGeom>
        </p:spPr>
        <p:txBody>
          <a:bodyPr vert="horz" lIns="72000" tIns="0" rIns="72000" bIns="0" rtlCol="0" anchor="b"/>
          <a:lstStyle>
            <a:lvl1pPr algn="r">
              <a:defRPr sz="1400" b="0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fld id="{DD589A36-170F-7348-BCDB-23CF9D8604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2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64" r:id="rId6"/>
    <p:sldLayoutId id="2147483665" r:id="rId7"/>
    <p:sldLayoutId id="2147483666" r:id="rId8"/>
    <p:sldLayoutId id="2147483650" r:id="rId9"/>
    <p:sldLayoutId id="2147483652" r:id="rId10"/>
    <p:sldLayoutId id="2147483667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>
          <a:solidFill>
            <a:srgbClr val="003A70"/>
          </a:solidFill>
          <a:latin typeface="Luiss Sans" pitchFamily="2" charset="0"/>
          <a:ea typeface="Luiss Sans" pitchFamily="2" charset="0"/>
          <a:cs typeface="Luiss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800"/>
        </a:spcBef>
        <a:buFont typeface="Arial" panose="020B0604020202020204" pitchFamily="34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Luiss Sans" pitchFamily="2" charset="0"/>
          <a:ea typeface="Luiss Sans" pitchFamily="2" charset="0"/>
          <a:cs typeface="Luiss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1" userDrawn="1">
          <p15:clr>
            <a:srgbClr val="F26B43"/>
          </p15:clr>
        </p15:guide>
        <p15:guide id="7" orient="horz" pos="346" userDrawn="1">
          <p15:clr>
            <a:srgbClr val="F26B43"/>
          </p15:clr>
        </p15:guide>
        <p15:guide id="8" orient="horz" pos="3981" userDrawn="1">
          <p15:clr>
            <a:srgbClr val="F26B43"/>
          </p15:clr>
        </p15:guide>
        <p15:guide id="9" orient="horz" pos="30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3702" userDrawn="1">
          <p15:clr>
            <a:srgbClr val="F26B43"/>
          </p15:clr>
        </p15:guide>
        <p15:guide id="12" pos="7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07B17CF2-442B-DB46-8CDE-F9F11AA52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68" y="1670608"/>
            <a:ext cx="11189995" cy="1080296"/>
          </a:xfrm>
        </p:spPr>
        <p:txBody>
          <a:bodyPr/>
          <a:lstStyle/>
          <a:p>
            <a:r>
              <a:rPr lang="en-US" sz="4000" dirty="0"/>
              <a:t>La </a:t>
            </a:r>
            <a:r>
              <a:rPr lang="en-US" sz="4000" dirty="0" err="1"/>
              <a:t>cittadinanza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europea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8B0C88-B3C8-7347-83E8-516872AF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353" y="3553099"/>
            <a:ext cx="5565913" cy="752201"/>
          </a:xfrm>
        </p:spPr>
        <p:txBody>
          <a:bodyPr/>
          <a:lstStyle/>
          <a:p>
            <a:r>
              <a:rPr lang="it-IT" dirty="0"/>
              <a:t>Prof. Alessandro Nato</a:t>
            </a:r>
          </a:p>
          <a:p>
            <a:r>
              <a:rPr lang="it-IT" dirty="0"/>
              <a:t>28 Novembre 2022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B313C7-E88B-A041-82F9-0207DAD41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Libera Università Internazionale </a:t>
            </a:r>
          </a:p>
          <a:p>
            <a:r>
              <a:rPr lang="it-IT" dirty="0"/>
              <a:t>degli Studi Sociali Guido </a:t>
            </a:r>
            <a:r>
              <a:rPr lang="it-IT" dirty="0" err="1"/>
              <a:t>Carli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447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079A75-FCE6-DA42-9A89-66D9D5CE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3. Cittadinanza sociale europea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248EF6-A603-8D40-B8A2-B2873660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it-IT" sz="2200">
                <a:sym typeface="Wingdings" panose="05000000000000000000" pitchFamily="2" charset="2"/>
              </a:rPr>
              <a:t>Giurisprudenza restrittiva della Corte di Giustizia:</a:t>
            </a:r>
          </a:p>
          <a:p>
            <a:pPr lvl="3"/>
            <a:r>
              <a:rPr lang="it-IT" sz="2200" dirty="0">
                <a:sym typeface="Wingdings" panose="05000000000000000000" pitchFamily="2" charset="2"/>
              </a:rPr>
              <a:t>11 novembre 2014, C-333/13</a:t>
            </a:r>
            <a:r>
              <a:rPr lang="it-IT" sz="2200" i="1" dirty="0">
                <a:sym typeface="Wingdings" panose="05000000000000000000" pitchFamily="2" charset="2"/>
              </a:rPr>
              <a:t>, </a:t>
            </a:r>
            <a:r>
              <a:rPr lang="it-IT" sz="2200" i="1">
                <a:sym typeface="Wingdings" panose="05000000000000000000" pitchFamily="2" charset="2"/>
              </a:rPr>
              <a:t>Elisabeta</a:t>
            </a:r>
            <a:r>
              <a:rPr lang="it-IT" sz="2200" i="1" dirty="0">
                <a:sym typeface="Wingdings" panose="05000000000000000000" pitchFamily="2" charset="2"/>
              </a:rPr>
              <a:t> </a:t>
            </a:r>
            <a:r>
              <a:rPr lang="it-IT" sz="2200" i="1">
                <a:sym typeface="Wingdings" panose="05000000000000000000" pitchFamily="2" charset="2"/>
              </a:rPr>
              <a:t>Dano</a:t>
            </a:r>
            <a:r>
              <a:rPr lang="it-IT" sz="2200" i="1" dirty="0">
                <a:sym typeface="Wingdings" panose="05000000000000000000" pitchFamily="2" charset="2"/>
              </a:rPr>
              <a:t> e </a:t>
            </a:r>
            <a:r>
              <a:rPr lang="it-IT" sz="2200" i="1">
                <a:sym typeface="Wingdings" panose="05000000000000000000" pitchFamily="2" charset="2"/>
              </a:rPr>
              <a:t>Florin</a:t>
            </a:r>
            <a:r>
              <a:rPr lang="it-IT" sz="2200" i="1" dirty="0">
                <a:sym typeface="Wingdings" panose="05000000000000000000" pitchFamily="2" charset="2"/>
              </a:rPr>
              <a:t> </a:t>
            </a:r>
            <a:r>
              <a:rPr lang="it-IT" sz="2200" i="1">
                <a:sym typeface="Wingdings" panose="05000000000000000000" pitchFamily="2" charset="2"/>
              </a:rPr>
              <a:t>Dano</a:t>
            </a:r>
            <a:r>
              <a:rPr lang="it-IT" sz="2200" i="1" dirty="0">
                <a:sym typeface="Wingdings" panose="05000000000000000000" pitchFamily="2" charset="2"/>
              </a:rPr>
              <a:t> c. </a:t>
            </a:r>
            <a:r>
              <a:rPr lang="it-IT" sz="2200" i="1">
                <a:sym typeface="Wingdings" panose="05000000000000000000" pitchFamily="2" charset="2"/>
              </a:rPr>
              <a:t>Jobcenter</a:t>
            </a:r>
            <a:r>
              <a:rPr lang="it-IT" sz="2200" i="1" dirty="0">
                <a:sym typeface="Wingdings" panose="05000000000000000000" pitchFamily="2" charset="2"/>
              </a:rPr>
              <a:t> Leipzig (figura del turista sociale)</a:t>
            </a:r>
            <a:endParaRPr lang="it-IT" sz="2200" i="1">
              <a:sym typeface="Wingdings" panose="05000000000000000000" pitchFamily="2" charset="2"/>
            </a:endParaRPr>
          </a:p>
          <a:p>
            <a:pPr lvl="3"/>
            <a:r>
              <a:rPr lang="it-IT" sz="2200" dirty="0">
                <a:sym typeface="Wingdings" panose="05000000000000000000" pitchFamily="2" charset="2"/>
              </a:rPr>
              <a:t>15 settembre 2015, C-67/14</a:t>
            </a:r>
            <a:r>
              <a:rPr lang="it-IT" sz="2200" i="1" dirty="0">
                <a:sym typeface="Wingdings" panose="05000000000000000000" pitchFamily="2" charset="2"/>
              </a:rPr>
              <a:t>,  </a:t>
            </a:r>
            <a:r>
              <a:rPr lang="it-IT" sz="2200" i="1">
                <a:sym typeface="Wingdings" panose="05000000000000000000" pitchFamily="2" charset="2"/>
              </a:rPr>
              <a:t>Alimanovic</a:t>
            </a:r>
            <a:r>
              <a:rPr lang="it-IT" sz="2200" i="1" dirty="0">
                <a:sym typeface="Wingdings" panose="05000000000000000000" pitchFamily="2" charset="2"/>
              </a:rPr>
              <a:t> e a (Job </a:t>
            </a:r>
            <a:r>
              <a:rPr lang="it-IT" sz="2200" i="1">
                <a:sym typeface="Wingdings" panose="05000000000000000000" pitchFamily="2" charset="2"/>
              </a:rPr>
              <a:t>seekers</a:t>
            </a:r>
            <a:r>
              <a:rPr lang="it-IT" sz="2200" i="1" dirty="0">
                <a:sym typeface="Wingdings" panose="05000000000000000000" pitchFamily="2" charset="2"/>
              </a:rPr>
              <a:t>)</a:t>
            </a:r>
            <a:endParaRPr lang="it-IT" sz="2200" i="1">
              <a:sym typeface="Wingdings" panose="05000000000000000000" pitchFamily="2" charset="2"/>
            </a:endParaRPr>
          </a:p>
          <a:p>
            <a:pPr lvl="3"/>
            <a:r>
              <a:rPr lang="it-IT" sz="2200" dirty="0">
                <a:sym typeface="Wingdings" panose="05000000000000000000" pitchFamily="2" charset="2"/>
              </a:rPr>
              <a:t>14 giugno 2016, C-308/14</a:t>
            </a:r>
            <a:r>
              <a:rPr lang="it-IT" sz="2200" i="1" dirty="0">
                <a:sym typeface="Wingdings" panose="05000000000000000000" pitchFamily="2" charset="2"/>
              </a:rPr>
              <a:t>, Commissione europea contro Regno Unito (tentativo di evitare la </a:t>
            </a:r>
            <a:r>
              <a:rPr lang="it-IT" sz="2200" i="1">
                <a:sym typeface="Wingdings" panose="05000000000000000000" pitchFamily="2" charset="2"/>
              </a:rPr>
              <a:t>Brexit</a:t>
            </a:r>
            <a:r>
              <a:rPr lang="it-IT" sz="2200" i="1" dirty="0">
                <a:sym typeface="Wingdings" panose="05000000000000000000" pitchFamily="2" charset="2"/>
              </a:rPr>
              <a:t>)</a:t>
            </a:r>
            <a:endParaRPr lang="it-IT" sz="2200" i="1">
              <a:sym typeface="Wingdings" panose="05000000000000000000" pitchFamily="2" charset="2"/>
            </a:endParaRPr>
          </a:p>
          <a:p>
            <a:endParaRPr lang="it-IT" sz="2200"/>
          </a:p>
        </p:txBody>
      </p:sp>
      <p:pic>
        <p:nvPicPr>
          <p:cNvPr id="5122" name="Picture 2" descr="Corte di giustizia dell&amp;#39;Unione europea - Wikipedia">
            <a:extLst>
              <a:ext uri="{FF2B5EF4-FFF2-40B4-BE49-F238E27FC236}">
                <a16:creationId xmlns:a16="http://schemas.microsoft.com/office/drawing/2014/main" id="{77D72831-8AA7-F042-A292-9E1C0F2F3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3" r="-4" b="2559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32287-DCEB-8148-97DC-5B5355CC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77641-4C78-524B-BBA4-17320C04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0B690D-F07F-3140-AE44-C7F02E09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86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E5B7B7-9854-7345-93FF-34BD7A4B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3. Cittadinanza sociale europea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AF2AD-661E-BC41-B052-17E66462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it-IT" sz="2200">
                <a:sym typeface="Wingdings" panose="05000000000000000000" pitchFamily="2" charset="2"/>
              </a:rPr>
              <a:t>Giurisprudenza evolutiva a piccoli passi della Corte di Giustizia:</a:t>
            </a:r>
          </a:p>
          <a:p>
            <a:pPr lvl="3"/>
            <a:r>
              <a:rPr lang="it-IT" sz="2200" dirty="0">
                <a:sym typeface="Wingdings" panose="05000000000000000000" pitchFamily="2" charset="2"/>
              </a:rPr>
              <a:t>20 dicembre 2017, C-442/16</a:t>
            </a:r>
            <a:r>
              <a:rPr lang="it-IT" sz="2200" i="1" dirty="0">
                <a:sym typeface="Wingdings" panose="05000000000000000000" pitchFamily="2" charset="2"/>
              </a:rPr>
              <a:t>, </a:t>
            </a:r>
            <a:r>
              <a:rPr lang="it-IT" sz="2200" i="1">
                <a:sym typeface="Wingdings" panose="05000000000000000000" pitchFamily="2" charset="2"/>
              </a:rPr>
              <a:t>Florea</a:t>
            </a:r>
            <a:r>
              <a:rPr lang="it-IT" sz="2200" i="1" dirty="0">
                <a:sym typeface="Wingdings" panose="05000000000000000000" pitchFamily="2" charset="2"/>
              </a:rPr>
              <a:t> </a:t>
            </a:r>
            <a:r>
              <a:rPr lang="it-IT" sz="2200" i="1">
                <a:sym typeface="Wingdings" panose="05000000000000000000" pitchFamily="2" charset="2"/>
              </a:rPr>
              <a:t>Gusa</a:t>
            </a:r>
            <a:r>
              <a:rPr lang="it-IT" sz="2200" i="1" dirty="0">
                <a:sym typeface="Wingdings" panose="05000000000000000000" pitchFamily="2" charset="2"/>
              </a:rPr>
              <a:t> </a:t>
            </a:r>
            <a:endParaRPr lang="it-IT" sz="2200" i="1">
              <a:sym typeface="Wingdings" panose="05000000000000000000" pitchFamily="2" charset="2"/>
            </a:endParaRPr>
          </a:p>
          <a:p>
            <a:pPr lvl="3"/>
            <a:r>
              <a:rPr lang="it-IT" sz="2200" dirty="0">
                <a:sym typeface="Wingdings" panose="05000000000000000000" pitchFamily="2" charset="2"/>
              </a:rPr>
              <a:t>25 luglio 2018, C-679/16</a:t>
            </a:r>
            <a:r>
              <a:rPr lang="it-IT" sz="2200" i="1" dirty="0">
                <a:sym typeface="Wingdings" panose="05000000000000000000" pitchFamily="2" charset="2"/>
              </a:rPr>
              <a:t>, A. c. </a:t>
            </a:r>
            <a:r>
              <a:rPr lang="it-IT" sz="2200" i="1">
                <a:sym typeface="Wingdings" panose="05000000000000000000" pitchFamily="2" charset="2"/>
              </a:rPr>
              <a:t>Espoon</a:t>
            </a:r>
            <a:r>
              <a:rPr lang="it-IT" sz="2200" i="1" dirty="0">
                <a:sym typeface="Wingdings" panose="05000000000000000000" pitchFamily="2" charset="2"/>
              </a:rPr>
              <a:t> </a:t>
            </a:r>
            <a:endParaRPr lang="it-IT" sz="2200" i="1">
              <a:sym typeface="Wingdings" panose="05000000000000000000" pitchFamily="2" charset="2"/>
            </a:endParaRPr>
          </a:p>
          <a:p>
            <a:pPr lvl="3"/>
            <a:r>
              <a:rPr lang="it-IT" sz="2200" dirty="0">
                <a:sym typeface="Wingdings" panose="05000000000000000000" pitchFamily="2" charset="2"/>
              </a:rPr>
              <a:t>11 aprile 2019, C‑483/17</a:t>
            </a:r>
            <a:r>
              <a:rPr lang="it-IT" sz="2200" i="1" dirty="0">
                <a:sym typeface="Wingdings" panose="05000000000000000000" pitchFamily="2" charset="2"/>
              </a:rPr>
              <a:t>, </a:t>
            </a:r>
            <a:r>
              <a:rPr lang="it-IT" sz="2200" i="1">
                <a:sym typeface="Wingdings" panose="05000000000000000000" pitchFamily="2" charset="2"/>
              </a:rPr>
              <a:t>Neculai</a:t>
            </a:r>
            <a:r>
              <a:rPr lang="it-IT" sz="2200" i="1" dirty="0">
                <a:sym typeface="Wingdings" panose="05000000000000000000" pitchFamily="2" charset="2"/>
              </a:rPr>
              <a:t> </a:t>
            </a:r>
            <a:r>
              <a:rPr lang="it-IT" sz="2200" i="1">
                <a:sym typeface="Wingdings" panose="05000000000000000000" pitchFamily="2" charset="2"/>
              </a:rPr>
              <a:t>Tarola</a:t>
            </a:r>
            <a:r>
              <a:rPr lang="it-IT" sz="2200" i="1" dirty="0">
                <a:sym typeface="Wingdings" panose="05000000000000000000" pitchFamily="2" charset="2"/>
              </a:rPr>
              <a:t> </a:t>
            </a:r>
            <a:endParaRPr lang="it-IT" sz="2200" i="1">
              <a:sym typeface="Wingdings" panose="05000000000000000000" pitchFamily="2" charset="2"/>
            </a:endParaRPr>
          </a:p>
          <a:p>
            <a:pPr lvl="3"/>
            <a:r>
              <a:rPr lang="en-US" sz="2200" dirty="0">
                <a:sym typeface="Wingdings" panose="05000000000000000000" pitchFamily="2" charset="2"/>
              </a:rPr>
              <a:t>19 </a:t>
            </a:r>
            <a:r>
              <a:rPr lang="en-US" sz="2200">
                <a:sym typeface="Wingdings" panose="05000000000000000000" pitchFamily="2" charset="2"/>
              </a:rPr>
              <a:t>settembre</a:t>
            </a:r>
            <a:r>
              <a:rPr lang="en-US" sz="2200" dirty="0">
                <a:sym typeface="Wingdings" panose="05000000000000000000" pitchFamily="2" charset="2"/>
              </a:rPr>
              <a:t> 2019, C-544/18</a:t>
            </a:r>
            <a:r>
              <a:rPr lang="en-US" sz="2200" i="1" dirty="0">
                <a:sym typeface="Wingdings" panose="05000000000000000000" pitchFamily="2" charset="2"/>
              </a:rPr>
              <a:t>, </a:t>
            </a:r>
            <a:r>
              <a:rPr lang="en-US" sz="2200" i="1">
                <a:sym typeface="Wingdings" panose="05000000000000000000" pitchFamily="2" charset="2"/>
              </a:rPr>
              <a:t>Dakneviciute</a:t>
            </a:r>
            <a:endParaRPr lang="it-IT" sz="2200" i="1">
              <a:sym typeface="Wingdings" panose="05000000000000000000" pitchFamily="2" charset="2"/>
            </a:endParaRPr>
          </a:p>
          <a:p>
            <a:endParaRPr lang="it-IT" sz="2200"/>
          </a:p>
        </p:txBody>
      </p:sp>
      <p:pic>
        <p:nvPicPr>
          <p:cNvPr id="6146" name="Picture 2" descr="Come funziona la Corte di giustizia - Internazionale">
            <a:extLst>
              <a:ext uri="{FF2B5EF4-FFF2-40B4-BE49-F238E27FC236}">
                <a16:creationId xmlns:a16="http://schemas.microsoft.com/office/drawing/2014/main" id="{744261C1-0EBE-0547-9CA9-10F93987E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r="1759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FF4CFF-D7B0-CD44-91E0-6E9B6473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30A560-BE66-794E-B0E0-3A99BE6E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C3294F-9512-0C48-9DF6-395413B6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7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BA0992-6291-2549-B5DD-ACA303DF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Cittadini di Paesi terzi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8914B6-2FBA-0E42-A2EB-7AB4E91D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>
                <a:sym typeface="Wingdings" panose="05000000000000000000" pitchFamily="2" charset="2"/>
              </a:rPr>
              <a:t>Direttiva 2003/109/CE (parità di trattamento per cittadini di Paesi terzi lungo soggiornanti)</a:t>
            </a:r>
          </a:p>
          <a:p>
            <a:pPr algn="just"/>
            <a:r>
              <a:rPr lang="it-IT" sz="2400" dirty="0">
                <a:sym typeface="Wingdings" panose="05000000000000000000" pitchFamily="2" charset="2"/>
              </a:rPr>
              <a:t>Direttiva n. 2011/98/UE (parità di trattamento cittadini di paesi terzi titolari di permesso unico)</a:t>
            </a:r>
          </a:p>
          <a:p>
            <a:pPr algn="just"/>
            <a:r>
              <a:rPr lang="it-IT" sz="2400" dirty="0">
                <a:sym typeface="Wingdings" panose="05000000000000000000" pitchFamily="2" charset="2"/>
              </a:rPr>
              <a:t>Giurisprudenza espansiva:</a:t>
            </a:r>
          </a:p>
          <a:p>
            <a:pPr lvl="3" algn="just"/>
            <a:r>
              <a:rPr lang="it-IT" sz="2200" dirty="0">
                <a:sym typeface="Wingdings" panose="05000000000000000000" pitchFamily="2" charset="2"/>
              </a:rPr>
              <a:t>21giugno 2017, C‑449/16, </a:t>
            </a:r>
            <a:r>
              <a:rPr lang="it-IT" sz="2200" i="1" dirty="0">
                <a:sym typeface="Wingdings" panose="05000000000000000000" pitchFamily="2" charset="2"/>
              </a:rPr>
              <a:t>Martinez Silva</a:t>
            </a:r>
          </a:p>
          <a:p>
            <a:pPr lvl="3" algn="just"/>
            <a:r>
              <a:rPr lang="it-IT" sz="2200" dirty="0">
                <a:sym typeface="Wingdings" panose="05000000000000000000" pitchFamily="2" charset="2"/>
              </a:rPr>
              <a:t>25 novembre 2020, C-302/19, </a:t>
            </a:r>
            <a:r>
              <a:rPr lang="it-IT" sz="2200" i="1" dirty="0">
                <a:sym typeface="Wingdings" panose="05000000000000000000" pitchFamily="2" charset="2"/>
              </a:rPr>
              <a:t>INPS</a:t>
            </a:r>
            <a:r>
              <a:rPr lang="it-IT" sz="2200" dirty="0">
                <a:sym typeface="Wingdings" panose="05000000000000000000" pitchFamily="2" charset="2"/>
              </a:rPr>
              <a:t> (titolari di permesso unico)</a:t>
            </a:r>
            <a:endParaRPr lang="it-IT" sz="2200" i="1" dirty="0">
              <a:sym typeface="Wingdings" panose="05000000000000000000" pitchFamily="2" charset="2"/>
            </a:endParaRPr>
          </a:p>
          <a:p>
            <a:pPr lvl="3" algn="just"/>
            <a:r>
              <a:rPr lang="it-IT" sz="2200" dirty="0">
                <a:sym typeface="Wingdings" panose="05000000000000000000" pitchFamily="2" charset="2"/>
              </a:rPr>
              <a:t>25 novembre 2020, C-303/19, </a:t>
            </a:r>
            <a:r>
              <a:rPr lang="it-IT" sz="2200" i="1" dirty="0">
                <a:sym typeface="Wingdings" panose="05000000000000000000" pitchFamily="2" charset="2"/>
              </a:rPr>
              <a:t>INPS</a:t>
            </a:r>
            <a:r>
              <a:rPr lang="it-IT" sz="2200" dirty="0">
                <a:sym typeface="Wingdings" panose="05000000000000000000" pitchFamily="2" charset="2"/>
              </a:rPr>
              <a:t>, (Cittadini di Paesi terzi lungo soggiornanti)</a:t>
            </a:r>
            <a:endParaRPr lang="it-IT" sz="2200" i="1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34AB0E-6B47-D14D-AD9F-4C8B3B01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728E-09D1-294C-815A-88BEBB89DB06}" type="datetime4">
              <a:rPr lang="it-IT" smtClean="0"/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16DFC6-4BCD-B743-91E6-96158493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2D2253-B67A-F041-A493-89F27B41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12</a:t>
            </a:fld>
            <a:endParaRPr lang="it-IT"/>
          </a:p>
        </p:txBody>
      </p:sp>
      <p:pic>
        <p:nvPicPr>
          <p:cNvPr id="7" name="Picture 4" descr="La cittadinanza romena ed europea">
            <a:extLst>
              <a:ext uri="{FF2B5EF4-FFF2-40B4-BE49-F238E27FC236}">
                <a16:creationId xmlns:a16="http://schemas.microsoft.com/office/drawing/2014/main" id="{06B61DA5-6093-174B-98F0-BB818D3D3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9903" b="-1"/>
          <a:stretch/>
        </p:blipFill>
        <p:spPr bwMode="auto">
          <a:xfrm>
            <a:off x="10307514" y="117355"/>
            <a:ext cx="1742525" cy="1489313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 valori fondamentali della cittadinanza europea – POLIMORFICA">
            <a:extLst>
              <a:ext uri="{FF2B5EF4-FFF2-40B4-BE49-F238E27FC236}">
                <a16:creationId xmlns:a16="http://schemas.microsoft.com/office/drawing/2014/main" id="{A4F080B9-E1B1-BC44-8946-97DCC9BE5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26814"/>
          <a:stretch/>
        </p:blipFill>
        <p:spPr bwMode="auto">
          <a:xfrm>
            <a:off x="10063713" y="5038247"/>
            <a:ext cx="1742525" cy="1677356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7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31BE40-11CF-D847-8B4F-4A354E05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it-IT" dirty="0"/>
              <a:t>5. 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BFAFE4-E9CC-E442-B6A6-17535451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/>
              <a:t>Crisi Multiple e </a:t>
            </a:r>
            <a:r>
              <a:rPr lang="en-US" sz="2000" err="1"/>
              <a:t>politiche</a:t>
            </a:r>
            <a:r>
              <a:rPr lang="en-US" sz="2000"/>
              <a:t> di austerity e covid-19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err="1"/>
              <a:t>Disconnessione</a:t>
            </a:r>
            <a:r>
              <a:rPr lang="en-US" sz="2000"/>
              <a:t>: </a:t>
            </a:r>
            <a:r>
              <a:rPr lang="en-US" sz="2000" err="1"/>
              <a:t>protezione</a:t>
            </a:r>
            <a:r>
              <a:rPr lang="en-US" sz="2000"/>
              <a:t> </a:t>
            </a:r>
            <a:r>
              <a:rPr lang="en-US" sz="2000" err="1"/>
              <a:t>sociale</a:t>
            </a:r>
            <a:r>
              <a:rPr lang="en-US" sz="2000"/>
              <a:t> </a:t>
            </a:r>
            <a:r>
              <a:rPr lang="en-US" sz="2000" err="1"/>
              <a:t>cittadini</a:t>
            </a:r>
            <a:r>
              <a:rPr lang="en-US" sz="2000"/>
              <a:t> </a:t>
            </a:r>
            <a:r>
              <a:rPr lang="en-US" sz="2000" err="1"/>
              <a:t>europei</a:t>
            </a:r>
            <a:r>
              <a:rPr lang="en-US" sz="2000"/>
              <a:t>/accesso ristretto al welfare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err="1"/>
              <a:t>Quali</a:t>
            </a:r>
            <a:r>
              <a:rPr lang="en-US" sz="2000" b="1"/>
              <a:t> </a:t>
            </a:r>
            <a:r>
              <a:rPr lang="en-US" sz="2000" b="1" err="1"/>
              <a:t>sono</a:t>
            </a:r>
            <a:r>
              <a:rPr lang="en-US" sz="2000" b="1"/>
              <a:t> le </a:t>
            </a:r>
            <a:r>
              <a:rPr lang="en-US" sz="2000" b="1" err="1"/>
              <a:t>prospettive</a:t>
            </a:r>
            <a:r>
              <a:rPr lang="en-US" sz="2000" b="1"/>
              <a:t> </a:t>
            </a:r>
            <a:r>
              <a:rPr lang="en-US" sz="2000" b="1" err="1"/>
              <a:t>della</a:t>
            </a:r>
            <a:r>
              <a:rPr lang="en-US" sz="2000" b="1"/>
              <a:t> </a:t>
            </a:r>
            <a:r>
              <a:rPr lang="en-US" sz="2000" b="1" err="1"/>
              <a:t>politica</a:t>
            </a:r>
            <a:r>
              <a:rPr lang="en-US" sz="2000" b="1"/>
              <a:t> </a:t>
            </a:r>
            <a:r>
              <a:rPr lang="en-US" sz="2000" b="1" err="1"/>
              <a:t>sociale</a:t>
            </a:r>
            <a:r>
              <a:rPr lang="en-US" sz="2000" b="1"/>
              <a:t> UE?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err="1"/>
              <a:t>Unione</a:t>
            </a:r>
            <a:r>
              <a:rPr lang="en-US" sz="2000" b="1"/>
              <a:t> </a:t>
            </a:r>
            <a:r>
              <a:rPr lang="en-US" sz="2000" b="1" err="1"/>
              <a:t>europea</a:t>
            </a:r>
            <a:r>
              <a:rPr lang="en-US" sz="2000" b="1"/>
              <a:t> </a:t>
            </a:r>
            <a:r>
              <a:rPr lang="en-US" sz="2000" b="1" err="1"/>
              <a:t>della</a:t>
            </a:r>
            <a:r>
              <a:rPr lang="en-US" sz="2000" b="1"/>
              <a:t> salute: COM (2020) 724 final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/>
              <a:t>SURE</a:t>
            </a:r>
          </a:p>
          <a:p>
            <a:pPr>
              <a:lnSpc>
                <a:spcPct val="100000"/>
              </a:lnSpc>
            </a:pPr>
            <a:endParaRPr lang="it-IT" sz="20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EBF628-7CF9-9040-9C62-45340D64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pic>
        <p:nvPicPr>
          <p:cNvPr id="8196" name="Picture 4" descr="La crisi del Covid-19 e la risposta dell&amp;#39;Unione Europea - Ius in itinere">
            <a:extLst>
              <a:ext uri="{FF2B5EF4-FFF2-40B4-BE49-F238E27FC236}">
                <a16:creationId xmlns:a16="http://schemas.microsoft.com/office/drawing/2014/main" id="{1E135053-4944-B049-A7D5-27973717F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UE muro sempre più debole: dobbiamo insistere, fino al crollo">
            <a:extLst>
              <a:ext uri="{FF2B5EF4-FFF2-40B4-BE49-F238E27FC236}">
                <a16:creationId xmlns:a16="http://schemas.microsoft.com/office/drawing/2014/main" id="{EA87BE9E-5C3D-8148-9A3D-7FB9E30DB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r="15649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01F774-8C84-5A4D-97F5-8CCC5263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55980A-D064-3A42-848A-4AA83B6F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7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BD54C-686E-3746-BE47-68B72ED0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98DB35-171C-BD4F-8AED-6068A19F4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err="1"/>
              <a:t>anato@</a:t>
            </a:r>
            <a:r>
              <a:rPr lang="it-IT" err="1"/>
              <a:t>luiss</a:t>
            </a:r>
            <a:r>
              <a:rPr lang="it-IT"/>
              <a:t>.it</a:t>
            </a:r>
          </a:p>
        </p:txBody>
      </p:sp>
    </p:spTree>
    <p:extLst>
      <p:ext uri="{BB962C8B-B14F-4D97-AF65-F5344CB8AC3E}">
        <p14:creationId xmlns:p14="http://schemas.microsoft.com/office/powerpoint/2010/main" val="169327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46">
            <a:extLst>
              <a:ext uri="{FF2B5EF4-FFF2-40B4-BE49-F238E27FC236}">
                <a16:creationId xmlns:a16="http://schemas.microsoft.com/office/drawing/2014/main" id="{81426377-1A7E-8148-A8FB-3EF0D0F0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558749"/>
            <a:ext cx="11242812" cy="722542"/>
          </a:xfrm>
        </p:spPr>
        <p:txBody>
          <a:bodyPr anchor="t"/>
          <a:lstStyle/>
          <a:p>
            <a:pPr algn="ctr"/>
            <a:r>
              <a:rPr lang="it-IT" sz="3200" dirty="0"/>
              <a:t>Indice</a:t>
            </a:r>
            <a:br>
              <a:rPr lang="it-IT" sz="3200" dirty="0"/>
            </a:br>
            <a:r>
              <a:rPr lang="it-IT" sz="3200" dirty="0"/>
              <a:t> 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D7506231-5CF1-204D-AEA6-D5094E4CB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1435100"/>
            <a:ext cx="11242812" cy="4602843"/>
          </a:xfrm>
        </p:spPr>
        <p:txBody>
          <a:bodyPr anchor="t">
            <a:normAutofit/>
          </a:bodyPr>
          <a:lstStyle/>
          <a:p>
            <a:pPr algn="just">
              <a:lnSpc>
                <a:spcPct val="80000"/>
              </a:lnSpc>
              <a:defRPr/>
            </a:pPr>
            <a:endParaRPr lang="it-IT" sz="2400" dirty="0"/>
          </a:p>
          <a:p>
            <a:pPr>
              <a:spcAft>
                <a:spcPts val="1000"/>
              </a:spcAft>
            </a:pPr>
            <a:r>
              <a:rPr lang="it-IT" sz="2800" b="1" dirty="0"/>
              <a:t>1. Toolbox</a:t>
            </a:r>
          </a:p>
          <a:p>
            <a:pPr>
              <a:spcAft>
                <a:spcPts val="1000"/>
              </a:spcAft>
            </a:pPr>
            <a:r>
              <a:rPr lang="it-IT" sz="2800" b="1" dirty="0"/>
              <a:t>2. Competenze dell’UE nelle politiche sociali</a:t>
            </a:r>
          </a:p>
          <a:p>
            <a:pPr>
              <a:spcAft>
                <a:spcPts val="1000"/>
              </a:spcAft>
            </a:pPr>
            <a:r>
              <a:rPr lang="it-IT" sz="2800" b="1" dirty="0"/>
              <a:t>3. Cittadinanza sociale europea</a:t>
            </a:r>
          </a:p>
          <a:p>
            <a:pPr>
              <a:spcAft>
                <a:spcPts val="1000"/>
              </a:spcAft>
            </a:pPr>
            <a:r>
              <a:rPr lang="it-IT" sz="2800" b="1" dirty="0"/>
              <a:t>4. Cittadini di Paesi Terzi e accesso al welfare</a:t>
            </a:r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endParaRPr lang="it-IT" sz="2800" dirty="0"/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endParaRPr lang="en-US" altLang="en-US" sz="2800" dirty="0"/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518E15-1D6B-1B4B-A2EE-0D1EDA2CEC60}"/>
              </a:ext>
            </a:extLst>
          </p:cNvPr>
          <p:cNvSpPr txBox="1"/>
          <p:nvPr/>
        </p:nvSpPr>
        <p:spPr>
          <a:xfrm>
            <a:off x="8480289" y="-656207"/>
            <a:ext cx="37117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Slide statica</a:t>
            </a:r>
          </a:p>
          <a:p>
            <a:r>
              <a:rPr lang="it-IT" sz="1200" dirty="0"/>
              <a:t>Esempio di slide divisoria </a:t>
            </a:r>
            <a:r>
              <a:rPr lang="it-IT" sz="1200" dirty="0" err="1"/>
              <a:t>isitutuzionale</a:t>
            </a:r>
            <a:r>
              <a:rPr lang="it-IT" sz="1200" dirty="0"/>
              <a:t> (fondo blu)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56227A-8EE5-734C-9549-BD1612301DE8}"/>
              </a:ext>
            </a:extLst>
          </p:cNvPr>
          <p:cNvSpPr txBox="1"/>
          <p:nvPr/>
        </p:nvSpPr>
        <p:spPr>
          <a:xfrm>
            <a:off x="2768958" y="2009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31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B49839-11C0-DF4E-ABD9-BA6D44C2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1. Toolbox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A31C15-80D5-E349-84DE-9A1074AD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t-IT" sz="2000" b="1"/>
              <a:t>Assenza di un Welfare Europeo</a:t>
            </a:r>
          </a:p>
          <a:p>
            <a:endParaRPr lang="it-IT" sz="2000" b="1"/>
          </a:p>
          <a:p>
            <a:r>
              <a:rPr lang="it-IT" sz="2000" b="1"/>
              <a:t>Ruolo preponderante degli Stati Membri</a:t>
            </a:r>
          </a:p>
          <a:p>
            <a:endParaRPr lang="it-IT" sz="2000" b="1"/>
          </a:p>
          <a:p>
            <a:r>
              <a:rPr lang="it-IT" sz="2000" b="1"/>
              <a:t>Art. 2 TUE: Principio di solidarietà</a:t>
            </a:r>
          </a:p>
          <a:p>
            <a:endParaRPr lang="it-IT" sz="200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96B6B3-7D8D-F445-A921-3593384B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pic>
        <p:nvPicPr>
          <p:cNvPr id="1026" name="Picture 2" descr="La Bandiera Europea Bandiera Dellue - Fotografie stock e altre immagini di  Bandiera dell&amp;#39;Unione Europea - iStock">
            <a:extLst>
              <a:ext uri="{FF2B5EF4-FFF2-40B4-BE49-F238E27FC236}">
                <a16:creationId xmlns:a16="http://schemas.microsoft.com/office/drawing/2014/main" id="{C44E92D8-C03B-8A4F-B397-7F22A1254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r="2163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EEB340-57FA-254C-AEF8-682F2C2E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F9E6F6-81B0-C141-9291-A38B5BA7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6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2B496B-0598-4E4C-BA1B-FA0FBD79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it-IT" b="1"/>
              <a:t>2. Competenze dell’UE nelle politiche sociali</a:t>
            </a:r>
            <a:br>
              <a:rPr lang="it-IT" b="1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AA59E-6582-6842-8BCF-2E865C353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Art. 3, par. 1, TUE</a:t>
            </a:r>
            <a:r>
              <a:rPr lang="it-IT" sz="1600" dirty="0"/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Promuovere (...) il benessere dei suoi popoli".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Instaura un mercato interno basato "su un'economia sociale di mercato fortemente competitiva, che mira alla piena occupazione e al progresso sociale" (par. 3, c. 1) 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"combatte l'esclusione sociale e le discriminazioni e promuove la giustizia e la protezione sociali" (par. 3, c. 2);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Art. 4 TFUE</a:t>
            </a:r>
            <a:r>
              <a:rPr lang="it-IT" sz="1600" dirty="0"/>
              <a:t>: la politica sociale è una materia di competenza concorrente tra UE e SM;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Art. 5, par. 2 e 3, TFUE </a:t>
            </a:r>
            <a:r>
              <a:rPr lang="it-IT" sz="1600" dirty="0"/>
              <a:t>: per quanto riguarda gli aspetti non definiti dai Trattati, competenza di coordinamento delle politiche occupazionali e delle politiche sociali degli Stati membri</a:t>
            </a:r>
          </a:p>
          <a:p>
            <a:endParaRPr lang="it-IT" sz="9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9C09CF-97EC-F54D-881E-ABF7A126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pic>
        <p:nvPicPr>
          <p:cNvPr id="10244" name="Picture 4" descr="In the Wake of Covid-19:Troubled Waters Ahead for the European Union">
            <a:extLst>
              <a:ext uri="{FF2B5EF4-FFF2-40B4-BE49-F238E27FC236}">
                <a16:creationId xmlns:a16="http://schemas.microsoft.com/office/drawing/2014/main" id="{01B2CF29-B4E4-3947-BDFC-CDFF86E46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2" r="29783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COVID-19 coronavirus outbreak and the EU&amp;#39;s response - Consilium">
            <a:extLst>
              <a:ext uri="{FF2B5EF4-FFF2-40B4-BE49-F238E27FC236}">
                <a16:creationId xmlns:a16="http://schemas.microsoft.com/office/drawing/2014/main" id="{4BFA28B5-6B60-C74D-AF65-0078843E6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2243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C4D66D-C166-B24E-89A2-575ABE8E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07E2FD-B70B-2F4A-AD1C-29450322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6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0" name="Rectangle 72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1" name="Group 74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76" name="Freeform: Shape 75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1272" name="Freeform: Shape 76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8" name="Freeform: Shape 77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9" name="Freeform: Shape 78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02EBC2-C7B2-6F4D-84FB-75E70AF1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 anchor="b">
            <a:normAutofit/>
          </a:bodyPr>
          <a:lstStyle/>
          <a:p>
            <a:r>
              <a:rPr lang="it-IT" sz="3600" b="1">
                <a:solidFill>
                  <a:schemeClr val="tx2"/>
                </a:solidFill>
              </a:rPr>
              <a:t>2. Competenze dell’UE nelle politiche sociali</a:t>
            </a:r>
            <a:endParaRPr lang="it-IT" sz="3600">
              <a:solidFill>
                <a:schemeClr val="tx2"/>
              </a:solidFill>
            </a:endParaRPr>
          </a:p>
        </p:txBody>
      </p:sp>
      <p:pic>
        <p:nvPicPr>
          <p:cNvPr id="11268" name="Picture 4" descr="Che cos&amp;#39;è il Fondo Sociale Europeo (FSE) e a cosa serve | La Nuova Europa">
            <a:extLst>
              <a:ext uri="{FF2B5EF4-FFF2-40B4-BE49-F238E27FC236}">
                <a16:creationId xmlns:a16="http://schemas.microsoft.com/office/drawing/2014/main" id="{AE05A9D5-E828-6E40-B988-E21094A6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853" y="559745"/>
            <a:ext cx="2629372" cy="11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87F11-CD94-9548-BAA3-17045D36C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382593"/>
            <a:ext cx="4553909" cy="3973756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500" b="1" dirty="0">
                <a:solidFill>
                  <a:schemeClr val="tx2"/>
                </a:solidFill>
              </a:rPr>
              <a:t>Art. 2, par. 3 TFUE </a:t>
            </a:r>
            <a:r>
              <a:rPr lang="it-IT" sz="1500" dirty="0">
                <a:solidFill>
                  <a:schemeClr val="tx2"/>
                </a:solidFill>
              </a:rPr>
              <a:t>e </a:t>
            </a:r>
            <a:r>
              <a:rPr lang="it-IT" sz="1500" b="1" dirty="0">
                <a:solidFill>
                  <a:schemeClr val="tx2"/>
                </a:solidFill>
              </a:rPr>
              <a:t>Art. 5 TFUE</a:t>
            </a:r>
            <a:r>
              <a:rPr lang="it-IT" sz="1500" dirty="0">
                <a:solidFill>
                  <a:schemeClr val="tx2"/>
                </a:solidFill>
              </a:rPr>
              <a:t>: occupazione (competenza di coordinamento)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500" b="1" dirty="0">
                <a:solidFill>
                  <a:schemeClr val="tx2"/>
                </a:solidFill>
              </a:rPr>
              <a:t>Clausola sociale orizzontale Art. 9 TFUE</a:t>
            </a:r>
            <a:r>
              <a:rPr lang="it-IT" sz="1500" dirty="0">
                <a:solidFill>
                  <a:schemeClr val="tx2"/>
                </a:solidFill>
              </a:rPr>
              <a:t>: «Nella definizione e nell'attuazione delle sue politiche e azioni, l'Unione tiene conto delle esigenze connesse con la promozione di un elevato livello di occupazione, la garanzia di un'adeguata protezione sociale, la lotta contro l'esclusione sociale e un elevato livello di istruzione, formazione e tutela della salute umana».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500" b="1" dirty="0">
                <a:solidFill>
                  <a:schemeClr val="tx2"/>
                </a:solidFill>
              </a:rPr>
              <a:t>Fondo sociale europeo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500" b="1" dirty="0">
                <a:solidFill>
                  <a:schemeClr val="tx2"/>
                </a:solidFill>
              </a:rPr>
              <a:t>Carta dei diritti fondamentali (Titolo Solidarietà – Art. 21 - Art. 34)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500" b="1" dirty="0">
                <a:solidFill>
                  <a:schemeClr val="tx2"/>
                </a:solidFill>
              </a:rPr>
              <a:t>Art. 165 TFUE</a:t>
            </a:r>
            <a:r>
              <a:rPr lang="it-IT" sz="1500" dirty="0">
                <a:solidFill>
                  <a:schemeClr val="tx2"/>
                </a:solidFill>
              </a:rPr>
              <a:t>: Istruzione, gioventù e sport (competenza di coordinamento)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500" b="1" dirty="0">
                <a:solidFill>
                  <a:schemeClr val="tx2"/>
                </a:solidFill>
              </a:rPr>
              <a:t>Art. 166 TFUE</a:t>
            </a:r>
            <a:r>
              <a:rPr lang="it-IT" sz="1500" dirty="0">
                <a:solidFill>
                  <a:schemeClr val="tx2"/>
                </a:solidFill>
              </a:rPr>
              <a:t>: formazione professionale (competenza di coordinamento)</a:t>
            </a:r>
          </a:p>
          <a:p>
            <a:pPr>
              <a:lnSpc>
                <a:spcPct val="100000"/>
              </a:lnSpc>
            </a:pPr>
            <a:endParaRPr lang="it-IT" sz="11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Erasmus Programme - Wikipedia">
            <a:extLst>
              <a:ext uri="{FF2B5EF4-FFF2-40B4-BE49-F238E27FC236}">
                <a16:creationId xmlns:a16="http://schemas.microsoft.com/office/drawing/2014/main" id="{BF447E45-7AAC-504E-92B1-19D1EE1E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695" y="3863170"/>
            <a:ext cx="1670424" cy="19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418FA2-1A18-BC49-82AB-BACCE8EF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B77B08-A421-CE49-8D1B-F53FDEB9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EBE5EB-DF18-AF45-9A27-6CCCE183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51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190575-ACD3-5A4D-B9C6-7B984CA8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it-IT" b="1"/>
              <a:t>2. Competenze dell’UE nelle politiche sociali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BFD086-4618-9746-A5B5-B5F9DBA7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300" b="1"/>
              <a:t>Tutela della Salute: La cura della salute pubblica rimane una competenza essenzialmente Statale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300" b="1"/>
              <a:t>Art. 168, par. 7, TFUE ogni Stato membro definisce autonomamente: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300"/>
              <a:t>Spesa pubblica per la sanità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300"/>
              <a:t>Organizzazione dei sistemi sanitari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300"/>
              <a:t>Standard di tutela sanitari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300"/>
              <a:t>L’Unione europea ha una competenza di tipo concorrente in materia di problemi comuni di sicurezza di sanità pubblica (Art. l’art. 4, par. 2, </a:t>
            </a:r>
            <a:r>
              <a:rPr lang="it-IT" sz="1300" err="1"/>
              <a:t>lett</a:t>
            </a:r>
            <a:r>
              <a:rPr lang="it-IT" sz="1300"/>
              <a:t>. k, TFUE);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300" b="1"/>
              <a:t> </a:t>
            </a:r>
            <a:r>
              <a:rPr lang="it-IT" sz="1300"/>
              <a:t>Una competenza di sostegno, coordinamento e completamento per la tutela ed il miglioramento della salute umana, in ragione della quale può adottare misure per contrastare gravi minacce a carattere transfrontaliero (Art. 6, par. 1 TFUE).</a:t>
            </a:r>
          </a:p>
          <a:p>
            <a:pPr>
              <a:lnSpc>
                <a:spcPct val="100000"/>
              </a:lnSpc>
            </a:pPr>
            <a:endParaRPr lang="it-IT" sz="13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508C07-ED97-BC4A-A7C7-8BF493D5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pic>
        <p:nvPicPr>
          <p:cNvPr id="9220" name="Picture 4" descr="Al via il Green Pass europeo: ecco come funziona">
            <a:extLst>
              <a:ext uri="{FF2B5EF4-FFF2-40B4-BE49-F238E27FC236}">
                <a16:creationId xmlns:a16="http://schemas.microsoft.com/office/drawing/2014/main" id="{2E7A3C5D-D5F1-4347-9A03-B5C7601EE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r="24325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How is EU cooperation on the Covid-19 crisis perceived in member states? –  CEPS">
            <a:extLst>
              <a:ext uri="{FF2B5EF4-FFF2-40B4-BE49-F238E27FC236}">
                <a16:creationId xmlns:a16="http://schemas.microsoft.com/office/drawing/2014/main" id="{20896D20-F885-8F48-BB8B-1B63A5BFB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29329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467335-69D3-9641-B4CD-9BE5A3F7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01901E-5A5D-154A-ABEA-81B9B080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36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A2A5FA-9A37-BA46-96AE-683F8402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it-IT" sz="3700" dirty="0"/>
              <a:t>3. Cittadinanza sociale europea</a:t>
            </a:r>
          </a:p>
        </p:txBody>
      </p:sp>
      <p:grpSp>
        <p:nvGrpSpPr>
          <p:cNvPr id="2055" name="Group 1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Rectangle 1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C8443-BCD5-0741-ACF5-CB31D109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it-IT" sz="1600" dirty="0"/>
              <a:t>Cittadinanza sociale nazionale vs cittadinanza sociale europea</a:t>
            </a:r>
          </a:p>
          <a:p>
            <a:r>
              <a:rPr lang="it-IT" sz="1600" dirty="0"/>
              <a:t>Cittadino nazionale accede al welfare di origine</a:t>
            </a:r>
          </a:p>
          <a:p>
            <a:r>
              <a:rPr lang="it-IT" sz="1600" dirty="0"/>
              <a:t>Cittadinanza sociale europea: cittadino UE che fa uso della libertà di circolazione accede al welfare dello MS ospitante solo a determinate condizioni</a:t>
            </a:r>
          </a:p>
          <a:p>
            <a:r>
              <a:rPr lang="it-IT" sz="1600" dirty="0"/>
              <a:t>Welfare state e accesso ai benefici sociali: </a:t>
            </a:r>
          </a:p>
          <a:p>
            <a:pPr lvl="2"/>
            <a:r>
              <a:rPr lang="it-IT" sz="1600" dirty="0"/>
              <a:t>libera circolazione </a:t>
            </a:r>
            <a:r>
              <a:rPr lang="it-IT" sz="1600" dirty="0">
                <a:sym typeface="Wingdings" panose="05000000000000000000" pitchFamily="2" charset="2"/>
              </a:rPr>
              <a:t>(Art. 21 TFUE)</a:t>
            </a:r>
          </a:p>
          <a:p>
            <a:pPr lvl="2"/>
            <a:r>
              <a:rPr lang="it-IT" sz="1600" dirty="0">
                <a:sym typeface="Wingdings" panose="05000000000000000000" pitchFamily="2" charset="2"/>
              </a:rPr>
              <a:t> principio di non discriminazione (Art. 18 TFUE)</a:t>
            </a:r>
          </a:p>
          <a:p>
            <a:pPr lvl="2"/>
            <a:r>
              <a:rPr lang="it-IT" sz="1600" dirty="0">
                <a:sym typeface="Wingdings" panose="05000000000000000000" pitchFamily="2" charset="2"/>
              </a:rPr>
              <a:t>Regolamento CE n.  883/2004</a:t>
            </a:r>
          </a:p>
          <a:p>
            <a:pPr lvl="2"/>
            <a:r>
              <a:rPr lang="it-IT" sz="1600" dirty="0">
                <a:sym typeface="Wingdings" panose="05000000000000000000" pitchFamily="2" charset="2"/>
              </a:rPr>
              <a:t>Direttiva 2004/38/CE (Art. 24, par. 2)</a:t>
            </a:r>
          </a:p>
          <a:p>
            <a:endParaRPr lang="it-IT" sz="16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Unione Europea Eu Ue Immagini e Fotos Stock - Alamy">
            <a:extLst>
              <a:ext uri="{FF2B5EF4-FFF2-40B4-BE49-F238E27FC236}">
                <a16:creationId xmlns:a16="http://schemas.microsoft.com/office/drawing/2014/main" id="{A541E9EA-478A-E14D-9AA0-C1B88D309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4" r="4" b="4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8D1D12-D39E-7045-81E3-6B1BFC6C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AEECFC-5320-084A-94C3-4A7E371D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BCF694-8D14-E342-97F3-5DC146D1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7</a:t>
            </a:fld>
            <a:endParaRPr lang="it-IT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quently Asked Questions put to the Parliament&amp;#39;s Spokesperson&amp;#39;s Unit |  News | European Parliament">
            <a:extLst>
              <a:ext uri="{FF2B5EF4-FFF2-40B4-BE49-F238E27FC236}">
                <a16:creationId xmlns:a16="http://schemas.microsoft.com/office/drawing/2014/main" id="{A73E3DE6-CF96-B247-B4FD-C8F99A9AF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55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6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317D10-2F4E-3940-B30B-7EDFF704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it-IT" b="1" dirty="0"/>
              <a:t>3. Cittadinanza sociale europea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3F37CA-EA18-9445-9952-4D182F35B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Accesso a livelli (direttiva 2004/38/CE):</a:t>
            </a:r>
          </a:p>
          <a:p>
            <a:pPr lvl="3"/>
            <a:r>
              <a:rPr lang="it-IT" sz="2400" dirty="0">
                <a:sym typeface="Wingdings" panose="05000000000000000000" pitchFamily="2" charset="2"/>
              </a:rPr>
              <a:t>Lavoratori: accesso a parità di condizioni alla sicurezza sociale </a:t>
            </a:r>
          </a:p>
          <a:p>
            <a:pPr lvl="3"/>
            <a:r>
              <a:rPr lang="it-IT" sz="2400" dirty="0">
                <a:sym typeface="Wingdings" panose="05000000000000000000" pitchFamily="2" charset="2"/>
              </a:rPr>
              <a:t>Job </a:t>
            </a:r>
            <a:r>
              <a:rPr lang="it-IT" sz="2400" dirty="0" err="1">
                <a:sym typeface="Wingdings" panose="05000000000000000000" pitchFamily="2" charset="2"/>
              </a:rPr>
              <a:t>seekers</a:t>
            </a:r>
            <a:r>
              <a:rPr lang="it-IT" sz="2400" dirty="0">
                <a:sym typeface="Wingdings" panose="05000000000000000000" pitchFamily="2" charset="2"/>
              </a:rPr>
              <a:t>: accesso ai benefici sociali che permettono la ricerca del lavoro</a:t>
            </a:r>
          </a:p>
          <a:p>
            <a:pPr lvl="3"/>
            <a:r>
              <a:rPr lang="it-IT" sz="2400" dirty="0">
                <a:sym typeface="Wingdings" panose="05000000000000000000" pitchFamily="2" charset="2"/>
              </a:rPr>
              <a:t>Economicamente inattivi: accesso limitato</a:t>
            </a:r>
          </a:p>
          <a:p>
            <a:endParaRPr lang="it-IT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09A419-8DEC-5545-BEC2-A487A129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pic>
        <p:nvPicPr>
          <p:cNvPr id="3074" name="Picture 2" descr="I valori fondamentali della cittadinanza europea – POLIMORFICA">
            <a:extLst>
              <a:ext uri="{FF2B5EF4-FFF2-40B4-BE49-F238E27FC236}">
                <a16:creationId xmlns:a16="http://schemas.microsoft.com/office/drawing/2014/main" id="{FFBFC65E-4EFA-8D43-B91D-04BAFEEAF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26814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Arc 14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La cittadinanza romena ed europea">
            <a:extLst>
              <a:ext uri="{FF2B5EF4-FFF2-40B4-BE49-F238E27FC236}">
                <a16:creationId xmlns:a16="http://schemas.microsoft.com/office/drawing/2014/main" id="{10FC4D1F-3CDB-3744-9977-A613858F2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9903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D359B6-BDF2-9243-8440-5BA6DA3A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4A7767-10C1-4F47-B338-50DC2D5D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175E61-FB8A-D746-A96E-5D9E2F53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3. Cittadinanza sociale europea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E82E4E-045B-B845-A148-43205BE9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it-IT" sz="2000">
                <a:sym typeface="Wingdings" panose="05000000000000000000" pitchFamily="2" charset="2"/>
              </a:rPr>
              <a:t>Giurisprudenza evolutiva della Corte di Giustizia:</a:t>
            </a:r>
          </a:p>
          <a:p>
            <a:pPr lvl="3"/>
            <a:r>
              <a:rPr lang="it-IT" sz="2000">
                <a:sym typeface="Wingdings" panose="05000000000000000000" pitchFamily="2" charset="2"/>
              </a:rPr>
              <a:t>12 maggio 1998, causa C-85/96, </a:t>
            </a:r>
            <a:r>
              <a:rPr lang="it-IT" sz="2000" i="1">
                <a:sym typeface="Wingdings" panose="05000000000000000000" pitchFamily="2" charset="2"/>
              </a:rPr>
              <a:t>Martinez Sala</a:t>
            </a:r>
          </a:p>
          <a:p>
            <a:pPr lvl="3"/>
            <a:r>
              <a:rPr lang="fr-FR" sz="2000">
                <a:sym typeface="Wingdings" panose="05000000000000000000" pitchFamily="2" charset="2"/>
              </a:rPr>
              <a:t>20 settembre 2001, C-184/99</a:t>
            </a:r>
            <a:r>
              <a:rPr lang="fr-FR" sz="2000" i="1">
                <a:sym typeface="Wingdings" panose="05000000000000000000" pitchFamily="2" charset="2"/>
              </a:rPr>
              <a:t>, Rudy Grzelczyk </a:t>
            </a:r>
          </a:p>
          <a:p>
            <a:pPr lvl="3"/>
            <a:r>
              <a:rPr lang="it-IT" sz="2000">
                <a:sym typeface="Wingdings" panose="05000000000000000000" pitchFamily="2" charset="2"/>
              </a:rPr>
              <a:t>17 settembre 2002, C-413/99</a:t>
            </a:r>
            <a:r>
              <a:rPr lang="it-IT" sz="2000" i="1">
                <a:sym typeface="Wingdings" panose="05000000000000000000" pitchFamily="2" charset="2"/>
              </a:rPr>
              <a:t>, Baumbast</a:t>
            </a:r>
          </a:p>
          <a:p>
            <a:pPr lvl="3"/>
            <a:endParaRPr lang="it-IT" sz="2000" i="1">
              <a:sym typeface="Wingdings" panose="05000000000000000000" pitchFamily="2" charset="2"/>
            </a:endParaRPr>
          </a:p>
          <a:p>
            <a:pPr lvl="3"/>
            <a:r>
              <a:rPr lang="de-DE" sz="2000">
                <a:sym typeface="Wingdings" panose="05000000000000000000" pitchFamily="2" charset="2"/>
              </a:rPr>
              <a:t>28 aprile 1998, C-158/96</a:t>
            </a:r>
            <a:r>
              <a:rPr lang="de-DE" sz="2000" i="1">
                <a:sym typeface="Wingdings" panose="05000000000000000000" pitchFamily="2" charset="2"/>
              </a:rPr>
              <a:t>, Kohll </a:t>
            </a:r>
            <a:r>
              <a:rPr lang="de-DE" sz="2000">
                <a:sym typeface="Wingdings" panose="05000000000000000000" pitchFamily="2" charset="2"/>
              </a:rPr>
              <a:t>(cross-border patenties)</a:t>
            </a:r>
          </a:p>
          <a:p>
            <a:pPr lvl="3"/>
            <a:r>
              <a:rPr lang="it-IT" sz="2000">
                <a:sym typeface="Wingdings" panose="05000000000000000000" pitchFamily="2" charset="2"/>
              </a:rPr>
              <a:t>15 marzo 2005, C-209/03, </a:t>
            </a:r>
            <a:r>
              <a:rPr lang="it-IT" sz="2000" i="1">
                <a:sym typeface="Wingdings" panose="05000000000000000000" pitchFamily="2" charset="2"/>
              </a:rPr>
              <a:t>Bidar </a:t>
            </a:r>
            <a:r>
              <a:rPr lang="it-IT" sz="2000">
                <a:sym typeface="Wingdings" panose="05000000000000000000" pitchFamily="2" charset="2"/>
              </a:rPr>
              <a:t>(studenti)</a:t>
            </a:r>
          </a:p>
          <a:p>
            <a:pPr lvl="3"/>
            <a:r>
              <a:rPr lang="it-IT" sz="2000">
                <a:sym typeface="Wingdings" panose="05000000000000000000" pitchFamily="2" charset="2"/>
              </a:rPr>
              <a:t>4 giugno 2009, C-22/08 e C-23/08, </a:t>
            </a:r>
            <a:r>
              <a:rPr lang="it-IT" sz="2000" i="1">
                <a:sym typeface="Wingdings" panose="05000000000000000000" pitchFamily="2" charset="2"/>
              </a:rPr>
              <a:t>Vatsouras e Koupatantze</a:t>
            </a:r>
            <a:r>
              <a:rPr lang="it-IT" sz="2000">
                <a:sym typeface="Wingdings" panose="05000000000000000000" pitchFamily="2" charset="2"/>
              </a:rPr>
              <a:t> (Job-seekers)</a:t>
            </a:r>
          </a:p>
          <a:p>
            <a:endParaRPr lang="it-IT" sz="2000"/>
          </a:p>
        </p:txBody>
      </p:sp>
      <p:pic>
        <p:nvPicPr>
          <p:cNvPr id="4098" name="Picture 2" descr="La Corte di Giustizia Ue accusa la Consulta tedesca: “Mina l&amp;#39;unità  dell&amp;#39;ordinamento europeo” - La Stampa">
            <a:extLst>
              <a:ext uri="{FF2B5EF4-FFF2-40B4-BE49-F238E27FC236}">
                <a16:creationId xmlns:a16="http://schemas.microsoft.com/office/drawing/2014/main" id="{F8A2BFD4-385E-CF4E-9BDC-09BD64B2F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6" r="2530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DE4DBA-C4C4-4042-A504-CAFC0DCE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21728E-09D1-294C-815A-88BEBB89DB06}" type="datetime4">
              <a:rPr lang="it-IT" smtClean="0"/>
              <a:pPr>
                <a:spcAft>
                  <a:spcPts val="600"/>
                </a:spcAft>
              </a:pPr>
              <a:t>28 novembre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C668C6-9B5E-3D46-9286-6619E821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D1EDFC-C18B-7F47-BE3C-2A5942D1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232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1008</Words>
  <Application>Microsoft Macintosh PowerPoint</Application>
  <PresentationFormat>Widescreen</PresentationFormat>
  <Paragraphs>124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Luiss Sans</vt:lpstr>
      <vt:lpstr>Luiss type</vt:lpstr>
      <vt:lpstr>Tema di Office</vt:lpstr>
      <vt:lpstr>La cittadinanza sociale europea </vt:lpstr>
      <vt:lpstr>Indice  </vt:lpstr>
      <vt:lpstr>1. Toolbox</vt:lpstr>
      <vt:lpstr>2. Competenze dell’UE nelle politiche sociali </vt:lpstr>
      <vt:lpstr>2. Competenze dell’UE nelle politiche sociali</vt:lpstr>
      <vt:lpstr>2. Competenze dell’UE nelle politiche sociali</vt:lpstr>
      <vt:lpstr>3. Cittadinanza sociale europea</vt:lpstr>
      <vt:lpstr>3. Cittadinanza sociale europea</vt:lpstr>
      <vt:lpstr>3. Cittadinanza sociale europea</vt:lpstr>
      <vt:lpstr>3. Cittadinanza sociale europea</vt:lpstr>
      <vt:lpstr>3. Cittadinanza sociale europea</vt:lpstr>
      <vt:lpstr>4. Cittadini di Paesi terzi</vt:lpstr>
      <vt:lpstr>5. Conclusioni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Alessandro Nato</cp:lastModifiedBy>
  <cp:revision>168</cp:revision>
  <dcterms:created xsi:type="dcterms:W3CDTF">2018-10-26T13:10:45Z</dcterms:created>
  <dcterms:modified xsi:type="dcterms:W3CDTF">2022-11-28T16:49:59Z</dcterms:modified>
</cp:coreProperties>
</file>