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418" r:id="rId5"/>
    <p:sldId id="423" r:id="rId6"/>
    <p:sldId id="424" r:id="rId7"/>
    <p:sldId id="425" r:id="rId8"/>
    <p:sldId id="426" r:id="rId9"/>
    <p:sldId id="428" r:id="rId10"/>
    <p:sldId id="519" r:id="rId11"/>
    <p:sldId id="429" r:id="rId12"/>
    <p:sldId id="430" r:id="rId13"/>
    <p:sldId id="450" r:id="rId14"/>
    <p:sldId id="509" r:id="rId15"/>
    <p:sldId id="510" r:id="rId16"/>
    <p:sldId id="431" r:id="rId17"/>
    <p:sldId id="433" r:id="rId18"/>
    <p:sldId id="434" r:id="rId19"/>
    <p:sldId id="514" r:id="rId20"/>
    <p:sldId id="513" r:id="rId21"/>
    <p:sldId id="516" r:id="rId22"/>
    <p:sldId id="432" r:id="rId23"/>
    <p:sldId id="517" r:id="rId24"/>
    <p:sldId id="520" r:id="rId25"/>
    <p:sldId id="435" r:id="rId26"/>
    <p:sldId id="436" r:id="rId27"/>
    <p:sldId id="437" r:id="rId28"/>
    <p:sldId id="438" r:id="rId29"/>
    <p:sldId id="439" r:id="rId30"/>
    <p:sldId id="440" r:id="rId31"/>
    <p:sldId id="444" r:id="rId32"/>
    <p:sldId id="445" r:id="rId33"/>
    <p:sldId id="518" r:id="rId34"/>
    <p:sldId id="521" r:id="rId35"/>
    <p:sldId id="522" r:id="rId36"/>
    <p:sldId id="523" r:id="rId37"/>
    <p:sldId id="524" r:id="rId38"/>
    <p:sldId id="525" r:id="rId39"/>
    <p:sldId id="526" r:id="rId40"/>
    <p:sldId id="527" r:id="rId41"/>
    <p:sldId id="528"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0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a.bertolazzi@unimc.it" userId="9b64e72b-cf8d-4107-aebe-37146bec8831" providerId="ADAL" clId="{1055F7A8-B53C-4253-B6A4-5ADF431049EA}"/>
    <pc:docChg chg="undo custSel addSld delSld modSld sldOrd">
      <pc:chgData name="alessia.bertolazzi@unimc.it" userId="9b64e72b-cf8d-4107-aebe-37146bec8831" providerId="ADAL" clId="{1055F7A8-B53C-4253-B6A4-5ADF431049EA}" dt="2023-03-02T17:01:14.940" v="717" actId="2696"/>
      <pc:docMkLst>
        <pc:docMk/>
      </pc:docMkLst>
      <pc:sldChg chg="addSp modSp">
        <pc:chgData name="alessia.bertolazzi@unimc.it" userId="9b64e72b-cf8d-4107-aebe-37146bec8831" providerId="ADAL" clId="{1055F7A8-B53C-4253-B6A4-5ADF431049EA}" dt="2023-03-01T22:19:52.445" v="212" actId="1076"/>
        <pc:sldMkLst>
          <pc:docMk/>
          <pc:sldMk cId="611422619" sldId="425"/>
        </pc:sldMkLst>
        <pc:spChg chg="mod">
          <ac:chgData name="alessia.bertolazzi@unimc.it" userId="9b64e72b-cf8d-4107-aebe-37146bec8831" providerId="ADAL" clId="{1055F7A8-B53C-4253-B6A4-5ADF431049EA}" dt="2023-03-01T22:19:33.175" v="207" actId="1076"/>
          <ac:spMkLst>
            <pc:docMk/>
            <pc:sldMk cId="611422619" sldId="425"/>
            <ac:spMk id="13314" creationId="{00000000-0000-0000-0000-000000000000}"/>
          </ac:spMkLst>
        </pc:spChg>
        <pc:picChg chg="add mod">
          <ac:chgData name="alessia.bertolazzi@unimc.it" userId="9b64e72b-cf8d-4107-aebe-37146bec8831" providerId="ADAL" clId="{1055F7A8-B53C-4253-B6A4-5ADF431049EA}" dt="2023-03-01T22:19:48.192" v="211" actId="1076"/>
          <ac:picMkLst>
            <pc:docMk/>
            <pc:sldMk cId="611422619" sldId="425"/>
            <ac:picMk id="3" creationId="{52E0D961-9544-4346-B7D4-E5455D913F35}"/>
          </ac:picMkLst>
        </pc:picChg>
        <pc:picChg chg="add mod">
          <ac:chgData name="alessia.bertolazzi@unimc.it" userId="9b64e72b-cf8d-4107-aebe-37146bec8831" providerId="ADAL" clId="{1055F7A8-B53C-4253-B6A4-5ADF431049EA}" dt="2023-03-01T22:19:52.445" v="212" actId="1076"/>
          <ac:picMkLst>
            <pc:docMk/>
            <pc:sldMk cId="611422619" sldId="425"/>
            <ac:picMk id="4" creationId="{72C406AF-21AD-47DA-A1FF-985C48AB9F1C}"/>
          </ac:picMkLst>
        </pc:picChg>
      </pc:sldChg>
      <pc:sldChg chg="modSp">
        <pc:chgData name="alessia.bertolazzi@unimc.it" userId="9b64e72b-cf8d-4107-aebe-37146bec8831" providerId="ADAL" clId="{1055F7A8-B53C-4253-B6A4-5ADF431049EA}" dt="2023-03-01T22:18:32.576" v="179" actId="20577"/>
        <pc:sldMkLst>
          <pc:docMk/>
          <pc:sldMk cId="712349557" sldId="426"/>
        </pc:sldMkLst>
        <pc:spChg chg="mod">
          <ac:chgData name="alessia.bertolazzi@unimc.it" userId="9b64e72b-cf8d-4107-aebe-37146bec8831" providerId="ADAL" clId="{1055F7A8-B53C-4253-B6A4-5ADF431049EA}" dt="2023-03-01T22:18:13.303" v="143" actId="20577"/>
          <ac:spMkLst>
            <pc:docMk/>
            <pc:sldMk cId="712349557" sldId="426"/>
            <ac:spMk id="7170" creationId="{00000000-0000-0000-0000-000000000000}"/>
          </ac:spMkLst>
        </pc:spChg>
        <pc:spChg chg="mod">
          <ac:chgData name="alessia.bertolazzi@unimc.it" userId="9b64e72b-cf8d-4107-aebe-37146bec8831" providerId="ADAL" clId="{1055F7A8-B53C-4253-B6A4-5ADF431049EA}" dt="2023-03-01T22:18:32.576" v="179" actId="20577"/>
          <ac:spMkLst>
            <pc:docMk/>
            <pc:sldMk cId="712349557" sldId="426"/>
            <ac:spMk id="7171" creationId="{00000000-0000-0000-0000-000000000000}"/>
          </ac:spMkLst>
        </pc:spChg>
      </pc:sldChg>
      <pc:sldChg chg="delSp del ord">
        <pc:chgData name="alessia.bertolazzi@unimc.it" userId="9b64e72b-cf8d-4107-aebe-37146bec8831" providerId="ADAL" clId="{1055F7A8-B53C-4253-B6A4-5ADF431049EA}" dt="2023-03-01T22:20:00.324" v="213" actId="2696"/>
        <pc:sldMkLst>
          <pc:docMk/>
          <pc:sldMk cId="4193720922" sldId="427"/>
        </pc:sldMkLst>
        <pc:picChg chg="del">
          <ac:chgData name="alessia.bertolazzi@unimc.it" userId="9b64e72b-cf8d-4107-aebe-37146bec8831" providerId="ADAL" clId="{1055F7A8-B53C-4253-B6A4-5ADF431049EA}" dt="2023-03-01T22:19:23.821" v="204"/>
          <ac:picMkLst>
            <pc:docMk/>
            <pc:sldMk cId="4193720922" sldId="427"/>
            <ac:picMk id="4" creationId="{00000000-0000-0000-0000-000000000000}"/>
          </ac:picMkLst>
        </pc:picChg>
        <pc:picChg chg="del">
          <ac:chgData name="alessia.bertolazzi@unimc.it" userId="9b64e72b-cf8d-4107-aebe-37146bec8831" providerId="ADAL" clId="{1055F7A8-B53C-4253-B6A4-5ADF431049EA}" dt="2023-03-01T22:19:37.460" v="208"/>
          <ac:picMkLst>
            <pc:docMk/>
            <pc:sldMk cId="4193720922" sldId="427"/>
            <ac:picMk id="5" creationId="{00000000-0000-0000-0000-000000000000}"/>
          </ac:picMkLst>
        </pc:picChg>
      </pc:sldChg>
      <pc:sldChg chg="modSp">
        <pc:chgData name="alessia.bertolazzi@unimc.it" userId="9b64e72b-cf8d-4107-aebe-37146bec8831" providerId="ADAL" clId="{1055F7A8-B53C-4253-B6A4-5ADF431049EA}" dt="2023-03-01T22:19:17.240" v="203" actId="20577"/>
        <pc:sldMkLst>
          <pc:docMk/>
          <pc:sldMk cId="4110727348" sldId="428"/>
        </pc:sldMkLst>
        <pc:spChg chg="mod">
          <ac:chgData name="alessia.bertolazzi@unimc.it" userId="9b64e72b-cf8d-4107-aebe-37146bec8831" providerId="ADAL" clId="{1055F7A8-B53C-4253-B6A4-5ADF431049EA}" dt="2023-03-01T22:19:17.240" v="203" actId="20577"/>
          <ac:spMkLst>
            <pc:docMk/>
            <pc:sldMk cId="4110727348" sldId="428"/>
            <ac:spMk id="7170" creationId="{00000000-0000-0000-0000-000000000000}"/>
          </ac:spMkLst>
        </pc:spChg>
      </pc:sldChg>
      <pc:sldChg chg="addSp modSp">
        <pc:chgData name="alessia.bertolazzi@unimc.it" userId="9b64e72b-cf8d-4107-aebe-37146bec8831" providerId="ADAL" clId="{1055F7A8-B53C-4253-B6A4-5ADF431049EA}" dt="2023-03-01T22:22:38.132" v="249" actId="1076"/>
        <pc:sldMkLst>
          <pc:docMk/>
          <pc:sldMk cId="2977234433" sldId="429"/>
        </pc:sldMkLst>
        <pc:spChg chg="mod">
          <ac:chgData name="alessia.bertolazzi@unimc.it" userId="9b64e72b-cf8d-4107-aebe-37146bec8831" providerId="ADAL" clId="{1055F7A8-B53C-4253-B6A4-5ADF431049EA}" dt="2023-03-01T22:21:50.390" v="241" actId="1076"/>
          <ac:spMkLst>
            <pc:docMk/>
            <pc:sldMk cId="2977234433" sldId="429"/>
            <ac:spMk id="13314" creationId="{00000000-0000-0000-0000-000000000000}"/>
          </ac:spMkLst>
        </pc:spChg>
        <pc:picChg chg="add mod">
          <ac:chgData name="alessia.bertolazzi@unimc.it" userId="9b64e72b-cf8d-4107-aebe-37146bec8831" providerId="ADAL" clId="{1055F7A8-B53C-4253-B6A4-5ADF431049EA}" dt="2023-03-01T22:22:38.132" v="249" actId="1076"/>
          <ac:picMkLst>
            <pc:docMk/>
            <pc:sldMk cId="2977234433" sldId="429"/>
            <ac:picMk id="2" creationId="{0BE9962B-0B21-4695-9D1B-C861844C844E}"/>
          </ac:picMkLst>
        </pc:picChg>
        <pc:picChg chg="add mod">
          <ac:chgData name="alessia.bertolazzi@unimc.it" userId="9b64e72b-cf8d-4107-aebe-37146bec8831" providerId="ADAL" clId="{1055F7A8-B53C-4253-B6A4-5ADF431049EA}" dt="2023-03-01T22:22:36.030" v="248" actId="1076"/>
          <ac:picMkLst>
            <pc:docMk/>
            <pc:sldMk cId="2977234433" sldId="429"/>
            <ac:picMk id="3" creationId="{1F2C6844-8E6C-4AE7-993E-CC1C5C42A34E}"/>
          </ac:picMkLst>
        </pc:picChg>
      </pc:sldChg>
      <pc:sldChg chg="modSp">
        <pc:chgData name="alessia.bertolazzi@unimc.it" userId="9b64e72b-cf8d-4107-aebe-37146bec8831" providerId="ADAL" clId="{1055F7A8-B53C-4253-B6A4-5ADF431049EA}" dt="2023-03-01T22:20:17.437" v="231" actId="20577"/>
        <pc:sldMkLst>
          <pc:docMk/>
          <pc:sldMk cId="2532728897" sldId="430"/>
        </pc:sldMkLst>
        <pc:spChg chg="mod">
          <ac:chgData name="alessia.bertolazzi@unimc.it" userId="9b64e72b-cf8d-4107-aebe-37146bec8831" providerId="ADAL" clId="{1055F7A8-B53C-4253-B6A4-5ADF431049EA}" dt="2023-03-01T22:20:17.437" v="231" actId="20577"/>
          <ac:spMkLst>
            <pc:docMk/>
            <pc:sldMk cId="2532728897" sldId="430"/>
            <ac:spMk id="7170" creationId="{00000000-0000-0000-0000-000000000000}"/>
          </ac:spMkLst>
        </pc:spChg>
      </pc:sldChg>
      <pc:sldChg chg="addSp delSp modSp">
        <pc:chgData name="alessia.bertolazzi@unimc.it" userId="9b64e72b-cf8d-4107-aebe-37146bec8831" providerId="ADAL" clId="{1055F7A8-B53C-4253-B6A4-5ADF431049EA}" dt="2023-03-01T22:23:02.318" v="265" actId="20577"/>
        <pc:sldMkLst>
          <pc:docMk/>
          <pc:sldMk cId="1168385293" sldId="431"/>
        </pc:sldMkLst>
        <pc:spChg chg="add del mod">
          <ac:chgData name="alessia.bertolazzi@unimc.it" userId="9b64e72b-cf8d-4107-aebe-37146bec8831" providerId="ADAL" clId="{1055F7A8-B53C-4253-B6A4-5ADF431049EA}" dt="2023-03-01T22:23:02.318" v="265" actId="20577"/>
          <ac:spMkLst>
            <pc:docMk/>
            <pc:sldMk cId="1168385293" sldId="431"/>
            <ac:spMk id="7170" creationId="{00000000-0000-0000-0000-000000000000}"/>
          </ac:spMkLst>
        </pc:spChg>
      </pc:sldChg>
      <pc:sldChg chg="modSp">
        <pc:chgData name="alessia.bertolazzi@unimc.it" userId="9b64e72b-cf8d-4107-aebe-37146bec8831" providerId="ADAL" clId="{1055F7A8-B53C-4253-B6A4-5ADF431049EA}" dt="2023-03-01T22:22:56.009" v="257" actId="20577"/>
        <pc:sldMkLst>
          <pc:docMk/>
          <pc:sldMk cId="3083098116" sldId="433"/>
        </pc:sldMkLst>
        <pc:spChg chg="mod">
          <ac:chgData name="alessia.bertolazzi@unimc.it" userId="9b64e72b-cf8d-4107-aebe-37146bec8831" providerId="ADAL" clId="{1055F7A8-B53C-4253-B6A4-5ADF431049EA}" dt="2023-03-01T22:22:56.009" v="257" actId="20577"/>
          <ac:spMkLst>
            <pc:docMk/>
            <pc:sldMk cId="3083098116" sldId="433"/>
            <ac:spMk id="7170" creationId="{00000000-0000-0000-0000-000000000000}"/>
          </ac:spMkLst>
        </pc:spChg>
        <pc:spChg chg="mod">
          <ac:chgData name="alessia.bertolazzi@unimc.it" userId="9b64e72b-cf8d-4107-aebe-37146bec8831" providerId="ADAL" clId="{1055F7A8-B53C-4253-B6A4-5ADF431049EA}" dt="2023-03-01T22:16:06.676" v="66" actId="20577"/>
          <ac:spMkLst>
            <pc:docMk/>
            <pc:sldMk cId="3083098116" sldId="433"/>
            <ac:spMk id="7171" creationId="{00000000-0000-0000-0000-000000000000}"/>
          </ac:spMkLst>
        </pc:spChg>
      </pc:sldChg>
      <pc:sldChg chg="modSp">
        <pc:chgData name="alessia.bertolazzi@unimc.it" userId="9b64e72b-cf8d-4107-aebe-37146bec8831" providerId="ADAL" clId="{1055F7A8-B53C-4253-B6A4-5ADF431049EA}" dt="2023-03-01T22:23:14.196" v="278" actId="20577"/>
        <pc:sldMkLst>
          <pc:docMk/>
          <pc:sldMk cId="2758212092" sldId="434"/>
        </pc:sldMkLst>
        <pc:spChg chg="mod">
          <ac:chgData name="alessia.bertolazzi@unimc.it" userId="9b64e72b-cf8d-4107-aebe-37146bec8831" providerId="ADAL" clId="{1055F7A8-B53C-4253-B6A4-5ADF431049EA}" dt="2023-03-01T22:23:14.196" v="278" actId="20577"/>
          <ac:spMkLst>
            <pc:docMk/>
            <pc:sldMk cId="2758212092" sldId="434"/>
            <ac:spMk id="7170" creationId="{00000000-0000-0000-0000-000000000000}"/>
          </ac:spMkLst>
        </pc:spChg>
      </pc:sldChg>
      <pc:sldChg chg="addSp modSp">
        <pc:chgData name="alessia.bertolazzi@unimc.it" userId="9b64e72b-cf8d-4107-aebe-37146bec8831" providerId="ADAL" clId="{1055F7A8-B53C-4253-B6A4-5ADF431049EA}" dt="2023-03-01T23:31:17.530" v="329" actId="14100"/>
        <pc:sldMkLst>
          <pc:docMk/>
          <pc:sldMk cId="3637156280" sldId="435"/>
        </pc:sldMkLst>
        <pc:spChg chg="mod">
          <ac:chgData name="alessia.bertolazzi@unimc.it" userId="9b64e72b-cf8d-4107-aebe-37146bec8831" providerId="ADAL" clId="{1055F7A8-B53C-4253-B6A4-5ADF431049EA}" dt="2023-03-01T23:31:10.691" v="328" actId="1076"/>
          <ac:spMkLst>
            <pc:docMk/>
            <pc:sldMk cId="3637156280" sldId="435"/>
            <ac:spMk id="13314" creationId="{00000000-0000-0000-0000-000000000000}"/>
          </ac:spMkLst>
        </pc:spChg>
        <pc:picChg chg="add mod">
          <ac:chgData name="alessia.bertolazzi@unimc.it" userId="9b64e72b-cf8d-4107-aebe-37146bec8831" providerId="ADAL" clId="{1055F7A8-B53C-4253-B6A4-5ADF431049EA}" dt="2023-03-01T23:31:05.134" v="327" actId="1076"/>
          <ac:picMkLst>
            <pc:docMk/>
            <pc:sldMk cId="3637156280" sldId="435"/>
            <ac:picMk id="2" creationId="{62EB47BB-DD4D-498A-9D8F-9C23953464C3}"/>
          </ac:picMkLst>
        </pc:picChg>
        <pc:picChg chg="add mod">
          <ac:chgData name="alessia.bertolazzi@unimc.it" userId="9b64e72b-cf8d-4107-aebe-37146bec8831" providerId="ADAL" clId="{1055F7A8-B53C-4253-B6A4-5ADF431049EA}" dt="2023-03-01T23:31:17.530" v="329" actId="14100"/>
          <ac:picMkLst>
            <pc:docMk/>
            <pc:sldMk cId="3637156280" sldId="435"/>
            <ac:picMk id="3" creationId="{0533AD0A-B379-4768-9636-4793AABA9209}"/>
          </ac:picMkLst>
        </pc:picChg>
      </pc:sldChg>
      <pc:sldChg chg="modSp">
        <pc:chgData name="alessia.bertolazzi@unimc.it" userId="9b64e72b-cf8d-4107-aebe-37146bec8831" providerId="ADAL" clId="{1055F7A8-B53C-4253-B6A4-5ADF431049EA}" dt="2023-03-01T22:24:26.096" v="312" actId="20577"/>
        <pc:sldMkLst>
          <pc:docMk/>
          <pc:sldMk cId="2042455760" sldId="436"/>
        </pc:sldMkLst>
        <pc:spChg chg="mod">
          <ac:chgData name="alessia.bertolazzi@unimc.it" userId="9b64e72b-cf8d-4107-aebe-37146bec8831" providerId="ADAL" clId="{1055F7A8-B53C-4253-B6A4-5ADF431049EA}" dt="2023-03-01T22:24:26.096" v="312" actId="20577"/>
          <ac:spMkLst>
            <pc:docMk/>
            <pc:sldMk cId="2042455760" sldId="436"/>
            <ac:spMk id="4" creationId="{00000000-0000-0000-0000-000000000000}"/>
          </ac:spMkLst>
        </pc:spChg>
      </pc:sldChg>
      <pc:sldChg chg="del">
        <pc:chgData name="alessia.bertolazzi@unimc.it" userId="9b64e72b-cf8d-4107-aebe-37146bec8831" providerId="ADAL" clId="{1055F7A8-B53C-4253-B6A4-5ADF431049EA}" dt="2023-03-02T17:01:14.317" v="662" actId="2696"/>
        <pc:sldMkLst>
          <pc:docMk/>
          <pc:sldMk cId="90308809" sldId="447"/>
        </pc:sldMkLst>
      </pc:sldChg>
      <pc:sldChg chg="del">
        <pc:chgData name="alessia.bertolazzi@unimc.it" userId="9b64e72b-cf8d-4107-aebe-37146bec8831" providerId="ADAL" clId="{1055F7A8-B53C-4253-B6A4-5ADF431049EA}" dt="2023-03-02T17:01:14.383" v="663" actId="2696"/>
        <pc:sldMkLst>
          <pc:docMk/>
          <pc:sldMk cId="927525129" sldId="448"/>
        </pc:sldMkLst>
      </pc:sldChg>
      <pc:sldChg chg="del">
        <pc:chgData name="alessia.bertolazzi@unimc.it" userId="9b64e72b-cf8d-4107-aebe-37146bec8831" providerId="ADAL" clId="{1055F7A8-B53C-4253-B6A4-5ADF431049EA}" dt="2023-03-02T17:01:14.391" v="664" actId="2696"/>
        <pc:sldMkLst>
          <pc:docMk/>
          <pc:sldMk cId="4112118547" sldId="449"/>
        </pc:sldMkLst>
      </pc:sldChg>
      <pc:sldChg chg="del">
        <pc:chgData name="alessia.bertolazzi@unimc.it" userId="9b64e72b-cf8d-4107-aebe-37146bec8831" providerId="ADAL" clId="{1055F7A8-B53C-4253-B6A4-5ADF431049EA}" dt="2023-03-01T22:14:21.338" v="45" actId="2696"/>
        <pc:sldMkLst>
          <pc:docMk/>
          <pc:sldMk cId="1256770003" sldId="450"/>
        </pc:sldMkLst>
      </pc:sldChg>
      <pc:sldChg chg="add ord">
        <pc:chgData name="alessia.bertolazzi@unimc.it" userId="9b64e72b-cf8d-4107-aebe-37146bec8831" providerId="ADAL" clId="{1055F7A8-B53C-4253-B6A4-5ADF431049EA}" dt="2023-03-01T22:15:00.686" v="48"/>
        <pc:sldMkLst>
          <pc:docMk/>
          <pc:sldMk cId="2335524463" sldId="450"/>
        </pc:sldMkLst>
      </pc:sldChg>
      <pc:sldChg chg="del">
        <pc:chgData name="alessia.bertolazzi@unimc.it" userId="9b64e72b-cf8d-4107-aebe-37146bec8831" providerId="ADAL" clId="{1055F7A8-B53C-4253-B6A4-5ADF431049EA}" dt="2023-03-02T17:01:14.391" v="665" actId="2696"/>
        <pc:sldMkLst>
          <pc:docMk/>
          <pc:sldMk cId="1059571051" sldId="451"/>
        </pc:sldMkLst>
      </pc:sldChg>
      <pc:sldChg chg="del">
        <pc:chgData name="alessia.bertolazzi@unimc.it" userId="9b64e72b-cf8d-4107-aebe-37146bec8831" providerId="ADAL" clId="{1055F7A8-B53C-4253-B6A4-5ADF431049EA}" dt="2023-03-02T17:01:14.399" v="666" actId="2696"/>
        <pc:sldMkLst>
          <pc:docMk/>
          <pc:sldMk cId="1873554392" sldId="452"/>
        </pc:sldMkLst>
      </pc:sldChg>
      <pc:sldChg chg="del">
        <pc:chgData name="alessia.bertolazzi@unimc.it" userId="9b64e72b-cf8d-4107-aebe-37146bec8831" providerId="ADAL" clId="{1055F7A8-B53C-4253-B6A4-5ADF431049EA}" dt="2023-03-02T17:01:14.407" v="667" actId="2696"/>
        <pc:sldMkLst>
          <pc:docMk/>
          <pc:sldMk cId="1904939502" sldId="453"/>
        </pc:sldMkLst>
      </pc:sldChg>
      <pc:sldChg chg="del">
        <pc:chgData name="alessia.bertolazzi@unimc.it" userId="9b64e72b-cf8d-4107-aebe-37146bec8831" providerId="ADAL" clId="{1055F7A8-B53C-4253-B6A4-5ADF431049EA}" dt="2023-03-02T17:01:14.415" v="668" actId="2696"/>
        <pc:sldMkLst>
          <pc:docMk/>
          <pc:sldMk cId="448259951" sldId="454"/>
        </pc:sldMkLst>
      </pc:sldChg>
      <pc:sldChg chg="del">
        <pc:chgData name="alessia.bertolazzi@unimc.it" userId="9b64e72b-cf8d-4107-aebe-37146bec8831" providerId="ADAL" clId="{1055F7A8-B53C-4253-B6A4-5ADF431049EA}" dt="2023-03-02T17:01:14.431" v="669" actId="2696"/>
        <pc:sldMkLst>
          <pc:docMk/>
          <pc:sldMk cId="3571546932" sldId="455"/>
        </pc:sldMkLst>
      </pc:sldChg>
      <pc:sldChg chg="del">
        <pc:chgData name="alessia.bertolazzi@unimc.it" userId="9b64e72b-cf8d-4107-aebe-37146bec8831" providerId="ADAL" clId="{1055F7A8-B53C-4253-B6A4-5ADF431049EA}" dt="2023-03-02T17:01:14.441" v="670" actId="2696"/>
        <pc:sldMkLst>
          <pc:docMk/>
          <pc:sldMk cId="3184653512" sldId="456"/>
        </pc:sldMkLst>
      </pc:sldChg>
      <pc:sldChg chg="del">
        <pc:chgData name="alessia.bertolazzi@unimc.it" userId="9b64e72b-cf8d-4107-aebe-37146bec8831" providerId="ADAL" clId="{1055F7A8-B53C-4253-B6A4-5ADF431049EA}" dt="2023-03-02T17:01:14.448" v="671" actId="2696"/>
        <pc:sldMkLst>
          <pc:docMk/>
          <pc:sldMk cId="4008154354" sldId="457"/>
        </pc:sldMkLst>
      </pc:sldChg>
      <pc:sldChg chg="del">
        <pc:chgData name="alessia.bertolazzi@unimc.it" userId="9b64e72b-cf8d-4107-aebe-37146bec8831" providerId="ADAL" clId="{1055F7A8-B53C-4253-B6A4-5ADF431049EA}" dt="2023-03-02T17:01:14.478" v="672" actId="2696"/>
        <pc:sldMkLst>
          <pc:docMk/>
          <pc:sldMk cId="4192059263" sldId="458"/>
        </pc:sldMkLst>
      </pc:sldChg>
      <pc:sldChg chg="del">
        <pc:chgData name="alessia.bertolazzi@unimc.it" userId="9b64e72b-cf8d-4107-aebe-37146bec8831" providerId="ADAL" clId="{1055F7A8-B53C-4253-B6A4-5ADF431049EA}" dt="2023-03-02T17:01:14.502" v="673" actId="2696"/>
        <pc:sldMkLst>
          <pc:docMk/>
          <pc:sldMk cId="1267325623" sldId="459"/>
        </pc:sldMkLst>
      </pc:sldChg>
      <pc:sldChg chg="del">
        <pc:chgData name="alessia.bertolazzi@unimc.it" userId="9b64e72b-cf8d-4107-aebe-37146bec8831" providerId="ADAL" clId="{1055F7A8-B53C-4253-B6A4-5ADF431049EA}" dt="2023-03-02T17:01:14.502" v="674" actId="2696"/>
        <pc:sldMkLst>
          <pc:docMk/>
          <pc:sldMk cId="899787497" sldId="460"/>
        </pc:sldMkLst>
      </pc:sldChg>
      <pc:sldChg chg="del">
        <pc:chgData name="alessia.bertolazzi@unimc.it" userId="9b64e72b-cf8d-4107-aebe-37146bec8831" providerId="ADAL" clId="{1055F7A8-B53C-4253-B6A4-5ADF431049EA}" dt="2023-03-02T17:01:14.518" v="675" actId="2696"/>
        <pc:sldMkLst>
          <pc:docMk/>
          <pc:sldMk cId="2315691425" sldId="461"/>
        </pc:sldMkLst>
      </pc:sldChg>
      <pc:sldChg chg="del">
        <pc:chgData name="alessia.bertolazzi@unimc.it" userId="9b64e72b-cf8d-4107-aebe-37146bec8831" providerId="ADAL" clId="{1055F7A8-B53C-4253-B6A4-5ADF431049EA}" dt="2023-03-02T17:01:14.526" v="676" actId="2696"/>
        <pc:sldMkLst>
          <pc:docMk/>
          <pc:sldMk cId="3936162206" sldId="462"/>
        </pc:sldMkLst>
      </pc:sldChg>
      <pc:sldChg chg="del">
        <pc:chgData name="alessia.bertolazzi@unimc.it" userId="9b64e72b-cf8d-4107-aebe-37146bec8831" providerId="ADAL" clId="{1055F7A8-B53C-4253-B6A4-5ADF431049EA}" dt="2023-03-02T17:01:14.534" v="677" actId="2696"/>
        <pc:sldMkLst>
          <pc:docMk/>
          <pc:sldMk cId="3841517215" sldId="463"/>
        </pc:sldMkLst>
      </pc:sldChg>
      <pc:sldChg chg="del">
        <pc:chgData name="alessia.bertolazzi@unimc.it" userId="9b64e72b-cf8d-4107-aebe-37146bec8831" providerId="ADAL" clId="{1055F7A8-B53C-4253-B6A4-5ADF431049EA}" dt="2023-03-02T17:01:14.550" v="678" actId="2696"/>
        <pc:sldMkLst>
          <pc:docMk/>
          <pc:sldMk cId="2212533487" sldId="464"/>
        </pc:sldMkLst>
      </pc:sldChg>
      <pc:sldChg chg="del">
        <pc:chgData name="alessia.bertolazzi@unimc.it" userId="9b64e72b-cf8d-4107-aebe-37146bec8831" providerId="ADAL" clId="{1055F7A8-B53C-4253-B6A4-5ADF431049EA}" dt="2023-03-02T17:01:14.566" v="679" actId="2696"/>
        <pc:sldMkLst>
          <pc:docMk/>
          <pc:sldMk cId="767491259" sldId="465"/>
        </pc:sldMkLst>
      </pc:sldChg>
      <pc:sldChg chg="del">
        <pc:chgData name="alessia.bertolazzi@unimc.it" userId="9b64e72b-cf8d-4107-aebe-37146bec8831" providerId="ADAL" clId="{1055F7A8-B53C-4253-B6A4-5ADF431049EA}" dt="2023-03-02T17:01:14.599" v="680" actId="2696"/>
        <pc:sldMkLst>
          <pc:docMk/>
          <pc:sldMk cId="2160351638" sldId="466"/>
        </pc:sldMkLst>
      </pc:sldChg>
      <pc:sldChg chg="del">
        <pc:chgData name="alessia.bertolazzi@unimc.it" userId="9b64e72b-cf8d-4107-aebe-37146bec8831" providerId="ADAL" clId="{1055F7A8-B53C-4253-B6A4-5ADF431049EA}" dt="2023-03-02T17:01:14.615" v="681" actId="2696"/>
        <pc:sldMkLst>
          <pc:docMk/>
          <pc:sldMk cId="3096289133" sldId="467"/>
        </pc:sldMkLst>
      </pc:sldChg>
      <pc:sldChg chg="del">
        <pc:chgData name="alessia.bertolazzi@unimc.it" userId="9b64e72b-cf8d-4107-aebe-37146bec8831" providerId="ADAL" clId="{1055F7A8-B53C-4253-B6A4-5ADF431049EA}" dt="2023-03-02T17:01:14.615" v="682" actId="2696"/>
        <pc:sldMkLst>
          <pc:docMk/>
          <pc:sldMk cId="2141142280" sldId="468"/>
        </pc:sldMkLst>
      </pc:sldChg>
      <pc:sldChg chg="del">
        <pc:chgData name="alessia.bertolazzi@unimc.it" userId="9b64e72b-cf8d-4107-aebe-37146bec8831" providerId="ADAL" clId="{1055F7A8-B53C-4253-B6A4-5ADF431049EA}" dt="2023-03-02T17:01:14.632" v="683" actId="2696"/>
        <pc:sldMkLst>
          <pc:docMk/>
          <pc:sldMk cId="2846669978" sldId="470"/>
        </pc:sldMkLst>
      </pc:sldChg>
      <pc:sldChg chg="del">
        <pc:chgData name="alessia.bertolazzi@unimc.it" userId="9b64e72b-cf8d-4107-aebe-37146bec8831" providerId="ADAL" clId="{1055F7A8-B53C-4253-B6A4-5ADF431049EA}" dt="2023-03-02T17:01:14.640" v="684" actId="2696"/>
        <pc:sldMkLst>
          <pc:docMk/>
          <pc:sldMk cId="4194056192" sldId="471"/>
        </pc:sldMkLst>
      </pc:sldChg>
      <pc:sldChg chg="del">
        <pc:chgData name="alessia.bertolazzi@unimc.it" userId="9b64e72b-cf8d-4107-aebe-37146bec8831" providerId="ADAL" clId="{1055F7A8-B53C-4253-B6A4-5ADF431049EA}" dt="2023-03-02T17:01:14.649" v="685" actId="2696"/>
        <pc:sldMkLst>
          <pc:docMk/>
          <pc:sldMk cId="3271334251" sldId="472"/>
        </pc:sldMkLst>
      </pc:sldChg>
      <pc:sldChg chg="del">
        <pc:chgData name="alessia.bertolazzi@unimc.it" userId="9b64e72b-cf8d-4107-aebe-37146bec8831" providerId="ADAL" clId="{1055F7A8-B53C-4253-B6A4-5ADF431049EA}" dt="2023-03-02T17:01:14.651" v="686" actId="2696"/>
        <pc:sldMkLst>
          <pc:docMk/>
          <pc:sldMk cId="1327606792" sldId="473"/>
        </pc:sldMkLst>
      </pc:sldChg>
      <pc:sldChg chg="del">
        <pc:chgData name="alessia.bertolazzi@unimc.it" userId="9b64e72b-cf8d-4107-aebe-37146bec8831" providerId="ADAL" clId="{1055F7A8-B53C-4253-B6A4-5ADF431049EA}" dt="2023-03-02T17:01:14.659" v="687" actId="2696"/>
        <pc:sldMkLst>
          <pc:docMk/>
          <pc:sldMk cId="4035531634" sldId="474"/>
        </pc:sldMkLst>
      </pc:sldChg>
      <pc:sldChg chg="del">
        <pc:chgData name="alessia.bertolazzi@unimc.it" userId="9b64e72b-cf8d-4107-aebe-37146bec8831" providerId="ADAL" clId="{1055F7A8-B53C-4253-B6A4-5ADF431049EA}" dt="2023-03-02T17:01:14.666" v="688" actId="2696"/>
        <pc:sldMkLst>
          <pc:docMk/>
          <pc:sldMk cId="3370034433" sldId="475"/>
        </pc:sldMkLst>
      </pc:sldChg>
      <pc:sldChg chg="del">
        <pc:chgData name="alessia.bertolazzi@unimc.it" userId="9b64e72b-cf8d-4107-aebe-37146bec8831" providerId="ADAL" clId="{1055F7A8-B53C-4253-B6A4-5ADF431049EA}" dt="2023-03-02T17:01:14.674" v="689" actId="2696"/>
        <pc:sldMkLst>
          <pc:docMk/>
          <pc:sldMk cId="40842075" sldId="476"/>
        </pc:sldMkLst>
      </pc:sldChg>
      <pc:sldChg chg="del">
        <pc:chgData name="alessia.bertolazzi@unimc.it" userId="9b64e72b-cf8d-4107-aebe-37146bec8831" providerId="ADAL" clId="{1055F7A8-B53C-4253-B6A4-5ADF431049EA}" dt="2023-03-02T17:01:14.682" v="690" actId="2696"/>
        <pc:sldMkLst>
          <pc:docMk/>
          <pc:sldMk cId="3563323233" sldId="477"/>
        </pc:sldMkLst>
      </pc:sldChg>
      <pc:sldChg chg="del">
        <pc:chgData name="alessia.bertolazzi@unimc.it" userId="9b64e72b-cf8d-4107-aebe-37146bec8831" providerId="ADAL" clId="{1055F7A8-B53C-4253-B6A4-5ADF431049EA}" dt="2023-03-02T17:01:14.700" v="691" actId="2696"/>
        <pc:sldMkLst>
          <pc:docMk/>
          <pc:sldMk cId="3363886079" sldId="478"/>
        </pc:sldMkLst>
      </pc:sldChg>
      <pc:sldChg chg="del">
        <pc:chgData name="alessia.bertolazzi@unimc.it" userId="9b64e72b-cf8d-4107-aebe-37146bec8831" providerId="ADAL" clId="{1055F7A8-B53C-4253-B6A4-5ADF431049EA}" dt="2023-03-02T17:01:14.708" v="692" actId="2696"/>
        <pc:sldMkLst>
          <pc:docMk/>
          <pc:sldMk cId="291747601" sldId="479"/>
        </pc:sldMkLst>
      </pc:sldChg>
      <pc:sldChg chg="del">
        <pc:chgData name="alessia.bertolazzi@unimc.it" userId="9b64e72b-cf8d-4107-aebe-37146bec8831" providerId="ADAL" clId="{1055F7A8-B53C-4253-B6A4-5ADF431049EA}" dt="2023-03-02T17:01:14.732" v="693" actId="2696"/>
        <pc:sldMkLst>
          <pc:docMk/>
          <pc:sldMk cId="340251289" sldId="480"/>
        </pc:sldMkLst>
      </pc:sldChg>
      <pc:sldChg chg="del">
        <pc:chgData name="alessia.bertolazzi@unimc.it" userId="9b64e72b-cf8d-4107-aebe-37146bec8831" providerId="ADAL" clId="{1055F7A8-B53C-4253-B6A4-5ADF431049EA}" dt="2023-03-02T17:01:14.761" v="694" actId="2696"/>
        <pc:sldMkLst>
          <pc:docMk/>
          <pc:sldMk cId="3528614639" sldId="481"/>
        </pc:sldMkLst>
      </pc:sldChg>
      <pc:sldChg chg="del">
        <pc:chgData name="alessia.bertolazzi@unimc.it" userId="9b64e72b-cf8d-4107-aebe-37146bec8831" providerId="ADAL" clId="{1055F7A8-B53C-4253-B6A4-5ADF431049EA}" dt="2023-03-02T17:01:14.769" v="695" actId="2696"/>
        <pc:sldMkLst>
          <pc:docMk/>
          <pc:sldMk cId="2672949820" sldId="482"/>
        </pc:sldMkLst>
      </pc:sldChg>
      <pc:sldChg chg="del">
        <pc:chgData name="alessia.bertolazzi@unimc.it" userId="9b64e72b-cf8d-4107-aebe-37146bec8831" providerId="ADAL" clId="{1055F7A8-B53C-4253-B6A4-5ADF431049EA}" dt="2023-03-02T17:01:14.778" v="696" actId="2696"/>
        <pc:sldMkLst>
          <pc:docMk/>
          <pc:sldMk cId="820339925" sldId="483"/>
        </pc:sldMkLst>
      </pc:sldChg>
      <pc:sldChg chg="del">
        <pc:chgData name="alessia.bertolazzi@unimc.it" userId="9b64e72b-cf8d-4107-aebe-37146bec8831" providerId="ADAL" clId="{1055F7A8-B53C-4253-B6A4-5ADF431049EA}" dt="2023-03-02T17:01:14.786" v="697" actId="2696"/>
        <pc:sldMkLst>
          <pc:docMk/>
          <pc:sldMk cId="3941572938" sldId="484"/>
        </pc:sldMkLst>
      </pc:sldChg>
      <pc:sldChg chg="del">
        <pc:chgData name="alessia.bertolazzi@unimc.it" userId="9b64e72b-cf8d-4107-aebe-37146bec8831" providerId="ADAL" clId="{1055F7A8-B53C-4253-B6A4-5ADF431049EA}" dt="2023-03-02T17:01:14.793" v="698" actId="2696"/>
        <pc:sldMkLst>
          <pc:docMk/>
          <pc:sldMk cId="4039209609" sldId="485"/>
        </pc:sldMkLst>
      </pc:sldChg>
      <pc:sldChg chg="del">
        <pc:chgData name="alessia.bertolazzi@unimc.it" userId="9b64e72b-cf8d-4107-aebe-37146bec8831" providerId="ADAL" clId="{1055F7A8-B53C-4253-B6A4-5ADF431049EA}" dt="2023-03-02T17:01:14.801" v="699" actId="2696"/>
        <pc:sldMkLst>
          <pc:docMk/>
          <pc:sldMk cId="419424711" sldId="486"/>
        </pc:sldMkLst>
      </pc:sldChg>
      <pc:sldChg chg="del">
        <pc:chgData name="alessia.bertolazzi@unimc.it" userId="9b64e72b-cf8d-4107-aebe-37146bec8831" providerId="ADAL" clId="{1055F7A8-B53C-4253-B6A4-5ADF431049EA}" dt="2023-03-02T17:01:14.809" v="700" actId="2696"/>
        <pc:sldMkLst>
          <pc:docMk/>
          <pc:sldMk cId="839898770" sldId="487"/>
        </pc:sldMkLst>
      </pc:sldChg>
      <pc:sldChg chg="del">
        <pc:chgData name="alessia.bertolazzi@unimc.it" userId="9b64e72b-cf8d-4107-aebe-37146bec8831" providerId="ADAL" clId="{1055F7A8-B53C-4253-B6A4-5ADF431049EA}" dt="2023-03-02T17:01:14.817" v="701" actId="2696"/>
        <pc:sldMkLst>
          <pc:docMk/>
          <pc:sldMk cId="1720132548" sldId="488"/>
        </pc:sldMkLst>
      </pc:sldChg>
      <pc:sldChg chg="del">
        <pc:chgData name="alessia.bertolazzi@unimc.it" userId="9b64e72b-cf8d-4107-aebe-37146bec8831" providerId="ADAL" clId="{1055F7A8-B53C-4253-B6A4-5ADF431049EA}" dt="2023-03-02T17:01:14.825" v="702" actId="2696"/>
        <pc:sldMkLst>
          <pc:docMk/>
          <pc:sldMk cId="1341216044" sldId="493"/>
        </pc:sldMkLst>
      </pc:sldChg>
      <pc:sldChg chg="del">
        <pc:chgData name="alessia.bertolazzi@unimc.it" userId="9b64e72b-cf8d-4107-aebe-37146bec8831" providerId="ADAL" clId="{1055F7A8-B53C-4253-B6A4-5ADF431049EA}" dt="2023-03-02T17:01:14.833" v="703" actId="2696"/>
        <pc:sldMkLst>
          <pc:docMk/>
          <pc:sldMk cId="4070860048" sldId="494"/>
        </pc:sldMkLst>
      </pc:sldChg>
      <pc:sldChg chg="del">
        <pc:chgData name="alessia.bertolazzi@unimc.it" userId="9b64e72b-cf8d-4107-aebe-37146bec8831" providerId="ADAL" clId="{1055F7A8-B53C-4253-B6A4-5ADF431049EA}" dt="2023-03-02T17:01:14.841" v="704" actId="2696"/>
        <pc:sldMkLst>
          <pc:docMk/>
          <pc:sldMk cId="1324848927" sldId="495"/>
        </pc:sldMkLst>
      </pc:sldChg>
      <pc:sldChg chg="del">
        <pc:chgData name="alessia.bertolazzi@unimc.it" userId="9b64e72b-cf8d-4107-aebe-37146bec8831" providerId="ADAL" clId="{1055F7A8-B53C-4253-B6A4-5ADF431049EA}" dt="2023-03-02T17:01:14.849" v="705" actId="2696"/>
        <pc:sldMkLst>
          <pc:docMk/>
          <pc:sldMk cId="2015458335" sldId="496"/>
        </pc:sldMkLst>
      </pc:sldChg>
      <pc:sldChg chg="del">
        <pc:chgData name="alessia.bertolazzi@unimc.it" userId="9b64e72b-cf8d-4107-aebe-37146bec8831" providerId="ADAL" clId="{1055F7A8-B53C-4253-B6A4-5ADF431049EA}" dt="2023-03-02T17:01:14.857" v="706" actId="2696"/>
        <pc:sldMkLst>
          <pc:docMk/>
          <pc:sldMk cId="1618414261" sldId="497"/>
        </pc:sldMkLst>
      </pc:sldChg>
      <pc:sldChg chg="del">
        <pc:chgData name="alessia.bertolazzi@unimc.it" userId="9b64e72b-cf8d-4107-aebe-37146bec8831" providerId="ADAL" clId="{1055F7A8-B53C-4253-B6A4-5ADF431049EA}" dt="2023-03-02T17:01:14.865" v="707" actId="2696"/>
        <pc:sldMkLst>
          <pc:docMk/>
          <pc:sldMk cId="4048387951" sldId="498"/>
        </pc:sldMkLst>
      </pc:sldChg>
      <pc:sldChg chg="del">
        <pc:chgData name="alessia.bertolazzi@unimc.it" userId="9b64e72b-cf8d-4107-aebe-37146bec8831" providerId="ADAL" clId="{1055F7A8-B53C-4253-B6A4-5ADF431049EA}" dt="2023-03-02T17:01:14.865" v="708" actId="2696"/>
        <pc:sldMkLst>
          <pc:docMk/>
          <pc:sldMk cId="3927543127" sldId="499"/>
        </pc:sldMkLst>
      </pc:sldChg>
      <pc:sldChg chg="del">
        <pc:chgData name="alessia.bertolazzi@unimc.it" userId="9b64e72b-cf8d-4107-aebe-37146bec8831" providerId="ADAL" clId="{1055F7A8-B53C-4253-B6A4-5ADF431049EA}" dt="2023-03-02T17:01:14.873" v="709" actId="2696"/>
        <pc:sldMkLst>
          <pc:docMk/>
          <pc:sldMk cId="1737101573" sldId="500"/>
        </pc:sldMkLst>
      </pc:sldChg>
      <pc:sldChg chg="del">
        <pc:chgData name="alessia.bertolazzi@unimc.it" userId="9b64e72b-cf8d-4107-aebe-37146bec8831" providerId="ADAL" clId="{1055F7A8-B53C-4253-B6A4-5ADF431049EA}" dt="2023-03-02T17:01:14.882" v="710" actId="2696"/>
        <pc:sldMkLst>
          <pc:docMk/>
          <pc:sldMk cId="4168279104" sldId="501"/>
        </pc:sldMkLst>
      </pc:sldChg>
      <pc:sldChg chg="del">
        <pc:chgData name="alessia.bertolazzi@unimc.it" userId="9b64e72b-cf8d-4107-aebe-37146bec8831" providerId="ADAL" clId="{1055F7A8-B53C-4253-B6A4-5ADF431049EA}" dt="2023-03-02T17:01:14.890" v="711" actId="2696"/>
        <pc:sldMkLst>
          <pc:docMk/>
          <pc:sldMk cId="214070221" sldId="502"/>
        </pc:sldMkLst>
      </pc:sldChg>
      <pc:sldChg chg="del">
        <pc:chgData name="alessia.bertolazzi@unimc.it" userId="9b64e72b-cf8d-4107-aebe-37146bec8831" providerId="ADAL" clId="{1055F7A8-B53C-4253-B6A4-5ADF431049EA}" dt="2023-03-02T17:01:14.890" v="712" actId="2696"/>
        <pc:sldMkLst>
          <pc:docMk/>
          <pc:sldMk cId="4254532614" sldId="503"/>
        </pc:sldMkLst>
      </pc:sldChg>
      <pc:sldChg chg="del">
        <pc:chgData name="alessia.bertolazzi@unimc.it" userId="9b64e72b-cf8d-4107-aebe-37146bec8831" providerId="ADAL" clId="{1055F7A8-B53C-4253-B6A4-5ADF431049EA}" dt="2023-03-02T17:01:14.898" v="713" actId="2696"/>
        <pc:sldMkLst>
          <pc:docMk/>
          <pc:sldMk cId="336219120" sldId="504"/>
        </pc:sldMkLst>
      </pc:sldChg>
      <pc:sldChg chg="del">
        <pc:chgData name="alessia.bertolazzi@unimc.it" userId="9b64e72b-cf8d-4107-aebe-37146bec8831" providerId="ADAL" clId="{1055F7A8-B53C-4253-B6A4-5ADF431049EA}" dt="2023-03-02T17:01:14.916" v="714" actId="2696"/>
        <pc:sldMkLst>
          <pc:docMk/>
          <pc:sldMk cId="2489706017" sldId="505"/>
        </pc:sldMkLst>
      </pc:sldChg>
      <pc:sldChg chg="del">
        <pc:chgData name="alessia.bertolazzi@unimc.it" userId="9b64e72b-cf8d-4107-aebe-37146bec8831" providerId="ADAL" clId="{1055F7A8-B53C-4253-B6A4-5ADF431049EA}" dt="2023-03-02T17:01:14.924" v="715" actId="2696"/>
        <pc:sldMkLst>
          <pc:docMk/>
          <pc:sldMk cId="1108910467" sldId="506"/>
        </pc:sldMkLst>
      </pc:sldChg>
      <pc:sldChg chg="del">
        <pc:chgData name="alessia.bertolazzi@unimc.it" userId="9b64e72b-cf8d-4107-aebe-37146bec8831" providerId="ADAL" clId="{1055F7A8-B53C-4253-B6A4-5ADF431049EA}" dt="2023-03-02T17:01:14.932" v="716" actId="2696"/>
        <pc:sldMkLst>
          <pc:docMk/>
          <pc:sldMk cId="1405429843" sldId="507"/>
        </pc:sldMkLst>
      </pc:sldChg>
      <pc:sldChg chg="del">
        <pc:chgData name="alessia.bertolazzi@unimc.it" userId="9b64e72b-cf8d-4107-aebe-37146bec8831" providerId="ADAL" clId="{1055F7A8-B53C-4253-B6A4-5ADF431049EA}" dt="2023-03-02T17:01:14.940" v="717" actId="2696"/>
        <pc:sldMkLst>
          <pc:docMk/>
          <pc:sldMk cId="107721461" sldId="508"/>
        </pc:sldMkLst>
      </pc:sldChg>
      <pc:sldChg chg="del">
        <pc:chgData name="alessia.bertolazzi@unimc.it" userId="9b64e72b-cf8d-4107-aebe-37146bec8831" providerId="ADAL" clId="{1055F7A8-B53C-4253-B6A4-5ADF431049EA}" dt="2023-03-02T17:01:14.230" v="661" actId="2696"/>
        <pc:sldMkLst>
          <pc:docMk/>
          <pc:sldMk cId="2154916150" sldId="512"/>
        </pc:sldMkLst>
      </pc:sldChg>
      <pc:sldChg chg="modSp add">
        <pc:chgData name="alessia.bertolazzi@unimc.it" userId="9b64e72b-cf8d-4107-aebe-37146bec8831" providerId="ADAL" clId="{1055F7A8-B53C-4253-B6A4-5ADF431049EA}" dt="2023-03-01T23:37:53.963" v="354" actId="12"/>
        <pc:sldMkLst>
          <pc:docMk/>
          <pc:sldMk cId="1905551998" sldId="521"/>
        </pc:sldMkLst>
        <pc:spChg chg="mod">
          <ac:chgData name="alessia.bertolazzi@unimc.it" userId="9b64e72b-cf8d-4107-aebe-37146bec8831" providerId="ADAL" clId="{1055F7A8-B53C-4253-B6A4-5ADF431049EA}" dt="2023-03-01T22:13:13.324" v="16" actId="20577"/>
          <ac:spMkLst>
            <pc:docMk/>
            <pc:sldMk cId="1905551998" sldId="521"/>
            <ac:spMk id="2" creationId="{C159F1DF-5E43-4052-A0CE-E05E1C089D30}"/>
          </ac:spMkLst>
        </pc:spChg>
        <pc:spChg chg="mod">
          <ac:chgData name="alessia.bertolazzi@unimc.it" userId="9b64e72b-cf8d-4107-aebe-37146bec8831" providerId="ADAL" clId="{1055F7A8-B53C-4253-B6A4-5ADF431049EA}" dt="2023-03-01T23:37:53.963" v="354" actId="12"/>
          <ac:spMkLst>
            <pc:docMk/>
            <pc:sldMk cId="1905551998" sldId="521"/>
            <ac:spMk id="3" creationId="{13BAE5DE-29E3-478F-B381-166F58AFC7A4}"/>
          </ac:spMkLst>
        </pc:spChg>
      </pc:sldChg>
      <pc:sldChg chg="modSp add">
        <pc:chgData name="alessia.bertolazzi@unimc.it" userId="9b64e72b-cf8d-4107-aebe-37146bec8831" providerId="ADAL" clId="{1055F7A8-B53C-4253-B6A4-5ADF431049EA}" dt="2023-03-02T09:42:24.630" v="545" actId="113"/>
        <pc:sldMkLst>
          <pc:docMk/>
          <pc:sldMk cId="3769411297" sldId="522"/>
        </pc:sldMkLst>
        <pc:spChg chg="mod">
          <ac:chgData name="alessia.bertolazzi@unimc.it" userId="9b64e72b-cf8d-4107-aebe-37146bec8831" providerId="ADAL" clId="{1055F7A8-B53C-4253-B6A4-5ADF431049EA}" dt="2023-03-02T09:42:24.630" v="545" actId="113"/>
          <ac:spMkLst>
            <pc:docMk/>
            <pc:sldMk cId="3769411297" sldId="522"/>
            <ac:spMk id="2" creationId="{3AEBC0E3-21F1-4F4E-8C7E-E0C0D6FE0AD7}"/>
          </ac:spMkLst>
        </pc:spChg>
        <pc:spChg chg="mod">
          <ac:chgData name="alessia.bertolazzi@unimc.it" userId="9b64e72b-cf8d-4107-aebe-37146bec8831" providerId="ADAL" clId="{1055F7A8-B53C-4253-B6A4-5ADF431049EA}" dt="2023-03-02T09:17:23.484" v="393" actId="12"/>
          <ac:spMkLst>
            <pc:docMk/>
            <pc:sldMk cId="3769411297" sldId="522"/>
            <ac:spMk id="3" creationId="{D9CCFF9D-2BEE-45B9-A453-F473A107F0F4}"/>
          </ac:spMkLst>
        </pc:spChg>
      </pc:sldChg>
      <pc:sldChg chg="modSp add">
        <pc:chgData name="alessia.bertolazzi@unimc.it" userId="9b64e72b-cf8d-4107-aebe-37146bec8831" providerId="ADAL" clId="{1055F7A8-B53C-4253-B6A4-5ADF431049EA}" dt="2023-03-02T09:42:29.425" v="546" actId="120"/>
        <pc:sldMkLst>
          <pc:docMk/>
          <pc:sldMk cId="152506764" sldId="523"/>
        </pc:sldMkLst>
        <pc:spChg chg="mod">
          <ac:chgData name="alessia.bertolazzi@unimc.it" userId="9b64e72b-cf8d-4107-aebe-37146bec8831" providerId="ADAL" clId="{1055F7A8-B53C-4253-B6A4-5ADF431049EA}" dt="2023-03-02T09:42:29.425" v="546" actId="120"/>
          <ac:spMkLst>
            <pc:docMk/>
            <pc:sldMk cId="152506764" sldId="523"/>
            <ac:spMk id="2" creationId="{BD105CE6-0147-491A-9F18-0E306222ECD5}"/>
          </ac:spMkLst>
        </pc:spChg>
        <pc:spChg chg="mod">
          <ac:chgData name="alessia.bertolazzi@unimc.it" userId="9b64e72b-cf8d-4107-aebe-37146bec8831" providerId="ADAL" clId="{1055F7A8-B53C-4253-B6A4-5ADF431049EA}" dt="2023-03-02T09:40:21.360" v="487" actId="20577"/>
          <ac:spMkLst>
            <pc:docMk/>
            <pc:sldMk cId="152506764" sldId="523"/>
            <ac:spMk id="3" creationId="{BFE69BBE-0E00-402D-A792-EB727BEBF26F}"/>
          </ac:spMkLst>
        </pc:spChg>
      </pc:sldChg>
      <pc:sldChg chg="modSp add">
        <pc:chgData name="alessia.bertolazzi@unimc.it" userId="9b64e72b-cf8d-4107-aebe-37146bec8831" providerId="ADAL" clId="{1055F7A8-B53C-4253-B6A4-5ADF431049EA}" dt="2023-03-02T09:42:14.878" v="543"/>
        <pc:sldMkLst>
          <pc:docMk/>
          <pc:sldMk cId="4023073501" sldId="524"/>
        </pc:sldMkLst>
        <pc:spChg chg="mod">
          <ac:chgData name="alessia.bertolazzi@unimc.it" userId="9b64e72b-cf8d-4107-aebe-37146bec8831" providerId="ADAL" clId="{1055F7A8-B53C-4253-B6A4-5ADF431049EA}" dt="2023-03-02T09:42:14.878" v="543"/>
          <ac:spMkLst>
            <pc:docMk/>
            <pc:sldMk cId="4023073501" sldId="524"/>
            <ac:spMk id="2" creationId="{128DA537-5617-4360-A30C-7477BB67DE84}"/>
          </ac:spMkLst>
        </pc:spChg>
        <pc:spChg chg="mod">
          <ac:chgData name="alessia.bertolazzi@unimc.it" userId="9b64e72b-cf8d-4107-aebe-37146bec8831" providerId="ADAL" clId="{1055F7A8-B53C-4253-B6A4-5ADF431049EA}" dt="2023-03-02T09:41:58.905" v="539" actId="20577"/>
          <ac:spMkLst>
            <pc:docMk/>
            <pc:sldMk cId="4023073501" sldId="524"/>
            <ac:spMk id="3" creationId="{1180CF1B-6A9D-4BF9-AFA1-633D5578F07B}"/>
          </ac:spMkLst>
        </pc:spChg>
      </pc:sldChg>
      <pc:sldChg chg="modSp add">
        <pc:chgData name="alessia.bertolazzi@unimc.it" userId="9b64e72b-cf8d-4107-aebe-37146bec8831" providerId="ADAL" clId="{1055F7A8-B53C-4253-B6A4-5ADF431049EA}" dt="2023-03-02T11:10:59.128" v="605" actId="20577"/>
        <pc:sldMkLst>
          <pc:docMk/>
          <pc:sldMk cId="3484271404" sldId="525"/>
        </pc:sldMkLst>
        <pc:spChg chg="mod">
          <ac:chgData name="alessia.bertolazzi@unimc.it" userId="9b64e72b-cf8d-4107-aebe-37146bec8831" providerId="ADAL" clId="{1055F7A8-B53C-4253-B6A4-5ADF431049EA}" dt="2023-03-02T11:08:28.773" v="563" actId="113"/>
          <ac:spMkLst>
            <pc:docMk/>
            <pc:sldMk cId="3484271404" sldId="525"/>
            <ac:spMk id="2" creationId="{2B319563-AEC5-489C-AC76-91F0928A24BE}"/>
          </ac:spMkLst>
        </pc:spChg>
        <pc:spChg chg="mod">
          <ac:chgData name="alessia.bertolazzi@unimc.it" userId="9b64e72b-cf8d-4107-aebe-37146bec8831" providerId="ADAL" clId="{1055F7A8-B53C-4253-B6A4-5ADF431049EA}" dt="2023-03-02T11:10:59.128" v="605" actId="20577"/>
          <ac:spMkLst>
            <pc:docMk/>
            <pc:sldMk cId="3484271404" sldId="525"/>
            <ac:spMk id="3" creationId="{B1DF0133-1F1C-4B1D-BA70-8094F94DAE53}"/>
          </ac:spMkLst>
        </pc:spChg>
      </pc:sldChg>
      <pc:sldChg chg="modSp add">
        <pc:chgData name="alessia.bertolazzi@unimc.it" userId="9b64e72b-cf8d-4107-aebe-37146bec8831" providerId="ADAL" clId="{1055F7A8-B53C-4253-B6A4-5ADF431049EA}" dt="2023-03-02T11:12:23.489" v="631"/>
        <pc:sldMkLst>
          <pc:docMk/>
          <pc:sldMk cId="1705801681" sldId="526"/>
        </pc:sldMkLst>
        <pc:spChg chg="mod">
          <ac:chgData name="alessia.bertolazzi@unimc.it" userId="9b64e72b-cf8d-4107-aebe-37146bec8831" providerId="ADAL" clId="{1055F7A8-B53C-4253-B6A4-5ADF431049EA}" dt="2023-03-02T11:12:23.489" v="631"/>
          <ac:spMkLst>
            <pc:docMk/>
            <pc:sldMk cId="1705801681" sldId="526"/>
            <ac:spMk id="2" creationId="{2BD986EC-32FB-4E66-BAA4-0FC108EB9321}"/>
          </ac:spMkLst>
        </pc:spChg>
        <pc:spChg chg="mod">
          <ac:chgData name="alessia.bertolazzi@unimc.it" userId="9b64e72b-cf8d-4107-aebe-37146bec8831" providerId="ADAL" clId="{1055F7A8-B53C-4253-B6A4-5ADF431049EA}" dt="2023-03-02T11:12:07.164" v="628" actId="20577"/>
          <ac:spMkLst>
            <pc:docMk/>
            <pc:sldMk cId="1705801681" sldId="526"/>
            <ac:spMk id="3" creationId="{E8B362E4-8C7E-4809-B6D8-D5AE2EA22745}"/>
          </ac:spMkLst>
        </pc:spChg>
      </pc:sldChg>
      <pc:sldChg chg="modSp add">
        <pc:chgData name="alessia.bertolazzi@unimc.it" userId="9b64e72b-cf8d-4107-aebe-37146bec8831" providerId="ADAL" clId="{1055F7A8-B53C-4253-B6A4-5ADF431049EA}" dt="2023-03-02T11:14:07.894" v="657" actId="20577"/>
        <pc:sldMkLst>
          <pc:docMk/>
          <pc:sldMk cId="3315246556" sldId="527"/>
        </pc:sldMkLst>
        <pc:spChg chg="mod">
          <ac:chgData name="alessia.bertolazzi@unimc.it" userId="9b64e72b-cf8d-4107-aebe-37146bec8831" providerId="ADAL" clId="{1055F7A8-B53C-4253-B6A4-5ADF431049EA}" dt="2023-03-02T11:12:43.503" v="635"/>
          <ac:spMkLst>
            <pc:docMk/>
            <pc:sldMk cId="3315246556" sldId="527"/>
            <ac:spMk id="2" creationId="{59842E1F-09E4-4FC0-A061-C2CAA6249AB7}"/>
          </ac:spMkLst>
        </pc:spChg>
        <pc:spChg chg="mod">
          <ac:chgData name="alessia.bertolazzi@unimc.it" userId="9b64e72b-cf8d-4107-aebe-37146bec8831" providerId="ADAL" clId="{1055F7A8-B53C-4253-B6A4-5ADF431049EA}" dt="2023-03-02T11:14:07.894" v="657" actId="20577"/>
          <ac:spMkLst>
            <pc:docMk/>
            <pc:sldMk cId="3315246556" sldId="527"/>
            <ac:spMk id="3" creationId="{37871128-D80F-43D3-9871-8325397859AA}"/>
          </ac:spMkLst>
        </pc:spChg>
      </pc:sldChg>
      <pc:sldChg chg="addSp modSp add">
        <pc:chgData name="alessia.bertolazzi@unimc.it" userId="9b64e72b-cf8d-4107-aebe-37146bec8831" providerId="ADAL" clId="{1055F7A8-B53C-4253-B6A4-5ADF431049EA}" dt="2023-03-02T11:14:38.525" v="660" actId="1076"/>
        <pc:sldMkLst>
          <pc:docMk/>
          <pc:sldMk cId="498857344" sldId="528"/>
        </pc:sldMkLst>
        <pc:picChg chg="add mod">
          <ac:chgData name="alessia.bertolazzi@unimc.it" userId="9b64e72b-cf8d-4107-aebe-37146bec8831" providerId="ADAL" clId="{1055F7A8-B53C-4253-B6A4-5ADF431049EA}" dt="2023-03-02T11:14:38.525" v="660" actId="1076"/>
          <ac:picMkLst>
            <pc:docMk/>
            <pc:sldMk cId="498857344" sldId="528"/>
            <ac:picMk id="2" creationId="{F0978C8C-B277-4528-8366-389C843E71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0F699-2D08-4AB0-A970-7B4B6877BEB6}"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it-IT"/>
        </a:p>
      </dgm:t>
    </dgm:pt>
    <dgm:pt modelId="{23E3C938-4B90-4032-AA96-F8153F72D066}">
      <dgm:prSet phldrT="[Testo]"/>
      <dgm:spPr/>
      <dgm:t>
        <a:bodyPr/>
        <a:lstStyle/>
        <a:p>
          <a:r>
            <a:rPr lang="it-IT" dirty="0"/>
            <a:t>Insider</a:t>
          </a:r>
        </a:p>
      </dgm:t>
    </dgm:pt>
    <dgm:pt modelId="{215C9977-8CFE-4F44-A6D3-C6DA6CFDF3DE}" type="parTrans" cxnId="{B09DA02A-1CF3-4EDA-9376-3AF2C0B45BF3}">
      <dgm:prSet/>
      <dgm:spPr/>
      <dgm:t>
        <a:bodyPr/>
        <a:lstStyle/>
        <a:p>
          <a:endParaRPr lang="it-IT"/>
        </a:p>
      </dgm:t>
    </dgm:pt>
    <dgm:pt modelId="{53E3FD29-038A-46F1-B898-A04358689BA5}" type="sibTrans" cxnId="{B09DA02A-1CF3-4EDA-9376-3AF2C0B45BF3}">
      <dgm:prSet/>
      <dgm:spPr/>
      <dgm:t>
        <a:bodyPr/>
        <a:lstStyle/>
        <a:p>
          <a:endParaRPr lang="it-IT"/>
        </a:p>
      </dgm:t>
    </dgm:pt>
    <dgm:pt modelId="{74B9B01B-20CE-4D10-B8C7-E7EF6AABA707}">
      <dgm:prSet phldrT="[Testo]"/>
      <dgm:spPr/>
      <dgm:t>
        <a:bodyPr/>
        <a:lstStyle/>
        <a:p>
          <a:r>
            <a:rPr lang="it-IT" dirty="0"/>
            <a:t>Devotee</a:t>
          </a:r>
        </a:p>
      </dgm:t>
    </dgm:pt>
    <dgm:pt modelId="{B0EF02C7-940C-427E-BFA1-464097C2EEBA}" type="parTrans" cxnId="{D784643F-4CFB-4386-98B0-243B03594455}">
      <dgm:prSet/>
      <dgm:spPr/>
      <dgm:t>
        <a:bodyPr/>
        <a:lstStyle/>
        <a:p>
          <a:endParaRPr lang="it-IT"/>
        </a:p>
      </dgm:t>
    </dgm:pt>
    <dgm:pt modelId="{A210EEA4-8CB2-49C9-BF13-BC36E8961AC4}" type="sibTrans" cxnId="{D784643F-4CFB-4386-98B0-243B03594455}">
      <dgm:prSet/>
      <dgm:spPr/>
      <dgm:t>
        <a:bodyPr/>
        <a:lstStyle/>
        <a:p>
          <a:endParaRPr lang="it-IT"/>
        </a:p>
      </dgm:t>
    </dgm:pt>
    <dgm:pt modelId="{EBF0B0E8-DC2D-440F-95A4-138F73032966}">
      <dgm:prSet phldrT="[Testo]"/>
      <dgm:spPr/>
      <dgm:t>
        <a:bodyPr/>
        <a:lstStyle/>
        <a:p>
          <a:r>
            <a:rPr lang="it-IT" dirty="0"/>
            <a:t>Mingler</a:t>
          </a:r>
        </a:p>
      </dgm:t>
    </dgm:pt>
    <dgm:pt modelId="{6431B08D-2266-4ADA-A278-1CD786CDF058}" type="parTrans" cxnId="{1BB1C9F3-7EB5-41E2-A207-D414E2BD0EDD}">
      <dgm:prSet/>
      <dgm:spPr/>
      <dgm:t>
        <a:bodyPr/>
        <a:lstStyle/>
        <a:p>
          <a:endParaRPr lang="it-IT"/>
        </a:p>
      </dgm:t>
    </dgm:pt>
    <dgm:pt modelId="{419A76DD-6119-4777-B67A-C03D97EBD2BB}" type="sibTrans" cxnId="{1BB1C9F3-7EB5-41E2-A207-D414E2BD0EDD}">
      <dgm:prSet/>
      <dgm:spPr/>
      <dgm:t>
        <a:bodyPr/>
        <a:lstStyle/>
        <a:p>
          <a:endParaRPr lang="it-IT"/>
        </a:p>
      </dgm:t>
    </dgm:pt>
    <dgm:pt modelId="{A89113BE-76B5-42DC-864C-822D5F925A5B}">
      <dgm:prSet phldrT="[Testo]"/>
      <dgm:spPr/>
      <dgm:t>
        <a:bodyPr/>
        <a:lstStyle/>
        <a:p>
          <a:r>
            <a:rPr lang="it-IT" dirty="0"/>
            <a:t>Newbie</a:t>
          </a:r>
        </a:p>
      </dgm:t>
    </dgm:pt>
    <dgm:pt modelId="{618A254F-AEA9-44AE-9AA7-45A09D916C3C}" type="parTrans" cxnId="{8A7B0D7A-B17D-4B92-9C08-2CCE8ABABF5C}">
      <dgm:prSet/>
      <dgm:spPr/>
      <dgm:t>
        <a:bodyPr/>
        <a:lstStyle/>
        <a:p>
          <a:endParaRPr lang="it-IT"/>
        </a:p>
      </dgm:t>
    </dgm:pt>
    <dgm:pt modelId="{831E5FA7-13C2-4CD3-A981-A743F9B6D4D5}" type="sibTrans" cxnId="{8A7B0D7A-B17D-4B92-9C08-2CCE8ABABF5C}">
      <dgm:prSet/>
      <dgm:spPr/>
      <dgm:t>
        <a:bodyPr/>
        <a:lstStyle/>
        <a:p>
          <a:endParaRPr lang="it-IT"/>
        </a:p>
      </dgm:t>
    </dgm:pt>
    <dgm:pt modelId="{01A072B7-469E-4BE4-8CC0-9E9872781C85}" type="pres">
      <dgm:prSet presAssocID="{0E00F699-2D08-4AB0-A970-7B4B6877BEB6}" presName="matrix" presStyleCnt="0">
        <dgm:presLayoutVars>
          <dgm:chMax val="1"/>
          <dgm:dir/>
          <dgm:resizeHandles val="exact"/>
        </dgm:presLayoutVars>
      </dgm:prSet>
      <dgm:spPr/>
    </dgm:pt>
    <dgm:pt modelId="{2C2DB14B-2354-4EBE-8EB9-5D1B52B3D10E}" type="pres">
      <dgm:prSet presAssocID="{0E00F699-2D08-4AB0-A970-7B4B6877BEB6}" presName="axisShape" presStyleLbl="bgShp" presStyleIdx="0" presStyleCnt="1"/>
      <dgm:spPr/>
    </dgm:pt>
    <dgm:pt modelId="{86C9F63D-467A-410C-8711-254C9EAF8126}" type="pres">
      <dgm:prSet presAssocID="{0E00F699-2D08-4AB0-A970-7B4B6877BEB6}" presName="rect1" presStyleLbl="node1" presStyleIdx="0" presStyleCnt="4">
        <dgm:presLayoutVars>
          <dgm:chMax val="0"/>
          <dgm:chPref val="0"/>
          <dgm:bulletEnabled val="1"/>
        </dgm:presLayoutVars>
      </dgm:prSet>
      <dgm:spPr/>
    </dgm:pt>
    <dgm:pt modelId="{C80D6E98-8D7D-4D70-B0E5-CEEDF8FE3176}" type="pres">
      <dgm:prSet presAssocID="{0E00F699-2D08-4AB0-A970-7B4B6877BEB6}" presName="rect2" presStyleLbl="node1" presStyleIdx="1" presStyleCnt="4">
        <dgm:presLayoutVars>
          <dgm:chMax val="0"/>
          <dgm:chPref val="0"/>
          <dgm:bulletEnabled val="1"/>
        </dgm:presLayoutVars>
      </dgm:prSet>
      <dgm:spPr/>
    </dgm:pt>
    <dgm:pt modelId="{BAC67C45-00AD-406B-9DA4-02A01D6A318E}" type="pres">
      <dgm:prSet presAssocID="{0E00F699-2D08-4AB0-A970-7B4B6877BEB6}" presName="rect3" presStyleLbl="node1" presStyleIdx="2" presStyleCnt="4">
        <dgm:presLayoutVars>
          <dgm:chMax val="0"/>
          <dgm:chPref val="0"/>
          <dgm:bulletEnabled val="1"/>
        </dgm:presLayoutVars>
      </dgm:prSet>
      <dgm:spPr/>
    </dgm:pt>
    <dgm:pt modelId="{379EB40D-D4B8-47D0-AF7F-5ECFF6A23E65}" type="pres">
      <dgm:prSet presAssocID="{0E00F699-2D08-4AB0-A970-7B4B6877BEB6}" presName="rect4" presStyleLbl="node1" presStyleIdx="3" presStyleCnt="4">
        <dgm:presLayoutVars>
          <dgm:chMax val="0"/>
          <dgm:chPref val="0"/>
          <dgm:bulletEnabled val="1"/>
        </dgm:presLayoutVars>
      </dgm:prSet>
      <dgm:spPr/>
    </dgm:pt>
  </dgm:ptLst>
  <dgm:cxnLst>
    <dgm:cxn modelId="{B09DA02A-1CF3-4EDA-9376-3AF2C0B45BF3}" srcId="{0E00F699-2D08-4AB0-A970-7B4B6877BEB6}" destId="{23E3C938-4B90-4032-AA96-F8153F72D066}" srcOrd="0" destOrd="0" parTransId="{215C9977-8CFE-4F44-A6D3-C6DA6CFDF3DE}" sibTransId="{53E3FD29-038A-46F1-B898-A04358689BA5}"/>
    <dgm:cxn modelId="{D784643F-4CFB-4386-98B0-243B03594455}" srcId="{0E00F699-2D08-4AB0-A970-7B4B6877BEB6}" destId="{74B9B01B-20CE-4D10-B8C7-E7EF6AABA707}" srcOrd="1" destOrd="0" parTransId="{B0EF02C7-940C-427E-BFA1-464097C2EEBA}" sibTransId="{A210EEA4-8CB2-49C9-BF13-BC36E8961AC4}"/>
    <dgm:cxn modelId="{E0D61C4B-06C8-469D-BC2A-56B0C07F3D99}" type="presOf" srcId="{74B9B01B-20CE-4D10-B8C7-E7EF6AABA707}" destId="{C80D6E98-8D7D-4D70-B0E5-CEEDF8FE3176}" srcOrd="0" destOrd="0" presId="urn:microsoft.com/office/officeart/2005/8/layout/matrix2"/>
    <dgm:cxn modelId="{8A7B0D7A-B17D-4B92-9C08-2CCE8ABABF5C}" srcId="{0E00F699-2D08-4AB0-A970-7B4B6877BEB6}" destId="{A89113BE-76B5-42DC-864C-822D5F925A5B}" srcOrd="3" destOrd="0" parTransId="{618A254F-AEA9-44AE-9AA7-45A09D916C3C}" sibTransId="{831E5FA7-13C2-4CD3-A981-A743F9B6D4D5}"/>
    <dgm:cxn modelId="{25148E9B-170C-4337-AAC7-1444934FD232}" type="presOf" srcId="{0E00F699-2D08-4AB0-A970-7B4B6877BEB6}" destId="{01A072B7-469E-4BE4-8CC0-9E9872781C85}" srcOrd="0" destOrd="0" presId="urn:microsoft.com/office/officeart/2005/8/layout/matrix2"/>
    <dgm:cxn modelId="{D03591A7-EA6E-40F1-A833-5831CDF16B21}" type="presOf" srcId="{EBF0B0E8-DC2D-440F-95A4-138F73032966}" destId="{BAC67C45-00AD-406B-9DA4-02A01D6A318E}" srcOrd="0" destOrd="0" presId="urn:microsoft.com/office/officeart/2005/8/layout/matrix2"/>
    <dgm:cxn modelId="{4A22A1A9-99D4-403C-B391-49EA37B1FECE}" type="presOf" srcId="{23E3C938-4B90-4032-AA96-F8153F72D066}" destId="{86C9F63D-467A-410C-8711-254C9EAF8126}" srcOrd="0" destOrd="0" presId="urn:microsoft.com/office/officeart/2005/8/layout/matrix2"/>
    <dgm:cxn modelId="{54EA98C2-64FF-41C9-BAB8-FB8B32DD1C6A}" type="presOf" srcId="{A89113BE-76B5-42DC-864C-822D5F925A5B}" destId="{379EB40D-D4B8-47D0-AF7F-5ECFF6A23E65}" srcOrd="0" destOrd="0" presId="urn:microsoft.com/office/officeart/2005/8/layout/matrix2"/>
    <dgm:cxn modelId="{1BB1C9F3-7EB5-41E2-A207-D414E2BD0EDD}" srcId="{0E00F699-2D08-4AB0-A970-7B4B6877BEB6}" destId="{EBF0B0E8-DC2D-440F-95A4-138F73032966}" srcOrd="2" destOrd="0" parTransId="{6431B08D-2266-4ADA-A278-1CD786CDF058}" sibTransId="{419A76DD-6119-4777-B67A-C03D97EBD2BB}"/>
    <dgm:cxn modelId="{444F31A4-7AA7-4BE4-968F-A8F04AAC1D45}" type="presParOf" srcId="{01A072B7-469E-4BE4-8CC0-9E9872781C85}" destId="{2C2DB14B-2354-4EBE-8EB9-5D1B52B3D10E}" srcOrd="0" destOrd="0" presId="urn:microsoft.com/office/officeart/2005/8/layout/matrix2"/>
    <dgm:cxn modelId="{ADB3B31A-EC43-4368-B1CA-F9E17823CCE6}" type="presParOf" srcId="{01A072B7-469E-4BE4-8CC0-9E9872781C85}" destId="{86C9F63D-467A-410C-8711-254C9EAF8126}" srcOrd="1" destOrd="0" presId="urn:microsoft.com/office/officeart/2005/8/layout/matrix2"/>
    <dgm:cxn modelId="{2CAE0B9B-A7F8-4D42-9A65-B30DC263B555}" type="presParOf" srcId="{01A072B7-469E-4BE4-8CC0-9E9872781C85}" destId="{C80D6E98-8D7D-4D70-B0E5-CEEDF8FE3176}" srcOrd="2" destOrd="0" presId="urn:microsoft.com/office/officeart/2005/8/layout/matrix2"/>
    <dgm:cxn modelId="{936A2F30-E0B6-41E4-8694-949B25077615}" type="presParOf" srcId="{01A072B7-469E-4BE4-8CC0-9E9872781C85}" destId="{BAC67C45-00AD-406B-9DA4-02A01D6A318E}" srcOrd="3" destOrd="0" presId="urn:microsoft.com/office/officeart/2005/8/layout/matrix2"/>
    <dgm:cxn modelId="{A010897A-C53D-4FF3-84B6-ABA22BF52188}" type="presParOf" srcId="{01A072B7-469E-4BE4-8CC0-9E9872781C85}" destId="{379EB40D-D4B8-47D0-AF7F-5ECFF6A23E6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DB14B-2354-4EBE-8EB9-5D1B52B3D10E}">
      <dsp:nvSpPr>
        <dsp:cNvPr id="0" name=""/>
        <dsp:cNvSpPr/>
      </dsp:nvSpPr>
      <dsp:spPr>
        <a:xfrm>
          <a:off x="1016000" y="0"/>
          <a:ext cx="4064000" cy="406400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9F63D-467A-410C-8711-254C9EAF8126}">
      <dsp:nvSpPr>
        <dsp:cNvPr id="0" name=""/>
        <dsp:cNvSpPr/>
      </dsp:nvSpPr>
      <dsp:spPr>
        <a:xfrm>
          <a:off x="1280160" y="26416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Insider</a:t>
          </a:r>
        </a:p>
      </dsp:txBody>
      <dsp:txXfrm>
        <a:off x="1359515" y="343515"/>
        <a:ext cx="1466890" cy="1466890"/>
      </dsp:txXfrm>
    </dsp:sp>
    <dsp:sp modelId="{C80D6E98-8D7D-4D70-B0E5-CEEDF8FE3176}">
      <dsp:nvSpPr>
        <dsp:cNvPr id="0" name=""/>
        <dsp:cNvSpPr/>
      </dsp:nvSpPr>
      <dsp:spPr>
        <a:xfrm>
          <a:off x="3190240" y="26416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Devotee</a:t>
          </a:r>
        </a:p>
      </dsp:txBody>
      <dsp:txXfrm>
        <a:off x="3269595" y="343515"/>
        <a:ext cx="1466890" cy="1466890"/>
      </dsp:txXfrm>
    </dsp:sp>
    <dsp:sp modelId="{BAC67C45-00AD-406B-9DA4-02A01D6A318E}">
      <dsp:nvSpPr>
        <dsp:cNvPr id="0" name=""/>
        <dsp:cNvSpPr/>
      </dsp:nvSpPr>
      <dsp:spPr>
        <a:xfrm>
          <a:off x="1280160" y="217424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Mingler</a:t>
          </a:r>
        </a:p>
      </dsp:txBody>
      <dsp:txXfrm>
        <a:off x="1359515" y="2253595"/>
        <a:ext cx="1466890" cy="1466890"/>
      </dsp:txXfrm>
    </dsp:sp>
    <dsp:sp modelId="{379EB40D-D4B8-47D0-AF7F-5ECFF6A23E65}">
      <dsp:nvSpPr>
        <dsp:cNvPr id="0" name=""/>
        <dsp:cNvSpPr/>
      </dsp:nvSpPr>
      <dsp:spPr>
        <a:xfrm>
          <a:off x="3190240" y="217424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Newbie</a:t>
          </a:r>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85E49-B41D-4E38-9B53-8AB93BE790AC}" type="datetimeFigureOut">
              <a:rPr lang="it-IT" smtClean="0"/>
              <a:t>02/03/2023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6EFF8-1F15-4731-937F-3F6FAC376633}" type="slidenum">
              <a:rPr lang="it-IT" smtClean="0"/>
              <a:t>‹N›</a:t>
            </a:fld>
            <a:endParaRPr lang="it-IT"/>
          </a:p>
        </p:txBody>
      </p:sp>
    </p:spTree>
    <p:extLst>
      <p:ext uri="{BB962C8B-B14F-4D97-AF65-F5344CB8AC3E}">
        <p14:creationId xmlns:p14="http://schemas.microsoft.com/office/powerpoint/2010/main" val="351076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6DE7A82-BFA0-4376-AFDC-D3A943FA2138}" type="slidenum">
              <a:rPr lang="it-IT" smtClean="0"/>
              <a:t>1</a:t>
            </a:fld>
            <a:endParaRPr lang="it-IT"/>
          </a:p>
        </p:txBody>
      </p:sp>
    </p:spTree>
    <p:extLst>
      <p:ext uri="{BB962C8B-B14F-4D97-AF65-F5344CB8AC3E}">
        <p14:creationId xmlns:p14="http://schemas.microsoft.com/office/powerpoint/2010/main" val="378527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56EDB0-3010-41CB-9AC1-EDD29E0BFA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9402046-E55D-456E-BD40-2077762E0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9A93583-97E4-4C6F-89C3-456B3E98021E}"/>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5" name="Segnaposto piè di pagina 4">
            <a:extLst>
              <a:ext uri="{FF2B5EF4-FFF2-40B4-BE49-F238E27FC236}">
                <a16:creationId xmlns:a16="http://schemas.microsoft.com/office/drawing/2014/main" id="{D641F53F-FC09-4F53-8FAE-31EDF2587BE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EB3B2F-623E-4730-A813-15A4153BC9DF}"/>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1058290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7903C8-F6C4-44C5-BB29-F50B3B064DF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C8B2C7-F221-43D6-B9A0-575F95FA4E62}"/>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8BA0CE-4EB3-40E1-B135-8E6B72290C59}"/>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5" name="Segnaposto piè di pagina 4">
            <a:extLst>
              <a:ext uri="{FF2B5EF4-FFF2-40B4-BE49-F238E27FC236}">
                <a16:creationId xmlns:a16="http://schemas.microsoft.com/office/drawing/2014/main" id="{B228A3B7-3696-406D-A313-F852C885DD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84C582C-1563-4A28-A3A1-5331B7EF08F3}"/>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2925245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90DBBA6-99F5-41C9-A32B-5A45E45C46C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64810C6-971C-43F1-8274-DBFBBD1CED80}"/>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60072FC-AD8E-494E-B0A6-FDF1005E5930}"/>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5" name="Segnaposto piè di pagina 4">
            <a:extLst>
              <a:ext uri="{FF2B5EF4-FFF2-40B4-BE49-F238E27FC236}">
                <a16:creationId xmlns:a16="http://schemas.microsoft.com/office/drawing/2014/main" id="{AEEF7576-B1AC-4A09-8516-EC9484BDD5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7A2C11-72D8-4694-9476-88588E089FBD}"/>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399449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E0147C-F93E-42AD-B685-812EA2DAEC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AD600A-622F-456A-A31E-7853E70EC1D4}"/>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EEF72E-D293-4EC9-A41C-9C862009545A}"/>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5" name="Segnaposto piè di pagina 4">
            <a:extLst>
              <a:ext uri="{FF2B5EF4-FFF2-40B4-BE49-F238E27FC236}">
                <a16:creationId xmlns:a16="http://schemas.microsoft.com/office/drawing/2014/main" id="{7FA7172C-4EDF-4FE4-9A8B-41BF77A0F4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1FB974-6643-44C4-9EDA-56EC7B5492C2}"/>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66239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D4298E-8EA2-49C7-8BA1-B442B16BEB4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05644CB-53A9-4591-87BE-F16F8E9BCB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0A08EC1C-CB30-4DD9-9598-D319B46068DB}"/>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5" name="Segnaposto piè di pagina 4">
            <a:extLst>
              <a:ext uri="{FF2B5EF4-FFF2-40B4-BE49-F238E27FC236}">
                <a16:creationId xmlns:a16="http://schemas.microsoft.com/office/drawing/2014/main" id="{6643F81C-29C2-49ED-A2EA-1A5C6755E11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9B1A21-61DD-44EF-8844-07DCF4234AAD}"/>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377333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7DA115-E33A-4441-8853-8911BA221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3C30F0-0777-48AE-BFBF-EA5057E49630}"/>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3CB18FE-6CD5-4504-A640-216C3CC9B13A}"/>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33FDD5E-9079-47D6-92A1-399896D27D9E}"/>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6" name="Segnaposto piè di pagina 5">
            <a:extLst>
              <a:ext uri="{FF2B5EF4-FFF2-40B4-BE49-F238E27FC236}">
                <a16:creationId xmlns:a16="http://schemas.microsoft.com/office/drawing/2014/main" id="{0B6C2C2E-3889-45E9-A2C8-9BD8D462A5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562C70E-30CE-4723-B736-BBE08F07D51C}"/>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292381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5A5CAA-DD55-4DE6-846D-E16B06A4F8A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0B3D68A-6192-41DA-8768-73E043D7A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81BC89B8-BC17-4D37-9ACC-F35A4F77B1DE}"/>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E34A3DE-8745-4C06-B403-37F91483D1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B50910AE-C50B-4975-BC17-431163E02101}"/>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F98BCC7-21C4-4EA4-AB17-93C9CE6DF7FD}"/>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8" name="Segnaposto piè di pagina 7">
            <a:extLst>
              <a:ext uri="{FF2B5EF4-FFF2-40B4-BE49-F238E27FC236}">
                <a16:creationId xmlns:a16="http://schemas.microsoft.com/office/drawing/2014/main" id="{C93CE9C2-8EE1-4511-A510-280EA3105D6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285A29F-EAD2-4CEB-8D24-B63CF3BB982C}"/>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240523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3D8C5-7044-400E-91BC-89F9E50E31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A61DE3A-23C0-4B3B-B2C4-83E9B66023F7}"/>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4" name="Segnaposto piè di pagina 3">
            <a:extLst>
              <a:ext uri="{FF2B5EF4-FFF2-40B4-BE49-F238E27FC236}">
                <a16:creationId xmlns:a16="http://schemas.microsoft.com/office/drawing/2014/main" id="{5D8E2A78-BD48-451D-9A0A-7C2372DB79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3C56F29-B5AE-49AA-A578-8A1AD92BEFD6}"/>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282340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813F03E-3B30-401D-B5A6-2ED358E7E3B2}"/>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3" name="Segnaposto piè di pagina 2">
            <a:extLst>
              <a:ext uri="{FF2B5EF4-FFF2-40B4-BE49-F238E27FC236}">
                <a16:creationId xmlns:a16="http://schemas.microsoft.com/office/drawing/2014/main" id="{95346DAE-CDA8-4F0F-9E2B-EC5FC1F1965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164F968-7818-4CB5-9096-884B443F1833}"/>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424784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A120C-E232-4E3C-96DE-C7A9857A6D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AA0B40-CDB9-4E8A-91B0-2350F3E81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7E8DD4D-4A04-41A9-8E5D-4A2251058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9D59648F-60A7-4ACC-AA6C-ABC7EE8619B8}"/>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6" name="Segnaposto piè di pagina 5">
            <a:extLst>
              <a:ext uri="{FF2B5EF4-FFF2-40B4-BE49-F238E27FC236}">
                <a16:creationId xmlns:a16="http://schemas.microsoft.com/office/drawing/2014/main" id="{48EFFDA9-78AA-449C-B8C3-E6F77F2133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30C0852-2BC0-4513-AFE7-269FAFB4047D}"/>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278843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A266D3-B010-4889-8157-7F910A1CA53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5FB412C-23BD-411E-8DDD-CB6D3809E4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5B99D4A-591A-4BAB-9D81-D5BC43BF7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FA724C81-1BD7-412D-9235-69BD9F776B17}"/>
              </a:ext>
            </a:extLst>
          </p:cNvPr>
          <p:cNvSpPr>
            <a:spLocks noGrp="1"/>
          </p:cNvSpPr>
          <p:nvPr>
            <p:ph type="dt" sz="half" idx="10"/>
          </p:nvPr>
        </p:nvSpPr>
        <p:spPr/>
        <p:txBody>
          <a:bodyPr/>
          <a:lstStyle/>
          <a:p>
            <a:fld id="{88AB9373-C21F-4FF2-B732-218D2500A791}" type="datetimeFigureOut">
              <a:rPr lang="it-IT" smtClean="0"/>
              <a:t>02/03/2023</a:t>
            </a:fld>
            <a:endParaRPr lang="it-IT"/>
          </a:p>
        </p:txBody>
      </p:sp>
      <p:sp>
        <p:nvSpPr>
          <p:cNvPr id="6" name="Segnaposto piè di pagina 5">
            <a:extLst>
              <a:ext uri="{FF2B5EF4-FFF2-40B4-BE49-F238E27FC236}">
                <a16:creationId xmlns:a16="http://schemas.microsoft.com/office/drawing/2014/main" id="{7BCB4AB9-E7E6-40E4-A5D1-00D30AF342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914046-1A08-4EA3-A9AF-B468BE267D02}"/>
              </a:ext>
            </a:extLst>
          </p:cNvPr>
          <p:cNvSpPr>
            <a:spLocks noGrp="1"/>
          </p:cNvSpPr>
          <p:nvPr>
            <p:ph type="sldNum" sz="quarter" idx="12"/>
          </p:nvPr>
        </p:nvSpPr>
        <p:spPr/>
        <p:txBody>
          <a:bodyPr/>
          <a:lstStyle/>
          <a:p>
            <a:fld id="{A08D42CF-4429-4F2C-8834-CCAF0A39F806}" type="slidenum">
              <a:rPr lang="it-IT" smtClean="0"/>
              <a:t>‹N›</a:t>
            </a:fld>
            <a:endParaRPr lang="it-IT"/>
          </a:p>
        </p:txBody>
      </p:sp>
    </p:spTree>
    <p:extLst>
      <p:ext uri="{BB962C8B-B14F-4D97-AF65-F5344CB8AC3E}">
        <p14:creationId xmlns:p14="http://schemas.microsoft.com/office/powerpoint/2010/main" val="84226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725DE8-2318-42E4-BCE1-4848225FF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CEC9824-0256-4401-92F0-2DF3D970B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3B4057-1AC6-49ED-A440-C5DC02800F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B9373-C21F-4FF2-B732-218D2500A791}" type="datetimeFigureOut">
              <a:rPr lang="it-IT" smtClean="0"/>
              <a:t>02/03/2023</a:t>
            </a:fld>
            <a:endParaRPr lang="it-IT"/>
          </a:p>
        </p:txBody>
      </p:sp>
      <p:sp>
        <p:nvSpPr>
          <p:cNvPr id="5" name="Segnaposto piè di pagina 4">
            <a:extLst>
              <a:ext uri="{FF2B5EF4-FFF2-40B4-BE49-F238E27FC236}">
                <a16:creationId xmlns:a16="http://schemas.microsoft.com/office/drawing/2014/main" id="{8EFB8E40-193C-4276-AA52-128BF965E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D07D213-F89A-4D1D-876D-35DCB1DB7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D42CF-4429-4F2C-8834-CCAF0A39F806}" type="slidenum">
              <a:rPr lang="it-IT" smtClean="0"/>
              <a:t>‹N›</a:t>
            </a:fld>
            <a:endParaRPr lang="it-IT"/>
          </a:p>
        </p:txBody>
      </p:sp>
    </p:spTree>
    <p:extLst>
      <p:ext uri="{BB962C8B-B14F-4D97-AF65-F5344CB8AC3E}">
        <p14:creationId xmlns:p14="http://schemas.microsoft.com/office/powerpoint/2010/main" val="115782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pUG3Z8Hxa5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archiv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67608" y="1916832"/>
            <a:ext cx="6408712" cy="2304256"/>
          </a:xfrm>
        </p:spPr>
        <p:txBody>
          <a:bodyPr/>
          <a:lstStyle/>
          <a:p>
            <a:r>
              <a:rPr lang="it-IT" sz="3600" dirty="0">
                <a:effectLst>
                  <a:outerShdw blurRad="38100" dist="38100" dir="2700000" algn="tl">
                    <a:srgbClr val="000000">
                      <a:alpha val="43137"/>
                    </a:srgbClr>
                  </a:outerShdw>
                </a:effectLst>
              </a:rPr>
              <a:t>Etnografia digitale:</a:t>
            </a:r>
            <a:br>
              <a:rPr lang="it-IT" sz="3600" dirty="0">
                <a:effectLst>
                  <a:outerShdw blurRad="38100" dist="38100" dir="2700000" algn="tl">
                    <a:srgbClr val="000000">
                      <a:alpha val="43137"/>
                    </a:srgbClr>
                  </a:outerShdw>
                </a:effectLst>
              </a:rPr>
            </a:br>
            <a:r>
              <a:rPr lang="it-IT" sz="3600" dirty="0">
                <a:effectLst>
                  <a:outerShdw blurRad="38100" dist="38100" dir="2700000" algn="tl">
                    <a:srgbClr val="000000">
                      <a:alpha val="43137"/>
                    </a:srgbClr>
                  </a:outerShdw>
                </a:effectLst>
              </a:rPr>
              <a:t>WEB CONTENT ANALYSIS di dati archiviati </a:t>
            </a:r>
          </a:p>
        </p:txBody>
      </p:sp>
    </p:spTree>
    <p:extLst>
      <p:ext uri="{BB962C8B-B14F-4D97-AF65-F5344CB8AC3E}">
        <p14:creationId xmlns:p14="http://schemas.microsoft.com/office/powerpoint/2010/main" val="304625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654050"/>
          </a:xfrm>
        </p:spPr>
        <p:style>
          <a:lnRef idx="2">
            <a:schemeClr val="accent5">
              <a:shade val="50000"/>
            </a:schemeClr>
          </a:lnRef>
          <a:fillRef idx="1">
            <a:schemeClr val="accent5"/>
          </a:fillRef>
          <a:effectRef idx="0">
            <a:schemeClr val="accent5"/>
          </a:effectRef>
          <a:fontRef idx="minor">
            <a:schemeClr val="lt1"/>
          </a:fontRef>
        </p:style>
        <p:txBody>
          <a:bodyPr rtlCol="0">
            <a:normAutofit fontScale="90000"/>
          </a:bodyPr>
          <a:lstStyle/>
          <a:p>
            <a:pPr>
              <a:defRPr/>
            </a:pPr>
            <a:r>
              <a:rPr lang="it-IT" dirty="0" err="1"/>
              <a:t>Netnografia</a:t>
            </a:r>
            <a:r>
              <a:rPr lang="it-IT" dirty="0"/>
              <a:t> </a:t>
            </a:r>
          </a:p>
        </p:txBody>
      </p:sp>
      <p:sp>
        <p:nvSpPr>
          <p:cNvPr id="3" name="Segnaposto contenuto 2"/>
          <p:cNvSpPr>
            <a:spLocks noGrp="1"/>
          </p:cNvSpPr>
          <p:nvPr>
            <p:ph idx="1"/>
          </p:nvPr>
        </p:nvSpPr>
        <p:spPr>
          <a:xfrm>
            <a:off x="1703512" y="1340769"/>
            <a:ext cx="8050088" cy="4837435"/>
          </a:xfrm>
        </p:spPr>
        <p:style>
          <a:lnRef idx="1">
            <a:schemeClr val="accent5"/>
          </a:lnRef>
          <a:fillRef idx="2">
            <a:schemeClr val="accent5"/>
          </a:fillRef>
          <a:effectRef idx="1">
            <a:schemeClr val="accent5"/>
          </a:effectRef>
          <a:fontRef idx="minor">
            <a:schemeClr val="dk1"/>
          </a:fontRef>
        </p:style>
        <p:txBody>
          <a:bodyPr rtlCol="0">
            <a:normAutofit fontScale="92500" lnSpcReduction="10000"/>
          </a:bodyPr>
          <a:lstStyle/>
          <a:p>
            <a:pPr>
              <a:spcAft>
                <a:spcPts val="0"/>
              </a:spcAft>
              <a:buNone/>
              <a:defRPr/>
            </a:pPr>
            <a:endParaRPr lang="en-US" dirty="0"/>
          </a:p>
          <a:p>
            <a:pPr>
              <a:spcAft>
                <a:spcPts val="0"/>
              </a:spcAft>
              <a:buNone/>
              <a:defRPr/>
            </a:pPr>
            <a:r>
              <a:rPr lang="en-US" dirty="0" err="1"/>
              <a:t>L’etnografia</a:t>
            </a:r>
            <a:r>
              <a:rPr lang="en-US" dirty="0"/>
              <a:t> </a:t>
            </a:r>
            <a:r>
              <a:rPr lang="en-US" dirty="0" err="1"/>
              <a:t>digitale</a:t>
            </a:r>
            <a:r>
              <a:rPr lang="en-US" dirty="0"/>
              <a:t> è un </a:t>
            </a:r>
            <a:r>
              <a:rPr lang="en-US" dirty="0" err="1"/>
              <a:t>metodo</a:t>
            </a:r>
            <a:r>
              <a:rPr lang="en-US" dirty="0"/>
              <a:t> di </a:t>
            </a:r>
            <a:r>
              <a:rPr lang="en-US" dirty="0" err="1"/>
              <a:t>ricerca</a:t>
            </a:r>
            <a:r>
              <a:rPr lang="en-US" dirty="0"/>
              <a:t> </a:t>
            </a:r>
            <a:r>
              <a:rPr lang="en-US" dirty="0" err="1"/>
              <a:t>che</a:t>
            </a:r>
            <a:r>
              <a:rPr lang="en-US" dirty="0"/>
              <a:t> </a:t>
            </a:r>
            <a:r>
              <a:rPr lang="en-US" dirty="0" err="1"/>
              <a:t>si</a:t>
            </a:r>
            <a:r>
              <a:rPr lang="en-US" dirty="0"/>
              <a:t> </a:t>
            </a:r>
            <a:r>
              <a:rPr lang="en-US" dirty="0" err="1"/>
              <a:t>fonda</a:t>
            </a:r>
            <a:r>
              <a:rPr lang="en-US" dirty="0"/>
              <a:t> </a:t>
            </a:r>
            <a:r>
              <a:rPr lang="en-US" dirty="0" err="1"/>
              <a:t>sull’osservazione</a:t>
            </a:r>
            <a:r>
              <a:rPr lang="en-US" dirty="0"/>
              <a:t> </a:t>
            </a:r>
            <a:r>
              <a:rPr lang="en-US" dirty="0" err="1"/>
              <a:t>partecipante</a:t>
            </a:r>
            <a:r>
              <a:rPr lang="en-US" dirty="0"/>
              <a:t> di un campo di studio </a:t>
            </a:r>
            <a:r>
              <a:rPr lang="en-US" dirty="0" err="1"/>
              <a:t>situato</a:t>
            </a:r>
            <a:r>
              <a:rPr lang="en-US" dirty="0"/>
              <a:t> online. </a:t>
            </a:r>
            <a:r>
              <a:rPr lang="en-US" dirty="0" err="1"/>
              <a:t>Utilizza</a:t>
            </a:r>
            <a:r>
              <a:rPr lang="en-US" dirty="0"/>
              <a:t> le </a:t>
            </a:r>
            <a:r>
              <a:rPr lang="en-US" dirty="0" err="1"/>
              <a:t>comunicazioni</a:t>
            </a:r>
            <a:r>
              <a:rPr lang="en-US" dirty="0"/>
              <a:t> mediate da computer come </a:t>
            </a:r>
            <a:r>
              <a:rPr lang="en-US" dirty="0" err="1"/>
              <a:t>fonte</a:t>
            </a:r>
            <a:r>
              <a:rPr lang="en-US" dirty="0"/>
              <a:t> di </a:t>
            </a:r>
            <a:r>
              <a:rPr lang="en-US" dirty="0" err="1"/>
              <a:t>dati</a:t>
            </a:r>
            <a:r>
              <a:rPr lang="en-US" dirty="0"/>
              <a:t> per </a:t>
            </a:r>
            <a:r>
              <a:rPr lang="en-US" dirty="0" err="1"/>
              <a:t>arrivare</a:t>
            </a:r>
            <a:r>
              <a:rPr lang="en-US" dirty="0"/>
              <a:t> </a:t>
            </a:r>
            <a:r>
              <a:rPr lang="en-US" dirty="0" err="1"/>
              <a:t>alla</a:t>
            </a:r>
            <a:r>
              <a:rPr lang="en-US" dirty="0"/>
              <a:t> </a:t>
            </a:r>
            <a:r>
              <a:rPr lang="en-US" dirty="0" err="1"/>
              <a:t>comprensione</a:t>
            </a:r>
            <a:r>
              <a:rPr lang="en-US" dirty="0"/>
              <a:t> e </a:t>
            </a:r>
            <a:r>
              <a:rPr lang="en-US" dirty="0" err="1"/>
              <a:t>rappresentazione</a:t>
            </a:r>
            <a:r>
              <a:rPr lang="en-US" dirty="0"/>
              <a:t> di un </a:t>
            </a:r>
            <a:r>
              <a:rPr lang="en-US" dirty="0" err="1"/>
              <a:t>fenomeno</a:t>
            </a:r>
            <a:r>
              <a:rPr lang="en-US" dirty="0"/>
              <a:t> </a:t>
            </a:r>
            <a:r>
              <a:rPr lang="en-US" dirty="0" err="1"/>
              <a:t>culturale</a:t>
            </a:r>
            <a:r>
              <a:rPr lang="en-US" dirty="0"/>
              <a:t>. </a:t>
            </a:r>
            <a:r>
              <a:rPr lang="en-US" dirty="0" err="1"/>
              <a:t>Così</a:t>
            </a:r>
            <a:r>
              <a:rPr lang="en-US" dirty="0"/>
              <a:t> come </a:t>
            </a:r>
            <a:r>
              <a:rPr lang="en-US" dirty="0" err="1"/>
              <a:t>ogni</a:t>
            </a:r>
            <a:r>
              <a:rPr lang="en-US" dirty="0"/>
              <a:t> </a:t>
            </a:r>
            <a:r>
              <a:rPr lang="en-US" dirty="0" err="1"/>
              <a:t>etnografia</a:t>
            </a:r>
            <a:r>
              <a:rPr lang="en-US" dirty="0"/>
              <a:t> </a:t>
            </a:r>
            <a:r>
              <a:rPr lang="en-US" dirty="0" err="1"/>
              <a:t>tradizionale</a:t>
            </a:r>
            <a:r>
              <a:rPr lang="en-US" dirty="0"/>
              <a:t>, </a:t>
            </a:r>
            <a:r>
              <a:rPr lang="en-US" dirty="0" err="1"/>
              <a:t>anche</a:t>
            </a:r>
            <a:r>
              <a:rPr lang="en-US" dirty="0"/>
              <a:t> </a:t>
            </a:r>
            <a:r>
              <a:rPr lang="en-US" dirty="0" err="1"/>
              <a:t>l’etnografia</a:t>
            </a:r>
            <a:r>
              <a:rPr lang="en-US" dirty="0"/>
              <a:t> </a:t>
            </a:r>
            <a:r>
              <a:rPr lang="en-US" dirty="0" err="1"/>
              <a:t>digitale</a:t>
            </a:r>
            <a:r>
              <a:rPr lang="en-US" dirty="0"/>
              <a:t> include, </a:t>
            </a:r>
            <a:r>
              <a:rPr lang="en-US" dirty="0" err="1"/>
              <a:t>oltre</a:t>
            </a:r>
            <a:r>
              <a:rPr lang="en-US" dirty="0"/>
              <a:t> </a:t>
            </a:r>
            <a:r>
              <a:rPr lang="en-US" dirty="0" err="1"/>
              <a:t>all’osservazione</a:t>
            </a:r>
            <a:r>
              <a:rPr lang="en-US" dirty="0"/>
              <a:t> </a:t>
            </a:r>
            <a:r>
              <a:rPr lang="en-US" dirty="0" err="1"/>
              <a:t>partecipante</a:t>
            </a:r>
            <a:r>
              <a:rPr lang="en-US" dirty="0"/>
              <a:t>, </a:t>
            </a:r>
            <a:r>
              <a:rPr lang="en-US" dirty="0" err="1"/>
              <a:t>altre</a:t>
            </a:r>
            <a:r>
              <a:rPr lang="en-US" dirty="0"/>
              <a:t> </a:t>
            </a:r>
            <a:r>
              <a:rPr lang="en-US" dirty="0" err="1"/>
              <a:t>tecniche</a:t>
            </a:r>
            <a:r>
              <a:rPr lang="en-US" dirty="0"/>
              <a:t> di </a:t>
            </a:r>
            <a:r>
              <a:rPr lang="en-US" dirty="0" err="1"/>
              <a:t>raccolta</a:t>
            </a:r>
            <a:r>
              <a:rPr lang="en-US" dirty="0"/>
              <a:t> </a:t>
            </a:r>
            <a:r>
              <a:rPr lang="en-US" dirty="0" err="1"/>
              <a:t>dati</a:t>
            </a:r>
            <a:r>
              <a:rPr lang="en-US" dirty="0"/>
              <a:t>, </a:t>
            </a:r>
            <a:r>
              <a:rPr lang="en-US" dirty="0" err="1"/>
              <a:t>quali</a:t>
            </a:r>
            <a:r>
              <a:rPr lang="en-US" dirty="0"/>
              <a:t> </a:t>
            </a:r>
            <a:r>
              <a:rPr lang="en-US" dirty="0" err="1"/>
              <a:t>interviste</a:t>
            </a:r>
            <a:r>
              <a:rPr lang="en-US" dirty="0"/>
              <a:t>, </a:t>
            </a:r>
            <a:r>
              <a:rPr lang="en-US" dirty="0" err="1"/>
              <a:t>statistiche</a:t>
            </a:r>
            <a:r>
              <a:rPr lang="en-US" dirty="0"/>
              <a:t> </a:t>
            </a:r>
            <a:r>
              <a:rPr lang="en-US" dirty="0" err="1"/>
              <a:t>descrittive</a:t>
            </a:r>
            <a:r>
              <a:rPr lang="en-US" dirty="0"/>
              <a:t>, </a:t>
            </a:r>
            <a:r>
              <a:rPr lang="en-US" dirty="0" err="1"/>
              <a:t>dati</a:t>
            </a:r>
            <a:r>
              <a:rPr lang="en-US" dirty="0"/>
              <a:t> </a:t>
            </a:r>
            <a:r>
              <a:rPr lang="en-US" dirty="0" err="1"/>
              <a:t>d’archivio</a:t>
            </a:r>
            <a:r>
              <a:rPr lang="en-US" dirty="0"/>
              <a:t>, </a:t>
            </a:r>
            <a:r>
              <a:rPr lang="en-US" dirty="0" err="1"/>
              <a:t>analisi</a:t>
            </a:r>
            <a:r>
              <a:rPr lang="en-US" dirty="0"/>
              <a:t> </a:t>
            </a:r>
            <a:r>
              <a:rPr lang="en-US" dirty="0" err="1"/>
              <a:t>estese</a:t>
            </a:r>
            <a:r>
              <a:rPr lang="en-US" dirty="0"/>
              <a:t> di </a:t>
            </a:r>
            <a:r>
              <a:rPr lang="en-US" dirty="0" err="1"/>
              <a:t>casi</a:t>
            </a:r>
            <a:r>
              <a:rPr lang="en-US" dirty="0"/>
              <a:t> </a:t>
            </a:r>
            <a:r>
              <a:rPr lang="en-US" dirty="0" err="1"/>
              <a:t>storici</a:t>
            </a:r>
            <a:r>
              <a:rPr lang="en-US" dirty="0"/>
              <a:t>, </a:t>
            </a:r>
            <a:r>
              <a:rPr lang="en-US" dirty="0" err="1"/>
              <a:t>videografia</a:t>
            </a:r>
            <a:r>
              <a:rPr lang="en-US" dirty="0"/>
              <a:t>, </a:t>
            </a:r>
            <a:r>
              <a:rPr lang="en-US" dirty="0" err="1"/>
              <a:t>tecniche</a:t>
            </a:r>
            <a:r>
              <a:rPr lang="en-US" dirty="0"/>
              <a:t> </a:t>
            </a:r>
            <a:r>
              <a:rPr lang="en-US" dirty="0" err="1"/>
              <a:t>proiettive</a:t>
            </a:r>
            <a:r>
              <a:rPr lang="en-US" dirty="0"/>
              <a:t> come </a:t>
            </a:r>
            <a:r>
              <a:rPr lang="en-US" dirty="0" err="1"/>
              <a:t>il</a:t>
            </a:r>
            <a:r>
              <a:rPr lang="en-US" dirty="0"/>
              <a:t> collage, </a:t>
            </a:r>
            <a:r>
              <a:rPr lang="en-US" dirty="0" err="1"/>
              <a:t>l’analisi</a:t>
            </a:r>
            <a:r>
              <a:rPr lang="en-US" dirty="0"/>
              <a:t> </a:t>
            </a:r>
            <a:r>
              <a:rPr lang="en-US" dirty="0" err="1"/>
              <a:t>semiotica</a:t>
            </a:r>
            <a:r>
              <a:rPr lang="en-US" dirty="0"/>
              <a:t>, </a:t>
            </a:r>
            <a:r>
              <a:rPr lang="en-US" dirty="0" err="1"/>
              <a:t>ecc</a:t>
            </a:r>
            <a:r>
              <a:rPr lang="en-US" dirty="0"/>
              <a:t>.</a:t>
            </a:r>
          </a:p>
          <a:p>
            <a:pPr>
              <a:spcAft>
                <a:spcPts val="0"/>
              </a:spcAft>
              <a:buNone/>
              <a:defRPr/>
            </a:pPr>
            <a:r>
              <a:rPr lang="en-US" dirty="0"/>
              <a:t>(</a:t>
            </a:r>
            <a:r>
              <a:rPr lang="en-GB" dirty="0" err="1"/>
              <a:t>Kozinets</a:t>
            </a:r>
            <a:r>
              <a:rPr lang="en-GB" dirty="0"/>
              <a:t> 2009: 60)</a:t>
            </a:r>
            <a:endParaRPr lang="it-IT" dirty="0"/>
          </a:p>
        </p:txBody>
      </p:sp>
    </p:spTree>
    <p:extLst>
      <p:ext uri="{BB962C8B-B14F-4D97-AF65-F5344CB8AC3E}">
        <p14:creationId xmlns:p14="http://schemas.microsoft.com/office/powerpoint/2010/main" val="233552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EFD73-4D2C-4944-B73C-DA76DBE3FF2F}"/>
              </a:ext>
            </a:extLst>
          </p:cNvPr>
          <p:cNvSpPr>
            <a:spLocks noGrp="1"/>
          </p:cNvSpPr>
          <p:nvPr>
            <p:ph type="title"/>
          </p:nvPr>
        </p:nvSpPr>
        <p:spPr/>
        <p:txBody>
          <a:bodyPr/>
          <a:lstStyle/>
          <a:p>
            <a:r>
              <a:rPr lang="it-IT" dirty="0"/>
              <a:t>Virtual community (</a:t>
            </a:r>
            <a:r>
              <a:rPr lang="it-IT" dirty="0" err="1"/>
              <a:t>Rheingold</a:t>
            </a:r>
            <a:r>
              <a:rPr lang="it-IT" dirty="0"/>
              <a:t> 1993)</a:t>
            </a:r>
          </a:p>
        </p:txBody>
      </p:sp>
      <p:sp>
        <p:nvSpPr>
          <p:cNvPr id="3" name="Segnaposto contenuto 2">
            <a:extLst>
              <a:ext uri="{FF2B5EF4-FFF2-40B4-BE49-F238E27FC236}">
                <a16:creationId xmlns:a16="http://schemas.microsoft.com/office/drawing/2014/main" id="{AB68D5B7-DC63-4E81-B3B6-BDBC7E5FA6E1}"/>
              </a:ext>
            </a:extLst>
          </p:cNvPr>
          <p:cNvSpPr>
            <a:spLocks noGrp="1"/>
          </p:cNvSpPr>
          <p:nvPr>
            <p:ph idx="1"/>
          </p:nvPr>
        </p:nvSpPr>
        <p:spPr/>
        <p:txBody>
          <a:bodyPr/>
          <a:lstStyle/>
          <a:p>
            <a:pPr marL="0" indent="0">
              <a:buNone/>
            </a:pPr>
            <a:r>
              <a:rPr lang="en-US" sz="3600" dirty="0"/>
              <a:t>“these social groups have a ‘real’ existence for their participants, and thus have consequential effects on many aspects of </a:t>
            </a:r>
            <a:r>
              <a:rPr lang="it-IT" sz="3600" dirty="0" err="1"/>
              <a:t>behavior</a:t>
            </a:r>
            <a:r>
              <a:rPr lang="it-IT" sz="3600" dirty="0"/>
              <a:t>, including consumer </a:t>
            </a:r>
            <a:r>
              <a:rPr lang="it-IT" sz="3600" dirty="0" err="1"/>
              <a:t>behavior</a:t>
            </a:r>
            <a:r>
              <a:rPr lang="it-IT" sz="3600" dirty="0"/>
              <a:t>”</a:t>
            </a:r>
          </a:p>
          <a:p>
            <a:pPr marL="0" indent="0">
              <a:buNone/>
            </a:pPr>
            <a:endParaRPr lang="it-IT" dirty="0"/>
          </a:p>
          <a:p>
            <a:pPr marL="0" indent="0">
              <a:buNone/>
            </a:pPr>
            <a:r>
              <a:rPr lang="it-IT" dirty="0"/>
              <a:t> (</a:t>
            </a:r>
            <a:r>
              <a:rPr lang="it-IT" dirty="0" err="1"/>
              <a:t>Kozinets</a:t>
            </a:r>
            <a:r>
              <a:rPr lang="it-IT" dirty="0"/>
              <a:t> 1998, p. 366)</a:t>
            </a:r>
          </a:p>
        </p:txBody>
      </p:sp>
    </p:spTree>
    <p:extLst>
      <p:ext uri="{BB962C8B-B14F-4D97-AF65-F5344CB8AC3E}">
        <p14:creationId xmlns:p14="http://schemas.microsoft.com/office/powerpoint/2010/main" val="8047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AC5619-DD2C-4464-ABD8-038DABA8EC6F}"/>
              </a:ext>
            </a:extLst>
          </p:cNvPr>
          <p:cNvSpPr>
            <a:spLocks noGrp="1"/>
          </p:cNvSpPr>
          <p:nvPr>
            <p:ph type="title"/>
          </p:nvPr>
        </p:nvSpPr>
        <p:spPr/>
        <p:txBody>
          <a:bodyPr/>
          <a:lstStyle/>
          <a:p>
            <a:r>
              <a:rPr lang="it-IT" dirty="0"/>
              <a:t>Comunità online e marketing</a:t>
            </a:r>
          </a:p>
        </p:txBody>
      </p:sp>
      <p:sp>
        <p:nvSpPr>
          <p:cNvPr id="3" name="Segnaposto contenuto 2">
            <a:extLst>
              <a:ext uri="{FF2B5EF4-FFF2-40B4-BE49-F238E27FC236}">
                <a16:creationId xmlns:a16="http://schemas.microsoft.com/office/drawing/2014/main" id="{33C63C42-1BA1-422F-9E79-9FE5162E1C02}"/>
              </a:ext>
            </a:extLst>
          </p:cNvPr>
          <p:cNvSpPr>
            <a:spLocks noGrp="1"/>
          </p:cNvSpPr>
          <p:nvPr>
            <p:ph idx="1"/>
          </p:nvPr>
        </p:nvSpPr>
        <p:spPr/>
        <p:txBody>
          <a:bodyPr>
            <a:normAutofit/>
          </a:bodyPr>
          <a:lstStyle/>
          <a:p>
            <a:pPr>
              <a:buFont typeface="Wingdings" panose="05000000000000000000" pitchFamily="2" charset="2"/>
              <a:buChar char="ü"/>
            </a:pPr>
            <a:r>
              <a:rPr lang="it-IT" dirty="0"/>
              <a:t> Le comunità sono luoghi in cui i consumatori spesso partecipano a discussioni i cui obiettivi sono di informare e influenzare altri consumatori su prodotti e brand </a:t>
            </a:r>
          </a:p>
          <a:p>
            <a:pPr>
              <a:buFont typeface="Wingdings" panose="05000000000000000000" pitchFamily="2" charset="2"/>
              <a:buChar char="ü"/>
            </a:pPr>
            <a:r>
              <a:rPr lang="it-IT" dirty="0"/>
              <a:t> Uno degli scopi principali della ricerca di marketing è identificare e comprendere i gusti, i desideri, i sistemi simbolici rilevanti e le influenze sui processi decisionali di particolari consumatori e gruppi di consumatori</a:t>
            </a:r>
          </a:p>
          <a:p>
            <a:pPr marL="0" indent="0">
              <a:buNone/>
            </a:pPr>
            <a:r>
              <a:rPr lang="en-US" dirty="0"/>
              <a:t>(</a:t>
            </a:r>
            <a:r>
              <a:rPr lang="en-US" dirty="0" err="1"/>
              <a:t>Kozinets</a:t>
            </a:r>
            <a:r>
              <a:rPr lang="en-US" dirty="0"/>
              <a:t> 1999; Muniz and </a:t>
            </a:r>
            <a:r>
              <a:rPr lang="en-US" dirty="0" err="1"/>
              <a:t>O’Guinn</a:t>
            </a:r>
            <a:r>
              <a:rPr lang="en-US" dirty="0"/>
              <a:t> 2001)</a:t>
            </a:r>
          </a:p>
          <a:p>
            <a:pPr marL="0" indent="0">
              <a:buNone/>
            </a:pPr>
            <a:endParaRPr lang="en-US" dirty="0"/>
          </a:p>
        </p:txBody>
      </p:sp>
    </p:spTree>
    <p:extLst>
      <p:ext uri="{BB962C8B-B14F-4D97-AF65-F5344CB8AC3E}">
        <p14:creationId xmlns:p14="http://schemas.microsoft.com/office/powerpoint/2010/main" val="234424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79" y="275920"/>
            <a:ext cx="2870658" cy="367921"/>
          </a:xfrm>
          <a:prstGeom prst="rect">
            <a:avLst/>
          </a:prstGeom>
          <a:noFill/>
          <a:ln w="12700">
            <a:noFill/>
            <a:miter lim="800000"/>
            <a:headEnd/>
            <a:tailEnd/>
          </a:ln>
        </p:spPr>
        <p:txBody>
          <a:bodyPr wrap="none" lIns="0" tIns="0" rIns="0" bIns="0" anchor="ctr">
            <a:spAutoFit/>
          </a:bodyPr>
          <a:lstStyle/>
          <a:p>
            <a:pPr algn="l"/>
            <a:r>
              <a:rPr lang="en-US" sz="2391" b="1" dirty="0" err="1">
                <a:solidFill>
                  <a:srgbClr val="000100"/>
                </a:solidFill>
                <a:latin typeface="Arial" pitchFamily="34" charset="0"/>
                <a:ea typeface="MS PGothic" pitchFamily="34" charset="-128"/>
                <a:sym typeface="Arial" pitchFamily="34" charset="0"/>
              </a:rPr>
              <a:t>Netnografia</a:t>
            </a:r>
            <a:r>
              <a:rPr lang="en-US" sz="2391" b="1" dirty="0">
                <a:solidFill>
                  <a:srgbClr val="000100"/>
                </a:solidFill>
                <a:latin typeface="Arial" pitchFamily="34" charset="0"/>
                <a:ea typeface="MS PGothic" pitchFamily="34" charset="-128"/>
                <a:sym typeface="Arial" pitchFamily="34" charset="0"/>
              </a:rPr>
              <a:t> - Teoria</a:t>
            </a:r>
          </a:p>
        </p:txBody>
      </p:sp>
      <p:sp>
        <p:nvSpPr>
          <p:cNvPr id="7171" name="CasellaDiTesto 15"/>
          <p:cNvSpPr txBox="1">
            <a:spLocks noChangeArrowheads="1"/>
          </p:cNvSpPr>
          <p:nvPr/>
        </p:nvSpPr>
        <p:spPr bwMode="auto">
          <a:xfrm>
            <a:off x="1919536" y="908721"/>
            <a:ext cx="7505402" cy="5262979"/>
          </a:xfrm>
          <a:prstGeom prst="rect">
            <a:avLst/>
          </a:prstGeom>
          <a:noFill/>
          <a:ln w="9525">
            <a:noFill/>
            <a:miter lim="800000"/>
            <a:headEnd/>
            <a:tailEnd/>
          </a:ln>
        </p:spPr>
        <p:txBody>
          <a:bodyPr>
            <a:spAutoFit/>
          </a:bodyPr>
          <a:lstStyle/>
          <a:p>
            <a:pPr algn="l"/>
            <a:r>
              <a:rPr lang="it-IT" sz="2400" b="1" dirty="0" err="1">
                <a:solidFill>
                  <a:srgbClr val="7F7F7F"/>
                </a:solidFill>
                <a:latin typeface="Arial" pitchFamily="34" charset="0"/>
                <a:cs typeface="Arial" pitchFamily="34" charset="0"/>
              </a:rPr>
              <a:t>Fieldsite</a:t>
            </a:r>
            <a:r>
              <a:rPr lang="it-IT" sz="2400" dirty="0">
                <a:solidFill>
                  <a:srgbClr val="7F7F7F"/>
                </a:solidFill>
                <a:latin typeface="Arial" pitchFamily="34" charset="0"/>
                <a:cs typeface="Arial" pitchFamily="34" charset="0"/>
              </a:rPr>
              <a:t> </a:t>
            </a:r>
            <a:r>
              <a:rPr lang="it-IT" sz="2400" dirty="0">
                <a:solidFill>
                  <a:srgbClr val="7F7F7F"/>
                </a:solidFill>
                <a:latin typeface="Arial" pitchFamily="34" charset="0"/>
                <a:cs typeface="Arial" pitchFamily="34" charset="0"/>
                <a:sym typeface="Wingdings" pitchFamily="2" charset="2"/>
              </a:rPr>
              <a:t> Comunità</a:t>
            </a:r>
            <a:r>
              <a:rPr lang="it-IT" sz="2400" dirty="0">
                <a:solidFill>
                  <a:srgbClr val="7F7F7F"/>
                </a:solidFill>
                <a:latin typeface="Arial" pitchFamily="34" charset="0"/>
                <a:cs typeface="Arial" pitchFamily="34" charset="0"/>
              </a:rPr>
              <a:t> </a:t>
            </a:r>
          </a:p>
          <a:p>
            <a:pPr algn="l"/>
            <a:endParaRPr lang="it-IT" sz="2400" dirty="0">
              <a:solidFill>
                <a:srgbClr val="7F7F7F"/>
              </a:solidFill>
              <a:latin typeface="Arial" pitchFamily="34" charset="0"/>
              <a:cs typeface="Arial" pitchFamily="34" charset="0"/>
            </a:endParaRPr>
          </a:p>
          <a:p>
            <a:pPr algn="l"/>
            <a:r>
              <a:rPr lang="it-IT" sz="2400" b="1" dirty="0">
                <a:solidFill>
                  <a:srgbClr val="0096DE"/>
                </a:solidFill>
                <a:latin typeface="Arial" pitchFamily="34" charset="0"/>
                <a:cs typeface="Arial" pitchFamily="34" charset="0"/>
              </a:rPr>
              <a:t>Brand community </a:t>
            </a:r>
            <a:r>
              <a:rPr lang="it-IT" sz="2400" dirty="0">
                <a:solidFill>
                  <a:srgbClr val="7F7F7F"/>
                </a:solidFill>
                <a:latin typeface="Arial" pitchFamily="34" charset="0"/>
                <a:cs typeface="Arial" pitchFamily="34" charset="0"/>
              </a:rPr>
              <a:t>(</a:t>
            </a:r>
            <a:r>
              <a:rPr lang="it-IT" sz="2400" dirty="0" err="1">
                <a:solidFill>
                  <a:srgbClr val="7F7F7F"/>
                </a:solidFill>
                <a:latin typeface="Arial" pitchFamily="34" charset="0"/>
                <a:cs typeface="Arial" pitchFamily="34" charset="0"/>
              </a:rPr>
              <a:t>Muñiz</a:t>
            </a:r>
            <a:r>
              <a:rPr lang="it-IT" sz="2400" dirty="0">
                <a:solidFill>
                  <a:srgbClr val="7F7F7F"/>
                </a:solidFill>
                <a:latin typeface="Arial" pitchFamily="34" charset="0"/>
                <a:cs typeface="Arial" pitchFamily="34" charset="0"/>
              </a:rPr>
              <a:t>, </a:t>
            </a:r>
            <a:r>
              <a:rPr lang="it-IT" sz="2400" dirty="0" err="1">
                <a:solidFill>
                  <a:srgbClr val="7F7F7F"/>
                </a:solidFill>
                <a:latin typeface="Arial" pitchFamily="34" charset="0"/>
                <a:cs typeface="Arial" pitchFamily="34" charset="0"/>
              </a:rPr>
              <a:t>O’Guinn</a:t>
            </a:r>
            <a:r>
              <a:rPr lang="it-IT" sz="2400" dirty="0">
                <a:solidFill>
                  <a:srgbClr val="7F7F7F"/>
                </a:solidFill>
                <a:latin typeface="Arial" pitchFamily="34" charset="0"/>
                <a:cs typeface="Arial" pitchFamily="34" charset="0"/>
              </a:rPr>
              <a:t> 2001) </a:t>
            </a:r>
            <a:r>
              <a:rPr lang="it-IT" sz="2400" dirty="0">
                <a:solidFill>
                  <a:srgbClr val="7F7F7F"/>
                </a:solidFill>
                <a:latin typeface="Arial" pitchFamily="34" charset="0"/>
                <a:cs typeface="Arial" pitchFamily="34" charset="0"/>
                <a:sym typeface="Wingdings" pitchFamily="2" charset="2"/>
              </a:rPr>
              <a:t> gruppo di consumatori online che condividono la passione per un brand (Nutella, Ducati, Apple)</a:t>
            </a:r>
            <a:r>
              <a:rPr lang="it-IT" sz="2400" dirty="0">
                <a:solidFill>
                  <a:srgbClr val="7F7F7F"/>
                </a:solidFill>
                <a:latin typeface="Arial" pitchFamily="34" charset="0"/>
                <a:cs typeface="Arial" pitchFamily="34" charset="0"/>
              </a:rPr>
              <a:t> </a:t>
            </a:r>
          </a:p>
          <a:p>
            <a:pPr algn="l"/>
            <a:endParaRPr lang="it-IT" sz="2400" dirty="0">
              <a:solidFill>
                <a:srgbClr val="7F7F7F"/>
              </a:solidFill>
              <a:latin typeface="Arial" pitchFamily="34" charset="0"/>
              <a:cs typeface="Arial" pitchFamily="34" charset="0"/>
            </a:endParaRPr>
          </a:p>
          <a:p>
            <a:pPr algn="l"/>
            <a:r>
              <a:rPr lang="it-IT" sz="2400" b="1" dirty="0">
                <a:solidFill>
                  <a:srgbClr val="0096DE"/>
                </a:solidFill>
                <a:latin typeface="Arial" pitchFamily="34" charset="0"/>
                <a:cs typeface="Arial" pitchFamily="34" charset="0"/>
              </a:rPr>
              <a:t>Community of practices </a:t>
            </a:r>
            <a:r>
              <a:rPr lang="it-IT" sz="2400" dirty="0">
                <a:solidFill>
                  <a:srgbClr val="7F7F7F"/>
                </a:solidFill>
                <a:latin typeface="Arial" pitchFamily="34" charset="0"/>
                <a:cs typeface="Arial" pitchFamily="34" charset="0"/>
              </a:rPr>
              <a:t>(Wenger 1998) </a:t>
            </a:r>
            <a:r>
              <a:rPr lang="it-IT" sz="2400" dirty="0">
                <a:solidFill>
                  <a:srgbClr val="7F7F7F"/>
                </a:solidFill>
                <a:latin typeface="Arial" pitchFamily="34" charset="0"/>
                <a:cs typeface="Arial" pitchFamily="34" charset="0"/>
                <a:sym typeface="Wingdings" pitchFamily="2" charset="2"/>
              </a:rPr>
              <a:t> gruppo di consumatori online che condividono la passione per una pratica /attività di consumo (e.g. </a:t>
            </a:r>
            <a:r>
              <a:rPr lang="it-IT" sz="2400" dirty="0" err="1">
                <a:solidFill>
                  <a:srgbClr val="7F7F7F"/>
                </a:solidFill>
                <a:latin typeface="Arial" pitchFamily="34" charset="0"/>
                <a:cs typeface="Arial" pitchFamily="34" charset="0"/>
                <a:sym typeface="Wingdings" pitchFamily="2" charset="2"/>
              </a:rPr>
              <a:t>sports</a:t>
            </a:r>
            <a:r>
              <a:rPr lang="it-IT" sz="2400" dirty="0">
                <a:solidFill>
                  <a:srgbClr val="7F7F7F"/>
                </a:solidFill>
                <a:latin typeface="Arial" pitchFamily="34" charset="0"/>
                <a:cs typeface="Arial" pitchFamily="34" charset="0"/>
                <a:sym typeface="Wingdings" pitchFamily="2" charset="2"/>
              </a:rPr>
              <a:t> bike, sport </a:t>
            </a:r>
            <a:r>
              <a:rPr lang="it-IT" sz="2400" dirty="0" err="1">
                <a:solidFill>
                  <a:srgbClr val="7F7F7F"/>
                </a:solidFill>
                <a:latin typeface="Arial" pitchFamily="34" charset="0"/>
                <a:cs typeface="Arial" pitchFamily="34" charset="0"/>
                <a:sym typeface="Wingdings" pitchFamily="2" charset="2"/>
              </a:rPr>
              <a:t>shoes</a:t>
            </a:r>
            <a:r>
              <a:rPr lang="it-IT" sz="2400" dirty="0">
                <a:solidFill>
                  <a:srgbClr val="7F7F7F"/>
                </a:solidFill>
                <a:latin typeface="Arial" pitchFamily="34" charset="0"/>
                <a:cs typeface="Arial" pitchFamily="34" charset="0"/>
                <a:sym typeface="Wingdings" pitchFamily="2" charset="2"/>
              </a:rPr>
              <a:t>, </a:t>
            </a:r>
            <a:r>
              <a:rPr lang="it-IT" sz="2400" dirty="0" err="1">
                <a:solidFill>
                  <a:srgbClr val="7F7F7F"/>
                </a:solidFill>
                <a:latin typeface="Arial" pitchFamily="34" charset="0"/>
                <a:cs typeface="Arial" pitchFamily="34" charset="0"/>
                <a:sym typeface="Wingdings" pitchFamily="2" charset="2"/>
              </a:rPr>
              <a:t>wedding</a:t>
            </a:r>
            <a:r>
              <a:rPr lang="it-IT" sz="2400" dirty="0">
                <a:solidFill>
                  <a:srgbClr val="7F7F7F"/>
                </a:solidFill>
                <a:latin typeface="Arial" pitchFamily="34" charset="0"/>
                <a:cs typeface="Arial" pitchFamily="34" charset="0"/>
                <a:sym typeface="Wingdings" pitchFamily="2" charset="2"/>
              </a:rPr>
              <a:t> </a:t>
            </a:r>
            <a:r>
              <a:rPr lang="it-IT" sz="2400" dirty="0" err="1">
                <a:solidFill>
                  <a:srgbClr val="7F7F7F"/>
                </a:solidFill>
                <a:latin typeface="Arial" pitchFamily="34" charset="0"/>
                <a:cs typeface="Arial" pitchFamily="34" charset="0"/>
                <a:sym typeface="Wingdings" pitchFamily="2" charset="2"/>
              </a:rPr>
              <a:t>organization</a:t>
            </a:r>
            <a:r>
              <a:rPr lang="it-IT" sz="2400" dirty="0">
                <a:solidFill>
                  <a:srgbClr val="7F7F7F"/>
                </a:solidFill>
                <a:latin typeface="Arial" pitchFamily="34" charset="0"/>
                <a:cs typeface="Arial" pitchFamily="34" charset="0"/>
                <a:sym typeface="Wingdings" pitchFamily="2" charset="2"/>
              </a:rPr>
              <a:t>, ecc.) </a:t>
            </a:r>
          </a:p>
          <a:p>
            <a:pPr algn="l"/>
            <a:endParaRPr lang="it-IT" sz="2400" dirty="0">
              <a:solidFill>
                <a:srgbClr val="7F7F7F"/>
              </a:solidFill>
              <a:latin typeface="Arial" pitchFamily="34" charset="0"/>
              <a:cs typeface="Arial" pitchFamily="34" charset="0"/>
              <a:sym typeface="Wingdings" pitchFamily="2" charset="2"/>
            </a:endParaRPr>
          </a:p>
          <a:p>
            <a:pPr algn="l"/>
            <a:r>
              <a:rPr lang="it-IT" sz="2400" b="1" dirty="0">
                <a:solidFill>
                  <a:srgbClr val="7F7F7F"/>
                </a:solidFill>
                <a:latin typeface="Arial" pitchFamily="34" charset="0"/>
                <a:cs typeface="Arial" pitchFamily="34" charset="0"/>
              </a:rPr>
              <a:t>Identity </a:t>
            </a:r>
            <a:r>
              <a:rPr lang="it-IT" sz="2400" dirty="0">
                <a:solidFill>
                  <a:srgbClr val="7F7F7F"/>
                </a:solidFill>
                <a:latin typeface="Arial" pitchFamily="34" charset="0"/>
                <a:cs typeface="Arial" pitchFamily="34" charset="0"/>
                <a:sym typeface="Wingdings" pitchFamily="2" charset="2"/>
              </a:rPr>
              <a:t> ruolo sociale all’interno della comunità di appartenenza </a:t>
            </a:r>
            <a:r>
              <a:rPr lang="it-IT" sz="2400" b="1" dirty="0">
                <a:solidFill>
                  <a:srgbClr val="7F7F7F"/>
                </a:solidFill>
                <a:latin typeface="Arial" pitchFamily="34" charset="0"/>
                <a:cs typeface="Arial" pitchFamily="34" charset="0"/>
              </a:rPr>
              <a:t> </a:t>
            </a:r>
            <a:endParaRPr lang="it-IT" sz="2400" dirty="0">
              <a:solidFill>
                <a:srgbClr val="7F7F7F"/>
              </a:solidFill>
              <a:latin typeface="Arial" pitchFamily="34" charset="0"/>
              <a:cs typeface="Arial" pitchFamily="34" charset="0"/>
            </a:endParaRPr>
          </a:p>
          <a:p>
            <a:pPr algn="l">
              <a:buFont typeface="Arial" pitchFamily="34" charset="0"/>
              <a:buChar char="•"/>
              <a:defRPr/>
            </a:pPr>
            <a:endParaRPr lang="it-IT" sz="24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116838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79" y="275920"/>
            <a:ext cx="3064942" cy="367921"/>
          </a:xfrm>
          <a:prstGeom prst="rect">
            <a:avLst/>
          </a:prstGeom>
          <a:noFill/>
          <a:ln w="12700">
            <a:noFill/>
            <a:miter lim="800000"/>
            <a:headEnd/>
            <a:tailEnd/>
          </a:ln>
        </p:spPr>
        <p:txBody>
          <a:bodyPr wrap="none" lIns="0" tIns="0" rIns="0" bIns="0" anchor="ctr">
            <a:spAutoFit/>
          </a:bodyPr>
          <a:lstStyle/>
          <a:p>
            <a:pPr algn="l"/>
            <a:r>
              <a:rPr lang="en-US" sz="2391" b="1" dirty="0" err="1">
                <a:solidFill>
                  <a:srgbClr val="000100"/>
                </a:solidFill>
                <a:latin typeface="Arial" pitchFamily="34" charset="0"/>
                <a:ea typeface="MS PGothic" pitchFamily="34" charset="-128"/>
                <a:sym typeface="Arial" pitchFamily="34" charset="0"/>
              </a:rPr>
              <a:t>Netnografia</a:t>
            </a:r>
            <a:r>
              <a:rPr lang="en-US" sz="2391" b="1" dirty="0">
                <a:solidFill>
                  <a:srgbClr val="000100"/>
                </a:solidFill>
                <a:latin typeface="Arial" pitchFamily="34" charset="0"/>
                <a:ea typeface="MS PGothic" pitchFamily="34" charset="-128"/>
                <a:sym typeface="Arial" pitchFamily="34" charset="0"/>
              </a:rPr>
              <a:t> - </a:t>
            </a:r>
            <a:r>
              <a:rPr lang="en-US" sz="2391" b="1" dirty="0" err="1">
                <a:solidFill>
                  <a:srgbClr val="000100"/>
                </a:solidFill>
                <a:latin typeface="Arial" pitchFamily="34" charset="0"/>
                <a:ea typeface="MS PGothic" pitchFamily="34" charset="-128"/>
                <a:sym typeface="Arial" pitchFamily="34" charset="0"/>
              </a:rPr>
              <a:t>Metodo</a:t>
            </a:r>
            <a:endParaRPr lang="en-US" sz="2391" b="1" dirty="0">
              <a:solidFill>
                <a:srgbClr val="000100"/>
              </a:solidFill>
              <a:latin typeface="Arial" pitchFamily="34" charset="0"/>
              <a:ea typeface="MS PGothic" pitchFamily="34" charset="-128"/>
              <a:sym typeface="Arial" pitchFamily="34" charset="0"/>
            </a:endParaRPr>
          </a:p>
        </p:txBody>
      </p:sp>
      <p:sp>
        <p:nvSpPr>
          <p:cNvPr id="7171" name="CasellaDiTesto 15"/>
          <p:cNvSpPr txBox="1">
            <a:spLocks noChangeArrowheads="1"/>
          </p:cNvSpPr>
          <p:nvPr/>
        </p:nvSpPr>
        <p:spPr bwMode="auto">
          <a:xfrm>
            <a:off x="1919536" y="908720"/>
            <a:ext cx="7505402" cy="3087192"/>
          </a:xfrm>
          <a:prstGeom prst="rect">
            <a:avLst/>
          </a:prstGeom>
          <a:noFill/>
          <a:ln w="9525">
            <a:noFill/>
            <a:miter lim="800000"/>
            <a:headEnd/>
            <a:tailEnd/>
          </a:ln>
        </p:spPr>
        <p:txBody>
          <a:bodyPr>
            <a:spAutoFit/>
          </a:bodyPr>
          <a:lstStyle/>
          <a:p>
            <a:pPr algn="l"/>
            <a:r>
              <a:rPr lang="it-IT" sz="2400" dirty="0">
                <a:solidFill>
                  <a:srgbClr val="7F7F7F"/>
                </a:solidFill>
                <a:latin typeface="Arial" pitchFamily="34" charset="0"/>
                <a:cs typeface="Arial" pitchFamily="34" charset="0"/>
                <a:sym typeface="Wingdings" pitchFamily="2" charset="2"/>
              </a:rPr>
              <a:t>Metodi Virtuali (</a:t>
            </a:r>
            <a:r>
              <a:rPr lang="it-IT" sz="2400" dirty="0" err="1">
                <a:solidFill>
                  <a:srgbClr val="7F7F7F"/>
                </a:solidFill>
                <a:latin typeface="Arial" pitchFamily="34" charset="0"/>
                <a:cs typeface="Arial" pitchFamily="34" charset="0"/>
                <a:sym typeface="Wingdings" pitchFamily="2" charset="2"/>
              </a:rPr>
              <a:t>Hine</a:t>
            </a:r>
            <a:r>
              <a:rPr lang="it-IT" sz="2400" dirty="0">
                <a:solidFill>
                  <a:srgbClr val="7F7F7F"/>
                </a:solidFill>
                <a:latin typeface="Arial" pitchFamily="34" charset="0"/>
                <a:cs typeface="Arial" pitchFamily="34" charset="0"/>
                <a:sym typeface="Wingdings" pitchFamily="2" charset="2"/>
              </a:rPr>
              <a:t> 2005)</a:t>
            </a:r>
          </a:p>
          <a:p>
            <a:pPr algn="l"/>
            <a:endParaRPr lang="it-IT" sz="2400" dirty="0">
              <a:solidFill>
                <a:srgbClr val="7F7F7F"/>
              </a:solidFill>
              <a:latin typeface="Arial" pitchFamily="34" charset="0"/>
              <a:cs typeface="Arial" pitchFamily="34" charset="0"/>
              <a:sym typeface="Wingdings" pitchFamily="2" charset="2"/>
            </a:endParaRPr>
          </a:p>
          <a:p>
            <a:pPr algn="l"/>
            <a:r>
              <a:rPr lang="it-IT" sz="2400" dirty="0">
                <a:solidFill>
                  <a:srgbClr val="7F7F7F"/>
                </a:solidFill>
                <a:latin typeface="Arial" pitchFamily="34" charset="0"/>
                <a:cs typeface="Arial" pitchFamily="34" charset="0"/>
              </a:rPr>
              <a:t>La </a:t>
            </a:r>
            <a:r>
              <a:rPr lang="it-IT" sz="2400" dirty="0" err="1">
                <a:solidFill>
                  <a:srgbClr val="7F7F7F"/>
                </a:solidFill>
                <a:latin typeface="Arial" pitchFamily="34" charset="0"/>
                <a:cs typeface="Arial" pitchFamily="34" charset="0"/>
              </a:rPr>
              <a:t>netnografia</a:t>
            </a:r>
            <a:r>
              <a:rPr lang="it-IT" sz="2400" dirty="0">
                <a:solidFill>
                  <a:srgbClr val="7F7F7F"/>
                </a:solidFill>
                <a:latin typeface="Arial" pitchFamily="34" charset="0"/>
                <a:cs typeface="Arial" pitchFamily="34" charset="0"/>
              </a:rPr>
              <a:t> è un metodo </a:t>
            </a:r>
            <a:r>
              <a:rPr lang="it-IT" sz="2400" b="1" dirty="0">
                <a:solidFill>
                  <a:srgbClr val="7F7F7F"/>
                </a:solidFill>
                <a:latin typeface="Arial" pitchFamily="34" charset="0"/>
                <a:cs typeface="Arial" pitchFamily="34" charset="0"/>
              </a:rPr>
              <a:t>misto </a:t>
            </a:r>
            <a:r>
              <a:rPr lang="it-IT" sz="2400" dirty="0">
                <a:solidFill>
                  <a:srgbClr val="7F7F7F"/>
                </a:solidFill>
                <a:latin typeface="Arial" pitchFamily="34" charset="0"/>
                <a:cs typeface="Arial" pitchFamily="34" charset="0"/>
              </a:rPr>
              <a:t>(utilizza un insieme molto variegato di tecniche: survey online, interviste via chat, via e-mail, ecc..) e </a:t>
            </a:r>
            <a:r>
              <a:rPr lang="it-IT" sz="2400" b="1" dirty="0">
                <a:solidFill>
                  <a:srgbClr val="7F7F7F"/>
                </a:solidFill>
                <a:latin typeface="Arial" pitchFamily="34" charset="0"/>
                <a:cs typeface="Arial" pitchFamily="34" charset="0"/>
              </a:rPr>
              <a:t>ibrido</a:t>
            </a:r>
            <a:r>
              <a:rPr lang="it-IT" sz="2400" dirty="0">
                <a:solidFill>
                  <a:srgbClr val="7F7F7F"/>
                </a:solidFill>
                <a:latin typeface="Arial" pitchFamily="34" charset="0"/>
                <a:cs typeface="Arial" pitchFamily="34" charset="0"/>
              </a:rPr>
              <a:t> (combina tecniche online ed offline ) (</a:t>
            </a:r>
            <a:r>
              <a:rPr lang="it-IT" sz="2400" dirty="0" err="1">
                <a:solidFill>
                  <a:srgbClr val="7F7F7F"/>
                </a:solidFill>
                <a:latin typeface="Arial" pitchFamily="34" charset="0"/>
                <a:cs typeface="Arial" pitchFamily="34" charset="0"/>
              </a:rPr>
              <a:t>Kozinets</a:t>
            </a:r>
            <a:r>
              <a:rPr lang="it-IT" sz="2400" dirty="0">
                <a:solidFill>
                  <a:srgbClr val="7F7F7F"/>
                </a:solidFill>
                <a:latin typeface="Arial" pitchFamily="34" charset="0"/>
                <a:cs typeface="Arial" pitchFamily="34" charset="0"/>
              </a:rPr>
              <a:t> 2010)  </a:t>
            </a:r>
          </a:p>
          <a:p>
            <a:pPr algn="l"/>
            <a:endParaRPr lang="it-IT" sz="1687" dirty="0">
              <a:solidFill>
                <a:srgbClr val="7F7F7F"/>
              </a:solidFill>
              <a:latin typeface="Arial" pitchFamily="34" charset="0"/>
              <a:cs typeface="Arial" pitchFamily="34" charset="0"/>
            </a:endParaRPr>
          </a:p>
          <a:p>
            <a:pPr algn="l"/>
            <a:endParaRPr lang="it-IT" sz="1687" dirty="0">
              <a:solidFill>
                <a:srgbClr val="7F7F7F"/>
              </a:solidFill>
              <a:latin typeface="Arial" pitchFamily="34" charset="0"/>
              <a:cs typeface="Arial" pitchFamily="34" charset="0"/>
            </a:endParaRPr>
          </a:p>
          <a:p>
            <a:pPr algn="l">
              <a:buFont typeface="Arial" pitchFamily="34" charset="0"/>
              <a:buChar char="•"/>
              <a:defRPr/>
            </a:pPr>
            <a:endParaRPr lang="it-IT" sz="1687"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08309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79" y="275920"/>
            <a:ext cx="3064942" cy="367921"/>
          </a:xfrm>
          <a:prstGeom prst="rect">
            <a:avLst/>
          </a:prstGeom>
          <a:noFill/>
          <a:ln w="12700">
            <a:noFill/>
            <a:miter lim="800000"/>
            <a:headEnd/>
            <a:tailEnd/>
          </a:ln>
        </p:spPr>
        <p:txBody>
          <a:bodyPr wrap="none" lIns="0" tIns="0" rIns="0" bIns="0" anchor="ctr">
            <a:spAutoFit/>
          </a:bodyPr>
          <a:lstStyle/>
          <a:p>
            <a:pPr algn="l"/>
            <a:r>
              <a:rPr lang="en-US" sz="2391" b="1" dirty="0" err="1">
                <a:solidFill>
                  <a:srgbClr val="000100"/>
                </a:solidFill>
                <a:latin typeface="Arial" pitchFamily="34" charset="0"/>
                <a:ea typeface="MS PGothic" pitchFamily="34" charset="-128"/>
                <a:sym typeface="Arial" pitchFamily="34" charset="0"/>
              </a:rPr>
              <a:t>Netnografia</a:t>
            </a:r>
            <a:r>
              <a:rPr lang="en-US" sz="2391" b="1" dirty="0">
                <a:solidFill>
                  <a:srgbClr val="000100"/>
                </a:solidFill>
                <a:latin typeface="Arial" pitchFamily="34" charset="0"/>
                <a:ea typeface="MS PGothic" pitchFamily="34" charset="-128"/>
                <a:sym typeface="Arial" pitchFamily="34" charset="0"/>
              </a:rPr>
              <a:t> - </a:t>
            </a:r>
            <a:r>
              <a:rPr lang="en-US" sz="2391" b="1" dirty="0" err="1">
                <a:solidFill>
                  <a:srgbClr val="000100"/>
                </a:solidFill>
                <a:latin typeface="Arial" pitchFamily="34" charset="0"/>
                <a:ea typeface="MS PGothic" pitchFamily="34" charset="-128"/>
                <a:sym typeface="Arial" pitchFamily="34" charset="0"/>
              </a:rPr>
              <a:t>Metodo</a:t>
            </a:r>
            <a:endParaRPr lang="en-US" sz="2391" b="1" dirty="0">
              <a:solidFill>
                <a:srgbClr val="000100"/>
              </a:solidFill>
              <a:latin typeface="Arial" pitchFamily="34" charset="0"/>
              <a:ea typeface="MS PGothic" pitchFamily="34" charset="-128"/>
              <a:sym typeface="Arial" pitchFamily="34" charset="0"/>
            </a:endParaRPr>
          </a:p>
        </p:txBody>
      </p:sp>
      <p:sp>
        <p:nvSpPr>
          <p:cNvPr id="7171" name="CasellaDiTesto 15"/>
          <p:cNvSpPr txBox="1">
            <a:spLocks noChangeArrowheads="1"/>
          </p:cNvSpPr>
          <p:nvPr/>
        </p:nvSpPr>
        <p:spPr bwMode="auto">
          <a:xfrm>
            <a:off x="2672582" y="946547"/>
            <a:ext cx="7505402" cy="2677656"/>
          </a:xfrm>
          <a:prstGeom prst="rect">
            <a:avLst/>
          </a:prstGeom>
          <a:noFill/>
          <a:ln w="9525">
            <a:noFill/>
            <a:miter lim="800000"/>
            <a:headEnd/>
            <a:tailEnd/>
          </a:ln>
        </p:spPr>
        <p:txBody>
          <a:bodyPr>
            <a:spAutoFit/>
          </a:bodyPr>
          <a:lstStyle/>
          <a:p>
            <a:pPr algn="l"/>
            <a:r>
              <a:rPr lang="en-US" sz="2800" b="1" dirty="0" err="1">
                <a:solidFill>
                  <a:srgbClr val="0096DE"/>
                </a:solidFill>
                <a:latin typeface="Arial" pitchFamily="34" charset="0"/>
                <a:cs typeface="Arial" pitchFamily="34" charset="0"/>
                <a:sym typeface="Wingdings" pitchFamily="2" charset="2"/>
              </a:rPr>
              <a:t>Tecniche</a:t>
            </a:r>
            <a:r>
              <a:rPr lang="en-US" sz="2800" b="1" dirty="0">
                <a:solidFill>
                  <a:srgbClr val="0096DE"/>
                </a:solidFill>
                <a:latin typeface="Arial" pitchFamily="34" charset="0"/>
                <a:cs typeface="Arial" pitchFamily="34" charset="0"/>
                <a:sym typeface="Wingdings" pitchFamily="2" charset="2"/>
              </a:rPr>
              <a:t> </a:t>
            </a:r>
            <a:r>
              <a:rPr lang="en-US" sz="2800" b="1" dirty="0" err="1">
                <a:solidFill>
                  <a:srgbClr val="0096DE"/>
                </a:solidFill>
                <a:latin typeface="Arial" pitchFamily="34" charset="0"/>
                <a:cs typeface="Arial" pitchFamily="34" charset="0"/>
                <a:sym typeface="Wingdings" pitchFamily="2" charset="2"/>
              </a:rPr>
              <a:t>principali</a:t>
            </a:r>
            <a:r>
              <a:rPr lang="en-US" sz="2800" b="1" dirty="0">
                <a:solidFill>
                  <a:srgbClr val="0096DE"/>
                </a:solidFill>
                <a:latin typeface="Arial" pitchFamily="34" charset="0"/>
                <a:cs typeface="Arial" pitchFamily="34" charset="0"/>
                <a:sym typeface="Wingdings" pitchFamily="2" charset="2"/>
              </a:rPr>
              <a:t> </a:t>
            </a:r>
          </a:p>
          <a:p>
            <a:pPr algn="l"/>
            <a:endParaRPr lang="en-US" sz="2800" b="1" dirty="0">
              <a:solidFill>
                <a:srgbClr val="0096DE"/>
              </a:solidFill>
              <a:latin typeface="Arial" pitchFamily="34" charset="0"/>
              <a:cs typeface="Arial" pitchFamily="34" charset="0"/>
              <a:sym typeface="Wingdings" pitchFamily="2" charset="2"/>
            </a:endParaRPr>
          </a:p>
          <a:p>
            <a:pPr algn="l"/>
            <a:endParaRPr lang="en-US" sz="2800" b="1" dirty="0">
              <a:solidFill>
                <a:srgbClr val="0096DE"/>
              </a:solidFill>
              <a:latin typeface="Arial" pitchFamily="34" charset="0"/>
              <a:cs typeface="Arial" pitchFamily="34" charset="0"/>
              <a:sym typeface="Wingdings" pitchFamily="2" charset="2"/>
            </a:endParaRPr>
          </a:p>
          <a:p>
            <a:pPr marL="241093" indent="-241093">
              <a:buFont typeface="Arial" panose="020B0604020202020204" pitchFamily="34" charset="0"/>
              <a:buChar char="•"/>
            </a:pPr>
            <a:r>
              <a:rPr lang="en-US" sz="2800" dirty="0">
                <a:solidFill>
                  <a:schemeClr val="bg1">
                    <a:lumMod val="50000"/>
                  </a:schemeClr>
                </a:solidFill>
                <a:latin typeface="Arial" pitchFamily="34" charset="0"/>
                <a:cs typeface="Arial" pitchFamily="34" charset="0"/>
                <a:sym typeface="Wingdings" pitchFamily="2" charset="2"/>
              </a:rPr>
              <a:t>Virtual surveys </a:t>
            </a:r>
          </a:p>
          <a:p>
            <a:pPr marL="241093" indent="-241093">
              <a:buFont typeface="Arial" panose="020B0604020202020204" pitchFamily="34" charset="0"/>
              <a:buChar char="•"/>
            </a:pPr>
            <a:r>
              <a:rPr lang="en-US" sz="2800" dirty="0">
                <a:solidFill>
                  <a:schemeClr val="bg1">
                    <a:lumMod val="50000"/>
                  </a:schemeClr>
                </a:solidFill>
                <a:latin typeface="Arial" pitchFamily="34" charset="0"/>
                <a:cs typeface="Arial" pitchFamily="34" charset="0"/>
              </a:rPr>
              <a:t>Virtual interview</a:t>
            </a:r>
          </a:p>
          <a:p>
            <a:pPr marL="241093" indent="-241093">
              <a:buFont typeface="Arial" panose="020B0604020202020204" pitchFamily="34" charset="0"/>
              <a:buChar char="•"/>
            </a:pPr>
            <a:r>
              <a:rPr lang="en-US" sz="2800" dirty="0">
                <a:solidFill>
                  <a:schemeClr val="bg1">
                    <a:lumMod val="50000"/>
                  </a:schemeClr>
                </a:solidFill>
                <a:latin typeface="Arial" pitchFamily="34" charset="0"/>
                <a:cs typeface="Arial" pitchFamily="34" charset="0"/>
              </a:rPr>
              <a:t>Virtual participant observations</a:t>
            </a:r>
            <a:endParaRPr lang="it-IT" sz="28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75821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9D7C4-8AC9-4DAC-B9B3-9218BB4F9831}"/>
              </a:ext>
            </a:extLst>
          </p:cNvPr>
          <p:cNvSpPr>
            <a:spLocks noGrp="1"/>
          </p:cNvSpPr>
          <p:nvPr>
            <p:ph type="title"/>
          </p:nvPr>
        </p:nvSpPr>
        <p:spPr/>
        <p:txBody>
          <a:bodyPr/>
          <a:lstStyle/>
          <a:p>
            <a:r>
              <a:rPr lang="it-IT" dirty="0"/>
              <a:t>Fasi della </a:t>
            </a:r>
            <a:r>
              <a:rPr lang="it-IT" dirty="0" err="1"/>
              <a:t>netnografia</a:t>
            </a:r>
            <a:endParaRPr lang="it-IT" dirty="0"/>
          </a:p>
        </p:txBody>
      </p:sp>
      <p:sp>
        <p:nvSpPr>
          <p:cNvPr id="3" name="Segnaposto contenuto 2">
            <a:extLst>
              <a:ext uri="{FF2B5EF4-FFF2-40B4-BE49-F238E27FC236}">
                <a16:creationId xmlns:a16="http://schemas.microsoft.com/office/drawing/2014/main" id="{EC51808E-CE23-4330-A26E-4A52A1B26A24}"/>
              </a:ext>
            </a:extLst>
          </p:cNvPr>
          <p:cNvSpPr>
            <a:spLocks noGrp="1"/>
          </p:cNvSpPr>
          <p:nvPr>
            <p:ph idx="1"/>
          </p:nvPr>
        </p:nvSpPr>
        <p:spPr/>
        <p:txBody>
          <a:bodyPr/>
          <a:lstStyle/>
          <a:p>
            <a:pPr marL="514350" indent="-514350">
              <a:buAutoNum type="arabicParenBoth"/>
            </a:pPr>
            <a:r>
              <a:rPr lang="it-IT" dirty="0"/>
              <a:t>fare un ingresso culturale</a:t>
            </a:r>
          </a:p>
          <a:p>
            <a:pPr marL="514350" indent="-514350">
              <a:buAutoNum type="arabicParenBoth"/>
            </a:pPr>
            <a:r>
              <a:rPr lang="it-IT" dirty="0"/>
              <a:t>raccogliere e analizzare i dati</a:t>
            </a:r>
          </a:p>
          <a:p>
            <a:pPr marL="514350" indent="-514350">
              <a:buAutoNum type="arabicParenBoth"/>
            </a:pPr>
            <a:r>
              <a:rPr lang="it-IT" dirty="0"/>
              <a:t>garantire l'affidabilità dei dati</a:t>
            </a:r>
          </a:p>
          <a:p>
            <a:pPr marL="514350" indent="-514350">
              <a:buAutoNum type="arabicParenBoth"/>
            </a:pPr>
            <a:r>
              <a:rPr lang="it-IT" dirty="0"/>
              <a:t>garantire un'interpretazione attendibile</a:t>
            </a:r>
          </a:p>
          <a:p>
            <a:pPr marL="0" indent="0">
              <a:buNone/>
            </a:pPr>
            <a:r>
              <a:rPr lang="it-IT" dirty="0"/>
              <a:t>(5) condurre una ricerca etica</a:t>
            </a:r>
          </a:p>
          <a:p>
            <a:pPr marL="0" indent="0">
              <a:buNone/>
            </a:pPr>
            <a:r>
              <a:rPr lang="it-IT" dirty="0"/>
              <a:t>(6) fornire opportunità per il feedback dei membri della cultura.</a:t>
            </a:r>
          </a:p>
        </p:txBody>
      </p:sp>
    </p:spTree>
    <p:extLst>
      <p:ext uri="{BB962C8B-B14F-4D97-AF65-F5344CB8AC3E}">
        <p14:creationId xmlns:p14="http://schemas.microsoft.com/office/powerpoint/2010/main" val="361342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9D7C4-8AC9-4DAC-B9B3-9218BB4F9831}"/>
              </a:ext>
            </a:extLst>
          </p:cNvPr>
          <p:cNvSpPr>
            <a:spLocks noGrp="1"/>
          </p:cNvSpPr>
          <p:nvPr>
            <p:ph type="title"/>
          </p:nvPr>
        </p:nvSpPr>
        <p:spPr/>
        <p:txBody>
          <a:bodyPr/>
          <a:lstStyle/>
          <a:p>
            <a:r>
              <a:rPr lang="it-IT" dirty="0"/>
              <a:t>Fasi della </a:t>
            </a:r>
            <a:r>
              <a:rPr lang="it-IT" dirty="0" err="1"/>
              <a:t>netnografia</a:t>
            </a:r>
            <a:endParaRPr lang="it-IT" dirty="0"/>
          </a:p>
        </p:txBody>
      </p:sp>
      <p:sp>
        <p:nvSpPr>
          <p:cNvPr id="3" name="Segnaposto contenuto 2">
            <a:extLst>
              <a:ext uri="{FF2B5EF4-FFF2-40B4-BE49-F238E27FC236}">
                <a16:creationId xmlns:a16="http://schemas.microsoft.com/office/drawing/2014/main" id="{EC51808E-CE23-4330-A26E-4A52A1B26A24}"/>
              </a:ext>
            </a:extLst>
          </p:cNvPr>
          <p:cNvSpPr>
            <a:spLocks noGrp="1"/>
          </p:cNvSpPr>
          <p:nvPr>
            <p:ph idx="1"/>
          </p:nvPr>
        </p:nvSpPr>
        <p:spPr/>
        <p:txBody>
          <a:bodyPr/>
          <a:lstStyle/>
          <a:p>
            <a:pPr marL="514350" indent="-514350">
              <a:buAutoNum type="arabicParenBoth"/>
            </a:pPr>
            <a:r>
              <a:rPr lang="it-IT" dirty="0"/>
              <a:t>ingresso culturale nella comunità online</a:t>
            </a:r>
          </a:p>
          <a:p>
            <a:pPr marL="0" indent="0">
              <a:buNone/>
            </a:pPr>
            <a:r>
              <a:rPr lang="it-IT" dirty="0"/>
              <a:t>Avere specifiche domande di ricerca di marketing e identificare spazi online appropriati</a:t>
            </a:r>
          </a:p>
          <a:p>
            <a:pPr marL="0" indent="0">
              <a:buNone/>
            </a:pPr>
            <a:r>
              <a:rPr lang="it-IT" dirty="0"/>
              <a:t>Raccogliere il più possibile informazioni sui gruppi e sui singoli partecipanti</a:t>
            </a:r>
          </a:p>
          <a:p>
            <a:endParaRPr lang="it-IT" dirty="0"/>
          </a:p>
        </p:txBody>
      </p:sp>
    </p:spTree>
    <p:extLst>
      <p:ext uri="{BB962C8B-B14F-4D97-AF65-F5344CB8AC3E}">
        <p14:creationId xmlns:p14="http://schemas.microsoft.com/office/powerpoint/2010/main" val="3084873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59D7C4-8AC9-4DAC-B9B3-9218BB4F9831}"/>
              </a:ext>
            </a:extLst>
          </p:cNvPr>
          <p:cNvSpPr>
            <a:spLocks noGrp="1"/>
          </p:cNvSpPr>
          <p:nvPr>
            <p:ph type="title"/>
          </p:nvPr>
        </p:nvSpPr>
        <p:spPr/>
        <p:txBody>
          <a:bodyPr/>
          <a:lstStyle/>
          <a:p>
            <a:r>
              <a:rPr lang="it-IT" dirty="0"/>
              <a:t>Fasi della </a:t>
            </a:r>
            <a:r>
              <a:rPr lang="it-IT" dirty="0" err="1"/>
              <a:t>netnografia</a:t>
            </a:r>
            <a:endParaRPr lang="it-IT" dirty="0"/>
          </a:p>
        </p:txBody>
      </p:sp>
      <p:sp>
        <p:nvSpPr>
          <p:cNvPr id="3" name="Segnaposto contenuto 2">
            <a:extLst>
              <a:ext uri="{FF2B5EF4-FFF2-40B4-BE49-F238E27FC236}">
                <a16:creationId xmlns:a16="http://schemas.microsoft.com/office/drawing/2014/main" id="{EC51808E-CE23-4330-A26E-4A52A1B26A24}"/>
              </a:ext>
            </a:extLst>
          </p:cNvPr>
          <p:cNvSpPr>
            <a:spLocks noGrp="1"/>
          </p:cNvSpPr>
          <p:nvPr>
            <p:ph idx="1"/>
          </p:nvPr>
        </p:nvSpPr>
        <p:spPr/>
        <p:txBody>
          <a:bodyPr/>
          <a:lstStyle/>
          <a:p>
            <a:pPr marL="0" indent="0">
              <a:buNone/>
            </a:pPr>
            <a:r>
              <a:rPr lang="it-IT" dirty="0"/>
              <a:t>(2) raccogliere e analizzare i dati</a:t>
            </a:r>
          </a:p>
          <a:p>
            <a:pPr>
              <a:buFont typeface="Wingdings" panose="05000000000000000000" pitchFamily="2" charset="2"/>
              <a:buChar char="ü"/>
            </a:pPr>
            <a:r>
              <a:rPr lang="it-IT" dirty="0"/>
              <a:t> dati che il ricercatore copia direttamente dalle comunicazioni mediate dal computer dei membri della comunità online</a:t>
            </a:r>
          </a:p>
          <a:p>
            <a:pPr>
              <a:buFont typeface="Wingdings" panose="05000000000000000000" pitchFamily="2" charset="2"/>
              <a:buChar char="ü"/>
            </a:pPr>
            <a:r>
              <a:rPr lang="it-IT" dirty="0"/>
              <a:t>Dati che il ricercatore raccoglie svolgendo osservazioni della comunità, dei suoi membri, delle interazioni e dei significati</a:t>
            </a:r>
          </a:p>
        </p:txBody>
      </p:sp>
    </p:spTree>
    <p:extLst>
      <p:ext uri="{BB962C8B-B14F-4D97-AF65-F5344CB8AC3E}">
        <p14:creationId xmlns:p14="http://schemas.microsoft.com/office/powerpoint/2010/main" val="135286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asellaDiTesto 15"/>
          <p:cNvSpPr txBox="1">
            <a:spLocks noChangeArrowheads="1"/>
          </p:cNvSpPr>
          <p:nvPr/>
        </p:nvSpPr>
        <p:spPr bwMode="auto">
          <a:xfrm>
            <a:off x="2051259" y="958580"/>
            <a:ext cx="7505402" cy="4334776"/>
          </a:xfrm>
          <a:prstGeom prst="rect">
            <a:avLst/>
          </a:prstGeom>
          <a:noFill/>
          <a:ln w="9525">
            <a:noFill/>
            <a:miter lim="800000"/>
            <a:headEnd/>
            <a:tailEnd/>
          </a:ln>
        </p:spPr>
        <p:txBody>
          <a:bodyPr>
            <a:spAutoFit/>
          </a:bodyPr>
          <a:lstStyle/>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a:p>
            <a:pPr algn="just"/>
            <a:endParaRPr lang="en-US" sz="1969" dirty="0">
              <a:solidFill>
                <a:srgbClr val="7F7F7F"/>
              </a:solidFill>
              <a:latin typeface="Arial" pitchFamily="34" charset="0"/>
              <a:cs typeface="Arial" pitchFamily="34" charset="0"/>
            </a:endParaRPr>
          </a:p>
        </p:txBody>
      </p:sp>
      <p:sp>
        <p:nvSpPr>
          <p:cNvPr id="4" name="Rectangle 1"/>
          <p:cNvSpPr>
            <a:spLocks/>
          </p:cNvSpPr>
          <p:nvPr/>
        </p:nvSpPr>
        <p:spPr bwMode="auto">
          <a:xfrm>
            <a:off x="2637979" y="275920"/>
            <a:ext cx="6961842" cy="367921"/>
          </a:xfrm>
          <a:prstGeom prst="rect">
            <a:avLst/>
          </a:prstGeom>
          <a:noFill/>
          <a:ln w="12700">
            <a:noFill/>
            <a:miter lim="800000"/>
            <a:headEnd/>
            <a:tailEnd/>
          </a:ln>
        </p:spPr>
        <p:txBody>
          <a:bodyPr wrap="none" lIns="0" tIns="0" rIns="0" bIns="0" anchor="ctr">
            <a:spAutoFit/>
          </a:bodyPr>
          <a:lstStyle/>
          <a:p>
            <a:pPr algn="l"/>
            <a:r>
              <a:rPr lang="en-US" sz="2391" b="1" dirty="0">
                <a:solidFill>
                  <a:srgbClr val="000100"/>
                </a:solidFill>
                <a:latin typeface="Arial" pitchFamily="34" charset="0"/>
                <a:ea typeface="MS PGothic" pitchFamily="34" charset="-128"/>
                <a:sym typeface="Arial" pitchFamily="34" charset="0"/>
              </a:rPr>
              <a:t>Identity as a specific role within the community </a:t>
            </a:r>
          </a:p>
        </p:txBody>
      </p:sp>
      <p:graphicFrame>
        <p:nvGraphicFramePr>
          <p:cNvPr id="7" name="Diagramma 6"/>
          <p:cNvGraphicFramePr/>
          <p:nvPr>
            <p:extLst>
              <p:ext uri="{D42A27DB-BD31-4B8C-83A1-F6EECF244321}">
                <p14:modId xmlns:p14="http://schemas.microsoft.com/office/powerpoint/2010/main" val="2798755493"/>
              </p:ext>
            </p:extLst>
          </p:nvPr>
        </p:nvGraphicFramePr>
        <p:xfrm>
          <a:off x="3048000" y="111571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con angoli arrotondati 1">
            <a:extLst>
              <a:ext uri="{FF2B5EF4-FFF2-40B4-BE49-F238E27FC236}">
                <a16:creationId xmlns:a16="http://schemas.microsoft.com/office/drawing/2014/main" id="{DCC0BECC-D1B8-45E7-92C0-710F0C1CDE23}"/>
              </a:ext>
            </a:extLst>
          </p:cNvPr>
          <p:cNvSpPr/>
          <p:nvPr/>
        </p:nvSpPr>
        <p:spPr>
          <a:xfrm>
            <a:off x="5685692" y="5899420"/>
            <a:ext cx="3440723" cy="771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r>
              <a:rPr lang="it-IT" dirty="0" err="1"/>
              <a:t>Kozinets</a:t>
            </a:r>
            <a:r>
              <a:rPr lang="it-IT" dirty="0"/>
              <a:t> 1999)</a:t>
            </a:r>
          </a:p>
        </p:txBody>
      </p:sp>
    </p:spTree>
    <p:extLst>
      <p:ext uri="{BB962C8B-B14F-4D97-AF65-F5344CB8AC3E}">
        <p14:creationId xmlns:p14="http://schemas.microsoft.com/office/powerpoint/2010/main" val="1359671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80" y="275920"/>
            <a:ext cx="1378583" cy="367921"/>
          </a:xfrm>
          <a:prstGeom prst="rect">
            <a:avLst/>
          </a:prstGeom>
          <a:noFill/>
          <a:ln w="12700">
            <a:noFill/>
            <a:miter lim="800000"/>
            <a:headEnd/>
            <a:tailEnd/>
          </a:ln>
        </p:spPr>
        <p:txBody>
          <a:bodyPr wrap="none" lIns="0" tIns="0" rIns="0" bIns="0" anchor="ctr">
            <a:spAutoFit/>
          </a:bodyPr>
          <a:lstStyle/>
          <a:p>
            <a:pPr algn="l"/>
            <a:r>
              <a:rPr lang="en-US" sz="2391" b="1" dirty="0">
                <a:solidFill>
                  <a:srgbClr val="000100"/>
                </a:solidFill>
                <a:latin typeface="Arial" pitchFamily="34" charset="0"/>
                <a:ea typeface="MS PGothic" pitchFamily="34" charset="-128"/>
                <a:sym typeface="Arial" pitchFamily="34" charset="0"/>
              </a:rPr>
              <a:t>Scenario </a:t>
            </a:r>
          </a:p>
        </p:txBody>
      </p:sp>
      <p:sp>
        <p:nvSpPr>
          <p:cNvPr id="7171" name="CasellaDiTesto 15"/>
          <p:cNvSpPr txBox="1">
            <a:spLocks noChangeArrowheads="1"/>
          </p:cNvSpPr>
          <p:nvPr/>
        </p:nvSpPr>
        <p:spPr bwMode="auto">
          <a:xfrm>
            <a:off x="1847528" y="836712"/>
            <a:ext cx="7505402" cy="6152966"/>
          </a:xfrm>
          <a:prstGeom prst="rect">
            <a:avLst/>
          </a:prstGeom>
          <a:noFill/>
          <a:ln w="9525">
            <a:noFill/>
            <a:miter lim="800000"/>
            <a:headEnd/>
            <a:tailEnd/>
          </a:ln>
        </p:spPr>
        <p:txBody>
          <a:bodyPr>
            <a:spAutoFit/>
          </a:bodyPr>
          <a:lstStyle/>
          <a:p>
            <a:pPr algn="l">
              <a:defRPr/>
            </a:pPr>
            <a:r>
              <a:rPr lang="en-GB" sz="1969" dirty="0">
                <a:solidFill>
                  <a:srgbClr val="7F7F7F"/>
                </a:solidFill>
                <a:latin typeface="Arial" pitchFamily="34" charset="0"/>
                <a:cs typeface="Arial" pitchFamily="34" charset="0"/>
              </a:rPr>
              <a:t>Especially with the growth of 2.0 Web “Technologically mediated communication is being incorporated into ever more aspects of everyday life. The </a:t>
            </a:r>
            <a:r>
              <a:rPr lang="en-GB" sz="1969" b="1" dirty="0">
                <a:solidFill>
                  <a:srgbClr val="7F7F7F"/>
                </a:solidFill>
                <a:latin typeface="Arial" pitchFamily="34" charset="0"/>
                <a:cs typeface="Arial" pitchFamily="34" charset="0"/>
              </a:rPr>
              <a:t>distinction between online and offline </a:t>
            </a:r>
            <a:r>
              <a:rPr lang="en-GB" sz="1969" dirty="0">
                <a:solidFill>
                  <a:srgbClr val="7F7F7F"/>
                </a:solidFill>
                <a:latin typeface="Arial" pitchFamily="34" charset="0"/>
                <a:cs typeface="Arial" pitchFamily="34" charset="0"/>
              </a:rPr>
              <a:t>worlds is therefore becoming </a:t>
            </a:r>
            <a:r>
              <a:rPr lang="en-GB" sz="1969" b="1" dirty="0">
                <a:solidFill>
                  <a:srgbClr val="7F7F7F"/>
                </a:solidFill>
                <a:latin typeface="Arial" pitchFamily="34" charset="0"/>
                <a:cs typeface="Arial" pitchFamily="34" charset="0"/>
              </a:rPr>
              <a:t>less useful </a:t>
            </a:r>
            <a:r>
              <a:rPr lang="en-GB" sz="1969" dirty="0">
                <a:solidFill>
                  <a:srgbClr val="7F7F7F"/>
                </a:solidFill>
                <a:latin typeface="Arial" pitchFamily="34" charset="0"/>
                <a:cs typeface="Arial" pitchFamily="34" charset="0"/>
              </a:rPr>
              <a:t>as activities in these realms becomes increasingly merged in our society and the two spaces interact with and transform each other”   (Garcia et al 2009: 53) </a:t>
            </a:r>
          </a:p>
          <a:p>
            <a:pPr algn="l">
              <a:defRPr/>
            </a:pPr>
            <a:endParaRPr lang="en-GB" sz="1969" dirty="0">
              <a:solidFill>
                <a:srgbClr val="7F7F7F"/>
              </a:solidFill>
              <a:latin typeface="Arial" pitchFamily="34" charset="0"/>
              <a:cs typeface="Arial" pitchFamily="34" charset="0"/>
            </a:endParaRPr>
          </a:p>
          <a:p>
            <a:pPr algn="l">
              <a:defRPr/>
            </a:pPr>
            <a:r>
              <a:rPr lang="en-GB" sz="1969" dirty="0">
                <a:solidFill>
                  <a:srgbClr val="7F7F7F"/>
                </a:solidFill>
                <a:latin typeface="Arial" pitchFamily="34" charset="0"/>
                <a:cs typeface="Arial" pitchFamily="34" charset="0"/>
              </a:rPr>
              <a:t>The Internet is the realm of the </a:t>
            </a:r>
            <a:r>
              <a:rPr lang="en-GB" sz="1969" b="1" dirty="0">
                <a:solidFill>
                  <a:srgbClr val="7F7F7F"/>
                </a:solidFill>
                <a:latin typeface="Arial" pitchFamily="34" charset="0"/>
                <a:cs typeface="Arial" pitchFamily="34" charset="0"/>
              </a:rPr>
              <a:t>mundane</a:t>
            </a:r>
            <a:r>
              <a:rPr lang="en-GB" sz="1969" dirty="0">
                <a:solidFill>
                  <a:srgbClr val="7F7F7F"/>
                </a:solidFill>
                <a:latin typeface="Arial" pitchFamily="34" charset="0"/>
                <a:cs typeface="Arial" pitchFamily="34" charset="0"/>
              </a:rPr>
              <a:t>: “social networking sites in particular are populated by information about people’s mundane lives [e.g. Picks, videos] that become common aspects of user profile” (Beer, Burrows 2010: 7). </a:t>
            </a:r>
          </a:p>
          <a:p>
            <a:pPr algn="l">
              <a:defRPr/>
            </a:pPr>
            <a:endParaRPr lang="en-GB" sz="1969" dirty="0">
              <a:solidFill>
                <a:srgbClr val="7F7F7F"/>
              </a:solidFill>
              <a:latin typeface="Arial" pitchFamily="34" charset="0"/>
              <a:cs typeface="Arial" pitchFamily="34" charset="0"/>
            </a:endParaRPr>
          </a:p>
          <a:p>
            <a:pPr algn="l">
              <a:defRPr/>
            </a:pPr>
            <a:r>
              <a:rPr lang="en-GB" sz="1969" dirty="0">
                <a:solidFill>
                  <a:srgbClr val="7F7F7F"/>
                </a:solidFill>
                <a:latin typeface="Arial" pitchFamily="34" charset="0"/>
                <a:cs typeface="Arial" pitchFamily="34" charset="0"/>
              </a:rPr>
              <a:t>Therefore it becomes more and more interesting (and viable) to study the culture of people, the meaning they assign to their everyday social practices, in and through the Internet.      </a:t>
            </a:r>
          </a:p>
          <a:p>
            <a:pPr algn="l">
              <a:defRPr/>
            </a:pPr>
            <a:endParaRPr lang="en-GB" sz="1969" dirty="0">
              <a:solidFill>
                <a:srgbClr val="7F7F7F"/>
              </a:solidFill>
              <a:latin typeface="Arial" pitchFamily="34" charset="0"/>
              <a:cs typeface="Arial" pitchFamily="34" charset="0"/>
            </a:endParaRPr>
          </a:p>
          <a:p>
            <a:pPr algn="l">
              <a:defRPr/>
            </a:pPr>
            <a:r>
              <a:rPr lang="en-GB" sz="1969" dirty="0">
                <a:solidFill>
                  <a:srgbClr val="7F7F7F"/>
                </a:solidFill>
                <a:latin typeface="Arial" pitchFamily="34" charset="0"/>
                <a:cs typeface="Arial" pitchFamily="34" charset="0"/>
              </a:rPr>
              <a:t>The ‘classical’ method to fulfil this sociological objective is </a:t>
            </a:r>
            <a:r>
              <a:rPr lang="en-GB" sz="1969" b="1" dirty="0">
                <a:solidFill>
                  <a:srgbClr val="7F7F7F"/>
                </a:solidFill>
                <a:latin typeface="Arial" pitchFamily="34" charset="0"/>
                <a:cs typeface="Arial" pitchFamily="34" charset="0"/>
              </a:rPr>
              <a:t>ethnography</a:t>
            </a:r>
            <a:r>
              <a:rPr lang="en-GB" sz="1969" dirty="0">
                <a:solidFill>
                  <a:srgbClr val="7F7F7F"/>
                </a:solidFill>
                <a:latin typeface="Arial" pitchFamily="34" charset="0"/>
                <a:cs typeface="Arial" pitchFamily="34" charset="0"/>
              </a:rPr>
              <a:t>  </a:t>
            </a:r>
          </a:p>
          <a:p>
            <a:pPr algn="just"/>
            <a:endParaRPr lang="en-US" sz="1969" dirty="0">
              <a:solidFill>
                <a:srgbClr val="7F7F7F"/>
              </a:solidFill>
              <a:latin typeface="Arial" pitchFamily="34" charset="0"/>
              <a:cs typeface="Arial" pitchFamily="34" charset="0"/>
            </a:endParaRPr>
          </a:p>
          <a:p>
            <a:pPr algn="l">
              <a:buFont typeface="Arial" pitchFamily="34" charset="0"/>
              <a:buChar char="•"/>
            </a:pPr>
            <a:endParaRPr lang="it-IT" sz="1969" dirty="0"/>
          </a:p>
        </p:txBody>
      </p:sp>
    </p:spTree>
    <p:extLst>
      <p:ext uri="{BB962C8B-B14F-4D97-AF65-F5344CB8AC3E}">
        <p14:creationId xmlns:p14="http://schemas.microsoft.com/office/powerpoint/2010/main" val="2511656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CF377B-7408-4F9F-AA10-42780E9AE306}"/>
              </a:ext>
            </a:extLst>
          </p:cNvPr>
          <p:cNvSpPr>
            <a:spLocks noGrp="1"/>
          </p:cNvSpPr>
          <p:nvPr>
            <p:ph idx="1"/>
          </p:nvPr>
        </p:nvSpPr>
        <p:spPr>
          <a:xfrm>
            <a:off x="838200" y="222738"/>
            <a:ext cx="10515600" cy="5954225"/>
          </a:xfrm>
        </p:spPr>
        <p:txBody>
          <a:bodyPr>
            <a:normAutofit/>
          </a:bodyPr>
          <a:lstStyle/>
          <a:p>
            <a:pPr marL="0" indent="0">
              <a:buNone/>
            </a:pPr>
            <a:r>
              <a:rPr lang="it-IT" dirty="0"/>
              <a:t>Classificare i </a:t>
            </a:r>
            <a:r>
              <a:rPr lang="it-IT" dirty="0" err="1"/>
              <a:t>posts</a:t>
            </a:r>
            <a:r>
              <a:rPr lang="it-IT" dirty="0"/>
              <a:t>/contenuti online in base al loro livello di coinvolgimento con la comunità online (</a:t>
            </a:r>
            <a:r>
              <a:rPr lang="it-IT" dirty="0" err="1"/>
              <a:t>Kozinets</a:t>
            </a:r>
            <a:r>
              <a:rPr lang="it-IT" dirty="0"/>
              <a:t> 1999)</a:t>
            </a:r>
          </a:p>
          <a:p>
            <a:pPr>
              <a:buFont typeface="Wingdings" panose="05000000000000000000" pitchFamily="2" charset="2"/>
              <a:buChar char="v"/>
            </a:pPr>
            <a:r>
              <a:rPr lang="it-IT" dirty="0" err="1"/>
              <a:t>Newbie</a:t>
            </a:r>
            <a:r>
              <a:rPr lang="it-IT" dirty="0"/>
              <a:t> o «turisti»: scarsi legami sociali e interesse superficiale per l'attività (spesso pubblicano domande casuali)</a:t>
            </a:r>
          </a:p>
          <a:p>
            <a:pPr>
              <a:buFont typeface="Wingdings" panose="05000000000000000000" pitchFamily="2" charset="2"/>
              <a:buChar char="v"/>
            </a:pPr>
            <a:r>
              <a:rPr lang="it-IT" dirty="0" err="1"/>
              <a:t>Mingler</a:t>
            </a:r>
            <a:r>
              <a:rPr lang="it-IT" dirty="0"/>
              <a:t>: forti legami sociali ma un interesse minimo per l'attività di consumo</a:t>
            </a:r>
          </a:p>
          <a:p>
            <a:pPr>
              <a:buFont typeface="Wingdings" panose="05000000000000000000" pitchFamily="2" charset="2"/>
              <a:buChar char="v"/>
            </a:pPr>
            <a:r>
              <a:rPr lang="it-IT" dirty="0"/>
              <a:t>Devoti:  hanno interessi di consumo forti, ma scarso attaccamento al gruppo online</a:t>
            </a:r>
          </a:p>
          <a:p>
            <a:pPr>
              <a:buFont typeface="Wingdings" panose="05000000000000000000" pitchFamily="2" charset="2"/>
              <a:buChar char="v"/>
            </a:pPr>
            <a:r>
              <a:rPr lang="it-IT" dirty="0"/>
              <a:t>Insider o «addetti ai lavori» hanno forti legami con il gruppo online e forte interesse per l'attività di consumo; tendono ad essere membri di lunga data e punto di riferimento per gli altri membri</a:t>
            </a:r>
          </a:p>
          <a:p>
            <a:pPr marL="0" indent="0">
              <a:buNone/>
            </a:pPr>
            <a:r>
              <a:rPr lang="it-IT" dirty="0"/>
              <a:t>Per le ricerche di mercato, i Devoti e gli Insider rappresentano gli utenti più interessanti da studiare</a:t>
            </a:r>
          </a:p>
        </p:txBody>
      </p:sp>
    </p:spTree>
    <p:extLst>
      <p:ext uri="{BB962C8B-B14F-4D97-AF65-F5344CB8AC3E}">
        <p14:creationId xmlns:p14="http://schemas.microsoft.com/office/powerpoint/2010/main" val="300693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6660AA-02AA-4109-B11F-622FCA1BEE99}"/>
              </a:ext>
            </a:extLst>
          </p:cNvPr>
          <p:cNvSpPr>
            <a:spLocks noGrp="1"/>
          </p:cNvSpPr>
          <p:nvPr>
            <p:ph type="title"/>
          </p:nvPr>
        </p:nvSpPr>
        <p:spPr/>
        <p:txBody>
          <a:bodyPr/>
          <a:lstStyle/>
          <a:p>
            <a:r>
              <a:rPr lang="it-IT" dirty="0"/>
              <a:t>Casi di studio</a:t>
            </a:r>
          </a:p>
        </p:txBody>
      </p:sp>
      <p:sp>
        <p:nvSpPr>
          <p:cNvPr id="3" name="Segnaposto contenuto 2">
            <a:extLst>
              <a:ext uri="{FF2B5EF4-FFF2-40B4-BE49-F238E27FC236}">
                <a16:creationId xmlns:a16="http://schemas.microsoft.com/office/drawing/2014/main" id="{03154D48-DCCB-4952-A062-3045785479E5}"/>
              </a:ext>
            </a:extLst>
          </p:cNvPr>
          <p:cNvSpPr>
            <a:spLocks noGrp="1"/>
          </p:cNvSpPr>
          <p:nvPr>
            <p:ph idx="1"/>
          </p:nvPr>
        </p:nvSpPr>
        <p:spPr/>
        <p:txBody>
          <a:bodyPr/>
          <a:lstStyle/>
          <a:p>
            <a:r>
              <a:rPr lang="en-US" i="1" dirty="0"/>
              <a:t>Advertising and communication design</a:t>
            </a:r>
            <a:r>
              <a:rPr lang="en-US" dirty="0"/>
              <a:t>: Toyota Swagger Wagon</a:t>
            </a:r>
          </a:p>
          <a:p>
            <a:pPr marL="0" indent="0">
              <a:buNone/>
            </a:pPr>
            <a:r>
              <a:rPr lang="it-IT" dirty="0">
                <a:hlinkClick r:id="rId2"/>
              </a:rPr>
              <a:t>https://www.youtube.com/watch?v=pUG3Z8Hxa5I</a:t>
            </a:r>
            <a:endParaRPr lang="it-IT" dirty="0"/>
          </a:p>
          <a:p>
            <a:r>
              <a:rPr lang="en-US" i="1" dirty="0"/>
              <a:t>Product design and innovation</a:t>
            </a:r>
            <a:r>
              <a:rPr lang="en-US" dirty="0"/>
              <a:t>: Nivea Black &amp; White deodorant</a:t>
            </a:r>
          </a:p>
          <a:p>
            <a:r>
              <a:rPr lang="en-US" i="1" dirty="0"/>
              <a:t>Lead-user detection</a:t>
            </a:r>
            <a:r>
              <a:rPr lang="en-US" dirty="0"/>
              <a:t>: Athletic shoe fans</a:t>
            </a:r>
          </a:p>
          <a:p>
            <a:r>
              <a:rPr lang="it-IT" i="1" dirty="0"/>
              <a:t>Trend </a:t>
            </a:r>
            <a:r>
              <a:rPr lang="it-IT" i="1" dirty="0" err="1"/>
              <a:t>watching</a:t>
            </a:r>
            <a:r>
              <a:rPr lang="it-IT" b="1" dirty="0"/>
              <a:t>: </a:t>
            </a:r>
            <a:r>
              <a:rPr lang="it-IT" dirty="0" err="1"/>
              <a:t>Intercultural</a:t>
            </a:r>
            <a:r>
              <a:rPr lang="it-IT" dirty="0"/>
              <a:t> Marriage</a:t>
            </a:r>
          </a:p>
        </p:txBody>
      </p:sp>
    </p:spTree>
    <p:extLst>
      <p:ext uri="{BB962C8B-B14F-4D97-AF65-F5344CB8AC3E}">
        <p14:creationId xmlns:p14="http://schemas.microsoft.com/office/powerpoint/2010/main" val="69457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3457972" y="226943"/>
            <a:ext cx="4514056" cy="921919"/>
          </a:xfrm>
          <a:prstGeom prst="rect">
            <a:avLst/>
          </a:prstGeom>
          <a:noFill/>
          <a:ln w="12700">
            <a:noFill/>
            <a:miter lim="800000"/>
            <a:headEnd/>
            <a:tailEnd/>
          </a:ln>
        </p:spPr>
        <p:txBody>
          <a:bodyPr wrap="none" lIns="0" tIns="0" rIns="0" bIns="0" anchor="ctr">
            <a:spAutoFit/>
          </a:bodyPr>
          <a:lstStyle/>
          <a:p>
            <a:pPr algn="l"/>
            <a:r>
              <a:rPr lang="en-US" sz="3600" b="1" dirty="0">
                <a:latin typeface="Arial" pitchFamily="34" charset="0"/>
                <a:ea typeface="MS PGothic" pitchFamily="34" charset="-128"/>
                <a:sym typeface="Arial Bold" charset="0"/>
              </a:rPr>
              <a:t>Digital Ethnography</a:t>
            </a:r>
          </a:p>
          <a:p>
            <a:pPr algn="l"/>
            <a:endParaRPr lang="en-US" sz="2391" b="1" dirty="0">
              <a:latin typeface="Arial" pitchFamily="34" charset="0"/>
              <a:ea typeface="MS PGothic" pitchFamily="34" charset="-128"/>
              <a:sym typeface="Arial Bold" charset="0"/>
            </a:endParaRPr>
          </a:p>
        </p:txBody>
      </p:sp>
      <p:pic>
        <p:nvPicPr>
          <p:cNvPr id="2" name="Immagine 1">
            <a:extLst>
              <a:ext uri="{FF2B5EF4-FFF2-40B4-BE49-F238E27FC236}">
                <a16:creationId xmlns:a16="http://schemas.microsoft.com/office/drawing/2014/main" id="{62EB47BB-DD4D-498A-9D8F-9C23953464C3}"/>
              </a:ext>
            </a:extLst>
          </p:cNvPr>
          <p:cNvPicPr>
            <a:picLocks noChangeAspect="1"/>
          </p:cNvPicPr>
          <p:nvPr/>
        </p:nvPicPr>
        <p:blipFill>
          <a:blip r:embed="rId2"/>
          <a:stretch>
            <a:fillRect/>
          </a:stretch>
        </p:blipFill>
        <p:spPr>
          <a:xfrm>
            <a:off x="880330" y="1336057"/>
            <a:ext cx="3545132" cy="4996962"/>
          </a:xfrm>
          <a:prstGeom prst="rect">
            <a:avLst/>
          </a:prstGeom>
        </p:spPr>
      </p:pic>
      <p:pic>
        <p:nvPicPr>
          <p:cNvPr id="3" name="Immagine 2">
            <a:extLst>
              <a:ext uri="{FF2B5EF4-FFF2-40B4-BE49-F238E27FC236}">
                <a16:creationId xmlns:a16="http://schemas.microsoft.com/office/drawing/2014/main" id="{0533AD0A-B379-4768-9636-4793AABA9209}"/>
              </a:ext>
            </a:extLst>
          </p:cNvPr>
          <p:cNvPicPr>
            <a:picLocks noChangeAspect="1"/>
          </p:cNvPicPr>
          <p:nvPr/>
        </p:nvPicPr>
        <p:blipFill>
          <a:blip r:embed="rId3"/>
          <a:stretch>
            <a:fillRect/>
          </a:stretch>
        </p:blipFill>
        <p:spPr>
          <a:xfrm>
            <a:off x="5890846" y="1148862"/>
            <a:ext cx="5111262" cy="5615354"/>
          </a:xfrm>
          <a:prstGeom prst="rect">
            <a:avLst/>
          </a:prstGeom>
        </p:spPr>
      </p:pic>
    </p:spTree>
    <p:extLst>
      <p:ext uri="{BB962C8B-B14F-4D97-AF65-F5344CB8AC3E}">
        <p14:creationId xmlns:p14="http://schemas.microsoft.com/office/powerpoint/2010/main" val="363715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asellaDiTesto 15"/>
          <p:cNvSpPr txBox="1">
            <a:spLocks noChangeArrowheads="1"/>
          </p:cNvSpPr>
          <p:nvPr/>
        </p:nvSpPr>
        <p:spPr bwMode="auto">
          <a:xfrm>
            <a:off x="902677" y="764704"/>
            <a:ext cx="8594269" cy="6247864"/>
          </a:xfrm>
          <a:prstGeom prst="rect">
            <a:avLst/>
          </a:prstGeom>
          <a:noFill/>
          <a:ln w="9525">
            <a:noFill/>
            <a:miter lim="800000"/>
            <a:headEnd/>
            <a:tailEnd/>
          </a:ln>
        </p:spPr>
        <p:txBody>
          <a:bodyPr wrap="square">
            <a:spAutoFit/>
          </a:bodyPr>
          <a:lstStyle/>
          <a:p>
            <a:pPr algn="l"/>
            <a:endParaRPr lang="en-US" sz="2000" b="1" dirty="0">
              <a:solidFill>
                <a:srgbClr val="0096DE"/>
              </a:solidFill>
              <a:latin typeface="Arial" pitchFamily="34" charset="0"/>
              <a:cs typeface="Arial" pitchFamily="34" charset="0"/>
            </a:endParaRPr>
          </a:p>
          <a:p>
            <a:pPr algn="l"/>
            <a:r>
              <a:rPr lang="en-US" sz="2000" b="1" dirty="0">
                <a:solidFill>
                  <a:srgbClr val="0096DE"/>
                </a:solidFill>
                <a:latin typeface="Arial" pitchFamily="34" charset="0"/>
                <a:cs typeface="Arial" pitchFamily="34" charset="0"/>
              </a:rPr>
              <a:t>Digital Methods Initiative (DMI) </a:t>
            </a:r>
            <a:r>
              <a:rPr lang="en-GB" sz="2000" dirty="0">
                <a:solidFill>
                  <a:srgbClr val="7F7F7F"/>
                </a:solidFill>
                <a:latin typeface="Arial" pitchFamily="34" charset="0"/>
                <a:cs typeface="Arial" pitchFamily="34" charset="0"/>
                <a:sym typeface="Wingdings" pitchFamily="2" charset="2"/>
              </a:rPr>
              <a:t></a:t>
            </a:r>
            <a:r>
              <a:rPr lang="en-US" sz="2000" b="1" dirty="0">
                <a:solidFill>
                  <a:srgbClr val="0096DE"/>
                </a:solidFill>
                <a:latin typeface="Arial" pitchFamily="34" charset="0"/>
                <a:cs typeface="Arial" pitchFamily="34" charset="0"/>
              </a:rPr>
              <a:t> The End of the virtual </a:t>
            </a:r>
            <a:r>
              <a:rPr lang="en-US" sz="2000" dirty="0">
                <a:solidFill>
                  <a:srgbClr val="7F7F7F"/>
                </a:solidFill>
                <a:latin typeface="Arial" pitchFamily="34" charset="0"/>
                <a:cs typeface="Arial" pitchFamily="34" charset="0"/>
              </a:rPr>
              <a:t>(Rogers 2009) </a:t>
            </a:r>
          </a:p>
          <a:p>
            <a:pPr algn="l"/>
            <a:endParaRPr lang="en-US" sz="2000" dirty="0">
              <a:solidFill>
                <a:srgbClr val="7F7F7F"/>
              </a:solidFill>
              <a:latin typeface="Arial" pitchFamily="34" charset="0"/>
              <a:cs typeface="Arial" pitchFamily="34" charset="0"/>
            </a:endParaRPr>
          </a:p>
          <a:p>
            <a:pPr algn="l">
              <a:buFontTx/>
              <a:buChar char="-"/>
            </a:pPr>
            <a:r>
              <a:rPr lang="en-US" sz="2000" dirty="0">
                <a:solidFill>
                  <a:srgbClr val="7F7F7F"/>
                </a:solidFill>
                <a:latin typeface="Arial" pitchFamily="34" charset="0"/>
                <a:cs typeface="Arial" pitchFamily="34" charset="0"/>
              </a:rPr>
              <a:t> End of Cyberspace (Google Flu Trends) </a:t>
            </a:r>
          </a:p>
          <a:p>
            <a:pPr algn="l"/>
            <a:endParaRPr lang="en-US" sz="2000" dirty="0">
              <a:solidFill>
                <a:srgbClr val="7F7F7F"/>
              </a:solidFill>
              <a:latin typeface="Arial" pitchFamily="34" charset="0"/>
              <a:cs typeface="Arial" pitchFamily="34" charset="0"/>
            </a:endParaRPr>
          </a:p>
          <a:p>
            <a:pPr algn="l">
              <a:buFontTx/>
              <a:buChar char="-"/>
            </a:pPr>
            <a:r>
              <a:rPr lang="en-US" sz="2000" dirty="0">
                <a:solidFill>
                  <a:srgbClr val="7F7F7F"/>
                </a:solidFill>
                <a:latin typeface="Arial" pitchFamily="34" charset="0"/>
                <a:cs typeface="Arial" pitchFamily="34" charset="0"/>
              </a:rPr>
              <a:t> End of Anonymity (</a:t>
            </a:r>
            <a:r>
              <a:rPr lang="en-US" sz="2000" dirty="0" err="1">
                <a:solidFill>
                  <a:srgbClr val="7F7F7F"/>
                </a:solidFill>
                <a:latin typeface="Arial" pitchFamily="34" charset="0"/>
                <a:cs typeface="Arial" pitchFamily="34" charset="0"/>
              </a:rPr>
              <a:t>Aol</a:t>
            </a:r>
            <a:r>
              <a:rPr lang="en-US" sz="2000" dirty="0">
                <a:solidFill>
                  <a:srgbClr val="7F7F7F"/>
                </a:solidFill>
                <a:latin typeface="Arial" pitchFamily="34" charset="0"/>
                <a:cs typeface="Arial" pitchFamily="34" charset="0"/>
              </a:rPr>
              <a:t> Case) </a:t>
            </a:r>
          </a:p>
          <a:p>
            <a:pPr algn="l"/>
            <a:endParaRPr lang="en-US" sz="2000" dirty="0">
              <a:solidFill>
                <a:srgbClr val="7F7F7F"/>
              </a:solidFill>
              <a:latin typeface="Arial" pitchFamily="34" charset="0"/>
              <a:cs typeface="Arial" pitchFamily="34" charset="0"/>
            </a:endParaRPr>
          </a:p>
          <a:p>
            <a:pPr algn="l"/>
            <a:r>
              <a:rPr lang="it-IT" sz="2000" dirty="0">
                <a:solidFill>
                  <a:srgbClr val="7F7F7F"/>
                </a:solidFill>
                <a:latin typeface="Arial" pitchFamily="34" charset="0"/>
                <a:cs typeface="Arial" pitchFamily="34" charset="0"/>
              </a:rPr>
              <a:t>Nel 2006 AOL (America Online), all’epoca il più grande Internet service provider del mondo , rese pubblicamente disponibili 650.000 </a:t>
            </a:r>
            <a:r>
              <a:rPr lang="it-IT" sz="2000" dirty="0" err="1">
                <a:solidFill>
                  <a:srgbClr val="7F7F7F"/>
                </a:solidFill>
                <a:latin typeface="Arial" pitchFamily="34" charset="0"/>
                <a:cs typeface="Arial" pitchFamily="34" charset="0"/>
              </a:rPr>
              <a:t>query</a:t>
            </a:r>
            <a:r>
              <a:rPr lang="it-IT" sz="2000" dirty="0">
                <a:solidFill>
                  <a:srgbClr val="7F7F7F"/>
                </a:solidFill>
                <a:latin typeface="Arial" pitchFamily="34" charset="0"/>
                <a:cs typeface="Arial" pitchFamily="34" charset="0"/>
              </a:rPr>
              <a:t> prodotte dagli utenti in un periodo di tre mesi, assieme alla lista delle </a:t>
            </a:r>
            <a:r>
              <a:rPr lang="it-IT" sz="2000" dirty="0" err="1">
                <a:solidFill>
                  <a:srgbClr val="7F7F7F"/>
                </a:solidFill>
                <a:latin typeface="Arial" pitchFamily="34" charset="0"/>
                <a:cs typeface="Arial" pitchFamily="34" charset="0"/>
              </a:rPr>
              <a:t>query</a:t>
            </a:r>
            <a:r>
              <a:rPr lang="it-IT" sz="2000" dirty="0">
                <a:solidFill>
                  <a:srgbClr val="7F7F7F"/>
                </a:solidFill>
                <a:latin typeface="Arial" pitchFamily="34" charset="0"/>
                <a:cs typeface="Arial" pitchFamily="34" charset="0"/>
              </a:rPr>
              <a:t> per numero di utenti e per Url cliccati. A partire da questi dati, assolutamente anonimi, il New York </a:t>
            </a:r>
            <a:r>
              <a:rPr lang="it-IT" sz="2000" dirty="0" err="1">
                <a:solidFill>
                  <a:srgbClr val="7F7F7F"/>
                </a:solidFill>
                <a:latin typeface="Arial" pitchFamily="34" charset="0"/>
                <a:cs typeface="Arial" pitchFamily="34" charset="0"/>
              </a:rPr>
              <a:t>Times</a:t>
            </a:r>
            <a:r>
              <a:rPr lang="it-IT" sz="2000" dirty="0">
                <a:solidFill>
                  <a:srgbClr val="7F7F7F"/>
                </a:solidFill>
                <a:latin typeface="Arial" pitchFamily="34" charset="0"/>
                <a:cs typeface="Arial" pitchFamily="34" charset="0"/>
              </a:rPr>
              <a:t> fu in grado di </a:t>
            </a:r>
            <a:r>
              <a:rPr lang="it-IT" sz="2000" i="1" dirty="0" err="1">
                <a:solidFill>
                  <a:srgbClr val="7F7F7F"/>
                </a:solidFill>
                <a:latin typeface="Arial" pitchFamily="34" charset="0"/>
                <a:cs typeface="Arial" pitchFamily="34" charset="0"/>
              </a:rPr>
              <a:t>de-anonimizzare</a:t>
            </a:r>
            <a:r>
              <a:rPr lang="it-IT" sz="2000" dirty="0">
                <a:solidFill>
                  <a:srgbClr val="7F7F7F"/>
                </a:solidFill>
                <a:latin typeface="Arial" pitchFamily="34" charset="0"/>
                <a:cs typeface="Arial" pitchFamily="34" charset="0"/>
              </a:rPr>
              <a:t> uno degli utenti afferente alle suddetta lista. Attraverso un alacre lavoro investigativo i giornalisti del </a:t>
            </a:r>
            <a:r>
              <a:rPr lang="it-IT" sz="2000" dirty="0" err="1">
                <a:solidFill>
                  <a:srgbClr val="7F7F7F"/>
                </a:solidFill>
                <a:latin typeface="Arial" pitchFamily="34" charset="0"/>
                <a:cs typeface="Arial" pitchFamily="34" charset="0"/>
              </a:rPr>
              <a:t>Times</a:t>
            </a:r>
            <a:r>
              <a:rPr lang="it-IT" sz="2000" dirty="0">
                <a:solidFill>
                  <a:srgbClr val="7F7F7F"/>
                </a:solidFill>
                <a:latin typeface="Arial" pitchFamily="34" charset="0"/>
                <a:cs typeface="Arial" pitchFamily="34" charset="0"/>
              </a:rPr>
              <a:t> riuscirono a svelare l’identità dell’utente 44179, ovvero </a:t>
            </a:r>
            <a:r>
              <a:rPr lang="it-IT" sz="2000" dirty="0" err="1">
                <a:solidFill>
                  <a:srgbClr val="7F7F7F"/>
                </a:solidFill>
                <a:latin typeface="Arial" pitchFamily="34" charset="0"/>
                <a:cs typeface="Arial" pitchFamily="34" charset="0"/>
              </a:rPr>
              <a:t>Thelma</a:t>
            </a:r>
            <a:r>
              <a:rPr lang="it-IT" sz="2000" dirty="0">
                <a:solidFill>
                  <a:srgbClr val="7F7F7F"/>
                </a:solidFill>
                <a:latin typeface="Arial" pitchFamily="34" charset="0"/>
                <a:cs typeface="Arial" pitchFamily="34" charset="0"/>
              </a:rPr>
              <a:t> Arnold, una donna di 62 anni, residente a </a:t>
            </a:r>
            <a:r>
              <a:rPr lang="it-IT" sz="2000" dirty="0" err="1">
                <a:solidFill>
                  <a:srgbClr val="7F7F7F"/>
                </a:solidFill>
                <a:latin typeface="Arial" pitchFamily="34" charset="0"/>
                <a:cs typeface="Arial" pitchFamily="34" charset="0"/>
              </a:rPr>
              <a:t>Lilburn</a:t>
            </a:r>
            <a:r>
              <a:rPr lang="it-IT" sz="2000" dirty="0">
                <a:solidFill>
                  <a:srgbClr val="7F7F7F"/>
                </a:solidFill>
                <a:latin typeface="Arial" pitchFamily="34" charset="0"/>
                <a:cs typeface="Arial" pitchFamily="34" charset="0"/>
              </a:rPr>
              <a:t>, Georgia, USA.</a:t>
            </a:r>
            <a:r>
              <a:rPr lang="en-US" sz="2000" dirty="0">
                <a:solidFill>
                  <a:srgbClr val="7F7F7F"/>
                </a:solidFill>
                <a:latin typeface="Arial" pitchFamily="34" charset="0"/>
                <a:cs typeface="Arial" pitchFamily="34" charset="0"/>
              </a:rPr>
              <a:t> </a:t>
            </a:r>
          </a:p>
          <a:p>
            <a:pPr algn="l"/>
            <a:endParaRPr lang="en-US" sz="2000" dirty="0">
              <a:solidFill>
                <a:srgbClr val="7F7F7F"/>
              </a:solidFill>
              <a:latin typeface="Arial" pitchFamily="34" charset="0"/>
              <a:cs typeface="Arial" pitchFamily="34" charset="0"/>
            </a:endParaRPr>
          </a:p>
          <a:p>
            <a:pPr algn="l"/>
            <a:endParaRPr lang="en-US" sz="2000" dirty="0">
              <a:solidFill>
                <a:srgbClr val="7F7F7F"/>
              </a:solidFill>
              <a:latin typeface="Arial" pitchFamily="34" charset="0"/>
              <a:cs typeface="Arial" pitchFamily="34" charset="0"/>
            </a:endParaRPr>
          </a:p>
          <a:p>
            <a:pPr algn="l">
              <a:defRPr/>
            </a:pPr>
            <a:endParaRPr lang="en-US" sz="2000" dirty="0">
              <a:solidFill>
                <a:srgbClr val="7F7F7F"/>
              </a:solidFill>
              <a:latin typeface="Arial" pitchFamily="34" charset="0"/>
              <a:cs typeface="Arial" pitchFamily="34" charset="0"/>
            </a:endParaRPr>
          </a:p>
          <a:p>
            <a:pPr algn="l">
              <a:buFont typeface="Arial" pitchFamily="34" charset="0"/>
              <a:buChar char="•"/>
              <a:defRPr/>
            </a:pPr>
            <a:endParaRPr lang="it-IT" sz="2000" dirty="0">
              <a:solidFill>
                <a:srgbClr val="7F7F7F"/>
              </a:solidFill>
              <a:latin typeface="Arial" pitchFamily="34" charset="0"/>
              <a:cs typeface="Arial" pitchFamily="34" charset="0"/>
            </a:endParaRPr>
          </a:p>
        </p:txBody>
      </p:sp>
      <p:sp>
        <p:nvSpPr>
          <p:cNvPr id="4" name="Rectangle 1"/>
          <p:cNvSpPr>
            <a:spLocks/>
          </p:cNvSpPr>
          <p:nvPr/>
        </p:nvSpPr>
        <p:spPr bwMode="auto">
          <a:xfrm>
            <a:off x="2637979" y="275920"/>
            <a:ext cx="4250844" cy="367921"/>
          </a:xfrm>
          <a:prstGeom prst="rect">
            <a:avLst/>
          </a:prstGeom>
          <a:noFill/>
          <a:ln w="12700">
            <a:noFill/>
            <a:miter lim="800000"/>
            <a:headEnd/>
            <a:tailEnd/>
          </a:ln>
        </p:spPr>
        <p:txBody>
          <a:bodyPr wrap="none" lIns="0" tIns="0" rIns="0" bIns="0" anchor="ctr">
            <a:spAutoFit/>
          </a:bodyPr>
          <a:lstStyle/>
          <a:p>
            <a:pPr algn="l"/>
            <a:r>
              <a:rPr lang="en-GB" sz="2391" b="1" dirty="0">
                <a:solidFill>
                  <a:srgbClr val="000100"/>
                </a:solidFill>
                <a:latin typeface="Arial" pitchFamily="34" charset="0"/>
                <a:ea typeface="MS PGothic" pitchFamily="34" charset="-128"/>
                <a:sym typeface="Arial" pitchFamily="34" charset="0"/>
              </a:rPr>
              <a:t>Digital Ethnography - Teoria  </a:t>
            </a:r>
          </a:p>
        </p:txBody>
      </p:sp>
    </p:spTree>
    <p:extLst>
      <p:ext uri="{BB962C8B-B14F-4D97-AF65-F5344CB8AC3E}">
        <p14:creationId xmlns:p14="http://schemas.microsoft.com/office/powerpoint/2010/main" val="204245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79" y="275920"/>
            <a:ext cx="4376198" cy="367921"/>
          </a:xfrm>
          <a:prstGeom prst="rect">
            <a:avLst/>
          </a:prstGeom>
          <a:noFill/>
          <a:ln w="12700">
            <a:noFill/>
            <a:miter lim="800000"/>
            <a:headEnd/>
            <a:tailEnd/>
          </a:ln>
        </p:spPr>
        <p:txBody>
          <a:bodyPr wrap="none" lIns="0" tIns="0" rIns="0" bIns="0" anchor="ctr">
            <a:spAutoFit/>
          </a:bodyPr>
          <a:lstStyle/>
          <a:p>
            <a:pPr algn="l"/>
            <a:r>
              <a:rPr lang="en-GB" sz="2391" b="1" dirty="0">
                <a:solidFill>
                  <a:srgbClr val="000100"/>
                </a:solidFill>
                <a:latin typeface="Arial" pitchFamily="34" charset="0"/>
                <a:ea typeface="MS PGothic" pitchFamily="34" charset="-128"/>
                <a:sym typeface="Arial" pitchFamily="34" charset="0"/>
              </a:rPr>
              <a:t>Digital Ethnography - Theory  </a:t>
            </a:r>
          </a:p>
        </p:txBody>
      </p:sp>
      <p:sp>
        <p:nvSpPr>
          <p:cNvPr id="7171" name="CasellaDiTesto 15"/>
          <p:cNvSpPr txBox="1">
            <a:spLocks noChangeArrowheads="1"/>
          </p:cNvSpPr>
          <p:nvPr/>
        </p:nvSpPr>
        <p:spPr bwMode="auto">
          <a:xfrm>
            <a:off x="1991544" y="908721"/>
            <a:ext cx="7505402" cy="6882269"/>
          </a:xfrm>
          <a:prstGeom prst="rect">
            <a:avLst/>
          </a:prstGeom>
          <a:noFill/>
          <a:ln w="9525">
            <a:noFill/>
            <a:miter lim="800000"/>
            <a:headEnd/>
            <a:tailEnd/>
          </a:ln>
        </p:spPr>
        <p:txBody>
          <a:bodyPr>
            <a:spAutoFit/>
          </a:bodyPr>
          <a:lstStyle/>
          <a:p>
            <a:pPr algn="l"/>
            <a:r>
              <a:rPr lang="it-IT" sz="2000" dirty="0">
                <a:solidFill>
                  <a:srgbClr val="0096DE"/>
                </a:solidFill>
                <a:latin typeface="Arial" pitchFamily="34" charset="0"/>
                <a:cs typeface="Arial" pitchFamily="34" charset="0"/>
              </a:rPr>
              <a:t>ONLINE GROUDEDNESS </a:t>
            </a:r>
            <a:endParaRPr lang="it-IT" sz="2000" dirty="0">
              <a:solidFill>
                <a:srgbClr val="7F7F7F"/>
              </a:solidFill>
              <a:latin typeface="Arial" pitchFamily="34" charset="0"/>
              <a:cs typeface="Arial" pitchFamily="34" charset="0"/>
            </a:endParaRPr>
          </a:p>
          <a:p>
            <a:pPr algn="l"/>
            <a:endParaRPr lang="it-IT" sz="2000" dirty="0">
              <a:solidFill>
                <a:srgbClr val="7F7F7F"/>
              </a:solidFill>
              <a:latin typeface="Arial" pitchFamily="34" charset="0"/>
              <a:cs typeface="Arial" pitchFamily="34" charset="0"/>
            </a:endParaRPr>
          </a:p>
          <a:p>
            <a:pPr algn="l"/>
            <a:r>
              <a:rPr lang="it-IT" sz="2000" dirty="0">
                <a:solidFill>
                  <a:srgbClr val="7F7F7F"/>
                </a:solidFill>
                <a:latin typeface="Arial" pitchFamily="34" charset="0"/>
                <a:cs typeface="Arial" pitchFamily="34" charset="0"/>
              </a:rPr>
              <a:t>Lo scopo della DMI è quello di inaugurare una nuova era della ricerca Internet-</a:t>
            </a:r>
            <a:r>
              <a:rPr lang="it-IT" sz="2000" dirty="0" err="1">
                <a:solidFill>
                  <a:srgbClr val="7F7F7F"/>
                </a:solidFill>
                <a:latin typeface="Arial" pitchFamily="34" charset="0"/>
                <a:cs typeface="Arial" pitchFamily="34" charset="0"/>
              </a:rPr>
              <a:t>based</a:t>
            </a:r>
            <a:r>
              <a:rPr lang="it-IT" sz="2000" dirty="0">
                <a:solidFill>
                  <a:srgbClr val="7F7F7F"/>
                </a:solidFill>
                <a:latin typeface="Arial" pitchFamily="34" charset="0"/>
                <a:cs typeface="Arial" pitchFamily="34" charset="0"/>
              </a:rPr>
              <a:t> in cui non c’è più bisogno di andare offline o di </a:t>
            </a:r>
            <a:r>
              <a:rPr lang="it-IT" sz="2000" dirty="0" err="1">
                <a:solidFill>
                  <a:srgbClr val="7F7F7F"/>
                </a:solidFill>
                <a:latin typeface="Arial" pitchFamily="34" charset="0"/>
                <a:cs typeface="Arial" pitchFamily="34" charset="0"/>
              </a:rPr>
              <a:t>virtualizzare</a:t>
            </a:r>
            <a:r>
              <a:rPr lang="it-IT" sz="2000" dirty="0">
                <a:solidFill>
                  <a:srgbClr val="7F7F7F"/>
                </a:solidFill>
                <a:latin typeface="Arial" pitchFamily="34" charset="0"/>
                <a:cs typeface="Arial" pitchFamily="34" charset="0"/>
              </a:rPr>
              <a:t> i metodi per studiare l’online. Anzi, semplicemente stando online si possono studiare e comprendere i processi culturali e le condizioni sociali offline.</a:t>
            </a:r>
          </a:p>
          <a:p>
            <a:pPr algn="l"/>
            <a:endParaRPr lang="it-IT" sz="2000" dirty="0">
              <a:solidFill>
                <a:srgbClr val="7F7F7F"/>
              </a:solidFill>
              <a:latin typeface="Arial" pitchFamily="34" charset="0"/>
              <a:cs typeface="Arial" pitchFamily="34" charset="0"/>
            </a:endParaRPr>
          </a:p>
          <a:p>
            <a:pPr algn="l"/>
            <a:r>
              <a:rPr lang="it-IT" sz="2000" dirty="0">
                <a:solidFill>
                  <a:srgbClr val="0096DE"/>
                </a:solidFill>
                <a:latin typeface="Arial" pitchFamily="34" charset="0"/>
                <a:cs typeface="Arial" pitchFamily="34" charset="0"/>
              </a:rPr>
              <a:t>FOLLOW THE MEDIUM ! </a:t>
            </a:r>
            <a:endParaRPr lang="it-IT" sz="2000" dirty="0">
              <a:solidFill>
                <a:srgbClr val="7F7F7F"/>
              </a:solidFill>
              <a:latin typeface="Arial" pitchFamily="34" charset="0"/>
              <a:cs typeface="Arial" pitchFamily="34" charset="0"/>
            </a:endParaRPr>
          </a:p>
          <a:p>
            <a:pPr algn="l"/>
            <a:endParaRPr lang="it-IT" sz="2000" dirty="0">
              <a:solidFill>
                <a:srgbClr val="7F7F7F"/>
              </a:solidFill>
              <a:latin typeface="Arial" pitchFamily="34" charset="0"/>
              <a:cs typeface="Arial" pitchFamily="34" charset="0"/>
            </a:endParaRPr>
          </a:p>
          <a:p>
            <a:pPr algn="l"/>
            <a:r>
              <a:rPr lang="it-IT" sz="2000" dirty="0">
                <a:solidFill>
                  <a:srgbClr val="7F7F7F"/>
                </a:solidFill>
                <a:latin typeface="Arial" pitchFamily="34" charset="0"/>
                <a:cs typeface="Arial" pitchFamily="34" charset="0"/>
              </a:rPr>
              <a:t>È a partire da questi presupposti che </a:t>
            </a:r>
            <a:r>
              <a:rPr lang="it-IT" sz="2000" dirty="0" err="1">
                <a:solidFill>
                  <a:srgbClr val="7F7F7F"/>
                </a:solidFill>
                <a:latin typeface="Arial" pitchFamily="34" charset="0"/>
                <a:cs typeface="Arial" pitchFamily="34" charset="0"/>
              </a:rPr>
              <a:t>Rogers</a:t>
            </a:r>
            <a:r>
              <a:rPr lang="it-IT" sz="2000" dirty="0">
                <a:solidFill>
                  <a:srgbClr val="7F7F7F"/>
                </a:solidFill>
                <a:latin typeface="Arial" pitchFamily="34" charset="0"/>
                <a:cs typeface="Arial" pitchFamily="34" charset="0"/>
              </a:rPr>
              <a:t> conia il termine </a:t>
            </a:r>
            <a:r>
              <a:rPr lang="it-IT" sz="2000" b="1" dirty="0">
                <a:solidFill>
                  <a:srgbClr val="7F7F7F"/>
                </a:solidFill>
                <a:latin typeface="Arial" pitchFamily="34" charset="0"/>
                <a:cs typeface="Arial" pitchFamily="34" charset="0"/>
              </a:rPr>
              <a:t>online</a:t>
            </a:r>
            <a:r>
              <a:rPr lang="it-IT" sz="2000" dirty="0">
                <a:solidFill>
                  <a:srgbClr val="7F7F7F"/>
                </a:solidFill>
                <a:latin typeface="Arial" pitchFamily="34" charset="0"/>
                <a:cs typeface="Arial" pitchFamily="34" charset="0"/>
              </a:rPr>
              <a:t> </a:t>
            </a:r>
            <a:r>
              <a:rPr lang="it-IT" sz="2000" b="1" dirty="0" err="1">
                <a:solidFill>
                  <a:srgbClr val="7F7F7F"/>
                </a:solidFill>
                <a:latin typeface="Arial" pitchFamily="34" charset="0"/>
                <a:cs typeface="Arial" pitchFamily="34" charset="0"/>
              </a:rPr>
              <a:t>groundedness</a:t>
            </a:r>
            <a:r>
              <a:rPr lang="it-IT" sz="2000" dirty="0">
                <a:solidFill>
                  <a:srgbClr val="7F7F7F"/>
                </a:solidFill>
                <a:latin typeface="Arial" pitchFamily="34" charset="0"/>
                <a:cs typeface="Arial" pitchFamily="34" charset="0"/>
              </a:rPr>
              <a:t>, con ciò intendendo lo sforzo e il tentativo dei metodi digitali di ‘</a:t>
            </a:r>
            <a:r>
              <a:rPr lang="it-IT" sz="2000" i="1" dirty="0">
                <a:solidFill>
                  <a:srgbClr val="7F7F7F"/>
                </a:solidFill>
                <a:latin typeface="Arial" pitchFamily="34" charset="0"/>
                <a:cs typeface="Arial" pitchFamily="34" charset="0"/>
              </a:rPr>
              <a:t>imparare dal medium</a:t>
            </a:r>
            <a:r>
              <a:rPr lang="it-IT" sz="2000" dirty="0">
                <a:solidFill>
                  <a:srgbClr val="7F7F7F"/>
                </a:solidFill>
                <a:latin typeface="Arial" pitchFamily="34" charset="0"/>
                <a:cs typeface="Arial" pitchFamily="34" charset="0"/>
              </a:rPr>
              <a:t>’ (‘</a:t>
            </a:r>
            <a:r>
              <a:rPr lang="it-IT" sz="2000" dirty="0" err="1">
                <a:solidFill>
                  <a:srgbClr val="7F7F7F"/>
                </a:solidFill>
                <a:latin typeface="Arial" pitchFamily="34" charset="0"/>
                <a:cs typeface="Arial" pitchFamily="34" charset="0"/>
              </a:rPr>
              <a:t>follow</a:t>
            </a:r>
            <a:r>
              <a:rPr lang="it-IT" sz="2000" dirty="0">
                <a:solidFill>
                  <a:srgbClr val="7F7F7F"/>
                </a:solidFill>
                <a:latin typeface="Arial" pitchFamily="34" charset="0"/>
                <a:cs typeface="Arial" pitchFamily="34" charset="0"/>
              </a:rPr>
              <a:t> the medium’). Per imparare dal medium </a:t>
            </a:r>
            <a:r>
              <a:rPr lang="it-IT" sz="2000" dirty="0" err="1">
                <a:solidFill>
                  <a:srgbClr val="7F7F7F"/>
                </a:solidFill>
                <a:latin typeface="Arial" pitchFamily="34" charset="0"/>
                <a:cs typeface="Arial" pitchFamily="34" charset="0"/>
              </a:rPr>
              <a:t>Rogers</a:t>
            </a:r>
            <a:r>
              <a:rPr lang="it-IT" sz="2000" dirty="0">
                <a:solidFill>
                  <a:srgbClr val="7F7F7F"/>
                </a:solidFill>
                <a:latin typeface="Arial" pitchFamily="34" charset="0"/>
                <a:cs typeface="Arial" pitchFamily="34" charset="0"/>
              </a:rPr>
              <a:t> intende comprendere e fare propria la logica e il funzionamento dei metodi che la Rete ‘applica a se stessa’ per raccogliere, catalogare e analizzare i dati che su di essa vengono immessi.</a:t>
            </a:r>
          </a:p>
          <a:p>
            <a:pPr algn="l"/>
            <a:r>
              <a:rPr lang="it-IT" sz="1687" dirty="0">
                <a:solidFill>
                  <a:srgbClr val="7F7F7F"/>
                </a:solidFill>
                <a:latin typeface="Arial" pitchFamily="34" charset="0"/>
                <a:cs typeface="Arial" pitchFamily="34" charset="0"/>
              </a:rPr>
              <a:t>  </a:t>
            </a:r>
          </a:p>
          <a:p>
            <a:pPr algn="l"/>
            <a:endParaRPr lang="it-IT" sz="1687" dirty="0">
              <a:solidFill>
                <a:srgbClr val="7F7F7F"/>
              </a:solidFill>
              <a:latin typeface="Arial" pitchFamily="34" charset="0"/>
              <a:cs typeface="Arial" pitchFamily="34" charset="0"/>
            </a:endParaRPr>
          </a:p>
          <a:p>
            <a:pPr algn="l"/>
            <a:endParaRPr lang="it-IT" sz="1687" dirty="0">
              <a:solidFill>
                <a:srgbClr val="7F7F7F"/>
              </a:solidFill>
              <a:latin typeface="Arial" pitchFamily="34" charset="0"/>
              <a:cs typeface="Arial" pitchFamily="34" charset="0"/>
            </a:endParaRPr>
          </a:p>
          <a:p>
            <a:pPr algn="l"/>
            <a:endParaRPr lang="it-IT" sz="1687" dirty="0">
              <a:solidFill>
                <a:srgbClr val="7F7F7F"/>
              </a:solidFill>
              <a:latin typeface="Arial" pitchFamily="34" charset="0"/>
              <a:cs typeface="Arial" pitchFamily="34" charset="0"/>
            </a:endParaRPr>
          </a:p>
          <a:p>
            <a:pPr algn="l">
              <a:defRPr/>
            </a:pPr>
            <a:endParaRPr lang="it-IT" sz="1687" dirty="0">
              <a:solidFill>
                <a:srgbClr val="7F7F7F"/>
              </a:solidFill>
              <a:latin typeface="Arial" pitchFamily="34" charset="0"/>
              <a:cs typeface="Arial" pitchFamily="34" charset="0"/>
            </a:endParaRPr>
          </a:p>
          <a:p>
            <a:pPr algn="l">
              <a:buFont typeface="Arial" pitchFamily="34" charset="0"/>
              <a:buChar char="•"/>
              <a:defRPr/>
            </a:pPr>
            <a:endParaRPr lang="it-IT" sz="1687"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183204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p:cNvSpPr>
          <p:nvPr/>
        </p:nvSpPr>
        <p:spPr bwMode="auto">
          <a:xfrm>
            <a:off x="2063552" y="1196753"/>
            <a:ext cx="7720054" cy="4303603"/>
          </a:xfrm>
          <a:prstGeom prst="rect">
            <a:avLst/>
          </a:prstGeom>
          <a:noFill/>
          <a:ln w="12700" cap="flat">
            <a:noFill/>
            <a:miter lim="800000"/>
            <a:headEnd type="none" w="med" len="med"/>
            <a:tailEnd type="none" w="med" len="med"/>
          </a:ln>
        </p:spPr>
        <p:txBody>
          <a:bodyPr lIns="0" tIns="0" rIns="0" bIns="0"/>
          <a:lstStyle/>
          <a:p>
            <a:pPr algn="l"/>
            <a:r>
              <a:rPr lang="it-IT" sz="2400" dirty="0">
                <a:solidFill>
                  <a:srgbClr val="0096DD"/>
                </a:solidFill>
                <a:latin typeface="Arial" pitchFamily="34" charset="0"/>
                <a:ea typeface="Helvetica Neue" charset="0"/>
                <a:cs typeface="Arial" pitchFamily="34" charset="0"/>
                <a:sym typeface="Helvetica Neue" charset="0"/>
              </a:rPr>
              <a:t>Framework Teorico</a:t>
            </a:r>
            <a:r>
              <a:rPr lang="it-IT" sz="2400" dirty="0">
                <a:solidFill>
                  <a:schemeClr val="bg1">
                    <a:lumMod val="50000"/>
                  </a:schemeClr>
                </a:solidFill>
                <a:latin typeface="Arial" pitchFamily="34" charset="0"/>
                <a:ea typeface="Helvetica Neue" charset="0"/>
                <a:cs typeface="Arial" pitchFamily="34" charset="0"/>
                <a:sym typeface="Helvetica Neue" charset="0"/>
              </a:rPr>
              <a:t>: </a:t>
            </a:r>
            <a:r>
              <a:rPr lang="it-IT" sz="2400" dirty="0" err="1">
                <a:solidFill>
                  <a:schemeClr val="bg1">
                    <a:lumMod val="50000"/>
                  </a:schemeClr>
                </a:solidFill>
                <a:latin typeface="Arial" pitchFamily="34" charset="0"/>
                <a:ea typeface="Helvetica Neue" charset="0"/>
                <a:cs typeface="Arial" pitchFamily="34" charset="0"/>
                <a:sym typeface="Helvetica Neue" charset="0"/>
              </a:rPr>
              <a:t>Actor</a:t>
            </a:r>
            <a:r>
              <a:rPr lang="it-IT" sz="2400" dirty="0">
                <a:solidFill>
                  <a:schemeClr val="bg1">
                    <a:lumMod val="50000"/>
                  </a:schemeClr>
                </a:solidFill>
                <a:latin typeface="Arial" pitchFamily="34" charset="0"/>
                <a:ea typeface="Helvetica Neue" charset="0"/>
                <a:cs typeface="Arial" pitchFamily="34" charset="0"/>
                <a:sym typeface="Helvetica Neue" charset="0"/>
              </a:rPr>
              <a:t>-Network-</a:t>
            </a:r>
            <a:r>
              <a:rPr lang="it-IT" sz="2400" dirty="0" err="1">
                <a:solidFill>
                  <a:schemeClr val="bg1">
                    <a:lumMod val="50000"/>
                  </a:schemeClr>
                </a:solidFill>
                <a:latin typeface="Arial" pitchFamily="34" charset="0"/>
                <a:ea typeface="Helvetica Neue" charset="0"/>
                <a:cs typeface="Arial" pitchFamily="34" charset="0"/>
                <a:sym typeface="Helvetica Neue" charset="0"/>
              </a:rPr>
              <a:t>Theory</a:t>
            </a:r>
            <a:r>
              <a:rPr lang="it-IT" sz="2400" dirty="0">
                <a:solidFill>
                  <a:schemeClr val="bg1">
                    <a:lumMod val="50000"/>
                  </a:schemeClr>
                </a:solidFill>
                <a:latin typeface="Arial" pitchFamily="34" charset="0"/>
                <a:ea typeface="Helvetica Neue" charset="0"/>
                <a:cs typeface="Arial" pitchFamily="34" charset="0"/>
                <a:sym typeface="Helvetica Neue" charset="0"/>
              </a:rPr>
              <a:t> (Bruno </a:t>
            </a:r>
            <a:r>
              <a:rPr lang="it-IT" sz="2400" dirty="0" err="1">
                <a:solidFill>
                  <a:schemeClr val="bg1">
                    <a:lumMod val="50000"/>
                  </a:schemeClr>
                </a:solidFill>
                <a:latin typeface="Arial" pitchFamily="34" charset="0"/>
                <a:ea typeface="Helvetica Neue" charset="0"/>
                <a:cs typeface="Arial" pitchFamily="34" charset="0"/>
                <a:sym typeface="Helvetica Neue" charset="0"/>
              </a:rPr>
              <a:t>Latour</a:t>
            </a:r>
            <a:r>
              <a:rPr lang="it-IT" sz="2400" dirty="0">
                <a:solidFill>
                  <a:schemeClr val="bg1">
                    <a:lumMod val="50000"/>
                  </a:schemeClr>
                </a:solidFill>
                <a:latin typeface="Arial" pitchFamily="34" charset="0"/>
                <a:ea typeface="Helvetica Neue" charset="0"/>
                <a:cs typeface="Arial" pitchFamily="34" charset="0"/>
                <a:sym typeface="Helvetica Neue" charset="0"/>
              </a:rPr>
              <a:t>, Michel </a:t>
            </a:r>
            <a:r>
              <a:rPr lang="it-IT" sz="2400" dirty="0" err="1">
                <a:solidFill>
                  <a:schemeClr val="bg1">
                    <a:lumMod val="50000"/>
                  </a:schemeClr>
                </a:solidFill>
                <a:latin typeface="Arial" pitchFamily="34" charset="0"/>
                <a:ea typeface="Helvetica Neue" charset="0"/>
                <a:cs typeface="Arial" pitchFamily="34" charset="0"/>
                <a:sym typeface="Helvetica Neue" charset="0"/>
              </a:rPr>
              <a:t>Callon</a:t>
            </a:r>
            <a:r>
              <a:rPr lang="it-IT" sz="2400" dirty="0">
                <a:solidFill>
                  <a:schemeClr val="bg1">
                    <a:lumMod val="50000"/>
                  </a:schemeClr>
                </a:solidFill>
                <a:latin typeface="Arial" pitchFamily="34" charset="0"/>
                <a:ea typeface="Helvetica Neue" charset="0"/>
                <a:cs typeface="Arial" pitchFamily="34" charset="0"/>
                <a:sym typeface="Helvetica Neue" charset="0"/>
              </a:rPr>
              <a:t>)</a:t>
            </a:r>
          </a:p>
          <a:p>
            <a:pPr algn="l"/>
            <a:r>
              <a:rPr lang="it-IT" sz="2400" dirty="0">
                <a:solidFill>
                  <a:schemeClr val="bg1">
                    <a:lumMod val="50000"/>
                  </a:schemeClr>
                </a:solidFill>
                <a:latin typeface="Arial" pitchFamily="34" charset="0"/>
                <a:ea typeface="Helvetica Neue" charset="0"/>
                <a:cs typeface="Arial" pitchFamily="34" charset="0"/>
                <a:sym typeface="Helvetica Neue" charset="0"/>
              </a:rPr>
              <a:t> </a:t>
            </a:r>
          </a:p>
          <a:p>
            <a:pPr algn="l"/>
            <a:r>
              <a:rPr lang="it-IT" sz="2400" dirty="0" err="1">
                <a:solidFill>
                  <a:srgbClr val="0096DD"/>
                </a:solidFill>
                <a:latin typeface="Arial" pitchFamily="34" charset="0"/>
                <a:ea typeface="Helvetica Neue" charset="0"/>
                <a:cs typeface="Arial" pitchFamily="34" charset="0"/>
                <a:sym typeface="Helvetica Neue" charset="0"/>
              </a:rPr>
              <a:t>Follow</a:t>
            </a:r>
            <a:r>
              <a:rPr lang="it-IT" sz="2400" dirty="0">
                <a:solidFill>
                  <a:srgbClr val="0096DD"/>
                </a:solidFill>
                <a:latin typeface="Arial" pitchFamily="34" charset="0"/>
                <a:ea typeface="Helvetica Neue" charset="0"/>
                <a:cs typeface="Arial" pitchFamily="34" charset="0"/>
                <a:sym typeface="Helvetica Neue" charset="0"/>
              </a:rPr>
              <a:t> the </a:t>
            </a:r>
            <a:r>
              <a:rPr lang="it-IT" sz="2400" dirty="0" err="1">
                <a:solidFill>
                  <a:srgbClr val="0096DD"/>
                </a:solidFill>
                <a:latin typeface="Arial" pitchFamily="34" charset="0"/>
                <a:ea typeface="Helvetica Neue" charset="0"/>
                <a:cs typeface="Arial" pitchFamily="34" charset="0"/>
                <a:sym typeface="Helvetica Neue" charset="0"/>
              </a:rPr>
              <a:t>natives</a:t>
            </a:r>
            <a:r>
              <a:rPr lang="it-IT" sz="2400" dirty="0">
                <a:solidFill>
                  <a:schemeClr val="bg1">
                    <a:lumMod val="50000"/>
                  </a:schemeClr>
                </a:solidFill>
                <a:latin typeface="Arial" pitchFamily="34" charset="0"/>
                <a:ea typeface="Helvetica Neue" charset="0"/>
                <a:cs typeface="Arial" pitchFamily="34" charset="0"/>
                <a:sym typeface="Helvetica Neue" charset="0"/>
              </a:rPr>
              <a:t>: ovvero comprendere e descrivere le formazioni sociali naturalmente emergenti dai network interazionali – tenendo sempre a mente che anche gli attori </a:t>
            </a:r>
            <a:r>
              <a:rPr lang="it-IT" sz="2400" b="1" dirty="0">
                <a:solidFill>
                  <a:schemeClr val="bg1">
                    <a:lumMod val="50000"/>
                  </a:schemeClr>
                </a:solidFill>
                <a:latin typeface="Arial" pitchFamily="34" charset="0"/>
                <a:ea typeface="Helvetica Neue" charset="0"/>
                <a:cs typeface="Arial" pitchFamily="34" charset="0"/>
                <a:sym typeface="Helvetica Neue" charset="0"/>
              </a:rPr>
              <a:t>non</a:t>
            </a:r>
            <a:r>
              <a:rPr lang="it-IT" sz="2400" dirty="0">
                <a:solidFill>
                  <a:schemeClr val="bg1">
                    <a:lumMod val="50000"/>
                  </a:schemeClr>
                </a:solidFill>
                <a:latin typeface="Arial" pitchFamily="34" charset="0"/>
                <a:ea typeface="Helvetica Neue" charset="0"/>
                <a:cs typeface="Arial" pitchFamily="34" charset="0"/>
                <a:sym typeface="Helvetica Neue" charset="0"/>
              </a:rPr>
              <a:t> </a:t>
            </a:r>
            <a:r>
              <a:rPr lang="it-IT" sz="2400" b="1" dirty="0">
                <a:solidFill>
                  <a:schemeClr val="bg1">
                    <a:lumMod val="50000"/>
                  </a:schemeClr>
                </a:solidFill>
                <a:latin typeface="Arial" pitchFamily="34" charset="0"/>
                <a:ea typeface="Helvetica Neue" charset="0"/>
                <a:cs typeface="Arial" pitchFamily="34" charset="0"/>
                <a:sym typeface="Helvetica Neue" charset="0"/>
              </a:rPr>
              <a:t>umani</a:t>
            </a:r>
            <a:r>
              <a:rPr lang="it-IT" sz="2400" dirty="0">
                <a:solidFill>
                  <a:schemeClr val="bg1">
                    <a:lumMod val="50000"/>
                  </a:schemeClr>
                </a:solidFill>
                <a:latin typeface="Arial" pitchFamily="34" charset="0"/>
                <a:ea typeface="Helvetica Neue" charset="0"/>
                <a:cs typeface="Arial" pitchFamily="34" charset="0"/>
                <a:sym typeface="Helvetica Neue" charset="0"/>
              </a:rPr>
              <a:t> (es. </a:t>
            </a:r>
            <a:r>
              <a:rPr lang="it-IT" sz="2400" dirty="0" err="1">
                <a:solidFill>
                  <a:schemeClr val="bg1">
                    <a:lumMod val="50000"/>
                  </a:schemeClr>
                </a:solidFill>
                <a:latin typeface="Arial" pitchFamily="34" charset="0"/>
                <a:ea typeface="Helvetica Neue" charset="0"/>
                <a:cs typeface="Arial" pitchFamily="34" charset="0"/>
                <a:sym typeface="Helvetica Neue" charset="0"/>
              </a:rPr>
              <a:t>Twitter</a:t>
            </a:r>
            <a:r>
              <a:rPr lang="it-IT" sz="2400" dirty="0">
                <a:solidFill>
                  <a:schemeClr val="bg1">
                    <a:lumMod val="50000"/>
                  </a:schemeClr>
                </a:solidFill>
                <a:latin typeface="Arial" pitchFamily="34" charset="0"/>
                <a:ea typeface="Helvetica Neue" charset="0"/>
                <a:cs typeface="Arial" pitchFamily="34" charset="0"/>
                <a:sym typeface="Helvetica Neue" charset="0"/>
              </a:rPr>
              <a:t>) giocano un ruolo nei suddetti processi di costruzione sociale.   </a:t>
            </a:r>
          </a:p>
          <a:p>
            <a:pPr algn="l"/>
            <a:endParaRPr lang="it-IT" sz="2400"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828"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828"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828"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828" dirty="0">
              <a:solidFill>
                <a:schemeClr val="bg1">
                  <a:lumMod val="50000"/>
                </a:schemeClr>
              </a:solidFill>
              <a:latin typeface="Helvetica Neue" charset="0"/>
              <a:ea typeface="Helvetica Neue" charset="0"/>
              <a:cs typeface="Helvetica Neue" charset="0"/>
              <a:sym typeface="Helvetica Neue" charset="0"/>
            </a:endParaRPr>
          </a:p>
        </p:txBody>
      </p:sp>
      <p:sp>
        <p:nvSpPr>
          <p:cNvPr id="4" name="Rectangle 1"/>
          <p:cNvSpPr>
            <a:spLocks/>
          </p:cNvSpPr>
          <p:nvPr/>
        </p:nvSpPr>
        <p:spPr bwMode="auto">
          <a:xfrm>
            <a:off x="2637979" y="275920"/>
            <a:ext cx="4376198" cy="367921"/>
          </a:xfrm>
          <a:prstGeom prst="rect">
            <a:avLst/>
          </a:prstGeom>
          <a:noFill/>
          <a:ln w="12700">
            <a:noFill/>
            <a:miter lim="800000"/>
            <a:headEnd/>
            <a:tailEnd/>
          </a:ln>
        </p:spPr>
        <p:txBody>
          <a:bodyPr wrap="none" lIns="0" tIns="0" rIns="0" bIns="0" anchor="ctr">
            <a:spAutoFit/>
          </a:bodyPr>
          <a:lstStyle/>
          <a:p>
            <a:pPr algn="l"/>
            <a:r>
              <a:rPr lang="en-GB" sz="2391" b="1" dirty="0">
                <a:solidFill>
                  <a:srgbClr val="000100"/>
                </a:solidFill>
                <a:latin typeface="Arial" pitchFamily="34" charset="0"/>
                <a:ea typeface="MS PGothic" pitchFamily="34" charset="-128"/>
                <a:sym typeface="Arial" pitchFamily="34" charset="0"/>
              </a:rPr>
              <a:t>Digital Ethnography - Theory  </a:t>
            </a:r>
          </a:p>
        </p:txBody>
      </p:sp>
    </p:spTree>
    <p:extLst>
      <p:ext uri="{BB962C8B-B14F-4D97-AF65-F5344CB8AC3E}">
        <p14:creationId xmlns:p14="http://schemas.microsoft.com/office/powerpoint/2010/main" val="214838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p:cNvSpPr>
          <p:nvPr/>
        </p:nvSpPr>
        <p:spPr bwMode="auto">
          <a:xfrm>
            <a:off x="1919536" y="836713"/>
            <a:ext cx="7720054" cy="4303603"/>
          </a:xfrm>
          <a:prstGeom prst="rect">
            <a:avLst/>
          </a:prstGeom>
          <a:noFill/>
          <a:ln w="12700" cap="flat">
            <a:noFill/>
            <a:miter lim="800000"/>
            <a:headEnd type="none" w="med" len="med"/>
            <a:tailEnd type="none" w="med" len="med"/>
          </a:ln>
        </p:spPr>
        <p:txBody>
          <a:bodyPr lIns="0" tIns="0" rIns="0" bIns="0"/>
          <a:lstStyle/>
          <a:p>
            <a:pPr algn="l"/>
            <a:r>
              <a:rPr lang="it-IT" sz="2400" dirty="0">
                <a:solidFill>
                  <a:srgbClr val="0096DD"/>
                </a:solidFill>
                <a:latin typeface="Arial" pitchFamily="34" charset="0"/>
                <a:ea typeface="Helvetica Neue" charset="0"/>
                <a:cs typeface="Arial" pitchFamily="34" charset="0"/>
                <a:sym typeface="Helvetica Neue" charset="0"/>
              </a:rPr>
              <a:t>1) Digital </a:t>
            </a:r>
            <a:r>
              <a:rPr lang="it-IT" sz="2400" dirty="0" err="1">
                <a:solidFill>
                  <a:srgbClr val="0096DD"/>
                </a:solidFill>
                <a:latin typeface="Arial" pitchFamily="34" charset="0"/>
                <a:ea typeface="Helvetica Neue" charset="0"/>
                <a:cs typeface="Arial" pitchFamily="34" charset="0"/>
                <a:sym typeface="Helvetica Neue" charset="0"/>
              </a:rPr>
              <a:t>Ethnography</a:t>
            </a:r>
            <a:r>
              <a:rPr lang="it-IT" sz="2400" dirty="0">
                <a:solidFill>
                  <a:schemeClr val="bg1">
                    <a:lumMod val="50000"/>
                  </a:schemeClr>
                </a:solidFill>
                <a:latin typeface="Arial" pitchFamily="34" charset="0"/>
                <a:ea typeface="Helvetica Neue" charset="0"/>
                <a:cs typeface="Arial" pitchFamily="34" charset="0"/>
                <a:sym typeface="Helvetica Neue" charset="0"/>
              </a:rPr>
              <a:t>: mix di </a:t>
            </a:r>
            <a:r>
              <a:rPr lang="it-IT" sz="2400" dirty="0" err="1">
                <a:solidFill>
                  <a:schemeClr val="bg1">
                    <a:lumMod val="50000"/>
                  </a:schemeClr>
                </a:solidFill>
                <a:latin typeface="Arial" pitchFamily="34" charset="0"/>
                <a:ea typeface="Helvetica Neue" charset="0"/>
                <a:cs typeface="Arial" pitchFamily="34" charset="0"/>
                <a:sym typeface="Helvetica Neue" charset="0"/>
              </a:rPr>
              <a:t>Sentiment</a:t>
            </a:r>
            <a:r>
              <a:rPr lang="it-IT" sz="2400" dirty="0">
                <a:solidFill>
                  <a:schemeClr val="bg1">
                    <a:lumMod val="50000"/>
                  </a:schemeClr>
                </a:solidFill>
                <a:latin typeface="Arial" pitchFamily="34" charset="0"/>
                <a:ea typeface="Helvetica Neue" charset="0"/>
                <a:cs typeface="Arial" pitchFamily="34" charset="0"/>
                <a:sym typeface="Helvetica Neue" charset="0"/>
              </a:rPr>
              <a:t> Analysis, Content Analysis, Network Analysis, and </a:t>
            </a:r>
            <a:r>
              <a:rPr lang="it-IT" sz="2400" dirty="0" err="1">
                <a:solidFill>
                  <a:schemeClr val="bg1">
                    <a:lumMod val="50000"/>
                  </a:schemeClr>
                </a:solidFill>
                <a:latin typeface="Arial" pitchFamily="34" charset="0"/>
                <a:ea typeface="Helvetica Neue" charset="0"/>
                <a:cs typeface="Arial" pitchFamily="34" charset="0"/>
                <a:sym typeface="Helvetica Neue" charset="0"/>
              </a:rPr>
              <a:t>Discourse</a:t>
            </a:r>
            <a:r>
              <a:rPr lang="it-IT" sz="2400" dirty="0">
                <a:solidFill>
                  <a:schemeClr val="bg1">
                    <a:lumMod val="50000"/>
                  </a:schemeClr>
                </a:solidFill>
                <a:latin typeface="Arial" pitchFamily="34" charset="0"/>
                <a:ea typeface="Helvetica Neue" charset="0"/>
                <a:cs typeface="Arial" pitchFamily="34" charset="0"/>
                <a:sym typeface="Helvetica Neue" charset="0"/>
              </a:rPr>
              <a:t> Analysis.  </a:t>
            </a:r>
            <a:endParaRPr lang="it-IT" sz="2400" dirty="0">
              <a:solidFill>
                <a:srgbClr val="0096DD"/>
              </a:solidFill>
              <a:latin typeface="Arial" pitchFamily="34" charset="0"/>
              <a:ea typeface="Helvetica Neue" charset="0"/>
              <a:cs typeface="Arial" pitchFamily="34" charset="0"/>
              <a:sym typeface="Helvetica Neue" charset="0"/>
            </a:endParaRPr>
          </a:p>
          <a:p>
            <a:pPr algn="l"/>
            <a:endParaRPr lang="it-IT" sz="2400" dirty="0">
              <a:solidFill>
                <a:srgbClr val="0096DD"/>
              </a:solidFill>
              <a:latin typeface="Arial" pitchFamily="34" charset="0"/>
              <a:ea typeface="Helvetica Neue" charset="0"/>
              <a:cs typeface="Arial" pitchFamily="34" charset="0"/>
              <a:sym typeface="Helvetica Neue" charset="0"/>
            </a:endParaRPr>
          </a:p>
          <a:p>
            <a:pPr algn="l"/>
            <a:r>
              <a:rPr lang="it-IT" sz="2400" dirty="0">
                <a:solidFill>
                  <a:srgbClr val="0096DD"/>
                </a:solidFill>
                <a:latin typeface="Arial" pitchFamily="34" charset="0"/>
                <a:ea typeface="Helvetica Neue" charset="0"/>
                <a:cs typeface="Arial" pitchFamily="34" charset="0"/>
                <a:sym typeface="Helvetica Neue" charset="0"/>
              </a:rPr>
              <a:t>2) Digital </a:t>
            </a:r>
            <a:r>
              <a:rPr lang="it-IT" sz="2400" dirty="0" err="1">
                <a:solidFill>
                  <a:srgbClr val="0096DD"/>
                </a:solidFill>
                <a:latin typeface="Arial" pitchFamily="34" charset="0"/>
                <a:ea typeface="Helvetica Neue" charset="0"/>
                <a:cs typeface="Arial" pitchFamily="34" charset="0"/>
                <a:sym typeface="Helvetica Neue" charset="0"/>
              </a:rPr>
              <a:t>Ethnography</a:t>
            </a:r>
            <a:r>
              <a:rPr lang="it-IT" sz="2400" dirty="0">
                <a:solidFill>
                  <a:srgbClr val="0096DD"/>
                </a:solidFill>
                <a:latin typeface="Arial" pitchFamily="34" charset="0"/>
                <a:ea typeface="Helvetica Neue" charset="0"/>
                <a:cs typeface="Arial" pitchFamily="34" charset="0"/>
                <a:sym typeface="Helvetica Neue" charset="0"/>
              </a:rPr>
              <a:t> </a:t>
            </a:r>
            <a:r>
              <a:rPr lang="it-IT" sz="2400" dirty="0">
                <a:solidFill>
                  <a:schemeClr val="bg1">
                    <a:lumMod val="50000"/>
                  </a:schemeClr>
                </a:solidFill>
                <a:latin typeface="Arial" pitchFamily="34" charset="0"/>
                <a:ea typeface="Helvetica Neue" charset="0"/>
                <a:cs typeface="Arial" pitchFamily="34" charset="0"/>
                <a:sym typeface="Helvetica Neue" charset="0"/>
              </a:rPr>
              <a:t>≠ etnografia agita sull’Internet, quanto piuttosto un’etnografia sia ben fondata sui </a:t>
            </a:r>
            <a:r>
              <a:rPr lang="it-IT" sz="2400" b="1" dirty="0">
                <a:solidFill>
                  <a:schemeClr val="bg1">
                    <a:lumMod val="50000"/>
                  </a:schemeClr>
                </a:solidFill>
                <a:latin typeface="Arial" pitchFamily="34" charset="0"/>
                <a:ea typeface="Helvetica Neue" charset="0"/>
                <a:cs typeface="Arial" pitchFamily="34" charset="0"/>
                <a:sym typeface="Helvetica Neue" charset="0"/>
              </a:rPr>
              <a:t>Digital</a:t>
            </a:r>
            <a:r>
              <a:rPr lang="it-IT" sz="2400" dirty="0">
                <a:solidFill>
                  <a:schemeClr val="bg1">
                    <a:lumMod val="50000"/>
                  </a:schemeClr>
                </a:solidFill>
                <a:latin typeface="Arial" pitchFamily="34" charset="0"/>
                <a:ea typeface="Helvetica Neue" charset="0"/>
                <a:cs typeface="Arial" pitchFamily="34" charset="0"/>
                <a:sym typeface="Helvetica Neue" charset="0"/>
              </a:rPr>
              <a:t> </a:t>
            </a:r>
            <a:r>
              <a:rPr lang="it-IT" sz="2400" b="1" dirty="0" err="1">
                <a:solidFill>
                  <a:schemeClr val="bg1">
                    <a:lumMod val="50000"/>
                  </a:schemeClr>
                </a:solidFill>
                <a:latin typeface="Arial" pitchFamily="34" charset="0"/>
                <a:ea typeface="Helvetica Neue" charset="0"/>
                <a:cs typeface="Arial" pitchFamily="34" charset="0"/>
                <a:sym typeface="Helvetica Neue" charset="0"/>
              </a:rPr>
              <a:t>Methods</a:t>
            </a:r>
            <a:r>
              <a:rPr lang="it-IT" sz="2400" dirty="0">
                <a:solidFill>
                  <a:schemeClr val="bg1">
                    <a:lumMod val="50000"/>
                  </a:schemeClr>
                </a:solidFill>
                <a:latin typeface="Arial" pitchFamily="34" charset="0"/>
                <a:ea typeface="Helvetica Neue" charset="0"/>
                <a:cs typeface="Arial" pitchFamily="34" charset="0"/>
                <a:sym typeface="Helvetica Neue" charset="0"/>
              </a:rPr>
              <a:t> che tesa ad integrarli </a:t>
            </a:r>
          </a:p>
          <a:p>
            <a:pPr algn="l"/>
            <a:endParaRPr lang="it-IT" sz="2400" dirty="0">
              <a:solidFill>
                <a:schemeClr val="bg1">
                  <a:lumMod val="50000"/>
                </a:schemeClr>
              </a:solidFill>
              <a:latin typeface="Arial" pitchFamily="34" charset="0"/>
              <a:ea typeface="Helvetica Neue" charset="0"/>
              <a:cs typeface="Arial" pitchFamily="34" charset="0"/>
              <a:sym typeface="Helvetica Neue" charset="0"/>
            </a:endParaRPr>
          </a:p>
          <a:p>
            <a:pPr algn="l"/>
            <a:r>
              <a:rPr lang="it-IT" sz="2400" dirty="0">
                <a:solidFill>
                  <a:srgbClr val="0096DD"/>
                </a:solidFill>
                <a:latin typeface="Arial" pitchFamily="34" charset="0"/>
                <a:ea typeface="Helvetica Neue" charset="0"/>
                <a:cs typeface="Arial" pitchFamily="34" charset="0"/>
                <a:sym typeface="Helvetica Neue" charset="0"/>
              </a:rPr>
              <a:t>3) Digital </a:t>
            </a:r>
            <a:r>
              <a:rPr lang="it-IT" sz="2400" dirty="0" err="1">
                <a:solidFill>
                  <a:srgbClr val="0096DD"/>
                </a:solidFill>
                <a:latin typeface="Arial" pitchFamily="34" charset="0"/>
                <a:ea typeface="Helvetica Neue" charset="0"/>
                <a:cs typeface="Arial" pitchFamily="34" charset="0"/>
                <a:sym typeface="Helvetica Neue" charset="0"/>
              </a:rPr>
              <a:t>Ethnography</a:t>
            </a:r>
            <a:r>
              <a:rPr lang="it-IT" sz="2400" dirty="0">
                <a:solidFill>
                  <a:srgbClr val="0096DD"/>
                </a:solidFill>
                <a:latin typeface="Arial" pitchFamily="34" charset="0"/>
                <a:ea typeface="Helvetica Neue" charset="0"/>
                <a:cs typeface="Arial" pitchFamily="34" charset="0"/>
                <a:sym typeface="Helvetica Neue" charset="0"/>
              </a:rPr>
              <a:t> </a:t>
            </a:r>
            <a:r>
              <a:rPr lang="it-IT" sz="2400" dirty="0">
                <a:solidFill>
                  <a:schemeClr val="bg1">
                    <a:lumMod val="50000"/>
                  </a:schemeClr>
                </a:solidFill>
                <a:latin typeface="Arial" pitchFamily="34" charset="0"/>
                <a:ea typeface="Helvetica Neue" charset="0"/>
                <a:cs typeface="Arial" pitchFamily="34" charset="0"/>
                <a:sym typeface="Helvetica Neue" charset="0"/>
              </a:rPr>
              <a:t>: interessata a comprendere  a) l’uso che gli attori sociali fanno dei social media nella loro vita quotidiana; e b) la cultura emergente da tali pratiche d’uso (</a:t>
            </a:r>
            <a:r>
              <a:rPr lang="it-IT" sz="2400" dirty="0" err="1">
                <a:solidFill>
                  <a:schemeClr val="bg1">
                    <a:lumMod val="50000"/>
                  </a:schemeClr>
                </a:solidFill>
                <a:latin typeface="Arial" pitchFamily="34" charset="0"/>
                <a:ea typeface="Helvetica Neue" charset="0"/>
                <a:cs typeface="Arial" pitchFamily="34" charset="0"/>
                <a:sym typeface="Helvetica Neue" charset="0"/>
              </a:rPr>
              <a:t>Caliandro</a:t>
            </a:r>
            <a:r>
              <a:rPr lang="it-IT" sz="2400" dirty="0">
                <a:solidFill>
                  <a:schemeClr val="bg1">
                    <a:lumMod val="50000"/>
                  </a:schemeClr>
                </a:solidFill>
                <a:latin typeface="Arial" pitchFamily="34" charset="0"/>
                <a:ea typeface="Helvetica Neue" charset="0"/>
                <a:cs typeface="Arial" pitchFamily="34" charset="0"/>
                <a:sym typeface="Helvetica Neue" charset="0"/>
              </a:rPr>
              <a:t> 2014 </a:t>
            </a:r>
            <a:r>
              <a:rPr lang="it-IT" sz="2400" i="1" dirty="0" err="1">
                <a:solidFill>
                  <a:schemeClr val="bg1">
                    <a:lumMod val="50000"/>
                  </a:schemeClr>
                </a:solidFill>
                <a:latin typeface="Arial" pitchFamily="34" charset="0"/>
                <a:ea typeface="Helvetica Neue" charset="0"/>
                <a:cs typeface="Arial" pitchFamily="34" charset="0"/>
                <a:sym typeface="Helvetica Neue" charset="0"/>
              </a:rPr>
              <a:t>forth</a:t>
            </a:r>
            <a:r>
              <a:rPr lang="it-IT" sz="2400" dirty="0">
                <a:solidFill>
                  <a:schemeClr val="bg1">
                    <a:lumMod val="50000"/>
                  </a:schemeClr>
                </a:solidFill>
                <a:latin typeface="Arial" pitchFamily="34" charset="0"/>
                <a:ea typeface="Helvetica Neue" charset="0"/>
                <a:cs typeface="Arial" pitchFamily="34" charset="0"/>
                <a:sym typeface="Helvetica Neue" charset="0"/>
              </a:rPr>
              <a:t>.).   </a:t>
            </a:r>
          </a:p>
          <a:p>
            <a:pPr algn="l"/>
            <a:endParaRPr lang="it-IT" sz="2400" dirty="0">
              <a:solidFill>
                <a:schemeClr val="bg1">
                  <a:lumMod val="50000"/>
                </a:schemeClr>
              </a:solidFill>
              <a:latin typeface="Arial" pitchFamily="34" charset="0"/>
              <a:ea typeface="Helvetica Neue" charset="0"/>
              <a:cs typeface="Arial" pitchFamily="34" charset="0"/>
              <a:sym typeface="Helvetica Neue" charset="0"/>
            </a:endParaRPr>
          </a:p>
          <a:p>
            <a:pPr algn="l"/>
            <a:r>
              <a:rPr lang="it-IT" sz="2400" dirty="0">
                <a:solidFill>
                  <a:srgbClr val="0096DD"/>
                </a:solidFill>
                <a:latin typeface="Arial" pitchFamily="34" charset="0"/>
                <a:ea typeface="Helvetica Neue" charset="0"/>
                <a:cs typeface="Arial" pitchFamily="34" charset="0"/>
                <a:sym typeface="Helvetica Neue" charset="0"/>
              </a:rPr>
              <a:t>4) Digital </a:t>
            </a:r>
            <a:r>
              <a:rPr lang="it-IT" sz="2400" dirty="0" err="1">
                <a:solidFill>
                  <a:srgbClr val="0096DD"/>
                </a:solidFill>
                <a:latin typeface="Arial" pitchFamily="34" charset="0"/>
                <a:ea typeface="Helvetica Neue" charset="0"/>
                <a:cs typeface="Arial" pitchFamily="34" charset="0"/>
                <a:sym typeface="Helvetica Neue" charset="0"/>
              </a:rPr>
              <a:t>Ethnography</a:t>
            </a:r>
            <a:r>
              <a:rPr lang="it-IT" sz="2400" dirty="0">
                <a:solidFill>
                  <a:srgbClr val="0096DD"/>
                </a:solidFill>
                <a:latin typeface="Arial" pitchFamily="34" charset="0"/>
                <a:ea typeface="Helvetica Neue" charset="0"/>
                <a:cs typeface="Arial" pitchFamily="34" charset="0"/>
                <a:sym typeface="Helvetica Neue" charset="0"/>
              </a:rPr>
              <a:t> </a:t>
            </a:r>
            <a:r>
              <a:rPr lang="it-IT" sz="2400" dirty="0">
                <a:solidFill>
                  <a:schemeClr val="bg1">
                    <a:lumMod val="50000"/>
                  </a:schemeClr>
                </a:solidFill>
                <a:latin typeface="Arial" pitchFamily="34" charset="0"/>
                <a:ea typeface="Helvetica Neue" charset="0"/>
                <a:cs typeface="Arial" pitchFamily="34" charset="0"/>
                <a:sym typeface="Helvetica Neue" charset="0"/>
              </a:rPr>
              <a:t>: tesa ad esperire l’ambiente digitale nello stesso modo in cui gli utenti lo esperiscono (</a:t>
            </a:r>
            <a:r>
              <a:rPr lang="it-IT" sz="2400" dirty="0" err="1">
                <a:solidFill>
                  <a:schemeClr val="bg1">
                    <a:lumMod val="50000"/>
                  </a:schemeClr>
                </a:solidFill>
                <a:latin typeface="Arial" pitchFamily="34" charset="0"/>
                <a:ea typeface="Helvetica Neue" charset="0"/>
                <a:cs typeface="Arial" pitchFamily="34" charset="0"/>
                <a:sym typeface="Helvetica Neue" charset="0"/>
              </a:rPr>
              <a:t>Wesh</a:t>
            </a:r>
            <a:r>
              <a:rPr lang="it-IT" sz="2400" dirty="0">
                <a:solidFill>
                  <a:schemeClr val="bg1">
                    <a:lumMod val="50000"/>
                  </a:schemeClr>
                </a:solidFill>
                <a:latin typeface="Arial" pitchFamily="34" charset="0"/>
                <a:ea typeface="Helvetica Neue" charset="0"/>
                <a:cs typeface="Arial" pitchFamily="34" charset="0"/>
                <a:sym typeface="Helvetica Neue" charset="0"/>
              </a:rPr>
              <a:t> 2009)</a:t>
            </a:r>
          </a:p>
          <a:p>
            <a:pPr algn="l"/>
            <a:endParaRPr lang="it-IT" sz="1969"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969"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969" dirty="0">
              <a:solidFill>
                <a:schemeClr val="bg1">
                  <a:lumMod val="50000"/>
                </a:schemeClr>
              </a:solidFill>
              <a:latin typeface="Helvetica Neue" charset="0"/>
              <a:ea typeface="Helvetica Neue" charset="0"/>
              <a:cs typeface="Helvetica Neue" charset="0"/>
              <a:sym typeface="Helvetica Neue" charset="0"/>
            </a:endParaRPr>
          </a:p>
        </p:txBody>
      </p:sp>
      <p:sp>
        <p:nvSpPr>
          <p:cNvPr id="4" name="Rectangle 1"/>
          <p:cNvSpPr>
            <a:spLocks/>
          </p:cNvSpPr>
          <p:nvPr/>
        </p:nvSpPr>
        <p:spPr bwMode="auto">
          <a:xfrm>
            <a:off x="2637979" y="275920"/>
            <a:ext cx="4376198" cy="367921"/>
          </a:xfrm>
          <a:prstGeom prst="rect">
            <a:avLst/>
          </a:prstGeom>
          <a:noFill/>
          <a:ln w="12700">
            <a:noFill/>
            <a:miter lim="800000"/>
            <a:headEnd/>
            <a:tailEnd/>
          </a:ln>
        </p:spPr>
        <p:txBody>
          <a:bodyPr wrap="none" lIns="0" tIns="0" rIns="0" bIns="0" anchor="ctr">
            <a:spAutoFit/>
          </a:bodyPr>
          <a:lstStyle/>
          <a:p>
            <a:pPr algn="l"/>
            <a:r>
              <a:rPr lang="en-GB" sz="2391" b="1" dirty="0">
                <a:solidFill>
                  <a:srgbClr val="000100"/>
                </a:solidFill>
                <a:latin typeface="Arial" pitchFamily="34" charset="0"/>
                <a:ea typeface="MS PGothic" pitchFamily="34" charset="-128"/>
                <a:sym typeface="Arial" pitchFamily="34" charset="0"/>
              </a:rPr>
              <a:t>Digital Ethnography - Theory  </a:t>
            </a:r>
          </a:p>
        </p:txBody>
      </p:sp>
    </p:spTree>
    <p:extLst>
      <p:ext uri="{BB962C8B-B14F-4D97-AF65-F5344CB8AC3E}">
        <p14:creationId xmlns:p14="http://schemas.microsoft.com/office/powerpoint/2010/main" val="4141306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p:cNvSpPr>
          <p:nvPr/>
        </p:nvSpPr>
        <p:spPr bwMode="auto">
          <a:xfrm>
            <a:off x="2063552" y="908721"/>
            <a:ext cx="7720054" cy="4303603"/>
          </a:xfrm>
          <a:prstGeom prst="rect">
            <a:avLst/>
          </a:prstGeom>
          <a:noFill/>
          <a:ln w="12700" cap="flat">
            <a:noFill/>
            <a:miter lim="800000"/>
            <a:headEnd type="none" w="med" len="med"/>
            <a:tailEnd type="none" w="med" len="med"/>
          </a:ln>
        </p:spPr>
        <p:txBody>
          <a:bodyPr lIns="0" tIns="0" rIns="0" bIns="0"/>
          <a:lstStyle/>
          <a:p>
            <a:pPr algn="l"/>
            <a:r>
              <a:rPr lang="it-IT" sz="1969" b="1" dirty="0" err="1">
                <a:solidFill>
                  <a:srgbClr val="0096DE"/>
                </a:solidFill>
                <a:latin typeface="Arial" pitchFamily="34" charset="0"/>
                <a:ea typeface="Helvetica Neue" charset="0"/>
                <a:cs typeface="Arial" pitchFamily="34" charset="0"/>
                <a:sym typeface="Helvetica Neue" charset="0"/>
              </a:rPr>
              <a:t>Fieldsite</a:t>
            </a:r>
            <a:endParaRPr lang="it-IT" sz="1969" b="1" dirty="0">
              <a:solidFill>
                <a:srgbClr val="0096DE"/>
              </a:solidFill>
              <a:latin typeface="Arial" pitchFamily="34" charset="0"/>
              <a:ea typeface="Helvetica Neue" charset="0"/>
              <a:cs typeface="Arial" pitchFamily="34" charset="0"/>
              <a:sym typeface="Helvetica Neue" charset="0"/>
            </a:endParaRPr>
          </a:p>
          <a:p>
            <a:pPr algn="l"/>
            <a:endParaRPr lang="it-IT" sz="1969" b="1" dirty="0">
              <a:solidFill>
                <a:schemeClr val="bg1">
                  <a:lumMod val="50000"/>
                </a:schemeClr>
              </a:solidFill>
              <a:latin typeface="Arial" pitchFamily="34" charset="0"/>
              <a:ea typeface="Helvetica Neue" charset="0"/>
              <a:cs typeface="Arial" pitchFamily="34" charset="0"/>
              <a:sym typeface="Helvetica Neue" charset="0"/>
            </a:endParaRPr>
          </a:p>
          <a:p>
            <a:pPr algn="l"/>
            <a:r>
              <a:rPr lang="it-IT" sz="1969" b="1" dirty="0">
                <a:solidFill>
                  <a:schemeClr val="bg1">
                    <a:lumMod val="50000"/>
                  </a:schemeClr>
                </a:solidFill>
                <a:latin typeface="Arial" pitchFamily="34" charset="0"/>
                <a:ea typeface="Helvetica Neue" charset="0"/>
                <a:cs typeface="Arial" pitchFamily="34" charset="0"/>
                <a:sym typeface="Helvetica Neue" charset="0"/>
              </a:rPr>
              <a:t>Digital </a:t>
            </a:r>
            <a:r>
              <a:rPr lang="it-IT" sz="1969" b="1" dirty="0" err="1">
                <a:solidFill>
                  <a:schemeClr val="bg1">
                    <a:lumMod val="50000"/>
                  </a:schemeClr>
                </a:solidFill>
                <a:latin typeface="Arial" pitchFamily="34" charset="0"/>
                <a:ea typeface="Helvetica Neue" charset="0"/>
                <a:cs typeface="Arial" pitchFamily="34" charset="0"/>
                <a:sym typeface="Helvetica Neue" charset="0"/>
              </a:rPr>
              <a:t>publics</a:t>
            </a:r>
            <a:r>
              <a:rPr lang="it-IT" sz="1969" dirty="0">
                <a:solidFill>
                  <a:schemeClr val="bg1">
                    <a:lumMod val="50000"/>
                  </a:schemeClr>
                </a:solidFill>
                <a:latin typeface="Arial" pitchFamily="34" charset="0"/>
                <a:ea typeface="Helvetica Neue" charset="0"/>
                <a:cs typeface="Arial" pitchFamily="34" charset="0"/>
                <a:sym typeface="Helvetica Neue" charset="0"/>
              </a:rPr>
              <a:t> = spazio sociale generato dalle </a:t>
            </a:r>
            <a:r>
              <a:rPr lang="it-IT" sz="1969" dirty="0" err="1">
                <a:solidFill>
                  <a:schemeClr val="bg1">
                    <a:lumMod val="50000"/>
                  </a:schemeClr>
                </a:solidFill>
                <a:latin typeface="Arial" pitchFamily="34" charset="0"/>
                <a:ea typeface="Helvetica Neue" charset="0"/>
                <a:cs typeface="Arial" pitchFamily="34" charset="0"/>
                <a:sym typeface="Helvetica Neue" charset="0"/>
              </a:rPr>
              <a:t>networked</a:t>
            </a:r>
            <a:r>
              <a:rPr lang="it-IT" sz="1969" dirty="0">
                <a:solidFill>
                  <a:schemeClr val="bg1">
                    <a:lumMod val="50000"/>
                  </a:schemeClr>
                </a:solidFill>
                <a:latin typeface="Arial" pitchFamily="34" charset="0"/>
                <a:ea typeface="Helvetica Neue" charset="0"/>
                <a:cs typeface="Arial" pitchFamily="34" charset="0"/>
                <a:sym typeface="Helvetica Neue" charset="0"/>
              </a:rPr>
              <a:t> </a:t>
            </a:r>
            <a:r>
              <a:rPr lang="it-IT" sz="1969" dirty="0" err="1">
                <a:solidFill>
                  <a:schemeClr val="bg1">
                    <a:lumMod val="50000"/>
                  </a:schemeClr>
                </a:solidFill>
                <a:latin typeface="Arial" pitchFamily="34" charset="0"/>
                <a:ea typeface="Helvetica Neue" charset="0"/>
                <a:cs typeface="Arial" pitchFamily="34" charset="0"/>
                <a:sym typeface="Helvetica Neue" charset="0"/>
              </a:rPr>
              <a:t>technology</a:t>
            </a:r>
            <a:r>
              <a:rPr lang="it-IT" sz="1969" dirty="0">
                <a:solidFill>
                  <a:schemeClr val="bg1">
                    <a:lumMod val="50000"/>
                  </a:schemeClr>
                </a:solidFill>
                <a:latin typeface="Arial" pitchFamily="34" charset="0"/>
                <a:ea typeface="Helvetica Neue" charset="0"/>
                <a:cs typeface="Arial" pitchFamily="34" charset="0"/>
                <a:sym typeface="Helvetica Neue" charset="0"/>
              </a:rPr>
              <a:t> e dalla collettività immaginata che emerge come risultato dell’intersezione tra persone, tecnologia e pratiche (</a:t>
            </a:r>
            <a:r>
              <a:rPr lang="it-IT" sz="1969" dirty="0" err="1">
                <a:solidFill>
                  <a:schemeClr val="bg1">
                    <a:lumMod val="50000"/>
                  </a:schemeClr>
                </a:solidFill>
                <a:latin typeface="Arial" pitchFamily="34" charset="0"/>
                <a:ea typeface="Helvetica Neue" charset="0"/>
                <a:cs typeface="Arial" pitchFamily="34" charset="0"/>
                <a:sym typeface="Helvetica Neue" charset="0"/>
              </a:rPr>
              <a:t>boyd</a:t>
            </a:r>
            <a:r>
              <a:rPr lang="it-IT" sz="1969" dirty="0">
                <a:solidFill>
                  <a:schemeClr val="bg1">
                    <a:lumMod val="50000"/>
                  </a:schemeClr>
                </a:solidFill>
                <a:latin typeface="Arial" pitchFamily="34" charset="0"/>
                <a:ea typeface="Helvetica Neue" charset="0"/>
                <a:cs typeface="Arial" pitchFamily="34" charset="0"/>
                <a:sym typeface="Helvetica Neue" charset="0"/>
              </a:rPr>
              <a:t> 2011: 39)</a:t>
            </a:r>
          </a:p>
          <a:p>
            <a:pPr algn="l"/>
            <a:endParaRPr lang="it-IT" sz="1969" b="1" dirty="0">
              <a:solidFill>
                <a:schemeClr val="bg1">
                  <a:lumMod val="50000"/>
                </a:schemeClr>
              </a:solidFill>
              <a:latin typeface="Arial" pitchFamily="34" charset="0"/>
              <a:ea typeface="Helvetica Neue" charset="0"/>
              <a:cs typeface="Arial" pitchFamily="34" charset="0"/>
              <a:sym typeface="Helvetica Neue" charset="0"/>
            </a:endParaRPr>
          </a:p>
          <a:p>
            <a:pPr algn="l"/>
            <a:r>
              <a:rPr lang="it-IT" sz="1969" b="1" dirty="0">
                <a:solidFill>
                  <a:schemeClr val="bg1">
                    <a:lumMod val="50000"/>
                  </a:schemeClr>
                </a:solidFill>
                <a:latin typeface="Arial" pitchFamily="34" charset="0"/>
                <a:ea typeface="Helvetica Neue" charset="0"/>
                <a:cs typeface="Arial" pitchFamily="34" charset="0"/>
                <a:sym typeface="Helvetica Neue" charset="0"/>
              </a:rPr>
              <a:t>Public</a:t>
            </a:r>
            <a:r>
              <a:rPr lang="it-IT" sz="1969" dirty="0">
                <a:solidFill>
                  <a:schemeClr val="bg1">
                    <a:lumMod val="50000"/>
                  </a:schemeClr>
                </a:solidFill>
                <a:latin typeface="Arial" pitchFamily="34" charset="0"/>
                <a:ea typeface="Helvetica Neue" charset="0"/>
                <a:cs typeface="Arial" pitchFamily="34" charset="0"/>
                <a:sym typeface="Helvetica Neue" charset="0"/>
              </a:rPr>
              <a:t> (in senso Tardiano) = associazione tra estranei che non è tenuta assieme da dense reti di interazione quanto piuttosto dalla condivisione di un </a:t>
            </a:r>
            <a:r>
              <a:rPr lang="it-IT" sz="1969" b="1" dirty="0">
                <a:solidFill>
                  <a:schemeClr val="bg1">
                    <a:lumMod val="50000"/>
                  </a:schemeClr>
                </a:solidFill>
                <a:latin typeface="Arial" pitchFamily="34" charset="0"/>
                <a:ea typeface="Helvetica Neue" charset="0"/>
                <a:cs typeface="Arial" pitchFamily="34" charset="0"/>
                <a:sym typeface="Helvetica Neue" charset="0"/>
              </a:rPr>
              <a:t>immaginario</a:t>
            </a:r>
            <a:r>
              <a:rPr lang="it-IT" sz="1969" dirty="0">
                <a:solidFill>
                  <a:schemeClr val="bg1">
                    <a:lumMod val="50000"/>
                  </a:schemeClr>
                </a:solidFill>
                <a:latin typeface="Arial" pitchFamily="34" charset="0"/>
                <a:ea typeface="Helvetica Neue" charset="0"/>
                <a:cs typeface="Arial" pitchFamily="34" charset="0"/>
                <a:sym typeface="Helvetica Neue" charset="0"/>
              </a:rPr>
              <a:t> </a:t>
            </a:r>
            <a:r>
              <a:rPr lang="it-IT" sz="1969" b="1" dirty="0">
                <a:solidFill>
                  <a:schemeClr val="bg1">
                    <a:lumMod val="50000"/>
                  </a:schemeClr>
                </a:solidFill>
                <a:latin typeface="Arial" pitchFamily="34" charset="0"/>
                <a:ea typeface="Helvetica Neue" charset="0"/>
                <a:cs typeface="Arial" pitchFamily="34" charset="0"/>
                <a:sym typeface="Helvetica Neue" charset="0"/>
              </a:rPr>
              <a:t>comune</a:t>
            </a:r>
            <a:r>
              <a:rPr lang="it-IT" sz="1969" dirty="0">
                <a:solidFill>
                  <a:schemeClr val="bg1">
                    <a:lumMod val="50000"/>
                  </a:schemeClr>
                </a:solidFill>
                <a:latin typeface="Arial" pitchFamily="34" charset="0"/>
                <a:ea typeface="Helvetica Neue" charset="0"/>
                <a:cs typeface="Arial" pitchFamily="34" charset="0"/>
                <a:sym typeface="Helvetica Neue" charset="0"/>
              </a:rPr>
              <a:t> (</a:t>
            </a:r>
            <a:r>
              <a:rPr lang="it-IT" sz="1969" dirty="0" err="1">
                <a:solidFill>
                  <a:schemeClr val="bg1">
                    <a:lumMod val="50000"/>
                  </a:schemeClr>
                </a:solidFill>
                <a:latin typeface="Arial" pitchFamily="34" charset="0"/>
                <a:ea typeface="Helvetica Neue" charset="0"/>
                <a:cs typeface="Arial" pitchFamily="34" charset="0"/>
                <a:sym typeface="Helvetica Neue" charset="0"/>
              </a:rPr>
              <a:t>Arvidsson</a:t>
            </a:r>
            <a:r>
              <a:rPr lang="it-IT" sz="1969" dirty="0">
                <a:solidFill>
                  <a:schemeClr val="bg1">
                    <a:lumMod val="50000"/>
                  </a:schemeClr>
                </a:solidFill>
                <a:latin typeface="Arial" pitchFamily="34" charset="0"/>
                <a:ea typeface="Helvetica Neue" charset="0"/>
                <a:cs typeface="Arial" pitchFamily="34" charset="0"/>
                <a:sym typeface="Helvetica Neue" charset="0"/>
              </a:rPr>
              <a:t>, 2013).</a:t>
            </a:r>
          </a:p>
          <a:p>
            <a:pPr algn="l"/>
            <a:endParaRPr lang="it-IT" sz="1969"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969" dirty="0">
              <a:solidFill>
                <a:schemeClr val="bg1">
                  <a:lumMod val="50000"/>
                </a:schemeClr>
              </a:solidFill>
              <a:latin typeface="Arial" pitchFamily="34" charset="0"/>
              <a:ea typeface="Helvetica Neue" charset="0"/>
              <a:cs typeface="Arial" pitchFamily="34" charset="0"/>
              <a:sym typeface="Helvetica Neue" charset="0"/>
            </a:endParaRPr>
          </a:p>
          <a:p>
            <a:pPr algn="l"/>
            <a:r>
              <a:rPr lang="it-IT" sz="1969" b="1" dirty="0">
                <a:solidFill>
                  <a:srgbClr val="0096DE"/>
                </a:solidFill>
                <a:latin typeface="Arial" pitchFamily="34" charset="0"/>
                <a:ea typeface="Helvetica Neue" charset="0"/>
                <a:cs typeface="Arial" pitchFamily="34" charset="0"/>
                <a:sym typeface="Helvetica Neue" charset="0"/>
              </a:rPr>
              <a:t>Identity</a:t>
            </a:r>
            <a:r>
              <a:rPr lang="it-IT" sz="1969" dirty="0">
                <a:solidFill>
                  <a:schemeClr val="bg1">
                    <a:lumMod val="50000"/>
                  </a:schemeClr>
                </a:solidFill>
                <a:latin typeface="Arial" pitchFamily="34" charset="0"/>
                <a:ea typeface="Helvetica Neue" charset="0"/>
                <a:cs typeface="Arial" pitchFamily="34" charset="0"/>
                <a:sym typeface="Helvetica Neue" charset="0"/>
              </a:rPr>
              <a:t>: strategie di </a:t>
            </a:r>
            <a:r>
              <a:rPr lang="it-IT" sz="1969" b="1" dirty="0">
                <a:solidFill>
                  <a:schemeClr val="bg1">
                    <a:lumMod val="50000"/>
                  </a:schemeClr>
                </a:solidFill>
                <a:latin typeface="Arial" pitchFamily="34" charset="0"/>
                <a:ea typeface="Helvetica Neue" charset="0"/>
                <a:cs typeface="Arial" pitchFamily="34" charset="0"/>
                <a:sym typeface="Helvetica Neue" charset="0"/>
              </a:rPr>
              <a:t>rappresentazione del Sé</a:t>
            </a:r>
            <a:r>
              <a:rPr lang="it-IT" sz="1969" dirty="0">
                <a:solidFill>
                  <a:schemeClr val="bg1">
                    <a:lumMod val="50000"/>
                  </a:schemeClr>
                </a:solidFill>
                <a:latin typeface="Arial" pitchFamily="34" charset="0"/>
                <a:ea typeface="Helvetica Neue" charset="0"/>
                <a:cs typeface="Arial" pitchFamily="34" charset="0"/>
                <a:sym typeface="Helvetica Neue" charset="0"/>
              </a:rPr>
              <a:t> di fronte ad un pubblico digitale  </a:t>
            </a:r>
          </a:p>
          <a:p>
            <a:pPr algn="l"/>
            <a:endParaRPr lang="it-IT" sz="1969"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969" dirty="0">
              <a:solidFill>
                <a:schemeClr val="bg1">
                  <a:lumMod val="50000"/>
                </a:schemeClr>
              </a:solidFill>
              <a:latin typeface="Arial" pitchFamily="34" charset="0"/>
              <a:ea typeface="Helvetica Neue" charset="0"/>
              <a:cs typeface="Arial" pitchFamily="34" charset="0"/>
              <a:sym typeface="Helvetica Neue" charset="0"/>
            </a:endParaRPr>
          </a:p>
          <a:p>
            <a:pPr algn="l"/>
            <a:endParaRPr lang="it-IT" sz="1969" dirty="0">
              <a:solidFill>
                <a:schemeClr val="bg1">
                  <a:lumMod val="50000"/>
                </a:schemeClr>
              </a:solidFill>
              <a:latin typeface="Helvetica Neue" charset="0"/>
              <a:ea typeface="Helvetica Neue" charset="0"/>
              <a:cs typeface="Helvetica Neue" charset="0"/>
              <a:sym typeface="Helvetica Neue" charset="0"/>
            </a:endParaRPr>
          </a:p>
        </p:txBody>
      </p:sp>
      <p:sp>
        <p:nvSpPr>
          <p:cNvPr id="4" name="Rectangle 1"/>
          <p:cNvSpPr>
            <a:spLocks/>
          </p:cNvSpPr>
          <p:nvPr/>
        </p:nvSpPr>
        <p:spPr bwMode="auto">
          <a:xfrm>
            <a:off x="2637979" y="275920"/>
            <a:ext cx="4376198" cy="367921"/>
          </a:xfrm>
          <a:prstGeom prst="rect">
            <a:avLst/>
          </a:prstGeom>
          <a:noFill/>
          <a:ln w="12700">
            <a:noFill/>
            <a:miter lim="800000"/>
            <a:headEnd/>
            <a:tailEnd/>
          </a:ln>
        </p:spPr>
        <p:txBody>
          <a:bodyPr wrap="none" lIns="0" tIns="0" rIns="0" bIns="0" anchor="ctr">
            <a:spAutoFit/>
          </a:bodyPr>
          <a:lstStyle/>
          <a:p>
            <a:pPr algn="l"/>
            <a:r>
              <a:rPr lang="en-GB" sz="2391" b="1" dirty="0">
                <a:solidFill>
                  <a:srgbClr val="000100"/>
                </a:solidFill>
                <a:latin typeface="Arial" pitchFamily="34" charset="0"/>
                <a:ea typeface="MS PGothic" pitchFamily="34" charset="-128"/>
                <a:sym typeface="Arial" pitchFamily="34" charset="0"/>
              </a:rPr>
              <a:t>Digital Ethnography - Theory  </a:t>
            </a:r>
          </a:p>
        </p:txBody>
      </p:sp>
    </p:spTree>
    <p:extLst>
      <p:ext uri="{BB962C8B-B14F-4D97-AF65-F5344CB8AC3E}">
        <p14:creationId xmlns:p14="http://schemas.microsoft.com/office/powerpoint/2010/main" val="965101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320040"/>
            <a:ext cx="7239000" cy="444664"/>
          </a:xfrm>
        </p:spPr>
        <p:txBody>
          <a:bodyPr>
            <a:normAutofit fontScale="90000"/>
          </a:bodyPr>
          <a:lstStyle/>
          <a:p>
            <a:pPr algn="ctr"/>
            <a:r>
              <a:rPr lang="it-IT" sz="2800" dirty="0">
                <a:effectLst>
                  <a:outerShdw blurRad="38100" dist="38100" dir="2700000" algn="tl">
                    <a:srgbClr val="000000">
                      <a:alpha val="43137"/>
                    </a:srgbClr>
                  </a:outerShdw>
                </a:effectLst>
              </a:rPr>
              <a:t>Metodi per lo studio del web</a:t>
            </a:r>
          </a:p>
        </p:txBody>
      </p:sp>
      <p:sp>
        <p:nvSpPr>
          <p:cNvPr id="3" name="Segnaposto contenuto 2"/>
          <p:cNvSpPr>
            <a:spLocks noGrp="1"/>
          </p:cNvSpPr>
          <p:nvPr>
            <p:ph idx="1"/>
          </p:nvPr>
        </p:nvSpPr>
        <p:spPr>
          <a:xfrm>
            <a:off x="1981200" y="2100404"/>
            <a:ext cx="7239000" cy="4355332"/>
          </a:xfrm>
        </p:spPr>
        <p:txBody>
          <a:bodyPr>
            <a:normAutofit/>
          </a:bodyPr>
          <a:lstStyle/>
          <a:p>
            <a:pPr>
              <a:buFont typeface="Wingdings" panose="05000000000000000000" pitchFamily="2" charset="2"/>
              <a:buChar char="Ø"/>
            </a:pPr>
            <a:r>
              <a:rPr lang="it-IT" sz="3200" dirty="0"/>
              <a:t>Internet come artefatto culturale e come cultura (</a:t>
            </a:r>
            <a:r>
              <a:rPr lang="it-IT" sz="3200" dirty="0" err="1"/>
              <a:t>Hine</a:t>
            </a:r>
            <a:r>
              <a:rPr lang="it-IT" sz="3200" dirty="0"/>
              <a:t> 2000; 2005)</a:t>
            </a:r>
          </a:p>
          <a:p>
            <a:pPr>
              <a:buFont typeface="Wingdings" panose="05000000000000000000" pitchFamily="2" charset="2"/>
              <a:buChar char="Ø"/>
            </a:pPr>
            <a:r>
              <a:rPr lang="en-US" sz="3200" dirty="0"/>
              <a:t>Following the medium: digital methods (Rogers 2013)</a:t>
            </a:r>
          </a:p>
          <a:p>
            <a:pPr>
              <a:buFont typeface="Wingdings" panose="05000000000000000000" pitchFamily="2" charset="2"/>
              <a:buChar char="Ø"/>
            </a:pPr>
            <a:r>
              <a:rPr lang="en-US" sz="3200" dirty="0"/>
              <a:t>Big data</a:t>
            </a:r>
            <a:endParaRPr lang="it-IT" sz="3200" dirty="0"/>
          </a:p>
        </p:txBody>
      </p:sp>
    </p:spTree>
    <p:extLst>
      <p:ext uri="{BB962C8B-B14F-4D97-AF65-F5344CB8AC3E}">
        <p14:creationId xmlns:p14="http://schemas.microsoft.com/office/powerpoint/2010/main" val="1356552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z="3100" dirty="0">
                <a:effectLst>
                  <a:outerShdw blurRad="38100" dist="38100" dir="2700000" algn="tl">
                    <a:srgbClr val="000000">
                      <a:alpha val="43137"/>
                    </a:srgbClr>
                  </a:outerShdw>
                </a:effectLst>
              </a:rPr>
              <a:t>Following the medium: </a:t>
            </a:r>
            <a:br>
              <a:rPr lang="en-US" sz="3100" dirty="0">
                <a:effectLst>
                  <a:outerShdw blurRad="38100" dist="38100" dir="2700000" algn="tl">
                    <a:srgbClr val="000000">
                      <a:alpha val="43137"/>
                    </a:srgbClr>
                  </a:outerShdw>
                </a:effectLst>
              </a:rPr>
            </a:br>
            <a:r>
              <a:rPr lang="en-US" sz="3100" dirty="0">
                <a:effectLst>
                  <a:outerShdw blurRad="38100" dist="38100" dir="2700000" algn="tl">
                    <a:srgbClr val="000000">
                      <a:alpha val="43137"/>
                    </a:srgbClr>
                  </a:outerShdw>
                </a:effectLst>
              </a:rPr>
              <a:t>digital methods (Rogers 2013)</a:t>
            </a:r>
            <a:br>
              <a:rPr lang="it-IT" dirty="0"/>
            </a:br>
            <a:endParaRPr lang="it-IT" dirty="0"/>
          </a:p>
        </p:txBody>
      </p:sp>
      <p:sp>
        <p:nvSpPr>
          <p:cNvPr id="3" name="Segnaposto contenuto 2"/>
          <p:cNvSpPr>
            <a:spLocks noGrp="1"/>
          </p:cNvSpPr>
          <p:nvPr>
            <p:ph idx="1"/>
          </p:nvPr>
        </p:nvSpPr>
        <p:spPr/>
        <p:txBody>
          <a:bodyPr/>
          <a:lstStyle/>
          <a:p>
            <a:r>
              <a:rPr lang="it-IT" dirty="0" err="1"/>
              <a:t>Hyperlinks</a:t>
            </a:r>
            <a:r>
              <a:rPr lang="it-IT" dirty="0"/>
              <a:t>: </a:t>
            </a:r>
            <a:r>
              <a:rPr lang="it-IT" dirty="0" err="1"/>
              <a:t>issue</a:t>
            </a:r>
            <a:r>
              <a:rPr lang="it-IT" dirty="0"/>
              <a:t> </a:t>
            </a:r>
            <a:r>
              <a:rPr lang="it-IT" dirty="0" err="1"/>
              <a:t>crawler</a:t>
            </a:r>
            <a:endParaRPr lang="it-IT" dirty="0"/>
          </a:p>
          <a:p>
            <a:r>
              <a:rPr lang="it-IT" dirty="0" err="1"/>
              <a:t>Websites</a:t>
            </a:r>
            <a:r>
              <a:rPr lang="it-IT" dirty="0"/>
              <a:t>: Internet </a:t>
            </a:r>
            <a:r>
              <a:rPr lang="it-IT" dirty="0" err="1"/>
              <a:t>Archive's</a:t>
            </a:r>
            <a:r>
              <a:rPr lang="it-IT" dirty="0"/>
              <a:t> </a:t>
            </a:r>
            <a:r>
              <a:rPr lang="it-IT" dirty="0" err="1"/>
              <a:t>Wayback</a:t>
            </a:r>
            <a:r>
              <a:rPr lang="it-IT" dirty="0"/>
              <a:t> Machine (</a:t>
            </a:r>
            <a:r>
              <a:rPr lang="it-IT" dirty="0">
                <a:hlinkClick r:id="rId2"/>
              </a:rPr>
              <a:t>https://archive.org/</a:t>
            </a:r>
            <a:r>
              <a:rPr lang="it-IT" dirty="0"/>
              <a:t>)</a:t>
            </a:r>
          </a:p>
          <a:p>
            <a:r>
              <a:rPr lang="it-IT" dirty="0"/>
              <a:t>Variabili post-demografiche</a:t>
            </a:r>
          </a:p>
        </p:txBody>
      </p:sp>
      <p:pic>
        <p:nvPicPr>
          <p:cNvPr id="4" name="Immagine 3"/>
          <p:cNvPicPr>
            <a:picLocks noChangeAspect="1"/>
          </p:cNvPicPr>
          <p:nvPr/>
        </p:nvPicPr>
        <p:blipFill>
          <a:blip r:embed="rId3"/>
          <a:stretch>
            <a:fillRect/>
          </a:stretch>
        </p:blipFill>
        <p:spPr>
          <a:xfrm>
            <a:off x="3791744" y="3284984"/>
            <a:ext cx="5088000" cy="3422400"/>
          </a:xfrm>
          <a:prstGeom prst="rect">
            <a:avLst/>
          </a:prstGeom>
        </p:spPr>
      </p:pic>
    </p:spTree>
    <p:extLst>
      <p:ext uri="{BB962C8B-B14F-4D97-AF65-F5344CB8AC3E}">
        <p14:creationId xmlns:p14="http://schemas.microsoft.com/office/powerpoint/2010/main" val="394261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80" y="275920"/>
            <a:ext cx="3809633" cy="367921"/>
          </a:xfrm>
          <a:prstGeom prst="rect">
            <a:avLst/>
          </a:prstGeom>
          <a:noFill/>
          <a:ln w="12700">
            <a:noFill/>
            <a:miter lim="800000"/>
            <a:headEnd/>
            <a:tailEnd/>
          </a:ln>
        </p:spPr>
        <p:txBody>
          <a:bodyPr wrap="none" lIns="0" tIns="0" rIns="0" bIns="0" anchor="ctr">
            <a:spAutoFit/>
          </a:bodyPr>
          <a:lstStyle/>
          <a:p>
            <a:pPr algn="l"/>
            <a:r>
              <a:rPr lang="en-US" sz="2391" b="1" dirty="0">
                <a:solidFill>
                  <a:srgbClr val="000100"/>
                </a:solidFill>
                <a:latin typeface="Arial" pitchFamily="34" charset="0"/>
                <a:ea typeface="MS PGothic" pitchFamily="34" charset="-128"/>
                <a:sym typeface="Arial" pitchFamily="34" charset="0"/>
              </a:rPr>
              <a:t>Web-Based Ethnography  </a:t>
            </a:r>
          </a:p>
        </p:txBody>
      </p:sp>
      <p:sp>
        <p:nvSpPr>
          <p:cNvPr id="7171" name="CasellaDiTesto 15"/>
          <p:cNvSpPr txBox="1">
            <a:spLocks noChangeArrowheads="1"/>
          </p:cNvSpPr>
          <p:nvPr/>
        </p:nvSpPr>
        <p:spPr bwMode="auto">
          <a:xfrm>
            <a:off x="2672582" y="946547"/>
            <a:ext cx="7505402" cy="5025158"/>
          </a:xfrm>
          <a:prstGeom prst="rect">
            <a:avLst/>
          </a:prstGeom>
          <a:noFill/>
          <a:ln w="9525">
            <a:noFill/>
            <a:miter lim="800000"/>
            <a:headEnd/>
            <a:tailEnd/>
          </a:ln>
        </p:spPr>
        <p:txBody>
          <a:bodyPr>
            <a:spAutoFit/>
          </a:bodyPr>
          <a:lstStyle/>
          <a:p>
            <a:pPr algn="l">
              <a:buFont typeface="Arial" pitchFamily="34" charset="0"/>
              <a:buChar char="•"/>
            </a:pPr>
            <a:r>
              <a:rPr lang="en-GB" sz="1687" dirty="0">
                <a:solidFill>
                  <a:srgbClr val="7F7F7F"/>
                </a:solidFill>
                <a:latin typeface="Arial" pitchFamily="34" charset="0"/>
                <a:cs typeface="Arial" pitchFamily="34" charset="0"/>
              </a:rPr>
              <a:t> In recent years the Web-based Ethnography has become an expanding field of research (Hine 2000; Miller, Slater 2001; Kozinets 2002, 2010a; </a:t>
            </a:r>
            <a:r>
              <a:rPr lang="en-US" sz="1687" dirty="0">
                <a:solidFill>
                  <a:srgbClr val="7F7F7F"/>
                </a:solidFill>
                <a:latin typeface="Arial" pitchFamily="34" charset="0"/>
                <a:cs typeface="Arial" pitchFamily="34" charset="0"/>
              </a:rPr>
              <a:t>Gaston, </a:t>
            </a:r>
            <a:r>
              <a:rPr lang="en-US" sz="1687" dirty="0" err="1">
                <a:solidFill>
                  <a:srgbClr val="7F7F7F"/>
                </a:solidFill>
                <a:latin typeface="Arial" pitchFamily="34" charset="0"/>
                <a:cs typeface="Arial" pitchFamily="34" charset="0"/>
              </a:rPr>
              <a:t>Zweerkink</a:t>
            </a:r>
            <a:r>
              <a:rPr lang="en-US" sz="1687" dirty="0">
                <a:solidFill>
                  <a:srgbClr val="7F7F7F"/>
                </a:solidFill>
                <a:latin typeface="Arial" pitchFamily="34" charset="0"/>
                <a:cs typeface="Arial" pitchFamily="34" charset="0"/>
              </a:rPr>
              <a:t> 2004; </a:t>
            </a:r>
            <a:r>
              <a:rPr lang="en-US" sz="1687" dirty="0" err="1">
                <a:solidFill>
                  <a:srgbClr val="7F7F7F"/>
                </a:solidFill>
                <a:latin typeface="Arial" pitchFamily="34" charset="0"/>
                <a:cs typeface="Arial" pitchFamily="34" charset="0"/>
              </a:rPr>
              <a:t>Pisanu</a:t>
            </a:r>
            <a:r>
              <a:rPr lang="en-US" sz="1687" dirty="0">
                <a:solidFill>
                  <a:srgbClr val="7F7F7F"/>
                </a:solidFill>
                <a:latin typeface="Arial" pitchFamily="34" charset="0"/>
                <a:cs typeface="Arial" pitchFamily="34" charset="0"/>
              </a:rPr>
              <a:t>, </a:t>
            </a:r>
            <a:r>
              <a:rPr lang="en-US" sz="1687" dirty="0" err="1">
                <a:solidFill>
                  <a:srgbClr val="7F7F7F"/>
                </a:solidFill>
                <a:latin typeface="Arial" pitchFamily="34" charset="0"/>
                <a:cs typeface="Arial" pitchFamily="34" charset="0"/>
              </a:rPr>
              <a:t>Teli</a:t>
            </a:r>
            <a:r>
              <a:rPr lang="en-US" sz="1687" dirty="0">
                <a:solidFill>
                  <a:srgbClr val="7F7F7F"/>
                </a:solidFill>
                <a:latin typeface="Arial" pitchFamily="34" charset="0"/>
                <a:cs typeface="Arial" pitchFamily="34" charset="0"/>
              </a:rPr>
              <a:t> 2006; </a:t>
            </a:r>
            <a:r>
              <a:rPr lang="en-GB" sz="1687" dirty="0">
                <a:solidFill>
                  <a:srgbClr val="7F7F7F"/>
                </a:solidFill>
                <a:latin typeface="Arial" pitchFamily="34" charset="0"/>
                <a:cs typeface="Arial" pitchFamily="34" charset="0"/>
              </a:rPr>
              <a:t>Garcia et al. 2009; Benito-</a:t>
            </a:r>
            <a:r>
              <a:rPr lang="en-GB" sz="1687" dirty="0" err="1">
                <a:solidFill>
                  <a:srgbClr val="7F7F7F"/>
                </a:solidFill>
                <a:latin typeface="Arial" pitchFamily="34" charset="0"/>
                <a:cs typeface="Arial" pitchFamily="34" charset="0"/>
              </a:rPr>
              <a:t>Montagut</a:t>
            </a:r>
            <a:r>
              <a:rPr lang="en-GB" sz="1687" dirty="0">
                <a:solidFill>
                  <a:srgbClr val="7F7F7F"/>
                </a:solidFill>
                <a:latin typeface="Arial" pitchFamily="34" charset="0"/>
                <a:cs typeface="Arial" pitchFamily="34" charset="0"/>
              </a:rPr>
              <a:t>  2010; </a:t>
            </a:r>
            <a:r>
              <a:rPr lang="en-GB" sz="1687" dirty="0" err="1">
                <a:solidFill>
                  <a:srgbClr val="7F7F7F"/>
                </a:solidFill>
                <a:latin typeface="Arial" pitchFamily="34" charset="0"/>
                <a:cs typeface="Arial" pitchFamily="34" charset="0"/>
              </a:rPr>
              <a:t>Mabweazara</a:t>
            </a:r>
            <a:r>
              <a:rPr lang="en-GB" sz="1687" dirty="0">
                <a:solidFill>
                  <a:srgbClr val="7F7F7F"/>
                </a:solidFill>
                <a:latin typeface="Arial" pitchFamily="34" charset="0"/>
                <a:cs typeface="Arial" pitchFamily="34" charset="0"/>
              </a:rPr>
              <a:t> 2010; </a:t>
            </a:r>
            <a:r>
              <a:rPr lang="en-GB" sz="1687" dirty="0" err="1">
                <a:solidFill>
                  <a:srgbClr val="7F7F7F"/>
                </a:solidFill>
                <a:latin typeface="Arial" pitchFamily="34" charset="0"/>
                <a:cs typeface="Arial" pitchFamily="34" charset="0"/>
              </a:rPr>
              <a:t>Rokka</a:t>
            </a:r>
            <a:r>
              <a:rPr lang="en-GB" sz="1687" dirty="0">
                <a:solidFill>
                  <a:srgbClr val="7F7F7F"/>
                </a:solidFill>
                <a:latin typeface="Arial" pitchFamily="34" charset="0"/>
                <a:cs typeface="Arial" pitchFamily="34" charset="0"/>
              </a:rPr>
              <a:t> 2010; </a:t>
            </a:r>
            <a:r>
              <a:rPr lang="en-GB" sz="1687" dirty="0" err="1">
                <a:solidFill>
                  <a:srgbClr val="7F7F7F"/>
                </a:solidFill>
                <a:latin typeface="Arial" pitchFamily="34" charset="0"/>
                <a:cs typeface="Arial" pitchFamily="34" charset="0"/>
              </a:rPr>
              <a:t>Demazière</a:t>
            </a:r>
            <a:r>
              <a:rPr lang="en-GB" sz="1687" dirty="0">
                <a:solidFill>
                  <a:srgbClr val="7F7F7F"/>
                </a:solidFill>
                <a:latin typeface="Arial" pitchFamily="34" charset="0"/>
                <a:cs typeface="Arial" pitchFamily="34" charset="0"/>
              </a:rPr>
              <a:t> et. al 2011 ). </a:t>
            </a:r>
          </a:p>
          <a:p>
            <a:pPr algn="l"/>
            <a:endParaRPr lang="en-GB" sz="1687" dirty="0">
              <a:solidFill>
                <a:srgbClr val="7F7F7F"/>
              </a:solidFill>
              <a:latin typeface="Arial" pitchFamily="34" charset="0"/>
              <a:cs typeface="Arial" pitchFamily="34" charset="0"/>
            </a:endParaRPr>
          </a:p>
          <a:p>
            <a:pPr algn="l">
              <a:buFont typeface="Arial" pitchFamily="34" charset="0"/>
              <a:buChar char="•"/>
            </a:pPr>
            <a:r>
              <a:rPr lang="en-GB" sz="1687" dirty="0">
                <a:solidFill>
                  <a:srgbClr val="7F7F7F"/>
                </a:solidFill>
                <a:latin typeface="Arial" pitchFamily="34" charset="0"/>
                <a:cs typeface="Arial" pitchFamily="34" charset="0"/>
              </a:rPr>
              <a:t> </a:t>
            </a:r>
            <a:r>
              <a:rPr lang="en-GB" sz="1687" b="1" dirty="0">
                <a:solidFill>
                  <a:srgbClr val="7F7F7F"/>
                </a:solidFill>
                <a:latin typeface="Arial" pitchFamily="34" charset="0"/>
                <a:cs typeface="Arial" pitchFamily="34" charset="0"/>
              </a:rPr>
              <a:t>Several labels :</a:t>
            </a:r>
            <a:r>
              <a:rPr lang="en-GB" sz="1687" dirty="0">
                <a:solidFill>
                  <a:srgbClr val="7F7F7F"/>
                </a:solidFill>
                <a:latin typeface="Arial" pitchFamily="34" charset="0"/>
                <a:cs typeface="Arial" pitchFamily="34" charset="0"/>
              </a:rPr>
              <a:t> Internet Ethnography, Ethnography of Virtual Worlds, Virtual Ethnography, Cyber Ethnography, Netnography, Expanded Ethnography, Networked Ethnography, Digital Ethnography, Global </a:t>
            </a:r>
            <a:r>
              <a:rPr lang="en-GB" sz="1687" dirty="0" err="1">
                <a:solidFill>
                  <a:srgbClr val="7F7F7F"/>
                </a:solidFill>
                <a:latin typeface="Arial" pitchFamily="34" charset="0"/>
                <a:cs typeface="Arial" pitchFamily="34" charset="0"/>
              </a:rPr>
              <a:t>Technography</a:t>
            </a:r>
            <a:r>
              <a:rPr lang="en-GB" sz="1687" dirty="0">
                <a:solidFill>
                  <a:srgbClr val="7F7F7F"/>
                </a:solidFill>
                <a:latin typeface="Arial" pitchFamily="34" charset="0"/>
                <a:cs typeface="Arial" pitchFamily="34" charset="0"/>
              </a:rPr>
              <a:t>.  </a:t>
            </a:r>
          </a:p>
          <a:p>
            <a:pPr algn="l"/>
            <a:endParaRPr lang="en-GB" sz="1687" dirty="0">
              <a:solidFill>
                <a:srgbClr val="7F7F7F"/>
              </a:solidFill>
              <a:latin typeface="Arial" pitchFamily="34" charset="0"/>
              <a:cs typeface="Arial" pitchFamily="34" charset="0"/>
            </a:endParaRPr>
          </a:p>
          <a:p>
            <a:pPr algn="l">
              <a:buFont typeface="Arial" pitchFamily="34" charset="0"/>
              <a:buChar char="•"/>
            </a:pPr>
            <a:r>
              <a:rPr lang="en-GB" sz="1687" dirty="0">
                <a:solidFill>
                  <a:srgbClr val="7F7F7F"/>
                </a:solidFill>
                <a:latin typeface="Arial" pitchFamily="34" charset="0"/>
                <a:cs typeface="Arial" pitchFamily="34" charset="0"/>
              </a:rPr>
              <a:t> </a:t>
            </a:r>
            <a:r>
              <a:rPr lang="en-GB" sz="1687" b="1" dirty="0">
                <a:solidFill>
                  <a:srgbClr val="7F7F7F"/>
                </a:solidFill>
                <a:latin typeface="Arial" pitchFamily="34" charset="0"/>
                <a:cs typeface="Arial" pitchFamily="34" charset="0"/>
              </a:rPr>
              <a:t>Ethnography of Virtual Worlds </a:t>
            </a:r>
            <a:r>
              <a:rPr lang="en-GB" sz="1687" dirty="0">
                <a:solidFill>
                  <a:srgbClr val="7F7F7F"/>
                </a:solidFill>
                <a:latin typeface="Arial" pitchFamily="34" charset="0"/>
                <a:cs typeface="Arial" pitchFamily="34" charset="0"/>
              </a:rPr>
              <a:t>(</a:t>
            </a:r>
            <a:r>
              <a:rPr lang="en-US" sz="1687" dirty="0" err="1">
                <a:solidFill>
                  <a:srgbClr val="7F7F7F"/>
                </a:solidFill>
                <a:latin typeface="Arial" pitchFamily="34" charset="0"/>
                <a:cs typeface="Arial" pitchFamily="34" charset="0"/>
              </a:rPr>
              <a:t>Boellstorff</a:t>
            </a:r>
            <a:r>
              <a:rPr lang="en-US" sz="1687" dirty="0">
                <a:solidFill>
                  <a:srgbClr val="7F7F7F"/>
                </a:solidFill>
                <a:latin typeface="Arial" pitchFamily="34" charset="0"/>
                <a:cs typeface="Arial" pitchFamily="34" charset="0"/>
              </a:rPr>
              <a:t> et al. 2012</a:t>
            </a:r>
            <a:r>
              <a:rPr lang="en-GB" sz="1687" dirty="0">
                <a:solidFill>
                  <a:srgbClr val="7F7F7F"/>
                </a:solidFill>
                <a:latin typeface="Arial" pitchFamily="34" charset="0"/>
                <a:cs typeface="Arial" pitchFamily="34" charset="0"/>
              </a:rPr>
              <a:t>)</a:t>
            </a:r>
          </a:p>
          <a:p>
            <a:pPr algn="l">
              <a:buFont typeface="Arial" pitchFamily="34" charset="0"/>
              <a:buChar char="•"/>
            </a:pPr>
            <a:endParaRPr lang="en-GB" sz="1687" dirty="0">
              <a:solidFill>
                <a:srgbClr val="7F7F7F"/>
              </a:solidFill>
              <a:latin typeface="Arial" pitchFamily="34" charset="0"/>
              <a:cs typeface="Arial" pitchFamily="34" charset="0"/>
            </a:endParaRPr>
          </a:p>
          <a:p>
            <a:pPr algn="l">
              <a:buFont typeface="Arial" pitchFamily="34" charset="0"/>
              <a:buChar char="•"/>
            </a:pPr>
            <a:r>
              <a:rPr lang="en-GB" sz="1687" dirty="0">
                <a:solidFill>
                  <a:srgbClr val="7F7F7F"/>
                </a:solidFill>
                <a:latin typeface="Arial" pitchFamily="34" charset="0"/>
                <a:cs typeface="Arial" pitchFamily="34" charset="0"/>
              </a:rPr>
              <a:t> </a:t>
            </a:r>
            <a:r>
              <a:rPr lang="en-GB" sz="1687" b="1" dirty="0">
                <a:solidFill>
                  <a:srgbClr val="7F7F7F"/>
                </a:solidFill>
                <a:latin typeface="Arial" pitchFamily="34" charset="0"/>
                <a:cs typeface="Arial" pitchFamily="34" charset="0"/>
              </a:rPr>
              <a:t>Netnography</a:t>
            </a:r>
            <a:r>
              <a:rPr lang="en-GB" sz="1687" dirty="0">
                <a:solidFill>
                  <a:srgbClr val="7F7F7F"/>
                </a:solidFill>
                <a:latin typeface="Arial" pitchFamily="34" charset="0"/>
                <a:cs typeface="Arial" pitchFamily="34" charset="0"/>
              </a:rPr>
              <a:t> (Kozinets 2002)</a:t>
            </a:r>
          </a:p>
          <a:p>
            <a:pPr algn="l"/>
            <a:endParaRPr lang="en-GB" sz="1687" dirty="0">
              <a:solidFill>
                <a:srgbClr val="7F7F7F"/>
              </a:solidFill>
              <a:latin typeface="Arial" pitchFamily="34" charset="0"/>
              <a:cs typeface="Arial" pitchFamily="34" charset="0"/>
            </a:endParaRPr>
          </a:p>
          <a:p>
            <a:pPr algn="l">
              <a:buFont typeface="Arial" pitchFamily="34" charset="0"/>
              <a:buChar char="•"/>
            </a:pPr>
            <a:r>
              <a:rPr lang="en-GB" sz="1687" b="1" dirty="0">
                <a:solidFill>
                  <a:srgbClr val="7F7F7F"/>
                </a:solidFill>
                <a:latin typeface="Arial" pitchFamily="34" charset="0"/>
                <a:cs typeface="Arial" pitchFamily="34" charset="0"/>
              </a:rPr>
              <a:t> Digital</a:t>
            </a:r>
            <a:r>
              <a:rPr lang="en-GB" sz="1687" dirty="0">
                <a:solidFill>
                  <a:srgbClr val="7F7F7F"/>
                </a:solidFill>
                <a:latin typeface="Arial" pitchFamily="34" charset="0"/>
                <a:cs typeface="Arial" pitchFamily="34" charset="0"/>
              </a:rPr>
              <a:t> </a:t>
            </a:r>
            <a:r>
              <a:rPr lang="en-GB" sz="1687" b="1" dirty="0">
                <a:solidFill>
                  <a:srgbClr val="7F7F7F"/>
                </a:solidFill>
                <a:latin typeface="Arial" pitchFamily="34" charset="0"/>
                <a:cs typeface="Arial" pitchFamily="34" charset="0"/>
              </a:rPr>
              <a:t>Ethnography</a:t>
            </a:r>
            <a:r>
              <a:rPr lang="en-GB" sz="1687" dirty="0">
                <a:solidFill>
                  <a:srgbClr val="7F7F7F"/>
                </a:solidFill>
                <a:latin typeface="Arial" pitchFamily="34" charset="0"/>
                <a:cs typeface="Arial" pitchFamily="34" charset="0"/>
              </a:rPr>
              <a:t> </a:t>
            </a:r>
            <a:r>
              <a:rPr lang="en-GB" sz="1687" dirty="0">
                <a:solidFill>
                  <a:srgbClr val="7F7F7F"/>
                </a:solidFill>
                <a:latin typeface="Arial" pitchFamily="34" charset="0"/>
                <a:cs typeface="Arial" pitchFamily="34" charset="0"/>
                <a:sym typeface="Wingdings" pitchFamily="2" charset="2"/>
              </a:rPr>
              <a:t>(</a:t>
            </a:r>
            <a:r>
              <a:rPr lang="en-GB" sz="1687" dirty="0" err="1">
                <a:solidFill>
                  <a:srgbClr val="7F7F7F"/>
                </a:solidFill>
                <a:latin typeface="Arial" pitchFamily="34" charset="0"/>
                <a:cs typeface="Arial" pitchFamily="34" charset="0"/>
                <a:sym typeface="Wingdings" pitchFamily="2" charset="2"/>
              </a:rPr>
              <a:t>Marres</a:t>
            </a:r>
            <a:r>
              <a:rPr lang="en-GB" sz="1687" dirty="0">
                <a:solidFill>
                  <a:srgbClr val="7F7F7F"/>
                </a:solidFill>
                <a:latin typeface="Arial" pitchFamily="34" charset="0"/>
                <a:cs typeface="Arial" pitchFamily="34" charset="0"/>
                <a:sym typeface="Wingdings" pitchFamily="2" charset="2"/>
              </a:rPr>
              <a:t> 2004; </a:t>
            </a:r>
            <a:r>
              <a:rPr lang="en-GB" sz="1687" dirty="0" err="1">
                <a:solidFill>
                  <a:srgbClr val="7F7F7F"/>
                </a:solidFill>
                <a:latin typeface="Arial" pitchFamily="34" charset="0"/>
                <a:cs typeface="Arial" pitchFamily="34" charset="0"/>
                <a:sym typeface="Wingdings" pitchFamily="2" charset="2"/>
              </a:rPr>
              <a:t>Wesh</a:t>
            </a:r>
            <a:r>
              <a:rPr lang="en-GB" sz="1687" dirty="0">
                <a:solidFill>
                  <a:srgbClr val="7F7F7F"/>
                </a:solidFill>
                <a:latin typeface="Arial" pitchFamily="34" charset="0"/>
                <a:cs typeface="Arial" pitchFamily="34" charset="0"/>
                <a:sym typeface="Wingdings" pitchFamily="2" charset="2"/>
              </a:rPr>
              <a:t> 2009; Caliandro 2014 forthcoming)</a:t>
            </a:r>
            <a:r>
              <a:rPr lang="en-GB" sz="1687" dirty="0">
                <a:solidFill>
                  <a:srgbClr val="7F7F7F"/>
                </a:solidFill>
                <a:latin typeface="Arial" pitchFamily="34" charset="0"/>
                <a:cs typeface="Arial" pitchFamily="34" charset="0"/>
              </a:rPr>
              <a:t> </a:t>
            </a:r>
          </a:p>
          <a:p>
            <a:pPr algn="l"/>
            <a:r>
              <a:rPr lang="en-GB" sz="1687" dirty="0">
                <a:solidFill>
                  <a:srgbClr val="7F7F7F"/>
                </a:solidFill>
                <a:latin typeface="Arial" pitchFamily="34" charset="0"/>
                <a:cs typeface="Arial" pitchFamily="34" charset="0"/>
              </a:rPr>
              <a:t>  </a:t>
            </a:r>
            <a:endParaRPr lang="it-IT" sz="1687" dirty="0">
              <a:solidFill>
                <a:srgbClr val="7F7F7F"/>
              </a:solidFill>
              <a:latin typeface="Arial" pitchFamily="34" charset="0"/>
              <a:cs typeface="Arial" pitchFamily="34" charset="0"/>
            </a:endParaRPr>
          </a:p>
          <a:p>
            <a:pPr algn="l">
              <a:defRPr/>
            </a:pPr>
            <a:endParaRPr lang="en-US" sz="1687" dirty="0">
              <a:solidFill>
                <a:srgbClr val="7F7F7F"/>
              </a:solidFill>
              <a:latin typeface="Arial" pitchFamily="34" charset="0"/>
              <a:cs typeface="Arial" pitchFamily="34" charset="0"/>
            </a:endParaRPr>
          </a:p>
          <a:p>
            <a:pPr algn="l">
              <a:buFont typeface="Arial" pitchFamily="34" charset="0"/>
              <a:buChar char="•"/>
              <a:defRPr/>
            </a:pPr>
            <a:endParaRPr lang="it-IT" sz="1687"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443950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2208704-A7D2-4371-B6F9-6CBBE728E5AC}"/>
              </a:ext>
            </a:extLst>
          </p:cNvPr>
          <p:cNvPicPr>
            <a:picLocks noChangeAspect="1"/>
          </p:cNvPicPr>
          <p:nvPr/>
        </p:nvPicPr>
        <p:blipFill>
          <a:blip r:embed="rId2"/>
          <a:stretch>
            <a:fillRect/>
          </a:stretch>
        </p:blipFill>
        <p:spPr>
          <a:xfrm>
            <a:off x="1984744" y="198474"/>
            <a:ext cx="7386084" cy="6344093"/>
          </a:xfrm>
          <a:prstGeom prst="rect">
            <a:avLst/>
          </a:prstGeom>
        </p:spPr>
      </p:pic>
    </p:spTree>
    <p:extLst>
      <p:ext uri="{BB962C8B-B14F-4D97-AF65-F5344CB8AC3E}">
        <p14:creationId xmlns:p14="http://schemas.microsoft.com/office/powerpoint/2010/main" val="4020758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59F1DF-5E43-4052-A0CE-E05E1C089D30}"/>
              </a:ext>
            </a:extLst>
          </p:cNvPr>
          <p:cNvSpPr>
            <a:spLocks noGrp="1"/>
          </p:cNvSpPr>
          <p:nvPr>
            <p:ph type="title"/>
          </p:nvPr>
        </p:nvSpPr>
        <p:spPr/>
        <p:txBody>
          <a:bodyPr/>
          <a:lstStyle/>
          <a:p>
            <a:r>
              <a:rPr lang="it-IT" dirty="0"/>
              <a:t>Concetti-chiave</a:t>
            </a:r>
          </a:p>
        </p:txBody>
      </p:sp>
      <p:sp>
        <p:nvSpPr>
          <p:cNvPr id="3" name="Segnaposto contenuto 2">
            <a:extLst>
              <a:ext uri="{FF2B5EF4-FFF2-40B4-BE49-F238E27FC236}">
                <a16:creationId xmlns:a16="http://schemas.microsoft.com/office/drawing/2014/main" id="{13BAE5DE-29E3-478F-B381-166F58AFC7A4}"/>
              </a:ext>
            </a:extLst>
          </p:cNvPr>
          <p:cNvSpPr>
            <a:spLocks noGrp="1"/>
          </p:cNvSpPr>
          <p:nvPr>
            <p:ph idx="1"/>
          </p:nvPr>
        </p:nvSpPr>
        <p:spPr/>
        <p:txBody>
          <a:bodyPr/>
          <a:lstStyle/>
          <a:p>
            <a:pPr>
              <a:buFont typeface="Wingdings" panose="05000000000000000000" pitchFamily="2" charset="2"/>
              <a:buChar char="Ø"/>
            </a:pPr>
            <a:r>
              <a:rPr lang="it-IT" i="1" dirty="0"/>
              <a:t>Community</a:t>
            </a:r>
          </a:p>
          <a:p>
            <a:pPr>
              <a:buFont typeface="Wingdings" panose="05000000000000000000" pitchFamily="2" charset="2"/>
              <a:buChar char="Ø"/>
            </a:pPr>
            <a:r>
              <a:rPr lang="it-IT" i="1" dirty="0"/>
              <a:t>Public</a:t>
            </a:r>
          </a:p>
          <a:p>
            <a:pPr>
              <a:buFont typeface="Wingdings" panose="05000000000000000000" pitchFamily="2" charset="2"/>
              <a:buChar char="Ø"/>
            </a:pPr>
            <a:r>
              <a:rPr lang="en-US" i="1" dirty="0"/>
              <a:t>Crowd</a:t>
            </a:r>
          </a:p>
          <a:p>
            <a:pPr>
              <a:buFont typeface="Wingdings" panose="05000000000000000000" pitchFamily="2" charset="2"/>
              <a:buChar char="Ø"/>
            </a:pPr>
            <a:r>
              <a:rPr lang="en-US" i="1" dirty="0"/>
              <a:t>Self-presentation as a tool</a:t>
            </a:r>
          </a:p>
          <a:p>
            <a:pPr>
              <a:buFont typeface="Wingdings" panose="05000000000000000000" pitchFamily="2" charset="2"/>
              <a:buChar char="Ø"/>
            </a:pPr>
            <a:r>
              <a:rPr lang="en-US" i="1" dirty="0"/>
              <a:t>User as a device</a:t>
            </a:r>
          </a:p>
          <a:p>
            <a:pPr marL="0" indent="0">
              <a:buNone/>
            </a:pPr>
            <a:endParaRPr lang="en-US" i="1" dirty="0"/>
          </a:p>
          <a:p>
            <a:pPr marL="0" indent="0">
              <a:buNone/>
            </a:pPr>
            <a:r>
              <a:rPr lang="en-US" i="1" dirty="0"/>
              <a:t>(</a:t>
            </a:r>
            <a:r>
              <a:rPr lang="en-US" i="1" dirty="0" err="1"/>
              <a:t>Caliandro</a:t>
            </a:r>
            <a:r>
              <a:rPr lang="en-US" i="1" dirty="0"/>
              <a:t> 2017)</a:t>
            </a:r>
            <a:endParaRPr lang="it-IT" dirty="0"/>
          </a:p>
        </p:txBody>
      </p:sp>
    </p:spTree>
    <p:extLst>
      <p:ext uri="{BB962C8B-B14F-4D97-AF65-F5344CB8AC3E}">
        <p14:creationId xmlns:p14="http://schemas.microsoft.com/office/powerpoint/2010/main" val="190555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EBC0E3-21F1-4F4E-8C7E-E0C0D6FE0AD7}"/>
              </a:ext>
            </a:extLst>
          </p:cNvPr>
          <p:cNvSpPr>
            <a:spLocks noGrp="1"/>
          </p:cNvSpPr>
          <p:nvPr>
            <p:ph type="title"/>
          </p:nvPr>
        </p:nvSpPr>
        <p:spPr/>
        <p:txBody>
          <a:bodyPr/>
          <a:lstStyle/>
          <a:p>
            <a:r>
              <a:rPr lang="it-IT" b="1" dirty="0">
                <a:effectLst>
                  <a:outerShdw blurRad="38100" dist="38100" dir="2700000" algn="tl">
                    <a:srgbClr val="000000">
                      <a:alpha val="43137"/>
                    </a:srgbClr>
                  </a:outerShdw>
                </a:effectLst>
              </a:rPr>
              <a:t>Online community</a:t>
            </a:r>
          </a:p>
        </p:txBody>
      </p:sp>
      <p:sp>
        <p:nvSpPr>
          <p:cNvPr id="3" name="Segnaposto contenuto 2">
            <a:extLst>
              <a:ext uri="{FF2B5EF4-FFF2-40B4-BE49-F238E27FC236}">
                <a16:creationId xmlns:a16="http://schemas.microsoft.com/office/drawing/2014/main" id="{D9CCFF9D-2BEE-45B9-A453-F473A107F0F4}"/>
              </a:ext>
            </a:extLst>
          </p:cNvPr>
          <p:cNvSpPr>
            <a:spLocks noGrp="1"/>
          </p:cNvSpPr>
          <p:nvPr>
            <p:ph idx="1"/>
          </p:nvPr>
        </p:nvSpPr>
        <p:spPr/>
        <p:txBody>
          <a:bodyPr/>
          <a:lstStyle/>
          <a:p>
            <a:pPr marL="0" indent="0">
              <a:buNone/>
            </a:pPr>
            <a:r>
              <a:rPr lang="en-US" dirty="0"/>
              <a:t>(a) interactivity</a:t>
            </a:r>
          </a:p>
          <a:p>
            <a:pPr marL="0" indent="0">
              <a:buNone/>
            </a:pPr>
            <a:r>
              <a:rPr lang="en-US" dirty="0"/>
              <a:t>(b) more than two communicators</a:t>
            </a:r>
          </a:p>
          <a:p>
            <a:pPr marL="0" indent="0">
              <a:buNone/>
            </a:pPr>
            <a:r>
              <a:rPr lang="en-US" dirty="0"/>
              <a:t>(c) common-public-place where members can meet and interact, and (d) sustained membership over time </a:t>
            </a:r>
          </a:p>
          <a:p>
            <a:pPr marL="0" indent="0">
              <a:buNone/>
            </a:pPr>
            <a:r>
              <a:rPr lang="en-US" dirty="0"/>
              <a:t>(</a:t>
            </a:r>
            <a:r>
              <a:rPr lang="en-US" dirty="0" err="1"/>
              <a:t>Gruzd</a:t>
            </a:r>
            <a:r>
              <a:rPr lang="en-US" dirty="0"/>
              <a:t>, Wellman, and </a:t>
            </a:r>
            <a:r>
              <a:rPr lang="en-US" dirty="0" err="1"/>
              <a:t>Takhteyev</a:t>
            </a:r>
            <a:r>
              <a:rPr lang="en-US" dirty="0"/>
              <a:t> 2011, 1298)</a:t>
            </a:r>
            <a:endParaRPr lang="it-IT" dirty="0"/>
          </a:p>
        </p:txBody>
      </p:sp>
    </p:spTree>
    <p:extLst>
      <p:ext uri="{BB962C8B-B14F-4D97-AF65-F5344CB8AC3E}">
        <p14:creationId xmlns:p14="http://schemas.microsoft.com/office/powerpoint/2010/main" val="376941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105CE6-0147-491A-9F18-0E306222ECD5}"/>
              </a:ext>
            </a:extLst>
          </p:cNvPr>
          <p:cNvSpPr>
            <a:spLocks noGrp="1"/>
          </p:cNvSpPr>
          <p:nvPr>
            <p:ph type="title"/>
          </p:nvPr>
        </p:nvSpPr>
        <p:spPr/>
        <p:txBody>
          <a:bodyPr/>
          <a:lstStyle/>
          <a:p>
            <a:r>
              <a:rPr lang="it-IT" b="1" dirty="0">
                <a:effectLst>
                  <a:outerShdw blurRad="38100" dist="38100" dir="2700000" algn="tl">
                    <a:srgbClr val="000000">
                      <a:alpha val="43137"/>
                    </a:srgbClr>
                  </a:outerShdw>
                </a:effectLst>
              </a:rPr>
              <a:t>Online </a:t>
            </a:r>
            <a:r>
              <a:rPr lang="it-IT" b="1" dirty="0" err="1">
                <a:effectLst>
                  <a:outerShdw blurRad="38100" dist="38100" dir="2700000" algn="tl">
                    <a:srgbClr val="000000">
                      <a:alpha val="43137"/>
                    </a:srgbClr>
                  </a:outerShdw>
                </a:effectLst>
              </a:rPr>
              <a:t>crowds</a:t>
            </a:r>
            <a:endParaRPr lang="it-IT" b="1"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BFE69BBE-0E00-402D-A792-EB727BEBF26F}"/>
              </a:ext>
            </a:extLst>
          </p:cNvPr>
          <p:cNvSpPr>
            <a:spLocks noGrp="1"/>
          </p:cNvSpPr>
          <p:nvPr>
            <p:ph idx="1"/>
          </p:nvPr>
        </p:nvSpPr>
        <p:spPr/>
        <p:txBody>
          <a:bodyPr/>
          <a:lstStyle/>
          <a:p>
            <a:pPr marL="0" indent="0">
              <a:buNone/>
            </a:pPr>
            <a:endParaRPr lang="it-IT" dirty="0"/>
          </a:p>
          <a:p>
            <a:pPr marL="0" indent="0">
              <a:buNone/>
            </a:pPr>
            <a:r>
              <a:rPr lang="it-IT" dirty="0"/>
              <a:t>“</a:t>
            </a:r>
            <a:r>
              <a:rPr lang="it-IT" dirty="0" err="1"/>
              <a:t>affective</a:t>
            </a:r>
            <a:r>
              <a:rPr lang="it-IT" dirty="0"/>
              <a:t> </a:t>
            </a:r>
            <a:r>
              <a:rPr lang="it-IT" dirty="0" err="1"/>
              <a:t>unification</a:t>
            </a:r>
            <a:r>
              <a:rPr lang="it-IT" dirty="0"/>
              <a:t> and relative </a:t>
            </a:r>
            <a:r>
              <a:rPr lang="en-US" dirty="0"/>
              <a:t>synchronization of a public in relation to a specific online site” </a:t>
            </a:r>
          </a:p>
          <a:p>
            <a:pPr marL="0" indent="0">
              <a:buNone/>
            </a:pPr>
            <a:r>
              <a:rPr lang="en-US" dirty="0"/>
              <a:t>(Stage </a:t>
            </a:r>
            <a:r>
              <a:rPr lang="it-IT" dirty="0"/>
              <a:t>2013, 211)</a:t>
            </a:r>
          </a:p>
          <a:p>
            <a:pPr marL="0" indent="0">
              <a:buNone/>
            </a:pPr>
            <a:r>
              <a:rPr lang="it-IT" dirty="0"/>
              <a:t>Sono formazioni sociali che:</a:t>
            </a:r>
          </a:p>
          <a:p>
            <a:pPr marL="0" indent="0">
              <a:buNone/>
            </a:pPr>
            <a:r>
              <a:rPr lang="it-IT" dirty="0"/>
              <a:t>“si riuniscono virtualmente, si comportano e agiscono collettivamente e producono effetti e fenomeni che non sarebbero possibili senza Internet” (</a:t>
            </a:r>
            <a:r>
              <a:rPr lang="it-IT" dirty="0" err="1"/>
              <a:t>Russ</a:t>
            </a:r>
            <a:r>
              <a:rPr lang="it-IT" dirty="0"/>
              <a:t> 2007, 65)</a:t>
            </a:r>
          </a:p>
          <a:p>
            <a:pPr marL="0" indent="0">
              <a:buNone/>
            </a:pPr>
            <a:endParaRPr lang="it-IT" dirty="0"/>
          </a:p>
        </p:txBody>
      </p:sp>
    </p:spTree>
    <p:extLst>
      <p:ext uri="{BB962C8B-B14F-4D97-AF65-F5344CB8AC3E}">
        <p14:creationId xmlns:p14="http://schemas.microsoft.com/office/powerpoint/2010/main" val="152506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8DA537-5617-4360-A30C-7477BB67DE84}"/>
              </a:ext>
            </a:extLst>
          </p:cNvPr>
          <p:cNvSpPr>
            <a:spLocks noGrp="1"/>
          </p:cNvSpPr>
          <p:nvPr>
            <p:ph type="title"/>
          </p:nvPr>
        </p:nvSpPr>
        <p:spPr/>
        <p:txBody>
          <a:bodyPr/>
          <a:lstStyle/>
          <a:p>
            <a:r>
              <a:rPr lang="it-IT" b="1" dirty="0">
                <a:effectLst>
                  <a:outerShdw blurRad="38100" dist="38100" dir="2700000" algn="tl">
                    <a:srgbClr val="000000">
                      <a:alpha val="43137"/>
                    </a:srgbClr>
                  </a:outerShdw>
                </a:effectLst>
              </a:rPr>
              <a:t>Online </a:t>
            </a:r>
            <a:r>
              <a:rPr lang="it-IT" b="1" dirty="0" err="1">
                <a:effectLst>
                  <a:outerShdw blurRad="38100" dist="38100" dir="2700000" algn="tl">
                    <a:srgbClr val="000000">
                      <a:alpha val="43137"/>
                    </a:srgbClr>
                  </a:outerShdw>
                </a:effectLst>
              </a:rPr>
              <a:t>crowds</a:t>
            </a:r>
            <a:endParaRPr lang="it-IT" dirty="0"/>
          </a:p>
        </p:txBody>
      </p:sp>
      <p:sp>
        <p:nvSpPr>
          <p:cNvPr id="3" name="Segnaposto contenuto 2">
            <a:extLst>
              <a:ext uri="{FF2B5EF4-FFF2-40B4-BE49-F238E27FC236}">
                <a16:creationId xmlns:a16="http://schemas.microsoft.com/office/drawing/2014/main" id="{1180CF1B-6A9D-4BF9-AFA1-633D5578F07B}"/>
              </a:ext>
            </a:extLst>
          </p:cNvPr>
          <p:cNvSpPr>
            <a:spLocks noGrp="1"/>
          </p:cNvSpPr>
          <p:nvPr>
            <p:ph idx="1"/>
          </p:nvPr>
        </p:nvSpPr>
        <p:spPr/>
        <p:txBody>
          <a:bodyPr>
            <a:normAutofit/>
          </a:bodyPr>
          <a:lstStyle/>
          <a:p>
            <a:pPr>
              <a:buFont typeface="Wingdings" panose="05000000000000000000" pitchFamily="2" charset="2"/>
              <a:buChar char="v"/>
            </a:pPr>
            <a:r>
              <a:rPr lang="it-IT" dirty="0"/>
              <a:t>Dimensione affettiva</a:t>
            </a:r>
          </a:p>
          <a:p>
            <a:pPr>
              <a:buFont typeface="Wingdings" panose="05000000000000000000" pitchFamily="2" charset="2"/>
              <a:buChar char="v"/>
            </a:pPr>
            <a:endParaRPr lang="it-IT" dirty="0"/>
          </a:p>
          <a:p>
            <a:pPr marL="0" indent="0">
              <a:buNone/>
            </a:pPr>
            <a:r>
              <a:rPr lang="it-IT" dirty="0"/>
              <a:t>To </a:t>
            </a:r>
            <a:r>
              <a:rPr lang="it-IT" dirty="0" err="1"/>
              <a:t>become</a:t>
            </a:r>
            <a:r>
              <a:rPr lang="it-IT" dirty="0"/>
              <a:t> an online </a:t>
            </a:r>
            <a:r>
              <a:rPr lang="en-US" dirty="0"/>
              <a:t>crowd or “socio-material entity,” the public must be </a:t>
            </a:r>
            <a:r>
              <a:rPr lang="en-US" dirty="0" err="1"/>
              <a:t>characterised</a:t>
            </a:r>
            <a:r>
              <a:rPr lang="en-US" dirty="0"/>
              <a:t> by intense affective unification. Following this, the online crowd is used here to describe a certain type of online </a:t>
            </a:r>
            <a:r>
              <a:rPr lang="en-US" dirty="0" err="1"/>
              <a:t>behaviour</a:t>
            </a:r>
            <a:r>
              <a:rPr lang="en-US" dirty="0"/>
              <a:t> where the participants of a public simultaneously (1) share affective processes and (2) come together on certain </a:t>
            </a:r>
            <a:r>
              <a:rPr lang="it-IT" dirty="0"/>
              <a:t>online </a:t>
            </a:r>
            <a:r>
              <a:rPr lang="it-IT" dirty="0" err="1"/>
              <a:t>sites</a:t>
            </a:r>
            <a:r>
              <a:rPr lang="it-IT" dirty="0"/>
              <a:t>” (2013, 216)</a:t>
            </a:r>
          </a:p>
        </p:txBody>
      </p:sp>
    </p:spTree>
    <p:extLst>
      <p:ext uri="{BB962C8B-B14F-4D97-AF65-F5344CB8AC3E}">
        <p14:creationId xmlns:p14="http://schemas.microsoft.com/office/powerpoint/2010/main" val="4023073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319563-AEC5-489C-AC76-91F0928A24BE}"/>
              </a:ext>
            </a:extLst>
          </p:cNvPr>
          <p:cNvSpPr>
            <a:spLocks noGrp="1"/>
          </p:cNvSpPr>
          <p:nvPr>
            <p:ph type="title"/>
          </p:nvPr>
        </p:nvSpPr>
        <p:spPr/>
        <p:txBody>
          <a:bodyPr/>
          <a:lstStyle/>
          <a:p>
            <a:r>
              <a:rPr lang="it-IT" b="1" dirty="0">
                <a:effectLst>
                  <a:outerShdw blurRad="38100" dist="38100" dir="2700000" algn="tl">
                    <a:srgbClr val="000000">
                      <a:alpha val="43137"/>
                    </a:srgbClr>
                  </a:outerShdw>
                </a:effectLst>
              </a:rPr>
              <a:t>Online public</a:t>
            </a:r>
          </a:p>
        </p:txBody>
      </p:sp>
      <p:sp>
        <p:nvSpPr>
          <p:cNvPr id="3" name="Segnaposto contenuto 2">
            <a:extLst>
              <a:ext uri="{FF2B5EF4-FFF2-40B4-BE49-F238E27FC236}">
                <a16:creationId xmlns:a16="http://schemas.microsoft.com/office/drawing/2014/main" id="{B1DF0133-1F1C-4B1D-BA70-8094F94DAE53}"/>
              </a:ext>
            </a:extLst>
          </p:cNvPr>
          <p:cNvSpPr>
            <a:spLocks noGrp="1"/>
          </p:cNvSpPr>
          <p:nvPr>
            <p:ph idx="1"/>
          </p:nvPr>
        </p:nvSpPr>
        <p:spPr/>
        <p:txBody>
          <a:bodyPr>
            <a:normAutofit/>
          </a:bodyPr>
          <a:lstStyle/>
          <a:p>
            <a:pPr marL="0" indent="0">
              <a:buNone/>
            </a:pPr>
            <a:r>
              <a:rPr lang="en-US" dirty="0"/>
              <a:t>a mediated association among strangers (for instance, through a newspaper or radio station), who are united by a temporary emotional</a:t>
            </a:r>
          </a:p>
          <a:p>
            <a:pPr marL="0" indent="0">
              <a:buNone/>
            </a:pPr>
            <a:r>
              <a:rPr lang="en-US" dirty="0"/>
              <a:t>intensity, or a better focus of attention, directed toward a common</a:t>
            </a:r>
          </a:p>
          <a:p>
            <a:pPr marL="0" indent="0">
              <a:buNone/>
            </a:pPr>
            <a:r>
              <a:rPr lang="en-US" dirty="0"/>
              <a:t>object, be it an event, a political issue, or a brand </a:t>
            </a:r>
          </a:p>
          <a:p>
            <a:pPr marL="0" indent="0">
              <a:buNone/>
            </a:pPr>
            <a:r>
              <a:rPr lang="en-US" dirty="0"/>
              <a:t>(Bruns and Burgess 2011;</a:t>
            </a:r>
            <a:r>
              <a:rPr lang="pt-BR" dirty="0"/>
              <a:t>Papacharissi and de Fatima Oliveira 2012)</a:t>
            </a:r>
          </a:p>
          <a:p>
            <a:pPr marL="0" indent="0">
              <a:buNone/>
            </a:pPr>
            <a:endParaRPr lang="pt-BR" dirty="0"/>
          </a:p>
          <a:p>
            <a:r>
              <a:rPr lang="pt-BR" dirty="0"/>
              <a:t>Brand public (</a:t>
            </a:r>
            <a:r>
              <a:rPr lang="it-IT" dirty="0" err="1"/>
              <a:t>Arvidsson</a:t>
            </a:r>
            <a:r>
              <a:rPr lang="it-IT" dirty="0"/>
              <a:t> and </a:t>
            </a:r>
            <a:r>
              <a:rPr lang="it-IT" dirty="0" err="1"/>
              <a:t>Caliandro</a:t>
            </a:r>
            <a:r>
              <a:rPr lang="it-IT" dirty="0"/>
              <a:t> 2016)</a:t>
            </a:r>
          </a:p>
        </p:txBody>
      </p:sp>
    </p:spTree>
    <p:extLst>
      <p:ext uri="{BB962C8B-B14F-4D97-AF65-F5344CB8AC3E}">
        <p14:creationId xmlns:p14="http://schemas.microsoft.com/office/powerpoint/2010/main" val="3484271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986EC-32FB-4E66-BAA4-0FC108EB9321}"/>
              </a:ext>
            </a:extLst>
          </p:cNvPr>
          <p:cNvSpPr>
            <a:spLocks noGrp="1"/>
          </p:cNvSpPr>
          <p:nvPr>
            <p:ph type="title"/>
          </p:nvPr>
        </p:nvSpPr>
        <p:spPr/>
        <p:txBody>
          <a:bodyPr/>
          <a:lstStyle/>
          <a:p>
            <a:r>
              <a:rPr lang="en-US" b="1" i="1" dirty="0">
                <a:effectLst>
                  <a:outerShdw blurRad="38100" dist="38100" dir="2700000" algn="tl">
                    <a:srgbClr val="000000">
                      <a:alpha val="43137"/>
                    </a:srgbClr>
                  </a:outerShdw>
                </a:effectLst>
              </a:rPr>
              <a:t>Self-presentation as a tool</a:t>
            </a:r>
            <a:br>
              <a:rPr lang="en-US" i="1" dirty="0"/>
            </a:br>
            <a:endParaRPr lang="it-IT" dirty="0"/>
          </a:p>
        </p:txBody>
      </p:sp>
      <p:sp>
        <p:nvSpPr>
          <p:cNvPr id="3" name="Segnaposto contenuto 2">
            <a:extLst>
              <a:ext uri="{FF2B5EF4-FFF2-40B4-BE49-F238E27FC236}">
                <a16:creationId xmlns:a16="http://schemas.microsoft.com/office/drawing/2014/main" id="{E8B362E4-8C7E-4809-B6D8-D5AE2EA22745}"/>
              </a:ext>
            </a:extLst>
          </p:cNvPr>
          <p:cNvSpPr>
            <a:spLocks noGrp="1"/>
          </p:cNvSpPr>
          <p:nvPr>
            <p:ph idx="1"/>
          </p:nvPr>
        </p:nvSpPr>
        <p:spPr/>
        <p:txBody>
          <a:bodyPr>
            <a:normAutofit fontScale="92500" lnSpcReduction="10000"/>
          </a:bodyPr>
          <a:lstStyle/>
          <a:p>
            <a:pPr marL="0" indent="0">
              <a:buNone/>
            </a:pPr>
            <a:r>
              <a:rPr lang="en-US" dirty="0"/>
              <a:t>self-presentation strategies are not simply an interesting means to know something about the personality of the person who is articulating them, but rather tools to (1) measure the degree of involvement of a user within a given social formation, thus helping the ethnographer to “decipher” the nature and reconstruct the structure of the social formation she or he is facing </a:t>
            </a:r>
          </a:p>
          <a:p>
            <a:pPr marL="0" indent="0">
              <a:buNone/>
            </a:pPr>
            <a:r>
              <a:rPr lang="en-US" dirty="0"/>
              <a:t>(2) reconstruct the collectively built and shared cultural</a:t>
            </a:r>
          </a:p>
          <a:p>
            <a:pPr marL="0" indent="0">
              <a:buNone/>
            </a:pPr>
            <a:r>
              <a:rPr lang="en-US" dirty="0"/>
              <a:t>structure—since, through self-presentation, users convey a public image of</a:t>
            </a:r>
          </a:p>
          <a:p>
            <a:pPr marL="0" indent="0">
              <a:buNone/>
            </a:pPr>
            <a:r>
              <a:rPr lang="en-US" dirty="0"/>
              <a:t>themselves that is constructed on a repertoire of symbols that they deem to be</a:t>
            </a:r>
          </a:p>
          <a:p>
            <a:pPr marL="0" indent="0">
              <a:buNone/>
            </a:pPr>
            <a:r>
              <a:rPr lang="en-US" dirty="0"/>
              <a:t>widely shared and valued (</a:t>
            </a:r>
            <a:r>
              <a:rPr lang="en-US" dirty="0" err="1"/>
              <a:t>Carah</a:t>
            </a:r>
            <a:r>
              <a:rPr lang="en-US" dirty="0"/>
              <a:t> and </a:t>
            </a:r>
            <a:r>
              <a:rPr lang="en-US" dirty="0" err="1"/>
              <a:t>Shaul</a:t>
            </a:r>
            <a:r>
              <a:rPr lang="en-US" dirty="0"/>
              <a:t> 2016).</a:t>
            </a:r>
            <a:endParaRPr lang="it-IT" dirty="0"/>
          </a:p>
        </p:txBody>
      </p:sp>
    </p:spTree>
    <p:extLst>
      <p:ext uri="{BB962C8B-B14F-4D97-AF65-F5344CB8AC3E}">
        <p14:creationId xmlns:p14="http://schemas.microsoft.com/office/powerpoint/2010/main" val="1705801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842E1F-09E4-4FC0-A061-C2CAA6249AB7}"/>
              </a:ext>
            </a:extLst>
          </p:cNvPr>
          <p:cNvSpPr>
            <a:spLocks noGrp="1"/>
          </p:cNvSpPr>
          <p:nvPr>
            <p:ph type="title"/>
          </p:nvPr>
        </p:nvSpPr>
        <p:spPr/>
        <p:txBody>
          <a:bodyPr/>
          <a:lstStyle/>
          <a:p>
            <a:r>
              <a:rPr lang="en-US" b="1" i="1" dirty="0">
                <a:effectLst>
                  <a:outerShdw blurRad="38100" dist="38100" dir="2700000" algn="tl">
                    <a:srgbClr val="000000">
                      <a:alpha val="43137"/>
                    </a:srgbClr>
                  </a:outerShdw>
                </a:effectLst>
              </a:rPr>
              <a:t>User as a device</a:t>
            </a:r>
            <a:br>
              <a:rPr lang="en-US" i="1" dirty="0"/>
            </a:br>
            <a:endParaRPr lang="it-IT" dirty="0"/>
          </a:p>
        </p:txBody>
      </p:sp>
      <p:sp>
        <p:nvSpPr>
          <p:cNvPr id="3" name="Segnaposto contenuto 2">
            <a:extLst>
              <a:ext uri="{FF2B5EF4-FFF2-40B4-BE49-F238E27FC236}">
                <a16:creationId xmlns:a16="http://schemas.microsoft.com/office/drawing/2014/main" id="{37871128-D80F-43D3-9871-8325397859AA}"/>
              </a:ext>
            </a:extLst>
          </p:cNvPr>
          <p:cNvSpPr>
            <a:spLocks noGrp="1"/>
          </p:cNvSpPr>
          <p:nvPr>
            <p:ph idx="1"/>
          </p:nvPr>
        </p:nvSpPr>
        <p:spPr/>
        <p:txBody>
          <a:bodyPr>
            <a:normAutofit/>
          </a:bodyPr>
          <a:lstStyle/>
          <a:p>
            <a:pPr marL="0" indent="0">
              <a:buNone/>
            </a:pPr>
            <a:r>
              <a:rPr lang="it-IT" dirty="0"/>
              <a:t>Following the </a:t>
            </a:r>
            <a:r>
              <a:rPr lang="en-US" dirty="0"/>
              <a:t>Actor-Network Theory, which considers non-human actors as </a:t>
            </a:r>
            <a:r>
              <a:rPr lang="en-US" i="1" dirty="0"/>
              <a:t>quasi</a:t>
            </a:r>
            <a:r>
              <a:rPr lang="en-US" dirty="0"/>
              <a:t>-</a:t>
            </a:r>
            <a:r>
              <a:rPr lang="en-US" i="1" dirty="0"/>
              <a:t>subjects </a:t>
            </a:r>
            <a:r>
              <a:rPr lang="en-US" dirty="0"/>
              <a:t>and human actors as </a:t>
            </a:r>
            <a:r>
              <a:rPr lang="en-US" i="1" dirty="0"/>
              <a:t>quasi</a:t>
            </a:r>
            <a:r>
              <a:rPr lang="en-US" dirty="0"/>
              <a:t>-</a:t>
            </a:r>
            <a:r>
              <a:rPr lang="en-US" i="1" dirty="0"/>
              <a:t>objects </a:t>
            </a:r>
            <a:r>
              <a:rPr lang="en-US" dirty="0"/>
              <a:t>(Latour 1988), it is possible to conceptualize the Internet user as a device (or a sensor) producing meta-data, rather than a “standard” social actor—thus, without attempting to reconstruct his or her biography or demographic status. In this way, the user becomes an actor who,</a:t>
            </a:r>
          </a:p>
          <a:p>
            <a:pPr marL="0" indent="0">
              <a:buNone/>
            </a:pPr>
            <a:r>
              <a:rPr lang="en-US" dirty="0"/>
              <a:t>in some sense, collaborates with the ethnographer in his or her project of </a:t>
            </a:r>
            <a:r>
              <a:rPr lang="it-IT" dirty="0"/>
              <a:t>research (</a:t>
            </a:r>
            <a:r>
              <a:rPr lang="it-IT" dirty="0" err="1"/>
              <a:t>Marres</a:t>
            </a:r>
            <a:r>
              <a:rPr lang="it-IT" dirty="0"/>
              <a:t> 2012)</a:t>
            </a:r>
          </a:p>
        </p:txBody>
      </p:sp>
    </p:spTree>
    <p:extLst>
      <p:ext uri="{BB962C8B-B14F-4D97-AF65-F5344CB8AC3E}">
        <p14:creationId xmlns:p14="http://schemas.microsoft.com/office/powerpoint/2010/main" val="3315246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0978C8C-B277-4528-8366-389C843E7179}"/>
              </a:ext>
            </a:extLst>
          </p:cNvPr>
          <p:cNvPicPr>
            <a:picLocks noChangeAspect="1"/>
          </p:cNvPicPr>
          <p:nvPr/>
        </p:nvPicPr>
        <p:blipFill>
          <a:blip r:embed="rId2"/>
          <a:stretch>
            <a:fillRect/>
          </a:stretch>
        </p:blipFill>
        <p:spPr>
          <a:xfrm>
            <a:off x="1814007" y="978877"/>
            <a:ext cx="7895771" cy="4572000"/>
          </a:xfrm>
          <a:prstGeom prst="rect">
            <a:avLst/>
          </a:prstGeom>
        </p:spPr>
      </p:pic>
    </p:spTree>
    <p:extLst>
      <p:ext uri="{BB962C8B-B14F-4D97-AF65-F5344CB8AC3E}">
        <p14:creationId xmlns:p14="http://schemas.microsoft.com/office/powerpoint/2010/main" val="49885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2634499" y="706653"/>
            <a:ext cx="5975995" cy="921919"/>
          </a:xfrm>
          <a:prstGeom prst="rect">
            <a:avLst/>
          </a:prstGeom>
          <a:noFill/>
          <a:ln w="12700">
            <a:noFill/>
            <a:miter lim="800000"/>
            <a:headEnd/>
            <a:tailEnd/>
          </a:ln>
        </p:spPr>
        <p:txBody>
          <a:bodyPr wrap="none" lIns="0" tIns="0" rIns="0" bIns="0" anchor="ctr">
            <a:spAutoFit/>
          </a:bodyPr>
          <a:lstStyle/>
          <a:p>
            <a:pPr algn="l"/>
            <a:r>
              <a:rPr lang="en-US" sz="3600" b="1" dirty="0" err="1">
                <a:latin typeface="Arial" pitchFamily="34" charset="0"/>
                <a:ea typeface="MS PGothic" pitchFamily="34" charset="-128"/>
                <a:sym typeface="Arial Bold" charset="0"/>
              </a:rPr>
              <a:t>Etnografia</a:t>
            </a:r>
            <a:r>
              <a:rPr lang="en-US" sz="3600" b="1" dirty="0">
                <a:latin typeface="Arial" pitchFamily="34" charset="0"/>
                <a:ea typeface="MS PGothic" pitchFamily="34" charset="-128"/>
                <a:sym typeface="Arial Bold" charset="0"/>
              </a:rPr>
              <a:t> di </a:t>
            </a:r>
            <a:r>
              <a:rPr lang="en-US" sz="3600" b="1" dirty="0" err="1">
                <a:latin typeface="Arial" pitchFamily="34" charset="0"/>
                <a:ea typeface="MS PGothic" pitchFamily="34" charset="-128"/>
                <a:sym typeface="Arial Bold" charset="0"/>
              </a:rPr>
              <a:t>mondi</a:t>
            </a:r>
            <a:r>
              <a:rPr lang="en-US" sz="3600" b="1" dirty="0">
                <a:latin typeface="Arial" pitchFamily="34" charset="0"/>
                <a:ea typeface="MS PGothic" pitchFamily="34" charset="-128"/>
                <a:sym typeface="Arial Bold" charset="0"/>
              </a:rPr>
              <a:t> </a:t>
            </a:r>
            <a:r>
              <a:rPr lang="en-US" sz="3600" b="1" dirty="0" err="1">
                <a:latin typeface="Arial" pitchFamily="34" charset="0"/>
                <a:ea typeface="MS PGothic" pitchFamily="34" charset="-128"/>
                <a:sym typeface="Arial Bold" charset="0"/>
              </a:rPr>
              <a:t>virtuali</a:t>
            </a:r>
            <a:endParaRPr lang="en-US" sz="3600" b="1" dirty="0">
              <a:latin typeface="Arial" pitchFamily="34" charset="0"/>
              <a:ea typeface="MS PGothic" pitchFamily="34" charset="-128"/>
              <a:sym typeface="Arial Bold" charset="0"/>
            </a:endParaRPr>
          </a:p>
          <a:p>
            <a:pPr algn="l"/>
            <a:endParaRPr lang="en-US" sz="2391" b="1" dirty="0">
              <a:solidFill>
                <a:srgbClr val="FFFFFF"/>
              </a:solidFill>
              <a:latin typeface="Arial" pitchFamily="34" charset="0"/>
              <a:ea typeface="MS PGothic" pitchFamily="34" charset="-128"/>
              <a:sym typeface="Arial Bold" charset="0"/>
            </a:endParaRPr>
          </a:p>
        </p:txBody>
      </p:sp>
      <p:pic>
        <p:nvPicPr>
          <p:cNvPr id="3" name="Immagine 2" descr="SL.jpg">
            <a:extLst>
              <a:ext uri="{FF2B5EF4-FFF2-40B4-BE49-F238E27FC236}">
                <a16:creationId xmlns:a16="http://schemas.microsoft.com/office/drawing/2014/main" id="{52E0D961-9544-4346-B7D4-E5455D913F35}"/>
              </a:ext>
            </a:extLst>
          </p:cNvPr>
          <p:cNvPicPr>
            <a:picLocks noChangeAspect="1"/>
          </p:cNvPicPr>
          <p:nvPr/>
        </p:nvPicPr>
        <p:blipFill>
          <a:blip r:embed="rId2"/>
          <a:stretch>
            <a:fillRect/>
          </a:stretch>
        </p:blipFill>
        <p:spPr>
          <a:xfrm>
            <a:off x="746737" y="2512712"/>
            <a:ext cx="4913596" cy="3341250"/>
          </a:xfrm>
          <a:prstGeom prst="rect">
            <a:avLst/>
          </a:prstGeom>
        </p:spPr>
      </p:pic>
      <p:pic>
        <p:nvPicPr>
          <p:cNvPr id="4" name="Immagine 3" descr="Wow.jpg">
            <a:extLst>
              <a:ext uri="{FF2B5EF4-FFF2-40B4-BE49-F238E27FC236}">
                <a16:creationId xmlns:a16="http://schemas.microsoft.com/office/drawing/2014/main" id="{72C406AF-21AD-47DA-A1FF-985C48AB9F1C}"/>
              </a:ext>
            </a:extLst>
          </p:cNvPr>
          <p:cNvPicPr>
            <a:picLocks noChangeAspect="1"/>
          </p:cNvPicPr>
          <p:nvPr/>
        </p:nvPicPr>
        <p:blipFill>
          <a:blip r:embed="rId3"/>
          <a:stretch>
            <a:fillRect/>
          </a:stretch>
        </p:blipFill>
        <p:spPr>
          <a:xfrm>
            <a:off x="7222154" y="2715212"/>
            <a:ext cx="3920051" cy="2936250"/>
          </a:xfrm>
          <a:prstGeom prst="rect">
            <a:avLst/>
          </a:prstGeom>
        </p:spPr>
      </p:pic>
    </p:spTree>
    <p:extLst>
      <p:ext uri="{BB962C8B-B14F-4D97-AF65-F5344CB8AC3E}">
        <p14:creationId xmlns:p14="http://schemas.microsoft.com/office/powerpoint/2010/main" val="61142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749348" y="170412"/>
            <a:ext cx="5323252" cy="367921"/>
          </a:xfrm>
          <a:prstGeom prst="rect">
            <a:avLst/>
          </a:prstGeom>
          <a:noFill/>
          <a:ln w="12700">
            <a:noFill/>
            <a:miter lim="800000"/>
            <a:headEnd/>
            <a:tailEnd/>
          </a:ln>
        </p:spPr>
        <p:txBody>
          <a:bodyPr wrap="none" lIns="0" tIns="0" rIns="0" bIns="0" anchor="ctr">
            <a:spAutoFit/>
          </a:bodyPr>
          <a:lstStyle/>
          <a:p>
            <a:pPr algn="l"/>
            <a:r>
              <a:rPr lang="en-US" sz="2391" b="1" dirty="0" err="1">
                <a:solidFill>
                  <a:srgbClr val="000100"/>
                </a:solidFill>
                <a:latin typeface="Arial" pitchFamily="34" charset="0"/>
                <a:ea typeface="MS PGothic" pitchFamily="34" charset="-128"/>
                <a:sym typeface="Arial" pitchFamily="34" charset="0"/>
              </a:rPr>
              <a:t>Etnografia</a:t>
            </a:r>
            <a:r>
              <a:rPr lang="en-US" sz="2391" b="1" dirty="0">
                <a:solidFill>
                  <a:srgbClr val="000100"/>
                </a:solidFill>
                <a:latin typeface="Arial" pitchFamily="34" charset="0"/>
                <a:ea typeface="MS PGothic" pitchFamily="34" charset="-128"/>
                <a:sym typeface="Arial" pitchFamily="34" charset="0"/>
              </a:rPr>
              <a:t> di </a:t>
            </a:r>
            <a:r>
              <a:rPr lang="en-US" sz="2391" b="1" dirty="0" err="1">
                <a:solidFill>
                  <a:srgbClr val="000100"/>
                </a:solidFill>
                <a:latin typeface="Arial" pitchFamily="34" charset="0"/>
                <a:ea typeface="MS PGothic" pitchFamily="34" charset="-128"/>
                <a:sym typeface="Arial" pitchFamily="34" charset="0"/>
              </a:rPr>
              <a:t>mondi</a:t>
            </a:r>
            <a:r>
              <a:rPr lang="en-US" sz="2391" b="1" dirty="0">
                <a:solidFill>
                  <a:srgbClr val="000100"/>
                </a:solidFill>
                <a:latin typeface="Arial" pitchFamily="34" charset="0"/>
                <a:ea typeface="MS PGothic" pitchFamily="34" charset="-128"/>
                <a:sym typeface="Arial" pitchFamily="34" charset="0"/>
              </a:rPr>
              <a:t> </a:t>
            </a:r>
            <a:r>
              <a:rPr lang="en-US" sz="2391" b="1" dirty="0" err="1">
                <a:solidFill>
                  <a:srgbClr val="000100"/>
                </a:solidFill>
                <a:latin typeface="Arial" pitchFamily="34" charset="0"/>
                <a:ea typeface="MS PGothic" pitchFamily="34" charset="-128"/>
                <a:sym typeface="Arial" pitchFamily="34" charset="0"/>
              </a:rPr>
              <a:t>virtuali</a:t>
            </a:r>
            <a:r>
              <a:rPr lang="en-US" sz="2391" b="1" dirty="0">
                <a:solidFill>
                  <a:srgbClr val="000100"/>
                </a:solidFill>
                <a:latin typeface="Arial" pitchFamily="34" charset="0"/>
                <a:ea typeface="MS PGothic" pitchFamily="34" charset="-128"/>
                <a:sym typeface="Arial" pitchFamily="34" charset="0"/>
              </a:rPr>
              <a:t> - Teoria</a:t>
            </a:r>
          </a:p>
        </p:txBody>
      </p:sp>
      <p:sp>
        <p:nvSpPr>
          <p:cNvPr id="7171" name="CasellaDiTesto 15"/>
          <p:cNvSpPr txBox="1">
            <a:spLocks noChangeArrowheads="1"/>
          </p:cNvSpPr>
          <p:nvPr/>
        </p:nvSpPr>
        <p:spPr bwMode="auto">
          <a:xfrm>
            <a:off x="1775520" y="764704"/>
            <a:ext cx="7992888" cy="6626622"/>
          </a:xfrm>
          <a:prstGeom prst="rect">
            <a:avLst/>
          </a:prstGeom>
          <a:noFill/>
          <a:ln w="9525">
            <a:noFill/>
            <a:miter lim="800000"/>
            <a:headEnd/>
            <a:tailEnd/>
          </a:ln>
        </p:spPr>
        <p:txBody>
          <a:bodyPr wrap="square">
            <a:spAutoFit/>
          </a:bodyPr>
          <a:lstStyle/>
          <a:p>
            <a:pPr algn="l"/>
            <a:r>
              <a:rPr lang="en-GB" sz="2200" b="1" dirty="0">
                <a:solidFill>
                  <a:srgbClr val="7F7F7F"/>
                </a:solidFill>
                <a:latin typeface="Arial" pitchFamily="34" charset="0"/>
                <a:cs typeface="Arial" pitchFamily="34" charset="0"/>
              </a:rPr>
              <a:t>Campo di studio</a:t>
            </a:r>
            <a:r>
              <a:rPr lang="en-GB" sz="2200" dirty="0">
                <a:solidFill>
                  <a:srgbClr val="7F7F7F"/>
                </a:solidFill>
                <a:latin typeface="Arial" pitchFamily="34" charset="0"/>
                <a:cs typeface="Arial" pitchFamily="34" charset="0"/>
              </a:rPr>
              <a:t> </a:t>
            </a:r>
            <a:r>
              <a:rPr lang="en-GB" sz="2200" dirty="0">
                <a:solidFill>
                  <a:srgbClr val="7F7F7F"/>
                </a:solidFill>
                <a:latin typeface="Arial" pitchFamily="34" charset="0"/>
                <a:cs typeface="Arial" pitchFamily="34" charset="0"/>
                <a:sym typeface="Wingdings" pitchFamily="2" charset="2"/>
              </a:rPr>
              <a:t> </a:t>
            </a:r>
            <a:r>
              <a:rPr lang="en-GB" sz="2200" b="1" dirty="0">
                <a:solidFill>
                  <a:srgbClr val="0096DE"/>
                </a:solidFill>
                <a:latin typeface="Arial" pitchFamily="34" charset="0"/>
                <a:cs typeface="Arial" pitchFamily="34" charset="0"/>
                <a:sym typeface="Wingdings" pitchFamily="2" charset="2"/>
              </a:rPr>
              <a:t>Mondi </a:t>
            </a:r>
            <a:r>
              <a:rPr lang="en-GB" sz="2200" b="1" dirty="0" err="1">
                <a:solidFill>
                  <a:srgbClr val="0096DE"/>
                </a:solidFill>
                <a:latin typeface="Arial" pitchFamily="34" charset="0"/>
                <a:cs typeface="Arial" pitchFamily="34" charset="0"/>
                <a:sym typeface="Wingdings" pitchFamily="2" charset="2"/>
              </a:rPr>
              <a:t>virtuali</a:t>
            </a:r>
            <a:r>
              <a:rPr lang="en-GB" sz="2200" b="1" dirty="0">
                <a:solidFill>
                  <a:srgbClr val="0096DE"/>
                </a:solidFill>
                <a:latin typeface="Arial" pitchFamily="34" charset="0"/>
                <a:cs typeface="Arial" pitchFamily="34" charset="0"/>
                <a:sym typeface="Wingdings" pitchFamily="2" charset="2"/>
              </a:rPr>
              <a:t> </a:t>
            </a:r>
            <a:r>
              <a:rPr lang="en-GB" sz="2200" dirty="0">
                <a:solidFill>
                  <a:srgbClr val="7F7F7F"/>
                </a:solidFill>
                <a:latin typeface="Arial" pitchFamily="34" charset="0"/>
                <a:cs typeface="Arial" pitchFamily="34" charset="0"/>
                <a:sym typeface="Wingdings" pitchFamily="2" charset="2"/>
              </a:rPr>
              <a:t>= </a:t>
            </a:r>
            <a:r>
              <a:rPr lang="en-US" sz="2200" dirty="0">
                <a:solidFill>
                  <a:srgbClr val="7F7F7F"/>
                </a:solidFill>
                <a:latin typeface="Arial" pitchFamily="34" charset="0"/>
                <a:cs typeface="Arial" pitchFamily="34" charset="0"/>
              </a:rPr>
              <a:t>MMORPG (Massive Multiplayer Online Role-Playing Game), come World of </a:t>
            </a:r>
            <a:r>
              <a:rPr lang="en-US" sz="2200" dirty="0" err="1">
                <a:solidFill>
                  <a:srgbClr val="7F7F7F"/>
                </a:solidFill>
                <a:latin typeface="Arial" pitchFamily="34" charset="0"/>
                <a:cs typeface="Arial" pitchFamily="34" charset="0"/>
              </a:rPr>
              <a:t>Warcraft</a:t>
            </a:r>
            <a:r>
              <a:rPr lang="en-US" sz="2200" dirty="0">
                <a:solidFill>
                  <a:srgbClr val="7F7F7F"/>
                </a:solidFill>
                <a:latin typeface="Arial" pitchFamily="34" charset="0"/>
                <a:cs typeface="Arial" pitchFamily="34" charset="0"/>
              </a:rPr>
              <a:t> (Wow) or Second Life (SL), The Sims online, </a:t>
            </a:r>
            <a:r>
              <a:rPr lang="en-US" sz="2200" dirty="0" err="1">
                <a:solidFill>
                  <a:srgbClr val="7F7F7F"/>
                </a:solidFill>
                <a:latin typeface="Arial" pitchFamily="34" charset="0"/>
                <a:cs typeface="Arial" pitchFamily="34" charset="0"/>
              </a:rPr>
              <a:t>Everquets</a:t>
            </a:r>
            <a:r>
              <a:rPr lang="en-US" sz="2200" dirty="0">
                <a:solidFill>
                  <a:srgbClr val="7F7F7F"/>
                </a:solidFill>
                <a:latin typeface="Arial" pitchFamily="34" charset="0"/>
                <a:cs typeface="Arial" pitchFamily="34" charset="0"/>
              </a:rPr>
              <a:t>, </a:t>
            </a:r>
            <a:r>
              <a:rPr lang="en-US" sz="2200" dirty="0" err="1">
                <a:solidFill>
                  <a:srgbClr val="7F7F7F"/>
                </a:solidFill>
                <a:latin typeface="Arial" pitchFamily="34" charset="0"/>
                <a:cs typeface="Arial" pitchFamily="34" charset="0"/>
              </a:rPr>
              <a:t>ecc</a:t>
            </a:r>
            <a:r>
              <a:rPr lang="en-US" sz="2200" dirty="0">
                <a:solidFill>
                  <a:srgbClr val="7F7F7F"/>
                </a:solidFill>
                <a:latin typeface="Arial" pitchFamily="34" charset="0"/>
                <a:cs typeface="Arial" pitchFamily="34" charset="0"/>
              </a:rPr>
              <a:t>… </a:t>
            </a:r>
          </a:p>
          <a:p>
            <a:pPr algn="l"/>
            <a:endParaRPr lang="en-US" sz="2200" dirty="0">
              <a:solidFill>
                <a:srgbClr val="7F7F7F"/>
              </a:solidFill>
              <a:latin typeface="Arial" pitchFamily="34" charset="0"/>
              <a:cs typeface="Arial" pitchFamily="34" charset="0"/>
            </a:endParaRPr>
          </a:p>
          <a:p>
            <a:pPr algn="l"/>
            <a:r>
              <a:rPr lang="en-US" sz="2200" dirty="0" err="1">
                <a:solidFill>
                  <a:srgbClr val="7F7F7F"/>
                </a:solidFill>
                <a:latin typeface="Arial" pitchFamily="34" charset="0"/>
                <a:cs typeface="Arial" pitchFamily="34" charset="0"/>
              </a:rPr>
              <a:t>Nel</a:t>
            </a:r>
            <a:r>
              <a:rPr lang="en-US" sz="2200" b="1" dirty="0">
                <a:solidFill>
                  <a:srgbClr val="7F7F7F"/>
                </a:solidFill>
                <a:latin typeface="Arial" pitchFamily="34" charset="0"/>
                <a:cs typeface="Arial" pitchFamily="34" charset="0"/>
              </a:rPr>
              <a:t> </a:t>
            </a:r>
            <a:r>
              <a:rPr lang="en-US" sz="2200" dirty="0" err="1">
                <a:solidFill>
                  <a:srgbClr val="7F7F7F"/>
                </a:solidFill>
                <a:latin typeface="Arial" pitchFamily="34" charset="0"/>
                <a:cs typeface="Arial" pitchFamily="34" charset="0"/>
              </a:rPr>
              <a:t>loro</a:t>
            </a:r>
            <a:r>
              <a:rPr lang="en-US" sz="2200" b="1" dirty="0">
                <a:solidFill>
                  <a:srgbClr val="7F7F7F"/>
                </a:solidFill>
                <a:latin typeface="Arial" pitchFamily="34" charset="0"/>
                <a:cs typeface="Arial" pitchFamily="34" charset="0"/>
              </a:rPr>
              <a:t> </a:t>
            </a:r>
            <a:r>
              <a:rPr lang="en-US" sz="2200" dirty="0" err="1">
                <a:solidFill>
                  <a:srgbClr val="7F7F7F"/>
                </a:solidFill>
                <a:latin typeface="Arial" pitchFamily="34" charset="0"/>
                <a:cs typeface="Arial" pitchFamily="34" charset="0"/>
              </a:rPr>
              <a:t>manuale</a:t>
            </a:r>
            <a:r>
              <a:rPr lang="en-US" sz="2200" dirty="0">
                <a:solidFill>
                  <a:srgbClr val="7F7F7F"/>
                </a:solidFill>
                <a:latin typeface="Arial" pitchFamily="34" charset="0"/>
                <a:cs typeface="Arial" pitchFamily="34" charset="0"/>
              </a:rPr>
              <a:t> </a:t>
            </a:r>
            <a:r>
              <a:rPr lang="en-US" sz="2200" i="1" dirty="0">
                <a:solidFill>
                  <a:srgbClr val="7F7F7F"/>
                </a:solidFill>
                <a:latin typeface="Arial" pitchFamily="34" charset="0"/>
                <a:cs typeface="Arial" pitchFamily="34" charset="0"/>
              </a:rPr>
              <a:t>Ethnography and Virtual Worlds</a:t>
            </a:r>
            <a:r>
              <a:rPr lang="en-US" sz="2200" b="1" dirty="0">
                <a:solidFill>
                  <a:srgbClr val="7F7F7F"/>
                </a:solidFill>
                <a:latin typeface="Arial" pitchFamily="34" charset="0"/>
                <a:cs typeface="Arial" pitchFamily="34" charset="0"/>
              </a:rPr>
              <a:t> </a:t>
            </a:r>
            <a:r>
              <a:rPr lang="en-US" sz="2200" b="1" dirty="0" err="1">
                <a:solidFill>
                  <a:srgbClr val="7F7F7F"/>
                </a:solidFill>
                <a:latin typeface="Arial" pitchFamily="34" charset="0"/>
                <a:cs typeface="Arial" pitchFamily="34" charset="0"/>
              </a:rPr>
              <a:t>Boellstorff</a:t>
            </a:r>
            <a:r>
              <a:rPr lang="en-US" sz="2200" dirty="0">
                <a:solidFill>
                  <a:srgbClr val="7F7F7F"/>
                </a:solidFill>
                <a:latin typeface="Arial" pitchFamily="34" charset="0"/>
                <a:cs typeface="Arial" pitchFamily="34" charset="0"/>
              </a:rPr>
              <a:t>, </a:t>
            </a:r>
            <a:r>
              <a:rPr lang="en-US" sz="2200" b="1" dirty="0" err="1">
                <a:solidFill>
                  <a:srgbClr val="7F7F7F"/>
                </a:solidFill>
                <a:latin typeface="Arial" pitchFamily="34" charset="0"/>
                <a:cs typeface="Arial" pitchFamily="34" charset="0"/>
              </a:rPr>
              <a:t>Nardi</a:t>
            </a:r>
            <a:r>
              <a:rPr lang="en-US" sz="2200" dirty="0">
                <a:solidFill>
                  <a:srgbClr val="7F7F7F"/>
                </a:solidFill>
                <a:latin typeface="Arial" pitchFamily="34" charset="0"/>
                <a:cs typeface="Arial" pitchFamily="34" charset="0"/>
              </a:rPr>
              <a:t>, </a:t>
            </a:r>
            <a:r>
              <a:rPr lang="en-US" sz="2200" b="1" dirty="0" err="1">
                <a:solidFill>
                  <a:srgbClr val="7F7F7F"/>
                </a:solidFill>
                <a:latin typeface="Arial" pitchFamily="34" charset="0"/>
                <a:cs typeface="Arial" pitchFamily="34" charset="0"/>
              </a:rPr>
              <a:t>Pearce</a:t>
            </a:r>
            <a:r>
              <a:rPr lang="en-US" sz="2200" dirty="0" err="1">
                <a:solidFill>
                  <a:srgbClr val="7F7F7F"/>
                </a:solidFill>
                <a:latin typeface="Arial" pitchFamily="34" charset="0"/>
                <a:cs typeface="Arial" pitchFamily="34" charset="0"/>
              </a:rPr>
              <a:t>e</a:t>
            </a:r>
            <a:r>
              <a:rPr lang="en-US" sz="2200" dirty="0">
                <a:solidFill>
                  <a:srgbClr val="7F7F7F"/>
                </a:solidFill>
                <a:latin typeface="Arial" pitchFamily="34" charset="0"/>
                <a:cs typeface="Arial" pitchFamily="34" charset="0"/>
              </a:rPr>
              <a:t> </a:t>
            </a:r>
            <a:r>
              <a:rPr lang="en-US" sz="2200" b="1" dirty="0">
                <a:solidFill>
                  <a:srgbClr val="7F7F7F"/>
                </a:solidFill>
                <a:latin typeface="Arial" pitchFamily="34" charset="0"/>
                <a:cs typeface="Arial" pitchFamily="34" charset="0"/>
              </a:rPr>
              <a:t>Taylor</a:t>
            </a:r>
            <a:r>
              <a:rPr lang="en-US" sz="2200" dirty="0">
                <a:solidFill>
                  <a:srgbClr val="7F7F7F"/>
                </a:solidFill>
                <a:latin typeface="Arial" pitchFamily="34" charset="0"/>
                <a:cs typeface="Arial" pitchFamily="34" charset="0"/>
              </a:rPr>
              <a:t>, </a:t>
            </a:r>
            <a:r>
              <a:rPr lang="it-IT" sz="2200" dirty="0">
                <a:solidFill>
                  <a:srgbClr val="7F7F7F"/>
                </a:solidFill>
                <a:latin typeface="Arial" pitchFamily="34" charset="0"/>
                <a:cs typeface="Arial" pitchFamily="34" charset="0"/>
              </a:rPr>
              <a:t>definiscono i mondi virtuali come degli ambienti fisici generati dal computer (</a:t>
            </a:r>
            <a:r>
              <a:rPr lang="it-IT" sz="2200" dirty="0" err="1">
                <a:solidFill>
                  <a:srgbClr val="7F7F7F"/>
                </a:solidFill>
                <a:latin typeface="Arial" pitchFamily="34" charset="0"/>
                <a:cs typeface="Arial" pitchFamily="34" charset="0"/>
              </a:rPr>
              <a:t>Castranova</a:t>
            </a:r>
            <a:r>
              <a:rPr lang="it-IT" sz="2200" dirty="0">
                <a:solidFill>
                  <a:srgbClr val="7F7F7F"/>
                </a:solidFill>
                <a:latin typeface="Arial" pitchFamily="34" charset="0"/>
                <a:cs typeface="Arial" pitchFamily="34" charset="0"/>
              </a:rPr>
              <a:t> 2005)  e caratterizzati da quattro caratteristiche distintive, ovvero: 1) infondono negli utenti un senso di </a:t>
            </a:r>
            <a:r>
              <a:rPr lang="it-IT" sz="2200" dirty="0" err="1">
                <a:solidFill>
                  <a:srgbClr val="7F7F7F"/>
                </a:solidFill>
                <a:latin typeface="Arial" pitchFamily="34" charset="0"/>
                <a:cs typeface="Arial" pitchFamily="34" charset="0"/>
              </a:rPr>
              <a:t>aparteneza</a:t>
            </a:r>
            <a:r>
              <a:rPr lang="it-IT" sz="2200" dirty="0">
                <a:solidFill>
                  <a:srgbClr val="7F7F7F"/>
                </a:solidFill>
                <a:latin typeface="Arial" pitchFamily="34" charset="0"/>
                <a:cs typeface="Arial" pitchFamily="34" charset="0"/>
              </a:rPr>
              <a:t> ad un mondo; 2) sono per natura multi-</a:t>
            </a:r>
            <a:r>
              <a:rPr lang="it-IT" sz="2200" dirty="0" err="1">
                <a:solidFill>
                  <a:srgbClr val="7F7F7F"/>
                </a:solidFill>
                <a:latin typeface="Arial" pitchFamily="34" charset="0"/>
                <a:cs typeface="Arial" pitchFamily="34" charset="0"/>
              </a:rPr>
              <a:t>user</a:t>
            </a:r>
            <a:r>
              <a:rPr lang="it-IT" sz="2200" dirty="0">
                <a:solidFill>
                  <a:srgbClr val="7F7F7F"/>
                </a:solidFill>
                <a:latin typeface="Arial" pitchFamily="34" charset="0"/>
                <a:cs typeface="Arial" pitchFamily="34" charset="0"/>
              </a:rPr>
              <a:t>; 3) sono persistenti (continuano ad esistere anche quando gli utenti si </a:t>
            </a:r>
            <a:r>
              <a:rPr lang="it-IT" sz="2200" dirty="0" err="1">
                <a:solidFill>
                  <a:srgbClr val="7F7F7F"/>
                </a:solidFill>
                <a:latin typeface="Arial" pitchFamily="34" charset="0"/>
                <a:cs typeface="Arial" pitchFamily="34" charset="0"/>
              </a:rPr>
              <a:t>sloggano</a:t>
            </a:r>
            <a:r>
              <a:rPr lang="it-IT" sz="2200" dirty="0">
                <a:solidFill>
                  <a:srgbClr val="7F7F7F"/>
                </a:solidFill>
                <a:latin typeface="Arial" pitchFamily="34" charset="0"/>
                <a:cs typeface="Arial" pitchFamily="34" charset="0"/>
              </a:rPr>
              <a:t>); 4) consentono agli utenti di ‘incorporarsi’ attraverso un avatar (</a:t>
            </a:r>
            <a:r>
              <a:rPr lang="it-IT" sz="2200" dirty="0" err="1">
                <a:solidFill>
                  <a:srgbClr val="7F7F7F"/>
                </a:solidFill>
                <a:latin typeface="Arial" pitchFamily="34" charset="0"/>
                <a:cs typeface="Arial" pitchFamily="34" charset="0"/>
              </a:rPr>
              <a:t>Boellstorff</a:t>
            </a:r>
            <a:r>
              <a:rPr lang="it-IT" sz="2200" dirty="0">
                <a:solidFill>
                  <a:srgbClr val="7F7F7F"/>
                </a:solidFill>
                <a:latin typeface="Arial" pitchFamily="34" charset="0"/>
                <a:cs typeface="Arial" pitchFamily="34" charset="0"/>
              </a:rPr>
              <a:t> et al. 2012: 7). </a:t>
            </a:r>
            <a:endParaRPr lang="en-US" sz="2200" dirty="0">
              <a:solidFill>
                <a:srgbClr val="7F7F7F"/>
              </a:solidFill>
              <a:latin typeface="Arial" pitchFamily="34" charset="0"/>
              <a:cs typeface="Arial" pitchFamily="34" charset="0"/>
            </a:endParaRPr>
          </a:p>
          <a:p>
            <a:pPr algn="l"/>
            <a:endParaRPr lang="en-US" sz="2200" dirty="0">
              <a:solidFill>
                <a:srgbClr val="7F7F7F"/>
              </a:solidFill>
              <a:latin typeface="Arial" pitchFamily="34" charset="0"/>
              <a:cs typeface="Arial" pitchFamily="34" charset="0"/>
            </a:endParaRPr>
          </a:p>
          <a:p>
            <a:pPr algn="l"/>
            <a:r>
              <a:rPr lang="en-US" sz="2200" dirty="0">
                <a:solidFill>
                  <a:srgbClr val="7F7F7F"/>
                </a:solidFill>
                <a:latin typeface="Arial" pitchFamily="34" charset="0"/>
                <a:cs typeface="Arial" pitchFamily="34" charset="0"/>
              </a:rPr>
              <a:t>Virtual world </a:t>
            </a:r>
            <a:r>
              <a:rPr lang="en-US" sz="2200" b="1" dirty="0" err="1">
                <a:solidFill>
                  <a:srgbClr val="7F7F7F"/>
                </a:solidFill>
                <a:latin typeface="Arial" pitchFamily="34" charset="0"/>
                <a:cs typeface="Arial" pitchFamily="34" charset="0"/>
              </a:rPr>
              <a:t>vs</a:t>
            </a:r>
            <a:r>
              <a:rPr lang="en-US" sz="2200" dirty="0">
                <a:solidFill>
                  <a:srgbClr val="7F7F7F"/>
                </a:solidFill>
                <a:latin typeface="Arial" pitchFamily="34" charset="0"/>
                <a:cs typeface="Arial" pitchFamily="34" charset="0"/>
              </a:rPr>
              <a:t> Actual world </a:t>
            </a:r>
          </a:p>
          <a:p>
            <a:pPr algn="l"/>
            <a:r>
              <a:rPr lang="en-US" sz="2200" b="1" dirty="0">
                <a:solidFill>
                  <a:srgbClr val="7F7F7F"/>
                </a:solidFill>
                <a:latin typeface="Arial" pitchFamily="34" charset="0"/>
                <a:cs typeface="Arial" pitchFamily="34" charset="0"/>
              </a:rPr>
              <a:t>Not</a:t>
            </a:r>
            <a:r>
              <a:rPr lang="en-US" sz="2200" dirty="0">
                <a:solidFill>
                  <a:srgbClr val="7F7F7F"/>
                </a:solidFill>
                <a:latin typeface="Arial" pitchFamily="34" charset="0"/>
                <a:cs typeface="Arial" pitchFamily="34" charset="0"/>
              </a:rPr>
              <a:t> </a:t>
            </a:r>
            <a:r>
              <a:rPr lang="en-GB" sz="2200" dirty="0">
                <a:solidFill>
                  <a:srgbClr val="7F7F7F"/>
                </a:solidFill>
                <a:latin typeface="Arial" pitchFamily="34" charset="0"/>
                <a:cs typeface="Arial" pitchFamily="34" charset="0"/>
                <a:sym typeface="Wingdings" pitchFamily="2" charset="2"/>
              </a:rPr>
              <a:t></a:t>
            </a:r>
            <a:r>
              <a:rPr lang="en-US" sz="2200" dirty="0">
                <a:solidFill>
                  <a:srgbClr val="7F7F7F"/>
                </a:solidFill>
                <a:latin typeface="Arial" pitchFamily="34" charset="0"/>
                <a:cs typeface="Arial" pitchFamily="34" charset="0"/>
              </a:rPr>
              <a:t> Real world </a:t>
            </a:r>
            <a:r>
              <a:rPr lang="en-US" sz="2200" b="1" dirty="0" err="1">
                <a:solidFill>
                  <a:srgbClr val="7F7F7F"/>
                </a:solidFill>
                <a:latin typeface="Arial" pitchFamily="34" charset="0"/>
                <a:cs typeface="Arial" pitchFamily="34" charset="0"/>
              </a:rPr>
              <a:t>vs</a:t>
            </a:r>
            <a:r>
              <a:rPr lang="en-US" sz="2200" dirty="0">
                <a:solidFill>
                  <a:srgbClr val="7F7F7F"/>
                </a:solidFill>
                <a:latin typeface="Arial" pitchFamily="34" charset="0"/>
                <a:cs typeface="Arial" pitchFamily="34" charset="0"/>
              </a:rPr>
              <a:t> Virtual </a:t>
            </a:r>
          </a:p>
          <a:p>
            <a:pPr algn="l"/>
            <a:endParaRPr lang="en-US" sz="1687" dirty="0">
              <a:solidFill>
                <a:srgbClr val="7F7F7F"/>
              </a:solidFill>
              <a:latin typeface="Arial" pitchFamily="34" charset="0"/>
              <a:cs typeface="Arial" pitchFamily="34" charset="0"/>
            </a:endParaRPr>
          </a:p>
          <a:p>
            <a:pPr algn="l">
              <a:defRPr/>
            </a:pPr>
            <a:endParaRPr lang="en-US" sz="1687" dirty="0">
              <a:solidFill>
                <a:srgbClr val="7F7F7F"/>
              </a:solidFill>
              <a:latin typeface="Arial" pitchFamily="34" charset="0"/>
              <a:cs typeface="Arial" pitchFamily="34" charset="0"/>
            </a:endParaRPr>
          </a:p>
          <a:p>
            <a:pPr algn="l">
              <a:buFont typeface="Arial" pitchFamily="34" charset="0"/>
              <a:buChar char="•"/>
              <a:defRPr/>
            </a:pPr>
            <a:endParaRPr lang="it-IT" sz="1687"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71234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79" y="275920"/>
            <a:ext cx="5329985" cy="367921"/>
          </a:xfrm>
          <a:prstGeom prst="rect">
            <a:avLst/>
          </a:prstGeom>
          <a:noFill/>
          <a:ln w="12700">
            <a:noFill/>
            <a:miter lim="800000"/>
            <a:headEnd/>
            <a:tailEnd/>
          </a:ln>
        </p:spPr>
        <p:txBody>
          <a:bodyPr wrap="none" lIns="0" tIns="0" rIns="0" bIns="0" anchor="ctr">
            <a:spAutoFit/>
          </a:bodyPr>
          <a:lstStyle/>
          <a:p>
            <a:r>
              <a:rPr lang="it-IT" sz="2391" b="1" dirty="0">
                <a:solidFill>
                  <a:srgbClr val="000100"/>
                </a:solidFill>
                <a:latin typeface="Arial" pitchFamily="34" charset="0"/>
                <a:ea typeface="MS PGothic" pitchFamily="34" charset="-128"/>
                <a:sym typeface="Arial" pitchFamily="34" charset="0"/>
              </a:rPr>
              <a:t>Etnografia di mondi virtuali - Metodo</a:t>
            </a:r>
          </a:p>
        </p:txBody>
      </p:sp>
      <p:sp>
        <p:nvSpPr>
          <p:cNvPr id="7171" name="CasellaDiTesto 15"/>
          <p:cNvSpPr txBox="1">
            <a:spLocks noChangeArrowheads="1"/>
          </p:cNvSpPr>
          <p:nvPr/>
        </p:nvSpPr>
        <p:spPr bwMode="auto">
          <a:xfrm>
            <a:off x="2672582" y="946547"/>
            <a:ext cx="6807794" cy="3087192"/>
          </a:xfrm>
          <a:prstGeom prst="rect">
            <a:avLst/>
          </a:prstGeom>
          <a:noFill/>
          <a:ln w="9525">
            <a:noFill/>
            <a:miter lim="800000"/>
            <a:headEnd/>
            <a:tailEnd/>
          </a:ln>
        </p:spPr>
        <p:txBody>
          <a:bodyPr wrap="square">
            <a:spAutoFit/>
          </a:bodyPr>
          <a:lstStyle/>
          <a:p>
            <a:pPr algn="l"/>
            <a:r>
              <a:rPr lang="it-IT" sz="2400" dirty="0">
                <a:solidFill>
                  <a:srgbClr val="7F7F7F"/>
                </a:solidFill>
                <a:latin typeface="Arial" pitchFamily="34" charset="0"/>
                <a:cs typeface="Arial" pitchFamily="34" charset="0"/>
              </a:rPr>
              <a:t>Il paradigma etnografico non subisce distorsioni o modifiche una volta applicato all’ambiente virtuale</a:t>
            </a:r>
          </a:p>
          <a:p>
            <a:pPr algn="l"/>
            <a:endParaRPr lang="it-IT" sz="2400" dirty="0">
              <a:solidFill>
                <a:srgbClr val="7F7F7F"/>
              </a:solidFill>
              <a:latin typeface="Arial" pitchFamily="34" charset="0"/>
              <a:cs typeface="Arial" pitchFamily="34" charset="0"/>
            </a:endParaRPr>
          </a:p>
          <a:p>
            <a:pPr algn="l"/>
            <a:r>
              <a:rPr lang="it-IT" sz="2400" dirty="0">
                <a:solidFill>
                  <a:srgbClr val="7F7F7F"/>
                </a:solidFill>
                <a:latin typeface="Arial" pitchFamily="34" charset="0"/>
                <a:cs typeface="Arial" pitchFamily="34" charset="0"/>
              </a:rPr>
              <a:t>Centralità dell’</a:t>
            </a:r>
            <a:r>
              <a:rPr lang="it-IT" sz="2400" b="1" dirty="0">
                <a:solidFill>
                  <a:srgbClr val="7F7F7F"/>
                </a:solidFill>
                <a:latin typeface="Arial" pitchFamily="34" charset="0"/>
                <a:cs typeface="Arial" pitchFamily="34" charset="0"/>
              </a:rPr>
              <a:t>Avatar</a:t>
            </a:r>
            <a:r>
              <a:rPr lang="it-IT" sz="2400" dirty="0">
                <a:solidFill>
                  <a:srgbClr val="7F7F7F"/>
                </a:solidFill>
                <a:latin typeface="Arial" pitchFamily="34" charset="0"/>
                <a:cs typeface="Arial" pitchFamily="34" charset="0"/>
              </a:rPr>
              <a:t> e dell’</a:t>
            </a:r>
            <a:r>
              <a:rPr lang="it-IT" sz="2400" b="1" dirty="0">
                <a:solidFill>
                  <a:srgbClr val="7F7F7F"/>
                </a:solidFill>
                <a:latin typeface="Arial" pitchFamily="34" charset="0"/>
                <a:cs typeface="Arial" pitchFamily="34" charset="0"/>
              </a:rPr>
              <a:t>osservazione partecipante</a:t>
            </a:r>
          </a:p>
          <a:p>
            <a:pPr algn="l"/>
            <a:endParaRPr lang="it-IT" sz="1687" dirty="0">
              <a:solidFill>
                <a:srgbClr val="7F7F7F"/>
              </a:solidFill>
              <a:latin typeface="Arial" pitchFamily="34" charset="0"/>
              <a:cs typeface="Arial" pitchFamily="34" charset="0"/>
            </a:endParaRPr>
          </a:p>
          <a:p>
            <a:pPr algn="l"/>
            <a:endParaRPr lang="it-IT" sz="1687" dirty="0">
              <a:solidFill>
                <a:srgbClr val="7F7F7F"/>
              </a:solidFill>
              <a:latin typeface="Arial" pitchFamily="34" charset="0"/>
              <a:cs typeface="Arial" pitchFamily="34" charset="0"/>
            </a:endParaRPr>
          </a:p>
          <a:p>
            <a:pPr algn="l">
              <a:buFont typeface="Arial" pitchFamily="34" charset="0"/>
              <a:buChar char="•"/>
              <a:defRPr/>
            </a:pPr>
            <a:endParaRPr lang="it-IT" sz="1687"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411072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C8653FE-64BC-496E-AF23-C14AFE9BA126}"/>
              </a:ext>
            </a:extLst>
          </p:cNvPr>
          <p:cNvSpPr>
            <a:spLocks noGrp="1"/>
          </p:cNvSpPr>
          <p:nvPr>
            <p:ph idx="1"/>
          </p:nvPr>
        </p:nvSpPr>
        <p:spPr>
          <a:xfrm>
            <a:off x="916172" y="964018"/>
            <a:ext cx="10515600" cy="3206935"/>
          </a:xfrm>
        </p:spPr>
        <p:txBody>
          <a:bodyPr>
            <a:normAutofit/>
          </a:bodyPr>
          <a:lstStyle/>
          <a:p>
            <a:pPr>
              <a:buFont typeface="Wingdings" panose="05000000000000000000" pitchFamily="2" charset="2"/>
              <a:buChar char="ü"/>
            </a:pPr>
            <a:r>
              <a:rPr lang="it-IT" sz="3200" dirty="0"/>
              <a:t> </a:t>
            </a:r>
            <a:r>
              <a:rPr lang="it-IT" sz="3200" dirty="0" err="1"/>
              <a:t>Prosumer</a:t>
            </a:r>
            <a:endParaRPr lang="it-IT" sz="3200" dirty="0"/>
          </a:p>
          <a:p>
            <a:pPr>
              <a:buFont typeface="Wingdings" panose="05000000000000000000" pitchFamily="2" charset="2"/>
              <a:buChar char="ü"/>
            </a:pPr>
            <a:r>
              <a:rPr lang="it-IT" sz="3200" dirty="0"/>
              <a:t> lavoro immateriale e surplus etico (</a:t>
            </a:r>
            <a:r>
              <a:rPr lang="it-IT" sz="3200" dirty="0" err="1"/>
              <a:t>Virno</a:t>
            </a:r>
            <a:r>
              <a:rPr lang="it-IT" sz="3200" dirty="0"/>
              <a:t> 2002; </a:t>
            </a:r>
            <a:r>
              <a:rPr lang="it-IT" sz="3200" dirty="0" err="1"/>
              <a:t>Lazzarato</a:t>
            </a:r>
            <a:r>
              <a:rPr lang="it-IT" sz="3200" dirty="0"/>
              <a:t>, 1996)</a:t>
            </a:r>
          </a:p>
          <a:p>
            <a:pPr>
              <a:buFont typeface="Wingdings" panose="05000000000000000000" pitchFamily="2" charset="2"/>
              <a:buChar char="ü"/>
            </a:pPr>
            <a:r>
              <a:rPr lang="it-IT" sz="3200" i="1" dirty="0" err="1"/>
              <a:t>digital</a:t>
            </a:r>
            <a:r>
              <a:rPr lang="it-IT" sz="3200" i="1" dirty="0"/>
              <a:t> </a:t>
            </a:r>
            <a:r>
              <a:rPr lang="it-IT" sz="3200" i="1" dirty="0" err="1"/>
              <a:t>virtual</a:t>
            </a:r>
            <a:r>
              <a:rPr lang="it-IT" sz="3200" i="1" dirty="0"/>
              <a:t> </a:t>
            </a:r>
            <a:r>
              <a:rPr lang="it-IT" sz="3200" i="1" dirty="0" err="1"/>
              <a:t>consumption</a:t>
            </a:r>
            <a:r>
              <a:rPr lang="it-IT" sz="3200" i="1" dirty="0"/>
              <a:t> (</a:t>
            </a:r>
            <a:r>
              <a:rPr lang="it-IT" sz="3200" dirty="0" err="1"/>
              <a:t>Denegri-Knott</a:t>
            </a:r>
            <a:r>
              <a:rPr lang="it-IT" sz="3200" dirty="0"/>
              <a:t> and </a:t>
            </a:r>
            <a:r>
              <a:rPr lang="it-IT" sz="3200" dirty="0" err="1"/>
              <a:t>Molesworth</a:t>
            </a:r>
            <a:r>
              <a:rPr lang="it-IT" sz="3200" dirty="0"/>
              <a:t> 2010) </a:t>
            </a:r>
          </a:p>
        </p:txBody>
      </p:sp>
    </p:spTree>
    <p:extLst>
      <p:ext uri="{BB962C8B-B14F-4D97-AF65-F5344CB8AC3E}">
        <p14:creationId xmlns:p14="http://schemas.microsoft.com/office/powerpoint/2010/main" val="31552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3933093" y="255114"/>
            <a:ext cx="4755127" cy="1198918"/>
          </a:xfrm>
          <a:prstGeom prst="rect">
            <a:avLst/>
          </a:prstGeom>
          <a:noFill/>
          <a:ln w="12700">
            <a:noFill/>
            <a:miter lim="800000"/>
            <a:headEnd/>
            <a:tailEnd/>
          </a:ln>
        </p:spPr>
        <p:txBody>
          <a:bodyPr wrap="square" lIns="0" tIns="0" rIns="0" bIns="0" anchor="ctr">
            <a:spAutoFit/>
          </a:bodyPr>
          <a:lstStyle/>
          <a:p>
            <a:pPr algn="l"/>
            <a:r>
              <a:rPr lang="en-US" sz="5400" b="1" dirty="0" err="1">
                <a:latin typeface="Arial" pitchFamily="34" charset="0"/>
                <a:ea typeface="MS PGothic" pitchFamily="34" charset="-128"/>
                <a:sym typeface="Arial Bold" charset="0"/>
              </a:rPr>
              <a:t>Netnografia</a:t>
            </a:r>
            <a:r>
              <a:rPr lang="en-US" sz="5400" b="1" dirty="0">
                <a:latin typeface="Arial" pitchFamily="34" charset="0"/>
                <a:ea typeface="MS PGothic" pitchFamily="34" charset="-128"/>
                <a:sym typeface="Arial Bold" charset="0"/>
              </a:rPr>
              <a:t> </a:t>
            </a:r>
            <a:r>
              <a:rPr lang="en-US" sz="2391" b="1" dirty="0">
                <a:latin typeface="Arial" pitchFamily="34" charset="0"/>
                <a:ea typeface="MS PGothic" pitchFamily="34" charset="-128"/>
                <a:sym typeface="Arial Bold" charset="0"/>
              </a:rPr>
              <a:t> </a:t>
            </a:r>
          </a:p>
          <a:p>
            <a:pPr algn="l"/>
            <a:endParaRPr lang="en-US" sz="2391" b="1" dirty="0">
              <a:latin typeface="Arial" pitchFamily="34" charset="0"/>
              <a:ea typeface="MS PGothic" pitchFamily="34" charset="-128"/>
              <a:sym typeface="Arial Bold" charset="0"/>
            </a:endParaRPr>
          </a:p>
        </p:txBody>
      </p:sp>
      <p:pic>
        <p:nvPicPr>
          <p:cNvPr id="2" name="Immagine 1">
            <a:extLst>
              <a:ext uri="{FF2B5EF4-FFF2-40B4-BE49-F238E27FC236}">
                <a16:creationId xmlns:a16="http://schemas.microsoft.com/office/drawing/2014/main" id="{0BE9962B-0B21-4695-9D1B-C861844C844E}"/>
              </a:ext>
            </a:extLst>
          </p:cNvPr>
          <p:cNvPicPr>
            <a:picLocks noChangeAspect="1"/>
          </p:cNvPicPr>
          <p:nvPr/>
        </p:nvPicPr>
        <p:blipFill>
          <a:blip r:embed="rId2"/>
          <a:stretch>
            <a:fillRect/>
          </a:stretch>
        </p:blipFill>
        <p:spPr>
          <a:xfrm>
            <a:off x="1439741" y="1657349"/>
            <a:ext cx="3343275" cy="4762500"/>
          </a:xfrm>
          <a:prstGeom prst="rect">
            <a:avLst/>
          </a:prstGeom>
        </p:spPr>
      </p:pic>
      <p:pic>
        <p:nvPicPr>
          <p:cNvPr id="3" name="Immagine 2">
            <a:extLst>
              <a:ext uri="{FF2B5EF4-FFF2-40B4-BE49-F238E27FC236}">
                <a16:creationId xmlns:a16="http://schemas.microsoft.com/office/drawing/2014/main" id="{1F2C6844-8E6C-4AE7-993E-CC1C5C42A34E}"/>
              </a:ext>
            </a:extLst>
          </p:cNvPr>
          <p:cNvPicPr>
            <a:picLocks noChangeAspect="1"/>
          </p:cNvPicPr>
          <p:nvPr/>
        </p:nvPicPr>
        <p:blipFill>
          <a:blip r:embed="rId3"/>
          <a:stretch>
            <a:fillRect/>
          </a:stretch>
        </p:blipFill>
        <p:spPr>
          <a:xfrm>
            <a:off x="5556738" y="2098430"/>
            <a:ext cx="5715000" cy="4056185"/>
          </a:xfrm>
          <a:prstGeom prst="rect">
            <a:avLst/>
          </a:prstGeom>
        </p:spPr>
      </p:pic>
    </p:spTree>
    <p:extLst>
      <p:ext uri="{BB962C8B-B14F-4D97-AF65-F5344CB8AC3E}">
        <p14:creationId xmlns:p14="http://schemas.microsoft.com/office/powerpoint/2010/main" val="297723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2637979" y="275920"/>
            <a:ext cx="2870658" cy="367921"/>
          </a:xfrm>
          <a:prstGeom prst="rect">
            <a:avLst/>
          </a:prstGeom>
          <a:noFill/>
          <a:ln w="12700">
            <a:noFill/>
            <a:miter lim="800000"/>
            <a:headEnd/>
            <a:tailEnd/>
          </a:ln>
        </p:spPr>
        <p:txBody>
          <a:bodyPr wrap="none" lIns="0" tIns="0" rIns="0" bIns="0" anchor="ctr">
            <a:spAutoFit/>
          </a:bodyPr>
          <a:lstStyle/>
          <a:p>
            <a:pPr algn="l"/>
            <a:r>
              <a:rPr lang="en-US" sz="2391" b="1" dirty="0" err="1">
                <a:solidFill>
                  <a:srgbClr val="000100"/>
                </a:solidFill>
                <a:latin typeface="Arial" pitchFamily="34" charset="0"/>
                <a:ea typeface="MS PGothic" pitchFamily="34" charset="-128"/>
                <a:sym typeface="Arial" pitchFamily="34" charset="0"/>
              </a:rPr>
              <a:t>Netnografia</a:t>
            </a:r>
            <a:r>
              <a:rPr lang="en-US" sz="2391" b="1" dirty="0">
                <a:solidFill>
                  <a:srgbClr val="000100"/>
                </a:solidFill>
                <a:latin typeface="Arial" pitchFamily="34" charset="0"/>
                <a:ea typeface="MS PGothic" pitchFamily="34" charset="-128"/>
                <a:sym typeface="Arial" pitchFamily="34" charset="0"/>
              </a:rPr>
              <a:t> - Teoria</a:t>
            </a:r>
          </a:p>
        </p:txBody>
      </p:sp>
      <p:sp>
        <p:nvSpPr>
          <p:cNvPr id="7171" name="CasellaDiTesto 15"/>
          <p:cNvSpPr txBox="1">
            <a:spLocks noChangeArrowheads="1"/>
          </p:cNvSpPr>
          <p:nvPr/>
        </p:nvSpPr>
        <p:spPr bwMode="auto">
          <a:xfrm>
            <a:off x="2672582" y="946547"/>
            <a:ext cx="6951810" cy="5522602"/>
          </a:xfrm>
          <a:prstGeom prst="rect">
            <a:avLst/>
          </a:prstGeom>
          <a:noFill/>
          <a:ln w="9525">
            <a:noFill/>
            <a:miter lim="800000"/>
            <a:headEnd/>
            <a:tailEnd/>
          </a:ln>
        </p:spPr>
        <p:txBody>
          <a:bodyPr wrap="square">
            <a:spAutoFit/>
          </a:bodyPr>
          <a:lstStyle/>
          <a:p>
            <a:pPr algn="l"/>
            <a:r>
              <a:rPr lang="it-IT" sz="2400" dirty="0" err="1">
                <a:solidFill>
                  <a:srgbClr val="7F7F7F"/>
                </a:solidFill>
                <a:latin typeface="Arial" pitchFamily="34" charset="0"/>
                <a:cs typeface="Arial" pitchFamily="34" charset="0"/>
              </a:rPr>
              <a:t>Netnografia</a:t>
            </a:r>
            <a:r>
              <a:rPr lang="it-IT" sz="2400" dirty="0">
                <a:solidFill>
                  <a:srgbClr val="7F7F7F"/>
                </a:solidFill>
                <a:latin typeface="Arial" pitchFamily="34" charset="0"/>
                <a:cs typeface="Arial" pitchFamily="34" charset="0"/>
              </a:rPr>
              <a:t> (Etnografia + Internet) è un neologismo coniato dal marketer Robert </a:t>
            </a:r>
            <a:r>
              <a:rPr lang="it-IT" sz="2400" dirty="0" err="1">
                <a:solidFill>
                  <a:srgbClr val="7F7F7F"/>
                </a:solidFill>
                <a:latin typeface="Arial" pitchFamily="34" charset="0"/>
                <a:cs typeface="Arial" pitchFamily="34" charset="0"/>
              </a:rPr>
              <a:t>Kozinets</a:t>
            </a:r>
            <a:r>
              <a:rPr lang="it-IT" sz="2400" dirty="0">
                <a:solidFill>
                  <a:srgbClr val="7F7F7F"/>
                </a:solidFill>
                <a:latin typeface="Arial" pitchFamily="34" charset="0"/>
                <a:cs typeface="Arial" pitchFamily="34" charset="0"/>
              </a:rPr>
              <a:t> (2002) e si riferisce ad un particolare stile etnografico web-</a:t>
            </a:r>
            <a:r>
              <a:rPr lang="it-IT" sz="2400" dirty="0" err="1">
                <a:solidFill>
                  <a:srgbClr val="7F7F7F"/>
                </a:solidFill>
                <a:latin typeface="Arial" pitchFamily="34" charset="0"/>
                <a:cs typeface="Arial" pitchFamily="34" charset="0"/>
              </a:rPr>
              <a:t>based</a:t>
            </a:r>
            <a:r>
              <a:rPr lang="it-IT" sz="2400" dirty="0">
                <a:solidFill>
                  <a:srgbClr val="7F7F7F"/>
                </a:solidFill>
                <a:latin typeface="Arial" pitchFamily="34" charset="0"/>
                <a:cs typeface="Arial" pitchFamily="34" charset="0"/>
              </a:rPr>
              <a:t> che egli sviluppa nell’ambito della Consumer Culture </a:t>
            </a:r>
            <a:r>
              <a:rPr lang="it-IT" sz="2400" dirty="0" err="1">
                <a:solidFill>
                  <a:srgbClr val="7F7F7F"/>
                </a:solidFill>
                <a:latin typeface="Arial" pitchFamily="34" charset="0"/>
                <a:cs typeface="Arial" pitchFamily="34" charset="0"/>
              </a:rPr>
              <a:t>Theory</a:t>
            </a:r>
            <a:r>
              <a:rPr lang="it-IT" sz="2400" dirty="0">
                <a:solidFill>
                  <a:srgbClr val="7F7F7F"/>
                </a:solidFill>
                <a:latin typeface="Arial" pitchFamily="34" charset="0"/>
                <a:cs typeface="Arial" pitchFamily="34" charset="0"/>
              </a:rPr>
              <a:t> (</a:t>
            </a:r>
            <a:r>
              <a:rPr lang="it-IT" sz="2400" dirty="0" err="1">
                <a:solidFill>
                  <a:srgbClr val="7F7F7F"/>
                </a:solidFill>
                <a:latin typeface="Arial" pitchFamily="34" charset="0"/>
                <a:cs typeface="Arial" pitchFamily="34" charset="0"/>
              </a:rPr>
              <a:t>Arnould</a:t>
            </a:r>
            <a:r>
              <a:rPr lang="it-IT" sz="2400" dirty="0">
                <a:solidFill>
                  <a:srgbClr val="7F7F7F"/>
                </a:solidFill>
                <a:latin typeface="Arial" pitchFamily="34" charset="0"/>
                <a:cs typeface="Arial" pitchFamily="34" charset="0"/>
              </a:rPr>
              <a:t>, Thompson 2005) e del marketing tribale (</a:t>
            </a:r>
            <a:r>
              <a:rPr lang="it-IT" sz="2400" dirty="0" err="1">
                <a:solidFill>
                  <a:srgbClr val="7F7F7F"/>
                </a:solidFill>
                <a:latin typeface="Arial" pitchFamily="34" charset="0"/>
                <a:cs typeface="Arial" pitchFamily="34" charset="0"/>
              </a:rPr>
              <a:t>Kozinets</a:t>
            </a:r>
            <a:r>
              <a:rPr lang="it-IT" sz="2400" dirty="0">
                <a:solidFill>
                  <a:srgbClr val="7F7F7F"/>
                </a:solidFill>
                <a:latin typeface="Arial" pitchFamily="34" charset="0"/>
                <a:cs typeface="Arial" pitchFamily="34" charset="0"/>
              </a:rPr>
              <a:t> 1999; Cova 2003). </a:t>
            </a:r>
          </a:p>
          <a:p>
            <a:pPr algn="l"/>
            <a:endParaRPr lang="it-IT" sz="2400" dirty="0">
              <a:solidFill>
                <a:srgbClr val="7F7F7F"/>
              </a:solidFill>
              <a:latin typeface="Arial" pitchFamily="34" charset="0"/>
              <a:cs typeface="Arial" pitchFamily="34" charset="0"/>
            </a:endParaRPr>
          </a:p>
          <a:p>
            <a:pPr algn="l"/>
            <a:r>
              <a:rPr lang="it-IT" sz="2400" dirty="0">
                <a:solidFill>
                  <a:srgbClr val="7F7F7F"/>
                </a:solidFill>
                <a:latin typeface="Arial" pitchFamily="34" charset="0"/>
                <a:cs typeface="Arial" pitchFamily="34" charset="0"/>
              </a:rPr>
              <a:t>La </a:t>
            </a:r>
            <a:r>
              <a:rPr lang="it-IT" sz="2400" dirty="0" err="1">
                <a:solidFill>
                  <a:srgbClr val="7F7F7F"/>
                </a:solidFill>
                <a:latin typeface="Arial" pitchFamily="34" charset="0"/>
                <a:cs typeface="Arial" pitchFamily="34" charset="0"/>
              </a:rPr>
              <a:t>netnografia</a:t>
            </a:r>
            <a:r>
              <a:rPr lang="it-IT" sz="2400" dirty="0">
                <a:solidFill>
                  <a:srgbClr val="7F7F7F"/>
                </a:solidFill>
                <a:latin typeface="Arial" pitchFamily="34" charset="0"/>
                <a:cs typeface="Arial" pitchFamily="34" charset="0"/>
              </a:rPr>
              <a:t> è un metodo di ricerca qualitativo di matrice etnografica che, attraverso l’impiego di tecniche d’analisi naturalistiche (ovvero </a:t>
            </a:r>
            <a:r>
              <a:rPr lang="it-IT" sz="2400" dirty="0" err="1">
                <a:solidFill>
                  <a:srgbClr val="7F7F7F"/>
                </a:solidFill>
                <a:latin typeface="Arial" pitchFamily="34" charset="0"/>
                <a:cs typeface="Arial" pitchFamily="34" charset="0"/>
              </a:rPr>
              <a:t>immersive</a:t>
            </a:r>
            <a:r>
              <a:rPr lang="it-IT" sz="2400" dirty="0">
                <a:solidFill>
                  <a:srgbClr val="7F7F7F"/>
                </a:solidFill>
                <a:latin typeface="Arial" pitchFamily="34" charset="0"/>
                <a:cs typeface="Arial" pitchFamily="34" charset="0"/>
              </a:rPr>
              <a:t> e non intrusive), consente al ricercatore di immergersi nelle conversazioni  online dei consumatori. </a:t>
            </a:r>
          </a:p>
          <a:p>
            <a:pPr algn="l">
              <a:buFont typeface="Arial" pitchFamily="34" charset="0"/>
              <a:buChar char="•"/>
              <a:defRPr/>
            </a:pPr>
            <a:endParaRPr lang="it-IT" sz="1687"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25327288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6C6B8D85FCE8B46AD2324D927D4639B" ma:contentTypeVersion="15" ma:contentTypeDescription="Creare un nuovo documento." ma:contentTypeScope="" ma:versionID="1a98ed0bd31306872593a9af3cf08e71">
  <xsd:schema xmlns:xsd="http://www.w3.org/2001/XMLSchema" xmlns:xs="http://www.w3.org/2001/XMLSchema" xmlns:p="http://schemas.microsoft.com/office/2006/metadata/properties" xmlns:ns3="aa3b8dcb-6aa1-4236-b772-997c07ca76d0" xmlns:ns4="210f6d8b-8069-470d-9e8f-00aac79576bb" targetNamespace="http://schemas.microsoft.com/office/2006/metadata/properties" ma:root="true" ma:fieldsID="9ff6cc167785e7490464427be2ce9d6f" ns3:_="" ns4:_="">
    <xsd:import namespace="aa3b8dcb-6aa1-4236-b772-997c07ca76d0"/>
    <xsd:import namespace="210f6d8b-8069-470d-9e8f-00aac79576b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8dcb-6aa1-4236-b772-997c07ca7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0f6d8b-8069-470d-9e8f-00aac79576bb" elementFormDefault="qualified">
    <xsd:import namespace="http://schemas.microsoft.com/office/2006/documentManagement/types"/>
    <xsd:import namespace="http://schemas.microsoft.com/office/infopath/2007/PartnerControls"/>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element name="SharingHintHash" ma:index="21"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a3b8dcb-6aa1-4236-b772-997c07ca76d0" xsi:nil="true"/>
  </documentManagement>
</p:properties>
</file>

<file path=customXml/itemProps1.xml><?xml version="1.0" encoding="utf-8"?>
<ds:datastoreItem xmlns:ds="http://schemas.openxmlformats.org/officeDocument/2006/customXml" ds:itemID="{21476BE8-E52E-4DED-8DF2-575D38C813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b8dcb-6aa1-4236-b772-997c07ca76d0"/>
    <ds:schemaRef ds:uri="210f6d8b-8069-470d-9e8f-00aac7957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71A590-0B29-4E6A-A277-52BCFF2E7499}">
  <ds:schemaRefs>
    <ds:schemaRef ds:uri="http://schemas.microsoft.com/sharepoint/v3/contenttype/forms"/>
  </ds:schemaRefs>
</ds:datastoreItem>
</file>

<file path=customXml/itemProps3.xml><?xml version="1.0" encoding="utf-8"?>
<ds:datastoreItem xmlns:ds="http://schemas.openxmlformats.org/officeDocument/2006/customXml" ds:itemID="{4683A9F8-409A-42F5-9263-CF9E2265CB75}">
  <ds:schemaRef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210f6d8b-8069-470d-9e8f-00aac79576bb"/>
    <ds:schemaRef ds:uri="aa3b8dcb-6aa1-4236-b772-997c07ca76d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759</TotalTime>
  <Words>2315</Words>
  <Application>Microsoft Office PowerPoint</Application>
  <PresentationFormat>Widescreen</PresentationFormat>
  <Paragraphs>217</Paragraphs>
  <Slides>38</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38</vt:i4>
      </vt:variant>
    </vt:vector>
  </HeadingPairs>
  <TitlesOfParts>
    <vt:vector size="46" baseType="lpstr">
      <vt:lpstr>MS PGothic</vt:lpstr>
      <vt:lpstr>Arial</vt:lpstr>
      <vt:lpstr>Arial Bold</vt:lpstr>
      <vt:lpstr>Calibri</vt:lpstr>
      <vt:lpstr>Calibri Light</vt:lpstr>
      <vt:lpstr>Helvetica Neue</vt:lpstr>
      <vt:lpstr>Wingdings</vt:lpstr>
      <vt:lpstr>Tema di Office</vt:lpstr>
      <vt:lpstr>Etnografia digitale: WEB CONTENT ANALYSIS di dati archiviati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Netnografia </vt:lpstr>
      <vt:lpstr>Virtual community (Rheingold 1993)</vt:lpstr>
      <vt:lpstr>Comunità online e marketing</vt:lpstr>
      <vt:lpstr>Presentazione standard di PowerPoint</vt:lpstr>
      <vt:lpstr>Presentazione standard di PowerPoint</vt:lpstr>
      <vt:lpstr>Presentazione standard di PowerPoint</vt:lpstr>
      <vt:lpstr>Fasi della netnografia</vt:lpstr>
      <vt:lpstr>Fasi della netnografia</vt:lpstr>
      <vt:lpstr>Fasi della netnografia</vt:lpstr>
      <vt:lpstr>Presentazione standard di PowerPoint</vt:lpstr>
      <vt:lpstr>Presentazione standard di PowerPoint</vt:lpstr>
      <vt:lpstr>Casi di studio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Metodi per lo studio del web</vt:lpstr>
      <vt:lpstr>Following the medium:  digital methods (Rogers 2013) </vt:lpstr>
      <vt:lpstr>Presentazione standard di PowerPoint</vt:lpstr>
      <vt:lpstr>Concetti-chiave</vt:lpstr>
      <vt:lpstr>Online community</vt:lpstr>
      <vt:lpstr>Online crowds</vt:lpstr>
      <vt:lpstr>Online crowds</vt:lpstr>
      <vt:lpstr>Online public</vt:lpstr>
      <vt:lpstr>Self-presentation as a tool </vt:lpstr>
      <vt:lpstr>User as a device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Etnografia digitale: WEB CONTENT ANALYSIS di dati archiviati</dc:title>
  <dc:creator>alessia.bertolazzi@unimc.it</dc:creator>
  <cp:lastModifiedBy>alessia.bertolazzi@unimc.it</cp:lastModifiedBy>
  <cp:revision>19</cp:revision>
  <dcterms:created xsi:type="dcterms:W3CDTF">2023-03-01T09:39:15Z</dcterms:created>
  <dcterms:modified xsi:type="dcterms:W3CDTF">2023-03-02T17:02:08Z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0x01010086C6B8D85FCE8B46AD2324D927D4639B</vt:lpwstr>
  </property>
</Properties>
</file>