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12" r:id="rId2"/>
    <p:sldId id="447" r:id="rId3"/>
    <p:sldId id="448" r:id="rId4"/>
    <p:sldId id="449" r:id="rId5"/>
    <p:sldId id="451" r:id="rId6"/>
    <p:sldId id="452" r:id="rId7"/>
    <p:sldId id="453" r:id="rId8"/>
    <p:sldId id="454" r:id="rId9"/>
    <p:sldId id="455" r:id="rId10"/>
    <p:sldId id="514" r:id="rId11"/>
    <p:sldId id="456" r:id="rId12"/>
    <p:sldId id="457" r:id="rId13"/>
    <p:sldId id="458" r:id="rId14"/>
    <p:sldId id="459" r:id="rId15"/>
    <p:sldId id="516" r:id="rId16"/>
    <p:sldId id="460" r:id="rId17"/>
    <p:sldId id="518" r:id="rId18"/>
    <p:sldId id="519" r:id="rId19"/>
    <p:sldId id="515" r:id="rId20"/>
    <p:sldId id="461" r:id="rId21"/>
    <p:sldId id="462" r:id="rId22"/>
    <p:sldId id="463" r:id="rId23"/>
    <p:sldId id="464" r:id="rId24"/>
    <p:sldId id="520" r:id="rId25"/>
    <p:sldId id="465" r:id="rId26"/>
    <p:sldId id="466" r:id="rId27"/>
    <p:sldId id="467" r:id="rId28"/>
    <p:sldId id="468" r:id="rId29"/>
    <p:sldId id="471" r:id="rId30"/>
    <p:sldId id="472" r:id="rId31"/>
    <p:sldId id="473" r:id="rId32"/>
    <p:sldId id="474" r:id="rId33"/>
    <p:sldId id="475" r:id="rId34"/>
    <p:sldId id="476" r:id="rId35"/>
    <p:sldId id="477" r:id="rId36"/>
    <p:sldId id="478" r:id="rId37"/>
    <p:sldId id="479" r:id="rId38"/>
    <p:sldId id="480" r:id="rId39"/>
    <p:sldId id="481" r:id="rId40"/>
    <p:sldId id="482" r:id="rId41"/>
    <p:sldId id="483" r:id="rId42"/>
    <p:sldId id="484" r:id="rId43"/>
    <p:sldId id="485" r:id="rId44"/>
    <p:sldId id="486" r:id="rId45"/>
    <p:sldId id="487" r:id="rId46"/>
    <p:sldId id="488" r:id="rId47"/>
    <p:sldId id="493" r:id="rId48"/>
    <p:sldId id="494" r:id="rId49"/>
    <p:sldId id="495" r:id="rId50"/>
    <p:sldId id="496" r:id="rId51"/>
    <p:sldId id="497" r:id="rId52"/>
    <p:sldId id="498" r:id="rId53"/>
    <p:sldId id="499" r:id="rId54"/>
    <p:sldId id="500" r:id="rId55"/>
    <p:sldId id="521" r:id="rId56"/>
    <p:sldId id="522" r:id="rId57"/>
    <p:sldId id="501" r:id="rId58"/>
    <p:sldId id="502" r:id="rId59"/>
    <p:sldId id="503" r:id="rId60"/>
    <p:sldId id="505" r:id="rId61"/>
    <p:sldId id="506" r:id="rId62"/>
    <p:sldId id="507" r:id="rId63"/>
    <p:sldId id="508" r:id="rId6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00"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ssia.bertolazzi@unimc.it" userId="9b64e72b-cf8d-4107-aebe-37146bec8831" providerId="ADAL" clId="{F4F40B68-45A5-4776-9D1E-AAED212B9ED9}"/>
    <pc:docChg chg="undo custSel addSld delSld modSld sldOrd">
      <pc:chgData name="alessia.bertolazzi@unimc.it" userId="9b64e72b-cf8d-4107-aebe-37146bec8831" providerId="ADAL" clId="{F4F40B68-45A5-4776-9D1E-AAED212B9ED9}" dt="2023-03-08T16:06:31.285" v="969" actId="1076"/>
      <pc:docMkLst>
        <pc:docMk/>
      </pc:docMkLst>
      <pc:sldChg chg="add">
        <pc:chgData name="alessia.bertolazzi@unimc.it" userId="9b64e72b-cf8d-4107-aebe-37146bec8831" providerId="ADAL" clId="{F4F40B68-45A5-4776-9D1E-AAED212B9ED9}" dt="2023-03-02T17:01:22.061" v="1"/>
        <pc:sldMkLst>
          <pc:docMk/>
          <pc:sldMk cId="90308809" sldId="447"/>
        </pc:sldMkLst>
      </pc:sldChg>
      <pc:sldChg chg="add">
        <pc:chgData name="alessia.bertolazzi@unimc.it" userId="9b64e72b-cf8d-4107-aebe-37146bec8831" providerId="ADAL" clId="{F4F40B68-45A5-4776-9D1E-AAED212B9ED9}" dt="2023-03-02T17:01:22.061" v="1"/>
        <pc:sldMkLst>
          <pc:docMk/>
          <pc:sldMk cId="927525129" sldId="448"/>
        </pc:sldMkLst>
      </pc:sldChg>
      <pc:sldChg chg="add">
        <pc:chgData name="alessia.bertolazzi@unimc.it" userId="9b64e72b-cf8d-4107-aebe-37146bec8831" providerId="ADAL" clId="{F4F40B68-45A5-4776-9D1E-AAED212B9ED9}" dt="2023-03-02T17:01:22.061" v="1"/>
        <pc:sldMkLst>
          <pc:docMk/>
          <pc:sldMk cId="4112118547" sldId="449"/>
        </pc:sldMkLst>
      </pc:sldChg>
      <pc:sldChg chg="add">
        <pc:chgData name="alessia.bertolazzi@unimc.it" userId="9b64e72b-cf8d-4107-aebe-37146bec8831" providerId="ADAL" clId="{F4F40B68-45A5-4776-9D1E-AAED212B9ED9}" dt="2023-03-02T17:01:22.061" v="1"/>
        <pc:sldMkLst>
          <pc:docMk/>
          <pc:sldMk cId="1059571051" sldId="451"/>
        </pc:sldMkLst>
      </pc:sldChg>
      <pc:sldChg chg="add">
        <pc:chgData name="alessia.bertolazzi@unimc.it" userId="9b64e72b-cf8d-4107-aebe-37146bec8831" providerId="ADAL" clId="{F4F40B68-45A5-4776-9D1E-AAED212B9ED9}" dt="2023-03-02T17:01:22.061" v="1"/>
        <pc:sldMkLst>
          <pc:docMk/>
          <pc:sldMk cId="1873554392" sldId="452"/>
        </pc:sldMkLst>
      </pc:sldChg>
      <pc:sldChg chg="add">
        <pc:chgData name="alessia.bertolazzi@unimc.it" userId="9b64e72b-cf8d-4107-aebe-37146bec8831" providerId="ADAL" clId="{F4F40B68-45A5-4776-9D1E-AAED212B9ED9}" dt="2023-03-02T17:01:22.061" v="1"/>
        <pc:sldMkLst>
          <pc:docMk/>
          <pc:sldMk cId="1904939502" sldId="453"/>
        </pc:sldMkLst>
      </pc:sldChg>
      <pc:sldChg chg="add">
        <pc:chgData name="alessia.bertolazzi@unimc.it" userId="9b64e72b-cf8d-4107-aebe-37146bec8831" providerId="ADAL" clId="{F4F40B68-45A5-4776-9D1E-AAED212B9ED9}" dt="2023-03-02T17:01:22.061" v="1"/>
        <pc:sldMkLst>
          <pc:docMk/>
          <pc:sldMk cId="448259951" sldId="454"/>
        </pc:sldMkLst>
      </pc:sldChg>
      <pc:sldChg chg="add">
        <pc:chgData name="alessia.bertolazzi@unimc.it" userId="9b64e72b-cf8d-4107-aebe-37146bec8831" providerId="ADAL" clId="{F4F40B68-45A5-4776-9D1E-AAED212B9ED9}" dt="2023-03-02T17:01:22.061" v="1"/>
        <pc:sldMkLst>
          <pc:docMk/>
          <pc:sldMk cId="3571546932" sldId="455"/>
        </pc:sldMkLst>
      </pc:sldChg>
      <pc:sldChg chg="modSp add">
        <pc:chgData name="alessia.bertolazzi@unimc.it" userId="9b64e72b-cf8d-4107-aebe-37146bec8831" providerId="ADAL" clId="{F4F40B68-45A5-4776-9D1E-AAED212B9ED9}" dt="2023-03-08T09:25:23.805" v="32" actId="1076"/>
        <pc:sldMkLst>
          <pc:docMk/>
          <pc:sldMk cId="3184653512" sldId="456"/>
        </pc:sldMkLst>
        <pc:spChg chg="mod">
          <ac:chgData name="alessia.bertolazzi@unimc.it" userId="9b64e72b-cf8d-4107-aebe-37146bec8831" providerId="ADAL" clId="{F4F40B68-45A5-4776-9D1E-AAED212B9ED9}" dt="2023-03-08T09:25:23.805" v="32" actId="1076"/>
          <ac:spMkLst>
            <pc:docMk/>
            <pc:sldMk cId="3184653512" sldId="456"/>
            <ac:spMk id="8" creationId="{00000000-0000-0000-0000-000000000000}"/>
          </ac:spMkLst>
        </pc:spChg>
        <pc:spChg chg="mod">
          <ac:chgData name="alessia.bertolazzi@unimc.it" userId="9b64e72b-cf8d-4107-aebe-37146bec8831" providerId="ADAL" clId="{F4F40B68-45A5-4776-9D1E-AAED212B9ED9}" dt="2023-03-08T09:25:12.688" v="30" actId="1076"/>
          <ac:spMkLst>
            <pc:docMk/>
            <pc:sldMk cId="3184653512" sldId="456"/>
            <ac:spMk id="9" creationId="{00000000-0000-0000-0000-000000000000}"/>
          </ac:spMkLst>
        </pc:spChg>
        <pc:spChg chg="mod">
          <ac:chgData name="alessia.bertolazzi@unimc.it" userId="9b64e72b-cf8d-4107-aebe-37146bec8831" providerId="ADAL" clId="{F4F40B68-45A5-4776-9D1E-AAED212B9ED9}" dt="2023-03-08T09:25:18.375" v="31" actId="1076"/>
          <ac:spMkLst>
            <pc:docMk/>
            <pc:sldMk cId="3184653512" sldId="456"/>
            <ac:spMk id="10" creationId="{00000000-0000-0000-0000-000000000000}"/>
          </ac:spMkLst>
        </pc:spChg>
        <pc:spChg chg="mod">
          <ac:chgData name="alessia.bertolazzi@unimc.it" userId="9b64e72b-cf8d-4107-aebe-37146bec8831" providerId="ADAL" clId="{F4F40B68-45A5-4776-9D1E-AAED212B9ED9}" dt="2023-03-08T09:25:08.826" v="29" actId="1076"/>
          <ac:spMkLst>
            <pc:docMk/>
            <pc:sldMk cId="3184653512" sldId="456"/>
            <ac:spMk id="11" creationId="{00000000-0000-0000-0000-000000000000}"/>
          </ac:spMkLst>
        </pc:spChg>
      </pc:sldChg>
      <pc:sldChg chg="modSp add modAnim">
        <pc:chgData name="alessia.bertolazzi@unimc.it" userId="9b64e72b-cf8d-4107-aebe-37146bec8831" providerId="ADAL" clId="{F4F40B68-45A5-4776-9D1E-AAED212B9ED9}" dt="2023-03-08T09:26:02.221" v="48" actId="20577"/>
        <pc:sldMkLst>
          <pc:docMk/>
          <pc:sldMk cId="4008154354" sldId="457"/>
        </pc:sldMkLst>
        <pc:spChg chg="mod">
          <ac:chgData name="alessia.bertolazzi@unimc.it" userId="9b64e72b-cf8d-4107-aebe-37146bec8831" providerId="ADAL" clId="{F4F40B68-45A5-4776-9D1E-AAED212B9ED9}" dt="2023-03-08T09:26:02.221" v="48" actId="20577"/>
          <ac:spMkLst>
            <pc:docMk/>
            <pc:sldMk cId="4008154354" sldId="457"/>
            <ac:spMk id="5" creationId="{00000000-0000-0000-0000-000000000000}"/>
          </ac:spMkLst>
        </pc:spChg>
      </pc:sldChg>
      <pc:sldChg chg="modSp add modAnim">
        <pc:chgData name="alessia.bertolazzi@unimc.it" userId="9b64e72b-cf8d-4107-aebe-37146bec8831" providerId="ADAL" clId="{F4F40B68-45A5-4776-9D1E-AAED212B9ED9}" dt="2023-03-08T09:27:42.889" v="62" actId="27636"/>
        <pc:sldMkLst>
          <pc:docMk/>
          <pc:sldMk cId="4192059263" sldId="458"/>
        </pc:sldMkLst>
        <pc:spChg chg="mod">
          <ac:chgData name="alessia.bertolazzi@unimc.it" userId="9b64e72b-cf8d-4107-aebe-37146bec8831" providerId="ADAL" clId="{F4F40B68-45A5-4776-9D1E-AAED212B9ED9}" dt="2023-03-08T09:27:42.889" v="62" actId="27636"/>
          <ac:spMkLst>
            <pc:docMk/>
            <pc:sldMk cId="4192059263" sldId="458"/>
            <ac:spMk id="5" creationId="{00000000-0000-0000-0000-000000000000}"/>
          </ac:spMkLst>
        </pc:spChg>
        <pc:spChg chg="mod">
          <ac:chgData name="alessia.bertolazzi@unimc.it" userId="9b64e72b-cf8d-4107-aebe-37146bec8831" providerId="ADAL" clId="{F4F40B68-45A5-4776-9D1E-AAED212B9ED9}" dt="2023-03-08T09:26:36.142" v="51"/>
          <ac:spMkLst>
            <pc:docMk/>
            <pc:sldMk cId="4192059263" sldId="458"/>
            <ac:spMk id="7170" creationId="{00000000-0000-0000-0000-000000000000}"/>
          </ac:spMkLst>
        </pc:spChg>
      </pc:sldChg>
      <pc:sldChg chg="delSp modSp add">
        <pc:chgData name="alessia.bertolazzi@unimc.it" userId="9b64e72b-cf8d-4107-aebe-37146bec8831" providerId="ADAL" clId="{F4F40B68-45A5-4776-9D1E-AAED212B9ED9}" dt="2023-03-08T09:31:50.453" v="109" actId="14100"/>
        <pc:sldMkLst>
          <pc:docMk/>
          <pc:sldMk cId="1267325623" sldId="459"/>
        </pc:sldMkLst>
        <pc:spChg chg="mod">
          <ac:chgData name="alessia.bertolazzi@unimc.it" userId="9b64e72b-cf8d-4107-aebe-37146bec8831" providerId="ADAL" clId="{F4F40B68-45A5-4776-9D1E-AAED212B9ED9}" dt="2023-03-08T09:31:43.618" v="108" actId="1076"/>
          <ac:spMkLst>
            <pc:docMk/>
            <pc:sldMk cId="1267325623" sldId="459"/>
            <ac:spMk id="2" creationId="{00000000-0000-0000-0000-000000000000}"/>
          </ac:spMkLst>
        </pc:spChg>
        <pc:spChg chg="mod">
          <ac:chgData name="alessia.bertolazzi@unimc.it" userId="9b64e72b-cf8d-4107-aebe-37146bec8831" providerId="ADAL" clId="{F4F40B68-45A5-4776-9D1E-AAED212B9ED9}" dt="2023-03-08T09:31:50.453" v="109" actId="14100"/>
          <ac:spMkLst>
            <pc:docMk/>
            <pc:sldMk cId="1267325623" sldId="459"/>
            <ac:spMk id="3" creationId="{00000000-0000-0000-0000-000000000000}"/>
          </ac:spMkLst>
        </pc:spChg>
        <pc:spChg chg="del mod">
          <ac:chgData name="alessia.bertolazzi@unimc.it" userId="9b64e72b-cf8d-4107-aebe-37146bec8831" providerId="ADAL" clId="{F4F40B68-45A5-4776-9D1E-AAED212B9ED9}" dt="2023-03-08T09:30:09.635" v="88"/>
          <ac:spMkLst>
            <pc:docMk/>
            <pc:sldMk cId="1267325623" sldId="459"/>
            <ac:spMk id="4" creationId="{00000000-0000-0000-0000-000000000000}"/>
          </ac:spMkLst>
        </pc:spChg>
      </pc:sldChg>
      <pc:sldChg chg="addSp delSp modSp add">
        <pc:chgData name="alessia.bertolazzi@unimc.it" userId="9b64e72b-cf8d-4107-aebe-37146bec8831" providerId="ADAL" clId="{F4F40B68-45A5-4776-9D1E-AAED212B9ED9}" dt="2023-03-08T09:45:38.265" v="168" actId="113"/>
        <pc:sldMkLst>
          <pc:docMk/>
          <pc:sldMk cId="899787497" sldId="460"/>
        </pc:sldMkLst>
        <pc:spChg chg="mod">
          <ac:chgData name="alessia.bertolazzi@unimc.it" userId="9b64e72b-cf8d-4107-aebe-37146bec8831" providerId="ADAL" clId="{F4F40B68-45A5-4776-9D1E-AAED212B9ED9}" dt="2023-03-08T09:45:38.265" v="168" actId="113"/>
          <ac:spMkLst>
            <pc:docMk/>
            <pc:sldMk cId="899787497" sldId="460"/>
            <ac:spMk id="2" creationId="{00000000-0000-0000-0000-000000000000}"/>
          </ac:spMkLst>
        </pc:spChg>
        <pc:spChg chg="del">
          <ac:chgData name="alessia.bertolazzi@unimc.it" userId="9b64e72b-cf8d-4107-aebe-37146bec8831" providerId="ADAL" clId="{F4F40B68-45A5-4776-9D1E-AAED212B9ED9}" dt="2023-03-08T09:34:50.412" v="114"/>
          <ac:spMkLst>
            <pc:docMk/>
            <pc:sldMk cId="899787497" sldId="460"/>
            <ac:spMk id="3" creationId="{00000000-0000-0000-0000-000000000000}"/>
          </ac:spMkLst>
        </pc:spChg>
        <pc:spChg chg="del">
          <ac:chgData name="alessia.bertolazzi@unimc.it" userId="9b64e72b-cf8d-4107-aebe-37146bec8831" providerId="ADAL" clId="{F4F40B68-45A5-4776-9D1E-AAED212B9ED9}" dt="2023-03-08T09:28:53.087" v="67"/>
          <ac:spMkLst>
            <pc:docMk/>
            <pc:sldMk cId="899787497" sldId="460"/>
            <ac:spMk id="4" creationId="{00000000-0000-0000-0000-000000000000}"/>
          </ac:spMkLst>
        </pc:spChg>
        <pc:spChg chg="add">
          <ac:chgData name="alessia.bertolazzi@unimc.it" userId="9b64e72b-cf8d-4107-aebe-37146bec8831" providerId="ADAL" clId="{F4F40B68-45A5-4776-9D1E-AAED212B9ED9}" dt="2023-03-08T09:35:09.428" v="118"/>
          <ac:spMkLst>
            <pc:docMk/>
            <pc:sldMk cId="899787497" sldId="460"/>
            <ac:spMk id="5" creationId="{EBED564F-016A-417C-BC93-583454558EC3}"/>
          </ac:spMkLst>
        </pc:spChg>
      </pc:sldChg>
      <pc:sldChg chg="add">
        <pc:chgData name="alessia.bertolazzi@unimc.it" userId="9b64e72b-cf8d-4107-aebe-37146bec8831" providerId="ADAL" clId="{F4F40B68-45A5-4776-9D1E-AAED212B9ED9}" dt="2023-03-02T17:01:22.061" v="1"/>
        <pc:sldMkLst>
          <pc:docMk/>
          <pc:sldMk cId="2315691425" sldId="461"/>
        </pc:sldMkLst>
      </pc:sldChg>
      <pc:sldChg chg="modSp add">
        <pc:chgData name="alessia.bertolazzi@unimc.it" userId="9b64e72b-cf8d-4107-aebe-37146bec8831" providerId="ADAL" clId="{F4F40B68-45A5-4776-9D1E-AAED212B9ED9}" dt="2023-03-08T09:51:57.782" v="220" actId="122"/>
        <pc:sldMkLst>
          <pc:docMk/>
          <pc:sldMk cId="3936162206" sldId="462"/>
        </pc:sldMkLst>
        <pc:spChg chg="mod">
          <ac:chgData name="alessia.bertolazzi@unimc.it" userId="9b64e72b-cf8d-4107-aebe-37146bec8831" providerId="ADAL" clId="{F4F40B68-45A5-4776-9D1E-AAED212B9ED9}" dt="2023-03-08T09:51:52.571" v="219" actId="14100"/>
          <ac:spMkLst>
            <pc:docMk/>
            <pc:sldMk cId="3936162206" sldId="462"/>
            <ac:spMk id="2" creationId="{00000000-0000-0000-0000-000000000000}"/>
          </ac:spMkLst>
        </pc:spChg>
        <pc:spChg chg="mod">
          <ac:chgData name="alessia.bertolazzi@unimc.it" userId="9b64e72b-cf8d-4107-aebe-37146bec8831" providerId="ADAL" clId="{F4F40B68-45A5-4776-9D1E-AAED212B9ED9}" dt="2023-03-08T09:51:57.782" v="220" actId="122"/>
          <ac:spMkLst>
            <pc:docMk/>
            <pc:sldMk cId="3936162206" sldId="462"/>
            <ac:spMk id="3" creationId="{00000000-0000-0000-0000-000000000000}"/>
          </ac:spMkLst>
        </pc:spChg>
      </pc:sldChg>
      <pc:sldChg chg="modSp add">
        <pc:chgData name="alessia.bertolazzi@unimc.it" userId="9b64e72b-cf8d-4107-aebe-37146bec8831" providerId="ADAL" clId="{F4F40B68-45A5-4776-9D1E-AAED212B9ED9}" dt="2023-03-08T09:53:34.031" v="256" actId="14100"/>
        <pc:sldMkLst>
          <pc:docMk/>
          <pc:sldMk cId="3841517215" sldId="463"/>
        </pc:sldMkLst>
        <pc:spChg chg="mod">
          <ac:chgData name="alessia.bertolazzi@unimc.it" userId="9b64e72b-cf8d-4107-aebe-37146bec8831" providerId="ADAL" clId="{F4F40B68-45A5-4776-9D1E-AAED212B9ED9}" dt="2023-03-08T09:53:34.031" v="256" actId="14100"/>
          <ac:spMkLst>
            <pc:docMk/>
            <pc:sldMk cId="3841517215" sldId="463"/>
            <ac:spMk id="2" creationId="{00000000-0000-0000-0000-000000000000}"/>
          </ac:spMkLst>
        </pc:spChg>
        <pc:spChg chg="mod">
          <ac:chgData name="alessia.bertolazzi@unimc.it" userId="9b64e72b-cf8d-4107-aebe-37146bec8831" providerId="ADAL" clId="{F4F40B68-45A5-4776-9D1E-AAED212B9ED9}" dt="2023-03-08T09:53:16.500" v="254" actId="20577"/>
          <ac:spMkLst>
            <pc:docMk/>
            <pc:sldMk cId="3841517215" sldId="463"/>
            <ac:spMk id="4" creationId="{00000000-0000-0000-0000-000000000000}"/>
          </ac:spMkLst>
        </pc:spChg>
      </pc:sldChg>
      <pc:sldChg chg="addSp modSp add">
        <pc:chgData name="alessia.bertolazzi@unimc.it" userId="9b64e72b-cf8d-4107-aebe-37146bec8831" providerId="ADAL" clId="{F4F40B68-45A5-4776-9D1E-AAED212B9ED9}" dt="2023-03-08T10:05:35.097" v="519" actId="1076"/>
        <pc:sldMkLst>
          <pc:docMk/>
          <pc:sldMk cId="2212533487" sldId="464"/>
        </pc:sldMkLst>
        <pc:spChg chg="mod">
          <ac:chgData name="alessia.bertolazzi@unimc.it" userId="9b64e72b-cf8d-4107-aebe-37146bec8831" providerId="ADAL" clId="{F4F40B68-45A5-4776-9D1E-AAED212B9ED9}" dt="2023-03-08T10:05:26.073" v="517" actId="27636"/>
          <ac:spMkLst>
            <pc:docMk/>
            <pc:sldMk cId="2212533487" sldId="464"/>
            <ac:spMk id="3" creationId="{00000000-0000-0000-0000-000000000000}"/>
          </ac:spMkLst>
        </pc:spChg>
        <pc:picChg chg="add mod">
          <ac:chgData name="alessia.bertolazzi@unimc.it" userId="9b64e72b-cf8d-4107-aebe-37146bec8831" providerId="ADAL" clId="{F4F40B68-45A5-4776-9D1E-AAED212B9ED9}" dt="2023-03-08T10:05:35.097" v="519" actId="1076"/>
          <ac:picMkLst>
            <pc:docMk/>
            <pc:sldMk cId="2212533487" sldId="464"/>
            <ac:picMk id="4" creationId="{8280CCFF-D881-471A-BA20-559221DE974D}"/>
          </ac:picMkLst>
        </pc:picChg>
      </pc:sldChg>
      <pc:sldChg chg="add">
        <pc:chgData name="alessia.bertolazzi@unimc.it" userId="9b64e72b-cf8d-4107-aebe-37146bec8831" providerId="ADAL" clId="{F4F40B68-45A5-4776-9D1E-AAED212B9ED9}" dt="2023-03-02T17:01:22.061" v="1"/>
        <pc:sldMkLst>
          <pc:docMk/>
          <pc:sldMk cId="767491259" sldId="465"/>
        </pc:sldMkLst>
      </pc:sldChg>
      <pc:sldChg chg="modSp add">
        <pc:chgData name="alessia.bertolazzi@unimc.it" userId="9b64e72b-cf8d-4107-aebe-37146bec8831" providerId="ADAL" clId="{F4F40B68-45A5-4776-9D1E-AAED212B9ED9}" dt="2023-03-08T10:20:36.540" v="536" actId="20577"/>
        <pc:sldMkLst>
          <pc:docMk/>
          <pc:sldMk cId="2160351638" sldId="466"/>
        </pc:sldMkLst>
        <pc:spChg chg="mod">
          <ac:chgData name="alessia.bertolazzi@unimc.it" userId="9b64e72b-cf8d-4107-aebe-37146bec8831" providerId="ADAL" clId="{F4F40B68-45A5-4776-9D1E-AAED212B9ED9}" dt="2023-03-08T10:20:36.540" v="536" actId="20577"/>
          <ac:spMkLst>
            <pc:docMk/>
            <pc:sldMk cId="2160351638" sldId="466"/>
            <ac:spMk id="3" creationId="{00000000-0000-0000-0000-000000000000}"/>
          </ac:spMkLst>
        </pc:spChg>
      </pc:sldChg>
      <pc:sldChg chg="delSp add">
        <pc:chgData name="alessia.bertolazzi@unimc.it" userId="9b64e72b-cf8d-4107-aebe-37146bec8831" providerId="ADAL" clId="{F4F40B68-45A5-4776-9D1E-AAED212B9ED9}" dt="2023-03-08T10:25:49.861" v="537" actId="478"/>
        <pc:sldMkLst>
          <pc:docMk/>
          <pc:sldMk cId="3096289133" sldId="467"/>
        </pc:sldMkLst>
        <pc:spChg chg="del">
          <ac:chgData name="alessia.bertolazzi@unimc.it" userId="9b64e72b-cf8d-4107-aebe-37146bec8831" providerId="ADAL" clId="{F4F40B68-45A5-4776-9D1E-AAED212B9ED9}" dt="2023-03-08T10:25:49.861" v="537" actId="478"/>
          <ac:spMkLst>
            <pc:docMk/>
            <pc:sldMk cId="3096289133" sldId="467"/>
            <ac:spMk id="8" creationId="{00000000-0000-0000-0000-000000000000}"/>
          </ac:spMkLst>
        </pc:spChg>
      </pc:sldChg>
      <pc:sldChg chg="add">
        <pc:chgData name="alessia.bertolazzi@unimc.it" userId="9b64e72b-cf8d-4107-aebe-37146bec8831" providerId="ADAL" clId="{F4F40B68-45A5-4776-9D1E-AAED212B9ED9}" dt="2023-03-02T17:01:22.061" v="1"/>
        <pc:sldMkLst>
          <pc:docMk/>
          <pc:sldMk cId="2141142280" sldId="468"/>
        </pc:sldMkLst>
      </pc:sldChg>
      <pc:sldChg chg="add del">
        <pc:chgData name="alessia.bertolazzi@unimc.it" userId="9b64e72b-cf8d-4107-aebe-37146bec8831" providerId="ADAL" clId="{F4F40B68-45A5-4776-9D1E-AAED212B9ED9}" dt="2023-03-08T10:26:47.120" v="538" actId="2696"/>
        <pc:sldMkLst>
          <pc:docMk/>
          <pc:sldMk cId="2846669978" sldId="470"/>
        </pc:sldMkLst>
      </pc:sldChg>
      <pc:sldChg chg="add">
        <pc:chgData name="alessia.bertolazzi@unimc.it" userId="9b64e72b-cf8d-4107-aebe-37146bec8831" providerId="ADAL" clId="{F4F40B68-45A5-4776-9D1E-AAED212B9ED9}" dt="2023-03-02T17:01:22.061" v="1"/>
        <pc:sldMkLst>
          <pc:docMk/>
          <pc:sldMk cId="4194056192" sldId="471"/>
        </pc:sldMkLst>
      </pc:sldChg>
      <pc:sldChg chg="modSp add">
        <pc:chgData name="alessia.bertolazzi@unimc.it" userId="9b64e72b-cf8d-4107-aebe-37146bec8831" providerId="ADAL" clId="{F4F40B68-45A5-4776-9D1E-AAED212B9ED9}" dt="2023-03-08T10:27:03.361" v="539" actId="20577"/>
        <pc:sldMkLst>
          <pc:docMk/>
          <pc:sldMk cId="3271334251" sldId="472"/>
        </pc:sldMkLst>
        <pc:spChg chg="mod">
          <ac:chgData name="alessia.bertolazzi@unimc.it" userId="9b64e72b-cf8d-4107-aebe-37146bec8831" providerId="ADAL" clId="{F4F40B68-45A5-4776-9D1E-AAED212B9ED9}" dt="2023-03-08T10:27:03.361" v="539" actId="20577"/>
          <ac:spMkLst>
            <pc:docMk/>
            <pc:sldMk cId="3271334251" sldId="472"/>
            <ac:spMk id="3" creationId="{00000000-0000-0000-0000-000000000000}"/>
          </ac:spMkLst>
        </pc:spChg>
      </pc:sldChg>
      <pc:sldChg chg="add">
        <pc:chgData name="alessia.bertolazzi@unimc.it" userId="9b64e72b-cf8d-4107-aebe-37146bec8831" providerId="ADAL" clId="{F4F40B68-45A5-4776-9D1E-AAED212B9ED9}" dt="2023-03-02T17:01:22.061" v="1"/>
        <pc:sldMkLst>
          <pc:docMk/>
          <pc:sldMk cId="1327606792" sldId="473"/>
        </pc:sldMkLst>
      </pc:sldChg>
      <pc:sldChg chg="add">
        <pc:chgData name="alessia.bertolazzi@unimc.it" userId="9b64e72b-cf8d-4107-aebe-37146bec8831" providerId="ADAL" clId="{F4F40B68-45A5-4776-9D1E-AAED212B9ED9}" dt="2023-03-02T17:01:22.061" v="1"/>
        <pc:sldMkLst>
          <pc:docMk/>
          <pc:sldMk cId="4035531634" sldId="474"/>
        </pc:sldMkLst>
      </pc:sldChg>
      <pc:sldChg chg="add">
        <pc:chgData name="alessia.bertolazzi@unimc.it" userId="9b64e72b-cf8d-4107-aebe-37146bec8831" providerId="ADAL" clId="{F4F40B68-45A5-4776-9D1E-AAED212B9ED9}" dt="2023-03-02T17:01:22.061" v="1"/>
        <pc:sldMkLst>
          <pc:docMk/>
          <pc:sldMk cId="3370034433" sldId="475"/>
        </pc:sldMkLst>
      </pc:sldChg>
      <pc:sldChg chg="add">
        <pc:chgData name="alessia.bertolazzi@unimc.it" userId="9b64e72b-cf8d-4107-aebe-37146bec8831" providerId="ADAL" clId="{F4F40B68-45A5-4776-9D1E-AAED212B9ED9}" dt="2023-03-02T17:01:22.061" v="1"/>
        <pc:sldMkLst>
          <pc:docMk/>
          <pc:sldMk cId="40842075" sldId="476"/>
        </pc:sldMkLst>
      </pc:sldChg>
      <pc:sldChg chg="add">
        <pc:chgData name="alessia.bertolazzi@unimc.it" userId="9b64e72b-cf8d-4107-aebe-37146bec8831" providerId="ADAL" clId="{F4F40B68-45A5-4776-9D1E-AAED212B9ED9}" dt="2023-03-02T17:01:22.061" v="1"/>
        <pc:sldMkLst>
          <pc:docMk/>
          <pc:sldMk cId="3563323233" sldId="477"/>
        </pc:sldMkLst>
      </pc:sldChg>
      <pc:sldChg chg="add">
        <pc:chgData name="alessia.bertolazzi@unimc.it" userId="9b64e72b-cf8d-4107-aebe-37146bec8831" providerId="ADAL" clId="{F4F40B68-45A5-4776-9D1E-AAED212B9ED9}" dt="2023-03-02T17:01:22.061" v="1"/>
        <pc:sldMkLst>
          <pc:docMk/>
          <pc:sldMk cId="3363886079" sldId="478"/>
        </pc:sldMkLst>
      </pc:sldChg>
      <pc:sldChg chg="add">
        <pc:chgData name="alessia.bertolazzi@unimc.it" userId="9b64e72b-cf8d-4107-aebe-37146bec8831" providerId="ADAL" clId="{F4F40B68-45A5-4776-9D1E-AAED212B9ED9}" dt="2023-03-02T17:01:22.061" v="1"/>
        <pc:sldMkLst>
          <pc:docMk/>
          <pc:sldMk cId="291747601" sldId="479"/>
        </pc:sldMkLst>
      </pc:sldChg>
      <pc:sldChg chg="add">
        <pc:chgData name="alessia.bertolazzi@unimc.it" userId="9b64e72b-cf8d-4107-aebe-37146bec8831" providerId="ADAL" clId="{F4F40B68-45A5-4776-9D1E-AAED212B9ED9}" dt="2023-03-02T17:01:22.061" v="1"/>
        <pc:sldMkLst>
          <pc:docMk/>
          <pc:sldMk cId="340251289" sldId="480"/>
        </pc:sldMkLst>
      </pc:sldChg>
      <pc:sldChg chg="add">
        <pc:chgData name="alessia.bertolazzi@unimc.it" userId="9b64e72b-cf8d-4107-aebe-37146bec8831" providerId="ADAL" clId="{F4F40B68-45A5-4776-9D1E-AAED212B9ED9}" dt="2023-03-02T17:01:22.061" v="1"/>
        <pc:sldMkLst>
          <pc:docMk/>
          <pc:sldMk cId="3528614639" sldId="481"/>
        </pc:sldMkLst>
      </pc:sldChg>
      <pc:sldChg chg="add">
        <pc:chgData name="alessia.bertolazzi@unimc.it" userId="9b64e72b-cf8d-4107-aebe-37146bec8831" providerId="ADAL" clId="{F4F40B68-45A5-4776-9D1E-AAED212B9ED9}" dt="2023-03-02T17:01:22.061" v="1"/>
        <pc:sldMkLst>
          <pc:docMk/>
          <pc:sldMk cId="2672949820" sldId="482"/>
        </pc:sldMkLst>
      </pc:sldChg>
      <pc:sldChg chg="add">
        <pc:chgData name="alessia.bertolazzi@unimc.it" userId="9b64e72b-cf8d-4107-aebe-37146bec8831" providerId="ADAL" clId="{F4F40B68-45A5-4776-9D1E-AAED212B9ED9}" dt="2023-03-02T17:01:22.061" v="1"/>
        <pc:sldMkLst>
          <pc:docMk/>
          <pc:sldMk cId="820339925" sldId="483"/>
        </pc:sldMkLst>
      </pc:sldChg>
      <pc:sldChg chg="add">
        <pc:chgData name="alessia.bertolazzi@unimc.it" userId="9b64e72b-cf8d-4107-aebe-37146bec8831" providerId="ADAL" clId="{F4F40B68-45A5-4776-9D1E-AAED212B9ED9}" dt="2023-03-02T17:01:22.061" v="1"/>
        <pc:sldMkLst>
          <pc:docMk/>
          <pc:sldMk cId="3941572938" sldId="484"/>
        </pc:sldMkLst>
      </pc:sldChg>
      <pc:sldChg chg="add">
        <pc:chgData name="alessia.bertolazzi@unimc.it" userId="9b64e72b-cf8d-4107-aebe-37146bec8831" providerId="ADAL" clId="{F4F40B68-45A5-4776-9D1E-AAED212B9ED9}" dt="2023-03-02T17:01:22.061" v="1"/>
        <pc:sldMkLst>
          <pc:docMk/>
          <pc:sldMk cId="4039209609" sldId="485"/>
        </pc:sldMkLst>
      </pc:sldChg>
      <pc:sldChg chg="add">
        <pc:chgData name="alessia.bertolazzi@unimc.it" userId="9b64e72b-cf8d-4107-aebe-37146bec8831" providerId="ADAL" clId="{F4F40B68-45A5-4776-9D1E-AAED212B9ED9}" dt="2023-03-02T17:01:22.061" v="1"/>
        <pc:sldMkLst>
          <pc:docMk/>
          <pc:sldMk cId="419424711" sldId="486"/>
        </pc:sldMkLst>
      </pc:sldChg>
      <pc:sldChg chg="add">
        <pc:chgData name="alessia.bertolazzi@unimc.it" userId="9b64e72b-cf8d-4107-aebe-37146bec8831" providerId="ADAL" clId="{F4F40B68-45A5-4776-9D1E-AAED212B9ED9}" dt="2023-03-02T17:01:22.061" v="1"/>
        <pc:sldMkLst>
          <pc:docMk/>
          <pc:sldMk cId="839898770" sldId="487"/>
        </pc:sldMkLst>
      </pc:sldChg>
      <pc:sldChg chg="add">
        <pc:chgData name="alessia.bertolazzi@unimc.it" userId="9b64e72b-cf8d-4107-aebe-37146bec8831" providerId="ADAL" clId="{F4F40B68-45A5-4776-9D1E-AAED212B9ED9}" dt="2023-03-02T17:01:22.061" v="1"/>
        <pc:sldMkLst>
          <pc:docMk/>
          <pc:sldMk cId="1720132548" sldId="488"/>
        </pc:sldMkLst>
      </pc:sldChg>
      <pc:sldChg chg="add">
        <pc:chgData name="alessia.bertolazzi@unimc.it" userId="9b64e72b-cf8d-4107-aebe-37146bec8831" providerId="ADAL" clId="{F4F40B68-45A5-4776-9D1E-AAED212B9ED9}" dt="2023-03-02T17:01:22.061" v="1"/>
        <pc:sldMkLst>
          <pc:docMk/>
          <pc:sldMk cId="1341216044" sldId="493"/>
        </pc:sldMkLst>
      </pc:sldChg>
      <pc:sldChg chg="add">
        <pc:chgData name="alessia.bertolazzi@unimc.it" userId="9b64e72b-cf8d-4107-aebe-37146bec8831" providerId="ADAL" clId="{F4F40B68-45A5-4776-9D1E-AAED212B9ED9}" dt="2023-03-02T17:01:22.061" v="1"/>
        <pc:sldMkLst>
          <pc:docMk/>
          <pc:sldMk cId="4070860048" sldId="494"/>
        </pc:sldMkLst>
      </pc:sldChg>
      <pc:sldChg chg="add">
        <pc:chgData name="alessia.bertolazzi@unimc.it" userId="9b64e72b-cf8d-4107-aebe-37146bec8831" providerId="ADAL" clId="{F4F40B68-45A5-4776-9D1E-AAED212B9ED9}" dt="2023-03-02T17:01:22.061" v="1"/>
        <pc:sldMkLst>
          <pc:docMk/>
          <pc:sldMk cId="1324848927" sldId="495"/>
        </pc:sldMkLst>
      </pc:sldChg>
      <pc:sldChg chg="add">
        <pc:chgData name="alessia.bertolazzi@unimc.it" userId="9b64e72b-cf8d-4107-aebe-37146bec8831" providerId="ADAL" clId="{F4F40B68-45A5-4776-9D1E-AAED212B9ED9}" dt="2023-03-02T17:01:22.061" v="1"/>
        <pc:sldMkLst>
          <pc:docMk/>
          <pc:sldMk cId="2015458335" sldId="496"/>
        </pc:sldMkLst>
      </pc:sldChg>
      <pc:sldChg chg="add">
        <pc:chgData name="alessia.bertolazzi@unimc.it" userId="9b64e72b-cf8d-4107-aebe-37146bec8831" providerId="ADAL" clId="{F4F40B68-45A5-4776-9D1E-AAED212B9ED9}" dt="2023-03-02T17:01:22.061" v="1"/>
        <pc:sldMkLst>
          <pc:docMk/>
          <pc:sldMk cId="1618414261" sldId="497"/>
        </pc:sldMkLst>
      </pc:sldChg>
      <pc:sldChg chg="add">
        <pc:chgData name="alessia.bertolazzi@unimc.it" userId="9b64e72b-cf8d-4107-aebe-37146bec8831" providerId="ADAL" clId="{F4F40B68-45A5-4776-9D1E-AAED212B9ED9}" dt="2023-03-02T17:01:22.061" v="1"/>
        <pc:sldMkLst>
          <pc:docMk/>
          <pc:sldMk cId="4048387951" sldId="498"/>
        </pc:sldMkLst>
      </pc:sldChg>
      <pc:sldChg chg="add">
        <pc:chgData name="alessia.bertolazzi@unimc.it" userId="9b64e72b-cf8d-4107-aebe-37146bec8831" providerId="ADAL" clId="{F4F40B68-45A5-4776-9D1E-AAED212B9ED9}" dt="2023-03-02T17:01:22.061" v="1"/>
        <pc:sldMkLst>
          <pc:docMk/>
          <pc:sldMk cId="3927543127" sldId="499"/>
        </pc:sldMkLst>
      </pc:sldChg>
      <pc:sldChg chg="add">
        <pc:chgData name="alessia.bertolazzi@unimc.it" userId="9b64e72b-cf8d-4107-aebe-37146bec8831" providerId="ADAL" clId="{F4F40B68-45A5-4776-9D1E-AAED212B9ED9}" dt="2023-03-02T17:01:22.061" v="1"/>
        <pc:sldMkLst>
          <pc:docMk/>
          <pc:sldMk cId="1737101573" sldId="500"/>
        </pc:sldMkLst>
      </pc:sldChg>
      <pc:sldChg chg="delSp modSp add">
        <pc:chgData name="alessia.bertolazzi@unimc.it" userId="9b64e72b-cf8d-4107-aebe-37146bec8831" providerId="ADAL" clId="{F4F40B68-45A5-4776-9D1E-AAED212B9ED9}" dt="2023-03-08T16:06:31.285" v="969" actId="1076"/>
        <pc:sldMkLst>
          <pc:docMk/>
          <pc:sldMk cId="4168279104" sldId="501"/>
        </pc:sldMkLst>
        <pc:spChg chg="del mod">
          <ac:chgData name="alessia.bertolazzi@unimc.it" userId="9b64e72b-cf8d-4107-aebe-37146bec8831" providerId="ADAL" clId="{F4F40B68-45A5-4776-9D1E-AAED212B9ED9}" dt="2023-03-08T15:36:38.822" v="542" actId="478"/>
          <ac:spMkLst>
            <pc:docMk/>
            <pc:sldMk cId="4168279104" sldId="501"/>
            <ac:spMk id="2" creationId="{00000000-0000-0000-0000-000000000000}"/>
          </ac:spMkLst>
        </pc:spChg>
        <pc:spChg chg="del">
          <ac:chgData name="alessia.bertolazzi@unimc.it" userId="9b64e72b-cf8d-4107-aebe-37146bec8831" providerId="ADAL" clId="{F4F40B68-45A5-4776-9D1E-AAED212B9ED9}" dt="2023-03-08T15:36:37.500" v="540" actId="478"/>
          <ac:spMkLst>
            <pc:docMk/>
            <pc:sldMk cId="4168279104" sldId="501"/>
            <ac:spMk id="3" creationId="{00000000-0000-0000-0000-000000000000}"/>
          </ac:spMkLst>
        </pc:spChg>
        <pc:spChg chg="mod">
          <ac:chgData name="alessia.bertolazzi@unimc.it" userId="9b64e72b-cf8d-4107-aebe-37146bec8831" providerId="ADAL" clId="{F4F40B68-45A5-4776-9D1E-AAED212B9ED9}" dt="2023-03-08T16:06:31.285" v="969" actId="1076"/>
          <ac:spMkLst>
            <pc:docMk/>
            <pc:sldMk cId="4168279104" sldId="501"/>
            <ac:spMk id="4" creationId="{00000000-0000-0000-0000-000000000000}"/>
          </ac:spMkLst>
        </pc:spChg>
        <pc:picChg chg="mod">
          <ac:chgData name="alessia.bertolazzi@unimc.it" userId="9b64e72b-cf8d-4107-aebe-37146bec8831" providerId="ADAL" clId="{F4F40B68-45A5-4776-9D1E-AAED212B9ED9}" dt="2023-03-08T16:06:28.471" v="968" actId="1076"/>
          <ac:picMkLst>
            <pc:docMk/>
            <pc:sldMk cId="4168279104" sldId="501"/>
            <ac:picMk id="1026" creationId="{00000000-0000-0000-0000-000000000000}"/>
          </ac:picMkLst>
        </pc:picChg>
      </pc:sldChg>
      <pc:sldChg chg="delSp modSp add">
        <pc:chgData name="alessia.bertolazzi@unimc.it" userId="9b64e72b-cf8d-4107-aebe-37146bec8831" providerId="ADAL" clId="{F4F40B68-45A5-4776-9D1E-AAED212B9ED9}" dt="2023-03-08T15:36:46.162" v="545" actId="478"/>
        <pc:sldMkLst>
          <pc:docMk/>
          <pc:sldMk cId="214070221" sldId="502"/>
        </pc:sldMkLst>
        <pc:spChg chg="del mod">
          <ac:chgData name="alessia.bertolazzi@unimc.it" userId="9b64e72b-cf8d-4107-aebe-37146bec8831" providerId="ADAL" clId="{F4F40B68-45A5-4776-9D1E-AAED212B9ED9}" dt="2023-03-08T15:36:44.021" v="544" actId="478"/>
          <ac:spMkLst>
            <pc:docMk/>
            <pc:sldMk cId="214070221" sldId="502"/>
            <ac:spMk id="2" creationId="{00000000-0000-0000-0000-000000000000}"/>
          </ac:spMkLst>
        </pc:spChg>
        <pc:spChg chg="del">
          <ac:chgData name="alessia.bertolazzi@unimc.it" userId="9b64e72b-cf8d-4107-aebe-37146bec8831" providerId="ADAL" clId="{F4F40B68-45A5-4776-9D1E-AAED212B9ED9}" dt="2023-03-08T15:36:46.162" v="545" actId="478"/>
          <ac:spMkLst>
            <pc:docMk/>
            <pc:sldMk cId="214070221" sldId="502"/>
            <ac:spMk id="3" creationId="{00000000-0000-0000-0000-000000000000}"/>
          </ac:spMkLst>
        </pc:spChg>
      </pc:sldChg>
      <pc:sldChg chg="delSp modSp add">
        <pc:chgData name="alessia.bertolazzi@unimc.it" userId="9b64e72b-cf8d-4107-aebe-37146bec8831" providerId="ADAL" clId="{F4F40B68-45A5-4776-9D1E-AAED212B9ED9}" dt="2023-03-08T16:06:14.886" v="967" actId="1076"/>
        <pc:sldMkLst>
          <pc:docMk/>
          <pc:sldMk cId="4254532614" sldId="503"/>
        </pc:sldMkLst>
        <pc:spChg chg="del">
          <ac:chgData name="alessia.bertolazzi@unimc.it" userId="9b64e72b-cf8d-4107-aebe-37146bec8831" providerId="ADAL" clId="{F4F40B68-45A5-4776-9D1E-AAED212B9ED9}" dt="2023-03-08T16:06:08.233" v="965" actId="478"/>
          <ac:spMkLst>
            <pc:docMk/>
            <pc:sldMk cId="4254532614" sldId="503"/>
            <ac:spMk id="2" creationId="{00000000-0000-0000-0000-000000000000}"/>
          </ac:spMkLst>
        </pc:spChg>
        <pc:spChg chg="del">
          <ac:chgData name="alessia.bertolazzi@unimc.it" userId="9b64e72b-cf8d-4107-aebe-37146bec8831" providerId="ADAL" clId="{F4F40B68-45A5-4776-9D1E-AAED212B9ED9}" dt="2023-03-08T16:06:10.811" v="966" actId="478"/>
          <ac:spMkLst>
            <pc:docMk/>
            <pc:sldMk cId="4254532614" sldId="503"/>
            <ac:spMk id="3" creationId="{00000000-0000-0000-0000-000000000000}"/>
          </ac:spMkLst>
        </pc:spChg>
        <pc:spChg chg="mod">
          <ac:chgData name="alessia.bertolazzi@unimc.it" userId="9b64e72b-cf8d-4107-aebe-37146bec8831" providerId="ADAL" clId="{F4F40B68-45A5-4776-9D1E-AAED212B9ED9}" dt="2023-03-08T16:06:14.886" v="967" actId="1076"/>
          <ac:spMkLst>
            <pc:docMk/>
            <pc:sldMk cId="4254532614" sldId="503"/>
            <ac:spMk id="5" creationId="{00000000-0000-0000-0000-000000000000}"/>
          </ac:spMkLst>
        </pc:spChg>
      </pc:sldChg>
      <pc:sldChg chg="delSp add del">
        <pc:chgData name="alessia.bertolazzi@unimc.it" userId="9b64e72b-cf8d-4107-aebe-37146bec8831" providerId="ADAL" clId="{F4F40B68-45A5-4776-9D1E-AAED212B9ED9}" dt="2023-03-08T16:06:01.165" v="964" actId="2696"/>
        <pc:sldMkLst>
          <pc:docMk/>
          <pc:sldMk cId="336219120" sldId="504"/>
        </pc:sldMkLst>
        <pc:spChg chg="del">
          <ac:chgData name="alessia.bertolazzi@unimc.it" userId="9b64e72b-cf8d-4107-aebe-37146bec8831" providerId="ADAL" clId="{F4F40B68-45A5-4776-9D1E-AAED212B9ED9}" dt="2023-03-08T16:05:25.134" v="958"/>
          <ac:spMkLst>
            <pc:docMk/>
            <pc:sldMk cId="336219120" sldId="504"/>
            <ac:spMk id="2" creationId="{00000000-0000-0000-0000-000000000000}"/>
          </ac:spMkLst>
        </pc:spChg>
        <pc:spChg chg="del">
          <ac:chgData name="alessia.bertolazzi@unimc.it" userId="9b64e72b-cf8d-4107-aebe-37146bec8831" providerId="ADAL" clId="{F4F40B68-45A5-4776-9D1E-AAED212B9ED9}" dt="2023-03-08T16:05:03.322" v="952"/>
          <ac:spMkLst>
            <pc:docMk/>
            <pc:sldMk cId="336219120" sldId="504"/>
            <ac:spMk id="3" creationId="{00000000-0000-0000-0000-000000000000}"/>
          </ac:spMkLst>
        </pc:spChg>
      </pc:sldChg>
      <pc:sldChg chg="add">
        <pc:chgData name="alessia.bertolazzi@unimc.it" userId="9b64e72b-cf8d-4107-aebe-37146bec8831" providerId="ADAL" clId="{F4F40B68-45A5-4776-9D1E-AAED212B9ED9}" dt="2023-03-02T17:01:22.061" v="1"/>
        <pc:sldMkLst>
          <pc:docMk/>
          <pc:sldMk cId="2489706017" sldId="505"/>
        </pc:sldMkLst>
      </pc:sldChg>
      <pc:sldChg chg="add">
        <pc:chgData name="alessia.bertolazzi@unimc.it" userId="9b64e72b-cf8d-4107-aebe-37146bec8831" providerId="ADAL" clId="{F4F40B68-45A5-4776-9D1E-AAED212B9ED9}" dt="2023-03-02T17:01:22.061" v="1"/>
        <pc:sldMkLst>
          <pc:docMk/>
          <pc:sldMk cId="1108910467" sldId="506"/>
        </pc:sldMkLst>
      </pc:sldChg>
      <pc:sldChg chg="add">
        <pc:chgData name="alessia.bertolazzi@unimc.it" userId="9b64e72b-cf8d-4107-aebe-37146bec8831" providerId="ADAL" clId="{F4F40B68-45A5-4776-9D1E-AAED212B9ED9}" dt="2023-03-02T17:01:22.061" v="1"/>
        <pc:sldMkLst>
          <pc:docMk/>
          <pc:sldMk cId="1405429843" sldId="507"/>
        </pc:sldMkLst>
      </pc:sldChg>
      <pc:sldChg chg="add">
        <pc:chgData name="alessia.bertolazzi@unimc.it" userId="9b64e72b-cf8d-4107-aebe-37146bec8831" providerId="ADAL" clId="{F4F40B68-45A5-4776-9D1E-AAED212B9ED9}" dt="2023-03-02T17:01:22.061" v="1"/>
        <pc:sldMkLst>
          <pc:docMk/>
          <pc:sldMk cId="107721461" sldId="508"/>
        </pc:sldMkLst>
      </pc:sldChg>
      <pc:sldChg chg="add">
        <pc:chgData name="alessia.bertolazzi@unimc.it" userId="9b64e72b-cf8d-4107-aebe-37146bec8831" providerId="ADAL" clId="{F4F40B68-45A5-4776-9D1E-AAED212B9ED9}" dt="2023-03-02T17:01:22.061" v="1"/>
        <pc:sldMkLst>
          <pc:docMk/>
          <pc:sldMk cId="2154916150" sldId="512"/>
        </pc:sldMkLst>
      </pc:sldChg>
      <pc:sldChg chg="add del">
        <pc:chgData name="alessia.bertolazzi@unimc.it" userId="9b64e72b-cf8d-4107-aebe-37146bec8831" providerId="ADAL" clId="{F4F40B68-45A5-4776-9D1E-AAED212B9ED9}" dt="2023-03-08T09:20:19.037" v="6" actId="2696"/>
        <pc:sldMkLst>
          <pc:docMk/>
          <pc:sldMk cId="782792743" sldId="513"/>
        </pc:sldMkLst>
      </pc:sldChg>
      <pc:sldChg chg="addSp modSp add">
        <pc:chgData name="alessia.bertolazzi@unimc.it" userId="9b64e72b-cf8d-4107-aebe-37146bec8831" providerId="ADAL" clId="{F4F40B68-45A5-4776-9D1E-AAED212B9ED9}" dt="2023-03-08T09:22:10.807" v="15" actId="1076"/>
        <pc:sldMkLst>
          <pc:docMk/>
          <pc:sldMk cId="494235848" sldId="514"/>
        </pc:sldMkLst>
        <pc:spChg chg="add mod">
          <ac:chgData name="alessia.bertolazzi@unimc.it" userId="9b64e72b-cf8d-4107-aebe-37146bec8831" providerId="ADAL" clId="{F4F40B68-45A5-4776-9D1E-AAED212B9ED9}" dt="2023-03-08T09:22:08.048" v="14" actId="13822"/>
          <ac:spMkLst>
            <pc:docMk/>
            <pc:sldMk cId="494235848" sldId="514"/>
            <ac:spMk id="3" creationId="{FB672865-E29D-461A-94B3-74729C13D6AB}"/>
          </ac:spMkLst>
        </pc:spChg>
        <pc:picChg chg="add mod">
          <ac:chgData name="alessia.bertolazzi@unimc.it" userId="9b64e72b-cf8d-4107-aebe-37146bec8831" providerId="ADAL" clId="{F4F40B68-45A5-4776-9D1E-AAED212B9ED9}" dt="2023-03-08T09:22:10.807" v="15" actId="1076"/>
          <ac:picMkLst>
            <pc:docMk/>
            <pc:sldMk cId="494235848" sldId="514"/>
            <ac:picMk id="2" creationId="{9FA07FE9-EBCC-40A8-8DA6-ABB9CF9658C8}"/>
          </ac:picMkLst>
        </pc:picChg>
      </pc:sldChg>
      <pc:sldChg chg="addSp modSp add">
        <pc:chgData name="alessia.bertolazzi@unimc.it" userId="9b64e72b-cf8d-4107-aebe-37146bec8831" providerId="ADAL" clId="{F4F40B68-45A5-4776-9D1E-AAED212B9ED9}" dt="2023-03-08T09:51:22.902" v="217" actId="20577"/>
        <pc:sldMkLst>
          <pc:docMk/>
          <pc:sldMk cId="1213610104" sldId="515"/>
        </pc:sldMkLst>
        <pc:spChg chg="add mod">
          <ac:chgData name="alessia.bertolazzi@unimc.it" userId="9b64e72b-cf8d-4107-aebe-37146bec8831" providerId="ADAL" clId="{F4F40B68-45A5-4776-9D1E-AAED212B9ED9}" dt="2023-03-08T09:51:22.902" v="217" actId="20577"/>
          <ac:spMkLst>
            <pc:docMk/>
            <pc:sldMk cId="1213610104" sldId="515"/>
            <ac:spMk id="2" creationId="{0139BA79-FBE5-4B7F-984F-A19CFDDDAC82}"/>
          </ac:spMkLst>
        </pc:spChg>
        <pc:spChg chg="add">
          <ac:chgData name="alessia.bertolazzi@unimc.it" userId="9b64e72b-cf8d-4107-aebe-37146bec8831" providerId="ADAL" clId="{F4F40B68-45A5-4776-9D1E-AAED212B9ED9}" dt="2023-03-08T09:32:08.393" v="111"/>
          <ac:spMkLst>
            <pc:docMk/>
            <pc:sldMk cId="1213610104" sldId="515"/>
            <ac:spMk id="3" creationId="{C9AC2EE7-B951-4E20-B295-C77768B0C376}"/>
          </ac:spMkLst>
        </pc:spChg>
      </pc:sldChg>
      <pc:sldChg chg="addSp modSp add">
        <pc:chgData name="alessia.bertolazzi@unimc.it" userId="9b64e72b-cf8d-4107-aebe-37146bec8831" providerId="ADAL" clId="{F4F40B68-45A5-4776-9D1E-AAED212B9ED9}" dt="2023-03-08T09:51:09.334" v="215" actId="108"/>
        <pc:sldMkLst>
          <pc:docMk/>
          <pc:sldMk cId="4140869983" sldId="516"/>
        </pc:sldMkLst>
        <pc:spChg chg="add mod">
          <ac:chgData name="alessia.bertolazzi@unimc.it" userId="9b64e72b-cf8d-4107-aebe-37146bec8831" providerId="ADAL" clId="{F4F40B68-45A5-4776-9D1E-AAED212B9ED9}" dt="2023-03-08T09:51:09.334" v="215" actId="108"/>
          <ac:spMkLst>
            <pc:docMk/>
            <pc:sldMk cId="4140869983" sldId="516"/>
            <ac:spMk id="2" creationId="{0FEB8C79-600B-482B-8182-61C81E113D9B}"/>
          </ac:spMkLst>
        </pc:spChg>
        <pc:spChg chg="add mod">
          <ac:chgData name="alessia.bertolazzi@unimc.it" userId="9b64e72b-cf8d-4107-aebe-37146bec8831" providerId="ADAL" clId="{F4F40B68-45A5-4776-9D1E-AAED212B9ED9}" dt="2023-03-08T09:31:31.372" v="106" actId="14100"/>
          <ac:spMkLst>
            <pc:docMk/>
            <pc:sldMk cId="4140869983" sldId="516"/>
            <ac:spMk id="3" creationId="{8332B863-301E-429B-827F-820EF5244266}"/>
          </ac:spMkLst>
        </pc:spChg>
      </pc:sldChg>
      <pc:sldChg chg="addSp delSp modSp add del">
        <pc:chgData name="alessia.bertolazzi@unimc.it" userId="9b64e72b-cf8d-4107-aebe-37146bec8831" providerId="ADAL" clId="{F4F40B68-45A5-4776-9D1E-AAED212B9ED9}" dt="2023-03-08T09:47:55.169" v="184" actId="2696"/>
        <pc:sldMkLst>
          <pc:docMk/>
          <pc:sldMk cId="2991404473" sldId="517"/>
        </pc:sldMkLst>
        <pc:spChg chg="add mod">
          <ac:chgData name="alessia.bertolazzi@unimc.it" userId="9b64e72b-cf8d-4107-aebe-37146bec8831" providerId="ADAL" clId="{F4F40B68-45A5-4776-9D1E-AAED212B9ED9}" dt="2023-03-08T09:46:23.207" v="174" actId="20577"/>
          <ac:spMkLst>
            <pc:docMk/>
            <pc:sldMk cId="2991404473" sldId="517"/>
            <ac:spMk id="2" creationId="{77DEA823-C3E9-4E49-8397-D4EBF65511F6}"/>
          </ac:spMkLst>
        </pc:spChg>
        <pc:spChg chg="add del mod">
          <ac:chgData name="alessia.bertolazzi@unimc.it" userId="9b64e72b-cf8d-4107-aebe-37146bec8831" providerId="ADAL" clId="{F4F40B68-45A5-4776-9D1E-AAED212B9ED9}" dt="2023-03-08T09:36:19.456" v="133" actId="478"/>
          <ac:spMkLst>
            <pc:docMk/>
            <pc:sldMk cId="2991404473" sldId="517"/>
            <ac:spMk id="3" creationId="{520AEE12-6329-4BA8-A1CA-AD88D845CB6D}"/>
          </ac:spMkLst>
        </pc:spChg>
        <pc:spChg chg="add">
          <ac:chgData name="alessia.bertolazzi@unimc.it" userId="9b64e72b-cf8d-4107-aebe-37146bec8831" providerId="ADAL" clId="{F4F40B68-45A5-4776-9D1E-AAED212B9ED9}" dt="2023-03-08T09:36:11.801" v="131"/>
          <ac:spMkLst>
            <pc:docMk/>
            <pc:sldMk cId="2991404473" sldId="517"/>
            <ac:spMk id="4" creationId="{401DF462-5F02-441E-87BA-8C44DBD7E2CC}"/>
          </ac:spMkLst>
        </pc:spChg>
      </pc:sldChg>
      <pc:sldChg chg="addSp modSp add ord">
        <pc:chgData name="alessia.bertolazzi@unimc.it" userId="9b64e72b-cf8d-4107-aebe-37146bec8831" providerId="ADAL" clId="{F4F40B68-45A5-4776-9D1E-AAED212B9ED9}" dt="2023-03-08T09:50:07.094" v="214" actId="14100"/>
        <pc:sldMkLst>
          <pc:docMk/>
          <pc:sldMk cId="1072579179" sldId="518"/>
        </pc:sldMkLst>
        <pc:spChg chg="mod">
          <ac:chgData name="alessia.bertolazzi@unimc.it" userId="9b64e72b-cf8d-4107-aebe-37146bec8831" providerId="ADAL" clId="{F4F40B68-45A5-4776-9D1E-AAED212B9ED9}" dt="2023-03-08T09:47:14.833" v="178"/>
          <ac:spMkLst>
            <pc:docMk/>
            <pc:sldMk cId="1072579179" sldId="518"/>
            <ac:spMk id="2" creationId="{77DEA823-C3E9-4E49-8397-D4EBF65511F6}"/>
          </ac:spMkLst>
        </pc:spChg>
        <pc:spChg chg="add mod">
          <ac:chgData name="alessia.bertolazzi@unimc.it" userId="9b64e72b-cf8d-4107-aebe-37146bec8831" providerId="ADAL" clId="{F4F40B68-45A5-4776-9D1E-AAED212B9ED9}" dt="2023-03-08T09:50:07.094" v="214" actId="14100"/>
          <ac:spMkLst>
            <pc:docMk/>
            <pc:sldMk cId="1072579179" sldId="518"/>
            <ac:spMk id="3" creationId="{9E46BFE9-7BCC-4D68-AE23-C46B41B49E31}"/>
          </ac:spMkLst>
        </pc:spChg>
      </pc:sldChg>
      <pc:sldChg chg="modSp add">
        <pc:chgData name="alessia.bertolazzi@unimc.it" userId="9b64e72b-cf8d-4107-aebe-37146bec8831" providerId="ADAL" clId="{F4F40B68-45A5-4776-9D1E-AAED212B9ED9}" dt="2023-03-08T09:49:24.915" v="206" actId="14100"/>
        <pc:sldMkLst>
          <pc:docMk/>
          <pc:sldMk cId="4188655473" sldId="519"/>
        </pc:sldMkLst>
        <pc:spChg chg="mod">
          <ac:chgData name="alessia.bertolazzi@unimc.it" userId="9b64e72b-cf8d-4107-aebe-37146bec8831" providerId="ADAL" clId="{F4F40B68-45A5-4776-9D1E-AAED212B9ED9}" dt="2023-03-08T09:49:24.915" v="206" actId="14100"/>
          <ac:spMkLst>
            <pc:docMk/>
            <pc:sldMk cId="4188655473" sldId="519"/>
            <ac:spMk id="3" creationId="{9E46BFE9-7BCC-4D68-AE23-C46B41B49E31}"/>
          </ac:spMkLst>
        </pc:spChg>
      </pc:sldChg>
      <pc:sldChg chg="addSp delSp modSp add">
        <pc:chgData name="alessia.bertolazzi@unimc.it" userId="9b64e72b-cf8d-4107-aebe-37146bec8831" providerId="ADAL" clId="{F4F40B68-45A5-4776-9D1E-AAED212B9ED9}" dt="2023-03-08T10:05:44.349" v="521" actId="1076"/>
        <pc:sldMkLst>
          <pc:docMk/>
          <pc:sldMk cId="3626271712" sldId="520"/>
        </pc:sldMkLst>
        <pc:spChg chg="add">
          <ac:chgData name="alessia.bertolazzi@unimc.it" userId="9b64e72b-cf8d-4107-aebe-37146bec8831" providerId="ADAL" clId="{F4F40B68-45A5-4776-9D1E-AAED212B9ED9}" dt="2023-03-08T10:00:31.555" v="490"/>
          <ac:spMkLst>
            <pc:docMk/>
            <pc:sldMk cId="3626271712" sldId="520"/>
            <ac:spMk id="2" creationId="{BD4773FE-6514-491F-A89A-D358E84B3219}"/>
          </ac:spMkLst>
        </pc:spChg>
        <pc:spChg chg="add del">
          <ac:chgData name="alessia.bertolazzi@unimc.it" userId="9b64e72b-cf8d-4107-aebe-37146bec8831" providerId="ADAL" clId="{F4F40B68-45A5-4776-9D1E-AAED212B9ED9}" dt="2023-03-08T10:00:38.717" v="492"/>
          <ac:spMkLst>
            <pc:docMk/>
            <pc:sldMk cId="3626271712" sldId="520"/>
            <ac:spMk id="3" creationId="{D8365318-39EB-4D2B-80C9-6EDFC05E9617}"/>
          </ac:spMkLst>
        </pc:spChg>
        <pc:spChg chg="add del">
          <ac:chgData name="alessia.bertolazzi@unimc.it" userId="9b64e72b-cf8d-4107-aebe-37146bec8831" providerId="ADAL" clId="{F4F40B68-45A5-4776-9D1E-AAED212B9ED9}" dt="2023-03-08T10:03:34.143" v="496"/>
          <ac:spMkLst>
            <pc:docMk/>
            <pc:sldMk cId="3626271712" sldId="520"/>
            <ac:spMk id="6" creationId="{F8B36BAA-1BA8-4B3C-82F7-6BC6F301B22D}"/>
          </ac:spMkLst>
        </pc:spChg>
        <pc:picChg chg="add del mod">
          <ac:chgData name="alessia.bertolazzi@unimc.it" userId="9b64e72b-cf8d-4107-aebe-37146bec8831" providerId="ADAL" clId="{F4F40B68-45A5-4776-9D1E-AAED212B9ED9}" dt="2023-03-08T10:05:16.818" v="514"/>
          <ac:picMkLst>
            <pc:docMk/>
            <pc:sldMk cId="3626271712" sldId="520"/>
            <ac:picMk id="5" creationId="{D70F0306-844D-4381-AE03-E8C6564CE72E}"/>
          </ac:picMkLst>
        </pc:picChg>
        <pc:picChg chg="add mod">
          <ac:chgData name="alessia.bertolazzi@unimc.it" userId="9b64e72b-cf8d-4107-aebe-37146bec8831" providerId="ADAL" clId="{F4F40B68-45A5-4776-9D1E-AAED212B9ED9}" dt="2023-03-08T10:05:40.947" v="520" actId="1076"/>
          <ac:picMkLst>
            <pc:docMk/>
            <pc:sldMk cId="3626271712" sldId="520"/>
            <ac:picMk id="8" creationId="{13693DE9-19D0-4ED4-9E62-13C49619B10F}"/>
          </ac:picMkLst>
        </pc:picChg>
        <pc:picChg chg="add mod">
          <ac:chgData name="alessia.bertolazzi@unimc.it" userId="9b64e72b-cf8d-4107-aebe-37146bec8831" providerId="ADAL" clId="{F4F40B68-45A5-4776-9D1E-AAED212B9ED9}" dt="2023-03-08T10:05:44.349" v="521" actId="1076"/>
          <ac:picMkLst>
            <pc:docMk/>
            <pc:sldMk cId="3626271712" sldId="520"/>
            <ac:picMk id="10" creationId="{9A2B084E-EBD8-4F88-8AE0-422E7D76EAC4}"/>
          </ac:picMkLst>
        </pc:picChg>
      </pc:sldChg>
      <pc:sldChg chg="addSp delSp modSp add ord">
        <pc:chgData name="alessia.bertolazzi@unimc.it" userId="9b64e72b-cf8d-4107-aebe-37146bec8831" providerId="ADAL" clId="{F4F40B68-45A5-4776-9D1E-AAED212B9ED9}" dt="2023-03-08T16:05:41.199" v="962"/>
        <pc:sldMkLst>
          <pc:docMk/>
          <pc:sldMk cId="972005646" sldId="521"/>
        </pc:sldMkLst>
        <pc:spChg chg="del">
          <ac:chgData name="alessia.bertolazzi@unimc.it" userId="9b64e72b-cf8d-4107-aebe-37146bec8831" providerId="ADAL" clId="{F4F40B68-45A5-4776-9D1E-AAED212B9ED9}" dt="2023-03-08T15:43:25.044" v="554" actId="478"/>
          <ac:spMkLst>
            <pc:docMk/>
            <pc:sldMk cId="972005646" sldId="521"/>
            <ac:spMk id="2" creationId="{498F0389-03F0-4326-BFFA-09899F63596F}"/>
          </ac:spMkLst>
        </pc:spChg>
        <pc:spChg chg="mod">
          <ac:chgData name="alessia.bertolazzi@unimc.it" userId="9b64e72b-cf8d-4107-aebe-37146bec8831" providerId="ADAL" clId="{F4F40B68-45A5-4776-9D1E-AAED212B9ED9}" dt="2023-03-08T15:43:13.027" v="551" actId="14100"/>
          <ac:spMkLst>
            <pc:docMk/>
            <pc:sldMk cId="972005646" sldId="521"/>
            <ac:spMk id="3" creationId="{689D9DA0-F40C-436F-A08E-7C30D9AEECEF}"/>
          </ac:spMkLst>
        </pc:spChg>
        <pc:spChg chg="add mod">
          <ac:chgData name="alessia.bertolazzi@unimc.it" userId="9b64e72b-cf8d-4107-aebe-37146bec8831" providerId="ADAL" clId="{F4F40B68-45A5-4776-9D1E-AAED212B9ED9}" dt="2023-03-08T16:05:20.009" v="957" actId="1076"/>
          <ac:spMkLst>
            <pc:docMk/>
            <pc:sldMk cId="972005646" sldId="521"/>
            <ac:spMk id="5" creationId="{FFDEC4E4-74CB-4ED1-95C3-AADA2A34E4E1}"/>
          </ac:spMkLst>
        </pc:spChg>
        <pc:spChg chg="add mod">
          <ac:chgData name="alessia.bertolazzi@unimc.it" userId="9b64e72b-cf8d-4107-aebe-37146bec8831" providerId="ADAL" clId="{F4F40B68-45A5-4776-9D1E-AAED212B9ED9}" dt="2023-03-08T16:05:33.850" v="960" actId="1076"/>
          <ac:spMkLst>
            <pc:docMk/>
            <pc:sldMk cId="972005646" sldId="521"/>
            <ac:spMk id="6" creationId="{CF0D5249-CE57-4C80-A9BB-5C755D52D11F}"/>
          </ac:spMkLst>
        </pc:spChg>
        <pc:picChg chg="add mod">
          <ac:chgData name="alessia.bertolazzi@unimc.it" userId="9b64e72b-cf8d-4107-aebe-37146bec8831" providerId="ADAL" clId="{F4F40B68-45A5-4776-9D1E-AAED212B9ED9}" dt="2023-03-08T16:05:16.153" v="956" actId="1076"/>
          <ac:picMkLst>
            <pc:docMk/>
            <pc:sldMk cId="972005646" sldId="521"/>
            <ac:picMk id="4" creationId="{46D055D4-F167-46D3-9828-3782189D3F70}"/>
          </ac:picMkLst>
        </pc:picChg>
      </pc:sldChg>
      <pc:sldChg chg="addSp modSp add del">
        <pc:chgData name="alessia.bertolazzi@unimc.it" userId="9b64e72b-cf8d-4107-aebe-37146bec8831" providerId="ADAL" clId="{F4F40B68-45A5-4776-9D1E-AAED212B9ED9}" dt="2023-03-08T10:16:52.688" v="527" actId="2696"/>
        <pc:sldMkLst>
          <pc:docMk/>
          <pc:sldMk cId="2158345670" sldId="521"/>
        </pc:sldMkLst>
        <pc:picChg chg="add mod">
          <ac:chgData name="alessia.bertolazzi@unimc.it" userId="9b64e72b-cf8d-4107-aebe-37146bec8831" providerId="ADAL" clId="{F4F40B68-45A5-4776-9D1E-AAED212B9ED9}" dt="2023-03-08T10:10:39.561" v="526" actId="14100"/>
          <ac:picMkLst>
            <pc:docMk/>
            <pc:sldMk cId="2158345670" sldId="521"/>
            <ac:picMk id="3" creationId="{B38FADE0-EA50-46DB-8A33-FFB7AEAC98B0}"/>
          </ac:picMkLst>
        </pc:picChg>
      </pc:sldChg>
      <pc:sldChg chg="modSp add ord">
        <pc:chgData name="alessia.bertolazzi@unimc.it" userId="9b64e72b-cf8d-4107-aebe-37146bec8831" providerId="ADAL" clId="{F4F40B68-45A5-4776-9D1E-AAED212B9ED9}" dt="2023-03-08T16:05:46.832" v="963"/>
        <pc:sldMkLst>
          <pc:docMk/>
          <pc:sldMk cId="115960365" sldId="522"/>
        </pc:sldMkLst>
        <pc:spChg chg="mod">
          <ac:chgData name="alessia.bertolazzi@unimc.it" userId="9b64e72b-cf8d-4107-aebe-37146bec8831" providerId="ADAL" clId="{F4F40B68-45A5-4776-9D1E-AAED212B9ED9}" dt="2023-03-08T15:44:39.157" v="609" actId="14100"/>
          <ac:spMkLst>
            <pc:docMk/>
            <pc:sldMk cId="115960365" sldId="522"/>
            <ac:spMk id="2" creationId="{D2DEC5E2-0218-41DB-89A6-6AC54B42DF52}"/>
          </ac:spMkLst>
        </pc:spChg>
        <pc:spChg chg="mod">
          <ac:chgData name="alessia.bertolazzi@unimc.it" userId="9b64e72b-cf8d-4107-aebe-37146bec8831" providerId="ADAL" clId="{F4F40B68-45A5-4776-9D1E-AAED212B9ED9}" dt="2023-03-08T16:04:49.767" v="951" actId="20577"/>
          <ac:spMkLst>
            <pc:docMk/>
            <pc:sldMk cId="115960365" sldId="522"/>
            <ac:spMk id="3" creationId="{944DB706-76C6-437A-B194-FC5A16DAA6F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9AB7E6-7F5D-41B1-8DF7-06FB1DCB88E2}"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it-IT"/>
        </a:p>
      </dgm:t>
    </dgm:pt>
    <dgm:pt modelId="{073FF5E5-2BBC-47EE-8A62-DA2329D7DBD8}">
      <dgm:prSet phldrT="[Testo]"/>
      <dgm:spPr/>
      <dgm:t>
        <a:bodyPr/>
        <a:lstStyle/>
        <a:p>
          <a:r>
            <a:rPr lang="it-IT" b="1" dirty="0"/>
            <a:t>Etnografia tradizionale</a:t>
          </a:r>
        </a:p>
      </dgm:t>
    </dgm:pt>
    <dgm:pt modelId="{D01635E5-1370-4FE4-964E-0CB85EBD2AFA}" type="parTrans" cxnId="{18C11317-9D5A-43C3-987A-EF3D4E1B3772}">
      <dgm:prSet/>
      <dgm:spPr/>
      <dgm:t>
        <a:bodyPr/>
        <a:lstStyle/>
        <a:p>
          <a:endParaRPr lang="it-IT" b="1"/>
        </a:p>
      </dgm:t>
    </dgm:pt>
    <dgm:pt modelId="{6BB0B602-369E-4658-8E8E-25C8D2247AC3}" type="sibTrans" cxnId="{18C11317-9D5A-43C3-987A-EF3D4E1B3772}">
      <dgm:prSet/>
      <dgm:spPr/>
      <dgm:t>
        <a:bodyPr/>
        <a:lstStyle/>
        <a:p>
          <a:endParaRPr lang="it-IT" b="1"/>
        </a:p>
      </dgm:t>
    </dgm:pt>
    <dgm:pt modelId="{F61BF271-64DC-46AF-B048-241A2508868E}">
      <dgm:prSet phldrT="[Testo]"/>
      <dgm:spPr/>
      <dgm:t>
        <a:bodyPr/>
        <a:lstStyle/>
        <a:p>
          <a:r>
            <a:rPr lang="it-IT" b="1" dirty="0"/>
            <a:t>Si basa prevalentemente su interazioni faccia a faccia</a:t>
          </a:r>
        </a:p>
      </dgm:t>
    </dgm:pt>
    <dgm:pt modelId="{02D12D8F-36B4-4F6B-8E33-634B251B8238}" type="parTrans" cxnId="{F1C38FE8-0B8E-48AA-BCE7-E13C0063B8F6}">
      <dgm:prSet/>
      <dgm:spPr/>
      <dgm:t>
        <a:bodyPr/>
        <a:lstStyle/>
        <a:p>
          <a:endParaRPr lang="it-IT" b="1"/>
        </a:p>
      </dgm:t>
    </dgm:pt>
    <dgm:pt modelId="{C4274AE4-E7BB-4B95-888B-AEA36204A1F3}" type="sibTrans" cxnId="{F1C38FE8-0B8E-48AA-BCE7-E13C0063B8F6}">
      <dgm:prSet/>
      <dgm:spPr/>
      <dgm:t>
        <a:bodyPr/>
        <a:lstStyle/>
        <a:p>
          <a:endParaRPr lang="it-IT" b="1"/>
        </a:p>
      </dgm:t>
    </dgm:pt>
    <dgm:pt modelId="{DD5E21D1-5E08-4BBB-99C3-6DA8F5C7FB22}">
      <dgm:prSet phldrT="[Testo]"/>
      <dgm:spPr/>
      <dgm:t>
        <a:bodyPr/>
        <a:lstStyle/>
        <a:p>
          <a:r>
            <a:rPr lang="it-IT" b="1" dirty="0"/>
            <a:t>Etnografia digitale</a:t>
          </a:r>
        </a:p>
      </dgm:t>
    </dgm:pt>
    <dgm:pt modelId="{3E7D03AE-61A5-4EEE-8B9E-6BE32D09D33E}" type="parTrans" cxnId="{3292C374-9B96-4A71-8006-E86D6B169AA8}">
      <dgm:prSet/>
      <dgm:spPr/>
      <dgm:t>
        <a:bodyPr/>
        <a:lstStyle/>
        <a:p>
          <a:endParaRPr lang="it-IT" b="1"/>
        </a:p>
      </dgm:t>
    </dgm:pt>
    <dgm:pt modelId="{643CAB0D-7185-4097-9B64-5906AE32E09C}" type="sibTrans" cxnId="{3292C374-9B96-4A71-8006-E86D6B169AA8}">
      <dgm:prSet/>
      <dgm:spPr/>
      <dgm:t>
        <a:bodyPr/>
        <a:lstStyle/>
        <a:p>
          <a:endParaRPr lang="it-IT" b="1"/>
        </a:p>
      </dgm:t>
    </dgm:pt>
    <dgm:pt modelId="{DB483D0F-FB5E-4463-8063-4AE3D8250465}">
      <dgm:prSet phldrT="[Testo]"/>
      <dgm:spPr/>
      <dgm:t>
        <a:bodyPr/>
        <a:lstStyle/>
        <a:p>
          <a:r>
            <a:rPr lang="it-IT" b="1" dirty="0"/>
            <a:t>Si basa prevalentemente su interazioni online</a:t>
          </a:r>
        </a:p>
      </dgm:t>
    </dgm:pt>
    <dgm:pt modelId="{64CFA6F9-D19E-4A71-B0D6-93E5AAA205A0}" type="parTrans" cxnId="{8B1D2F24-604B-46F0-9ED7-02380BA0FE84}">
      <dgm:prSet/>
      <dgm:spPr/>
      <dgm:t>
        <a:bodyPr/>
        <a:lstStyle/>
        <a:p>
          <a:endParaRPr lang="it-IT" b="1"/>
        </a:p>
      </dgm:t>
    </dgm:pt>
    <dgm:pt modelId="{4E68A289-C6BA-4F12-96C1-A1B47ED99667}" type="sibTrans" cxnId="{8B1D2F24-604B-46F0-9ED7-02380BA0FE84}">
      <dgm:prSet/>
      <dgm:spPr/>
      <dgm:t>
        <a:bodyPr/>
        <a:lstStyle/>
        <a:p>
          <a:endParaRPr lang="it-IT" b="1"/>
        </a:p>
      </dgm:t>
    </dgm:pt>
    <dgm:pt modelId="{C0034D25-4401-4AE9-A0A9-D145FC74FA1E}">
      <dgm:prSet phldrT="[Testo]"/>
      <dgm:spPr/>
      <dgm:t>
        <a:bodyPr/>
        <a:lstStyle/>
        <a:p>
          <a:pPr defTabSz="444500">
            <a:lnSpc>
              <a:spcPct val="90000"/>
            </a:lnSpc>
            <a:spcBef>
              <a:spcPct val="0"/>
            </a:spcBef>
            <a:spcAft>
              <a:spcPct val="35000"/>
            </a:spcAft>
          </a:pPr>
          <a:r>
            <a:rPr lang="it-IT" b="1" dirty="0"/>
            <a:t>Campi digitali:</a:t>
          </a:r>
        </a:p>
        <a:p>
          <a:pPr marL="0" marR="0" indent="0" defTabSz="914400" eaLnBrk="1" fontAlgn="auto" latinLnBrk="0" hangingPunct="1">
            <a:lnSpc>
              <a:spcPct val="100000"/>
            </a:lnSpc>
            <a:spcBef>
              <a:spcPts val="0"/>
            </a:spcBef>
            <a:spcAft>
              <a:spcPts val="0"/>
            </a:spcAft>
            <a:buClrTx/>
            <a:buSzTx/>
            <a:buFontTx/>
            <a:buNone/>
            <a:tabLst/>
            <a:defRPr/>
          </a:pPr>
          <a:r>
            <a:rPr lang="it-IT" b="1" dirty="0"/>
            <a:t>Siti, social network, forum, blog…</a:t>
          </a:r>
        </a:p>
        <a:p>
          <a:pPr marL="0" marR="0" indent="0" defTabSz="914400" eaLnBrk="1" fontAlgn="auto" latinLnBrk="0" hangingPunct="1">
            <a:lnSpc>
              <a:spcPct val="100000"/>
            </a:lnSpc>
            <a:spcBef>
              <a:spcPts val="0"/>
            </a:spcBef>
            <a:spcAft>
              <a:spcPts val="0"/>
            </a:spcAft>
            <a:buClrTx/>
            <a:buSzTx/>
            <a:buFontTx/>
            <a:buNone/>
            <a:tabLst/>
            <a:defRPr/>
          </a:pPr>
          <a:r>
            <a:rPr lang="it-IT" b="1" dirty="0"/>
            <a:t>MULTI SITUATA</a:t>
          </a:r>
        </a:p>
      </dgm:t>
    </dgm:pt>
    <dgm:pt modelId="{7796606F-B4F6-4BB7-A4E3-85615CEC8FD8}" type="parTrans" cxnId="{E17F75FE-254A-4424-945A-77547EF3B46D}">
      <dgm:prSet/>
      <dgm:spPr/>
      <dgm:t>
        <a:bodyPr/>
        <a:lstStyle/>
        <a:p>
          <a:endParaRPr lang="it-IT" b="1"/>
        </a:p>
      </dgm:t>
    </dgm:pt>
    <dgm:pt modelId="{C2A44795-F285-42B7-B5AE-8B7935CCC7A2}" type="sibTrans" cxnId="{E17F75FE-254A-4424-945A-77547EF3B46D}">
      <dgm:prSet/>
      <dgm:spPr/>
      <dgm:t>
        <a:bodyPr/>
        <a:lstStyle/>
        <a:p>
          <a:endParaRPr lang="it-IT" b="1"/>
        </a:p>
      </dgm:t>
    </dgm:pt>
    <dgm:pt modelId="{0B799465-A4B8-4EF9-8E66-5C7266695F2B}">
      <dgm:prSet phldrT="[Testo]"/>
      <dgm:spPr/>
      <dgm:t>
        <a:bodyPr/>
        <a:lstStyle/>
        <a:p>
          <a:r>
            <a:rPr lang="it-IT" b="1" dirty="0"/>
            <a:t>Più intrusiva:</a:t>
          </a:r>
        </a:p>
        <a:p>
          <a:r>
            <a:rPr lang="it-IT" b="1" dirty="0"/>
            <a:t>L’osservatore è presente sul campo</a:t>
          </a:r>
        </a:p>
      </dgm:t>
    </dgm:pt>
    <dgm:pt modelId="{DAF6E9AF-2ADC-46B3-ADE2-FF8FDA2087B4}" type="parTrans" cxnId="{F55EEE27-3C9E-4F7B-A0D4-E99579359DF4}">
      <dgm:prSet/>
      <dgm:spPr/>
      <dgm:t>
        <a:bodyPr/>
        <a:lstStyle/>
        <a:p>
          <a:endParaRPr lang="it-IT" b="1"/>
        </a:p>
      </dgm:t>
    </dgm:pt>
    <dgm:pt modelId="{29469D14-24EE-41CE-8DB9-2D4A1F48B6DD}" type="sibTrans" cxnId="{F55EEE27-3C9E-4F7B-A0D4-E99579359DF4}">
      <dgm:prSet/>
      <dgm:spPr/>
      <dgm:t>
        <a:bodyPr/>
        <a:lstStyle/>
        <a:p>
          <a:endParaRPr lang="it-IT" b="1"/>
        </a:p>
      </dgm:t>
    </dgm:pt>
    <dgm:pt modelId="{020DFB6A-1469-4FAB-AA8F-652B30347292}">
      <dgm:prSet phldrT="[Testo]"/>
      <dgm:spPr/>
      <dgm:t>
        <a:bodyPr/>
        <a:lstStyle/>
        <a:p>
          <a:r>
            <a:rPr lang="it-IT" b="1" dirty="0"/>
            <a:t>Meno intrusiva:</a:t>
          </a:r>
        </a:p>
        <a:p>
          <a:r>
            <a:rPr lang="it-IT" b="1" dirty="0"/>
            <a:t>L’osservatore interagisce con i partecipanti attraverso la comunicazione digitale o può non avere alcuna interazione</a:t>
          </a:r>
        </a:p>
      </dgm:t>
    </dgm:pt>
    <dgm:pt modelId="{C2B8A5F8-D6CC-46A0-8D9D-CAE70CDF0AD7}" type="parTrans" cxnId="{DE9E170D-D302-4778-963B-8EF333209FE1}">
      <dgm:prSet/>
      <dgm:spPr/>
      <dgm:t>
        <a:bodyPr/>
        <a:lstStyle/>
        <a:p>
          <a:endParaRPr lang="it-IT" b="1"/>
        </a:p>
      </dgm:t>
    </dgm:pt>
    <dgm:pt modelId="{AFA0AA9A-D40C-4232-8F69-6BB390AA2C8A}" type="sibTrans" cxnId="{DE9E170D-D302-4778-963B-8EF333209FE1}">
      <dgm:prSet/>
      <dgm:spPr/>
      <dgm:t>
        <a:bodyPr/>
        <a:lstStyle/>
        <a:p>
          <a:endParaRPr lang="it-IT" b="1"/>
        </a:p>
      </dgm:t>
    </dgm:pt>
    <dgm:pt modelId="{90466212-C93F-43B5-A949-5A8E17E35A2C}">
      <dgm:prSet phldrT="[Testo]"/>
      <dgm:spPr/>
      <dgm:t>
        <a:bodyPr/>
        <a:lstStyle/>
        <a:p>
          <a:r>
            <a:rPr lang="it-IT" b="1" dirty="0"/>
            <a:t>Campo fisico: comunità, organizzazione, gruppo sociale…</a:t>
          </a:r>
        </a:p>
        <a:p>
          <a:r>
            <a:rPr lang="it-IT" b="1" dirty="0"/>
            <a:t>UN SOLO SITO</a:t>
          </a:r>
        </a:p>
      </dgm:t>
    </dgm:pt>
    <dgm:pt modelId="{B29265BD-1C91-4479-8B82-FD9BB56C8D68}" type="sibTrans" cxnId="{CDC8C4A5-7768-4851-8038-222493E829FC}">
      <dgm:prSet/>
      <dgm:spPr/>
      <dgm:t>
        <a:bodyPr/>
        <a:lstStyle/>
        <a:p>
          <a:endParaRPr lang="it-IT" b="1"/>
        </a:p>
      </dgm:t>
    </dgm:pt>
    <dgm:pt modelId="{61559FDB-4960-45C6-AA90-BB9A344AFC6C}" type="parTrans" cxnId="{CDC8C4A5-7768-4851-8038-222493E829FC}">
      <dgm:prSet/>
      <dgm:spPr/>
      <dgm:t>
        <a:bodyPr/>
        <a:lstStyle/>
        <a:p>
          <a:endParaRPr lang="it-IT" b="1"/>
        </a:p>
      </dgm:t>
    </dgm:pt>
    <dgm:pt modelId="{A36124C0-6A57-4F10-AB42-7152D682E858}">
      <dgm:prSet phldrT="[Testo]"/>
      <dgm:spPr/>
      <dgm:t>
        <a:bodyPr/>
        <a:lstStyle/>
        <a:p>
          <a:r>
            <a:rPr lang="it-IT" b="1" dirty="0"/>
            <a:t>Può prevedere anche una raccolta dati offline  </a:t>
          </a:r>
        </a:p>
      </dgm:t>
    </dgm:pt>
    <dgm:pt modelId="{EC21C0CC-7D26-4D95-973C-7B27F6142C4D}" type="sibTrans" cxnId="{7E8A1217-D8F5-459E-96D0-16C6C5CA1D3C}">
      <dgm:prSet/>
      <dgm:spPr/>
      <dgm:t>
        <a:bodyPr/>
        <a:lstStyle/>
        <a:p>
          <a:endParaRPr lang="it-IT" b="1"/>
        </a:p>
      </dgm:t>
    </dgm:pt>
    <dgm:pt modelId="{9CAB6B88-5B3B-42A4-9FEA-8C03AF0A9AED}" type="parTrans" cxnId="{7E8A1217-D8F5-459E-96D0-16C6C5CA1D3C}">
      <dgm:prSet/>
      <dgm:spPr/>
      <dgm:t>
        <a:bodyPr/>
        <a:lstStyle/>
        <a:p>
          <a:endParaRPr lang="it-IT" b="1"/>
        </a:p>
      </dgm:t>
    </dgm:pt>
    <dgm:pt modelId="{028F31D8-4EC8-475D-AA25-4C057D9BA1E8}" type="pres">
      <dgm:prSet presAssocID="{9F9AB7E6-7F5D-41B1-8DF7-06FB1DCB88E2}" presName="diagram" presStyleCnt="0">
        <dgm:presLayoutVars>
          <dgm:chPref val="1"/>
          <dgm:dir/>
          <dgm:animOne val="branch"/>
          <dgm:animLvl val="lvl"/>
          <dgm:resizeHandles/>
        </dgm:presLayoutVars>
      </dgm:prSet>
      <dgm:spPr/>
    </dgm:pt>
    <dgm:pt modelId="{DAD3318E-09EE-450C-9F80-3BE1BF33C95D}" type="pres">
      <dgm:prSet presAssocID="{073FF5E5-2BBC-47EE-8A62-DA2329D7DBD8}" presName="root" presStyleCnt="0"/>
      <dgm:spPr/>
    </dgm:pt>
    <dgm:pt modelId="{51BA52CE-FD0D-43BB-ACB4-32288B09CEB7}" type="pres">
      <dgm:prSet presAssocID="{073FF5E5-2BBC-47EE-8A62-DA2329D7DBD8}" presName="rootComposite" presStyleCnt="0"/>
      <dgm:spPr/>
    </dgm:pt>
    <dgm:pt modelId="{210B443F-41F6-434C-BD41-9C71F284088B}" type="pres">
      <dgm:prSet presAssocID="{073FF5E5-2BBC-47EE-8A62-DA2329D7DBD8}" presName="rootText" presStyleLbl="node1" presStyleIdx="0" presStyleCnt="2" custLinFactNeighborX="-74518" custLinFactNeighborY="-2603"/>
      <dgm:spPr/>
    </dgm:pt>
    <dgm:pt modelId="{09F1EE92-4188-4988-9F1A-FBED42EA998E}" type="pres">
      <dgm:prSet presAssocID="{073FF5E5-2BBC-47EE-8A62-DA2329D7DBD8}" presName="rootConnector" presStyleLbl="node1" presStyleIdx="0" presStyleCnt="2"/>
      <dgm:spPr/>
    </dgm:pt>
    <dgm:pt modelId="{4E90331B-69C0-41F8-8E1D-6573E7456F3D}" type="pres">
      <dgm:prSet presAssocID="{073FF5E5-2BBC-47EE-8A62-DA2329D7DBD8}" presName="childShape" presStyleCnt="0"/>
      <dgm:spPr/>
    </dgm:pt>
    <dgm:pt modelId="{8926A414-AC74-4394-84AF-B261BDEAB637}" type="pres">
      <dgm:prSet presAssocID="{02D12D8F-36B4-4F6B-8E33-634B251B8238}" presName="Name13" presStyleLbl="parChTrans1D2" presStyleIdx="0" presStyleCnt="7"/>
      <dgm:spPr/>
    </dgm:pt>
    <dgm:pt modelId="{0B4BBE24-ECC9-4B13-9B69-8FBA24013DDB}" type="pres">
      <dgm:prSet presAssocID="{F61BF271-64DC-46AF-B048-241A2508868E}" presName="childText" presStyleLbl="bgAcc1" presStyleIdx="0" presStyleCnt="7" custLinFactNeighborX="-96896" custLinFactNeighborY="-18792">
        <dgm:presLayoutVars>
          <dgm:bulletEnabled val="1"/>
        </dgm:presLayoutVars>
      </dgm:prSet>
      <dgm:spPr/>
    </dgm:pt>
    <dgm:pt modelId="{23A2F4F9-BDD8-41D0-90FB-117993BE5A24}" type="pres">
      <dgm:prSet presAssocID="{61559FDB-4960-45C6-AA90-BB9A344AFC6C}" presName="Name13" presStyleLbl="parChTrans1D2" presStyleIdx="1" presStyleCnt="7"/>
      <dgm:spPr/>
    </dgm:pt>
    <dgm:pt modelId="{286AA1A8-0F66-476B-A76C-E9BA728BBE39}" type="pres">
      <dgm:prSet presAssocID="{90466212-C93F-43B5-A949-5A8E17E35A2C}" presName="childText" presStyleLbl="bgAcc1" presStyleIdx="1" presStyleCnt="7" custLinFactNeighborX="-88395" custLinFactNeighborY="-28181">
        <dgm:presLayoutVars>
          <dgm:bulletEnabled val="1"/>
        </dgm:presLayoutVars>
      </dgm:prSet>
      <dgm:spPr/>
    </dgm:pt>
    <dgm:pt modelId="{B645E784-4C45-4C87-B93C-7B839BC5C0A3}" type="pres">
      <dgm:prSet presAssocID="{DAF6E9AF-2ADC-46B3-ADE2-FF8FDA2087B4}" presName="Name13" presStyleLbl="parChTrans1D2" presStyleIdx="2" presStyleCnt="7"/>
      <dgm:spPr/>
    </dgm:pt>
    <dgm:pt modelId="{23AA7980-1449-470B-9785-06C6ADEC0AAA}" type="pres">
      <dgm:prSet presAssocID="{0B799465-A4B8-4EF9-8E66-5C7266695F2B}" presName="childText" presStyleLbl="bgAcc1" presStyleIdx="2" presStyleCnt="7" custLinFactNeighborX="-88770" custLinFactNeighborY="-44737">
        <dgm:presLayoutVars>
          <dgm:bulletEnabled val="1"/>
        </dgm:presLayoutVars>
      </dgm:prSet>
      <dgm:spPr/>
    </dgm:pt>
    <dgm:pt modelId="{ED0481F0-910F-48D8-B308-5842BF22E2B4}" type="pres">
      <dgm:prSet presAssocID="{DD5E21D1-5E08-4BBB-99C3-6DA8F5C7FB22}" presName="root" presStyleCnt="0"/>
      <dgm:spPr/>
    </dgm:pt>
    <dgm:pt modelId="{A56ECEAF-C0CE-42F6-BB11-9998E616420A}" type="pres">
      <dgm:prSet presAssocID="{DD5E21D1-5E08-4BBB-99C3-6DA8F5C7FB22}" presName="rootComposite" presStyleCnt="0"/>
      <dgm:spPr/>
    </dgm:pt>
    <dgm:pt modelId="{A8C954FD-D290-4D09-B6D9-A28FB815E447}" type="pres">
      <dgm:prSet presAssocID="{DD5E21D1-5E08-4BBB-99C3-6DA8F5C7FB22}" presName="rootText" presStyleLbl="node1" presStyleIdx="1" presStyleCnt="2" custLinFactNeighborX="-56704" custLinFactNeighborY="-2603"/>
      <dgm:spPr/>
    </dgm:pt>
    <dgm:pt modelId="{5AA78775-3AF6-44EF-92EC-42AF39D90F16}" type="pres">
      <dgm:prSet presAssocID="{DD5E21D1-5E08-4BBB-99C3-6DA8F5C7FB22}" presName="rootConnector" presStyleLbl="node1" presStyleIdx="1" presStyleCnt="2"/>
      <dgm:spPr/>
    </dgm:pt>
    <dgm:pt modelId="{B0D3521C-231D-45D0-8223-3EC9DC17C3A1}" type="pres">
      <dgm:prSet presAssocID="{DD5E21D1-5E08-4BBB-99C3-6DA8F5C7FB22}" presName="childShape" presStyleCnt="0"/>
      <dgm:spPr/>
    </dgm:pt>
    <dgm:pt modelId="{DC00F390-3188-43C1-AAFE-A247D10B408F}" type="pres">
      <dgm:prSet presAssocID="{64CFA6F9-D19E-4A71-B0D6-93E5AAA205A0}" presName="Name13" presStyleLbl="parChTrans1D2" presStyleIdx="3" presStyleCnt="7"/>
      <dgm:spPr/>
    </dgm:pt>
    <dgm:pt modelId="{6EE12D55-CEDC-4B9A-83B6-CDE03DDBDCE3}" type="pres">
      <dgm:prSet presAssocID="{DB483D0F-FB5E-4463-8063-4AE3D8250465}" presName="childText" presStyleLbl="bgAcc1" presStyleIdx="3" presStyleCnt="7" custScaleY="63665" custLinFactNeighborX="-74628" custLinFactNeighborY="-11991">
        <dgm:presLayoutVars>
          <dgm:bulletEnabled val="1"/>
        </dgm:presLayoutVars>
      </dgm:prSet>
      <dgm:spPr/>
    </dgm:pt>
    <dgm:pt modelId="{B6A692C8-C141-419E-A155-5B4881B91B0F}" type="pres">
      <dgm:prSet presAssocID="{7796606F-B4F6-4BB7-A4E3-85615CEC8FD8}" presName="Name13" presStyleLbl="parChTrans1D2" presStyleIdx="4" presStyleCnt="7"/>
      <dgm:spPr/>
    </dgm:pt>
    <dgm:pt modelId="{2577A746-39C2-4CF9-B3A3-C66E3A0A0512}" type="pres">
      <dgm:prSet presAssocID="{C0034D25-4401-4AE9-A0A9-D145FC74FA1E}" presName="childText" presStyleLbl="bgAcc1" presStyleIdx="4" presStyleCnt="7" custLinFactNeighborX="-74628" custLinFactNeighborY="-28181">
        <dgm:presLayoutVars>
          <dgm:bulletEnabled val="1"/>
        </dgm:presLayoutVars>
      </dgm:prSet>
      <dgm:spPr/>
    </dgm:pt>
    <dgm:pt modelId="{2B421D78-ED7B-41E2-A764-B2ED04B0131E}" type="pres">
      <dgm:prSet presAssocID="{C2B8A5F8-D6CC-46A0-8D9D-CAE70CDF0AD7}" presName="Name13" presStyleLbl="parChTrans1D2" presStyleIdx="5" presStyleCnt="7"/>
      <dgm:spPr/>
    </dgm:pt>
    <dgm:pt modelId="{2A528DB3-60A1-46C5-B4D8-C8BB281E933E}" type="pres">
      <dgm:prSet presAssocID="{020DFB6A-1469-4FAB-AA8F-652B30347292}" presName="childText" presStyleLbl="bgAcc1" presStyleIdx="5" presStyleCnt="7" custScaleY="148917" custLinFactNeighborX="-75028" custLinFactNeighborY="23977">
        <dgm:presLayoutVars>
          <dgm:bulletEnabled val="1"/>
        </dgm:presLayoutVars>
      </dgm:prSet>
      <dgm:spPr/>
    </dgm:pt>
    <dgm:pt modelId="{F45E7E5E-5B1D-443B-96DC-F78A275AFC3B}" type="pres">
      <dgm:prSet presAssocID="{9CAB6B88-5B3B-42A4-9FEA-8C03AF0A9AED}" presName="Name13" presStyleLbl="parChTrans1D2" presStyleIdx="6" presStyleCnt="7"/>
      <dgm:spPr/>
    </dgm:pt>
    <dgm:pt modelId="{8E72A861-5BFB-4AAF-ADB4-0484452A4000}" type="pres">
      <dgm:prSet presAssocID="{A36124C0-6A57-4F10-AB42-7152D682E858}" presName="childText" presStyleLbl="bgAcc1" presStyleIdx="6" presStyleCnt="7" custScaleY="59195" custLinFactY="-100000" custLinFactNeighborX="-77695" custLinFactNeighborY="-121165">
        <dgm:presLayoutVars>
          <dgm:bulletEnabled val="1"/>
        </dgm:presLayoutVars>
      </dgm:prSet>
      <dgm:spPr/>
    </dgm:pt>
  </dgm:ptLst>
  <dgm:cxnLst>
    <dgm:cxn modelId="{C90EFB06-62F6-4D80-B986-F8A1DA557492}" type="presOf" srcId="{61559FDB-4960-45C6-AA90-BB9A344AFC6C}" destId="{23A2F4F9-BDD8-41D0-90FB-117993BE5A24}" srcOrd="0" destOrd="0" presId="urn:microsoft.com/office/officeart/2005/8/layout/hierarchy3"/>
    <dgm:cxn modelId="{DE9E170D-D302-4778-963B-8EF333209FE1}" srcId="{DD5E21D1-5E08-4BBB-99C3-6DA8F5C7FB22}" destId="{020DFB6A-1469-4FAB-AA8F-652B30347292}" srcOrd="2" destOrd="0" parTransId="{C2B8A5F8-D6CC-46A0-8D9D-CAE70CDF0AD7}" sibTransId="{AFA0AA9A-D40C-4232-8F69-6BB390AA2C8A}"/>
    <dgm:cxn modelId="{7E8A1217-D8F5-459E-96D0-16C6C5CA1D3C}" srcId="{DD5E21D1-5E08-4BBB-99C3-6DA8F5C7FB22}" destId="{A36124C0-6A57-4F10-AB42-7152D682E858}" srcOrd="3" destOrd="0" parTransId="{9CAB6B88-5B3B-42A4-9FEA-8C03AF0A9AED}" sibTransId="{EC21C0CC-7D26-4D95-973C-7B27F6142C4D}"/>
    <dgm:cxn modelId="{18C11317-9D5A-43C3-987A-EF3D4E1B3772}" srcId="{9F9AB7E6-7F5D-41B1-8DF7-06FB1DCB88E2}" destId="{073FF5E5-2BBC-47EE-8A62-DA2329D7DBD8}" srcOrd="0" destOrd="0" parTransId="{D01635E5-1370-4FE4-964E-0CB85EBD2AFA}" sibTransId="{6BB0B602-369E-4658-8E8E-25C8D2247AC3}"/>
    <dgm:cxn modelId="{8B1D2F24-604B-46F0-9ED7-02380BA0FE84}" srcId="{DD5E21D1-5E08-4BBB-99C3-6DA8F5C7FB22}" destId="{DB483D0F-FB5E-4463-8063-4AE3D8250465}" srcOrd="0" destOrd="0" parTransId="{64CFA6F9-D19E-4A71-B0D6-93E5AAA205A0}" sibTransId="{4E68A289-C6BA-4F12-96C1-A1B47ED99667}"/>
    <dgm:cxn modelId="{4C825224-938C-4CD8-B0D9-DB28BCFC2BD0}" type="presOf" srcId="{DD5E21D1-5E08-4BBB-99C3-6DA8F5C7FB22}" destId="{5AA78775-3AF6-44EF-92EC-42AF39D90F16}" srcOrd="1" destOrd="0" presId="urn:microsoft.com/office/officeart/2005/8/layout/hierarchy3"/>
    <dgm:cxn modelId="{F55EEE27-3C9E-4F7B-A0D4-E99579359DF4}" srcId="{073FF5E5-2BBC-47EE-8A62-DA2329D7DBD8}" destId="{0B799465-A4B8-4EF9-8E66-5C7266695F2B}" srcOrd="2" destOrd="0" parTransId="{DAF6E9AF-2ADC-46B3-ADE2-FF8FDA2087B4}" sibTransId="{29469D14-24EE-41CE-8DB9-2D4A1F48B6DD}"/>
    <dgm:cxn modelId="{29ADC764-3CDE-4B00-9036-FD69CCFBB0AC}" type="presOf" srcId="{A36124C0-6A57-4F10-AB42-7152D682E858}" destId="{8E72A861-5BFB-4AAF-ADB4-0484452A4000}" srcOrd="0" destOrd="0" presId="urn:microsoft.com/office/officeart/2005/8/layout/hierarchy3"/>
    <dgm:cxn modelId="{737C0769-2013-42CD-9202-48B029FB8E9A}" type="presOf" srcId="{DD5E21D1-5E08-4BBB-99C3-6DA8F5C7FB22}" destId="{A8C954FD-D290-4D09-B6D9-A28FB815E447}" srcOrd="0" destOrd="0" presId="urn:microsoft.com/office/officeart/2005/8/layout/hierarchy3"/>
    <dgm:cxn modelId="{F7843F50-799D-49CC-AD79-AE968C81C7F8}" type="presOf" srcId="{9CAB6B88-5B3B-42A4-9FEA-8C03AF0A9AED}" destId="{F45E7E5E-5B1D-443B-96DC-F78A275AFC3B}" srcOrd="0" destOrd="0" presId="urn:microsoft.com/office/officeart/2005/8/layout/hierarchy3"/>
    <dgm:cxn modelId="{3292C374-9B96-4A71-8006-E86D6B169AA8}" srcId="{9F9AB7E6-7F5D-41B1-8DF7-06FB1DCB88E2}" destId="{DD5E21D1-5E08-4BBB-99C3-6DA8F5C7FB22}" srcOrd="1" destOrd="0" parTransId="{3E7D03AE-61A5-4EEE-8B9E-6BE32D09D33E}" sibTransId="{643CAB0D-7185-4097-9B64-5906AE32E09C}"/>
    <dgm:cxn modelId="{86D66275-1EF0-41BC-BA93-F4C46B73C838}" type="presOf" srcId="{073FF5E5-2BBC-47EE-8A62-DA2329D7DBD8}" destId="{09F1EE92-4188-4988-9F1A-FBED42EA998E}" srcOrd="1" destOrd="0" presId="urn:microsoft.com/office/officeart/2005/8/layout/hierarchy3"/>
    <dgm:cxn modelId="{E61AD77A-E33C-4C7F-A0C0-63796ED72EED}" type="presOf" srcId="{DAF6E9AF-2ADC-46B3-ADE2-FF8FDA2087B4}" destId="{B645E784-4C45-4C87-B93C-7B839BC5C0A3}" srcOrd="0" destOrd="0" presId="urn:microsoft.com/office/officeart/2005/8/layout/hierarchy3"/>
    <dgm:cxn modelId="{0C65E07B-FFDA-41A5-A253-F24345526922}" type="presOf" srcId="{90466212-C93F-43B5-A949-5A8E17E35A2C}" destId="{286AA1A8-0F66-476B-A76C-E9BA728BBE39}" srcOrd="0" destOrd="0" presId="urn:microsoft.com/office/officeart/2005/8/layout/hierarchy3"/>
    <dgm:cxn modelId="{AD579186-99FC-40A0-A0E7-8FDF09D4EF27}" type="presOf" srcId="{073FF5E5-2BBC-47EE-8A62-DA2329D7DBD8}" destId="{210B443F-41F6-434C-BD41-9C71F284088B}" srcOrd="0" destOrd="0" presId="urn:microsoft.com/office/officeart/2005/8/layout/hierarchy3"/>
    <dgm:cxn modelId="{B23BE690-1864-449E-B67C-A97CE77D4700}" type="presOf" srcId="{DB483D0F-FB5E-4463-8063-4AE3D8250465}" destId="{6EE12D55-CEDC-4B9A-83B6-CDE03DDBDCE3}" srcOrd="0" destOrd="0" presId="urn:microsoft.com/office/officeart/2005/8/layout/hierarchy3"/>
    <dgm:cxn modelId="{B55D4192-5062-433D-A026-5315270E3BEB}" type="presOf" srcId="{02D12D8F-36B4-4F6B-8E33-634B251B8238}" destId="{8926A414-AC74-4394-84AF-B261BDEAB637}" srcOrd="0" destOrd="0" presId="urn:microsoft.com/office/officeart/2005/8/layout/hierarchy3"/>
    <dgm:cxn modelId="{51E34198-CCCB-4221-9034-F69F059C63EE}" type="presOf" srcId="{0B799465-A4B8-4EF9-8E66-5C7266695F2B}" destId="{23AA7980-1449-470B-9785-06C6ADEC0AAA}" srcOrd="0" destOrd="0" presId="urn:microsoft.com/office/officeart/2005/8/layout/hierarchy3"/>
    <dgm:cxn modelId="{CDC8C4A5-7768-4851-8038-222493E829FC}" srcId="{073FF5E5-2BBC-47EE-8A62-DA2329D7DBD8}" destId="{90466212-C93F-43B5-A949-5A8E17E35A2C}" srcOrd="1" destOrd="0" parTransId="{61559FDB-4960-45C6-AA90-BB9A344AFC6C}" sibTransId="{B29265BD-1C91-4479-8B82-FD9BB56C8D68}"/>
    <dgm:cxn modelId="{38D407C5-376B-4AF1-B727-A934DC77491D}" type="presOf" srcId="{7796606F-B4F6-4BB7-A4E3-85615CEC8FD8}" destId="{B6A692C8-C141-419E-A155-5B4881B91B0F}" srcOrd="0" destOrd="0" presId="urn:microsoft.com/office/officeart/2005/8/layout/hierarchy3"/>
    <dgm:cxn modelId="{2A2036CF-56F5-4625-8394-3677416240C1}" type="presOf" srcId="{64CFA6F9-D19E-4A71-B0D6-93E5AAA205A0}" destId="{DC00F390-3188-43C1-AAFE-A247D10B408F}" srcOrd="0" destOrd="0" presId="urn:microsoft.com/office/officeart/2005/8/layout/hierarchy3"/>
    <dgm:cxn modelId="{235744D0-E6B6-4F36-85D1-4198111A92D8}" type="presOf" srcId="{020DFB6A-1469-4FAB-AA8F-652B30347292}" destId="{2A528DB3-60A1-46C5-B4D8-C8BB281E933E}" srcOrd="0" destOrd="0" presId="urn:microsoft.com/office/officeart/2005/8/layout/hierarchy3"/>
    <dgm:cxn modelId="{F1C38FE8-0B8E-48AA-BCE7-E13C0063B8F6}" srcId="{073FF5E5-2BBC-47EE-8A62-DA2329D7DBD8}" destId="{F61BF271-64DC-46AF-B048-241A2508868E}" srcOrd="0" destOrd="0" parTransId="{02D12D8F-36B4-4F6B-8E33-634B251B8238}" sibTransId="{C4274AE4-E7BB-4B95-888B-AEA36204A1F3}"/>
    <dgm:cxn modelId="{F99F8EED-6F25-4AAF-B54F-A2FDC30F5975}" type="presOf" srcId="{F61BF271-64DC-46AF-B048-241A2508868E}" destId="{0B4BBE24-ECC9-4B13-9B69-8FBA24013DDB}" srcOrd="0" destOrd="0" presId="urn:microsoft.com/office/officeart/2005/8/layout/hierarchy3"/>
    <dgm:cxn modelId="{B2AA62F4-8ADC-49D5-A420-9B76BB428B5E}" type="presOf" srcId="{C0034D25-4401-4AE9-A0A9-D145FC74FA1E}" destId="{2577A746-39C2-4CF9-B3A3-C66E3A0A0512}" srcOrd="0" destOrd="0" presId="urn:microsoft.com/office/officeart/2005/8/layout/hierarchy3"/>
    <dgm:cxn modelId="{D2BC6DF5-EC20-4129-8BC4-0AC823E60F9B}" type="presOf" srcId="{9F9AB7E6-7F5D-41B1-8DF7-06FB1DCB88E2}" destId="{028F31D8-4EC8-475D-AA25-4C057D9BA1E8}" srcOrd="0" destOrd="0" presId="urn:microsoft.com/office/officeart/2005/8/layout/hierarchy3"/>
    <dgm:cxn modelId="{E17F75FE-254A-4424-945A-77547EF3B46D}" srcId="{DD5E21D1-5E08-4BBB-99C3-6DA8F5C7FB22}" destId="{C0034D25-4401-4AE9-A0A9-D145FC74FA1E}" srcOrd="1" destOrd="0" parTransId="{7796606F-B4F6-4BB7-A4E3-85615CEC8FD8}" sibTransId="{C2A44795-F285-42B7-B5AE-8B7935CCC7A2}"/>
    <dgm:cxn modelId="{69625DFF-3CB7-4483-893F-D71982B47174}" type="presOf" srcId="{C2B8A5F8-D6CC-46A0-8D9D-CAE70CDF0AD7}" destId="{2B421D78-ED7B-41E2-A764-B2ED04B0131E}" srcOrd="0" destOrd="0" presId="urn:microsoft.com/office/officeart/2005/8/layout/hierarchy3"/>
    <dgm:cxn modelId="{25EBB56A-40DC-4189-AB99-F598B8D9C837}" type="presParOf" srcId="{028F31D8-4EC8-475D-AA25-4C057D9BA1E8}" destId="{DAD3318E-09EE-450C-9F80-3BE1BF33C95D}" srcOrd="0" destOrd="0" presId="urn:microsoft.com/office/officeart/2005/8/layout/hierarchy3"/>
    <dgm:cxn modelId="{42E7A35B-ED40-43F7-9CBF-C2793F7D8108}" type="presParOf" srcId="{DAD3318E-09EE-450C-9F80-3BE1BF33C95D}" destId="{51BA52CE-FD0D-43BB-ACB4-32288B09CEB7}" srcOrd="0" destOrd="0" presId="urn:microsoft.com/office/officeart/2005/8/layout/hierarchy3"/>
    <dgm:cxn modelId="{F4436EA2-26CA-4BF0-ACDA-E4862C7167A2}" type="presParOf" srcId="{51BA52CE-FD0D-43BB-ACB4-32288B09CEB7}" destId="{210B443F-41F6-434C-BD41-9C71F284088B}" srcOrd="0" destOrd="0" presId="urn:microsoft.com/office/officeart/2005/8/layout/hierarchy3"/>
    <dgm:cxn modelId="{F8D4E524-A803-4171-9F27-97CE13E100BD}" type="presParOf" srcId="{51BA52CE-FD0D-43BB-ACB4-32288B09CEB7}" destId="{09F1EE92-4188-4988-9F1A-FBED42EA998E}" srcOrd="1" destOrd="0" presId="urn:microsoft.com/office/officeart/2005/8/layout/hierarchy3"/>
    <dgm:cxn modelId="{4F06E6A5-5818-4602-99C3-200D8CAB4C45}" type="presParOf" srcId="{DAD3318E-09EE-450C-9F80-3BE1BF33C95D}" destId="{4E90331B-69C0-41F8-8E1D-6573E7456F3D}" srcOrd="1" destOrd="0" presId="urn:microsoft.com/office/officeart/2005/8/layout/hierarchy3"/>
    <dgm:cxn modelId="{4E1A6ECB-EC88-4BFF-99FB-A9F2E0350710}" type="presParOf" srcId="{4E90331B-69C0-41F8-8E1D-6573E7456F3D}" destId="{8926A414-AC74-4394-84AF-B261BDEAB637}" srcOrd="0" destOrd="0" presId="urn:microsoft.com/office/officeart/2005/8/layout/hierarchy3"/>
    <dgm:cxn modelId="{443DA592-A163-428E-9043-E48B300118AC}" type="presParOf" srcId="{4E90331B-69C0-41F8-8E1D-6573E7456F3D}" destId="{0B4BBE24-ECC9-4B13-9B69-8FBA24013DDB}" srcOrd="1" destOrd="0" presId="urn:microsoft.com/office/officeart/2005/8/layout/hierarchy3"/>
    <dgm:cxn modelId="{0516B0CB-558B-44FD-97BD-AC44CF136874}" type="presParOf" srcId="{4E90331B-69C0-41F8-8E1D-6573E7456F3D}" destId="{23A2F4F9-BDD8-41D0-90FB-117993BE5A24}" srcOrd="2" destOrd="0" presId="urn:microsoft.com/office/officeart/2005/8/layout/hierarchy3"/>
    <dgm:cxn modelId="{9D5ED7BE-3C0C-47BC-BB0C-ABAAE982E40E}" type="presParOf" srcId="{4E90331B-69C0-41F8-8E1D-6573E7456F3D}" destId="{286AA1A8-0F66-476B-A76C-E9BA728BBE39}" srcOrd="3" destOrd="0" presId="urn:microsoft.com/office/officeart/2005/8/layout/hierarchy3"/>
    <dgm:cxn modelId="{C9D2C89C-7CC9-481E-9DDD-3A047DA79226}" type="presParOf" srcId="{4E90331B-69C0-41F8-8E1D-6573E7456F3D}" destId="{B645E784-4C45-4C87-B93C-7B839BC5C0A3}" srcOrd="4" destOrd="0" presId="urn:microsoft.com/office/officeart/2005/8/layout/hierarchy3"/>
    <dgm:cxn modelId="{E9FFB17A-A54A-468F-9FEB-52F18B86D5CF}" type="presParOf" srcId="{4E90331B-69C0-41F8-8E1D-6573E7456F3D}" destId="{23AA7980-1449-470B-9785-06C6ADEC0AAA}" srcOrd="5" destOrd="0" presId="urn:microsoft.com/office/officeart/2005/8/layout/hierarchy3"/>
    <dgm:cxn modelId="{D2BCFCDA-6075-4444-B4D8-BC0931660789}" type="presParOf" srcId="{028F31D8-4EC8-475D-AA25-4C057D9BA1E8}" destId="{ED0481F0-910F-48D8-B308-5842BF22E2B4}" srcOrd="1" destOrd="0" presId="urn:microsoft.com/office/officeart/2005/8/layout/hierarchy3"/>
    <dgm:cxn modelId="{3A81FE20-A4E1-4D03-B8E8-828638A40B56}" type="presParOf" srcId="{ED0481F0-910F-48D8-B308-5842BF22E2B4}" destId="{A56ECEAF-C0CE-42F6-BB11-9998E616420A}" srcOrd="0" destOrd="0" presId="urn:microsoft.com/office/officeart/2005/8/layout/hierarchy3"/>
    <dgm:cxn modelId="{6BB8CD96-22CE-4DEF-9D02-2E7E825BF695}" type="presParOf" srcId="{A56ECEAF-C0CE-42F6-BB11-9998E616420A}" destId="{A8C954FD-D290-4D09-B6D9-A28FB815E447}" srcOrd="0" destOrd="0" presId="urn:microsoft.com/office/officeart/2005/8/layout/hierarchy3"/>
    <dgm:cxn modelId="{4CBB5F74-65A8-41D2-A55F-18E8EBA36DCB}" type="presParOf" srcId="{A56ECEAF-C0CE-42F6-BB11-9998E616420A}" destId="{5AA78775-3AF6-44EF-92EC-42AF39D90F16}" srcOrd="1" destOrd="0" presId="urn:microsoft.com/office/officeart/2005/8/layout/hierarchy3"/>
    <dgm:cxn modelId="{837D1E4A-EAD2-417D-A72C-DCDBBA5A6560}" type="presParOf" srcId="{ED0481F0-910F-48D8-B308-5842BF22E2B4}" destId="{B0D3521C-231D-45D0-8223-3EC9DC17C3A1}" srcOrd="1" destOrd="0" presId="urn:microsoft.com/office/officeart/2005/8/layout/hierarchy3"/>
    <dgm:cxn modelId="{9E1B9599-58E1-4C8A-93E2-2C7B05E5F9D1}" type="presParOf" srcId="{B0D3521C-231D-45D0-8223-3EC9DC17C3A1}" destId="{DC00F390-3188-43C1-AAFE-A247D10B408F}" srcOrd="0" destOrd="0" presId="urn:microsoft.com/office/officeart/2005/8/layout/hierarchy3"/>
    <dgm:cxn modelId="{92A96AF4-D116-41EE-BB87-DF713A0770CA}" type="presParOf" srcId="{B0D3521C-231D-45D0-8223-3EC9DC17C3A1}" destId="{6EE12D55-CEDC-4B9A-83B6-CDE03DDBDCE3}" srcOrd="1" destOrd="0" presId="urn:microsoft.com/office/officeart/2005/8/layout/hierarchy3"/>
    <dgm:cxn modelId="{97AEA243-E843-4A9F-A483-C7A485771762}" type="presParOf" srcId="{B0D3521C-231D-45D0-8223-3EC9DC17C3A1}" destId="{B6A692C8-C141-419E-A155-5B4881B91B0F}" srcOrd="2" destOrd="0" presId="urn:microsoft.com/office/officeart/2005/8/layout/hierarchy3"/>
    <dgm:cxn modelId="{F0428933-F5AA-4B7C-BFF1-0464F8B2B02E}" type="presParOf" srcId="{B0D3521C-231D-45D0-8223-3EC9DC17C3A1}" destId="{2577A746-39C2-4CF9-B3A3-C66E3A0A0512}" srcOrd="3" destOrd="0" presId="urn:microsoft.com/office/officeart/2005/8/layout/hierarchy3"/>
    <dgm:cxn modelId="{99D5A375-79E8-4669-9027-BC52BED01EBC}" type="presParOf" srcId="{B0D3521C-231D-45D0-8223-3EC9DC17C3A1}" destId="{2B421D78-ED7B-41E2-A764-B2ED04B0131E}" srcOrd="4" destOrd="0" presId="urn:microsoft.com/office/officeart/2005/8/layout/hierarchy3"/>
    <dgm:cxn modelId="{0FE85B88-5E07-4D3D-B346-F627927F58B0}" type="presParOf" srcId="{B0D3521C-231D-45D0-8223-3EC9DC17C3A1}" destId="{2A528DB3-60A1-46C5-B4D8-C8BB281E933E}" srcOrd="5" destOrd="0" presId="urn:microsoft.com/office/officeart/2005/8/layout/hierarchy3"/>
    <dgm:cxn modelId="{13B28514-1339-4334-B0F7-526887217B70}" type="presParOf" srcId="{B0D3521C-231D-45D0-8223-3EC9DC17C3A1}" destId="{F45E7E5E-5B1D-443B-96DC-F78A275AFC3B}" srcOrd="6" destOrd="0" presId="urn:microsoft.com/office/officeart/2005/8/layout/hierarchy3"/>
    <dgm:cxn modelId="{0077BDE4-03B1-4E53-88C4-13D2FF4EB691}" type="presParOf" srcId="{B0D3521C-231D-45D0-8223-3EC9DC17C3A1}" destId="{8E72A861-5BFB-4AAF-ADB4-0484452A4000}"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28DAEC-06BA-429F-A215-2C1A7A76AD7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it-IT"/>
        </a:p>
      </dgm:t>
    </dgm:pt>
    <dgm:pt modelId="{7D2EC86C-8496-4A7C-9C06-6807FE8011C1}">
      <dgm:prSet phldrT="[Testo]"/>
      <dgm:spPr/>
      <dgm:t>
        <a:bodyPr/>
        <a:lstStyle/>
        <a:p>
          <a:r>
            <a:rPr lang="it-IT" dirty="0"/>
            <a:t>OSSERVAZIONE OVERT</a:t>
          </a:r>
        </a:p>
      </dgm:t>
    </dgm:pt>
    <dgm:pt modelId="{7416E19F-0AD8-4E6F-83F6-1EAF54EFDD8F}" type="parTrans" cxnId="{7B57A402-E2FC-4D7E-B9C1-BA1D121BB468}">
      <dgm:prSet/>
      <dgm:spPr/>
      <dgm:t>
        <a:bodyPr/>
        <a:lstStyle/>
        <a:p>
          <a:endParaRPr lang="it-IT"/>
        </a:p>
      </dgm:t>
    </dgm:pt>
    <dgm:pt modelId="{08CF137B-83FD-4FD8-9543-97B0D02A0016}" type="sibTrans" cxnId="{7B57A402-E2FC-4D7E-B9C1-BA1D121BB468}">
      <dgm:prSet/>
      <dgm:spPr/>
      <dgm:t>
        <a:bodyPr/>
        <a:lstStyle/>
        <a:p>
          <a:endParaRPr lang="it-IT"/>
        </a:p>
      </dgm:t>
    </dgm:pt>
    <dgm:pt modelId="{CC2EA048-1EE9-4E76-8EF3-F1D72B2128AC}">
      <dgm:prSet phldrT="[Testo]" custT="1"/>
      <dgm:spPr/>
      <dgm:t>
        <a:bodyPr/>
        <a:lstStyle/>
        <a:p>
          <a:r>
            <a:rPr lang="it-IT" sz="1400" baseline="0" dirty="0"/>
            <a:t>Il ricercatore dichiara la sua presenza e i suoi obiettivi (ad es. contatta l’amministratore di un forum; pubblica un post indicando ruolo e finalità dell’indagine)</a:t>
          </a:r>
        </a:p>
        <a:p>
          <a:endParaRPr lang="it-IT" sz="1400" baseline="0" dirty="0"/>
        </a:p>
      </dgm:t>
    </dgm:pt>
    <dgm:pt modelId="{E6AEA9C1-8CB7-4DBE-BCCB-399FA6A4304C}" type="parTrans" cxnId="{E405B85A-E08C-464F-8173-4148C1833248}">
      <dgm:prSet/>
      <dgm:spPr/>
      <dgm:t>
        <a:bodyPr/>
        <a:lstStyle/>
        <a:p>
          <a:endParaRPr lang="it-IT"/>
        </a:p>
      </dgm:t>
    </dgm:pt>
    <dgm:pt modelId="{1FDD76A8-984D-4F14-AB13-5245E2B0F713}" type="sibTrans" cxnId="{E405B85A-E08C-464F-8173-4148C1833248}">
      <dgm:prSet/>
      <dgm:spPr/>
      <dgm:t>
        <a:bodyPr/>
        <a:lstStyle/>
        <a:p>
          <a:endParaRPr lang="it-IT"/>
        </a:p>
      </dgm:t>
    </dgm:pt>
    <dgm:pt modelId="{63603B55-D814-46B2-989B-D0F02BD9BD6E}">
      <dgm:prSet phldrT="[Testo]" custT="1"/>
      <dgm:spPr/>
      <dgm:t>
        <a:bodyPr/>
        <a:lstStyle/>
        <a:p>
          <a:r>
            <a:rPr lang="it-IT" sz="1400" baseline="0" dirty="0"/>
            <a:t>Partecipa all’interazione online (es. interagisce con i membri di un gruppo online)</a:t>
          </a:r>
        </a:p>
        <a:p>
          <a:r>
            <a:rPr lang="it-IT" sz="1400" baseline="0" dirty="0"/>
            <a:t>Può raccogliere dati sollecitati (es. chiede ai membri del gruppo online di partecipare ad interviste online, focus </a:t>
          </a:r>
          <a:r>
            <a:rPr lang="it-IT" sz="1400" baseline="0" dirty="0" err="1"/>
            <a:t>group</a:t>
          </a:r>
          <a:r>
            <a:rPr lang="it-IT" sz="1400" baseline="0" dirty="0"/>
            <a:t> online, ecc.)</a:t>
          </a:r>
        </a:p>
        <a:p>
          <a:endParaRPr lang="it-IT" sz="1400" baseline="0" dirty="0"/>
        </a:p>
      </dgm:t>
    </dgm:pt>
    <dgm:pt modelId="{6F0EEED4-0A2E-4E5D-A5CC-64E7FD0077E2}" type="parTrans" cxnId="{D2F4F2C4-00FA-4118-8216-8D84B56A917B}">
      <dgm:prSet/>
      <dgm:spPr/>
      <dgm:t>
        <a:bodyPr/>
        <a:lstStyle/>
        <a:p>
          <a:endParaRPr lang="it-IT"/>
        </a:p>
      </dgm:t>
    </dgm:pt>
    <dgm:pt modelId="{7CB230DD-982B-4B5F-A712-7FE8EDEA350B}" type="sibTrans" cxnId="{D2F4F2C4-00FA-4118-8216-8D84B56A917B}">
      <dgm:prSet/>
      <dgm:spPr/>
      <dgm:t>
        <a:bodyPr/>
        <a:lstStyle/>
        <a:p>
          <a:endParaRPr lang="it-IT"/>
        </a:p>
      </dgm:t>
    </dgm:pt>
    <dgm:pt modelId="{93ACA41B-6D8F-44EB-A1E8-C7080B8B92B0}">
      <dgm:prSet phldrT="[Testo]"/>
      <dgm:spPr/>
      <dgm:t>
        <a:bodyPr/>
        <a:lstStyle/>
        <a:p>
          <a:r>
            <a:rPr lang="it-IT" dirty="0"/>
            <a:t>OSSERVAZIONE COVERT</a:t>
          </a:r>
        </a:p>
      </dgm:t>
    </dgm:pt>
    <dgm:pt modelId="{76BEE387-2DD6-4061-BF61-4081C4091079}" type="parTrans" cxnId="{8B4A741F-41F9-4F29-948B-E8685255760F}">
      <dgm:prSet/>
      <dgm:spPr/>
      <dgm:t>
        <a:bodyPr/>
        <a:lstStyle/>
        <a:p>
          <a:endParaRPr lang="it-IT"/>
        </a:p>
      </dgm:t>
    </dgm:pt>
    <dgm:pt modelId="{3B8D0E91-401A-4F8F-8CEA-7CE188602D7C}" type="sibTrans" cxnId="{8B4A741F-41F9-4F29-948B-E8685255760F}">
      <dgm:prSet/>
      <dgm:spPr/>
      <dgm:t>
        <a:bodyPr/>
        <a:lstStyle/>
        <a:p>
          <a:endParaRPr lang="it-IT"/>
        </a:p>
      </dgm:t>
    </dgm:pt>
    <dgm:pt modelId="{8DF7CAE6-B104-4928-99D5-83A19ED616CB}">
      <dgm:prSet phldrT="[Testo]" custT="1"/>
      <dgm:spPr/>
      <dgm:t>
        <a:bodyPr/>
        <a:lstStyle/>
        <a:p>
          <a:r>
            <a:rPr lang="it-IT" sz="1400" baseline="0" dirty="0"/>
            <a:t>Il ricercatore non dichiara la sua vera identità</a:t>
          </a:r>
        </a:p>
      </dgm:t>
    </dgm:pt>
    <dgm:pt modelId="{D441AC51-EE5A-46E2-A6B3-50AF2E626F6B}" type="parTrans" cxnId="{0AA4C6AB-1BE9-4F52-A151-22F5A047B8B4}">
      <dgm:prSet/>
      <dgm:spPr/>
      <dgm:t>
        <a:bodyPr/>
        <a:lstStyle/>
        <a:p>
          <a:endParaRPr lang="it-IT"/>
        </a:p>
      </dgm:t>
    </dgm:pt>
    <dgm:pt modelId="{5ED5146D-B890-4E19-BC3A-C4A37DA75A17}" type="sibTrans" cxnId="{0AA4C6AB-1BE9-4F52-A151-22F5A047B8B4}">
      <dgm:prSet/>
      <dgm:spPr/>
      <dgm:t>
        <a:bodyPr/>
        <a:lstStyle/>
        <a:p>
          <a:endParaRPr lang="it-IT"/>
        </a:p>
      </dgm:t>
    </dgm:pt>
    <dgm:pt modelId="{16136DD1-88EA-4630-8A77-4EB051EC174E}">
      <dgm:prSet phldrT="[Testo]" custT="1"/>
      <dgm:spPr/>
      <dgm:t>
        <a:bodyPr/>
        <a:lstStyle/>
        <a:p>
          <a:r>
            <a:rPr lang="it-IT" sz="1400" baseline="0" dirty="0"/>
            <a:t>Accede al campo attraverso un’identità falsa (es. si iscrive ad un gruppo online usando un nickname inventato) e interagisce con gli altri partecipanti fingendosi uno di loro</a:t>
          </a:r>
        </a:p>
        <a:p>
          <a:r>
            <a:rPr lang="it-IT" sz="1400" baseline="0" dirty="0"/>
            <a:t>(Problemi etici)</a:t>
          </a:r>
        </a:p>
        <a:p>
          <a:endParaRPr lang="it-IT" sz="900" dirty="0"/>
        </a:p>
      </dgm:t>
    </dgm:pt>
    <dgm:pt modelId="{A747E9BF-905B-4010-B391-6D145695AA26}" type="parTrans" cxnId="{BCEBFDCE-F8B5-408E-9B47-FA16CEF7F684}">
      <dgm:prSet/>
      <dgm:spPr/>
      <dgm:t>
        <a:bodyPr/>
        <a:lstStyle/>
        <a:p>
          <a:endParaRPr lang="it-IT"/>
        </a:p>
      </dgm:t>
    </dgm:pt>
    <dgm:pt modelId="{3C2DE9F7-95A4-4CDE-B4FA-57A3864D386B}" type="sibTrans" cxnId="{BCEBFDCE-F8B5-408E-9B47-FA16CEF7F684}">
      <dgm:prSet/>
      <dgm:spPr/>
      <dgm:t>
        <a:bodyPr/>
        <a:lstStyle/>
        <a:p>
          <a:endParaRPr lang="it-IT"/>
        </a:p>
      </dgm:t>
    </dgm:pt>
    <dgm:pt modelId="{3834D697-168E-4275-87F0-407298D348E4}" type="pres">
      <dgm:prSet presAssocID="{8228DAEC-06BA-429F-A215-2C1A7A76AD7E}" presName="diagram" presStyleCnt="0">
        <dgm:presLayoutVars>
          <dgm:chPref val="1"/>
          <dgm:dir/>
          <dgm:animOne val="branch"/>
          <dgm:animLvl val="lvl"/>
          <dgm:resizeHandles/>
        </dgm:presLayoutVars>
      </dgm:prSet>
      <dgm:spPr/>
    </dgm:pt>
    <dgm:pt modelId="{ADF16CEC-3B75-4473-B49A-CDF7F58E0785}" type="pres">
      <dgm:prSet presAssocID="{7D2EC86C-8496-4A7C-9C06-6807FE8011C1}" presName="root" presStyleCnt="0"/>
      <dgm:spPr/>
    </dgm:pt>
    <dgm:pt modelId="{740FF35D-571B-4CE4-ACE9-4615B238F17E}" type="pres">
      <dgm:prSet presAssocID="{7D2EC86C-8496-4A7C-9C06-6807FE8011C1}" presName="rootComposite" presStyleCnt="0"/>
      <dgm:spPr/>
    </dgm:pt>
    <dgm:pt modelId="{570526FE-221C-4ED3-8F63-089CBEA8509C}" type="pres">
      <dgm:prSet presAssocID="{7D2EC86C-8496-4A7C-9C06-6807FE8011C1}" presName="rootText" presStyleLbl="node1" presStyleIdx="0" presStyleCnt="2" custLinFactNeighborX="-14099" custLinFactNeighborY="4813"/>
      <dgm:spPr/>
    </dgm:pt>
    <dgm:pt modelId="{CD8AAAA5-9037-4289-A659-1EABFEA02AEB}" type="pres">
      <dgm:prSet presAssocID="{7D2EC86C-8496-4A7C-9C06-6807FE8011C1}" presName="rootConnector" presStyleLbl="node1" presStyleIdx="0" presStyleCnt="2"/>
      <dgm:spPr/>
    </dgm:pt>
    <dgm:pt modelId="{506BD93E-1C71-44A4-9058-8E4489189FF6}" type="pres">
      <dgm:prSet presAssocID="{7D2EC86C-8496-4A7C-9C06-6807FE8011C1}" presName="childShape" presStyleCnt="0"/>
      <dgm:spPr/>
    </dgm:pt>
    <dgm:pt modelId="{ADAC2A5C-70BA-4FEB-B1D0-AF6CF1220458}" type="pres">
      <dgm:prSet presAssocID="{E6AEA9C1-8CB7-4DBE-BCCB-399FA6A4304C}" presName="Name13" presStyleLbl="parChTrans1D2" presStyleIdx="0" presStyleCnt="4"/>
      <dgm:spPr/>
    </dgm:pt>
    <dgm:pt modelId="{E8CF9CDD-E434-4886-BD8C-252B8B89496B}" type="pres">
      <dgm:prSet presAssocID="{CC2EA048-1EE9-4E76-8EF3-F1D72B2128AC}" presName="childText" presStyleLbl="bgAcc1" presStyleIdx="0" presStyleCnt="4" custScaleY="143119" custLinFactNeighborX="-20682" custLinFactNeighborY="-9846">
        <dgm:presLayoutVars>
          <dgm:bulletEnabled val="1"/>
        </dgm:presLayoutVars>
      </dgm:prSet>
      <dgm:spPr/>
    </dgm:pt>
    <dgm:pt modelId="{5E9D11E9-98BF-4C71-B689-7A2A59CC0C1D}" type="pres">
      <dgm:prSet presAssocID="{6F0EEED4-0A2E-4E5D-A5CC-64E7FD0077E2}" presName="Name13" presStyleLbl="parChTrans1D2" presStyleIdx="1" presStyleCnt="4"/>
      <dgm:spPr/>
    </dgm:pt>
    <dgm:pt modelId="{CFE3E729-3172-4242-BCCD-8D51F5106B1F}" type="pres">
      <dgm:prSet presAssocID="{63603B55-D814-46B2-989B-D0F02BD9BD6E}" presName="childText" presStyleLbl="bgAcc1" presStyleIdx="1" presStyleCnt="4" custScaleX="154860" custScaleY="115537" custLinFactNeighborX="-26951" custLinFactNeighborY="-12455">
        <dgm:presLayoutVars>
          <dgm:bulletEnabled val="1"/>
        </dgm:presLayoutVars>
      </dgm:prSet>
      <dgm:spPr/>
    </dgm:pt>
    <dgm:pt modelId="{8DFA36BB-3FF7-4070-8CAE-970E96BCF101}" type="pres">
      <dgm:prSet presAssocID="{93ACA41B-6D8F-44EB-A1E8-C7080B8B92B0}" presName="root" presStyleCnt="0"/>
      <dgm:spPr/>
    </dgm:pt>
    <dgm:pt modelId="{685D9A75-F3BA-4CE6-BA83-B370B9135C50}" type="pres">
      <dgm:prSet presAssocID="{93ACA41B-6D8F-44EB-A1E8-C7080B8B92B0}" presName="rootComposite" presStyleCnt="0"/>
      <dgm:spPr/>
    </dgm:pt>
    <dgm:pt modelId="{3B910EB0-E184-421B-89D4-121C8C0AADA7}" type="pres">
      <dgm:prSet presAssocID="{93ACA41B-6D8F-44EB-A1E8-C7080B8B92B0}" presName="rootText" presStyleLbl="node1" presStyleIdx="1" presStyleCnt="2" custLinFactNeighborX="-17539" custLinFactNeighborY="4813"/>
      <dgm:spPr/>
    </dgm:pt>
    <dgm:pt modelId="{A206E565-078B-4DD1-B7EF-73E19E92109A}" type="pres">
      <dgm:prSet presAssocID="{93ACA41B-6D8F-44EB-A1E8-C7080B8B92B0}" presName="rootConnector" presStyleLbl="node1" presStyleIdx="1" presStyleCnt="2"/>
      <dgm:spPr/>
    </dgm:pt>
    <dgm:pt modelId="{E8D1DD32-5131-42F6-9134-00721B849097}" type="pres">
      <dgm:prSet presAssocID="{93ACA41B-6D8F-44EB-A1E8-C7080B8B92B0}" presName="childShape" presStyleCnt="0"/>
      <dgm:spPr/>
    </dgm:pt>
    <dgm:pt modelId="{466A4973-AC65-4D69-89AA-F6F5D162C741}" type="pres">
      <dgm:prSet presAssocID="{D441AC51-EE5A-46E2-A6B3-50AF2E626F6B}" presName="Name13" presStyleLbl="parChTrans1D2" presStyleIdx="2" presStyleCnt="4"/>
      <dgm:spPr/>
    </dgm:pt>
    <dgm:pt modelId="{D4EEBAC8-9FCD-437C-8A66-E9E490148DD8}" type="pres">
      <dgm:prSet presAssocID="{8DF7CAE6-B104-4928-99D5-83A19ED616CB}" presName="childText" presStyleLbl="bgAcc1" presStyleIdx="2" presStyleCnt="4" custLinFactNeighborX="-24981" custLinFactNeighborY="-9846">
        <dgm:presLayoutVars>
          <dgm:bulletEnabled val="1"/>
        </dgm:presLayoutVars>
      </dgm:prSet>
      <dgm:spPr/>
    </dgm:pt>
    <dgm:pt modelId="{F98FE0D8-D91B-493B-A51B-83C466D55C5A}" type="pres">
      <dgm:prSet presAssocID="{A747E9BF-905B-4010-B391-6D145695AA26}" presName="Name13" presStyleLbl="parChTrans1D2" presStyleIdx="3" presStyleCnt="4"/>
      <dgm:spPr/>
    </dgm:pt>
    <dgm:pt modelId="{19536310-EE85-4C11-91DD-4657DAAFB3EC}" type="pres">
      <dgm:prSet presAssocID="{16136DD1-88EA-4630-8A77-4EB051EC174E}" presName="childText" presStyleLbl="bgAcc1" presStyleIdx="3" presStyleCnt="4" custScaleY="163972" custLinFactNeighborX="-15577" custLinFactNeighborY="-19491">
        <dgm:presLayoutVars>
          <dgm:bulletEnabled val="1"/>
        </dgm:presLayoutVars>
      </dgm:prSet>
      <dgm:spPr/>
    </dgm:pt>
  </dgm:ptLst>
  <dgm:cxnLst>
    <dgm:cxn modelId="{7B57A402-E2FC-4D7E-B9C1-BA1D121BB468}" srcId="{8228DAEC-06BA-429F-A215-2C1A7A76AD7E}" destId="{7D2EC86C-8496-4A7C-9C06-6807FE8011C1}" srcOrd="0" destOrd="0" parTransId="{7416E19F-0AD8-4E6F-83F6-1EAF54EFDD8F}" sibTransId="{08CF137B-83FD-4FD8-9543-97B0D02A0016}"/>
    <dgm:cxn modelId="{41373604-4D3C-4FF2-88C6-C65F91B08A1C}" type="presOf" srcId="{A747E9BF-905B-4010-B391-6D145695AA26}" destId="{F98FE0D8-D91B-493B-A51B-83C466D55C5A}" srcOrd="0" destOrd="0" presId="urn:microsoft.com/office/officeart/2005/8/layout/hierarchy3"/>
    <dgm:cxn modelId="{DE0B5A05-91F3-4F5C-ADA8-ABD1C1D739DA}" type="presOf" srcId="{93ACA41B-6D8F-44EB-A1E8-C7080B8B92B0}" destId="{A206E565-078B-4DD1-B7EF-73E19E92109A}" srcOrd="1" destOrd="0" presId="urn:microsoft.com/office/officeart/2005/8/layout/hierarchy3"/>
    <dgm:cxn modelId="{8B4A741F-41F9-4F29-948B-E8685255760F}" srcId="{8228DAEC-06BA-429F-A215-2C1A7A76AD7E}" destId="{93ACA41B-6D8F-44EB-A1E8-C7080B8B92B0}" srcOrd="1" destOrd="0" parTransId="{76BEE387-2DD6-4061-BF61-4081C4091079}" sibTransId="{3B8D0E91-401A-4F8F-8CEA-7CE188602D7C}"/>
    <dgm:cxn modelId="{66C2F12A-E1B7-4D90-80C8-C770684C4784}" type="presOf" srcId="{E6AEA9C1-8CB7-4DBE-BCCB-399FA6A4304C}" destId="{ADAC2A5C-70BA-4FEB-B1D0-AF6CF1220458}" srcOrd="0" destOrd="0" presId="urn:microsoft.com/office/officeart/2005/8/layout/hierarchy3"/>
    <dgm:cxn modelId="{247B5F2F-2D5F-410C-A047-DD951555D0EA}" type="presOf" srcId="{6F0EEED4-0A2E-4E5D-A5CC-64E7FD0077E2}" destId="{5E9D11E9-98BF-4C71-B689-7A2A59CC0C1D}" srcOrd="0" destOrd="0" presId="urn:microsoft.com/office/officeart/2005/8/layout/hierarchy3"/>
    <dgm:cxn modelId="{46A0D63D-0F67-425A-A008-344C115EE485}" type="presOf" srcId="{63603B55-D814-46B2-989B-D0F02BD9BD6E}" destId="{CFE3E729-3172-4242-BCCD-8D51F5106B1F}" srcOrd="0" destOrd="0" presId="urn:microsoft.com/office/officeart/2005/8/layout/hierarchy3"/>
    <dgm:cxn modelId="{2A42BF43-6E79-48B3-995A-D147C032168B}" type="presOf" srcId="{8228DAEC-06BA-429F-A215-2C1A7A76AD7E}" destId="{3834D697-168E-4275-87F0-407298D348E4}" srcOrd="0" destOrd="0" presId="urn:microsoft.com/office/officeart/2005/8/layout/hierarchy3"/>
    <dgm:cxn modelId="{498EAD73-7738-4575-A6BB-A74352FD017D}" type="presOf" srcId="{8DF7CAE6-B104-4928-99D5-83A19ED616CB}" destId="{D4EEBAC8-9FCD-437C-8A66-E9E490148DD8}" srcOrd="0" destOrd="0" presId="urn:microsoft.com/office/officeart/2005/8/layout/hierarchy3"/>
    <dgm:cxn modelId="{7621FE53-0495-40B6-948D-F6101234E9C0}" type="presOf" srcId="{CC2EA048-1EE9-4E76-8EF3-F1D72B2128AC}" destId="{E8CF9CDD-E434-4886-BD8C-252B8B89496B}" srcOrd="0" destOrd="0" presId="urn:microsoft.com/office/officeart/2005/8/layout/hierarchy3"/>
    <dgm:cxn modelId="{1CC3A05A-5D66-4DAD-B439-D469DA007B7D}" type="presOf" srcId="{D441AC51-EE5A-46E2-A6B3-50AF2E626F6B}" destId="{466A4973-AC65-4D69-89AA-F6F5D162C741}" srcOrd="0" destOrd="0" presId="urn:microsoft.com/office/officeart/2005/8/layout/hierarchy3"/>
    <dgm:cxn modelId="{E405B85A-E08C-464F-8173-4148C1833248}" srcId="{7D2EC86C-8496-4A7C-9C06-6807FE8011C1}" destId="{CC2EA048-1EE9-4E76-8EF3-F1D72B2128AC}" srcOrd="0" destOrd="0" parTransId="{E6AEA9C1-8CB7-4DBE-BCCB-399FA6A4304C}" sibTransId="{1FDD76A8-984D-4F14-AB13-5245E2B0F713}"/>
    <dgm:cxn modelId="{F4A15E84-31D4-4676-AA79-40C374D84E75}" type="presOf" srcId="{16136DD1-88EA-4630-8A77-4EB051EC174E}" destId="{19536310-EE85-4C11-91DD-4657DAAFB3EC}" srcOrd="0" destOrd="0" presId="urn:microsoft.com/office/officeart/2005/8/layout/hierarchy3"/>
    <dgm:cxn modelId="{0AA4C6AB-1BE9-4F52-A151-22F5A047B8B4}" srcId="{93ACA41B-6D8F-44EB-A1E8-C7080B8B92B0}" destId="{8DF7CAE6-B104-4928-99D5-83A19ED616CB}" srcOrd="0" destOrd="0" parTransId="{D441AC51-EE5A-46E2-A6B3-50AF2E626F6B}" sibTransId="{5ED5146D-B890-4E19-BC3A-C4A37DA75A17}"/>
    <dgm:cxn modelId="{F3A229AE-F136-4010-80EA-8FC20A36FD51}" type="presOf" srcId="{7D2EC86C-8496-4A7C-9C06-6807FE8011C1}" destId="{570526FE-221C-4ED3-8F63-089CBEA8509C}" srcOrd="0" destOrd="0" presId="urn:microsoft.com/office/officeart/2005/8/layout/hierarchy3"/>
    <dgm:cxn modelId="{4D974BBE-E005-4697-A87D-8FA50D297A02}" type="presOf" srcId="{7D2EC86C-8496-4A7C-9C06-6807FE8011C1}" destId="{CD8AAAA5-9037-4289-A659-1EABFEA02AEB}" srcOrd="1" destOrd="0" presId="urn:microsoft.com/office/officeart/2005/8/layout/hierarchy3"/>
    <dgm:cxn modelId="{D2F4F2C4-00FA-4118-8216-8D84B56A917B}" srcId="{7D2EC86C-8496-4A7C-9C06-6807FE8011C1}" destId="{63603B55-D814-46B2-989B-D0F02BD9BD6E}" srcOrd="1" destOrd="0" parTransId="{6F0EEED4-0A2E-4E5D-A5CC-64E7FD0077E2}" sibTransId="{7CB230DD-982B-4B5F-A712-7FE8EDEA350B}"/>
    <dgm:cxn modelId="{BCEBFDCE-F8B5-408E-9B47-FA16CEF7F684}" srcId="{93ACA41B-6D8F-44EB-A1E8-C7080B8B92B0}" destId="{16136DD1-88EA-4630-8A77-4EB051EC174E}" srcOrd="1" destOrd="0" parTransId="{A747E9BF-905B-4010-B391-6D145695AA26}" sibTransId="{3C2DE9F7-95A4-4CDE-B4FA-57A3864D386B}"/>
    <dgm:cxn modelId="{C81D91FE-031A-44E1-9CCD-60DA7857AAE7}" type="presOf" srcId="{93ACA41B-6D8F-44EB-A1E8-C7080B8B92B0}" destId="{3B910EB0-E184-421B-89D4-121C8C0AADA7}" srcOrd="0" destOrd="0" presId="urn:microsoft.com/office/officeart/2005/8/layout/hierarchy3"/>
    <dgm:cxn modelId="{2346A838-DD95-4CC4-A950-70F2BF6B5B35}" type="presParOf" srcId="{3834D697-168E-4275-87F0-407298D348E4}" destId="{ADF16CEC-3B75-4473-B49A-CDF7F58E0785}" srcOrd="0" destOrd="0" presId="urn:microsoft.com/office/officeart/2005/8/layout/hierarchy3"/>
    <dgm:cxn modelId="{C2B1428A-5278-41A2-A2F7-1020B5CC5026}" type="presParOf" srcId="{ADF16CEC-3B75-4473-B49A-CDF7F58E0785}" destId="{740FF35D-571B-4CE4-ACE9-4615B238F17E}" srcOrd="0" destOrd="0" presId="urn:microsoft.com/office/officeart/2005/8/layout/hierarchy3"/>
    <dgm:cxn modelId="{378C723B-E962-4D23-BAAF-6D77058DDE73}" type="presParOf" srcId="{740FF35D-571B-4CE4-ACE9-4615B238F17E}" destId="{570526FE-221C-4ED3-8F63-089CBEA8509C}" srcOrd="0" destOrd="0" presId="urn:microsoft.com/office/officeart/2005/8/layout/hierarchy3"/>
    <dgm:cxn modelId="{A48BB1DF-EC32-4FBC-964D-624F4EB2136D}" type="presParOf" srcId="{740FF35D-571B-4CE4-ACE9-4615B238F17E}" destId="{CD8AAAA5-9037-4289-A659-1EABFEA02AEB}" srcOrd="1" destOrd="0" presId="urn:microsoft.com/office/officeart/2005/8/layout/hierarchy3"/>
    <dgm:cxn modelId="{5DC45EA8-30D4-4605-A77B-F9A8BE02EDD0}" type="presParOf" srcId="{ADF16CEC-3B75-4473-B49A-CDF7F58E0785}" destId="{506BD93E-1C71-44A4-9058-8E4489189FF6}" srcOrd="1" destOrd="0" presId="urn:microsoft.com/office/officeart/2005/8/layout/hierarchy3"/>
    <dgm:cxn modelId="{C68D22A1-C5CD-4EC3-962D-CB6B12C217AF}" type="presParOf" srcId="{506BD93E-1C71-44A4-9058-8E4489189FF6}" destId="{ADAC2A5C-70BA-4FEB-B1D0-AF6CF1220458}" srcOrd="0" destOrd="0" presId="urn:microsoft.com/office/officeart/2005/8/layout/hierarchy3"/>
    <dgm:cxn modelId="{C1303360-5CBB-4567-8DE6-E669A9FF08DB}" type="presParOf" srcId="{506BD93E-1C71-44A4-9058-8E4489189FF6}" destId="{E8CF9CDD-E434-4886-BD8C-252B8B89496B}" srcOrd="1" destOrd="0" presId="urn:microsoft.com/office/officeart/2005/8/layout/hierarchy3"/>
    <dgm:cxn modelId="{EBADBA17-353D-4DDE-BE99-B36260643F9E}" type="presParOf" srcId="{506BD93E-1C71-44A4-9058-8E4489189FF6}" destId="{5E9D11E9-98BF-4C71-B689-7A2A59CC0C1D}" srcOrd="2" destOrd="0" presId="urn:microsoft.com/office/officeart/2005/8/layout/hierarchy3"/>
    <dgm:cxn modelId="{AEE36E55-C9E1-4BBA-AC95-505CFCBCD00B}" type="presParOf" srcId="{506BD93E-1C71-44A4-9058-8E4489189FF6}" destId="{CFE3E729-3172-4242-BCCD-8D51F5106B1F}" srcOrd="3" destOrd="0" presId="urn:microsoft.com/office/officeart/2005/8/layout/hierarchy3"/>
    <dgm:cxn modelId="{29CCE0A1-C622-449B-9783-E66920693159}" type="presParOf" srcId="{3834D697-168E-4275-87F0-407298D348E4}" destId="{8DFA36BB-3FF7-4070-8CAE-970E96BCF101}" srcOrd="1" destOrd="0" presId="urn:microsoft.com/office/officeart/2005/8/layout/hierarchy3"/>
    <dgm:cxn modelId="{673CD291-BA74-479F-88F0-657AD3040CFA}" type="presParOf" srcId="{8DFA36BB-3FF7-4070-8CAE-970E96BCF101}" destId="{685D9A75-F3BA-4CE6-BA83-B370B9135C50}" srcOrd="0" destOrd="0" presId="urn:microsoft.com/office/officeart/2005/8/layout/hierarchy3"/>
    <dgm:cxn modelId="{901561D7-727E-43FD-B919-F3DA11052414}" type="presParOf" srcId="{685D9A75-F3BA-4CE6-BA83-B370B9135C50}" destId="{3B910EB0-E184-421B-89D4-121C8C0AADA7}" srcOrd="0" destOrd="0" presId="urn:microsoft.com/office/officeart/2005/8/layout/hierarchy3"/>
    <dgm:cxn modelId="{36CA0DB5-6375-48E7-BFB6-1E194567C7B5}" type="presParOf" srcId="{685D9A75-F3BA-4CE6-BA83-B370B9135C50}" destId="{A206E565-078B-4DD1-B7EF-73E19E92109A}" srcOrd="1" destOrd="0" presId="urn:microsoft.com/office/officeart/2005/8/layout/hierarchy3"/>
    <dgm:cxn modelId="{21DD3793-E2FE-4614-89B5-3B10AD5FC34E}" type="presParOf" srcId="{8DFA36BB-3FF7-4070-8CAE-970E96BCF101}" destId="{E8D1DD32-5131-42F6-9134-00721B849097}" srcOrd="1" destOrd="0" presId="urn:microsoft.com/office/officeart/2005/8/layout/hierarchy3"/>
    <dgm:cxn modelId="{9356745B-4329-4E6F-BF42-FDDC954EF8DF}" type="presParOf" srcId="{E8D1DD32-5131-42F6-9134-00721B849097}" destId="{466A4973-AC65-4D69-89AA-F6F5D162C741}" srcOrd="0" destOrd="0" presId="urn:microsoft.com/office/officeart/2005/8/layout/hierarchy3"/>
    <dgm:cxn modelId="{FB8AC936-CF12-4CED-AB7A-E45522C882BD}" type="presParOf" srcId="{E8D1DD32-5131-42F6-9134-00721B849097}" destId="{D4EEBAC8-9FCD-437C-8A66-E9E490148DD8}" srcOrd="1" destOrd="0" presId="urn:microsoft.com/office/officeart/2005/8/layout/hierarchy3"/>
    <dgm:cxn modelId="{6BE8D5CF-D675-4BF7-BFF8-DCC0689312E2}" type="presParOf" srcId="{E8D1DD32-5131-42F6-9134-00721B849097}" destId="{F98FE0D8-D91B-493B-A51B-83C466D55C5A}" srcOrd="2" destOrd="0" presId="urn:microsoft.com/office/officeart/2005/8/layout/hierarchy3"/>
    <dgm:cxn modelId="{A1B0C9FA-EDEB-46BC-938C-CDD31DAAA37A}" type="presParOf" srcId="{E8D1DD32-5131-42F6-9134-00721B849097}" destId="{19536310-EE85-4C11-91DD-4657DAAFB3E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28DAEC-06BA-429F-A215-2C1A7A76AD7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it-IT"/>
        </a:p>
      </dgm:t>
    </dgm:pt>
    <dgm:pt modelId="{7D2EC86C-8496-4A7C-9C06-6807FE8011C1}">
      <dgm:prSet phldrT="[Testo]"/>
      <dgm:spPr/>
      <dgm:t>
        <a:bodyPr/>
        <a:lstStyle/>
        <a:p>
          <a:r>
            <a:rPr lang="it-IT" dirty="0"/>
            <a:t>OSSERVAZIONE OVERT</a:t>
          </a:r>
        </a:p>
      </dgm:t>
    </dgm:pt>
    <dgm:pt modelId="{7416E19F-0AD8-4E6F-83F6-1EAF54EFDD8F}" type="parTrans" cxnId="{7B57A402-E2FC-4D7E-B9C1-BA1D121BB468}">
      <dgm:prSet/>
      <dgm:spPr/>
      <dgm:t>
        <a:bodyPr/>
        <a:lstStyle/>
        <a:p>
          <a:endParaRPr lang="it-IT"/>
        </a:p>
      </dgm:t>
    </dgm:pt>
    <dgm:pt modelId="{08CF137B-83FD-4FD8-9543-97B0D02A0016}" type="sibTrans" cxnId="{7B57A402-E2FC-4D7E-B9C1-BA1D121BB468}">
      <dgm:prSet/>
      <dgm:spPr/>
      <dgm:t>
        <a:bodyPr/>
        <a:lstStyle/>
        <a:p>
          <a:endParaRPr lang="it-IT"/>
        </a:p>
      </dgm:t>
    </dgm:pt>
    <dgm:pt modelId="{CC2EA048-1EE9-4E76-8EF3-F1D72B2128AC}">
      <dgm:prSet phldrT="[Testo]" custT="1"/>
      <dgm:spPr/>
      <dgm:t>
        <a:bodyPr/>
        <a:lstStyle/>
        <a:p>
          <a:r>
            <a:rPr lang="it-IT" sz="1400" baseline="0" dirty="0"/>
            <a:t>Il ricercatore dichiara la sua presenza e i suoi obiettivi (ad es. contatta l’amministratore di un forum; pubblica un post indicando ruolo e finalità dell’indagine)</a:t>
          </a:r>
        </a:p>
      </dgm:t>
    </dgm:pt>
    <dgm:pt modelId="{E6AEA9C1-8CB7-4DBE-BCCB-399FA6A4304C}" type="parTrans" cxnId="{E405B85A-E08C-464F-8173-4148C1833248}">
      <dgm:prSet/>
      <dgm:spPr/>
      <dgm:t>
        <a:bodyPr/>
        <a:lstStyle/>
        <a:p>
          <a:endParaRPr lang="it-IT"/>
        </a:p>
      </dgm:t>
    </dgm:pt>
    <dgm:pt modelId="{1FDD76A8-984D-4F14-AB13-5245E2B0F713}" type="sibTrans" cxnId="{E405B85A-E08C-464F-8173-4148C1833248}">
      <dgm:prSet/>
      <dgm:spPr/>
      <dgm:t>
        <a:bodyPr/>
        <a:lstStyle/>
        <a:p>
          <a:endParaRPr lang="it-IT"/>
        </a:p>
      </dgm:t>
    </dgm:pt>
    <dgm:pt modelId="{63603B55-D814-46B2-989B-D0F02BD9BD6E}">
      <dgm:prSet phldrT="[Testo]" custT="1"/>
      <dgm:spPr/>
      <dgm:t>
        <a:bodyPr/>
        <a:lstStyle/>
        <a:p>
          <a:r>
            <a:rPr lang="it-IT" sz="1400" baseline="0" dirty="0"/>
            <a:t>Il ricercatore </a:t>
          </a:r>
          <a:r>
            <a:rPr lang="it-IT" sz="1400" dirty="0"/>
            <a:t>NON</a:t>
          </a:r>
          <a:r>
            <a:rPr lang="it-IT" sz="1400" baseline="0" dirty="0"/>
            <a:t> partecipa all’interazione online</a:t>
          </a:r>
        </a:p>
        <a:p>
          <a:r>
            <a:rPr lang="it-IT" sz="1400" baseline="0" dirty="0"/>
            <a:t>(es. si iscrive ad un gruppo, ma non inserisce commenti)</a:t>
          </a:r>
        </a:p>
        <a:p>
          <a:endParaRPr lang="it-IT" sz="900" dirty="0"/>
        </a:p>
      </dgm:t>
    </dgm:pt>
    <dgm:pt modelId="{6F0EEED4-0A2E-4E5D-A5CC-64E7FD0077E2}" type="parTrans" cxnId="{D2F4F2C4-00FA-4118-8216-8D84B56A917B}">
      <dgm:prSet/>
      <dgm:spPr/>
      <dgm:t>
        <a:bodyPr/>
        <a:lstStyle/>
        <a:p>
          <a:endParaRPr lang="it-IT"/>
        </a:p>
      </dgm:t>
    </dgm:pt>
    <dgm:pt modelId="{7CB230DD-982B-4B5F-A712-7FE8EDEA350B}" type="sibTrans" cxnId="{D2F4F2C4-00FA-4118-8216-8D84B56A917B}">
      <dgm:prSet/>
      <dgm:spPr/>
      <dgm:t>
        <a:bodyPr/>
        <a:lstStyle/>
        <a:p>
          <a:endParaRPr lang="it-IT"/>
        </a:p>
      </dgm:t>
    </dgm:pt>
    <dgm:pt modelId="{93ACA41B-6D8F-44EB-A1E8-C7080B8B92B0}">
      <dgm:prSet phldrT="[Testo]"/>
      <dgm:spPr/>
      <dgm:t>
        <a:bodyPr/>
        <a:lstStyle/>
        <a:p>
          <a:r>
            <a:rPr lang="it-IT" dirty="0"/>
            <a:t>OSSERVAZIONE COVERT</a:t>
          </a:r>
        </a:p>
      </dgm:t>
    </dgm:pt>
    <dgm:pt modelId="{76BEE387-2DD6-4061-BF61-4081C4091079}" type="parTrans" cxnId="{8B4A741F-41F9-4F29-948B-E8685255760F}">
      <dgm:prSet/>
      <dgm:spPr/>
      <dgm:t>
        <a:bodyPr/>
        <a:lstStyle/>
        <a:p>
          <a:endParaRPr lang="it-IT"/>
        </a:p>
      </dgm:t>
    </dgm:pt>
    <dgm:pt modelId="{3B8D0E91-401A-4F8F-8CEA-7CE188602D7C}" type="sibTrans" cxnId="{8B4A741F-41F9-4F29-948B-E8685255760F}">
      <dgm:prSet/>
      <dgm:spPr/>
      <dgm:t>
        <a:bodyPr/>
        <a:lstStyle/>
        <a:p>
          <a:endParaRPr lang="it-IT"/>
        </a:p>
      </dgm:t>
    </dgm:pt>
    <dgm:pt modelId="{8DF7CAE6-B104-4928-99D5-83A19ED616CB}">
      <dgm:prSet phldrT="[Testo]" custT="1"/>
      <dgm:spPr/>
      <dgm:t>
        <a:bodyPr/>
        <a:lstStyle/>
        <a:p>
          <a:r>
            <a:rPr lang="it-IT" sz="1400" baseline="0" dirty="0"/>
            <a:t>Il ricercatore non dichiara la sua vera identità, tanto meno gli scopi della sua ricerca</a:t>
          </a:r>
        </a:p>
      </dgm:t>
    </dgm:pt>
    <dgm:pt modelId="{D441AC51-EE5A-46E2-A6B3-50AF2E626F6B}" type="parTrans" cxnId="{0AA4C6AB-1BE9-4F52-A151-22F5A047B8B4}">
      <dgm:prSet/>
      <dgm:spPr/>
      <dgm:t>
        <a:bodyPr/>
        <a:lstStyle/>
        <a:p>
          <a:endParaRPr lang="it-IT"/>
        </a:p>
      </dgm:t>
    </dgm:pt>
    <dgm:pt modelId="{5ED5146D-B890-4E19-BC3A-C4A37DA75A17}" type="sibTrans" cxnId="{0AA4C6AB-1BE9-4F52-A151-22F5A047B8B4}">
      <dgm:prSet/>
      <dgm:spPr/>
      <dgm:t>
        <a:bodyPr/>
        <a:lstStyle/>
        <a:p>
          <a:endParaRPr lang="it-IT"/>
        </a:p>
      </dgm:t>
    </dgm:pt>
    <dgm:pt modelId="{16136DD1-88EA-4630-8A77-4EB051EC174E}">
      <dgm:prSet phldrT="[Testo]" custT="1"/>
      <dgm:spPr/>
      <dgm:t>
        <a:bodyPr/>
        <a:lstStyle/>
        <a:p>
          <a:r>
            <a:rPr lang="it-IT" sz="1400" baseline="0" dirty="0"/>
            <a:t>Accede al campo, ma si astiene dal partecipare alle interazioni online. È un osservatore silenzioso (Lurker)</a:t>
          </a:r>
        </a:p>
        <a:p>
          <a:endParaRPr lang="it-IT" sz="1400" baseline="0" dirty="0"/>
        </a:p>
        <a:p>
          <a:r>
            <a:rPr lang="it-IT" sz="1400" baseline="0" dirty="0"/>
            <a:t>(Problemi etici)</a:t>
          </a:r>
        </a:p>
        <a:p>
          <a:endParaRPr lang="it-IT" sz="900" dirty="0"/>
        </a:p>
      </dgm:t>
    </dgm:pt>
    <dgm:pt modelId="{A747E9BF-905B-4010-B391-6D145695AA26}" type="parTrans" cxnId="{BCEBFDCE-F8B5-408E-9B47-FA16CEF7F684}">
      <dgm:prSet/>
      <dgm:spPr/>
      <dgm:t>
        <a:bodyPr/>
        <a:lstStyle/>
        <a:p>
          <a:endParaRPr lang="it-IT"/>
        </a:p>
      </dgm:t>
    </dgm:pt>
    <dgm:pt modelId="{3C2DE9F7-95A4-4CDE-B4FA-57A3864D386B}" type="sibTrans" cxnId="{BCEBFDCE-F8B5-408E-9B47-FA16CEF7F684}">
      <dgm:prSet/>
      <dgm:spPr/>
      <dgm:t>
        <a:bodyPr/>
        <a:lstStyle/>
        <a:p>
          <a:endParaRPr lang="it-IT"/>
        </a:p>
      </dgm:t>
    </dgm:pt>
    <dgm:pt modelId="{3834D697-168E-4275-87F0-407298D348E4}" type="pres">
      <dgm:prSet presAssocID="{8228DAEC-06BA-429F-A215-2C1A7A76AD7E}" presName="diagram" presStyleCnt="0">
        <dgm:presLayoutVars>
          <dgm:chPref val="1"/>
          <dgm:dir/>
          <dgm:animOne val="branch"/>
          <dgm:animLvl val="lvl"/>
          <dgm:resizeHandles/>
        </dgm:presLayoutVars>
      </dgm:prSet>
      <dgm:spPr/>
    </dgm:pt>
    <dgm:pt modelId="{ADF16CEC-3B75-4473-B49A-CDF7F58E0785}" type="pres">
      <dgm:prSet presAssocID="{7D2EC86C-8496-4A7C-9C06-6807FE8011C1}" presName="root" presStyleCnt="0"/>
      <dgm:spPr/>
    </dgm:pt>
    <dgm:pt modelId="{740FF35D-571B-4CE4-ACE9-4615B238F17E}" type="pres">
      <dgm:prSet presAssocID="{7D2EC86C-8496-4A7C-9C06-6807FE8011C1}" presName="rootComposite" presStyleCnt="0"/>
      <dgm:spPr/>
    </dgm:pt>
    <dgm:pt modelId="{570526FE-221C-4ED3-8F63-089CBEA8509C}" type="pres">
      <dgm:prSet presAssocID="{7D2EC86C-8496-4A7C-9C06-6807FE8011C1}" presName="rootText" presStyleLbl="node1" presStyleIdx="0" presStyleCnt="2" custLinFactNeighborX="-15658" custLinFactNeighborY="1661"/>
      <dgm:spPr/>
    </dgm:pt>
    <dgm:pt modelId="{CD8AAAA5-9037-4289-A659-1EABFEA02AEB}" type="pres">
      <dgm:prSet presAssocID="{7D2EC86C-8496-4A7C-9C06-6807FE8011C1}" presName="rootConnector" presStyleLbl="node1" presStyleIdx="0" presStyleCnt="2"/>
      <dgm:spPr/>
    </dgm:pt>
    <dgm:pt modelId="{506BD93E-1C71-44A4-9058-8E4489189FF6}" type="pres">
      <dgm:prSet presAssocID="{7D2EC86C-8496-4A7C-9C06-6807FE8011C1}" presName="childShape" presStyleCnt="0"/>
      <dgm:spPr/>
    </dgm:pt>
    <dgm:pt modelId="{ADAC2A5C-70BA-4FEB-B1D0-AF6CF1220458}" type="pres">
      <dgm:prSet presAssocID="{E6AEA9C1-8CB7-4DBE-BCCB-399FA6A4304C}" presName="Name13" presStyleLbl="parChTrans1D2" presStyleIdx="0" presStyleCnt="4"/>
      <dgm:spPr/>
    </dgm:pt>
    <dgm:pt modelId="{E8CF9CDD-E434-4886-BD8C-252B8B89496B}" type="pres">
      <dgm:prSet presAssocID="{CC2EA048-1EE9-4E76-8EF3-F1D72B2128AC}" presName="childText" presStyleLbl="bgAcc1" presStyleIdx="0" presStyleCnt="4" custScaleY="143119" custLinFactNeighborX="589" custLinFactNeighborY="-7726">
        <dgm:presLayoutVars>
          <dgm:bulletEnabled val="1"/>
        </dgm:presLayoutVars>
      </dgm:prSet>
      <dgm:spPr/>
    </dgm:pt>
    <dgm:pt modelId="{5E9D11E9-98BF-4C71-B689-7A2A59CC0C1D}" type="pres">
      <dgm:prSet presAssocID="{6F0EEED4-0A2E-4E5D-A5CC-64E7FD0077E2}" presName="Name13" presStyleLbl="parChTrans1D2" presStyleIdx="1" presStyleCnt="4"/>
      <dgm:spPr/>
    </dgm:pt>
    <dgm:pt modelId="{CFE3E729-3172-4242-BCCD-8D51F5106B1F}" type="pres">
      <dgm:prSet presAssocID="{63603B55-D814-46B2-989B-D0F02BD9BD6E}" presName="childText" presStyleLbl="bgAcc1" presStyleIdx="1" presStyleCnt="4" custScaleX="131250" custScaleY="115537" custLinFactNeighborX="-20487" custLinFactNeighborY="-21695">
        <dgm:presLayoutVars>
          <dgm:bulletEnabled val="1"/>
        </dgm:presLayoutVars>
      </dgm:prSet>
      <dgm:spPr/>
    </dgm:pt>
    <dgm:pt modelId="{8DFA36BB-3FF7-4070-8CAE-970E96BCF101}" type="pres">
      <dgm:prSet presAssocID="{93ACA41B-6D8F-44EB-A1E8-C7080B8B92B0}" presName="root" presStyleCnt="0"/>
      <dgm:spPr/>
    </dgm:pt>
    <dgm:pt modelId="{685D9A75-F3BA-4CE6-BA83-B370B9135C50}" type="pres">
      <dgm:prSet presAssocID="{93ACA41B-6D8F-44EB-A1E8-C7080B8B92B0}" presName="rootComposite" presStyleCnt="0"/>
      <dgm:spPr/>
    </dgm:pt>
    <dgm:pt modelId="{3B910EB0-E184-421B-89D4-121C8C0AADA7}" type="pres">
      <dgm:prSet presAssocID="{93ACA41B-6D8F-44EB-A1E8-C7080B8B92B0}" presName="rootText" presStyleLbl="node1" presStyleIdx="1" presStyleCnt="2" custLinFactNeighborX="18127" custLinFactNeighborY="6478"/>
      <dgm:spPr/>
    </dgm:pt>
    <dgm:pt modelId="{A206E565-078B-4DD1-B7EF-73E19E92109A}" type="pres">
      <dgm:prSet presAssocID="{93ACA41B-6D8F-44EB-A1E8-C7080B8B92B0}" presName="rootConnector" presStyleLbl="node1" presStyleIdx="1" presStyleCnt="2"/>
      <dgm:spPr/>
    </dgm:pt>
    <dgm:pt modelId="{E8D1DD32-5131-42F6-9134-00721B849097}" type="pres">
      <dgm:prSet presAssocID="{93ACA41B-6D8F-44EB-A1E8-C7080B8B92B0}" presName="childShape" presStyleCnt="0"/>
      <dgm:spPr/>
    </dgm:pt>
    <dgm:pt modelId="{466A4973-AC65-4D69-89AA-F6F5D162C741}" type="pres">
      <dgm:prSet presAssocID="{D441AC51-EE5A-46E2-A6B3-50AF2E626F6B}" presName="Name13" presStyleLbl="parChTrans1D2" presStyleIdx="2" presStyleCnt="4"/>
      <dgm:spPr/>
    </dgm:pt>
    <dgm:pt modelId="{D4EEBAC8-9FCD-437C-8A66-E9E490148DD8}" type="pres">
      <dgm:prSet presAssocID="{8DF7CAE6-B104-4928-99D5-83A19ED616CB}" presName="childText" presStyleLbl="bgAcc1" presStyleIdx="2" presStyleCnt="4" custLinFactNeighborX="24755" custLinFactNeighborY="-7726">
        <dgm:presLayoutVars>
          <dgm:bulletEnabled val="1"/>
        </dgm:presLayoutVars>
      </dgm:prSet>
      <dgm:spPr/>
    </dgm:pt>
    <dgm:pt modelId="{F98FE0D8-D91B-493B-A51B-83C466D55C5A}" type="pres">
      <dgm:prSet presAssocID="{A747E9BF-905B-4010-B391-6D145695AA26}" presName="Name13" presStyleLbl="parChTrans1D2" presStyleIdx="3" presStyleCnt="4"/>
      <dgm:spPr/>
    </dgm:pt>
    <dgm:pt modelId="{19536310-EE85-4C11-91DD-4657DAAFB3EC}" type="pres">
      <dgm:prSet presAssocID="{16136DD1-88EA-4630-8A77-4EB051EC174E}" presName="childText" presStyleLbl="bgAcc1" presStyleIdx="3" presStyleCnt="4" custScaleY="163972" custLinFactNeighborX="30777" custLinFactNeighborY="-7479">
        <dgm:presLayoutVars>
          <dgm:bulletEnabled val="1"/>
        </dgm:presLayoutVars>
      </dgm:prSet>
      <dgm:spPr/>
    </dgm:pt>
  </dgm:ptLst>
  <dgm:cxnLst>
    <dgm:cxn modelId="{B6088001-48D3-40A1-A45D-96FC2A8CBE00}" type="presOf" srcId="{A747E9BF-905B-4010-B391-6D145695AA26}" destId="{F98FE0D8-D91B-493B-A51B-83C466D55C5A}" srcOrd="0" destOrd="0" presId="urn:microsoft.com/office/officeart/2005/8/layout/hierarchy3"/>
    <dgm:cxn modelId="{E306A901-7E16-4E4F-A162-8AC8368A7DB2}" type="presOf" srcId="{7D2EC86C-8496-4A7C-9C06-6807FE8011C1}" destId="{CD8AAAA5-9037-4289-A659-1EABFEA02AEB}" srcOrd="1" destOrd="0" presId="urn:microsoft.com/office/officeart/2005/8/layout/hierarchy3"/>
    <dgm:cxn modelId="{7B57A402-E2FC-4D7E-B9C1-BA1D121BB468}" srcId="{8228DAEC-06BA-429F-A215-2C1A7A76AD7E}" destId="{7D2EC86C-8496-4A7C-9C06-6807FE8011C1}" srcOrd="0" destOrd="0" parTransId="{7416E19F-0AD8-4E6F-83F6-1EAF54EFDD8F}" sibTransId="{08CF137B-83FD-4FD8-9543-97B0D02A0016}"/>
    <dgm:cxn modelId="{4458D003-BD83-4498-8679-81DB3BD9F797}" type="presOf" srcId="{E6AEA9C1-8CB7-4DBE-BCCB-399FA6A4304C}" destId="{ADAC2A5C-70BA-4FEB-B1D0-AF6CF1220458}" srcOrd="0" destOrd="0" presId="urn:microsoft.com/office/officeart/2005/8/layout/hierarchy3"/>
    <dgm:cxn modelId="{BA901505-67B9-4A9B-96D7-77979E418DAB}" type="presOf" srcId="{D441AC51-EE5A-46E2-A6B3-50AF2E626F6B}" destId="{466A4973-AC65-4D69-89AA-F6F5D162C741}" srcOrd="0" destOrd="0" presId="urn:microsoft.com/office/officeart/2005/8/layout/hierarchy3"/>
    <dgm:cxn modelId="{8B4A741F-41F9-4F29-948B-E8685255760F}" srcId="{8228DAEC-06BA-429F-A215-2C1A7A76AD7E}" destId="{93ACA41B-6D8F-44EB-A1E8-C7080B8B92B0}" srcOrd="1" destOrd="0" parTransId="{76BEE387-2DD6-4061-BF61-4081C4091079}" sibTransId="{3B8D0E91-401A-4F8F-8CEA-7CE188602D7C}"/>
    <dgm:cxn modelId="{BFEC5B2E-D1D7-405E-B094-9429046C4FCD}" type="presOf" srcId="{63603B55-D814-46B2-989B-D0F02BD9BD6E}" destId="{CFE3E729-3172-4242-BCCD-8D51F5106B1F}" srcOrd="0" destOrd="0" presId="urn:microsoft.com/office/officeart/2005/8/layout/hierarchy3"/>
    <dgm:cxn modelId="{71BD7C41-62E0-4A2B-8797-C7D41DA390E4}" type="presOf" srcId="{6F0EEED4-0A2E-4E5D-A5CC-64E7FD0077E2}" destId="{5E9D11E9-98BF-4C71-B689-7A2A59CC0C1D}" srcOrd="0" destOrd="0" presId="urn:microsoft.com/office/officeart/2005/8/layout/hierarchy3"/>
    <dgm:cxn modelId="{84C6A279-E987-4975-96D0-1A9EB6416FB0}" type="presOf" srcId="{93ACA41B-6D8F-44EB-A1E8-C7080B8B92B0}" destId="{A206E565-078B-4DD1-B7EF-73E19E92109A}" srcOrd="1" destOrd="0" presId="urn:microsoft.com/office/officeart/2005/8/layout/hierarchy3"/>
    <dgm:cxn modelId="{E405B85A-E08C-464F-8173-4148C1833248}" srcId="{7D2EC86C-8496-4A7C-9C06-6807FE8011C1}" destId="{CC2EA048-1EE9-4E76-8EF3-F1D72B2128AC}" srcOrd="0" destOrd="0" parTransId="{E6AEA9C1-8CB7-4DBE-BCCB-399FA6A4304C}" sibTransId="{1FDD76A8-984D-4F14-AB13-5245E2B0F713}"/>
    <dgm:cxn modelId="{6883CDA2-E981-48ED-98EC-F57268DC87BF}" type="presOf" srcId="{93ACA41B-6D8F-44EB-A1E8-C7080B8B92B0}" destId="{3B910EB0-E184-421B-89D4-121C8C0AADA7}" srcOrd="0" destOrd="0" presId="urn:microsoft.com/office/officeart/2005/8/layout/hierarchy3"/>
    <dgm:cxn modelId="{4EA538A7-ECA3-48B1-BC47-FD2CE934D06C}" type="presOf" srcId="{8228DAEC-06BA-429F-A215-2C1A7A76AD7E}" destId="{3834D697-168E-4275-87F0-407298D348E4}" srcOrd="0" destOrd="0" presId="urn:microsoft.com/office/officeart/2005/8/layout/hierarchy3"/>
    <dgm:cxn modelId="{1F3C2FA8-1DC1-4677-AB8B-350D3932485B}" type="presOf" srcId="{16136DD1-88EA-4630-8A77-4EB051EC174E}" destId="{19536310-EE85-4C11-91DD-4657DAAFB3EC}" srcOrd="0" destOrd="0" presId="urn:microsoft.com/office/officeart/2005/8/layout/hierarchy3"/>
    <dgm:cxn modelId="{0AA4C6AB-1BE9-4F52-A151-22F5A047B8B4}" srcId="{93ACA41B-6D8F-44EB-A1E8-C7080B8B92B0}" destId="{8DF7CAE6-B104-4928-99D5-83A19ED616CB}" srcOrd="0" destOrd="0" parTransId="{D441AC51-EE5A-46E2-A6B3-50AF2E626F6B}" sibTransId="{5ED5146D-B890-4E19-BC3A-C4A37DA75A17}"/>
    <dgm:cxn modelId="{15FECABB-5E42-4C58-99F2-05447D5423A5}" type="presOf" srcId="{8DF7CAE6-B104-4928-99D5-83A19ED616CB}" destId="{D4EEBAC8-9FCD-437C-8A66-E9E490148DD8}" srcOrd="0" destOrd="0" presId="urn:microsoft.com/office/officeart/2005/8/layout/hierarchy3"/>
    <dgm:cxn modelId="{D2F4F2C4-00FA-4118-8216-8D84B56A917B}" srcId="{7D2EC86C-8496-4A7C-9C06-6807FE8011C1}" destId="{63603B55-D814-46B2-989B-D0F02BD9BD6E}" srcOrd="1" destOrd="0" parTransId="{6F0EEED4-0A2E-4E5D-A5CC-64E7FD0077E2}" sibTransId="{7CB230DD-982B-4B5F-A712-7FE8EDEA350B}"/>
    <dgm:cxn modelId="{BCEBFDCE-F8B5-408E-9B47-FA16CEF7F684}" srcId="{93ACA41B-6D8F-44EB-A1E8-C7080B8B92B0}" destId="{16136DD1-88EA-4630-8A77-4EB051EC174E}" srcOrd="1" destOrd="0" parTransId="{A747E9BF-905B-4010-B391-6D145695AA26}" sibTransId="{3C2DE9F7-95A4-4CDE-B4FA-57A3864D386B}"/>
    <dgm:cxn modelId="{8F5FF8D9-127B-4A37-AA9B-E6557B31B9F2}" type="presOf" srcId="{CC2EA048-1EE9-4E76-8EF3-F1D72B2128AC}" destId="{E8CF9CDD-E434-4886-BD8C-252B8B89496B}" srcOrd="0" destOrd="0" presId="urn:microsoft.com/office/officeart/2005/8/layout/hierarchy3"/>
    <dgm:cxn modelId="{94C2D4E3-EB11-48D3-B53E-D3D7F2CB27E4}" type="presOf" srcId="{7D2EC86C-8496-4A7C-9C06-6807FE8011C1}" destId="{570526FE-221C-4ED3-8F63-089CBEA8509C}" srcOrd="0" destOrd="0" presId="urn:microsoft.com/office/officeart/2005/8/layout/hierarchy3"/>
    <dgm:cxn modelId="{B6EADE13-BA8A-47FA-87A2-EC4B1D93587C}" type="presParOf" srcId="{3834D697-168E-4275-87F0-407298D348E4}" destId="{ADF16CEC-3B75-4473-B49A-CDF7F58E0785}" srcOrd="0" destOrd="0" presId="urn:microsoft.com/office/officeart/2005/8/layout/hierarchy3"/>
    <dgm:cxn modelId="{4037E9B9-D2B0-49C9-AD55-EDF853108C3C}" type="presParOf" srcId="{ADF16CEC-3B75-4473-B49A-CDF7F58E0785}" destId="{740FF35D-571B-4CE4-ACE9-4615B238F17E}" srcOrd="0" destOrd="0" presId="urn:microsoft.com/office/officeart/2005/8/layout/hierarchy3"/>
    <dgm:cxn modelId="{5A9ECE8B-15EE-46FA-952C-9F289F5395A2}" type="presParOf" srcId="{740FF35D-571B-4CE4-ACE9-4615B238F17E}" destId="{570526FE-221C-4ED3-8F63-089CBEA8509C}" srcOrd="0" destOrd="0" presId="urn:microsoft.com/office/officeart/2005/8/layout/hierarchy3"/>
    <dgm:cxn modelId="{FC50FCAF-55D8-46B4-844E-4CFB9B93C374}" type="presParOf" srcId="{740FF35D-571B-4CE4-ACE9-4615B238F17E}" destId="{CD8AAAA5-9037-4289-A659-1EABFEA02AEB}" srcOrd="1" destOrd="0" presId="urn:microsoft.com/office/officeart/2005/8/layout/hierarchy3"/>
    <dgm:cxn modelId="{F06A38D1-F407-4557-83CE-6A7F729B3A13}" type="presParOf" srcId="{ADF16CEC-3B75-4473-B49A-CDF7F58E0785}" destId="{506BD93E-1C71-44A4-9058-8E4489189FF6}" srcOrd="1" destOrd="0" presId="urn:microsoft.com/office/officeart/2005/8/layout/hierarchy3"/>
    <dgm:cxn modelId="{710FEA1F-F924-4BC0-8C47-001E3EB408BA}" type="presParOf" srcId="{506BD93E-1C71-44A4-9058-8E4489189FF6}" destId="{ADAC2A5C-70BA-4FEB-B1D0-AF6CF1220458}" srcOrd="0" destOrd="0" presId="urn:microsoft.com/office/officeart/2005/8/layout/hierarchy3"/>
    <dgm:cxn modelId="{B8E5C6FD-8ED0-4082-89E4-8B41465784F8}" type="presParOf" srcId="{506BD93E-1C71-44A4-9058-8E4489189FF6}" destId="{E8CF9CDD-E434-4886-BD8C-252B8B89496B}" srcOrd="1" destOrd="0" presId="urn:microsoft.com/office/officeart/2005/8/layout/hierarchy3"/>
    <dgm:cxn modelId="{E6EC86AC-5CDF-4B7F-8698-60A50C6C4525}" type="presParOf" srcId="{506BD93E-1C71-44A4-9058-8E4489189FF6}" destId="{5E9D11E9-98BF-4C71-B689-7A2A59CC0C1D}" srcOrd="2" destOrd="0" presId="urn:microsoft.com/office/officeart/2005/8/layout/hierarchy3"/>
    <dgm:cxn modelId="{50DE8A79-615B-4DE2-B03C-B3B1D54BB108}" type="presParOf" srcId="{506BD93E-1C71-44A4-9058-8E4489189FF6}" destId="{CFE3E729-3172-4242-BCCD-8D51F5106B1F}" srcOrd="3" destOrd="0" presId="urn:microsoft.com/office/officeart/2005/8/layout/hierarchy3"/>
    <dgm:cxn modelId="{3D98820A-1A43-43A3-BDC0-D440E6FCF900}" type="presParOf" srcId="{3834D697-168E-4275-87F0-407298D348E4}" destId="{8DFA36BB-3FF7-4070-8CAE-970E96BCF101}" srcOrd="1" destOrd="0" presId="urn:microsoft.com/office/officeart/2005/8/layout/hierarchy3"/>
    <dgm:cxn modelId="{4AAEDB0B-66E1-4F8C-8815-F0E69AFCB405}" type="presParOf" srcId="{8DFA36BB-3FF7-4070-8CAE-970E96BCF101}" destId="{685D9A75-F3BA-4CE6-BA83-B370B9135C50}" srcOrd="0" destOrd="0" presId="urn:microsoft.com/office/officeart/2005/8/layout/hierarchy3"/>
    <dgm:cxn modelId="{1C1C99AA-BA3E-4A61-BE60-36D99E09DCAC}" type="presParOf" srcId="{685D9A75-F3BA-4CE6-BA83-B370B9135C50}" destId="{3B910EB0-E184-421B-89D4-121C8C0AADA7}" srcOrd="0" destOrd="0" presId="urn:microsoft.com/office/officeart/2005/8/layout/hierarchy3"/>
    <dgm:cxn modelId="{67390BC3-7946-41E7-BAFC-C85B33FF3A8C}" type="presParOf" srcId="{685D9A75-F3BA-4CE6-BA83-B370B9135C50}" destId="{A206E565-078B-4DD1-B7EF-73E19E92109A}" srcOrd="1" destOrd="0" presId="urn:microsoft.com/office/officeart/2005/8/layout/hierarchy3"/>
    <dgm:cxn modelId="{5B80A3FB-645D-41B9-87E0-2F2A6065AD5F}" type="presParOf" srcId="{8DFA36BB-3FF7-4070-8CAE-970E96BCF101}" destId="{E8D1DD32-5131-42F6-9134-00721B849097}" srcOrd="1" destOrd="0" presId="urn:microsoft.com/office/officeart/2005/8/layout/hierarchy3"/>
    <dgm:cxn modelId="{16FE9621-9114-4D63-93E2-A30FDE3A7197}" type="presParOf" srcId="{E8D1DD32-5131-42F6-9134-00721B849097}" destId="{466A4973-AC65-4D69-89AA-F6F5D162C741}" srcOrd="0" destOrd="0" presId="urn:microsoft.com/office/officeart/2005/8/layout/hierarchy3"/>
    <dgm:cxn modelId="{1FDDBE2B-51FE-4213-B866-E50ADB9B887E}" type="presParOf" srcId="{E8D1DD32-5131-42F6-9134-00721B849097}" destId="{D4EEBAC8-9FCD-437C-8A66-E9E490148DD8}" srcOrd="1" destOrd="0" presId="urn:microsoft.com/office/officeart/2005/8/layout/hierarchy3"/>
    <dgm:cxn modelId="{913EFBDF-5374-4375-A3C0-2F7678075B39}" type="presParOf" srcId="{E8D1DD32-5131-42F6-9134-00721B849097}" destId="{F98FE0D8-D91B-493B-A51B-83C466D55C5A}" srcOrd="2" destOrd="0" presId="urn:microsoft.com/office/officeart/2005/8/layout/hierarchy3"/>
    <dgm:cxn modelId="{69F6AD1A-C4BA-45A6-AD69-D14431DC26B7}" type="presParOf" srcId="{E8D1DD32-5131-42F6-9134-00721B849097}" destId="{19536310-EE85-4C11-91DD-4657DAAFB3E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0B443F-41F6-434C-BD41-9C71F284088B}">
      <dsp:nvSpPr>
        <dsp:cNvPr id="0" name=""/>
        <dsp:cNvSpPr/>
      </dsp:nvSpPr>
      <dsp:spPr>
        <a:xfrm>
          <a:off x="0" y="0"/>
          <a:ext cx="2223879" cy="11119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it-IT" sz="3200" b="1" kern="1200" dirty="0"/>
            <a:t>Etnografia tradizionale</a:t>
          </a:r>
        </a:p>
      </dsp:txBody>
      <dsp:txXfrm>
        <a:off x="32568" y="32568"/>
        <a:ext cx="2158743" cy="1046803"/>
      </dsp:txXfrm>
    </dsp:sp>
    <dsp:sp modelId="{8926A414-AC74-4394-84AF-B261BDEAB637}">
      <dsp:nvSpPr>
        <dsp:cNvPr id="0" name=""/>
        <dsp:cNvSpPr/>
      </dsp:nvSpPr>
      <dsp:spPr>
        <a:xfrm>
          <a:off x="222387" y="1111939"/>
          <a:ext cx="137102" cy="625081"/>
        </a:xfrm>
        <a:custGeom>
          <a:avLst/>
          <a:gdLst/>
          <a:ahLst/>
          <a:cxnLst/>
          <a:rect l="0" t="0" r="0" b="0"/>
          <a:pathLst>
            <a:path>
              <a:moveTo>
                <a:pt x="0" y="0"/>
              </a:moveTo>
              <a:lnTo>
                <a:pt x="0" y="625081"/>
              </a:lnTo>
              <a:lnTo>
                <a:pt x="137102" y="6250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4BBE24-ECC9-4B13-9B69-8FBA24013DDB}">
      <dsp:nvSpPr>
        <dsp:cNvPr id="0" name=""/>
        <dsp:cNvSpPr/>
      </dsp:nvSpPr>
      <dsp:spPr>
        <a:xfrm>
          <a:off x="359490" y="1181051"/>
          <a:ext cx="1779103" cy="11119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Si basa prevalentemente su interazioni faccia a faccia</a:t>
          </a:r>
        </a:p>
      </dsp:txBody>
      <dsp:txXfrm>
        <a:off x="392058" y="1213619"/>
        <a:ext cx="1713967" cy="1046803"/>
      </dsp:txXfrm>
    </dsp:sp>
    <dsp:sp modelId="{23A2F4F9-BDD8-41D0-90FB-117993BE5A24}">
      <dsp:nvSpPr>
        <dsp:cNvPr id="0" name=""/>
        <dsp:cNvSpPr/>
      </dsp:nvSpPr>
      <dsp:spPr>
        <a:xfrm>
          <a:off x="222387" y="1111939"/>
          <a:ext cx="288344" cy="1910606"/>
        </a:xfrm>
        <a:custGeom>
          <a:avLst/>
          <a:gdLst/>
          <a:ahLst/>
          <a:cxnLst/>
          <a:rect l="0" t="0" r="0" b="0"/>
          <a:pathLst>
            <a:path>
              <a:moveTo>
                <a:pt x="0" y="0"/>
              </a:moveTo>
              <a:lnTo>
                <a:pt x="0" y="1910606"/>
              </a:lnTo>
              <a:lnTo>
                <a:pt x="288344" y="191060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6AA1A8-0F66-476B-A76C-E9BA728BBE39}">
      <dsp:nvSpPr>
        <dsp:cNvPr id="0" name=""/>
        <dsp:cNvSpPr/>
      </dsp:nvSpPr>
      <dsp:spPr>
        <a:xfrm>
          <a:off x="510732" y="2466576"/>
          <a:ext cx="1779103" cy="11119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Campo fisico: comunità, organizzazione, gruppo sociale…</a:t>
          </a:r>
        </a:p>
        <a:p>
          <a:pPr marL="0" lvl="0" indent="0" algn="ctr" defTabSz="577850">
            <a:lnSpc>
              <a:spcPct val="90000"/>
            </a:lnSpc>
            <a:spcBef>
              <a:spcPct val="0"/>
            </a:spcBef>
            <a:spcAft>
              <a:spcPct val="35000"/>
            </a:spcAft>
            <a:buNone/>
          </a:pPr>
          <a:r>
            <a:rPr lang="it-IT" sz="1300" b="1" kern="1200" dirty="0"/>
            <a:t>UN SOLO SITO</a:t>
          </a:r>
        </a:p>
      </dsp:txBody>
      <dsp:txXfrm>
        <a:off x="543300" y="2499144"/>
        <a:ext cx="1713967" cy="1046803"/>
      </dsp:txXfrm>
    </dsp:sp>
    <dsp:sp modelId="{B645E784-4C45-4C87-B93C-7B839BC5C0A3}">
      <dsp:nvSpPr>
        <dsp:cNvPr id="0" name=""/>
        <dsp:cNvSpPr/>
      </dsp:nvSpPr>
      <dsp:spPr>
        <a:xfrm>
          <a:off x="222387" y="1111939"/>
          <a:ext cx="281672" cy="3116438"/>
        </a:xfrm>
        <a:custGeom>
          <a:avLst/>
          <a:gdLst/>
          <a:ahLst/>
          <a:cxnLst/>
          <a:rect l="0" t="0" r="0" b="0"/>
          <a:pathLst>
            <a:path>
              <a:moveTo>
                <a:pt x="0" y="0"/>
              </a:moveTo>
              <a:lnTo>
                <a:pt x="0" y="3116438"/>
              </a:lnTo>
              <a:lnTo>
                <a:pt x="281672" y="31164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AA7980-1449-470B-9785-06C6ADEC0AAA}">
      <dsp:nvSpPr>
        <dsp:cNvPr id="0" name=""/>
        <dsp:cNvSpPr/>
      </dsp:nvSpPr>
      <dsp:spPr>
        <a:xfrm>
          <a:off x="504060" y="3672408"/>
          <a:ext cx="1779103" cy="11119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Più intrusiva:</a:t>
          </a:r>
        </a:p>
        <a:p>
          <a:pPr marL="0" lvl="0" indent="0" algn="ctr" defTabSz="577850">
            <a:lnSpc>
              <a:spcPct val="90000"/>
            </a:lnSpc>
            <a:spcBef>
              <a:spcPct val="0"/>
            </a:spcBef>
            <a:spcAft>
              <a:spcPct val="35000"/>
            </a:spcAft>
            <a:buNone/>
          </a:pPr>
          <a:r>
            <a:rPr lang="it-IT" sz="1300" b="1" kern="1200" dirty="0"/>
            <a:t>L’osservatore è presente sul campo</a:t>
          </a:r>
        </a:p>
      </dsp:txBody>
      <dsp:txXfrm>
        <a:off x="536628" y="3704976"/>
        <a:ext cx="1713967" cy="1046803"/>
      </dsp:txXfrm>
    </dsp:sp>
    <dsp:sp modelId="{A8C954FD-D290-4D09-B6D9-A28FB815E447}">
      <dsp:nvSpPr>
        <dsp:cNvPr id="0" name=""/>
        <dsp:cNvSpPr/>
      </dsp:nvSpPr>
      <dsp:spPr>
        <a:xfrm>
          <a:off x="3157416" y="0"/>
          <a:ext cx="2223879" cy="11119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it-IT" sz="3200" b="1" kern="1200" dirty="0"/>
            <a:t>Etnografia digitale</a:t>
          </a:r>
        </a:p>
      </dsp:txBody>
      <dsp:txXfrm>
        <a:off x="3189984" y="32568"/>
        <a:ext cx="2158743" cy="1046803"/>
      </dsp:txXfrm>
    </dsp:sp>
    <dsp:sp modelId="{DC00F390-3188-43C1-AAFE-A247D10B408F}">
      <dsp:nvSpPr>
        <dsp:cNvPr id="0" name=""/>
        <dsp:cNvSpPr/>
      </dsp:nvSpPr>
      <dsp:spPr>
        <a:xfrm>
          <a:off x="3379804" y="1111939"/>
          <a:ext cx="155707" cy="498693"/>
        </a:xfrm>
        <a:custGeom>
          <a:avLst/>
          <a:gdLst/>
          <a:ahLst/>
          <a:cxnLst/>
          <a:rect l="0" t="0" r="0" b="0"/>
          <a:pathLst>
            <a:path>
              <a:moveTo>
                <a:pt x="0" y="0"/>
              </a:moveTo>
              <a:lnTo>
                <a:pt x="0" y="498693"/>
              </a:lnTo>
              <a:lnTo>
                <a:pt x="155707" y="49869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EE12D55-CEDC-4B9A-83B6-CDE03DDBDCE3}">
      <dsp:nvSpPr>
        <dsp:cNvPr id="0" name=""/>
        <dsp:cNvSpPr/>
      </dsp:nvSpPr>
      <dsp:spPr>
        <a:xfrm>
          <a:off x="3535511" y="1256674"/>
          <a:ext cx="1779103" cy="7079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Si basa prevalentemente su interazioni online</a:t>
          </a:r>
        </a:p>
      </dsp:txBody>
      <dsp:txXfrm>
        <a:off x="3556245" y="1277408"/>
        <a:ext cx="1737635" cy="666448"/>
      </dsp:txXfrm>
    </dsp:sp>
    <dsp:sp modelId="{B6A692C8-C141-419E-A155-5B4881B91B0F}">
      <dsp:nvSpPr>
        <dsp:cNvPr id="0" name=""/>
        <dsp:cNvSpPr/>
      </dsp:nvSpPr>
      <dsp:spPr>
        <a:xfrm>
          <a:off x="3379804" y="1111939"/>
          <a:ext cx="155707" cy="1506583"/>
        </a:xfrm>
        <a:custGeom>
          <a:avLst/>
          <a:gdLst/>
          <a:ahLst/>
          <a:cxnLst/>
          <a:rect l="0" t="0" r="0" b="0"/>
          <a:pathLst>
            <a:path>
              <a:moveTo>
                <a:pt x="0" y="0"/>
              </a:moveTo>
              <a:lnTo>
                <a:pt x="0" y="1506583"/>
              </a:lnTo>
              <a:lnTo>
                <a:pt x="155707" y="150658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77A746-39C2-4CF9-B3A3-C66E3A0A0512}">
      <dsp:nvSpPr>
        <dsp:cNvPr id="0" name=""/>
        <dsp:cNvSpPr/>
      </dsp:nvSpPr>
      <dsp:spPr>
        <a:xfrm>
          <a:off x="3535511" y="2062553"/>
          <a:ext cx="1779103" cy="111193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444500">
            <a:lnSpc>
              <a:spcPct val="90000"/>
            </a:lnSpc>
            <a:spcBef>
              <a:spcPct val="0"/>
            </a:spcBef>
            <a:spcAft>
              <a:spcPct val="35000"/>
            </a:spcAft>
            <a:buNone/>
          </a:pPr>
          <a:r>
            <a:rPr lang="it-IT" sz="1300" b="1" kern="1200" dirty="0"/>
            <a:t>Campi digitali:</a:t>
          </a:r>
        </a:p>
        <a:p>
          <a:pPr marL="0" marR="0" lvl="0" indent="0" algn="ctr" defTabSz="914400" eaLnBrk="1" fontAlgn="auto" latinLnBrk="0" hangingPunct="1">
            <a:lnSpc>
              <a:spcPct val="100000"/>
            </a:lnSpc>
            <a:spcBef>
              <a:spcPct val="0"/>
            </a:spcBef>
            <a:spcAft>
              <a:spcPts val="0"/>
            </a:spcAft>
            <a:buClrTx/>
            <a:buSzTx/>
            <a:buFontTx/>
            <a:buNone/>
            <a:tabLst/>
            <a:defRPr/>
          </a:pPr>
          <a:r>
            <a:rPr lang="it-IT" sz="1300" b="1" kern="1200" dirty="0"/>
            <a:t>Siti, social network, forum, blog…</a:t>
          </a:r>
        </a:p>
        <a:p>
          <a:pPr marL="0" marR="0" lvl="0" indent="0" algn="ctr" defTabSz="914400" eaLnBrk="1" fontAlgn="auto" latinLnBrk="0" hangingPunct="1">
            <a:lnSpc>
              <a:spcPct val="100000"/>
            </a:lnSpc>
            <a:spcBef>
              <a:spcPct val="0"/>
            </a:spcBef>
            <a:spcAft>
              <a:spcPts val="0"/>
            </a:spcAft>
            <a:buClrTx/>
            <a:buSzTx/>
            <a:buFontTx/>
            <a:buNone/>
            <a:tabLst/>
            <a:defRPr/>
          </a:pPr>
          <a:r>
            <a:rPr lang="it-IT" sz="1300" b="1" kern="1200" dirty="0"/>
            <a:t>MULTI SITUATA</a:t>
          </a:r>
        </a:p>
      </dsp:txBody>
      <dsp:txXfrm>
        <a:off x="3568079" y="2095121"/>
        <a:ext cx="1713967" cy="1046803"/>
      </dsp:txXfrm>
    </dsp:sp>
    <dsp:sp modelId="{2B421D78-ED7B-41E2-A764-B2ED04B0131E}">
      <dsp:nvSpPr>
        <dsp:cNvPr id="0" name=""/>
        <dsp:cNvSpPr/>
      </dsp:nvSpPr>
      <dsp:spPr>
        <a:xfrm>
          <a:off x="3379804" y="1111939"/>
          <a:ext cx="148590" cy="3748437"/>
        </a:xfrm>
        <a:custGeom>
          <a:avLst/>
          <a:gdLst/>
          <a:ahLst/>
          <a:cxnLst/>
          <a:rect l="0" t="0" r="0" b="0"/>
          <a:pathLst>
            <a:path>
              <a:moveTo>
                <a:pt x="0" y="0"/>
              </a:moveTo>
              <a:lnTo>
                <a:pt x="0" y="3748437"/>
              </a:lnTo>
              <a:lnTo>
                <a:pt x="148590" y="37484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528DB3-60A1-46C5-B4D8-C8BB281E933E}">
      <dsp:nvSpPr>
        <dsp:cNvPr id="0" name=""/>
        <dsp:cNvSpPr/>
      </dsp:nvSpPr>
      <dsp:spPr>
        <a:xfrm>
          <a:off x="3528394" y="4032443"/>
          <a:ext cx="1779103" cy="16558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Meno intrusiva:</a:t>
          </a:r>
        </a:p>
        <a:p>
          <a:pPr marL="0" lvl="0" indent="0" algn="ctr" defTabSz="577850">
            <a:lnSpc>
              <a:spcPct val="90000"/>
            </a:lnSpc>
            <a:spcBef>
              <a:spcPct val="0"/>
            </a:spcBef>
            <a:spcAft>
              <a:spcPct val="35000"/>
            </a:spcAft>
            <a:buNone/>
          </a:pPr>
          <a:r>
            <a:rPr lang="it-IT" sz="1300" b="1" kern="1200" dirty="0"/>
            <a:t>L’osservatore interagisce con i partecipanti attraverso la comunicazione digitale o può non avere alcuna interazione</a:t>
          </a:r>
        </a:p>
      </dsp:txBody>
      <dsp:txXfrm>
        <a:off x="3576893" y="4080942"/>
        <a:ext cx="1682105" cy="1558869"/>
      </dsp:txXfrm>
    </dsp:sp>
    <dsp:sp modelId="{F45E7E5E-5B1D-443B-96DC-F78A275AFC3B}">
      <dsp:nvSpPr>
        <dsp:cNvPr id="0" name=""/>
        <dsp:cNvSpPr/>
      </dsp:nvSpPr>
      <dsp:spPr>
        <a:xfrm>
          <a:off x="3379804" y="1111939"/>
          <a:ext cx="101142" cy="2457631"/>
        </a:xfrm>
        <a:custGeom>
          <a:avLst/>
          <a:gdLst/>
          <a:ahLst/>
          <a:cxnLst/>
          <a:rect l="0" t="0" r="0" b="0"/>
          <a:pathLst>
            <a:path>
              <a:moveTo>
                <a:pt x="0" y="0"/>
              </a:moveTo>
              <a:lnTo>
                <a:pt x="0" y="2457631"/>
              </a:lnTo>
              <a:lnTo>
                <a:pt x="101142" y="245763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72A861-5BFB-4AAF-ADB4-0484452A4000}">
      <dsp:nvSpPr>
        <dsp:cNvPr id="0" name=""/>
        <dsp:cNvSpPr/>
      </dsp:nvSpPr>
      <dsp:spPr>
        <a:xfrm>
          <a:off x="3480946" y="3240464"/>
          <a:ext cx="1779103" cy="6582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it-IT" sz="1300" b="1" kern="1200" dirty="0"/>
            <a:t>Può prevedere anche una raccolta dati offline  </a:t>
          </a:r>
        </a:p>
      </dsp:txBody>
      <dsp:txXfrm>
        <a:off x="3500224" y="3259742"/>
        <a:ext cx="1740547" cy="6196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0526FE-221C-4ED3-8F63-089CBEA8509C}">
      <dsp:nvSpPr>
        <dsp:cNvPr id="0" name=""/>
        <dsp:cNvSpPr/>
      </dsp:nvSpPr>
      <dsp:spPr>
        <a:xfrm>
          <a:off x="504068" y="72004"/>
          <a:ext cx="2871437" cy="14357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marL="0" lvl="0" indent="0" algn="ctr" defTabSz="1466850">
            <a:lnSpc>
              <a:spcPct val="90000"/>
            </a:lnSpc>
            <a:spcBef>
              <a:spcPct val="0"/>
            </a:spcBef>
            <a:spcAft>
              <a:spcPct val="35000"/>
            </a:spcAft>
            <a:buNone/>
          </a:pPr>
          <a:r>
            <a:rPr lang="it-IT" sz="3300" kern="1200" dirty="0"/>
            <a:t>OSSERVAZIONE OVERT</a:t>
          </a:r>
        </a:p>
      </dsp:txBody>
      <dsp:txXfrm>
        <a:off x="546119" y="114055"/>
        <a:ext cx="2787335" cy="1351616"/>
      </dsp:txXfrm>
    </dsp:sp>
    <dsp:sp modelId="{ADAC2A5C-70BA-4FEB-B1D0-AF6CF1220458}">
      <dsp:nvSpPr>
        <dsp:cNvPr id="0" name=""/>
        <dsp:cNvSpPr/>
      </dsp:nvSpPr>
      <dsp:spPr>
        <a:xfrm>
          <a:off x="791212" y="1507723"/>
          <a:ext cx="216891" cy="1175860"/>
        </a:xfrm>
        <a:custGeom>
          <a:avLst/>
          <a:gdLst/>
          <a:ahLst/>
          <a:cxnLst/>
          <a:rect l="0" t="0" r="0" b="0"/>
          <a:pathLst>
            <a:path>
              <a:moveTo>
                <a:pt x="0" y="0"/>
              </a:moveTo>
              <a:lnTo>
                <a:pt x="0" y="1175860"/>
              </a:lnTo>
              <a:lnTo>
                <a:pt x="216891" y="11758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CF9CDD-E434-4886-BD8C-252B8B89496B}">
      <dsp:nvSpPr>
        <dsp:cNvPr id="0" name=""/>
        <dsp:cNvSpPr/>
      </dsp:nvSpPr>
      <dsp:spPr>
        <a:xfrm>
          <a:off x="1008103" y="1656190"/>
          <a:ext cx="2297150" cy="205478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Il ricercatore dichiara la sua presenza e i suoi obiettivi (ad es. contatta l’amministratore di un forum; pubblica un post indicando ruolo e finalità dell’indagine)</a:t>
          </a:r>
        </a:p>
        <a:p>
          <a:pPr marL="0" lvl="0" indent="0" algn="ctr" defTabSz="622300">
            <a:lnSpc>
              <a:spcPct val="90000"/>
            </a:lnSpc>
            <a:spcBef>
              <a:spcPct val="0"/>
            </a:spcBef>
            <a:spcAft>
              <a:spcPct val="35000"/>
            </a:spcAft>
            <a:buNone/>
          </a:pPr>
          <a:endParaRPr lang="it-IT" sz="1400" kern="1200" baseline="0" dirty="0"/>
        </a:p>
      </dsp:txBody>
      <dsp:txXfrm>
        <a:off x="1068286" y="1716373"/>
        <a:ext cx="2176784" cy="1934420"/>
      </dsp:txXfrm>
    </dsp:sp>
    <dsp:sp modelId="{5E9D11E9-98BF-4C71-B689-7A2A59CC0C1D}">
      <dsp:nvSpPr>
        <dsp:cNvPr id="0" name=""/>
        <dsp:cNvSpPr/>
      </dsp:nvSpPr>
      <dsp:spPr>
        <a:xfrm>
          <a:off x="745492" y="1507723"/>
          <a:ext cx="91440" cy="3354119"/>
        </a:xfrm>
        <a:custGeom>
          <a:avLst/>
          <a:gdLst/>
          <a:ahLst/>
          <a:cxnLst/>
          <a:rect l="0" t="0" r="0" b="0"/>
          <a:pathLst>
            <a:path>
              <a:moveTo>
                <a:pt x="45720" y="0"/>
              </a:moveTo>
              <a:lnTo>
                <a:pt x="45720" y="3354119"/>
              </a:lnTo>
              <a:lnTo>
                <a:pt x="118602" y="335411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E3E729-3172-4242-BCCD-8D51F5106B1F}">
      <dsp:nvSpPr>
        <dsp:cNvPr id="0" name=""/>
        <dsp:cNvSpPr/>
      </dsp:nvSpPr>
      <dsp:spPr>
        <a:xfrm>
          <a:off x="864094" y="4032448"/>
          <a:ext cx="3557366" cy="165878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Partecipa all’interazione online (es. interagisce con i membri di un gruppo online)</a:t>
          </a:r>
        </a:p>
        <a:p>
          <a:pPr marL="0" lvl="0" indent="0" algn="ctr" defTabSz="622300">
            <a:lnSpc>
              <a:spcPct val="90000"/>
            </a:lnSpc>
            <a:spcBef>
              <a:spcPct val="0"/>
            </a:spcBef>
            <a:spcAft>
              <a:spcPct val="35000"/>
            </a:spcAft>
            <a:buNone/>
          </a:pPr>
          <a:r>
            <a:rPr lang="it-IT" sz="1400" kern="1200" baseline="0" dirty="0"/>
            <a:t>Può raccogliere dati sollecitati (es. chiede ai membri del gruppo online di partecipare ad interviste online, focus </a:t>
          </a:r>
          <a:r>
            <a:rPr lang="it-IT" sz="1400" kern="1200" baseline="0" dirty="0" err="1"/>
            <a:t>group</a:t>
          </a:r>
          <a:r>
            <a:rPr lang="it-IT" sz="1400" kern="1200" baseline="0" dirty="0"/>
            <a:t> online, ecc.)</a:t>
          </a:r>
        </a:p>
        <a:p>
          <a:pPr marL="0" lvl="0" indent="0" algn="ctr" defTabSz="622300">
            <a:lnSpc>
              <a:spcPct val="90000"/>
            </a:lnSpc>
            <a:spcBef>
              <a:spcPct val="0"/>
            </a:spcBef>
            <a:spcAft>
              <a:spcPct val="35000"/>
            </a:spcAft>
            <a:buNone/>
          </a:pPr>
          <a:endParaRPr lang="it-IT" sz="1400" kern="1200" baseline="0" dirty="0"/>
        </a:p>
      </dsp:txBody>
      <dsp:txXfrm>
        <a:off x="912678" y="4081032"/>
        <a:ext cx="3460198" cy="1561618"/>
      </dsp:txXfrm>
    </dsp:sp>
    <dsp:sp modelId="{3B910EB0-E184-421B-89D4-121C8C0AADA7}">
      <dsp:nvSpPr>
        <dsp:cNvPr id="0" name=""/>
        <dsp:cNvSpPr/>
      </dsp:nvSpPr>
      <dsp:spPr>
        <a:xfrm>
          <a:off x="4680516" y="72004"/>
          <a:ext cx="2871437" cy="14357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marL="0" lvl="0" indent="0" algn="ctr" defTabSz="1466850">
            <a:lnSpc>
              <a:spcPct val="90000"/>
            </a:lnSpc>
            <a:spcBef>
              <a:spcPct val="0"/>
            </a:spcBef>
            <a:spcAft>
              <a:spcPct val="35000"/>
            </a:spcAft>
            <a:buNone/>
          </a:pPr>
          <a:r>
            <a:rPr lang="it-IT" sz="3300" kern="1200" dirty="0"/>
            <a:t>OSSERVAZIONE COVERT</a:t>
          </a:r>
        </a:p>
      </dsp:txBody>
      <dsp:txXfrm>
        <a:off x="4722567" y="114055"/>
        <a:ext cx="2787335" cy="1351616"/>
      </dsp:txXfrm>
    </dsp:sp>
    <dsp:sp modelId="{466A4973-AC65-4D69-89AA-F6F5D162C741}">
      <dsp:nvSpPr>
        <dsp:cNvPr id="0" name=""/>
        <dsp:cNvSpPr/>
      </dsp:nvSpPr>
      <dsp:spPr>
        <a:xfrm>
          <a:off x="4967660" y="1507723"/>
          <a:ext cx="216914" cy="866327"/>
        </a:xfrm>
        <a:custGeom>
          <a:avLst/>
          <a:gdLst/>
          <a:ahLst/>
          <a:cxnLst/>
          <a:rect l="0" t="0" r="0" b="0"/>
          <a:pathLst>
            <a:path>
              <a:moveTo>
                <a:pt x="0" y="0"/>
              </a:moveTo>
              <a:lnTo>
                <a:pt x="0" y="866327"/>
              </a:lnTo>
              <a:lnTo>
                <a:pt x="216914" y="86632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EEBAC8-9FCD-437C-8A66-E9E490148DD8}">
      <dsp:nvSpPr>
        <dsp:cNvPr id="0" name=""/>
        <dsp:cNvSpPr/>
      </dsp:nvSpPr>
      <dsp:spPr>
        <a:xfrm>
          <a:off x="5184574" y="1656190"/>
          <a:ext cx="2297150" cy="143571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Il ricercatore non dichiara la sua vera identità</a:t>
          </a:r>
        </a:p>
      </dsp:txBody>
      <dsp:txXfrm>
        <a:off x="5226625" y="1698241"/>
        <a:ext cx="2213048" cy="1351616"/>
      </dsp:txXfrm>
    </dsp:sp>
    <dsp:sp modelId="{F98FE0D8-D91B-493B-A51B-83C466D55C5A}">
      <dsp:nvSpPr>
        <dsp:cNvPr id="0" name=""/>
        <dsp:cNvSpPr/>
      </dsp:nvSpPr>
      <dsp:spPr>
        <a:xfrm>
          <a:off x="4967660" y="1507723"/>
          <a:ext cx="432938" cy="2981729"/>
        </a:xfrm>
        <a:custGeom>
          <a:avLst/>
          <a:gdLst/>
          <a:ahLst/>
          <a:cxnLst/>
          <a:rect l="0" t="0" r="0" b="0"/>
          <a:pathLst>
            <a:path>
              <a:moveTo>
                <a:pt x="0" y="0"/>
              </a:moveTo>
              <a:lnTo>
                <a:pt x="0" y="2981729"/>
              </a:lnTo>
              <a:lnTo>
                <a:pt x="432938" y="298172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536310-EE85-4C11-91DD-4657DAAFB3EC}">
      <dsp:nvSpPr>
        <dsp:cNvPr id="0" name=""/>
        <dsp:cNvSpPr/>
      </dsp:nvSpPr>
      <dsp:spPr>
        <a:xfrm>
          <a:off x="5400598" y="3312364"/>
          <a:ext cx="2297150" cy="23541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Accede al campo attraverso un’identità falsa (es. si iscrive ad un gruppo online usando un nickname inventato) e interagisce con gli altri partecipanti fingendosi uno di loro</a:t>
          </a:r>
        </a:p>
        <a:p>
          <a:pPr marL="0" lvl="0" indent="0" algn="ctr" defTabSz="622300">
            <a:lnSpc>
              <a:spcPct val="90000"/>
            </a:lnSpc>
            <a:spcBef>
              <a:spcPct val="0"/>
            </a:spcBef>
            <a:spcAft>
              <a:spcPct val="35000"/>
            </a:spcAft>
            <a:buNone/>
          </a:pPr>
          <a:r>
            <a:rPr lang="it-IT" sz="1400" kern="1200" baseline="0" dirty="0"/>
            <a:t>(Problemi etici)</a:t>
          </a:r>
        </a:p>
        <a:p>
          <a:pPr marL="0" lvl="0" indent="0" algn="ctr" defTabSz="622300">
            <a:lnSpc>
              <a:spcPct val="90000"/>
            </a:lnSpc>
            <a:spcBef>
              <a:spcPct val="0"/>
            </a:spcBef>
            <a:spcAft>
              <a:spcPct val="35000"/>
            </a:spcAft>
            <a:buNone/>
          </a:pPr>
          <a:endParaRPr lang="it-IT" sz="900" kern="1200" dirty="0"/>
        </a:p>
      </dsp:txBody>
      <dsp:txXfrm>
        <a:off x="5467879" y="3379645"/>
        <a:ext cx="2162588" cy="22196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0526FE-221C-4ED3-8F63-089CBEA8509C}">
      <dsp:nvSpPr>
        <dsp:cNvPr id="0" name=""/>
        <dsp:cNvSpPr/>
      </dsp:nvSpPr>
      <dsp:spPr>
        <a:xfrm>
          <a:off x="576064" y="26867"/>
          <a:ext cx="2989621" cy="1494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it-IT" sz="3500" kern="1200" dirty="0"/>
            <a:t>OSSERVAZIONE OVERT</a:t>
          </a:r>
        </a:p>
      </dsp:txBody>
      <dsp:txXfrm>
        <a:off x="619845" y="70648"/>
        <a:ext cx="2902059" cy="1407248"/>
      </dsp:txXfrm>
    </dsp:sp>
    <dsp:sp modelId="{ADAC2A5C-70BA-4FEB-B1D0-AF6CF1220458}">
      <dsp:nvSpPr>
        <dsp:cNvPr id="0" name=""/>
        <dsp:cNvSpPr/>
      </dsp:nvSpPr>
      <dsp:spPr>
        <a:xfrm>
          <a:off x="875026" y="1521677"/>
          <a:ext cx="781164" cy="1303064"/>
        </a:xfrm>
        <a:custGeom>
          <a:avLst/>
          <a:gdLst/>
          <a:ahLst/>
          <a:cxnLst/>
          <a:rect l="0" t="0" r="0" b="0"/>
          <a:pathLst>
            <a:path>
              <a:moveTo>
                <a:pt x="0" y="0"/>
              </a:moveTo>
              <a:lnTo>
                <a:pt x="0" y="1303064"/>
              </a:lnTo>
              <a:lnTo>
                <a:pt x="781164" y="13030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CF9CDD-E434-4886-BD8C-252B8B89496B}">
      <dsp:nvSpPr>
        <dsp:cNvPr id="0" name=""/>
        <dsp:cNvSpPr/>
      </dsp:nvSpPr>
      <dsp:spPr>
        <a:xfrm>
          <a:off x="1656190" y="1755062"/>
          <a:ext cx="2391697" cy="213935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Il ricercatore dichiara la sua presenza e i suoi obiettivi (ad es. contatta l’amministratore di un forum; pubblica un post indicando ruolo e finalità dell’indagine)</a:t>
          </a:r>
        </a:p>
      </dsp:txBody>
      <dsp:txXfrm>
        <a:off x="1718850" y="1817722"/>
        <a:ext cx="2266377" cy="2014038"/>
      </dsp:txXfrm>
    </dsp:sp>
    <dsp:sp modelId="{5E9D11E9-98BF-4C71-B689-7A2A59CC0C1D}">
      <dsp:nvSpPr>
        <dsp:cNvPr id="0" name=""/>
        <dsp:cNvSpPr/>
      </dsp:nvSpPr>
      <dsp:spPr>
        <a:xfrm>
          <a:off x="875026" y="1521677"/>
          <a:ext cx="277090" cy="3401165"/>
        </a:xfrm>
        <a:custGeom>
          <a:avLst/>
          <a:gdLst/>
          <a:ahLst/>
          <a:cxnLst/>
          <a:rect l="0" t="0" r="0" b="0"/>
          <a:pathLst>
            <a:path>
              <a:moveTo>
                <a:pt x="0" y="0"/>
              </a:moveTo>
              <a:lnTo>
                <a:pt x="0" y="3401165"/>
              </a:lnTo>
              <a:lnTo>
                <a:pt x="277090" y="340116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E3E729-3172-4242-BCCD-8D51F5106B1F}">
      <dsp:nvSpPr>
        <dsp:cNvPr id="0" name=""/>
        <dsp:cNvSpPr/>
      </dsp:nvSpPr>
      <dsp:spPr>
        <a:xfrm>
          <a:off x="1152116" y="4059313"/>
          <a:ext cx="3139102" cy="172705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Il ricercatore </a:t>
          </a:r>
          <a:r>
            <a:rPr lang="it-IT" sz="1400" kern="1200" dirty="0"/>
            <a:t>NON</a:t>
          </a:r>
          <a:r>
            <a:rPr lang="it-IT" sz="1400" kern="1200" baseline="0" dirty="0"/>
            <a:t> partecipa all’interazione online</a:t>
          </a:r>
        </a:p>
        <a:p>
          <a:pPr marL="0" lvl="0" indent="0" algn="ctr" defTabSz="622300">
            <a:lnSpc>
              <a:spcPct val="90000"/>
            </a:lnSpc>
            <a:spcBef>
              <a:spcPct val="0"/>
            </a:spcBef>
            <a:spcAft>
              <a:spcPct val="35000"/>
            </a:spcAft>
            <a:buNone/>
          </a:pPr>
          <a:r>
            <a:rPr lang="it-IT" sz="1400" kern="1200" baseline="0" dirty="0"/>
            <a:t>(es. si iscrive ad un gruppo, ma non inserisce commenti)</a:t>
          </a:r>
        </a:p>
        <a:p>
          <a:pPr marL="0" lvl="0" indent="0" algn="ctr" defTabSz="622300">
            <a:lnSpc>
              <a:spcPct val="90000"/>
            </a:lnSpc>
            <a:spcBef>
              <a:spcPct val="0"/>
            </a:spcBef>
            <a:spcAft>
              <a:spcPct val="35000"/>
            </a:spcAft>
            <a:buNone/>
          </a:pPr>
          <a:endParaRPr lang="it-IT" sz="900" kern="1200" dirty="0"/>
        </a:p>
      </dsp:txBody>
      <dsp:txXfrm>
        <a:off x="1202700" y="4109897"/>
        <a:ext cx="3037934" cy="1625891"/>
      </dsp:txXfrm>
    </dsp:sp>
    <dsp:sp modelId="{3B910EB0-E184-421B-89D4-121C8C0AADA7}">
      <dsp:nvSpPr>
        <dsp:cNvPr id="0" name=""/>
        <dsp:cNvSpPr/>
      </dsp:nvSpPr>
      <dsp:spPr>
        <a:xfrm>
          <a:off x="5472615" y="98872"/>
          <a:ext cx="2989621" cy="1494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it-IT" sz="3500" kern="1200" dirty="0"/>
            <a:t>OSSERVAZIONE COVERT</a:t>
          </a:r>
        </a:p>
      </dsp:txBody>
      <dsp:txXfrm>
        <a:off x="5516396" y="142653"/>
        <a:ext cx="2902059" cy="1407248"/>
      </dsp:txXfrm>
    </dsp:sp>
    <dsp:sp modelId="{466A4973-AC65-4D69-89AA-F6F5D162C741}">
      <dsp:nvSpPr>
        <dsp:cNvPr id="0" name=""/>
        <dsp:cNvSpPr/>
      </dsp:nvSpPr>
      <dsp:spPr>
        <a:xfrm>
          <a:off x="5771578" y="1593682"/>
          <a:ext cx="349098" cy="908785"/>
        </a:xfrm>
        <a:custGeom>
          <a:avLst/>
          <a:gdLst/>
          <a:ahLst/>
          <a:cxnLst/>
          <a:rect l="0" t="0" r="0" b="0"/>
          <a:pathLst>
            <a:path>
              <a:moveTo>
                <a:pt x="0" y="0"/>
              </a:moveTo>
              <a:lnTo>
                <a:pt x="0" y="908785"/>
              </a:lnTo>
              <a:lnTo>
                <a:pt x="349098" y="90878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EEBAC8-9FCD-437C-8A66-E9E490148DD8}">
      <dsp:nvSpPr>
        <dsp:cNvPr id="0" name=""/>
        <dsp:cNvSpPr/>
      </dsp:nvSpPr>
      <dsp:spPr>
        <a:xfrm>
          <a:off x="6120676" y="1755062"/>
          <a:ext cx="2391697" cy="149481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Il ricercatore non dichiara la sua vera identità, tanto meno gli scopi della sua ricerca</a:t>
          </a:r>
        </a:p>
      </dsp:txBody>
      <dsp:txXfrm>
        <a:off x="6164457" y="1798843"/>
        <a:ext cx="2304135" cy="1407248"/>
      </dsp:txXfrm>
    </dsp:sp>
    <dsp:sp modelId="{F98FE0D8-D91B-493B-A51B-83C466D55C5A}">
      <dsp:nvSpPr>
        <dsp:cNvPr id="0" name=""/>
        <dsp:cNvSpPr/>
      </dsp:nvSpPr>
      <dsp:spPr>
        <a:xfrm>
          <a:off x="5771578" y="1593682"/>
          <a:ext cx="493126" cy="3259121"/>
        </a:xfrm>
        <a:custGeom>
          <a:avLst/>
          <a:gdLst/>
          <a:ahLst/>
          <a:cxnLst/>
          <a:rect l="0" t="0" r="0" b="0"/>
          <a:pathLst>
            <a:path>
              <a:moveTo>
                <a:pt x="0" y="0"/>
              </a:moveTo>
              <a:lnTo>
                <a:pt x="0" y="3259121"/>
              </a:lnTo>
              <a:lnTo>
                <a:pt x="493126" y="325912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536310-EE85-4C11-91DD-4657DAAFB3EC}">
      <dsp:nvSpPr>
        <dsp:cNvPr id="0" name=""/>
        <dsp:cNvSpPr/>
      </dsp:nvSpPr>
      <dsp:spPr>
        <a:xfrm>
          <a:off x="6264704" y="3627268"/>
          <a:ext cx="2391697" cy="245107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it-IT" sz="1400" kern="1200" baseline="0" dirty="0"/>
            <a:t>Accede al campo, ma si astiene dal partecipare alle interazioni online. È un osservatore silenzioso (Lurker)</a:t>
          </a:r>
        </a:p>
        <a:p>
          <a:pPr marL="0" lvl="0" indent="0" algn="ctr" defTabSz="622300">
            <a:lnSpc>
              <a:spcPct val="90000"/>
            </a:lnSpc>
            <a:spcBef>
              <a:spcPct val="0"/>
            </a:spcBef>
            <a:spcAft>
              <a:spcPct val="35000"/>
            </a:spcAft>
            <a:buNone/>
          </a:pPr>
          <a:endParaRPr lang="it-IT" sz="1400" kern="1200" baseline="0" dirty="0"/>
        </a:p>
        <a:p>
          <a:pPr marL="0" lvl="0" indent="0" algn="ctr" defTabSz="622300">
            <a:lnSpc>
              <a:spcPct val="90000"/>
            </a:lnSpc>
            <a:spcBef>
              <a:spcPct val="0"/>
            </a:spcBef>
            <a:spcAft>
              <a:spcPct val="35000"/>
            </a:spcAft>
            <a:buNone/>
          </a:pPr>
          <a:r>
            <a:rPr lang="it-IT" sz="1400" kern="1200" baseline="0" dirty="0"/>
            <a:t>(Problemi etici)</a:t>
          </a:r>
        </a:p>
        <a:p>
          <a:pPr marL="0" lvl="0" indent="0" algn="ctr" defTabSz="622300">
            <a:lnSpc>
              <a:spcPct val="90000"/>
            </a:lnSpc>
            <a:spcBef>
              <a:spcPct val="0"/>
            </a:spcBef>
            <a:spcAft>
              <a:spcPct val="35000"/>
            </a:spcAft>
            <a:buNone/>
          </a:pPr>
          <a:endParaRPr lang="it-IT" sz="900" kern="1200" dirty="0"/>
        </a:p>
      </dsp:txBody>
      <dsp:txXfrm>
        <a:off x="6334754" y="3697318"/>
        <a:ext cx="2251597" cy="23109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0449B6-E576-454E-8D63-5808183820E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5C0DD65-01EC-4708-8244-30DAAF2AC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E7AF2FA-4876-4699-B7D1-2E83DDBD6FB0}"/>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8BC925B6-F41E-4704-903E-051B92E421D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3A3994-0F04-4ADB-B254-641512AD189F}"/>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2671246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43185C-3311-481E-943E-A4BE7D3596F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C2101F-800C-47A3-A11A-6771233C13B3}"/>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0406D5E-E368-41C7-9530-428C003244FD}"/>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853CF375-1E15-4F55-BD0E-D9A335DE5C9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683AFAF-A0CA-43BE-BC5F-493B4B1FC551}"/>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25361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46B597B-914B-4D82-926C-152497B4890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C6072D8-84C8-4233-9415-F050EE6645E5}"/>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D66A443-CD6D-43C2-AE88-BC2F36217DBA}"/>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0168234C-F460-4A73-A04D-B80E9972E9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4CA090B-1C25-42F6-A58D-7124AEC4870C}"/>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280015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217C59-C548-4DD2-9C47-D91C8795D78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B23A0E3-6EE4-4914-A716-F9B92DD0A9F1}"/>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F534E7B-AC45-4131-A2AB-7E59A28C26FA}"/>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F49B9BEE-6A31-445A-833B-387199686CD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DB58999-FA2A-48F6-8FA9-4320529D0536}"/>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233613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20F59C-F7BB-4803-9A76-EDC5A3CC0E5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C680160-B1A7-4BDC-BDB3-59EADC9466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2F6103B6-B828-4210-95A1-BD711F95887E}"/>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6CAD20C8-79C7-4633-9A10-43EC2D5616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B92E276-6C2A-463A-A785-636CD6CDA481}"/>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152976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6B61C-12B6-4BCF-BD36-B7BC21F90AE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FC74338-E06B-4A92-B653-3AAFE05A342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D8D8CE5-8BCC-49FD-A812-BC90FD5D4E75}"/>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A508D0F-23AF-4612-8995-FFF8C9D4DF83}"/>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6" name="Segnaposto piè di pagina 5">
            <a:extLst>
              <a:ext uri="{FF2B5EF4-FFF2-40B4-BE49-F238E27FC236}">
                <a16:creationId xmlns:a16="http://schemas.microsoft.com/office/drawing/2014/main" id="{DA30EFD8-1833-4484-B1D2-DDC0D60500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54106B4-F7EB-44A4-B7CF-01A53DADAC14}"/>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2954750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38AC56-E861-4D14-B99E-50A2F8387F3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31F061F-A7B1-4B4D-9AC0-3D2AAF95D7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6CF805C8-FDB0-4FCD-A23F-53ED68133C8E}"/>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F680C13B-BED6-4D31-8468-EE5420183E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9EB48A41-F33D-4A37-A413-A064687E13F0}"/>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C97D76F-9039-4F3E-955C-E2E234F11ABD}"/>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8" name="Segnaposto piè di pagina 7">
            <a:extLst>
              <a:ext uri="{FF2B5EF4-FFF2-40B4-BE49-F238E27FC236}">
                <a16:creationId xmlns:a16="http://schemas.microsoft.com/office/drawing/2014/main" id="{665988B7-7540-4AE3-A7FE-62D903A5539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E01194F-9D16-49C5-8FFB-715FC712FDCB}"/>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4278073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1F6452-1F8C-481F-8431-1BD2A2212F3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CFC8F79-242E-49FA-ABE0-2233348CFD14}"/>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4" name="Segnaposto piè di pagina 3">
            <a:extLst>
              <a:ext uri="{FF2B5EF4-FFF2-40B4-BE49-F238E27FC236}">
                <a16:creationId xmlns:a16="http://schemas.microsoft.com/office/drawing/2014/main" id="{B3B113BF-2F4B-4262-B0E0-00BC03D57EA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AB4053D-F78F-4BC6-BE6F-B0484B1D2552}"/>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80357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B21C618-3778-42E0-AF6D-96E6D7E72DCC}"/>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3" name="Segnaposto piè di pagina 2">
            <a:extLst>
              <a:ext uri="{FF2B5EF4-FFF2-40B4-BE49-F238E27FC236}">
                <a16:creationId xmlns:a16="http://schemas.microsoft.com/office/drawing/2014/main" id="{AAD6ADC7-6E45-4C1F-96A0-A4084453098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327C3F2-C3AE-481C-A64F-D843617030E2}"/>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52215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453CFA-91FD-4955-B35F-DAD703461FB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9547746-D232-46EE-9557-8B66E602EC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84A7BD4-B3B7-4F2E-BB81-FF7EABA50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7CDD579D-47DA-4EFA-A845-AA182A22A54D}"/>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6" name="Segnaposto piè di pagina 5">
            <a:extLst>
              <a:ext uri="{FF2B5EF4-FFF2-40B4-BE49-F238E27FC236}">
                <a16:creationId xmlns:a16="http://schemas.microsoft.com/office/drawing/2014/main" id="{2EFB6A01-A42E-4821-A480-98314FFFAF9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EEDEE5-C47C-478F-B79B-10AC169CF6EB}"/>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1023834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010547-6695-4EAC-9811-242608A1C8E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0C574D8-8327-4014-A83F-FF58EBD74D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2FD5404-722D-470E-8213-A28342E6F4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22B07C23-4CCD-4558-A2AD-CEFC668A0FFE}"/>
              </a:ext>
            </a:extLst>
          </p:cNvPr>
          <p:cNvSpPr>
            <a:spLocks noGrp="1"/>
          </p:cNvSpPr>
          <p:nvPr>
            <p:ph type="dt" sz="half" idx="10"/>
          </p:nvPr>
        </p:nvSpPr>
        <p:spPr/>
        <p:txBody>
          <a:bodyPr/>
          <a:lstStyle/>
          <a:p>
            <a:fld id="{1B7434BB-B139-42EA-9D7D-DCD2B4D4A4F5}" type="datetimeFigureOut">
              <a:rPr lang="it-IT" smtClean="0"/>
              <a:t>08/03/2023</a:t>
            </a:fld>
            <a:endParaRPr lang="it-IT"/>
          </a:p>
        </p:txBody>
      </p:sp>
      <p:sp>
        <p:nvSpPr>
          <p:cNvPr id="6" name="Segnaposto piè di pagina 5">
            <a:extLst>
              <a:ext uri="{FF2B5EF4-FFF2-40B4-BE49-F238E27FC236}">
                <a16:creationId xmlns:a16="http://schemas.microsoft.com/office/drawing/2014/main" id="{117C1427-FB66-4FC9-8272-222D30CCDD8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08106D1-2F09-4AFA-83DF-05D24E933166}"/>
              </a:ext>
            </a:extLst>
          </p:cNvPr>
          <p:cNvSpPr>
            <a:spLocks noGrp="1"/>
          </p:cNvSpPr>
          <p:nvPr>
            <p:ph type="sldNum" sz="quarter" idx="12"/>
          </p:nvPr>
        </p:nvSpPr>
        <p:spPr/>
        <p:txBody>
          <a:bodyPr/>
          <a:lstStyle/>
          <a:p>
            <a:fld id="{ED2CD806-8EEE-4A42-8EAC-BA1947F44C45}" type="slidenum">
              <a:rPr lang="it-IT" smtClean="0"/>
              <a:t>‹N›</a:t>
            </a:fld>
            <a:endParaRPr lang="it-IT"/>
          </a:p>
        </p:txBody>
      </p:sp>
    </p:spTree>
    <p:extLst>
      <p:ext uri="{BB962C8B-B14F-4D97-AF65-F5344CB8AC3E}">
        <p14:creationId xmlns:p14="http://schemas.microsoft.com/office/powerpoint/2010/main" val="57343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7A410F1-4F6D-451E-9AEA-F67D97E25E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6AC468C-4CD7-437D-B230-CF7BB5D110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896C3C9-F61E-462D-AA23-DD05172771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7434BB-B139-42EA-9D7D-DCD2B4D4A4F5}" type="datetimeFigureOut">
              <a:rPr lang="it-IT" smtClean="0"/>
              <a:t>08/03/2023</a:t>
            </a:fld>
            <a:endParaRPr lang="it-IT"/>
          </a:p>
        </p:txBody>
      </p:sp>
      <p:sp>
        <p:nvSpPr>
          <p:cNvPr id="5" name="Segnaposto piè di pagina 4">
            <a:extLst>
              <a:ext uri="{FF2B5EF4-FFF2-40B4-BE49-F238E27FC236}">
                <a16:creationId xmlns:a16="http://schemas.microsoft.com/office/drawing/2014/main" id="{E22D4CC9-D535-48B6-B06F-7F8355B8D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95B6F04-C110-4E3F-A766-37B14A6747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2CD806-8EEE-4A42-8EAC-BA1947F44C45}" type="slidenum">
              <a:rPr lang="it-IT" smtClean="0"/>
              <a:t>‹N›</a:t>
            </a:fld>
            <a:endParaRPr lang="it-IT"/>
          </a:p>
        </p:txBody>
      </p:sp>
    </p:spTree>
    <p:extLst>
      <p:ext uri="{BB962C8B-B14F-4D97-AF65-F5344CB8AC3E}">
        <p14:creationId xmlns:p14="http://schemas.microsoft.com/office/powerpoint/2010/main" val="213437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hyperlink" Target="http://en.wikipedia.org/wiki/DuckDuckGo" TargetMode="External"/><Relationship Id="rId13" Type="http://schemas.openxmlformats.org/officeDocument/2006/relationships/hyperlink" Target="http://en.wikipedia.org/wiki/Qwant" TargetMode="External"/><Relationship Id="rId18" Type="http://schemas.openxmlformats.org/officeDocument/2006/relationships/hyperlink" Target="http://en.wikipedia.org/wiki/Youdao" TargetMode="External"/><Relationship Id="rId3" Type="http://schemas.openxmlformats.org/officeDocument/2006/relationships/hyperlink" Target="http://en.wikipedia.org/wiki/Chinese_language" TargetMode="External"/><Relationship Id="rId7" Type="http://schemas.openxmlformats.org/officeDocument/2006/relationships/hyperlink" Target="http://en.wikipedia.org/wiki/English_language" TargetMode="External"/><Relationship Id="rId12" Type="http://schemas.openxmlformats.org/officeDocument/2006/relationships/hyperlink" Target="http://en.wikipedia.org/wiki/Munax" TargetMode="External"/><Relationship Id="rId17" Type="http://schemas.openxmlformats.org/officeDocument/2006/relationships/hyperlink" Target="http://en.wikipedia.org/wiki/Yandex_Search" TargetMode="External"/><Relationship Id="rId2" Type="http://schemas.openxmlformats.org/officeDocument/2006/relationships/hyperlink" Target="http://en.wikipedia.org/wiki/Baidu" TargetMode="External"/><Relationship Id="rId16" Type="http://schemas.openxmlformats.org/officeDocument/2006/relationships/hyperlink" Target="http://en.wikipedia.org/wiki/Yahoo!_Search" TargetMode="External"/><Relationship Id="rId1" Type="http://schemas.openxmlformats.org/officeDocument/2006/relationships/slideLayout" Target="../slideLayouts/slideLayout2.xml"/><Relationship Id="rId6" Type="http://schemas.openxmlformats.org/officeDocument/2006/relationships/hyperlink" Target="http://en.wikipedia.org/wiki/Blekko" TargetMode="External"/><Relationship Id="rId11" Type="http://schemas.openxmlformats.org/officeDocument/2006/relationships/hyperlink" Target="http://en.wikipedia.org/wiki/Google_Search" TargetMode="External"/><Relationship Id="rId5" Type="http://schemas.openxmlformats.org/officeDocument/2006/relationships/hyperlink" Target="http://en.wikipedia.org/wiki/Bing" TargetMode="External"/><Relationship Id="rId15" Type="http://schemas.openxmlformats.org/officeDocument/2006/relationships/hyperlink" Target="http://en.wikipedia.org/wiki/Soso.com" TargetMode="External"/><Relationship Id="rId10" Type="http://schemas.openxmlformats.org/officeDocument/2006/relationships/hyperlink" Target="http://en.wikipedia.org/wiki/Gigablast" TargetMode="External"/><Relationship Id="rId19" Type="http://schemas.openxmlformats.org/officeDocument/2006/relationships/hyperlink" Target="http://en.wikipedia.org/wiki/List_of_search_engines" TargetMode="External"/><Relationship Id="rId4" Type="http://schemas.openxmlformats.org/officeDocument/2006/relationships/hyperlink" Target="http://en.wikipedia.org/wiki/Japanese_language" TargetMode="External"/><Relationship Id="rId9" Type="http://schemas.openxmlformats.org/officeDocument/2006/relationships/hyperlink" Target="http://en.wikipedia.org/wiki/Exalead" TargetMode="External"/><Relationship Id="rId14" Type="http://schemas.openxmlformats.org/officeDocument/2006/relationships/hyperlink" Target="http://en.wikipedia.org/wiki/Sogou"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3" Type="http://schemas.openxmlformats.org/officeDocument/2006/relationships/hyperlink" Target="http://search.netscape.com/" TargetMode="External"/><Relationship Id="rId18" Type="http://schemas.openxmlformats.org/officeDocument/2006/relationships/hyperlink" Target="http://www.aladin.de/" TargetMode="External"/><Relationship Id="rId26" Type="http://schemas.openxmlformats.org/officeDocument/2006/relationships/hyperlink" Target="http://www.alltheweb.com/" TargetMode="External"/><Relationship Id="rId39" Type="http://schemas.openxmlformats.org/officeDocument/2006/relationships/hyperlink" Target="http://www.cerca.com/" TargetMode="External"/><Relationship Id="rId21" Type="http://schemas.openxmlformats.org/officeDocument/2006/relationships/hyperlink" Target="http://www.lycos.com/" TargetMode="External"/><Relationship Id="rId34" Type="http://schemas.openxmlformats.org/officeDocument/2006/relationships/hyperlink" Target="http://www.surfwax.com/" TargetMode="External"/><Relationship Id="rId42" Type="http://schemas.openxmlformats.org/officeDocument/2006/relationships/hyperlink" Target="http://www.arianna.it/" TargetMode="External"/><Relationship Id="rId47" Type="http://schemas.openxmlformats.org/officeDocument/2006/relationships/hyperlink" Target="http://www.supereva.it/" TargetMode="External"/><Relationship Id="rId50" Type="http://schemas.openxmlformats.org/officeDocument/2006/relationships/hyperlink" Target="http://www.top-motori.it/motori-di-ricerca.htm" TargetMode="External"/><Relationship Id="rId7" Type="http://schemas.openxmlformats.org/officeDocument/2006/relationships/hyperlink" Target="http://www.google.it/" TargetMode="External"/><Relationship Id="rId2" Type="http://schemas.openxmlformats.org/officeDocument/2006/relationships/hyperlink" Target="http://www.search.com/" TargetMode="External"/><Relationship Id="rId16" Type="http://schemas.openxmlformats.org/officeDocument/2006/relationships/hyperlink" Target="http://www.about.com/" TargetMode="External"/><Relationship Id="rId29" Type="http://schemas.openxmlformats.org/officeDocument/2006/relationships/hyperlink" Target="http://www.volila.fr/" TargetMode="External"/><Relationship Id="rId11" Type="http://schemas.openxmlformats.org/officeDocument/2006/relationships/hyperlink" Target="http://www.fazzle.com/" TargetMode="External"/><Relationship Id="rId24" Type="http://schemas.openxmlformats.org/officeDocument/2006/relationships/hyperlink" Target="http://www.mamma.com/" TargetMode="External"/><Relationship Id="rId32" Type="http://schemas.openxmlformats.org/officeDocument/2006/relationships/hyperlink" Target="http://www.profusion.com/" TargetMode="External"/><Relationship Id="rId37" Type="http://schemas.openxmlformats.org/officeDocument/2006/relationships/hyperlink" Target="http://www.widow.com/" TargetMode="External"/><Relationship Id="rId40" Type="http://schemas.openxmlformats.org/officeDocument/2006/relationships/hyperlink" Target="http://www.globalmotors.it/" TargetMode="External"/><Relationship Id="rId45" Type="http://schemas.openxmlformats.org/officeDocument/2006/relationships/hyperlink" Target="http://www.excite.it/" TargetMode="External"/><Relationship Id="rId5" Type="http://schemas.openxmlformats.org/officeDocument/2006/relationships/hyperlink" Target="http://www.wisenut.com/" TargetMode="External"/><Relationship Id="rId15" Type="http://schemas.openxmlformats.org/officeDocument/2006/relationships/hyperlink" Target="http://www.infospace.com/" TargetMode="External"/><Relationship Id="rId23" Type="http://schemas.openxmlformats.org/officeDocument/2006/relationships/hyperlink" Target="http://www.virgilio.it/" TargetMode="External"/><Relationship Id="rId28" Type="http://schemas.openxmlformats.org/officeDocument/2006/relationships/hyperlink" Target="http://www.multimeta.com/" TargetMode="External"/><Relationship Id="rId36" Type="http://schemas.openxmlformats.org/officeDocument/2006/relationships/hyperlink" Target="http://www.msn.it/" TargetMode="External"/><Relationship Id="rId49" Type="http://schemas.openxmlformats.org/officeDocument/2006/relationships/hyperlink" Target="http://www.goldenclic.it/" TargetMode="External"/><Relationship Id="rId10" Type="http://schemas.openxmlformats.org/officeDocument/2006/relationships/hyperlink" Target="http://www.looksmart.com/" TargetMode="External"/><Relationship Id="rId19" Type="http://schemas.openxmlformats.org/officeDocument/2006/relationships/hyperlink" Target="http://www.espotting.com/" TargetMode="External"/><Relationship Id="rId31" Type="http://schemas.openxmlformats.org/officeDocument/2006/relationships/hyperlink" Target="http://www.ah-ha.com/" TargetMode="External"/><Relationship Id="rId44" Type="http://schemas.openxmlformats.org/officeDocument/2006/relationships/hyperlink" Target="http://search.tiscali.it/" TargetMode="External"/><Relationship Id="rId4" Type="http://schemas.openxmlformats.org/officeDocument/2006/relationships/hyperlink" Target="http://www.askjeeves.com/" TargetMode="External"/><Relationship Id="rId9" Type="http://schemas.openxmlformats.org/officeDocument/2006/relationships/hyperlink" Target="http://www.teoma.com/" TargetMode="External"/><Relationship Id="rId14" Type="http://schemas.openxmlformats.org/officeDocument/2006/relationships/hyperlink" Target="http://www.yahoo.com/" TargetMode="External"/><Relationship Id="rId22" Type="http://schemas.openxmlformats.org/officeDocument/2006/relationships/hyperlink" Target="http://www.dmoz.org/" TargetMode="External"/><Relationship Id="rId27" Type="http://schemas.openxmlformats.org/officeDocument/2006/relationships/hyperlink" Target="http://www.excite.com/" TargetMode="External"/><Relationship Id="rId30" Type="http://schemas.openxmlformats.org/officeDocument/2006/relationships/hyperlink" Target="http://www.hotbot.com/" TargetMode="External"/><Relationship Id="rId35" Type="http://schemas.openxmlformats.org/officeDocument/2006/relationships/hyperlink" Target="http://www.vivisimo.com/" TargetMode="External"/><Relationship Id="rId43" Type="http://schemas.openxmlformats.org/officeDocument/2006/relationships/hyperlink" Target="http://www.lycos.it/" TargetMode="External"/><Relationship Id="rId48" Type="http://schemas.openxmlformats.org/officeDocument/2006/relationships/hyperlink" Target="http://www.iltrovatore.it/" TargetMode="External"/><Relationship Id="rId8" Type="http://schemas.openxmlformats.org/officeDocument/2006/relationships/hyperlink" Target="http://www.overture.com/" TargetMode="External"/><Relationship Id="rId51" Type="http://schemas.openxmlformats.org/officeDocument/2006/relationships/hyperlink" Target="http://www.ilmotore.com/" TargetMode="External"/><Relationship Id="rId3" Type="http://schemas.openxmlformats.org/officeDocument/2006/relationships/hyperlink" Target="http://www.altavista.com/" TargetMode="External"/><Relationship Id="rId12" Type="http://schemas.openxmlformats.org/officeDocument/2006/relationships/hyperlink" Target="http://www.msn.com/" TargetMode="External"/><Relationship Id="rId17" Type="http://schemas.openxmlformats.org/officeDocument/2006/relationships/hyperlink" Target="http://www.ixquick.com/" TargetMode="External"/><Relationship Id="rId25" Type="http://schemas.openxmlformats.org/officeDocument/2006/relationships/hyperlink" Target="http://www.metacrawler.com/" TargetMode="External"/><Relationship Id="rId33" Type="http://schemas.openxmlformats.org/officeDocument/2006/relationships/hyperlink" Target="http://www.aol.com/" TargetMode="External"/><Relationship Id="rId38" Type="http://schemas.openxmlformats.org/officeDocument/2006/relationships/hyperlink" Target="http://www.kanoodle.com/" TargetMode="External"/><Relationship Id="rId46" Type="http://schemas.openxmlformats.org/officeDocument/2006/relationships/hyperlink" Target="http://www.yahoo.it/" TargetMode="External"/><Relationship Id="rId20" Type="http://schemas.openxmlformats.org/officeDocument/2006/relationships/hyperlink" Target="http://www.findwhat.com/" TargetMode="External"/><Relationship Id="rId41" Type="http://schemas.openxmlformats.org/officeDocument/2006/relationships/hyperlink" Target="http://www.altavista.it/" TargetMode="External"/><Relationship Id="rId1" Type="http://schemas.openxmlformats.org/officeDocument/2006/relationships/slideLayout" Target="../slideLayouts/slideLayout2.xml"/><Relationship Id="rId6" Type="http://schemas.openxmlformats.org/officeDocument/2006/relationships/hyperlink" Target="http://www.dogpile.co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adwords.google.com/KeywordPlanner" TargetMode="External"/><Relationship Id="rId7" Type="http://schemas.openxmlformats.org/officeDocument/2006/relationships/hyperlink" Target="http://it.majesticseo.com/" TargetMode="External"/><Relationship Id="rId2" Type="http://schemas.openxmlformats.org/officeDocument/2006/relationships/hyperlink" Target="http://ubersuggest.org/" TargetMode="External"/><Relationship Id="rId1" Type="http://schemas.openxmlformats.org/officeDocument/2006/relationships/slideLayout" Target="../slideLayouts/slideLayout2.xml"/><Relationship Id="rId6" Type="http://schemas.openxmlformats.org/officeDocument/2006/relationships/hyperlink" Target="https://ahrefs.com/" TargetMode="External"/><Relationship Id="rId5" Type="http://schemas.openxmlformats.org/officeDocument/2006/relationships/hyperlink" Target="http://it.semrush.com/it/" TargetMode="External"/><Relationship Id="rId4" Type="http://schemas.openxmlformats.org/officeDocument/2006/relationships/hyperlink" Target="http://www.wordtracker.com/"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pressure.to/qda/"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hyperlink" Target="https://scraperwiki.com/help/twitter-search/" TargetMode="External"/><Relationship Id="rId2" Type="http://schemas.openxmlformats.org/officeDocument/2006/relationships/hyperlink" Target="http://cat.ucsur.pitt.edu/" TargetMode="External"/><Relationship Id="rId1" Type="http://schemas.openxmlformats.org/officeDocument/2006/relationships/slideLayout" Target="../slideLayouts/slideLayout2.xml"/><Relationship Id="rId4" Type="http://schemas.openxmlformats.org/officeDocument/2006/relationships/hyperlink" Target="http://scrapy.org/"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aoir.org/wp-content/uploads/2017/01/aoir_ethics_graphic_2016.pdf"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729406-E8F1-4550-B64D-DFEBD33FC6B6}"/>
              </a:ext>
            </a:extLst>
          </p:cNvPr>
          <p:cNvSpPr>
            <a:spLocks noGrp="1"/>
          </p:cNvSpPr>
          <p:nvPr>
            <p:ph type="ctrTitle"/>
          </p:nvPr>
        </p:nvSpPr>
        <p:spPr>
          <a:xfrm>
            <a:off x="1418492" y="1632317"/>
            <a:ext cx="9144000" cy="2387600"/>
          </a:xfrm>
        </p:spPr>
        <p:txBody>
          <a:bodyPr>
            <a:normAutofit fontScale="90000"/>
          </a:bodyPr>
          <a:lstStyle/>
          <a:p>
            <a:r>
              <a:rPr lang="it-IT" b="1" dirty="0">
                <a:effectLst>
                  <a:outerShdw blurRad="38100" dist="38100" dir="2700000" algn="tl">
                    <a:srgbClr val="000000">
                      <a:alpha val="43137"/>
                    </a:srgbClr>
                  </a:outerShdw>
                </a:effectLst>
              </a:rPr>
              <a:t>Dall’etnografia tradizionale </a:t>
            </a:r>
            <a:br>
              <a:rPr lang="it-IT" b="1" dirty="0">
                <a:effectLst>
                  <a:outerShdw blurRad="38100" dist="38100" dir="2700000" algn="tl">
                    <a:srgbClr val="000000">
                      <a:alpha val="43137"/>
                    </a:srgbClr>
                  </a:outerShdw>
                </a:effectLst>
              </a:rPr>
            </a:br>
            <a:r>
              <a:rPr lang="it-IT" b="1" dirty="0">
                <a:effectLst>
                  <a:outerShdw blurRad="38100" dist="38100" dir="2700000" algn="tl">
                    <a:srgbClr val="000000">
                      <a:alpha val="43137"/>
                    </a:srgbClr>
                  </a:outerShdw>
                </a:effectLst>
              </a:rPr>
              <a:t>all’etnografia digitale</a:t>
            </a:r>
            <a:br>
              <a:rPr lang="it-IT" b="1" dirty="0">
                <a:effectLst>
                  <a:outerShdw blurRad="38100" dist="38100" dir="2700000" algn="tl">
                    <a:srgbClr val="000000">
                      <a:alpha val="43137"/>
                    </a:srgbClr>
                  </a:outerShdw>
                </a:effectLst>
              </a:rPr>
            </a:br>
            <a:endParaRPr lang="it-IT" dirty="0"/>
          </a:p>
        </p:txBody>
      </p:sp>
    </p:spTree>
    <p:extLst>
      <p:ext uri="{BB962C8B-B14F-4D97-AF65-F5344CB8AC3E}">
        <p14:creationId xmlns:p14="http://schemas.microsoft.com/office/powerpoint/2010/main" val="2154916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9FA07FE9-EBCC-40A8-8DA6-ABB9CF9658C8}"/>
              </a:ext>
            </a:extLst>
          </p:cNvPr>
          <p:cNvPicPr>
            <a:picLocks noChangeAspect="1"/>
          </p:cNvPicPr>
          <p:nvPr/>
        </p:nvPicPr>
        <p:blipFill>
          <a:blip r:embed="rId2"/>
          <a:stretch>
            <a:fillRect/>
          </a:stretch>
        </p:blipFill>
        <p:spPr>
          <a:xfrm>
            <a:off x="2592661" y="363601"/>
            <a:ext cx="6889448" cy="5321905"/>
          </a:xfrm>
          <a:prstGeom prst="rect">
            <a:avLst/>
          </a:prstGeom>
        </p:spPr>
      </p:pic>
      <p:sp>
        <p:nvSpPr>
          <p:cNvPr id="3" name="Rettangolo con angoli arrotondati 2">
            <a:extLst>
              <a:ext uri="{FF2B5EF4-FFF2-40B4-BE49-F238E27FC236}">
                <a16:creationId xmlns:a16="http://schemas.microsoft.com/office/drawing/2014/main" id="{FB672865-E29D-461A-94B3-74729C13D6AB}"/>
              </a:ext>
            </a:extLst>
          </p:cNvPr>
          <p:cNvSpPr/>
          <p:nvPr/>
        </p:nvSpPr>
        <p:spPr>
          <a:xfrm>
            <a:off x="375138" y="6154615"/>
            <a:ext cx="4126524" cy="6271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dirty="0" err="1"/>
              <a:t>Bakardjieva</a:t>
            </a:r>
            <a:r>
              <a:rPr lang="it-IT" dirty="0"/>
              <a:t> [2011]</a:t>
            </a:r>
          </a:p>
        </p:txBody>
      </p:sp>
    </p:spTree>
    <p:extLst>
      <p:ext uri="{BB962C8B-B14F-4D97-AF65-F5344CB8AC3E}">
        <p14:creationId xmlns:p14="http://schemas.microsoft.com/office/powerpoint/2010/main" val="494235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a:xfrm>
            <a:off x="2375085" y="0"/>
            <a:ext cx="7239000" cy="1143000"/>
          </a:xfrm>
        </p:spPr>
        <p:txBody>
          <a:bodyPr>
            <a:normAutofit/>
          </a:bodyPr>
          <a:lstStyle/>
          <a:p>
            <a:r>
              <a:rPr lang="it-IT" sz="2800" dirty="0"/>
              <a:t>1. Individuazione dell’oggetto e delle domande di ricerca</a:t>
            </a:r>
            <a:endParaRPr lang="it-IT" altLang="it-IT" sz="2800" dirty="0"/>
          </a:p>
        </p:txBody>
      </p:sp>
      <p:sp>
        <p:nvSpPr>
          <p:cNvPr id="9" name="Segnaposto contenuto 8"/>
          <p:cNvSpPr>
            <a:spLocks noGrp="1"/>
          </p:cNvSpPr>
          <p:nvPr>
            <p:ph idx="1"/>
          </p:nvPr>
        </p:nvSpPr>
        <p:spPr>
          <a:xfrm>
            <a:off x="6717528" y="3971004"/>
            <a:ext cx="3328988" cy="2257425"/>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pPr algn="ctr">
              <a:spcAft>
                <a:spcPts val="0"/>
              </a:spcAft>
              <a:buNone/>
              <a:defRPr/>
            </a:pPr>
            <a:r>
              <a:rPr lang="it-IT" sz="2400" dirty="0" err="1"/>
              <a:t>Research</a:t>
            </a:r>
            <a:r>
              <a:rPr lang="it-IT" sz="2400" dirty="0"/>
              <a:t> on </a:t>
            </a:r>
            <a:r>
              <a:rPr lang="it-IT" sz="2400" dirty="0" err="1"/>
              <a:t>communities</a:t>
            </a:r>
            <a:r>
              <a:rPr lang="it-IT" sz="2400" dirty="0"/>
              <a:t> online</a:t>
            </a:r>
          </a:p>
        </p:txBody>
      </p:sp>
      <p:sp>
        <p:nvSpPr>
          <p:cNvPr id="4" name="Ovale 3"/>
          <p:cNvSpPr/>
          <p:nvPr/>
        </p:nvSpPr>
        <p:spPr>
          <a:xfrm>
            <a:off x="1547983" y="1412777"/>
            <a:ext cx="5429250" cy="27146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2400" dirty="0"/>
              <a:t>Studiamo un fenomeno che è direttamente connesso alla cultura o alle comunità online</a:t>
            </a:r>
          </a:p>
        </p:txBody>
      </p:sp>
      <p:sp>
        <p:nvSpPr>
          <p:cNvPr id="6" name="Ovale 5"/>
          <p:cNvSpPr/>
          <p:nvPr/>
        </p:nvSpPr>
        <p:spPr>
          <a:xfrm>
            <a:off x="1524000" y="3920999"/>
            <a:ext cx="5429250" cy="2357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2400" dirty="0"/>
              <a:t>Studiamo un fenomeno sociale generale che ha anche aspetti legati ad Internet</a:t>
            </a:r>
          </a:p>
        </p:txBody>
      </p:sp>
      <p:sp>
        <p:nvSpPr>
          <p:cNvPr id="8" name="Freccia a destra 7"/>
          <p:cNvSpPr/>
          <p:nvPr/>
        </p:nvSpPr>
        <p:spPr>
          <a:xfrm>
            <a:off x="6616878" y="1970754"/>
            <a:ext cx="3357562" cy="2000250"/>
          </a:xfrm>
          <a:prstGeom prst="right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it-IT" sz="2400" dirty="0" err="1"/>
              <a:t>Research</a:t>
            </a:r>
            <a:r>
              <a:rPr lang="it-IT" sz="2400" dirty="0"/>
              <a:t> on online </a:t>
            </a:r>
            <a:r>
              <a:rPr lang="it-IT" sz="2400" dirty="0" err="1"/>
              <a:t>communities</a:t>
            </a:r>
            <a:endParaRPr lang="it-IT" sz="2400" dirty="0"/>
          </a:p>
        </p:txBody>
      </p:sp>
      <p:sp>
        <p:nvSpPr>
          <p:cNvPr id="10" name="Ovale 9"/>
          <p:cNvSpPr/>
          <p:nvPr/>
        </p:nvSpPr>
        <p:spPr>
          <a:xfrm>
            <a:off x="9614085" y="2304907"/>
            <a:ext cx="1892176" cy="1285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dirty="0"/>
              <a:t>Es.</a:t>
            </a:r>
          </a:p>
          <a:p>
            <a:pPr algn="ctr">
              <a:defRPr/>
            </a:pPr>
            <a:r>
              <a:rPr lang="it-IT" dirty="0"/>
              <a:t>4chan.org</a:t>
            </a:r>
          </a:p>
          <a:p>
            <a:pPr algn="ctr">
              <a:defRPr/>
            </a:pPr>
            <a:r>
              <a:rPr lang="it-IT" dirty="0"/>
              <a:t>Reddit.com </a:t>
            </a:r>
          </a:p>
        </p:txBody>
      </p:sp>
      <p:sp>
        <p:nvSpPr>
          <p:cNvPr id="11" name="Ovale 10"/>
          <p:cNvSpPr/>
          <p:nvPr/>
        </p:nvSpPr>
        <p:spPr>
          <a:xfrm>
            <a:off x="9614085" y="4584775"/>
            <a:ext cx="2000250" cy="1214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dirty="0"/>
              <a:t>Es. Movimento 5 Stelle</a:t>
            </a:r>
          </a:p>
        </p:txBody>
      </p:sp>
    </p:spTree>
    <p:extLst>
      <p:ext uri="{BB962C8B-B14F-4D97-AF65-F5344CB8AC3E}">
        <p14:creationId xmlns:p14="http://schemas.microsoft.com/office/powerpoint/2010/main" val="3184653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bg/>
                                          </p:spTgt>
                                        </p:tgtEl>
                                        <p:attrNameLst>
                                          <p:attrName>style.visibility</p:attrName>
                                        </p:attrNameLst>
                                      </p:cBhvr>
                                      <p:to>
                                        <p:strVal val="visible"/>
                                      </p:to>
                                    </p:set>
                                    <p:animEffect transition="in" filter="diamond(in)">
                                      <p:cBhvr>
                                        <p:cTn id="12" dur="2000"/>
                                        <p:tgtEl>
                                          <p:spTgt spid="9">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diamond(in)">
                                      <p:cBhvr>
                                        <p:cTn id="17"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idx="1"/>
          </p:nvPr>
        </p:nvSpPr>
        <p:spPr>
          <a:xfrm>
            <a:off x="1524000" y="142876"/>
            <a:ext cx="9144000" cy="6715125"/>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normAutofit fontScale="85000" lnSpcReduction="20000"/>
          </a:bodyPr>
          <a:lstStyle/>
          <a:p>
            <a:pPr algn="ctr">
              <a:spcAft>
                <a:spcPts val="0"/>
              </a:spcAft>
              <a:buNone/>
              <a:defRPr/>
            </a:pPr>
            <a:r>
              <a:rPr lang="it-IT" sz="5100" dirty="0">
                <a:effectLst>
                  <a:outerShdw blurRad="38100" dist="38100" dir="2700000" algn="tl">
                    <a:srgbClr val="000000">
                      <a:alpha val="43137"/>
                    </a:srgbClr>
                  </a:outerShdw>
                </a:effectLst>
              </a:rPr>
              <a:t>Research on online communities</a:t>
            </a:r>
          </a:p>
          <a:p>
            <a:pPr algn="ctr">
              <a:spcAft>
                <a:spcPts val="0"/>
              </a:spcAft>
              <a:buNone/>
              <a:defRPr/>
            </a:pPr>
            <a:endParaRPr lang="it-IT" sz="5100" dirty="0"/>
          </a:p>
          <a:p>
            <a:pPr algn="ctr">
              <a:spcAft>
                <a:spcPts val="0"/>
              </a:spcAft>
              <a:buNone/>
              <a:defRPr/>
            </a:pPr>
            <a:r>
              <a:rPr lang="it-IT" sz="2400" dirty="0"/>
              <a:t>Uno studio di un particolare gruppo di discussione, di un mondo online, di un tipo di comportamento in un social network, di un modello linguistico in un microblog, ecc.</a:t>
            </a:r>
          </a:p>
          <a:p>
            <a:pPr algn="ctr">
              <a:spcAft>
                <a:spcPts val="0"/>
              </a:spcAft>
              <a:buNone/>
              <a:defRPr/>
            </a:pPr>
            <a:r>
              <a:rPr lang="it-IT" sz="2400" dirty="0"/>
              <a:t>Questi studi sono significativi in quanto le comunità online, le identità online, i modelli socio-linguistici online, le </a:t>
            </a:r>
            <a:r>
              <a:rPr lang="it-IT" sz="2400" dirty="0" err="1"/>
              <a:t>cyberculture</a:t>
            </a:r>
            <a:r>
              <a:rPr lang="it-IT" sz="2400" dirty="0"/>
              <a:t>, le relazioni che emergono attraverso la comunicazione mediata da computer e altri tipi di interazioni sociali online costituiscono degli elementi centrali, costrutti di base che la ricerca cerca di comprendere</a:t>
            </a:r>
          </a:p>
          <a:p>
            <a:pPr algn="ctr">
              <a:spcAft>
                <a:spcPts val="0"/>
              </a:spcAft>
              <a:buNone/>
              <a:defRPr/>
            </a:pPr>
            <a:endParaRPr lang="it-IT" sz="2400" dirty="0"/>
          </a:p>
          <a:p>
            <a:pPr algn="ctr">
              <a:spcAft>
                <a:spcPts val="0"/>
              </a:spcAft>
              <a:buNone/>
              <a:defRPr/>
            </a:pPr>
            <a:endParaRPr lang="it-IT" sz="2400" dirty="0"/>
          </a:p>
          <a:p>
            <a:pPr algn="ctr">
              <a:spcAft>
                <a:spcPts val="0"/>
              </a:spcAft>
              <a:buNone/>
              <a:defRPr/>
            </a:pPr>
            <a:endParaRPr lang="it-IT" sz="2400" dirty="0"/>
          </a:p>
          <a:p>
            <a:pPr algn="ctr">
              <a:spcAft>
                <a:spcPts val="0"/>
              </a:spcAft>
              <a:buNone/>
              <a:defRPr/>
            </a:pPr>
            <a:endParaRPr lang="it-IT" sz="2400" dirty="0"/>
          </a:p>
        </p:txBody>
      </p:sp>
      <p:sp>
        <p:nvSpPr>
          <p:cNvPr id="7" name="Ovale 6"/>
          <p:cNvSpPr/>
          <p:nvPr/>
        </p:nvSpPr>
        <p:spPr>
          <a:xfrm>
            <a:off x="2309814" y="5000626"/>
            <a:ext cx="6072187" cy="1857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dirty="0" err="1"/>
              <a:t>Baym</a:t>
            </a:r>
            <a:r>
              <a:rPr lang="it-IT" dirty="0"/>
              <a:t> (1999) soap </a:t>
            </a:r>
            <a:r>
              <a:rPr lang="it-IT" dirty="0" err="1"/>
              <a:t>oper</a:t>
            </a:r>
            <a:r>
              <a:rPr lang="it-IT" dirty="0"/>
              <a:t> newsgroup</a:t>
            </a:r>
          </a:p>
          <a:p>
            <a:pPr algn="ctr">
              <a:defRPr/>
            </a:pPr>
            <a:r>
              <a:rPr lang="it-IT" dirty="0" err="1"/>
              <a:t>Correll</a:t>
            </a:r>
            <a:r>
              <a:rPr lang="it-IT" dirty="0"/>
              <a:t> (1995) </a:t>
            </a:r>
            <a:r>
              <a:rPr lang="it-IT" dirty="0" err="1"/>
              <a:t>Lesbian</a:t>
            </a:r>
            <a:r>
              <a:rPr lang="it-IT" dirty="0"/>
              <a:t> </a:t>
            </a:r>
            <a:r>
              <a:rPr lang="it-IT" dirty="0" err="1"/>
              <a:t>cafè</a:t>
            </a:r>
            <a:r>
              <a:rPr lang="it-IT" dirty="0"/>
              <a:t> online</a:t>
            </a:r>
          </a:p>
          <a:p>
            <a:pPr algn="ctr">
              <a:defRPr/>
            </a:pPr>
            <a:endParaRPr lang="it-IT" dirty="0"/>
          </a:p>
        </p:txBody>
      </p:sp>
    </p:spTree>
    <p:extLst>
      <p:ext uri="{BB962C8B-B14F-4D97-AF65-F5344CB8AC3E}">
        <p14:creationId xmlns:p14="http://schemas.microsoft.com/office/powerpoint/2010/main" val="40081543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r>
              <a:rPr lang="it-IT" dirty="0">
                <a:effectLst>
                  <a:outerShdw blurRad="38100" dist="38100" dir="2700000" algn="tl">
                    <a:srgbClr val="000000">
                      <a:alpha val="43137"/>
                    </a:srgbClr>
                  </a:outerShdw>
                </a:effectLst>
              </a:rPr>
              <a:t>Research on communities online</a:t>
            </a:r>
            <a:br>
              <a:rPr lang="it-IT" dirty="0">
                <a:effectLst>
                  <a:outerShdw blurRad="38100" dist="38100" dir="2700000" algn="tl">
                    <a:srgbClr val="000000">
                      <a:alpha val="43137"/>
                    </a:srgbClr>
                  </a:outerShdw>
                </a:effectLst>
              </a:rPr>
            </a:br>
            <a:endParaRPr lang="it-IT" altLang="it-IT" dirty="0"/>
          </a:p>
        </p:txBody>
      </p:sp>
      <p:sp>
        <p:nvSpPr>
          <p:cNvPr id="5" name="Segnaposto contenuto 8"/>
          <p:cNvSpPr>
            <a:spLocks noGrp="1"/>
          </p:cNvSpPr>
          <p:nvPr>
            <p:ph idx="1"/>
          </p:nvPr>
        </p:nvSpPr>
        <p:spPr>
          <a:xfrm>
            <a:off x="971106" y="604045"/>
            <a:ext cx="10568763" cy="4983163"/>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normAutofit fontScale="55000" lnSpcReduction="20000"/>
          </a:bodyPr>
          <a:lstStyle/>
          <a:p>
            <a:pPr algn="ctr">
              <a:spcAft>
                <a:spcPts val="0"/>
              </a:spcAft>
              <a:buNone/>
              <a:defRPr/>
            </a:pPr>
            <a:endParaRPr lang="it-IT" sz="2400" dirty="0"/>
          </a:p>
          <a:p>
            <a:pPr algn="ctr">
              <a:spcAft>
                <a:spcPts val="0"/>
              </a:spcAft>
              <a:buNone/>
              <a:defRPr/>
            </a:pPr>
            <a:endParaRPr lang="it-IT" dirty="0"/>
          </a:p>
          <a:p>
            <a:pPr algn="ctr">
              <a:spcAft>
                <a:spcPts val="0"/>
              </a:spcAft>
              <a:buNone/>
              <a:defRPr/>
            </a:pPr>
            <a:r>
              <a:rPr lang="it-IT" sz="3800" dirty="0"/>
              <a:t>Esaminare un fenomeno che si compie nella realtà «fisica», ma che si manifesta anche nel cyberspazio pone al ricercatore alcuni dilemmi su quale spazio dedicare nello studio e quale peso attribuire alla componente online in relazione all’orientamento della teoria. </a:t>
            </a:r>
          </a:p>
          <a:p>
            <a:pPr algn="ctr">
              <a:spcAft>
                <a:spcPts val="0"/>
              </a:spcAft>
              <a:buNone/>
              <a:defRPr/>
            </a:pPr>
            <a:r>
              <a:rPr lang="it-IT" sz="3800" dirty="0"/>
              <a:t>Secondo </a:t>
            </a:r>
            <a:r>
              <a:rPr lang="it-IT" sz="3800" dirty="0" err="1"/>
              <a:t>Kozinets</a:t>
            </a:r>
            <a:r>
              <a:rPr lang="it-IT" sz="3800" dirty="0"/>
              <a:t> [2009], in questo caso la </a:t>
            </a:r>
            <a:r>
              <a:rPr lang="it-IT" sz="3800" dirty="0" err="1"/>
              <a:t>netnografia</a:t>
            </a:r>
            <a:r>
              <a:rPr lang="it-IT" sz="3800" dirty="0"/>
              <a:t> dovrebbe avere un ruolo secondario o di supporto allo studio «tradizionale» del fenomeno nella realtà offline</a:t>
            </a:r>
          </a:p>
          <a:p>
            <a:pPr algn="ctr">
              <a:spcAft>
                <a:spcPts val="0"/>
              </a:spcAft>
              <a:buNone/>
              <a:defRPr/>
            </a:pPr>
            <a:endParaRPr lang="it-IT" sz="2400" dirty="0"/>
          </a:p>
          <a:p>
            <a:pPr algn="ctr">
              <a:spcAft>
                <a:spcPts val="0"/>
              </a:spcAft>
              <a:buNone/>
              <a:defRPr/>
            </a:pPr>
            <a:endParaRPr lang="it-IT" sz="2400" dirty="0"/>
          </a:p>
          <a:p>
            <a:pPr algn="ctr">
              <a:spcAft>
                <a:spcPts val="0"/>
              </a:spcAft>
              <a:buNone/>
              <a:defRPr/>
            </a:pPr>
            <a:endParaRPr lang="it-IT" sz="2400" dirty="0"/>
          </a:p>
        </p:txBody>
      </p:sp>
      <p:sp>
        <p:nvSpPr>
          <p:cNvPr id="6" name="Ovale 5"/>
          <p:cNvSpPr/>
          <p:nvPr/>
        </p:nvSpPr>
        <p:spPr>
          <a:xfrm>
            <a:off x="2667000" y="4500564"/>
            <a:ext cx="4857750" cy="1857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dirty="0"/>
              <a:t>Campbell (2006) studio su un gruppo online di </a:t>
            </a:r>
            <a:r>
              <a:rPr lang="it-IT" dirty="0" err="1"/>
              <a:t>skinhed</a:t>
            </a:r>
            <a:endParaRPr lang="it-IT" dirty="0"/>
          </a:p>
          <a:p>
            <a:pPr algn="ctr">
              <a:defRPr/>
            </a:pPr>
            <a:r>
              <a:rPr lang="it-IT" dirty="0" err="1"/>
              <a:t>Kozinets</a:t>
            </a:r>
            <a:r>
              <a:rPr lang="it-IT" dirty="0"/>
              <a:t> (2001) la comunità di fan di Star </a:t>
            </a:r>
            <a:r>
              <a:rPr lang="it-IT" dirty="0" err="1"/>
              <a:t>Trek</a:t>
            </a:r>
            <a:endParaRPr lang="it-IT" dirty="0"/>
          </a:p>
        </p:txBody>
      </p:sp>
    </p:spTree>
    <p:extLst>
      <p:ext uri="{BB962C8B-B14F-4D97-AF65-F5344CB8AC3E}">
        <p14:creationId xmlns:p14="http://schemas.microsoft.com/office/powerpoint/2010/main" val="41920592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diamond(in)">
                                      <p:cBhvr>
                                        <p:cTn id="7" dur="20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amond(in)">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diamond(in)">
                                      <p:cBhvr>
                                        <p:cTn id="17"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1744" y="395327"/>
            <a:ext cx="9207795"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
        <p:nvSpPr>
          <p:cNvPr id="3" name="Rettangolo 2"/>
          <p:cNvSpPr/>
          <p:nvPr/>
        </p:nvSpPr>
        <p:spPr>
          <a:xfrm>
            <a:off x="1561743" y="1959707"/>
            <a:ext cx="9283465" cy="397031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indent="180340" algn="just"/>
            <a:r>
              <a:rPr lang="it-IT" sz="2800" dirty="0">
                <a:latin typeface="Times New Roman" panose="02020603050405020304" pitchFamily="18" charset="0"/>
                <a:ea typeface="Calibri"/>
                <a:cs typeface="Times New Roman" panose="02020603050405020304" pitchFamily="18" charset="0"/>
              </a:rPr>
              <a:t>Riprendendo, con modifiche, la proposta di </a:t>
            </a:r>
            <a:r>
              <a:rPr lang="it-IT" sz="2800" dirty="0" err="1">
                <a:latin typeface="Times New Roman" panose="02020603050405020304" pitchFamily="18" charset="0"/>
                <a:ea typeface="Calibri"/>
                <a:cs typeface="Times New Roman" panose="02020603050405020304" pitchFamily="18" charset="0"/>
              </a:rPr>
              <a:t>Creswell</a:t>
            </a:r>
            <a:r>
              <a:rPr lang="it-IT" sz="2800" dirty="0">
                <a:latin typeface="Times New Roman" panose="02020603050405020304" pitchFamily="18" charset="0"/>
                <a:ea typeface="Calibri"/>
                <a:cs typeface="Times New Roman" panose="02020603050405020304" pitchFamily="18" charset="0"/>
              </a:rPr>
              <a:t> [2007: 70-71], le fasi che possono essere identificate sono: </a:t>
            </a:r>
            <a:endParaRPr lang="it-IT" sz="2800" dirty="0">
              <a:ea typeface="Calibri"/>
              <a:cs typeface="Times New Roman" panose="02020603050405020304" pitchFamily="18" charset="0"/>
            </a:endParaRPr>
          </a:p>
          <a:p>
            <a:pPr algn="just"/>
            <a:r>
              <a:rPr lang="it-IT" sz="2800" dirty="0">
                <a:latin typeface="Times New Roman" panose="02020603050405020304" pitchFamily="18" charset="0"/>
                <a:ea typeface="Calibri"/>
                <a:cs typeface="Times New Roman" panose="02020603050405020304" pitchFamily="18" charset="0"/>
              </a:rPr>
              <a:t>A. </a:t>
            </a:r>
            <a:r>
              <a:rPr lang="it-IT" sz="2800"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determinare se l’etnografia sia il metodo più appropriato per studiare l’oggetto dello studio</a:t>
            </a:r>
            <a:r>
              <a:rPr lang="it-IT" sz="2800" dirty="0">
                <a:latin typeface="Times New Roman" panose="02020603050405020304" pitchFamily="18" charset="0"/>
                <a:ea typeface="Calibri"/>
                <a:cs typeface="Times New Roman" panose="02020603050405020304" pitchFamily="18" charset="0"/>
              </a:rPr>
              <a:t>: l’etnografia è appropriata, infatti, se l’intento della ricerca è quello di descrivere come un gruppo culturale funzioni e di esplorarne il linguaggio, i modelli di comportamento, gli atteggiamenti e le credenze condivisi, nonché tematiche come il potere, il dominio e la resistenza;</a:t>
            </a:r>
            <a:endParaRPr lang="it-IT" sz="2800" dirty="0">
              <a:ea typeface="Calibri"/>
              <a:cs typeface="Times New Roman" panose="02020603050405020304" pitchFamily="18" charset="0"/>
            </a:endParaRPr>
          </a:p>
        </p:txBody>
      </p:sp>
    </p:spTree>
    <p:extLst>
      <p:ext uri="{BB962C8B-B14F-4D97-AF65-F5344CB8AC3E}">
        <p14:creationId xmlns:p14="http://schemas.microsoft.com/office/powerpoint/2010/main" val="1267325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FEB8C79-600B-482B-8182-61C81E113D9B}"/>
              </a:ext>
            </a:extLst>
          </p:cNvPr>
          <p:cNvSpPr/>
          <p:nvPr/>
        </p:nvSpPr>
        <p:spPr>
          <a:xfrm>
            <a:off x="1561744" y="1549897"/>
            <a:ext cx="9170050" cy="483209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it-IT" sz="2800" dirty="0">
                <a:latin typeface="Times New Roman" panose="02020603050405020304" pitchFamily="18" charset="0"/>
                <a:ea typeface="Calibri"/>
                <a:cs typeface="Times New Roman" panose="02020603050405020304" pitchFamily="18" charset="0"/>
              </a:rPr>
              <a:t>B. </a:t>
            </a:r>
            <a:r>
              <a:rPr lang="it-IT" sz="2800"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identificare e localizzare un gruppo che condivide una </a:t>
            </a:r>
            <a:r>
              <a:rPr lang="it-IT" sz="2800" dirty="0">
                <a:latin typeface="Times New Roman" panose="02020603050405020304" pitchFamily="18" charset="0"/>
                <a:cs typeface="Times New Roman" panose="02020603050405020304" pitchFamily="18" charset="0"/>
              </a:rPr>
              <a:t>medesima cultura: in genere, si tratta di un gruppo sociale che convive </a:t>
            </a:r>
            <a:r>
              <a:rPr lang="it-IT" sz="2800" dirty="0">
                <a:latin typeface="Times New Roman" panose="02020603050405020304" pitchFamily="18" charset="0"/>
                <a:ea typeface="Calibri"/>
                <a:cs typeface="Times New Roman" panose="02020603050405020304" pitchFamily="18" charset="0"/>
              </a:rPr>
              <a:t>da lungo tempo e che, pertanto, ha in comune un certo linguaggio, modelli di comportamento ed atteggiamenti, che si distinguono in un sistema riconoscibile; in alcuni casi, potrebbe anche trattarsi di un gruppo marginalizzato dal resto della società. Poiché gli etnografi dovranno trascorrere molto tempo ad osservare e parlare con i membri del gruppo, potrebbe essere necessario individuare uno o più persone all’interno del gruppo (definiti guardiani o informatori) che favoriranno l’accesso del ricercatore;</a:t>
            </a:r>
            <a:endParaRPr lang="it-IT" sz="2800" dirty="0">
              <a:ea typeface="Calibri"/>
              <a:cs typeface="Times New Roman" panose="02020603050405020304" pitchFamily="18" charset="0"/>
            </a:endParaRPr>
          </a:p>
        </p:txBody>
      </p:sp>
      <p:sp>
        <p:nvSpPr>
          <p:cNvPr id="3" name="Rettangolo 2">
            <a:extLst>
              <a:ext uri="{FF2B5EF4-FFF2-40B4-BE49-F238E27FC236}">
                <a16:creationId xmlns:a16="http://schemas.microsoft.com/office/drawing/2014/main" id="{8332B863-301E-429B-827F-820EF5244266}"/>
              </a:ext>
            </a:extLst>
          </p:cNvPr>
          <p:cNvSpPr/>
          <p:nvPr/>
        </p:nvSpPr>
        <p:spPr>
          <a:xfrm>
            <a:off x="1561744" y="260648"/>
            <a:ext cx="9226758"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Tree>
    <p:extLst>
      <p:ext uri="{BB962C8B-B14F-4D97-AF65-F5344CB8AC3E}">
        <p14:creationId xmlns:p14="http://schemas.microsoft.com/office/powerpoint/2010/main" val="4140869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1745" y="1466288"/>
            <a:ext cx="9226757" cy="501675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it-IT" sz="3200" dirty="0">
                <a:latin typeface="Times New Roman" panose="02020603050405020304" pitchFamily="18" charset="0"/>
                <a:ea typeface="Calibri"/>
              </a:rPr>
              <a:t>C. </a:t>
            </a:r>
            <a:r>
              <a:rPr lang="it-IT" sz="3200" dirty="0">
                <a:effectLst>
                  <a:outerShdw blurRad="38100" dist="38100" dir="2700000" algn="tl">
                    <a:srgbClr val="000000">
                      <a:alpha val="43137"/>
                    </a:srgbClr>
                  </a:outerShdw>
                </a:effectLst>
                <a:latin typeface="Times New Roman" panose="02020603050405020304" pitchFamily="18" charset="0"/>
                <a:ea typeface="Calibri"/>
              </a:rPr>
              <a:t>selezionare temi o questioni da studiare riguardanti il gruppo</a:t>
            </a:r>
            <a:r>
              <a:rPr lang="it-IT" sz="3200" dirty="0">
                <a:latin typeface="Times New Roman" panose="02020603050405020304" pitchFamily="18" charset="0"/>
                <a:ea typeface="Calibri"/>
              </a:rPr>
              <a:t>: l’etnografo inizia lo studio attraverso l’osservazione del gruppo nella sua vita ordinaria e tenta di individuare modelli significativi come eventi, cicli di vita e temi culturali. La “cultura” rappresenta un elemento che viene conferito al gruppo dal ricercatore, il quale la desume dalle parole e dai comportamenti, dalla tensione tra ciò che si fa e si dovrebbe fare, nonché dagli artefatti che ha osservato tra i membri del gruppo</a:t>
            </a:r>
            <a:endParaRPr lang="it-IT" sz="3200" dirty="0"/>
          </a:p>
        </p:txBody>
      </p:sp>
      <p:sp>
        <p:nvSpPr>
          <p:cNvPr id="5" name="Rettangolo 4">
            <a:extLst>
              <a:ext uri="{FF2B5EF4-FFF2-40B4-BE49-F238E27FC236}">
                <a16:creationId xmlns:a16="http://schemas.microsoft.com/office/drawing/2014/main" id="{EBED564F-016A-417C-BC93-583454558EC3}"/>
              </a:ext>
            </a:extLst>
          </p:cNvPr>
          <p:cNvSpPr/>
          <p:nvPr/>
        </p:nvSpPr>
        <p:spPr>
          <a:xfrm>
            <a:off x="1561744" y="260648"/>
            <a:ext cx="9226758"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Tree>
    <p:extLst>
      <p:ext uri="{BB962C8B-B14F-4D97-AF65-F5344CB8AC3E}">
        <p14:creationId xmlns:p14="http://schemas.microsoft.com/office/powerpoint/2010/main" val="899787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77DEA823-C3E9-4E49-8397-D4EBF65511F6}"/>
              </a:ext>
            </a:extLst>
          </p:cNvPr>
          <p:cNvSpPr/>
          <p:nvPr/>
        </p:nvSpPr>
        <p:spPr>
          <a:xfrm>
            <a:off x="1561744" y="1087150"/>
            <a:ext cx="9226757"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it-IT" sz="2400" dirty="0">
                <a:latin typeface="Times New Roman" panose="02020603050405020304" pitchFamily="18" charset="0"/>
                <a:ea typeface="Calibri"/>
                <a:cs typeface="Times New Roman" panose="02020603050405020304" pitchFamily="18" charset="0"/>
              </a:rPr>
              <a:t>D. </a:t>
            </a:r>
            <a:r>
              <a:rPr lang="it-IT" sz="2400" b="1" dirty="0">
                <a:latin typeface="Times New Roman" panose="02020603050405020304" pitchFamily="18" charset="0"/>
                <a:ea typeface="Calibri"/>
                <a:cs typeface="Times New Roman" panose="02020603050405020304" pitchFamily="18" charset="0"/>
              </a:rPr>
              <a:t>Stabilire quale tipo di etnografia adottare per studiare i concetti culturali del gruppo</a:t>
            </a:r>
            <a:r>
              <a:rPr lang="it-IT" sz="2400" dirty="0">
                <a:latin typeface="Times New Roman" panose="02020603050405020304" pitchFamily="18" charset="0"/>
                <a:ea typeface="Calibri"/>
                <a:cs typeface="Times New Roman" panose="02020603050405020304" pitchFamily="18" charset="0"/>
              </a:rPr>
              <a:t>; difatti, si distinguono varie tipologie di etnografia: etnografia combinante, etnografia realista e critica, etnografia multi-situata</a:t>
            </a:r>
            <a:endParaRPr lang="it-IT" sz="2400" dirty="0">
              <a:ea typeface="Calibri"/>
              <a:cs typeface="Times New Roman" panose="02020603050405020304" pitchFamily="18" charset="0"/>
            </a:endParaRPr>
          </a:p>
        </p:txBody>
      </p:sp>
      <p:sp>
        <p:nvSpPr>
          <p:cNvPr id="4" name="Rettangolo 3">
            <a:extLst>
              <a:ext uri="{FF2B5EF4-FFF2-40B4-BE49-F238E27FC236}">
                <a16:creationId xmlns:a16="http://schemas.microsoft.com/office/drawing/2014/main" id="{401DF462-5F02-441E-87BA-8C44DBD7E2CC}"/>
              </a:ext>
            </a:extLst>
          </p:cNvPr>
          <p:cNvSpPr/>
          <p:nvPr/>
        </p:nvSpPr>
        <p:spPr>
          <a:xfrm>
            <a:off x="1561744" y="260648"/>
            <a:ext cx="9226758"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
        <p:nvSpPr>
          <p:cNvPr id="3" name="Rettangolo con angoli arrotondati 2">
            <a:extLst>
              <a:ext uri="{FF2B5EF4-FFF2-40B4-BE49-F238E27FC236}">
                <a16:creationId xmlns:a16="http://schemas.microsoft.com/office/drawing/2014/main" id="{9E46BFE9-7BCC-4D68-AE23-C46B41B49E31}"/>
              </a:ext>
            </a:extLst>
          </p:cNvPr>
          <p:cNvSpPr/>
          <p:nvPr/>
        </p:nvSpPr>
        <p:spPr>
          <a:xfrm>
            <a:off x="106327" y="3076354"/>
            <a:ext cx="11922640" cy="32890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indent="180340" algn="just"/>
            <a:r>
              <a:rPr lang="it-IT" sz="2400" dirty="0">
                <a:latin typeface="Times New Roman" panose="02020603050405020304" pitchFamily="18" charset="0"/>
                <a:ea typeface="Calibri"/>
                <a:cs typeface="Times New Roman" panose="02020603050405020304" pitchFamily="18" charset="0"/>
              </a:rPr>
              <a:t>L’etnografia “combinante” (</a:t>
            </a:r>
            <a:r>
              <a:rPr lang="it-IT" sz="2400" i="1" dirty="0" err="1">
                <a:latin typeface="Times New Roman" panose="02020603050405020304" pitchFamily="18" charset="0"/>
                <a:ea typeface="Calibri"/>
                <a:cs typeface="Times New Roman" panose="02020603050405020304" pitchFamily="18" charset="0"/>
              </a:rPr>
              <a:t>combinative</a:t>
            </a:r>
            <a:r>
              <a:rPr lang="it-IT" sz="2400" i="1" dirty="0">
                <a:latin typeface="Times New Roman" panose="02020603050405020304" pitchFamily="18" charset="0"/>
                <a:ea typeface="Calibri"/>
                <a:cs typeface="Times New Roman" panose="02020603050405020304" pitchFamily="18" charset="0"/>
              </a:rPr>
              <a:t> </a:t>
            </a:r>
            <a:r>
              <a:rPr lang="it-IT" sz="2400" i="1" dirty="0" err="1">
                <a:latin typeface="Times New Roman" panose="02020603050405020304" pitchFamily="18" charset="0"/>
                <a:ea typeface="Calibri"/>
                <a:cs typeface="Times New Roman" panose="02020603050405020304" pitchFamily="18" charset="0"/>
              </a:rPr>
              <a:t>ethnography</a:t>
            </a:r>
            <a:r>
              <a:rPr lang="it-IT" sz="2400" dirty="0">
                <a:latin typeface="Times New Roman" panose="02020603050405020304" pitchFamily="18" charset="0"/>
                <a:ea typeface="Calibri"/>
                <a:cs typeface="Times New Roman" panose="02020603050405020304" pitchFamily="18" charset="0"/>
              </a:rPr>
              <a:t>) cerca di studiare le interazioni degli individui e dei gruppi attraverso l’analisi del modo in cui utilizzano gli spazi e il territorio. Si tratta di inventariare gli spazi sulla base dei diversi gruppi e delle attività di cui si compongono e delle interazioni che si vengono a creare, laddove gli spazi costituiscono gli ambienti della vita quotidiana (l’abitazione privata, la scuola, il luogo di lavoro, i pub, ecc.) [</a:t>
            </a:r>
            <a:r>
              <a:rPr lang="it-IT" sz="2400" dirty="0" err="1">
                <a:latin typeface="Times New Roman" panose="02020603050405020304" pitchFamily="18" charset="0"/>
                <a:ea typeface="Calibri"/>
                <a:cs typeface="Times New Roman" panose="02020603050405020304" pitchFamily="18" charset="0"/>
              </a:rPr>
              <a:t>Baszanger</a:t>
            </a:r>
            <a:r>
              <a:rPr lang="it-IT" sz="2400" dirty="0">
                <a:latin typeface="Times New Roman" panose="02020603050405020304" pitchFamily="18" charset="0"/>
                <a:ea typeface="Calibri"/>
                <a:cs typeface="Times New Roman" panose="02020603050405020304" pitchFamily="18" charset="0"/>
              </a:rPr>
              <a:t>, </a:t>
            </a:r>
            <a:r>
              <a:rPr lang="it-IT" sz="2400" dirty="0" err="1">
                <a:latin typeface="Times New Roman" panose="02020603050405020304" pitchFamily="18" charset="0"/>
                <a:ea typeface="Calibri"/>
                <a:cs typeface="Times New Roman" panose="02020603050405020304" pitchFamily="18" charset="0"/>
              </a:rPr>
              <a:t>Dodier</a:t>
            </a:r>
            <a:r>
              <a:rPr lang="it-IT" sz="2400" dirty="0">
                <a:latin typeface="Times New Roman" panose="02020603050405020304" pitchFamily="18" charset="0"/>
                <a:ea typeface="Calibri"/>
                <a:cs typeface="Times New Roman" panose="02020603050405020304" pitchFamily="18" charset="0"/>
              </a:rPr>
              <a:t> 2004]. Secondo </a:t>
            </a:r>
            <a:r>
              <a:rPr lang="it-IT" sz="2400" dirty="0" err="1">
                <a:latin typeface="Times New Roman" panose="02020603050405020304" pitchFamily="18" charset="0"/>
                <a:ea typeface="Calibri"/>
                <a:cs typeface="Times New Roman" panose="02020603050405020304" pitchFamily="18" charset="0"/>
              </a:rPr>
              <a:t>DiMarco</a:t>
            </a:r>
            <a:r>
              <a:rPr lang="it-IT" sz="2400" dirty="0">
                <a:latin typeface="Times New Roman" panose="02020603050405020304" pitchFamily="18" charset="0"/>
                <a:ea typeface="Calibri"/>
                <a:cs typeface="Times New Roman" panose="02020603050405020304" pitchFamily="18" charset="0"/>
              </a:rPr>
              <a:t> e </a:t>
            </a:r>
            <a:r>
              <a:rPr lang="it-IT" sz="2400" dirty="0" err="1">
                <a:latin typeface="Times New Roman" panose="02020603050405020304" pitchFamily="18" charset="0"/>
                <a:ea typeface="Calibri"/>
                <a:cs typeface="Times New Roman" panose="02020603050405020304" pitchFamily="18" charset="0"/>
              </a:rPr>
              <a:t>DiMarco</a:t>
            </a:r>
            <a:r>
              <a:rPr lang="it-IT" sz="2400" dirty="0">
                <a:latin typeface="Times New Roman" panose="02020603050405020304" pitchFamily="18" charset="0"/>
                <a:ea typeface="Calibri"/>
                <a:cs typeface="Times New Roman" panose="02020603050405020304" pitchFamily="18" charset="0"/>
              </a:rPr>
              <a:t> [2003: 166], gli spazi “virtuali” creati per l’interazione sociale non sono così diversi dagli spazi “reali”: nei pub virtuali, ad esempio, le norme sociali e le aspettative di comportamento sono simili a quelle riscontrabili nei locali reali</a:t>
            </a:r>
            <a:endParaRPr lang="it-IT" sz="2400" dirty="0">
              <a:ea typeface="Calibri"/>
              <a:cs typeface="Times New Roman" panose="02020603050405020304" pitchFamily="18" charset="0"/>
            </a:endParaRPr>
          </a:p>
        </p:txBody>
      </p:sp>
    </p:spTree>
    <p:extLst>
      <p:ext uri="{BB962C8B-B14F-4D97-AF65-F5344CB8AC3E}">
        <p14:creationId xmlns:p14="http://schemas.microsoft.com/office/powerpoint/2010/main" val="1072579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77DEA823-C3E9-4E49-8397-D4EBF65511F6}"/>
              </a:ext>
            </a:extLst>
          </p:cNvPr>
          <p:cNvSpPr/>
          <p:nvPr/>
        </p:nvSpPr>
        <p:spPr>
          <a:xfrm>
            <a:off x="1561744" y="1087150"/>
            <a:ext cx="9226757"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it-IT" sz="2400" dirty="0">
                <a:latin typeface="Times New Roman" panose="02020603050405020304" pitchFamily="18" charset="0"/>
                <a:ea typeface="Calibri"/>
                <a:cs typeface="Times New Roman" panose="02020603050405020304" pitchFamily="18" charset="0"/>
              </a:rPr>
              <a:t>D. </a:t>
            </a:r>
            <a:r>
              <a:rPr lang="it-IT" sz="2400" b="1" dirty="0">
                <a:latin typeface="Times New Roman" panose="02020603050405020304" pitchFamily="18" charset="0"/>
                <a:ea typeface="Calibri"/>
                <a:cs typeface="Times New Roman" panose="02020603050405020304" pitchFamily="18" charset="0"/>
              </a:rPr>
              <a:t>Stabilire quale tipo di etnografia adottare per studiare i concetti culturali del gruppo</a:t>
            </a:r>
            <a:r>
              <a:rPr lang="it-IT" sz="2400" dirty="0">
                <a:latin typeface="Times New Roman" panose="02020603050405020304" pitchFamily="18" charset="0"/>
                <a:ea typeface="Calibri"/>
                <a:cs typeface="Times New Roman" panose="02020603050405020304" pitchFamily="18" charset="0"/>
              </a:rPr>
              <a:t>; difatti, si distinguono varie tipologie di etnografia: etnografia combinante, etnografia realista e critica, etnografia multi-situata</a:t>
            </a:r>
            <a:endParaRPr lang="it-IT" sz="2400" dirty="0">
              <a:ea typeface="Calibri"/>
              <a:cs typeface="Times New Roman" panose="02020603050405020304" pitchFamily="18" charset="0"/>
            </a:endParaRPr>
          </a:p>
        </p:txBody>
      </p:sp>
      <p:sp>
        <p:nvSpPr>
          <p:cNvPr id="4" name="Rettangolo 3">
            <a:extLst>
              <a:ext uri="{FF2B5EF4-FFF2-40B4-BE49-F238E27FC236}">
                <a16:creationId xmlns:a16="http://schemas.microsoft.com/office/drawing/2014/main" id="{401DF462-5F02-441E-87BA-8C44DBD7E2CC}"/>
              </a:ext>
            </a:extLst>
          </p:cNvPr>
          <p:cNvSpPr/>
          <p:nvPr/>
        </p:nvSpPr>
        <p:spPr>
          <a:xfrm>
            <a:off x="1561744" y="260648"/>
            <a:ext cx="9226758"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
        <p:nvSpPr>
          <p:cNvPr id="3" name="Rettangolo con angoli arrotondati 2">
            <a:extLst>
              <a:ext uri="{FF2B5EF4-FFF2-40B4-BE49-F238E27FC236}">
                <a16:creationId xmlns:a16="http://schemas.microsoft.com/office/drawing/2014/main" id="{9E46BFE9-7BCC-4D68-AE23-C46B41B49E31}"/>
              </a:ext>
            </a:extLst>
          </p:cNvPr>
          <p:cNvSpPr/>
          <p:nvPr/>
        </p:nvSpPr>
        <p:spPr>
          <a:xfrm>
            <a:off x="552893" y="3558362"/>
            <a:ext cx="10835817" cy="280699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r>
              <a:rPr lang="it-IT" sz="2400" dirty="0"/>
              <a:t>L’etnografia “multi-situata” (</a:t>
            </a:r>
            <a:r>
              <a:rPr lang="it-IT" sz="2400" i="1" dirty="0"/>
              <a:t>multi-</a:t>
            </a:r>
            <a:r>
              <a:rPr lang="it-IT" sz="2400" i="1" dirty="0" err="1"/>
              <a:t>sited</a:t>
            </a:r>
            <a:r>
              <a:rPr lang="it-IT" sz="2400" i="1" dirty="0"/>
              <a:t> </a:t>
            </a:r>
            <a:r>
              <a:rPr lang="it-IT" sz="2400" i="1" dirty="0" err="1"/>
              <a:t>ethnography</a:t>
            </a:r>
            <a:r>
              <a:rPr lang="it-IT" sz="2400" dirty="0"/>
              <a:t>) si propone di superare l’idea di una ricerca vincolata ad un campo spazialmente circoscritto e di estendere l’indagine a tutti i “siti” che il ricercatore ritenga siano utili, allo scopo di considerare tutte le diverse dimensioni che possano riguardare un medesimo fenomeno sociale. L’idea sottesa è che significati, oggetti culturali ed identità siano elementi fluidi ed in continua circolazione e che, pertanto, essi si collochino in una dimensione spazio-temporale diffusa, non più delimitata ad un unico campo [Marcus 1995]</a:t>
            </a:r>
          </a:p>
        </p:txBody>
      </p:sp>
    </p:spTree>
    <p:extLst>
      <p:ext uri="{BB962C8B-B14F-4D97-AF65-F5344CB8AC3E}">
        <p14:creationId xmlns:p14="http://schemas.microsoft.com/office/powerpoint/2010/main" val="4188655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139BA79-FBE5-4B7F-984F-A19CFDDDAC82}"/>
              </a:ext>
            </a:extLst>
          </p:cNvPr>
          <p:cNvSpPr/>
          <p:nvPr/>
        </p:nvSpPr>
        <p:spPr>
          <a:xfrm>
            <a:off x="708836" y="1692136"/>
            <a:ext cx="11079126" cy="477053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spcAft>
                <a:spcPts val="1000"/>
              </a:spcAft>
            </a:pPr>
            <a:r>
              <a:rPr lang="it-IT" sz="2400" dirty="0">
                <a:latin typeface="Times New Roman" panose="02020603050405020304" pitchFamily="18" charset="0"/>
                <a:ea typeface="Calibri"/>
              </a:rPr>
              <a:t>E. </a:t>
            </a:r>
            <a:r>
              <a:rPr lang="it-IT" sz="2400" dirty="0">
                <a:effectLst>
                  <a:outerShdw blurRad="38100" dist="38100" dir="2700000" algn="tl">
                    <a:srgbClr val="000000">
                      <a:alpha val="43137"/>
                    </a:srgbClr>
                  </a:outerShdw>
                </a:effectLst>
                <a:latin typeface="Times New Roman" panose="02020603050405020304" pitchFamily="18" charset="0"/>
                <a:ea typeface="Calibri"/>
              </a:rPr>
              <a:t>ottenere informazioni dal contesto in cui il gruppo vive ed interagisce</a:t>
            </a:r>
            <a:r>
              <a:rPr lang="it-IT" sz="2400" dirty="0">
                <a:latin typeface="Times New Roman" panose="02020603050405020304" pitchFamily="18" charset="0"/>
                <a:ea typeface="Calibri"/>
              </a:rPr>
              <a:t>: si tratta del cosiddetto “lavoro sul campo” (</a:t>
            </a:r>
            <a:r>
              <a:rPr lang="it-IT" sz="2400" i="1" dirty="0" err="1">
                <a:latin typeface="Times New Roman" panose="02020603050405020304" pitchFamily="18" charset="0"/>
                <a:ea typeface="Calibri"/>
              </a:rPr>
              <a:t>fieldwork</a:t>
            </a:r>
            <a:r>
              <a:rPr lang="it-IT" sz="2400" dirty="0">
                <a:latin typeface="Times New Roman" panose="02020603050405020304" pitchFamily="18" charset="0"/>
                <a:ea typeface="Calibri"/>
              </a:rPr>
              <a:t>), il quale implica che l’etnografo si rechi sul luogo della ricerca, rispetti i tempi di vita delle persone che vi vivono e raccolga un’ampia varietà di dati. Questioni come il rispetto, la reciprocità, la sensibilità per l’altro sono centrali per la ricerca etnografica. L’etnografo deve prestare una particolare attenzione a come ottiene l’accesso al campo, ad avere un atteggiamento di reciprocità nei confronti degli individui osservati, ad assumere in ogni momento dell’indagine un comportamento etico (ad es. presentando in modo chiaro il proprio ruolo e le finalità dello studio). La raccolta di dati sul campo può avvenire ricorrendo non soltanto all’osservazione, bensì ad una pluralità di tecniche di ricerca: dall’intervista etnografica, sondaggi, analisi del contenuto, metodi di </a:t>
            </a:r>
            <a:r>
              <a:rPr lang="it-IT" sz="2400" dirty="0" err="1">
                <a:latin typeface="Times New Roman" panose="02020603050405020304" pitchFamily="18" charset="0"/>
                <a:ea typeface="Calibri"/>
              </a:rPr>
              <a:t>elicitazione</a:t>
            </a:r>
            <a:r>
              <a:rPr lang="it-IT" sz="2400" dirty="0">
                <a:latin typeface="Times New Roman" panose="02020603050405020304" pitchFamily="18" charset="0"/>
                <a:ea typeface="Calibri"/>
              </a:rPr>
              <a:t>, tecniche audiovisive, mappe spaziali, analisi dei reticoli sociali</a:t>
            </a:r>
            <a:r>
              <a:rPr lang="it-IT" sz="1400" dirty="0">
                <a:ea typeface="Calibri"/>
                <a:cs typeface="Times New Roman" panose="02020603050405020304" pitchFamily="18" charset="0"/>
              </a:rPr>
              <a:t> </a:t>
            </a:r>
            <a:r>
              <a:rPr lang="it-IT" sz="2400" dirty="0">
                <a:latin typeface="Times New Roman" panose="02020603050405020304" pitchFamily="18" charset="0"/>
                <a:ea typeface="Calibri"/>
              </a:rPr>
              <a:t> (</a:t>
            </a:r>
            <a:r>
              <a:rPr lang="it-IT" sz="2400" dirty="0" err="1">
                <a:latin typeface="Times New Roman" panose="02020603050405020304" pitchFamily="18" charset="0"/>
                <a:ea typeface="Calibri"/>
              </a:rPr>
              <a:t>Creswell</a:t>
            </a:r>
            <a:r>
              <a:rPr lang="it-IT" sz="2400" dirty="0">
                <a:latin typeface="Times New Roman" panose="02020603050405020304" pitchFamily="18" charset="0"/>
                <a:ea typeface="Calibri"/>
              </a:rPr>
              <a:t> 2007)</a:t>
            </a:r>
            <a:r>
              <a:rPr lang="it-IT" sz="4000" dirty="0"/>
              <a:t> </a:t>
            </a:r>
            <a:endParaRPr lang="it-IT" dirty="0">
              <a:ea typeface="Calibri"/>
              <a:cs typeface="Times New Roman" panose="02020603050405020304" pitchFamily="18" charset="0"/>
            </a:endParaRPr>
          </a:p>
        </p:txBody>
      </p:sp>
      <p:sp>
        <p:nvSpPr>
          <p:cNvPr id="3" name="Rettangolo 2">
            <a:extLst>
              <a:ext uri="{FF2B5EF4-FFF2-40B4-BE49-F238E27FC236}">
                <a16:creationId xmlns:a16="http://schemas.microsoft.com/office/drawing/2014/main" id="{C9AC2EE7-B951-4E20-B295-C77768B0C376}"/>
              </a:ext>
            </a:extLst>
          </p:cNvPr>
          <p:cNvSpPr/>
          <p:nvPr/>
        </p:nvSpPr>
        <p:spPr>
          <a:xfrm>
            <a:off x="1561744" y="395327"/>
            <a:ext cx="9207795"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t-IT" sz="3200" dirty="0"/>
              <a:t>Il ciclo metodologico della ricerca etnografica online</a:t>
            </a:r>
          </a:p>
        </p:txBody>
      </p:sp>
    </p:spTree>
    <p:extLst>
      <p:ext uri="{BB962C8B-B14F-4D97-AF65-F5344CB8AC3E}">
        <p14:creationId xmlns:p14="http://schemas.microsoft.com/office/powerpoint/2010/main" val="121361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63552" y="260648"/>
            <a:ext cx="777686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effectLst>
                  <a:outerShdw blurRad="38100" dist="38100" dir="2700000" algn="tl">
                    <a:srgbClr val="000000">
                      <a:alpha val="43137"/>
                    </a:srgbClr>
                  </a:outerShdw>
                </a:effectLst>
              </a:rPr>
              <a:t>Dall’etnografia tradizionale alle etnografie digitali</a:t>
            </a:r>
          </a:p>
        </p:txBody>
      </p:sp>
      <p:pic>
        <p:nvPicPr>
          <p:cNvPr id="3" name="Immagine 2"/>
          <p:cNvPicPr>
            <a:picLocks noChangeAspect="1"/>
          </p:cNvPicPr>
          <p:nvPr/>
        </p:nvPicPr>
        <p:blipFill>
          <a:blip r:embed="rId2"/>
          <a:stretch>
            <a:fillRect/>
          </a:stretch>
        </p:blipFill>
        <p:spPr>
          <a:xfrm>
            <a:off x="1703513" y="1052737"/>
            <a:ext cx="4816257" cy="2249619"/>
          </a:xfrm>
          <a:prstGeom prst="rect">
            <a:avLst/>
          </a:prstGeom>
        </p:spPr>
      </p:pic>
      <p:sp>
        <p:nvSpPr>
          <p:cNvPr id="4" name="Rettangolo 3"/>
          <p:cNvSpPr/>
          <p:nvPr/>
        </p:nvSpPr>
        <p:spPr>
          <a:xfrm>
            <a:off x="2207568" y="3861048"/>
            <a:ext cx="7344816" cy="273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a:latin typeface="Times New Roman" panose="02020603050405020304" pitchFamily="18" charset="0"/>
                <a:ea typeface="Calibri" panose="020F0502020204030204"/>
              </a:rPr>
              <a:t>A parere di Murthy [2008], nel momento in cui la ricerca etnografica si trasferisce su Internet, le sue competenze epistemologiche restano per lo più le stesse. L’obiettivo è sempre quello di narrare in modo efficace storie sociali, descrivendo le persone nella loro vita quotidiana; a cambiare è soltanto il modo in cui queste storie vengono raccontate. Tuttavia, l’Autore rileva un limite all’applicazione corrente dell’etnografia online, essendo utilizzata in prevalenza per studiare fenomeni sociali nascosti o devianti, quali la sessualità, la prostituzione e, più in generale, i crimini online [Hamman 1997; Jewkes 2003; Ashford 2008;]</a:t>
            </a:r>
            <a:endParaRPr lang="it-IT" dirty="0"/>
          </a:p>
        </p:txBody>
      </p:sp>
    </p:spTree>
    <p:extLst>
      <p:ext uri="{BB962C8B-B14F-4D97-AF65-F5344CB8AC3E}">
        <p14:creationId xmlns:p14="http://schemas.microsoft.com/office/powerpoint/2010/main" val="90308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44624"/>
            <a:ext cx="7239000" cy="1143000"/>
          </a:xfrm>
        </p:spPr>
        <p:txBody>
          <a:bodyPr>
            <a:normAutofit/>
          </a:bodyPr>
          <a:lstStyle/>
          <a:p>
            <a:r>
              <a:rPr lang="it-IT" sz="2800" dirty="0"/>
              <a:t>Le fasi operative dell’etnografia online</a:t>
            </a:r>
          </a:p>
        </p:txBody>
      </p:sp>
      <p:sp>
        <p:nvSpPr>
          <p:cNvPr id="3" name="Segnaposto contenuto 2"/>
          <p:cNvSpPr>
            <a:spLocks noGrp="1"/>
          </p:cNvSpPr>
          <p:nvPr>
            <p:ph idx="1"/>
          </p:nvPr>
        </p:nvSpPr>
        <p:spPr/>
        <p:txBody>
          <a:bodyPr>
            <a:normAutofit/>
          </a:bodyPr>
          <a:lstStyle/>
          <a:p>
            <a:pPr marL="0" indent="0">
              <a:buNone/>
            </a:pPr>
            <a:r>
              <a:rPr lang="it-IT" dirty="0"/>
              <a:t>1. Individuazione dell’oggetto e delle domande di ricerca</a:t>
            </a:r>
          </a:p>
          <a:p>
            <a:pPr marL="0" indent="0">
              <a:buNone/>
            </a:pPr>
            <a:r>
              <a:rPr lang="it-IT" dirty="0"/>
              <a:t>2. Definizione del metodo e delle tecniche di ricerca</a:t>
            </a:r>
          </a:p>
          <a:p>
            <a:pPr marL="0" indent="0">
              <a:buNone/>
            </a:pPr>
            <a:r>
              <a:rPr lang="it-IT" dirty="0"/>
              <a:t>3. Definire il campo ONLINE: analisi di sfondo; scelta del campo/i</a:t>
            </a:r>
          </a:p>
          <a:p>
            <a:pPr marL="0" indent="0">
              <a:buNone/>
            </a:pPr>
            <a:r>
              <a:rPr lang="it-IT" dirty="0"/>
              <a:t>4. Accesso al campo/i ONLINE</a:t>
            </a:r>
          </a:p>
          <a:p>
            <a:pPr marL="0" indent="0">
              <a:buNone/>
            </a:pPr>
            <a:r>
              <a:rPr lang="it-IT" dirty="0"/>
              <a:t>5. Tipologia di dati da raccogliere</a:t>
            </a:r>
          </a:p>
          <a:p>
            <a:pPr marL="0" indent="0">
              <a:buNone/>
            </a:pPr>
            <a:r>
              <a:rPr lang="it-IT" dirty="0"/>
              <a:t>6. Raccolta dati </a:t>
            </a:r>
          </a:p>
          <a:p>
            <a:pPr marL="0" indent="0">
              <a:buNone/>
            </a:pPr>
            <a:r>
              <a:rPr lang="it-IT" dirty="0"/>
              <a:t>7. Analisi dei dati</a:t>
            </a:r>
          </a:p>
          <a:p>
            <a:pPr marL="0" indent="0">
              <a:buNone/>
            </a:pPr>
            <a:r>
              <a:rPr lang="it-IT" dirty="0"/>
              <a:t>8. Presentazione dei dati</a:t>
            </a:r>
          </a:p>
        </p:txBody>
      </p:sp>
    </p:spTree>
    <p:extLst>
      <p:ext uri="{BB962C8B-B14F-4D97-AF65-F5344CB8AC3E}">
        <p14:creationId xmlns:p14="http://schemas.microsoft.com/office/powerpoint/2010/main" val="2315691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847527" y="1772816"/>
            <a:ext cx="7372671" cy="3416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indent="180340" algn="just"/>
            <a:r>
              <a:rPr lang="it-IT" sz="2400" dirty="0">
                <a:latin typeface="Times New Roman" panose="02020603050405020304" pitchFamily="18" charset="0"/>
                <a:ea typeface="Calibri"/>
                <a:cs typeface="Times New Roman" panose="02020603050405020304" pitchFamily="18" charset="0"/>
              </a:rPr>
              <a:t>Secondo una battuta attribuita al sociologo di Chicago Everett Hughes, il ricercatore dovrebbe selezionare le domande di ricerca per le quali l’ambiente di ricerca che ha già scelto rappresenti il luogo ideale [cit. in </a:t>
            </a:r>
            <a:r>
              <a:rPr lang="it-IT" sz="2400" dirty="0" err="1">
                <a:latin typeface="Times New Roman" panose="02020603050405020304" pitchFamily="18" charset="0"/>
                <a:ea typeface="Calibri"/>
                <a:cs typeface="Times New Roman" panose="02020603050405020304" pitchFamily="18" charset="0"/>
              </a:rPr>
              <a:t>Atkinson</a:t>
            </a:r>
            <a:r>
              <a:rPr lang="it-IT" sz="2400" dirty="0">
                <a:latin typeface="Times New Roman" panose="02020603050405020304" pitchFamily="18" charset="0"/>
                <a:ea typeface="Calibri"/>
                <a:cs typeface="Times New Roman" panose="02020603050405020304" pitchFamily="18" charset="0"/>
              </a:rPr>
              <a:t>, </a:t>
            </a:r>
            <a:r>
              <a:rPr lang="it-IT" sz="2400" dirty="0" err="1">
                <a:latin typeface="Times New Roman" panose="02020603050405020304" pitchFamily="18" charset="0"/>
                <a:ea typeface="Calibri"/>
                <a:cs typeface="Times New Roman" panose="02020603050405020304" pitchFamily="18" charset="0"/>
              </a:rPr>
              <a:t>Hammersley</a:t>
            </a:r>
            <a:r>
              <a:rPr lang="it-IT" sz="2400" dirty="0">
                <a:latin typeface="Times New Roman" panose="02020603050405020304" pitchFamily="18" charset="0"/>
                <a:ea typeface="Calibri"/>
                <a:cs typeface="Times New Roman" panose="02020603050405020304" pitchFamily="18" charset="0"/>
              </a:rPr>
              <a:t> 2009: 29]. Al di là dell’osservazione ironica di Hughes, l’individuazione dell’ambiente (o degli ambienti) in cui si condurrà lo studio costituisce un passaggio significativo, che tende ad influenzare il modo in cui saranno sviluppate le domande di ricerca. </a:t>
            </a:r>
            <a:endParaRPr lang="it-IT" sz="2400" dirty="0">
              <a:ea typeface="Calibri"/>
              <a:cs typeface="Times New Roman" panose="02020603050405020304" pitchFamily="18" charset="0"/>
            </a:endParaRPr>
          </a:p>
        </p:txBody>
      </p:sp>
      <p:sp>
        <p:nvSpPr>
          <p:cNvPr id="3" name="Titolo 1"/>
          <p:cNvSpPr txBox="1">
            <a:spLocks/>
          </p:cNvSpPr>
          <p:nvPr/>
        </p:nvSpPr>
        <p:spPr>
          <a:xfrm>
            <a:off x="1847528" y="320040"/>
            <a:ext cx="7372672" cy="948720"/>
          </a:xfrm>
          <a:prstGeom prst="rect">
            <a:avLst/>
          </a:prstGeom>
        </p:spPr>
        <p:style>
          <a:lnRef idx="1">
            <a:schemeClr val="accent2"/>
          </a:lnRef>
          <a:fillRef idx="2">
            <a:schemeClr val="accent2"/>
          </a:fillRef>
          <a:effectRef idx="1">
            <a:schemeClr val="accent2"/>
          </a:effectRef>
          <a:fontRef idx="minor">
            <a:schemeClr val="dk1"/>
          </a:fontRef>
        </p:style>
        <p:txBody>
          <a:bodyP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it-IT" sz="2800" dirty="0"/>
              <a:t>DEFINIRE IL CAMPO</a:t>
            </a:r>
          </a:p>
        </p:txBody>
      </p:sp>
    </p:spTree>
    <p:extLst>
      <p:ext uri="{BB962C8B-B14F-4D97-AF65-F5344CB8AC3E}">
        <p14:creationId xmlns:p14="http://schemas.microsoft.com/office/powerpoint/2010/main" val="3936162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47528" y="320040"/>
            <a:ext cx="8280920" cy="372656"/>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algn="ctr"/>
            <a:r>
              <a:rPr lang="it-IT" sz="2800" dirty="0"/>
              <a:t>DEFINIRE IL CAMPO</a:t>
            </a:r>
          </a:p>
        </p:txBody>
      </p:sp>
      <p:sp>
        <p:nvSpPr>
          <p:cNvPr id="5" name="Rettangolo arrotondato 4"/>
          <p:cNvSpPr/>
          <p:nvPr/>
        </p:nvSpPr>
        <p:spPr>
          <a:xfrm>
            <a:off x="1847528" y="908721"/>
            <a:ext cx="8280920" cy="21476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p>
          <a:p>
            <a:pPr algn="ctr">
              <a:defRPr/>
            </a:pPr>
            <a:r>
              <a:rPr lang="it-IT" dirty="0"/>
              <a:t>Problema della definizione del CAMPO</a:t>
            </a:r>
          </a:p>
          <a:p>
            <a:pPr algn="ctr">
              <a:defRPr/>
            </a:pPr>
            <a:r>
              <a:rPr lang="it-IT" sz="1600" dirty="0"/>
              <a:t>“il concetto di CAMPO viene messo in discussione. Se la cultura e la comunità non sono situate in modo evidente in un luogo, allora nessuna delle due può essere etnografia (….)</a:t>
            </a:r>
          </a:p>
          <a:p>
            <a:pPr algn="ctr">
              <a:defRPr/>
            </a:pPr>
            <a:r>
              <a:rPr lang="it-IT" sz="1600" dirty="0"/>
              <a:t>Quindi l’etnografia virtuale è parziale. Una descrizione olistica di qualunque informatore, luogo o cultura è impossibile da raggiungere” </a:t>
            </a:r>
          </a:p>
          <a:p>
            <a:pPr algn="ctr">
              <a:defRPr/>
            </a:pPr>
            <a:r>
              <a:rPr lang="it-IT" sz="1600" dirty="0"/>
              <a:t>(</a:t>
            </a:r>
            <a:r>
              <a:rPr lang="it-IT" sz="1600" dirty="0" err="1"/>
              <a:t>Hine</a:t>
            </a:r>
            <a:r>
              <a:rPr lang="it-IT" sz="1600" dirty="0"/>
              <a:t> 2000, p. 64-65)</a:t>
            </a:r>
          </a:p>
          <a:p>
            <a:pPr algn="ctr">
              <a:defRPr/>
            </a:pPr>
            <a:endParaRPr lang="it-IT" sz="1600" dirty="0"/>
          </a:p>
        </p:txBody>
      </p:sp>
      <p:sp>
        <p:nvSpPr>
          <p:cNvPr id="4" name="Rettangolo arrotondato 3"/>
          <p:cNvSpPr/>
          <p:nvPr/>
        </p:nvSpPr>
        <p:spPr>
          <a:xfrm>
            <a:off x="1847528" y="3140968"/>
            <a:ext cx="8280920" cy="338437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it-IT" dirty="0"/>
              <a:t>le strategie impiegate dall’etnografia tradizionale per analizzare una comunità geograficamente localizzata non sono confacenti quando la comunità è situata nel cyberspazio. Infatti, non solo la forma diffusa ed interconnessa delle interazioni online rende assai complessa l’identificazione di confini precisi per una comunità online [</a:t>
            </a:r>
            <a:r>
              <a:rPr lang="it-IT" dirty="0" err="1"/>
              <a:t>Hooley</a:t>
            </a:r>
            <a:r>
              <a:rPr lang="it-IT" dirty="0"/>
              <a:t> </a:t>
            </a:r>
            <a:r>
              <a:rPr lang="it-IT" i="1" dirty="0"/>
              <a:t>et al</a:t>
            </a:r>
            <a:r>
              <a:rPr lang="it-IT" dirty="0"/>
              <a:t>. 2012]; ma è anche il concetto stesso di “comunità online” che appare limitante – se non obsoleto [Bertolazzi, Strizzolo 2012] – per indicare la molteplicità di contesti di studio che il cyberspazio offre agli studiosi. </a:t>
            </a:r>
          </a:p>
          <a:p>
            <a:r>
              <a:rPr lang="it-IT" dirty="0"/>
              <a:t>Nel web, vi è difficoltà a definire confini, ma a definire anche un campo univoco</a:t>
            </a:r>
          </a:p>
        </p:txBody>
      </p:sp>
    </p:spTree>
    <p:extLst>
      <p:ext uri="{BB962C8B-B14F-4D97-AF65-F5344CB8AC3E}">
        <p14:creationId xmlns:p14="http://schemas.microsoft.com/office/powerpoint/2010/main" val="3841517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634082"/>
          </a:xfrm>
        </p:spPr>
        <p:txBody>
          <a:bodyPr>
            <a:normAutofit/>
          </a:bodyPr>
          <a:lstStyle/>
          <a:p>
            <a:pPr>
              <a:defRPr/>
            </a:pPr>
            <a:r>
              <a:rPr lang="it-IT" sz="2800" dirty="0">
                <a:effectLst>
                  <a:outerShdw blurRad="38100" dist="38100" dir="2700000" algn="tl">
                    <a:srgbClr val="000000">
                      <a:alpha val="43137"/>
                    </a:srgbClr>
                  </a:outerShdw>
                </a:effectLst>
              </a:rPr>
              <a:t>Definire il CAMPO: quali campi online?</a:t>
            </a:r>
            <a:endParaRPr lang="it-IT" sz="2800" dirty="0"/>
          </a:p>
        </p:txBody>
      </p:sp>
      <p:sp>
        <p:nvSpPr>
          <p:cNvPr id="3" name="Segnaposto contenuto 2"/>
          <p:cNvSpPr>
            <a:spLocks noGrp="1"/>
          </p:cNvSpPr>
          <p:nvPr>
            <p:ph idx="1"/>
          </p:nvPr>
        </p:nvSpPr>
        <p:spPr>
          <a:xfrm>
            <a:off x="109869" y="1000125"/>
            <a:ext cx="6560289" cy="4857750"/>
          </a:xfrm>
        </p:spPr>
        <p:txBody>
          <a:bodyPr>
            <a:normAutofit fontScale="92500" lnSpcReduction="10000"/>
          </a:bodyPr>
          <a:lstStyle/>
          <a:p>
            <a:pPr>
              <a:buFont typeface="Wingdings" panose="05000000000000000000" pitchFamily="2" charset="2"/>
              <a:buChar char="ü"/>
              <a:defRPr/>
            </a:pPr>
            <a:r>
              <a:rPr lang="it-IT" i="1" dirty="0"/>
              <a:t>WEB 1.0</a:t>
            </a:r>
          </a:p>
          <a:p>
            <a:pPr marL="0" indent="0">
              <a:buNone/>
              <a:defRPr/>
            </a:pPr>
            <a:r>
              <a:rPr lang="it-IT" dirty="0"/>
              <a:t>Siti web; e-mail; discussioni su forum, chat room, blog</a:t>
            </a:r>
          </a:p>
          <a:p>
            <a:pPr marL="0" indent="0">
              <a:buNone/>
              <a:defRPr/>
            </a:pPr>
            <a:endParaRPr lang="it-IT" dirty="0"/>
          </a:p>
          <a:p>
            <a:pPr>
              <a:buFont typeface="Wingdings" panose="05000000000000000000" pitchFamily="2" charset="2"/>
              <a:buChar char="ü"/>
              <a:defRPr/>
            </a:pPr>
            <a:r>
              <a:rPr lang="it-IT" i="1" dirty="0"/>
              <a:t>WEB 2.0: Piattaforme digitali</a:t>
            </a:r>
          </a:p>
          <a:p>
            <a:pPr marL="0" indent="0">
              <a:buNone/>
              <a:defRPr/>
            </a:pPr>
            <a:r>
              <a:rPr lang="it-IT" dirty="0"/>
              <a:t>Social media per la condivisione (Facebook)</a:t>
            </a:r>
          </a:p>
          <a:p>
            <a:pPr marL="0" indent="0">
              <a:buNone/>
              <a:defRPr/>
            </a:pPr>
            <a:r>
              <a:rPr lang="it-IT" dirty="0"/>
              <a:t>Piattaforme per la condivisione video (</a:t>
            </a:r>
            <a:r>
              <a:rPr lang="it-IT" dirty="0" err="1"/>
              <a:t>You</a:t>
            </a:r>
            <a:r>
              <a:rPr lang="it-IT" dirty="0"/>
              <a:t> Tube)</a:t>
            </a:r>
          </a:p>
          <a:p>
            <a:pPr marL="0" indent="0">
              <a:buNone/>
              <a:defRPr/>
            </a:pPr>
            <a:r>
              <a:rPr lang="it-IT" dirty="0"/>
              <a:t>siti di condivisione di foto (</a:t>
            </a:r>
            <a:r>
              <a:rPr lang="it-IT" dirty="0" err="1"/>
              <a:t>Flickr</a:t>
            </a:r>
            <a:r>
              <a:rPr lang="it-IT" dirty="0"/>
              <a:t>)</a:t>
            </a:r>
          </a:p>
          <a:p>
            <a:pPr marL="0" indent="0">
              <a:buNone/>
              <a:defRPr/>
            </a:pPr>
            <a:r>
              <a:rPr lang="it-IT" dirty="0"/>
              <a:t>Piattaforme di microblogging (Twitter)</a:t>
            </a:r>
          </a:p>
          <a:p>
            <a:pPr marL="0" indent="0">
              <a:buNone/>
              <a:defRPr/>
            </a:pPr>
            <a:r>
              <a:rPr lang="it-IT" dirty="0"/>
              <a:t>siti di giochi online</a:t>
            </a:r>
          </a:p>
        </p:txBody>
      </p:sp>
      <p:pic>
        <p:nvPicPr>
          <p:cNvPr id="4" name="Immagine 3">
            <a:extLst>
              <a:ext uri="{FF2B5EF4-FFF2-40B4-BE49-F238E27FC236}">
                <a16:creationId xmlns:a16="http://schemas.microsoft.com/office/drawing/2014/main" id="{8280CCFF-D881-471A-BA20-559221DE9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6131" y="1310605"/>
            <a:ext cx="6096000" cy="4638675"/>
          </a:xfrm>
          <a:prstGeom prst="rect">
            <a:avLst/>
          </a:prstGeom>
        </p:spPr>
      </p:pic>
    </p:spTree>
    <p:extLst>
      <p:ext uri="{BB962C8B-B14F-4D97-AF65-F5344CB8AC3E}">
        <p14:creationId xmlns:p14="http://schemas.microsoft.com/office/powerpoint/2010/main" val="2212533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ttps://www.researchgate.net/profile/Mirko-Gati/publication/270958444/figure/fig1/AS:286008098340864@1445201052597/Social-Media-elements_W640.jpg">
            <a:extLst>
              <a:ext uri="{FF2B5EF4-FFF2-40B4-BE49-F238E27FC236}">
                <a16:creationId xmlns:a16="http://schemas.microsoft.com/office/drawing/2014/main" id="{BD4773FE-6514-491F-A89A-D358E84B321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pic>
        <p:nvPicPr>
          <p:cNvPr id="8" name="Immagine 7">
            <a:extLst>
              <a:ext uri="{FF2B5EF4-FFF2-40B4-BE49-F238E27FC236}">
                <a16:creationId xmlns:a16="http://schemas.microsoft.com/office/drawing/2014/main" id="{13693DE9-19D0-4ED4-9E62-13C49619B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358" y="643394"/>
            <a:ext cx="5358810" cy="2121071"/>
          </a:xfrm>
          <a:prstGeom prst="rect">
            <a:avLst/>
          </a:prstGeom>
        </p:spPr>
      </p:pic>
      <p:pic>
        <p:nvPicPr>
          <p:cNvPr id="10" name="Immagine 9">
            <a:extLst>
              <a:ext uri="{FF2B5EF4-FFF2-40B4-BE49-F238E27FC236}">
                <a16:creationId xmlns:a16="http://schemas.microsoft.com/office/drawing/2014/main" id="{9A2B084E-EBD8-4F88-8AE0-422E7D76EA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9051" y="1467957"/>
            <a:ext cx="6096000" cy="4226886"/>
          </a:xfrm>
          <a:prstGeom prst="rect">
            <a:avLst/>
          </a:prstGeom>
        </p:spPr>
      </p:pic>
    </p:spTree>
    <p:extLst>
      <p:ext uri="{BB962C8B-B14F-4D97-AF65-F5344CB8AC3E}">
        <p14:creationId xmlns:p14="http://schemas.microsoft.com/office/powerpoint/2010/main" val="3626271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44624"/>
            <a:ext cx="7239000" cy="576064"/>
          </a:xfrm>
        </p:spPr>
        <p:txBody>
          <a:bodyPr>
            <a:normAutofit/>
          </a:bodyPr>
          <a:lstStyle/>
          <a:p>
            <a:r>
              <a:rPr lang="it-IT" sz="2800" dirty="0">
                <a:effectLst>
                  <a:outerShdw blurRad="38100" dist="38100" dir="2700000" algn="tl">
                    <a:srgbClr val="000000">
                      <a:alpha val="43137"/>
                    </a:srgbClr>
                  </a:outerShdw>
                </a:effectLst>
              </a:rPr>
              <a:t>Definire il CAMPO: motori di ricerca</a:t>
            </a:r>
            <a:endParaRPr lang="it-IT" sz="2800" dirty="0"/>
          </a:p>
        </p:txBody>
      </p:sp>
      <p:graphicFrame>
        <p:nvGraphicFramePr>
          <p:cNvPr id="4" name="Segnaposto contenuto 3"/>
          <p:cNvGraphicFramePr>
            <a:graphicFrameLocks noGrp="1"/>
          </p:cNvGraphicFramePr>
          <p:nvPr>
            <p:ph idx="1"/>
            <p:extLst/>
          </p:nvPr>
        </p:nvGraphicFramePr>
        <p:xfrm>
          <a:off x="2351584" y="862258"/>
          <a:ext cx="4248472" cy="5995742"/>
        </p:xfrm>
        <a:graphic>
          <a:graphicData uri="http://schemas.openxmlformats.org/drawingml/2006/table">
            <a:tbl>
              <a:tblPr/>
              <a:tblGrid>
                <a:gridCol w="1872208">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tblGrid>
              <a:tr h="597650">
                <a:tc>
                  <a:txBody>
                    <a:bodyPr/>
                    <a:lstStyle/>
                    <a:p>
                      <a:pPr algn="l"/>
                      <a:r>
                        <a:rPr kumimoji="0" lang="it-IT" sz="2000" kern="1200" baseline="0" dirty="0">
                          <a:solidFill>
                            <a:schemeClr val="bg1"/>
                          </a:solidFill>
                          <a:effectLst/>
                          <a:latin typeface="+mn-lt"/>
                          <a:ea typeface="+mn-ea"/>
                          <a:cs typeface="+mn-cs"/>
                        </a:rPr>
                        <a:t>Name</a:t>
                      </a:r>
                    </a:p>
                  </a:txBody>
                  <a:tcPr marL="80777" marR="141360"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a:solidFill>
                            <a:schemeClr val="bg1"/>
                          </a:solidFill>
                          <a:effectLst/>
                        </a:rPr>
                        <a:t>Language</a:t>
                      </a:r>
                    </a:p>
                  </a:txBody>
                  <a:tcPr marL="80777" marR="141360"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384215">
                <a:tc>
                  <a:txBody>
                    <a:bodyPr/>
                    <a:lstStyle/>
                    <a:p>
                      <a:pPr algn="l"/>
                      <a:r>
                        <a:rPr lang="it-IT" sz="2000" u="none" strike="noStrike" dirty="0" err="1">
                          <a:solidFill>
                            <a:schemeClr val="accent4">
                              <a:lumMod val="50000"/>
                            </a:schemeClr>
                          </a:solidFill>
                          <a:effectLst/>
                          <a:hlinkClick r:id="rId2" tooltip="Baidu"/>
                        </a:rPr>
                        <a:t>Baidu</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err="1">
                          <a:solidFill>
                            <a:schemeClr val="bg1"/>
                          </a:solidFill>
                          <a:effectLst/>
                          <a:hlinkClick r:id="rId3" tooltip="Chinese language"/>
                        </a:rPr>
                        <a:t>Chinese</a:t>
                      </a:r>
                      <a:r>
                        <a:rPr lang="it-IT" sz="2000" baseline="0" dirty="0">
                          <a:solidFill>
                            <a:schemeClr val="bg1"/>
                          </a:solidFill>
                          <a:effectLst/>
                        </a:rPr>
                        <a:t>, </a:t>
                      </a:r>
                      <a:r>
                        <a:rPr lang="it-IT" sz="2000" u="none" strike="noStrike" baseline="0" dirty="0" err="1">
                          <a:solidFill>
                            <a:schemeClr val="bg1"/>
                          </a:solidFill>
                          <a:effectLst/>
                          <a:hlinkClick r:id="rId4" tooltip="Japanese language"/>
                        </a:rPr>
                        <a:t>Japanese</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1"/>
                  </a:ext>
                </a:extLst>
              </a:tr>
              <a:tr h="384215">
                <a:tc>
                  <a:txBody>
                    <a:bodyPr/>
                    <a:lstStyle/>
                    <a:p>
                      <a:pPr algn="l"/>
                      <a:r>
                        <a:rPr lang="it-IT" sz="2000" u="none" strike="noStrike" dirty="0" err="1">
                          <a:solidFill>
                            <a:schemeClr val="accent4">
                              <a:lumMod val="50000"/>
                            </a:schemeClr>
                          </a:solidFill>
                          <a:effectLst/>
                          <a:hlinkClick r:id="rId5" tooltip="Bing"/>
                        </a:rPr>
                        <a:t>Bing</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2"/>
                  </a:ext>
                </a:extLst>
              </a:tr>
              <a:tr h="384215">
                <a:tc>
                  <a:txBody>
                    <a:bodyPr/>
                    <a:lstStyle/>
                    <a:p>
                      <a:pPr algn="l"/>
                      <a:r>
                        <a:rPr lang="it-IT" sz="2000" u="none" strike="noStrike" dirty="0" err="1">
                          <a:solidFill>
                            <a:schemeClr val="accent4">
                              <a:lumMod val="50000"/>
                            </a:schemeClr>
                          </a:solidFill>
                          <a:effectLst/>
                          <a:hlinkClick r:id="rId6" tooltip="Blekko"/>
                        </a:rPr>
                        <a:t>Blekko</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a:solidFill>
                            <a:schemeClr val="bg1"/>
                          </a:solidFill>
                          <a:effectLst/>
                          <a:hlinkClick r:id="rId7" tooltip="English language"/>
                        </a:rPr>
                        <a:t>English</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3"/>
                  </a:ext>
                </a:extLst>
              </a:tr>
              <a:tr h="384215">
                <a:tc>
                  <a:txBody>
                    <a:bodyPr/>
                    <a:lstStyle/>
                    <a:p>
                      <a:pPr algn="l"/>
                      <a:r>
                        <a:rPr lang="it-IT" sz="2000" u="none" strike="noStrike">
                          <a:solidFill>
                            <a:schemeClr val="accent4">
                              <a:lumMod val="50000"/>
                            </a:schemeClr>
                          </a:solidFill>
                          <a:effectLst/>
                          <a:hlinkClick r:id="rId8" tooltip="DuckDuckGo"/>
                        </a:rPr>
                        <a:t>DuckDuckGo</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a:solidFill>
                            <a:schemeClr val="bg1"/>
                          </a:solidFill>
                          <a:effectLst/>
                          <a:hlinkClick r:id="rId7" tooltip="English language"/>
                        </a:rPr>
                        <a:t>English</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4"/>
                  </a:ext>
                </a:extLst>
              </a:tr>
              <a:tr h="384215">
                <a:tc>
                  <a:txBody>
                    <a:bodyPr/>
                    <a:lstStyle/>
                    <a:p>
                      <a:pPr algn="l"/>
                      <a:r>
                        <a:rPr lang="it-IT" sz="2000" u="none" strike="noStrike">
                          <a:solidFill>
                            <a:schemeClr val="accent4">
                              <a:lumMod val="50000"/>
                            </a:schemeClr>
                          </a:solidFill>
                          <a:effectLst/>
                          <a:hlinkClick r:id="rId9" tooltip="Exalead"/>
                        </a:rPr>
                        <a:t>Exalead</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5"/>
                  </a:ext>
                </a:extLst>
              </a:tr>
              <a:tr h="384215">
                <a:tc>
                  <a:txBody>
                    <a:bodyPr/>
                    <a:lstStyle/>
                    <a:p>
                      <a:pPr algn="l"/>
                      <a:r>
                        <a:rPr lang="it-IT" sz="2000" u="none" strike="noStrike" dirty="0" err="1">
                          <a:solidFill>
                            <a:schemeClr val="accent4">
                              <a:lumMod val="50000"/>
                            </a:schemeClr>
                          </a:solidFill>
                          <a:effectLst/>
                          <a:hlinkClick r:id="rId10" tooltip="Gigablast"/>
                        </a:rPr>
                        <a:t>Gigablast</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a:solidFill>
                            <a:schemeClr val="bg1"/>
                          </a:solidFill>
                          <a:effectLst/>
                          <a:hlinkClick r:id="rId7" tooltip="English language"/>
                        </a:rPr>
                        <a:t>English</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6"/>
                  </a:ext>
                </a:extLst>
              </a:tr>
              <a:tr h="384215">
                <a:tc>
                  <a:txBody>
                    <a:bodyPr/>
                    <a:lstStyle/>
                    <a:p>
                      <a:pPr algn="l"/>
                      <a:r>
                        <a:rPr lang="it-IT" sz="2000" u="none" strike="noStrike">
                          <a:solidFill>
                            <a:schemeClr val="accent4">
                              <a:lumMod val="50000"/>
                            </a:schemeClr>
                          </a:solidFill>
                          <a:effectLst/>
                          <a:hlinkClick r:id="rId11" tooltip="Google Search"/>
                        </a:rPr>
                        <a:t>Google</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7"/>
                  </a:ext>
                </a:extLst>
              </a:tr>
              <a:tr h="384215">
                <a:tc>
                  <a:txBody>
                    <a:bodyPr/>
                    <a:lstStyle/>
                    <a:p>
                      <a:pPr algn="l"/>
                      <a:r>
                        <a:rPr lang="it-IT" sz="2000" u="none" strike="noStrike">
                          <a:solidFill>
                            <a:schemeClr val="accent4">
                              <a:lumMod val="50000"/>
                            </a:schemeClr>
                          </a:solidFill>
                          <a:effectLst/>
                          <a:hlinkClick r:id="rId12" tooltip="Munax"/>
                        </a:rPr>
                        <a:t>Munax</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8"/>
                  </a:ext>
                </a:extLst>
              </a:tr>
              <a:tr h="384215">
                <a:tc>
                  <a:txBody>
                    <a:bodyPr/>
                    <a:lstStyle/>
                    <a:p>
                      <a:pPr algn="l"/>
                      <a:r>
                        <a:rPr lang="it-IT" sz="2000" u="none" strike="noStrike">
                          <a:solidFill>
                            <a:schemeClr val="accent4">
                              <a:lumMod val="50000"/>
                            </a:schemeClr>
                          </a:solidFill>
                          <a:effectLst/>
                          <a:hlinkClick r:id="rId13" tooltip="Qwant"/>
                        </a:rPr>
                        <a:t>Qwant</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9"/>
                  </a:ext>
                </a:extLst>
              </a:tr>
              <a:tr h="384215">
                <a:tc>
                  <a:txBody>
                    <a:bodyPr/>
                    <a:lstStyle/>
                    <a:p>
                      <a:pPr algn="l"/>
                      <a:r>
                        <a:rPr lang="it-IT" sz="2000" u="none" strike="noStrike" dirty="0" err="1">
                          <a:solidFill>
                            <a:schemeClr val="accent4">
                              <a:lumMod val="50000"/>
                            </a:schemeClr>
                          </a:solidFill>
                          <a:effectLst/>
                          <a:hlinkClick r:id="rId14" tooltip="Sogou"/>
                        </a:rPr>
                        <a:t>Sogou</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err="1">
                          <a:solidFill>
                            <a:schemeClr val="bg1"/>
                          </a:solidFill>
                          <a:effectLst/>
                          <a:hlinkClick r:id="rId3" tooltip="Chinese language"/>
                        </a:rPr>
                        <a:t>Chinese</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10"/>
                  </a:ext>
                </a:extLst>
              </a:tr>
              <a:tr h="384215">
                <a:tc>
                  <a:txBody>
                    <a:bodyPr/>
                    <a:lstStyle/>
                    <a:p>
                      <a:pPr algn="l"/>
                      <a:r>
                        <a:rPr lang="it-IT" sz="2000" u="none" strike="noStrike" dirty="0">
                          <a:solidFill>
                            <a:schemeClr val="accent4">
                              <a:lumMod val="50000"/>
                            </a:schemeClr>
                          </a:solidFill>
                          <a:effectLst/>
                          <a:hlinkClick r:id="rId15" tooltip="Soso.com"/>
                        </a:rPr>
                        <a:t>Soso.com</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baseline="0" dirty="0" err="1">
                          <a:solidFill>
                            <a:schemeClr val="bg1"/>
                          </a:solidFill>
                          <a:effectLst/>
                          <a:hlinkClick r:id="rId3" tooltip="Chinese language"/>
                        </a:rPr>
                        <a:t>Chinese</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11"/>
                  </a:ext>
                </a:extLst>
              </a:tr>
              <a:tr h="384215">
                <a:tc>
                  <a:txBody>
                    <a:bodyPr/>
                    <a:lstStyle/>
                    <a:p>
                      <a:pPr algn="l"/>
                      <a:r>
                        <a:rPr lang="it-IT" sz="2000" u="none" strike="noStrike">
                          <a:solidFill>
                            <a:schemeClr val="accent4">
                              <a:lumMod val="50000"/>
                            </a:schemeClr>
                          </a:solidFill>
                          <a:effectLst/>
                          <a:hlinkClick r:id="rId16" tooltip="Yahoo! Search"/>
                        </a:rPr>
                        <a:t>Yahoo!</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12"/>
                  </a:ext>
                </a:extLst>
              </a:tr>
              <a:tr h="384215">
                <a:tc>
                  <a:txBody>
                    <a:bodyPr/>
                    <a:lstStyle/>
                    <a:p>
                      <a:pPr algn="l"/>
                      <a:r>
                        <a:rPr lang="it-IT" sz="2000" u="none" strike="noStrike">
                          <a:solidFill>
                            <a:schemeClr val="accent4">
                              <a:lumMod val="50000"/>
                            </a:schemeClr>
                          </a:solidFill>
                          <a:effectLst/>
                          <a:hlinkClick r:id="rId17" tooltip="Yandex Search"/>
                        </a:rPr>
                        <a:t>Yandex</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baseline="0" dirty="0" err="1">
                          <a:solidFill>
                            <a:schemeClr val="bg1"/>
                          </a:solidFill>
                          <a:effectLst/>
                        </a:rPr>
                        <a:t>Multilingual</a:t>
                      </a:r>
                      <a:endParaRPr lang="it-IT" sz="2000" baseline="0" dirty="0">
                        <a:solidFill>
                          <a:schemeClr val="bg1"/>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13"/>
                  </a:ext>
                </a:extLst>
              </a:tr>
              <a:tr h="384215">
                <a:tc>
                  <a:txBody>
                    <a:bodyPr/>
                    <a:lstStyle/>
                    <a:p>
                      <a:pPr algn="l"/>
                      <a:r>
                        <a:rPr lang="it-IT" sz="2000" u="none" strike="noStrike">
                          <a:solidFill>
                            <a:schemeClr val="accent4">
                              <a:lumMod val="50000"/>
                            </a:schemeClr>
                          </a:solidFill>
                          <a:effectLst/>
                          <a:hlinkClick r:id="rId18" tooltip="Youdao"/>
                        </a:rPr>
                        <a:t>Youdao</a:t>
                      </a:r>
                      <a:endParaRPr lang="it-IT" sz="200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tc>
                  <a:txBody>
                    <a:bodyPr/>
                    <a:lstStyle/>
                    <a:p>
                      <a:pPr algn="l"/>
                      <a:r>
                        <a:rPr lang="it-IT" sz="2000" u="none" strike="noStrike" dirty="0" err="1">
                          <a:solidFill>
                            <a:schemeClr val="accent4">
                              <a:lumMod val="50000"/>
                            </a:schemeClr>
                          </a:solidFill>
                          <a:effectLst/>
                          <a:hlinkClick r:id="rId3" tooltip="Chinese language"/>
                        </a:rPr>
                        <a:t>Chinese</a:t>
                      </a:r>
                      <a:endParaRPr lang="it-IT" sz="2000" dirty="0">
                        <a:solidFill>
                          <a:schemeClr val="accent4">
                            <a:lumMod val="50000"/>
                          </a:schemeClr>
                        </a:solidFill>
                        <a:effectLst/>
                      </a:endParaRPr>
                    </a:p>
                  </a:txBody>
                  <a:tcPr marL="80777" marR="80777" marT="40389" marB="40389" anchor="ctr">
                    <a:lnL w="7620" cap="flat" cmpd="sng" algn="ctr">
                      <a:solidFill>
                        <a:srgbClr val="AAAAAA"/>
                      </a:solidFill>
                      <a:prstDash val="solid"/>
                      <a:round/>
                      <a:headEnd type="none" w="med" len="med"/>
                      <a:tailEnd type="none" w="med" len="med"/>
                    </a:lnL>
                    <a:lnR w="7620" cap="flat" cmpd="sng" algn="ctr">
                      <a:solidFill>
                        <a:srgbClr val="AAAAAA"/>
                      </a:solidFill>
                      <a:prstDash val="solid"/>
                      <a:round/>
                      <a:headEnd type="none" w="med" len="med"/>
                      <a:tailEnd type="none" w="med" len="med"/>
                    </a:lnR>
                    <a:lnT w="7620" cap="flat" cmpd="sng" algn="ctr">
                      <a:solidFill>
                        <a:srgbClr val="AAAAAA"/>
                      </a:solidFill>
                      <a:prstDash val="solid"/>
                      <a:round/>
                      <a:headEnd type="none" w="med" len="med"/>
                      <a:tailEnd type="none" w="med" len="med"/>
                    </a:lnT>
                    <a:lnB w="7620" cap="flat" cmpd="sng" algn="ctr">
                      <a:solidFill>
                        <a:srgbClr val="AAAAAA"/>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14"/>
                  </a:ext>
                </a:extLst>
              </a:tr>
            </a:tbl>
          </a:graphicData>
        </a:graphic>
      </p:graphicFrame>
      <p:sp>
        <p:nvSpPr>
          <p:cNvPr id="5" name="Rettangolo 4"/>
          <p:cNvSpPr/>
          <p:nvPr/>
        </p:nvSpPr>
        <p:spPr>
          <a:xfrm>
            <a:off x="7211123" y="1976570"/>
            <a:ext cx="3888432" cy="244827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defRPr/>
            </a:pPr>
            <a:r>
              <a:rPr lang="en-US" dirty="0"/>
              <a:t>una </a:t>
            </a:r>
            <a:r>
              <a:rPr lang="en-US" dirty="0" err="1"/>
              <a:t>lista</a:t>
            </a:r>
            <a:r>
              <a:rPr lang="en-US" dirty="0"/>
              <a:t> </a:t>
            </a:r>
            <a:r>
              <a:rPr lang="en-US" dirty="0" err="1"/>
              <a:t>esauriente</a:t>
            </a:r>
            <a:r>
              <a:rPr lang="en-US" dirty="0"/>
              <a:t> di </a:t>
            </a:r>
            <a:r>
              <a:rPr lang="en-US" dirty="0" err="1"/>
              <a:t>motori</a:t>
            </a:r>
            <a:r>
              <a:rPr lang="en-US" dirty="0"/>
              <a:t> di </a:t>
            </a:r>
            <a:r>
              <a:rPr lang="en-US" dirty="0" err="1"/>
              <a:t>ricerca</a:t>
            </a:r>
            <a:r>
              <a:rPr lang="en-US" dirty="0"/>
              <a:t> è </a:t>
            </a:r>
            <a:r>
              <a:rPr lang="en-US" dirty="0" err="1"/>
              <a:t>fornita</a:t>
            </a:r>
            <a:r>
              <a:rPr lang="en-US" dirty="0"/>
              <a:t> da Wikipedia al link: </a:t>
            </a:r>
            <a:r>
              <a:rPr lang="en-US" dirty="0">
                <a:hlinkClick r:id="rId19"/>
              </a:rPr>
              <a:t>http://en.wikipedia.org/wiki/List_of_search_engines</a:t>
            </a:r>
            <a:endParaRPr lang="en-US" dirty="0"/>
          </a:p>
        </p:txBody>
      </p:sp>
    </p:spTree>
    <p:extLst>
      <p:ext uri="{BB962C8B-B14F-4D97-AF65-F5344CB8AC3E}">
        <p14:creationId xmlns:p14="http://schemas.microsoft.com/office/powerpoint/2010/main" val="7674912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44624"/>
            <a:ext cx="7239000" cy="576064"/>
          </a:xfrm>
        </p:spPr>
        <p:txBody>
          <a:bodyPr rtlCol="0">
            <a:normAutofit fontScale="90000"/>
          </a:bodyPr>
          <a:lstStyle/>
          <a:p>
            <a:pPr>
              <a:defRPr/>
            </a:pPr>
            <a:br>
              <a:rPr lang="it-IT" dirty="0"/>
            </a:br>
            <a:r>
              <a:rPr lang="it-IT" sz="3100" dirty="0">
                <a:effectLst>
                  <a:outerShdw blurRad="38100" dist="38100" dir="2700000" algn="tl">
                    <a:srgbClr val="000000">
                      <a:alpha val="43137"/>
                    </a:srgbClr>
                  </a:outerShdw>
                </a:effectLst>
              </a:rPr>
              <a:t>Definire il CAMPO: motori di ricerca</a:t>
            </a:r>
          </a:p>
        </p:txBody>
      </p:sp>
      <p:sp>
        <p:nvSpPr>
          <p:cNvPr id="3" name="Segnaposto contenuto 2"/>
          <p:cNvSpPr>
            <a:spLocks noGrp="1"/>
          </p:cNvSpPr>
          <p:nvPr>
            <p:ph idx="1"/>
          </p:nvPr>
        </p:nvSpPr>
        <p:spPr>
          <a:xfrm>
            <a:off x="1703512" y="908720"/>
            <a:ext cx="7992888" cy="5832648"/>
          </a:xfrm>
        </p:spPr>
        <p:style>
          <a:lnRef idx="1">
            <a:schemeClr val="accent1"/>
          </a:lnRef>
          <a:fillRef idx="2">
            <a:schemeClr val="accent1"/>
          </a:fillRef>
          <a:effectRef idx="1">
            <a:schemeClr val="accent1"/>
          </a:effectRef>
          <a:fontRef idx="minor">
            <a:schemeClr val="dk1"/>
          </a:fontRef>
        </p:style>
        <p:txBody>
          <a:bodyPr rtlCol="0">
            <a:normAutofit/>
          </a:bodyPr>
          <a:lstStyle/>
          <a:p>
            <a:pPr marL="0" indent="0">
              <a:spcAft>
                <a:spcPts val="0"/>
              </a:spcAft>
              <a:buNone/>
              <a:defRPr/>
            </a:pPr>
            <a:r>
              <a:rPr lang="en-US" dirty="0" err="1"/>
              <a:t>Motori</a:t>
            </a:r>
            <a:r>
              <a:rPr lang="en-US" dirty="0"/>
              <a:t> di </a:t>
            </a:r>
            <a:r>
              <a:rPr lang="en-US" dirty="0" err="1"/>
              <a:t>ricerca</a:t>
            </a:r>
            <a:r>
              <a:rPr lang="en-US" dirty="0"/>
              <a:t> “</a:t>
            </a:r>
            <a:r>
              <a:rPr lang="en-US" dirty="0" err="1"/>
              <a:t>focalizzati</a:t>
            </a:r>
            <a:r>
              <a:rPr lang="en-US" dirty="0"/>
              <a:t>”(trend di </a:t>
            </a:r>
            <a:r>
              <a:rPr lang="en-US" dirty="0" err="1"/>
              <a:t>ricerca</a:t>
            </a:r>
            <a:r>
              <a:rPr lang="en-US" dirty="0"/>
              <a:t>, </a:t>
            </a:r>
            <a:r>
              <a:rPr lang="en-US" dirty="0" err="1"/>
              <a:t>ricerca</a:t>
            </a:r>
            <a:r>
              <a:rPr lang="en-US" dirty="0"/>
              <a:t> di Blog, </a:t>
            </a:r>
            <a:r>
              <a:rPr lang="en-US" dirty="0" err="1"/>
              <a:t>gruppi</a:t>
            </a:r>
            <a:r>
              <a:rPr lang="en-US" dirty="0"/>
              <a:t> di </a:t>
            </a:r>
            <a:r>
              <a:rPr lang="en-US" dirty="0" err="1"/>
              <a:t>discussione</a:t>
            </a:r>
            <a:r>
              <a:rPr lang="en-US" dirty="0"/>
              <a:t>,  microblogging, </a:t>
            </a:r>
            <a:r>
              <a:rPr lang="en-US" dirty="0" err="1"/>
              <a:t>ecc</a:t>
            </a:r>
            <a:r>
              <a:rPr lang="en-US" dirty="0"/>
              <a:t>.) </a:t>
            </a:r>
          </a:p>
          <a:p>
            <a:pPr>
              <a:buFont typeface="Wingdings" panose="05000000000000000000" pitchFamily="2" charset="2"/>
              <a:buChar char="§"/>
              <a:defRPr/>
            </a:pPr>
            <a:r>
              <a:rPr lang="en-US" dirty="0"/>
              <a:t>groups.google.com</a:t>
            </a:r>
          </a:p>
          <a:p>
            <a:pPr>
              <a:buFont typeface="Wingdings" panose="05000000000000000000" pitchFamily="2" charset="2"/>
              <a:buChar char="§"/>
              <a:defRPr/>
            </a:pPr>
            <a:r>
              <a:rPr lang="it-IT" dirty="0"/>
              <a:t>https://www.google.it/trends/</a:t>
            </a:r>
          </a:p>
          <a:p>
            <a:pPr>
              <a:spcAft>
                <a:spcPts val="0"/>
              </a:spcAft>
              <a:buFont typeface="Wingdings" panose="05000000000000000000" pitchFamily="2" charset="2"/>
              <a:buChar char="§"/>
              <a:defRPr/>
            </a:pPr>
            <a:r>
              <a:rPr lang="it-IT" dirty="0"/>
              <a:t>http://it.groups.yahoo.com/ </a:t>
            </a:r>
          </a:p>
          <a:p>
            <a:pPr>
              <a:buFont typeface="Wingdings" panose="05000000000000000000" pitchFamily="2" charset="2"/>
              <a:buChar char="§"/>
              <a:defRPr/>
            </a:pPr>
            <a:r>
              <a:rPr lang="en-US" dirty="0"/>
              <a:t>Twitter search, which allows a search of the active microblog Twitter: https://twitter.com/search-home</a:t>
            </a:r>
          </a:p>
          <a:p>
            <a:pPr>
              <a:buFont typeface="Wingdings" panose="05000000000000000000" pitchFamily="2" charset="2"/>
              <a:buChar char="§"/>
              <a:defRPr/>
            </a:pPr>
            <a:r>
              <a:rPr lang="en-US" dirty="0" err="1"/>
              <a:t>Ricerca</a:t>
            </a:r>
            <a:r>
              <a:rPr lang="en-US" dirty="0"/>
              <a:t> </a:t>
            </a:r>
            <a:r>
              <a:rPr lang="en-US" dirty="0" err="1"/>
              <a:t>su</a:t>
            </a:r>
            <a:r>
              <a:rPr lang="en-US" dirty="0"/>
              <a:t> FB di </a:t>
            </a:r>
            <a:r>
              <a:rPr lang="en-US" dirty="0" err="1"/>
              <a:t>persone</a:t>
            </a:r>
            <a:r>
              <a:rPr lang="en-US" dirty="0"/>
              <a:t>, </a:t>
            </a:r>
            <a:r>
              <a:rPr lang="en-US" dirty="0" err="1"/>
              <a:t>bacheche</a:t>
            </a:r>
            <a:r>
              <a:rPr lang="en-US" dirty="0"/>
              <a:t> </a:t>
            </a:r>
            <a:r>
              <a:rPr lang="en-US" dirty="0" err="1"/>
              <a:t>pubbliche</a:t>
            </a:r>
            <a:r>
              <a:rPr lang="en-US" dirty="0"/>
              <a:t>, </a:t>
            </a:r>
            <a:r>
              <a:rPr lang="en-US" dirty="0" err="1"/>
              <a:t>pagine</a:t>
            </a:r>
            <a:r>
              <a:rPr lang="en-US" dirty="0"/>
              <a:t>, </a:t>
            </a:r>
            <a:r>
              <a:rPr lang="en-US" dirty="0" err="1"/>
              <a:t>gruppi</a:t>
            </a:r>
            <a:endParaRPr lang="en-US" dirty="0"/>
          </a:p>
          <a:p>
            <a:pPr marL="0" indent="0">
              <a:buNone/>
              <a:defRPr/>
            </a:pPr>
            <a:endParaRPr lang="en-US" dirty="0"/>
          </a:p>
          <a:p>
            <a:pPr>
              <a:buFont typeface="Wingdings" panose="05000000000000000000" pitchFamily="2" charset="2"/>
              <a:buChar char="q"/>
              <a:defRPr/>
            </a:pPr>
            <a:endParaRPr lang="en-US" dirty="0"/>
          </a:p>
          <a:p>
            <a:pPr>
              <a:buNone/>
              <a:defRPr/>
            </a:pPr>
            <a:endParaRPr lang="en-US" dirty="0"/>
          </a:p>
          <a:p>
            <a:pPr>
              <a:buNone/>
              <a:defRPr/>
            </a:pPr>
            <a:endParaRPr lang="it-IT" dirty="0"/>
          </a:p>
        </p:txBody>
      </p:sp>
    </p:spTree>
    <p:extLst>
      <p:ext uri="{BB962C8B-B14F-4D97-AF65-F5344CB8AC3E}">
        <p14:creationId xmlns:p14="http://schemas.microsoft.com/office/powerpoint/2010/main" val="21603516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31504" y="116632"/>
            <a:ext cx="7599040" cy="432048"/>
          </a:xfrm>
        </p:spPr>
        <p:txBody>
          <a:bodyPr>
            <a:normAutofit fontScale="90000"/>
          </a:bodyPr>
          <a:lstStyle/>
          <a:p>
            <a:r>
              <a:rPr lang="it-IT" sz="2800" dirty="0">
                <a:effectLst>
                  <a:outerShdw blurRad="38100" dist="38100" dir="2700000" algn="tl">
                    <a:srgbClr val="000000">
                      <a:alpha val="43137"/>
                    </a:srgbClr>
                  </a:outerShdw>
                </a:effectLst>
              </a:rPr>
              <a:t>Definire il CAMPO: metamotori di ricerca</a:t>
            </a:r>
            <a:endParaRPr lang="it-IT" sz="2800" dirty="0"/>
          </a:p>
        </p:txBody>
      </p:sp>
      <p:graphicFrame>
        <p:nvGraphicFramePr>
          <p:cNvPr id="7" name="Segnaposto contenuto 3"/>
          <p:cNvGraphicFramePr>
            <a:graphicFrameLocks noGrp="1"/>
          </p:cNvGraphicFramePr>
          <p:nvPr>
            <p:ph idx="1"/>
            <p:extLst/>
          </p:nvPr>
        </p:nvGraphicFramePr>
        <p:xfrm>
          <a:off x="1631504" y="620688"/>
          <a:ext cx="8064896" cy="6120680"/>
        </p:xfrm>
        <a:graphic>
          <a:graphicData uri="http://schemas.openxmlformats.org/drawingml/2006/table">
            <a:tbl>
              <a:tblPr/>
              <a:tblGrid>
                <a:gridCol w="2448272">
                  <a:extLst>
                    <a:ext uri="{9D8B030D-6E8A-4147-A177-3AD203B41FA5}">
                      <a16:colId xmlns:a16="http://schemas.microsoft.com/office/drawing/2014/main" val="20000"/>
                    </a:ext>
                  </a:extLst>
                </a:gridCol>
                <a:gridCol w="5616624">
                  <a:extLst>
                    <a:ext uri="{9D8B030D-6E8A-4147-A177-3AD203B41FA5}">
                      <a16:colId xmlns:a16="http://schemas.microsoft.com/office/drawing/2014/main" val="20001"/>
                    </a:ext>
                  </a:extLst>
                </a:gridCol>
              </a:tblGrid>
              <a:tr h="365615">
                <a:tc>
                  <a:txBody>
                    <a:bodyPr/>
                    <a:lstStyle/>
                    <a:p>
                      <a:pPr algn="ctr"/>
                      <a:r>
                        <a:rPr lang="it-IT" sz="1400" b="1" dirty="0">
                          <a:effectLst/>
                          <a:latin typeface="Cambria" panose="02040503050406030204" pitchFamily="18" charset="0"/>
                        </a:rPr>
                        <a:t>Metamotori Internazionali</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CC99"/>
                    </a:solidFill>
                  </a:tcPr>
                </a:tc>
                <a:tc>
                  <a:txBody>
                    <a:bodyPr/>
                    <a:lstStyle/>
                    <a:p>
                      <a:pPr algn="ctr"/>
                      <a:r>
                        <a:rPr lang="it-IT" sz="1400" b="1" dirty="0">
                          <a:effectLst/>
                          <a:latin typeface="Cambria" panose="02040503050406030204" pitchFamily="18" charset="0"/>
                        </a:rPr>
                        <a:t>Motori di Ricerca utilizzati</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CC99"/>
                    </a:solidFill>
                  </a:tcPr>
                </a:tc>
                <a:extLst>
                  <a:ext uri="{0D108BD9-81ED-4DB2-BD59-A6C34878D82A}">
                    <a16:rowId xmlns:a16="http://schemas.microsoft.com/office/drawing/2014/main" val="10000"/>
                  </a:ext>
                </a:extLst>
              </a:tr>
              <a:tr h="360492">
                <a:tc>
                  <a:txBody>
                    <a:bodyPr/>
                    <a:lstStyle/>
                    <a:p>
                      <a:pPr algn="ctr"/>
                      <a:r>
                        <a:rPr lang="it-IT" sz="1400" b="1" u="none" strike="noStrike" dirty="0" err="1">
                          <a:solidFill>
                            <a:srgbClr val="444444"/>
                          </a:solidFill>
                          <a:effectLst/>
                          <a:latin typeface="Cambria" panose="02040503050406030204" pitchFamily="18" charset="0"/>
                          <a:hlinkClick r:id="rId2"/>
                        </a:rPr>
                        <a:t>CNet</a:t>
                      </a:r>
                      <a:r>
                        <a:rPr lang="it-IT" sz="1400" b="1" u="none" strike="noStrike" dirty="0">
                          <a:solidFill>
                            <a:srgbClr val="444444"/>
                          </a:solidFill>
                          <a:effectLst/>
                          <a:latin typeface="Cambria" panose="02040503050406030204" pitchFamily="18" charset="0"/>
                          <a:hlinkClick r:id="rId2"/>
                        </a:rPr>
                        <a:t> / Search.com</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err="1">
                          <a:solidFill>
                            <a:srgbClr val="444444"/>
                          </a:solidFill>
                          <a:effectLst/>
                          <a:latin typeface="Cambria" panose="02040503050406030204" pitchFamily="18" charset="0"/>
                          <a:hlinkClick r:id="rId3"/>
                        </a:rPr>
                        <a:t>Altavista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4"/>
                        </a:rPr>
                        <a:t>Ask</a:t>
                      </a:r>
                      <a:r>
                        <a:rPr lang="it-IT" sz="1400" u="none" strike="noStrike" dirty="0">
                          <a:solidFill>
                            <a:srgbClr val="444444"/>
                          </a:solidFill>
                          <a:effectLst/>
                          <a:latin typeface="Cambria" panose="02040503050406030204" pitchFamily="18" charset="0"/>
                          <a:hlinkClick r:id="rId4"/>
                        </a:rPr>
                        <a:t> </a:t>
                      </a:r>
                      <a:r>
                        <a:rPr lang="it-IT" sz="1400" u="none" strike="noStrike" dirty="0" err="1">
                          <a:solidFill>
                            <a:srgbClr val="444444"/>
                          </a:solidFill>
                          <a:effectLst/>
                          <a:latin typeface="Cambria" panose="02040503050406030204" pitchFamily="18" charset="0"/>
                          <a:hlinkClick r:id="rId4"/>
                        </a:rPr>
                        <a:t>Jeeves</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5"/>
                        </a:rPr>
                        <a:t>WiseNut</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01"/>
                  </a:ext>
                </a:extLst>
              </a:tr>
              <a:tr h="360492">
                <a:tc>
                  <a:txBody>
                    <a:bodyPr/>
                    <a:lstStyle/>
                    <a:p>
                      <a:pPr algn="ctr"/>
                      <a:r>
                        <a:rPr lang="it-IT" sz="1400" b="1" u="none" strike="noStrike" dirty="0" err="1">
                          <a:solidFill>
                            <a:srgbClr val="444444"/>
                          </a:solidFill>
                          <a:effectLst/>
                          <a:latin typeface="Cambria" panose="02040503050406030204" pitchFamily="18" charset="0"/>
                          <a:hlinkClick r:id="rId6"/>
                        </a:rPr>
                        <a:t>Dogpile</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a:solidFill>
                            <a:srgbClr val="444444"/>
                          </a:solidFill>
                          <a:effectLst/>
                          <a:latin typeface="Cambria" panose="02040503050406030204" pitchFamily="18" charset="0"/>
                          <a:hlinkClick r:id="rId7"/>
                        </a:rPr>
                        <a:t>Google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8"/>
                        </a:rPr>
                        <a:t>Overture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9"/>
                        </a:rPr>
                        <a:t>Teoma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4"/>
                        </a:rPr>
                        <a:t>Ask</a:t>
                      </a:r>
                      <a:r>
                        <a:rPr lang="it-IT" sz="1400" u="none" strike="noStrike" dirty="0">
                          <a:solidFill>
                            <a:srgbClr val="444444"/>
                          </a:solidFill>
                          <a:effectLst/>
                          <a:latin typeface="Cambria" panose="02040503050406030204" pitchFamily="18" charset="0"/>
                          <a:hlinkClick r:id="rId4"/>
                        </a:rPr>
                        <a:t> </a:t>
                      </a:r>
                      <a:r>
                        <a:rPr lang="it-IT" sz="1400" u="none" strike="noStrike" dirty="0" err="1">
                          <a:solidFill>
                            <a:srgbClr val="444444"/>
                          </a:solidFill>
                          <a:effectLst/>
                          <a:latin typeface="Cambria" panose="02040503050406030204" pitchFamily="18" charset="0"/>
                          <a:hlinkClick r:id="rId4"/>
                        </a:rPr>
                        <a:t>Jeeves</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10"/>
                        </a:rPr>
                        <a:t>Looksmart</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02"/>
                  </a:ext>
                </a:extLst>
              </a:tr>
              <a:tr h="239136">
                <a:tc>
                  <a:txBody>
                    <a:bodyPr/>
                    <a:lstStyle/>
                    <a:p>
                      <a:pPr algn="ctr"/>
                      <a:r>
                        <a:rPr lang="it-IT" sz="1400" b="1" u="none" strike="noStrike">
                          <a:solidFill>
                            <a:srgbClr val="444444"/>
                          </a:solidFill>
                          <a:effectLst/>
                          <a:latin typeface="Cambria" panose="02040503050406030204" pitchFamily="18" charset="0"/>
                          <a:hlinkClick r:id="rId11"/>
                        </a:rPr>
                        <a:t>Fazzle</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fi-FI" sz="1400" u="none" strike="noStrike" dirty="0">
                          <a:solidFill>
                            <a:srgbClr val="444444"/>
                          </a:solidFill>
                          <a:effectLst/>
                          <a:latin typeface="Cambria" panose="02040503050406030204" pitchFamily="18" charset="0"/>
                          <a:hlinkClick r:id="rId3"/>
                        </a:rPr>
                        <a:t>Altavista</a:t>
                      </a:r>
                      <a:r>
                        <a:rPr lang="fi-FI" sz="1400" dirty="0">
                          <a:effectLst/>
                          <a:latin typeface="Cambria" panose="02040503050406030204" pitchFamily="18" charset="0"/>
                        </a:rPr>
                        <a:t>, </a:t>
                      </a:r>
                      <a:r>
                        <a:rPr lang="fi-FI" sz="1400" u="none" strike="noStrike" dirty="0">
                          <a:solidFill>
                            <a:srgbClr val="444444"/>
                          </a:solidFill>
                          <a:effectLst/>
                          <a:latin typeface="Cambria" panose="02040503050406030204" pitchFamily="18" charset="0"/>
                          <a:hlinkClick r:id="rId12"/>
                        </a:rPr>
                        <a:t>MSN</a:t>
                      </a:r>
                      <a:r>
                        <a:rPr lang="fi-FI" sz="1400" dirty="0">
                          <a:effectLst/>
                          <a:latin typeface="Cambria" panose="02040503050406030204" pitchFamily="18" charset="0"/>
                        </a:rPr>
                        <a:t>, </a:t>
                      </a:r>
                      <a:r>
                        <a:rPr lang="fi-FI" sz="1400" u="none" strike="noStrike" dirty="0">
                          <a:solidFill>
                            <a:srgbClr val="444444"/>
                          </a:solidFill>
                          <a:effectLst/>
                          <a:latin typeface="Cambria" panose="02040503050406030204" pitchFamily="18" charset="0"/>
                          <a:hlinkClick r:id="rId13"/>
                        </a:rPr>
                        <a:t>Netscape</a:t>
                      </a:r>
                      <a:r>
                        <a:rPr lang="fi-FI" sz="1400" dirty="0">
                          <a:effectLst/>
                          <a:latin typeface="Cambria" panose="02040503050406030204" pitchFamily="18" charset="0"/>
                        </a:rPr>
                        <a:t>, </a:t>
                      </a:r>
                      <a:r>
                        <a:rPr lang="fi-FI" sz="1400" u="none" strike="noStrike" dirty="0">
                          <a:solidFill>
                            <a:srgbClr val="444444"/>
                          </a:solidFill>
                          <a:effectLst/>
                          <a:latin typeface="Cambria" panose="02040503050406030204" pitchFamily="18" charset="0"/>
                          <a:hlinkClick r:id="rId5"/>
                        </a:rPr>
                        <a:t>Wisenut</a:t>
                      </a:r>
                      <a:r>
                        <a:rPr lang="fi-FI" sz="1400" dirty="0">
                          <a:effectLst/>
                          <a:latin typeface="Cambria" panose="02040503050406030204" pitchFamily="18" charset="0"/>
                        </a:rPr>
                        <a:t>, </a:t>
                      </a:r>
                      <a:r>
                        <a:rPr lang="fi-FI" sz="1400" u="none" strike="noStrike" dirty="0">
                          <a:solidFill>
                            <a:srgbClr val="444444"/>
                          </a:solidFill>
                          <a:effectLst/>
                          <a:latin typeface="Cambria" panose="02040503050406030204" pitchFamily="18" charset="0"/>
                          <a:hlinkClick r:id="rId14"/>
                        </a:rPr>
                        <a:t>Yahoo!</a:t>
                      </a:r>
                      <a:endParaRPr lang="fi-FI"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60492">
                <a:tc>
                  <a:txBody>
                    <a:bodyPr/>
                    <a:lstStyle/>
                    <a:p>
                      <a:pPr algn="ctr"/>
                      <a:r>
                        <a:rPr lang="it-IT" sz="1400" b="1" u="none" strike="noStrike">
                          <a:solidFill>
                            <a:srgbClr val="444444"/>
                          </a:solidFill>
                          <a:effectLst/>
                          <a:latin typeface="Cambria" panose="02040503050406030204" pitchFamily="18" charset="0"/>
                          <a:hlinkClick r:id="rId15"/>
                        </a:rPr>
                        <a:t>Infospace</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7"/>
                        </a:rPr>
                        <a:t>Google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4"/>
                        </a:rPr>
                        <a:t>Yahoo!</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8"/>
                        </a:rPr>
                        <a:t>Overture</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4"/>
                        </a:rPr>
                        <a:t>Ask</a:t>
                      </a:r>
                      <a:r>
                        <a:rPr lang="it-IT" sz="1400" u="none" strike="noStrike" dirty="0">
                          <a:solidFill>
                            <a:srgbClr val="444444"/>
                          </a:solidFill>
                          <a:effectLst/>
                          <a:latin typeface="Cambria" panose="02040503050406030204" pitchFamily="18" charset="0"/>
                          <a:hlinkClick r:id="rId4"/>
                        </a:rPr>
                        <a:t> </a:t>
                      </a:r>
                      <a:r>
                        <a:rPr lang="it-IT" sz="1400" u="none" strike="noStrike" dirty="0" err="1">
                          <a:solidFill>
                            <a:srgbClr val="444444"/>
                          </a:solidFill>
                          <a:effectLst/>
                          <a:latin typeface="Cambria" panose="02040503050406030204" pitchFamily="18" charset="0"/>
                          <a:hlinkClick r:id="rId4"/>
                        </a:rPr>
                        <a:t>Jeeves</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3"/>
                        </a:rPr>
                        <a:t>Altavista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16"/>
                        </a:rPr>
                        <a:t>About</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33748">
                <a:tc>
                  <a:txBody>
                    <a:bodyPr/>
                    <a:lstStyle/>
                    <a:p>
                      <a:pPr algn="ctr"/>
                      <a:r>
                        <a:rPr lang="it-IT" sz="1400" b="1" u="none" strike="noStrike">
                          <a:solidFill>
                            <a:srgbClr val="444444"/>
                          </a:solidFill>
                          <a:effectLst/>
                          <a:latin typeface="Cambria" panose="02040503050406030204" pitchFamily="18" charset="0"/>
                          <a:hlinkClick r:id="rId17"/>
                        </a:rPr>
                        <a:t>Ixquick</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en-US" sz="1400" u="none" strike="noStrike" dirty="0" err="1">
                          <a:solidFill>
                            <a:srgbClr val="444444"/>
                          </a:solidFill>
                          <a:effectLst/>
                          <a:latin typeface="Cambria" panose="02040503050406030204" pitchFamily="18" charset="0"/>
                          <a:hlinkClick r:id="rId18"/>
                        </a:rPr>
                        <a:t>Abacho</a:t>
                      </a:r>
                      <a:r>
                        <a:rPr lang="en-US" sz="1400" dirty="0">
                          <a:effectLst/>
                          <a:latin typeface="Cambria" panose="02040503050406030204" pitchFamily="18" charset="0"/>
                        </a:rPr>
                        <a:t>, </a:t>
                      </a:r>
                      <a:r>
                        <a:rPr lang="en-US" sz="1400" u="none" strike="noStrike" dirty="0" err="1">
                          <a:solidFill>
                            <a:srgbClr val="444444"/>
                          </a:solidFill>
                          <a:effectLst/>
                          <a:latin typeface="Cambria" panose="02040503050406030204" pitchFamily="18" charset="0"/>
                          <a:hlinkClick r:id="rId3"/>
                        </a:rPr>
                        <a:t>Altavista</a:t>
                      </a:r>
                      <a:r>
                        <a:rPr lang="en-US" sz="1400" dirty="0">
                          <a:effectLst/>
                          <a:latin typeface="Cambria" panose="02040503050406030204" pitchFamily="18" charset="0"/>
                        </a:rPr>
                        <a:t>, </a:t>
                      </a:r>
                      <a:r>
                        <a:rPr lang="en-US" sz="1400" u="none" strike="noStrike" dirty="0">
                          <a:solidFill>
                            <a:srgbClr val="444444"/>
                          </a:solidFill>
                          <a:effectLst/>
                          <a:latin typeface="Cambria" panose="02040503050406030204" pitchFamily="18" charset="0"/>
                          <a:hlinkClick r:id="rId4"/>
                        </a:rPr>
                        <a:t>Ask Jeeves</a:t>
                      </a:r>
                      <a:r>
                        <a:rPr lang="en-US" sz="1400" dirty="0">
                          <a:effectLst/>
                          <a:latin typeface="Cambria" panose="02040503050406030204" pitchFamily="18" charset="0"/>
                        </a:rPr>
                        <a:t>, </a:t>
                      </a:r>
                      <a:r>
                        <a:rPr lang="en-US" sz="1400" u="none" strike="noStrike" dirty="0" err="1">
                          <a:solidFill>
                            <a:srgbClr val="444444"/>
                          </a:solidFill>
                          <a:effectLst/>
                          <a:latin typeface="Cambria" panose="02040503050406030204" pitchFamily="18" charset="0"/>
                          <a:hlinkClick r:id="rId9"/>
                        </a:rPr>
                        <a:t>Teoma</a:t>
                      </a:r>
                      <a:r>
                        <a:rPr lang="en-US" sz="1400" dirty="0">
                          <a:effectLst/>
                          <a:latin typeface="Cambria" panose="02040503050406030204" pitchFamily="18" charset="0"/>
                        </a:rPr>
                        <a:t>, </a:t>
                      </a:r>
                      <a:r>
                        <a:rPr lang="en-US" sz="1400" u="none" strike="noStrike" dirty="0" err="1">
                          <a:solidFill>
                            <a:srgbClr val="444444"/>
                          </a:solidFill>
                          <a:effectLst/>
                          <a:latin typeface="Cambria" panose="02040503050406030204" pitchFamily="18" charset="0"/>
                          <a:hlinkClick r:id="rId19"/>
                        </a:rPr>
                        <a:t>Espotting</a:t>
                      </a:r>
                      <a:r>
                        <a:rPr lang="en-US" sz="1400" dirty="0">
                          <a:effectLst/>
                          <a:latin typeface="Cambria" panose="02040503050406030204" pitchFamily="18" charset="0"/>
                        </a:rPr>
                        <a:t>, </a:t>
                      </a:r>
                      <a:r>
                        <a:rPr lang="en-US" sz="1400" u="none" strike="noStrike" dirty="0" err="1">
                          <a:solidFill>
                            <a:srgbClr val="444444"/>
                          </a:solidFill>
                          <a:effectLst/>
                          <a:latin typeface="Cambria" panose="02040503050406030204" pitchFamily="18" charset="0"/>
                          <a:hlinkClick r:id="rId20"/>
                        </a:rPr>
                        <a:t>FindWhat</a:t>
                      </a:r>
                      <a:r>
                        <a:rPr lang="en-US" sz="1400" dirty="0">
                          <a:effectLst/>
                          <a:latin typeface="Cambria" panose="02040503050406030204" pitchFamily="18" charset="0"/>
                        </a:rPr>
                        <a:t>, </a:t>
                      </a:r>
                      <a:br>
                        <a:rPr lang="en-US" sz="1400" dirty="0">
                          <a:effectLst/>
                          <a:latin typeface="Cambria" panose="02040503050406030204" pitchFamily="18" charset="0"/>
                        </a:rPr>
                      </a:br>
                      <a:r>
                        <a:rPr lang="en-US" sz="1400" u="none" strike="noStrike" dirty="0">
                          <a:solidFill>
                            <a:srgbClr val="444444"/>
                          </a:solidFill>
                          <a:effectLst/>
                          <a:latin typeface="Cambria" panose="02040503050406030204" pitchFamily="18" charset="0"/>
                          <a:hlinkClick r:id="rId21"/>
                        </a:rPr>
                        <a:t>Lycos</a:t>
                      </a:r>
                      <a:r>
                        <a:rPr lang="en-US" sz="1400" dirty="0">
                          <a:effectLst/>
                          <a:latin typeface="Cambria" panose="02040503050406030204" pitchFamily="18" charset="0"/>
                        </a:rPr>
                        <a:t>, </a:t>
                      </a:r>
                      <a:r>
                        <a:rPr lang="en-US" sz="1400" u="none" strike="noStrike" dirty="0">
                          <a:solidFill>
                            <a:srgbClr val="444444"/>
                          </a:solidFill>
                          <a:effectLst/>
                          <a:latin typeface="Cambria" panose="02040503050406030204" pitchFamily="18" charset="0"/>
                          <a:hlinkClick r:id="rId12"/>
                        </a:rPr>
                        <a:t>MSN</a:t>
                      </a:r>
                      <a:r>
                        <a:rPr lang="en-US" sz="1400" dirty="0">
                          <a:effectLst/>
                          <a:latin typeface="Cambria" panose="02040503050406030204" pitchFamily="18" charset="0"/>
                        </a:rPr>
                        <a:t>, </a:t>
                      </a:r>
                      <a:r>
                        <a:rPr lang="en-US" sz="1400" u="none" strike="noStrike" dirty="0">
                          <a:solidFill>
                            <a:srgbClr val="444444"/>
                          </a:solidFill>
                          <a:effectLst/>
                          <a:latin typeface="Cambria" panose="02040503050406030204" pitchFamily="18" charset="0"/>
                          <a:hlinkClick r:id="rId22"/>
                        </a:rPr>
                        <a:t>Open Directory</a:t>
                      </a:r>
                      <a:r>
                        <a:rPr lang="en-US" sz="1400" dirty="0">
                          <a:effectLst/>
                          <a:latin typeface="Cambria" panose="02040503050406030204" pitchFamily="18" charset="0"/>
                        </a:rPr>
                        <a:t>, </a:t>
                      </a:r>
                      <a:r>
                        <a:rPr lang="en-US" sz="1400" u="none" strike="noStrike" dirty="0" err="1">
                          <a:solidFill>
                            <a:srgbClr val="444444"/>
                          </a:solidFill>
                          <a:effectLst/>
                          <a:latin typeface="Cambria" panose="02040503050406030204" pitchFamily="18" charset="0"/>
                          <a:hlinkClick r:id="rId23"/>
                        </a:rPr>
                        <a:t>Virgilio</a:t>
                      </a:r>
                      <a:endParaRPr lang="en-US"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39136">
                <a:tc>
                  <a:txBody>
                    <a:bodyPr/>
                    <a:lstStyle/>
                    <a:p>
                      <a:pPr algn="ctr"/>
                      <a:r>
                        <a:rPr lang="it-IT" sz="1400" b="1" u="none" strike="noStrike">
                          <a:solidFill>
                            <a:srgbClr val="444444"/>
                          </a:solidFill>
                          <a:effectLst/>
                          <a:latin typeface="Cambria" panose="02040503050406030204" pitchFamily="18" charset="0"/>
                          <a:hlinkClick r:id="rId24"/>
                        </a:rPr>
                        <a:t>Mamma.com</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nl-NL" sz="1400" u="none" strike="noStrike" dirty="0">
                          <a:solidFill>
                            <a:srgbClr val="444444"/>
                          </a:solidFill>
                          <a:effectLst/>
                          <a:latin typeface="Cambria" panose="02040503050406030204" pitchFamily="18" charset="0"/>
                          <a:hlinkClick r:id="rId7"/>
                        </a:rPr>
                        <a:t>Google</a:t>
                      </a:r>
                      <a:r>
                        <a:rPr lang="nl-NL" sz="1400" dirty="0">
                          <a:effectLst/>
                          <a:latin typeface="Cambria" panose="02040503050406030204" pitchFamily="18" charset="0"/>
                        </a:rPr>
                        <a:t>, </a:t>
                      </a:r>
                      <a:r>
                        <a:rPr lang="nl-NL" sz="1400" u="none" strike="noStrike" dirty="0">
                          <a:solidFill>
                            <a:srgbClr val="444444"/>
                          </a:solidFill>
                          <a:effectLst/>
                          <a:latin typeface="Cambria" panose="02040503050406030204" pitchFamily="18" charset="0"/>
                          <a:hlinkClick r:id="rId12"/>
                        </a:rPr>
                        <a:t>MSN</a:t>
                      </a:r>
                      <a:r>
                        <a:rPr lang="nl-NL" sz="1400" dirty="0">
                          <a:effectLst/>
                          <a:latin typeface="Cambria" panose="02040503050406030204" pitchFamily="18" charset="0"/>
                        </a:rPr>
                        <a:t>, </a:t>
                      </a:r>
                      <a:r>
                        <a:rPr lang="nl-NL" sz="1400" u="none" strike="noStrike" dirty="0">
                          <a:solidFill>
                            <a:srgbClr val="444444"/>
                          </a:solidFill>
                          <a:effectLst/>
                          <a:latin typeface="Cambria" panose="02040503050406030204" pitchFamily="18" charset="0"/>
                          <a:hlinkClick r:id="rId9"/>
                        </a:rPr>
                        <a:t>Teoma</a:t>
                      </a:r>
                      <a:r>
                        <a:rPr lang="nl-NL" sz="1400" dirty="0">
                          <a:effectLst/>
                          <a:latin typeface="Cambria" panose="02040503050406030204" pitchFamily="18" charset="0"/>
                        </a:rPr>
                        <a:t>, </a:t>
                      </a:r>
                      <a:r>
                        <a:rPr lang="nl-NL" sz="1400" u="none" strike="noStrike" dirty="0">
                          <a:solidFill>
                            <a:srgbClr val="444444"/>
                          </a:solidFill>
                          <a:effectLst/>
                          <a:latin typeface="Cambria" panose="02040503050406030204" pitchFamily="18" charset="0"/>
                          <a:hlinkClick r:id="rId22"/>
                        </a:rPr>
                        <a:t>Open Directory</a:t>
                      </a:r>
                      <a:endParaRPr lang="nl-NL"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06"/>
                  </a:ext>
                </a:extLst>
              </a:tr>
              <a:tr h="360492">
                <a:tc>
                  <a:txBody>
                    <a:bodyPr/>
                    <a:lstStyle/>
                    <a:p>
                      <a:pPr algn="ctr"/>
                      <a:r>
                        <a:rPr lang="it-IT" sz="1400" b="1" u="none" strike="noStrike">
                          <a:solidFill>
                            <a:srgbClr val="444444"/>
                          </a:solidFill>
                          <a:effectLst/>
                          <a:latin typeface="Cambria" panose="02040503050406030204" pitchFamily="18" charset="0"/>
                          <a:hlinkClick r:id="rId25"/>
                        </a:rPr>
                        <a:t>Metacrawler</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it-IT" sz="1400" u="none" strike="noStrike" dirty="0">
                          <a:solidFill>
                            <a:srgbClr val="444444"/>
                          </a:solidFill>
                          <a:effectLst/>
                          <a:latin typeface="Cambria" panose="02040503050406030204" pitchFamily="18" charset="0"/>
                          <a:hlinkClick r:id="rId7"/>
                        </a:rPr>
                        <a:t>Google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6"/>
                        </a:rPr>
                        <a:t>FAST-</a:t>
                      </a:r>
                      <a:r>
                        <a:rPr lang="it-IT" sz="1400" u="none" strike="noStrike" dirty="0" err="1">
                          <a:solidFill>
                            <a:srgbClr val="444444"/>
                          </a:solidFill>
                          <a:effectLst/>
                          <a:latin typeface="Cambria" panose="02040503050406030204" pitchFamily="18" charset="0"/>
                          <a:hlinkClick r:id="rId26"/>
                        </a:rPr>
                        <a:t>AllTheWeb</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27"/>
                        </a:rPr>
                        <a:t>Excite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2"/>
                        </a:rPr>
                        <a:t>Open Directory</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60492">
                <a:tc>
                  <a:txBody>
                    <a:bodyPr/>
                    <a:lstStyle/>
                    <a:p>
                      <a:pPr algn="ctr"/>
                      <a:r>
                        <a:rPr lang="it-IT" sz="1400" b="1" u="none" strike="noStrike" dirty="0" err="1">
                          <a:solidFill>
                            <a:srgbClr val="444444"/>
                          </a:solidFill>
                          <a:effectLst/>
                          <a:latin typeface="Cambria" panose="02040503050406030204" pitchFamily="18" charset="0"/>
                          <a:hlinkClick r:id="rId28"/>
                        </a:rPr>
                        <a:t>Multimeta</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it-IT" sz="1400" u="none" strike="noStrike" dirty="0" err="1">
                          <a:solidFill>
                            <a:srgbClr val="444444"/>
                          </a:solidFill>
                          <a:effectLst/>
                          <a:latin typeface="Cambria" panose="02040503050406030204" pitchFamily="18" charset="0"/>
                          <a:hlinkClick r:id="rId3"/>
                        </a:rPr>
                        <a:t>Altavista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29"/>
                        </a:rPr>
                        <a:t>Voila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27"/>
                        </a:rPr>
                        <a:t>Excite</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30"/>
                        </a:rPr>
                        <a:t>HotBot</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1"/>
                        </a:rPr>
                        <a:t>Lycos</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2"/>
                        </a:rPr>
                        <a:t>MSN</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31"/>
                        </a:rPr>
                        <a:t>Ah-ha</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4"/>
                        </a:rPr>
                        <a:t>Yahoo!</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60492">
                <a:tc>
                  <a:txBody>
                    <a:bodyPr/>
                    <a:lstStyle/>
                    <a:p>
                      <a:pPr algn="ctr"/>
                      <a:r>
                        <a:rPr lang="it-IT" sz="1400" b="1" u="none" strike="noStrike">
                          <a:solidFill>
                            <a:srgbClr val="444444"/>
                          </a:solidFill>
                          <a:effectLst/>
                          <a:latin typeface="Cambria" panose="02040503050406030204" pitchFamily="18" charset="0"/>
                          <a:hlinkClick r:id="rId32"/>
                        </a:rPr>
                        <a:t>ProFusion</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tc>
                  <a:txBody>
                    <a:bodyPr/>
                    <a:lstStyle/>
                    <a:p>
                      <a:pPr algn="ctr"/>
                      <a:r>
                        <a:rPr lang="it-IT" sz="1400" u="none" strike="noStrike" dirty="0">
                          <a:solidFill>
                            <a:srgbClr val="444444"/>
                          </a:solidFill>
                          <a:effectLst/>
                          <a:latin typeface="Cambria" panose="02040503050406030204" pitchFamily="18" charset="0"/>
                          <a:hlinkClick r:id="rId12"/>
                        </a:rPr>
                        <a:t>MSN</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4"/>
                        </a:rPr>
                        <a:t>Yahoo!</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33"/>
                        </a:rPr>
                        <a:t>AOL</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3"/>
                        </a:rPr>
                        <a:t>Netscape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9"/>
                        </a:rPr>
                        <a:t>Teoma</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8"/>
                        </a:rPr>
                        <a:t>Overture</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239136">
                <a:tc>
                  <a:txBody>
                    <a:bodyPr/>
                    <a:lstStyle/>
                    <a:p>
                      <a:pPr algn="ctr"/>
                      <a:r>
                        <a:rPr lang="it-IT" sz="1400" b="1" u="none" strike="noStrike">
                          <a:solidFill>
                            <a:srgbClr val="444444"/>
                          </a:solidFill>
                          <a:effectLst/>
                          <a:latin typeface="Cambria" panose="02040503050406030204" pitchFamily="18" charset="0"/>
                          <a:hlinkClick r:id="rId34"/>
                        </a:rPr>
                        <a:t>Surfwax</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err="1">
                          <a:solidFill>
                            <a:srgbClr val="444444"/>
                          </a:solidFill>
                          <a:effectLst/>
                          <a:latin typeface="Cambria" panose="02040503050406030204" pitchFamily="18" charset="0"/>
                          <a:hlinkClick r:id="rId10"/>
                        </a:rPr>
                        <a:t>Looksmart</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5"/>
                        </a:rPr>
                        <a:t>WiseNut</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4"/>
                        </a:rPr>
                        <a:t>Yahoo!</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0"/>
                  </a:ext>
                </a:extLst>
              </a:tr>
              <a:tr h="239136">
                <a:tc>
                  <a:txBody>
                    <a:bodyPr/>
                    <a:lstStyle/>
                    <a:p>
                      <a:pPr algn="ctr"/>
                      <a:r>
                        <a:rPr lang="it-IT" sz="1400" b="1" u="none" strike="noStrike">
                          <a:solidFill>
                            <a:srgbClr val="444444"/>
                          </a:solidFill>
                          <a:effectLst/>
                          <a:latin typeface="Cambria" panose="02040503050406030204" pitchFamily="18" charset="0"/>
                          <a:hlinkClick r:id="rId35"/>
                        </a:rPr>
                        <a:t>Vivisimo</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a:solidFill>
                            <a:srgbClr val="444444"/>
                          </a:solidFill>
                          <a:effectLst/>
                          <a:latin typeface="Cambria" panose="02040503050406030204" pitchFamily="18" charset="0"/>
                          <a:hlinkClick r:id="rId36"/>
                        </a:rPr>
                        <a:t>MSN, Lycos, Netscape </a:t>
                      </a:r>
                      <a:r>
                        <a:rPr lang="it-IT" sz="1400" u="none" strike="noStrike" dirty="0" err="1">
                          <a:solidFill>
                            <a:srgbClr val="444444"/>
                          </a:solidFill>
                          <a:effectLst/>
                          <a:latin typeface="Cambria" panose="02040503050406030204" pitchFamily="18" charset="0"/>
                          <a:hlinkClick r:id="rId36"/>
                        </a:rPr>
                        <a:t>Search</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1"/>
                  </a:ext>
                </a:extLst>
              </a:tr>
              <a:tr h="514765">
                <a:tc>
                  <a:txBody>
                    <a:bodyPr/>
                    <a:lstStyle/>
                    <a:p>
                      <a:pPr algn="ctr"/>
                      <a:r>
                        <a:rPr lang="it-IT" sz="1400" b="1" u="none" strike="noStrike">
                          <a:solidFill>
                            <a:srgbClr val="444444"/>
                          </a:solidFill>
                          <a:effectLst/>
                          <a:latin typeface="Cambria" panose="02040503050406030204" pitchFamily="18" charset="0"/>
                          <a:hlinkClick r:id="rId37"/>
                        </a:rPr>
                        <a:t>Widow</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err="1">
                          <a:solidFill>
                            <a:srgbClr val="444444"/>
                          </a:solidFill>
                          <a:effectLst/>
                          <a:latin typeface="Cambria" panose="02040503050406030204" pitchFamily="18" charset="0"/>
                          <a:hlinkClick r:id="rId16"/>
                        </a:rPr>
                        <a:t>About</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33"/>
                        </a:rPr>
                        <a:t>AOL</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6"/>
                        </a:rPr>
                        <a:t>FAST-</a:t>
                      </a:r>
                      <a:r>
                        <a:rPr lang="it-IT" sz="1400" u="none" strike="noStrike" dirty="0" err="1">
                          <a:solidFill>
                            <a:srgbClr val="444444"/>
                          </a:solidFill>
                          <a:effectLst/>
                          <a:latin typeface="Cambria" panose="02040503050406030204" pitchFamily="18" charset="0"/>
                          <a:hlinkClick r:id="rId26"/>
                        </a:rPr>
                        <a:t>AllTheWeb</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20"/>
                        </a:rPr>
                        <a:t>FindWhat</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7"/>
                        </a:rPr>
                        <a:t>Google</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38"/>
                        </a:rPr>
                        <a:t>Kanoodle</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31"/>
                        </a:rPr>
                        <a:t>Ah-ha</a:t>
                      </a:r>
                      <a:r>
                        <a:rPr lang="it-IT" sz="1400" dirty="0" err="1">
                          <a:effectLst/>
                          <a:latin typeface="Cambria" panose="02040503050406030204" pitchFamily="18" charset="0"/>
                        </a:rPr>
                        <a:t>,</a:t>
                      </a:r>
                      <a:r>
                        <a:rPr lang="it-IT" sz="1400" u="none" strike="noStrike" dirty="0" err="1">
                          <a:solidFill>
                            <a:srgbClr val="444444"/>
                          </a:solidFill>
                          <a:effectLst/>
                          <a:latin typeface="Cambria" panose="02040503050406030204" pitchFamily="18" charset="0"/>
                          <a:hlinkClick r:id="rId12"/>
                        </a:rPr>
                        <a:t>MSN</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2"/>
                        </a:rPr>
                        <a:t>Open Directory</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8"/>
                        </a:rPr>
                        <a:t>Overture</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5"/>
                        </a:rPr>
                        <a:t>WiseNut</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14"/>
                        </a:rPr>
                        <a:t>Yahoo!</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2"/>
                  </a:ext>
                </a:extLst>
              </a:tr>
              <a:tr h="292492">
                <a:tc>
                  <a:txBody>
                    <a:bodyPr/>
                    <a:lstStyle/>
                    <a:p>
                      <a:pPr algn="ctr"/>
                      <a:r>
                        <a:rPr lang="it-IT" sz="1400" b="1">
                          <a:effectLst/>
                          <a:latin typeface="Cambria" panose="02040503050406030204" pitchFamily="18" charset="0"/>
                        </a:rPr>
                        <a:t>Metamotori Italiani</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CC99"/>
                    </a:solidFill>
                  </a:tcPr>
                </a:tc>
                <a:tc>
                  <a:txBody>
                    <a:bodyPr/>
                    <a:lstStyle/>
                    <a:p>
                      <a:pPr algn="ctr"/>
                      <a:r>
                        <a:rPr lang="it-IT" sz="1400" b="1" dirty="0">
                          <a:effectLst/>
                          <a:latin typeface="Cambria" panose="02040503050406030204" pitchFamily="18" charset="0"/>
                        </a:rPr>
                        <a:t>Motori di Ricerca utilizzati</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solidFill>
                      <a:srgbClr val="FFCC99"/>
                    </a:solidFill>
                  </a:tcPr>
                </a:tc>
                <a:extLst>
                  <a:ext uri="{0D108BD9-81ED-4DB2-BD59-A6C34878D82A}">
                    <a16:rowId xmlns:a16="http://schemas.microsoft.com/office/drawing/2014/main" val="10013"/>
                  </a:ext>
                </a:extLst>
              </a:tr>
              <a:tr h="360492">
                <a:tc>
                  <a:txBody>
                    <a:bodyPr/>
                    <a:lstStyle/>
                    <a:p>
                      <a:pPr algn="ctr"/>
                      <a:r>
                        <a:rPr lang="it-IT" sz="1400" b="1" u="none" strike="noStrike">
                          <a:solidFill>
                            <a:srgbClr val="444444"/>
                          </a:solidFill>
                          <a:effectLst/>
                          <a:latin typeface="Cambria" panose="02040503050406030204" pitchFamily="18" charset="0"/>
                          <a:hlinkClick r:id="rId39"/>
                        </a:rPr>
                        <a:t>Cerca.com</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dirty="0">
                          <a:effectLst/>
                          <a:latin typeface="Cambria" panose="02040503050406030204" pitchFamily="18" charset="0"/>
                        </a:rPr>
                        <a:t>Tutti i motori italiani, internazionali e metamotori, a scelta</a:t>
                      </a: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4"/>
                  </a:ext>
                </a:extLst>
              </a:tr>
              <a:tr h="455800">
                <a:tc>
                  <a:txBody>
                    <a:bodyPr/>
                    <a:lstStyle/>
                    <a:p>
                      <a:pPr algn="ctr"/>
                      <a:r>
                        <a:rPr lang="it-IT" sz="1400" b="1" u="none" strike="noStrike">
                          <a:solidFill>
                            <a:srgbClr val="444444"/>
                          </a:solidFill>
                          <a:effectLst/>
                          <a:latin typeface="Cambria" panose="02040503050406030204" pitchFamily="18" charset="0"/>
                          <a:hlinkClick r:id="rId40"/>
                        </a:rPr>
                        <a:t>Globalmotors</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u="none" strike="noStrike" dirty="0" err="1">
                          <a:solidFill>
                            <a:srgbClr val="444444"/>
                          </a:solidFill>
                          <a:effectLst/>
                          <a:latin typeface="Cambria" panose="02040503050406030204" pitchFamily="18" charset="0"/>
                          <a:hlinkClick r:id="rId41"/>
                        </a:rPr>
                        <a:t>Altavista</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42"/>
                        </a:rPr>
                        <a:t>Arianna</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43"/>
                        </a:rPr>
                        <a:t>Lycos</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23"/>
                        </a:rPr>
                        <a:t>Virgilio</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44"/>
                        </a:rPr>
                        <a:t>Tiscali </a:t>
                      </a:r>
                      <a:r>
                        <a:rPr lang="it-IT" sz="1400" u="none" strike="noStrike" dirty="0" err="1">
                          <a:solidFill>
                            <a:srgbClr val="444444"/>
                          </a:solidFill>
                          <a:effectLst/>
                          <a:latin typeface="Cambria" panose="02040503050406030204" pitchFamily="18" charset="0"/>
                          <a:hlinkClick r:id="rId44"/>
                        </a:rPr>
                        <a:t>Search</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45"/>
                        </a:rPr>
                        <a:t>Excite</a:t>
                      </a:r>
                      <a:r>
                        <a:rPr lang="it-IT" sz="1400" dirty="0">
                          <a:effectLst/>
                          <a:latin typeface="Cambria" panose="02040503050406030204" pitchFamily="18" charset="0"/>
                        </a:rPr>
                        <a:t>, </a:t>
                      </a:r>
                      <a:r>
                        <a:rPr lang="it-IT" sz="1400" u="none" strike="noStrike" dirty="0">
                          <a:solidFill>
                            <a:srgbClr val="444444"/>
                          </a:solidFill>
                          <a:effectLst/>
                          <a:latin typeface="Cambria" panose="02040503050406030204" pitchFamily="18" charset="0"/>
                          <a:hlinkClick r:id="rId46"/>
                        </a:rPr>
                        <a:t>Yahoo!</a:t>
                      </a:r>
                      <a:r>
                        <a:rPr lang="it-IT" sz="1400" dirty="0">
                          <a:effectLst/>
                          <a:latin typeface="Cambria" panose="02040503050406030204" pitchFamily="18" charset="0"/>
                        </a:rPr>
                        <a:t>,</a:t>
                      </a:r>
                      <a:r>
                        <a:rPr lang="it-IT" sz="1400" u="none" strike="noStrike" dirty="0" err="1">
                          <a:solidFill>
                            <a:srgbClr val="444444"/>
                          </a:solidFill>
                          <a:effectLst/>
                          <a:latin typeface="Cambria" panose="02040503050406030204" pitchFamily="18" charset="0"/>
                          <a:hlinkClick r:id="rId47"/>
                        </a:rPr>
                        <a:t>SuperEva</a:t>
                      </a:r>
                      <a:r>
                        <a:rPr lang="it-IT" sz="1400" dirty="0">
                          <a:effectLst/>
                          <a:latin typeface="Cambria" panose="02040503050406030204" pitchFamily="18" charset="0"/>
                        </a:rPr>
                        <a:t>, </a:t>
                      </a:r>
                      <a:r>
                        <a:rPr lang="it-IT" sz="1400" u="none" strike="noStrike" dirty="0" err="1">
                          <a:solidFill>
                            <a:srgbClr val="444444"/>
                          </a:solidFill>
                          <a:effectLst/>
                          <a:latin typeface="Cambria" panose="02040503050406030204" pitchFamily="18" charset="0"/>
                          <a:hlinkClick r:id="rId48"/>
                        </a:rPr>
                        <a:t>IlTrovatore</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5"/>
                  </a:ext>
                </a:extLst>
              </a:tr>
              <a:tr h="239136">
                <a:tc>
                  <a:txBody>
                    <a:bodyPr/>
                    <a:lstStyle/>
                    <a:p>
                      <a:pPr algn="ctr"/>
                      <a:r>
                        <a:rPr lang="it-IT" sz="1400" b="1" u="none" strike="noStrike">
                          <a:solidFill>
                            <a:srgbClr val="444444"/>
                          </a:solidFill>
                          <a:effectLst/>
                          <a:latin typeface="Cambria" panose="02040503050406030204" pitchFamily="18" charset="0"/>
                          <a:hlinkClick r:id="rId49"/>
                        </a:rPr>
                        <a:t>Goldenclic</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dirty="0">
                          <a:effectLst/>
                          <a:latin typeface="Cambria" panose="02040503050406030204" pitchFamily="18" charset="0"/>
                        </a:rPr>
                        <a:t>I più importanti </a:t>
                      </a:r>
                      <a:r>
                        <a:rPr lang="it-IT" sz="1400" u="none" strike="noStrike" dirty="0">
                          <a:solidFill>
                            <a:srgbClr val="444444"/>
                          </a:solidFill>
                          <a:effectLst/>
                          <a:latin typeface="Cambria" panose="02040503050406030204" pitchFamily="18" charset="0"/>
                          <a:hlinkClick r:id="rId50"/>
                        </a:rPr>
                        <a:t>motori di ricerca</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6"/>
                  </a:ext>
                </a:extLst>
              </a:tr>
              <a:tr h="239136">
                <a:tc>
                  <a:txBody>
                    <a:bodyPr/>
                    <a:lstStyle/>
                    <a:p>
                      <a:pPr algn="ctr"/>
                      <a:r>
                        <a:rPr lang="it-IT" sz="1400" b="1" u="none" strike="noStrike">
                          <a:solidFill>
                            <a:srgbClr val="444444"/>
                          </a:solidFill>
                          <a:effectLst/>
                          <a:latin typeface="Cambria" panose="02040503050406030204" pitchFamily="18" charset="0"/>
                          <a:hlinkClick r:id="rId51"/>
                        </a:rPr>
                        <a:t>Il Motore</a:t>
                      </a:r>
                      <a:endParaRPr lang="it-IT" sz="140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tc>
                  <a:txBody>
                    <a:bodyPr/>
                    <a:lstStyle/>
                    <a:p>
                      <a:pPr algn="ctr"/>
                      <a:r>
                        <a:rPr lang="it-IT" sz="1400" dirty="0">
                          <a:effectLst/>
                          <a:latin typeface="Cambria" panose="02040503050406030204" pitchFamily="18" charset="0"/>
                        </a:rPr>
                        <a:t>I principali </a:t>
                      </a:r>
                      <a:r>
                        <a:rPr lang="it-IT" sz="1400" u="none" strike="noStrike" dirty="0">
                          <a:solidFill>
                            <a:srgbClr val="444444"/>
                          </a:solidFill>
                          <a:effectLst/>
                          <a:latin typeface="Cambria" panose="02040503050406030204" pitchFamily="18" charset="0"/>
                          <a:hlinkClick r:id="rId50"/>
                        </a:rPr>
                        <a:t>motori di ricerca</a:t>
                      </a:r>
                      <a:endParaRPr lang="it-IT" sz="1400" dirty="0">
                        <a:effectLst/>
                        <a:latin typeface="Cambria" panose="02040503050406030204" pitchFamily="18" charset="0"/>
                      </a:endParaRPr>
                    </a:p>
                  </a:txBody>
                  <a:tcPr marL="22131" marR="22131" marT="11065" marB="11065" anchor="ctr">
                    <a:lnL w="15240" cap="flat" cmpd="sng" algn="ctr">
                      <a:solidFill>
                        <a:srgbClr val="C0C0C0"/>
                      </a:solidFill>
                      <a:prstDash val="solid"/>
                      <a:round/>
                      <a:headEnd type="none" w="med" len="med"/>
                      <a:tailEnd type="none" w="med" len="med"/>
                    </a:lnL>
                    <a:lnR w="15240" cap="flat" cmpd="sng" algn="ctr">
                      <a:solidFill>
                        <a:srgbClr val="C0C0C0"/>
                      </a:solidFill>
                      <a:prstDash val="solid"/>
                      <a:round/>
                      <a:headEnd type="none" w="med" len="med"/>
                      <a:tailEnd type="none" w="med" len="med"/>
                    </a:lnR>
                    <a:lnT w="15240" cap="flat" cmpd="sng" algn="ctr">
                      <a:solidFill>
                        <a:srgbClr val="C0C0C0"/>
                      </a:solidFill>
                      <a:prstDash val="solid"/>
                      <a:round/>
                      <a:headEnd type="none" w="med" len="med"/>
                      <a:tailEnd type="none" w="med" len="med"/>
                    </a:lnT>
                    <a:lnB w="15240" cap="flat" cmpd="sng" algn="ctr">
                      <a:solidFill>
                        <a:srgbClr val="C0C0C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096289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31504" y="188640"/>
            <a:ext cx="7920880" cy="6267096"/>
          </a:xfrm>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0" indent="0">
              <a:buNone/>
            </a:pPr>
            <a:r>
              <a:rPr lang="it-IT" dirty="0"/>
              <a:t>ALCUNI LIMITI NELL’UTILIZZO DI MOTORI DI RICERCA</a:t>
            </a:r>
          </a:p>
          <a:p>
            <a:pPr>
              <a:buFont typeface="Wingdings" panose="05000000000000000000" pitchFamily="2" charset="2"/>
              <a:buChar char="Ø"/>
            </a:pPr>
            <a:r>
              <a:rPr lang="it-IT" dirty="0"/>
              <a:t>Quantità dei siti catalogati</a:t>
            </a:r>
          </a:p>
          <a:p>
            <a:pPr>
              <a:buFont typeface="Wingdings" panose="05000000000000000000" pitchFamily="2" charset="2"/>
              <a:buChar char="Ø"/>
            </a:pPr>
            <a:r>
              <a:rPr lang="it-IT" dirty="0"/>
              <a:t>Disomogeneità dei risultati di ricerca (ricerche targettizzate su indirizzo IP, ricerche precedenti, data center)</a:t>
            </a:r>
          </a:p>
          <a:p>
            <a:pPr marL="0" indent="0">
              <a:buNone/>
            </a:pPr>
            <a:r>
              <a:rPr lang="it-IT" dirty="0"/>
              <a:t>   </a:t>
            </a:r>
            <a:r>
              <a:rPr lang="it-IT" i="1" dirty="0"/>
              <a:t>SUGGERIMENTO: cambiare i </a:t>
            </a:r>
            <a:r>
              <a:rPr lang="it-IT" i="1" dirty="0" err="1"/>
              <a:t>settings</a:t>
            </a:r>
            <a:r>
              <a:rPr lang="it-IT" i="1" dirty="0"/>
              <a:t> della location e disabilitare la ricerca basata sullo storico</a:t>
            </a:r>
          </a:p>
          <a:p>
            <a:pPr>
              <a:buFont typeface="Wingdings" panose="05000000000000000000" pitchFamily="2" charset="2"/>
              <a:buChar char="Ø"/>
            </a:pPr>
            <a:r>
              <a:rPr lang="it-IT" dirty="0"/>
              <a:t>Modalità di indicizzazione dei siti («</a:t>
            </a:r>
            <a:r>
              <a:rPr lang="it-IT" i="1" dirty="0"/>
              <a:t>frame basato sui motori di ricerca porterà a campioni che sono inclinati alle parti più trafficate del web […] una base di campionamento costruita per mezzo dei motori di ricerca è probabile che rifletta ciò che l'utente medio trova</a:t>
            </a:r>
            <a:r>
              <a:rPr lang="it-IT" dirty="0"/>
              <a:t>» (</a:t>
            </a:r>
            <a:r>
              <a:rPr lang="it-IT" dirty="0" err="1"/>
              <a:t>Weare</a:t>
            </a:r>
            <a:r>
              <a:rPr lang="it-IT" dirty="0"/>
              <a:t>, </a:t>
            </a:r>
            <a:r>
              <a:rPr lang="it-IT" dirty="0" err="1"/>
              <a:t>Lin</a:t>
            </a:r>
            <a:r>
              <a:rPr lang="it-IT" dirty="0"/>
              <a:t> 2000: 278-9). Perciò, se studio comunità esclusive, siti miranti alla chiusura, i cui autori vogliano evitare i controlli la ricerca attraverso motori potrebbe essere inefficace</a:t>
            </a:r>
          </a:p>
          <a:p>
            <a:pPr>
              <a:buFont typeface="Wingdings" panose="05000000000000000000" pitchFamily="2" charset="2"/>
              <a:buChar char="Ø"/>
            </a:pPr>
            <a:r>
              <a:rPr lang="it-IT" dirty="0"/>
              <a:t>Manipolazione dei risultati delle ricerche: il caso 911truth.org</a:t>
            </a:r>
          </a:p>
          <a:p>
            <a:pPr marL="0" indent="0">
              <a:buNone/>
            </a:pPr>
            <a:r>
              <a:rPr lang="it-IT" dirty="0"/>
              <a:t>«For </a:t>
            </a:r>
            <a:r>
              <a:rPr lang="it-IT" dirty="0" err="1"/>
              <a:t>months</a:t>
            </a:r>
            <a:r>
              <a:rPr lang="it-IT" dirty="0"/>
              <a:t> </a:t>
            </a:r>
            <a:r>
              <a:rPr lang="it-IT" dirty="0" err="1"/>
              <a:t>between</a:t>
            </a:r>
            <a:r>
              <a:rPr lang="it-IT" dirty="0"/>
              <a:t> </a:t>
            </a:r>
            <a:r>
              <a:rPr lang="en-US" dirty="0"/>
              <a:t>March and September 2007, the 9/11 truth movement’s site appeared in the top five results for the query 9/11, and the other two [</a:t>
            </a:r>
            <a:r>
              <a:rPr lang="en-US" i="1" dirty="0"/>
              <a:t>New York City Government and New York Times</a:t>
            </a:r>
            <a:r>
              <a:rPr lang="en-US" dirty="0"/>
              <a:t>] were well below result fifty. In mid-September 2007, around the anniversary of the event, there was drama. 911truth.org fell precipitously to result two hundred, and subsequently out of</a:t>
            </a:r>
          </a:p>
          <a:p>
            <a:pPr marL="0" indent="0">
              <a:buNone/>
            </a:pPr>
            <a:r>
              <a:rPr lang="en-US" dirty="0"/>
              <a:t>the top one thousand, the maximum number of results served by Google</a:t>
            </a:r>
            <a:r>
              <a:rPr lang="it-IT" dirty="0"/>
              <a:t>»</a:t>
            </a:r>
            <a:r>
              <a:rPr lang="en-US" dirty="0"/>
              <a:t> (Rogers 2009: 20)</a:t>
            </a:r>
            <a:endParaRPr lang="it-IT" dirty="0"/>
          </a:p>
        </p:txBody>
      </p:sp>
    </p:spTree>
    <p:extLst>
      <p:ext uri="{BB962C8B-B14F-4D97-AF65-F5344CB8AC3E}">
        <p14:creationId xmlns:p14="http://schemas.microsoft.com/office/powerpoint/2010/main" val="2141142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548680"/>
            <a:ext cx="7239000" cy="1143000"/>
          </a:xfrm>
        </p:spPr>
        <p:txBody>
          <a:bodyPr>
            <a:normAutofit/>
          </a:bodyPr>
          <a:lstStyle/>
          <a:p>
            <a:r>
              <a:rPr lang="it-IT" sz="3100" dirty="0">
                <a:effectLst>
                  <a:outerShdw blurRad="38100" dist="38100" dir="2700000" algn="tl">
                    <a:srgbClr val="000000">
                      <a:alpha val="43137"/>
                    </a:srgbClr>
                  </a:outerShdw>
                </a:effectLst>
              </a:rPr>
              <a:t>Definire il CAMPO: </a:t>
            </a:r>
            <a:r>
              <a:rPr lang="it-IT" sz="3100" dirty="0"/>
              <a:t>Ricerca per KEY-WORD</a:t>
            </a:r>
            <a:br>
              <a:rPr lang="it-IT" dirty="0"/>
            </a:br>
            <a:endParaRPr lang="it-IT" dirty="0"/>
          </a:p>
        </p:txBody>
      </p:sp>
      <p:sp>
        <p:nvSpPr>
          <p:cNvPr id="3" name="Segnaposto contenuto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lnSpcReduction="10000"/>
          </a:bodyPr>
          <a:lstStyle/>
          <a:p>
            <a:pPr marL="0" indent="0">
              <a:buNone/>
            </a:pPr>
            <a:r>
              <a:rPr lang="it-IT" dirty="0"/>
              <a:t>Siti GRATUITI che offrono strumenti per l’ANALISI DELLE PAROLE CHIAVE: </a:t>
            </a:r>
          </a:p>
          <a:p>
            <a:pPr marL="0" indent="0">
              <a:buNone/>
            </a:pPr>
            <a:r>
              <a:rPr lang="it-IT" dirty="0">
                <a:solidFill>
                  <a:schemeClr val="accent2">
                    <a:lumMod val="75000"/>
                  </a:schemeClr>
                </a:solidFill>
                <a:hlinkClick r:id="rId2"/>
              </a:rPr>
              <a:t>http://ubersuggest.org/</a:t>
            </a:r>
            <a:endParaRPr lang="it-IT" dirty="0">
              <a:solidFill>
                <a:schemeClr val="accent2">
                  <a:lumMod val="75000"/>
                </a:schemeClr>
              </a:solidFill>
            </a:endParaRPr>
          </a:p>
          <a:p>
            <a:pPr marL="0" indent="0">
              <a:buNone/>
            </a:pPr>
            <a:r>
              <a:rPr lang="it-IT" dirty="0">
                <a:solidFill>
                  <a:schemeClr val="accent2">
                    <a:lumMod val="75000"/>
                  </a:schemeClr>
                </a:solidFill>
                <a:hlinkClick r:id="rId3"/>
              </a:rPr>
              <a:t>https://adwords.google.com/KeywordPlanner</a:t>
            </a:r>
            <a:endParaRPr lang="it-IT" dirty="0">
              <a:solidFill>
                <a:schemeClr val="accent2">
                  <a:lumMod val="75000"/>
                </a:schemeClr>
              </a:solidFill>
            </a:endParaRPr>
          </a:p>
          <a:p>
            <a:pPr marL="0" indent="0">
              <a:buNone/>
            </a:pPr>
            <a:r>
              <a:rPr lang="it-IT" dirty="0">
                <a:solidFill>
                  <a:schemeClr val="accent2">
                    <a:lumMod val="75000"/>
                  </a:schemeClr>
                </a:solidFill>
                <a:hlinkClick r:id="rId4"/>
              </a:rPr>
              <a:t>http://www.wordtracker.com/</a:t>
            </a:r>
            <a:endParaRPr lang="it-IT" dirty="0">
              <a:solidFill>
                <a:schemeClr val="accent2">
                  <a:lumMod val="75000"/>
                </a:schemeClr>
              </a:solidFill>
            </a:endParaRPr>
          </a:p>
          <a:p>
            <a:pPr marL="0" indent="0">
              <a:buNone/>
            </a:pPr>
            <a:endParaRPr lang="it-IT" dirty="0">
              <a:solidFill>
                <a:schemeClr val="accent2">
                  <a:lumMod val="75000"/>
                </a:schemeClr>
              </a:solidFill>
            </a:endParaRPr>
          </a:p>
          <a:p>
            <a:pPr marL="0" indent="0">
              <a:buNone/>
            </a:pPr>
            <a:r>
              <a:rPr lang="it-IT" sz="2200" dirty="0"/>
              <a:t>Altri strumenti (parzialmente gratuiti) per SEO (</a:t>
            </a:r>
            <a:r>
              <a:rPr lang="it-IT" sz="2200" i="1" dirty="0" err="1"/>
              <a:t>search</a:t>
            </a:r>
            <a:r>
              <a:rPr lang="it-IT" sz="2200" i="1" dirty="0"/>
              <a:t> </a:t>
            </a:r>
            <a:r>
              <a:rPr lang="it-IT" sz="2200" i="1" dirty="0" err="1"/>
              <a:t>engine</a:t>
            </a:r>
            <a:r>
              <a:rPr lang="it-IT" sz="2200" i="1" dirty="0"/>
              <a:t> </a:t>
            </a:r>
            <a:r>
              <a:rPr lang="it-IT" sz="2200" i="1" dirty="0" err="1"/>
              <a:t>optimization</a:t>
            </a:r>
            <a:r>
              <a:rPr lang="it-IT" sz="2200" dirty="0"/>
              <a:t>):</a:t>
            </a:r>
          </a:p>
          <a:p>
            <a:pPr marL="0" indent="0">
              <a:buNone/>
            </a:pPr>
            <a:r>
              <a:rPr lang="it-IT" sz="2200" dirty="0">
                <a:solidFill>
                  <a:schemeClr val="accent2">
                    <a:lumMod val="75000"/>
                  </a:schemeClr>
                </a:solidFill>
                <a:hlinkClick r:id="rId5"/>
              </a:rPr>
              <a:t>http://it.semrush.com/it/</a:t>
            </a:r>
            <a:endParaRPr lang="it-IT" sz="2200" dirty="0">
              <a:solidFill>
                <a:schemeClr val="accent2">
                  <a:lumMod val="75000"/>
                </a:schemeClr>
              </a:solidFill>
            </a:endParaRPr>
          </a:p>
          <a:p>
            <a:pPr marL="0" indent="0">
              <a:buNone/>
            </a:pPr>
            <a:r>
              <a:rPr lang="it-IT" sz="2200" dirty="0">
                <a:solidFill>
                  <a:schemeClr val="accent2">
                    <a:lumMod val="75000"/>
                  </a:schemeClr>
                </a:solidFill>
                <a:hlinkClick r:id="rId6"/>
              </a:rPr>
              <a:t>https://ahrefs.com</a:t>
            </a:r>
            <a:r>
              <a:rPr lang="it-IT" sz="2200" dirty="0">
                <a:solidFill>
                  <a:schemeClr val="accent2">
                    <a:lumMod val="75000"/>
                  </a:schemeClr>
                </a:solidFill>
              </a:rPr>
              <a:t> (</a:t>
            </a:r>
            <a:r>
              <a:rPr lang="it-IT" sz="2200" i="1" dirty="0" err="1"/>
              <a:t>backlink</a:t>
            </a:r>
            <a:r>
              <a:rPr lang="it-IT" sz="2200" i="1" dirty="0"/>
              <a:t> </a:t>
            </a:r>
            <a:r>
              <a:rPr lang="it-IT" sz="2200" i="1" dirty="0" err="1"/>
              <a:t>checker</a:t>
            </a:r>
            <a:r>
              <a:rPr lang="it-IT" sz="2200" i="1" dirty="0"/>
              <a:t> </a:t>
            </a:r>
            <a:r>
              <a:rPr lang="it-IT" sz="2200" i="1" dirty="0" err="1"/>
              <a:t>tools</a:t>
            </a:r>
            <a:r>
              <a:rPr lang="it-IT" sz="2200" i="1" dirty="0"/>
              <a:t>)</a:t>
            </a:r>
            <a:endParaRPr lang="it-IT" sz="2200" dirty="0">
              <a:solidFill>
                <a:schemeClr val="accent2">
                  <a:lumMod val="75000"/>
                </a:schemeClr>
              </a:solidFill>
            </a:endParaRPr>
          </a:p>
          <a:p>
            <a:pPr marL="0" indent="0">
              <a:buNone/>
            </a:pPr>
            <a:r>
              <a:rPr lang="it-IT" sz="2200" dirty="0">
                <a:solidFill>
                  <a:schemeClr val="accent2">
                    <a:lumMod val="75000"/>
                  </a:schemeClr>
                </a:solidFill>
                <a:hlinkClick r:id="rId7"/>
              </a:rPr>
              <a:t>http://it.majesticseo.com/</a:t>
            </a:r>
            <a:r>
              <a:rPr lang="it-IT" sz="2200" dirty="0">
                <a:solidFill>
                  <a:schemeClr val="accent2">
                    <a:lumMod val="75000"/>
                  </a:schemeClr>
                </a:solidFill>
              </a:rPr>
              <a:t> (</a:t>
            </a:r>
            <a:r>
              <a:rPr lang="it-IT" sz="2200" i="1" dirty="0" err="1"/>
              <a:t>backlink</a:t>
            </a:r>
            <a:r>
              <a:rPr lang="it-IT" sz="2200" i="1" dirty="0"/>
              <a:t> </a:t>
            </a:r>
            <a:r>
              <a:rPr lang="it-IT" sz="2200" i="1" dirty="0" err="1"/>
              <a:t>checker</a:t>
            </a:r>
            <a:r>
              <a:rPr lang="it-IT" sz="2200" i="1" dirty="0"/>
              <a:t> </a:t>
            </a:r>
            <a:r>
              <a:rPr lang="it-IT" sz="2200" i="1" dirty="0" err="1"/>
              <a:t>tools</a:t>
            </a:r>
            <a:r>
              <a:rPr lang="it-IT" sz="2200" i="1" dirty="0"/>
              <a:t>)</a:t>
            </a:r>
            <a:endParaRPr lang="it-IT" sz="2200" dirty="0">
              <a:solidFill>
                <a:schemeClr val="accent2">
                  <a:lumMod val="75000"/>
                </a:schemeClr>
              </a:solidFill>
            </a:endParaRPr>
          </a:p>
          <a:p>
            <a:pPr marL="0" indent="0">
              <a:buNone/>
            </a:pPr>
            <a:endParaRPr lang="it-IT" dirty="0">
              <a:solidFill>
                <a:schemeClr val="accent2">
                  <a:lumMod val="75000"/>
                </a:schemeClr>
              </a:solidFill>
            </a:endParaRPr>
          </a:p>
          <a:p>
            <a:pPr marL="0" indent="0">
              <a:buNone/>
            </a:pPr>
            <a:endParaRPr lang="it-IT" dirty="0">
              <a:solidFill>
                <a:schemeClr val="accent2">
                  <a:lumMod val="75000"/>
                </a:schemeClr>
              </a:solidFill>
            </a:endParaRPr>
          </a:p>
          <a:p>
            <a:pPr marL="0" indent="0">
              <a:buNone/>
            </a:pPr>
            <a:endParaRPr lang="it-IT" dirty="0">
              <a:solidFill>
                <a:schemeClr val="accent2">
                  <a:lumMod val="75000"/>
                </a:schemeClr>
              </a:solidFill>
            </a:endParaRPr>
          </a:p>
          <a:p>
            <a:pPr marL="0" indent="0">
              <a:buNone/>
            </a:pPr>
            <a:endParaRPr lang="it-IT" dirty="0"/>
          </a:p>
          <a:p>
            <a:pPr marL="0" indent="0">
              <a:buNone/>
            </a:pPr>
            <a:endParaRPr lang="it-IT" dirty="0"/>
          </a:p>
          <a:p>
            <a:pPr>
              <a:buFont typeface="Wingdings" panose="05000000000000000000" pitchFamily="2" charset="2"/>
              <a:buChar char="Ø"/>
            </a:pPr>
            <a:endParaRPr lang="it-IT" dirty="0"/>
          </a:p>
        </p:txBody>
      </p:sp>
    </p:spTree>
    <p:extLst>
      <p:ext uri="{BB962C8B-B14F-4D97-AF65-F5344CB8AC3E}">
        <p14:creationId xmlns:p14="http://schemas.microsoft.com/office/powerpoint/2010/main" val="419405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extLst/>
          </p:nvPr>
        </p:nvGraphicFramePr>
        <p:xfrm>
          <a:off x="1631504" y="332656"/>
          <a:ext cx="8280920"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ttangolo 1"/>
          <p:cNvSpPr/>
          <p:nvPr/>
        </p:nvSpPr>
        <p:spPr>
          <a:xfrm>
            <a:off x="7320136" y="1"/>
            <a:ext cx="3240360" cy="66906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lgn="just">
              <a:lnSpc>
                <a:spcPts val="1200"/>
              </a:lnSpc>
            </a:pPr>
            <a:r>
              <a:rPr lang="it-IT" sz="1400" dirty="0">
                <a:latin typeface="Times New Roman" panose="02020603050405020304" pitchFamily="18" charset="0"/>
                <a:ea typeface="Calibri"/>
                <a:cs typeface="Times New Roman" panose="02020603050405020304" pitchFamily="18" charset="0"/>
              </a:rPr>
              <a:t>Secondo Garcia </a:t>
            </a:r>
            <a:r>
              <a:rPr lang="it-IT" sz="1400" i="1" dirty="0">
                <a:latin typeface="Times New Roman" panose="02020603050405020304" pitchFamily="18" charset="0"/>
                <a:ea typeface="Calibri"/>
                <a:cs typeface="Times New Roman" panose="02020603050405020304" pitchFamily="18" charset="0"/>
              </a:rPr>
              <a:t>et al</a:t>
            </a:r>
            <a:r>
              <a:rPr lang="it-IT" sz="1400" dirty="0">
                <a:latin typeface="Times New Roman" panose="02020603050405020304" pitchFamily="18" charset="0"/>
                <a:ea typeface="Calibri"/>
                <a:cs typeface="Times New Roman" panose="02020603050405020304" pitchFamily="18" charset="0"/>
              </a:rPr>
              <a:t>. [2009], principalmente sono tre le caratteristiche che differenziano l’etnografia tradizionale da quella digitale. </a:t>
            </a:r>
          </a:p>
          <a:p>
            <a:pPr marL="228600" indent="-228600" algn="just">
              <a:lnSpc>
                <a:spcPts val="1200"/>
              </a:lnSpc>
              <a:buAutoNum type="arabicPeriod"/>
            </a:pPr>
            <a:r>
              <a:rPr lang="it-IT" sz="1400" dirty="0">
                <a:latin typeface="Times New Roman" panose="02020603050405020304" pitchFamily="18" charset="0"/>
                <a:ea typeface="Calibri"/>
                <a:cs typeface="Times New Roman" panose="02020603050405020304" pitchFamily="18" charset="0"/>
              </a:rPr>
              <a:t>Il ricercatore non è fisicamente compresente alle persone che sono oggetto della ricerca, pertanto non può ricorrere alle proprie capacità interpersonali per accedere ed interpretare il mondo sociale che sta esaminando. Piuttosto, l’etnografo del web dovrebbe sviluppare abilità nell’analisi di dati testuali, visuali e nell’organizzazione dell’interazione basata sulla comunicazione mediata da computer. </a:t>
            </a:r>
          </a:p>
          <a:p>
            <a:pPr marL="228600" indent="-228600" algn="just">
              <a:lnSpc>
                <a:spcPts val="1200"/>
              </a:lnSpc>
              <a:buAutoNum type="arabicPeriod"/>
            </a:pPr>
            <a:r>
              <a:rPr lang="it-IT" sz="1400" dirty="0">
                <a:latin typeface="Times New Roman" panose="02020603050405020304" pitchFamily="18" charset="0"/>
                <a:ea typeface="Calibri"/>
                <a:cs typeface="Times New Roman" panose="02020603050405020304" pitchFamily="18" charset="0"/>
              </a:rPr>
              <a:t>Nell’etnografia condotta online, il modo di ottenere l’accesso al </a:t>
            </a:r>
            <a:r>
              <a:rPr lang="it-IT" sz="1400" dirty="0" err="1">
                <a:latin typeface="Times New Roman" panose="02020603050405020304" pitchFamily="18" charset="0"/>
                <a:ea typeface="Calibri"/>
                <a:cs typeface="Times New Roman" panose="02020603050405020304" pitchFamily="18" charset="0"/>
              </a:rPr>
              <a:t>setting</a:t>
            </a:r>
            <a:r>
              <a:rPr lang="it-IT" sz="1400" dirty="0">
                <a:latin typeface="Times New Roman" panose="02020603050405020304" pitchFamily="18" charset="0"/>
                <a:ea typeface="Calibri"/>
                <a:cs typeface="Times New Roman" panose="02020603050405020304" pitchFamily="18" charset="0"/>
              </a:rPr>
              <a:t> di studio e ai soggetti cambia, in ragione dell’assenza di segnali fisici e della condizione di anonimità che il medium offre agli utenti. Di conseguenza, gli etnografi dovrebbero imparare a governare la loro identità e la presentazione di sé online e a gestire le impressioni di sé che indirizzano agli altri, attraverso strumenti quali e-mail, chat e messaggistica istantanea. </a:t>
            </a:r>
          </a:p>
          <a:p>
            <a:pPr marL="228600" indent="-228600" algn="just">
              <a:lnSpc>
                <a:spcPts val="1200"/>
              </a:lnSpc>
              <a:buAutoNum type="arabicPeriod"/>
            </a:pPr>
            <a:r>
              <a:rPr lang="it-IT" sz="1400" dirty="0">
                <a:latin typeface="Times New Roman" panose="02020603050405020304" pitchFamily="18" charset="0"/>
                <a:ea typeface="Calibri"/>
                <a:cs typeface="Times New Roman" panose="02020603050405020304" pitchFamily="18" charset="0"/>
              </a:rPr>
              <a:t>La commistione tra dimensione pubblica e privata online solleva questioni di ordine etico rispetto alle possibilità di accesso ai dati e agli strumenti per la tutela della privacy e della riservatezza. L’etnografo che compie il suo studio attraverso il web, quindi, dovrebbe acquisire ed applicare i principi di base per la protezione degli individui che interagiscono online.</a:t>
            </a:r>
            <a:endParaRPr lang="it-IT" sz="1400" dirty="0">
              <a:ea typeface="Calibri"/>
              <a:cs typeface="Times New Roman" panose="02020603050405020304" pitchFamily="18" charset="0"/>
            </a:endParaRPr>
          </a:p>
        </p:txBody>
      </p:sp>
      <p:sp>
        <p:nvSpPr>
          <p:cNvPr id="3" name="Rettangolo 2"/>
          <p:cNvSpPr/>
          <p:nvPr/>
        </p:nvSpPr>
        <p:spPr>
          <a:xfrm>
            <a:off x="1631504" y="5157193"/>
            <a:ext cx="3456384" cy="1533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err="1">
                <a:latin typeface="Times New Roman" panose="02020603050405020304" pitchFamily="18" charset="0"/>
                <a:ea typeface="Calibri"/>
              </a:rPr>
              <a:t>DiMarco</a:t>
            </a:r>
            <a:r>
              <a:rPr lang="it-IT" sz="1200" dirty="0">
                <a:latin typeface="Times New Roman" panose="02020603050405020304" pitchFamily="18" charset="0"/>
                <a:ea typeface="Calibri"/>
              </a:rPr>
              <a:t> e </a:t>
            </a:r>
            <a:r>
              <a:rPr lang="it-IT" sz="1200" dirty="0" err="1">
                <a:latin typeface="Times New Roman" panose="02020603050405020304" pitchFamily="18" charset="0"/>
                <a:ea typeface="Calibri"/>
              </a:rPr>
              <a:t>DiMarco</a:t>
            </a:r>
            <a:r>
              <a:rPr lang="it-IT" sz="1200" dirty="0">
                <a:latin typeface="Times New Roman" panose="02020603050405020304" pitchFamily="18" charset="0"/>
                <a:ea typeface="Calibri"/>
              </a:rPr>
              <a:t> [2003], invece, ritengono che la differenza principale tra etnografia offline e online si verifichi nella fase di raccolta dati. Nelle ricerche offline, i ricercatori hanno a disposizione tutti i sensi per raccogliere informazioni e verificarle: l’etnografo osserva ciò che gli accade intorno, ne ascolta i suoni, percepisce odori, assapora gusti e può avere un contatto fisico</a:t>
            </a:r>
            <a:endParaRPr lang="it-IT" sz="1200" dirty="0"/>
          </a:p>
        </p:txBody>
      </p:sp>
    </p:spTree>
    <p:extLst>
      <p:ext uri="{BB962C8B-B14F-4D97-AF65-F5344CB8AC3E}">
        <p14:creationId xmlns:p14="http://schemas.microsoft.com/office/powerpoint/2010/main" val="927525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Esercitazione </a:t>
            </a:r>
            <a:br>
              <a:rPr lang="it-IT" dirty="0"/>
            </a:br>
            <a:r>
              <a:rPr lang="it-IT" sz="2000" dirty="0"/>
              <a:t>Definire il campo per un ricerca di etnografia digitale</a:t>
            </a:r>
            <a:br>
              <a:rPr lang="it-IT" sz="1600" dirty="0"/>
            </a:br>
            <a:endParaRPr lang="it-IT" sz="1600" dirty="0"/>
          </a:p>
        </p:txBody>
      </p:sp>
      <p:sp>
        <p:nvSpPr>
          <p:cNvPr id="3" name="Segnaposto contenuto 2"/>
          <p:cNvSpPr>
            <a:spLocks noGrp="1"/>
          </p:cNvSpPr>
          <p:nvPr>
            <p:ph idx="1"/>
          </p:nvPr>
        </p:nvSpPr>
        <p:spPr/>
        <p:txBody>
          <a:bodyPr>
            <a:normAutofit fontScale="92500" lnSpcReduction="20000"/>
          </a:bodyPr>
          <a:lstStyle/>
          <a:p>
            <a:pPr marL="0" indent="0">
              <a:buNone/>
            </a:pPr>
            <a:r>
              <a:rPr lang="it-IT" sz="2400" i="1" dirty="0"/>
              <a:t>Oggetto della ricerca</a:t>
            </a:r>
            <a:r>
              <a:rPr lang="it-IT" sz="2400" dirty="0"/>
              <a:t>: </a:t>
            </a:r>
          </a:p>
          <a:p>
            <a:pPr marL="0" indent="0">
              <a:buNone/>
            </a:pPr>
            <a:r>
              <a:rPr lang="it-IT" sz="2400" dirty="0"/>
              <a:t>IL DATING ONLINE IN ITALIA</a:t>
            </a:r>
          </a:p>
          <a:p>
            <a:pPr marL="0" indent="0">
              <a:buNone/>
            </a:pPr>
            <a:endParaRPr lang="it-IT" sz="2400" dirty="0"/>
          </a:p>
          <a:p>
            <a:pPr marL="0" indent="0">
              <a:buNone/>
            </a:pPr>
            <a:r>
              <a:rPr lang="it-IT" sz="2400" i="1" dirty="0"/>
              <a:t>Domande di ricerca</a:t>
            </a:r>
            <a:r>
              <a:rPr lang="it-IT" sz="2400" dirty="0"/>
              <a:t>: </a:t>
            </a:r>
          </a:p>
          <a:p>
            <a:pPr marL="0" indent="0">
              <a:buNone/>
            </a:pPr>
            <a:r>
              <a:rPr lang="it-IT" sz="2400" dirty="0"/>
              <a:t>quali persone utilizzano questo tipo di servizio?</a:t>
            </a:r>
          </a:p>
          <a:p>
            <a:pPr marL="0" indent="0">
              <a:buNone/>
            </a:pPr>
            <a:r>
              <a:rPr lang="it-IT" sz="2400" dirty="0"/>
              <a:t>Quali i siti più frequentati?</a:t>
            </a:r>
          </a:p>
          <a:p>
            <a:pPr marL="0" indent="0">
              <a:buNone/>
            </a:pPr>
            <a:r>
              <a:rPr lang="it-IT" sz="2400" dirty="0"/>
              <a:t>Esistono differenze tra i siti di </a:t>
            </a:r>
            <a:r>
              <a:rPr lang="it-IT" sz="2400" dirty="0" err="1"/>
              <a:t>dating</a:t>
            </a:r>
            <a:r>
              <a:rPr lang="it-IT" sz="2400" dirty="0"/>
              <a:t> online?</a:t>
            </a:r>
          </a:p>
          <a:p>
            <a:pPr marL="0" indent="0">
              <a:buNone/>
            </a:pPr>
            <a:r>
              <a:rPr lang="it-IT" sz="2400" dirty="0"/>
              <a:t>Quali possibilità hanno le persone di presentare loro stesse nei siti di </a:t>
            </a:r>
            <a:r>
              <a:rPr lang="it-IT" sz="2400" dirty="0" err="1"/>
              <a:t>dating</a:t>
            </a:r>
            <a:r>
              <a:rPr lang="it-IT" sz="2400" dirty="0"/>
              <a:t>?</a:t>
            </a:r>
          </a:p>
          <a:p>
            <a:pPr marL="0" indent="0">
              <a:buNone/>
            </a:pPr>
            <a:r>
              <a:rPr lang="it-IT" sz="2400" dirty="0"/>
              <a:t>Il </a:t>
            </a:r>
            <a:r>
              <a:rPr lang="it-IT" sz="2400" dirty="0" err="1"/>
              <a:t>dating</a:t>
            </a:r>
            <a:r>
              <a:rPr lang="it-IT" sz="2400" dirty="0"/>
              <a:t> online è ancora un’attività socialmente stigmatizzata oppure è accettata?</a:t>
            </a:r>
          </a:p>
          <a:p>
            <a:pPr marL="0" indent="0">
              <a:buNone/>
            </a:pPr>
            <a:endParaRPr lang="it-IT" dirty="0"/>
          </a:p>
          <a:p>
            <a:pPr marL="0" indent="0" algn="ctr">
              <a:buNone/>
            </a:pPr>
            <a:r>
              <a:rPr lang="it-IT" dirty="0">
                <a:effectLst>
                  <a:outerShdw blurRad="38100" dist="38100" dir="2700000" algn="tl">
                    <a:srgbClr val="000000">
                      <a:alpha val="43137"/>
                    </a:srgbClr>
                  </a:outerShdw>
                </a:effectLst>
              </a:rPr>
              <a:t>QUALI CAMPI ONLINE STUDIARE?</a:t>
            </a:r>
          </a:p>
        </p:txBody>
      </p:sp>
    </p:spTree>
    <p:extLst>
      <p:ext uri="{BB962C8B-B14F-4D97-AF65-F5344CB8AC3E}">
        <p14:creationId xmlns:p14="http://schemas.microsoft.com/office/powerpoint/2010/main" val="32713342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444664"/>
          </a:xfr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90000"/>
          </a:bodyPr>
          <a:lstStyle/>
          <a:p>
            <a:r>
              <a:rPr lang="it-IT" sz="2800" dirty="0"/>
              <a:t>3. ACCESSO AL CAMPO</a:t>
            </a:r>
          </a:p>
        </p:txBody>
      </p:sp>
      <p:sp>
        <p:nvSpPr>
          <p:cNvPr id="3" name="Segnaposto contenuto 2"/>
          <p:cNvSpPr>
            <a:spLocks noGrp="1"/>
          </p:cNvSpPr>
          <p:nvPr>
            <p:ph idx="1"/>
          </p:nvPr>
        </p:nvSpPr>
        <p:spPr>
          <a:xfrm>
            <a:off x="706170" y="1702052"/>
            <a:ext cx="10619715" cy="4654096"/>
          </a:xfrm>
        </p:spPr>
        <p:txBody>
          <a:bodyPr>
            <a:normAutofit fontScale="92500" lnSpcReduction="20000"/>
          </a:bodyPr>
          <a:lstStyle/>
          <a:p>
            <a:r>
              <a:rPr lang="it-IT" i="1" dirty="0"/>
              <a:t>Accesso strumentale</a:t>
            </a:r>
          </a:p>
          <a:p>
            <a:pPr marL="0" indent="0">
              <a:buNone/>
            </a:pPr>
            <a:r>
              <a:rPr lang="it-IT" dirty="0"/>
              <a:t>Si può applicare nel caso dei dati archiviati liberi – ovverosia di quei dati pubblicati dagli utenti, che sono già disponibili online </a:t>
            </a:r>
          </a:p>
          <a:p>
            <a:pPr marL="0" indent="0">
              <a:buNone/>
            </a:pPr>
            <a:endParaRPr lang="it-IT" dirty="0"/>
          </a:p>
          <a:p>
            <a:pPr marL="0" indent="0">
              <a:buNone/>
            </a:pPr>
            <a:r>
              <a:rPr lang="it-IT" dirty="0"/>
              <a:t>Limiti metodologici:</a:t>
            </a:r>
          </a:p>
          <a:p>
            <a:pPr marL="0" indent="0">
              <a:buNone/>
            </a:pPr>
            <a:r>
              <a:rPr lang="it-IT" dirty="0"/>
              <a:t>Viene a mancare il coinvolgimento degli individui osservati, fondamentale per capirne i fondamenti culturali [</a:t>
            </a:r>
            <a:r>
              <a:rPr lang="it-IT" dirty="0" err="1"/>
              <a:t>Kozinetz</a:t>
            </a:r>
            <a:r>
              <a:rPr lang="it-IT" dirty="0"/>
              <a:t> 2009]</a:t>
            </a:r>
          </a:p>
          <a:p>
            <a:pPr marL="0" indent="0">
              <a:buNone/>
            </a:pPr>
            <a:endParaRPr lang="it-IT" dirty="0"/>
          </a:p>
          <a:p>
            <a:pPr marL="0" indent="0">
              <a:buNone/>
            </a:pPr>
            <a:r>
              <a:rPr lang="it-IT" dirty="0"/>
              <a:t>Limiti etici:</a:t>
            </a:r>
          </a:p>
          <a:p>
            <a:pPr marL="0" indent="0">
              <a:buNone/>
            </a:pPr>
            <a:r>
              <a:rPr lang="it-IT" i="1" dirty="0"/>
              <a:t>se le interazioni online sono sufficientemente reali da fornire un contesto adatto ad uno studio etnografico, esse sono sufficientemente reali anche per i partecipanti, che possono sentire di essere stati danneggiati o che la loro privacy sia stata violata dai ricercatori [</a:t>
            </a:r>
            <a:r>
              <a:rPr lang="it-IT" i="1" dirty="0" err="1"/>
              <a:t>Hine</a:t>
            </a:r>
            <a:r>
              <a:rPr lang="it-IT" i="1" dirty="0"/>
              <a:t> 2000: 23] </a:t>
            </a:r>
          </a:p>
          <a:p>
            <a:pPr marL="0" indent="0">
              <a:buNone/>
            </a:pPr>
            <a:endParaRPr lang="it-IT" dirty="0"/>
          </a:p>
        </p:txBody>
      </p:sp>
    </p:spTree>
    <p:extLst>
      <p:ext uri="{BB962C8B-B14F-4D97-AF65-F5344CB8AC3E}">
        <p14:creationId xmlns:p14="http://schemas.microsoft.com/office/powerpoint/2010/main" val="1327606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444664"/>
          </a:xfr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90000"/>
          </a:bodyPr>
          <a:lstStyle/>
          <a:p>
            <a:r>
              <a:rPr lang="it-IT" sz="2800" dirty="0"/>
              <a:t>3. ACCESSO AL CAMPO</a:t>
            </a:r>
          </a:p>
        </p:txBody>
      </p:sp>
      <p:sp>
        <p:nvSpPr>
          <p:cNvPr id="3" name="Segnaposto contenuto 2"/>
          <p:cNvSpPr>
            <a:spLocks noGrp="1"/>
          </p:cNvSpPr>
          <p:nvPr>
            <p:ph idx="1"/>
          </p:nvPr>
        </p:nvSpPr>
        <p:spPr>
          <a:xfrm>
            <a:off x="1140737" y="1052736"/>
            <a:ext cx="10185148" cy="5403000"/>
          </a:xfrm>
        </p:spPr>
        <p:txBody>
          <a:bodyPr>
            <a:normAutofit/>
          </a:bodyPr>
          <a:lstStyle/>
          <a:p>
            <a:r>
              <a:rPr lang="it-IT" i="1" dirty="0"/>
              <a:t>Accesso negoziato</a:t>
            </a:r>
          </a:p>
          <a:p>
            <a:endParaRPr lang="it-IT" i="1" dirty="0"/>
          </a:p>
          <a:p>
            <a:pPr marL="0" indent="0">
              <a:buNone/>
            </a:pPr>
            <a:r>
              <a:rPr lang="it-IT" sz="2400" dirty="0"/>
              <a:t>si realizza quando il ricercatore deve raccogliere dati liberi, ma soprattutto quando i dati sono condizionati. L’accesso a spazi online riservati impone allo studioso di chiedere il permesso agli utenti per legittimare la sua presenza e di poter disporre dei dati raccolti sul campo ai fini dell’indagine.</a:t>
            </a:r>
            <a:endParaRPr lang="it-IT" sz="2400" i="1" dirty="0"/>
          </a:p>
          <a:p>
            <a:pPr marL="0" indent="0">
              <a:buNone/>
            </a:pPr>
            <a:r>
              <a:rPr lang="it-IT" sz="2400" i="1" dirty="0"/>
              <a:t>Vantaggi</a:t>
            </a:r>
            <a:r>
              <a:rPr lang="it-IT" sz="2400" dirty="0"/>
              <a:t>: si evitano problemi etici; coinvolgimento degli utenti che garantisce migliore comprensione</a:t>
            </a:r>
          </a:p>
          <a:p>
            <a:pPr marL="0" indent="0">
              <a:buNone/>
            </a:pPr>
            <a:r>
              <a:rPr lang="it-IT" sz="2400" i="1" dirty="0"/>
              <a:t>Possibili problemi</a:t>
            </a:r>
            <a:r>
              <a:rPr lang="it-IT" sz="2400" dirty="0"/>
              <a:t>: difficoltà a farsi accettare dai «guardiani» (amministratori, moderatori, ecc.);</a:t>
            </a:r>
          </a:p>
          <a:p>
            <a:pPr marL="0" indent="0">
              <a:buNone/>
            </a:pPr>
            <a:r>
              <a:rPr lang="it-IT" sz="2400" dirty="0"/>
              <a:t>eccessivo coinvolgimento (es. </a:t>
            </a:r>
            <a:r>
              <a:rPr lang="it-IT" sz="2400" dirty="0" err="1"/>
              <a:t>Orgad</a:t>
            </a:r>
            <a:r>
              <a:rPr lang="it-IT" sz="2400" dirty="0"/>
              <a:t> (2005) durante la ricerca riceve una mail da uno dei partecipanti che inizia così «mi sa che saremo amici per tutta la vita»…)</a:t>
            </a:r>
          </a:p>
        </p:txBody>
      </p:sp>
    </p:spTree>
    <p:extLst>
      <p:ext uri="{BB962C8B-B14F-4D97-AF65-F5344CB8AC3E}">
        <p14:creationId xmlns:p14="http://schemas.microsoft.com/office/powerpoint/2010/main" val="40355316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188640"/>
            <a:ext cx="7239000" cy="444664"/>
          </a:xfr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90000"/>
          </a:bodyPr>
          <a:lstStyle/>
          <a:p>
            <a:r>
              <a:rPr lang="it-IT" sz="2800" dirty="0"/>
              <a:t>3. ACCESSO AL CAMPO</a:t>
            </a:r>
          </a:p>
        </p:txBody>
      </p:sp>
      <p:sp>
        <p:nvSpPr>
          <p:cNvPr id="3" name="Segnaposto contenuto 2"/>
          <p:cNvSpPr>
            <a:spLocks noGrp="1"/>
          </p:cNvSpPr>
          <p:nvPr>
            <p:ph idx="1"/>
          </p:nvPr>
        </p:nvSpPr>
        <p:spPr>
          <a:xfrm>
            <a:off x="1703512" y="764704"/>
            <a:ext cx="7848872" cy="5691032"/>
          </a:xfrm>
        </p:spPr>
        <p:txBody>
          <a:bodyPr>
            <a:normAutofit lnSpcReduction="10000"/>
          </a:bodyPr>
          <a:lstStyle/>
          <a:p>
            <a:r>
              <a:rPr lang="it-IT" i="1" dirty="0"/>
              <a:t>Accesso negoziato</a:t>
            </a:r>
          </a:p>
          <a:p>
            <a:pPr marL="0" indent="0">
              <a:buNone/>
            </a:pPr>
            <a:r>
              <a:rPr lang="it-IT" sz="2400" dirty="0"/>
              <a:t>Pratiche per ottenere la fiducia dei partecipanti</a:t>
            </a:r>
          </a:p>
          <a:p>
            <a:pPr>
              <a:buFont typeface="Wingdings" panose="05000000000000000000" pitchFamily="2" charset="2"/>
              <a:buChar char="ü"/>
            </a:pPr>
            <a:r>
              <a:rPr lang="it-IT" sz="2400" dirty="0"/>
              <a:t>Prendere tempo per conoscere il gruppo oggetto di studio prima di annunciare il proprio progetto, per capire quale approccio adottare ed evitare di offendere o confondere le persone</a:t>
            </a:r>
          </a:p>
          <a:p>
            <a:pPr>
              <a:buFont typeface="Wingdings" panose="05000000000000000000" pitchFamily="2" charset="2"/>
              <a:buChar char="ü"/>
            </a:pPr>
            <a:r>
              <a:rPr lang="it-IT" sz="2400" dirty="0"/>
              <a:t>Essere consapevoli che i tentativi di entrare in un gruppo e la diffusione di informazioni sulla ricerca potrebbero essere percepite come un’intrusione o come spamming. Questo riguarda, soprattutto, gruppi che sono stati già studiati e che non hanno vissuto un’esperienza positiva</a:t>
            </a:r>
          </a:p>
          <a:p>
            <a:r>
              <a:rPr lang="it-IT" sz="2400" dirty="0"/>
              <a:t>Considerare ciò che si vuole osservare attraverso il </a:t>
            </a:r>
            <a:r>
              <a:rPr lang="it-IT" sz="2400" dirty="0" err="1"/>
              <a:t>lurking</a:t>
            </a:r>
            <a:r>
              <a:rPr lang="it-IT" sz="2400" dirty="0"/>
              <a:t> prima di annunciare la propria presenza e valutare se raccogliere i dati ottenuti dall’osservazione </a:t>
            </a:r>
            <a:r>
              <a:rPr lang="it-IT" sz="2400" dirty="0" err="1"/>
              <a:t>covert</a:t>
            </a:r>
            <a:r>
              <a:rPr lang="it-IT" sz="2400" dirty="0"/>
              <a:t>: es. nello studio etnografico sulle chat room in Israele</a:t>
            </a:r>
            <a:r>
              <a:rPr lang="en-US" sz="2400" dirty="0"/>
              <a:t>, </a:t>
            </a:r>
            <a:r>
              <a:rPr lang="en-US" sz="2400" dirty="0" err="1"/>
              <a:t>Shoham</a:t>
            </a:r>
            <a:r>
              <a:rPr lang="en-US" sz="2400" dirty="0"/>
              <a:t> (2004) prima </a:t>
            </a:r>
            <a:r>
              <a:rPr lang="en-US" sz="2400" dirty="0" err="1"/>
              <a:t>entrò</a:t>
            </a:r>
            <a:r>
              <a:rPr lang="en-US" sz="2400" dirty="0"/>
              <a:t> come lurker e </a:t>
            </a:r>
            <a:r>
              <a:rPr lang="en-US" sz="2400" dirty="0" err="1"/>
              <a:t>soltanto</a:t>
            </a:r>
            <a:r>
              <a:rPr lang="en-US" sz="2400" dirty="0"/>
              <a:t> </a:t>
            </a:r>
            <a:r>
              <a:rPr lang="en-US" sz="2400" dirty="0" err="1"/>
              <a:t>dopo</a:t>
            </a:r>
            <a:r>
              <a:rPr lang="en-US" sz="2400" dirty="0"/>
              <a:t> un </a:t>
            </a:r>
            <a:r>
              <a:rPr lang="en-US" sz="2400" dirty="0" err="1"/>
              <a:t>periodo</a:t>
            </a:r>
            <a:r>
              <a:rPr lang="en-US" sz="2400" dirty="0"/>
              <a:t> di </a:t>
            </a:r>
            <a:r>
              <a:rPr lang="en-US" sz="2400" dirty="0" err="1"/>
              <a:t>frequentazione</a:t>
            </a:r>
            <a:r>
              <a:rPr lang="en-US" sz="2400" dirty="0"/>
              <a:t> </a:t>
            </a:r>
            <a:r>
              <a:rPr lang="en-US" sz="2400" dirty="0" err="1"/>
              <a:t>della</a:t>
            </a:r>
            <a:r>
              <a:rPr lang="en-US" sz="2400" dirty="0"/>
              <a:t> chat </a:t>
            </a:r>
            <a:r>
              <a:rPr lang="en-US" sz="2400" dirty="0" err="1"/>
              <a:t>si</a:t>
            </a:r>
            <a:r>
              <a:rPr lang="en-US" sz="2400" dirty="0"/>
              <a:t> </a:t>
            </a:r>
            <a:r>
              <a:rPr lang="en-US" sz="2400" dirty="0" err="1"/>
              <a:t>presentò</a:t>
            </a:r>
            <a:r>
              <a:rPr lang="en-US" sz="2400" dirty="0"/>
              <a:t> come </a:t>
            </a:r>
            <a:r>
              <a:rPr lang="en-US" sz="2400" dirty="0" err="1"/>
              <a:t>ricercatore</a:t>
            </a:r>
            <a:r>
              <a:rPr lang="en-US" sz="2400" dirty="0"/>
              <a:t>)</a:t>
            </a:r>
            <a:endParaRPr lang="it-IT" sz="2400" dirty="0"/>
          </a:p>
          <a:p>
            <a:pPr marL="0" indent="0">
              <a:buNone/>
            </a:pPr>
            <a:endParaRPr lang="it-IT" dirty="0"/>
          </a:p>
        </p:txBody>
      </p:sp>
    </p:spTree>
    <p:extLst>
      <p:ext uri="{BB962C8B-B14F-4D97-AF65-F5344CB8AC3E}">
        <p14:creationId xmlns:p14="http://schemas.microsoft.com/office/powerpoint/2010/main" val="3370034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536" y="188640"/>
            <a:ext cx="7239000" cy="444664"/>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it-IT" sz="2800" dirty="0"/>
              <a:t>3. ACCESSO AL CAMPO</a:t>
            </a:r>
          </a:p>
        </p:txBody>
      </p:sp>
      <p:sp>
        <p:nvSpPr>
          <p:cNvPr id="3" name="Segnaposto contenuto 2"/>
          <p:cNvSpPr>
            <a:spLocks noGrp="1"/>
          </p:cNvSpPr>
          <p:nvPr>
            <p:ph idx="1"/>
          </p:nvPr>
        </p:nvSpPr>
        <p:spPr>
          <a:xfrm>
            <a:off x="1703512" y="764704"/>
            <a:ext cx="7848872" cy="5691032"/>
          </a:xfrm>
        </p:spPr>
        <p:txBody>
          <a:bodyPr>
            <a:normAutofit/>
          </a:bodyPr>
          <a:lstStyle/>
          <a:p>
            <a:r>
              <a:rPr lang="it-IT" i="1" dirty="0"/>
              <a:t>Accesso negoziato</a:t>
            </a:r>
          </a:p>
          <a:p>
            <a:pPr marL="0" indent="0">
              <a:buNone/>
            </a:pPr>
            <a:r>
              <a:rPr lang="it-IT" sz="2400" dirty="0"/>
              <a:t>Pratiche per ottenere la fiducia dei partecipanti</a:t>
            </a:r>
          </a:p>
          <a:p>
            <a:pPr>
              <a:buFont typeface="Wingdings" panose="05000000000000000000" pitchFamily="2" charset="2"/>
              <a:buChar char="ü"/>
            </a:pPr>
            <a:r>
              <a:rPr lang="it-IT" sz="2400" dirty="0"/>
              <a:t>Permettere ai partecipanti di accedere ad informazioni più approfondite sul progetto di ricerca (ad es. indirizzandoli ad un sito istituzionale); evitare di riempire di informazioni le persone al primo contatto e, in ogni caso, utilizzare un linguaggio accessibile</a:t>
            </a:r>
          </a:p>
          <a:p>
            <a:pPr>
              <a:buFont typeface="Wingdings" panose="05000000000000000000" pitchFamily="2" charset="2"/>
              <a:buChar char="ü"/>
            </a:pPr>
            <a:r>
              <a:rPr lang="it-IT" sz="2400" dirty="0"/>
              <a:t>Rispettare il principio del «</a:t>
            </a:r>
            <a:r>
              <a:rPr lang="it-IT" sz="2400" i="1" dirty="0"/>
              <a:t>piede nella porta</a:t>
            </a:r>
            <a:r>
              <a:rPr lang="it-IT" sz="2400" dirty="0"/>
              <a:t>» (</a:t>
            </a:r>
            <a:r>
              <a:rPr lang="it-IT" sz="2400" dirty="0" err="1"/>
              <a:t>Joinson</a:t>
            </a:r>
            <a:r>
              <a:rPr lang="it-IT" sz="2400" dirty="0"/>
              <a:t> 2005): pensare a quanto tempo, coinvolgimento e informazioni si stanno chiedendo ai partecipanti al primo incontro. </a:t>
            </a:r>
            <a:r>
              <a:rPr lang="it-IT" sz="2400" dirty="0" err="1"/>
              <a:t>Joinson</a:t>
            </a:r>
            <a:r>
              <a:rPr lang="it-IT" sz="2400" dirty="0"/>
              <a:t> sottolinea che è più facile conquistare la fiducia delle persone se si inizia con brevi interazioni online, per poi nel tempo rivolgere richieste più onerose in termini di tempo e coinvolgimento</a:t>
            </a:r>
          </a:p>
          <a:p>
            <a:pPr marL="0" indent="0">
              <a:buNone/>
            </a:pPr>
            <a:endParaRPr lang="it-IT" dirty="0"/>
          </a:p>
        </p:txBody>
      </p:sp>
    </p:spTree>
    <p:extLst>
      <p:ext uri="{BB962C8B-B14F-4D97-AF65-F5344CB8AC3E}">
        <p14:creationId xmlns:p14="http://schemas.microsoft.com/office/powerpoint/2010/main" val="408420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19288" y="115889"/>
            <a:ext cx="8229600" cy="346075"/>
          </a:xfr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90000"/>
          </a:bodyPr>
          <a:lstStyle/>
          <a:p>
            <a:r>
              <a:rPr lang="it-IT" sz="2800" dirty="0"/>
              <a:t>3. ACCESSO AL CAMPO</a:t>
            </a:r>
          </a:p>
        </p:txBody>
      </p:sp>
      <p:sp>
        <p:nvSpPr>
          <p:cNvPr id="3" name="Segnaposto contenuto 2"/>
          <p:cNvSpPr>
            <a:spLocks noGrp="1"/>
          </p:cNvSpPr>
          <p:nvPr>
            <p:ph idx="1"/>
          </p:nvPr>
        </p:nvSpPr>
        <p:spPr>
          <a:xfrm>
            <a:off x="1775520" y="620714"/>
            <a:ext cx="7704856" cy="5832475"/>
          </a:xfrm>
        </p:spPr>
        <p:txBody>
          <a:bodyPr>
            <a:normAutofit lnSpcReduction="10000"/>
          </a:bodyPr>
          <a:lstStyle/>
          <a:p>
            <a:pPr marL="0" indent="0">
              <a:buNone/>
              <a:defRPr/>
            </a:pPr>
            <a:r>
              <a:rPr lang="it-IT" sz="2200" dirty="0"/>
              <a:t>Per ottenere l’accesso è necessario acquisire competenza culturale sulle norme del gruppo. Strategie:</a:t>
            </a:r>
          </a:p>
          <a:p>
            <a:pPr>
              <a:buFont typeface="Wingdings" panose="05000000000000000000" pitchFamily="2" charset="2"/>
              <a:buChar char="ü"/>
              <a:defRPr/>
            </a:pPr>
            <a:r>
              <a:rPr lang="it-IT" sz="2200" i="1" dirty="0"/>
              <a:t>Identificare se stessi come membro/simpatizzante del gruppo</a:t>
            </a:r>
            <a:r>
              <a:rPr lang="it-IT" sz="2200" dirty="0"/>
              <a:t>: nello studio di </a:t>
            </a:r>
            <a:r>
              <a:rPr lang="it-IT" sz="2200" dirty="0" err="1"/>
              <a:t>LeBesco</a:t>
            </a:r>
            <a:r>
              <a:rPr lang="it-IT" sz="2200" dirty="0"/>
              <a:t> sui gruppi online di supporto per persone sovrappeso, l’Autrice si presenta come studiosa che ha perso peso e che non vuole più essere considerata «grassa» (</a:t>
            </a:r>
            <a:r>
              <a:rPr lang="it-IT" sz="2200" dirty="0" err="1"/>
              <a:t>LeBesco</a:t>
            </a:r>
            <a:r>
              <a:rPr lang="it-IT" sz="2200" dirty="0"/>
              <a:t> 2004)</a:t>
            </a:r>
          </a:p>
          <a:p>
            <a:pPr>
              <a:buFont typeface="Wingdings" panose="05000000000000000000" pitchFamily="2" charset="2"/>
              <a:buChar char="ü"/>
              <a:defRPr/>
            </a:pPr>
            <a:r>
              <a:rPr lang="it-IT" sz="2200" i="1" dirty="0"/>
              <a:t>Contatti personali</a:t>
            </a:r>
            <a:r>
              <a:rPr lang="it-IT" sz="2200" dirty="0"/>
              <a:t>: in alcuni spazi web (es. chat room) è possibile prendere contatti personali con un solo membro, al fine di chiedere suggerimenti su come comportarsi al meglio all’interno di una comunità (</a:t>
            </a:r>
            <a:r>
              <a:rPr lang="it-IT" sz="2200" dirty="0" err="1"/>
              <a:t>Catterall</a:t>
            </a:r>
            <a:r>
              <a:rPr lang="it-IT" sz="2200" dirty="0"/>
              <a:t>, </a:t>
            </a:r>
            <a:r>
              <a:rPr lang="it-IT" sz="2200" dirty="0" err="1"/>
              <a:t>Maclaran</a:t>
            </a:r>
            <a:r>
              <a:rPr lang="it-IT" sz="2200" dirty="0"/>
              <a:t> 2002)</a:t>
            </a:r>
          </a:p>
          <a:p>
            <a:pPr>
              <a:buFont typeface="Wingdings" panose="05000000000000000000" pitchFamily="2" charset="2"/>
              <a:buChar char="ü"/>
              <a:defRPr/>
            </a:pPr>
            <a:r>
              <a:rPr lang="it-IT" sz="2200" i="1" dirty="0"/>
              <a:t>Partecipare alle attività prima di iniziare lo studio</a:t>
            </a:r>
            <a:r>
              <a:rPr lang="it-IT" sz="2200" dirty="0"/>
              <a:t>: nell’indagine su un </a:t>
            </a:r>
            <a:r>
              <a:rPr lang="it-IT" sz="2200" dirty="0" err="1"/>
              <a:t>MUDs</a:t>
            </a:r>
            <a:r>
              <a:rPr lang="it-IT" sz="2200" dirty="0"/>
              <a:t> (gioco online), </a:t>
            </a:r>
            <a:r>
              <a:rPr lang="it-IT" sz="2200" dirty="0" err="1"/>
              <a:t>Cherny</a:t>
            </a:r>
            <a:r>
              <a:rPr lang="it-IT" sz="2200" dirty="0"/>
              <a:t> (1999) ha svolto il ruolo di giocatore per un certo periodo prima di iniziare l’osservazione </a:t>
            </a:r>
          </a:p>
          <a:p>
            <a:pPr>
              <a:buFont typeface="Wingdings" panose="05000000000000000000" pitchFamily="2" charset="2"/>
              <a:buChar char="ü"/>
              <a:defRPr/>
            </a:pPr>
            <a:r>
              <a:rPr lang="it-IT" sz="2200" dirty="0"/>
              <a:t>Osservare attraverso il </a:t>
            </a:r>
            <a:r>
              <a:rPr lang="it-IT" sz="2200" dirty="0" err="1"/>
              <a:t>lurking</a:t>
            </a:r>
            <a:r>
              <a:rPr lang="it-IT" sz="2200" dirty="0"/>
              <a:t>: l’osservazione in incognito può essere svolta se le regole di accesso al campo online studiato lo permettono (es. sì nel caso di un forum pubblico; no, nel caso di un forum che richiede un’iscrizione)</a:t>
            </a:r>
          </a:p>
          <a:p>
            <a:pPr>
              <a:buFont typeface="Wingdings" panose="05000000000000000000" pitchFamily="2" charset="2"/>
              <a:buChar char="ü"/>
              <a:defRPr/>
            </a:pPr>
            <a:endParaRPr lang="it-IT" sz="2400" dirty="0"/>
          </a:p>
        </p:txBody>
      </p:sp>
    </p:spTree>
    <p:extLst>
      <p:ext uri="{BB962C8B-B14F-4D97-AF65-F5344CB8AC3E}">
        <p14:creationId xmlns:p14="http://schemas.microsoft.com/office/powerpoint/2010/main" val="35633232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732696"/>
          </a:xfrm>
        </p:spPr>
        <p:txBody>
          <a:bodyPr>
            <a:normAutofit fontScale="90000"/>
          </a:bodyPr>
          <a:lstStyle/>
          <a:p>
            <a:r>
              <a:rPr lang="it-IT" sz="3100" dirty="0"/>
              <a:t>4. Tipologia di dati da raccogliere</a:t>
            </a:r>
            <a:br>
              <a:rPr lang="it-IT" dirty="0"/>
            </a:br>
            <a:endParaRPr lang="it-IT" dirty="0"/>
          </a:p>
        </p:txBody>
      </p:sp>
      <p:sp>
        <p:nvSpPr>
          <p:cNvPr id="3" name="Segnaposto contenuto 2"/>
          <p:cNvSpPr>
            <a:spLocks noGrp="1"/>
          </p:cNvSpPr>
          <p:nvPr>
            <p:ph idx="1"/>
          </p:nvPr>
        </p:nvSpPr>
        <p:spPr>
          <a:xfrm>
            <a:off x="1981200" y="908720"/>
            <a:ext cx="7239000" cy="5547016"/>
          </a:xfrm>
        </p:spPr>
        <p:txBody>
          <a:bodyPr/>
          <a:lstStyle/>
          <a:p>
            <a:r>
              <a:rPr lang="it-IT" altLang="it-IT" dirty="0"/>
              <a:t>Dati archiviati (</a:t>
            </a:r>
            <a:r>
              <a:rPr lang="it-IT" altLang="it-IT" i="1" dirty="0" err="1"/>
              <a:t>user</a:t>
            </a:r>
            <a:r>
              <a:rPr lang="it-IT" altLang="it-IT" i="1" dirty="0"/>
              <a:t> </a:t>
            </a:r>
            <a:r>
              <a:rPr lang="it-IT" altLang="it-IT" i="1" dirty="0" err="1"/>
              <a:t>generated</a:t>
            </a:r>
            <a:r>
              <a:rPr lang="it-IT" altLang="it-IT" i="1" dirty="0"/>
              <a:t> </a:t>
            </a:r>
            <a:r>
              <a:rPr lang="it-IT" altLang="it-IT" i="1" dirty="0" err="1"/>
              <a:t>content</a:t>
            </a:r>
            <a:r>
              <a:rPr lang="it-IT" altLang="it-IT" i="1" dirty="0"/>
              <a:t> </a:t>
            </a:r>
            <a:r>
              <a:rPr lang="it-IT" altLang="it-IT" dirty="0"/>
              <a:t>già presenti online)</a:t>
            </a:r>
          </a:p>
          <a:p>
            <a:pPr>
              <a:buFont typeface="Wingdings" panose="05000000000000000000" pitchFamily="2" charset="2"/>
              <a:buChar char="q"/>
            </a:pPr>
            <a:r>
              <a:rPr lang="it-IT" altLang="it-IT" dirty="0"/>
              <a:t>Dati liberi</a:t>
            </a:r>
          </a:p>
          <a:p>
            <a:pPr>
              <a:buFont typeface="Wingdings" panose="05000000000000000000" pitchFamily="2" charset="2"/>
              <a:buChar char="q"/>
            </a:pPr>
            <a:r>
              <a:rPr lang="it-IT" altLang="it-IT" dirty="0"/>
              <a:t>Dati condizionati</a:t>
            </a:r>
          </a:p>
          <a:p>
            <a:pPr marL="0" indent="0">
              <a:buNone/>
            </a:pPr>
            <a:endParaRPr lang="it-IT" altLang="it-IT" dirty="0"/>
          </a:p>
          <a:p>
            <a:r>
              <a:rPr lang="it-IT" altLang="it-IT" dirty="0"/>
              <a:t>Dati sollecitati (es. partecipazione degli utenti a interviste online, blog e diari online, ecc.)</a:t>
            </a:r>
          </a:p>
          <a:p>
            <a:pPr marL="0" indent="0">
              <a:buNone/>
            </a:pPr>
            <a:endParaRPr lang="it-IT" altLang="it-IT" dirty="0"/>
          </a:p>
          <a:p>
            <a:r>
              <a:rPr lang="it-IT" altLang="it-IT" dirty="0"/>
              <a:t>Note del ricercatore (note del ricercatore mentre conduce l’osservazione partecipante)</a:t>
            </a:r>
          </a:p>
          <a:p>
            <a:pPr marL="0" indent="0">
              <a:buNone/>
            </a:pPr>
            <a:endParaRPr lang="it-IT" dirty="0"/>
          </a:p>
        </p:txBody>
      </p:sp>
    </p:spTree>
    <p:extLst>
      <p:ext uri="{BB962C8B-B14F-4D97-AF65-F5344CB8AC3E}">
        <p14:creationId xmlns:p14="http://schemas.microsoft.com/office/powerpoint/2010/main" val="33638860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arrotondato 3"/>
          <p:cNvSpPr/>
          <p:nvPr/>
        </p:nvSpPr>
        <p:spPr>
          <a:xfrm>
            <a:off x="1703512" y="188913"/>
            <a:ext cx="8640762" cy="9810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it-IT" sz="2800" b="1" dirty="0">
                <a:solidFill>
                  <a:srgbClr val="7030A0"/>
                </a:solidFill>
                <a:effectLst>
                  <a:outerShdw blurRad="38100" dist="38100" dir="2700000" algn="tl">
                    <a:srgbClr val="000000">
                      <a:alpha val="43137"/>
                    </a:srgbClr>
                  </a:outerShdw>
                </a:effectLst>
              </a:rPr>
              <a:t>5. Tecniche di raccolta dati: l’osservazione online</a:t>
            </a:r>
          </a:p>
          <a:p>
            <a:pPr algn="ctr">
              <a:defRPr/>
            </a:pPr>
            <a:endParaRPr lang="it-IT" dirty="0"/>
          </a:p>
        </p:txBody>
      </p:sp>
      <p:sp>
        <p:nvSpPr>
          <p:cNvPr id="2" name="Rettangolo 1"/>
          <p:cNvSpPr/>
          <p:nvPr/>
        </p:nvSpPr>
        <p:spPr>
          <a:xfrm>
            <a:off x="1703512" y="908721"/>
            <a:ext cx="8640762" cy="5688931"/>
          </a:xfrm>
          <a:prstGeom prst="rect">
            <a:avLst/>
          </a:prstGeom>
        </p:spPr>
        <p:style>
          <a:lnRef idx="2">
            <a:schemeClr val="dk1"/>
          </a:lnRef>
          <a:fillRef idx="1">
            <a:schemeClr val="lt1"/>
          </a:fillRef>
          <a:effectRef idx="0">
            <a:schemeClr val="dk1"/>
          </a:effectRef>
          <a:fontRef idx="minor">
            <a:schemeClr val="dk1"/>
          </a:fontRef>
        </p:style>
        <p:txBody>
          <a:bodyPr anchor="ctr"/>
          <a:lstStyle/>
          <a:p>
            <a:pPr algn="just">
              <a:defRPr/>
            </a:pPr>
            <a:r>
              <a:rPr lang="it-IT" sz="2400" dirty="0"/>
              <a:t>L’osservazione partecipante online richiede aggiustamenti rispetto alla tecnica tradizionale perché [Garcia </a:t>
            </a:r>
            <a:r>
              <a:rPr lang="it-IT" sz="2400" i="1" dirty="0"/>
              <a:t>et al</a:t>
            </a:r>
            <a:r>
              <a:rPr lang="it-IT" sz="2400" dirty="0"/>
              <a:t>. 2009]:</a:t>
            </a:r>
          </a:p>
          <a:p>
            <a:pPr marL="342900" indent="-342900" algn="just">
              <a:buFontTx/>
              <a:buChar char="-"/>
              <a:defRPr/>
            </a:pPr>
            <a:r>
              <a:rPr lang="it-IT" sz="2400" dirty="0"/>
              <a:t>il ricercatore non può osservare direttamente le persone che sta studiando;</a:t>
            </a:r>
          </a:p>
          <a:p>
            <a:pPr marL="342900" indent="-342900" algn="just">
              <a:buFontTx/>
              <a:buChar char="-"/>
              <a:defRPr/>
            </a:pPr>
            <a:r>
              <a:rPr lang="it-IT" sz="2400" dirty="0"/>
              <a:t>la capacità di registrare tecnologicamente  eventi, interazioni  e luoghi in una ricerca online cambia il ruolo delle note del ricercatore e il modo in cui sono riportati i risultati;</a:t>
            </a:r>
          </a:p>
          <a:p>
            <a:pPr marL="342900" indent="-342900" algn="just">
              <a:buFontTx/>
              <a:buChar char="-"/>
              <a:defRPr/>
            </a:pPr>
            <a:r>
              <a:rPr lang="it-IT" sz="2400" dirty="0"/>
              <a:t>la natura dei dati online (dati testuali e visuali anziché parole ed azioni) richiede nuove competenze per la comprensione e l’analisi;</a:t>
            </a:r>
          </a:p>
          <a:p>
            <a:pPr marL="342900" indent="-342900" algn="just">
              <a:buFontTx/>
              <a:buChar char="-"/>
              <a:defRPr/>
            </a:pPr>
            <a:r>
              <a:rPr lang="it-IT" sz="2400" dirty="0"/>
              <a:t>gli studi etnografici correnti su Internet tendono a privilegiare dati testuali anziché dati visivi, così come l’utilizzo dei suoni e dei movimenti sono scarsamente analizzati</a:t>
            </a:r>
          </a:p>
        </p:txBody>
      </p:sp>
    </p:spTree>
    <p:extLst>
      <p:ext uri="{BB962C8B-B14F-4D97-AF65-F5344CB8AC3E}">
        <p14:creationId xmlns:p14="http://schemas.microsoft.com/office/powerpoint/2010/main" val="2917476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2313" y="115889"/>
            <a:ext cx="8229600" cy="706437"/>
          </a:xfrm>
        </p:spPr>
        <p:txBody>
          <a:bodyPr/>
          <a:lstStyle/>
          <a:p>
            <a:pPr>
              <a:defRPr/>
            </a:pPr>
            <a:r>
              <a:rPr lang="it-IT" sz="3200" dirty="0">
                <a:effectLst>
                  <a:outerShdw blurRad="38100" dist="38100" dir="2700000" algn="tl">
                    <a:srgbClr val="000000">
                      <a:alpha val="43137"/>
                    </a:srgbClr>
                  </a:outerShdw>
                </a:effectLst>
              </a:rPr>
              <a:t>Osservazione online PARTECIPANTE</a:t>
            </a:r>
          </a:p>
        </p:txBody>
      </p:sp>
      <p:graphicFrame>
        <p:nvGraphicFramePr>
          <p:cNvPr id="4" name="Segnaposto contenuto 3"/>
          <p:cNvGraphicFramePr>
            <a:graphicFrameLocks noGrp="1"/>
          </p:cNvGraphicFramePr>
          <p:nvPr>
            <p:ph idx="1"/>
            <p:extLst/>
          </p:nvPr>
        </p:nvGraphicFramePr>
        <p:xfrm>
          <a:off x="1703512" y="908720"/>
          <a:ext cx="8964488"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251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2313" y="115888"/>
            <a:ext cx="8229600" cy="576262"/>
          </a:xfrm>
        </p:spPr>
        <p:txBody>
          <a:bodyPr/>
          <a:lstStyle/>
          <a:p>
            <a:pPr>
              <a:defRPr/>
            </a:pPr>
            <a:r>
              <a:rPr lang="it-IT" sz="3200" dirty="0">
                <a:effectLst>
                  <a:outerShdw blurRad="38100" dist="38100" dir="2700000" algn="tl">
                    <a:srgbClr val="000000">
                      <a:alpha val="43137"/>
                    </a:srgbClr>
                  </a:outerShdw>
                </a:effectLst>
              </a:rPr>
              <a:t>Osservazione online NON PARTECIPANTE</a:t>
            </a:r>
          </a:p>
        </p:txBody>
      </p:sp>
      <p:graphicFrame>
        <p:nvGraphicFramePr>
          <p:cNvPr id="4" name="Segnaposto contenuto 3"/>
          <p:cNvGraphicFramePr>
            <a:graphicFrameLocks noGrp="1"/>
          </p:cNvGraphicFramePr>
          <p:nvPr>
            <p:ph idx="1"/>
          </p:nvPr>
        </p:nvGraphicFramePr>
        <p:xfrm>
          <a:off x="1703512" y="665826"/>
          <a:ext cx="8964488" cy="6192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614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51790" y="4365104"/>
            <a:ext cx="6864490" cy="1938992"/>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it-IT" sz="2000" b="1" dirty="0">
                <a:effectLst>
                  <a:outerShdw blurRad="38100" dist="38100" dir="2700000" algn="tl">
                    <a:srgbClr val="000000">
                      <a:alpha val="43137"/>
                    </a:srgbClr>
                  </a:outerShdw>
                </a:effectLst>
                <a:latin typeface="Times New Roman"/>
                <a:ea typeface="Calibri"/>
              </a:rPr>
              <a:t>Dall’analisi della letteratura corrente, si rintracciano approcci etnografici diversi in merito ad alcuni aspetti:</a:t>
            </a:r>
          </a:p>
          <a:p>
            <a:pPr marL="285750" indent="-285750">
              <a:buFontTx/>
              <a:buChar char="-"/>
            </a:pPr>
            <a:r>
              <a:rPr lang="it-IT" sz="2000" b="1" dirty="0">
                <a:effectLst>
                  <a:outerShdw blurRad="38100" dist="38100" dir="2700000" algn="tl">
                    <a:srgbClr val="000000">
                      <a:alpha val="43137"/>
                    </a:srgbClr>
                  </a:outerShdw>
                </a:effectLst>
                <a:latin typeface="Times New Roman"/>
                <a:ea typeface="Calibri"/>
              </a:rPr>
              <a:t>Oggetto della ricerca</a:t>
            </a:r>
          </a:p>
          <a:p>
            <a:pPr marL="285750" indent="-285750">
              <a:buFontTx/>
              <a:buChar char="-"/>
            </a:pPr>
            <a:r>
              <a:rPr lang="it-IT" sz="2000" b="1" dirty="0">
                <a:effectLst>
                  <a:outerShdw blurRad="38100" dist="38100" dir="2700000" algn="tl">
                    <a:srgbClr val="000000">
                      <a:alpha val="43137"/>
                    </a:srgbClr>
                  </a:outerShdw>
                </a:effectLst>
                <a:latin typeface="Times New Roman"/>
                <a:ea typeface="Calibri"/>
              </a:rPr>
              <a:t>Spazio della ricerca (Rapporto online/offline)</a:t>
            </a:r>
          </a:p>
          <a:p>
            <a:pPr marL="285750" indent="-285750">
              <a:buFontTx/>
              <a:buChar char="-"/>
            </a:pPr>
            <a:r>
              <a:rPr lang="it-IT" sz="2000" b="1" dirty="0">
                <a:effectLst>
                  <a:outerShdw blurRad="38100" dist="38100" dir="2700000" algn="tl">
                    <a:srgbClr val="000000">
                      <a:alpha val="43137"/>
                    </a:srgbClr>
                  </a:outerShdw>
                </a:effectLst>
                <a:latin typeface="Times New Roman"/>
                <a:ea typeface="Calibri"/>
              </a:rPr>
              <a:t>Tecniche di ricerca</a:t>
            </a:r>
          </a:p>
          <a:p>
            <a:pPr marL="285750" indent="-285750">
              <a:buFontTx/>
              <a:buChar char="-"/>
            </a:pPr>
            <a:r>
              <a:rPr lang="it-IT" sz="2000" b="1" dirty="0">
                <a:effectLst>
                  <a:outerShdw blurRad="38100" dist="38100" dir="2700000" algn="tl">
                    <a:srgbClr val="000000">
                      <a:alpha val="43137"/>
                    </a:srgbClr>
                  </a:outerShdw>
                </a:effectLst>
                <a:latin typeface="Times New Roman"/>
                <a:ea typeface="Calibri"/>
              </a:rPr>
              <a:t>Finalità della ricerca</a:t>
            </a:r>
            <a:endParaRPr lang="it-IT" sz="2000" b="1" dirty="0">
              <a:effectLst>
                <a:outerShdw blurRad="38100" dist="38100" dir="2700000" algn="tl">
                  <a:srgbClr val="000000">
                    <a:alpha val="43137"/>
                  </a:srgbClr>
                </a:outerShdw>
              </a:effectLst>
            </a:endParaRPr>
          </a:p>
        </p:txBody>
      </p:sp>
      <p:sp>
        <p:nvSpPr>
          <p:cNvPr id="3" name="Rettangolo arrotondato 2"/>
          <p:cNvSpPr/>
          <p:nvPr/>
        </p:nvSpPr>
        <p:spPr>
          <a:xfrm>
            <a:off x="3575720" y="404664"/>
            <a:ext cx="604867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i="1" dirty="0">
                <a:effectLst>
                  <a:outerShdw blurRad="38100" dist="38100" dir="2700000" algn="tl">
                    <a:srgbClr val="000000">
                      <a:alpha val="43137"/>
                    </a:srgbClr>
                  </a:outerShdw>
                </a:effectLst>
              </a:rPr>
              <a:t>Etnografie digitali per il web</a:t>
            </a:r>
          </a:p>
        </p:txBody>
      </p:sp>
      <p:sp>
        <p:nvSpPr>
          <p:cNvPr id="5" name="Rettangolo 4"/>
          <p:cNvSpPr/>
          <p:nvPr/>
        </p:nvSpPr>
        <p:spPr>
          <a:xfrm>
            <a:off x="1751791" y="1621196"/>
            <a:ext cx="4128185" cy="369332"/>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r>
              <a:rPr lang="it-IT" dirty="0"/>
              <a:t>etnografia virtuale [Hine 2000; 2005]</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6601" y="3157599"/>
            <a:ext cx="2974975" cy="487363"/>
          </a:xfrm>
          <a:prstGeom prst="rect">
            <a:avLst/>
          </a:prstGeom>
          <a:ln/>
        </p:spPr>
        <p:style>
          <a:lnRef idx="2">
            <a:schemeClr val="accent2">
              <a:shade val="50000"/>
            </a:schemeClr>
          </a:lnRef>
          <a:fillRef idx="1">
            <a:schemeClr val="accent2"/>
          </a:fillRef>
          <a:effectRef idx="0">
            <a:schemeClr val="accent2"/>
          </a:effectRef>
          <a:fontRef idx="minor">
            <a:schemeClr val="lt1"/>
          </a:fontRef>
        </p:style>
      </p:pic>
      <p:sp>
        <p:nvSpPr>
          <p:cNvPr id="7" name="Rettangolo 6"/>
          <p:cNvSpPr/>
          <p:nvPr/>
        </p:nvSpPr>
        <p:spPr>
          <a:xfrm>
            <a:off x="6240132" y="2947702"/>
            <a:ext cx="338426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a:spAutoFit/>
          </a:bodyPr>
          <a:lstStyle/>
          <a:p>
            <a:r>
              <a:rPr lang="it-IT" dirty="0">
                <a:latin typeface="Times New Roman"/>
                <a:ea typeface="Calibri"/>
              </a:rPr>
              <a:t>etnografia online [Markham 2005]</a:t>
            </a:r>
            <a:endParaRPr lang="it-IT" dirty="0"/>
          </a:p>
        </p:txBody>
      </p:sp>
      <p:sp>
        <p:nvSpPr>
          <p:cNvPr id="9" name="Rettangolo 8"/>
          <p:cNvSpPr/>
          <p:nvPr/>
        </p:nvSpPr>
        <p:spPr>
          <a:xfrm>
            <a:off x="1847528" y="2223245"/>
            <a:ext cx="3456384" cy="50405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t-IT" dirty="0">
                <a:latin typeface="Times New Roman"/>
                <a:ea typeface="Calibri"/>
              </a:rPr>
              <a:t>etnografia digitale [</a:t>
            </a:r>
            <a:r>
              <a:rPr lang="it-IT" dirty="0" err="1">
                <a:latin typeface="Times New Roman"/>
                <a:ea typeface="Calibri"/>
              </a:rPr>
              <a:t>Murthy</a:t>
            </a:r>
            <a:r>
              <a:rPr lang="it-IT" dirty="0">
                <a:latin typeface="Times New Roman"/>
                <a:ea typeface="Calibri"/>
              </a:rPr>
              <a:t> 2008] </a:t>
            </a:r>
            <a:endParaRPr lang="it-IT" dirty="0"/>
          </a:p>
        </p:txBody>
      </p:sp>
      <p:sp>
        <p:nvSpPr>
          <p:cNvPr id="4" name="Ovale 3"/>
          <p:cNvSpPr/>
          <p:nvPr/>
        </p:nvSpPr>
        <p:spPr>
          <a:xfrm>
            <a:off x="6096001" y="2223246"/>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121185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pic>
        <p:nvPicPr>
          <p:cNvPr id="1026" name="Picture 2" descr="C:\Users\Alessia\Desktop\Fare ricerca sociale online\gruppi f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500" y="216892"/>
            <a:ext cx="8781989" cy="64242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949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a:xfrm>
            <a:off x="1981200" y="115889"/>
            <a:ext cx="8229600" cy="433387"/>
          </a:xfrm>
        </p:spPr>
        <p:txBody>
          <a:bodyPr>
            <a:normAutofit fontScale="90000"/>
          </a:bodyPr>
          <a:lstStyle/>
          <a:p>
            <a:pPr>
              <a:defRPr/>
            </a:pPr>
            <a:r>
              <a:rPr lang="it-IT" altLang="it-IT" sz="3200" dirty="0">
                <a:effectLst>
                  <a:outerShdw blurRad="38100" dist="38100" dir="2700000" algn="tl">
                    <a:srgbClr val="000000">
                      <a:alpha val="43137"/>
                    </a:srgbClr>
                  </a:outerShdw>
                </a:effectLst>
              </a:rPr>
              <a:t>L’osservatore </a:t>
            </a:r>
            <a:r>
              <a:rPr lang="it-IT" altLang="it-IT" sz="3200" i="1" dirty="0">
                <a:effectLst>
                  <a:outerShdw blurRad="38100" dist="38100" dir="2700000" algn="tl">
                    <a:srgbClr val="000000">
                      <a:alpha val="43137"/>
                    </a:srgbClr>
                  </a:outerShdw>
                </a:effectLst>
              </a:rPr>
              <a:t>lurker</a:t>
            </a:r>
          </a:p>
        </p:txBody>
      </p:sp>
      <p:sp>
        <p:nvSpPr>
          <p:cNvPr id="17411" name="Segnaposto contenuto 2"/>
          <p:cNvSpPr>
            <a:spLocks noGrp="1"/>
          </p:cNvSpPr>
          <p:nvPr>
            <p:ph idx="1"/>
          </p:nvPr>
        </p:nvSpPr>
        <p:spPr>
          <a:xfrm>
            <a:off x="1847851" y="620713"/>
            <a:ext cx="7920558" cy="5760615"/>
          </a:xfrm>
        </p:spPr>
        <p:txBody>
          <a:bodyPr>
            <a:normAutofit/>
          </a:bodyPr>
          <a:lstStyle/>
          <a:p>
            <a:pPr>
              <a:buFont typeface="Wingdings" pitchFamily="2" charset="2"/>
              <a:buChar char="ü"/>
            </a:pPr>
            <a:r>
              <a:rPr lang="it-IT" altLang="it-IT" sz="2400" dirty="0"/>
              <a:t>In alcuni studi (</a:t>
            </a:r>
            <a:r>
              <a:rPr lang="it-IT" altLang="it-IT" sz="2400" dirty="0" err="1"/>
              <a:t>Kozinetz</a:t>
            </a:r>
            <a:r>
              <a:rPr lang="it-IT" altLang="it-IT" sz="2400" dirty="0"/>
              <a:t>, </a:t>
            </a:r>
            <a:r>
              <a:rPr lang="it-IT" altLang="it-IT" sz="2400" dirty="0" err="1"/>
              <a:t>Handelman</a:t>
            </a:r>
            <a:r>
              <a:rPr lang="it-IT" altLang="it-IT" sz="2400" dirty="0"/>
              <a:t> 1998; </a:t>
            </a:r>
            <a:r>
              <a:rPr lang="it-IT" altLang="it-IT" sz="2400" dirty="0" err="1"/>
              <a:t>Shoham</a:t>
            </a:r>
            <a:r>
              <a:rPr lang="it-IT" altLang="it-IT" sz="2400" dirty="0"/>
              <a:t> 2004), si sostiene che uno studio basato sull’osservazione partecipante online possa iniziare con  un’osservazione in incognito (</a:t>
            </a:r>
            <a:r>
              <a:rPr lang="it-IT" altLang="it-IT" sz="2400" i="1" dirty="0" err="1"/>
              <a:t>lurking</a:t>
            </a:r>
            <a:r>
              <a:rPr lang="it-IT" altLang="it-IT" sz="2400" dirty="0"/>
              <a:t>), che consente di familiarizzare con il </a:t>
            </a:r>
            <a:r>
              <a:rPr lang="it-IT" altLang="it-IT" sz="2400" dirty="0" err="1"/>
              <a:t>setting</a:t>
            </a:r>
            <a:r>
              <a:rPr lang="it-IT" altLang="it-IT" sz="2400" dirty="0"/>
              <a:t> e di svolgere una sorta di analisi di sfondo dell’ambiente online studiato</a:t>
            </a:r>
          </a:p>
          <a:p>
            <a:pPr>
              <a:buFont typeface="Wingdings" pitchFamily="2" charset="2"/>
              <a:buChar char="ü"/>
            </a:pPr>
            <a:r>
              <a:rPr lang="it-IT" altLang="it-IT" sz="2400" dirty="0"/>
              <a:t>Per altri (Bell 2001; Miller, </a:t>
            </a:r>
            <a:r>
              <a:rPr lang="it-IT" altLang="it-IT" sz="2400" dirty="0" err="1"/>
              <a:t>Slater</a:t>
            </a:r>
            <a:r>
              <a:rPr lang="it-IT" altLang="it-IT" sz="2400" dirty="0"/>
              <a:t> 2000), l’osservazione online svolta in incognito offre vantaggi sulla non intrusività della tecnica, ma solleva altresì dilemmi etici (</a:t>
            </a:r>
            <a:r>
              <a:rPr lang="it-IT" altLang="it-IT" sz="2400" dirty="0" err="1"/>
              <a:t>LeBesco</a:t>
            </a:r>
            <a:r>
              <a:rPr lang="it-IT" altLang="it-IT" sz="2400" dirty="0"/>
              <a:t> 2004)</a:t>
            </a:r>
          </a:p>
          <a:p>
            <a:pPr>
              <a:buFont typeface="Wingdings" pitchFamily="2" charset="2"/>
              <a:buChar char="ü"/>
            </a:pPr>
            <a:r>
              <a:rPr lang="it-IT" altLang="it-IT" sz="2400" dirty="0"/>
              <a:t>In alcuni studi, emerge che gli individui osservati in un primo tempo attraverso un’osservazione in incognito e poi messi al corrente dell’osservazione, si sono sentiti spiati e avrebbero preferito essere coinvolti dal principio (</a:t>
            </a:r>
            <a:r>
              <a:rPr lang="it-IT" altLang="it-IT" sz="2400" dirty="0" err="1"/>
              <a:t>LeBesco</a:t>
            </a:r>
            <a:r>
              <a:rPr lang="it-IT" altLang="it-IT" sz="2400" dirty="0"/>
              <a:t> 2004)</a:t>
            </a:r>
          </a:p>
          <a:p>
            <a:pPr>
              <a:buFont typeface="Wingdings" pitchFamily="2" charset="2"/>
              <a:buChar char="ü"/>
            </a:pPr>
            <a:r>
              <a:rPr lang="it-IT" altLang="it-IT" sz="2400" dirty="0"/>
              <a:t>Per altri autori, l’osservazione in incognito è eticamente inaccettabile (</a:t>
            </a:r>
            <a:r>
              <a:rPr lang="it-IT" altLang="it-IT" sz="2400" dirty="0" err="1"/>
              <a:t>Kozinetz</a:t>
            </a:r>
            <a:r>
              <a:rPr lang="it-IT" altLang="it-IT" sz="2400" dirty="0"/>
              <a:t> 2002; Chen, Hall, Johns 2004)</a:t>
            </a:r>
          </a:p>
          <a:p>
            <a:pPr>
              <a:buFont typeface="Wingdings" pitchFamily="2" charset="2"/>
              <a:buChar char="ü"/>
            </a:pPr>
            <a:endParaRPr lang="it-IT" altLang="it-IT" sz="2400" dirty="0"/>
          </a:p>
          <a:p>
            <a:pPr>
              <a:buFont typeface="Wingdings" pitchFamily="2" charset="2"/>
              <a:buChar char="ü"/>
            </a:pPr>
            <a:endParaRPr lang="it-IT" altLang="it-IT" sz="2400" dirty="0"/>
          </a:p>
          <a:p>
            <a:pPr>
              <a:buFont typeface="Wingdings" pitchFamily="2" charset="2"/>
              <a:buChar char="ü"/>
            </a:pPr>
            <a:endParaRPr lang="it-IT" altLang="it-IT" dirty="0"/>
          </a:p>
        </p:txBody>
      </p:sp>
    </p:spTree>
    <p:extLst>
      <p:ext uri="{BB962C8B-B14F-4D97-AF65-F5344CB8AC3E}">
        <p14:creationId xmlns:p14="http://schemas.microsoft.com/office/powerpoint/2010/main" val="8203399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444664"/>
          </a:xfrm>
        </p:spPr>
        <p:txBody>
          <a:bodyPr>
            <a:normAutofit fontScale="90000"/>
          </a:bodyPr>
          <a:lstStyle/>
          <a:p>
            <a:r>
              <a:rPr lang="it-IT" dirty="0"/>
              <a:t>Il </a:t>
            </a:r>
            <a:r>
              <a:rPr lang="it-IT" dirty="0" err="1"/>
              <a:t>lurking</a:t>
            </a:r>
            <a:r>
              <a:rPr lang="it-IT" dirty="0"/>
              <a:t> passivo</a:t>
            </a:r>
          </a:p>
        </p:txBody>
      </p:sp>
      <p:sp>
        <p:nvSpPr>
          <p:cNvPr id="3" name="Segnaposto contenuto 2"/>
          <p:cNvSpPr>
            <a:spLocks noGrp="1"/>
          </p:cNvSpPr>
          <p:nvPr>
            <p:ph idx="1"/>
          </p:nvPr>
        </p:nvSpPr>
        <p:spPr>
          <a:xfrm>
            <a:off x="1122629" y="980728"/>
            <a:ext cx="10139881" cy="5475008"/>
          </a:xfrm>
        </p:spPr>
        <p:txBody>
          <a:bodyPr>
            <a:normAutofit/>
          </a:bodyPr>
          <a:lstStyle/>
          <a:p>
            <a:pPr marL="0" indent="0">
              <a:buNone/>
            </a:pPr>
            <a:endParaRPr lang="it-IT" dirty="0"/>
          </a:p>
          <a:p>
            <a:pPr marL="0" indent="0">
              <a:buNone/>
            </a:pPr>
            <a:endParaRPr lang="it-IT" dirty="0"/>
          </a:p>
          <a:p>
            <a:pPr marL="0" indent="0">
              <a:buNone/>
            </a:pPr>
            <a:r>
              <a:rPr lang="it-IT" sz="2400" dirty="0"/>
              <a:t>È opportuno distinguere due tipi di </a:t>
            </a:r>
            <a:r>
              <a:rPr lang="it-IT" sz="2400" dirty="0" err="1"/>
              <a:t>lurking</a:t>
            </a:r>
            <a:r>
              <a:rPr lang="it-IT" sz="2400" dirty="0"/>
              <a:t>, che definiremo attivo e passivo. </a:t>
            </a:r>
          </a:p>
          <a:p>
            <a:pPr marL="0" indent="0">
              <a:buNone/>
            </a:pPr>
            <a:r>
              <a:rPr lang="it-IT" sz="2400" dirty="0"/>
              <a:t>Nel </a:t>
            </a:r>
            <a:r>
              <a:rPr lang="it-IT" sz="2400" i="1" dirty="0" err="1"/>
              <a:t>lurking</a:t>
            </a:r>
            <a:r>
              <a:rPr lang="it-IT" sz="2400" i="1" dirty="0"/>
              <a:t> passivo</a:t>
            </a:r>
            <a:r>
              <a:rPr lang="it-IT" sz="2400" dirty="0"/>
              <a:t>, il ricercatore è un osservatore silenzioso e non ha alcuna interazione con l’ambiente che sta studiando, evitando di intervenire nella discussione o di replicare ai commenti degli utenti. Per quanto riguarda l’accesso al campo, esso sarà di tipo strumentale, in quanto la presenza celata del ricercatore e il presunto libero accesso ai dati non richiederà necessariamente la negoziazione con i “guardiani” dello spazio online considerato nell’indagine. Rispetto alla dimensione del tempo, non è necessario che ci sia un rapporto di sincronia tra gli utenti e il ricercatore. Difatti, il ricercatore può recuperare dagli archivi online messaggi e conversazioni del passato, senza che occorra un interscambio sincronico con gli utenti del web. </a:t>
            </a:r>
          </a:p>
          <a:p>
            <a:pPr marL="0" indent="0">
              <a:buNone/>
            </a:pPr>
            <a:endParaRPr lang="it-IT" dirty="0"/>
          </a:p>
        </p:txBody>
      </p:sp>
    </p:spTree>
    <p:extLst>
      <p:ext uri="{BB962C8B-B14F-4D97-AF65-F5344CB8AC3E}">
        <p14:creationId xmlns:p14="http://schemas.microsoft.com/office/powerpoint/2010/main" val="39415729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588680"/>
          </a:xfrm>
        </p:spPr>
        <p:txBody>
          <a:bodyPr>
            <a:normAutofit fontScale="90000"/>
          </a:bodyPr>
          <a:lstStyle/>
          <a:p>
            <a:r>
              <a:rPr lang="it-IT" dirty="0"/>
              <a:t>Il </a:t>
            </a:r>
            <a:r>
              <a:rPr lang="it-IT" dirty="0" err="1"/>
              <a:t>lurking</a:t>
            </a:r>
            <a:r>
              <a:rPr lang="it-IT" dirty="0"/>
              <a:t> attivo</a:t>
            </a:r>
          </a:p>
        </p:txBody>
      </p:sp>
      <p:sp>
        <p:nvSpPr>
          <p:cNvPr id="3" name="Segnaposto contenuto 2"/>
          <p:cNvSpPr>
            <a:spLocks noGrp="1"/>
          </p:cNvSpPr>
          <p:nvPr>
            <p:ph idx="1"/>
          </p:nvPr>
        </p:nvSpPr>
        <p:spPr>
          <a:xfrm>
            <a:off x="1122630" y="1828800"/>
            <a:ext cx="10393378" cy="4699364"/>
          </a:xfrm>
        </p:spPr>
        <p:txBody>
          <a:bodyPr>
            <a:normAutofit/>
          </a:bodyPr>
          <a:lstStyle/>
          <a:p>
            <a:pPr marL="0" indent="0">
              <a:buNone/>
            </a:pPr>
            <a:r>
              <a:rPr lang="it-IT" sz="2800" dirty="0"/>
              <a:t>Nel </a:t>
            </a:r>
            <a:r>
              <a:rPr lang="it-IT" sz="2800" i="1" dirty="0" err="1"/>
              <a:t>lurking</a:t>
            </a:r>
            <a:r>
              <a:rPr lang="it-IT" sz="2800" i="1" dirty="0"/>
              <a:t> attivo</a:t>
            </a:r>
            <a:r>
              <a:rPr lang="it-IT" sz="2800" dirty="0"/>
              <a:t>, il ricercatore mantiene ancora l’anonimato, non rivelando né il proprio ruolo, né gli obiettivi della ricerca. In questo caso, tuttavia, egli assume un ruolo attivo nello spazio web osservato, entrando in interazione con gli utenti e simulando di essere “uno di loro”. Il </a:t>
            </a:r>
            <a:r>
              <a:rPr lang="it-IT" sz="2800" dirty="0" err="1"/>
              <a:t>lurking</a:t>
            </a:r>
            <a:r>
              <a:rPr lang="it-IT" sz="2800" dirty="0"/>
              <a:t> attivo si rende necessario qualora la disponibilità dei dati sia condizionata: si pensi al caso di un gruppo chiuso su </a:t>
            </a:r>
            <a:r>
              <a:rPr lang="it-IT" sz="2800" dirty="0" err="1"/>
              <a:t>Facebook</a:t>
            </a:r>
            <a:r>
              <a:rPr lang="it-IT" sz="2800" dirty="0"/>
              <a:t>, in cui chi intenda farne parte dovrà chiedere l’iscrizione ai membri. Nel momento in cui il ricercatore “si espone” online – anche semplicemente richiedendo l’iscrizione ad un gruppo – il </a:t>
            </a:r>
            <a:r>
              <a:rPr lang="it-IT" sz="2800" dirty="0" err="1"/>
              <a:t>lurking</a:t>
            </a:r>
            <a:r>
              <a:rPr lang="it-IT" sz="2800" dirty="0"/>
              <a:t> diventa attivo. </a:t>
            </a:r>
          </a:p>
          <a:p>
            <a:endParaRPr lang="it-IT" dirty="0"/>
          </a:p>
        </p:txBody>
      </p:sp>
    </p:spTree>
    <p:extLst>
      <p:ext uri="{BB962C8B-B14F-4D97-AF65-F5344CB8AC3E}">
        <p14:creationId xmlns:p14="http://schemas.microsoft.com/office/powerpoint/2010/main" val="40392096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Osservazione partecipante e completa</a:t>
            </a:r>
          </a:p>
        </p:txBody>
      </p:sp>
      <p:sp>
        <p:nvSpPr>
          <p:cNvPr id="3" name="Segnaposto contenuto 2"/>
          <p:cNvSpPr>
            <a:spLocks noGrp="1"/>
          </p:cNvSpPr>
          <p:nvPr>
            <p:ph idx="1"/>
          </p:nvPr>
        </p:nvSpPr>
        <p:spPr/>
        <p:txBody>
          <a:bodyPr>
            <a:normAutofit fontScale="92500"/>
          </a:bodyPr>
          <a:lstStyle/>
          <a:p>
            <a:pPr marL="0" indent="0">
              <a:buNone/>
            </a:pPr>
            <a:r>
              <a:rPr lang="it-IT" dirty="0"/>
              <a:t>Nell’osservazione partecipante online, lo studioso dichiara la sua presenza e i suoi intenti agli utenti osservati. Questa modalità di osservazione arricchisce il ricercatore del prezioso contributo fornito dagli utenti stessi: egli potrà porre domande, stimolare gli utenti a discutere su determinati temi, mettere a confronto le considerazioni che avrà formulato sul campo.</a:t>
            </a:r>
          </a:p>
          <a:p>
            <a:pPr marL="0" indent="0">
              <a:buNone/>
            </a:pPr>
            <a:r>
              <a:rPr lang="it-IT" dirty="0"/>
              <a:t>Inoltre, attraverso l’osservazione partecipante, l’etnografo ha l’opportunità di sviluppare una </a:t>
            </a:r>
            <a:r>
              <a:rPr lang="it-IT" i="1" dirty="0"/>
              <a:t>comprensione riflessiva</a:t>
            </a:r>
            <a:r>
              <a:rPr lang="it-IT" dirty="0"/>
              <a:t> del medium [</a:t>
            </a:r>
            <a:r>
              <a:rPr lang="it-IT" dirty="0" err="1"/>
              <a:t>Hine</a:t>
            </a:r>
            <a:r>
              <a:rPr lang="it-IT" dirty="0"/>
              <a:t> 2000].</a:t>
            </a:r>
          </a:p>
          <a:p>
            <a:pPr marL="0" indent="0">
              <a:buNone/>
            </a:pPr>
            <a:r>
              <a:rPr lang="it-IT" dirty="0"/>
              <a:t>L’osservazione online è completa quando l’etnografo diventa un </a:t>
            </a:r>
            <a:r>
              <a:rPr lang="it-IT" i="1" dirty="0"/>
              <a:t>insider</a:t>
            </a:r>
            <a:r>
              <a:rPr lang="it-IT" dirty="0"/>
              <a:t>, vale a dire che è già o diventa  un membro attivo del gruppo (es. diventa un giocatore di un gioco di ruolo online)</a:t>
            </a:r>
          </a:p>
        </p:txBody>
      </p:sp>
    </p:spTree>
    <p:extLst>
      <p:ext uri="{BB962C8B-B14F-4D97-AF65-F5344CB8AC3E}">
        <p14:creationId xmlns:p14="http://schemas.microsoft.com/office/powerpoint/2010/main" val="4194247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extLst/>
          </p:nvPr>
        </p:nvGraphicFramePr>
        <p:xfrm>
          <a:off x="1213163" y="905347"/>
          <a:ext cx="10049349" cy="4934137"/>
        </p:xfrm>
        <a:graphic>
          <a:graphicData uri="http://schemas.openxmlformats.org/drawingml/2006/table">
            <a:tbl>
              <a:tblPr firstRow="1" firstCol="1" bandRow="1">
                <a:tableStyleId>{5C22544A-7EE6-4342-B048-85BDC9FD1C3A}</a:tableStyleId>
              </a:tblPr>
              <a:tblGrid>
                <a:gridCol w="1877158">
                  <a:extLst>
                    <a:ext uri="{9D8B030D-6E8A-4147-A177-3AD203B41FA5}">
                      <a16:colId xmlns:a16="http://schemas.microsoft.com/office/drawing/2014/main" val="20000"/>
                    </a:ext>
                  </a:extLst>
                </a:gridCol>
                <a:gridCol w="1842236">
                  <a:extLst>
                    <a:ext uri="{9D8B030D-6E8A-4147-A177-3AD203B41FA5}">
                      <a16:colId xmlns:a16="http://schemas.microsoft.com/office/drawing/2014/main" val="20001"/>
                    </a:ext>
                  </a:extLst>
                </a:gridCol>
                <a:gridCol w="2540713">
                  <a:extLst>
                    <a:ext uri="{9D8B030D-6E8A-4147-A177-3AD203B41FA5}">
                      <a16:colId xmlns:a16="http://schemas.microsoft.com/office/drawing/2014/main" val="20002"/>
                    </a:ext>
                  </a:extLst>
                </a:gridCol>
                <a:gridCol w="1894621">
                  <a:extLst>
                    <a:ext uri="{9D8B030D-6E8A-4147-A177-3AD203B41FA5}">
                      <a16:colId xmlns:a16="http://schemas.microsoft.com/office/drawing/2014/main" val="20003"/>
                    </a:ext>
                  </a:extLst>
                </a:gridCol>
                <a:gridCol w="1894621">
                  <a:extLst>
                    <a:ext uri="{9D8B030D-6E8A-4147-A177-3AD203B41FA5}">
                      <a16:colId xmlns:a16="http://schemas.microsoft.com/office/drawing/2014/main" val="20004"/>
                    </a:ext>
                  </a:extLst>
                </a:gridCol>
              </a:tblGrid>
              <a:tr h="1655494">
                <a:tc>
                  <a:txBody>
                    <a:bodyPr/>
                    <a:lstStyle/>
                    <a:p>
                      <a:pPr algn="just">
                        <a:lnSpc>
                          <a:spcPct val="150000"/>
                        </a:lnSpc>
                        <a:spcAft>
                          <a:spcPts val="0"/>
                        </a:spcAft>
                      </a:pPr>
                      <a:r>
                        <a:rPr lang="it-IT" sz="2000" dirty="0">
                          <a:effectLst/>
                        </a:rPr>
                        <a:t> </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err="1">
                          <a:effectLst/>
                        </a:rPr>
                        <a:t>Lurking</a:t>
                      </a:r>
                      <a:r>
                        <a:rPr lang="it-IT" sz="2000" dirty="0">
                          <a:effectLst/>
                        </a:rPr>
                        <a:t> passivo</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err="1">
                          <a:effectLst/>
                        </a:rPr>
                        <a:t>Lurking</a:t>
                      </a:r>
                      <a:r>
                        <a:rPr lang="it-IT" sz="2000" dirty="0">
                          <a:effectLst/>
                        </a:rPr>
                        <a:t> attivo</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Osservazione partecipante</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a:effectLst/>
                        </a:rPr>
                        <a:t>Osservazione completa</a:t>
                      </a:r>
                      <a:endParaRPr lang="it-IT" sz="20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092881">
                <a:tc>
                  <a:txBody>
                    <a:bodyPr/>
                    <a:lstStyle/>
                    <a:p>
                      <a:pPr algn="just">
                        <a:lnSpc>
                          <a:spcPct val="150000"/>
                        </a:lnSpc>
                        <a:spcAft>
                          <a:spcPts val="0"/>
                        </a:spcAft>
                      </a:pPr>
                      <a:r>
                        <a:rPr lang="it-IT" sz="2000">
                          <a:effectLst/>
                        </a:rPr>
                        <a:t>Accesso al campo </a:t>
                      </a:r>
                      <a:endParaRPr lang="it-IT" sz="200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a:effectLst/>
                        </a:rPr>
                        <a:t>Strumentale </a:t>
                      </a:r>
                      <a:endParaRPr lang="it-IT" sz="200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Strumentale </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Negoziato </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a:effectLst/>
                        </a:rPr>
                        <a:t>Negoziato </a:t>
                      </a:r>
                      <a:endParaRPr lang="it-IT" sz="20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092881">
                <a:tc>
                  <a:txBody>
                    <a:bodyPr/>
                    <a:lstStyle/>
                    <a:p>
                      <a:pPr algn="just">
                        <a:lnSpc>
                          <a:spcPct val="150000"/>
                        </a:lnSpc>
                        <a:spcAft>
                          <a:spcPts val="0"/>
                        </a:spcAft>
                      </a:pPr>
                      <a:r>
                        <a:rPr lang="it-IT" sz="2000">
                          <a:effectLst/>
                        </a:rPr>
                        <a:t>Tempo </a:t>
                      </a:r>
                      <a:endParaRPr lang="it-IT" sz="200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a:effectLst/>
                        </a:rPr>
                        <a:t>Asincronia</a:t>
                      </a:r>
                      <a:endParaRPr lang="it-IT" sz="200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1800" dirty="0">
                          <a:effectLst/>
                        </a:rPr>
                        <a:t>Asincronia/Sincronia</a:t>
                      </a:r>
                      <a:endParaRPr lang="it-IT" sz="18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Sincronia</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Sincronia</a:t>
                      </a:r>
                      <a:endParaRPr lang="it-IT"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1092881">
                <a:tc>
                  <a:txBody>
                    <a:bodyPr/>
                    <a:lstStyle/>
                    <a:p>
                      <a:pPr algn="just">
                        <a:lnSpc>
                          <a:spcPct val="150000"/>
                        </a:lnSpc>
                        <a:spcAft>
                          <a:spcPts val="0"/>
                        </a:spcAft>
                      </a:pPr>
                      <a:r>
                        <a:rPr lang="it-IT" sz="2000">
                          <a:effectLst/>
                        </a:rPr>
                        <a:t>Disponibilità dei dati</a:t>
                      </a:r>
                      <a:endParaRPr lang="it-IT" sz="200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Libera </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1800" dirty="0">
                          <a:effectLst/>
                        </a:rPr>
                        <a:t>Libera/Condizionata</a:t>
                      </a:r>
                      <a:endParaRPr lang="it-IT" sz="18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Libera/Condizionata</a:t>
                      </a:r>
                      <a:endParaRPr lang="it-IT" sz="2000" dirty="0">
                        <a:effectLst/>
                        <a:latin typeface="Calibri"/>
                        <a:ea typeface="Calibri"/>
                        <a:cs typeface="Times New Roman"/>
                      </a:endParaRPr>
                    </a:p>
                  </a:txBody>
                  <a:tcPr marL="68580" marR="68580" marT="0" marB="0"/>
                </a:tc>
                <a:tc>
                  <a:txBody>
                    <a:bodyPr/>
                    <a:lstStyle/>
                    <a:p>
                      <a:pPr algn="just">
                        <a:lnSpc>
                          <a:spcPct val="150000"/>
                        </a:lnSpc>
                        <a:spcAft>
                          <a:spcPts val="0"/>
                        </a:spcAft>
                      </a:pPr>
                      <a:r>
                        <a:rPr lang="it-IT" sz="2000" dirty="0">
                          <a:effectLst/>
                        </a:rPr>
                        <a:t>Condizionata</a:t>
                      </a:r>
                      <a:endParaRPr lang="it-IT"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398987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200" dirty="0">
                <a:effectLst>
                  <a:outerShdw blurRad="38100" dist="38100" dir="2700000" algn="tl">
                    <a:srgbClr val="000000">
                      <a:alpha val="43137"/>
                    </a:srgbClr>
                  </a:outerShdw>
                </a:effectLst>
              </a:rPr>
              <a:t>Registrare i dati raccolti</a:t>
            </a:r>
          </a:p>
        </p:txBody>
      </p:sp>
      <p:sp>
        <p:nvSpPr>
          <p:cNvPr id="20483" name="Segnaposto contenuto 2"/>
          <p:cNvSpPr>
            <a:spLocks noGrp="1"/>
          </p:cNvSpPr>
          <p:nvPr>
            <p:ph idx="1"/>
          </p:nvPr>
        </p:nvSpPr>
        <p:spPr/>
        <p:txBody>
          <a:bodyPr/>
          <a:lstStyle/>
          <a:p>
            <a:r>
              <a:rPr lang="it-IT" altLang="it-IT" dirty="0"/>
              <a:t>Utilizzare programmi «screen </a:t>
            </a:r>
            <a:r>
              <a:rPr lang="it-IT" altLang="it-IT" dirty="0" err="1"/>
              <a:t>save</a:t>
            </a:r>
            <a:r>
              <a:rPr lang="it-IT" altLang="it-IT" dirty="0"/>
              <a:t>» per raccogliere dati testuali e visuali (es. </a:t>
            </a:r>
            <a:r>
              <a:rPr lang="it-IT" altLang="it-IT" dirty="0" err="1"/>
              <a:t>Camtasia</a:t>
            </a:r>
            <a:r>
              <a:rPr lang="it-IT" altLang="it-IT" dirty="0"/>
              <a:t>, Plane9)</a:t>
            </a:r>
          </a:p>
          <a:p>
            <a:pPr marL="114300" indent="0">
              <a:buNone/>
            </a:pPr>
            <a:endParaRPr lang="it-IT" altLang="it-IT" dirty="0"/>
          </a:p>
          <a:p>
            <a:r>
              <a:rPr lang="it-IT" altLang="it-IT" dirty="0"/>
              <a:t>Per organizzare l’analisi del contenuto di dati testuali: Software WEFT </a:t>
            </a:r>
            <a:r>
              <a:rPr lang="it-IT" altLang="it-IT" dirty="0">
                <a:hlinkClick r:id="rId2"/>
              </a:rPr>
              <a:t>http://www.pressure.to/qda/</a:t>
            </a:r>
            <a:endParaRPr lang="it-IT" altLang="it-IT" dirty="0"/>
          </a:p>
          <a:p>
            <a:endParaRPr lang="it-IT" altLang="it-IT" dirty="0"/>
          </a:p>
        </p:txBody>
      </p:sp>
    </p:spTree>
    <p:extLst>
      <p:ext uri="{BB962C8B-B14F-4D97-AF65-F5344CB8AC3E}">
        <p14:creationId xmlns:p14="http://schemas.microsoft.com/office/powerpoint/2010/main" val="17201325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defRPr/>
            </a:pPr>
            <a:r>
              <a:rPr lang="it-IT" sz="3200" dirty="0">
                <a:effectLst>
                  <a:outerShdw blurRad="38100" dist="38100" dir="2700000" algn="tl">
                    <a:srgbClr val="000000">
                      <a:alpha val="43137"/>
                    </a:srgbClr>
                  </a:outerShdw>
                </a:effectLst>
              </a:rPr>
              <a:t>Altre tecniche per la raccolta di dati: </a:t>
            </a:r>
            <a:br>
              <a:rPr lang="it-IT" sz="3200" dirty="0">
                <a:effectLst>
                  <a:outerShdw blurRad="38100" dist="38100" dir="2700000" algn="tl">
                    <a:srgbClr val="000000">
                      <a:alpha val="43137"/>
                    </a:srgbClr>
                  </a:outerShdw>
                </a:effectLst>
              </a:rPr>
            </a:br>
            <a:r>
              <a:rPr lang="it-IT" sz="3200" dirty="0">
                <a:effectLst>
                  <a:outerShdw blurRad="38100" dist="38100" dir="2700000" algn="tl">
                    <a:srgbClr val="000000">
                      <a:alpha val="43137"/>
                    </a:srgbClr>
                  </a:outerShdw>
                </a:effectLst>
              </a:rPr>
              <a:t>L’intervista offline e online</a:t>
            </a:r>
          </a:p>
        </p:txBody>
      </p:sp>
      <p:sp>
        <p:nvSpPr>
          <p:cNvPr id="3" name="Segnaposto contenuto 2"/>
          <p:cNvSpPr>
            <a:spLocks noGrp="1"/>
          </p:cNvSpPr>
          <p:nvPr>
            <p:ph idx="1"/>
          </p:nvPr>
        </p:nvSpPr>
        <p:spPr/>
        <p:txBody>
          <a:bodyPr>
            <a:normAutofit/>
          </a:bodyPr>
          <a:lstStyle/>
          <a:p>
            <a:pPr>
              <a:defRPr/>
            </a:pPr>
            <a:r>
              <a:rPr lang="it-IT" sz="2800" dirty="0"/>
              <a:t>Interviste offline: per verificare informazioni raccolte online; controllante l’identità degli utenti; colmare vuoti conoscitivi; risolvere dubbi o ambiguità</a:t>
            </a:r>
          </a:p>
          <a:p>
            <a:pPr>
              <a:defRPr/>
            </a:pPr>
            <a:r>
              <a:rPr lang="it-IT" sz="2800" dirty="0"/>
              <a:t>Interviste online: per approfondire tematiche emerse dall’osservazione online</a:t>
            </a:r>
          </a:p>
          <a:p>
            <a:pPr marL="0" indent="0">
              <a:buNone/>
              <a:defRPr/>
            </a:pPr>
            <a:r>
              <a:rPr lang="it-IT" sz="2800" dirty="0"/>
              <a:t>- Le interviste online possono essere condotte in modo </a:t>
            </a:r>
            <a:r>
              <a:rPr lang="it-IT" sz="2800" i="1" dirty="0"/>
              <a:t>asincrono</a:t>
            </a:r>
            <a:r>
              <a:rPr lang="it-IT" sz="2800" dirty="0"/>
              <a:t>, attraverso email o gruppi di discussione; in modo </a:t>
            </a:r>
            <a:r>
              <a:rPr lang="it-IT" sz="2800" i="1" dirty="0"/>
              <a:t>sincrono</a:t>
            </a:r>
            <a:r>
              <a:rPr lang="it-IT" sz="2800" dirty="0"/>
              <a:t>, attraverso la messaggistica istantanea; in modo quasi-sincrono, attraverso le chat</a:t>
            </a:r>
            <a:endParaRPr lang="it-IT" sz="2800" i="1" dirty="0"/>
          </a:p>
        </p:txBody>
      </p:sp>
    </p:spTree>
    <p:extLst>
      <p:ext uri="{BB962C8B-B14F-4D97-AF65-F5344CB8AC3E}">
        <p14:creationId xmlns:p14="http://schemas.microsoft.com/office/powerpoint/2010/main" val="13412160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2313" y="404814"/>
            <a:ext cx="8229600" cy="935955"/>
          </a:xfrm>
        </p:spPr>
        <p:txBody>
          <a:bodyPr>
            <a:normAutofit fontScale="90000"/>
          </a:bodyPr>
          <a:lstStyle/>
          <a:p>
            <a:pPr>
              <a:defRPr/>
            </a:pPr>
            <a:r>
              <a:rPr lang="it-IT" sz="2400" dirty="0">
                <a:effectLst>
                  <a:outerShdw blurRad="38100" dist="38100" dir="2700000" algn="tl">
                    <a:srgbClr val="000000">
                      <a:alpha val="43137"/>
                    </a:srgbClr>
                  </a:outerShdw>
                </a:effectLst>
              </a:rPr>
              <a:t>6. Analisi DEI DATI: DATI TESTUALI</a:t>
            </a:r>
            <a:br>
              <a:rPr lang="it-IT" dirty="0"/>
            </a:br>
            <a:endParaRPr lang="it-IT" dirty="0"/>
          </a:p>
        </p:txBody>
      </p:sp>
      <p:sp>
        <p:nvSpPr>
          <p:cNvPr id="19459" name="Segnaposto contenuto 2"/>
          <p:cNvSpPr>
            <a:spLocks noGrp="1"/>
          </p:cNvSpPr>
          <p:nvPr>
            <p:ph idx="1"/>
          </p:nvPr>
        </p:nvSpPr>
        <p:spPr>
          <a:xfrm>
            <a:off x="1981200" y="1052736"/>
            <a:ext cx="7787208" cy="5073427"/>
          </a:xfrm>
        </p:spPr>
        <p:txBody>
          <a:bodyPr>
            <a:normAutofit fontScale="92500"/>
          </a:bodyPr>
          <a:lstStyle/>
          <a:p>
            <a:pPr marL="0" indent="0">
              <a:buNone/>
              <a:defRPr/>
            </a:pPr>
            <a:r>
              <a:rPr lang="it-IT" altLang="it-IT" sz="2800" dirty="0"/>
              <a:t>Attraverso i dati testuali, le persone esprimono opinioni, emozioni, il loro modo di percepire il mondo; in generale, esprimono la propria identità online</a:t>
            </a:r>
          </a:p>
          <a:p>
            <a:pPr>
              <a:buFont typeface="Wingdings" panose="05000000000000000000" pitchFamily="2" charset="2"/>
              <a:buChar char="ü"/>
              <a:defRPr/>
            </a:pPr>
            <a:r>
              <a:rPr lang="it-IT" altLang="it-IT" sz="2800" dirty="0"/>
              <a:t>Analizzare tutti gli aspetti legati alla comunicazione mediata da computer: linguaggio gergale; uso maiuscole/minuscole e punteggiature per dare rilievo a parole; abbreviazioni; </a:t>
            </a:r>
            <a:r>
              <a:rPr lang="it-IT" altLang="it-IT" sz="2800" dirty="0" err="1"/>
              <a:t>emoticons</a:t>
            </a:r>
            <a:r>
              <a:rPr lang="it-IT" altLang="it-IT" sz="2800" dirty="0"/>
              <a:t>; uso di citazioni (es. </a:t>
            </a:r>
            <a:r>
              <a:rPr lang="it-IT" altLang="it-IT" sz="2800" dirty="0" err="1"/>
              <a:t>citaz</a:t>
            </a:r>
            <a:r>
              <a:rPr lang="it-IT" altLang="it-IT" sz="2800" dirty="0"/>
              <a:t>. automaticamente incorporate alla fine di un messaggio); testi di canzoni; collegamenti </a:t>
            </a:r>
            <a:r>
              <a:rPr lang="it-IT" altLang="it-IT" sz="2800" dirty="0" err="1"/>
              <a:t>iper</a:t>
            </a:r>
            <a:r>
              <a:rPr lang="it-IT" altLang="it-IT" sz="2800" dirty="0"/>
              <a:t>-testuali a siti web preferiti</a:t>
            </a:r>
          </a:p>
          <a:p>
            <a:pPr marL="0" indent="0">
              <a:buNone/>
              <a:defRPr/>
            </a:pPr>
            <a:r>
              <a:rPr lang="it-IT" altLang="it-IT" sz="2800" dirty="0"/>
              <a:t>(Campbell 2006; Mann, Stewart 2000; </a:t>
            </a:r>
            <a:r>
              <a:rPr lang="it-IT" altLang="it-IT" sz="2800" dirty="0" err="1"/>
              <a:t>Huffaker</a:t>
            </a:r>
            <a:r>
              <a:rPr lang="it-IT" altLang="it-IT" sz="2800" dirty="0"/>
              <a:t>, </a:t>
            </a:r>
            <a:r>
              <a:rPr lang="it-IT" altLang="it-IT" sz="2800" dirty="0" err="1"/>
              <a:t>Calvert</a:t>
            </a:r>
            <a:r>
              <a:rPr lang="it-IT" altLang="it-IT" sz="2800" dirty="0"/>
              <a:t> 2005)</a:t>
            </a:r>
          </a:p>
        </p:txBody>
      </p:sp>
    </p:spTree>
    <p:extLst>
      <p:ext uri="{BB962C8B-B14F-4D97-AF65-F5344CB8AC3E}">
        <p14:creationId xmlns:p14="http://schemas.microsoft.com/office/powerpoint/2010/main" val="40708600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2313" y="115888"/>
            <a:ext cx="8229600" cy="635000"/>
          </a:xfrm>
        </p:spPr>
        <p:txBody>
          <a:bodyPr>
            <a:normAutofit/>
          </a:bodyPr>
          <a:lstStyle/>
          <a:p>
            <a:pPr>
              <a:defRPr/>
            </a:pPr>
            <a:r>
              <a:rPr lang="it-IT" sz="2400" dirty="0">
                <a:effectLst>
                  <a:outerShdw blurRad="38100" dist="38100" dir="2700000" algn="tl">
                    <a:srgbClr val="000000">
                      <a:alpha val="43137"/>
                    </a:srgbClr>
                  </a:outerShdw>
                </a:effectLst>
              </a:rPr>
              <a:t>6. Analisi DEI DATI: DATI visuali</a:t>
            </a:r>
            <a:endParaRPr lang="it-IT" dirty="0"/>
          </a:p>
        </p:txBody>
      </p:sp>
      <p:sp>
        <p:nvSpPr>
          <p:cNvPr id="3" name="Segnaposto contenuto 2"/>
          <p:cNvSpPr>
            <a:spLocks noGrp="1"/>
          </p:cNvSpPr>
          <p:nvPr>
            <p:ph idx="1"/>
          </p:nvPr>
        </p:nvSpPr>
        <p:spPr>
          <a:xfrm>
            <a:off x="1981200" y="908051"/>
            <a:ext cx="7499176" cy="5218113"/>
          </a:xfrm>
        </p:spPr>
        <p:txBody>
          <a:bodyPr/>
          <a:lstStyle/>
          <a:p>
            <a:pPr>
              <a:buFont typeface="Wingdings" panose="05000000000000000000" pitchFamily="2" charset="2"/>
              <a:buChar char="ü"/>
              <a:defRPr/>
            </a:pPr>
            <a:r>
              <a:rPr lang="it-IT" dirty="0"/>
              <a:t>Aspetti visivi di un sito web: uso di foto, layout della pagina, uso dei colori, aspetti grafici del sito</a:t>
            </a:r>
          </a:p>
          <a:p>
            <a:pPr>
              <a:buFont typeface="Wingdings" panose="05000000000000000000" pitchFamily="2" charset="2"/>
              <a:buChar char="ü"/>
              <a:defRPr/>
            </a:pPr>
            <a:r>
              <a:rPr lang="it-IT" dirty="0"/>
              <a:t>Uso di foto da parte degli utenti: pubblicazione di foto personali o di immagini prodotte da altri o prese dal web</a:t>
            </a:r>
          </a:p>
          <a:p>
            <a:pPr>
              <a:buFont typeface="Wingdings" panose="05000000000000000000" pitchFamily="2" charset="2"/>
              <a:buChar char="ü"/>
              <a:defRPr/>
            </a:pPr>
            <a:r>
              <a:rPr lang="it-IT" dirty="0"/>
              <a:t>Uso di web-camera da parte degli utenti: analisi di video realizzati e pubblicati dagli utenti</a:t>
            </a:r>
          </a:p>
          <a:p>
            <a:pPr marL="0" indent="0">
              <a:buNone/>
              <a:defRPr/>
            </a:pPr>
            <a:endParaRPr lang="it-IT" dirty="0"/>
          </a:p>
        </p:txBody>
      </p:sp>
    </p:spTree>
    <p:extLst>
      <p:ext uri="{BB962C8B-B14F-4D97-AF65-F5344CB8AC3E}">
        <p14:creationId xmlns:p14="http://schemas.microsoft.com/office/powerpoint/2010/main" val="1324848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495600" y="548681"/>
            <a:ext cx="5184576" cy="584775"/>
          </a:xfrm>
          <a:prstGeom prst="rect">
            <a:avLst/>
          </a:prstGeom>
        </p:spPr>
        <p:txBody>
          <a:bodyPr wrap="square">
            <a:spAutoFit/>
          </a:bodyPr>
          <a:lstStyle/>
          <a:p>
            <a:r>
              <a:rPr lang="it-IT" sz="3200" b="1" dirty="0">
                <a:effectLst>
                  <a:outerShdw blurRad="38100" dist="38100" dir="2700000" algn="tl">
                    <a:srgbClr val="000000">
                      <a:alpha val="43137"/>
                    </a:srgbClr>
                  </a:outerShdw>
                </a:effectLst>
                <a:latin typeface="Times New Roman"/>
                <a:ea typeface="Calibri"/>
              </a:rPr>
              <a:t>Oggetto della ricerca</a:t>
            </a:r>
          </a:p>
        </p:txBody>
      </p:sp>
      <p:sp>
        <p:nvSpPr>
          <p:cNvPr id="4" name="Rettangolo 3"/>
          <p:cNvSpPr/>
          <p:nvPr/>
        </p:nvSpPr>
        <p:spPr>
          <a:xfrm>
            <a:off x="2351584" y="1720840"/>
            <a:ext cx="7128792" cy="433965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it-IT" sz="2400" dirty="0">
                <a:effectLst>
                  <a:outerShdw blurRad="38100" dist="38100" dir="2700000" algn="tl">
                    <a:srgbClr val="000000">
                      <a:alpha val="43137"/>
                    </a:srgbClr>
                  </a:outerShdw>
                </a:effectLst>
              </a:rPr>
              <a:t>Sulla base di una revisione degli studi di etnografia digitale condotti tra la fine degli anni Novanta e gli anni Duemila, Garcia </a:t>
            </a:r>
            <a:r>
              <a:rPr lang="it-IT" sz="2400" i="1" dirty="0">
                <a:effectLst>
                  <a:outerShdw blurRad="38100" dist="38100" dir="2700000" algn="tl">
                    <a:srgbClr val="000000">
                      <a:alpha val="43137"/>
                    </a:srgbClr>
                  </a:outerShdw>
                </a:effectLst>
              </a:rPr>
              <a:t>et al</a:t>
            </a:r>
            <a:r>
              <a:rPr lang="it-IT" sz="2400" dirty="0">
                <a:effectLst>
                  <a:outerShdw blurRad="38100" dist="38100" dir="2700000" algn="tl">
                    <a:srgbClr val="000000">
                      <a:alpha val="43137"/>
                    </a:srgbClr>
                  </a:outerShdw>
                </a:effectLst>
              </a:rPr>
              <a:t>. (2009) hanno classificato quattro tipi di fenomeni sociali e di </a:t>
            </a:r>
            <a:r>
              <a:rPr lang="it-IT" sz="2400" dirty="0" err="1">
                <a:effectLst>
                  <a:outerShdw blurRad="38100" dist="38100" dir="2700000" algn="tl">
                    <a:srgbClr val="000000">
                      <a:alpha val="43137"/>
                    </a:srgbClr>
                  </a:outerShdw>
                </a:effectLst>
              </a:rPr>
              <a:t>setting</a:t>
            </a:r>
            <a:r>
              <a:rPr lang="it-IT" sz="2400" dirty="0">
                <a:effectLst>
                  <a:outerShdw blurRad="38100" dist="38100" dir="2700000" algn="tl">
                    <a:srgbClr val="000000">
                      <a:alpha val="43137"/>
                    </a:srgbClr>
                  </a:outerShdw>
                </a:effectLst>
              </a:rPr>
              <a:t> che sono stati oggetto d’indagine</a:t>
            </a:r>
          </a:p>
          <a:p>
            <a:pPr marL="514350" indent="-514350">
              <a:buAutoNum type="alphaLcPeriod"/>
            </a:pPr>
            <a:r>
              <a:rPr lang="it-IT" sz="2400" i="1" dirty="0">
                <a:effectLst>
                  <a:outerShdw blurRad="38100" dist="38100" dir="2700000" algn="tl">
                    <a:srgbClr val="000000">
                      <a:alpha val="43137"/>
                    </a:srgbClr>
                  </a:outerShdw>
                </a:effectLst>
              </a:rPr>
              <a:t>fenomeni sociali che esistono soltanto online</a:t>
            </a:r>
          </a:p>
          <a:p>
            <a:pPr marL="514350" indent="-514350">
              <a:buAutoNum type="alphaLcPeriod"/>
            </a:pPr>
            <a:r>
              <a:rPr lang="it-IT" sz="2400" i="1" dirty="0">
                <a:effectLst>
                  <a:outerShdw blurRad="38100" dist="38100" dir="2700000" algn="tl">
                    <a:srgbClr val="000000">
                      <a:alpha val="43137"/>
                    </a:srgbClr>
                  </a:outerShdw>
                </a:effectLst>
              </a:rPr>
              <a:t>fenomeni sociali che esistono principalmente online</a:t>
            </a:r>
          </a:p>
          <a:p>
            <a:pPr marL="514350" indent="-514350">
              <a:buAutoNum type="alphaLcPeriod"/>
            </a:pPr>
            <a:r>
              <a:rPr lang="it-IT" sz="2400" i="1" dirty="0">
                <a:effectLst>
                  <a:outerShdw blurRad="38100" dist="38100" dir="2700000" algn="tl">
                    <a:srgbClr val="000000">
                      <a:alpha val="43137"/>
                    </a:srgbClr>
                  </a:outerShdw>
                </a:effectLst>
              </a:rPr>
              <a:t>mondi sociali “multimodali”</a:t>
            </a:r>
          </a:p>
          <a:p>
            <a:pPr marL="514350" indent="-514350">
              <a:buAutoNum type="alphaLcPeriod"/>
            </a:pPr>
            <a:r>
              <a:rPr lang="it-IT" sz="2400" i="1" dirty="0">
                <a:effectLst>
                  <a:outerShdw blurRad="38100" dist="38100" dir="2700000" algn="tl">
                    <a:srgbClr val="000000">
                      <a:alpha val="43137"/>
                    </a:srgbClr>
                  </a:outerShdw>
                </a:effectLst>
              </a:rPr>
              <a:t>mondo sociale offline</a:t>
            </a:r>
          </a:p>
          <a:p>
            <a:endParaRPr lang="it-IT" sz="2000" i="1" dirty="0">
              <a:effectLst>
                <a:outerShdw blurRad="38100" dist="38100" dir="2700000" algn="tl">
                  <a:srgbClr val="000000">
                    <a:alpha val="43137"/>
                  </a:srgbClr>
                </a:outerShdw>
              </a:effectLst>
            </a:endParaRPr>
          </a:p>
          <a:p>
            <a:endParaRPr lang="it-IT" sz="2000" i="1" dirty="0">
              <a:effectLst>
                <a:outerShdw blurRad="38100" dist="38100" dir="2700000" algn="tl">
                  <a:srgbClr val="000000">
                    <a:alpha val="43137"/>
                  </a:srgbClr>
                </a:outerShdw>
              </a:effectLst>
            </a:endParaRPr>
          </a:p>
          <a:p>
            <a:endParaRPr lang="it-IT"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95710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9"/>
            <a:ext cx="8229600" cy="490537"/>
          </a:xfrm>
        </p:spPr>
        <p:txBody>
          <a:bodyPr>
            <a:normAutofit fontScale="90000"/>
          </a:bodyPr>
          <a:lstStyle/>
          <a:p>
            <a:pPr>
              <a:defRPr/>
            </a:pPr>
            <a:r>
              <a:rPr lang="it-IT" sz="2400" dirty="0">
                <a:effectLst>
                  <a:outerShdw blurRad="38100" dist="38100" dir="2700000" algn="tl">
                    <a:srgbClr val="000000">
                      <a:alpha val="43137"/>
                    </a:srgbClr>
                  </a:outerShdw>
                </a:effectLst>
              </a:rPr>
              <a:t>6. Analisi DEI DATI:</a:t>
            </a:r>
            <a:br>
              <a:rPr lang="it-IT" sz="2400" dirty="0">
                <a:solidFill>
                  <a:prstClr val="black"/>
                </a:solidFill>
                <a:effectLst>
                  <a:outerShdw blurRad="38100" dist="38100" dir="2700000" algn="tl">
                    <a:srgbClr val="000000">
                      <a:alpha val="43137"/>
                    </a:srgbClr>
                  </a:outerShdw>
                </a:effectLst>
              </a:rPr>
            </a:br>
            <a:r>
              <a:rPr lang="it-IT" sz="2400" dirty="0">
                <a:solidFill>
                  <a:prstClr val="black"/>
                </a:solidFill>
                <a:effectLst>
                  <a:outerShdw blurRad="38100" dist="38100" dir="2700000" algn="tl">
                    <a:srgbClr val="000000">
                      <a:alpha val="43137"/>
                    </a:srgbClr>
                  </a:outerShdw>
                </a:effectLst>
              </a:rPr>
              <a:t>tecniche e strumenti per L’analisi dei dati</a:t>
            </a:r>
            <a:endParaRPr lang="it-IT" dirty="0"/>
          </a:p>
        </p:txBody>
      </p:sp>
      <p:sp>
        <p:nvSpPr>
          <p:cNvPr id="3" name="Segnaposto contenuto 2"/>
          <p:cNvSpPr>
            <a:spLocks noGrp="1"/>
          </p:cNvSpPr>
          <p:nvPr>
            <p:ph idx="1"/>
          </p:nvPr>
        </p:nvSpPr>
        <p:spPr>
          <a:xfrm>
            <a:off x="1992314" y="908050"/>
            <a:ext cx="7704087" cy="5617294"/>
          </a:xfrm>
        </p:spPr>
        <p:txBody>
          <a:bodyPr>
            <a:normAutofit lnSpcReduction="10000"/>
          </a:bodyPr>
          <a:lstStyle/>
          <a:p>
            <a:pPr marL="0" indent="0">
              <a:buNone/>
              <a:defRPr/>
            </a:pPr>
            <a:r>
              <a:rPr lang="it-IT" sz="2400" dirty="0"/>
              <a:t>Tecniche «tradizionali»</a:t>
            </a:r>
          </a:p>
          <a:p>
            <a:pPr>
              <a:buFont typeface="Wingdings" panose="05000000000000000000" pitchFamily="2" charset="2"/>
              <a:buChar char="ü"/>
              <a:defRPr/>
            </a:pPr>
            <a:r>
              <a:rPr lang="it-IT" sz="2400" dirty="0"/>
              <a:t>Analisi del contenuto</a:t>
            </a:r>
          </a:p>
          <a:p>
            <a:pPr>
              <a:buFont typeface="Wingdings" panose="05000000000000000000" pitchFamily="2" charset="2"/>
              <a:buChar char="ü"/>
              <a:defRPr/>
            </a:pPr>
            <a:r>
              <a:rPr lang="it-IT" sz="2400" dirty="0"/>
              <a:t>Analisi del discorso</a:t>
            </a:r>
          </a:p>
          <a:p>
            <a:pPr>
              <a:buFont typeface="Wingdings" panose="05000000000000000000" pitchFamily="2" charset="2"/>
              <a:buChar char="ü"/>
              <a:defRPr/>
            </a:pPr>
            <a:endParaRPr lang="it-IT" sz="2400" dirty="0"/>
          </a:p>
          <a:p>
            <a:pPr marL="0" indent="0">
              <a:buNone/>
              <a:defRPr/>
            </a:pPr>
            <a:r>
              <a:rPr lang="it-IT" sz="2400" dirty="0"/>
              <a:t>Tecniche «digitali» (cfr. </a:t>
            </a:r>
            <a:r>
              <a:rPr lang="it-IT" sz="2400" dirty="0" err="1"/>
              <a:t>Rogers</a:t>
            </a:r>
            <a:r>
              <a:rPr lang="it-IT" sz="2400" dirty="0"/>
              <a:t> 2009) e strumenti open source:</a:t>
            </a:r>
          </a:p>
          <a:p>
            <a:pPr>
              <a:buFont typeface="Wingdings" panose="05000000000000000000" pitchFamily="2" charset="2"/>
              <a:buChar char="ü"/>
              <a:defRPr/>
            </a:pPr>
            <a:r>
              <a:rPr lang="it-IT" sz="2400" dirty="0"/>
              <a:t>Strumenti per l’analisi di </a:t>
            </a:r>
            <a:r>
              <a:rPr lang="it-IT" sz="2400" dirty="0" err="1"/>
              <a:t>websfera</a:t>
            </a:r>
            <a:r>
              <a:rPr lang="it-IT" sz="2400" dirty="0"/>
              <a:t> e </a:t>
            </a:r>
            <a:r>
              <a:rPr lang="it-IT" sz="2400" dirty="0" err="1"/>
              <a:t>hyperlinking</a:t>
            </a:r>
            <a:r>
              <a:rPr lang="it-IT" sz="2400" dirty="0"/>
              <a:t>: </a:t>
            </a:r>
            <a:r>
              <a:rPr lang="it-IT" sz="2400" dirty="0" err="1"/>
              <a:t>Voson</a:t>
            </a:r>
            <a:r>
              <a:rPr lang="it-IT" sz="2400" dirty="0"/>
              <a:t> (http://voson.anu.edu.au/), </a:t>
            </a:r>
            <a:r>
              <a:rPr lang="it-IT" sz="2400" dirty="0" err="1"/>
              <a:t>Issue</a:t>
            </a:r>
            <a:r>
              <a:rPr lang="it-IT" sz="2400" dirty="0"/>
              <a:t> </a:t>
            </a:r>
            <a:r>
              <a:rPr lang="it-IT" sz="2400" dirty="0" err="1"/>
              <a:t>Crawler</a:t>
            </a:r>
            <a:r>
              <a:rPr lang="it-IT" sz="2400" dirty="0"/>
              <a:t> (https://www.issuecrawler.net)</a:t>
            </a:r>
          </a:p>
          <a:p>
            <a:pPr>
              <a:buFont typeface="Wingdings" panose="05000000000000000000" pitchFamily="2" charset="2"/>
              <a:buChar char="ü"/>
              <a:defRPr/>
            </a:pPr>
            <a:r>
              <a:rPr lang="it-IT" sz="2400" dirty="0"/>
              <a:t>Software per analisi qualitativa di pagine web: CAT (</a:t>
            </a:r>
            <a:r>
              <a:rPr lang="it-IT" sz="2400" dirty="0" err="1"/>
              <a:t>Coding</a:t>
            </a:r>
            <a:r>
              <a:rPr lang="it-IT" sz="2400" dirty="0"/>
              <a:t> Analysis Toolkit: </a:t>
            </a:r>
            <a:r>
              <a:rPr lang="it-IT" sz="2400" dirty="0">
                <a:hlinkClick r:id="rId2"/>
              </a:rPr>
              <a:t>http://cat.ucsur.pitt.edu/</a:t>
            </a:r>
            <a:r>
              <a:rPr lang="it-IT" sz="2400" dirty="0"/>
              <a:t>) </a:t>
            </a:r>
          </a:p>
          <a:p>
            <a:pPr>
              <a:buFont typeface="Wingdings" panose="05000000000000000000" pitchFamily="2" charset="2"/>
              <a:buChar char="ü"/>
              <a:defRPr/>
            </a:pPr>
            <a:r>
              <a:rPr lang="it-IT" sz="2400" dirty="0" err="1"/>
              <a:t>Twitter</a:t>
            </a:r>
            <a:r>
              <a:rPr lang="it-IT" sz="2400" dirty="0"/>
              <a:t> </a:t>
            </a:r>
            <a:r>
              <a:rPr lang="it-IT" sz="2400" dirty="0" err="1"/>
              <a:t>scraper</a:t>
            </a:r>
            <a:r>
              <a:rPr lang="it-IT" sz="2400" dirty="0"/>
              <a:t>: </a:t>
            </a:r>
            <a:r>
              <a:rPr lang="it-IT" sz="2400" dirty="0">
                <a:hlinkClick r:id="rId3"/>
              </a:rPr>
              <a:t>https://scraperwiki.com/help/twitter-search/</a:t>
            </a:r>
            <a:r>
              <a:rPr lang="it-IT" sz="2400" dirty="0"/>
              <a:t> (CHIUSO)</a:t>
            </a:r>
          </a:p>
          <a:p>
            <a:pPr>
              <a:buFont typeface="Wingdings" panose="05000000000000000000" pitchFamily="2" charset="2"/>
              <a:buChar char="ü"/>
              <a:defRPr/>
            </a:pPr>
            <a:r>
              <a:rPr lang="it-IT" sz="2400" i="1" dirty="0"/>
              <a:t>Web Data </a:t>
            </a:r>
            <a:r>
              <a:rPr lang="it-IT" sz="2400" i="1" dirty="0" err="1"/>
              <a:t>Extractor</a:t>
            </a:r>
            <a:r>
              <a:rPr lang="it-IT" sz="2400" i="1" dirty="0"/>
              <a:t>: </a:t>
            </a:r>
            <a:r>
              <a:rPr lang="it-IT" sz="2400" i="1" dirty="0">
                <a:hlinkClick r:id="rId4"/>
              </a:rPr>
              <a:t>http://scrapy.org/</a:t>
            </a:r>
            <a:endParaRPr lang="it-IT" sz="2400" i="1" dirty="0"/>
          </a:p>
          <a:p>
            <a:pPr>
              <a:buFont typeface="Wingdings" panose="05000000000000000000" pitchFamily="2" charset="2"/>
              <a:buChar char="ü"/>
              <a:defRPr/>
            </a:pPr>
            <a:endParaRPr lang="it-IT" sz="2400" dirty="0"/>
          </a:p>
        </p:txBody>
      </p:sp>
    </p:spTree>
    <p:extLst>
      <p:ext uri="{BB962C8B-B14F-4D97-AF65-F5344CB8AC3E}">
        <p14:creationId xmlns:p14="http://schemas.microsoft.com/office/powerpoint/2010/main" val="20154583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582612"/>
          </a:xfrm>
        </p:spPr>
        <p:txBody>
          <a:bodyPr rtlCol="0">
            <a:normAutofit fontScale="90000"/>
          </a:bodyPr>
          <a:lstStyle/>
          <a:p>
            <a:pPr>
              <a:defRPr/>
            </a:pPr>
            <a:r>
              <a:rPr lang="it-IT" dirty="0"/>
              <a:t>Questioni di ordine metodologico</a:t>
            </a:r>
          </a:p>
        </p:txBody>
      </p:sp>
      <p:sp>
        <p:nvSpPr>
          <p:cNvPr id="3" name="Segnaposto contenuto 2"/>
          <p:cNvSpPr>
            <a:spLocks noGrp="1"/>
          </p:cNvSpPr>
          <p:nvPr>
            <p:ph idx="1"/>
          </p:nvPr>
        </p:nvSpPr>
        <p:spPr>
          <a:xfrm>
            <a:off x="1492403" y="1196753"/>
            <a:ext cx="8229600" cy="4983163"/>
          </a:xfrm>
        </p:spPr>
        <p:txBody>
          <a:bodyPr rtlCol="0">
            <a:normAutofit fontScale="70000" lnSpcReduction="20000"/>
          </a:bodyPr>
          <a:lstStyle/>
          <a:p>
            <a:pPr>
              <a:spcAft>
                <a:spcPts val="0"/>
              </a:spcAft>
              <a:buFont typeface="Arial" pitchFamily="34" charset="0"/>
              <a:buChar char="•"/>
              <a:defRPr/>
            </a:pPr>
            <a:r>
              <a:rPr lang="it-IT" dirty="0"/>
              <a:t>Le difficoltà riguardano in particolare il </a:t>
            </a:r>
            <a:r>
              <a:rPr lang="it-IT" b="1" dirty="0"/>
              <a:t>controllo del campione </a:t>
            </a:r>
            <a:r>
              <a:rPr lang="it-IT" dirty="0"/>
              <a:t>e </a:t>
            </a:r>
            <a:r>
              <a:rPr lang="it-IT" b="1" dirty="0"/>
              <a:t>il reclutamento dei partecipanti</a:t>
            </a:r>
            <a:r>
              <a:rPr lang="it-IT" dirty="0"/>
              <a:t>. </a:t>
            </a:r>
          </a:p>
          <a:p>
            <a:pPr>
              <a:spcAft>
                <a:spcPts val="0"/>
              </a:spcAft>
              <a:buFont typeface="Arial" pitchFamily="34" charset="0"/>
              <a:buChar char="•"/>
              <a:defRPr/>
            </a:pPr>
            <a:r>
              <a:rPr lang="it-IT" dirty="0"/>
              <a:t>Le modalità di reclutamento dei partecipanti, che naturalmente hanno un forte impatto sulla ricerca, dipendono </a:t>
            </a:r>
            <a:r>
              <a:rPr lang="it-IT" b="1" dirty="0"/>
              <a:t>dall’accessibilità e dal tipo di visibilità o di pubblicità adottate per l’indagine</a:t>
            </a:r>
            <a:r>
              <a:rPr lang="it-IT" dirty="0"/>
              <a:t>. </a:t>
            </a:r>
          </a:p>
          <a:p>
            <a:pPr>
              <a:spcAft>
                <a:spcPts val="0"/>
              </a:spcAft>
              <a:buFont typeface="Arial" pitchFamily="34" charset="0"/>
              <a:buChar char="•"/>
              <a:defRPr/>
            </a:pPr>
            <a:r>
              <a:rPr lang="it-IT" b="1" dirty="0"/>
              <a:t>L’accesso può essere di tre tipi: aperto, specifico o su invito</a:t>
            </a:r>
            <a:r>
              <a:rPr lang="it-IT" dirty="0"/>
              <a:t>. L’accesso aperto si realizza quando non si pone alcun limite alla partecipazione all’indagine; perciò chiunque capiti nel sito Web dove la ricerca viene presentata può diventare un partecipante. In questo caso, il ricercatore non è in grado di controllare alcuna variabile che riguardi i partecipanti e si ritroverà un campione “a casaccio”. Nell’accesso specifico, la selezione dei partecipanti è limitata da alcuni criteri stabiliti inizialmente, per esempio attraverso domande filtro sul genere o sull’età. Si otterranno, allora, campioni a scelta ragionata. Infine, l’accesso su invito è quello che permette il grado più elevato di controllo sulla composizione del campione.</a:t>
            </a:r>
          </a:p>
          <a:p>
            <a:pPr>
              <a:spcAft>
                <a:spcPts val="0"/>
              </a:spcAft>
              <a:buFont typeface="Arial" pitchFamily="34" charset="0"/>
              <a:buChar char="•"/>
              <a:defRPr/>
            </a:pPr>
            <a:r>
              <a:rPr lang="it-IT" dirty="0"/>
              <a:t>Si tratta di reclutare un campione casuale (ad es. tra coloro che sono iscritti ad un forum o ad una newsletter), cui spedire un invito diretto di partecipazione all’indagine o, nel caso di una </a:t>
            </a:r>
            <a:r>
              <a:rPr lang="it-IT" dirty="0" err="1"/>
              <a:t>survey</a:t>
            </a:r>
            <a:r>
              <a:rPr lang="it-IT" dirty="0"/>
              <a:t>, un codice unico di accesso alla compilazione del questionario. In questo modo, il ricercatore è certo che la persona risponda soltanto una volta al questionario [</a:t>
            </a:r>
            <a:r>
              <a:rPr lang="it-IT" dirty="0" err="1"/>
              <a:t>Nosek</a:t>
            </a:r>
            <a:r>
              <a:rPr lang="it-IT" dirty="0"/>
              <a:t> </a:t>
            </a:r>
            <a:r>
              <a:rPr lang="it-IT" i="1" dirty="0" err="1"/>
              <a:t>et</a:t>
            </a:r>
            <a:r>
              <a:rPr lang="it-IT" dirty="0"/>
              <a:t> </a:t>
            </a:r>
            <a:r>
              <a:rPr lang="it-IT" i="1" dirty="0"/>
              <a:t>al</a:t>
            </a:r>
            <a:r>
              <a:rPr lang="it-IT" dirty="0"/>
              <a:t>. 2002].</a:t>
            </a:r>
          </a:p>
          <a:p>
            <a:pPr>
              <a:spcAft>
                <a:spcPts val="0"/>
              </a:spcAft>
              <a:buFont typeface="Arial" pitchFamily="34" charset="0"/>
              <a:buChar char="•"/>
              <a:defRPr/>
            </a:pPr>
            <a:endParaRPr lang="it-IT" dirty="0"/>
          </a:p>
        </p:txBody>
      </p:sp>
    </p:spTree>
    <p:extLst>
      <p:ext uri="{BB962C8B-B14F-4D97-AF65-F5344CB8AC3E}">
        <p14:creationId xmlns:p14="http://schemas.microsoft.com/office/powerpoint/2010/main" val="16184142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pPr eaLnBrk="1" hangingPunct="1"/>
            <a:r>
              <a:rPr lang="it-IT" altLang="it-IT"/>
              <a:t>Questioni ETICHE</a:t>
            </a:r>
          </a:p>
        </p:txBody>
      </p:sp>
      <p:sp>
        <p:nvSpPr>
          <p:cNvPr id="26627" name="Segnaposto contenuto 2"/>
          <p:cNvSpPr>
            <a:spLocks noGrp="1"/>
          </p:cNvSpPr>
          <p:nvPr>
            <p:ph idx="1"/>
          </p:nvPr>
        </p:nvSpPr>
        <p:spPr/>
        <p:txBody>
          <a:bodyPr/>
          <a:lstStyle/>
          <a:p>
            <a:pPr eaLnBrk="1" hangingPunct="1"/>
            <a:r>
              <a:rPr lang="it-IT" altLang="it-IT" dirty="0"/>
              <a:t>Fino a che punto è lecito utilizzare per fini di ricerca il materiale depositato in Internet? </a:t>
            </a:r>
          </a:p>
          <a:p>
            <a:pPr eaLnBrk="1" hangingPunct="1"/>
            <a:r>
              <a:rPr lang="it-IT" altLang="it-IT" dirty="0"/>
              <a:t>Gli utenti di Internet devono essere messi a conoscenza dell’utilizzo delle loro tracce? </a:t>
            </a:r>
          </a:p>
          <a:p>
            <a:pPr eaLnBrk="1" hangingPunct="1"/>
            <a:r>
              <a:rPr lang="it-IT" altLang="it-IT" dirty="0"/>
              <a:t>Deve essere richiesto il loro consenso? </a:t>
            </a:r>
          </a:p>
          <a:p>
            <a:pPr eaLnBrk="1" hangingPunct="1"/>
            <a:r>
              <a:rPr lang="it-IT" altLang="it-IT" dirty="0"/>
              <a:t>Ci sono informazioni e dati sensibili che devono essere protetti? </a:t>
            </a:r>
          </a:p>
          <a:p>
            <a:pPr eaLnBrk="1" hangingPunct="1"/>
            <a:r>
              <a:rPr lang="it-IT" altLang="it-IT" dirty="0"/>
              <a:t>Internet è un ambiente pubblico o privato? </a:t>
            </a:r>
          </a:p>
        </p:txBody>
      </p:sp>
    </p:spTree>
    <p:extLst>
      <p:ext uri="{BB962C8B-B14F-4D97-AF65-F5344CB8AC3E}">
        <p14:creationId xmlns:p14="http://schemas.microsoft.com/office/powerpoint/2010/main" val="40483879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91544" y="188640"/>
            <a:ext cx="7239000" cy="1143000"/>
          </a:xfrm>
        </p:spPr>
        <p:txBody>
          <a:bodyPr rtlCol="0">
            <a:normAutofit fontScale="90000"/>
          </a:bodyPr>
          <a:lstStyle/>
          <a:p>
            <a:pPr>
              <a:defRPr/>
            </a:pPr>
            <a:r>
              <a:rPr lang="it-IT" sz="2200" dirty="0"/>
              <a:t>Alcune posizioni all’interno del dibattito contemporaneo [</a:t>
            </a:r>
            <a:r>
              <a:rPr lang="it-IT" sz="2200" dirty="0" err="1"/>
              <a:t>Ess</a:t>
            </a:r>
            <a:r>
              <a:rPr lang="it-IT" sz="2200" dirty="0"/>
              <a:t> 2007]:</a:t>
            </a:r>
            <a:br>
              <a:rPr lang="it-IT" dirty="0"/>
            </a:br>
            <a:endParaRPr lang="it-IT" dirty="0"/>
          </a:p>
        </p:txBody>
      </p:sp>
      <p:sp>
        <p:nvSpPr>
          <p:cNvPr id="3" name="Segnaposto contenuto 2"/>
          <p:cNvSpPr>
            <a:spLocks noGrp="1"/>
          </p:cNvSpPr>
          <p:nvPr>
            <p:ph idx="1"/>
          </p:nvPr>
        </p:nvSpPr>
        <p:spPr>
          <a:xfrm>
            <a:off x="1631504" y="980728"/>
            <a:ext cx="8229600" cy="5357812"/>
          </a:xfrm>
        </p:spPr>
        <p:txBody>
          <a:bodyPr rtlCol="0">
            <a:normAutofit fontScale="25000" lnSpcReduction="20000"/>
          </a:bodyPr>
          <a:lstStyle/>
          <a:p>
            <a:pPr>
              <a:spcAft>
                <a:spcPts val="0"/>
              </a:spcAft>
              <a:buFont typeface="Arial" pitchFamily="34" charset="0"/>
              <a:buChar char="•"/>
              <a:defRPr/>
            </a:pPr>
            <a:r>
              <a:rPr lang="it-IT" sz="8000" dirty="0"/>
              <a:t>l’approccio </a:t>
            </a:r>
            <a:r>
              <a:rPr lang="it-IT" sz="8000" dirty="0" err="1"/>
              <a:t>consequenzialista</a:t>
            </a:r>
            <a:r>
              <a:rPr lang="it-IT" sz="8000" dirty="0"/>
              <a:t>, vicino all’utilitarismo, dove il limite morale sta soltanto nella bontà del fine che la ricerca persegue; per cui i costi connessi dovranno essere bilanciati dai benefici che si è previsto di ottenere. In questa prospettiva, le ricerche sulla salute rappresentano un interesse collettivo, pertanto i rischi legati alla ricerca – che riguardano pochi soggetti – dovranno essere minimizzati ai partecipanti; (contesto anglosassone/americano)</a:t>
            </a:r>
          </a:p>
          <a:p>
            <a:pPr>
              <a:spcAft>
                <a:spcPts val="0"/>
              </a:spcAft>
              <a:buFont typeface="Arial" pitchFamily="34" charset="0"/>
              <a:buChar char="•"/>
              <a:defRPr/>
            </a:pPr>
            <a:r>
              <a:rPr lang="it-IT" sz="8000" dirty="0"/>
              <a:t>l’approccio deontologico, che invece insiste sia sui diritti di autonomia e di riservatezza dei soggetti partecipanti ad un’indagine, sia sui doveri dello studioso di “proteggere” a qualunque prezzo tali diritti; (contesto europeo)</a:t>
            </a:r>
          </a:p>
          <a:p>
            <a:pPr>
              <a:spcAft>
                <a:spcPts val="0"/>
              </a:spcAft>
              <a:buFont typeface="Arial" pitchFamily="34" charset="0"/>
              <a:buChar char="•"/>
              <a:defRPr/>
            </a:pPr>
            <a:r>
              <a:rPr lang="it-IT" sz="8000" dirty="0"/>
              <a:t>l’etica della responsabilità</a:t>
            </a:r>
            <a:r>
              <a:rPr lang="it-IT" sz="8000" i="1" dirty="0"/>
              <a:t> </a:t>
            </a:r>
            <a:r>
              <a:rPr lang="it-IT" sz="8000" dirty="0"/>
              <a:t>(</a:t>
            </a:r>
            <a:r>
              <a:rPr lang="it-IT" sz="8000" i="1" dirty="0" err="1"/>
              <a:t>ethics</a:t>
            </a:r>
            <a:r>
              <a:rPr lang="it-IT" sz="8000" i="1" dirty="0"/>
              <a:t> </a:t>
            </a:r>
            <a:r>
              <a:rPr lang="it-IT" sz="8000" i="1" dirty="0" err="1"/>
              <a:t>of</a:t>
            </a:r>
            <a:r>
              <a:rPr lang="it-IT" sz="8000" i="1" dirty="0"/>
              <a:t> care</a:t>
            </a:r>
            <a:r>
              <a:rPr lang="it-IT" sz="8000" dirty="0"/>
              <a:t>), proposta da approcci femministi e comunitari, sottolinea l’importanza delle relazioni personali fra ricercatori e soggetti coinvolti nella ricerca e stabilisce regole improntate al reciproco beneficio. Il ricercatore, per orientare la propria condotta, dovrebbe chiedersi che cosa proverebbe se fosse trattato nello stesso modo in cui propone di trattare i soggetti della ricerca</a:t>
            </a:r>
          </a:p>
          <a:p>
            <a:pPr>
              <a:spcAft>
                <a:spcPts val="0"/>
              </a:spcAft>
              <a:buFont typeface="Arial" pitchFamily="34" charset="0"/>
              <a:buChar char="•"/>
              <a:defRPr/>
            </a:pPr>
            <a:r>
              <a:rPr lang="it-IT" sz="8000" dirty="0"/>
              <a:t>Se l’ambiente anglosassone-americano si orienta in prevalenza verso il primo approccio e secondo, in realtà stanno emergendo posizioni “ibride” (come quella della responsabilità) o alternative (come l’etica delle virtù e la </a:t>
            </a:r>
            <a:r>
              <a:rPr lang="it-IT" sz="8000" i="1" dirty="0"/>
              <a:t>open source </a:t>
            </a:r>
            <a:r>
              <a:rPr lang="it-IT" sz="8000" i="1" dirty="0" err="1"/>
              <a:t>ethics</a:t>
            </a:r>
            <a:r>
              <a:rPr lang="it-IT" sz="8000" dirty="0"/>
              <a:t>)</a:t>
            </a:r>
            <a:r>
              <a:rPr lang="it-IT" sz="6200" dirty="0"/>
              <a:t> </a:t>
            </a:r>
          </a:p>
          <a:p>
            <a:pPr>
              <a:spcAft>
                <a:spcPts val="0"/>
              </a:spcAft>
              <a:buFont typeface="Arial" pitchFamily="34" charset="0"/>
              <a:buChar char="•"/>
              <a:defRPr/>
            </a:pPr>
            <a:endParaRPr lang="it-IT" dirty="0"/>
          </a:p>
        </p:txBody>
      </p:sp>
    </p:spTree>
    <p:extLst>
      <p:ext uri="{BB962C8B-B14F-4D97-AF65-F5344CB8AC3E}">
        <p14:creationId xmlns:p14="http://schemas.microsoft.com/office/powerpoint/2010/main" val="39275431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547144" y="332657"/>
            <a:ext cx="8229600" cy="5768975"/>
          </a:xfrm>
        </p:spPr>
        <p:txBody>
          <a:bodyPr rtlCol="0">
            <a:normAutofit/>
          </a:bodyPr>
          <a:lstStyle/>
          <a:p>
            <a:pPr>
              <a:spcAft>
                <a:spcPts val="0"/>
              </a:spcAft>
              <a:buNone/>
              <a:defRPr/>
            </a:pPr>
            <a:r>
              <a:rPr lang="it-IT" dirty="0"/>
              <a:t>Le difficoltà legate alla ricerca sociale online riguardano soprattutto la tutela dell’anonimato e il consenso informato dei partecipanti [</a:t>
            </a:r>
            <a:r>
              <a:rPr lang="it-IT" dirty="0" err="1"/>
              <a:t>Elgesem</a:t>
            </a:r>
            <a:r>
              <a:rPr lang="it-IT" dirty="0"/>
              <a:t> 2002; Hudson, </a:t>
            </a:r>
            <a:r>
              <a:rPr lang="it-IT" dirty="0" err="1"/>
              <a:t>Bruckman</a:t>
            </a:r>
            <a:r>
              <a:rPr lang="it-IT" dirty="0"/>
              <a:t> 2004; </a:t>
            </a:r>
            <a:r>
              <a:rPr lang="it-IT" dirty="0" err="1"/>
              <a:t>Barnes</a:t>
            </a:r>
            <a:r>
              <a:rPr lang="it-IT" dirty="0"/>
              <a:t> 2004; </a:t>
            </a:r>
            <a:r>
              <a:rPr lang="it-IT" dirty="0" err="1"/>
              <a:t>Ess</a:t>
            </a:r>
            <a:r>
              <a:rPr lang="it-IT" dirty="0"/>
              <a:t> 2007]. </a:t>
            </a:r>
          </a:p>
          <a:p>
            <a:pPr>
              <a:spcAft>
                <a:spcPts val="0"/>
              </a:spcAft>
              <a:buNone/>
              <a:defRPr/>
            </a:pPr>
            <a:r>
              <a:rPr lang="it-IT" dirty="0" err="1"/>
              <a:t>Nosek</a:t>
            </a:r>
            <a:r>
              <a:rPr lang="it-IT" dirty="0"/>
              <a:t> </a:t>
            </a:r>
            <a:r>
              <a:rPr lang="it-IT" i="1" dirty="0"/>
              <a:t>et al</a:t>
            </a:r>
            <a:r>
              <a:rPr lang="it-IT" dirty="0"/>
              <a:t>., riferendosi a studi sperimentali in campo psicologico, segnalano tre differenze tra gli studi svolti in laboratorio e gli studi condotti su Internet: l’assenza del ricercatore, l’incertezza rispetto ad un adeguato consenso informato e la potenziale perdita di anonimato o di riservatezza. La protezione della privacy dei partecipanti fa riferimento, in particolare, ai possibili problemi correlati alla trasmissione e conservazione dei dati (che possono essere intercettati da terzi) [</a:t>
            </a:r>
            <a:r>
              <a:rPr lang="it-IT" dirty="0" err="1"/>
              <a:t>Nosek</a:t>
            </a:r>
            <a:r>
              <a:rPr lang="it-IT" dirty="0"/>
              <a:t> </a:t>
            </a:r>
            <a:r>
              <a:rPr lang="it-IT" i="1" dirty="0" err="1"/>
              <a:t>et</a:t>
            </a:r>
            <a:r>
              <a:rPr lang="it-IT" i="1" dirty="0"/>
              <a:t> al.</a:t>
            </a:r>
            <a:r>
              <a:rPr lang="it-IT" dirty="0"/>
              <a:t> 2002]</a:t>
            </a:r>
          </a:p>
        </p:txBody>
      </p:sp>
    </p:spTree>
    <p:extLst>
      <p:ext uri="{BB962C8B-B14F-4D97-AF65-F5344CB8AC3E}">
        <p14:creationId xmlns:p14="http://schemas.microsoft.com/office/powerpoint/2010/main" val="17371015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89D9DA0-F40C-436F-A08E-7C30D9AEECEF}"/>
              </a:ext>
            </a:extLst>
          </p:cNvPr>
          <p:cNvSpPr>
            <a:spLocks noGrp="1"/>
          </p:cNvSpPr>
          <p:nvPr>
            <p:ph idx="1"/>
          </p:nvPr>
        </p:nvSpPr>
        <p:spPr>
          <a:xfrm>
            <a:off x="6834554" y="1825625"/>
            <a:ext cx="4519246" cy="4351338"/>
          </a:xfrm>
        </p:spPr>
        <p:txBody>
          <a:bodyPr/>
          <a:lstStyle/>
          <a:p>
            <a:pPr marL="0" indent="0">
              <a:buNone/>
            </a:pPr>
            <a:r>
              <a:rPr lang="it-IT" dirty="0">
                <a:hlinkClick r:id="rId2"/>
              </a:rPr>
              <a:t>https://aoir.org/wp-content/uploads/2017/01/aoir_ethics_graphic_2016.pdf</a:t>
            </a:r>
            <a:endParaRPr lang="it-IT" dirty="0"/>
          </a:p>
          <a:p>
            <a:pPr marL="0" indent="0">
              <a:buNone/>
            </a:pPr>
            <a:endParaRPr lang="it-IT" dirty="0"/>
          </a:p>
          <a:p>
            <a:pPr marL="0" indent="0">
              <a:buNone/>
            </a:pPr>
            <a:endParaRPr lang="it-IT" dirty="0"/>
          </a:p>
        </p:txBody>
      </p:sp>
      <p:pic>
        <p:nvPicPr>
          <p:cNvPr id="4" name="Segnaposto immagine 5" descr="Ethics">
            <a:extLst>
              <a:ext uri="{FF2B5EF4-FFF2-40B4-BE49-F238E27FC236}">
                <a16:creationId xmlns:a16="http://schemas.microsoft.com/office/drawing/2014/main" id="{46D055D4-F167-46D3-9828-3782189D3F7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568569" y="1564481"/>
            <a:ext cx="5202129" cy="4873625"/>
          </a:xfrm>
          <a:prstGeom prst="rect">
            <a:avLst/>
          </a:prstGeom>
        </p:spPr>
      </p:pic>
      <p:sp>
        <p:nvSpPr>
          <p:cNvPr id="5" name="Rettangolo arrotondato 2">
            <a:extLst>
              <a:ext uri="{FF2B5EF4-FFF2-40B4-BE49-F238E27FC236}">
                <a16:creationId xmlns:a16="http://schemas.microsoft.com/office/drawing/2014/main" id="{FFDEC4E4-74CB-4ED1-95C3-AADA2A34E4E1}"/>
              </a:ext>
            </a:extLst>
          </p:cNvPr>
          <p:cNvSpPr/>
          <p:nvPr/>
        </p:nvSpPr>
        <p:spPr>
          <a:xfrm>
            <a:off x="1639851" y="100645"/>
            <a:ext cx="7704856"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600" dirty="0" err="1"/>
              <a:t>Association</a:t>
            </a:r>
            <a:r>
              <a:rPr lang="it-IT" sz="3600" dirty="0"/>
              <a:t> of Internet </a:t>
            </a:r>
            <a:r>
              <a:rPr lang="it-IT" sz="3600" dirty="0" err="1"/>
              <a:t>Researchers</a:t>
            </a:r>
            <a:endParaRPr lang="it-IT" sz="3600" dirty="0"/>
          </a:p>
        </p:txBody>
      </p:sp>
      <p:sp>
        <p:nvSpPr>
          <p:cNvPr id="6" name="Rettangolo 5">
            <a:extLst>
              <a:ext uri="{FF2B5EF4-FFF2-40B4-BE49-F238E27FC236}">
                <a16:creationId xmlns:a16="http://schemas.microsoft.com/office/drawing/2014/main" id="{CF0D5249-CE57-4C80-A9BB-5C755D52D11F}"/>
              </a:ext>
            </a:extLst>
          </p:cNvPr>
          <p:cNvSpPr/>
          <p:nvPr/>
        </p:nvSpPr>
        <p:spPr>
          <a:xfrm>
            <a:off x="6593595" y="4001293"/>
            <a:ext cx="5400600" cy="52322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it-IT" sz="2800" dirty="0"/>
              <a:t>http://aoir.org/</a:t>
            </a:r>
          </a:p>
        </p:txBody>
      </p:sp>
    </p:spTree>
    <p:extLst>
      <p:ext uri="{BB962C8B-B14F-4D97-AF65-F5344CB8AC3E}">
        <p14:creationId xmlns:p14="http://schemas.microsoft.com/office/powerpoint/2010/main" val="972005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DEC5E2-0218-41DB-89A6-6AC54B42DF52}"/>
              </a:ext>
            </a:extLst>
          </p:cNvPr>
          <p:cNvSpPr>
            <a:spLocks noGrp="1"/>
          </p:cNvSpPr>
          <p:nvPr>
            <p:ph type="title"/>
          </p:nvPr>
        </p:nvSpPr>
        <p:spPr>
          <a:xfrm>
            <a:off x="838200" y="365125"/>
            <a:ext cx="10515600" cy="959583"/>
          </a:xfrm>
        </p:spPr>
        <p:txBody>
          <a:bodyPr/>
          <a:lstStyle/>
          <a:p>
            <a:pPr algn="ctr"/>
            <a:r>
              <a:rPr lang="it-IT" b="1" dirty="0">
                <a:effectLst>
                  <a:outerShdw blurRad="38100" dist="38100" dir="2700000" algn="tl">
                    <a:srgbClr val="000000">
                      <a:alpha val="43137"/>
                    </a:srgbClr>
                  </a:outerShdw>
                </a:effectLst>
              </a:rPr>
              <a:t>AOIR – Ethical guidelines 3.0</a:t>
            </a:r>
          </a:p>
        </p:txBody>
      </p:sp>
      <p:sp>
        <p:nvSpPr>
          <p:cNvPr id="3" name="Segnaposto contenuto 2">
            <a:extLst>
              <a:ext uri="{FF2B5EF4-FFF2-40B4-BE49-F238E27FC236}">
                <a16:creationId xmlns:a16="http://schemas.microsoft.com/office/drawing/2014/main" id="{944DB706-76C6-437A-B194-FC5A16DAA6F3}"/>
              </a:ext>
            </a:extLst>
          </p:cNvPr>
          <p:cNvSpPr>
            <a:spLocks noGrp="1"/>
          </p:cNvSpPr>
          <p:nvPr>
            <p:ph idx="1"/>
          </p:nvPr>
        </p:nvSpPr>
        <p:spPr>
          <a:xfrm>
            <a:off x="838200" y="1324708"/>
            <a:ext cx="10515600" cy="4852255"/>
          </a:xfrm>
        </p:spPr>
        <p:txBody>
          <a:bodyPr/>
          <a:lstStyle/>
          <a:p>
            <a:pPr>
              <a:buFont typeface="Wingdings" panose="05000000000000000000" pitchFamily="2" charset="2"/>
              <a:buChar char="§"/>
            </a:pPr>
            <a:r>
              <a:rPr lang="it-IT" dirty="0"/>
              <a:t>Consenso informato quando si usano Big Data</a:t>
            </a:r>
          </a:p>
          <a:p>
            <a:pPr>
              <a:buFont typeface="Wingdings" panose="05000000000000000000" pitchFamily="2" charset="2"/>
              <a:buChar char="ü"/>
            </a:pPr>
            <a:r>
              <a:rPr lang="it-IT" dirty="0"/>
              <a:t>Pseudo-anonimizzare i dati: cancellare nomi o altri riferimenti che possano condurre all’identità dei soggetti</a:t>
            </a:r>
          </a:p>
          <a:p>
            <a:pPr>
              <a:buFont typeface="Wingdings" panose="05000000000000000000" pitchFamily="2" charset="2"/>
              <a:buChar char="ü"/>
            </a:pPr>
            <a:r>
              <a:rPr lang="it-IT" dirty="0"/>
              <a:t>Chiedere il consenso informato a specifici soggetti</a:t>
            </a:r>
          </a:p>
          <a:p>
            <a:pPr>
              <a:buFont typeface="Wingdings" panose="05000000000000000000" pitchFamily="2" charset="2"/>
              <a:buChar char="ü"/>
            </a:pPr>
            <a:endParaRPr lang="it-IT" dirty="0"/>
          </a:p>
          <a:p>
            <a:pPr>
              <a:buFont typeface="Wingdings" panose="05000000000000000000" pitchFamily="2" charset="2"/>
              <a:buChar char="§"/>
            </a:pPr>
            <a:r>
              <a:rPr lang="it-IT" dirty="0"/>
              <a:t>Proteggere il ricercatore (es. </a:t>
            </a:r>
            <a:r>
              <a:rPr lang="it-IT" dirty="0" err="1"/>
              <a:t>gamergate</a:t>
            </a:r>
            <a:r>
              <a:rPr lang="it-IT" dirty="0"/>
              <a:t>)</a:t>
            </a:r>
          </a:p>
          <a:p>
            <a:pPr marL="0" indent="0">
              <a:buNone/>
            </a:pPr>
            <a:endParaRPr lang="it-IT" dirty="0"/>
          </a:p>
        </p:txBody>
      </p:sp>
    </p:spTree>
    <p:extLst>
      <p:ext uri="{BB962C8B-B14F-4D97-AF65-F5344CB8AC3E}">
        <p14:creationId xmlns:p14="http://schemas.microsoft.com/office/powerpoint/2010/main" val="1159603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3466" y="1070321"/>
            <a:ext cx="7376666" cy="3672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ttangolo arrotondato 3"/>
          <p:cNvSpPr/>
          <p:nvPr/>
        </p:nvSpPr>
        <p:spPr>
          <a:xfrm>
            <a:off x="2683986" y="5586717"/>
            <a:ext cx="655272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Fonte: </a:t>
            </a:r>
            <a:r>
              <a:rPr lang="en-US" dirty="0"/>
              <a:t>Flicker S, </a:t>
            </a:r>
            <a:r>
              <a:rPr lang="en-US" dirty="0" err="1"/>
              <a:t>Haans</a:t>
            </a:r>
            <a:r>
              <a:rPr lang="en-US" dirty="0"/>
              <a:t> D, Skinner H. (2004),</a:t>
            </a:r>
            <a:endParaRPr lang="it-IT" dirty="0"/>
          </a:p>
          <a:p>
            <a:r>
              <a:rPr lang="en-US" b="1" dirty="0"/>
              <a:t>Ethical dilemmas in research on Internet communities, </a:t>
            </a:r>
            <a:r>
              <a:rPr lang="it-IT" i="1" dirty="0"/>
              <a:t>Qualitative Health </a:t>
            </a:r>
            <a:r>
              <a:rPr lang="it-IT" i="1" dirty="0" err="1"/>
              <a:t>Research</a:t>
            </a:r>
            <a:r>
              <a:rPr lang="it-IT" i="1" dirty="0"/>
              <a:t>, </a:t>
            </a:r>
            <a:r>
              <a:rPr lang="it-IT" dirty="0"/>
              <a:t>14: 124–134</a:t>
            </a:r>
            <a:r>
              <a:rPr lang="en-US" dirty="0"/>
              <a:t> </a:t>
            </a:r>
            <a:endParaRPr lang="it-IT" dirty="0"/>
          </a:p>
        </p:txBody>
      </p:sp>
    </p:spTree>
    <p:extLst>
      <p:ext uri="{BB962C8B-B14F-4D97-AF65-F5344CB8AC3E}">
        <p14:creationId xmlns:p14="http://schemas.microsoft.com/office/powerpoint/2010/main" val="41682791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504" y="908720"/>
            <a:ext cx="8208912"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ttangolo arrotondato 5"/>
          <p:cNvSpPr/>
          <p:nvPr/>
        </p:nvSpPr>
        <p:spPr>
          <a:xfrm>
            <a:off x="2783632" y="5733256"/>
            <a:ext cx="655272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Fonte: </a:t>
            </a:r>
            <a:r>
              <a:rPr lang="en-US" dirty="0"/>
              <a:t>Flicker S, </a:t>
            </a:r>
            <a:r>
              <a:rPr lang="en-US" dirty="0" err="1"/>
              <a:t>Haans</a:t>
            </a:r>
            <a:r>
              <a:rPr lang="en-US" dirty="0"/>
              <a:t> D, Skinner H. (2004),</a:t>
            </a:r>
            <a:endParaRPr lang="it-IT" dirty="0"/>
          </a:p>
          <a:p>
            <a:r>
              <a:rPr lang="en-US" b="1" dirty="0"/>
              <a:t>Ethical dilemmas in research on Internet communities, </a:t>
            </a:r>
            <a:r>
              <a:rPr lang="it-IT" i="1" dirty="0"/>
              <a:t>Qualitative Health </a:t>
            </a:r>
            <a:r>
              <a:rPr lang="it-IT" i="1" dirty="0" err="1"/>
              <a:t>Research</a:t>
            </a:r>
            <a:r>
              <a:rPr lang="it-IT" i="1" dirty="0"/>
              <a:t>, </a:t>
            </a:r>
            <a:r>
              <a:rPr lang="it-IT" dirty="0"/>
              <a:t>14: 124–134</a:t>
            </a:r>
            <a:r>
              <a:rPr lang="en-US" dirty="0"/>
              <a:t> </a:t>
            </a:r>
            <a:endParaRPr lang="it-IT" dirty="0"/>
          </a:p>
        </p:txBody>
      </p:sp>
    </p:spTree>
    <p:extLst>
      <p:ext uri="{BB962C8B-B14F-4D97-AF65-F5344CB8AC3E}">
        <p14:creationId xmlns:p14="http://schemas.microsoft.com/office/powerpoint/2010/main" val="2140702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512" y="980728"/>
            <a:ext cx="7632848" cy="4104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ttangolo arrotondato 4"/>
          <p:cNvSpPr/>
          <p:nvPr/>
        </p:nvSpPr>
        <p:spPr>
          <a:xfrm>
            <a:off x="2243572" y="5627748"/>
            <a:ext cx="655272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t>Fonte: </a:t>
            </a:r>
            <a:r>
              <a:rPr lang="en-US" dirty="0"/>
              <a:t>Flicker S, </a:t>
            </a:r>
            <a:r>
              <a:rPr lang="en-US" dirty="0" err="1"/>
              <a:t>Haans</a:t>
            </a:r>
            <a:r>
              <a:rPr lang="en-US" dirty="0"/>
              <a:t> D, Skinner H. (2004),</a:t>
            </a:r>
            <a:endParaRPr lang="it-IT" dirty="0"/>
          </a:p>
          <a:p>
            <a:r>
              <a:rPr lang="en-US" b="1" dirty="0"/>
              <a:t>Ethical dilemmas in research on Internet communities, </a:t>
            </a:r>
            <a:r>
              <a:rPr lang="it-IT" i="1" dirty="0"/>
              <a:t>Qualitative Health </a:t>
            </a:r>
            <a:r>
              <a:rPr lang="it-IT" i="1" dirty="0" err="1"/>
              <a:t>Research</a:t>
            </a:r>
            <a:r>
              <a:rPr lang="it-IT" i="1" dirty="0"/>
              <a:t>, </a:t>
            </a:r>
            <a:r>
              <a:rPr lang="it-IT" dirty="0"/>
              <a:t>14: 124–134</a:t>
            </a:r>
            <a:r>
              <a:rPr lang="en-US" dirty="0"/>
              <a:t> </a:t>
            </a:r>
            <a:endParaRPr lang="it-IT" dirty="0"/>
          </a:p>
        </p:txBody>
      </p:sp>
    </p:spTree>
    <p:extLst>
      <p:ext uri="{BB962C8B-B14F-4D97-AF65-F5344CB8AC3E}">
        <p14:creationId xmlns:p14="http://schemas.microsoft.com/office/powerpoint/2010/main" val="4254532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1200" y="260648"/>
            <a:ext cx="7239000" cy="6195088"/>
          </a:xfrm>
        </p:spPr>
        <p:txBody>
          <a:bodyPr>
            <a:normAutofit fontScale="92500" lnSpcReduction="20000"/>
          </a:bodyPr>
          <a:lstStyle/>
          <a:p>
            <a:pPr marL="514350" indent="-514350">
              <a:buAutoNum type="alphaLcPeriod"/>
            </a:pPr>
            <a:r>
              <a:rPr lang="it-IT" i="1" dirty="0">
                <a:solidFill>
                  <a:schemeClr val="accent2">
                    <a:lumMod val="75000"/>
                  </a:schemeClr>
                </a:solidFill>
              </a:rPr>
              <a:t>fenomeni sociali che esistono soltanto online</a:t>
            </a:r>
          </a:p>
          <a:p>
            <a:pPr marL="0" indent="0">
              <a:buNone/>
            </a:pPr>
            <a:endParaRPr lang="it-IT" i="1" dirty="0"/>
          </a:p>
          <a:p>
            <a:pPr marL="0" indent="0">
              <a:buNone/>
            </a:pPr>
            <a:r>
              <a:rPr lang="it-IT" dirty="0"/>
              <a:t>Ricerche condotte su gruppi e comunità di persone che interagiscono esclusivamente attraverso Internet e che non hanno contatti offline. </a:t>
            </a:r>
          </a:p>
          <a:p>
            <a:pPr marL="0" indent="0">
              <a:buNone/>
            </a:pPr>
            <a:r>
              <a:rPr lang="it-IT" dirty="0"/>
              <a:t>Un esempio è costituito dai membri di gruppi di sostegno online, formati da persone che condividono un medesimo problema e si scambiano informazioni e supporto emotivo, senza avere interazioni faccia a faccia, ma soltanto comunicazioni mediate da computer. </a:t>
            </a:r>
          </a:p>
          <a:p>
            <a:pPr marL="0" indent="0">
              <a:buNone/>
            </a:pPr>
            <a:r>
              <a:rPr lang="it-IT" dirty="0"/>
              <a:t>In questi casi, si possono esaminare soltanto le interazioni mediate da computer e il modo in cui le persone presentano loro stesse nel cyberspazio. Studi di questo tipo sono stati portati avanti da </a:t>
            </a:r>
            <a:r>
              <a:rPr lang="it-IT" dirty="0" err="1"/>
              <a:t>Walstrom</a:t>
            </a:r>
            <a:r>
              <a:rPr lang="it-IT" dirty="0"/>
              <a:t> [2000; 2004a; 2004b], che si è dedicato alle persone con disturbi alimentari, e da </a:t>
            </a:r>
            <a:r>
              <a:rPr lang="it-IT" dirty="0" err="1"/>
              <a:t>LeBesco</a:t>
            </a:r>
            <a:r>
              <a:rPr lang="it-IT" dirty="0"/>
              <a:t> [2004] sulle persone in sovrappeso</a:t>
            </a:r>
          </a:p>
        </p:txBody>
      </p:sp>
    </p:spTree>
    <p:extLst>
      <p:ext uri="{BB962C8B-B14F-4D97-AF65-F5344CB8AC3E}">
        <p14:creationId xmlns:p14="http://schemas.microsoft.com/office/powerpoint/2010/main" val="18735543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588680"/>
          </a:xfrm>
        </p:spPr>
        <p:txBody>
          <a:bodyPr>
            <a:normAutofit fontScale="90000"/>
          </a:bodyPr>
          <a:lstStyle/>
          <a:p>
            <a:r>
              <a:rPr lang="it-IT" dirty="0"/>
              <a:t>Letture consigliate</a:t>
            </a:r>
          </a:p>
        </p:txBody>
      </p:sp>
      <p:sp>
        <p:nvSpPr>
          <p:cNvPr id="3" name="Segnaposto contenuto 2"/>
          <p:cNvSpPr>
            <a:spLocks noGrp="1"/>
          </p:cNvSpPr>
          <p:nvPr>
            <p:ph idx="1"/>
          </p:nvPr>
        </p:nvSpPr>
        <p:spPr/>
        <p:txBody>
          <a:bodyPr>
            <a:normAutofit lnSpcReduction="10000"/>
          </a:bodyPr>
          <a:lstStyle/>
          <a:p>
            <a:r>
              <a:rPr lang="it-IT" dirty="0"/>
              <a:t>Alessandro </a:t>
            </a:r>
            <a:r>
              <a:rPr lang="it-IT" dirty="0" err="1"/>
              <a:t>Caliandro</a:t>
            </a:r>
            <a:r>
              <a:rPr lang="it-IT"/>
              <a:t>, Alessandro Gandini, I metodi digitali nella ricerca sociale, Carocci 2019.</a:t>
            </a:r>
          </a:p>
          <a:p>
            <a:r>
              <a:rPr lang="en-US"/>
              <a:t>Garcia </a:t>
            </a:r>
            <a:r>
              <a:rPr lang="en-US" dirty="0"/>
              <a:t>A.C., </a:t>
            </a:r>
            <a:r>
              <a:rPr lang="en-US" dirty="0" err="1"/>
              <a:t>Standlee</a:t>
            </a:r>
            <a:r>
              <a:rPr lang="en-US" dirty="0"/>
              <a:t> A.I., </a:t>
            </a:r>
            <a:r>
              <a:rPr lang="en-US" dirty="0" err="1"/>
              <a:t>Bechkoff</a:t>
            </a:r>
            <a:r>
              <a:rPr lang="en-US" dirty="0"/>
              <a:t> J., Cui Y. (2009), </a:t>
            </a:r>
            <a:r>
              <a:rPr lang="en-US" i="1" dirty="0"/>
              <a:t>Ethnographic approaches to the Internet and computer-mediated communication</a:t>
            </a:r>
            <a:r>
              <a:rPr lang="en-US" dirty="0"/>
              <a:t>, «Journal of Contemporary Ethnography», 38, 1, pp. 52-84</a:t>
            </a:r>
          </a:p>
          <a:p>
            <a:r>
              <a:rPr lang="en-US" altLang="it-IT" dirty="0"/>
              <a:t>Hine C. (2000), </a:t>
            </a:r>
            <a:r>
              <a:rPr lang="en-US" altLang="it-IT" i="1" dirty="0"/>
              <a:t>Virtual ethnography</a:t>
            </a:r>
            <a:r>
              <a:rPr lang="en-US" altLang="it-IT" dirty="0"/>
              <a:t>, Sage, London</a:t>
            </a:r>
            <a:endParaRPr lang="en-US" dirty="0"/>
          </a:p>
          <a:p>
            <a:r>
              <a:rPr lang="en-GB" altLang="it-IT" dirty="0" err="1"/>
              <a:t>Kozinets</a:t>
            </a:r>
            <a:r>
              <a:rPr lang="en-GB" altLang="it-IT" dirty="0"/>
              <a:t> R.V. (2009), </a:t>
            </a:r>
            <a:r>
              <a:rPr lang="en-GB" altLang="it-IT" i="1" dirty="0" err="1"/>
              <a:t>Netnography</a:t>
            </a:r>
            <a:r>
              <a:rPr lang="en-GB" altLang="it-IT" i="1" dirty="0"/>
              <a:t>. Doing </a:t>
            </a:r>
            <a:r>
              <a:rPr lang="en-GB" altLang="it-IT" i="1" dirty="0" err="1"/>
              <a:t>Etnographic</a:t>
            </a:r>
            <a:r>
              <a:rPr lang="en-GB" altLang="it-IT" i="1" dirty="0"/>
              <a:t> Research Online</a:t>
            </a:r>
            <a:r>
              <a:rPr lang="en-GB" altLang="it-IT" dirty="0"/>
              <a:t>, Sage, London</a:t>
            </a:r>
            <a:endParaRPr lang="en-US" dirty="0"/>
          </a:p>
          <a:p>
            <a:r>
              <a:rPr lang="en-US" dirty="0"/>
              <a:t>Rogers R. (2013), </a:t>
            </a:r>
            <a:r>
              <a:rPr lang="en-US" i="1" dirty="0"/>
              <a:t>Digital methods</a:t>
            </a:r>
            <a:r>
              <a:rPr lang="en-US" dirty="0"/>
              <a:t>, The MIT Press, Cambridge, Massachusetts</a:t>
            </a:r>
          </a:p>
          <a:p>
            <a:endParaRPr lang="it-IT" dirty="0"/>
          </a:p>
          <a:p>
            <a:endParaRPr lang="it-IT" dirty="0"/>
          </a:p>
          <a:p>
            <a:endParaRPr lang="it-IT" dirty="0"/>
          </a:p>
        </p:txBody>
      </p:sp>
    </p:spTree>
    <p:extLst>
      <p:ext uri="{BB962C8B-B14F-4D97-AF65-F5344CB8AC3E}">
        <p14:creationId xmlns:p14="http://schemas.microsoft.com/office/powerpoint/2010/main" val="24897060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300648"/>
          </a:xfrm>
        </p:spPr>
        <p:txBody>
          <a:bodyPr>
            <a:normAutofit fontScale="90000"/>
          </a:bodyPr>
          <a:lstStyle/>
          <a:p>
            <a:pPr algn="ctr"/>
            <a:r>
              <a:rPr lang="it-IT" sz="2400" dirty="0"/>
              <a:t>Riferimenti bibliografici</a:t>
            </a:r>
          </a:p>
        </p:txBody>
      </p:sp>
      <p:sp>
        <p:nvSpPr>
          <p:cNvPr id="3" name="Segnaposto contenuto 2"/>
          <p:cNvSpPr>
            <a:spLocks noGrp="1"/>
          </p:cNvSpPr>
          <p:nvPr>
            <p:ph idx="1"/>
          </p:nvPr>
        </p:nvSpPr>
        <p:spPr>
          <a:xfrm>
            <a:off x="1981200" y="764704"/>
            <a:ext cx="7239000" cy="5691032"/>
          </a:xfrm>
        </p:spPr>
        <p:txBody>
          <a:bodyPr>
            <a:normAutofit fontScale="92500" lnSpcReduction="20000"/>
          </a:bodyPr>
          <a:lstStyle/>
          <a:p>
            <a:pPr>
              <a:buFont typeface="Wingdings" panose="05000000000000000000" pitchFamily="2" charset="2"/>
              <a:buChar char="§"/>
            </a:pPr>
            <a:r>
              <a:rPr lang="en-US" sz="1500" dirty="0" err="1"/>
              <a:t>Bakardjieva</a:t>
            </a:r>
            <a:r>
              <a:rPr lang="en-US" sz="1500" dirty="0"/>
              <a:t> M. (2005), </a:t>
            </a:r>
            <a:r>
              <a:rPr lang="en-US" sz="1500" i="1" dirty="0"/>
              <a:t>Internet society: The Internet in everyday life</a:t>
            </a:r>
            <a:r>
              <a:rPr lang="en-US" sz="1500" dirty="0"/>
              <a:t>, Sage, London.</a:t>
            </a:r>
            <a:endParaRPr lang="it-IT" sz="1500" dirty="0"/>
          </a:p>
          <a:p>
            <a:pPr>
              <a:buFont typeface="Wingdings" panose="05000000000000000000" pitchFamily="2" charset="2"/>
              <a:buChar char="§"/>
            </a:pPr>
            <a:r>
              <a:rPr lang="it-IT" altLang="it-IT" sz="1500" dirty="0"/>
              <a:t>Bertolazzi A., </a:t>
            </a:r>
            <a:r>
              <a:rPr lang="it-IT" altLang="it-IT" sz="1500" i="1" dirty="0"/>
              <a:t>Fare ricerca sociale online. Metodi e tecniche</a:t>
            </a:r>
            <a:r>
              <a:rPr lang="it-IT" altLang="it-IT" sz="1500" dirty="0"/>
              <a:t>, Angeli, Milano, </a:t>
            </a:r>
            <a:r>
              <a:rPr lang="it-IT" altLang="it-IT" sz="1500" i="1" dirty="0"/>
              <a:t>in corso di pubblicazione</a:t>
            </a:r>
          </a:p>
          <a:p>
            <a:pPr>
              <a:buFont typeface="Wingdings" panose="05000000000000000000" pitchFamily="2" charset="2"/>
              <a:buChar char="§"/>
            </a:pPr>
            <a:r>
              <a:rPr lang="en-US" sz="1500" dirty="0"/>
              <a:t>Buchanan E.A. (a </a:t>
            </a:r>
            <a:r>
              <a:rPr lang="en-US" sz="1500" dirty="0" err="1"/>
              <a:t>cura</a:t>
            </a:r>
            <a:r>
              <a:rPr lang="en-US" sz="1500" dirty="0"/>
              <a:t> di) (2004), </a:t>
            </a:r>
            <a:r>
              <a:rPr lang="en-US" sz="1500" i="1" dirty="0"/>
              <a:t>Virtual research ethics: Issues and controversies</a:t>
            </a:r>
            <a:r>
              <a:rPr lang="en-US" sz="1500" dirty="0"/>
              <a:t>, Information Science Publishing, Hershey, PA. </a:t>
            </a:r>
            <a:endParaRPr lang="it-IT" sz="1500" dirty="0"/>
          </a:p>
          <a:p>
            <a:pPr>
              <a:buFont typeface="Wingdings" panose="05000000000000000000" pitchFamily="2" charset="2"/>
              <a:buChar char="§"/>
            </a:pPr>
            <a:r>
              <a:rPr lang="en-US" sz="1500" dirty="0"/>
              <a:t>Campbell A. (2006), </a:t>
            </a:r>
            <a:r>
              <a:rPr lang="en-US" sz="1500" i="1" dirty="0"/>
              <a:t>The search for authenticity: An exploration of an online skinhead news- group</a:t>
            </a:r>
            <a:r>
              <a:rPr lang="en-US" sz="1500" dirty="0"/>
              <a:t>, «New Media &amp; Society», 8, pp. 269-94. </a:t>
            </a:r>
          </a:p>
          <a:p>
            <a:pPr>
              <a:buFont typeface="Wingdings" panose="05000000000000000000" pitchFamily="2" charset="2"/>
              <a:buChar char="§"/>
            </a:pPr>
            <a:r>
              <a:rPr lang="en-US" sz="1500" dirty="0"/>
              <a:t>Gillespie, Alex. (2012), Position exchange: The social development of agency, </a:t>
            </a:r>
            <a:r>
              <a:rPr lang="en-US" sz="1500" i="1" dirty="0"/>
              <a:t>New Ideas in Psychology, 30</a:t>
            </a:r>
            <a:r>
              <a:rPr lang="en-US" sz="1500" dirty="0"/>
              <a:t>(1).</a:t>
            </a:r>
            <a:endParaRPr lang="it-IT" sz="1500" dirty="0"/>
          </a:p>
          <a:p>
            <a:r>
              <a:rPr lang="en-US" sz="1500" dirty="0"/>
              <a:t>Hampton K.N., Wellman B. (1999), </a:t>
            </a:r>
            <a:r>
              <a:rPr lang="en-US" sz="1500" i="1" dirty="0" err="1"/>
              <a:t>Netville</a:t>
            </a:r>
            <a:r>
              <a:rPr lang="en-US" sz="1500" i="1" dirty="0"/>
              <a:t> online and offline: Observing and surveying a wired suburb</a:t>
            </a:r>
            <a:r>
              <a:rPr lang="en-US" sz="1500" dirty="0"/>
              <a:t>, «American Behavioral Scientist», 43, pp. 475-492</a:t>
            </a:r>
            <a:endParaRPr lang="it-IT" sz="1500" dirty="0"/>
          </a:p>
          <a:p>
            <a:pPr>
              <a:buFont typeface="Wingdings" panose="05000000000000000000" pitchFamily="2" charset="2"/>
              <a:buChar char="§"/>
            </a:pPr>
            <a:r>
              <a:rPr lang="en-US" sz="1500" dirty="0" err="1"/>
              <a:t>Lahlou</a:t>
            </a:r>
            <a:r>
              <a:rPr lang="en-US" sz="1500" dirty="0"/>
              <a:t>, S. (2010), </a:t>
            </a:r>
            <a:r>
              <a:rPr lang="en-US" sz="1500" i="1" dirty="0"/>
              <a:t>Digitization and transmission of human experience,</a:t>
            </a:r>
            <a:r>
              <a:rPr lang="en-US" sz="1500" dirty="0"/>
              <a:t> </a:t>
            </a:r>
            <a:r>
              <a:rPr lang="en-US" sz="1500" i="1" dirty="0"/>
              <a:t>Social Science Information</a:t>
            </a:r>
            <a:r>
              <a:rPr lang="en-US" sz="1500" dirty="0"/>
              <a:t>, </a:t>
            </a:r>
            <a:r>
              <a:rPr lang="en-US" sz="1500" i="1" dirty="0"/>
              <a:t>49</a:t>
            </a:r>
            <a:r>
              <a:rPr lang="en-US" sz="1500" dirty="0"/>
              <a:t>(3), pp. 291-327,</a:t>
            </a:r>
          </a:p>
          <a:p>
            <a:pPr>
              <a:buFont typeface="Wingdings" panose="05000000000000000000" pitchFamily="2" charset="2"/>
              <a:buChar char="§"/>
            </a:pPr>
            <a:r>
              <a:rPr lang="en-US" altLang="it-IT" sz="1500" dirty="0" err="1"/>
              <a:t>LeBesco</a:t>
            </a:r>
            <a:r>
              <a:rPr lang="en-US" altLang="it-IT" sz="1500" dirty="0"/>
              <a:t> K. (2004), “Managing visibility, intimacy, and focus in online critical ethnography”, in M.D. Johns, S.L. Chen, G.J. Hall (a </a:t>
            </a:r>
            <a:r>
              <a:rPr lang="en-US" altLang="it-IT" sz="1500" dirty="0" err="1"/>
              <a:t>cura</a:t>
            </a:r>
            <a:r>
              <a:rPr lang="en-US" altLang="it-IT" sz="1500" dirty="0"/>
              <a:t> di), </a:t>
            </a:r>
            <a:r>
              <a:rPr lang="en-US" altLang="it-IT" sz="1500" i="1" dirty="0"/>
              <a:t>Online social research: Methods, issues and ethics</a:t>
            </a:r>
            <a:r>
              <a:rPr lang="en-US" altLang="it-IT" sz="1500" dirty="0"/>
              <a:t>, Peter Lang, New York, pp. 63-79</a:t>
            </a:r>
            <a:endParaRPr lang="it-IT" altLang="it-IT" sz="1500" dirty="0"/>
          </a:p>
          <a:p>
            <a:r>
              <a:rPr lang="en-US" sz="1500" dirty="0"/>
              <a:t>Lyman P., </a:t>
            </a:r>
            <a:r>
              <a:rPr lang="en-US" sz="1500" dirty="0" err="1"/>
              <a:t>Wakeford</a:t>
            </a:r>
            <a:r>
              <a:rPr lang="en-US" sz="1500" dirty="0"/>
              <a:t> N. (1999), </a:t>
            </a:r>
            <a:r>
              <a:rPr lang="en-US" sz="1500" i="1" dirty="0"/>
              <a:t>Introduction: Going into the (virtual) field</a:t>
            </a:r>
            <a:r>
              <a:rPr lang="en-US" sz="1500" dirty="0"/>
              <a:t>, «American Behavioral Scientist», 43, 3, pp. 359-76. </a:t>
            </a:r>
            <a:endParaRPr lang="it-IT" sz="1500" dirty="0"/>
          </a:p>
          <a:p>
            <a:r>
              <a:rPr lang="en-US" sz="1500" dirty="0" err="1"/>
              <a:t>Lysloff</a:t>
            </a:r>
            <a:r>
              <a:rPr lang="en-US" sz="1500" dirty="0"/>
              <a:t> R.T.A. (2003), </a:t>
            </a:r>
            <a:r>
              <a:rPr lang="en-US" sz="1500" i="1" dirty="0"/>
              <a:t>Musical community on the Internet: An on-line ethnography</a:t>
            </a:r>
            <a:r>
              <a:rPr lang="en-US" sz="1500" dirty="0"/>
              <a:t>, «Cultural Anthropology», 18, 2, pp. 233-63.</a:t>
            </a:r>
            <a:endParaRPr lang="it-IT" sz="1500" dirty="0"/>
          </a:p>
          <a:p>
            <a:pPr>
              <a:buFont typeface="Wingdings" panose="05000000000000000000" pitchFamily="2" charset="2"/>
              <a:buChar char="§"/>
            </a:pPr>
            <a:r>
              <a:rPr lang="en-US" sz="1500" dirty="0"/>
              <a:t>Markham A. (2005), “The politics, ethics, and methods of representation in online ethnography”, in </a:t>
            </a:r>
            <a:r>
              <a:rPr lang="en-US" sz="1500" dirty="0" err="1"/>
              <a:t>Denzin</a:t>
            </a:r>
            <a:r>
              <a:rPr lang="en-US" sz="1500" dirty="0"/>
              <a:t> N., Lincoln Y. (a </a:t>
            </a:r>
            <a:r>
              <a:rPr lang="en-US" sz="1500" dirty="0" err="1"/>
              <a:t>cura</a:t>
            </a:r>
            <a:r>
              <a:rPr lang="en-US" sz="1500" dirty="0"/>
              <a:t> di), </a:t>
            </a:r>
            <a:r>
              <a:rPr lang="en-US" sz="1500" i="1" dirty="0"/>
              <a:t>Handbook of Qualitative Research</a:t>
            </a:r>
            <a:r>
              <a:rPr lang="en-US" sz="1500" dirty="0"/>
              <a:t>, 3</a:t>
            </a:r>
            <a:r>
              <a:rPr lang="en-US" sz="1500" baseline="30000" dirty="0"/>
              <a:t>a</a:t>
            </a:r>
            <a:r>
              <a:rPr lang="en-US" sz="1500" dirty="0"/>
              <a:t> ed., Sage, Thousand Oaks CA, pp. 793-820. </a:t>
            </a:r>
            <a:endParaRPr lang="it-IT" sz="1500" dirty="0"/>
          </a:p>
          <a:p>
            <a:pPr>
              <a:buFont typeface="Wingdings" panose="05000000000000000000" pitchFamily="2" charset="2"/>
              <a:buChar char="§"/>
            </a:pPr>
            <a:r>
              <a:rPr lang="en-US" sz="1500" dirty="0"/>
              <a:t>Park, H.W. (2003). Hyperlink network analysis: A new method for the study of social structure on the Web. Connections, 25(1), 49–61, </a:t>
            </a:r>
            <a:endParaRPr lang="it-IT" sz="1600" dirty="0"/>
          </a:p>
          <a:p>
            <a:pPr>
              <a:buFont typeface="Wingdings" panose="05000000000000000000" pitchFamily="2" charset="2"/>
              <a:buChar char="§"/>
            </a:pPr>
            <a:endParaRPr lang="it-IT" altLang="it-IT" sz="1600" dirty="0"/>
          </a:p>
          <a:p>
            <a:pPr>
              <a:buFont typeface="Wingdings" panose="05000000000000000000" pitchFamily="2" charset="2"/>
              <a:buChar char="§"/>
            </a:pPr>
            <a:endParaRPr lang="it-IT" sz="1600" dirty="0"/>
          </a:p>
          <a:p>
            <a:endParaRPr lang="it-IT" dirty="0"/>
          </a:p>
        </p:txBody>
      </p:sp>
    </p:spTree>
    <p:extLst>
      <p:ext uri="{BB962C8B-B14F-4D97-AF65-F5344CB8AC3E}">
        <p14:creationId xmlns:p14="http://schemas.microsoft.com/office/powerpoint/2010/main" val="1108910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20040"/>
            <a:ext cx="7239000" cy="300648"/>
          </a:xfrm>
        </p:spPr>
        <p:txBody>
          <a:bodyPr>
            <a:noAutofit/>
          </a:bodyPr>
          <a:lstStyle/>
          <a:p>
            <a:pPr algn="ctr"/>
            <a:r>
              <a:rPr lang="it-IT" sz="2000" dirty="0"/>
              <a:t>Riferimenti bibliografici</a:t>
            </a:r>
          </a:p>
        </p:txBody>
      </p:sp>
      <p:sp>
        <p:nvSpPr>
          <p:cNvPr id="3" name="Segnaposto contenuto 2"/>
          <p:cNvSpPr>
            <a:spLocks noGrp="1"/>
          </p:cNvSpPr>
          <p:nvPr>
            <p:ph idx="1"/>
          </p:nvPr>
        </p:nvSpPr>
        <p:spPr>
          <a:xfrm>
            <a:off x="1981200" y="764704"/>
            <a:ext cx="7239000" cy="5832648"/>
          </a:xfrm>
        </p:spPr>
        <p:txBody>
          <a:bodyPr>
            <a:normAutofit fontScale="62500" lnSpcReduction="20000"/>
          </a:bodyPr>
          <a:lstStyle/>
          <a:p>
            <a:r>
              <a:rPr lang="en-US" sz="2800" dirty="0" err="1"/>
              <a:t>Paccagnella</a:t>
            </a:r>
            <a:r>
              <a:rPr lang="en-US" sz="2800" dirty="0"/>
              <a:t> L. (1997), </a:t>
            </a:r>
            <a:r>
              <a:rPr lang="en-US" sz="2800" i="1" dirty="0"/>
              <a:t>Getting the seats of your pants dirty: strategies for ethnographic research on virtual communities</a:t>
            </a:r>
            <a:r>
              <a:rPr lang="en-US" sz="2800" dirty="0"/>
              <a:t>, «Journal of Computer Mediated Communication», 3, </a:t>
            </a:r>
            <a:r>
              <a:rPr lang="en-US" sz="2800" dirty="0" err="1"/>
              <a:t>disponibile</a:t>
            </a:r>
            <a:r>
              <a:rPr lang="en-US" sz="2800" dirty="0"/>
              <a:t> al </a:t>
            </a:r>
            <a:r>
              <a:rPr lang="en-US" sz="2800" dirty="0" err="1"/>
              <a:t>sito</a:t>
            </a:r>
            <a:r>
              <a:rPr lang="en-US" sz="2800" dirty="0"/>
              <a:t>: http://onlinelibrary.wiley.com/doi/10.1111/j.1083-6101.1997.tb00065.x/full</a:t>
            </a:r>
            <a:endParaRPr lang="it-IT" sz="2800" dirty="0"/>
          </a:p>
          <a:p>
            <a:r>
              <a:rPr lang="en-US" sz="2800" dirty="0" err="1"/>
              <a:t>Ruhleder</a:t>
            </a:r>
            <a:r>
              <a:rPr lang="en-US" sz="2800" dirty="0"/>
              <a:t> K. (2000), </a:t>
            </a:r>
            <a:r>
              <a:rPr lang="en-US" sz="2800" i="1" dirty="0"/>
              <a:t>The virtual ethnographer: Fieldwork in distributed electronic environments</a:t>
            </a:r>
            <a:r>
              <a:rPr lang="en-US" sz="2800" dirty="0"/>
              <a:t>, «Field Methods», 12, 1, pp. 3-17.</a:t>
            </a:r>
            <a:endParaRPr lang="it-IT" sz="2800" dirty="0"/>
          </a:p>
          <a:p>
            <a:r>
              <a:rPr lang="en-US" altLang="it-IT" sz="2800" dirty="0"/>
              <a:t>Rogers R. (2009), </a:t>
            </a:r>
            <a:r>
              <a:rPr lang="en-US" altLang="it-IT" sz="2800" i="1" dirty="0"/>
              <a:t>The End of the Virtual: Digital Methods</a:t>
            </a:r>
            <a:r>
              <a:rPr lang="en-US" altLang="it-IT" sz="2800" dirty="0"/>
              <a:t>, Amsterdam University Press, Amsterdam</a:t>
            </a:r>
          </a:p>
          <a:p>
            <a:r>
              <a:rPr lang="en-US" sz="2700" i="1" dirty="0" err="1"/>
              <a:t>Shoham</a:t>
            </a:r>
            <a:r>
              <a:rPr lang="en-US" sz="2700" i="1" dirty="0"/>
              <a:t> A. (2004), Flow experiences and image making: An online chat-room ethnography, Psychology and Marketing 21 (10): 855-82</a:t>
            </a:r>
          </a:p>
          <a:p>
            <a:r>
              <a:rPr lang="en-US" sz="2800" dirty="0"/>
              <a:t>Silver D. (2003), “Communication, community, consumption: An ethnographic exploration of an online city”, in B.E. </a:t>
            </a:r>
            <a:r>
              <a:rPr lang="en-US" sz="2800" dirty="0" err="1"/>
              <a:t>Kolko</a:t>
            </a:r>
            <a:r>
              <a:rPr lang="en-US" sz="2800" dirty="0"/>
              <a:t> (a </a:t>
            </a:r>
            <a:r>
              <a:rPr lang="en-US" sz="2800" dirty="0" err="1"/>
              <a:t>cura</a:t>
            </a:r>
            <a:r>
              <a:rPr lang="en-US" sz="2800" dirty="0"/>
              <a:t> di), </a:t>
            </a:r>
            <a:r>
              <a:rPr lang="en-US" sz="2800" i="1" dirty="0"/>
              <a:t>Virtual publics: Policy and community in an electronic age</a:t>
            </a:r>
            <a:r>
              <a:rPr lang="en-US" sz="2800" dirty="0"/>
              <a:t>, pp. 327-54, Columbia University Press, New York. </a:t>
            </a:r>
            <a:endParaRPr lang="it-IT" sz="2800" dirty="0"/>
          </a:p>
          <a:p>
            <a:r>
              <a:rPr lang="en-US" sz="2800" dirty="0" err="1"/>
              <a:t>Thelwall</a:t>
            </a:r>
            <a:r>
              <a:rPr lang="en-US" sz="2800" dirty="0"/>
              <a:t>, M. (2006). Interpreting Social Science Link Analysis Research: A Theoretical Framework. Journal of the American Society for Information Science and </a:t>
            </a:r>
            <a:r>
              <a:rPr lang="en-US" sz="2800" dirty="0" err="1"/>
              <a:t>Tecnology</a:t>
            </a:r>
            <a:r>
              <a:rPr lang="en-US" sz="2800" dirty="0"/>
              <a:t> 57(1):60-68 </a:t>
            </a:r>
          </a:p>
          <a:p>
            <a:r>
              <a:rPr lang="en-US" sz="2800" dirty="0" err="1"/>
              <a:t>Walstrom</a:t>
            </a:r>
            <a:r>
              <a:rPr lang="en-US" sz="2800" dirty="0"/>
              <a:t> M.K. (2000), </a:t>
            </a:r>
            <a:r>
              <a:rPr lang="en-US" sz="2800" i="1" dirty="0"/>
              <a:t>“You know, who’s the thinnest?”: Combating surveillance and creating safety in coping with eating disorders online</a:t>
            </a:r>
            <a:r>
              <a:rPr lang="en-US" sz="2800" dirty="0"/>
              <a:t>, «</a:t>
            </a:r>
            <a:r>
              <a:rPr lang="en-US" sz="2800" dirty="0" err="1"/>
              <a:t>CyberPsychology</a:t>
            </a:r>
            <a:r>
              <a:rPr lang="en-US" sz="2800" dirty="0"/>
              <a:t>», 3, pp. 761-783. </a:t>
            </a:r>
            <a:endParaRPr lang="it-IT" sz="2800" dirty="0"/>
          </a:p>
          <a:p>
            <a:r>
              <a:rPr lang="en-US" sz="2800" dirty="0" err="1"/>
              <a:t>Walstrom</a:t>
            </a:r>
            <a:r>
              <a:rPr lang="en-US" sz="2800" dirty="0"/>
              <a:t> M.K.(2004a), “Ethics and engagement in communication scholarship: Analyzing public, online support groups as researcher/participant-experiencer”, in E.A. Buchanan (a </a:t>
            </a:r>
            <a:r>
              <a:rPr lang="en-US" sz="2800" dirty="0" err="1"/>
              <a:t>cura</a:t>
            </a:r>
            <a:r>
              <a:rPr lang="en-US" sz="2800" dirty="0"/>
              <a:t> di), </a:t>
            </a:r>
            <a:r>
              <a:rPr lang="en-US" sz="2800" i="1" dirty="0"/>
              <a:t>op. cit.</a:t>
            </a:r>
            <a:r>
              <a:rPr lang="en-US" sz="2800" dirty="0"/>
              <a:t>, pp. 174-202.</a:t>
            </a:r>
            <a:endParaRPr lang="it-IT" sz="2800" dirty="0"/>
          </a:p>
        </p:txBody>
      </p:sp>
    </p:spTree>
    <p:extLst>
      <p:ext uri="{BB962C8B-B14F-4D97-AF65-F5344CB8AC3E}">
        <p14:creationId xmlns:p14="http://schemas.microsoft.com/office/powerpoint/2010/main" val="14054298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1981200" y="320040"/>
            <a:ext cx="7239000" cy="588680"/>
          </a:xfrm>
        </p:spPr>
        <p:txBody>
          <a:bodyPr>
            <a:noAutofit/>
          </a:bodyPr>
          <a:lstStyle/>
          <a:p>
            <a:pPr algn="ctr"/>
            <a:r>
              <a:rPr lang="it-IT" sz="2000" dirty="0"/>
              <a:t>Riferimenti bibliografici</a:t>
            </a:r>
          </a:p>
        </p:txBody>
      </p:sp>
      <p:sp>
        <p:nvSpPr>
          <p:cNvPr id="3" name="Segnaposto contenuto 2"/>
          <p:cNvSpPr>
            <a:spLocks noGrp="1"/>
          </p:cNvSpPr>
          <p:nvPr>
            <p:ph idx="1"/>
          </p:nvPr>
        </p:nvSpPr>
        <p:spPr/>
        <p:txBody>
          <a:bodyPr>
            <a:normAutofit/>
          </a:bodyPr>
          <a:lstStyle/>
          <a:p>
            <a:r>
              <a:rPr lang="en-US" sz="1600" dirty="0" err="1"/>
              <a:t>Walstrom</a:t>
            </a:r>
            <a:r>
              <a:rPr lang="en-US" sz="1600" dirty="0"/>
              <a:t> M.K.(2004b), ““Seeing and sensing” online interaction: An interpretive interactionist approach to USENET support group research”, in M.D. Johns, S.L. Chen, G.J. Hall (a </a:t>
            </a:r>
            <a:r>
              <a:rPr lang="en-US" sz="1600" dirty="0" err="1"/>
              <a:t>cura</a:t>
            </a:r>
            <a:r>
              <a:rPr lang="en-US" sz="1600" dirty="0"/>
              <a:t> di), </a:t>
            </a:r>
            <a:r>
              <a:rPr lang="en-US" sz="1600" i="1" dirty="0"/>
              <a:t>op. cit</a:t>
            </a:r>
            <a:r>
              <a:rPr lang="en-US" sz="1600" dirty="0"/>
              <a:t>., pp. 81-97.</a:t>
            </a:r>
            <a:endParaRPr lang="it-IT" sz="1600" dirty="0"/>
          </a:p>
          <a:p>
            <a:r>
              <a:rPr lang="en-US" sz="1500" dirty="0" err="1"/>
              <a:t>Weare</a:t>
            </a:r>
            <a:r>
              <a:rPr lang="en-US" sz="1500" dirty="0"/>
              <a:t> C., Lin W.Y. (2000), </a:t>
            </a:r>
            <a:r>
              <a:rPr lang="en-US" sz="1500" i="1" dirty="0"/>
              <a:t>Content Analysis of the World Wide Web: Opportunities and Challenges</a:t>
            </a:r>
            <a:r>
              <a:rPr lang="en-US" sz="1500" dirty="0"/>
              <a:t>, «Social Science Computer Review», 18, pp. 272-292.</a:t>
            </a:r>
          </a:p>
          <a:p>
            <a:r>
              <a:rPr lang="en-US" sz="1500" dirty="0" err="1"/>
              <a:t>Whitty</a:t>
            </a:r>
            <a:r>
              <a:rPr lang="en-US" sz="1500" dirty="0"/>
              <a:t> M. (2004), “Peering into online bedroom windows: Considering the ethical implications of investigating Internet relationships and sexuality”, in E.A. Buchanan (a </a:t>
            </a:r>
            <a:r>
              <a:rPr lang="en-US" sz="1500" dirty="0" err="1"/>
              <a:t>cura</a:t>
            </a:r>
            <a:r>
              <a:rPr lang="en-US" sz="1500" dirty="0"/>
              <a:t> di), </a:t>
            </a:r>
            <a:r>
              <a:rPr lang="en-US" sz="1500" i="1" dirty="0"/>
              <a:t>op. cit</a:t>
            </a:r>
            <a:r>
              <a:rPr lang="en-US" sz="1500" dirty="0"/>
              <a:t>. pp., 203-18. </a:t>
            </a:r>
            <a:endParaRPr lang="it-IT" sz="1500" dirty="0"/>
          </a:p>
          <a:p>
            <a:r>
              <a:rPr lang="en-US" sz="1500" dirty="0" err="1"/>
              <a:t>Wittel</a:t>
            </a:r>
            <a:r>
              <a:rPr lang="en-US" sz="1500" dirty="0"/>
              <a:t> A. (2000), </a:t>
            </a:r>
            <a:r>
              <a:rPr lang="en-US" sz="1500" i="1" dirty="0"/>
              <a:t>Ethnography on the Move: From Field to Net to Internet</a:t>
            </a:r>
            <a:r>
              <a:rPr lang="en-US" sz="1500" dirty="0"/>
              <a:t>, «Forum: Qualitative Social Research», 1, </a:t>
            </a:r>
            <a:r>
              <a:rPr lang="en-US" sz="1500" dirty="0" err="1"/>
              <a:t>disponibile</a:t>
            </a:r>
            <a:r>
              <a:rPr lang="en-US" sz="1500" dirty="0"/>
              <a:t> al </a:t>
            </a:r>
            <a:r>
              <a:rPr lang="en-US" sz="1500" dirty="0" err="1"/>
              <a:t>sito</a:t>
            </a:r>
            <a:r>
              <a:rPr lang="en-US" sz="1500" dirty="0"/>
              <a:t>: http://nbn-resolving.de/urn:nbn:de:0114-fqs0001213.</a:t>
            </a:r>
            <a:endParaRPr lang="it-IT" sz="1500" dirty="0"/>
          </a:p>
          <a:p>
            <a:pPr marL="0" indent="0">
              <a:buNone/>
            </a:pPr>
            <a:endParaRPr lang="it-IT" dirty="0"/>
          </a:p>
          <a:p>
            <a:endParaRPr lang="it-IT" dirty="0"/>
          </a:p>
        </p:txBody>
      </p:sp>
    </p:spTree>
    <p:extLst>
      <p:ext uri="{BB962C8B-B14F-4D97-AF65-F5344CB8AC3E}">
        <p14:creationId xmlns:p14="http://schemas.microsoft.com/office/powerpoint/2010/main" val="10772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1200" y="332656"/>
            <a:ext cx="7239000" cy="6123080"/>
          </a:xfrm>
        </p:spPr>
        <p:txBody>
          <a:bodyPr>
            <a:normAutofit lnSpcReduction="10000"/>
          </a:bodyPr>
          <a:lstStyle/>
          <a:p>
            <a:pPr marL="0" indent="0">
              <a:buNone/>
            </a:pPr>
            <a:r>
              <a:rPr lang="it-IT" i="1" dirty="0">
                <a:solidFill>
                  <a:schemeClr val="accent2">
                    <a:lumMod val="75000"/>
                  </a:schemeClr>
                </a:solidFill>
              </a:rPr>
              <a:t>b. fenomeni sociali che esistono principalmente online</a:t>
            </a:r>
          </a:p>
          <a:p>
            <a:pPr marL="0" indent="0">
              <a:buNone/>
            </a:pPr>
            <a:r>
              <a:rPr lang="it-IT" dirty="0"/>
              <a:t>situazioni in cui i membri di un gruppo instaurano la maggior parte dei loro contatti attraverso il Web, ma potrebbero avere altresì interazioni nel mondo “reale”. </a:t>
            </a:r>
          </a:p>
          <a:p>
            <a:pPr marL="0" indent="0">
              <a:buNone/>
            </a:pPr>
            <a:r>
              <a:rPr lang="it-IT" dirty="0" err="1"/>
              <a:t>Setting</a:t>
            </a:r>
            <a:r>
              <a:rPr lang="it-IT" dirty="0"/>
              <a:t> di questo tipo sono stati indagati nella ricerca di </a:t>
            </a:r>
            <a:r>
              <a:rPr lang="it-IT" dirty="0" err="1"/>
              <a:t>Lysloff</a:t>
            </a:r>
            <a:r>
              <a:rPr lang="it-IT" dirty="0"/>
              <a:t> [2003] sui compositori di musica computerizzata, che interagivano in prevalenza nel Web e soltanto occasionalmente avevano incontri faccia a faccia; </a:t>
            </a:r>
          </a:p>
          <a:p>
            <a:pPr marL="0" indent="0">
              <a:buNone/>
            </a:pPr>
            <a:r>
              <a:rPr lang="it-IT" dirty="0"/>
              <a:t>nello studio di </a:t>
            </a:r>
            <a:r>
              <a:rPr lang="it-IT" dirty="0" err="1"/>
              <a:t>Whitty</a:t>
            </a:r>
            <a:r>
              <a:rPr lang="it-IT" dirty="0"/>
              <a:t> [2004] sul cybersesso, in cui si considerarono i comportamenti delle persone nel creare una relazione online, pur riconoscendo che una parte di tali relazioni si sarebbe sviluppata in seguito offline </a:t>
            </a:r>
            <a:endParaRPr lang="it-IT" i="1" dirty="0"/>
          </a:p>
          <a:p>
            <a:pPr marL="0" indent="0">
              <a:buNone/>
            </a:pPr>
            <a:endParaRPr lang="it-IT" i="1" dirty="0"/>
          </a:p>
          <a:p>
            <a:pPr marL="0" indent="0">
              <a:buNone/>
            </a:pPr>
            <a:endParaRPr lang="it-IT" i="1" dirty="0"/>
          </a:p>
          <a:p>
            <a:endParaRPr lang="it-IT" dirty="0"/>
          </a:p>
        </p:txBody>
      </p:sp>
    </p:spTree>
    <p:extLst>
      <p:ext uri="{BB962C8B-B14F-4D97-AF65-F5344CB8AC3E}">
        <p14:creationId xmlns:p14="http://schemas.microsoft.com/office/powerpoint/2010/main" val="190493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75520" y="188640"/>
            <a:ext cx="7444680" cy="6624736"/>
          </a:xfrm>
        </p:spPr>
        <p:txBody>
          <a:bodyPr>
            <a:normAutofit fontScale="77500" lnSpcReduction="20000"/>
          </a:bodyPr>
          <a:lstStyle/>
          <a:p>
            <a:pPr marL="0" indent="0">
              <a:buNone/>
            </a:pPr>
            <a:r>
              <a:rPr lang="it-IT" i="1" dirty="0">
                <a:solidFill>
                  <a:schemeClr val="accent2">
                    <a:lumMod val="75000"/>
                  </a:schemeClr>
                </a:solidFill>
              </a:rPr>
              <a:t>c. mondi sociali “multi-situati”</a:t>
            </a:r>
          </a:p>
          <a:p>
            <a:pPr marL="0" indent="0">
              <a:buNone/>
            </a:pPr>
            <a:r>
              <a:rPr lang="it-IT" dirty="0"/>
              <a:t>alcuni fenomeni possono presentare aspetti interessanti che si manifestano sia online, sia offline; il loro esame richiede di includere sia interazioni mediate da computer, sia comunicazioni faccia a faccia. </a:t>
            </a:r>
          </a:p>
          <a:p>
            <a:pPr marL="0" indent="0">
              <a:buNone/>
            </a:pPr>
            <a:r>
              <a:rPr lang="it-IT" dirty="0"/>
              <a:t>Esistono molte ricerche in cui il medesimo fenomeno è stato indagato considerando le interazioni online e approfondendo la conoscenza attraverso tecniche di ricerca offline. </a:t>
            </a:r>
          </a:p>
          <a:p>
            <a:pPr marL="0" indent="0">
              <a:buNone/>
            </a:pPr>
            <a:r>
              <a:rPr lang="it-IT" dirty="0"/>
              <a:t>Un caso è rappresentato dallo studio di Hampton e </a:t>
            </a:r>
            <a:r>
              <a:rPr lang="it-IT" dirty="0" err="1"/>
              <a:t>Wellman</a:t>
            </a:r>
            <a:r>
              <a:rPr lang="it-IT" dirty="0"/>
              <a:t> [2001] su “</a:t>
            </a:r>
            <a:r>
              <a:rPr lang="it-IT" dirty="0" err="1"/>
              <a:t>Netville</a:t>
            </a:r>
            <a:r>
              <a:rPr lang="it-IT" dirty="0"/>
              <a:t>”, una comunità online sperimentale in cui uno dei due autori visse e condusse un’osservazione partecipante, sia virtuale sia faccia a faccia, sulla vita dei membri della comunità.  </a:t>
            </a:r>
          </a:p>
          <a:p>
            <a:pPr marL="0" indent="0">
              <a:buNone/>
            </a:pPr>
            <a:r>
              <a:rPr lang="it-IT" dirty="0"/>
              <a:t>Altre ricerche in cui gli etnografi hanno osservato fenomeni, tenendo conto delle manifestazioni nel cyberspazio e nel mondo fisico, sono quella di Miller e </a:t>
            </a:r>
            <a:r>
              <a:rPr lang="it-IT" dirty="0" err="1"/>
              <a:t>Slater</a:t>
            </a:r>
            <a:r>
              <a:rPr lang="it-IT" dirty="0"/>
              <a:t> [2000] sul modo di utilizzare Internet da parte degli abitanti di Trinidad; </a:t>
            </a:r>
          </a:p>
          <a:p>
            <a:pPr marL="0" indent="0">
              <a:buNone/>
            </a:pPr>
            <a:r>
              <a:rPr lang="it-IT" dirty="0"/>
              <a:t>quella di </a:t>
            </a:r>
            <a:r>
              <a:rPr lang="it-IT" dirty="0" err="1"/>
              <a:t>Kozinets</a:t>
            </a:r>
            <a:r>
              <a:rPr lang="it-IT" dirty="0"/>
              <a:t> [2001] sul mondo dei fan di Star </a:t>
            </a:r>
            <a:r>
              <a:rPr lang="it-IT" dirty="0" err="1"/>
              <a:t>Trek</a:t>
            </a:r>
            <a:r>
              <a:rPr lang="it-IT" dirty="0"/>
              <a:t>; </a:t>
            </a:r>
          </a:p>
          <a:p>
            <a:pPr marL="0" indent="0">
              <a:buNone/>
            </a:pPr>
            <a:r>
              <a:rPr lang="it-IT" dirty="0"/>
              <a:t>la ricerca di Kendall [2002] sulla mascolinità in un pub online; </a:t>
            </a:r>
          </a:p>
          <a:p>
            <a:pPr marL="0" indent="0">
              <a:buNone/>
            </a:pPr>
            <a:r>
              <a:rPr lang="it-IT" dirty="0"/>
              <a:t>lo studio di Clark [2004] su un gruppo di utilizzatori di Linux; </a:t>
            </a:r>
          </a:p>
          <a:p>
            <a:pPr marL="0" indent="0">
              <a:buNone/>
            </a:pPr>
            <a:r>
              <a:rPr lang="it-IT" dirty="0"/>
              <a:t>quello di Jones [2005] sui maschi gay frequentatori di chat room per scopi sessuali  </a:t>
            </a:r>
            <a:endParaRPr lang="it-IT" i="1" dirty="0">
              <a:solidFill>
                <a:schemeClr val="accent2">
                  <a:lumMod val="75000"/>
                </a:schemeClr>
              </a:solidFill>
            </a:endParaRPr>
          </a:p>
          <a:p>
            <a:pPr marL="0" indent="0">
              <a:buNone/>
            </a:pPr>
            <a:endParaRPr lang="it-IT" dirty="0"/>
          </a:p>
        </p:txBody>
      </p:sp>
    </p:spTree>
    <p:extLst>
      <p:ext uri="{BB962C8B-B14F-4D97-AF65-F5344CB8AC3E}">
        <p14:creationId xmlns:p14="http://schemas.microsoft.com/office/powerpoint/2010/main" val="448259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1200" y="476672"/>
            <a:ext cx="7239000" cy="5979064"/>
          </a:xfrm>
        </p:spPr>
        <p:txBody>
          <a:bodyPr/>
          <a:lstStyle/>
          <a:p>
            <a:pPr marL="0" indent="0">
              <a:buNone/>
            </a:pPr>
            <a:r>
              <a:rPr lang="it-IT" i="1" dirty="0">
                <a:solidFill>
                  <a:schemeClr val="accent2">
                    <a:lumMod val="75000"/>
                  </a:schemeClr>
                </a:solidFill>
              </a:rPr>
              <a:t>d. mondo sociale offline come </a:t>
            </a:r>
            <a:r>
              <a:rPr lang="it-IT" i="1" dirty="0" err="1">
                <a:solidFill>
                  <a:schemeClr val="accent2">
                    <a:lumMod val="75000"/>
                  </a:schemeClr>
                </a:solidFill>
              </a:rPr>
              <a:t>setting</a:t>
            </a:r>
            <a:r>
              <a:rPr lang="it-IT" i="1" dirty="0">
                <a:solidFill>
                  <a:schemeClr val="accent2">
                    <a:lumMod val="75000"/>
                  </a:schemeClr>
                </a:solidFill>
              </a:rPr>
              <a:t> di ricerca</a:t>
            </a:r>
            <a:r>
              <a:rPr lang="it-IT" dirty="0">
                <a:solidFill>
                  <a:schemeClr val="accent2">
                    <a:lumMod val="75000"/>
                  </a:schemeClr>
                </a:solidFill>
              </a:rPr>
              <a:t> </a:t>
            </a:r>
          </a:p>
          <a:p>
            <a:pPr marL="0" indent="0">
              <a:buNone/>
            </a:pPr>
            <a:r>
              <a:rPr lang="it-IT" dirty="0"/>
              <a:t>con questa tipologia si intendono quelle indagini etnografiche rivolte a studiare gli effetti di Internet e della comunicazione mediata da computer su aspetti “offline” della vita sociale  </a:t>
            </a:r>
          </a:p>
          <a:p>
            <a:pPr marL="0" indent="0">
              <a:buNone/>
            </a:pPr>
            <a:r>
              <a:rPr lang="it-IT" dirty="0"/>
              <a:t>Garcia </a:t>
            </a:r>
            <a:r>
              <a:rPr lang="it-IT" i="1" dirty="0"/>
              <a:t>et al</a:t>
            </a:r>
            <a:r>
              <a:rPr lang="it-IT" dirty="0"/>
              <a:t>. [2009] rilevano che sono scarsi gli studi di questo genere e citano la ricerca di </a:t>
            </a:r>
            <a:r>
              <a:rPr lang="it-IT" dirty="0" err="1"/>
              <a:t>Bakardjieva</a:t>
            </a:r>
            <a:r>
              <a:rPr lang="it-IT" dirty="0"/>
              <a:t> [2005]</a:t>
            </a:r>
          </a:p>
        </p:txBody>
      </p:sp>
    </p:spTree>
    <p:extLst>
      <p:ext uri="{BB962C8B-B14F-4D97-AF65-F5344CB8AC3E}">
        <p14:creationId xmlns:p14="http://schemas.microsoft.com/office/powerpoint/2010/main" val="357154693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7286</Words>
  <Application>Microsoft Office PowerPoint</Application>
  <PresentationFormat>Widescreen</PresentationFormat>
  <Paragraphs>439</Paragraphs>
  <Slides>63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63</vt:i4>
      </vt:variant>
    </vt:vector>
  </HeadingPairs>
  <TitlesOfParts>
    <vt:vector size="70" baseType="lpstr">
      <vt:lpstr>Arial</vt:lpstr>
      <vt:lpstr>Calibri</vt:lpstr>
      <vt:lpstr>Calibri Light</vt:lpstr>
      <vt:lpstr>Cambria</vt:lpstr>
      <vt:lpstr>Times New Roman</vt:lpstr>
      <vt:lpstr>Wingdings</vt:lpstr>
      <vt:lpstr>Tema di Office</vt:lpstr>
      <vt:lpstr>Dall’etnografia tradizionale  all’etnografia digitale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1. Individuazione dell’oggetto e delle domande di ricerca</vt:lpstr>
      <vt:lpstr>Presentazione standard di PowerPoint</vt:lpstr>
      <vt:lpstr>Research on communities online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Le fasi operative dell’etnografia online</vt:lpstr>
      <vt:lpstr>Presentazione standard di PowerPoint</vt:lpstr>
      <vt:lpstr>DEFINIRE IL CAMPO</vt:lpstr>
      <vt:lpstr>Definire il CAMPO: quali campi online?</vt:lpstr>
      <vt:lpstr>Presentazione standard di PowerPoint</vt:lpstr>
      <vt:lpstr>Definire il CAMPO: motori di ricerca</vt:lpstr>
      <vt:lpstr> Definire il CAMPO: motori di ricerca</vt:lpstr>
      <vt:lpstr>Definire il CAMPO: metamotori di ricerca</vt:lpstr>
      <vt:lpstr>Presentazione standard di PowerPoint</vt:lpstr>
      <vt:lpstr>Definire il CAMPO: Ricerca per KEY-WORD </vt:lpstr>
      <vt:lpstr>Esercitazione  Definire il campo per un ricerca di etnografia digitale </vt:lpstr>
      <vt:lpstr>3. ACCESSO AL CAMPO</vt:lpstr>
      <vt:lpstr>3. ACCESSO AL CAMPO</vt:lpstr>
      <vt:lpstr>3. ACCESSO AL CAMPO</vt:lpstr>
      <vt:lpstr>3. ACCESSO AL CAMPO</vt:lpstr>
      <vt:lpstr>3. ACCESSO AL CAMPO</vt:lpstr>
      <vt:lpstr>4. Tipologia di dati da raccogliere </vt:lpstr>
      <vt:lpstr>Presentazione standard di PowerPoint</vt:lpstr>
      <vt:lpstr>Osservazione online PARTECIPANTE</vt:lpstr>
      <vt:lpstr>Osservazione online NON PARTECIPANTE</vt:lpstr>
      <vt:lpstr>Presentazione standard di PowerPoint</vt:lpstr>
      <vt:lpstr>L’osservatore lurker</vt:lpstr>
      <vt:lpstr>Il lurking passivo</vt:lpstr>
      <vt:lpstr>Il lurking attivo</vt:lpstr>
      <vt:lpstr>Osservazione partecipante e completa</vt:lpstr>
      <vt:lpstr>Presentazione standard di PowerPoint</vt:lpstr>
      <vt:lpstr>Registrare i dati raccolti</vt:lpstr>
      <vt:lpstr>Altre tecniche per la raccolta di dati:  L’intervista offline e online</vt:lpstr>
      <vt:lpstr>6. Analisi DEI DATI: DATI TESTUALI </vt:lpstr>
      <vt:lpstr>6. Analisi DEI DATI: DATI visuali</vt:lpstr>
      <vt:lpstr>6. Analisi DEI DATI: tecniche e strumenti per L’analisi dei dati</vt:lpstr>
      <vt:lpstr>Questioni di ordine metodologico</vt:lpstr>
      <vt:lpstr>Questioni ETICHE</vt:lpstr>
      <vt:lpstr>Alcune posizioni all’interno del dibattito contemporaneo [Ess 2007]: </vt:lpstr>
      <vt:lpstr>Presentazione standard di PowerPoint</vt:lpstr>
      <vt:lpstr>Presentazione standard di PowerPoint</vt:lpstr>
      <vt:lpstr>AOIR – Ethical guidelines 3.0</vt:lpstr>
      <vt:lpstr>Presentazione standard di PowerPoint</vt:lpstr>
      <vt:lpstr>Presentazione standard di PowerPoint</vt:lpstr>
      <vt:lpstr>Presentazione standard di PowerPoint</vt:lpstr>
      <vt:lpstr>Letture consigliate</vt:lpstr>
      <vt:lpstr>Riferimenti bibliografici</vt:lpstr>
      <vt:lpstr>Riferimenti bibliografici</vt:lpstr>
      <vt:lpstr>Riferimenti bibliografici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Dall’etnografia tradizionale  all’etnografia digitale </dc:title>
  <dc:creator>alessia.bertolazzi@unimc.it</dc:creator>
  <cp:lastModifiedBy>alessia.bertolazzi@unimc.it</cp:lastModifiedBy>
  <cp:revision>9</cp:revision>
  <dcterms:created xsi:type="dcterms:W3CDTF">2023-03-02T17:01:03Z</dcterms:created>
  <dcterms:modified xsi:type="dcterms:W3CDTF">2023-03-08T16:08:46Z</dcterms:modified>
</cp:coreProperties>
</file>