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3" r:id="rId4"/>
    <p:sldId id="264" r:id="rId5"/>
    <p:sldId id="258" r:id="rId6"/>
    <p:sldId id="270" r:id="rId7"/>
    <p:sldId id="272" r:id="rId8"/>
    <p:sldId id="259" r:id="rId9"/>
    <p:sldId id="262" r:id="rId10"/>
    <p:sldId id="266" r:id="rId11"/>
    <p:sldId id="265" r:id="rId12"/>
    <p:sldId id="268" r:id="rId13"/>
    <p:sldId id="267" r:id="rId14"/>
    <p:sldId id="269" r:id="rId15"/>
    <p:sldId id="257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4A46-A571-4392-A0A7-E9AB51CE6FA5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D06D-A103-4CBD-BF4B-668CF3DF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78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4A46-A571-4392-A0A7-E9AB51CE6FA5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D06D-A103-4CBD-BF4B-668CF3DF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94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4A46-A571-4392-A0A7-E9AB51CE6FA5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D06D-A103-4CBD-BF4B-668CF3DF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7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49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878122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0196" y="1600647"/>
            <a:ext cx="10971609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513994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2918" y="4406801"/>
            <a:ext cx="10362902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12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2918" y="2906613"/>
            <a:ext cx="10362902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575105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0196" y="1600647"/>
            <a:ext cx="5414367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67438" y="1600647"/>
            <a:ext cx="5414367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671837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0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0196" y="2174379"/>
            <a:ext cx="5386090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739" y="1534791"/>
            <a:ext cx="5389066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739" y="2174379"/>
            <a:ext cx="5389066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839009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9385945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8237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196" y="273473"/>
            <a:ext cx="4010918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39" cy="5852294"/>
          </a:xfrm>
          <a:prstGeom prst="rect">
            <a:avLst/>
          </a:prstGeom>
        </p:spPr>
        <p:txBody>
          <a:bodyPr vert="horz"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0196" y="1435448"/>
            <a:ext cx="4010918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578308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4A46-A571-4392-A0A7-E9AB51CE6FA5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D06D-A103-4CBD-BF4B-668CF3DF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616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0180" y="4800824"/>
            <a:ext cx="7314903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90180" y="612800"/>
            <a:ext cx="7314903" cy="41143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it-IT" noProof="0">
              <a:sym typeface="Gill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90180" y="5367859"/>
            <a:ext cx="7314903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349821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10196" y="1600647"/>
            <a:ext cx="10971609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8046644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8903" y="274588"/>
            <a:ext cx="2742902" cy="585117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10195" y="274588"/>
            <a:ext cx="8085833" cy="58511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083324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4A46-A571-4392-A0A7-E9AB51CE6FA5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D06D-A103-4CBD-BF4B-668CF3DF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88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4A46-A571-4392-A0A7-E9AB51CE6FA5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D06D-A103-4CBD-BF4B-668CF3DF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87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4A46-A571-4392-A0A7-E9AB51CE6FA5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D06D-A103-4CBD-BF4B-668CF3DF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5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4A46-A571-4392-A0A7-E9AB51CE6FA5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D06D-A103-4CBD-BF4B-668CF3DF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79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4A46-A571-4392-A0A7-E9AB51CE6FA5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D06D-A103-4CBD-BF4B-668CF3DF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72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4A46-A571-4392-A0A7-E9AB51CE6FA5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D06D-A103-4CBD-BF4B-668CF3DF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47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4A46-A571-4392-A0A7-E9AB51CE6FA5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D06D-A103-4CBD-BF4B-668CF3DF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0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4A46-A571-4392-A0A7-E9AB51CE6FA5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6D06D-A103-4CBD-BF4B-668CF3DF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-11906" y="-8930"/>
            <a:ext cx="12192000" cy="685800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672">
              <a:solidFill>
                <a:srgbClr val="000000"/>
              </a:solidFill>
              <a:sym typeface="GillSans" charset="0"/>
            </a:endParaRP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5665887" y="3455789"/>
            <a:ext cx="7745016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672">
              <a:solidFill>
                <a:srgbClr val="000000"/>
              </a:solidFill>
              <a:sym typeface="Gill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1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84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84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84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84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84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484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484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484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484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491115" indent="-312528" algn="l" rtl="0" eaLnBrk="0" fontAlgn="base" hangingPunct="0">
        <a:spcBef>
          <a:spcPts val="3305"/>
        </a:spcBef>
        <a:spcAft>
          <a:spcPct val="0"/>
        </a:spcAft>
        <a:buSzPct val="171000"/>
        <a:buFont typeface="GillSans" charset="0"/>
        <a:buChar char="•"/>
        <a:defRPr sz="2672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marL="732208" indent="-312528" algn="l" rtl="0" eaLnBrk="0" fontAlgn="base" hangingPunct="0">
        <a:spcBef>
          <a:spcPts val="3305"/>
        </a:spcBef>
        <a:spcAft>
          <a:spcPct val="0"/>
        </a:spcAft>
        <a:buSzPct val="171000"/>
        <a:buFont typeface="GillSans" charset="0"/>
        <a:buChar char="•"/>
        <a:defRPr sz="2672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marL="973301" indent="-312528" algn="l" rtl="0" eaLnBrk="0" fontAlgn="base" hangingPunct="0">
        <a:spcBef>
          <a:spcPts val="3305"/>
        </a:spcBef>
        <a:spcAft>
          <a:spcPct val="0"/>
        </a:spcAft>
        <a:buSzPct val="171000"/>
        <a:buFont typeface="GillSans" charset="0"/>
        <a:buChar char="•"/>
        <a:defRPr sz="2672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marL="1223324" indent="-312528" algn="l" rtl="0" eaLnBrk="0" fontAlgn="base" hangingPunct="0">
        <a:spcBef>
          <a:spcPts val="3305"/>
        </a:spcBef>
        <a:spcAft>
          <a:spcPct val="0"/>
        </a:spcAft>
        <a:buSzPct val="171000"/>
        <a:buFont typeface="GillSans" charset="0"/>
        <a:buChar char="•"/>
        <a:defRPr sz="2672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marL="1464417" indent="-312528" algn="l" rtl="0" eaLnBrk="0" fontAlgn="base" hangingPunct="0">
        <a:spcBef>
          <a:spcPts val="3305"/>
        </a:spcBef>
        <a:spcAft>
          <a:spcPct val="0"/>
        </a:spcAft>
        <a:buSzPct val="171000"/>
        <a:buFont typeface="GillSans" charset="0"/>
        <a:buChar char="•"/>
        <a:defRPr sz="2672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1785874" indent="-312528" algn="l" rtl="0" fontAlgn="base">
        <a:spcBef>
          <a:spcPts val="3305"/>
        </a:spcBef>
        <a:spcAft>
          <a:spcPct val="0"/>
        </a:spcAft>
        <a:buSzPct val="171000"/>
        <a:buFont typeface="GillSans" charset="0"/>
        <a:buChar char="•"/>
        <a:defRPr sz="2672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2107331" indent="-312528" algn="l" rtl="0" fontAlgn="base">
        <a:spcBef>
          <a:spcPts val="3305"/>
        </a:spcBef>
        <a:spcAft>
          <a:spcPct val="0"/>
        </a:spcAft>
        <a:buSzPct val="171000"/>
        <a:buFont typeface="GillSans" charset="0"/>
        <a:buChar char="•"/>
        <a:defRPr sz="2672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2428789" indent="-312528" algn="l" rtl="0" fontAlgn="base">
        <a:spcBef>
          <a:spcPts val="3305"/>
        </a:spcBef>
        <a:spcAft>
          <a:spcPct val="0"/>
        </a:spcAft>
        <a:buSzPct val="171000"/>
        <a:buFont typeface="GillSans" charset="0"/>
        <a:buChar char="•"/>
        <a:defRPr sz="2672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2750246" indent="-312528" algn="l" rtl="0" fontAlgn="base">
        <a:spcBef>
          <a:spcPts val="3305"/>
        </a:spcBef>
        <a:spcAft>
          <a:spcPct val="0"/>
        </a:spcAft>
        <a:buSzPct val="171000"/>
        <a:buFont typeface="GillSans" charset="0"/>
        <a:buChar char="•"/>
        <a:defRPr sz="2672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it-IT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nap.stanford.edu/dat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4866522" y="3531668"/>
            <a:ext cx="7078861" cy="9219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 Bold" charset="0"/>
              </a:rPr>
              <a:t>Strumenti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 Bold" charset="0"/>
              </a:rPr>
              <a:t> open-sources o demo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91" b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726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2978333" y="5495108"/>
            <a:ext cx="6783977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https://gephi.org/users/download/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48" y="322877"/>
            <a:ext cx="1014462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5790159" y="3458451"/>
            <a:ext cx="766235" cy="7358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 Bold" charset="0"/>
              </a:rPr>
              <a:t>Intro </a:t>
            </a:r>
          </a:p>
          <a:p>
            <a:pPr algn="l"/>
            <a:endParaRPr lang="en-US" sz="2391" b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 Bold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661851" y="513806"/>
            <a:ext cx="10894423" cy="55647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solidFill>
                  <a:srgbClr val="FF0000"/>
                </a:solidFill>
              </a:rPr>
              <a:t>Altri </a:t>
            </a:r>
            <a:r>
              <a:rPr lang="it-IT" sz="4800" b="1" dirty="0" err="1">
                <a:solidFill>
                  <a:srgbClr val="FF0000"/>
                </a:solidFill>
              </a:rPr>
              <a:t>tools</a:t>
            </a:r>
            <a:endParaRPr lang="it-IT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6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592170" y="559412"/>
            <a:ext cx="6192688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434566" y="4309450"/>
            <a:ext cx="4526733" cy="1077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https://all-hashtag.com/hashtag-generator.php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6435505" y="4309450"/>
            <a:ext cx="4526733" cy="1077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https://displaypurposes.com/</a:t>
            </a:r>
          </a:p>
        </p:txBody>
      </p:sp>
    </p:spTree>
    <p:extLst>
      <p:ext uri="{BB962C8B-B14F-4D97-AF65-F5344CB8AC3E}">
        <p14:creationId xmlns:p14="http://schemas.microsoft.com/office/powerpoint/2010/main" val="341236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4" descr="Social Searcher - Free Social Media Search Eng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6999" y="286832"/>
            <a:ext cx="8745195" cy="4873625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3096285" y="5558828"/>
            <a:ext cx="5857592" cy="10320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/>
              <a:t>https://www.social-searcher.com/</a:t>
            </a:r>
          </a:p>
        </p:txBody>
      </p:sp>
    </p:spTree>
    <p:extLst>
      <p:ext uri="{BB962C8B-B14F-4D97-AF65-F5344CB8AC3E}">
        <p14:creationId xmlns:p14="http://schemas.microsoft.com/office/powerpoint/2010/main" val="347305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809897" y="679269"/>
            <a:ext cx="10485120" cy="5468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DATASET</a:t>
            </a:r>
          </a:p>
          <a:p>
            <a:pPr algn="ctr"/>
            <a:endParaRPr lang="it-IT" dirty="0"/>
          </a:p>
          <a:p>
            <a:pPr algn="ctr"/>
            <a:r>
              <a:rPr lang="it-IT" dirty="0">
                <a:hlinkClick r:id="rId2"/>
              </a:rPr>
              <a:t>http://snap.stanford.edu/data/</a:t>
            </a:r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461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583474" y="357051"/>
            <a:ext cx="10746377" cy="60872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/>
              <a:t>Strumenti disponibili online (versione demo o open source) per svolgere diverse funzioni</a:t>
            </a:r>
          </a:p>
          <a:p>
            <a:pPr algn="ctr"/>
            <a:endParaRPr lang="it-IT" sz="36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3600" dirty="0"/>
              <a:t>Web </a:t>
            </a:r>
            <a:r>
              <a:rPr lang="it-IT" sz="3600" dirty="0" err="1"/>
              <a:t>scraping</a:t>
            </a:r>
            <a:r>
              <a:rPr lang="it-IT" sz="3600" dirty="0"/>
              <a:t>: estrarre dati dai social network</a:t>
            </a:r>
          </a:p>
          <a:p>
            <a:pPr algn="ctr"/>
            <a:endParaRPr lang="it-IT" sz="36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3600" dirty="0"/>
              <a:t>Analisi del contenuto automatizzata</a:t>
            </a:r>
          </a:p>
          <a:p>
            <a:pPr algn="ctr"/>
            <a:endParaRPr lang="it-IT" sz="36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3600" dirty="0"/>
              <a:t>Analisi delle reti sociali</a:t>
            </a:r>
          </a:p>
          <a:p>
            <a:pPr algn="ctr"/>
            <a:endParaRPr lang="it-IT" sz="36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3600" dirty="0"/>
          </a:p>
          <a:p>
            <a:pPr algn="ctr"/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9050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5790159" y="3458451"/>
            <a:ext cx="766235" cy="7358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 Bold" charset="0"/>
              </a:rPr>
              <a:t>Intro </a:t>
            </a:r>
          </a:p>
          <a:p>
            <a:pPr algn="l"/>
            <a:endParaRPr lang="en-US" sz="2391" b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 Bold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661851" y="513806"/>
            <a:ext cx="10894423" cy="55647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solidFill>
                  <a:srgbClr val="FF0000"/>
                </a:solidFill>
              </a:rPr>
              <a:t>Web </a:t>
            </a:r>
            <a:r>
              <a:rPr lang="it-IT" sz="4800" b="1" dirty="0" err="1">
                <a:solidFill>
                  <a:srgbClr val="FF0000"/>
                </a:solidFill>
              </a:rPr>
              <a:t>scraping</a:t>
            </a:r>
            <a:endParaRPr lang="it-IT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7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4" descr="Win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5748" y="987425"/>
            <a:ext cx="6898382" cy="4873625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557349" y="217714"/>
            <a:ext cx="11016343" cy="5486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Free software online per web </a:t>
            </a:r>
            <a:r>
              <a:rPr lang="it-IT" sz="2800" b="1" dirty="0" err="1"/>
              <a:t>scraping</a:t>
            </a:r>
            <a:endParaRPr lang="it-IT" sz="2800" b="1" dirty="0"/>
          </a:p>
        </p:txBody>
      </p:sp>
      <p:sp>
        <p:nvSpPr>
          <p:cNvPr id="4" name="Rettangolo arrotondato 3"/>
          <p:cNvSpPr/>
          <p:nvPr/>
        </p:nvSpPr>
        <p:spPr>
          <a:xfrm>
            <a:off x="949234" y="5712823"/>
            <a:ext cx="10824755" cy="844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https://netlytic.org/index.php</a:t>
            </a:r>
          </a:p>
        </p:txBody>
      </p:sp>
    </p:spTree>
    <p:extLst>
      <p:ext uri="{BB962C8B-B14F-4D97-AF65-F5344CB8AC3E}">
        <p14:creationId xmlns:p14="http://schemas.microsoft.com/office/powerpoint/2010/main" val="356537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4" descr="NodeXL | Your Social Network Analysis Tool for Social M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255" y="2146434"/>
            <a:ext cx="11877574" cy="462096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539472" y="221381"/>
            <a:ext cx="11319310" cy="19250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https://www.nodexlgraphgallery.org/Pages/Registration.aspx</a:t>
            </a:r>
          </a:p>
        </p:txBody>
      </p:sp>
    </p:spTree>
    <p:extLst>
      <p:ext uri="{BB962C8B-B14F-4D97-AF65-F5344CB8AC3E}">
        <p14:creationId xmlns:p14="http://schemas.microsoft.com/office/powerpoint/2010/main" val="99326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452387" y="363231"/>
            <a:ext cx="11319310" cy="103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https://socioviz.net/home</a:t>
            </a:r>
          </a:p>
        </p:txBody>
      </p:sp>
      <p:pic>
        <p:nvPicPr>
          <p:cNvPr id="6" name="Segnaposto immagine 5" descr="SocioViz is a free Social Network Analysis tool for Twitter. Do you need a social media analytics software for Social Media Marketing, Digital Journalism or Social Research? Have a try and jump on board! – Mozilla Firefox">
            <a:extLst>
              <a:ext uri="{FF2B5EF4-FFF2-40B4-BE49-F238E27FC236}">
                <a16:creationId xmlns:a16="http://schemas.microsoft.com/office/drawing/2014/main" xmlns="" id="{0845245E-E058-4DC1-953E-480AE66E8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71" y="1615282"/>
            <a:ext cx="10939532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0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5790159" y="3458451"/>
            <a:ext cx="766235" cy="7358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 Bold" charset="0"/>
              </a:rPr>
              <a:t>Intro </a:t>
            </a:r>
          </a:p>
          <a:p>
            <a:pPr algn="l"/>
            <a:endParaRPr lang="en-US" sz="2391" b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 Bold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661851" y="513806"/>
            <a:ext cx="10894423" cy="55647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800" b="1" dirty="0" err="1">
                <a:solidFill>
                  <a:srgbClr val="FF0000"/>
                </a:solidFill>
              </a:rPr>
              <a:t>Automated</a:t>
            </a:r>
            <a:r>
              <a:rPr lang="it-IT" sz="4800" b="1" dirty="0">
                <a:solidFill>
                  <a:srgbClr val="FF0000"/>
                </a:solidFill>
              </a:rPr>
              <a:t> </a:t>
            </a:r>
            <a:r>
              <a:rPr lang="it-IT" sz="4800" b="1" dirty="0" err="1">
                <a:solidFill>
                  <a:srgbClr val="FF0000"/>
                </a:solidFill>
              </a:rPr>
              <a:t>content</a:t>
            </a:r>
            <a:r>
              <a:rPr lang="it-IT" sz="4800" b="1" dirty="0">
                <a:solidFill>
                  <a:srgbClr val="FF0000"/>
                </a:solidFill>
              </a:rPr>
              <a:t> </a:t>
            </a:r>
            <a:r>
              <a:rPr lang="it-IT" sz="4800" b="1" dirty="0" err="1">
                <a:solidFill>
                  <a:srgbClr val="FF0000"/>
                </a:solidFill>
              </a:rPr>
              <a:t>analysis</a:t>
            </a:r>
            <a:endParaRPr lang="it-IT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7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08" y="314168"/>
            <a:ext cx="11034716" cy="4871126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2943498" y="5495108"/>
            <a:ext cx="6783977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https://www.tlab.it/download/</a:t>
            </a:r>
          </a:p>
        </p:txBody>
      </p:sp>
    </p:spTree>
    <p:extLst>
      <p:ext uri="{BB962C8B-B14F-4D97-AF65-F5344CB8AC3E}">
        <p14:creationId xmlns:p14="http://schemas.microsoft.com/office/powerpoint/2010/main" val="347270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5790159" y="3458451"/>
            <a:ext cx="766235" cy="7358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 Bold" charset="0"/>
              </a:rPr>
              <a:t>Intro </a:t>
            </a:r>
          </a:p>
          <a:p>
            <a:pPr algn="l"/>
            <a:endParaRPr lang="en-US" sz="2391" b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 Bold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661851" y="513806"/>
            <a:ext cx="10894423" cy="55647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solidFill>
                  <a:srgbClr val="FF0000"/>
                </a:solidFill>
              </a:rPr>
              <a:t>Social network </a:t>
            </a:r>
            <a:r>
              <a:rPr lang="it-IT" sz="4800" b="1" dirty="0" err="1">
                <a:solidFill>
                  <a:srgbClr val="FF0000"/>
                </a:solidFill>
              </a:rPr>
              <a:t>analysis</a:t>
            </a:r>
            <a:endParaRPr lang="it-IT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32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paratore">
  <a:themeElements>
    <a:clrScheme name="separato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paratore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separato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88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Arial Bold</vt:lpstr>
      <vt:lpstr>Calibri</vt:lpstr>
      <vt:lpstr>Calibri Light</vt:lpstr>
      <vt:lpstr>GillSans</vt:lpstr>
      <vt:lpstr>Wingdings</vt:lpstr>
      <vt:lpstr>ヒラギノ角ゴ ProN W3</vt:lpstr>
      <vt:lpstr>Tema di Office</vt:lpstr>
      <vt:lpstr>separatore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Alessia Bertolazzi</dc:creator>
  <cp:lastModifiedBy>Account Microsoft</cp:lastModifiedBy>
  <cp:revision>19</cp:revision>
  <dcterms:created xsi:type="dcterms:W3CDTF">2021-04-20T15:53:29Z</dcterms:created>
  <dcterms:modified xsi:type="dcterms:W3CDTF">2022-06-20T18:17:14Z</dcterms:modified>
</cp:coreProperties>
</file>