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1" r:id="rId3"/>
    <p:sldId id="292" r:id="rId4"/>
    <p:sldId id="293" r:id="rId5"/>
    <p:sldId id="294" r:id="rId6"/>
    <p:sldId id="295" r:id="rId7"/>
    <p:sldId id="296" r:id="rId8"/>
    <p:sldId id="258" r:id="rId9"/>
    <p:sldId id="297" r:id="rId10"/>
    <p:sldId id="263" r:id="rId11"/>
    <p:sldId id="264" r:id="rId12"/>
    <p:sldId id="259" r:id="rId13"/>
    <p:sldId id="261" r:id="rId14"/>
    <p:sldId id="260" r:id="rId15"/>
    <p:sldId id="262" r:id="rId16"/>
    <p:sldId id="265" r:id="rId17"/>
    <p:sldId id="266" r:id="rId18"/>
    <p:sldId id="267" r:id="rId19"/>
    <p:sldId id="269" r:id="rId20"/>
    <p:sldId id="278" r:id="rId21"/>
    <p:sldId id="279" r:id="rId22"/>
    <p:sldId id="280" r:id="rId23"/>
    <p:sldId id="274" r:id="rId24"/>
    <p:sldId id="275" r:id="rId25"/>
    <p:sldId id="281" r:id="rId26"/>
    <p:sldId id="276" r:id="rId27"/>
    <p:sldId id="270" r:id="rId28"/>
    <p:sldId id="283" r:id="rId29"/>
    <p:sldId id="277" r:id="rId30"/>
    <p:sldId id="288" r:id="rId31"/>
    <p:sldId id="284" r:id="rId32"/>
    <p:sldId id="271" r:id="rId33"/>
    <p:sldId id="272" r:id="rId34"/>
    <p:sldId id="285"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10"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25A74E-5542-43FA-B150-9F9EF9F25D6A}" type="datetimeFigureOut">
              <a:rPr lang="it-IT" smtClean="0"/>
              <a:t>12/03/2021</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2038E-08CD-46FA-B28D-5EC620E72EB4}" type="slidenum">
              <a:rPr lang="it-IT" smtClean="0"/>
              <a:t>‹N›</a:t>
            </a:fld>
            <a:endParaRPr lang="it-IT"/>
          </a:p>
        </p:txBody>
      </p:sp>
    </p:spTree>
    <p:extLst>
      <p:ext uri="{BB962C8B-B14F-4D97-AF65-F5344CB8AC3E}">
        <p14:creationId xmlns:p14="http://schemas.microsoft.com/office/powerpoint/2010/main" val="417041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DEDAA-0A9E-45C2-903D-7D305ACBD827}"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0BD506-A636-4883-84F0-E814E9946CCC}"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32607-60BC-4800-B87C-F3D310C801BA}"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B46637-D2E9-40AA-9865-1834737AC2C1}"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8E3726-DCFE-4CD8-A1EE-9E167B7B6682}" type="datetime1">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B1CBDC-8AB6-493A-B3A1-8D55958842F3}"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F9718-D0B3-4812-B29B-5A00D31D743E}" type="datetime1">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803FF-EDC4-4C63-A53B-787A8114A28D}" type="datetime1">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F6C50-25E0-4E1E-898B-FFFB352D7859}" type="datetime1">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75D8B-931E-4A3D-81FC-60F0E718EFC3}"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CF2734-2D70-40AA-9D5C-FEB37C534CA1}" type="datetime1">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683F-F492-4092-A5EA-2016F39D9FBA}" type="datetime1">
              <a:rPr lang="en-US" smtClean="0"/>
              <a:t>3/12/2021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762000"/>
            <a:ext cx="8229600" cy="5105400"/>
          </a:xfrm>
        </p:spPr>
        <p:txBody>
          <a:bodyPr/>
          <a:lstStyle/>
          <a:p>
            <a:pPr algn="ctr" eaLnBrk="1" hangingPunct="1">
              <a:buFont typeface="Wingdings" pitchFamily="2" charset="2"/>
              <a:buNone/>
            </a:pPr>
            <a:r>
              <a:rPr lang="it-IT" altLang="it-IT" sz="3600" dirty="0" smtClean="0">
                <a:solidFill>
                  <a:srgbClr val="FF0000"/>
                </a:solidFill>
                <a:effectLst>
                  <a:outerShdw blurRad="38100" dist="38100" dir="2700000" algn="tl">
                    <a:srgbClr val="000000">
                      <a:alpha val="43137"/>
                    </a:srgbClr>
                  </a:outerShdw>
                </a:effectLst>
              </a:rPr>
              <a:t>DOMANDE DI ATTEGGIAMENTO E SCALE</a:t>
            </a:r>
          </a:p>
          <a:p>
            <a:pPr algn="ctr" eaLnBrk="1" hangingPunct="1">
              <a:buFont typeface="Wingdings" pitchFamily="2" charset="2"/>
              <a:buNone/>
            </a:pPr>
            <a:endParaRPr lang="it-IT" altLang="it-IT" sz="3600" dirty="0" smtClean="0">
              <a:solidFill>
                <a:srgbClr val="FF0000"/>
              </a:solidFill>
              <a:effectLst>
                <a:outerShdw blurRad="38100" dist="38100" dir="2700000" algn="tl">
                  <a:srgbClr val="000000">
                    <a:alpha val="43137"/>
                  </a:srgbClr>
                </a:outerShdw>
              </a:effectLst>
            </a:endParaRPr>
          </a:p>
          <a:p>
            <a:pPr algn="ctr" eaLnBrk="1" hangingPunct="1">
              <a:buFont typeface="Wingdings" pitchFamily="2" charset="2"/>
              <a:buNone/>
            </a:pPr>
            <a:r>
              <a:rPr lang="it-IT" altLang="it-IT" sz="2800" dirty="0" smtClean="0"/>
              <a:t>Indagano credenze, opinioni e atteggiamenti degli intervistati </a:t>
            </a:r>
          </a:p>
          <a:p>
            <a:pPr algn="ctr" eaLnBrk="1" hangingPunct="1">
              <a:buFont typeface="Wingdings" pitchFamily="2" charset="2"/>
              <a:buNone/>
            </a:pPr>
            <a:endParaRPr lang="it-IT" altLang="it-IT" sz="2800" dirty="0" smtClean="0"/>
          </a:p>
          <a:p>
            <a:pPr eaLnBrk="1" hangingPunct="1">
              <a:buFont typeface="Wingdings" pitchFamily="2" charset="2"/>
              <a:buNone/>
            </a:pPr>
            <a:r>
              <a:rPr lang="it-IT" altLang="it-IT" sz="2800" dirty="0" smtClean="0"/>
              <a:t>Credenza: parziale rappresentazione della realtà, che l’individuo attua in modo non sempre coerente</a:t>
            </a:r>
          </a:p>
          <a:p>
            <a:pPr eaLnBrk="1" hangingPunct="1">
              <a:buFont typeface="Wingdings" pitchFamily="2" charset="2"/>
              <a:buNone/>
            </a:pPr>
            <a:r>
              <a:rPr lang="it-IT" altLang="it-IT" sz="2800" dirty="0" smtClean="0"/>
              <a:t>Opinione: frutto della riflessione dell’individuo; è ciò che si ritiene essere “vero”</a:t>
            </a:r>
          </a:p>
          <a:p>
            <a:pPr eaLnBrk="1" hangingPunct="1">
              <a:buFont typeface="Wingdings" pitchFamily="2" charset="2"/>
              <a:buNone/>
            </a:pPr>
            <a:endParaRPr lang="it-IT" altLang="it-IT" sz="2800" dirty="0" smtClean="0"/>
          </a:p>
          <a:p>
            <a:pPr eaLnBrk="1" hangingPunct="1">
              <a:buFont typeface="Wingdings" pitchFamily="2" charset="2"/>
              <a:buNone/>
            </a:pPr>
            <a:endParaRPr lang="it-IT" altLang="it-IT" sz="28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296661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0"/>
            <a:ext cx="8610600" cy="6629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smtClean="0"/>
              <a:t>TIPI DI SCALE:</a:t>
            </a:r>
          </a:p>
          <a:p>
            <a:pPr algn="ctr"/>
            <a:endParaRPr lang="it-IT" sz="3600" dirty="0" smtClean="0"/>
          </a:p>
          <a:p>
            <a:pPr marL="571500" indent="-571500">
              <a:buFont typeface="Wingdings" panose="05000000000000000000" pitchFamily="2" charset="2"/>
              <a:buChar char="ü"/>
            </a:pPr>
            <a:r>
              <a:rPr lang="it-IT" sz="3600" dirty="0" smtClean="0"/>
              <a:t>SCALE NOMINALI</a:t>
            </a:r>
          </a:p>
          <a:p>
            <a:pPr marL="571500" indent="-571500">
              <a:buFont typeface="Wingdings" panose="05000000000000000000" pitchFamily="2" charset="2"/>
              <a:buChar char="ü"/>
            </a:pPr>
            <a:r>
              <a:rPr lang="it-IT" sz="3600" dirty="0" smtClean="0"/>
              <a:t>SCALE ORDINALI</a:t>
            </a:r>
          </a:p>
          <a:p>
            <a:pPr marL="571500" indent="-571500">
              <a:buFont typeface="Wingdings" panose="05000000000000000000" pitchFamily="2" charset="2"/>
              <a:buChar char="ü"/>
            </a:pPr>
            <a:r>
              <a:rPr lang="it-IT" sz="3600" dirty="0" smtClean="0"/>
              <a:t>SCALE AD INTERVALLI</a:t>
            </a:r>
          </a:p>
          <a:p>
            <a:pPr algn="ctr"/>
            <a:endParaRPr lang="it-IT" sz="3600" dirty="0"/>
          </a:p>
          <a:p>
            <a:pPr marL="571500" indent="-571500">
              <a:buFont typeface="Wingdings" panose="05000000000000000000" pitchFamily="2" charset="2"/>
              <a:buChar char="§"/>
            </a:pPr>
            <a:r>
              <a:rPr lang="it-IT" altLang="it-IT" sz="3600" dirty="0" smtClean="0"/>
              <a:t>Scala </a:t>
            </a:r>
            <a:r>
              <a:rPr lang="it-IT" altLang="it-IT" sz="3600" dirty="0"/>
              <a:t>con etichette verbali</a:t>
            </a:r>
          </a:p>
          <a:p>
            <a:pPr marL="571500" indent="-571500">
              <a:buFont typeface="Wingdings" panose="05000000000000000000" pitchFamily="2" charset="2"/>
              <a:buChar char="§"/>
            </a:pPr>
            <a:r>
              <a:rPr lang="it-IT" altLang="it-IT" sz="3600" dirty="0"/>
              <a:t>Scala con mezzi grafici (es. differenziale semantico)</a:t>
            </a:r>
          </a:p>
          <a:p>
            <a:pPr marL="571500" indent="-571500">
              <a:buFont typeface="Wingdings" panose="05000000000000000000" pitchFamily="2" charset="2"/>
              <a:buChar char="§"/>
            </a:pPr>
            <a:r>
              <a:rPr lang="it-IT" altLang="it-IT" sz="3600" dirty="0"/>
              <a:t>Scala con etichette + mezzi </a:t>
            </a:r>
            <a:r>
              <a:rPr lang="it-IT" altLang="it-IT" sz="3600" dirty="0" smtClean="0"/>
              <a:t>grafici</a:t>
            </a:r>
          </a:p>
          <a:p>
            <a:endParaRPr lang="it-IT" altLang="it-IT" sz="3600" dirty="0" smtClean="0"/>
          </a:p>
          <a:p>
            <a:pPr marL="571500" indent="-571500">
              <a:buFont typeface="Wingdings" panose="05000000000000000000" pitchFamily="2" charset="2"/>
              <a:buChar char="Ø"/>
            </a:pPr>
            <a:r>
              <a:rPr lang="it-IT" sz="3600" dirty="0" smtClean="0"/>
              <a:t>SCALE SINGLE-ITEM</a:t>
            </a:r>
          </a:p>
          <a:p>
            <a:pPr marL="571500" indent="-571500">
              <a:buFont typeface="Wingdings" panose="05000000000000000000" pitchFamily="2" charset="2"/>
              <a:buChar char="Ø"/>
            </a:pPr>
            <a:r>
              <a:rPr lang="it-IT" sz="3600" dirty="0" smtClean="0"/>
              <a:t>SCALE </a:t>
            </a:r>
            <a:r>
              <a:rPr lang="it-IT" sz="3600" dirty="0"/>
              <a:t>MULTI-ITEM</a:t>
            </a:r>
          </a:p>
          <a:p>
            <a:pPr>
              <a:buFontTx/>
              <a:buChar char="-"/>
            </a:pPr>
            <a:endParaRPr lang="it-IT" altLang="it-IT" sz="3600" dirty="0"/>
          </a:p>
          <a:p>
            <a:pPr algn="ctr"/>
            <a:endParaRPr lang="it-IT" sz="3600" dirty="0" smtClean="0"/>
          </a:p>
        </p:txBody>
      </p:sp>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558798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57200"/>
            <a:ext cx="8077200" cy="57150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t-IT" sz="3200" dirty="0" smtClean="0"/>
          </a:p>
          <a:p>
            <a:endParaRPr lang="it-IT" sz="3200" dirty="0" smtClean="0"/>
          </a:p>
          <a:p>
            <a:r>
              <a:rPr lang="it-IT" sz="3200" dirty="0" smtClean="0"/>
              <a:t>Nelle domande a risposta graduata, vi sono 3 MODALITÀ DI RISPOSTA:</a:t>
            </a:r>
          </a:p>
          <a:p>
            <a:r>
              <a:rPr lang="it-IT" sz="3200" dirty="0" smtClean="0"/>
              <a:t>A. AUTONOMIA SEMANTICA</a:t>
            </a:r>
          </a:p>
          <a:p>
            <a:r>
              <a:rPr lang="it-IT" sz="3200" dirty="0" smtClean="0"/>
              <a:t>B. PARZIALE AUTONOMIA SEMANTICA</a:t>
            </a:r>
          </a:p>
          <a:p>
            <a:r>
              <a:rPr lang="it-IT" sz="3200" dirty="0" smtClean="0"/>
              <a:t>C. SCALE AUTOANCORANTI</a:t>
            </a:r>
          </a:p>
          <a:p>
            <a:endParaRPr lang="it-IT" sz="3200" dirty="0"/>
          </a:p>
          <a:p>
            <a:r>
              <a:rPr lang="it-IT" sz="3200" dirty="0" smtClean="0"/>
              <a:t>Esempi:</a:t>
            </a:r>
          </a:p>
          <a:p>
            <a:pPr marL="514350" indent="-514350">
              <a:buAutoNum type="alphaUcPeriod"/>
            </a:pPr>
            <a:r>
              <a:rPr lang="it-IT" sz="3200" dirty="0" smtClean="0"/>
              <a:t>Alternative di risposta ordinabili, ma semanticamente autonome: elenco Titoli di studio</a:t>
            </a:r>
          </a:p>
          <a:p>
            <a:pPr marL="514350" indent="-514350">
              <a:buAutoNum type="alphaUcPeriod"/>
            </a:pPr>
            <a:endParaRPr lang="it-IT" sz="3200" dirty="0" smtClean="0"/>
          </a:p>
          <a:p>
            <a:pPr marL="514350" indent="-514350">
              <a:buAutoNum type="alphaUcPeriod"/>
            </a:pPr>
            <a:endParaRPr lang="it-IT" sz="3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396681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1371600"/>
            <a:ext cx="8229600" cy="4495800"/>
          </a:xfrm>
        </p:spPr>
        <p:style>
          <a:lnRef idx="2">
            <a:schemeClr val="accent3"/>
          </a:lnRef>
          <a:fillRef idx="1">
            <a:schemeClr val="lt1"/>
          </a:fillRef>
          <a:effectRef idx="0">
            <a:schemeClr val="accent3"/>
          </a:effectRef>
          <a:fontRef idx="minor">
            <a:schemeClr val="dk1"/>
          </a:fontRef>
        </p:style>
        <p:txBody>
          <a:bodyPr>
            <a:normAutofit lnSpcReduction="10000"/>
          </a:bodyPr>
          <a:lstStyle/>
          <a:p>
            <a:pPr eaLnBrk="1" hangingPunct="1">
              <a:lnSpc>
                <a:spcPct val="80000"/>
              </a:lnSpc>
              <a:buFont typeface="Wingdings" pitchFamily="2" charset="2"/>
              <a:buNone/>
            </a:pPr>
            <a:r>
              <a:rPr lang="it-IT" altLang="it-IT" sz="2800" dirty="0" smtClean="0"/>
              <a:t>Quanto sei soddisfatto dei seguenti aspetti della sua vita? </a:t>
            </a:r>
          </a:p>
          <a:p>
            <a:pPr eaLnBrk="1" hangingPunct="1">
              <a:lnSpc>
                <a:spcPct val="80000"/>
              </a:lnSpc>
              <a:buFont typeface="Wingdings" pitchFamily="2" charset="2"/>
              <a:buNone/>
            </a:pPr>
            <a:r>
              <a:rPr lang="it-IT" altLang="it-IT" sz="1600" dirty="0" smtClean="0"/>
              <a:t>                                                                            Molto Abbastanza Mediamente Poco Per niente</a:t>
            </a:r>
          </a:p>
          <a:p>
            <a:pPr eaLnBrk="1" hangingPunct="1">
              <a:lnSpc>
                <a:spcPct val="80000"/>
              </a:lnSpc>
              <a:buFont typeface="Wingdings" pitchFamily="2" charset="2"/>
              <a:buNone/>
            </a:pPr>
            <a:r>
              <a:rPr lang="it-IT" altLang="it-IT" sz="2800" dirty="0" smtClean="0"/>
              <a:t>La scuola o il lavoro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Il mio aspetto fisico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L’amore				</a:t>
            </a:r>
            <a:r>
              <a:rPr lang="it-IT" altLang="it-IT" sz="2800" dirty="0"/>
              <a:t> </a:t>
            </a:r>
            <a:r>
              <a:rPr lang="it-IT" altLang="it-IT" sz="2800" dirty="0" smtClean="0"/>
              <a:t>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La mia salute in questo momento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Il modo di passare il tempo libero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Il rapporto con i miei genitori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Il rapporto con i miei amici</a:t>
            </a:r>
            <a:r>
              <a:rPr lang="it-IT" altLang="it-IT" sz="2800" dirty="0"/>
              <a:t>	</a:t>
            </a:r>
            <a:r>
              <a:rPr lang="it-IT" altLang="it-IT" sz="2800" dirty="0" smtClean="0"/>
              <a:t>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La mia disponibilità di denaro              	</a:t>
            </a:r>
            <a:r>
              <a:rPr lang="it-IT" altLang="it-IT" sz="2800" dirty="0" smtClean="0">
                <a:sym typeface="Wingdings" pitchFamily="2" charset="2"/>
              </a:rPr>
              <a:t></a:t>
            </a:r>
          </a:p>
          <a:p>
            <a:pPr eaLnBrk="1" hangingPunct="1">
              <a:lnSpc>
                <a:spcPct val="80000"/>
              </a:lnSpc>
              <a:buFont typeface="Wingdings" pitchFamily="2" charset="2"/>
              <a:buNone/>
            </a:pPr>
            <a:r>
              <a:rPr lang="it-IT" altLang="it-IT" sz="2800" dirty="0" smtClean="0"/>
              <a:t>Il mio tenore di vita                                 </a:t>
            </a:r>
            <a:r>
              <a:rPr lang="it-IT" altLang="it-IT" sz="2800" dirty="0" smtClean="0">
                <a:sym typeface="Wingdings" pitchFamily="2" charset="2"/>
              </a:rPr>
              <a:t></a:t>
            </a:r>
          </a:p>
        </p:txBody>
      </p:sp>
      <p:sp>
        <p:nvSpPr>
          <p:cNvPr id="2" name="Rettangolo arrotondato 1"/>
          <p:cNvSpPr/>
          <p:nvPr/>
        </p:nvSpPr>
        <p:spPr>
          <a:xfrm>
            <a:off x="429768" y="304800"/>
            <a:ext cx="83058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nSpc>
                <a:spcPct val="80000"/>
              </a:lnSpc>
            </a:pPr>
            <a:r>
              <a:rPr lang="it-IT" altLang="it-IT" sz="2800" b="1" dirty="0"/>
              <a:t>Esempi: B. Alternative di risposta a parziale autonomia semantica</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303181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191000" y="1600200"/>
            <a:ext cx="4876800" cy="4495800"/>
          </a:xfrm>
        </p:spPr>
        <p:txBody>
          <a:bodyPr>
            <a:normAutofit/>
          </a:bodyPr>
          <a:lstStyle/>
          <a:p>
            <a:pPr eaLnBrk="1" hangingPunct="1">
              <a:lnSpc>
                <a:spcPct val="90000"/>
              </a:lnSpc>
              <a:buFont typeface="Wingdings" pitchFamily="2" charset="2"/>
              <a:buNone/>
            </a:pPr>
            <a:endParaRPr lang="it-IT" altLang="it-IT" dirty="0" smtClean="0"/>
          </a:p>
          <a:p>
            <a:pPr eaLnBrk="1" hangingPunct="1">
              <a:lnSpc>
                <a:spcPct val="90000"/>
              </a:lnSpc>
              <a:buFont typeface="Wingdings" pitchFamily="2" charset="2"/>
              <a:buNone/>
            </a:pPr>
            <a:r>
              <a:rPr lang="it-IT" altLang="it-IT" dirty="0" smtClean="0"/>
              <a:t>Accordo completo</a:t>
            </a:r>
          </a:p>
          <a:p>
            <a:pPr eaLnBrk="1" hangingPunct="1">
              <a:lnSpc>
                <a:spcPct val="90000"/>
              </a:lnSpc>
              <a:buFont typeface="Wingdings" pitchFamily="2" charset="2"/>
              <a:buNone/>
            </a:pPr>
            <a:r>
              <a:rPr lang="it-IT" altLang="it-IT" dirty="0" smtClean="0"/>
              <a:t>Accordo prevalente</a:t>
            </a:r>
          </a:p>
          <a:p>
            <a:pPr eaLnBrk="1" hangingPunct="1">
              <a:lnSpc>
                <a:spcPct val="90000"/>
              </a:lnSpc>
              <a:buFont typeface="Wingdings" pitchFamily="2" charset="2"/>
              <a:buNone/>
            </a:pPr>
            <a:r>
              <a:rPr lang="it-IT" altLang="it-IT" dirty="0" smtClean="0"/>
              <a:t>Accordo limitato</a:t>
            </a:r>
          </a:p>
          <a:p>
            <a:pPr eaLnBrk="1" hangingPunct="1">
              <a:lnSpc>
                <a:spcPct val="90000"/>
              </a:lnSpc>
              <a:buFont typeface="Wingdings" pitchFamily="2" charset="2"/>
              <a:buNone/>
            </a:pPr>
            <a:r>
              <a:rPr lang="it-IT" altLang="it-IT" dirty="0" smtClean="0"/>
              <a:t>Né accordo né disaccordo</a:t>
            </a:r>
          </a:p>
          <a:p>
            <a:pPr eaLnBrk="1" hangingPunct="1">
              <a:lnSpc>
                <a:spcPct val="90000"/>
              </a:lnSpc>
              <a:buFont typeface="Wingdings" pitchFamily="2" charset="2"/>
              <a:buNone/>
            </a:pPr>
            <a:r>
              <a:rPr lang="it-IT" altLang="it-IT" dirty="0" smtClean="0"/>
              <a:t>Disaccordo limitato</a:t>
            </a:r>
          </a:p>
          <a:p>
            <a:pPr eaLnBrk="1" hangingPunct="1">
              <a:lnSpc>
                <a:spcPct val="90000"/>
              </a:lnSpc>
              <a:buFont typeface="Wingdings" pitchFamily="2" charset="2"/>
              <a:buNone/>
            </a:pPr>
            <a:r>
              <a:rPr lang="it-IT" altLang="it-IT" dirty="0" smtClean="0"/>
              <a:t>Disaccordo prevalente</a:t>
            </a:r>
          </a:p>
          <a:p>
            <a:pPr eaLnBrk="1" hangingPunct="1">
              <a:lnSpc>
                <a:spcPct val="90000"/>
              </a:lnSpc>
              <a:buFont typeface="Wingdings" pitchFamily="2" charset="2"/>
              <a:buNone/>
            </a:pPr>
            <a:r>
              <a:rPr lang="it-IT" altLang="it-IT" dirty="0" smtClean="0"/>
              <a:t>Disaccordo completo</a:t>
            </a:r>
          </a:p>
          <a:p>
            <a:pPr eaLnBrk="1" hangingPunct="1">
              <a:lnSpc>
                <a:spcPct val="90000"/>
              </a:lnSpc>
              <a:buFont typeface="Wingdings" pitchFamily="2" charset="2"/>
              <a:buNone/>
            </a:pPr>
            <a:endParaRPr lang="it-IT" altLang="it-IT" dirty="0" smtClean="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36562" y="2722562"/>
            <a:ext cx="5014912"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arrotondato 1"/>
          <p:cNvSpPr/>
          <p:nvPr/>
        </p:nvSpPr>
        <p:spPr>
          <a:xfrm>
            <a:off x="457200" y="228600"/>
            <a:ext cx="8458200" cy="1066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90000"/>
              </a:lnSpc>
            </a:pPr>
            <a:r>
              <a:rPr lang="it-IT" altLang="it-IT" sz="2400" b="1" dirty="0"/>
              <a:t>Esempi: B. Alternative di risposta a parziale autonomia semantica</a:t>
            </a:r>
          </a:p>
          <a:p>
            <a:pPr>
              <a:lnSpc>
                <a:spcPct val="90000"/>
              </a:lnSpc>
            </a:pPr>
            <a:r>
              <a:rPr lang="it-IT" altLang="it-IT" sz="2400" dirty="0" smtClean="0"/>
              <a:t>Esempio </a:t>
            </a:r>
            <a:r>
              <a:rPr lang="it-IT" altLang="it-IT" sz="2400" dirty="0"/>
              <a:t>di scala di accordo </a:t>
            </a:r>
            <a:r>
              <a:rPr lang="it-IT" altLang="it-IT" sz="2400" dirty="0" smtClean="0"/>
              <a:t>a 5 e a </a:t>
            </a:r>
            <a:r>
              <a:rPr lang="it-IT" altLang="it-IT" sz="2400" dirty="0"/>
              <a:t>7 </a:t>
            </a:r>
            <a:r>
              <a:rPr lang="it-IT" altLang="it-IT" sz="2400" dirty="0" smtClean="0"/>
              <a:t>alternative</a:t>
            </a:r>
            <a:endParaRPr lang="it-IT" altLang="it-IT"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88487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466344"/>
            <a:ext cx="8229600" cy="4876800"/>
          </a:xfrm>
        </p:spPr>
        <p:txBody>
          <a:bodyPr>
            <a:normAutofit/>
          </a:bodyPr>
          <a:lstStyle/>
          <a:p>
            <a:pPr eaLnBrk="1" hangingPunct="1">
              <a:buFont typeface="Wingdings" pitchFamily="2" charset="2"/>
              <a:buNone/>
            </a:pPr>
            <a:r>
              <a:rPr lang="it-IT" altLang="it-IT" dirty="0" smtClean="0"/>
              <a:t>   Problema delle scale a parziale autonomia semantica: si può verificare una forma di distorsione, l’EFFETTO ANCORAGGIO</a:t>
            </a:r>
          </a:p>
          <a:p>
            <a:pPr eaLnBrk="1" hangingPunct="1">
              <a:buFont typeface="Wingdings" pitchFamily="2" charset="2"/>
              <a:buNone/>
            </a:pPr>
            <a:endParaRPr lang="it-IT" altLang="it-IT" dirty="0" smtClean="0"/>
          </a:p>
          <a:p>
            <a:pPr eaLnBrk="1" hangingPunct="1">
              <a:buFont typeface="Wingdings" pitchFamily="2" charset="2"/>
              <a:buNone/>
            </a:pPr>
            <a:r>
              <a:rPr lang="it-IT" altLang="it-IT" dirty="0" smtClean="0"/>
              <a:t>   Il valore di equidistanza tra le categorie di risposta può essere violato nel momento in cui il significato delle categorie intermedie viene percepito dagli intervistati come più vicino alle categorie poste agli estremi della scala.</a:t>
            </a:r>
          </a:p>
          <a:p>
            <a:pPr eaLnBrk="1" hangingPunct="1">
              <a:buFont typeface="Wingdings" pitchFamily="2" charset="2"/>
              <a:buNone/>
            </a:pPr>
            <a:endParaRPr lang="it-IT" altLang="it-IT" dirty="0" smtClean="0"/>
          </a:p>
        </p:txBody>
      </p:sp>
      <p:sp>
        <p:nvSpPr>
          <p:cNvPr id="2" name="Freccia a destra 1"/>
          <p:cNvSpPr/>
          <p:nvPr/>
        </p:nvSpPr>
        <p:spPr>
          <a:xfrm>
            <a:off x="914400" y="5105400"/>
            <a:ext cx="7162800" cy="1600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r>
              <a:rPr lang="it-IT" altLang="it-IT" sz="2400" b="1" dirty="0"/>
              <a:t>Soluzione possibile: utilizzo di una scala grafica </a:t>
            </a:r>
            <a:r>
              <a:rPr lang="it-IT" altLang="it-IT" sz="2400" b="1" dirty="0" err="1"/>
              <a:t>autoancorante</a:t>
            </a:r>
            <a:endParaRPr lang="it-IT" altLang="it-IT" sz="2400" b="1"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334728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67868" y="1219200"/>
            <a:ext cx="8229600" cy="1295400"/>
          </a:xfrm>
        </p:spPr>
        <p:txBody>
          <a:bodyPr/>
          <a:lstStyle/>
          <a:p>
            <a:pPr eaLnBrk="1" hangingPunct="1">
              <a:buFont typeface="Wingdings" pitchFamily="2" charset="2"/>
              <a:buNone/>
            </a:pPr>
            <a:r>
              <a:rPr lang="it-IT" altLang="it-IT" dirty="0" smtClean="0">
                <a:sym typeface="Wingdings" pitchFamily="2" charset="2"/>
              </a:rPr>
              <a:t>Positivo     Negativo</a:t>
            </a:r>
            <a:endParaRPr lang="it-IT" altLang="it-IT" dirty="0" smtClean="0"/>
          </a:p>
          <a:p>
            <a:pPr>
              <a:buNone/>
            </a:pPr>
            <a:r>
              <a:rPr lang="it-IT" altLang="it-IT" dirty="0">
                <a:sym typeface="Wingdings" pitchFamily="2" charset="2"/>
              </a:rPr>
              <a:t>In </a:t>
            </a:r>
            <a:r>
              <a:rPr lang="it-IT" altLang="it-IT" dirty="0" smtClean="0">
                <a:sym typeface="Wingdings" pitchFamily="2" charset="2"/>
              </a:rPr>
              <a:t>disaccordo    D’accordo</a:t>
            </a:r>
          </a:p>
          <a:p>
            <a:pPr eaLnBrk="1" hangingPunct="1">
              <a:buFont typeface="Wingdings" pitchFamily="2" charset="2"/>
              <a:buNone/>
            </a:pPr>
            <a:endParaRPr lang="it-IT" altLang="it-IT" dirty="0" smtClean="0">
              <a:sym typeface="Wingdings" pitchFamily="2" charset="2"/>
            </a:endParaRPr>
          </a:p>
          <a:p>
            <a:pPr eaLnBrk="1" hangingPunct="1">
              <a:buFont typeface="Wingdings" pitchFamily="2" charset="2"/>
              <a:buNone/>
            </a:pPr>
            <a:endParaRPr lang="it-IT" altLang="it-IT" dirty="0" smtClean="0"/>
          </a:p>
        </p:txBody>
      </p:sp>
      <p:sp>
        <p:nvSpPr>
          <p:cNvPr id="3" name="Rettangolo arrotondato 2"/>
          <p:cNvSpPr/>
          <p:nvPr/>
        </p:nvSpPr>
        <p:spPr>
          <a:xfrm>
            <a:off x="429768" y="304800"/>
            <a:ext cx="8305800" cy="838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nSpc>
                <a:spcPct val="80000"/>
              </a:lnSpc>
            </a:pPr>
            <a:r>
              <a:rPr lang="it-IT" altLang="it-IT" sz="2800" b="1" dirty="0"/>
              <a:t>Esempi: </a:t>
            </a:r>
            <a:r>
              <a:rPr lang="it-IT" altLang="it-IT" sz="2800" b="1" dirty="0" smtClean="0"/>
              <a:t>C. </a:t>
            </a:r>
            <a:r>
              <a:rPr lang="it-IT" altLang="it-IT" sz="2800" b="1" dirty="0"/>
              <a:t>Alternative di risposta </a:t>
            </a:r>
            <a:r>
              <a:rPr lang="it-IT" altLang="it-IT" sz="2800" b="1" dirty="0" smtClean="0"/>
              <a:t>AUTOANCORANTI</a:t>
            </a:r>
            <a:endParaRPr lang="it-IT" altLang="it-IT" sz="2800" b="1" dirty="0"/>
          </a:p>
        </p:txBody>
      </p:sp>
      <p:graphicFrame>
        <p:nvGraphicFramePr>
          <p:cNvPr id="6" name="Tabella 5"/>
          <p:cNvGraphicFramePr>
            <a:graphicFrameLocks noGrp="1"/>
          </p:cNvGraphicFramePr>
          <p:nvPr>
            <p:extLst>
              <p:ext uri="{D42A27DB-BD31-4B8C-83A1-F6EECF244321}">
                <p14:modId xmlns:p14="http://schemas.microsoft.com/office/powerpoint/2010/main" val="3159795850"/>
              </p:ext>
            </p:extLst>
          </p:nvPr>
        </p:nvGraphicFramePr>
        <p:xfrm>
          <a:off x="685800" y="3200400"/>
          <a:ext cx="8011666" cy="3200400"/>
        </p:xfrm>
        <a:graphic>
          <a:graphicData uri="http://schemas.openxmlformats.org/drawingml/2006/table">
            <a:tbl>
              <a:tblPr firstRow="1" firstCol="1" bandRow="1"/>
              <a:tblGrid>
                <a:gridCol w="4029831"/>
                <a:gridCol w="639923"/>
                <a:gridCol w="500992"/>
                <a:gridCol w="500992"/>
                <a:gridCol w="501834"/>
                <a:gridCol w="500992"/>
                <a:gridCol w="501834"/>
                <a:gridCol w="835268"/>
              </a:tblGrid>
              <a:tr h="533400">
                <a:tc>
                  <a:txBody>
                    <a:bodyPr/>
                    <a:lstStyle/>
                    <a:p>
                      <a:pPr algn="just">
                        <a:lnSpc>
                          <a:spcPts val="1300"/>
                        </a:lnSpc>
                        <a:spcAft>
                          <a:spcPts val="0"/>
                        </a:spcAft>
                      </a:pPr>
                      <a:r>
                        <a:rPr lang="it-IT" sz="1200" b="0" i="0" dirty="0">
                          <a:effectLst/>
                          <a:latin typeface="Times New Roman" panose="02020603050405020304" pitchFamily="18" charset="0"/>
                          <a:ea typeface="Times New Roman" panose="02020603050405020304" pitchFamily="18" charset="0"/>
                        </a:rPr>
                        <a:t>a. Sono trattato/a con rispetto dai pazienti stranieri </a:t>
                      </a:r>
                      <a:endParaRPr lang="en-US" sz="1800" b="1" i="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Per nulla</a:t>
                      </a:r>
                    </a:p>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1</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2</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dirty="0">
                          <a:effectLst/>
                          <a:latin typeface="Times New Roman" panose="02020603050405020304" pitchFamily="18" charset="0"/>
                          <a:ea typeface="Times New Roman" panose="02020603050405020304" pitchFamily="18" charset="0"/>
                        </a:rPr>
                        <a:t> </a:t>
                      </a:r>
                      <a:endParaRPr lang="en-US" sz="1800" b="1" i="1" dirty="0">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dirty="0">
                          <a:effectLst/>
                          <a:latin typeface="Times New Roman" panose="02020603050405020304" pitchFamily="18" charset="0"/>
                          <a:ea typeface="Times New Roman" panose="02020603050405020304" pitchFamily="18" charset="0"/>
                        </a:rPr>
                        <a:t>3</a:t>
                      </a:r>
                      <a:endParaRPr lang="en-US" sz="1800" b="1" i="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4</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5</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Del tutto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r>
              <a:tr h="533400">
                <a:tc>
                  <a:txBody>
                    <a:bodyPr/>
                    <a:lstStyle/>
                    <a:p>
                      <a:pPr algn="just">
                        <a:lnSpc>
                          <a:spcPts val="1300"/>
                        </a:lnSpc>
                        <a:spcAft>
                          <a:spcPts val="0"/>
                        </a:spcAft>
                      </a:pPr>
                      <a:r>
                        <a:rPr lang="it-IT" sz="1200" b="0" i="0" dirty="0">
                          <a:effectLst/>
                          <a:latin typeface="Times New Roman" panose="02020603050405020304" pitchFamily="18" charset="0"/>
                          <a:ea typeface="Times New Roman" panose="02020603050405020304" pitchFamily="18" charset="0"/>
                        </a:rPr>
                        <a:t>b. Tra i colleghi infermieri c’è qualche pregiudizio nei confronti dei pazienti stranieri </a:t>
                      </a:r>
                      <a:endParaRPr lang="en-US" sz="1800" b="1" i="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Per nulla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1</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2</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3</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4</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5</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Del tutto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r>
              <a:tr h="533400">
                <a:tc>
                  <a:txBody>
                    <a:bodyPr/>
                    <a:lstStyle/>
                    <a:p>
                      <a:pPr algn="just">
                        <a:lnSpc>
                          <a:spcPts val="1300"/>
                        </a:lnSpc>
                        <a:spcAft>
                          <a:spcPts val="0"/>
                        </a:spcAft>
                      </a:pPr>
                      <a:r>
                        <a:rPr lang="it-IT" sz="1200" b="0" i="0">
                          <a:effectLst/>
                          <a:latin typeface="Times New Roman" panose="02020603050405020304" pitchFamily="18" charset="0"/>
                          <a:ea typeface="Times New Roman" panose="02020603050405020304" pitchFamily="18" charset="0"/>
                        </a:rPr>
                        <a:t>c. I pazienti stranieri collaborano durante le attività assistenziali </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Per nulla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1</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2</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3</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4</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5</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Del tutto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r>
              <a:tr h="533400">
                <a:tc>
                  <a:txBody>
                    <a:bodyPr/>
                    <a:lstStyle/>
                    <a:p>
                      <a:pPr algn="just">
                        <a:lnSpc>
                          <a:spcPts val="1300"/>
                        </a:lnSpc>
                        <a:spcAft>
                          <a:spcPts val="0"/>
                        </a:spcAft>
                      </a:pPr>
                      <a:r>
                        <a:rPr lang="it-IT" sz="1200" b="0" i="0">
                          <a:effectLst/>
                          <a:latin typeface="Times New Roman" panose="02020603050405020304" pitchFamily="18" charset="0"/>
                          <a:ea typeface="Times New Roman" panose="02020603050405020304" pitchFamily="18" charset="0"/>
                        </a:rPr>
                        <a:t>d. Ho avuto dei conflitti con i pazienti stranieri </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Per nulla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1</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2</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3</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4</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5</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Del tutto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r>
              <a:tr h="533400">
                <a:tc>
                  <a:txBody>
                    <a:bodyPr/>
                    <a:lstStyle/>
                    <a:p>
                      <a:pPr algn="just">
                        <a:lnSpc>
                          <a:spcPts val="1300"/>
                        </a:lnSpc>
                        <a:spcAft>
                          <a:spcPts val="0"/>
                        </a:spcAft>
                      </a:pPr>
                      <a:r>
                        <a:rPr lang="it-IT" sz="1200" b="0" i="0">
                          <a:effectLst/>
                          <a:latin typeface="Times New Roman" panose="02020603050405020304" pitchFamily="18" charset="0"/>
                          <a:ea typeface="Times New Roman" panose="02020603050405020304" pitchFamily="18" charset="0"/>
                        </a:rPr>
                        <a:t>e. I pazienti stranieri hanno fiducia in me</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Per nulla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1</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2</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3</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4</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5</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Del tutto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r>
              <a:tr h="533400">
                <a:tc>
                  <a:txBody>
                    <a:bodyPr/>
                    <a:lstStyle/>
                    <a:p>
                      <a:pPr algn="just">
                        <a:lnSpc>
                          <a:spcPts val="1300"/>
                        </a:lnSpc>
                        <a:spcAft>
                          <a:spcPts val="0"/>
                        </a:spcAft>
                      </a:pPr>
                      <a:r>
                        <a:rPr lang="it-IT" sz="1200" b="0" i="0" dirty="0">
                          <a:effectLst/>
                          <a:latin typeface="Times New Roman" panose="02020603050405020304" pitchFamily="18" charset="0"/>
                          <a:ea typeface="Times New Roman" panose="02020603050405020304" pitchFamily="18" charset="0"/>
                        </a:rPr>
                        <a:t>f. Ci sono difficoltà con i pazienti stranieri nello svolgere le pratica infermieristica</a:t>
                      </a:r>
                      <a:endParaRPr lang="en-US" sz="1800" b="1" i="1"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Per nulla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1</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2</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3</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4</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400"/>
                        </a:spcAft>
                      </a:pPr>
                      <a:r>
                        <a:rPr lang="it-IT" sz="1200" b="0" i="0">
                          <a:effectLst/>
                          <a:latin typeface="Times New Roman" panose="02020603050405020304" pitchFamily="18" charset="0"/>
                          <a:ea typeface="Times New Roman" panose="02020603050405020304" pitchFamily="18" charset="0"/>
                        </a:rPr>
                        <a:t> </a:t>
                      </a:r>
                      <a:endParaRPr lang="en-US" sz="1800" b="1" i="1">
                        <a:effectLst/>
                        <a:latin typeface="Times New Roman" panose="02020603050405020304" pitchFamily="18" charset="0"/>
                        <a:ea typeface="Times New Roman" panose="02020603050405020304" pitchFamily="18" charset="0"/>
                      </a:endParaRPr>
                    </a:p>
                    <a:p>
                      <a:pPr algn="ctr">
                        <a:lnSpc>
                          <a:spcPts val="1300"/>
                        </a:lnSpc>
                        <a:spcAft>
                          <a:spcPts val="400"/>
                        </a:spcAft>
                      </a:pPr>
                      <a:r>
                        <a:rPr lang="it-IT" sz="900" b="0" i="0">
                          <a:effectLst/>
                          <a:latin typeface="Times New Roman" panose="02020603050405020304" pitchFamily="18" charset="0"/>
                          <a:ea typeface="Times New Roman" panose="02020603050405020304" pitchFamily="18" charset="0"/>
                        </a:rPr>
                        <a:t>5</a:t>
                      </a:r>
                      <a:endParaRPr lang="en-US" sz="1800" b="1" i="1">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lnSpc>
                          <a:spcPts val="1300"/>
                        </a:lnSpc>
                        <a:spcAft>
                          <a:spcPts val="0"/>
                        </a:spcAft>
                      </a:pPr>
                      <a:r>
                        <a:rPr lang="it-IT" sz="900" b="0" i="0" dirty="0" smtClean="0">
                          <a:effectLst/>
                          <a:latin typeface="Times New Roman" panose="02020603050405020304" pitchFamily="18" charset="0"/>
                          <a:ea typeface="Times New Roman" panose="02020603050405020304" pitchFamily="18" charset="0"/>
                        </a:rPr>
                        <a:t>Del tutto </a:t>
                      </a:r>
                      <a:r>
                        <a:rPr lang="it-IT" sz="900" b="0" i="0" dirty="0">
                          <a:effectLst/>
                          <a:latin typeface="Times New Roman" panose="02020603050405020304" pitchFamily="18" charset="0"/>
                          <a:ea typeface="Times New Roman" panose="02020603050405020304" pitchFamily="18" charset="0"/>
                        </a:rPr>
                        <a:t>d’accordo</a:t>
                      </a:r>
                      <a:endParaRPr lang="en-US" sz="1800" b="1" i="1" dirty="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a:noFill/>
                    </a:lnT>
                    <a:lnB>
                      <a:noFill/>
                    </a:lnB>
                  </a:tcPr>
                </a:tc>
              </a:tr>
            </a:tbl>
          </a:graphicData>
        </a:graphic>
      </p:graphicFrame>
      <p:sp>
        <p:nvSpPr>
          <p:cNvPr id="7" name="Rectangle 2"/>
          <p:cNvSpPr>
            <a:spLocks noChangeArrowheads="1"/>
          </p:cNvSpPr>
          <p:nvPr/>
        </p:nvSpPr>
        <p:spPr bwMode="auto">
          <a:xfrm>
            <a:off x="429768" y="2716768"/>
            <a:ext cx="856183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Rispetto al rapporto con i </a:t>
            </a:r>
            <a:r>
              <a:rPr kumimoji="0" lang="it-IT" altLang="en-US" sz="1200" b="1" i="0" u="sng"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pazienti stranieri</a:t>
            </a:r>
            <a:r>
              <a:rPr kumimoji="0" lang="it-IT"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quanto concorda con le seguenti affermazioni?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en-US"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(1= del tutto d’accordo; 5= Per nulla). </a:t>
            </a:r>
            <a:r>
              <a:rPr kumimoji="0" lang="it-IT" altLang="en-US" sz="1200" b="0" i="1"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Una risposta per riga</a:t>
            </a:r>
            <a:endParaRPr kumimoji="0" lang="en-US" altLang="en-US" sz="600" b="0" i="0" u="none" strike="noStrike" cap="none" normalizeH="0" baseline="0" dirty="0" smtClean="0">
              <a:ln>
                <a:noFill/>
              </a:ln>
              <a:solidFill>
                <a:schemeClr val="tx1"/>
              </a:solidFill>
              <a:effectLst/>
              <a:latin typeface="Arial" panose="020B0604020202020204" pitchFamily="34" charset="0"/>
            </a:endParaRPr>
          </a:p>
          <a:p>
            <a:pPr lvl="0" eaLnBrk="0" fontAlgn="base" hangingPunct="0">
              <a:spcBef>
                <a:spcPct val="0"/>
              </a:spcBef>
              <a:spcAft>
                <a:spcPct val="0"/>
              </a:spcAf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86426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116001" y="501173"/>
            <a:ext cx="7696800" cy="551578"/>
          </a:xfrm>
          <a:prstGeom prst="rect">
            <a:avLst/>
          </a:prstGeom>
          <a:noFill/>
          <a:ln>
            <a:noFill/>
          </a:ln>
        </p:spPr>
        <p:txBody>
          <a:bodyPr lIns="82945" tIns="41473" rIns="82945" bIns="41473"/>
          <a:lstStyle/>
          <a:p>
            <a:pPr marL="1304662" indent="-1304662">
              <a:defRPr sz="1800" b="0" i="0" u="none" strike="noStrike" kern="0" cap="none" spc="0" baseline="0">
                <a:solidFill>
                  <a:srgbClr val="000000"/>
                </a:solidFill>
                <a:uFillTx/>
              </a:defRPr>
            </a:pPr>
            <a:r>
              <a:rPr lang="it-IT" sz="2400" b="1" dirty="0">
                <a:solidFill>
                  <a:srgbClr val="822433"/>
                </a:solidFill>
                <a:latin typeface="Arial" pitchFamily="34"/>
                <a:ea typeface="ＭＳ Ｐゴシック" pitchFamily="34"/>
              </a:rPr>
              <a:t>La scala </a:t>
            </a:r>
            <a:r>
              <a:rPr lang="it-IT" sz="2400" b="1" dirty="0" err="1">
                <a:solidFill>
                  <a:srgbClr val="822433"/>
                </a:solidFill>
                <a:latin typeface="Arial" pitchFamily="34"/>
                <a:ea typeface="ＭＳ Ｐゴシック" pitchFamily="34"/>
              </a:rPr>
              <a:t>Likert</a:t>
            </a:r>
            <a:endParaRPr lang="it-IT" sz="2400" b="1" dirty="0">
              <a:solidFill>
                <a:srgbClr val="822433"/>
              </a:solidFill>
              <a:latin typeface="Arial" pitchFamily="34"/>
              <a:ea typeface="ＭＳ Ｐゴシック" pitchFamily="34"/>
            </a:endParaRPr>
          </a:p>
          <a:p>
            <a:pPr marL="1304662" indent="-1304662">
              <a:defRPr sz="1800" b="0" i="0" u="none" strike="noStrike" kern="0" cap="none" spc="0" baseline="0">
                <a:solidFill>
                  <a:srgbClr val="000000"/>
                </a:solidFill>
                <a:uFillTx/>
              </a:defRPr>
            </a:pPr>
            <a:r>
              <a:rPr lang="it-IT" sz="2400" b="1" dirty="0">
                <a:solidFill>
                  <a:srgbClr val="822433"/>
                </a:solidFill>
                <a:latin typeface="Arial" pitchFamily="34"/>
                <a:ea typeface="ＭＳ Ｐゴシック" pitchFamily="34"/>
              </a:rPr>
              <a:t>		Le modalità di risposta</a:t>
            </a:r>
          </a:p>
        </p:txBody>
      </p:sp>
      <p:sp>
        <p:nvSpPr>
          <p:cNvPr id="3" name="Segnaposto contenuto 4"/>
          <p:cNvSpPr txBox="1">
            <a:spLocks noGrp="1"/>
          </p:cNvSpPr>
          <p:nvPr>
            <p:ph idx="1"/>
          </p:nvPr>
        </p:nvSpPr>
        <p:spPr>
          <a:xfrm>
            <a:off x="357120" y="826647"/>
            <a:ext cx="8317440" cy="4115952"/>
          </a:xfrm>
        </p:spPr>
        <p:txBody>
          <a:bodyPr/>
          <a:lstStyle/>
          <a:p>
            <a:pPr algn="just">
              <a:spcBef>
                <a:spcPts val="0"/>
              </a:spcBef>
              <a:spcAft>
                <a:spcPts val="1284"/>
              </a:spcAft>
              <a:defRPr/>
            </a:pPr>
            <a:endParaRPr sz="1600"/>
          </a:p>
          <a:p>
            <a:pPr algn="just">
              <a:spcBef>
                <a:spcPts val="0"/>
              </a:spcBef>
              <a:spcAft>
                <a:spcPts val="1284"/>
              </a:spcAft>
              <a:defRPr/>
            </a:pPr>
            <a:endParaRPr sz="1600"/>
          </a:p>
        </p:txBody>
      </p:sp>
      <p:pic>
        <p:nvPicPr>
          <p:cNvPr id="2052" name="Tabella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440" y="3573016"/>
            <a:ext cx="8278560" cy="243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sp>
        <p:nvSpPr>
          <p:cNvPr id="6" name="Segnaposto contenuto 4"/>
          <p:cNvSpPr txBox="1"/>
          <p:nvPr/>
        </p:nvSpPr>
        <p:spPr>
          <a:xfrm>
            <a:off x="396000" y="1556804"/>
            <a:ext cx="8317440" cy="4115952"/>
          </a:xfrm>
          <a:prstGeom prst="rect">
            <a:avLst/>
          </a:prstGeom>
          <a:noFill/>
          <a:ln>
            <a:noFill/>
          </a:ln>
        </p:spPr>
        <p:txBody>
          <a:bodyPr lIns="82945" tIns="41473" rIns="82945" bIns="41473"/>
          <a:lstStyle/>
          <a:p>
            <a:pPr algn="just">
              <a:spcBef>
                <a:spcPts val="363"/>
              </a:spcBef>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a:p>
            <a:pPr algn="just">
              <a:spcBef>
                <a:spcPts val="363"/>
              </a:spcBef>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80860014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116001" y="501173"/>
            <a:ext cx="7696800" cy="551578"/>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r>
              <a:rPr lang="it-IT" sz="2400" b="1" kern="0">
                <a:solidFill>
                  <a:srgbClr val="822433"/>
                </a:solidFill>
                <a:latin typeface="Calibri Light"/>
              </a:rPr>
              <a:t>La scala Likert		Esempio 1</a:t>
            </a:r>
          </a:p>
        </p:txBody>
      </p:sp>
      <p:sp>
        <p:nvSpPr>
          <p:cNvPr id="3"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sp>
        <p:nvSpPr>
          <p:cNvPr id="4" name="Segnaposto contenuto 4"/>
          <p:cNvSpPr txBox="1"/>
          <p:nvPr/>
        </p:nvSpPr>
        <p:spPr>
          <a:xfrm>
            <a:off x="540000" y="1690738"/>
            <a:ext cx="8317440" cy="4114512"/>
          </a:xfrm>
          <a:prstGeom prst="rect">
            <a:avLst/>
          </a:prstGeom>
          <a:noFill/>
          <a:ln>
            <a:noFill/>
          </a:ln>
        </p:spPr>
        <p:txBody>
          <a:bodyPr lIns="82945" tIns="41473" rIns="82945" bIns="41473"/>
          <a:lstStyle/>
          <a:p>
            <a:pPr algn="just">
              <a:spcBef>
                <a:spcPts val="363"/>
              </a:spcBef>
              <a:defRPr sz="1800" b="0" i="0" u="none" strike="noStrike" kern="0" cap="none" spc="0" baseline="0">
                <a:solidFill>
                  <a:srgbClr val="000000"/>
                </a:solidFill>
                <a:uFillTx/>
              </a:defRPr>
            </a:pPr>
            <a:endParaRPr lang="it-IT" sz="1600" kern="0">
              <a:solidFill>
                <a:srgbClr val="000000"/>
              </a:solidFill>
              <a:latin typeface="Calibri"/>
            </a:endParaRPr>
          </a:p>
        </p:txBody>
      </p:sp>
      <p:pic>
        <p:nvPicPr>
          <p:cNvPr id="3077" name="Tabella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000" y="1035469"/>
            <a:ext cx="7918560" cy="462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9"/>
          <p:cNvSpPr txBox="1"/>
          <p:nvPr/>
        </p:nvSpPr>
        <p:spPr>
          <a:xfrm>
            <a:off x="3564001" y="5731802"/>
            <a:ext cx="5584320" cy="299551"/>
          </a:xfrm>
          <a:prstGeom prst="rect">
            <a:avLst/>
          </a:prstGeom>
          <a:noFill/>
          <a:ln>
            <a:noFill/>
          </a:ln>
        </p:spPr>
        <p:txBody>
          <a:bodyPr wrap="none" lIns="82945" tIns="41473" rIns="82945" bIns="41473">
            <a:spAutoFit/>
          </a:bodyPr>
          <a:lstStyle/>
          <a:p>
            <a:pPr>
              <a:defRPr sz="1800" b="0" i="0" u="none" strike="noStrike" kern="0" cap="none" spc="0" baseline="0">
                <a:solidFill>
                  <a:srgbClr val="000000"/>
                </a:solidFill>
                <a:uFillTx/>
              </a:defRPr>
            </a:pPr>
            <a:r>
              <a:rPr lang="it-IT" sz="1400" b="1">
                <a:solidFill>
                  <a:srgbClr val="000000"/>
                </a:solidFill>
                <a:latin typeface="Arial" pitchFamily="34"/>
                <a:ea typeface="ＭＳ Ｐゴシック" pitchFamily="34"/>
              </a:rPr>
              <a:t>Agnoli, Fasanella 1994 (la scala complessiva includeva 17 item)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56860099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116001" y="501173"/>
            <a:ext cx="7696800" cy="551578"/>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r>
              <a:rPr lang="it-IT" sz="2400" b="1" kern="0">
                <a:solidFill>
                  <a:srgbClr val="822433"/>
                </a:solidFill>
                <a:latin typeface="Calibri Light"/>
              </a:rPr>
              <a:t>La scala Likert</a:t>
            </a:r>
          </a:p>
          <a:p>
            <a:pPr marL="1438129" indent="-1438129">
              <a:defRPr sz="1800" b="0" i="0" u="none" strike="noStrike" kern="0" cap="none" spc="0" baseline="0">
                <a:solidFill>
                  <a:srgbClr val="000000"/>
                </a:solidFill>
                <a:uFillTx/>
              </a:defRPr>
            </a:pPr>
            <a:r>
              <a:rPr lang="it-IT" sz="2400" b="1" kern="0">
                <a:solidFill>
                  <a:srgbClr val="822433"/>
                </a:solidFill>
                <a:latin typeface="Calibri Light"/>
              </a:rPr>
              <a:t>		Esempio 2</a:t>
            </a:r>
          </a:p>
        </p:txBody>
      </p:sp>
      <p:sp>
        <p:nvSpPr>
          <p:cNvPr id="3" name="Segnaposto contenuto 4"/>
          <p:cNvSpPr txBox="1">
            <a:spLocks noGrp="1"/>
          </p:cNvSpPr>
          <p:nvPr>
            <p:ph idx="1"/>
          </p:nvPr>
        </p:nvSpPr>
        <p:spPr>
          <a:xfrm>
            <a:off x="357120" y="826647"/>
            <a:ext cx="8317440" cy="4115952"/>
          </a:xfrm>
        </p:spPr>
        <p:txBody>
          <a:bodyPr/>
          <a:lstStyle/>
          <a:p>
            <a:pPr algn="just">
              <a:spcBef>
                <a:spcPts val="0"/>
              </a:spcBef>
              <a:spcAft>
                <a:spcPts val="1284"/>
              </a:spcAft>
              <a:defRPr/>
            </a:pPr>
            <a:endParaRPr sz="1600"/>
          </a:p>
          <a:p>
            <a:pPr algn="just">
              <a:spcBef>
                <a:spcPts val="0"/>
              </a:spcBef>
              <a:spcAft>
                <a:spcPts val="1284"/>
              </a:spcAft>
              <a:defRPr/>
            </a:pPr>
            <a:endParaRPr sz="1600"/>
          </a:p>
        </p:txBody>
      </p:sp>
      <p:sp>
        <p:nvSpPr>
          <p:cNvPr id="4"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sp>
        <p:nvSpPr>
          <p:cNvPr id="5" name="Segnaposto contenuto 4"/>
          <p:cNvSpPr txBox="1"/>
          <p:nvPr/>
        </p:nvSpPr>
        <p:spPr>
          <a:xfrm>
            <a:off x="540000" y="1690738"/>
            <a:ext cx="8317440" cy="4114512"/>
          </a:xfrm>
          <a:prstGeom prst="rect">
            <a:avLst/>
          </a:prstGeom>
          <a:noFill/>
          <a:ln>
            <a:noFill/>
          </a:ln>
        </p:spPr>
        <p:txBody>
          <a:bodyPr lIns="82945" tIns="41473" rIns="82945" bIns="41473"/>
          <a:lstStyle/>
          <a:p>
            <a:pPr algn="just">
              <a:spcBef>
                <a:spcPts val="363"/>
              </a:spcBef>
              <a:defRPr sz="1800" b="0" i="0" u="none" strike="noStrike" kern="0" cap="none" spc="0" baseline="0">
                <a:solidFill>
                  <a:srgbClr val="000000"/>
                </a:solidFill>
                <a:uFillTx/>
              </a:defRPr>
            </a:pPr>
            <a:endParaRPr lang="it-IT" sz="1600" kern="0">
              <a:solidFill>
                <a:srgbClr val="000000"/>
              </a:solidFill>
              <a:latin typeface="Calibri"/>
            </a:endParaRPr>
          </a:p>
        </p:txBody>
      </p:sp>
      <p:sp>
        <p:nvSpPr>
          <p:cNvPr id="6" name="Segnaposto contenuto 4"/>
          <p:cNvSpPr txBox="1"/>
          <p:nvPr/>
        </p:nvSpPr>
        <p:spPr>
          <a:xfrm>
            <a:off x="469441" y="1484797"/>
            <a:ext cx="8540640" cy="4473110"/>
          </a:xfrm>
          <a:prstGeom prst="rect">
            <a:avLst/>
          </a:prstGeom>
          <a:noFill/>
          <a:ln>
            <a:noFill/>
          </a:ln>
        </p:spPr>
        <p:txBody>
          <a:bodyPr lIns="82945" tIns="41473" rIns="82945" bIns="41473"/>
          <a:lstStyle/>
          <a:p>
            <a:pPr algn="just">
              <a:spcBef>
                <a:spcPts val="363"/>
              </a:spcBef>
              <a:defRPr sz="1800" b="0" i="0" u="none" strike="noStrike" kern="0" cap="none" spc="0" baseline="0">
                <a:solidFill>
                  <a:srgbClr val="000000"/>
                </a:solidFill>
                <a:uFillTx/>
              </a:defRPr>
            </a:pPr>
            <a:r>
              <a:rPr lang="it-IT" sz="1600" dirty="0" smtClean="0">
                <a:solidFill>
                  <a:srgbClr val="000000"/>
                </a:solidFill>
                <a:latin typeface="Arial" pitchFamily="34"/>
                <a:ea typeface="ＭＳ Ｐゴシック" pitchFamily="34"/>
              </a:rPr>
              <a:t>Ricerca sull’autoritarismo:</a:t>
            </a:r>
          </a:p>
          <a:p>
            <a:pPr algn="just">
              <a:spcBef>
                <a:spcPts val="363"/>
              </a:spcBef>
              <a:defRPr sz="1800" b="0" i="0" u="none" strike="noStrike" kern="0" cap="none" spc="0" baseline="0">
                <a:solidFill>
                  <a:srgbClr val="000000"/>
                </a:solidFill>
                <a:uFillTx/>
              </a:defRPr>
            </a:pPr>
            <a:r>
              <a:rPr lang="it-IT" sz="1600" dirty="0" smtClean="0">
                <a:solidFill>
                  <a:srgbClr val="000000"/>
                </a:solidFill>
                <a:latin typeface="Arial" pitchFamily="34"/>
                <a:ea typeface="ＭＳ Ｐゴシック" pitchFamily="34"/>
              </a:rPr>
              <a:t>«</a:t>
            </a:r>
            <a:r>
              <a:rPr lang="it-IT" sz="1600" dirty="0">
                <a:solidFill>
                  <a:srgbClr val="000000"/>
                </a:solidFill>
                <a:latin typeface="Arial" pitchFamily="34"/>
                <a:ea typeface="ＭＳ Ｐゴシック" pitchFamily="34"/>
              </a:rPr>
              <a:t>studiare come le convinzioni politiche, economiche e sociali di un individuo formino spesso un modello vasto e coerente, e come questo modello sia espressione di tendenze profonde nella personalità».</a:t>
            </a:r>
          </a:p>
          <a:p>
            <a:pPr algn="just">
              <a:spcBef>
                <a:spcPts val="363"/>
              </a:spcBef>
              <a:defRPr sz="1800" b="0" i="0" u="none" strike="noStrike" kern="0" cap="none" spc="0" baseline="0">
                <a:solidFill>
                  <a:srgbClr val="000000"/>
                </a:solidFill>
                <a:uFillTx/>
              </a:defRPr>
            </a:pPr>
            <a:endParaRPr lang="it-IT" sz="1600" dirty="0">
              <a:solidFill>
                <a:srgbClr val="000000"/>
              </a:solidFill>
              <a:latin typeface="Arial" pitchFamily="34"/>
              <a:ea typeface="ＭＳ Ｐゴシック" pitchFamily="34"/>
            </a:endParaRPr>
          </a:p>
          <a:p>
            <a:pPr algn="just">
              <a:spcBef>
                <a:spcPts val="363"/>
              </a:spcBef>
              <a:defRPr sz="1800" b="0" i="0" u="none" strike="noStrike" kern="0" cap="none" spc="0" baseline="0">
                <a:solidFill>
                  <a:srgbClr val="000000"/>
                </a:solidFill>
                <a:uFillTx/>
              </a:defRPr>
            </a:pPr>
            <a:r>
              <a:rPr lang="it-IT" sz="1600" dirty="0">
                <a:solidFill>
                  <a:srgbClr val="000000"/>
                </a:solidFill>
                <a:latin typeface="Arial" pitchFamily="34"/>
                <a:ea typeface="ＭＳ Ｐゴシック" pitchFamily="34"/>
              </a:rPr>
              <a:t>Il questionario era diviso in due sezioni: la prima conteneva le domande concernenti dati di fatto (gruppo sociale di appartenenza, partito politico, religione, professione ecc.) la seconda consisteva nelle famose “scale di opinione e atteggiamenti” impiegati per ottenere valutazioni quantitative di certe tendenze ideologiche di superficie” e che comprendevano:</a:t>
            </a:r>
          </a:p>
          <a:p>
            <a:pPr algn="just">
              <a:spcBef>
                <a:spcPts val="363"/>
              </a:spcBef>
              <a:defRPr sz="1800" b="0" i="0" u="none" strike="noStrike" kern="0" cap="none" spc="0" baseline="0">
                <a:solidFill>
                  <a:srgbClr val="000000"/>
                </a:solidFill>
                <a:uFillTx/>
              </a:defRPr>
            </a:pPr>
            <a:r>
              <a:rPr lang="it-IT" sz="1600" dirty="0">
                <a:solidFill>
                  <a:srgbClr val="000000"/>
                </a:solidFill>
                <a:latin typeface="Arial" pitchFamily="34"/>
                <a:ea typeface="ＭＳ Ｐゴシック" pitchFamily="34"/>
              </a:rPr>
              <a:t>La scala A-S (Anti-</a:t>
            </a:r>
            <a:r>
              <a:rPr lang="it-IT" sz="1600" dirty="0" err="1">
                <a:solidFill>
                  <a:srgbClr val="000000"/>
                </a:solidFill>
                <a:latin typeface="Arial" pitchFamily="34"/>
                <a:ea typeface="ＭＳ Ｐゴシック" pitchFamily="34"/>
              </a:rPr>
              <a:t>Semitism</a:t>
            </a:r>
            <a:r>
              <a:rPr lang="it-IT" sz="1600" dirty="0">
                <a:solidFill>
                  <a:srgbClr val="000000"/>
                </a:solidFill>
                <a:latin typeface="Arial" pitchFamily="34"/>
                <a:ea typeface="ＭＳ Ｐゴシック" pitchFamily="34"/>
              </a:rPr>
              <a:t>)</a:t>
            </a:r>
          </a:p>
          <a:p>
            <a:pPr algn="just">
              <a:spcBef>
                <a:spcPts val="363"/>
              </a:spcBef>
              <a:defRPr sz="1800" b="0" i="0" u="none" strike="noStrike" kern="0" cap="none" spc="0" baseline="0">
                <a:solidFill>
                  <a:srgbClr val="000000"/>
                </a:solidFill>
                <a:uFillTx/>
              </a:defRPr>
            </a:pPr>
            <a:r>
              <a:rPr lang="it-IT" sz="1600" dirty="0">
                <a:solidFill>
                  <a:srgbClr val="000000"/>
                </a:solidFill>
                <a:latin typeface="Arial" pitchFamily="34"/>
                <a:ea typeface="ＭＳ Ｐゴシック" pitchFamily="34"/>
              </a:rPr>
              <a:t>La scala E (</a:t>
            </a:r>
            <a:r>
              <a:rPr lang="it-IT" sz="1600" dirty="0" err="1">
                <a:solidFill>
                  <a:srgbClr val="000000"/>
                </a:solidFill>
                <a:latin typeface="Arial" pitchFamily="34"/>
                <a:ea typeface="ＭＳ Ｐゴシック" pitchFamily="34"/>
              </a:rPr>
              <a:t>Ethnocentric</a:t>
            </a:r>
            <a:r>
              <a:rPr lang="it-IT" sz="1600" dirty="0">
                <a:solidFill>
                  <a:srgbClr val="000000"/>
                </a:solidFill>
                <a:latin typeface="Arial" pitchFamily="34"/>
                <a:ea typeface="ＭＳ Ｐゴシック" pitchFamily="34"/>
              </a:rPr>
              <a:t>)</a:t>
            </a:r>
          </a:p>
          <a:p>
            <a:pPr algn="just">
              <a:spcBef>
                <a:spcPts val="363"/>
              </a:spcBef>
              <a:defRPr sz="1800" b="0" i="0" u="none" strike="noStrike" kern="0" cap="none" spc="0" baseline="0">
                <a:solidFill>
                  <a:srgbClr val="000000"/>
                </a:solidFill>
                <a:uFillTx/>
              </a:defRPr>
            </a:pPr>
            <a:r>
              <a:rPr lang="it-IT" sz="1600" dirty="0">
                <a:solidFill>
                  <a:srgbClr val="000000"/>
                </a:solidFill>
                <a:latin typeface="Arial" pitchFamily="34"/>
                <a:ea typeface="ＭＳ Ｐゴシック" pitchFamily="34"/>
              </a:rPr>
              <a:t>La scala CPE (</a:t>
            </a:r>
            <a:r>
              <a:rPr lang="it-IT" sz="1600" dirty="0" err="1">
                <a:solidFill>
                  <a:srgbClr val="000000"/>
                </a:solidFill>
                <a:latin typeface="Arial" pitchFamily="34"/>
                <a:ea typeface="ＭＳ Ｐゴシック" pitchFamily="34"/>
              </a:rPr>
              <a:t>Politic-economic</a:t>
            </a:r>
            <a:r>
              <a:rPr lang="it-IT" sz="1600" dirty="0">
                <a:solidFill>
                  <a:srgbClr val="000000"/>
                </a:solidFill>
                <a:latin typeface="Arial" pitchFamily="34"/>
                <a:ea typeface="ＭＳ Ｐゴシック" pitchFamily="34"/>
              </a:rPr>
              <a:t> </a:t>
            </a:r>
            <a:r>
              <a:rPr lang="it-IT" sz="1600" dirty="0" err="1">
                <a:solidFill>
                  <a:srgbClr val="000000"/>
                </a:solidFill>
                <a:latin typeface="Arial" pitchFamily="34"/>
                <a:ea typeface="ＭＳ Ｐゴシック" pitchFamily="34"/>
              </a:rPr>
              <a:t>Conservatism</a:t>
            </a:r>
            <a:r>
              <a:rPr lang="it-IT" sz="1600" dirty="0">
                <a:solidFill>
                  <a:srgbClr val="000000"/>
                </a:solidFill>
                <a:latin typeface="Arial" pitchFamily="34"/>
                <a:ea typeface="ＭＳ Ｐゴシック" pitchFamily="34"/>
              </a:rPr>
              <a:t>)</a:t>
            </a:r>
          </a:p>
          <a:p>
            <a:pPr algn="just">
              <a:spcBef>
                <a:spcPts val="363"/>
              </a:spcBef>
              <a:defRPr sz="1800" b="0" i="0" u="none" strike="noStrike" kern="0" cap="none" spc="0" baseline="0">
                <a:solidFill>
                  <a:srgbClr val="000000"/>
                </a:solidFill>
                <a:uFillTx/>
              </a:defRPr>
            </a:pPr>
            <a:r>
              <a:rPr lang="it-IT" sz="1600" dirty="0">
                <a:solidFill>
                  <a:srgbClr val="000000"/>
                </a:solidFill>
                <a:latin typeface="Arial" pitchFamily="34"/>
                <a:ea typeface="ＭＳ Ｐゴシック" pitchFamily="34"/>
              </a:rPr>
              <a:t>La scala F (</a:t>
            </a:r>
            <a:r>
              <a:rPr lang="it-IT" sz="1600" dirty="0" err="1">
                <a:solidFill>
                  <a:srgbClr val="000000"/>
                </a:solidFill>
                <a:latin typeface="Arial" pitchFamily="34"/>
                <a:ea typeface="ＭＳ Ｐゴシック" pitchFamily="34"/>
              </a:rPr>
              <a:t>Fascism</a:t>
            </a:r>
            <a:r>
              <a:rPr lang="it-IT" sz="1600" dirty="0">
                <a:solidFill>
                  <a:srgbClr val="000000"/>
                </a:solidFill>
                <a:latin typeface="Arial" pitchFamily="34"/>
                <a:ea typeface="ＭＳ Ｐゴシック" pitchFamily="34"/>
              </a:rPr>
              <a:t>)</a:t>
            </a:r>
          </a:p>
          <a:p>
            <a:pPr algn="just">
              <a:spcBef>
                <a:spcPts val="363"/>
              </a:spcBef>
              <a:defRPr sz="1800" b="0" i="0" u="none" strike="noStrike" kern="0" cap="none" spc="0" baseline="0">
                <a:solidFill>
                  <a:srgbClr val="000000"/>
                </a:solidFill>
                <a:uFillTx/>
              </a:defRPr>
            </a:pPr>
            <a:r>
              <a:rPr lang="it-IT" sz="1600" dirty="0">
                <a:solidFill>
                  <a:srgbClr val="000000"/>
                </a:solidFill>
                <a:latin typeface="Arial" pitchFamily="34"/>
                <a:ea typeface="ＭＳ Ｐゴシック" pitchFamily="34"/>
              </a:rPr>
              <a:t> Queste scale vennero progettate e analizzate secondo il metodo </a:t>
            </a:r>
            <a:r>
              <a:rPr lang="it-IT" sz="1600" dirty="0" err="1">
                <a:solidFill>
                  <a:srgbClr val="000000"/>
                </a:solidFill>
                <a:latin typeface="Arial" pitchFamily="34"/>
                <a:ea typeface="ＭＳ Ｐゴシック" pitchFamily="34"/>
              </a:rPr>
              <a:t>Likert</a:t>
            </a:r>
            <a:r>
              <a:rPr lang="it-IT" sz="1600" dirty="0">
                <a:solidFill>
                  <a:srgbClr val="000000"/>
                </a:solidFill>
                <a:latin typeface="Arial" pitchFamily="34"/>
                <a:ea typeface="ＭＳ Ｐゴシック" pitchFamily="34"/>
              </a:rPr>
              <a:t>.</a:t>
            </a:r>
          </a:p>
          <a:p>
            <a:pPr algn="r">
              <a:spcBef>
                <a:spcPts val="363"/>
              </a:spcBef>
              <a:defRPr sz="1800" b="0" i="0" u="none" strike="noStrike" kern="0" cap="none" spc="0" baseline="0">
                <a:solidFill>
                  <a:srgbClr val="000000"/>
                </a:solidFill>
                <a:uFillTx/>
              </a:defRPr>
            </a:pPr>
            <a:r>
              <a:rPr lang="it-IT" sz="1600" b="1" dirty="0">
                <a:solidFill>
                  <a:srgbClr val="000000"/>
                </a:solidFill>
                <a:latin typeface="Arial" pitchFamily="34"/>
                <a:ea typeface="ＭＳ Ｐゴシック" pitchFamily="34"/>
              </a:rPr>
              <a:t>La personalità autoritaria Adorno et </a:t>
            </a:r>
            <a:r>
              <a:rPr lang="it-IT" sz="1600" b="1" dirty="0" err="1">
                <a:solidFill>
                  <a:srgbClr val="000000"/>
                </a:solidFill>
                <a:latin typeface="Arial" pitchFamily="34"/>
                <a:ea typeface="ＭＳ Ｐゴシック" pitchFamily="34"/>
              </a:rPr>
              <a:t>alii</a:t>
            </a:r>
            <a:r>
              <a:rPr lang="it-IT" sz="1600" b="1" dirty="0">
                <a:solidFill>
                  <a:srgbClr val="000000"/>
                </a:solidFill>
                <a:latin typeface="Arial" pitchFamily="34"/>
                <a:ea typeface="ＭＳ Ｐゴシック" pitchFamily="34"/>
              </a:rPr>
              <a:t>, 1950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71529168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116001" y="501173"/>
            <a:ext cx="7696800" cy="551578"/>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r>
              <a:rPr lang="it-IT" sz="2400" b="1" kern="0" dirty="0">
                <a:solidFill>
                  <a:srgbClr val="822433"/>
                </a:solidFill>
                <a:latin typeface="Calibri Light"/>
              </a:rPr>
              <a:t>La scala </a:t>
            </a:r>
            <a:r>
              <a:rPr lang="it-IT" sz="2400" b="1" kern="0" dirty="0" err="1">
                <a:solidFill>
                  <a:srgbClr val="822433"/>
                </a:solidFill>
                <a:latin typeface="Calibri Light"/>
              </a:rPr>
              <a:t>Likert</a:t>
            </a:r>
            <a:endParaRPr lang="it-IT" sz="2400" b="1" kern="0" dirty="0">
              <a:solidFill>
                <a:srgbClr val="822433"/>
              </a:solidFill>
              <a:latin typeface="Calibri Light"/>
            </a:endParaRPr>
          </a:p>
          <a:p>
            <a:pPr marL="1438129" indent="-1438129">
              <a:defRPr sz="1800" b="0" i="0" u="none" strike="noStrike" kern="0" cap="none" spc="0" baseline="0">
                <a:solidFill>
                  <a:srgbClr val="000000"/>
                </a:solidFill>
                <a:uFillTx/>
              </a:defRPr>
            </a:pPr>
            <a:r>
              <a:rPr lang="it-IT" sz="2400" b="1" kern="0" dirty="0">
                <a:solidFill>
                  <a:srgbClr val="822433"/>
                </a:solidFill>
                <a:latin typeface="Calibri Light"/>
              </a:rPr>
              <a:t>		</a:t>
            </a:r>
          </a:p>
        </p:txBody>
      </p:sp>
      <p:sp>
        <p:nvSpPr>
          <p:cNvPr id="3"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sp>
        <p:nvSpPr>
          <p:cNvPr id="4" name="Segnaposto contenuto 4"/>
          <p:cNvSpPr txBox="1"/>
          <p:nvPr/>
        </p:nvSpPr>
        <p:spPr>
          <a:xfrm>
            <a:off x="540000" y="1690738"/>
            <a:ext cx="8317440" cy="4114512"/>
          </a:xfrm>
          <a:prstGeom prst="rect">
            <a:avLst/>
          </a:prstGeom>
          <a:noFill/>
          <a:ln>
            <a:noFill/>
          </a:ln>
        </p:spPr>
        <p:txBody>
          <a:bodyPr lIns="82945" tIns="41473" rIns="82945" bIns="41473"/>
          <a:lstStyle/>
          <a:p>
            <a:pPr algn="just">
              <a:spcBef>
                <a:spcPts val="363"/>
              </a:spcBef>
              <a:defRPr sz="1800" b="0" i="0" u="none" strike="noStrike" kern="0" cap="none" spc="0" baseline="0">
                <a:solidFill>
                  <a:srgbClr val="000000"/>
                </a:solidFill>
                <a:uFillTx/>
              </a:defRPr>
            </a:pPr>
            <a:endParaRPr lang="it-IT" sz="1600" kern="0">
              <a:solidFill>
                <a:srgbClr val="000000"/>
              </a:solidFill>
              <a:latin typeface="Calibri"/>
            </a:endParaRPr>
          </a:p>
        </p:txBody>
      </p:sp>
      <p:sp>
        <p:nvSpPr>
          <p:cNvPr id="5" name="Segnaposto contenuto 4"/>
          <p:cNvSpPr txBox="1"/>
          <p:nvPr/>
        </p:nvSpPr>
        <p:spPr>
          <a:xfrm>
            <a:off x="324000" y="1628812"/>
            <a:ext cx="8317440" cy="4248446"/>
          </a:xfrm>
          <a:prstGeom prst="rect">
            <a:avLst/>
          </a:prstGeom>
          <a:noFill/>
          <a:ln>
            <a:noFill/>
          </a:ln>
        </p:spPr>
        <p:txBody>
          <a:bodyPr lIns="82945" tIns="41473" rIns="82945" bIns="41473"/>
          <a:lstStyle/>
          <a:p>
            <a:pPr algn="just">
              <a:spcBef>
                <a:spcPts val="363"/>
              </a:spcBef>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Alcuni item utilizzati nella scala A-S (antisemitismo):</a:t>
            </a:r>
          </a:p>
          <a:p>
            <a:pPr algn="just">
              <a:spcBef>
                <a:spcPts val="363"/>
              </a:spcBef>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Gli Ebrei sembrano preferire i modi di vita più lussuosi, prodighi e sensuali.</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Uno dei difetti principali degli Ebrei è la loro presunzione, il loro orgoglio altezzoso e la loro idea di essere una razza eletta.</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Per quanto americanizzato possa sembrare un Ebreo, c’è sempre al di sotto qualcosa di essenzialmente ebraico, una fedeltà al mondo ebraico e una maniera che non cambia mai completamente.</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I quartieri che contengono molti Ebrei sembrano sempre puzzolenti, sudici, miserabili e poco attraenti.</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Ci sono alcune eccezioni, ma in generale gli Ebrei sono piuttosto simili tra loro.</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Gli Ebrei non dovrebbero interferire come fanno nelle attività e nelle organizzazioni cristiane, e non dovrebbero cercare riconoscimento e prestigio presso i Cristiani.</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Gli Ebrei dovrebbero compiere uno sforzo sincero per liberarsi dei loro difetti più vistosi e irritanti, se vogliono realmente non essere più perseguitati.</a:t>
            </a:r>
          </a:p>
          <a:p>
            <a:pPr>
              <a:buSzPct val="100000"/>
              <a:buFontTx/>
              <a:buChar char="•"/>
              <a:defRPr sz="1800" b="0" i="0" u="none" strike="noStrike" kern="0" cap="none" spc="0" baseline="0">
                <a:solidFill>
                  <a:srgbClr val="000000"/>
                </a:solidFill>
                <a:uFillTx/>
              </a:defRPr>
            </a:pPr>
            <a:r>
              <a:rPr lang="it-IT" sz="1600">
                <a:solidFill>
                  <a:srgbClr val="000000"/>
                </a:solidFill>
                <a:latin typeface="Arial" pitchFamily="34"/>
                <a:ea typeface="ＭＳ Ｐゴシック" pitchFamily="34"/>
              </a:rPr>
              <a:t>C’è qualcosa di diverso e di strano negli Ebrei; non si capisce mai che cosa pensano o progettano, o come sono fatti.</a:t>
            </a:r>
          </a:p>
          <a:p>
            <a:pPr algn="just">
              <a:spcBef>
                <a:spcPts val="363"/>
              </a:spcBef>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a:p>
            <a:pPr>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a:p>
            <a:pPr>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a:p>
            <a:pPr algn="just">
              <a:spcBef>
                <a:spcPts val="363"/>
              </a:spcBef>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a:p>
            <a:pPr algn="just">
              <a:spcBef>
                <a:spcPts val="363"/>
              </a:spcBef>
              <a:defRPr sz="1800" b="0" i="0" u="none" strike="noStrike" kern="0" cap="none" spc="0" baseline="0">
                <a:solidFill>
                  <a:srgbClr val="000000"/>
                </a:solidFill>
                <a:uFillTx/>
              </a:defRPr>
            </a:pPr>
            <a:endParaRPr lang="it-IT" sz="1600">
              <a:solidFill>
                <a:srgbClr val="000000"/>
              </a:solidFill>
              <a:latin typeface="Arial" pitchFamily="34"/>
              <a:ea typeface="ＭＳ Ｐゴシック" pitchFamily="34"/>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60295615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609600"/>
            <a:ext cx="8229600" cy="5791200"/>
          </a:xfrm>
        </p:spPr>
        <p:txBody>
          <a:bodyPr/>
          <a:lstStyle/>
          <a:p>
            <a:pPr eaLnBrk="1" hangingPunct="1">
              <a:lnSpc>
                <a:spcPct val="90000"/>
              </a:lnSpc>
              <a:buFont typeface="Wingdings" panose="05000000000000000000" pitchFamily="2" charset="2"/>
              <a:buNone/>
            </a:pPr>
            <a:r>
              <a:rPr lang="it-IT" altLang="it-IT" sz="2800" smtClean="0"/>
              <a:t>Atteggiamento: è una specie di prodotto dell’opinione e si avvicina al comportamento del soggetto (è una predisposizione al fare)</a:t>
            </a:r>
          </a:p>
          <a:p>
            <a:pPr eaLnBrk="1" hangingPunct="1">
              <a:lnSpc>
                <a:spcPct val="90000"/>
              </a:lnSpc>
              <a:buFont typeface="Wingdings" panose="05000000000000000000" pitchFamily="2" charset="2"/>
              <a:buNone/>
            </a:pPr>
            <a:endParaRPr lang="it-IT" altLang="it-IT" sz="2800" smtClean="0"/>
          </a:p>
          <a:p>
            <a:pPr eaLnBrk="1" hangingPunct="1">
              <a:lnSpc>
                <a:spcPct val="90000"/>
              </a:lnSpc>
              <a:buFont typeface="Wingdings" panose="05000000000000000000" pitchFamily="2" charset="2"/>
              <a:buNone/>
            </a:pPr>
            <a:r>
              <a:rPr lang="it-IT" altLang="it-IT" sz="2800" smtClean="0"/>
              <a:t>Thurstone: atteggiamento come intensità positiva o negativa di cui il soggetto carica una sua disposizione in favore o contro un determinato oggetto sociale</a:t>
            </a:r>
          </a:p>
          <a:p>
            <a:pPr eaLnBrk="1" hangingPunct="1">
              <a:lnSpc>
                <a:spcPct val="90000"/>
              </a:lnSpc>
              <a:buFont typeface="Wingdings" panose="05000000000000000000" pitchFamily="2" charset="2"/>
              <a:buNone/>
            </a:pPr>
            <a:endParaRPr lang="it-IT" altLang="it-IT" sz="2800" smtClean="0"/>
          </a:p>
          <a:p>
            <a:pPr eaLnBrk="1" hangingPunct="1">
              <a:lnSpc>
                <a:spcPct val="90000"/>
              </a:lnSpc>
              <a:buFont typeface="Wingdings" panose="05000000000000000000" pitchFamily="2" charset="2"/>
              <a:buNone/>
            </a:pPr>
            <a:r>
              <a:rPr lang="it-IT" altLang="it-IT" sz="2800" smtClean="0"/>
              <a:t>Atteggiamento non come proprietà discreta, ma come CONTINUUM su cui ciascun individuo viene ad occupare posizioni specifiche rispetto all’atteggiamento in questione</a:t>
            </a:r>
          </a:p>
        </p:txBody>
      </p:sp>
    </p:spTree>
    <p:extLst>
      <p:ext uri="{BB962C8B-B14F-4D97-AF65-F5344CB8AC3E}">
        <p14:creationId xmlns:p14="http://schemas.microsoft.com/office/powerpoint/2010/main" val="2393087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3886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733" y="49306"/>
            <a:ext cx="3595687" cy="400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7733" y="4191000"/>
            <a:ext cx="359568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52400" y="152400"/>
            <a:ext cx="4419600" cy="685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t-IT" dirty="0" smtClean="0"/>
              <a:t>Big five test</a:t>
            </a:r>
            <a:endParaRPr lang="it-IT" dirty="0"/>
          </a:p>
        </p:txBody>
      </p:sp>
    </p:spTree>
    <p:extLst>
      <p:ext uri="{BB962C8B-B14F-4D97-AF65-F5344CB8AC3E}">
        <p14:creationId xmlns:p14="http://schemas.microsoft.com/office/powerpoint/2010/main" val="4183913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633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3606"/>
            <a:ext cx="6705600" cy="6663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303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381000" y="609600"/>
            <a:ext cx="8686800" cy="57912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3200" b="1" dirty="0" smtClean="0">
                <a:effectLst>
                  <a:outerShdw blurRad="38100" dist="38100" dir="2700000" algn="tl">
                    <a:srgbClr val="000000">
                      <a:alpha val="43137"/>
                    </a:srgbClr>
                  </a:outerShdw>
                </a:effectLst>
              </a:rPr>
              <a:t>Costruzione della scala </a:t>
            </a:r>
            <a:r>
              <a:rPr lang="it-IT" sz="3200" b="1" dirty="0" err="1" smtClean="0">
                <a:effectLst>
                  <a:outerShdw blurRad="38100" dist="38100" dir="2700000" algn="tl">
                    <a:srgbClr val="000000">
                      <a:alpha val="43137"/>
                    </a:srgbClr>
                  </a:outerShdw>
                </a:effectLst>
              </a:rPr>
              <a:t>Likert</a:t>
            </a:r>
            <a:r>
              <a:rPr lang="it-IT" sz="3200" b="1" dirty="0" smtClean="0">
                <a:effectLst>
                  <a:outerShdw blurRad="38100" dist="38100" dir="2700000" algn="tl">
                    <a:srgbClr val="000000">
                      <a:alpha val="43137"/>
                    </a:srgbClr>
                  </a:outerShdw>
                </a:effectLst>
              </a:rPr>
              <a:t>: 4 fasi</a:t>
            </a:r>
          </a:p>
          <a:p>
            <a:pPr algn="ctr"/>
            <a:endParaRPr lang="it-IT" sz="3200" dirty="0" smtClean="0"/>
          </a:p>
          <a:p>
            <a:pPr marL="342900" indent="-342900">
              <a:buAutoNum type="alphaLcParenR"/>
            </a:pPr>
            <a:r>
              <a:rPr lang="en-US" sz="3200" dirty="0" err="1" smtClean="0"/>
              <a:t>Formulazione</a:t>
            </a:r>
            <a:r>
              <a:rPr lang="en-US" sz="3200" dirty="0" smtClean="0"/>
              <a:t> </a:t>
            </a:r>
            <a:r>
              <a:rPr lang="en-US" sz="3200" dirty="0" err="1" smtClean="0"/>
              <a:t>delle</a:t>
            </a:r>
            <a:r>
              <a:rPr lang="en-US" sz="3200" dirty="0" smtClean="0"/>
              <a:t> </a:t>
            </a:r>
            <a:r>
              <a:rPr lang="en-US" sz="3200" dirty="0" err="1" smtClean="0"/>
              <a:t>domande</a:t>
            </a:r>
            <a:endParaRPr lang="en-US" sz="3200" dirty="0" smtClean="0"/>
          </a:p>
          <a:p>
            <a:pPr marL="342900" indent="-342900">
              <a:buAutoNum type="alphaLcParenR"/>
            </a:pPr>
            <a:r>
              <a:rPr lang="it-IT" sz="3200" dirty="0" smtClean="0"/>
              <a:t>Somministrazione</a:t>
            </a:r>
          </a:p>
          <a:p>
            <a:pPr marL="342900" indent="-342900">
              <a:buAutoNum type="alphaLcParenR"/>
            </a:pPr>
            <a:r>
              <a:rPr lang="it-IT" sz="3200" dirty="0" smtClean="0"/>
              <a:t>Analisi della coerenza interna della scala (analisi degli elementi): </a:t>
            </a:r>
            <a:r>
              <a:rPr lang="it-IT" altLang="en-US" sz="3200" dirty="0" smtClean="0"/>
              <a:t>Correlazione elemento-scala; coefficiente Alpha di </a:t>
            </a:r>
            <a:r>
              <a:rPr lang="it-IT" altLang="en-US" sz="3200" dirty="0" err="1" smtClean="0"/>
              <a:t>Cronbach</a:t>
            </a:r>
            <a:endParaRPr lang="it-IT" altLang="en-US" sz="3200" dirty="0"/>
          </a:p>
          <a:p>
            <a:pPr marL="342900" indent="-342900">
              <a:buAutoNum type="alphaLcParenR"/>
            </a:pPr>
            <a:r>
              <a:rPr lang="it-IT" sz="3200" dirty="0" smtClean="0"/>
              <a:t>Verifica della validità e della </a:t>
            </a:r>
            <a:r>
              <a:rPr lang="it-IT" sz="3200" dirty="0" err="1" smtClean="0"/>
              <a:t>unidimensionalità</a:t>
            </a:r>
            <a:r>
              <a:rPr lang="it-IT" sz="3200" dirty="0" smtClean="0"/>
              <a:t> della scala: analisi fattoriale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939845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52400" y="228600"/>
            <a:ext cx="8839200" cy="6172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t-IT" altLang="en-US" sz="2800" b="1" u="sng" dirty="0" smtClean="0"/>
              <a:t>Possibili problemi della </a:t>
            </a:r>
            <a:r>
              <a:rPr lang="it-IT" altLang="en-US" sz="2800" b="1" u="sng" dirty="0"/>
              <a:t>scala </a:t>
            </a:r>
            <a:r>
              <a:rPr lang="it-IT" altLang="en-US" sz="2800" b="1" u="sng" dirty="0" err="1" smtClean="0"/>
              <a:t>Likert</a:t>
            </a:r>
            <a:endParaRPr lang="it-IT" altLang="en-US" sz="2800" b="1" dirty="0"/>
          </a:p>
          <a:p>
            <a:pPr algn="ctr"/>
            <a:endParaRPr lang="it-IT" altLang="en-US" b="1" dirty="0"/>
          </a:p>
          <a:p>
            <a:pPr marL="285750" indent="-285750" algn="just">
              <a:buFont typeface="Wingdings" panose="05000000000000000000" pitchFamily="2" charset="2"/>
              <a:buChar char="v"/>
            </a:pPr>
            <a:r>
              <a:rPr lang="it-IT" altLang="en-US" dirty="0"/>
              <a:t> </a:t>
            </a:r>
            <a:r>
              <a:rPr lang="it-IT" altLang="en-US" sz="2400" dirty="0"/>
              <a:t>Response </a:t>
            </a:r>
            <a:r>
              <a:rPr lang="it-IT" altLang="en-US" sz="2400" dirty="0" smtClean="0"/>
              <a:t>set</a:t>
            </a:r>
          </a:p>
          <a:p>
            <a:pPr marL="285750" indent="-285750" algn="just">
              <a:buFont typeface="Wingdings" panose="05000000000000000000" pitchFamily="2" charset="2"/>
              <a:buChar char="v"/>
            </a:pPr>
            <a:r>
              <a:rPr lang="it-IT" altLang="en-US" sz="2400" dirty="0" smtClean="0"/>
              <a:t>Acquiescienza</a:t>
            </a:r>
          </a:p>
          <a:p>
            <a:pPr marL="285750" indent="-285750" algn="just">
              <a:buFont typeface="Wingdings" panose="05000000000000000000" pitchFamily="2" charset="2"/>
              <a:buChar char="v"/>
            </a:pPr>
            <a:r>
              <a:rPr lang="it-IT" altLang="en-US" sz="2400" dirty="0" smtClean="0"/>
              <a:t>Desiderabilità sociale delle risposte</a:t>
            </a:r>
            <a:endParaRPr lang="it-IT" altLang="en-US" sz="2400" dirty="0"/>
          </a:p>
          <a:p>
            <a:pPr marL="285750" indent="-285750" algn="just">
              <a:buFont typeface="Wingdings" panose="05000000000000000000" pitchFamily="2" charset="2"/>
              <a:buChar char="v"/>
            </a:pPr>
            <a:r>
              <a:rPr lang="it-IT" altLang="en-US" sz="2400" dirty="0"/>
              <a:t> </a:t>
            </a:r>
            <a:r>
              <a:rPr lang="it-IT" altLang="en-US" sz="2400" dirty="0" smtClean="0"/>
              <a:t>Curvilinearità: </a:t>
            </a:r>
            <a:r>
              <a:rPr lang="it-IT" altLang="en-US" sz="2400" dirty="0"/>
              <a:t>un item è disapprovato sia da chi ha un atteggiamento positivo/favorevole, sia da chi ha l’atteggiamento opposto </a:t>
            </a:r>
            <a:endParaRPr lang="it-IT" altLang="en-US" sz="2400" b="1" i="1" dirty="0" smtClean="0"/>
          </a:p>
          <a:p>
            <a:pPr algn="just"/>
            <a:r>
              <a:rPr lang="it-IT" sz="2400" dirty="0" smtClean="0"/>
              <a:t>«La </a:t>
            </a:r>
            <a:r>
              <a:rPr lang="it-IT" sz="2400" dirty="0"/>
              <a:t>maggior parte delle persone che si ammalano è stata </a:t>
            </a:r>
            <a:r>
              <a:rPr lang="it-IT" sz="2400" dirty="0" smtClean="0"/>
              <a:t>vaccinata»</a:t>
            </a:r>
            <a:endParaRPr lang="it-IT" altLang="en-US" sz="2400" b="1" i="1" dirty="0" smtClean="0"/>
          </a:p>
          <a:p>
            <a:pPr algn="just"/>
            <a:r>
              <a:rPr lang="it-IT" altLang="en-US" sz="2400" dirty="0">
                <a:sym typeface="Symbol" panose="05050102010706020507" pitchFamily="18" charset="2"/>
              </a:rPr>
              <a:t></a:t>
            </a:r>
            <a:r>
              <a:rPr lang="it-IT" altLang="en-US" sz="2400" dirty="0"/>
              <a:t> </a:t>
            </a:r>
            <a:r>
              <a:rPr lang="it-IT" altLang="en-US" sz="2400" dirty="0" smtClean="0"/>
              <a:t>rimedio: </a:t>
            </a:r>
            <a:r>
              <a:rPr lang="it-IT" altLang="en-US" sz="2400" dirty="0"/>
              <a:t>scegliere affermazioni </a:t>
            </a:r>
            <a:r>
              <a:rPr lang="it-IT" altLang="en-US" sz="2400" dirty="0" smtClean="0"/>
              <a:t>nettamente discriminanti, capaci di distinguere tra </a:t>
            </a:r>
            <a:r>
              <a:rPr lang="it-IT" altLang="en-US" sz="2400" dirty="0"/>
              <a:t>favorevoli e contrari</a:t>
            </a:r>
          </a:p>
          <a:p>
            <a:pPr marL="285750" indent="-285750" algn="just">
              <a:buFont typeface="Wingdings" panose="05000000000000000000" pitchFamily="2" charset="2"/>
              <a:buChar char="v"/>
            </a:pPr>
            <a:endParaRPr lang="it-IT" altLang="en-US" sz="2400" b="1" i="1" dirty="0"/>
          </a:p>
          <a:p>
            <a:pPr marL="285750" indent="-285750" algn="just">
              <a:buFont typeface="Wingdings" panose="05000000000000000000" pitchFamily="2" charset="2"/>
              <a:buChar char="v"/>
            </a:pPr>
            <a:r>
              <a:rPr lang="it-IT" altLang="en-US" sz="2400" dirty="0" smtClean="0"/>
              <a:t>Punteggio </a:t>
            </a:r>
            <a:r>
              <a:rPr lang="it-IT" altLang="en-US" sz="2400" dirty="0"/>
              <a:t>totale di un individuo può dipendere da combinazioni diverse di risposte date alle affermazioni </a:t>
            </a:r>
            <a:endParaRPr lang="it-IT" altLang="en-US" sz="2400" dirty="0" smtClean="0"/>
          </a:p>
          <a:p>
            <a:pPr marL="171450" indent="-171450" algn="just">
              <a:buFont typeface="Wingdings" panose="05000000000000000000" pitchFamily="2" charset="2"/>
              <a:buChar char="v"/>
            </a:pPr>
            <a:endParaRPr lang="it-IT" altLang="en-US" sz="800" dirty="0"/>
          </a:p>
          <a:p>
            <a:pPr marL="171450" indent="-171450" algn="just">
              <a:buFont typeface="Wingdings" panose="05000000000000000000" pitchFamily="2" charset="2"/>
              <a:buChar char="v"/>
            </a:pPr>
            <a:endParaRPr lang="it-IT" altLang="en-US" sz="1200" dirty="0">
              <a:sym typeface="Symbol" panose="05050102010706020507" pitchFamily="18" charset="2"/>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186314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52400" y="228600"/>
            <a:ext cx="8839200" cy="6553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t-IT" altLang="en-US" sz="2800" b="1" u="sng" dirty="0" smtClean="0"/>
              <a:t>Possibili problemi della </a:t>
            </a:r>
            <a:r>
              <a:rPr lang="it-IT" altLang="en-US" sz="2800" b="1" u="sng" dirty="0"/>
              <a:t>scala </a:t>
            </a:r>
            <a:r>
              <a:rPr lang="it-IT" altLang="en-US" sz="2800" b="1" u="sng" dirty="0" err="1" smtClean="0"/>
              <a:t>Likert</a:t>
            </a:r>
            <a:endParaRPr lang="it-IT" altLang="en-US" sz="2800" b="1" dirty="0"/>
          </a:p>
          <a:p>
            <a:pPr algn="ctr"/>
            <a:endParaRPr lang="it-IT" altLang="en-US" b="1" dirty="0"/>
          </a:p>
          <a:p>
            <a:pPr marL="285750" indent="-285750" algn="just">
              <a:buFont typeface="Wingdings" panose="05000000000000000000" pitchFamily="2" charset="2"/>
              <a:buChar char="v"/>
            </a:pPr>
            <a:r>
              <a:rPr lang="it-IT" altLang="en-US" sz="2400" dirty="0"/>
              <a:t> </a:t>
            </a:r>
            <a:r>
              <a:rPr lang="it-IT" altLang="en-US" sz="2400" dirty="0" smtClean="0"/>
              <a:t>Doppia falsa negazione</a:t>
            </a:r>
          </a:p>
          <a:p>
            <a:pPr marL="285750" indent="-285750" algn="just">
              <a:buFont typeface="Wingdings" panose="05000000000000000000" pitchFamily="2" charset="2"/>
              <a:buChar char="v"/>
            </a:pPr>
            <a:endParaRPr lang="it-IT" altLang="en-US" sz="2400" dirty="0"/>
          </a:p>
          <a:p>
            <a:pPr algn="just"/>
            <a:endParaRPr lang="it-IT" altLang="en-US" sz="2400" dirty="0" smtClean="0"/>
          </a:p>
          <a:p>
            <a:pPr marL="285750" indent="-285750" algn="just">
              <a:buFont typeface="Wingdings" panose="05000000000000000000" pitchFamily="2" charset="2"/>
              <a:buChar char="v"/>
            </a:pPr>
            <a:endParaRPr lang="it-IT" altLang="en-US" sz="2400" dirty="0"/>
          </a:p>
          <a:p>
            <a:pPr marL="285750" indent="-285750" algn="just">
              <a:buFont typeface="Wingdings" panose="05000000000000000000" pitchFamily="2" charset="2"/>
              <a:buChar char="v"/>
            </a:pPr>
            <a:endParaRPr lang="it-IT" altLang="en-US" sz="2400" dirty="0" smtClean="0"/>
          </a:p>
          <a:p>
            <a:pPr marL="285750" indent="-285750" algn="just">
              <a:buFont typeface="Wingdings" panose="05000000000000000000" pitchFamily="2" charset="2"/>
              <a:buChar char="v"/>
            </a:pPr>
            <a:endParaRPr lang="it-IT" altLang="en-US" sz="2400" dirty="0"/>
          </a:p>
          <a:p>
            <a:pPr marL="285750" indent="-285750" algn="just">
              <a:buFont typeface="Wingdings" panose="05000000000000000000" pitchFamily="2" charset="2"/>
              <a:buChar char="v"/>
            </a:pPr>
            <a:endParaRPr lang="it-IT" altLang="en-US" sz="2400" dirty="0" smtClean="0"/>
          </a:p>
          <a:p>
            <a:pPr marL="285750" indent="-285750" algn="just">
              <a:buFont typeface="Wingdings" panose="05000000000000000000" pitchFamily="2" charset="2"/>
              <a:buChar char="v"/>
            </a:pPr>
            <a:endParaRPr lang="it-IT" altLang="en-US" sz="2400" dirty="0"/>
          </a:p>
          <a:p>
            <a:pPr marL="285750" indent="-285750" algn="just">
              <a:buFont typeface="Wingdings" panose="05000000000000000000" pitchFamily="2" charset="2"/>
              <a:buChar char="v"/>
            </a:pPr>
            <a:endParaRPr lang="it-IT" altLang="en-US" sz="2400" dirty="0" smtClean="0"/>
          </a:p>
          <a:p>
            <a:pPr marL="285750" indent="-285750" algn="just">
              <a:buFont typeface="Wingdings" panose="05000000000000000000" pitchFamily="2" charset="2"/>
              <a:buChar char="v"/>
            </a:pPr>
            <a:endParaRPr lang="it-IT" altLang="en-US" sz="2400" dirty="0"/>
          </a:p>
          <a:p>
            <a:pPr marL="285750" indent="-285750" algn="just">
              <a:buFont typeface="Wingdings" panose="05000000000000000000" pitchFamily="2" charset="2"/>
              <a:buChar char="v"/>
            </a:pPr>
            <a:endParaRPr lang="it-IT" altLang="en-US" sz="2400" dirty="0" smtClean="0"/>
          </a:p>
          <a:p>
            <a:pPr marL="285750" indent="-285750" algn="just">
              <a:buFont typeface="Wingdings" panose="05000000000000000000" pitchFamily="2" charset="2"/>
              <a:buChar char="v"/>
            </a:pPr>
            <a:endParaRPr lang="it-IT" altLang="en-US" sz="2400" dirty="0"/>
          </a:p>
          <a:p>
            <a:pPr marL="285750" indent="-285750" algn="just">
              <a:buFont typeface="Wingdings" panose="05000000000000000000" pitchFamily="2" charset="2"/>
              <a:buChar char="v"/>
            </a:pPr>
            <a:endParaRPr lang="it-IT" altLang="en-US" sz="800" dirty="0" smtClean="0"/>
          </a:p>
          <a:p>
            <a:pPr marL="171450" indent="-171450" algn="just">
              <a:buFont typeface="Wingdings" panose="05000000000000000000" pitchFamily="2" charset="2"/>
              <a:buChar char="v"/>
            </a:pPr>
            <a:endParaRPr lang="it-IT" altLang="en-US" sz="1200" dirty="0">
              <a:sym typeface="Symbol" panose="05050102010706020507" pitchFamily="18" charset="2"/>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80772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598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152400" y="228600"/>
            <a:ext cx="8839200" cy="65532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it-IT" altLang="en-US" sz="2800" b="1" u="sng" dirty="0" smtClean="0"/>
              <a:t>Possibili problemi della </a:t>
            </a:r>
            <a:r>
              <a:rPr lang="it-IT" altLang="en-US" sz="2800" b="1" u="sng" dirty="0"/>
              <a:t>scala </a:t>
            </a:r>
            <a:r>
              <a:rPr lang="it-IT" altLang="en-US" sz="2800" b="1" u="sng" dirty="0" err="1" smtClean="0"/>
              <a:t>Likert</a:t>
            </a:r>
            <a:endParaRPr lang="it-IT" altLang="en-US" sz="2800" b="1" dirty="0"/>
          </a:p>
          <a:p>
            <a:pPr algn="ctr"/>
            <a:endParaRPr lang="it-IT" altLang="en-US" b="1" dirty="0"/>
          </a:p>
          <a:p>
            <a:pPr marL="285750" indent="-285750" algn="just">
              <a:buFont typeface="Wingdings" panose="05000000000000000000" pitchFamily="2" charset="2"/>
              <a:buChar char="v"/>
            </a:pPr>
            <a:r>
              <a:rPr lang="it-IT" altLang="en-US" sz="2400" dirty="0"/>
              <a:t> </a:t>
            </a:r>
            <a:r>
              <a:rPr lang="it-IT" altLang="en-US" sz="2400" dirty="0" smtClean="0"/>
              <a:t>Reazione all’oggetto: l’intervistato </a:t>
            </a:r>
            <a:r>
              <a:rPr lang="it-IT" altLang="en-US" sz="2400" dirty="0"/>
              <a:t>non reagisce </a:t>
            </a:r>
            <a:r>
              <a:rPr lang="it-IT" altLang="en-US" sz="2400" dirty="0" smtClean="0"/>
              <a:t>alli’intera affermazione (item), </a:t>
            </a:r>
            <a:r>
              <a:rPr lang="it-IT" altLang="en-US" sz="2400" dirty="0"/>
              <a:t>ma ai </a:t>
            </a:r>
            <a:r>
              <a:rPr lang="it-IT" altLang="en-US" sz="2400" dirty="0" smtClean="0"/>
              <a:t>soggetti, </a:t>
            </a:r>
            <a:r>
              <a:rPr lang="it-IT" altLang="en-US" sz="2400" dirty="0"/>
              <a:t>alle azioni, alle situazioni </a:t>
            </a:r>
            <a:r>
              <a:rPr lang="it-IT" altLang="en-US" sz="2400" dirty="0" smtClean="0"/>
              <a:t>menzionati nell’affermazione </a:t>
            </a:r>
          </a:p>
          <a:p>
            <a:pPr algn="just"/>
            <a:endParaRPr lang="it-IT" altLang="en-US" sz="2400" dirty="0" smtClean="0"/>
          </a:p>
          <a:p>
            <a:pPr algn="just"/>
            <a:r>
              <a:rPr lang="it-IT" altLang="en-US" dirty="0"/>
              <a:t>Item: </a:t>
            </a:r>
            <a:r>
              <a:rPr lang="it-IT" altLang="en-US" i="1" dirty="0"/>
              <a:t>“I politici sono interessati solo al voto degli elettori, non ai loro bisogni”</a:t>
            </a:r>
            <a:r>
              <a:rPr lang="it-IT" altLang="en-US" dirty="0"/>
              <a:t>. </a:t>
            </a:r>
          </a:p>
          <a:p>
            <a:pPr algn="just"/>
            <a:endParaRPr lang="it-IT" altLang="en-US" dirty="0"/>
          </a:p>
          <a:p>
            <a:pPr algn="just"/>
            <a:r>
              <a:rPr lang="it-IT" altLang="en-US" dirty="0"/>
              <a:t>Commenti di tre intervistati che, rispondendo secondo lo schema </a:t>
            </a:r>
            <a:r>
              <a:rPr lang="it-IT" altLang="en-US" dirty="0" err="1"/>
              <a:t>Likert</a:t>
            </a:r>
            <a:r>
              <a:rPr lang="it-IT" altLang="en-US" dirty="0"/>
              <a:t>, si sono </a:t>
            </a:r>
            <a:r>
              <a:rPr lang="it-IT" altLang="en-US" b="1" u="sng" dirty="0"/>
              <a:t>dichiarati in disaccordo</a:t>
            </a:r>
            <a:r>
              <a:rPr lang="it-IT" altLang="en-US" dirty="0"/>
              <a:t>. </a:t>
            </a:r>
          </a:p>
          <a:p>
            <a:pPr algn="just"/>
            <a:endParaRPr lang="it-IT" altLang="en-US" i="1" dirty="0"/>
          </a:p>
          <a:p>
            <a:pPr algn="just"/>
            <a:r>
              <a:rPr lang="it-IT" altLang="en-US" i="1" dirty="0"/>
              <a:t>Intervistato A</a:t>
            </a:r>
            <a:r>
              <a:rPr lang="it-IT" altLang="en-US" dirty="0"/>
              <a:t>: “Debbono anche interessarsi ai bisogni, non solo ai voti. Quindi sono in disaccordo”. </a:t>
            </a:r>
          </a:p>
          <a:p>
            <a:pPr algn="just"/>
            <a:endParaRPr lang="it-IT" altLang="en-US" i="1" dirty="0"/>
          </a:p>
          <a:p>
            <a:pPr algn="just"/>
            <a:r>
              <a:rPr lang="it-IT" altLang="en-US" i="1" dirty="0"/>
              <a:t>Intervistato B</a:t>
            </a:r>
            <a:r>
              <a:rPr lang="it-IT" altLang="en-US" dirty="0"/>
              <a:t>: “Sono del tutto in disaccordo con i politici che hanno pensato al loro fabbisogno e basta”. </a:t>
            </a:r>
          </a:p>
          <a:p>
            <a:pPr algn="just"/>
            <a:endParaRPr lang="it-IT" altLang="en-US" i="1" dirty="0"/>
          </a:p>
          <a:p>
            <a:pPr algn="just"/>
            <a:r>
              <a:rPr lang="it-IT" altLang="en-US" i="1" dirty="0"/>
              <a:t>Intervistato C</a:t>
            </a:r>
            <a:r>
              <a:rPr lang="it-IT" altLang="en-US" dirty="0"/>
              <a:t>: “Non sono d’accordo che la forza proletaria dia il voto a quelle persone che magari oggi ti chiede il voto poi domani non lo riconosce più”. </a:t>
            </a:r>
          </a:p>
          <a:p>
            <a:pPr algn="just"/>
            <a:endParaRPr lang="it-IT" altLang="en-US" b="1" dirty="0"/>
          </a:p>
          <a:p>
            <a:pPr algn="just"/>
            <a:r>
              <a:rPr lang="it-IT" altLang="en-US" b="1" dirty="0"/>
              <a:t>Di conseguenza la loro risposta doveva essere in accordo con l’item</a:t>
            </a:r>
            <a:r>
              <a:rPr lang="it-IT" altLang="en-US" b="1" dirty="0" smtClean="0"/>
              <a:t>.</a:t>
            </a:r>
            <a:endParaRPr lang="it-IT" altLang="en-US" sz="2400" dirty="0"/>
          </a:p>
          <a:p>
            <a:pPr marL="285750" indent="-285750" algn="just">
              <a:buFont typeface="Wingdings" panose="05000000000000000000" pitchFamily="2" charset="2"/>
              <a:buChar char="v"/>
            </a:pPr>
            <a:endParaRPr lang="it-IT" altLang="en-US" sz="800" dirty="0" smtClean="0"/>
          </a:p>
          <a:p>
            <a:pPr marL="171450" indent="-171450" algn="just">
              <a:buFont typeface="Wingdings" panose="05000000000000000000" pitchFamily="2" charset="2"/>
              <a:buChar char="v"/>
            </a:pPr>
            <a:endParaRPr lang="it-IT" altLang="en-US" sz="1200" dirty="0">
              <a:sym typeface="Symbol" panose="05050102010706020507" pitchFamily="18" charset="2"/>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477384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116001" y="357158"/>
            <a:ext cx="7696800" cy="551578"/>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endParaRPr lang="it-IT" sz="2400" b="1" kern="0" dirty="0">
              <a:solidFill>
                <a:srgbClr val="822433"/>
              </a:solidFill>
              <a:latin typeface="Calibri Light"/>
            </a:endParaRPr>
          </a:p>
        </p:txBody>
      </p:sp>
      <p:sp>
        <p:nvSpPr>
          <p:cNvPr id="3" name="Segnaposto contenuto 4"/>
          <p:cNvSpPr txBox="1">
            <a:spLocks noGrp="1"/>
          </p:cNvSpPr>
          <p:nvPr>
            <p:ph idx="1"/>
          </p:nvPr>
        </p:nvSpPr>
        <p:spPr>
          <a:xfrm>
            <a:off x="326880" y="1337901"/>
            <a:ext cx="8317440" cy="4115952"/>
          </a:xfrm>
        </p:spPr>
        <p:txBody>
          <a:bodyPr>
            <a:normAutofit fontScale="92500"/>
          </a:bodyPr>
          <a:lstStyle/>
          <a:p>
            <a:pPr marL="0" indent="0" algn="just">
              <a:spcBef>
                <a:spcPts val="0"/>
              </a:spcBef>
              <a:spcAft>
                <a:spcPts val="1284"/>
              </a:spcAft>
              <a:buNone/>
              <a:defRPr/>
            </a:pPr>
            <a:r>
              <a:rPr lang="it-IT" sz="1600" dirty="0" smtClean="0"/>
              <a:t>Es. Scala di Bogardus (1925): </a:t>
            </a:r>
            <a:r>
              <a:rPr lang="it-IT" sz="1600" b="1" kern="0" dirty="0" smtClean="0">
                <a:solidFill>
                  <a:srgbClr val="822433"/>
                </a:solidFill>
                <a:latin typeface="Calibri Light"/>
              </a:rPr>
              <a:t>La </a:t>
            </a:r>
            <a:r>
              <a:rPr lang="it-IT" sz="1600" b="1" kern="0" dirty="0">
                <a:solidFill>
                  <a:srgbClr val="822433"/>
                </a:solidFill>
                <a:latin typeface="Calibri Light"/>
              </a:rPr>
              <a:t>misurazione della distanza sociale</a:t>
            </a:r>
          </a:p>
          <a:p>
            <a:pPr marL="0" indent="0" algn="just">
              <a:spcBef>
                <a:spcPts val="0"/>
              </a:spcBef>
              <a:spcAft>
                <a:spcPts val="1284"/>
              </a:spcAft>
              <a:buNone/>
              <a:defRPr/>
            </a:pPr>
            <a:endParaRPr lang="it-IT" sz="1600" dirty="0" smtClean="0"/>
          </a:p>
          <a:p>
            <a:pPr marL="0" indent="0" algn="just">
              <a:spcBef>
                <a:spcPts val="0"/>
              </a:spcBef>
              <a:spcAft>
                <a:spcPts val="1284"/>
              </a:spcAft>
              <a:buNone/>
              <a:defRPr/>
            </a:pPr>
            <a:r>
              <a:rPr sz="1600" b="1" dirty="0" smtClean="0"/>
              <a:t>In </a:t>
            </a:r>
            <a:r>
              <a:rPr sz="1600" b="1" dirty="0"/>
              <a:t>merito ad una persona di nazionalità X, dica con quali delle seguenti affermazioni si trova  d’accordo</a:t>
            </a:r>
          </a:p>
          <a:p>
            <a:pPr algn="just">
              <a:spcBef>
                <a:spcPts val="0"/>
              </a:spcBef>
              <a:spcAft>
                <a:spcPts val="1284"/>
              </a:spcAft>
              <a:buSzPct val="100000"/>
              <a:buFontTx/>
              <a:buAutoNum type="arabicPeriod"/>
              <a:defRPr/>
            </a:pPr>
            <a:r>
              <a:rPr sz="1600" dirty="0"/>
              <a:t>La</a:t>
            </a:r>
            <a:r>
              <a:rPr sz="1600" b="1" dirty="0"/>
              <a:t> </a:t>
            </a:r>
            <a:r>
              <a:rPr sz="1600" dirty="0"/>
              <a:t>sposerei			</a:t>
            </a:r>
            <a:r>
              <a:rPr lang="it-IT" sz="1600" dirty="0"/>
              <a:t>	</a:t>
            </a:r>
            <a:r>
              <a:rPr lang="it-IT" sz="1600" dirty="0" smtClean="0"/>
              <a:t>     	 </a:t>
            </a:r>
            <a:r>
              <a:rPr sz="1600" dirty="0" smtClean="0"/>
              <a:t>s</a:t>
            </a:r>
            <a:r>
              <a:rPr lang="it-IT" sz="1600" dirty="0" smtClean="0"/>
              <a:t>ì</a:t>
            </a:r>
            <a:r>
              <a:rPr sz="1600" dirty="0"/>
              <a:t>	no</a:t>
            </a:r>
          </a:p>
          <a:p>
            <a:pPr algn="just">
              <a:spcBef>
                <a:spcPts val="0"/>
              </a:spcBef>
              <a:spcAft>
                <a:spcPts val="1284"/>
              </a:spcAft>
              <a:buSzPct val="100000"/>
              <a:buFontTx/>
              <a:buAutoNum type="arabicPeriod"/>
              <a:defRPr/>
            </a:pPr>
            <a:r>
              <a:rPr sz="1600" dirty="0"/>
              <a:t>La accetterei come amico regolare 			 </a:t>
            </a:r>
            <a:r>
              <a:rPr sz="1600" dirty="0" smtClean="0"/>
              <a:t>s</a:t>
            </a:r>
            <a:r>
              <a:rPr lang="it-IT" sz="1600" dirty="0" smtClean="0"/>
              <a:t>ì</a:t>
            </a:r>
            <a:r>
              <a:rPr sz="1600" dirty="0"/>
              <a:t>	no</a:t>
            </a:r>
          </a:p>
          <a:p>
            <a:pPr algn="just">
              <a:spcBef>
                <a:spcPts val="0"/>
              </a:spcBef>
              <a:spcAft>
                <a:spcPts val="1284"/>
              </a:spcAft>
              <a:buSzPct val="100000"/>
              <a:buFontTx/>
              <a:buAutoNum type="arabicPeriod"/>
              <a:defRPr/>
            </a:pPr>
            <a:r>
              <a:rPr sz="1600" dirty="0"/>
              <a:t>La accetterei come collega di lavoro 	                 	</a:t>
            </a:r>
            <a:r>
              <a:rPr lang="it-IT" sz="1600" dirty="0" smtClean="0"/>
              <a:t>	</a:t>
            </a:r>
            <a:r>
              <a:rPr sz="1600" dirty="0" smtClean="0"/>
              <a:t> s</a:t>
            </a:r>
            <a:r>
              <a:rPr lang="it-IT" sz="1600" dirty="0" smtClean="0"/>
              <a:t>ì</a:t>
            </a:r>
            <a:r>
              <a:rPr sz="1600" dirty="0"/>
              <a:t>	no</a:t>
            </a:r>
          </a:p>
          <a:p>
            <a:pPr algn="just">
              <a:spcBef>
                <a:spcPts val="0"/>
              </a:spcBef>
              <a:spcAft>
                <a:spcPts val="1284"/>
              </a:spcAft>
              <a:buSzPct val="100000"/>
              <a:buFontTx/>
              <a:buAutoNum type="arabicPeriod"/>
              <a:defRPr/>
            </a:pPr>
            <a:r>
              <a:rPr sz="1600" dirty="0"/>
              <a:t>La accetterei come vicino di casa 			 </a:t>
            </a:r>
            <a:r>
              <a:rPr sz="1600" dirty="0" smtClean="0"/>
              <a:t>s</a:t>
            </a:r>
            <a:r>
              <a:rPr lang="it-IT" sz="1600" dirty="0" smtClean="0"/>
              <a:t>ì</a:t>
            </a:r>
            <a:r>
              <a:rPr sz="1600" dirty="0"/>
              <a:t>	no</a:t>
            </a:r>
          </a:p>
          <a:p>
            <a:pPr algn="just">
              <a:spcBef>
                <a:spcPts val="0"/>
              </a:spcBef>
              <a:spcAft>
                <a:spcPts val="1284"/>
              </a:spcAft>
              <a:buSzPct val="100000"/>
              <a:buFontTx/>
              <a:buAutoNum type="arabicPeriod"/>
              <a:defRPr/>
            </a:pPr>
            <a:r>
              <a:rPr sz="1600" dirty="0"/>
              <a:t>La accetterei come conoscente 			 </a:t>
            </a:r>
            <a:r>
              <a:rPr sz="1600" dirty="0" smtClean="0"/>
              <a:t>s</a:t>
            </a:r>
            <a:r>
              <a:rPr lang="it-IT" sz="1600" dirty="0" smtClean="0"/>
              <a:t>ì</a:t>
            </a:r>
            <a:r>
              <a:rPr sz="1600" dirty="0"/>
              <a:t>	no</a:t>
            </a:r>
          </a:p>
          <a:p>
            <a:pPr algn="just">
              <a:spcBef>
                <a:spcPts val="0"/>
              </a:spcBef>
              <a:spcAft>
                <a:spcPts val="1284"/>
              </a:spcAft>
              <a:buSzPct val="100000"/>
              <a:buFontTx/>
              <a:buAutoNum type="arabicPeriod"/>
              <a:defRPr/>
            </a:pPr>
            <a:r>
              <a:rPr sz="1600" dirty="0"/>
              <a:t>Accetterei che vivesse al di fuori del mio vicinato 	</a:t>
            </a:r>
            <a:r>
              <a:rPr lang="it-IT" sz="1600" dirty="0" smtClean="0"/>
              <a:t>	</a:t>
            </a:r>
            <a:r>
              <a:rPr sz="1600" dirty="0" smtClean="0"/>
              <a:t> s</a:t>
            </a:r>
            <a:r>
              <a:rPr lang="it-IT" sz="1600" dirty="0" smtClean="0"/>
              <a:t>ì</a:t>
            </a:r>
            <a:r>
              <a:rPr sz="1600" dirty="0"/>
              <a:t>	no</a:t>
            </a:r>
          </a:p>
          <a:p>
            <a:pPr algn="just">
              <a:spcBef>
                <a:spcPts val="0"/>
              </a:spcBef>
              <a:spcAft>
                <a:spcPts val="1284"/>
              </a:spcAft>
              <a:buSzPct val="100000"/>
              <a:buFontTx/>
              <a:buAutoNum type="arabicPeriod"/>
              <a:defRPr/>
            </a:pPr>
            <a:r>
              <a:rPr sz="1600" dirty="0"/>
              <a:t>Accetterei che vivesse al di fuori del mio paese 	               </a:t>
            </a:r>
            <a:r>
              <a:rPr lang="it-IT" sz="1600" dirty="0" smtClean="0"/>
              <a:t>	</a:t>
            </a:r>
            <a:r>
              <a:rPr sz="1600" dirty="0" smtClean="0"/>
              <a:t> s</a:t>
            </a:r>
            <a:r>
              <a:rPr lang="it-IT" sz="1600" dirty="0" smtClean="0"/>
              <a:t>ì</a:t>
            </a:r>
            <a:r>
              <a:rPr sz="1600" dirty="0"/>
              <a:t>	no</a:t>
            </a:r>
          </a:p>
          <a:p>
            <a:pPr algn="just">
              <a:spcBef>
                <a:spcPts val="0"/>
              </a:spcBef>
              <a:spcAft>
                <a:spcPts val="1284"/>
              </a:spcAft>
              <a:buSzPct val="100000"/>
              <a:buFontTx/>
              <a:buAutoNum type="arabicPeriod"/>
              <a:defRPr/>
            </a:pPr>
            <a:endParaRPr sz="1600" dirty="0"/>
          </a:p>
        </p:txBody>
      </p:sp>
      <p:sp>
        <p:nvSpPr>
          <p:cNvPr id="4"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sp>
        <p:nvSpPr>
          <p:cNvPr id="5" name="Rettangolo arrotondato 4"/>
          <p:cNvSpPr/>
          <p:nvPr/>
        </p:nvSpPr>
        <p:spPr>
          <a:xfrm>
            <a:off x="381000" y="228600"/>
            <a:ext cx="8229600" cy="838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2800" b="1" dirty="0" smtClean="0">
                <a:effectLst>
                  <a:outerShdw blurRad="38100" dist="38100" dir="2700000" algn="tl">
                    <a:srgbClr val="000000">
                      <a:alpha val="43137"/>
                    </a:srgbClr>
                  </a:outerShdw>
                </a:effectLst>
              </a:rPr>
              <a:t>Scala di </a:t>
            </a:r>
            <a:r>
              <a:rPr lang="it-IT" sz="2800" b="1" dirty="0" err="1" smtClean="0">
                <a:effectLst>
                  <a:outerShdw blurRad="38100" dist="38100" dir="2700000" algn="tl">
                    <a:srgbClr val="000000">
                      <a:alpha val="43137"/>
                    </a:srgbClr>
                  </a:outerShdw>
                </a:effectLst>
              </a:rPr>
              <a:t>Guttman</a:t>
            </a:r>
            <a:endParaRPr lang="en-US" sz="2800" b="1"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78271857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
        <p:nvSpPr>
          <p:cNvPr id="3" name="Rounded Rectangle 2"/>
          <p:cNvSpPr/>
          <p:nvPr/>
        </p:nvSpPr>
        <p:spPr>
          <a:xfrm>
            <a:off x="685800" y="533400"/>
            <a:ext cx="7772400" cy="5410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3200" dirty="0" smtClean="0"/>
              <a:t>SCALE AUTOANCORANTI</a:t>
            </a:r>
          </a:p>
          <a:p>
            <a:pPr algn="ctr"/>
            <a:endParaRPr lang="it-IT" sz="3200" dirty="0"/>
          </a:p>
          <a:p>
            <a:pPr algn="ctr"/>
            <a:endParaRPr lang="it-IT" sz="3200" dirty="0" smtClean="0"/>
          </a:p>
          <a:p>
            <a:endParaRPr lang="it-IT" dirty="0"/>
          </a:p>
          <a:p>
            <a:pPr marL="285750" indent="-285750">
              <a:buFont typeface="Wingdings" pitchFamily="2" charset="2"/>
              <a:buChar char="ü"/>
            </a:pPr>
            <a:r>
              <a:rPr lang="it-IT" sz="2800" dirty="0" smtClean="0"/>
              <a:t>DIFFERENZIALE SEMANTICO</a:t>
            </a:r>
          </a:p>
          <a:p>
            <a:pPr marL="285750" indent="-285750">
              <a:buFont typeface="Wingdings" pitchFamily="2" charset="2"/>
              <a:buChar char="ü"/>
            </a:pPr>
            <a:r>
              <a:rPr lang="it-IT" sz="2800" dirty="0" smtClean="0"/>
              <a:t>SCALA CANTRIL (PUNTEGGIO DA 1 A 10)</a:t>
            </a:r>
          </a:p>
          <a:p>
            <a:pPr marL="285750" indent="-285750">
              <a:buFont typeface="Wingdings" pitchFamily="2" charset="2"/>
              <a:buChar char="ü"/>
            </a:pPr>
            <a:r>
              <a:rPr lang="it-IT" sz="2800" dirty="0" smtClean="0"/>
              <a:t>SCALA A SCELTA FORZATA</a:t>
            </a:r>
          </a:p>
          <a:p>
            <a:pPr marL="285750" indent="-285750">
              <a:buFont typeface="Wingdings" pitchFamily="2" charset="2"/>
              <a:buChar char="ü"/>
            </a:pPr>
            <a:r>
              <a:rPr lang="it-IT" sz="2800" dirty="0" smtClean="0"/>
              <a:t>TERMOMETRO DEI SENTIMENTI</a:t>
            </a:r>
          </a:p>
          <a:p>
            <a:pPr algn="ctr"/>
            <a:endParaRPr lang="it-IT" dirty="0" smtClean="0"/>
          </a:p>
        </p:txBody>
      </p:sp>
    </p:spTree>
    <p:extLst>
      <p:ext uri="{BB962C8B-B14F-4D97-AF65-F5344CB8AC3E}">
        <p14:creationId xmlns:p14="http://schemas.microsoft.com/office/powerpoint/2010/main" val="4164034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76200" y="170329"/>
            <a:ext cx="4953000" cy="6400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3600" b="1" kern="0" dirty="0" smtClean="0">
                <a:solidFill>
                  <a:schemeClr val="bg1"/>
                </a:solidFill>
                <a:effectLst>
                  <a:outerShdw blurRad="38100" dist="38100" dir="2700000" algn="tl">
                    <a:srgbClr val="000000">
                      <a:alpha val="43137"/>
                    </a:srgbClr>
                  </a:outerShdw>
                </a:effectLst>
                <a:latin typeface="Calibri Light"/>
              </a:rPr>
              <a:t>DIFFERENZIALE SEMANTICO DI OSGOOD</a:t>
            </a:r>
          </a:p>
          <a:p>
            <a:r>
              <a:rPr lang="it-IT" sz="2400" dirty="0" smtClean="0"/>
              <a:t>Consiste </a:t>
            </a:r>
            <a:r>
              <a:rPr lang="it-IT" sz="2400" dirty="0"/>
              <a:t>in un concetto da valutare e in una serie di </a:t>
            </a:r>
            <a:r>
              <a:rPr lang="it-IT" sz="2400" dirty="0" smtClean="0"/>
              <a:t>aggettivi contrapposti </a:t>
            </a:r>
            <a:r>
              <a:rPr lang="it-IT" sz="2400" dirty="0"/>
              <a:t>(è una scala auto-ancorante), separati da </a:t>
            </a:r>
            <a:r>
              <a:rPr lang="it-IT" sz="2400" dirty="0" smtClean="0"/>
              <a:t>una scala </a:t>
            </a:r>
            <a:r>
              <a:rPr lang="it-IT" sz="2400" dirty="0"/>
              <a:t>grafica e/o numerica: misura il significato </a:t>
            </a:r>
            <a:r>
              <a:rPr lang="it-IT" sz="2400" dirty="0" smtClean="0"/>
              <a:t>«affettivo» (</a:t>
            </a:r>
            <a:r>
              <a:rPr lang="it-IT" sz="2400" dirty="0"/>
              <a:t>connotativo) di stimoli o </a:t>
            </a:r>
            <a:r>
              <a:rPr lang="it-IT" sz="2400" dirty="0" smtClean="0"/>
              <a:t>concetti</a:t>
            </a:r>
          </a:p>
          <a:p>
            <a:endParaRPr lang="it-IT" sz="2400" dirty="0"/>
          </a:p>
          <a:p>
            <a:r>
              <a:rPr lang="it-IT" sz="2400" dirty="0" smtClean="0"/>
              <a:t>Le reazioni emotive sono riferibili a tre dimensioni:</a:t>
            </a:r>
          </a:p>
          <a:p>
            <a:r>
              <a:rPr lang="it-IT" sz="2400" dirty="0" smtClean="0"/>
              <a:t>Valutazione; potenza; attività</a:t>
            </a:r>
            <a:endParaRPr lang="en-US" sz="24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62637"/>
            <a:ext cx="4038600" cy="621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965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685800"/>
            <a:ext cx="8229600" cy="5181600"/>
          </a:xfrm>
        </p:spPr>
        <p:txBody>
          <a:bodyPr/>
          <a:lstStyle/>
          <a:p>
            <a:pPr eaLnBrk="1" hangingPunct="1">
              <a:buFont typeface="Wingdings" panose="05000000000000000000" pitchFamily="2" charset="2"/>
              <a:buNone/>
            </a:pPr>
            <a:r>
              <a:rPr lang="it-IT" altLang="it-IT" smtClean="0"/>
              <a:t>Grazie all’idea di continuum, le domande di atteggiamento riescono a collocare gli intervistati in una scala di valutazione, articolata in 4-5 punti equidistanti</a:t>
            </a:r>
          </a:p>
          <a:p>
            <a:pPr eaLnBrk="1" hangingPunct="1">
              <a:buFont typeface="Wingdings" panose="05000000000000000000" pitchFamily="2" charset="2"/>
              <a:buNone/>
            </a:pPr>
            <a:r>
              <a:rPr lang="it-IT" altLang="it-IT" smtClean="0"/>
              <a:t>3 tipi:</a:t>
            </a:r>
          </a:p>
          <a:p>
            <a:pPr eaLnBrk="1" hangingPunct="1">
              <a:buFontTx/>
              <a:buChar char="-"/>
            </a:pPr>
            <a:r>
              <a:rPr lang="it-IT" altLang="it-IT" smtClean="0"/>
              <a:t>Scala con etichette verbali</a:t>
            </a:r>
          </a:p>
          <a:p>
            <a:pPr eaLnBrk="1" hangingPunct="1">
              <a:buFontTx/>
              <a:buChar char="-"/>
            </a:pPr>
            <a:r>
              <a:rPr lang="it-IT" altLang="it-IT" smtClean="0"/>
              <a:t>Scala con mezzi grafici (es. differenziale semantico)</a:t>
            </a:r>
          </a:p>
          <a:p>
            <a:pPr eaLnBrk="1" hangingPunct="1">
              <a:buFontTx/>
              <a:buChar char="-"/>
            </a:pPr>
            <a:r>
              <a:rPr lang="it-IT" altLang="it-IT" smtClean="0"/>
              <a:t>Scala con etichette + mezzi grafici</a:t>
            </a:r>
          </a:p>
        </p:txBody>
      </p:sp>
    </p:spTree>
    <p:extLst>
      <p:ext uri="{BB962C8B-B14F-4D97-AF65-F5344CB8AC3E}">
        <p14:creationId xmlns:p14="http://schemas.microsoft.com/office/powerpoint/2010/main" val="2560367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2834" y="304800"/>
            <a:ext cx="8249575" cy="6324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257175" indent="-257175" algn="just">
              <a:buFont typeface="Wingdings" pitchFamily="2" charset="2"/>
              <a:buChar char="Ø"/>
            </a:pPr>
            <a:r>
              <a:rPr lang="it-IT" i="1" dirty="0" smtClean="0"/>
              <a:t>DIFFERENZIALE </a:t>
            </a:r>
            <a:r>
              <a:rPr lang="it-IT" i="1" dirty="0"/>
              <a:t>SEMANTICO DI OSGOOD</a:t>
            </a:r>
            <a:r>
              <a:rPr lang="it-IT" i="1" dirty="0" smtClean="0"/>
              <a:t>:</a:t>
            </a:r>
            <a:endParaRPr lang="it-IT" i="1" dirty="0">
              <a:solidFill>
                <a:srgbClr val="000000"/>
              </a:solidFill>
              <a:latin typeface="Times New Roman"/>
              <a:ea typeface="Times New Roman"/>
            </a:endParaRPr>
          </a:p>
          <a:p>
            <a:pPr algn="just"/>
            <a:r>
              <a:rPr lang="it-IT" sz="1350" i="1" dirty="0">
                <a:latin typeface="Times New Roman"/>
                <a:ea typeface="Times New Roman"/>
              </a:rPr>
              <a:t>Dove collocherebbe il politico X rispetto alle coppie di qualità riportate sotto?</a:t>
            </a:r>
            <a:endParaRPr lang="it-IT" sz="788" dirty="0">
              <a:latin typeface="Times New Roman"/>
              <a:ea typeface="Times New Roman"/>
            </a:endParaRPr>
          </a:p>
          <a:p>
            <a:pPr algn="just"/>
            <a:r>
              <a:rPr lang="it-IT" sz="600" i="1" dirty="0">
                <a:latin typeface="Times New Roman"/>
                <a:ea typeface="Times New Roman"/>
              </a:rPr>
              <a:t> </a:t>
            </a:r>
            <a:endParaRPr lang="it-IT" sz="788" dirty="0">
              <a:latin typeface="Times New Roman"/>
              <a:ea typeface="Times New Roman"/>
            </a:endParaRPr>
          </a:p>
          <a:p>
            <a:pPr algn="just"/>
            <a:r>
              <a:rPr lang="it-IT" sz="1350" i="1" dirty="0">
                <a:latin typeface="Times New Roman"/>
                <a:ea typeface="Times New Roman"/>
              </a:rPr>
              <a:t>                         </a:t>
            </a:r>
            <a:r>
              <a:rPr lang="it-IT" sz="1350" dirty="0">
                <a:latin typeface="Times New Roman"/>
                <a:ea typeface="Times New Roman"/>
              </a:rPr>
              <a:t>1  2  3  4  5  6  7</a:t>
            </a:r>
            <a:endParaRPr lang="it-IT" sz="788" dirty="0">
              <a:latin typeface="Times New Roman"/>
              <a:ea typeface="Times New Roman"/>
            </a:endParaRPr>
          </a:p>
          <a:p>
            <a:pPr algn="just"/>
            <a:r>
              <a:rPr lang="it-IT" sz="1350" dirty="0">
                <a:latin typeface="Times New Roman"/>
                <a:ea typeface="Times New Roman"/>
              </a:rPr>
              <a:t>Conservatore     </a:t>
            </a:r>
            <a:r>
              <a:rPr lang="it-IT" sz="1350" b="1" dirty="0">
                <a:latin typeface="Times New Roman"/>
                <a:ea typeface="Times New Roman"/>
              </a:rPr>
              <a:t>.   .   .   .   .   .   .</a:t>
            </a:r>
            <a:r>
              <a:rPr lang="it-IT" sz="1350" dirty="0">
                <a:latin typeface="Times New Roman"/>
                <a:ea typeface="Times New Roman"/>
              </a:rPr>
              <a:t>    Innovatore</a:t>
            </a:r>
            <a:endParaRPr lang="it-IT" sz="788" dirty="0">
              <a:latin typeface="Times New Roman"/>
              <a:ea typeface="Times New Roman"/>
            </a:endParaRPr>
          </a:p>
          <a:p>
            <a:pPr algn="just"/>
            <a:r>
              <a:rPr lang="it-IT" sz="1350" dirty="0">
                <a:latin typeface="Times New Roman"/>
                <a:ea typeface="Times New Roman"/>
              </a:rPr>
              <a:t>Democratico      </a:t>
            </a:r>
            <a:r>
              <a:rPr lang="it-IT" sz="1350" b="1" dirty="0">
                <a:latin typeface="Times New Roman"/>
                <a:ea typeface="Times New Roman"/>
              </a:rPr>
              <a:t>.   .   .   .   .   .   .</a:t>
            </a:r>
            <a:r>
              <a:rPr lang="it-IT" sz="1350" dirty="0">
                <a:latin typeface="Times New Roman"/>
                <a:ea typeface="Times New Roman"/>
              </a:rPr>
              <a:t>    Autoritario</a:t>
            </a:r>
            <a:endParaRPr lang="it-IT" sz="788" dirty="0">
              <a:latin typeface="Times New Roman"/>
              <a:ea typeface="Times New Roman"/>
            </a:endParaRPr>
          </a:p>
          <a:p>
            <a:pPr algn="just"/>
            <a:r>
              <a:rPr lang="it-IT" sz="1350" dirty="0">
                <a:latin typeface="Times New Roman"/>
                <a:ea typeface="Times New Roman"/>
              </a:rPr>
              <a:t>Disonesto           </a:t>
            </a:r>
            <a:r>
              <a:rPr lang="it-IT" sz="1350" b="1" dirty="0">
                <a:latin typeface="Times New Roman"/>
                <a:ea typeface="Times New Roman"/>
              </a:rPr>
              <a:t>.   .   .   .   .   .   .</a:t>
            </a:r>
            <a:r>
              <a:rPr lang="it-IT" sz="1350" dirty="0">
                <a:latin typeface="Times New Roman"/>
                <a:ea typeface="Times New Roman"/>
              </a:rPr>
              <a:t>    Onesto</a:t>
            </a:r>
            <a:endParaRPr lang="it-IT" sz="788" dirty="0">
              <a:latin typeface="Times New Roman"/>
              <a:ea typeface="Times New Roman"/>
            </a:endParaRPr>
          </a:p>
          <a:p>
            <a:pPr algn="just"/>
            <a:r>
              <a:rPr lang="it-IT" sz="1350" dirty="0">
                <a:latin typeface="Times New Roman"/>
                <a:ea typeface="Times New Roman"/>
              </a:rPr>
              <a:t>Sincero               </a:t>
            </a:r>
            <a:r>
              <a:rPr lang="it-IT" sz="1350" b="1" dirty="0">
                <a:latin typeface="Times New Roman"/>
                <a:ea typeface="Times New Roman"/>
              </a:rPr>
              <a:t>.   .   .   .   .   .   .</a:t>
            </a:r>
            <a:r>
              <a:rPr lang="it-IT" sz="1350" dirty="0">
                <a:latin typeface="Times New Roman"/>
                <a:ea typeface="Times New Roman"/>
              </a:rPr>
              <a:t>    Mentitore</a:t>
            </a:r>
            <a:endParaRPr lang="it-IT" sz="788" dirty="0">
              <a:latin typeface="Times New Roman"/>
              <a:ea typeface="Times New Roman"/>
            </a:endParaRPr>
          </a:p>
          <a:p>
            <a:pPr algn="just"/>
            <a:r>
              <a:rPr lang="it-IT" sz="1350" dirty="0">
                <a:latin typeface="Times New Roman"/>
                <a:ea typeface="Times New Roman"/>
              </a:rPr>
              <a:t>Non affidabile    </a:t>
            </a:r>
            <a:r>
              <a:rPr lang="it-IT" sz="1350" b="1" dirty="0">
                <a:latin typeface="Times New Roman"/>
                <a:ea typeface="Times New Roman"/>
              </a:rPr>
              <a:t>.   .   .   .   .   .   .</a:t>
            </a:r>
            <a:r>
              <a:rPr lang="it-IT" sz="1350" dirty="0">
                <a:latin typeface="Times New Roman"/>
                <a:ea typeface="Times New Roman"/>
              </a:rPr>
              <a:t>    Affidabile</a:t>
            </a:r>
            <a:endParaRPr lang="it-IT" sz="788" dirty="0">
              <a:latin typeface="Times New Roman"/>
              <a:ea typeface="Times New Roman"/>
            </a:endParaRPr>
          </a:p>
          <a:p>
            <a:pPr algn="just"/>
            <a:r>
              <a:rPr lang="it-IT" sz="1350" dirty="0">
                <a:latin typeface="Times New Roman"/>
                <a:ea typeface="Times New Roman"/>
              </a:rPr>
              <a:t>Ateo                   </a:t>
            </a:r>
            <a:r>
              <a:rPr lang="it-IT" sz="1350" b="1" dirty="0">
                <a:latin typeface="Times New Roman"/>
                <a:ea typeface="Times New Roman"/>
              </a:rPr>
              <a:t>.   .   .   .   .   .   .</a:t>
            </a:r>
            <a:r>
              <a:rPr lang="it-IT" sz="1350" dirty="0">
                <a:latin typeface="Times New Roman"/>
                <a:ea typeface="Times New Roman"/>
              </a:rPr>
              <a:t>     Religioso</a:t>
            </a:r>
            <a:endParaRPr lang="it-IT" sz="788" dirty="0">
              <a:latin typeface="Times New Roman"/>
              <a:ea typeface="Times New Roman"/>
            </a:endParaRPr>
          </a:p>
          <a:p>
            <a:pPr algn="just"/>
            <a:r>
              <a:rPr lang="it-IT" sz="1350" dirty="0">
                <a:latin typeface="Times New Roman"/>
                <a:ea typeface="Times New Roman"/>
              </a:rPr>
              <a:t>Antipatico          </a:t>
            </a:r>
            <a:r>
              <a:rPr lang="it-IT" sz="1350" b="1" dirty="0">
                <a:latin typeface="Times New Roman"/>
                <a:ea typeface="Times New Roman"/>
              </a:rPr>
              <a:t>.   .   .   .   .   .   .</a:t>
            </a:r>
            <a:r>
              <a:rPr lang="it-IT" sz="1350" dirty="0">
                <a:latin typeface="Times New Roman"/>
                <a:ea typeface="Times New Roman"/>
              </a:rPr>
              <a:t>    Simpatico</a:t>
            </a:r>
            <a:endParaRPr lang="it-IT" sz="788" dirty="0">
              <a:latin typeface="Times New Roman"/>
              <a:ea typeface="Times New Roman"/>
            </a:endParaRPr>
          </a:p>
          <a:p>
            <a:pPr algn="just"/>
            <a:r>
              <a:rPr lang="it-IT" sz="1350" dirty="0">
                <a:latin typeface="Times New Roman"/>
                <a:ea typeface="Times New Roman"/>
              </a:rPr>
              <a:t>Divertente          </a:t>
            </a:r>
            <a:r>
              <a:rPr lang="it-IT" sz="1350" b="1" dirty="0">
                <a:latin typeface="Times New Roman"/>
                <a:ea typeface="Times New Roman"/>
              </a:rPr>
              <a:t>.   .   .   .   .   .   .</a:t>
            </a:r>
            <a:r>
              <a:rPr lang="it-IT" sz="1350" dirty="0">
                <a:latin typeface="Times New Roman"/>
                <a:ea typeface="Times New Roman"/>
              </a:rPr>
              <a:t>    Noioso</a:t>
            </a:r>
            <a:endParaRPr lang="it-IT" sz="788" dirty="0">
              <a:latin typeface="Times New Roman"/>
              <a:ea typeface="Times New Roman"/>
            </a:endParaRPr>
          </a:p>
          <a:p>
            <a:pPr algn="just"/>
            <a:r>
              <a:rPr lang="it-IT" sz="1350" dirty="0">
                <a:latin typeface="Times New Roman"/>
                <a:ea typeface="Times New Roman"/>
              </a:rPr>
              <a:t>Autorevole         </a:t>
            </a:r>
            <a:r>
              <a:rPr lang="it-IT" sz="1350" b="1" dirty="0">
                <a:latin typeface="Times New Roman"/>
                <a:ea typeface="Times New Roman"/>
              </a:rPr>
              <a:t>.   .   .   .   .   .   .</a:t>
            </a:r>
            <a:r>
              <a:rPr lang="it-IT" sz="1350" dirty="0">
                <a:latin typeface="Times New Roman"/>
                <a:ea typeface="Times New Roman"/>
              </a:rPr>
              <a:t>    </a:t>
            </a:r>
            <a:r>
              <a:rPr lang="it-IT" sz="1200" dirty="0">
                <a:latin typeface="Times New Roman"/>
                <a:ea typeface="Times New Roman"/>
              </a:rPr>
              <a:t>Non</a:t>
            </a:r>
            <a:r>
              <a:rPr lang="it-IT" sz="1350" dirty="0">
                <a:latin typeface="Times New Roman"/>
                <a:ea typeface="Times New Roman"/>
              </a:rPr>
              <a:t> autorevole</a:t>
            </a:r>
            <a:endParaRPr lang="it-IT" sz="788" dirty="0">
              <a:latin typeface="Times New Roman"/>
              <a:ea typeface="Times New Roman"/>
            </a:endParaRPr>
          </a:p>
          <a:p>
            <a:pPr algn="just"/>
            <a:r>
              <a:rPr lang="it-IT" sz="1350" dirty="0">
                <a:latin typeface="Times New Roman"/>
                <a:ea typeface="Times New Roman"/>
              </a:rPr>
              <a:t>Debole                </a:t>
            </a:r>
            <a:r>
              <a:rPr lang="it-IT" sz="1350" b="1" dirty="0">
                <a:latin typeface="Times New Roman"/>
                <a:ea typeface="Times New Roman"/>
              </a:rPr>
              <a:t>.   .   .   .   .   .   .</a:t>
            </a:r>
            <a:r>
              <a:rPr lang="it-IT" sz="1350" dirty="0">
                <a:latin typeface="Times New Roman"/>
                <a:ea typeface="Times New Roman"/>
              </a:rPr>
              <a:t>    Forte</a:t>
            </a:r>
            <a:endParaRPr lang="it-IT" sz="788" dirty="0">
              <a:latin typeface="Times New Roman"/>
              <a:ea typeface="Times New Roman"/>
            </a:endParaRPr>
          </a:p>
          <a:p>
            <a:pPr algn="just"/>
            <a:r>
              <a:rPr lang="it-IT" sz="1350" dirty="0">
                <a:latin typeface="Times New Roman"/>
                <a:ea typeface="Times New Roman"/>
              </a:rPr>
              <a:t>Autentico            </a:t>
            </a:r>
            <a:r>
              <a:rPr lang="it-IT" sz="1350" b="1" dirty="0">
                <a:latin typeface="Times New Roman"/>
                <a:ea typeface="Times New Roman"/>
              </a:rPr>
              <a:t>.   .   .   .   .   .   .</a:t>
            </a:r>
            <a:r>
              <a:rPr lang="it-IT" sz="1350" dirty="0">
                <a:latin typeface="Times New Roman"/>
                <a:ea typeface="Times New Roman"/>
              </a:rPr>
              <a:t>    Fasullo</a:t>
            </a:r>
            <a:endParaRPr lang="it-IT" sz="788" dirty="0">
              <a:latin typeface="Times New Roman"/>
              <a:ea typeface="Times New Roman"/>
            </a:endParaRPr>
          </a:p>
          <a:p>
            <a:pPr algn="just"/>
            <a:r>
              <a:rPr lang="it-IT" sz="1350" dirty="0">
                <a:latin typeface="Times New Roman"/>
                <a:ea typeface="Times New Roman"/>
              </a:rPr>
              <a:t>Incompetente      </a:t>
            </a:r>
            <a:r>
              <a:rPr lang="it-IT" sz="1350" b="1" dirty="0">
                <a:latin typeface="Times New Roman"/>
                <a:ea typeface="Times New Roman"/>
              </a:rPr>
              <a:t>.   .   .   .   .   .   .</a:t>
            </a:r>
            <a:r>
              <a:rPr lang="it-IT" sz="1350" dirty="0">
                <a:latin typeface="Times New Roman"/>
                <a:ea typeface="Times New Roman"/>
              </a:rPr>
              <a:t>    Competente</a:t>
            </a:r>
            <a:endParaRPr lang="it-IT" dirty="0"/>
          </a:p>
          <a:p>
            <a:pPr algn="just"/>
            <a:endParaRPr lang="it-IT" dirty="0"/>
          </a:p>
        </p:txBody>
      </p:sp>
    </p:spTree>
    <p:extLst>
      <p:ext uri="{BB962C8B-B14F-4D97-AF65-F5344CB8AC3E}">
        <p14:creationId xmlns:p14="http://schemas.microsoft.com/office/powerpoint/2010/main" val="90606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799"/>
            <a:ext cx="7620000" cy="5809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arrotondato 8"/>
          <p:cNvSpPr/>
          <p:nvPr/>
        </p:nvSpPr>
        <p:spPr>
          <a:xfrm>
            <a:off x="497541" y="76200"/>
            <a:ext cx="8229600" cy="838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438129" indent="-1438129" algn="ctr">
              <a:defRPr sz="1800" b="0" i="0" u="none" strike="noStrike" kern="0" cap="none" spc="0" baseline="0">
                <a:solidFill>
                  <a:srgbClr val="000000"/>
                </a:solidFill>
                <a:uFillTx/>
              </a:defRPr>
            </a:pPr>
            <a:r>
              <a:rPr lang="it-IT" sz="3200" b="1" kern="0" dirty="0">
                <a:solidFill>
                  <a:schemeClr val="bg1"/>
                </a:solidFill>
                <a:effectLst>
                  <a:outerShdw blurRad="38100" dist="38100" dir="2700000" algn="tl">
                    <a:srgbClr val="000000">
                      <a:alpha val="43137"/>
                    </a:srgbClr>
                  </a:outerShdw>
                </a:effectLst>
                <a:latin typeface="Calibri Light"/>
              </a:rPr>
              <a:t>Il differenziale semantico</a:t>
            </a:r>
          </a:p>
        </p:txBody>
      </p:sp>
    </p:spTree>
    <p:extLst>
      <p:ext uri="{BB962C8B-B14F-4D97-AF65-F5344CB8AC3E}">
        <p14:creationId xmlns:p14="http://schemas.microsoft.com/office/powerpoint/2010/main" val="4175293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071360" y="357158"/>
            <a:ext cx="7741440" cy="769041"/>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endParaRPr lang="it-IT" sz="2400" b="1" kern="0">
              <a:solidFill>
                <a:srgbClr val="822433"/>
              </a:solidFill>
              <a:latin typeface="Calibri Light"/>
            </a:endParaRPr>
          </a:p>
        </p:txBody>
      </p:sp>
      <p:sp>
        <p:nvSpPr>
          <p:cNvPr id="3" name="Segnaposto contenuto 4"/>
          <p:cNvSpPr txBox="1">
            <a:spLocks noGrp="1"/>
          </p:cNvSpPr>
          <p:nvPr>
            <p:ph idx="1"/>
          </p:nvPr>
        </p:nvSpPr>
        <p:spPr>
          <a:xfrm>
            <a:off x="357120" y="1752665"/>
            <a:ext cx="8317440" cy="4114512"/>
          </a:xfrm>
        </p:spPr>
        <p:txBody>
          <a:bodyPr/>
          <a:lstStyle/>
          <a:p>
            <a:pPr algn="just">
              <a:spcBef>
                <a:spcPts val="0"/>
              </a:spcBef>
              <a:spcAft>
                <a:spcPts val="1284"/>
              </a:spcAft>
              <a:defRPr/>
            </a:pPr>
            <a:endParaRPr sz="1600"/>
          </a:p>
          <a:p>
            <a:pPr algn="just">
              <a:spcBef>
                <a:spcPts val="0"/>
              </a:spcBef>
              <a:spcAft>
                <a:spcPts val="1284"/>
              </a:spcAft>
              <a:defRPr/>
            </a:pPr>
            <a:endParaRPr sz="1600"/>
          </a:p>
        </p:txBody>
      </p:sp>
      <p:sp>
        <p:nvSpPr>
          <p:cNvPr id="4"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pic>
        <p:nvPicPr>
          <p:cNvPr id="8198" name="Tabella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40" y="1772827"/>
            <a:ext cx="8134560" cy="41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8"/>
          <p:cNvSpPr txBox="1"/>
          <p:nvPr/>
        </p:nvSpPr>
        <p:spPr>
          <a:xfrm>
            <a:off x="3996000" y="1402708"/>
            <a:ext cx="1841760" cy="361478"/>
          </a:xfrm>
          <a:prstGeom prst="rect">
            <a:avLst/>
          </a:prstGeom>
          <a:noFill/>
          <a:ln>
            <a:noFill/>
          </a:ln>
        </p:spPr>
        <p:txBody>
          <a:bodyPr wrap="none" lIns="82945" tIns="41473" rIns="82945" bIns="41473">
            <a:spAutoFit/>
          </a:bodyPr>
          <a:lstStyle/>
          <a:p>
            <a:pPr>
              <a:defRPr sz="1800" b="0" i="0" u="none" strike="noStrike" kern="0" cap="none" spc="0" baseline="0">
                <a:solidFill>
                  <a:srgbClr val="000000"/>
                </a:solidFill>
                <a:uFillTx/>
              </a:defRPr>
            </a:pPr>
            <a:r>
              <a:rPr lang="it-IT">
                <a:solidFill>
                  <a:srgbClr val="000000"/>
                </a:solidFill>
                <a:latin typeface="Arial" pitchFamily="34"/>
                <a:ea typeface="ＭＳ Ｐゴシック" pitchFamily="34"/>
              </a:rPr>
              <a:t>Partito socialista</a:t>
            </a:r>
          </a:p>
        </p:txBody>
      </p:sp>
      <p:sp>
        <p:nvSpPr>
          <p:cNvPr id="8" name="CasellaDiTesto 9"/>
          <p:cNvSpPr txBox="1"/>
          <p:nvPr/>
        </p:nvSpPr>
        <p:spPr>
          <a:xfrm>
            <a:off x="5724001" y="5805250"/>
            <a:ext cx="1986919" cy="299200"/>
          </a:xfrm>
          <a:prstGeom prst="rect">
            <a:avLst/>
          </a:prstGeom>
          <a:noFill/>
          <a:ln>
            <a:noFill/>
          </a:ln>
        </p:spPr>
        <p:txBody>
          <a:bodyPr wrap="none" lIns="82945" tIns="41473" rIns="82945" bIns="41473">
            <a:spAutoFit/>
          </a:bodyPr>
          <a:lstStyle/>
          <a:p>
            <a:pPr>
              <a:defRPr sz="1800" b="0" i="0" u="none" strike="noStrike" kern="0" cap="none" spc="0" baseline="0">
                <a:solidFill>
                  <a:srgbClr val="000000"/>
                </a:solidFill>
                <a:uFillTx/>
              </a:defRPr>
            </a:pPr>
            <a:r>
              <a:rPr lang="it-IT" sz="1400" b="1" dirty="0" err="1" smtClean="0">
                <a:solidFill>
                  <a:srgbClr val="822433"/>
                </a:solidFill>
                <a:latin typeface="Arial" pitchFamily="34"/>
                <a:ea typeface="ＭＳ Ｐゴシック" pitchFamily="34"/>
              </a:rPr>
              <a:t>Sciolla</a:t>
            </a:r>
            <a:r>
              <a:rPr lang="it-IT" sz="1400" b="1" dirty="0" smtClean="0">
                <a:solidFill>
                  <a:srgbClr val="822433"/>
                </a:solidFill>
                <a:latin typeface="Arial" pitchFamily="34"/>
                <a:ea typeface="ＭＳ Ｐゴシック" pitchFamily="34"/>
              </a:rPr>
              <a:t> </a:t>
            </a:r>
            <a:r>
              <a:rPr lang="it-IT" sz="1400" b="1" dirty="0">
                <a:solidFill>
                  <a:srgbClr val="822433"/>
                </a:solidFill>
                <a:latin typeface="Arial" pitchFamily="34"/>
                <a:ea typeface="ＭＳ Ｐゴシック" pitchFamily="34"/>
              </a:rPr>
              <a:t>e </a:t>
            </a:r>
            <a:r>
              <a:rPr lang="it-IT" sz="1400" b="1" dirty="0" err="1">
                <a:solidFill>
                  <a:srgbClr val="822433"/>
                </a:solidFill>
                <a:latin typeface="Arial" pitchFamily="34"/>
                <a:ea typeface="ＭＳ Ｐゴシック" pitchFamily="34"/>
              </a:rPr>
              <a:t>Ricolfi</a:t>
            </a:r>
            <a:r>
              <a:rPr lang="it-IT" sz="1400" b="1" dirty="0">
                <a:solidFill>
                  <a:srgbClr val="822433"/>
                </a:solidFill>
                <a:latin typeface="Arial" pitchFamily="34"/>
                <a:ea typeface="ＭＳ Ｐゴシック" pitchFamily="34"/>
              </a:rPr>
              <a:t>, 1989</a:t>
            </a:r>
          </a:p>
        </p:txBody>
      </p:sp>
      <p:sp>
        <p:nvSpPr>
          <p:cNvPr id="9" name="Rettangolo arrotondato 8"/>
          <p:cNvSpPr/>
          <p:nvPr/>
        </p:nvSpPr>
        <p:spPr>
          <a:xfrm>
            <a:off x="444960" y="356049"/>
            <a:ext cx="8229600" cy="838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438129" indent="-1438129" algn="ctr">
              <a:defRPr sz="1800" b="0" i="0" u="none" strike="noStrike" kern="0" cap="none" spc="0" baseline="0">
                <a:solidFill>
                  <a:srgbClr val="000000"/>
                </a:solidFill>
                <a:uFillTx/>
              </a:defRPr>
            </a:pPr>
            <a:r>
              <a:rPr lang="it-IT" sz="3200" b="1" kern="0" dirty="0">
                <a:solidFill>
                  <a:schemeClr val="bg1"/>
                </a:solidFill>
                <a:effectLst>
                  <a:outerShdw blurRad="38100" dist="38100" dir="2700000" algn="tl">
                    <a:srgbClr val="000000">
                      <a:alpha val="43137"/>
                    </a:srgbClr>
                  </a:outerShdw>
                </a:effectLst>
                <a:latin typeface="Calibri Light"/>
              </a:rPr>
              <a:t>Il differenziale semantico</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90695388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p:nvPr/>
        </p:nvSpPr>
        <p:spPr>
          <a:xfrm>
            <a:off x="1071360" y="357158"/>
            <a:ext cx="7741440" cy="769041"/>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endParaRPr lang="it-IT" sz="2400" b="1" kern="0">
              <a:solidFill>
                <a:srgbClr val="822433"/>
              </a:solidFill>
              <a:latin typeface="Calibri Light"/>
            </a:endParaRPr>
          </a:p>
        </p:txBody>
      </p:sp>
      <p:sp>
        <p:nvSpPr>
          <p:cNvPr id="3" name="Segnaposto contenuto 4"/>
          <p:cNvSpPr txBox="1">
            <a:spLocks noGrp="1"/>
          </p:cNvSpPr>
          <p:nvPr>
            <p:ph idx="1"/>
          </p:nvPr>
        </p:nvSpPr>
        <p:spPr>
          <a:xfrm>
            <a:off x="357120" y="1752665"/>
            <a:ext cx="8317440" cy="4114512"/>
          </a:xfrm>
        </p:spPr>
        <p:txBody>
          <a:bodyPr/>
          <a:lstStyle/>
          <a:p>
            <a:pPr algn="just">
              <a:spcBef>
                <a:spcPts val="0"/>
              </a:spcBef>
              <a:spcAft>
                <a:spcPts val="1284"/>
              </a:spcAft>
              <a:defRPr/>
            </a:pPr>
            <a:endParaRPr sz="1600"/>
          </a:p>
          <a:p>
            <a:pPr algn="just">
              <a:spcBef>
                <a:spcPts val="0"/>
              </a:spcBef>
              <a:spcAft>
                <a:spcPts val="1284"/>
              </a:spcAft>
              <a:defRPr/>
            </a:pPr>
            <a:endParaRPr sz="1600"/>
          </a:p>
        </p:txBody>
      </p:sp>
      <p:sp>
        <p:nvSpPr>
          <p:cNvPr id="4" name="Rettangolo 5"/>
          <p:cNvSpPr/>
          <p:nvPr/>
        </p:nvSpPr>
        <p:spPr>
          <a:xfrm>
            <a:off x="1188000" y="6093281"/>
            <a:ext cx="4572000" cy="267868"/>
          </a:xfrm>
          <a:prstGeom prst="rect">
            <a:avLst/>
          </a:prstGeom>
          <a:noFill/>
          <a:ln>
            <a:noFill/>
            <a:prstDash val="solid"/>
          </a:ln>
        </p:spPr>
        <p:txBody>
          <a:bodyPr lIns="82945" tIns="41473" rIns="82945" bIns="41473">
            <a:spAutoFit/>
          </a:bodyPr>
          <a:lstStyle/>
          <a:p>
            <a:pPr>
              <a:defRPr sz="1800" b="0" i="0" u="none" strike="noStrike" kern="0" cap="none" spc="0" baseline="0">
                <a:solidFill>
                  <a:srgbClr val="000000"/>
                </a:solidFill>
                <a:uFillTx/>
              </a:defRPr>
            </a:pPr>
            <a:r>
              <a:rPr lang="it-IT" sz="1200">
                <a:solidFill>
                  <a:srgbClr val="FFFFFF"/>
                </a:solidFill>
                <a:latin typeface="Arial" pitchFamily="34"/>
                <a:ea typeface="ＭＳ Ｐゴシック" pitchFamily="34"/>
              </a:rPr>
              <a:t>L'uso delle scale nella rilevazione degli atteggiamenti</a:t>
            </a:r>
          </a:p>
        </p:txBody>
      </p:sp>
      <p:sp>
        <p:nvSpPr>
          <p:cNvPr id="5" name="Titolo 1"/>
          <p:cNvSpPr txBox="1"/>
          <p:nvPr/>
        </p:nvSpPr>
        <p:spPr>
          <a:xfrm>
            <a:off x="1116001" y="501173"/>
            <a:ext cx="7696800" cy="551578"/>
          </a:xfrm>
          <a:prstGeom prst="rect">
            <a:avLst/>
          </a:prstGeom>
          <a:noFill/>
          <a:ln>
            <a:noFill/>
          </a:ln>
        </p:spPr>
        <p:txBody>
          <a:bodyPr lIns="82945" tIns="41473" rIns="82945" bIns="41473"/>
          <a:lstStyle/>
          <a:p>
            <a:pPr marL="1438129" indent="-1438129">
              <a:defRPr sz="1800" b="0" i="0" u="none" strike="noStrike" kern="0" cap="none" spc="0" baseline="0">
                <a:solidFill>
                  <a:srgbClr val="000000"/>
                </a:solidFill>
                <a:uFillTx/>
              </a:defRPr>
            </a:pPr>
            <a:r>
              <a:rPr lang="it-IT" sz="2400" b="1" kern="0">
                <a:solidFill>
                  <a:srgbClr val="822433"/>
                </a:solidFill>
                <a:latin typeface="Calibri Light"/>
              </a:rPr>
              <a:t>Il differenziale semantico</a:t>
            </a:r>
          </a:p>
          <a:p>
            <a:pPr marL="1438129" indent="-1438129">
              <a:defRPr sz="1800" b="0" i="0" u="none" strike="noStrike" kern="0" cap="none" spc="0" baseline="0">
                <a:solidFill>
                  <a:srgbClr val="000000"/>
                </a:solidFill>
                <a:uFillTx/>
              </a:defRPr>
            </a:pPr>
            <a:r>
              <a:rPr lang="it-IT" sz="2400" b="1" kern="0">
                <a:solidFill>
                  <a:srgbClr val="822433"/>
                </a:solidFill>
                <a:latin typeface="Calibri Light"/>
              </a:rPr>
              <a:t>			Il profilo</a:t>
            </a:r>
          </a:p>
        </p:txBody>
      </p:sp>
      <p:pic>
        <p:nvPicPr>
          <p:cNvPr id="9222" name="Tabella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440" y="1988849"/>
            <a:ext cx="8134560" cy="41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223" name="Connettore 1 19"/>
          <p:cNvCxnSpPr>
            <a:cxnSpLocks noChangeShapeType="1"/>
          </p:cNvCxnSpPr>
          <p:nvPr/>
        </p:nvCxnSpPr>
        <p:spPr bwMode="auto">
          <a:xfrm>
            <a:off x="3492001" y="2492902"/>
            <a:ext cx="2088000" cy="28803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24" name="Connettore 1 23"/>
          <p:cNvCxnSpPr>
            <a:cxnSpLocks noChangeShapeType="1"/>
          </p:cNvCxnSpPr>
          <p:nvPr/>
        </p:nvCxnSpPr>
        <p:spPr bwMode="auto">
          <a:xfrm>
            <a:off x="5580000" y="2780933"/>
            <a:ext cx="720000" cy="216023"/>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25" name="Connettore 1 25"/>
          <p:cNvCxnSpPr>
            <a:cxnSpLocks noChangeShapeType="1"/>
          </p:cNvCxnSpPr>
          <p:nvPr/>
        </p:nvCxnSpPr>
        <p:spPr bwMode="auto">
          <a:xfrm flipH="1">
            <a:off x="4932001" y="2996955"/>
            <a:ext cx="1368000" cy="360038"/>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26" name="Connettore 1 27"/>
          <p:cNvCxnSpPr>
            <a:cxnSpLocks noChangeShapeType="1"/>
          </p:cNvCxnSpPr>
          <p:nvPr/>
        </p:nvCxnSpPr>
        <p:spPr bwMode="auto">
          <a:xfrm>
            <a:off x="4932001" y="3356993"/>
            <a:ext cx="1368000" cy="360038"/>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27" name="Connettore 1 29"/>
          <p:cNvCxnSpPr>
            <a:cxnSpLocks noChangeShapeType="1"/>
          </p:cNvCxnSpPr>
          <p:nvPr/>
        </p:nvCxnSpPr>
        <p:spPr bwMode="auto">
          <a:xfrm flipH="1">
            <a:off x="3564000" y="3789039"/>
            <a:ext cx="2736000" cy="216023"/>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28" name="Connettore 1 32"/>
          <p:cNvCxnSpPr>
            <a:cxnSpLocks noChangeShapeType="1"/>
          </p:cNvCxnSpPr>
          <p:nvPr/>
        </p:nvCxnSpPr>
        <p:spPr bwMode="auto">
          <a:xfrm>
            <a:off x="3564000" y="4005061"/>
            <a:ext cx="3456000" cy="28803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29" name="Connettore 1 34"/>
          <p:cNvCxnSpPr>
            <a:cxnSpLocks noChangeShapeType="1"/>
          </p:cNvCxnSpPr>
          <p:nvPr/>
        </p:nvCxnSpPr>
        <p:spPr bwMode="auto">
          <a:xfrm flipH="1">
            <a:off x="4284000" y="4293091"/>
            <a:ext cx="2736000" cy="28803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30" name="Connettore 1 37"/>
          <p:cNvCxnSpPr>
            <a:cxnSpLocks noChangeShapeType="1"/>
          </p:cNvCxnSpPr>
          <p:nvPr/>
        </p:nvCxnSpPr>
        <p:spPr bwMode="auto">
          <a:xfrm>
            <a:off x="4284001" y="4581122"/>
            <a:ext cx="1368000" cy="28803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31" name="Connettore 1 39"/>
          <p:cNvCxnSpPr>
            <a:cxnSpLocks noChangeShapeType="1"/>
          </p:cNvCxnSpPr>
          <p:nvPr/>
        </p:nvCxnSpPr>
        <p:spPr bwMode="auto">
          <a:xfrm flipH="1">
            <a:off x="4284000" y="4869152"/>
            <a:ext cx="1296000" cy="28803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32" name="Connettore 1 41"/>
          <p:cNvCxnSpPr>
            <a:cxnSpLocks noChangeShapeType="1"/>
          </p:cNvCxnSpPr>
          <p:nvPr/>
        </p:nvCxnSpPr>
        <p:spPr bwMode="auto">
          <a:xfrm>
            <a:off x="4284000" y="5157182"/>
            <a:ext cx="2016000" cy="360038"/>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33" name="Connettore 1 43"/>
          <p:cNvCxnSpPr>
            <a:cxnSpLocks noChangeShapeType="1"/>
          </p:cNvCxnSpPr>
          <p:nvPr/>
        </p:nvCxnSpPr>
        <p:spPr bwMode="auto">
          <a:xfrm flipH="1">
            <a:off x="2988000" y="5589227"/>
            <a:ext cx="3312000" cy="28803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cxnSp>
        <p:nvCxnSpPr>
          <p:cNvPr id="9234" name="Connettore 1 46"/>
          <p:cNvCxnSpPr>
            <a:cxnSpLocks noChangeShapeType="1"/>
          </p:cNvCxnSpPr>
          <p:nvPr/>
        </p:nvCxnSpPr>
        <p:spPr bwMode="auto">
          <a:xfrm flipH="1">
            <a:off x="2916001" y="2492902"/>
            <a:ext cx="1944000" cy="216023"/>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35" name="Connettore 1 50"/>
          <p:cNvCxnSpPr>
            <a:cxnSpLocks noChangeShapeType="1"/>
          </p:cNvCxnSpPr>
          <p:nvPr/>
        </p:nvCxnSpPr>
        <p:spPr bwMode="auto">
          <a:xfrm>
            <a:off x="2844000" y="2708925"/>
            <a:ext cx="1296000" cy="360038"/>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36" name="Connettore 1 52"/>
          <p:cNvCxnSpPr>
            <a:cxnSpLocks noChangeShapeType="1"/>
          </p:cNvCxnSpPr>
          <p:nvPr/>
        </p:nvCxnSpPr>
        <p:spPr bwMode="auto">
          <a:xfrm flipH="1">
            <a:off x="3636001" y="3140971"/>
            <a:ext cx="504000" cy="216023"/>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37" name="Connettore 1 54"/>
          <p:cNvCxnSpPr>
            <a:cxnSpLocks noChangeShapeType="1"/>
          </p:cNvCxnSpPr>
          <p:nvPr/>
        </p:nvCxnSpPr>
        <p:spPr bwMode="auto">
          <a:xfrm>
            <a:off x="3636000" y="3356993"/>
            <a:ext cx="1152000" cy="288030"/>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38" name="Connettore 1 63"/>
          <p:cNvCxnSpPr>
            <a:cxnSpLocks noChangeShapeType="1"/>
          </p:cNvCxnSpPr>
          <p:nvPr/>
        </p:nvCxnSpPr>
        <p:spPr bwMode="auto">
          <a:xfrm>
            <a:off x="4788000" y="3645024"/>
            <a:ext cx="720000" cy="289470"/>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39" name="Connettore 1 65"/>
          <p:cNvCxnSpPr>
            <a:cxnSpLocks noChangeShapeType="1"/>
          </p:cNvCxnSpPr>
          <p:nvPr/>
        </p:nvCxnSpPr>
        <p:spPr bwMode="auto">
          <a:xfrm flipH="1">
            <a:off x="5077441" y="3934493"/>
            <a:ext cx="430560" cy="358598"/>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40" name="Connettore 1 67"/>
          <p:cNvCxnSpPr>
            <a:cxnSpLocks noChangeShapeType="1"/>
          </p:cNvCxnSpPr>
          <p:nvPr/>
        </p:nvCxnSpPr>
        <p:spPr bwMode="auto">
          <a:xfrm>
            <a:off x="5077440" y="4293091"/>
            <a:ext cx="502560" cy="288030"/>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41" name="Connettore 1 69"/>
          <p:cNvCxnSpPr>
            <a:cxnSpLocks noChangeShapeType="1"/>
          </p:cNvCxnSpPr>
          <p:nvPr/>
        </p:nvCxnSpPr>
        <p:spPr bwMode="auto">
          <a:xfrm flipH="1">
            <a:off x="3636001" y="4653129"/>
            <a:ext cx="1944000" cy="216023"/>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42" name="Connettore 1 71"/>
          <p:cNvCxnSpPr>
            <a:cxnSpLocks noChangeShapeType="1"/>
          </p:cNvCxnSpPr>
          <p:nvPr/>
        </p:nvCxnSpPr>
        <p:spPr bwMode="auto">
          <a:xfrm>
            <a:off x="3636000" y="4869152"/>
            <a:ext cx="0" cy="288030"/>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43" name="Connettore 1 73"/>
          <p:cNvCxnSpPr>
            <a:cxnSpLocks noChangeShapeType="1"/>
          </p:cNvCxnSpPr>
          <p:nvPr/>
        </p:nvCxnSpPr>
        <p:spPr bwMode="auto">
          <a:xfrm>
            <a:off x="3636000" y="5157182"/>
            <a:ext cx="1152000" cy="360038"/>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44" name="Connettore 1 75"/>
          <p:cNvCxnSpPr>
            <a:cxnSpLocks noChangeShapeType="1"/>
          </p:cNvCxnSpPr>
          <p:nvPr/>
        </p:nvCxnSpPr>
        <p:spPr bwMode="auto">
          <a:xfrm>
            <a:off x="4788000" y="5517220"/>
            <a:ext cx="1440000" cy="288030"/>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sp>
        <p:nvSpPr>
          <p:cNvPr id="29" name="CasellaDiTesto 79"/>
          <p:cNvSpPr txBox="1"/>
          <p:nvPr/>
        </p:nvSpPr>
        <p:spPr>
          <a:xfrm>
            <a:off x="2124000" y="1402708"/>
            <a:ext cx="1308848" cy="360755"/>
          </a:xfrm>
          <a:prstGeom prst="rect">
            <a:avLst/>
          </a:prstGeom>
          <a:noFill/>
          <a:ln>
            <a:noFill/>
          </a:ln>
        </p:spPr>
        <p:txBody>
          <a:bodyPr wrap="none" lIns="82945" tIns="41473" rIns="82945" bIns="41473">
            <a:spAutoFit/>
          </a:bodyPr>
          <a:lstStyle/>
          <a:p>
            <a:pPr>
              <a:defRPr sz="1800" b="0" i="0" u="none" strike="noStrike" kern="0" cap="none" spc="0" baseline="0">
                <a:solidFill>
                  <a:srgbClr val="000000"/>
                </a:solidFill>
                <a:uFillTx/>
              </a:defRPr>
            </a:pPr>
            <a:r>
              <a:rPr lang="it-IT">
                <a:solidFill>
                  <a:srgbClr val="000000"/>
                </a:solidFill>
                <a:latin typeface="Arial" pitchFamily="34"/>
                <a:ea typeface="ＭＳ Ｐゴシック" pitchFamily="34"/>
              </a:rPr>
              <a:t>Soggetto A</a:t>
            </a:r>
          </a:p>
        </p:txBody>
      </p:sp>
      <p:sp>
        <p:nvSpPr>
          <p:cNvPr id="30" name="CasellaDiTesto 80"/>
          <p:cNvSpPr txBox="1"/>
          <p:nvPr/>
        </p:nvSpPr>
        <p:spPr>
          <a:xfrm>
            <a:off x="5508000" y="1412789"/>
            <a:ext cx="1307520" cy="361477"/>
          </a:xfrm>
          <a:prstGeom prst="rect">
            <a:avLst/>
          </a:prstGeom>
          <a:noFill/>
          <a:ln>
            <a:noFill/>
          </a:ln>
        </p:spPr>
        <p:txBody>
          <a:bodyPr wrap="none" lIns="82945" tIns="41473" rIns="82945" bIns="41473">
            <a:spAutoFit/>
          </a:bodyPr>
          <a:lstStyle/>
          <a:p>
            <a:pPr>
              <a:defRPr sz="1800" b="0" i="0" u="none" strike="noStrike" kern="0" cap="none" spc="0" baseline="0">
                <a:solidFill>
                  <a:srgbClr val="000000"/>
                </a:solidFill>
                <a:uFillTx/>
              </a:defRPr>
            </a:pPr>
            <a:r>
              <a:rPr lang="it-IT">
                <a:solidFill>
                  <a:srgbClr val="000000"/>
                </a:solidFill>
                <a:latin typeface="Arial" pitchFamily="34"/>
                <a:ea typeface="ＭＳ Ｐゴシック" pitchFamily="34"/>
              </a:rPr>
              <a:t>Soggetto B</a:t>
            </a:r>
          </a:p>
        </p:txBody>
      </p:sp>
      <p:cxnSp>
        <p:nvCxnSpPr>
          <p:cNvPr id="9247" name="Connettore 1 82"/>
          <p:cNvCxnSpPr>
            <a:cxnSpLocks noChangeShapeType="1"/>
          </p:cNvCxnSpPr>
          <p:nvPr/>
        </p:nvCxnSpPr>
        <p:spPr bwMode="auto">
          <a:xfrm>
            <a:off x="5940001" y="1772827"/>
            <a:ext cx="934560"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9248" name="Connettore 1 84"/>
          <p:cNvCxnSpPr>
            <a:cxnSpLocks noChangeShapeType="1"/>
          </p:cNvCxnSpPr>
          <p:nvPr/>
        </p:nvCxnSpPr>
        <p:spPr bwMode="auto">
          <a:xfrm>
            <a:off x="7020001" y="1628811"/>
            <a:ext cx="865440" cy="0"/>
          </a:xfrm>
          <a:prstGeom prst="straightConnector1">
            <a:avLst/>
          </a:prstGeom>
          <a:noFill/>
          <a:ln w="9528">
            <a:solidFill>
              <a:srgbClr val="FF0000"/>
            </a:solidFill>
            <a:round/>
            <a:headEnd/>
            <a:tailEnd/>
          </a:ln>
          <a:extLst>
            <a:ext uri="{909E8E84-426E-40DD-AFC4-6F175D3DCCD1}">
              <a14:hiddenFill xmlns:a14="http://schemas.microsoft.com/office/drawing/2010/main">
                <a:noFill/>
              </a14:hiddenFill>
            </a:ext>
          </a:extLst>
        </p:spPr>
      </p:cxnSp>
      <p:cxnSp>
        <p:nvCxnSpPr>
          <p:cNvPr id="9249" name="Connettore 1 86"/>
          <p:cNvCxnSpPr>
            <a:cxnSpLocks noChangeShapeType="1"/>
          </p:cNvCxnSpPr>
          <p:nvPr/>
        </p:nvCxnSpPr>
        <p:spPr bwMode="auto">
          <a:xfrm>
            <a:off x="3564001" y="1556804"/>
            <a:ext cx="792000" cy="0"/>
          </a:xfrm>
          <a:prstGeom prst="straightConnector1">
            <a:avLst/>
          </a:prstGeom>
          <a:noFill/>
          <a:ln w="9528">
            <a:solidFill>
              <a:srgbClr val="7030A0"/>
            </a:solidFill>
            <a:round/>
            <a:headEnd/>
            <a:tailEnd/>
          </a:ln>
          <a:extLst>
            <a:ext uri="{909E8E84-426E-40DD-AFC4-6F175D3DCCD1}">
              <a14:hiddenFill xmlns:a14="http://schemas.microsoft.com/office/drawing/2010/main">
                <a:noFill/>
              </a14:hiddenFill>
            </a:ext>
          </a:extLst>
        </p:spPr>
      </p:cxn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834550450"/>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
        <p:nvSpPr>
          <p:cNvPr id="3" name="Rounded Rectangle 2"/>
          <p:cNvSpPr/>
          <p:nvPr/>
        </p:nvSpPr>
        <p:spPr>
          <a:xfrm>
            <a:off x="533400" y="152400"/>
            <a:ext cx="8077200" cy="1066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SCALA </a:t>
            </a:r>
            <a:r>
              <a:rPr lang="it-IT" sz="2800" b="1" dirty="0" smtClean="0">
                <a:effectLst>
                  <a:outerShdw blurRad="38100" dist="38100" dir="2700000" algn="tl">
                    <a:srgbClr val="000000">
                      <a:alpha val="43137"/>
                    </a:srgbClr>
                  </a:outerShdw>
                </a:effectLst>
              </a:rPr>
              <a:t>CANTRIL</a:t>
            </a:r>
            <a:endParaRPr lang="it-IT" sz="2800" b="1" dirty="0">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1447799"/>
            <a:ext cx="9067800" cy="540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35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
        <p:nvSpPr>
          <p:cNvPr id="3" name="Rounded Rectangle 2"/>
          <p:cNvSpPr/>
          <p:nvPr/>
        </p:nvSpPr>
        <p:spPr>
          <a:xfrm>
            <a:off x="533400" y="304800"/>
            <a:ext cx="82296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800" dirty="0"/>
              <a:t>TERMOMETRO DEI SENTIMENTI</a:t>
            </a:r>
          </a:p>
        </p:txBody>
      </p:sp>
      <p:pic>
        <p:nvPicPr>
          <p:cNvPr id="9218" name="Picture 2" descr="https://www.researchgate.net/publication/331901712/figure/fig1/AS:738535694938112@1553092039093/Distress-thermometer-and-problem-list-Reproduced-from-Distress-management-Guidelin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506" y="1447800"/>
            <a:ext cx="8256494" cy="521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77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
        <p:nvSpPr>
          <p:cNvPr id="3" name="Rounded Rectangle 2"/>
          <p:cNvSpPr/>
          <p:nvPr/>
        </p:nvSpPr>
        <p:spPr>
          <a:xfrm>
            <a:off x="533400" y="304800"/>
            <a:ext cx="82296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800" b="1" dirty="0">
                <a:effectLst>
                  <a:outerShdw blurRad="38100" dist="38100" dir="2700000" algn="tl">
                    <a:srgbClr val="000000">
                      <a:alpha val="43137"/>
                    </a:srgbClr>
                  </a:outerShdw>
                </a:effectLst>
              </a:rPr>
              <a:t>SCALA A SCELTA FORZATA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153400"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95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609600"/>
            <a:ext cx="8229600" cy="5257800"/>
          </a:xfrm>
        </p:spPr>
        <p:txBody>
          <a:bodyPr/>
          <a:lstStyle/>
          <a:p>
            <a:pPr eaLnBrk="1" hangingPunct="1">
              <a:lnSpc>
                <a:spcPct val="80000"/>
              </a:lnSpc>
              <a:buFont typeface="Wingdings" panose="05000000000000000000" pitchFamily="2" charset="2"/>
              <a:buNone/>
            </a:pPr>
            <a:r>
              <a:rPr lang="it-IT" altLang="it-IT" sz="2800" smtClean="0"/>
              <a:t>Quanto sei soddisfatto dei seguenti aspetti della sua vita? </a:t>
            </a:r>
          </a:p>
          <a:p>
            <a:pPr eaLnBrk="1" hangingPunct="1">
              <a:lnSpc>
                <a:spcPct val="80000"/>
              </a:lnSpc>
              <a:buFont typeface="Wingdings" panose="05000000000000000000" pitchFamily="2" charset="2"/>
              <a:buNone/>
            </a:pPr>
            <a:r>
              <a:rPr lang="it-IT" altLang="it-IT" sz="1600" smtClean="0"/>
              <a:t>                                                                            Molto Abbastanza Mediamente Poco Per niente</a:t>
            </a:r>
          </a:p>
          <a:p>
            <a:pPr eaLnBrk="1" hangingPunct="1">
              <a:lnSpc>
                <a:spcPct val="80000"/>
              </a:lnSpc>
              <a:buFont typeface="Wingdings" panose="05000000000000000000" pitchFamily="2" charset="2"/>
              <a:buNone/>
            </a:pPr>
            <a:r>
              <a:rPr lang="it-IT" altLang="it-IT" sz="2800" smtClean="0"/>
              <a:t>La scuola o il lavoro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Il mio aspetto fisico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L’amore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La mia salute in questo momento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Il modo di passare il tempo libero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Il rapporto con i miei genitori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Il rapporto con i miei amici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La mia disponibilità di denaro              </a:t>
            </a:r>
            <a:r>
              <a:rPr lang="it-IT" altLang="it-IT" sz="2800" smtClean="0">
                <a:sym typeface="Wingdings" panose="05000000000000000000" pitchFamily="2" charset="2"/>
              </a:rPr>
              <a:t></a:t>
            </a:r>
          </a:p>
          <a:p>
            <a:pPr eaLnBrk="1" hangingPunct="1">
              <a:lnSpc>
                <a:spcPct val="80000"/>
              </a:lnSpc>
              <a:buFont typeface="Wingdings" panose="05000000000000000000" pitchFamily="2" charset="2"/>
              <a:buNone/>
            </a:pPr>
            <a:r>
              <a:rPr lang="it-IT" altLang="it-IT" sz="2800" smtClean="0"/>
              <a:t>Il mio tenore di vita                                 </a:t>
            </a:r>
            <a:r>
              <a:rPr lang="it-IT" altLang="it-IT" sz="2800" smtClean="0">
                <a:sym typeface="Wingdings" panose="05000000000000000000" pitchFamily="2" charset="2"/>
              </a:rPr>
              <a:t></a:t>
            </a:r>
          </a:p>
        </p:txBody>
      </p:sp>
    </p:spTree>
    <p:extLst>
      <p:ext uri="{BB962C8B-B14F-4D97-AF65-F5344CB8AC3E}">
        <p14:creationId xmlns:p14="http://schemas.microsoft.com/office/powerpoint/2010/main" val="2436086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457200" y="685800"/>
            <a:ext cx="8229600" cy="5181600"/>
          </a:xfrm>
        </p:spPr>
        <p:txBody>
          <a:bodyPr/>
          <a:lstStyle/>
          <a:p>
            <a:pPr eaLnBrk="1" hangingPunct="1">
              <a:buFont typeface="Wingdings" panose="05000000000000000000" pitchFamily="2" charset="2"/>
              <a:buNone/>
            </a:pPr>
            <a:r>
              <a:rPr lang="it-IT" altLang="it-IT" smtClean="0"/>
              <a:t>Problema: si può verificare una forma di distorsione: EFFETTO ANCORAGGIO</a:t>
            </a:r>
          </a:p>
          <a:p>
            <a:pPr eaLnBrk="1" hangingPunct="1">
              <a:buFont typeface="Wingdings" panose="05000000000000000000" pitchFamily="2" charset="2"/>
              <a:buNone/>
            </a:pPr>
            <a:endParaRPr lang="it-IT" altLang="it-IT" smtClean="0"/>
          </a:p>
          <a:p>
            <a:pPr eaLnBrk="1" hangingPunct="1">
              <a:buFont typeface="Wingdings" panose="05000000000000000000" pitchFamily="2" charset="2"/>
              <a:buNone/>
            </a:pPr>
            <a:r>
              <a:rPr lang="it-IT" altLang="it-IT" smtClean="0"/>
              <a:t>Il valore di equidistanza tra le categorie di risposta può essere violato nel momento in cui il significato delle categorie intermedie viene percepito dagli intervistati come più vicino alle categorie poste agli estremi della scala.</a:t>
            </a:r>
          </a:p>
          <a:p>
            <a:pPr eaLnBrk="1" hangingPunct="1">
              <a:buFont typeface="Wingdings" panose="05000000000000000000" pitchFamily="2" charset="2"/>
              <a:buNone/>
            </a:pPr>
            <a:endParaRPr lang="it-IT" altLang="it-IT" smtClean="0"/>
          </a:p>
        </p:txBody>
      </p:sp>
    </p:spTree>
    <p:extLst>
      <p:ext uri="{BB962C8B-B14F-4D97-AF65-F5344CB8AC3E}">
        <p14:creationId xmlns:p14="http://schemas.microsoft.com/office/powerpoint/2010/main" val="1925299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457200" y="762000"/>
            <a:ext cx="8229600" cy="5105400"/>
          </a:xfrm>
        </p:spPr>
        <p:txBody>
          <a:bodyPr/>
          <a:lstStyle/>
          <a:p>
            <a:pPr eaLnBrk="1" hangingPunct="1">
              <a:lnSpc>
                <a:spcPct val="90000"/>
              </a:lnSpc>
              <a:buFont typeface="Wingdings" panose="05000000000000000000" pitchFamily="2" charset="2"/>
              <a:buNone/>
            </a:pPr>
            <a:r>
              <a:rPr lang="it-IT" altLang="it-IT" smtClean="0"/>
              <a:t>Esempio di scala di accordo:</a:t>
            </a:r>
          </a:p>
          <a:p>
            <a:pPr eaLnBrk="1" hangingPunct="1">
              <a:lnSpc>
                <a:spcPct val="90000"/>
              </a:lnSpc>
              <a:buFont typeface="Wingdings" panose="05000000000000000000" pitchFamily="2" charset="2"/>
              <a:buNone/>
            </a:pPr>
            <a:endParaRPr lang="it-IT" altLang="it-IT" smtClean="0"/>
          </a:p>
          <a:p>
            <a:pPr eaLnBrk="1" hangingPunct="1">
              <a:lnSpc>
                <a:spcPct val="90000"/>
              </a:lnSpc>
              <a:buFont typeface="Wingdings" panose="05000000000000000000" pitchFamily="2" charset="2"/>
              <a:buNone/>
            </a:pPr>
            <a:r>
              <a:rPr lang="it-IT" altLang="it-IT" smtClean="0"/>
              <a:t>Accordo completo</a:t>
            </a:r>
          </a:p>
          <a:p>
            <a:pPr eaLnBrk="1" hangingPunct="1">
              <a:lnSpc>
                <a:spcPct val="90000"/>
              </a:lnSpc>
              <a:buFont typeface="Wingdings" panose="05000000000000000000" pitchFamily="2" charset="2"/>
              <a:buNone/>
            </a:pPr>
            <a:r>
              <a:rPr lang="it-IT" altLang="it-IT" smtClean="0"/>
              <a:t>Accordo prevalente</a:t>
            </a:r>
          </a:p>
          <a:p>
            <a:pPr eaLnBrk="1" hangingPunct="1">
              <a:lnSpc>
                <a:spcPct val="90000"/>
              </a:lnSpc>
              <a:buFont typeface="Wingdings" panose="05000000000000000000" pitchFamily="2" charset="2"/>
              <a:buNone/>
            </a:pPr>
            <a:r>
              <a:rPr lang="it-IT" altLang="it-IT" smtClean="0"/>
              <a:t>Accordo limitato</a:t>
            </a:r>
          </a:p>
          <a:p>
            <a:pPr eaLnBrk="1" hangingPunct="1">
              <a:lnSpc>
                <a:spcPct val="90000"/>
              </a:lnSpc>
              <a:buFont typeface="Wingdings" panose="05000000000000000000" pitchFamily="2" charset="2"/>
              <a:buNone/>
            </a:pPr>
            <a:r>
              <a:rPr lang="it-IT" altLang="it-IT" smtClean="0"/>
              <a:t>Né accordo né disaccordo</a:t>
            </a:r>
          </a:p>
          <a:p>
            <a:pPr eaLnBrk="1" hangingPunct="1">
              <a:lnSpc>
                <a:spcPct val="90000"/>
              </a:lnSpc>
              <a:buFont typeface="Wingdings" panose="05000000000000000000" pitchFamily="2" charset="2"/>
              <a:buNone/>
            </a:pPr>
            <a:r>
              <a:rPr lang="it-IT" altLang="it-IT" smtClean="0"/>
              <a:t>Disaccordo limitato</a:t>
            </a:r>
          </a:p>
          <a:p>
            <a:pPr eaLnBrk="1" hangingPunct="1">
              <a:lnSpc>
                <a:spcPct val="90000"/>
              </a:lnSpc>
              <a:buFont typeface="Wingdings" panose="05000000000000000000" pitchFamily="2" charset="2"/>
              <a:buNone/>
            </a:pPr>
            <a:r>
              <a:rPr lang="it-IT" altLang="it-IT" smtClean="0"/>
              <a:t>Disaccordo prevalente</a:t>
            </a:r>
          </a:p>
          <a:p>
            <a:pPr eaLnBrk="1" hangingPunct="1">
              <a:lnSpc>
                <a:spcPct val="90000"/>
              </a:lnSpc>
              <a:buFont typeface="Wingdings" panose="05000000000000000000" pitchFamily="2" charset="2"/>
              <a:buNone/>
            </a:pPr>
            <a:r>
              <a:rPr lang="it-IT" altLang="it-IT" smtClean="0"/>
              <a:t>Disaccordo completo</a:t>
            </a:r>
          </a:p>
          <a:p>
            <a:pPr eaLnBrk="1" hangingPunct="1">
              <a:lnSpc>
                <a:spcPct val="90000"/>
              </a:lnSpc>
              <a:buFont typeface="Wingdings" panose="05000000000000000000" pitchFamily="2" charset="2"/>
              <a:buNone/>
            </a:pPr>
            <a:endParaRPr lang="it-IT" altLang="it-IT" smtClean="0"/>
          </a:p>
        </p:txBody>
      </p:sp>
    </p:spTree>
    <p:extLst>
      <p:ext uri="{BB962C8B-B14F-4D97-AF65-F5344CB8AC3E}">
        <p14:creationId xmlns:p14="http://schemas.microsoft.com/office/powerpoint/2010/main" val="161757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685800"/>
            <a:ext cx="8229600" cy="5181600"/>
          </a:xfrm>
        </p:spPr>
        <p:txBody>
          <a:bodyPr/>
          <a:lstStyle/>
          <a:p>
            <a:pPr eaLnBrk="1" hangingPunct="1">
              <a:buFont typeface="Wingdings" panose="05000000000000000000" pitchFamily="2" charset="2"/>
              <a:buNone/>
            </a:pPr>
            <a:r>
              <a:rPr lang="it-IT" altLang="it-IT" smtClean="0"/>
              <a:t>Soluzione possibile: utilizzo di una scala grafica</a:t>
            </a:r>
          </a:p>
          <a:p>
            <a:pPr eaLnBrk="1" hangingPunct="1">
              <a:buFont typeface="Wingdings" panose="05000000000000000000" pitchFamily="2" charset="2"/>
              <a:buNone/>
            </a:pPr>
            <a:endParaRPr lang="it-IT" altLang="it-IT" smtClean="0"/>
          </a:p>
          <a:p>
            <a:pPr eaLnBrk="1" hangingPunct="1">
              <a:buFont typeface="Wingdings" panose="05000000000000000000" pitchFamily="2" charset="2"/>
              <a:buNone/>
            </a:pPr>
            <a:r>
              <a:rPr lang="it-IT" altLang="it-IT" smtClean="0">
                <a:sym typeface="Wingdings" panose="05000000000000000000" pitchFamily="2" charset="2"/>
              </a:rPr>
              <a:t>Positivo Negativo</a:t>
            </a:r>
          </a:p>
          <a:p>
            <a:pPr eaLnBrk="1" hangingPunct="1">
              <a:buFont typeface="Wingdings" panose="05000000000000000000" pitchFamily="2" charset="2"/>
              <a:buNone/>
            </a:pPr>
            <a:endParaRPr lang="it-IT" altLang="it-IT" smtClean="0"/>
          </a:p>
          <a:p>
            <a:pPr eaLnBrk="1" hangingPunct="1">
              <a:buFont typeface="Wingdings" panose="05000000000000000000" pitchFamily="2" charset="2"/>
              <a:buNone/>
            </a:pPr>
            <a:r>
              <a:rPr lang="it-IT" altLang="it-IT" smtClean="0">
                <a:sym typeface="Wingdings" panose="05000000000000000000" pitchFamily="2" charset="2"/>
              </a:rPr>
              <a:t>D’accordo  In disaccordo</a:t>
            </a:r>
          </a:p>
          <a:p>
            <a:pPr eaLnBrk="1" hangingPunct="1">
              <a:buFont typeface="Wingdings" panose="05000000000000000000" pitchFamily="2" charset="2"/>
              <a:buNone/>
            </a:pPr>
            <a:endParaRPr lang="it-IT" altLang="it-IT" smtClean="0">
              <a:sym typeface="Wingdings" panose="05000000000000000000" pitchFamily="2" charset="2"/>
            </a:endParaRPr>
          </a:p>
          <a:p>
            <a:pPr eaLnBrk="1" hangingPunct="1">
              <a:buFont typeface="Wingdings" panose="05000000000000000000" pitchFamily="2" charset="2"/>
              <a:buNone/>
            </a:pPr>
            <a:endParaRPr lang="it-IT" altLang="it-IT" smtClean="0">
              <a:sym typeface="Wingdings" panose="05000000000000000000" pitchFamily="2" charset="2"/>
            </a:endParaRPr>
          </a:p>
          <a:p>
            <a:pPr eaLnBrk="1" hangingPunct="1">
              <a:buFont typeface="Wingdings" panose="05000000000000000000" pitchFamily="2" charset="2"/>
              <a:buNone/>
            </a:pPr>
            <a:endParaRPr lang="it-IT" altLang="it-IT" smtClean="0"/>
          </a:p>
        </p:txBody>
      </p:sp>
    </p:spTree>
    <p:extLst>
      <p:ext uri="{BB962C8B-B14F-4D97-AF65-F5344CB8AC3E}">
        <p14:creationId xmlns:p14="http://schemas.microsoft.com/office/powerpoint/2010/main" val="59367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457200" y="685800"/>
            <a:ext cx="8229600" cy="51816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eaLnBrk="1" hangingPunct="1">
              <a:buFont typeface="Wingdings" pitchFamily="2" charset="2"/>
              <a:buNone/>
            </a:pPr>
            <a:r>
              <a:rPr lang="it-IT" altLang="it-IT" dirty="0" smtClean="0"/>
              <a:t>ATTEGGIAMENTO COME PROPRIETÀ MULTIDIMENSIONALE</a:t>
            </a:r>
          </a:p>
          <a:p>
            <a:pPr eaLnBrk="1" hangingPunct="1">
              <a:buFont typeface="Wingdings" pitchFamily="2" charset="2"/>
              <a:buNone/>
            </a:pPr>
            <a:endParaRPr lang="it-IT" altLang="it-IT" dirty="0"/>
          </a:p>
          <a:p>
            <a:pPr eaLnBrk="1" hangingPunct="1">
              <a:buFont typeface="Wingdings" pitchFamily="2" charset="2"/>
              <a:buChar char="Ø"/>
            </a:pPr>
            <a:endParaRPr lang="it-IT" altLang="it-IT" dirty="0" smtClean="0"/>
          </a:p>
          <a:p>
            <a:pPr>
              <a:buFont typeface="Wingdings" pitchFamily="2" charset="2"/>
              <a:buChar char="Ø"/>
            </a:pPr>
            <a:r>
              <a:rPr lang="it-IT" altLang="it-IT" dirty="0"/>
              <a:t>Componente </a:t>
            </a:r>
            <a:r>
              <a:rPr lang="it-IT" altLang="it-IT" dirty="0" smtClean="0"/>
              <a:t>COGNITIVA: insieme di credenze nei confronti dell’oggetto dell’atteggiamento</a:t>
            </a:r>
            <a:endParaRPr lang="it-IT" altLang="it-IT" dirty="0"/>
          </a:p>
          <a:p>
            <a:pPr>
              <a:buFont typeface="Wingdings" pitchFamily="2" charset="2"/>
              <a:buChar char="Ø"/>
            </a:pPr>
            <a:r>
              <a:rPr lang="it-IT" altLang="it-IT" dirty="0"/>
              <a:t>Componente </a:t>
            </a:r>
            <a:r>
              <a:rPr lang="it-IT" altLang="it-IT" dirty="0" smtClean="0"/>
              <a:t>AFFETTIVA: emozioni associate all’oggetto dell’atteggiamento</a:t>
            </a:r>
            <a:endParaRPr lang="it-IT" altLang="it-IT" dirty="0"/>
          </a:p>
          <a:p>
            <a:pPr>
              <a:buFont typeface="Wingdings" pitchFamily="2" charset="2"/>
              <a:buChar char="Ø"/>
            </a:pPr>
            <a:r>
              <a:rPr lang="it-IT" altLang="it-IT" dirty="0"/>
              <a:t>Componente </a:t>
            </a:r>
            <a:r>
              <a:rPr lang="it-IT" altLang="it-IT" dirty="0" smtClean="0"/>
              <a:t>ATTIVA (o CONATIVA</a:t>
            </a:r>
            <a:r>
              <a:rPr lang="it-IT" altLang="it-IT" dirty="0" smtClean="0"/>
              <a:t>): disposizione ad agire a favore o contro l’oggetto dell’atteggiamento</a:t>
            </a:r>
            <a:endParaRPr lang="it-IT" altLang="it-IT" dirty="0"/>
          </a:p>
          <a:p>
            <a:pPr eaLnBrk="1" hangingPunct="1">
              <a:buFont typeface="Wingdings" pitchFamily="2" charset="2"/>
              <a:buChar char="Ø"/>
            </a:pPr>
            <a:endParaRPr lang="it-IT" altLang="it-IT"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134598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200"/>
            <a:ext cx="8229600" cy="381000"/>
          </a:xfrm>
        </p:spPr>
        <p:txBody>
          <a:bodyPr>
            <a:normAutofit fontScale="90000"/>
          </a:bodyPr>
          <a:lstStyle/>
          <a:p>
            <a:r>
              <a:rPr lang="it-IT" dirty="0" smtClean="0"/>
              <a:t>Esempio: atteggiamento OMOFOBIA</a:t>
            </a:r>
            <a:endParaRPr lang="it-IT" dirty="0"/>
          </a:p>
        </p:txBody>
      </p:sp>
      <p:sp>
        <p:nvSpPr>
          <p:cNvPr id="3" name="Segnaposto contenuto 2"/>
          <p:cNvSpPr>
            <a:spLocks noGrp="1"/>
          </p:cNvSpPr>
          <p:nvPr>
            <p:ph idx="1"/>
          </p:nvPr>
        </p:nvSpPr>
        <p:spPr>
          <a:xfrm>
            <a:off x="228600" y="609600"/>
            <a:ext cx="8763000" cy="6111875"/>
          </a:xfrm>
        </p:spPr>
        <p:txBody>
          <a:bodyPr>
            <a:noAutofit/>
          </a:bodyPr>
          <a:lstStyle/>
          <a:p>
            <a:r>
              <a:rPr lang="it-IT" altLang="it-IT" sz="2200" dirty="0"/>
              <a:t>Componente COGNITIVA: </a:t>
            </a:r>
            <a:endParaRPr lang="it-IT" altLang="it-IT" sz="2200" dirty="0" smtClean="0"/>
          </a:p>
          <a:p>
            <a:pPr marL="0" indent="0">
              <a:buNone/>
            </a:pPr>
            <a:r>
              <a:rPr lang="it-IT" sz="2200" dirty="0" smtClean="0"/>
              <a:t>Positiva</a:t>
            </a:r>
            <a:r>
              <a:rPr lang="it-IT" sz="2200" dirty="0"/>
              <a:t>: Le persone omosessuali sono vittime di pesanti discriminazioni all’interno della nostra società</a:t>
            </a:r>
            <a:endParaRPr lang="it-IT" sz="2200" dirty="0" smtClean="0"/>
          </a:p>
          <a:p>
            <a:pPr marL="0" indent="0">
              <a:buNone/>
            </a:pPr>
            <a:r>
              <a:rPr lang="it-IT" sz="2200" dirty="0" smtClean="0"/>
              <a:t>Negativa: Le </a:t>
            </a:r>
            <a:r>
              <a:rPr lang="it-IT" sz="2200" dirty="0"/>
              <a:t>persone omosessuali sono le principali responsabili della diffusione di malattie</a:t>
            </a:r>
          </a:p>
          <a:p>
            <a:pPr marL="0" indent="0">
              <a:buNone/>
            </a:pPr>
            <a:r>
              <a:rPr lang="it-IT" sz="2200" dirty="0"/>
              <a:t>infettive come l’AIDS</a:t>
            </a:r>
          </a:p>
          <a:p>
            <a:pPr marL="0" indent="0">
              <a:buNone/>
            </a:pPr>
            <a:endParaRPr lang="it-IT" sz="2200" dirty="0" smtClean="0"/>
          </a:p>
          <a:p>
            <a:r>
              <a:rPr lang="it-IT" altLang="it-IT" sz="2200" dirty="0" smtClean="0"/>
              <a:t>Componente </a:t>
            </a:r>
            <a:r>
              <a:rPr lang="it-IT" altLang="it-IT" sz="2200" dirty="0"/>
              <a:t>AFFETTIVA</a:t>
            </a:r>
            <a:r>
              <a:rPr lang="it-IT" altLang="it-IT" sz="2200"/>
              <a:t>: </a:t>
            </a:r>
            <a:endParaRPr lang="it-IT" altLang="it-IT" sz="2200" smtClean="0"/>
          </a:p>
          <a:p>
            <a:pPr marL="0" indent="0">
              <a:buNone/>
            </a:pPr>
            <a:r>
              <a:rPr lang="it-IT" sz="2200" smtClean="0"/>
              <a:t>Positiva</a:t>
            </a:r>
            <a:r>
              <a:rPr lang="it-IT" sz="2200" dirty="0" smtClean="0"/>
              <a:t>: Le </a:t>
            </a:r>
            <a:r>
              <a:rPr lang="it-IT" sz="2200" dirty="0"/>
              <a:t>persone omosessuali contribuiscono </a:t>
            </a:r>
            <a:r>
              <a:rPr lang="it-IT" sz="2200" dirty="0" smtClean="0"/>
              <a:t>a diffondere </a:t>
            </a:r>
            <a:r>
              <a:rPr lang="it-IT" sz="2200" dirty="0"/>
              <a:t>il valore della libertà di espressione</a:t>
            </a:r>
            <a:endParaRPr lang="it-IT" sz="2200" dirty="0" smtClean="0"/>
          </a:p>
          <a:p>
            <a:pPr marL="0" indent="0">
              <a:buNone/>
            </a:pPr>
            <a:r>
              <a:rPr lang="it-IT" sz="2200" dirty="0" smtClean="0"/>
              <a:t>Negativa: Le </a:t>
            </a:r>
            <a:r>
              <a:rPr lang="it-IT" sz="2200" dirty="0"/>
              <a:t>persone omosessuali minacciano il valore della famiglia </a:t>
            </a:r>
            <a:endParaRPr lang="it-IT" sz="2200" dirty="0" smtClean="0"/>
          </a:p>
          <a:p>
            <a:pPr marL="0" indent="0">
              <a:buNone/>
            </a:pPr>
            <a:endParaRPr lang="it-IT" altLang="it-IT" sz="2200" dirty="0"/>
          </a:p>
          <a:p>
            <a:pPr>
              <a:buFont typeface="Wingdings" pitchFamily="2" charset="2"/>
              <a:buChar char="Ø"/>
            </a:pPr>
            <a:r>
              <a:rPr lang="it-IT" altLang="it-IT" sz="2200" dirty="0"/>
              <a:t>Componente ATTIVA (o CONATIVA): </a:t>
            </a:r>
            <a:endParaRPr lang="it-IT" altLang="it-IT" sz="2200" dirty="0" smtClean="0"/>
          </a:p>
          <a:p>
            <a:pPr marL="0" indent="0">
              <a:buNone/>
            </a:pPr>
            <a:r>
              <a:rPr lang="it-IT" sz="2200" dirty="0"/>
              <a:t>Positiva: </a:t>
            </a:r>
            <a:r>
              <a:rPr lang="it-IT" altLang="it-IT" sz="2200" dirty="0"/>
              <a:t>Alle persone omosessuali dovrebbero essere riconosciuti più </a:t>
            </a:r>
            <a:r>
              <a:rPr lang="it-IT" altLang="it-IT" sz="2200" dirty="0" smtClean="0"/>
              <a:t>diritti</a:t>
            </a:r>
            <a:endParaRPr lang="it-IT" sz="2200" dirty="0"/>
          </a:p>
          <a:p>
            <a:pPr marL="0" indent="0">
              <a:buNone/>
            </a:pPr>
            <a:r>
              <a:rPr lang="it-IT" sz="2200" dirty="0"/>
              <a:t>Negativa: </a:t>
            </a:r>
            <a:r>
              <a:rPr lang="it-IT" sz="2200" dirty="0" smtClean="0"/>
              <a:t>Mi dà fastidio vedere due donne o due uomini che si baciano per strada</a:t>
            </a:r>
            <a:r>
              <a:rPr lang="it-IT" sz="2200" dirty="0"/>
              <a:t>	</a:t>
            </a:r>
          </a:p>
        </p:txBody>
      </p:sp>
      <p:sp>
        <p:nvSpPr>
          <p:cNvPr id="4" name="Segnaposto numero diapositiva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793295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1702</Words>
  <Application>Microsoft Office PowerPoint</Application>
  <PresentationFormat>Presentazione su schermo (4:3)</PresentationFormat>
  <Paragraphs>359</Paragraphs>
  <Slides>36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36</vt:i4>
      </vt:variant>
    </vt:vector>
  </HeadingPairs>
  <TitlesOfParts>
    <vt:vector size="44" baseType="lpstr">
      <vt:lpstr>ＭＳ Ｐゴシック</vt:lpstr>
      <vt:lpstr>Arial</vt:lpstr>
      <vt:lpstr>Calibri</vt:lpstr>
      <vt:lpstr>Calibri Light</vt:lpstr>
      <vt:lpstr>Symbol</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Esempio: atteggiamento OMOFOBIA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Alessia</dc:creator>
  <cp:lastModifiedBy>Alessia Bertolazzi</cp:lastModifiedBy>
  <cp:revision>29</cp:revision>
  <dcterms:created xsi:type="dcterms:W3CDTF">2006-08-16T00:00:00Z</dcterms:created>
  <dcterms:modified xsi:type="dcterms:W3CDTF">2021-03-12T15:27:57Z</dcterms:modified>
</cp:coreProperties>
</file>