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6" r:id="rId4"/>
    <p:sldId id="267" r:id="rId5"/>
    <p:sldId id="271" r:id="rId6"/>
    <p:sldId id="272" r:id="rId7"/>
    <p:sldId id="268" r:id="rId8"/>
    <p:sldId id="273" r:id="rId9"/>
    <p:sldId id="269" r:id="rId10"/>
    <p:sldId id="270" r:id="rId11"/>
    <p:sldId id="259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8" y="1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DD3601-D03B-43A8-A62F-4285C91C52F7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6CAC2D42-DCE0-423E-B901-2FC08B685AC1}">
      <dgm:prSet phldrT="[Testo]"/>
      <dgm:spPr/>
      <dgm:t>
        <a:bodyPr/>
        <a:lstStyle/>
        <a:p>
          <a:r>
            <a: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DOMANDA DEL QUESTIONARIO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62D77F2-8FE1-45EE-8ABA-F2D13C9C158B}" type="parTrans" cxnId="{25DC5EF8-1B09-4591-8000-7EB024E14AD3}">
      <dgm:prSet/>
      <dgm:spPr/>
      <dgm:t>
        <a:bodyPr/>
        <a:lstStyle/>
        <a:p>
          <a:endParaRPr lang="en-US"/>
        </a:p>
      </dgm:t>
    </dgm:pt>
    <dgm:pt modelId="{0D1D9180-7AD5-4CDD-A6BB-6349D6D649C5}" type="sibTrans" cxnId="{25DC5EF8-1B09-4591-8000-7EB024E14AD3}">
      <dgm:prSet/>
      <dgm:spPr/>
      <dgm:t>
        <a:bodyPr/>
        <a:lstStyle/>
        <a:p>
          <a:endParaRPr lang="en-US"/>
        </a:p>
      </dgm:t>
    </dgm:pt>
    <dgm:pt modelId="{A03A0F1C-3D94-4FAC-A41B-A9F978647D05}">
      <dgm:prSet phldrT="[Testo]"/>
      <dgm:spPr/>
      <dgm:t>
        <a:bodyPr/>
        <a:lstStyle/>
        <a:p>
          <a:r>
            <a:rPr lang="it-IT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Variabile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A4C2270-CA6A-487E-9EF8-8246509D9F75}" type="sibTrans" cxnId="{890C3793-5AE9-479E-BA53-27B9F956ECF4}">
      <dgm:prSet/>
      <dgm:spPr/>
      <dgm:t>
        <a:bodyPr/>
        <a:lstStyle/>
        <a:p>
          <a:endParaRPr lang="en-US"/>
        </a:p>
      </dgm:t>
    </dgm:pt>
    <dgm:pt modelId="{C4A8384B-05E9-47D4-AF9A-9166E9BCE0F3}" type="parTrans" cxnId="{890C3793-5AE9-479E-BA53-27B9F956ECF4}">
      <dgm:prSet/>
      <dgm:spPr/>
      <dgm:t>
        <a:bodyPr/>
        <a:lstStyle/>
        <a:p>
          <a:endParaRPr lang="en-US"/>
        </a:p>
      </dgm:t>
    </dgm:pt>
    <dgm:pt modelId="{A30383F6-5794-4CBF-B52D-EF2A21DE3D4B}">
      <dgm:prSet phldrT="[Testo]"/>
      <dgm:spPr/>
      <dgm:t>
        <a:bodyPr/>
        <a:lstStyle/>
        <a:p>
          <a:r>
            <a:rPr lang="it-IT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Proprietà/</a:t>
          </a:r>
        </a:p>
        <a:p>
          <a:r>
            <a:rPr lang="it-IT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Indicatore</a:t>
          </a:r>
          <a:endParaRPr lang="en-US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A1168D8-F095-4BD2-8D79-16852D280382}" type="sibTrans" cxnId="{7AD7D9D1-E3EA-4D31-AFE6-2DCADEAF6B16}">
      <dgm:prSet/>
      <dgm:spPr/>
      <dgm:t>
        <a:bodyPr/>
        <a:lstStyle/>
        <a:p>
          <a:endParaRPr lang="en-US"/>
        </a:p>
      </dgm:t>
    </dgm:pt>
    <dgm:pt modelId="{0FF0B86A-E03B-4ADF-BDE9-F9EE02E02534}" type="parTrans" cxnId="{7AD7D9D1-E3EA-4D31-AFE6-2DCADEAF6B16}">
      <dgm:prSet/>
      <dgm:spPr/>
      <dgm:t>
        <a:bodyPr/>
        <a:lstStyle/>
        <a:p>
          <a:endParaRPr lang="en-US"/>
        </a:p>
      </dgm:t>
    </dgm:pt>
    <dgm:pt modelId="{6BEFEF5B-61DE-4E69-93A7-7A0871809CDC}">
      <dgm:prSet phldrT="[Testo]"/>
      <dgm:spPr/>
      <dgm:t>
        <a:bodyPr/>
        <a:lstStyle/>
        <a:p>
          <a:r>
            <a:rPr lang="it-IT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Concetto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33611D3-0EED-4C21-AA99-C7F57EC23456}" type="sibTrans" cxnId="{37CC7DB5-E8B3-48CF-B89F-A2EC14133977}">
      <dgm:prSet/>
      <dgm:spPr/>
      <dgm:t>
        <a:bodyPr/>
        <a:lstStyle/>
        <a:p>
          <a:endParaRPr lang="en-US"/>
        </a:p>
      </dgm:t>
    </dgm:pt>
    <dgm:pt modelId="{829667C9-9170-40F3-946C-B4A7D81D43AA}" type="parTrans" cxnId="{37CC7DB5-E8B3-48CF-B89F-A2EC14133977}">
      <dgm:prSet/>
      <dgm:spPr/>
      <dgm:t>
        <a:bodyPr/>
        <a:lstStyle/>
        <a:p>
          <a:endParaRPr lang="en-US"/>
        </a:p>
      </dgm:t>
    </dgm:pt>
    <dgm:pt modelId="{AF774D47-E5CB-4552-8147-5880C8F7A04E}" type="pres">
      <dgm:prSet presAssocID="{E7DD3601-D03B-43A8-A62F-4285C91C52F7}" presName="Name0" presStyleCnt="0">
        <dgm:presLayoutVars>
          <dgm:dir/>
          <dgm:resizeHandles val="exact"/>
        </dgm:presLayoutVars>
      </dgm:prSet>
      <dgm:spPr/>
    </dgm:pt>
    <dgm:pt modelId="{02531DAA-3694-425A-8BD1-ADA7FBE77BE0}" type="pres">
      <dgm:prSet presAssocID="{6BEFEF5B-61DE-4E69-93A7-7A0871809CDC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760D18A-9312-451F-BB3F-3EC9E8A6AB28}" type="pres">
      <dgm:prSet presAssocID="{D33611D3-0EED-4C21-AA99-C7F57EC23456}" presName="sibTrans" presStyleLbl="sibTrans2D1" presStyleIdx="0" presStyleCnt="3"/>
      <dgm:spPr/>
      <dgm:t>
        <a:bodyPr/>
        <a:lstStyle/>
        <a:p>
          <a:endParaRPr lang="it-IT"/>
        </a:p>
      </dgm:t>
    </dgm:pt>
    <dgm:pt modelId="{4BFCBF2E-3FB9-4485-975C-233F97CABC29}" type="pres">
      <dgm:prSet presAssocID="{D33611D3-0EED-4C21-AA99-C7F57EC23456}" presName="connectorText" presStyleLbl="sibTrans2D1" presStyleIdx="0" presStyleCnt="3"/>
      <dgm:spPr/>
      <dgm:t>
        <a:bodyPr/>
        <a:lstStyle/>
        <a:p>
          <a:endParaRPr lang="it-IT"/>
        </a:p>
      </dgm:t>
    </dgm:pt>
    <dgm:pt modelId="{A05C7F67-4F69-40C8-9176-C7DCD944F29A}" type="pres">
      <dgm:prSet presAssocID="{A30383F6-5794-4CBF-B52D-EF2A21DE3D4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9F9A7DB-CD9C-44EC-9C83-8ADB1F224FB5}" type="pres">
      <dgm:prSet presAssocID="{1A1168D8-F095-4BD2-8D79-16852D280382}" presName="sibTrans" presStyleLbl="sibTrans2D1" presStyleIdx="1" presStyleCnt="3"/>
      <dgm:spPr/>
      <dgm:t>
        <a:bodyPr/>
        <a:lstStyle/>
        <a:p>
          <a:endParaRPr lang="it-IT"/>
        </a:p>
      </dgm:t>
    </dgm:pt>
    <dgm:pt modelId="{5712C731-F8C1-4AFF-BF15-D71373D7C829}" type="pres">
      <dgm:prSet presAssocID="{1A1168D8-F095-4BD2-8D79-16852D280382}" presName="connectorText" presStyleLbl="sibTrans2D1" presStyleIdx="1" presStyleCnt="3"/>
      <dgm:spPr/>
      <dgm:t>
        <a:bodyPr/>
        <a:lstStyle/>
        <a:p>
          <a:endParaRPr lang="it-IT"/>
        </a:p>
      </dgm:t>
    </dgm:pt>
    <dgm:pt modelId="{89070920-4BC2-43B5-AEB0-F187008EC7F4}" type="pres">
      <dgm:prSet presAssocID="{A03A0F1C-3D94-4FAC-A41B-A9F978647D0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B780E60-7308-439B-A293-718C8052699E}" type="pres">
      <dgm:prSet presAssocID="{BA4C2270-CA6A-487E-9EF8-8246509D9F75}" presName="sibTrans" presStyleLbl="sibTrans2D1" presStyleIdx="2" presStyleCnt="3"/>
      <dgm:spPr/>
      <dgm:t>
        <a:bodyPr/>
        <a:lstStyle/>
        <a:p>
          <a:endParaRPr lang="it-IT"/>
        </a:p>
      </dgm:t>
    </dgm:pt>
    <dgm:pt modelId="{50D6281C-E52E-4C71-8A09-65D5A750D572}" type="pres">
      <dgm:prSet presAssocID="{BA4C2270-CA6A-487E-9EF8-8246509D9F75}" presName="connectorText" presStyleLbl="sibTrans2D1" presStyleIdx="2" presStyleCnt="3"/>
      <dgm:spPr/>
      <dgm:t>
        <a:bodyPr/>
        <a:lstStyle/>
        <a:p>
          <a:endParaRPr lang="it-IT"/>
        </a:p>
      </dgm:t>
    </dgm:pt>
    <dgm:pt modelId="{D293F2AE-2EDF-4172-BF56-362974A668C1}" type="pres">
      <dgm:prSet presAssocID="{6CAC2D42-DCE0-423E-B901-2FC08B685AC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7AD7D9D1-E3EA-4D31-AFE6-2DCADEAF6B16}" srcId="{E7DD3601-D03B-43A8-A62F-4285C91C52F7}" destId="{A30383F6-5794-4CBF-B52D-EF2A21DE3D4B}" srcOrd="1" destOrd="0" parTransId="{0FF0B86A-E03B-4ADF-BDE9-F9EE02E02534}" sibTransId="{1A1168D8-F095-4BD2-8D79-16852D280382}"/>
    <dgm:cxn modelId="{37CC7DB5-E8B3-48CF-B89F-A2EC14133977}" srcId="{E7DD3601-D03B-43A8-A62F-4285C91C52F7}" destId="{6BEFEF5B-61DE-4E69-93A7-7A0871809CDC}" srcOrd="0" destOrd="0" parTransId="{829667C9-9170-40F3-946C-B4A7D81D43AA}" sibTransId="{D33611D3-0EED-4C21-AA99-C7F57EC23456}"/>
    <dgm:cxn modelId="{461B2161-1CBF-4B3C-B922-776E0C9CD58A}" type="presOf" srcId="{BA4C2270-CA6A-487E-9EF8-8246509D9F75}" destId="{50D6281C-E52E-4C71-8A09-65D5A750D572}" srcOrd="1" destOrd="0" presId="urn:microsoft.com/office/officeart/2005/8/layout/process1"/>
    <dgm:cxn modelId="{84A129A7-E5C6-4D5B-B4D7-006B3D79204D}" type="presOf" srcId="{6CAC2D42-DCE0-423E-B901-2FC08B685AC1}" destId="{D293F2AE-2EDF-4172-BF56-362974A668C1}" srcOrd="0" destOrd="0" presId="urn:microsoft.com/office/officeart/2005/8/layout/process1"/>
    <dgm:cxn modelId="{83469FA0-DF1F-4ABA-840A-976F287EC907}" type="presOf" srcId="{6BEFEF5B-61DE-4E69-93A7-7A0871809CDC}" destId="{02531DAA-3694-425A-8BD1-ADA7FBE77BE0}" srcOrd="0" destOrd="0" presId="urn:microsoft.com/office/officeart/2005/8/layout/process1"/>
    <dgm:cxn modelId="{890C3793-5AE9-479E-BA53-27B9F956ECF4}" srcId="{E7DD3601-D03B-43A8-A62F-4285C91C52F7}" destId="{A03A0F1C-3D94-4FAC-A41B-A9F978647D05}" srcOrd="2" destOrd="0" parTransId="{C4A8384B-05E9-47D4-AF9A-9166E9BCE0F3}" sibTransId="{BA4C2270-CA6A-487E-9EF8-8246509D9F75}"/>
    <dgm:cxn modelId="{36860FCF-4154-4091-8B0C-F1CAE5B32B50}" type="presOf" srcId="{BA4C2270-CA6A-487E-9EF8-8246509D9F75}" destId="{1B780E60-7308-439B-A293-718C8052699E}" srcOrd="0" destOrd="0" presId="urn:microsoft.com/office/officeart/2005/8/layout/process1"/>
    <dgm:cxn modelId="{C82EBFE6-51EF-4D5A-BF7B-33486761D441}" type="presOf" srcId="{1A1168D8-F095-4BD2-8D79-16852D280382}" destId="{C9F9A7DB-CD9C-44EC-9C83-8ADB1F224FB5}" srcOrd="0" destOrd="0" presId="urn:microsoft.com/office/officeart/2005/8/layout/process1"/>
    <dgm:cxn modelId="{630A2E0C-1545-456C-BBDF-F330764B1B04}" type="presOf" srcId="{D33611D3-0EED-4C21-AA99-C7F57EC23456}" destId="{3760D18A-9312-451F-BB3F-3EC9E8A6AB28}" srcOrd="0" destOrd="0" presId="urn:microsoft.com/office/officeart/2005/8/layout/process1"/>
    <dgm:cxn modelId="{8F0AC8CC-DE79-4442-80E7-93EFACBCB715}" type="presOf" srcId="{A03A0F1C-3D94-4FAC-A41B-A9F978647D05}" destId="{89070920-4BC2-43B5-AEB0-F187008EC7F4}" srcOrd="0" destOrd="0" presId="urn:microsoft.com/office/officeart/2005/8/layout/process1"/>
    <dgm:cxn modelId="{59088F63-CC90-4CB9-9715-F04FA984AA68}" type="presOf" srcId="{E7DD3601-D03B-43A8-A62F-4285C91C52F7}" destId="{AF774D47-E5CB-4552-8147-5880C8F7A04E}" srcOrd="0" destOrd="0" presId="urn:microsoft.com/office/officeart/2005/8/layout/process1"/>
    <dgm:cxn modelId="{57E64BDE-16E9-4159-8FED-C0B406E5C452}" type="presOf" srcId="{A30383F6-5794-4CBF-B52D-EF2A21DE3D4B}" destId="{A05C7F67-4F69-40C8-9176-C7DCD944F29A}" srcOrd="0" destOrd="0" presId="urn:microsoft.com/office/officeart/2005/8/layout/process1"/>
    <dgm:cxn modelId="{FA72F204-CD89-4013-95FD-FEA52BA0A187}" type="presOf" srcId="{D33611D3-0EED-4C21-AA99-C7F57EC23456}" destId="{4BFCBF2E-3FB9-4485-975C-233F97CABC29}" srcOrd="1" destOrd="0" presId="urn:microsoft.com/office/officeart/2005/8/layout/process1"/>
    <dgm:cxn modelId="{FD5EABB6-4F79-41D6-B880-CC62ED3BF358}" type="presOf" srcId="{1A1168D8-F095-4BD2-8D79-16852D280382}" destId="{5712C731-F8C1-4AFF-BF15-D71373D7C829}" srcOrd="1" destOrd="0" presId="urn:microsoft.com/office/officeart/2005/8/layout/process1"/>
    <dgm:cxn modelId="{25DC5EF8-1B09-4591-8000-7EB024E14AD3}" srcId="{E7DD3601-D03B-43A8-A62F-4285C91C52F7}" destId="{6CAC2D42-DCE0-423E-B901-2FC08B685AC1}" srcOrd="3" destOrd="0" parTransId="{962D77F2-8FE1-45EE-8ABA-F2D13C9C158B}" sibTransId="{0D1D9180-7AD5-4CDD-A6BB-6349D6D649C5}"/>
    <dgm:cxn modelId="{43B7B5D7-143B-4922-B5C9-1BD28A0E558A}" type="presParOf" srcId="{AF774D47-E5CB-4552-8147-5880C8F7A04E}" destId="{02531DAA-3694-425A-8BD1-ADA7FBE77BE0}" srcOrd="0" destOrd="0" presId="urn:microsoft.com/office/officeart/2005/8/layout/process1"/>
    <dgm:cxn modelId="{E3A7A9D8-7A2D-45C2-9A4F-DFD49E3766BC}" type="presParOf" srcId="{AF774D47-E5CB-4552-8147-5880C8F7A04E}" destId="{3760D18A-9312-451F-BB3F-3EC9E8A6AB28}" srcOrd="1" destOrd="0" presId="urn:microsoft.com/office/officeart/2005/8/layout/process1"/>
    <dgm:cxn modelId="{4B87807D-9147-47F5-986F-9ACC81DAE71F}" type="presParOf" srcId="{3760D18A-9312-451F-BB3F-3EC9E8A6AB28}" destId="{4BFCBF2E-3FB9-4485-975C-233F97CABC29}" srcOrd="0" destOrd="0" presId="urn:microsoft.com/office/officeart/2005/8/layout/process1"/>
    <dgm:cxn modelId="{525A38E1-4E0E-4656-9920-5216A8317A4C}" type="presParOf" srcId="{AF774D47-E5CB-4552-8147-5880C8F7A04E}" destId="{A05C7F67-4F69-40C8-9176-C7DCD944F29A}" srcOrd="2" destOrd="0" presId="urn:microsoft.com/office/officeart/2005/8/layout/process1"/>
    <dgm:cxn modelId="{68E4AF98-452E-492F-B9C1-8ED25CCE48D6}" type="presParOf" srcId="{AF774D47-E5CB-4552-8147-5880C8F7A04E}" destId="{C9F9A7DB-CD9C-44EC-9C83-8ADB1F224FB5}" srcOrd="3" destOrd="0" presId="urn:microsoft.com/office/officeart/2005/8/layout/process1"/>
    <dgm:cxn modelId="{B6BB361F-86BC-4B2F-96E9-4967FBE7BC20}" type="presParOf" srcId="{C9F9A7DB-CD9C-44EC-9C83-8ADB1F224FB5}" destId="{5712C731-F8C1-4AFF-BF15-D71373D7C829}" srcOrd="0" destOrd="0" presId="urn:microsoft.com/office/officeart/2005/8/layout/process1"/>
    <dgm:cxn modelId="{F1C706D5-EDE5-4F94-A67F-6EB0DC29D12C}" type="presParOf" srcId="{AF774D47-E5CB-4552-8147-5880C8F7A04E}" destId="{89070920-4BC2-43B5-AEB0-F187008EC7F4}" srcOrd="4" destOrd="0" presId="urn:microsoft.com/office/officeart/2005/8/layout/process1"/>
    <dgm:cxn modelId="{45AEC51E-FDC4-4B54-A78B-3CC122348360}" type="presParOf" srcId="{AF774D47-E5CB-4552-8147-5880C8F7A04E}" destId="{1B780E60-7308-439B-A293-718C8052699E}" srcOrd="5" destOrd="0" presId="urn:microsoft.com/office/officeart/2005/8/layout/process1"/>
    <dgm:cxn modelId="{389CF172-C6DA-4A85-AB19-09870377AEB4}" type="presParOf" srcId="{1B780E60-7308-439B-A293-718C8052699E}" destId="{50D6281C-E52E-4C71-8A09-65D5A750D572}" srcOrd="0" destOrd="0" presId="urn:microsoft.com/office/officeart/2005/8/layout/process1"/>
    <dgm:cxn modelId="{EA277301-98ED-4637-96C8-BF8072F517C2}" type="presParOf" srcId="{AF774D47-E5CB-4552-8147-5880C8F7A04E}" destId="{D293F2AE-2EDF-4172-BF56-362974A668C1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6605-BD04-4859-B673-DE41FABBD2A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3E7E-EA14-44D5-B28F-820BDA6FF55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04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6605-BD04-4859-B673-DE41FABBD2A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3E7E-EA14-44D5-B28F-820BDA6FF55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838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6605-BD04-4859-B673-DE41FABBD2A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3E7E-EA14-44D5-B28F-820BDA6FF55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344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6605-BD04-4859-B673-DE41FABBD2A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3E7E-EA14-44D5-B28F-820BDA6FF55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303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6605-BD04-4859-B673-DE41FABBD2A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3E7E-EA14-44D5-B28F-820BDA6FF55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787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6605-BD04-4859-B673-DE41FABBD2A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3E7E-EA14-44D5-B28F-820BDA6FF55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003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6605-BD04-4859-B673-DE41FABBD2A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3E7E-EA14-44D5-B28F-820BDA6FF55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516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6605-BD04-4859-B673-DE41FABBD2A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3E7E-EA14-44D5-B28F-820BDA6FF55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577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6605-BD04-4859-B673-DE41FABBD2A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3E7E-EA14-44D5-B28F-820BDA6FF55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452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6605-BD04-4859-B673-DE41FABBD2A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3E7E-EA14-44D5-B28F-820BDA6FF55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367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6605-BD04-4859-B673-DE41FABBD2A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3E7E-EA14-44D5-B28F-820BDA6FF55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553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A6605-BD04-4859-B673-DE41FABBD2A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B3E7E-EA14-44D5-B28F-820BDA6FF55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617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22591" y="651847"/>
            <a:ext cx="11082528" cy="2387600"/>
          </a:xfrm>
        </p:spPr>
        <p:txBody>
          <a:bodyPr>
            <a:normAutofit/>
          </a:bodyPr>
          <a:lstStyle/>
          <a:p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Esercitazione</a:t>
            </a:r>
            <a:b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6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QUESTIONARIO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21796357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23778" y="346228"/>
            <a:ext cx="10999433" cy="586813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it-IT" sz="2400" b="1" dirty="0" smtClean="0"/>
              <a:t>Domande </a:t>
            </a:r>
            <a:r>
              <a:rPr lang="it-IT" sz="2400" b="1" dirty="0"/>
              <a:t>di </a:t>
            </a:r>
            <a:r>
              <a:rPr lang="it-IT" sz="2400" b="1" dirty="0" smtClean="0"/>
              <a:t>atteggiamento: si riportano alcuni esempi</a:t>
            </a:r>
            <a:endParaRPr lang="it-IT" sz="2400" dirty="0"/>
          </a:p>
          <a:p>
            <a:pPr marL="342900" indent="-342900" algn="just">
              <a:buFont typeface="Wingdings" pitchFamily="2" charset="2"/>
              <a:buChar char="Ø"/>
            </a:pPr>
            <a:r>
              <a:rPr lang="it-IT" sz="2400" dirty="0" smtClean="0"/>
              <a:t>domanda con scala autoancorante</a:t>
            </a:r>
          </a:p>
          <a:p>
            <a:pPr algn="just"/>
            <a:endParaRPr lang="it-IT" sz="2400" dirty="0"/>
          </a:p>
          <a:p>
            <a:pPr marL="228600" algn="just">
              <a:spcAft>
                <a:spcPts val="0"/>
              </a:spcAft>
            </a:pPr>
            <a:r>
              <a:rPr lang="it-IT" sz="2400" b="1" i="1" dirty="0" smtClean="0">
                <a:latin typeface="Arial"/>
                <a:ea typeface="Times New Roman"/>
              </a:rPr>
              <a:t>Con </a:t>
            </a:r>
            <a:r>
              <a:rPr lang="it-IT" sz="2400" b="1" i="1" dirty="0">
                <a:latin typeface="Arial"/>
                <a:ea typeface="Times New Roman"/>
              </a:rPr>
              <a:t>riferimento ai seguenti aspetti del suo lavoro, quanto si ritiene soddisfatto?</a:t>
            </a:r>
            <a:endParaRPr lang="it-IT" sz="1400" dirty="0">
              <a:latin typeface="Times New Roman"/>
              <a:ea typeface="Times New Roman"/>
            </a:endParaRPr>
          </a:p>
          <a:p>
            <a:pPr marL="228600" algn="just">
              <a:spcAft>
                <a:spcPts val="0"/>
              </a:spcAft>
            </a:pPr>
            <a:r>
              <a:rPr lang="it-IT" sz="2400" dirty="0">
                <a:latin typeface="Arial"/>
                <a:ea typeface="Times New Roman"/>
              </a:rPr>
              <a:t> </a:t>
            </a:r>
            <a:endParaRPr lang="it-IT" sz="1400" dirty="0">
              <a:latin typeface="Times New Roman"/>
              <a:ea typeface="Times New Roman"/>
            </a:endParaRPr>
          </a:p>
          <a:p>
            <a:pPr marL="228600" algn="just">
              <a:spcAft>
                <a:spcPts val="0"/>
              </a:spcAft>
            </a:pPr>
            <a:r>
              <a:rPr lang="it-IT" sz="2400" dirty="0">
                <a:latin typeface="Arial"/>
                <a:ea typeface="Times New Roman"/>
              </a:rPr>
              <a:t>						</a:t>
            </a:r>
            <a:r>
              <a:rPr lang="it-IT" sz="2000" dirty="0">
                <a:latin typeface="Arial"/>
                <a:ea typeface="Times New Roman"/>
              </a:rPr>
              <a:t>				  </a:t>
            </a:r>
            <a:r>
              <a:rPr lang="it-IT" sz="2000" dirty="0" smtClean="0">
                <a:latin typeface="Arial"/>
                <a:ea typeface="Times New Roman"/>
              </a:rPr>
              <a:t>				     Per niente				Molto</a:t>
            </a:r>
            <a:endParaRPr lang="it-IT" sz="1400" dirty="0">
              <a:latin typeface="Times New Roman"/>
              <a:ea typeface="Times New Roman"/>
            </a:endParaRPr>
          </a:p>
          <a:p>
            <a:pPr marL="228600" algn="just">
              <a:spcAft>
                <a:spcPts val="0"/>
              </a:spcAft>
            </a:pPr>
            <a:r>
              <a:rPr lang="it-IT" sz="2400" dirty="0">
                <a:latin typeface="Arial"/>
                <a:ea typeface="Times New Roman"/>
              </a:rPr>
              <a:t>						</a:t>
            </a:r>
            <a:endParaRPr lang="it-IT" sz="1400" dirty="0">
              <a:latin typeface="Times New Roman"/>
              <a:ea typeface="Times New Roman"/>
            </a:endParaRPr>
          </a:p>
          <a:p>
            <a:pPr marL="228600" algn="just">
              <a:spcAft>
                <a:spcPts val="0"/>
              </a:spcAft>
            </a:pPr>
            <a:r>
              <a:rPr lang="it-IT" sz="2400" dirty="0">
                <a:latin typeface="Arial"/>
                <a:ea typeface="Times New Roman"/>
              </a:rPr>
              <a:t>Autonomia			|--------------------------------------|</a:t>
            </a:r>
            <a:endParaRPr lang="it-IT" sz="1400" dirty="0">
              <a:latin typeface="Times New Roman"/>
              <a:ea typeface="Times New Roman"/>
            </a:endParaRPr>
          </a:p>
          <a:p>
            <a:pPr marL="228600" algn="just">
              <a:spcAft>
                <a:spcPts val="0"/>
              </a:spcAft>
            </a:pPr>
            <a:r>
              <a:rPr lang="it-IT" sz="1050" dirty="0">
                <a:latin typeface="Arial"/>
                <a:ea typeface="Times New Roman"/>
              </a:rPr>
              <a:t> </a:t>
            </a:r>
            <a:endParaRPr lang="it-IT" sz="1400" dirty="0">
              <a:latin typeface="Times New Roman"/>
              <a:ea typeface="Times New Roman"/>
            </a:endParaRPr>
          </a:p>
          <a:p>
            <a:pPr marL="228600" algn="just">
              <a:spcAft>
                <a:spcPts val="0"/>
              </a:spcAft>
            </a:pPr>
            <a:r>
              <a:rPr lang="it-IT" sz="2400" dirty="0">
                <a:latin typeface="Arial"/>
                <a:ea typeface="Times New Roman"/>
              </a:rPr>
              <a:t>Responsabilità		|--------------------------------------|</a:t>
            </a:r>
            <a:endParaRPr lang="it-IT" sz="1400" dirty="0">
              <a:latin typeface="Times New Roman"/>
              <a:ea typeface="Times New Roman"/>
            </a:endParaRPr>
          </a:p>
          <a:p>
            <a:pPr marL="228600" algn="just">
              <a:spcAft>
                <a:spcPts val="0"/>
              </a:spcAft>
            </a:pPr>
            <a:r>
              <a:rPr lang="it-IT" sz="1050" dirty="0">
                <a:latin typeface="Arial"/>
                <a:ea typeface="Times New Roman"/>
              </a:rPr>
              <a:t> </a:t>
            </a:r>
            <a:endParaRPr lang="it-IT" sz="1400" dirty="0">
              <a:latin typeface="Times New Roman"/>
              <a:ea typeface="Times New Roman"/>
            </a:endParaRPr>
          </a:p>
          <a:p>
            <a:pPr marL="228600" algn="just">
              <a:spcAft>
                <a:spcPts val="0"/>
              </a:spcAft>
            </a:pPr>
            <a:r>
              <a:rPr lang="it-IT" sz="2400" dirty="0">
                <a:latin typeface="Arial"/>
                <a:ea typeface="Times New Roman"/>
              </a:rPr>
              <a:t>Sicurezza del posto	|--------------------------------------|</a:t>
            </a:r>
            <a:endParaRPr lang="it-IT" sz="1400" dirty="0">
              <a:latin typeface="Times New Roman"/>
              <a:ea typeface="Times New Roman"/>
            </a:endParaRPr>
          </a:p>
          <a:p>
            <a:pPr algn="just"/>
            <a:endParaRPr lang="it-IT" sz="2400" dirty="0" smtClean="0"/>
          </a:p>
          <a:p>
            <a:pPr algn="just"/>
            <a:endParaRPr lang="it-IT" sz="2400" dirty="0"/>
          </a:p>
          <a:p>
            <a:pPr algn="just"/>
            <a:endParaRPr lang="it-IT" sz="2400" dirty="0" smtClean="0"/>
          </a:p>
        </p:txBody>
      </p:sp>
    </p:spTree>
    <p:extLst>
      <p:ext uri="{BB962C8B-B14F-4D97-AF65-F5344CB8AC3E}">
        <p14:creationId xmlns:p14="http://schemas.microsoft.com/office/powerpoint/2010/main" val="2492258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024128" y="777240"/>
            <a:ext cx="10332720" cy="53949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3600" b="1" dirty="0" smtClean="0"/>
              <a:t>PRODOTTO FINALE</a:t>
            </a:r>
          </a:p>
          <a:p>
            <a:pPr algn="ctr"/>
            <a:r>
              <a:rPr lang="it-IT" sz="3600" b="1" dirty="0" smtClean="0"/>
              <a:t> </a:t>
            </a:r>
          </a:p>
          <a:p>
            <a:pPr algn="ctr"/>
            <a:r>
              <a:rPr lang="it-IT" sz="2800" dirty="0" smtClean="0"/>
              <a:t>Ogni </a:t>
            </a:r>
            <a:r>
              <a:rPr lang="it-IT" sz="2800" dirty="0"/>
              <a:t>gruppo è invitato a realizzare una presentazione </a:t>
            </a:r>
            <a:r>
              <a:rPr lang="it-IT" sz="2800" dirty="0" smtClean="0"/>
              <a:t>PPT, </a:t>
            </a:r>
            <a:r>
              <a:rPr lang="it-IT" sz="2800" dirty="0"/>
              <a:t>in cui </a:t>
            </a:r>
            <a:r>
              <a:rPr lang="it-IT" sz="2800" dirty="0" smtClean="0"/>
              <a:t>riportare le domande del questionario, nell’ordine in cui le presenterebbe in una ricerca reale.</a:t>
            </a:r>
          </a:p>
          <a:p>
            <a:pPr algn="ctr"/>
            <a:r>
              <a:rPr lang="it-IT" sz="2800" dirty="0" smtClean="0"/>
              <a:t>scadenze:</a:t>
            </a:r>
          </a:p>
          <a:p>
            <a:pPr algn="ctr"/>
            <a:r>
              <a:rPr lang="it-IT" sz="3200" dirty="0" smtClean="0"/>
              <a:t>Questionario PARTE A (Domande di base):</a:t>
            </a:r>
          </a:p>
          <a:p>
            <a:pPr algn="ctr"/>
            <a:r>
              <a:rPr lang="it-IT" sz="3600" dirty="0" smtClean="0">
                <a:solidFill>
                  <a:srgbClr val="FF0000"/>
                </a:solidFill>
              </a:rPr>
              <a:t>22 </a:t>
            </a:r>
            <a:r>
              <a:rPr lang="it-IT" sz="3600" dirty="0" smtClean="0">
                <a:solidFill>
                  <a:srgbClr val="FF0000"/>
                </a:solidFill>
              </a:rPr>
              <a:t>marzo (prima dell’inizio della lezione)</a:t>
            </a:r>
          </a:p>
          <a:p>
            <a:pPr algn="ctr"/>
            <a:r>
              <a:rPr lang="it-IT" sz="3200" dirty="0" smtClean="0"/>
              <a:t>Questionario PARTE A + PARTE B (Scale di atteggiamento):</a:t>
            </a:r>
          </a:p>
          <a:p>
            <a:pPr algn="ctr"/>
            <a:r>
              <a:rPr lang="it-IT" sz="3600" dirty="0" smtClean="0">
                <a:solidFill>
                  <a:srgbClr val="FF0000"/>
                </a:solidFill>
              </a:rPr>
              <a:t>entro </a:t>
            </a:r>
            <a:r>
              <a:rPr lang="it-IT" sz="3600" dirty="0" smtClean="0">
                <a:solidFill>
                  <a:srgbClr val="FF0000"/>
                </a:solidFill>
              </a:rPr>
              <a:t>28 </a:t>
            </a:r>
            <a:r>
              <a:rPr lang="it-IT" sz="3600" dirty="0" smtClean="0">
                <a:solidFill>
                  <a:srgbClr val="FF0000"/>
                </a:solidFill>
              </a:rPr>
              <a:t>marzo</a:t>
            </a:r>
          </a:p>
          <a:p>
            <a:pPr algn="ctr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3459118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665825" y="941035"/>
            <a:ext cx="11043822" cy="381739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sz="4000" dirty="0"/>
          </a:p>
          <a:p>
            <a:pPr algn="ctr"/>
            <a:r>
              <a:rPr lang="it-IT" sz="3600" dirty="0" smtClean="0"/>
              <a:t>CORREZIONE DELLA VERSIONE FINALE DEL QUESTIONARIO</a:t>
            </a:r>
          </a:p>
          <a:p>
            <a:pPr algn="ctr"/>
            <a:r>
              <a:rPr lang="it-IT" sz="3600" dirty="0" smtClean="0"/>
              <a:t>PEER-REVIEW </a:t>
            </a:r>
          </a:p>
          <a:p>
            <a:pPr algn="ctr"/>
            <a:r>
              <a:rPr lang="it-IT" sz="2000" dirty="0" smtClean="0"/>
              <a:t>Per la correzione della versione finale del questionario (</a:t>
            </a:r>
            <a:r>
              <a:rPr lang="it-IT" sz="2000" b="1" dirty="0" smtClean="0"/>
              <a:t>lezioni </a:t>
            </a:r>
            <a:r>
              <a:rPr lang="it-IT" sz="2000" b="1" dirty="0" smtClean="0"/>
              <a:t>del </a:t>
            </a:r>
            <a:r>
              <a:rPr lang="it-IT" sz="2000" b="1" dirty="0" smtClean="0"/>
              <a:t>29/30 marzo</a:t>
            </a:r>
            <a:r>
              <a:rPr lang="it-IT" sz="2000" dirty="0" smtClean="0"/>
              <a:t>), </a:t>
            </a:r>
          </a:p>
          <a:p>
            <a:pPr algn="ctr"/>
            <a:r>
              <a:rPr lang="it-IT" sz="2000" dirty="0" smtClean="0"/>
              <a:t>ogni gruppo sarà associato ad un altro gruppo. </a:t>
            </a:r>
          </a:p>
          <a:p>
            <a:pPr algn="ctr"/>
            <a:r>
              <a:rPr lang="it-IT" sz="2000" dirty="0" smtClean="0"/>
              <a:t>Durante </a:t>
            </a:r>
            <a:r>
              <a:rPr lang="it-IT" sz="2000" dirty="0" smtClean="0"/>
              <a:t>le lezioni </a:t>
            </a:r>
            <a:r>
              <a:rPr lang="it-IT" sz="2000" dirty="0" smtClean="0"/>
              <a:t>di correzione, il gruppo «correttore» dovrà segnalare eventuali problemi/errori del questionario del gruppo assegnato. </a:t>
            </a:r>
          </a:p>
          <a:p>
            <a:pPr algn="ctr"/>
            <a:r>
              <a:rPr lang="it-IT" sz="2000" dirty="0" smtClean="0"/>
              <a:t>È importante caricare la versione finale del questionario in </a:t>
            </a:r>
            <a:r>
              <a:rPr lang="it-IT" sz="2000" dirty="0" err="1" smtClean="0"/>
              <a:t>Dropbox</a:t>
            </a:r>
            <a:r>
              <a:rPr lang="it-IT" sz="2000" dirty="0" smtClean="0"/>
              <a:t> </a:t>
            </a:r>
            <a:r>
              <a:rPr lang="it-IT" sz="2000" b="1" dirty="0" smtClean="0"/>
              <a:t>entro martedì </a:t>
            </a:r>
            <a:r>
              <a:rPr lang="it-IT" sz="2000" b="1" dirty="0" smtClean="0"/>
              <a:t>28 </a:t>
            </a:r>
            <a:r>
              <a:rPr lang="it-IT" sz="2000" b="1" dirty="0" smtClean="0"/>
              <a:t>marzo</a:t>
            </a:r>
            <a:r>
              <a:rPr lang="it-IT" sz="2000" dirty="0" smtClean="0"/>
              <a:t>, </a:t>
            </a:r>
          </a:p>
          <a:p>
            <a:pPr algn="ctr"/>
            <a:r>
              <a:rPr lang="it-IT" sz="2000" dirty="0" smtClean="0"/>
              <a:t>per dare al gruppo che deve correggere almeno un giorno di tempo per esaminare il questionario</a:t>
            </a:r>
          </a:p>
          <a:p>
            <a:pPr algn="ctr"/>
            <a:endParaRPr lang="it-IT" sz="4000" dirty="0"/>
          </a:p>
          <a:p>
            <a:pPr marL="342900" indent="-342900" algn="ctr">
              <a:buAutoNum type="alphaLcPeriod"/>
            </a:pPr>
            <a:endParaRPr lang="en-US" sz="4000" dirty="0"/>
          </a:p>
        </p:txBody>
      </p:sp>
      <p:sp>
        <p:nvSpPr>
          <p:cNvPr id="3" name="Right Arrow 2"/>
          <p:cNvSpPr/>
          <p:nvPr/>
        </p:nvSpPr>
        <p:spPr>
          <a:xfrm>
            <a:off x="8904303" y="4829452"/>
            <a:ext cx="2672179" cy="14648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15853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721947"/>
              </p:ext>
            </p:extLst>
          </p:nvPr>
        </p:nvGraphicFramePr>
        <p:xfrm>
          <a:off x="1935332" y="206188"/>
          <a:ext cx="7492755" cy="66388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4395"/>
                <a:gridCol w="2517289"/>
                <a:gridCol w="2371071"/>
              </a:tblGrid>
              <a:tr h="1324822">
                <a:tc>
                  <a:txBody>
                    <a:bodyPr/>
                    <a:lstStyle/>
                    <a:p>
                      <a:pPr algn="ctr"/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corregge il questionario del</a:t>
                      </a:r>
                      <a:r>
                        <a:rPr lang="it-IT" sz="2400" baseline="0" dirty="0" smtClean="0"/>
                        <a:t> gruppo…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/>
                </a:tc>
              </a:tr>
              <a:tr h="758804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WEBER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dirty="0" smtClean="0"/>
                        <a:t>GOFFMAN</a:t>
                      </a:r>
                    </a:p>
                  </a:txBody>
                  <a:tcPr/>
                </a:tc>
              </a:tr>
              <a:tr h="629287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BOURDIEU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SMITH</a:t>
                      </a:r>
                      <a:endParaRPr lang="it-IT" sz="2400" dirty="0"/>
                    </a:p>
                  </a:txBody>
                  <a:tcPr/>
                </a:tc>
              </a:tr>
              <a:tr h="758804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DURKHEIM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dirty="0" smtClean="0"/>
                        <a:t>MEAD</a:t>
                      </a:r>
                      <a:endParaRPr lang="it-IT" sz="2400" dirty="0" smtClean="0"/>
                    </a:p>
                  </a:txBody>
                  <a:tcPr/>
                </a:tc>
              </a:tr>
              <a:tr h="649996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GIDDENS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BLUMER</a:t>
                      </a:r>
                      <a:endParaRPr lang="it-IT" sz="2400" dirty="0"/>
                    </a:p>
                  </a:txBody>
                  <a:tcPr/>
                </a:tc>
              </a:tr>
              <a:tr h="629287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BLUMER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GIDDENS</a:t>
                      </a:r>
                      <a:endParaRPr lang="it-IT" sz="2400" dirty="0"/>
                    </a:p>
                  </a:txBody>
                  <a:tcPr/>
                </a:tc>
              </a:tr>
              <a:tr h="629287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MEAD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DURKHEIM</a:t>
                      </a:r>
                      <a:endParaRPr lang="it-IT" sz="2400" dirty="0"/>
                    </a:p>
                  </a:txBody>
                  <a:tcPr/>
                </a:tc>
              </a:tr>
              <a:tr h="629287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SMITH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BOURDIEU</a:t>
                      </a:r>
                      <a:endParaRPr lang="it-IT" sz="2400" dirty="0"/>
                    </a:p>
                  </a:txBody>
                  <a:tcPr/>
                </a:tc>
              </a:tr>
              <a:tr h="629287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GOFFMAN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WEBER</a:t>
                      </a:r>
                      <a:endParaRPr lang="it-IT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Freccia a destra 2"/>
          <p:cNvSpPr/>
          <p:nvPr/>
        </p:nvSpPr>
        <p:spPr>
          <a:xfrm>
            <a:off x="4767429" y="1580831"/>
            <a:ext cx="2043953" cy="46257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Freccia a destra 3"/>
          <p:cNvSpPr/>
          <p:nvPr/>
        </p:nvSpPr>
        <p:spPr>
          <a:xfrm>
            <a:off x="4767430" y="2346961"/>
            <a:ext cx="2043953" cy="46257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a destra 4"/>
          <p:cNvSpPr/>
          <p:nvPr/>
        </p:nvSpPr>
        <p:spPr>
          <a:xfrm>
            <a:off x="4767430" y="2960146"/>
            <a:ext cx="2043953" cy="46257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7429" y="3766979"/>
            <a:ext cx="2060627" cy="499915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7429" y="4380164"/>
            <a:ext cx="2060627" cy="499915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7429" y="4992813"/>
            <a:ext cx="2060627" cy="499915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7430" y="5585408"/>
            <a:ext cx="2060627" cy="499915"/>
          </a:xfrm>
          <a:prstGeom prst="rect">
            <a:avLst/>
          </a:prstGeom>
        </p:spPr>
      </p:pic>
      <p:pic>
        <p:nvPicPr>
          <p:cNvPr id="10" name="Immagin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7429" y="6203085"/>
            <a:ext cx="2060627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61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/>
          <p:cNvGraphicFramePr/>
          <p:nvPr>
            <p:extLst>
              <p:ext uri="{D42A27DB-BD31-4B8C-83A1-F6EECF244321}">
                <p14:modId xmlns:p14="http://schemas.microsoft.com/office/powerpoint/2010/main" val="2547218973"/>
              </p:ext>
            </p:extLst>
          </p:nvPr>
        </p:nvGraphicFramePr>
        <p:xfrm>
          <a:off x="598477" y="2539013"/>
          <a:ext cx="11208512" cy="29601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ttangolo arrotondato 2"/>
          <p:cNvSpPr/>
          <p:nvPr/>
        </p:nvSpPr>
        <p:spPr>
          <a:xfrm>
            <a:off x="1039528" y="269507"/>
            <a:ext cx="10135403" cy="1843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Obiettivo dell’esercitazione: </a:t>
            </a:r>
          </a:p>
          <a:p>
            <a:pPr algn="ctr"/>
            <a:r>
              <a:rPr lang="it-I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it-I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partire dalle ipotesi </a:t>
            </a:r>
            <a:r>
              <a:rPr lang="it-I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 ricerca, i concetti, le proprietà e le </a:t>
            </a:r>
            <a:r>
              <a:rPr lang="it-I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variabili, costruire un QUESTIONARIO, formulando domande di differente costruzione tecnica e definendo l’ordine di presentazione delle domande </a:t>
            </a:r>
          </a:p>
        </p:txBody>
      </p:sp>
    </p:spTree>
    <p:extLst>
      <p:ext uri="{BB962C8B-B14F-4D97-AF65-F5344CB8AC3E}">
        <p14:creationId xmlns:p14="http://schemas.microsoft.com/office/powerpoint/2010/main" val="1055214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024128" y="457200"/>
            <a:ext cx="10332720" cy="5715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sz="3200" dirty="0" smtClean="0"/>
          </a:p>
          <a:p>
            <a:pPr algn="ctr"/>
            <a:r>
              <a:rPr lang="it-IT" sz="3200" dirty="0" smtClean="0"/>
              <a:t>Il questionario deve contenere:</a:t>
            </a:r>
          </a:p>
          <a:p>
            <a:pPr algn="ctr"/>
            <a:endParaRPr lang="it-IT" sz="3600" dirty="0" smtClean="0"/>
          </a:p>
          <a:p>
            <a:pPr algn="just"/>
            <a:r>
              <a:rPr lang="it-IT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 </a:t>
            </a:r>
            <a:r>
              <a:rPr lang="it-IT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massimo 15 domande </a:t>
            </a:r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CHIUSE (no domande aperte), tra cui:</a:t>
            </a:r>
          </a:p>
          <a:p>
            <a:pPr algn="just"/>
            <a:endParaRPr lang="it-IT" sz="2800" dirty="0" smtClean="0"/>
          </a:p>
          <a:p>
            <a:pPr algn="just"/>
            <a:r>
              <a:rPr 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PARTE A - </a:t>
            </a:r>
            <a:r>
              <a:rPr lang="it-IT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omande </a:t>
            </a:r>
            <a:r>
              <a:rPr lang="it-IT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 base</a:t>
            </a:r>
          </a:p>
          <a:p>
            <a:pPr marL="571500" indent="-571500" algn="just">
              <a:buFontTx/>
              <a:buChar char="-"/>
            </a:pPr>
            <a:r>
              <a:rPr lang="it-IT" sz="2800" b="1" dirty="0" smtClean="0"/>
              <a:t>Domande socio-demografiche </a:t>
            </a:r>
            <a:r>
              <a:rPr lang="it-IT" sz="2800" dirty="0" smtClean="0"/>
              <a:t>(età, sesso, ecc.): </a:t>
            </a:r>
            <a:r>
              <a:rPr lang="it-IT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 MASSIMO 5 DOMANDE</a:t>
            </a:r>
          </a:p>
          <a:p>
            <a:pPr marL="571500" indent="-571500" algn="just">
              <a:buFontTx/>
              <a:buChar char="-"/>
            </a:pPr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Domande </a:t>
            </a:r>
            <a:r>
              <a:rPr lang="it-IT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 </a:t>
            </a:r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comportamento</a:t>
            </a:r>
          </a:p>
          <a:p>
            <a:pPr algn="just"/>
            <a:r>
              <a:rPr 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PARTE B </a:t>
            </a:r>
            <a:r>
              <a:rPr lang="it-IT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Scale di atteggiamento</a:t>
            </a:r>
          </a:p>
          <a:p>
            <a:pPr marL="571500" indent="-571500" algn="just">
              <a:buFontTx/>
              <a:buChar char="-"/>
            </a:pPr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Domande </a:t>
            </a:r>
            <a:r>
              <a:rPr lang="it-IT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 </a:t>
            </a:r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atteggiamento: ALMENO DUE, DI CUI UNA INVENTATA DAL GRUPPO + UNA SCALA GIÀ VALIDATA (da scegliere tra una raccolta di scale fornita dalla docente)</a:t>
            </a:r>
            <a:endParaRPr lang="it-IT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it-IT" sz="28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it-IT" sz="2800" dirty="0" smtClean="0"/>
          </a:p>
        </p:txBody>
      </p:sp>
    </p:spTree>
    <p:extLst>
      <p:ext uri="{BB962C8B-B14F-4D97-AF65-F5344CB8AC3E}">
        <p14:creationId xmlns:p14="http://schemas.microsoft.com/office/powerpoint/2010/main" val="1805890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23780" y="124288"/>
            <a:ext cx="10999433" cy="558405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it-IT" sz="2400" b="1" dirty="0" smtClean="0"/>
              <a:t>Domande </a:t>
            </a:r>
            <a:r>
              <a:rPr lang="it-IT" sz="2400" b="1" dirty="0"/>
              <a:t>di </a:t>
            </a:r>
            <a:r>
              <a:rPr lang="it-IT" sz="2400" b="1" dirty="0" smtClean="0"/>
              <a:t>comportamento: si riportano alcuni esempi</a:t>
            </a:r>
          </a:p>
          <a:p>
            <a:pPr algn="just"/>
            <a:endParaRPr lang="it-IT" sz="2400" dirty="0"/>
          </a:p>
          <a:p>
            <a:pPr marL="342900" indent="-342900" algn="just">
              <a:buFont typeface="Wingdings" pitchFamily="2" charset="2"/>
              <a:buChar char="Ø"/>
            </a:pPr>
            <a:r>
              <a:rPr lang="it-IT" sz="2400" dirty="0" smtClean="0"/>
              <a:t>domanda con scala di frequenza (mai, poco, qualche volta, spesso, sempre)</a:t>
            </a:r>
          </a:p>
          <a:p>
            <a:pPr algn="just"/>
            <a:endParaRPr lang="it-IT" sz="2400" dirty="0"/>
          </a:p>
          <a:p>
            <a:pPr algn="just"/>
            <a:endParaRPr lang="it-IT" sz="2400" dirty="0" smtClean="0"/>
          </a:p>
          <a:p>
            <a:pPr algn="just"/>
            <a:endParaRPr lang="it-IT" sz="2400" dirty="0"/>
          </a:p>
          <a:p>
            <a:pPr algn="just"/>
            <a:endParaRPr lang="it-IT" sz="2400" dirty="0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536796"/>
              </p:ext>
            </p:extLst>
          </p:nvPr>
        </p:nvGraphicFramePr>
        <p:xfrm>
          <a:off x="3037412" y="4070150"/>
          <a:ext cx="6276976" cy="1524000"/>
        </p:xfrm>
        <a:graphic>
          <a:graphicData uri="http://schemas.openxmlformats.org/drawingml/2006/table">
            <a:tbl>
              <a:tblPr firstRow="1" firstCol="1" bandRow="1"/>
              <a:tblGrid>
                <a:gridCol w="3037881"/>
                <a:gridCol w="629665"/>
                <a:gridCol w="395445"/>
                <a:gridCol w="396080"/>
                <a:gridCol w="396080"/>
                <a:gridCol w="396080"/>
                <a:gridCol w="396080"/>
                <a:gridCol w="629665"/>
              </a:tblGrid>
              <a:tr h="0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1300"/>
                        </a:lnSpc>
                        <a:spcAft>
                          <a:spcPts val="400"/>
                        </a:spcAft>
                        <a:buFont typeface="+mj-lt"/>
                        <a:buAutoNum type="alphaLcPeriod"/>
                      </a:pPr>
                      <a:r>
                        <a:rPr lang="it-IT" sz="1200" b="0" i="0" dirty="0">
                          <a:effectLst/>
                          <a:latin typeface="Times New Roman"/>
                          <a:ea typeface="Times New Roman"/>
                        </a:rPr>
                        <a:t>Avere difficoltà linguistiche con il paziente straniero</a:t>
                      </a:r>
                      <a:endParaRPr lang="it-IT" sz="1800" b="1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000" b="0" i="1">
                          <a:effectLst/>
                          <a:latin typeface="Times New Roman"/>
                          <a:ea typeface="Times New Roman"/>
                        </a:rPr>
                        <a:t>Sempre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200" b="0" i="0">
                          <a:effectLst/>
                          <a:latin typeface="Times New Roman"/>
                          <a:ea typeface="Times New Roman"/>
                        </a:rPr>
                        <a:t> 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900" b="0" i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200" b="0" i="0">
                          <a:effectLst/>
                          <a:latin typeface="Times New Roman"/>
                          <a:ea typeface="Times New Roman"/>
                        </a:rPr>
                        <a:t> 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900" b="0" i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200" b="0" i="0">
                          <a:effectLst/>
                          <a:latin typeface="Times New Roman"/>
                          <a:ea typeface="Times New Roman"/>
                        </a:rPr>
                        <a:t> 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900" b="0" i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200" b="0" i="0">
                          <a:effectLst/>
                          <a:latin typeface="Times New Roman"/>
                          <a:ea typeface="Times New Roman"/>
                        </a:rPr>
                        <a:t> 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900" b="0" i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200" b="0" i="0">
                          <a:effectLst/>
                          <a:latin typeface="Times New Roman"/>
                          <a:ea typeface="Times New Roman"/>
                        </a:rPr>
                        <a:t> 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900" b="0" i="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000" b="0" i="1">
                          <a:effectLst/>
                          <a:latin typeface="Times New Roman"/>
                          <a:ea typeface="Times New Roman"/>
                        </a:rPr>
                        <a:t>Mai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1300"/>
                        </a:lnSpc>
                        <a:spcAft>
                          <a:spcPts val="400"/>
                        </a:spcAft>
                        <a:buFont typeface="+mj-lt"/>
                        <a:buAutoNum type="alphaLcPeriod"/>
                      </a:pPr>
                      <a:r>
                        <a:rPr lang="it-IT" sz="1200" b="0" i="0" dirty="0">
                          <a:effectLst/>
                          <a:latin typeface="Times New Roman"/>
                          <a:ea typeface="Times New Roman"/>
                        </a:rPr>
                        <a:t>Avere difficoltà a comprendere le usanze del paziente straniero</a:t>
                      </a:r>
                      <a:endParaRPr lang="it-IT" sz="1800" b="1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000" b="0" i="1">
                          <a:effectLst/>
                          <a:latin typeface="Times New Roman"/>
                          <a:ea typeface="Times New Roman"/>
                        </a:rPr>
                        <a:t>Sempre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200" b="0" i="0">
                          <a:effectLst/>
                          <a:latin typeface="Times New Roman"/>
                          <a:ea typeface="Times New Roman"/>
                        </a:rPr>
                        <a:t> 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900" b="0" i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200" b="0" i="0">
                          <a:effectLst/>
                          <a:latin typeface="Times New Roman"/>
                          <a:ea typeface="Times New Roman"/>
                        </a:rPr>
                        <a:t> 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900" b="0" i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200" b="0" i="0">
                          <a:effectLst/>
                          <a:latin typeface="Times New Roman"/>
                          <a:ea typeface="Times New Roman"/>
                        </a:rPr>
                        <a:t> 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900" b="0" i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200" b="0" i="0">
                          <a:effectLst/>
                          <a:latin typeface="Times New Roman"/>
                          <a:ea typeface="Times New Roman"/>
                        </a:rPr>
                        <a:t> 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900" b="0" i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200" b="0" i="0">
                          <a:effectLst/>
                          <a:latin typeface="Times New Roman"/>
                          <a:ea typeface="Times New Roman"/>
                        </a:rPr>
                        <a:t> 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900" b="0" i="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000" b="0" i="1">
                          <a:effectLst/>
                          <a:latin typeface="Times New Roman"/>
                          <a:ea typeface="Times New Roman"/>
                        </a:rPr>
                        <a:t>Mai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1300"/>
                        </a:lnSpc>
                        <a:spcAft>
                          <a:spcPts val="400"/>
                        </a:spcAft>
                        <a:buFont typeface="+mj-lt"/>
                        <a:buAutoNum type="alphaLcPeriod"/>
                      </a:pPr>
                      <a:r>
                        <a:rPr lang="it-IT" sz="1200" b="0" i="0" dirty="0">
                          <a:effectLst/>
                          <a:latin typeface="Times New Roman"/>
                          <a:ea typeface="Times New Roman"/>
                        </a:rPr>
                        <a:t>Avere difficoltà a somministrare la terapia al paziente straniero</a:t>
                      </a:r>
                      <a:endParaRPr lang="it-IT" sz="1800" b="1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000" b="0" i="1">
                          <a:effectLst/>
                          <a:latin typeface="Times New Roman"/>
                          <a:ea typeface="Times New Roman"/>
                        </a:rPr>
                        <a:t>Sempre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200" b="0" i="0">
                          <a:effectLst/>
                          <a:latin typeface="Times New Roman"/>
                          <a:ea typeface="Times New Roman"/>
                        </a:rPr>
                        <a:t> 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900" b="0" i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200" b="0" i="0">
                          <a:effectLst/>
                          <a:latin typeface="Times New Roman"/>
                          <a:ea typeface="Times New Roman"/>
                        </a:rPr>
                        <a:t> 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900" b="0" i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200" b="0" i="0">
                          <a:effectLst/>
                          <a:latin typeface="Times New Roman"/>
                          <a:ea typeface="Times New Roman"/>
                        </a:rPr>
                        <a:t> 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900" b="0" i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200" b="0" i="0">
                          <a:effectLst/>
                          <a:latin typeface="Times New Roman"/>
                          <a:ea typeface="Times New Roman"/>
                        </a:rPr>
                        <a:t> 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900" b="0" i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200" b="0" i="0">
                          <a:effectLst/>
                          <a:latin typeface="Times New Roman"/>
                          <a:ea typeface="Times New Roman"/>
                        </a:rPr>
                        <a:t> 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900" b="0" i="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000" b="0" i="1">
                          <a:effectLst/>
                          <a:latin typeface="Times New Roman"/>
                          <a:ea typeface="Times New Roman"/>
                        </a:rPr>
                        <a:t>Mai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1300"/>
                        </a:lnSpc>
                        <a:spcAft>
                          <a:spcPts val="400"/>
                        </a:spcAft>
                        <a:buFont typeface="+mj-lt"/>
                        <a:buAutoNum type="alphaLcPeriod"/>
                      </a:pPr>
                      <a:r>
                        <a:rPr lang="it-IT" sz="1200" b="0" i="0">
                          <a:effectLst/>
                          <a:latin typeface="Times New Roman"/>
                          <a:ea typeface="Times New Roman"/>
                        </a:rPr>
                        <a:t>Avere difficoltà nei rapporti con familiari e amici del paziente straniero 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000" b="0" i="1">
                          <a:effectLst/>
                          <a:latin typeface="Times New Roman"/>
                          <a:ea typeface="Times New Roman"/>
                        </a:rPr>
                        <a:t>Sempre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200" b="0" i="0">
                          <a:effectLst/>
                          <a:latin typeface="Times New Roman"/>
                          <a:ea typeface="Times New Roman"/>
                        </a:rPr>
                        <a:t> 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900" b="0" i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200" b="0" i="0">
                          <a:effectLst/>
                          <a:latin typeface="Times New Roman"/>
                          <a:ea typeface="Times New Roman"/>
                        </a:rPr>
                        <a:t> 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900" b="0" i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200" b="0" i="0">
                          <a:effectLst/>
                          <a:latin typeface="Times New Roman"/>
                          <a:ea typeface="Times New Roman"/>
                        </a:rPr>
                        <a:t> 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900" b="0" i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200" b="0" i="0">
                          <a:effectLst/>
                          <a:latin typeface="Times New Roman"/>
                          <a:ea typeface="Times New Roman"/>
                        </a:rPr>
                        <a:t> 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900" b="0" i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200" b="0" i="0">
                          <a:effectLst/>
                          <a:latin typeface="Times New Roman"/>
                          <a:ea typeface="Times New Roman"/>
                        </a:rPr>
                        <a:t> 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900" b="0" i="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000" b="0" i="1" dirty="0">
                          <a:effectLst/>
                          <a:latin typeface="Times New Roman"/>
                          <a:ea typeface="Times New Roman"/>
                        </a:rPr>
                        <a:t>Mai</a:t>
                      </a:r>
                      <a:endParaRPr lang="it-IT" sz="1800" b="1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051991" y="355080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5. Nell’assistere </a:t>
            </a:r>
            <a:r>
              <a:rPr kumimoji="0" lang="it-IT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pazienti stranieri</a:t>
            </a: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con quale frequenza si è trovato/a nelle seguenti situazioni?</a:t>
            </a:r>
            <a:endParaRPr kumimoji="0" lang="it-IT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(1= sempre; 5= mai). </a:t>
            </a:r>
            <a:r>
              <a:rPr kumimoji="0" lang="it-IT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Una risposta per riga</a:t>
            </a:r>
            <a:endParaRPr kumimoji="0" lang="it-IT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155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96932" y="301752"/>
            <a:ext cx="10999433" cy="620211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it-IT" sz="2400" b="1" dirty="0" smtClean="0"/>
              <a:t>Domande </a:t>
            </a:r>
            <a:r>
              <a:rPr lang="it-IT" sz="2400" b="1" dirty="0"/>
              <a:t>di </a:t>
            </a:r>
            <a:r>
              <a:rPr lang="it-IT" sz="2400" b="1" dirty="0" smtClean="0"/>
              <a:t>comportamento: si riportano alcuni esempi</a:t>
            </a:r>
          </a:p>
          <a:p>
            <a:pPr algn="just"/>
            <a:endParaRPr lang="it-IT" sz="2400" b="1" dirty="0" smtClean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it-IT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Negli ultimi 12 mesi, Lei ha utilizzato Internet per cercare informazioni sulla salute?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it-IT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ricerca potrebbe includere informazioni su un infortunio, su una malattia, su un disturbo mentale, sull’alimentazione, sull’attività fisica, ecc.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it-I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 2" panose="05020102010507070707" pitchFamily="18" charset="2"/>
              <a:buChar char="£"/>
            </a:pPr>
            <a:r>
              <a:rPr lang="it-I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Sì, una volta alla settimana o più spesso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 2" panose="05020102010507070707" pitchFamily="18" charset="2"/>
              <a:buChar char="£"/>
            </a:pPr>
            <a:r>
              <a:rPr lang="it-I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Sì, più volte al mese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 2" panose="05020102010507070707" pitchFamily="18" charset="2"/>
              <a:buChar char="£"/>
            </a:pPr>
            <a:r>
              <a:rPr lang="it-I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Sì, circa una volta al mese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 2" panose="05020102010507070707" pitchFamily="18" charset="2"/>
              <a:buChar char="£"/>
            </a:pPr>
            <a:r>
              <a:rPr lang="it-I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Sì, circa una volta ogni due mesi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 2" panose="05020102010507070707" pitchFamily="18" charset="2"/>
              <a:buChar char="£"/>
            </a:pPr>
            <a:r>
              <a:rPr lang="it-I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Sì, alcune volte nell’ultimo </a:t>
            </a:r>
            <a:r>
              <a:rPr lang="it-I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anno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 2" panose="05020102010507070707" pitchFamily="18" charset="2"/>
              <a:buChar char="£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No</a:t>
            </a:r>
            <a:r>
              <a:rPr lang="it-IT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mai </a:t>
            </a:r>
            <a:endParaRPr lang="it-IT" sz="2400" b="1" dirty="0" smtClean="0"/>
          </a:p>
          <a:p>
            <a:pPr algn="just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059616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it-IT" alt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generale, direbbe che la Sua salute </a:t>
            </a:r>
            <a:r>
              <a:rPr lang="it-IT" alt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è</a:t>
            </a:r>
            <a:r>
              <a:rPr lang="it-IT" alt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it-IT" altLang="en-US" sz="6600" dirty="0">
                <a:latin typeface="Arial" panose="020B0604020202020204" pitchFamily="34" charset="0"/>
              </a:rPr>
              <a:t/>
            </a:r>
            <a:br>
              <a:rPr lang="it-IT" altLang="en-US" sz="6600" dirty="0">
                <a:latin typeface="Arial" panose="020B0604020202020204" pitchFamily="34" charset="0"/>
              </a:rPr>
            </a:br>
            <a:endParaRPr lang="en-US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718168"/>
              </p:ext>
            </p:extLst>
          </p:nvPr>
        </p:nvGraphicFramePr>
        <p:xfrm>
          <a:off x="2641282" y="1690691"/>
          <a:ext cx="6909435" cy="33750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8965"/>
                <a:gridCol w="6300470"/>
              </a:tblGrid>
              <a:tr h="6750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sym typeface="Wingdings" panose="05000000000000000000" pitchFamily="2" charset="2"/>
                        </a:rPr>
                        <a:t>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3600" dirty="0" smtClean="0">
                          <a:effectLst/>
                        </a:rPr>
                        <a:t>Eccellente</a:t>
                      </a:r>
                      <a:endParaRPr lang="en-US" sz="36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750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sym typeface="Wingdings" panose="05000000000000000000" pitchFamily="2" charset="2"/>
                        </a:rPr>
                        <a:t>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3600" dirty="0" smtClean="0">
                          <a:effectLst/>
                        </a:rPr>
                        <a:t>Molto </a:t>
                      </a:r>
                      <a:r>
                        <a:rPr lang="it-IT" sz="3600" dirty="0">
                          <a:effectLst/>
                        </a:rPr>
                        <a:t>buona</a:t>
                      </a:r>
                      <a:endParaRPr lang="en-US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750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sym typeface="Wingdings" panose="05000000000000000000" pitchFamily="2" charset="2"/>
                        </a:rPr>
                        <a:t>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3600" dirty="0" smtClean="0">
                          <a:effectLst/>
                        </a:rPr>
                        <a:t>Buona</a:t>
                      </a:r>
                    </a:p>
                  </a:txBody>
                  <a:tcPr marL="68580" marR="68580" marT="0" marB="0"/>
                </a:tc>
              </a:tr>
              <a:tr h="6750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sym typeface="Wingdings" panose="05000000000000000000" pitchFamily="2" charset="2"/>
                        </a:rPr>
                        <a:t>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3600" dirty="0" smtClean="0">
                          <a:effectLst/>
                        </a:rPr>
                        <a:t>Passabile</a:t>
                      </a:r>
                      <a:endParaRPr lang="en-US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750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sym typeface="Wingdings" panose="05000000000000000000" pitchFamily="2" charset="2"/>
                        </a:rPr>
                        <a:t>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3600" dirty="0">
                          <a:effectLst/>
                        </a:rPr>
                        <a:t>Scadente</a:t>
                      </a:r>
                      <a:endParaRPr lang="en-US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3734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45724" y="399495"/>
            <a:ext cx="10608816" cy="55662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Wingdings" pitchFamily="2" charset="2"/>
              <a:buChar char="Ø"/>
            </a:pPr>
            <a:r>
              <a:rPr lang="it-IT" sz="2800" dirty="0" smtClean="0"/>
              <a:t>Esempi: </a:t>
            </a:r>
            <a:r>
              <a:rPr lang="it-IT" sz="2800" dirty="0"/>
              <a:t>domande a scelta </a:t>
            </a:r>
            <a:r>
              <a:rPr lang="it-IT" sz="2800" dirty="0" smtClean="0"/>
              <a:t>multipla</a:t>
            </a:r>
          </a:p>
          <a:p>
            <a:endParaRPr lang="it-IT" sz="2800" dirty="0" smtClean="0"/>
          </a:p>
          <a:p>
            <a:pPr algn="ctr"/>
            <a:endParaRPr lang="it-IT" dirty="0"/>
          </a:p>
          <a:p>
            <a:pPr algn="ctr"/>
            <a:endParaRPr lang="it-IT" dirty="0" smtClean="0"/>
          </a:p>
          <a:p>
            <a:pPr algn="ctr"/>
            <a:endParaRPr lang="it-IT" dirty="0"/>
          </a:p>
          <a:p>
            <a:pPr algn="ctr"/>
            <a:endParaRPr lang="it-IT" dirty="0" smtClean="0"/>
          </a:p>
          <a:p>
            <a:pPr algn="ctr"/>
            <a:endParaRPr lang="it-IT" dirty="0"/>
          </a:p>
          <a:p>
            <a:pPr algn="ctr"/>
            <a:endParaRPr lang="it-IT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838200" y="3347561"/>
          <a:ext cx="10515600" cy="1307465"/>
        </p:xfrm>
        <a:graphic>
          <a:graphicData uri="http://schemas.openxmlformats.org/drawingml/2006/table">
            <a:tbl>
              <a:tblPr firstRow="1" firstCol="1" bandRow="1"/>
              <a:tblGrid>
                <a:gridCol w="9878355"/>
                <a:gridCol w="637245"/>
              </a:tblGrid>
              <a:tr h="358140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200" b="0" i="0" dirty="0">
                          <a:effectLst/>
                          <a:latin typeface="Times New Roman"/>
                          <a:ea typeface="Times New Roman"/>
                        </a:rPr>
                        <a:t>Azienda Sanitaria Locale (A.S.L.), Azienda Ospedaliera, I.R.C.C.S (Istituto di Ricovero e Cura a Carattere Scientifico)  </a:t>
                      </a:r>
                      <a:endParaRPr lang="it-IT" sz="1800" b="1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200" b="0" i="0">
                          <a:effectLst/>
                          <a:latin typeface="Times New Roman"/>
                          <a:ea typeface="Times New Roman"/>
                        </a:rPr>
                        <a:t> 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200" b="0" i="0">
                          <a:effectLst/>
                          <a:latin typeface="Times New Roman"/>
                          <a:ea typeface="Times New Roman"/>
                        </a:rPr>
                        <a:t>Cooperativa Sanitaria, Socio-Sanitaria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200" b="0" i="0">
                          <a:effectLst/>
                          <a:latin typeface="Times New Roman"/>
                          <a:ea typeface="Times New Roman"/>
                        </a:rPr>
                        <a:t> 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200" b="0" i="0">
                          <a:effectLst/>
                          <a:latin typeface="Times New Roman"/>
                          <a:ea typeface="Times New Roman"/>
                        </a:rPr>
                        <a:t>Associazione Ente Religioso                 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200" b="0" i="0">
                          <a:effectLst/>
                          <a:latin typeface="Times New Roman"/>
                          <a:ea typeface="Times New Roman"/>
                        </a:rPr>
                        <a:t> 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200" b="0" i="0" dirty="0">
                          <a:effectLst/>
                          <a:latin typeface="Times New Roman"/>
                          <a:ea typeface="Times New Roman"/>
                        </a:rPr>
                        <a:t>Istituzione/impresa privata                    </a:t>
                      </a:r>
                      <a:endParaRPr lang="it-IT" sz="1800" b="1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200" b="0" i="0">
                          <a:effectLst/>
                          <a:latin typeface="Times New Roman"/>
                          <a:ea typeface="Times New Roman"/>
                        </a:rPr>
                        <a:t> 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200" b="0" i="0">
                          <a:effectLst/>
                          <a:latin typeface="Times New Roman"/>
                          <a:ea typeface="Times New Roman"/>
                        </a:rPr>
                        <a:t>Libero professionista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200" b="0" i="0">
                          <a:effectLst/>
                          <a:latin typeface="Times New Roman"/>
                          <a:ea typeface="Times New Roman"/>
                        </a:rPr>
                        <a:t> 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200" b="0" i="0">
                          <a:effectLst/>
                          <a:latin typeface="Times New Roman"/>
                          <a:ea typeface="Times New Roman"/>
                        </a:rPr>
                        <a:t>Altro (specificare: __________________________)</a:t>
                      </a:r>
                      <a:endParaRPr lang="it-IT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400"/>
                        </a:spcAft>
                      </a:pPr>
                      <a:r>
                        <a:rPr lang="it-IT" sz="1200" b="0" i="0" dirty="0">
                          <a:effectLst/>
                          <a:latin typeface="Times New Roman"/>
                          <a:ea typeface="Times New Roman"/>
                        </a:rPr>
                        <a:t> </a:t>
                      </a:r>
                      <a:endParaRPr lang="it-IT" sz="1800" b="1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838200" y="272544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Potrebbe indicare il suo datore di lavoro/il soggetto dal quale Lei dipende: </a:t>
            </a:r>
            <a:r>
              <a:rPr kumimoji="0" lang="it-IT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(una sola risposta)</a:t>
            </a:r>
            <a:endParaRPr kumimoji="0" lang="it-IT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5484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421341" y="1825625"/>
            <a:ext cx="894677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dirty="0"/>
              <a:t>Di quanto denaro disponi di solito per le tue spese? (una </a:t>
            </a:r>
            <a:r>
              <a:rPr lang="it-IT" sz="3200" dirty="0" smtClean="0"/>
              <a:t>risposta)</a:t>
            </a:r>
            <a:endParaRPr lang="it-IT" sz="3200" dirty="0"/>
          </a:p>
          <a:p>
            <a:r>
              <a:rPr lang="it-IT" sz="3200" dirty="0"/>
              <a:t> Meno di 100 euro al mese</a:t>
            </a:r>
          </a:p>
          <a:p>
            <a:r>
              <a:rPr lang="it-IT" sz="3200" dirty="0"/>
              <a:t> Da 101 a 200 euro al mese</a:t>
            </a:r>
          </a:p>
          <a:p>
            <a:r>
              <a:rPr lang="it-IT" sz="3200" dirty="0"/>
              <a:t> Da 201 a 300 euro al mese</a:t>
            </a:r>
          </a:p>
          <a:p>
            <a:r>
              <a:rPr lang="it-IT" sz="3200" dirty="0"/>
              <a:t> Da 301 a 500 euro al mese</a:t>
            </a:r>
          </a:p>
          <a:p>
            <a:r>
              <a:rPr lang="it-IT" sz="3200" dirty="0"/>
              <a:t> Oltre 500 euro al mese</a:t>
            </a:r>
          </a:p>
        </p:txBody>
      </p:sp>
    </p:spTree>
    <p:extLst>
      <p:ext uri="{BB962C8B-B14F-4D97-AF65-F5344CB8AC3E}">
        <p14:creationId xmlns:p14="http://schemas.microsoft.com/office/powerpoint/2010/main" val="3292029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23780" y="124287"/>
            <a:ext cx="10999433" cy="621436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it-IT" sz="2400" b="1" dirty="0" smtClean="0"/>
              <a:t>Domande </a:t>
            </a:r>
            <a:r>
              <a:rPr lang="it-IT" sz="2400" b="1" dirty="0"/>
              <a:t>di </a:t>
            </a:r>
            <a:r>
              <a:rPr lang="it-IT" sz="2400" b="1" dirty="0" smtClean="0"/>
              <a:t>atteggiamento: si riportano alcuni esempi</a:t>
            </a:r>
            <a:endParaRPr lang="it-IT" sz="2400" dirty="0"/>
          </a:p>
          <a:p>
            <a:pPr marL="342900" indent="-342900" algn="just">
              <a:buFont typeface="Wingdings" pitchFamily="2" charset="2"/>
              <a:buChar char="Ø"/>
            </a:pPr>
            <a:r>
              <a:rPr lang="it-IT" sz="2400" dirty="0" smtClean="0"/>
              <a:t>domanda con scala Likert (per nulla d’accordo… del tutto d’accordo)</a:t>
            </a:r>
          </a:p>
          <a:p>
            <a:pPr algn="just"/>
            <a:endParaRPr lang="it-IT" sz="2400" dirty="0" smtClean="0"/>
          </a:p>
          <a:p>
            <a:pPr algn="just"/>
            <a:endParaRPr lang="it-IT" sz="2400" dirty="0"/>
          </a:p>
          <a:p>
            <a:pPr algn="just"/>
            <a:endParaRPr lang="it-IT" sz="2400" dirty="0" smtClean="0"/>
          </a:p>
          <a:p>
            <a:pPr algn="just"/>
            <a:endParaRPr lang="it-IT" sz="2400" dirty="0"/>
          </a:p>
          <a:p>
            <a:pPr algn="just"/>
            <a:endParaRPr lang="it-IT" sz="2400" dirty="0" smtClean="0"/>
          </a:p>
          <a:p>
            <a:pPr algn="just"/>
            <a:endParaRPr lang="it-IT" sz="2400" dirty="0"/>
          </a:p>
          <a:p>
            <a:pPr algn="just"/>
            <a:endParaRPr lang="it-IT" sz="2400" dirty="0" smtClean="0"/>
          </a:p>
          <a:p>
            <a:pPr algn="just"/>
            <a:endParaRPr lang="it-IT" sz="2400" dirty="0"/>
          </a:p>
          <a:p>
            <a:pPr algn="just"/>
            <a:endParaRPr lang="it-IT" sz="2400" dirty="0"/>
          </a:p>
          <a:p>
            <a:pPr algn="just"/>
            <a:endParaRPr lang="it-IT" sz="2400" dirty="0" smtClean="0"/>
          </a:p>
          <a:p>
            <a:pPr algn="just"/>
            <a:endParaRPr lang="it-IT" sz="2400" dirty="0"/>
          </a:p>
          <a:p>
            <a:pPr algn="just"/>
            <a:endParaRPr lang="it-IT" sz="2400" dirty="0" smtClean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0521384"/>
              </p:ext>
            </p:extLst>
          </p:nvPr>
        </p:nvGraphicFramePr>
        <p:xfrm>
          <a:off x="855339" y="1922320"/>
          <a:ext cx="5917684" cy="452628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252034"/>
                <a:gridCol w="653188"/>
                <a:gridCol w="661216"/>
                <a:gridCol w="657775"/>
                <a:gridCol w="653188"/>
                <a:gridCol w="653188"/>
                <a:gridCol w="387095"/>
              </a:tblGrid>
              <a:tr h="550802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it-IT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i="1" dirty="0" smtClean="0">
                          <a:effectLst/>
                          <a:latin typeface="Times New Roman"/>
                          <a:ea typeface="Times New Roman"/>
                        </a:rPr>
                        <a:t>Per nulla d’accordo</a:t>
                      </a:r>
                      <a:endParaRPr lang="it-IT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 hangingPunct="0"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900" i="1" smtClean="0">
                          <a:effectLst/>
                          <a:latin typeface="Times New Roman"/>
                          <a:ea typeface="Times New Roman"/>
                        </a:rPr>
                        <a:t>Poco d’accordo</a:t>
                      </a:r>
                      <a:endParaRPr lang="it-IT" sz="11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it-IT" sz="900" i="1">
                          <a:effectLst/>
                          <a:latin typeface="Times New Roman"/>
                          <a:ea typeface="Times New Roman"/>
                        </a:rPr>
                        <a:t>Né in accordo, né in disaccordo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900" i="1" dirty="0" smtClean="0">
                          <a:effectLst/>
                          <a:latin typeface="Times New Roman"/>
                          <a:ea typeface="Times New Roman"/>
                        </a:rPr>
                        <a:t>Abbastanza d’accordo</a:t>
                      </a:r>
                      <a:endParaRPr lang="it-IT" sz="9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 hangingPunct="0"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900" i="1" dirty="0" smtClean="0">
                          <a:effectLst/>
                          <a:latin typeface="Times New Roman"/>
                          <a:ea typeface="Times New Roman"/>
                        </a:rPr>
                        <a:t>Molto d’accordo</a:t>
                      </a:r>
                      <a:endParaRPr lang="it-IT" sz="11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5241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it-IT" sz="900" i="1">
                          <a:effectLst/>
                          <a:latin typeface="Times New Roman"/>
                          <a:ea typeface="Times New Roman"/>
                        </a:rPr>
                        <a:t>(1)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it-IT" sz="900" i="1">
                          <a:effectLst/>
                          <a:latin typeface="Times New Roman"/>
                          <a:ea typeface="Times New Roman"/>
                        </a:rPr>
                        <a:t>(2)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it-IT" sz="900" i="1">
                          <a:effectLst/>
                          <a:latin typeface="Times New Roman"/>
                          <a:ea typeface="Times New Roman"/>
                        </a:rPr>
                        <a:t>(3)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it-IT" sz="900" i="1">
                          <a:effectLst/>
                          <a:latin typeface="Times New Roman"/>
                          <a:ea typeface="Times New Roman"/>
                        </a:rPr>
                        <a:t>(4)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it-IT" sz="900" i="1">
                          <a:effectLst/>
                          <a:latin typeface="Times New Roman"/>
                          <a:ea typeface="Times New Roman"/>
                        </a:rPr>
                        <a:t>(5)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481">
                <a:tc>
                  <a:txBody>
                    <a:bodyPr/>
                    <a:lstStyle/>
                    <a:p>
                      <a:pPr marL="342900" lvl="0" indent="-342900" hangingPunct="0">
                        <a:spcAft>
                          <a:spcPts val="960"/>
                        </a:spcAft>
                        <a:buFont typeface="+mj-lt"/>
                        <a:buAutoNum type="alphaLcPeriod"/>
                      </a:pPr>
                      <a:r>
                        <a:rPr lang="it-IT" sz="1100" dirty="0">
                          <a:effectLst/>
                          <a:latin typeface="Times New Roman"/>
                          <a:ea typeface="Times New Roman"/>
                        </a:rPr>
                        <a:t>Dovrebbero essere previsti test anti-droga a scuola </a:t>
                      </a:r>
                    </a:p>
                  </a:txBody>
                  <a:tcPr marL="61965" marR="6196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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 dirty="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hangingPunct="0">
                        <a:spcAft>
                          <a:spcPts val="0"/>
                        </a:spcAft>
                      </a:pPr>
                      <a:r>
                        <a:rPr lang="it-IT" sz="700">
                          <a:effectLst/>
                          <a:latin typeface="Times New Roman"/>
                          <a:ea typeface="Times New Roman"/>
                        </a:rPr>
                        <a:t>(78)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30481">
                <a:tc>
                  <a:txBody>
                    <a:bodyPr/>
                    <a:lstStyle/>
                    <a:p>
                      <a:pPr marL="342900" lvl="0" indent="-342900" hangingPunct="0">
                        <a:spcAft>
                          <a:spcPts val="960"/>
                        </a:spcAft>
                        <a:buFont typeface="+mj-lt"/>
                        <a:buAutoNum type="alphaLcPeriod"/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</a:rPr>
                        <a:t>Dovrebbero essere previsti test anti-droga nei luoghi di lavoro</a:t>
                      </a:r>
                    </a:p>
                  </a:txBody>
                  <a:tcPr marL="61965" marR="6196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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hangingPunct="0">
                        <a:spcAft>
                          <a:spcPts val="0"/>
                        </a:spcAft>
                      </a:pPr>
                      <a:r>
                        <a:rPr lang="it-IT" sz="700">
                          <a:effectLst/>
                          <a:latin typeface="Times New Roman"/>
                          <a:ea typeface="Times New Roman"/>
                        </a:rPr>
                        <a:t>(79)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95722">
                <a:tc>
                  <a:txBody>
                    <a:bodyPr/>
                    <a:lstStyle/>
                    <a:p>
                      <a:pPr marL="342900" lvl="0" indent="-342900" hangingPunct="0">
                        <a:spcAft>
                          <a:spcPts val="960"/>
                        </a:spcAft>
                        <a:buFont typeface="+mj-lt"/>
                        <a:buAutoNum type="alphaLcPeriod"/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</a:rPr>
                        <a:t>Oltre ai test sull’alcol la polizia dovrebbe eseguire test sulle droghe</a:t>
                      </a:r>
                    </a:p>
                  </a:txBody>
                  <a:tcPr marL="61965" marR="6196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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hangingPunct="0">
                        <a:spcAft>
                          <a:spcPts val="0"/>
                        </a:spcAft>
                      </a:pPr>
                      <a:r>
                        <a:rPr lang="it-IT" sz="700">
                          <a:effectLst/>
                          <a:latin typeface="Times New Roman"/>
                          <a:ea typeface="Times New Roman"/>
                        </a:rPr>
                        <a:t>(80)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95722">
                <a:tc>
                  <a:txBody>
                    <a:bodyPr/>
                    <a:lstStyle/>
                    <a:p>
                      <a:pPr marL="342900" lvl="0" indent="-342900" hangingPunct="0">
                        <a:spcAft>
                          <a:spcPts val="960"/>
                        </a:spcAft>
                        <a:buFont typeface="+mj-lt"/>
                        <a:buAutoNum type="alphaLcPeriod"/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</a:rPr>
                        <a:t>Un abuso di farmaci può essere tanto pericoloso quanto l’uso di droghe</a:t>
                      </a:r>
                    </a:p>
                  </a:txBody>
                  <a:tcPr marL="61965" marR="6196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 dirty="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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hangingPunct="0">
                        <a:spcAft>
                          <a:spcPts val="0"/>
                        </a:spcAft>
                      </a:pPr>
                      <a:r>
                        <a:rPr lang="it-IT" sz="700">
                          <a:effectLst/>
                          <a:latin typeface="Times New Roman"/>
                          <a:ea typeface="Times New Roman"/>
                        </a:rPr>
                        <a:t>(81)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30481">
                <a:tc>
                  <a:txBody>
                    <a:bodyPr/>
                    <a:lstStyle/>
                    <a:p>
                      <a:pPr marL="342900" lvl="0" indent="-342900" hangingPunct="0">
                        <a:spcAft>
                          <a:spcPts val="960"/>
                        </a:spcAft>
                        <a:buFont typeface="+mj-lt"/>
                        <a:buAutoNum type="alphaLcPeriod"/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</a:rPr>
                        <a:t>Un uso occasionale di alcol è innocuo</a:t>
                      </a:r>
                    </a:p>
                  </a:txBody>
                  <a:tcPr marL="61965" marR="6196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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hangingPunct="0">
                        <a:spcAft>
                          <a:spcPts val="0"/>
                        </a:spcAft>
                      </a:pPr>
                      <a:r>
                        <a:rPr lang="it-IT" sz="700">
                          <a:effectLst/>
                          <a:latin typeface="Times New Roman"/>
                          <a:ea typeface="Times New Roman"/>
                        </a:rPr>
                        <a:t>(82)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95722">
                <a:tc>
                  <a:txBody>
                    <a:bodyPr/>
                    <a:lstStyle/>
                    <a:p>
                      <a:pPr marL="342900" lvl="0" indent="-342900" hangingPunct="0">
                        <a:spcAft>
                          <a:spcPts val="960"/>
                        </a:spcAft>
                        <a:buFont typeface="+mj-lt"/>
                        <a:buAutoNum type="alphaLcPeriod"/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</a:rPr>
                        <a:t>Un uso occasionale di droghe sintetiche come l’ecstasy è innocuo</a:t>
                      </a:r>
                    </a:p>
                  </a:txBody>
                  <a:tcPr marL="61965" marR="6196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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hangingPunct="0">
                        <a:spcAft>
                          <a:spcPts val="0"/>
                        </a:spcAft>
                      </a:pPr>
                      <a:r>
                        <a:rPr lang="it-IT" sz="700">
                          <a:effectLst/>
                          <a:latin typeface="Times New Roman"/>
                          <a:ea typeface="Times New Roman"/>
                        </a:rPr>
                        <a:t>(83)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30481">
                <a:tc>
                  <a:txBody>
                    <a:bodyPr/>
                    <a:lstStyle/>
                    <a:p>
                      <a:pPr marL="342900" lvl="0" indent="-342900" hangingPunct="0">
                        <a:spcAft>
                          <a:spcPts val="960"/>
                        </a:spcAft>
                        <a:buFont typeface="+mj-lt"/>
                        <a:buAutoNum type="alphaLcPeriod"/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</a:rPr>
                        <a:t>Un uso occasionale di cannabis è innocuo</a:t>
                      </a:r>
                    </a:p>
                  </a:txBody>
                  <a:tcPr marL="61965" marR="6196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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hangingPunct="0">
                        <a:spcAft>
                          <a:spcPts val="0"/>
                        </a:spcAft>
                      </a:pPr>
                      <a:r>
                        <a:rPr lang="it-IT" sz="700">
                          <a:effectLst/>
                          <a:latin typeface="Times New Roman"/>
                          <a:ea typeface="Times New Roman"/>
                        </a:rPr>
                        <a:t>(84)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30481">
                <a:tc>
                  <a:txBody>
                    <a:bodyPr/>
                    <a:lstStyle/>
                    <a:p>
                      <a:pPr marL="342900" lvl="0" indent="-342900" hangingPunct="0">
                        <a:spcAft>
                          <a:spcPts val="960"/>
                        </a:spcAft>
                        <a:buFont typeface="+mj-lt"/>
                        <a:buAutoNum type="alphaLcPeriod"/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</a:rPr>
                        <a:t>L’uso di droghe va sempre proibito</a:t>
                      </a:r>
                    </a:p>
                  </a:txBody>
                  <a:tcPr marL="61965" marR="6196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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hangingPunct="0">
                        <a:spcAft>
                          <a:spcPts val="0"/>
                        </a:spcAft>
                      </a:pPr>
                      <a:r>
                        <a:rPr lang="it-IT" sz="700">
                          <a:effectLst/>
                          <a:latin typeface="Times New Roman"/>
                          <a:ea typeface="Times New Roman"/>
                        </a:rPr>
                        <a:t>(85)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95722">
                <a:tc>
                  <a:txBody>
                    <a:bodyPr/>
                    <a:lstStyle/>
                    <a:p>
                      <a:pPr marL="342900" lvl="0" indent="-342900" hangingPunct="0">
                        <a:spcAft>
                          <a:spcPts val="960"/>
                        </a:spcAft>
                        <a:buFont typeface="+mj-lt"/>
                        <a:buAutoNum type="alphaLcPeriod"/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</a:rPr>
                        <a:t>Chi usa droga dovrebbe riuscire a trovare a basso costo aghi e siringhe sterili</a:t>
                      </a:r>
                    </a:p>
                  </a:txBody>
                  <a:tcPr marL="61965" marR="6196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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60"/>
                        </a:spcAft>
                      </a:pPr>
                      <a:r>
                        <a:rPr lang="it-IT" sz="1100">
                          <a:effectLst/>
                          <a:latin typeface="Times New Roman"/>
                          <a:ea typeface="Times New Roman"/>
                          <a:sym typeface="Wingdings"/>
                        </a:rPr>
                        <a:t></a:t>
                      </a:r>
                      <a:endParaRPr lang="it-IT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hangingPunct="0">
                        <a:spcAft>
                          <a:spcPts val="0"/>
                        </a:spcAft>
                      </a:pPr>
                      <a:r>
                        <a:rPr lang="it-IT" sz="700" dirty="0">
                          <a:effectLst/>
                          <a:latin typeface="Times New Roman"/>
                          <a:ea typeface="Times New Roman"/>
                        </a:rPr>
                        <a:t>(86)</a:t>
                      </a:r>
                      <a:endParaRPr lang="it-IT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965" marR="61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855339" y="13414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25. Quanto è d’accordo con le seguenti affermazioni riguardanti l’uso di droghe?</a:t>
            </a:r>
            <a:endParaRPr kumimoji="0" lang="it-IT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it-IT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it-IT" sz="1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Una risposta per riga</a:t>
            </a:r>
            <a:r>
              <a:rPr kumimoji="0" lang="it-IT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5819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1507</TotalTime>
  <Words>869</Words>
  <Application>Microsoft Office PowerPoint</Application>
  <PresentationFormat>Widescreen</PresentationFormat>
  <Paragraphs>261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Wingdings</vt:lpstr>
      <vt:lpstr>Wingdings 2</vt:lpstr>
      <vt:lpstr>Tema di Office</vt:lpstr>
      <vt:lpstr>Esercitazione QUESTIONARIO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In generale, direbbe che la Sua salute è: 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Esercitazione su concetti-indicatori-variabili</dc:title>
  <dc:creator>Alessia Bertolazzi</dc:creator>
  <cp:lastModifiedBy>Account Microsoft</cp:lastModifiedBy>
  <cp:revision>47</cp:revision>
  <dcterms:created xsi:type="dcterms:W3CDTF">2020-03-13T12:24:35Z</dcterms:created>
  <dcterms:modified xsi:type="dcterms:W3CDTF">2023-03-20T16:52:01Z</dcterms:modified>
</cp:coreProperties>
</file>