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sldIdLst>
    <p:sldId id="256" r:id="rId2"/>
    <p:sldId id="278" r:id="rId3"/>
    <p:sldId id="281" r:id="rId4"/>
    <p:sldId id="389" r:id="rId5"/>
    <p:sldId id="390" r:id="rId6"/>
    <p:sldId id="257" r:id="rId7"/>
    <p:sldId id="280" r:id="rId8"/>
    <p:sldId id="282" r:id="rId9"/>
    <p:sldId id="388" r:id="rId10"/>
    <p:sldId id="279" r:id="rId11"/>
    <p:sldId id="404" r:id="rId12"/>
    <p:sldId id="403" r:id="rId13"/>
    <p:sldId id="387" r:id="rId14"/>
    <p:sldId id="345" r:id="rId15"/>
    <p:sldId id="385" r:id="rId16"/>
    <p:sldId id="386" r:id="rId17"/>
    <p:sldId id="283" r:id="rId18"/>
    <p:sldId id="391" r:id="rId19"/>
    <p:sldId id="392" r:id="rId20"/>
    <p:sldId id="417" r:id="rId21"/>
    <p:sldId id="397" r:id="rId22"/>
    <p:sldId id="398" r:id="rId23"/>
    <p:sldId id="428" r:id="rId24"/>
    <p:sldId id="429" r:id="rId25"/>
    <p:sldId id="430" r:id="rId26"/>
    <p:sldId id="399" r:id="rId27"/>
    <p:sldId id="400" r:id="rId28"/>
    <p:sldId id="402" r:id="rId29"/>
    <p:sldId id="352" r:id="rId30"/>
    <p:sldId id="353" r:id="rId31"/>
    <p:sldId id="355" r:id="rId32"/>
    <p:sldId id="284" r:id="rId33"/>
    <p:sldId id="286" r:id="rId34"/>
    <p:sldId id="264" r:id="rId35"/>
  </p:sldIdLst>
  <p:sldSz cx="9144000" cy="6858000" type="screen4x3"/>
  <p:notesSz cx="6797675" cy="9926638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714" autoAdjust="0"/>
  </p:normalViewPr>
  <p:slideViewPr>
    <p:cSldViewPr>
      <p:cViewPr varScale="1">
        <p:scale>
          <a:sx n="115" d="100"/>
          <a:sy n="115" d="100"/>
        </p:scale>
        <p:origin x="808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614A8-0319-47EF-A0AB-44067F6FA412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45EFCA-A9D0-4014-9251-2A4A29DE9A3F}">
      <dgm:prSet phldrT="[Testo]" custT="1"/>
      <dgm:spPr/>
      <dgm:t>
        <a:bodyPr/>
        <a:lstStyle/>
        <a:p>
          <a:r>
            <a:rPr lang="it-IT" sz="44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Identità</a:t>
          </a:r>
        </a:p>
        <a:p>
          <a:r>
            <a:rPr lang="it-IT" sz="2000" dirty="0"/>
            <a:t>(genere, nazionalità, classe sociale, ecc.)</a:t>
          </a:r>
          <a:endParaRPr lang="en-US" sz="2000" dirty="0"/>
        </a:p>
      </dgm:t>
    </dgm:pt>
    <dgm:pt modelId="{ECAC6E23-F390-4FE2-A56A-AA4001270AF4}" type="parTrans" cxnId="{F38224E8-B2DA-4412-A1B0-2502FB9F76EE}">
      <dgm:prSet/>
      <dgm:spPr/>
      <dgm:t>
        <a:bodyPr/>
        <a:lstStyle/>
        <a:p>
          <a:endParaRPr lang="en-US"/>
        </a:p>
      </dgm:t>
    </dgm:pt>
    <dgm:pt modelId="{9DAA7DE1-E3B4-4C00-90E2-F6B024C7E564}" type="sibTrans" cxnId="{F38224E8-B2DA-4412-A1B0-2502FB9F76EE}">
      <dgm:prSet/>
      <dgm:spPr/>
      <dgm:t>
        <a:bodyPr/>
        <a:lstStyle/>
        <a:p>
          <a:endParaRPr lang="en-US"/>
        </a:p>
      </dgm:t>
    </dgm:pt>
    <dgm:pt modelId="{C75EDB50-AB85-4DBA-B6A5-3D8C99102779}">
      <dgm:prSet phldrT="[Testo]" custT="1"/>
      <dgm:spPr/>
      <dgm:t>
        <a:bodyPr/>
        <a:lstStyle/>
        <a:p>
          <a:r>
            <a:rPr lang="it-IT" sz="44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Ambiente sociale</a:t>
          </a:r>
        </a:p>
        <a:p>
          <a:r>
            <a:rPr lang="it-IT" sz="2000" dirty="0"/>
            <a:t>(cultura, famiglia, nazione, periodo storico, ecc.) </a:t>
          </a:r>
          <a:endParaRPr lang="en-US" sz="2000" dirty="0"/>
        </a:p>
      </dgm:t>
    </dgm:pt>
    <dgm:pt modelId="{8AC0EF68-D6C1-42D3-B270-E4EB34B213CC}" type="parTrans" cxnId="{C925371B-2E40-4463-92B0-A74AE3F3143B}">
      <dgm:prSet/>
      <dgm:spPr/>
      <dgm:t>
        <a:bodyPr/>
        <a:lstStyle/>
        <a:p>
          <a:endParaRPr lang="en-US"/>
        </a:p>
      </dgm:t>
    </dgm:pt>
    <dgm:pt modelId="{E42BF3CF-4782-4C1F-B568-F99E3BC46C2E}" type="sibTrans" cxnId="{C925371B-2E40-4463-92B0-A74AE3F3143B}">
      <dgm:prSet/>
      <dgm:spPr/>
      <dgm:t>
        <a:bodyPr/>
        <a:lstStyle/>
        <a:p>
          <a:endParaRPr lang="en-US"/>
        </a:p>
      </dgm:t>
    </dgm:pt>
    <dgm:pt modelId="{7043A90D-FFF6-4D56-BC0C-68F7D8783E97}" type="pres">
      <dgm:prSet presAssocID="{5C1614A8-0319-47EF-A0AB-44067F6FA412}" presName="diagram" presStyleCnt="0">
        <dgm:presLayoutVars>
          <dgm:dir/>
          <dgm:resizeHandles val="exact"/>
        </dgm:presLayoutVars>
      </dgm:prSet>
      <dgm:spPr/>
    </dgm:pt>
    <dgm:pt modelId="{05E533CE-E415-4552-9665-411B68E95479}" type="pres">
      <dgm:prSet presAssocID="{9345EFCA-A9D0-4014-9251-2A4A29DE9A3F}" presName="arrow" presStyleLbl="node1" presStyleIdx="0" presStyleCnt="2" custScaleX="125119">
        <dgm:presLayoutVars>
          <dgm:bulletEnabled val="1"/>
        </dgm:presLayoutVars>
      </dgm:prSet>
      <dgm:spPr/>
    </dgm:pt>
    <dgm:pt modelId="{CEFDEB75-F580-4F46-B2DC-335A75B71CD7}" type="pres">
      <dgm:prSet presAssocID="{C75EDB50-AB85-4DBA-B6A5-3D8C99102779}" presName="arrow" presStyleLbl="node1" presStyleIdx="1" presStyleCnt="2" custScaleX="121384">
        <dgm:presLayoutVars>
          <dgm:bulletEnabled val="1"/>
        </dgm:presLayoutVars>
      </dgm:prSet>
      <dgm:spPr/>
    </dgm:pt>
  </dgm:ptLst>
  <dgm:cxnLst>
    <dgm:cxn modelId="{C925371B-2E40-4463-92B0-A74AE3F3143B}" srcId="{5C1614A8-0319-47EF-A0AB-44067F6FA412}" destId="{C75EDB50-AB85-4DBA-B6A5-3D8C99102779}" srcOrd="1" destOrd="0" parTransId="{8AC0EF68-D6C1-42D3-B270-E4EB34B213CC}" sibTransId="{E42BF3CF-4782-4C1F-B568-F99E3BC46C2E}"/>
    <dgm:cxn modelId="{7D5BD02C-AB30-451F-BD3D-0A72C24AFB86}" type="presOf" srcId="{C75EDB50-AB85-4DBA-B6A5-3D8C99102779}" destId="{CEFDEB75-F580-4F46-B2DC-335A75B71CD7}" srcOrd="0" destOrd="0" presId="urn:microsoft.com/office/officeart/2005/8/layout/arrow5"/>
    <dgm:cxn modelId="{664D306A-4568-440F-9230-152081E4F650}" type="presOf" srcId="{9345EFCA-A9D0-4014-9251-2A4A29DE9A3F}" destId="{05E533CE-E415-4552-9665-411B68E95479}" srcOrd="0" destOrd="0" presId="urn:microsoft.com/office/officeart/2005/8/layout/arrow5"/>
    <dgm:cxn modelId="{F38224E8-B2DA-4412-A1B0-2502FB9F76EE}" srcId="{5C1614A8-0319-47EF-A0AB-44067F6FA412}" destId="{9345EFCA-A9D0-4014-9251-2A4A29DE9A3F}" srcOrd="0" destOrd="0" parTransId="{ECAC6E23-F390-4FE2-A56A-AA4001270AF4}" sibTransId="{9DAA7DE1-E3B4-4C00-90E2-F6B024C7E564}"/>
    <dgm:cxn modelId="{A50BCFEE-2DD5-4838-A649-6A2E5739A39D}" type="presOf" srcId="{5C1614A8-0319-47EF-A0AB-44067F6FA412}" destId="{7043A90D-FFF6-4D56-BC0C-68F7D8783E97}" srcOrd="0" destOrd="0" presId="urn:microsoft.com/office/officeart/2005/8/layout/arrow5"/>
    <dgm:cxn modelId="{17CC8880-133F-48A5-8EE1-DB78FFF5A7E9}" type="presParOf" srcId="{7043A90D-FFF6-4D56-BC0C-68F7D8783E97}" destId="{05E533CE-E415-4552-9665-411B68E95479}" srcOrd="0" destOrd="0" presId="urn:microsoft.com/office/officeart/2005/8/layout/arrow5"/>
    <dgm:cxn modelId="{646C611F-30AC-4A50-96DA-3F55C35E8EFE}" type="presParOf" srcId="{7043A90D-FFF6-4D56-BC0C-68F7D8783E97}" destId="{CEFDEB75-F580-4F46-B2DC-335A75B71CD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EB0D5F-E30C-40BB-B003-500A5998538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F359524-37BD-4819-8363-08EEC444E4C2}">
      <dgm:prSet phldrT="[Testo]"/>
      <dgm:spPr/>
      <dgm:t>
        <a:bodyPr/>
        <a:lstStyle/>
        <a:p>
          <a:r>
            <a:rPr lang="it-IT" dirty="0"/>
            <a:t>Le strutture sociali condizionano l’azione</a:t>
          </a:r>
        </a:p>
      </dgm:t>
    </dgm:pt>
    <dgm:pt modelId="{5D0F8125-2E32-4DA1-A57E-95B8F9AEA448}" type="parTrans" cxnId="{B7D5B7B5-5236-434F-BFA9-99C7F0484ECE}">
      <dgm:prSet/>
      <dgm:spPr/>
      <dgm:t>
        <a:bodyPr/>
        <a:lstStyle/>
        <a:p>
          <a:endParaRPr lang="it-IT"/>
        </a:p>
      </dgm:t>
    </dgm:pt>
    <dgm:pt modelId="{3232B25D-10E2-43D5-BE33-90B4909C9ECE}" type="sibTrans" cxnId="{B7D5B7B5-5236-434F-BFA9-99C7F0484ECE}">
      <dgm:prSet/>
      <dgm:spPr/>
      <dgm:t>
        <a:bodyPr/>
        <a:lstStyle/>
        <a:p>
          <a:endParaRPr lang="it-IT"/>
        </a:p>
      </dgm:t>
    </dgm:pt>
    <dgm:pt modelId="{EDDC2C0B-0558-4E96-BFE8-000111F2F4D6}">
      <dgm:prSet phldrT="[Testo]"/>
      <dgm:spPr/>
      <dgm:t>
        <a:bodyPr/>
        <a:lstStyle/>
        <a:p>
          <a:r>
            <a:rPr lang="it-IT" dirty="0"/>
            <a:t>L’azione delle persone riproduce e/o modifica le strutture sociali</a:t>
          </a:r>
        </a:p>
      </dgm:t>
    </dgm:pt>
    <dgm:pt modelId="{4B4C3BBA-1F36-4B3D-87E0-FF086EC658A9}" type="parTrans" cxnId="{ED7B3135-55CE-4226-ABD1-04C0D630DB5A}">
      <dgm:prSet/>
      <dgm:spPr/>
      <dgm:t>
        <a:bodyPr/>
        <a:lstStyle/>
        <a:p>
          <a:endParaRPr lang="it-IT"/>
        </a:p>
      </dgm:t>
    </dgm:pt>
    <dgm:pt modelId="{1DA7F9F7-5840-4167-96EE-27346DE2D971}" type="sibTrans" cxnId="{ED7B3135-55CE-4226-ABD1-04C0D630DB5A}">
      <dgm:prSet/>
      <dgm:spPr/>
      <dgm:t>
        <a:bodyPr/>
        <a:lstStyle/>
        <a:p>
          <a:endParaRPr lang="it-IT"/>
        </a:p>
      </dgm:t>
    </dgm:pt>
    <dgm:pt modelId="{8BDCF1AF-F553-407F-BABE-140790B20CFB}" type="pres">
      <dgm:prSet presAssocID="{E3EB0D5F-E30C-40BB-B003-500A5998538B}" presName="cycle" presStyleCnt="0">
        <dgm:presLayoutVars>
          <dgm:dir/>
          <dgm:resizeHandles val="exact"/>
        </dgm:presLayoutVars>
      </dgm:prSet>
      <dgm:spPr/>
    </dgm:pt>
    <dgm:pt modelId="{A331C9CA-5377-4EAD-9653-33DEC78FF796}" type="pres">
      <dgm:prSet presAssocID="{7F359524-37BD-4819-8363-08EEC444E4C2}" presName="node" presStyleLbl="node1" presStyleIdx="0" presStyleCnt="2">
        <dgm:presLayoutVars>
          <dgm:bulletEnabled val="1"/>
        </dgm:presLayoutVars>
      </dgm:prSet>
      <dgm:spPr/>
    </dgm:pt>
    <dgm:pt modelId="{0044D68D-E7A6-4E0B-A6E4-80ED74DD72DA}" type="pres">
      <dgm:prSet presAssocID="{3232B25D-10E2-43D5-BE33-90B4909C9ECE}" presName="sibTrans" presStyleLbl="sibTrans2D1" presStyleIdx="0" presStyleCnt="2"/>
      <dgm:spPr/>
    </dgm:pt>
    <dgm:pt modelId="{5686AA64-5438-470D-AD93-FB133B6E506B}" type="pres">
      <dgm:prSet presAssocID="{3232B25D-10E2-43D5-BE33-90B4909C9ECE}" presName="connectorText" presStyleLbl="sibTrans2D1" presStyleIdx="0" presStyleCnt="2"/>
      <dgm:spPr/>
    </dgm:pt>
    <dgm:pt modelId="{4FFCFB96-CCD9-44C4-9DAA-13718A78A1C7}" type="pres">
      <dgm:prSet presAssocID="{EDDC2C0B-0558-4E96-BFE8-000111F2F4D6}" presName="node" presStyleLbl="node1" presStyleIdx="1" presStyleCnt="2">
        <dgm:presLayoutVars>
          <dgm:bulletEnabled val="1"/>
        </dgm:presLayoutVars>
      </dgm:prSet>
      <dgm:spPr/>
    </dgm:pt>
    <dgm:pt modelId="{527164ED-2B3E-4487-89D6-AB1037AF4E4E}" type="pres">
      <dgm:prSet presAssocID="{1DA7F9F7-5840-4167-96EE-27346DE2D971}" presName="sibTrans" presStyleLbl="sibTrans2D1" presStyleIdx="1" presStyleCnt="2"/>
      <dgm:spPr/>
    </dgm:pt>
    <dgm:pt modelId="{53E7C3D1-78E2-41E3-A476-325D636E1618}" type="pres">
      <dgm:prSet presAssocID="{1DA7F9F7-5840-4167-96EE-27346DE2D971}" presName="connectorText" presStyleLbl="sibTrans2D1" presStyleIdx="1" presStyleCnt="2"/>
      <dgm:spPr/>
    </dgm:pt>
  </dgm:ptLst>
  <dgm:cxnLst>
    <dgm:cxn modelId="{68E5DF32-D003-4099-B03B-92AE106933C5}" type="presOf" srcId="{EDDC2C0B-0558-4E96-BFE8-000111F2F4D6}" destId="{4FFCFB96-CCD9-44C4-9DAA-13718A78A1C7}" srcOrd="0" destOrd="0" presId="urn:microsoft.com/office/officeart/2005/8/layout/cycle2"/>
    <dgm:cxn modelId="{ED7B3135-55CE-4226-ABD1-04C0D630DB5A}" srcId="{E3EB0D5F-E30C-40BB-B003-500A5998538B}" destId="{EDDC2C0B-0558-4E96-BFE8-000111F2F4D6}" srcOrd="1" destOrd="0" parTransId="{4B4C3BBA-1F36-4B3D-87E0-FF086EC658A9}" sibTransId="{1DA7F9F7-5840-4167-96EE-27346DE2D971}"/>
    <dgm:cxn modelId="{DEEF8041-090C-407A-B3A0-E53D0EEB9DCC}" type="presOf" srcId="{3232B25D-10E2-43D5-BE33-90B4909C9ECE}" destId="{5686AA64-5438-470D-AD93-FB133B6E506B}" srcOrd="1" destOrd="0" presId="urn:microsoft.com/office/officeart/2005/8/layout/cycle2"/>
    <dgm:cxn modelId="{51AA904E-E16B-4287-B1EC-ECA8A1CA524A}" type="presOf" srcId="{1DA7F9F7-5840-4167-96EE-27346DE2D971}" destId="{527164ED-2B3E-4487-89D6-AB1037AF4E4E}" srcOrd="0" destOrd="0" presId="urn:microsoft.com/office/officeart/2005/8/layout/cycle2"/>
    <dgm:cxn modelId="{74012A56-D825-4D27-8A3C-228867A4D314}" type="presOf" srcId="{7F359524-37BD-4819-8363-08EEC444E4C2}" destId="{A331C9CA-5377-4EAD-9653-33DEC78FF796}" srcOrd="0" destOrd="0" presId="urn:microsoft.com/office/officeart/2005/8/layout/cycle2"/>
    <dgm:cxn modelId="{BF7E469F-2AA8-4FC9-A719-E79CAE3FE853}" type="presOf" srcId="{E3EB0D5F-E30C-40BB-B003-500A5998538B}" destId="{8BDCF1AF-F553-407F-BABE-140790B20CFB}" srcOrd="0" destOrd="0" presId="urn:microsoft.com/office/officeart/2005/8/layout/cycle2"/>
    <dgm:cxn modelId="{B7D5B7B5-5236-434F-BFA9-99C7F0484ECE}" srcId="{E3EB0D5F-E30C-40BB-B003-500A5998538B}" destId="{7F359524-37BD-4819-8363-08EEC444E4C2}" srcOrd="0" destOrd="0" parTransId="{5D0F8125-2E32-4DA1-A57E-95B8F9AEA448}" sibTransId="{3232B25D-10E2-43D5-BE33-90B4909C9ECE}"/>
    <dgm:cxn modelId="{B8D504E8-1DE0-4483-AB2A-8785A8327349}" type="presOf" srcId="{1DA7F9F7-5840-4167-96EE-27346DE2D971}" destId="{53E7C3D1-78E2-41E3-A476-325D636E1618}" srcOrd="1" destOrd="0" presId="urn:microsoft.com/office/officeart/2005/8/layout/cycle2"/>
    <dgm:cxn modelId="{70505DEC-8C9E-41AE-8504-817B4DFA6947}" type="presOf" srcId="{3232B25D-10E2-43D5-BE33-90B4909C9ECE}" destId="{0044D68D-E7A6-4E0B-A6E4-80ED74DD72DA}" srcOrd="0" destOrd="0" presId="urn:microsoft.com/office/officeart/2005/8/layout/cycle2"/>
    <dgm:cxn modelId="{ABB4F74F-C156-4217-8494-E12B9937E044}" type="presParOf" srcId="{8BDCF1AF-F553-407F-BABE-140790B20CFB}" destId="{A331C9CA-5377-4EAD-9653-33DEC78FF796}" srcOrd="0" destOrd="0" presId="urn:microsoft.com/office/officeart/2005/8/layout/cycle2"/>
    <dgm:cxn modelId="{721E3730-16C7-47A4-B556-2E67A5675AA5}" type="presParOf" srcId="{8BDCF1AF-F553-407F-BABE-140790B20CFB}" destId="{0044D68D-E7A6-4E0B-A6E4-80ED74DD72DA}" srcOrd="1" destOrd="0" presId="urn:microsoft.com/office/officeart/2005/8/layout/cycle2"/>
    <dgm:cxn modelId="{169E5EA8-4367-474D-B4A0-54FCD87C70DB}" type="presParOf" srcId="{0044D68D-E7A6-4E0B-A6E4-80ED74DD72DA}" destId="{5686AA64-5438-470D-AD93-FB133B6E506B}" srcOrd="0" destOrd="0" presId="urn:microsoft.com/office/officeart/2005/8/layout/cycle2"/>
    <dgm:cxn modelId="{015599AD-11C3-443C-904E-332848832B18}" type="presParOf" srcId="{8BDCF1AF-F553-407F-BABE-140790B20CFB}" destId="{4FFCFB96-CCD9-44C4-9DAA-13718A78A1C7}" srcOrd="2" destOrd="0" presId="urn:microsoft.com/office/officeart/2005/8/layout/cycle2"/>
    <dgm:cxn modelId="{43B8F102-E27F-49B4-A374-31C46FEB8535}" type="presParOf" srcId="{8BDCF1AF-F553-407F-BABE-140790B20CFB}" destId="{527164ED-2B3E-4487-89D6-AB1037AF4E4E}" srcOrd="3" destOrd="0" presId="urn:microsoft.com/office/officeart/2005/8/layout/cycle2"/>
    <dgm:cxn modelId="{55F78D94-6863-4CEF-94EC-61017DAEE71D}" type="presParOf" srcId="{527164ED-2B3E-4487-89D6-AB1037AF4E4E}" destId="{53E7C3D1-78E2-41E3-A476-325D636E161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533CE-E415-4552-9665-411B68E95479}">
      <dsp:nvSpPr>
        <dsp:cNvPr id="0" name=""/>
        <dsp:cNvSpPr/>
      </dsp:nvSpPr>
      <dsp:spPr>
        <a:xfrm rot="16200000">
          <a:off x="-472686" y="969689"/>
          <a:ext cx="5105381" cy="408042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4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Identità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(genere, nazionalità, classe sociale, ecc.)</a:t>
          </a:r>
          <a:endParaRPr lang="en-US" sz="2000" kern="1200" dirty="0"/>
        </a:p>
      </dsp:txBody>
      <dsp:txXfrm rot="5400000">
        <a:off x="39795" y="1733553"/>
        <a:ext cx="3366347" cy="2552691"/>
      </dsp:txXfrm>
    </dsp:sp>
    <dsp:sp modelId="{CEFDEB75-F580-4F46-B2DC-335A75B71CD7}">
      <dsp:nvSpPr>
        <dsp:cNvPr id="0" name=""/>
        <dsp:cNvSpPr/>
      </dsp:nvSpPr>
      <dsp:spPr>
        <a:xfrm rot="5400000">
          <a:off x="3977908" y="969689"/>
          <a:ext cx="4952977" cy="408042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4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Ambiente sociale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(cultura, famiglia, nazione, periodo storico, ecc.) </a:t>
          </a:r>
          <a:endParaRPr lang="en-US" sz="2000" kern="1200" dirty="0"/>
        </a:p>
      </dsp:txBody>
      <dsp:txXfrm rot="-5400000">
        <a:off x="5128260" y="1771655"/>
        <a:ext cx="3366347" cy="24764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1C9CA-5377-4EAD-9653-33DEC78FF796}">
      <dsp:nvSpPr>
        <dsp:cNvPr id="0" name=""/>
        <dsp:cNvSpPr/>
      </dsp:nvSpPr>
      <dsp:spPr>
        <a:xfrm>
          <a:off x="1589" y="414114"/>
          <a:ext cx="3591371" cy="3591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Le strutture sociali condizionano l’azione</a:t>
          </a:r>
        </a:p>
      </dsp:txBody>
      <dsp:txXfrm>
        <a:off x="527533" y="940058"/>
        <a:ext cx="2539483" cy="2539483"/>
      </dsp:txXfrm>
    </dsp:sp>
    <dsp:sp modelId="{0044D68D-E7A6-4E0B-A6E4-80ED74DD72DA}">
      <dsp:nvSpPr>
        <dsp:cNvPr id="0" name=""/>
        <dsp:cNvSpPr/>
      </dsp:nvSpPr>
      <dsp:spPr>
        <a:xfrm>
          <a:off x="3313061" y="-93451"/>
          <a:ext cx="2238755" cy="1212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500" kern="1200"/>
        </a:p>
      </dsp:txBody>
      <dsp:txXfrm>
        <a:off x="3313061" y="148966"/>
        <a:ext cx="1875129" cy="727253"/>
      </dsp:txXfrm>
    </dsp:sp>
    <dsp:sp modelId="{4FFCFB96-CCD9-44C4-9DAA-13718A78A1C7}">
      <dsp:nvSpPr>
        <dsp:cNvPr id="0" name=""/>
        <dsp:cNvSpPr/>
      </dsp:nvSpPr>
      <dsp:spPr>
        <a:xfrm>
          <a:off x="5398638" y="414114"/>
          <a:ext cx="3591371" cy="3591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L’azione delle persone riproduce e/o modifica le strutture sociali</a:t>
          </a:r>
        </a:p>
      </dsp:txBody>
      <dsp:txXfrm>
        <a:off x="5924582" y="940058"/>
        <a:ext cx="2539483" cy="2539483"/>
      </dsp:txXfrm>
    </dsp:sp>
    <dsp:sp modelId="{527164ED-2B3E-4487-89D6-AB1037AF4E4E}">
      <dsp:nvSpPr>
        <dsp:cNvPr id="0" name=""/>
        <dsp:cNvSpPr/>
      </dsp:nvSpPr>
      <dsp:spPr>
        <a:xfrm rot="10800000">
          <a:off x="3439783" y="3300964"/>
          <a:ext cx="2238755" cy="1212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500" kern="1200"/>
        </a:p>
      </dsp:txBody>
      <dsp:txXfrm rot="10800000">
        <a:off x="3803409" y="3543381"/>
        <a:ext cx="1875129" cy="727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6EE581-8C9C-4926-AF96-F1520F5860F0}" type="datetimeFigureOut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DFB43A-EE14-475A-B2C8-120283F5626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12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0B8A3B-CDBB-4586-8C89-BB025CA02126}" type="slidenum">
              <a:rPr lang="it-IT" altLang="en-US"/>
              <a:pPr/>
              <a:t>12</a:t>
            </a:fld>
            <a:endParaRPr lang="it-IT" altLang="en-US"/>
          </a:p>
        </p:txBody>
      </p:sp>
      <p:sp>
        <p:nvSpPr>
          <p:cNvPr id="37888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883" name="Text Box 3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7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35BB3D-524E-473D-9EBE-678073295E4B}" type="slidenum">
              <a:rPr lang="it-IT" altLang="en-US"/>
              <a:pPr/>
              <a:t>20</a:t>
            </a:fld>
            <a:endParaRPr lang="it-IT" altLang="en-US"/>
          </a:p>
        </p:txBody>
      </p:sp>
      <p:sp>
        <p:nvSpPr>
          <p:cNvPr id="38297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2979" name="Text Box 3"/>
          <p:cNvSpPr txBox="1">
            <a:spLocks noChangeArrowheads="1"/>
          </p:cNvSpPr>
          <p:nvPr/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9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0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525121D-454D-486C-8EB7-8B6A29F2B813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876AEA4-F013-409D-8197-B18CC1A949E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BB4D2-8754-4370-A131-23733C802029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1980-7702-4C33-B329-CA6E58DD95B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0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22D2F-0F64-4224-A1A9-6B14C7DE4CB7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F4902-8CF8-496D-B2F8-4C8741D2F0E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973C0-7A32-469B-A8BB-8E722DC866BD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297D-A97E-4CC6-89BC-5F34992CD95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0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30A04-9C1E-45B4-9FC4-2E4642F9EC7F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30D8FD4-C239-433E-9A79-85810A146D2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A72FE7D-24A6-44B4-97BD-09405FE414A0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A11F827-68CA-45E6-BD15-BA993AA9A6A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3E600B8-ADC5-4EC8-9F4A-4B323995FC35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7B27C5D-873C-4A36-9E5A-2C727D12D62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E83EA-B2DA-4CEE-9853-E3A065881212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E4D4-29D6-4662-BA8A-60F946ACE0C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B6C62-E329-440F-8BFC-B2B634AB9A62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5990029-9EE3-4546-9D73-DA498DBE077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4303D-E730-4AAC-9F39-A90B5C5A5B39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51E34-CC30-4E9D-9393-D5D3012E535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0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11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12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ACB57C-B9C8-4CAE-BD24-94F4A398E38B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FD1F8CA2-52BF-4BB6-B364-8386367FDFF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3B98F2-25CC-4217-A259-E9670D08BF1E}" type="datetime1">
              <a:rPr lang="en-US"/>
              <a:pPr>
                <a:defRPr/>
              </a:pPr>
              <a:t>9/21/2022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E7BC94-DEA3-4D83-82EF-EE277479604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7" r:id="rId2"/>
    <p:sldLayoutId id="2147483792" r:id="rId3"/>
    <p:sldLayoutId id="2147483793" r:id="rId4"/>
    <p:sldLayoutId id="2147483794" r:id="rId5"/>
    <p:sldLayoutId id="2147483788" r:id="rId6"/>
    <p:sldLayoutId id="2147483795" r:id="rId7"/>
    <p:sldLayoutId id="2147483789" r:id="rId8"/>
    <p:sldLayoutId id="2147483796" r:id="rId9"/>
    <p:sldLayoutId id="2147483790" r:id="rId10"/>
    <p:sldLayoutId id="214748379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9BBB5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064A2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images.google.it/imgres?imgurl=http://www.trinity.edu/departments/soc_anthro/current_students/c-wright-mills2.jpg&amp;imgrefurl=http://www.trinity.edu/departments/soc_anthro/current_students/c_wright_mills.htm&amp;usg=__2L_UWdiFfBNY27N7isB_YA63IHk=&amp;h=299&amp;w=190&amp;sz=31&amp;hl=it&amp;start=4&amp;um=1&amp;tbnid=OHyzvh2reELvKM:&amp;tbnh=116&amp;tbnw=74&amp;prev=/images?q%3Dwright%2Bmills%26um%3D1%26hl%3Dit%26sa%3D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4000" cap="none" dirty="0"/>
              <a:t>CAPITOLO 1: </a:t>
            </a:r>
            <a:br>
              <a:rPr lang="en-US" altLang="en-US" sz="4000" cap="none" dirty="0"/>
            </a:br>
            <a:r>
              <a:rPr lang="en-US" altLang="en-US" sz="4000" cap="none" dirty="0"/>
              <a:t>INTRODUZIONE ALLA SOCIOLOGIA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eaLnBrk="1" hangingPunct="1"/>
            <a:r>
              <a:rPr lang="en-US" altLang="en-US" i="1"/>
              <a:t> Sociologia Generale 1e McGraw-Hill, 2015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Ordine o cambiamento?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/>
              <a:t>Le persone interagendo tra loro sviluppano delle routine che, nel loro complesso, creano e reggono la società</a:t>
            </a:r>
          </a:p>
          <a:p>
            <a:r>
              <a:rPr lang="it-IT" dirty="0"/>
              <a:t>Le nostre azioni prevedibili mantengono le istituzioni sociali (es. famiglia, economia, governo, ecc.)</a:t>
            </a:r>
          </a:p>
          <a:p>
            <a:r>
              <a:rPr lang="it-IT" dirty="0"/>
              <a:t>Tuttavia, gli esseri umani hanno anche la possibilità di modificare il proprio comportamento e di cambiare la società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C43297D-A97E-4CC6-89BC-5F34992CD95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7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0029-9EE3-4546-9D73-DA498DBE077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733800"/>
            <a:ext cx="4876800" cy="34480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6200"/>
            <a:ext cx="8001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366838"/>
            <a:ext cx="7242175" cy="412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78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876925"/>
            <a:ext cx="608965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328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0029-9EE3-4546-9D73-DA498DBE077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9248"/>
            <a:ext cx="3695700" cy="2743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76200"/>
            <a:ext cx="4876800" cy="304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352800"/>
            <a:ext cx="4885944" cy="33909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76" y="3124200"/>
            <a:ext cx="36957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5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/>
              <a:t>Definizione di situazione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8288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it-IT" i="1" dirty="0"/>
              <a:t>Se le persone definiscono certe situazioni come reali, esse sono reali nelle loro conseguenze effettive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it-IT" sz="2800" dirty="0"/>
              <a:t>(Teorema di Thomas)</a:t>
            </a:r>
          </a:p>
        </p:txBody>
      </p:sp>
      <p:pic>
        <p:nvPicPr>
          <p:cNvPr id="14340" name="Picture 1" descr="C:\Users\alessia\Desktop\bugar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2" y="3429000"/>
            <a:ext cx="64293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4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90600"/>
          </a:xfrm>
        </p:spPr>
        <p:txBody>
          <a:bodyPr/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costruzione sociale della realtà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/>
              <a:t>Ciò che definiamo “realtà” è colta dalle persone attraverso la mediazione di strumenti simbolici e cognitivi di natura sociale (come, ad esempio, il linguaggio)</a:t>
            </a:r>
          </a:p>
          <a:p>
            <a:r>
              <a:rPr lang="it-IT" dirty="0"/>
              <a:t>Una parte di questa realtà, la “realtà sociale”, è il prodotto dell’azione e dell’interpretazione delle persone. Le azioni delle persone creano la realtà sociale e, nello stesso tempo, la riproducono costantemente (talvolta, la trasformano)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C43297D-A97E-4CC6-89BC-5F34992CD95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07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90600"/>
          </a:xfrm>
        </p:spPr>
        <p:txBody>
          <a:bodyPr/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costruzione sociale della realtà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8153400" cy="4495800"/>
          </a:xfrm>
        </p:spPr>
        <p:txBody>
          <a:bodyPr/>
          <a:lstStyle/>
          <a:p>
            <a:r>
              <a:rPr lang="it-IT" dirty="0"/>
              <a:t>La terza è che i prodotti delle azioni delle persone (che formano la realtà sociale) non vengono considerati come dei prodotti, ma come dati.</a:t>
            </a:r>
          </a:p>
          <a:p>
            <a:pPr marL="0" indent="0">
              <a:buNone/>
            </a:pPr>
            <a:r>
              <a:rPr lang="it-IT" dirty="0"/>
              <a:t>   La realtà sociale appare agli occhi degli uomini come «naturale e oggettiva»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C43297D-A97E-4CC6-89BC-5F34992CD95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2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sociologia come disciplina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12648" y="2438400"/>
            <a:ext cx="8153400" cy="3657600"/>
          </a:xfrm>
        </p:spPr>
        <p:txBody>
          <a:bodyPr/>
          <a:lstStyle/>
          <a:p>
            <a:r>
              <a:rPr lang="it-IT" dirty="0"/>
              <a:t>La sociologia fa parte delle scienze sociali e si basa sulla ricerca empirica, attraverso cui raccoglie dati per studiare la società umana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©2013, The McGraw-Hill Companies, Inc. All Rights Reserved.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C43297D-A97E-4CC6-89BC-5F34992CD95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45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La </a:t>
            </a:r>
            <a:r>
              <a:rPr lang="en-US" altLang="en-US" sz="4000" dirty="0" err="1"/>
              <a:t>nascita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della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sociologia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si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lega</a:t>
            </a:r>
            <a:r>
              <a:rPr lang="en-US" altLang="en-US" sz="4000" dirty="0"/>
              <a:t> a (1):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L’ascesa</a:t>
            </a:r>
            <a:r>
              <a:rPr lang="en-US" altLang="en-US" dirty="0"/>
              <a:t> </a:t>
            </a:r>
            <a:r>
              <a:rPr lang="en-US" altLang="en-US" dirty="0" err="1"/>
              <a:t>della</a:t>
            </a:r>
            <a:r>
              <a:rPr lang="en-US" altLang="en-US" dirty="0"/>
              <a:t> </a:t>
            </a:r>
            <a:r>
              <a:rPr lang="en-US" altLang="en-US" dirty="0" err="1"/>
              <a:t>modernità</a:t>
            </a:r>
            <a:endParaRPr lang="en-US" altLang="en-US" dirty="0"/>
          </a:p>
          <a:p>
            <a:pPr eaLnBrk="1" hangingPunct="1"/>
            <a:r>
              <a:rPr lang="en-US" altLang="en-US" dirty="0"/>
              <a:t>Lo </a:t>
            </a:r>
            <a:r>
              <a:rPr lang="en-US" altLang="en-US" dirty="0" err="1"/>
              <a:t>sviluppo</a:t>
            </a:r>
            <a:r>
              <a:rPr lang="en-US" altLang="en-US" dirty="0"/>
              <a:t> </a:t>
            </a:r>
            <a:r>
              <a:rPr lang="en-US" altLang="en-US" dirty="0" err="1"/>
              <a:t>della</a:t>
            </a:r>
            <a:r>
              <a:rPr lang="en-US" altLang="en-US" dirty="0"/>
              <a:t> </a:t>
            </a:r>
            <a:r>
              <a:rPr lang="en-US" altLang="en-US" dirty="0" err="1"/>
              <a:t>Scienza</a:t>
            </a:r>
            <a:r>
              <a:rPr lang="en-US" altLang="en-US" dirty="0"/>
              <a:t> </a:t>
            </a:r>
            <a:r>
              <a:rPr lang="en-US" altLang="en-US" dirty="0" err="1"/>
              <a:t>moderna</a:t>
            </a:r>
            <a:r>
              <a:rPr lang="en-US" altLang="en-US" dirty="0"/>
              <a:t> e </a:t>
            </a:r>
            <a:r>
              <a:rPr lang="en-US" altLang="en-US" dirty="0" err="1"/>
              <a:t>dell’Illuminismo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BEC7B221-EE22-4D2A-A03F-99E4FEA5C13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3200400"/>
            <a:ext cx="6629400" cy="16344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Modernità</a:t>
            </a:r>
            <a:endParaRPr lang="en-US" i="1" dirty="0"/>
          </a:p>
          <a:p>
            <a:pPr>
              <a:defRPr/>
            </a:pP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storica</a:t>
            </a:r>
            <a:r>
              <a:rPr lang="en-US" dirty="0"/>
              <a:t> </a:t>
            </a:r>
            <a:r>
              <a:rPr lang="en-US" dirty="0" err="1"/>
              <a:t>caratterizzata</a:t>
            </a:r>
            <a:r>
              <a:rPr lang="en-US" dirty="0"/>
              <a:t> </a:t>
            </a:r>
            <a:r>
              <a:rPr lang="en-US" dirty="0" err="1"/>
              <a:t>dallo</a:t>
            </a:r>
            <a:r>
              <a:rPr lang="en-US" dirty="0"/>
              <a:t> </a:t>
            </a:r>
            <a:r>
              <a:rPr lang="en-US" dirty="0" err="1"/>
              <a:t>sviluppo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democrazia</a:t>
            </a:r>
            <a:r>
              <a:rPr lang="en-US" dirty="0"/>
              <a:t> e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libertà</a:t>
            </a:r>
            <a:r>
              <a:rPr lang="en-US" dirty="0"/>
              <a:t> </a:t>
            </a:r>
            <a:r>
              <a:rPr lang="en-US" dirty="0" err="1"/>
              <a:t>personali</a:t>
            </a:r>
            <a:r>
              <a:rPr lang="en-US" dirty="0"/>
              <a:t>, </a:t>
            </a:r>
            <a:r>
              <a:rPr lang="en-US" dirty="0" err="1"/>
              <a:t>dal</a:t>
            </a:r>
            <a:r>
              <a:rPr lang="en-US" dirty="0"/>
              <a:t> </a:t>
            </a:r>
            <a:r>
              <a:rPr lang="en-US" dirty="0" err="1"/>
              <a:t>crescente</a:t>
            </a:r>
            <a:r>
              <a:rPr lang="en-US" dirty="0"/>
              <a:t> </a:t>
            </a:r>
            <a:r>
              <a:rPr lang="en-US" dirty="0" err="1"/>
              <a:t>ricorso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ragione</a:t>
            </a:r>
            <a:r>
              <a:rPr lang="en-US" dirty="0"/>
              <a:t> e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scienza</a:t>
            </a:r>
            <a:r>
              <a:rPr lang="en-US" dirty="0"/>
              <a:t> per </a:t>
            </a:r>
            <a:r>
              <a:rPr lang="en-US" dirty="0" err="1"/>
              <a:t>spiegare</a:t>
            </a:r>
            <a:r>
              <a:rPr lang="en-US" dirty="0"/>
              <a:t> la </a:t>
            </a:r>
            <a:r>
              <a:rPr lang="en-US" dirty="0" err="1"/>
              <a:t>natura</a:t>
            </a:r>
            <a:r>
              <a:rPr lang="en-US" dirty="0"/>
              <a:t> e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mondo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, e </a:t>
            </a:r>
            <a:r>
              <a:rPr lang="en-US" dirty="0" err="1"/>
              <a:t>dall’affermazione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un’economia</a:t>
            </a:r>
            <a:r>
              <a:rPr lang="en-US" dirty="0"/>
              <a:t> </a:t>
            </a:r>
            <a:r>
              <a:rPr lang="en-US" dirty="0" err="1"/>
              <a:t>industriale</a:t>
            </a:r>
            <a:r>
              <a:rPr lang="en-US" dirty="0"/>
              <a:t> </a:t>
            </a:r>
            <a:r>
              <a:rPr lang="en-US" dirty="0" err="1"/>
              <a:t>urbana</a:t>
            </a:r>
            <a:r>
              <a:rPr lang="en-US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4999038"/>
            <a:ext cx="594360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Scienza</a:t>
            </a:r>
            <a:r>
              <a:rPr lang="en-US" b="1" dirty="0"/>
              <a:t> </a:t>
            </a:r>
            <a:r>
              <a:rPr lang="en-US" b="1" dirty="0" err="1"/>
              <a:t>moderna</a:t>
            </a:r>
            <a:endParaRPr lang="en-US" b="1" dirty="0"/>
          </a:p>
          <a:p>
            <a:pPr>
              <a:defRPr/>
            </a:pPr>
            <a:r>
              <a:rPr lang="en-US" dirty="0"/>
              <a:t>Si </a:t>
            </a:r>
            <a:r>
              <a:rPr lang="en-US" dirty="0" err="1"/>
              <a:t>avvale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logica</a:t>
            </a:r>
            <a:r>
              <a:rPr lang="en-US" dirty="0"/>
              <a:t> e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raccolta</a:t>
            </a:r>
            <a:r>
              <a:rPr lang="en-US" dirty="0"/>
              <a:t> </a:t>
            </a:r>
            <a:r>
              <a:rPr lang="en-US" dirty="0" err="1"/>
              <a:t>sistematica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prove </a:t>
            </a:r>
            <a:r>
              <a:rPr lang="en-US" dirty="0" err="1"/>
              <a:t>empiriche</a:t>
            </a:r>
            <a:r>
              <a:rPr lang="en-US" dirty="0"/>
              <a:t> per </a:t>
            </a:r>
            <a:r>
              <a:rPr lang="en-US" dirty="0" err="1"/>
              <a:t>supportare</a:t>
            </a:r>
            <a:r>
              <a:rPr lang="en-US" dirty="0"/>
              <a:t> le </a:t>
            </a:r>
            <a:r>
              <a:rPr lang="en-US" dirty="0" err="1"/>
              <a:t>proprie</a:t>
            </a:r>
            <a:r>
              <a:rPr lang="en-US" dirty="0"/>
              <a:t> </a:t>
            </a:r>
            <a:r>
              <a:rPr lang="en-US" dirty="0" err="1"/>
              <a:t>affermazioni</a:t>
            </a:r>
            <a:r>
              <a:rPr lang="en-US" dirty="0"/>
              <a:t>.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09600" y="6248400"/>
            <a:ext cx="5421313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©2015, McGraw-Hill Education,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71396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La </a:t>
            </a:r>
            <a:r>
              <a:rPr lang="en-US" altLang="en-US" sz="4000" dirty="0" err="1"/>
              <a:t>nascita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della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sociologia</a:t>
            </a:r>
            <a:r>
              <a:rPr lang="en-US" altLang="en-US" sz="4000" dirty="0"/>
              <a:t> </a:t>
            </a:r>
            <a:r>
              <a:rPr lang="en-US" altLang="en-US" sz="4000" dirty="0" err="1"/>
              <a:t>si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lega</a:t>
            </a:r>
            <a:r>
              <a:rPr lang="en-US" altLang="en-US" sz="4000" dirty="0"/>
              <a:t> a (2):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/>
              <a:t>Le </a:t>
            </a:r>
            <a:r>
              <a:rPr lang="en-US" altLang="en-US" dirty="0" err="1"/>
              <a:t>Rivoluzioni</a:t>
            </a:r>
            <a:r>
              <a:rPr lang="en-US" altLang="en-US" dirty="0"/>
              <a:t> </a:t>
            </a:r>
            <a:r>
              <a:rPr lang="en-US" altLang="en-US" dirty="0" err="1"/>
              <a:t>politiche</a:t>
            </a:r>
            <a:r>
              <a:rPr lang="en-US" altLang="en-US" dirty="0"/>
              <a:t>: </a:t>
            </a:r>
            <a:r>
              <a:rPr lang="en-US" altLang="en-US" dirty="0" err="1"/>
              <a:t>L’ascesa</a:t>
            </a:r>
            <a:r>
              <a:rPr lang="en-US" altLang="en-US" dirty="0"/>
              <a:t> </a:t>
            </a:r>
            <a:r>
              <a:rPr lang="en-US" altLang="en-US" dirty="0" err="1"/>
              <a:t>della</a:t>
            </a:r>
            <a:r>
              <a:rPr lang="en-US" altLang="en-US" dirty="0"/>
              <a:t> </a:t>
            </a:r>
            <a:r>
              <a:rPr lang="en-US" altLang="en-US" dirty="0" err="1"/>
              <a:t>democrazia</a:t>
            </a:r>
            <a:r>
              <a:rPr lang="en-US" altLang="en-US" dirty="0"/>
              <a:t>.</a:t>
            </a:r>
          </a:p>
          <a:p>
            <a:pPr eaLnBrk="1" hangingPunct="1"/>
            <a:r>
              <a:rPr lang="en-US" altLang="en-US" dirty="0"/>
              <a:t>La </a:t>
            </a:r>
            <a:r>
              <a:rPr lang="en-US" altLang="en-US" dirty="0" err="1"/>
              <a:t>Rivoluzione</a:t>
            </a:r>
            <a:r>
              <a:rPr lang="en-US" altLang="en-US" dirty="0"/>
              <a:t> </a:t>
            </a:r>
            <a:r>
              <a:rPr lang="en-US" altLang="en-US" dirty="0" err="1"/>
              <a:t>economica</a:t>
            </a:r>
            <a:r>
              <a:rPr lang="en-US" altLang="en-US" dirty="0"/>
              <a:t> e </a:t>
            </a:r>
            <a:r>
              <a:rPr lang="en-US" altLang="en-US" dirty="0" err="1"/>
              <a:t>sociale</a:t>
            </a:r>
            <a:r>
              <a:rPr lang="en-US" altLang="en-US" dirty="0"/>
              <a:t>: </a:t>
            </a:r>
            <a:r>
              <a:rPr lang="en-US" altLang="en-US" dirty="0" err="1"/>
              <a:t>capitalismo</a:t>
            </a:r>
            <a:r>
              <a:rPr lang="en-US" altLang="en-US" dirty="0"/>
              <a:t> </a:t>
            </a:r>
            <a:r>
              <a:rPr lang="en-US" altLang="en-US" dirty="0" err="1"/>
              <a:t>industriale</a:t>
            </a:r>
            <a:r>
              <a:rPr lang="en-US" altLang="en-US" dirty="0"/>
              <a:t> e </a:t>
            </a:r>
            <a:r>
              <a:rPr lang="en-US" altLang="en-US" dirty="0" err="1"/>
              <a:t>urbanizzazione</a:t>
            </a:r>
            <a:r>
              <a:rPr lang="en-US" altLang="en-US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F4B61B9-EA25-40FA-A498-7D4989C855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886200"/>
            <a:ext cx="449580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Industrializzazione</a:t>
            </a:r>
            <a:endParaRPr lang="en-US" b="1" dirty="0"/>
          </a:p>
          <a:p>
            <a:pPr>
              <a:defRPr/>
            </a:pPr>
            <a:r>
              <a:rPr lang="en-US" dirty="0" err="1"/>
              <a:t>L’uso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larga</a:t>
            </a:r>
            <a:r>
              <a:rPr lang="en-US" dirty="0"/>
              <a:t> </a:t>
            </a:r>
            <a:r>
              <a:rPr lang="en-US" dirty="0" err="1"/>
              <a:t>scala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macchinari</a:t>
            </a:r>
            <a:r>
              <a:rPr lang="en-US" dirty="0"/>
              <a:t> per la </a:t>
            </a:r>
            <a:r>
              <a:rPr lang="en-US" dirty="0" err="1"/>
              <a:t>produzione</a:t>
            </a:r>
            <a:r>
              <a:rPr lang="en-US" dirty="0"/>
              <a:t> in </a:t>
            </a:r>
            <a:r>
              <a:rPr lang="en-US" dirty="0" err="1"/>
              <a:t>serie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beni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consumo</a:t>
            </a:r>
            <a:r>
              <a:rPr lang="en-US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5076825"/>
            <a:ext cx="236220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Urbanizazione</a:t>
            </a:r>
            <a:endParaRPr lang="en-US" b="1" dirty="0"/>
          </a:p>
          <a:p>
            <a:pPr>
              <a:defRPr/>
            </a:pPr>
            <a:r>
              <a:rPr lang="en-US" dirty="0"/>
              <a:t>Lo </a:t>
            </a:r>
            <a:r>
              <a:rPr lang="en-US" dirty="0" err="1"/>
              <a:t>sviluppo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città</a:t>
            </a:r>
            <a:r>
              <a:rPr lang="en-US" dirty="0"/>
              <a:t>.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09600" y="6248400"/>
            <a:ext cx="5421313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©2015, McGraw-Hill Education,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0943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di apprendimento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/>
              <a:t>Come può la sociologia aiutarvi a capire la società e il vostro posto all’interno di essa?</a:t>
            </a:r>
          </a:p>
          <a:p>
            <a:r>
              <a:rPr lang="it-IT" dirty="0"/>
              <a:t>Come può la sociologia aiutarvi a comprendere i rapidi mutamenti del mondo odierno?</a:t>
            </a:r>
            <a:endParaRPr lang="en-US" dirty="0"/>
          </a:p>
          <a:p>
            <a:r>
              <a:rPr lang="it-IT" dirty="0"/>
              <a:t>Come possono CULTURA, STRUTTURA  E POTERE, tre concetti fondamentali della sociologia, aiutarvi a comprendere le diverse teorie sociologiche?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©2013, The McGraw-Hill Companies, Inc. All Rights Reserved.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C43297D-A97E-4CC6-89BC-5F34992CD95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6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2859024"/>
            <a:ext cx="844232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arrotondato 1"/>
          <p:cNvSpPr/>
          <p:nvPr/>
        </p:nvSpPr>
        <p:spPr>
          <a:xfrm>
            <a:off x="609600" y="173736"/>
            <a:ext cx="8305800" cy="990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dirty="0"/>
              <a:t>I fondamenti del pensiero sociologico (2)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533400" y="1752600"/>
            <a:ext cx="8382000" cy="533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r>
              <a:rPr lang="en-US" altLang="en-US" sz="2400" dirty="0"/>
              <a:t>I “</a:t>
            </a:r>
            <a:r>
              <a:rPr lang="en-US" altLang="en-US" sz="2400" dirty="0" err="1"/>
              <a:t>classici</a:t>
            </a:r>
            <a:r>
              <a:rPr lang="en-US" altLang="en-US" sz="2400" dirty="0"/>
              <a:t>” (o </a:t>
            </a:r>
            <a:r>
              <a:rPr lang="en-US" altLang="en-US" sz="2400" dirty="0" err="1"/>
              <a:t>padri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fondatori</a:t>
            </a:r>
            <a:r>
              <a:rPr lang="en-US" altLang="en-US" sz="2400" dirty="0"/>
              <a:t>): Marx, Durkheim, Weber</a:t>
            </a:r>
          </a:p>
        </p:txBody>
      </p:sp>
    </p:spTree>
    <p:extLst>
      <p:ext uri="{BB962C8B-B14F-4D97-AF65-F5344CB8AC3E}">
        <p14:creationId xmlns:p14="http://schemas.microsoft.com/office/powerpoint/2010/main" val="714514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Il </a:t>
            </a:r>
            <a:r>
              <a:rPr lang="en-US" altLang="en-US" sz="3800" dirty="0" err="1"/>
              <a:t>pluralismo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teorico</a:t>
            </a:r>
            <a:r>
              <a:rPr lang="en-US" altLang="en-US" sz="3800" dirty="0"/>
              <a:t> </a:t>
            </a:r>
            <a:r>
              <a:rPr lang="en-US" altLang="en-US" sz="3800" dirty="0" err="1"/>
              <a:t>della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sociologia</a:t>
            </a:r>
            <a:r>
              <a:rPr lang="en-US" altLang="en-US" sz="3800" dirty="0"/>
              <a:t> (1)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Comprendere</a:t>
            </a:r>
            <a:r>
              <a:rPr lang="en-US" altLang="en-US" dirty="0"/>
              <a:t> la </a:t>
            </a:r>
            <a:r>
              <a:rPr lang="en-US" altLang="en-US" dirty="0" err="1"/>
              <a:t>teoria</a:t>
            </a:r>
            <a:endParaRPr lang="en-US" altLang="en-US" dirty="0"/>
          </a:p>
          <a:p>
            <a:pPr lvl="2" eaLnBrk="1" hangingPunct="1"/>
            <a:r>
              <a:rPr lang="en-US" altLang="en-US" sz="2200" dirty="0" err="1"/>
              <a:t>Una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teoria</a:t>
            </a:r>
            <a:r>
              <a:rPr lang="en-US" altLang="en-US" sz="2200" dirty="0"/>
              <a:t> non è </a:t>
            </a:r>
            <a:r>
              <a:rPr lang="en-US" altLang="en-US" sz="2200" dirty="0" err="1"/>
              <a:t>soltanto</a:t>
            </a:r>
            <a:r>
              <a:rPr lang="en-US" altLang="en-US" sz="2200" dirty="0"/>
              <a:t> </a:t>
            </a:r>
            <a:r>
              <a:rPr lang="en-US" altLang="en-US" sz="2200" dirty="0" err="1"/>
              <a:t>un’intuizione</a:t>
            </a:r>
            <a:r>
              <a:rPr lang="en-US" altLang="en-US" sz="2200" dirty="0"/>
              <a:t> o </a:t>
            </a:r>
            <a:r>
              <a:rPr lang="en-US" altLang="en-US" sz="2200" dirty="0" err="1"/>
              <a:t>un’opinione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personale</a:t>
            </a:r>
            <a:r>
              <a:rPr lang="en-US" altLang="en-US" sz="2200" dirty="0"/>
              <a:t>.</a:t>
            </a:r>
          </a:p>
          <a:p>
            <a:pPr lvl="2" eaLnBrk="1" hangingPunct="1"/>
            <a:r>
              <a:rPr lang="en-US" altLang="en-US" sz="2200" dirty="0"/>
              <a:t>Le </a:t>
            </a:r>
            <a:r>
              <a:rPr lang="en-US" altLang="en-US" sz="2200" dirty="0" err="1"/>
              <a:t>teorie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evolvono</a:t>
            </a:r>
            <a:r>
              <a:rPr lang="en-US" altLang="en-US" sz="2200" dirty="0"/>
              <a:t> – a volte </a:t>
            </a:r>
            <a:r>
              <a:rPr lang="en-US" altLang="en-US" sz="2200" dirty="0" err="1"/>
              <a:t>alcune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vengono</a:t>
            </a:r>
            <a:r>
              <a:rPr lang="en-US" altLang="en-US" sz="2200" dirty="0"/>
              <a:t> </a:t>
            </a:r>
            <a:r>
              <a:rPr lang="en-US" altLang="en-US" sz="2200" dirty="0" err="1"/>
              <a:t>abbandonate</a:t>
            </a:r>
            <a:r>
              <a:rPr lang="en-US" altLang="en-US" sz="2200" dirty="0"/>
              <a:t> – </a:t>
            </a:r>
            <a:r>
              <a:rPr lang="en-US" altLang="en-US" sz="2200" dirty="0" err="1"/>
              <a:t>lasciando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sopravvivere</a:t>
            </a:r>
            <a:r>
              <a:rPr lang="en-US" altLang="en-US" sz="2200" dirty="0"/>
              <a:t> solo le </a:t>
            </a:r>
            <a:r>
              <a:rPr lang="en-US" altLang="en-US" sz="2200" dirty="0" err="1"/>
              <a:t>idee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più</a:t>
            </a:r>
            <a:r>
              <a:rPr lang="en-US" altLang="en-US" sz="2200" dirty="0"/>
              <a:t> </a:t>
            </a:r>
            <a:r>
              <a:rPr lang="en-US" altLang="en-US" sz="2200" dirty="0" err="1"/>
              <a:t>utili</a:t>
            </a:r>
            <a:r>
              <a:rPr lang="en-US" altLang="en-US" sz="2200" dirty="0"/>
              <a:t>.</a:t>
            </a:r>
          </a:p>
          <a:p>
            <a:pPr lvl="2" eaLnBrk="1" hangingPunct="1"/>
            <a:r>
              <a:rPr lang="en-US" altLang="en-US" sz="2200" dirty="0" err="1"/>
              <a:t>Spesso</a:t>
            </a:r>
            <a:r>
              <a:rPr lang="en-US" altLang="en-US" sz="2200" dirty="0"/>
              <a:t> le </a:t>
            </a:r>
            <a:r>
              <a:rPr lang="en-US" altLang="en-US" sz="2200" dirty="0" err="1"/>
              <a:t>teorie</a:t>
            </a:r>
            <a:r>
              <a:rPr lang="en-US" altLang="en-US" sz="2200" dirty="0"/>
              <a:t> </a:t>
            </a:r>
            <a:r>
              <a:rPr lang="en-US" altLang="en-US" sz="2200" dirty="0" err="1"/>
              <a:t>multifattoriali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forniscono</a:t>
            </a:r>
            <a:r>
              <a:rPr lang="en-US" altLang="en-US" sz="2200" dirty="0"/>
              <a:t> un </a:t>
            </a:r>
            <a:r>
              <a:rPr lang="en-US" altLang="en-US" sz="2200" dirty="0" err="1"/>
              <a:t>quadro</a:t>
            </a:r>
            <a:r>
              <a:rPr lang="en-US" altLang="en-US" sz="2200" dirty="0"/>
              <a:t> </a:t>
            </a:r>
            <a:r>
              <a:rPr lang="en-US" altLang="en-US" sz="2200" dirty="0" err="1"/>
              <a:t>più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completo</a:t>
            </a:r>
            <a:r>
              <a:rPr lang="en-US" altLang="en-US" sz="2200" dirty="0"/>
              <a:t> </a:t>
            </a:r>
            <a:r>
              <a:rPr lang="en-US" altLang="en-US" sz="2200" dirty="0" err="1"/>
              <a:t>rispetto</a:t>
            </a:r>
            <a:r>
              <a:rPr lang="en-US" altLang="en-US" sz="2200" dirty="0"/>
              <a:t> a </a:t>
            </a:r>
            <a:r>
              <a:rPr lang="en-US" altLang="en-US" sz="2200" dirty="0" err="1"/>
              <a:t>qualsiasi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teoria</a:t>
            </a:r>
            <a:r>
              <a:rPr lang="en-US" altLang="en-US" sz="2200" dirty="0"/>
              <a:t> </a:t>
            </a:r>
            <a:r>
              <a:rPr lang="en-US" altLang="en-US" sz="2200" dirty="0" err="1"/>
              <a:t>monofattoriale</a:t>
            </a:r>
            <a:r>
              <a:rPr lang="en-US" altLang="en-US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D1B28E8-7011-434D-B78A-AB5BE539450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4876800"/>
            <a:ext cx="518160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Teoria</a:t>
            </a:r>
            <a:r>
              <a:rPr lang="en-US" b="1" dirty="0"/>
              <a:t> </a:t>
            </a:r>
            <a:r>
              <a:rPr lang="en-US" b="1" dirty="0" err="1"/>
              <a:t>sociale</a:t>
            </a:r>
            <a:endParaRPr lang="en-US" b="1" dirty="0"/>
          </a:p>
          <a:p>
            <a:pPr>
              <a:defRPr/>
            </a:pPr>
            <a:r>
              <a:rPr lang="en-US" dirty="0" err="1"/>
              <a:t>Insieme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principi</a:t>
            </a:r>
            <a:r>
              <a:rPr lang="en-US" dirty="0"/>
              <a:t> e </a:t>
            </a:r>
            <a:r>
              <a:rPr lang="en-US" dirty="0" err="1"/>
              <a:t>affermazioni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spiegano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rapporto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fenomeni</a:t>
            </a:r>
            <a:r>
              <a:rPr lang="en-US" dirty="0"/>
              <a:t> </a:t>
            </a:r>
            <a:r>
              <a:rPr lang="en-US" dirty="0" err="1"/>
              <a:t>sociali</a:t>
            </a:r>
            <a:r>
              <a:rPr lang="en-US" dirty="0"/>
              <a:t>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09600" y="6248400"/>
            <a:ext cx="5421313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©2015, McGraw-Hill Education,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450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Il </a:t>
            </a:r>
            <a:r>
              <a:rPr lang="en-US" altLang="en-US" sz="3800" dirty="0" err="1"/>
              <a:t>pluralismo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teorico</a:t>
            </a:r>
            <a:r>
              <a:rPr lang="en-US" altLang="en-US" sz="3800" dirty="0"/>
              <a:t> </a:t>
            </a:r>
            <a:r>
              <a:rPr lang="en-US" altLang="en-US" sz="3800" dirty="0" err="1"/>
              <a:t>della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sociologia</a:t>
            </a:r>
            <a:r>
              <a:rPr lang="en-US" altLang="en-US" sz="3800" dirty="0"/>
              <a:t> (2)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/>
              <a:t>Le </a:t>
            </a:r>
            <a:r>
              <a:rPr lang="en-US" altLang="en-US" dirty="0" err="1"/>
              <a:t>dimensioni</a:t>
            </a:r>
            <a:r>
              <a:rPr lang="en-US" altLang="en-US" dirty="0"/>
              <a:t> </a:t>
            </a:r>
            <a:r>
              <a:rPr lang="en-US" altLang="en-US" dirty="0" err="1"/>
              <a:t>chiave</a:t>
            </a:r>
            <a:r>
              <a:rPr lang="en-US" altLang="en-US" dirty="0"/>
              <a:t> </a:t>
            </a:r>
            <a:r>
              <a:rPr lang="en-US" altLang="en-US" dirty="0" err="1"/>
              <a:t>della</a:t>
            </a:r>
            <a:r>
              <a:rPr lang="en-US" altLang="en-US" dirty="0"/>
              <a:t> </a:t>
            </a:r>
            <a:r>
              <a:rPr lang="en-US" altLang="en-US" dirty="0" err="1"/>
              <a:t>teoria</a:t>
            </a:r>
            <a:r>
              <a:rPr lang="en-US" altLang="en-US" dirty="0"/>
              <a:t>:</a:t>
            </a:r>
          </a:p>
          <a:p>
            <a:pPr lvl="1" eaLnBrk="1" hangingPunct="1"/>
            <a:r>
              <a:rPr lang="en-US" altLang="en-US" dirty="0" err="1"/>
              <a:t>Consenso</a:t>
            </a:r>
            <a:r>
              <a:rPr lang="en-US" altLang="en-US" dirty="0"/>
              <a:t> e </a:t>
            </a:r>
            <a:r>
              <a:rPr lang="en-US" altLang="en-US" dirty="0" err="1"/>
              <a:t>conflitto</a:t>
            </a:r>
            <a:endParaRPr lang="en-US" altLang="en-US" dirty="0"/>
          </a:p>
          <a:p>
            <a:pPr lvl="1" eaLnBrk="1" hangingPunct="1"/>
            <a:r>
              <a:rPr lang="en-US" altLang="en-US" dirty="0" err="1"/>
              <a:t>Realtà</a:t>
            </a:r>
            <a:r>
              <a:rPr lang="en-US" altLang="en-US" dirty="0"/>
              <a:t> </a:t>
            </a:r>
            <a:r>
              <a:rPr lang="en-US" altLang="en-US" dirty="0" err="1"/>
              <a:t>oggettiva</a:t>
            </a:r>
            <a:r>
              <a:rPr lang="en-US" altLang="en-US" dirty="0"/>
              <a:t> e </a:t>
            </a:r>
            <a:r>
              <a:rPr lang="en-US" altLang="en-US" dirty="0" err="1"/>
              <a:t>soggettiva</a:t>
            </a:r>
            <a:endParaRPr lang="en-US" altLang="en-US" dirty="0"/>
          </a:p>
          <a:p>
            <a:pPr lvl="1" eaLnBrk="1" hangingPunct="1"/>
            <a:r>
              <a:rPr lang="en-US" altLang="en-US" dirty="0" err="1"/>
              <a:t>Analisi</a:t>
            </a:r>
            <a:r>
              <a:rPr lang="en-US" altLang="en-US" dirty="0"/>
              <a:t> </a:t>
            </a:r>
            <a:r>
              <a:rPr lang="en-US" altLang="en-US" dirty="0" err="1"/>
              <a:t>microsociologiche</a:t>
            </a:r>
            <a:r>
              <a:rPr lang="en-US" altLang="en-US" dirty="0"/>
              <a:t> e </a:t>
            </a:r>
            <a:r>
              <a:rPr lang="en-US" altLang="en-US" dirty="0" err="1"/>
              <a:t>macrosociologiche</a:t>
            </a:r>
            <a:endParaRPr lang="en-US" altLang="en-US" dirty="0"/>
          </a:p>
          <a:p>
            <a:pPr lvl="1" eaLnBrk="1" hangingPunct="1"/>
            <a:r>
              <a:rPr lang="en-US" altLang="en-US" dirty="0" err="1"/>
              <a:t>Azione</a:t>
            </a:r>
            <a:r>
              <a:rPr lang="en-US" altLang="en-US" dirty="0"/>
              <a:t> e </a:t>
            </a:r>
            <a:r>
              <a:rPr lang="en-US" altLang="en-US" dirty="0" err="1"/>
              <a:t>struttura</a:t>
            </a:r>
            <a:r>
              <a:rPr lang="en-US" altLang="en-US" dirty="0"/>
              <a:t> </a:t>
            </a:r>
            <a:r>
              <a:rPr lang="en-US" altLang="en-US" dirty="0" err="1"/>
              <a:t>sociale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BCC6787-BB6B-4A9E-9254-EE48460942B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8797" y="4114800"/>
            <a:ext cx="7924800" cy="241768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Analisi</a:t>
            </a:r>
            <a:r>
              <a:rPr lang="en-US" b="1" dirty="0"/>
              <a:t> </a:t>
            </a:r>
            <a:r>
              <a:rPr lang="en-US" b="1" dirty="0" err="1"/>
              <a:t>microsociologica</a:t>
            </a:r>
            <a:endParaRPr lang="en-US" b="1" dirty="0"/>
          </a:p>
          <a:p>
            <a:pPr>
              <a:defRPr/>
            </a:pPr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dedicata</a:t>
            </a:r>
            <a:r>
              <a:rPr lang="en-US" dirty="0"/>
              <a:t> </a:t>
            </a:r>
            <a:r>
              <a:rPr lang="en-US" dirty="0" err="1"/>
              <a:t>all’interazione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piccola</a:t>
            </a:r>
            <a:r>
              <a:rPr lang="en-US" dirty="0"/>
              <a:t> </a:t>
            </a:r>
            <a:r>
              <a:rPr lang="en-US" dirty="0" err="1"/>
              <a:t>scala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defRPr/>
            </a:pPr>
            <a:r>
              <a:rPr lang="en-US" b="1" dirty="0" err="1"/>
              <a:t>Analisi</a:t>
            </a:r>
            <a:r>
              <a:rPr lang="en-US" b="1" dirty="0"/>
              <a:t> </a:t>
            </a:r>
            <a:r>
              <a:rPr lang="en-US" b="1" dirty="0" err="1"/>
              <a:t>macrosociologica</a:t>
            </a:r>
            <a:endParaRPr lang="en-US" b="1" dirty="0"/>
          </a:p>
          <a:p>
            <a:pPr>
              <a:defRPr/>
            </a:pPr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sistemi</a:t>
            </a:r>
            <a:r>
              <a:rPr lang="en-US" dirty="0"/>
              <a:t> e </a:t>
            </a:r>
            <a:r>
              <a:rPr lang="en-US" dirty="0" err="1"/>
              <a:t>processi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larga</a:t>
            </a:r>
            <a:r>
              <a:rPr lang="en-US" dirty="0"/>
              <a:t> </a:t>
            </a:r>
            <a:r>
              <a:rPr lang="en-US" dirty="0" err="1"/>
              <a:t>scala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defRPr/>
            </a:pPr>
            <a:r>
              <a:rPr lang="en-US" b="1" dirty="0" err="1"/>
              <a:t>Analisi</a:t>
            </a:r>
            <a:r>
              <a:rPr lang="en-US" b="1" dirty="0"/>
              <a:t> </a:t>
            </a:r>
            <a:r>
              <a:rPr lang="en-US" b="1" dirty="0" err="1"/>
              <a:t>mesosociologica</a:t>
            </a:r>
            <a:endParaRPr lang="en-US" b="1" dirty="0"/>
          </a:p>
          <a:p>
            <a:pPr>
              <a:defRPr/>
            </a:pPr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focalizzata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un </a:t>
            </a:r>
            <a:r>
              <a:rPr lang="en-US" dirty="0" err="1"/>
              <a:t>punto</a:t>
            </a:r>
            <a:r>
              <a:rPr lang="en-US" dirty="0"/>
              <a:t> </a:t>
            </a:r>
            <a:r>
              <a:rPr lang="en-US" dirty="0" err="1"/>
              <a:t>qualsiasi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fenomeni</a:t>
            </a:r>
            <a:r>
              <a:rPr lang="en-US" dirty="0"/>
              <a:t> </a:t>
            </a:r>
            <a:r>
              <a:rPr lang="en-US" dirty="0" err="1"/>
              <a:t>sociali</a:t>
            </a:r>
            <a:r>
              <a:rPr lang="en-US" dirty="0"/>
              <a:t> molto </a:t>
            </a:r>
            <a:r>
              <a:rPr lang="en-US" dirty="0" err="1"/>
              <a:t>ampi</a:t>
            </a:r>
            <a:r>
              <a:rPr lang="en-US" dirty="0"/>
              <a:t> e molto </a:t>
            </a:r>
            <a:r>
              <a:rPr lang="en-US" dirty="0" err="1"/>
              <a:t>piccoli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1190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t-IT" altLang="it-IT"/>
              <a:t>Macro/Micro</a:t>
            </a:r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it-IT" altLang="it-IT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/>
              <a:t>Le </a:t>
            </a:r>
            <a:r>
              <a:rPr lang="it-IT" altLang="it-IT" u="sng"/>
              <a:t>teorie macrosociologiche </a:t>
            </a:r>
            <a:r>
              <a:rPr lang="it-IT" altLang="it-IT"/>
              <a:t>compiono un’analisi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/>
              <a:t>«di intere società, oppure delle istituzioni fondamentali o delle principali strutture di esse, come l’economia, la politica, il modo di produzione, lo stato, la stratificazione sociale» [Gallino 1993: 409];</a:t>
            </a:r>
          </a:p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6497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717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/>
              <a:t>Le </a:t>
            </a:r>
            <a:r>
              <a:rPr lang="it-IT" altLang="it-IT" u="sng"/>
              <a:t>teorie microsociologiche</a:t>
            </a:r>
            <a:r>
              <a:rPr lang="it-IT" altLang="it-IT"/>
              <a:t> si occupano «delle relazioni interpersonali, della dinamica del piccolo gruppo, dei fenomeni di interazione formale ed informale tra i membri di un’organizzazione» [Gallino 1993: 418]</a:t>
            </a:r>
          </a:p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9768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1267A9-916D-4DFC-8053-0C811216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000" dirty="0"/>
              <a:t>Azione / Struttura sociale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C86B41C5-A7B7-415F-A140-3481A491F314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53194335"/>
              </p:ext>
            </p:extLst>
          </p:nvPr>
        </p:nvGraphicFramePr>
        <p:xfrm>
          <a:off x="76200" y="1676400"/>
          <a:ext cx="8991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8481C4-ED1B-43EF-BE54-36E2D5A2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C43297D-A97E-4CC6-89BC-5F34992CD95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551D497-A15D-471C-AED5-8C25E1AC8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781231"/>
            <a:ext cx="2743200" cy="22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18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Il </a:t>
            </a:r>
            <a:r>
              <a:rPr lang="en-US" altLang="en-US" sz="3800" dirty="0" err="1"/>
              <a:t>pluralismo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teorico</a:t>
            </a:r>
            <a:r>
              <a:rPr lang="en-US" altLang="en-US" sz="3800" dirty="0"/>
              <a:t> </a:t>
            </a:r>
            <a:r>
              <a:rPr lang="en-US" altLang="en-US" sz="3800" dirty="0" err="1"/>
              <a:t>della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sociologia</a:t>
            </a:r>
            <a:r>
              <a:rPr lang="en-US" altLang="en-US" sz="3800" dirty="0"/>
              <a:t> (3)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Teorie</a:t>
            </a:r>
            <a:r>
              <a:rPr lang="en-US" altLang="en-US" dirty="0"/>
              <a:t> </a:t>
            </a:r>
            <a:r>
              <a:rPr lang="en-US" altLang="en-US" dirty="0" err="1"/>
              <a:t>struttural-funzionaliste</a:t>
            </a:r>
            <a:endParaRPr lang="en-US" altLang="en-US" dirty="0"/>
          </a:p>
          <a:p>
            <a:pPr lvl="2" eaLnBrk="1" hangingPunct="1"/>
            <a:r>
              <a:rPr lang="en-US" altLang="en-US" dirty="0" err="1"/>
              <a:t>Teorie</a:t>
            </a:r>
            <a:r>
              <a:rPr lang="en-US" altLang="en-US" dirty="0"/>
              <a:t> </a:t>
            </a:r>
            <a:r>
              <a:rPr lang="en-US" altLang="en-US" dirty="0" err="1"/>
              <a:t>incentrate</a:t>
            </a:r>
            <a:r>
              <a:rPr lang="en-US" altLang="en-US" dirty="0"/>
              <a:t> </a:t>
            </a:r>
            <a:r>
              <a:rPr lang="en-US" altLang="en-US" dirty="0" err="1"/>
              <a:t>sul</a:t>
            </a:r>
            <a:r>
              <a:rPr lang="en-US" altLang="en-US" dirty="0"/>
              <a:t> </a:t>
            </a:r>
            <a:r>
              <a:rPr lang="en-US" altLang="en-US" dirty="0" err="1"/>
              <a:t>consenso</a:t>
            </a:r>
            <a:r>
              <a:rPr lang="en-US" altLang="en-US" dirty="0"/>
              <a:t> e </a:t>
            </a:r>
            <a:r>
              <a:rPr lang="en-US" altLang="en-US" dirty="0" err="1"/>
              <a:t>l’interazione</a:t>
            </a:r>
            <a:r>
              <a:rPr lang="en-US" altLang="en-US" dirty="0"/>
              <a:t> </a:t>
            </a:r>
            <a:r>
              <a:rPr lang="en-US" altLang="en-US" dirty="0" err="1"/>
              <a:t>cooperativa</a:t>
            </a:r>
            <a:r>
              <a:rPr lang="en-US" altLang="en-US" dirty="0"/>
              <a:t> </a:t>
            </a:r>
            <a:r>
              <a:rPr lang="en-US" altLang="en-US" dirty="0" err="1"/>
              <a:t>nella</a:t>
            </a:r>
            <a:r>
              <a:rPr lang="en-US" altLang="en-US" dirty="0"/>
              <a:t> vita </a:t>
            </a:r>
            <a:r>
              <a:rPr lang="en-US" altLang="en-US" dirty="0" err="1"/>
              <a:t>sociale</a:t>
            </a:r>
            <a:r>
              <a:rPr lang="en-US" altLang="en-US" dirty="0"/>
              <a:t> (</a:t>
            </a:r>
            <a:r>
              <a:rPr lang="en-US" altLang="en-US" dirty="0" err="1"/>
              <a:t>dimensione</a:t>
            </a:r>
            <a:r>
              <a:rPr lang="en-US" altLang="en-US" dirty="0"/>
              <a:t> </a:t>
            </a:r>
            <a:r>
              <a:rPr lang="en-US" altLang="en-US" dirty="0" err="1"/>
              <a:t>dell’integrazione</a:t>
            </a:r>
            <a:r>
              <a:rPr lang="en-US" altLang="en-US" dirty="0"/>
              <a:t> </a:t>
            </a:r>
            <a:r>
              <a:rPr lang="en-US" altLang="en-US" dirty="0" err="1"/>
              <a:t>sociale</a:t>
            </a:r>
            <a:r>
              <a:rPr lang="en-US" altLang="en-US" dirty="0"/>
              <a:t>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F441780-E7EA-4EAC-A8CA-6C1CD826D8D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505200"/>
            <a:ext cx="7239000" cy="71913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Funzioni</a:t>
            </a:r>
            <a:r>
              <a:rPr lang="en-US" b="1" dirty="0"/>
              <a:t> </a:t>
            </a:r>
            <a:r>
              <a:rPr lang="en-US" b="1" dirty="0" err="1"/>
              <a:t>manifeste</a:t>
            </a:r>
            <a:endParaRPr lang="en-US" b="1" dirty="0"/>
          </a:p>
          <a:p>
            <a:pPr>
              <a:defRPr/>
            </a:pPr>
            <a:r>
              <a:rPr lang="en-US" dirty="0" err="1"/>
              <a:t>Conseguenze</a:t>
            </a:r>
            <a:r>
              <a:rPr lang="en-US" dirty="0"/>
              <a:t> </a:t>
            </a:r>
            <a:r>
              <a:rPr lang="en-US" dirty="0" err="1"/>
              <a:t>riconosciute</a:t>
            </a:r>
            <a:r>
              <a:rPr lang="en-US" dirty="0"/>
              <a:t> e volute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fenomeni</a:t>
            </a:r>
            <a:r>
              <a:rPr lang="en-US" dirty="0"/>
              <a:t> </a:t>
            </a:r>
            <a:r>
              <a:rPr lang="en-US" dirty="0" err="1"/>
              <a:t>sociali</a:t>
            </a:r>
            <a:r>
              <a:rPr lang="en-US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343400"/>
            <a:ext cx="8229600" cy="71913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Funzioni</a:t>
            </a:r>
            <a:r>
              <a:rPr lang="en-US" b="1" dirty="0"/>
              <a:t> </a:t>
            </a:r>
            <a:r>
              <a:rPr lang="en-US" b="1" dirty="0" err="1"/>
              <a:t>latenti</a:t>
            </a:r>
            <a:endParaRPr lang="en-US" b="1" dirty="0"/>
          </a:p>
          <a:p>
            <a:pPr>
              <a:defRPr/>
            </a:pPr>
            <a:r>
              <a:rPr lang="en-US" dirty="0" err="1"/>
              <a:t>Conseguenze</a:t>
            </a:r>
            <a:r>
              <a:rPr lang="en-US" dirty="0"/>
              <a:t> in </a:t>
            </a:r>
            <a:r>
              <a:rPr lang="en-US" dirty="0" err="1"/>
              <a:t>gran</a:t>
            </a:r>
            <a:r>
              <a:rPr lang="en-US" dirty="0"/>
              <a:t> parte non </a:t>
            </a:r>
            <a:r>
              <a:rPr lang="en-US" dirty="0" err="1"/>
              <a:t>riconosciute</a:t>
            </a:r>
            <a:r>
              <a:rPr lang="en-US" dirty="0"/>
              <a:t> </a:t>
            </a:r>
            <a:r>
              <a:rPr lang="en-US" dirty="0" err="1"/>
              <a:t>né</a:t>
            </a:r>
            <a:r>
              <a:rPr lang="en-US" dirty="0"/>
              <a:t> volute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fenomeni</a:t>
            </a:r>
            <a:r>
              <a:rPr lang="en-US" dirty="0"/>
              <a:t> </a:t>
            </a:r>
            <a:r>
              <a:rPr lang="en-US" dirty="0" err="1"/>
              <a:t>sociali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5181600"/>
            <a:ext cx="624840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Disfunzione</a:t>
            </a:r>
            <a:endParaRPr lang="en-US" b="1" dirty="0"/>
          </a:p>
          <a:p>
            <a:pPr>
              <a:defRPr/>
            </a:pPr>
            <a:r>
              <a:rPr lang="en-US" dirty="0" err="1"/>
              <a:t>Fenomeno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impedisce</a:t>
            </a:r>
            <a:r>
              <a:rPr lang="en-US" dirty="0"/>
              <a:t> o </a:t>
            </a:r>
            <a:r>
              <a:rPr lang="en-US" dirty="0" err="1"/>
              <a:t>distruba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funzionamento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un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suo</a:t>
            </a:r>
            <a:r>
              <a:rPr lang="en-US" dirty="0"/>
              <a:t> </a:t>
            </a:r>
            <a:r>
              <a:rPr lang="en-US" dirty="0" err="1"/>
              <a:t>insieme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09600" y="6248400"/>
            <a:ext cx="5421313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©2015, McGraw-Hill Education,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06477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Il </a:t>
            </a:r>
            <a:r>
              <a:rPr lang="en-US" altLang="en-US" sz="3800" dirty="0" err="1"/>
              <a:t>pluralismo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teorico</a:t>
            </a:r>
            <a:r>
              <a:rPr lang="en-US" altLang="en-US" sz="3800" dirty="0"/>
              <a:t> </a:t>
            </a:r>
            <a:r>
              <a:rPr lang="en-US" altLang="en-US" sz="3800" dirty="0" err="1"/>
              <a:t>della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sociologia</a:t>
            </a:r>
            <a:r>
              <a:rPr lang="en-US" altLang="en-US" sz="3800" dirty="0"/>
              <a:t> (4)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Teorie</a:t>
            </a:r>
            <a:r>
              <a:rPr lang="en-US" altLang="en-US" dirty="0"/>
              <a:t> del </a:t>
            </a:r>
            <a:r>
              <a:rPr lang="en-US" altLang="en-US" dirty="0" err="1"/>
              <a:t>conflitto</a:t>
            </a:r>
            <a:endParaRPr lang="en-US" altLang="en-US" dirty="0"/>
          </a:p>
          <a:p>
            <a:pPr lvl="2" eaLnBrk="1" hangingPunct="1"/>
            <a:r>
              <a:rPr lang="en-US" altLang="en-US" dirty="0" err="1"/>
              <a:t>Teorie</a:t>
            </a:r>
            <a:r>
              <a:rPr lang="en-US" altLang="en-US" dirty="0"/>
              <a:t> </a:t>
            </a:r>
            <a:r>
              <a:rPr lang="en-US" altLang="en-US" dirty="0" err="1"/>
              <a:t>incentrate</a:t>
            </a:r>
            <a:r>
              <a:rPr lang="en-US" altLang="en-US" dirty="0"/>
              <a:t> </a:t>
            </a:r>
            <a:r>
              <a:rPr lang="en-US" altLang="en-US" dirty="0" err="1"/>
              <a:t>sull’analisi</a:t>
            </a:r>
            <a:r>
              <a:rPr lang="en-US" altLang="en-US" dirty="0"/>
              <a:t> </a:t>
            </a:r>
            <a:r>
              <a:rPr lang="en-US" altLang="en-US" dirty="0" err="1"/>
              <a:t>dei</a:t>
            </a:r>
            <a:r>
              <a:rPr lang="en-US" altLang="en-US" dirty="0"/>
              <a:t> </a:t>
            </a:r>
            <a:r>
              <a:rPr lang="en-US" altLang="en-US" dirty="0" err="1"/>
              <a:t>conflitti</a:t>
            </a:r>
            <a:r>
              <a:rPr lang="en-US" altLang="en-US" dirty="0"/>
              <a:t>, del </a:t>
            </a:r>
            <a:r>
              <a:rPr lang="en-US" altLang="en-US" dirty="0" err="1"/>
              <a:t>potere</a:t>
            </a:r>
            <a:r>
              <a:rPr lang="en-US" altLang="en-US" dirty="0"/>
              <a:t> e </a:t>
            </a:r>
            <a:r>
              <a:rPr lang="en-US" altLang="en-US" dirty="0" err="1"/>
              <a:t>delle</a:t>
            </a:r>
            <a:r>
              <a:rPr lang="en-US" altLang="en-US" dirty="0"/>
              <a:t> </a:t>
            </a:r>
            <a:r>
              <a:rPr lang="en-US" altLang="en-US" dirty="0" err="1"/>
              <a:t>disuguaglianze</a:t>
            </a:r>
            <a:r>
              <a:rPr lang="en-US" altLang="en-US" dirty="0"/>
              <a:t>.</a:t>
            </a:r>
          </a:p>
          <a:p>
            <a:pPr eaLnBrk="1" hangingPunct="1"/>
            <a:r>
              <a:rPr lang="en-US" altLang="en-US" dirty="0" err="1"/>
              <a:t>Interazionismo</a:t>
            </a:r>
            <a:r>
              <a:rPr lang="en-US" altLang="en-US" dirty="0"/>
              <a:t> </a:t>
            </a:r>
            <a:r>
              <a:rPr lang="en-US" altLang="en-US" dirty="0" err="1"/>
              <a:t>simbolico</a:t>
            </a:r>
            <a:endParaRPr lang="en-US" altLang="en-US" dirty="0"/>
          </a:p>
          <a:p>
            <a:pPr lvl="2" eaLnBrk="1" hangingPunct="1"/>
            <a:r>
              <a:rPr lang="en-US" altLang="en-US" dirty="0" err="1"/>
              <a:t>Teoria</a:t>
            </a:r>
            <a:r>
              <a:rPr lang="en-US" altLang="en-US" dirty="0"/>
              <a:t> </a:t>
            </a:r>
            <a:r>
              <a:rPr lang="en-US" altLang="en-US" dirty="0" err="1"/>
              <a:t>incentrata</a:t>
            </a:r>
            <a:r>
              <a:rPr lang="en-US" altLang="en-US" dirty="0"/>
              <a:t> </a:t>
            </a:r>
            <a:r>
              <a:rPr lang="en-US" altLang="en-US" dirty="0" err="1"/>
              <a:t>su</a:t>
            </a:r>
            <a:r>
              <a:rPr lang="en-US" altLang="en-US" dirty="0"/>
              <a:t> come le </a:t>
            </a:r>
            <a:r>
              <a:rPr lang="en-US" altLang="en-US" dirty="0" err="1"/>
              <a:t>persone</a:t>
            </a:r>
            <a:r>
              <a:rPr lang="en-US" altLang="en-US" dirty="0"/>
              <a:t> </a:t>
            </a:r>
            <a:r>
              <a:rPr lang="en-US" altLang="en-US" dirty="0" err="1"/>
              <a:t>producono</a:t>
            </a:r>
            <a:r>
              <a:rPr lang="en-US" altLang="en-US" dirty="0"/>
              <a:t> e </a:t>
            </a:r>
            <a:r>
              <a:rPr lang="en-US" altLang="en-US" dirty="0" err="1"/>
              <a:t>utilizzano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</a:t>
            </a:r>
            <a:r>
              <a:rPr lang="en-US" altLang="en-US" dirty="0" err="1"/>
              <a:t>simboli</a:t>
            </a:r>
            <a:r>
              <a:rPr lang="en-US" altLang="en-US" dirty="0"/>
              <a:t> </a:t>
            </a:r>
            <a:r>
              <a:rPr lang="en-US" altLang="en-US" dirty="0" err="1"/>
              <a:t>nelle</a:t>
            </a:r>
            <a:r>
              <a:rPr lang="en-US" altLang="en-US" dirty="0"/>
              <a:t> </a:t>
            </a:r>
            <a:r>
              <a:rPr lang="en-US" altLang="en-US" dirty="0" err="1"/>
              <a:t>loro</a:t>
            </a:r>
            <a:r>
              <a:rPr lang="en-US" altLang="en-US" dirty="0"/>
              <a:t> </a:t>
            </a:r>
            <a:r>
              <a:rPr lang="en-US" altLang="en-US" dirty="0" err="1"/>
              <a:t>interazioni</a:t>
            </a:r>
            <a:r>
              <a:rPr lang="en-US" altLang="en-US" dirty="0"/>
              <a:t> </a:t>
            </a:r>
            <a:r>
              <a:rPr lang="en-US" altLang="en-US" dirty="0" err="1"/>
              <a:t>quotidiane</a:t>
            </a:r>
            <a:r>
              <a:rPr lang="en-US" altLang="en-US" dirty="0"/>
              <a:t>.</a:t>
            </a:r>
          </a:p>
          <a:p>
            <a:pPr eaLnBrk="1" hangingPunct="1"/>
            <a:r>
              <a:rPr lang="en-US" altLang="en-US" dirty="0" err="1"/>
              <a:t>Teorie</a:t>
            </a:r>
            <a:r>
              <a:rPr lang="en-US" altLang="en-US" dirty="0"/>
              <a:t> </a:t>
            </a:r>
            <a:r>
              <a:rPr lang="en-US" altLang="en-US" dirty="0" err="1"/>
              <a:t>femministe</a:t>
            </a:r>
            <a:r>
              <a:rPr lang="en-US" altLang="en-US" dirty="0"/>
              <a:t> e del </a:t>
            </a:r>
            <a:r>
              <a:rPr lang="en-US" altLang="en-US" dirty="0" err="1"/>
              <a:t>Genere</a:t>
            </a:r>
            <a:r>
              <a:rPr lang="en-US" altLang="en-US" dirty="0"/>
              <a:t>.</a:t>
            </a:r>
          </a:p>
          <a:p>
            <a:pPr marL="776288" lvl="3" indent="-319088" eaLnBrk="1" hangingPunct="1">
              <a:spcBef>
                <a:spcPts val="700"/>
              </a:spcBef>
              <a:buSzPct val="60000"/>
              <a:buFont typeface="Wingdings" pitchFamily="2" charset="2"/>
              <a:buChar char=""/>
            </a:pPr>
            <a:r>
              <a:rPr lang="en-US" altLang="en-US" sz="2300" dirty="0" err="1"/>
              <a:t>Teorie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incentrate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sull’analisi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delle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disuguaglianze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sociali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dovute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alle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differenze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sessuali</a:t>
            </a:r>
            <a:r>
              <a:rPr lang="en-US" altLang="en-US" sz="2300" dirty="0"/>
              <a:t> e sui </a:t>
            </a:r>
            <a:r>
              <a:rPr lang="en-US" altLang="en-US" sz="2300" dirty="0" err="1"/>
              <a:t>processi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costruzione</a:t>
            </a:r>
            <a:r>
              <a:rPr lang="en-US" altLang="en-US" sz="2300" dirty="0"/>
              <a:t> del </a:t>
            </a:r>
            <a:r>
              <a:rPr lang="en-US" altLang="en-US" sz="2300" dirty="0" err="1"/>
              <a:t>maschile</a:t>
            </a:r>
            <a:r>
              <a:rPr lang="en-US" altLang="en-US" sz="2300" dirty="0"/>
              <a:t> e del </a:t>
            </a:r>
            <a:r>
              <a:rPr lang="en-US" altLang="en-US" sz="2300" dirty="0" err="1"/>
              <a:t>femminile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nella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società</a:t>
            </a:r>
            <a:r>
              <a:rPr lang="en-US" altLang="en-US" sz="2300" dirty="0"/>
              <a:t>.</a:t>
            </a:r>
          </a:p>
          <a:p>
            <a:pPr eaLnBrk="1" hangingPunct="1">
              <a:buNone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26309F6D-263F-4CFF-914B-0143C0E6E10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09600" y="6248400"/>
            <a:ext cx="5421313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©2015, McGraw-Hill Education,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84370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 anchor="b"/>
          <a:lstStyle/>
          <a:p>
            <a:r>
              <a:rPr lang="en-US" altLang="en-US" sz="4000" dirty="0" err="1"/>
              <a:t>Sociologia</a:t>
            </a:r>
            <a:r>
              <a:rPr lang="en-US" altLang="en-US" sz="4000" dirty="0"/>
              <a:t> e </a:t>
            </a:r>
            <a:r>
              <a:rPr lang="en-US" altLang="en-US" sz="4000" dirty="0" err="1"/>
              <a:t>cambiamento</a:t>
            </a:r>
            <a:r>
              <a:rPr lang="en-US" altLang="en-US" sz="4000" dirty="0"/>
              <a:t> </a:t>
            </a:r>
            <a:r>
              <a:rPr lang="en-US" altLang="en-US" sz="4000"/>
              <a:t>sociale</a:t>
            </a:r>
            <a:endParaRPr lang="en-US" alt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lvl="1"/>
            <a:r>
              <a:rPr lang="en-US" altLang="en-US" dirty="0" err="1"/>
              <a:t>Dalla</a:t>
            </a:r>
            <a:r>
              <a:rPr lang="en-US" altLang="en-US" dirty="0"/>
              <a:t> </a:t>
            </a:r>
            <a:r>
              <a:rPr lang="en-US" altLang="en-US" dirty="0" err="1"/>
              <a:t>modernità</a:t>
            </a:r>
            <a:r>
              <a:rPr lang="en-US" altLang="en-US" dirty="0"/>
              <a:t> </a:t>
            </a:r>
            <a:r>
              <a:rPr lang="en-US" altLang="en-US" dirty="0" err="1"/>
              <a:t>alla</a:t>
            </a:r>
            <a:r>
              <a:rPr lang="en-US" altLang="en-US" dirty="0"/>
              <a:t> </a:t>
            </a:r>
            <a:r>
              <a:rPr lang="en-US" altLang="en-US" dirty="0" err="1"/>
              <a:t>postmodernità</a:t>
            </a:r>
            <a:r>
              <a:rPr lang="en-US" altLang="en-US" dirty="0"/>
              <a:t>.</a:t>
            </a:r>
          </a:p>
          <a:p>
            <a:pPr lvl="1">
              <a:buNone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D41B1C0B-7000-4CD5-9C6F-9A6FE74CDC3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2861310"/>
            <a:ext cx="5943600" cy="16344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Postmodernità</a:t>
            </a:r>
            <a:endParaRPr lang="en-US" b="1" dirty="0"/>
          </a:p>
          <a:p>
            <a:pPr>
              <a:defRPr/>
            </a:pP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storica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ha </a:t>
            </a:r>
            <a:r>
              <a:rPr lang="en-US" dirty="0" err="1"/>
              <a:t>inizio</a:t>
            </a:r>
            <a:r>
              <a:rPr lang="en-US" dirty="0"/>
              <a:t> a </a:t>
            </a:r>
            <a:r>
              <a:rPr lang="en-US" dirty="0" err="1"/>
              <a:t>metà</a:t>
            </a:r>
            <a:r>
              <a:rPr lang="en-US" dirty="0"/>
              <a:t> del XX </a:t>
            </a:r>
            <a:r>
              <a:rPr lang="en-US" dirty="0" err="1"/>
              <a:t>secolo</a:t>
            </a:r>
            <a:r>
              <a:rPr lang="en-US" dirty="0"/>
              <a:t>, </a:t>
            </a:r>
            <a:r>
              <a:rPr lang="en-US" dirty="0" err="1"/>
              <a:t>caratterizzata</a:t>
            </a:r>
            <a:r>
              <a:rPr lang="en-US" dirty="0"/>
              <a:t> </a:t>
            </a:r>
            <a:r>
              <a:rPr lang="en-US" dirty="0" err="1"/>
              <a:t>dall’ascesa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economie</a:t>
            </a:r>
            <a:r>
              <a:rPr lang="en-US" dirty="0"/>
              <a:t> </a:t>
            </a:r>
            <a:r>
              <a:rPr lang="en-US" dirty="0" err="1"/>
              <a:t>basate</a:t>
            </a:r>
            <a:r>
              <a:rPr lang="en-US" dirty="0"/>
              <a:t> </a:t>
            </a:r>
            <a:r>
              <a:rPr lang="en-US" dirty="0" err="1"/>
              <a:t>sulle</a:t>
            </a:r>
            <a:r>
              <a:rPr lang="en-US" dirty="0"/>
              <a:t> </a:t>
            </a:r>
            <a:r>
              <a:rPr lang="en-US" dirty="0" err="1"/>
              <a:t>informazioni</a:t>
            </a:r>
            <a:r>
              <a:rPr lang="en-US" dirty="0"/>
              <a:t> e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frammentazione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credenze</a:t>
            </a:r>
            <a:r>
              <a:rPr lang="en-US" dirty="0"/>
              <a:t> </a:t>
            </a:r>
            <a:r>
              <a:rPr lang="en-US" dirty="0" err="1"/>
              <a:t>politiche</a:t>
            </a:r>
            <a:r>
              <a:rPr lang="en-US" dirty="0"/>
              <a:t> e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metodi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conoscenza</a:t>
            </a:r>
            <a:r>
              <a:rPr lang="en-US" dirty="0"/>
              <a:t>.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09600" y="6248400"/>
            <a:ext cx="5421313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©2015, McGraw-Hill Education,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62534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dirty="0"/>
              <a:t>Sociologia come disciplina</a:t>
            </a:r>
            <a:br>
              <a:rPr lang="it-IT" altLang="it-IT" sz="3200" dirty="0"/>
            </a:br>
            <a:r>
              <a:rPr lang="it-IT" altLang="it-IT" sz="3200" dirty="0"/>
              <a:t>multi-paradigmatica</a:t>
            </a:r>
          </a:p>
        </p:txBody>
      </p:sp>
      <p:sp>
        <p:nvSpPr>
          <p:cNvPr id="4099" name="Segnaposto contenuto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62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/>
              <a:t>Nella teoria sociologica, coesistono diverse prospettive teoriche, diverse “visioni che orientano”, senza che alcuna di queste prospettive possa considerarsi esclusiva o superiore alle altre.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97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 cos’è la sociologia?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C43297D-A97E-4CC6-89BC-5F34992CD95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/>
          <p:cNvSpPr txBox="1">
            <a:spLocks noGrp="1"/>
          </p:cNvSpPr>
          <p:nvPr>
            <p:ph sz="quarter" idx="1"/>
          </p:nvPr>
        </p:nvSpPr>
        <p:spPr>
          <a:xfrm>
            <a:off x="612648" y="1600200"/>
            <a:ext cx="8153400" cy="16827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indent="0">
              <a:buNone/>
              <a:defRPr/>
            </a:pPr>
            <a:r>
              <a:rPr lang="en-US" b="1" dirty="0"/>
              <a:t>La </a:t>
            </a:r>
            <a:r>
              <a:rPr lang="en-US" b="1" dirty="0" err="1"/>
              <a:t>sociologia</a:t>
            </a:r>
            <a:r>
              <a:rPr lang="en-US" b="1" dirty="0"/>
              <a:t> è:</a:t>
            </a:r>
          </a:p>
          <a:p>
            <a:pPr>
              <a:defRPr/>
            </a:pPr>
            <a:r>
              <a:rPr lang="en-US" dirty="0"/>
              <a:t>Lo studio SCIENTIFICO della </a:t>
            </a:r>
            <a:r>
              <a:rPr lang="en-US" dirty="0" err="1"/>
              <a:t>società</a:t>
            </a:r>
            <a:r>
              <a:rPr lang="en-US" dirty="0"/>
              <a:t>, </a:t>
            </a:r>
            <a:r>
              <a:rPr lang="en-US" dirty="0" err="1"/>
              <a:t>delle</a:t>
            </a:r>
            <a:r>
              <a:rPr lang="en-US" dirty="0"/>
              <a:t> sue </a:t>
            </a:r>
            <a:r>
              <a:rPr lang="en-US" dirty="0" err="1"/>
              <a:t>istituzioni</a:t>
            </a:r>
            <a:r>
              <a:rPr lang="en-US" dirty="0"/>
              <a:t> e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rapporti</a:t>
            </a:r>
            <a:r>
              <a:rPr lang="en-US" dirty="0"/>
              <a:t> </a:t>
            </a:r>
            <a:r>
              <a:rPr lang="en-US" dirty="0" err="1"/>
              <a:t>sociali</a:t>
            </a:r>
            <a:endParaRPr lang="en-US" dirty="0"/>
          </a:p>
        </p:txBody>
      </p:sp>
      <p:sp>
        <p:nvSpPr>
          <p:cNvPr id="8" name="Rettangolo arrotondato 7"/>
          <p:cNvSpPr/>
          <p:nvPr/>
        </p:nvSpPr>
        <p:spPr>
          <a:xfrm>
            <a:off x="533400" y="3352800"/>
            <a:ext cx="8305800" cy="3352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2400" dirty="0"/>
              <a:t>La SOCIOLOGIA è quella disciplina che studia con metodo scientifico come le diverse forme di vita  umana associata (interazioni, relazioni, rapporti sociali, istituzioni ecc.) influenzino il nostro comportamento, il nostro modo di pensare e vivere, allo scopo di costruire un sapere teorico (razionale e sistematico) su come “funziona” il mondo degli uomini </a:t>
            </a:r>
          </a:p>
          <a:p>
            <a:r>
              <a:rPr lang="it-IT" sz="2400" dirty="0"/>
              <a:t>(Giddens, 2006, Fondamenti di Sociologia)</a:t>
            </a:r>
          </a:p>
        </p:txBody>
      </p:sp>
    </p:spTree>
    <p:extLst>
      <p:ext uri="{BB962C8B-B14F-4D97-AF65-F5344CB8AC3E}">
        <p14:creationId xmlns:p14="http://schemas.microsoft.com/office/powerpoint/2010/main" val="2536554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it-IT" altLang="it-IT" sz="3200"/>
              <a:t>Che cos’è un paradigma?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6720" y="1600200"/>
            <a:ext cx="8229600" cy="5181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it-IT" sz="2800" dirty="0"/>
              <a:t>Un paradigma scientifico deve avere le seguenti caratteristiche: </a:t>
            </a:r>
          </a:p>
          <a:p>
            <a:pPr marL="514350" indent="-514350" eaLnBrk="1" hangingPunct="1">
              <a:buFont typeface="Wingdings" panose="05000000000000000000" pitchFamily="2" charset="2"/>
              <a:buAutoNum type="alphaLcParenR"/>
              <a:defRPr/>
            </a:pPr>
            <a:r>
              <a:rPr lang="it-IT" sz="2800" dirty="0"/>
              <a:t>essere condiviso e riconosciuto dalla comunità scientifica di una certa disciplina; </a:t>
            </a:r>
          </a:p>
          <a:p>
            <a:pPr marL="514350" indent="-514350" eaLnBrk="1" hangingPunct="1">
              <a:buFont typeface="Wingdings" panose="05000000000000000000" pitchFamily="2" charset="2"/>
              <a:buAutoNum type="alphaLcParenR"/>
              <a:defRPr/>
            </a:pPr>
            <a:r>
              <a:rPr lang="it-IT" sz="2800" dirty="0"/>
              <a:t>fondarsi sulle acquisizioni precedenti della disciplina; </a:t>
            </a:r>
          </a:p>
          <a:p>
            <a:pPr marL="514350" indent="-514350" eaLnBrk="1" hangingPunct="1">
              <a:buFont typeface="Wingdings" panose="05000000000000000000" pitchFamily="2" charset="2"/>
              <a:buAutoNum type="alphaLcParenR"/>
              <a:defRPr/>
            </a:pPr>
            <a:r>
              <a:rPr lang="it-IT" sz="2800" dirty="0"/>
              <a:t>indirizzare la ricerca empirica in 3 aspetti: nell’individuare i fenomeni rilevanti da studiare; nel formulare ipotesi che spieghino il fenomeno studiato; nel </a:t>
            </a:r>
            <a:r>
              <a:rPr lang="it-IT" sz="2800" dirty="0" err="1"/>
              <a:t>costrire</a:t>
            </a:r>
            <a:r>
              <a:rPr lang="it-IT" sz="2800" dirty="0"/>
              <a:t> di tecniche di ricerca adatte (</a:t>
            </a:r>
            <a:r>
              <a:rPr lang="it-IT" sz="2800" dirty="0" err="1"/>
              <a:t>Kuhn</a:t>
            </a:r>
            <a:r>
              <a:rPr lang="it-IT" sz="2800" dirty="0"/>
              <a:t> 1969)</a:t>
            </a:r>
          </a:p>
          <a:p>
            <a:pPr eaLnBrk="1" hangingPunct="1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2790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2819"/>
              </p:ext>
            </p:extLst>
          </p:nvPr>
        </p:nvGraphicFramePr>
        <p:xfrm>
          <a:off x="381000" y="76200"/>
          <a:ext cx="8229600" cy="66140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478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Teorie sociologiche a</a:t>
                      </a:r>
                      <a:r>
                        <a:rPr lang="it-IT" sz="20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confronto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Fonte: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Wallace R.A., </a:t>
                      </a:r>
                      <a:r>
                        <a:rPr lang="it-IT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Wolf</a:t>
                      </a:r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A. </a:t>
                      </a:r>
                      <a:r>
                        <a:rPr lang="it-IT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(2008)</a:t>
                      </a:r>
                      <a:endParaRPr lang="it-IT" sz="2000" dirty="0">
                        <a:latin typeface="+mn-lt"/>
                      </a:endParaRPr>
                    </a:p>
                  </a:txBody>
                  <a:tcPr marT="45708" marB="45708"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i="1" dirty="0">
                          <a:latin typeface="+mn-lt"/>
                        </a:rPr>
                        <a:t>Livello di</a:t>
                      </a:r>
                      <a:r>
                        <a:rPr lang="it-IT" sz="2000" i="1" baseline="0" dirty="0">
                          <a:latin typeface="+mn-lt"/>
                        </a:rPr>
                        <a:t> analisi</a:t>
                      </a:r>
                      <a:endParaRPr lang="it-IT" sz="2000" i="1" dirty="0">
                        <a:latin typeface="+mn-lt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i="1" dirty="0">
                          <a:latin typeface="+mn-lt"/>
                          <a:ea typeface="Times New Roman"/>
                          <a:cs typeface="Times New Roman"/>
                        </a:rPr>
                        <a:t>Macro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i="1" dirty="0">
                          <a:latin typeface="+mn-lt"/>
                          <a:ea typeface="Times New Roman"/>
                          <a:cs typeface="Times New Roman"/>
                        </a:rPr>
                        <a:t>Micro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86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it-IT" sz="2000" dirty="0">
                        <a:latin typeface="+mn-lt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Funzionalismo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Teorie del conflitto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Interazionismo simbolico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Fenomenologia</a:t>
                      </a:r>
                    </a:p>
                    <a:p>
                      <a:pPr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Teorie della scelta razionale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i="1" dirty="0">
                          <a:latin typeface="+mn-lt"/>
                          <a:ea typeface="Times New Roman"/>
                          <a:cs typeface="Times New Roman"/>
                        </a:rPr>
                        <a:t>Concezione degli esseri umani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i="1" dirty="0">
                          <a:latin typeface="+mn-lt"/>
                        </a:rPr>
                        <a:t>Prevedibili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it-IT" sz="2000" i="1" dirty="0">
                        <a:latin typeface="+mn-lt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i="1" dirty="0">
                          <a:latin typeface="+mn-lt"/>
                        </a:rPr>
                        <a:t>Creativi</a:t>
                      </a:r>
                      <a:r>
                        <a:rPr lang="it-IT" sz="2000" i="1" baseline="0" dirty="0">
                          <a:latin typeface="+mn-lt"/>
                        </a:rPr>
                        <a:t>  </a:t>
                      </a:r>
                      <a:endParaRPr lang="it-IT" sz="2000" i="1" dirty="0">
                        <a:latin typeface="+mn-lt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0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it-IT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Funzionalismo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Teoria del conflitto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Teorie della scelta razionale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Interazionismo simbolico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Fenomenologia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i="1" dirty="0">
                          <a:latin typeface="+mn-lt"/>
                          <a:ea typeface="Times New Roman"/>
                          <a:cs typeface="Times New Roman"/>
                        </a:rPr>
                        <a:t>Motivazione dell’azione sociale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i="1" dirty="0">
                          <a:latin typeface="+mn-lt"/>
                        </a:rPr>
                        <a:t>Valori</a:t>
                      </a: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i="1" dirty="0">
                          <a:latin typeface="+mn-lt"/>
                        </a:rPr>
                        <a:t>Interessi</a:t>
                      </a:r>
                      <a:r>
                        <a:rPr lang="it-IT" sz="2000" i="1" baseline="0" dirty="0">
                          <a:latin typeface="+mn-lt"/>
                        </a:rPr>
                        <a:t> </a:t>
                      </a:r>
                      <a:endParaRPr lang="it-IT" sz="2000" i="1" dirty="0">
                        <a:latin typeface="+mn-lt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90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it-IT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Funzionalismo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Fenomenologia Interazionismo simbolico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Teoria del conflitto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latin typeface="+mn-lt"/>
                          <a:ea typeface="Times New Roman"/>
                          <a:cs typeface="Times New Roman"/>
                        </a:rPr>
                        <a:t>Teorie della scelta razionale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30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304800"/>
            <a:ext cx="8540750" cy="6324599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i="1" dirty="0"/>
              <a:t>Dimensioni disciplinari che distinguono l’identità della Sociologia</a:t>
            </a:r>
            <a:r>
              <a:rPr lang="it-IT" sz="2800" dirty="0"/>
              <a:t>: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28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dirty="0"/>
              <a:t>AREA TEORICA, AREA EMPIRICA, AREA OPERATIVA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it-IT" sz="2800" i="1" dirty="0"/>
              <a:t>area teorica</a:t>
            </a:r>
            <a:r>
              <a:rPr lang="it-IT" sz="2800" dirty="0"/>
              <a:t>. Ogni teoria è uno strumento di conoscenza parziale, relativamente autonomo rispetto ad altre teorie, la cui validità è data dalla sua capacità di fornire modelli utili all’interpretazione di fenomeni sociali. All’area teorica spetta il compito di dettare all’area empirica le linee guida concettuali e le ipotesi da verificare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791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540750" cy="4964642"/>
          </a:xfrm>
        </p:spPr>
        <p:txBody>
          <a:bodyPr/>
          <a:lstStyle/>
          <a:p>
            <a:pPr eaLnBrk="1" hangingPunct="1">
              <a:defRPr/>
            </a:pPr>
            <a:r>
              <a:rPr lang="it-IT" i="1" dirty="0"/>
              <a:t>area empirica</a:t>
            </a:r>
            <a:r>
              <a:rPr lang="it-IT" dirty="0"/>
              <a:t>. È l’area della ricerca (esperienza pratica, osservazione). Può confermare le ipotesi di partenza (= verifica) o modificarle (= scoperta), attraverso una logica di scavo analitico che procede attraverso specifiche regole scientifiche.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dirty="0"/>
          </a:p>
          <a:p>
            <a:pPr eaLnBrk="1" hangingPunct="1">
              <a:defRPr/>
            </a:pPr>
            <a:r>
              <a:rPr lang="it-IT" i="1" dirty="0"/>
              <a:t>area operativa</a:t>
            </a:r>
            <a:r>
              <a:rPr lang="it-IT" dirty="0"/>
              <a:t>. È la traduzione in prassi dei risultati del processo investigativo.</a:t>
            </a:r>
          </a:p>
          <a:p>
            <a:pPr eaLnBrk="1" hangingPunct="1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9458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Il </a:t>
            </a:r>
            <a:r>
              <a:rPr lang="en-US" altLang="en-US" sz="3800" dirty="0" err="1"/>
              <a:t>terreno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comune</a:t>
            </a:r>
            <a:r>
              <a:rPr lang="en-US" altLang="en-US" sz="3800" dirty="0"/>
              <a:t> </a:t>
            </a:r>
            <a:r>
              <a:rPr lang="en-US" altLang="en-US" sz="3800" dirty="0" err="1"/>
              <a:t>della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sociologia</a:t>
            </a:r>
            <a:endParaRPr lang="en-US" altLang="en-US" sz="3800" dirty="0"/>
          </a:p>
        </p:txBody>
      </p:sp>
      <p:sp>
        <p:nvSpPr>
          <p:cNvPr id="27651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Cultura</a:t>
            </a:r>
            <a:endParaRPr lang="en-US" altLang="en-US" dirty="0"/>
          </a:p>
          <a:p>
            <a:pPr eaLnBrk="1" hangingPunct="1"/>
            <a:r>
              <a:rPr lang="en-US" altLang="en-US" dirty="0" err="1"/>
              <a:t>Struttura</a:t>
            </a:r>
            <a:endParaRPr lang="en-US" altLang="en-US" dirty="0"/>
          </a:p>
          <a:p>
            <a:pPr eaLnBrk="1" hangingPunct="1"/>
            <a:r>
              <a:rPr lang="en-US" altLang="en-US" dirty="0" err="1"/>
              <a:t>Potere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4A5DDCD7-598F-474E-ADB7-BCBD37AA0BE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1752600"/>
            <a:ext cx="4953000" cy="16344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Cultura</a:t>
            </a:r>
            <a:endParaRPr lang="en-US" b="1" dirty="0"/>
          </a:p>
          <a:p>
            <a:pPr>
              <a:defRPr/>
            </a:pPr>
            <a:r>
              <a:rPr lang="en-US" dirty="0" err="1"/>
              <a:t>Insieme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valori</a:t>
            </a:r>
            <a:r>
              <a:rPr lang="en-US" dirty="0"/>
              <a:t>, </a:t>
            </a:r>
            <a:r>
              <a:rPr lang="en-US" dirty="0" err="1"/>
              <a:t>credenze</a:t>
            </a:r>
            <a:r>
              <a:rPr lang="en-US" dirty="0"/>
              <a:t>, </a:t>
            </a:r>
            <a:r>
              <a:rPr lang="en-US" dirty="0" err="1"/>
              <a:t>norme</a:t>
            </a:r>
            <a:r>
              <a:rPr lang="en-US" dirty="0"/>
              <a:t>, </a:t>
            </a:r>
            <a:r>
              <a:rPr lang="en-US" dirty="0" err="1"/>
              <a:t>linguaggi</a:t>
            </a:r>
            <a:r>
              <a:rPr lang="en-US" dirty="0"/>
              <a:t>, </a:t>
            </a:r>
            <a:r>
              <a:rPr lang="en-US" dirty="0" err="1"/>
              <a:t>comportamenti</a:t>
            </a:r>
            <a:r>
              <a:rPr lang="en-US" dirty="0"/>
              <a:t> e </a:t>
            </a:r>
            <a:r>
              <a:rPr lang="en-US" dirty="0" err="1"/>
              <a:t>oggetti</a:t>
            </a:r>
            <a:r>
              <a:rPr lang="en-US" dirty="0"/>
              <a:t> </a:t>
            </a:r>
            <a:r>
              <a:rPr lang="en-US" dirty="0" err="1"/>
              <a:t>materiali</a:t>
            </a:r>
            <a:r>
              <a:rPr lang="en-US" dirty="0"/>
              <a:t> </a:t>
            </a:r>
            <a:r>
              <a:rPr lang="en-US" dirty="0" err="1"/>
              <a:t>condivisi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un </a:t>
            </a:r>
            <a:r>
              <a:rPr lang="en-US" dirty="0" err="1"/>
              <a:t>gruppo</a:t>
            </a:r>
            <a:r>
              <a:rPr lang="en-US" dirty="0"/>
              <a:t> e </a:t>
            </a:r>
            <a:r>
              <a:rPr lang="en-US" dirty="0" err="1"/>
              <a:t>trasmessi</a:t>
            </a:r>
            <a:r>
              <a:rPr lang="en-US" dirty="0"/>
              <a:t> </a:t>
            </a:r>
            <a:r>
              <a:rPr lang="en-US" dirty="0" err="1"/>
              <a:t>socialmente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generazione</a:t>
            </a:r>
            <a:r>
              <a:rPr lang="en-US" dirty="0"/>
              <a:t> </a:t>
            </a:r>
            <a:r>
              <a:rPr lang="en-US" dirty="0" err="1"/>
              <a:t>all’altra</a:t>
            </a:r>
            <a:r>
              <a:rPr lang="en-US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3581400"/>
            <a:ext cx="495300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Struttura</a:t>
            </a:r>
            <a:endParaRPr lang="en-US" b="1" dirty="0"/>
          </a:p>
          <a:p>
            <a:pPr>
              <a:defRPr/>
            </a:pPr>
            <a:r>
              <a:rPr lang="en-US" dirty="0" err="1"/>
              <a:t>Modelli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comportamenti</a:t>
            </a:r>
            <a:r>
              <a:rPr lang="en-US" dirty="0"/>
              <a:t> </a:t>
            </a:r>
            <a:r>
              <a:rPr lang="en-US" dirty="0" err="1"/>
              <a:t>ricorrenti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vita </a:t>
            </a:r>
            <a:r>
              <a:rPr lang="en-US" dirty="0" err="1"/>
              <a:t>sociale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76600" y="4769644"/>
            <a:ext cx="495300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Potere</a:t>
            </a:r>
            <a:endParaRPr lang="en-US" b="1" dirty="0"/>
          </a:p>
          <a:p>
            <a:pPr>
              <a:defRPr/>
            </a:pPr>
            <a:r>
              <a:rPr lang="en-US" dirty="0"/>
              <a:t>La </a:t>
            </a:r>
            <a:r>
              <a:rPr lang="en-US" dirty="0" err="1"/>
              <a:t>capacità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raggiungere</a:t>
            </a:r>
            <a:r>
              <a:rPr lang="en-US" dirty="0"/>
              <a:t> un </a:t>
            </a:r>
            <a:r>
              <a:rPr lang="en-US" dirty="0" err="1"/>
              <a:t>obiettivo</a:t>
            </a:r>
            <a:r>
              <a:rPr lang="en-US" dirty="0"/>
              <a:t> </a:t>
            </a:r>
            <a:r>
              <a:rPr lang="en-US" dirty="0" err="1"/>
              <a:t>prefissato</a:t>
            </a:r>
            <a:r>
              <a:rPr lang="en-US" dirty="0"/>
              <a:t> </a:t>
            </a:r>
            <a:r>
              <a:rPr lang="en-US" dirty="0" err="1"/>
              <a:t>malgrado</a:t>
            </a:r>
            <a:r>
              <a:rPr lang="en-US" dirty="0"/>
              <a:t> </a:t>
            </a:r>
            <a:r>
              <a:rPr lang="en-US" dirty="0" err="1"/>
              <a:t>l’opposizione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altri</a:t>
            </a:r>
            <a:r>
              <a:rPr lang="en-US" dirty="0"/>
              <a:t>.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09600" y="6248400"/>
            <a:ext cx="5421313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©2015, McGraw-Hill Education, Inc. All Rights Reserved.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0029-9EE3-4546-9D73-DA498DBE077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8610600" cy="58674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28600" y="5791200"/>
            <a:ext cx="8686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Data in this report is drawn from the panel wave conducted March 19 to March 24, 2020. A total</a:t>
            </a:r>
          </a:p>
          <a:p>
            <a:pPr algn="ctr"/>
            <a:r>
              <a:rPr lang="en-US" sz="1400" b="1" dirty="0"/>
              <a:t>of 11,537 panelists responded out of 15,433 who were sampled, for a response rate of 75%</a:t>
            </a:r>
          </a:p>
        </p:txBody>
      </p:sp>
    </p:spTree>
    <p:extLst>
      <p:ext uri="{BB962C8B-B14F-4D97-AF65-F5344CB8AC3E}">
        <p14:creationId xmlns:p14="http://schemas.microsoft.com/office/powerpoint/2010/main" val="89874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0029-9EE3-4546-9D73-DA498DBE077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7848600" cy="2133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21992"/>
            <a:ext cx="7239000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6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dirty="0"/>
              <a:t>La </a:t>
            </a:r>
            <a:r>
              <a:rPr lang="en-US" altLang="en-US" dirty="0" err="1"/>
              <a:t>prospettiva</a:t>
            </a:r>
            <a:r>
              <a:rPr lang="en-US" altLang="en-US" dirty="0"/>
              <a:t> </a:t>
            </a:r>
            <a:r>
              <a:rPr lang="en-US" altLang="en-US" dirty="0" err="1"/>
              <a:t>sociologica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F78BE3D5-D57A-4649-9FCB-5321F36938FB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2293" name="Content Placeholder 4"/>
          <p:cNvSpPr>
            <a:spLocks noGrp="1"/>
          </p:cNvSpPr>
          <p:nvPr>
            <p:ph sz="quarter" idx="1"/>
          </p:nvPr>
        </p:nvSpPr>
        <p:spPr>
          <a:xfrm>
            <a:off x="454152" y="1497775"/>
            <a:ext cx="8153400" cy="44958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8090093" cy="3174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Sociologia e buon senso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/>
              <a:t>Siamo tutti sociologi?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SENSO COMUNE: comprensione del mondo per come appare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altLang="en-US" sz="3200" dirty="0"/>
              <a:t>La sociologia deve adottare una prospettiva scientifica</a:t>
            </a:r>
          </a:p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7C43297D-A97E-4CC6-89BC-5F34992CD95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1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4000"/>
              <a:t>L’immaginazione sociologica </a:t>
            </a:r>
            <a:br>
              <a:rPr lang="it-IT" sz="4000"/>
            </a:br>
            <a:r>
              <a:rPr lang="it-IT" sz="2800"/>
              <a:t>(Charles Wright Mills, 1916-1962)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7499"/>
            <a:ext cx="6629400" cy="927101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600" dirty="0"/>
              <a:t>La capacità di guardare i fatti sociali da un punto di vista diverso dal senso comune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sz="2600" dirty="0"/>
          </a:p>
          <a:p>
            <a:pPr eaLnBrk="1" hangingPunct="1">
              <a:buFont typeface="Wingdings" pitchFamily="2" charset="2"/>
              <a:buNone/>
              <a:defRPr/>
            </a:pPr>
            <a:endParaRPr lang="it-IT" dirty="0"/>
          </a:p>
        </p:txBody>
      </p:sp>
      <p:pic>
        <p:nvPicPr>
          <p:cNvPr id="13316" name="Picture 5" descr="c-wright-mills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07" y="5587"/>
            <a:ext cx="1905000" cy="203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arrotondato 1"/>
          <p:cNvSpPr/>
          <p:nvPr/>
        </p:nvSpPr>
        <p:spPr>
          <a:xfrm>
            <a:off x="457200" y="3767667"/>
            <a:ext cx="8390467" cy="28871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Times New Roman"/>
                <a:ea typeface="Times New Roman"/>
              </a:rPr>
              <a:t>«l’immaginazione sociologica permette a chi la possiede di vedere e valutare il grande contesto dei fatti storici nei suoi riflessi sulla vita interiore e sul comportamento esteriore di tutta una serie di categorie umane. Gli permette di capire perché, nel caos dell’esperienza quotidiana, gli individui si formino un’idea falsa della loro posizione sociale […]. Riconduce in tal modo il disagio personale dei singoli a turbamenti oggettivi della società e trasforma la pubblica indifferenza in interesse per i problemi pubblici» </a:t>
            </a:r>
          </a:p>
          <a:p>
            <a:pPr algn="ctr"/>
            <a:r>
              <a:rPr lang="it-IT" sz="2000" dirty="0">
                <a:latin typeface="Times New Roman"/>
                <a:ea typeface="Times New Roman"/>
              </a:rPr>
              <a:t>(Wright </a:t>
            </a:r>
            <a:r>
              <a:rPr lang="it-IT" sz="2000" dirty="0" err="1">
                <a:latin typeface="Times New Roman"/>
                <a:ea typeface="Times New Roman"/>
              </a:rPr>
              <a:t>Mills</a:t>
            </a:r>
            <a:r>
              <a:rPr lang="it-IT" sz="2000" dirty="0">
                <a:latin typeface="Times New Roman"/>
                <a:ea typeface="Times New Roman"/>
              </a:rPr>
              <a:t>, 1959)</a:t>
            </a:r>
            <a:endParaRPr lang="it-IT" sz="2000" dirty="0"/>
          </a:p>
        </p:txBody>
      </p:sp>
      <p:sp>
        <p:nvSpPr>
          <p:cNvPr id="6" name="TextBox 7"/>
          <p:cNvSpPr txBox="1"/>
          <p:nvPr/>
        </p:nvSpPr>
        <p:spPr>
          <a:xfrm>
            <a:off x="786215" y="2621211"/>
            <a:ext cx="7391400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/>
              <a:t>L’</a:t>
            </a:r>
            <a:r>
              <a:rPr lang="en-US" i="1" dirty="0" err="1"/>
              <a:t>immaginazione</a:t>
            </a:r>
            <a:r>
              <a:rPr lang="en-US" i="1" dirty="0"/>
              <a:t> </a:t>
            </a:r>
            <a:r>
              <a:rPr lang="en-US" i="1" dirty="0" err="1"/>
              <a:t>sociologica</a:t>
            </a:r>
            <a:r>
              <a:rPr lang="en-US" i="1" dirty="0"/>
              <a:t> </a:t>
            </a:r>
            <a:r>
              <a:rPr lang="en-US" dirty="0"/>
              <a:t>è la </a:t>
            </a:r>
            <a:r>
              <a:rPr lang="en-US" dirty="0" err="1"/>
              <a:t>capacità</a:t>
            </a:r>
            <a:r>
              <a:rPr lang="en-US" dirty="0"/>
              <a:t> di </a:t>
            </a:r>
            <a:r>
              <a:rPr lang="en-US" dirty="0" err="1"/>
              <a:t>afferrare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mutuo</a:t>
            </a:r>
            <a:r>
              <a:rPr lang="en-US" dirty="0"/>
              <a:t> </a:t>
            </a:r>
            <a:r>
              <a:rPr lang="en-US" dirty="0" err="1"/>
              <a:t>rapporto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esiste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biografia</a:t>
            </a:r>
            <a:r>
              <a:rPr lang="en-US" dirty="0"/>
              <a:t> </a:t>
            </a:r>
            <a:r>
              <a:rPr lang="en-US" dirty="0" err="1"/>
              <a:t>individuale</a:t>
            </a:r>
            <a:r>
              <a:rPr lang="en-US" dirty="0"/>
              <a:t> e </a:t>
            </a:r>
            <a:r>
              <a:rPr lang="en-US" dirty="0" err="1"/>
              <a:t>storia</a:t>
            </a:r>
            <a:r>
              <a:rPr lang="en-US" dirty="0"/>
              <a:t>, in un </a:t>
            </a:r>
            <a:r>
              <a:rPr lang="en-US" dirty="0" err="1"/>
              <a:t>determinato</a:t>
            </a:r>
            <a:r>
              <a:rPr lang="en-US" dirty="0"/>
              <a:t> </a:t>
            </a:r>
            <a:r>
              <a:rPr lang="en-US" dirty="0" err="1"/>
              <a:t>contesto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7146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0029-9EE3-4546-9D73-DA498DBE077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687028158"/>
              </p:ext>
            </p:extLst>
          </p:nvPr>
        </p:nvGraphicFramePr>
        <p:xfrm>
          <a:off x="381000" y="381000"/>
          <a:ext cx="8458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74873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APTER 1: &amp;#x0D;&amp;#x0A;SOCIOLOGY IN A CHANGING WORLD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Sociology in Changing Times&amp;quot;&quot;/&gt;&lt;property id=&quot;20307&quot; value=&quot;271&quot;/&gt;&lt;/object&gt;&lt;object type=&quot;3&quot; unique_id=&quot;10006&quot;&gt;&lt;property id=&quot;20148&quot; value=&quot;5&quot;/&gt;&lt;property id=&quot;20300&quot; value=&quot;Slide 3 - &amp;quot;Sociology in Changing Times&amp;quot;&quot;/&gt;&lt;property id=&quot;20307&quot; value=&quot;272&quot;/&gt;&lt;/object&gt;&lt;object type=&quot;3&quot; unique_id=&quot;10007&quot;&gt;&lt;property id=&quot;20148&quot; value=&quot;5&quot;/&gt;&lt;property id=&quot;20300&quot; value=&quot;Slide 4 - &amp;quot;What Is Sociology?&amp;quot;&quot;/&gt;&lt;property id=&quot;20307&quot; value=&quot;257&quot;/&gt;&lt;/object&gt;&lt;object type=&quot;3&quot; unique_id=&quot;10008&quot;&gt;&lt;property id=&quot;20148&quot; value=&quot;5&quot;/&gt;&lt;property id=&quot;20300&quot; value=&quot;Slide 5 - &amp;quot;What Is Sociology?&amp;quot;&quot;/&gt;&lt;property id=&quot;20307&quot; value=&quot;281&quot;/&gt;&lt;/object&gt;&lt;object type=&quot;3&quot; unique_id=&quot;10009&quot;&gt;&lt;property id=&quot;20148&quot; value=&quot;5&quot;/&gt;&lt;property id=&quot;20300&quot; value=&quot;Slide 6 - &amp;quot;Sociology’s Historical and &amp;#x0D;&amp;#x0A;Social Context&amp;quot;&quot;/&gt;&lt;property id=&quot;20307&quot; value=&quot;258&quot;/&gt;&lt;/object&gt;&lt;object type=&quot;3&quot; unique_id=&quot;10010&quot;&gt;&lt;property id=&quot;20148&quot; value=&quot;5&quot;/&gt;&lt;property id=&quot;20300&quot; value=&quot;Slide 7 - &amp;quot;Sociology’s Historical and &amp;#x0D;&amp;#x0A;Social Context&amp;quot;&quot;/&gt;&lt;property id=&quot;20307&quot; value=&quot;273&quot;/&gt;&lt;/object&gt;&lt;object type=&quot;3&quot; unique_id=&quot;10011&quot;&gt;&lt;property id=&quot;20148&quot; value=&quot;5&quot;/&gt;&lt;property id=&quot;20300&quot; value=&quot;Slide 8 - &amp;quot;Sociology’s Historical and &amp;#x0D;&amp;#x0A;Social Context&amp;quot;&quot;/&gt;&lt;property id=&quot;20307&quot; value=&quot;270&quot;/&gt;&lt;/object&gt;&lt;object type=&quot;3&quot; unique_id=&quot;10012&quot;&gt;&lt;property id=&quot;20148&quot; value=&quot;5&quot;/&gt;&lt;property id=&quot;20300&quot; value=&quot;Slide 9 - &amp;quot;Foundations of &amp;#x0D;&amp;#x0A;Sociological Thought&amp;quot;&quot;/&gt;&lt;property id=&quot;20307&quot; value=&quot;259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4&quot;/&gt;&lt;/object&gt;&lt;object type=&quot;3&quot; unique_id=&quot;10015&quot;&gt;&lt;property id=&quot;20148&quot; value=&quot;5&quot;/&gt;&lt;property id=&quot;20300&quot; value=&quot;Slide 12&quot;/&gt;&lt;property id=&quot;20307&quot; value=&quot;275&quot;/&gt;&lt;/object&gt;&lt;object type=&quot;3&quot; unique_id=&quot;10016&quot;&gt;&lt;property id=&quot;20148&quot; value=&quot;5&quot;/&gt;&lt;property id=&quot;20300&quot; value=&quot;Slide 13&quot;/&gt;&lt;property id=&quot;20307&quot; value=&quot;261&quot;/&gt;&lt;/object&gt;&lt;object type=&quot;3&quot; unique_id=&quot;10017&quot;&gt;&lt;property id=&quot;20148&quot; value=&quot;5&quot;/&gt;&lt;property id=&quot;20300&quot; value=&quot;Slide 14 - &amp;quot;Sociology’s Diverse Theories&amp;quot;&quot;/&gt;&lt;property id=&quot;20307&quot; value=&quot;262&quot;/&gt;&lt;/object&gt;&lt;object type=&quot;3&quot; unique_id=&quot;10018&quot;&gt;&lt;property id=&quot;20148&quot; value=&quot;5&quot;/&gt;&lt;property id=&quot;20300&quot; value=&quot;Slide 15 - &amp;quot;Sociology’s Diverse Theories&amp;quot;&quot;/&gt;&lt;property id=&quot;20307&quot; value=&quot;276&quot;/&gt;&lt;/object&gt;&lt;object type=&quot;3&quot; unique_id=&quot;10019&quot;&gt;&lt;property id=&quot;20148&quot; value=&quot;5&quot;/&gt;&lt;property id=&quot;20300&quot; value=&quot;Slide 16 - &amp;quot;Sociology’s Diverse Theories&amp;quot;&quot;/&gt;&lt;property id=&quot;20307&quot; value=&quot;263&quot;/&gt;&lt;/object&gt;&lt;object type=&quot;3&quot; unique_id=&quot;10020&quot;&gt;&lt;property id=&quot;20148&quot; value=&quot;5&quot;/&gt;&lt;property id=&quot;20300&quot; value=&quot;Slide 17 - &amp;quot;Sociology’s Diverse Theories&amp;quot;&quot;/&gt;&lt;property id=&quot;20307&quot; value=&quot;277&quot;/&gt;&lt;/object&gt;&lt;object type=&quot;3&quot; unique_id=&quot;10021&quot;&gt;&lt;property id=&quot;20148&quot; value=&quot;5&quot;/&gt;&lt;property id=&quot;20300&quot; value=&quot;Slide 18 - &amp;quot;Major Theoretical Perspectives&amp;quot;&quot;/&gt;&lt;property id=&quot;20307&quot; value=&quot;280&quot;/&gt;&lt;/object&gt;&lt;object type=&quot;3&quot; unique_id=&quot;10022&quot;&gt;&lt;property id=&quot;20148&quot; value=&quot;5&quot;/&gt;&lt;property id=&quot;20300&quot; value=&quot;Slide 19 - &amp;quot;Sociology’s Common Ground&amp;quot;&quot;/&gt;&lt;property id=&quot;20307&quot; value=&quot;264&quot;/&gt;&lt;/object&gt;&lt;object type=&quot;3&quot; unique_id=&quot;10023&quot;&gt;&lt;property id=&quot;20148&quot; value=&quot;5&quot;/&gt;&lt;property id=&quot;20300&quot; value=&quot;Slide 20 - &amp;quot;Sociology’s Common Ground&amp;quot;&quot;/&gt;&lt;property id=&quot;20307&quot; value=&quot;278&quot;/&gt;&lt;/object&gt;&lt;object type=&quot;3&quot; unique_id=&quot;10024&quot;&gt;&lt;property id=&quot;20148&quot; value=&quot;5&quot;/&gt;&lt;property id=&quot;20300&quot; value=&quot;Slide 21 - &amp;quot;In Transition:&amp;quot;&quot;/&gt;&lt;property id=&quot;20307&quot; value=&quot;265&quot;/&gt;&lt;/object&gt;&lt;object type=&quot;3&quot; unique_id=&quot;10025&quot;&gt;&lt;property id=&quot;20148&quot; value=&quot;5&quot;/&gt;&lt;property id=&quot;20300&quot; value=&quot;Slide 22 - &amp;quot;In Transition:&amp;quot;&quot;/&gt;&lt;property id=&quot;20307&quot; value=&quot;269&quot;/&gt;&lt;/object&gt;&lt;object type=&quot;3&quot; unique_id=&quot;10026&quot;&gt;&lt;property id=&quot;20148&quot; value=&quot;5&quot;/&gt;&lt;property id=&quot;20300&quot; value=&quot;Slide 23 - &amp;quot;Sociology Works:&amp;quot;&quot;/&gt;&lt;property id=&quot;20307&quot; value=&quot;266&quot;/&gt;&lt;/object&gt;&lt;object type=&quot;3&quot; unique_id=&quot;10027&quot;&gt;&lt;property id=&quot;20148&quot; value=&quot;5&quot;/&gt;&lt;property id=&quot;20300&quot; value=&quot;Slide 24 - &amp;quot;Through a Sociological Lens:&amp;quot;&quot;/&gt;&lt;property id=&quot;20307&quot; value=&quot;267&quot;/&gt;&lt;/object&gt;&lt;object type=&quot;3&quot; unique_id=&quot;10028&quot;&gt;&lt;property id=&quot;20148&quot; value=&quot;5&quot;/&gt;&lt;property id=&quot;20300&quot; value=&quot;Slide 25 - &amp;quot;Sociology Matters:&amp;quot;&quot;/&gt;&lt;property id=&quot;20307&quot; value=&quot;268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9BBB5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F497D"/>
    </a:hlink>
    <a:folHlink>
      <a:srgbClr val="9BBB5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1698</TotalTime>
  <Words>1678</Words>
  <Application>Microsoft Office PowerPoint</Application>
  <PresentationFormat>Presentazione su schermo (4:3)</PresentationFormat>
  <Paragraphs>190</Paragraphs>
  <Slides>34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Wingdings 2</vt:lpstr>
      <vt:lpstr>Median</vt:lpstr>
      <vt:lpstr>CAPITOLO 1:  INTRODUZIONE ALLA SOCIOLOGIA</vt:lpstr>
      <vt:lpstr>Obiettivi di apprendimento</vt:lpstr>
      <vt:lpstr>Che cos’è la sociologia?</vt:lpstr>
      <vt:lpstr>Presentazione standard di PowerPoint</vt:lpstr>
      <vt:lpstr>Presentazione standard di PowerPoint</vt:lpstr>
      <vt:lpstr>La prospettiva sociologica</vt:lpstr>
      <vt:lpstr>Sociologia e buon senso</vt:lpstr>
      <vt:lpstr>L’immaginazione sociologica  (Charles Wright Mills, 1916-1962)</vt:lpstr>
      <vt:lpstr>Presentazione standard di PowerPoint</vt:lpstr>
      <vt:lpstr>Ordine o cambiamento?</vt:lpstr>
      <vt:lpstr>Presentazione standard di PowerPoint</vt:lpstr>
      <vt:lpstr>Presentazione standard di PowerPoint</vt:lpstr>
      <vt:lpstr>Presentazione standard di PowerPoint</vt:lpstr>
      <vt:lpstr>Definizione di situazione</vt:lpstr>
      <vt:lpstr>La costruzione sociale della realtà</vt:lpstr>
      <vt:lpstr>La costruzione sociale della realtà</vt:lpstr>
      <vt:lpstr>La sociologia come disciplina</vt:lpstr>
      <vt:lpstr>La nascita della sociologia si lega a (1):</vt:lpstr>
      <vt:lpstr>La nascita della sociologia si lega a (2):</vt:lpstr>
      <vt:lpstr>Presentazione standard di PowerPoint</vt:lpstr>
      <vt:lpstr>Il pluralismo teorico della sociologia (1)</vt:lpstr>
      <vt:lpstr>Il pluralismo teorico della sociologia (2)</vt:lpstr>
      <vt:lpstr>Macro/Micro</vt:lpstr>
      <vt:lpstr>Presentazione standard di PowerPoint</vt:lpstr>
      <vt:lpstr>Azione / Struttura sociale</vt:lpstr>
      <vt:lpstr>Il pluralismo teorico della sociologia (3)</vt:lpstr>
      <vt:lpstr>Il pluralismo teorico della sociologia (4)</vt:lpstr>
      <vt:lpstr>Sociologia e cambiamento sociale</vt:lpstr>
      <vt:lpstr>Sociologia come disciplina multi-paradigmatica</vt:lpstr>
      <vt:lpstr>Che cos’è un paradigma?</vt:lpstr>
      <vt:lpstr>Presentazione standard di PowerPoint</vt:lpstr>
      <vt:lpstr>Presentazione standard di PowerPoint</vt:lpstr>
      <vt:lpstr>Presentazione standard di PowerPoint</vt:lpstr>
      <vt:lpstr>Il terreno comune della sociologia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bekbek</dc:creator>
  <cp:lastModifiedBy>alessia.bertolazzi@unimc.it</cp:lastModifiedBy>
  <cp:revision>109</cp:revision>
  <cp:lastPrinted>2020-09-30T12:50:25Z</cp:lastPrinted>
  <dcterms:created xsi:type="dcterms:W3CDTF">2011-08-15T14:37:04Z</dcterms:created>
  <dcterms:modified xsi:type="dcterms:W3CDTF">2022-09-21T13:48:18Z</dcterms:modified>
</cp:coreProperties>
</file>