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1"/>
  </p:notesMasterIdLst>
  <p:sldIdLst>
    <p:sldId id="290" r:id="rId2"/>
    <p:sldId id="318" r:id="rId3"/>
    <p:sldId id="319" r:id="rId4"/>
    <p:sldId id="292" r:id="rId5"/>
    <p:sldId id="308" r:id="rId6"/>
    <p:sldId id="309" r:id="rId7"/>
    <p:sldId id="320" r:id="rId8"/>
    <p:sldId id="310" r:id="rId9"/>
    <p:sldId id="311" r:id="rId10"/>
    <p:sldId id="321" r:id="rId11"/>
    <p:sldId id="293" r:id="rId12"/>
    <p:sldId id="294" r:id="rId13"/>
    <p:sldId id="312" r:id="rId14"/>
    <p:sldId id="295" r:id="rId15"/>
    <p:sldId id="313" r:id="rId16"/>
    <p:sldId id="296" r:id="rId17"/>
    <p:sldId id="306" r:id="rId18"/>
    <p:sldId id="297" r:id="rId19"/>
    <p:sldId id="298" r:id="rId20"/>
    <p:sldId id="307" r:id="rId21"/>
    <p:sldId id="299" r:id="rId22"/>
    <p:sldId id="300" r:id="rId23"/>
    <p:sldId id="317" r:id="rId24"/>
    <p:sldId id="301" r:id="rId25"/>
    <p:sldId id="302" r:id="rId26"/>
    <p:sldId id="303" r:id="rId27"/>
    <p:sldId id="304" r:id="rId28"/>
    <p:sldId id="305" r:id="rId29"/>
    <p:sldId id="315" r:id="rId30"/>
  </p:sldIdLst>
  <p:sldSz cx="9144000" cy="6858000" type="screen4x3"/>
  <p:notesSz cx="6797675" cy="9926638"/>
  <p:custDataLst>
    <p:tags r:id="rId3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48" autoAdjust="0"/>
    <p:restoredTop sz="94714" autoAdjust="0"/>
  </p:normalViewPr>
  <p:slideViewPr>
    <p:cSldViewPr>
      <p:cViewPr varScale="1">
        <p:scale>
          <a:sx n="115" d="100"/>
          <a:sy n="115" d="100"/>
        </p:scale>
        <p:origin x="80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D237B3-48E4-48F8-B6BE-54026559B797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9AD8469-42D5-435B-BA32-72686DB94B25}">
      <dgm:prSet phldrT="[Testo]"/>
      <dgm:spPr/>
      <dgm:t>
        <a:bodyPr/>
        <a:lstStyle/>
        <a:p>
          <a:r>
            <a:rPr lang="it-IT" dirty="0"/>
            <a:t>SANZIONI ESTERNE (scattano raramente) </a:t>
          </a:r>
        </a:p>
      </dgm:t>
    </dgm:pt>
    <dgm:pt modelId="{ADF0C0F4-1F35-4D29-89FC-DDDB6F7F1551}" type="parTrans" cxnId="{021BAE96-1A39-4F7D-B577-42BD2C097EF8}">
      <dgm:prSet/>
      <dgm:spPr/>
      <dgm:t>
        <a:bodyPr/>
        <a:lstStyle/>
        <a:p>
          <a:endParaRPr lang="it-IT"/>
        </a:p>
      </dgm:t>
    </dgm:pt>
    <dgm:pt modelId="{9BE87F37-4F21-45C6-A076-699F46E267A2}" type="sibTrans" cxnId="{021BAE96-1A39-4F7D-B577-42BD2C097EF8}">
      <dgm:prSet/>
      <dgm:spPr/>
      <dgm:t>
        <a:bodyPr/>
        <a:lstStyle/>
        <a:p>
          <a:endParaRPr lang="it-IT"/>
        </a:p>
      </dgm:t>
    </dgm:pt>
    <dgm:pt modelId="{4AE66CC0-F1CF-481C-A8A8-43FCD0806BA7}">
      <dgm:prSet phldrT="[Testo]"/>
      <dgm:spPr/>
      <dgm:t>
        <a:bodyPr/>
        <a:lstStyle/>
        <a:p>
          <a:r>
            <a:rPr lang="it-IT" dirty="0"/>
            <a:t>SANZIONI INTERNE (funzionano se le norme sono state interiorizzate)</a:t>
          </a:r>
        </a:p>
      </dgm:t>
    </dgm:pt>
    <dgm:pt modelId="{12DBEB9F-24A1-498D-B758-BF3BE0993ACB}" type="parTrans" cxnId="{7E162BBF-87EC-4E9A-B457-2213700EFE5F}">
      <dgm:prSet/>
      <dgm:spPr/>
      <dgm:t>
        <a:bodyPr/>
        <a:lstStyle/>
        <a:p>
          <a:endParaRPr lang="it-IT"/>
        </a:p>
      </dgm:t>
    </dgm:pt>
    <dgm:pt modelId="{47B44564-F071-42B5-9E71-AA4A85D94E4F}" type="sibTrans" cxnId="{7E162BBF-87EC-4E9A-B457-2213700EFE5F}">
      <dgm:prSet/>
      <dgm:spPr/>
      <dgm:t>
        <a:bodyPr/>
        <a:lstStyle/>
        <a:p>
          <a:endParaRPr lang="it-IT"/>
        </a:p>
      </dgm:t>
    </dgm:pt>
    <dgm:pt modelId="{B4AE3AE8-5DF3-4EA9-9EE5-3DD0C9B2DC3F}" type="pres">
      <dgm:prSet presAssocID="{FDD237B3-48E4-48F8-B6BE-54026559B797}" presName="compositeShape" presStyleCnt="0">
        <dgm:presLayoutVars>
          <dgm:chMax val="2"/>
          <dgm:dir/>
          <dgm:resizeHandles val="exact"/>
        </dgm:presLayoutVars>
      </dgm:prSet>
      <dgm:spPr/>
    </dgm:pt>
    <dgm:pt modelId="{3D435DDB-962C-44B9-8209-FEFCC55552B4}" type="pres">
      <dgm:prSet presAssocID="{FDD237B3-48E4-48F8-B6BE-54026559B797}" presName="divider" presStyleLbl="fgShp" presStyleIdx="0" presStyleCnt="1"/>
      <dgm:spPr/>
    </dgm:pt>
    <dgm:pt modelId="{0ED40140-F9C9-4181-AE3E-412A1398E44C}" type="pres">
      <dgm:prSet presAssocID="{E9AD8469-42D5-435B-BA32-72686DB94B25}" presName="downArrow" presStyleLbl="node1" presStyleIdx="0" presStyleCnt="2"/>
      <dgm:spPr/>
    </dgm:pt>
    <dgm:pt modelId="{43E00A52-7C0B-4AA0-ACEB-74C1DAD2CBFA}" type="pres">
      <dgm:prSet presAssocID="{E9AD8469-42D5-435B-BA32-72686DB94B25}" presName="downArrowText" presStyleLbl="revTx" presStyleIdx="0" presStyleCnt="2">
        <dgm:presLayoutVars>
          <dgm:bulletEnabled val="1"/>
        </dgm:presLayoutVars>
      </dgm:prSet>
      <dgm:spPr/>
    </dgm:pt>
    <dgm:pt modelId="{96D23C16-09B7-4549-9B9A-1CC8A7B990E3}" type="pres">
      <dgm:prSet presAssocID="{4AE66CC0-F1CF-481C-A8A8-43FCD0806BA7}" presName="upArrow" presStyleLbl="node1" presStyleIdx="1" presStyleCnt="2"/>
      <dgm:spPr/>
    </dgm:pt>
    <dgm:pt modelId="{3B9E72B8-9848-4E4D-9D31-964E80C16B36}" type="pres">
      <dgm:prSet presAssocID="{4AE66CC0-F1CF-481C-A8A8-43FCD0806BA7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59AAB812-BAD8-4ECA-B6B7-A41AD86F3483}" type="presOf" srcId="{E9AD8469-42D5-435B-BA32-72686DB94B25}" destId="{43E00A52-7C0B-4AA0-ACEB-74C1DAD2CBFA}" srcOrd="0" destOrd="0" presId="urn:microsoft.com/office/officeart/2005/8/layout/arrow3"/>
    <dgm:cxn modelId="{AD5F471B-EA18-456E-81B6-8AAC0EEFDCCB}" type="presOf" srcId="{4AE66CC0-F1CF-481C-A8A8-43FCD0806BA7}" destId="{3B9E72B8-9848-4E4D-9D31-964E80C16B36}" srcOrd="0" destOrd="0" presId="urn:microsoft.com/office/officeart/2005/8/layout/arrow3"/>
    <dgm:cxn modelId="{021BAE96-1A39-4F7D-B577-42BD2C097EF8}" srcId="{FDD237B3-48E4-48F8-B6BE-54026559B797}" destId="{E9AD8469-42D5-435B-BA32-72686DB94B25}" srcOrd="0" destOrd="0" parTransId="{ADF0C0F4-1F35-4D29-89FC-DDDB6F7F1551}" sibTransId="{9BE87F37-4F21-45C6-A076-699F46E267A2}"/>
    <dgm:cxn modelId="{7E162BBF-87EC-4E9A-B457-2213700EFE5F}" srcId="{FDD237B3-48E4-48F8-B6BE-54026559B797}" destId="{4AE66CC0-F1CF-481C-A8A8-43FCD0806BA7}" srcOrd="1" destOrd="0" parTransId="{12DBEB9F-24A1-498D-B758-BF3BE0993ACB}" sibTransId="{47B44564-F071-42B5-9E71-AA4A85D94E4F}"/>
    <dgm:cxn modelId="{7BEDABED-40ED-4325-9D8E-5B033E585877}" type="presOf" srcId="{FDD237B3-48E4-48F8-B6BE-54026559B797}" destId="{B4AE3AE8-5DF3-4EA9-9EE5-3DD0C9B2DC3F}" srcOrd="0" destOrd="0" presId="urn:microsoft.com/office/officeart/2005/8/layout/arrow3"/>
    <dgm:cxn modelId="{9AEC972C-7011-455F-AC11-3B6C60115232}" type="presParOf" srcId="{B4AE3AE8-5DF3-4EA9-9EE5-3DD0C9B2DC3F}" destId="{3D435DDB-962C-44B9-8209-FEFCC55552B4}" srcOrd="0" destOrd="0" presId="urn:microsoft.com/office/officeart/2005/8/layout/arrow3"/>
    <dgm:cxn modelId="{3083FBBB-529F-449C-B5C6-90534FC12A03}" type="presParOf" srcId="{B4AE3AE8-5DF3-4EA9-9EE5-3DD0C9B2DC3F}" destId="{0ED40140-F9C9-4181-AE3E-412A1398E44C}" srcOrd="1" destOrd="0" presId="urn:microsoft.com/office/officeart/2005/8/layout/arrow3"/>
    <dgm:cxn modelId="{1ABBDE7A-18AC-4BCA-B27D-2C6A111B3E5D}" type="presParOf" srcId="{B4AE3AE8-5DF3-4EA9-9EE5-3DD0C9B2DC3F}" destId="{43E00A52-7C0B-4AA0-ACEB-74C1DAD2CBFA}" srcOrd="2" destOrd="0" presId="urn:microsoft.com/office/officeart/2005/8/layout/arrow3"/>
    <dgm:cxn modelId="{5816E3EA-F458-4AB1-A495-FEF232E91C65}" type="presParOf" srcId="{B4AE3AE8-5DF3-4EA9-9EE5-3DD0C9B2DC3F}" destId="{96D23C16-09B7-4549-9B9A-1CC8A7B990E3}" srcOrd="3" destOrd="0" presId="urn:microsoft.com/office/officeart/2005/8/layout/arrow3"/>
    <dgm:cxn modelId="{8F1606FB-9607-4E7E-8002-427FE45B2A6C}" type="presParOf" srcId="{B4AE3AE8-5DF3-4EA9-9EE5-3DD0C9B2DC3F}" destId="{3B9E72B8-9848-4E4D-9D31-964E80C16B36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435DDB-962C-44B9-8209-FEFCC55552B4}">
      <dsp:nvSpPr>
        <dsp:cNvPr id="0" name=""/>
        <dsp:cNvSpPr/>
      </dsp:nvSpPr>
      <dsp:spPr>
        <a:xfrm rot="21300000">
          <a:off x="25254" y="1970085"/>
          <a:ext cx="8179091" cy="936629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D40140-F9C9-4181-AE3E-412A1398E44C}">
      <dsp:nvSpPr>
        <dsp:cNvPr id="0" name=""/>
        <dsp:cNvSpPr/>
      </dsp:nvSpPr>
      <dsp:spPr>
        <a:xfrm>
          <a:off x="987552" y="243840"/>
          <a:ext cx="2468880" cy="1950720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E00A52-7C0B-4AA0-ACEB-74C1DAD2CBFA}">
      <dsp:nvSpPr>
        <dsp:cNvPr id="0" name=""/>
        <dsp:cNvSpPr/>
      </dsp:nvSpPr>
      <dsp:spPr>
        <a:xfrm>
          <a:off x="4361687" y="0"/>
          <a:ext cx="2633472" cy="2048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SANZIONI ESTERNE (scattano raramente) </a:t>
          </a:r>
        </a:p>
      </dsp:txBody>
      <dsp:txXfrm>
        <a:off x="4361687" y="0"/>
        <a:ext cx="2633472" cy="2048256"/>
      </dsp:txXfrm>
    </dsp:sp>
    <dsp:sp modelId="{96D23C16-09B7-4549-9B9A-1CC8A7B990E3}">
      <dsp:nvSpPr>
        <dsp:cNvPr id="0" name=""/>
        <dsp:cNvSpPr/>
      </dsp:nvSpPr>
      <dsp:spPr>
        <a:xfrm>
          <a:off x="4773168" y="2682240"/>
          <a:ext cx="2468880" cy="1950720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9E72B8-9848-4E4D-9D31-964E80C16B36}">
      <dsp:nvSpPr>
        <dsp:cNvPr id="0" name=""/>
        <dsp:cNvSpPr/>
      </dsp:nvSpPr>
      <dsp:spPr>
        <a:xfrm>
          <a:off x="1234440" y="2828543"/>
          <a:ext cx="2633472" cy="2048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SANZIONI INTERNE (funzionano se le norme sono state interiorizzate)</a:t>
          </a:r>
        </a:p>
      </dsp:txBody>
      <dsp:txXfrm>
        <a:off x="1234440" y="2828543"/>
        <a:ext cx="2633472" cy="20482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96EE581-8C9C-4926-AF96-F1520F5860F0}" type="datetimeFigureOut">
              <a:rPr lang="en-US"/>
              <a:pPr>
                <a:defRPr/>
              </a:pPr>
              <a:t>9/28/2022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8DFB43A-EE14-475A-B2C8-120283F5626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4124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213D5A3-1E68-49E9-A959-BC419B6B369F}" type="slidenum">
              <a:rPr lang="it-IT" altLang="it-IT"/>
              <a:pPr/>
              <a:t>17</a:t>
            </a:fld>
            <a:endParaRPr lang="it-IT" altLang="it-IT"/>
          </a:p>
        </p:txBody>
      </p:sp>
      <p:sp>
        <p:nvSpPr>
          <p:cNvPr id="397314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7315" name="Text Box 3"/>
          <p:cNvSpPr txBox="1">
            <a:spLocks noChangeArrowheads="1"/>
          </p:cNvSpPr>
          <p:nvPr/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0622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EE7A721-21C1-44B8-B139-B74CE001DDE1}" type="slidenum">
              <a:rPr lang="it-IT" altLang="it-IT"/>
              <a:pPr/>
              <a:t>20</a:t>
            </a:fld>
            <a:endParaRPr lang="it-IT" altLang="it-IT"/>
          </a:p>
        </p:txBody>
      </p:sp>
      <p:sp>
        <p:nvSpPr>
          <p:cNvPr id="39936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363" name="Text Box 3"/>
          <p:cNvSpPr txBox="1">
            <a:spLocks noChangeArrowheads="1"/>
          </p:cNvSpPr>
          <p:nvPr/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2161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525121D-454D-486C-8EB7-8B6A29F2B813}" type="datetime1">
              <a:rPr lang="en-US"/>
              <a:pPr>
                <a:defRPr/>
              </a:pPr>
              <a:t>9/28/2022</a:t>
            </a:fld>
            <a:endParaRPr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876AEA4-F013-409D-8197-B18CC1A949E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BB4D2-8754-4370-A131-23733C802029}" type="datetime1">
              <a:rPr lang="en-US"/>
              <a:pPr>
                <a:defRPr/>
              </a:pPr>
              <a:t>9/28/2022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B1980-7702-4C33-B329-CA6E58DD95B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22D2F-0F64-4224-A1A9-6B14C7DE4CB7}" type="datetime1">
              <a:rPr lang="en-US"/>
              <a:pPr>
                <a:defRPr/>
              </a:pPr>
              <a:t>9/28/2022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F4902-8CF8-496D-B2F8-4C8741D2F0E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973C0-7A32-469B-A8BB-8E722DC866BD}" type="datetime1">
              <a:rPr lang="en-US"/>
              <a:pPr>
                <a:defRPr/>
              </a:pPr>
              <a:t>9/28/2022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3297D-A97E-4CC6-89BC-5F34992CD95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30A04-9C1E-45B4-9FC4-2E4642F9EC7F}" type="datetime1">
              <a:rPr lang="en-US"/>
              <a:pPr>
                <a:defRPr/>
              </a:pPr>
              <a:t>9/28/2022</a:t>
            </a:fld>
            <a:endParaRPr lang="en-US" dirty="0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30D8FD4-C239-433E-9A79-85810A146D26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72FE7D-24A6-44B4-97BD-09405FE414A0}" type="datetime1">
              <a:rPr lang="en-US"/>
              <a:pPr>
                <a:defRPr/>
              </a:pPr>
              <a:t>9/28/2022</a:t>
            </a:fld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A11F827-68CA-45E6-BD15-BA993AA9A6A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3E600B8-ADC5-4EC8-9F4A-4B323995FC35}" type="datetime1">
              <a:rPr lang="en-US"/>
              <a:pPr>
                <a:defRPr/>
              </a:pPr>
              <a:t>9/28/2022</a:t>
            </a:fld>
            <a:endParaRPr lang="en-US" dirty="0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7B27C5D-873C-4A36-9E5A-2C727D12D620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E83EA-B2DA-4CEE-9853-E3A065881212}" type="datetime1">
              <a:rPr lang="en-US"/>
              <a:pPr>
                <a:defRPr/>
              </a:pPr>
              <a:t>9/28/2022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3E4D4-29D6-4662-BA8A-60F946ACE0CC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B6C62-E329-440F-8BFC-B2B634AB9A62}" type="datetime1">
              <a:rPr lang="en-US"/>
              <a:pPr>
                <a:defRPr/>
              </a:pPr>
              <a:t>9/28/2022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5990029-9EE3-4546-9D73-DA498DBE077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4303D-E730-4AAC-9F39-A90B5C5A5B39}" type="datetime1">
              <a:rPr lang="en-US"/>
              <a:pPr>
                <a:defRPr/>
              </a:pPr>
              <a:t>9/28/2022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51E34-CC30-4E9D-9393-D5D3012E535A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0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11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12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0ACB57C-B9C8-4CAE-BD24-94F4A398E38B}" type="datetime1">
              <a:rPr lang="en-US"/>
              <a:pPr>
                <a:defRPr/>
              </a:pPr>
              <a:t>9/28/2022</a:t>
            </a:fld>
            <a:endParaRPr lang="en-US" dirty="0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FD1F8CA2-52BF-4BB6-B364-8386367FDFF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3B98F2-25CC-4217-A259-E9670D08BF1E}" type="datetime1">
              <a:rPr lang="en-US"/>
              <a:pPr>
                <a:defRPr/>
              </a:pPr>
              <a:t>9/28/2022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6E7BC94-DEA3-4D83-82EF-EE2774796043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87" r:id="rId2"/>
    <p:sldLayoutId id="2147483792" r:id="rId3"/>
    <p:sldLayoutId id="2147483793" r:id="rId4"/>
    <p:sldLayoutId id="2147483794" r:id="rId5"/>
    <p:sldLayoutId id="2147483788" r:id="rId6"/>
    <p:sldLayoutId id="2147483795" r:id="rId7"/>
    <p:sldLayoutId id="2147483789" r:id="rId8"/>
    <p:sldLayoutId id="2147483796" r:id="rId9"/>
    <p:sldLayoutId id="2147483790" r:id="rId10"/>
    <p:sldLayoutId id="2147483797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9BBB59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8064A2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46H6Gmwv6U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1828800"/>
            <a:ext cx="6477000" cy="1828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La </a:t>
            </a:r>
            <a:r>
              <a:rPr lang="en-US" dirty="0" err="1"/>
              <a:t>cultura</a:t>
            </a:r>
            <a:endParaRPr lang="en-US" dirty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i="1" dirty="0" err="1"/>
              <a:t>Sociologia</a:t>
            </a:r>
            <a:r>
              <a:rPr lang="en-US" altLang="en-US" i="1" dirty="0"/>
              <a:t> </a:t>
            </a:r>
            <a:r>
              <a:rPr lang="en-US" altLang="en-US" i="1" dirty="0" err="1"/>
              <a:t>Generale</a:t>
            </a:r>
            <a:r>
              <a:rPr lang="en-US" altLang="en-US" i="1" dirty="0"/>
              <a:t> 1e McGraw-Hill, 2015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586854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60E5B9-F866-4F23-B0D9-45D582B02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/>
              <a:t>Gli elementi di base della cultura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CA475D-A63B-476E-B361-2FF409B20E7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648" y="2438400"/>
            <a:ext cx="8153400" cy="3657600"/>
          </a:xfrm>
        </p:spPr>
        <p:txBody>
          <a:bodyPr/>
          <a:lstStyle/>
          <a:p>
            <a:r>
              <a:rPr lang="it-IT" dirty="0"/>
              <a:t>Concetti</a:t>
            </a:r>
          </a:p>
          <a:p>
            <a:r>
              <a:rPr lang="it-IT" dirty="0"/>
              <a:t>Relazioni</a:t>
            </a:r>
          </a:p>
          <a:p>
            <a:r>
              <a:rPr lang="it-IT" dirty="0"/>
              <a:t>Valori</a:t>
            </a:r>
          </a:p>
          <a:p>
            <a:r>
              <a:rPr lang="it-IT" dirty="0"/>
              <a:t>Norme  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5F398FC-D1AD-4E64-97E5-86EFDCF01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43297D-A97E-4CC6-89BC-5F34992CD955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011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err="1"/>
              <a:t>Gli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cultura</a:t>
            </a:r>
            <a:r>
              <a:rPr lang="en-US" dirty="0"/>
              <a:t> (1)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i="1" dirty="0" err="1"/>
              <a:t>Cultura</a:t>
            </a:r>
            <a:r>
              <a:rPr lang="en-US" i="1" dirty="0"/>
              <a:t> </a:t>
            </a:r>
            <a:r>
              <a:rPr lang="en-US" i="1" dirty="0" err="1"/>
              <a:t>materiale</a:t>
            </a:r>
            <a:endParaRPr lang="en-US" i="1" dirty="0"/>
          </a:p>
          <a:p>
            <a:pPr lvl="2"/>
            <a:r>
              <a:rPr lang="en-US" dirty="0" err="1"/>
              <a:t>Gli</a:t>
            </a:r>
            <a:r>
              <a:rPr lang="en-US" dirty="0"/>
              <a:t> </a:t>
            </a:r>
            <a:r>
              <a:rPr lang="en-US" dirty="0" err="1"/>
              <a:t>oggetti</a:t>
            </a:r>
            <a:r>
              <a:rPr lang="en-US" dirty="0"/>
              <a:t> </a:t>
            </a:r>
            <a:r>
              <a:rPr lang="en-US" dirty="0" err="1"/>
              <a:t>fisici</a:t>
            </a:r>
            <a:r>
              <a:rPr lang="en-US" dirty="0"/>
              <a:t> </a:t>
            </a:r>
            <a:r>
              <a:rPr lang="en-US" dirty="0" err="1"/>
              <a:t>prodotti</a:t>
            </a:r>
            <a:r>
              <a:rPr lang="en-US" dirty="0"/>
              <a:t> </a:t>
            </a:r>
            <a:r>
              <a:rPr lang="en-US" dirty="0" err="1"/>
              <a:t>dalle</a:t>
            </a:r>
            <a:r>
              <a:rPr lang="en-US" dirty="0"/>
              <a:t> </a:t>
            </a:r>
            <a:r>
              <a:rPr lang="en-US" dirty="0" err="1"/>
              <a:t>persone</a:t>
            </a:r>
            <a:r>
              <a:rPr lang="en-US" dirty="0"/>
              <a:t> </a:t>
            </a:r>
            <a:r>
              <a:rPr lang="en-US" dirty="0" err="1"/>
              <a:t>appartenenti</a:t>
            </a:r>
            <a:r>
              <a:rPr lang="en-US" dirty="0"/>
              <a:t> a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particolare</a:t>
            </a:r>
            <a:r>
              <a:rPr lang="en-US" dirty="0"/>
              <a:t> </a:t>
            </a:r>
            <a:r>
              <a:rPr lang="en-US" dirty="0" err="1"/>
              <a:t>cultura</a:t>
            </a:r>
            <a:r>
              <a:rPr lang="en-US" dirty="0"/>
              <a:t>: </a:t>
            </a:r>
            <a:r>
              <a:rPr lang="en-US" dirty="0" err="1"/>
              <a:t>comprende</a:t>
            </a:r>
            <a:r>
              <a:rPr lang="en-US" dirty="0"/>
              <a:t> </a:t>
            </a:r>
            <a:r>
              <a:rPr lang="en-US" dirty="0" err="1"/>
              <a:t>strumenti</a:t>
            </a:r>
            <a:r>
              <a:rPr lang="en-US" dirty="0"/>
              <a:t>, </a:t>
            </a:r>
            <a:r>
              <a:rPr lang="en-US" dirty="0" err="1"/>
              <a:t>abbigliamento</a:t>
            </a:r>
            <a:r>
              <a:rPr lang="en-US" dirty="0"/>
              <a:t>, </a:t>
            </a:r>
            <a:r>
              <a:rPr lang="en-US" dirty="0" err="1"/>
              <a:t>giocattoli</a:t>
            </a:r>
            <a:r>
              <a:rPr lang="en-US" dirty="0"/>
              <a:t>, </a:t>
            </a:r>
            <a:r>
              <a:rPr lang="en-US" dirty="0" err="1"/>
              <a:t>opere</a:t>
            </a:r>
            <a:r>
              <a:rPr lang="en-US" dirty="0"/>
              <a:t> </a:t>
            </a:r>
            <a:r>
              <a:rPr lang="en-US" dirty="0" err="1"/>
              <a:t>d’arte</a:t>
            </a:r>
            <a:r>
              <a:rPr lang="en-US" dirty="0"/>
              <a:t> </a:t>
            </a:r>
            <a:r>
              <a:rPr lang="en-US" dirty="0" err="1"/>
              <a:t>ecc</a:t>
            </a:r>
            <a:r>
              <a:rPr lang="en-US" dirty="0"/>
              <a:t>.</a:t>
            </a:r>
          </a:p>
          <a:p>
            <a:r>
              <a:rPr lang="en-US" i="1" dirty="0" err="1"/>
              <a:t>Cultura</a:t>
            </a:r>
            <a:r>
              <a:rPr lang="en-US" i="1" dirty="0"/>
              <a:t> </a:t>
            </a:r>
            <a:r>
              <a:rPr lang="en-US" i="1" dirty="0" err="1"/>
              <a:t>immateriale</a:t>
            </a:r>
            <a:endParaRPr lang="en-US" i="1" dirty="0"/>
          </a:p>
          <a:p>
            <a:pPr lvl="2"/>
            <a:r>
              <a:rPr lang="en-US" dirty="0"/>
              <a:t>Le </a:t>
            </a:r>
            <a:r>
              <a:rPr lang="en-US" dirty="0" err="1"/>
              <a:t>idee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cultura</a:t>
            </a:r>
            <a:r>
              <a:rPr lang="en-US" dirty="0"/>
              <a:t>,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includono</a:t>
            </a:r>
            <a:r>
              <a:rPr lang="en-US" dirty="0"/>
              <a:t> I </a:t>
            </a:r>
            <a:r>
              <a:rPr lang="en-US" dirty="0" err="1"/>
              <a:t>valori</a:t>
            </a:r>
            <a:r>
              <a:rPr lang="en-US" dirty="0"/>
              <a:t> e le </a:t>
            </a:r>
            <a:r>
              <a:rPr lang="en-US" dirty="0" err="1"/>
              <a:t>credenze</a:t>
            </a:r>
            <a:r>
              <a:rPr lang="en-US" dirty="0"/>
              <a:t>, </a:t>
            </a:r>
            <a:r>
              <a:rPr lang="en-US" dirty="0" err="1"/>
              <a:t>l’insieme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conoscenze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come </a:t>
            </a:r>
            <a:r>
              <a:rPr lang="en-US" dirty="0" err="1"/>
              <a:t>comprendere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mondo</a:t>
            </a:r>
            <a:r>
              <a:rPr lang="en-US" dirty="0"/>
              <a:t> e </a:t>
            </a:r>
            <a:r>
              <a:rPr lang="en-US" dirty="0" err="1"/>
              <a:t>orientarsi</a:t>
            </a:r>
            <a:r>
              <a:rPr lang="en-US" dirty="0"/>
              <a:t> in </a:t>
            </a:r>
            <a:r>
              <a:rPr lang="en-US" dirty="0" err="1"/>
              <a:t>esso</a:t>
            </a:r>
            <a:r>
              <a:rPr lang="en-US" dirty="0"/>
              <a:t>, e </a:t>
            </a:r>
            <a:r>
              <a:rPr lang="en-US" dirty="0" err="1"/>
              <a:t>gli</a:t>
            </a:r>
            <a:r>
              <a:rPr lang="en-US" dirty="0"/>
              <a:t> standard o le “</a:t>
            </a:r>
            <a:r>
              <a:rPr lang="en-US" dirty="0" err="1"/>
              <a:t>norme</a:t>
            </a:r>
            <a:r>
              <a:rPr lang="en-US" dirty="0"/>
              <a:t>” </a:t>
            </a:r>
            <a:r>
              <a:rPr lang="en-US" dirty="0" err="1"/>
              <a:t>inerenti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comportamento</a:t>
            </a:r>
            <a:r>
              <a:rPr lang="en-US" dirty="0"/>
              <a:t> </a:t>
            </a:r>
            <a:r>
              <a:rPr lang="en-US" dirty="0" err="1"/>
              <a:t>ritenuto</a:t>
            </a:r>
            <a:r>
              <a:rPr lang="en-US" dirty="0"/>
              <a:t> </a:t>
            </a:r>
            <a:r>
              <a:rPr lang="en-US" dirty="0" err="1"/>
              <a:t>appropriato</a:t>
            </a:r>
            <a:r>
              <a:rPr 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01798D67-1E14-400F-88FA-40B5FFF438F7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dirty="0"/>
              <a:t>©2015, McGraw-Hill Education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93554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457200"/>
          </a:xfrm>
        </p:spPr>
        <p:txBody>
          <a:bodyPr/>
          <a:lstStyle/>
          <a:p>
            <a:r>
              <a:rPr lang="en-US" dirty="0" err="1"/>
              <a:t>Gli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cultura</a:t>
            </a:r>
            <a:r>
              <a:rPr lang="en-US" dirty="0"/>
              <a:t> (2)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4E6DE088-DB51-4CFA-B021-D38FB525928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dirty="0"/>
              <a:t>©2015, McGraw-Hill Education All Rights Reserved.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38200"/>
            <a:ext cx="6705600" cy="577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7556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>
              <a:defRPr/>
            </a:pP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VALORI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953000"/>
          </a:xfrm>
        </p:spPr>
        <p:txBody>
          <a:bodyPr/>
          <a:lstStyle/>
          <a:p>
            <a:pPr>
              <a:buFont typeface="Wingdings" charset="2"/>
              <a:buNone/>
              <a:defRPr/>
            </a:pPr>
            <a:r>
              <a:rPr lang="it-IT" sz="2400" dirty="0"/>
              <a:t>Caratteristiche: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it-IT" sz="2400" dirty="0"/>
              <a:t>Possono essere universali e/o particolari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it-IT" sz="2400" dirty="0"/>
              <a:t>Possono coesistere tanti valori diversi in una stessa società (pluralismo dei valori)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it-IT" sz="2400" dirty="0"/>
              <a:t>Possono essere organizzati tra di loro (sistemi di valori)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it-IT" sz="2400" dirty="0"/>
              <a:t>I valori cambiano nel tempo: ad es. nelle società contemporanee, aumentano i valori universali, i sistemi di valori si frammentano; c’è una tendenza alla “</a:t>
            </a:r>
            <a:r>
              <a:rPr lang="it-IT" sz="2400" dirty="0" err="1"/>
              <a:t>presentificazione</a:t>
            </a:r>
            <a:r>
              <a:rPr lang="it-IT" sz="2400" dirty="0"/>
              <a:t>” dei valori</a:t>
            </a:r>
          </a:p>
          <a:p>
            <a:pPr>
              <a:buFont typeface="Wingdings" pitchFamily="2" charset="2"/>
              <a:buChar char="ü"/>
              <a:defRPr/>
            </a:pPr>
            <a:endParaRPr lang="it-IT" dirty="0"/>
          </a:p>
        </p:txBody>
      </p:sp>
      <p:sp>
        <p:nvSpPr>
          <p:cNvPr id="4" name="TextBox 5"/>
          <p:cNvSpPr txBox="1"/>
          <p:nvPr/>
        </p:nvSpPr>
        <p:spPr>
          <a:xfrm>
            <a:off x="2971800" y="152400"/>
            <a:ext cx="5638800" cy="1804749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VALORE</a:t>
            </a:r>
          </a:p>
          <a:p>
            <a:pPr>
              <a:defRPr/>
            </a:pPr>
            <a:r>
              <a:rPr lang="en-US" sz="2000" dirty="0"/>
              <a:t>Principio </a:t>
            </a:r>
            <a:r>
              <a:rPr lang="en-US" sz="2000" dirty="0" err="1"/>
              <a:t>profondamente</a:t>
            </a:r>
            <a:r>
              <a:rPr lang="en-US" sz="2000" dirty="0"/>
              <a:t> </a:t>
            </a:r>
            <a:r>
              <a:rPr lang="en-US" sz="2000" dirty="0" err="1"/>
              <a:t>radicato</a:t>
            </a:r>
            <a:r>
              <a:rPr lang="en-US" sz="2000" dirty="0"/>
              <a:t> o standard </a:t>
            </a:r>
            <a:r>
              <a:rPr lang="en-US" sz="2000" dirty="0" err="1"/>
              <a:t>utilizzati</a:t>
            </a:r>
            <a:r>
              <a:rPr lang="en-US" sz="2000" dirty="0"/>
              <a:t> </a:t>
            </a:r>
            <a:r>
              <a:rPr lang="en-US" sz="2000" dirty="0" err="1"/>
              <a:t>dalle</a:t>
            </a:r>
            <a:r>
              <a:rPr lang="en-US" sz="2000" dirty="0"/>
              <a:t> </a:t>
            </a:r>
            <a:r>
              <a:rPr lang="en-US" sz="2000" dirty="0" err="1"/>
              <a:t>persone</a:t>
            </a:r>
            <a:r>
              <a:rPr lang="en-US" sz="2000" dirty="0"/>
              <a:t> per </a:t>
            </a:r>
            <a:r>
              <a:rPr lang="en-US" sz="2000" dirty="0" err="1"/>
              <a:t>giudicare</a:t>
            </a:r>
            <a:r>
              <a:rPr lang="en-US" sz="2000" dirty="0"/>
              <a:t> </a:t>
            </a:r>
            <a:r>
              <a:rPr lang="en-US" sz="2000" dirty="0" err="1"/>
              <a:t>il</a:t>
            </a:r>
            <a:r>
              <a:rPr lang="en-US" sz="2000" dirty="0"/>
              <a:t> </a:t>
            </a:r>
            <a:r>
              <a:rPr lang="en-US" sz="2000" dirty="0" err="1"/>
              <a:t>mondo</a:t>
            </a:r>
            <a:r>
              <a:rPr lang="en-US" sz="2000" dirty="0"/>
              <a:t>, in </a:t>
            </a:r>
            <a:r>
              <a:rPr lang="en-US" sz="2000" dirty="0" err="1"/>
              <a:t>particolare</a:t>
            </a:r>
            <a:r>
              <a:rPr lang="en-US" sz="2000" dirty="0"/>
              <a:t> per </a:t>
            </a:r>
            <a:r>
              <a:rPr lang="en-US" sz="2000" dirty="0" err="1"/>
              <a:t>decidere</a:t>
            </a:r>
            <a:r>
              <a:rPr lang="en-US" sz="2000" dirty="0"/>
              <a:t> </a:t>
            </a:r>
            <a:r>
              <a:rPr lang="en-US" sz="2000" dirty="0" err="1"/>
              <a:t>che</a:t>
            </a:r>
            <a:r>
              <a:rPr lang="en-US" sz="2000" dirty="0"/>
              <a:t> </a:t>
            </a:r>
            <a:r>
              <a:rPr lang="en-US" sz="2000" dirty="0" err="1"/>
              <a:t>cosa</a:t>
            </a:r>
            <a:r>
              <a:rPr lang="en-US" sz="2000" dirty="0"/>
              <a:t> </a:t>
            </a:r>
            <a:r>
              <a:rPr lang="en-US" sz="2000" dirty="0" err="1"/>
              <a:t>sia</a:t>
            </a:r>
            <a:r>
              <a:rPr lang="en-US" sz="2000" dirty="0"/>
              <a:t> </a:t>
            </a:r>
            <a:r>
              <a:rPr lang="en-US" sz="2000" dirty="0" err="1"/>
              <a:t>desiderabile</a:t>
            </a:r>
            <a:r>
              <a:rPr lang="en-US" sz="2000" dirty="0"/>
              <a:t> o </a:t>
            </a:r>
            <a:r>
              <a:rPr lang="en-US" sz="2000" dirty="0" err="1"/>
              <a:t>significativo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9582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err="1"/>
              <a:t>Gli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cultura</a:t>
            </a:r>
            <a:r>
              <a:rPr lang="en-US" dirty="0"/>
              <a:t> (3)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700" dirty="0" err="1"/>
              <a:t>Gli</a:t>
            </a:r>
            <a:r>
              <a:rPr lang="en-US" sz="2700" dirty="0"/>
              <a:t> </a:t>
            </a:r>
            <a:r>
              <a:rPr lang="en-US" sz="2700" dirty="0" err="1"/>
              <a:t>elementi</a:t>
            </a:r>
            <a:r>
              <a:rPr lang="en-US" sz="2700" dirty="0"/>
              <a:t> </a:t>
            </a:r>
            <a:r>
              <a:rPr lang="en-US" sz="2700" dirty="0" err="1"/>
              <a:t>della</a:t>
            </a:r>
            <a:r>
              <a:rPr lang="en-US" sz="2700" dirty="0"/>
              <a:t> </a:t>
            </a:r>
            <a:r>
              <a:rPr lang="en-US" sz="2700" dirty="0" err="1"/>
              <a:t>cultura</a:t>
            </a:r>
            <a:r>
              <a:rPr lang="en-US" sz="2700" dirty="0"/>
              <a:t> </a:t>
            </a:r>
            <a:r>
              <a:rPr lang="en-US" sz="2700" dirty="0" err="1"/>
              <a:t>che</a:t>
            </a:r>
            <a:r>
              <a:rPr lang="en-US" sz="2700" dirty="0"/>
              <a:t> </a:t>
            </a:r>
            <a:r>
              <a:rPr lang="en-US" sz="2700" dirty="0" err="1"/>
              <a:t>agiscono</a:t>
            </a:r>
            <a:r>
              <a:rPr lang="en-US" sz="2700" dirty="0"/>
              <a:t> </a:t>
            </a:r>
            <a:r>
              <a:rPr lang="en-US" sz="2700" dirty="0" err="1"/>
              <a:t>sul</a:t>
            </a:r>
            <a:r>
              <a:rPr lang="en-US" sz="2700" dirty="0"/>
              <a:t> </a:t>
            </a:r>
            <a:r>
              <a:rPr lang="en-US" sz="2700" dirty="0" err="1"/>
              <a:t>nostro</a:t>
            </a:r>
            <a:r>
              <a:rPr lang="en-US" sz="2700" dirty="0"/>
              <a:t> </a:t>
            </a:r>
            <a:r>
              <a:rPr lang="en-US" sz="2700" dirty="0" err="1"/>
              <a:t>Sé</a:t>
            </a:r>
            <a:r>
              <a:rPr lang="en-US" sz="2700" dirty="0"/>
              <a:t>: </a:t>
            </a:r>
            <a:r>
              <a:rPr lang="en-US" sz="2700" dirty="0" err="1"/>
              <a:t>Valori</a:t>
            </a:r>
            <a:r>
              <a:rPr lang="en-US" sz="2700" dirty="0"/>
              <a:t>, </a:t>
            </a:r>
            <a:r>
              <a:rPr lang="en-US" sz="2700" dirty="0" err="1"/>
              <a:t>conoscenze</a:t>
            </a:r>
            <a:r>
              <a:rPr lang="en-US" sz="2700" dirty="0"/>
              <a:t>, </a:t>
            </a:r>
            <a:r>
              <a:rPr lang="en-US" sz="2700" dirty="0" err="1"/>
              <a:t>credenze</a:t>
            </a:r>
            <a:r>
              <a:rPr lang="en-US" sz="2700" dirty="0"/>
              <a:t> e </a:t>
            </a:r>
            <a:r>
              <a:rPr lang="en-US" sz="2700" dirty="0" err="1"/>
              <a:t>norme</a:t>
            </a:r>
            <a:r>
              <a:rPr lang="en-US" sz="2700" dirty="0"/>
              <a:t> </a:t>
            </a:r>
            <a:r>
              <a:rPr lang="en-US" sz="2700" dirty="0" err="1"/>
              <a:t>sociali</a:t>
            </a:r>
            <a:r>
              <a:rPr lang="en-US" sz="2700" dirty="0"/>
              <a:t>.</a:t>
            </a:r>
          </a:p>
          <a:p>
            <a:pPr lvl="1"/>
            <a:r>
              <a:rPr lang="en-US" dirty="0"/>
              <a:t>I </a:t>
            </a:r>
            <a:r>
              <a:rPr lang="en-US" dirty="0" err="1"/>
              <a:t>valori</a:t>
            </a:r>
            <a:r>
              <a:rPr lang="en-US" dirty="0"/>
              <a:t>: </a:t>
            </a:r>
            <a:r>
              <a:rPr lang="en-US" i="1" dirty="0" err="1"/>
              <a:t>cosa</a:t>
            </a:r>
            <a:r>
              <a:rPr lang="en-US" i="1" dirty="0"/>
              <a:t> è </a:t>
            </a:r>
            <a:r>
              <a:rPr lang="en-US" i="1" dirty="0" err="1"/>
              <a:t>desiderabile</a:t>
            </a:r>
            <a:r>
              <a:rPr lang="en-US" i="1" dirty="0"/>
              <a:t>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2B10A18-7C7D-4644-A0FF-3BB95A47D1CB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14400" y="3581400"/>
            <a:ext cx="50292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Conflitto</a:t>
            </a:r>
            <a:r>
              <a:rPr lang="en-US" b="1" dirty="0"/>
              <a:t> </a:t>
            </a:r>
            <a:r>
              <a:rPr lang="en-US" b="1" dirty="0" err="1"/>
              <a:t>culturale</a:t>
            </a:r>
            <a:endParaRPr lang="en-US" dirty="0"/>
          </a:p>
          <a:p>
            <a:pPr>
              <a:defRPr/>
            </a:pPr>
            <a:r>
              <a:rPr lang="en-US" dirty="0" err="1"/>
              <a:t>Intenso</a:t>
            </a:r>
            <a:r>
              <a:rPr lang="en-US" dirty="0"/>
              <a:t> </a:t>
            </a:r>
            <a:r>
              <a:rPr lang="en-US" dirty="0" err="1"/>
              <a:t>disaccordo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valori</a:t>
            </a:r>
            <a:r>
              <a:rPr lang="en-US" dirty="0"/>
              <a:t> </a:t>
            </a:r>
            <a:r>
              <a:rPr lang="en-US" dirty="0" err="1"/>
              <a:t>fondamentali</a:t>
            </a:r>
            <a:r>
              <a:rPr lang="en-US" dirty="0"/>
              <a:t> e </a:t>
            </a:r>
            <a:r>
              <a:rPr lang="en-US" dirty="0" err="1"/>
              <a:t>posizioni</a:t>
            </a:r>
            <a:r>
              <a:rPr lang="en-US" dirty="0"/>
              <a:t> </a:t>
            </a:r>
            <a:r>
              <a:rPr lang="en-US" dirty="0" err="1"/>
              <a:t>morali</a:t>
            </a:r>
            <a:r>
              <a:rPr lang="en-US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72200" y="2600325"/>
            <a:ext cx="2362200" cy="3927169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sz="1400" b="1" dirty="0">
                <a:solidFill>
                  <a:schemeClr val="bg1"/>
                </a:solidFill>
              </a:rPr>
              <a:t>I </a:t>
            </a:r>
            <a:r>
              <a:rPr lang="en-US" sz="1400" b="1" dirty="0" err="1">
                <a:solidFill>
                  <a:schemeClr val="bg1"/>
                </a:solidFill>
              </a:rPr>
              <a:t>valori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più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significativi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nelle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società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contemporanee</a:t>
            </a:r>
            <a:endParaRPr lang="en-US" sz="1400" b="1" dirty="0">
              <a:solidFill>
                <a:schemeClr val="bg1"/>
              </a:solidFill>
            </a:endParaRPr>
          </a:p>
          <a:p>
            <a:pPr algn="ctr">
              <a:lnSpc>
                <a:spcPct val="120000"/>
              </a:lnSpc>
              <a:defRPr/>
            </a:pPr>
            <a:r>
              <a:rPr lang="en-US" sz="1400" b="1" dirty="0">
                <a:solidFill>
                  <a:schemeClr val="bg1"/>
                </a:solidFill>
              </a:rPr>
              <a:t>(Schwartz et al. 2001)</a:t>
            </a:r>
          </a:p>
          <a:p>
            <a:pPr>
              <a:lnSpc>
                <a:spcPct val="120000"/>
              </a:lnSpc>
              <a:defRPr/>
            </a:pPr>
            <a:r>
              <a:rPr lang="en-US" sz="1400" b="1" i="1" dirty="0" err="1">
                <a:solidFill>
                  <a:schemeClr val="bg1"/>
                </a:solidFill>
              </a:rPr>
              <a:t>Potere</a:t>
            </a:r>
            <a:endParaRPr lang="en-US" sz="1400" b="1" i="1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defRPr/>
            </a:pPr>
            <a:r>
              <a:rPr lang="en-US" sz="1400" b="1" i="1" dirty="0" err="1">
                <a:solidFill>
                  <a:schemeClr val="bg1"/>
                </a:solidFill>
              </a:rPr>
              <a:t>Universalismo</a:t>
            </a:r>
            <a:endParaRPr lang="en-US" sz="1400" b="1" i="1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defRPr/>
            </a:pPr>
            <a:r>
              <a:rPr lang="en-US" sz="1400" b="1" i="1" dirty="0" err="1">
                <a:solidFill>
                  <a:schemeClr val="bg1"/>
                </a:solidFill>
              </a:rPr>
              <a:t>Successo</a:t>
            </a:r>
            <a:endParaRPr lang="en-US" sz="1400" b="1" i="1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defRPr/>
            </a:pPr>
            <a:r>
              <a:rPr lang="en-US" sz="1400" b="1" i="1" dirty="0" err="1">
                <a:solidFill>
                  <a:schemeClr val="bg1"/>
                </a:solidFill>
              </a:rPr>
              <a:t>Edonismo</a:t>
            </a:r>
            <a:endParaRPr lang="en-US" sz="1400" b="1" i="1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defRPr/>
            </a:pPr>
            <a:r>
              <a:rPr lang="en-US" sz="1400" b="1" i="1" dirty="0" err="1">
                <a:solidFill>
                  <a:schemeClr val="bg1"/>
                </a:solidFill>
              </a:rPr>
              <a:t>Benevolenza</a:t>
            </a:r>
            <a:endParaRPr lang="en-US" sz="1400" b="1" i="1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defRPr/>
            </a:pPr>
            <a:r>
              <a:rPr lang="en-US" sz="1400" b="1" i="1" dirty="0" err="1">
                <a:solidFill>
                  <a:schemeClr val="bg1"/>
                </a:solidFill>
              </a:rPr>
              <a:t>Tradizione</a:t>
            </a:r>
            <a:endParaRPr lang="en-US" sz="1400" b="1" i="1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defRPr/>
            </a:pPr>
            <a:r>
              <a:rPr lang="en-US" sz="1400" b="1" i="1" dirty="0">
                <a:solidFill>
                  <a:schemeClr val="bg1"/>
                </a:solidFill>
              </a:rPr>
              <a:t>Auto-</a:t>
            </a:r>
            <a:r>
              <a:rPr lang="en-US" sz="1400" b="1" i="1" dirty="0" err="1">
                <a:solidFill>
                  <a:schemeClr val="bg1"/>
                </a:solidFill>
              </a:rPr>
              <a:t>affermazione</a:t>
            </a:r>
            <a:endParaRPr lang="en-US" sz="1400" b="1" i="1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defRPr/>
            </a:pPr>
            <a:r>
              <a:rPr lang="en-US" sz="1400" b="1" i="1" dirty="0" err="1">
                <a:solidFill>
                  <a:schemeClr val="bg1"/>
                </a:solidFill>
              </a:rPr>
              <a:t>Conformismo</a:t>
            </a:r>
            <a:endParaRPr lang="en-US" sz="1400" b="1" i="1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defRPr/>
            </a:pPr>
            <a:r>
              <a:rPr lang="en-US" sz="1400" b="1" i="1" dirty="0">
                <a:solidFill>
                  <a:schemeClr val="bg1"/>
                </a:solidFill>
              </a:rPr>
              <a:t>Auto-</a:t>
            </a:r>
            <a:r>
              <a:rPr lang="en-US" sz="1400" b="1" i="1" dirty="0" err="1">
                <a:solidFill>
                  <a:schemeClr val="bg1"/>
                </a:solidFill>
              </a:rPr>
              <a:t>determinazione</a:t>
            </a:r>
            <a:endParaRPr lang="en-US" sz="1400" b="1" i="1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defRPr/>
            </a:pPr>
            <a:r>
              <a:rPr lang="en-US" sz="1400" b="1" i="1" dirty="0" err="1">
                <a:solidFill>
                  <a:schemeClr val="bg1"/>
                </a:solidFill>
              </a:rPr>
              <a:t>Sicurezza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dirty="0"/>
              <a:t>©2015, McGraw-Hill Education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69889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76200"/>
            <a:ext cx="8153400" cy="533400"/>
          </a:xfrm>
        </p:spPr>
        <p:txBody>
          <a:bodyPr/>
          <a:lstStyle/>
          <a:p>
            <a:r>
              <a:rPr lang="it-IT" dirty="0"/>
              <a:t>World Value Survey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763000" cy="5181600"/>
          </a:xfrm>
        </p:spPr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http://www.worldvaluessurvey.org/WVSContents.jsp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43297D-A97E-4CC6-89BC-5F34992CD955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09600"/>
            <a:ext cx="89916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8110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300" dirty="0" err="1"/>
              <a:t>Gli</a:t>
            </a:r>
            <a:r>
              <a:rPr lang="en-US" sz="3300" dirty="0"/>
              <a:t> </a:t>
            </a:r>
            <a:r>
              <a:rPr lang="en-US" sz="3300" dirty="0" err="1"/>
              <a:t>elementi</a:t>
            </a:r>
            <a:r>
              <a:rPr lang="en-US" sz="3300" dirty="0"/>
              <a:t> </a:t>
            </a:r>
            <a:r>
              <a:rPr lang="en-US" sz="3300" dirty="0" err="1"/>
              <a:t>della</a:t>
            </a:r>
            <a:r>
              <a:rPr lang="en-US" sz="3300" dirty="0"/>
              <a:t> </a:t>
            </a:r>
            <a:r>
              <a:rPr lang="en-US" sz="3300" dirty="0" err="1"/>
              <a:t>cultura</a:t>
            </a:r>
            <a:r>
              <a:rPr lang="en-US" sz="3300" dirty="0"/>
              <a:t> (4): </a:t>
            </a:r>
            <a:r>
              <a:rPr lang="en-US" sz="3300" dirty="0" err="1"/>
              <a:t>Esiste</a:t>
            </a:r>
            <a:r>
              <a:rPr lang="en-US" sz="3300" dirty="0"/>
              <a:t> un </a:t>
            </a:r>
            <a:r>
              <a:rPr lang="en-US" sz="3300" dirty="0" err="1"/>
              <a:t>rapporto</a:t>
            </a:r>
            <a:r>
              <a:rPr lang="en-US" sz="3300" dirty="0"/>
              <a:t> </a:t>
            </a:r>
            <a:r>
              <a:rPr lang="en-US" sz="3300" dirty="0" err="1"/>
              <a:t>tra</a:t>
            </a:r>
            <a:r>
              <a:rPr lang="en-US" sz="3300" dirty="0"/>
              <a:t> </a:t>
            </a:r>
            <a:r>
              <a:rPr lang="en-US" sz="3300" dirty="0" err="1"/>
              <a:t>politiche</a:t>
            </a:r>
            <a:r>
              <a:rPr lang="en-US" sz="3300" dirty="0"/>
              <a:t> </a:t>
            </a:r>
            <a:r>
              <a:rPr lang="en-US" sz="3300" dirty="0" err="1"/>
              <a:t>pubbliche</a:t>
            </a:r>
            <a:r>
              <a:rPr lang="en-US" sz="3300" dirty="0"/>
              <a:t> e </a:t>
            </a:r>
            <a:r>
              <a:rPr lang="en-US" sz="3300" dirty="0" err="1"/>
              <a:t>valori</a:t>
            </a:r>
            <a:r>
              <a:rPr lang="en-US" sz="3300" dirty="0"/>
              <a:t>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62F8F1F5-38AC-4558-AA8C-EBAA5C7CED51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056585" y="1828800"/>
            <a:ext cx="7135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i="1" dirty="0"/>
              <a:t>Percentuali di tassazione e tasso di povertà nei paesi industrializzati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dirty="0"/>
              <a:t>©2015, McGraw-Hill Education All Rights Reserved.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198132"/>
            <a:ext cx="5214938" cy="415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54192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341438"/>
            <a:ext cx="8442325" cy="352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54564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err="1"/>
              <a:t>Gli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cultura</a:t>
            </a:r>
            <a:r>
              <a:rPr lang="en-US" dirty="0"/>
              <a:t> (5)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600" dirty="0" err="1"/>
              <a:t>Gli</a:t>
            </a:r>
            <a:r>
              <a:rPr lang="en-US" sz="2600" dirty="0"/>
              <a:t> </a:t>
            </a:r>
            <a:r>
              <a:rPr lang="en-US" sz="2600" dirty="0" err="1"/>
              <a:t>elementi</a:t>
            </a:r>
            <a:r>
              <a:rPr lang="en-US" sz="2600" dirty="0"/>
              <a:t> </a:t>
            </a:r>
            <a:r>
              <a:rPr lang="en-US" sz="2600" dirty="0" err="1"/>
              <a:t>della</a:t>
            </a:r>
            <a:r>
              <a:rPr lang="en-US" sz="2600" dirty="0"/>
              <a:t> </a:t>
            </a:r>
            <a:r>
              <a:rPr lang="en-US" sz="2600" dirty="0" err="1"/>
              <a:t>cultura</a:t>
            </a:r>
            <a:r>
              <a:rPr lang="en-US" sz="2600" dirty="0"/>
              <a:t> </a:t>
            </a:r>
            <a:r>
              <a:rPr lang="en-US" sz="2600" dirty="0" err="1"/>
              <a:t>che</a:t>
            </a:r>
            <a:r>
              <a:rPr lang="en-US" sz="2600" dirty="0"/>
              <a:t> </a:t>
            </a:r>
            <a:r>
              <a:rPr lang="en-US" sz="2600" dirty="0" err="1"/>
              <a:t>agiscono</a:t>
            </a:r>
            <a:r>
              <a:rPr lang="en-US" sz="2600" dirty="0"/>
              <a:t> </a:t>
            </a:r>
            <a:r>
              <a:rPr lang="en-US" sz="2600" dirty="0" err="1"/>
              <a:t>sul</a:t>
            </a:r>
            <a:r>
              <a:rPr lang="en-US" sz="2600" dirty="0"/>
              <a:t> </a:t>
            </a:r>
            <a:r>
              <a:rPr lang="en-US" sz="2600" dirty="0" err="1"/>
              <a:t>nostro</a:t>
            </a:r>
            <a:r>
              <a:rPr lang="en-US" sz="2600" dirty="0"/>
              <a:t> </a:t>
            </a:r>
            <a:r>
              <a:rPr lang="en-US" sz="2600" dirty="0" err="1"/>
              <a:t>Sé</a:t>
            </a:r>
            <a:r>
              <a:rPr lang="en-US" sz="2600" dirty="0"/>
              <a:t>: </a:t>
            </a:r>
            <a:r>
              <a:rPr lang="en-US" sz="2600" dirty="0" err="1"/>
              <a:t>Valori</a:t>
            </a:r>
            <a:r>
              <a:rPr lang="en-US" sz="2600" dirty="0"/>
              <a:t>, </a:t>
            </a:r>
            <a:r>
              <a:rPr lang="en-US" sz="2600" dirty="0" err="1"/>
              <a:t>conoscenze</a:t>
            </a:r>
            <a:r>
              <a:rPr lang="en-US" sz="2600" dirty="0"/>
              <a:t>, </a:t>
            </a:r>
            <a:r>
              <a:rPr lang="en-US" sz="2600" dirty="0" err="1"/>
              <a:t>credenze</a:t>
            </a:r>
            <a:r>
              <a:rPr lang="en-US" sz="2600" dirty="0"/>
              <a:t> e </a:t>
            </a:r>
            <a:r>
              <a:rPr lang="en-US" sz="2600" dirty="0" err="1"/>
              <a:t>norme</a:t>
            </a:r>
            <a:r>
              <a:rPr lang="en-US" sz="2600" dirty="0"/>
              <a:t> </a:t>
            </a:r>
            <a:r>
              <a:rPr lang="en-US" sz="2600" dirty="0" err="1"/>
              <a:t>sociali</a:t>
            </a:r>
            <a:r>
              <a:rPr lang="en-US" sz="2600" dirty="0"/>
              <a:t>.</a:t>
            </a:r>
          </a:p>
          <a:p>
            <a:pPr>
              <a:buNone/>
            </a:pPr>
            <a:r>
              <a:rPr lang="en-US" dirty="0"/>
              <a:t>   </a:t>
            </a:r>
            <a:r>
              <a:rPr lang="en-US" sz="2000" i="1" dirty="0"/>
              <a:t>(Continua)</a:t>
            </a:r>
            <a:endParaRPr lang="en-US" i="1" dirty="0"/>
          </a:p>
          <a:p>
            <a:pPr lvl="1"/>
            <a:r>
              <a:rPr lang="en-US" dirty="0" err="1"/>
              <a:t>Credenze</a:t>
            </a:r>
            <a:r>
              <a:rPr lang="en-US" dirty="0"/>
              <a:t>: </a:t>
            </a:r>
            <a:r>
              <a:rPr lang="en-US" i="1" dirty="0" err="1"/>
              <a:t>che</a:t>
            </a:r>
            <a:r>
              <a:rPr lang="en-US" i="1" dirty="0"/>
              <a:t> </a:t>
            </a:r>
            <a:r>
              <a:rPr lang="en-US" i="1" dirty="0" err="1"/>
              <a:t>cos’è</a:t>
            </a:r>
            <a:r>
              <a:rPr lang="en-US" i="1" dirty="0"/>
              <a:t> </a:t>
            </a:r>
            <a:r>
              <a:rPr lang="en-US" i="1" dirty="0" err="1"/>
              <a:t>vero</a:t>
            </a:r>
            <a:r>
              <a:rPr lang="en-US" i="1" dirty="0"/>
              <a:t>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64A3CAEC-5C23-4B9B-98DB-AE5C5298891F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057400" y="3745971"/>
            <a:ext cx="5029200" cy="173664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400" b="1" dirty="0" err="1"/>
              <a:t>Credenze</a:t>
            </a:r>
            <a:endParaRPr lang="en-US" sz="2400" b="1" dirty="0"/>
          </a:p>
          <a:p>
            <a:pPr>
              <a:defRPr/>
            </a:pPr>
            <a:r>
              <a:rPr lang="en-US" sz="2400" dirty="0" err="1"/>
              <a:t>Specifiche</a:t>
            </a:r>
            <a:r>
              <a:rPr lang="en-US" sz="2400" dirty="0"/>
              <a:t> </a:t>
            </a:r>
            <a:r>
              <a:rPr lang="en-US" sz="2400" dirty="0" err="1"/>
              <a:t>convinzioni</a:t>
            </a:r>
            <a:r>
              <a:rPr lang="en-US" sz="2400" dirty="0"/>
              <a:t> od </a:t>
            </a:r>
            <a:r>
              <a:rPr lang="en-US" sz="2400" dirty="0" err="1"/>
              <a:t>opinioni</a:t>
            </a:r>
            <a:r>
              <a:rPr lang="en-US" sz="2400" dirty="0"/>
              <a:t> </a:t>
            </a:r>
            <a:r>
              <a:rPr lang="en-US" sz="2400" dirty="0" err="1"/>
              <a:t>che</a:t>
            </a:r>
            <a:r>
              <a:rPr lang="en-US" sz="2400" dirty="0"/>
              <a:t> le </a:t>
            </a:r>
            <a:r>
              <a:rPr lang="en-US" sz="2400" dirty="0" err="1"/>
              <a:t>persone</a:t>
            </a:r>
            <a:r>
              <a:rPr lang="en-US" sz="2400" dirty="0"/>
              <a:t> </a:t>
            </a:r>
            <a:r>
              <a:rPr lang="en-US" sz="2400" dirty="0" err="1"/>
              <a:t>accettano</a:t>
            </a:r>
            <a:r>
              <a:rPr lang="en-US" sz="2400" dirty="0"/>
              <a:t> in </a:t>
            </a:r>
            <a:r>
              <a:rPr lang="en-US" sz="2400" dirty="0" err="1"/>
              <a:t>genere</a:t>
            </a:r>
            <a:r>
              <a:rPr lang="en-US" sz="2400" dirty="0"/>
              <a:t> come </a:t>
            </a:r>
            <a:r>
              <a:rPr lang="en-US" sz="2400" dirty="0" err="1"/>
              <a:t>vere</a:t>
            </a:r>
            <a:endParaRPr lang="en-US" sz="2400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dirty="0"/>
              <a:t>©2015, McGraw-Hill Education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41286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000" dirty="0" err="1"/>
              <a:t>Gli</a:t>
            </a:r>
            <a:r>
              <a:rPr lang="en-US" sz="3000" dirty="0"/>
              <a:t> </a:t>
            </a:r>
            <a:r>
              <a:rPr lang="en-US" sz="3000" dirty="0" err="1"/>
              <a:t>elementi</a:t>
            </a:r>
            <a:r>
              <a:rPr lang="en-US" sz="3000" dirty="0"/>
              <a:t> </a:t>
            </a:r>
            <a:r>
              <a:rPr lang="en-US" sz="3000" dirty="0" err="1"/>
              <a:t>della</a:t>
            </a:r>
            <a:r>
              <a:rPr lang="en-US" sz="3000" dirty="0"/>
              <a:t> </a:t>
            </a:r>
            <a:r>
              <a:rPr lang="en-US" sz="3000" dirty="0" err="1"/>
              <a:t>cultura</a:t>
            </a:r>
            <a:r>
              <a:rPr lang="en-US" sz="3000" dirty="0"/>
              <a:t> (6): </a:t>
            </a:r>
            <a:r>
              <a:rPr lang="en-US" sz="3000" dirty="0" err="1"/>
              <a:t>Esiste</a:t>
            </a:r>
            <a:r>
              <a:rPr lang="en-US" sz="3000" dirty="0"/>
              <a:t> un </a:t>
            </a:r>
            <a:r>
              <a:rPr lang="en-US" sz="3000" dirty="0" err="1"/>
              <a:t>rapporto</a:t>
            </a:r>
            <a:r>
              <a:rPr lang="en-US" sz="3000" dirty="0"/>
              <a:t> </a:t>
            </a:r>
            <a:r>
              <a:rPr lang="en-US" sz="3000" dirty="0" err="1"/>
              <a:t>tra</a:t>
            </a:r>
            <a:r>
              <a:rPr lang="en-US" sz="3000" dirty="0"/>
              <a:t> </a:t>
            </a:r>
            <a:r>
              <a:rPr lang="en-US" sz="3000" dirty="0" err="1"/>
              <a:t>credenze</a:t>
            </a:r>
            <a:r>
              <a:rPr lang="en-US" sz="3000" dirty="0"/>
              <a:t> e </a:t>
            </a:r>
            <a:r>
              <a:rPr lang="en-US" sz="3000" dirty="0" err="1"/>
              <a:t>sviluppo</a:t>
            </a:r>
            <a:r>
              <a:rPr lang="en-US" sz="3000" dirty="0"/>
              <a:t> </a:t>
            </a:r>
            <a:r>
              <a:rPr lang="en-US" sz="3000" dirty="0" err="1"/>
              <a:t>economico</a:t>
            </a:r>
            <a:r>
              <a:rPr lang="en-US" sz="3000" dirty="0"/>
              <a:t>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D0343ED-EB30-403A-BE44-B77B1F2A0D5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973245" y="1828800"/>
            <a:ext cx="7301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i="1" dirty="0"/>
              <a:t>Rapporto tra la ricchezza di una nazione e l’importanza della religione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dirty="0"/>
              <a:t>©2015, McGraw-Hill Education All Rights Reserved.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656" y="2514600"/>
            <a:ext cx="5591175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4408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762000"/>
            <a:ext cx="6477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2941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3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12875"/>
            <a:ext cx="8586788" cy="220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58289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err="1"/>
              <a:t>Gli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cultura</a:t>
            </a:r>
            <a:r>
              <a:rPr lang="en-US" dirty="0"/>
              <a:t> (7)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600" dirty="0" err="1"/>
              <a:t>Gli</a:t>
            </a:r>
            <a:r>
              <a:rPr lang="en-US" sz="2600" dirty="0"/>
              <a:t> </a:t>
            </a:r>
            <a:r>
              <a:rPr lang="en-US" sz="2600" dirty="0" err="1"/>
              <a:t>elementi</a:t>
            </a:r>
            <a:r>
              <a:rPr lang="en-US" sz="2600" dirty="0"/>
              <a:t> </a:t>
            </a:r>
            <a:r>
              <a:rPr lang="en-US" sz="2600" dirty="0" err="1"/>
              <a:t>della</a:t>
            </a:r>
            <a:r>
              <a:rPr lang="en-US" sz="2600" dirty="0"/>
              <a:t> </a:t>
            </a:r>
            <a:r>
              <a:rPr lang="en-US" sz="2600" dirty="0" err="1"/>
              <a:t>cultura</a:t>
            </a:r>
            <a:r>
              <a:rPr lang="en-US" sz="2600" dirty="0"/>
              <a:t> </a:t>
            </a:r>
            <a:r>
              <a:rPr lang="en-US" sz="2600" dirty="0" err="1"/>
              <a:t>che</a:t>
            </a:r>
            <a:r>
              <a:rPr lang="en-US" sz="2600" dirty="0"/>
              <a:t> </a:t>
            </a:r>
            <a:r>
              <a:rPr lang="en-US" sz="2600" dirty="0" err="1"/>
              <a:t>agiscono</a:t>
            </a:r>
            <a:r>
              <a:rPr lang="en-US" sz="2600" dirty="0"/>
              <a:t> </a:t>
            </a:r>
            <a:r>
              <a:rPr lang="en-US" sz="2600" dirty="0" err="1"/>
              <a:t>sul</a:t>
            </a:r>
            <a:r>
              <a:rPr lang="en-US" sz="2600" dirty="0"/>
              <a:t> </a:t>
            </a:r>
            <a:r>
              <a:rPr lang="en-US" sz="2600" dirty="0" err="1"/>
              <a:t>nostro</a:t>
            </a:r>
            <a:r>
              <a:rPr lang="en-US" sz="2600" dirty="0"/>
              <a:t> </a:t>
            </a:r>
            <a:r>
              <a:rPr lang="en-US" sz="2600" dirty="0" err="1"/>
              <a:t>Sé</a:t>
            </a:r>
            <a:r>
              <a:rPr lang="en-US" sz="2600" dirty="0"/>
              <a:t>: </a:t>
            </a:r>
            <a:r>
              <a:rPr lang="en-US" sz="2600" dirty="0" err="1"/>
              <a:t>Valori</a:t>
            </a:r>
            <a:r>
              <a:rPr lang="en-US" sz="2600" dirty="0"/>
              <a:t>, </a:t>
            </a:r>
            <a:r>
              <a:rPr lang="en-US" sz="2600" dirty="0" err="1"/>
              <a:t>conoscenze</a:t>
            </a:r>
            <a:r>
              <a:rPr lang="en-US" sz="2600" dirty="0"/>
              <a:t>, </a:t>
            </a:r>
            <a:r>
              <a:rPr lang="en-US" sz="2600" dirty="0" err="1"/>
              <a:t>credenze</a:t>
            </a:r>
            <a:r>
              <a:rPr lang="en-US" sz="2600" dirty="0"/>
              <a:t> e </a:t>
            </a:r>
            <a:r>
              <a:rPr lang="en-US" sz="2600" dirty="0" err="1"/>
              <a:t>norme</a:t>
            </a:r>
            <a:r>
              <a:rPr lang="en-US" sz="2600" dirty="0"/>
              <a:t> </a:t>
            </a:r>
            <a:r>
              <a:rPr lang="en-US" sz="2600" dirty="0" err="1"/>
              <a:t>sociali</a:t>
            </a:r>
            <a:r>
              <a:rPr lang="en-US" sz="2600" dirty="0"/>
              <a:t>.</a:t>
            </a:r>
          </a:p>
          <a:p>
            <a:pPr>
              <a:buNone/>
            </a:pPr>
            <a:r>
              <a:rPr lang="en-US" dirty="0"/>
              <a:t>   </a:t>
            </a:r>
            <a:r>
              <a:rPr lang="en-US" sz="2000" i="1" dirty="0"/>
              <a:t>(Continua)</a:t>
            </a:r>
            <a:endParaRPr lang="en-US" i="1" dirty="0"/>
          </a:p>
          <a:p>
            <a:pPr lvl="1"/>
            <a:r>
              <a:rPr lang="en-US" dirty="0" err="1"/>
              <a:t>Conoscenza</a:t>
            </a:r>
            <a:r>
              <a:rPr lang="en-US" dirty="0"/>
              <a:t>: </a:t>
            </a:r>
            <a:r>
              <a:rPr lang="en-US" i="1" dirty="0" err="1"/>
              <a:t>cosa</a:t>
            </a:r>
            <a:r>
              <a:rPr lang="en-US" i="1" dirty="0"/>
              <a:t> </a:t>
            </a:r>
            <a:r>
              <a:rPr lang="en-US" i="1" dirty="0" err="1"/>
              <a:t>sappiamo</a:t>
            </a:r>
            <a:r>
              <a:rPr lang="en-US" i="1" dirty="0"/>
              <a:t>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53C55EB6-B53B-4462-8687-D02BA2FC0539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286000" y="3551238"/>
            <a:ext cx="5257800" cy="11918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/>
              <a:t>conoscenza</a:t>
            </a:r>
            <a:r>
              <a:rPr lang="en-US" sz="1600" b="1" dirty="0"/>
              <a:t> </a:t>
            </a:r>
            <a:r>
              <a:rPr lang="en-US" sz="1600" dirty="0"/>
              <a:t>(</a:t>
            </a:r>
            <a:r>
              <a:rPr lang="en-US" sz="1600" i="1" dirty="0" err="1"/>
              <a:t>culturale</a:t>
            </a:r>
            <a:r>
              <a:rPr lang="en-US" sz="1600" dirty="0"/>
              <a:t>)</a:t>
            </a:r>
            <a:endParaRPr lang="en-US" sz="1600" b="1" dirty="0"/>
          </a:p>
          <a:p>
            <a:pPr>
              <a:defRPr/>
            </a:pPr>
            <a:r>
              <a:rPr lang="en-US" sz="1600" dirty="0" err="1"/>
              <a:t>Insieme</a:t>
            </a:r>
            <a:r>
              <a:rPr lang="en-US" sz="1600" dirty="0"/>
              <a:t> </a:t>
            </a:r>
            <a:r>
              <a:rPr lang="en-US" sz="1600" dirty="0" err="1"/>
              <a:t>di</a:t>
            </a:r>
            <a:r>
              <a:rPr lang="en-US" sz="1600" dirty="0"/>
              <a:t> </a:t>
            </a:r>
            <a:r>
              <a:rPr lang="en-US" sz="1600" dirty="0" err="1"/>
              <a:t>informazioni</a:t>
            </a:r>
            <a:r>
              <a:rPr lang="en-US" sz="1600" dirty="0"/>
              <a:t>, </a:t>
            </a:r>
            <a:r>
              <a:rPr lang="en-US" sz="1600" dirty="0" err="1"/>
              <a:t>consapevolezza</a:t>
            </a:r>
            <a:r>
              <a:rPr lang="en-US" sz="1600" dirty="0"/>
              <a:t> e </a:t>
            </a:r>
            <a:r>
              <a:rPr lang="en-US" sz="1600" dirty="0" err="1"/>
              <a:t>comprensione</a:t>
            </a:r>
            <a:r>
              <a:rPr lang="en-US" sz="1600" dirty="0"/>
              <a:t> </a:t>
            </a:r>
            <a:r>
              <a:rPr lang="en-US" sz="1600" dirty="0" err="1"/>
              <a:t>che</a:t>
            </a:r>
            <a:r>
              <a:rPr lang="en-US" sz="1600" dirty="0"/>
              <a:t> </a:t>
            </a:r>
            <a:r>
              <a:rPr lang="en-US" sz="1600" dirty="0" err="1"/>
              <a:t>ci</a:t>
            </a:r>
            <a:r>
              <a:rPr lang="en-US" sz="1600" dirty="0"/>
              <a:t> </a:t>
            </a:r>
            <a:r>
              <a:rPr lang="en-US" sz="1600" dirty="0" err="1"/>
              <a:t>aiuta</a:t>
            </a:r>
            <a:r>
              <a:rPr lang="en-US" sz="1600" dirty="0"/>
              <a:t> a </a:t>
            </a:r>
            <a:r>
              <a:rPr lang="en-US" sz="1600" dirty="0" err="1"/>
              <a:t>orientarci</a:t>
            </a:r>
            <a:r>
              <a:rPr lang="en-US" sz="1600" dirty="0"/>
              <a:t> </a:t>
            </a:r>
            <a:r>
              <a:rPr lang="en-US" sz="1600" dirty="0" err="1"/>
              <a:t>nel</a:t>
            </a:r>
            <a:r>
              <a:rPr lang="en-US" sz="1600" dirty="0"/>
              <a:t> </a:t>
            </a:r>
            <a:r>
              <a:rPr lang="en-US" sz="1600" dirty="0" err="1"/>
              <a:t>nostro</a:t>
            </a:r>
            <a:r>
              <a:rPr lang="en-US" sz="1600" dirty="0"/>
              <a:t> </a:t>
            </a:r>
            <a:r>
              <a:rPr lang="en-US" sz="1600" dirty="0" err="1"/>
              <a:t>mondo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2590800" y="4846638"/>
            <a:ext cx="5715000" cy="9194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/>
              <a:t>Shock </a:t>
            </a:r>
            <a:r>
              <a:rPr lang="en-US" sz="1600" b="1" dirty="0" err="1"/>
              <a:t>culturale</a:t>
            </a:r>
            <a:endParaRPr lang="en-US" sz="1600" b="1" dirty="0"/>
          </a:p>
          <a:p>
            <a:pPr>
              <a:defRPr/>
            </a:pPr>
            <a:r>
              <a:rPr lang="en-US" sz="1600" dirty="0" err="1"/>
              <a:t>Esperienza</a:t>
            </a:r>
            <a:r>
              <a:rPr lang="en-US" sz="1600" dirty="0"/>
              <a:t> </a:t>
            </a:r>
            <a:r>
              <a:rPr lang="en-US" sz="1600" dirty="0" err="1"/>
              <a:t>di</a:t>
            </a:r>
            <a:r>
              <a:rPr lang="en-US" sz="1600" dirty="0"/>
              <a:t> </a:t>
            </a:r>
            <a:r>
              <a:rPr lang="en-US" sz="1600" dirty="0" err="1"/>
              <a:t>disorientamento</a:t>
            </a:r>
            <a:r>
              <a:rPr lang="en-US" sz="1600" dirty="0"/>
              <a:t> </a:t>
            </a:r>
            <a:r>
              <a:rPr lang="en-US" sz="1600" dirty="0" err="1"/>
              <a:t>dovuta</a:t>
            </a:r>
            <a:r>
              <a:rPr lang="en-US" sz="1600" dirty="0"/>
              <a:t> </a:t>
            </a:r>
            <a:r>
              <a:rPr lang="en-US" sz="1600" dirty="0" err="1"/>
              <a:t>alla</a:t>
            </a:r>
            <a:r>
              <a:rPr lang="en-US" sz="1600" dirty="0"/>
              <a:t> </a:t>
            </a:r>
            <a:r>
              <a:rPr lang="en-US" sz="1600" dirty="0" err="1"/>
              <a:t>mancata</a:t>
            </a:r>
            <a:r>
              <a:rPr lang="en-US" sz="1600" dirty="0"/>
              <a:t> </a:t>
            </a:r>
            <a:r>
              <a:rPr lang="en-US" sz="1600" dirty="0" err="1"/>
              <a:t>conoscenza</a:t>
            </a:r>
            <a:r>
              <a:rPr lang="en-US" sz="1600" dirty="0"/>
              <a:t> </a:t>
            </a:r>
            <a:r>
              <a:rPr lang="en-US" sz="1600" dirty="0" err="1"/>
              <a:t>di</a:t>
            </a:r>
            <a:r>
              <a:rPr lang="en-US" sz="1600" dirty="0"/>
              <a:t> </a:t>
            </a:r>
            <a:r>
              <a:rPr lang="en-US" sz="1600" dirty="0" err="1"/>
              <a:t>una</a:t>
            </a:r>
            <a:r>
              <a:rPr lang="en-US" sz="1600" dirty="0"/>
              <a:t> </a:t>
            </a:r>
            <a:r>
              <a:rPr lang="en-US" sz="1600" dirty="0" err="1"/>
              <a:t>situazione</a:t>
            </a:r>
            <a:r>
              <a:rPr lang="en-US" sz="1600" dirty="0"/>
              <a:t> </a:t>
            </a:r>
            <a:r>
              <a:rPr lang="en-US" sz="1600" dirty="0" err="1"/>
              <a:t>sociale</a:t>
            </a:r>
            <a:r>
              <a:rPr lang="en-US" sz="1600" dirty="0"/>
              <a:t> non </a:t>
            </a:r>
            <a:r>
              <a:rPr lang="en-US" sz="1600" dirty="0" err="1"/>
              <a:t>familiare</a:t>
            </a:r>
            <a:r>
              <a:rPr lang="en-US" sz="1600" dirty="0"/>
              <a:t>.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dirty="0"/>
              <a:t>©2015, McGraw-Hill Education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572055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err="1"/>
              <a:t>Gli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cultura</a:t>
            </a:r>
            <a:r>
              <a:rPr lang="en-US" dirty="0"/>
              <a:t> (8)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500" dirty="0" err="1"/>
              <a:t>Gli</a:t>
            </a:r>
            <a:r>
              <a:rPr lang="en-US" sz="2500" dirty="0"/>
              <a:t> </a:t>
            </a:r>
            <a:r>
              <a:rPr lang="en-US" sz="2500" dirty="0" err="1"/>
              <a:t>elementi</a:t>
            </a:r>
            <a:r>
              <a:rPr lang="en-US" sz="2500" dirty="0"/>
              <a:t> </a:t>
            </a:r>
            <a:r>
              <a:rPr lang="en-US" sz="2500" dirty="0" err="1"/>
              <a:t>della</a:t>
            </a:r>
            <a:r>
              <a:rPr lang="en-US" sz="2500" dirty="0"/>
              <a:t> </a:t>
            </a:r>
            <a:r>
              <a:rPr lang="en-US" sz="2500" dirty="0" err="1"/>
              <a:t>cultura</a:t>
            </a:r>
            <a:r>
              <a:rPr lang="en-US" sz="2500" dirty="0"/>
              <a:t> </a:t>
            </a:r>
            <a:r>
              <a:rPr lang="en-US" sz="2500" dirty="0" err="1"/>
              <a:t>che</a:t>
            </a:r>
            <a:r>
              <a:rPr lang="en-US" sz="2500" dirty="0"/>
              <a:t> </a:t>
            </a:r>
            <a:r>
              <a:rPr lang="en-US" sz="2500" dirty="0" err="1"/>
              <a:t>agiscono</a:t>
            </a:r>
            <a:r>
              <a:rPr lang="en-US" sz="2500" dirty="0"/>
              <a:t> </a:t>
            </a:r>
            <a:r>
              <a:rPr lang="en-US" sz="2500" dirty="0" err="1"/>
              <a:t>sul</a:t>
            </a:r>
            <a:r>
              <a:rPr lang="en-US" sz="2500" dirty="0"/>
              <a:t> </a:t>
            </a:r>
            <a:r>
              <a:rPr lang="en-US" sz="2500" dirty="0" err="1"/>
              <a:t>nostro</a:t>
            </a:r>
            <a:r>
              <a:rPr lang="en-US" sz="2500" dirty="0"/>
              <a:t> </a:t>
            </a:r>
            <a:r>
              <a:rPr lang="en-US" sz="2500" dirty="0" err="1"/>
              <a:t>Sé</a:t>
            </a:r>
            <a:r>
              <a:rPr lang="en-US" sz="2500" dirty="0"/>
              <a:t>: </a:t>
            </a:r>
            <a:r>
              <a:rPr lang="en-US" sz="2500" dirty="0" err="1"/>
              <a:t>Valori</a:t>
            </a:r>
            <a:r>
              <a:rPr lang="en-US" sz="2500" dirty="0"/>
              <a:t>, </a:t>
            </a:r>
            <a:r>
              <a:rPr lang="en-US" sz="2500" dirty="0" err="1"/>
              <a:t>conoscenze</a:t>
            </a:r>
            <a:r>
              <a:rPr lang="en-US" sz="2500" dirty="0"/>
              <a:t>, </a:t>
            </a:r>
            <a:r>
              <a:rPr lang="en-US" sz="2500" dirty="0" err="1"/>
              <a:t>credenze</a:t>
            </a:r>
            <a:r>
              <a:rPr lang="en-US" sz="2500" dirty="0"/>
              <a:t> e </a:t>
            </a:r>
            <a:r>
              <a:rPr lang="en-US" sz="2500" dirty="0" err="1"/>
              <a:t>norme</a:t>
            </a:r>
            <a:r>
              <a:rPr lang="en-US" sz="2500" dirty="0"/>
              <a:t> </a:t>
            </a:r>
            <a:r>
              <a:rPr lang="en-US" sz="2500" dirty="0" err="1"/>
              <a:t>sociali</a:t>
            </a:r>
            <a:r>
              <a:rPr lang="en-US" sz="2500" dirty="0"/>
              <a:t>.</a:t>
            </a:r>
          </a:p>
          <a:p>
            <a:pPr>
              <a:buNone/>
            </a:pPr>
            <a:r>
              <a:rPr lang="en-US" sz="2500" dirty="0"/>
              <a:t>   </a:t>
            </a:r>
            <a:r>
              <a:rPr lang="en-US" sz="2000" i="1" dirty="0"/>
              <a:t>(Continua)</a:t>
            </a:r>
            <a:r>
              <a:rPr lang="en-US" sz="2500" i="1" dirty="0"/>
              <a:t>  </a:t>
            </a:r>
            <a:r>
              <a:rPr lang="en-US" sz="2500" dirty="0" err="1"/>
              <a:t>Norme</a:t>
            </a:r>
            <a:r>
              <a:rPr lang="en-US" sz="2500" dirty="0"/>
              <a:t> </a:t>
            </a:r>
            <a:r>
              <a:rPr lang="en-US" sz="2500" dirty="0" err="1"/>
              <a:t>sociali</a:t>
            </a:r>
            <a:r>
              <a:rPr lang="en-US" sz="2500" dirty="0"/>
              <a:t>: </a:t>
            </a:r>
            <a:r>
              <a:rPr lang="en-US" sz="2500" i="1" dirty="0" err="1"/>
              <a:t>cosa</a:t>
            </a:r>
            <a:r>
              <a:rPr lang="en-US" sz="2500" i="1" dirty="0"/>
              <a:t> è </a:t>
            </a:r>
            <a:r>
              <a:rPr lang="en-US" sz="2500" i="1" dirty="0" err="1"/>
              <a:t>appropriato</a:t>
            </a:r>
            <a:r>
              <a:rPr lang="en-US" sz="2500" i="1" dirty="0"/>
              <a:t>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21E7E07-E647-406B-89BD-0DD5D6739180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3400" y="3048000"/>
            <a:ext cx="4114800" cy="11918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/>
              <a:t>Norme</a:t>
            </a:r>
            <a:r>
              <a:rPr lang="en-US" sz="1600" b="1" dirty="0"/>
              <a:t> </a:t>
            </a:r>
            <a:r>
              <a:rPr lang="en-US" sz="1600" b="1" dirty="0" err="1"/>
              <a:t>sociali</a:t>
            </a:r>
            <a:endParaRPr lang="en-US" sz="1600" b="1" dirty="0"/>
          </a:p>
          <a:p>
            <a:pPr>
              <a:defRPr/>
            </a:pPr>
            <a:r>
              <a:rPr lang="en-US" sz="1600" dirty="0" err="1"/>
              <a:t>Regole</a:t>
            </a:r>
            <a:r>
              <a:rPr lang="en-US" sz="1600" dirty="0"/>
              <a:t> e </a:t>
            </a:r>
            <a:r>
              <a:rPr lang="en-US" sz="1600" dirty="0" err="1"/>
              <a:t>aspettative</a:t>
            </a:r>
            <a:r>
              <a:rPr lang="en-US" sz="1600" dirty="0"/>
              <a:t> </a:t>
            </a:r>
            <a:r>
              <a:rPr lang="en-US" sz="1600" dirty="0" err="1"/>
              <a:t>di</a:t>
            </a:r>
            <a:r>
              <a:rPr lang="en-US" sz="1600" dirty="0"/>
              <a:t> </a:t>
            </a:r>
            <a:r>
              <a:rPr lang="en-US" sz="1600" dirty="0" err="1"/>
              <a:t>una</a:t>
            </a:r>
            <a:r>
              <a:rPr lang="en-US" sz="1600" dirty="0"/>
              <a:t> </a:t>
            </a:r>
            <a:r>
              <a:rPr lang="en-US" sz="1600" dirty="0" err="1"/>
              <a:t>cultura</a:t>
            </a:r>
            <a:r>
              <a:rPr lang="en-US" sz="1600" dirty="0"/>
              <a:t> </a:t>
            </a:r>
            <a:r>
              <a:rPr lang="en-US" sz="1600" dirty="0" err="1"/>
              <a:t>rispetto</a:t>
            </a:r>
            <a:r>
              <a:rPr lang="en-US" sz="1600" dirty="0"/>
              <a:t> a un </a:t>
            </a:r>
            <a:r>
              <a:rPr lang="en-US" sz="1600" dirty="0" err="1"/>
              <a:t>comportamento</a:t>
            </a:r>
            <a:r>
              <a:rPr lang="en-US" sz="1600" dirty="0"/>
              <a:t> </a:t>
            </a:r>
            <a:r>
              <a:rPr lang="en-US" sz="1600" dirty="0" err="1"/>
              <a:t>ritenuto</a:t>
            </a:r>
            <a:r>
              <a:rPr lang="en-US" sz="1600" dirty="0"/>
              <a:t> “</a:t>
            </a:r>
            <a:r>
              <a:rPr lang="en-US" sz="1600" dirty="0" err="1"/>
              <a:t>appropriato</a:t>
            </a:r>
            <a:r>
              <a:rPr lang="en-US" sz="1600" dirty="0"/>
              <a:t>”.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2188" y="4311650"/>
            <a:ext cx="3656012" cy="173664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/>
              <a:t>Ritardo</a:t>
            </a:r>
            <a:r>
              <a:rPr lang="en-US" sz="1600" b="1" dirty="0"/>
              <a:t> </a:t>
            </a:r>
            <a:r>
              <a:rPr lang="en-US" sz="1600" b="1" dirty="0" err="1"/>
              <a:t>culturale</a:t>
            </a:r>
            <a:endParaRPr lang="en-US" sz="1600" b="1" dirty="0"/>
          </a:p>
          <a:p>
            <a:pPr>
              <a:defRPr/>
            </a:pPr>
            <a:r>
              <a:rPr lang="en-US" sz="1600" dirty="0" err="1"/>
              <a:t>Una</a:t>
            </a:r>
            <a:r>
              <a:rPr lang="en-US" sz="1600" dirty="0"/>
              <a:t> </a:t>
            </a:r>
            <a:r>
              <a:rPr lang="en-US" sz="1600" dirty="0" err="1"/>
              <a:t>situazione</a:t>
            </a:r>
            <a:r>
              <a:rPr lang="en-US" sz="1600" dirty="0"/>
              <a:t> </a:t>
            </a:r>
            <a:r>
              <a:rPr lang="en-US" sz="1600" dirty="0" err="1"/>
              <a:t>strutturata</a:t>
            </a:r>
            <a:r>
              <a:rPr lang="en-US" sz="1600" dirty="0"/>
              <a:t> </a:t>
            </a:r>
            <a:r>
              <a:rPr lang="en-US" sz="1600" dirty="0" err="1"/>
              <a:t>nella</a:t>
            </a:r>
            <a:r>
              <a:rPr lang="en-US" sz="1600" dirty="0"/>
              <a:t> </a:t>
            </a:r>
            <a:r>
              <a:rPr lang="en-US" sz="1600" dirty="0" err="1"/>
              <a:t>quale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nuovi</a:t>
            </a:r>
            <a:r>
              <a:rPr lang="en-US" sz="1600" dirty="0"/>
              <a:t> </a:t>
            </a:r>
            <a:r>
              <a:rPr lang="en-US" sz="1600" dirty="0" err="1"/>
              <a:t>sviluppi</a:t>
            </a:r>
            <a:r>
              <a:rPr lang="en-US" sz="1600" dirty="0"/>
              <a:t> </a:t>
            </a:r>
            <a:r>
              <a:rPr lang="en-US" sz="1600" dirty="0" err="1"/>
              <a:t>tecnologici</a:t>
            </a:r>
            <a:r>
              <a:rPr lang="en-US" sz="1600" dirty="0"/>
              <a:t> </a:t>
            </a:r>
            <a:r>
              <a:rPr lang="en-US" sz="1600" dirty="0" err="1"/>
              <a:t>sono</a:t>
            </a:r>
            <a:r>
              <a:rPr lang="en-US" sz="1600" dirty="0"/>
              <a:t> </a:t>
            </a:r>
            <a:r>
              <a:rPr lang="en-US" sz="1600" dirty="0" err="1"/>
              <a:t>più</a:t>
            </a:r>
            <a:r>
              <a:rPr lang="en-US" sz="1600" dirty="0"/>
              <a:t> </a:t>
            </a:r>
            <a:r>
              <a:rPr lang="en-US" sz="1600" dirty="0" err="1"/>
              <a:t>veloci</a:t>
            </a:r>
            <a:r>
              <a:rPr lang="en-US" sz="1600" dirty="0"/>
              <a:t> </a:t>
            </a:r>
            <a:r>
              <a:rPr lang="en-US" sz="1600" dirty="0" err="1"/>
              <a:t>delle</a:t>
            </a:r>
            <a:r>
              <a:rPr lang="en-US" sz="1600" dirty="0"/>
              <a:t> </a:t>
            </a:r>
            <a:r>
              <a:rPr lang="en-US" sz="1600" dirty="0" err="1"/>
              <a:t>norme</a:t>
            </a:r>
            <a:r>
              <a:rPr lang="en-US" sz="1600" dirty="0"/>
              <a:t> </a:t>
            </a:r>
            <a:r>
              <a:rPr lang="en-US" sz="1600" dirty="0" err="1"/>
              <a:t>che</a:t>
            </a:r>
            <a:r>
              <a:rPr lang="en-US" sz="1600" dirty="0"/>
              <a:t> </a:t>
            </a:r>
            <a:r>
              <a:rPr lang="en-US" sz="1600" dirty="0" err="1"/>
              <a:t>governano</a:t>
            </a:r>
            <a:r>
              <a:rPr lang="en-US" sz="1600" dirty="0"/>
              <a:t> le </a:t>
            </a:r>
            <a:r>
              <a:rPr lang="en-US" sz="1600" dirty="0" err="1"/>
              <a:t>esperienze</a:t>
            </a:r>
            <a:r>
              <a:rPr lang="en-US" sz="1600" dirty="0"/>
              <a:t> </a:t>
            </a:r>
            <a:r>
              <a:rPr lang="en-US" sz="1600" dirty="0" err="1"/>
              <a:t>collettive</a:t>
            </a:r>
            <a:r>
              <a:rPr lang="en-US" sz="1600" dirty="0"/>
              <a:t> </a:t>
            </a:r>
            <a:r>
              <a:rPr lang="en-US" sz="1600" dirty="0" err="1"/>
              <a:t>associati</a:t>
            </a:r>
            <a:r>
              <a:rPr lang="en-US" sz="1600" dirty="0"/>
              <a:t> a </a:t>
            </a:r>
            <a:r>
              <a:rPr lang="en-US" sz="1600" dirty="0" err="1"/>
              <a:t>essi</a:t>
            </a:r>
            <a:r>
              <a:rPr lang="en-US" sz="1600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00600" y="3048000"/>
            <a:ext cx="3886200" cy="9194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/>
              <a:t>Norme</a:t>
            </a:r>
            <a:r>
              <a:rPr lang="en-US" sz="1600" b="1" dirty="0"/>
              <a:t> </a:t>
            </a:r>
            <a:r>
              <a:rPr lang="en-US" sz="1600" b="1" dirty="0" err="1"/>
              <a:t>formali</a:t>
            </a:r>
            <a:r>
              <a:rPr lang="en-US" sz="1600" b="1" dirty="0"/>
              <a:t> (</a:t>
            </a:r>
            <a:r>
              <a:rPr lang="en-US" sz="1600" b="1" dirty="0" err="1"/>
              <a:t>spesso</a:t>
            </a:r>
            <a:r>
              <a:rPr lang="en-US" sz="1600" b="1" dirty="0"/>
              <a:t> </a:t>
            </a:r>
            <a:r>
              <a:rPr lang="en-US" sz="1600" b="1" dirty="0" err="1"/>
              <a:t>giuridiche</a:t>
            </a:r>
            <a:r>
              <a:rPr lang="en-US" sz="1600" b="1" dirty="0"/>
              <a:t>)</a:t>
            </a:r>
          </a:p>
          <a:p>
            <a:pPr>
              <a:defRPr/>
            </a:pPr>
            <a:r>
              <a:rPr lang="en-US" sz="1600" dirty="0" err="1"/>
              <a:t>Norme</a:t>
            </a:r>
            <a:r>
              <a:rPr lang="en-US" sz="1600" dirty="0"/>
              <a:t> </a:t>
            </a:r>
            <a:r>
              <a:rPr lang="en-US" sz="1600" dirty="0" err="1"/>
              <a:t>rigidamente</a:t>
            </a:r>
            <a:r>
              <a:rPr lang="en-US" sz="1600" dirty="0"/>
              <a:t> </a:t>
            </a:r>
            <a:r>
              <a:rPr lang="en-US" sz="1600" dirty="0" err="1"/>
              <a:t>applicate</a:t>
            </a:r>
            <a:r>
              <a:rPr lang="en-US" sz="1600" dirty="0"/>
              <a:t>, con </a:t>
            </a:r>
            <a:r>
              <a:rPr lang="en-US" sz="1600" dirty="0" err="1"/>
              <a:t>potenziali</a:t>
            </a:r>
            <a:r>
              <a:rPr lang="en-US" sz="1600" dirty="0"/>
              <a:t> </a:t>
            </a:r>
            <a:r>
              <a:rPr lang="en-US" sz="1600" dirty="0" err="1"/>
              <a:t>pene</a:t>
            </a:r>
            <a:r>
              <a:rPr lang="en-US" sz="1600" dirty="0"/>
              <a:t> severe per chi le viola.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0" y="4648200"/>
            <a:ext cx="3505200" cy="11918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/>
              <a:t>Norme</a:t>
            </a:r>
            <a:r>
              <a:rPr lang="en-US" sz="1600" b="1" dirty="0"/>
              <a:t> </a:t>
            </a:r>
            <a:r>
              <a:rPr lang="en-US" sz="1600" b="1" dirty="0" err="1"/>
              <a:t>informali</a:t>
            </a:r>
            <a:r>
              <a:rPr lang="en-US" sz="1600" b="1" dirty="0"/>
              <a:t> (</a:t>
            </a:r>
            <a:r>
              <a:rPr lang="en-US" sz="1600" b="1" dirty="0" err="1"/>
              <a:t>costumi</a:t>
            </a:r>
            <a:r>
              <a:rPr lang="en-US" sz="1600" b="1" dirty="0"/>
              <a:t>)</a:t>
            </a:r>
          </a:p>
          <a:p>
            <a:pPr>
              <a:defRPr/>
            </a:pPr>
            <a:r>
              <a:rPr lang="en-US" sz="1600" dirty="0" err="1"/>
              <a:t>Abitudini</a:t>
            </a:r>
            <a:r>
              <a:rPr lang="en-US" sz="1600" dirty="0"/>
              <a:t> del </a:t>
            </a:r>
            <a:r>
              <a:rPr lang="en-US" sz="1600" dirty="0" err="1"/>
              <a:t>gruppo</a:t>
            </a:r>
            <a:r>
              <a:rPr lang="en-US" sz="1600" dirty="0"/>
              <a:t> o </a:t>
            </a:r>
            <a:r>
              <a:rPr lang="en-US" sz="1600" dirty="0" err="1"/>
              <a:t>norme</a:t>
            </a:r>
            <a:r>
              <a:rPr lang="en-US" sz="1600" dirty="0"/>
              <a:t> </a:t>
            </a:r>
            <a:r>
              <a:rPr lang="en-US" sz="1600" dirty="0" err="1"/>
              <a:t>informali</a:t>
            </a:r>
            <a:r>
              <a:rPr lang="en-US" sz="1600" dirty="0"/>
              <a:t> </a:t>
            </a:r>
            <a:r>
              <a:rPr lang="en-US" sz="1600" dirty="0" err="1"/>
              <a:t>comuni</a:t>
            </a:r>
            <a:r>
              <a:rPr lang="en-US" sz="1600" dirty="0"/>
              <a:t> a </a:t>
            </a:r>
            <a:r>
              <a:rPr lang="en-US" sz="1600" dirty="0" err="1"/>
              <a:t>una</a:t>
            </a:r>
            <a:r>
              <a:rPr lang="en-US" sz="1600" dirty="0"/>
              <a:t> </a:t>
            </a:r>
            <a:r>
              <a:rPr lang="en-US" sz="1600" dirty="0" err="1"/>
              <a:t>determinata</a:t>
            </a:r>
            <a:r>
              <a:rPr lang="en-US" sz="1600" dirty="0"/>
              <a:t> </a:t>
            </a:r>
            <a:r>
              <a:rPr lang="en-US" sz="1600" dirty="0" err="1"/>
              <a:t>cultura</a:t>
            </a:r>
            <a:r>
              <a:rPr lang="en-US" sz="1600" dirty="0"/>
              <a:t>.</a:t>
            </a:r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dirty="0"/>
              <a:t>©2015, McGraw-Hill Education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02799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>
              <a:defRPr/>
            </a:pPr>
            <a:r>
              <a:rPr lang="it-IT" sz="3200" dirty="0"/>
              <a:t>LE </a:t>
            </a:r>
            <a:r>
              <a:rPr lang="it-IT" sz="3200" dirty="0" err="1"/>
              <a:t>SANZIONI:sono</a:t>
            </a:r>
            <a:r>
              <a:rPr lang="it-IT" sz="3200" dirty="0"/>
              <a:t> il prezzo che dobbiamo pagare per ogni trasgressione (</a:t>
            </a:r>
            <a:r>
              <a:rPr lang="it-IT" sz="3200" dirty="0" err="1"/>
              <a:t>Elster</a:t>
            </a:r>
            <a:r>
              <a:rPr lang="it-IT" sz="3200" dirty="0"/>
              <a:t>, 1989)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457200" y="19812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5107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err="1"/>
              <a:t>Gli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cultura</a:t>
            </a:r>
            <a:r>
              <a:rPr lang="en-US" dirty="0"/>
              <a:t> (9)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/>
              <a:t>Comunicare</a:t>
            </a:r>
            <a:r>
              <a:rPr lang="en-US" dirty="0"/>
              <a:t> la </a:t>
            </a:r>
            <a:r>
              <a:rPr lang="en-US" dirty="0" err="1"/>
              <a:t>cultura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 err="1"/>
              <a:t>Simboli</a:t>
            </a:r>
            <a:r>
              <a:rPr lang="en-US" dirty="0"/>
              <a:t> e </a:t>
            </a:r>
            <a:r>
              <a:rPr lang="en-US" dirty="0" err="1"/>
              <a:t>linguaggio</a:t>
            </a:r>
            <a:endParaRPr lang="en-US" dirty="0"/>
          </a:p>
          <a:p>
            <a:pPr lvl="1"/>
            <a:endParaRPr lang="en-US" sz="2500" i="1" dirty="0"/>
          </a:p>
          <a:p>
            <a:pPr lvl="1"/>
            <a:r>
              <a:rPr lang="en-US" sz="2500" i="1" dirty="0" err="1"/>
              <a:t>L’ipotesi</a:t>
            </a:r>
            <a:r>
              <a:rPr lang="en-US" sz="2500" i="1" dirty="0"/>
              <a:t> </a:t>
            </a:r>
            <a:r>
              <a:rPr lang="en-US" sz="2500" i="1" dirty="0" err="1"/>
              <a:t>di</a:t>
            </a:r>
            <a:r>
              <a:rPr lang="en-US" sz="2500" i="1" dirty="0"/>
              <a:t> Sapir-Whorf </a:t>
            </a:r>
          </a:p>
          <a:p>
            <a:pPr lvl="2"/>
            <a:r>
              <a:rPr lang="en-US" sz="2000" dirty="0" err="1"/>
              <a:t>Ipotesi</a:t>
            </a:r>
            <a:r>
              <a:rPr lang="en-US" sz="2000" dirty="0"/>
              <a:t> </a:t>
            </a:r>
            <a:r>
              <a:rPr lang="en-US" sz="2000" dirty="0" err="1"/>
              <a:t>secondo</a:t>
            </a:r>
            <a:r>
              <a:rPr lang="en-US" sz="2000" dirty="0"/>
              <a:t> la </a:t>
            </a:r>
            <a:r>
              <a:rPr lang="en-US" sz="2000" dirty="0" err="1"/>
              <a:t>quale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diversi</a:t>
            </a:r>
            <a:r>
              <a:rPr lang="en-US" sz="2000" dirty="0"/>
              <a:t> </a:t>
            </a:r>
          </a:p>
          <a:p>
            <a:pPr lvl="2">
              <a:buNone/>
            </a:pPr>
            <a:r>
              <a:rPr lang="en-US" sz="2000" dirty="0" err="1"/>
              <a:t>linguaggi</a:t>
            </a:r>
            <a:r>
              <a:rPr lang="en-US" sz="2000" dirty="0"/>
              <a:t> </a:t>
            </a:r>
            <a:r>
              <a:rPr lang="en-US" sz="2000" dirty="0" err="1"/>
              <a:t>influenzano</a:t>
            </a:r>
            <a:r>
              <a:rPr lang="en-US" sz="2000" dirty="0"/>
              <a:t> </a:t>
            </a:r>
            <a:r>
              <a:rPr lang="en-US" sz="2000" dirty="0" err="1"/>
              <a:t>il</a:t>
            </a:r>
            <a:r>
              <a:rPr lang="en-US" sz="2000" dirty="0"/>
              <a:t> </a:t>
            </a:r>
            <a:r>
              <a:rPr lang="en-US" sz="2000" dirty="0" err="1"/>
              <a:t>modo</a:t>
            </a:r>
            <a:r>
              <a:rPr lang="en-US" sz="2000" dirty="0"/>
              <a:t> </a:t>
            </a:r>
            <a:r>
              <a:rPr lang="en-US" sz="2000" dirty="0" err="1"/>
              <a:t>di</a:t>
            </a:r>
            <a:r>
              <a:rPr lang="en-US" sz="2000" dirty="0"/>
              <a:t> </a:t>
            </a:r>
          </a:p>
          <a:p>
            <a:pPr lvl="2">
              <a:buNone/>
            </a:pPr>
            <a:r>
              <a:rPr lang="en-US" sz="2000" dirty="0" err="1"/>
              <a:t>pensare</a:t>
            </a:r>
            <a:r>
              <a:rPr lang="en-US" sz="2000" dirty="0"/>
              <a:t> </a:t>
            </a:r>
            <a:r>
              <a:rPr lang="en-US" sz="2000" dirty="0" err="1"/>
              <a:t>di</a:t>
            </a:r>
            <a:r>
              <a:rPr lang="en-US" sz="2000" dirty="0"/>
              <a:t> chi </a:t>
            </a:r>
            <a:r>
              <a:rPr lang="en-US" sz="2000" dirty="0" err="1"/>
              <a:t>li</a:t>
            </a:r>
            <a:r>
              <a:rPr lang="en-US" sz="2000" dirty="0"/>
              <a:t> </a:t>
            </a:r>
            <a:r>
              <a:rPr lang="en-US" sz="2000" dirty="0" err="1"/>
              <a:t>parla</a:t>
            </a:r>
            <a:r>
              <a:rPr lang="en-US" sz="2000" dirty="0"/>
              <a:t>, a </a:t>
            </a:r>
            <a:r>
              <a:rPr lang="en-US" sz="2000" dirty="0" err="1"/>
              <a:t>causa</a:t>
            </a:r>
            <a:r>
              <a:rPr lang="en-US" sz="2000" dirty="0"/>
              <a:t> </a:t>
            </a:r>
          </a:p>
          <a:p>
            <a:pPr lvl="2">
              <a:buNone/>
            </a:pPr>
            <a:r>
              <a:rPr lang="en-US" sz="2000" dirty="0" err="1"/>
              <a:t>della</a:t>
            </a:r>
            <a:r>
              <a:rPr lang="en-US" sz="2000" dirty="0"/>
              <a:t> </a:t>
            </a:r>
            <a:r>
              <a:rPr lang="en-US" sz="2000" dirty="0" err="1"/>
              <a:t>loro</a:t>
            </a:r>
            <a:r>
              <a:rPr lang="en-US" sz="2000" dirty="0"/>
              <a:t> </a:t>
            </a:r>
            <a:r>
              <a:rPr lang="en-US" sz="2000" dirty="0" err="1"/>
              <a:t>diversità</a:t>
            </a:r>
            <a:r>
              <a:rPr lang="en-US" sz="2000" dirty="0"/>
              <a:t> </a:t>
            </a:r>
            <a:r>
              <a:rPr lang="en-US" sz="2000" dirty="0" err="1"/>
              <a:t>di</a:t>
            </a:r>
            <a:r>
              <a:rPr lang="en-US" sz="2000" dirty="0"/>
              <a:t> </a:t>
            </a:r>
            <a:r>
              <a:rPr lang="en-US" sz="2000" dirty="0" err="1"/>
              <a:t>contenuto</a:t>
            </a:r>
            <a:r>
              <a:rPr lang="en-US" sz="2000" dirty="0"/>
              <a:t> e </a:t>
            </a:r>
          </a:p>
          <a:p>
            <a:pPr lvl="2">
              <a:buNone/>
            </a:pPr>
            <a:r>
              <a:rPr lang="en-US" sz="2000" dirty="0" err="1"/>
              <a:t>struttura</a:t>
            </a:r>
            <a:r>
              <a:rPr lang="en-US" sz="2000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803AA81F-6B42-4AD4-A5BF-762B3D8B3FE9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15000" y="1524000"/>
            <a:ext cx="2971800" cy="437054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/>
              <a:t>Simbolo</a:t>
            </a:r>
            <a:endParaRPr lang="en-US" sz="1600" b="1" dirty="0"/>
          </a:p>
          <a:p>
            <a:pPr>
              <a:defRPr/>
            </a:pPr>
            <a:r>
              <a:rPr lang="en-US" sz="1600" dirty="0" err="1"/>
              <a:t>Qualcosa</a:t>
            </a:r>
            <a:r>
              <a:rPr lang="en-US" sz="1600" dirty="0"/>
              <a:t> </a:t>
            </a:r>
            <a:r>
              <a:rPr lang="en-US" sz="1600" dirty="0" err="1"/>
              <a:t>che</a:t>
            </a:r>
            <a:r>
              <a:rPr lang="en-US" sz="1600" dirty="0"/>
              <a:t> </a:t>
            </a:r>
            <a:r>
              <a:rPr lang="en-US" sz="1600" dirty="0" err="1"/>
              <a:t>rappresenta</a:t>
            </a:r>
            <a:r>
              <a:rPr lang="en-US" sz="1600" dirty="0"/>
              <a:t> </a:t>
            </a:r>
            <a:r>
              <a:rPr lang="en-US" sz="1600" dirty="0" err="1"/>
              <a:t>qualcos’altro</a:t>
            </a:r>
            <a:r>
              <a:rPr lang="en-US" sz="1600" dirty="0"/>
              <a:t>.</a:t>
            </a:r>
          </a:p>
          <a:p>
            <a:pPr>
              <a:spcBef>
                <a:spcPts val="1200"/>
              </a:spcBef>
              <a:defRPr/>
            </a:pPr>
            <a:r>
              <a:rPr lang="en-US" sz="1600" b="1" dirty="0" err="1"/>
              <a:t>Linguaggio</a:t>
            </a:r>
            <a:endParaRPr lang="en-US" sz="1600" b="1" dirty="0"/>
          </a:p>
          <a:p>
            <a:pPr>
              <a:defRPr/>
            </a:pPr>
            <a:r>
              <a:rPr lang="en-US" sz="1600" dirty="0" err="1"/>
              <a:t>Sistema</a:t>
            </a:r>
            <a:r>
              <a:rPr lang="en-US" sz="1600" dirty="0"/>
              <a:t> </a:t>
            </a:r>
            <a:r>
              <a:rPr lang="en-US" sz="1600" dirty="0" err="1"/>
              <a:t>elaborato</a:t>
            </a:r>
            <a:r>
              <a:rPr lang="en-US" sz="1600" dirty="0"/>
              <a:t> </a:t>
            </a:r>
            <a:r>
              <a:rPr lang="en-US" sz="1600" dirty="0" err="1"/>
              <a:t>di</a:t>
            </a:r>
            <a:r>
              <a:rPr lang="en-US" sz="1600" dirty="0"/>
              <a:t> </a:t>
            </a:r>
            <a:r>
              <a:rPr lang="en-US" sz="1600" dirty="0" err="1"/>
              <a:t>simboli</a:t>
            </a:r>
            <a:r>
              <a:rPr lang="en-US" sz="1600" dirty="0"/>
              <a:t> </a:t>
            </a:r>
            <a:r>
              <a:rPr lang="en-US" sz="1600" dirty="0" err="1"/>
              <a:t>che</a:t>
            </a:r>
            <a:r>
              <a:rPr lang="en-US" sz="1600" dirty="0"/>
              <a:t> </a:t>
            </a:r>
            <a:r>
              <a:rPr lang="en-US" sz="1600" dirty="0" err="1"/>
              <a:t>consente</a:t>
            </a:r>
            <a:r>
              <a:rPr lang="en-US" sz="1600" dirty="0"/>
              <a:t> </a:t>
            </a:r>
            <a:r>
              <a:rPr lang="en-US" sz="1600" dirty="0" err="1"/>
              <a:t>alle</a:t>
            </a:r>
            <a:r>
              <a:rPr lang="en-US" sz="1600" dirty="0"/>
              <a:t> </a:t>
            </a:r>
            <a:r>
              <a:rPr lang="en-US" sz="1600" dirty="0" err="1"/>
              <a:t>persone</a:t>
            </a:r>
            <a:r>
              <a:rPr lang="en-US" sz="1600" dirty="0"/>
              <a:t> </a:t>
            </a:r>
            <a:r>
              <a:rPr lang="en-US" sz="1600" dirty="0" err="1"/>
              <a:t>di</a:t>
            </a:r>
            <a:r>
              <a:rPr lang="en-US" sz="1600" dirty="0"/>
              <a:t> </a:t>
            </a:r>
            <a:r>
              <a:rPr lang="en-US" sz="1600" dirty="0" err="1"/>
              <a:t>comunicare</a:t>
            </a:r>
            <a:r>
              <a:rPr lang="en-US" sz="1600" dirty="0"/>
              <a:t> </a:t>
            </a:r>
            <a:r>
              <a:rPr lang="en-US" sz="1600" dirty="0" err="1"/>
              <a:t>tra</a:t>
            </a:r>
            <a:r>
              <a:rPr lang="en-US" sz="1600" dirty="0"/>
              <a:t> </a:t>
            </a:r>
            <a:r>
              <a:rPr lang="en-US" sz="1600" dirty="0" err="1"/>
              <a:t>loro</a:t>
            </a:r>
            <a:r>
              <a:rPr lang="en-US" sz="1600" dirty="0"/>
              <a:t> in </a:t>
            </a:r>
            <a:r>
              <a:rPr lang="en-US" sz="1600" dirty="0" err="1"/>
              <a:t>modi</a:t>
            </a:r>
            <a:r>
              <a:rPr lang="en-US" sz="1600" dirty="0"/>
              <a:t> </a:t>
            </a:r>
            <a:r>
              <a:rPr lang="en-US" sz="1600" dirty="0" err="1"/>
              <a:t>complessi</a:t>
            </a:r>
            <a:r>
              <a:rPr lang="en-US" sz="1600" dirty="0"/>
              <a:t>.</a:t>
            </a:r>
          </a:p>
          <a:p>
            <a:pPr>
              <a:spcBef>
                <a:spcPts val="1200"/>
              </a:spcBef>
              <a:defRPr/>
            </a:pPr>
            <a:r>
              <a:rPr lang="en-US" sz="1600" b="1" dirty="0" err="1"/>
              <a:t>Dialetto</a:t>
            </a:r>
            <a:r>
              <a:rPr lang="en-US" sz="1600" b="1" dirty="0"/>
              <a:t> o </a:t>
            </a:r>
            <a:r>
              <a:rPr lang="en-US" sz="1600" b="1" dirty="0" err="1"/>
              <a:t>gergo</a:t>
            </a:r>
            <a:endParaRPr lang="en-US" sz="1600" b="1" dirty="0"/>
          </a:p>
          <a:p>
            <a:pPr>
              <a:defRPr/>
            </a:pPr>
            <a:r>
              <a:rPr lang="en-US" sz="1600" dirty="0" err="1"/>
              <a:t>Variante</a:t>
            </a:r>
            <a:r>
              <a:rPr lang="en-US" sz="1600" dirty="0"/>
              <a:t> del </a:t>
            </a:r>
            <a:r>
              <a:rPr lang="en-US" sz="1600" dirty="0" err="1"/>
              <a:t>linguaggio</a:t>
            </a:r>
            <a:r>
              <a:rPr lang="en-US" sz="1600" dirty="0"/>
              <a:t> con un </a:t>
            </a:r>
            <a:r>
              <a:rPr lang="en-US" sz="1600" dirty="0" err="1"/>
              <a:t>proprio</a:t>
            </a:r>
            <a:r>
              <a:rPr lang="en-US" sz="1600" dirty="0"/>
              <a:t> </a:t>
            </a:r>
            <a:r>
              <a:rPr lang="en-US" sz="1600" dirty="0" err="1"/>
              <a:t>accento</a:t>
            </a:r>
            <a:r>
              <a:rPr lang="en-US" sz="1600" dirty="0"/>
              <a:t> </a:t>
            </a:r>
            <a:r>
              <a:rPr lang="en-US" sz="1600" dirty="0" err="1"/>
              <a:t>distintivo</a:t>
            </a:r>
            <a:r>
              <a:rPr lang="en-US" sz="1600" dirty="0"/>
              <a:t>, un </a:t>
            </a:r>
            <a:r>
              <a:rPr lang="en-US" sz="1600" dirty="0" err="1"/>
              <a:t>proprio</a:t>
            </a:r>
            <a:r>
              <a:rPr lang="en-US" sz="1600" dirty="0"/>
              <a:t> </a:t>
            </a:r>
            <a:r>
              <a:rPr lang="en-US" sz="1600" dirty="0" err="1"/>
              <a:t>vocabilario</a:t>
            </a:r>
            <a:r>
              <a:rPr lang="en-US" sz="1600" dirty="0"/>
              <a:t> e, in </a:t>
            </a:r>
            <a:r>
              <a:rPr lang="en-US" sz="1600" dirty="0" err="1"/>
              <a:t>alcuni</a:t>
            </a:r>
            <a:r>
              <a:rPr lang="en-US" sz="1600" dirty="0"/>
              <a:t> </a:t>
            </a:r>
            <a:r>
              <a:rPr lang="en-US" sz="1600" dirty="0" err="1"/>
              <a:t>casi</a:t>
            </a:r>
            <a:r>
              <a:rPr lang="en-US" sz="1600" dirty="0"/>
              <a:t>, </a:t>
            </a:r>
            <a:r>
              <a:rPr lang="en-US" sz="1600" dirty="0" err="1"/>
              <a:t>proprie</a:t>
            </a:r>
            <a:r>
              <a:rPr lang="en-US" sz="1600" dirty="0"/>
              <a:t> </a:t>
            </a:r>
            <a:r>
              <a:rPr lang="en-US" sz="1600" dirty="0" err="1"/>
              <a:t>caratteristiche</a:t>
            </a:r>
            <a:r>
              <a:rPr lang="en-US" sz="1600" dirty="0"/>
              <a:t> </a:t>
            </a:r>
            <a:r>
              <a:rPr lang="en-US" sz="1600" dirty="0" err="1"/>
              <a:t>grammaticali</a:t>
            </a:r>
            <a:r>
              <a:rPr lang="en-US" sz="1600" dirty="0"/>
              <a:t>.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dirty="0"/>
              <a:t>©2015, McGraw-Hill Education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045332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err="1"/>
              <a:t>Gli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cultura</a:t>
            </a:r>
            <a:r>
              <a:rPr lang="en-US" dirty="0"/>
              <a:t> (10)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/>
              <a:t>Riprodurre</a:t>
            </a:r>
            <a:r>
              <a:rPr lang="en-US" dirty="0"/>
              <a:t> la </a:t>
            </a:r>
            <a:r>
              <a:rPr lang="en-US" dirty="0" err="1"/>
              <a:t>cultura</a:t>
            </a:r>
            <a:r>
              <a:rPr lang="en-US" dirty="0"/>
              <a:t>: I </a:t>
            </a:r>
            <a:r>
              <a:rPr lang="en-US" dirty="0" err="1"/>
              <a:t>comportamenti</a:t>
            </a:r>
            <a:endParaRPr lang="en-US" dirty="0"/>
          </a:p>
          <a:p>
            <a:r>
              <a:rPr lang="en-US" sz="2600" dirty="0" err="1"/>
              <a:t>Oggetti</a:t>
            </a:r>
            <a:r>
              <a:rPr lang="en-US" sz="2600" dirty="0"/>
              <a:t>: </a:t>
            </a:r>
            <a:r>
              <a:rPr lang="en-US" sz="2600" dirty="0" err="1"/>
              <a:t>gli</a:t>
            </a:r>
            <a:r>
              <a:rPr lang="en-US" sz="2600" dirty="0"/>
              <a:t> </a:t>
            </a:r>
            <a:r>
              <a:rPr lang="en-US" sz="2600" dirty="0" err="1"/>
              <a:t>artefatti</a:t>
            </a:r>
            <a:r>
              <a:rPr lang="en-US" sz="2600" dirty="0"/>
              <a:t> </a:t>
            </a:r>
            <a:r>
              <a:rPr lang="en-US" sz="2600" dirty="0" err="1"/>
              <a:t>che</a:t>
            </a:r>
            <a:r>
              <a:rPr lang="en-US" sz="2600" dirty="0"/>
              <a:t> </a:t>
            </a:r>
            <a:r>
              <a:rPr lang="en-US" sz="2600" dirty="0" err="1"/>
              <a:t>fanno</a:t>
            </a:r>
            <a:r>
              <a:rPr lang="en-US" sz="2600" dirty="0"/>
              <a:t> parte </a:t>
            </a:r>
            <a:r>
              <a:rPr lang="en-US" sz="2600" dirty="0" err="1"/>
              <a:t>di</a:t>
            </a:r>
            <a:r>
              <a:rPr lang="en-US" sz="2600" dirty="0"/>
              <a:t> </a:t>
            </a:r>
            <a:r>
              <a:rPr lang="en-US" sz="2600" dirty="0" err="1"/>
              <a:t>una</a:t>
            </a:r>
            <a:r>
              <a:rPr lang="en-US" sz="2600" dirty="0"/>
              <a:t> </a:t>
            </a:r>
            <a:r>
              <a:rPr lang="en-US" sz="2600" dirty="0" err="1"/>
              <a:t>cultura</a:t>
            </a:r>
            <a:br>
              <a:rPr lang="en-US" dirty="0"/>
            </a:b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1A3C0401-B235-47CE-92F4-1B111816B48C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85800" y="2819400"/>
            <a:ext cx="4495800" cy="9194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/>
              <a:t>Comportamenti</a:t>
            </a:r>
            <a:endParaRPr lang="en-US" sz="1600" b="1" dirty="0"/>
          </a:p>
          <a:p>
            <a:pPr>
              <a:defRPr/>
            </a:pPr>
            <a:r>
              <a:rPr lang="en-US" sz="1600" dirty="0" err="1"/>
              <a:t>Azioni</a:t>
            </a:r>
            <a:r>
              <a:rPr lang="en-US" sz="1600" dirty="0"/>
              <a:t> associate a un </a:t>
            </a:r>
            <a:r>
              <a:rPr lang="en-US" sz="1600" dirty="0" err="1"/>
              <a:t>gruppo</a:t>
            </a:r>
            <a:r>
              <a:rPr lang="en-US" sz="1600" dirty="0"/>
              <a:t> </a:t>
            </a:r>
            <a:r>
              <a:rPr lang="en-US" sz="1600" dirty="0" err="1"/>
              <a:t>che</a:t>
            </a:r>
            <a:r>
              <a:rPr lang="en-US" sz="1600" dirty="0"/>
              <a:t> </a:t>
            </a:r>
            <a:r>
              <a:rPr lang="en-US" sz="1600" dirty="0" err="1"/>
              <a:t>aiutano</a:t>
            </a:r>
            <a:r>
              <a:rPr lang="en-US" sz="1600" dirty="0"/>
              <a:t> a </a:t>
            </a:r>
            <a:r>
              <a:rPr lang="en-US" sz="1600" dirty="0" err="1"/>
              <a:t>riprodurre</a:t>
            </a:r>
            <a:r>
              <a:rPr lang="en-US" sz="1600" dirty="0"/>
              <a:t> </a:t>
            </a:r>
            <a:r>
              <a:rPr lang="en-US" sz="1600" dirty="0" err="1"/>
              <a:t>uno</a:t>
            </a:r>
            <a:r>
              <a:rPr lang="en-US" sz="1600" dirty="0"/>
              <a:t> stile </a:t>
            </a:r>
            <a:r>
              <a:rPr lang="en-US" sz="1600" dirty="0" err="1"/>
              <a:t>di</a:t>
            </a:r>
            <a:r>
              <a:rPr lang="en-US" sz="1600" dirty="0"/>
              <a:t> vita </a:t>
            </a:r>
            <a:r>
              <a:rPr lang="en-US" sz="1600" dirty="0" err="1"/>
              <a:t>ben</a:t>
            </a:r>
            <a:r>
              <a:rPr lang="en-US" sz="1600" dirty="0"/>
              <a:t> </a:t>
            </a:r>
            <a:r>
              <a:rPr lang="en-US" sz="1600" dirty="0" err="1"/>
              <a:t>preciso</a:t>
            </a:r>
            <a:r>
              <a:rPr lang="en-US" sz="1600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3810000"/>
            <a:ext cx="4267200" cy="11918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/>
              <a:t>Cultura</a:t>
            </a:r>
            <a:r>
              <a:rPr lang="en-US" sz="1600" b="1" dirty="0"/>
              <a:t> </a:t>
            </a:r>
            <a:r>
              <a:rPr lang="en-US" sz="1600" b="1" dirty="0" err="1"/>
              <a:t>normativa</a:t>
            </a:r>
            <a:endParaRPr lang="en-US" sz="1600" b="1" dirty="0"/>
          </a:p>
          <a:p>
            <a:pPr>
              <a:defRPr/>
            </a:pPr>
            <a:r>
              <a:rPr lang="en-US" sz="1600" dirty="0" err="1"/>
              <a:t>Ciò</a:t>
            </a:r>
            <a:r>
              <a:rPr lang="en-US" sz="1600" dirty="0"/>
              <a:t> </a:t>
            </a:r>
            <a:r>
              <a:rPr lang="en-US" sz="1600" dirty="0" err="1"/>
              <a:t>che</a:t>
            </a:r>
            <a:r>
              <a:rPr lang="en-US" sz="1600" dirty="0"/>
              <a:t> </a:t>
            </a:r>
            <a:r>
              <a:rPr lang="en-US" sz="1600" dirty="0" err="1"/>
              <a:t>gli</a:t>
            </a:r>
            <a:r>
              <a:rPr lang="en-US" sz="1600" dirty="0"/>
              <a:t> </a:t>
            </a:r>
            <a:r>
              <a:rPr lang="en-US" sz="1600" dirty="0" err="1"/>
              <a:t>appartenenti</a:t>
            </a:r>
            <a:r>
              <a:rPr lang="en-US" sz="1600" dirty="0"/>
              <a:t> a </a:t>
            </a:r>
            <a:r>
              <a:rPr lang="en-US" sz="1600" dirty="0" err="1"/>
              <a:t>una</a:t>
            </a:r>
            <a:r>
              <a:rPr lang="en-US" sz="1600" dirty="0"/>
              <a:t> </a:t>
            </a:r>
            <a:r>
              <a:rPr lang="en-US" sz="1600" dirty="0" err="1"/>
              <a:t>cultura</a:t>
            </a:r>
            <a:r>
              <a:rPr lang="en-US" sz="1600" dirty="0"/>
              <a:t> </a:t>
            </a:r>
            <a:r>
              <a:rPr lang="en-US" sz="1600" dirty="0" err="1"/>
              <a:t>dicono</a:t>
            </a:r>
            <a:r>
              <a:rPr lang="en-US" sz="1600" dirty="0"/>
              <a:t> </a:t>
            </a:r>
            <a:r>
              <a:rPr lang="en-US" sz="1600" dirty="0" err="1"/>
              <a:t>essere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propri</a:t>
            </a:r>
            <a:r>
              <a:rPr lang="en-US" sz="1600" dirty="0"/>
              <a:t> </a:t>
            </a:r>
            <a:r>
              <a:rPr lang="en-US" sz="1600" dirty="0" err="1"/>
              <a:t>valori</a:t>
            </a:r>
            <a:r>
              <a:rPr lang="en-US" sz="1600" dirty="0"/>
              <a:t>, le </a:t>
            </a:r>
            <a:r>
              <a:rPr lang="en-US" sz="1600" dirty="0" err="1"/>
              <a:t>proprie</a:t>
            </a:r>
            <a:r>
              <a:rPr lang="en-US" sz="1600" dirty="0"/>
              <a:t> </a:t>
            </a:r>
            <a:r>
              <a:rPr lang="en-US" sz="1600" dirty="0" err="1"/>
              <a:t>credenze</a:t>
            </a:r>
            <a:r>
              <a:rPr lang="en-US" sz="1600" dirty="0"/>
              <a:t> e le </a:t>
            </a:r>
            <a:r>
              <a:rPr lang="en-US" sz="1600" dirty="0" err="1"/>
              <a:t>proprie</a:t>
            </a:r>
            <a:r>
              <a:rPr lang="en-US" sz="1600" dirty="0"/>
              <a:t> </a:t>
            </a:r>
            <a:r>
              <a:rPr lang="en-US" sz="1600" dirty="0" err="1"/>
              <a:t>norme</a:t>
            </a:r>
            <a:r>
              <a:rPr lang="en-US" sz="1600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5105400"/>
            <a:ext cx="4267200" cy="11918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/>
              <a:t>Cultura</a:t>
            </a:r>
            <a:r>
              <a:rPr lang="en-US" sz="1600" b="1" dirty="0"/>
              <a:t> </a:t>
            </a:r>
            <a:r>
              <a:rPr lang="en-US" sz="1600" b="1" dirty="0" err="1"/>
              <a:t>effettiva</a:t>
            </a:r>
            <a:endParaRPr lang="en-US" sz="1600" b="1" dirty="0"/>
          </a:p>
          <a:p>
            <a:pPr>
              <a:defRPr/>
            </a:pPr>
            <a:r>
              <a:rPr lang="en-US" sz="1600" dirty="0" err="1"/>
              <a:t>Ciò</a:t>
            </a:r>
            <a:r>
              <a:rPr lang="en-US" sz="1600" dirty="0"/>
              <a:t> </a:t>
            </a:r>
            <a:r>
              <a:rPr lang="en-US" sz="1600" dirty="0" err="1"/>
              <a:t>che</a:t>
            </a:r>
            <a:r>
              <a:rPr lang="en-US" sz="1600" dirty="0"/>
              <a:t> </a:t>
            </a:r>
            <a:r>
              <a:rPr lang="en-US" sz="1600" dirty="0" err="1"/>
              <a:t>gli</a:t>
            </a:r>
            <a:r>
              <a:rPr lang="en-US" sz="1600" dirty="0"/>
              <a:t> </a:t>
            </a:r>
            <a:r>
              <a:rPr lang="en-US" sz="1600" dirty="0" err="1"/>
              <a:t>appartenenti</a:t>
            </a:r>
            <a:r>
              <a:rPr lang="en-US" sz="1600" dirty="0"/>
              <a:t> a </a:t>
            </a:r>
            <a:r>
              <a:rPr lang="en-US" sz="1600" dirty="0" err="1"/>
              <a:t>una</a:t>
            </a:r>
            <a:r>
              <a:rPr lang="en-US" sz="1600" dirty="0"/>
              <a:t> </a:t>
            </a:r>
            <a:r>
              <a:rPr lang="en-US" sz="1600" dirty="0" err="1"/>
              <a:t>cultura</a:t>
            </a:r>
            <a:r>
              <a:rPr lang="en-US" sz="1600" dirty="0"/>
              <a:t> </a:t>
            </a:r>
            <a:r>
              <a:rPr lang="en-US" sz="1600" dirty="0" err="1"/>
              <a:t>fanno</a:t>
            </a:r>
            <a:r>
              <a:rPr lang="en-US" sz="1600" dirty="0"/>
              <a:t> </a:t>
            </a:r>
            <a:r>
              <a:rPr lang="en-US" sz="1600" dirty="0" err="1"/>
              <a:t>realmente</a:t>
            </a:r>
            <a:r>
              <a:rPr lang="en-US" sz="1600" dirty="0"/>
              <a:t> e </a:t>
            </a:r>
            <a:r>
              <a:rPr lang="en-US" sz="1600" dirty="0" err="1"/>
              <a:t>che</a:t>
            </a:r>
            <a:r>
              <a:rPr lang="en-US" sz="1600" dirty="0"/>
              <a:t> </a:t>
            </a:r>
            <a:r>
              <a:rPr lang="en-US" sz="1600" dirty="0" err="1"/>
              <a:t>può</a:t>
            </a:r>
            <a:r>
              <a:rPr lang="en-US" sz="1600" dirty="0"/>
              <a:t> </a:t>
            </a:r>
            <a:r>
              <a:rPr lang="en-US" sz="1600" dirty="0" err="1"/>
              <a:t>rispecchiare</a:t>
            </a:r>
            <a:r>
              <a:rPr lang="en-US" sz="1600" dirty="0"/>
              <a:t> o </a:t>
            </a:r>
            <a:r>
              <a:rPr lang="en-US" sz="1600" dirty="0" err="1"/>
              <a:t>meno</a:t>
            </a:r>
            <a:r>
              <a:rPr lang="en-US" sz="1600" dirty="0"/>
              <a:t> la </a:t>
            </a:r>
            <a:r>
              <a:rPr lang="en-US" sz="1600" dirty="0" err="1"/>
              <a:t>cultura</a:t>
            </a:r>
            <a:r>
              <a:rPr lang="en-US" sz="1600" dirty="0"/>
              <a:t> </a:t>
            </a:r>
            <a:r>
              <a:rPr lang="en-US" sz="1600" dirty="0" err="1"/>
              <a:t>normativa</a:t>
            </a:r>
            <a:r>
              <a:rPr lang="en-US" sz="1600" dirty="0"/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35588" y="2860675"/>
            <a:ext cx="3198812" cy="146423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/>
              <a:t>Oggetti</a:t>
            </a:r>
            <a:r>
              <a:rPr lang="en-US" sz="1600" b="1" dirty="0"/>
              <a:t> </a:t>
            </a:r>
            <a:r>
              <a:rPr lang="en-US" sz="1600" b="1" dirty="0" err="1"/>
              <a:t>culturali</a:t>
            </a:r>
            <a:r>
              <a:rPr lang="en-US" sz="1600" dirty="0"/>
              <a:t> </a:t>
            </a:r>
            <a:br>
              <a:rPr lang="en-US" sz="1600" dirty="0"/>
            </a:br>
            <a:r>
              <a:rPr lang="en-US" sz="1600" dirty="0"/>
              <a:t>(</a:t>
            </a:r>
            <a:r>
              <a:rPr lang="en-US" sz="1600" i="1" dirty="0" err="1"/>
              <a:t>artefatti</a:t>
            </a:r>
            <a:r>
              <a:rPr lang="en-US" sz="1600" i="1" dirty="0"/>
              <a:t> </a:t>
            </a:r>
            <a:r>
              <a:rPr lang="en-US" sz="1600" i="1" dirty="0" err="1"/>
              <a:t>culturali</a:t>
            </a:r>
            <a:r>
              <a:rPr lang="en-US" sz="1600" dirty="0"/>
              <a:t>)</a:t>
            </a:r>
          </a:p>
          <a:p>
            <a:pPr>
              <a:defRPr/>
            </a:pPr>
            <a:r>
              <a:rPr lang="en-US" sz="1600" dirty="0" err="1"/>
              <a:t>Oggetti</a:t>
            </a:r>
            <a:r>
              <a:rPr lang="en-US" sz="1600" dirty="0"/>
              <a:t> </a:t>
            </a:r>
            <a:r>
              <a:rPr lang="en-US" sz="1600" dirty="0" err="1"/>
              <a:t>fisici</a:t>
            </a:r>
            <a:r>
              <a:rPr lang="en-US" sz="1600" dirty="0"/>
              <a:t> </a:t>
            </a:r>
            <a:r>
              <a:rPr lang="en-US" sz="1600" dirty="0" err="1"/>
              <a:t>creati</a:t>
            </a:r>
            <a:r>
              <a:rPr lang="en-US" sz="1600" dirty="0"/>
              <a:t> da </a:t>
            </a:r>
            <a:r>
              <a:rPr lang="en-US" sz="1600" dirty="0" err="1"/>
              <a:t>persone</a:t>
            </a:r>
            <a:r>
              <a:rPr lang="en-US" sz="1600" dirty="0"/>
              <a:t> </a:t>
            </a:r>
            <a:r>
              <a:rPr lang="en-US" sz="1600" dirty="0" err="1"/>
              <a:t>che</a:t>
            </a:r>
            <a:r>
              <a:rPr lang="en-US" sz="1600" dirty="0"/>
              <a:t> </a:t>
            </a:r>
            <a:r>
              <a:rPr lang="en-US" sz="1600" dirty="0" err="1"/>
              <a:t>condividono</a:t>
            </a:r>
            <a:r>
              <a:rPr lang="en-US" sz="1600" dirty="0"/>
              <a:t> </a:t>
            </a:r>
            <a:r>
              <a:rPr lang="en-US" sz="1600" dirty="0" err="1"/>
              <a:t>una</a:t>
            </a:r>
            <a:r>
              <a:rPr lang="en-US" sz="1600" dirty="0"/>
              <a:t> </a:t>
            </a:r>
            <a:r>
              <a:rPr lang="en-US" sz="1600" dirty="0" err="1"/>
              <a:t>cultura</a:t>
            </a:r>
            <a:r>
              <a:rPr lang="en-US" sz="1600" dirty="0"/>
              <a:t> e a </a:t>
            </a:r>
            <a:r>
              <a:rPr lang="en-US" sz="1600" dirty="0" err="1"/>
              <a:t>questa</a:t>
            </a:r>
            <a:r>
              <a:rPr lang="en-US" sz="1600" dirty="0"/>
              <a:t> </a:t>
            </a:r>
            <a:r>
              <a:rPr lang="en-US" sz="1600" dirty="0" err="1"/>
              <a:t>associato</a:t>
            </a:r>
            <a:r>
              <a:rPr lang="en-US" sz="1600" dirty="0"/>
              <a:t>.</a:t>
            </a:r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dirty="0"/>
              <a:t>©2015, McGraw-Hill Education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748936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dirty="0" err="1"/>
              <a:t>Cultura</a:t>
            </a:r>
            <a:r>
              <a:rPr lang="en-US" dirty="0"/>
              <a:t>, </a:t>
            </a:r>
            <a:r>
              <a:rPr lang="en-US" dirty="0" err="1"/>
              <a:t>Ideologia</a:t>
            </a:r>
            <a:r>
              <a:rPr lang="en-US" dirty="0"/>
              <a:t> e </a:t>
            </a:r>
            <a:r>
              <a:rPr lang="en-US" dirty="0" err="1"/>
              <a:t>Potere</a:t>
            </a:r>
            <a:endParaRPr lang="en-US" dirty="0"/>
          </a:p>
        </p:txBody>
      </p:sp>
      <p:sp>
        <p:nvSpPr>
          <p:cNvPr id="2457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i="1" dirty="0" err="1"/>
              <a:t>Ideologia</a:t>
            </a:r>
            <a:endParaRPr lang="en-US" i="1" dirty="0"/>
          </a:p>
          <a:p>
            <a:pPr lvl="2"/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significati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aiuta</a:t>
            </a:r>
            <a:r>
              <a:rPr lang="en-US" dirty="0"/>
              <a:t> a </a:t>
            </a:r>
            <a:r>
              <a:rPr lang="en-US" dirty="0" err="1"/>
              <a:t>definire</a:t>
            </a:r>
            <a:r>
              <a:rPr lang="en-US" dirty="0"/>
              <a:t> e </a:t>
            </a:r>
            <a:r>
              <a:rPr lang="en-US" dirty="0" err="1"/>
              <a:t>spiegare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mondo</a:t>
            </a:r>
            <a:r>
              <a:rPr lang="en-US" dirty="0"/>
              <a:t> e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fornisce</a:t>
            </a:r>
            <a:r>
              <a:rPr lang="en-US" dirty="0"/>
              <a:t> </a:t>
            </a:r>
            <a:r>
              <a:rPr lang="en-US" dirty="0" err="1"/>
              <a:t>giudizi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valore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quel</a:t>
            </a:r>
            <a:r>
              <a:rPr lang="en-US" dirty="0"/>
              <a:t> </a:t>
            </a:r>
            <a:r>
              <a:rPr lang="en-US" dirty="0" err="1"/>
              <a:t>mondo</a:t>
            </a:r>
            <a:r>
              <a:rPr lang="en-US" dirty="0"/>
              <a:t>.</a:t>
            </a:r>
          </a:p>
          <a:p>
            <a:r>
              <a:rPr lang="en-US" i="1" dirty="0" err="1"/>
              <a:t>Ideologia</a:t>
            </a:r>
            <a:r>
              <a:rPr lang="en-US" i="1" dirty="0"/>
              <a:t> </a:t>
            </a:r>
            <a:r>
              <a:rPr lang="en-US" i="1" dirty="0" err="1"/>
              <a:t>dominante</a:t>
            </a:r>
            <a:endParaRPr lang="en-US" i="1" dirty="0"/>
          </a:p>
          <a:p>
            <a:pPr lvl="2"/>
            <a:r>
              <a:rPr lang="en-US" dirty="0" err="1"/>
              <a:t>Gruppo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affermazioni</a:t>
            </a:r>
            <a:r>
              <a:rPr lang="en-US" dirty="0"/>
              <a:t> </a:t>
            </a:r>
            <a:r>
              <a:rPr lang="en-US" dirty="0" err="1"/>
              <a:t>ampiamente</a:t>
            </a:r>
            <a:r>
              <a:rPr lang="en-US" dirty="0"/>
              <a:t> </a:t>
            </a:r>
            <a:r>
              <a:rPr lang="en-US" dirty="0" err="1"/>
              <a:t>condivise</a:t>
            </a:r>
            <a:r>
              <a:rPr lang="en-US" dirty="0"/>
              <a:t> e </a:t>
            </a:r>
            <a:r>
              <a:rPr lang="en-US" dirty="0" err="1"/>
              <a:t>regolarmente</a:t>
            </a:r>
            <a:r>
              <a:rPr lang="en-US" dirty="0"/>
              <a:t> </a:t>
            </a:r>
            <a:r>
              <a:rPr lang="en-US" dirty="0" err="1"/>
              <a:t>rafforzate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, in </a:t>
            </a:r>
            <a:r>
              <a:rPr lang="en-US" dirty="0" err="1"/>
              <a:t>genere</a:t>
            </a:r>
            <a:r>
              <a:rPr lang="en-US" dirty="0"/>
              <a:t>, </a:t>
            </a:r>
            <a:r>
              <a:rPr lang="en-US" dirty="0" err="1"/>
              <a:t>sostengono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 del </a:t>
            </a:r>
            <a:r>
              <a:rPr lang="en-US" dirty="0" err="1"/>
              <a:t>momento</a:t>
            </a:r>
            <a:r>
              <a:rPr lang="en-US" dirty="0"/>
              <a:t> e </a:t>
            </a:r>
            <a:r>
              <a:rPr lang="en-US" dirty="0" err="1"/>
              <a:t>servono</a:t>
            </a:r>
            <a:r>
              <a:rPr lang="en-US" dirty="0"/>
              <a:t> </a:t>
            </a:r>
            <a:r>
              <a:rPr lang="en-US" dirty="0" err="1"/>
              <a:t>gli</a:t>
            </a:r>
            <a:r>
              <a:rPr lang="en-US" dirty="0"/>
              <a:t> </a:t>
            </a:r>
            <a:r>
              <a:rPr lang="en-US" dirty="0" err="1"/>
              <a:t>interessi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autorità</a:t>
            </a:r>
            <a:r>
              <a:rPr lang="en-US" dirty="0"/>
              <a:t>.</a:t>
            </a:r>
          </a:p>
          <a:p>
            <a:pPr lvl="2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B7A5366D-B17A-4F81-85EA-96B165E965E8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dirty="0"/>
              <a:t>©2015, McGraw-Hill Education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609189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600" dirty="0"/>
              <a:t>La </a:t>
            </a:r>
            <a:r>
              <a:rPr lang="en-US" sz="3600" dirty="0" err="1"/>
              <a:t>diversità</a:t>
            </a:r>
            <a:r>
              <a:rPr lang="en-US" sz="3600" dirty="0"/>
              <a:t> e </a:t>
            </a:r>
            <a:r>
              <a:rPr lang="en-US" sz="3600" dirty="0" err="1"/>
              <a:t>il</a:t>
            </a:r>
            <a:r>
              <a:rPr lang="en-US" sz="3600" dirty="0"/>
              <a:t> </a:t>
            </a:r>
            <a:r>
              <a:rPr lang="en-US" sz="3600" dirty="0" err="1"/>
              <a:t>pluralismo</a:t>
            </a:r>
            <a:r>
              <a:rPr lang="en-US" sz="3600" dirty="0"/>
              <a:t> </a:t>
            </a:r>
            <a:r>
              <a:rPr lang="en-US" sz="3600" dirty="0" err="1"/>
              <a:t>culturale</a:t>
            </a:r>
            <a:r>
              <a:rPr lang="en-US" sz="3600" dirty="0"/>
              <a:t> (1)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/>
              <a:t>Cultura</a:t>
            </a:r>
            <a:r>
              <a:rPr lang="en-US" dirty="0"/>
              <a:t> </a:t>
            </a:r>
            <a:r>
              <a:rPr lang="en-US" dirty="0" err="1"/>
              <a:t>dominante</a:t>
            </a:r>
            <a:r>
              <a:rPr lang="en-US" dirty="0"/>
              <a:t>, </a:t>
            </a:r>
            <a:r>
              <a:rPr lang="en-US" dirty="0" err="1"/>
              <a:t>subcultura</a:t>
            </a:r>
            <a:r>
              <a:rPr lang="en-US" dirty="0"/>
              <a:t>, </a:t>
            </a:r>
            <a:r>
              <a:rPr lang="en-US" dirty="0" err="1"/>
              <a:t>controcultura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092D164A-EE5C-4CB9-A833-9A8D80BA88DF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66800" y="2514600"/>
            <a:ext cx="61722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Cultura</a:t>
            </a:r>
            <a:r>
              <a:rPr lang="en-US" b="1" dirty="0"/>
              <a:t> </a:t>
            </a:r>
            <a:r>
              <a:rPr lang="en-US" b="1" dirty="0" err="1"/>
              <a:t>dominante</a:t>
            </a:r>
            <a:endParaRPr lang="en-US" b="1" dirty="0"/>
          </a:p>
          <a:p>
            <a:pPr>
              <a:defRPr/>
            </a:pPr>
            <a:r>
              <a:rPr lang="en-US" dirty="0" err="1"/>
              <a:t>Cultura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permea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società</a:t>
            </a:r>
            <a:r>
              <a:rPr lang="en-US" dirty="0"/>
              <a:t> e </a:t>
            </a:r>
            <a:r>
              <a:rPr lang="en-US" dirty="0" err="1"/>
              <a:t>rappresenta</a:t>
            </a:r>
            <a:r>
              <a:rPr lang="en-US" dirty="0"/>
              <a:t> le </a:t>
            </a:r>
            <a:r>
              <a:rPr lang="en-US" dirty="0" err="1"/>
              <a:t>idee</a:t>
            </a:r>
            <a:r>
              <a:rPr lang="en-US" dirty="0"/>
              <a:t> e la </a:t>
            </a:r>
            <a:r>
              <a:rPr lang="en-US" dirty="0" err="1"/>
              <a:t>prassi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coloro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nelle</a:t>
            </a:r>
            <a:r>
              <a:rPr lang="en-US" dirty="0"/>
              <a:t> </a:t>
            </a:r>
            <a:r>
              <a:rPr lang="en-US" dirty="0" err="1"/>
              <a:t>posizioni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potere</a:t>
            </a:r>
            <a:r>
              <a:rPr lang="en-US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6800" y="3733800"/>
            <a:ext cx="67818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Subcultura</a:t>
            </a:r>
            <a:endParaRPr lang="en-US" b="1" dirty="0"/>
          </a:p>
          <a:p>
            <a:pPr>
              <a:defRPr/>
            </a:pPr>
            <a:r>
              <a:rPr lang="en-US" dirty="0" err="1"/>
              <a:t>Cultura</a:t>
            </a:r>
            <a:r>
              <a:rPr lang="en-US" dirty="0"/>
              <a:t> </a:t>
            </a:r>
            <a:r>
              <a:rPr lang="en-US" dirty="0" err="1"/>
              <a:t>associata</a:t>
            </a:r>
            <a:r>
              <a:rPr lang="en-US" dirty="0"/>
              <a:t> a un piccolo </a:t>
            </a:r>
            <a:r>
              <a:rPr lang="en-US" dirty="0" err="1"/>
              <a:t>gruppo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società</a:t>
            </a:r>
            <a:r>
              <a:rPr lang="en-US" dirty="0"/>
              <a:t> </a:t>
            </a:r>
            <a:r>
              <a:rPr lang="en-US" dirty="0" err="1"/>
              <a:t>avente</a:t>
            </a:r>
            <a:r>
              <a:rPr lang="en-US" dirty="0"/>
              <a:t> </a:t>
            </a:r>
            <a:r>
              <a:rPr lang="en-US" dirty="0" err="1"/>
              <a:t>norme</a:t>
            </a:r>
            <a:r>
              <a:rPr lang="en-US" dirty="0"/>
              <a:t>, </a:t>
            </a:r>
            <a:r>
              <a:rPr lang="en-US" dirty="0" err="1"/>
              <a:t>valori</a:t>
            </a:r>
            <a:r>
              <a:rPr lang="en-US" dirty="0"/>
              <a:t> e </a:t>
            </a:r>
            <a:r>
              <a:rPr lang="en-US" dirty="0" err="1"/>
              <a:t>stili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vita </a:t>
            </a:r>
            <a:r>
              <a:rPr lang="en-US" dirty="0" err="1"/>
              <a:t>diversi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lo </a:t>
            </a:r>
            <a:r>
              <a:rPr lang="en-US" dirty="0" err="1"/>
              <a:t>distinguono</a:t>
            </a:r>
            <a:r>
              <a:rPr lang="en-US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6800" y="4953000"/>
            <a:ext cx="74676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Controcultura</a:t>
            </a:r>
            <a:endParaRPr lang="en-US" b="1" dirty="0"/>
          </a:p>
          <a:p>
            <a:pPr>
              <a:defRPr/>
            </a:pPr>
            <a:r>
              <a:rPr lang="en-US" dirty="0" err="1"/>
              <a:t>Subcultura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batte</a:t>
            </a:r>
            <a:r>
              <a:rPr lang="en-US" dirty="0"/>
              <a:t> per </a:t>
            </a:r>
            <a:r>
              <a:rPr lang="en-US" dirty="0" err="1"/>
              <a:t>valori</a:t>
            </a:r>
            <a:r>
              <a:rPr lang="en-US" dirty="0"/>
              <a:t> e </a:t>
            </a:r>
            <a:r>
              <a:rPr lang="en-US" dirty="0" err="1"/>
              <a:t>stili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vita </a:t>
            </a:r>
            <a:r>
              <a:rPr lang="en-US" dirty="0" err="1"/>
              <a:t>chiaramente</a:t>
            </a:r>
            <a:r>
              <a:rPr lang="en-US" dirty="0"/>
              <a:t> </a:t>
            </a:r>
            <a:r>
              <a:rPr lang="en-US" dirty="0" err="1"/>
              <a:t>opposti</a:t>
            </a:r>
            <a:r>
              <a:rPr lang="en-US" dirty="0"/>
              <a:t> a </a:t>
            </a:r>
            <a:r>
              <a:rPr lang="en-US" dirty="0" err="1"/>
              <a:t>quelli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cultura</a:t>
            </a:r>
            <a:r>
              <a:rPr lang="en-US" dirty="0"/>
              <a:t> </a:t>
            </a:r>
            <a:r>
              <a:rPr lang="en-US" dirty="0" err="1"/>
              <a:t>dominante</a:t>
            </a:r>
            <a:r>
              <a:rPr lang="en-US" dirty="0"/>
              <a:t>.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dirty="0"/>
              <a:t>©2015, McGraw-Hill Education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687511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600" dirty="0"/>
              <a:t>La </a:t>
            </a:r>
            <a:r>
              <a:rPr lang="en-US" sz="3600" dirty="0" err="1"/>
              <a:t>diversità</a:t>
            </a:r>
            <a:r>
              <a:rPr lang="en-US" sz="3600" dirty="0"/>
              <a:t> e </a:t>
            </a:r>
            <a:r>
              <a:rPr lang="en-US" sz="3600" dirty="0" err="1"/>
              <a:t>il</a:t>
            </a:r>
            <a:r>
              <a:rPr lang="en-US" sz="3600" dirty="0"/>
              <a:t> </a:t>
            </a:r>
            <a:r>
              <a:rPr lang="en-US" sz="3600" dirty="0" err="1"/>
              <a:t>pluralismo</a:t>
            </a:r>
            <a:r>
              <a:rPr lang="en-US" sz="3600" dirty="0"/>
              <a:t> </a:t>
            </a:r>
            <a:r>
              <a:rPr lang="en-US" sz="3600" dirty="0" err="1"/>
              <a:t>culturale</a:t>
            </a:r>
            <a:r>
              <a:rPr lang="en-US" sz="3600" dirty="0"/>
              <a:t> (2)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700" dirty="0"/>
              <a:t>Alta </a:t>
            </a:r>
            <a:r>
              <a:rPr lang="en-US" sz="2700" dirty="0" err="1"/>
              <a:t>cultura</a:t>
            </a:r>
            <a:r>
              <a:rPr lang="en-US" sz="2700" dirty="0"/>
              <a:t> e </a:t>
            </a:r>
            <a:r>
              <a:rPr lang="en-US" sz="2700" dirty="0" err="1"/>
              <a:t>cultura</a:t>
            </a:r>
            <a:r>
              <a:rPr lang="en-US" sz="2700" dirty="0"/>
              <a:t> </a:t>
            </a:r>
            <a:r>
              <a:rPr lang="en-US" sz="2700" dirty="0" err="1"/>
              <a:t>popolare</a:t>
            </a:r>
            <a:endParaRPr lang="en-US" sz="2700" dirty="0"/>
          </a:p>
          <a:p>
            <a:r>
              <a:rPr lang="en-US" sz="2700" dirty="0"/>
              <a:t>La </a:t>
            </a:r>
            <a:r>
              <a:rPr lang="en-US" sz="2700" dirty="0" err="1"/>
              <a:t>mercificazione</a:t>
            </a:r>
            <a:r>
              <a:rPr lang="en-US" sz="2700" dirty="0"/>
              <a:t> </a:t>
            </a:r>
            <a:r>
              <a:rPr lang="en-US" sz="2700" dirty="0" err="1"/>
              <a:t>della</a:t>
            </a:r>
            <a:r>
              <a:rPr lang="en-US" sz="2700" dirty="0"/>
              <a:t> </a:t>
            </a:r>
            <a:r>
              <a:rPr lang="en-US" sz="2700" dirty="0" err="1"/>
              <a:t>cultura</a:t>
            </a:r>
            <a:r>
              <a:rPr lang="en-US" sz="2700" dirty="0"/>
              <a:t> (</a:t>
            </a:r>
            <a:r>
              <a:rPr lang="en-US" sz="2700" dirty="0" err="1"/>
              <a:t>cultura</a:t>
            </a:r>
            <a:r>
              <a:rPr lang="en-US" sz="2700" dirty="0"/>
              <a:t> </a:t>
            </a:r>
            <a:r>
              <a:rPr lang="en-US" sz="2700" dirty="0" err="1"/>
              <a:t>di</a:t>
            </a:r>
            <a:r>
              <a:rPr lang="en-US" sz="2700" dirty="0"/>
              <a:t> </a:t>
            </a:r>
            <a:r>
              <a:rPr lang="en-US" sz="2700" dirty="0" err="1"/>
              <a:t>massa</a:t>
            </a:r>
            <a:r>
              <a:rPr lang="en-US" sz="2700" dirty="0"/>
              <a:t>):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1ABB967-F5DD-4947-AAD2-9AEE2E830EDF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752600" y="2743200"/>
            <a:ext cx="54102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Alta </a:t>
            </a:r>
            <a:r>
              <a:rPr lang="en-US" b="1" dirty="0" err="1"/>
              <a:t>cultura</a:t>
            </a:r>
            <a:endParaRPr lang="en-US" b="1" dirty="0"/>
          </a:p>
          <a:p>
            <a:pPr>
              <a:defRPr/>
            </a:pPr>
            <a:r>
              <a:rPr lang="en-US" dirty="0" err="1"/>
              <a:t>Insieme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forme</a:t>
            </a:r>
            <a:r>
              <a:rPr lang="en-US" dirty="0"/>
              <a:t> </a:t>
            </a:r>
            <a:r>
              <a:rPr lang="en-US" dirty="0" err="1"/>
              <a:t>culturali</a:t>
            </a:r>
            <a:r>
              <a:rPr lang="en-US" dirty="0"/>
              <a:t> associate </a:t>
            </a:r>
            <a:r>
              <a:rPr lang="en-US" dirty="0" err="1"/>
              <a:t>all’élite</a:t>
            </a:r>
            <a:r>
              <a:rPr lang="en-US" dirty="0"/>
              <a:t>, </a:t>
            </a:r>
            <a:r>
              <a:rPr lang="en-US" dirty="0" err="1"/>
              <a:t>diffusamente</a:t>
            </a:r>
            <a:r>
              <a:rPr lang="en-US" dirty="0"/>
              <a:t> </a:t>
            </a:r>
            <a:r>
              <a:rPr lang="en-US" dirty="0" err="1"/>
              <a:t>riconosciute</a:t>
            </a:r>
            <a:r>
              <a:rPr lang="en-US" dirty="0"/>
              <a:t> come </a:t>
            </a:r>
            <a:r>
              <a:rPr lang="en-US" dirty="0" err="1"/>
              <a:t>valide</a:t>
            </a:r>
            <a:r>
              <a:rPr lang="en-US" dirty="0"/>
              <a:t> e </a:t>
            </a:r>
            <a:r>
              <a:rPr lang="en-US" dirty="0" err="1"/>
              <a:t>legittime</a:t>
            </a:r>
            <a:r>
              <a:rPr lang="en-US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52600" y="3886200"/>
            <a:ext cx="54102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Cultura</a:t>
            </a:r>
            <a:r>
              <a:rPr lang="en-US" b="1" dirty="0"/>
              <a:t> </a:t>
            </a:r>
            <a:r>
              <a:rPr lang="en-US" b="1" dirty="0" err="1"/>
              <a:t>popolare</a:t>
            </a:r>
            <a:endParaRPr lang="en-US" b="1" dirty="0"/>
          </a:p>
          <a:p>
            <a:pPr>
              <a:defRPr/>
            </a:pPr>
            <a:r>
              <a:rPr lang="en-US" dirty="0" err="1"/>
              <a:t>Insieme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forme</a:t>
            </a:r>
            <a:r>
              <a:rPr lang="en-US" dirty="0"/>
              <a:t> </a:t>
            </a:r>
            <a:r>
              <a:rPr lang="en-US" dirty="0" err="1"/>
              <a:t>culturali</a:t>
            </a:r>
            <a:r>
              <a:rPr lang="en-US" dirty="0"/>
              <a:t> diffuse e </a:t>
            </a:r>
            <a:r>
              <a:rPr lang="en-US" dirty="0" err="1"/>
              <a:t>comunemente</a:t>
            </a:r>
            <a:r>
              <a:rPr lang="en-US" dirty="0"/>
              <a:t> </a:t>
            </a:r>
            <a:r>
              <a:rPr lang="en-US" dirty="0" err="1"/>
              <a:t>accettate</a:t>
            </a:r>
            <a:r>
              <a:rPr lang="en-US" dirty="0"/>
              <a:t> in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società</a:t>
            </a:r>
            <a:r>
              <a:rPr lang="en-US" dirty="0"/>
              <a:t>.</a:t>
            </a:r>
          </a:p>
        </p:txBody>
      </p:sp>
      <p:sp>
        <p:nvSpPr>
          <p:cNvPr id="9" name="TextBox 6"/>
          <p:cNvSpPr txBox="1"/>
          <p:nvPr/>
        </p:nvSpPr>
        <p:spPr>
          <a:xfrm>
            <a:off x="1752600" y="5029200"/>
            <a:ext cx="54102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Cultura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massa</a:t>
            </a:r>
            <a:r>
              <a:rPr lang="en-US" b="1" dirty="0"/>
              <a:t> (</a:t>
            </a:r>
            <a:r>
              <a:rPr lang="en-US" b="1" dirty="0" err="1"/>
              <a:t>mercificazione</a:t>
            </a:r>
            <a:r>
              <a:rPr lang="en-US" b="1" dirty="0"/>
              <a:t> </a:t>
            </a:r>
            <a:r>
              <a:rPr lang="en-US" b="1" dirty="0" err="1"/>
              <a:t>della</a:t>
            </a:r>
            <a:r>
              <a:rPr lang="en-US" b="1" dirty="0"/>
              <a:t> </a:t>
            </a:r>
            <a:r>
              <a:rPr lang="en-US" b="1" dirty="0" err="1"/>
              <a:t>cultura</a:t>
            </a:r>
            <a:r>
              <a:rPr lang="en-US" b="1" dirty="0"/>
              <a:t>)</a:t>
            </a:r>
          </a:p>
          <a:p>
            <a:pPr>
              <a:defRPr/>
            </a:pPr>
            <a:r>
              <a:rPr lang="en-US" dirty="0" err="1"/>
              <a:t>Insieme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forme</a:t>
            </a:r>
            <a:r>
              <a:rPr lang="en-US" dirty="0"/>
              <a:t> </a:t>
            </a:r>
            <a:r>
              <a:rPr lang="en-US" dirty="0" err="1"/>
              <a:t>culturali</a:t>
            </a:r>
            <a:r>
              <a:rPr lang="en-US" dirty="0"/>
              <a:t> </a:t>
            </a:r>
            <a:r>
              <a:rPr lang="en-US" dirty="0" err="1"/>
              <a:t>prodotte</a:t>
            </a:r>
            <a:r>
              <a:rPr lang="en-US" dirty="0"/>
              <a:t> </a:t>
            </a:r>
            <a:r>
              <a:rPr lang="en-US" dirty="0" err="1"/>
              <a:t>esplicitamente</a:t>
            </a:r>
            <a:r>
              <a:rPr lang="en-US" dirty="0"/>
              <a:t> a </a:t>
            </a:r>
            <a:r>
              <a:rPr lang="en-US" dirty="0" err="1"/>
              <a:t>scopi</a:t>
            </a:r>
            <a:r>
              <a:rPr lang="en-US" dirty="0"/>
              <a:t> </a:t>
            </a:r>
            <a:r>
              <a:rPr lang="en-US" dirty="0" err="1"/>
              <a:t>commerciali</a:t>
            </a:r>
            <a:r>
              <a:rPr lang="en-US" dirty="0"/>
              <a:t>.</a:t>
            </a: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dirty="0"/>
              <a:t>©2015, McGraw-Hill Education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614960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Sezioni da studiare ai fini della prova scritta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763000" cy="5105400"/>
          </a:xfrm>
        </p:spPr>
        <p:txBody>
          <a:bodyPr/>
          <a:lstStyle/>
          <a:p>
            <a:pPr marL="0" indent="0"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 edizione del testo (2015)</a:t>
            </a:r>
          </a:p>
          <a:p>
            <a:pPr marL="0" indent="0">
              <a:buNone/>
            </a:pPr>
            <a:r>
              <a:rPr lang="it-IT" sz="2000" dirty="0"/>
              <a:t>Cap. 3</a:t>
            </a:r>
          </a:p>
          <a:p>
            <a:pPr marL="0" indent="0"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Seconda edizione del testo (2018)</a:t>
            </a:r>
          </a:p>
          <a:p>
            <a:pPr marL="0" indent="0">
              <a:buNone/>
            </a:pPr>
            <a:r>
              <a:rPr lang="it-IT" sz="2000" dirty="0"/>
              <a:t>Cap. 4</a:t>
            </a:r>
          </a:p>
          <a:p>
            <a:pPr marL="0" indent="0"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43297D-A97E-4CC6-89BC-5F34992CD955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377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6500"/>
            <a:ext cx="9144000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413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err="1"/>
              <a:t>Definire</a:t>
            </a:r>
            <a:r>
              <a:rPr lang="en-US" dirty="0"/>
              <a:t> la </a:t>
            </a:r>
            <a:r>
              <a:rPr lang="en-US" dirty="0" err="1"/>
              <a:t>cultura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5C4B4F0-6894-48AB-93A0-6A60C69CEC05}" type="slidenum">
              <a:rPr lang="en-US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12293" name="Content Placeholder 4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i="1" dirty="0" err="1"/>
              <a:t>Società</a:t>
            </a:r>
            <a:endParaRPr lang="en-US" i="1" dirty="0"/>
          </a:p>
          <a:p>
            <a:pPr lvl="2" eaLnBrk="1" hangingPunct="1"/>
            <a:r>
              <a:rPr lang="en-US" dirty="0"/>
              <a:t>Un </a:t>
            </a:r>
            <a:r>
              <a:rPr lang="en-US" dirty="0" err="1"/>
              <a:t>gruppo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persone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vivono</a:t>
            </a:r>
            <a:r>
              <a:rPr lang="en-US" dirty="0"/>
              <a:t> </a:t>
            </a:r>
            <a:r>
              <a:rPr lang="en-US" dirty="0" err="1"/>
              <a:t>insieme</a:t>
            </a:r>
            <a:r>
              <a:rPr lang="en-US" dirty="0"/>
              <a:t> in un </a:t>
            </a:r>
            <a:r>
              <a:rPr lang="en-US" dirty="0" err="1"/>
              <a:t>territorio</a:t>
            </a:r>
            <a:r>
              <a:rPr lang="en-US" dirty="0"/>
              <a:t> </a:t>
            </a:r>
            <a:r>
              <a:rPr lang="en-US" dirty="0" err="1"/>
              <a:t>specifico</a:t>
            </a:r>
            <a:r>
              <a:rPr lang="en-US" dirty="0"/>
              <a:t> e </a:t>
            </a:r>
            <a:r>
              <a:rPr lang="en-US" dirty="0" err="1"/>
              <a:t>condividono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cultura</a:t>
            </a:r>
            <a:r>
              <a:rPr lang="en-US" dirty="0"/>
              <a:t>.</a:t>
            </a:r>
          </a:p>
          <a:p>
            <a:pPr eaLnBrk="1" hangingPunct="1"/>
            <a:r>
              <a:rPr lang="en-US" i="1" dirty="0" err="1"/>
              <a:t>Cultura</a:t>
            </a:r>
            <a:endParaRPr lang="en-US" i="1" dirty="0"/>
          </a:p>
          <a:p>
            <a:pPr lvl="2" eaLnBrk="1" hangingPunct="1"/>
            <a:r>
              <a:rPr lang="en-US" dirty="0" err="1"/>
              <a:t>Insieme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valori</a:t>
            </a:r>
            <a:r>
              <a:rPr lang="en-US" dirty="0"/>
              <a:t>, </a:t>
            </a:r>
            <a:r>
              <a:rPr lang="en-US" dirty="0" err="1"/>
              <a:t>credenze</a:t>
            </a:r>
            <a:r>
              <a:rPr lang="en-US" dirty="0"/>
              <a:t>, </a:t>
            </a:r>
            <a:r>
              <a:rPr lang="en-US" dirty="0" err="1"/>
              <a:t>conoscenze</a:t>
            </a:r>
            <a:r>
              <a:rPr lang="en-US" dirty="0"/>
              <a:t>, </a:t>
            </a:r>
            <a:r>
              <a:rPr lang="en-US" dirty="0" err="1"/>
              <a:t>norme</a:t>
            </a:r>
            <a:r>
              <a:rPr lang="en-US" dirty="0"/>
              <a:t>, </a:t>
            </a:r>
            <a:r>
              <a:rPr lang="en-US" dirty="0" err="1"/>
              <a:t>linguaggio</a:t>
            </a:r>
            <a:r>
              <a:rPr lang="en-US" dirty="0"/>
              <a:t>, </a:t>
            </a:r>
            <a:r>
              <a:rPr lang="en-US" dirty="0" err="1"/>
              <a:t>comportamenti</a:t>
            </a:r>
            <a:r>
              <a:rPr lang="en-US" dirty="0"/>
              <a:t> e </a:t>
            </a:r>
            <a:r>
              <a:rPr lang="en-US" dirty="0" err="1"/>
              <a:t>oggetti</a:t>
            </a:r>
            <a:r>
              <a:rPr lang="en-US" dirty="0"/>
              <a:t> </a:t>
            </a:r>
            <a:r>
              <a:rPr lang="en-US" dirty="0" err="1"/>
              <a:t>materiali</a:t>
            </a:r>
            <a:r>
              <a:rPr lang="en-US" dirty="0"/>
              <a:t> </a:t>
            </a:r>
            <a:r>
              <a:rPr lang="en-US" dirty="0" err="1"/>
              <a:t>condivisi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collettività</a:t>
            </a:r>
            <a:r>
              <a:rPr lang="en-US" dirty="0"/>
              <a:t> e </a:t>
            </a:r>
            <a:r>
              <a:rPr lang="en-US" dirty="0" err="1"/>
              <a:t>trasmessi</a:t>
            </a:r>
            <a:r>
              <a:rPr lang="en-US" dirty="0"/>
              <a:t> </a:t>
            </a:r>
            <a:r>
              <a:rPr lang="en-US" dirty="0" err="1"/>
              <a:t>socialmente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generazione</a:t>
            </a:r>
            <a:r>
              <a:rPr lang="en-US" dirty="0"/>
              <a:t> </a:t>
            </a:r>
            <a:r>
              <a:rPr lang="en-US" dirty="0" err="1"/>
              <a:t>all’altra</a:t>
            </a:r>
            <a:r>
              <a:rPr lang="en-US" dirty="0"/>
              <a:t>.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dirty="0"/>
              <a:t>©2015, McGraw-Hill Education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805673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28600" y="1828800"/>
            <a:ext cx="8228013" cy="45243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it-IT" dirty="0"/>
              <a:t>«Una struttura di significati, trasmessi storicamente, incarnati in simboli;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dirty="0"/>
              <a:t>un sistema di concezioni ereditate ed espresse in forme simboliche, per mezzo di cui gli uomini comunicano, perpetuano e sviluppano la loro conoscenza e i loro atteggiamenti verso la vita»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dirty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800" dirty="0"/>
              <a:t>(C. </a:t>
            </a:r>
            <a:r>
              <a:rPr lang="it-IT" sz="2800" dirty="0" err="1"/>
              <a:t>Geertz</a:t>
            </a:r>
            <a:r>
              <a:rPr lang="it-IT" sz="2800" dirty="0"/>
              <a:t>, </a:t>
            </a:r>
            <a:r>
              <a:rPr lang="it-IT" sz="2800" i="1" dirty="0"/>
              <a:t>The </a:t>
            </a:r>
            <a:r>
              <a:rPr lang="it-IT" sz="2800" i="1" dirty="0" err="1"/>
              <a:t>interpretation</a:t>
            </a:r>
            <a:r>
              <a:rPr lang="it-IT" sz="2800" i="1" dirty="0"/>
              <a:t> </a:t>
            </a:r>
            <a:r>
              <a:rPr lang="it-IT" sz="2800" i="1" dirty="0" err="1"/>
              <a:t>of</a:t>
            </a:r>
            <a:r>
              <a:rPr lang="it-IT" sz="2800" i="1" dirty="0"/>
              <a:t> culture</a:t>
            </a:r>
            <a:r>
              <a:rPr lang="it-IT" sz="2800" dirty="0"/>
              <a:t>, 1973)</a:t>
            </a:r>
          </a:p>
        </p:txBody>
      </p:sp>
    </p:spTree>
    <p:extLst>
      <p:ext uri="{BB962C8B-B14F-4D97-AF65-F5344CB8AC3E}">
        <p14:creationId xmlns:p14="http://schemas.microsoft.com/office/powerpoint/2010/main" val="1984067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0113" y="-171450"/>
            <a:ext cx="7770812" cy="1735138"/>
          </a:xfrm>
        </p:spPr>
        <p:txBody>
          <a:bodyPr/>
          <a:lstStyle/>
          <a:p>
            <a:pPr>
              <a:defRPr/>
            </a:pPr>
            <a:r>
              <a:rPr lang="it-IT" dirty="0"/>
              <a:t>La CULTURA è APPRESA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750" y="1916113"/>
            <a:ext cx="8228013" cy="4524375"/>
          </a:xfrm>
        </p:spPr>
        <p:txBody>
          <a:bodyPr/>
          <a:lstStyle/>
          <a:p>
            <a:pPr>
              <a:buFont typeface="Wingdings" charset="2"/>
              <a:buNone/>
              <a:defRPr/>
            </a:pPr>
            <a:r>
              <a:rPr lang="it-IT" dirty="0"/>
              <a:t>Soltanto in parte, il nostro comportamento è istintivo</a:t>
            </a:r>
          </a:p>
          <a:p>
            <a:pPr>
              <a:buFont typeface="Wingdings" charset="2"/>
              <a:buNone/>
              <a:defRPr/>
            </a:pPr>
            <a:endParaRPr lang="it-IT" dirty="0"/>
          </a:p>
          <a:p>
            <a:pPr>
              <a:buFont typeface="Wingdings" charset="2"/>
              <a:buNone/>
              <a:defRPr/>
            </a:pPr>
            <a:r>
              <a:rPr lang="it-IT" dirty="0"/>
              <a:t>La cultura non è acquisita biologicamente; essa deve essere trasmessa di generazione in generazione, attraverso l’apprendimento.</a:t>
            </a:r>
          </a:p>
          <a:p>
            <a:pPr>
              <a:buFont typeface="Wingdings" charset="2"/>
              <a:buNone/>
              <a:defRPr/>
            </a:pPr>
            <a:r>
              <a:rPr lang="it-IT" dirty="0"/>
              <a:t>Questo processo avviene prevalentemente nella SOCIALIZZAZIONE</a:t>
            </a:r>
          </a:p>
        </p:txBody>
      </p:sp>
    </p:spTree>
    <p:extLst>
      <p:ext uri="{BB962C8B-B14F-4D97-AF65-F5344CB8AC3E}">
        <p14:creationId xmlns:p14="http://schemas.microsoft.com/office/powerpoint/2010/main" val="3282579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9F6D91-611D-43A4-A7E2-1EC365AD3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979D9482-E1D2-476B-8CB9-259AFF615980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80210264"/>
              </p:ext>
            </p:extLst>
          </p:nvPr>
        </p:nvGraphicFramePr>
        <p:xfrm>
          <a:off x="529244" y="1629761"/>
          <a:ext cx="7812086" cy="45002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43789">
                  <a:extLst>
                    <a:ext uri="{9D8B030D-6E8A-4147-A177-3AD203B41FA5}">
                      <a16:colId xmlns:a16="http://schemas.microsoft.com/office/drawing/2014/main" val="3756218985"/>
                    </a:ext>
                  </a:extLst>
                </a:gridCol>
                <a:gridCol w="610464">
                  <a:extLst>
                    <a:ext uri="{9D8B030D-6E8A-4147-A177-3AD203B41FA5}">
                      <a16:colId xmlns:a16="http://schemas.microsoft.com/office/drawing/2014/main" val="673337126"/>
                    </a:ext>
                  </a:extLst>
                </a:gridCol>
                <a:gridCol w="2654468">
                  <a:extLst>
                    <a:ext uri="{9D8B030D-6E8A-4147-A177-3AD203B41FA5}">
                      <a16:colId xmlns:a16="http://schemas.microsoft.com/office/drawing/2014/main" val="596537654"/>
                    </a:ext>
                  </a:extLst>
                </a:gridCol>
                <a:gridCol w="2703365">
                  <a:extLst>
                    <a:ext uri="{9D8B030D-6E8A-4147-A177-3AD203B41FA5}">
                      <a16:colId xmlns:a16="http://schemas.microsoft.com/office/drawing/2014/main" val="3328673977"/>
                    </a:ext>
                  </a:extLst>
                </a:gridCol>
              </a:tblGrid>
              <a:tr h="339236">
                <a:tc rowSpan="4">
                  <a:txBody>
                    <a:bodyPr/>
                    <a:lstStyle/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r>
                        <a:rPr lang="it-IT" dirty="0"/>
                        <a:t>LA CULTURA INFLUENZA LA SOCIETA’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t-IT" dirty="0"/>
                        <a:t>LA SOCIETA’ INFLUENZA LA CULTURA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791552"/>
                  </a:ext>
                </a:extLst>
              </a:tr>
              <a:tr h="339236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Sì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470568"/>
                  </a:ext>
                </a:extLst>
              </a:tr>
              <a:tr h="1305828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  <a:p>
                      <a:r>
                        <a:rPr lang="it-IT" dirty="0"/>
                        <a:t>Sì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  <a:p>
                      <a:r>
                        <a:rPr lang="it-IT" dirty="0"/>
                        <a:t>Influenza reciproca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  <a:p>
                      <a:r>
                        <a:rPr lang="it-IT" dirty="0"/>
                        <a:t>Determinismo culturale o culturalismo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7022468"/>
                  </a:ext>
                </a:extLst>
              </a:tr>
              <a:tr h="2462950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r>
                        <a:rPr lang="it-IT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r>
                        <a:rPr lang="it-IT" dirty="0"/>
                        <a:t>Determinismo sociale o sociologismo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r>
                        <a:rPr lang="it-IT" dirty="0"/>
                        <a:t>Autonomia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042106"/>
                  </a:ext>
                </a:extLst>
              </a:tr>
            </a:tbl>
          </a:graphicData>
        </a:graphic>
      </p:graphicFrame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DDFFFC3-6566-4803-9655-6A362EA2D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5800" y="6096000"/>
            <a:ext cx="5421313" cy="365125"/>
          </a:xfrm>
        </p:spPr>
        <p:txBody>
          <a:bodyPr/>
          <a:lstStyle/>
          <a:p>
            <a:pPr>
              <a:defRPr/>
            </a:pPr>
            <a:r>
              <a:rPr lang="en-US" altLang="en-US" dirty="0"/>
              <a:t>(</a:t>
            </a:r>
            <a:r>
              <a:rPr lang="en-US" altLang="en-US" dirty="0" err="1"/>
              <a:t>Sciolla</a:t>
            </a:r>
            <a:r>
              <a:rPr lang="en-US" altLang="en-US" dirty="0"/>
              <a:t> 2002, p. 130-133)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9D9F50E-DDFE-47D0-AFB4-A3F47DC18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43297D-A97E-4CC6-89BC-5F34992CD955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039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4213" y="260350"/>
            <a:ext cx="7770812" cy="1439863"/>
          </a:xfrm>
        </p:spPr>
        <p:txBody>
          <a:bodyPr/>
          <a:lstStyle/>
          <a:p>
            <a:pPr>
              <a:defRPr/>
            </a:pPr>
            <a:r>
              <a:rPr lang="it-IT" dirty="0"/>
              <a:t>Cultura e controllo sociale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288" y="2060575"/>
            <a:ext cx="8228012" cy="4524375"/>
          </a:xfrm>
        </p:spPr>
        <p:txBody>
          <a:bodyPr/>
          <a:lstStyle/>
          <a:p>
            <a:pPr>
              <a:buFont typeface="Wingdings" charset="2"/>
              <a:buNone/>
              <a:defRPr/>
            </a:pPr>
            <a:r>
              <a:rPr lang="it-IT" dirty="0"/>
              <a:t>Senza cultura, le persone sarebbero disorientate.</a:t>
            </a:r>
          </a:p>
          <a:p>
            <a:pPr>
              <a:buFont typeface="Wingdings" charset="2"/>
              <a:buNone/>
              <a:defRPr/>
            </a:pPr>
            <a:r>
              <a:rPr lang="it-IT" dirty="0"/>
              <a:t>Per alcuni autori, la cultura rappresenta un meccanismo di REPRESSIONE (Freud)</a:t>
            </a:r>
          </a:p>
          <a:p>
            <a:pPr>
              <a:buFont typeface="Wingdings" charset="2"/>
              <a:buNone/>
              <a:defRPr/>
            </a:pPr>
            <a:r>
              <a:rPr lang="it-IT" dirty="0"/>
              <a:t>La cultura è «un insieme di meccanismi di controllo – schemi, prescrizioni, regole, istruzioni – per governare il comportamento»</a:t>
            </a:r>
          </a:p>
          <a:p>
            <a:pPr>
              <a:buFont typeface="Wingdings" charset="2"/>
              <a:buNone/>
              <a:defRPr/>
            </a:pPr>
            <a:r>
              <a:rPr lang="it-IT" dirty="0"/>
              <a:t>(</a:t>
            </a:r>
            <a:r>
              <a:rPr lang="it-IT" dirty="0" err="1"/>
              <a:t>Geertz</a:t>
            </a:r>
            <a:r>
              <a:rPr lang="it-IT" dirty="0"/>
              <a:t>, 1973, p. 44) </a:t>
            </a:r>
          </a:p>
          <a:p>
            <a:pPr>
              <a:buFont typeface="Wingdings" charset="2"/>
              <a:buNone/>
              <a:defRPr/>
            </a:pPr>
            <a:r>
              <a:rPr lang="it-IT" dirty="0">
                <a:hlinkClick r:id="rId2"/>
              </a:rPr>
              <a:t>https://www.youtube.com/watch?v=f46H6Gmwv6U</a:t>
            </a:r>
            <a:endParaRPr lang="it-IT" dirty="0"/>
          </a:p>
          <a:p>
            <a:pPr>
              <a:buFont typeface="Wingdings" charset="2"/>
              <a:buNone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53805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5650" y="188913"/>
            <a:ext cx="7770813" cy="1368425"/>
          </a:xfrm>
        </p:spPr>
        <p:txBody>
          <a:bodyPr/>
          <a:lstStyle/>
          <a:p>
            <a:pPr>
              <a:defRPr/>
            </a:pPr>
            <a:r>
              <a:rPr lang="it-IT" dirty="0"/>
              <a:t>Selezione culturale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750" y="1844675"/>
            <a:ext cx="8228013" cy="4524375"/>
          </a:xfrm>
        </p:spPr>
        <p:txBody>
          <a:bodyPr/>
          <a:lstStyle/>
          <a:p>
            <a:pPr>
              <a:buFont typeface="Wingdings" charset="2"/>
              <a:buNone/>
              <a:defRPr/>
            </a:pPr>
            <a:r>
              <a:rPr lang="it-IT" dirty="0"/>
              <a:t>Gli elementi che costituiscono una cultura variano nel tempo e nelle società.</a:t>
            </a:r>
          </a:p>
          <a:p>
            <a:pPr>
              <a:buFont typeface="Wingdings" charset="2"/>
              <a:buNone/>
              <a:defRPr/>
            </a:pPr>
            <a:r>
              <a:rPr lang="it-IT" dirty="0"/>
              <a:t>Ogni società opera delle scelte sugli elementi da considerare importanti: ad es. in alcune culture il denaro ha un grande importanza, per altre nessuna.</a:t>
            </a:r>
          </a:p>
        </p:txBody>
      </p:sp>
    </p:spTree>
    <p:extLst>
      <p:ext uri="{BB962C8B-B14F-4D97-AF65-F5344CB8AC3E}">
        <p14:creationId xmlns:p14="http://schemas.microsoft.com/office/powerpoint/2010/main" val="385410166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HAPTER 1: &amp;#x0D;&amp;#x0A;SOCIOLOGY IN A CHANGING WORLD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Sociology in Changing Times&amp;quot;&quot;/&gt;&lt;property id=&quot;20307&quot; value=&quot;271&quot;/&gt;&lt;/object&gt;&lt;object type=&quot;3&quot; unique_id=&quot;10006&quot;&gt;&lt;property id=&quot;20148&quot; value=&quot;5&quot;/&gt;&lt;property id=&quot;20300&quot; value=&quot;Slide 3 - &amp;quot;Sociology in Changing Times&amp;quot;&quot;/&gt;&lt;property id=&quot;20307&quot; value=&quot;272&quot;/&gt;&lt;/object&gt;&lt;object type=&quot;3&quot; unique_id=&quot;10007&quot;&gt;&lt;property id=&quot;20148&quot; value=&quot;5&quot;/&gt;&lt;property id=&quot;20300&quot; value=&quot;Slide 4 - &amp;quot;What Is Sociology?&amp;quot;&quot;/&gt;&lt;property id=&quot;20307&quot; value=&quot;257&quot;/&gt;&lt;/object&gt;&lt;object type=&quot;3&quot; unique_id=&quot;10008&quot;&gt;&lt;property id=&quot;20148&quot; value=&quot;5&quot;/&gt;&lt;property id=&quot;20300&quot; value=&quot;Slide 5 - &amp;quot;What Is Sociology?&amp;quot;&quot;/&gt;&lt;property id=&quot;20307&quot; value=&quot;281&quot;/&gt;&lt;/object&gt;&lt;object type=&quot;3&quot; unique_id=&quot;10009&quot;&gt;&lt;property id=&quot;20148&quot; value=&quot;5&quot;/&gt;&lt;property id=&quot;20300&quot; value=&quot;Slide 6 - &amp;quot;Sociology’s Historical and &amp;#x0D;&amp;#x0A;Social Context&amp;quot;&quot;/&gt;&lt;property id=&quot;20307&quot; value=&quot;258&quot;/&gt;&lt;/object&gt;&lt;object type=&quot;3&quot; unique_id=&quot;10010&quot;&gt;&lt;property id=&quot;20148&quot; value=&quot;5&quot;/&gt;&lt;property id=&quot;20300&quot; value=&quot;Slide 7 - &amp;quot;Sociology’s Historical and &amp;#x0D;&amp;#x0A;Social Context&amp;quot;&quot;/&gt;&lt;property id=&quot;20307&quot; value=&quot;273&quot;/&gt;&lt;/object&gt;&lt;object type=&quot;3&quot; unique_id=&quot;10011&quot;&gt;&lt;property id=&quot;20148&quot; value=&quot;5&quot;/&gt;&lt;property id=&quot;20300&quot; value=&quot;Slide 8 - &amp;quot;Sociology’s Historical and &amp;#x0D;&amp;#x0A;Social Context&amp;quot;&quot;/&gt;&lt;property id=&quot;20307&quot; value=&quot;270&quot;/&gt;&lt;/object&gt;&lt;object type=&quot;3&quot; unique_id=&quot;10012&quot;&gt;&lt;property id=&quot;20148&quot; value=&quot;5&quot;/&gt;&lt;property id=&quot;20300&quot; value=&quot;Slide 9 - &amp;quot;Foundations of &amp;#x0D;&amp;#x0A;Sociological Thought&amp;quot;&quot;/&gt;&lt;property id=&quot;20307&quot; value=&quot;259&quot;/&gt;&lt;/object&gt;&lt;object type=&quot;3&quot; unique_id=&quot;10013&quot;&gt;&lt;property id=&quot;20148&quot; value=&quot;5&quot;/&gt;&lt;property id=&quot;20300&quot; value=&quot;Slide 10&quot;/&gt;&lt;property id=&quot;20307&quot; value=&quot;260&quot;/&gt;&lt;/object&gt;&lt;object type=&quot;3&quot; unique_id=&quot;10014&quot;&gt;&lt;property id=&quot;20148&quot; value=&quot;5&quot;/&gt;&lt;property id=&quot;20300&quot; value=&quot;Slide 11&quot;/&gt;&lt;property id=&quot;20307&quot; value=&quot;274&quot;/&gt;&lt;/object&gt;&lt;object type=&quot;3&quot; unique_id=&quot;10015&quot;&gt;&lt;property id=&quot;20148&quot; value=&quot;5&quot;/&gt;&lt;property id=&quot;20300&quot; value=&quot;Slide 12&quot;/&gt;&lt;property id=&quot;20307&quot; value=&quot;275&quot;/&gt;&lt;/object&gt;&lt;object type=&quot;3&quot; unique_id=&quot;10016&quot;&gt;&lt;property id=&quot;20148&quot; value=&quot;5&quot;/&gt;&lt;property id=&quot;20300&quot; value=&quot;Slide 13&quot;/&gt;&lt;property id=&quot;20307&quot; value=&quot;261&quot;/&gt;&lt;/object&gt;&lt;object type=&quot;3&quot; unique_id=&quot;10017&quot;&gt;&lt;property id=&quot;20148&quot; value=&quot;5&quot;/&gt;&lt;property id=&quot;20300&quot; value=&quot;Slide 14 - &amp;quot;Sociology’s Diverse Theories&amp;quot;&quot;/&gt;&lt;property id=&quot;20307&quot; value=&quot;262&quot;/&gt;&lt;/object&gt;&lt;object type=&quot;3&quot; unique_id=&quot;10018&quot;&gt;&lt;property id=&quot;20148&quot; value=&quot;5&quot;/&gt;&lt;property id=&quot;20300&quot; value=&quot;Slide 15 - &amp;quot;Sociology’s Diverse Theories&amp;quot;&quot;/&gt;&lt;property id=&quot;20307&quot; value=&quot;276&quot;/&gt;&lt;/object&gt;&lt;object type=&quot;3&quot; unique_id=&quot;10019&quot;&gt;&lt;property id=&quot;20148&quot; value=&quot;5&quot;/&gt;&lt;property id=&quot;20300&quot; value=&quot;Slide 16 - &amp;quot;Sociology’s Diverse Theories&amp;quot;&quot;/&gt;&lt;property id=&quot;20307&quot; value=&quot;263&quot;/&gt;&lt;/object&gt;&lt;object type=&quot;3&quot; unique_id=&quot;10020&quot;&gt;&lt;property id=&quot;20148&quot; value=&quot;5&quot;/&gt;&lt;property id=&quot;20300&quot; value=&quot;Slide 17 - &amp;quot;Sociology’s Diverse Theories&amp;quot;&quot;/&gt;&lt;property id=&quot;20307&quot; value=&quot;277&quot;/&gt;&lt;/object&gt;&lt;object type=&quot;3&quot; unique_id=&quot;10021&quot;&gt;&lt;property id=&quot;20148&quot; value=&quot;5&quot;/&gt;&lt;property id=&quot;20300&quot; value=&quot;Slide 18 - &amp;quot;Major Theoretical Perspectives&amp;quot;&quot;/&gt;&lt;property id=&quot;20307&quot; value=&quot;280&quot;/&gt;&lt;/object&gt;&lt;object type=&quot;3&quot; unique_id=&quot;10022&quot;&gt;&lt;property id=&quot;20148&quot; value=&quot;5&quot;/&gt;&lt;property id=&quot;20300&quot; value=&quot;Slide 19 - &amp;quot;Sociology’s Common Ground&amp;quot;&quot;/&gt;&lt;property id=&quot;20307&quot; value=&quot;264&quot;/&gt;&lt;/object&gt;&lt;object type=&quot;3&quot; unique_id=&quot;10023&quot;&gt;&lt;property id=&quot;20148&quot; value=&quot;5&quot;/&gt;&lt;property id=&quot;20300&quot; value=&quot;Slide 20 - &amp;quot;Sociology’s Common Ground&amp;quot;&quot;/&gt;&lt;property id=&quot;20307&quot; value=&quot;278&quot;/&gt;&lt;/object&gt;&lt;object type=&quot;3&quot; unique_id=&quot;10024&quot;&gt;&lt;property id=&quot;20148&quot; value=&quot;5&quot;/&gt;&lt;property id=&quot;20300&quot; value=&quot;Slide 21 - &amp;quot;In Transition:&amp;quot;&quot;/&gt;&lt;property id=&quot;20307&quot; value=&quot;265&quot;/&gt;&lt;/object&gt;&lt;object type=&quot;3&quot; unique_id=&quot;10025&quot;&gt;&lt;property id=&quot;20148&quot; value=&quot;5&quot;/&gt;&lt;property id=&quot;20300&quot; value=&quot;Slide 22 - &amp;quot;In Transition:&amp;quot;&quot;/&gt;&lt;property id=&quot;20307&quot; value=&quot;269&quot;/&gt;&lt;/object&gt;&lt;object type=&quot;3&quot; unique_id=&quot;10026&quot;&gt;&lt;property id=&quot;20148&quot; value=&quot;5&quot;/&gt;&lt;property id=&quot;20300&quot; value=&quot;Slide 23 - &amp;quot;Sociology Works:&amp;quot;&quot;/&gt;&lt;property id=&quot;20307&quot; value=&quot;266&quot;/&gt;&lt;/object&gt;&lt;object type=&quot;3&quot; unique_id=&quot;10027&quot;&gt;&lt;property id=&quot;20148&quot; value=&quot;5&quot;/&gt;&lt;property id=&quot;20300&quot; value=&quot;Slide 24 - &amp;quot;Through a Sociological Lens:&amp;quot;&quot;/&gt;&lt;property id=&quot;20307&quot; value=&quot;267&quot;/&gt;&lt;/object&gt;&lt;object type=&quot;3&quot; unique_id=&quot;10028&quot;&gt;&lt;property id=&quot;20148&quot; value=&quot;5&quot;/&gt;&lt;property id=&quot;20300&quot; value=&quot;Slide 25 - &amp;quot;Sociology Matters:&amp;quot;&quot;/&gt;&lt;property id=&quot;20307&quot; value=&quot;268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9BBB5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1F497D"/>
    </a:hlink>
    <a:folHlink>
      <a:srgbClr val="9BBB5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1103</TotalTime>
  <Words>1472</Words>
  <Application>Microsoft Office PowerPoint</Application>
  <PresentationFormat>Presentazione su schermo (4:3)</PresentationFormat>
  <Paragraphs>220</Paragraphs>
  <Slides>29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4" baseType="lpstr">
      <vt:lpstr>Arial</vt:lpstr>
      <vt:lpstr>Calibri</vt:lpstr>
      <vt:lpstr>Wingdings</vt:lpstr>
      <vt:lpstr>Wingdings 2</vt:lpstr>
      <vt:lpstr>Median</vt:lpstr>
      <vt:lpstr>La cultura</vt:lpstr>
      <vt:lpstr>Presentazione standard di PowerPoint</vt:lpstr>
      <vt:lpstr>Presentazione standard di PowerPoint</vt:lpstr>
      <vt:lpstr>Definire la cultura</vt:lpstr>
      <vt:lpstr>Presentazione standard di PowerPoint</vt:lpstr>
      <vt:lpstr>La CULTURA è APPRESA</vt:lpstr>
      <vt:lpstr>Presentazione standard di PowerPoint</vt:lpstr>
      <vt:lpstr>Cultura e controllo sociale</vt:lpstr>
      <vt:lpstr>Selezione culturale</vt:lpstr>
      <vt:lpstr>Gli elementi di base della cultura</vt:lpstr>
      <vt:lpstr>Gli elementi della cultura (1)</vt:lpstr>
      <vt:lpstr>Gli elementi della cultura (2)</vt:lpstr>
      <vt:lpstr>I VALORI</vt:lpstr>
      <vt:lpstr>Gli elementi della cultura (3)</vt:lpstr>
      <vt:lpstr>World Value Survey</vt:lpstr>
      <vt:lpstr>Gli elementi della cultura (4): Esiste un rapporto tra politiche pubbliche e valori?</vt:lpstr>
      <vt:lpstr>Presentazione standard di PowerPoint</vt:lpstr>
      <vt:lpstr>Gli elementi della cultura (5)</vt:lpstr>
      <vt:lpstr>Gli elementi della cultura (6): Esiste un rapporto tra credenze e sviluppo economico?</vt:lpstr>
      <vt:lpstr>Presentazione standard di PowerPoint</vt:lpstr>
      <vt:lpstr>Gli elementi della cultura (7)</vt:lpstr>
      <vt:lpstr>Gli elementi della cultura (8)</vt:lpstr>
      <vt:lpstr>LE SANZIONI:sono il prezzo che dobbiamo pagare per ogni trasgressione (Elster, 1989)</vt:lpstr>
      <vt:lpstr>Gli elementi della cultura (9)</vt:lpstr>
      <vt:lpstr>Gli elementi della cultura (10)</vt:lpstr>
      <vt:lpstr>Cultura, Ideologia e Potere</vt:lpstr>
      <vt:lpstr>La diversità e il pluralismo culturale (1)</vt:lpstr>
      <vt:lpstr>La diversità e il pluralismo culturale (2)</vt:lpstr>
      <vt:lpstr>Sezioni da studiare ai fini della prova scritta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bekbek</dc:creator>
  <cp:lastModifiedBy>alessia.bertolazzi@unimc.it</cp:lastModifiedBy>
  <cp:revision>92</cp:revision>
  <cp:lastPrinted>2020-09-30T12:52:32Z</cp:lastPrinted>
  <dcterms:created xsi:type="dcterms:W3CDTF">2011-08-15T14:37:04Z</dcterms:created>
  <dcterms:modified xsi:type="dcterms:W3CDTF">2022-09-28T13:34:02Z</dcterms:modified>
</cp:coreProperties>
</file>