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65" r:id="rId2"/>
    <p:sldId id="388" r:id="rId3"/>
    <p:sldId id="389" r:id="rId4"/>
    <p:sldId id="367" r:id="rId5"/>
    <p:sldId id="380" r:id="rId6"/>
    <p:sldId id="381" r:id="rId7"/>
    <p:sldId id="382" r:id="rId8"/>
    <p:sldId id="390" r:id="rId9"/>
    <p:sldId id="368" r:id="rId10"/>
    <p:sldId id="369" r:id="rId11"/>
    <p:sldId id="394" r:id="rId12"/>
    <p:sldId id="370" r:id="rId13"/>
    <p:sldId id="371" r:id="rId14"/>
    <p:sldId id="372" r:id="rId15"/>
    <p:sldId id="373" r:id="rId16"/>
    <p:sldId id="374" r:id="rId17"/>
    <p:sldId id="393" r:id="rId18"/>
    <p:sldId id="375" r:id="rId19"/>
    <p:sldId id="384" r:id="rId20"/>
    <p:sldId id="385" r:id="rId21"/>
    <p:sldId id="386" r:id="rId22"/>
    <p:sldId id="387" r:id="rId23"/>
    <p:sldId id="395" r:id="rId24"/>
    <p:sldId id="396" r:id="rId25"/>
    <p:sldId id="391" r:id="rId26"/>
    <p:sldId id="392" r:id="rId27"/>
    <p:sldId id="3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714" autoAdjust="0"/>
  </p:normalViewPr>
  <p:slideViewPr>
    <p:cSldViewPr>
      <p:cViewPr varScale="1">
        <p:scale>
          <a:sx n="116" d="100"/>
          <a:sy n="116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Capitolo</a:t>
            </a:r>
            <a:r>
              <a:rPr lang="en-US" dirty="0" smtClean="0"/>
              <a:t> 7: </a:t>
            </a:r>
            <a:br>
              <a:rPr lang="en-US" dirty="0" smtClean="0"/>
            </a:br>
            <a:r>
              <a:rPr lang="en-US" dirty="0" err="1" smtClean="0"/>
              <a:t>etnie</a:t>
            </a:r>
            <a:r>
              <a:rPr lang="en-US" dirty="0" smtClean="0"/>
              <a:t> e </a:t>
            </a:r>
            <a:r>
              <a:rPr lang="en-US" dirty="0" err="1" smtClean="0"/>
              <a:t>migrazioni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i="1" dirty="0" err="1" smtClean="0"/>
              <a:t>Sociologia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Generale</a:t>
            </a:r>
            <a:r>
              <a:rPr lang="en-US" altLang="en-US" i="1" dirty="0" smtClean="0"/>
              <a:t> 1e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14615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Struttura</a:t>
            </a:r>
            <a:r>
              <a:rPr lang="en-US" sz="4000" dirty="0" smtClean="0"/>
              <a:t> e </a:t>
            </a:r>
            <a:r>
              <a:rPr lang="en-US" sz="4000" dirty="0" err="1" smtClean="0"/>
              <a:t>potere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r>
              <a:rPr lang="en-US" sz="4000" dirty="0" smtClean="0"/>
              <a:t> </a:t>
            </a:r>
            <a:r>
              <a:rPr lang="en-US" sz="4000" dirty="0" err="1" smtClean="0"/>
              <a:t>nei</a:t>
            </a:r>
            <a:r>
              <a:rPr lang="en-US" sz="4000" dirty="0" smtClean="0"/>
              <a:t> </a:t>
            </a:r>
            <a:r>
              <a:rPr lang="en-US" sz="4000" dirty="0" err="1" smtClean="0"/>
              <a:t>gruppi</a:t>
            </a:r>
            <a:r>
              <a:rPr lang="en-US" sz="4000" dirty="0" smtClean="0"/>
              <a:t> </a:t>
            </a:r>
            <a:r>
              <a:rPr lang="en-US" sz="4000" dirty="0" err="1" smtClean="0"/>
              <a:t>razziali</a:t>
            </a:r>
            <a:r>
              <a:rPr lang="en-US" sz="4000" dirty="0" smtClean="0"/>
              <a:t> </a:t>
            </a:r>
            <a:r>
              <a:rPr lang="en-US" sz="4000" dirty="0" err="1" smtClean="0"/>
              <a:t>ed</a:t>
            </a:r>
            <a:r>
              <a:rPr lang="en-US" sz="4000" dirty="0" smtClean="0"/>
              <a:t> </a:t>
            </a:r>
            <a:r>
              <a:rPr lang="en-US" sz="4000" dirty="0" err="1" smtClean="0"/>
              <a:t>etnici</a:t>
            </a:r>
            <a:r>
              <a:rPr lang="en-US" sz="4000" dirty="0" smtClean="0"/>
              <a:t> (2)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dirty="0" err="1" smtClean="0"/>
              <a:t>Modelli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interazione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maggioranza</a:t>
            </a:r>
            <a:r>
              <a:rPr lang="en-US" sz="2800" dirty="0" smtClean="0"/>
              <a:t> e </a:t>
            </a:r>
            <a:r>
              <a:rPr lang="en-US" sz="2800" dirty="0" err="1" smtClean="0"/>
              <a:t>minoranza</a:t>
            </a:r>
            <a:r>
              <a:rPr lang="en-US" sz="2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CA27ED4-32C7-4FE0-A10F-A901153B09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710577"/>
            <a:ext cx="5029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Pregiudizio</a:t>
            </a:r>
            <a:endParaRPr lang="en-US" b="1" dirty="0"/>
          </a:p>
          <a:p>
            <a:r>
              <a:rPr lang="it-IT" dirty="0" smtClean="0"/>
              <a:t>Il “pre-giudicare” negativamente </a:t>
            </a:r>
            <a:r>
              <a:rPr lang="it-IT" dirty="0"/>
              <a:t>un individuo o un gruppo sulla base di </a:t>
            </a:r>
            <a:r>
              <a:rPr lang="it-IT" dirty="0" smtClean="0"/>
              <a:t>informazioni inadeguate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308475"/>
            <a:ext cx="39624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Stereotipo</a:t>
            </a:r>
            <a:endParaRPr lang="en-US" b="1" dirty="0"/>
          </a:p>
          <a:p>
            <a:r>
              <a:rPr lang="it-IT" dirty="0" smtClean="0"/>
              <a:t>generalizzazione esagerata, distorta </a:t>
            </a:r>
            <a:r>
              <a:rPr lang="it-IT" dirty="0"/>
              <a:t>o </a:t>
            </a:r>
            <a:r>
              <a:rPr lang="it-IT" dirty="0" smtClean="0"/>
              <a:t>infondata </a:t>
            </a:r>
            <a:r>
              <a:rPr lang="it-IT" dirty="0"/>
              <a:t>su categorie di </a:t>
            </a:r>
            <a:r>
              <a:rPr lang="it-IT" dirty="0" smtClean="0"/>
              <a:t>persone</a:t>
            </a:r>
            <a:r>
              <a:rPr lang="it-IT" dirty="0"/>
              <a:t>, </a:t>
            </a:r>
            <a:r>
              <a:rPr lang="it-IT" dirty="0" smtClean="0"/>
              <a:t>che non ammette </a:t>
            </a:r>
            <a:r>
              <a:rPr lang="it-IT" dirty="0"/>
              <a:t>la specificità </a:t>
            </a:r>
            <a:r>
              <a:rPr lang="it-IT" dirty="0" smtClean="0"/>
              <a:t>individuale.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343400"/>
            <a:ext cx="3352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Discriminazione</a:t>
            </a:r>
            <a:endParaRPr lang="en-US" b="1" dirty="0"/>
          </a:p>
          <a:p>
            <a:r>
              <a:rPr lang="it-IT" dirty="0" smtClean="0"/>
              <a:t>Un </a:t>
            </a:r>
            <a:r>
              <a:rPr lang="it-IT" dirty="0"/>
              <a:t>trattamento ineguale che conferisce a un gruppo</a:t>
            </a:r>
          </a:p>
          <a:p>
            <a:r>
              <a:rPr lang="it-IT" dirty="0"/>
              <a:t>di persone dei vantaggi su un altro gruppo senza una causa </a:t>
            </a:r>
            <a:r>
              <a:rPr lang="it-IT" dirty="0" smtClean="0"/>
              <a:t>giustificabile.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912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STEREOTIPO: è un’immagine semplicistica e riduttiva che si applica ad un individuo, un’etnia, una religione, una cultura ecc. Il termine, che deriva dal greco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stereós</a:t>
            </a:r>
            <a:r>
              <a:rPr lang="it-IT" sz="3000" dirty="0">
                <a:latin typeface="Georgia" pitchFamily="16" charset="0"/>
                <a:cs typeface="Arial" charset="0"/>
              </a:rPr>
              <a:t> (duro, solido) e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túpos</a:t>
            </a:r>
            <a:r>
              <a:rPr lang="it-IT" sz="3000" dirty="0">
                <a:latin typeface="Georgia" pitchFamily="16" charset="0"/>
                <a:cs typeface="Arial" charset="0"/>
              </a:rPr>
              <a:t> (impressione, tipo), significa letteralmente “immagine rigida”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000" dirty="0">
              <a:latin typeface="Georgia" pitchFamily="16" charset="0"/>
              <a:cs typeface="Arial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Le persone rimangono imprigionate in formule prefissate, incapaci di modificare i propri giudizi alla luce di nuove esperienze e percezioni della realtà. Lo stereotipo, quindi, è </a:t>
            </a:r>
            <a:r>
              <a:rPr lang="it-IT" sz="3000" dirty="0" err="1">
                <a:latin typeface="Georgia" pitchFamily="16" charset="0"/>
                <a:cs typeface="Arial" charset="0"/>
              </a:rPr>
              <a:t>è</a:t>
            </a:r>
            <a:r>
              <a:rPr lang="it-IT" sz="3000" dirty="0">
                <a:latin typeface="Georgia" pitchFamily="16" charset="0"/>
                <a:cs typeface="Arial" charset="0"/>
              </a:rPr>
              <a:t> fortemente irrazionale, in quanto non si basa su un'effettiva esperienza</a:t>
            </a:r>
          </a:p>
        </p:txBody>
      </p:sp>
    </p:spTree>
    <p:extLst>
      <p:ext uri="{BB962C8B-B14F-4D97-AF65-F5344CB8AC3E}">
        <p14:creationId xmlns:p14="http://schemas.microsoft.com/office/powerpoint/2010/main" val="156178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Struttura</a:t>
            </a:r>
            <a:r>
              <a:rPr lang="en-US" sz="4000" dirty="0" smtClean="0"/>
              <a:t> e </a:t>
            </a:r>
            <a:r>
              <a:rPr lang="en-US" sz="4000" dirty="0" err="1" smtClean="0"/>
              <a:t>potere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r>
              <a:rPr lang="en-US" sz="4000" dirty="0" smtClean="0"/>
              <a:t> </a:t>
            </a:r>
            <a:r>
              <a:rPr lang="en-US" sz="4000" dirty="0" err="1" smtClean="0"/>
              <a:t>nei</a:t>
            </a:r>
            <a:r>
              <a:rPr lang="en-US" sz="4000" dirty="0" smtClean="0"/>
              <a:t> </a:t>
            </a:r>
            <a:r>
              <a:rPr lang="en-US" sz="4000" dirty="0" err="1" smtClean="0"/>
              <a:t>gruppi</a:t>
            </a:r>
            <a:r>
              <a:rPr lang="en-US" sz="4000" dirty="0" smtClean="0"/>
              <a:t> </a:t>
            </a:r>
            <a:r>
              <a:rPr lang="en-US" sz="4000" dirty="0" err="1" smtClean="0"/>
              <a:t>razziali</a:t>
            </a:r>
            <a:r>
              <a:rPr lang="en-US" sz="4000" dirty="0" smtClean="0"/>
              <a:t> </a:t>
            </a:r>
            <a:r>
              <a:rPr lang="en-US" sz="4000" dirty="0" err="1" smtClean="0"/>
              <a:t>ed</a:t>
            </a:r>
            <a:r>
              <a:rPr lang="en-US" sz="4000" dirty="0" smtClean="0"/>
              <a:t> </a:t>
            </a:r>
            <a:r>
              <a:rPr lang="en-US" sz="4000" dirty="0" err="1" smtClean="0"/>
              <a:t>etnici</a:t>
            </a:r>
            <a:r>
              <a:rPr lang="en-US" sz="4000" dirty="0" smtClean="0"/>
              <a:t> (3)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 smtClean="0"/>
              <a:t>Modelli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interazione</a:t>
            </a:r>
            <a:r>
              <a:rPr lang="en-US" sz="2500" dirty="0" smtClean="0"/>
              <a:t> </a:t>
            </a:r>
            <a:r>
              <a:rPr lang="en-US" sz="2500" dirty="0" err="1" smtClean="0"/>
              <a:t>tra</a:t>
            </a:r>
            <a:r>
              <a:rPr lang="en-US" sz="2500" dirty="0" smtClean="0"/>
              <a:t> </a:t>
            </a:r>
            <a:r>
              <a:rPr lang="en-US" sz="2500" dirty="0" err="1" smtClean="0"/>
              <a:t>maggioranza</a:t>
            </a:r>
            <a:r>
              <a:rPr lang="en-US" sz="2500" dirty="0" smtClean="0"/>
              <a:t> e </a:t>
            </a:r>
            <a:r>
              <a:rPr lang="en-US" sz="2500" dirty="0" err="1" smtClean="0"/>
              <a:t>minoranza</a:t>
            </a:r>
            <a:r>
              <a:rPr lang="en-US" sz="2500" dirty="0" smtClean="0"/>
              <a:t>:</a:t>
            </a:r>
          </a:p>
          <a:p>
            <a:endParaRPr lang="en-US" sz="500" dirty="0" smtClean="0"/>
          </a:p>
          <a:p>
            <a:pPr lvl="1"/>
            <a:r>
              <a:rPr lang="en-US" sz="1800" i="1" dirty="0" err="1" smtClean="0"/>
              <a:t>Pluralismo</a:t>
            </a:r>
            <a:r>
              <a:rPr lang="en-US" sz="1800" dirty="0" smtClean="0"/>
              <a:t>: </a:t>
            </a:r>
            <a:r>
              <a:rPr lang="it-IT" sz="1800" dirty="0" smtClean="0"/>
              <a:t>gruppi etnici e razziali distinti coesistono in piena parità di condizioni e hanno la medesima dignità sociale</a:t>
            </a:r>
            <a:r>
              <a:rPr lang="it-IT" sz="1800" i="1" dirty="0" smtClean="0"/>
              <a:t>.</a:t>
            </a:r>
            <a:endParaRPr lang="en-US" sz="1800" i="1" dirty="0" smtClean="0"/>
          </a:p>
          <a:p>
            <a:pPr lvl="1"/>
            <a:r>
              <a:rPr lang="en-US" sz="1800" i="1" dirty="0" err="1" smtClean="0"/>
              <a:t>Ibridazione</a:t>
            </a:r>
            <a:r>
              <a:rPr lang="en-US" sz="1800" dirty="0" smtClean="0"/>
              <a:t>: </a:t>
            </a:r>
            <a:r>
              <a:rPr lang="it-IT" sz="1800" dirty="0" smtClean="0"/>
              <a:t>il processo con cui un gruppo maggioritario e un gruppo minoritario si fondono o si combinano per formare un nuovo gruppo.</a:t>
            </a:r>
            <a:endParaRPr lang="en-US" sz="1800" dirty="0" smtClean="0"/>
          </a:p>
          <a:p>
            <a:pPr lvl="1"/>
            <a:r>
              <a:rPr lang="en-US" sz="1800" i="1" dirty="0" err="1" smtClean="0"/>
              <a:t>Assimilazione</a:t>
            </a:r>
            <a:r>
              <a:rPr lang="en-US" sz="1800" dirty="0" smtClean="0"/>
              <a:t>: </a:t>
            </a:r>
            <a:r>
              <a:rPr lang="it-IT" sz="1800" dirty="0" smtClean="0"/>
              <a:t>il processo tramite il quale i membri di un gruppo</a:t>
            </a:r>
          </a:p>
          <a:p>
            <a:r>
              <a:rPr lang="it-IT" sz="1800" dirty="0" smtClean="0"/>
              <a:t>     minoritario adottano la cultura del gruppo maggioritario</a:t>
            </a:r>
            <a:r>
              <a:rPr lang="it-IT" sz="1800" i="1" dirty="0" smtClean="0"/>
              <a:t>.</a:t>
            </a:r>
            <a:endParaRPr lang="en-US" sz="1800" i="1" dirty="0" smtClean="0"/>
          </a:p>
          <a:p>
            <a:pPr lvl="1"/>
            <a:r>
              <a:rPr lang="en-US" sz="1800" i="1" dirty="0" err="1" smtClean="0"/>
              <a:t>Segregazione</a:t>
            </a:r>
            <a:r>
              <a:rPr lang="en-US" sz="1800" dirty="0" smtClean="0"/>
              <a:t>: </a:t>
            </a:r>
            <a:r>
              <a:rPr lang="it-IT" sz="1800" dirty="0" smtClean="0"/>
              <a:t>mantenere fisicamente e socialmente separati i diversi gruppi sociali, attribuendo loro gradi differenti di potere e prestigio.</a:t>
            </a:r>
            <a:endParaRPr lang="en-US" sz="1800" dirty="0" smtClean="0"/>
          </a:p>
          <a:p>
            <a:pPr lvl="1"/>
            <a:r>
              <a:rPr lang="en-US" sz="1800" i="1" dirty="0" err="1" smtClean="0"/>
              <a:t>Genocidio</a:t>
            </a:r>
            <a:r>
              <a:rPr lang="en-US" sz="1800" dirty="0" smtClean="0"/>
              <a:t>: </a:t>
            </a:r>
            <a:r>
              <a:rPr lang="it-IT" sz="1800" dirty="0" smtClean="0"/>
              <a:t>eliminazione sistematica di un gruppo di persone, in base alla loro razza, etnia, nazionalità o religione</a:t>
            </a:r>
            <a:r>
              <a:rPr lang="it-IT" sz="1800" i="1" dirty="0" smtClean="0"/>
              <a:t>.</a:t>
            </a: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873390-6F85-4A5C-88D8-3A9234E264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04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Struttura</a:t>
            </a:r>
            <a:r>
              <a:rPr lang="en-US" sz="4000" dirty="0" smtClean="0"/>
              <a:t> e </a:t>
            </a:r>
            <a:r>
              <a:rPr lang="en-US" sz="4000" dirty="0" err="1" smtClean="0"/>
              <a:t>potere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r>
              <a:rPr lang="en-US" sz="4000" dirty="0" smtClean="0"/>
              <a:t> </a:t>
            </a:r>
            <a:r>
              <a:rPr lang="en-US" sz="4000" dirty="0" err="1" smtClean="0"/>
              <a:t>nei</a:t>
            </a:r>
            <a:r>
              <a:rPr lang="en-US" sz="4000" dirty="0" smtClean="0"/>
              <a:t> </a:t>
            </a:r>
            <a:r>
              <a:rPr lang="en-US" sz="4000" dirty="0" err="1" smtClean="0"/>
              <a:t>gruppi</a:t>
            </a:r>
            <a:r>
              <a:rPr lang="en-US" sz="4000" dirty="0" smtClean="0"/>
              <a:t> </a:t>
            </a:r>
            <a:r>
              <a:rPr lang="en-US" sz="4000" dirty="0" err="1" smtClean="0"/>
              <a:t>razziali</a:t>
            </a:r>
            <a:r>
              <a:rPr lang="en-US" sz="4000" dirty="0" smtClean="0"/>
              <a:t> </a:t>
            </a:r>
            <a:r>
              <a:rPr lang="en-US" sz="4000" dirty="0" err="1" smtClean="0"/>
              <a:t>ed</a:t>
            </a:r>
            <a:r>
              <a:rPr lang="en-US" sz="4000" dirty="0" smtClean="0"/>
              <a:t> </a:t>
            </a:r>
            <a:r>
              <a:rPr lang="en-US" sz="4000" dirty="0" err="1" smtClean="0"/>
              <a:t>etnici</a:t>
            </a:r>
            <a:r>
              <a:rPr lang="en-US" sz="4000" dirty="0" smtClean="0"/>
              <a:t> (4)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dirty="0" err="1" smtClean="0"/>
              <a:t>Reazione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dirty="0" err="1" smtClean="0"/>
              <a:t>gruppi</a:t>
            </a:r>
            <a:r>
              <a:rPr lang="en-US" sz="2600" dirty="0" smtClean="0"/>
              <a:t> </a:t>
            </a:r>
            <a:r>
              <a:rPr lang="en-US" sz="2600" dirty="0" err="1" smtClean="0"/>
              <a:t>minoritari</a:t>
            </a:r>
            <a:r>
              <a:rPr lang="en-US" sz="2600" dirty="0" smtClean="0"/>
              <a:t> </a:t>
            </a:r>
            <a:r>
              <a:rPr lang="en-US" sz="2600" dirty="0" err="1" smtClean="0"/>
              <a:t>alla</a:t>
            </a:r>
            <a:r>
              <a:rPr lang="en-US" sz="2600" dirty="0" smtClean="0"/>
              <a:t> </a:t>
            </a:r>
            <a:r>
              <a:rPr lang="en-US" sz="2600" dirty="0" err="1" smtClean="0"/>
              <a:t>discriminazione</a:t>
            </a:r>
            <a:r>
              <a:rPr lang="en-US" sz="2600" dirty="0" smtClean="0"/>
              <a:t>:</a:t>
            </a:r>
          </a:p>
          <a:p>
            <a:pPr lvl="1"/>
            <a:endParaRPr lang="en-US" sz="500" i="1" dirty="0" smtClean="0"/>
          </a:p>
          <a:p>
            <a:pPr lvl="1"/>
            <a:r>
              <a:rPr lang="en-US" sz="1800" i="1" dirty="0" err="1" smtClean="0"/>
              <a:t>Ritiro</a:t>
            </a:r>
            <a:r>
              <a:rPr lang="en-US" sz="1800" dirty="0" smtClean="0"/>
              <a:t>: </a:t>
            </a:r>
            <a:r>
              <a:rPr lang="it-IT" sz="1800" dirty="0" smtClean="0"/>
              <a:t>allontanamento fisico volontario come risposta alle forme peggiori di oppressione e segregazione.</a:t>
            </a:r>
          </a:p>
          <a:p>
            <a:pPr lvl="1"/>
            <a:r>
              <a:rPr lang="it-IT" sz="1800" i="1" dirty="0" smtClean="0"/>
              <a:t>Integrazione</a:t>
            </a:r>
            <a:r>
              <a:rPr lang="it-IT" sz="1800" dirty="0" smtClean="0"/>
              <a:t>: la fusione con il gruppo dominante con l’abbandono da parte dei migranti dei propri usi e costumi per adeguarsi completamente a quelli che sono i valori, gli stili di vita e le norme della maggioranza.</a:t>
            </a:r>
          </a:p>
          <a:p>
            <a:pPr lvl="1"/>
            <a:r>
              <a:rPr lang="it-IT" sz="1800" i="1" dirty="0" smtClean="0"/>
              <a:t>Adozione di un altro codice</a:t>
            </a:r>
            <a:r>
              <a:rPr lang="it-IT" sz="1800" dirty="0" smtClean="0"/>
              <a:t>: strategia di adeguamento alle aspettative sociali della maggioranza creando un’autopresentazione “di facciata”, pur mantenendo un’identità “segreta” più confortevole e autentica.</a:t>
            </a:r>
          </a:p>
          <a:p>
            <a:pPr lvl="1"/>
            <a:r>
              <a:rPr lang="it-IT" sz="1800" i="1" dirty="0" smtClean="0"/>
              <a:t>Resistenza</a:t>
            </a:r>
            <a:r>
              <a:rPr lang="it-IT" sz="1800" dirty="0" smtClean="0"/>
              <a:t>: consiste in una presa di posizione attiva – a livello individuale o collettivo – contro la discriminazione operata dalla maggioranza.</a:t>
            </a: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7D7B48-5717-45DE-8A44-92A1145967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 smtClean="0"/>
              <a:t>Cultura</a:t>
            </a:r>
            <a:r>
              <a:rPr lang="en-US" sz="3600" dirty="0" smtClean="0"/>
              <a:t>, </a:t>
            </a:r>
            <a:r>
              <a:rPr lang="en-US" sz="3600" dirty="0" err="1" smtClean="0"/>
              <a:t>potere</a:t>
            </a:r>
            <a:r>
              <a:rPr lang="en-US" sz="3600" dirty="0" smtClean="0"/>
              <a:t> e </a:t>
            </a:r>
            <a:r>
              <a:rPr lang="en-US" sz="3600" dirty="0" err="1" smtClean="0"/>
              <a:t>struttura</a:t>
            </a:r>
            <a:r>
              <a:rPr lang="en-US" sz="3600" dirty="0" smtClean="0"/>
              <a:t>: </a:t>
            </a:r>
            <a:r>
              <a:rPr lang="en-US" sz="3600" dirty="0" err="1" smtClean="0"/>
              <a:t>spiegare</a:t>
            </a:r>
            <a:r>
              <a:rPr lang="en-US" sz="3600" dirty="0" smtClean="0"/>
              <a:t> la </a:t>
            </a:r>
            <a:r>
              <a:rPr lang="en-US" sz="3600" dirty="0" err="1" smtClean="0"/>
              <a:t>disuguaglianza</a:t>
            </a:r>
            <a:r>
              <a:rPr lang="en-US" sz="3600" dirty="0" smtClean="0"/>
              <a:t> </a:t>
            </a:r>
            <a:r>
              <a:rPr lang="en-US" sz="3600" dirty="0" err="1" smtClean="0"/>
              <a:t>etnica</a:t>
            </a:r>
            <a:r>
              <a:rPr lang="en-US" sz="3600" dirty="0" smtClean="0"/>
              <a:t> e </a:t>
            </a:r>
            <a:r>
              <a:rPr lang="en-US" sz="3600" dirty="0" err="1" smtClean="0"/>
              <a:t>razziale</a:t>
            </a:r>
            <a:r>
              <a:rPr lang="en-US" sz="3600" dirty="0" smtClean="0"/>
              <a:t> (1)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 smtClean="0"/>
              <a:t>Atteggiamenti</a:t>
            </a:r>
            <a:r>
              <a:rPr lang="en-US" sz="2500" dirty="0" smtClean="0"/>
              <a:t> e </a:t>
            </a:r>
            <a:r>
              <a:rPr lang="en-US" sz="2500" dirty="0" err="1" smtClean="0"/>
              <a:t>comportamenti</a:t>
            </a:r>
            <a:r>
              <a:rPr lang="en-US" sz="2500" dirty="0" smtClean="0"/>
              <a:t> </a:t>
            </a:r>
            <a:r>
              <a:rPr lang="en-US" sz="2500" dirty="0" err="1" smtClean="0"/>
              <a:t>socialmente</a:t>
            </a:r>
            <a:r>
              <a:rPr lang="en-US" sz="2500" dirty="0" smtClean="0"/>
              <a:t> </a:t>
            </a:r>
            <a:r>
              <a:rPr lang="en-US" sz="2500" dirty="0" err="1" smtClean="0"/>
              <a:t>costruiti</a:t>
            </a:r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Etnocentrismo</a:t>
            </a:r>
            <a:endParaRPr lang="en-US" b="1" dirty="0"/>
          </a:p>
          <a:p>
            <a:r>
              <a:rPr lang="it-IT" dirty="0" smtClean="0"/>
              <a:t>Atteggiamento per cui una cultura diversa viene giudicata con le categorie della propria cultura</a:t>
            </a:r>
            <a:r>
              <a:rPr lang="it-IT" i="1" dirty="0" smtClean="0"/>
              <a:t>.</a:t>
            </a:r>
            <a:endParaRPr 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3733800" y="3733800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Xenofobia</a:t>
            </a:r>
            <a:endParaRPr lang="en-US" b="1" dirty="0"/>
          </a:p>
          <a:p>
            <a:r>
              <a:rPr lang="it-IT" dirty="0" smtClean="0"/>
              <a:t>Irragionevole timore o odio per gli stranieri o per persone di una cultura diversa</a:t>
            </a:r>
            <a:r>
              <a:rPr lang="it-IT" i="1" dirty="0" smtClean="0"/>
              <a:t>.</a:t>
            </a:r>
            <a:endParaRPr 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685800" y="47244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Relativismo</a:t>
            </a:r>
            <a:r>
              <a:rPr lang="en-US" b="1" dirty="0" smtClean="0"/>
              <a:t> </a:t>
            </a:r>
            <a:r>
              <a:rPr lang="en-US" b="1" dirty="0" err="1" smtClean="0"/>
              <a:t>culturale</a:t>
            </a:r>
            <a:endParaRPr lang="en-US" b="1" dirty="0"/>
          </a:p>
          <a:p>
            <a:r>
              <a:rPr lang="it-IT" dirty="0" smtClean="0"/>
              <a:t>Atteggiamento per cui una cultura diversa viene giudicata con le categorie sue proprie</a:t>
            </a:r>
            <a:r>
              <a:rPr lang="it-IT" i="1" dirty="0" smtClean="0"/>
              <a:t>.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002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 smtClean="0"/>
              <a:t>Cultura</a:t>
            </a:r>
            <a:r>
              <a:rPr lang="en-US" sz="3600" dirty="0" smtClean="0"/>
              <a:t>, </a:t>
            </a:r>
            <a:r>
              <a:rPr lang="en-US" sz="3600" dirty="0" err="1" smtClean="0"/>
              <a:t>potere</a:t>
            </a:r>
            <a:r>
              <a:rPr lang="en-US" sz="3600" dirty="0" smtClean="0"/>
              <a:t> e </a:t>
            </a:r>
            <a:r>
              <a:rPr lang="en-US" sz="3600" dirty="0" err="1" smtClean="0"/>
              <a:t>struttura</a:t>
            </a:r>
            <a:r>
              <a:rPr lang="en-US" sz="3600" dirty="0" smtClean="0"/>
              <a:t>: </a:t>
            </a:r>
            <a:r>
              <a:rPr lang="en-US" sz="3600" dirty="0" err="1" smtClean="0"/>
              <a:t>spiegare</a:t>
            </a:r>
            <a:r>
              <a:rPr lang="en-US" sz="3600" dirty="0" smtClean="0"/>
              <a:t> la </a:t>
            </a:r>
            <a:r>
              <a:rPr lang="en-US" sz="3600" dirty="0" err="1" smtClean="0"/>
              <a:t>disuguaglianza</a:t>
            </a:r>
            <a:r>
              <a:rPr lang="en-US" sz="3600" dirty="0" smtClean="0"/>
              <a:t> </a:t>
            </a:r>
            <a:r>
              <a:rPr lang="en-US" sz="3600" dirty="0" err="1" smtClean="0"/>
              <a:t>etnica</a:t>
            </a:r>
            <a:r>
              <a:rPr lang="en-US" sz="3600" dirty="0" smtClean="0"/>
              <a:t> e </a:t>
            </a:r>
            <a:r>
              <a:rPr lang="en-US" sz="3600" dirty="0" err="1" smtClean="0"/>
              <a:t>razziale</a:t>
            </a:r>
            <a:r>
              <a:rPr lang="en-US" sz="3600" dirty="0" smtClean="0"/>
              <a:t> (2)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 smtClean="0"/>
              <a:t>Discriminazione</a:t>
            </a:r>
            <a:r>
              <a:rPr lang="en-US" sz="2500" dirty="0" smtClean="0"/>
              <a:t> </a:t>
            </a:r>
            <a:r>
              <a:rPr lang="en-US" sz="2500" dirty="0" err="1" smtClean="0"/>
              <a:t>istituzionale</a:t>
            </a:r>
            <a:r>
              <a:rPr lang="en-US" sz="2500" dirty="0" smtClean="0"/>
              <a:t>: </a:t>
            </a:r>
            <a:r>
              <a:rPr lang="en-US" sz="2500" dirty="0" err="1" smtClean="0"/>
              <a:t>barriere</a:t>
            </a:r>
            <a:r>
              <a:rPr lang="en-US" sz="2500" dirty="0" smtClean="0"/>
              <a:t> </a:t>
            </a:r>
            <a:r>
              <a:rPr lang="en-US" sz="2500" dirty="0" err="1" smtClean="0"/>
              <a:t>strutturali</a:t>
            </a:r>
            <a:r>
              <a:rPr lang="en-US" sz="2500" dirty="0" smtClean="0"/>
              <a:t> </a:t>
            </a:r>
            <a:r>
              <a:rPr lang="en-US" sz="2500" dirty="0" err="1" smtClean="0"/>
              <a:t>all’ugugaglianza</a:t>
            </a:r>
            <a:r>
              <a:rPr lang="en-US" sz="25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9718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Discriminazione</a:t>
            </a:r>
            <a:r>
              <a:rPr lang="en-US" b="1" dirty="0" smtClean="0"/>
              <a:t> </a:t>
            </a:r>
            <a:r>
              <a:rPr lang="en-US" b="1" dirty="0" err="1" smtClean="0"/>
              <a:t>istituzionale</a:t>
            </a:r>
            <a:endParaRPr lang="en-US" b="1" dirty="0"/>
          </a:p>
          <a:p>
            <a:r>
              <a:rPr lang="it-IT" dirty="0" smtClean="0"/>
              <a:t>Trattamento ineguale che deriva </a:t>
            </a:r>
            <a:r>
              <a:rPr lang="it-IT" dirty="0" err="1"/>
              <a:t>deriva</a:t>
            </a:r>
            <a:r>
              <a:rPr lang="it-IT" dirty="0"/>
              <a:t> dall’organizzazione strutturale, dalle</a:t>
            </a:r>
          </a:p>
          <a:p>
            <a:r>
              <a:rPr lang="it-IT" dirty="0"/>
              <a:t>politiche e dalle procedure di istituzioni come il governo, le imprese e le </a:t>
            </a:r>
            <a:r>
              <a:rPr lang="it-IT" dirty="0" smtClean="0"/>
              <a:t>scuole.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695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 smtClean="0"/>
              <a:t>Cultura</a:t>
            </a:r>
            <a:r>
              <a:rPr lang="en-US" sz="3600" dirty="0" smtClean="0"/>
              <a:t>, </a:t>
            </a:r>
            <a:r>
              <a:rPr lang="en-US" sz="3600" dirty="0" err="1" smtClean="0"/>
              <a:t>potere</a:t>
            </a:r>
            <a:r>
              <a:rPr lang="en-US" sz="3600" dirty="0" smtClean="0"/>
              <a:t> e </a:t>
            </a:r>
            <a:r>
              <a:rPr lang="en-US" sz="3600" dirty="0" err="1" smtClean="0"/>
              <a:t>struttura</a:t>
            </a:r>
            <a:r>
              <a:rPr lang="en-US" sz="3600" dirty="0" smtClean="0"/>
              <a:t>: </a:t>
            </a:r>
            <a:r>
              <a:rPr lang="en-US" sz="3600" dirty="0" err="1" smtClean="0"/>
              <a:t>spiegare</a:t>
            </a:r>
            <a:r>
              <a:rPr lang="en-US" sz="3600" dirty="0" smtClean="0"/>
              <a:t> la </a:t>
            </a:r>
            <a:r>
              <a:rPr lang="en-US" sz="3600" dirty="0" err="1" smtClean="0"/>
              <a:t>disuguaglianza</a:t>
            </a:r>
            <a:r>
              <a:rPr lang="en-US" sz="3600" dirty="0" smtClean="0"/>
              <a:t> </a:t>
            </a:r>
            <a:r>
              <a:rPr lang="en-US" sz="3600" dirty="0" err="1" smtClean="0"/>
              <a:t>etnica</a:t>
            </a:r>
            <a:r>
              <a:rPr lang="en-US" sz="3600" dirty="0" smtClean="0"/>
              <a:t> e </a:t>
            </a:r>
            <a:r>
              <a:rPr lang="en-US" sz="3600" dirty="0" err="1" smtClean="0"/>
              <a:t>razziale</a:t>
            </a:r>
            <a:r>
              <a:rPr lang="en-US" sz="3600" dirty="0" smtClean="0"/>
              <a:t> (3)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209800"/>
            <a:ext cx="8153400" cy="3886200"/>
          </a:xfrm>
        </p:spPr>
        <p:txBody>
          <a:bodyPr/>
          <a:lstStyle/>
          <a:p>
            <a:r>
              <a:rPr lang="en-US" sz="2500" dirty="0" err="1" smtClean="0"/>
              <a:t>Teorie</a:t>
            </a:r>
            <a:r>
              <a:rPr lang="en-US" sz="2500" dirty="0" smtClean="0"/>
              <a:t> del </a:t>
            </a:r>
            <a:r>
              <a:rPr lang="en-US" sz="2500" dirty="0" err="1" smtClean="0"/>
              <a:t>pregiudizio</a:t>
            </a:r>
            <a:r>
              <a:rPr lang="en-US" sz="2500" dirty="0" smtClean="0"/>
              <a:t> e </a:t>
            </a:r>
            <a:r>
              <a:rPr lang="en-US" sz="2500" dirty="0" err="1" smtClean="0"/>
              <a:t>della</a:t>
            </a:r>
            <a:r>
              <a:rPr lang="en-US" sz="2500" dirty="0" smtClean="0"/>
              <a:t> </a:t>
            </a:r>
            <a:r>
              <a:rPr lang="en-US" sz="2500" dirty="0" err="1" smtClean="0"/>
              <a:t>discriminazione</a:t>
            </a:r>
            <a:r>
              <a:rPr lang="en-US" sz="2500" dirty="0" smtClean="0"/>
              <a:t>: </a:t>
            </a:r>
            <a:r>
              <a:rPr lang="en-US" sz="2500" dirty="0" err="1" smtClean="0"/>
              <a:t>cultura</a:t>
            </a:r>
            <a:r>
              <a:rPr lang="en-US" sz="2500" dirty="0" smtClean="0"/>
              <a:t> e </a:t>
            </a:r>
            <a:r>
              <a:rPr lang="en-US" sz="2500" dirty="0" err="1" smtClean="0"/>
              <a:t>interessi</a:t>
            </a:r>
            <a:r>
              <a:rPr lang="en-US" sz="2500" dirty="0" smtClean="0"/>
              <a:t> </a:t>
            </a:r>
            <a:r>
              <a:rPr lang="en-US" sz="2500" dirty="0" err="1" smtClean="0"/>
              <a:t>di</a:t>
            </a:r>
            <a:r>
              <a:rPr lang="en-US" sz="2500" dirty="0" smtClean="0"/>
              <a:t> </a:t>
            </a:r>
            <a:r>
              <a:rPr lang="en-US" sz="2500" dirty="0" err="1" smtClean="0"/>
              <a:t>gruppo</a:t>
            </a:r>
            <a:r>
              <a:rPr lang="en-US" sz="2500" dirty="0" smtClean="0"/>
              <a:t>.</a:t>
            </a:r>
          </a:p>
          <a:p>
            <a:pPr lvl="1"/>
            <a:r>
              <a:rPr lang="en-US" sz="2300" dirty="0" smtClean="0"/>
              <a:t>Il </a:t>
            </a:r>
            <a:r>
              <a:rPr lang="en-US" sz="2300" dirty="0" err="1" smtClean="0"/>
              <a:t>pregiudizio</a:t>
            </a:r>
            <a:r>
              <a:rPr lang="en-US" sz="2300" dirty="0" smtClean="0"/>
              <a:t> è </a:t>
            </a:r>
            <a:r>
              <a:rPr lang="en-US" sz="2300" dirty="0" err="1" smtClean="0"/>
              <a:t>radicato</a:t>
            </a:r>
            <a:r>
              <a:rPr lang="en-US" sz="2300" dirty="0" smtClean="0"/>
              <a:t> </a:t>
            </a:r>
            <a:r>
              <a:rPr lang="en-US" sz="2300" dirty="0" err="1" smtClean="0"/>
              <a:t>nella</a:t>
            </a:r>
            <a:r>
              <a:rPr lang="en-US" sz="2300" dirty="0" smtClean="0"/>
              <a:t> </a:t>
            </a:r>
            <a:r>
              <a:rPr lang="en-US" sz="2300" dirty="0" err="1" smtClean="0"/>
              <a:t>cultura</a:t>
            </a:r>
            <a:r>
              <a:rPr lang="en-US" sz="2300" dirty="0" smtClean="0"/>
              <a:t>.</a:t>
            </a:r>
          </a:p>
          <a:p>
            <a:pPr lvl="1"/>
            <a:r>
              <a:rPr lang="en-US" sz="2300" dirty="0" err="1" smtClean="0"/>
              <a:t>Discriminare</a:t>
            </a:r>
            <a:r>
              <a:rPr lang="en-US" sz="2300" dirty="0" smtClean="0"/>
              <a:t> per </a:t>
            </a:r>
            <a:r>
              <a:rPr lang="en-US" sz="2300" dirty="0" err="1" smtClean="0"/>
              <a:t>trarne</a:t>
            </a:r>
            <a:r>
              <a:rPr lang="en-US" sz="2300" dirty="0" smtClean="0"/>
              <a:t> un </a:t>
            </a:r>
            <a:r>
              <a:rPr lang="en-US" sz="2300" dirty="0" err="1" smtClean="0"/>
              <a:t>vantaggio</a:t>
            </a:r>
            <a:r>
              <a:rPr lang="en-US" sz="23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991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</a:t>
            </a:r>
            <a:r>
              <a:rPr lang="en-US" sz="3600" dirty="0" smtClean="0"/>
              <a:t>(4)</a:t>
            </a:r>
            <a:endParaRPr lang="en-US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©2013, The McGraw-Hill Companies, Inc. All Rights Reserved.</a:t>
            </a:r>
            <a:endParaRPr lang="en-US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1143000" y="2421255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</a:t>
            </a:r>
            <a:r>
              <a:rPr lang="en-US" b="1" dirty="0" smtClean="0"/>
              <a:t>plit </a:t>
            </a:r>
            <a:r>
              <a:rPr lang="en-US" b="1" dirty="0"/>
              <a:t>L</a:t>
            </a:r>
            <a:r>
              <a:rPr lang="en-US" b="1" dirty="0" smtClean="0"/>
              <a:t>abor </a:t>
            </a:r>
            <a:r>
              <a:rPr lang="en-US" b="1" dirty="0"/>
              <a:t>M</a:t>
            </a:r>
            <a:r>
              <a:rPr lang="en-US" b="1" dirty="0" smtClean="0"/>
              <a:t>arket </a:t>
            </a:r>
            <a:r>
              <a:rPr lang="en-US" b="1" dirty="0"/>
              <a:t>T</a:t>
            </a:r>
            <a:r>
              <a:rPr lang="en-US" b="1" dirty="0" smtClean="0"/>
              <a:t>heory</a:t>
            </a:r>
            <a:endParaRPr lang="en-US" b="1" dirty="0"/>
          </a:p>
          <a:p>
            <a:r>
              <a:rPr lang="it-IT" dirty="0" smtClean="0"/>
              <a:t>Teoria secondo la quale i conflitti </a:t>
            </a:r>
            <a:r>
              <a:rPr lang="it-IT" dirty="0"/>
              <a:t>etnici e razziali emergono spesso </a:t>
            </a:r>
            <a:r>
              <a:rPr lang="it-IT" dirty="0" smtClean="0"/>
              <a:t>quando due </a:t>
            </a:r>
            <a:r>
              <a:rPr lang="it-IT" dirty="0"/>
              <a:t>gruppi etnici o razziali competono per gli </a:t>
            </a:r>
            <a:r>
              <a:rPr lang="it-IT" dirty="0" smtClean="0"/>
              <a:t>stessi posti </a:t>
            </a:r>
            <a:r>
              <a:rPr lang="it-IT" dirty="0"/>
              <a:t>di lavoro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93648" y="4495800"/>
            <a:ext cx="7391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Capro</a:t>
            </a:r>
            <a:r>
              <a:rPr lang="en-US" b="1" dirty="0" smtClean="0"/>
              <a:t> </a:t>
            </a:r>
            <a:r>
              <a:rPr lang="en-US" b="1" dirty="0" err="1" smtClean="0"/>
              <a:t>espiatorio</a:t>
            </a:r>
            <a:endParaRPr lang="en-US" b="1" dirty="0"/>
          </a:p>
          <a:p>
            <a:r>
              <a:rPr lang="it-IT" dirty="0" smtClean="0"/>
              <a:t>Un </a:t>
            </a:r>
            <a:r>
              <a:rPr lang="it-IT" dirty="0"/>
              <a:t>individuo o un gruppo falsamente accusato di aver creato una </a:t>
            </a:r>
            <a:r>
              <a:rPr lang="it-IT" dirty="0" smtClean="0"/>
              <a:t>situazione negativa.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multiculturalimo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Riconoscimento, valorizzazione e protezione delle distinte culture che formano una società.</a:t>
            </a:r>
          </a:p>
          <a:p>
            <a:r>
              <a:rPr lang="it-IT" dirty="0" smtClean="0"/>
              <a:t>Critiche al multiculturalismo:</a:t>
            </a:r>
          </a:p>
          <a:p>
            <a:pPr lvl="1"/>
            <a:r>
              <a:rPr lang="it-IT" dirty="0" smtClean="0"/>
              <a:t>I conflitti culturali a sfondo etnico e religioso nel mondo globale sono inevitabili e il multiculturalismo ci rende più deboli e indifesi di fronte ad essi.</a:t>
            </a:r>
          </a:p>
          <a:p>
            <a:pPr lvl="1"/>
            <a:r>
              <a:rPr lang="it-IT" dirty="0" smtClean="0"/>
              <a:t>Lo spazio pubblico deve essere laico, anche di fronte alla diversità culturale.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822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movimenti migratori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Per analizzarli occorre distinguere, innanzitutto, tra fattori di attrazione e fattori di espulsione.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Fattori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attrazione</a:t>
            </a:r>
            <a:endParaRPr lang="en-US" b="1" dirty="0"/>
          </a:p>
          <a:p>
            <a:r>
              <a:rPr lang="it-IT" dirty="0" smtClean="0"/>
              <a:t>Elementi tipici dei Paesi di destinazione (come la maggior ricchezza) che contribuiscono ad attirare i migranti</a:t>
            </a:r>
            <a:r>
              <a:rPr lang="it-IT" i="1" dirty="0" smtClean="0"/>
              <a:t>.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3962400" y="45720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Fattori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espulsione</a:t>
            </a:r>
            <a:endParaRPr lang="en-US" b="1" dirty="0"/>
          </a:p>
          <a:p>
            <a:r>
              <a:rPr lang="it-IT" dirty="0" smtClean="0"/>
              <a:t>Insieme delle problematiche interne al Paese d’origine che spingono le persone a emigrare nella speranza di trovare migliori condizioni di vita</a:t>
            </a:r>
            <a:r>
              <a:rPr lang="it-IT" i="1" dirty="0" smtClean="0"/>
              <a:t>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411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45" y="1146009"/>
            <a:ext cx="3753853" cy="4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movimenti migratori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La combinazione dei fattori “</a:t>
            </a:r>
            <a:r>
              <a:rPr lang="it-IT" dirty="0" err="1" smtClean="0"/>
              <a:t>push</a:t>
            </a:r>
            <a:r>
              <a:rPr lang="it-IT" dirty="0" smtClean="0"/>
              <a:t> and pull” ha prodotto quattro modelli tipici di migrazione:</a:t>
            </a:r>
          </a:p>
          <a:p>
            <a:pPr lvl="1"/>
            <a:r>
              <a:rPr lang="it-IT" sz="2300" i="1" dirty="0" smtClean="0"/>
              <a:t>Storico</a:t>
            </a:r>
            <a:r>
              <a:rPr lang="it-IT" sz="2300" dirty="0" smtClean="0"/>
              <a:t>: garantisce la cittadinanza ai nuovi arrivati.</a:t>
            </a:r>
          </a:p>
          <a:p>
            <a:pPr lvl="1"/>
            <a:r>
              <a:rPr lang="it-IT" sz="2300" i="1" dirty="0" smtClean="0"/>
              <a:t>Selettivo: </a:t>
            </a:r>
            <a:r>
              <a:rPr lang="it-IT" sz="2300" dirty="0" smtClean="0"/>
              <a:t>viene favorita l’immigrazione proveniente da alcuni paesi specifici (ad esempio le ex-colonie).</a:t>
            </a:r>
          </a:p>
          <a:p>
            <a:pPr lvl="1"/>
            <a:r>
              <a:rPr lang="it-IT" sz="2300" i="1" dirty="0" smtClean="0"/>
              <a:t>Dei lavoratori ospiti: </a:t>
            </a:r>
            <a:r>
              <a:rPr lang="it-IT" sz="2300" dirty="0" smtClean="0"/>
              <a:t>accesso temporaneo degli immigrati, per esigenze contingenti legate alla produzione.</a:t>
            </a:r>
          </a:p>
          <a:p>
            <a:pPr lvl="1"/>
            <a:r>
              <a:rPr lang="it-IT" sz="2300" i="1" dirty="0" smtClean="0"/>
              <a:t>Della chiusura crescente</a:t>
            </a:r>
            <a:r>
              <a:rPr lang="it-IT" sz="2300" dirty="0" smtClean="0"/>
              <a:t>: investimento sull’integrazione dei migranti già presenti sul territorio e misure restrittive verso nuovi ingressi.</a:t>
            </a:r>
            <a:endParaRPr lang="it-IT" sz="23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336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movimenti migratori (3)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500" dirty="0" smtClean="0"/>
              <a:t>Diaspora: una popolazione abbandona il proprio paese d’origine disperdendosi nel mondo ma mantenendo legami comunitari e identità</a:t>
            </a:r>
            <a:r>
              <a:rPr lang="it-IT" dirty="0" smtClean="0"/>
              <a:t>.</a:t>
            </a:r>
            <a:endParaRPr lang="it-IT" sz="2500" dirty="0" smtClean="0"/>
          </a:p>
          <a:p>
            <a:r>
              <a:rPr lang="it-IT" sz="2500" dirty="0" smtClean="0"/>
              <a:t>Possiamo distinguere quattro tipi di diaspore:</a:t>
            </a:r>
          </a:p>
          <a:p>
            <a:pPr lvl="1"/>
            <a:r>
              <a:rPr lang="it-IT" sz="2200" i="1" dirty="0" smtClean="0"/>
              <a:t>Di vittime.</a:t>
            </a:r>
          </a:p>
          <a:p>
            <a:pPr lvl="1"/>
            <a:r>
              <a:rPr lang="it-IT" sz="2200" i="1" dirty="0" smtClean="0"/>
              <a:t>Imperiale.</a:t>
            </a:r>
          </a:p>
          <a:p>
            <a:pPr lvl="1"/>
            <a:r>
              <a:rPr lang="it-IT" sz="2200" i="1" dirty="0" smtClean="0"/>
              <a:t>Di lavoratori.</a:t>
            </a:r>
          </a:p>
          <a:p>
            <a:pPr lvl="1"/>
            <a:r>
              <a:rPr lang="it-IT" sz="2200" i="1" dirty="0" smtClean="0"/>
              <a:t>Di commercianti.</a:t>
            </a:r>
            <a:endParaRPr lang="it-IT" sz="2200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624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611188"/>
            <a:ext cx="6105525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34050"/>
            <a:ext cx="721836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391400" cy="54864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FONTE: Rapporto Caritas-</a:t>
            </a:r>
            <a:r>
              <a:rPr lang="it-IT" dirty="0" err="1" smtClean="0"/>
              <a:t>Migrantes</a:t>
            </a:r>
            <a:r>
              <a:rPr lang="it-IT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30108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FONTE: Rapporto Caritas-</a:t>
            </a:r>
            <a:r>
              <a:rPr lang="it-IT" dirty="0" err="1" smtClean="0"/>
              <a:t>Migrantes</a:t>
            </a:r>
            <a:r>
              <a:rPr lang="it-IT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485900" y="533400"/>
            <a:ext cx="61722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Panico morale (S. Cohen)</a:t>
            </a:r>
            <a:r>
              <a:rPr lang="ar-SA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1885950"/>
            <a:ext cx="8001000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253604" indent="-253604">
              <a:lnSpc>
                <a:spcPct val="98000"/>
              </a:lnSpc>
              <a:spcBef>
                <a:spcPts val="525"/>
              </a:spcBef>
              <a:buClr>
                <a:srgbClr val="FFCC66"/>
              </a:buClr>
              <a:buSzPct val="80000"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“Le società sono soggette, di quando in quando, a periodi di panico morale. In questi periodi, l’attenzione si concentra su una condizione, un episodio, una persona o un gruppo di persone, considerate come una minaccia ai valori ed agli interessi della società; la sua (o la loro) natura viene presentata in modo stilizzato e stereotipato dai mass media; barricate morali vengono erette dai giornalisti, dai vescovi, dai politici e dagli altri benpensanti”</a:t>
            </a:r>
          </a:p>
        </p:txBody>
      </p:sp>
    </p:spTree>
    <p:extLst>
      <p:ext uri="{BB962C8B-B14F-4D97-AF65-F5344CB8AC3E}">
        <p14:creationId xmlns:p14="http://schemas.microsoft.com/office/powerpoint/2010/main" val="24675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447800" y="381000"/>
            <a:ext cx="6172200" cy="96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5 condizioni per il panico morale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5400" y="1447800"/>
            <a:ext cx="6172200" cy="4883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crescere la preoccupazione per alcuni gruppi di persone e per le conseguenze negative delle loro azioni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aumentare l’ostilità verso quei gruppi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esserci un ampio consenso sul fatto che la minaccia che viene da questi gruppi è seria e reale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paura deve essere priva di fondamento, ingiustificata, prodotta da un pericolo immaginario o almeno esagerata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panico morale è “volatile”: appare e scompare improvvisamente</a:t>
            </a:r>
          </a:p>
        </p:txBody>
      </p:sp>
    </p:spTree>
    <p:extLst>
      <p:ext uri="{BB962C8B-B14F-4D97-AF65-F5344CB8AC3E}">
        <p14:creationId xmlns:p14="http://schemas.microsoft.com/office/powerpoint/2010/main" val="139534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 smtClean="0"/>
              <a:t>Cap. 7 Etnie e migrazioni</a:t>
            </a:r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testo (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2018)</a:t>
            </a:r>
          </a:p>
          <a:p>
            <a:pPr marL="0" indent="0">
              <a:buNone/>
            </a:pPr>
            <a:r>
              <a:rPr lang="it-IT" sz="2000" dirty="0"/>
              <a:t>Cap. </a:t>
            </a:r>
            <a:r>
              <a:rPr lang="it-IT" sz="2000" dirty="0" smtClean="0"/>
              <a:t>7 Migrazioni ed etnie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1" y="152400"/>
            <a:ext cx="7844802" cy="114300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“</a:t>
            </a:r>
            <a:r>
              <a:rPr lang="it-IT" sz="3600" i="1" dirty="0"/>
              <a:t>Quando state discutendo con i vostri avversari non usate mai il loro linguaggio”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89938"/>
            <a:ext cx="5038825" cy="4763262"/>
          </a:xfrm>
        </p:spPr>
      </p:pic>
    </p:spTree>
    <p:extLst>
      <p:ext uri="{BB962C8B-B14F-4D97-AF65-F5344CB8AC3E}">
        <p14:creationId xmlns:p14="http://schemas.microsoft.com/office/powerpoint/2010/main" val="21819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smtClean="0"/>
              <a:t>Il </a:t>
            </a:r>
            <a:r>
              <a:rPr lang="en-US" sz="4000" dirty="0" err="1" smtClean="0"/>
              <a:t>ruolo</a:t>
            </a:r>
            <a:r>
              <a:rPr lang="en-US" sz="4000" dirty="0" smtClean="0"/>
              <a:t> </a:t>
            </a:r>
            <a:r>
              <a:rPr lang="en-US" sz="4000" dirty="0" err="1" smtClean="0"/>
              <a:t>della</a:t>
            </a:r>
            <a:r>
              <a:rPr lang="en-US" sz="4000" dirty="0" smtClean="0"/>
              <a:t> </a:t>
            </a:r>
            <a:r>
              <a:rPr lang="en-US" sz="4000" dirty="0" err="1" smtClean="0"/>
              <a:t>cultura</a:t>
            </a:r>
            <a:r>
              <a:rPr lang="en-US" sz="4000" dirty="0" smtClean="0"/>
              <a:t>: </a:t>
            </a:r>
            <a:r>
              <a:rPr lang="en-US" sz="4000" dirty="0" err="1" smtClean="0"/>
              <a:t>inventare</a:t>
            </a:r>
            <a:r>
              <a:rPr lang="en-US" sz="4000" dirty="0" smtClean="0"/>
              <a:t> </a:t>
            </a:r>
            <a:r>
              <a:rPr lang="en-US" sz="4000" dirty="0" err="1" smtClean="0"/>
              <a:t>l’etnia</a:t>
            </a:r>
            <a:r>
              <a:rPr lang="en-US" sz="4000" dirty="0" smtClean="0"/>
              <a:t> e la </a:t>
            </a:r>
            <a:r>
              <a:rPr lang="en-US" sz="4000" dirty="0" err="1" smtClean="0"/>
              <a:t>razza</a:t>
            </a:r>
            <a:endParaRPr lang="en-US" sz="40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Etnia</a:t>
            </a:r>
            <a:r>
              <a:rPr lang="en-US" dirty="0" smtClean="0"/>
              <a:t> e </a:t>
            </a:r>
            <a:r>
              <a:rPr lang="en-US" dirty="0" err="1" smtClean="0"/>
              <a:t>razza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costruzioni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Pseudoscienza</a:t>
            </a:r>
            <a:r>
              <a:rPr lang="en-US" dirty="0" smtClean="0"/>
              <a:t> e </a:t>
            </a:r>
            <a:r>
              <a:rPr lang="en-US" dirty="0" err="1" smtClean="0"/>
              <a:t>razza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Race and </a:t>
            </a:r>
            <a:r>
              <a:rPr lang="en-US" dirty="0" err="1" smtClean="0"/>
              <a:t>Etnia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tempo e </a:t>
            </a:r>
            <a:r>
              <a:rPr lang="en-US" dirty="0" err="1" smtClean="0"/>
              <a:t>nelle</a:t>
            </a:r>
            <a:r>
              <a:rPr lang="en-US" dirty="0" smtClean="0"/>
              <a:t> culture.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529CF8-4A13-4CDE-BE74-2E39A1682B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35814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E</a:t>
            </a:r>
            <a:r>
              <a:rPr lang="en-US" sz="1500" b="1" dirty="0" err="1" smtClean="0"/>
              <a:t>tnia</a:t>
            </a:r>
            <a:endParaRPr lang="en-US" sz="1500" b="1" dirty="0"/>
          </a:p>
          <a:p>
            <a:r>
              <a:rPr lang="it-IT" sz="1500" dirty="0" smtClean="0"/>
              <a:t>Una </a:t>
            </a:r>
            <a:r>
              <a:rPr lang="it-IT" sz="1500" dirty="0"/>
              <a:t>comunità caratterizzata da una tradizione culturale condivisa,</a:t>
            </a:r>
          </a:p>
          <a:p>
            <a:r>
              <a:rPr lang="it-IT" sz="1500" dirty="0"/>
              <a:t>che deriva spesso </a:t>
            </a:r>
            <a:r>
              <a:rPr lang="it-IT" sz="1500" dirty="0" smtClean="0"/>
              <a:t>dalla credenza in un’origine </a:t>
            </a:r>
            <a:r>
              <a:rPr lang="it-IT" sz="1500" dirty="0"/>
              <a:t>e </a:t>
            </a:r>
            <a:r>
              <a:rPr lang="it-IT" sz="1500" dirty="0" smtClean="0"/>
              <a:t>una </a:t>
            </a:r>
            <a:r>
              <a:rPr lang="it-IT" sz="1500" dirty="0"/>
              <a:t>patria </a:t>
            </a:r>
            <a:r>
              <a:rPr lang="it-IT" sz="1500" dirty="0" smtClean="0"/>
              <a:t>comuni.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497699"/>
            <a:ext cx="42672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 smtClean="0"/>
              <a:t>Razza</a:t>
            </a:r>
            <a:endParaRPr lang="en-US" sz="1500" b="1" dirty="0"/>
          </a:p>
          <a:p>
            <a:r>
              <a:rPr lang="it-IT" sz="1500" dirty="0" smtClean="0"/>
              <a:t>Una </a:t>
            </a:r>
            <a:r>
              <a:rPr lang="it-IT" sz="1500" dirty="0"/>
              <a:t>categoria di persone che</a:t>
            </a:r>
          </a:p>
          <a:p>
            <a:r>
              <a:rPr lang="it-IT" sz="1500" dirty="0"/>
              <a:t>hanno in comune delle caratteristiche fisiche socialmente significative, </a:t>
            </a:r>
            <a:r>
              <a:rPr lang="it-IT" sz="1500" dirty="0" smtClean="0"/>
              <a:t>come  il </a:t>
            </a:r>
            <a:r>
              <a:rPr lang="it-IT" sz="1500" dirty="0"/>
              <a:t>colore </a:t>
            </a:r>
            <a:r>
              <a:rPr lang="it-IT" sz="1500" dirty="0" smtClean="0"/>
              <a:t>degli occhi.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33528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 smtClean="0"/>
              <a:t>Razzismo</a:t>
            </a:r>
            <a:endParaRPr lang="en-US" sz="1500" b="1" dirty="0"/>
          </a:p>
          <a:p>
            <a:r>
              <a:rPr lang="it-IT" sz="1600" dirty="0" smtClean="0"/>
              <a:t>La </a:t>
            </a:r>
            <a:r>
              <a:rPr lang="it-IT" sz="1600" dirty="0"/>
              <a:t>convinzione che una razza</a:t>
            </a:r>
          </a:p>
          <a:p>
            <a:r>
              <a:rPr lang="it-IT" sz="1600" dirty="0"/>
              <a:t>sia intrinsecamente superiore a </a:t>
            </a:r>
            <a:r>
              <a:rPr lang="it-IT" sz="1600" dirty="0" smtClean="0"/>
              <a:t>un’altra.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46482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 smtClean="0"/>
              <a:t>Essenzialismo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razziale</a:t>
            </a:r>
            <a:endParaRPr lang="en-US" sz="1500" b="1" dirty="0"/>
          </a:p>
          <a:p>
            <a:r>
              <a:rPr lang="it-IT" sz="1600" dirty="0" smtClean="0"/>
              <a:t>Un’ideologia secondo la quale vi sarebbero differenze naturali </a:t>
            </a:r>
            <a:r>
              <a:rPr lang="it-IT" sz="1600" dirty="0"/>
              <a:t>e immutabili </a:t>
            </a:r>
            <a:r>
              <a:rPr lang="it-IT" sz="1600" dirty="0" smtClean="0"/>
              <a:t>tra </a:t>
            </a:r>
            <a:r>
              <a:rPr lang="it-IT" sz="1600" dirty="0"/>
              <a:t>le </a:t>
            </a:r>
            <a:r>
              <a:rPr lang="it-IT" sz="1600" dirty="0" smtClean="0"/>
              <a:t>razze, tali da separarle.</a:t>
            </a:r>
            <a:endParaRPr lang="en-US" sz="15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32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786187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28663"/>
            <a:ext cx="3206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100512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516563"/>
            <a:ext cx="588645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445125"/>
            <a:ext cx="60086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105399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24273" cy="960668"/>
          </a:xfrm>
        </p:spPr>
        <p:txBody>
          <a:bodyPr/>
          <a:lstStyle/>
          <a:p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Pregiudizi etnici e razzismo: </a:t>
            </a:r>
            <a:b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sondaggio di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 Research Center 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8" y="1932272"/>
            <a:ext cx="5074920" cy="4049829"/>
          </a:xfrm>
        </p:spPr>
      </p:pic>
      <p:sp>
        <p:nvSpPr>
          <p:cNvPr id="5" name="Rettangolo arrotondato 4"/>
          <p:cNvSpPr/>
          <p:nvPr/>
        </p:nvSpPr>
        <p:spPr>
          <a:xfrm>
            <a:off x="274320" y="4430629"/>
            <a:ext cx="2151246" cy="1487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FONTE: R. </a:t>
            </a:r>
            <a:r>
              <a:rPr lang="en-US" sz="900" dirty="0" err="1"/>
              <a:t>Wike</a:t>
            </a:r>
            <a:r>
              <a:rPr lang="en-US" sz="900" dirty="0"/>
              <a:t>, B. Stokes e K. Simmons, </a:t>
            </a:r>
            <a:r>
              <a:rPr lang="en-US" sz="900" i="1" dirty="0"/>
              <a:t>Negative views of minorities, refugees common in EU</a:t>
            </a:r>
            <a:r>
              <a:rPr lang="en-US" sz="900" dirty="0"/>
              <a:t>, Pew Research Center, 11 </a:t>
            </a:r>
            <a:r>
              <a:rPr lang="en-US" sz="900" dirty="0" err="1"/>
              <a:t>luglio</a:t>
            </a:r>
            <a:r>
              <a:rPr lang="en-US" sz="900" dirty="0"/>
              <a:t> 2016, www.pewglobal.org/2016/07/11/negative-views-of-minorities-refugees-common-in-eu </a:t>
            </a:r>
          </a:p>
        </p:txBody>
      </p:sp>
    </p:spTree>
    <p:extLst>
      <p:ext uri="{BB962C8B-B14F-4D97-AF65-F5344CB8AC3E}">
        <p14:creationId xmlns:p14="http://schemas.microsoft.com/office/powerpoint/2010/main" val="225220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Struttura</a:t>
            </a:r>
            <a:r>
              <a:rPr lang="en-US" sz="4000" dirty="0" smtClean="0"/>
              <a:t> e </a:t>
            </a:r>
            <a:r>
              <a:rPr lang="en-US" sz="4000" dirty="0" err="1" smtClean="0"/>
              <a:t>potere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r>
              <a:rPr lang="en-US" sz="4000" dirty="0" smtClean="0"/>
              <a:t> </a:t>
            </a:r>
            <a:r>
              <a:rPr lang="en-US" sz="4000" dirty="0" err="1" smtClean="0"/>
              <a:t>nei</a:t>
            </a:r>
            <a:r>
              <a:rPr lang="en-US" sz="4000" dirty="0" smtClean="0"/>
              <a:t> </a:t>
            </a:r>
            <a:r>
              <a:rPr lang="en-US" sz="4000" dirty="0" err="1" smtClean="0"/>
              <a:t>gruppi</a:t>
            </a:r>
            <a:r>
              <a:rPr lang="en-US" sz="4000" dirty="0" smtClean="0"/>
              <a:t> </a:t>
            </a:r>
            <a:r>
              <a:rPr lang="en-US" sz="4000" dirty="0" err="1" smtClean="0"/>
              <a:t>razziali</a:t>
            </a:r>
            <a:r>
              <a:rPr lang="en-US" sz="4000" dirty="0" smtClean="0"/>
              <a:t> </a:t>
            </a:r>
            <a:r>
              <a:rPr lang="en-US" sz="4000" dirty="0" err="1" smtClean="0"/>
              <a:t>ed</a:t>
            </a:r>
            <a:r>
              <a:rPr lang="en-US" sz="4000" dirty="0" smtClean="0"/>
              <a:t> </a:t>
            </a:r>
            <a:r>
              <a:rPr lang="en-US" sz="4000" dirty="0" err="1" smtClean="0"/>
              <a:t>etnici</a:t>
            </a:r>
            <a:r>
              <a:rPr lang="en-US" sz="4000" dirty="0" smtClean="0"/>
              <a:t> (1)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minoritari</a:t>
            </a:r>
            <a:r>
              <a:rPr lang="en-US" dirty="0" smtClean="0"/>
              <a:t> e </a:t>
            </a:r>
            <a:r>
              <a:rPr lang="en-US" dirty="0" err="1" smtClean="0"/>
              <a:t>maggioritari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61AA3E-9BC2-4837-A2A3-F21F2BE7B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590800"/>
            <a:ext cx="5410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Gruppo</a:t>
            </a:r>
            <a:r>
              <a:rPr lang="en-US" b="1" dirty="0" smtClean="0"/>
              <a:t> </a:t>
            </a:r>
            <a:r>
              <a:rPr lang="en-US" b="1" dirty="0" err="1" smtClean="0"/>
              <a:t>minoritario</a:t>
            </a:r>
            <a:r>
              <a:rPr lang="en-US" b="1" dirty="0" smtClean="0"/>
              <a:t> (</a:t>
            </a:r>
            <a:r>
              <a:rPr lang="en-US" i="1" dirty="0" smtClean="0"/>
              <a:t>o </a:t>
            </a:r>
            <a:r>
              <a:rPr lang="en-US" i="1" dirty="0" err="1" smtClean="0"/>
              <a:t>minoranza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it-IT" dirty="0" smtClean="0"/>
              <a:t>Un </a:t>
            </a:r>
            <a:r>
              <a:rPr lang="it-IT" dirty="0"/>
              <a:t>insieme di persone che subiscono degli </a:t>
            </a:r>
            <a:r>
              <a:rPr lang="it-IT" dirty="0" smtClean="0"/>
              <a:t>svantaggi e </a:t>
            </a:r>
            <a:r>
              <a:rPr lang="it-IT" dirty="0"/>
              <a:t>hanno meno potere per via di caratteristiche fisiche o culturali </a:t>
            </a:r>
            <a:r>
              <a:rPr lang="it-IT" dirty="0" smtClean="0"/>
              <a:t>identificabili.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191000"/>
            <a:ext cx="5105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Gruppo</a:t>
            </a:r>
            <a:r>
              <a:rPr lang="en-US" b="1" dirty="0" smtClean="0"/>
              <a:t> </a:t>
            </a:r>
            <a:r>
              <a:rPr lang="en-US" b="1" dirty="0" err="1" smtClean="0"/>
              <a:t>maggioritario</a:t>
            </a:r>
            <a:endParaRPr lang="en-US" b="1" dirty="0"/>
          </a:p>
          <a:p>
            <a:r>
              <a:rPr lang="it-IT" dirty="0" smtClean="0"/>
              <a:t>Un </a:t>
            </a:r>
            <a:r>
              <a:rPr lang="it-IT" dirty="0"/>
              <a:t>insieme di persone </a:t>
            </a:r>
            <a:r>
              <a:rPr lang="it-IT" dirty="0" smtClean="0"/>
              <a:t>che godono </a:t>
            </a:r>
            <a:r>
              <a:rPr lang="it-IT" dirty="0"/>
              <a:t>di privilegi e hanno un maggiore accesso al potere per via di </a:t>
            </a:r>
            <a:r>
              <a:rPr lang="it-IT" dirty="0" smtClean="0"/>
              <a:t>altre caratteristiche </a:t>
            </a:r>
            <a:r>
              <a:rPr lang="it-IT" dirty="0"/>
              <a:t>fisiche e </a:t>
            </a:r>
            <a:r>
              <a:rPr lang="it-IT" dirty="0" smtClean="0"/>
              <a:t>culturali.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3538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794</TotalTime>
  <Words>1497</Words>
  <Application>Microsoft Office PowerPoint</Application>
  <PresentationFormat>Presentazione su schermo (4:3)</PresentationFormat>
  <Paragraphs>145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Wingdings 2</vt:lpstr>
      <vt:lpstr>Median</vt:lpstr>
      <vt:lpstr>Capitolo 7:  etnie e migrazioni</vt:lpstr>
      <vt:lpstr>Presentazione standard di PowerPoint</vt:lpstr>
      <vt:lpstr>“Quando state discutendo con i vostri avversari non usate mai il loro linguaggio”</vt:lpstr>
      <vt:lpstr>Il ruolo della cultura: inventare l’etnia e la razza</vt:lpstr>
      <vt:lpstr>Presentazione standard di PowerPoint</vt:lpstr>
      <vt:lpstr>Presentazione standard di PowerPoint</vt:lpstr>
      <vt:lpstr>Presentazione standard di PowerPoint</vt:lpstr>
      <vt:lpstr>Pregiudizi etnici e razzismo:  il sondaggio di Pew Research Center </vt:lpstr>
      <vt:lpstr>Struttura e potere sociale nei gruppi razziali ed etnici (1)</vt:lpstr>
      <vt:lpstr>Struttura e potere sociale nei gruppi razziali ed etnici (2)</vt:lpstr>
      <vt:lpstr>Presentazione standard di PowerPoint</vt:lpstr>
      <vt:lpstr>Struttura e potere sociale nei gruppi razziali ed etnici (3)</vt:lpstr>
      <vt:lpstr>Struttura e potere sociale nei gruppi razziali ed etnici (4)</vt:lpstr>
      <vt:lpstr>Cultura, potere e struttura: spiegare la disuguaglianza etnica e razziale (1)</vt:lpstr>
      <vt:lpstr>Cultura, potere e struttura: spiegare la disuguaglianza etnica e razziale (2)</vt:lpstr>
      <vt:lpstr>Cultura, potere e struttura: spiegare la disuguaglianza etnica e razziale (3)</vt:lpstr>
      <vt:lpstr>Cultura, potere e struttura: spiegare la disuguaglianza etnica e razziale (4)</vt:lpstr>
      <vt:lpstr>Il multiculturalimo</vt:lpstr>
      <vt:lpstr>I movimenti migratori (1)</vt:lpstr>
      <vt:lpstr>I movimenti migratori (2)</vt:lpstr>
      <vt:lpstr>I movimenti migratori (3)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Sezioni da studiare ai fini della prova scritta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 Bertolazzi</cp:lastModifiedBy>
  <cp:revision>85</cp:revision>
  <dcterms:created xsi:type="dcterms:W3CDTF">2011-08-15T14:37:04Z</dcterms:created>
  <dcterms:modified xsi:type="dcterms:W3CDTF">2020-11-22T12:38:50Z</dcterms:modified>
</cp:coreProperties>
</file>