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379" r:id="rId2"/>
    <p:sldId id="457" r:id="rId3"/>
    <p:sldId id="458" r:id="rId4"/>
    <p:sldId id="381" r:id="rId5"/>
    <p:sldId id="382" r:id="rId6"/>
    <p:sldId id="383" r:id="rId7"/>
    <p:sldId id="384" r:id="rId8"/>
    <p:sldId id="435" r:id="rId9"/>
    <p:sldId id="436" r:id="rId10"/>
    <p:sldId id="437" r:id="rId11"/>
    <p:sldId id="438" r:id="rId12"/>
    <p:sldId id="439" r:id="rId13"/>
    <p:sldId id="440" r:id="rId14"/>
    <p:sldId id="385" r:id="rId15"/>
    <p:sldId id="386" r:id="rId16"/>
    <p:sldId id="387" r:id="rId17"/>
    <p:sldId id="447" r:id="rId18"/>
    <p:sldId id="388" r:id="rId19"/>
    <p:sldId id="389" r:id="rId20"/>
    <p:sldId id="390" r:id="rId21"/>
    <p:sldId id="391" r:id="rId22"/>
    <p:sldId id="455" r:id="rId23"/>
    <p:sldId id="392" r:id="rId24"/>
    <p:sldId id="393" r:id="rId25"/>
    <p:sldId id="394" r:id="rId26"/>
    <p:sldId id="395" r:id="rId27"/>
    <p:sldId id="449" r:id="rId28"/>
    <p:sldId id="450" r:id="rId29"/>
    <p:sldId id="451" r:id="rId30"/>
    <p:sldId id="452" r:id="rId31"/>
    <p:sldId id="453" r:id="rId32"/>
    <p:sldId id="454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714" autoAdjust="0"/>
  </p:normalViewPr>
  <p:slideViewPr>
    <p:cSldViewPr>
      <p:cViewPr varScale="1">
        <p:scale>
          <a:sx n="115" d="100"/>
          <a:sy n="115" d="100"/>
        </p:scale>
        <p:origin x="808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6EE581-8C9C-4926-AF96-F1520F5860F0}" type="datetimeFigureOut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8DFB43A-EE14-475A-B2C8-120283F56265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12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525121D-454D-486C-8EB7-8B6A29F2B813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876AEA4-F013-409D-8197-B18CC1A949E1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BB4D2-8754-4370-A131-23733C802029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B1980-7702-4C33-B329-CA6E58DD95B5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22D2F-0F64-4224-A1A9-6B14C7DE4CB7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F4902-8CF8-496D-B2F8-4C8741D2F0E5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BD3408-BAA3-405F-B10A-BDC8B0B34FE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5141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73C0-7A32-469B-A8BB-8E722DC866BD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3297D-A97E-4CC6-89BC-5F34992CD955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0A04-9C1E-45B4-9FC4-2E4642F9EC7F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30D8FD4-C239-433E-9A79-85810A146D26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72FE7D-24A6-44B4-97BD-09405FE414A0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11F827-68CA-45E6-BD15-BA993AA9A6A1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E600B8-ADC5-4EC8-9F4A-4B323995FC35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B27C5D-873C-4A36-9E5A-2C727D12D620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83EA-B2DA-4CEE-9853-E3A065881212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3E4D4-29D6-4662-BA8A-60F946ACE0CC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B6C62-E329-440F-8BFC-B2B634AB9A62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5990029-9EE3-4546-9D73-DA498DBE0771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303D-E730-4AAC-9F39-A90B5C5A5B39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1E34-CC30-4E9D-9393-D5D3012E535A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1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2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ACB57C-B9C8-4CAE-BD24-94F4A398E38B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D1F8CA2-52BF-4BB6-B364-8386367FDFF1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3B98F2-25CC-4217-A259-E9670D08BF1E}" type="datetime1">
              <a:rPr lang="en-US"/>
              <a:pPr>
                <a:defRPr/>
              </a:pPr>
              <a:t>11/2/2022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E7BC94-DEA3-4D83-82EF-EE2774796043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7" r:id="rId2"/>
    <p:sldLayoutId id="2147483792" r:id="rId3"/>
    <p:sldLayoutId id="2147483793" r:id="rId4"/>
    <p:sldLayoutId id="2147483794" r:id="rId5"/>
    <p:sldLayoutId id="2147483788" r:id="rId6"/>
    <p:sldLayoutId id="2147483795" r:id="rId7"/>
    <p:sldLayoutId id="2147483789" r:id="rId8"/>
    <p:sldLayoutId id="2147483796" r:id="rId9"/>
    <p:sldLayoutId id="2147483790" r:id="rId10"/>
    <p:sldLayoutId id="2147483797" r:id="rId11"/>
    <p:sldLayoutId id="214748379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http://www.kinseyinstitute.org/research/images/rating-scale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Capitolo</a:t>
            </a:r>
            <a:r>
              <a:rPr lang="en-US" dirty="0"/>
              <a:t> 8: </a:t>
            </a:r>
            <a:br>
              <a:rPr lang="en-US" dirty="0"/>
            </a:br>
            <a:r>
              <a:rPr lang="en-US" dirty="0" err="1"/>
              <a:t>Genere</a:t>
            </a:r>
            <a:r>
              <a:rPr lang="en-US" dirty="0"/>
              <a:t> e </a:t>
            </a:r>
            <a:r>
              <a:rPr lang="en-US" dirty="0" err="1"/>
              <a:t>sessualitÀ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en-US" altLang="en-US" i="1" dirty="0" err="1"/>
              <a:t>Sociologia</a:t>
            </a:r>
            <a:r>
              <a:rPr lang="en-US" altLang="en-US" i="1" dirty="0"/>
              <a:t> </a:t>
            </a:r>
            <a:r>
              <a:rPr lang="en-US" altLang="en-US" i="1" dirty="0" err="1"/>
              <a:t>Generale</a:t>
            </a:r>
            <a:r>
              <a:rPr lang="en-US" altLang="en-US" i="1" dirty="0"/>
              <a:t> McGraw-Hill</a:t>
            </a:r>
          </a:p>
        </p:txBody>
      </p:sp>
    </p:spTree>
    <p:extLst>
      <p:ext uri="{BB962C8B-B14F-4D97-AF65-F5344CB8AC3E}">
        <p14:creationId xmlns:p14="http://schemas.microsoft.com/office/powerpoint/2010/main" val="2852080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410200"/>
          </a:xfrm>
        </p:spPr>
        <p:txBody>
          <a:bodyPr/>
          <a:lstStyle/>
          <a:p>
            <a:pPr marL="609600" indent="-609600" algn="ctr" eaLnBrk="1" hangingPunct="1">
              <a:buFont typeface="Wingdings" charset="2"/>
              <a:buNone/>
              <a:defRPr/>
            </a:pPr>
            <a:r>
              <a:rPr lang="it-IT" altLang="it-IT" u="sng" dirty="0"/>
              <a:t>Teorie per spiegare le differenze </a:t>
            </a:r>
          </a:p>
          <a:p>
            <a:pPr marL="609600" indent="-609600" algn="ctr" eaLnBrk="1" hangingPunct="1">
              <a:buFont typeface="Wingdings" charset="2"/>
              <a:buNone/>
              <a:defRPr/>
            </a:pPr>
            <a:r>
              <a:rPr lang="it-IT" altLang="it-IT" u="sng" dirty="0"/>
              <a:t>tra uomo e donna</a:t>
            </a:r>
          </a:p>
          <a:p>
            <a:pPr marL="609600" indent="-609600" algn="ctr" eaLnBrk="1" hangingPunct="1">
              <a:buFont typeface="Wingdings" charset="2"/>
              <a:buNone/>
              <a:defRPr/>
            </a:pPr>
            <a:endParaRPr lang="it-IT" altLang="it-IT" u="sng" dirty="0"/>
          </a:p>
          <a:p>
            <a:pPr marL="609600" indent="-609600" eaLnBrk="1" hangingPunct="1">
              <a:buFont typeface="Wingdings" charset="2"/>
              <a:buAutoNum type="arabicPeriod"/>
              <a:defRPr/>
            </a:pPr>
            <a:r>
              <a:rPr lang="it-IT" altLang="it-IT" dirty="0"/>
              <a:t>DIFFERENZA NATURALE: Gli aspetti biologici (ormoni, dimensione del cervello, ecc.) comportano differenze innate di comportamento tra uomini e donne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813551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8229600" cy="6629400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2. SOCIALIZZAZIONE DI GENERE: I ruoli di genere vengono appresi, attraverso agenzie di socializzazione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I bambini interiorizzano le norme e le aspettative sociali corrispondenti al proprio sesso</a:t>
            </a:r>
          </a:p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Le differenze di genere sono un PRODOTTO CULTURALE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  <a:p>
            <a:pPr algn="ctr" eaLnBrk="1" hangingPunct="1">
              <a:buFont typeface="Wingdings" charset="2"/>
              <a:buNone/>
              <a:defRPr/>
            </a:pPr>
            <a:r>
              <a:rPr lang="it-IT" dirty="0"/>
              <a:t>TUTTAVIA…</a:t>
            </a:r>
          </a:p>
        </p:txBody>
      </p:sp>
    </p:spTree>
    <p:extLst>
      <p:ext uri="{BB962C8B-B14F-4D97-AF65-F5344CB8AC3E}">
        <p14:creationId xmlns:p14="http://schemas.microsoft.com/office/powerpoint/2010/main" val="35342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  <a:defRPr/>
            </a:pPr>
            <a:r>
              <a:rPr lang="it-IT" sz="4000"/>
              <a:t>Gli individui possono respingere o modificare le aspettative sociali connesse ai ruoli sociali</a:t>
            </a:r>
          </a:p>
          <a:p>
            <a:pPr eaLnBrk="1" hangingPunct="1">
              <a:buFont typeface="Wingdings" charset="2"/>
              <a:buNone/>
              <a:defRPr/>
            </a:pPr>
            <a:endParaRPr lang="it-IT" sz="4000"/>
          </a:p>
        </p:txBody>
      </p:sp>
    </p:spTree>
    <p:extLst>
      <p:ext uri="{BB962C8B-B14F-4D97-AF65-F5344CB8AC3E}">
        <p14:creationId xmlns:p14="http://schemas.microsoft.com/office/powerpoint/2010/main" val="4125638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3. LA COSTRUZIONE SOCIALE DEL GENERE E DEL SESSO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Nulla è determinato (sesso, genere..)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Anche il corpo e la biologia sono sottoposti all’agire umano e alla scelta personale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  <a:p>
            <a:pPr eaLnBrk="1" hangingPunct="1">
              <a:buFont typeface="Wingdings" charset="2"/>
              <a:buNone/>
              <a:defRPr/>
            </a:pPr>
            <a:r>
              <a:rPr lang="it-IT" dirty="0"/>
              <a:t>La “cultura” può plasmare la “biologia”</a:t>
            </a:r>
          </a:p>
        </p:txBody>
      </p:sp>
    </p:spTree>
    <p:extLst>
      <p:ext uri="{BB962C8B-B14F-4D97-AF65-F5344CB8AC3E}">
        <p14:creationId xmlns:p14="http://schemas.microsoft.com/office/powerpoint/2010/main" val="3651198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/>
              <a:t>La </a:t>
            </a:r>
            <a:r>
              <a:rPr lang="en-US" sz="4000" dirty="0" err="1"/>
              <a:t>socializzazione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</a:t>
            </a:r>
            <a:r>
              <a:rPr lang="en-US" sz="4000" dirty="0" err="1"/>
              <a:t>nel</a:t>
            </a:r>
            <a:r>
              <a:rPr lang="en-US" sz="4000" dirty="0"/>
              <a:t> </a:t>
            </a:r>
            <a:r>
              <a:rPr lang="en-US" sz="4000" dirty="0" err="1"/>
              <a:t>contesto</a:t>
            </a:r>
            <a:r>
              <a:rPr lang="en-US" sz="4000" dirty="0"/>
              <a:t> </a:t>
            </a:r>
            <a:r>
              <a:rPr lang="en-US" sz="4000" dirty="0" err="1"/>
              <a:t>culturale</a:t>
            </a:r>
            <a:r>
              <a:rPr lang="en-US" sz="4000" dirty="0"/>
              <a:t> (1)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dirty="0" err="1"/>
              <a:t>Apprendere</a:t>
            </a:r>
            <a:r>
              <a:rPr lang="en-US" sz="2500" dirty="0"/>
              <a:t> </a:t>
            </a:r>
            <a:r>
              <a:rPr lang="en-US" sz="2500" dirty="0" err="1"/>
              <a:t>il</a:t>
            </a:r>
            <a:r>
              <a:rPr lang="en-US" sz="2500" dirty="0"/>
              <a:t> </a:t>
            </a:r>
            <a:r>
              <a:rPr lang="en-US" sz="2500" dirty="0" err="1"/>
              <a:t>genere</a:t>
            </a:r>
            <a:r>
              <a:rPr lang="en-US" sz="2500" dirty="0"/>
              <a:t>: </a:t>
            </a:r>
            <a:r>
              <a:rPr lang="en-US" sz="2500" dirty="0" err="1"/>
              <a:t>socializzazione</a:t>
            </a:r>
            <a:r>
              <a:rPr lang="en-US" sz="2500" dirty="0"/>
              <a:t> e </a:t>
            </a:r>
            <a:br>
              <a:rPr lang="en-US" sz="2500" dirty="0"/>
            </a:br>
            <a:r>
              <a:rPr lang="en-US" sz="2500" dirty="0" err="1"/>
              <a:t>ruoli</a:t>
            </a:r>
            <a:r>
              <a:rPr lang="en-US" sz="2500" dirty="0"/>
              <a:t> </a:t>
            </a:r>
            <a:r>
              <a:rPr lang="en-US" sz="2500" dirty="0" err="1"/>
              <a:t>di</a:t>
            </a:r>
            <a:r>
              <a:rPr lang="en-US" sz="2500" dirty="0"/>
              <a:t> </a:t>
            </a:r>
            <a:r>
              <a:rPr lang="en-US" sz="2500" dirty="0" err="1"/>
              <a:t>genere</a:t>
            </a:r>
            <a:r>
              <a:rPr lang="en-US" sz="2500" dirty="0"/>
              <a:t>.</a:t>
            </a:r>
          </a:p>
          <a:p>
            <a:pPr lvl="2"/>
            <a:r>
              <a:rPr lang="en-US" sz="2000" dirty="0"/>
              <a:t>I </a:t>
            </a:r>
            <a:r>
              <a:rPr lang="en-US" sz="2000" dirty="0" err="1"/>
              <a:t>ruoli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genere</a:t>
            </a:r>
            <a:r>
              <a:rPr lang="en-US" sz="2000" dirty="0"/>
              <a:t> </a:t>
            </a:r>
            <a:r>
              <a:rPr lang="en-US" sz="2000" dirty="0" err="1"/>
              <a:t>influenzano</a:t>
            </a:r>
            <a:r>
              <a:rPr lang="en-US" sz="2000" dirty="0"/>
              <a:t> </a:t>
            </a:r>
            <a:r>
              <a:rPr lang="en-US" sz="2000" dirty="0" err="1"/>
              <a:t>alcune</a:t>
            </a:r>
            <a:r>
              <a:rPr lang="en-US" sz="2000" dirty="0"/>
              <a:t> </a:t>
            </a:r>
            <a:r>
              <a:rPr lang="en-US" sz="2000" dirty="0" err="1"/>
              <a:t>caratteristiche</a:t>
            </a:r>
            <a:r>
              <a:rPr lang="en-US" sz="2000" dirty="0"/>
              <a:t> come:</a:t>
            </a:r>
          </a:p>
          <a:p>
            <a:pPr lvl="3"/>
            <a:r>
              <a:rPr lang="en-US" sz="1700" dirty="0" err="1"/>
              <a:t>L’apparenza</a:t>
            </a:r>
            <a:r>
              <a:rPr lang="en-US" sz="1700" dirty="0"/>
              <a:t>.</a:t>
            </a:r>
          </a:p>
          <a:p>
            <a:pPr lvl="3"/>
            <a:r>
              <a:rPr lang="en-US" sz="1700" dirty="0"/>
              <a:t>Le </a:t>
            </a:r>
            <a:r>
              <a:rPr lang="en-US" sz="1700" dirty="0" err="1"/>
              <a:t>attività</a:t>
            </a:r>
            <a:r>
              <a:rPr lang="en-US" sz="1700" dirty="0"/>
              <a:t> </a:t>
            </a:r>
            <a:r>
              <a:rPr lang="en-US" sz="1700" dirty="0" err="1"/>
              <a:t>sociali</a:t>
            </a:r>
            <a:r>
              <a:rPr lang="en-US" sz="1700" dirty="0"/>
              <a:t>.</a:t>
            </a:r>
          </a:p>
          <a:p>
            <a:pPr lvl="3"/>
            <a:r>
              <a:rPr lang="en-US" sz="1700" dirty="0"/>
              <a:t>I </a:t>
            </a:r>
            <a:r>
              <a:rPr lang="en-US" sz="1700" dirty="0" err="1"/>
              <a:t>comportamenti</a:t>
            </a:r>
            <a:r>
              <a:rPr lang="en-US" sz="1700" dirty="0"/>
              <a:t> e le </a:t>
            </a:r>
            <a:r>
              <a:rPr lang="en-US" sz="1700" dirty="0" err="1"/>
              <a:t>emozioni</a:t>
            </a:r>
            <a:r>
              <a:rPr lang="en-US" sz="1700" dirty="0"/>
              <a:t>.</a:t>
            </a:r>
          </a:p>
          <a:p>
            <a:pPr lvl="3"/>
            <a:r>
              <a:rPr lang="en-US" sz="1700" dirty="0"/>
              <a:t>Le </a:t>
            </a:r>
            <a:r>
              <a:rPr lang="en-US" sz="1700" dirty="0" err="1"/>
              <a:t>aspirazioni</a:t>
            </a:r>
            <a:r>
              <a:rPr lang="en-US" sz="17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2E23898-8118-4B63-BD38-5747DC00EAE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4495800"/>
            <a:ext cx="5105400" cy="11918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Ruolo</a:t>
            </a:r>
            <a:r>
              <a:rPr lang="en-US" sz="1600" b="1" dirty="0"/>
              <a:t> </a:t>
            </a:r>
            <a:r>
              <a:rPr lang="en-US" sz="1600" b="1" dirty="0" err="1"/>
              <a:t>di</a:t>
            </a:r>
            <a:r>
              <a:rPr lang="en-US" sz="1600" b="1" dirty="0"/>
              <a:t> </a:t>
            </a:r>
            <a:r>
              <a:rPr lang="en-US" sz="1600" b="1" dirty="0" err="1"/>
              <a:t>genere</a:t>
            </a:r>
            <a:endParaRPr lang="en-US" sz="1600" b="1" dirty="0"/>
          </a:p>
          <a:p>
            <a:pPr>
              <a:defRPr/>
            </a:pPr>
            <a:r>
              <a:rPr lang="en-US" sz="1600" dirty="0"/>
              <a:t>Un </a:t>
            </a:r>
            <a:r>
              <a:rPr lang="en-US" sz="1600" dirty="0" err="1"/>
              <a:t>insieme</a:t>
            </a:r>
            <a:r>
              <a:rPr lang="en-US" sz="1600" dirty="0"/>
              <a:t> </a:t>
            </a:r>
            <a:r>
              <a:rPr lang="en-US" sz="1600" dirty="0" err="1"/>
              <a:t>di</a:t>
            </a:r>
            <a:r>
              <a:rPr lang="en-US" sz="1600" dirty="0"/>
              <a:t> </a:t>
            </a:r>
            <a:r>
              <a:rPr lang="en-US" sz="1600" dirty="0" err="1"/>
              <a:t>aspettative</a:t>
            </a:r>
            <a:r>
              <a:rPr lang="en-US" sz="1600" dirty="0"/>
              <a:t> </a:t>
            </a:r>
            <a:r>
              <a:rPr lang="en-US" sz="1600" dirty="0" err="1"/>
              <a:t>sociali</a:t>
            </a:r>
            <a:r>
              <a:rPr lang="en-US" sz="1600" dirty="0"/>
              <a:t> relative al </a:t>
            </a:r>
            <a:r>
              <a:rPr lang="en-US" sz="1600" dirty="0" err="1"/>
              <a:t>comportamento</a:t>
            </a:r>
            <a:r>
              <a:rPr lang="en-US" sz="1600" dirty="0"/>
              <a:t> e </a:t>
            </a:r>
            <a:r>
              <a:rPr lang="en-US" sz="1600" dirty="0" err="1"/>
              <a:t>agli</a:t>
            </a:r>
            <a:r>
              <a:rPr lang="en-US" sz="1600" dirty="0"/>
              <a:t> </a:t>
            </a:r>
            <a:r>
              <a:rPr lang="en-US" sz="1600" dirty="0" err="1"/>
              <a:t>attegiamenti</a:t>
            </a:r>
            <a:r>
              <a:rPr lang="en-US" sz="1600" dirty="0"/>
              <a:t> </a:t>
            </a:r>
            <a:r>
              <a:rPr lang="en-US" sz="1600" dirty="0" err="1"/>
              <a:t>corretti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tenere</a:t>
            </a:r>
            <a:r>
              <a:rPr lang="en-US" sz="1600" dirty="0"/>
              <a:t> in base al </a:t>
            </a:r>
            <a:r>
              <a:rPr lang="en-US" sz="1600" dirty="0" err="1"/>
              <a:t>sesso</a:t>
            </a:r>
            <a:r>
              <a:rPr lang="en-US" sz="1600" dirty="0"/>
              <a:t>  </a:t>
            </a:r>
            <a:r>
              <a:rPr lang="en-US" sz="1600" dirty="0" err="1"/>
              <a:t>biologico</a:t>
            </a:r>
            <a:r>
              <a:rPr lang="en-US" sz="1600" dirty="0"/>
              <a:t> </a:t>
            </a:r>
            <a:r>
              <a:rPr lang="en-US" sz="1600" dirty="0" err="1"/>
              <a:t>di</a:t>
            </a:r>
            <a:r>
              <a:rPr lang="en-US" sz="1600" dirty="0"/>
              <a:t> </a:t>
            </a:r>
            <a:r>
              <a:rPr lang="en-US" sz="1600" dirty="0" err="1"/>
              <a:t>una</a:t>
            </a:r>
            <a:r>
              <a:rPr lang="en-US" sz="1600" dirty="0"/>
              <a:t> persona.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48658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/>
              <a:t>La </a:t>
            </a:r>
            <a:r>
              <a:rPr lang="en-US" sz="4000" dirty="0" err="1"/>
              <a:t>socializzazione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</a:t>
            </a:r>
            <a:r>
              <a:rPr lang="en-US" sz="4000" dirty="0" err="1"/>
              <a:t>nel</a:t>
            </a:r>
            <a:r>
              <a:rPr lang="en-US" sz="4000" dirty="0"/>
              <a:t> </a:t>
            </a:r>
            <a:r>
              <a:rPr lang="en-US" sz="4000" dirty="0" err="1"/>
              <a:t>contesto</a:t>
            </a:r>
            <a:r>
              <a:rPr lang="en-US" sz="4000" dirty="0"/>
              <a:t> </a:t>
            </a:r>
            <a:r>
              <a:rPr lang="en-US" sz="4000" dirty="0" err="1"/>
              <a:t>culturale</a:t>
            </a:r>
            <a:r>
              <a:rPr lang="en-US" sz="4000" dirty="0"/>
              <a:t> (2)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700" dirty="0"/>
              <a:t>La </a:t>
            </a:r>
            <a:r>
              <a:rPr lang="en-US" sz="2700" dirty="0" err="1"/>
              <a:t>costruzione</a:t>
            </a:r>
            <a:r>
              <a:rPr lang="en-US" sz="2700" dirty="0"/>
              <a:t> </a:t>
            </a:r>
            <a:r>
              <a:rPr lang="en-US" sz="2700" dirty="0" err="1"/>
              <a:t>dell’identità</a:t>
            </a:r>
            <a:r>
              <a:rPr lang="en-US" sz="2700" dirty="0"/>
              <a:t> </a:t>
            </a:r>
            <a:r>
              <a:rPr lang="en-US" sz="2700" dirty="0" err="1"/>
              <a:t>di</a:t>
            </a:r>
            <a:r>
              <a:rPr lang="en-US" sz="2700" dirty="0"/>
              <a:t> </a:t>
            </a:r>
            <a:r>
              <a:rPr lang="en-US" sz="2700" dirty="0" err="1"/>
              <a:t>genere</a:t>
            </a:r>
            <a:r>
              <a:rPr lang="en-US" sz="2700" dirty="0"/>
              <a:t>: </a:t>
            </a:r>
            <a:r>
              <a:rPr lang="en-US" sz="2700" dirty="0" err="1"/>
              <a:t>interazione</a:t>
            </a:r>
            <a:r>
              <a:rPr lang="en-US" sz="2700" dirty="0"/>
              <a:t> </a:t>
            </a:r>
            <a:r>
              <a:rPr lang="en-US" sz="2700" dirty="0" err="1"/>
              <a:t>sociale</a:t>
            </a:r>
            <a:r>
              <a:rPr lang="en-US" sz="2700" dirty="0"/>
              <a:t> e </a:t>
            </a:r>
            <a:r>
              <a:rPr lang="en-US" sz="2700" dirty="0" err="1"/>
              <a:t>potere</a:t>
            </a:r>
            <a:r>
              <a:rPr lang="en-US" sz="2700" dirty="0"/>
              <a:t>.</a:t>
            </a:r>
          </a:p>
          <a:p>
            <a:pPr lvl="1"/>
            <a:r>
              <a:rPr lang="en-US" sz="2300" dirty="0" err="1"/>
              <a:t>Interazioni</a:t>
            </a:r>
            <a:r>
              <a:rPr lang="en-US" sz="2300" dirty="0"/>
              <a:t> </a:t>
            </a:r>
            <a:r>
              <a:rPr lang="en-US" sz="2300" dirty="0" err="1"/>
              <a:t>individuali</a:t>
            </a:r>
            <a:r>
              <a:rPr lang="en-US" sz="2300" dirty="0"/>
              <a:t>.</a:t>
            </a:r>
          </a:p>
          <a:p>
            <a:pPr lvl="1"/>
            <a:r>
              <a:rPr lang="en-US" sz="2300" dirty="0" err="1"/>
              <a:t>Interazioni</a:t>
            </a:r>
            <a:r>
              <a:rPr lang="en-US" sz="2300" dirty="0"/>
              <a:t> interne </a:t>
            </a:r>
            <a:r>
              <a:rPr lang="en-US" sz="2300" dirty="0" err="1"/>
              <a:t>alle</a:t>
            </a:r>
            <a:r>
              <a:rPr lang="en-US" sz="2300" dirty="0"/>
              <a:t> </a:t>
            </a:r>
            <a:r>
              <a:rPr lang="en-US" sz="2300" dirty="0" err="1"/>
              <a:t>istituzioni</a:t>
            </a:r>
            <a:r>
              <a:rPr lang="en-US" sz="23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D95D6CA-69D8-4CA2-8BFB-7F536FC3958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67000" y="3775710"/>
            <a:ext cx="41148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Costruzione</a:t>
            </a:r>
            <a:r>
              <a:rPr lang="en-US" b="1" dirty="0"/>
              <a:t> del </a:t>
            </a:r>
            <a:r>
              <a:rPr lang="en-US" b="1" dirty="0" err="1"/>
              <a:t>genere</a:t>
            </a:r>
            <a:endParaRPr lang="en-US" b="1" dirty="0"/>
          </a:p>
          <a:p>
            <a:pPr>
              <a:defRPr/>
            </a:pPr>
            <a:r>
              <a:rPr lang="en-US" dirty="0"/>
              <a:t>Il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attraverso</a:t>
            </a:r>
            <a:r>
              <a:rPr lang="en-US" dirty="0"/>
              <a:t> cui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creata</a:t>
            </a:r>
            <a:r>
              <a:rPr lang="en-US" dirty="0"/>
              <a:t> </a:t>
            </a:r>
            <a:r>
              <a:rPr lang="en-US" dirty="0" err="1"/>
              <a:t>l’identità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, </a:t>
            </a:r>
            <a:r>
              <a:rPr lang="en-US" dirty="0" err="1"/>
              <a:t>mediante</a:t>
            </a:r>
            <a:r>
              <a:rPr lang="en-US" dirty="0"/>
              <a:t> </a:t>
            </a:r>
            <a:r>
              <a:rPr lang="en-US" dirty="0" err="1"/>
              <a:t>l’interazione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in </a:t>
            </a:r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contesti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64777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/>
              <a:t>La </a:t>
            </a:r>
            <a:r>
              <a:rPr lang="en-US" sz="4000" dirty="0" err="1"/>
              <a:t>socializzazione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</a:t>
            </a:r>
            <a:r>
              <a:rPr lang="en-US" sz="4000" dirty="0" err="1"/>
              <a:t>nel</a:t>
            </a:r>
            <a:r>
              <a:rPr lang="en-US" sz="4000" dirty="0"/>
              <a:t> </a:t>
            </a:r>
            <a:r>
              <a:rPr lang="en-US" sz="4000" dirty="0" err="1"/>
              <a:t>contesto</a:t>
            </a:r>
            <a:r>
              <a:rPr lang="en-US" sz="4000" dirty="0"/>
              <a:t> </a:t>
            </a:r>
            <a:r>
              <a:rPr lang="en-US" sz="4000" dirty="0" err="1"/>
              <a:t>culturale</a:t>
            </a:r>
            <a:r>
              <a:rPr lang="en-US" sz="4000" dirty="0"/>
              <a:t> (3)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/>
              <a:t>Genere</a:t>
            </a:r>
            <a:r>
              <a:rPr lang="en-US" dirty="0"/>
              <a:t> e </a:t>
            </a:r>
            <a:r>
              <a:rPr lang="en-US" dirty="0" err="1"/>
              <a:t>famiglia</a:t>
            </a:r>
            <a:endParaRPr lang="en-US" dirty="0"/>
          </a:p>
          <a:p>
            <a:pPr lvl="1"/>
            <a:r>
              <a:rPr lang="en-US" dirty="0"/>
              <a:t>La </a:t>
            </a:r>
            <a:r>
              <a:rPr lang="en-US" dirty="0" err="1"/>
              <a:t>socializzazione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nascita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Socializzazione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nell’infanzia</a:t>
            </a:r>
            <a:r>
              <a:rPr lang="en-US" dirty="0"/>
              <a:t>.</a:t>
            </a:r>
          </a:p>
          <a:p>
            <a:r>
              <a:rPr lang="en-US" dirty="0" err="1"/>
              <a:t>Insegnare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a </a:t>
            </a:r>
            <a:r>
              <a:rPr lang="en-US" dirty="0" err="1"/>
              <a:t>scuola</a:t>
            </a:r>
            <a:r>
              <a:rPr lang="en-US" dirty="0"/>
              <a:t>.</a:t>
            </a:r>
          </a:p>
          <a:p>
            <a:r>
              <a:rPr lang="en-US" dirty="0" err="1"/>
              <a:t>Imparare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propri</a:t>
            </a:r>
            <a:r>
              <a:rPr lang="en-US" dirty="0"/>
              <a:t> </a:t>
            </a:r>
            <a:r>
              <a:rPr lang="en-US" dirty="0" err="1"/>
              <a:t>pari</a:t>
            </a:r>
            <a:r>
              <a:rPr lang="en-US" dirty="0"/>
              <a:t>.</a:t>
            </a:r>
          </a:p>
          <a:p>
            <a:r>
              <a:rPr lang="en-US" dirty="0"/>
              <a:t>Media e </a:t>
            </a:r>
            <a:r>
              <a:rPr lang="en-US" dirty="0" err="1"/>
              <a:t>genere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1220D3-DBD3-406D-8138-17FE213BEC1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3093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229600" cy="579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it-IT" dirty="0">
                <a:effectLst/>
              </a:rPr>
              <a:t>4. L’identità di genere si sviluppa attraverso 3 processi fondamentali (</a:t>
            </a:r>
            <a:r>
              <a:rPr lang="it-IT" altLang="it-IT" dirty="0" err="1">
                <a:effectLst/>
              </a:rPr>
              <a:t>Maccoby</a:t>
            </a:r>
            <a:r>
              <a:rPr lang="it-IT" altLang="it-IT" dirty="0">
                <a:effectLst/>
              </a:rPr>
              <a:t>, </a:t>
            </a:r>
            <a:r>
              <a:rPr lang="it-IT" altLang="it-IT" dirty="0" err="1">
                <a:effectLst/>
              </a:rPr>
              <a:t>Jacklin</a:t>
            </a:r>
            <a:r>
              <a:rPr lang="it-IT" altLang="it-IT" dirty="0">
                <a:effectLst/>
              </a:rPr>
              <a:t> 1974)</a:t>
            </a:r>
          </a:p>
          <a:p>
            <a:pPr>
              <a:buFontTx/>
              <a:buChar char="-"/>
            </a:pPr>
            <a:r>
              <a:rPr lang="it-IT" altLang="it-IT" dirty="0">
                <a:effectLst/>
              </a:rPr>
              <a:t>Imitazione: i bambini prendono a modello il comportamento degli adulti</a:t>
            </a:r>
          </a:p>
          <a:p>
            <a:pPr>
              <a:buFontTx/>
              <a:buChar char="-"/>
            </a:pPr>
            <a:r>
              <a:rPr lang="it-IT" altLang="it-IT" dirty="0">
                <a:effectLst/>
              </a:rPr>
              <a:t>Rinforzo: si attribuiscono premi e punizioni verso comportamenti adeguati o inadeguati al proprio genere</a:t>
            </a:r>
          </a:p>
          <a:p>
            <a:pPr>
              <a:buFontTx/>
              <a:buChar char="-"/>
            </a:pPr>
            <a:r>
              <a:rPr lang="it-IT" altLang="it-IT" dirty="0">
                <a:effectLst/>
              </a:rPr>
              <a:t>Auto-socializzazione: processo che avviene attraverso l’interazione sociale</a:t>
            </a:r>
          </a:p>
        </p:txBody>
      </p:sp>
    </p:spTree>
    <p:extLst>
      <p:ext uri="{BB962C8B-B14F-4D97-AF65-F5344CB8AC3E}">
        <p14:creationId xmlns:p14="http://schemas.microsoft.com/office/powerpoint/2010/main" val="1473818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 err="1"/>
              <a:t>Cultura</a:t>
            </a:r>
            <a:r>
              <a:rPr lang="en-US" sz="4000" dirty="0"/>
              <a:t>, </a:t>
            </a:r>
            <a:r>
              <a:rPr lang="en-US" sz="4000" dirty="0" err="1"/>
              <a:t>potere</a:t>
            </a:r>
            <a:r>
              <a:rPr lang="en-US" sz="4000" dirty="0"/>
              <a:t> e </a:t>
            </a:r>
            <a:r>
              <a:rPr lang="en-US" sz="4000" dirty="0" err="1"/>
              <a:t>disuguaglianze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(1)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sesso</a:t>
            </a:r>
            <a:r>
              <a:rPr lang="en-US" dirty="0"/>
              <a:t> e </a:t>
            </a:r>
            <a:r>
              <a:rPr lang="en-US" dirty="0" err="1"/>
              <a:t>l’origine</a:t>
            </a:r>
            <a:r>
              <a:rPr lang="en-US" dirty="0"/>
              <a:t> del </a:t>
            </a:r>
            <a:r>
              <a:rPr lang="en-US" dirty="0" err="1"/>
              <a:t>patriarcato</a:t>
            </a:r>
            <a:r>
              <a:rPr lang="en-US" dirty="0"/>
              <a:t>.</a:t>
            </a:r>
          </a:p>
          <a:p>
            <a:r>
              <a:rPr lang="en-US" dirty="0"/>
              <a:t>La </a:t>
            </a:r>
            <a:r>
              <a:rPr lang="en-US" dirty="0" err="1"/>
              <a:t>cultura</a:t>
            </a:r>
            <a:r>
              <a:rPr lang="en-US" dirty="0"/>
              <a:t> </a:t>
            </a:r>
            <a:r>
              <a:rPr lang="en-US" dirty="0" err="1"/>
              <a:t>prevale</a:t>
            </a:r>
            <a:r>
              <a:rPr lang="en-US" dirty="0"/>
              <a:t> </a:t>
            </a:r>
            <a:r>
              <a:rPr lang="en-US" dirty="0" err="1"/>
              <a:t>sulla</a:t>
            </a:r>
            <a:r>
              <a:rPr lang="en-US" dirty="0"/>
              <a:t> </a:t>
            </a:r>
            <a:r>
              <a:rPr lang="en-US" dirty="0" err="1"/>
              <a:t>biologia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534E724-D76F-427E-B33C-532F5B603E7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971800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Stratificazione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genere</a:t>
            </a:r>
            <a:endParaRPr lang="en-US" b="1" dirty="0"/>
          </a:p>
          <a:p>
            <a:pPr>
              <a:defRPr/>
            </a:pPr>
            <a:r>
              <a:rPr lang="en-US" dirty="0" err="1"/>
              <a:t>Designa</a:t>
            </a:r>
            <a:r>
              <a:rPr lang="en-US" dirty="0"/>
              <a:t> la </a:t>
            </a:r>
            <a:r>
              <a:rPr lang="en-US" dirty="0" err="1"/>
              <a:t>diseguale</a:t>
            </a:r>
            <a:r>
              <a:rPr lang="en-US" dirty="0"/>
              <a:t> </a:t>
            </a:r>
            <a:r>
              <a:rPr lang="en-US" dirty="0" err="1"/>
              <a:t>distribuzine</a:t>
            </a:r>
            <a:r>
              <a:rPr lang="en-US" dirty="0"/>
              <a:t> del </a:t>
            </a:r>
            <a:r>
              <a:rPr lang="en-US" dirty="0" err="1"/>
              <a:t>potere</a:t>
            </a:r>
            <a:r>
              <a:rPr lang="en-US" dirty="0"/>
              <a:t> e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uomini</a:t>
            </a:r>
            <a:r>
              <a:rPr lang="en-US" dirty="0"/>
              <a:t> e </a:t>
            </a:r>
            <a:r>
              <a:rPr lang="en-US" dirty="0" err="1"/>
              <a:t>donne</a:t>
            </a:r>
            <a:r>
              <a:rPr lang="en-US" dirty="0"/>
              <a:t> in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società</a:t>
            </a:r>
            <a:r>
              <a:rPr lang="en-US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4541044"/>
            <a:ext cx="39624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Patriarcato</a:t>
            </a:r>
            <a:endParaRPr lang="en-US" b="1" dirty="0"/>
          </a:p>
          <a:p>
            <a:pPr>
              <a:defRPr/>
            </a:pPr>
            <a:r>
              <a:rPr lang="en-US" dirty="0"/>
              <a:t>Un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(e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stratificazione</a:t>
            </a:r>
            <a:r>
              <a:rPr lang="en-US" dirty="0"/>
              <a:t>) </a:t>
            </a:r>
            <a:r>
              <a:rPr lang="en-US" dirty="0" err="1"/>
              <a:t>dominato</a:t>
            </a:r>
            <a:r>
              <a:rPr lang="en-US" dirty="0"/>
              <a:t> </a:t>
            </a:r>
            <a:r>
              <a:rPr lang="en-US" dirty="0" err="1"/>
              <a:t>dagli</a:t>
            </a:r>
            <a:r>
              <a:rPr lang="en-US" dirty="0"/>
              <a:t> </a:t>
            </a:r>
            <a:r>
              <a:rPr lang="en-US" dirty="0" err="1"/>
              <a:t>uomini</a:t>
            </a:r>
            <a:r>
              <a:rPr lang="en-US" dirty="0"/>
              <a:t>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90357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 err="1"/>
              <a:t>Cultura</a:t>
            </a:r>
            <a:r>
              <a:rPr lang="en-US" sz="4000" dirty="0"/>
              <a:t>, </a:t>
            </a:r>
            <a:r>
              <a:rPr lang="en-US" sz="4000" dirty="0" err="1"/>
              <a:t>potere</a:t>
            </a:r>
            <a:r>
              <a:rPr lang="en-US" sz="4000" dirty="0"/>
              <a:t> e </a:t>
            </a:r>
            <a:r>
              <a:rPr lang="en-US" sz="4000" dirty="0" err="1"/>
              <a:t>disuguaglianze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(2)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/>
              <a:t>Lavoro</a:t>
            </a:r>
            <a:r>
              <a:rPr lang="en-US" dirty="0"/>
              <a:t> e </a:t>
            </a:r>
            <a:r>
              <a:rPr lang="en-US" dirty="0" err="1"/>
              <a:t>istruzione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Educazione</a:t>
            </a:r>
            <a:r>
              <a:rPr lang="en-US" dirty="0"/>
              <a:t>, </a:t>
            </a:r>
            <a:r>
              <a:rPr lang="en-US" dirty="0" err="1"/>
              <a:t>lauree</a:t>
            </a:r>
            <a:r>
              <a:rPr lang="en-US" dirty="0"/>
              <a:t> e </a:t>
            </a:r>
            <a:r>
              <a:rPr lang="en-US" dirty="0" err="1"/>
              <a:t>occupazioni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Partecipazione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forza</a:t>
            </a:r>
            <a:r>
              <a:rPr lang="en-US" dirty="0"/>
              <a:t> </a:t>
            </a:r>
            <a:r>
              <a:rPr lang="en-US" dirty="0" err="1"/>
              <a:t>lavoro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 </a:t>
            </a:r>
            <a:r>
              <a:rPr lang="en-US" dirty="0" err="1"/>
              <a:t>discriminazione</a:t>
            </a:r>
            <a:r>
              <a:rPr lang="en-US" dirty="0"/>
              <a:t> 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soffitto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cristallo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41220BE-4CBC-42AF-A0EC-CE3F3D86472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3962400"/>
            <a:ext cx="50292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Soffitto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cristallo</a:t>
            </a:r>
            <a:endParaRPr lang="en-US" b="1" dirty="0"/>
          </a:p>
          <a:p>
            <a:pPr>
              <a:defRPr/>
            </a:pPr>
            <a:r>
              <a:rPr lang="en-US" dirty="0"/>
              <a:t>La </a:t>
            </a:r>
            <a:r>
              <a:rPr lang="en-US" dirty="0" err="1"/>
              <a:t>barriera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crata</a:t>
            </a:r>
            <a:r>
              <a:rPr lang="en-US" dirty="0"/>
              <a:t> </a:t>
            </a:r>
            <a:r>
              <a:rPr lang="en-US" dirty="0" err="1"/>
              <a:t>dal</a:t>
            </a:r>
            <a:r>
              <a:rPr lang="en-US" dirty="0"/>
              <a:t> </a:t>
            </a:r>
            <a:r>
              <a:rPr lang="en-US" dirty="0" err="1"/>
              <a:t>sessismo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 e\o </a:t>
            </a:r>
            <a:r>
              <a:rPr lang="en-US" dirty="0" err="1"/>
              <a:t>istituzionale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impedisce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qualificate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progredire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</a:t>
            </a:r>
            <a:r>
              <a:rPr lang="en-US" dirty="0" err="1"/>
              <a:t>carriera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accedere</a:t>
            </a:r>
            <a:r>
              <a:rPr lang="en-US" dirty="0"/>
              <a:t> a </a:t>
            </a:r>
            <a:r>
              <a:rPr lang="en-US" dirty="0" err="1"/>
              <a:t>ruoli</a:t>
            </a:r>
            <a:r>
              <a:rPr lang="en-US" dirty="0"/>
              <a:t> </a:t>
            </a:r>
            <a:r>
              <a:rPr lang="en-US" dirty="0" err="1"/>
              <a:t>dirigenziali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9641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/>
              <a:t>"La vita delle donne e degli uomini in Europa",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10756900" cy="10744200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7" name="Segnaposto immagine 6" descr="&quot;La vita delle donne e degli uomini in Europa&quot;,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1" b="19841"/>
          <a:stretch>
            <a:fillRect/>
          </a:stretch>
        </p:blipFill>
        <p:spPr>
          <a:xfrm>
            <a:off x="1600200" y="4648200"/>
            <a:ext cx="1138318" cy="685800"/>
          </a:xfr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1F8CA2-52BF-4BB6-B364-8386367FDFF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09" y="1182429"/>
            <a:ext cx="8285182" cy="449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09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 err="1"/>
              <a:t>Cultura</a:t>
            </a:r>
            <a:r>
              <a:rPr lang="en-US" sz="4000" dirty="0"/>
              <a:t>, </a:t>
            </a:r>
            <a:r>
              <a:rPr lang="en-US" sz="4000" dirty="0" err="1"/>
              <a:t>potere</a:t>
            </a:r>
            <a:r>
              <a:rPr lang="en-US" sz="4000" dirty="0"/>
              <a:t> e </a:t>
            </a:r>
            <a:r>
              <a:rPr lang="en-US" sz="4000" dirty="0" err="1"/>
              <a:t>disuguaglianze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(2)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dirty="0"/>
              <a:t>La </a:t>
            </a:r>
            <a:r>
              <a:rPr lang="en-US" sz="2500" dirty="0" err="1"/>
              <a:t>difficile</a:t>
            </a:r>
            <a:r>
              <a:rPr lang="en-US" sz="2500" dirty="0"/>
              <a:t> </a:t>
            </a:r>
            <a:r>
              <a:rPr lang="en-US" sz="2500" dirty="0" err="1"/>
              <a:t>conciliazione</a:t>
            </a:r>
            <a:r>
              <a:rPr lang="en-US" sz="2500" dirty="0"/>
              <a:t> </a:t>
            </a:r>
            <a:r>
              <a:rPr lang="en-US" sz="2500" dirty="0" err="1"/>
              <a:t>tra</a:t>
            </a:r>
            <a:r>
              <a:rPr lang="en-US" sz="2500" dirty="0"/>
              <a:t> vita e </a:t>
            </a:r>
            <a:r>
              <a:rPr lang="en-US" sz="2500" dirty="0" err="1"/>
              <a:t>lavoro</a:t>
            </a:r>
            <a:r>
              <a:rPr lang="en-US" sz="2500" dirty="0"/>
              <a:t>.</a:t>
            </a:r>
          </a:p>
          <a:p>
            <a:r>
              <a:rPr lang="en-US" sz="2500" dirty="0"/>
              <a:t>Il </a:t>
            </a:r>
            <a:r>
              <a:rPr lang="en-US" sz="2500" dirty="0" err="1"/>
              <a:t>potere</a:t>
            </a:r>
            <a:r>
              <a:rPr lang="en-US" sz="2500" dirty="0"/>
              <a:t> politico e </a:t>
            </a:r>
            <a:r>
              <a:rPr lang="en-US" sz="2500" dirty="0" err="1"/>
              <a:t>il</a:t>
            </a:r>
            <a:r>
              <a:rPr lang="en-US" sz="2500" dirty="0"/>
              <a:t> </a:t>
            </a:r>
            <a:r>
              <a:rPr lang="en-US" sz="2500" dirty="0" err="1"/>
              <a:t>genere</a:t>
            </a:r>
            <a:r>
              <a:rPr lang="en-US" sz="2500" dirty="0"/>
              <a:t>.</a:t>
            </a:r>
          </a:p>
          <a:p>
            <a:r>
              <a:rPr lang="en-US" sz="2500" dirty="0" err="1"/>
              <a:t>Genere</a:t>
            </a:r>
            <a:r>
              <a:rPr lang="en-US" sz="2500" dirty="0"/>
              <a:t> e </a:t>
            </a:r>
            <a:r>
              <a:rPr lang="en-US" sz="2500" dirty="0" err="1"/>
              <a:t>religioni</a:t>
            </a:r>
            <a:r>
              <a:rPr lang="en-US" sz="2500" dirty="0"/>
              <a:t>.</a:t>
            </a:r>
          </a:p>
          <a:p>
            <a:pPr>
              <a:buNone/>
            </a:pPr>
            <a:endParaRPr lang="en-US" sz="25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A78EF93-E243-414D-BC42-EE91FA03607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913584"/>
            <a:ext cx="5715000" cy="11918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Doppia</a:t>
            </a:r>
            <a:r>
              <a:rPr lang="en-US" sz="1600" b="1" dirty="0"/>
              <a:t> </a:t>
            </a:r>
            <a:r>
              <a:rPr lang="en-US" sz="1600" b="1" dirty="0" err="1"/>
              <a:t>presenza</a:t>
            </a:r>
            <a:endParaRPr lang="en-US" sz="1600" b="1" dirty="0"/>
          </a:p>
          <a:p>
            <a:pPr>
              <a:defRPr/>
            </a:pPr>
            <a:r>
              <a:rPr lang="en-US" sz="1600" dirty="0"/>
              <a:t>La </a:t>
            </a:r>
            <a:r>
              <a:rPr lang="en-US" sz="1600" dirty="0" err="1"/>
              <a:t>condizione</a:t>
            </a:r>
            <a:r>
              <a:rPr lang="en-US" sz="1600" dirty="0"/>
              <a:t> in cui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trovano</a:t>
            </a:r>
            <a:r>
              <a:rPr lang="en-US" sz="1600" dirty="0"/>
              <a:t> le </a:t>
            </a:r>
            <a:r>
              <a:rPr lang="en-US" sz="1600" dirty="0" err="1"/>
              <a:t>donne</a:t>
            </a:r>
            <a:r>
              <a:rPr lang="en-US" sz="1600" dirty="0"/>
              <a:t> </a:t>
            </a:r>
            <a:r>
              <a:rPr lang="en-US" sz="1600" dirty="0" err="1"/>
              <a:t>occupate</a:t>
            </a:r>
            <a:r>
              <a:rPr lang="en-US" sz="1600" dirty="0"/>
              <a:t> </a:t>
            </a:r>
            <a:r>
              <a:rPr lang="en-US" sz="1600" dirty="0" err="1"/>
              <a:t>che</a:t>
            </a:r>
            <a:r>
              <a:rPr lang="en-US" sz="1600" dirty="0"/>
              <a:t> </a:t>
            </a:r>
            <a:r>
              <a:rPr lang="en-US" sz="1600" dirty="0" err="1"/>
              <a:t>hanno</a:t>
            </a:r>
            <a:r>
              <a:rPr lang="en-US" sz="1600" dirty="0"/>
              <a:t> </a:t>
            </a:r>
            <a:r>
              <a:rPr lang="en-US" sz="1600" dirty="0" err="1"/>
              <a:t>ancora</a:t>
            </a:r>
            <a:r>
              <a:rPr lang="en-US" sz="1600" dirty="0"/>
              <a:t> la </a:t>
            </a:r>
            <a:r>
              <a:rPr lang="en-US" sz="1600" dirty="0" err="1"/>
              <a:t>responsabilità</a:t>
            </a:r>
            <a:r>
              <a:rPr lang="en-US" sz="1600" dirty="0"/>
              <a:t> </a:t>
            </a:r>
            <a:r>
              <a:rPr lang="en-US" sz="1600" dirty="0" err="1"/>
              <a:t>primaria</a:t>
            </a:r>
            <a:r>
              <a:rPr lang="en-US" sz="1600" dirty="0"/>
              <a:t> </a:t>
            </a:r>
            <a:r>
              <a:rPr lang="en-US" sz="1600" dirty="0" err="1"/>
              <a:t>della</a:t>
            </a:r>
            <a:r>
              <a:rPr lang="en-US" sz="1600" dirty="0"/>
              <a:t> </a:t>
            </a:r>
            <a:r>
              <a:rPr lang="en-US" sz="1600" dirty="0" err="1"/>
              <a:t>cura</a:t>
            </a:r>
            <a:r>
              <a:rPr lang="en-US" sz="1600" dirty="0"/>
              <a:t> </a:t>
            </a:r>
            <a:r>
              <a:rPr lang="en-US" sz="1600" dirty="0" err="1"/>
              <a:t>domestica</a:t>
            </a:r>
            <a:r>
              <a:rPr lang="en-US" sz="1600" dirty="0"/>
              <a:t> e </a:t>
            </a:r>
            <a:r>
              <a:rPr lang="en-US" sz="1600" dirty="0" err="1"/>
              <a:t>dei</a:t>
            </a:r>
            <a:r>
              <a:rPr lang="en-US" sz="1600" dirty="0"/>
              <a:t> </a:t>
            </a:r>
            <a:r>
              <a:rPr lang="en-US" sz="1600" dirty="0" err="1"/>
              <a:t>figli</a:t>
            </a:r>
            <a:r>
              <a:rPr lang="en-US" sz="1600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14996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 err="1"/>
              <a:t>Cultura</a:t>
            </a:r>
            <a:r>
              <a:rPr lang="en-US" sz="4000" dirty="0"/>
              <a:t>, </a:t>
            </a:r>
            <a:r>
              <a:rPr lang="en-US" sz="4000" dirty="0" err="1"/>
              <a:t>potere</a:t>
            </a:r>
            <a:r>
              <a:rPr lang="en-US" sz="4000" dirty="0"/>
              <a:t> e </a:t>
            </a:r>
            <a:r>
              <a:rPr lang="en-US" sz="4000" dirty="0" err="1"/>
              <a:t>disuguaglianze</a:t>
            </a:r>
            <a:r>
              <a:rPr lang="en-US" sz="4000" dirty="0"/>
              <a:t> </a:t>
            </a:r>
            <a:r>
              <a:rPr lang="en-US" sz="4000" dirty="0" err="1"/>
              <a:t>di</a:t>
            </a:r>
            <a:r>
              <a:rPr lang="en-US" sz="4000" dirty="0"/>
              <a:t> </a:t>
            </a:r>
            <a:r>
              <a:rPr lang="en-US" sz="4000" dirty="0" err="1"/>
              <a:t>genere</a:t>
            </a:r>
            <a:r>
              <a:rPr lang="en-US" sz="4000" dirty="0"/>
              <a:t> (3)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violenza</a:t>
            </a:r>
            <a:r>
              <a:rPr lang="en-US" dirty="0"/>
              <a:t> </a:t>
            </a:r>
            <a:r>
              <a:rPr lang="en-US" dirty="0" err="1"/>
              <a:t>contro</a:t>
            </a:r>
            <a:r>
              <a:rPr lang="en-US" dirty="0"/>
              <a:t> le </a:t>
            </a:r>
            <a:r>
              <a:rPr lang="en-US" dirty="0" err="1"/>
              <a:t>donne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Violenza</a:t>
            </a:r>
            <a:r>
              <a:rPr lang="en-US" dirty="0"/>
              <a:t> </a:t>
            </a:r>
            <a:r>
              <a:rPr lang="en-US" dirty="0" err="1"/>
              <a:t>domestica</a:t>
            </a:r>
            <a:r>
              <a:rPr lang="en-US" dirty="0"/>
              <a:t> e </a:t>
            </a:r>
            <a:r>
              <a:rPr lang="en-US" dirty="0" err="1"/>
              <a:t>aggressione</a:t>
            </a:r>
            <a:r>
              <a:rPr lang="en-US" dirty="0"/>
              <a:t> </a:t>
            </a:r>
            <a:r>
              <a:rPr lang="en-US" dirty="0" err="1"/>
              <a:t>sessuale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 </a:t>
            </a:r>
            <a:r>
              <a:rPr lang="en-US" dirty="0" err="1"/>
              <a:t>violenza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contro</a:t>
            </a:r>
            <a:r>
              <a:rPr lang="en-US" dirty="0"/>
              <a:t> le </a:t>
            </a:r>
            <a:r>
              <a:rPr lang="en-US" dirty="0" err="1"/>
              <a:t>donne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 </a:t>
            </a:r>
            <a:r>
              <a:rPr lang="en-US" dirty="0" err="1"/>
              <a:t>tratta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esseri</a:t>
            </a:r>
            <a:r>
              <a:rPr lang="en-US" dirty="0"/>
              <a:t> </a:t>
            </a:r>
            <a:r>
              <a:rPr lang="en-US" dirty="0" err="1"/>
              <a:t>umani</a:t>
            </a:r>
            <a:r>
              <a:rPr lang="en-US" dirty="0"/>
              <a:t> e la </a:t>
            </a:r>
            <a:r>
              <a:rPr lang="en-US" dirty="0" err="1"/>
              <a:t>globalizzazione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Mutilazioni</a:t>
            </a:r>
            <a:r>
              <a:rPr lang="en-US" dirty="0"/>
              <a:t> </a:t>
            </a:r>
            <a:r>
              <a:rPr lang="en-US" dirty="0" err="1"/>
              <a:t>genitali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3807740-A7CC-4DCF-8490-B118951C618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4343400"/>
            <a:ext cx="5334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Violenza</a:t>
            </a:r>
            <a:r>
              <a:rPr lang="en-US" b="1" dirty="0"/>
              <a:t> </a:t>
            </a:r>
            <a:r>
              <a:rPr lang="en-US" b="1" dirty="0" err="1"/>
              <a:t>domestica</a:t>
            </a:r>
            <a:endParaRPr lang="en-US" b="1" dirty="0"/>
          </a:p>
          <a:p>
            <a:r>
              <a:rPr lang="it-IT" dirty="0"/>
              <a:t>un comportamento violento che viene usato da una persona per acquisire o mantenere il potere</a:t>
            </a:r>
          </a:p>
          <a:p>
            <a:r>
              <a:rPr lang="it-IT" dirty="0"/>
              <a:t>e il controllo sul proprio partner, sessuale.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17045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90029-9EE3-4546-9D73-DA498DBE077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Rettangolo arrotondato 3"/>
          <p:cNvSpPr/>
          <p:nvPr/>
        </p:nvSpPr>
        <p:spPr>
          <a:xfrm>
            <a:off x="838200" y="990600"/>
            <a:ext cx="7467600" cy="495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Fonte per approfondimenti:</a:t>
            </a:r>
          </a:p>
          <a:p>
            <a:pPr algn="ctr"/>
            <a:r>
              <a:rPr lang="it-IT" dirty="0"/>
              <a:t>Global Gender Gap</a:t>
            </a:r>
          </a:p>
          <a:p>
            <a:pPr algn="ctr"/>
            <a:endParaRPr lang="it-IT" dirty="0"/>
          </a:p>
          <a:p>
            <a:pPr algn="ctr"/>
            <a:r>
              <a:rPr lang="it-IT"/>
              <a:t>https://www.weforum.org/reports/global-gender-gap-report-2022/</a:t>
            </a:r>
            <a:endParaRPr lang="it-IT" dirty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5190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sessualità</a:t>
            </a:r>
            <a:r>
              <a:rPr lang="en-US" dirty="0"/>
              <a:t> (1)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/>
              <a:t>Biologia</a:t>
            </a:r>
            <a:r>
              <a:rPr lang="en-US" dirty="0"/>
              <a:t>, </a:t>
            </a:r>
            <a:r>
              <a:rPr lang="en-US" dirty="0" err="1"/>
              <a:t>cultura</a:t>
            </a:r>
            <a:r>
              <a:rPr lang="en-US" dirty="0"/>
              <a:t> e </a:t>
            </a:r>
            <a:r>
              <a:rPr lang="en-US" dirty="0" err="1"/>
              <a:t>sessualità</a:t>
            </a:r>
            <a:r>
              <a:rPr lang="en-US" dirty="0"/>
              <a:t>.</a:t>
            </a:r>
          </a:p>
          <a:p>
            <a:r>
              <a:rPr lang="en-US" dirty="0"/>
              <a:t>La </a:t>
            </a:r>
            <a:r>
              <a:rPr lang="en-US" dirty="0" err="1"/>
              <a:t>sessualità</a:t>
            </a:r>
            <a:r>
              <a:rPr lang="en-US" dirty="0"/>
              <a:t> come </a:t>
            </a:r>
            <a:r>
              <a:rPr lang="en-US" dirty="0" err="1"/>
              <a:t>costruzione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D6DC28A-9FED-4707-96C0-4F686963774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2940844"/>
            <a:ext cx="54864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sexuality</a:t>
            </a:r>
          </a:p>
          <a:p>
            <a:r>
              <a:rPr lang="it-IT" dirty="0"/>
              <a:t>I desideri, dei comportamenti e l’identità sessuale</a:t>
            </a:r>
          </a:p>
          <a:p>
            <a:r>
              <a:rPr lang="it-IT" dirty="0"/>
              <a:t>di una persona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267200"/>
            <a:ext cx="46482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Tabù</a:t>
            </a:r>
            <a:r>
              <a:rPr lang="en-US" b="1" dirty="0"/>
              <a:t> </a:t>
            </a:r>
            <a:r>
              <a:rPr lang="en-US" b="1" dirty="0" err="1"/>
              <a:t>dell’incesto</a:t>
            </a:r>
            <a:endParaRPr lang="en-US" b="1" dirty="0"/>
          </a:p>
          <a:p>
            <a:r>
              <a:rPr lang="it-IT" dirty="0"/>
              <a:t>una norma che vieta relazioni sessuali tra determinati parenti.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50266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sessualità</a:t>
            </a:r>
            <a:r>
              <a:rPr lang="en-US" dirty="0"/>
              <a:t> (3)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identità</a:t>
            </a:r>
            <a:r>
              <a:rPr lang="en-US" dirty="0"/>
              <a:t> </a:t>
            </a:r>
            <a:r>
              <a:rPr lang="en-US" dirty="0" err="1"/>
              <a:t>sessuali</a:t>
            </a:r>
            <a:endParaRPr lang="en-US" dirty="0"/>
          </a:p>
          <a:p>
            <a:pPr lvl="2"/>
            <a:r>
              <a:rPr lang="en-US" dirty="0" err="1"/>
              <a:t>Eterosessuale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Omosessuale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Bisessuale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Asessuali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447AF7-80A2-4687-9156-632FFE269C4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91000" y="2176462"/>
            <a:ext cx="43434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Identità</a:t>
            </a:r>
            <a:r>
              <a:rPr lang="en-US" b="1" dirty="0"/>
              <a:t> </a:t>
            </a:r>
            <a:r>
              <a:rPr lang="en-US" b="1" dirty="0" err="1"/>
              <a:t>sessuale</a:t>
            </a:r>
            <a:r>
              <a:rPr lang="en-US" b="1" dirty="0"/>
              <a:t> </a:t>
            </a:r>
            <a:r>
              <a:rPr lang="en-US" dirty="0"/>
              <a:t>(o </a:t>
            </a:r>
            <a:r>
              <a:rPr lang="en-US" i="1" dirty="0" err="1"/>
              <a:t>orientamento</a:t>
            </a:r>
            <a:r>
              <a:rPr lang="en-US" i="1" dirty="0"/>
              <a:t> </a:t>
            </a:r>
            <a:r>
              <a:rPr lang="en-US" i="1" dirty="0" err="1"/>
              <a:t>sessuale</a:t>
            </a:r>
            <a:r>
              <a:rPr lang="en-US" i="1" dirty="0"/>
              <a:t>)</a:t>
            </a:r>
            <a:endParaRPr lang="en-US" b="1" dirty="0"/>
          </a:p>
          <a:p>
            <a:r>
              <a:rPr lang="it-IT" dirty="0"/>
              <a:t>Designa il nostro Sé in relazione al tipo di attrazione sessuale che proviamo nei confronti degli altri.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6962775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3790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sessualità</a:t>
            </a:r>
            <a:r>
              <a:rPr lang="en-US" dirty="0"/>
              <a:t> (4)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400" dirty="0" err="1"/>
              <a:t>L’invenzione</a:t>
            </a:r>
            <a:r>
              <a:rPr lang="en-US" sz="2400" dirty="0"/>
              <a:t> </a:t>
            </a:r>
            <a:r>
              <a:rPr lang="en-US" sz="2400" dirty="0" err="1"/>
              <a:t>degli</a:t>
            </a:r>
            <a:r>
              <a:rPr lang="en-US" sz="2400" dirty="0"/>
              <a:t> </a:t>
            </a:r>
            <a:r>
              <a:rPr lang="en-US" sz="2400" dirty="0" err="1"/>
              <a:t>eterosessuali</a:t>
            </a:r>
            <a:r>
              <a:rPr lang="en-US" sz="2400" dirty="0"/>
              <a:t> e </a:t>
            </a:r>
            <a:r>
              <a:rPr lang="en-US" sz="2400" dirty="0" err="1"/>
              <a:t>degli</a:t>
            </a:r>
            <a:r>
              <a:rPr lang="en-US" sz="2400" dirty="0"/>
              <a:t> </a:t>
            </a:r>
            <a:r>
              <a:rPr lang="en-US" sz="2400" dirty="0" err="1"/>
              <a:t>omosessuali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Bisessualità</a:t>
            </a:r>
            <a:r>
              <a:rPr lang="en-US" sz="2400" dirty="0"/>
              <a:t> e </a:t>
            </a:r>
            <a:r>
              <a:rPr lang="en-US" sz="2400" dirty="0" err="1"/>
              <a:t>asessualità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Identità</a:t>
            </a:r>
            <a:r>
              <a:rPr lang="en-US" sz="2400" dirty="0"/>
              <a:t> </a:t>
            </a:r>
            <a:r>
              <a:rPr lang="en-US" sz="2400" dirty="0" err="1"/>
              <a:t>sessuali</a:t>
            </a:r>
            <a:r>
              <a:rPr lang="en-US" sz="2400" dirty="0"/>
              <a:t> e </a:t>
            </a:r>
            <a:r>
              <a:rPr lang="en-US" sz="2400" dirty="0" err="1"/>
              <a:t>disuguaglianze</a:t>
            </a:r>
            <a:r>
              <a:rPr lang="en-US" sz="2400" dirty="0"/>
              <a:t>.</a:t>
            </a:r>
          </a:p>
          <a:p>
            <a:pPr lvl="2"/>
            <a:r>
              <a:rPr lang="en-US" dirty="0" err="1"/>
              <a:t>Eterosessismo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Omofobia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37F7E0F-B5EA-4231-90BB-14F9680C6AA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3886200"/>
            <a:ext cx="54864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Eterosessismo</a:t>
            </a:r>
            <a:endParaRPr lang="en-US" sz="1600" b="1" dirty="0"/>
          </a:p>
          <a:p>
            <a:r>
              <a:rPr lang="it-IT" sz="1600" dirty="0"/>
              <a:t>Un insieme di atteggiamenti e di comportamenti che indica la convinzione che tutti siano eterosessuali.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4953000"/>
            <a:ext cx="5486400" cy="11918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Omofobia</a:t>
            </a:r>
            <a:endParaRPr lang="en-US" sz="1600" b="1" dirty="0"/>
          </a:p>
          <a:p>
            <a:r>
              <a:rPr lang="en-US" sz="1600" dirty="0"/>
              <a:t>D</a:t>
            </a:r>
            <a:r>
              <a:rPr lang="it-IT" sz="1600" dirty="0" err="1"/>
              <a:t>isapprovazione</a:t>
            </a:r>
            <a:r>
              <a:rPr lang="it-IT" sz="1600" dirty="0"/>
              <a:t> e paura nei confronti</a:t>
            </a:r>
          </a:p>
          <a:p>
            <a:r>
              <a:rPr lang="it-IT" sz="1600" dirty="0"/>
              <a:t>degli LGBT, che sfocia spesso in ostilità e discriminazione.</a:t>
            </a:r>
            <a:endParaRPr lang="en-US" sz="1600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21156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3400" dirty="0" err="1"/>
              <a:t>Contrastare</a:t>
            </a:r>
            <a:r>
              <a:rPr lang="en-US" sz="3400" dirty="0"/>
              <a:t> le </a:t>
            </a:r>
            <a:r>
              <a:rPr lang="en-US" sz="3400" dirty="0" err="1"/>
              <a:t>disuguaglianze</a:t>
            </a:r>
            <a:r>
              <a:rPr lang="en-US" sz="3400" dirty="0"/>
              <a:t> </a:t>
            </a:r>
            <a:r>
              <a:rPr lang="en-US" sz="3400" dirty="0" err="1"/>
              <a:t>basate</a:t>
            </a:r>
            <a:r>
              <a:rPr lang="en-US" sz="3400" dirty="0"/>
              <a:t> </a:t>
            </a:r>
            <a:r>
              <a:rPr lang="en-US" sz="3400" dirty="0" err="1"/>
              <a:t>sul</a:t>
            </a:r>
            <a:r>
              <a:rPr lang="en-US" sz="3400" dirty="0"/>
              <a:t> </a:t>
            </a:r>
            <a:r>
              <a:rPr lang="en-US" sz="3400" dirty="0" err="1"/>
              <a:t>genere</a:t>
            </a:r>
            <a:r>
              <a:rPr lang="en-US" sz="3400" dirty="0"/>
              <a:t> e </a:t>
            </a:r>
            <a:r>
              <a:rPr lang="en-US" sz="3400" dirty="0" err="1"/>
              <a:t>sull’orientamento</a:t>
            </a:r>
            <a:r>
              <a:rPr lang="en-US" sz="3400" dirty="0"/>
              <a:t> </a:t>
            </a:r>
            <a:r>
              <a:rPr lang="en-US" sz="3400" dirty="0" err="1"/>
              <a:t>sessuale</a:t>
            </a:r>
            <a:endParaRPr lang="en-US" sz="3400" dirty="0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genere</a:t>
            </a:r>
            <a:r>
              <a:rPr lang="en-US" dirty="0"/>
              <a:t> in </a:t>
            </a:r>
            <a:r>
              <a:rPr lang="en-US" dirty="0" err="1"/>
              <a:t>sociologia</a:t>
            </a:r>
            <a:endParaRPr lang="en-US" dirty="0"/>
          </a:p>
          <a:p>
            <a:pPr lvl="1"/>
            <a:r>
              <a:rPr lang="en-US" sz="2400" dirty="0"/>
              <a:t>La </a:t>
            </a:r>
            <a:r>
              <a:rPr lang="en-US" sz="2400" dirty="0" err="1"/>
              <a:t>stratificazione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genere</a:t>
            </a:r>
            <a:r>
              <a:rPr lang="en-US" sz="2400" dirty="0"/>
              <a:t> come </a:t>
            </a:r>
            <a:r>
              <a:rPr lang="en-US" sz="2400" dirty="0" err="1"/>
              <a:t>elemento</a:t>
            </a:r>
            <a:r>
              <a:rPr lang="en-US" sz="2400" dirty="0"/>
              <a:t> </a:t>
            </a:r>
            <a:r>
              <a:rPr lang="en-US" sz="2400" dirty="0" err="1"/>
              <a:t>funzionale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La </a:t>
            </a:r>
            <a:r>
              <a:rPr lang="en-US" sz="2400" dirty="0" err="1"/>
              <a:t>teoria</a:t>
            </a:r>
            <a:r>
              <a:rPr lang="en-US" sz="2400" dirty="0"/>
              <a:t> </a:t>
            </a:r>
            <a:r>
              <a:rPr lang="en-US" sz="2400" dirty="0" err="1"/>
              <a:t>femminista</a:t>
            </a:r>
            <a:r>
              <a:rPr lang="en-US" sz="2400" dirty="0"/>
              <a:t>.</a:t>
            </a:r>
          </a:p>
          <a:p>
            <a:r>
              <a:rPr lang="en-US" dirty="0" err="1"/>
              <a:t>L’attivismo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donne</a:t>
            </a:r>
            <a:r>
              <a:rPr lang="en-US" dirty="0"/>
              <a:t>.</a:t>
            </a:r>
          </a:p>
          <a:p>
            <a:r>
              <a:rPr lang="en-US" dirty="0" err="1"/>
              <a:t>L’attivismo</a:t>
            </a:r>
            <a:r>
              <a:rPr lang="en-US" dirty="0"/>
              <a:t> LGBT.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CFF8374-527D-43BA-B95A-C32E5500F892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3276600"/>
            <a:ext cx="34290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Femminismo</a:t>
            </a:r>
            <a:endParaRPr lang="en-US" b="1" dirty="0"/>
          </a:p>
          <a:p>
            <a:r>
              <a:rPr lang="it-IT" dirty="0"/>
              <a:t>Una filosofia che promuove l’eguaglianza sociale, politica</a:t>
            </a:r>
          </a:p>
          <a:p>
            <a:r>
              <a:rPr lang="it-IT" dirty="0"/>
              <a:t>ed economica tra uomini e donne.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41303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04800"/>
            <a:ext cx="8229600" cy="5791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2"/>
              <a:buNone/>
              <a:defRPr/>
            </a:pPr>
            <a:r>
              <a:rPr lang="it-IT" altLang="it-IT" sz="2800" i="1" u="sng">
                <a:latin typeface="Times New Roman" pitchFamily="18" charset="0"/>
              </a:rPr>
              <a:t>Metamorfosi dell’identità sessuale: </a:t>
            </a:r>
          </a:p>
          <a:p>
            <a:pPr algn="ctr" eaLnBrk="1" hangingPunct="1">
              <a:lnSpc>
                <a:spcPct val="90000"/>
              </a:lnSpc>
              <a:buFont typeface="Wingdings" charset="2"/>
              <a:buNone/>
              <a:defRPr/>
            </a:pPr>
            <a:r>
              <a:rPr lang="it-IT" altLang="it-IT" sz="2800" i="1" u="sng">
                <a:latin typeface="Times New Roman" pitchFamily="18" charset="0"/>
              </a:rPr>
              <a:t>Che cosa sta cambiando riguardo alla sessualità?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Affrancamento della sessualità dalla riproduzione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secolarizzazione dei valori, con una crescente tolleranza rispetto alle scelte nell’orientamento sessuale;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differenziazione fra sessualità e affettività: la “relazione pura”;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declino di alcuni stereotipi sociali;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crisi di senso della distinzione “maschile-femminile”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600">
                <a:latin typeface="Times New Roman" pitchFamily="18" charset="0"/>
              </a:rPr>
              <a:t>pluralizzazione delle forme in cui gli individui auto-definiscono la propria identità sessuale (eterosessuale, omosessuale, bisessuale, pansessuale, queer, transgender, asessuale…)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n"/>
              <a:defRPr/>
            </a:pPr>
            <a:endParaRPr lang="it-IT" altLang="it-IT" sz="2400"/>
          </a:p>
        </p:txBody>
      </p:sp>
    </p:spTree>
    <p:extLst>
      <p:ext uri="{BB962C8B-B14F-4D97-AF65-F5344CB8AC3E}">
        <p14:creationId xmlns:p14="http://schemas.microsoft.com/office/powerpoint/2010/main" val="1842484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Sessualità come </a:t>
            </a:r>
            <a:r>
              <a:rPr lang="en-GB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continuum</a:t>
            </a:r>
            <a:r>
              <a:rPr lang="en-GB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La scala di Kinsey</a:t>
            </a:r>
            <a:br>
              <a:rPr lang="en-GB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it-IT" sz="18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endParaRPr lang="en-GB" sz="12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0- Exclusively heterosexual with no homosexual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1- Predominantly heterosexual, only incidentally homosexual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2- Predominantly heterosexual, but more than incidentally homosexual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3- Equally heterosexual and homosexual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4- Predominantly homosexual, but more than incidentally heterosexual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5- Predominantly homosexual, only incidentally heterosexual </a:t>
            </a:r>
            <a:endParaRPr lang="it-IT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charset="2"/>
              <a:buNone/>
              <a:defRPr/>
            </a:pPr>
            <a:r>
              <a:rPr lang="en-GB" sz="2000">
                <a:latin typeface="Times New Roman" pitchFamily="18" charset="0"/>
                <a:cs typeface="Times New Roman" pitchFamily="18" charset="0"/>
              </a:rPr>
              <a:t>6- Exclusively homosexual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</a:t>
            </a:r>
            <a:endParaRPr lang="en-GB" sz="2400"/>
          </a:p>
          <a:p>
            <a:pPr eaLnBrk="1" hangingPunct="1">
              <a:buFont typeface="Wingdings" charset="2"/>
              <a:buChar char="n"/>
              <a:defRPr/>
            </a:pPr>
            <a:endParaRPr lang="it-IT" sz="2800"/>
          </a:p>
        </p:txBody>
      </p:sp>
      <p:pic>
        <p:nvPicPr>
          <p:cNvPr id="11268" name="Picture 4" descr="[picture of Heterosexual-Homosexual Rating Scale]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5715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997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i="1">
                <a:latin typeface="Times New Roman" pitchFamily="18" charset="0"/>
              </a:rPr>
              <a:t>The Klein Sexual Orientation Grid –</a:t>
            </a:r>
            <a:r>
              <a:rPr lang="it-IT" sz="4000">
                <a:latin typeface="Times New Roman" pitchFamily="18" charset="0"/>
              </a:rPr>
              <a:t> </a:t>
            </a:r>
            <a:br>
              <a:rPr lang="it-IT" sz="4000">
                <a:latin typeface="Times New Roman" pitchFamily="18" charset="0"/>
              </a:rPr>
            </a:br>
            <a:r>
              <a:rPr lang="it-IT" sz="4000">
                <a:latin typeface="Times New Roman" pitchFamily="18" charset="0"/>
              </a:rPr>
              <a:t>[Klein and Wolf 1985] </a:t>
            </a:r>
            <a:br>
              <a:rPr lang="en-GB" sz="4000" i="1">
                <a:latin typeface="Times New Roman" pitchFamily="18" charset="0"/>
              </a:rPr>
            </a:br>
            <a:endParaRPr lang="it-IT" sz="4000" i="1">
              <a:latin typeface="Times New Roman" pitchFamily="18" charset="0"/>
            </a:endParaRP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876802"/>
        </p:xfrm>
        <a:graphic>
          <a:graphicData uri="http://schemas.openxmlformats.org/drawingml/2006/table">
            <a:tbl>
              <a:tblPr/>
              <a:tblGrid>
                <a:gridCol w="469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Passato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Presente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Ideale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Attrazione sessuale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Comportamento sessuale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Fantasie sessuali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Preferenze emozionali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E. Preferenze sociali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F. Auto-identificazione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G. Stile di vita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F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89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033E4D4-29D6-4662-BA8A-60F946ACE0C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Rettangolo 4"/>
          <p:cNvSpPr/>
          <p:nvPr/>
        </p:nvSpPr>
        <p:spPr>
          <a:xfrm>
            <a:off x="914400" y="2514600"/>
            <a:ext cx="70104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https://wbl.worldbank.org/en/wbl</a:t>
            </a:r>
          </a:p>
        </p:txBody>
      </p:sp>
    </p:spTree>
    <p:extLst>
      <p:ext uri="{BB962C8B-B14F-4D97-AF65-F5344CB8AC3E}">
        <p14:creationId xmlns:p14="http://schemas.microsoft.com/office/powerpoint/2010/main" val="3356026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i="1" u="sng">
                <a:latin typeface="Times New Roman" pitchFamily="18" charset="0"/>
              </a:rPr>
              <a:t>L’identità sessuale: un processo evolutivo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267200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  <a:defRPr/>
            </a:pPr>
            <a:endParaRPr lang="it-IT" sz="3000" i="1" u="sng">
              <a:latin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it-IT" sz="3600">
                <a:latin typeface="Times New Roman" pitchFamily="18" charset="0"/>
              </a:rPr>
              <a:t>È il risultato della mediazione fra corpo, identità di sé, norme e modelli sociali</a:t>
            </a:r>
          </a:p>
          <a:p>
            <a:pPr eaLnBrk="1" hangingPunct="1">
              <a:buFontTx/>
              <a:buChar char="-"/>
              <a:defRPr/>
            </a:pPr>
            <a:r>
              <a:rPr lang="it-IT" sz="3600">
                <a:latin typeface="Times New Roman" pitchFamily="18" charset="0"/>
              </a:rPr>
              <a:t>È sempre meno etero-normata; essa è un processo di costruzione di senso auto-diretto dall’individuo</a:t>
            </a:r>
          </a:p>
        </p:txBody>
      </p:sp>
    </p:spTree>
    <p:extLst>
      <p:ext uri="{BB962C8B-B14F-4D97-AF65-F5344CB8AC3E}">
        <p14:creationId xmlns:p14="http://schemas.microsoft.com/office/powerpoint/2010/main" val="12190651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it-IT" sz="3400" dirty="0">
                <a:latin typeface="Times New Roman" pitchFamily="18" charset="0"/>
              </a:rPr>
              <a:t>Rientra nella natura “aperta” dell’identità di sé  e del percorso biografico dell’individuo</a:t>
            </a:r>
          </a:p>
          <a:p>
            <a:pPr eaLnBrk="1" hangingPunct="1">
              <a:buFontTx/>
              <a:buChar char="-"/>
              <a:defRPr/>
            </a:pPr>
            <a:r>
              <a:rPr lang="it-IT" sz="3400" dirty="0">
                <a:latin typeface="Times New Roman" pitchFamily="18" charset="0"/>
              </a:rPr>
              <a:t>Essa è “fluida” perché da un lato più contingente, indeterminata; dall’altro perché luogo di produzione di senso sempre più differenziato</a:t>
            </a:r>
          </a:p>
          <a:p>
            <a:pPr eaLnBrk="1" hangingPunct="1">
              <a:buFont typeface="Wingdings" charset="2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37257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Sezioni da studiare ai fini della </a:t>
            </a:r>
            <a:r>
              <a:rPr lang="it-IT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prova scritta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763000" cy="5105400"/>
          </a:xfrm>
        </p:spPr>
        <p:txBody>
          <a:bodyPr/>
          <a:lstStyle/>
          <a:p>
            <a:pPr marL="0" indent="0">
              <a:buNone/>
            </a:pP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 edizione del testo (2015)</a:t>
            </a:r>
          </a:p>
          <a:p>
            <a:pPr marL="0" indent="0">
              <a:buNone/>
            </a:pPr>
            <a:r>
              <a:rPr lang="it-IT" sz="2000" dirty="0"/>
              <a:t>Cap. 8 Genere e sessualità</a:t>
            </a:r>
          </a:p>
          <a:p>
            <a:pPr marL="0" indent="0">
              <a:buNone/>
            </a:pPr>
            <a:r>
              <a:rPr lang="it-IT" sz="2000" dirty="0"/>
              <a:t>In questa edizione, nel paragrafo 8.15 «Machilità» manca una parte. Tale parte è scaricabile nella pagina web dell’insegnamento di Sociologia (File: «Integrazione al cap. 8 paragrafo 8.1.5 per Edizione 2015») </a:t>
            </a:r>
          </a:p>
          <a:p>
            <a:pPr marL="0" indent="0">
              <a:buNone/>
            </a:pP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 edizione del testo (2018)</a:t>
            </a:r>
          </a:p>
          <a:p>
            <a:pPr marL="0" indent="0">
              <a:buNone/>
            </a:pPr>
            <a:r>
              <a:rPr lang="it-IT" sz="2000" dirty="0"/>
              <a:t>Cap. 8 Genere e sessualità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C43297D-A97E-4CC6-89BC-5F34992CD95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4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err="1"/>
              <a:t>Biologia</a:t>
            </a:r>
            <a:r>
              <a:rPr lang="en-US" sz="4000" dirty="0"/>
              <a:t> and </a:t>
            </a:r>
            <a:r>
              <a:rPr lang="en-US" sz="4000" dirty="0" err="1"/>
              <a:t>Cultura</a:t>
            </a:r>
            <a:r>
              <a:rPr lang="en-US" sz="4000" dirty="0"/>
              <a:t>: </a:t>
            </a:r>
            <a:br>
              <a:rPr lang="en-US" sz="4000" dirty="0"/>
            </a:br>
            <a:r>
              <a:rPr lang="en-US" sz="4000" dirty="0" err="1"/>
              <a:t>Sesso</a:t>
            </a:r>
            <a:r>
              <a:rPr lang="en-US" sz="4000" dirty="0"/>
              <a:t> e </a:t>
            </a:r>
            <a:r>
              <a:rPr lang="en-US" sz="4000" dirty="0" err="1"/>
              <a:t>Genere</a:t>
            </a:r>
            <a:r>
              <a:rPr lang="en-US" sz="4000" dirty="0"/>
              <a:t>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sesso</a:t>
            </a:r>
            <a:r>
              <a:rPr lang="en-US" dirty="0"/>
              <a:t> (</a:t>
            </a:r>
            <a:r>
              <a:rPr lang="en-US" dirty="0" err="1"/>
              <a:t>biologico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Caratteri</a:t>
            </a:r>
            <a:r>
              <a:rPr lang="en-US" dirty="0"/>
              <a:t> </a:t>
            </a:r>
            <a:r>
              <a:rPr lang="en-US" dirty="0" err="1"/>
              <a:t>sessuali</a:t>
            </a:r>
            <a:r>
              <a:rPr lang="en-US" dirty="0"/>
              <a:t> </a:t>
            </a:r>
            <a:r>
              <a:rPr lang="en-US" dirty="0" err="1"/>
              <a:t>primari</a:t>
            </a:r>
            <a:r>
              <a:rPr lang="en-US" dirty="0"/>
              <a:t> — </a:t>
            </a:r>
            <a:r>
              <a:rPr lang="en-US" dirty="0" err="1"/>
              <a:t>direttamente</a:t>
            </a:r>
            <a:r>
              <a:rPr lang="en-US" dirty="0"/>
              <a:t> </a:t>
            </a:r>
            <a:r>
              <a:rPr lang="en-US" dirty="0" err="1"/>
              <a:t>coinvolti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riproduzione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Caratterin</a:t>
            </a:r>
            <a:r>
              <a:rPr lang="en-US" dirty="0"/>
              <a:t> </a:t>
            </a:r>
            <a:r>
              <a:rPr lang="en-US" dirty="0" err="1"/>
              <a:t>sessuali</a:t>
            </a:r>
            <a:r>
              <a:rPr lang="en-US" dirty="0"/>
              <a:t> </a:t>
            </a:r>
            <a:r>
              <a:rPr lang="en-US" dirty="0" err="1"/>
              <a:t>secondari</a:t>
            </a:r>
            <a:r>
              <a:rPr lang="en-US" dirty="0"/>
              <a:t>.</a:t>
            </a:r>
          </a:p>
          <a:p>
            <a:r>
              <a:rPr lang="en-US" dirty="0"/>
              <a:t>I </a:t>
            </a:r>
            <a:r>
              <a:rPr lang="en-US" dirty="0" err="1"/>
              <a:t>limiti</a:t>
            </a:r>
            <a:r>
              <a:rPr lang="en-US" dirty="0"/>
              <a:t> della </a:t>
            </a:r>
            <a:r>
              <a:rPr lang="en-US" dirty="0" err="1"/>
              <a:t>biologia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C49DD73-9AD3-4488-B63D-C8122125C7C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008438"/>
            <a:ext cx="48768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Sesso</a:t>
            </a:r>
            <a:endParaRPr lang="en-US" b="1" dirty="0"/>
          </a:p>
          <a:p>
            <a:pPr>
              <a:defRPr/>
            </a:pPr>
            <a:r>
              <a:rPr lang="en-US" dirty="0"/>
              <a:t>La </a:t>
            </a:r>
            <a:r>
              <a:rPr lang="en-US" dirty="0" err="1"/>
              <a:t>distinzione</a:t>
            </a:r>
            <a:r>
              <a:rPr lang="en-US" dirty="0"/>
              <a:t> </a:t>
            </a:r>
            <a:r>
              <a:rPr lang="en-US" dirty="0" err="1"/>
              <a:t>biologica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maschi</a:t>
            </a:r>
            <a:r>
              <a:rPr lang="en-US" dirty="0"/>
              <a:t> e </a:t>
            </a:r>
            <a:r>
              <a:rPr lang="en-US" dirty="0" err="1"/>
              <a:t>femmine</a:t>
            </a:r>
            <a:r>
              <a:rPr lang="en-US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151438"/>
            <a:ext cx="48768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Genere</a:t>
            </a:r>
            <a:endParaRPr lang="en-US" b="1" dirty="0"/>
          </a:p>
          <a:p>
            <a:pPr>
              <a:defRPr/>
            </a:pPr>
            <a:r>
              <a:rPr lang="en-US" dirty="0"/>
              <a:t>Le </a:t>
            </a:r>
            <a:r>
              <a:rPr lang="en-US" dirty="0" err="1"/>
              <a:t>aspettative</a:t>
            </a:r>
            <a:r>
              <a:rPr lang="en-US" dirty="0"/>
              <a:t> </a:t>
            </a:r>
            <a:r>
              <a:rPr lang="en-US" dirty="0" err="1"/>
              <a:t>culturali</a:t>
            </a:r>
            <a:r>
              <a:rPr lang="en-US" dirty="0"/>
              <a:t> </a:t>
            </a:r>
            <a:r>
              <a:rPr lang="en-US" dirty="0" err="1"/>
              <a:t>socialmente</a:t>
            </a:r>
            <a:r>
              <a:rPr lang="en-US" dirty="0"/>
              <a:t> </a:t>
            </a:r>
            <a:r>
              <a:rPr lang="en-US" dirty="0" err="1"/>
              <a:t>costruite</a:t>
            </a:r>
            <a:r>
              <a:rPr lang="en-US" dirty="0"/>
              <a:t>, associate </a:t>
            </a:r>
            <a:r>
              <a:rPr lang="en-US" dirty="0" err="1"/>
              <a:t>all’essere</a:t>
            </a:r>
            <a:r>
              <a:rPr lang="en-US" dirty="0"/>
              <a:t> </a:t>
            </a:r>
            <a:r>
              <a:rPr lang="en-US" dirty="0" err="1"/>
              <a:t>uomo</a:t>
            </a:r>
            <a:r>
              <a:rPr lang="en-US" dirty="0"/>
              <a:t> o donna.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4114800"/>
            <a:ext cx="25908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Persone</a:t>
            </a:r>
            <a:r>
              <a:rPr lang="en-US" b="1" dirty="0"/>
              <a:t> </a:t>
            </a:r>
            <a:r>
              <a:rPr lang="en-US" b="1" dirty="0" err="1"/>
              <a:t>intersessuate</a:t>
            </a:r>
            <a:endParaRPr lang="en-US" b="1" dirty="0"/>
          </a:p>
          <a:p>
            <a:pPr>
              <a:defRPr/>
            </a:pPr>
            <a:r>
              <a:rPr lang="en-US" dirty="0" err="1"/>
              <a:t>Persone</a:t>
            </a:r>
            <a:r>
              <a:rPr lang="en-US" dirty="0"/>
              <a:t> </a:t>
            </a:r>
            <a:r>
              <a:rPr lang="en-US" dirty="0" err="1"/>
              <a:t>nate</a:t>
            </a:r>
            <a:r>
              <a:rPr lang="en-US" dirty="0"/>
              <a:t> con </a:t>
            </a:r>
            <a:r>
              <a:rPr lang="en-US" dirty="0" err="1"/>
              <a:t>un’anatomia</a:t>
            </a:r>
            <a:r>
              <a:rPr lang="en-US" dirty="0"/>
              <a:t> </a:t>
            </a:r>
            <a:r>
              <a:rPr lang="en-US" dirty="0" err="1"/>
              <a:t>sessuale</a:t>
            </a:r>
            <a:r>
              <a:rPr lang="en-US" dirty="0"/>
              <a:t> o </a:t>
            </a:r>
            <a:r>
              <a:rPr lang="en-US" dirty="0" err="1"/>
              <a:t>riproduttiva</a:t>
            </a:r>
            <a:r>
              <a:rPr lang="en-US" dirty="0"/>
              <a:t> </a:t>
            </a:r>
            <a:r>
              <a:rPr lang="en-US" dirty="0" err="1"/>
              <a:t>ambigua</a:t>
            </a:r>
            <a:r>
              <a:rPr lang="en-US" dirty="0"/>
              <a:t>.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6767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200" dirty="0" err="1"/>
              <a:t>Biologia</a:t>
            </a:r>
            <a:r>
              <a:rPr lang="en-US" sz="3200" dirty="0"/>
              <a:t> and </a:t>
            </a:r>
            <a:r>
              <a:rPr lang="en-US" sz="3200" dirty="0" err="1"/>
              <a:t>Cultura</a:t>
            </a:r>
            <a:r>
              <a:rPr lang="en-US" sz="3200" dirty="0"/>
              <a:t>: </a:t>
            </a:r>
            <a:r>
              <a:rPr lang="en-US" sz="3200" dirty="0" err="1"/>
              <a:t>Sesso</a:t>
            </a:r>
            <a:r>
              <a:rPr lang="en-US" sz="3200" dirty="0"/>
              <a:t> e </a:t>
            </a:r>
            <a:r>
              <a:rPr lang="en-US" sz="3200" dirty="0" err="1"/>
              <a:t>Genere</a:t>
            </a:r>
            <a:r>
              <a:rPr lang="en-US" sz="3200" dirty="0"/>
              <a:t> (1)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3502025" cy="4495800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genere</a:t>
            </a:r>
            <a:r>
              <a:rPr lang="en-US" dirty="0"/>
              <a:t> come </a:t>
            </a:r>
            <a:r>
              <a:rPr lang="en-US" dirty="0" err="1"/>
              <a:t>costruzione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Il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diverse </a:t>
            </a:r>
            <a:r>
              <a:rPr lang="en-US" dirty="0" err="1"/>
              <a:t>epoche</a:t>
            </a:r>
            <a:r>
              <a:rPr lang="en-US" dirty="0"/>
              <a:t> </a:t>
            </a:r>
            <a:r>
              <a:rPr lang="en-US" dirty="0" err="1"/>
              <a:t>storiche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Il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differenti</a:t>
            </a:r>
            <a:r>
              <a:rPr lang="en-US" dirty="0"/>
              <a:t> culture.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EACCAD4-850C-480E-840F-1C3EE5D9515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90600"/>
            <a:ext cx="4021667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4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err="1"/>
              <a:t>Biologia</a:t>
            </a:r>
            <a:r>
              <a:rPr lang="en-US" sz="4000" dirty="0"/>
              <a:t> and </a:t>
            </a:r>
            <a:r>
              <a:rPr lang="en-US" sz="4000" dirty="0" err="1"/>
              <a:t>Cultura</a:t>
            </a:r>
            <a:r>
              <a:rPr lang="en-US" sz="4000" dirty="0"/>
              <a:t>: </a:t>
            </a:r>
            <a:br>
              <a:rPr lang="en-US" sz="4000" dirty="0"/>
            </a:br>
            <a:r>
              <a:rPr lang="en-US" sz="4000" dirty="0" err="1"/>
              <a:t>Sesso</a:t>
            </a:r>
            <a:r>
              <a:rPr lang="en-US" sz="4000" dirty="0"/>
              <a:t> e </a:t>
            </a:r>
            <a:r>
              <a:rPr lang="en-US" sz="4000" dirty="0" err="1"/>
              <a:t>Genere</a:t>
            </a:r>
            <a:r>
              <a:rPr lang="en-US" sz="4000" dirty="0"/>
              <a:t> (3)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/>
              <a:t>Identità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e </a:t>
            </a:r>
            <a:r>
              <a:rPr lang="en-US" dirty="0" err="1"/>
              <a:t>persone</a:t>
            </a:r>
            <a:r>
              <a:rPr lang="en-US" dirty="0"/>
              <a:t> transgender</a:t>
            </a:r>
          </a:p>
          <a:p>
            <a:pPr lvl="2"/>
            <a:r>
              <a:rPr lang="en-US" dirty="0" err="1"/>
              <a:t>Espressività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: la </a:t>
            </a:r>
            <a:r>
              <a:rPr lang="en-US" dirty="0" err="1"/>
              <a:t>comunicazione</a:t>
            </a:r>
            <a:r>
              <a:rPr lang="en-US" dirty="0"/>
              <a:t> </a:t>
            </a:r>
            <a:r>
              <a:rPr lang="en-US" dirty="0" err="1"/>
              <a:t>dell’identità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persona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altre</a:t>
            </a:r>
            <a:r>
              <a:rPr lang="en-US" dirty="0"/>
              <a:t>, </a:t>
            </a:r>
            <a:r>
              <a:rPr lang="en-US" dirty="0" err="1"/>
              <a:t>attraverso</a:t>
            </a:r>
            <a:r>
              <a:rPr lang="en-US" dirty="0"/>
              <a:t> </a:t>
            </a:r>
            <a:r>
              <a:rPr lang="en-US" dirty="0" err="1"/>
              <a:t>comportamenti</a:t>
            </a:r>
            <a:r>
              <a:rPr lang="en-US" dirty="0"/>
              <a:t>, </a:t>
            </a:r>
            <a:r>
              <a:rPr lang="en-US" dirty="0" err="1"/>
              <a:t>vestiti</a:t>
            </a:r>
            <a:r>
              <a:rPr lang="en-US" dirty="0"/>
              <a:t>, </a:t>
            </a:r>
            <a:r>
              <a:rPr lang="en-US" dirty="0" err="1"/>
              <a:t>acconciature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altro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C0C9285-BF73-4F0D-91BA-46E4F35D433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3505200"/>
            <a:ext cx="51054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Persone</a:t>
            </a:r>
            <a:r>
              <a:rPr lang="en-US" b="1" dirty="0"/>
              <a:t> transgender </a:t>
            </a:r>
          </a:p>
          <a:p>
            <a:pPr>
              <a:defRPr/>
            </a:pPr>
            <a:r>
              <a:rPr lang="en-US" dirty="0" err="1"/>
              <a:t>Individui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indentificano</a:t>
            </a:r>
            <a:r>
              <a:rPr lang="en-US" dirty="0"/>
              <a:t> con un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diverso</a:t>
            </a:r>
            <a:r>
              <a:rPr lang="en-US" dirty="0"/>
              <a:t> </a:t>
            </a:r>
            <a:r>
              <a:rPr lang="en-US" dirty="0" err="1"/>
              <a:t>dal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</a:t>
            </a:r>
            <a:r>
              <a:rPr lang="en-US" dirty="0" err="1"/>
              <a:t>sesso</a:t>
            </a:r>
            <a:r>
              <a:rPr lang="en-US" dirty="0"/>
              <a:t> </a:t>
            </a:r>
            <a:r>
              <a:rPr lang="en-US" dirty="0" err="1"/>
              <a:t>biologico</a:t>
            </a:r>
            <a:r>
              <a:rPr lang="en-US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0" y="4846638"/>
            <a:ext cx="5029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Transessuale</a:t>
            </a:r>
            <a:endParaRPr lang="en-US" b="1" dirty="0"/>
          </a:p>
          <a:p>
            <a:pPr>
              <a:defRPr/>
            </a:pPr>
            <a:r>
              <a:rPr lang="en-US" dirty="0" err="1"/>
              <a:t>Persone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ricorrono</a:t>
            </a:r>
            <a:r>
              <a:rPr lang="en-US" dirty="0"/>
              <a:t> </a:t>
            </a:r>
            <a:r>
              <a:rPr lang="en-US" dirty="0" err="1"/>
              <a:t>agli</a:t>
            </a:r>
            <a:r>
              <a:rPr lang="en-US" dirty="0"/>
              <a:t> </a:t>
            </a:r>
            <a:r>
              <a:rPr lang="en-US" dirty="0" err="1"/>
              <a:t>interventi</a:t>
            </a:r>
            <a:r>
              <a:rPr lang="en-US" dirty="0"/>
              <a:t> </a:t>
            </a:r>
            <a:r>
              <a:rPr lang="en-US" dirty="0" err="1"/>
              <a:t>chirurgici</a:t>
            </a:r>
            <a:r>
              <a:rPr lang="en-US" dirty="0"/>
              <a:t> per </a:t>
            </a:r>
            <a:r>
              <a:rPr lang="en-US" dirty="0" err="1"/>
              <a:t>adeguare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</a:t>
            </a:r>
            <a:r>
              <a:rPr lang="en-US" dirty="0" err="1"/>
              <a:t>sesso</a:t>
            </a:r>
            <a:r>
              <a:rPr lang="en-US" dirty="0"/>
              <a:t> </a:t>
            </a:r>
            <a:r>
              <a:rPr lang="en-US" dirty="0" err="1"/>
              <a:t>biologico</a:t>
            </a:r>
            <a:r>
              <a:rPr lang="en-US" dirty="0"/>
              <a:t> al </a:t>
            </a:r>
            <a:r>
              <a:rPr lang="en-US" dirty="0" err="1"/>
              <a:t>genere</a:t>
            </a:r>
            <a:r>
              <a:rPr lang="en-US" dirty="0"/>
              <a:t> verso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quale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identificano</a:t>
            </a:r>
            <a:r>
              <a:rPr lang="en-US" dirty="0"/>
              <a:t>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1942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err="1"/>
              <a:t>Biologia</a:t>
            </a:r>
            <a:r>
              <a:rPr lang="en-US" sz="4000" dirty="0"/>
              <a:t> and </a:t>
            </a:r>
            <a:r>
              <a:rPr lang="en-US" sz="4000" dirty="0" err="1"/>
              <a:t>Cultura</a:t>
            </a:r>
            <a:r>
              <a:rPr lang="en-US" sz="4000" dirty="0"/>
              <a:t>: </a:t>
            </a:r>
            <a:br>
              <a:rPr lang="en-US" sz="4000" dirty="0"/>
            </a:br>
            <a:r>
              <a:rPr lang="en-US" sz="4000" dirty="0" err="1"/>
              <a:t>Sesso</a:t>
            </a:r>
            <a:r>
              <a:rPr lang="en-US" sz="4000" dirty="0"/>
              <a:t> e </a:t>
            </a:r>
            <a:r>
              <a:rPr lang="en-US" sz="4000" dirty="0" err="1"/>
              <a:t>Genere</a:t>
            </a:r>
            <a:r>
              <a:rPr lang="en-US" sz="4000" dirty="0"/>
              <a:t> (4)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/>
              <a:t>Maschilità</a:t>
            </a:r>
            <a:r>
              <a:rPr lang="en-US" dirty="0"/>
              <a:t>.</a:t>
            </a:r>
          </a:p>
          <a:p>
            <a:r>
              <a:rPr lang="en-US" dirty="0" err="1"/>
              <a:t>Differenze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genere</a:t>
            </a:r>
            <a:r>
              <a:rPr lang="en-US" dirty="0"/>
              <a:t> e </a:t>
            </a:r>
            <a:r>
              <a:rPr lang="en-US" dirty="0" err="1"/>
              <a:t>potere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Sessismo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AD101F4-7F7F-4592-9498-0811304CA47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3886200"/>
            <a:ext cx="54864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Sessismo</a:t>
            </a:r>
            <a:endParaRPr lang="en-US" b="1" dirty="0"/>
          </a:p>
          <a:p>
            <a:pPr>
              <a:defRPr/>
            </a:pPr>
            <a:r>
              <a:rPr lang="en-US" dirty="0" err="1"/>
              <a:t>L’ideologia</a:t>
            </a:r>
            <a:r>
              <a:rPr lang="en-US" dirty="0"/>
              <a:t> </a:t>
            </a:r>
            <a:r>
              <a:rPr lang="en-US" dirty="0" err="1"/>
              <a:t>secondo</a:t>
            </a:r>
            <a:r>
              <a:rPr lang="en-US" dirty="0"/>
              <a:t> la </a:t>
            </a:r>
            <a:r>
              <a:rPr lang="en-US" dirty="0" err="1"/>
              <a:t>quale</a:t>
            </a:r>
            <a:r>
              <a:rPr lang="en-US" dirty="0"/>
              <a:t> un </a:t>
            </a:r>
            <a:r>
              <a:rPr lang="en-US" dirty="0" err="1"/>
              <a:t>sesso</a:t>
            </a:r>
            <a:r>
              <a:rPr lang="en-US" dirty="0"/>
              <a:t> è </a:t>
            </a:r>
            <a:r>
              <a:rPr lang="en-US" dirty="0" err="1"/>
              <a:t>superiore</a:t>
            </a:r>
            <a:r>
              <a:rPr lang="en-US" dirty="0"/>
              <a:t> </a:t>
            </a:r>
            <a:r>
              <a:rPr lang="en-US" dirty="0" err="1"/>
              <a:t>all’altro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©2015, McGraw-Hill Education,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45386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229600" cy="5943600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  <a:defRPr/>
            </a:pPr>
            <a:r>
              <a:rPr lang="it-IT" altLang="it-IT" i="1" dirty="0">
                <a:latin typeface="Times New Roman" pitchFamily="18" charset="0"/>
              </a:rPr>
              <a:t>Genere e sessualità</a:t>
            </a:r>
          </a:p>
          <a:p>
            <a:pPr algn="ctr" eaLnBrk="1" hangingPunct="1">
              <a:buFont typeface="Wingdings" charset="2"/>
              <a:buNone/>
              <a:defRPr/>
            </a:pPr>
            <a:endParaRPr lang="it-IT" altLang="it-IT" i="1" dirty="0">
              <a:latin typeface="Times New Roman" pitchFamily="18" charset="0"/>
            </a:endParaRPr>
          </a:p>
          <a:p>
            <a:pPr algn="ctr" eaLnBrk="1" hangingPunct="1">
              <a:buFont typeface="Wingdings" charset="2"/>
              <a:buNone/>
              <a:defRPr/>
            </a:pPr>
            <a:endParaRPr lang="it-IT" altLang="it-IT" i="1" dirty="0">
              <a:latin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it-IT" altLang="it-IT" b="1" i="1" dirty="0">
                <a:latin typeface="Times New Roman" pitchFamily="18" charset="0"/>
              </a:rPr>
              <a:t>Il sesso biologico:</a:t>
            </a:r>
            <a:r>
              <a:rPr lang="it-IT" altLang="it-IT" i="1" dirty="0">
                <a:latin typeface="Times New Roman" pitchFamily="18" charset="0"/>
              </a:rPr>
              <a:t> </a:t>
            </a:r>
            <a:r>
              <a:rPr lang="it-IT" altLang="it-IT" dirty="0">
                <a:latin typeface="Times New Roman" pitchFamily="18" charset="0"/>
              </a:rPr>
              <a:t>caratteristiche fisiche</a:t>
            </a:r>
          </a:p>
          <a:p>
            <a:pPr eaLnBrk="1" hangingPunct="1">
              <a:buFontTx/>
              <a:buChar char="-"/>
              <a:defRPr/>
            </a:pPr>
            <a:r>
              <a:rPr lang="it-IT" altLang="it-IT" b="1" i="1" dirty="0">
                <a:latin typeface="Times New Roman" pitchFamily="18" charset="0"/>
              </a:rPr>
              <a:t>L’identità di genere</a:t>
            </a:r>
            <a:r>
              <a:rPr lang="it-IT" altLang="it-IT" dirty="0">
                <a:latin typeface="Times New Roman" pitchFamily="18" charset="0"/>
              </a:rPr>
              <a:t>: si riferisce alla percezione di se stessi, cioè al fatto che ci si senta maschi o femmine</a:t>
            </a:r>
          </a:p>
          <a:p>
            <a:pPr eaLnBrk="1" hangingPunct="1">
              <a:buFontTx/>
              <a:buChar char="-"/>
              <a:defRPr/>
            </a:pPr>
            <a:r>
              <a:rPr lang="it-IT" altLang="it-IT" b="1" i="1" dirty="0">
                <a:latin typeface="Times New Roman" pitchFamily="18" charset="0"/>
              </a:rPr>
              <a:t>L’ideale di genere</a:t>
            </a:r>
            <a:r>
              <a:rPr lang="it-IT" altLang="it-IT" dirty="0">
                <a:latin typeface="Times New Roman" pitchFamily="18" charset="0"/>
              </a:rPr>
              <a:t>: aspettative culturali relative ai comportamenti maschili e femminili</a:t>
            </a:r>
          </a:p>
          <a:p>
            <a:pPr eaLnBrk="1" hangingPunct="1">
              <a:buFontTx/>
              <a:buChar char="-"/>
              <a:defRPr/>
            </a:pPr>
            <a:r>
              <a:rPr lang="it-IT" altLang="it-IT" b="1" i="1" dirty="0">
                <a:latin typeface="Times New Roman" pitchFamily="18" charset="0"/>
              </a:rPr>
              <a:t>Il ruolo di genere</a:t>
            </a:r>
            <a:r>
              <a:rPr lang="it-IT" altLang="it-IT" dirty="0">
                <a:latin typeface="Times New Roman" pitchFamily="18" charset="0"/>
              </a:rPr>
              <a:t>: è il derivato della divisione sessuale del lavoro, dei diritti e delle responsabilità</a:t>
            </a:r>
          </a:p>
        </p:txBody>
      </p:sp>
    </p:spTree>
    <p:extLst>
      <p:ext uri="{BB962C8B-B14F-4D97-AF65-F5344CB8AC3E}">
        <p14:creationId xmlns:p14="http://schemas.microsoft.com/office/powerpoint/2010/main" val="2341639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638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it-IT" altLang="it-IT" sz="3100" i="1" dirty="0">
                <a:latin typeface="Times New Roman" pitchFamily="18" charset="0"/>
              </a:rPr>
              <a:t>Identità di genere</a:t>
            </a:r>
            <a:r>
              <a:rPr lang="it-IT" altLang="it-IT" sz="3100" dirty="0">
                <a:latin typeface="Times New Roman" pitchFamily="18" charset="0"/>
              </a:rPr>
              <a:t>: si costituisce sulla base di determinanti sociali e culturali elaborate in un certo sistema di relazioni, sedimentate in pratiche,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it-IT" altLang="it-IT" sz="3100" dirty="0">
                <a:latin typeface="Times New Roman" pitchFamily="18" charset="0"/>
              </a:rPr>
              <a:t> comportamenti ed aspettative sociali che tradizionalmente vengono ascritte alla categoria distintiva maschio/femmina. Il genere è dunque una costruzione sociale e culturale, che tuttavia fa sempre più riferimento «ai significati molteplici e contraddittori attribuiti alla differenza sessuale» [Scott 1988: 2].</a:t>
            </a:r>
          </a:p>
          <a:p>
            <a:pPr eaLnBrk="1" hangingPunct="1">
              <a:lnSpc>
                <a:spcPct val="80000"/>
              </a:lnSpc>
              <a:buFont typeface="Wingdings" charset="2"/>
              <a:buChar char="n"/>
              <a:defRPr/>
            </a:pPr>
            <a:r>
              <a:rPr lang="it-IT" altLang="it-IT" sz="2800" dirty="0">
                <a:latin typeface="Times New Roman" pitchFamily="18" charset="0"/>
              </a:rPr>
              <a:t>è costituita dagli stereotipi socialmente elaborati che discriminano l’appartenenza ad un genere piuttosto che all’altro, ai quali ogni soggetto è socializzato e verso i quali può decidere se aderire o meno</a:t>
            </a:r>
          </a:p>
          <a:p>
            <a:pPr eaLnBrk="1" hangingPunct="1">
              <a:lnSpc>
                <a:spcPct val="80000"/>
              </a:lnSpc>
              <a:buFont typeface="Wingdings" charset="2"/>
              <a:buChar char="n"/>
              <a:defRPr/>
            </a:pPr>
            <a:endParaRPr lang="it-IT" altLang="it-IT" sz="31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360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APTER 1: &amp;#x0D;&amp;#x0A;SOCIOLOGY IN A CHANGING WORLD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ociology in Changing Times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Sociology in Changing Times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What Is Sociology?&amp;quot;&quot;/&gt;&lt;property id=&quot;20307&quot; value=&quot;257&quot;/&gt;&lt;/object&gt;&lt;object type=&quot;3&quot; unique_id=&quot;10008&quot;&gt;&lt;property id=&quot;20148&quot; value=&quot;5&quot;/&gt;&lt;property id=&quot;20300&quot; value=&quot;Slide 5 - &amp;quot;What Is Sociology?&amp;quot;&quot;/&gt;&lt;property id=&quot;20307&quot; value=&quot;281&quot;/&gt;&lt;/object&gt;&lt;object type=&quot;3&quot; unique_id=&quot;10009&quot;&gt;&lt;property id=&quot;20148&quot; value=&quot;5&quot;/&gt;&lt;property id=&quot;20300&quot; value=&quot;Slide 6 - &amp;quot;Sociology’s Historical and &amp;#x0D;&amp;#x0A;Social Context&amp;quot;&quot;/&gt;&lt;property id=&quot;20307&quot; value=&quot;258&quot;/&gt;&lt;/object&gt;&lt;object type=&quot;3&quot; unique_id=&quot;10010&quot;&gt;&lt;property id=&quot;20148&quot; value=&quot;5&quot;/&gt;&lt;property id=&quot;20300&quot; value=&quot;Slide 7 - &amp;quot;Sociology’s Historical and &amp;#x0D;&amp;#x0A;Social Context&amp;quot;&quot;/&gt;&lt;property id=&quot;20307&quot; value=&quot;273&quot;/&gt;&lt;/object&gt;&lt;object type=&quot;3&quot; unique_id=&quot;10011&quot;&gt;&lt;property id=&quot;20148&quot; value=&quot;5&quot;/&gt;&lt;property id=&quot;20300&quot; value=&quot;Slide 8 - &amp;quot;Sociology’s Historical and &amp;#x0D;&amp;#x0A;Social Context&amp;quot;&quot;/&gt;&lt;property id=&quot;20307&quot; value=&quot;270&quot;/&gt;&lt;/object&gt;&lt;object type=&quot;3&quot; unique_id=&quot;10012&quot;&gt;&lt;property id=&quot;20148&quot; value=&quot;5&quot;/&gt;&lt;property id=&quot;20300&quot; value=&quot;Slide 9 - &amp;quot;Foundations of &amp;#x0D;&amp;#x0A;Sociological Thought&amp;quot;&quot;/&gt;&lt;property id=&quot;20307&quot; value=&quot;259&quot;/&gt;&lt;/object&gt;&lt;object type=&quot;3&quot; unique_id=&quot;10013&quot;&gt;&lt;property id=&quot;20148&quot; value=&quot;5&quot;/&gt;&lt;property id=&quot;20300&quot; value=&quot;Slide 10&quot;/&gt;&lt;property id=&quot;20307&quot; value=&quot;260&quot;/&gt;&lt;/object&gt;&lt;object type=&quot;3&quot; unique_id=&quot;10014&quot;&gt;&lt;property id=&quot;20148&quot; value=&quot;5&quot;/&gt;&lt;property id=&quot;20300&quot; value=&quot;Slide 11&quot;/&gt;&lt;property id=&quot;20307&quot; value=&quot;274&quot;/&gt;&lt;/object&gt;&lt;object type=&quot;3&quot; unique_id=&quot;10015&quot;&gt;&lt;property id=&quot;20148&quot; value=&quot;5&quot;/&gt;&lt;property id=&quot;20300&quot; value=&quot;Slide 12&quot;/&gt;&lt;property id=&quot;20307&quot; value=&quot;275&quot;/&gt;&lt;/object&gt;&lt;object type=&quot;3&quot; unique_id=&quot;10016&quot;&gt;&lt;property id=&quot;20148&quot; value=&quot;5&quot;/&gt;&lt;property id=&quot;20300&quot; value=&quot;Slide 13&quot;/&gt;&lt;property id=&quot;20307&quot; value=&quot;261&quot;/&gt;&lt;/object&gt;&lt;object type=&quot;3&quot; unique_id=&quot;10017&quot;&gt;&lt;property id=&quot;20148&quot; value=&quot;5&quot;/&gt;&lt;property id=&quot;20300&quot; value=&quot;Slide 14 - &amp;quot;Sociology’s Diverse Theories&amp;quot;&quot;/&gt;&lt;property id=&quot;20307&quot; value=&quot;262&quot;/&gt;&lt;/object&gt;&lt;object type=&quot;3&quot; unique_id=&quot;10018&quot;&gt;&lt;property id=&quot;20148&quot; value=&quot;5&quot;/&gt;&lt;property id=&quot;20300&quot; value=&quot;Slide 15 - &amp;quot;Sociology’s Diverse Theories&amp;quot;&quot;/&gt;&lt;property id=&quot;20307&quot; value=&quot;276&quot;/&gt;&lt;/object&gt;&lt;object type=&quot;3&quot; unique_id=&quot;10019&quot;&gt;&lt;property id=&quot;20148&quot; value=&quot;5&quot;/&gt;&lt;property id=&quot;20300&quot; value=&quot;Slide 16 - &amp;quot;Sociology’s Diverse Theories&amp;quot;&quot;/&gt;&lt;property id=&quot;20307&quot; value=&quot;263&quot;/&gt;&lt;/object&gt;&lt;object type=&quot;3&quot; unique_id=&quot;10020&quot;&gt;&lt;property id=&quot;20148&quot; value=&quot;5&quot;/&gt;&lt;property id=&quot;20300&quot; value=&quot;Slide 17 - &amp;quot;Sociology’s Diverse Theories&amp;quot;&quot;/&gt;&lt;property id=&quot;20307&quot; value=&quot;277&quot;/&gt;&lt;/object&gt;&lt;object type=&quot;3&quot; unique_id=&quot;10021&quot;&gt;&lt;property id=&quot;20148&quot; value=&quot;5&quot;/&gt;&lt;property id=&quot;20300&quot; value=&quot;Slide 18 - &amp;quot;Major Theoretical Perspectives&amp;quot;&quot;/&gt;&lt;property id=&quot;20307&quot; value=&quot;280&quot;/&gt;&lt;/object&gt;&lt;object type=&quot;3&quot; unique_id=&quot;10022&quot;&gt;&lt;property id=&quot;20148&quot; value=&quot;5&quot;/&gt;&lt;property id=&quot;20300&quot; value=&quot;Slide 19 - &amp;quot;Sociology’s Common Ground&amp;quot;&quot;/&gt;&lt;property id=&quot;20307&quot; value=&quot;264&quot;/&gt;&lt;/object&gt;&lt;object type=&quot;3&quot; unique_id=&quot;10023&quot;&gt;&lt;property id=&quot;20148&quot; value=&quot;5&quot;/&gt;&lt;property id=&quot;20300&quot; value=&quot;Slide 20 - &amp;quot;Sociology’s Common Ground&amp;quot;&quot;/&gt;&lt;property id=&quot;20307&quot; value=&quot;278&quot;/&gt;&lt;/object&gt;&lt;object type=&quot;3&quot; unique_id=&quot;10024&quot;&gt;&lt;property id=&quot;20148&quot; value=&quot;5&quot;/&gt;&lt;property id=&quot;20300&quot; value=&quot;Slide 21 - &amp;quot;In Transition:&amp;quot;&quot;/&gt;&lt;property id=&quot;20307&quot; value=&quot;265&quot;/&gt;&lt;/object&gt;&lt;object type=&quot;3&quot; unique_id=&quot;10025&quot;&gt;&lt;property id=&quot;20148&quot; value=&quot;5&quot;/&gt;&lt;property id=&quot;20300&quot; value=&quot;Slide 22 - &amp;quot;In Transition:&amp;quot;&quot;/&gt;&lt;property id=&quot;20307&quot; value=&quot;269&quot;/&gt;&lt;/object&gt;&lt;object type=&quot;3&quot; unique_id=&quot;10026&quot;&gt;&lt;property id=&quot;20148&quot; value=&quot;5&quot;/&gt;&lt;property id=&quot;20300&quot; value=&quot;Slide 23 - &amp;quot;Sociology Works:&amp;quot;&quot;/&gt;&lt;property id=&quot;20307&quot; value=&quot;266&quot;/&gt;&lt;/object&gt;&lt;object type=&quot;3&quot; unique_id=&quot;10027&quot;&gt;&lt;property id=&quot;20148&quot; value=&quot;5&quot;/&gt;&lt;property id=&quot;20300&quot; value=&quot;Slide 24 - &amp;quot;Through a Sociological Lens:&amp;quot;&quot;/&gt;&lt;property id=&quot;20307&quot; value=&quot;267&quot;/&gt;&lt;/object&gt;&lt;object type=&quot;3&quot; unique_id=&quot;10028&quot;&gt;&lt;property id=&quot;20148&quot; value=&quot;5&quot;/&gt;&lt;property id=&quot;20300&quot; value=&quot;Slide 25 - &amp;quot;Sociology Matters:&amp;quot;&quot;/&gt;&lt;property id=&quot;20307&quot; value=&quot;268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9BBB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1F497D"/>
    </a:hlink>
    <a:folHlink>
      <a:srgbClr val="9BBB5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753</TotalTime>
  <Words>1696</Words>
  <Application>Microsoft Office PowerPoint</Application>
  <PresentationFormat>Presentazione su schermo (4:3)</PresentationFormat>
  <Paragraphs>246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Wingdings 2</vt:lpstr>
      <vt:lpstr>Median</vt:lpstr>
      <vt:lpstr>Capitolo 8:  Genere e sessualitÀ</vt:lpstr>
      <vt:lpstr>Presentazione standard di PowerPoint</vt:lpstr>
      <vt:lpstr>Presentazione standard di PowerPoint</vt:lpstr>
      <vt:lpstr>Biologia and Cultura:  Sesso e Genere (1)</vt:lpstr>
      <vt:lpstr>Biologia and Cultura: Sesso e Genere (1)</vt:lpstr>
      <vt:lpstr>Biologia and Cultura:  Sesso e Genere (3)</vt:lpstr>
      <vt:lpstr>Biologia and Cultura:  Sesso e Genere (4)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socializzazione di genere nel contesto culturale (1)</vt:lpstr>
      <vt:lpstr>La socializzazione di genere nel contesto culturale (2)</vt:lpstr>
      <vt:lpstr>La socializzazione di genere nel contesto culturale (3)</vt:lpstr>
      <vt:lpstr>Presentazione standard di PowerPoint</vt:lpstr>
      <vt:lpstr>Cultura, potere e disuguaglianze di genere (1)</vt:lpstr>
      <vt:lpstr>Cultura, potere e disuguaglianze di genere (2)</vt:lpstr>
      <vt:lpstr>Cultura, potere e disuguaglianze di genere (2)</vt:lpstr>
      <vt:lpstr>Cultura, potere e disuguaglianze di genere (3)</vt:lpstr>
      <vt:lpstr>Presentazione standard di PowerPoint</vt:lpstr>
      <vt:lpstr>La sessualità (1)</vt:lpstr>
      <vt:lpstr>La sessualità (3)</vt:lpstr>
      <vt:lpstr>La sessualità (4)</vt:lpstr>
      <vt:lpstr>Contrastare le disuguaglianze basate sul genere e sull’orientamento sessuale</vt:lpstr>
      <vt:lpstr>Presentazione standard di PowerPoint</vt:lpstr>
      <vt:lpstr>Sessualità come continuum? La scala di Kinsey  </vt:lpstr>
      <vt:lpstr>The Klein Sexual Orientation Grid –  [Klein and Wolf 1985]  </vt:lpstr>
      <vt:lpstr>L’identità sessuale: un processo evolutivo</vt:lpstr>
      <vt:lpstr>Presentazione standard di PowerPoint</vt:lpstr>
      <vt:lpstr>Sezioni da studiare ai fini della prova scritta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bekbek</dc:creator>
  <cp:lastModifiedBy>alessia.bertolazzi@unimc.it</cp:lastModifiedBy>
  <cp:revision>88</cp:revision>
  <dcterms:created xsi:type="dcterms:W3CDTF">2011-08-15T14:37:04Z</dcterms:created>
  <dcterms:modified xsi:type="dcterms:W3CDTF">2022-11-02T13:50:10Z</dcterms:modified>
</cp:coreProperties>
</file>