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3"/>
  </p:notesMasterIdLst>
  <p:sldIdLst>
    <p:sldId id="256" r:id="rId2"/>
    <p:sldId id="271" r:id="rId3"/>
    <p:sldId id="307" r:id="rId4"/>
    <p:sldId id="328" r:id="rId5"/>
    <p:sldId id="309" r:id="rId6"/>
    <p:sldId id="310" r:id="rId7"/>
    <p:sldId id="311" r:id="rId8"/>
    <p:sldId id="313" r:id="rId9"/>
    <p:sldId id="314" r:id="rId10"/>
    <p:sldId id="274" r:id="rId11"/>
    <p:sldId id="315" r:id="rId12"/>
    <p:sldId id="277" r:id="rId13"/>
    <p:sldId id="322" r:id="rId14"/>
    <p:sldId id="323" r:id="rId15"/>
    <p:sldId id="324" r:id="rId16"/>
    <p:sldId id="325" r:id="rId17"/>
    <p:sldId id="326" r:id="rId18"/>
    <p:sldId id="316" r:id="rId19"/>
    <p:sldId id="317" r:id="rId20"/>
    <p:sldId id="318" r:id="rId21"/>
    <p:sldId id="283" r:id="rId22"/>
    <p:sldId id="301" r:id="rId23"/>
    <p:sldId id="302" r:id="rId24"/>
    <p:sldId id="319" r:id="rId25"/>
    <p:sldId id="292" r:id="rId26"/>
    <p:sldId id="320" r:id="rId27"/>
    <p:sldId id="284" r:id="rId28"/>
    <p:sldId id="285" r:id="rId29"/>
    <p:sldId id="293" r:id="rId30"/>
    <p:sldId id="321" r:id="rId31"/>
    <p:sldId id="327" r:id="rId32"/>
  </p:sldIdLst>
  <p:sldSz cx="9144000" cy="6858000" type="screen4x3"/>
  <p:notesSz cx="6858000" cy="9144000"/>
  <p:custDataLst>
    <p:tags r:id="rId3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05" autoAdjust="0"/>
    <p:restoredTop sz="94714" autoAdjust="0"/>
  </p:normalViewPr>
  <p:slideViewPr>
    <p:cSldViewPr>
      <p:cViewPr varScale="1">
        <p:scale>
          <a:sx n="115" d="100"/>
          <a:sy n="115" d="100"/>
        </p:scale>
        <p:origin x="92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DB1B1D4-ACF1-4296-83E7-438FDBFCACE4}" type="datetimeFigureOut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67E040F-47B8-4FD0-89F0-580C8909D25E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9249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fld id="{C4F78C01-4216-4EFF-AE22-CDE439A4EEA2}" type="slidenum">
              <a:rPr lang="it-IT" altLang="it-IT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4</a:t>
            </a:fld>
            <a:endParaRPr lang="it-IT" altLang="it-IT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031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DEFDB2C-789B-45B5-B46A-BF05F39F3BDA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©2013, The McGraw-Hill Companies, Inc. All Rights Reserved.</a:t>
            </a:r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A01F640-55F3-4DB2-9322-7032A92E3EB6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D5358-4313-418F-8883-FD1F1D03FA30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F7A55-3D1C-4B50-9212-2B2125D3BAAE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22DCB-BCA4-4968-BD74-B1FCAF5CE9C8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©2013, The McGraw-Hill Companies, Inc. All Rights Reserved.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4E914-88DC-4E00-9494-AA240A18D24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7757E-9B90-46D9-80E6-59417154E4F8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4181B-1279-4966-996B-4574DDE7DEED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DBC5B-E0FC-4DEE-A979-1532A7DA2C96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48BA9C5-E7DA-4CF4-B2EC-173BBF99C5E0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A20BD74-AD10-43DA-A997-5E325002063B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EBF4E4A-9BA2-4A0E-9DA1-110D5247ECF3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BB6B8EF-FCEC-4A39-8BE8-00998B9A0642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5C1E4F3-4A05-4557-B90B-53FCD588DA0F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83355D-F4F8-4D08-A273-0CE65BBD88CC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©2013, The McGraw-Hill Companies, Inc. All Rights Reserved.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546E9-8BBF-46F0-BC8B-D6DA76277DBA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3130F-3AB0-4E8A-8118-B50047591B1C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©2013, The McGraw-Hill Companies, Inc.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4D7F0BB-2B43-4165-9DF5-E73C376F55E8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34253-DFE9-429B-A5D6-DFE4F29AA141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©2013, The McGraw-Hill Companies, Inc. All Rights Reserved.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1F188-2444-4DF5-99AF-B3DC0D996E56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0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11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12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1ABE2F1-22B3-43BC-B000-A7E5170A1F66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AEA604E6-6629-4B47-B13A-30F89F94B310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B579678-A1F8-4C1D-B32C-D78E56AF42D7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©2013, The McGraw-Hill Companies, Inc. All Rights Reserved.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CB120C-F4B6-43CF-BF1D-F53D7E49D86E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87" r:id="rId2"/>
    <p:sldLayoutId id="2147483792" r:id="rId3"/>
    <p:sldLayoutId id="2147483793" r:id="rId4"/>
    <p:sldLayoutId id="2147483794" r:id="rId5"/>
    <p:sldLayoutId id="2147483788" r:id="rId6"/>
    <p:sldLayoutId id="2147483795" r:id="rId7"/>
    <p:sldLayoutId id="2147483789" r:id="rId8"/>
    <p:sldLayoutId id="2147483796" r:id="rId9"/>
    <p:sldLayoutId id="2147483790" r:id="rId10"/>
    <p:sldLayoutId id="2147483797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9BBB59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8064A2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/>
              <a:t>Capitolo</a:t>
            </a:r>
            <a:r>
              <a:rPr lang="en-US" dirty="0"/>
              <a:t> 9: </a:t>
            </a:r>
            <a:br>
              <a:rPr lang="en-US" dirty="0"/>
            </a:br>
            <a:r>
              <a:rPr lang="en-US" dirty="0" err="1"/>
              <a:t>Stratificazione</a:t>
            </a:r>
            <a:r>
              <a:rPr lang="en-US" dirty="0"/>
              <a:t> e </a:t>
            </a:r>
            <a:r>
              <a:rPr lang="en-US" dirty="0" err="1"/>
              <a:t>disuguaglianze</a:t>
            </a:r>
            <a:r>
              <a:rPr lang="en-US" dirty="0"/>
              <a:t> NELL’ERA DELLA GLOBALIZZAZIONE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487" y="0"/>
            <a:ext cx="1052513" cy="1588862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1600" dirty="0" err="1"/>
              <a:t>Croteau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Hoynes</a:t>
            </a:r>
            <a:r>
              <a:rPr lang="en-US" altLang="en-US" sz="1600" dirty="0"/>
              <a:t>, </a:t>
            </a:r>
            <a:r>
              <a:rPr lang="en-US" altLang="en-US" sz="1600" i="1" dirty="0" err="1"/>
              <a:t>Sociologia</a:t>
            </a:r>
            <a:r>
              <a:rPr lang="en-US" altLang="en-US" sz="1600" i="1" dirty="0"/>
              <a:t> </a:t>
            </a:r>
            <a:r>
              <a:rPr lang="en-US" altLang="en-US" sz="1600" i="1" dirty="0" err="1"/>
              <a:t>generale</a:t>
            </a:r>
            <a:r>
              <a:rPr lang="en-US" altLang="en-US" sz="1600" i="1" dirty="0"/>
              <a:t> </a:t>
            </a:r>
            <a:r>
              <a:rPr lang="en-US" altLang="en-US" sz="1600" dirty="0"/>
              <a:t>2e, 2018 McGraw-Hill (Italy) </a:t>
            </a:r>
            <a:r>
              <a:rPr lang="en-US" altLang="en-US" sz="1600" dirty="0" err="1"/>
              <a:t>S.r.l</a:t>
            </a:r>
            <a:r>
              <a:rPr lang="en-US" altLang="en-US" sz="1600" dirty="0"/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4000" dirty="0"/>
              <a:t>I </a:t>
            </a:r>
            <a:r>
              <a:rPr lang="en-US" sz="4000" dirty="0" err="1"/>
              <a:t>sistemi</a:t>
            </a:r>
            <a:r>
              <a:rPr lang="en-US" sz="4000" dirty="0"/>
              <a:t> </a:t>
            </a:r>
            <a:r>
              <a:rPr lang="en-US" sz="4000" dirty="0" err="1"/>
              <a:t>di</a:t>
            </a:r>
            <a:r>
              <a:rPr lang="en-US" sz="4000" dirty="0"/>
              <a:t> </a:t>
            </a:r>
            <a:r>
              <a:rPr lang="en-US" sz="4000" dirty="0" err="1"/>
              <a:t>stratificazione</a:t>
            </a:r>
            <a:r>
              <a:rPr lang="en-US" sz="4000" dirty="0"/>
              <a:t> </a:t>
            </a:r>
            <a:r>
              <a:rPr lang="en-US" sz="4000" dirty="0" err="1"/>
              <a:t>nella</a:t>
            </a:r>
            <a:r>
              <a:rPr lang="en-US" sz="4000" dirty="0"/>
              <a:t> </a:t>
            </a:r>
            <a:r>
              <a:rPr lang="en-US" sz="4000" dirty="0" err="1"/>
              <a:t>modernità</a:t>
            </a:r>
            <a:r>
              <a:rPr lang="en-US" sz="4000" dirty="0"/>
              <a:t>: le </a:t>
            </a:r>
            <a:r>
              <a:rPr lang="en-US" sz="4000" dirty="0" err="1"/>
              <a:t>classi</a:t>
            </a:r>
            <a:r>
              <a:rPr lang="en-US" sz="4000" dirty="0"/>
              <a:t> </a:t>
            </a:r>
            <a:r>
              <a:rPr lang="en-US" sz="4000" dirty="0" err="1"/>
              <a:t>sociali</a:t>
            </a:r>
            <a:r>
              <a:rPr lang="en-US" sz="4000" dirty="0"/>
              <a:t> (3)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stratificazione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classi</a:t>
            </a:r>
            <a:r>
              <a:rPr lang="en-US" dirty="0"/>
              <a:t> è </a:t>
            </a:r>
            <a:r>
              <a:rPr lang="en-US" dirty="0" err="1"/>
              <a:t>funzionale</a:t>
            </a:r>
            <a:r>
              <a:rPr lang="en-US" dirty="0"/>
              <a:t>?</a:t>
            </a:r>
          </a:p>
          <a:p>
            <a:pPr lvl="2"/>
            <a:r>
              <a:rPr lang="en-US" dirty="0"/>
              <a:t>Davis e Moore: la </a:t>
            </a:r>
            <a:r>
              <a:rPr lang="en-US" dirty="0" err="1"/>
              <a:t>stratificazione</a:t>
            </a:r>
            <a:r>
              <a:rPr lang="en-US" dirty="0"/>
              <a:t> </a:t>
            </a:r>
            <a:r>
              <a:rPr lang="en-US" dirty="0" err="1"/>
              <a:t>aiuta</a:t>
            </a:r>
            <a:r>
              <a:rPr lang="en-US" dirty="0"/>
              <a:t> a: ”fare in </a:t>
            </a:r>
            <a:r>
              <a:rPr lang="en-US" dirty="0" err="1"/>
              <a:t>modo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le </a:t>
            </a:r>
            <a:r>
              <a:rPr lang="en-US" dirty="0" err="1"/>
              <a:t>posizioni</a:t>
            </a:r>
            <a:r>
              <a:rPr lang="en-US" dirty="0"/>
              <a:t> </a:t>
            </a:r>
            <a:r>
              <a:rPr lang="en-US" dirty="0" err="1"/>
              <a:t>più</a:t>
            </a:r>
            <a:r>
              <a:rPr lang="en-US" dirty="0"/>
              <a:t> </a:t>
            </a:r>
            <a:r>
              <a:rPr lang="en-US" dirty="0" err="1"/>
              <a:t>importanti</a:t>
            </a:r>
            <a:r>
              <a:rPr lang="en-US" dirty="0"/>
              <a:t> </a:t>
            </a:r>
            <a:r>
              <a:rPr lang="en-US" dirty="0" err="1"/>
              <a:t>vengano</a:t>
            </a:r>
            <a:r>
              <a:rPr lang="en-US" dirty="0"/>
              <a:t> </a:t>
            </a:r>
            <a:r>
              <a:rPr lang="en-US" dirty="0" err="1"/>
              <a:t>coscienziosamente</a:t>
            </a:r>
            <a:r>
              <a:rPr lang="en-US" dirty="0"/>
              <a:t> </a:t>
            </a:r>
            <a:r>
              <a:rPr lang="en-US" dirty="0" err="1"/>
              <a:t>occupate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persone</a:t>
            </a:r>
            <a:r>
              <a:rPr lang="en-US" dirty="0"/>
              <a:t> </a:t>
            </a:r>
            <a:r>
              <a:rPr lang="en-US" dirty="0" err="1"/>
              <a:t>più</a:t>
            </a:r>
            <a:r>
              <a:rPr lang="en-US" dirty="0"/>
              <a:t> </a:t>
            </a:r>
            <a:r>
              <a:rPr lang="en-US" dirty="0" err="1"/>
              <a:t>qualificate</a:t>
            </a:r>
            <a:r>
              <a:rPr lang="en-US" dirty="0"/>
              <a:t>” (1945).</a:t>
            </a:r>
          </a:p>
          <a:p>
            <a:pPr lvl="3"/>
            <a:endParaRPr lang="en-US" dirty="0"/>
          </a:p>
          <a:p>
            <a:pPr lvl="3"/>
            <a:r>
              <a:rPr lang="en-US" dirty="0" err="1"/>
              <a:t>Critiche</a:t>
            </a:r>
            <a:r>
              <a:rPr lang="en-US" dirty="0"/>
              <a:t>:</a:t>
            </a:r>
          </a:p>
          <a:p>
            <a:pPr lvl="3">
              <a:buFontTx/>
              <a:buChar char="-"/>
            </a:pPr>
            <a:r>
              <a:rPr lang="en-US" dirty="0"/>
              <a:t>La </a:t>
            </a:r>
            <a:r>
              <a:rPr lang="en-US" dirty="0" err="1"/>
              <a:t>disuguaglianza</a:t>
            </a:r>
            <a:r>
              <a:rPr lang="en-US" dirty="0"/>
              <a:t> </a:t>
            </a:r>
            <a:r>
              <a:rPr lang="en-US" dirty="0" err="1"/>
              <a:t>preesistente</a:t>
            </a:r>
            <a:r>
              <a:rPr lang="en-US" dirty="0"/>
              <a:t> </a:t>
            </a:r>
            <a:r>
              <a:rPr lang="en-US" dirty="0" err="1"/>
              <a:t>incide</a:t>
            </a:r>
            <a:r>
              <a:rPr lang="en-US" dirty="0"/>
              <a:t> </a:t>
            </a:r>
            <a:r>
              <a:rPr lang="en-US" dirty="0" err="1"/>
              <a:t>sulla</a:t>
            </a:r>
            <a:r>
              <a:rPr lang="en-US" dirty="0"/>
              <a:t> </a:t>
            </a:r>
            <a:r>
              <a:rPr lang="en-US" dirty="0" err="1"/>
              <a:t>capacità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competere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persona.</a:t>
            </a:r>
          </a:p>
          <a:p>
            <a:pPr lvl="3">
              <a:buFontTx/>
              <a:buChar char="-"/>
            </a:pPr>
            <a:r>
              <a:rPr lang="en-US" dirty="0" err="1"/>
              <a:t>Quali</a:t>
            </a:r>
            <a:r>
              <a:rPr lang="en-US" dirty="0"/>
              <a:t> </a:t>
            </a:r>
            <a:r>
              <a:rPr lang="en-US" dirty="0" err="1"/>
              <a:t>sarebbero</a:t>
            </a:r>
            <a:r>
              <a:rPr lang="en-US" dirty="0"/>
              <a:t> le “</a:t>
            </a:r>
            <a:r>
              <a:rPr lang="en-US" dirty="0" err="1"/>
              <a:t>posizioni</a:t>
            </a:r>
            <a:r>
              <a:rPr lang="en-US" dirty="0"/>
              <a:t> </a:t>
            </a:r>
            <a:r>
              <a:rPr lang="en-US" dirty="0" err="1"/>
              <a:t>più</a:t>
            </a:r>
            <a:r>
              <a:rPr lang="en-US" dirty="0"/>
              <a:t> </a:t>
            </a:r>
            <a:r>
              <a:rPr lang="en-US" dirty="0" err="1"/>
              <a:t>importanti</a:t>
            </a:r>
            <a:r>
              <a:rPr lang="en-US" dirty="0"/>
              <a:t>”?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47BE0219-DC8E-4191-8DAA-383D3373B1C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4000" dirty="0"/>
              <a:t>I </a:t>
            </a:r>
            <a:r>
              <a:rPr lang="en-US" sz="4000" dirty="0" err="1"/>
              <a:t>sistemi</a:t>
            </a:r>
            <a:r>
              <a:rPr lang="en-US" sz="4000" dirty="0"/>
              <a:t> </a:t>
            </a:r>
            <a:r>
              <a:rPr lang="en-US" sz="4000" dirty="0" err="1"/>
              <a:t>di</a:t>
            </a:r>
            <a:r>
              <a:rPr lang="en-US" sz="4000" dirty="0"/>
              <a:t> </a:t>
            </a:r>
            <a:r>
              <a:rPr lang="en-US" sz="4000" dirty="0" err="1"/>
              <a:t>stratificazione</a:t>
            </a:r>
            <a:r>
              <a:rPr lang="en-US" sz="4000" dirty="0"/>
              <a:t> </a:t>
            </a:r>
            <a:r>
              <a:rPr lang="en-US" sz="4000" dirty="0" err="1"/>
              <a:t>nella</a:t>
            </a:r>
            <a:r>
              <a:rPr lang="en-US" sz="4000" dirty="0"/>
              <a:t> </a:t>
            </a:r>
            <a:r>
              <a:rPr lang="en-US" sz="4000" dirty="0" err="1"/>
              <a:t>modernità</a:t>
            </a:r>
            <a:r>
              <a:rPr lang="en-US" sz="4000" dirty="0"/>
              <a:t>: le </a:t>
            </a:r>
            <a:r>
              <a:rPr lang="en-US" sz="4000" dirty="0" err="1"/>
              <a:t>classi</a:t>
            </a:r>
            <a:r>
              <a:rPr lang="en-US" sz="4000" dirty="0"/>
              <a:t> </a:t>
            </a:r>
            <a:r>
              <a:rPr lang="en-US" sz="4000" dirty="0" err="1"/>
              <a:t>sociali</a:t>
            </a:r>
            <a:r>
              <a:rPr lang="en-US" sz="4000" dirty="0"/>
              <a:t> (4)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600" b="1" dirty="0"/>
              <a:t>La </a:t>
            </a:r>
            <a:r>
              <a:rPr lang="en-US" sz="2600" b="1" dirty="0" err="1"/>
              <a:t>riproduzione</a:t>
            </a:r>
            <a:r>
              <a:rPr lang="en-US" sz="2600" b="1" dirty="0"/>
              <a:t> </a:t>
            </a:r>
            <a:r>
              <a:rPr lang="en-US" sz="2600" b="1" dirty="0" err="1"/>
              <a:t>delle</a:t>
            </a:r>
            <a:r>
              <a:rPr lang="en-US" sz="2600" b="1" dirty="0"/>
              <a:t> </a:t>
            </a:r>
            <a:r>
              <a:rPr lang="en-US" sz="2600" b="1" dirty="0" err="1"/>
              <a:t>classi</a:t>
            </a:r>
            <a:r>
              <a:rPr lang="en-US" sz="2600" b="1" dirty="0"/>
              <a:t> </a:t>
            </a:r>
            <a:r>
              <a:rPr lang="en-US" sz="2600" b="1" dirty="0" err="1"/>
              <a:t>sociali</a:t>
            </a:r>
            <a:r>
              <a:rPr lang="en-US" sz="2600" b="1" dirty="0"/>
              <a:t>:</a:t>
            </a:r>
            <a:r>
              <a:rPr lang="en-US" sz="2600" dirty="0"/>
              <a:t> </a:t>
            </a:r>
            <a:r>
              <a:rPr lang="en-US" sz="2600" dirty="0" err="1"/>
              <a:t>il</a:t>
            </a:r>
            <a:r>
              <a:rPr lang="en-US" sz="2600" dirty="0"/>
              <a:t> </a:t>
            </a:r>
            <a:r>
              <a:rPr lang="en-US" sz="2600" dirty="0" err="1"/>
              <a:t>ruolo</a:t>
            </a:r>
            <a:r>
              <a:rPr lang="en-US" sz="2600" dirty="0"/>
              <a:t> del </a:t>
            </a:r>
            <a:r>
              <a:rPr lang="en-US" sz="2600" dirty="0" err="1"/>
              <a:t>capitale</a:t>
            </a:r>
            <a:r>
              <a:rPr lang="en-US" sz="2600" dirty="0"/>
              <a:t> </a:t>
            </a:r>
            <a:r>
              <a:rPr lang="en-US" sz="2600" dirty="0" err="1"/>
              <a:t>culturale</a:t>
            </a:r>
            <a:r>
              <a:rPr lang="en-US" sz="2600" dirty="0"/>
              <a:t> e del </a:t>
            </a:r>
            <a:r>
              <a:rPr lang="en-US" sz="2600" dirty="0" err="1"/>
              <a:t>capitale</a:t>
            </a:r>
            <a:r>
              <a:rPr lang="en-US" sz="2600" dirty="0"/>
              <a:t> </a:t>
            </a:r>
            <a:r>
              <a:rPr lang="en-US" sz="2600" dirty="0" err="1"/>
              <a:t>sociale</a:t>
            </a:r>
            <a:r>
              <a:rPr lang="en-US" sz="2600" dirty="0"/>
              <a:t> (</a:t>
            </a:r>
            <a:r>
              <a:rPr lang="en-US" sz="2600" dirty="0" err="1"/>
              <a:t>Bourdieu</a:t>
            </a:r>
            <a:r>
              <a:rPr lang="en-US" sz="2600" dirty="0"/>
              <a:t> 1986).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47BE0219-DC8E-4191-8DAA-383D3373B1C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6" name="TextBox 8"/>
          <p:cNvSpPr txBox="1"/>
          <p:nvPr/>
        </p:nvSpPr>
        <p:spPr>
          <a:xfrm>
            <a:off x="990600" y="2929176"/>
            <a:ext cx="3352800" cy="316682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Capitale</a:t>
            </a:r>
            <a:r>
              <a:rPr lang="en-US" b="1" dirty="0"/>
              <a:t> </a:t>
            </a:r>
            <a:r>
              <a:rPr lang="en-US" b="1" dirty="0" err="1"/>
              <a:t>culturale</a:t>
            </a:r>
            <a:endParaRPr lang="en-US" b="1" dirty="0"/>
          </a:p>
          <a:p>
            <a:pPr>
              <a:defRPr/>
            </a:pPr>
            <a:r>
              <a:rPr lang="en-US" dirty="0" err="1"/>
              <a:t>Insieme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diversi</a:t>
            </a:r>
            <a:r>
              <a:rPr lang="en-US" dirty="0"/>
              <a:t> tipi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conoscenze</a:t>
            </a:r>
            <a:r>
              <a:rPr lang="en-US" dirty="0"/>
              <a:t>, </a:t>
            </a:r>
            <a:r>
              <a:rPr lang="en-US" dirty="0" err="1"/>
              <a:t>competenze</a:t>
            </a:r>
            <a:r>
              <a:rPr lang="en-US" dirty="0"/>
              <a:t> e </a:t>
            </a:r>
            <a:r>
              <a:rPr lang="en-US" dirty="0" err="1"/>
              <a:t>altre</a:t>
            </a:r>
            <a:r>
              <a:rPr lang="en-US" dirty="0"/>
              <a:t> </a:t>
            </a:r>
            <a:r>
              <a:rPr lang="en-US" dirty="0" err="1"/>
              <a:t>risorse</a:t>
            </a:r>
            <a:r>
              <a:rPr lang="en-US" dirty="0"/>
              <a:t> </a:t>
            </a:r>
            <a:r>
              <a:rPr lang="en-US" dirty="0" err="1"/>
              <a:t>culturali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consentono</a:t>
            </a:r>
            <a:r>
              <a:rPr lang="en-US" dirty="0"/>
              <a:t> </a:t>
            </a:r>
            <a:r>
              <a:rPr lang="en-US" dirty="0" err="1"/>
              <a:t>all’attore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rappresentare</a:t>
            </a:r>
            <a:r>
              <a:rPr lang="en-US" dirty="0"/>
              <a:t>, </a:t>
            </a:r>
            <a:r>
              <a:rPr lang="en-US" dirty="0" err="1"/>
              <a:t>consapevolmente</a:t>
            </a:r>
            <a:r>
              <a:rPr lang="en-US" dirty="0"/>
              <a:t> o </a:t>
            </a:r>
            <a:r>
              <a:rPr lang="en-US" dirty="0" err="1"/>
              <a:t>meno</a:t>
            </a:r>
            <a:r>
              <a:rPr lang="en-US" dirty="0"/>
              <a:t>, la </a:t>
            </a:r>
            <a:r>
              <a:rPr lang="en-US" dirty="0" err="1"/>
              <a:t>propria</a:t>
            </a:r>
            <a:r>
              <a:rPr lang="en-US" dirty="0"/>
              <a:t> </a:t>
            </a:r>
            <a:r>
              <a:rPr lang="en-US" dirty="0" err="1"/>
              <a:t>posizione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in un </a:t>
            </a:r>
            <a:r>
              <a:rPr lang="en-US" dirty="0" err="1"/>
              <a:t>determinato</a:t>
            </a:r>
            <a:r>
              <a:rPr lang="en-US" dirty="0"/>
              <a:t> </a:t>
            </a:r>
            <a:r>
              <a:rPr lang="en-US" dirty="0" err="1"/>
              <a:t>contesto</a:t>
            </a:r>
            <a:r>
              <a:rPr lang="en-US" dirty="0"/>
              <a:t>.</a:t>
            </a:r>
          </a:p>
        </p:txBody>
      </p:sp>
      <p:sp>
        <p:nvSpPr>
          <p:cNvPr id="7" name="TextBox 8"/>
          <p:cNvSpPr txBox="1"/>
          <p:nvPr/>
        </p:nvSpPr>
        <p:spPr>
          <a:xfrm>
            <a:off x="4953000" y="3007042"/>
            <a:ext cx="3352800" cy="286035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Capitale</a:t>
            </a:r>
            <a:r>
              <a:rPr lang="en-US" b="1" dirty="0"/>
              <a:t> </a:t>
            </a:r>
            <a:r>
              <a:rPr lang="en-US" b="1" dirty="0" err="1"/>
              <a:t>sociale</a:t>
            </a:r>
            <a:endParaRPr lang="en-US" b="1" dirty="0"/>
          </a:p>
          <a:p>
            <a:pPr>
              <a:defRPr/>
            </a:pPr>
            <a:r>
              <a:rPr lang="en-US" dirty="0" err="1"/>
              <a:t>Insieme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relazioni</a:t>
            </a:r>
            <a:r>
              <a:rPr lang="en-US" dirty="0"/>
              <a:t> </a:t>
            </a:r>
            <a:r>
              <a:rPr lang="en-US" dirty="0" err="1"/>
              <a:t>potenzialmente</a:t>
            </a:r>
            <a:r>
              <a:rPr lang="en-US" dirty="0"/>
              <a:t> </a:t>
            </a:r>
            <a:r>
              <a:rPr lang="en-US" dirty="0" err="1"/>
              <a:t>preziose</a:t>
            </a:r>
            <a:r>
              <a:rPr lang="en-US" dirty="0"/>
              <a:t> </a:t>
            </a:r>
            <a:r>
              <a:rPr lang="en-US" dirty="0" err="1"/>
              <a:t>dal</a:t>
            </a:r>
            <a:r>
              <a:rPr lang="en-US" dirty="0"/>
              <a:t> </a:t>
            </a:r>
            <a:r>
              <a:rPr lang="en-US" dirty="0" err="1"/>
              <a:t>punto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vista </a:t>
            </a:r>
            <a:r>
              <a:rPr lang="en-US" dirty="0" err="1"/>
              <a:t>economico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derivano</a:t>
            </a:r>
            <a:r>
              <a:rPr lang="en-US" dirty="0"/>
              <a:t> </a:t>
            </a:r>
            <a:r>
              <a:rPr lang="en-US" dirty="0" err="1"/>
              <a:t>dall’appartenenza</a:t>
            </a:r>
            <a:r>
              <a:rPr lang="en-US" dirty="0"/>
              <a:t> a un </a:t>
            </a:r>
            <a:r>
              <a:rPr lang="en-US" dirty="0" err="1"/>
              <a:t>gruppo</a:t>
            </a:r>
            <a:r>
              <a:rPr lang="en-US" dirty="0"/>
              <a:t> e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l’attore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 </a:t>
            </a:r>
            <a:r>
              <a:rPr lang="en-US" dirty="0" err="1"/>
              <a:t>può</a:t>
            </a:r>
            <a:r>
              <a:rPr lang="en-US" dirty="0"/>
              <a:t> </a:t>
            </a:r>
            <a:r>
              <a:rPr lang="en-US" dirty="0" err="1"/>
              <a:t>mobilitare</a:t>
            </a:r>
            <a:r>
              <a:rPr lang="en-US" dirty="0"/>
              <a:t> per </a:t>
            </a:r>
            <a:r>
              <a:rPr lang="en-US" dirty="0" err="1"/>
              <a:t>raggiungere</a:t>
            </a:r>
            <a:r>
              <a:rPr lang="en-US" dirty="0"/>
              <a:t> un </a:t>
            </a:r>
            <a:r>
              <a:rPr lang="en-US" dirty="0" err="1"/>
              <a:t>obiettivo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4000" dirty="0"/>
              <a:t>I </a:t>
            </a:r>
            <a:r>
              <a:rPr lang="en-US" sz="4000" dirty="0" err="1"/>
              <a:t>sistemi</a:t>
            </a:r>
            <a:r>
              <a:rPr lang="en-US" sz="4000" dirty="0"/>
              <a:t> </a:t>
            </a:r>
            <a:r>
              <a:rPr lang="en-US" sz="4000" dirty="0" err="1"/>
              <a:t>di</a:t>
            </a:r>
            <a:r>
              <a:rPr lang="en-US" sz="4000" dirty="0"/>
              <a:t> </a:t>
            </a:r>
            <a:r>
              <a:rPr lang="en-US" sz="4000" dirty="0" err="1"/>
              <a:t>stratificazione</a:t>
            </a:r>
            <a:r>
              <a:rPr lang="en-US" sz="4000" dirty="0"/>
              <a:t> </a:t>
            </a:r>
            <a:r>
              <a:rPr lang="en-US" sz="4000" dirty="0" err="1"/>
              <a:t>nella</a:t>
            </a:r>
            <a:r>
              <a:rPr lang="en-US" sz="4000" dirty="0"/>
              <a:t> </a:t>
            </a:r>
            <a:r>
              <a:rPr lang="en-US" sz="4000" dirty="0" err="1"/>
              <a:t>modernità</a:t>
            </a:r>
            <a:r>
              <a:rPr lang="en-US" sz="4000" dirty="0"/>
              <a:t>: le </a:t>
            </a:r>
            <a:r>
              <a:rPr lang="en-US" sz="4000" dirty="0" err="1"/>
              <a:t>classi</a:t>
            </a:r>
            <a:r>
              <a:rPr lang="en-US" sz="4000" dirty="0"/>
              <a:t> </a:t>
            </a:r>
            <a:r>
              <a:rPr lang="en-US" sz="4000" dirty="0" err="1"/>
              <a:t>sociali</a:t>
            </a:r>
            <a:r>
              <a:rPr lang="en-US" sz="4000" dirty="0"/>
              <a:t> (5)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b="1" dirty="0"/>
              <a:t>La </a:t>
            </a:r>
            <a:r>
              <a:rPr lang="en-US" b="1" dirty="0" err="1"/>
              <a:t>mobilità</a:t>
            </a:r>
            <a:r>
              <a:rPr lang="en-US" b="1" dirty="0"/>
              <a:t> </a:t>
            </a:r>
            <a:r>
              <a:rPr lang="en-US" b="1" dirty="0" err="1"/>
              <a:t>sociale</a:t>
            </a:r>
            <a:r>
              <a:rPr lang="en-US" b="1" dirty="0"/>
              <a:t>: </a:t>
            </a:r>
            <a:r>
              <a:rPr lang="en-US" dirty="0" err="1"/>
              <a:t>modificare</a:t>
            </a:r>
            <a:r>
              <a:rPr lang="en-US" dirty="0"/>
              <a:t> la </a:t>
            </a:r>
            <a:r>
              <a:rPr lang="en-US" dirty="0" err="1"/>
              <a:t>propria</a:t>
            </a:r>
            <a:r>
              <a:rPr lang="en-US" dirty="0"/>
              <a:t> </a:t>
            </a:r>
            <a:r>
              <a:rPr lang="en-US" dirty="0" err="1"/>
              <a:t>posizione</a:t>
            </a:r>
            <a:r>
              <a:rPr lang="en-US" dirty="0"/>
              <a:t> o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stratificazione</a:t>
            </a:r>
            <a:r>
              <a:rPr lang="en-US" dirty="0"/>
              <a:t>.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8F1E7D08-48EF-44E0-9B36-219371D1AB0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2819400"/>
            <a:ext cx="33528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Mobilità</a:t>
            </a:r>
            <a:r>
              <a:rPr lang="en-US" b="1" dirty="0"/>
              <a:t> </a:t>
            </a:r>
            <a:r>
              <a:rPr lang="en-US" b="1" dirty="0" err="1"/>
              <a:t>sociale</a:t>
            </a:r>
            <a:endParaRPr lang="en-US" b="1" dirty="0"/>
          </a:p>
          <a:p>
            <a:pPr>
              <a:defRPr/>
            </a:pPr>
            <a:r>
              <a:rPr lang="en-US" dirty="0" err="1"/>
              <a:t>Spostamento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un </a:t>
            </a:r>
            <a:r>
              <a:rPr lang="en-US" dirty="0" err="1"/>
              <a:t>individuo</a:t>
            </a:r>
            <a:r>
              <a:rPr lang="en-US" dirty="0"/>
              <a:t> o </a:t>
            </a:r>
            <a:r>
              <a:rPr lang="en-US" dirty="0" err="1"/>
              <a:t>di</a:t>
            </a:r>
            <a:r>
              <a:rPr lang="en-US" dirty="0"/>
              <a:t> un </a:t>
            </a:r>
            <a:r>
              <a:rPr lang="en-US" dirty="0" err="1"/>
              <a:t>intero</a:t>
            </a:r>
            <a:r>
              <a:rPr lang="en-US" dirty="0"/>
              <a:t> </a:t>
            </a:r>
            <a:r>
              <a:rPr lang="en-US" dirty="0" err="1"/>
              <a:t>gruppo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posizione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 a </a:t>
            </a:r>
            <a:r>
              <a:rPr lang="en-US" dirty="0" err="1"/>
              <a:t>un’altra</a:t>
            </a:r>
            <a:r>
              <a:rPr lang="en-US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24400" y="3010376"/>
            <a:ext cx="3810000" cy="224742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Mobilità</a:t>
            </a:r>
            <a:r>
              <a:rPr lang="en-US" b="1" dirty="0"/>
              <a:t> </a:t>
            </a:r>
            <a:r>
              <a:rPr lang="en-US" b="1" dirty="0" err="1"/>
              <a:t>strutturale</a:t>
            </a:r>
            <a:r>
              <a:rPr lang="en-US" b="1" dirty="0"/>
              <a:t> e </a:t>
            </a:r>
            <a:r>
              <a:rPr lang="en-US" b="1" dirty="0" err="1"/>
              <a:t>mobilità</a:t>
            </a:r>
            <a:r>
              <a:rPr lang="en-US" b="1" dirty="0"/>
              <a:t> </a:t>
            </a:r>
            <a:r>
              <a:rPr lang="en-US" b="1" dirty="0" err="1"/>
              <a:t>individuale</a:t>
            </a:r>
            <a:endParaRPr lang="en-US" b="1" dirty="0"/>
          </a:p>
          <a:p>
            <a:pPr>
              <a:defRPr/>
            </a:pPr>
            <a:r>
              <a:rPr lang="en-US" dirty="0"/>
              <a:t>La prima </a:t>
            </a:r>
            <a:r>
              <a:rPr lang="en-US" dirty="0" err="1"/>
              <a:t>consiste</a:t>
            </a:r>
            <a:r>
              <a:rPr lang="en-US" dirty="0"/>
              <a:t> </a:t>
            </a:r>
            <a:r>
              <a:rPr lang="en-US" dirty="0" err="1"/>
              <a:t>nella</a:t>
            </a:r>
            <a:r>
              <a:rPr lang="en-US" dirty="0"/>
              <a:t> </a:t>
            </a:r>
            <a:r>
              <a:rPr lang="en-US" dirty="0" err="1"/>
              <a:t>modificazione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struttura</a:t>
            </a:r>
            <a:r>
              <a:rPr lang="en-US" dirty="0"/>
              <a:t> </a:t>
            </a:r>
            <a:r>
              <a:rPr lang="en-US" dirty="0" err="1"/>
              <a:t>occupazionale</a:t>
            </a:r>
            <a:r>
              <a:rPr lang="en-US" dirty="0"/>
              <a:t>. La </a:t>
            </a:r>
            <a:r>
              <a:rPr lang="en-US" dirty="0" err="1"/>
              <a:t>seconda</a:t>
            </a:r>
            <a:r>
              <a:rPr lang="en-US" dirty="0"/>
              <a:t> </a:t>
            </a:r>
            <a:r>
              <a:rPr lang="en-US" dirty="0" err="1"/>
              <a:t>nel</a:t>
            </a:r>
            <a:r>
              <a:rPr lang="en-US" dirty="0"/>
              <a:t> </a:t>
            </a:r>
            <a:r>
              <a:rPr lang="en-US" dirty="0" err="1"/>
              <a:t>cambiamento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posizione</a:t>
            </a:r>
            <a:r>
              <a:rPr lang="en-US" dirty="0"/>
              <a:t> </a:t>
            </a:r>
            <a:r>
              <a:rPr lang="en-US" dirty="0" err="1"/>
              <a:t>dell’individuo</a:t>
            </a:r>
            <a:r>
              <a:rPr lang="en-US" dirty="0"/>
              <a:t>, a </a:t>
            </a:r>
            <a:r>
              <a:rPr lang="en-US" dirty="0" err="1"/>
              <a:t>parità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struttura</a:t>
            </a:r>
            <a:r>
              <a:rPr lang="en-US" dirty="0"/>
              <a:t>.</a:t>
            </a:r>
          </a:p>
        </p:txBody>
      </p:sp>
      <p:sp>
        <p:nvSpPr>
          <p:cNvPr id="9" name="TextBox 5"/>
          <p:cNvSpPr txBox="1"/>
          <p:nvPr/>
        </p:nvSpPr>
        <p:spPr>
          <a:xfrm>
            <a:off x="990600" y="4419600"/>
            <a:ext cx="33528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La </a:t>
            </a:r>
            <a:r>
              <a:rPr lang="en-US" dirty="0" err="1"/>
              <a:t>mobilità</a:t>
            </a:r>
            <a:r>
              <a:rPr lang="en-US" dirty="0"/>
              <a:t> </a:t>
            </a:r>
            <a:r>
              <a:rPr lang="en-US" dirty="0" err="1"/>
              <a:t>può</a:t>
            </a:r>
            <a:r>
              <a:rPr lang="en-US" dirty="0"/>
              <a:t> </a:t>
            </a:r>
            <a:r>
              <a:rPr lang="en-US" dirty="0" err="1"/>
              <a:t>essere</a:t>
            </a:r>
            <a:r>
              <a:rPr lang="en-US" dirty="0"/>
              <a:t>: </a:t>
            </a:r>
            <a:r>
              <a:rPr lang="en-US" b="1" dirty="0" err="1"/>
              <a:t>verticale</a:t>
            </a:r>
            <a:r>
              <a:rPr lang="en-US" b="1" dirty="0"/>
              <a:t>, </a:t>
            </a:r>
            <a:r>
              <a:rPr lang="en-US" b="1" dirty="0" err="1"/>
              <a:t>orizzontale</a:t>
            </a:r>
            <a:r>
              <a:rPr lang="en-US" b="1" dirty="0"/>
              <a:t>, </a:t>
            </a:r>
            <a:r>
              <a:rPr lang="en-US" b="1" dirty="0" err="1"/>
              <a:t>intragenerazionale</a:t>
            </a:r>
            <a:r>
              <a:rPr lang="en-US" b="1" dirty="0"/>
              <a:t>, </a:t>
            </a:r>
            <a:r>
              <a:rPr lang="en-US" b="1" dirty="0" err="1"/>
              <a:t>intergenerazionale</a:t>
            </a:r>
            <a:r>
              <a:rPr lang="en-US" b="1" dirty="0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dirty="0"/>
              <a:t>Mobilità sociale in Italia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27652" name="Picture 2" descr="C:\Users\admin\Downloads\figura1_confronto_stato_sociale_P62185_im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628775"/>
            <a:ext cx="7921625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1223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ttangolo 3"/>
          <p:cNvSpPr>
            <a:spLocks noChangeArrowheads="1"/>
          </p:cNvSpPr>
          <p:nvPr/>
        </p:nvSpPr>
        <p:spPr bwMode="auto">
          <a:xfrm>
            <a:off x="4841875" y="3644900"/>
            <a:ext cx="4302125" cy="329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2600"/>
              <a:t>In Italia il 20% delle famiglie più ricche detiene quasi il 40% del reddito totale nazionale, mentre il 20% delle famiglie più povere percepisce redditi pari solo all'8% del reddito totale (Istat 2008)</a:t>
            </a:r>
          </a:p>
        </p:txBody>
      </p:sp>
      <p:pic>
        <p:nvPicPr>
          <p:cNvPr id="2867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0"/>
            <a:ext cx="72009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4900"/>
            <a:ext cx="472440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2291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052513"/>
            <a:ext cx="6913563" cy="457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7054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620713"/>
            <a:ext cx="7323137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6731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938" y="188913"/>
            <a:ext cx="6334125" cy="640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61444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/>
              <a:t>Politiche pubbliche, disuguaglianze e Welfare State (1)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sz="2600" dirty="0"/>
              <a:t>Le politiche pubbliche possono modificare il funzionamento e la struttura del sistema di disuguaglianze: </a:t>
            </a:r>
            <a:r>
              <a:rPr lang="it-IT" sz="2600" b="1" dirty="0"/>
              <a:t>cittadinanza sociale</a:t>
            </a:r>
            <a:r>
              <a:rPr lang="it-IT" sz="2600" dirty="0"/>
              <a:t> e </a:t>
            </a:r>
            <a:r>
              <a:rPr lang="it-IT" sz="2600" b="1" dirty="0"/>
              <a:t>Welfare State</a:t>
            </a:r>
            <a:r>
              <a:rPr lang="it-IT" sz="2600" dirty="0"/>
              <a:t>.</a:t>
            </a:r>
          </a:p>
          <a:p>
            <a:pPr>
              <a:buNone/>
            </a:pPr>
            <a:endParaRPr lang="it-IT" sz="26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B4181B-1279-4966-996B-4574DDE7DEE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3581400"/>
            <a:ext cx="3352800" cy="194095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Cittadinanza</a:t>
            </a:r>
            <a:r>
              <a:rPr lang="en-US" b="1" dirty="0"/>
              <a:t> </a:t>
            </a:r>
            <a:r>
              <a:rPr lang="en-US" b="1" dirty="0" err="1"/>
              <a:t>sociale</a:t>
            </a:r>
            <a:endParaRPr lang="en-US" b="1" dirty="0"/>
          </a:p>
          <a:p>
            <a:pPr>
              <a:defRPr/>
            </a:pPr>
            <a:r>
              <a:rPr lang="en-US" dirty="0" err="1"/>
              <a:t>Insieme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diritti</a:t>
            </a:r>
            <a:r>
              <a:rPr lang="en-US" dirty="0"/>
              <a:t> a </a:t>
            </a:r>
            <a:r>
              <a:rPr lang="en-US" dirty="0" err="1"/>
              <a:t>contenuto</a:t>
            </a:r>
            <a:r>
              <a:rPr lang="en-US" dirty="0"/>
              <a:t> </a:t>
            </a:r>
            <a:r>
              <a:rPr lang="en-US" dirty="0" err="1"/>
              <a:t>economico</a:t>
            </a:r>
            <a:r>
              <a:rPr lang="en-US" dirty="0"/>
              <a:t> e </a:t>
            </a:r>
            <a:r>
              <a:rPr lang="en-US" dirty="0" err="1"/>
              <a:t>sociale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permettono</a:t>
            </a:r>
            <a:r>
              <a:rPr lang="en-US" dirty="0"/>
              <a:t> </a:t>
            </a:r>
            <a:r>
              <a:rPr lang="en-US" dirty="0" err="1"/>
              <a:t>agli</a:t>
            </a:r>
            <a:r>
              <a:rPr lang="en-US" dirty="0"/>
              <a:t> </a:t>
            </a:r>
            <a:r>
              <a:rPr lang="en-US" dirty="0" err="1"/>
              <a:t>individui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divenire</a:t>
            </a:r>
            <a:r>
              <a:rPr lang="en-US" dirty="0"/>
              <a:t> </a:t>
            </a:r>
            <a:r>
              <a:rPr lang="en-US" dirty="0" err="1"/>
              <a:t>membri</a:t>
            </a:r>
            <a:r>
              <a:rPr lang="en-US" dirty="0"/>
              <a:t> a </a:t>
            </a:r>
            <a:r>
              <a:rPr lang="en-US" dirty="0" err="1"/>
              <a:t>pieno</a:t>
            </a:r>
            <a:r>
              <a:rPr lang="en-US" dirty="0"/>
              <a:t> </a:t>
            </a:r>
            <a:r>
              <a:rPr lang="en-US" dirty="0" err="1"/>
              <a:t>titolo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comunità</a:t>
            </a:r>
            <a:r>
              <a:rPr lang="en-US" dirty="0"/>
              <a:t> </a:t>
            </a:r>
            <a:r>
              <a:rPr lang="en-US" dirty="0" err="1"/>
              <a:t>politica</a:t>
            </a:r>
            <a:r>
              <a:rPr lang="en-US" dirty="0"/>
              <a:t>.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4800600" y="3083242"/>
            <a:ext cx="3352800" cy="286035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Welfare State</a:t>
            </a:r>
          </a:p>
          <a:p>
            <a:pPr>
              <a:defRPr/>
            </a:pPr>
            <a:r>
              <a:rPr lang="en-US" dirty="0" err="1"/>
              <a:t>Insieme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istituzioni</a:t>
            </a:r>
            <a:r>
              <a:rPr lang="en-US" dirty="0"/>
              <a:t>,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norme</a:t>
            </a:r>
            <a:r>
              <a:rPr lang="en-US" dirty="0"/>
              <a:t> </a:t>
            </a:r>
            <a:r>
              <a:rPr lang="en-US" dirty="0" err="1"/>
              <a:t>giuridiche</a:t>
            </a:r>
            <a:r>
              <a:rPr lang="en-US" dirty="0"/>
              <a:t>,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attori</a:t>
            </a:r>
            <a:r>
              <a:rPr lang="en-US" dirty="0"/>
              <a:t> e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politiche</a:t>
            </a:r>
            <a:r>
              <a:rPr lang="en-US" dirty="0"/>
              <a:t> </a:t>
            </a:r>
            <a:r>
              <a:rPr lang="en-US" dirty="0" err="1"/>
              <a:t>pubbliche</a:t>
            </a:r>
            <a:r>
              <a:rPr lang="en-US" dirty="0"/>
              <a:t> </a:t>
            </a:r>
            <a:r>
              <a:rPr lang="en-US" dirty="0" err="1"/>
              <a:t>utilizzate</a:t>
            </a:r>
            <a:r>
              <a:rPr lang="en-US" dirty="0"/>
              <a:t> per </a:t>
            </a:r>
            <a:r>
              <a:rPr lang="en-US" dirty="0" err="1"/>
              <a:t>allestire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serie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meccanismi</a:t>
            </a:r>
            <a:r>
              <a:rPr lang="en-US" dirty="0"/>
              <a:t> </a:t>
            </a:r>
            <a:r>
              <a:rPr lang="en-US" dirty="0" err="1"/>
              <a:t>sistemici</a:t>
            </a:r>
            <a:r>
              <a:rPr lang="en-US" dirty="0"/>
              <a:t> </a:t>
            </a:r>
            <a:r>
              <a:rPr lang="en-US" dirty="0" err="1"/>
              <a:t>volti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gestione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rischi</a:t>
            </a:r>
            <a:r>
              <a:rPr lang="en-US" dirty="0"/>
              <a:t> </a:t>
            </a:r>
            <a:r>
              <a:rPr lang="en-US" dirty="0" err="1"/>
              <a:t>sociali</a:t>
            </a:r>
            <a:r>
              <a:rPr lang="en-US" dirty="0"/>
              <a:t> e </a:t>
            </a:r>
            <a:r>
              <a:rPr lang="en-US" dirty="0" err="1"/>
              <a:t>esistenziali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/>
              <a:t>Politiche pubbliche, disuguaglianze e Welfare State (2)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err="1"/>
              <a:t>Espring-Anderson</a:t>
            </a:r>
            <a:r>
              <a:rPr lang="it-IT" dirty="0"/>
              <a:t>: i quattro modelli tipici di Welfare State:</a:t>
            </a:r>
          </a:p>
          <a:p>
            <a:pPr lvl="1">
              <a:buFontTx/>
              <a:buChar char="-"/>
            </a:pPr>
            <a:r>
              <a:rPr lang="it-IT" dirty="0"/>
              <a:t>Modello socialdemocratico.</a:t>
            </a:r>
          </a:p>
          <a:p>
            <a:pPr lvl="1">
              <a:buFontTx/>
              <a:buChar char="-"/>
            </a:pPr>
            <a:r>
              <a:rPr lang="it-IT" dirty="0"/>
              <a:t>Modello corporativo.</a:t>
            </a:r>
          </a:p>
          <a:p>
            <a:pPr lvl="1">
              <a:buFontTx/>
              <a:buChar char="-"/>
            </a:pPr>
            <a:r>
              <a:rPr lang="it-IT" dirty="0"/>
              <a:t>Modello mediterraneo.</a:t>
            </a:r>
          </a:p>
          <a:p>
            <a:pPr lvl="1">
              <a:buFontTx/>
              <a:buChar char="-"/>
            </a:pPr>
            <a:r>
              <a:rPr lang="it-IT" dirty="0"/>
              <a:t>Modello liberale.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B4181B-1279-4966-996B-4574DDE7DEE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err="1"/>
              <a:t>Argomenti</a:t>
            </a:r>
            <a:r>
              <a:rPr lang="en-US" dirty="0"/>
              <a:t> </a:t>
            </a:r>
            <a:r>
              <a:rPr lang="en-US" dirty="0" err="1"/>
              <a:t>trattati</a:t>
            </a:r>
            <a:endParaRPr lang="en-US" dirty="0"/>
          </a:p>
        </p:txBody>
      </p:sp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/>
              <a:t>I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strutturati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disuguaglianza</a:t>
            </a:r>
            <a:r>
              <a:rPr lang="en-US" dirty="0"/>
              <a:t>: </a:t>
            </a:r>
            <a:r>
              <a:rPr lang="en-US" dirty="0" err="1"/>
              <a:t>sistemi</a:t>
            </a:r>
            <a:r>
              <a:rPr lang="en-US" dirty="0"/>
              <a:t> pre-</a:t>
            </a:r>
            <a:r>
              <a:rPr lang="en-US" dirty="0" err="1"/>
              <a:t>moderni</a:t>
            </a:r>
            <a:r>
              <a:rPr lang="en-US" dirty="0"/>
              <a:t> e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moderni</a:t>
            </a:r>
            <a:r>
              <a:rPr lang="en-US" dirty="0"/>
              <a:t>.</a:t>
            </a:r>
          </a:p>
          <a:p>
            <a:pPr eaLnBrk="1" hangingPunct="1"/>
            <a:r>
              <a:rPr lang="en-US" dirty="0" err="1"/>
              <a:t>Politiche</a:t>
            </a:r>
            <a:r>
              <a:rPr lang="en-US" dirty="0"/>
              <a:t> </a:t>
            </a:r>
            <a:r>
              <a:rPr lang="en-US" dirty="0" err="1"/>
              <a:t>pubbliche</a:t>
            </a:r>
            <a:r>
              <a:rPr lang="en-US" dirty="0"/>
              <a:t>, </a:t>
            </a:r>
            <a:r>
              <a:rPr lang="en-US" dirty="0" err="1"/>
              <a:t>disuguaglianze</a:t>
            </a:r>
            <a:r>
              <a:rPr lang="en-US" dirty="0"/>
              <a:t> e Welfare State. </a:t>
            </a:r>
          </a:p>
          <a:p>
            <a:pPr eaLnBrk="1" hangingPunct="1"/>
            <a:r>
              <a:rPr lang="en-US" dirty="0"/>
              <a:t>La </a:t>
            </a:r>
            <a:r>
              <a:rPr lang="en-US" dirty="0" err="1"/>
              <a:t>struttura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</a:t>
            </a:r>
            <a:r>
              <a:rPr lang="en-US" dirty="0" err="1"/>
              <a:t>nelle</a:t>
            </a:r>
            <a:r>
              <a:rPr lang="en-US" dirty="0"/>
              <a:t> </a:t>
            </a:r>
            <a:r>
              <a:rPr lang="en-US" dirty="0" err="1"/>
              <a:t>società</a:t>
            </a:r>
            <a:r>
              <a:rPr lang="en-US" dirty="0"/>
              <a:t> </a:t>
            </a:r>
            <a:r>
              <a:rPr lang="en-US" dirty="0" err="1"/>
              <a:t>contemporanee</a:t>
            </a:r>
            <a:r>
              <a:rPr lang="en-US" dirty="0"/>
              <a:t>.</a:t>
            </a:r>
          </a:p>
          <a:p>
            <a:pPr eaLnBrk="1" hangingPunct="1"/>
            <a:r>
              <a:rPr lang="en-US" dirty="0" err="1"/>
              <a:t>Potere</a:t>
            </a:r>
            <a:r>
              <a:rPr lang="en-US" dirty="0"/>
              <a:t> e </a:t>
            </a:r>
            <a:r>
              <a:rPr lang="en-US" dirty="0" err="1"/>
              <a:t>disuguaglianze</a:t>
            </a:r>
            <a:r>
              <a:rPr lang="en-US" dirty="0"/>
              <a:t> </a:t>
            </a:r>
            <a:r>
              <a:rPr lang="en-US" dirty="0" err="1"/>
              <a:t>globali</a:t>
            </a:r>
            <a:r>
              <a:rPr lang="en-US" dirty="0"/>
              <a:t>.</a:t>
            </a:r>
          </a:p>
          <a:p>
            <a:pPr eaLnBrk="1" hangingPunct="1"/>
            <a:r>
              <a:rPr lang="en-US" dirty="0" err="1"/>
              <a:t>Speigare</a:t>
            </a:r>
            <a:r>
              <a:rPr lang="en-US" dirty="0"/>
              <a:t> le </a:t>
            </a:r>
            <a:r>
              <a:rPr lang="en-US" dirty="0" err="1"/>
              <a:t>disuguaglianze</a:t>
            </a:r>
            <a:r>
              <a:rPr lang="en-US" dirty="0"/>
              <a:t> </a:t>
            </a:r>
            <a:r>
              <a:rPr lang="en-US" dirty="0" err="1"/>
              <a:t>globali</a:t>
            </a:r>
            <a:r>
              <a:rPr lang="en-US" dirty="0"/>
              <a:t>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dirty="0"/>
              <a:t>								</a:t>
            </a: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53D8E008-3DCD-45E0-815D-98B18DFD3DE8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/>
              <a:t>La struttura di classe nelle società contemporanee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/>
              <a:t>Per dar conto delle trasformazioni avvenute nei sistemi di stratificazione a partire dagli anni ‘80 e ‘90, sono stati elaborati tre approcci:</a:t>
            </a:r>
          </a:p>
          <a:p>
            <a:pPr lvl="1">
              <a:buFontTx/>
              <a:buChar char="-"/>
            </a:pPr>
            <a:r>
              <a:rPr lang="it-IT" sz="2200" b="1" dirty="0"/>
              <a:t>Neo-marxiano</a:t>
            </a:r>
            <a:r>
              <a:rPr lang="it-IT" sz="2200" dirty="0"/>
              <a:t>: permanenza delle classi e ruolo delle classi medie.</a:t>
            </a:r>
          </a:p>
          <a:p>
            <a:pPr lvl="1">
              <a:buFontTx/>
              <a:buChar char="-"/>
            </a:pPr>
            <a:r>
              <a:rPr lang="it-IT" sz="2200" b="1" dirty="0" err="1"/>
              <a:t>Neo-weberiano</a:t>
            </a:r>
            <a:r>
              <a:rPr lang="it-IT" sz="2200" dirty="0"/>
              <a:t>: multidimensionalità e differenziazione crescente dei sistemi di stratificazione.</a:t>
            </a:r>
          </a:p>
          <a:p>
            <a:pPr lvl="1">
              <a:buFontTx/>
              <a:buChar char="-"/>
            </a:pPr>
            <a:r>
              <a:rPr lang="it-IT" sz="2200" b="1" dirty="0"/>
              <a:t>Teorie della complessità</a:t>
            </a:r>
            <a:r>
              <a:rPr lang="it-IT" sz="2200" dirty="0"/>
              <a:t>: declino delle classi e frammentazione della stratificazione.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B4181B-1279-4966-996B-4574DDE7DEE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4000" dirty="0" err="1"/>
              <a:t>Potere</a:t>
            </a:r>
            <a:r>
              <a:rPr lang="en-US" sz="4000" dirty="0"/>
              <a:t> e </a:t>
            </a:r>
            <a:r>
              <a:rPr lang="en-US" sz="4000" dirty="0" err="1"/>
              <a:t>disuguaglianze</a:t>
            </a:r>
            <a:r>
              <a:rPr lang="en-US" sz="4000" dirty="0"/>
              <a:t> </a:t>
            </a:r>
            <a:r>
              <a:rPr lang="en-US" sz="4000" dirty="0" err="1"/>
              <a:t>globali</a:t>
            </a:r>
            <a:r>
              <a:rPr lang="en-US" sz="4000" dirty="0"/>
              <a:t> (1)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/>
              <a:t>Classificare</a:t>
            </a:r>
            <a:r>
              <a:rPr lang="en-US" dirty="0"/>
              <a:t> le </a:t>
            </a:r>
            <a:r>
              <a:rPr lang="en-US" dirty="0" err="1"/>
              <a:t>economie</a:t>
            </a:r>
            <a:r>
              <a:rPr lang="en-US" dirty="0"/>
              <a:t> </a:t>
            </a:r>
            <a:r>
              <a:rPr lang="en-US" dirty="0" err="1"/>
              <a:t>nazionali</a:t>
            </a:r>
            <a:endParaRPr lang="en-US" dirty="0"/>
          </a:p>
          <a:p>
            <a:pPr lvl="2"/>
            <a:r>
              <a:rPr lang="en-US" dirty="0" err="1"/>
              <a:t>Sviluppo</a:t>
            </a:r>
            <a:r>
              <a:rPr lang="en-US" dirty="0"/>
              <a:t>, </a:t>
            </a:r>
            <a:r>
              <a:rPr lang="en-US" dirty="0" err="1"/>
              <a:t>paesi</a:t>
            </a:r>
            <a:r>
              <a:rPr lang="en-US" dirty="0"/>
              <a:t> in via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sviluppo</a:t>
            </a:r>
            <a:r>
              <a:rPr lang="en-US" dirty="0"/>
              <a:t> e sotto-</a:t>
            </a:r>
            <a:r>
              <a:rPr lang="en-US" dirty="0" err="1"/>
              <a:t>sviluppo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Potere</a:t>
            </a:r>
            <a:r>
              <a:rPr lang="en-US" dirty="0"/>
              <a:t> </a:t>
            </a:r>
            <a:r>
              <a:rPr lang="en-US" dirty="0" err="1"/>
              <a:t>d’acquisto</a:t>
            </a:r>
            <a:r>
              <a:rPr 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D840D1F-6142-4FAC-A8CD-C621DE3CCBFF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00400" y="3657600"/>
            <a:ext cx="41148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Disuguaglianza</a:t>
            </a:r>
            <a:r>
              <a:rPr lang="en-US" b="1" dirty="0"/>
              <a:t> </a:t>
            </a:r>
            <a:r>
              <a:rPr lang="en-US" b="1" dirty="0" err="1"/>
              <a:t>globale</a:t>
            </a:r>
            <a:endParaRPr lang="en-US" b="1" dirty="0"/>
          </a:p>
          <a:p>
            <a:pPr>
              <a:defRPr/>
            </a:pPr>
            <a:r>
              <a:rPr lang="en-US" dirty="0" err="1"/>
              <a:t>Differenza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ricchezza</a:t>
            </a:r>
            <a:r>
              <a:rPr lang="en-US" dirty="0"/>
              <a:t> e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potere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Paesi</a:t>
            </a:r>
            <a:r>
              <a:rPr lang="en-US" dirty="0"/>
              <a:t> del </a:t>
            </a:r>
            <a:r>
              <a:rPr lang="en-US" dirty="0" err="1"/>
              <a:t>mondo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4000" dirty="0" err="1"/>
              <a:t>Potere</a:t>
            </a:r>
            <a:r>
              <a:rPr lang="en-US" sz="4000" dirty="0"/>
              <a:t> e </a:t>
            </a:r>
            <a:r>
              <a:rPr lang="en-US" sz="4000" dirty="0" err="1"/>
              <a:t>disuguaglianze</a:t>
            </a:r>
            <a:r>
              <a:rPr lang="en-US" sz="4000" dirty="0"/>
              <a:t> </a:t>
            </a:r>
            <a:r>
              <a:rPr lang="en-US" sz="4000" dirty="0" err="1"/>
              <a:t>globali</a:t>
            </a:r>
            <a:r>
              <a:rPr lang="en-US" sz="4000" dirty="0"/>
              <a:t> (2)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F119E93-ADE8-47F4-B6FA-C3D2D25B3092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00313" y="-219075"/>
            <a:ext cx="4143375" cy="869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4000" dirty="0" err="1"/>
              <a:t>Potere</a:t>
            </a:r>
            <a:r>
              <a:rPr lang="en-US" sz="4000" dirty="0"/>
              <a:t> e </a:t>
            </a:r>
            <a:r>
              <a:rPr lang="en-US" sz="4000" dirty="0" err="1"/>
              <a:t>disuguaglianze</a:t>
            </a:r>
            <a:r>
              <a:rPr lang="en-US" sz="4000" dirty="0"/>
              <a:t> </a:t>
            </a:r>
            <a:r>
              <a:rPr lang="en-US" sz="4000" dirty="0" err="1"/>
              <a:t>globali</a:t>
            </a:r>
            <a:r>
              <a:rPr lang="en-US" sz="4000" dirty="0"/>
              <a:t> (3)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C4117D4-7E22-4051-9D77-BDB64F9FF7DA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981200"/>
            <a:ext cx="5715000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Text Box 2"/>
          <p:cNvSpPr txBox="1">
            <a:spLocks noChangeArrowheads="1"/>
          </p:cNvSpPr>
          <p:nvPr/>
        </p:nvSpPr>
        <p:spPr bwMode="auto">
          <a:xfrm>
            <a:off x="-36513" y="6230938"/>
            <a:ext cx="1568451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endParaRPr lang="it-IT" altLang="en-US" sz="1800" b="1"/>
          </a:p>
        </p:txBody>
      </p:sp>
      <p:pic>
        <p:nvPicPr>
          <p:cNvPr id="25600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981075"/>
            <a:ext cx="4073525" cy="297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0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4724400"/>
            <a:ext cx="7600950" cy="142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91738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4000" dirty="0" err="1"/>
              <a:t>Potere</a:t>
            </a:r>
            <a:r>
              <a:rPr lang="en-US" sz="4000" dirty="0"/>
              <a:t> e </a:t>
            </a:r>
            <a:r>
              <a:rPr lang="en-US" sz="4000" dirty="0" err="1"/>
              <a:t>disuguaglianze</a:t>
            </a:r>
            <a:r>
              <a:rPr lang="en-US" sz="4000" dirty="0"/>
              <a:t> </a:t>
            </a:r>
            <a:r>
              <a:rPr lang="en-US" sz="4000" dirty="0" err="1"/>
              <a:t>globali</a:t>
            </a:r>
            <a:r>
              <a:rPr lang="en-US" sz="4000" dirty="0"/>
              <a:t> (4)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/>
              <a:t>L’impatto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disuguaglianze</a:t>
            </a:r>
            <a:r>
              <a:rPr lang="en-US" dirty="0"/>
              <a:t> </a:t>
            </a:r>
            <a:r>
              <a:rPr lang="en-US" dirty="0" err="1"/>
              <a:t>globali</a:t>
            </a:r>
            <a:endParaRPr lang="en-US" dirty="0"/>
          </a:p>
          <a:p>
            <a:pPr lvl="2"/>
            <a:r>
              <a:rPr lang="en-US" dirty="0" err="1"/>
              <a:t>Aspettative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vita e </a:t>
            </a:r>
            <a:r>
              <a:rPr lang="en-US" dirty="0" err="1"/>
              <a:t>di</a:t>
            </a:r>
            <a:r>
              <a:rPr lang="en-US" dirty="0"/>
              <a:t> salute.</a:t>
            </a:r>
          </a:p>
          <a:p>
            <a:pPr lvl="2"/>
            <a:r>
              <a:rPr lang="en-US" dirty="0" err="1"/>
              <a:t>Abitazione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Istruzione</a:t>
            </a:r>
            <a:r>
              <a:rPr lang="en-US" dirty="0"/>
              <a:t>.</a:t>
            </a:r>
          </a:p>
          <a:p>
            <a:r>
              <a:rPr lang="en-US" dirty="0"/>
              <a:t>La </a:t>
            </a:r>
            <a:r>
              <a:rPr lang="en-US" dirty="0" err="1"/>
              <a:t>disuguaglianza</a:t>
            </a:r>
            <a:r>
              <a:rPr lang="en-US" dirty="0"/>
              <a:t> </a:t>
            </a:r>
            <a:r>
              <a:rPr lang="en-US" dirty="0" err="1"/>
              <a:t>interna</a:t>
            </a:r>
            <a:r>
              <a:rPr lang="en-US" dirty="0"/>
              <a:t> </a:t>
            </a:r>
            <a:r>
              <a:rPr lang="en-US" dirty="0" err="1"/>
              <a:t>ai</a:t>
            </a:r>
            <a:r>
              <a:rPr lang="en-US" dirty="0"/>
              <a:t> </a:t>
            </a:r>
            <a:r>
              <a:rPr lang="en-US" dirty="0" err="1"/>
              <a:t>Paesi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3AB20C7-700F-4724-8BA0-160142F0E771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Text Box 2"/>
          <p:cNvSpPr txBox="1">
            <a:spLocks noChangeArrowheads="1"/>
          </p:cNvSpPr>
          <p:nvPr/>
        </p:nvSpPr>
        <p:spPr bwMode="auto">
          <a:xfrm>
            <a:off x="-36513" y="6230938"/>
            <a:ext cx="1568451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endParaRPr lang="it-IT" altLang="en-US" sz="1800" b="1"/>
          </a:p>
        </p:txBody>
      </p:sp>
      <p:pic>
        <p:nvPicPr>
          <p:cNvPr id="257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33613" y="-1073150"/>
            <a:ext cx="4352925" cy="745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7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157788"/>
            <a:ext cx="7770813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89196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800" dirty="0" err="1"/>
              <a:t>Spiegare</a:t>
            </a:r>
            <a:r>
              <a:rPr lang="en-US" sz="3800" dirty="0"/>
              <a:t> le </a:t>
            </a:r>
            <a:r>
              <a:rPr lang="en-US" sz="3800" dirty="0" err="1"/>
              <a:t>disuguaglianze</a:t>
            </a:r>
            <a:r>
              <a:rPr lang="en-US" sz="3800" dirty="0"/>
              <a:t> </a:t>
            </a:r>
            <a:r>
              <a:rPr lang="en-US" sz="3800" dirty="0" err="1"/>
              <a:t>globali</a:t>
            </a:r>
            <a:r>
              <a:rPr lang="en-US" sz="3800" dirty="0"/>
              <a:t> (1)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/>
              <a:t>Cultura</a:t>
            </a:r>
            <a:r>
              <a:rPr lang="en-US" dirty="0"/>
              <a:t> e </a:t>
            </a:r>
            <a:r>
              <a:rPr lang="en-US" dirty="0" err="1"/>
              <a:t>disuguaglianza</a:t>
            </a:r>
            <a:r>
              <a:rPr lang="en-US" dirty="0"/>
              <a:t> </a:t>
            </a:r>
            <a:r>
              <a:rPr lang="en-US" dirty="0" err="1"/>
              <a:t>globale</a:t>
            </a:r>
            <a:r>
              <a:rPr lang="en-US" dirty="0"/>
              <a:t>: la </a:t>
            </a:r>
            <a:r>
              <a:rPr lang="en-US" dirty="0" err="1"/>
              <a:t>teoria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modernizzazione</a:t>
            </a:r>
            <a:r>
              <a:rPr lang="en-US" dirty="0"/>
              <a:t>.</a:t>
            </a:r>
          </a:p>
          <a:p>
            <a:r>
              <a:rPr lang="en-US" dirty="0" err="1"/>
              <a:t>Potere</a:t>
            </a:r>
            <a:r>
              <a:rPr lang="en-US" dirty="0"/>
              <a:t> e </a:t>
            </a:r>
            <a:r>
              <a:rPr lang="en-US" dirty="0" err="1"/>
              <a:t>disuguaglianza</a:t>
            </a:r>
            <a:r>
              <a:rPr lang="en-US" dirty="0"/>
              <a:t> </a:t>
            </a:r>
            <a:r>
              <a:rPr lang="en-US" dirty="0" err="1"/>
              <a:t>globale</a:t>
            </a:r>
            <a:r>
              <a:rPr lang="en-US" dirty="0"/>
              <a:t>: la </a:t>
            </a:r>
            <a:r>
              <a:rPr lang="en-US" dirty="0" err="1"/>
              <a:t>teoria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dipendenza</a:t>
            </a:r>
            <a:r>
              <a:rPr 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4510671-72A6-440E-934E-D33D0660BFD9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4038600"/>
            <a:ext cx="38100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Teoria</a:t>
            </a:r>
            <a:r>
              <a:rPr lang="en-US" b="1" dirty="0"/>
              <a:t> </a:t>
            </a:r>
            <a:r>
              <a:rPr lang="en-US" b="1" dirty="0" err="1"/>
              <a:t>della</a:t>
            </a:r>
            <a:r>
              <a:rPr lang="en-US" b="1" dirty="0"/>
              <a:t> </a:t>
            </a:r>
            <a:r>
              <a:rPr lang="en-US" b="1" dirty="0" err="1"/>
              <a:t>modernizzazione</a:t>
            </a:r>
            <a:endParaRPr lang="en-US" b="1" dirty="0"/>
          </a:p>
          <a:p>
            <a:pPr>
              <a:defRPr/>
            </a:pPr>
            <a:r>
              <a:rPr lang="en-US" dirty="0" err="1"/>
              <a:t>Teoria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attribuisce</a:t>
            </a:r>
            <a:r>
              <a:rPr lang="en-US" dirty="0"/>
              <a:t> la </a:t>
            </a:r>
            <a:r>
              <a:rPr lang="en-US" dirty="0" err="1"/>
              <a:t>disuguaglianza</a:t>
            </a:r>
            <a:r>
              <a:rPr lang="en-US" dirty="0"/>
              <a:t> </a:t>
            </a:r>
            <a:r>
              <a:rPr lang="en-US" dirty="0" err="1"/>
              <a:t>globale</a:t>
            </a:r>
            <a:r>
              <a:rPr lang="en-US" dirty="0"/>
              <a:t> </a:t>
            </a:r>
            <a:r>
              <a:rPr lang="en-US" dirty="0" err="1"/>
              <a:t>alle</a:t>
            </a:r>
            <a:r>
              <a:rPr lang="en-US" dirty="0"/>
              <a:t> </a:t>
            </a:r>
            <a:r>
              <a:rPr lang="en-US" dirty="0" err="1"/>
              <a:t>differenze</a:t>
            </a:r>
            <a:r>
              <a:rPr lang="en-US" dirty="0"/>
              <a:t> </a:t>
            </a:r>
            <a:r>
              <a:rPr lang="en-US" dirty="0" err="1"/>
              <a:t>culturali</a:t>
            </a:r>
            <a:r>
              <a:rPr lang="en-US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48200" y="3810000"/>
            <a:ext cx="39624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Teoria</a:t>
            </a:r>
            <a:r>
              <a:rPr lang="en-US" b="1" dirty="0"/>
              <a:t> </a:t>
            </a:r>
            <a:r>
              <a:rPr lang="en-US" b="1" dirty="0" err="1"/>
              <a:t>della</a:t>
            </a:r>
            <a:r>
              <a:rPr lang="en-US" b="1" dirty="0"/>
              <a:t> </a:t>
            </a:r>
            <a:r>
              <a:rPr lang="en-US" b="1" dirty="0" err="1"/>
              <a:t>dipendenza</a:t>
            </a:r>
            <a:endParaRPr lang="en-US" b="1" dirty="0"/>
          </a:p>
          <a:p>
            <a:pPr>
              <a:defRPr/>
            </a:pPr>
            <a:r>
              <a:rPr lang="en-US" dirty="0" err="1"/>
              <a:t>Teoria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attribuisce</a:t>
            </a:r>
            <a:r>
              <a:rPr lang="en-US" dirty="0"/>
              <a:t> la </a:t>
            </a:r>
            <a:r>
              <a:rPr lang="en-US" dirty="0" err="1"/>
              <a:t>disuguaglianza</a:t>
            </a:r>
            <a:r>
              <a:rPr lang="en-US" dirty="0"/>
              <a:t> </a:t>
            </a:r>
            <a:r>
              <a:rPr lang="en-US" dirty="0" err="1"/>
              <a:t>globale</a:t>
            </a:r>
            <a:r>
              <a:rPr lang="en-US" dirty="0"/>
              <a:t> </a:t>
            </a:r>
            <a:r>
              <a:rPr lang="en-US" dirty="0" err="1"/>
              <a:t>allo</a:t>
            </a:r>
            <a:r>
              <a:rPr lang="en-US" dirty="0"/>
              <a:t> </a:t>
            </a:r>
            <a:r>
              <a:rPr lang="en-US" dirty="0" err="1"/>
              <a:t>sfruttamento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Paesi</a:t>
            </a:r>
            <a:r>
              <a:rPr lang="en-US" dirty="0"/>
              <a:t> </a:t>
            </a:r>
            <a:r>
              <a:rPr lang="en-US" dirty="0" err="1"/>
              <a:t>poveri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parte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quelli</a:t>
            </a:r>
            <a:r>
              <a:rPr lang="en-US" dirty="0"/>
              <a:t> </a:t>
            </a:r>
            <a:r>
              <a:rPr lang="en-US" dirty="0" err="1"/>
              <a:t>ricchi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800" dirty="0" err="1"/>
              <a:t>Spiegare</a:t>
            </a:r>
            <a:r>
              <a:rPr lang="en-US" sz="3800" dirty="0"/>
              <a:t> le </a:t>
            </a:r>
            <a:r>
              <a:rPr lang="en-US" sz="3800" dirty="0" err="1"/>
              <a:t>disuguaglianze</a:t>
            </a:r>
            <a:r>
              <a:rPr lang="en-US" sz="3800" dirty="0"/>
              <a:t> </a:t>
            </a:r>
            <a:r>
              <a:rPr lang="en-US" sz="3800" dirty="0" err="1"/>
              <a:t>globali</a:t>
            </a:r>
            <a:r>
              <a:rPr lang="en-US" sz="3800" dirty="0"/>
              <a:t> (2)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/>
              <a:t>Colonialismo</a:t>
            </a:r>
            <a:r>
              <a:rPr lang="en-US" dirty="0"/>
              <a:t> e Neo-</a:t>
            </a:r>
            <a:r>
              <a:rPr lang="en-US" dirty="0" err="1"/>
              <a:t>colonialismo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405C3B2-51EE-44F8-A786-D33508B47E9F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2438400"/>
            <a:ext cx="54102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Colonialismo</a:t>
            </a:r>
            <a:endParaRPr lang="en-US" b="1" dirty="0"/>
          </a:p>
          <a:p>
            <a:pPr>
              <a:defRPr/>
            </a:pPr>
            <a:r>
              <a:rPr lang="en-US" dirty="0" err="1"/>
              <a:t>Utilizzo</a:t>
            </a:r>
            <a:r>
              <a:rPr lang="en-US" dirty="0"/>
              <a:t> del </a:t>
            </a:r>
            <a:r>
              <a:rPr lang="en-US" dirty="0" err="1"/>
              <a:t>potere</a:t>
            </a:r>
            <a:r>
              <a:rPr lang="en-US" dirty="0"/>
              <a:t> </a:t>
            </a:r>
            <a:r>
              <a:rPr lang="en-US" dirty="0" err="1"/>
              <a:t>militare</a:t>
            </a:r>
            <a:r>
              <a:rPr lang="en-US" dirty="0"/>
              <a:t>, politico </a:t>
            </a:r>
            <a:r>
              <a:rPr lang="en-US" dirty="0" err="1"/>
              <a:t>ed</a:t>
            </a:r>
            <a:r>
              <a:rPr lang="en-US" dirty="0"/>
              <a:t> </a:t>
            </a:r>
            <a:r>
              <a:rPr lang="en-US" dirty="0" err="1"/>
              <a:t>economico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parte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società</a:t>
            </a:r>
            <a:r>
              <a:rPr lang="en-US" dirty="0"/>
              <a:t> per </a:t>
            </a:r>
            <a:r>
              <a:rPr lang="en-US" dirty="0" err="1"/>
              <a:t>dominare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membri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un’altra</a:t>
            </a:r>
            <a:r>
              <a:rPr lang="en-US" dirty="0"/>
              <a:t> </a:t>
            </a:r>
            <a:r>
              <a:rPr lang="en-US" dirty="0" err="1"/>
              <a:t>società</a:t>
            </a:r>
            <a:r>
              <a:rPr lang="en-US" dirty="0"/>
              <a:t>, quasi </a:t>
            </a:r>
            <a:r>
              <a:rPr lang="en-US" dirty="0" err="1"/>
              <a:t>sempre</a:t>
            </a:r>
            <a:r>
              <a:rPr lang="en-US" dirty="0"/>
              <a:t> per </a:t>
            </a:r>
            <a:r>
              <a:rPr lang="en-US" dirty="0" err="1"/>
              <a:t>trarne</a:t>
            </a:r>
            <a:r>
              <a:rPr lang="en-US" dirty="0"/>
              <a:t> un </a:t>
            </a:r>
            <a:r>
              <a:rPr lang="en-US" dirty="0" err="1"/>
              <a:t>beneficio</a:t>
            </a:r>
            <a:r>
              <a:rPr lang="en-US" dirty="0"/>
              <a:t> </a:t>
            </a:r>
            <a:r>
              <a:rPr lang="en-US" dirty="0" err="1"/>
              <a:t>economico</a:t>
            </a:r>
            <a:r>
              <a:rPr lang="en-US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52800" y="4310063"/>
            <a:ext cx="48006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Neo-</a:t>
            </a:r>
            <a:r>
              <a:rPr lang="en-US" b="1" dirty="0" err="1"/>
              <a:t>colonialismo</a:t>
            </a:r>
            <a:endParaRPr lang="en-US" b="1" dirty="0"/>
          </a:p>
          <a:p>
            <a:pPr>
              <a:defRPr/>
            </a:pP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dominio</a:t>
            </a:r>
            <a:r>
              <a:rPr lang="en-US" dirty="0"/>
              <a:t> </a:t>
            </a:r>
            <a:r>
              <a:rPr lang="en-US" dirty="0" err="1"/>
              <a:t>economico</a:t>
            </a:r>
            <a:r>
              <a:rPr lang="en-US" dirty="0"/>
              <a:t> </a:t>
            </a:r>
            <a:r>
              <a:rPr lang="en-US" dirty="0" err="1"/>
              <a:t>suo</a:t>
            </a:r>
            <a:r>
              <a:rPr lang="en-US" dirty="0"/>
              <a:t> </a:t>
            </a:r>
            <a:r>
              <a:rPr lang="en-US" dirty="0" err="1"/>
              <a:t>Paesi</a:t>
            </a:r>
            <a:r>
              <a:rPr lang="en-US" dirty="0"/>
              <a:t> </a:t>
            </a:r>
            <a:r>
              <a:rPr lang="en-US" dirty="0" err="1"/>
              <a:t>più</a:t>
            </a:r>
            <a:r>
              <a:rPr lang="en-US" dirty="0"/>
              <a:t> </a:t>
            </a:r>
            <a:r>
              <a:rPr lang="en-US" dirty="0" err="1"/>
              <a:t>poveri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parte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Paesi</a:t>
            </a:r>
            <a:r>
              <a:rPr lang="en-US" dirty="0"/>
              <a:t> </a:t>
            </a:r>
            <a:r>
              <a:rPr lang="en-US" dirty="0" err="1"/>
              <a:t>ricchi</a:t>
            </a:r>
            <a:r>
              <a:rPr lang="en-US" dirty="0"/>
              <a:t> </a:t>
            </a:r>
            <a:r>
              <a:rPr lang="en-US" dirty="0" err="1"/>
              <a:t>senza</a:t>
            </a:r>
            <a:r>
              <a:rPr lang="en-US" dirty="0"/>
              <a:t> </a:t>
            </a:r>
            <a:r>
              <a:rPr lang="en-US" dirty="0" err="1"/>
              <a:t>l’uso</a:t>
            </a:r>
            <a:r>
              <a:rPr lang="en-US" dirty="0"/>
              <a:t> del </a:t>
            </a:r>
            <a:r>
              <a:rPr lang="en-US" dirty="0" err="1"/>
              <a:t>controllo</a:t>
            </a:r>
            <a:r>
              <a:rPr lang="en-US" dirty="0"/>
              <a:t> politico e/o </a:t>
            </a:r>
            <a:r>
              <a:rPr lang="en-US" dirty="0" err="1"/>
              <a:t>dell’occupazione</a:t>
            </a:r>
            <a:r>
              <a:rPr lang="en-US" dirty="0"/>
              <a:t> </a:t>
            </a:r>
            <a:r>
              <a:rPr lang="en-US" dirty="0" err="1"/>
              <a:t>militare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4000" dirty="0" err="1"/>
              <a:t>Spiegare</a:t>
            </a:r>
            <a:r>
              <a:rPr lang="en-US" sz="4000" dirty="0"/>
              <a:t> le </a:t>
            </a:r>
            <a:r>
              <a:rPr lang="en-US" sz="4000" dirty="0" err="1"/>
              <a:t>disuguaglianze</a:t>
            </a:r>
            <a:r>
              <a:rPr lang="en-US" sz="4000" dirty="0"/>
              <a:t> </a:t>
            </a:r>
            <a:r>
              <a:rPr lang="en-US" sz="4000" dirty="0" err="1"/>
              <a:t>globali</a:t>
            </a:r>
            <a:r>
              <a:rPr lang="en-US" sz="4000" dirty="0"/>
              <a:t> (3)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/>
              <a:t>La World System Analysis:</a:t>
            </a:r>
          </a:p>
          <a:p>
            <a:pPr lvl="2"/>
            <a:r>
              <a:rPr lang="en-US" dirty="0" err="1"/>
              <a:t>Paesi</a:t>
            </a:r>
            <a:r>
              <a:rPr lang="en-US" dirty="0"/>
              <a:t> </a:t>
            </a:r>
            <a:r>
              <a:rPr lang="en-US" dirty="0" err="1"/>
              <a:t>centrali</a:t>
            </a:r>
            <a:r>
              <a:rPr lang="en-US" dirty="0"/>
              <a:t>, </a:t>
            </a:r>
            <a:r>
              <a:rPr lang="en-US" dirty="0" err="1"/>
              <a:t>periferici</a:t>
            </a:r>
            <a:r>
              <a:rPr lang="en-US" dirty="0"/>
              <a:t>, semi-</a:t>
            </a:r>
            <a:r>
              <a:rPr lang="en-US" dirty="0" err="1"/>
              <a:t>periferici</a:t>
            </a:r>
            <a:r>
              <a:rPr lang="en-US" dirty="0"/>
              <a:t>.</a:t>
            </a:r>
          </a:p>
          <a:p>
            <a:r>
              <a:rPr lang="en-US" dirty="0" err="1"/>
              <a:t>Ruolo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istituzioni</a:t>
            </a:r>
            <a:r>
              <a:rPr lang="en-US" dirty="0"/>
              <a:t> </a:t>
            </a:r>
            <a:r>
              <a:rPr lang="en-US" dirty="0" err="1"/>
              <a:t>finanziarie</a:t>
            </a:r>
            <a:r>
              <a:rPr lang="en-US" dirty="0"/>
              <a:t> </a:t>
            </a:r>
            <a:r>
              <a:rPr lang="en-US" dirty="0" err="1"/>
              <a:t>globali</a:t>
            </a:r>
            <a:r>
              <a:rPr 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86FA2EC9-53A5-4B2A-821F-105EBC90FCC6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819400" y="3429000"/>
            <a:ext cx="3200400" cy="194095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World System Analysis</a:t>
            </a:r>
          </a:p>
          <a:p>
            <a:pPr>
              <a:defRPr/>
            </a:pPr>
            <a:r>
              <a:rPr lang="en-US" dirty="0"/>
              <a:t>Approccio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concentra</a:t>
            </a:r>
            <a:r>
              <a:rPr lang="en-US" dirty="0"/>
              <a:t> </a:t>
            </a:r>
            <a:r>
              <a:rPr lang="en-US" dirty="0" err="1"/>
              <a:t>sull’interdipendenza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Paesi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fanno</a:t>
            </a:r>
            <a:r>
              <a:rPr lang="en-US" dirty="0"/>
              <a:t> parte di un </a:t>
            </a:r>
            <a:r>
              <a:rPr lang="en-US" dirty="0" err="1"/>
              <a:t>unico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economico</a:t>
            </a:r>
            <a:r>
              <a:rPr lang="en-US" dirty="0"/>
              <a:t> </a:t>
            </a:r>
            <a:r>
              <a:rPr lang="en-US" dirty="0" err="1"/>
              <a:t>globale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/>
              <a:t>Le </a:t>
            </a:r>
            <a:r>
              <a:rPr lang="en-US" sz="4000" dirty="0" err="1"/>
              <a:t>disuguaglianze</a:t>
            </a:r>
            <a:r>
              <a:rPr lang="en-US" sz="4000" dirty="0"/>
              <a:t> </a:t>
            </a:r>
            <a:r>
              <a:rPr lang="en-US" sz="4000" dirty="0" err="1"/>
              <a:t>strutturate</a:t>
            </a:r>
            <a:r>
              <a:rPr lang="en-US" sz="4000" dirty="0"/>
              <a:t>: </a:t>
            </a:r>
            <a:r>
              <a:rPr lang="en-US" sz="4000" dirty="0" err="1"/>
              <a:t>i</a:t>
            </a:r>
            <a:r>
              <a:rPr lang="en-US" sz="4000" dirty="0"/>
              <a:t> </a:t>
            </a:r>
            <a:r>
              <a:rPr lang="en-US" sz="4000" dirty="0" err="1"/>
              <a:t>sistemi</a:t>
            </a:r>
            <a:r>
              <a:rPr lang="en-US" sz="4000" dirty="0"/>
              <a:t> </a:t>
            </a:r>
            <a:r>
              <a:rPr lang="en-US" sz="4000" dirty="0" err="1"/>
              <a:t>di</a:t>
            </a:r>
            <a:r>
              <a:rPr lang="en-US" sz="4000" dirty="0"/>
              <a:t> </a:t>
            </a:r>
            <a:r>
              <a:rPr lang="en-US" sz="4000" dirty="0" err="1"/>
              <a:t>stratificazione</a:t>
            </a:r>
            <a:r>
              <a:rPr lang="en-US" sz="4000" dirty="0"/>
              <a:t> 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1800" dirty="0" err="1"/>
              <a:t>Tutti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sistemi</a:t>
            </a:r>
            <a:r>
              <a:rPr lang="en-US" sz="1800" dirty="0"/>
              <a:t> </a:t>
            </a:r>
            <a:r>
              <a:rPr lang="en-US" sz="1800" dirty="0" err="1"/>
              <a:t>di</a:t>
            </a:r>
            <a:r>
              <a:rPr lang="en-US" sz="1800" dirty="0"/>
              <a:t> </a:t>
            </a:r>
            <a:r>
              <a:rPr lang="en-US" sz="1800" dirty="0" err="1"/>
              <a:t>stratificazione</a:t>
            </a:r>
            <a:r>
              <a:rPr lang="en-US" sz="1800" dirty="0"/>
              <a:t> </a:t>
            </a:r>
            <a:r>
              <a:rPr lang="en-US" sz="1800" dirty="0" err="1"/>
              <a:t>si</a:t>
            </a:r>
            <a:r>
              <a:rPr lang="en-US" sz="1800" dirty="0"/>
              <a:t> </a:t>
            </a:r>
            <a:r>
              <a:rPr lang="en-US" sz="1800" dirty="0" err="1"/>
              <a:t>basano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tre</a:t>
            </a:r>
            <a:r>
              <a:rPr lang="en-US" sz="1800" dirty="0"/>
              <a:t> </a:t>
            </a:r>
            <a:r>
              <a:rPr lang="en-US" sz="1800" dirty="0" err="1"/>
              <a:t>elementi</a:t>
            </a:r>
            <a:r>
              <a:rPr lang="en-US" sz="1800" dirty="0"/>
              <a:t> </a:t>
            </a:r>
            <a:r>
              <a:rPr lang="en-US" sz="1800" dirty="0" err="1"/>
              <a:t>chiave</a:t>
            </a:r>
            <a:r>
              <a:rPr lang="en-US" sz="1800" dirty="0"/>
              <a:t>:</a:t>
            </a:r>
          </a:p>
          <a:p>
            <a:pPr lvl="2"/>
            <a:r>
              <a:rPr lang="en-US" sz="1800" dirty="0" err="1"/>
              <a:t>L’ineguale</a:t>
            </a:r>
            <a:r>
              <a:rPr lang="en-US" sz="1800" dirty="0"/>
              <a:t> </a:t>
            </a:r>
            <a:r>
              <a:rPr lang="en-US" sz="1800" dirty="0" err="1"/>
              <a:t>distribuzione</a:t>
            </a:r>
            <a:r>
              <a:rPr lang="en-US" sz="1800" dirty="0"/>
              <a:t> </a:t>
            </a:r>
            <a:r>
              <a:rPr lang="en-US" sz="1800" dirty="0" err="1"/>
              <a:t>delle</a:t>
            </a:r>
            <a:r>
              <a:rPr lang="en-US" sz="1800" dirty="0"/>
              <a:t> </a:t>
            </a:r>
            <a:r>
              <a:rPr lang="en-US" sz="1800" dirty="0" err="1"/>
              <a:t>risorse</a:t>
            </a:r>
            <a:r>
              <a:rPr lang="en-US" sz="1800" dirty="0"/>
              <a:t> </a:t>
            </a:r>
            <a:r>
              <a:rPr lang="en-US" sz="1800" dirty="0" err="1"/>
              <a:t>dotate</a:t>
            </a:r>
            <a:r>
              <a:rPr lang="en-US" sz="1800" dirty="0"/>
              <a:t> </a:t>
            </a:r>
            <a:r>
              <a:rPr lang="en-US" sz="1800" dirty="0" err="1"/>
              <a:t>di</a:t>
            </a:r>
            <a:r>
              <a:rPr lang="en-US" sz="1800" dirty="0"/>
              <a:t> </a:t>
            </a:r>
            <a:r>
              <a:rPr lang="en-US" sz="1800" dirty="0" err="1"/>
              <a:t>valore</a:t>
            </a:r>
            <a:r>
              <a:rPr lang="en-US" sz="1800" dirty="0"/>
              <a:t>.</a:t>
            </a:r>
          </a:p>
          <a:p>
            <a:pPr lvl="2"/>
            <a:r>
              <a:rPr lang="en-US" sz="1800" dirty="0"/>
              <a:t>La </a:t>
            </a:r>
            <a:r>
              <a:rPr lang="en-US" sz="1800" dirty="0" err="1"/>
              <a:t>presenza</a:t>
            </a:r>
            <a:r>
              <a:rPr lang="en-US" sz="1800" dirty="0"/>
              <a:t> </a:t>
            </a:r>
            <a:r>
              <a:rPr lang="en-US" sz="1800" dirty="0" err="1"/>
              <a:t>di</a:t>
            </a:r>
            <a:r>
              <a:rPr lang="en-US" sz="1800" dirty="0"/>
              <a:t> </a:t>
            </a:r>
            <a:r>
              <a:rPr lang="en-US" sz="1800" dirty="0" err="1"/>
              <a:t>distinti</a:t>
            </a:r>
            <a:r>
              <a:rPr lang="en-US" sz="1800" dirty="0"/>
              <a:t> </a:t>
            </a:r>
            <a:r>
              <a:rPr lang="en-US" sz="1800" dirty="0" err="1"/>
              <a:t>gruppi</a:t>
            </a:r>
            <a:r>
              <a:rPr lang="en-US" sz="1800" dirty="0"/>
              <a:t> </a:t>
            </a:r>
            <a:r>
              <a:rPr lang="en-US" sz="1800" dirty="0" err="1"/>
              <a:t>di</a:t>
            </a:r>
            <a:r>
              <a:rPr lang="en-US" sz="1800" dirty="0"/>
              <a:t> </a:t>
            </a:r>
            <a:r>
              <a:rPr lang="en-US" sz="1800" dirty="0" err="1"/>
              <a:t>persone</a:t>
            </a:r>
            <a:r>
              <a:rPr lang="en-US" sz="1800" dirty="0"/>
              <a:t> </a:t>
            </a:r>
            <a:r>
              <a:rPr lang="en-US" sz="1800" dirty="0" err="1"/>
              <a:t>che</a:t>
            </a:r>
            <a:r>
              <a:rPr lang="en-US" sz="1800" dirty="0"/>
              <a:t> </a:t>
            </a:r>
            <a:r>
              <a:rPr lang="en-US" sz="1800" dirty="0" err="1"/>
              <a:t>formano</a:t>
            </a:r>
            <a:r>
              <a:rPr lang="en-US" sz="1800" dirty="0"/>
              <a:t> </a:t>
            </a:r>
            <a:r>
              <a:rPr lang="en-US" sz="1800" dirty="0" err="1"/>
              <a:t>strati</a:t>
            </a:r>
            <a:r>
              <a:rPr lang="en-US" sz="1800" dirty="0"/>
              <a:t> </a:t>
            </a:r>
            <a:r>
              <a:rPr lang="en-US" sz="1800" dirty="0" err="1"/>
              <a:t>sociali</a:t>
            </a:r>
            <a:r>
              <a:rPr lang="en-US" sz="1800" dirty="0"/>
              <a:t> </a:t>
            </a:r>
            <a:r>
              <a:rPr lang="en-US" sz="1800" dirty="0" err="1"/>
              <a:t>gerarchizzati</a:t>
            </a:r>
            <a:r>
              <a:rPr lang="en-US" sz="1800" dirty="0"/>
              <a:t>.</a:t>
            </a:r>
          </a:p>
          <a:p>
            <a:pPr lvl="2"/>
            <a:r>
              <a:rPr lang="en-US" sz="1800" dirty="0" err="1"/>
              <a:t>Un’ideologia</a:t>
            </a:r>
            <a:r>
              <a:rPr lang="en-US" sz="1800" dirty="0"/>
              <a:t> </a:t>
            </a:r>
            <a:r>
              <a:rPr lang="en-US" sz="1800" dirty="0" err="1"/>
              <a:t>che</a:t>
            </a:r>
            <a:r>
              <a:rPr lang="en-US" sz="1800" dirty="0"/>
              <a:t> </a:t>
            </a:r>
            <a:r>
              <a:rPr lang="en-US" sz="1800" dirty="0" err="1"/>
              <a:t>cerca</a:t>
            </a:r>
            <a:r>
              <a:rPr lang="en-US" sz="1800" dirty="0"/>
              <a:t> </a:t>
            </a:r>
            <a:r>
              <a:rPr lang="en-US" sz="1800" dirty="0" err="1"/>
              <a:t>di</a:t>
            </a:r>
            <a:r>
              <a:rPr lang="en-US" sz="1800" dirty="0"/>
              <a:t> </a:t>
            </a:r>
            <a:r>
              <a:rPr lang="en-US" sz="1800" dirty="0" err="1"/>
              <a:t>spiegare</a:t>
            </a:r>
            <a:r>
              <a:rPr lang="en-US" sz="1800" dirty="0"/>
              <a:t> e </a:t>
            </a:r>
            <a:r>
              <a:rPr lang="en-US" sz="1800" dirty="0" err="1"/>
              <a:t>giustificare</a:t>
            </a:r>
            <a:r>
              <a:rPr lang="en-US" sz="1800" dirty="0"/>
              <a:t> le </a:t>
            </a:r>
            <a:r>
              <a:rPr lang="en-US" sz="1800" dirty="0" err="1"/>
              <a:t>disuguaglianze</a:t>
            </a:r>
            <a:r>
              <a:rPr lang="en-US" sz="1800" dirty="0"/>
              <a:t> </a:t>
            </a:r>
            <a:r>
              <a:rPr lang="en-US" sz="1800" dirty="0" err="1"/>
              <a:t>esistenti</a:t>
            </a:r>
            <a:r>
              <a:rPr lang="en-US" sz="1800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55391C85-11E0-45C8-834E-D2A66CC0192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2743200"/>
            <a:ext cx="7543800" cy="11918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/>
              <a:t>Sistema</a:t>
            </a:r>
            <a:r>
              <a:rPr lang="en-US" sz="1600" b="1" dirty="0"/>
              <a:t> </a:t>
            </a:r>
            <a:r>
              <a:rPr lang="en-US" sz="1600" b="1" dirty="0" err="1"/>
              <a:t>di</a:t>
            </a:r>
            <a:r>
              <a:rPr lang="en-US" sz="1600" b="1" dirty="0"/>
              <a:t> </a:t>
            </a:r>
            <a:r>
              <a:rPr lang="en-US" sz="1600" b="1" dirty="0" err="1"/>
              <a:t>stratificazione</a:t>
            </a:r>
            <a:endParaRPr lang="en-US" sz="1600" b="1" dirty="0"/>
          </a:p>
          <a:p>
            <a:pPr>
              <a:defRPr/>
            </a:pPr>
            <a:r>
              <a:rPr lang="en-US" sz="1600" dirty="0" err="1"/>
              <a:t>Insieme</a:t>
            </a:r>
            <a:r>
              <a:rPr lang="en-US" sz="1600" dirty="0"/>
              <a:t> </a:t>
            </a:r>
            <a:r>
              <a:rPr lang="en-US" sz="1600" dirty="0" err="1"/>
              <a:t>delle</a:t>
            </a:r>
            <a:r>
              <a:rPr lang="en-US" sz="1600" dirty="0"/>
              <a:t> </a:t>
            </a:r>
            <a:r>
              <a:rPr lang="en-US" sz="1600" dirty="0" err="1"/>
              <a:t>strutture</a:t>
            </a:r>
            <a:r>
              <a:rPr lang="en-US" sz="1600" dirty="0"/>
              <a:t> e </a:t>
            </a:r>
            <a:r>
              <a:rPr lang="en-US" sz="1600" dirty="0" err="1"/>
              <a:t>delle</a:t>
            </a:r>
            <a:r>
              <a:rPr lang="en-US" sz="1600" dirty="0"/>
              <a:t> </a:t>
            </a:r>
            <a:r>
              <a:rPr lang="en-US" sz="1600" dirty="0" err="1"/>
              <a:t>norme</a:t>
            </a:r>
            <a:r>
              <a:rPr lang="en-US" sz="1600" dirty="0"/>
              <a:t> </a:t>
            </a:r>
            <a:r>
              <a:rPr lang="en-US" sz="1600" dirty="0" err="1"/>
              <a:t>culturali</a:t>
            </a:r>
            <a:r>
              <a:rPr lang="en-US" sz="1600" dirty="0"/>
              <a:t> </a:t>
            </a:r>
            <a:r>
              <a:rPr lang="en-US" sz="1600" dirty="0" err="1"/>
              <a:t>che</a:t>
            </a:r>
            <a:r>
              <a:rPr lang="en-US" sz="1600" dirty="0"/>
              <a:t> </a:t>
            </a:r>
            <a:r>
              <a:rPr lang="en-US" sz="1600" dirty="0" err="1"/>
              <a:t>producono</a:t>
            </a:r>
            <a:r>
              <a:rPr lang="en-US" sz="1600" dirty="0"/>
              <a:t> e </a:t>
            </a:r>
            <a:r>
              <a:rPr lang="en-US" sz="1600" dirty="0" err="1"/>
              <a:t>mantengono</a:t>
            </a:r>
            <a:r>
              <a:rPr lang="en-US" sz="1600" dirty="0"/>
              <a:t> le </a:t>
            </a:r>
            <a:r>
              <a:rPr lang="en-US" sz="1600" dirty="0" err="1"/>
              <a:t>disuguaglianze</a:t>
            </a:r>
            <a:r>
              <a:rPr lang="en-US" sz="1600" dirty="0"/>
              <a:t> </a:t>
            </a:r>
            <a:r>
              <a:rPr lang="en-US" sz="1600" dirty="0" err="1"/>
              <a:t>sociali</a:t>
            </a:r>
            <a:r>
              <a:rPr lang="en-US" sz="1600" dirty="0"/>
              <a:t> </a:t>
            </a:r>
            <a:r>
              <a:rPr lang="en-US" sz="1600" dirty="0" err="1"/>
              <a:t>dislocando</a:t>
            </a:r>
            <a:r>
              <a:rPr lang="en-US" sz="1600" dirty="0"/>
              <a:t> le </a:t>
            </a:r>
            <a:r>
              <a:rPr lang="en-US" sz="1600" dirty="0" err="1"/>
              <a:t>persone</a:t>
            </a:r>
            <a:r>
              <a:rPr lang="en-US" sz="1600" dirty="0"/>
              <a:t> in </a:t>
            </a:r>
            <a:r>
              <a:rPr lang="en-US" sz="1600" dirty="0" err="1"/>
              <a:t>una</a:t>
            </a:r>
            <a:r>
              <a:rPr lang="en-US" sz="1600" dirty="0"/>
              <a:t> </a:t>
            </a:r>
            <a:r>
              <a:rPr lang="en-US" sz="1600" dirty="0" err="1"/>
              <a:t>gerarchia</a:t>
            </a:r>
            <a:r>
              <a:rPr lang="en-US" sz="1600" dirty="0"/>
              <a:t> </a:t>
            </a:r>
            <a:r>
              <a:rPr lang="en-US" sz="1600" dirty="0" err="1"/>
              <a:t>di</a:t>
            </a:r>
            <a:r>
              <a:rPr lang="en-US" sz="1600" dirty="0"/>
              <a:t> </a:t>
            </a:r>
            <a:r>
              <a:rPr lang="en-US" sz="1600" dirty="0" err="1"/>
              <a:t>gruppi</a:t>
            </a:r>
            <a:r>
              <a:rPr lang="en-US" sz="1600" dirty="0"/>
              <a:t> </a:t>
            </a:r>
            <a:r>
              <a:rPr lang="en-US" sz="1600" dirty="0" err="1"/>
              <a:t>che</a:t>
            </a:r>
            <a:r>
              <a:rPr lang="en-US" sz="1600" dirty="0"/>
              <a:t> </a:t>
            </a:r>
            <a:r>
              <a:rPr lang="en-US" sz="1600" dirty="0" err="1"/>
              <a:t>ricevono</a:t>
            </a:r>
            <a:r>
              <a:rPr lang="en-US" sz="1600" dirty="0"/>
              <a:t> </a:t>
            </a:r>
            <a:r>
              <a:rPr lang="en-US" sz="1600" dirty="0" err="1"/>
              <a:t>risorse</a:t>
            </a:r>
            <a:r>
              <a:rPr lang="en-US" sz="1600" dirty="0"/>
              <a:t> </a:t>
            </a:r>
            <a:r>
              <a:rPr lang="en-US" sz="1600" dirty="0" err="1"/>
              <a:t>diseguali</a:t>
            </a:r>
            <a:r>
              <a:rPr lang="en-US" sz="1600" dirty="0"/>
              <a:t>.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914400" y="1676400"/>
            <a:ext cx="7543800" cy="9194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/>
              <a:t>Disuguaglianza</a:t>
            </a:r>
            <a:r>
              <a:rPr lang="en-US" sz="1600" b="1" dirty="0"/>
              <a:t> </a:t>
            </a:r>
            <a:r>
              <a:rPr lang="en-US" sz="1600" b="1" dirty="0" err="1"/>
              <a:t>sociale</a:t>
            </a:r>
            <a:endParaRPr lang="en-US" sz="1600" b="1" dirty="0"/>
          </a:p>
          <a:p>
            <a:pPr>
              <a:defRPr/>
            </a:pPr>
            <a:r>
              <a:rPr lang="en-US" sz="1600" dirty="0" err="1"/>
              <a:t>Distribuzione</a:t>
            </a:r>
            <a:r>
              <a:rPr lang="en-US" sz="1600" dirty="0"/>
              <a:t> </a:t>
            </a:r>
            <a:r>
              <a:rPr lang="en-US" sz="1600" dirty="0" err="1"/>
              <a:t>ineguale</a:t>
            </a:r>
            <a:r>
              <a:rPr lang="en-US" sz="1600" dirty="0"/>
              <a:t> </a:t>
            </a:r>
            <a:r>
              <a:rPr lang="en-US" sz="1600" dirty="0" err="1"/>
              <a:t>di</a:t>
            </a:r>
            <a:r>
              <a:rPr lang="en-US" sz="1600" dirty="0"/>
              <a:t> </a:t>
            </a:r>
            <a:r>
              <a:rPr lang="en-US" sz="1600" dirty="0" err="1"/>
              <a:t>varie</a:t>
            </a:r>
            <a:r>
              <a:rPr lang="en-US" sz="1600" dirty="0"/>
              <a:t> </a:t>
            </a:r>
            <a:r>
              <a:rPr lang="en-US" sz="1600" dirty="0" err="1"/>
              <a:t>risorse</a:t>
            </a:r>
            <a:r>
              <a:rPr lang="en-US" sz="1600" dirty="0"/>
              <a:t> </a:t>
            </a:r>
            <a:r>
              <a:rPr lang="en-US" sz="1600" dirty="0" err="1"/>
              <a:t>economiche</a:t>
            </a:r>
            <a:r>
              <a:rPr lang="en-US" sz="1600" dirty="0"/>
              <a:t>, </a:t>
            </a:r>
            <a:r>
              <a:rPr lang="en-US" sz="1600" dirty="0" err="1"/>
              <a:t>sociali</a:t>
            </a:r>
            <a:r>
              <a:rPr lang="en-US" sz="1600" dirty="0"/>
              <a:t>, </a:t>
            </a:r>
            <a:r>
              <a:rPr lang="en-US" sz="1600" dirty="0" err="1"/>
              <a:t>politiche</a:t>
            </a:r>
            <a:r>
              <a:rPr lang="en-US" sz="1600" dirty="0"/>
              <a:t> e </a:t>
            </a:r>
            <a:r>
              <a:rPr lang="en-US" sz="1600" dirty="0" err="1"/>
              <a:t>culturali</a:t>
            </a:r>
            <a:r>
              <a:rPr lang="en-US" sz="1600" dirty="0"/>
              <a:t> </a:t>
            </a:r>
            <a:r>
              <a:rPr lang="en-US" sz="1600" dirty="0" err="1"/>
              <a:t>all’interno</a:t>
            </a:r>
            <a:r>
              <a:rPr lang="en-US" sz="1600" dirty="0"/>
              <a:t> </a:t>
            </a:r>
            <a:r>
              <a:rPr lang="en-US" sz="1600" dirty="0" err="1"/>
              <a:t>di</a:t>
            </a:r>
            <a:r>
              <a:rPr lang="en-US" sz="1600" dirty="0"/>
              <a:t> un </a:t>
            </a:r>
            <a:r>
              <a:rPr lang="en-US" sz="1600" dirty="0" err="1"/>
              <a:t>determinato</a:t>
            </a:r>
            <a:r>
              <a:rPr lang="en-US" sz="1600" dirty="0"/>
              <a:t> </a:t>
            </a:r>
            <a:r>
              <a:rPr lang="en-US" sz="1600" dirty="0" err="1"/>
              <a:t>contesto</a:t>
            </a:r>
            <a:r>
              <a:rPr lang="en-US" sz="1600" dirty="0"/>
              <a:t> </a:t>
            </a:r>
            <a:r>
              <a:rPr lang="en-US" sz="1600" dirty="0" err="1"/>
              <a:t>sociale</a:t>
            </a:r>
            <a:r>
              <a:rPr lang="en-US" sz="1600" dirty="0"/>
              <a:t>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750" y="714375"/>
            <a:ext cx="8832850" cy="50625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0751677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Sezioni da studiare ai fini della prova scritta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763000" cy="5105400"/>
          </a:xfrm>
        </p:spPr>
        <p:txBody>
          <a:bodyPr/>
          <a:lstStyle/>
          <a:p>
            <a:pPr marL="0" indent="0"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 edizione del testo (2015)</a:t>
            </a:r>
          </a:p>
          <a:p>
            <a:pPr marL="0" indent="0">
              <a:buNone/>
            </a:pPr>
            <a:r>
              <a:rPr lang="it-IT" sz="2000" dirty="0"/>
              <a:t>Cap. 6</a:t>
            </a:r>
          </a:p>
          <a:p>
            <a:pPr marL="0" indent="0"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Seconda edizione del testo (2018)</a:t>
            </a:r>
          </a:p>
          <a:p>
            <a:pPr marL="0" indent="0">
              <a:buNone/>
            </a:pPr>
            <a:r>
              <a:rPr lang="it-IT" sz="2000" dirty="0"/>
              <a:t>Cap. </a:t>
            </a:r>
            <a:r>
              <a:rPr lang="it-IT" sz="2000"/>
              <a:t>9</a:t>
            </a:r>
            <a:endParaRPr lang="it-IT" sz="2000" dirty="0"/>
          </a:p>
          <a:p>
            <a:pPr marL="0" indent="0"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43297D-A97E-4CC6-89BC-5F34992CD955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874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90600" y="274638"/>
            <a:ext cx="7158038" cy="687387"/>
          </a:xfrm>
        </p:spPr>
        <p:txBody>
          <a:bodyPr/>
          <a:lstStyle/>
          <a:p>
            <a:pPr eaLnBrk="1" hangingPunct="1">
              <a:buClr>
                <a:srgbClr val="FFFFFF"/>
              </a:buClr>
              <a:buFont typeface="Georgia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3200">
                <a:solidFill>
                  <a:srgbClr val="FFFFFF"/>
                </a:solidFill>
              </a:rPr>
              <a:t>Stratificazione sociale</a:t>
            </a:r>
            <a:r>
              <a:rPr lang="it-IT" sz="32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914400" y="1600200"/>
            <a:ext cx="7620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45" name="Line 4"/>
          <p:cNvSpPr>
            <a:spLocks noChangeShapeType="1"/>
          </p:cNvSpPr>
          <p:nvPr/>
        </p:nvSpPr>
        <p:spPr bwMode="auto">
          <a:xfrm>
            <a:off x="1219200" y="6248400"/>
            <a:ext cx="6400800" cy="1588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46" name="Line 5"/>
          <p:cNvSpPr>
            <a:spLocks noChangeShapeType="1"/>
          </p:cNvSpPr>
          <p:nvPr/>
        </p:nvSpPr>
        <p:spPr bwMode="auto">
          <a:xfrm flipV="1">
            <a:off x="1219200" y="3732213"/>
            <a:ext cx="1588" cy="2517775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47" name="Freeform 6"/>
          <p:cNvSpPr>
            <a:spLocks noChangeArrowheads="1"/>
          </p:cNvSpPr>
          <p:nvPr/>
        </p:nvSpPr>
        <p:spPr bwMode="auto">
          <a:xfrm>
            <a:off x="1219200" y="3746500"/>
            <a:ext cx="6096000" cy="2501900"/>
          </a:xfrm>
          <a:custGeom>
            <a:avLst/>
            <a:gdLst>
              <a:gd name="T0" fmla="*/ 0 w 3744"/>
              <a:gd name="T1" fmla="*/ 2147483647 h 1576"/>
              <a:gd name="T2" fmla="*/ 2147483647 w 3744"/>
              <a:gd name="T3" fmla="*/ 2147483647 h 1576"/>
              <a:gd name="T4" fmla="*/ 2147483647 w 3744"/>
              <a:gd name="T5" fmla="*/ 2147483647 h 1576"/>
              <a:gd name="T6" fmla="*/ 0 60000 65536"/>
              <a:gd name="T7" fmla="*/ 0 60000 65536"/>
              <a:gd name="T8" fmla="*/ 0 60000 65536"/>
              <a:gd name="T9" fmla="*/ 0 w 3744"/>
              <a:gd name="T10" fmla="*/ 0 h 1576"/>
              <a:gd name="T11" fmla="*/ 3744 w 3744"/>
              <a:gd name="T12" fmla="*/ 1576 h 15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44" h="1576">
                <a:moveTo>
                  <a:pt x="0" y="1576"/>
                </a:moveTo>
                <a:cubicBezTo>
                  <a:pt x="1104" y="924"/>
                  <a:pt x="2208" y="272"/>
                  <a:pt x="2832" y="136"/>
                </a:cubicBezTo>
                <a:cubicBezTo>
                  <a:pt x="3456" y="0"/>
                  <a:pt x="3592" y="656"/>
                  <a:pt x="3744" y="760"/>
                </a:cubicBezTo>
              </a:path>
            </a:pathLst>
          </a:cu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48" name="Freeform 7"/>
          <p:cNvSpPr>
            <a:spLocks noChangeArrowheads="1"/>
          </p:cNvSpPr>
          <p:nvPr/>
        </p:nvSpPr>
        <p:spPr bwMode="auto">
          <a:xfrm>
            <a:off x="1219200" y="3276600"/>
            <a:ext cx="5867400" cy="2984500"/>
          </a:xfrm>
          <a:custGeom>
            <a:avLst/>
            <a:gdLst>
              <a:gd name="T0" fmla="*/ 0 w 3696"/>
              <a:gd name="T1" fmla="*/ 2147483647 h 1880"/>
              <a:gd name="T2" fmla="*/ 2147483647 w 3696"/>
              <a:gd name="T3" fmla="*/ 2147483647 h 1880"/>
              <a:gd name="T4" fmla="*/ 2147483647 w 3696"/>
              <a:gd name="T5" fmla="*/ 2147483647 h 1880"/>
              <a:gd name="T6" fmla="*/ 0 60000 65536"/>
              <a:gd name="T7" fmla="*/ 0 60000 65536"/>
              <a:gd name="T8" fmla="*/ 0 60000 65536"/>
              <a:gd name="T9" fmla="*/ 0 w 3696"/>
              <a:gd name="T10" fmla="*/ 0 h 1880"/>
              <a:gd name="T11" fmla="*/ 3696 w 3696"/>
              <a:gd name="T12" fmla="*/ 1880 h 18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96" h="1880">
                <a:moveTo>
                  <a:pt x="0" y="1880"/>
                </a:moveTo>
                <a:cubicBezTo>
                  <a:pt x="988" y="1236"/>
                  <a:pt x="1976" y="592"/>
                  <a:pt x="2592" y="296"/>
                </a:cubicBezTo>
                <a:cubicBezTo>
                  <a:pt x="3208" y="0"/>
                  <a:pt x="3452" y="52"/>
                  <a:pt x="3696" y="104"/>
                </a:cubicBezTo>
              </a:path>
            </a:pathLst>
          </a:custGeom>
          <a:noFill/>
          <a:ln w="25560">
            <a:solidFill>
              <a:srgbClr val="FFFFFF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49" name="Text Box 8"/>
          <p:cNvSpPr txBox="1">
            <a:spLocks noChangeArrowheads="1"/>
          </p:cNvSpPr>
          <p:nvPr/>
        </p:nvSpPr>
        <p:spPr bwMode="auto">
          <a:xfrm>
            <a:off x="1219200" y="6324600"/>
            <a:ext cx="12954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spcBef>
                <a:spcPts val="1125"/>
              </a:spcBef>
              <a:buFont typeface="Georgia" panose="02040502050405020303" pitchFamily="18" charset="0"/>
              <a:buNone/>
            </a:pPr>
            <a:r>
              <a:rPr lang="it-IT" altLang="it-IT">
                <a:solidFill>
                  <a:srgbClr val="FFFFFF"/>
                </a:solidFill>
                <a:latin typeface="Georgia" panose="02040502050405020303" pitchFamily="18" charset="0"/>
              </a:rPr>
              <a:t>Caccia e raccolta</a:t>
            </a:r>
          </a:p>
        </p:txBody>
      </p:sp>
      <p:sp>
        <p:nvSpPr>
          <p:cNvPr id="10250" name="Text Box 9"/>
          <p:cNvSpPr txBox="1">
            <a:spLocks noChangeArrowheads="1"/>
          </p:cNvSpPr>
          <p:nvPr/>
        </p:nvSpPr>
        <p:spPr bwMode="auto">
          <a:xfrm>
            <a:off x="2895600" y="6324600"/>
            <a:ext cx="1447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spcBef>
                <a:spcPts val="1125"/>
              </a:spcBef>
              <a:buFont typeface="Georgia" panose="02040502050405020303" pitchFamily="18" charset="0"/>
              <a:buNone/>
            </a:pPr>
            <a:r>
              <a:rPr lang="it-IT" altLang="it-IT">
                <a:solidFill>
                  <a:srgbClr val="FFFFFF"/>
                </a:solidFill>
                <a:latin typeface="Georgia" panose="02040502050405020303" pitchFamily="18" charset="0"/>
              </a:rPr>
              <a:t>Orticoltura</a:t>
            </a:r>
          </a:p>
        </p:txBody>
      </p:sp>
      <p:sp>
        <p:nvSpPr>
          <p:cNvPr id="10251" name="Text Box 10"/>
          <p:cNvSpPr txBox="1">
            <a:spLocks noChangeArrowheads="1"/>
          </p:cNvSpPr>
          <p:nvPr/>
        </p:nvSpPr>
        <p:spPr bwMode="auto">
          <a:xfrm>
            <a:off x="4572000" y="6324600"/>
            <a:ext cx="13716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spcBef>
                <a:spcPts val="1125"/>
              </a:spcBef>
              <a:buFont typeface="Georgia" panose="02040502050405020303" pitchFamily="18" charset="0"/>
              <a:buNone/>
            </a:pPr>
            <a:r>
              <a:rPr lang="it-IT" altLang="it-IT">
                <a:solidFill>
                  <a:srgbClr val="FFFFFF"/>
                </a:solidFill>
                <a:latin typeface="Georgia" panose="02040502050405020303" pitchFamily="18" charset="0"/>
              </a:rPr>
              <a:t>Agricoltura</a:t>
            </a:r>
          </a:p>
        </p:txBody>
      </p:sp>
      <p:sp>
        <p:nvSpPr>
          <p:cNvPr id="10252" name="Text Box 11"/>
          <p:cNvSpPr txBox="1">
            <a:spLocks noChangeArrowheads="1"/>
          </p:cNvSpPr>
          <p:nvPr/>
        </p:nvSpPr>
        <p:spPr bwMode="auto">
          <a:xfrm>
            <a:off x="6477000" y="6324600"/>
            <a:ext cx="10668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spcBef>
                <a:spcPts val="1125"/>
              </a:spcBef>
              <a:buFont typeface="Georgia" panose="02040502050405020303" pitchFamily="18" charset="0"/>
              <a:buNone/>
            </a:pPr>
            <a:r>
              <a:rPr lang="it-IT" altLang="it-IT">
                <a:solidFill>
                  <a:srgbClr val="FFFFFF"/>
                </a:solidFill>
                <a:latin typeface="Georgia" panose="02040502050405020303" pitchFamily="18" charset="0"/>
              </a:rPr>
              <a:t>Industria</a:t>
            </a:r>
          </a:p>
        </p:txBody>
      </p:sp>
      <p:sp>
        <p:nvSpPr>
          <p:cNvPr id="10253" name="Text Box 12"/>
          <p:cNvSpPr txBox="1">
            <a:spLocks noChangeArrowheads="1"/>
          </p:cNvSpPr>
          <p:nvPr/>
        </p:nvSpPr>
        <p:spPr bwMode="auto">
          <a:xfrm>
            <a:off x="7162800" y="3429000"/>
            <a:ext cx="1836738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spcBef>
                <a:spcPts val="1250"/>
              </a:spcBef>
              <a:buFont typeface="Georgia" panose="02040502050405020303" pitchFamily="18" charset="0"/>
              <a:buNone/>
            </a:pPr>
            <a:r>
              <a:rPr lang="it-IT" altLang="it-IT" sz="2000">
                <a:solidFill>
                  <a:srgbClr val="FFFFFF"/>
                </a:solidFill>
                <a:latin typeface="Georgia" panose="02040502050405020303" pitchFamily="18" charset="0"/>
              </a:rPr>
              <a:t>Surplus economico</a:t>
            </a:r>
          </a:p>
        </p:txBody>
      </p:sp>
      <p:sp>
        <p:nvSpPr>
          <p:cNvPr id="10254" name="Text Box 13"/>
          <p:cNvSpPr txBox="1">
            <a:spLocks noChangeArrowheads="1"/>
          </p:cNvSpPr>
          <p:nvPr/>
        </p:nvSpPr>
        <p:spPr bwMode="auto">
          <a:xfrm>
            <a:off x="6840538" y="4211638"/>
            <a:ext cx="2255837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spcBef>
                <a:spcPts val="1250"/>
              </a:spcBef>
              <a:buFont typeface="Georgia" panose="02040502050405020303" pitchFamily="18" charset="0"/>
              <a:buNone/>
            </a:pPr>
            <a:r>
              <a:rPr lang="it-IT" altLang="it-IT" sz="2000">
                <a:solidFill>
                  <a:srgbClr val="FFFFFF"/>
                </a:solidFill>
                <a:latin typeface="Georgia" panose="02040502050405020303" pitchFamily="18" charset="0"/>
              </a:rPr>
              <a:t>Disuguaglianza della ricchezza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B32132B-115A-4451-A806-42A46E9C0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567" y="396119"/>
            <a:ext cx="7431314" cy="4823581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5D40654C-E0D9-44EA-B3D8-144B1724193D}"/>
              </a:ext>
            </a:extLst>
          </p:cNvPr>
          <p:cNvSpPr/>
          <p:nvPr/>
        </p:nvSpPr>
        <p:spPr>
          <a:xfrm>
            <a:off x="489713" y="5594350"/>
            <a:ext cx="8023905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err="1"/>
              <a:t>Lenski</a:t>
            </a:r>
            <a:r>
              <a:rPr lang="it-IT" dirty="0"/>
              <a:t>: condizioni che favoriscono le diseguaglianze sociali</a:t>
            </a:r>
          </a:p>
          <a:p>
            <a:pPr algn="ctr"/>
            <a:r>
              <a:rPr lang="it-IT" dirty="0"/>
              <a:t>Le diseguaglianze nella distribuzione della ricchezza crescono all’aumentare del surplus</a:t>
            </a:r>
          </a:p>
        </p:txBody>
      </p:sp>
    </p:spTree>
    <p:extLst>
      <p:ext uri="{BB962C8B-B14F-4D97-AF65-F5344CB8AC3E}">
        <p14:creationId xmlns:p14="http://schemas.microsoft.com/office/powerpoint/2010/main" val="5277921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/>
              <a:t>I </a:t>
            </a:r>
            <a:r>
              <a:rPr lang="en-US" sz="4000" dirty="0" err="1"/>
              <a:t>sistemi</a:t>
            </a:r>
            <a:r>
              <a:rPr lang="en-US" sz="4000" dirty="0"/>
              <a:t> </a:t>
            </a:r>
            <a:r>
              <a:rPr lang="en-US" sz="4000" dirty="0" err="1"/>
              <a:t>di</a:t>
            </a:r>
            <a:r>
              <a:rPr lang="en-US" sz="4000" dirty="0"/>
              <a:t> </a:t>
            </a:r>
            <a:r>
              <a:rPr lang="en-US" sz="4000" dirty="0" err="1"/>
              <a:t>stratificazione</a:t>
            </a:r>
            <a:r>
              <a:rPr lang="en-US" sz="4000" dirty="0"/>
              <a:t> pre-</a:t>
            </a:r>
            <a:r>
              <a:rPr lang="en-US" sz="4000" dirty="0" err="1"/>
              <a:t>moderni</a:t>
            </a:r>
            <a:r>
              <a:rPr lang="en-US" sz="4000" dirty="0"/>
              <a:t> (1)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schiavitù</a:t>
            </a:r>
            <a:r>
              <a:rPr lang="en-US" dirty="0"/>
              <a:t>.</a:t>
            </a:r>
          </a:p>
          <a:p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partriarcato</a:t>
            </a:r>
            <a:r>
              <a:rPr lang="en-US" dirty="0"/>
              <a:t>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8D605D25-D209-48C1-A225-510FE39E200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TextBox 5"/>
          <p:cNvSpPr txBox="1"/>
          <p:nvPr/>
        </p:nvSpPr>
        <p:spPr>
          <a:xfrm>
            <a:off x="4724400" y="1676400"/>
            <a:ext cx="4038600" cy="194095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Schiavitù</a:t>
            </a:r>
            <a:endParaRPr lang="en-US" b="1" dirty="0"/>
          </a:p>
          <a:p>
            <a:pPr>
              <a:defRPr/>
            </a:pPr>
            <a:r>
              <a:rPr lang="en-US" dirty="0"/>
              <a:t>Forma </a:t>
            </a:r>
            <a:r>
              <a:rPr lang="en-US" dirty="0" err="1"/>
              <a:t>estrema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disuguaglianza</a:t>
            </a:r>
            <a:r>
              <a:rPr lang="en-US" dirty="0"/>
              <a:t>, per cui </a:t>
            </a:r>
            <a:r>
              <a:rPr lang="en-US" dirty="0" err="1"/>
              <a:t>alcuni</a:t>
            </a:r>
            <a:r>
              <a:rPr lang="en-US" dirty="0"/>
              <a:t> </a:t>
            </a:r>
            <a:r>
              <a:rPr lang="en-US" dirty="0" err="1"/>
              <a:t>individui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oggetto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proprietà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altri</a:t>
            </a:r>
            <a:r>
              <a:rPr lang="en-US" dirty="0"/>
              <a:t> (</a:t>
            </a:r>
            <a:r>
              <a:rPr lang="en-US" dirty="0" err="1"/>
              <a:t>uomini</a:t>
            </a:r>
            <a:r>
              <a:rPr lang="en-US" dirty="0"/>
              <a:t> </a:t>
            </a:r>
            <a:r>
              <a:rPr lang="en-US" dirty="0" err="1"/>
              <a:t>liberi</a:t>
            </a:r>
            <a:r>
              <a:rPr lang="en-US" dirty="0"/>
              <a:t>) e </a:t>
            </a:r>
            <a:r>
              <a:rPr lang="en-US" dirty="0" err="1"/>
              <a:t>quindi</a:t>
            </a:r>
            <a:r>
              <a:rPr lang="en-US" dirty="0"/>
              <a:t> </a:t>
            </a:r>
            <a:r>
              <a:rPr lang="en-US" dirty="0" err="1"/>
              <a:t>privati</a:t>
            </a:r>
            <a:r>
              <a:rPr lang="en-US" dirty="0"/>
              <a:t>,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fatto</a:t>
            </a:r>
            <a:r>
              <a:rPr lang="en-US" dirty="0"/>
              <a:t> e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diritto</a:t>
            </a:r>
            <a:r>
              <a:rPr lang="en-US" dirty="0"/>
              <a:t>,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ogni</a:t>
            </a:r>
            <a:r>
              <a:rPr lang="en-US" dirty="0"/>
              <a:t> </a:t>
            </a:r>
            <a:r>
              <a:rPr lang="en-US" dirty="0" err="1"/>
              <a:t>autonomia</a:t>
            </a:r>
            <a:r>
              <a:rPr lang="en-US" dirty="0"/>
              <a:t> </a:t>
            </a:r>
            <a:r>
              <a:rPr lang="en-US" dirty="0" err="1"/>
              <a:t>personale</a:t>
            </a:r>
            <a:r>
              <a:rPr lang="en-US" dirty="0"/>
              <a:t>.</a:t>
            </a:r>
          </a:p>
        </p:txBody>
      </p:sp>
      <p:sp>
        <p:nvSpPr>
          <p:cNvPr id="8" name="TextBox 5"/>
          <p:cNvSpPr txBox="1"/>
          <p:nvPr/>
        </p:nvSpPr>
        <p:spPr>
          <a:xfrm>
            <a:off x="533400" y="3700462"/>
            <a:ext cx="40386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Patriarcato</a:t>
            </a:r>
            <a:endParaRPr lang="en-US" b="1" dirty="0"/>
          </a:p>
          <a:p>
            <a:pPr>
              <a:defRPr/>
            </a:pP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stratificazione</a:t>
            </a:r>
            <a:r>
              <a:rPr lang="en-US" dirty="0"/>
              <a:t> </a:t>
            </a:r>
            <a:r>
              <a:rPr lang="en-US" dirty="0" err="1"/>
              <a:t>basato</a:t>
            </a:r>
            <a:r>
              <a:rPr lang="en-US" dirty="0"/>
              <a:t> </a:t>
            </a:r>
            <a:r>
              <a:rPr lang="en-US" dirty="0" err="1"/>
              <a:t>sul</a:t>
            </a:r>
            <a:r>
              <a:rPr lang="en-US" dirty="0"/>
              <a:t> </a:t>
            </a:r>
            <a:r>
              <a:rPr lang="en-US" dirty="0" err="1"/>
              <a:t>primato</a:t>
            </a:r>
            <a:r>
              <a:rPr lang="en-US" dirty="0"/>
              <a:t> </a:t>
            </a:r>
            <a:r>
              <a:rPr lang="en-US" dirty="0" err="1"/>
              <a:t>assoluto</a:t>
            </a:r>
            <a:r>
              <a:rPr lang="en-US" dirty="0"/>
              <a:t> del </a:t>
            </a:r>
            <a:r>
              <a:rPr lang="en-US" dirty="0" err="1"/>
              <a:t>pater</a:t>
            </a:r>
            <a:r>
              <a:rPr lang="en-US" dirty="0"/>
              <a:t> </a:t>
            </a:r>
            <a:r>
              <a:rPr lang="en-US" dirty="0" err="1"/>
              <a:t>familias</a:t>
            </a:r>
            <a:r>
              <a:rPr lang="en-US" dirty="0"/>
              <a:t> </a:t>
            </a:r>
            <a:r>
              <a:rPr lang="en-US" dirty="0" err="1"/>
              <a:t>sugli</a:t>
            </a:r>
            <a:r>
              <a:rPr lang="en-US" dirty="0"/>
              <a:t> </a:t>
            </a:r>
            <a:r>
              <a:rPr lang="en-US" dirty="0" err="1"/>
              <a:t>altri</a:t>
            </a:r>
            <a:r>
              <a:rPr lang="en-US" dirty="0"/>
              <a:t> </a:t>
            </a:r>
            <a:r>
              <a:rPr lang="en-US" dirty="0" err="1"/>
              <a:t>membri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comunità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/>
              <a:t>I </a:t>
            </a:r>
            <a:r>
              <a:rPr lang="en-US" sz="4000" dirty="0" err="1"/>
              <a:t>sistemi</a:t>
            </a:r>
            <a:r>
              <a:rPr lang="en-US" sz="4000" dirty="0"/>
              <a:t> </a:t>
            </a:r>
            <a:r>
              <a:rPr lang="en-US" sz="4000" dirty="0" err="1"/>
              <a:t>di</a:t>
            </a:r>
            <a:r>
              <a:rPr lang="en-US" sz="4000" dirty="0"/>
              <a:t> </a:t>
            </a:r>
            <a:r>
              <a:rPr lang="en-US" sz="4000" dirty="0" err="1"/>
              <a:t>stratificazione</a:t>
            </a:r>
            <a:r>
              <a:rPr lang="en-US" sz="4000" dirty="0"/>
              <a:t> pre-</a:t>
            </a:r>
            <a:r>
              <a:rPr lang="en-US" sz="4000" dirty="0" err="1"/>
              <a:t>moderni</a:t>
            </a:r>
            <a:r>
              <a:rPr lang="en-US" sz="4000" dirty="0"/>
              <a:t> (2)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caste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Il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indiano</a:t>
            </a:r>
            <a:endParaRPr lang="en-US" dirty="0"/>
          </a:p>
          <a:p>
            <a:pPr lvl="2">
              <a:spcBef>
                <a:spcPts val="600"/>
              </a:spcBef>
            </a:pPr>
            <a:r>
              <a:rPr lang="en-US" dirty="0"/>
              <a:t>Le 4 </a:t>
            </a:r>
            <a:r>
              <a:rPr lang="en-US" dirty="0" err="1"/>
              <a:t>maggiori</a:t>
            </a:r>
            <a:r>
              <a:rPr lang="en-US" dirty="0"/>
              <a:t> caste:</a:t>
            </a:r>
          </a:p>
          <a:p>
            <a:pPr lvl="3">
              <a:spcBef>
                <a:spcPts val="600"/>
              </a:spcBef>
            </a:pPr>
            <a:r>
              <a:rPr lang="en-US" i="1" dirty="0"/>
              <a:t>Brahmins</a:t>
            </a:r>
            <a:r>
              <a:rPr lang="en-US" dirty="0"/>
              <a:t>: </a:t>
            </a:r>
            <a:r>
              <a:rPr lang="en-US" dirty="0" err="1"/>
              <a:t>sacerdoti</a:t>
            </a:r>
            <a:r>
              <a:rPr lang="en-US" dirty="0"/>
              <a:t>, </a:t>
            </a:r>
            <a:r>
              <a:rPr lang="en-US" dirty="0" err="1"/>
              <a:t>dotti</a:t>
            </a:r>
            <a:r>
              <a:rPr lang="en-US" dirty="0"/>
              <a:t> e </a:t>
            </a:r>
            <a:r>
              <a:rPr lang="en-US" dirty="0" err="1"/>
              <a:t>maestri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sapienza</a:t>
            </a:r>
            <a:r>
              <a:rPr lang="en-US" dirty="0"/>
              <a:t> </a:t>
            </a:r>
            <a:r>
              <a:rPr lang="en-US" dirty="0" err="1"/>
              <a:t>spirituale</a:t>
            </a:r>
            <a:r>
              <a:rPr lang="en-US" dirty="0"/>
              <a:t>.</a:t>
            </a:r>
          </a:p>
          <a:p>
            <a:pPr lvl="3">
              <a:spcBef>
                <a:spcPts val="600"/>
              </a:spcBef>
            </a:pPr>
            <a:r>
              <a:rPr lang="en-US" i="1" dirty="0" err="1"/>
              <a:t>Kshatriyas</a:t>
            </a:r>
            <a:r>
              <a:rPr lang="en-US" dirty="0"/>
              <a:t>: re, </a:t>
            </a:r>
            <a:r>
              <a:rPr lang="en-US" dirty="0" err="1"/>
              <a:t>guerrieri</a:t>
            </a:r>
            <a:r>
              <a:rPr lang="en-US" dirty="0"/>
              <a:t> e leader </a:t>
            </a:r>
            <a:r>
              <a:rPr lang="en-US" dirty="0" err="1"/>
              <a:t>politici</a:t>
            </a:r>
            <a:r>
              <a:rPr lang="en-US" dirty="0"/>
              <a:t>.</a:t>
            </a:r>
          </a:p>
          <a:p>
            <a:pPr lvl="3">
              <a:spcBef>
                <a:spcPts val="600"/>
              </a:spcBef>
            </a:pPr>
            <a:r>
              <a:rPr lang="en-US" i="1" dirty="0" err="1"/>
              <a:t>Vaisyas</a:t>
            </a:r>
            <a:r>
              <a:rPr lang="en-US" dirty="0"/>
              <a:t>: </a:t>
            </a:r>
            <a:r>
              <a:rPr lang="en-US" dirty="0" err="1"/>
              <a:t>latifondisti</a:t>
            </a:r>
            <a:r>
              <a:rPr lang="en-US" dirty="0"/>
              <a:t>, </a:t>
            </a:r>
            <a:r>
              <a:rPr lang="en-US" dirty="0" err="1"/>
              <a:t>mercanti</a:t>
            </a:r>
            <a:r>
              <a:rPr lang="en-US" dirty="0"/>
              <a:t>, </a:t>
            </a:r>
            <a:r>
              <a:rPr lang="en-US" dirty="0" err="1"/>
              <a:t>artigiani</a:t>
            </a:r>
            <a:r>
              <a:rPr lang="en-US" dirty="0"/>
              <a:t>.</a:t>
            </a:r>
          </a:p>
          <a:p>
            <a:pPr lvl="3">
              <a:spcBef>
                <a:spcPts val="600"/>
              </a:spcBef>
            </a:pPr>
            <a:r>
              <a:rPr lang="en-US" i="1" dirty="0" err="1"/>
              <a:t>Sudras</a:t>
            </a:r>
            <a:r>
              <a:rPr lang="en-US" dirty="0"/>
              <a:t>: </a:t>
            </a:r>
            <a:r>
              <a:rPr lang="en-US" dirty="0" err="1"/>
              <a:t>contadini</a:t>
            </a:r>
            <a:r>
              <a:rPr lang="en-US" dirty="0"/>
              <a:t>, </a:t>
            </a:r>
            <a:r>
              <a:rPr lang="en-US" dirty="0" err="1"/>
              <a:t>domestici</a:t>
            </a:r>
            <a:r>
              <a:rPr lang="en-US" dirty="0"/>
              <a:t> e </a:t>
            </a:r>
            <a:r>
              <a:rPr lang="en-US" dirty="0" err="1"/>
              <a:t>lavoratori</a:t>
            </a:r>
            <a:r>
              <a:rPr lang="en-US" dirty="0"/>
              <a:t> </a:t>
            </a:r>
            <a:r>
              <a:rPr lang="en-US" dirty="0" err="1"/>
              <a:t>manuali</a:t>
            </a:r>
            <a:r>
              <a:rPr lang="en-US" dirty="0"/>
              <a:t>.</a:t>
            </a:r>
          </a:p>
          <a:p>
            <a:pPr lvl="2">
              <a:spcBef>
                <a:spcPts val="600"/>
              </a:spcBef>
            </a:pPr>
            <a:endParaRPr lang="en-US" dirty="0"/>
          </a:p>
          <a:p>
            <a:pPr lvl="2">
              <a:spcBef>
                <a:spcPts val="600"/>
              </a:spcBef>
            </a:pPr>
            <a:r>
              <a:rPr lang="en-US" dirty="0" err="1"/>
              <a:t>Fuori</a:t>
            </a:r>
            <a:r>
              <a:rPr lang="en-US" dirty="0"/>
              <a:t> </a:t>
            </a:r>
            <a:r>
              <a:rPr lang="en-US" dirty="0" err="1"/>
              <a:t>dal</a:t>
            </a:r>
            <a:r>
              <a:rPr lang="en-US" dirty="0"/>
              <a:t> </a:t>
            </a:r>
            <a:r>
              <a:rPr lang="en-US" i="1" dirty="0" err="1"/>
              <a:t>sistema</a:t>
            </a:r>
            <a:r>
              <a:rPr lang="en-US" dirty="0"/>
              <a:t>: </a:t>
            </a:r>
            <a:r>
              <a:rPr lang="en-US" i="1" dirty="0" err="1"/>
              <a:t>Dalits</a:t>
            </a:r>
            <a:r>
              <a:rPr lang="en-US" dirty="0"/>
              <a:t> (“</a:t>
            </a:r>
            <a:r>
              <a:rPr lang="en-US" dirty="0" err="1"/>
              <a:t>intoccabili</a:t>
            </a:r>
            <a:r>
              <a:rPr lang="en-US" dirty="0"/>
              <a:t>”).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35BCD26-FC2E-4FB9-9472-BAE0CBA9C4B7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724400" y="1676400"/>
            <a:ext cx="40386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Sistema</a:t>
            </a:r>
            <a:r>
              <a:rPr lang="en-US" b="1" dirty="0"/>
              <a:t> </a:t>
            </a:r>
            <a:r>
              <a:rPr lang="en-US" b="1" dirty="0" err="1"/>
              <a:t>delle</a:t>
            </a:r>
            <a:r>
              <a:rPr lang="en-US" b="1" dirty="0"/>
              <a:t> caste</a:t>
            </a:r>
          </a:p>
          <a:p>
            <a:pPr>
              <a:defRPr/>
            </a:pP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stratificazione</a:t>
            </a:r>
            <a:r>
              <a:rPr lang="en-US" dirty="0"/>
              <a:t> </a:t>
            </a:r>
            <a:r>
              <a:rPr lang="en-US" dirty="0" err="1"/>
              <a:t>basato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diverse </a:t>
            </a:r>
            <a:r>
              <a:rPr lang="en-US" dirty="0" err="1"/>
              <a:t>caratteristiche</a:t>
            </a:r>
            <a:r>
              <a:rPr lang="en-US" dirty="0"/>
              <a:t> </a:t>
            </a:r>
            <a:r>
              <a:rPr lang="en-US" dirty="0" err="1"/>
              <a:t>ascrittive</a:t>
            </a:r>
            <a:r>
              <a:rPr lang="en-US" dirty="0"/>
              <a:t> determinate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nascita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/>
              <a:t>I </a:t>
            </a:r>
            <a:r>
              <a:rPr lang="en-US" sz="4000" dirty="0" err="1"/>
              <a:t>sistemi</a:t>
            </a:r>
            <a:r>
              <a:rPr lang="en-US" sz="4000" dirty="0"/>
              <a:t> </a:t>
            </a:r>
            <a:r>
              <a:rPr lang="en-US" sz="4000" dirty="0" err="1"/>
              <a:t>di</a:t>
            </a:r>
            <a:r>
              <a:rPr lang="en-US" sz="4000" dirty="0"/>
              <a:t> </a:t>
            </a:r>
            <a:r>
              <a:rPr lang="en-US" sz="4000" dirty="0" err="1"/>
              <a:t>stratificazione</a:t>
            </a:r>
            <a:r>
              <a:rPr lang="en-US" sz="4000" dirty="0"/>
              <a:t> pre-</a:t>
            </a:r>
            <a:r>
              <a:rPr lang="en-US" sz="4000" dirty="0" err="1"/>
              <a:t>moderni</a:t>
            </a:r>
            <a:r>
              <a:rPr lang="en-US" sz="4000" dirty="0"/>
              <a:t> (3)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lvl="1"/>
            <a:r>
              <a:rPr lang="en-US" dirty="0"/>
              <a:t>Il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medievale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ceti</a:t>
            </a:r>
            <a:endParaRPr lang="en-US" dirty="0"/>
          </a:p>
          <a:p>
            <a:pPr lvl="2"/>
            <a:r>
              <a:rPr lang="en-US" dirty="0" err="1"/>
              <a:t>Tre</a:t>
            </a:r>
            <a:r>
              <a:rPr lang="en-US" dirty="0"/>
              <a:t> </a:t>
            </a:r>
            <a:r>
              <a:rPr lang="en-US" dirty="0" err="1"/>
              <a:t>strati</a:t>
            </a:r>
            <a:r>
              <a:rPr lang="en-US" dirty="0"/>
              <a:t> </a:t>
            </a:r>
            <a:r>
              <a:rPr lang="en-US" dirty="0" err="1"/>
              <a:t>costituivano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principali</a:t>
            </a:r>
            <a:r>
              <a:rPr lang="en-US" dirty="0"/>
              <a:t> </a:t>
            </a:r>
            <a:r>
              <a:rPr lang="en-US" dirty="0" err="1"/>
              <a:t>gruppi</a:t>
            </a:r>
            <a:r>
              <a:rPr lang="en-US" dirty="0"/>
              <a:t> </a:t>
            </a:r>
            <a:r>
              <a:rPr lang="en-US" dirty="0" err="1"/>
              <a:t>sociali</a:t>
            </a:r>
            <a:r>
              <a:rPr lang="en-US" dirty="0"/>
              <a:t>:</a:t>
            </a:r>
          </a:p>
          <a:p>
            <a:pPr lvl="3"/>
            <a:r>
              <a:rPr lang="en-US" dirty="0"/>
              <a:t>I </a:t>
            </a:r>
            <a:r>
              <a:rPr lang="en-US" dirty="0" err="1"/>
              <a:t>nobili</a:t>
            </a:r>
            <a:r>
              <a:rPr lang="en-US" dirty="0"/>
              <a:t>.</a:t>
            </a:r>
          </a:p>
          <a:p>
            <a:pPr lvl="3"/>
            <a:r>
              <a:rPr lang="en-US" dirty="0"/>
              <a:t>Il </a:t>
            </a:r>
            <a:r>
              <a:rPr lang="en-US" dirty="0" err="1"/>
              <a:t>clero</a:t>
            </a:r>
            <a:r>
              <a:rPr lang="en-US" dirty="0"/>
              <a:t> </a:t>
            </a:r>
            <a:r>
              <a:rPr lang="en-US" dirty="0" err="1"/>
              <a:t>cristiano</a:t>
            </a:r>
            <a:r>
              <a:rPr lang="en-US" dirty="0"/>
              <a:t>.</a:t>
            </a:r>
          </a:p>
          <a:p>
            <a:pPr lvl="3"/>
            <a:r>
              <a:rPr lang="en-US" dirty="0"/>
              <a:t>Il </a:t>
            </a:r>
            <a:r>
              <a:rPr lang="en-US" dirty="0" err="1"/>
              <a:t>terzo</a:t>
            </a:r>
            <a:r>
              <a:rPr lang="en-US" dirty="0"/>
              <a:t> </a:t>
            </a:r>
            <a:r>
              <a:rPr lang="en-US" dirty="0" err="1"/>
              <a:t>stato</a:t>
            </a:r>
            <a:r>
              <a:rPr lang="en-US" dirty="0"/>
              <a:t>.</a:t>
            </a:r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8888055B-E07C-4EC7-8FEE-07F472990D16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10000" y="3929777"/>
            <a:ext cx="40386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Ceto</a:t>
            </a:r>
            <a:r>
              <a:rPr lang="en-US" b="1" dirty="0"/>
              <a:t> </a:t>
            </a:r>
            <a:r>
              <a:rPr lang="en-US" b="1" dirty="0" err="1"/>
              <a:t>sociale</a:t>
            </a:r>
            <a:endParaRPr lang="en-US" b="1" dirty="0"/>
          </a:p>
          <a:p>
            <a:pPr>
              <a:defRPr/>
            </a:pPr>
            <a:r>
              <a:rPr lang="en-US" dirty="0" err="1"/>
              <a:t>Strato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 cui </a:t>
            </a:r>
            <a:r>
              <a:rPr lang="en-US" dirty="0" err="1"/>
              <a:t>vengono</a:t>
            </a:r>
            <a:r>
              <a:rPr lang="en-US" dirty="0"/>
              <a:t> </a:t>
            </a:r>
            <a:r>
              <a:rPr lang="en-US" dirty="0" err="1"/>
              <a:t>associati</a:t>
            </a:r>
            <a:r>
              <a:rPr lang="en-US" dirty="0"/>
              <a:t> </a:t>
            </a:r>
            <a:r>
              <a:rPr lang="en-US" dirty="0" err="1"/>
              <a:t>diritti</a:t>
            </a:r>
            <a:r>
              <a:rPr lang="en-US" dirty="0"/>
              <a:t>, </a:t>
            </a:r>
            <a:r>
              <a:rPr lang="en-US" dirty="0" err="1"/>
              <a:t>doveri</a:t>
            </a:r>
            <a:r>
              <a:rPr lang="en-US" dirty="0"/>
              <a:t> e </a:t>
            </a:r>
            <a:r>
              <a:rPr lang="en-US" dirty="0" err="1"/>
              <a:t>privilegi</a:t>
            </a:r>
            <a:r>
              <a:rPr lang="en-US" dirty="0"/>
              <a:t> </a:t>
            </a:r>
            <a:r>
              <a:rPr lang="en-US" dirty="0" err="1"/>
              <a:t>specifici</a:t>
            </a:r>
            <a:r>
              <a:rPr lang="en-US" dirty="0"/>
              <a:t>, </a:t>
            </a:r>
            <a:r>
              <a:rPr lang="en-US" dirty="0" err="1"/>
              <a:t>individuati</a:t>
            </a:r>
            <a:r>
              <a:rPr lang="en-US" dirty="0"/>
              <a:t> </a:t>
            </a:r>
            <a:r>
              <a:rPr lang="en-US" dirty="0" err="1"/>
              <a:t>dal</a:t>
            </a:r>
            <a:r>
              <a:rPr lang="en-US" dirty="0"/>
              <a:t> </a:t>
            </a:r>
            <a:r>
              <a:rPr lang="en-US" dirty="0" err="1"/>
              <a:t>Diritto</a:t>
            </a:r>
            <a:r>
              <a:rPr lang="en-US" dirty="0"/>
              <a:t>, e </a:t>
            </a:r>
            <a:r>
              <a:rPr lang="en-US" dirty="0" err="1"/>
              <a:t>connotato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un </a:t>
            </a:r>
            <a:r>
              <a:rPr lang="en-US" dirty="0" err="1"/>
              <a:t>determinato</a:t>
            </a:r>
            <a:r>
              <a:rPr lang="en-US" dirty="0"/>
              <a:t> stile </a:t>
            </a:r>
            <a:r>
              <a:rPr lang="en-US" dirty="0" err="1"/>
              <a:t>di</a:t>
            </a:r>
            <a:r>
              <a:rPr lang="en-US" dirty="0"/>
              <a:t> vita.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4000" dirty="0"/>
              <a:t>I </a:t>
            </a:r>
            <a:r>
              <a:rPr lang="en-US" sz="4000" dirty="0" err="1"/>
              <a:t>sistemi</a:t>
            </a:r>
            <a:r>
              <a:rPr lang="en-US" sz="4000" dirty="0"/>
              <a:t> </a:t>
            </a:r>
            <a:r>
              <a:rPr lang="en-US" sz="4000" dirty="0" err="1"/>
              <a:t>di</a:t>
            </a:r>
            <a:r>
              <a:rPr lang="en-US" sz="4000" dirty="0"/>
              <a:t> </a:t>
            </a:r>
            <a:r>
              <a:rPr lang="en-US" sz="4000" dirty="0" err="1"/>
              <a:t>stratificazione</a:t>
            </a:r>
            <a:r>
              <a:rPr lang="en-US" sz="4000" dirty="0"/>
              <a:t> </a:t>
            </a:r>
            <a:r>
              <a:rPr lang="en-US" sz="4000" dirty="0" err="1"/>
              <a:t>nella</a:t>
            </a:r>
            <a:r>
              <a:rPr lang="en-US" sz="4000" dirty="0"/>
              <a:t> </a:t>
            </a:r>
            <a:r>
              <a:rPr lang="en-US" sz="4000" dirty="0" err="1"/>
              <a:t>modernità</a:t>
            </a:r>
            <a:r>
              <a:rPr lang="en-US" sz="4000" dirty="0"/>
              <a:t>: le </a:t>
            </a:r>
            <a:r>
              <a:rPr lang="en-US" sz="4000" dirty="0" err="1"/>
              <a:t>classi</a:t>
            </a:r>
            <a:r>
              <a:rPr lang="en-US" sz="4000" dirty="0"/>
              <a:t> </a:t>
            </a:r>
            <a:r>
              <a:rPr lang="en-US" sz="4000" dirty="0" err="1"/>
              <a:t>sociali</a:t>
            </a:r>
            <a:r>
              <a:rPr lang="en-US" sz="4000" dirty="0"/>
              <a:t> (1)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/>
              <a:t>L’analisi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Karl Marx</a:t>
            </a:r>
          </a:p>
          <a:p>
            <a:pPr lvl="2"/>
            <a:r>
              <a:rPr lang="en-US" dirty="0"/>
              <a:t>Il </a:t>
            </a:r>
            <a:r>
              <a:rPr lang="en-US" dirty="0" err="1"/>
              <a:t>controllo</a:t>
            </a:r>
            <a:r>
              <a:rPr lang="en-US" dirty="0"/>
              <a:t> del </a:t>
            </a:r>
            <a:r>
              <a:rPr lang="en-US" dirty="0" err="1"/>
              <a:t>capitale</a:t>
            </a:r>
            <a:r>
              <a:rPr lang="en-US" dirty="0"/>
              <a:t>: </a:t>
            </a:r>
            <a:r>
              <a:rPr lang="en-US" dirty="0" err="1"/>
              <a:t>classe</a:t>
            </a:r>
            <a:r>
              <a:rPr lang="en-US" dirty="0"/>
              <a:t> </a:t>
            </a:r>
            <a:r>
              <a:rPr lang="en-US" dirty="0" err="1"/>
              <a:t>capitalista</a:t>
            </a:r>
            <a:r>
              <a:rPr lang="en-US" dirty="0"/>
              <a:t> e </a:t>
            </a:r>
            <a:r>
              <a:rPr lang="en-US" dirty="0" err="1"/>
              <a:t>classe</a:t>
            </a:r>
            <a:r>
              <a:rPr lang="en-US" dirty="0"/>
              <a:t> </a:t>
            </a:r>
            <a:r>
              <a:rPr lang="en-US" dirty="0" err="1"/>
              <a:t>operaia</a:t>
            </a:r>
            <a:r>
              <a:rPr 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4C43C48-2B74-412F-B381-CE0FADEE46A0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715000" y="2867025"/>
            <a:ext cx="29718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Capitale</a:t>
            </a:r>
            <a:endParaRPr lang="en-US" b="1" dirty="0"/>
          </a:p>
          <a:p>
            <a:pPr>
              <a:defRPr/>
            </a:pPr>
            <a:r>
              <a:rPr lang="en-US" dirty="0" err="1"/>
              <a:t>Denaro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investire</a:t>
            </a:r>
            <a:r>
              <a:rPr lang="en-US" dirty="0"/>
              <a:t> in </a:t>
            </a:r>
            <a:r>
              <a:rPr lang="en-US" dirty="0" err="1"/>
              <a:t>fabbriche</a:t>
            </a:r>
            <a:r>
              <a:rPr lang="en-US" dirty="0"/>
              <a:t>, </a:t>
            </a:r>
            <a:r>
              <a:rPr lang="en-US" dirty="0" err="1"/>
              <a:t>terreni</a:t>
            </a:r>
            <a:r>
              <a:rPr lang="en-US" dirty="0"/>
              <a:t> e </a:t>
            </a:r>
            <a:r>
              <a:rPr lang="en-US" dirty="0" err="1"/>
              <a:t>altre</a:t>
            </a:r>
            <a:r>
              <a:rPr lang="en-US" dirty="0"/>
              <a:t> </a:t>
            </a:r>
            <a:r>
              <a:rPr lang="en-US" dirty="0" err="1"/>
              <a:t>imprese</a:t>
            </a:r>
            <a:r>
              <a:rPr lang="en-US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38600" y="4284663"/>
            <a:ext cx="46482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Classe</a:t>
            </a:r>
            <a:r>
              <a:rPr lang="en-US" b="1" dirty="0"/>
              <a:t> </a:t>
            </a:r>
            <a:r>
              <a:rPr lang="en-US" b="1" dirty="0" err="1"/>
              <a:t>capitalista</a:t>
            </a:r>
            <a:r>
              <a:rPr lang="en-US" b="1" dirty="0"/>
              <a:t> </a:t>
            </a:r>
            <a:r>
              <a:rPr lang="en-US" dirty="0"/>
              <a:t>(o </a:t>
            </a:r>
            <a:r>
              <a:rPr lang="en-US" i="1" dirty="0" err="1"/>
              <a:t>borghesia</a:t>
            </a:r>
            <a:r>
              <a:rPr lang="en-US" dirty="0"/>
              <a:t>)</a:t>
            </a:r>
            <a:endParaRPr lang="en-US" b="1" dirty="0"/>
          </a:p>
          <a:p>
            <a:pPr>
              <a:defRPr/>
            </a:pPr>
            <a:r>
              <a:rPr lang="en-US" dirty="0" err="1"/>
              <a:t>Classe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controlla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capitale</a:t>
            </a:r>
            <a:r>
              <a:rPr lang="en-US" dirty="0"/>
              <a:t> e </a:t>
            </a:r>
            <a:r>
              <a:rPr lang="en-US" dirty="0" err="1"/>
              <a:t>possiede</a:t>
            </a:r>
            <a:r>
              <a:rPr lang="en-US" dirty="0"/>
              <a:t> I </a:t>
            </a:r>
            <a:r>
              <a:rPr lang="en-US" dirty="0" err="1"/>
              <a:t>mezzi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produzione</a:t>
            </a:r>
            <a:r>
              <a:rPr lang="en-US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8600" y="5381625"/>
            <a:ext cx="4648200" cy="71437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Classe</a:t>
            </a:r>
            <a:r>
              <a:rPr lang="en-US" b="1" dirty="0"/>
              <a:t> </a:t>
            </a:r>
            <a:r>
              <a:rPr lang="en-US" b="1" dirty="0" err="1"/>
              <a:t>operaia</a:t>
            </a:r>
            <a:r>
              <a:rPr lang="en-US" b="1" dirty="0"/>
              <a:t> </a:t>
            </a:r>
            <a:r>
              <a:rPr lang="en-US" dirty="0"/>
              <a:t>(o </a:t>
            </a:r>
            <a:r>
              <a:rPr lang="en-US" i="1" dirty="0" err="1"/>
              <a:t>proletariato</a:t>
            </a:r>
            <a:r>
              <a:rPr lang="en-US" dirty="0"/>
              <a:t>)</a:t>
            </a:r>
            <a:endParaRPr lang="en-US" b="1" dirty="0"/>
          </a:p>
          <a:p>
            <a:pPr>
              <a:defRPr/>
            </a:pPr>
            <a:r>
              <a:rPr lang="en-US" dirty="0" err="1"/>
              <a:t>Classe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vive del </a:t>
            </a:r>
            <a:r>
              <a:rPr lang="en-US" dirty="0" err="1"/>
              <a:t>proprio</a:t>
            </a:r>
            <a:r>
              <a:rPr lang="en-US" dirty="0"/>
              <a:t> </a:t>
            </a:r>
            <a:r>
              <a:rPr lang="en-US" dirty="0" err="1"/>
              <a:t>salario</a:t>
            </a:r>
            <a:r>
              <a:rPr lang="en-US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3400" y="3090862"/>
            <a:ext cx="33528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Classe</a:t>
            </a:r>
            <a:r>
              <a:rPr lang="en-US" b="1" dirty="0"/>
              <a:t> </a:t>
            </a:r>
            <a:r>
              <a:rPr lang="en-US" b="1" dirty="0" err="1"/>
              <a:t>sociale</a:t>
            </a:r>
            <a:endParaRPr lang="en-US" b="1" dirty="0"/>
          </a:p>
          <a:p>
            <a:pPr>
              <a:defRPr/>
            </a:pPr>
            <a:r>
              <a:rPr lang="en-US" dirty="0" err="1"/>
              <a:t>Insieme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persone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condividono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medesima</a:t>
            </a:r>
            <a:r>
              <a:rPr lang="en-US" dirty="0"/>
              <a:t> </a:t>
            </a:r>
            <a:r>
              <a:rPr lang="en-US" dirty="0" err="1"/>
              <a:t>posizone</a:t>
            </a:r>
            <a:r>
              <a:rPr lang="en-US" dirty="0"/>
              <a:t> </a:t>
            </a:r>
            <a:r>
              <a:rPr lang="en-US" dirty="0" err="1"/>
              <a:t>nei</a:t>
            </a:r>
            <a:r>
              <a:rPr lang="en-US" dirty="0"/>
              <a:t> </a:t>
            </a:r>
            <a:r>
              <a:rPr lang="en-US" dirty="0" err="1"/>
              <a:t>rapporti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produzione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4000" dirty="0"/>
              <a:t>I </a:t>
            </a:r>
            <a:r>
              <a:rPr lang="en-US" sz="4000" dirty="0" err="1"/>
              <a:t>sistemi</a:t>
            </a:r>
            <a:r>
              <a:rPr lang="en-US" sz="4000" dirty="0"/>
              <a:t> </a:t>
            </a:r>
            <a:r>
              <a:rPr lang="en-US" sz="4000" dirty="0" err="1"/>
              <a:t>di</a:t>
            </a:r>
            <a:r>
              <a:rPr lang="en-US" sz="4000" dirty="0"/>
              <a:t> </a:t>
            </a:r>
            <a:r>
              <a:rPr lang="en-US" sz="4000" dirty="0" err="1"/>
              <a:t>stratificazione</a:t>
            </a:r>
            <a:r>
              <a:rPr lang="en-US" sz="4000" dirty="0"/>
              <a:t> </a:t>
            </a:r>
            <a:r>
              <a:rPr lang="en-US" sz="4000" dirty="0" err="1"/>
              <a:t>nella</a:t>
            </a:r>
            <a:r>
              <a:rPr lang="en-US" sz="4000" dirty="0"/>
              <a:t> </a:t>
            </a:r>
            <a:r>
              <a:rPr lang="en-US" sz="4000" dirty="0" err="1"/>
              <a:t>modernità</a:t>
            </a:r>
            <a:r>
              <a:rPr lang="en-US" sz="4000" dirty="0"/>
              <a:t>: le </a:t>
            </a:r>
            <a:r>
              <a:rPr lang="en-US" sz="4000" dirty="0" err="1"/>
              <a:t>classi</a:t>
            </a:r>
            <a:r>
              <a:rPr lang="en-US" sz="4000" dirty="0"/>
              <a:t> </a:t>
            </a:r>
            <a:r>
              <a:rPr lang="en-US" sz="4000" dirty="0" err="1"/>
              <a:t>sociali</a:t>
            </a:r>
            <a:r>
              <a:rPr lang="en-US" sz="4000" dirty="0"/>
              <a:t> (2)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700" dirty="0"/>
              <a:t>Max Weber e le “chances </a:t>
            </a:r>
            <a:r>
              <a:rPr lang="en-US" sz="2700" dirty="0" err="1"/>
              <a:t>di</a:t>
            </a:r>
            <a:r>
              <a:rPr lang="en-US" sz="2700" dirty="0"/>
              <a:t> vita”: </a:t>
            </a:r>
            <a:r>
              <a:rPr lang="en-US" sz="2700" dirty="0" err="1"/>
              <a:t>interazione</a:t>
            </a:r>
            <a:r>
              <a:rPr lang="en-US" sz="2700" dirty="0"/>
              <a:t> </a:t>
            </a:r>
            <a:r>
              <a:rPr lang="en-US" sz="2700" dirty="0" err="1"/>
              <a:t>tra</a:t>
            </a:r>
            <a:r>
              <a:rPr lang="en-US" sz="2700" dirty="0"/>
              <a:t> </a:t>
            </a:r>
            <a:r>
              <a:rPr lang="en-US" sz="2700" dirty="0" err="1"/>
              <a:t>diversi</a:t>
            </a:r>
            <a:r>
              <a:rPr lang="en-US" sz="2700" dirty="0"/>
              <a:t> tipi </a:t>
            </a:r>
            <a:r>
              <a:rPr lang="en-US" sz="2700" dirty="0" err="1"/>
              <a:t>di</a:t>
            </a:r>
            <a:r>
              <a:rPr lang="en-US" sz="2700" dirty="0"/>
              <a:t> </a:t>
            </a:r>
            <a:r>
              <a:rPr lang="en-US" sz="2700" dirty="0" err="1"/>
              <a:t>disuguaglianza</a:t>
            </a:r>
            <a:r>
              <a:rPr lang="en-US" sz="2700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4C43C48-2B74-412F-B381-CE0FADEE46A0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0" y="2590800"/>
            <a:ext cx="29718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Status</a:t>
            </a:r>
          </a:p>
          <a:p>
            <a:pPr>
              <a:defRPr/>
            </a:pPr>
            <a:r>
              <a:rPr lang="en-US" dirty="0" err="1"/>
              <a:t>Manifestazione</a:t>
            </a:r>
            <a:r>
              <a:rPr lang="en-US" dirty="0"/>
              <a:t> e </a:t>
            </a:r>
            <a:r>
              <a:rPr lang="en-US" dirty="0" err="1"/>
              <a:t>riconoscimento</a:t>
            </a:r>
            <a:r>
              <a:rPr lang="en-US" dirty="0"/>
              <a:t> </a:t>
            </a:r>
            <a:r>
              <a:rPr lang="en-US" dirty="0" err="1"/>
              <a:t>differenziato</a:t>
            </a:r>
            <a:r>
              <a:rPr lang="en-US" dirty="0"/>
              <a:t> del </a:t>
            </a:r>
            <a:r>
              <a:rPr lang="en-US" dirty="0" err="1"/>
              <a:t>prestigio</a:t>
            </a:r>
            <a:r>
              <a:rPr lang="en-US" dirty="0"/>
              <a:t>.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038600" y="4038600"/>
            <a:ext cx="46482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Partito</a:t>
            </a:r>
            <a:endParaRPr lang="en-US" b="1" dirty="0"/>
          </a:p>
          <a:p>
            <a:pPr>
              <a:defRPr/>
            </a:pPr>
            <a:r>
              <a:rPr lang="en-US" dirty="0" err="1"/>
              <a:t>Gruppo</a:t>
            </a:r>
            <a:r>
              <a:rPr lang="en-US" dirty="0"/>
              <a:t> politico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agisce</a:t>
            </a:r>
            <a:r>
              <a:rPr lang="en-US" dirty="0"/>
              <a:t> per </a:t>
            </a:r>
            <a:r>
              <a:rPr lang="en-US" dirty="0" err="1"/>
              <a:t>raggiungere</a:t>
            </a:r>
            <a:r>
              <a:rPr lang="en-US" dirty="0"/>
              <a:t> un </a:t>
            </a:r>
            <a:r>
              <a:rPr lang="en-US" dirty="0" err="1"/>
              <a:t>determinato</a:t>
            </a:r>
            <a:r>
              <a:rPr lang="en-US" dirty="0"/>
              <a:t> </a:t>
            </a:r>
            <a:r>
              <a:rPr lang="en-US" dirty="0" err="1"/>
              <a:t>obiettivo</a:t>
            </a:r>
            <a:r>
              <a:rPr lang="en-US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8600" y="5181600"/>
            <a:ext cx="46482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Classe</a:t>
            </a:r>
            <a:endParaRPr lang="en-US" b="1" dirty="0"/>
          </a:p>
          <a:p>
            <a:pPr>
              <a:defRPr/>
            </a:pPr>
            <a:r>
              <a:rPr lang="en-US" dirty="0" err="1"/>
              <a:t>Insieme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persone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hanno</a:t>
            </a:r>
            <a:r>
              <a:rPr lang="en-US" dirty="0"/>
              <a:t> in </a:t>
            </a:r>
            <a:r>
              <a:rPr lang="en-US" dirty="0" err="1"/>
              <a:t>comune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medesima</a:t>
            </a:r>
            <a:r>
              <a:rPr lang="en-US" dirty="0"/>
              <a:t> </a:t>
            </a:r>
            <a:r>
              <a:rPr lang="en-US" dirty="0" err="1"/>
              <a:t>posizione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mercato</a:t>
            </a:r>
            <a:r>
              <a:rPr lang="en-US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3400" y="2786777"/>
            <a:ext cx="33528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Chances </a:t>
            </a:r>
            <a:r>
              <a:rPr lang="en-US" b="1" dirty="0" err="1"/>
              <a:t>di</a:t>
            </a:r>
            <a:r>
              <a:rPr lang="en-US" b="1" dirty="0"/>
              <a:t> vita</a:t>
            </a:r>
          </a:p>
          <a:p>
            <a:pPr>
              <a:defRPr/>
            </a:pPr>
            <a:r>
              <a:rPr lang="en-US" dirty="0" err="1"/>
              <a:t>Possibilità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accedere</a:t>
            </a:r>
            <a:r>
              <a:rPr lang="en-US" dirty="0"/>
              <a:t> a </a:t>
            </a:r>
            <a:r>
              <a:rPr lang="en-US" dirty="0" err="1"/>
              <a:t>risorse</a:t>
            </a:r>
            <a:r>
              <a:rPr lang="en-US" dirty="0"/>
              <a:t> </a:t>
            </a:r>
            <a:r>
              <a:rPr lang="en-US" dirty="0" err="1"/>
              <a:t>economiche</a:t>
            </a:r>
            <a:r>
              <a:rPr lang="en-US" dirty="0"/>
              <a:t> e </a:t>
            </a:r>
            <a:r>
              <a:rPr lang="en-US" dirty="0" err="1"/>
              <a:t>culturali</a:t>
            </a:r>
            <a:r>
              <a:rPr lang="en-US" dirty="0"/>
              <a:t> </a:t>
            </a:r>
            <a:r>
              <a:rPr lang="en-US" dirty="0" err="1"/>
              <a:t>apprezzate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HAPTER 9: &amp;#x0D;&amp;#x0A;CLASS AND GLOBAL INEQUALITY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Class and Global Inequality&amp;quot;&quot;/&gt;&lt;property id=&quot;20307&quot; value=&quot;271&quot;/&gt;&lt;/object&gt;&lt;object type=&quot;3&quot; unique_id=&quot;10006&quot;&gt;&lt;property id=&quot;20148&quot; value=&quot;5&quot;/&gt;&lt;property id=&quot;20300&quot; value=&quot;Slide 3 - &amp;quot;Class and Global Inequality&amp;quot;&quot;/&gt;&lt;property id=&quot;20307&quot; value=&quot;272&quot;/&gt;&lt;/object&gt;&lt;object type=&quot;3&quot; unique_id=&quot;10007&quot;&gt;&lt;property id=&quot;20148&quot; value=&quot;5&quot;/&gt;&lt;property id=&quot;20300&quot; value=&quot;Slide 4 - &amp;quot;Understanding Class&amp;quot;&quot;/&gt;&lt;property id=&quot;20307&quot; value=&quot;273&quot;/&gt;&lt;/object&gt;&lt;object type=&quot;3&quot; unique_id=&quot;10008&quot;&gt;&lt;property id=&quot;20148&quot; value=&quot;5&quot;/&gt;&lt;property id=&quot;20300&quot; value=&quot;Slide 5 - &amp;quot;Understanding Class&amp;quot;&quot;/&gt;&lt;property id=&quot;20307&quot; value=&quot;274&quot;/&gt;&lt;/object&gt;&lt;object type=&quot;3&quot; unique_id=&quot;10009&quot;&gt;&lt;property id=&quot;20148&quot; value=&quot;5&quot;/&gt;&lt;property id=&quot;20300&quot; value=&quot;Slide 6 - &amp;quot;Stratification: The Sanitation Strike&amp;quot;&quot;/&gt;&lt;property id=&quot;20307&quot; value=&quot;304&quot;/&gt;&lt;/object&gt;&lt;object type=&quot;3&quot; unique_id=&quot;10010&quot;&gt;&lt;property id=&quot;20148&quot; value=&quot;5&quot;/&gt;&lt;property id=&quot;20300&quot; value=&quot;Slide 7 - &amp;quot;Class Inequality in &amp;#x0D;&amp;#x0A;the United States&amp;quot;&quot;/&gt;&lt;property id=&quot;20307&quot; value=&quot;275&quot;/&gt;&lt;/object&gt;&lt;object type=&quot;3&quot; unique_id=&quot;10011&quot;&gt;&lt;property id=&quot;20148&quot; value=&quot;5&quot;/&gt;&lt;property id=&quot;20300&quot; value=&quot;Slide 8 - &amp;quot;Class Inequality in &amp;#x0D;&amp;#x0A;the United States&amp;quot;&quot;/&gt;&lt;property id=&quot;20307&quot; value=&quot;276&quot;/&gt;&lt;/object&gt;&lt;object type=&quot;3&quot; unique_id=&quot;10012&quot;&gt;&lt;property id=&quot;20148&quot; value=&quot;5&quot;/&gt;&lt;property id=&quot;20300&quot; value=&quot;Slide 9 - &amp;quot;Class Inequality in &amp;#x0D;&amp;#x0A;the United States&amp;quot;&quot;/&gt;&lt;property id=&quot;20307&quot; value=&quot;286&quot;/&gt;&lt;/object&gt;&lt;object type=&quot;3&quot; unique_id=&quot;10013&quot;&gt;&lt;property id=&quot;20148&quot; value=&quot;5&quot;/&gt;&lt;property id=&quot;20300&quot; value=&quot;Slide 10 - &amp;quot;Class Inequality in &amp;#x0D;&amp;#x0A;the United States&amp;quot;&quot;/&gt;&lt;property id=&quot;20307&quot; value=&quot;287&quot;/&gt;&lt;/object&gt;&lt;object type=&quot;3&quot; unique_id=&quot;10014&quot;&gt;&lt;property id=&quot;20148&quot; value=&quot;5&quot;/&gt;&lt;property id=&quot;20300&quot; value=&quot;Slide 11 - &amp;quot;Class Inequality in &amp;#x0D;&amp;#x0A;the United States&amp;quot;&quot;/&gt;&lt;property id=&quot;20307&quot; value=&quot;277&quot;/&gt;&lt;/object&gt;&lt;object type=&quot;3&quot; unique_id=&quot;10015&quot;&gt;&lt;property id=&quot;20148&quot; value=&quot;5&quot;/&gt;&lt;property id=&quot;20300&quot; value=&quot;Slide 12 - &amp;quot;Class Inequality in &amp;#x0D;&amp;#x0A;the United States&amp;quot;&quot;/&gt;&lt;property id=&quot;20307&quot; value=&quot;288&quot;/&gt;&lt;/object&gt;&lt;object type=&quot;3&quot; unique_id=&quot;10016&quot;&gt;&lt;property id=&quot;20148&quot; value=&quot;5&quot;/&gt;&lt;property id=&quot;20300&quot; value=&quot;Slide 13 - &amp;quot;Class Inequality in &amp;#x0D;&amp;#x0A;the United States&amp;quot;&quot;/&gt;&lt;property id=&quot;20307&quot; value=&quot;289&quot;/&gt;&lt;/object&gt;&lt;object type=&quot;3&quot; unique_id=&quot;10017&quot;&gt;&lt;property id=&quot;20148&quot; value=&quot;5&quot;/&gt;&lt;property id=&quot;20300&quot; value=&quot;Slide 14 - &amp;quot;Class Inequality in &amp;#x0D;&amp;#x0A;the United States&amp;quot;&quot;/&gt;&lt;property id=&quot;20307&quot; value=&quot;294&quot;/&gt;&lt;/object&gt;&lt;object type=&quot;3&quot; unique_id=&quot;10018&quot;&gt;&lt;property id=&quot;20148&quot; value=&quot;5&quot;/&gt;&lt;property id=&quot;20300&quot; value=&quot;Slide 15 - &amp;quot;Class Inequality in &amp;#x0D;&amp;#x0A;the United States&amp;quot;&quot;/&gt;&lt;property id=&quot;20307&quot; value=&quot;295&quot;/&gt;&lt;/object&gt;&lt;object type=&quot;3&quot; unique_id=&quot;10019&quot;&gt;&lt;property id=&quot;20148&quot; value=&quot;5&quot;/&gt;&lt;property id=&quot;20300&quot; value=&quot;Slide 16 - &amp;quot;Class Inequality in &amp;#x0D;&amp;#x0A;the United States&amp;quot;&quot;/&gt;&lt;property id=&quot;20307&quot; value=&quot;278&quot;/&gt;&lt;/object&gt;&lt;object type=&quot;3&quot; unique_id=&quot;10020&quot;&gt;&lt;property id=&quot;20148&quot; value=&quot;5&quot;/&gt;&lt;property id=&quot;20300&quot; value=&quot;Slide 17 - &amp;quot;Class Inequality in &amp;#x0D;&amp;#x0A;the United States&amp;quot;&quot;/&gt;&lt;property id=&quot;20307&quot; value=&quot;296&quot;/&gt;&lt;/object&gt;&lt;object type=&quot;3&quot; unique_id=&quot;10021&quot;&gt;&lt;property id=&quot;20148&quot; value=&quot;5&quot;/&gt;&lt;property id=&quot;20300&quot; value=&quot;Slide 18 - &amp;quot;Class Inequality in &amp;#x0D;&amp;#x0A;the United States&amp;quot;&quot;/&gt;&lt;property id=&quot;20307&quot; value=&quot;279&quot;/&gt;&lt;/object&gt;&lt;object type=&quot;3&quot; unique_id=&quot;10022&quot;&gt;&lt;property id=&quot;20148&quot; value=&quot;5&quot;/&gt;&lt;property id=&quot;20300&quot; value=&quot;Slide 19 - &amp;quot;Class Inequality in &amp;#x0D;&amp;#x0A;the United States&amp;quot;&quot;/&gt;&lt;property id=&quot;20307&quot; value=&quot;297&quot;/&gt;&lt;/object&gt;&lt;object type=&quot;3&quot; unique_id=&quot;10023&quot;&gt;&lt;property id=&quot;20148&quot; value=&quot;5&quot;/&gt;&lt;property id=&quot;20300&quot; value=&quot;Slide 20 - &amp;quot;Class Inequality in &amp;#x0D;&amp;#x0A;the United States&amp;quot;&quot;/&gt;&lt;property id=&quot;20307&quot; value=&quot;290&quot;/&gt;&lt;/object&gt;&lt;object type=&quot;3&quot; unique_id=&quot;10024&quot;&gt;&lt;property id=&quot;20148&quot; value=&quot;5&quot;/&gt;&lt;property id=&quot;20300&quot; value=&quot;Slide 21 - &amp;quot;Class Inequality in &amp;#x0D;&amp;#x0A;the United States&amp;quot;&quot;/&gt;&lt;property id=&quot;20307&quot; value=&quot;280&quot;/&gt;&lt;/object&gt;&lt;object type=&quot;3&quot; unique_id=&quot;10025&quot;&gt;&lt;property id=&quot;20148&quot; value=&quot;5&quot;/&gt;&lt;property id=&quot;20300&quot; value=&quot;Slide 22 - &amp;quot;Culture, Structure, and &amp;#x0D;&amp;#x0A;Class Reproduction&amp;quot;&quot;/&gt;&lt;property id=&quot;20307&quot; value=&quot;281&quot;/&gt;&lt;/object&gt;&lt;object type=&quot;3&quot; unique_id=&quot;10026&quot;&gt;&lt;property id=&quot;20148&quot; value=&quot;5&quot;/&gt;&lt;property id=&quot;20300&quot; value=&quot;Slide 23 - &amp;quot;Culture, Structure, and &amp;#x0D;&amp;#x0A;Class Reproduction&amp;quot;&quot;/&gt;&lt;property id=&quot;20307&quot; value=&quot;291&quot;/&gt;&lt;/object&gt;&lt;object type=&quot;3&quot; unique_id=&quot;10027&quot;&gt;&lt;property id=&quot;20148&quot; value=&quot;5&quot;/&gt;&lt;property id=&quot;20300&quot; value=&quot;Slide 24 - &amp;quot;Culture, Structure, and &amp;#x0D;&amp;#x0A;Class Reproduction&amp;quot;&quot;/&gt;&lt;property id=&quot;20307&quot; value=&quot;298&quot;/&gt;&lt;/object&gt;&lt;object type=&quot;3&quot; unique_id=&quot;10028&quot;&gt;&lt;property id=&quot;20148&quot; value=&quot;5&quot;/&gt;&lt;property id=&quot;20300&quot; value=&quot;Slide 25 - &amp;quot;Culture, Structure, and &amp;#x0D;&amp;#x0A;Class Reproduction&amp;quot;&quot;/&gt;&lt;property id=&quot;20307&quot; value=&quot;282&quot;/&gt;&lt;/object&gt;&lt;object type=&quot;3&quot; unique_id=&quot;10029&quot;&gt;&lt;property id=&quot;20148&quot; value=&quot;5&quot;/&gt;&lt;property id=&quot;20300&quot; value=&quot;Slide 26 - &amp;quot;Culture, Structure, and &amp;#x0D;&amp;#x0A;Class Reproduction&amp;quot;&quot;/&gt;&lt;property id=&quot;20307&quot; value=&quot;299&quot;/&gt;&lt;/object&gt;&lt;object type=&quot;3&quot; unique_id=&quot;10030&quot;&gt;&lt;property id=&quot;20148&quot; value=&quot;5&quot;/&gt;&lt;property id=&quot;20300&quot; value=&quot;Slide 27 - &amp;quot;Culture, Structure, and &amp;#x0D;&amp;#x0A;Class Reproduction&amp;quot;&quot;/&gt;&lt;property id=&quot;20307&quot; value=&quot;300&quot;/&gt;&lt;/object&gt;&lt;object type=&quot;3&quot; unique_id=&quot;10031&quot;&gt;&lt;property id=&quot;20148&quot; value=&quot;5&quot;/&gt;&lt;property id=&quot;20300&quot; value=&quot;Slide 28 - &amp;quot;Power and Global Inequality&amp;quot;&quot;/&gt;&lt;property id=&quot;20307&quot; value=&quot;283&quot;/&gt;&lt;/object&gt;&lt;object type=&quot;3&quot; unique_id=&quot;10032&quot;&gt;&lt;property id=&quot;20148&quot; value=&quot;5&quot;/&gt;&lt;property id=&quot;20300&quot; value=&quot;Slide 29 - &amp;quot;Power and Global Inequality&amp;quot;&quot;/&gt;&lt;property id=&quot;20307&quot; value=&quot;301&quot;/&gt;&lt;/object&gt;&lt;object type=&quot;3&quot; unique_id=&quot;10033&quot;&gt;&lt;property id=&quot;20148&quot; value=&quot;5&quot;/&gt;&lt;property id=&quot;20300&quot; value=&quot;Slide 30 - &amp;quot;Power and Global Inequality&amp;quot;&quot;/&gt;&lt;property id=&quot;20307&quot; value=&quot;302&quot;/&gt;&lt;/object&gt;&lt;object type=&quot;3&quot; unique_id=&quot;10034&quot;&gt;&lt;property id=&quot;20148&quot; value=&quot;5&quot;/&gt;&lt;property id=&quot;20300&quot; value=&quot;Slide 31 - &amp;quot;Power and Global Inequality&amp;quot;&quot;/&gt;&lt;property id=&quot;20307&quot; value=&quot;292&quot;/&gt;&lt;/object&gt;&lt;object type=&quot;3&quot; unique_id=&quot;10035&quot;&gt;&lt;property id=&quot;20148&quot; value=&quot;5&quot;/&gt;&lt;property id=&quot;20300&quot; value=&quot;Slide 32 - &amp;quot;Power and Global Inequality&amp;quot;&quot;/&gt;&lt;property id=&quot;20307&quot; value=&quot;303&quot;/&gt;&lt;/object&gt;&lt;object type=&quot;3&quot; unique_id=&quot;10036&quot;&gt;&lt;property id=&quot;20148&quot; value=&quot;5&quot;/&gt;&lt;property id=&quot;20300&quot; value=&quot;Slide 33 - &amp;quot;Explaining Global Inequality&amp;quot;&quot;/&gt;&lt;property id=&quot;20307&quot; value=&quot;284&quot;/&gt;&lt;/object&gt;&lt;object type=&quot;3&quot; unique_id=&quot;10037&quot;&gt;&lt;property id=&quot;20148&quot; value=&quot;5&quot;/&gt;&lt;property id=&quot;20300&quot; value=&quot;Slide 34 - &amp;quot;Explaining Global Inequality&amp;quot;&quot;/&gt;&lt;property id=&quot;20307&quot; value=&quot;285&quot;/&gt;&lt;/object&gt;&lt;object type=&quot;3&quot; unique_id=&quot;10038&quot;&gt;&lt;property id=&quot;20148&quot; value=&quot;5&quot;/&gt;&lt;property id=&quot;20300&quot; value=&quot;Slide 35 - &amp;quot;Explaining Global Inequality&amp;quot;&quot;/&gt;&lt;property id=&quot;20307&quot; value=&quot;293&quot;/&gt;&lt;/object&gt;&lt;object type=&quot;3&quot; unique_id=&quot;10039&quot;&gt;&lt;property id=&quot;20148&quot; value=&quot;5&quot;/&gt;&lt;property id=&quot;20300&quot; value=&quot;Slide 36 - &amp;quot;The Philippines&amp;quot;&quot;/&gt;&lt;property id=&quot;20307&quot; value=&quot;305&quot;/&gt;&lt;/object&gt;&lt;object type=&quot;3&quot; unique_id=&quot;10040&quot;&gt;&lt;property id=&quot;20148&quot; value=&quot;5&quot;/&gt;&lt;property id=&quot;20300&quot; value=&quot;Slide 37 - &amp;quot;Malawi&amp;quot;&quot;/&gt;&lt;property id=&quot;20307&quot; value=&quot;306&quot;/&gt;&lt;/object&gt;&lt;object type=&quot;3&quot; unique_id=&quot;10041&quot;&gt;&lt;property id=&quot;20148&quot; value=&quot;5&quot;/&gt;&lt;property id=&quot;20300&quot; value=&quot;Slide 38 - &amp;quot;In Transition:&amp;quot;&quot;/&gt;&lt;property id=&quot;20307&quot; value=&quot;265&quot;/&gt;&lt;/object&gt;&lt;object type=&quot;3&quot; unique_id=&quot;10042&quot;&gt;&lt;property id=&quot;20148&quot; value=&quot;5&quot;/&gt;&lt;property id=&quot;20300&quot; value=&quot;Slide 39 - &amp;quot;Sociology Works:&amp;quot;&quot;/&gt;&lt;property id=&quot;20307&quot; value=&quot;266&quot;/&gt;&lt;/object&gt;&lt;object type=&quot;3&quot; unique_id=&quot;10043&quot;&gt;&lt;property id=&quot;20148&quot; value=&quot;5&quot;/&gt;&lt;property id=&quot;20300&quot; value=&quot;Slide 40 - &amp;quot;Through a Sociological Lens:&amp;quot;&quot;/&gt;&lt;property id=&quot;20307&quot; value=&quot;267&quot;/&gt;&lt;/object&gt;&lt;object type=&quot;3&quot; unique_id=&quot;10044&quot;&gt;&lt;property id=&quot;20148&quot; value=&quot;5&quot;/&gt;&lt;property id=&quot;20300&quot; value=&quot;Slide 41 - &amp;quot;Sociology Matters:&amp;quot;&quot;/&gt;&lt;property id=&quot;20307&quot; value=&quot;268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9BBB5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1F497D"/>
    </a:hlink>
    <a:folHlink>
      <a:srgbClr val="9BBB5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622</TotalTime>
  <Words>1360</Words>
  <Application>Microsoft Office PowerPoint</Application>
  <PresentationFormat>Presentazione su schermo (4:3)</PresentationFormat>
  <Paragraphs>180</Paragraphs>
  <Slides>31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9" baseType="lpstr">
      <vt:lpstr>Arial</vt:lpstr>
      <vt:lpstr>Calibri</vt:lpstr>
      <vt:lpstr>DejaVu Sans</vt:lpstr>
      <vt:lpstr>Georgia</vt:lpstr>
      <vt:lpstr>Times New Roman</vt:lpstr>
      <vt:lpstr>Wingdings</vt:lpstr>
      <vt:lpstr>Wingdings 2</vt:lpstr>
      <vt:lpstr>Median</vt:lpstr>
      <vt:lpstr>Capitolo 9:  Stratificazione e disuguaglianze NELL’ERA DELLA GLOBALIZZAZIONE</vt:lpstr>
      <vt:lpstr>Argomenti trattati</vt:lpstr>
      <vt:lpstr>Le disuguaglianze strutturate: i sistemi di stratificazione </vt:lpstr>
      <vt:lpstr>Stratificazione sociale </vt:lpstr>
      <vt:lpstr>I sistemi di stratificazione pre-moderni (1)</vt:lpstr>
      <vt:lpstr>I sistemi di stratificazione pre-moderni (2)</vt:lpstr>
      <vt:lpstr>I sistemi di stratificazione pre-moderni (3)</vt:lpstr>
      <vt:lpstr>I sistemi di stratificazione nella modernità: le classi sociali (1)</vt:lpstr>
      <vt:lpstr>I sistemi di stratificazione nella modernità: le classi sociali (2)</vt:lpstr>
      <vt:lpstr>I sistemi di stratificazione nella modernità: le classi sociali (3)</vt:lpstr>
      <vt:lpstr>I sistemi di stratificazione nella modernità: le classi sociali (4)</vt:lpstr>
      <vt:lpstr>I sistemi di stratificazione nella modernità: le classi sociali (5)</vt:lpstr>
      <vt:lpstr>Mobilità sociale in Italia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Politiche pubbliche, disuguaglianze e Welfare State (1)</vt:lpstr>
      <vt:lpstr>Politiche pubbliche, disuguaglianze e Welfare State (2)</vt:lpstr>
      <vt:lpstr>La struttura di classe nelle società contemporanee</vt:lpstr>
      <vt:lpstr>Potere e disuguaglianze globali (1)</vt:lpstr>
      <vt:lpstr>Potere e disuguaglianze globali (2)</vt:lpstr>
      <vt:lpstr>Potere e disuguaglianze globali (3)</vt:lpstr>
      <vt:lpstr>Presentazione standard di PowerPoint</vt:lpstr>
      <vt:lpstr>Potere e disuguaglianze globali (4)</vt:lpstr>
      <vt:lpstr>Presentazione standard di PowerPoint</vt:lpstr>
      <vt:lpstr>Spiegare le disuguaglianze globali (1)</vt:lpstr>
      <vt:lpstr>Spiegare le disuguaglianze globali (2)</vt:lpstr>
      <vt:lpstr>Spiegare le disuguaglianze globali (3)</vt:lpstr>
      <vt:lpstr>Presentazione standard di PowerPoint</vt:lpstr>
      <vt:lpstr>Sezioni da studiare ai fini della prova scritta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bekbek</dc:creator>
  <cp:lastModifiedBy>alessia.bertolazzi@unimc.it</cp:lastModifiedBy>
  <cp:revision>69</cp:revision>
  <dcterms:created xsi:type="dcterms:W3CDTF">2011-08-15T14:37:04Z</dcterms:created>
  <dcterms:modified xsi:type="dcterms:W3CDTF">2022-11-02T14:56:27Z</dcterms:modified>
</cp:coreProperties>
</file>