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9" r:id="rId4"/>
    <p:sldId id="261" r:id="rId5"/>
    <p:sldId id="260" r:id="rId6"/>
    <p:sldId id="262" r:id="rId7"/>
    <p:sldId id="258"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150"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6342B90-FD9F-4EB3-94FF-35ACA5B07FB9}" type="doc">
      <dgm:prSet loTypeId="urn:microsoft.com/office/officeart/2005/8/layout/StepDownProcess" loCatId="process" qsTypeId="urn:microsoft.com/office/officeart/2005/8/quickstyle/simple1" qsCatId="simple" csTypeId="urn:microsoft.com/office/officeart/2005/8/colors/accent3_3" csCatId="accent3" phldr="1"/>
      <dgm:spPr/>
      <dgm:t>
        <a:bodyPr/>
        <a:lstStyle/>
        <a:p>
          <a:endParaRPr lang="en-US"/>
        </a:p>
      </dgm:t>
    </dgm:pt>
    <dgm:pt modelId="{68ACD89E-8A25-4907-94E3-762B0C4FE1DA}">
      <dgm:prSet phldrT="[Testo]" custT="1"/>
      <dgm:spPr/>
      <dgm:t>
        <a:bodyPr/>
        <a:lstStyle/>
        <a:p>
          <a:r>
            <a:rPr lang="it-IT" sz="3200" b="1" dirty="0" smtClean="0">
              <a:solidFill>
                <a:srgbClr val="FF0000"/>
              </a:solidFill>
              <a:effectLst>
                <a:outerShdw blurRad="38100" dist="38100" dir="2700000" algn="tl">
                  <a:srgbClr val="000000">
                    <a:alpha val="43137"/>
                  </a:srgbClr>
                </a:outerShdw>
              </a:effectLst>
            </a:rPr>
            <a:t>ESTERIORIZZAZIONE</a:t>
          </a:r>
          <a:endParaRPr lang="en-US" sz="2400" b="1" dirty="0">
            <a:solidFill>
              <a:srgbClr val="FF0000"/>
            </a:solidFill>
            <a:effectLst>
              <a:outerShdw blurRad="38100" dist="38100" dir="2700000" algn="tl">
                <a:srgbClr val="000000">
                  <a:alpha val="43137"/>
                </a:srgbClr>
              </a:outerShdw>
            </a:effectLst>
          </a:endParaRPr>
        </a:p>
      </dgm:t>
    </dgm:pt>
    <dgm:pt modelId="{18563766-A18F-4275-9E16-BEBE0D7CFCA3}" type="parTrans" cxnId="{0B10C337-1056-44F3-B0C2-B7D35BF9F66C}">
      <dgm:prSet/>
      <dgm:spPr/>
      <dgm:t>
        <a:bodyPr/>
        <a:lstStyle/>
        <a:p>
          <a:endParaRPr lang="en-US"/>
        </a:p>
      </dgm:t>
    </dgm:pt>
    <dgm:pt modelId="{48C47438-733E-4C52-9F4C-F1B17B3B69A3}" type="sibTrans" cxnId="{0B10C337-1056-44F3-B0C2-B7D35BF9F66C}">
      <dgm:prSet/>
      <dgm:spPr/>
      <dgm:t>
        <a:bodyPr/>
        <a:lstStyle/>
        <a:p>
          <a:endParaRPr lang="en-US"/>
        </a:p>
      </dgm:t>
    </dgm:pt>
    <dgm:pt modelId="{AA499B2E-0ADF-4F1B-BBA4-254C71E5D06E}">
      <dgm:prSet phldrT="[Testo]"/>
      <dgm:spPr/>
      <dgm:t>
        <a:bodyPr/>
        <a:lstStyle/>
        <a:p>
          <a:pPr algn="just"/>
          <a:r>
            <a:rPr lang="it-IT" dirty="0" smtClean="0"/>
            <a:t>LA SOCIETÀ È UN PRODOTTO UMANO</a:t>
          </a:r>
          <a:endParaRPr lang="en-US" dirty="0"/>
        </a:p>
      </dgm:t>
    </dgm:pt>
    <dgm:pt modelId="{C7CA61D1-2C17-4F4E-A00F-B067A83351DE}" type="parTrans" cxnId="{BDB3FA0D-1FCE-4843-959F-7719D06C6F14}">
      <dgm:prSet/>
      <dgm:spPr/>
      <dgm:t>
        <a:bodyPr/>
        <a:lstStyle/>
        <a:p>
          <a:endParaRPr lang="en-US"/>
        </a:p>
      </dgm:t>
    </dgm:pt>
    <dgm:pt modelId="{110E97DD-95CD-4027-8007-2C391A9AF248}" type="sibTrans" cxnId="{BDB3FA0D-1FCE-4843-959F-7719D06C6F14}">
      <dgm:prSet/>
      <dgm:spPr/>
      <dgm:t>
        <a:bodyPr/>
        <a:lstStyle/>
        <a:p>
          <a:endParaRPr lang="en-US"/>
        </a:p>
      </dgm:t>
    </dgm:pt>
    <dgm:pt modelId="{EF9F4270-A7C7-4821-BFD9-1CDA45BE48B0}">
      <dgm:prSet phldrT="[Testo]" custT="1"/>
      <dgm:spPr/>
      <dgm:t>
        <a:bodyPr/>
        <a:lstStyle/>
        <a:p>
          <a:r>
            <a:rPr lang="it-IT" sz="3200" b="1" dirty="0" smtClean="0">
              <a:solidFill>
                <a:srgbClr val="FF0000"/>
              </a:solidFill>
              <a:effectLst>
                <a:outerShdw blurRad="38100" dist="38100" dir="2700000" algn="tl">
                  <a:srgbClr val="000000">
                    <a:alpha val="43137"/>
                  </a:srgbClr>
                </a:outerShdw>
              </a:effectLst>
            </a:rPr>
            <a:t>OGGETTIVAZIONE</a:t>
          </a:r>
          <a:endParaRPr lang="en-US" sz="3200" b="1" dirty="0">
            <a:solidFill>
              <a:srgbClr val="FF0000"/>
            </a:solidFill>
            <a:effectLst>
              <a:outerShdw blurRad="38100" dist="38100" dir="2700000" algn="tl">
                <a:srgbClr val="000000">
                  <a:alpha val="43137"/>
                </a:srgbClr>
              </a:outerShdw>
            </a:effectLst>
          </a:endParaRPr>
        </a:p>
      </dgm:t>
    </dgm:pt>
    <dgm:pt modelId="{4464647E-3BA7-461F-98D7-B3697FCBDC94}" type="parTrans" cxnId="{D7D39971-A84E-4076-AC8C-8382CB7CACAB}">
      <dgm:prSet/>
      <dgm:spPr/>
      <dgm:t>
        <a:bodyPr/>
        <a:lstStyle/>
        <a:p>
          <a:endParaRPr lang="en-US"/>
        </a:p>
      </dgm:t>
    </dgm:pt>
    <dgm:pt modelId="{86A08470-B4A3-46F6-BC00-FE318F35AF82}" type="sibTrans" cxnId="{D7D39971-A84E-4076-AC8C-8382CB7CACAB}">
      <dgm:prSet/>
      <dgm:spPr/>
      <dgm:t>
        <a:bodyPr/>
        <a:lstStyle/>
        <a:p>
          <a:endParaRPr lang="en-US"/>
        </a:p>
      </dgm:t>
    </dgm:pt>
    <dgm:pt modelId="{6B7546B4-363E-40BD-8980-284875BCC57D}">
      <dgm:prSet phldrT="[Testo]"/>
      <dgm:spPr/>
      <dgm:t>
        <a:bodyPr/>
        <a:lstStyle/>
        <a:p>
          <a:pPr algn="l"/>
          <a:r>
            <a:rPr lang="it-IT" dirty="0" smtClean="0"/>
            <a:t>LA SOCIETÀ È UNA REALTÀ OGGETTIVA</a:t>
          </a:r>
          <a:endParaRPr lang="en-US" dirty="0"/>
        </a:p>
      </dgm:t>
    </dgm:pt>
    <dgm:pt modelId="{5EA10C2C-EFA8-4CE4-89B1-9E30518F887A}" type="parTrans" cxnId="{41389664-ED79-4B5F-9409-690280B3DA11}">
      <dgm:prSet/>
      <dgm:spPr/>
      <dgm:t>
        <a:bodyPr/>
        <a:lstStyle/>
        <a:p>
          <a:endParaRPr lang="en-US"/>
        </a:p>
      </dgm:t>
    </dgm:pt>
    <dgm:pt modelId="{AE334EBE-A197-4863-8CE5-D79CCDAE091E}" type="sibTrans" cxnId="{41389664-ED79-4B5F-9409-690280B3DA11}">
      <dgm:prSet/>
      <dgm:spPr/>
      <dgm:t>
        <a:bodyPr/>
        <a:lstStyle/>
        <a:p>
          <a:endParaRPr lang="en-US"/>
        </a:p>
      </dgm:t>
    </dgm:pt>
    <dgm:pt modelId="{A792C19C-596E-4C1B-8DA8-CD9DE64D5DF4}">
      <dgm:prSet phldrT="[Testo]" custT="1"/>
      <dgm:spPr/>
      <dgm:t>
        <a:bodyPr/>
        <a:lstStyle/>
        <a:p>
          <a:r>
            <a:rPr lang="it-IT" sz="3200" b="1" dirty="0" smtClean="0">
              <a:solidFill>
                <a:srgbClr val="FF0000"/>
              </a:solidFill>
              <a:effectLst>
                <a:outerShdw blurRad="38100" dist="38100" dir="2700000" algn="tl">
                  <a:srgbClr val="000000">
                    <a:alpha val="43137"/>
                  </a:srgbClr>
                </a:outerShdw>
              </a:effectLst>
            </a:rPr>
            <a:t>INTERIORIZZAZIONE</a:t>
          </a:r>
          <a:endParaRPr lang="en-US" sz="3200" b="1" dirty="0">
            <a:solidFill>
              <a:srgbClr val="FF0000"/>
            </a:solidFill>
            <a:effectLst>
              <a:outerShdw blurRad="38100" dist="38100" dir="2700000" algn="tl">
                <a:srgbClr val="000000">
                  <a:alpha val="43137"/>
                </a:srgbClr>
              </a:outerShdw>
            </a:effectLst>
          </a:endParaRPr>
        </a:p>
      </dgm:t>
    </dgm:pt>
    <dgm:pt modelId="{28B20AA7-933D-4DA3-9019-491B3DCEB3F5}" type="parTrans" cxnId="{D2CEB9C6-B1D9-44E8-AD86-4AF3DB818DCA}">
      <dgm:prSet/>
      <dgm:spPr/>
      <dgm:t>
        <a:bodyPr/>
        <a:lstStyle/>
        <a:p>
          <a:endParaRPr lang="en-US"/>
        </a:p>
      </dgm:t>
    </dgm:pt>
    <dgm:pt modelId="{E63C926C-6AD3-45F2-81A2-8E0BEDA5C599}" type="sibTrans" cxnId="{D2CEB9C6-B1D9-44E8-AD86-4AF3DB818DCA}">
      <dgm:prSet/>
      <dgm:spPr/>
      <dgm:t>
        <a:bodyPr/>
        <a:lstStyle/>
        <a:p>
          <a:endParaRPr lang="en-US"/>
        </a:p>
      </dgm:t>
    </dgm:pt>
    <dgm:pt modelId="{DADC431E-5B78-4C2E-B5BF-231B2ABC6E5F}">
      <dgm:prSet phldrT="[Testo]"/>
      <dgm:spPr/>
      <dgm:t>
        <a:bodyPr/>
        <a:lstStyle/>
        <a:p>
          <a:pPr algn="l"/>
          <a:r>
            <a:rPr lang="it-IT" dirty="0" smtClean="0"/>
            <a:t>L’UOMO È UN PRODOTTO SOCIALE</a:t>
          </a:r>
          <a:endParaRPr lang="en-US" dirty="0"/>
        </a:p>
      </dgm:t>
    </dgm:pt>
    <dgm:pt modelId="{1EE7C332-7162-483B-B09A-9BC815E2F2EC}" type="parTrans" cxnId="{85135CD9-E9BD-47C0-8D96-69DE0E621BE8}">
      <dgm:prSet/>
      <dgm:spPr/>
      <dgm:t>
        <a:bodyPr/>
        <a:lstStyle/>
        <a:p>
          <a:endParaRPr lang="en-US"/>
        </a:p>
      </dgm:t>
    </dgm:pt>
    <dgm:pt modelId="{5577998C-FB60-43DD-97B1-98366D9DE85C}" type="sibTrans" cxnId="{85135CD9-E9BD-47C0-8D96-69DE0E621BE8}">
      <dgm:prSet/>
      <dgm:spPr/>
      <dgm:t>
        <a:bodyPr/>
        <a:lstStyle/>
        <a:p>
          <a:endParaRPr lang="en-US"/>
        </a:p>
      </dgm:t>
    </dgm:pt>
    <dgm:pt modelId="{FB214057-8A74-4120-A767-B9972A3DC2F1}">
      <dgm:prSet phldrT="[Testo]"/>
      <dgm:spPr/>
      <dgm:t>
        <a:bodyPr/>
        <a:lstStyle/>
        <a:p>
          <a:pPr algn="just"/>
          <a:r>
            <a:rPr lang="it-IT" dirty="0" smtClean="0"/>
            <a:t>Gli individui creano nuove realtà sociali (es. due persone formano una nuova famiglia) e le riproducono (interagendo, le due persone ricreano il legame familiare). Gli uomini, dunque, possono creare le istituzioni sociali e riprodurle nel tempo</a:t>
          </a:r>
          <a:endParaRPr lang="en-US" dirty="0"/>
        </a:p>
      </dgm:t>
    </dgm:pt>
    <dgm:pt modelId="{D455DD98-DC9E-4B5A-AC56-04B4A4A45214}" type="parTrans" cxnId="{7FDEB991-7E11-43C4-9679-F14FB6383020}">
      <dgm:prSet/>
      <dgm:spPr/>
      <dgm:t>
        <a:bodyPr/>
        <a:lstStyle/>
        <a:p>
          <a:endParaRPr lang="en-US"/>
        </a:p>
      </dgm:t>
    </dgm:pt>
    <dgm:pt modelId="{CCF1B8D8-728F-41F6-BD14-2396E00D69B8}" type="sibTrans" cxnId="{7FDEB991-7E11-43C4-9679-F14FB6383020}">
      <dgm:prSet/>
      <dgm:spPr/>
      <dgm:t>
        <a:bodyPr/>
        <a:lstStyle/>
        <a:p>
          <a:endParaRPr lang="en-US"/>
        </a:p>
      </dgm:t>
    </dgm:pt>
    <dgm:pt modelId="{E34A659C-9668-4E9A-9441-852EB682CDA0}">
      <dgm:prSet phldrT="[Testo]"/>
      <dgm:spPr/>
      <dgm:t>
        <a:bodyPr/>
        <a:lstStyle/>
        <a:p>
          <a:pPr algn="just"/>
          <a:r>
            <a:rPr lang="it-IT" dirty="0" smtClean="0"/>
            <a:t>La realtà quotidiana viene vissuta come un insieme di elementi oggettivati (cioè esterni, preordinati e autonomi rispetto agli individui). Tali elementi sono oggettivati principalmente attraverso il linguaggio condiviso. Dunque, la realtà oggettiva ha effetti sugli individui, in quanto retroagisce sugli stessi individui che l’hanno creata (es. la famiglia che due persone creano diventa una realtà sociale che si «impone» ai suoi componenti e può modificare conseguentemente il loro comportamento)</a:t>
          </a:r>
          <a:endParaRPr lang="en-US" dirty="0"/>
        </a:p>
      </dgm:t>
    </dgm:pt>
    <dgm:pt modelId="{1701E805-1009-4AEA-BC8D-C78A856E5816}" type="parTrans" cxnId="{C1CBCAD7-7442-4837-9BC6-908D780AE49D}">
      <dgm:prSet/>
      <dgm:spPr/>
      <dgm:t>
        <a:bodyPr/>
        <a:lstStyle/>
        <a:p>
          <a:endParaRPr lang="en-US"/>
        </a:p>
      </dgm:t>
    </dgm:pt>
    <dgm:pt modelId="{39DD4FFC-EE29-446A-B692-612065F8FE7A}" type="sibTrans" cxnId="{C1CBCAD7-7442-4837-9BC6-908D780AE49D}">
      <dgm:prSet/>
      <dgm:spPr/>
      <dgm:t>
        <a:bodyPr/>
        <a:lstStyle/>
        <a:p>
          <a:endParaRPr lang="en-US"/>
        </a:p>
      </dgm:t>
    </dgm:pt>
    <dgm:pt modelId="{CCAF6EBC-407F-4545-868F-CE323825BB04}">
      <dgm:prSet phldrT="[Testo]"/>
      <dgm:spPr/>
      <dgm:t>
        <a:bodyPr/>
        <a:lstStyle/>
        <a:p>
          <a:pPr algn="just"/>
          <a:r>
            <a:rPr lang="it-IT" dirty="0" smtClean="0"/>
            <a:t>L’interiorizzazione è una specie di  socializzazione. Le persone fanno propria la realtà sociale oggettivata. «L’oggettivazione implica la produzione di un mondo sociale reale, esterno agli individui che lo popolano, l’interiorizzazione implica che questo stesso mondo sociale avrà lo status di realtà nella coscienza di tali individui (Berger 1969, p. 83)</a:t>
          </a:r>
          <a:endParaRPr lang="en-US" dirty="0"/>
        </a:p>
      </dgm:t>
    </dgm:pt>
    <dgm:pt modelId="{715B01E8-7605-474B-A556-BCF67A0B011F}" type="parTrans" cxnId="{966588AE-EB6E-44C1-90BB-A6A4E483E057}">
      <dgm:prSet/>
      <dgm:spPr/>
    </dgm:pt>
    <dgm:pt modelId="{D2A477E9-014D-415A-B79C-26106B49613F}" type="sibTrans" cxnId="{966588AE-EB6E-44C1-90BB-A6A4E483E057}">
      <dgm:prSet/>
      <dgm:spPr/>
    </dgm:pt>
    <dgm:pt modelId="{AAAF2D4B-AA8C-4E1E-B0E9-5D3F0DBEB862}" type="pres">
      <dgm:prSet presAssocID="{16342B90-FD9F-4EB3-94FF-35ACA5B07FB9}" presName="rootnode" presStyleCnt="0">
        <dgm:presLayoutVars>
          <dgm:chMax/>
          <dgm:chPref/>
          <dgm:dir/>
          <dgm:animLvl val="lvl"/>
        </dgm:presLayoutVars>
      </dgm:prSet>
      <dgm:spPr/>
      <dgm:t>
        <a:bodyPr/>
        <a:lstStyle/>
        <a:p>
          <a:endParaRPr lang="en-US"/>
        </a:p>
      </dgm:t>
    </dgm:pt>
    <dgm:pt modelId="{869E92C9-442D-427C-A5A5-5AC111F66A3C}" type="pres">
      <dgm:prSet presAssocID="{68ACD89E-8A25-4907-94E3-762B0C4FE1DA}" presName="composite" presStyleCnt="0"/>
      <dgm:spPr/>
    </dgm:pt>
    <dgm:pt modelId="{2189B60D-818A-4233-9287-9CD81E855FE7}" type="pres">
      <dgm:prSet presAssocID="{68ACD89E-8A25-4907-94E3-762B0C4FE1DA}" presName="bentUpArrow1" presStyleLbl="alignImgPlace1" presStyleIdx="0" presStyleCnt="2" custScaleX="57475" custLinFactNeighborX="-6162" custLinFactNeighborY="-16136"/>
      <dgm:spPr/>
    </dgm:pt>
    <dgm:pt modelId="{9FAC27F1-50DA-4BD4-8D05-E1064892DFBA}" type="pres">
      <dgm:prSet presAssocID="{68ACD89E-8A25-4907-94E3-762B0C4FE1DA}" presName="ParentText" presStyleLbl="node1" presStyleIdx="0" presStyleCnt="3" custScaleX="215913" custLinFactNeighborX="68930" custLinFactNeighborY="-16653">
        <dgm:presLayoutVars>
          <dgm:chMax val="1"/>
          <dgm:chPref val="1"/>
          <dgm:bulletEnabled val="1"/>
        </dgm:presLayoutVars>
      </dgm:prSet>
      <dgm:spPr/>
      <dgm:t>
        <a:bodyPr/>
        <a:lstStyle/>
        <a:p>
          <a:endParaRPr lang="en-US"/>
        </a:p>
      </dgm:t>
    </dgm:pt>
    <dgm:pt modelId="{F984B74B-D8FA-4DCE-80B3-DDAD34CD4C0E}" type="pres">
      <dgm:prSet presAssocID="{68ACD89E-8A25-4907-94E3-762B0C4FE1DA}" presName="ChildText" presStyleLbl="revTx" presStyleIdx="0" presStyleCnt="3" custScaleX="452894" custScaleY="162673" custLinFactX="193070" custLinFactNeighborX="200000" custLinFactNeighborY="-21510">
        <dgm:presLayoutVars>
          <dgm:chMax val="0"/>
          <dgm:chPref val="0"/>
          <dgm:bulletEnabled val="1"/>
        </dgm:presLayoutVars>
      </dgm:prSet>
      <dgm:spPr/>
      <dgm:t>
        <a:bodyPr/>
        <a:lstStyle/>
        <a:p>
          <a:endParaRPr lang="en-US"/>
        </a:p>
      </dgm:t>
    </dgm:pt>
    <dgm:pt modelId="{BD5AA2E3-1FA5-4277-A7BF-E94955E0871E}" type="pres">
      <dgm:prSet presAssocID="{48C47438-733E-4C52-9F4C-F1B17B3B69A3}" presName="sibTrans" presStyleCnt="0"/>
      <dgm:spPr/>
    </dgm:pt>
    <dgm:pt modelId="{88867AF8-57B6-473C-B14C-59FC3869F4BA}" type="pres">
      <dgm:prSet presAssocID="{EF9F4270-A7C7-4821-BFD9-1CDA45BE48B0}" presName="composite" presStyleCnt="0"/>
      <dgm:spPr/>
    </dgm:pt>
    <dgm:pt modelId="{681E10CE-1B00-4F88-A8F2-B97CFF73E2E2}" type="pres">
      <dgm:prSet presAssocID="{EF9F4270-A7C7-4821-BFD9-1CDA45BE48B0}" presName="bentUpArrow1" presStyleLbl="alignImgPlace1" presStyleIdx="1" presStyleCnt="2" custScaleX="50937" custLinFactX="-51978" custLinFactNeighborX="-100000" custLinFactNeighborY="-44264"/>
      <dgm:spPr/>
    </dgm:pt>
    <dgm:pt modelId="{0B770FB6-B809-42C7-A41B-86CBC077B36F}" type="pres">
      <dgm:prSet presAssocID="{EF9F4270-A7C7-4821-BFD9-1CDA45BE48B0}" presName="ParentText" presStyleLbl="node1" presStyleIdx="1" presStyleCnt="3" custScaleX="184999" custLinFactNeighborX="-51378" custLinFactNeighborY="-27017">
        <dgm:presLayoutVars>
          <dgm:chMax val="1"/>
          <dgm:chPref val="1"/>
          <dgm:bulletEnabled val="1"/>
        </dgm:presLayoutVars>
      </dgm:prSet>
      <dgm:spPr/>
      <dgm:t>
        <a:bodyPr/>
        <a:lstStyle/>
        <a:p>
          <a:endParaRPr lang="en-US"/>
        </a:p>
      </dgm:t>
    </dgm:pt>
    <dgm:pt modelId="{5F7F07BC-6AD3-47E0-B972-8B7F5B2D016D}" type="pres">
      <dgm:prSet presAssocID="{EF9F4270-A7C7-4821-BFD9-1CDA45BE48B0}" presName="ChildText" presStyleLbl="revTx" presStyleIdx="1" presStyleCnt="3" custScaleX="430485" custScaleY="190956" custLinFactX="86693" custLinFactNeighborX="100000" custLinFactNeighborY="-20060">
        <dgm:presLayoutVars>
          <dgm:chMax val="0"/>
          <dgm:chPref val="0"/>
          <dgm:bulletEnabled val="1"/>
        </dgm:presLayoutVars>
      </dgm:prSet>
      <dgm:spPr/>
      <dgm:t>
        <a:bodyPr/>
        <a:lstStyle/>
        <a:p>
          <a:endParaRPr lang="en-US"/>
        </a:p>
      </dgm:t>
    </dgm:pt>
    <dgm:pt modelId="{FEB5E435-0BC1-4E54-A49B-DD7BFFDC2470}" type="pres">
      <dgm:prSet presAssocID="{86A08470-B4A3-46F6-BC00-FE318F35AF82}" presName="sibTrans" presStyleCnt="0"/>
      <dgm:spPr/>
    </dgm:pt>
    <dgm:pt modelId="{BE22ECC5-ED9A-4378-B15C-D41FD1E90836}" type="pres">
      <dgm:prSet presAssocID="{A792C19C-596E-4C1B-8DA8-CD9DE64D5DF4}" presName="composite" presStyleCnt="0"/>
      <dgm:spPr/>
    </dgm:pt>
    <dgm:pt modelId="{20E81EE1-69D6-4CCF-A987-57F015D76A24}" type="pres">
      <dgm:prSet presAssocID="{A792C19C-596E-4C1B-8DA8-CD9DE64D5DF4}" presName="ParentText" presStyleLbl="node1" presStyleIdx="2" presStyleCnt="3" custScaleX="194862" custLinFactX="-70303" custLinFactNeighborX="-100000" custLinFactNeighborY="-12398">
        <dgm:presLayoutVars>
          <dgm:chMax val="1"/>
          <dgm:chPref val="1"/>
          <dgm:bulletEnabled val="1"/>
        </dgm:presLayoutVars>
      </dgm:prSet>
      <dgm:spPr/>
      <dgm:t>
        <a:bodyPr/>
        <a:lstStyle/>
        <a:p>
          <a:endParaRPr lang="en-US"/>
        </a:p>
      </dgm:t>
    </dgm:pt>
    <dgm:pt modelId="{45A901F0-8EA8-47A8-B52F-5F25C3DC245C}" type="pres">
      <dgm:prSet presAssocID="{A792C19C-596E-4C1B-8DA8-CD9DE64D5DF4}" presName="FinalChildText" presStyleLbl="revTx" presStyleIdx="2" presStyleCnt="3" custScaleX="378228" custScaleY="166755" custLinFactNeighborX="-9183" custLinFactNeighborY="-784">
        <dgm:presLayoutVars>
          <dgm:chMax val="0"/>
          <dgm:chPref val="0"/>
          <dgm:bulletEnabled val="1"/>
        </dgm:presLayoutVars>
      </dgm:prSet>
      <dgm:spPr/>
      <dgm:t>
        <a:bodyPr/>
        <a:lstStyle/>
        <a:p>
          <a:endParaRPr lang="en-US"/>
        </a:p>
      </dgm:t>
    </dgm:pt>
  </dgm:ptLst>
  <dgm:cxnLst>
    <dgm:cxn modelId="{F8928B5A-2DF4-4422-91BA-51052D7AB045}" type="presOf" srcId="{EF9F4270-A7C7-4821-BFD9-1CDA45BE48B0}" destId="{0B770FB6-B809-42C7-A41B-86CBC077B36F}" srcOrd="0" destOrd="0" presId="urn:microsoft.com/office/officeart/2005/8/layout/StepDownProcess"/>
    <dgm:cxn modelId="{827E5DFC-0661-483D-B37D-2835FD0F4CB6}" type="presOf" srcId="{16342B90-FD9F-4EB3-94FF-35ACA5B07FB9}" destId="{AAAF2D4B-AA8C-4E1E-B0E9-5D3F0DBEB862}" srcOrd="0" destOrd="0" presId="urn:microsoft.com/office/officeart/2005/8/layout/StepDownProcess"/>
    <dgm:cxn modelId="{D2CEB9C6-B1D9-44E8-AD86-4AF3DB818DCA}" srcId="{16342B90-FD9F-4EB3-94FF-35ACA5B07FB9}" destId="{A792C19C-596E-4C1B-8DA8-CD9DE64D5DF4}" srcOrd="2" destOrd="0" parTransId="{28B20AA7-933D-4DA3-9019-491B3DCEB3F5}" sibTransId="{E63C926C-6AD3-45F2-81A2-8E0BEDA5C599}"/>
    <dgm:cxn modelId="{D7D39971-A84E-4076-AC8C-8382CB7CACAB}" srcId="{16342B90-FD9F-4EB3-94FF-35ACA5B07FB9}" destId="{EF9F4270-A7C7-4821-BFD9-1CDA45BE48B0}" srcOrd="1" destOrd="0" parTransId="{4464647E-3BA7-461F-98D7-B3697FCBDC94}" sibTransId="{86A08470-B4A3-46F6-BC00-FE318F35AF82}"/>
    <dgm:cxn modelId="{BDB3FA0D-1FCE-4843-959F-7719D06C6F14}" srcId="{68ACD89E-8A25-4907-94E3-762B0C4FE1DA}" destId="{AA499B2E-0ADF-4F1B-BBA4-254C71E5D06E}" srcOrd="0" destOrd="0" parTransId="{C7CA61D1-2C17-4F4E-A00F-B067A83351DE}" sibTransId="{110E97DD-95CD-4027-8007-2C391A9AF248}"/>
    <dgm:cxn modelId="{49263F32-A592-4C73-B8D0-8987CF6930C2}" type="presOf" srcId="{DADC431E-5B78-4C2E-B5BF-231B2ABC6E5F}" destId="{45A901F0-8EA8-47A8-B52F-5F25C3DC245C}" srcOrd="0" destOrd="0" presId="urn:microsoft.com/office/officeart/2005/8/layout/StepDownProcess"/>
    <dgm:cxn modelId="{966588AE-EB6E-44C1-90BB-A6A4E483E057}" srcId="{A792C19C-596E-4C1B-8DA8-CD9DE64D5DF4}" destId="{CCAF6EBC-407F-4545-868F-CE323825BB04}" srcOrd="1" destOrd="0" parTransId="{715B01E8-7605-474B-A556-BCF67A0B011F}" sibTransId="{D2A477E9-014D-415A-B79C-26106B49613F}"/>
    <dgm:cxn modelId="{1493066E-86F6-41E0-AE9F-57F81365B401}" type="presOf" srcId="{E34A659C-9668-4E9A-9441-852EB682CDA0}" destId="{5F7F07BC-6AD3-47E0-B972-8B7F5B2D016D}" srcOrd="0" destOrd="1" presId="urn:microsoft.com/office/officeart/2005/8/layout/StepDownProcess"/>
    <dgm:cxn modelId="{4426B21F-8FB5-4C29-83A2-D2218B7B5EB3}" type="presOf" srcId="{A792C19C-596E-4C1B-8DA8-CD9DE64D5DF4}" destId="{20E81EE1-69D6-4CCF-A987-57F015D76A24}" srcOrd="0" destOrd="0" presId="urn:microsoft.com/office/officeart/2005/8/layout/StepDownProcess"/>
    <dgm:cxn modelId="{A2582D14-331F-4D4C-A3F9-A02788F052D9}" type="presOf" srcId="{AA499B2E-0ADF-4F1B-BBA4-254C71E5D06E}" destId="{F984B74B-D8FA-4DCE-80B3-DDAD34CD4C0E}" srcOrd="0" destOrd="0" presId="urn:microsoft.com/office/officeart/2005/8/layout/StepDownProcess"/>
    <dgm:cxn modelId="{41389664-ED79-4B5F-9409-690280B3DA11}" srcId="{EF9F4270-A7C7-4821-BFD9-1CDA45BE48B0}" destId="{6B7546B4-363E-40BD-8980-284875BCC57D}" srcOrd="0" destOrd="0" parTransId="{5EA10C2C-EFA8-4CE4-89B1-9E30518F887A}" sibTransId="{AE334EBE-A197-4863-8CE5-D79CCDAE091E}"/>
    <dgm:cxn modelId="{FF28282E-FE02-4743-A3A0-6E546CB9CD73}" type="presOf" srcId="{CCAF6EBC-407F-4545-868F-CE323825BB04}" destId="{45A901F0-8EA8-47A8-B52F-5F25C3DC245C}" srcOrd="0" destOrd="1" presId="urn:microsoft.com/office/officeart/2005/8/layout/StepDownProcess"/>
    <dgm:cxn modelId="{CB79BA73-6A06-448A-A2EF-051D5B76AF0B}" type="presOf" srcId="{6B7546B4-363E-40BD-8980-284875BCC57D}" destId="{5F7F07BC-6AD3-47E0-B972-8B7F5B2D016D}" srcOrd="0" destOrd="0" presId="urn:microsoft.com/office/officeart/2005/8/layout/StepDownProcess"/>
    <dgm:cxn modelId="{22DC95BC-05B9-476F-B297-F761EB05AC02}" type="presOf" srcId="{68ACD89E-8A25-4907-94E3-762B0C4FE1DA}" destId="{9FAC27F1-50DA-4BD4-8D05-E1064892DFBA}" srcOrd="0" destOrd="0" presId="urn:microsoft.com/office/officeart/2005/8/layout/StepDownProcess"/>
    <dgm:cxn modelId="{C1CBCAD7-7442-4837-9BC6-908D780AE49D}" srcId="{EF9F4270-A7C7-4821-BFD9-1CDA45BE48B0}" destId="{E34A659C-9668-4E9A-9441-852EB682CDA0}" srcOrd="1" destOrd="0" parTransId="{1701E805-1009-4AEA-BC8D-C78A856E5816}" sibTransId="{39DD4FFC-EE29-446A-B692-612065F8FE7A}"/>
    <dgm:cxn modelId="{0B10C337-1056-44F3-B0C2-B7D35BF9F66C}" srcId="{16342B90-FD9F-4EB3-94FF-35ACA5B07FB9}" destId="{68ACD89E-8A25-4907-94E3-762B0C4FE1DA}" srcOrd="0" destOrd="0" parTransId="{18563766-A18F-4275-9E16-BEBE0D7CFCA3}" sibTransId="{48C47438-733E-4C52-9F4C-F1B17B3B69A3}"/>
    <dgm:cxn modelId="{1A75F888-2AE0-4F10-94A3-97A4FF4D3A6B}" type="presOf" srcId="{FB214057-8A74-4120-A767-B9972A3DC2F1}" destId="{F984B74B-D8FA-4DCE-80B3-DDAD34CD4C0E}" srcOrd="0" destOrd="1" presId="urn:microsoft.com/office/officeart/2005/8/layout/StepDownProcess"/>
    <dgm:cxn modelId="{85135CD9-E9BD-47C0-8D96-69DE0E621BE8}" srcId="{A792C19C-596E-4C1B-8DA8-CD9DE64D5DF4}" destId="{DADC431E-5B78-4C2E-B5BF-231B2ABC6E5F}" srcOrd="0" destOrd="0" parTransId="{1EE7C332-7162-483B-B09A-9BC815E2F2EC}" sibTransId="{5577998C-FB60-43DD-97B1-98366D9DE85C}"/>
    <dgm:cxn modelId="{7FDEB991-7E11-43C4-9679-F14FB6383020}" srcId="{68ACD89E-8A25-4907-94E3-762B0C4FE1DA}" destId="{FB214057-8A74-4120-A767-B9972A3DC2F1}" srcOrd="1" destOrd="0" parTransId="{D455DD98-DC9E-4B5A-AC56-04B4A4A45214}" sibTransId="{CCF1B8D8-728F-41F6-BD14-2396E00D69B8}"/>
    <dgm:cxn modelId="{D8A042D7-5213-40E5-98A6-EDA7E01F6051}" type="presParOf" srcId="{AAAF2D4B-AA8C-4E1E-B0E9-5D3F0DBEB862}" destId="{869E92C9-442D-427C-A5A5-5AC111F66A3C}" srcOrd="0" destOrd="0" presId="urn:microsoft.com/office/officeart/2005/8/layout/StepDownProcess"/>
    <dgm:cxn modelId="{3B7966B8-8D8C-4CF0-A761-F2E128343DC9}" type="presParOf" srcId="{869E92C9-442D-427C-A5A5-5AC111F66A3C}" destId="{2189B60D-818A-4233-9287-9CD81E855FE7}" srcOrd="0" destOrd="0" presId="urn:microsoft.com/office/officeart/2005/8/layout/StepDownProcess"/>
    <dgm:cxn modelId="{D0587AFF-2266-4A06-A754-8952B437D739}" type="presParOf" srcId="{869E92C9-442D-427C-A5A5-5AC111F66A3C}" destId="{9FAC27F1-50DA-4BD4-8D05-E1064892DFBA}" srcOrd="1" destOrd="0" presId="urn:microsoft.com/office/officeart/2005/8/layout/StepDownProcess"/>
    <dgm:cxn modelId="{33C6455E-568B-4F3C-8834-5F1399A094D5}" type="presParOf" srcId="{869E92C9-442D-427C-A5A5-5AC111F66A3C}" destId="{F984B74B-D8FA-4DCE-80B3-DDAD34CD4C0E}" srcOrd="2" destOrd="0" presId="urn:microsoft.com/office/officeart/2005/8/layout/StepDownProcess"/>
    <dgm:cxn modelId="{55BA8F5D-DEA8-4DEE-B8E2-798030DA806F}" type="presParOf" srcId="{AAAF2D4B-AA8C-4E1E-B0E9-5D3F0DBEB862}" destId="{BD5AA2E3-1FA5-4277-A7BF-E94955E0871E}" srcOrd="1" destOrd="0" presId="urn:microsoft.com/office/officeart/2005/8/layout/StepDownProcess"/>
    <dgm:cxn modelId="{2096829E-55F2-4170-BB98-3124DAAE299A}" type="presParOf" srcId="{AAAF2D4B-AA8C-4E1E-B0E9-5D3F0DBEB862}" destId="{88867AF8-57B6-473C-B14C-59FC3869F4BA}" srcOrd="2" destOrd="0" presId="urn:microsoft.com/office/officeart/2005/8/layout/StepDownProcess"/>
    <dgm:cxn modelId="{19FDA397-3353-4ACA-995E-B4633C5BA932}" type="presParOf" srcId="{88867AF8-57B6-473C-B14C-59FC3869F4BA}" destId="{681E10CE-1B00-4F88-A8F2-B97CFF73E2E2}" srcOrd="0" destOrd="0" presId="urn:microsoft.com/office/officeart/2005/8/layout/StepDownProcess"/>
    <dgm:cxn modelId="{E1F90119-A81D-494E-B1B3-E5C30DB1D584}" type="presParOf" srcId="{88867AF8-57B6-473C-B14C-59FC3869F4BA}" destId="{0B770FB6-B809-42C7-A41B-86CBC077B36F}" srcOrd="1" destOrd="0" presId="urn:microsoft.com/office/officeart/2005/8/layout/StepDownProcess"/>
    <dgm:cxn modelId="{BCAD9430-4531-409D-B79C-75276C0E2223}" type="presParOf" srcId="{88867AF8-57B6-473C-B14C-59FC3869F4BA}" destId="{5F7F07BC-6AD3-47E0-B972-8B7F5B2D016D}" srcOrd="2" destOrd="0" presId="urn:microsoft.com/office/officeart/2005/8/layout/StepDownProcess"/>
    <dgm:cxn modelId="{5EC78997-5BBE-4E32-B2A9-5B2F8FB91015}" type="presParOf" srcId="{AAAF2D4B-AA8C-4E1E-B0E9-5D3F0DBEB862}" destId="{FEB5E435-0BC1-4E54-A49B-DD7BFFDC2470}" srcOrd="3" destOrd="0" presId="urn:microsoft.com/office/officeart/2005/8/layout/StepDownProcess"/>
    <dgm:cxn modelId="{A45B10D2-A167-4DAB-A0B1-ED227CEE72CF}" type="presParOf" srcId="{AAAF2D4B-AA8C-4E1E-B0E9-5D3F0DBEB862}" destId="{BE22ECC5-ED9A-4378-B15C-D41FD1E90836}" srcOrd="4" destOrd="0" presId="urn:microsoft.com/office/officeart/2005/8/layout/StepDownProcess"/>
    <dgm:cxn modelId="{D70A03FC-4E58-45F2-94F6-856C98A87DF0}" type="presParOf" srcId="{BE22ECC5-ED9A-4378-B15C-D41FD1E90836}" destId="{20E81EE1-69D6-4CCF-A987-57F015D76A24}" srcOrd="0" destOrd="0" presId="urn:microsoft.com/office/officeart/2005/8/layout/StepDownProcess"/>
    <dgm:cxn modelId="{5607FF84-B1F9-4083-B161-FD2FA78300AA}" type="presParOf" srcId="{BE22ECC5-ED9A-4378-B15C-D41FD1E90836}" destId="{45A901F0-8EA8-47A8-B52F-5F25C3DC245C}" srcOrd="1" destOrd="0" presId="urn:microsoft.com/office/officeart/2005/8/layout/StepDow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89B60D-818A-4233-9287-9CD81E855FE7}">
      <dsp:nvSpPr>
        <dsp:cNvPr id="0" name=""/>
        <dsp:cNvSpPr/>
      </dsp:nvSpPr>
      <dsp:spPr>
        <a:xfrm rot="5400000">
          <a:off x="1376080" y="1741406"/>
          <a:ext cx="1175120" cy="768919"/>
        </a:xfrm>
        <a:prstGeom prst="bentUpArrow">
          <a:avLst>
            <a:gd name="adj1" fmla="val 32840"/>
            <a:gd name="adj2" fmla="val 25000"/>
            <a:gd name="adj3" fmla="val 35780"/>
          </a:avLst>
        </a:prstGeom>
        <a:solidFill>
          <a:schemeClr val="accent3">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FAC27F1-50DA-4BD4-8D05-E1064892DFBA}">
      <dsp:nvSpPr>
        <dsp:cNvPr id="0" name=""/>
        <dsp:cNvSpPr/>
      </dsp:nvSpPr>
      <dsp:spPr>
        <a:xfrm>
          <a:off x="1364261" y="113331"/>
          <a:ext cx="4271215" cy="1384683"/>
        </a:xfrm>
        <a:prstGeom prst="roundRect">
          <a:avLst>
            <a:gd name="adj" fmla="val 16670"/>
          </a:avLst>
        </a:prstGeom>
        <a:solidFill>
          <a:schemeClr val="accent3">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it-IT" sz="3200" b="1" kern="1200" dirty="0" smtClean="0">
              <a:solidFill>
                <a:srgbClr val="FF0000"/>
              </a:solidFill>
              <a:effectLst>
                <a:outerShdw blurRad="38100" dist="38100" dir="2700000" algn="tl">
                  <a:srgbClr val="000000">
                    <a:alpha val="43137"/>
                  </a:srgbClr>
                </a:outerShdw>
              </a:effectLst>
            </a:rPr>
            <a:t>ESTERIORIZZAZIONE</a:t>
          </a:r>
          <a:endParaRPr lang="en-US" sz="2400" b="1" kern="1200" dirty="0">
            <a:solidFill>
              <a:srgbClr val="FF0000"/>
            </a:solidFill>
            <a:effectLst>
              <a:outerShdw blurRad="38100" dist="38100" dir="2700000" algn="tl">
                <a:srgbClr val="000000">
                  <a:alpha val="43137"/>
                </a:srgbClr>
              </a:outerShdw>
            </a:effectLst>
          </a:endParaRPr>
        </a:p>
      </dsp:txBody>
      <dsp:txXfrm>
        <a:off x="1431868" y="180938"/>
        <a:ext cx="4136001" cy="1249469"/>
      </dsp:txXfrm>
    </dsp:sp>
    <dsp:sp modelId="{F984B74B-D8FA-4DCE-80B3-DDAD34CD4C0E}">
      <dsp:nvSpPr>
        <dsp:cNvPr id="0" name=""/>
        <dsp:cNvSpPr/>
      </dsp:nvSpPr>
      <dsp:spPr>
        <a:xfrm>
          <a:off x="6242084" y="0"/>
          <a:ext cx="6516069" cy="1820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ctr" anchorCtr="0">
          <a:noAutofit/>
        </a:bodyPr>
        <a:lstStyle/>
        <a:p>
          <a:pPr marL="114300" lvl="1" indent="-114300" algn="just" defTabSz="666750">
            <a:lnSpc>
              <a:spcPct val="90000"/>
            </a:lnSpc>
            <a:spcBef>
              <a:spcPct val="0"/>
            </a:spcBef>
            <a:spcAft>
              <a:spcPct val="15000"/>
            </a:spcAft>
            <a:buChar char="••"/>
          </a:pPr>
          <a:r>
            <a:rPr lang="it-IT" sz="1500" kern="1200" dirty="0" smtClean="0"/>
            <a:t>LA SOCIETÀ È UN PRODOTTO UMANO</a:t>
          </a:r>
          <a:endParaRPr lang="en-US" sz="1500" kern="1200" dirty="0"/>
        </a:p>
        <a:p>
          <a:pPr marL="114300" lvl="1" indent="-114300" algn="just" defTabSz="666750">
            <a:lnSpc>
              <a:spcPct val="90000"/>
            </a:lnSpc>
            <a:spcBef>
              <a:spcPct val="0"/>
            </a:spcBef>
            <a:spcAft>
              <a:spcPct val="15000"/>
            </a:spcAft>
            <a:buChar char="••"/>
          </a:pPr>
          <a:r>
            <a:rPr lang="it-IT" sz="1500" kern="1200" dirty="0" smtClean="0"/>
            <a:t>Gli individui creano nuove realtà sociali (es. due persone formano una nuova famiglia) e le riproducono (interagendo, le due persone ricreano il legame familiare). Gli uomini, dunque, possono creare le istituzioni sociali e riprodurle nel tempo</a:t>
          </a:r>
          <a:endParaRPr lang="en-US" sz="1500" kern="1200" dirty="0"/>
        </a:p>
      </dsp:txBody>
      <dsp:txXfrm>
        <a:off x="6242084" y="0"/>
        <a:ext cx="6516069" cy="1820575"/>
      </dsp:txXfrm>
    </dsp:sp>
    <dsp:sp modelId="{681E10CE-1B00-4F88-A8F2-B97CFF73E2E2}">
      <dsp:nvSpPr>
        <dsp:cNvPr id="0" name=""/>
        <dsp:cNvSpPr/>
      </dsp:nvSpPr>
      <dsp:spPr>
        <a:xfrm rot="5400000">
          <a:off x="2528555" y="3386971"/>
          <a:ext cx="1175120" cy="681452"/>
        </a:xfrm>
        <a:prstGeom prst="bentUpArrow">
          <a:avLst>
            <a:gd name="adj1" fmla="val 32840"/>
            <a:gd name="adj2" fmla="val 25000"/>
            <a:gd name="adj3" fmla="val 35780"/>
          </a:avLst>
        </a:prstGeom>
        <a:solidFill>
          <a:schemeClr val="accent3">
            <a:tint val="50000"/>
            <a:hueOff val="0"/>
            <a:satOff val="0"/>
            <a:lumOff val="951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B770FB6-B809-42C7-A41B-86CBC077B36F}">
      <dsp:nvSpPr>
        <dsp:cNvPr id="0" name=""/>
        <dsp:cNvSpPr/>
      </dsp:nvSpPr>
      <dsp:spPr>
        <a:xfrm>
          <a:off x="2393337" y="1902191"/>
          <a:ext cx="3659671" cy="1384683"/>
        </a:xfrm>
        <a:prstGeom prst="roundRect">
          <a:avLst>
            <a:gd name="adj" fmla="val 16670"/>
          </a:avLst>
        </a:prstGeom>
        <a:solidFill>
          <a:schemeClr val="accent3">
            <a:shade val="80000"/>
            <a:hueOff val="0"/>
            <a:satOff val="0"/>
            <a:lumOff val="954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it-IT" sz="3200" b="1" kern="1200" dirty="0" smtClean="0">
              <a:solidFill>
                <a:srgbClr val="FF0000"/>
              </a:solidFill>
              <a:effectLst>
                <a:outerShdw blurRad="38100" dist="38100" dir="2700000" algn="tl">
                  <a:srgbClr val="000000">
                    <a:alpha val="43137"/>
                  </a:srgbClr>
                </a:outerShdw>
              </a:effectLst>
            </a:rPr>
            <a:t>OGGETTIVAZIONE</a:t>
          </a:r>
          <a:endParaRPr lang="en-US" sz="3200" b="1" kern="1200" dirty="0">
            <a:solidFill>
              <a:srgbClr val="FF0000"/>
            </a:solidFill>
            <a:effectLst>
              <a:outerShdw blurRad="38100" dist="38100" dir="2700000" algn="tl">
                <a:srgbClr val="000000">
                  <a:alpha val="43137"/>
                </a:srgbClr>
              </a:outerShdw>
            </a:effectLst>
          </a:endParaRPr>
        </a:p>
      </dsp:txBody>
      <dsp:txXfrm>
        <a:off x="2460944" y="1969798"/>
        <a:ext cx="3524457" cy="1249469"/>
      </dsp:txXfrm>
    </dsp:sp>
    <dsp:sp modelId="{5F7F07BC-6AD3-47E0-B972-8B7F5B2D016D}">
      <dsp:nvSpPr>
        <dsp:cNvPr id="0" name=""/>
        <dsp:cNvSpPr/>
      </dsp:nvSpPr>
      <dsp:spPr>
        <a:xfrm>
          <a:off x="6537265" y="1674875"/>
          <a:ext cx="6193657" cy="21371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ctr" anchorCtr="0">
          <a:noAutofit/>
        </a:bodyPr>
        <a:lstStyle/>
        <a:p>
          <a:pPr marL="114300" lvl="1" indent="-114300" algn="l" defTabSz="666750">
            <a:lnSpc>
              <a:spcPct val="90000"/>
            </a:lnSpc>
            <a:spcBef>
              <a:spcPct val="0"/>
            </a:spcBef>
            <a:spcAft>
              <a:spcPct val="15000"/>
            </a:spcAft>
            <a:buChar char="••"/>
          </a:pPr>
          <a:r>
            <a:rPr lang="it-IT" sz="1500" kern="1200" dirty="0" smtClean="0"/>
            <a:t>LA SOCIETÀ È UNA REALTÀ OGGETTIVA</a:t>
          </a:r>
          <a:endParaRPr lang="en-US" sz="1500" kern="1200" dirty="0"/>
        </a:p>
        <a:p>
          <a:pPr marL="114300" lvl="1" indent="-114300" algn="just" defTabSz="666750">
            <a:lnSpc>
              <a:spcPct val="90000"/>
            </a:lnSpc>
            <a:spcBef>
              <a:spcPct val="0"/>
            </a:spcBef>
            <a:spcAft>
              <a:spcPct val="15000"/>
            </a:spcAft>
            <a:buChar char="••"/>
          </a:pPr>
          <a:r>
            <a:rPr lang="it-IT" sz="1500" kern="1200" dirty="0" smtClean="0"/>
            <a:t>La realtà quotidiana viene vissuta come un insieme di elementi oggettivati (cioè esterni, preordinati e autonomi rispetto agli individui). Tali elementi sono oggettivati principalmente attraverso il linguaggio condiviso. Dunque, la realtà oggettiva ha effetti sugli individui, in quanto retroagisce sugli stessi individui che l’hanno creata (es. la famiglia che due persone creano diventa una realtà sociale che si «impone» ai suoi componenti e può modificare conseguentemente il loro comportamento)</a:t>
          </a:r>
          <a:endParaRPr lang="en-US" sz="1500" kern="1200" dirty="0"/>
        </a:p>
      </dsp:txBody>
      <dsp:txXfrm>
        <a:off x="6537265" y="1674875"/>
        <a:ext cx="6193657" cy="2137108"/>
      </dsp:txXfrm>
    </dsp:sp>
    <dsp:sp modelId="{20E81EE1-69D6-4CCF-A987-57F015D76A24}">
      <dsp:nvSpPr>
        <dsp:cNvPr id="0" name=""/>
        <dsp:cNvSpPr/>
      </dsp:nvSpPr>
      <dsp:spPr>
        <a:xfrm>
          <a:off x="3449771" y="3901562"/>
          <a:ext cx="3854782" cy="1384683"/>
        </a:xfrm>
        <a:prstGeom prst="roundRect">
          <a:avLst>
            <a:gd name="adj" fmla="val 16670"/>
          </a:avLst>
        </a:prstGeom>
        <a:solidFill>
          <a:schemeClr val="accent3">
            <a:shade val="80000"/>
            <a:hueOff val="0"/>
            <a:satOff val="0"/>
            <a:lumOff val="1909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it-IT" sz="3200" b="1" kern="1200" dirty="0" smtClean="0">
              <a:solidFill>
                <a:srgbClr val="FF0000"/>
              </a:solidFill>
              <a:effectLst>
                <a:outerShdw blurRad="38100" dist="38100" dir="2700000" algn="tl">
                  <a:srgbClr val="000000">
                    <a:alpha val="43137"/>
                  </a:srgbClr>
                </a:outerShdw>
              </a:effectLst>
            </a:rPr>
            <a:t>INTERIORIZZAZIONE</a:t>
          </a:r>
          <a:endParaRPr lang="en-US" sz="3200" b="1" kern="1200" dirty="0">
            <a:solidFill>
              <a:srgbClr val="FF0000"/>
            </a:solidFill>
            <a:effectLst>
              <a:outerShdw blurRad="38100" dist="38100" dir="2700000" algn="tl">
                <a:srgbClr val="000000">
                  <a:alpha val="43137"/>
                </a:srgbClr>
              </a:outerShdw>
            </a:effectLst>
          </a:endParaRPr>
        </a:p>
      </dsp:txBody>
      <dsp:txXfrm>
        <a:off x="3517378" y="3969169"/>
        <a:ext cx="3719568" cy="1249469"/>
      </dsp:txXfrm>
    </dsp:sp>
    <dsp:sp modelId="{45A901F0-8EA8-47A8-B52F-5F25C3DC245C}">
      <dsp:nvSpPr>
        <dsp:cNvPr id="0" name=""/>
        <dsp:cNvSpPr/>
      </dsp:nvSpPr>
      <dsp:spPr>
        <a:xfrm>
          <a:off x="7601580" y="3822973"/>
          <a:ext cx="5441802" cy="1866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ctr" anchorCtr="0">
          <a:noAutofit/>
        </a:bodyPr>
        <a:lstStyle/>
        <a:p>
          <a:pPr marL="171450" lvl="1" indent="-171450" algn="l" defTabSz="711200">
            <a:lnSpc>
              <a:spcPct val="90000"/>
            </a:lnSpc>
            <a:spcBef>
              <a:spcPct val="0"/>
            </a:spcBef>
            <a:spcAft>
              <a:spcPct val="15000"/>
            </a:spcAft>
            <a:buChar char="••"/>
          </a:pPr>
          <a:r>
            <a:rPr lang="it-IT" sz="1600" kern="1200" dirty="0" smtClean="0"/>
            <a:t>L’UOMO È UN PRODOTTO SOCIALE</a:t>
          </a:r>
          <a:endParaRPr lang="en-US" sz="1600" kern="1200" dirty="0"/>
        </a:p>
        <a:p>
          <a:pPr marL="171450" lvl="1" indent="-171450" algn="just" defTabSz="711200">
            <a:lnSpc>
              <a:spcPct val="90000"/>
            </a:lnSpc>
            <a:spcBef>
              <a:spcPct val="0"/>
            </a:spcBef>
            <a:spcAft>
              <a:spcPct val="15000"/>
            </a:spcAft>
            <a:buChar char="••"/>
          </a:pPr>
          <a:r>
            <a:rPr lang="it-IT" sz="1600" kern="1200" dirty="0" smtClean="0"/>
            <a:t>L’interiorizzazione è una specie di  socializzazione. Le persone fanno propria la realtà sociale oggettivata. «L’oggettivazione implica la produzione di un mondo sociale reale, esterno agli individui che lo popolano, l’interiorizzazione implica che questo stesso mondo sociale avrà lo status di realtà nella coscienza di tali individui (Berger 1969, p. 83)</a:t>
          </a:r>
          <a:endParaRPr lang="en-US" sz="1600" kern="1200" dirty="0"/>
        </a:p>
      </dsp:txBody>
      <dsp:txXfrm>
        <a:off x="7601580" y="3822973"/>
        <a:ext cx="5441802" cy="1866259"/>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0D1D73-E766-4744-AB14-58581722491B}" type="datetimeFigureOut">
              <a:rPr lang="en-US" smtClean="0"/>
              <a:t>10/12/2021</a:t>
            </a:fld>
            <a:endParaRPr lang="en-US"/>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A32EC6-23EC-4F8E-A90D-5E798A8CCB31}" type="slidenum">
              <a:rPr lang="en-US" smtClean="0"/>
              <a:t>‹N›</a:t>
            </a:fld>
            <a:endParaRPr lang="en-US"/>
          </a:p>
        </p:txBody>
      </p:sp>
    </p:spTree>
    <p:extLst>
      <p:ext uri="{BB962C8B-B14F-4D97-AF65-F5344CB8AC3E}">
        <p14:creationId xmlns:p14="http://schemas.microsoft.com/office/powerpoint/2010/main" val="2787407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US" dirty="0"/>
          </a:p>
        </p:txBody>
      </p:sp>
      <p:sp>
        <p:nvSpPr>
          <p:cNvPr id="4" name="Segnaposto numero diapositiva 3"/>
          <p:cNvSpPr>
            <a:spLocks noGrp="1"/>
          </p:cNvSpPr>
          <p:nvPr>
            <p:ph type="sldNum" sz="quarter" idx="10"/>
          </p:nvPr>
        </p:nvSpPr>
        <p:spPr/>
        <p:txBody>
          <a:bodyPr/>
          <a:lstStyle/>
          <a:p>
            <a:fld id="{98A32EC6-23EC-4F8E-A90D-5E798A8CCB31}" type="slidenum">
              <a:rPr lang="en-US" smtClean="0"/>
              <a:t>5</a:t>
            </a:fld>
            <a:endParaRPr lang="en-US"/>
          </a:p>
        </p:txBody>
      </p:sp>
    </p:spTree>
    <p:extLst>
      <p:ext uri="{BB962C8B-B14F-4D97-AF65-F5344CB8AC3E}">
        <p14:creationId xmlns:p14="http://schemas.microsoft.com/office/powerpoint/2010/main" val="781943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en-US"/>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a:p>
        </p:txBody>
      </p:sp>
      <p:sp>
        <p:nvSpPr>
          <p:cNvPr id="4" name="Segnaposto data 3"/>
          <p:cNvSpPr>
            <a:spLocks noGrp="1"/>
          </p:cNvSpPr>
          <p:nvPr>
            <p:ph type="dt" sz="half" idx="10"/>
          </p:nvPr>
        </p:nvSpPr>
        <p:spPr/>
        <p:txBody>
          <a:bodyPr/>
          <a:lstStyle/>
          <a:p>
            <a:fld id="{4F24D612-A45A-4F92-B6F7-14A2F458EB08}" type="datetimeFigureOut">
              <a:rPr lang="en-US" smtClean="0"/>
              <a:t>10/12/2021</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988D650B-EE06-4F67-84C2-A6A55AE97939}" type="slidenum">
              <a:rPr lang="en-US" smtClean="0"/>
              <a:t>‹N›</a:t>
            </a:fld>
            <a:endParaRPr lang="en-US"/>
          </a:p>
        </p:txBody>
      </p:sp>
    </p:spTree>
    <p:extLst>
      <p:ext uri="{BB962C8B-B14F-4D97-AF65-F5344CB8AC3E}">
        <p14:creationId xmlns:p14="http://schemas.microsoft.com/office/powerpoint/2010/main" val="2720668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4F24D612-A45A-4F92-B6F7-14A2F458EB08}" type="datetimeFigureOut">
              <a:rPr lang="en-US" smtClean="0"/>
              <a:t>10/12/2021</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988D650B-EE06-4F67-84C2-A6A55AE97939}" type="slidenum">
              <a:rPr lang="en-US" smtClean="0"/>
              <a:t>‹N›</a:t>
            </a:fld>
            <a:endParaRPr lang="en-US"/>
          </a:p>
        </p:txBody>
      </p:sp>
    </p:spTree>
    <p:extLst>
      <p:ext uri="{BB962C8B-B14F-4D97-AF65-F5344CB8AC3E}">
        <p14:creationId xmlns:p14="http://schemas.microsoft.com/office/powerpoint/2010/main" val="3088837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4F24D612-A45A-4F92-B6F7-14A2F458EB08}" type="datetimeFigureOut">
              <a:rPr lang="en-US" smtClean="0"/>
              <a:t>10/12/2021</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988D650B-EE06-4F67-84C2-A6A55AE97939}" type="slidenum">
              <a:rPr lang="en-US" smtClean="0"/>
              <a:t>‹N›</a:t>
            </a:fld>
            <a:endParaRPr lang="en-US"/>
          </a:p>
        </p:txBody>
      </p:sp>
    </p:spTree>
    <p:extLst>
      <p:ext uri="{BB962C8B-B14F-4D97-AF65-F5344CB8AC3E}">
        <p14:creationId xmlns:p14="http://schemas.microsoft.com/office/powerpoint/2010/main" val="3988425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4F24D612-A45A-4F92-B6F7-14A2F458EB08}" type="datetimeFigureOut">
              <a:rPr lang="en-US" smtClean="0"/>
              <a:t>10/12/2021</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988D650B-EE06-4F67-84C2-A6A55AE97939}" type="slidenum">
              <a:rPr lang="en-US" smtClean="0"/>
              <a:t>‹N›</a:t>
            </a:fld>
            <a:endParaRPr lang="en-US"/>
          </a:p>
        </p:txBody>
      </p:sp>
    </p:spTree>
    <p:extLst>
      <p:ext uri="{BB962C8B-B14F-4D97-AF65-F5344CB8AC3E}">
        <p14:creationId xmlns:p14="http://schemas.microsoft.com/office/powerpoint/2010/main" val="1243816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en-US"/>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4F24D612-A45A-4F92-B6F7-14A2F458EB08}" type="datetimeFigureOut">
              <a:rPr lang="en-US" smtClean="0"/>
              <a:t>10/12/2021</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988D650B-EE06-4F67-84C2-A6A55AE97939}" type="slidenum">
              <a:rPr lang="en-US" smtClean="0"/>
              <a:t>‹N›</a:t>
            </a:fld>
            <a:endParaRPr lang="en-US"/>
          </a:p>
        </p:txBody>
      </p:sp>
    </p:spTree>
    <p:extLst>
      <p:ext uri="{BB962C8B-B14F-4D97-AF65-F5344CB8AC3E}">
        <p14:creationId xmlns:p14="http://schemas.microsoft.com/office/powerpoint/2010/main" val="1316542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4"/>
          <p:cNvSpPr>
            <a:spLocks noGrp="1"/>
          </p:cNvSpPr>
          <p:nvPr>
            <p:ph type="dt" sz="half" idx="10"/>
          </p:nvPr>
        </p:nvSpPr>
        <p:spPr/>
        <p:txBody>
          <a:bodyPr/>
          <a:lstStyle/>
          <a:p>
            <a:fld id="{4F24D612-A45A-4F92-B6F7-14A2F458EB08}" type="datetimeFigureOut">
              <a:rPr lang="en-US" smtClean="0"/>
              <a:t>10/12/2021</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988D650B-EE06-4F67-84C2-A6A55AE97939}" type="slidenum">
              <a:rPr lang="en-US" smtClean="0"/>
              <a:t>‹N›</a:t>
            </a:fld>
            <a:endParaRPr lang="en-US"/>
          </a:p>
        </p:txBody>
      </p:sp>
    </p:spTree>
    <p:extLst>
      <p:ext uri="{BB962C8B-B14F-4D97-AF65-F5344CB8AC3E}">
        <p14:creationId xmlns:p14="http://schemas.microsoft.com/office/powerpoint/2010/main" val="2118303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en-US"/>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6"/>
          <p:cNvSpPr>
            <a:spLocks noGrp="1"/>
          </p:cNvSpPr>
          <p:nvPr>
            <p:ph type="dt" sz="half" idx="10"/>
          </p:nvPr>
        </p:nvSpPr>
        <p:spPr/>
        <p:txBody>
          <a:bodyPr/>
          <a:lstStyle/>
          <a:p>
            <a:fld id="{4F24D612-A45A-4F92-B6F7-14A2F458EB08}" type="datetimeFigureOut">
              <a:rPr lang="en-US" smtClean="0"/>
              <a:t>10/12/2021</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988D650B-EE06-4F67-84C2-A6A55AE97939}" type="slidenum">
              <a:rPr lang="en-US" smtClean="0"/>
              <a:t>‹N›</a:t>
            </a:fld>
            <a:endParaRPr lang="en-US"/>
          </a:p>
        </p:txBody>
      </p:sp>
    </p:spTree>
    <p:extLst>
      <p:ext uri="{BB962C8B-B14F-4D97-AF65-F5344CB8AC3E}">
        <p14:creationId xmlns:p14="http://schemas.microsoft.com/office/powerpoint/2010/main" val="1922849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2"/>
          <p:cNvSpPr>
            <a:spLocks noGrp="1"/>
          </p:cNvSpPr>
          <p:nvPr>
            <p:ph type="dt" sz="half" idx="10"/>
          </p:nvPr>
        </p:nvSpPr>
        <p:spPr/>
        <p:txBody>
          <a:bodyPr/>
          <a:lstStyle/>
          <a:p>
            <a:fld id="{4F24D612-A45A-4F92-B6F7-14A2F458EB08}" type="datetimeFigureOut">
              <a:rPr lang="en-US" smtClean="0"/>
              <a:t>10/12/2021</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988D650B-EE06-4F67-84C2-A6A55AE97939}" type="slidenum">
              <a:rPr lang="en-US" smtClean="0"/>
              <a:t>‹N›</a:t>
            </a:fld>
            <a:endParaRPr lang="en-US"/>
          </a:p>
        </p:txBody>
      </p:sp>
    </p:spTree>
    <p:extLst>
      <p:ext uri="{BB962C8B-B14F-4D97-AF65-F5344CB8AC3E}">
        <p14:creationId xmlns:p14="http://schemas.microsoft.com/office/powerpoint/2010/main" val="1722641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F24D612-A45A-4F92-B6F7-14A2F458EB08}" type="datetimeFigureOut">
              <a:rPr lang="en-US" smtClean="0"/>
              <a:t>10/12/2021</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988D650B-EE06-4F67-84C2-A6A55AE97939}" type="slidenum">
              <a:rPr lang="en-US" smtClean="0"/>
              <a:t>‹N›</a:t>
            </a:fld>
            <a:endParaRPr lang="en-US"/>
          </a:p>
        </p:txBody>
      </p:sp>
    </p:spTree>
    <p:extLst>
      <p:ext uri="{BB962C8B-B14F-4D97-AF65-F5344CB8AC3E}">
        <p14:creationId xmlns:p14="http://schemas.microsoft.com/office/powerpoint/2010/main" val="2523444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F24D612-A45A-4F92-B6F7-14A2F458EB08}" type="datetimeFigureOut">
              <a:rPr lang="en-US" smtClean="0"/>
              <a:t>10/12/2021</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988D650B-EE06-4F67-84C2-A6A55AE97939}" type="slidenum">
              <a:rPr lang="en-US" smtClean="0"/>
              <a:t>‹N›</a:t>
            </a:fld>
            <a:endParaRPr lang="en-US"/>
          </a:p>
        </p:txBody>
      </p:sp>
    </p:spTree>
    <p:extLst>
      <p:ext uri="{BB962C8B-B14F-4D97-AF65-F5344CB8AC3E}">
        <p14:creationId xmlns:p14="http://schemas.microsoft.com/office/powerpoint/2010/main" val="1457241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F24D612-A45A-4F92-B6F7-14A2F458EB08}" type="datetimeFigureOut">
              <a:rPr lang="en-US" smtClean="0"/>
              <a:t>10/12/2021</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988D650B-EE06-4F67-84C2-A6A55AE97939}" type="slidenum">
              <a:rPr lang="en-US" smtClean="0"/>
              <a:t>‹N›</a:t>
            </a:fld>
            <a:endParaRPr lang="en-US"/>
          </a:p>
        </p:txBody>
      </p:sp>
    </p:spTree>
    <p:extLst>
      <p:ext uri="{BB962C8B-B14F-4D97-AF65-F5344CB8AC3E}">
        <p14:creationId xmlns:p14="http://schemas.microsoft.com/office/powerpoint/2010/main" val="723535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en-US"/>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24D612-A45A-4F92-B6F7-14A2F458EB08}" type="datetimeFigureOut">
              <a:rPr lang="en-US" smtClean="0"/>
              <a:t>10/12/2021</a:t>
            </a:fld>
            <a:endParaRPr lang="en-US"/>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8D650B-EE06-4F67-84C2-A6A55AE97939}" type="slidenum">
              <a:rPr lang="en-US" smtClean="0"/>
              <a:t>‹N›</a:t>
            </a:fld>
            <a:endParaRPr lang="en-US"/>
          </a:p>
        </p:txBody>
      </p:sp>
    </p:spTree>
    <p:extLst>
      <p:ext uri="{BB962C8B-B14F-4D97-AF65-F5344CB8AC3E}">
        <p14:creationId xmlns:p14="http://schemas.microsoft.com/office/powerpoint/2010/main" val="30241377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1563085"/>
          </a:xfrm>
        </p:spPr>
        <p:txBody>
          <a:bodyPr/>
          <a:lstStyle/>
          <a:p>
            <a:r>
              <a:rPr lang="it-IT" b="1" smtClean="0">
                <a:effectLst>
                  <a:outerShdw blurRad="38100" dist="38100" dir="2700000" algn="tl">
                    <a:srgbClr val="000000">
                      <a:alpha val="43137"/>
                    </a:srgbClr>
                  </a:outerShdw>
                </a:effectLst>
              </a:rPr>
              <a:t>VI.</a:t>
            </a:r>
            <a:endParaRPr lang="en-US" b="1" dirty="0">
              <a:effectLst>
                <a:outerShdw blurRad="38100" dist="38100" dir="2700000" algn="tl">
                  <a:srgbClr val="000000">
                    <a:alpha val="43137"/>
                  </a:srgbClr>
                </a:outerShdw>
              </a:effectLst>
            </a:endParaRPr>
          </a:p>
        </p:txBody>
      </p:sp>
      <p:sp>
        <p:nvSpPr>
          <p:cNvPr id="3" name="Sottotitolo 2"/>
          <p:cNvSpPr>
            <a:spLocks noGrp="1"/>
          </p:cNvSpPr>
          <p:nvPr>
            <p:ph type="subTitle" idx="1"/>
          </p:nvPr>
        </p:nvSpPr>
        <p:spPr>
          <a:xfrm>
            <a:off x="1610627" y="3111150"/>
            <a:ext cx="9144000" cy="1655762"/>
          </a:xfrm>
        </p:spPr>
        <p:txBody>
          <a:bodyPr>
            <a:normAutofit lnSpcReduction="10000"/>
          </a:bodyPr>
          <a:lstStyle/>
          <a:p>
            <a:r>
              <a:rPr lang="it-IT" sz="5400" b="1" dirty="0">
                <a:effectLst>
                  <a:outerShdw blurRad="38100" dist="38100" dir="2700000" algn="tl">
                    <a:srgbClr val="000000">
                      <a:alpha val="43137"/>
                    </a:srgbClr>
                  </a:outerShdw>
                </a:effectLst>
              </a:rPr>
              <a:t>La </a:t>
            </a:r>
            <a:r>
              <a:rPr lang="it-IT" sz="5400" b="1" dirty="0" smtClean="0">
                <a:effectLst>
                  <a:outerShdw blurRad="38100" dist="38100" dir="2700000" algn="tl">
                    <a:srgbClr val="000000">
                      <a:alpha val="43137"/>
                    </a:srgbClr>
                  </a:outerShdw>
                </a:effectLst>
              </a:rPr>
              <a:t>fenomenologia:</a:t>
            </a:r>
          </a:p>
          <a:p>
            <a:r>
              <a:rPr lang="it-IT" sz="5400" b="1" dirty="0" smtClean="0">
                <a:effectLst>
                  <a:outerShdw blurRad="38100" dist="38100" dir="2700000" algn="tl">
                    <a:srgbClr val="000000">
                      <a:alpha val="43137"/>
                    </a:srgbClr>
                  </a:outerShdw>
                </a:effectLst>
              </a:rPr>
              <a:t>P. Berger – D.E. Smith</a:t>
            </a:r>
            <a:endParaRPr lang="en-US" sz="5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534201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172619"/>
            <a:ext cx="10515600" cy="857283"/>
          </a:xfrm>
        </p:spPr>
        <p:txBody>
          <a:bodyPr/>
          <a:lstStyle/>
          <a:p>
            <a:pPr algn="ctr"/>
            <a:r>
              <a:rPr lang="it-IT" b="1" dirty="0" smtClean="0">
                <a:effectLst>
                  <a:outerShdw blurRad="38100" dist="38100" dir="2700000" algn="tl">
                    <a:srgbClr val="000000">
                      <a:alpha val="43137"/>
                    </a:srgbClr>
                  </a:outerShdw>
                </a:effectLst>
              </a:rPr>
              <a:t>Teoria del punto di vista femminile</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375385" y="914400"/>
            <a:ext cx="11425188" cy="5707781"/>
          </a:xfrm>
        </p:spPr>
        <p:txBody>
          <a:bodyPr>
            <a:normAutofit fontScale="92500" lnSpcReduction="10000"/>
          </a:bodyPr>
          <a:lstStyle/>
          <a:p>
            <a:pPr marL="0" indent="0">
              <a:buNone/>
            </a:pPr>
            <a:r>
              <a:rPr lang="it-IT" dirty="0" smtClean="0"/>
              <a:t>Secondo Smith, nella struttura sociale si costituiscono </a:t>
            </a:r>
            <a:r>
              <a:rPr lang="it-IT" b="1" dirty="0" smtClean="0">
                <a:effectLst>
                  <a:outerShdw blurRad="38100" dist="38100" dir="2700000" algn="tl">
                    <a:srgbClr val="000000">
                      <a:alpha val="43137"/>
                    </a:srgbClr>
                  </a:outerShdw>
                </a:effectLst>
              </a:rPr>
              <a:t>apparati di dominio</a:t>
            </a:r>
            <a:r>
              <a:rPr lang="it-IT" dirty="0" smtClean="0"/>
              <a:t>, ovverosia istituzioni in cui si concentra il potere, come lo Stato, le organizzazioni burocratiche,  i gruppi professionali, ecc.</a:t>
            </a:r>
          </a:p>
          <a:p>
            <a:pPr marL="0" indent="0">
              <a:buNone/>
            </a:pPr>
            <a:r>
              <a:rPr lang="it-IT" dirty="0" smtClean="0"/>
              <a:t>Negli apparati di dominio, i gruppi subalterni (ad es. donne, omosessuali, persone di colore, operai) non hanno potere o assumono soltanto posizioni marginali. Gli apparati di dominio sono controllati dai gruppi dominanti.</a:t>
            </a:r>
          </a:p>
          <a:p>
            <a:pPr marL="0" indent="0">
              <a:buNone/>
            </a:pPr>
            <a:r>
              <a:rPr lang="it-IT" dirty="0" smtClean="0"/>
              <a:t>Prendere coscienza dei meccanismi di potere che governano gli apparati di dominio e smascherare la loro «oggettività» è – ad avviso di Smith – un modo per dare e senso al proprio mondo sociale ed avviare un processo di cambiamento.</a:t>
            </a:r>
          </a:p>
          <a:p>
            <a:pPr marL="0" indent="0">
              <a:buNone/>
            </a:pPr>
            <a:r>
              <a:rPr lang="it-IT" dirty="0" smtClean="0"/>
              <a:t>Lo scienziato sociale non può mettere tra parentesi la propria esperienza biografica, ma deve invece assumere la prospettiva dell’insider. Detto altrimenti, il sociologo deve partire ad esaminare le sue stesse pratiche sociali, allo scopo di problematizzare la propria realtà quotidiana e scoprire i condizionamenti a cui siamo soggetti. Smith, infatti, attinge alle proprie esperienze di vita per comprendere meglio le forme di potere dell’ordine patriarcale.</a:t>
            </a:r>
            <a:endParaRPr lang="it-IT" dirty="0"/>
          </a:p>
        </p:txBody>
      </p:sp>
    </p:spTree>
    <p:extLst>
      <p:ext uri="{BB962C8B-B14F-4D97-AF65-F5344CB8AC3E}">
        <p14:creationId xmlns:p14="http://schemas.microsoft.com/office/powerpoint/2010/main" val="378105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490888"/>
            <a:ext cx="5197643" cy="1325563"/>
          </a:xfrm>
        </p:spPr>
        <p:txBody>
          <a:bodyPr/>
          <a:lstStyle/>
          <a:p>
            <a:pPr algn="ctr"/>
            <a:r>
              <a:rPr lang="it-IT" b="1" dirty="0" smtClean="0">
                <a:effectLst>
                  <a:outerShdw blurRad="38100" dist="38100" dir="2700000" algn="tl">
                    <a:srgbClr val="000000">
                      <a:alpha val="43137"/>
                    </a:srgbClr>
                  </a:outerShdw>
                </a:effectLst>
              </a:rPr>
              <a:t>Peter Berger</a:t>
            </a:r>
            <a:br>
              <a:rPr lang="it-IT" b="1" dirty="0" smtClean="0">
                <a:effectLst>
                  <a:outerShdw blurRad="38100" dist="38100" dir="2700000" algn="tl">
                    <a:srgbClr val="000000">
                      <a:alpha val="43137"/>
                    </a:srgbClr>
                  </a:outerShdw>
                </a:effectLst>
              </a:rPr>
            </a:br>
            <a:r>
              <a:rPr lang="it-IT" b="1" dirty="0" smtClean="0">
                <a:effectLst>
                  <a:outerShdw blurRad="38100" dist="38100" dir="2700000" algn="tl">
                    <a:srgbClr val="000000">
                      <a:alpha val="43137"/>
                    </a:srgbClr>
                  </a:outerShdw>
                </a:effectLst>
              </a:rPr>
              <a:t> (1929-2017)</a:t>
            </a:r>
            <a:endParaRPr lang="en-US" b="1" dirty="0">
              <a:effectLst>
                <a:outerShdw blurRad="38100" dist="38100" dir="2700000" algn="tl">
                  <a:srgbClr val="000000">
                    <a:alpha val="43137"/>
                  </a:srgbClr>
                </a:outerShdw>
              </a:effectLst>
            </a:endParaRPr>
          </a:p>
        </p:txBody>
      </p:sp>
      <p:sp>
        <p:nvSpPr>
          <p:cNvPr id="5" name="Rettangolo arrotondato 4"/>
          <p:cNvSpPr/>
          <p:nvPr/>
        </p:nvSpPr>
        <p:spPr>
          <a:xfrm>
            <a:off x="5197643" y="587141"/>
            <a:ext cx="6779394" cy="5727031"/>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it-IT" sz="2800" dirty="0" smtClean="0"/>
              <a:t>Nasce a Vienna, nel 1929.</a:t>
            </a:r>
          </a:p>
          <a:p>
            <a:pPr algn="ctr"/>
            <a:r>
              <a:rPr lang="it-IT" sz="2800" dirty="0" smtClean="0"/>
              <a:t>Studia con Alfred </a:t>
            </a:r>
            <a:r>
              <a:rPr lang="it-IT" sz="2800" dirty="0" err="1" smtClean="0"/>
              <a:t>Schutz</a:t>
            </a:r>
            <a:r>
              <a:rPr lang="it-IT" sz="2800" dirty="0" smtClean="0"/>
              <a:t> alla New School for Social </a:t>
            </a:r>
            <a:r>
              <a:rPr lang="it-IT" sz="2800" dirty="0" err="1"/>
              <a:t>R</a:t>
            </a:r>
            <a:r>
              <a:rPr lang="it-IT" sz="2800" dirty="0" err="1" smtClean="0"/>
              <a:t>esearch</a:t>
            </a:r>
            <a:r>
              <a:rPr lang="it-IT" sz="2800" dirty="0" smtClean="0"/>
              <a:t> di New York.</a:t>
            </a:r>
          </a:p>
          <a:p>
            <a:pPr algn="ctr"/>
            <a:r>
              <a:rPr lang="it-IT" sz="2800" dirty="0" smtClean="0"/>
              <a:t>La sua opera più importante è </a:t>
            </a:r>
            <a:r>
              <a:rPr lang="it-IT" sz="2800" i="1" dirty="0" smtClean="0"/>
              <a:t>La realtà come costruzione sociale</a:t>
            </a:r>
            <a:r>
              <a:rPr lang="it-IT" sz="2800" dirty="0" smtClean="0"/>
              <a:t> (1966), scritta con Thomas </a:t>
            </a:r>
            <a:r>
              <a:rPr lang="it-IT" sz="2800" dirty="0" err="1" smtClean="0"/>
              <a:t>Luckmann</a:t>
            </a:r>
            <a:r>
              <a:rPr lang="it-IT" sz="2800" dirty="0" smtClean="0"/>
              <a:t>.</a:t>
            </a:r>
          </a:p>
          <a:p>
            <a:pPr algn="ctr"/>
            <a:endParaRPr lang="it-IT" sz="2400" dirty="0" smtClean="0"/>
          </a:p>
        </p:txBody>
      </p:sp>
      <p:pic>
        <p:nvPicPr>
          <p:cNvPr id="1026" name="Picture 2" descr="Risultati immagini per peter berg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394" y="2261938"/>
            <a:ext cx="3619098" cy="25218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4094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828408"/>
          </a:xfrm>
        </p:spPr>
        <p:txBody>
          <a:bodyPr/>
          <a:lstStyle/>
          <a:p>
            <a:pPr algn="ctr"/>
            <a:r>
              <a:rPr lang="it-IT" b="1" dirty="0" smtClean="0">
                <a:effectLst>
                  <a:outerShdw blurRad="38100" dist="38100" dir="2700000" algn="tl">
                    <a:srgbClr val="000000">
                      <a:alpha val="43137"/>
                    </a:srgbClr>
                  </a:outerShdw>
                </a:effectLst>
              </a:rPr>
              <a:t>La costruzione sociale della realtà</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299411"/>
            <a:ext cx="10515600" cy="4877552"/>
          </a:xfrm>
        </p:spPr>
        <p:txBody>
          <a:bodyPr/>
          <a:lstStyle/>
          <a:p>
            <a:pPr marL="0" indent="0">
              <a:buNone/>
            </a:pPr>
            <a:r>
              <a:rPr lang="it-IT" dirty="0" smtClean="0"/>
              <a:t>Berger e </a:t>
            </a:r>
            <a:r>
              <a:rPr lang="it-IT" dirty="0" err="1" smtClean="0"/>
              <a:t>Luckmann</a:t>
            </a:r>
            <a:r>
              <a:rPr lang="it-IT" dirty="0" smtClean="0"/>
              <a:t> sostengono che </a:t>
            </a:r>
            <a:r>
              <a:rPr lang="it-IT" b="1" dirty="0" smtClean="0">
                <a:effectLst>
                  <a:outerShdw blurRad="38100" dist="38100" dir="2700000" algn="tl">
                    <a:srgbClr val="000000">
                      <a:alpha val="43137"/>
                    </a:srgbClr>
                  </a:outerShdw>
                </a:effectLst>
              </a:rPr>
              <a:t>la realtà sociale sia costruita socialmente</a:t>
            </a:r>
            <a:r>
              <a:rPr lang="it-IT" dirty="0" smtClean="0"/>
              <a:t>. La costruzione della realtà è quel processo attraverso il quale le persone, con le loro azioni e interazioni, creano continuamente una realtà condivisa. </a:t>
            </a:r>
          </a:p>
          <a:p>
            <a:pPr marL="0" indent="0">
              <a:buNone/>
            </a:pPr>
            <a:r>
              <a:rPr lang="it-IT" dirty="0" smtClean="0"/>
              <a:t>Tale realtà condivisa è allo stesso tempo oggettiva e soggettiva.</a:t>
            </a:r>
          </a:p>
          <a:p>
            <a:pPr marL="0" indent="0">
              <a:buNone/>
            </a:pPr>
            <a:r>
              <a:rPr lang="it-IT" dirty="0" smtClean="0"/>
              <a:t>È </a:t>
            </a:r>
            <a:r>
              <a:rPr lang="it-IT" b="1" dirty="0">
                <a:effectLst>
                  <a:outerShdw blurRad="38100" dist="38100" dir="2700000" algn="tl">
                    <a:srgbClr val="000000">
                      <a:alpha val="43137"/>
                    </a:srgbClr>
                  </a:outerShdw>
                </a:effectLst>
              </a:rPr>
              <a:t>oggettiva</a:t>
            </a:r>
            <a:r>
              <a:rPr lang="it-IT" dirty="0" smtClean="0"/>
              <a:t> perché fa riferimento alle istituzioni e all’ordine sociali, considerati come elementi reali e prodotti dagli uomini.</a:t>
            </a:r>
          </a:p>
          <a:p>
            <a:pPr marL="0" indent="0">
              <a:buNone/>
            </a:pPr>
            <a:r>
              <a:rPr lang="it-IT" dirty="0" smtClean="0"/>
              <a:t>È </a:t>
            </a:r>
            <a:r>
              <a:rPr lang="it-IT" b="1" dirty="0">
                <a:effectLst>
                  <a:outerShdw blurRad="38100" dist="38100" dir="2700000" algn="tl">
                    <a:srgbClr val="000000">
                      <a:alpha val="43137"/>
                    </a:srgbClr>
                  </a:outerShdw>
                </a:effectLst>
              </a:rPr>
              <a:t>soggettiva</a:t>
            </a:r>
            <a:r>
              <a:rPr lang="it-IT" dirty="0" smtClean="0"/>
              <a:t> perché è significativa per ogni singolo individuo.</a:t>
            </a:r>
            <a:endParaRPr lang="en-US" dirty="0"/>
          </a:p>
        </p:txBody>
      </p:sp>
    </p:spTree>
    <p:extLst>
      <p:ext uri="{BB962C8B-B14F-4D97-AF65-F5344CB8AC3E}">
        <p14:creationId xmlns:p14="http://schemas.microsoft.com/office/powerpoint/2010/main" val="4241427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828408"/>
          </a:xfrm>
        </p:spPr>
        <p:txBody>
          <a:bodyPr/>
          <a:lstStyle/>
          <a:p>
            <a:pPr algn="ctr"/>
            <a:r>
              <a:rPr lang="it-IT" b="1" dirty="0" smtClean="0">
                <a:effectLst>
                  <a:outerShdw blurRad="38100" dist="38100" dir="2700000" algn="tl">
                    <a:srgbClr val="000000">
                      <a:alpha val="43137"/>
                    </a:srgbClr>
                  </a:outerShdw>
                </a:effectLst>
              </a:rPr>
              <a:t>La costruzione sociale della realtà</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299411"/>
            <a:ext cx="10515600" cy="4877552"/>
          </a:xfrm>
        </p:spPr>
        <p:txBody>
          <a:bodyPr>
            <a:normAutofit lnSpcReduction="10000"/>
          </a:bodyPr>
          <a:lstStyle/>
          <a:p>
            <a:pPr marL="0" indent="0">
              <a:buNone/>
            </a:pPr>
            <a:r>
              <a:rPr lang="it-IT" dirty="0" smtClean="0"/>
              <a:t>La domanda a cui Berger e </a:t>
            </a:r>
            <a:r>
              <a:rPr lang="it-IT" dirty="0" err="1" smtClean="0"/>
              <a:t>Luckmann</a:t>
            </a:r>
            <a:r>
              <a:rPr lang="it-IT" dirty="0" smtClean="0"/>
              <a:t> cercano di rispondere è:</a:t>
            </a:r>
          </a:p>
          <a:p>
            <a:pPr marL="0" indent="0">
              <a:buNone/>
            </a:pPr>
            <a:r>
              <a:rPr lang="it-IT" dirty="0" smtClean="0"/>
              <a:t>«Come è possibile che i significati soggettivi diventino fattualità </a:t>
            </a:r>
            <a:r>
              <a:rPr lang="it-IT" dirty="0" smtClean="0"/>
              <a:t>oggettive</a:t>
            </a:r>
            <a:r>
              <a:rPr lang="it-IT" dirty="0" smtClean="0"/>
              <a:t>?» (Berger e </a:t>
            </a:r>
            <a:r>
              <a:rPr lang="it-IT" dirty="0" err="1" smtClean="0"/>
              <a:t>Luckmann</a:t>
            </a:r>
            <a:r>
              <a:rPr lang="it-IT" dirty="0" smtClean="0"/>
              <a:t> 1966, p. 18).</a:t>
            </a:r>
          </a:p>
          <a:p>
            <a:pPr marL="0" indent="0">
              <a:buNone/>
            </a:pPr>
            <a:r>
              <a:rPr lang="it-IT" dirty="0" smtClean="0"/>
              <a:t>Berger e </a:t>
            </a:r>
            <a:r>
              <a:rPr lang="it-IT" dirty="0" err="1" smtClean="0"/>
              <a:t>Luckmann</a:t>
            </a:r>
            <a:r>
              <a:rPr lang="it-IT" dirty="0" smtClean="0"/>
              <a:t> si concentrano sullo studio dell’esperienza soggettiva della realtà quotidiana. La realtà della vita quotidiana non è una realtà isolata, bensì è una realtà intersoggettiva, condivisa con gli altri e costruita attraverso l’interazione con altri.</a:t>
            </a:r>
          </a:p>
          <a:p>
            <a:pPr marL="0" indent="0">
              <a:buNone/>
            </a:pPr>
            <a:r>
              <a:rPr lang="it-IT" dirty="0" smtClean="0"/>
              <a:t>È  l’INTERAZIONE FACCIA A FACCIA il più importante contesto dell’agire, da cui derivano tutti gli altri tipi di interazione sociale.</a:t>
            </a:r>
          </a:p>
          <a:p>
            <a:pPr marL="0" indent="0">
              <a:buNone/>
            </a:pPr>
            <a:r>
              <a:rPr lang="it-IT" dirty="0" smtClean="0"/>
              <a:t>Nell’interazione sociale convergono realtà oggettiva e soggettiva. </a:t>
            </a:r>
          </a:p>
          <a:p>
            <a:pPr marL="0" indent="0">
              <a:buNone/>
            </a:pPr>
            <a:r>
              <a:rPr lang="it-IT" dirty="0" smtClean="0"/>
              <a:t>Perciò, la teoria dei due autori cerca di congiungere la dimensione micro (soggettiva) e quella macro (oggettiva)</a:t>
            </a:r>
          </a:p>
          <a:p>
            <a:pPr marL="0" indent="0">
              <a:buNone/>
            </a:pPr>
            <a:endParaRPr lang="en-US" dirty="0"/>
          </a:p>
        </p:txBody>
      </p:sp>
    </p:spTree>
    <p:extLst>
      <p:ext uri="{BB962C8B-B14F-4D97-AF65-F5344CB8AC3E}">
        <p14:creationId xmlns:p14="http://schemas.microsoft.com/office/powerpoint/2010/main" val="37522820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191871"/>
            <a:ext cx="10515600" cy="539650"/>
          </a:xfrm>
        </p:spPr>
        <p:txBody>
          <a:bodyPr>
            <a:normAutofit fontScale="90000"/>
          </a:bodyPr>
          <a:lstStyle/>
          <a:p>
            <a:pPr algn="ctr"/>
            <a:r>
              <a:rPr lang="it-IT" b="1" dirty="0" smtClean="0">
                <a:effectLst>
                  <a:outerShdw blurRad="38100" dist="38100" dir="2700000" algn="tl">
                    <a:srgbClr val="000000">
                      <a:alpha val="43137"/>
                    </a:srgbClr>
                  </a:outerShdw>
                </a:effectLst>
              </a:rPr>
              <a:t>Come si costruisce socialmente la realtà?</a:t>
            </a:r>
            <a:endParaRPr lang="en-US" b="1" dirty="0">
              <a:effectLst>
                <a:outerShdw blurRad="38100" dist="38100" dir="2700000" algn="tl">
                  <a:srgbClr val="000000">
                    <a:alpha val="43137"/>
                  </a:srgbClr>
                </a:outerShdw>
              </a:effectLst>
            </a:endParaRP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2630821762"/>
              </p:ext>
            </p:extLst>
          </p:nvPr>
        </p:nvGraphicFramePr>
        <p:xfrm>
          <a:off x="-1173483" y="943274"/>
          <a:ext cx="13176185" cy="58232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601880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70823" y="85993"/>
            <a:ext cx="10515600" cy="693654"/>
          </a:xfrm>
        </p:spPr>
        <p:txBody>
          <a:bodyPr>
            <a:normAutofit fontScale="90000"/>
          </a:bodyPr>
          <a:lstStyle/>
          <a:p>
            <a:pPr algn="ctr"/>
            <a:r>
              <a:rPr lang="it-IT" b="1" dirty="0" smtClean="0">
                <a:effectLst>
                  <a:outerShdw blurRad="38100" dist="38100" dir="2700000" algn="tl">
                    <a:srgbClr val="000000">
                      <a:alpha val="43137"/>
                    </a:srgbClr>
                  </a:outerShdw>
                </a:effectLst>
              </a:rPr>
              <a:t>Reificazione </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779647"/>
            <a:ext cx="10515600" cy="5900285"/>
          </a:xfrm>
        </p:spPr>
        <p:txBody>
          <a:bodyPr>
            <a:normAutofit fontScale="85000" lnSpcReduction="20000"/>
          </a:bodyPr>
          <a:lstStyle/>
          <a:p>
            <a:pPr marL="0" indent="0">
              <a:buNone/>
            </a:pPr>
            <a:r>
              <a:rPr lang="it-IT" dirty="0" smtClean="0"/>
              <a:t>Se il processo dialettico di esteriorizzazione, oggettivazione e interiorizzazione si interrompe, si può avere il fenomeno della reificazione.</a:t>
            </a:r>
          </a:p>
          <a:p>
            <a:pPr marL="0" indent="0">
              <a:buNone/>
            </a:pPr>
            <a:r>
              <a:rPr lang="it-IT" dirty="0" smtClean="0"/>
              <a:t>Con reificazione, Berger intende il fatto che gli uomini possono arrivare a percepire gli elementi prodotti dall’attività umana come se fossero prodotti da altre forze (ad es. la natura, le divinità, ecc.). </a:t>
            </a:r>
          </a:p>
          <a:p>
            <a:pPr marL="0" indent="0">
              <a:buNone/>
            </a:pPr>
            <a:r>
              <a:rPr lang="it-IT" dirty="0" smtClean="0"/>
              <a:t>La realtà reificata è, dunque, «disumanizzata». L’attore sociale diventa colui che subisce l’azione, non riconoscendo più il fatto che la realtà sociale è un prodotto umano. </a:t>
            </a:r>
          </a:p>
          <a:p>
            <a:pPr marL="0" indent="0">
              <a:buNone/>
            </a:pPr>
            <a:r>
              <a:rPr lang="it-IT" dirty="0" smtClean="0"/>
              <a:t>Nell’opera </a:t>
            </a:r>
            <a:r>
              <a:rPr lang="it-IT" i="1" dirty="0" smtClean="0"/>
              <a:t>La sacra volta</a:t>
            </a:r>
            <a:r>
              <a:rPr lang="it-IT" dirty="0" smtClean="0"/>
              <a:t>, Berger esamina il ruolo della religione nel processo di reificazione. </a:t>
            </a:r>
            <a:r>
              <a:rPr lang="it-IT" dirty="0" err="1" smtClean="0"/>
              <a:t>Finchè</a:t>
            </a:r>
            <a:r>
              <a:rPr lang="it-IT" dirty="0" smtClean="0"/>
              <a:t> la religione riuscirà a convincere gli uomini che essi non sono padroni del proprio destino e che devono rispettare imperativi morali, la religione stessa sarà un veicolo del processo di reificazione.</a:t>
            </a:r>
          </a:p>
          <a:p>
            <a:pPr marL="0" indent="0">
              <a:buNone/>
            </a:pPr>
            <a:r>
              <a:rPr lang="it-IT" dirty="0" smtClean="0"/>
              <a:t>Nella realtà quotidiana, molte persone sono esposte al processo di reificazione. Ruoli sociali e istituzioni possono essere reificati e condizionare l’agire umano. </a:t>
            </a:r>
          </a:p>
          <a:p>
            <a:pPr marL="0" indent="0">
              <a:buNone/>
            </a:pPr>
            <a:r>
              <a:rPr lang="it-IT" dirty="0" smtClean="0"/>
              <a:t>Es. una donna che ha un figlio e rinuncia a lavorare o riduce il proprio orario di lavoro </a:t>
            </a:r>
            <a:r>
              <a:rPr lang="it-IT" dirty="0" err="1" smtClean="0"/>
              <a:t>perchè</a:t>
            </a:r>
            <a:r>
              <a:rPr lang="it-IT" dirty="0" smtClean="0"/>
              <a:t> lavorando pensa che non potrà assolvere pienamente al proprio ruolo di madre, mostra la reificazione del ruolo di madre. La donna ritiene di non avere scelta, altrimenti non potrà essere una buona madre; tuttavia, ella sottovaluta la capacità che gli uomini hanno di scegliere il proprio destino e di essere i creatori del mondo che li circonda.</a:t>
            </a:r>
          </a:p>
        </p:txBody>
      </p:sp>
    </p:spTree>
    <p:extLst>
      <p:ext uri="{BB962C8B-B14F-4D97-AF65-F5344CB8AC3E}">
        <p14:creationId xmlns:p14="http://schemas.microsoft.com/office/powerpoint/2010/main" val="3641895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17634" y="105877"/>
            <a:ext cx="10664792" cy="1325563"/>
          </a:xfrm>
        </p:spPr>
        <p:txBody>
          <a:bodyPr/>
          <a:lstStyle/>
          <a:p>
            <a:pPr algn="ctr"/>
            <a:r>
              <a:rPr lang="it-IT" b="1" dirty="0" smtClean="0">
                <a:effectLst>
                  <a:outerShdw blurRad="38100" dist="38100" dir="2700000" algn="tl">
                    <a:srgbClr val="000000">
                      <a:alpha val="43137"/>
                    </a:srgbClr>
                  </a:outerShdw>
                </a:effectLst>
              </a:rPr>
              <a:t>Dorothy E. Smith</a:t>
            </a:r>
            <a:br>
              <a:rPr lang="it-IT" b="1" dirty="0" smtClean="0">
                <a:effectLst>
                  <a:outerShdw blurRad="38100" dist="38100" dir="2700000" algn="tl">
                    <a:srgbClr val="000000">
                      <a:alpha val="43137"/>
                    </a:srgbClr>
                  </a:outerShdw>
                </a:effectLst>
              </a:rPr>
            </a:br>
            <a:r>
              <a:rPr lang="it-IT" b="1" dirty="0" smtClean="0">
                <a:effectLst>
                  <a:outerShdw blurRad="38100" dist="38100" dir="2700000" algn="tl">
                    <a:srgbClr val="000000">
                      <a:alpha val="43137"/>
                    </a:srgbClr>
                  </a:outerShdw>
                </a:effectLst>
              </a:rPr>
              <a:t> (1926-)</a:t>
            </a:r>
            <a:endParaRPr lang="en-US" b="1" dirty="0">
              <a:effectLst>
                <a:outerShdw blurRad="38100" dist="38100" dir="2700000" algn="tl">
                  <a:srgbClr val="000000">
                    <a:alpha val="43137"/>
                  </a:srgbClr>
                </a:outerShdw>
              </a:effectLst>
            </a:endParaRPr>
          </a:p>
        </p:txBody>
      </p:sp>
      <p:sp>
        <p:nvSpPr>
          <p:cNvPr id="5" name="Rettangolo arrotondato 4"/>
          <p:cNvSpPr/>
          <p:nvPr/>
        </p:nvSpPr>
        <p:spPr>
          <a:xfrm>
            <a:off x="5197643" y="1568917"/>
            <a:ext cx="6779394" cy="505326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it-IT" sz="2400" dirty="0" smtClean="0"/>
              <a:t>Nasce il Gran Bretagna, nel 1926.</a:t>
            </a:r>
          </a:p>
          <a:p>
            <a:pPr algn="ctr"/>
            <a:r>
              <a:rPr lang="it-IT" sz="2400" dirty="0" smtClean="0"/>
              <a:t>Studia alla </a:t>
            </a:r>
            <a:r>
              <a:rPr lang="it-IT" sz="2400" dirty="0" err="1" smtClean="0"/>
              <a:t>London</a:t>
            </a:r>
            <a:r>
              <a:rPr lang="it-IT" sz="2400" dirty="0" smtClean="0"/>
              <a:t> School of </a:t>
            </a:r>
            <a:r>
              <a:rPr lang="it-IT" sz="2400" dirty="0" err="1" smtClean="0"/>
              <a:t>Economics</a:t>
            </a:r>
            <a:r>
              <a:rPr lang="it-IT" sz="2400" dirty="0" smtClean="0"/>
              <a:t>, poi si trasferisce negli Stati Uniti e ottiene il dottorato all’Università della California a </a:t>
            </a:r>
            <a:r>
              <a:rPr lang="it-IT" sz="2400" dirty="0" err="1" smtClean="0"/>
              <a:t>Berkley</a:t>
            </a:r>
            <a:r>
              <a:rPr lang="it-IT" sz="2400" dirty="0" smtClean="0"/>
              <a:t>.</a:t>
            </a:r>
          </a:p>
          <a:p>
            <a:pPr algn="ctr"/>
            <a:r>
              <a:rPr lang="it-IT" sz="2400" dirty="0" smtClean="0"/>
              <a:t>Le idee di D. Smith hanno posto le basi della macro-teoria femminista, della teoria integrata femminista e del femminismo socialista.</a:t>
            </a:r>
          </a:p>
          <a:p>
            <a:pPr algn="ctr"/>
            <a:endParaRPr lang="it-IT" sz="2400" dirty="0" smtClean="0"/>
          </a:p>
        </p:txBody>
      </p:sp>
      <p:pic>
        <p:nvPicPr>
          <p:cNvPr id="3" name="Immagine 2"/>
          <p:cNvPicPr>
            <a:picLocks noChangeAspect="1"/>
          </p:cNvPicPr>
          <p:nvPr/>
        </p:nvPicPr>
        <p:blipFill>
          <a:blip r:embed="rId2"/>
          <a:stretch>
            <a:fillRect/>
          </a:stretch>
        </p:blipFill>
        <p:spPr>
          <a:xfrm>
            <a:off x="217571" y="1920240"/>
            <a:ext cx="4762500" cy="4114800"/>
          </a:xfrm>
          <a:prstGeom prst="rect">
            <a:avLst/>
          </a:prstGeom>
        </p:spPr>
      </p:pic>
    </p:spTree>
    <p:extLst>
      <p:ext uri="{BB962C8B-B14F-4D97-AF65-F5344CB8AC3E}">
        <p14:creationId xmlns:p14="http://schemas.microsoft.com/office/powerpoint/2010/main" val="10466362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172619"/>
            <a:ext cx="10515600" cy="857283"/>
          </a:xfrm>
        </p:spPr>
        <p:txBody>
          <a:bodyPr/>
          <a:lstStyle/>
          <a:p>
            <a:pPr algn="ctr"/>
            <a:r>
              <a:rPr lang="it-IT" b="1" dirty="0" smtClean="0">
                <a:effectLst>
                  <a:outerShdw blurRad="38100" dist="38100" dir="2700000" algn="tl">
                    <a:srgbClr val="000000">
                      <a:alpha val="43137"/>
                    </a:srgbClr>
                  </a:outerShdw>
                </a:effectLst>
              </a:rPr>
              <a:t>Teoria del punto di vista femminile</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222408"/>
            <a:ext cx="10515600" cy="5293895"/>
          </a:xfrm>
        </p:spPr>
        <p:txBody>
          <a:bodyPr>
            <a:normAutofit fontScale="92500" lnSpcReduction="10000"/>
          </a:bodyPr>
          <a:lstStyle/>
          <a:p>
            <a:pPr marL="0" indent="0">
              <a:buNone/>
            </a:pPr>
            <a:r>
              <a:rPr lang="it-IT" dirty="0" smtClean="0"/>
              <a:t>La teoria di Smith cerca di unire la dimensione macro-strutturale e micro-soggettiva. L’oggetto di studio su cui si concentra è rappresentato dalle strutture di dominio maschile, che danno origine ad un sistema patriarcale che influenza l’agire delle donne.</a:t>
            </a:r>
          </a:p>
          <a:p>
            <a:pPr marL="0" indent="0">
              <a:buNone/>
            </a:pPr>
            <a:r>
              <a:rPr lang="it-IT" dirty="0" smtClean="0"/>
              <a:t>Smith sviluppa la teoria del punto di vista, con la quale tenta di comprendere la vita quotidiana di individui che occupano una posizione subordinata nella società (in particolare, Smith si occupa delle donne).</a:t>
            </a:r>
          </a:p>
          <a:p>
            <a:pPr marL="0" indent="0">
              <a:buNone/>
            </a:pPr>
            <a:r>
              <a:rPr lang="it-IT" dirty="0" smtClean="0"/>
              <a:t>La teoria femminista di Smith si basa sulla credenza che tutti gli individui agiscano nel mondo sociale a partire da un particolare </a:t>
            </a:r>
            <a:r>
              <a:rPr lang="it-IT" b="1" dirty="0" smtClean="0">
                <a:effectLst>
                  <a:outerShdw blurRad="38100" dist="38100" dir="2700000" algn="tl">
                    <a:srgbClr val="000000">
                      <a:alpha val="43137"/>
                    </a:srgbClr>
                  </a:outerShdw>
                </a:effectLst>
              </a:rPr>
              <a:t>punto di vista</a:t>
            </a:r>
            <a:r>
              <a:rPr lang="it-IT" dirty="0" smtClean="0"/>
              <a:t>, vale a dire dalla prospettiva delle posizioni assunte da attori collocati in gruppi sociali che hanno posizioni differenti nella struttura sociale (es. gruppi subordinati e gruppi dominanti). Perciò, ciò che ogni individuo sperimenta e conosce è sempre parziale, mai totale e oggettivo. La conoscenza è prodotta entro i gruppi ed è sempre interessata da relazioni di potere.</a:t>
            </a:r>
          </a:p>
        </p:txBody>
      </p:sp>
    </p:spTree>
    <p:extLst>
      <p:ext uri="{BB962C8B-B14F-4D97-AF65-F5344CB8AC3E}">
        <p14:creationId xmlns:p14="http://schemas.microsoft.com/office/powerpoint/2010/main" val="3417166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172619"/>
            <a:ext cx="10515600" cy="857283"/>
          </a:xfrm>
        </p:spPr>
        <p:txBody>
          <a:bodyPr/>
          <a:lstStyle/>
          <a:p>
            <a:pPr algn="ctr"/>
            <a:r>
              <a:rPr lang="it-IT" b="1" dirty="0" smtClean="0">
                <a:effectLst>
                  <a:outerShdw blurRad="38100" dist="38100" dir="2700000" algn="tl">
                    <a:srgbClr val="000000">
                      <a:alpha val="43137"/>
                    </a:srgbClr>
                  </a:outerShdw>
                </a:effectLst>
              </a:rPr>
              <a:t>Teoria del punto di vista femminile</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222408"/>
            <a:ext cx="10515600" cy="5293895"/>
          </a:xfrm>
        </p:spPr>
        <p:txBody>
          <a:bodyPr>
            <a:normAutofit fontScale="92500" lnSpcReduction="20000"/>
          </a:bodyPr>
          <a:lstStyle/>
          <a:p>
            <a:pPr marL="0" indent="0">
              <a:buNone/>
            </a:pPr>
            <a:r>
              <a:rPr lang="it-IT" dirty="0" smtClean="0"/>
              <a:t>Un punto di vista è il prodotto di un gruppo sociale o di una collettività che perdura per un certo periodo storico e che è in grado di sviluppare una conoscenza condivisa di relazioni sociali.</a:t>
            </a:r>
          </a:p>
          <a:p>
            <a:pPr marL="0" indent="0">
              <a:buNone/>
            </a:pPr>
            <a:r>
              <a:rPr lang="it-IT" dirty="0" smtClean="0"/>
              <a:t>Ad es., nelle società fondate sul sistema patriarcale, la collettività degli uomini ha assegnato alle donne la funzione della riproduzione sociale (allevare i figli, occuparsi della casa, curare i membri deboli della famiglia, ecc.). </a:t>
            </a:r>
          </a:p>
          <a:p>
            <a:pPr marL="0" indent="0">
              <a:buNone/>
            </a:pPr>
            <a:r>
              <a:rPr lang="it-IT" dirty="0" smtClean="0"/>
              <a:t>Il patriarcato è un’organizzazione del potere che identifica, dunque, le relazioni intime e pubbliche tra uomini e donne. </a:t>
            </a:r>
          </a:p>
          <a:p>
            <a:pPr marL="0" indent="0">
              <a:buNone/>
            </a:pPr>
            <a:r>
              <a:rPr lang="it-IT" dirty="0" smtClean="0"/>
              <a:t>Le donne, ridotte ad una posizione di impotenza, percepiscono una </a:t>
            </a:r>
            <a:r>
              <a:rPr lang="it-IT" b="1" dirty="0" smtClean="0">
                <a:effectLst>
                  <a:outerShdw blurRad="38100" dist="38100" dir="2700000" algn="tl">
                    <a:srgbClr val="000000">
                      <a:alpha val="43137"/>
                    </a:srgbClr>
                  </a:outerShdw>
                </a:effectLst>
              </a:rPr>
              <a:t>linea di faglia </a:t>
            </a:r>
            <a:r>
              <a:rPr lang="it-IT" dirty="0" smtClean="0"/>
              <a:t>tra ciò la loro vita quotidiana e il sistema di conoscenza prodotto dall’ordine patriarcale e incarnato in simboli, in ruoli sociali, nel linguaggio, ecc.</a:t>
            </a:r>
          </a:p>
          <a:p>
            <a:pPr marL="0" indent="0">
              <a:buNone/>
            </a:pPr>
            <a:r>
              <a:rPr lang="it-IT" dirty="0" smtClean="0"/>
              <a:t>Lo sforzo euristico di Smith è quello di decodificare quell’insieme di conoscenze e di assunti impliciti a ruoli e istituzioni sociali.</a:t>
            </a:r>
            <a:endParaRPr lang="it-IT" dirty="0"/>
          </a:p>
        </p:txBody>
      </p:sp>
    </p:spTree>
    <p:extLst>
      <p:ext uri="{BB962C8B-B14F-4D97-AF65-F5344CB8AC3E}">
        <p14:creationId xmlns:p14="http://schemas.microsoft.com/office/powerpoint/2010/main" val="297859303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487</TotalTime>
  <Words>1330</Words>
  <Application>Microsoft Office PowerPoint</Application>
  <PresentationFormat>Widescreen</PresentationFormat>
  <Paragraphs>56</Paragraphs>
  <Slides>10</Slides>
  <Notes>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10</vt:i4>
      </vt:variant>
    </vt:vector>
  </HeadingPairs>
  <TitlesOfParts>
    <vt:vector size="14" baseType="lpstr">
      <vt:lpstr>Arial</vt:lpstr>
      <vt:lpstr>Calibri</vt:lpstr>
      <vt:lpstr>Calibri Light</vt:lpstr>
      <vt:lpstr>Tema di Office</vt:lpstr>
      <vt:lpstr>VI.</vt:lpstr>
      <vt:lpstr>Peter Berger  (1929-2017)</vt:lpstr>
      <vt:lpstr>La costruzione sociale della realtà</vt:lpstr>
      <vt:lpstr>La costruzione sociale della realtà</vt:lpstr>
      <vt:lpstr>Come si costruisce socialmente la realtà?</vt:lpstr>
      <vt:lpstr>Reificazione </vt:lpstr>
      <vt:lpstr>Dorothy E. Smith  (1926-)</vt:lpstr>
      <vt:lpstr>Teoria del punto di vista femminile</vt:lpstr>
      <vt:lpstr>Teoria del punto di vista femminile</vt:lpstr>
      <vt:lpstr>Teoria del punto di vista femminile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dc:title>
  <dc:creator>Alessia Bertolazzi</dc:creator>
  <cp:lastModifiedBy>Alessia Bertolazzi</cp:lastModifiedBy>
  <cp:revision>48</cp:revision>
  <dcterms:created xsi:type="dcterms:W3CDTF">2018-12-29T11:43:43Z</dcterms:created>
  <dcterms:modified xsi:type="dcterms:W3CDTF">2021-10-12T11:02:40Z</dcterms:modified>
</cp:coreProperties>
</file>