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1"/>
  </p:notesMasterIdLst>
  <p:sldIdLst>
    <p:sldId id="409" r:id="rId2"/>
    <p:sldId id="411" r:id="rId3"/>
    <p:sldId id="412" r:id="rId4"/>
    <p:sldId id="413" r:id="rId5"/>
    <p:sldId id="503" r:id="rId6"/>
    <p:sldId id="494" r:id="rId7"/>
    <p:sldId id="495" r:id="rId8"/>
    <p:sldId id="414" r:id="rId9"/>
    <p:sldId id="415" r:id="rId10"/>
    <p:sldId id="416" r:id="rId11"/>
    <p:sldId id="417" r:id="rId12"/>
    <p:sldId id="418" r:id="rId13"/>
    <p:sldId id="493" r:id="rId14"/>
    <p:sldId id="419" r:id="rId15"/>
    <p:sldId id="420" r:id="rId16"/>
    <p:sldId id="421" r:id="rId17"/>
    <p:sldId id="496" r:id="rId18"/>
    <p:sldId id="513" r:id="rId19"/>
    <p:sldId id="497" r:id="rId20"/>
    <p:sldId id="505" r:id="rId21"/>
    <p:sldId id="506" r:id="rId22"/>
    <p:sldId id="507" r:id="rId23"/>
    <p:sldId id="508" r:id="rId24"/>
    <p:sldId id="509" r:id="rId25"/>
    <p:sldId id="510" r:id="rId26"/>
    <p:sldId id="511" r:id="rId27"/>
    <p:sldId id="512" r:id="rId28"/>
    <p:sldId id="504" r:id="rId29"/>
    <p:sldId id="502" r:id="rId30"/>
  </p:sldIdLst>
  <p:sldSz cx="9144000" cy="6858000" type="screen4x3"/>
  <p:notesSz cx="6858000" cy="9144000"/>
  <p:custDataLst>
    <p:tags r:id="rId3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714" autoAdjust="0"/>
  </p:normalViewPr>
  <p:slideViewPr>
    <p:cSldViewPr>
      <p:cViewPr varScale="1">
        <p:scale>
          <a:sx n="70" d="100"/>
          <a:sy n="70" d="100"/>
        </p:scale>
        <p:origin x="106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6EE581-8C9C-4926-AF96-F1520F5860F0}" type="datetimeFigureOut">
              <a:rPr lang="en-US"/>
              <a:pPr>
                <a:defRPr/>
              </a:pPr>
              <a:t>11/14/2019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DFB43A-EE14-475A-B2C8-120283F5626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4124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525121D-454D-486C-8EB7-8B6A29F2B813}" type="datetime1">
              <a:rPr lang="en-US"/>
              <a:pPr>
                <a:defRPr/>
              </a:pPr>
              <a:t>11/14/2019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876AEA4-F013-409D-8197-B18CC1A949E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BB4D2-8754-4370-A131-23733C802029}" type="datetime1">
              <a:rPr lang="en-US"/>
              <a:pPr>
                <a:defRPr/>
              </a:pPr>
              <a:t>11/14/2019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B1980-7702-4C33-B329-CA6E58DD95B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22D2F-0F64-4224-A1A9-6B14C7DE4CB7}" type="datetime1">
              <a:rPr lang="en-US"/>
              <a:pPr>
                <a:defRPr/>
              </a:pPr>
              <a:t>11/14/2019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F4902-8CF8-496D-B2F8-4C8741D2F0E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BD3408-BAA3-405F-B10A-BDC8B0B34FE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51671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73C0-7A32-469B-A8BB-8E722DC866BD}" type="datetime1">
              <a:rPr lang="en-US"/>
              <a:pPr>
                <a:defRPr/>
              </a:pPr>
              <a:t>11/14/2019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3297D-A97E-4CC6-89BC-5F34992CD95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30A04-9C1E-45B4-9FC4-2E4642F9EC7F}" type="datetime1">
              <a:rPr lang="en-US"/>
              <a:pPr>
                <a:defRPr/>
              </a:pPr>
              <a:t>11/14/2019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30D8FD4-C239-433E-9A79-85810A146D26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72FE7D-24A6-44B4-97BD-09405FE414A0}" type="datetime1">
              <a:rPr lang="en-US"/>
              <a:pPr>
                <a:defRPr/>
              </a:pPr>
              <a:t>11/14/2019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A11F827-68CA-45E6-BD15-BA993AA9A6A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3E600B8-ADC5-4EC8-9F4A-4B323995FC35}" type="datetime1">
              <a:rPr lang="en-US"/>
              <a:pPr>
                <a:defRPr/>
              </a:pPr>
              <a:t>11/14/2019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B27C5D-873C-4A36-9E5A-2C727D12D620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E83EA-B2DA-4CEE-9853-E3A065881212}" type="datetime1">
              <a:rPr lang="en-US"/>
              <a:pPr>
                <a:defRPr/>
              </a:pPr>
              <a:t>11/14/2019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3E4D4-29D6-4662-BA8A-60F946ACE0CC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B6C62-E329-440F-8BFC-B2B634AB9A62}" type="datetime1">
              <a:rPr lang="en-US"/>
              <a:pPr>
                <a:defRPr/>
              </a:pPr>
              <a:t>11/14/2019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5990029-9EE3-4546-9D73-DA498DBE077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4303D-E730-4AAC-9F39-A90B5C5A5B39}" type="datetime1">
              <a:rPr lang="en-US"/>
              <a:pPr>
                <a:defRPr/>
              </a:pPr>
              <a:t>11/14/2019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51E34-CC30-4E9D-9393-D5D3012E535A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0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11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12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ACB57C-B9C8-4CAE-BD24-94F4A398E38B}" type="datetime1">
              <a:rPr lang="en-US"/>
              <a:pPr>
                <a:defRPr/>
              </a:pPr>
              <a:t>11/14/2019</a:t>
            </a:fld>
            <a:endParaRPr lang="en-US" dirty="0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FD1F8CA2-52BF-4BB6-B364-8386367FDFF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3B98F2-25CC-4217-A259-E9670D08BF1E}" type="datetime1">
              <a:rPr lang="en-US"/>
              <a:pPr>
                <a:defRPr/>
              </a:pPr>
              <a:t>11/14/2019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E7BC94-DEA3-4D83-82EF-EE2774796043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7" r:id="rId2"/>
    <p:sldLayoutId id="2147483792" r:id="rId3"/>
    <p:sldLayoutId id="2147483793" r:id="rId4"/>
    <p:sldLayoutId id="2147483794" r:id="rId5"/>
    <p:sldLayoutId id="2147483788" r:id="rId6"/>
    <p:sldLayoutId id="2147483795" r:id="rId7"/>
    <p:sldLayoutId id="2147483789" r:id="rId8"/>
    <p:sldLayoutId id="2147483796" r:id="rId9"/>
    <p:sldLayoutId id="2147483790" r:id="rId10"/>
    <p:sldLayoutId id="2147483797" r:id="rId11"/>
    <p:sldLayoutId id="2147483798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tat.it/it/archivio/204158" TargetMode="Externa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Capitolo</a:t>
            </a:r>
            <a:r>
              <a:rPr lang="en-US" dirty="0" smtClean="0"/>
              <a:t> 11: </a:t>
            </a:r>
            <a:br>
              <a:rPr lang="en-US" dirty="0" smtClean="0"/>
            </a:br>
            <a:r>
              <a:rPr lang="en-US" dirty="0" smtClean="0"/>
              <a:t>la </a:t>
            </a:r>
            <a:r>
              <a:rPr lang="en-US" dirty="0" err="1" smtClean="0"/>
              <a:t>devianza</a:t>
            </a:r>
            <a:endParaRPr lang="en-US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en-US" altLang="en-US" i="1" dirty="0" err="1" smtClean="0"/>
              <a:t>Sociologia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Generale</a:t>
            </a:r>
            <a:r>
              <a:rPr lang="en-US" altLang="en-US" i="1" dirty="0" smtClean="0"/>
              <a:t> 1e McGraw-Hill, 2015</a:t>
            </a:r>
          </a:p>
        </p:txBody>
      </p:sp>
    </p:spTree>
    <p:extLst>
      <p:ext uri="{BB962C8B-B14F-4D97-AF65-F5344CB8AC3E}">
        <p14:creationId xmlns:p14="http://schemas.microsoft.com/office/powerpoint/2010/main" val="178106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 smtClean="0"/>
              <a:t>Spiegare</a:t>
            </a:r>
            <a:r>
              <a:rPr lang="en-US" dirty="0" smtClean="0"/>
              <a:t> la </a:t>
            </a:r>
            <a:r>
              <a:rPr lang="en-US" dirty="0" err="1" smtClean="0"/>
              <a:t>devianza</a:t>
            </a:r>
            <a:r>
              <a:rPr lang="en-US" dirty="0" smtClean="0"/>
              <a:t> (2)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000" dirty="0" smtClean="0"/>
              <a:t>La </a:t>
            </a:r>
            <a:r>
              <a:rPr lang="en-US" sz="2000" dirty="0" err="1" smtClean="0"/>
              <a:t>devianza</a:t>
            </a:r>
            <a:r>
              <a:rPr lang="en-US" sz="2000" dirty="0" smtClean="0"/>
              <a:t> è </a:t>
            </a:r>
            <a:r>
              <a:rPr lang="en-US" sz="2000" dirty="0" err="1" smtClean="0"/>
              <a:t>una</a:t>
            </a:r>
            <a:r>
              <a:rPr lang="en-US" sz="2000" dirty="0" smtClean="0"/>
              <a:t> </a:t>
            </a:r>
            <a:r>
              <a:rPr lang="en-US" sz="2000" dirty="0" err="1" smtClean="0"/>
              <a:t>malattia</a:t>
            </a:r>
            <a:r>
              <a:rPr lang="en-US" sz="2000" dirty="0" smtClean="0"/>
              <a:t>: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questo</a:t>
            </a:r>
            <a:r>
              <a:rPr lang="en-US" sz="2000" dirty="0" smtClean="0"/>
              <a:t> principio ne </a:t>
            </a:r>
            <a:r>
              <a:rPr lang="en-US" sz="2000" dirty="0" err="1" smtClean="0"/>
              <a:t>deriva</a:t>
            </a:r>
            <a:r>
              <a:rPr lang="en-US" sz="2000" dirty="0" smtClean="0"/>
              <a:t> </a:t>
            </a:r>
            <a:r>
              <a:rPr lang="en-US" sz="2000" dirty="0" err="1" smtClean="0"/>
              <a:t>il</a:t>
            </a:r>
            <a:r>
              <a:rPr lang="en-US" sz="2000" dirty="0" smtClean="0"/>
              <a:t> </a:t>
            </a:r>
            <a:r>
              <a:rPr lang="en-US" sz="2000" dirty="0" err="1" smtClean="0"/>
              <a:t>processo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medicalizzazione</a:t>
            </a:r>
            <a:r>
              <a:rPr lang="en-US" sz="2000" dirty="0" smtClean="0"/>
              <a:t>.</a:t>
            </a:r>
          </a:p>
          <a:p>
            <a:pPr lvl="2"/>
            <a:r>
              <a:rPr lang="en-US" sz="2000" dirty="0" err="1" smtClean="0"/>
              <a:t>Trattare</a:t>
            </a:r>
            <a:r>
              <a:rPr lang="en-US" sz="2000" dirty="0" smtClean="0"/>
              <a:t> un </a:t>
            </a:r>
            <a:r>
              <a:rPr lang="en-US" sz="2000" dirty="0" err="1" smtClean="0"/>
              <a:t>comportamento</a:t>
            </a:r>
            <a:r>
              <a:rPr lang="en-US" sz="2000" dirty="0" smtClean="0"/>
              <a:t> </a:t>
            </a:r>
            <a:r>
              <a:rPr lang="en-US" sz="2000" dirty="0" err="1" smtClean="0"/>
              <a:t>deviante</a:t>
            </a:r>
            <a:r>
              <a:rPr lang="en-US" sz="2000" dirty="0" smtClean="0"/>
              <a:t> come </a:t>
            </a:r>
            <a:r>
              <a:rPr lang="en-US" sz="2000" dirty="0" err="1" smtClean="0"/>
              <a:t>una</a:t>
            </a:r>
            <a:r>
              <a:rPr lang="en-US" sz="2000" dirty="0" smtClean="0"/>
              <a:t> </a:t>
            </a:r>
            <a:r>
              <a:rPr lang="en-US" sz="2000" dirty="0" err="1" smtClean="0"/>
              <a:t>malattia</a:t>
            </a:r>
            <a:r>
              <a:rPr lang="en-US" sz="2000" dirty="0" smtClean="0"/>
              <a:t> </a:t>
            </a:r>
            <a:r>
              <a:rPr lang="en-US" sz="2000" dirty="0" err="1" smtClean="0"/>
              <a:t>può</a:t>
            </a:r>
            <a:r>
              <a:rPr lang="en-US" sz="2000" dirty="0" smtClean="0"/>
              <a:t> </a:t>
            </a:r>
            <a:r>
              <a:rPr lang="en-US" sz="2000" dirty="0" err="1" smtClean="0"/>
              <a:t>diminuire</a:t>
            </a:r>
            <a:r>
              <a:rPr lang="en-US" sz="2000" dirty="0" smtClean="0"/>
              <a:t> la </a:t>
            </a:r>
            <a:r>
              <a:rPr lang="en-US" sz="2000" dirty="0" err="1" smtClean="0"/>
              <a:t>forza</a:t>
            </a:r>
            <a:r>
              <a:rPr lang="en-US" sz="2000" dirty="0" smtClean="0"/>
              <a:t> </a:t>
            </a:r>
            <a:r>
              <a:rPr lang="en-US" sz="2000" dirty="0" err="1" smtClean="0"/>
              <a:t>dello</a:t>
            </a:r>
            <a:r>
              <a:rPr lang="en-US" sz="2000" dirty="0" smtClean="0"/>
              <a:t> stigma ad </a:t>
            </a:r>
            <a:r>
              <a:rPr lang="en-US" sz="2000" dirty="0" err="1" smtClean="0"/>
              <a:t>esso</a:t>
            </a:r>
            <a:r>
              <a:rPr lang="en-US" sz="2000" dirty="0" smtClean="0"/>
              <a:t> </a:t>
            </a:r>
            <a:r>
              <a:rPr lang="en-US" sz="2000" dirty="0" err="1" smtClean="0"/>
              <a:t>associato</a:t>
            </a:r>
            <a:r>
              <a:rPr lang="en-US" sz="2000" dirty="0" smtClean="0"/>
              <a:t>.</a:t>
            </a:r>
          </a:p>
          <a:p>
            <a:pPr lvl="2"/>
            <a:r>
              <a:rPr lang="en-US" sz="2000" dirty="0" smtClean="0"/>
              <a:t>Il </a:t>
            </a:r>
            <a:r>
              <a:rPr lang="en-US" sz="2000" dirty="0" err="1" smtClean="0"/>
              <a:t>processo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medicalizzazione</a:t>
            </a:r>
            <a:r>
              <a:rPr lang="en-US" sz="2000" dirty="0" smtClean="0"/>
              <a:t> </a:t>
            </a:r>
            <a:r>
              <a:rPr lang="en-US" sz="2000" dirty="0" err="1" smtClean="0"/>
              <a:t>si</a:t>
            </a:r>
            <a:r>
              <a:rPr lang="en-US" sz="2000" dirty="0" smtClean="0"/>
              <a:t> </a:t>
            </a:r>
            <a:r>
              <a:rPr lang="en-US" sz="2000" dirty="0" err="1" smtClean="0"/>
              <a:t>articola</a:t>
            </a:r>
            <a:r>
              <a:rPr lang="en-US" sz="2000" dirty="0" smtClean="0"/>
              <a:t> in </a:t>
            </a:r>
            <a:r>
              <a:rPr lang="en-US" sz="2000" dirty="0" err="1" smtClean="0"/>
              <a:t>cinque</a:t>
            </a:r>
            <a:r>
              <a:rPr lang="en-US" sz="2000" dirty="0" smtClean="0"/>
              <a:t> </a:t>
            </a:r>
            <a:r>
              <a:rPr lang="en-US" sz="2000" dirty="0" err="1" smtClean="0"/>
              <a:t>fasi</a:t>
            </a:r>
            <a:r>
              <a:rPr lang="en-US" sz="2000" dirty="0" smtClean="0"/>
              <a:t>:</a:t>
            </a:r>
          </a:p>
          <a:p>
            <a:pPr marL="1485900" lvl="3" indent="-342900">
              <a:buSzPct val="100000"/>
              <a:buFont typeface="Arial" charset="0"/>
              <a:buAutoNum type="arabicPeriod"/>
            </a:pPr>
            <a:r>
              <a:rPr lang="en-US" sz="1600" dirty="0" smtClean="0"/>
              <a:t>Un </a:t>
            </a:r>
            <a:r>
              <a:rPr lang="en-US" sz="1600" dirty="0" err="1" smtClean="0"/>
              <a:t>comportamento</a:t>
            </a:r>
            <a:r>
              <a:rPr lang="en-US" sz="1600" dirty="0" smtClean="0"/>
              <a:t> o </a:t>
            </a:r>
            <a:r>
              <a:rPr lang="en-US" sz="1600" dirty="0" err="1" smtClean="0"/>
              <a:t>un’attività</a:t>
            </a:r>
            <a:r>
              <a:rPr lang="en-US" sz="1600" dirty="0" smtClean="0"/>
              <a:t> </a:t>
            </a:r>
            <a:r>
              <a:rPr lang="en-US" sz="1600" dirty="0" err="1" smtClean="0"/>
              <a:t>sono</a:t>
            </a:r>
            <a:r>
              <a:rPr lang="en-US" sz="1600" dirty="0" smtClean="0"/>
              <a:t> definite </a:t>
            </a:r>
            <a:r>
              <a:rPr lang="en-US" sz="1600" dirty="0" err="1" smtClean="0"/>
              <a:t>devianti</a:t>
            </a:r>
            <a:r>
              <a:rPr lang="en-US" sz="1600" dirty="0" smtClean="0"/>
              <a:t>.</a:t>
            </a:r>
          </a:p>
          <a:p>
            <a:pPr marL="1485900" lvl="3" indent="-342900">
              <a:buSzPct val="100000"/>
              <a:buFont typeface="Arial" charset="0"/>
              <a:buAutoNum type="arabicPeriod"/>
            </a:pPr>
            <a:r>
              <a:rPr lang="en-US" sz="1600" dirty="0" err="1" smtClean="0"/>
              <a:t>Viene</a:t>
            </a:r>
            <a:r>
              <a:rPr lang="en-US" sz="1600" dirty="0" smtClean="0"/>
              <a:t> “</a:t>
            </a:r>
            <a:r>
              <a:rPr lang="en-US" sz="1600" dirty="0" err="1" smtClean="0"/>
              <a:t>scoperta</a:t>
            </a:r>
            <a:r>
              <a:rPr lang="en-US" sz="1600" dirty="0" smtClean="0"/>
              <a:t>” </a:t>
            </a:r>
            <a:r>
              <a:rPr lang="en-US" sz="1600" dirty="0" err="1" smtClean="0"/>
              <a:t>una</a:t>
            </a:r>
            <a:r>
              <a:rPr lang="en-US" sz="1600" dirty="0" smtClean="0"/>
              <a:t> </a:t>
            </a:r>
            <a:r>
              <a:rPr lang="en-US" sz="1600" dirty="0" err="1" smtClean="0"/>
              <a:t>causa</a:t>
            </a:r>
            <a:r>
              <a:rPr lang="en-US" sz="1600" dirty="0" smtClean="0"/>
              <a:t> </a:t>
            </a:r>
            <a:r>
              <a:rPr lang="en-US" sz="1600" dirty="0" err="1" smtClean="0"/>
              <a:t>medica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</a:t>
            </a:r>
            <a:r>
              <a:rPr lang="en-US" sz="1600" dirty="0" err="1" smtClean="0"/>
              <a:t>queste</a:t>
            </a:r>
            <a:r>
              <a:rPr lang="en-US" sz="1600" dirty="0" smtClean="0"/>
              <a:t> </a:t>
            </a:r>
            <a:r>
              <a:rPr lang="en-US" sz="1600" dirty="0" err="1" smtClean="0"/>
              <a:t>azioni</a:t>
            </a:r>
            <a:r>
              <a:rPr lang="en-US" sz="1600" dirty="0" smtClean="0"/>
              <a:t>.</a:t>
            </a:r>
          </a:p>
          <a:p>
            <a:pPr marL="1485900" lvl="3" indent="-342900">
              <a:buSzPct val="100000"/>
              <a:buFont typeface="Arial" charset="0"/>
              <a:buAutoNum type="arabicPeriod"/>
            </a:pPr>
            <a:r>
              <a:rPr lang="en-US" sz="1600" dirty="0" err="1" smtClean="0"/>
              <a:t>Interessi</a:t>
            </a:r>
            <a:r>
              <a:rPr lang="en-US" sz="1600" dirty="0" smtClean="0"/>
              <a:t> </a:t>
            </a:r>
            <a:r>
              <a:rPr lang="en-US" sz="1600" dirty="0" err="1" smtClean="0"/>
              <a:t>organizzati</a:t>
            </a:r>
            <a:r>
              <a:rPr lang="en-US" sz="1600" dirty="0" smtClean="0"/>
              <a:t> </a:t>
            </a:r>
            <a:r>
              <a:rPr lang="en-US" sz="1600" dirty="0" err="1" smtClean="0"/>
              <a:t>fanno</a:t>
            </a:r>
            <a:r>
              <a:rPr lang="en-US" sz="1600" dirty="0" smtClean="0"/>
              <a:t> </a:t>
            </a:r>
            <a:r>
              <a:rPr lang="en-US" sz="1600" dirty="0" err="1" smtClean="0"/>
              <a:t>pressione</a:t>
            </a:r>
            <a:r>
              <a:rPr lang="en-US" sz="1600" dirty="0" smtClean="0"/>
              <a:t> </a:t>
            </a:r>
            <a:r>
              <a:rPr lang="en-US" sz="1600" dirty="0" err="1" smtClean="0"/>
              <a:t>affinché</a:t>
            </a:r>
            <a:r>
              <a:rPr lang="en-US" sz="1600" dirty="0" smtClean="0"/>
              <a:t> le </a:t>
            </a:r>
            <a:r>
              <a:rPr lang="en-US" sz="1600" dirty="0" err="1" smtClean="0"/>
              <a:t>autorità</a:t>
            </a:r>
            <a:r>
              <a:rPr lang="en-US" sz="1600" dirty="0" smtClean="0"/>
              <a:t> </a:t>
            </a:r>
            <a:r>
              <a:rPr lang="en-US" sz="1600" dirty="0" err="1" smtClean="0"/>
              <a:t>quel</a:t>
            </a:r>
            <a:r>
              <a:rPr lang="en-US" sz="1600" dirty="0" smtClean="0"/>
              <a:t> </a:t>
            </a:r>
            <a:r>
              <a:rPr lang="en-US" sz="1600" dirty="0" err="1" smtClean="0"/>
              <a:t>tipo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</a:t>
            </a:r>
            <a:r>
              <a:rPr lang="en-US" sz="1600" dirty="0" err="1" smtClean="0"/>
              <a:t>devianza</a:t>
            </a:r>
            <a:r>
              <a:rPr lang="en-US" sz="1600" dirty="0" smtClean="0"/>
              <a:t>  </a:t>
            </a:r>
            <a:r>
              <a:rPr lang="en-US" sz="1600" dirty="0" err="1" smtClean="0"/>
              <a:t>venga</a:t>
            </a:r>
            <a:r>
              <a:rPr lang="en-US" sz="1600" dirty="0" smtClean="0"/>
              <a:t> </a:t>
            </a:r>
            <a:r>
              <a:rPr lang="en-US" sz="1600" dirty="0" err="1" smtClean="0"/>
              <a:t>riconosciuta</a:t>
            </a:r>
            <a:r>
              <a:rPr lang="en-US" sz="1600" dirty="0" smtClean="0"/>
              <a:t> come </a:t>
            </a:r>
            <a:r>
              <a:rPr lang="en-US" sz="1600" dirty="0" err="1" smtClean="0"/>
              <a:t>una</a:t>
            </a:r>
            <a:r>
              <a:rPr lang="en-US" sz="1600" dirty="0" smtClean="0"/>
              <a:t> </a:t>
            </a:r>
            <a:r>
              <a:rPr lang="en-US" sz="1600" dirty="0" err="1" smtClean="0"/>
              <a:t>malattia</a:t>
            </a:r>
            <a:r>
              <a:rPr lang="en-US" sz="1600" dirty="0" smtClean="0"/>
              <a:t>.</a:t>
            </a:r>
          </a:p>
          <a:p>
            <a:pPr marL="1485900" lvl="3" indent="-342900">
              <a:buSzPct val="100000"/>
              <a:buFont typeface="Arial" charset="0"/>
              <a:buAutoNum type="arabicPeriod"/>
            </a:pPr>
            <a:r>
              <a:rPr lang="en-US" sz="1600" dirty="0" err="1" smtClean="0"/>
              <a:t>Contemporaneamente</a:t>
            </a:r>
            <a:r>
              <a:rPr lang="en-US" sz="1600" dirty="0" smtClean="0"/>
              <a:t>, </a:t>
            </a:r>
            <a:r>
              <a:rPr lang="en-US" sz="1600" dirty="0" err="1" smtClean="0"/>
              <a:t>vengono</a:t>
            </a:r>
            <a:r>
              <a:rPr lang="en-US" sz="1600" dirty="0" smtClean="0"/>
              <a:t> </a:t>
            </a:r>
            <a:r>
              <a:rPr lang="en-US" sz="1600" dirty="0" err="1" smtClean="0"/>
              <a:t>fatte</a:t>
            </a:r>
            <a:r>
              <a:rPr lang="en-US" sz="1600" dirty="0" smtClean="0"/>
              <a:t> </a:t>
            </a:r>
            <a:r>
              <a:rPr lang="en-US" sz="1600" dirty="0" err="1" smtClean="0"/>
              <a:t>pressioni</a:t>
            </a:r>
            <a:r>
              <a:rPr lang="en-US" sz="1600" dirty="0" smtClean="0"/>
              <a:t> al </a:t>
            </a:r>
            <a:r>
              <a:rPr lang="en-US" sz="1600" dirty="0" err="1" smtClean="0"/>
              <a:t>governo</a:t>
            </a:r>
            <a:r>
              <a:rPr lang="en-US" sz="1600" dirty="0" smtClean="0"/>
              <a:t>, </a:t>
            </a:r>
            <a:r>
              <a:rPr lang="en-US" sz="1600" dirty="0" err="1" smtClean="0"/>
              <a:t>da</a:t>
            </a:r>
            <a:r>
              <a:rPr lang="en-US" sz="1600" dirty="0" smtClean="0"/>
              <a:t> parte </a:t>
            </a:r>
            <a:r>
              <a:rPr lang="en-US" sz="1600" dirty="0" err="1" smtClean="0"/>
              <a:t>di</a:t>
            </a:r>
            <a:r>
              <a:rPr lang="en-US" sz="1600" dirty="0" smtClean="0"/>
              <a:t> </a:t>
            </a:r>
            <a:r>
              <a:rPr lang="en-US" sz="1600" dirty="0" err="1" smtClean="0"/>
              <a:t>quegli</a:t>
            </a:r>
            <a:r>
              <a:rPr lang="en-US" sz="1600" dirty="0" smtClean="0"/>
              <a:t> </a:t>
            </a:r>
            <a:r>
              <a:rPr lang="en-US" sz="1600" dirty="0" err="1" smtClean="0"/>
              <a:t>stessi</a:t>
            </a:r>
            <a:r>
              <a:rPr lang="en-US" sz="1600" dirty="0" smtClean="0"/>
              <a:t> </a:t>
            </a:r>
            <a:r>
              <a:rPr lang="en-US" sz="1600" dirty="0" err="1" smtClean="0"/>
              <a:t>interessi</a:t>
            </a:r>
            <a:r>
              <a:rPr lang="en-US" sz="1600" dirty="0" smtClean="0"/>
              <a:t> </a:t>
            </a:r>
            <a:r>
              <a:rPr lang="en-US" sz="1600" dirty="0" err="1" smtClean="0"/>
              <a:t>organizzati</a:t>
            </a:r>
            <a:r>
              <a:rPr lang="en-US" sz="1600" dirty="0" smtClean="0"/>
              <a:t>, </a:t>
            </a:r>
            <a:r>
              <a:rPr lang="en-US" sz="1600" dirty="0" err="1" smtClean="0"/>
              <a:t>affinché</a:t>
            </a:r>
            <a:r>
              <a:rPr lang="en-US" sz="1600" dirty="0" smtClean="0"/>
              <a:t> la </a:t>
            </a:r>
            <a:r>
              <a:rPr lang="en-US" sz="1600" dirty="0" err="1" smtClean="0"/>
              <a:t>nuova</a:t>
            </a:r>
            <a:r>
              <a:rPr lang="en-US" sz="1600" dirty="0" smtClean="0"/>
              <a:t> </a:t>
            </a:r>
            <a:r>
              <a:rPr lang="en-US" sz="1600" dirty="0" err="1" smtClean="0"/>
              <a:t>malattia</a:t>
            </a:r>
            <a:r>
              <a:rPr lang="en-US" sz="1600" dirty="0" smtClean="0"/>
              <a:t> </a:t>
            </a:r>
            <a:r>
              <a:rPr lang="en-US" sz="1600" dirty="0" err="1" smtClean="0"/>
              <a:t>venga</a:t>
            </a:r>
            <a:r>
              <a:rPr lang="en-US" sz="1600" dirty="0" smtClean="0"/>
              <a:t> </a:t>
            </a:r>
            <a:r>
              <a:rPr lang="en-US" sz="1600" dirty="0" err="1" smtClean="0"/>
              <a:t>riconosciuta</a:t>
            </a:r>
            <a:r>
              <a:rPr lang="en-US" sz="1600" dirty="0" smtClean="0"/>
              <a:t> </a:t>
            </a:r>
            <a:r>
              <a:rPr lang="en-US" sz="1600" dirty="0" err="1" smtClean="0"/>
              <a:t>ufficialmente</a:t>
            </a:r>
            <a:r>
              <a:rPr lang="en-US" sz="1600" dirty="0" smtClean="0"/>
              <a:t>.</a:t>
            </a:r>
          </a:p>
          <a:p>
            <a:pPr marL="1485900" lvl="3" indent="-342900">
              <a:buSzPct val="100000"/>
              <a:buFont typeface="Arial" charset="0"/>
              <a:buAutoNum type="arabicPeriod"/>
            </a:pPr>
            <a:r>
              <a:rPr lang="en-US" sz="1600" dirty="0" smtClean="0"/>
              <a:t>La </a:t>
            </a:r>
            <a:r>
              <a:rPr lang="en-US" sz="1600" dirty="0" err="1" smtClean="0"/>
              <a:t>definizione</a:t>
            </a:r>
            <a:r>
              <a:rPr lang="en-US" sz="1600" dirty="0" smtClean="0"/>
              <a:t> </a:t>
            </a:r>
            <a:r>
              <a:rPr lang="en-US" sz="1600" dirty="0" err="1" smtClean="0"/>
              <a:t>medica</a:t>
            </a:r>
            <a:r>
              <a:rPr lang="en-US" sz="1600" dirty="0" smtClean="0"/>
              <a:t> è </a:t>
            </a:r>
            <a:r>
              <a:rPr lang="en-US" sz="1600" dirty="0" err="1" smtClean="0"/>
              <a:t>accettata</a:t>
            </a:r>
            <a:r>
              <a:rPr lang="en-US" sz="1600" dirty="0" smtClean="0"/>
              <a:t> e </a:t>
            </a:r>
            <a:r>
              <a:rPr lang="en-US" sz="1600" dirty="0" err="1" smtClean="0"/>
              <a:t>istituzionalizzata</a:t>
            </a:r>
            <a:r>
              <a:rPr lang="en-US" sz="1600" dirty="0" smtClean="0"/>
              <a:t>, </a:t>
            </a:r>
            <a:r>
              <a:rPr lang="en-US" sz="1600" dirty="0" err="1" smtClean="0"/>
              <a:t>sia</a:t>
            </a:r>
            <a:r>
              <a:rPr lang="en-US" sz="1600" dirty="0" smtClean="0"/>
              <a:t> </a:t>
            </a:r>
            <a:r>
              <a:rPr lang="en-US" sz="1600" dirty="0" err="1" smtClean="0"/>
              <a:t>nella</a:t>
            </a:r>
            <a:r>
              <a:rPr lang="en-US" sz="1600" dirty="0" smtClean="0"/>
              <a:t> </a:t>
            </a:r>
            <a:r>
              <a:rPr lang="en-US" sz="1600" dirty="0" err="1" smtClean="0"/>
              <a:t>comunità</a:t>
            </a:r>
            <a:r>
              <a:rPr lang="en-US" sz="1600" dirty="0" smtClean="0"/>
              <a:t> </a:t>
            </a:r>
            <a:r>
              <a:rPr lang="en-US" sz="1600" dirty="0" err="1" smtClean="0"/>
              <a:t>scientifica</a:t>
            </a:r>
            <a:r>
              <a:rPr lang="en-US" sz="1600" dirty="0" smtClean="0"/>
              <a:t> </a:t>
            </a:r>
            <a:r>
              <a:rPr lang="en-US" sz="1600" dirty="0" err="1" smtClean="0"/>
              <a:t>sia</a:t>
            </a:r>
            <a:r>
              <a:rPr lang="en-US" sz="1600" dirty="0" smtClean="0"/>
              <a:t> </a:t>
            </a:r>
            <a:r>
              <a:rPr lang="en-US" sz="1600" dirty="0" err="1" smtClean="0"/>
              <a:t>legalmente</a:t>
            </a:r>
            <a:r>
              <a:rPr lang="en-US" sz="1600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2C45DE7F-D50A-4F66-8880-3EB6733F2DC8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14510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 smtClean="0"/>
              <a:t>Spiegare</a:t>
            </a:r>
            <a:r>
              <a:rPr lang="en-US" dirty="0" smtClean="0"/>
              <a:t> la </a:t>
            </a:r>
            <a:r>
              <a:rPr lang="en-US" dirty="0" err="1" smtClean="0"/>
              <a:t>devianza</a:t>
            </a:r>
            <a:r>
              <a:rPr lang="en-US" dirty="0" smtClean="0"/>
              <a:t> (3)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400" dirty="0" smtClean="0"/>
              <a:t>La </a:t>
            </a:r>
            <a:r>
              <a:rPr lang="en-US" sz="2400" dirty="0" err="1" smtClean="0"/>
              <a:t>devianza</a:t>
            </a:r>
            <a:r>
              <a:rPr lang="en-US" sz="2400" dirty="0" smtClean="0"/>
              <a:t> come </a:t>
            </a:r>
            <a:r>
              <a:rPr lang="en-US" sz="2400" dirty="0" err="1" smtClean="0"/>
              <a:t>scelta</a:t>
            </a:r>
            <a:r>
              <a:rPr lang="en-US" sz="2400" dirty="0" smtClean="0"/>
              <a:t> </a:t>
            </a:r>
            <a:r>
              <a:rPr lang="en-US" sz="2400" dirty="0" err="1" smtClean="0"/>
              <a:t>razionale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Devianza</a:t>
            </a:r>
            <a:r>
              <a:rPr lang="en-US" sz="2400" dirty="0" smtClean="0"/>
              <a:t> e </a:t>
            </a:r>
            <a:r>
              <a:rPr lang="en-US" sz="2400" dirty="0" err="1" smtClean="0"/>
              <a:t>socializzazione</a:t>
            </a:r>
            <a:r>
              <a:rPr lang="en-US" sz="2400" dirty="0" smtClean="0"/>
              <a:t>: la </a:t>
            </a:r>
            <a:r>
              <a:rPr lang="en-US" sz="2400" dirty="0" err="1" smtClean="0"/>
              <a:t>teoria</a:t>
            </a:r>
            <a:r>
              <a:rPr lang="en-US" sz="2400" dirty="0" smtClean="0"/>
              <a:t> </a:t>
            </a:r>
            <a:r>
              <a:rPr lang="en-US" sz="2400" dirty="0" err="1" smtClean="0"/>
              <a:t>dell’associazione</a:t>
            </a:r>
            <a:r>
              <a:rPr lang="en-US" sz="2400" dirty="0" smtClean="0"/>
              <a:t> </a:t>
            </a:r>
            <a:r>
              <a:rPr lang="en-US" sz="2400" dirty="0" err="1" smtClean="0"/>
              <a:t>differenziale</a:t>
            </a:r>
            <a:r>
              <a:rPr lang="en-US" sz="2400" dirty="0" smtClean="0"/>
              <a:t>.</a:t>
            </a:r>
          </a:p>
          <a:p>
            <a:pPr lvl="1"/>
            <a:r>
              <a:rPr lang="en-US" sz="2400" dirty="0" err="1" smtClean="0"/>
              <a:t>Subcultura</a:t>
            </a:r>
            <a:r>
              <a:rPr lang="en-US" sz="2400" dirty="0" smtClean="0"/>
              <a:t> </a:t>
            </a:r>
            <a:r>
              <a:rPr lang="en-US" sz="2400" dirty="0" err="1" smtClean="0"/>
              <a:t>deviante</a:t>
            </a:r>
            <a:r>
              <a:rPr lang="en-US" sz="2400" dirty="0" smtClean="0"/>
              <a:t>.</a:t>
            </a:r>
          </a:p>
          <a:p>
            <a:pPr lvl="1"/>
            <a:r>
              <a:rPr lang="en-US" sz="2400" dirty="0" smtClean="0"/>
              <a:t>La </a:t>
            </a:r>
            <a:r>
              <a:rPr lang="en-US" sz="2400" dirty="0" err="1" smtClean="0"/>
              <a:t>devianza</a:t>
            </a:r>
            <a:r>
              <a:rPr lang="en-US" sz="2400" dirty="0" smtClean="0"/>
              <a:t> </a:t>
            </a:r>
            <a:r>
              <a:rPr lang="en-US" sz="2400" dirty="0" err="1" smtClean="0"/>
              <a:t>solitaria</a:t>
            </a:r>
            <a:r>
              <a:rPr lang="en-US" sz="2400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6ECA9A7-6840-4FD6-AA35-769C8FED5AB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648200" y="2860675"/>
            <a:ext cx="3886200" cy="146423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 smtClean="0"/>
              <a:t>Teoria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dell’associazione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differenziale</a:t>
            </a:r>
            <a:endParaRPr lang="en-US" sz="1600" b="1" dirty="0"/>
          </a:p>
          <a:p>
            <a:pPr>
              <a:defRPr/>
            </a:pPr>
            <a:r>
              <a:rPr lang="en-US" sz="1600" dirty="0" err="1" smtClean="0"/>
              <a:t>Teoria</a:t>
            </a:r>
            <a:r>
              <a:rPr lang="en-US" sz="1600" dirty="0" smtClean="0"/>
              <a:t> </a:t>
            </a:r>
            <a:r>
              <a:rPr lang="en-US" sz="1600" dirty="0" err="1" smtClean="0"/>
              <a:t>secondo</a:t>
            </a:r>
            <a:r>
              <a:rPr lang="en-US" sz="1600" dirty="0" smtClean="0"/>
              <a:t> la </a:t>
            </a:r>
            <a:r>
              <a:rPr lang="en-US" sz="1600" dirty="0" err="1" smtClean="0"/>
              <a:t>quale</a:t>
            </a:r>
            <a:r>
              <a:rPr lang="en-US" sz="1600" dirty="0" smtClean="0"/>
              <a:t> la </a:t>
            </a:r>
            <a:r>
              <a:rPr lang="en-US" sz="1600" dirty="0" err="1" smtClean="0"/>
              <a:t>devianza</a:t>
            </a:r>
            <a:r>
              <a:rPr lang="en-US" sz="1600" dirty="0" smtClean="0"/>
              <a:t> è </a:t>
            </a:r>
            <a:r>
              <a:rPr lang="en-US" sz="1600" dirty="0" err="1" smtClean="0"/>
              <a:t>appresa</a:t>
            </a:r>
            <a:r>
              <a:rPr lang="en-US" sz="1600" dirty="0" smtClean="0"/>
              <a:t> </a:t>
            </a:r>
            <a:r>
              <a:rPr lang="en-US" sz="1600" dirty="0" err="1" smtClean="0"/>
              <a:t>nel</a:t>
            </a:r>
            <a:r>
              <a:rPr lang="en-US" sz="1600" dirty="0" smtClean="0"/>
              <a:t> </a:t>
            </a:r>
            <a:r>
              <a:rPr lang="en-US" sz="1600" dirty="0" err="1" smtClean="0"/>
              <a:t>corso</a:t>
            </a:r>
            <a:r>
              <a:rPr lang="en-US" sz="1600" dirty="0" smtClean="0"/>
              <a:t> </a:t>
            </a:r>
            <a:r>
              <a:rPr lang="en-US" sz="1600" dirty="0" err="1" smtClean="0"/>
              <a:t>dell’interazione</a:t>
            </a:r>
            <a:r>
              <a:rPr lang="en-US" sz="1600" dirty="0" smtClean="0"/>
              <a:t> con </a:t>
            </a:r>
            <a:r>
              <a:rPr lang="en-US" sz="1600" dirty="0" err="1" smtClean="0"/>
              <a:t>altre</a:t>
            </a:r>
            <a:r>
              <a:rPr lang="en-US" sz="1600" dirty="0" smtClean="0"/>
              <a:t> </a:t>
            </a:r>
            <a:r>
              <a:rPr lang="en-US" sz="1600" dirty="0" err="1" smtClean="0"/>
              <a:t>persone</a:t>
            </a:r>
            <a:r>
              <a:rPr lang="en-US" sz="1600" dirty="0" smtClean="0"/>
              <a:t> </a:t>
            </a:r>
            <a:r>
              <a:rPr lang="en-US" sz="1600" dirty="0" err="1" smtClean="0"/>
              <a:t>devianti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4191000"/>
            <a:ext cx="3657600" cy="146423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 smtClean="0"/>
              <a:t>Subcultura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deviante</a:t>
            </a:r>
            <a:endParaRPr lang="en-US" sz="1600" b="1" dirty="0"/>
          </a:p>
          <a:p>
            <a:pPr>
              <a:defRPr/>
            </a:pPr>
            <a:r>
              <a:rPr lang="en-US" sz="1600" dirty="0" smtClean="0"/>
              <a:t>Un </a:t>
            </a:r>
            <a:r>
              <a:rPr lang="en-US" sz="1600" dirty="0" err="1" smtClean="0"/>
              <a:t>gruppo</a:t>
            </a:r>
            <a:r>
              <a:rPr lang="en-US" sz="1600" dirty="0" smtClean="0"/>
              <a:t> la cui </a:t>
            </a:r>
            <a:r>
              <a:rPr lang="en-US" sz="1600" dirty="0" err="1" smtClean="0"/>
              <a:t>appartenenza</a:t>
            </a:r>
            <a:r>
              <a:rPr lang="en-US" sz="1600" dirty="0" smtClean="0"/>
              <a:t> </a:t>
            </a:r>
            <a:r>
              <a:rPr lang="en-US" sz="1600" dirty="0" err="1" smtClean="0"/>
              <a:t>si</a:t>
            </a:r>
            <a:r>
              <a:rPr lang="en-US" sz="1600" dirty="0" smtClean="0"/>
              <a:t> </a:t>
            </a:r>
            <a:r>
              <a:rPr lang="en-US" sz="1600" dirty="0" err="1" smtClean="0"/>
              <a:t>basa</a:t>
            </a:r>
            <a:r>
              <a:rPr lang="en-US" sz="1600" dirty="0" smtClean="0"/>
              <a:t> </a:t>
            </a:r>
            <a:r>
              <a:rPr lang="en-US" sz="1600" dirty="0" err="1" smtClean="0"/>
              <a:t>su</a:t>
            </a:r>
            <a:r>
              <a:rPr lang="en-US" sz="1600" dirty="0" smtClean="0"/>
              <a:t> un </a:t>
            </a:r>
            <a:r>
              <a:rPr lang="en-US" sz="1600" dirty="0" err="1" smtClean="0"/>
              <a:t>impegno</a:t>
            </a:r>
            <a:r>
              <a:rPr lang="en-US" sz="1600" dirty="0" smtClean="0"/>
              <a:t> </a:t>
            </a:r>
            <a:r>
              <a:rPr lang="en-US" sz="1600" dirty="0" err="1" smtClean="0"/>
              <a:t>condiviso</a:t>
            </a:r>
            <a:r>
              <a:rPr lang="en-US" sz="1600" dirty="0" smtClean="0"/>
              <a:t> a </a:t>
            </a:r>
            <a:r>
              <a:rPr lang="en-US" sz="1600" dirty="0" err="1" smtClean="0"/>
              <a:t>mettere</a:t>
            </a:r>
            <a:r>
              <a:rPr lang="en-US" sz="1600" dirty="0" smtClean="0"/>
              <a:t> in </a:t>
            </a:r>
            <a:r>
              <a:rPr lang="en-US" sz="1600" dirty="0" err="1" smtClean="0"/>
              <a:t>atto</a:t>
            </a:r>
            <a:r>
              <a:rPr lang="en-US" sz="1600" dirty="0" smtClean="0"/>
              <a:t> </a:t>
            </a:r>
            <a:r>
              <a:rPr lang="en-US" sz="1600" dirty="0" err="1" smtClean="0"/>
              <a:t>specifici</a:t>
            </a:r>
            <a:r>
              <a:rPr lang="en-US" sz="1600" dirty="0" smtClean="0"/>
              <a:t> </a:t>
            </a:r>
            <a:r>
              <a:rPr lang="en-US" sz="1600" dirty="0" err="1" smtClean="0"/>
              <a:t>comportamenti</a:t>
            </a:r>
            <a:r>
              <a:rPr lang="en-US" sz="1600" dirty="0" smtClean="0"/>
              <a:t> </a:t>
            </a:r>
            <a:r>
              <a:rPr lang="en-US" sz="1600" dirty="0" err="1" smtClean="0"/>
              <a:t>nono</a:t>
            </a:r>
            <a:r>
              <a:rPr lang="en-US" sz="1600" dirty="0" smtClean="0"/>
              <a:t> </a:t>
            </a:r>
            <a:r>
              <a:rPr lang="en-US" sz="1600" dirty="0" err="1" smtClean="0"/>
              <a:t>conformisti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4572000"/>
            <a:ext cx="3962400" cy="11918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 smtClean="0"/>
              <a:t>Devianza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solitaria</a:t>
            </a:r>
            <a:endParaRPr lang="en-US" sz="1600" b="1" dirty="0"/>
          </a:p>
          <a:p>
            <a:pPr>
              <a:defRPr/>
            </a:pPr>
            <a:r>
              <a:rPr lang="en-US" sz="1600" dirty="0" smtClean="0"/>
              <a:t>Le </a:t>
            </a:r>
            <a:r>
              <a:rPr lang="en-US" sz="1600" dirty="0" err="1" smtClean="0"/>
              <a:t>attività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</a:t>
            </a:r>
            <a:r>
              <a:rPr lang="en-US" sz="1600" dirty="0" err="1" smtClean="0"/>
              <a:t>individui</a:t>
            </a:r>
            <a:r>
              <a:rPr lang="en-US" sz="1600" dirty="0" smtClean="0"/>
              <a:t> </a:t>
            </a:r>
            <a:r>
              <a:rPr lang="en-US" sz="1600" dirty="0" err="1" smtClean="0"/>
              <a:t>che</a:t>
            </a:r>
            <a:r>
              <a:rPr lang="en-US" sz="1600" dirty="0" smtClean="0"/>
              <a:t> </a:t>
            </a:r>
            <a:r>
              <a:rPr lang="en-US" sz="1600" dirty="0" err="1" smtClean="0"/>
              <a:t>si</a:t>
            </a:r>
            <a:r>
              <a:rPr lang="en-US" sz="1600" dirty="0" smtClean="0"/>
              <a:t> </a:t>
            </a:r>
            <a:r>
              <a:rPr lang="en-US" sz="1600" dirty="0" err="1" smtClean="0"/>
              <a:t>impegnano</a:t>
            </a:r>
            <a:r>
              <a:rPr lang="en-US" sz="1600" dirty="0" smtClean="0"/>
              <a:t> in </a:t>
            </a:r>
            <a:r>
              <a:rPr lang="en-US" sz="1600" dirty="0" err="1" smtClean="0"/>
              <a:t>comportamenti</a:t>
            </a:r>
            <a:r>
              <a:rPr lang="en-US" sz="1600" dirty="0" smtClean="0"/>
              <a:t> </a:t>
            </a:r>
            <a:r>
              <a:rPr lang="en-US" sz="1600" dirty="0" err="1" smtClean="0"/>
              <a:t>devianti</a:t>
            </a:r>
            <a:r>
              <a:rPr lang="en-US" sz="1600" dirty="0" smtClean="0"/>
              <a:t> </a:t>
            </a:r>
            <a:r>
              <a:rPr lang="en-US" sz="1600" dirty="0" err="1" smtClean="0"/>
              <a:t>senza</a:t>
            </a:r>
            <a:r>
              <a:rPr lang="en-US" sz="1600" dirty="0" smtClean="0"/>
              <a:t> </a:t>
            </a:r>
            <a:r>
              <a:rPr lang="en-US" sz="1600" dirty="0" err="1" smtClean="0"/>
              <a:t>il</a:t>
            </a:r>
            <a:r>
              <a:rPr lang="en-US" sz="1600" dirty="0" smtClean="0"/>
              <a:t> </a:t>
            </a:r>
            <a:r>
              <a:rPr lang="en-US" sz="1600" dirty="0" err="1" smtClean="0"/>
              <a:t>supporto</a:t>
            </a:r>
            <a:r>
              <a:rPr lang="en-US" sz="1600" dirty="0" smtClean="0"/>
              <a:t> </a:t>
            </a:r>
            <a:r>
              <a:rPr lang="en-US" sz="1600" dirty="0" err="1" smtClean="0"/>
              <a:t>sociale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</a:t>
            </a:r>
            <a:r>
              <a:rPr lang="en-US" sz="1600" dirty="0" err="1" smtClean="0"/>
              <a:t>altri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34135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 smtClean="0"/>
              <a:t>Spiegare</a:t>
            </a:r>
            <a:r>
              <a:rPr lang="en-US" dirty="0" smtClean="0"/>
              <a:t> la </a:t>
            </a:r>
            <a:r>
              <a:rPr lang="en-US" dirty="0" err="1" smtClean="0"/>
              <a:t>devianza</a:t>
            </a:r>
            <a:r>
              <a:rPr lang="en-US" dirty="0" smtClean="0"/>
              <a:t> (4)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0225" cy="4495800"/>
          </a:xfrm>
        </p:spPr>
        <p:txBody>
          <a:bodyPr/>
          <a:lstStyle/>
          <a:p>
            <a:pPr>
              <a:defRPr/>
            </a:pPr>
            <a:r>
              <a:rPr lang="en-US" sz="2400" spc="-20" dirty="0" err="1" smtClean="0"/>
              <a:t>Devianza</a:t>
            </a:r>
            <a:r>
              <a:rPr lang="en-US" sz="2400" spc="-20" dirty="0" smtClean="0"/>
              <a:t> e </a:t>
            </a:r>
            <a:r>
              <a:rPr lang="en-US" sz="2400" spc="-20" dirty="0" err="1" smtClean="0"/>
              <a:t>struttura</a:t>
            </a:r>
            <a:r>
              <a:rPr lang="en-US" sz="2400" spc="-20" dirty="0" smtClean="0"/>
              <a:t>: la </a:t>
            </a:r>
            <a:r>
              <a:rPr lang="en-US" sz="2400" spc="-20" dirty="0" err="1" smtClean="0"/>
              <a:t>teoria</a:t>
            </a:r>
            <a:r>
              <a:rPr lang="en-US" sz="2400" spc="-20" dirty="0" smtClean="0"/>
              <a:t> </a:t>
            </a:r>
            <a:r>
              <a:rPr lang="en-US" sz="2400" spc="-20" dirty="0" err="1" smtClean="0"/>
              <a:t>delle</a:t>
            </a:r>
            <a:r>
              <a:rPr lang="en-US" sz="2400" spc="-20" dirty="0" smtClean="0"/>
              <a:t> </a:t>
            </a:r>
            <a:r>
              <a:rPr lang="en-US" sz="2400" spc="-20" dirty="0" err="1" smtClean="0"/>
              <a:t>tensioni</a:t>
            </a:r>
            <a:r>
              <a:rPr lang="en-US" sz="2400" spc="-20" dirty="0" smtClean="0"/>
              <a:t> </a:t>
            </a:r>
            <a:r>
              <a:rPr lang="en-US" sz="2400" spc="-20" dirty="0" err="1" smtClean="0"/>
              <a:t>strutturali</a:t>
            </a:r>
            <a:r>
              <a:rPr lang="en-US" sz="2400" spc="-20" dirty="0" smtClean="0"/>
              <a:t> </a:t>
            </a:r>
            <a:r>
              <a:rPr lang="en-US" sz="2400" spc="-20" dirty="0" err="1" smtClean="0"/>
              <a:t>di</a:t>
            </a:r>
            <a:r>
              <a:rPr lang="en-US" sz="2400" spc="-20" dirty="0" smtClean="0"/>
              <a:t> Merton.</a:t>
            </a:r>
            <a:endParaRPr lang="en-US" sz="1800" spc="-20" dirty="0" smtClean="0"/>
          </a:p>
          <a:p>
            <a:pPr lvl="2">
              <a:defRPr/>
            </a:pPr>
            <a:r>
              <a:rPr lang="en-US" sz="1800" i="1" dirty="0" err="1" smtClean="0"/>
              <a:t>Innovazione</a:t>
            </a:r>
            <a:r>
              <a:rPr lang="en-US" sz="1800" dirty="0" smtClean="0"/>
              <a:t>: </a:t>
            </a:r>
            <a:r>
              <a:rPr lang="en-US" sz="1800" dirty="0" err="1" smtClean="0"/>
              <a:t>mancata</a:t>
            </a:r>
            <a:r>
              <a:rPr lang="en-US" sz="1800" dirty="0" smtClean="0"/>
              <a:t> </a:t>
            </a:r>
            <a:r>
              <a:rPr lang="en-US" sz="1800" dirty="0" err="1" smtClean="0"/>
              <a:t>accettazione</a:t>
            </a:r>
            <a:r>
              <a:rPr lang="en-US" sz="1800" dirty="0" smtClean="0"/>
              <a:t> </a:t>
            </a:r>
            <a:r>
              <a:rPr lang="en-US" sz="1800" dirty="0" err="1" smtClean="0"/>
              <a:t>dei</a:t>
            </a:r>
            <a:r>
              <a:rPr lang="en-US" sz="1800" dirty="0" smtClean="0"/>
              <a:t> </a:t>
            </a:r>
            <a:r>
              <a:rPr lang="en-US" sz="1800" dirty="0" err="1" smtClean="0"/>
              <a:t>mezzi</a:t>
            </a:r>
            <a:r>
              <a:rPr lang="en-US" sz="1800" dirty="0" smtClean="0"/>
              <a:t> </a:t>
            </a:r>
            <a:r>
              <a:rPr lang="en-US" sz="1800" dirty="0" err="1" smtClean="0"/>
              <a:t>considerati</a:t>
            </a:r>
            <a:r>
              <a:rPr lang="en-US" sz="1800" dirty="0" smtClean="0"/>
              <a:t> </a:t>
            </a:r>
            <a:r>
              <a:rPr lang="en-US" sz="1800" dirty="0" err="1" smtClean="0"/>
              <a:t>legittimi</a:t>
            </a:r>
            <a:r>
              <a:rPr lang="en-US" sz="1800" dirty="0" smtClean="0"/>
              <a:t> per </a:t>
            </a:r>
            <a:r>
              <a:rPr lang="en-US" sz="1800" dirty="0" err="1" smtClean="0"/>
              <a:t>raggiungere</a:t>
            </a:r>
            <a:r>
              <a:rPr lang="en-US" sz="1800" dirty="0" smtClean="0"/>
              <a:t> </a:t>
            </a:r>
            <a:r>
              <a:rPr lang="en-US" sz="1800" dirty="0" err="1" smtClean="0"/>
              <a:t>una</a:t>
            </a:r>
            <a:r>
              <a:rPr lang="en-US" sz="1800" dirty="0" smtClean="0"/>
              <a:t> meta </a:t>
            </a:r>
            <a:r>
              <a:rPr lang="en-US" sz="1800" dirty="0" err="1" smtClean="0"/>
              <a:t>sociale</a:t>
            </a:r>
            <a:r>
              <a:rPr lang="en-US" sz="1800" dirty="0" smtClean="0"/>
              <a:t>, </a:t>
            </a:r>
            <a:r>
              <a:rPr lang="en-US" sz="1800" dirty="0" err="1" smtClean="0"/>
              <a:t>mentre</a:t>
            </a:r>
            <a:r>
              <a:rPr lang="en-US" sz="1800" dirty="0" smtClean="0"/>
              <a:t> </a:t>
            </a:r>
            <a:r>
              <a:rPr lang="en-US" sz="1800" dirty="0" err="1" smtClean="0"/>
              <a:t>si</a:t>
            </a:r>
            <a:r>
              <a:rPr lang="en-US" sz="1800" dirty="0" smtClean="0"/>
              <a:t> continua a </a:t>
            </a:r>
            <a:r>
              <a:rPr lang="en-US" sz="1800" dirty="0" err="1" smtClean="0"/>
              <a:t>credere</a:t>
            </a:r>
            <a:r>
              <a:rPr lang="en-US" sz="1800" dirty="0" smtClean="0"/>
              <a:t> in </a:t>
            </a:r>
            <a:r>
              <a:rPr lang="en-US" sz="1800" dirty="0" err="1" smtClean="0"/>
              <a:t>essa</a:t>
            </a:r>
            <a:r>
              <a:rPr lang="en-US" sz="1800" dirty="0" smtClean="0"/>
              <a:t>.</a:t>
            </a:r>
          </a:p>
          <a:p>
            <a:pPr lvl="2">
              <a:defRPr/>
            </a:pPr>
            <a:r>
              <a:rPr lang="en-US" sz="1800" i="1" dirty="0" err="1" smtClean="0"/>
              <a:t>Ritualismo</a:t>
            </a:r>
            <a:r>
              <a:rPr lang="en-US" sz="1800" dirty="0" smtClean="0"/>
              <a:t>: </a:t>
            </a:r>
            <a:r>
              <a:rPr lang="en-US" sz="1800" dirty="0" err="1" smtClean="0"/>
              <a:t>riproduzione</a:t>
            </a:r>
            <a:r>
              <a:rPr lang="en-US" sz="1800" dirty="0" smtClean="0"/>
              <a:t> </a:t>
            </a:r>
            <a:r>
              <a:rPr lang="en-US" sz="1800" dirty="0" err="1" smtClean="0"/>
              <a:t>dei</a:t>
            </a:r>
            <a:r>
              <a:rPr lang="en-US" sz="1800" dirty="0" smtClean="0"/>
              <a:t> </a:t>
            </a:r>
            <a:r>
              <a:rPr lang="en-US" sz="1800" dirty="0" err="1" smtClean="0"/>
              <a:t>comportamenti</a:t>
            </a:r>
            <a:r>
              <a:rPr lang="en-US" sz="1800" dirty="0" smtClean="0"/>
              <a:t> </a:t>
            </a:r>
            <a:r>
              <a:rPr lang="en-US" sz="1800" dirty="0" err="1" smtClean="0"/>
              <a:t>senza</a:t>
            </a:r>
            <a:r>
              <a:rPr lang="en-US" sz="1800" dirty="0" smtClean="0"/>
              <a:t> </a:t>
            </a:r>
            <a:r>
              <a:rPr lang="en-US" sz="1800" dirty="0" err="1" smtClean="0"/>
              <a:t>adesione</a:t>
            </a:r>
            <a:r>
              <a:rPr lang="en-US" sz="1800" dirty="0" smtClean="0"/>
              <a:t> </a:t>
            </a:r>
            <a:r>
              <a:rPr lang="en-US" sz="1800" dirty="0" err="1" smtClean="0"/>
              <a:t>alle</a:t>
            </a:r>
            <a:r>
              <a:rPr lang="en-US" sz="1800" dirty="0" smtClean="0"/>
              <a:t> mete </a:t>
            </a:r>
            <a:r>
              <a:rPr lang="en-US" sz="1800" dirty="0" err="1" smtClean="0"/>
              <a:t>sociali</a:t>
            </a:r>
            <a:r>
              <a:rPr lang="en-US" sz="1800" dirty="0" smtClean="0"/>
              <a:t>.</a:t>
            </a:r>
          </a:p>
          <a:p>
            <a:pPr lvl="2">
              <a:defRPr/>
            </a:pPr>
            <a:r>
              <a:rPr lang="en-US" sz="1800" i="1" dirty="0" err="1" smtClean="0"/>
              <a:t>Ritirata</a:t>
            </a:r>
            <a:r>
              <a:rPr lang="en-US" sz="1800" dirty="0" smtClean="0"/>
              <a:t>: </a:t>
            </a:r>
            <a:r>
              <a:rPr lang="en-US" sz="1800" dirty="0" err="1" smtClean="0"/>
              <a:t>l’isolamento</a:t>
            </a:r>
            <a:r>
              <a:rPr lang="en-US" sz="1800" dirty="0" smtClean="0"/>
              <a:t> e </a:t>
            </a:r>
            <a:r>
              <a:rPr lang="en-US" sz="1800" dirty="0" err="1" smtClean="0"/>
              <a:t>il</a:t>
            </a:r>
            <a:r>
              <a:rPr lang="en-US" sz="1800" dirty="0" smtClean="0"/>
              <a:t> </a:t>
            </a:r>
            <a:r>
              <a:rPr lang="en-US" sz="1800" dirty="0" err="1" smtClean="0"/>
              <a:t>ritiro</a:t>
            </a:r>
            <a:r>
              <a:rPr lang="en-US" sz="1800" dirty="0" smtClean="0"/>
              <a:t> </a:t>
            </a:r>
            <a:r>
              <a:rPr lang="en-US" sz="1800" dirty="0" err="1" smtClean="0"/>
              <a:t>che</a:t>
            </a:r>
            <a:r>
              <a:rPr lang="en-US" sz="1800" dirty="0" smtClean="0"/>
              <a:t> </a:t>
            </a:r>
            <a:r>
              <a:rPr lang="en-US" sz="1800" dirty="0" err="1" smtClean="0"/>
              <a:t>derivano</a:t>
            </a:r>
            <a:r>
              <a:rPr lang="en-US" sz="1800" dirty="0" smtClean="0"/>
              <a:t> </a:t>
            </a:r>
            <a:r>
              <a:rPr lang="en-US" sz="1800" dirty="0" err="1" smtClean="0"/>
              <a:t>dalla</a:t>
            </a:r>
            <a:r>
              <a:rPr lang="en-US" sz="1800" dirty="0" smtClean="0"/>
              <a:t> </a:t>
            </a:r>
            <a:r>
              <a:rPr lang="en-US" sz="1800" dirty="0" err="1" smtClean="0"/>
              <a:t>mancanza</a:t>
            </a:r>
            <a:r>
              <a:rPr lang="en-US" sz="1800" dirty="0" smtClean="0"/>
              <a:t> </a:t>
            </a:r>
            <a:r>
              <a:rPr lang="en-US" sz="1800" dirty="0" err="1" smtClean="0"/>
              <a:t>di</a:t>
            </a:r>
            <a:r>
              <a:rPr lang="en-US" sz="1800" dirty="0" smtClean="0"/>
              <a:t> </a:t>
            </a:r>
            <a:r>
              <a:rPr lang="en-US" sz="1800" dirty="0" err="1" smtClean="0"/>
              <a:t>accesso</a:t>
            </a:r>
            <a:r>
              <a:rPr lang="en-US" sz="1800" dirty="0" smtClean="0"/>
              <a:t> </a:t>
            </a:r>
            <a:r>
              <a:rPr lang="en-US" sz="1800" dirty="0" err="1" smtClean="0"/>
              <a:t>ai</a:t>
            </a:r>
            <a:r>
              <a:rPr lang="en-US" sz="1800" dirty="0" smtClean="0"/>
              <a:t> </a:t>
            </a:r>
            <a:r>
              <a:rPr lang="en-US" sz="1800" dirty="0" err="1" smtClean="0"/>
              <a:t>mezzi</a:t>
            </a:r>
            <a:r>
              <a:rPr lang="en-US" sz="1800" dirty="0" smtClean="0"/>
              <a:t> e </a:t>
            </a:r>
            <a:r>
              <a:rPr lang="en-US" sz="1800" dirty="0" err="1" smtClean="0"/>
              <a:t>dal</a:t>
            </a:r>
            <a:r>
              <a:rPr lang="en-US" sz="1800" dirty="0" smtClean="0"/>
              <a:t> </a:t>
            </a:r>
            <a:r>
              <a:rPr lang="en-US" sz="1800" dirty="0" err="1" smtClean="0"/>
              <a:t>rifiuto</a:t>
            </a:r>
            <a:r>
              <a:rPr lang="en-US" sz="1800" dirty="0" smtClean="0"/>
              <a:t> </a:t>
            </a:r>
            <a:r>
              <a:rPr lang="en-US" sz="1800" dirty="0" err="1" smtClean="0"/>
              <a:t>delle</a:t>
            </a:r>
            <a:r>
              <a:rPr lang="en-US" sz="1800" dirty="0" smtClean="0"/>
              <a:t> mete </a:t>
            </a:r>
            <a:r>
              <a:rPr lang="en-US" sz="1800" dirty="0" err="1" smtClean="0"/>
              <a:t>sociali</a:t>
            </a:r>
            <a:r>
              <a:rPr lang="en-US" sz="1800" dirty="0" smtClean="0"/>
              <a:t>.</a:t>
            </a:r>
          </a:p>
          <a:p>
            <a:pPr lvl="2">
              <a:defRPr/>
            </a:pPr>
            <a:r>
              <a:rPr lang="en-US" sz="1800" i="1" dirty="0" err="1" smtClean="0"/>
              <a:t>Ribellione</a:t>
            </a:r>
            <a:r>
              <a:rPr lang="en-US" sz="1800" dirty="0" smtClean="0"/>
              <a:t>: </a:t>
            </a:r>
            <a:r>
              <a:rPr lang="en-US" sz="1800" dirty="0" err="1" smtClean="0"/>
              <a:t>creazione</a:t>
            </a:r>
            <a:r>
              <a:rPr lang="en-US" sz="1800" dirty="0" smtClean="0"/>
              <a:t> </a:t>
            </a:r>
            <a:r>
              <a:rPr lang="en-US" sz="1800" dirty="0" err="1" smtClean="0"/>
              <a:t>di</a:t>
            </a:r>
            <a:r>
              <a:rPr lang="en-US" sz="1800" dirty="0" smtClean="0"/>
              <a:t> </a:t>
            </a:r>
            <a:r>
              <a:rPr lang="en-US" sz="1800" dirty="0" err="1" smtClean="0"/>
              <a:t>nuove</a:t>
            </a:r>
            <a:r>
              <a:rPr lang="en-US" sz="1800" dirty="0" smtClean="0"/>
              <a:t> mete </a:t>
            </a:r>
            <a:r>
              <a:rPr lang="en-US" sz="1800" dirty="0" err="1" smtClean="0"/>
              <a:t>sociali</a:t>
            </a:r>
            <a:r>
              <a:rPr lang="en-US" sz="1800" dirty="0" smtClean="0"/>
              <a:t> e </a:t>
            </a:r>
            <a:r>
              <a:rPr lang="en-US" sz="1800" dirty="0" err="1" smtClean="0"/>
              <a:t>di</a:t>
            </a:r>
            <a:r>
              <a:rPr lang="en-US" sz="1800" dirty="0" smtClean="0"/>
              <a:t> </a:t>
            </a:r>
            <a:r>
              <a:rPr lang="en-US" sz="1800" dirty="0" err="1" smtClean="0"/>
              <a:t>nuovi</a:t>
            </a:r>
            <a:r>
              <a:rPr lang="en-US" sz="1800" dirty="0" smtClean="0"/>
              <a:t> </a:t>
            </a:r>
            <a:r>
              <a:rPr lang="en-US" sz="1800" dirty="0" err="1" smtClean="0"/>
              <a:t>mezzi</a:t>
            </a:r>
            <a:r>
              <a:rPr lang="en-US" sz="1800" dirty="0" smtClean="0"/>
              <a:t> per </a:t>
            </a:r>
            <a:r>
              <a:rPr lang="en-US" sz="1800" dirty="0" err="1" smtClean="0"/>
              <a:t>raggiungerli</a:t>
            </a:r>
            <a:r>
              <a:rPr lang="en-US" sz="1800" dirty="0" smtClean="0"/>
              <a:t>.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3A6056E-CA6F-4A3B-94C2-9134BA10E63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19200" y="4953000"/>
            <a:ext cx="7239000" cy="11918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 smtClean="0"/>
              <a:t>Teoria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delle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tensioni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strutturali</a:t>
            </a:r>
            <a:endParaRPr lang="en-US" sz="1600" b="1" dirty="0"/>
          </a:p>
          <a:p>
            <a:pPr>
              <a:defRPr/>
            </a:pPr>
            <a:r>
              <a:rPr lang="en-US" sz="1600" dirty="0" smtClean="0"/>
              <a:t>La </a:t>
            </a:r>
            <a:r>
              <a:rPr lang="en-US" sz="1600" dirty="0" err="1" smtClean="0"/>
              <a:t>tensione</a:t>
            </a:r>
            <a:r>
              <a:rPr lang="en-US" sz="1600" dirty="0" smtClean="0"/>
              <a:t> o la </a:t>
            </a:r>
            <a:r>
              <a:rPr lang="en-US" sz="1600" dirty="0" err="1" smtClean="0"/>
              <a:t>pressione</a:t>
            </a:r>
            <a:r>
              <a:rPr lang="en-US" sz="1600" dirty="0" smtClean="0"/>
              <a:t> </a:t>
            </a:r>
            <a:r>
              <a:rPr lang="en-US" sz="1600" dirty="0" err="1" smtClean="0"/>
              <a:t>che</a:t>
            </a:r>
            <a:r>
              <a:rPr lang="en-US" sz="1600" dirty="0" smtClean="0"/>
              <a:t> </a:t>
            </a:r>
            <a:r>
              <a:rPr lang="en-US" sz="1600" dirty="0" err="1" smtClean="0"/>
              <a:t>deriva</a:t>
            </a:r>
            <a:r>
              <a:rPr lang="en-US" sz="1600" dirty="0" smtClean="0"/>
              <a:t> </a:t>
            </a:r>
            <a:r>
              <a:rPr lang="en-US" sz="1600" dirty="0" err="1" smtClean="0"/>
              <a:t>dalla</a:t>
            </a:r>
            <a:r>
              <a:rPr lang="en-US" sz="1600" dirty="0" smtClean="0"/>
              <a:t> </a:t>
            </a:r>
            <a:r>
              <a:rPr lang="en-US" sz="1600" dirty="0" err="1" smtClean="0"/>
              <a:t>scarsità</a:t>
            </a:r>
            <a:r>
              <a:rPr lang="en-US" sz="1600" dirty="0" smtClean="0"/>
              <a:t> </a:t>
            </a:r>
            <a:r>
              <a:rPr lang="en-US" sz="1600" dirty="0" err="1" smtClean="0"/>
              <a:t>dei</a:t>
            </a:r>
            <a:r>
              <a:rPr lang="en-US" sz="1600" dirty="0" smtClean="0"/>
              <a:t> </a:t>
            </a:r>
            <a:r>
              <a:rPr lang="en-US" sz="1600" dirty="0" err="1" smtClean="0"/>
              <a:t>mezzi</a:t>
            </a:r>
            <a:r>
              <a:rPr lang="en-US" sz="1600" dirty="0" smtClean="0"/>
              <a:t> </a:t>
            </a:r>
            <a:r>
              <a:rPr lang="en-US" sz="1600" dirty="0" err="1" smtClean="0"/>
              <a:t>disponibili</a:t>
            </a:r>
            <a:r>
              <a:rPr lang="en-US" sz="1600" dirty="0" smtClean="0"/>
              <a:t> per </a:t>
            </a:r>
            <a:r>
              <a:rPr lang="en-US" sz="1600" dirty="0" err="1" smtClean="0"/>
              <a:t>raggiungere</a:t>
            </a:r>
            <a:r>
              <a:rPr lang="en-US" sz="1600" dirty="0" smtClean="0"/>
              <a:t> mete </a:t>
            </a:r>
            <a:r>
              <a:rPr lang="en-US" sz="1600" dirty="0" err="1" smtClean="0"/>
              <a:t>culturalmente</a:t>
            </a:r>
            <a:r>
              <a:rPr lang="en-US" sz="1600" dirty="0" smtClean="0"/>
              <a:t> definite, conduce a </a:t>
            </a:r>
            <a:r>
              <a:rPr lang="en-US" sz="1600" dirty="0" err="1" smtClean="0"/>
              <a:t>mettere</a:t>
            </a:r>
            <a:r>
              <a:rPr lang="en-US" sz="1600" dirty="0" smtClean="0"/>
              <a:t> in </a:t>
            </a:r>
            <a:r>
              <a:rPr lang="en-US" sz="1600" dirty="0" err="1" smtClean="0"/>
              <a:t>atto</a:t>
            </a:r>
            <a:r>
              <a:rPr lang="en-US" sz="1600" dirty="0" smtClean="0"/>
              <a:t> </a:t>
            </a:r>
            <a:r>
              <a:rPr lang="en-US" sz="1600" dirty="0" err="1" smtClean="0"/>
              <a:t>comportamenti</a:t>
            </a:r>
            <a:r>
              <a:rPr lang="en-US" sz="1600" dirty="0" smtClean="0"/>
              <a:t> </a:t>
            </a:r>
            <a:r>
              <a:rPr lang="en-US" sz="1600" dirty="0" err="1" smtClean="0"/>
              <a:t>devianti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2013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600" b="1" smtClean="0"/>
              <a:t>Teorie sociologiche funzionaliste: Merton</a:t>
            </a:r>
            <a:br>
              <a:rPr lang="it-IT" sz="3600" b="1" smtClean="0"/>
            </a:br>
            <a:endParaRPr lang="it-IT" sz="3600" b="1" smtClean="0"/>
          </a:p>
        </p:txBody>
      </p:sp>
      <p:graphicFrame>
        <p:nvGraphicFramePr>
          <p:cNvPr id="21546" name="Group 42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76802"/>
        </p:xfrm>
        <a:graphic>
          <a:graphicData uri="http://schemas.openxmlformats.org/drawingml/2006/table">
            <a:tbl>
              <a:tblPr/>
              <a:tblGrid>
                <a:gridCol w="3429000"/>
                <a:gridCol w="2057400"/>
                <a:gridCol w="2743200"/>
              </a:tblGrid>
              <a:tr h="1087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Modi di adattamento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Mete culturali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Mezzi istituzionalizzati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8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Conformità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7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Innovazione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–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7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Ritualismo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–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7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Rinuncia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–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–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8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Ribellione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976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 err="1" smtClean="0"/>
              <a:t>Cultura</a:t>
            </a:r>
            <a:r>
              <a:rPr lang="en-US" sz="4000" dirty="0" smtClean="0"/>
              <a:t> e </a:t>
            </a:r>
            <a:r>
              <a:rPr lang="en-US" sz="4000" dirty="0" err="1" smtClean="0"/>
              <a:t>devianza</a:t>
            </a:r>
            <a:r>
              <a:rPr lang="en-US" sz="4000" dirty="0" smtClean="0"/>
              <a:t>: </a:t>
            </a:r>
            <a:br>
              <a:rPr lang="en-US" sz="4000" dirty="0" smtClean="0"/>
            </a:br>
            <a:r>
              <a:rPr lang="en-US" sz="4000" dirty="0" smtClean="0"/>
              <a:t>i </a:t>
            </a:r>
            <a:r>
              <a:rPr lang="en-US" sz="4000" dirty="0" err="1" smtClean="0"/>
              <a:t>corpi</a:t>
            </a:r>
            <a:r>
              <a:rPr lang="en-US" sz="4000" dirty="0" smtClean="0"/>
              <a:t> </a:t>
            </a:r>
            <a:r>
              <a:rPr lang="en-US" sz="4000" dirty="0" err="1" smtClean="0"/>
              <a:t>devianti</a:t>
            </a:r>
            <a:endParaRPr lang="en-US" sz="4000" dirty="0" smtClean="0"/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Peso del </a:t>
            </a:r>
            <a:r>
              <a:rPr lang="en-US" dirty="0" err="1" smtClean="0"/>
              <a:t>corpo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Modellamento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corpi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Ripensare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corpo</a:t>
            </a:r>
            <a:r>
              <a:rPr lang="en-US" dirty="0" smtClean="0"/>
              <a:t> </a:t>
            </a:r>
            <a:r>
              <a:rPr lang="en-US" dirty="0" err="1" smtClean="0"/>
              <a:t>disabile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592DA5F-3538-4994-B8FE-341FA8A85DC8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3548063"/>
            <a:ext cx="5867400" cy="71913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Ultraconformismo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Attenersi</a:t>
            </a:r>
            <a:r>
              <a:rPr lang="en-US" dirty="0" smtClean="0"/>
              <a:t> in </a:t>
            </a:r>
            <a:r>
              <a:rPr lang="en-US" dirty="0" err="1" smtClean="0"/>
              <a:t>modo</a:t>
            </a:r>
            <a:r>
              <a:rPr lang="en-US" dirty="0" smtClean="0"/>
              <a:t> </a:t>
            </a:r>
            <a:r>
              <a:rPr lang="en-US" dirty="0" err="1" smtClean="0"/>
              <a:t>estremo</a:t>
            </a:r>
            <a:r>
              <a:rPr lang="en-US" dirty="0" smtClean="0"/>
              <a:t> </a:t>
            </a:r>
            <a:r>
              <a:rPr lang="en-US" dirty="0" err="1" smtClean="0"/>
              <a:t>alle</a:t>
            </a:r>
            <a:r>
              <a:rPr lang="en-US" dirty="0" smtClean="0"/>
              <a:t> </a:t>
            </a:r>
            <a:r>
              <a:rPr lang="en-US" dirty="0" err="1" smtClean="0"/>
              <a:t>aspettative</a:t>
            </a:r>
            <a:r>
              <a:rPr lang="en-US" dirty="0" smtClean="0"/>
              <a:t> </a:t>
            </a:r>
            <a:r>
              <a:rPr lang="en-US" dirty="0" err="1" smtClean="0"/>
              <a:t>culturali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2000" y="4538663"/>
            <a:ext cx="30480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Devianza</a:t>
            </a:r>
            <a:r>
              <a:rPr lang="en-US" b="1" dirty="0" smtClean="0"/>
              <a:t> </a:t>
            </a:r>
            <a:r>
              <a:rPr lang="en-US" b="1" dirty="0" err="1" smtClean="0"/>
              <a:t>positiva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Atteggiamento</a:t>
            </a:r>
            <a:r>
              <a:rPr lang="en-US" dirty="0" smtClean="0"/>
              <a:t> </a:t>
            </a:r>
            <a:r>
              <a:rPr lang="en-US" dirty="0" err="1" smtClean="0"/>
              <a:t>ultraconformista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riceve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risposta</a:t>
            </a:r>
            <a:r>
              <a:rPr lang="en-US" dirty="0" smtClean="0"/>
              <a:t> </a:t>
            </a:r>
            <a:r>
              <a:rPr lang="en-US" dirty="0" err="1" smtClean="0"/>
              <a:t>positiva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4495800"/>
            <a:ext cx="38100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Normalizzazione</a:t>
            </a:r>
            <a:endParaRPr lang="en-US" b="1" dirty="0"/>
          </a:p>
          <a:p>
            <a:pPr>
              <a:defRPr/>
            </a:pPr>
            <a:r>
              <a:rPr lang="en-US" dirty="0" smtClean="0"/>
              <a:t>Un </a:t>
            </a:r>
            <a:r>
              <a:rPr lang="en-US" dirty="0" err="1" smtClean="0"/>
              <a:t>mutamento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norme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 </a:t>
            </a:r>
            <a:r>
              <a:rPr lang="en-US" dirty="0" err="1" smtClean="0"/>
              <a:t>mediante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quale</a:t>
            </a:r>
            <a:r>
              <a:rPr lang="en-US" dirty="0" smtClean="0"/>
              <a:t> un </a:t>
            </a:r>
            <a:r>
              <a:rPr lang="en-US" dirty="0" err="1" smtClean="0"/>
              <a:t>comportamento</a:t>
            </a:r>
            <a:r>
              <a:rPr lang="en-US" dirty="0" smtClean="0"/>
              <a:t> prima </a:t>
            </a:r>
            <a:r>
              <a:rPr lang="en-US" dirty="0" err="1" smtClean="0"/>
              <a:t>definito</a:t>
            </a:r>
            <a:r>
              <a:rPr lang="en-US" dirty="0" smtClean="0"/>
              <a:t> come </a:t>
            </a:r>
            <a:r>
              <a:rPr lang="en-US" dirty="0" err="1" smtClean="0"/>
              <a:t>deviante</a:t>
            </a:r>
            <a:r>
              <a:rPr lang="en-US" dirty="0" smtClean="0"/>
              <a:t> è </a:t>
            </a:r>
            <a:r>
              <a:rPr lang="en-US" dirty="0" err="1" smtClean="0"/>
              <a:t>ora</a:t>
            </a:r>
            <a:r>
              <a:rPr lang="en-US" dirty="0" smtClean="0"/>
              <a:t> </a:t>
            </a:r>
            <a:r>
              <a:rPr lang="en-US" dirty="0" err="1" smtClean="0"/>
              <a:t>accettato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4124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 smtClean="0"/>
              <a:t>Potere</a:t>
            </a:r>
            <a:r>
              <a:rPr lang="en-US" dirty="0" smtClean="0"/>
              <a:t> e </a:t>
            </a:r>
            <a:r>
              <a:rPr lang="en-US" dirty="0" err="1" smtClean="0"/>
              <a:t>devianza</a:t>
            </a:r>
            <a:endParaRPr lang="en-US" dirty="0" smtClean="0"/>
          </a:p>
        </p:txBody>
      </p:sp>
      <p:sp>
        <p:nvSpPr>
          <p:cNvPr id="2457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571500" lvl="2"/>
            <a:r>
              <a:rPr lang="en-US" dirty="0" smtClean="0"/>
              <a:t>Il </a:t>
            </a:r>
            <a:r>
              <a:rPr lang="en-US" dirty="0" err="1" smtClean="0"/>
              <a:t>potere</a:t>
            </a:r>
            <a:r>
              <a:rPr lang="en-US" dirty="0" smtClean="0"/>
              <a:t> è </a:t>
            </a:r>
            <a:r>
              <a:rPr lang="en-US" dirty="0" err="1" smtClean="0"/>
              <a:t>connesso</a:t>
            </a:r>
            <a:r>
              <a:rPr lang="en-US" dirty="0" smtClean="0"/>
              <a:t> </a:t>
            </a:r>
            <a:r>
              <a:rPr lang="en-US" dirty="0" err="1" smtClean="0"/>
              <a:t>alla</a:t>
            </a:r>
            <a:r>
              <a:rPr lang="en-US" dirty="0" smtClean="0"/>
              <a:t> </a:t>
            </a:r>
            <a:r>
              <a:rPr lang="en-US" dirty="0" err="1" smtClean="0"/>
              <a:t>produzione</a:t>
            </a:r>
            <a:r>
              <a:rPr lang="en-US" dirty="0" smtClean="0"/>
              <a:t>\</a:t>
            </a:r>
            <a:r>
              <a:rPr lang="en-US" dirty="0" err="1" smtClean="0"/>
              <a:t>riproduzione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nostri</a:t>
            </a:r>
            <a:r>
              <a:rPr lang="en-US" dirty="0" smtClean="0"/>
              <a:t> </a:t>
            </a:r>
            <a:r>
              <a:rPr lang="en-US" dirty="0" err="1" smtClean="0"/>
              <a:t>assunti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base </a:t>
            </a:r>
            <a:r>
              <a:rPr lang="en-US" dirty="0" err="1" smtClean="0"/>
              <a:t>relativi</a:t>
            </a:r>
            <a:r>
              <a:rPr lang="en-US" dirty="0" smtClean="0"/>
              <a:t> a </a:t>
            </a:r>
            <a:r>
              <a:rPr lang="en-US" dirty="0" err="1" smtClean="0"/>
              <a:t>ciò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è </a:t>
            </a:r>
            <a:r>
              <a:rPr lang="en-US" dirty="0" err="1" smtClean="0"/>
              <a:t>normale</a:t>
            </a:r>
            <a:r>
              <a:rPr lang="en-US" dirty="0" smtClean="0"/>
              <a:t> e </a:t>
            </a:r>
            <a:r>
              <a:rPr lang="en-US" dirty="0" err="1" smtClean="0"/>
              <a:t>ciò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è </a:t>
            </a:r>
            <a:r>
              <a:rPr lang="en-US" dirty="0" err="1" smtClean="0"/>
              <a:t>deviante</a:t>
            </a:r>
            <a:r>
              <a:rPr lang="en-US" dirty="0" smtClean="0"/>
              <a:t>.</a:t>
            </a:r>
            <a:endParaRPr lang="en-US" sz="2200" dirty="0" smtClean="0"/>
          </a:p>
          <a:p>
            <a:pPr marL="571500" lvl="2"/>
            <a:r>
              <a:rPr lang="en-US" dirty="0" smtClean="0"/>
              <a:t>Il </a:t>
            </a:r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determina</a:t>
            </a:r>
            <a:r>
              <a:rPr lang="en-US" dirty="0" smtClean="0"/>
              <a:t> se e come le </a:t>
            </a:r>
            <a:r>
              <a:rPr lang="en-US" dirty="0" err="1" smtClean="0"/>
              <a:t>norme</a:t>
            </a:r>
            <a:r>
              <a:rPr lang="en-US" dirty="0" smtClean="0"/>
              <a:t> </a:t>
            </a:r>
            <a:r>
              <a:rPr lang="en-US" dirty="0" err="1" smtClean="0"/>
              <a:t>sono</a:t>
            </a:r>
            <a:r>
              <a:rPr lang="en-US" dirty="0" smtClean="0"/>
              <a:t> </a:t>
            </a:r>
            <a:r>
              <a:rPr lang="en-US" dirty="0" err="1" smtClean="0"/>
              <a:t>applicate</a:t>
            </a:r>
            <a:r>
              <a:rPr lang="en-US" dirty="0" smtClean="0"/>
              <a:t> 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comportamenti</a:t>
            </a:r>
            <a:r>
              <a:rPr lang="en-US" dirty="0" smtClean="0"/>
              <a:t> </a:t>
            </a:r>
            <a:r>
              <a:rPr lang="en-US" dirty="0" err="1" smtClean="0"/>
              <a:t>devianti</a:t>
            </a:r>
            <a:r>
              <a:rPr lang="en-US" dirty="0" smtClean="0"/>
              <a:t> </a:t>
            </a:r>
            <a:r>
              <a:rPr lang="en-US" dirty="0" err="1" smtClean="0"/>
              <a:t>repressi</a:t>
            </a:r>
            <a:r>
              <a:rPr lang="en-US" dirty="0" smtClean="0"/>
              <a:t>.</a:t>
            </a:r>
            <a:endParaRPr lang="en-US" sz="2200" dirty="0" smtClean="0"/>
          </a:p>
          <a:p>
            <a:pPr marL="571500" lvl="2"/>
            <a:r>
              <a:rPr lang="en-US" dirty="0" err="1" smtClean="0"/>
              <a:t>L’accesso</a:t>
            </a:r>
            <a:r>
              <a:rPr lang="en-US" dirty="0" smtClean="0"/>
              <a:t> al </a:t>
            </a:r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consente</a:t>
            </a:r>
            <a:r>
              <a:rPr lang="en-US" dirty="0" smtClean="0"/>
              <a:t> ad </a:t>
            </a:r>
            <a:r>
              <a:rPr lang="en-US" dirty="0" err="1" smtClean="0"/>
              <a:t>alcuni</a:t>
            </a:r>
            <a:r>
              <a:rPr lang="en-US" dirty="0" smtClean="0"/>
              <a:t> </a:t>
            </a:r>
            <a:r>
              <a:rPr lang="en-US" dirty="0" err="1" smtClean="0"/>
              <a:t>gruppi</a:t>
            </a:r>
            <a:r>
              <a:rPr lang="en-US" dirty="0" smtClean="0"/>
              <a:t> </a:t>
            </a:r>
            <a:r>
              <a:rPr lang="en-US" dirty="0" err="1" smtClean="0"/>
              <a:t>privilegiati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impegnarsi</a:t>
            </a:r>
            <a:r>
              <a:rPr lang="en-US" dirty="0" smtClean="0"/>
              <a:t> in </a:t>
            </a:r>
            <a:r>
              <a:rPr lang="en-US" dirty="0" err="1" smtClean="0"/>
              <a:t>specifiche</a:t>
            </a:r>
            <a:r>
              <a:rPr lang="en-US" dirty="0" smtClean="0"/>
              <a:t> </a:t>
            </a:r>
            <a:r>
              <a:rPr lang="en-US" dirty="0" err="1" smtClean="0"/>
              <a:t>forme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devianza</a:t>
            </a:r>
            <a:r>
              <a:rPr lang="en-US" dirty="0" smtClean="0"/>
              <a:t>.</a:t>
            </a:r>
            <a:endParaRPr lang="en-US" sz="22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E902B90-7491-4633-BDA0-C48B7E771DC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10000" y="4572000"/>
            <a:ext cx="4648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Crimini</a:t>
            </a:r>
            <a:r>
              <a:rPr lang="en-US" b="1" dirty="0" smtClean="0"/>
              <a:t> </a:t>
            </a:r>
            <a:r>
              <a:rPr lang="en-US" b="1" dirty="0" err="1" smtClean="0"/>
              <a:t>dei</a:t>
            </a:r>
            <a:r>
              <a:rPr lang="en-US" b="1" dirty="0" smtClean="0"/>
              <a:t> “</a:t>
            </a:r>
            <a:r>
              <a:rPr lang="en-US" b="1" dirty="0" err="1" smtClean="0"/>
              <a:t>colletti</a:t>
            </a:r>
            <a:r>
              <a:rPr lang="en-US" b="1" dirty="0" smtClean="0"/>
              <a:t> </a:t>
            </a:r>
            <a:r>
              <a:rPr lang="en-US" b="1" dirty="0" err="1" smtClean="0"/>
              <a:t>bianchi</a:t>
            </a:r>
            <a:r>
              <a:rPr lang="en-US" b="1" dirty="0" smtClean="0"/>
              <a:t>”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Crimini</a:t>
            </a:r>
            <a:r>
              <a:rPr lang="en-US" dirty="0" smtClean="0"/>
              <a:t> </a:t>
            </a:r>
            <a:r>
              <a:rPr lang="en-US" dirty="0" err="1" smtClean="0"/>
              <a:t>commessi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persone</a:t>
            </a:r>
            <a:r>
              <a:rPr lang="en-US" dirty="0" smtClean="0"/>
              <a:t> </a:t>
            </a:r>
            <a:r>
              <a:rPr lang="en-US" dirty="0" err="1" smtClean="0"/>
              <a:t>dotate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un </a:t>
            </a:r>
            <a:r>
              <a:rPr lang="en-US" dirty="0" err="1" smtClean="0"/>
              <a:t>elevato</a:t>
            </a:r>
            <a:r>
              <a:rPr lang="en-US" dirty="0" smtClean="0"/>
              <a:t> status </a:t>
            </a:r>
            <a:r>
              <a:rPr lang="en-US" dirty="0" err="1" smtClean="0"/>
              <a:t>sociale</a:t>
            </a:r>
            <a:r>
              <a:rPr lang="en-US" dirty="0" smtClean="0"/>
              <a:t>, </a:t>
            </a:r>
            <a:r>
              <a:rPr lang="en-US" dirty="0" err="1" smtClean="0"/>
              <a:t>nell’esercizio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loro</a:t>
            </a:r>
            <a:r>
              <a:rPr lang="en-US" dirty="0" smtClean="0"/>
              <a:t> </a:t>
            </a:r>
            <a:r>
              <a:rPr lang="en-US" dirty="0" err="1" smtClean="0"/>
              <a:t>professioni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82201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 smtClean="0"/>
              <a:t>Controllo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 e </a:t>
            </a:r>
            <a:r>
              <a:rPr lang="en-US" dirty="0" err="1" smtClean="0"/>
              <a:t>devianza</a:t>
            </a:r>
            <a:endParaRPr lang="en-US" dirty="0" smtClean="0"/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400" dirty="0" err="1" smtClean="0"/>
              <a:t>Controllo</a:t>
            </a:r>
            <a:r>
              <a:rPr lang="en-US" sz="2400" dirty="0" smtClean="0"/>
              <a:t> </a:t>
            </a:r>
            <a:r>
              <a:rPr lang="en-US" sz="2400" dirty="0" err="1" smtClean="0"/>
              <a:t>interno</a:t>
            </a:r>
            <a:r>
              <a:rPr lang="en-US" sz="2400" dirty="0" smtClean="0"/>
              <a:t>: </a:t>
            </a:r>
            <a:r>
              <a:rPr lang="en-US" sz="2400" dirty="0" err="1" smtClean="0"/>
              <a:t>socializzazione</a:t>
            </a:r>
            <a:endParaRPr lang="en-US" sz="2400" dirty="0" smtClean="0"/>
          </a:p>
          <a:p>
            <a:r>
              <a:rPr lang="en-US" sz="2400" dirty="0" err="1" smtClean="0"/>
              <a:t>Pressioni</a:t>
            </a:r>
            <a:r>
              <a:rPr lang="en-US" sz="2400" dirty="0" smtClean="0"/>
              <a:t> </a:t>
            </a:r>
            <a:r>
              <a:rPr lang="en-US" sz="2400" dirty="0" err="1" smtClean="0"/>
              <a:t>esterne</a:t>
            </a:r>
            <a:r>
              <a:rPr lang="en-US" sz="2400" dirty="0" smtClean="0"/>
              <a:t>: la </a:t>
            </a:r>
            <a:r>
              <a:rPr lang="en-US" sz="2400" dirty="0" err="1" smtClean="0"/>
              <a:t>teoria</a:t>
            </a:r>
            <a:r>
              <a:rPr lang="en-US" sz="2400" dirty="0" smtClean="0"/>
              <a:t> del </a:t>
            </a:r>
            <a:r>
              <a:rPr lang="en-US" sz="2400" dirty="0" err="1" smtClean="0"/>
              <a:t>controllo</a:t>
            </a:r>
            <a:r>
              <a:rPr lang="en-US" sz="2400" dirty="0" smtClean="0"/>
              <a:t>.</a:t>
            </a:r>
            <a:endParaRPr lang="en-US" sz="2300" dirty="0" smtClean="0"/>
          </a:p>
          <a:p>
            <a:pPr lvl="2"/>
            <a:r>
              <a:rPr lang="en-US" dirty="0" err="1" smtClean="0"/>
              <a:t>Gli</a:t>
            </a:r>
            <a:r>
              <a:rPr lang="en-US" dirty="0" smtClean="0"/>
              <a:t> </a:t>
            </a:r>
            <a:r>
              <a:rPr lang="en-US" dirty="0" err="1" smtClean="0"/>
              <a:t>agenti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socializzazione</a:t>
            </a:r>
            <a:r>
              <a:rPr lang="en-US" dirty="0" smtClean="0"/>
              <a:t> </a:t>
            </a:r>
            <a:r>
              <a:rPr lang="en-US" dirty="0" err="1" smtClean="0"/>
              <a:t>sono</a:t>
            </a:r>
            <a:r>
              <a:rPr lang="en-US" dirty="0" smtClean="0"/>
              <a:t> </a:t>
            </a:r>
            <a:r>
              <a:rPr lang="en-US" dirty="0" err="1" smtClean="0"/>
              <a:t>anche</a:t>
            </a:r>
            <a:r>
              <a:rPr lang="en-US" dirty="0" smtClean="0"/>
              <a:t> </a:t>
            </a:r>
            <a:r>
              <a:rPr lang="en-US" dirty="0" err="1" smtClean="0"/>
              <a:t>agenzie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controllo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 (non vale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viceversa</a:t>
            </a:r>
            <a:r>
              <a:rPr lang="en-US" dirty="0" smtClean="0"/>
              <a:t>).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C85858F-13D7-4406-886E-E507FB979B2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3581400"/>
            <a:ext cx="3962400" cy="9194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 smtClean="0"/>
              <a:t>Controllo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sociale</a:t>
            </a:r>
            <a:endParaRPr lang="en-US" sz="1600" b="1" dirty="0"/>
          </a:p>
          <a:p>
            <a:pPr>
              <a:defRPr/>
            </a:pPr>
            <a:r>
              <a:rPr lang="en-US" sz="1600" dirty="0" err="1" smtClean="0"/>
              <a:t>L’insieme</a:t>
            </a:r>
            <a:r>
              <a:rPr lang="en-US" sz="1600" dirty="0" smtClean="0"/>
              <a:t> </a:t>
            </a:r>
            <a:r>
              <a:rPr lang="en-US" sz="1600" dirty="0" err="1" smtClean="0"/>
              <a:t>degli</a:t>
            </a:r>
            <a:r>
              <a:rPr lang="en-US" sz="1600" dirty="0" smtClean="0"/>
              <a:t> </a:t>
            </a:r>
            <a:r>
              <a:rPr lang="en-US" sz="1600" dirty="0" err="1" smtClean="0"/>
              <a:t>incentivi</a:t>
            </a:r>
            <a:r>
              <a:rPr lang="en-US" sz="1600" dirty="0" smtClean="0"/>
              <a:t> e </a:t>
            </a:r>
            <a:r>
              <a:rPr lang="en-US" sz="1600" dirty="0" err="1" smtClean="0"/>
              <a:t>delle</a:t>
            </a:r>
            <a:r>
              <a:rPr lang="en-US" sz="1600" dirty="0" smtClean="0"/>
              <a:t> </a:t>
            </a:r>
            <a:r>
              <a:rPr lang="en-US" sz="1600" dirty="0" err="1" smtClean="0"/>
              <a:t>punizioni</a:t>
            </a:r>
            <a:r>
              <a:rPr lang="en-US" sz="1600" dirty="0" smtClean="0"/>
              <a:t> </a:t>
            </a:r>
            <a:r>
              <a:rPr lang="en-US" sz="1600" dirty="0" err="1" smtClean="0"/>
              <a:t>che</a:t>
            </a:r>
            <a:r>
              <a:rPr lang="en-US" sz="1600" dirty="0" smtClean="0"/>
              <a:t> </a:t>
            </a:r>
            <a:r>
              <a:rPr lang="en-US" sz="1600" dirty="0" err="1" smtClean="0"/>
              <a:t>assicurano</a:t>
            </a:r>
            <a:r>
              <a:rPr lang="en-US" sz="1600" dirty="0" smtClean="0"/>
              <a:t> la </a:t>
            </a:r>
            <a:r>
              <a:rPr lang="en-US" sz="1600" dirty="0" err="1" smtClean="0"/>
              <a:t>conformità</a:t>
            </a:r>
            <a:r>
              <a:rPr lang="en-US" sz="1600" dirty="0" smtClean="0"/>
              <a:t> </a:t>
            </a:r>
            <a:r>
              <a:rPr lang="en-US" sz="1600" dirty="0" err="1" smtClean="0"/>
              <a:t>alle</a:t>
            </a:r>
            <a:r>
              <a:rPr lang="en-US" sz="1600" dirty="0" smtClean="0"/>
              <a:t> </a:t>
            </a:r>
            <a:r>
              <a:rPr lang="en-US" sz="1600" dirty="0" err="1" smtClean="0"/>
              <a:t>norme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990600" y="5181600"/>
            <a:ext cx="6629400" cy="9194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 smtClean="0"/>
              <a:t>Agenzie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controllo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sociale</a:t>
            </a:r>
            <a:endParaRPr lang="en-US" sz="1600" b="1" dirty="0"/>
          </a:p>
          <a:p>
            <a:pPr>
              <a:defRPr/>
            </a:pPr>
            <a:r>
              <a:rPr lang="en-US" sz="1600" dirty="0" smtClean="0"/>
              <a:t>Le </a:t>
            </a:r>
            <a:r>
              <a:rPr lang="en-US" sz="1600" dirty="0" err="1" smtClean="0"/>
              <a:t>istituzioni</a:t>
            </a:r>
            <a:r>
              <a:rPr lang="en-US" sz="1600" dirty="0" smtClean="0"/>
              <a:t> </a:t>
            </a:r>
            <a:r>
              <a:rPr lang="en-US" sz="1600" dirty="0" err="1" smtClean="0"/>
              <a:t>sociali</a:t>
            </a:r>
            <a:r>
              <a:rPr lang="en-US" sz="1600" dirty="0" smtClean="0"/>
              <a:t> </a:t>
            </a:r>
            <a:r>
              <a:rPr lang="en-US" sz="1600" dirty="0" err="1" smtClean="0"/>
              <a:t>che</a:t>
            </a:r>
            <a:r>
              <a:rPr lang="en-US" sz="1600" dirty="0" smtClean="0"/>
              <a:t> </a:t>
            </a:r>
            <a:r>
              <a:rPr lang="en-US" sz="1600" dirty="0" err="1" smtClean="0"/>
              <a:t>rinforzano</a:t>
            </a:r>
            <a:r>
              <a:rPr lang="en-US" sz="1600" dirty="0" smtClean="0"/>
              <a:t> </a:t>
            </a:r>
            <a:r>
              <a:rPr lang="en-US" sz="1600" dirty="0" err="1" smtClean="0"/>
              <a:t>norme</a:t>
            </a:r>
            <a:r>
              <a:rPr lang="en-US" sz="1600" dirty="0" smtClean="0"/>
              <a:t> e </a:t>
            </a:r>
            <a:r>
              <a:rPr lang="en-US" sz="1600" dirty="0" err="1" smtClean="0"/>
              <a:t>valori</a:t>
            </a:r>
            <a:r>
              <a:rPr lang="en-US" sz="1600" dirty="0" smtClean="0"/>
              <a:t> </a:t>
            </a:r>
            <a:r>
              <a:rPr lang="en-US" sz="1600" dirty="0" err="1" smtClean="0"/>
              <a:t>nel</a:t>
            </a:r>
            <a:r>
              <a:rPr lang="en-US" sz="1600" dirty="0" smtClean="0"/>
              <a:t> </a:t>
            </a:r>
            <a:r>
              <a:rPr lang="en-US" sz="1600" dirty="0" err="1" smtClean="0"/>
              <a:t>tentativo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</a:t>
            </a:r>
            <a:r>
              <a:rPr lang="en-US" sz="1600" dirty="0" err="1" smtClean="0"/>
              <a:t>prevenire</a:t>
            </a:r>
            <a:r>
              <a:rPr lang="en-US" sz="1600" dirty="0" smtClean="0"/>
              <a:t> la </a:t>
            </a:r>
            <a:r>
              <a:rPr lang="en-US" sz="1600" dirty="0" err="1" smtClean="0"/>
              <a:t>devianza</a:t>
            </a:r>
            <a:r>
              <a:rPr lang="en-US" sz="1600" dirty="0" smtClean="0"/>
              <a:t> e </a:t>
            </a:r>
            <a:r>
              <a:rPr lang="en-US" sz="1600" dirty="0" err="1" smtClean="0"/>
              <a:t>di</a:t>
            </a:r>
            <a:r>
              <a:rPr lang="en-US" sz="1600" dirty="0" smtClean="0"/>
              <a:t> </a:t>
            </a:r>
            <a:r>
              <a:rPr lang="en-US" sz="1600" dirty="0" err="1" smtClean="0"/>
              <a:t>indentificare</a:t>
            </a:r>
            <a:r>
              <a:rPr lang="en-US" sz="1600" dirty="0" smtClean="0"/>
              <a:t> e </a:t>
            </a:r>
            <a:r>
              <a:rPr lang="en-US" sz="1600" dirty="0" err="1" smtClean="0"/>
              <a:t>punire</a:t>
            </a:r>
            <a:r>
              <a:rPr lang="en-US" sz="1600" dirty="0" smtClean="0"/>
              <a:t> </a:t>
            </a:r>
            <a:r>
              <a:rPr lang="en-US" sz="1600" dirty="0" err="1" smtClean="0"/>
              <a:t>il</a:t>
            </a:r>
            <a:r>
              <a:rPr lang="en-US" sz="1600" dirty="0" smtClean="0"/>
              <a:t> </a:t>
            </a:r>
            <a:r>
              <a:rPr lang="en-US" sz="1600" dirty="0" err="1" smtClean="0"/>
              <a:t>deviante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4724400" y="3352800"/>
            <a:ext cx="3886200" cy="173664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 smtClean="0"/>
              <a:t>Teoria</a:t>
            </a:r>
            <a:r>
              <a:rPr lang="en-US" sz="1600" b="1" dirty="0" smtClean="0"/>
              <a:t> del </a:t>
            </a:r>
            <a:r>
              <a:rPr lang="en-US" sz="1600" b="1" dirty="0" err="1" smtClean="0"/>
              <a:t>controllo</a:t>
            </a:r>
            <a:endParaRPr lang="en-US" sz="1600" b="1" dirty="0"/>
          </a:p>
          <a:p>
            <a:pPr>
              <a:defRPr/>
            </a:pPr>
            <a:r>
              <a:rPr lang="en-US" sz="1600" dirty="0" smtClean="0"/>
              <a:t>Il </a:t>
            </a:r>
            <a:r>
              <a:rPr lang="en-US" sz="1600" dirty="0" err="1" smtClean="0"/>
              <a:t>nostro</a:t>
            </a:r>
            <a:r>
              <a:rPr lang="en-US" sz="1600" dirty="0" smtClean="0"/>
              <a:t> </a:t>
            </a:r>
            <a:r>
              <a:rPr lang="en-US" sz="1600" dirty="0" err="1" smtClean="0"/>
              <a:t>comportamento</a:t>
            </a:r>
            <a:r>
              <a:rPr lang="en-US" sz="1600" dirty="0" smtClean="0"/>
              <a:t> è </a:t>
            </a:r>
            <a:r>
              <a:rPr lang="en-US" sz="1600" dirty="0" err="1" smtClean="0"/>
              <a:t>regolato</a:t>
            </a:r>
            <a:r>
              <a:rPr lang="en-US" sz="1600" dirty="0" smtClean="0"/>
              <a:t> </a:t>
            </a:r>
            <a:r>
              <a:rPr lang="en-US" sz="1600" dirty="0" err="1" smtClean="0"/>
              <a:t>dalla</a:t>
            </a:r>
            <a:r>
              <a:rPr lang="en-US" sz="1600" dirty="0" smtClean="0"/>
              <a:t> </a:t>
            </a:r>
            <a:r>
              <a:rPr lang="en-US" sz="1600" dirty="0" err="1" smtClean="0"/>
              <a:t>forza</a:t>
            </a:r>
            <a:r>
              <a:rPr lang="en-US" sz="1600" dirty="0" smtClean="0"/>
              <a:t> </a:t>
            </a:r>
            <a:r>
              <a:rPr lang="en-US" sz="1600" dirty="0" err="1" smtClean="0"/>
              <a:t>dei</a:t>
            </a:r>
            <a:r>
              <a:rPr lang="en-US" sz="1600" dirty="0" smtClean="0"/>
              <a:t> </a:t>
            </a:r>
            <a:r>
              <a:rPr lang="en-US" sz="1600" dirty="0" err="1" smtClean="0"/>
              <a:t>nostri</a:t>
            </a:r>
            <a:r>
              <a:rPr lang="en-US" sz="1600" dirty="0" smtClean="0"/>
              <a:t> </a:t>
            </a:r>
            <a:r>
              <a:rPr lang="en-US" sz="1600" dirty="0" err="1" smtClean="0"/>
              <a:t>legami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</a:t>
            </a:r>
            <a:r>
              <a:rPr lang="en-US" sz="1600" dirty="0" err="1" smtClean="0"/>
              <a:t>appartenenza</a:t>
            </a:r>
            <a:r>
              <a:rPr lang="en-US" sz="1600" dirty="0" smtClean="0"/>
              <a:t> </a:t>
            </a:r>
            <a:r>
              <a:rPr lang="en-US" sz="1600" dirty="0" err="1" smtClean="0"/>
              <a:t>alle</a:t>
            </a:r>
            <a:r>
              <a:rPr lang="en-US" sz="1600" dirty="0" smtClean="0"/>
              <a:t> </a:t>
            </a:r>
            <a:r>
              <a:rPr lang="en-US" sz="1600" dirty="0" err="1" smtClean="0"/>
              <a:t>maggiori</a:t>
            </a:r>
            <a:r>
              <a:rPr lang="en-US" sz="1600" dirty="0" smtClean="0"/>
              <a:t> </a:t>
            </a:r>
            <a:r>
              <a:rPr lang="en-US" sz="1600" dirty="0" err="1" smtClean="0"/>
              <a:t>istituzioni</a:t>
            </a:r>
            <a:r>
              <a:rPr lang="en-US" sz="1600" dirty="0" smtClean="0"/>
              <a:t> </a:t>
            </a:r>
            <a:r>
              <a:rPr lang="en-US" sz="1600" dirty="0" err="1" smtClean="0"/>
              <a:t>sociali</a:t>
            </a:r>
            <a:r>
              <a:rPr lang="en-US" sz="1600" dirty="0" smtClean="0"/>
              <a:t>, </a:t>
            </a:r>
            <a:r>
              <a:rPr lang="en-US" sz="1600" dirty="0" err="1" smtClean="0"/>
              <a:t>incluse</a:t>
            </a:r>
            <a:r>
              <a:rPr lang="en-US" sz="1600" dirty="0" smtClean="0"/>
              <a:t> la </a:t>
            </a:r>
            <a:r>
              <a:rPr lang="en-US" sz="1600" dirty="0" err="1" smtClean="0"/>
              <a:t>famiglia</a:t>
            </a:r>
            <a:r>
              <a:rPr lang="en-US" sz="1600" dirty="0" smtClean="0"/>
              <a:t>, la </a:t>
            </a:r>
            <a:r>
              <a:rPr lang="en-US" sz="1600" dirty="0" err="1" smtClean="0"/>
              <a:t>scuola</a:t>
            </a:r>
            <a:r>
              <a:rPr lang="en-US" sz="1600" dirty="0" smtClean="0"/>
              <a:t> e la </a:t>
            </a:r>
            <a:r>
              <a:rPr lang="en-US" sz="1600" dirty="0" err="1" smtClean="0"/>
              <a:t>religione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07705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68363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Le statistiche sulla criminalità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5626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mtClean="0"/>
              <a:t>PROBLEMA: sono attendibili?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mtClean="0"/>
              <a:t>LIMITE: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mtClean="0"/>
              <a:t>le statistiche ufficiali considerano soltanto i reati registrati dalle Forze dell’Ordine.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u="sng" smtClean="0"/>
              <a:t>I reati non denunciati restano quindi esclusi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u="sng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mtClean="0"/>
              <a:t>ALTERNATIVA: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mtClean="0"/>
              <a:t>le inchieste sulla VITTIMIZZAZIONE</a:t>
            </a:r>
          </a:p>
        </p:txBody>
      </p:sp>
    </p:spTree>
    <p:extLst>
      <p:ext uri="{BB962C8B-B14F-4D97-AF65-F5344CB8AC3E}">
        <p14:creationId xmlns:p14="http://schemas.microsoft.com/office/powerpoint/2010/main" val="409394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57200"/>
            <a:ext cx="3581400" cy="4876800"/>
          </a:xfrm>
          <a:prstGeom prst="rect">
            <a:avLst/>
          </a:prstGeom>
        </p:spPr>
      </p:pic>
      <p:sp>
        <p:nvSpPr>
          <p:cNvPr id="5" name="Freccia a destra 4"/>
          <p:cNvSpPr/>
          <p:nvPr/>
        </p:nvSpPr>
        <p:spPr>
          <a:xfrm>
            <a:off x="4267200" y="228600"/>
            <a:ext cx="4876800" cy="548640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/>
          </a:p>
          <a:p>
            <a:pPr algn="ctr"/>
            <a:r>
              <a:rPr lang="it-IT" dirty="0" smtClean="0"/>
              <a:t>Fonte dei grafici presentati nelle prossime </a:t>
            </a:r>
            <a:r>
              <a:rPr lang="it-IT" dirty="0" err="1" smtClean="0"/>
              <a:t>slides</a:t>
            </a:r>
            <a:r>
              <a:rPr lang="it-IT" dirty="0" smtClean="0"/>
              <a:t>.</a:t>
            </a:r>
          </a:p>
          <a:p>
            <a:pPr algn="ctr"/>
            <a:r>
              <a:rPr lang="it-IT" dirty="0" smtClean="0"/>
              <a:t>Per approfondimenti, il report scaricabile qui:</a:t>
            </a:r>
          </a:p>
          <a:p>
            <a:pPr algn="ctr"/>
            <a:r>
              <a:rPr lang="it-IT" dirty="0">
                <a:hlinkClick r:id="rId3"/>
              </a:rPr>
              <a:t>https://</a:t>
            </a:r>
            <a:r>
              <a:rPr lang="it-IT" dirty="0" smtClean="0">
                <a:hlinkClick r:id="rId3"/>
              </a:rPr>
              <a:t>www.istat.it/it/archivio/204158</a:t>
            </a:r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147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15963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b="1" smtClean="0"/>
              <a:t>Le denunce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38200"/>
            <a:ext cx="71628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9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 smtClean="0"/>
              <a:t>Definire</a:t>
            </a:r>
            <a:r>
              <a:rPr lang="en-US" dirty="0" smtClean="0"/>
              <a:t> la </a:t>
            </a:r>
            <a:r>
              <a:rPr lang="en-US" dirty="0" err="1" smtClean="0"/>
              <a:t>devianza</a:t>
            </a:r>
            <a:r>
              <a:rPr lang="en-US" dirty="0" smtClean="0"/>
              <a:t> (1)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Devianza</a:t>
            </a:r>
            <a:r>
              <a:rPr lang="en-US" dirty="0" smtClean="0"/>
              <a:t> e </a:t>
            </a:r>
            <a:r>
              <a:rPr lang="en-US" dirty="0" err="1" smtClean="0"/>
              <a:t>controllo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endParaRPr lang="en-US" dirty="0" smtClean="0"/>
          </a:p>
          <a:p>
            <a:pPr lvl="2"/>
            <a:r>
              <a:rPr lang="en-US" dirty="0" smtClean="0"/>
              <a:t>Durkheim: </a:t>
            </a:r>
            <a:r>
              <a:rPr lang="en-US" dirty="0" err="1" smtClean="0"/>
              <a:t>sottolinea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ruolo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coscienza</a:t>
            </a:r>
            <a:r>
              <a:rPr lang="en-US" dirty="0" smtClean="0"/>
              <a:t> </a:t>
            </a:r>
            <a:r>
              <a:rPr lang="en-US" dirty="0" err="1" smtClean="0"/>
              <a:t>collettiva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032BC44-F191-498F-9970-8D24A88D9F2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90600" y="3048000"/>
            <a:ext cx="4648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Devianza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Comportamento</a:t>
            </a:r>
            <a:r>
              <a:rPr lang="en-US" dirty="0" smtClean="0"/>
              <a:t> non </a:t>
            </a:r>
            <a:r>
              <a:rPr lang="en-US" dirty="0" err="1" smtClean="0"/>
              <a:t>conforme</a:t>
            </a:r>
            <a:r>
              <a:rPr lang="en-US" dirty="0" smtClean="0"/>
              <a:t> </a:t>
            </a:r>
            <a:r>
              <a:rPr lang="en-US" dirty="0" err="1" smtClean="0"/>
              <a:t>alle</a:t>
            </a:r>
            <a:r>
              <a:rPr lang="en-US" dirty="0" smtClean="0"/>
              <a:t> </a:t>
            </a:r>
            <a:r>
              <a:rPr lang="en-US" dirty="0" err="1" smtClean="0"/>
              <a:t>norme</a:t>
            </a:r>
            <a:r>
              <a:rPr lang="en-US" dirty="0" smtClean="0"/>
              <a:t> </a:t>
            </a:r>
            <a:r>
              <a:rPr lang="en-US" dirty="0" err="1" smtClean="0"/>
              <a:t>culturali</a:t>
            </a:r>
            <a:r>
              <a:rPr lang="en-US" dirty="0" smtClean="0"/>
              <a:t> e </a:t>
            </a:r>
            <a:r>
              <a:rPr lang="en-US" dirty="0" err="1" smtClean="0"/>
              <a:t>ai</a:t>
            </a:r>
            <a:r>
              <a:rPr lang="en-US" dirty="0" smtClean="0"/>
              <a:t> </a:t>
            </a:r>
            <a:r>
              <a:rPr lang="en-US" dirty="0" err="1" smtClean="0"/>
              <a:t>valori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base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data </a:t>
            </a:r>
            <a:r>
              <a:rPr lang="en-US" dirty="0" err="1" smtClean="0"/>
              <a:t>collettività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43200" y="4695825"/>
            <a:ext cx="58674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Coscienza</a:t>
            </a:r>
            <a:r>
              <a:rPr lang="en-US" b="1" dirty="0" smtClean="0"/>
              <a:t> </a:t>
            </a:r>
            <a:r>
              <a:rPr lang="en-US" b="1" dirty="0" err="1" smtClean="0"/>
              <a:t>collettiva</a:t>
            </a:r>
            <a:endParaRPr lang="en-US" b="1" dirty="0"/>
          </a:p>
          <a:p>
            <a:pPr>
              <a:defRPr/>
            </a:pPr>
            <a:r>
              <a:rPr lang="en-US" dirty="0" smtClean="0"/>
              <a:t>Le </a:t>
            </a:r>
            <a:r>
              <a:rPr lang="en-US" dirty="0" err="1" smtClean="0"/>
              <a:t>norme</a:t>
            </a:r>
            <a:r>
              <a:rPr lang="en-US" dirty="0" smtClean="0"/>
              <a:t>, le </a:t>
            </a:r>
            <a:r>
              <a:rPr lang="en-US" dirty="0" err="1" smtClean="0"/>
              <a:t>credenze</a:t>
            </a:r>
            <a:r>
              <a:rPr lang="en-US" dirty="0" smtClean="0"/>
              <a:t> 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valori</a:t>
            </a:r>
            <a:r>
              <a:rPr lang="en-US" dirty="0" smtClean="0"/>
              <a:t> </a:t>
            </a:r>
            <a:r>
              <a:rPr lang="en-US" dirty="0" err="1" smtClean="0"/>
              <a:t>condivisi</a:t>
            </a:r>
            <a:r>
              <a:rPr lang="en-US" dirty="0" smtClean="0"/>
              <a:t> in </a:t>
            </a:r>
            <a:r>
              <a:rPr lang="en-US" dirty="0" err="1" smtClean="0"/>
              <a:t>una</a:t>
            </a:r>
            <a:r>
              <a:rPr lang="en-US" dirty="0" smtClean="0"/>
              <a:t> data </a:t>
            </a:r>
            <a:r>
              <a:rPr lang="en-US" dirty="0" err="1" smtClean="0"/>
              <a:t>collettività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525862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33400"/>
            <a:ext cx="74676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195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762000"/>
            <a:ext cx="7848600" cy="441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32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685800"/>
            <a:ext cx="8153399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8260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209800"/>
            <a:ext cx="7467599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0636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304800"/>
            <a:ext cx="54102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2138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457200"/>
            <a:ext cx="56388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9018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219200"/>
            <a:ext cx="62484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4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©2013, The McGraw-Hill Companies, Inc. All Rights Reserved.</a:t>
            </a:r>
            <a:endParaRPr lang="en-US" altLang="en-US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304800"/>
            <a:ext cx="54102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82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99" y="1447800"/>
            <a:ext cx="7584001" cy="30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1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Sezioni da studiare ai fini della </a:t>
            </a:r>
            <a:r>
              <a:rPr lang="it-IT" sz="3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prova </a:t>
            </a:r>
            <a:r>
              <a:rPr lang="it-IT" sz="3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scritta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763000" cy="5105400"/>
          </a:xfrm>
        </p:spPr>
        <p:txBody>
          <a:bodyPr/>
          <a:lstStyle/>
          <a:p>
            <a:pPr marL="0" indent="0">
              <a:buNone/>
            </a:pP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 edizione del testo (2015)</a:t>
            </a:r>
          </a:p>
          <a:p>
            <a:pPr marL="0" indent="0">
              <a:buNone/>
            </a:pPr>
            <a:r>
              <a:rPr lang="it-IT" sz="2000" dirty="0" smtClean="0"/>
              <a:t>Cap. 10 La devianza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Seconda edizione 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testo (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2018)</a:t>
            </a:r>
          </a:p>
          <a:p>
            <a:pPr marL="0" indent="0">
              <a:buNone/>
            </a:pPr>
            <a:r>
              <a:rPr lang="it-IT" sz="2000" dirty="0"/>
              <a:t>Cap. </a:t>
            </a:r>
            <a:r>
              <a:rPr lang="it-IT" sz="2000" dirty="0" smtClean="0"/>
              <a:t>11 </a:t>
            </a:r>
            <a:r>
              <a:rPr lang="it-IT" sz="2000" dirty="0"/>
              <a:t>La devianza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905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 smtClean="0"/>
              <a:t>Definire</a:t>
            </a:r>
            <a:r>
              <a:rPr lang="en-US" dirty="0" smtClean="0"/>
              <a:t> la </a:t>
            </a:r>
            <a:r>
              <a:rPr lang="en-US" dirty="0" err="1" smtClean="0"/>
              <a:t>devianza</a:t>
            </a:r>
            <a:r>
              <a:rPr lang="en-US" dirty="0" smtClean="0"/>
              <a:t> (2)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Labeling Theory: </a:t>
            </a:r>
            <a:r>
              <a:rPr lang="en-US" dirty="0" err="1" smtClean="0"/>
              <a:t>definire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comportamento</a:t>
            </a:r>
            <a:r>
              <a:rPr lang="en-US" dirty="0" smtClean="0"/>
              <a:t> </a:t>
            </a:r>
            <a:r>
              <a:rPr lang="en-US" dirty="0" err="1" smtClean="0"/>
              <a:t>deviante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Un </a:t>
            </a:r>
            <a:r>
              <a:rPr lang="en-US" dirty="0" err="1" smtClean="0"/>
              <a:t>comportamento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definisce</a:t>
            </a:r>
            <a:r>
              <a:rPr lang="en-US" dirty="0" smtClean="0"/>
              <a:t> </a:t>
            </a:r>
            <a:r>
              <a:rPr lang="en-US" dirty="0" err="1" smtClean="0"/>
              <a:t>deviante</a:t>
            </a:r>
            <a:r>
              <a:rPr lang="en-US" dirty="0" smtClean="0"/>
              <a:t> </a:t>
            </a:r>
            <a:r>
              <a:rPr lang="en-US" dirty="0" err="1" smtClean="0"/>
              <a:t>quando</a:t>
            </a:r>
            <a:r>
              <a:rPr lang="en-US" dirty="0" smtClean="0"/>
              <a:t> è </a:t>
            </a:r>
            <a:r>
              <a:rPr lang="en-US" dirty="0" err="1" smtClean="0"/>
              <a:t>etichettato</a:t>
            </a:r>
            <a:r>
              <a:rPr lang="en-US" dirty="0" smtClean="0"/>
              <a:t> come tale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coloro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quali</a:t>
            </a:r>
            <a:r>
              <a:rPr lang="en-US" dirty="0" smtClean="0"/>
              <a:t> </a:t>
            </a:r>
            <a:r>
              <a:rPr lang="en-US" dirty="0" err="1" smtClean="0"/>
              <a:t>hanno</a:t>
            </a:r>
            <a:r>
              <a:rPr lang="en-US" dirty="0" smtClean="0"/>
              <a:t> </a:t>
            </a:r>
            <a:r>
              <a:rPr lang="en-US" dirty="0" err="1" smtClean="0"/>
              <a:t>abbastanza</a:t>
            </a:r>
            <a:r>
              <a:rPr lang="en-US" dirty="0" smtClean="0"/>
              <a:t> </a:t>
            </a:r>
            <a:r>
              <a:rPr lang="en-US" dirty="0" err="1" smtClean="0"/>
              <a:t>potere</a:t>
            </a:r>
            <a:r>
              <a:rPr lang="en-US" dirty="0" smtClean="0"/>
              <a:t> per </a:t>
            </a:r>
            <a:r>
              <a:rPr lang="en-US" dirty="0" err="1" smtClean="0"/>
              <a:t>sostenere</a:t>
            </a:r>
            <a:r>
              <a:rPr lang="en-US" dirty="0" smtClean="0"/>
              <a:t> e </a:t>
            </a:r>
            <a:r>
              <a:rPr lang="en-US" dirty="0" err="1" smtClean="0"/>
              <a:t>rinforzare</a:t>
            </a:r>
            <a:r>
              <a:rPr lang="en-US" dirty="0" smtClean="0"/>
              <a:t> </a:t>
            </a:r>
            <a:r>
              <a:rPr lang="en-US" dirty="0" err="1" smtClean="0"/>
              <a:t>questa</a:t>
            </a:r>
            <a:r>
              <a:rPr lang="en-US" dirty="0" smtClean="0"/>
              <a:t> </a:t>
            </a:r>
            <a:r>
              <a:rPr lang="en-US" dirty="0" err="1" smtClean="0"/>
              <a:t>definizione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5B208CBC-0577-491A-A817-0A8F3B8680E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23900" y="4267200"/>
            <a:ext cx="76962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L</a:t>
            </a:r>
            <a:r>
              <a:rPr lang="en-US" b="1" dirty="0" smtClean="0"/>
              <a:t>abeling Theory (o </a:t>
            </a:r>
            <a:r>
              <a:rPr lang="en-US" b="1" i="1" dirty="0" err="1" smtClean="0"/>
              <a:t>teoria</a:t>
            </a:r>
            <a:r>
              <a:rPr lang="en-US" b="1" i="1" dirty="0" smtClean="0"/>
              <a:t> </a:t>
            </a:r>
            <a:r>
              <a:rPr lang="en-US" b="1" i="1" dirty="0" err="1" smtClean="0"/>
              <a:t>dell’etichettamento</a:t>
            </a:r>
            <a:r>
              <a:rPr lang="en-US" b="1" dirty="0" smtClean="0"/>
              <a:t>)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Teoria</a:t>
            </a:r>
            <a:r>
              <a:rPr lang="en-US" dirty="0" smtClean="0"/>
              <a:t> </a:t>
            </a:r>
            <a:r>
              <a:rPr lang="en-US" dirty="0" err="1" smtClean="0"/>
              <a:t>secondo</a:t>
            </a:r>
            <a:r>
              <a:rPr lang="en-US" dirty="0" smtClean="0"/>
              <a:t> la </a:t>
            </a:r>
            <a:r>
              <a:rPr lang="en-US" dirty="0" err="1" smtClean="0"/>
              <a:t>quale</a:t>
            </a:r>
            <a:r>
              <a:rPr lang="en-US" dirty="0" smtClean="0"/>
              <a:t> la </a:t>
            </a:r>
            <a:r>
              <a:rPr lang="en-US" dirty="0" err="1" smtClean="0"/>
              <a:t>devianza</a:t>
            </a:r>
            <a:r>
              <a:rPr lang="en-US" dirty="0" smtClean="0"/>
              <a:t> è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risultato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come </a:t>
            </a:r>
            <a:r>
              <a:rPr lang="en-US" dirty="0" err="1" smtClean="0"/>
              <a:t>gli</a:t>
            </a:r>
            <a:r>
              <a:rPr lang="en-US" dirty="0" smtClean="0"/>
              <a:t> </a:t>
            </a:r>
            <a:r>
              <a:rPr lang="en-US" dirty="0" err="1" smtClean="0"/>
              <a:t>altri</a:t>
            </a:r>
            <a:r>
              <a:rPr lang="en-US" dirty="0" smtClean="0"/>
              <a:t> </a:t>
            </a:r>
            <a:r>
              <a:rPr lang="en-US" dirty="0" err="1" smtClean="0"/>
              <a:t>interpretano</a:t>
            </a:r>
            <a:r>
              <a:rPr lang="en-US" dirty="0" smtClean="0"/>
              <a:t> un </a:t>
            </a:r>
            <a:r>
              <a:rPr lang="en-US" dirty="0" err="1" smtClean="0"/>
              <a:t>comportamento</a:t>
            </a:r>
            <a:r>
              <a:rPr lang="en-US" dirty="0" smtClean="0"/>
              <a:t>, </a:t>
            </a:r>
            <a:r>
              <a:rPr lang="en-US" dirty="0" err="1" smtClean="0"/>
              <a:t>così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gli</a:t>
            </a:r>
            <a:r>
              <a:rPr lang="en-US" dirty="0" smtClean="0"/>
              <a:t> </a:t>
            </a:r>
            <a:r>
              <a:rPr lang="en-US" dirty="0" err="1" smtClean="0"/>
              <a:t>individui</a:t>
            </a:r>
            <a:r>
              <a:rPr lang="en-US" dirty="0" smtClean="0"/>
              <a:t> </a:t>
            </a:r>
            <a:r>
              <a:rPr lang="en-US" dirty="0" err="1" smtClean="0"/>
              <a:t>etichettati</a:t>
            </a:r>
            <a:r>
              <a:rPr lang="en-US" dirty="0" smtClean="0"/>
              <a:t> come </a:t>
            </a:r>
            <a:r>
              <a:rPr lang="en-US" dirty="0" err="1" smtClean="0"/>
              <a:t>devianti</a:t>
            </a:r>
            <a:r>
              <a:rPr lang="en-US" dirty="0" smtClean="0"/>
              <a:t> </a:t>
            </a:r>
            <a:r>
              <a:rPr lang="en-US" dirty="0" err="1" smtClean="0"/>
              <a:t>spesso</a:t>
            </a:r>
            <a:r>
              <a:rPr lang="en-US" dirty="0" smtClean="0"/>
              <a:t> </a:t>
            </a:r>
            <a:r>
              <a:rPr lang="en-US" dirty="0" err="1" smtClean="0"/>
              <a:t>interiorizzano</a:t>
            </a:r>
            <a:r>
              <a:rPr lang="en-US" dirty="0" smtClean="0"/>
              <a:t> </a:t>
            </a:r>
            <a:r>
              <a:rPr lang="en-US" dirty="0" err="1" smtClean="0"/>
              <a:t>questo</a:t>
            </a:r>
            <a:r>
              <a:rPr lang="en-US" dirty="0" smtClean="0"/>
              <a:t> </a:t>
            </a:r>
            <a:r>
              <a:rPr lang="en-US" dirty="0" err="1" smtClean="0"/>
              <a:t>giudizio</a:t>
            </a:r>
            <a:r>
              <a:rPr lang="en-US" dirty="0" smtClean="0"/>
              <a:t>, </a:t>
            </a:r>
            <a:r>
              <a:rPr lang="en-US" dirty="0" err="1" smtClean="0"/>
              <a:t>finendo</a:t>
            </a:r>
            <a:r>
              <a:rPr lang="en-US" dirty="0" smtClean="0"/>
              <a:t> per </a:t>
            </a:r>
            <a:r>
              <a:rPr lang="en-US" dirty="0" err="1" smtClean="0"/>
              <a:t>farne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parte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loro</a:t>
            </a:r>
            <a:r>
              <a:rPr lang="en-US" dirty="0" smtClean="0"/>
              <a:t> </a:t>
            </a:r>
            <a:r>
              <a:rPr lang="en-US" dirty="0" err="1" smtClean="0"/>
              <a:t>identità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89433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 smtClean="0"/>
              <a:t>Definire</a:t>
            </a:r>
            <a:r>
              <a:rPr lang="en-US" dirty="0" smtClean="0"/>
              <a:t> la </a:t>
            </a:r>
            <a:r>
              <a:rPr lang="en-US" dirty="0" err="1" smtClean="0"/>
              <a:t>devianza</a:t>
            </a:r>
            <a:r>
              <a:rPr lang="en-US" dirty="0" smtClean="0"/>
              <a:t> (3)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Gli</a:t>
            </a:r>
            <a:r>
              <a:rPr lang="en-US" dirty="0" smtClean="0"/>
              <a:t> </a:t>
            </a:r>
            <a:r>
              <a:rPr lang="en-US" dirty="0" err="1" smtClean="0"/>
              <a:t>effetti</a:t>
            </a:r>
            <a:r>
              <a:rPr lang="en-US" dirty="0" smtClean="0"/>
              <a:t> </a:t>
            </a:r>
            <a:r>
              <a:rPr lang="en-US" dirty="0" err="1" smtClean="0"/>
              <a:t>dell’etichettamento</a:t>
            </a:r>
            <a:r>
              <a:rPr lang="en-US" dirty="0" smtClean="0"/>
              <a:t>:</a:t>
            </a:r>
          </a:p>
          <a:p>
            <a:pPr lvl="2"/>
            <a:r>
              <a:rPr lang="en-US" dirty="0" smtClean="0"/>
              <a:t>Stigma.</a:t>
            </a:r>
          </a:p>
          <a:p>
            <a:pPr lvl="2"/>
            <a:r>
              <a:rPr lang="en-US" dirty="0" err="1" smtClean="0"/>
              <a:t>Devianza</a:t>
            </a:r>
            <a:r>
              <a:rPr lang="en-US" dirty="0" smtClean="0"/>
              <a:t> </a:t>
            </a:r>
            <a:r>
              <a:rPr lang="en-US" dirty="0" err="1" smtClean="0"/>
              <a:t>secondaria</a:t>
            </a:r>
            <a:r>
              <a:rPr lang="en-US" dirty="0" smtClean="0"/>
              <a:t>:</a:t>
            </a:r>
          </a:p>
          <a:p>
            <a:pPr lvl="3"/>
            <a:r>
              <a:rPr lang="en-US" dirty="0" err="1" smtClean="0"/>
              <a:t>L’etichettamento</a:t>
            </a:r>
            <a:r>
              <a:rPr lang="en-US" dirty="0" smtClean="0"/>
              <a:t> </a:t>
            </a:r>
            <a:r>
              <a:rPr lang="en-US" dirty="0" err="1" smtClean="0"/>
              <a:t>funziona</a:t>
            </a:r>
            <a:r>
              <a:rPr lang="en-US" dirty="0" smtClean="0"/>
              <a:t> come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profezia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auto-</a:t>
            </a:r>
            <a:r>
              <a:rPr lang="en-US" dirty="0" err="1" smtClean="0"/>
              <a:t>adempie</a:t>
            </a:r>
            <a:r>
              <a:rPr lang="en-US" dirty="0" smtClean="0"/>
              <a:t> (</a:t>
            </a:r>
            <a:r>
              <a:rPr lang="en-US" dirty="0" err="1" smtClean="0"/>
              <a:t>Teorema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Thomas).</a:t>
            </a:r>
          </a:p>
          <a:p>
            <a:pPr lvl="3"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3DED750-FE4A-4294-ADFE-7F75973167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3753088"/>
            <a:ext cx="5410200" cy="112371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500" b="1" dirty="0"/>
              <a:t>S</a:t>
            </a:r>
            <a:r>
              <a:rPr lang="en-US" sz="1500" b="1" dirty="0" smtClean="0"/>
              <a:t>tigma</a:t>
            </a:r>
            <a:endParaRPr lang="en-US" sz="1500" b="1" dirty="0"/>
          </a:p>
          <a:p>
            <a:pPr>
              <a:defRPr/>
            </a:pPr>
            <a:r>
              <a:rPr lang="en-US" sz="1500" dirty="0" smtClean="0"/>
              <a:t>Il </a:t>
            </a:r>
            <a:r>
              <a:rPr lang="en-US" sz="1500" dirty="0" err="1" smtClean="0"/>
              <a:t>senso</a:t>
            </a:r>
            <a:r>
              <a:rPr lang="en-US" sz="1500" dirty="0" smtClean="0"/>
              <a:t> </a:t>
            </a:r>
            <a:r>
              <a:rPr lang="en-US" sz="1500" dirty="0" err="1" smtClean="0"/>
              <a:t>di</a:t>
            </a:r>
            <a:r>
              <a:rPr lang="en-US" sz="1500" dirty="0" smtClean="0"/>
              <a:t> </a:t>
            </a:r>
            <a:r>
              <a:rPr lang="en-US" sz="1500" dirty="0" err="1" smtClean="0"/>
              <a:t>vergogna</a:t>
            </a:r>
            <a:r>
              <a:rPr lang="en-US" sz="1500" dirty="0" smtClean="0"/>
              <a:t> </a:t>
            </a:r>
            <a:r>
              <a:rPr lang="en-US" sz="1500" dirty="0" err="1" smtClean="0"/>
              <a:t>che</a:t>
            </a:r>
            <a:r>
              <a:rPr lang="en-US" sz="1500" dirty="0" smtClean="0"/>
              <a:t> </a:t>
            </a:r>
            <a:r>
              <a:rPr lang="en-US" sz="1500" dirty="0" err="1" smtClean="0"/>
              <a:t>si</a:t>
            </a:r>
            <a:r>
              <a:rPr lang="en-US" sz="1500" dirty="0" smtClean="0"/>
              <a:t> </a:t>
            </a:r>
            <a:r>
              <a:rPr lang="en-US" sz="1500" dirty="0" err="1" smtClean="0"/>
              <a:t>associa</a:t>
            </a:r>
            <a:r>
              <a:rPr lang="en-US" sz="1500" dirty="0" smtClean="0"/>
              <a:t> ad un </a:t>
            </a:r>
            <a:r>
              <a:rPr lang="en-US" sz="1500" dirty="0" err="1" smtClean="0"/>
              <a:t>comportamento</a:t>
            </a:r>
            <a:r>
              <a:rPr lang="en-US" sz="1500" dirty="0" smtClean="0"/>
              <a:t> o ad </a:t>
            </a:r>
            <a:r>
              <a:rPr lang="en-US" sz="1500" dirty="0" err="1" smtClean="0"/>
              <a:t>uno</a:t>
            </a:r>
            <a:r>
              <a:rPr lang="en-US" sz="1500" dirty="0" smtClean="0"/>
              <a:t> status </a:t>
            </a:r>
            <a:r>
              <a:rPr lang="en-US" sz="1500" dirty="0" err="1" smtClean="0"/>
              <a:t>sociale</a:t>
            </a:r>
            <a:r>
              <a:rPr lang="en-US" sz="1500" dirty="0" smtClean="0"/>
              <a:t> </a:t>
            </a:r>
            <a:r>
              <a:rPr lang="en-US" sz="1500" dirty="0" err="1" smtClean="0"/>
              <a:t>considerato</a:t>
            </a:r>
            <a:r>
              <a:rPr lang="en-US" sz="1500" dirty="0" smtClean="0"/>
              <a:t> </a:t>
            </a:r>
            <a:r>
              <a:rPr lang="en-US" sz="1500" dirty="0" err="1" smtClean="0"/>
              <a:t>socialmente</a:t>
            </a:r>
            <a:r>
              <a:rPr lang="en-US" sz="1500" dirty="0" smtClean="0"/>
              <a:t> </a:t>
            </a:r>
            <a:r>
              <a:rPr lang="en-US" sz="1500" dirty="0" err="1" smtClean="0"/>
              <a:t>inaccettabile</a:t>
            </a:r>
            <a:r>
              <a:rPr lang="en-US" sz="1500" dirty="0" smtClean="0"/>
              <a:t> o </a:t>
            </a:r>
            <a:r>
              <a:rPr lang="en-US" sz="1500" dirty="0" err="1" smtClean="0"/>
              <a:t>riprovevole</a:t>
            </a:r>
            <a:r>
              <a:rPr lang="en-US" sz="1500" dirty="0" smtClean="0"/>
              <a:t>.</a:t>
            </a:r>
            <a:endParaRPr lang="en-US" sz="1500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67211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Text Box 2"/>
          <p:cNvSpPr txBox="1">
            <a:spLocks noChangeArrowheads="1"/>
          </p:cNvSpPr>
          <p:nvPr/>
        </p:nvSpPr>
        <p:spPr bwMode="auto">
          <a:xfrm>
            <a:off x="-36513" y="6230938"/>
            <a:ext cx="1568451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it-IT" altLang="en-US" sz="1800" b="1"/>
          </a:p>
        </p:txBody>
      </p:sp>
      <p:pic>
        <p:nvPicPr>
          <p:cNvPr id="25805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5445125"/>
            <a:ext cx="4913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805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44675"/>
            <a:ext cx="8534399" cy="341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702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smtClean="0"/>
              <a:t>Due livelli di devianza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4864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it-IT" b="1" u="sng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it-IT" b="1" u="sng" dirty="0" smtClean="0"/>
              <a:t>DEVIANZA PRIMARIA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dirty="0" smtClean="0">
                <a:effectLst/>
              </a:rPr>
              <a:t>Allontanamento più o meno temporaneo e grave da valori o norme sociali e giuridiche, per mezzo di un comportamento che ha «implicazioni soltanto marginali per la struttura psichica dell’individuo; essa non dà luogo ad una riorganizzazione simbolica a livello degli atteggiamenti nei riguardi del sé e dei ruoli sociali» [</a:t>
            </a:r>
            <a:r>
              <a:rPr lang="it-IT" dirty="0" err="1" smtClean="0">
                <a:effectLst/>
              </a:rPr>
              <a:t>Lemert</a:t>
            </a:r>
            <a:r>
              <a:rPr lang="it-IT" dirty="0" smtClean="0">
                <a:effectLst/>
              </a:rPr>
              <a:t> 1981]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72537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it-IT" b="1" u="sng" dirty="0" smtClean="0"/>
              <a:t>DEVIANZA SECONDARIA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it-IT" b="1" u="sng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dirty="0" smtClean="0"/>
              <a:t>Risponde direttamente non tanto ad una motivazione deviante del soggetto, quanto agli atteggiamenti di disapprovazione e isolamento che la società mette in atto verso l’individuo che ha trasgredito le norme.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dirty="0" smtClean="0"/>
              <a:t>La reiterazione di comportamenti devianti, dunque, sarebbe un meccanismo di difesa e di adattamento nei confronti della reazione sociale ricevuta </a:t>
            </a:r>
          </a:p>
        </p:txBody>
      </p:sp>
    </p:spTree>
    <p:extLst>
      <p:ext uri="{BB962C8B-B14F-4D97-AF65-F5344CB8AC3E}">
        <p14:creationId xmlns:p14="http://schemas.microsoft.com/office/powerpoint/2010/main" val="67080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smtClean="0"/>
              <a:t>Il </a:t>
            </a:r>
            <a:r>
              <a:rPr lang="en-US" sz="4000" dirty="0" err="1" smtClean="0"/>
              <a:t>ruolo</a:t>
            </a:r>
            <a:r>
              <a:rPr lang="en-US" sz="4000" dirty="0" smtClean="0"/>
              <a:t> </a:t>
            </a:r>
            <a:r>
              <a:rPr lang="en-US" sz="4000" dirty="0" err="1" smtClean="0"/>
              <a:t>della</a:t>
            </a:r>
            <a:r>
              <a:rPr lang="en-US" sz="4000" dirty="0" smtClean="0"/>
              <a:t> </a:t>
            </a:r>
            <a:r>
              <a:rPr lang="en-US" sz="4000" dirty="0" err="1" smtClean="0"/>
              <a:t>devianza</a:t>
            </a:r>
            <a:r>
              <a:rPr lang="en-US" sz="4000" dirty="0" smtClean="0"/>
              <a:t> </a:t>
            </a:r>
            <a:r>
              <a:rPr lang="en-US" sz="4000" dirty="0" err="1" smtClean="0"/>
              <a:t>nella</a:t>
            </a:r>
            <a:r>
              <a:rPr lang="en-US" sz="4000" dirty="0" smtClean="0"/>
              <a:t> </a:t>
            </a:r>
            <a:r>
              <a:rPr lang="en-US" sz="4000" dirty="0" err="1" smtClean="0"/>
              <a:t>struttura</a:t>
            </a:r>
            <a:r>
              <a:rPr lang="en-US" sz="4000" dirty="0" smtClean="0"/>
              <a:t> </a:t>
            </a:r>
            <a:r>
              <a:rPr lang="en-US" sz="4000" dirty="0" err="1" smtClean="0"/>
              <a:t>sociale</a:t>
            </a:r>
            <a:endParaRPr lang="en-US" sz="4000" dirty="0" smtClean="0"/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lvl="2">
              <a:spcBef>
                <a:spcPts val="1800"/>
              </a:spcBef>
            </a:pPr>
            <a:endParaRPr lang="en-US" sz="200" dirty="0" smtClean="0"/>
          </a:p>
          <a:p>
            <a:pPr lvl="2">
              <a:spcBef>
                <a:spcPts val="1800"/>
              </a:spcBef>
              <a:spcAft>
                <a:spcPts val="1800"/>
              </a:spcAft>
            </a:pPr>
            <a:r>
              <a:rPr lang="en-US" dirty="0" smtClean="0"/>
              <a:t>Durkheim: la </a:t>
            </a:r>
            <a:r>
              <a:rPr lang="en-US" dirty="0" err="1" smtClean="0"/>
              <a:t>devianza</a:t>
            </a:r>
            <a:r>
              <a:rPr lang="en-US" dirty="0" smtClean="0"/>
              <a:t> </a:t>
            </a:r>
            <a:r>
              <a:rPr lang="en-US" dirty="0" err="1" smtClean="0"/>
              <a:t>può</a:t>
            </a:r>
            <a:r>
              <a:rPr lang="en-US" dirty="0" smtClean="0"/>
              <a:t> </a:t>
            </a:r>
            <a:r>
              <a:rPr lang="en-US" dirty="0" err="1" smtClean="0"/>
              <a:t>essere</a:t>
            </a:r>
            <a:r>
              <a:rPr lang="en-US" dirty="0" smtClean="0"/>
              <a:t> </a:t>
            </a:r>
            <a:r>
              <a:rPr lang="en-US" dirty="0" err="1" smtClean="0"/>
              <a:t>funzionale</a:t>
            </a:r>
            <a:r>
              <a:rPr lang="en-US" dirty="0" smtClean="0"/>
              <a:t> e </a:t>
            </a:r>
            <a:r>
              <a:rPr lang="en-US" dirty="0" err="1" smtClean="0"/>
              <a:t>giocare</a:t>
            </a:r>
            <a:r>
              <a:rPr lang="en-US" dirty="0" smtClean="0"/>
              <a:t> un </a:t>
            </a:r>
            <a:r>
              <a:rPr lang="en-US" dirty="0" err="1" smtClean="0"/>
              <a:t>ruolo</a:t>
            </a:r>
            <a:r>
              <a:rPr lang="en-US" dirty="0" smtClean="0"/>
              <a:t> </a:t>
            </a:r>
            <a:r>
              <a:rPr lang="en-US" dirty="0" err="1" smtClean="0"/>
              <a:t>positivo</a:t>
            </a:r>
            <a:r>
              <a:rPr lang="en-US" dirty="0" smtClean="0"/>
              <a:t> per la </a:t>
            </a:r>
            <a:r>
              <a:rPr lang="en-US" dirty="0" err="1" smtClean="0"/>
              <a:t>società</a:t>
            </a:r>
            <a:r>
              <a:rPr lang="en-US" dirty="0" smtClean="0"/>
              <a:t> </a:t>
            </a:r>
            <a:r>
              <a:rPr lang="en-US" dirty="0" err="1" smtClean="0"/>
              <a:t>poiché</a:t>
            </a:r>
            <a:r>
              <a:rPr lang="en-US" dirty="0" smtClean="0"/>
              <a:t>, in </a:t>
            </a:r>
            <a:r>
              <a:rPr lang="en-US" dirty="0" err="1" smtClean="0"/>
              <a:t>risposta</a:t>
            </a:r>
            <a:r>
              <a:rPr lang="en-US" dirty="0" smtClean="0"/>
              <a:t> ad </a:t>
            </a:r>
            <a:r>
              <a:rPr lang="en-US" dirty="0" err="1" smtClean="0"/>
              <a:t>essa</a:t>
            </a:r>
            <a:r>
              <a:rPr lang="en-US" dirty="0" smtClean="0"/>
              <a:t>: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gruppo</a:t>
            </a:r>
            <a:r>
              <a:rPr lang="en-US" dirty="0" smtClean="0"/>
              <a:t> </a:t>
            </a:r>
            <a:r>
              <a:rPr lang="en-US" dirty="0" err="1" smtClean="0"/>
              <a:t>definisce</a:t>
            </a:r>
            <a:r>
              <a:rPr lang="en-US" dirty="0" smtClean="0"/>
              <a:t> </a:t>
            </a:r>
            <a:r>
              <a:rPr lang="en-US" dirty="0" err="1" smtClean="0"/>
              <a:t>meglio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suoi</a:t>
            </a:r>
            <a:r>
              <a:rPr lang="en-US" dirty="0" smtClean="0"/>
              <a:t> </a:t>
            </a:r>
            <a:r>
              <a:rPr lang="en-US" dirty="0" err="1" smtClean="0"/>
              <a:t>confini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Rinforza</a:t>
            </a:r>
            <a:r>
              <a:rPr lang="en-US" dirty="0" smtClean="0"/>
              <a:t> la </a:t>
            </a:r>
            <a:r>
              <a:rPr lang="en-US" dirty="0" err="1" smtClean="0"/>
              <a:t>solidarietà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La </a:t>
            </a:r>
            <a:r>
              <a:rPr lang="en-US" dirty="0" err="1" smtClean="0"/>
              <a:t>devianza</a:t>
            </a:r>
            <a:r>
              <a:rPr lang="en-US" dirty="0" smtClean="0"/>
              <a:t> </a:t>
            </a:r>
            <a:r>
              <a:rPr lang="en-US" dirty="0" err="1" smtClean="0"/>
              <a:t>può</a:t>
            </a:r>
            <a:r>
              <a:rPr lang="en-US" dirty="0" smtClean="0"/>
              <a:t> </a:t>
            </a:r>
            <a:r>
              <a:rPr lang="en-US" dirty="0" err="1" smtClean="0"/>
              <a:t>rappresentare</a:t>
            </a:r>
            <a:r>
              <a:rPr lang="en-US" dirty="0" smtClean="0"/>
              <a:t>, in </a:t>
            </a:r>
            <a:r>
              <a:rPr lang="en-US" dirty="0" err="1" smtClean="0"/>
              <a:t>taluni</a:t>
            </a:r>
            <a:r>
              <a:rPr lang="en-US" dirty="0" smtClean="0"/>
              <a:t> </a:t>
            </a:r>
            <a:r>
              <a:rPr lang="en-US" dirty="0" err="1" smtClean="0"/>
              <a:t>casi</a:t>
            </a:r>
            <a:r>
              <a:rPr lang="en-US" dirty="0" smtClean="0"/>
              <a:t>,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fonte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innovazione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8F16CA2-4D8C-4A86-BFB8-F73E8063FE76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67739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 smtClean="0"/>
              <a:t>Spiegare</a:t>
            </a:r>
            <a:r>
              <a:rPr lang="en-US" dirty="0" smtClean="0"/>
              <a:t> la </a:t>
            </a:r>
            <a:r>
              <a:rPr lang="en-US" dirty="0" err="1" smtClean="0"/>
              <a:t>devianza</a:t>
            </a:r>
            <a:r>
              <a:rPr lang="en-US" dirty="0" smtClean="0"/>
              <a:t> (1)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devianza</a:t>
            </a:r>
            <a:r>
              <a:rPr lang="en-US" dirty="0" smtClean="0"/>
              <a:t> </a:t>
            </a:r>
            <a:r>
              <a:rPr lang="en-US" dirty="0" err="1" smtClean="0"/>
              <a:t>nasce</a:t>
            </a:r>
            <a:r>
              <a:rPr lang="en-US" dirty="0" smtClean="0"/>
              <a:t> </a:t>
            </a:r>
            <a:r>
              <a:rPr lang="en-US" dirty="0" err="1" smtClean="0"/>
              <a:t>dall’indebolimento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morale:</a:t>
            </a:r>
          </a:p>
          <a:p>
            <a:pPr lvl="2"/>
            <a:r>
              <a:rPr lang="en-US" dirty="0" smtClean="0"/>
              <a:t>Si </a:t>
            </a:r>
            <a:r>
              <a:rPr lang="en-US" dirty="0" err="1" smtClean="0"/>
              <a:t>tratta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un </a:t>
            </a:r>
            <a:r>
              <a:rPr lang="en-US" dirty="0" err="1" smtClean="0"/>
              <a:t>argomento</a:t>
            </a:r>
            <a:r>
              <a:rPr lang="en-US" dirty="0" smtClean="0"/>
              <a:t> </a:t>
            </a:r>
            <a:r>
              <a:rPr lang="en-US" dirty="0" err="1" smtClean="0"/>
              <a:t>troppo</a:t>
            </a:r>
            <a:r>
              <a:rPr lang="en-US" dirty="0" smtClean="0"/>
              <a:t> </a:t>
            </a:r>
            <a:r>
              <a:rPr lang="en-US" dirty="0" err="1" smtClean="0"/>
              <a:t>semplicistico</a:t>
            </a:r>
            <a:r>
              <a:rPr lang="en-US" dirty="0" smtClean="0"/>
              <a:t> per </a:t>
            </a:r>
            <a:r>
              <a:rPr lang="en-US" dirty="0" err="1" smtClean="0"/>
              <a:t>aiutarci</a:t>
            </a:r>
            <a:r>
              <a:rPr lang="en-US" dirty="0" smtClean="0"/>
              <a:t> ad </a:t>
            </a:r>
            <a:r>
              <a:rPr lang="en-US" dirty="0" err="1" smtClean="0"/>
              <a:t>identificare</a:t>
            </a:r>
            <a:r>
              <a:rPr lang="en-US" dirty="0" smtClean="0"/>
              <a:t> le </a:t>
            </a:r>
            <a:r>
              <a:rPr lang="en-US" dirty="0" err="1" smtClean="0"/>
              <a:t>condizioni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producono</a:t>
            </a:r>
            <a:r>
              <a:rPr lang="en-US" dirty="0" smtClean="0"/>
              <a:t> la </a:t>
            </a:r>
            <a:r>
              <a:rPr lang="en-US" dirty="0" err="1" smtClean="0"/>
              <a:t>devianza</a:t>
            </a:r>
            <a:r>
              <a:rPr lang="en-US" dirty="0" smtClean="0"/>
              <a:t> o </a:t>
            </a:r>
            <a:r>
              <a:rPr lang="en-US" dirty="0" err="1" smtClean="0"/>
              <a:t>comprendere</a:t>
            </a:r>
            <a:r>
              <a:rPr lang="en-US" dirty="0" smtClean="0"/>
              <a:t> le </a:t>
            </a:r>
            <a:r>
              <a:rPr lang="en-US" dirty="0" err="1" smtClean="0"/>
              <a:t>modalità</a:t>
            </a:r>
            <a:r>
              <a:rPr lang="en-US" dirty="0" smtClean="0"/>
              <a:t> </a:t>
            </a:r>
            <a:r>
              <a:rPr lang="en-US" dirty="0" err="1" smtClean="0"/>
              <a:t>mediante</a:t>
            </a:r>
            <a:r>
              <a:rPr lang="en-US" dirty="0" smtClean="0"/>
              <a:t> le </a:t>
            </a:r>
            <a:r>
              <a:rPr lang="en-US" dirty="0" err="1" smtClean="0"/>
              <a:t>quali</a:t>
            </a:r>
            <a:r>
              <a:rPr lang="en-US" dirty="0" smtClean="0"/>
              <a:t> le </a:t>
            </a:r>
            <a:r>
              <a:rPr lang="en-US" dirty="0" err="1" smtClean="0"/>
              <a:t>persone</a:t>
            </a:r>
            <a:r>
              <a:rPr lang="en-US" dirty="0" smtClean="0"/>
              <a:t> </a:t>
            </a:r>
            <a:r>
              <a:rPr lang="en-US" dirty="0" err="1" smtClean="0"/>
              <a:t>rispondono</a:t>
            </a:r>
            <a:r>
              <a:rPr lang="en-US" dirty="0" smtClean="0"/>
              <a:t> </a:t>
            </a:r>
            <a:r>
              <a:rPr lang="en-US" dirty="0" err="1" smtClean="0"/>
              <a:t>alla</a:t>
            </a:r>
            <a:r>
              <a:rPr lang="en-US" dirty="0" smtClean="0"/>
              <a:t> </a:t>
            </a:r>
            <a:r>
              <a:rPr lang="en-US" dirty="0" err="1" smtClean="0"/>
              <a:t>devianza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7A9EC30-259E-4BD8-A9BD-A83ABE853B3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151954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HAPTER 1: &amp;#x0D;&amp;#x0A;SOCIOLOGY IN A CHANGING WORLD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Sociology in Changing Times&amp;quot;&quot;/&gt;&lt;property id=&quot;20307&quot; value=&quot;271&quot;/&gt;&lt;/object&gt;&lt;object type=&quot;3&quot; unique_id=&quot;10006&quot;&gt;&lt;property id=&quot;20148&quot; value=&quot;5&quot;/&gt;&lt;property id=&quot;20300&quot; value=&quot;Slide 3 - &amp;quot;Sociology in Changing Times&amp;quot;&quot;/&gt;&lt;property id=&quot;20307&quot; value=&quot;272&quot;/&gt;&lt;/object&gt;&lt;object type=&quot;3&quot; unique_id=&quot;10007&quot;&gt;&lt;property id=&quot;20148&quot; value=&quot;5&quot;/&gt;&lt;property id=&quot;20300&quot; value=&quot;Slide 4 - &amp;quot;What Is Sociology?&amp;quot;&quot;/&gt;&lt;property id=&quot;20307&quot; value=&quot;257&quot;/&gt;&lt;/object&gt;&lt;object type=&quot;3&quot; unique_id=&quot;10008&quot;&gt;&lt;property id=&quot;20148&quot; value=&quot;5&quot;/&gt;&lt;property id=&quot;20300&quot; value=&quot;Slide 5 - &amp;quot;What Is Sociology?&amp;quot;&quot;/&gt;&lt;property id=&quot;20307&quot; value=&quot;281&quot;/&gt;&lt;/object&gt;&lt;object type=&quot;3&quot; unique_id=&quot;10009&quot;&gt;&lt;property id=&quot;20148&quot; value=&quot;5&quot;/&gt;&lt;property id=&quot;20300&quot; value=&quot;Slide 6 - &amp;quot;Sociology’s Historical and &amp;#x0D;&amp;#x0A;Social Context&amp;quot;&quot;/&gt;&lt;property id=&quot;20307&quot; value=&quot;258&quot;/&gt;&lt;/object&gt;&lt;object type=&quot;3&quot; unique_id=&quot;10010&quot;&gt;&lt;property id=&quot;20148&quot; value=&quot;5&quot;/&gt;&lt;property id=&quot;20300&quot; value=&quot;Slide 7 - &amp;quot;Sociology’s Historical and &amp;#x0D;&amp;#x0A;Social Context&amp;quot;&quot;/&gt;&lt;property id=&quot;20307&quot; value=&quot;273&quot;/&gt;&lt;/object&gt;&lt;object type=&quot;3&quot; unique_id=&quot;10011&quot;&gt;&lt;property id=&quot;20148&quot; value=&quot;5&quot;/&gt;&lt;property id=&quot;20300&quot; value=&quot;Slide 8 - &amp;quot;Sociology’s Historical and &amp;#x0D;&amp;#x0A;Social Context&amp;quot;&quot;/&gt;&lt;property id=&quot;20307&quot; value=&quot;270&quot;/&gt;&lt;/object&gt;&lt;object type=&quot;3&quot; unique_id=&quot;10012&quot;&gt;&lt;property id=&quot;20148&quot; value=&quot;5&quot;/&gt;&lt;property id=&quot;20300&quot; value=&quot;Slide 9 - &amp;quot;Foundations of &amp;#x0D;&amp;#x0A;Sociological Thought&amp;quot;&quot;/&gt;&lt;property id=&quot;20307&quot; value=&quot;259&quot;/&gt;&lt;/object&gt;&lt;object type=&quot;3&quot; unique_id=&quot;10013&quot;&gt;&lt;property id=&quot;20148&quot; value=&quot;5&quot;/&gt;&lt;property id=&quot;20300&quot; value=&quot;Slide 10&quot;/&gt;&lt;property id=&quot;20307&quot; value=&quot;260&quot;/&gt;&lt;/object&gt;&lt;object type=&quot;3&quot; unique_id=&quot;10014&quot;&gt;&lt;property id=&quot;20148&quot; value=&quot;5&quot;/&gt;&lt;property id=&quot;20300&quot; value=&quot;Slide 11&quot;/&gt;&lt;property id=&quot;20307&quot; value=&quot;274&quot;/&gt;&lt;/object&gt;&lt;object type=&quot;3&quot; unique_id=&quot;10015&quot;&gt;&lt;property id=&quot;20148&quot; value=&quot;5&quot;/&gt;&lt;property id=&quot;20300&quot; value=&quot;Slide 12&quot;/&gt;&lt;property id=&quot;20307&quot; value=&quot;275&quot;/&gt;&lt;/object&gt;&lt;object type=&quot;3&quot; unique_id=&quot;10016&quot;&gt;&lt;property id=&quot;20148&quot; value=&quot;5&quot;/&gt;&lt;property id=&quot;20300&quot; value=&quot;Slide 13&quot;/&gt;&lt;property id=&quot;20307&quot; value=&quot;261&quot;/&gt;&lt;/object&gt;&lt;object type=&quot;3&quot; unique_id=&quot;10017&quot;&gt;&lt;property id=&quot;20148&quot; value=&quot;5&quot;/&gt;&lt;property id=&quot;20300&quot; value=&quot;Slide 14 - &amp;quot;Sociology’s Diverse Theories&amp;quot;&quot;/&gt;&lt;property id=&quot;20307&quot; value=&quot;262&quot;/&gt;&lt;/object&gt;&lt;object type=&quot;3&quot; unique_id=&quot;10018&quot;&gt;&lt;property id=&quot;20148&quot; value=&quot;5&quot;/&gt;&lt;property id=&quot;20300&quot; value=&quot;Slide 15 - &amp;quot;Sociology’s Diverse Theories&amp;quot;&quot;/&gt;&lt;property id=&quot;20307&quot; value=&quot;276&quot;/&gt;&lt;/object&gt;&lt;object type=&quot;3&quot; unique_id=&quot;10019&quot;&gt;&lt;property id=&quot;20148&quot; value=&quot;5&quot;/&gt;&lt;property id=&quot;20300&quot; value=&quot;Slide 16 - &amp;quot;Sociology’s Diverse Theories&amp;quot;&quot;/&gt;&lt;property id=&quot;20307&quot; value=&quot;263&quot;/&gt;&lt;/object&gt;&lt;object type=&quot;3&quot; unique_id=&quot;10020&quot;&gt;&lt;property id=&quot;20148&quot; value=&quot;5&quot;/&gt;&lt;property id=&quot;20300&quot; value=&quot;Slide 17 - &amp;quot;Sociology’s Diverse Theories&amp;quot;&quot;/&gt;&lt;property id=&quot;20307&quot; value=&quot;277&quot;/&gt;&lt;/object&gt;&lt;object type=&quot;3&quot; unique_id=&quot;10021&quot;&gt;&lt;property id=&quot;20148&quot; value=&quot;5&quot;/&gt;&lt;property id=&quot;20300&quot; value=&quot;Slide 18 - &amp;quot;Major Theoretical Perspectives&amp;quot;&quot;/&gt;&lt;property id=&quot;20307&quot; value=&quot;280&quot;/&gt;&lt;/object&gt;&lt;object type=&quot;3&quot; unique_id=&quot;10022&quot;&gt;&lt;property id=&quot;20148&quot; value=&quot;5&quot;/&gt;&lt;property id=&quot;20300&quot; value=&quot;Slide 19 - &amp;quot;Sociology’s Common Ground&amp;quot;&quot;/&gt;&lt;property id=&quot;20307&quot; value=&quot;264&quot;/&gt;&lt;/object&gt;&lt;object type=&quot;3&quot; unique_id=&quot;10023&quot;&gt;&lt;property id=&quot;20148&quot; value=&quot;5&quot;/&gt;&lt;property id=&quot;20300&quot; value=&quot;Slide 20 - &amp;quot;Sociology’s Common Ground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In Transition:&amp;quot;&quot;/&gt;&lt;property id=&quot;20307&quot; value=&quot;265&quot;/&gt;&lt;/object&gt;&lt;object type=&quot;3&quot; unique_id=&quot;10025&quot;&gt;&lt;property id=&quot;20148&quot; value=&quot;5&quot;/&gt;&lt;property id=&quot;20300&quot; value=&quot;Slide 22 - &amp;quot;In Transition:&amp;quot;&quot;/&gt;&lt;property id=&quot;20307&quot; value=&quot;269&quot;/&gt;&lt;/object&gt;&lt;object type=&quot;3&quot; unique_id=&quot;10026&quot;&gt;&lt;property id=&quot;20148&quot; value=&quot;5&quot;/&gt;&lt;property id=&quot;20300&quot; value=&quot;Slide 23 - &amp;quot;Sociology Works:&amp;quot;&quot;/&gt;&lt;property id=&quot;20307&quot; value=&quot;266&quot;/&gt;&lt;/object&gt;&lt;object type=&quot;3&quot; unique_id=&quot;10027&quot;&gt;&lt;property id=&quot;20148&quot; value=&quot;5&quot;/&gt;&lt;property id=&quot;20300&quot; value=&quot;Slide 24 - &amp;quot;Through a Sociological Lens:&amp;quot;&quot;/&gt;&lt;property id=&quot;20307&quot; value=&quot;267&quot;/&gt;&lt;/object&gt;&lt;object type=&quot;3&quot; unique_id=&quot;10028&quot;&gt;&lt;property id=&quot;20148&quot; value=&quot;5&quot;/&gt;&lt;property id=&quot;20300&quot; value=&quot;Slide 25 - &amp;quot;Sociology Matters:&amp;quot;&quot;/&gt;&lt;property id=&quot;20307&quot; value=&quot;268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9BBB5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1F497D"/>
    </a:hlink>
    <a:folHlink>
      <a:srgbClr val="9BBB5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763</TotalTime>
  <Words>1241</Words>
  <Application>Microsoft Office PowerPoint</Application>
  <PresentationFormat>Presentazione su schermo (4:3)</PresentationFormat>
  <Paragraphs>167</Paragraphs>
  <Slides>29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5" baseType="lpstr">
      <vt:lpstr>Arial</vt:lpstr>
      <vt:lpstr>Calibri</vt:lpstr>
      <vt:lpstr>Tahoma</vt:lpstr>
      <vt:lpstr>Wingdings</vt:lpstr>
      <vt:lpstr>Wingdings 2</vt:lpstr>
      <vt:lpstr>Median</vt:lpstr>
      <vt:lpstr>Capitolo 11:  la devianza</vt:lpstr>
      <vt:lpstr>Definire la devianza (1)</vt:lpstr>
      <vt:lpstr>Definire la devianza (2)</vt:lpstr>
      <vt:lpstr>Definire la devianza (3)</vt:lpstr>
      <vt:lpstr>Presentazione standard di PowerPoint</vt:lpstr>
      <vt:lpstr>Due livelli di devianza</vt:lpstr>
      <vt:lpstr>Presentazione standard di PowerPoint</vt:lpstr>
      <vt:lpstr>Il ruolo della devianza nella struttura sociale</vt:lpstr>
      <vt:lpstr>Spiegare la devianza (1)</vt:lpstr>
      <vt:lpstr>Spiegare la devianza (2)</vt:lpstr>
      <vt:lpstr>Spiegare la devianza (3)</vt:lpstr>
      <vt:lpstr>Spiegare la devianza (4)</vt:lpstr>
      <vt:lpstr>Teorie sociologiche funzionaliste: Merton </vt:lpstr>
      <vt:lpstr>Cultura e devianza:  i corpi devianti</vt:lpstr>
      <vt:lpstr>Potere e devianza</vt:lpstr>
      <vt:lpstr>Controllo sociale e devianza</vt:lpstr>
      <vt:lpstr>Le statistiche sulla criminalità</vt:lpstr>
      <vt:lpstr>Presentazione standard di PowerPoint</vt:lpstr>
      <vt:lpstr>Le denunce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Sezioni da studiare ai fini della prova scritta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bekbek</dc:creator>
  <cp:lastModifiedBy>Alessia Bertolazzi</cp:lastModifiedBy>
  <cp:revision>81</cp:revision>
  <dcterms:created xsi:type="dcterms:W3CDTF">2011-08-15T14:37:04Z</dcterms:created>
  <dcterms:modified xsi:type="dcterms:W3CDTF">2019-11-14T09:06:01Z</dcterms:modified>
</cp:coreProperties>
</file>